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comments/modernComment_E9E_ABC5E76C.xml" ContentType="application/vnd.ms-powerpoint.comments+xml"/>
  <Override PartName="/ppt/tags/tag8.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s/modernComment_D14_5920446E.xml" ContentType="application/vnd.ms-powerpoint.comments+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9.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10.xml" ContentType="application/vnd.openxmlformats-officedocument.presentationml.notesSlide+xml"/>
  <Override PartName="/ppt/tags/tag15.xml" ContentType="application/vnd.openxmlformats-officedocument.presentationml.tags+xml"/>
  <Override PartName="/ppt/notesSlides/notesSlide11.xml" ContentType="application/vnd.openxmlformats-officedocument.presentationml.notesSlide+xml"/>
  <Override PartName="/ppt/comments/modernComment_7FE4E4D0_FD9223D4.xml" ContentType="application/vnd.ms-powerpoint.comments+xml"/>
  <Override PartName="/ppt/comments/modernComment_7FFFE68E_8716AB0F.xml" ContentType="application/vnd.ms-powerpoint.comments+xml"/>
  <Override PartName="/ppt/comments/modernComment_7FFFE690_1FF36EB6.xml" ContentType="application/vnd.ms-powerpoint.comments+xml"/>
  <Override PartName="/ppt/tags/tag16.xml" ContentType="application/vnd.openxmlformats-officedocument.presentationml.tags+xml"/>
  <Override PartName="/ppt/tags/tag17.xml" ContentType="application/vnd.openxmlformats-officedocument.presentationml.tags+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13.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23.xml" ContentType="application/vnd.openxmlformats-officedocument.presentationml.tags+xml"/>
  <Override PartName="/ppt/notesSlides/notesSlide16.xml" ContentType="application/vnd.openxmlformats-officedocument.presentationml.notesSlide+xml"/>
  <Override PartName="/ppt/tags/tag24.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comments/modernComment_7FFFE68C_6AA6C2D7.xml" ContentType="application/vnd.ms-powerpoint.comment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19.xml" ContentType="application/vnd.openxmlformats-officedocument.presentationml.notesSlide+xml"/>
  <Override PartName="/ppt/tags/tag31.xml" ContentType="application/vnd.openxmlformats-officedocument.presentationml.tags+xml"/>
  <Override PartName="/ppt/notesSlides/notesSlide20.xml" ContentType="application/vnd.openxmlformats-officedocument.presentationml.notesSlide+xml"/>
  <Override PartName="/ppt/tags/tag32.xml" ContentType="application/vnd.openxmlformats-officedocument.presentationml.tags+xml"/>
  <Override PartName="/ppt/notesSlides/notesSlide21.xml" ContentType="application/vnd.openxmlformats-officedocument.presentationml.notesSlide+xml"/>
  <Override PartName="/ppt/tags/tag33.xml" ContentType="application/vnd.openxmlformats-officedocument.presentationml.tags+xml"/>
  <Override PartName="/ppt/notesSlides/notesSlide22.xml" ContentType="application/vnd.openxmlformats-officedocument.presentationml.notesSlide+xml"/>
  <Override PartName="/ppt/tags/tag34.xml" ContentType="application/vnd.openxmlformats-officedocument.presentationml.tags+xml"/>
  <Override PartName="/ppt/notesSlides/notesSlide23.xml" ContentType="application/vnd.openxmlformats-officedocument.presentationml.notesSlide+xml"/>
  <Override PartName="/ppt/tags/tag35.xml" ContentType="application/vnd.openxmlformats-officedocument.presentationml.tags+xml"/>
  <Override PartName="/ppt/comments/modernComment_237_2C9CF74.xml" ContentType="application/vnd.ms-powerpoint.comments+xml"/>
  <Override PartName="/ppt/tags/tag36.xml" ContentType="application/vnd.openxmlformats-officedocument.presentationml.tags+xml"/>
  <Override PartName="/ppt/tags/tag37.xml" ContentType="application/vnd.openxmlformats-officedocument.presentationml.tags+xml"/>
  <Override PartName="/ppt/notesSlides/notesSlide24.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notesSlides/notesSlide25.xml" ContentType="application/vnd.openxmlformats-officedocument.presentationml.notesSlide+xml"/>
  <Override PartName="/ppt/comments/modernComment_7FFFE640_ECC58DDB.xml" ContentType="application/vnd.ms-powerpoint.comments+xml"/>
  <Override PartName="/ppt/tags/tag40.xml" ContentType="application/vnd.openxmlformats-officedocument.presentationml.tags+xml"/>
  <Override PartName="/ppt/notesSlides/notesSlide26.xml" ContentType="application/vnd.openxmlformats-officedocument.presentationml.notesSlide+xml"/>
  <Override PartName="/ppt/tags/tag41.xml" ContentType="application/vnd.openxmlformats-officedocument.presentationml.tags+xml"/>
  <Override PartName="/ppt/notesSlides/notesSlide27.xml" ContentType="application/vnd.openxmlformats-officedocument.presentationml.notesSlide+xml"/>
  <Override PartName="/ppt/tags/tag42.xml" ContentType="application/vnd.openxmlformats-officedocument.presentationml.tags+xml"/>
  <Override PartName="/ppt/notesSlides/notesSlide28.xml" ContentType="application/vnd.openxmlformats-officedocument.presentationml.notesSlide+xml"/>
  <Override PartName="/ppt/tags/tag43.xml" ContentType="application/vnd.openxmlformats-officedocument.presentationml.tags+xml"/>
  <Override PartName="/ppt/notesSlides/notesSlide29.xml" ContentType="application/vnd.openxmlformats-officedocument.presentationml.notesSlide+xml"/>
  <Override PartName="/ppt/tags/tag44.xml" ContentType="application/vnd.openxmlformats-officedocument.presentationml.tags+xml"/>
  <Override PartName="/ppt/notesSlides/notesSlide30.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comments/modernComment_313_70F13217.xml" ContentType="application/vnd.ms-powerpoint.comment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notesSlides/notesSlide31.xml" ContentType="application/vnd.openxmlformats-officedocument.presentationml.notesSlide+xml"/>
  <Override PartName="/ppt/comments/modernComment_E9D_35A40AF.xml" ContentType="application/vnd.ms-powerpoint.comments+xml"/>
  <Override PartName="/ppt/tags/tag52.xml" ContentType="application/vnd.openxmlformats-officedocument.presentationml.tags+xml"/>
  <Override PartName="/ppt/notesSlides/notesSlide32.xml" ContentType="application/vnd.openxmlformats-officedocument.presentationml.notesSlide+xml"/>
  <Override PartName="/ppt/tags/tag53.xml" ContentType="application/vnd.openxmlformats-officedocument.presentationml.tags+xml"/>
  <Override PartName="/ppt/tags/tag54.xml" ContentType="application/vnd.openxmlformats-officedocument.presentationml.tags+xml"/>
  <Override PartName="/ppt/notesSlides/notesSlide3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81"/>
  </p:notesMasterIdLst>
  <p:handoutMasterIdLst>
    <p:handoutMasterId r:id="rId82"/>
  </p:handoutMasterIdLst>
  <p:sldIdLst>
    <p:sldId id="259" r:id="rId2"/>
    <p:sldId id="2145707207" r:id="rId3"/>
    <p:sldId id="2147477130" r:id="rId4"/>
    <p:sldId id="2145707208" r:id="rId5"/>
    <p:sldId id="3373" r:id="rId6"/>
    <p:sldId id="3659" r:id="rId7"/>
    <p:sldId id="2145707210" r:id="rId8"/>
    <p:sldId id="3309" r:id="rId9"/>
    <p:sldId id="769" r:id="rId10"/>
    <p:sldId id="550" r:id="rId11"/>
    <p:sldId id="3742" r:id="rId12"/>
    <p:sldId id="3211" r:id="rId13"/>
    <p:sldId id="480" r:id="rId14"/>
    <p:sldId id="3306" r:id="rId15"/>
    <p:sldId id="2145707222" r:id="rId16"/>
    <p:sldId id="2145707211" r:id="rId17"/>
    <p:sldId id="3348" r:id="rId18"/>
    <p:sldId id="433" r:id="rId19"/>
    <p:sldId id="3747" r:id="rId20"/>
    <p:sldId id="2145707223" r:id="rId21"/>
    <p:sldId id="770" r:id="rId22"/>
    <p:sldId id="286" r:id="rId23"/>
    <p:sldId id="287" r:id="rId24"/>
    <p:sldId id="781" r:id="rId25"/>
    <p:sldId id="292" r:id="rId26"/>
    <p:sldId id="293" r:id="rId27"/>
    <p:sldId id="2145707216" r:id="rId28"/>
    <p:sldId id="2147477134" r:id="rId29"/>
    <p:sldId id="2147477136" r:id="rId30"/>
    <p:sldId id="779" r:id="rId31"/>
    <p:sldId id="553" r:id="rId32"/>
    <p:sldId id="780" r:id="rId33"/>
    <p:sldId id="746" r:id="rId34"/>
    <p:sldId id="747" r:id="rId35"/>
    <p:sldId id="784" r:id="rId36"/>
    <p:sldId id="748" r:id="rId37"/>
    <p:sldId id="1320" r:id="rId38"/>
    <p:sldId id="984" r:id="rId39"/>
    <p:sldId id="762" r:id="rId40"/>
    <p:sldId id="3739" r:id="rId41"/>
    <p:sldId id="3301" r:id="rId42"/>
    <p:sldId id="3752" r:id="rId43"/>
    <p:sldId id="3751" r:id="rId44"/>
    <p:sldId id="2145707219" r:id="rId45"/>
    <p:sldId id="3737" r:id="rId46"/>
    <p:sldId id="2147477132" r:id="rId47"/>
    <p:sldId id="2141411161" r:id="rId48"/>
    <p:sldId id="2145707015" r:id="rId49"/>
    <p:sldId id="3661" r:id="rId50"/>
    <p:sldId id="313" r:id="rId51"/>
    <p:sldId id="738" r:id="rId52"/>
    <p:sldId id="764" r:id="rId53"/>
    <p:sldId id="766" r:id="rId54"/>
    <p:sldId id="3753" r:id="rId55"/>
    <p:sldId id="567" r:id="rId56"/>
    <p:sldId id="783" r:id="rId57"/>
    <p:sldId id="786" r:id="rId58"/>
    <p:sldId id="2147477143" r:id="rId59"/>
    <p:sldId id="2147477056" r:id="rId60"/>
    <p:sldId id="328" r:id="rId61"/>
    <p:sldId id="331" r:id="rId62"/>
    <p:sldId id="797" r:id="rId63"/>
    <p:sldId id="792" r:id="rId64"/>
    <p:sldId id="793" r:id="rId65"/>
    <p:sldId id="798" r:id="rId66"/>
    <p:sldId id="3314" r:id="rId67"/>
    <p:sldId id="800" r:id="rId68"/>
    <p:sldId id="332" r:id="rId69"/>
    <p:sldId id="787" r:id="rId70"/>
    <p:sldId id="2145707225" r:id="rId71"/>
    <p:sldId id="2145707068" r:id="rId72"/>
    <p:sldId id="785" r:id="rId73"/>
    <p:sldId id="554" r:id="rId74"/>
    <p:sldId id="569" r:id="rId75"/>
    <p:sldId id="556" r:id="rId76"/>
    <p:sldId id="3741" r:id="rId77"/>
    <p:sldId id="338" r:id="rId78"/>
    <p:sldId id="724" r:id="rId79"/>
    <p:sldId id="715" r:id="rId80"/>
  </p:sldIdLst>
  <p:sldSz cx="9144000" cy="6858000" type="screen4x3"/>
  <p:notesSz cx="7315200" cy="9601200"/>
  <p:custDataLst>
    <p:tags r:id="rId8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0CE3A54-1E4E-4F99-9604-F6D6D213E6C9}" name="Beverly Thomassian" initials="BT" userId="a7e8311c0d2c4024" providerId="Windows Live"/>
  <p188:author id="{68F3E0C2-CB1D-6493-B78A-66D8F82F4FBB}" name="Christine Craig" initials="CC" userId="6abc86cef56eaa2a"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everly Thomassian" initials="BT" lastIdx="1" clrIdx="0">
    <p:extLst>
      <p:ext uri="{19B8F6BF-5375-455C-9EA6-DF929625EA0E}">
        <p15:presenceInfo xmlns:p15="http://schemas.microsoft.com/office/powerpoint/2012/main" userId="a7e8311c0d2c402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E3886"/>
    <a:srgbClr val="CCCCFF"/>
    <a:srgbClr val="99CC00"/>
    <a:srgbClr val="B1D4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265" autoAdjust="0"/>
    <p:restoredTop sz="86077" autoAdjust="0"/>
  </p:normalViewPr>
  <p:slideViewPr>
    <p:cSldViewPr>
      <p:cViewPr varScale="1">
        <p:scale>
          <a:sx n="87" d="100"/>
          <a:sy n="87" d="100"/>
        </p:scale>
        <p:origin x="942" y="300"/>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1308"/>
    </p:cViewPr>
  </p:sorterViewPr>
  <p:notesViewPr>
    <p:cSldViewPr>
      <p:cViewPr varScale="1">
        <p:scale>
          <a:sx n="80" d="100"/>
          <a:sy n="80" d="100"/>
        </p:scale>
        <p:origin x="3888" y="10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commentAuthors" Target="commentAuthors.xml"/><Relationship Id="rId89" Type="http://schemas.microsoft.com/office/2018/10/relationships/authors" Target="author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gs" Target="tags/tag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handoutMaster" Target="handoutMasters/handoutMaster1.xml"/><Relationship Id="rId19" Type="http://schemas.openxmlformats.org/officeDocument/2006/relationships/slide" Target="slides/slide18.xml"/></Relationships>
</file>

<file path=ppt/comments/modernComment_237_2C9CF74.xml><?xml version="1.0" encoding="utf-8"?>
<p188:cmLst xmlns:a="http://schemas.openxmlformats.org/drawingml/2006/main" xmlns:r="http://schemas.openxmlformats.org/officeDocument/2006/relationships" xmlns:p188="http://schemas.microsoft.com/office/powerpoint/2018/8/main">
  <p188:cm id="{92F94934-E10E-4D95-8E93-40076B57BDDE}" authorId="{90CE3A54-1E4E-4F99-9604-F6D6D213E6C9}" created="2025-12-23T19:19:58.482">
    <pc:sldMkLst xmlns:pc="http://schemas.microsoft.com/office/powerpoint/2013/main/command">
      <pc:docMk/>
      <pc:sldMk cId="46780276" sldId="567"/>
    </pc:sldMkLst>
    <p188:txBody>
      <a:bodyPr/>
      <a:lstStyle/>
      <a:p>
        <a:r>
          <a:rPr lang="en-US"/>
          <a:t>updated</a:t>
        </a:r>
      </a:p>
    </p188:txBody>
  </p188:cm>
</p188:cmLst>
</file>

<file path=ppt/comments/modernComment_313_70F13217.xml><?xml version="1.0" encoding="utf-8"?>
<p188:cmLst xmlns:a="http://schemas.openxmlformats.org/drawingml/2006/main" xmlns:r="http://schemas.openxmlformats.org/officeDocument/2006/relationships" xmlns:p188="http://schemas.microsoft.com/office/powerpoint/2018/8/main">
  <p188:cm id="{808114E2-0E19-4F90-B451-A8256B13B8D3}" authorId="{90CE3A54-1E4E-4F99-9604-F6D6D213E6C9}" created="2025-12-23T19:20:34.803">
    <pc:sldMkLst xmlns:pc="http://schemas.microsoft.com/office/powerpoint/2013/main/command">
      <pc:docMk/>
      <pc:sldMk cId="1894855191" sldId="787"/>
    </pc:sldMkLst>
    <p188:txBody>
      <a:bodyPr/>
      <a:lstStyle/>
      <a:p>
        <a:r>
          <a:rPr lang="en-US"/>
          <a:t>Updated lists</a:t>
        </a:r>
      </a:p>
    </p188:txBody>
  </p188:cm>
</p188:cmLst>
</file>

<file path=ppt/comments/modernComment_7FE4E4D0_FD9223D4.xml><?xml version="1.0" encoding="utf-8"?>
<p188:cmLst xmlns:a="http://schemas.openxmlformats.org/drawingml/2006/main" xmlns:r="http://schemas.openxmlformats.org/officeDocument/2006/relationships" xmlns:p188="http://schemas.microsoft.com/office/powerpoint/2018/8/main">
  <p188:cm id="{EA917224-E39E-4083-816E-00225EBEB47C}" authorId="{90CE3A54-1E4E-4F99-9604-F6D6D213E6C9}" created="2025-12-23T19:18:35.696">
    <pc:sldMkLst xmlns:pc="http://schemas.microsoft.com/office/powerpoint/2013/main/command">
      <pc:docMk/>
      <pc:sldMk cId="4254213076" sldId="2145707216"/>
    </pc:sldMkLst>
    <p188:txBody>
      <a:bodyPr/>
      <a:lstStyle/>
      <a:p>
        <a:r>
          <a:rPr lang="en-US"/>
          <a:t>Updated content</a:t>
        </a:r>
      </a:p>
    </p188:txBody>
  </p188:cm>
</p188:cmLst>
</file>

<file path=ppt/comments/modernComment_7FFFE640_ECC58DDB.xml><?xml version="1.0" encoding="utf-8"?>
<p188:cmLst xmlns:a="http://schemas.openxmlformats.org/drawingml/2006/main" xmlns:r="http://schemas.openxmlformats.org/officeDocument/2006/relationships" xmlns:p188="http://schemas.microsoft.com/office/powerpoint/2018/8/main">
  <p188:cm id="{4ED8E27B-7A06-4D13-B86F-3255216BCDF0}" authorId="{90CE3A54-1E4E-4F99-9604-F6D6D213E6C9}" status="resolved" created="2025-09-08T01:56:50.291">
    <pc:sldMkLst xmlns:pc="http://schemas.microsoft.com/office/powerpoint/2013/main/command">
      <pc:docMk/>
      <pc:sldMk cId="3972369883" sldId="2147477056"/>
    </pc:sldMkLst>
    <p188:txBody>
      <a:bodyPr/>
      <a:lstStyle/>
      <a:p>
        <a:r>
          <a:rPr lang="en-US"/>
          <a:t>Updated to include hypercortisolism</a:t>
        </a:r>
      </a:p>
    </p188:txBody>
    <p188:extLst>
      <p:ext xmlns:p="http://schemas.openxmlformats.org/presentationml/2006/main" uri="{57CB4572-C831-44C2-8A1C-0ADB6CCDFE69}">
        <p223:reactions xmlns:p223="http://schemas.microsoft.com/office/powerpoint/2022/03/main">
          <p223:rxn type="👍">
            <p223:instance time="2025-09-18T18:16:09.188" authorId="{90CE3A54-1E4E-4F99-9604-F6D6D213E6C9}"/>
          </p223:rxn>
        </p223:reactions>
      </p:ext>
    </p188:extLst>
  </p188:cm>
</p188:cmLst>
</file>

<file path=ppt/comments/modernComment_7FFFE68C_6AA6C2D7.xml><?xml version="1.0" encoding="utf-8"?>
<p188:cmLst xmlns:a="http://schemas.openxmlformats.org/drawingml/2006/main" xmlns:r="http://schemas.openxmlformats.org/officeDocument/2006/relationships" xmlns:p188="http://schemas.microsoft.com/office/powerpoint/2018/8/main">
  <p188:cm id="{E60969CD-27D7-4CEF-99F2-BF8230FC4DB5}" authorId="{90CE3A54-1E4E-4F99-9604-F6D6D213E6C9}" created="2025-12-23T19:19:36.563">
    <pc:sldMkLst xmlns:pc="http://schemas.microsoft.com/office/powerpoint/2013/main/command">
      <pc:docMk/>
      <pc:sldMk cId="1789313751" sldId="2147477132"/>
    </pc:sldMkLst>
    <p188:txBody>
      <a:bodyPr/>
      <a:lstStyle/>
      <a:p>
        <a:r>
          <a:rPr lang="en-US"/>
          <a:t>Added slide</a:t>
        </a:r>
      </a:p>
    </p188:txBody>
  </p188:cm>
</p188:cmLst>
</file>

<file path=ppt/comments/modernComment_7FFFE68E_8716AB0F.xml><?xml version="1.0" encoding="utf-8"?>
<p188:cmLst xmlns:a="http://schemas.openxmlformats.org/drawingml/2006/main" xmlns:r="http://schemas.openxmlformats.org/officeDocument/2006/relationships" xmlns:p188="http://schemas.microsoft.com/office/powerpoint/2018/8/main">
  <p188:cm id="{92FBFDF3-E310-44B7-8CD6-8EA84AF1198B}" authorId="{90CE3A54-1E4E-4F99-9604-F6D6D213E6C9}" created="2025-12-23T19:18:49.425">
    <pc:sldMkLst xmlns:pc="http://schemas.microsoft.com/office/powerpoint/2013/main/command">
      <pc:docMk/>
      <pc:sldMk cId="2266409743" sldId="2147477134"/>
    </pc:sldMkLst>
    <p188:txBody>
      <a:bodyPr/>
      <a:lstStyle/>
      <a:p>
        <a:r>
          <a:rPr lang="en-US"/>
          <a:t>Added slide</a:t>
        </a:r>
      </a:p>
    </p188:txBody>
  </p188:cm>
</p188:cmLst>
</file>

<file path=ppt/comments/modernComment_7FFFE690_1FF36EB6.xml><?xml version="1.0" encoding="utf-8"?>
<p188:cmLst xmlns:a="http://schemas.openxmlformats.org/drawingml/2006/main" xmlns:r="http://schemas.openxmlformats.org/officeDocument/2006/relationships" xmlns:p188="http://schemas.microsoft.com/office/powerpoint/2018/8/main">
  <p188:cm id="{C3C4B93A-69F2-46F1-A95B-6F9C206F1B4C}" authorId="{90CE3A54-1E4E-4F99-9604-F6D6D213E6C9}" created="2025-12-23T19:19:05.844">
    <pc:sldMkLst xmlns:pc="http://schemas.microsoft.com/office/powerpoint/2013/main/command">
      <pc:docMk/>
      <pc:sldMk cId="536047286" sldId="2147477136"/>
    </pc:sldMkLst>
    <p188:txBody>
      <a:bodyPr/>
      <a:lstStyle/>
      <a:p>
        <a:r>
          <a:rPr lang="en-US"/>
          <a:t>Added slide</a:t>
        </a:r>
      </a:p>
    </p188:txBody>
  </p188:cm>
</p188:cmLst>
</file>

<file path=ppt/comments/modernComment_D14_5920446E.xml><?xml version="1.0" encoding="utf-8"?>
<p188:cmLst xmlns:a="http://schemas.openxmlformats.org/drawingml/2006/main" xmlns:r="http://schemas.openxmlformats.org/officeDocument/2006/relationships" xmlns:p188="http://schemas.microsoft.com/office/powerpoint/2018/8/main">
  <p188:cm id="{4620616B-FAFE-402E-94FC-6C0002685619}" authorId="{90CE3A54-1E4E-4F99-9604-F6D6D213E6C9}" created="2025-12-23T19:18:02.988">
    <pc:sldMkLst xmlns:pc="http://schemas.microsoft.com/office/powerpoint/2013/main/command">
      <pc:docMk/>
      <pc:sldMk cId="1495286894" sldId="3348"/>
    </pc:sldMkLst>
    <p188:txBody>
      <a:bodyPr/>
      <a:lstStyle/>
      <a:p>
        <a:r>
          <a:rPr lang="en-US"/>
          <a:t>Added SES level to this slide</a:t>
        </a:r>
      </a:p>
    </p188:txBody>
  </p188:cm>
</p188:cmLst>
</file>

<file path=ppt/comments/modernComment_E9D_35A40AF.xml><?xml version="1.0" encoding="utf-8"?>
<p188:cmLst xmlns:a="http://schemas.openxmlformats.org/drawingml/2006/main" xmlns:r="http://schemas.openxmlformats.org/officeDocument/2006/relationships" xmlns:p188="http://schemas.microsoft.com/office/powerpoint/2018/8/main">
  <p188:cm id="{EE0E9ED5-AB07-4FC2-822A-0B6C49F7BA07}" authorId="{90CE3A54-1E4E-4F99-9604-F6D6D213E6C9}" created="2025-12-23T19:20:53.962">
    <ac:deMkLst xmlns:ac="http://schemas.microsoft.com/office/drawing/2013/main/command">
      <pc:docMk xmlns:pc="http://schemas.microsoft.com/office/powerpoint/2013/main/command"/>
      <pc:sldMk xmlns:pc="http://schemas.microsoft.com/office/powerpoint/2013/main/command" cId="56246447" sldId="3741"/>
      <ac:picMk id="3" creationId="{3A6C8C21-50C7-9072-FF1B-8CEE58EC4B9E}"/>
    </ac:deMkLst>
    <p188:txBody>
      <a:bodyPr/>
      <a:lstStyle/>
      <a:p>
        <a:r>
          <a:rPr lang="en-US"/>
          <a:t>Updated table</a:t>
        </a:r>
      </a:p>
    </p188:txBody>
  </p188:cm>
</p188:cmLst>
</file>

<file path=ppt/comments/modernComment_E9E_ABC5E76C.xml><?xml version="1.0" encoding="utf-8"?>
<p188:cmLst xmlns:a="http://schemas.openxmlformats.org/drawingml/2006/main" xmlns:r="http://schemas.openxmlformats.org/officeDocument/2006/relationships" xmlns:p188="http://schemas.microsoft.com/office/powerpoint/2018/8/main">
  <p188:cm id="{26E3B4E0-4FE7-47C8-8F75-81EA6B0B9787}" authorId="{90CE3A54-1E4E-4F99-9604-F6D6D213E6C9}" created="2025-12-23T19:17:27.506">
    <pc:sldMkLst xmlns:pc="http://schemas.microsoft.com/office/powerpoint/2013/main/command">
      <pc:docMk/>
      <pc:sldMk cId="2881873772" sldId="3742"/>
    </pc:sldMkLst>
    <p188:txBody>
      <a:bodyPr/>
      <a:lstStyle/>
      <a:p>
        <a:r>
          <a:rPr lang="en-US"/>
          <a:t>Updated stats</a:t>
        </a:r>
      </a:p>
    </p188:txBody>
  </p188:cm>
</p188:cmLst>
</file>

<file path=ppt/diagrams/_rels/data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diagrams/_rels/data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image" Target="../media/image46.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diagrams/_rels/drawing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image" Target="../media/image46.pn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8608968-2B41-4275-81B7-BB3B794CD00A}"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5B9CE780-7A08-419A-9FE8-A45D6F175CEF}">
      <dgm:prSet/>
      <dgm:spPr/>
      <dgm:t>
        <a:bodyPr/>
        <a:lstStyle/>
        <a:p>
          <a:pPr>
            <a:lnSpc>
              <a:spcPct val="100000"/>
            </a:lnSpc>
          </a:pPr>
          <a:r>
            <a:rPr lang="en-US" b="0" i="0" dirty="0"/>
            <a:t>Growing gaps in diabetes care quality and outcomes due to high &amp; risings costs of care</a:t>
          </a:r>
          <a:r>
            <a:rPr lang="en-US" dirty="0"/>
            <a:t>.</a:t>
          </a:r>
        </a:p>
      </dgm:t>
    </dgm:pt>
    <dgm:pt modelId="{AE499962-1B5B-419B-A893-5B3E54E5A01F}" type="parTrans" cxnId="{F0F6E430-CD25-42FA-956F-C086F3E2FB8A}">
      <dgm:prSet/>
      <dgm:spPr/>
      <dgm:t>
        <a:bodyPr/>
        <a:lstStyle/>
        <a:p>
          <a:endParaRPr lang="en-US"/>
        </a:p>
      </dgm:t>
    </dgm:pt>
    <dgm:pt modelId="{41203ACC-943C-4932-BCB9-78D82B042A54}" type="sibTrans" cxnId="{F0F6E430-CD25-42FA-956F-C086F3E2FB8A}">
      <dgm:prSet/>
      <dgm:spPr/>
      <dgm:t>
        <a:bodyPr/>
        <a:lstStyle/>
        <a:p>
          <a:endParaRPr lang="en-US"/>
        </a:p>
      </dgm:t>
    </dgm:pt>
    <dgm:pt modelId="{9D007EA9-50EE-4A01-8183-59804E0C9C97}">
      <dgm:prSet custT="1"/>
      <dgm:spPr/>
      <dgm:t>
        <a:bodyPr/>
        <a:lstStyle/>
        <a:p>
          <a:pPr>
            <a:lnSpc>
              <a:spcPct val="100000"/>
            </a:lnSpc>
          </a:pPr>
          <a:r>
            <a:rPr lang="en-US" sz="2400" b="0" i="0" dirty="0"/>
            <a:t>Increased disparities experienced by individuals from racial and ethnic minoritized backgrounds and those facing socioeconomic barriers to care. </a:t>
          </a:r>
          <a:endParaRPr lang="en-US" sz="2400" dirty="0"/>
        </a:p>
      </dgm:t>
    </dgm:pt>
    <dgm:pt modelId="{12B4168D-FDD8-4A13-988F-53DA2D71C3BE}" type="parTrans" cxnId="{7BE0C08F-9C0E-4298-A901-0C2BBA7EBC4B}">
      <dgm:prSet/>
      <dgm:spPr/>
      <dgm:t>
        <a:bodyPr/>
        <a:lstStyle/>
        <a:p>
          <a:endParaRPr lang="en-US"/>
        </a:p>
      </dgm:t>
    </dgm:pt>
    <dgm:pt modelId="{3828DE3F-18AB-4775-922D-D5BB17984448}" type="sibTrans" cxnId="{7BE0C08F-9C0E-4298-A901-0C2BBA7EBC4B}">
      <dgm:prSet/>
      <dgm:spPr/>
      <dgm:t>
        <a:bodyPr/>
        <a:lstStyle/>
        <a:p>
          <a:endParaRPr lang="en-US"/>
        </a:p>
      </dgm:t>
    </dgm:pt>
    <dgm:pt modelId="{A8974F5C-DCF6-4E2D-A3FE-0803925D7FBD}">
      <dgm:prSet/>
      <dgm:spPr/>
      <dgm:t>
        <a:bodyPr/>
        <a:lstStyle/>
        <a:p>
          <a:pPr>
            <a:lnSpc>
              <a:spcPct val="100000"/>
            </a:lnSpc>
          </a:pPr>
          <a:endParaRPr lang="en-US" dirty="0"/>
        </a:p>
      </dgm:t>
    </dgm:pt>
    <dgm:pt modelId="{50A6EC0F-1960-49D5-BB36-61360092FCF8}" type="parTrans" cxnId="{3345901B-E0C2-47E1-B4D2-69C620A44EEB}">
      <dgm:prSet/>
      <dgm:spPr/>
      <dgm:t>
        <a:bodyPr/>
        <a:lstStyle/>
        <a:p>
          <a:endParaRPr lang="en-US"/>
        </a:p>
      </dgm:t>
    </dgm:pt>
    <dgm:pt modelId="{CBB92BCE-994B-46A1-B287-FE265F7B1214}" type="sibTrans" cxnId="{3345901B-E0C2-47E1-B4D2-69C620A44EEB}">
      <dgm:prSet/>
      <dgm:spPr/>
      <dgm:t>
        <a:bodyPr/>
        <a:lstStyle/>
        <a:p>
          <a:endParaRPr lang="en-US"/>
        </a:p>
      </dgm:t>
    </dgm:pt>
    <dgm:pt modelId="{2F87E9BF-C0E0-4242-A826-D890500C97B7}">
      <dgm:prSet/>
      <dgm:spPr/>
      <dgm:t>
        <a:bodyPr/>
        <a:lstStyle/>
        <a:p>
          <a:pPr>
            <a:lnSpc>
              <a:spcPct val="100000"/>
            </a:lnSpc>
          </a:pPr>
          <a:r>
            <a:rPr lang="en-US" dirty="0"/>
            <a:t>C</a:t>
          </a:r>
          <a:r>
            <a:rPr lang="en-US" b="0" i="0" dirty="0"/>
            <a:t>alls for urgent, substantial, and multisectoral system-level improvements to care delivery</a:t>
          </a:r>
          <a:endParaRPr lang="en-US" dirty="0"/>
        </a:p>
      </dgm:t>
    </dgm:pt>
    <dgm:pt modelId="{0703DA33-9FCB-4815-91C8-2662362577B2}" type="parTrans" cxnId="{1C7D5479-1A24-4967-AA5C-E25A25EEA3BC}">
      <dgm:prSet/>
      <dgm:spPr/>
      <dgm:t>
        <a:bodyPr/>
        <a:lstStyle/>
        <a:p>
          <a:endParaRPr lang="en-US"/>
        </a:p>
      </dgm:t>
    </dgm:pt>
    <dgm:pt modelId="{34C18E31-1563-4790-A2C9-84277B0D36B5}" type="sibTrans" cxnId="{1C7D5479-1A24-4967-AA5C-E25A25EEA3BC}">
      <dgm:prSet/>
      <dgm:spPr/>
      <dgm:t>
        <a:bodyPr/>
        <a:lstStyle/>
        <a:p>
          <a:endParaRPr lang="en-US"/>
        </a:p>
      </dgm:t>
    </dgm:pt>
    <dgm:pt modelId="{768A614A-DB4C-4C97-BF9F-83355E300138}" type="pres">
      <dgm:prSet presAssocID="{28608968-2B41-4275-81B7-BB3B794CD00A}" presName="root" presStyleCnt="0">
        <dgm:presLayoutVars>
          <dgm:dir/>
          <dgm:resizeHandles val="exact"/>
        </dgm:presLayoutVars>
      </dgm:prSet>
      <dgm:spPr/>
    </dgm:pt>
    <dgm:pt modelId="{BE1FF1E8-AF17-42C4-9EDB-3D6D3D389A0E}" type="pres">
      <dgm:prSet presAssocID="{5B9CE780-7A08-419A-9FE8-A45D6F175CEF}" presName="compNode" presStyleCnt="0"/>
      <dgm:spPr/>
    </dgm:pt>
    <dgm:pt modelId="{09B70D7C-D3E3-4136-8A74-537996714315}" type="pres">
      <dgm:prSet presAssocID="{5B9CE780-7A08-419A-9FE8-A45D6F175CEF}" presName="bgRect" presStyleLbl="bgShp" presStyleIdx="0" presStyleCnt="3"/>
      <dgm:spPr/>
    </dgm:pt>
    <dgm:pt modelId="{5235C645-F02A-451A-A693-00D8FFA21857}" type="pres">
      <dgm:prSet presAssocID="{5B9CE780-7A08-419A-9FE8-A45D6F175CEF}"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Needle"/>
        </a:ext>
      </dgm:extLst>
    </dgm:pt>
    <dgm:pt modelId="{FDE285F9-A2AF-4664-8AB3-5FC5EF246AC8}" type="pres">
      <dgm:prSet presAssocID="{5B9CE780-7A08-419A-9FE8-A45D6F175CEF}" presName="spaceRect" presStyleCnt="0"/>
      <dgm:spPr/>
    </dgm:pt>
    <dgm:pt modelId="{03E7FA02-D273-45ED-8C2D-97D8FCC5AF6C}" type="pres">
      <dgm:prSet presAssocID="{5B9CE780-7A08-419A-9FE8-A45D6F175CEF}" presName="parTx" presStyleLbl="revTx" presStyleIdx="0" presStyleCnt="4">
        <dgm:presLayoutVars>
          <dgm:chMax val="0"/>
          <dgm:chPref val="0"/>
        </dgm:presLayoutVars>
      </dgm:prSet>
      <dgm:spPr/>
    </dgm:pt>
    <dgm:pt modelId="{ABA2B2B9-182F-465A-B2F4-E71218871614}" type="pres">
      <dgm:prSet presAssocID="{41203ACC-943C-4932-BCB9-78D82B042A54}" presName="sibTrans" presStyleCnt="0"/>
      <dgm:spPr/>
    </dgm:pt>
    <dgm:pt modelId="{B4BC6F98-1485-4800-9DFA-CF3C48ABCDD9}" type="pres">
      <dgm:prSet presAssocID="{9D007EA9-50EE-4A01-8183-59804E0C9C97}" presName="compNode" presStyleCnt="0"/>
      <dgm:spPr/>
    </dgm:pt>
    <dgm:pt modelId="{9C122D7D-E93A-4182-90B9-AD927045C90D}" type="pres">
      <dgm:prSet presAssocID="{9D007EA9-50EE-4A01-8183-59804E0C9C97}" presName="bgRect" presStyleLbl="bgShp" presStyleIdx="1" presStyleCnt="3" custLinFactNeighborX="-227" custLinFactNeighborY="10021"/>
      <dgm:spPr/>
    </dgm:pt>
    <dgm:pt modelId="{C6CB68E2-8930-40CA-ADE3-A4CD8715A4FA}" type="pres">
      <dgm:prSet presAssocID="{9D007EA9-50EE-4A01-8183-59804E0C9C97}"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roup"/>
        </a:ext>
      </dgm:extLst>
    </dgm:pt>
    <dgm:pt modelId="{B56B817C-235A-47EE-BCFF-2C185A54D283}" type="pres">
      <dgm:prSet presAssocID="{9D007EA9-50EE-4A01-8183-59804E0C9C97}" presName="spaceRect" presStyleCnt="0"/>
      <dgm:spPr/>
    </dgm:pt>
    <dgm:pt modelId="{036C0E93-C13E-4672-A4CB-6CE69785039E}" type="pres">
      <dgm:prSet presAssocID="{9D007EA9-50EE-4A01-8183-59804E0C9C97}" presName="parTx" presStyleLbl="revTx" presStyleIdx="1" presStyleCnt="4" custScaleX="179452" custLinFactNeighborX="43062" custLinFactNeighborY="9904">
        <dgm:presLayoutVars>
          <dgm:chMax val="0"/>
          <dgm:chPref val="0"/>
        </dgm:presLayoutVars>
      </dgm:prSet>
      <dgm:spPr/>
    </dgm:pt>
    <dgm:pt modelId="{8D023003-41B4-4D8A-974C-0D6AF29B9818}" type="pres">
      <dgm:prSet presAssocID="{9D007EA9-50EE-4A01-8183-59804E0C9C97}" presName="desTx" presStyleLbl="revTx" presStyleIdx="2" presStyleCnt="4">
        <dgm:presLayoutVars/>
      </dgm:prSet>
      <dgm:spPr/>
    </dgm:pt>
    <dgm:pt modelId="{830C98A0-2224-4251-86AA-9F2BBFBC5D10}" type="pres">
      <dgm:prSet presAssocID="{3828DE3F-18AB-4775-922D-D5BB17984448}" presName="sibTrans" presStyleCnt="0"/>
      <dgm:spPr/>
    </dgm:pt>
    <dgm:pt modelId="{B5B18EFE-E8D7-49CD-9FCB-088F7C604E7C}" type="pres">
      <dgm:prSet presAssocID="{2F87E9BF-C0E0-4242-A826-D890500C97B7}" presName="compNode" presStyleCnt="0"/>
      <dgm:spPr/>
    </dgm:pt>
    <dgm:pt modelId="{0BA95159-9192-4132-B196-DBCD4BBDFEE7}" type="pres">
      <dgm:prSet presAssocID="{2F87E9BF-C0E0-4242-A826-D890500C97B7}" presName="bgRect" presStyleLbl="bgShp" presStyleIdx="2" presStyleCnt="3"/>
      <dgm:spPr/>
    </dgm:pt>
    <dgm:pt modelId="{25EB998F-033B-4620-96E9-C52615C62EC2}" type="pres">
      <dgm:prSet presAssocID="{2F87E9BF-C0E0-4242-A826-D890500C97B7}"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peaker Phone"/>
        </a:ext>
      </dgm:extLst>
    </dgm:pt>
    <dgm:pt modelId="{18721A06-29CA-442A-BE7F-1D030EF321C6}" type="pres">
      <dgm:prSet presAssocID="{2F87E9BF-C0E0-4242-A826-D890500C97B7}" presName="spaceRect" presStyleCnt="0"/>
      <dgm:spPr/>
    </dgm:pt>
    <dgm:pt modelId="{2FC932CF-5B2E-4FB6-90C4-C2125B1CE74F}" type="pres">
      <dgm:prSet presAssocID="{2F87E9BF-C0E0-4242-A826-D890500C97B7}" presName="parTx" presStyleLbl="revTx" presStyleIdx="3" presStyleCnt="4">
        <dgm:presLayoutVars>
          <dgm:chMax val="0"/>
          <dgm:chPref val="0"/>
        </dgm:presLayoutVars>
      </dgm:prSet>
      <dgm:spPr/>
    </dgm:pt>
  </dgm:ptLst>
  <dgm:cxnLst>
    <dgm:cxn modelId="{3345901B-E0C2-47E1-B4D2-69C620A44EEB}" srcId="{9D007EA9-50EE-4A01-8183-59804E0C9C97}" destId="{A8974F5C-DCF6-4E2D-A3FE-0803925D7FBD}" srcOrd="0" destOrd="0" parTransId="{50A6EC0F-1960-49D5-BB36-61360092FCF8}" sibTransId="{CBB92BCE-994B-46A1-B287-FE265F7B1214}"/>
    <dgm:cxn modelId="{F0F6E430-CD25-42FA-956F-C086F3E2FB8A}" srcId="{28608968-2B41-4275-81B7-BB3B794CD00A}" destId="{5B9CE780-7A08-419A-9FE8-A45D6F175CEF}" srcOrd="0" destOrd="0" parTransId="{AE499962-1B5B-419B-A893-5B3E54E5A01F}" sibTransId="{41203ACC-943C-4932-BCB9-78D82B042A54}"/>
    <dgm:cxn modelId="{1FDAC052-BCA3-4038-BE43-2F6CCB5CC865}" type="presOf" srcId="{5B9CE780-7A08-419A-9FE8-A45D6F175CEF}" destId="{03E7FA02-D273-45ED-8C2D-97D8FCC5AF6C}" srcOrd="0" destOrd="0" presId="urn:microsoft.com/office/officeart/2018/2/layout/IconVerticalSolidList"/>
    <dgm:cxn modelId="{F0532853-7F1C-4D0E-BF97-13A43E2D828C}" type="presOf" srcId="{9D007EA9-50EE-4A01-8183-59804E0C9C97}" destId="{036C0E93-C13E-4672-A4CB-6CE69785039E}" srcOrd="0" destOrd="0" presId="urn:microsoft.com/office/officeart/2018/2/layout/IconVerticalSolidList"/>
    <dgm:cxn modelId="{1C7D5479-1A24-4967-AA5C-E25A25EEA3BC}" srcId="{28608968-2B41-4275-81B7-BB3B794CD00A}" destId="{2F87E9BF-C0E0-4242-A826-D890500C97B7}" srcOrd="2" destOrd="0" parTransId="{0703DA33-9FCB-4815-91C8-2662362577B2}" sibTransId="{34C18E31-1563-4790-A2C9-84277B0D36B5}"/>
    <dgm:cxn modelId="{7BE0C08F-9C0E-4298-A901-0C2BBA7EBC4B}" srcId="{28608968-2B41-4275-81B7-BB3B794CD00A}" destId="{9D007EA9-50EE-4A01-8183-59804E0C9C97}" srcOrd="1" destOrd="0" parTransId="{12B4168D-FDD8-4A13-988F-53DA2D71C3BE}" sibTransId="{3828DE3F-18AB-4775-922D-D5BB17984448}"/>
    <dgm:cxn modelId="{0D18F6BB-F4E1-46C0-851D-25A0B539C8B4}" type="presOf" srcId="{A8974F5C-DCF6-4E2D-A3FE-0803925D7FBD}" destId="{8D023003-41B4-4D8A-974C-0D6AF29B9818}" srcOrd="0" destOrd="0" presId="urn:microsoft.com/office/officeart/2018/2/layout/IconVerticalSolidList"/>
    <dgm:cxn modelId="{555377C7-D75A-4B95-A8E0-400CB0CD9341}" type="presOf" srcId="{2F87E9BF-C0E0-4242-A826-D890500C97B7}" destId="{2FC932CF-5B2E-4FB6-90C4-C2125B1CE74F}" srcOrd="0" destOrd="0" presId="urn:microsoft.com/office/officeart/2018/2/layout/IconVerticalSolidList"/>
    <dgm:cxn modelId="{28A8C8EB-9D02-475A-8883-425C3BB07C88}" type="presOf" srcId="{28608968-2B41-4275-81B7-BB3B794CD00A}" destId="{768A614A-DB4C-4C97-BF9F-83355E300138}" srcOrd="0" destOrd="0" presId="urn:microsoft.com/office/officeart/2018/2/layout/IconVerticalSolidList"/>
    <dgm:cxn modelId="{07569D79-65C1-4F31-8E10-04D7423E8A8A}" type="presParOf" srcId="{768A614A-DB4C-4C97-BF9F-83355E300138}" destId="{BE1FF1E8-AF17-42C4-9EDB-3D6D3D389A0E}" srcOrd="0" destOrd="0" presId="urn:microsoft.com/office/officeart/2018/2/layout/IconVerticalSolidList"/>
    <dgm:cxn modelId="{513B89E1-9238-4472-AFA8-58FE9C838BE2}" type="presParOf" srcId="{BE1FF1E8-AF17-42C4-9EDB-3D6D3D389A0E}" destId="{09B70D7C-D3E3-4136-8A74-537996714315}" srcOrd="0" destOrd="0" presId="urn:microsoft.com/office/officeart/2018/2/layout/IconVerticalSolidList"/>
    <dgm:cxn modelId="{30FB28C0-ADE3-4B60-BF96-0C054E36DCB7}" type="presParOf" srcId="{BE1FF1E8-AF17-42C4-9EDB-3D6D3D389A0E}" destId="{5235C645-F02A-451A-A693-00D8FFA21857}" srcOrd="1" destOrd="0" presId="urn:microsoft.com/office/officeart/2018/2/layout/IconVerticalSolidList"/>
    <dgm:cxn modelId="{DEDCF882-1781-4A05-BC2B-8CF1087B14D3}" type="presParOf" srcId="{BE1FF1E8-AF17-42C4-9EDB-3D6D3D389A0E}" destId="{FDE285F9-A2AF-4664-8AB3-5FC5EF246AC8}" srcOrd="2" destOrd="0" presId="urn:microsoft.com/office/officeart/2018/2/layout/IconVerticalSolidList"/>
    <dgm:cxn modelId="{46CF60BE-11B3-4B9A-9A08-CC64916EEFE2}" type="presParOf" srcId="{BE1FF1E8-AF17-42C4-9EDB-3D6D3D389A0E}" destId="{03E7FA02-D273-45ED-8C2D-97D8FCC5AF6C}" srcOrd="3" destOrd="0" presId="urn:microsoft.com/office/officeart/2018/2/layout/IconVerticalSolidList"/>
    <dgm:cxn modelId="{46BC2767-DCE7-42BC-9905-88E1287DECC5}" type="presParOf" srcId="{768A614A-DB4C-4C97-BF9F-83355E300138}" destId="{ABA2B2B9-182F-465A-B2F4-E71218871614}" srcOrd="1" destOrd="0" presId="urn:microsoft.com/office/officeart/2018/2/layout/IconVerticalSolidList"/>
    <dgm:cxn modelId="{7A3C01DE-3B7B-4DAE-889C-E8EA9E0D7DE7}" type="presParOf" srcId="{768A614A-DB4C-4C97-BF9F-83355E300138}" destId="{B4BC6F98-1485-4800-9DFA-CF3C48ABCDD9}" srcOrd="2" destOrd="0" presId="urn:microsoft.com/office/officeart/2018/2/layout/IconVerticalSolidList"/>
    <dgm:cxn modelId="{CEDAFC47-C6B7-4F65-B4F5-17597E72328E}" type="presParOf" srcId="{B4BC6F98-1485-4800-9DFA-CF3C48ABCDD9}" destId="{9C122D7D-E93A-4182-90B9-AD927045C90D}" srcOrd="0" destOrd="0" presId="urn:microsoft.com/office/officeart/2018/2/layout/IconVerticalSolidList"/>
    <dgm:cxn modelId="{DC5ED73B-6AA0-4448-92C0-4D24C33E29F3}" type="presParOf" srcId="{B4BC6F98-1485-4800-9DFA-CF3C48ABCDD9}" destId="{C6CB68E2-8930-40CA-ADE3-A4CD8715A4FA}" srcOrd="1" destOrd="0" presId="urn:microsoft.com/office/officeart/2018/2/layout/IconVerticalSolidList"/>
    <dgm:cxn modelId="{0706537E-C443-490A-998C-B3F82575B04D}" type="presParOf" srcId="{B4BC6F98-1485-4800-9DFA-CF3C48ABCDD9}" destId="{B56B817C-235A-47EE-BCFF-2C185A54D283}" srcOrd="2" destOrd="0" presId="urn:microsoft.com/office/officeart/2018/2/layout/IconVerticalSolidList"/>
    <dgm:cxn modelId="{4A6C664D-69CC-433A-932E-807F8FE00A7B}" type="presParOf" srcId="{B4BC6F98-1485-4800-9DFA-CF3C48ABCDD9}" destId="{036C0E93-C13E-4672-A4CB-6CE69785039E}" srcOrd="3" destOrd="0" presId="urn:microsoft.com/office/officeart/2018/2/layout/IconVerticalSolidList"/>
    <dgm:cxn modelId="{02BD29B1-A671-4BB4-9147-5EAA68A4B27D}" type="presParOf" srcId="{B4BC6F98-1485-4800-9DFA-CF3C48ABCDD9}" destId="{8D023003-41B4-4D8A-974C-0D6AF29B9818}" srcOrd="4" destOrd="0" presId="urn:microsoft.com/office/officeart/2018/2/layout/IconVerticalSolidList"/>
    <dgm:cxn modelId="{1CFE80B2-DC21-47B5-9D6D-5D7DC7AA666A}" type="presParOf" srcId="{768A614A-DB4C-4C97-BF9F-83355E300138}" destId="{830C98A0-2224-4251-86AA-9F2BBFBC5D10}" srcOrd="3" destOrd="0" presId="urn:microsoft.com/office/officeart/2018/2/layout/IconVerticalSolidList"/>
    <dgm:cxn modelId="{1C51816D-A00E-4586-8AB7-82F54D6FC3B3}" type="presParOf" srcId="{768A614A-DB4C-4C97-BF9F-83355E300138}" destId="{B5B18EFE-E8D7-49CD-9FCB-088F7C604E7C}" srcOrd="4" destOrd="0" presId="urn:microsoft.com/office/officeart/2018/2/layout/IconVerticalSolidList"/>
    <dgm:cxn modelId="{38C18CA8-2813-4D64-94FA-14CDBC567374}" type="presParOf" srcId="{B5B18EFE-E8D7-49CD-9FCB-088F7C604E7C}" destId="{0BA95159-9192-4132-B196-DBCD4BBDFEE7}" srcOrd="0" destOrd="0" presId="urn:microsoft.com/office/officeart/2018/2/layout/IconVerticalSolidList"/>
    <dgm:cxn modelId="{526663E3-724C-44ED-BCA0-9FCE5C9C6FC1}" type="presParOf" srcId="{B5B18EFE-E8D7-49CD-9FCB-088F7C604E7C}" destId="{25EB998F-033B-4620-96E9-C52615C62EC2}" srcOrd="1" destOrd="0" presId="urn:microsoft.com/office/officeart/2018/2/layout/IconVerticalSolidList"/>
    <dgm:cxn modelId="{CD674F83-8A6C-42CB-B7B0-064A3D63220C}" type="presParOf" srcId="{B5B18EFE-E8D7-49CD-9FCB-088F7C604E7C}" destId="{18721A06-29CA-442A-BE7F-1D030EF321C6}" srcOrd="2" destOrd="0" presId="urn:microsoft.com/office/officeart/2018/2/layout/IconVerticalSolidList"/>
    <dgm:cxn modelId="{28F9F2FD-37CA-4A79-9AD9-E730C3AF2903}" type="presParOf" srcId="{B5B18EFE-E8D7-49CD-9FCB-088F7C604E7C}" destId="{2FC932CF-5B2E-4FB6-90C4-C2125B1CE74F}"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B5B7744-917A-4FD6-AA16-3CB0263912D1}" type="doc">
      <dgm:prSet loTypeId="urn:microsoft.com/office/officeart/2005/8/layout/hList7#1" loCatId="relationship" qsTypeId="urn:microsoft.com/office/officeart/2005/8/quickstyle/simple1" qsCatId="simple" csTypeId="urn:microsoft.com/office/officeart/2005/8/colors/accent0_1" csCatId="mainScheme" phldr="1"/>
      <dgm:spPr/>
    </dgm:pt>
    <dgm:pt modelId="{714289C4-44BF-4423-B73A-D36C7D29CD8B}">
      <dgm:prSet phldrT="[Text]" custT="1"/>
      <dgm:spPr/>
      <dgm:t>
        <a:bodyPr/>
        <a:lstStyle/>
        <a:p>
          <a:r>
            <a:rPr lang="en-US" sz="2400" b="1" u="sng" dirty="0"/>
            <a:t>Healthy</a:t>
          </a:r>
        </a:p>
        <a:p>
          <a:r>
            <a:rPr lang="en-US" sz="2400" b="1" dirty="0"/>
            <a:t>FBG &lt;100</a:t>
          </a:r>
        </a:p>
        <a:p>
          <a:r>
            <a:rPr lang="en-US" sz="2400" b="1" dirty="0"/>
            <a:t>Random &lt;140</a:t>
          </a:r>
        </a:p>
        <a:p>
          <a:r>
            <a:rPr lang="en-US" sz="2400" b="1" dirty="0"/>
            <a:t>A1c &lt;5.7%</a:t>
          </a:r>
        </a:p>
      </dgm:t>
    </dgm:pt>
    <dgm:pt modelId="{5AA015D8-B11C-4C72-B385-36C1E774D1A2}" type="parTrans" cxnId="{2E994245-FA34-4D67-9E2B-743453B3ABA0}">
      <dgm:prSet/>
      <dgm:spPr/>
      <dgm:t>
        <a:bodyPr/>
        <a:lstStyle/>
        <a:p>
          <a:endParaRPr lang="en-US"/>
        </a:p>
      </dgm:t>
    </dgm:pt>
    <dgm:pt modelId="{883B5228-B675-48FD-ADE3-882F219A32FD}" type="sibTrans" cxnId="{2E994245-FA34-4D67-9E2B-743453B3ABA0}">
      <dgm:prSet/>
      <dgm:spPr/>
      <dgm:t>
        <a:bodyPr/>
        <a:lstStyle/>
        <a:p>
          <a:endParaRPr lang="en-US"/>
        </a:p>
      </dgm:t>
    </dgm:pt>
    <dgm:pt modelId="{DAFD5B8F-7307-420F-8AA9-469750D54466}">
      <dgm:prSet phldrT="[Text]" custT="1"/>
      <dgm:spPr/>
      <dgm:t>
        <a:bodyPr/>
        <a:lstStyle/>
        <a:p>
          <a:r>
            <a:rPr lang="en-US" sz="2000" b="1" u="sng" dirty="0"/>
            <a:t>Prediabetes</a:t>
          </a:r>
        </a:p>
        <a:p>
          <a:r>
            <a:rPr lang="en-US" sz="2200" b="1" dirty="0"/>
            <a:t>FBG 100-125</a:t>
          </a:r>
        </a:p>
        <a:p>
          <a:r>
            <a:rPr lang="en-US" sz="2200" b="1" dirty="0"/>
            <a:t>Random140- 199</a:t>
          </a:r>
        </a:p>
        <a:p>
          <a:r>
            <a:rPr lang="en-US" sz="2200" b="1" dirty="0"/>
            <a:t>A1c ~ 5.7- 6.4% </a:t>
          </a:r>
        </a:p>
        <a:p>
          <a:r>
            <a:rPr lang="en-US" sz="2200" b="1" dirty="0"/>
            <a:t>50% working pancreas</a:t>
          </a:r>
        </a:p>
      </dgm:t>
    </dgm:pt>
    <dgm:pt modelId="{63002CCC-C05A-4123-9188-6CE2F4212990}" type="parTrans" cxnId="{818E502A-FE27-4D49-AAD0-FDEFDFC89433}">
      <dgm:prSet/>
      <dgm:spPr/>
      <dgm:t>
        <a:bodyPr/>
        <a:lstStyle/>
        <a:p>
          <a:endParaRPr lang="en-US"/>
        </a:p>
      </dgm:t>
    </dgm:pt>
    <dgm:pt modelId="{BDA7D873-F110-416A-8950-D7A412F1A1A1}" type="sibTrans" cxnId="{818E502A-FE27-4D49-AAD0-FDEFDFC89433}">
      <dgm:prSet/>
      <dgm:spPr/>
      <dgm:t>
        <a:bodyPr/>
        <a:lstStyle/>
        <a:p>
          <a:endParaRPr lang="en-US"/>
        </a:p>
      </dgm:t>
    </dgm:pt>
    <dgm:pt modelId="{53A7C8F1-6573-416B-BAD0-E203C790D54C}">
      <dgm:prSet phldrT="[Text]" custT="1"/>
      <dgm:spPr/>
      <dgm:t>
        <a:bodyPr/>
        <a:lstStyle/>
        <a:p>
          <a:r>
            <a:rPr lang="en-US" sz="2400" b="1" u="sng">
              <a:latin typeface="+mn-lt"/>
            </a:rPr>
            <a:t>D</a:t>
          </a:r>
          <a:r>
            <a:rPr kumimoji="0" lang="en-US" sz="2400" b="1" i="0" u="sng" strike="noStrike" cap="none" spc="0" normalizeH="0" baseline="0" noProof="0">
              <a:ln/>
              <a:effectLst/>
              <a:uLnTx/>
              <a:uFillTx/>
              <a:latin typeface="+mn-lt"/>
              <a:ea typeface="+mn-ea"/>
              <a:cs typeface="+mn-cs"/>
            </a:rPr>
            <a:t>iabetes</a:t>
          </a:r>
        </a:p>
        <a:p>
          <a:pPr rtl="0"/>
          <a:r>
            <a:rPr kumimoji="0" lang="en-US" sz="2400" b="1" i="0" u="none" strike="noStrike" cap="none" spc="0" normalizeH="0" baseline="0" noProof="0">
              <a:ln/>
              <a:effectLst/>
              <a:uLnTx/>
              <a:uFillTx/>
              <a:latin typeface="+mn-lt"/>
            </a:rPr>
            <a:t>FBG 126 +</a:t>
          </a:r>
        </a:p>
        <a:p>
          <a:pPr rtl="0"/>
          <a:r>
            <a:rPr kumimoji="0" lang="en-US" sz="2400" b="1" i="0" u="none" strike="noStrike" cap="none" spc="0" normalizeH="0" baseline="0" noProof="0">
              <a:ln/>
              <a:effectLst/>
              <a:uLnTx/>
              <a:uFillTx/>
              <a:latin typeface="+mn-lt"/>
            </a:rPr>
            <a:t>Random 200</a:t>
          </a:r>
          <a:r>
            <a:rPr kumimoji="0" lang="en-US" sz="2400" b="1" i="0" u="none" strike="noStrike" cap="none" spc="0" normalizeH="0" noProof="0">
              <a:ln/>
              <a:effectLst/>
              <a:uLnTx/>
              <a:uFillTx/>
              <a:latin typeface="+mn-lt"/>
            </a:rPr>
            <a:t> +</a:t>
          </a:r>
          <a:endParaRPr kumimoji="0" lang="en-US" sz="2400" b="1" i="0" u="none" strike="noStrike" cap="none" spc="0" normalizeH="0" baseline="0" noProof="0">
            <a:ln/>
            <a:effectLst/>
            <a:uLnTx/>
            <a:uFillTx/>
            <a:latin typeface="+mn-lt"/>
          </a:endParaRPr>
        </a:p>
        <a:p>
          <a:r>
            <a:rPr kumimoji="0" lang="en-US" sz="2400" b="1" i="0" u="none" strike="noStrike" cap="none" spc="0" normalizeH="0" baseline="0" noProof="0">
              <a:ln/>
              <a:effectLst/>
              <a:uLnTx/>
              <a:uFillTx/>
              <a:latin typeface="+mn-lt"/>
            </a:rPr>
            <a:t>A1c</a:t>
          </a:r>
          <a:r>
            <a:rPr kumimoji="0" lang="en-US" sz="2400" b="1" i="0" u="none" strike="noStrike" cap="none" spc="0" normalizeH="0" noProof="0">
              <a:ln/>
              <a:effectLst/>
              <a:uLnTx/>
              <a:uFillTx/>
              <a:latin typeface="+mn-lt"/>
            </a:rPr>
            <a:t> </a:t>
          </a:r>
          <a:r>
            <a:rPr kumimoji="0" lang="en-US" sz="2400" b="1" i="0" u="none" strike="noStrike" cap="none" spc="0" normalizeH="0" baseline="0" noProof="0">
              <a:ln/>
              <a:effectLst/>
              <a:uLnTx/>
              <a:uFillTx/>
              <a:latin typeface="+mn-lt"/>
            </a:rPr>
            <a:t>6.5% or +   </a:t>
          </a:r>
        </a:p>
        <a:p>
          <a:pPr rtl="0"/>
          <a:r>
            <a:rPr lang="en-US" sz="2400" b="1"/>
            <a:t>20% working pancreas</a:t>
          </a:r>
          <a:endParaRPr lang="en-US" sz="2400" b="1" dirty="0"/>
        </a:p>
      </dgm:t>
    </dgm:pt>
    <dgm:pt modelId="{D9354FAC-CB2C-4D5E-AC16-2B482560F86D}" type="parTrans" cxnId="{9F26229F-1FC4-476A-A7FD-B16E1578B86D}">
      <dgm:prSet/>
      <dgm:spPr/>
      <dgm:t>
        <a:bodyPr/>
        <a:lstStyle/>
        <a:p>
          <a:endParaRPr lang="en-US"/>
        </a:p>
      </dgm:t>
    </dgm:pt>
    <dgm:pt modelId="{886A07C9-7549-4FDD-82D5-820D0D3FDA16}" type="sibTrans" cxnId="{9F26229F-1FC4-476A-A7FD-B16E1578B86D}">
      <dgm:prSet/>
      <dgm:spPr/>
      <dgm:t>
        <a:bodyPr/>
        <a:lstStyle/>
        <a:p>
          <a:endParaRPr lang="en-US"/>
        </a:p>
      </dgm:t>
    </dgm:pt>
    <dgm:pt modelId="{21B2BCE8-470C-4505-93DC-36DDE14B2DFF}" type="pres">
      <dgm:prSet presAssocID="{5B5B7744-917A-4FD6-AA16-3CB0263912D1}" presName="Name0" presStyleCnt="0">
        <dgm:presLayoutVars>
          <dgm:dir/>
          <dgm:resizeHandles val="exact"/>
        </dgm:presLayoutVars>
      </dgm:prSet>
      <dgm:spPr/>
    </dgm:pt>
    <dgm:pt modelId="{D737B785-468C-4A0C-9BAF-B33CE9B38ADA}" type="pres">
      <dgm:prSet presAssocID="{5B5B7744-917A-4FD6-AA16-3CB0263912D1}" presName="fgShape" presStyleLbl="fgShp" presStyleIdx="0" presStyleCnt="1" custLinFactNeighborX="103" custLinFactNeighborY="21462"/>
      <dgm:spPr/>
    </dgm:pt>
    <dgm:pt modelId="{E3446D0B-132A-4581-B805-7D509ABBE1A9}" type="pres">
      <dgm:prSet presAssocID="{5B5B7744-917A-4FD6-AA16-3CB0263912D1}" presName="linComp" presStyleCnt="0"/>
      <dgm:spPr/>
    </dgm:pt>
    <dgm:pt modelId="{F0280A93-2598-4B79-BCF2-5A74016DDAA6}" type="pres">
      <dgm:prSet presAssocID="{714289C4-44BF-4423-B73A-D36C7D29CD8B}" presName="compNode" presStyleCnt="0"/>
      <dgm:spPr/>
    </dgm:pt>
    <dgm:pt modelId="{3325B67F-1C1F-4C7F-87F7-63A9F5F04916}" type="pres">
      <dgm:prSet presAssocID="{714289C4-44BF-4423-B73A-D36C7D29CD8B}" presName="bkgdShape" presStyleLbl="node1" presStyleIdx="0" presStyleCnt="3" custLinFactNeighborX="-64"/>
      <dgm:spPr/>
    </dgm:pt>
    <dgm:pt modelId="{5A6B1BA2-8CEC-4075-979B-58B751678363}" type="pres">
      <dgm:prSet presAssocID="{714289C4-44BF-4423-B73A-D36C7D29CD8B}" presName="nodeTx" presStyleLbl="node1" presStyleIdx="0" presStyleCnt="3">
        <dgm:presLayoutVars>
          <dgm:bulletEnabled val="1"/>
        </dgm:presLayoutVars>
      </dgm:prSet>
      <dgm:spPr/>
    </dgm:pt>
    <dgm:pt modelId="{E679BF5D-7D68-48F1-9595-1ED90F266B6A}" type="pres">
      <dgm:prSet presAssocID="{714289C4-44BF-4423-B73A-D36C7D29CD8B}" presName="invisiNode" presStyleLbl="node1" presStyleIdx="0" presStyleCnt="3"/>
      <dgm:spPr/>
    </dgm:pt>
    <dgm:pt modelId="{1B13010B-D7B8-48A4-9EA8-0FF90A870D10}" type="pres">
      <dgm:prSet presAssocID="{714289C4-44BF-4423-B73A-D36C7D29CD8B}" presName="imagNode" presStyleLbl="fgImgPlace1" presStyleIdx="0" presStyleCnt="3" custScaleX="122489" custScaleY="110658" custLinFactNeighborX="-2643" custLinFactNeighborY="2395"/>
      <dgm:spPr>
        <a:blipFill rotWithShape="0">
          <a:blip xmlns:r="http://schemas.openxmlformats.org/officeDocument/2006/relationships" r:embed="rId1">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pt>
    <dgm:pt modelId="{A40BD255-8246-4A86-AC24-6E13AC11D8D0}" type="pres">
      <dgm:prSet presAssocID="{883B5228-B675-48FD-ADE3-882F219A32FD}" presName="sibTrans" presStyleLbl="sibTrans2D1" presStyleIdx="0" presStyleCnt="0"/>
      <dgm:spPr/>
    </dgm:pt>
    <dgm:pt modelId="{B4EC43FF-F280-4D81-B573-0BBE26119323}" type="pres">
      <dgm:prSet presAssocID="{DAFD5B8F-7307-420F-8AA9-469750D54466}" presName="compNode" presStyleCnt="0"/>
      <dgm:spPr/>
    </dgm:pt>
    <dgm:pt modelId="{4C98858D-9DCD-4D61-A6D2-9C95CB504251}" type="pres">
      <dgm:prSet presAssocID="{DAFD5B8F-7307-420F-8AA9-469750D54466}" presName="bkgdShape" presStyleLbl="node1" presStyleIdx="1" presStyleCnt="3" custLinFactNeighborX="-118"/>
      <dgm:spPr/>
    </dgm:pt>
    <dgm:pt modelId="{1DFC81E9-AEE7-4738-A0AB-51EC388659CE}" type="pres">
      <dgm:prSet presAssocID="{DAFD5B8F-7307-420F-8AA9-469750D54466}" presName="nodeTx" presStyleLbl="node1" presStyleIdx="1" presStyleCnt="3">
        <dgm:presLayoutVars>
          <dgm:bulletEnabled val="1"/>
        </dgm:presLayoutVars>
      </dgm:prSet>
      <dgm:spPr/>
    </dgm:pt>
    <dgm:pt modelId="{5642C667-2035-465B-88FA-BD5286D1ED4A}" type="pres">
      <dgm:prSet presAssocID="{DAFD5B8F-7307-420F-8AA9-469750D54466}" presName="invisiNode" presStyleLbl="node1" presStyleIdx="1" presStyleCnt="3"/>
      <dgm:spPr/>
    </dgm:pt>
    <dgm:pt modelId="{3606B1B6-912D-4BB2-940E-606747701328}" type="pres">
      <dgm:prSet presAssocID="{DAFD5B8F-7307-420F-8AA9-469750D54466}" presName="imagNode" presStyleLbl="fgImgPlace1" presStyleIdx="1" presStyleCnt="3" custScaleX="60724" custScaleY="66163" custLinFactNeighborX="2870" custLinFactNeighborY="-5329"/>
      <dgm:spPr>
        <a:blipFill rotWithShape="0">
          <a:blip xmlns:r="http://schemas.openxmlformats.org/officeDocument/2006/relationships" r:embed="rId2">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pt>
    <dgm:pt modelId="{6FCB4B09-5AE8-4BCF-9C2E-5DB02F534E9D}" type="pres">
      <dgm:prSet presAssocID="{BDA7D873-F110-416A-8950-D7A412F1A1A1}" presName="sibTrans" presStyleLbl="sibTrans2D1" presStyleIdx="0" presStyleCnt="0"/>
      <dgm:spPr/>
    </dgm:pt>
    <dgm:pt modelId="{552AA70C-A20B-4D1F-9285-6CFC3143FB01}" type="pres">
      <dgm:prSet presAssocID="{53A7C8F1-6573-416B-BAD0-E203C790D54C}" presName="compNode" presStyleCnt="0"/>
      <dgm:spPr/>
    </dgm:pt>
    <dgm:pt modelId="{84406800-1B15-4073-9BE5-7AED3F8CD968}" type="pres">
      <dgm:prSet presAssocID="{53A7C8F1-6573-416B-BAD0-E203C790D54C}" presName="bkgdShape" presStyleLbl="node1" presStyleIdx="2" presStyleCnt="3" custLinFactNeighborX="8192"/>
      <dgm:spPr/>
    </dgm:pt>
    <dgm:pt modelId="{80C2ACF9-BD38-4248-9C5A-D57702DCA3FA}" type="pres">
      <dgm:prSet presAssocID="{53A7C8F1-6573-416B-BAD0-E203C790D54C}" presName="nodeTx" presStyleLbl="node1" presStyleIdx="2" presStyleCnt="3">
        <dgm:presLayoutVars>
          <dgm:bulletEnabled val="1"/>
        </dgm:presLayoutVars>
      </dgm:prSet>
      <dgm:spPr/>
    </dgm:pt>
    <dgm:pt modelId="{A550690B-CD28-43E2-88E8-918DBD12128C}" type="pres">
      <dgm:prSet presAssocID="{53A7C8F1-6573-416B-BAD0-E203C790D54C}" presName="invisiNode" presStyleLbl="node1" presStyleIdx="2" presStyleCnt="3"/>
      <dgm:spPr/>
    </dgm:pt>
    <dgm:pt modelId="{693F3127-73CA-4418-9BEB-76AC94A2C0E0}" type="pres">
      <dgm:prSet presAssocID="{53A7C8F1-6573-416B-BAD0-E203C790D54C}" presName="imagNode" presStyleLbl="fgImgPlace1" presStyleIdx="2" presStyleCnt="3" custScaleX="37897" custScaleY="42985"/>
      <dgm:spPr>
        <a:blipFill rotWithShape="0">
          <a:blip xmlns:r="http://schemas.openxmlformats.org/officeDocument/2006/relationships" r:embed="rId3">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pt>
  </dgm:ptLst>
  <dgm:cxnLst>
    <dgm:cxn modelId="{A8A91A08-7FAD-4D56-A2DA-A317AF9D3FC3}" type="presOf" srcId="{5B5B7744-917A-4FD6-AA16-3CB0263912D1}" destId="{21B2BCE8-470C-4505-93DC-36DDE14B2DFF}" srcOrd="0" destOrd="0" presId="urn:microsoft.com/office/officeart/2005/8/layout/hList7#1"/>
    <dgm:cxn modelId="{A0B7020C-BDD3-43D5-8961-FDDFF0DD7181}" type="presOf" srcId="{883B5228-B675-48FD-ADE3-882F219A32FD}" destId="{A40BD255-8246-4A86-AC24-6E13AC11D8D0}" srcOrd="0" destOrd="0" presId="urn:microsoft.com/office/officeart/2005/8/layout/hList7#1"/>
    <dgm:cxn modelId="{818E502A-FE27-4D49-AAD0-FDEFDFC89433}" srcId="{5B5B7744-917A-4FD6-AA16-3CB0263912D1}" destId="{DAFD5B8F-7307-420F-8AA9-469750D54466}" srcOrd="1" destOrd="0" parTransId="{63002CCC-C05A-4123-9188-6CE2F4212990}" sibTransId="{BDA7D873-F110-416A-8950-D7A412F1A1A1}"/>
    <dgm:cxn modelId="{A04C1A2C-1122-48C2-BCED-1AD1FE6B0A02}" type="presOf" srcId="{DAFD5B8F-7307-420F-8AA9-469750D54466}" destId="{4C98858D-9DCD-4D61-A6D2-9C95CB504251}" srcOrd="0" destOrd="0" presId="urn:microsoft.com/office/officeart/2005/8/layout/hList7#1"/>
    <dgm:cxn modelId="{2E994245-FA34-4D67-9E2B-743453B3ABA0}" srcId="{5B5B7744-917A-4FD6-AA16-3CB0263912D1}" destId="{714289C4-44BF-4423-B73A-D36C7D29CD8B}" srcOrd="0" destOrd="0" parTransId="{5AA015D8-B11C-4C72-B385-36C1E774D1A2}" sibTransId="{883B5228-B675-48FD-ADE3-882F219A32FD}"/>
    <dgm:cxn modelId="{1F3B2F66-923E-4ED1-94EC-087CCAEB5571}" type="presOf" srcId="{714289C4-44BF-4423-B73A-D36C7D29CD8B}" destId="{5A6B1BA2-8CEC-4075-979B-58B751678363}" srcOrd="1" destOrd="0" presId="urn:microsoft.com/office/officeart/2005/8/layout/hList7#1"/>
    <dgm:cxn modelId="{FEE8B375-E5B9-4256-A081-FDB5EAF23C5C}" type="presOf" srcId="{BDA7D873-F110-416A-8950-D7A412F1A1A1}" destId="{6FCB4B09-5AE8-4BCF-9C2E-5DB02F534E9D}" srcOrd="0" destOrd="0" presId="urn:microsoft.com/office/officeart/2005/8/layout/hList7#1"/>
    <dgm:cxn modelId="{3CEE4779-FE93-4B83-B15B-1F7EB0E3AE19}" type="presOf" srcId="{714289C4-44BF-4423-B73A-D36C7D29CD8B}" destId="{3325B67F-1C1F-4C7F-87F7-63A9F5F04916}" srcOrd="0" destOrd="0" presId="urn:microsoft.com/office/officeart/2005/8/layout/hList7#1"/>
    <dgm:cxn modelId="{B8860381-5E57-4376-887F-243C4DA6D588}" type="presOf" srcId="{DAFD5B8F-7307-420F-8AA9-469750D54466}" destId="{1DFC81E9-AEE7-4738-A0AB-51EC388659CE}" srcOrd="1" destOrd="0" presId="urn:microsoft.com/office/officeart/2005/8/layout/hList7#1"/>
    <dgm:cxn modelId="{2A465C8E-B522-4363-B8FB-3A1382FB3E08}" type="presOf" srcId="{53A7C8F1-6573-416B-BAD0-E203C790D54C}" destId="{80C2ACF9-BD38-4248-9C5A-D57702DCA3FA}" srcOrd="1" destOrd="0" presId="urn:microsoft.com/office/officeart/2005/8/layout/hList7#1"/>
    <dgm:cxn modelId="{9F26229F-1FC4-476A-A7FD-B16E1578B86D}" srcId="{5B5B7744-917A-4FD6-AA16-3CB0263912D1}" destId="{53A7C8F1-6573-416B-BAD0-E203C790D54C}" srcOrd="2" destOrd="0" parTransId="{D9354FAC-CB2C-4D5E-AC16-2B482560F86D}" sibTransId="{886A07C9-7549-4FDD-82D5-820D0D3FDA16}"/>
    <dgm:cxn modelId="{58439EDC-DA71-4A68-87E7-380784EE1251}" type="presOf" srcId="{53A7C8F1-6573-416B-BAD0-E203C790D54C}" destId="{84406800-1B15-4073-9BE5-7AED3F8CD968}" srcOrd="0" destOrd="0" presId="urn:microsoft.com/office/officeart/2005/8/layout/hList7#1"/>
    <dgm:cxn modelId="{A36FBB1D-7C60-4135-8A61-7853C5254008}" type="presParOf" srcId="{21B2BCE8-470C-4505-93DC-36DDE14B2DFF}" destId="{D737B785-468C-4A0C-9BAF-B33CE9B38ADA}" srcOrd="0" destOrd="0" presId="urn:microsoft.com/office/officeart/2005/8/layout/hList7#1"/>
    <dgm:cxn modelId="{89D970A0-6E46-4809-AE60-BDE62411E76E}" type="presParOf" srcId="{21B2BCE8-470C-4505-93DC-36DDE14B2DFF}" destId="{E3446D0B-132A-4581-B805-7D509ABBE1A9}" srcOrd="1" destOrd="0" presId="urn:microsoft.com/office/officeart/2005/8/layout/hList7#1"/>
    <dgm:cxn modelId="{B4245A2A-6431-413C-ABF5-8551847D9054}" type="presParOf" srcId="{E3446D0B-132A-4581-B805-7D509ABBE1A9}" destId="{F0280A93-2598-4B79-BCF2-5A74016DDAA6}" srcOrd="0" destOrd="0" presId="urn:microsoft.com/office/officeart/2005/8/layout/hList7#1"/>
    <dgm:cxn modelId="{7ACA20BB-7163-4ABB-A6A8-8DE71494846E}" type="presParOf" srcId="{F0280A93-2598-4B79-BCF2-5A74016DDAA6}" destId="{3325B67F-1C1F-4C7F-87F7-63A9F5F04916}" srcOrd="0" destOrd="0" presId="urn:microsoft.com/office/officeart/2005/8/layout/hList7#1"/>
    <dgm:cxn modelId="{8F35D427-EAAF-4E7F-B4E2-E45AAD3ABD8F}" type="presParOf" srcId="{F0280A93-2598-4B79-BCF2-5A74016DDAA6}" destId="{5A6B1BA2-8CEC-4075-979B-58B751678363}" srcOrd="1" destOrd="0" presId="urn:microsoft.com/office/officeart/2005/8/layout/hList7#1"/>
    <dgm:cxn modelId="{FC4B540C-FEB8-42BF-AFFF-27ABC43621D0}" type="presParOf" srcId="{F0280A93-2598-4B79-BCF2-5A74016DDAA6}" destId="{E679BF5D-7D68-48F1-9595-1ED90F266B6A}" srcOrd="2" destOrd="0" presId="urn:microsoft.com/office/officeart/2005/8/layout/hList7#1"/>
    <dgm:cxn modelId="{B5F6B2B3-231B-461D-A831-52BAE28AC04B}" type="presParOf" srcId="{F0280A93-2598-4B79-BCF2-5A74016DDAA6}" destId="{1B13010B-D7B8-48A4-9EA8-0FF90A870D10}" srcOrd="3" destOrd="0" presId="urn:microsoft.com/office/officeart/2005/8/layout/hList7#1"/>
    <dgm:cxn modelId="{2A7D27C1-219C-4091-8DCA-B857D6C686DD}" type="presParOf" srcId="{E3446D0B-132A-4581-B805-7D509ABBE1A9}" destId="{A40BD255-8246-4A86-AC24-6E13AC11D8D0}" srcOrd="1" destOrd="0" presId="urn:microsoft.com/office/officeart/2005/8/layout/hList7#1"/>
    <dgm:cxn modelId="{EB028F38-EACA-4640-9156-CF9032A7EF34}" type="presParOf" srcId="{E3446D0B-132A-4581-B805-7D509ABBE1A9}" destId="{B4EC43FF-F280-4D81-B573-0BBE26119323}" srcOrd="2" destOrd="0" presId="urn:microsoft.com/office/officeart/2005/8/layout/hList7#1"/>
    <dgm:cxn modelId="{76FE2118-FF28-4DC9-8A8A-B49FB125CBFE}" type="presParOf" srcId="{B4EC43FF-F280-4D81-B573-0BBE26119323}" destId="{4C98858D-9DCD-4D61-A6D2-9C95CB504251}" srcOrd="0" destOrd="0" presId="urn:microsoft.com/office/officeart/2005/8/layout/hList7#1"/>
    <dgm:cxn modelId="{C6222A37-8884-46EA-8872-82B4244A8128}" type="presParOf" srcId="{B4EC43FF-F280-4D81-B573-0BBE26119323}" destId="{1DFC81E9-AEE7-4738-A0AB-51EC388659CE}" srcOrd="1" destOrd="0" presId="urn:microsoft.com/office/officeart/2005/8/layout/hList7#1"/>
    <dgm:cxn modelId="{6D179E3F-9E77-4D13-A09F-EDEDF8C58FCF}" type="presParOf" srcId="{B4EC43FF-F280-4D81-B573-0BBE26119323}" destId="{5642C667-2035-465B-88FA-BD5286D1ED4A}" srcOrd="2" destOrd="0" presId="urn:microsoft.com/office/officeart/2005/8/layout/hList7#1"/>
    <dgm:cxn modelId="{63EDDFCB-154B-431E-850E-E874746E6966}" type="presParOf" srcId="{B4EC43FF-F280-4D81-B573-0BBE26119323}" destId="{3606B1B6-912D-4BB2-940E-606747701328}" srcOrd="3" destOrd="0" presId="urn:microsoft.com/office/officeart/2005/8/layout/hList7#1"/>
    <dgm:cxn modelId="{0D94C501-B74C-419B-A196-0E24F249A630}" type="presParOf" srcId="{E3446D0B-132A-4581-B805-7D509ABBE1A9}" destId="{6FCB4B09-5AE8-4BCF-9C2E-5DB02F534E9D}" srcOrd="3" destOrd="0" presId="urn:microsoft.com/office/officeart/2005/8/layout/hList7#1"/>
    <dgm:cxn modelId="{CBB87F29-3280-423E-8247-5DE01A63BA58}" type="presParOf" srcId="{E3446D0B-132A-4581-B805-7D509ABBE1A9}" destId="{552AA70C-A20B-4D1F-9285-6CFC3143FB01}" srcOrd="4" destOrd="0" presId="urn:microsoft.com/office/officeart/2005/8/layout/hList7#1"/>
    <dgm:cxn modelId="{F5DB21C8-32C2-42B3-910D-1E8F9CFB9753}" type="presParOf" srcId="{552AA70C-A20B-4D1F-9285-6CFC3143FB01}" destId="{84406800-1B15-4073-9BE5-7AED3F8CD968}" srcOrd="0" destOrd="0" presId="urn:microsoft.com/office/officeart/2005/8/layout/hList7#1"/>
    <dgm:cxn modelId="{2391190D-7805-48F3-A92D-D2352708628C}" type="presParOf" srcId="{552AA70C-A20B-4D1F-9285-6CFC3143FB01}" destId="{80C2ACF9-BD38-4248-9C5A-D57702DCA3FA}" srcOrd="1" destOrd="0" presId="urn:microsoft.com/office/officeart/2005/8/layout/hList7#1"/>
    <dgm:cxn modelId="{EBA766D0-52DC-4BFE-BA0E-B76904A52288}" type="presParOf" srcId="{552AA70C-A20B-4D1F-9285-6CFC3143FB01}" destId="{A550690B-CD28-43E2-88E8-918DBD12128C}" srcOrd="2" destOrd="0" presId="urn:microsoft.com/office/officeart/2005/8/layout/hList7#1"/>
    <dgm:cxn modelId="{18D3CC98-DCFC-40C6-A700-B2919893E7CE}" type="presParOf" srcId="{552AA70C-A20B-4D1F-9285-6CFC3143FB01}" destId="{693F3127-73CA-4418-9BEB-76AC94A2C0E0}" srcOrd="3" destOrd="0" presId="urn:microsoft.com/office/officeart/2005/8/layout/hList7#1"/>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B70D7C-D3E3-4136-8A74-537996714315}">
      <dsp:nvSpPr>
        <dsp:cNvPr id="0" name=""/>
        <dsp:cNvSpPr/>
      </dsp:nvSpPr>
      <dsp:spPr>
        <a:xfrm>
          <a:off x="0" y="159866"/>
          <a:ext cx="8229600" cy="130948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235C645-F02A-451A-A693-00D8FFA21857}">
      <dsp:nvSpPr>
        <dsp:cNvPr id="0" name=""/>
        <dsp:cNvSpPr/>
      </dsp:nvSpPr>
      <dsp:spPr>
        <a:xfrm>
          <a:off x="396117" y="454499"/>
          <a:ext cx="720918" cy="7202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3E7FA02-D273-45ED-8C2D-97D8FCC5AF6C}">
      <dsp:nvSpPr>
        <dsp:cNvPr id="0" name=""/>
        <dsp:cNvSpPr/>
      </dsp:nvSpPr>
      <dsp:spPr>
        <a:xfrm>
          <a:off x="1513154" y="159866"/>
          <a:ext cx="6595623" cy="1310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722" tIns="138722" rIns="138722" bIns="138722" numCol="1" spcCol="1270" anchor="ctr" anchorCtr="0">
          <a:noAutofit/>
        </a:bodyPr>
        <a:lstStyle/>
        <a:p>
          <a:pPr marL="0" lvl="0" indent="0" algn="l" defTabSz="1111250">
            <a:lnSpc>
              <a:spcPct val="100000"/>
            </a:lnSpc>
            <a:spcBef>
              <a:spcPct val="0"/>
            </a:spcBef>
            <a:spcAft>
              <a:spcPct val="35000"/>
            </a:spcAft>
            <a:buNone/>
          </a:pPr>
          <a:r>
            <a:rPr lang="en-US" sz="2500" b="0" i="0" kern="1200" dirty="0"/>
            <a:t>Growing gaps in diabetes care quality and outcomes due to high &amp; risings costs of care</a:t>
          </a:r>
          <a:r>
            <a:rPr lang="en-US" sz="2500" kern="1200" dirty="0"/>
            <a:t>.</a:t>
          </a:r>
        </a:p>
      </dsp:txBody>
      <dsp:txXfrm>
        <a:off x="1513154" y="159866"/>
        <a:ext cx="6595623" cy="1310760"/>
      </dsp:txXfrm>
    </dsp:sp>
    <dsp:sp modelId="{9C122D7D-E93A-4182-90B9-AD927045C90D}">
      <dsp:nvSpPr>
        <dsp:cNvPr id="0" name=""/>
        <dsp:cNvSpPr/>
      </dsp:nvSpPr>
      <dsp:spPr>
        <a:xfrm>
          <a:off x="0" y="1944722"/>
          <a:ext cx="8229600" cy="130948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6CB68E2-8930-40CA-ADE3-A4CD8715A4FA}">
      <dsp:nvSpPr>
        <dsp:cNvPr id="0" name=""/>
        <dsp:cNvSpPr/>
      </dsp:nvSpPr>
      <dsp:spPr>
        <a:xfrm>
          <a:off x="396117" y="2108132"/>
          <a:ext cx="720918" cy="7202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36C0E93-C13E-4672-A4CB-6CE69785039E}">
      <dsp:nvSpPr>
        <dsp:cNvPr id="0" name=""/>
        <dsp:cNvSpPr/>
      </dsp:nvSpPr>
      <dsp:spPr>
        <a:xfrm>
          <a:off x="1583918" y="1943317"/>
          <a:ext cx="6645681" cy="1310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722" tIns="138722" rIns="138722" bIns="138722" numCol="1" spcCol="1270" anchor="ctr" anchorCtr="0">
          <a:noAutofit/>
        </a:bodyPr>
        <a:lstStyle/>
        <a:p>
          <a:pPr marL="0" lvl="0" indent="0" algn="l" defTabSz="1066800">
            <a:lnSpc>
              <a:spcPct val="100000"/>
            </a:lnSpc>
            <a:spcBef>
              <a:spcPct val="0"/>
            </a:spcBef>
            <a:spcAft>
              <a:spcPct val="35000"/>
            </a:spcAft>
            <a:buNone/>
          </a:pPr>
          <a:r>
            <a:rPr lang="en-US" sz="2400" b="0" i="0" kern="1200" dirty="0"/>
            <a:t>Increased disparities experienced by individuals from racial and ethnic minoritized backgrounds and those facing socioeconomic barriers to care. </a:t>
          </a:r>
          <a:endParaRPr lang="en-US" sz="2400" kern="1200" dirty="0"/>
        </a:p>
      </dsp:txBody>
      <dsp:txXfrm>
        <a:off x="1583918" y="1943317"/>
        <a:ext cx="6645681" cy="1310760"/>
      </dsp:txXfrm>
    </dsp:sp>
    <dsp:sp modelId="{8D023003-41B4-4D8A-974C-0D6AF29B9818}">
      <dsp:nvSpPr>
        <dsp:cNvPr id="0" name=""/>
        <dsp:cNvSpPr/>
      </dsp:nvSpPr>
      <dsp:spPr>
        <a:xfrm>
          <a:off x="5216474" y="1813499"/>
          <a:ext cx="2892303" cy="1309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587" tIns="138587" rIns="138587" bIns="138587" numCol="1" spcCol="1270" anchor="ctr" anchorCtr="0">
          <a:noAutofit/>
        </a:bodyPr>
        <a:lstStyle/>
        <a:p>
          <a:pPr marL="0" lvl="0" indent="0" algn="l" defTabSz="800100">
            <a:lnSpc>
              <a:spcPct val="100000"/>
            </a:lnSpc>
            <a:spcBef>
              <a:spcPct val="0"/>
            </a:spcBef>
            <a:spcAft>
              <a:spcPct val="35000"/>
            </a:spcAft>
            <a:buNone/>
          </a:pPr>
          <a:endParaRPr lang="en-US" sz="1800" kern="1200" dirty="0"/>
        </a:p>
      </dsp:txBody>
      <dsp:txXfrm>
        <a:off x="5216474" y="1813499"/>
        <a:ext cx="2892303" cy="1309480"/>
      </dsp:txXfrm>
    </dsp:sp>
    <dsp:sp modelId="{0BA95159-9192-4132-B196-DBCD4BBDFEE7}">
      <dsp:nvSpPr>
        <dsp:cNvPr id="0" name=""/>
        <dsp:cNvSpPr/>
      </dsp:nvSpPr>
      <dsp:spPr>
        <a:xfrm>
          <a:off x="0" y="3467133"/>
          <a:ext cx="8229600" cy="130948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5EB998F-033B-4620-96E9-C52615C62EC2}">
      <dsp:nvSpPr>
        <dsp:cNvPr id="0" name=""/>
        <dsp:cNvSpPr/>
      </dsp:nvSpPr>
      <dsp:spPr>
        <a:xfrm>
          <a:off x="396117" y="3761766"/>
          <a:ext cx="720918" cy="72021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FC932CF-5B2E-4FB6-90C4-C2125B1CE74F}">
      <dsp:nvSpPr>
        <dsp:cNvPr id="0" name=""/>
        <dsp:cNvSpPr/>
      </dsp:nvSpPr>
      <dsp:spPr>
        <a:xfrm>
          <a:off x="1513154" y="3467133"/>
          <a:ext cx="6595623" cy="1310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722" tIns="138722" rIns="138722" bIns="138722" numCol="1" spcCol="1270" anchor="ctr" anchorCtr="0">
          <a:noAutofit/>
        </a:bodyPr>
        <a:lstStyle/>
        <a:p>
          <a:pPr marL="0" lvl="0" indent="0" algn="l" defTabSz="1111250">
            <a:lnSpc>
              <a:spcPct val="100000"/>
            </a:lnSpc>
            <a:spcBef>
              <a:spcPct val="0"/>
            </a:spcBef>
            <a:spcAft>
              <a:spcPct val="35000"/>
            </a:spcAft>
            <a:buNone/>
          </a:pPr>
          <a:r>
            <a:rPr lang="en-US" sz="2500" kern="1200" dirty="0"/>
            <a:t>C</a:t>
          </a:r>
          <a:r>
            <a:rPr lang="en-US" sz="2500" b="0" i="0" kern="1200" dirty="0"/>
            <a:t>alls for urgent, substantial, and multisectoral system-level improvements to care delivery</a:t>
          </a:r>
          <a:endParaRPr lang="en-US" sz="2500" kern="1200" dirty="0"/>
        </a:p>
      </dsp:txBody>
      <dsp:txXfrm>
        <a:off x="1513154" y="3467133"/>
        <a:ext cx="6595623" cy="13107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25B67F-1C1F-4C7F-87F7-63A9F5F04916}">
      <dsp:nvSpPr>
        <dsp:cNvPr id="0" name=""/>
        <dsp:cNvSpPr/>
      </dsp:nvSpPr>
      <dsp:spPr>
        <a:xfrm>
          <a:off x="6" y="0"/>
          <a:ext cx="2500213" cy="4809067"/>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u="sng" kern="1200" dirty="0"/>
            <a:t>Healthy</a:t>
          </a:r>
        </a:p>
        <a:p>
          <a:pPr marL="0" lvl="0" indent="0" algn="ctr" defTabSz="1066800">
            <a:lnSpc>
              <a:spcPct val="90000"/>
            </a:lnSpc>
            <a:spcBef>
              <a:spcPct val="0"/>
            </a:spcBef>
            <a:spcAft>
              <a:spcPct val="35000"/>
            </a:spcAft>
            <a:buNone/>
          </a:pPr>
          <a:r>
            <a:rPr lang="en-US" sz="2400" b="1" kern="1200" dirty="0"/>
            <a:t>FBG &lt;100</a:t>
          </a:r>
        </a:p>
        <a:p>
          <a:pPr marL="0" lvl="0" indent="0" algn="ctr" defTabSz="1066800">
            <a:lnSpc>
              <a:spcPct val="90000"/>
            </a:lnSpc>
            <a:spcBef>
              <a:spcPct val="0"/>
            </a:spcBef>
            <a:spcAft>
              <a:spcPct val="35000"/>
            </a:spcAft>
            <a:buNone/>
          </a:pPr>
          <a:r>
            <a:rPr lang="en-US" sz="2400" b="1" kern="1200" dirty="0"/>
            <a:t>Random &lt;140</a:t>
          </a:r>
        </a:p>
        <a:p>
          <a:pPr marL="0" lvl="0" indent="0" algn="ctr" defTabSz="1066800">
            <a:lnSpc>
              <a:spcPct val="90000"/>
            </a:lnSpc>
            <a:spcBef>
              <a:spcPct val="0"/>
            </a:spcBef>
            <a:spcAft>
              <a:spcPct val="35000"/>
            </a:spcAft>
            <a:buNone/>
          </a:pPr>
          <a:r>
            <a:rPr lang="en-US" sz="2400" b="1" kern="1200" dirty="0"/>
            <a:t>A1c &lt;5.7%</a:t>
          </a:r>
        </a:p>
      </dsp:txBody>
      <dsp:txXfrm>
        <a:off x="6" y="1923626"/>
        <a:ext cx="2500213" cy="1923626"/>
      </dsp:txXfrm>
    </dsp:sp>
    <dsp:sp modelId="{1B13010B-D7B8-48A4-9EA8-0FF90A870D10}">
      <dsp:nvSpPr>
        <dsp:cNvPr id="0" name=""/>
        <dsp:cNvSpPr/>
      </dsp:nvSpPr>
      <dsp:spPr>
        <a:xfrm>
          <a:off x="228606" y="241558"/>
          <a:ext cx="1961562" cy="1772098"/>
        </a:xfrm>
        <a:prstGeom prst="ellipse">
          <a:avLst/>
        </a:prstGeom>
        <a:blipFill rotWithShape="0">
          <a:blip xmlns:r="http://schemas.openxmlformats.org/officeDocument/2006/relationships" r:embed="rId1">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C98858D-9DCD-4D61-A6D2-9C95CB504251}">
      <dsp:nvSpPr>
        <dsp:cNvPr id="0" name=""/>
        <dsp:cNvSpPr/>
      </dsp:nvSpPr>
      <dsp:spPr>
        <a:xfrm>
          <a:off x="2573876" y="0"/>
          <a:ext cx="2500213" cy="4809067"/>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u="sng" kern="1200" dirty="0"/>
            <a:t>Prediabetes</a:t>
          </a:r>
        </a:p>
        <a:p>
          <a:pPr marL="0" lvl="0" indent="0" algn="ctr" defTabSz="889000">
            <a:lnSpc>
              <a:spcPct val="90000"/>
            </a:lnSpc>
            <a:spcBef>
              <a:spcPct val="0"/>
            </a:spcBef>
            <a:spcAft>
              <a:spcPct val="35000"/>
            </a:spcAft>
            <a:buNone/>
          </a:pPr>
          <a:r>
            <a:rPr lang="en-US" sz="2200" b="1" kern="1200" dirty="0"/>
            <a:t>FBG 100-125</a:t>
          </a:r>
        </a:p>
        <a:p>
          <a:pPr marL="0" lvl="0" indent="0" algn="ctr" defTabSz="889000">
            <a:lnSpc>
              <a:spcPct val="90000"/>
            </a:lnSpc>
            <a:spcBef>
              <a:spcPct val="0"/>
            </a:spcBef>
            <a:spcAft>
              <a:spcPct val="35000"/>
            </a:spcAft>
            <a:buNone/>
          </a:pPr>
          <a:r>
            <a:rPr lang="en-US" sz="2200" b="1" kern="1200" dirty="0"/>
            <a:t>Random140- 199</a:t>
          </a:r>
        </a:p>
        <a:p>
          <a:pPr marL="0" lvl="0" indent="0" algn="ctr" defTabSz="889000">
            <a:lnSpc>
              <a:spcPct val="90000"/>
            </a:lnSpc>
            <a:spcBef>
              <a:spcPct val="0"/>
            </a:spcBef>
            <a:spcAft>
              <a:spcPct val="35000"/>
            </a:spcAft>
            <a:buNone/>
          </a:pPr>
          <a:r>
            <a:rPr lang="en-US" sz="2200" b="1" kern="1200" dirty="0"/>
            <a:t>A1c ~ 5.7- 6.4% </a:t>
          </a:r>
        </a:p>
        <a:p>
          <a:pPr marL="0" lvl="0" indent="0" algn="ctr" defTabSz="889000">
            <a:lnSpc>
              <a:spcPct val="90000"/>
            </a:lnSpc>
            <a:spcBef>
              <a:spcPct val="0"/>
            </a:spcBef>
            <a:spcAft>
              <a:spcPct val="35000"/>
            </a:spcAft>
            <a:buNone/>
          </a:pPr>
          <a:r>
            <a:rPr lang="en-US" sz="2200" b="1" kern="1200" dirty="0"/>
            <a:t>50% working pancreas</a:t>
          </a:r>
        </a:p>
      </dsp:txBody>
      <dsp:txXfrm>
        <a:off x="2573876" y="1923626"/>
        <a:ext cx="2500213" cy="1923626"/>
      </dsp:txXfrm>
    </dsp:sp>
    <dsp:sp modelId="{3606B1B6-912D-4BB2-940E-606747701328}">
      <dsp:nvSpPr>
        <dsp:cNvPr id="0" name=""/>
        <dsp:cNvSpPr/>
      </dsp:nvSpPr>
      <dsp:spPr>
        <a:xfrm>
          <a:off x="3386671" y="474140"/>
          <a:ext cx="972445" cy="1059547"/>
        </a:xfrm>
        <a:prstGeom prst="ellipse">
          <a:avLst/>
        </a:prstGeom>
        <a:blipFill rotWithShape="0">
          <a:blip xmlns:r="http://schemas.openxmlformats.org/officeDocument/2006/relationships" r:embed="rId2">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4406800-1B15-4073-9BE5-7AED3F8CD968}">
      <dsp:nvSpPr>
        <dsp:cNvPr id="0" name=""/>
        <dsp:cNvSpPr/>
      </dsp:nvSpPr>
      <dsp:spPr>
        <a:xfrm>
          <a:off x="5153653" y="0"/>
          <a:ext cx="2500213" cy="4809067"/>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u="sng" kern="1200">
              <a:latin typeface="+mn-lt"/>
            </a:rPr>
            <a:t>D</a:t>
          </a:r>
          <a:r>
            <a:rPr kumimoji="0" lang="en-US" sz="2400" b="1" i="0" u="sng" strike="noStrike" kern="1200" cap="none" spc="0" normalizeH="0" baseline="0" noProof="0">
              <a:ln/>
              <a:effectLst/>
              <a:uLnTx/>
              <a:uFillTx/>
              <a:latin typeface="+mn-lt"/>
              <a:ea typeface="+mn-ea"/>
              <a:cs typeface="+mn-cs"/>
            </a:rPr>
            <a:t>iabetes</a:t>
          </a:r>
        </a:p>
        <a:p>
          <a:pPr marL="0" lvl="0" indent="0" algn="ctr" defTabSz="1066800" rtl="0">
            <a:lnSpc>
              <a:spcPct val="90000"/>
            </a:lnSpc>
            <a:spcBef>
              <a:spcPct val="0"/>
            </a:spcBef>
            <a:spcAft>
              <a:spcPct val="35000"/>
            </a:spcAft>
            <a:buNone/>
          </a:pPr>
          <a:r>
            <a:rPr kumimoji="0" lang="en-US" sz="2400" b="1" i="0" u="none" strike="noStrike" kern="1200" cap="none" spc="0" normalizeH="0" baseline="0" noProof="0">
              <a:ln/>
              <a:effectLst/>
              <a:uLnTx/>
              <a:uFillTx/>
              <a:latin typeface="+mn-lt"/>
            </a:rPr>
            <a:t>FBG 126 +</a:t>
          </a:r>
        </a:p>
        <a:p>
          <a:pPr marL="0" lvl="0" indent="0" algn="ctr" defTabSz="1066800" rtl="0">
            <a:lnSpc>
              <a:spcPct val="90000"/>
            </a:lnSpc>
            <a:spcBef>
              <a:spcPct val="0"/>
            </a:spcBef>
            <a:spcAft>
              <a:spcPct val="35000"/>
            </a:spcAft>
            <a:buNone/>
          </a:pPr>
          <a:r>
            <a:rPr kumimoji="0" lang="en-US" sz="2400" b="1" i="0" u="none" strike="noStrike" kern="1200" cap="none" spc="0" normalizeH="0" baseline="0" noProof="0">
              <a:ln/>
              <a:effectLst/>
              <a:uLnTx/>
              <a:uFillTx/>
              <a:latin typeface="+mn-lt"/>
            </a:rPr>
            <a:t>Random 200</a:t>
          </a:r>
          <a:r>
            <a:rPr kumimoji="0" lang="en-US" sz="2400" b="1" i="0" u="none" strike="noStrike" kern="1200" cap="none" spc="0" normalizeH="0" noProof="0">
              <a:ln/>
              <a:effectLst/>
              <a:uLnTx/>
              <a:uFillTx/>
              <a:latin typeface="+mn-lt"/>
            </a:rPr>
            <a:t> +</a:t>
          </a:r>
          <a:endParaRPr kumimoji="0" lang="en-US" sz="2400" b="1" i="0" u="none" strike="noStrike" kern="1200" cap="none" spc="0" normalizeH="0" baseline="0" noProof="0">
            <a:ln/>
            <a:effectLst/>
            <a:uLnTx/>
            <a:uFillTx/>
            <a:latin typeface="+mn-lt"/>
          </a:endParaRPr>
        </a:p>
        <a:p>
          <a:pPr marL="0" lvl="0" indent="0" algn="ctr" defTabSz="1066800">
            <a:lnSpc>
              <a:spcPct val="90000"/>
            </a:lnSpc>
            <a:spcBef>
              <a:spcPct val="0"/>
            </a:spcBef>
            <a:spcAft>
              <a:spcPct val="35000"/>
            </a:spcAft>
            <a:buNone/>
          </a:pPr>
          <a:r>
            <a:rPr kumimoji="0" lang="en-US" sz="2400" b="1" i="0" u="none" strike="noStrike" kern="1200" cap="none" spc="0" normalizeH="0" baseline="0" noProof="0">
              <a:ln/>
              <a:effectLst/>
              <a:uLnTx/>
              <a:uFillTx/>
              <a:latin typeface="+mn-lt"/>
            </a:rPr>
            <a:t>A1c</a:t>
          </a:r>
          <a:r>
            <a:rPr kumimoji="0" lang="en-US" sz="2400" b="1" i="0" u="none" strike="noStrike" kern="1200" cap="none" spc="0" normalizeH="0" noProof="0">
              <a:ln/>
              <a:effectLst/>
              <a:uLnTx/>
              <a:uFillTx/>
              <a:latin typeface="+mn-lt"/>
            </a:rPr>
            <a:t> </a:t>
          </a:r>
          <a:r>
            <a:rPr kumimoji="0" lang="en-US" sz="2400" b="1" i="0" u="none" strike="noStrike" kern="1200" cap="none" spc="0" normalizeH="0" baseline="0" noProof="0">
              <a:ln/>
              <a:effectLst/>
              <a:uLnTx/>
              <a:uFillTx/>
              <a:latin typeface="+mn-lt"/>
            </a:rPr>
            <a:t>6.5% or +   </a:t>
          </a:r>
        </a:p>
        <a:p>
          <a:pPr marL="0" lvl="0" indent="0" algn="ctr" defTabSz="1066800" rtl="0">
            <a:lnSpc>
              <a:spcPct val="90000"/>
            </a:lnSpc>
            <a:spcBef>
              <a:spcPct val="0"/>
            </a:spcBef>
            <a:spcAft>
              <a:spcPct val="35000"/>
            </a:spcAft>
            <a:buNone/>
          </a:pPr>
          <a:r>
            <a:rPr lang="en-US" sz="2400" b="1" kern="1200"/>
            <a:t>20% working pancreas</a:t>
          </a:r>
          <a:endParaRPr lang="en-US" sz="2400" b="1" kern="1200" dirty="0"/>
        </a:p>
      </dsp:txBody>
      <dsp:txXfrm>
        <a:off x="5153653" y="1923626"/>
        <a:ext cx="2500213" cy="1923626"/>
      </dsp:txXfrm>
    </dsp:sp>
    <dsp:sp modelId="{693F3127-73CA-4418-9BEB-76AC94A2C0E0}">
      <dsp:nvSpPr>
        <dsp:cNvPr id="0" name=""/>
        <dsp:cNvSpPr/>
      </dsp:nvSpPr>
      <dsp:spPr>
        <a:xfrm>
          <a:off x="6098708" y="745068"/>
          <a:ext cx="606889" cy="688370"/>
        </a:xfrm>
        <a:prstGeom prst="ellipse">
          <a:avLst/>
        </a:prstGeom>
        <a:blipFill rotWithShape="0">
          <a:blip xmlns:r="http://schemas.openxmlformats.org/officeDocument/2006/relationships" r:embed="rId3">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737B785-468C-4A0C-9BAF-B33CE9B38ADA}">
      <dsp:nvSpPr>
        <dsp:cNvPr id="0" name=""/>
        <dsp:cNvSpPr/>
      </dsp:nvSpPr>
      <dsp:spPr>
        <a:xfrm>
          <a:off x="313407" y="4002071"/>
          <a:ext cx="7041557" cy="721360"/>
        </a:xfrm>
        <a:prstGeom prst="leftRightArrow">
          <a:avLst/>
        </a:prstGeom>
        <a:solidFill>
          <a:schemeClr val="dk1">
            <a:tint val="6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2" Type="http://schemas.openxmlformats.org/officeDocument/2006/relationships/tags" Target="../tags/tag2.xml"/><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a:p>
        </p:txBody>
      </p:sp>
      <p:sp>
        <p:nvSpPr>
          <p:cNvPr id="5" name="Slide Number Placeholder 4"/>
          <p:cNvSpPr>
            <a:spLocks noGrp="1"/>
          </p:cNvSpPr>
          <p:nvPr>
            <p:ph type="sldNum" sz="quarter" idx="3"/>
          </p:nvPr>
        </p:nvSpPr>
        <p:spPr>
          <a:xfrm>
            <a:off x="3630599" y="8925294"/>
            <a:ext cx="3169920" cy="481726"/>
          </a:xfrm>
          <a:prstGeom prst="rect">
            <a:avLst/>
          </a:prstGeom>
        </p:spPr>
        <p:txBody>
          <a:bodyPr vert="horz" lIns="96653" tIns="48327" rIns="96653" bIns="48327" rtlCol="0" anchor="b"/>
          <a:lstStyle>
            <a:lvl1pPr algn="r">
              <a:defRPr sz="1200"/>
            </a:lvl1pPr>
          </a:lstStyle>
          <a:p>
            <a:r>
              <a:rPr lang="en-US" dirty="0"/>
              <a:t>Page </a:t>
            </a:r>
            <a:fld id="{A4A00C26-C2CD-4DD3-AA77-A4A9C8F0E1ED}" type="slidenum">
              <a:rPr lang="en-US" smtClean="0"/>
              <a:t>‹#›</a:t>
            </a:fld>
            <a:endParaRPr lang="en-US" dirty="0"/>
          </a:p>
        </p:txBody>
      </p:sp>
      <p:sp>
        <p:nvSpPr>
          <p:cNvPr id="6" name="Text Box 4"/>
          <p:cNvSpPr txBox="1">
            <a:spLocks noChangeArrowheads="1"/>
          </p:cNvSpPr>
          <p:nvPr/>
        </p:nvSpPr>
        <p:spPr bwMode="auto">
          <a:xfrm>
            <a:off x="238539" y="9119475"/>
            <a:ext cx="4977020" cy="287545"/>
          </a:xfrm>
          <a:prstGeom prst="rect">
            <a:avLst/>
          </a:prstGeom>
          <a:noFill/>
          <a:ln w="12700">
            <a:noFill/>
            <a:miter lim="800000"/>
            <a:headEnd/>
            <a:tailEnd/>
          </a:ln>
          <a:effectLst/>
        </p:spPr>
        <p:txBody>
          <a:bodyPr wrap="square" lIns="96309" tIns="48154" rIns="96309" bIns="48154">
            <a:spAutoFit/>
          </a:bodyPr>
          <a:lstStyle/>
          <a:p>
            <a:pPr algn="ctr">
              <a:spcBef>
                <a:spcPct val="50000"/>
              </a:spcBef>
              <a:defRPr/>
            </a:pPr>
            <a:r>
              <a:rPr lang="en-US" sz="1200" i="1" dirty="0"/>
              <a:t>Diabetes Education Services 1998-2026</a:t>
            </a:r>
            <a:r>
              <a:rPr lang="en-US" sz="1200" i="1" baseline="30000" dirty="0"/>
              <a:t>©                           </a:t>
            </a:r>
            <a:r>
              <a:rPr lang="en-US" sz="1200" b="1" dirty="0"/>
              <a:t>www.DiabetesEd.net</a:t>
            </a:r>
          </a:p>
        </p:txBody>
      </p:sp>
    </p:spTree>
    <p:custDataLst>
      <p:tags r:id="rId2"/>
    </p:custDataLst>
    <p:extLst>
      <p:ext uri="{BB962C8B-B14F-4D97-AF65-F5344CB8AC3E}">
        <p14:creationId xmlns:p14="http://schemas.microsoft.com/office/powerpoint/2010/main" val="6423727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53" tIns="48327" rIns="96653" bIns="48327" rtlCol="0"/>
          <a:lstStyle>
            <a:lvl1pPr algn="r">
              <a:defRPr sz="1200"/>
            </a:lvl1pPr>
          </a:lstStyle>
          <a:p>
            <a:fld id="{2B3F865E-7DC9-466F-929A-3C49D925754D}" type="datetimeFigureOut">
              <a:rPr lang="en-US" smtClean="0"/>
              <a:t>12/23/2025</a:t>
            </a:fld>
            <a:endParaRPr lang="en-US"/>
          </a:p>
        </p:txBody>
      </p:sp>
      <p:sp>
        <p:nvSpPr>
          <p:cNvPr id="4" name="Slide Image Placeholder 3"/>
          <p:cNvSpPr>
            <a:spLocks noGrp="1" noRot="1" noChangeAspect="1"/>
          </p:cNvSpPr>
          <p:nvPr>
            <p:ph type="sldImg" idx="2"/>
          </p:nvPr>
        </p:nvSpPr>
        <p:spPr>
          <a:xfrm>
            <a:off x="1257300" y="719138"/>
            <a:ext cx="4800600" cy="3600450"/>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53" tIns="48327" rIns="96653" bIns="4832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53" tIns="48327" rIns="96653" bIns="48327"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53" tIns="48327" rIns="96653" bIns="48327" rtlCol="0" anchor="b"/>
          <a:lstStyle>
            <a:lvl1pPr algn="r">
              <a:defRPr sz="1200"/>
            </a:lvl1pPr>
          </a:lstStyle>
          <a:p>
            <a:fld id="{5B5E225C-EA32-49AA-BCE1-CBED354D9589}" type="slidenum">
              <a:rPr lang="en-US" smtClean="0"/>
              <a:t>‹#›</a:t>
            </a:fld>
            <a:endParaRPr lang="en-US"/>
          </a:p>
        </p:txBody>
      </p:sp>
    </p:spTree>
    <p:extLst>
      <p:ext uri="{BB962C8B-B14F-4D97-AF65-F5344CB8AC3E}">
        <p14:creationId xmlns:p14="http://schemas.microsoft.com/office/powerpoint/2010/main" val="15190503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hcplive.com/view/ralph-a-defronzo-md-noxious-nine-and-mifepristone-for-hypercortisolism-in-t2d?utm_source=chatgpt.com"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1</a:t>
            </a:fld>
            <a:endParaRPr lang="en-US"/>
          </a:p>
        </p:txBody>
      </p:sp>
    </p:spTree>
    <p:extLst>
      <p:ext uri="{BB962C8B-B14F-4D97-AF65-F5344CB8AC3E}">
        <p14:creationId xmlns:p14="http://schemas.microsoft.com/office/powerpoint/2010/main" val="33735981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Slide Image Placeholder 1"/>
          <p:cNvSpPr>
            <a:spLocks noGrp="1" noRot="1" noChangeAspect="1" noTextEdit="1"/>
          </p:cNvSpPr>
          <p:nvPr>
            <p:ph type="sldImg"/>
          </p:nvPr>
        </p:nvSpPr>
        <p:spPr>
          <a:ln/>
        </p:spPr>
        <p:txBody>
          <a:bodyPr/>
          <a:lstStyle/>
          <a:p>
            <a:endParaRPr lang="en-US"/>
          </a:p>
        </p:txBody>
      </p:sp>
      <p:sp>
        <p:nvSpPr>
          <p:cNvPr id="262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621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800176" indent="-307760" eaLnBrk="0" hangingPunct="0">
              <a:defRPr sz="2500">
                <a:solidFill>
                  <a:schemeClr val="tx1"/>
                </a:solidFill>
                <a:latin typeface="Times New Roman" pitchFamily="18" charset="0"/>
              </a:defRPr>
            </a:lvl2pPr>
            <a:lvl3pPr marL="1231042" indent="-246208" eaLnBrk="0" hangingPunct="0">
              <a:defRPr sz="2500">
                <a:solidFill>
                  <a:schemeClr val="tx1"/>
                </a:solidFill>
                <a:latin typeface="Times New Roman" pitchFamily="18" charset="0"/>
              </a:defRPr>
            </a:lvl3pPr>
            <a:lvl4pPr marL="1723458" indent="-246208" eaLnBrk="0" hangingPunct="0">
              <a:defRPr sz="2500">
                <a:solidFill>
                  <a:schemeClr val="tx1"/>
                </a:solidFill>
                <a:latin typeface="Times New Roman" pitchFamily="18" charset="0"/>
              </a:defRPr>
            </a:lvl4pPr>
            <a:lvl5pPr marL="2215876" indent="-246208" eaLnBrk="0" hangingPunct="0">
              <a:defRPr sz="2500">
                <a:solidFill>
                  <a:schemeClr val="tx1"/>
                </a:solidFill>
                <a:latin typeface="Times New Roman" pitchFamily="18" charset="0"/>
              </a:defRPr>
            </a:lvl5pPr>
            <a:lvl6pPr marL="2708293" indent="-246208" eaLnBrk="0" fontAlgn="base" hangingPunct="0">
              <a:spcBef>
                <a:spcPct val="0"/>
              </a:spcBef>
              <a:spcAft>
                <a:spcPct val="0"/>
              </a:spcAft>
              <a:defRPr sz="2500">
                <a:solidFill>
                  <a:schemeClr val="tx1"/>
                </a:solidFill>
                <a:latin typeface="Times New Roman" pitchFamily="18" charset="0"/>
              </a:defRPr>
            </a:lvl6pPr>
            <a:lvl7pPr marL="3200709" indent="-246208" eaLnBrk="0" fontAlgn="base" hangingPunct="0">
              <a:spcBef>
                <a:spcPct val="0"/>
              </a:spcBef>
              <a:spcAft>
                <a:spcPct val="0"/>
              </a:spcAft>
              <a:defRPr sz="2500">
                <a:solidFill>
                  <a:schemeClr val="tx1"/>
                </a:solidFill>
                <a:latin typeface="Times New Roman" pitchFamily="18" charset="0"/>
              </a:defRPr>
            </a:lvl7pPr>
            <a:lvl8pPr marL="3693126" indent="-246208" eaLnBrk="0" fontAlgn="base" hangingPunct="0">
              <a:spcBef>
                <a:spcPct val="0"/>
              </a:spcBef>
              <a:spcAft>
                <a:spcPct val="0"/>
              </a:spcAft>
              <a:defRPr sz="2500">
                <a:solidFill>
                  <a:schemeClr val="tx1"/>
                </a:solidFill>
                <a:latin typeface="Times New Roman" pitchFamily="18" charset="0"/>
              </a:defRPr>
            </a:lvl8pPr>
            <a:lvl9pPr marL="4185543" indent="-246208" eaLnBrk="0" fontAlgn="base" hangingPunct="0">
              <a:spcBef>
                <a:spcPct val="0"/>
              </a:spcBef>
              <a:spcAft>
                <a:spcPct val="0"/>
              </a:spcAft>
              <a:defRPr sz="2500">
                <a:solidFill>
                  <a:schemeClr val="tx1"/>
                </a:solidFill>
                <a:latin typeface="Times New Roman" pitchFamily="18" charset="0"/>
              </a:defRPr>
            </a:lvl9pPr>
          </a:lstStyle>
          <a:p>
            <a:pPr eaLnBrk="1" hangingPunct="1"/>
            <a:fld id="{6B3A99D4-5EAF-4CE9-9CD1-3E3FC4120439}" type="slidenum">
              <a:rPr lang="en-US" sz="1300"/>
              <a:pPr eaLnBrk="1" hangingPunct="1"/>
              <a:t>25</a:t>
            </a:fld>
            <a:endParaRPr lang="en-US" sz="1300"/>
          </a:p>
        </p:txBody>
      </p:sp>
    </p:spTree>
    <p:extLst>
      <p:ext uri="{BB962C8B-B14F-4D97-AF65-F5344CB8AC3E}">
        <p14:creationId xmlns:p14="http://schemas.microsoft.com/office/powerpoint/2010/main" val="1112109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27</a:t>
            </a:fld>
            <a:endParaRPr lang="en-US"/>
          </a:p>
        </p:txBody>
      </p:sp>
    </p:spTree>
    <p:extLst>
      <p:ext uri="{BB962C8B-B14F-4D97-AF65-F5344CB8AC3E}">
        <p14:creationId xmlns:p14="http://schemas.microsoft.com/office/powerpoint/2010/main" val="42812238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p:cNvSpPr>
            <a:spLocks noGrp="1" noRot="1" noChangeAspect="1" noTextEdit="1"/>
          </p:cNvSpPr>
          <p:nvPr>
            <p:ph type="sldImg"/>
          </p:nvPr>
        </p:nvSpPr>
        <p:spPr>
          <a:ln/>
        </p:spPr>
        <p:txBody>
          <a:bodyPr/>
          <a:lstStyle/>
          <a:p>
            <a:endParaRPr lang="en-US"/>
          </a:p>
        </p:txBody>
      </p:sp>
      <p:sp>
        <p:nvSpPr>
          <p:cNvPr id="23245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245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6955" indent="-291136">
              <a:defRPr>
                <a:solidFill>
                  <a:schemeClr val="tx1"/>
                </a:solidFill>
                <a:latin typeface="Arial" pitchFamily="34" charset="0"/>
              </a:defRPr>
            </a:lvl2pPr>
            <a:lvl3pPr marL="1164547" indent="-232910">
              <a:defRPr>
                <a:solidFill>
                  <a:schemeClr val="tx1"/>
                </a:solidFill>
                <a:latin typeface="Arial" pitchFamily="34" charset="0"/>
              </a:defRPr>
            </a:lvl3pPr>
            <a:lvl4pPr marL="1630365" indent="-232910">
              <a:defRPr>
                <a:solidFill>
                  <a:schemeClr val="tx1"/>
                </a:solidFill>
                <a:latin typeface="Arial" pitchFamily="34" charset="0"/>
              </a:defRPr>
            </a:lvl4pPr>
            <a:lvl5pPr marL="2096183" indent="-232910">
              <a:defRPr>
                <a:solidFill>
                  <a:schemeClr val="tx1"/>
                </a:solidFill>
                <a:latin typeface="Arial" pitchFamily="34" charset="0"/>
              </a:defRPr>
            </a:lvl5pPr>
            <a:lvl6pPr marL="2562002" indent="-232910" eaLnBrk="0" fontAlgn="base" hangingPunct="0">
              <a:spcBef>
                <a:spcPct val="0"/>
              </a:spcBef>
              <a:spcAft>
                <a:spcPct val="0"/>
              </a:spcAft>
              <a:defRPr>
                <a:solidFill>
                  <a:schemeClr val="tx1"/>
                </a:solidFill>
                <a:latin typeface="Arial" pitchFamily="34" charset="0"/>
              </a:defRPr>
            </a:lvl6pPr>
            <a:lvl7pPr marL="3027821" indent="-232910" eaLnBrk="0" fontAlgn="base" hangingPunct="0">
              <a:spcBef>
                <a:spcPct val="0"/>
              </a:spcBef>
              <a:spcAft>
                <a:spcPct val="0"/>
              </a:spcAft>
              <a:defRPr>
                <a:solidFill>
                  <a:schemeClr val="tx1"/>
                </a:solidFill>
                <a:latin typeface="Arial" pitchFamily="34" charset="0"/>
              </a:defRPr>
            </a:lvl7pPr>
            <a:lvl8pPr marL="3493639" indent="-232910" eaLnBrk="0" fontAlgn="base" hangingPunct="0">
              <a:spcBef>
                <a:spcPct val="0"/>
              </a:spcBef>
              <a:spcAft>
                <a:spcPct val="0"/>
              </a:spcAft>
              <a:defRPr>
                <a:solidFill>
                  <a:schemeClr val="tx1"/>
                </a:solidFill>
                <a:latin typeface="Arial" pitchFamily="34" charset="0"/>
              </a:defRPr>
            </a:lvl8pPr>
            <a:lvl9pPr marL="3959457" indent="-232910" eaLnBrk="0" fontAlgn="base" hangingPunct="0">
              <a:spcBef>
                <a:spcPct val="0"/>
              </a:spcBef>
              <a:spcAft>
                <a:spcPct val="0"/>
              </a:spcAft>
              <a:defRPr>
                <a:solidFill>
                  <a:schemeClr val="tx1"/>
                </a:solidFill>
                <a:latin typeface="Arial" pitchFamily="34" charset="0"/>
              </a:defRPr>
            </a:lvl9pPr>
          </a:lstStyle>
          <a:p>
            <a:r>
              <a:rPr lang="en-US">
                <a:solidFill>
                  <a:prstClr val="black"/>
                </a:solidFill>
                <a:latin typeface="Times New Roman" pitchFamily="18" charset="0"/>
              </a:rPr>
              <a:t>Diabetes Educational Services© (530) 893 - 8635 </a:t>
            </a:r>
          </a:p>
        </p:txBody>
      </p:sp>
      <p:sp>
        <p:nvSpPr>
          <p:cNvPr id="23245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6955" indent="-291136">
              <a:defRPr>
                <a:solidFill>
                  <a:schemeClr val="tx1"/>
                </a:solidFill>
                <a:latin typeface="Arial" pitchFamily="34" charset="0"/>
              </a:defRPr>
            </a:lvl2pPr>
            <a:lvl3pPr marL="1164547" indent="-232910">
              <a:defRPr>
                <a:solidFill>
                  <a:schemeClr val="tx1"/>
                </a:solidFill>
                <a:latin typeface="Arial" pitchFamily="34" charset="0"/>
              </a:defRPr>
            </a:lvl3pPr>
            <a:lvl4pPr marL="1630365" indent="-232910">
              <a:defRPr>
                <a:solidFill>
                  <a:schemeClr val="tx1"/>
                </a:solidFill>
                <a:latin typeface="Arial" pitchFamily="34" charset="0"/>
              </a:defRPr>
            </a:lvl4pPr>
            <a:lvl5pPr marL="2096183" indent="-232910">
              <a:defRPr>
                <a:solidFill>
                  <a:schemeClr val="tx1"/>
                </a:solidFill>
                <a:latin typeface="Arial" pitchFamily="34" charset="0"/>
              </a:defRPr>
            </a:lvl5pPr>
            <a:lvl6pPr marL="2562002" indent="-232910" eaLnBrk="0" fontAlgn="base" hangingPunct="0">
              <a:spcBef>
                <a:spcPct val="0"/>
              </a:spcBef>
              <a:spcAft>
                <a:spcPct val="0"/>
              </a:spcAft>
              <a:defRPr>
                <a:solidFill>
                  <a:schemeClr val="tx1"/>
                </a:solidFill>
                <a:latin typeface="Arial" pitchFamily="34" charset="0"/>
              </a:defRPr>
            </a:lvl6pPr>
            <a:lvl7pPr marL="3027821" indent="-232910" eaLnBrk="0" fontAlgn="base" hangingPunct="0">
              <a:spcBef>
                <a:spcPct val="0"/>
              </a:spcBef>
              <a:spcAft>
                <a:spcPct val="0"/>
              </a:spcAft>
              <a:defRPr>
                <a:solidFill>
                  <a:schemeClr val="tx1"/>
                </a:solidFill>
                <a:latin typeface="Arial" pitchFamily="34" charset="0"/>
              </a:defRPr>
            </a:lvl7pPr>
            <a:lvl8pPr marL="3493639" indent="-232910" eaLnBrk="0" fontAlgn="base" hangingPunct="0">
              <a:spcBef>
                <a:spcPct val="0"/>
              </a:spcBef>
              <a:spcAft>
                <a:spcPct val="0"/>
              </a:spcAft>
              <a:defRPr>
                <a:solidFill>
                  <a:schemeClr val="tx1"/>
                </a:solidFill>
                <a:latin typeface="Arial" pitchFamily="34" charset="0"/>
              </a:defRPr>
            </a:lvl8pPr>
            <a:lvl9pPr marL="3959457" indent="-232910" eaLnBrk="0" fontAlgn="base" hangingPunct="0">
              <a:spcBef>
                <a:spcPct val="0"/>
              </a:spcBef>
              <a:spcAft>
                <a:spcPct val="0"/>
              </a:spcAft>
              <a:defRPr>
                <a:solidFill>
                  <a:schemeClr val="tx1"/>
                </a:solidFill>
                <a:latin typeface="Arial" pitchFamily="34" charset="0"/>
              </a:defRPr>
            </a:lvl9pPr>
          </a:lstStyle>
          <a:p>
            <a:fld id="{A43AFA9B-AD71-4F65-B73E-E975CB03EF9C}" type="slidenum">
              <a:rPr lang="en-US" smtClean="0">
                <a:solidFill>
                  <a:prstClr val="black"/>
                </a:solidFill>
                <a:latin typeface="Times New Roman" pitchFamily="18" charset="0"/>
              </a:rPr>
              <a:pPr/>
              <a:t>31</a:t>
            </a:fld>
            <a:endParaRPr lang="en-US">
              <a:solidFill>
                <a:prstClr val="black"/>
              </a:solidFill>
              <a:latin typeface="Times New Roman" pitchFamily="18" charset="0"/>
            </a:endParaRPr>
          </a:p>
        </p:txBody>
      </p:sp>
    </p:spTree>
    <p:extLst>
      <p:ext uri="{BB962C8B-B14F-4D97-AF65-F5344CB8AC3E}">
        <p14:creationId xmlns:p14="http://schemas.microsoft.com/office/powerpoint/2010/main" val="6573487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Image Placeholder 1"/>
          <p:cNvSpPr>
            <a:spLocks noGrp="1" noRot="1" noChangeAspect="1" noTextEdit="1"/>
          </p:cNvSpPr>
          <p:nvPr>
            <p:ph type="sldImg"/>
          </p:nvPr>
        </p:nvSpPr>
        <p:spPr>
          <a:ln/>
        </p:spPr>
        <p:txBody>
          <a:bodyPr/>
          <a:lstStyle/>
          <a:p>
            <a:endParaRPr lang="en-US"/>
          </a:p>
        </p:txBody>
      </p:sp>
      <p:sp>
        <p:nvSpPr>
          <p:cNvPr id="2682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8292" name="Footer Placeholder 3"/>
          <p:cNvSpPr>
            <a:spLocks noGrp="1"/>
          </p:cNvSpPr>
          <p:nvPr>
            <p:ph type="ftr" sz="quarter" idx="4"/>
          </p:nvPr>
        </p:nvSpPr>
        <p:spPr/>
        <p:txBody>
          <a:bodyPr/>
          <a:lstStyle/>
          <a:p>
            <a:pPr>
              <a:defRPr/>
            </a:pPr>
            <a:r>
              <a:rPr lang="en-US"/>
              <a:t>Diabetes Educational Services© (530) 893 - 8635 </a:t>
            </a:r>
          </a:p>
        </p:txBody>
      </p:sp>
      <p:sp>
        <p:nvSpPr>
          <p:cNvPr id="268293" name="Slide Number Placeholder 4"/>
          <p:cNvSpPr>
            <a:spLocks noGrp="1"/>
          </p:cNvSpPr>
          <p:nvPr>
            <p:ph type="sldNum" sz="quarter" idx="5"/>
          </p:nvPr>
        </p:nvSpPr>
        <p:spPr/>
        <p:txBody>
          <a:bodyPr/>
          <a:lstStyle/>
          <a:p>
            <a:pPr>
              <a:defRPr/>
            </a:pPr>
            <a:fld id="{ACAF5703-AA10-472C-A3FD-756054804491}" type="slidenum">
              <a:rPr lang="en-US" smtClean="0"/>
              <a:pPr>
                <a:defRPr/>
              </a:pPr>
              <a:t>34</a:t>
            </a:fld>
            <a:endParaRPr lang="en-US"/>
          </a:p>
        </p:txBody>
      </p:sp>
    </p:spTree>
    <p:extLst>
      <p:ext uri="{BB962C8B-B14F-4D97-AF65-F5344CB8AC3E}">
        <p14:creationId xmlns:p14="http://schemas.microsoft.com/office/powerpoint/2010/main" val="403683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a:ln/>
        </p:spPr>
        <p:txBody>
          <a:bodyPr/>
          <a:lstStyle/>
          <a:p>
            <a:endParaRPr lang="en-US"/>
          </a:p>
        </p:txBody>
      </p:sp>
      <p:sp>
        <p:nvSpPr>
          <p:cNvPr id="23449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450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r>
              <a:rPr lang="en-US">
                <a:latin typeface="Times New Roman" pitchFamily="18" charset="0"/>
              </a:rPr>
              <a:t>Diabetes Educational Services© (530) 893 - 8635 </a:t>
            </a:r>
          </a:p>
        </p:txBody>
      </p:sp>
      <p:sp>
        <p:nvSpPr>
          <p:cNvPr id="23450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fld id="{FBBE7624-4C06-4191-9922-063B54836676}" type="slidenum">
              <a:rPr lang="en-US" smtClean="0">
                <a:latin typeface="Times New Roman" pitchFamily="18" charset="0"/>
              </a:rPr>
              <a:pPr/>
              <a:t>36</a:t>
            </a:fld>
            <a:endParaRPr lang="en-US">
              <a:latin typeface="Times New Roman" pitchFamily="18" charset="0"/>
            </a:endParaRPr>
          </a:p>
        </p:txBody>
      </p:sp>
    </p:spTree>
    <p:extLst>
      <p:ext uri="{BB962C8B-B14F-4D97-AF65-F5344CB8AC3E}">
        <p14:creationId xmlns:p14="http://schemas.microsoft.com/office/powerpoint/2010/main" val="11483584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E172E5-96F5-CE44-BBC6-663907FCDA17}" type="slidenum">
              <a:rPr lang="en-US" smtClean="0"/>
              <a:t>37</a:t>
            </a:fld>
            <a:endParaRPr lang="en-US"/>
          </a:p>
        </p:txBody>
      </p:sp>
    </p:spTree>
    <p:extLst>
      <p:ext uri="{BB962C8B-B14F-4D97-AF65-F5344CB8AC3E}">
        <p14:creationId xmlns:p14="http://schemas.microsoft.com/office/powerpoint/2010/main" val="40288858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Slide Image Placeholder 1"/>
          <p:cNvSpPr>
            <a:spLocks noGrp="1" noRot="1" noChangeAspect="1" noTextEdit="1"/>
          </p:cNvSpPr>
          <p:nvPr>
            <p:ph type="sldImg"/>
          </p:nvPr>
        </p:nvSpPr>
        <p:spPr>
          <a:xfrm>
            <a:off x="1181100" y="698500"/>
            <a:ext cx="4648200" cy="3486150"/>
          </a:xfrm>
          <a:ln/>
        </p:spPr>
        <p:txBody>
          <a:bodyPr/>
          <a:lstStyle/>
          <a:p>
            <a:endParaRPr lang="en-US"/>
          </a:p>
        </p:txBody>
      </p:sp>
      <p:sp>
        <p:nvSpPr>
          <p:cNvPr id="22937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33828" name="Footer Placeholder 3"/>
          <p:cNvSpPr>
            <a:spLocks noGrp="1"/>
          </p:cNvSpPr>
          <p:nvPr>
            <p:ph type="ftr" sz="quarter" idx="4"/>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800246" indent="-307787" eaLnBrk="0" hangingPunct="0">
              <a:defRPr>
                <a:solidFill>
                  <a:schemeClr val="tx1"/>
                </a:solidFill>
                <a:latin typeface="Arial" pitchFamily="34" charset="0"/>
              </a:defRPr>
            </a:lvl2pPr>
            <a:lvl3pPr marL="1231148" indent="-246229" eaLnBrk="0" hangingPunct="0">
              <a:defRPr>
                <a:solidFill>
                  <a:schemeClr val="tx1"/>
                </a:solidFill>
                <a:latin typeface="Arial" pitchFamily="34" charset="0"/>
              </a:defRPr>
            </a:lvl3pPr>
            <a:lvl4pPr marL="1723607" indent="-246229" eaLnBrk="0" hangingPunct="0">
              <a:defRPr>
                <a:solidFill>
                  <a:schemeClr val="tx1"/>
                </a:solidFill>
                <a:latin typeface="Arial" pitchFamily="34" charset="0"/>
              </a:defRPr>
            </a:lvl4pPr>
            <a:lvl5pPr marL="2216068" indent="-246229" eaLnBrk="0" hangingPunct="0">
              <a:defRPr>
                <a:solidFill>
                  <a:schemeClr val="tx1"/>
                </a:solidFill>
                <a:latin typeface="Arial" pitchFamily="34" charset="0"/>
              </a:defRPr>
            </a:lvl5pPr>
            <a:lvl6pPr marL="2708526" indent="-246229" eaLnBrk="0" fontAlgn="base" hangingPunct="0">
              <a:spcBef>
                <a:spcPct val="0"/>
              </a:spcBef>
              <a:spcAft>
                <a:spcPct val="0"/>
              </a:spcAft>
              <a:defRPr>
                <a:solidFill>
                  <a:schemeClr val="tx1"/>
                </a:solidFill>
                <a:latin typeface="Arial" pitchFamily="34" charset="0"/>
              </a:defRPr>
            </a:lvl6pPr>
            <a:lvl7pPr marL="3200986" indent="-246229" eaLnBrk="0" fontAlgn="base" hangingPunct="0">
              <a:spcBef>
                <a:spcPct val="0"/>
              </a:spcBef>
              <a:spcAft>
                <a:spcPct val="0"/>
              </a:spcAft>
              <a:defRPr>
                <a:solidFill>
                  <a:schemeClr val="tx1"/>
                </a:solidFill>
                <a:latin typeface="Arial" pitchFamily="34" charset="0"/>
              </a:defRPr>
            </a:lvl7pPr>
            <a:lvl8pPr marL="3693445" indent="-246229" eaLnBrk="0" fontAlgn="base" hangingPunct="0">
              <a:spcBef>
                <a:spcPct val="0"/>
              </a:spcBef>
              <a:spcAft>
                <a:spcPct val="0"/>
              </a:spcAft>
              <a:defRPr>
                <a:solidFill>
                  <a:schemeClr val="tx1"/>
                </a:solidFill>
                <a:latin typeface="Arial" pitchFamily="34" charset="0"/>
              </a:defRPr>
            </a:lvl8pPr>
            <a:lvl9pPr marL="4185904" indent="-246229" eaLnBrk="0" fontAlgn="base" hangingPunct="0">
              <a:spcBef>
                <a:spcPct val="0"/>
              </a:spcBef>
              <a:spcAft>
                <a:spcPct val="0"/>
              </a:spcAft>
              <a:defRPr>
                <a:solidFill>
                  <a:schemeClr val="tx1"/>
                </a:solidFill>
                <a:latin typeface="Arial" pitchFamily="34" charset="0"/>
              </a:defRPr>
            </a:lvl9pPr>
          </a:lstStyle>
          <a:p>
            <a:pPr>
              <a:defRPr/>
            </a:pPr>
            <a:r>
              <a:rPr lang="en-US">
                <a:latin typeface="Times New Roman" pitchFamily="18" charset="0"/>
              </a:rPr>
              <a:t>Diabetes Educational Services© (530) 893 - 8635 </a:t>
            </a:r>
          </a:p>
        </p:txBody>
      </p:sp>
      <p:sp>
        <p:nvSpPr>
          <p:cNvPr id="333829" name="Slide Number Placeholder 4"/>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800246" indent="-307787" eaLnBrk="0" hangingPunct="0">
              <a:defRPr>
                <a:solidFill>
                  <a:schemeClr val="tx1"/>
                </a:solidFill>
                <a:latin typeface="Arial" pitchFamily="34" charset="0"/>
              </a:defRPr>
            </a:lvl2pPr>
            <a:lvl3pPr marL="1231148" indent="-246229" eaLnBrk="0" hangingPunct="0">
              <a:defRPr>
                <a:solidFill>
                  <a:schemeClr val="tx1"/>
                </a:solidFill>
                <a:latin typeface="Arial" pitchFamily="34" charset="0"/>
              </a:defRPr>
            </a:lvl3pPr>
            <a:lvl4pPr marL="1723607" indent="-246229" eaLnBrk="0" hangingPunct="0">
              <a:defRPr>
                <a:solidFill>
                  <a:schemeClr val="tx1"/>
                </a:solidFill>
                <a:latin typeface="Arial" pitchFamily="34" charset="0"/>
              </a:defRPr>
            </a:lvl4pPr>
            <a:lvl5pPr marL="2216068" indent="-246229" eaLnBrk="0" hangingPunct="0">
              <a:defRPr>
                <a:solidFill>
                  <a:schemeClr val="tx1"/>
                </a:solidFill>
                <a:latin typeface="Arial" pitchFamily="34" charset="0"/>
              </a:defRPr>
            </a:lvl5pPr>
            <a:lvl6pPr marL="2708526" indent="-246229" eaLnBrk="0" fontAlgn="base" hangingPunct="0">
              <a:spcBef>
                <a:spcPct val="0"/>
              </a:spcBef>
              <a:spcAft>
                <a:spcPct val="0"/>
              </a:spcAft>
              <a:defRPr>
                <a:solidFill>
                  <a:schemeClr val="tx1"/>
                </a:solidFill>
                <a:latin typeface="Arial" pitchFamily="34" charset="0"/>
              </a:defRPr>
            </a:lvl6pPr>
            <a:lvl7pPr marL="3200986" indent="-246229" eaLnBrk="0" fontAlgn="base" hangingPunct="0">
              <a:spcBef>
                <a:spcPct val="0"/>
              </a:spcBef>
              <a:spcAft>
                <a:spcPct val="0"/>
              </a:spcAft>
              <a:defRPr>
                <a:solidFill>
                  <a:schemeClr val="tx1"/>
                </a:solidFill>
                <a:latin typeface="Arial" pitchFamily="34" charset="0"/>
              </a:defRPr>
            </a:lvl7pPr>
            <a:lvl8pPr marL="3693445" indent="-246229" eaLnBrk="0" fontAlgn="base" hangingPunct="0">
              <a:spcBef>
                <a:spcPct val="0"/>
              </a:spcBef>
              <a:spcAft>
                <a:spcPct val="0"/>
              </a:spcAft>
              <a:defRPr>
                <a:solidFill>
                  <a:schemeClr val="tx1"/>
                </a:solidFill>
                <a:latin typeface="Arial" pitchFamily="34" charset="0"/>
              </a:defRPr>
            </a:lvl8pPr>
            <a:lvl9pPr marL="4185904" indent="-246229" eaLnBrk="0" fontAlgn="base" hangingPunct="0">
              <a:spcBef>
                <a:spcPct val="0"/>
              </a:spcBef>
              <a:spcAft>
                <a:spcPct val="0"/>
              </a:spcAft>
              <a:defRPr>
                <a:solidFill>
                  <a:schemeClr val="tx1"/>
                </a:solidFill>
                <a:latin typeface="Arial" pitchFamily="34" charset="0"/>
              </a:defRPr>
            </a:lvl9pPr>
          </a:lstStyle>
          <a:p>
            <a:pPr>
              <a:defRPr/>
            </a:pPr>
            <a:fld id="{DEEDFCDA-724E-4BD7-B1B0-053D9862B4AF}" type="slidenum">
              <a:rPr lang="en-US" smtClean="0">
                <a:latin typeface="Times New Roman" pitchFamily="18" charset="0"/>
              </a:rPr>
              <a:pPr>
                <a:defRPr/>
              </a:pPr>
              <a:t>38</a:t>
            </a:fld>
            <a:endParaRPr lang="en-US">
              <a:latin typeface="Times New Roman" pitchFamily="18" charset="0"/>
            </a:endParaRPr>
          </a:p>
        </p:txBody>
      </p:sp>
    </p:spTree>
    <p:extLst>
      <p:ext uri="{BB962C8B-B14F-4D97-AF65-F5344CB8AC3E}">
        <p14:creationId xmlns:p14="http://schemas.microsoft.com/office/powerpoint/2010/main" val="42690773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Slide Image Placeholder 1"/>
          <p:cNvSpPr>
            <a:spLocks noGrp="1" noRot="1" noChangeAspect="1" noTextEdit="1"/>
          </p:cNvSpPr>
          <p:nvPr>
            <p:ph type="sldImg"/>
          </p:nvPr>
        </p:nvSpPr>
        <p:spPr>
          <a:ln/>
        </p:spPr>
        <p:txBody>
          <a:bodyPr/>
          <a:lstStyle/>
          <a:p>
            <a:endParaRPr lang="en-US"/>
          </a:p>
        </p:txBody>
      </p:sp>
      <p:sp>
        <p:nvSpPr>
          <p:cNvPr id="3471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471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257" indent="-302021" eaLnBrk="0" hangingPunct="0">
              <a:defRPr sz="2500">
                <a:solidFill>
                  <a:schemeClr val="tx1"/>
                </a:solidFill>
                <a:latin typeface="Times New Roman" pitchFamily="18" charset="0"/>
              </a:defRPr>
            </a:lvl2pPr>
            <a:lvl3pPr marL="1208088" indent="-241617" eaLnBrk="0" hangingPunct="0">
              <a:defRPr sz="2500">
                <a:solidFill>
                  <a:schemeClr val="tx1"/>
                </a:solidFill>
                <a:latin typeface="Times New Roman" pitchFamily="18" charset="0"/>
              </a:defRPr>
            </a:lvl3pPr>
            <a:lvl4pPr marL="1691323" indent="-241617" eaLnBrk="0" hangingPunct="0">
              <a:defRPr sz="2500">
                <a:solidFill>
                  <a:schemeClr val="tx1"/>
                </a:solidFill>
                <a:latin typeface="Times New Roman" pitchFamily="18" charset="0"/>
              </a:defRPr>
            </a:lvl4pPr>
            <a:lvl5pPr marL="2174559" indent="-241617" eaLnBrk="0" hangingPunct="0">
              <a:defRPr sz="2500">
                <a:solidFill>
                  <a:schemeClr val="tx1"/>
                </a:solidFill>
                <a:latin typeface="Times New Roman" pitchFamily="18" charset="0"/>
              </a:defRPr>
            </a:lvl5pPr>
            <a:lvl6pPr marL="2657795" indent="-241617" eaLnBrk="0" fontAlgn="base" hangingPunct="0">
              <a:spcBef>
                <a:spcPct val="0"/>
              </a:spcBef>
              <a:spcAft>
                <a:spcPct val="0"/>
              </a:spcAft>
              <a:defRPr sz="2500">
                <a:solidFill>
                  <a:schemeClr val="tx1"/>
                </a:solidFill>
                <a:latin typeface="Times New Roman" pitchFamily="18" charset="0"/>
              </a:defRPr>
            </a:lvl6pPr>
            <a:lvl7pPr marL="3141029" indent="-241617" eaLnBrk="0" fontAlgn="base" hangingPunct="0">
              <a:spcBef>
                <a:spcPct val="0"/>
              </a:spcBef>
              <a:spcAft>
                <a:spcPct val="0"/>
              </a:spcAft>
              <a:defRPr sz="2500">
                <a:solidFill>
                  <a:schemeClr val="tx1"/>
                </a:solidFill>
                <a:latin typeface="Times New Roman" pitchFamily="18" charset="0"/>
              </a:defRPr>
            </a:lvl7pPr>
            <a:lvl8pPr marL="3624265" indent="-241617" eaLnBrk="0" fontAlgn="base" hangingPunct="0">
              <a:spcBef>
                <a:spcPct val="0"/>
              </a:spcBef>
              <a:spcAft>
                <a:spcPct val="0"/>
              </a:spcAft>
              <a:defRPr sz="2500">
                <a:solidFill>
                  <a:schemeClr val="tx1"/>
                </a:solidFill>
                <a:latin typeface="Times New Roman" pitchFamily="18" charset="0"/>
              </a:defRPr>
            </a:lvl8pPr>
            <a:lvl9pPr marL="4107501" indent="-241617" eaLnBrk="0" fontAlgn="base" hangingPunct="0">
              <a:spcBef>
                <a:spcPct val="0"/>
              </a:spcBef>
              <a:spcAft>
                <a:spcPct val="0"/>
              </a:spcAft>
              <a:defRPr sz="2500">
                <a:solidFill>
                  <a:schemeClr val="tx1"/>
                </a:solidFill>
                <a:latin typeface="Times New Roman" pitchFamily="18" charset="0"/>
              </a:defRPr>
            </a:lvl9pPr>
          </a:lstStyle>
          <a:p>
            <a:pPr eaLnBrk="1" hangingPunct="1"/>
            <a:fld id="{4FD18A8D-4CB8-4216-8806-4EFCBDE2DB7F}" type="slidenum">
              <a:rPr lang="en-US" sz="1300"/>
              <a:pPr eaLnBrk="1" hangingPunct="1"/>
              <a:t>39</a:t>
            </a:fld>
            <a:endParaRPr lang="en-US" sz="1300"/>
          </a:p>
        </p:txBody>
      </p:sp>
    </p:spTree>
    <p:extLst>
      <p:ext uri="{BB962C8B-B14F-4D97-AF65-F5344CB8AC3E}">
        <p14:creationId xmlns:p14="http://schemas.microsoft.com/office/powerpoint/2010/main" val="31016355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When you get to the insulin piece, please mention we will get into great detail about insulin in the pharmacotherapy module</a:t>
            </a:r>
          </a:p>
        </p:txBody>
      </p:sp>
      <p:sp>
        <p:nvSpPr>
          <p:cNvPr id="4" name="Slide Number Placeholder 3"/>
          <p:cNvSpPr>
            <a:spLocks noGrp="1"/>
          </p:cNvSpPr>
          <p:nvPr>
            <p:ph type="sldNum" sz="quarter" idx="5"/>
          </p:nvPr>
        </p:nvSpPr>
        <p:spPr/>
        <p:txBody>
          <a:bodyPr/>
          <a:lstStyle/>
          <a:p>
            <a:fld id="{E7E172E5-96F5-CE44-BBC6-663907FCDA17}" type="slidenum">
              <a:rPr lang="en-US" smtClean="0"/>
              <a:t>40</a:t>
            </a:fld>
            <a:endParaRPr lang="en-US"/>
          </a:p>
        </p:txBody>
      </p:sp>
    </p:spTree>
    <p:extLst>
      <p:ext uri="{BB962C8B-B14F-4D97-AF65-F5344CB8AC3E}">
        <p14:creationId xmlns:p14="http://schemas.microsoft.com/office/powerpoint/2010/main" val="21405040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Slide Image Placeholder 1"/>
          <p:cNvSpPr>
            <a:spLocks noGrp="1" noRot="1" noChangeAspect="1" noTextEdit="1"/>
          </p:cNvSpPr>
          <p:nvPr>
            <p:ph type="sldImg"/>
          </p:nvPr>
        </p:nvSpPr>
        <p:spPr>
          <a:ln/>
        </p:spPr>
        <p:txBody>
          <a:bodyPr/>
          <a:lstStyle/>
          <a:p>
            <a:endParaRPr lang="en-US"/>
          </a:p>
        </p:txBody>
      </p:sp>
      <p:sp>
        <p:nvSpPr>
          <p:cNvPr id="23757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0404" name="Footer Placeholder 3"/>
          <p:cNvSpPr>
            <a:spLocks noGrp="1"/>
          </p:cNvSpPr>
          <p:nvPr>
            <p:ph type="ftr" sz="quarter" idx="4"/>
          </p:nvPr>
        </p:nvSpPr>
        <p:spPr/>
        <p:txBody>
          <a:bodyPr/>
          <a:lstStyle/>
          <a:p>
            <a:pPr>
              <a:defRPr/>
            </a:pPr>
            <a:r>
              <a:rPr lang="en-US"/>
              <a:t>Diabetes Educational Services© (530) 893 - 8635 </a:t>
            </a:r>
          </a:p>
        </p:txBody>
      </p:sp>
      <p:sp>
        <p:nvSpPr>
          <p:cNvPr id="230405" name="Slide Number Placeholder 4"/>
          <p:cNvSpPr>
            <a:spLocks noGrp="1"/>
          </p:cNvSpPr>
          <p:nvPr>
            <p:ph type="sldNum" sz="quarter" idx="5"/>
          </p:nvPr>
        </p:nvSpPr>
        <p:spPr/>
        <p:txBody>
          <a:bodyPr/>
          <a:lstStyle/>
          <a:p>
            <a:pPr>
              <a:defRPr/>
            </a:pPr>
            <a:fld id="{EE6DB0C1-2C88-4D13-A914-5C04DF38AFAB}" type="slidenum">
              <a:rPr lang="en-US" smtClean="0"/>
              <a:pPr>
                <a:defRPr/>
              </a:pPr>
              <a:t>50</a:t>
            </a:fld>
            <a:endParaRPr lang="en-US"/>
          </a:p>
        </p:txBody>
      </p:sp>
    </p:spTree>
    <p:extLst>
      <p:ext uri="{BB962C8B-B14F-4D97-AF65-F5344CB8AC3E}">
        <p14:creationId xmlns:p14="http://schemas.microsoft.com/office/powerpoint/2010/main" val="37673747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62908" rtl="0" eaLnBrk="0" fontAlgn="base" latinLnBrk="0" hangingPunct="0">
              <a:lnSpc>
                <a:spcPct val="100000"/>
              </a:lnSpc>
              <a:spcBef>
                <a:spcPct val="0"/>
              </a:spcBef>
              <a:spcAft>
                <a:spcPct val="0"/>
              </a:spcAft>
              <a:buClrTx/>
              <a:buSzTx/>
              <a:buFontTx/>
              <a:buNone/>
              <a:tabLst/>
              <a:defRPr/>
            </a:pPr>
            <a:fld id="{5B5E225C-EA32-49AA-BCE1-CBED354D9589}" type="slidenum">
              <a:rPr kumimoji="0" lang="en-US"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62908" rtl="0" eaLnBrk="0" fontAlgn="base" latinLnBrk="0" hangingPunct="0">
                <a:lnSpc>
                  <a:spcPct val="100000"/>
                </a:lnSpc>
                <a:spcBef>
                  <a:spcPct val="0"/>
                </a:spcBef>
                <a:spcAft>
                  <a:spcPct val="0"/>
                </a:spcAft>
                <a:buClrTx/>
                <a:buSzTx/>
                <a:buFontTx/>
                <a:buNone/>
                <a:tabLst/>
                <a:defRPr/>
              </a:pPr>
              <a:t>3</a:t>
            </a:fld>
            <a:endParaRPr kumimoji="0" lang="en-US"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5419384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p:cNvSpPr>
            <a:spLocks noGrp="1" noRot="1" noChangeAspect="1" noTextEdit="1"/>
          </p:cNvSpPr>
          <p:nvPr>
            <p:ph type="sldImg"/>
          </p:nvPr>
        </p:nvSpPr>
        <p:spPr>
          <a:ln/>
        </p:spPr>
        <p:txBody>
          <a:bodyPr/>
          <a:lstStyle/>
          <a:p>
            <a:endParaRPr lang="en-US"/>
          </a:p>
        </p:txBody>
      </p:sp>
      <p:sp>
        <p:nvSpPr>
          <p:cNvPr id="23552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3476" name="Footer Placeholder 3"/>
          <p:cNvSpPr>
            <a:spLocks noGrp="1"/>
          </p:cNvSpPr>
          <p:nvPr>
            <p:ph type="ftr" sz="quarter" idx="4"/>
          </p:nvPr>
        </p:nvSpPr>
        <p:spPr/>
        <p:txBody>
          <a:bodyPr/>
          <a:lstStyle/>
          <a:p>
            <a:pPr>
              <a:defRPr/>
            </a:pPr>
            <a:r>
              <a:rPr lang="en-US">
                <a:solidFill>
                  <a:prstClr val="black"/>
                </a:solidFill>
              </a:rPr>
              <a:t>Diabetes Educational Services© (530) 893 - 8635 </a:t>
            </a:r>
          </a:p>
        </p:txBody>
      </p:sp>
      <p:sp>
        <p:nvSpPr>
          <p:cNvPr id="233477" name="Slide Number Placeholder 4"/>
          <p:cNvSpPr>
            <a:spLocks noGrp="1"/>
          </p:cNvSpPr>
          <p:nvPr>
            <p:ph type="sldNum" sz="quarter" idx="5"/>
          </p:nvPr>
        </p:nvSpPr>
        <p:spPr/>
        <p:txBody>
          <a:bodyPr/>
          <a:lstStyle/>
          <a:p>
            <a:pPr>
              <a:defRPr/>
            </a:pPr>
            <a:fld id="{6A3A7E85-FDAA-457B-8E68-532E6EDC8ED4}" type="slidenum">
              <a:rPr lang="en-US" smtClean="0">
                <a:solidFill>
                  <a:prstClr val="black"/>
                </a:solidFill>
              </a:rPr>
              <a:pPr>
                <a:defRPr/>
              </a:pPr>
              <a:t>51</a:t>
            </a:fld>
            <a:endParaRPr lang="en-US">
              <a:solidFill>
                <a:prstClr val="black"/>
              </a:solidFill>
            </a:endParaRPr>
          </a:p>
        </p:txBody>
      </p:sp>
    </p:spTree>
    <p:extLst>
      <p:ext uri="{BB962C8B-B14F-4D97-AF65-F5344CB8AC3E}">
        <p14:creationId xmlns:p14="http://schemas.microsoft.com/office/powerpoint/2010/main" val="15510544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Slide Image Placeholder 1"/>
          <p:cNvSpPr>
            <a:spLocks noGrp="1" noRot="1" noChangeAspect="1" noTextEdit="1"/>
          </p:cNvSpPr>
          <p:nvPr>
            <p:ph type="sldImg"/>
          </p:nvPr>
        </p:nvSpPr>
        <p:spPr>
          <a:ln/>
        </p:spPr>
        <p:txBody>
          <a:bodyPr/>
          <a:lstStyle/>
          <a:p>
            <a:endParaRPr lang="en-US"/>
          </a:p>
        </p:txBody>
      </p:sp>
      <p:sp>
        <p:nvSpPr>
          <p:cNvPr id="2938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34500" name="Slide Number Placeholder 3"/>
          <p:cNvSpPr>
            <a:spLocks noGrp="1"/>
          </p:cNvSpPr>
          <p:nvPr>
            <p:ph type="sldNum" sz="quarter" idx="5"/>
          </p:nvPr>
        </p:nvSpPr>
        <p:spPr/>
        <p:txBody>
          <a:bodyPr/>
          <a:lstStyle/>
          <a:p>
            <a:pPr>
              <a:defRPr/>
            </a:pPr>
            <a:fld id="{77222AC3-FCD4-4093-95B6-330AD6AAABE7}" type="slidenum">
              <a:rPr lang="en-US" smtClean="0"/>
              <a:pPr>
                <a:defRPr/>
              </a:pPr>
              <a:t>52</a:t>
            </a:fld>
            <a:endParaRPr lang="en-US"/>
          </a:p>
        </p:txBody>
      </p:sp>
    </p:spTree>
    <p:extLst>
      <p:ext uri="{BB962C8B-B14F-4D97-AF65-F5344CB8AC3E}">
        <p14:creationId xmlns:p14="http://schemas.microsoft.com/office/powerpoint/2010/main" val="41016764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6"/>
          <p:cNvSpPr>
            <a:spLocks noGrp="1" noChangeArrowheads="1"/>
          </p:cNvSpPr>
          <p:nvPr>
            <p:ph type="ftr" sz="quarter" idx="4"/>
          </p:nvPr>
        </p:nvSpPr>
        <p:spPr/>
        <p:txBody>
          <a:bodyPr/>
          <a:lstStyle/>
          <a:p>
            <a:pPr>
              <a:defRPr/>
            </a:pPr>
            <a:r>
              <a:rPr lang="en-US"/>
              <a:t>Diabetes Educational Services© (530) 893 - 8635 </a:t>
            </a:r>
          </a:p>
        </p:txBody>
      </p:sp>
      <p:sp>
        <p:nvSpPr>
          <p:cNvPr id="292867" name="Rectangle 7"/>
          <p:cNvSpPr>
            <a:spLocks noGrp="1" noChangeArrowheads="1"/>
          </p:cNvSpPr>
          <p:nvPr>
            <p:ph type="sldNum" sz="quarter" idx="5"/>
          </p:nvPr>
        </p:nvSpPr>
        <p:spPr/>
        <p:txBody>
          <a:bodyPr/>
          <a:lstStyle/>
          <a:p>
            <a:pPr>
              <a:defRPr/>
            </a:pPr>
            <a:fld id="{1266C678-8C56-418E-93F2-0D0F152F8A2D}" type="slidenum">
              <a:rPr lang="en-US" smtClean="0"/>
              <a:pPr>
                <a:defRPr/>
              </a:pPr>
              <a:t>53</a:t>
            </a:fld>
            <a:endParaRPr lang="en-US"/>
          </a:p>
        </p:txBody>
      </p:sp>
      <p:sp>
        <p:nvSpPr>
          <p:cNvPr id="294916" name="Rectangle 2"/>
          <p:cNvSpPr>
            <a:spLocks noGrp="1" noRot="1" noChangeAspect="1" noChangeArrowheads="1" noTextEdit="1"/>
          </p:cNvSpPr>
          <p:nvPr>
            <p:ph type="sldImg"/>
          </p:nvPr>
        </p:nvSpPr>
        <p:spPr>
          <a:xfrm>
            <a:off x="1381125" y="733425"/>
            <a:ext cx="5043488" cy="3781425"/>
          </a:xfrm>
          <a:ln/>
        </p:spPr>
        <p:txBody>
          <a:bodyPr/>
          <a:lstStyle/>
          <a:p>
            <a:endParaRPr lang="en-US"/>
          </a:p>
        </p:txBody>
      </p:sp>
      <p:sp>
        <p:nvSpPr>
          <p:cNvPr id="294917" name="Rectangle 3"/>
          <p:cNvSpPr>
            <a:spLocks noGrp="1" noChangeArrowheads="1"/>
          </p:cNvSpPr>
          <p:nvPr>
            <p:ph type="body" idx="1"/>
          </p:nvPr>
        </p:nvSpPr>
        <p:spPr>
          <a:xfrm>
            <a:off x="1039708" y="4787266"/>
            <a:ext cx="5723467" cy="4537234"/>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1758352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Image Placeholder 1"/>
          <p:cNvSpPr>
            <a:spLocks noGrp="1" noRot="1" noChangeAspect="1" noTextEdit="1"/>
          </p:cNvSpPr>
          <p:nvPr>
            <p:ph type="sldImg"/>
          </p:nvPr>
        </p:nvSpPr>
        <p:spPr>
          <a:ln/>
        </p:spPr>
        <p:txBody>
          <a:bodyPr/>
          <a:lstStyle/>
          <a:p>
            <a:endParaRPr lang="en-US"/>
          </a:p>
        </p:txBody>
      </p:sp>
      <p:sp>
        <p:nvSpPr>
          <p:cNvPr id="2478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41668" name="Footer Placeholder 3"/>
          <p:cNvSpPr>
            <a:spLocks noGrp="1"/>
          </p:cNvSpPr>
          <p:nvPr>
            <p:ph type="ftr" sz="quarter" idx="4"/>
          </p:nvPr>
        </p:nvSpPr>
        <p:spPr/>
        <p:txBody>
          <a:bodyPr/>
          <a:lstStyle/>
          <a:p>
            <a:pPr>
              <a:defRPr/>
            </a:pPr>
            <a:r>
              <a:rPr lang="en-US"/>
              <a:t>Diabetes Educational Services© (530) 893 - 8635 </a:t>
            </a:r>
          </a:p>
        </p:txBody>
      </p:sp>
      <p:sp>
        <p:nvSpPr>
          <p:cNvPr id="241669" name="Slide Number Placeholder 4"/>
          <p:cNvSpPr>
            <a:spLocks noGrp="1"/>
          </p:cNvSpPr>
          <p:nvPr>
            <p:ph type="sldNum" sz="quarter" idx="5"/>
          </p:nvPr>
        </p:nvSpPr>
        <p:spPr/>
        <p:txBody>
          <a:bodyPr/>
          <a:lstStyle/>
          <a:p>
            <a:pPr>
              <a:defRPr/>
            </a:pPr>
            <a:fld id="{49D7A5FE-843F-4209-BD0D-5EE642DC092A}" type="slidenum">
              <a:rPr lang="en-US" smtClean="0"/>
              <a:pPr>
                <a:defRPr/>
              </a:pPr>
              <a:t>54</a:t>
            </a:fld>
            <a:endParaRPr lang="en-US"/>
          </a:p>
        </p:txBody>
      </p:sp>
    </p:spTree>
    <p:extLst>
      <p:ext uri="{BB962C8B-B14F-4D97-AF65-F5344CB8AC3E}">
        <p14:creationId xmlns:p14="http://schemas.microsoft.com/office/powerpoint/2010/main" val="4711815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p:cNvSpPr>
            <a:spLocks noGrp="1" noRot="1" noChangeAspect="1" noTextEdit="1"/>
          </p:cNvSpPr>
          <p:nvPr>
            <p:ph type="sldImg"/>
          </p:nvPr>
        </p:nvSpPr>
        <p:spPr>
          <a:ln/>
        </p:spPr>
        <p:txBody>
          <a:bodyPr/>
          <a:lstStyle/>
          <a:p>
            <a:endParaRPr lang="en-US"/>
          </a:p>
        </p:txBody>
      </p:sp>
      <p:sp>
        <p:nvSpPr>
          <p:cNvPr id="21811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17092" name="Footer Placeholder 3"/>
          <p:cNvSpPr>
            <a:spLocks noGrp="1"/>
          </p:cNvSpPr>
          <p:nvPr>
            <p:ph type="ftr" sz="quarter" idx="4"/>
          </p:nvPr>
        </p:nvSpPr>
        <p:spPr/>
        <p:txBody>
          <a:bodyPr/>
          <a:lstStyle/>
          <a:p>
            <a:pPr>
              <a:defRPr/>
            </a:pPr>
            <a:r>
              <a:rPr lang="en-US"/>
              <a:t>Diabetes Educational Services© (530) 893 - 8635 </a:t>
            </a:r>
          </a:p>
        </p:txBody>
      </p:sp>
      <p:sp>
        <p:nvSpPr>
          <p:cNvPr id="217093" name="Slide Number Placeholder 4"/>
          <p:cNvSpPr>
            <a:spLocks noGrp="1"/>
          </p:cNvSpPr>
          <p:nvPr>
            <p:ph type="sldNum" sz="quarter" idx="5"/>
          </p:nvPr>
        </p:nvSpPr>
        <p:spPr/>
        <p:txBody>
          <a:bodyPr/>
          <a:lstStyle/>
          <a:p>
            <a:pPr>
              <a:defRPr/>
            </a:pPr>
            <a:fld id="{5275D02A-1DFD-4E4C-B341-4AF450D9CD1D}" type="slidenum">
              <a:rPr lang="en-US" smtClean="0"/>
              <a:pPr>
                <a:defRPr/>
              </a:pPr>
              <a:t>57</a:t>
            </a:fld>
            <a:endParaRPr lang="en-US"/>
          </a:p>
        </p:txBody>
      </p:sp>
    </p:spTree>
    <p:extLst>
      <p:ext uri="{BB962C8B-B14F-4D97-AF65-F5344CB8AC3E}">
        <p14:creationId xmlns:p14="http://schemas.microsoft.com/office/powerpoint/2010/main" val="9207232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800129" indent="-307741" eaLnBrk="0" hangingPunct="0">
              <a:defRPr sz="2500">
                <a:solidFill>
                  <a:schemeClr val="tx1"/>
                </a:solidFill>
                <a:latin typeface="Times New Roman" pitchFamily="18" charset="0"/>
              </a:defRPr>
            </a:lvl2pPr>
            <a:lvl3pPr marL="1230968" indent="-246193" eaLnBrk="0" hangingPunct="0">
              <a:defRPr sz="2500">
                <a:solidFill>
                  <a:schemeClr val="tx1"/>
                </a:solidFill>
                <a:latin typeface="Times New Roman" pitchFamily="18" charset="0"/>
              </a:defRPr>
            </a:lvl3pPr>
            <a:lvl4pPr marL="1723355" indent="-246193" eaLnBrk="0" hangingPunct="0">
              <a:defRPr sz="2500">
                <a:solidFill>
                  <a:schemeClr val="tx1"/>
                </a:solidFill>
                <a:latin typeface="Times New Roman" pitchFamily="18" charset="0"/>
              </a:defRPr>
            </a:lvl4pPr>
            <a:lvl5pPr marL="2215742" indent="-246193" eaLnBrk="0" hangingPunct="0">
              <a:defRPr sz="2500">
                <a:solidFill>
                  <a:schemeClr val="tx1"/>
                </a:solidFill>
                <a:latin typeface="Times New Roman" pitchFamily="18" charset="0"/>
              </a:defRPr>
            </a:lvl5pPr>
            <a:lvl6pPr marL="2708130" indent="-246193" eaLnBrk="0" fontAlgn="base" hangingPunct="0">
              <a:spcBef>
                <a:spcPct val="0"/>
              </a:spcBef>
              <a:spcAft>
                <a:spcPct val="0"/>
              </a:spcAft>
              <a:defRPr sz="2500">
                <a:solidFill>
                  <a:schemeClr val="tx1"/>
                </a:solidFill>
                <a:latin typeface="Times New Roman" pitchFamily="18" charset="0"/>
              </a:defRPr>
            </a:lvl6pPr>
            <a:lvl7pPr marL="3200516" indent="-246193" eaLnBrk="0" fontAlgn="base" hangingPunct="0">
              <a:spcBef>
                <a:spcPct val="0"/>
              </a:spcBef>
              <a:spcAft>
                <a:spcPct val="0"/>
              </a:spcAft>
              <a:defRPr sz="2500">
                <a:solidFill>
                  <a:schemeClr val="tx1"/>
                </a:solidFill>
                <a:latin typeface="Times New Roman" pitchFamily="18" charset="0"/>
              </a:defRPr>
            </a:lvl7pPr>
            <a:lvl8pPr marL="3692904" indent="-246193" eaLnBrk="0" fontAlgn="base" hangingPunct="0">
              <a:spcBef>
                <a:spcPct val="0"/>
              </a:spcBef>
              <a:spcAft>
                <a:spcPct val="0"/>
              </a:spcAft>
              <a:defRPr sz="2500">
                <a:solidFill>
                  <a:schemeClr val="tx1"/>
                </a:solidFill>
                <a:latin typeface="Times New Roman" pitchFamily="18" charset="0"/>
              </a:defRPr>
            </a:lvl8pPr>
            <a:lvl9pPr marL="4185292" indent="-246193" eaLnBrk="0" fontAlgn="base" hangingPunct="0">
              <a:spcBef>
                <a:spcPct val="0"/>
              </a:spcBef>
              <a:spcAft>
                <a:spcPct val="0"/>
              </a:spcAft>
              <a:defRPr sz="2500">
                <a:solidFill>
                  <a:schemeClr val="tx1"/>
                </a:solidFill>
                <a:latin typeface="Times New Roman" pitchFamily="18" charset="0"/>
              </a:defRPr>
            </a:lvl9pPr>
          </a:lstStyle>
          <a:p>
            <a:pPr eaLnBrk="1" hangingPunct="1"/>
            <a:fld id="{CEB75143-B810-4467-B3F7-B829CB5BE84A}" type="slidenum">
              <a:rPr lang="en-US" sz="1300"/>
              <a:pPr eaLnBrk="1" hangingPunct="1"/>
              <a:t>59</a:t>
            </a:fld>
            <a:endParaRPr lang="en-US" sz="1300"/>
          </a:p>
        </p:txBody>
      </p:sp>
      <p:sp>
        <p:nvSpPr>
          <p:cNvPr id="290819" name="Rectangle 7"/>
          <p:cNvSpPr txBox="1">
            <a:spLocks noGrp="1" noChangeArrowheads="1"/>
          </p:cNvSpPr>
          <p:nvPr/>
        </p:nvSpPr>
        <p:spPr bwMode="auto">
          <a:xfrm>
            <a:off x="4237397" y="9298579"/>
            <a:ext cx="3240363" cy="48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8123" tIns="49061" rIns="98123" bIns="49061"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BAC57BA4-783E-46DC-9EE6-D0C57C3B05DB}" type="slidenum">
              <a:rPr lang="en-US" sz="1300"/>
              <a:pPr algn="r" eaLnBrk="1" hangingPunct="1"/>
              <a:t>59</a:t>
            </a:fld>
            <a:endParaRPr lang="en-US" sz="1300"/>
          </a:p>
        </p:txBody>
      </p:sp>
      <p:sp>
        <p:nvSpPr>
          <p:cNvPr id="290820" name="Slide Image Placeholder 1"/>
          <p:cNvSpPr>
            <a:spLocks noGrp="1" noRot="1" noChangeAspect="1" noTextEdit="1"/>
          </p:cNvSpPr>
          <p:nvPr>
            <p:ph type="sldImg"/>
          </p:nvPr>
        </p:nvSpPr>
        <p:spPr>
          <a:xfrm>
            <a:off x="1257300" y="720725"/>
            <a:ext cx="4800600" cy="3600450"/>
          </a:xfrm>
          <a:ln/>
        </p:spPr>
        <p:txBody>
          <a:bodyPr/>
          <a:lstStyle/>
          <a:p>
            <a:endParaRPr lang="en-US"/>
          </a:p>
        </p:txBody>
      </p:sp>
      <p:sp>
        <p:nvSpPr>
          <p:cNvPr id="29082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err="1"/>
              <a:t>ummary</a:t>
            </a:r>
            <a:r>
              <a:rPr lang="en-US" b="1" dirty="0"/>
              <a:t>: The Noxious Nine in Diabetes Pathophysiology</a:t>
            </a:r>
          </a:p>
          <a:p>
            <a:r>
              <a:rPr lang="en-US" dirty="0"/>
              <a:t>Ralph A. DeFronzo expanded his earlier conceptual model of diabetes—known as the </a:t>
            </a:r>
            <a:r>
              <a:rPr lang="en-US" i="1" dirty="0"/>
              <a:t>Ominous Octet</a:t>
            </a:r>
            <a:r>
              <a:rPr lang="en-US" dirty="0"/>
              <a:t>—to include a ninth element: </a:t>
            </a:r>
            <a:r>
              <a:rPr lang="en-US" b="1" dirty="0"/>
              <a:t>hypercortisolism</a:t>
            </a:r>
            <a:r>
              <a:rPr lang="en-US" dirty="0"/>
              <a:t>. This updated framework is referred to as the </a:t>
            </a:r>
            <a:r>
              <a:rPr lang="en-US" b="1" dirty="0"/>
              <a:t>Noxious Nine</a:t>
            </a:r>
            <a:r>
              <a:rPr lang="en-US" dirty="0"/>
              <a:t>, highlighting the important role of cortisol dysregulation in difficult-to-control type 2 diabetes </a:t>
            </a:r>
            <a:r>
              <a:rPr lang="en-US" dirty="0">
                <a:hlinkClick r:id="rId3"/>
              </a:rPr>
              <a:t>currentsciencedaily.com+8HCP Live+8HCP Live+8</a:t>
            </a:r>
            <a:r>
              <a:rPr lang="en-US" dirty="0"/>
              <a:t>.</a:t>
            </a:r>
          </a:p>
          <a:p>
            <a:r>
              <a:rPr lang="en-US" dirty="0"/>
              <a:t>Recent research, including the CATALYST trial, shows that </a:t>
            </a:r>
            <a:r>
              <a:rPr lang="en-US" b="1" dirty="0"/>
              <a:t>about 24% of patients with difficult-to-control T2D</a:t>
            </a:r>
            <a:r>
              <a:rPr lang="en-US" dirty="0"/>
              <a:t> have underlying hypercortisolism. Treating this condition with </a:t>
            </a:r>
            <a:r>
              <a:rPr lang="en-US" b="1" dirty="0"/>
              <a:t>mifepristone</a:t>
            </a:r>
            <a:r>
              <a:rPr lang="en-US" dirty="0"/>
              <a:t>, a glucocorticoid receptor antagonist, led to significant improvements in HbA1c—averaging around a </a:t>
            </a:r>
            <a:r>
              <a:rPr lang="en-US" b="1" dirty="0"/>
              <a:t>1.5% reduction</a:t>
            </a:r>
            <a:r>
              <a:rPr lang="en-US" dirty="0"/>
              <a:t> </a:t>
            </a:r>
            <a:r>
              <a:rPr lang="en-US" dirty="0">
                <a:hlinkClick r:id="rId3"/>
              </a:rPr>
              <a:t>pmc.ncbi.nlm.nih.gov+3HCP Live+3medscape.com+3</a:t>
            </a:r>
            <a:r>
              <a:rPr lang="en-US" dirty="0"/>
              <a:t>.</a:t>
            </a:r>
          </a:p>
          <a:p>
            <a:r>
              <a:rPr lang="en-US" dirty="0"/>
              <a:t>These findings emphasize the importance of recognizing hypercortisolism in T2D care and suggest that addressing it may help improve glycemic and metabolic control in a subset of patients.</a:t>
            </a:r>
          </a:p>
          <a:p>
            <a:endParaRPr lang="en-US" dirty="0"/>
          </a:p>
        </p:txBody>
      </p:sp>
      <p:sp>
        <p:nvSpPr>
          <p:cNvPr id="290822"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800129" indent="-307741" eaLnBrk="0" hangingPunct="0">
              <a:defRPr sz="2500">
                <a:solidFill>
                  <a:schemeClr val="tx1"/>
                </a:solidFill>
                <a:latin typeface="Times New Roman" pitchFamily="18" charset="0"/>
              </a:defRPr>
            </a:lvl2pPr>
            <a:lvl3pPr marL="1230968" indent="-246193" eaLnBrk="0" hangingPunct="0">
              <a:defRPr sz="2500">
                <a:solidFill>
                  <a:schemeClr val="tx1"/>
                </a:solidFill>
                <a:latin typeface="Times New Roman" pitchFamily="18" charset="0"/>
              </a:defRPr>
            </a:lvl3pPr>
            <a:lvl4pPr marL="1723355" indent="-246193" eaLnBrk="0" hangingPunct="0">
              <a:defRPr sz="2500">
                <a:solidFill>
                  <a:schemeClr val="tx1"/>
                </a:solidFill>
                <a:latin typeface="Times New Roman" pitchFamily="18" charset="0"/>
              </a:defRPr>
            </a:lvl4pPr>
            <a:lvl5pPr marL="2215742" indent="-246193" eaLnBrk="0" hangingPunct="0">
              <a:defRPr sz="2500">
                <a:solidFill>
                  <a:schemeClr val="tx1"/>
                </a:solidFill>
                <a:latin typeface="Times New Roman" pitchFamily="18" charset="0"/>
              </a:defRPr>
            </a:lvl5pPr>
            <a:lvl6pPr marL="2708130" indent="-246193" eaLnBrk="0" fontAlgn="base" hangingPunct="0">
              <a:spcBef>
                <a:spcPct val="0"/>
              </a:spcBef>
              <a:spcAft>
                <a:spcPct val="0"/>
              </a:spcAft>
              <a:defRPr sz="2500">
                <a:solidFill>
                  <a:schemeClr val="tx1"/>
                </a:solidFill>
                <a:latin typeface="Times New Roman" pitchFamily="18" charset="0"/>
              </a:defRPr>
            </a:lvl6pPr>
            <a:lvl7pPr marL="3200516" indent="-246193" eaLnBrk="0" fontAlgn="base" hangingPunct="0">
              <a:spcBef>
                <a:spcPct val="0"/>
              </a:spcBef>
              <a:spcAft>
                <a:spcPct val="0"/>
              </a:spcAft>
              <a:defRPr sz="2500">
                <a:solidFill>
                  <a:schemeClr val="tx1"/>
                </a:solidFill>
                <a:latin typeface="Times New Roman" pitchFamily="18" charset="0"/>
              </a:defRPr>
            </a:lvl7pPr>
            <a:lvl8pPr marL="3692904" indent="-246193" eaLnBrk="0" fontAlgn="base" hangingPunct="0">
              <a:spcBef>
                <a:spcPct val="0"/>
              </a:spcBef>
              <a:spcAft>
                <a:spcPct val="0"/>
              </a:spcAft>
              <a:defRPr sz="2500">
                <a:solidFill>
                  <a:schemeClr val="tx1"/>
                </a:solidFill>
                <a:latin typeface="Times New Roman" pitchFamily="18" charset="0"/>
              </a:defRPr>
            </a:lvl8pPr>
            <a:lvl9pPr marL="4185292" indent="-246193" eaLnBrk="0" fontAlgn="base" hangingPunct="0">
              <a:spcBef>
                <a:spcPct val="0"/>
              </a:spcBef>
              <a:spcAft>
                <a:spcPct val="0"/>
              </a:spcAft>
              <a:defRPr sz="2500">
                <a:solidFill>
                  <a:schemeClr val="tx1"/>
                </a:solidFill>
                <a:latin typeface="Times New Roman" pitchFamily="18" charset="0"/>
              </a:defRPr>
            </a:lvl9pPr>
          </a:lstStyle>
          <a:p>
            <a:pPr eaLnBrk="1" hangingPunct="1"/>
            <a:r>
              <a:rPr lang="en-US" sz="1300"/>
              <a:t>Diabetes Educational Services© (530) 893 - 8635 </a:t>
            </a:r>
          </a:p>
        </p:txBody>
      </p:sp>
      <p:sp>
        <p:nvSpPr>
          <p:cNvPr id="290823" name="Slide Number Placeholder 4"/>
          <p:cNvSpPr txBox="1">
            <a:spLocks noGrp="1"/>
          </p:cNvSpPr>
          <p:nvPr/>
        </p:nvSpPr>
        <p:spPr bwMode="auto">
          <a:xfrm>
            <a:off x="4237397" y="9298579"/>
            <a:ext cx="3240363" cy="48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8123" tIns="49061" rIns="98123" bIns="49061"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C388D57E-B763-4DF5-8799-4B6B40A9E5A7}" type="slidenum">
              <a:rPr lang="en-US" sz="1300"/>
              <a:pPr algn="r" eaLnBrk="1" hangingPunct="1"/>
              <a:t>59</a:t>
            </a:fld>
            <a:endParaRPr lang="en-US" sz="1300"/>
          </a:p>
        </p:txBody>
      </p:sp>
    </p:spTree>
    <p:extLst>
      <p:ext uri="{BB962C8B-B14F-4D97-AF65-F5344CB8AC3E}">
        <p14:creationId xmlns:p14="http://schemas.microsoft.com/office/powerpoint/2010/main" val="9596035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6955" indent="-291136">
              <a:defRPr>
                <a:solidFill>
                  <a:schemeClr val="tx1"/>
                </a:solidFill>
                <a:latin typeface="Arial" pitchFamily="34" charset="0"/>
              </a:defRPr>
            </a:lvl2pPr>
            <a:lvl3pPr marL="1164547" indent="-232910">
              <a:defRPr>
                <a:solidFill>
                  <a:schemeClr val="tx1"/>
                </a:solidFill>
                <a:latin typeface="Arial" pitchFamily="34" charset="0"/>
              </a:defRPr>
            </a:lvl3pPr>
            <a:lvl4pPr marL="1630365" indent="-232910">
              <a:defRPr>
                <a:solidFill>
                  <a:schemeClr val="tx1"/>
                </a:solidFill>
                <a:latin typeface="Arial" pitchFamily="34" charset="0"/>
              </a:defRPr>
            </a:lvl4pPr>
            <a:lvl5pPr marL="2096183" indent="-232910">
              <a:defRPr>
                <a:solidFill>
                  <a:schemeClr val="tx1"/>
                </a:solidFill>
                <a:latin typeface="Arial" pitchFamily="34" charset="0"/>
              </a:defRPr>
            </a:lvl5pPr>
            <a:lvl6pPr marL="2562002" indent="-232910" eaLnBrk="0" fontAlgn="base" hangingPunct="0">
              <a:spcBef>
                <a:spcPct val="0"/>
              </a:spcBef>
              <a:spcAft>
                <a:spcPct val="0"/>
              </a:spcAft>
              <a:defRPr>
                <a:solidFill>
                  <a:schemeClr val="tx1"/>
                </a:solidFill>
                <a:latin typeface="Arial" pitchFamily="34" charset="0"/>
              </a:defRPr>
            </a:lvl6pPr>
            <a:lvl7pPr marL="3027821" indent="-232910" eaLnBrk="0" fontAlgn="base" hangingPunct="0">
              <a:spcBef>
                <a:spcPct val="0"/>
              </a:spcBef>
              <a:spcAft>
                <a:spcPct val="0"/>
              </a:spcAft>
              <a:defRPr>
                <a:solidFill>
                  <a:schemeClr val="tx1"/>
                </a:solidFill>
                <a:latin typeface="Arial" pitchFamily="34" charset="0"/>
              </a:defRPr>
            </a:lvl7pPr>
            <a:lvl8pPr marL="3493639" indent="-232910" eaLnBrk="0" fontAlgn="base" hangingPunct="0">
              <a:spcBef>
                <a:spcPct val="0"/>
              </a:spcBef>
              <a:spcAft>
                <a:spcPct val="0"/>
              </a:spcAft>
              <a:defRPr>
                <a:solidFill>
                  <a:schemeClr val="tx1"/>
                </a:solidFill>
                <a:latin typeface="Arial" pitchFamily="34" charset="0"/>
              </a:defRPr>
            </a:lvl8pPr>
            <a:lvl9pPr marL="3959457" indent="-232910" eaLnBrk="0" fontAlgn="base" hangingPunct="0">
              <a:spcBef>
                <a:spcPct val="0"/>
              </a:spcBef>
              <a:spcAft>
                <a:spcPct val="0"/>
              </a:spcAft>
              <a:defRPr>
                <a:solidFill>
                  <a:schemeClr val="tx1"/>
                </a:solidFill>
                <a:latin typeface="Arial" pitchFamily="34" charset="0"/>
              </a:defRPr>
            </a:lvl9pPr>
          </a:lstStyle>
          <a:p>
            <a:r>
              <a:rPr lang="en-US">
                <a:latin typeface="Times New Roman" pitchFamily="18" charset="0"/>
              </a:rPr>
              <a:t>Diabetes Educational Services© (530) 893 - 8635 </a:t>
            </a:r>
          </a:p>
        </p:txBody>
      </p:sp>
      <p:sp>
        <p:nvSpPr>
          <p:cNvPr id="22733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6955" indent="-291136">
              <a:defRPr>
                <a:solidFill>
                  <a:schemeClr val="tx1"/>
                </a:solidFill>
                <a:latin typeface="Arial" pitchFamily="34" charset="0"/>
              </a:defRPr>
            </a:lvl2pPr>
            <a:lvl3pPr marL="1164547" indent="-232910">
              <a:defRPr>
                <a:solidFill>
                  <a:schemeClr val="tx1"/>
                </a:solidFill>
                <a:latin typeface="Arial" pitchFamily="34" charset="0"/>
              </a:defRPr>
            </a:lvl3pPr>
            <a:lvl4pPr marL="1630365" indent="-232910">
              <a:defRPr>
                <a:solidFill>
                  <a:schemeClr val="tx1"/>
                </a:solidFill>
                <a:latin typeface="Arial" pitchFamily="34" charset="0"/>
              </a:defRPr>
            </a:lvl4pPr>
            <a:lvl5pPr marL="2096183" indent="-232910">
              <a:defRPr>
                <a:solidFill>
                  <a:schemeClr val="tx1"/>
                </a:solidFill>
                <a:latin typeface="Arial" pitchFamily="34" charset="0"/>
              </a:defRPr>
            </a:lvl5pPr>
            <a:lvl6pPr marL="2562002" indent="-232910" eaLnBrk="0" fontAlgn="base" hangingPunct="0">
              <a:spcBef>
                <a:spcPct val="0"/>
              </a:spcBef>
              <a:spcAft>
                <a:spcPct val="0"/>
              </a:spcAft>
              <a:defRPr>
                <a:solidFill>
                  <a:schemeClr val="tx1"/>
                </a:solidFill>
                <a:latin typeface="Arial" pitchFamily="34" charset="0"/>
              </a:defRPr>
            </a:lvl6pPr>
            <a:lvl7pPr marL="3027821" indent="-232910" eaLnBrk="0" fontAlgn="base" hangingPunct="0">
              <a:spcBef>
                <a:spcPct val="0"/>
              </a:spcBef>
              <a:spcAft>
                <a:spcPct val="0"/>
              </a:spcAft>
              <a:defRPr>
                <a:solidFill>
                  <a:schemeClr val="tx1"/>
                </a:solidFill>
                <a:latin typeface="Arial" pitchFamily="34" charset="0"/>
              </a:defRPr>
            </a:lvl7pPr>
            <a:lvl8pPr marL="3493639" indent="-232910" eaLnBrk="0" fontAlgn="base" hangingPunct="0">
              <a:spcBef>
                <a:spcPct val="0"/>
              </a:spcBef>
              <a:spcAft>
                <a:spcPct val="0"/>
              </a:spcAft>
              <a:defRPr>
                <a:solidFill>
                  <a:schemeClr val="tx1"/>
                </a:solidFill>
                <a:latin typeface="Arial" pitchFamily="34" charset="0"/>
              </a:defRPr>
            </a:lvl8pPr>
            <a:lvl9pPr marL="3959457" indent="-232910" eaLnBrk="0" fontAlgn="base" hangingPunct="0">
              <a:spcBef>
                <a:spcPct val="0"/>
              </a:spcBef>
              <a:spcAft>
                <a:spcPct val="0"/>
              </a:spcAft>
              <a:defRPr>
                <a:solidFill>
                  <a:schemeClr val="tx1"/>
                </a:solidFill>
                <a:latin typeface="Arial" pitchFamily="34" charset="0"/>
              </a:defRPr>
            </a:lvl9pPr>
          </a:lstStyle>
          <a:p>
            <a:fld id="{082C16F7-2CEA-4286-AAF0-7C32189E5FCB}" type="slidenum">
              <a:rPr lang="en-US" smtClean="0">
                <a:latin typeface="Times New Roman" pitchFamily="18" charset="0"/>
              </a:rPr>
              <a:pPr/>
              <a:t>60</a:t>
            </a:fld>
            <a:endParaRPr lang="en-US">
              <a:latin typeface="Times New Roman" pitchFamily="18" charset="0"/>
            </a:endParaRPr>
          </a:p>
        </p:txBody>
      </p:sp>
      <p:sp>
        <p:nvSpPr>
          <p:cNvPr id="227332" name="Rectangle 2"/>
          <p:cNvSpPr>
            <a:spLocks noGrp="1" noRot="1" noChangeAspect="1" noChangeArrowheads="1" noTextEdit="1"/>
          </p:cNvSpPr>
          <p:nvPr>
            <p:ph type="sldImg"/>
          </p:nvPr>
        </p:nvSpPr>
        <p:spPr>
          <a:xfrm>
            <a:off x="936625" y="733425"/>
            <a:ext cx="4144963" cy="3108325"/>
          </a:xfrm>
          <a:ln/>
        </p:spPr>
        <p:txBody>
          <a:bodyPr/>
          <a:lstStyle/>
          <a:p>
            <a:endParaRPr lang="en-US"/>
          </a:p>
        </p:txBody>
      </p:sp>
      <p:sp>
        <p:nvSpPr>
          <p:cNvPr id="227333" name="Rectangle 3"/>
          <p:cNvSpPr>
            <a:spLocks noGrp="1" noChangeArrowheads="1"/>
          </p:cNvSpPr>
          <p:nvPr>
            <p:ph type="body" idx="1"/>
          </p:nvPr>
        </p:nvSpPr>
        <p:spPr>
          <a:xfrm>
            <a:off x="778934" y="4139805"/>
            <a:ext cx="5845246" cy="5080741"/>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tabLst>
                <a:tab pos="121308" algn="l"/>
              </a:tabLst>
            </a:pPr>
            <a:r>
              <a:rPr lang="en-US"/>
              <a:t>These graphs show the typical progressive nature of type 2 diabetes in terms of 2 key indices: increasing plasma glucose level (top panel) and decline in relative </a:t>
            </a:r>
            <a:r>
              <a:rPr lang="en-US">
                <a:sym typeface="Symbol" pitchFamily="18" charset="2"/>
              </a:rPr>
              <a:t></a:t>
            </a:r>
            <a:r>
              <a:rPr lang="en-US"/>
              <a:t>-cell function as reflected by the drop in endogenous insulin and rise in insulin resistance (lower panel). </a:t>
            </a:r>
          </a:p>
          <a:p>
            <a:pPr>
              <a:tabLst>
                <a:tab pos="121308" algn="l"/>
              </a:tabLst>
            </a:pPr>
            <a:r>
              <a:rPr lang="en-US"/>
              <a:t>In the natural history of type 2 diabetes, insulin resistance rises, insulin secretion falls, and glucose levels begin to rise before diabetes is diagnosed. </a:t>
            </a:r>
          </a:p>
          <a:p>
            <a:pPr>
              <a:tabLst>
                <a:tab pos="121308" algn="l"/>
              </a:tabLst>
            </a:pPr>
            <a:r>
              <a:rPr lang="en-US"/>
              <a:t>Based on the natural history, type 2 diabetes is a disease of progressive insulin failure as shown in the graphic model developed by researchers at the International Diabetes Center.</a:t>
            </a:r>
            <a:r>
              <a:rPr lang="en-US" baseline="30000"/>
              <a:t>1</a:t>
            </a:r>
            <a:r>
              <a:rPr lang="en-US"/>
              <a:t> </a:t>
            </a:r>
          </a:p>
          <a:p>
            <a:pPr>
              <a:tabLst>
                <a:tab pos="121308" algn="l"/>
              </a:tabLst>
            </a:pPr>
            <a:r>
              <a:rPr lang="en-US"/>
              <a:t> Before the onset of diabetes, glucose levels start to rise, with a slightly sharper increase in the postprandial value than in fasting glucose. Both postprandial and fasting plasma glucose levels continue to rise if diabetes is left untreated.</a:t>
            </a:r>
            <a:r>
              <a:rPr lang="en-US" baseline="30000"/>
              <a:t>2</a:t>
            </a:r>
            <a:r>
              <a:rPr lang="en-US"/>
              <a:t> </a:t>
            </a:r>
          </a:p>
          <a:p>
            <a:pPr>
              <a:tabLst>
                <a:tab pos="121308" algn="l"/>
              </a:tabLst>
            </a:pPr>
            <a:r>
              <a:rPr lang="en-US"/>
              <a:t>Prior to the diagnosis of diabetes, resistance of cell receptor sites to insulin starts to increase, while insulin secretion by </a:t>
            </a:r>
            <a:r>
              <a:rPr lang="en-US">
                <a:sym typeface="Symbol" pitchFamily="18" charset="2"/>
              </a:rPr>
              <a:t></a:t>
            </a:r>
            <a:r>
              <a:rPr lang="en-US"/>
              <a:t>-cells decreases. Insulin resistance reaches a peak and remains constant. Endogenous insulin secretion continues to decline over the course of diabetes.</a:t>
            </a:r>
            <a:r>
              <a:rPr lang="en-US" baseline="30000"/>
              <a:t>2 </a:t>
            </a:r>
          </a:p>
          <a:p>
            <a:pPr>
              <a:tabLst>
                <a:tab pos="121308" algn="l"/>
              </a:tabLst>
            </a:pPr>
            <a:endParaRPr lang="en-US" baseline="30000"/>
          </a:p>
          <a:p>
            <a:pPr>
              <a:tabLst>
                <a:tab pos="121308" algn="l"/>
              </a:tabLst>
            </a:pPr>
            <a:endParaRPr lang="en-US" baseline="30000"/>
          </a:p>
          <a:p>
            <a:pPr>
              <a:tabLst>
                <a:tab pos="121308" algn="l"/>
              </a:tabLst>
            </a:pPr>
            <a:endParaRPr lang="en-US" b="1"/>
          </a:p>
          <a:p>
            <a:pPr>
              <a:tabLst>
                <a:tab pos="121308" algn="l"/>
              </a:tabLst>
            </a:pPr>
            <a:endParaRPr lang="en-US" b="1"/>
          </a:p>
          <a:p>
            <a:pPr>
              <a:tabLst>
                <a:tab pos="121308" algn="l"/>
              </a:tabLst>
            </a:pPr>
            <a:endParaRPr lang="en-US" b="1"/>
          </a:p>
          <a:p>
            <a:pPr>
              <a:tabLst>
                <a:tab pos="121308" algn="l"/>
              </a:tabLst>
            </a:pPr>
            <a:endParaRPr lang="en-US" b="1"/>
          </a:p>
          <a:p>
            <a:pPr>
              <a:tabLst>
                <a:tab pos="121308" algn="l"/>
              </a:tabLst>
            </a:pPr>
            <a:endParaRPr lang="en-US" b="1"/>
          </a:p>
          <a:p>
            <a:pPr>
              <a:tabLst>
                <a:tab pos="121308" algn="l"/>
              </a:tabLst>
            </a:pPr>
            <a:r>
              <a:rPr lang="en-US" b="1"/>
              <a:t>References:</a:t>
            </a:r>
          </a:p>
          <a:p>
            <a:pPr>
              <a:tabLst>
                <a:tab pos="121308" algn="l"/>
              </a:tabLst>
            </a:pPr>
            <a:r>
              <a:rPr lang="en-US" b="1"/>
              <a:t>1. </a:t>
            </a:r>
            <a:r>
              <a:rPr lang="en-US"/>
              <a:t>Kendall DM. Postprandial blood glucose in the management of type 2 diabetes: the emerging role 	of incretin mimetics. Available at: http://www.medscape.com/viewarticle/515693. </a:t>
            </a:r>
            <a:br>
              <a:rPr lang="en-US"/>
            </a:br>
            <a:r>
              <a:rPr lang="en-US"/>
              <a:t>	Accessed April 21, 2006.</a:t>
            </a:r>
          </a:p>
          <a:p>
            <a:pPr>
              <a:tabLst>
                <a:tab pos="121308" algn="l"/>
              </a:tabLst>
            </a:pPr>
            <a:r>
              <a:rPr lang="en-US" b="1"/>
              <a:t>2.</a:t>
            </a:r>
            <a:r>
              <a:rPr lang="en-US"/>
              <a:t> Ramlo-Halsted BA, Edelman SV. The natural history of type 2 diabetes: implications for clinical 	practice. </a:t>
            </a:r>
            <a:r>
              <a:rPr lang="en-US" i="1"/>
              <a:t>Prim Care.</a:t>
            </a:r>
            <a:r>
              <a:rPr lang="en-US"/>
              <a:t> 1999;26:771-789.</a:t>
            </a:r>
            <a:endParaRPr lang="en-US" baseline="30000"/>
          </a:p>
        </p:txBody>
      </p:sp>
    </p:spTree>
    <p:extLst>
      <p:ext uri="{BB962C8B-B14F-4D97-AF65-F5344CB8AC3E}">
        <p14:creationId xmlns:p14="http://schemas.microsoft.com/office/powerpoint/2010/main" val="11624215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txBody>
          <a:bodyPr/>
          <a:lstStyle/>
          <a:p>
            <a:endParaRPr lang="en-US"/>
          </a:p>
        </p:txBody>
      </p:sp>
      <p:sp>
        <p:nvSpPr>
          <p:cNvPr id="87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
        <p:nvSpPr>
          <p:cNvPr id="87044"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Times New Roman" panose="02020603050405020304" pitchFamily="18" charset="0"/>
              </a:defRPr>
            </a:lvl1pPr>
            <a:lvl2pPr marL="887376" indent="-340247">
              <a:spcBef>
                <a:spcPct val="30000"/>
              </a:spcBef>
              <a:defRPr sz="1300">
                <a:solidFill>
                  <a:schemeClr val="tx1"/>
                </a:solidFill>
                <a:latin typeface="Times New Roman" panose="02020603050405020304" pitchFamily="18" charset="0"/>
              </a:defRPr>
            </a:lvl2pPr>
            <a:lvl3pPr marL="1366115" indent="-271857">
              <a:spcBef>
                <a:spcPct val="30000"/>
              </a:spcBef>
              <a:defRPr sz="1300">
                <a:solidFill>
                  <a:schemeClr val="tx1"/>
                </a:solidFill>
                <a:latin typeface="Times New Roman" panose="02020603050405020304" pitchFamily="18" charset="0"/>
              </a:defRPr>
            </a:lvl3pPr>
            <a:lvl4pPr marL="1913245" indent="-271857">
              <a:spcBef>
                <a:spcPct val="30000"/>
              </a:spcBef>
              <a:defRPr sz="1300">
                <a:solidFill>
                  <a:schemeClr val="tx1"/>
                </a:solidFill>
                <a:latin typeface="Times New Roman" panose="02020603050405020304" pitchFamily="18" charset="0"/>
              </a:defRPr>
            </a:lvl4pPr>
            <a:lvl5pPr marL="2458663" indent="-271857">
              <a:spcBef>
                <a:spcPct val="30000"/>
              </a:spcBef>
              <a:defRPr sz="1300">
                <a:solidFill>
                  <a:schemeClr val="tx1"/>
                </a:solidFill>
                <a:latin typeface="Times New Roman" panose="02020603050405020304" pitchFamily="18" charset="0"/>
              </a:defRPr>
            </a:lvl5pPr>
            <a:lvl6pPr marL="2951080" indent="-271857" eaLnBrk="0" fontAlgn="base" hangingPunct="0">
              <a:spcBef>
                <a:spcPct val="30000"/>
              </a:spcBef>
              <a:spcAft>
                <a:spcPct val="0"/>
              </a:spcAft>
              <a:defRPr sz="1300">
                <a:solidFill>
                  <a:schemeClr val="tx1"/>
                </a:solidFill>
                <a:latin typeface="Times New Roman" panose="02020603050405020304" pitchFamily="18" charset="0"/>
              </a:defRPr>
            </a:lvl6pPr>
            <a:lvl7pPr marL="3443499" indent="-271857" eaLnBrk="0" fontAlgn="base" hangingPunct="0">
              <a:spcBef>
                <a:spcPct val="30000"/>
              </a:spcBef>
              <a:spcAft>
                <a:spcPct val="0"/>
              </a:spcAft>
              <a:defRPr sz="1300">
                <a:solidFill>
                  <a:schemeClr val="tx1"/>
                </a:solidFill>
                <a:latin typeface="Times New Roman" panose="02020603050405020304" pitchFamily="18" charset="0"/>
              </a:defRPr>
            </a:lvl7pPr>
            <a:lvl8pPr marL="3935915" indent="-271857" eaLnBrk="0" fontAlgn="base" hangingPunct="0">
              <a:spcBef>
                <a:spcPct val="30000"/>
              </a:spcBef>
              <a:spcAft>
                <a:spcPct val="0"/>
              </a:spcAft>
              <a:defRPr sz="1300">
                <a:solidFill>
                  <a:schemeClr val="tx1"/>
                </a:solidFill>
                <a:latin typeface="Times New Roman" panose="02020603050405020304" pitchFamily="18" charset="0"/>
              </a:defRPr>
            </a:lvl8pPr>
            <a:lvl9pPr marL="4428331" indent="-271857"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r>
              <a:rPr lang="en-US" sz="1500"/>
              <a:t>Diabetes Educational Services© (530) 893 - 8635 </a:t>
            </a:r>
          </a:p>
        </p:txBody>
      </p:sp>
      <p:sp>
        <p:nvSpPr>
          <p:cNvPr id="87045"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Times New Roman" panose="02020603050405020304" pitchFamily="18" charset="0"/>
              </a:defRPr>
            </a:lvl1pPr>
            <a:lvl2pPr marL="887376" indent="-340247">
              <a:spcBef>
                <a:spcPct val="30000"/>
              </a:spcBef>
              <a:defRPr sz="1300">
                <a:solidFill>
                  <a:schemeClr val="tx1"/>
                </a:solidFill>
                <a:latin typeface="Times New Roman" panose="02020603050405020304" pitchFamily="18" charset="0"/>
              </a:defRPr>
            </a:lvl2pPr>
            <a:lvl3pPr marL="1366115" indent="-271857">
              <a:spcBef>
                <a:spcPct val="30000"/>
              </a:spcBef>
              <a:defRPr sz="1300">
                <a:solidFill>
                  <a:schemeClr val="tx1"/>
                </a:solidFill>
                <a:latin typeface="Times New Roman" panose="02020603050405020304" pitchFamily="18" charset="0"/>
              </a:defRPr>
            </a:lvl3pPr>
            <a:lvl4pPr marL="1913245" indent="-271857">
              <a:spcBef>
                <a:spcPct val="30000"/>
              </a:spcBef>
              <a:defRPr sz="1300">
                <a:solidFill>
                  <a:schemeClr val="tx1"/>
                </a:solidFill>
                <a:latin typeface="Times New Roman" panose="02020603050405020304" pitchFamily="18" charset="0"/>
              </a:defRPr>
            </a:lvl4pPr>
            <a:lvl5pPr marL="2458663" indent="-271857">
              <a:spcBef>
                <a:spcPct val="30000"/>
              </a:spcBef>
              <a:defRPr sz="1300">
                <a:solidFill>
                  <a:schemeClr val="tx1"/>
                </a:solidFill>
                <a:latin typeface="Times New Roman" panose="02020603050405020304" pitchFamily="18" charset="0"/>
              </a:defRPr>
            </a:lvl5pPr>
            <a:lvl6pPr marL="2951080" indent="-271857" eaLnBrk="0" fontAlgn="base" hangingPunct="0">
              <a:spcBef>
                <a:spcPct val="30000"/>
              </a:spcBef>
              <a:spcAft>
                <a:spcPct val="0"/>
              </a:spcAft>
              <a:defRPr sz="1300">
                <a:solidFill>
                  <a:schemeClr val="tx1"/>
                </a:solidFill>
                <a:latin typeface="Times New Roman" panose="02020603050405020304" pitchFamily="18" charset="0"/>
              </a:defRPr>
            </a:lvl6pPr>
            <a:lvl7pPr marL="3443499" indent="-271857" eaLnBrk="0" fontAlgn="base" hangingPunct="0">
              <a:spcBef>
                <a:spcPct val="30000"/>
              </a:spcBef>
              <a:spcAft>
                <a:spcPct val="0"/>
              </a:spcAft>
              <a:defRPr sz="1300">
                <a:solidFill>
                  <a:schemeClr val="tx1"/>
                </a:solidFill>
                <a:latin typeface="Times New Roman" panose="02020603050405020304" pitchFamily="18" charset="0"/>
              </a:defRPr>
            </a:lvl7pPr>
            <a:lvl8pPr marL="3935915" indent="-271857" eaLnBrk="0" fontAlgn="base" hangingPunct="0">
              <a:spcBef>
                <a:spcPct val="30000"/>
              </a:spcBef>
              <a:spcAft>
                <a:spcPct val="0"/>
              </a:spcAft>
              <a:defRPr sz="1300">
                <a:solidFill>
                  <a:schemeClr val="tx1"/>
                </a:solidFill>
                <a:latin typeface="Times New Roman" panose="02020603050405020304" pitchFamily="18" charset="0"/>
              </a:defRPr>
            </a:lvl8pPr>
            <a:lvl9pPr marL="4428331" indent="-271857"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9F07132B-66B3-4650-9F99-D0027139A699}" type="slidenum">
              <a:rPr lang="en-US" sz="1500"/>
              <a:pPr>
                <a:spcBef>
                  <a:spcPct val="0"/>
                </a:spcBef>
              </a:pPr>
              <a:t>61</a:t>
            </a:fld>
            <a:endParaRPr lang="en-US" sz="1500"/>
          </a:p>
        </p:txBody>
      </p:sp>
    </p:spTree>
    <p:extLst>
      <p:ext uri="{BB962C8B-B14F-4D97-AF65-F5344CB8AC3E}">
        <p14:creationId xmlns:p14="http://schemas.microsoft.com/office/powerpoint/2010/main" val="38033840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Image Placeholder 1"/>
          <p:cNvSpPr>
            <a:spLocks noGrp="1" noRot="1" noChangeAspect="1" noTextEdit="1"/>
          </p:cNvSpPr>
          <p:nvPr>
            <p:ph type="sldImg"/>
          </p:nvPr>
        </p:nvSpPr>
        <p:spPr>
          <a:ln/>
        </p:spPr>
        <p:txBody>
          <a:bodyPr/>
          <a:lstStyle/>
          <a:p>
            <a:endParaRPr lang="en-US"/>
          </a:p>
        </p:txBody>
      </p:sp>
      <p:sp>
        <p:nvSpPr>
          <p:cNvPr id="2478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47812" name="Footer Placeholder 3"/>
          <p:cNvSpPr>
            <a:spLocks noGrp="1"/>
          </p:cNvSpPr>
          <p:nvPr>
            <p:ph type="ftr" sz="quarter" idx="4"/>
          </p:nvPr>
        </p:nvSpPr>
        <p:spPr/>
        <p:txBody>
          <a:bodyPr/>
          <a:lstStyle/>
          <a:p>
            <a:pPr>
              <a:defRPr/>
            </a:pPr>
            <a:r>
              <a:rPr lang="en-US"/>
              <a:t>Diabetes Educational Services© (530) 893 - 8635 </a:t>
            </a:r>
          </a:p>
        </p:txBody>
      </p:sp>
      <p:sp>
        <p:nvSpPr>
          <p:cNvPr id="247813" name="Slide Number Placeholder 4"/>
          <p:cNvSpPr>
            <a:spLocks noGrp="1"/>
          </p:cNvSpPr>
          <p:nvPr>
            <p:ph type="sldNum" sz="quarter" idx="5"/>
          </p:nvPr>
        </p:nvSpPr>
        <p:spPr/>
        <p:txBody>
          <a:bodyPr/>
          <a:lstStyle/>
          <a:p>
            <a:pPr>
              <a:defRPr/>
            </a:pPr>
            <a:fld id="{B4B54B1E-5E0E-4D4E-8F4F-C99C8F2F4AFD}" type="slidenum">
              <a:rPr lang="en-US" smtClean="0"/>
              <a:pPr>
                <a:defRPr/>
              </a:pPr>
              <a:t>62</a:t>
            </a:fld>
            <a:endParaRPr lang="en-US"/>
          </a:p>
        </p:txBody>
      </p:sp>
    </p:spTree>
    <p:extLst>
      <p:ext uri="{BB962C8B-B14F-4D97-AF65-F5344CB8AC3E}">
        <p14:creationId xmlns:p14="http://schemas.microsoft.com/office/powerpoint/2010/main" val="41199666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txBody>
          <a:bodyPr/>
          <a:lstStyle/>
          <a:p>
            <a:endParaRPr lang="en-US"/>
          </a:p>
        </p:txBody>
      </p:sp>
      <p:sp>
        <p:nvSpPr>
          <p:cNvPr id="103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
        <p:nvSpPr>
          <p:cNvPr id="103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903367" indent="-346377">
              <a:spcBef>
                <a:spcPct val="30000"/>
              </a:spcBef>
              <a:defRPr sz="1200">
                <a:solidFill>
                  <a:schemeClr val="tx1"/>
                </a:solidFill>
                <a:latin typeface="Times New Roman" panose="02020603050405020304" pitchFamily="18" charset="0"/>
              </a:defRPr>
            </a:lvl2pPr>
            <a:lvl3pPr marL="1390733" indent="-276755">
              <a:spcBef>
                <a:spcPct val="30000"/>
              </a:spcBef>
              <a:defRPr sz="1200">
                <a:solidFill>
                  <a:schemeClr val="tx1"/>
                </a:solidFill>
                <a:latin typeface="Times New Roman" panose="02020603050405020304" pitchFamily="18" charset="0"/>
              </a:defRPr>
            </a:lvl3pPr>
            <a:lvl4pPr marL="1947722" indent="-276755">
              <a:spcBef>
                <a:spcPct val="30000"/>
              </a:spcBef>
              <a:defRPr sz="1200">
                <a:solidFill>
                  <a:schemeClr val="tx1"/>
                </a:solidFill>
                <a:latin typeface="Times New Roman" panose="02020603050405020304" pitchFamily="18" charset="0"/>
              </a:defRPr>
            </a:lvl4pPr>
            <a:lvl5pPr marL="2502970" indent="-276755">
              <a:spcBef>
                <a:spcPct val="30000"/>
              </a:spcBef>
              <a:defRPr sz="1200">
                <a:solidFill>
                  <a:schemeClr val="tx1"/>
                </a:solidFill>
                <a:latin typeface="Times New Roman" panose="02020603050405020304" pitchFamily="18" charset="0"/>
              </a:defRPr>
            </a:lvl5pPr>
            <a:lvl6pPr marL="3004259" indent="-276755" eaLnBrk="0" fontAlgn="base" hangingPunct="0">
              <a:spcBef>
                <a:spcPct val="30000"/>
              </a:spcBef>
              <a:spcAft>
                <a:spcPct val="0"/>
              </a:spcAft>
              <a:defRPr sz="1200">
                <a:solidFill>
                  <a:schemeClr val="tx1"/>
                </a:solidFill>
                <a:latin typeface="Times New Roman" panose="02020603050405020304" pitchFamily="18" charset="0"/>
              </a:defRPr>
            </a:lvl6pPr>
            <a:lvl7pPr marL="3505549" indent="-276755" eaLnBrk="0" fontAlgn="base" hangingPunct="0">
              <a:spcBef>
                <a:spcPct val="30000"/>
              </a:spcBef>
              <a:spcAft>
                <a:spcPct val="0"/>
              </a:spcAft>
              <a:defRPr sz="1200">
                <a:solidFill>
                  <a:schemeClr val="tx1"/>
                </a:solidFill>
                <a:latin typeface="Times New Roman" panose="02020603050405020304" pitchFamily="18" charset="0"/>
              </a:defRPr>
            </a:lvl7pPr>
            <a:lvl8pPr marL="4006840" indent="-276755" eaLnBrk="0" fontAlgn="base" hangingPunct="0">
              <a:spcBef>
                <a:spcPct val="30000"/>
              </a:spcBef>
              <a:spcAft>
                <a:spcPct val="0"/>
              </a:spcAft>
              <a:defRPr sz="1200">
                <a:solidFill>
                  <a:schemeClr val="tx1"/>
                </a:solidFill>
                <a:latin typeface="Times New Roman" panose="02020603050405020304" pitchFamily="18" charset="0"/>
              </a:defRPr>
            </a:lvl8pPr>
            <a:lvl9pPr marL="4508131" indent="-27675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B19DB79-A843-43A5-A280-0492FA2ED592}" type="slidenum">
              <a:rPr lang="en-US" sz="1600"/>
              <a:pPr>
                <a:spcBef>
                  <a:spcPct val="0"/>
                </a:spcBef>
              </a:pPr>
              <a:t>65</a:t>
            </a:fld>
            <a:endParaRPr lang="en-US" sz="1600"/>
          </a:p>
        </p:txBody>
      </p:sp>
    </p:spTree>
    <p:extLst>
      <p:ext uri="{BB962C8B-B14F-4D97-AF65-F5344CB8AC3E}">
        <p14:creationId xmlns:p14="http://schemas.microsoft.com/office/powerpoint/2010/main" val="26191791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4</a:t>
            </a:fld>
            <a:endParaRPr lang="en-US"/>
          </a:p>
        </p:txBody>
      </p:sp>
    </p:spTree>
    <p:extLst>
      <p:ext uri="{BB962C8B-B14F-4D97-AF65-F5344CB8AC3E}">
        <p14:creationId xmlns:p14="http://schemas.microsoft.com/office/powerpoint/2010/main" val="17004187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xfrm>
            <a:off x="1257300" y="719138"/>
            <a:ext cx="4800600" cy="3600450"/>
          </a:xfrm>
          <a:ln/>
        </p:spPr>
        <p:txBody>
          <a:bodyPr/>
          <a:lstStyle/>
          <a:p>
            <a:endParaRPr lang="en-US"/>
          </a:p>
        </p:txBody>
      </p:sp>
      <p:sp>
        <p:nvSpPr>
          <p:cNvPr id="103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03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903367" indent="-346377">
              <a:spcBef>
                <a:spcPct val="30000"/>
              </a:spcBef>
              <a:defRPr sz="1200">
                <a:solidFill>
                  <a:schemeClr val="tx1"/>
                </a:solidFill>
                <a:latin typeface="Times New Roman" panose="02020603050405020304" pitchFamily="18" charset="0"/>
              </a:defRPr>
            </a:lvl2pPr>
            <a:lvl3pPr marL="1390733" indent="-276755">
              <a:spcBef>
                <a:spcPct val="30000"/>
              </a:spcBef>
              <a:defRPr sz="1200">
                <a:solidFill>
                  <a:schemeClr val="tx1"/>
                </a:solidFill>
                <a:latin typeface="Times New Roman" panose="02020603050405020304" pitchFamily="18" charset="0"/>
              </a:defRPr>
            </a:lvl3pPr>
            <a:lvl4pPr marL="1947722" indent="-276755">
              <a:spcBef>
                <a:spcPct val="30000"/>
              </a:spcBef>
              <a:defRPr sz="1200">
                <a:solidFill>
                  <a:schemeClr val="tx1"/>
                </a:solidFill>
                <a:latin typeface="Times New Roman" panose="02020603050405020304" pitchFamily="18" charset="0"/>
              </a:defRPr>
            </a:lvl4pPr>
            <a:lvl5pPr marL="2502970" indent="-276755">
              <a:spcBef>
                <a:spcPct val="30000"/>
              </a:spcBef>
              <a:defRPr sz="1200">
                <a:solidFill>
                  <a:schemeClr val="tx1"/>
                </a:solidFill>
                <a:latin typeface="Times New Roman" panose="02020603050405020304" pitchFamily="18" charset="0"/>
              </a:defRPr>
            </a:lvl5pPr>
            <a:lvl6pPr marL="3004259" indent="-276755" eaLnBrk="0" fontAlgn="base" hangingPunct="0">
              <a:spcBef>
                <a:spcPct val="30000"/>
              </a:spcBef>
              <a:spcAft>
                <a:spcPct val="0"/>
              </a:spcAft>
              <a:defRPr sz="1200">
                <a:solidFill>
                  <a:schemeClr val="tx1"/>
                </a:solidFill>
                <a:latin typeface="Times New Roman" panose="02020603050405020304" pitchFamily="18" charset="0"/>
              </a:defRPr>
            </a:lvl6pPr>
            <a:lvl7pPr marL="3505549" indent="-276755" eaLnBrk="0" fontAlgn="base" hangingPunct="0">
              <a:spcBef>
                <a:spcPct val="30000"/>
              </a:spcBef>
              <a:spcAft>
                <a:spcPct val="0"/>
              </a:spcAft>
              <a:defRPr sz="1200">
                <a:solidFill>
                  <a:schemeClr val="tx1"/>
                </a:solidFill>
                <a:latin typeface="Times New Roman" panose="02020603050405020304" pitchFamily="18" charset="0"/>
              </a:defRPr>
            </a:lvl7pPr>
            <a:lvl8pPr marL="4006840" indent="-276755" eaLnBrk="0" fontAlgn="base" hangingPunct="0">
              <a:spcBef>
                <a:spcPct val="30000"/>
              </a:spcBef>
              <a:spcAft>
                <a:spcPct val="0"/>
              </a:spcAft>
              <a:defRPr sz="1200">
                <a:solidFill>
                  <a:schemeClr val="tx1"/>
                </a:solidFill>
                <a:latin typeface="Times New Roman" panose="02020603050405020304" pitchFamily="18" charset="0"/>
              </a:defRPr>
            </a:lvl8pPr>
            <a:lvl9pPr marL="4508131" indent="-27675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B19DB79-A843-43A5-A280-0492FA2ED592}" type="slidenum">
              <a:rPr lang="en-US" sz="1600"/>
              <a:pPr>
                <a:spcBef>
                  <a:spcPct val="0"/>
                </a:spcBef>
              </a:pPr>
              <a:t>66</a:t>
            </a:fld>
            <a:endParaRPr lang="en-US" sz="1600"/>
          </a:p>
        </p:txBody>
      </p:sp>
    </p:spTree>
    <p:extLst>
      <p:ext uri="{BB962C8B-B14F-4D97-AF65-F5344CB8AC3E}">
        <p14:creationId xmlns:p14="http://schemas.microsoft.com/office/powerpoint/2010/main" val="15882887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Slide Image Placeholder 1"/>
          <p:cNvSpPr>
            <a:spLocks noGrp="1" noRot="1" noChangeAspect="1" noTextEdit="1"/>
          </p:cNvSpPr>
          <p:nvPr>
            <p:ph type="sldImg"/>
          </p:nvPr>
        </p:nvSpPr>
        <p:spPr>
          <a:ln/>
        </p:spPr>
        <p:txBody>
          <a:bodyPr/>
          <a:lstStyle/>
          <a:p>
            <a:endParaRPr lang="en-US"/>
          </a:p>
        </p:txBody>
      </p:sp>
      <p:sp>
        <p:nvSpPr>
          <p:cNvPr id="2498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498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800225" indent="-307778" eaLnBrk="0" hangingPunct="0">
              <a:defRPr sz="2500">
                <a:solidFill>
                  <a:schemeClr val="tx1"/>
                </a:solidFill>
                <a:latin typeface="Times New Roman" pitchFamily="18" charset="0"/>
              </a:defRPr>
            </a:lvl2pPr>
            <a:lvl3pPr marL="1231116" indent="-246223" eaLnBrk="0" hangingPunct="0">
              <a:defRPr sz="2500">
                <a:solidFill>
                  <a:schemeClr val="tx1"/>
                </a:solidFill>
                <a:latin typeface="Times New Roman" pitchFamily="18" charset="0"/>
              </a:defRPr>
            </a:lvl3pPr>
            <a:lvl4pPr marL="1723562" indent="-246223" eaLnBrk="0" hangingPunct="0">
              <a:defRPr sz="2500">
                <a:solidFill>
                  <a:schemeClr val="tx1"/>
                </a:solidFill>
                <a:latin typeface="Times New Roman" pitchFamily="18" charset="0"/>
              </a:defRPr>
            </a:lvl4pPr>
            <a:lvl5pPr marL="2216009" indent="-246223" eaLnBrk="0" hangingPunct="0">
              <a:defRPr sz="2500">
                <a:solidFill>
                  <a:schemeClr val="tx1"/>
                </a:solidFill>
                <a:latin typeface="Times New Roman" pitchFamily="18" charset="0"/>
              </a:defRPr>
            </a:lvl5pPr>
            <a:lvl6pPr marL="2708455" indent="-246223" eaLnBrk="0" fontAlgn="base" hangingPunct="0">
              <a:spcBef>
                <a:spcPct val="0"/>
              </a:spcBef>
              <a:spcAft>
                <a:spcPct val="0"/>
              </a:spcAft>
              <a:defRPr sz="2500">
                <a:solidFill>
                  <a:schemeClr val="tx1"/>
                </a:solidFill>
                <a:latin typeface="Times New Roman" pitchFamily="18" charset="0"/>
              </a:defRPr>
            </a:lvl6pPr>
            <a:lvl7pPr marL="3200901" indent="-246223" eaLnBrk="0" fontAlgn="base" hangingPunct="0">
              <a:spcBef>
                <a:spcPct val="0"/>
              </a:spcBef>
              <a:spcAft>
                <a:spcPct val="0"/>
              </a:spcAft>
              <a:defRPr sz="2500">
                <a:solidFill>
                  <a:schemeClr val="tx1"/>
                </a:solidFill>
                <a:latin typeface="Times New Roman" pitchFamily="18" charset="0"/>
              </a:defRPr>
            </a:lvl7pPr>
            <a:lvl8pPr marL="3693348" indent="-246223" eaLnBrk="0" fontAlgn="base" hangingPunct="0">
              <a:spcBef>
                <a:spcPct val="0"/>
              </a:spcBef>
              <a:spcAft>
                <a:spcPct val="0"/>
              </a:spcAft>
              <a:defRPr sz="2500">
                <a:solidFill>
                  <a:schemeClr val="tx1"/>
                </a:solidFill>
                <a:latin typeface="Times New Roman" pitchFamily="18" charset="0"/>
              </a:defRPr>
            </a:lvl8pPr>
            <a:lvl9pPr marL="4185795" indent="-246223" eaLnBrk="0" fontAlgn="base" hangingPunct="0">
              <a:spcBef>
                <a:spcPct val="0"/>
              </a:spcBef>
              <a:spcAft>
                <a:spcPct val="0"/>
              </a:spcAft>
              <a:defRPr sz="2500">
                <a:solidFill>
                  <a:schemeClr val="tx1"/>
                </a:solidFill>
                <a:latin typeface="Times New Roman" pitchFamily="18" charset="0"/>
              </a:defRPr>
            </a:lvl9pPr>
          </a:lstStyle>
          <a:p>
            <a:fld id="{14D281A3-0F60-4513-BD39-E92EA1A6639C}" type="slidenum">
              <a:rPr lang="en-US" sz="1200">
                <a:solidFill>
                  <a:prstClr val="black"/>
                </a:solidFill>
              </a:rPr>
              <a:pPr/>
              <a:t>75</a:t>
            </a:fld>
            <a:endParaRPr lang="en-US" sz="1200">
              <a:solidFill>
                <a:prstClr val="black"/>
              </a:solidFill>
            </a:endParaRPr>
          </a:p>
        </p:txBody>
      </p:sp>
    </p:spTree>
    <p:extLst>
      <p:ext uri="{BB962C8B-B14F-4D97-AF65-F5344CB8AC3E}">
        <p14:creationId xmlns:p14="http://schemas.microsoft.com/office/powerpoint/2010/main" val="11094893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txBody>
          <a:bodyPr/>
          <a:lstStyle/>
          <a:p>
            <a:endParaRPr lang="en-US"/>
          </a:p>
        </p:txBody>
      </p:sp>
      <p:sp>
        <p:nvSpPr>
          <p:cNvPr id="768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68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85305" indent="-302040" eaLnBrk="0" hangingPunct="0">
              <a:defRPr>
                <a:solidFill>
                  <a:schemeClr val="tx1"/>
                </a:solidFill>
                <a:latin typeface="Arial" pitchFamily="34" charset="0"/>
              </a:defRPr>
            </a:lvl2pPr>
            <a:lvl3pPr marL="1208161" indent="-241632" eaLnBrk="0" hangingPunct="0">
              <a:defRPr>
                <a:solidFill>
                  <a:schemeClr val="tx1"/>
                </a:solidFill>
                <a:latin typeface="Arial" pitchFamily="34" charset="0"/>
              </a:defRPr>
            </a:lvl3pPr>
            <a:lvl4pPr marL="1691426" indent="-241632" eaLnBrk="0" hangingPunct="0">
              <a:defRPr>
                <a:solidFill>
                  <a:schemeClr val="tx1"/>
                </a:solidFill>
                <a:latin typeface="Arial" pitchFamily="34" charset="0"/>
              </a:defRPr>
            </a:lvl4pPr>
            <a:lvl5pPr marL="2174690" indent="-241632" eaLnBrk="0" hangingPunct="0">
              <a:defRPr>
                <a:solidFill>
                  <a:schemeClr val="tx1"/>
                </a:solidFill>
                <a:latin typeface="Arial" pitchFamily="34" charset="0"/>
              </a:defRPr>
            </a:lvl5pPr>
            <a:lvl6pPr marL="2657954" indent="-241632" eaLnBrk="0" fontAlgn="base" hangingPunct="0">
              <a:spcBef>
                <a:spcPct val="0"/>
              </a:spcBef>
              <a:spcAft>
                <a:spcPct val="0"/>
              </a:spcAft>
              <a:defRPr>
                <a:solidFill>
                  <a:schemeClr val="tx1"/>
                </a:solidFill>
                <a:latin typeface="Arial" pitchFamily="34" charset="0"/>
              </a:defRPr>
            </a:lvl6pPr>
            <a:lvl7pPr marL="3141218" indent="-241632" eaLnBrk="0" fontAlgn="base" hangingPunct="0">
              <a:spcBef>
                <a:spcPct val="0"/>
              </a:spcBef>
              <a:spcAft>
                <a:spcPct val="0"/>
              </a:spcAft>
              <a:defRPr>
                <a:solidFill>
                  <a:schemeClr val="tx1"/>
                </a:solidFill>
                <a:latin typeface="Arial" pitchFamily="34" charset="0"/>
              </a:defRPr>
            </a:lvl7pPr>
            <a:lvl8pPr marL="3624483" indent="-241632" eaLnBrk="0" fontAlgn="base" hangingPunct="0">
              <a:spcBef>
                <a:spcPct val="0"/>
              </a:spcBef>
              <a:spcAft>
                <a:spcPct val="0"/>
              </a:spcAft>
              <a:defRPr>
                <a:solidFill>
                  <a:schemeClr val="tx1"/>
                </a:solidFill>
                <a:latin typeface="Arial" pitchFamily="34" charset="0"/>
              </a:defRPr>
            </a:lvl8pPr>
            <a:lvl9pPr marL="4107747" indent="-241632" eaLnBrk="0" fontAlgn="base" hangingPunct="0">
              <a:spcBef>
                <a:spcPct val="0"/>
              </a:spcBef>
              <a:spcAft>
                <a:spcPct val="0"/>
              </a:spcAft>
              <a:defRPr>
                <a:solidFill>
                  <a:schemeClr val="tx1"/>
                </a:solidFill>
                <a:latin typeface="Arial" pitchFamily="34" charset="0"/>
              </a:defRPr>
            </a:lvl9pPr>
          </a:lstStyle>
          <a:p>
            <a:fld id="{A83A472D-A292-4D9E-8E00-7944650CAD45}" type="slidenum">
              <a:rPr lang="en-US" smtClean="0">
                <a:latin typeface="Times New Roman" pitchFamily="18" charset="0"/>
              </a:rPr>
              <a:pPr/>
              <a:t>77</a:t>
            </a:fld>
            <a:endParaRPr lang="en-US">
              <a:latin typeface="Times New Roman" pitchFamily="18" charset="0"/>
            </a:endParaRPr>
          </a:p>
        </p:txBody>
      </p:sp>
    </p:spTree>
    <p:extLst>
      <p:ext uri="{BB962C8B-B14F-4D97-AF65-F5344CB8AC3E}">
        <p14:creationId xmlns:p14="http://schemas.microsoft.com/office/powerpoint/2010/main" val="30484805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a:xfrm>
            <a:off x="1338263" y="742950"/>
            <a:ext cx="4956175" cy="3717925"/>
          </a:xfrm>
          <a:ln/>
        </p:spPr>
        <p:txBody>
          <a:bodyPr/>
          <a:lstStyle/>
          <a:p>
            <a:endParaRPr lang="en-US"/>
          </a:p>
        </p:txBody>
      </p:sp>
      <p:sp>
        <p:nvSpPr>
          <p:cNvPr id="2641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419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70506" indent="-296347">
              <a:defRPr>
                <a:solidFill>
                  <a:schemeClr val="tx1"/>
                </a:solidFill>
                <a:latin typeface="Arial" panose="020B0604020202020204" pitchFamily="34" charset="0"/>
              </a:defRPr>
            </a:lvl2pPr>
            <a:lvl3pPr marL="1185395" indent="-237078">
              <a:defRPr>
                <a:solidFill>
                  <a:schemeClr val="tx1"/>
                </a:solidFill>
                <a:latin typeface="Arial" panose="020B0604020202020204" pitchFamily="34" charset="0"/>
              </a:defRPr>
            </a:lvl3pPr>
            <a:lvl4pPr marL="1659553" indent="-237078">
              <a:defRPr>
                <a:solidFill>
                  <a:schemeClr val="tx1"/>
                </a:solidFill>
                <a:latin typeface="Arial" panose="020B0604020202020204" pitchFamily="34" charset="0"/>
              </a:defRPr>
            </a:lvl4pPr>
            <a:lvl5pPr marL="2133712" indent="-237078">
              <a:defRPr>
                <a:solidFill>
                  <a:schemeClr val="tx1"/>
                </a:solidFill>
                <a:latin typeface="Arial" panose="020B0604020202020204" pitchFamily="34" charset="0"/>
              </a:defRPr>
            </a:lvl5pPr>
            <a:lvl6pPr marL="2607869" indent="-237078" eaLnBrk="0" fontAlgn="base" hangingPunct="0">
              <a:spcBef>
                <a:spcPct val="0"/>
              </a:spcBef>
              <a:spcAft>
                <a:spcPct val="0"/>
              </a:spcAft>
              <a:defRPr>
                <a:solidFill>
                  <a:schemeClr val="tx1"/>
                </a:solidFill>
                <a:latin typeface="Arial" panose="020B0604020202020204" pitchFamily="34" charset="0"/>
              </a:defRPr>
            </a:lvl6pPr>
            <a:lvl7pPr marL="3082027" indent="-237078" eaLnBrk="0" fontAlgn="base" hangingPunct="0">
              <a:spcBef>
                <a:spcPct val="0"/>
              </a:spcBef>
              <a:spcAft>
                <a:spcPct val="0"/>
              </a:spcAft>
              <a:defRPr>
                <a:solidFill>
                  <a:schemeClr val="tx1"/>
                </a:solidFill>
                <a:latin typeface="Arial" panose="020B0604020202020204" pitchFamily="34" charset="0"/>
              </a:defRPr>
            </a:lvl7pPr>
            <a:lvl8pPr marL="3556185" indent="-237078" eaLnBrk="0" fontAlgn="base" hangingPunct="0">
              <a:spcBef>
                <a:spcPct val="0"/>
              </a:spcBef>
              <a:spcAft>
                <a:spcPct val="0"/>
              </a:spcAft>
              <a:defRPr>
                <a:solidFill>
                  <a:schemeClr val="tx1"/>
                </a:solidFill>
                <a:latin typeface="Arial" panose="020B0604020202020204" pitchFamily="34" charset="0"/>
              </a:defRPr>
            </a:lvl8pPr>
            <a:lvl9pPr marL="4030342" indent="-237078" eaLnBrk="0" fontAlgn="base" hangingPunct="0">
              <a:spcBef>
                <a:spcPct val="0"/>
              </a:spcBef>
              <a:spcAft>
                <a:spcPct val="0"/>
              </a:spcAft>
              <a:defRPr>
                <a:solidFill>
                  <a:schemeClr val="tx1"/>
                </a:solidFill>
                <a:latin typeface="Arial" panose="020B0604020202020204" pitchFamily="34" charset="0"/>
              </a:defRPr>
            </a:lvl9pPr>
          </a:lstStyle>
          <a:p>
            <a:r>
              <a:rPr lang="en-US">
                <a:latin typeface="Times New Roman" panose="02020603050405020304" pitchFamily="18" charset="0"/>
              </a:rPr>
              <a:t>Diabetes Educational Services© (530) 893 - 8635 </a:t>
            </a:r>
          </a:p>
        </p:txBody>
      </p:sp>
      <p:sp>
        <p:nvSpPr>
          <p:cNvPr id="26419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70506" indent="-296347">
              <a:defRPr>
                <a:solidFill>
                  <a:schemeClr val="tx1"/>
                </a:solidFill>
                <a:latin typeface="Arial" panose="020B0604020202020204" pitchFamily="34" charset="0"/>
              </a:defRPr>
            </a:lvl2pPr>
            <a:lvl3pPr marL="1185395" indent="-237078">
              <a:defRPr>
                <a:solidFill>
                  <a:schemeClr val="tx1"/>
                </a:solidFill>
                <a:latin typeface="Arial" panose="020B0604020202020204" pitchFamily="34" charset="0"/>
              </a:defRPr>
            </a:lvl3pPr>
            <a:lvl4pPr marL="1659553" indent="-237078">
              <a:defRPr>
                <a:solidFill>
                  <a:schemeClr val="tx1"/>
                </a:solidFill>
                <a:latin typeface="Arial" panose="020B0604020202020204" pitchFamily="34" charset="0"/>
              </a:defRPr>
            </a:lvl4pPr>
            <a:lvl5pPr marL="2133712" indent="-237078">
              <a:defRPr>
                <a:solidFill>
                  <a:schemeClr val="tx1"/>
                </a:solidFill>
                <a:latin typeface="Arial" panose="020B0604020202020204" pitchFamily="34" charset="0"/>
              </a:defRPr>
            </a:lvl5pPr>
            <a:lvl6pPr marL="2607869" indent="-237078" eaLnBrk="0" fontAlgn="base" hangingPunct="0">
              <a:spcBef>
                <a:spcPct val="0"/>
              </a:spcBef>
              <a:spcAft>
                <a:spcPct val="0"/>
              </a:spcAft>
              <a:defRPr>
                <a:solidFill>
                  <a:schemeClr val="tx1"/>
                </a:solidFill>
                <a:latin typeface="Arial" panose="020B0604020202020204" pitchFamily="34" charset="0"/>
              </a:defRPr>
            </a:lvl6pPr>
            <a:lvl7pPr marL="3082027" indent="-237078" eaLnBrk="0" fontAlgn="base" hangingPunct="0">
              <a:spcBef>
                <a:spcPct val="0"/>
              </a:spcBef>
              <a:spcAft>
                <a:spcPct val="0"/>
              </a:spcAft>
              <a:defRPr>
                <a:solidFill>
                  <a:schemeClr val="tx1"/>
                </a:solidFill>
                <a:latin typeface="Arial" panose="020B0604020202020204" pitchFamily="34" charset="0"/>
              </a:defRPr>
            </a:lvl7pPr>
            <a:lvl8pPr marL="3556185" indent="-237078" eaLnBrk="0" fontAlgn="base" hangingPunct="0">
              <a:spcBef>
                <a:spcPct val="0"/>
              </a:spcBef>
              <a:spcAft>
                <a:spcPct val="0"/>
              </a:spcAft>
              <a:defRPr>
                <a:solidFill>
                  <a:schemeClr val="tx1"/>
                </a:solidFill>
                <a:latin typeface="Arial" panose="020B0604020202020204" pitchFamily="34" charset="0"/>
              </a:defRPr>
            </a:lvl8pPr>
            <a:lvl9pPr marL="4030342" indent="-237078" eaLnBrk="0" fontAlgn="base" hangingPunct="0">
              <a:spcBef>
                <a:spcPct val="0"/>
              </a:spcBef>
              <a:spcAft>
                <a:spcPct val="0"/>
              </a:spcAft>
              <a:defRPr>
                <a:solidFill>
                  <a:schemeClr val="tx1"/>
                </a:solidFill>
                <a:latin typeface="Arial" panose="020B0604020202020204" pitchFamily="34" charset="0"/>
              </a:defRPr>
            </a:lvl9pPr>
          </a:lstStyle>
          <a:p>
            <a:fld id="{0DB4D74C-9B85-4DFD-9115-E1F2E713A514}" type="slidenum">
              <a:rPr lang="en-US">
                <a:latin typeface="Times New Roman" panose="02020603050405020304" pitchFamily="18" charset="0"/>
              </a:rPr>
              <a:pPr/>
              <a:t>79</a:t>
            </a:fld>
            <a:endParaRPr lang="en-US">
              <a:latin typeface="Times New Roman" panose="02020603050405020304" pitchFamily="18" charset="0"/>
            </a:endParaRPr>
          </a:p>
        </p:txBody>
      </p:sp>
    </p:spTree>
    <p:extLst>
      <p:ext uri="{BB962C8B-B14F-4D97-AF65-F5344CB8AC3E}">
        <p14:creationId xmlns:p14="http://schemas.microsoft.com/office/powerpoint/2010/main" val="19426610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5</a:t>
            </a:fld>
            <a:endParaRPr lang="en-US"/>
          </a:p>
        </p:txBody>
      </p:sp>
    </p:spTree>
    <p:extLst>
      <p:ext uri="{BB962C8B-B14F-4D97-AF65-F5344CB8AC3E}">
        <p14:creationId xmlns:p14="http://schemas.microsoft.com/office/powerpoint/2010/main" val="28586944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6</a:t>
            </a:fld>
            <a:endParaRPr lang="en-US"/>
          </a:p>
        </p:txBody>
      </p:sp>
    </p:spTree>
    <p:extLst>
      <p:ext uri="{BB962C8B-B14F-4D97-AF65-F5344CB8AC3E}">
        <p14:creationId xmlns:p14="http://schemas.microsoft.com/office/powerpoint/2010/main" val="32449170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p:cNvSpPr>
            <a:spLocks noGrp="1" noRot="1" noChangeAspect="1" noTextEdit="1"/>
          </p:cNvSpPr>
          <p:nvPr>
            <p:ph type="sldImg"/>
          </p:nvPr>
        </p:nvSpPr>
        <p:spPr>
          <a:ln/>
        </p:spPr>
        <p:txBody>
          <a:bodyPr/>
          <a:lstStyle/>
          <a:p>
            <a:endParaRPr lang="en-US"/>
          </a:p>
        </p:txBody>
      </p:sp>
      <p:sp>
        <p:nvSpPr>
          <p:cNvPr id="20787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0708" name="Footer Placeholder 3"/>
          <p:cNvSpPr>
            <a:spLocks noGrp="1"/>
          </p:cNvSpPr>
          <p:nvPr>
            <p:ph type="ftr" sz="quarter" idx="4"/>
          </p:nvPr>
        </p:nvSpPr>
        <p:spPr/>
        <p:txBody>
          <a:bodyPr/>
          <a:lstStyle/>
          <a:p>
            <a:pPr>
              <a:defRPr/>
            </a:pPr>
            <a:r>
              <a:rPr lang="en-US"/>
              <a:t>Diabetes Educational Services© (530) 893 - 8635 </a:t>
            </a:r>
          </a:p>
        </p:txBody>
      </p:sp>
      <p:sp>
        <p:nvSpPr>
          <p:cNvPr id="200709" name="Slide Number Placeholder 4"/>
          <p:cNvSpPr>
            <a:spLocks noGrp="1"/>
          </p:cNvSpPr>
          <p:nvPr>
            <p:ph type="sldNum" sz="quarter" idx="5"/>
          </p:nvPr>
        </p:nvSpPr>
        <p:spPr/>
        <p:txBody>
          <a:bodyPr/>
          <a:lstStyle/>
          <a:p>
            <a:pPr>
              <a:defRPr/>
            </a:pPr>
            <a:fld id="{6C0D7F80-B385-4B43-9759-1791FA5BC9CB}" type="slidenum">
              <a:rPr lang="en-US" smtClean="0"/>
              <a:pPr>
                <a:defRPr/>
              </a:pPr>
              <a:t>9</a:t>
            </a:fld>
            <a:endParaRPr lang="en-US"/>
          </a:p>
        </p:txBody>
      </p:sp>
    </p:spTree>
    <p:extLst>
      <p:ext uri="{BB962C8B-B14F-4D97-AF65-F5344CB8AC3E}">
        <p14:creationId xmlns:p14="http://schemas.microsoft.com/office/powerpoint/2010/main" val="25729020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5E225C-EA32-49AA-BCE1-CBED354D9589}" type="slidenum">
              <a:rPr lang="en-US" smtClean="0">
                <a:solidFill>
                  <a:srgbClr val="000000"/>
                </a:solidFill>
              </a:rPr>
              <a:pPr/>
              <a:t>10</a:t>
            </a:fld>
            <a:endParaRPr lang="en-US">
              <a:solidFill>
                <a:srgbClr val="000000"/>
              </a:solidFill>
            </a:endParaRPr>
          </a:p>
        </p:txBody>
      </p:sp>
    </p:spTree>
    <p:extLst>
      <p:ext uri="{BB962C8B-B14F-4D97-AF65-F5344CB8AC3E}">
        <p14:creationId xmlns:p14="http://schemas.microsoft.com/office/powerpoint/2010/main" val="5315929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txBody>
          <a:bodyPr/>
          <a:lstStyle/>
          <a:p>
            <a:endParaRPr lang="en-US"/>
          </a:p>
        </p:txBody>
      </p:sp>
      <p:sp>
        <p:nvSpPr>
          <p:cNvPr id="53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a typeface="ＭＳ Ｐゴシック" panose="020B0600070205080204" pitchFamily="34" charset="-128"/>
            </a:endParaRPr>
          </a:p>
        </p:txBody>
      </p:sp>
      <p:sp>
        <p:nvSpPr>
          <p:cNvPr id="4" name="Footer Placeholder 3"/>
          <p:cNvSpPr>
            <a:spLocks noGrp="1"/>
          </p:cNvSpPr>
          <p:nvPr>
            <p:ph type="ftr" sz="quarter" idx="4"/>
          </p:nvPr>
        </p:nvSpPr>
        <p:spPr/>
        <p:txBody>
          <a:bodyPr/>
          <a:lstStyle/>
          <a:p>
            <a:pPr fontAlgn="auto">
              <a:spcBef>
                <a:spcPts val="0"/>
              </a:spcBef>
              <a:spcAft>
                <a:spcPts val="0"/>
              </a:spcAft>
              <a:defRPr/>
            </a:pPr>
            <a:r>
              <a:rPr lang="en-US" sz="1900" kern="0" dirty="0">
                <a:solidFill>
                  <a:sysClr val="windowText" lastClr="000000"/>
                </a:solidFill>
              </a:rPr>
              <a:t>Diabetes Educational Services© (530) 893 - 8635 </a:t>
            </a:r>
          </a:p>
        </p:txBody>
      </p:sp>
      <p:sp>
        <p:nvSpPr>
          <p:cNvPr id="5" name="Slide Number Placeholder 4"/>
          <p:cNvSpPr>
            <a:spLocks noGrp="1"/>
          </p:cNvSpPr>
          <p:nvPr>
            <p:ph type="sldNum" sz="quarter" idx="5"/>
          </p:nvPr>
        </p:nvSpPr>
        <p:spPr/>
        <p:txBody>
          <a:bodyPr/>
          <a:lstStyle/>
          <a:p>
            <a:pPr fontAlgn="auto">
              <a:spcBef>
                <a:spcPts val="0"/>
              </a:spcBef>
              <a:spcAft>
                <a:spcPts val="0"/>
              </a:spcAft>
              <a:defRPr/>
            </a:pPr>
            <a:fld id="{8FFE3D63-DE76-4821-B41F-CFAD5FCF1747}" type="slidenum">
              <a:rPr lang="en-US" sz="1900" kern="0">
                <a:solidFill>
                  <a:sysClr val="windowText" lastClr="000000"/>
                </a:solidFill>
              </a:rPr>
              <a:pPr fontAlgn="auto">
                <a:spcBef>
                  <a:spcPts val="0"/>
                </a:spcBef>
                <a:spcAft>
                  <a:spcPts val="0"/>
                </a:spcAft>
                <a:defRPr/>
              </a:pPr>
              <a:t>18</a:t>
            </a:fld>
            <a:endParaRPr lang="en-US" sz="1900" kern="0" dirty="0">
              <a:solidFill>
                <a:sysClr val="windowText" lastClr="000000"/>
              </a:solidFill>
            </a:endParaRPr>
          </a:p>
        </p:txBody>
      </p:sp>
    </p:spTree>
    <p:extLst>
      <p:ext uri="{BB962C8B-B14F-4D97-AF65-F5344CB8AC3E}">
        <p14:creationId xmlns:p14="http://schemas.microsoft.com/office/powerpoint/2010/main" val="31293950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Slide Image Placeholder 1"/>
          <p:cNvSpPr>
            <a:spLocks noGrp="1" noRot="1" noChangeAspect="1" noTextEdit="1"/>
          </p:cNvSpPr>
          <p:nvPr>
            <p:ph type="sldImg"/>
          </p:nvPr>
        </p:nvSpPr>
        <p:spPr>
          <a:ln/>
        </p:spPr>
        <p:txBody>
          <a:bodyPr/>
          <a:lstStyle/>
          <a:p>
            <a:endParaRPr lang="en-US"/>
          </a:p>
        </p:txBody>
      </p:sp>
      <p:sp>
        <p:nvSpPr>
          <p:cNvPr id="2560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560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800176" indent="-307760" eaLnBrk="0" hangingPunct="0">
              <a:defRPr sz="2500">
                <a:solidFill>
                  <a:schemeClr val="tx1"/>
                </a:solidFill>
                <a:latin typeface="Times New Roman" pitchFamily="18" charset="0"/>
              </a:defRPr>
            </a:lvl2pPr>
            <a:lvl3pPr marL="1231042" indent="-246208" eaLnBrk="0" hangingPunct="0">
              <a:defRPr sz="2500">
                <a:solidFill>
                  <a:schemeClr val="tx1"/>
                </a:solidFill>
                <a:latin typeface="Times New Roman" pitchFamily="18" charset="0"/>
              </a:defRPr>
            </a:lvl3pPr>
            <a:lvl4pPr marL="1723458" indent="-246208" eaLnBrk="0" hangingPunct="0">
              <a:defRPr sz="2500">
                <a:solidFill>
                  <a:schemeClr val="tx1"/>
                </a:solidFill>
                <a:latin typeface="Times New Roman" pitchFamily="18" charset="0"/>
              </a:defRPr>
            </a:lvl4pPr>
            <a:lvl5pPr marL="2215876" indent="-246208" eaLnBrk="0" hangingPunct="0">
              <a:defRPr sz="2500">
                <a:solidFill>
                  <a:schemeClr val="tx1"/>
                </a:solidFill>
                <a:latin typeface="Times New Roman" pitchFamily="18" charset="0"/>
              </a:defRPr>
            </a:lvl5pPr>
            <a:lvl6pPr marL="2708293" indent="-246208" eaLnBrk="0" fontAlgn="base" hangingPunct="0">
              <a:spcBef>
                <a:spcPct val="0"/>
              </a:spcBef>
              <a:spcAft>
                <a:spcPct val="0"/>
              </a:spcAft>
              <a:defRPr sz="2500">
                <a:solidFill>
                  <a:schemeClr val="tx1"/>
                </a:solidFill>
                <a:latin typeface="Times New Roman" pitchFamily="18" charset="0"/>
              </a:defRPr>
            </a:lvl6pPr>
            <a:lvl7pPr marL="3200709" indent="-246208" eaLnBrk="0" fontAlgn="base" hangingPunct="0">
              <a:spcBef>
                <a:spcPct val="0"/>
              </a:spcBef>
              <a:spcAft>
                <a:spcPct val="0"/>
              </a:spcAft>
              <a:defRPr sz="2500">
                <a:solidFill>
                  <a:schemeClr val="tx1"/>
                </a:solidFill>
                <a:latin typeface="Times New Roman" pitchFamily="18" charset="0"/>
              </a:defRPr>
            </a:lvl7pPr>
            <a:lvl8pPr marL="3693126" indent="-246208" eaLnBrk="0" fontAlgn="base" hangingPunct="0">
              <a:spcBef>
                <a:spcPct val="0"/>
              </a:spcBef>
              <a:spcAft>
                <a:spcPct val="0"/>
              </a:spcAft>
              <a:defRPr sz="2500">
                <a:solidFill>
                  <a:schemeClr val="tx1"/>
                </a:solidFill>
                <a:latin typeface="Times New Roman" pitchFamily="18" charset="0"/>
              </a:defRPr>
            </a:lvl8pPr>
            <a:lvl9pPr marL="4185543" indent="-246208" eaLnBrk="0" fontAlgn="base" hangingPunct="0">
              <a:spcBef>
                <a:spcPct val="0"/>
              </a:spcBef>
              <a:spcAft>
                <a:spcPct val="0"/>
              </a:spcAft>
              <a:defRPr sz="2500">
                <a:solidFill>
                  <a:schemeClr val="tx1"/>
                </a:solidFill>
                <a:latin typeface="Times New Roman" pitchFamily="18" charset="0"/>
              </a:defRPr>
            </a:lvl9pPr>
          </a:lstStyle>
          <a:p>
            <a:pPr eaLnBrk="1" hangingPunct="1"/>
            <a:fld id="{E38BD17F-C71A-41CA-9316-C0CB28ED4AF7}" type="slidenum">
              <a:rPr lang="en-US" sz="1300"/>
              <a:pPr eaLnBrk="1" hangingPunct="1"/>
              <a:t>23</a:t>
            </a:fld>
            <a:endParaRPr lang="en-US" sz="1300"/>
          </a:p>
        </p:txBody>
      </p:sp>
    </p:spTree>
    <p:extLst>
      <p:ext uri="{BB962C8B-B14F-4D97-AF65-F5344CB8AC3E}">
        <p14:creationId xmlns:p14="http://schemas.microsoft.com/office/powerpoint/2010/main" val="8897978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microsoft.com/office/2007/relationships/hdphoto" Target="../media/hdphoto1.wdp"/></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microsoft.com/office/2007/relationships/hdphoto" Target="../media/hdphoto1.wdp"/></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r>
              <a:rPr kumimoji="0"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21" name="Rectangle 20"/>
          <p:cNvSpPr/>
          <p:nvPr/>
        </p:nvSpPr>
        <p:spPr>
          <a:xfrm>
            <a:off x="904875" y="3276600"/>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Rectangle 21"/>
          <p:cNvSpPr/>
          <p:nvPr/>
        </p:nvSpPr>
        <p:spPr>
          <a:xfrm>
            <a:off x="904875" y="3276600"/>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extLst>
      <p:ext uri="{BB962C8B-B14F-4D97-AF65-F5344CB8AC3E}">
        <p14:creationId xmlns:p14="http://schemas.microsoft.com/office/powerpoint/2010/main" val="309018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4058203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0"/>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4"/>
            <a:ext cx="2212848" cy="672800"/>
          </a:xfrm>
          <a:prstGeom prst="rect">
            <a:avLst/>
          </a:prstGeom>
        </p:spPr>
      </p:pic>
    </p:spTree>
    <p:extLst>
      <p:ext uri="{BB962C8B-B14F-4D97-AF65-F5344CB8AC3E}">
        <p14:creationId xmlns:p14="http://schemas.microsoft.com/office/powerpoint/2010/main" val="317522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Content Placeholder 2"/>
          <p:cNvSpPr>
            <a:spLocks noGrp="1"/>
          </p:cNvSpPr>
          <p:nvPr>
            <p:ph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3"/>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CBE6F69D-EC7C-4158-B48B-7F1BD0375DFA}" type="slidenum">
              <a:rPr lang="en-US"/>
              <a:pPr>
                <a:defRPr/>
              </a:pPr>
              <a:t>‹#›</a:t>
            </a:fld>
            <a:endParaRPr lang="en-US"/>
          </a:p>
        </p:txBody>
      </p:sp>
    </p:spTree>
    <p:extLst>
      <p:ext uri="{BB962C8B-B14F-4D97-AF65-F5344CB8AC3E}">
        <p14:creationId xmlns:p14="http://schemas.microsoft.com/office/powerpoint/2010/main" val="29696743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3"/>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BD444616-E14A-46A0-A6D3-6E66F6B1A6DF}" type="slidenum">
              <a:rPr lang="en-US"/>
              <a:pPr>
                <a:defRPr/>
              </a:pPr>
              <a:t>‹#›</a:t>
            </a:fld>
            <a:endParaRPr lang="en-US"/>
          </a:p>
        </p:txBody>
      </p:sp>
    </p:spTree>
    <p:extLst>
      <p:ext uri="{BB962C8B-B14F-4D97-AF65-F5344CB8AC3E}">
        <p14:creationId xmlns:p14="http://schemas.microsoft.com/office/powerpoint/2010/main" val="29306421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6"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4"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528476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sz="3200"/>
            </a:lvl1pPr>
            <a:lvl2pPr>
              <a:defRPr sz="2600"/>
            </a:lvl2pPr>
            <a:lvl3pPr>
              <a:defRPr sz="2200"/>
            </a:lvl3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941187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tx1"/>
                </a:solidFill>
              </a:defRPr>
            </a:lvl1pPr>
          </a:lstStyle>
          <a:p>
            <a:r>
              <a:rPr kumimoji="0" lang="en-US" dirty="0"/>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32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extLst>
      <p:ext uri="{BB962C8B-B14F-4D97-AF65-F5344CB8AC3E}">
        <p14:creationId xmlns:p14="http://schemas.microsoft.com/office/powerpoint/2010/main" val="7346635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590561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579201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1522419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432460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bg1"/>
                </a:solidFill>
                <a:latin typeface="Calibri" panose="020F0502020204030204" pitchFamily="34" charset="0"/>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pic>
        <p:nvPicPr>
          <p:cNvPr id="17"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4125626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4676416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extLst>
      <p:ext uri="{BB962C8B-B14F-4D97-AF65-F5344CB8AC3E}">
        <p14:creationId xmlns:p14="http://schemas.microsoft.com/office/powerpoint/2010/main" val="54648929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3.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6.xml"/><Relationship Id="rId4" Type="http://schemas.openxmlformats.org/officeDocument/2006/relationships/image" Target="../media/image17.wmf"/></Relationships>
</file>

<file path=ppt/slides/_rels/slide11.xml.rels><?xml version="1.0" encoding="UTF-8" standalone="yes"?>
<Relationships xmlns="http://schemas.openxmlformats.org/package/2006/relationships"><Relationship Id="rId3" Type="http://schemas.microsoft.com/office/2018/10/relationships/comments" Target="../comments/modernComment_E9E_ABC5E76C.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4.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microsoft.com/office/2018/10/relationships/comments" Target="../comments/modernComment_D14_5920446E.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image" Target="../media/image24.png"/><Relationship Id="rId4" Type="http://schemas.openxmlformats.org/officeDocument/2006/relationships/image" Target="../media/image33.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37.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12.xml"/><Relationship Id="rId5" Type="http://schemas.openxmlformats.org/officeDocument/2006/relationships/image" Target="../media/image39.png"/><Relationship Id="rId4" Type="http://schemas.openxmlformats.org/officeDocument/2006/relationships/image" Target="../media/image38.jpeg"/></Relationships>
</file>

<file path=ppt/slides/_rels/slide24.xml.rels><?xml version="1.0" encoding="UTF-8" standalone="yes"?>
<Relationships xmlns="http://schemas.openxmlformats.org/package/2006/relationships"><Relationship Id="rId3" Type="http://schemas.openxmlformats.org/officeDocument/2006/relationships/hyperlink" Target="http://www.diabetesed.net/page/your-diabetes-articles.php" TargetMode="Externa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40.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4.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4.xml"/><Relationship Id="rId1" Type="http://schemas.openxmlformats.org/officeDocument/2006/relationships/tags" Target="../tags/tag15.xml"/><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microsoft.com/office/2018/10/relationships/comments" Target="../comments/modernComment_7FE4E4D0_FD9223D4.xml"/><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hyperlink" Target="https://coveragetoolkit.org/about-national-dpp/ndpp-overview/" TargetMode="External"/><Relationship Id="rId2" Type="http://schemas.microsoft.com/office/2018/10/relationships/comments" Target="../comments/modernComment_7FFFE68E_8716AB0F.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microsoft.com/office/2018/10/relationships/comments" Target="../comments/modernComment_7FFFE690_1FF36EB6.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hyperlink" Target="http://www.diabetesed.net/"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hyperlink" Target="http://www.diabetesed.net/page/your-diabetes-articles.php" TargetMode="External"/><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40.jpeg"/></Relationships>
</file>

<file path=ppt/slides/_rels/slide31.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notesSlide" Target="../notesSlides/notesSlide12.xml"/><Relationship Id="rId7" Type="http://schemas.openxmlformats.org/officeDocument/2006/relationships/diagramQuickStyle" Target="../diagrams/quickStyle2.xml"/><Relationship Id="rId2" Type="http://schemas.openxmlformats.org/officeDocument/2006/relationships/slideLayout" Target="../slideLayouts/slideLayout12.xml"/><Relationship Id="rId1" Type="http://schemas.openxmlformats.org/officeDocument/2006/relationships/tags" Target="../tags/tag17.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45.png"/><Relationship Id="rId9" Type="http://schemas.microsoft.com/office/2007/relationships/diagramDrawing" Target="../diagrams/drawing2.xml"/></Relationships>
</file>

<file path=ppt/slides/_rels/slide32.xml.rels><?xml version="1.0" encoding="UTF-8" standalone="yes"?>
<Relationships xmlns="http://schemas.openxmlformats.org/package/2006/relationships"><Relationship Id="rId3" Type="http://schemas.openxmlformats.org/officeDocument/2006/relationships/hyperlink" Target="http://www.diabetesed.net/page/your-diabetes-articles.php" TargetMode="External"/><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40.jpeg"/></Relationships>
</file>

<file path=ppt/slides/_rels/slide33.x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20.xml"/><Relationship Id="rId4" Type="http://schemas.openxmlformats.org/officeDocument/2006/relationships/image" Target="../media/image50.jpeg"/></Relationships>
</file>

<file path=ppt/slides/_rels/slide35.xml.rels><?xml version="1.0" encoding="UTF-8" standalone="yes"?>
<Relationships xmlns="http://schemas.openxmlformats.org/package/2006/relationships"><Relationship Id="rId3" Type="http://schemas.openxmlformats.org/officeDocument/2006/relationships/hyperlink" Target="http://www.diabetesed.net/page/your-diabetes-articles.php" TargetMode="External"/><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40.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22.xml"/><Relationship Id="rId5" Type="http://schemas.openxmlformats.org/officeDocument/2006/relationships/image" Target="../media/image52.JPG"/><Relationship Id="rId4" Type="http://schemas.openxmlformats.org/officeDocument/2006/relationships/image" Target="../media/image51.png"/></Relationships>
</file>

<file path=ppt/slides/_rels/slide3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4.xml"/><Relationship Id="rId1" Type="http://schemas.openxmlformats.org/officeDocument/2006/relationships/tags" Target="../tags/tag23.xml"/><Relationship Id="rId6" Type="http://schemas.openxmlformats.org/officeDocument/2006/relationships/image" Target="../media/image55.png"/><Relationship Id="rId5" Type="http://schemas.openxmlformats.org/officeDocument/2006/relationships/hyperlink" Target="http://send.adces.org/link.cfm?r=gWiQ7bo6B5d8bWnP5L-Uig~~&amp;pe=lqiULp6U5Iy1RHQY5bOQWqaZxcJK-gLq8pLsACgLmqsk_FWbMs-1CPqYLSFt0Uk-EBR2Mqv3or-ILWJ5fibiTQ~~&amp;t=hnCjRsSMyexpvlO-NyxF9g~~" TargetMode="External"/><Relationship Id="rId4" Type="http://schemas.openxmlformats.org/officeDocument/2006/relationships/image" Target="../media/image54.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24.xml"/><Relationship Id="rId5" Type="http://schemas.openxmlformats.org/officeDocument/2006/relationships/image" Target="../media/image57.jpeg"/><Relationship Id="rId4" Type="http://schemas.openxmlformats.org/officeDocument/2006/relationships/image" Target="../media/image56.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slideLayout" Target="../slideLayouts/slideLayout4.xml"/><Relationship Id="rId1" Type="http://schemas.openxmlformats.org/officeDocument/2006/relationships/tags" Target="../tags/tag25.xml"/></Relationships>
</file>

<file path=ppt/slides/_rels/slide4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slideLayout" Target="../slideLayouts/slideLayout2.xml"/><Relationship Id="rId1" Type="http://schemas.openxmlformats.org/officeDocument/2006/relationships/tags" Target="../tags/tag26.xml"/><Relationship Id="rId4" Type="http://schemas.openxmlformats.org/officeDocument/2006/relationships/image" Target="../media/image62.png"/></Relationships>
</file>

<file path=ppt/slides/_rels/slide4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slideLayout" Target="../slideLayouts/slideLayout4.xml"/><Relationship Id="rId1" Type="http://schemas.openxmlformats.org/officeDocument/2006/relationships/tags" Target="../tags/tag27.xml"/><Relationship Id="rId4" Type="http://schemas.openxmlformats.org/officeDocument/2006/relationships/image" Target="../media/image62.png"/></Relationships>
</file>

<file path=ppt/slides/_rels/slide4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64.jpeg"/><Relationship Id="rId2" Type="http://schemas.microsoft.com/office/2018/10/relationships/comments" Target="../comments/modernComment_7FFFE68C_6AA6C2D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49.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12" Type="http://schemas.openxmlformats.org/officeDocument/2006/relationships/image" Target="../media/image76.png"/><Relationship Id="rId2" Type="http://schemas.openxmlformats.org/officeDocument/2006/relationships/slideLayout" Target="../slideLayouts/slideLayout2.xml"/><Relationship Id="rId1" Type="http://schemas.openxmlformats.org/officeDocument/2006/relationships/tags" Target="../tags/tag29.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9.pn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tags" Target="../tags/tag4.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30.xml"/><Relationship Id="rId4" Type="http://schemas.openxmlformats.org/officeDocument/2006/relationships/image" Target="../media/image77.jpe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31.xml"/><Relationship Id="rId5" Type="http://schemas.openxmlformats.org/officeDocument/2006/relationships/image" Target="../media/image79.png"/><Relationship Id="rId4" Type="http://schemas.openxmlformats.org/officeDocument/2006/relationships/image" Target="../media/image78.png"/></Relationships>
</file>

<file path=ppt/slides/_rels/slide52.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notesSlide" Target="../notesSlides/notesSlide21.xml"/><Relationship Id="rId7" Type="http://schemas.openxmlformats.org/officeDocument/2006/relationships/image" Target="../media/image81.png"/><Relationship Id="rId2" Type="http://schemas.openxmlformats.org/officeDocument/2006/relationships/slideLayout" Target="../slideLayouts/slideLayout7.xml"/><Relationship Id="rId1" Type="http://schemas.openxmlformats.org/officeDocument/2006/relationships/tags" Target="../tags/tag32.xml"/><Relationship Id="rId6" Type="http://schemas.openxmlformats.org/officeDocument/2006/relationships/oleObject" Target="../embeddings/oleObject2.bin"/><Relationship Id="rId5" Type="http://schemas.openxmlformats.org/officeDocument/2006/relationships/image" Target="../media/image80.png"/><Relationship Id="rId4" Type="http://schemas.openxmlformats.org/officeDocument/2006/relationships/oleObject" Target="../embeddings/oleObject1.bin"/></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33.xml"/><Relationship Id="rId4" Type="http://schemas.openxmlformats.org/officeDocument/2006/relationships/image" Target="../media/image83.jpe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2.xml"/><Relationship Id="rId1" Type="http://schemas.openxmlformats.org/officeDocument/2006/relationships/tags" Target="../tags/tag34.xml"/><Relationship Id="rId4" Type="http://schemas.openxmlformats.org/officeDocument/2006/relationships/image" Target="../media/image84.jpeg"/></Relationships>
</file>

<file path=ppt/slides/_rels/slide55.xml.rels><?xml version="1.0" encoding="UTF-8" standalone="yes"?>
<Relationships xmlns="http://schemas.openxmlformats.org/package/2006/relationships"><Relationship Id="rId3" Type="http://schemas.microsoft.com/office/2018/10/relationships/comments" Target="../comments/modernComment_237_2C9CF74.xml"/><Relationship Id="rId2" Type="http://schemas.openxmlformats.org/officeDocument/2006/relationships/slideLayout" Target="../slideLayouts/slideLayout2.xml"/><Relationship Id="rId1" Type="http://schemas.openxmlformats.org/officeDocument/2006/relationships/tags" Target="../tags/tag35.xml"/><Relationship Id="rId6" Type="http://schemas.openxmlformats.org/officeDocument/2006/relationships/image" Target="../media/image62.png"/><Relationship Id="rId5" Type="http://schemas.openxmlformats.org/officeDocument/2006/relationships/image" Target="../media/image86.png"/><Relationship Id="rId4" Type="http://schemas.openxmlformats.org/officeDocument/2006/relationships/image" Target="../media/image85.png"/></Relationships>
</file>

<file path=ppt/slides/_rels/slide56.xml.rels><?xml version="1.0" encoding="UTF-8" standalone="yes"?>
<Relationships xmlns="http://schemas.openxmlformats.org/package/2006/relationships"><Relationship Id="rId3" Type="http://schemas.openxmlformats.org/officeDocument/2006/relationships/hyperlink" Target="http://www.diabetesed.net/page/your-diabetes-articles.php" TargetMode="External"/><Relationship Id="rId2" Type="http://schemas.openxmlformats.org/officeDocument/2006/relationships/slideLayout" Target="../slideLayouts/slideLayout2.xml"/><Relationship Id="rId1" Type="http://schemas.openxmlformats.org/officeDocument/2006/relationships/tags" Target="../tags/tag36.xml"/><Relationship Id="rId4" Type="http://schemas.openxmlformats.org/officeDocument/2006/relationships/image" Target="../media/image40.jpe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37.xml"/><Relationship Id="rId6" Type="http://schemas.openxmlformats.org/officeDocument/2006/relationships/image" Target="../media/image87.jpeg"/><Relationship Id="rId5" Type="http://schemas.openxmlformats.org/officeDocument/2006/relationships/hyperlink" Target="http://www.worlddiabetesday.org/node/4494" TargetMode="External"/><Relationship Id="rId4" Type="http://schemas.openxmlformats.org/officeDocument/2006/relationships/image" Target="../media/image41.png"/></Relationships>
</file>

<file path=ppt/slides/_rels/slide5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slideLayout" Target="../slideLayouts/slideLayout2.xml"/><Relationship Id="rId1" Type="http://schemas.openxmlformats.org/officeDocument/2006/relationships/tags" Target="../tags/tag38.xml"/><Relationship Id="rId4" Type="http://schemas.openxmlformats.org/officeDocument/2006/relationships/image" Target="../media/image89.jpeg"/></Relationships>
</file>

<file path=ppt/slides/_rels/slide59.xml.rels><?xml version="1.0" encoding="UTF-8" standalone="yes"?>
<Relationships xmlns="http://schemas.openxmlformats.org/package/2006/relationships"><Relationship Id="rId8" Type="http://schemas.openxmlformats.org/officeDocument/2006/relationships/image" Target="../media/image92.jpeg"/><Relationship Id="rId13" Type="http://schemas.openxmlformats.org/officeDocument/2006/relationships/image" Target="../media/image97.png"/><Relationship Id="rId3" Type="http://schemas.openxmlformats.org/officeDocument/2006/relationships/slideLayout" Target="../slideLayouts/slideLayout2.xml"/><Relationship Id="rId7" Type="http://schemas.openxmlformats.org/officeDocument/2006/relationships/image" Target="../media/image91.wmf"/><Relationship Id="rId12" Type="http://schemas.openxmlformats.org/officeDocument/2006/relationships/image" Target="../media/image96.wmf"/><Relationship Id="rId2" Type="http://schemas.openxmlformats.org/officeDocument/2006/relationships/video" Target="file:///C:\Documents%20and%20Settings\Owner.BEVERLY-Q62OQR5\Local%20Settings\Temporary%20Internet%20Files\Content.IE5\FEVPHX2W\MPj04331280000%5b1%5d.jpg" TargetMode="External"/><Relationship Id="rId1" Type="http://schemas.openxmlformats.org/officeDocument/2006/relationships/tags" Target="../tags/tag39.xml"/><Relationship Id="rId6" Type="http://schemas.openxmlformats.org/officeDocument/2006/relationships/image" Target="../media/image90.wmf"/><Relationship Id="rId11" Type="http://schemas.openxmlformats.org/officeDocument/2006/relationships/image" Target="../media/image95.wmf"/><Relationship Id="rId5" Type="http://schemas.microsoft.com/office/2018/10/relationships/comments" Target="../comments/modernComment_7FFFE640_ECC58DDB.xml"/><Relationship Id="rId10" Type="http://schemas.openxmlformats.org/officeDocument/2006/relationships/image" Target="../media/image94.wmf"/><Relationship Id="rId4" Type="http://schemas.openxmlformats.org/officeDocument/2006/relationships/notesSlide" Target="../notesSlides/notesSlide25.xml"/><Relationship Id="rId9" Type="http://schemas.openxmlformats.org/officeDocument/2006/relationships/image" Target="../media/image93.wmf"/></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6.xml"/><Relationship Id="rId1" Type="http://schemas.openxmlformats.org/officeDocument/2006/relationships/tags" Target="../tags/tag40.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41.xml"/><Relationship Id="rId4" Type="http://schemas.openxmlformats.org/officeDocument/2006/relationships/image" Target="../media/image98.jpe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42.xml"/><Relationship Id="rId4" Type="http://schemas.openxmlformats.org/officeDocument/2006/relationships/image" Target="../media/image99.jpeg"/></Relationships>
</file>

<file path=ppt/slides/_rels/slide63.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43.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44.xml"/><Relationship Id="rId4" Type="http://schemas.openxmlformats.org/officeDocument/2006/relationships/image" Target="../media/image102.png"/></Relationships>
</file>

<file path=ppt/slides/_rels/slide6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slideLayout" Target="../slideLayouts/slideLayout2.xml"/><Relationship Id="rId1" Type="http://schemas.openxmlformats.org/officeDocument/2006/relationships/tags" Target="../tags/tag45.xml"/><Relationship Id="rId4" Type="http://schemas.openxmlformats.org/officeDocument/2006/relationships/image" Target="../media/image104.png"/></Relationships>
</file>

<file path=ppt/slides/_rels/slide6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slideLayout" Target="../slideLayouts/slideLayout2.xml"/><Relationship Id="rId1" Type="http://schemas.openxmlformats.org/officeDocument/2006/relationships/tags" Target="../tags/tag46.xml"/><Relationship Id="rId4" Type="http://schemas.openxmlformats.org/officeDocument/2006/relationships/image" Target="../media/image106.jpeg"/></Relationships>
</file>

<file path=ppt/slides/_rels/slide69.xml.rels><?xml version="1.0" encoding="UTF-8" standalone="yes"?>
<Relationships xmlns="http://schemas.openxmlformats.org/package/2006/relationships"><Relationship Id="rId3" Type="http://schemas.microsoft.com/office/2018/10/relationships/comments" Target="../comments/modernComment_313_70F13217.xml"/><Relationship Id="rId2" Type="http://schemas.openxmlformats.org/officeDocument/2006/relationships/slideLayout" Target="../slideLayouts/slideLayout4.xml"/><Relationship Id="rId1" Type="http://schemas.openxmlformats.org/officeDocument/2006/relationships/tags" Target="../tags/tag47.xml"/><Relationship Id="rId4" Type="http://schemas.openxmlformats.org/officeDocument/2006/relationships/image" Target="../media/image6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hyperlink" Target="http://www.diabetesed.net/page/your-diabetes-articles.php" TargetMode="External"/><Relationship Id="rId2" Type="http://schemas.openxmlformats.org/officeDocument/2006/relationships/slideLayout" Target="../slideLayouts/slideLayout2.xml"/><Relationship Id="rId1" Type="http://schemas.openxmlformats.org/officeDocument/2006/relationships/tags" Target="../tags/tag48.xml"/><Relationship Id="rId4" Type="http://schemas.openxmlformats.org/officeDocument/2006/relationships/image" Target="../media/image40.jpeg"/></Relationships>
</file>

<file path=ppt/slides/_rels/slide73.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slideLayout" Target="../slideLayouts/slideLayout2.xml"/><Relationship Id="rId1" Type="http://schemas.openxmlformats.org/officeDocument/2006/relationships/tags" Target="../tags/tag49.xml"/><Relationship Id="rId4" Type="http://schemas.openxmlformats.org/officeDocument/2006/relationships/image" Target="../media/image62.png"/></Relationships>
</file>

<file path=ppt/slides/_rels/slide74.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slideLayout" Target="../slideLayouts/slideLayout2.xml"/><Relationship Id="rId1" Type="http://schemas.openxmlformats.org/officeDocument/2006/relationships/tags" Target="../tags/tag50.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51.xml"/><Relationship Id="rId5" Type="http://schemas.openxmlformats.org/officeDocument/2006/relationships/image" Target="../media/image62.png"/><Relationship Id="rId4" Type="http://schemas.openxmlformats.org/officeDocument/2006/relationships/image" Target="../media/image110.png"/></Relationships>
</file>

<file path=ppt/slides/_rels/slide76.xml.rels><?xml version="1.0" encoding="UTF-8" standalone="yes"?>
<Relationships xmlns="http://schemas.openxmlformats.org/package/2006/relationships"><Relationship Id="rId3" Type="http://schemas.openxmlformats.org/officeDocument/2006/relationships/image" Target="../media/image111.png"/><Relationship Id="rId2" Type="http://schemas.microsoft.com/office/2018/10/relationships/comments" Target="../comments/modernComment_E9D_35A40AF.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52.xml"/><Relationship Id="rId5" Type="http://schemas.openxmlformats.org/officeDocument/2006/relationships/image" Target="../media/image44.png"/><Relationship Id="rId4" Type="http://schemas.openxmlformats.org/officeDocument/2006/relationships/image" Target="../media/image112.jpeg"/></Relationships>
</file>

<file path=ppt/slides/_rels/slide7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slideLayout" Target="../slideLayouts/slideLayout13.xml"/><Relationship Id="rId1" Type="http://schemas.openxmlformats.org/officeDocument/2006/relationships/tags" Target="../tags/tag53.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54.xml"/><Relationship Id="rId5" Type="http://schemas.openxmlformats.org/officeDocument/2006/relationships/image" Target="../media/image114.jpeg"/><Relationship Id="rId4" Type="http://schemas.openxmlformats.org/officeDocument/2006/relationships/hyperlink" Target="mailto:info@diabetesed.net"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tags" Target="../tags/tag5.xml"/><Relationship Id="rId4"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219200" y="3404193"/>
            <a:ext cx="7010400" cy="1524000"/>
          </a:xfrm>
        </p:spPr>
        <p:txBody>
          <a:bodyPr>
            <a:noAutofit/>
          </a:bodyPr>
          <a:lstStyle/>
          <a:p>
            <a:r>
              <a:rPr lang="en-US" sz="3600" dirty="0"/>
              <a:t>Diabetes Fundamentals Series 2026 Class 1 – Getting to the Nitty Gritty</a:t>
            </a:r>
          </a:p>
        </p:txBody>
      </p:sp>
      <p:sp>
        <p:nvSpPr>
          <p:cNvPr id="6" name="Subtitle 9"/>
          <p:cNvSpPr txBox="1">
            <a:spLocks/>
          </p:cNvSpPr>
          <p:nvPr/>
        </p:nvSpPr>
        <p:spPr>
          <a:xfrm>
            <a:off x="1392522" y="4981522"/>
            <a:ext cx="6837078" cy="586730"/>
          </a:xfrm>
          <a:prstGeom prst="rect">
            <a:avLst/>
          </a:prstGeom>
        </p:spPr>
        <p:txBody>
          <a:bodyPr vert="horz">
            <a:noAutofit/>
          </a:bodyPr>
          <a:lstStyle>
            <a:lvl1pPr marL="0" indent="0" algn="r" rtl="0" eaLnBrk="1" latinLnBrk="0" hangingPunct="1">
              <a:spcBef>
                <a:spcPts val="600"/>
              </a:spcBef>
              <a:buClr>
                <a:srgbClr val="86AA2C"/>
              </a:buClr>
              <a:buSzPct val="76000"/>
              <a:buFont typeface="Wingdings 3"/>
              <a:buNone/>
              <a:defRPr kumimoji="0" sz="3200" kern="1200">
                <a:solidFill>
                  <a:schemeClr val="tx1"/>
                </a:solidFill>
                <a:latin typeface="Calibri" panose="020F0502020204030204" pitchFamily="34" charset="0"/>
                <a:ea typeface="+mj-ea"/>
                <a:cs typeface="+mj-cs"/>
              </a:defRPr>
            </a:lvl1pPr>
            <a:lvl2pPr marL="457200" indent="0" algn="ctr" rtl="0" eaLnBrk="1" latinLnBrk="0" hangingPunct="1">
              <a:spcBef>
                <a:spcPts val="500"/>
              </a:spcBef>
              <a:buClr>
                <a:srgbClr val="86AA2C"/>
              </a:buClr>
              <a:buSzPct val="76000"/>
              <a:buFont typeface="Wingdings 3"/>
              <a:buNone/>
              <a:defRPr kumimoji="0" sz="2600" kern="1200">
                <a:solidFill>
                  <a:schemeClr val="tx1"/>
                </a:solidFill>
                <a:latin typeface="Calibri" panose="020F0502020204030204" pitchFamily="34" charset="0"/>
                <a:ea typeface="+mn-ea"/>
                <a:cs typeface="+mn-cs"/>
              </a:defRPr>
            </a:lvl2pPr>
            <a:lvl3pPr marL="914400" indent="0" algn="ctr" rtl="0" eaLnBrk="1" latinLnBrk="0" hangingPunct="1">
              <a:spcBef>
                <a:spcPts val="500"/>
              </a:spcBef>
              <a:buClr>
                <a:srgbClr val="86AA2C"/>
              </a:buClr>
              <a:buSzPct val="76000"/>
              <a:buFont typeface="Wingdings 3"/>
              <a:buNone/>
              <a:defRPr kumimoji="0" sz="2200" kern="1200">
                <a:solidFill>
                  <a:schemeClr val="tx1"/>
                </a:solidFill>
                <a:latin typeface="Calibri" panose="020F0502020204030204" pitchFamily="34" charset="0"/>
                <a:ea typeface="+mn-ea"/>
                <a:cs typeface="+mn-cs"/>
              </a:defRPr>
            </a:lvl3pPr>
            <a:lvl4pPr marL="1371600" indent="0" algn="ctr" rtl="0" eaLnBrk="1" latinLnBrk="0" hangingPunct="1">
              <a:spcBef>
                <a:spcPts val="400"/>
              </a:spcBef>
              <a:buClr>
                <a:srgbClr val="86AA2C"/>
              </a:buClr>
              <a:buSzPct val="70000"/>
              <a:buFont typeface="Wingdings"/>
              <a:buNone/>
              <a:defRPr kumimoji="0" sz="1800" kern="1200">
                <a:solidFill>
                  <a:schemeClr val="tx1"/>
                </a:solidFill>
                <a:latin typeface="Calibri" panose="020F0502020204030204" pitchFamily="34" charset="0"/>
                <a:ea typeface="+mn-ea"/>
                <a:cs typeface="+mn-cs"/>
              </a:defRPr>
            </a:lvl4pPr>
            <a:lvl5pPr marL="1828800" indent="0" algn="ctr" rtl="0" eaLnBrk="1" latinLnBrk="0" hangingPunct="1">
              <a:spcBef>
                <a:spcPts val="300"/>
              </a:spcBef>
              <a:buClr>
                <a:srgbClr val="86AA2C"/>
              </a:buClr>
              <a:buSzPct val="70000"/>
              <a:buFont typeface="Wingdings"/>
              <a:buNone/>
              <a:defRPr kumimoji="0" sz="1600" kern="1200">
                <a:solidFill>
                  <a:schemeClr val="tx1"/>
                </a:solidFill>
                <a:latin typeface="Calibri" panose="020F0502020204030204" pitchFamily="34" charset="0"/>
                <a:ea typeface="+mn-ea"/>
                <a:cs typeface="+mn-cs"/>
              </a:defRPr>
            </a:lvl5pPr>
            <a:lvl6pPr marL="2286000" indent="0" algn="ctr" rtl="0" eaLnBrk="1" latinLnBrk="0" hangingPunct="1">
              <a:spcBef>
                <a:spcPts val="300"/>
              </a:spcBef>
              <a:buClr>
                <a:srgbClr val="9FB8CD">
                  <a:shade val="75000"/>
                </a:srgbClr>
              </a:buClr>
              <a:buSzPct val="75000"/>
              <a:buFont typeface="Wingdings 3"/>
              <a:buNone/>
              <a:defRPr kumimoji="0" lang="en-US" sz="1600" kern="1200" smtClean="0">
                <a:solidFill>
                  <a:schemeClr val="tx1"/>
                </a:solidFill>
                <a:latin typeface="+mn-lt"/>
                <a:ea typeface="+mn-ea"/>
                <a:cs typeface="+mn-cs"/>
              </a:defRPr>
            </a:lvl6pPr>
            <a:lvl7pPr marL="2743200" indent="0" algn="ctr" rtl="0" eaLnBrk="1" latinLnBrk="0" hangingPunct="1">
              <a:spcBef>
                <a:spcPts val="300"/>
              </a:spcBef>
              <a:buClr>
                <a:srgbClr val="727CA3">
                  <a:shade val="75000"/>
                </a:srgbClr>
              </a:buClr>
              <a:buSzPct val="75000"/>
              <a:buFont typeface="Wingdings 3"/>
              <a:buNone/>
              <a:defRPr kumimoji="0" lang="en-US" sz="1400" kern="1200" smtClean="0">
                <a:solidFill>
                  <a:schemeClr val="tx1"/>
                </a:solidFill>
                <a:latin typeface="+mn-lt"/>
                <a:ea typeface="+mn-ea"/>
                <a:cs typeface="+mn-cs"/>
              </a:defRPr>
            </a:lvl7pPr>
            <a:lvl8pPr marL="3200400" indent="0" algn="ctr" rtl="0" eaLnBrk="1" latinLnBrk="0" hangingPunct="1">
              <a:spcBef>
                <a:spcPts val="300"/>
              </a:spcBef>
              <a:buClr>
                <a:prstClr val="white">
                  <a:shade val="50000"/>
                </a:prstClr>
              </a:buClr>
              <a:buSzPct val="75000"/>
              <a:buFont typeface="Wingdings 3"/>
              <a:buNone/>
              <a:defRPr kumimoji="0" lang="en-US" sz="1400" kern="1200" smtClean="0">
                <a:solidFill>
                  <a:schemeClr val="tx1"/>
                </a:solidFill>
                <a:latin typeface="+mn-lt"/>
                <a:ea typeface="+mn-ea"/>
                <a:cs typeface="+mn-cs"/>
              </a:defRPr>
            </a:lvl8pPr>
            <a:lvl9pPr marL="3657600" indent="0" algn="ctr" rtl="0" eaLnBrk="1" latinLnBrk="0" hangingPunct="1">
              <a:spcBef>
                <a:spcPts val="300"/>
              </a:spcBef>
              <a:buClr>
                <a:srgbClr val="9FB8CD"/>
              </a:buClr>
              <a:buSzPct val="75000"/>
              <a:buFont typeface="Wingdings 3"/>
              <a:buNone/>
              <a:defRPr kumimoji="0" lang="en-US" sz="1200" kern="1200" smtClean="0">
                <a:solidFill>
                  <a:schemeClr val="tx1"/>
                </a:solidFill>
                <a:latin typeface="+mn-lt"/>
                <a:ea typeface="+mn-ea"/>
                <a:cs typeface="+mn-cs"/>
              </a:defRPr>
            </a:lvl9pPr>
          </a:lstStyle>
          <a:p>
            <a:pPr lvl="0">
              <a:lnSpc>
                <a:spcPts val="2400"/>
              </a:lnSpc>
              <a:spcBef>
                <a:spcPts val="0"/>
              </a:spcBef>
              <a:buClr>
                <a:srgbClr val="86AA2C"/>
              </a:buClr>
            </a:pPr>
            <a:r>
              <a:rPr lang="en-US" sz="2400" dirty="0">
                <a:solidFill>
                  <a:prstClr val="black"/>
                </a:solidFill>
              </a:rPr>
              <a:t>Beverly Dyck Thomassian, RN, MPH, BC-ADM, CDCES</a:t>
            </a:r>
          </a:p>
          <a:p>
            <a:pPr lvl="0">
              <a:lnSpc>
                <a:spcPts val="2400"/>
              </a:lnSpc>
              <a:spcBef>
                <a:spcPts val="0"/>
              </a:spcBef>
              <a:buClr>
                <a:srgbClr val="86AA2C"/>
              </a:buClr>
            </a:pPr>
            <a:r>
              <a:rPr lang="en-US" sz="2400" dirty="0">
                <a:solidFill>
                  <a:prstClr val="black"/>
                </a:solidFill>
              </a:rPr>
              <a:t>Pronouns: She, her, hers</a:t>
            </a:r>
          </a:p>
          <a:p>
            <a:pPr lvl="0">
              <a:lnSpc>
                <a:spcPts val="2400"/>
              </a:lnSpc>
              <a:spcBef>
                <a:spcPts val="0"/>
              </a:spcBef>
              <a:buClr>
                <a:srgbClr val="86AA2C"/>
              </a:buClr>
            </a:pPr>
            <a:r>
              <a:rPr lang="en-US" sz="2400" dirty="0">
                <a:solidFill>
                  <a:prstClr val="black"/>
                </a:solidFill>
              </a:rPr>
              <a:t>President, Diabetes Education Services</a:t>
            </a:r>
            <a:endParaRPr lang="en-US" sz="2400" dirty="0"/>
          </a:p>
        </p:txBody>
      </p:sp>
      <p:pic>
        <p:nvPicPr>
          <p:cNvPr id="2" name="Picture 1" descr="A purple sign with white text&#10;&#10;Description automatically generated">
            <a:extLst>
              <a:ext uri="{FF2B5EF4-FFF2-40B4-BE49-F238E27FC236}">
                <a16:creationId xmlns:a16="http://schemas.microsoft.com/office/drawing/2014/main" id="{2AF205DB-AD3F-C1B0-940B-74D4670FD6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9881" y="451533"/>
            <a:ext cx="8104238" cy="1676430"/>
          </a:xfrm>
          <a:prstGeom prst="rect">
            <a:avLst/>
          </a:prstGeom>
        </p:spPr>
      </p:pic>
    </p:spTree>
    <p:custDataLst>
      <p:tags r:id="rId1"/>
    </p:custDataLst>
    <p:extLst>
      <p:ext uri="{BB962C8B-B14F-4D97-AF65-F5344CB8AC3E}">
        <p14:creationId xmlns:p14="http://schemas.microsoft.com/office/powerpoint/2010/main" val="2946438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CDC Announces</a:t>
            </a:r>
          </a:p>
        </p:txBody>
      </p:sp>
      <p:sp>
        <p:nvSpPr>
          <p:cNvPr id="1885187" name="Rectangle 3"/>
          <p:cNvSpPr>
            <a:spLocks noGrp="1" noChangeArrowheads="1"/>
          </p:cNvSpPr>
          <p:nvPr>
            <p:ph sz="quarter" idx="1"/>
          </p:nvPr>
        </p:nvSpPr>
        <p:spPr>
          <a:xfrm>
            <a:off x="4645152" y="1219200"/>
            <a:ext cx="4041648" cy="4937760"/>
          </a:xfrm>
        </p:spPr>
        <p:txBody>
          <a:bodyPr>
            <a:normAutofit fontScale="92500"/>
          </a:bodyPr>
          <a:lstStyle/>
          <a:p>
            <a:pPr eaLnBrk="1" hangingPunct="1">
              <a:buFont typeface="Wingdings" pitchFamily="2" charset="2"/>
              <a:buNone/>
            </a:pPr>
            <a:endParaRPr lang="en-US" sz="2800" dirty="0"/>
          </a:p>
          <a:p>
            <a:pPr algn="ctr" eaLnBrk="1" hangingPunct="1">
              <a:buFont typeface="Wingdings" pitchFamily="2" charset="2"/>
              <a:buNone/>
            </a:pPr>
            <a:r>
              <a:rPr lang="en-US" sz="4800" dirty="0"/>
              <a:t>35% of Americans will have Diabetes by 2050</a:t>
            </a:r>
            <a:endParaRPr lang="en-US" sz="4400" dirty="0"/>
          </a:p>
          <a:p>
            <a:pPr algn="ctr" eaLnBrk="1" hangingPunct="1">
              <a:buFont typeface="Wingdings" pitchFamily="2" charset="2"/>
              <a:buNone/>
            </a:pPr>
            <a:endParaRPr lang="en-US" sz="2000" i="1" dirty="0">
              <a:solidFill>
                <a:schemeClr val="hlink"/>
              </a:solidFill>
            </a:endParaRPr>
          </a:p>
          <a:p>
            <a:pPr algn="r" eaLnBrk="1" hangingPunct="1">
              <a:buFont typeface="Wingdings" pitchFamily="2" charset="2"/>
              <a:buNone/>
            </a:pPr>
            <a:r>
              <a:rPr lang="en-US" sz="1600" i="1" dirty="0"/>
              <a:t>Boyle, Thompson, Barker, Williamson </a:t>
            </a:r>
          </a:p>
          <a:p>
            <a:pPr algn="r" eaLnBrk="1" hangingPunct="1">
              <a:buFont typeface="Wingdings" pitchFamily="2" charset="2"/>
              <a:buNone/>
            </a:pPr>
            <a:r>
              <a:rPr lang="en-US" sz="1600" i="1" dirty="0"/>
              <a:t>2010, Oct 22:8(1)29</a:t>
            </a:r>
          </a:p>
          <a:p>
            <a:pPr algn="r" eaLnBrk="1" hangingPunct="1">
              <a:buFont typeface="Wingdings" pitchFamily="2" charset="2"/>
              <a:buNone/>
            </a:pPr>
            <a:r>
              <a:rPr lang="en-US" sz="1600" i="1" dirty="0"/>
              <a:t>www.pophealthmetrics.co</a:t>
            </a:r>
            <a:r>
              <a:rPr lang="en-US" sz="2000" i="1" dirty="0"/>
              <a:t>m</a:t>
            </a:r>
          </a:p>
        </p:txBody>
      </p:sp>
      <p:pic>
        <p:nvPicPr>
          <p:cNvPr id="24580" name="Picture 4" descr="j0351647[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3000" y="1057807"/>
            <a:ext cx="3124200" cy="512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687767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EC52253-A5DC-BDBD-5264-499EE3F03641}"/>
              </a:ext>
            </a:extLst>
          </p:cNvPr>
          <p:cNvSpPr txBox="1"/>
          <p:nvPr/>
        </p:nvSpPr>
        <p:spPr>
          <a:xfrm>
            <a:off x="391189" y="5919312"/>
            <a:ext cx="8871734" cy="646331"/>
          </a:xfrm>
          <a:prstGeom prst="rect">
            <a:avLst/>
          </a:prstGeom>
          <a:noFill/>
        </p:spPr>
        <p:txBody>
          <a:bodyPr wrap="square">
            <a:spAutoFit/>
          </a:bodyPr>
          <a:lstStyle/>
          <a:p>
            <a:r>
              <a:rPr lang="en-US" b="0" i="0" dirty="0">
                <a:solidFill>
                  <a:srgbClr val="000000"/>
                </a:solidFill>
                <a:effectLst/>
                <a:latin typeface="Segoe UI" panose="020B0502040204020203" pitchFamily="34" charset="0"/>
              </a:rPr>
              <a:t>Centers for Disease Control and Prevention. National Diabetes Stats Report   https://www.cdc.gov/diabetes/data/statistics-report/index.html. Accessed </a:t>
            </a:r>
            <a:r>
              <a:rPr lang="en-US" dirty="0">
                <a:solidFill>
                  <a:srgbClr val="000000"/>
                </a:solidFill>
                <a:latin typeface="Segoe UI" panose="020B0502040204020203" pitchFamily="34" charset="0"/>
              </a:rPr>
              <a:t>1/23</a:t>
            </a:r>
            <a:endParaRPr lang="en-US" dirty="0"/>
          </a:p>
        </p:txBody>
      </p:sp>
      <p:sp>
        <p:nvSpPr>
          <p:cNvPr id="2" name="Title 1"/>
          <p:cNvSpPr>
            <a:spLocks noGrp="1"/>
          </p:cNvSpPr>
          <p:nvPr>
            <p:ph type="title"/>
          </p:nvPr>
        </p:nvSpPr>
        <p:spPr>
          <a:xfrm>
            <a:off x="432371" y="234140"/>
            <a:ext cx="8229600" cy="918418"/>
          </a:xfrm>
        </p:spPr>
        <p:txBody>
          <a:bodyPr/>
          <a:lstStyle/>
          <a:p>
            <a:r>
              <a:rPr lang="en-US" dirty="0"/>
              <a:t>Type 2 Diabetes in America 2026 </a:t>
            </a:r>
          </a:p>
        </p:txBody>
      </p:sp>
      <p:sp>
        <p:nvSpPr>
          <p:cNvPr id="3" name="Content Placeholder 2"/>
          <p:cNvSpPr>
            <a:spLocks noGrp="1"/>
          </p:cNvSpPr>
          <p:nvPr>
            <p:ph sz="quarter" idx="1"/>
          </p:nvPr>
        </p:nvSpPr>
        <p:spPr/>
        <p:txBody>
          <a:bodyPr/>
          <a:lstStyle/>
          <a:p>
            <a:r>
              <a:rPr lang="en-US" dirty="0"/>
              <a:t>14.7% with Diabetes - 38 million adults</a:t>
            </a:r>
          </a:p>
          <a:p>
            <a:pPr lvl="1"/>
            <a:r>
              <a:rPr lang="en-US" dirty="0"/>
              <a:t>11% don’t know they have it </a:t>
            </a:r>
          </a:p>
          <a:p>
            <a:r>
              <a:rPr lang="en-US" dirty="0"/>
              <a:t>38% with Prediabetes – 98 million adults</a:t>
            </a:r>
          </a:p>
        </p:txBody>
      </p:sp>
      <p:pic>
        <p:nvPicPr>
          <p:cNvPr id="5" name="Picture 4">
            <a:extLst>
              <a:ext uri="{FF2B5EF4-FFF2-40B4-BE49-F238E27FC236}">
                <a16:creationId xmlns:a16="http://schemas.microsoft.com/office/drawing/2014/main" id="{8DF0A88E-25B4-245F-76CE-4080E3FD2BE9}"/>
              </a:ext>
            </a:extLst>
          </p:cNvPr>
          <p:cNvPicPr>
            <a:picLocks noChangeAspect="1"/>
          </p:cNvPicPr>
          <p:nvPr/>
        </p:nvPicPr>
        <p:blipFill>
          <a:blip r:embed="rId4"/>
          <a:stretch>
            <a:fillRect/>
          </a:stretch>
        </p:blipFill>
        <p:spPr>
          <a:xfrm>
            <a:off x="232232" y="2819400"/>
            <a:ext cx="8629877" cy="3961820"/>
          </a:xfrm>
          <a:prstGeom prst="rect">
            <a:avLst/>
          </a:prstGeom>
        </p:spPr>
      </p:pic>
      <p:sp>
        <p:nvSpPr>
          <p:cNvPr id="9" name="TextBox 8">
            <a:extLst>
              <a:ext uri="{FF2B5EF4-FFF2-40B4-BE49-F238E27FC236}">
                <a16:creationId xmlns:a16="http://schemas.microsoft.com/office/drawing/2014/main" id="{50588356-2280-EB09-6124-1D7E2BE79768}"/>
              </a:ext>
            </a:extLst>
          </p:cNvPr>
          <p:cNvSpPr txBox="1"/>
          <p:nvPr/>
        </p:nvSpPr>
        <p:spPr>
          <a:xfrm>
            <a:off x="3886200" y="3022824"/>
            <a:ext cx="6034035" cy="369332"/>
          </a:xfrm>
          <a:prstGeom prst="rect">
            <a:avLst/>
          </a:prstGeom>
          <a:noFill/>
        </p:spPr>
        <p:txBody>
          <a:bodyPr wrap="square">
            <a:spAutoFit/>
          </a:bodyPr>
          <a:lstStyle/>
          <a:p>
            <a:r>
              <a:rPr lang="en-US" dirty="0"/>
              <a:t>https://www.cdc.gov/nchs/data/databriefs/db516.pdf</a:t>
            </a:r>
          </a:p>
        </p:txBody>
      </p:sp>
      <p:sp>
        <p:nvSpPr>
          <p:cNvPr id="8" name="TextBox 7">
            <a:extLst>
              <a:ext uri="{FF2B5EF4-FFF2-40B4-BE49-F238E27FC236}">
                <a16:creationId xmlns:a16="http://schemas.microsoft.com/office/drawing/2014/main" id="{8C70798B-7B32-AA7F-30B8-B4C59250CA7A}"/>
              </a:ext>
            </a:extLst>
          </p:cNvPr>
          <p:cNvSpPr txBox="1"/>
          <p:nvPr/>
        </p:nvSpPr>
        <p:spPr>
          <a:xfrm>
            <a:off x="563202" y="6122736"/>
            <a:ext cx="4902313" cy="369332"/>
          </a:xfrm>
          <a:prstGeom prst="rect">
            <a:avLst/>
          </a:prstGeom>
          <a:noFill/>
        </p:spPr>
        <p:txBody>
          <a:bodyPr wrap="square">
            <a:spAutoFit/>
          </a:bodyPr>
          <a:lstStyle/>
          <a:p>
            <a:r>
              <a:rPr lang="en-US" dirty="0"/>
              <a:t>https://www.cdc.gov/pcd/issues/2025/24_0273.htm</a:t>
            </a:r>
          </a:p>
        </p:txBody>
      </p:sp>
    </p:spTree>
    <p:custDataLst>
      <p:tags r:id="rId1"/>
    </p:custDataLst>
    <p:extLst>
      <p:ext uri="{BB962C8B-B14F-4D97-AF65-F5344CB8AC3E}">
        <p14:creationId xmlns:p14="http://schemas.microsoft.com/office/powerpoint/2010/main" val="2881873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EC52253-A5DC-BDBD-5264-499EE3F03641}"/>
              </a:ext>
            </a:extLst>
          </p:cNvPr>
          <p:cNvSpPr txBox="1"/>
          <p:nvPr/>
        </p:nvSpPr>
        <p:spPr>
          <a:xfrm>
            <a:off x="391189" y="5919312"/>
            <a:ext cx="8871734" cy="646331"/>
          </a:xfrm>
          <a:prstGeom prst="rect">
            <a:avLst/>
          </a:prstGeom>
          <a:noFill/>
        </p:spPr>
        <p:txBody>
          <a:bodyPr wrap="square">
            <a:spAutoFit/>
          </a:bodyPr>
          <a:lstStyle/>
          <a:p>
            <a:r>
              <a:rPr lang="en-US" b="0" i="0" dirty="0">
                <a:solidFill>
                  <a:srgbClr val="000000"/>
                </a:solidFill>
                <a:effectLst/>
                <a:latin typeface="Segoe UI" panose="020B0502040204020203" pitchFamily="34" charset="0"/>
              </a:rPr>
              <a:t>Centers for Disease Control and Prevention. National Diabetes Stats Report   https://www.cdc.gov/diabetes/data/statistics-report/index.html. Accessed </a:t>
            </a:r>
            <a:r>
              <a:rPr lang="en-US" dirty="0">
                <a:solidFill>
                  <a:srgbClr val="000000"/>
                </a:solidFill>
                <a:latin typeface="Segoe UI" panose="020B0502040204020203" pitchFamily="34" charset="0"/>
              </a:rPr>
              <a:t>1/23</a:t>
            </a:r>
            <a:endParaRPr lang="en-US" dirty="0"/>
          </a:p>
        </p:txBody>
      </p:sp>
      <p:sp>
        <p:nvSpPr>
          <p:cNvPr id="2" name="Title 1"/>
          <p:cNvSpPr>
            <a:spLocks noGrp="1"/>
          </p:cNvSpPr>
          <p:nvPr>
            <p:ph type="title"/>
          </p:nvPr>
        </p:nvSpPr>
        <p:spPr>
          <a:xfrm>
            <a:off x="432371" y="234140"/>
            <a:ext cx="8229600" cy="784282"/>
          </a:xfrm>
        </p:spPr>
        <p:txBody>
          <a:bodyPr/>
          <a:lstStyle/>
          <a:p>
            <a:r>
              <a:rPr lang="en-US" dirty="0"/>
              <a:t>Type 2 Diabetes Distribution in U.S.</a:t>
            </a:r>
          </a:p>
        </p:txBody>
      </p:sp>
      <p:pic>
        <p:nvPicPr>
          <p:cNvPr id="1126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565" y="3960788"/>
            <a:ext cx="4429482"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91000" y="4223581"/>
            <a:ext cx="4321809" cy="25607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565" y="1040193"/>
            <a:ext cx="4480328" cy="36516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a:blip r:embed="rId6"/>
          <a:stretch>
            <a:fillRect/>
          </a:stretch>
        </p:blipFill>
        <p:spPr>
          <a:xfrm>
            <a:off x="4613955" y="1002891"/>
            <a:ext cx="4577016" cy="3494577"/>
          </a:xfrm>
          <a:prstGeom prst="rect">
            <a:avLst/>
          </a:prstGeom>
        </p:spPr>
      </p:pic>
    </p:spTree>
    <p:custDataLst>
      <p:tags r:id="rId1"/>
    </p:custDataLst>
    <p:extLst>
      <p:ext uri="{BB962C8B-B14F-4D97-AF65-F5344CB8AC3E}">
        <p14:creationId xmlns:p14="http://schemas.microsoft.com/office/powerpoint/2010/main" val="343232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1267"/>
                                        </p:tgtEl>
                                        <p:attrNameLst>
                                          <p:attrName>style.visibility</p:attrName>
                                        </p:attrNameLst>
                                      </p:cBhvr>
                                      <p:to>
                                        <p:strVal val="visible"/>
                                      </p:to>
                                    </p:set>
                                    <p:animEffect transition="in" filter="wipe(down)">
                                      <p:cBhvr>
                                        <p:cTn id="7" dur="580">
                                          <p:stCondLst>
                                            <p:cond delay="0"/>
                                          </p:stCondLst>
                                        </p:cTn>
                                        <p:tgtEl>
                                          <p:spTgt spid="11267"/>
                                        </p:tgtEl>
                                      </p:cBhvr>
                                    </p:animEffect>
                                    <p:anim calcmode="lin" valueType="num">
                                      <p:cBhvr>
                                        <p:cTn id="8" dur="1822" tmFilter="0,0; 0.14,0.36; 0.43,0.73; 0.71,0.91; 1.0,1.0">
                                          <p:stCondLst>
                                            <p:cond delay="0"/>
                                          </p:stCondLst>
                                        </p:cTn>
                                        <p:tgtEl>
                                          <p:spTgt spid="1126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26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26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26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267"/>
                                        </p:tgtEl>
                                        <p:attrNameLst>
                                          <p:attrName>ppt_y</p:attrName>
                                        </p:attrNameLst>
                                      </p:cBhvr>
                                      <p:tavLst>
                                        <p:tav tm="0" fmla="#ppt_y-sin(pi*$)/81">
                                          <p:val>
                                            <p:fltVal val="0"/>
                                          </p:val>
                                        </p:tav>
                                        <p:tav tm="100000">
                                          <p:val>
                                            <p:fltVal val="1"/>
                                          </p:val>
                                        </p:tav>
                                      </p:tavLst>
                                    </p:anim>
                                    <p:animScale>
                                      <p:cBhvr>
                                        <p:cTn id="13" dur="26">
                                          <p:stCondLst>
                                            <p:cond delay="650"/>
                                          </p:stCondLst>
                                        </p:cTn>
                                        <p:tgtEl>
                                          <p:spTgt spid="11267"/>
                                        </p:tgtEl>
                                      </p:cBhvr>
                                      <p:to x="100000" y="60000"/>
                                    </p:animScale>
                                    <p:animScale>
                                      <p:cBhvr>
                                        <p:cTn id="14" dur="166" decel="50000">
                                          <p:stCondLst>
                                            <p:cond delay="676"/>
                                          </p:stCondLst>
                                        </p:cTn>
                                        <p:tgtEl>
                                          <p:spTgt spid="11267"/>
                                        </p:tgtEl>
                                      </p:cBhvr>
                                      <p:to x="100000" y="100000"/>
                                    </p:animScale>
                                    <p:animScale>
                                      <p:cBhvr>
                                        <p:cTn id="15" dur="26">
                                          <p:stCondLst>
                                            <p:cond delay="1312"/>
                                          </p:stCondLst>
                                        </p:cTn>
                                        <p:tgtEl>
                                          <p:spTgt spid="11267"/>
                                        </p:tgtEl>
                                      </p:cBhvr>
                                      <p:to x="100000" y="80000"/>
                                    </p:animScale>
                                    <p:animScale>
                                      <p:cBhvr>
                                        <p:cTn id="16" dur="166" decel="50000">
                                          <p:stCondLst>
                                            <p:cond delay="1338"/>
                                          </p:stCondLst>
                                        </p:cTn>
                                        <p:tgtEl>
                                          <p:spTgt spid="11267"/>
                                        </p:tgtEl>
                                      </p:cBhvr>
                                      <p:to x="100000" y="100000"/>
                                    </p:animScale>
                                    <p:animScale>
                                      <p:cBhvr>
                                        <p:cTn id="17" dur="26">
                                          <p:stCondLst>
                                            <p:cond delay="1642"/>
                                          </p:stCondLst>
                                        </p:cTn>
                                        <p:tgtEl>
                                          <p:spTgt spid="11267"/>
                                        </p:tgtEl>
                                      </p:cBhvr>
                                      <p:to x="100000" y="90000"/>
                                    </p:animScale>
                                    <p:animScale>
                                      <p:cBhvr>
                                        <p:cTn id="18" dur="166" decel="50000">
                                          <p:stCondLst>
                                            <p:cond delay="1668"/>
                                          </p:stCondLst>
                                        </p:cTn>
                                        <p:tgtEl>
                                          <p:spTgt spid="11267"/>
                                        </p:tgtEl>
                                      </p:cBhvr>
                                      <p:to x="100000" y="100000"/>
                                    </p:animScale>
                                    <p:animScale>
                                      <p:cBhvr>
                                        <p:cTn id="19" dur="26">
                                          <p:stCondLst>
                                            <p:cond delay="1808"/>
                                          </p:stCondLst>
                                        </p:cTn>
                                        <p:tgtEl>
                                          <p:spTgt spid="11267"/>
                                        </p:tgtEl>
                                      </p:cBhvr>
                                      <p:to x="100000" y="95000"/>
                                    </p:animScale>
                                    <p:animScale>
                                      <p:cBhvr>
                                        <p:cTn id="20" dur="166" decel="50000">
                                          <p:stCondLst>
                                            <p:cond delay="1834"/>
                                          </p:stCondLst>
                                        </p:cTn>
                                        <p:tgtEl>
                                          <p:spTgt spid="1126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11266"/>
                                        </p:tgtEl>
                                        <p:attrNameLst>
                                          <p:attrName>style.visibility</p:attrName>
                                        </p:attrNameLst>
                                      </p:cBhvr>
                                      <p:to>
                                        <p:strVal val="visible"/>
                                      </p:to>
                                    </p:set>
                                    <p:animEffect transition="in" filter="wipe(down)">
                                      <p:cBhvr>
                                        <p:cTn id="25" dur="580">
                                          <p:stCondLst>
                                            <p:cond delay="0"/>
                                          </p:stCondLst>
                                        </p:cTn>
                                        <p:tgtEl>
                                          <p:spTgt spid="11266"/>
                                        </p:tgtEl>
                                      </p:cBhvr>
                                    </p:animEffect>
                                    <p:anim calcmode="lin" valueType="num">
                                      <p:cBhvr>
                                        <p:cTn id="26" dur="1822" tmFilter="0,0; 0.14,0.36; 0.43,0.73; 0.71,0.91; 1.0,1.0">
                                          <p:stCondLst>
                                            <p:cond delay="0"/>
                                          </p:stCondLst>
                                        </p:cTn>
                                        <p:tgtEl>
                                          <p:spTgt spid="11266"/>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1266"/>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1266"/>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1266"/>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1266"/>
                                        </p:tgtEl>
                                        <p:attrNameLst>
                                          <p:attrName>ppt_y</p:attrName>
                                        </p:attrNameLst>
                                      </p:cBhvr>
                                      <p:tavLst>
                                        <p:tav tm="0" fmla="#ppt_y-sin(pi*$)/81">
                                          <p:val>
                                            <p:fltVal val="0"/>
                                          </p:val>
                                        </p:tav>
                                        <p:tav tm="100000">
                                          <p:val>
                                            <p:fltVal val="1"/>
                                          </p:val>
                                        </p:tav>
                                      </p:tavLst>
                                    </p:anim>
                                    <p:animScale>
                                      <p:cBhvr>
                                        <p:cTn id="31" dur="26">
                                          <p:stCondLst>
                                            <p:cond delay="650"/>
                                          </p:stCondLst>
                                        </p:cTn>
                                        <p:tgtEl>
                                          <p:spTgt spid="11266"/>
                                        </p:tgtEl>
                                      </p:cBhvr>
                                      <p:to x="100000" y="60000"/>
                                    </p:animScale>
                                    <p:animScale>
                                      <p:cBhvr>
                                        <p:cTn id="32" dur="166" decel="50000">
                                          <p:stCondLst>
                                            <p:cond delay="676"/>
                                          </p:stCondLst>
                                        </p:cTn>
                                        <p:tgtEl>
                                          <p:spTgt spid="11266"/>
                                        </p:tgtEl>
                                      </p:cBhvr>
                                      <p:to x="100000" y="100000"/>
                                    </p:animScale>
                                    <p:animScale>
                                      <p:cBhvr>
                                        <p:cTn id="33" dur="26">
                                          <p:stCondLst>
                                            <p:cond delay="1312"/>
                                          </p:stCondLst>
                                        </p:cTn>
                                        <p:tgtEl>
                                          <p:spTgt spid="11266"/>
                                        </p:tgtEl>
                                      </p:cBhvr>
                                      <p:to x="100000" y="80000"/>
                                    </p:animScale>
                                    <p:animScale>
                                      <p:cBhvr>
                                        <p:cTn id="34" dur="166" decel="50000">
                                          <p:stCondLst>
                                            <p:cond delay="1338"/>
                                          </p:stCondLst>
                                        </p:cTn>
                                        <p:tgtEl>
                                          <p:spTgt spid="11266"/>
                                        </p:tgtEl>
                                      </p:cBhvr>
                                      <p:to x="100000" y="100000"/>
                                    </p:animScale>
                                    <p:animScale>
                                      <p:cBhvr>
                                        <p:cTn id="35" dur="26">
                                          <p:stCondLst>
                                            <p:cond delay="1642"/>
                                          </p:stCondLst>
                                        </p:cTn>
                                        <p:tgtEl>
                                          <p:spTgt spid="11266"/>
                                        </p:tgtEl>
                                      </p:cBhvr>
                                      <p:to x="100000" y="90000"/>
                                    </p:animScale>
                                    <p:animScale>
                                      <p:cBhvr>
                                        <p:cTn id="36" dur="166" decel="50000">
                                          <p:stCondLst>
                                            <p:cond delay="1668"/>
                                          </p:stCondLst>
                                        </p:cTn>
                                        <p:tgtEl>
                                          <p:spTgt spid="11266"/>
                                        </p:tgtEl>
                                      </p:cBhvr>
                                      <p:to x="100000" y="100000"/>
                                    </p:animScale>
                                    <p:animScale>
                                      <p:cBhvr>
                                        <p:cTn id="37" dur="26">
                                          <p:stCondLst>
                                            <p:cond delay="1808"/>
                                          </p:stCondLst>
                                        </p:cTn>
                                        <p:tgtEl>
                                          <p:spTgt spid="11266"/>
                                        </p:tgtEl>
                                      </p:cBhvr>
                                      <p:to x="100000" y="95000"/>
                                    </p:animScale>
                                    <p:animScale>
                                      <p:cBhvr>
                                        <p:cTn id="38" dur="166" decel="50000">
                                          <p:stCondLst>
                                            <p:cond delay="1834"/>
                                          </p:stCondLst>
                                        </p:cTn>
                                        <p:tgtEl>
                                          <p:spTgt spid="11266"/>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nodeType="clickEffect">
                                  <p:stCondLst>
                                    <p:cond delay="0"/>
                                  </p:stCondLst>
                                  <p:childTnLst>
                                    <p:set>
                                      <p:cBhvr>
                                        <p:cTn id="42" dur="1" fill="hold">
                                          <p:stCondLst>
                                            <p:cond delay="0"/>
                                          </p:stCondLst>
                                        </p:cTn>
                                        <p:tgtEl>
                                          <p:spTgt spid="11268"/>
                                        </p:tgtEl>
                                        <p:attrNameLst>
                                          <p:attrName>style.visibility</p:attrName>
                                        </p:attrNameLst>
                                      </p:cBhvr>
                                      <p:to>
                                        <p:strVal val="visible"/>
                                      </p:to>
                                    </p:set>
                                    <p:anim calcmode="lin" valueType="num">
                                      <p:cBhvr>
                                        <p:cTn id="43" dur="1000" fill="hold"/>
                                        <p:tgtEl>
                                          <p:spTgt spid="11268"/>
                                        </p:tgtEl>
                                        <p:attrNameLst>
                                          <p:attrName>ppt_w</p:attrName>
                                        </p:attrNameLst>
                                      </p:cBhvr>
                                      <p:tavLst>
                                        <p:tav tm="0">
                                          <p:val>
                                            <p:fltVal val="0"/>
                                          </p:val>
                                        </p:tav>
                                        <p:tav tm="100000">
                                          <p:val>
                                            <p:strVal val="#ppt_w"/>
                                          </p:val>
                                        </p:tav>
                                      </p:tavLst>
                                    </p:anim>
                                    <p:anim calcmode="lin" valueType="num">
                                      <p:cBhvr>
                                        <p:cTn id="44" dur="1000" fill="hold"/>
                                        <p:tgtEl>
                                          <p:spTgt spid="11268"/>
                                        </p:tgtEl>
                                        <p:attrNameLst>
                                          <p:attrName>ppt_h</p:attrName>
                                        </p:attrNameLst>
                                      </p:cBhvr>
                                      <p:tavLst>
                                        <p:tav tm="0">
                                          <p:val>
                                            <p:fltVal val="0"/>
                                          </p:val>
                                        </p:tav>
                                        <p:tav tm="100000">
                                          <p:val>
                                            <p:strVal val="#ppt_h"/>
                                          </p:val>
                                        </p:tav>
                                      </p:tavLst>
                                    </p:anim>
                                    <p:anim calcmode="lin" valueType="num">
                                      <p:cBhvr>
                                        <p:cTn id="45" dur="1000" fill="hold"/>
                                        <p:tgtEl>
                                          <p:spTgt spid="11268"/>
                                        </p:tgtEl>
                                        <p:attrNameLst>
                                          <p:attrName>style.rotation</p:attrName>
                                        </p:attrNameLst>
                                      </p:cBhvr>
                                      <p:tavLst>
                                        <p:tav tm="0">
                                          <p:val>
                                            <p:fltVal val="90"/>
                                          </p:val>
                                        </p:tav>
                                        <p:tav tm="100000">
                                          <p:val>
                                            <p:fltVal val="0"/>
                                          </p:val>
                                        </p:tav>
                                      </p:tavLst>
                                    </p:anim>
                                    <p:animEffect transition="in" filter="fade">
                                      <p:cBhvr>
                                        <p:cTn id="46" dur="1000"/>
                                        <p:tgtEl>
                                          <p:spTgt spid="11268"/>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fade">
                                      <p:cBhvr>
                                        <p:cTn id="5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C1365-8AAB-43F3-9A8C-D55DCECBBEF1}"/>
              </a:ext>
            </a:extLst>
          </p:cNvPr>
          <p:cNvSpPr>
            <a:spLocks noGrp="1"/>
          </p:cNvSpPr>
          <p:nvPr>
            <p:ph type="title"/>
          </p:nvPr>
        </p:nvSpPr>
        <p:spPr/>
        <p:txBody>
          <a:bodyPr>
            <a:normAutofit/>
          </a:bodyPr>
          <a:lstStyle/>
          <a:p>
            <a:r>
              <a:rPr lang="en-US" dirty="0"/>
              <a:t>Social Drivers of Health (SDOH)</a:t>
            </a:r>
          </a:p>
        </p:txBody>
      </p:sp>
      <p:sp>
        <p:nvSpPr>
          <p:cNvPr id="3" name="Content Placeholder 2">
            <a:extLst>
              <a:ext uri="{FF2B5EF4-FFF2-40B4-BE49-F238E27FC236}">
                <a16:creationId xmlns:a16="http://schemas.microsoft.com/office/drawing/2014/main" id="{E7E6E1AD-3DCE-4E83-92A5-C58483E7B6FF}"/>
              </a:ext>
            </a:extLst>
          </p:cNvPr>
          <p:cNvSpPr>
            <a:spLocks noGrp="1"/>
          </p:cNvSpPr>
          <p:nvPr>
            <p:ph sz="quarter" idx="1"/>
          </p:nvPr>
        </p:nvSpPr>
        <p:spPr>
          <a:xfrm>
            <a:off x="457200" y="1219200"/>
            <a:ext cx="5157158" cy="4937760"/>
          </a:xfrm>
        </p:spPr>
        <p:txBody>
          <a:bodyPr/>
          <a:lstStyle/>
          <a:p>
            <a:r>
              <a:rPr lang="en-US" b="0" i="0" dirty="0">
                <a:solidFill>
                  <a:srgbClr val="383636"/>
                </a:solidFill>
                <a:effectLst/>
                <a:latin typeface="Helvetica Neue"/>
              </a:rPr>
              <a:t>SDOH are defined as the economic, environmental, political, and social conditions in which people live</a:t>
            </a:r>
            <a:r>
              <a:rPr lang="en-US" dirty="0">
                <a:solidFill>
                  <a:srgbClr val="383636"/>
                </a:solidFill>
                <a:latin typeface="Helvetica Neue"/>
              </a:rPr>
              <a:t>. Their uneven distribution </a:t>
            </a:r>
            <a:r>
              <a:rPr lang="en-US" b="0" i="0" dirty="0">
                <a:solidFill>
                  <a:srgbClr val="383636"/>
                </a:solidFill>
                <a:effectLst/>
                <a:latin typeface="Helvetica Neue"/>
              </a:rPr>
              <a:t>are responsible for a major part of health inequality worldwide.</a:t>
            </a:r>
            <a:endParaRPr lang="en-US" sz="2000" i="1" dirty="0"/>
          </a:p>
        </p:txBody>
      </p:sp>
      <p:pic>
        <p:nvPicPr>
          <p:cNvPr id="5" name="Picture 4">
            <a:extLst>
              <a:ext uri="{FF2B5EF4-FFF2-40B4-BE49-F238E27FC236}">
                <a16:creationId xmlns:a16="http://schemas.microsoft.com/office/drawing/2014/main" id="{51D3CCCA-670B-4740-A22E-138F7F7B84A2}"/>
              </a:ext>
            </a:extLst>
          </p:cNvPr>
          <p:cNvPicPr>
            <a:picLocks noChangeAspect="1"/>
          </p:cNvPicPr>
          <p:nvPr/>
        </p:nvPicPr>
        <p:blipFill>
          <a:blip r:embed="rId2"/>
          <a:stretch>
            <a:fillRect/>
          </a:stretch>
        </p:blipFill>
        <p:spPr>
          <a:xfrm>
            <a:off x="5614358" y="1371600"/>
            <a:ext cx="2992185" cy="2743200"/>
          </a:xfrm>
          <a:prstGeom prst="rect">
            <a:avLst/>
          </a:prstGeom>
        </p:spPr>
      </p:pic>
      <p:pic>
        <p:nvPicPr>
          <p:cNvPr id="8" name="Picture 7">
            <a:extLst>
              <a:ext uri="{FF2B5EF4-FFF2-40B4-BE49-F238E27FC236}">
                <a16:creationId xmlns:a16="http://schemas.microsoft.com/office/drawing/2014/main" id="{977BB17E-5D62-F4A6-B456-4D9C078B5093}"/>
              </a:ext>
            </a:extLst>
          </p:cNvPr>
          <p:cNvPicPr>
            <a:picLocks noChangeAspect="1"/>
          </p:cNvPicPr>
          <p:nvPr/>
        </p:nvPicPr>
        <p:blipFill>
          <a:blip r:embed="rId3"/>
          <a:stretch>
            <a:fillRect/>
          </a:stretch>
        </p:blipFill>
        <p:spPr>
          <a:xfrm>
            <a:off x="5281398" y="5904501"/>
            <a:ext cx="3610479" cy="657317"/>
          </a:xfrm>
          <a:prstGeom prst="rect">
            <a:avLst/>
          </a:prstGeom>
        </p:spPr>
      </p:pic>
    </p:spTree>
    <p:extLst>
      <p:ext uri="{BB962C8B-B14F-4D97-AF65-F5344CB8AC3E}">
        <p14:creationId xmlns:p14="http://schemas.microsoft.com/office/powerpoint/2010/main" val="522957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C1365-8AAB-43F3-9A8C-D55DCECBBEF1}"/>
              </a:ext>
            </a:extLst>
          </p:cNvPr>
          <p:cNvSpPr>
            <a:spLocks noGrp="1"/>
          </p:cNvSpPr>
          <p:nvPr>
            <p:ph type="title"/>
          </p:nvPr>
        </p:nvSpPr>
        <p:spPr>
          <a:xfrm>
            <a:off x="457200" y="152400"/>
            <a:ext cx="8229600" cy="940932"/>
          </a:xfrm>
        </p:spPr>
        <p:txBody>
          <a:bodyPr>
            <a:normAutofit fontScale="90000"/>
          </a:bodyPr>
          <a:lstStyle/>
          <a:p>
            <a:r>
              <a:rPr lang="en-US" dirty="0"/>
              <a:t>Social Determinants of Health (SDOH)</a:t>
            </a:r>
          </a:p>
        </p:txBody>
      </p:sp>
      <p:sp>
        <p:nvSpPr>
          <p:cNvPr id="3" name="Content Placeholder 2">
            <a:extLst>
              <a:ext uri="{FF2B5EF4-FFF2-40B4-BE49-F238E27FC236}">
                <a16:creationId xmlns:a16="http://schemas.microsoft.com/office/drawing/2014/main" id="{E7E6E1AD-3DCE-4E83-92A5-C58483E7B6FF}"/>
              </a:ext>
            </a:extLst>
          </p:cNvPr>
          <p:cNvSpPr>
            <a:spLocks noGrp="1"/>
          </p:cNvSpPr>
          <p:nvPr>
            <p:ph sz="quarter" idx="1"/>
          </p:nvPr>
        </p:nvSpPr>
        <p:spPr>
          <a:xfrm>
            <a:off x="415332" y="1295400"/>
            <a:ext cx="5844570" cy="3089499"/>
          </a:xfrm>
        </p:spPr>
        <p:txBody>
          <a:bodyPr>
            <a:normAutofit/>
          </a:bodyPr>
          <a:lstStyle/>
          <a:p>
            <a:r>
              <a:rPr lang="en-US" dirty="0"/>
              <a:t>Factors often beyond an individual’s direct control and potentially representing lifelong risks—play a significant role in both clinical and psychosocial outcomes. </a:t>
            </a:r>
          </a:p>
        </p:txBody>
      </p:sp>
      <p:sp>
        <p:nvSpPr>
          <p:cNvPr id="6" name="TextBox 5">
            <a:extLst>
              <a:ext uri="{FF2B5EF4-FFF2-40B4-BE49-F238E27FC236}">
                <a16:creationId xmlns:a16="http://schemas.microsoft.com/office/drawing/2014/main" id="{1092B44A-6B0A-6620-4C1E-22224D74DE85}"/>
              </a:ext>
            </a:extLst>
          </p:cNvPr>
          <p:cNvSpPr txBox="1"/>
          <p:nvPr/>
        </p:nvSpPr>
        <p:spPr>
          <a:xfrm>
            <a:off x="415332" y="4572000"/>
            <a:ext cx="6366468" cy="1938992"/>
          </a:xfrm>
          <a:prstGeom prst="rect">
            <a:avLst/>
          </a:prstGeom>
          <a:noFill/>
        </p:spPr>
        <p:txBody>
          <a:bodyPr wrap="square">
            <a:spAutoFit/>
          </a:bodyPr>
          <a:lstStyle/>
          <a:p>
            <a:r>
              <a:rPr lang="en-US" sz="2000" dirty="0">
                <a:solidFill>
                  <a:srgbClr val="0070C0"/>
                </a:solidFill>
              </a:rPr>
              <a:t>To improve health, support overall well-being, and eliminate disparities, it is crucial to address these determinants, particularly for individuals from racial and ethnic minoritized communities, underserved geographic areas (rural or urban), and those facing socioeconomic barriers to care and health </a:t>
            </a:r>
          </a:p>
        </p:txBody>
      </p:sp>
      <p:pic>
        <p:nvPicPr>
          <p:cNvPr id="4" name="Picture 3" descr="Casual woman with hand on face">
            <a:extLst>
              <a:ext uri="{FF2B5EF4-FFF2-40B4-BE49-F238E27FC236}">
                <a16:creationId xmlns:a16="http://schemas.microsoft.com/office/drawing/2014/main" id="{6B92D33C-A9A0-56E0-0CC0-3A9E3CD137CE}"/>
              </a:ext>
            </a:extLst>
          </p:cNvPr>
          <p:cNvPicPr>
            <a:picLocks noChangeAspect="1"/>
          </p:cNvPicPr>
          <p:nvPr/>
        </p:nvPicPr>
        <p:blipFill>
          <a:blip r:embed="rId2"/>
          <a:stretch>
            <a:fillRect/>
          </a:stretch>
        </p:blipFill>
        <p:spPr>
          <a:xfrm>
            <a:off x="6743700" y="1083807"/>
            <a:ext cx="1723243" cy="5029200"/>
          </a:xfrm>
          <a:prstGeom prst="rect">
            <a:avLst/>
          </a:prstGeom>
        </p:spPr>
      </p:pic>
      <p:pic>
        <p:nvPicPr>
          <p:cNvPr id="8" name="Picture 7">
            <a:extLst>
              <a:ext uri="{FF2B5EF4-FFF2-40B4-BE49-F238E27FC236}">
                <a16:creationId xmlns:a16="http://schemas.microsoft.com/office/drawing/2014/main" id="{D5CD994D-F382-CCE6-1385-DDD37ED7F4CD}"/>
              </a:ext>
            </a:extLst>
          </p:cNvPr>
          <p:cNvPicPr>
            <a:picLocks noChangeAspect="1"/>
          </p:cNvPicPr>
          <p:nvPr/>
        </p:nvPicPr>
        <p:blipFill>
          <a:blip r:embed="rId3"/>
          <a:stretch>
            <a:fillRect/>
          </a:stretch>
        </p:blipFill>
        <p:spPr>
          <a:xfrm>
            <a:off x="5614312" y="6193946"/>
            <a:ext cx="3482904" cy="634091"/>
          </a:xfrm>
          <a:prstGeom prst="rect">
            <a:avLst/>
          </a:prstGeom>
        </p:spPr>
      </p:pic>
    </p:spTree>
    <p:extLst>
      <p:ext uri="{BB962C8B-B14F-4D97-AF65-F5344CB8AC3E}">
        <p14:creationId xmlns:p14="http://schemas.microsoft.com/office/powerpoint/2010/main" val="3914564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9E0C2DE-56D2-3A16-6AE6-2FC80CEADEC7}"/>
              </a:ext>
            </a:extLst>
          </p:cNvPr>
          <p:cNvSpPr>
            <a:spLocks noGrp="1"/>
          </p:cNvSpPr>
          <p:nvPr>
            <p:ph type="title"/>
          </p:nvPr>
        </p:nvSpPr>
        <p:spPr>
          <a:xfrm>
            <a:off x="457200" y="152400"/>
            <a:ext cx="8229600" cy="990600"/>
          </a:xfrm>
        </p:spPr>
        <p:txBody>
          <a:bodyPr wrap="square" anchor="b">
            <a:normAutofit/>
          </a:bodyPr>
          <a:lstStyle/>
          <a:p>
            <a:r>
              <a:rPr lang="en-US" dirty="0"/>
              <a:t>Care Quality Gaps</a:t>
            </a:r>
          </a:p>
        </p:txBody>
      </p:sp>
      <p:graphicFrame>
        <p:nvGraphicFramePr>
          <p:cNvPr id="8" name="Content Placeholder 5">
            <a:extLst>
              <a:ext uri="{FF2B5EF4-FFF2-40B4-BE49-F238E27FC236}">
                <a16:creationId xmlns:a16="http://schemas.microsoft.com/office/drawing/2014/main" id="{7B869C12-BC77-4778-AACF-3CD95B3C55C5}"/>
              </a:ext>
            </a:extLst>
          </p:cNvPr>
          <p:cNvGraphicFramePr>
            <a:graphicFrameLocks noGrp="1"/>
          </p:cNvGraphicFramePr>
          <p:nvPr>
            <p:ph sz="quarter" idx="1"/>
          </p:nvPr>
        </p:nvGraphicFramePr>
        <p:xfrm>
          <a:off x="457200" y="1219200"/>
          <a:ext cx="8229600" cy="49377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a:extLst>
              <a:ext uri="{FF2B5EF4-FFF2-40B4-BE49-F238E27FC236}">
                <a16:creationId xmlns:a16="http://schemas.microsoft.com/office/drawing/2014/main" id="{081ADE12-4CC9-A18A-A5CD-197E21AE27CC}"/>
              </a:ext>
            </a:extLst>
          </p:cNvPr>
          <p:cNvPicPr>
            <a:picLocks noChangeAspect="1"/>
          </p:cNvPicPr>
          <p:nvPr/>
        </p:nvPicPr>
        <p:blipFill>
          <a:blip r:embed="rId7"/>
          <a:stretch>
            <a:fillRect/>
          </a:stretch>
        </p:blipFill>
        <p:spPr>
          <a:xfrm>
            <a:off x="5042983" y="6099810"/>
            <a:ext cx="3610479" cy="657317"/>
          </a:xfrm>
          <a:prstGeom prst="rect">
            <a:avLst/>
          </a:prstGeom>
        </p:spPr>
      </p:pic>
    </p:spTree>
    <p:extLst>
      <p:ext uri="{BB962C8B-B14F-4D97-AF65-F5344CB8AC3E}">
        <p14:creationId xmlns:p14="http://schemas.microsoft.com/office/powerpoint/2010/main" val="4009227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Young casual woman thumbs up">
            <a:extLst>
              <a:ext uri="{FF2B5EF4-FFF2-40B4-BE49-F238E27FC236}">
                <a16:creationId xmlns:a16="http://schemas.microsoft.com/office/drawing/2014/main" id="{1F494E7C-A438-EE7E-B414-6E9EA93E7AAC}"/>
              </a:ext>
            </a:extLst>
          </p:cNvPr>
          <p:cNvPicPr>
            <a:picLocks noChangeAspect="1"/>
          </p:cNvPicPr>
          <p:nvPr/>
        </p:nvPicPr>
        <p:blipFill>
          <a:blip r:embed="rId2"/>
          <a:stretch>
            <a:fillRect/>
          </a:stretch>
        </p:blipFill>
        <p:spPr>
          <a:xfrm>
            <a:off x="3504651" y="1657710"/>
            <a:ext cx="1519004" cy="4292543"/>
          </a:xfrm>
          <a:prstGeom prst="rect">
            <a:avLst/>
          </a:prstGeom>
        </p:spPr>
      </p:pic>
      <p:sp>
        <p:nvSpPr>
          <p:cNvPr id="2" name="Title 1">
            <a:extLst>
              <a:ext uri="{FF2B5EF4-FFF2-40B4-BE49-F238E27FC236}">
                <a16:creationId xmlns:a16="http://schemas.microsoft.com/office/drawing/2014/main" id="{EC057FEC-446F-05A0-5045-180302479261}"/>
              </a:ext>
            </a:extLst>
          </p:cNvPr>
          <p:cNvSpPr>
            <a:spLocks noGrp="1"/>
          </p:cNvSpPr>
          <p:nvPr>
            <p:ph type="title"/>
          </p:nvPr>
        </p:nvSpPr>
        <p:spPr/>
        <p:txBody>
          <a:bodyPr/>
          <a:lstStyle/>
          <a:p>
            <a:r>
              <a:rPr lang="en-US" dirty="0"/>
              <a:t>Individual &amp; Population Health</a:t>
            </a:r>
          </a:p>
        </p:txBody>
      </p:sp>
      <p:sp>
        <p:nvSpPr>
          <p:cNvPr id="3" name="Content Placeholder 2">
            <a:extLst>
              <a:ext uri="{FF2B5EF4-FFF2-40B4-BE49-F238E27FC236}">
                <a16:creationId xmlns:a16="http://schemas.microsoft.com/office/drawing/2014/main" id="{CC1BC58B-89EC-F5CF-04BC-4ED14F511B59}"/>
              </a:ext>
            </a:extLst>
          </p:cNvPr>
          <p:cNvSpPr>
            <a:spLocks noGrp="1"/>
          </p:cNvSpPr>
          <p:nvPr>
            <p:ph sz="quarter" idx="1"/>
          </p:nvPr>
        </p:nvSpPr>
        <p:spPr>
          <a:xfrm>
            <a:off x="532850" y="1317292"/>
            <a:ext cx="3200949" cy="5312107"/>
          </a:xfrm>
        </p:spPr>
        <p:txBody>
          <a:bodyPr>
            <a:noAutofit/>
          </a:bodyPr>
          <a:lstStyle/>
          <a:p>
            <a:r>
              <a:rPr lang="en-US" sz="2400" dirty="0">
                <a:solidFill>
                  <a:srgbClr val="383636"/>
                </a:solidFill>
                <a:latin typeface="Helvetica Neue"/>
              </a:rPr>
              <a:t>F</a:t>
            </a:r>
            <a:r>
              <a:rPr lang="en-US" sz="2400" b="0" i="0" dirty="0">
                <a:solidFill>
                  <a:srgbClr val="383636"/>
                </a:solidFill>
                <a:effectLst/>
                <a:latin typeface="Helvetica Neue"/>
              </a:rPr>
              <a:t>or optimal outcomes individualize individual’s context and care needs across </a:t>
            </a:r>
            <a:r>
              <a:rPr lang="en-US" sz="2400" b="0" i="0" dirty="0">
                <a:solidFill>
                  <a:srgbClr val="0070C0"/>
                </a:solidFill>
                <a:effectLst/>
                <a:latin typeface="Helvetica Neue"/>
              </a:rPr>
              <a:t>life span. </a:t>
            </a:r>
          </a:p>
          <a:p>
            <a:r>
              <a:rPr lang="en-US" sz="2400" b="0" i="0" dirty="0">
                <a:solidFill>
                  <a:srgbClr val="383636"/>
                </a:solidFill>
                <a:effectLst/>
                <a:latin typeface="Helvetica Neue"/>
              </a:rPr>
              <a:t>Improve population health through a combination of policy-level, system-level, and person-level approaches</a:t>
            </a:r>
            <a:r>
              <a:rPr lang="en-US" sz="2800" b="0" i="0" dirty="0">
                <a:solidFill>
                  <a:srgbClr val="383636"/>
                </a:solidFill>
                <a:effectLst/>
                <a:latin typeface="Helvetica Neue"/>
              </a:rPr>
              <a:t>. </a:t>
            </a:r>
          </a:p>
        </p:txBody>
      </p:sp>
      <p:sp>
        <p:nvSpPr>
          <p:cNvPr id="4" name="Content Placeholder 3">
            <a:extLst>
              <a:ext uri="{FF2B5EF4-FFF2-40B4-BE49-F238E27FC236}">
                <a16:creationId xmlns:a16="http://schemas.microsoft.com/office/drawing/2014/main" id="{05A41108-6544-8ADA-9D8F-F8D6305BDE87}"/>
              </a:ext>
            </a:extLst>
          </p:cNvPr>
          <p:cNvSpPr>
            <a:spLocks noGrp="1"/>
          </p:cNvSpPr>
          <p:nvPr>
            <p:ph sz="quarter" idx="2"/>
          </p:nvPr>
        </p:nvSpPr>
        <p:spPr>
          <a:xfrm>
            <a:off x="4879848" y="1177506"/>
            <a:ext cx="4041648" cy="4937760"/>
          </a:xfrm>
        </p:spPr>
        <p:txBody>
          <a:bodyPr>
            <a:normAutofit fontScale="92500" lnSpcReduction="10000"/>
          </a:bodyPr>
          <a:lstStyle/>
          <a:p>
            <a:r>
              <a:rPr lang="en-US" dirty="0">
                <a:solidFill>
                  <a:srgbClr val="0070C0"/>
                </a:solidFill>
                <a:latin typeface="Helvetica Neue"/>
              </a:rPr>
              <a:t>P</a:t>
            </a:r>
            <a:r>
              <a:rPr lang="en-US" b="0" i="0" dirty="0">
                <a:solidFill>
                  <a:srgbClr val="0070C0"/>
                </a:solidFill>
                <a:effectLst/>
                <a:latin typeface="Helvetica Neue"/>
              </a:rPr>
              <a:t>erson-centered care:</a:t>
            </a:r>
          </a:p>
          <a:p>
            <a:pPr lvl="1"/>
            <a:r>
              <a:rPr lang="en-US" b="0" i="0" dirty="0">
                <a:solidFill>
                  <a:srgbClr val="0070C0"/>
                </a:solidFill>
                <a:effectLst/>
                <a:latin typeface="Helvetica Neue"/>
              </a:rPr>
              <a:t>care that considers an individual’s comorbidities and prognoses</a:t>
            </a:r>
          </a:p>
          <a:p>
            <a:pPr lvl="1"/>
            <a:r>
              <a:rPr lang="en-US" b="0" i="0" dirty="0">
                <a:solidFill>
                  <a:srgbClr val="0070C0"/>
                </a:solidFill>
                <a:effectLst/>
                <a:latin typeface="Helvetica Neue"/>
              </a:rPr>
              <a:t>respectful of and responsive to individual preferences, needs, and values; </a:t>
            </a:r>
          </a:p>
          <a:p>
            <a:pPr lvl="1"/>
            <a:r>
              <a:rPr lang="en-US" b="0" i="0" dirty="0">
                <a:solidFill>
                  <a:srgbClr val="0070C0"/>
                </a:solidFill>
                <a:effectLst/>
                <a:latin typeface="Helvetica Neue"/>
              </a:rPr>
              <a:t>ensures that the individual’s values guide all clinical decisions </a:t>
            </a:r>
          </a:p>
        </p:txBody>
      </p:sp>
      <p:pic>
        <p:nvPicPr>
          <p:cNvPr id="6" name="Picture 5">
            <a:extLst>
              <a:ext uri="{FF2B5EF4-FFF2-40B4-BE49-F238E27FC236}">
                <a16:creationId xmlns:a16="http://schemas.microsoft.com/office/drawing/2014/main" id="{A4C4178C-FA81-69E4-024C-2E4817A5AD6B}"/>
              </a:ext>
            </a:extLst>
          </p:cNvPr>
          <p:cNvPicPr>
            <a:picLocks noChangeAspect="1"/>
          </p:cNvPicPr>
          <p:nvPr/>
        </p:nvPicPr>
        <p:blipFill>
          <a:blip r:embed="rId3"/>
          <a:stretch>
            <a:fillRect/>
          </a:stretch>
        </p:blipFill>
        <p:spPr>
          <a:xfrm>
            <a:off x="4695321" y="6100978"/>
            <a:ext cx="3610479" cy="657317"/>
          </a:xfrm>
          <a:prstGeom prst="rect">
            <a:avLst/>
          </a:prstGeom>
        </p:spPr>
      </p:pic>
    </p:spTree>
    <p:extLst>
      <p:ext uri="{BB962C8B-B14F-4D97-AF65-F5344CB8AC3E}">
        <p14:creationId xmlns:p14="http://schemas.microsoft.com/office/powerpoint/2010/main" val="461294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B6032-ED45-4C8F-ADCC-C1D6F0865C4C}"/>
              </a:ext>
            </a:extLst>
          </p:cNvPr>
          <p:cNvSpPr>
            <a:spLocks noGrp="1"/>
          </p:cNvSpPr>
          <p:nvPr>
            <p:ph type="title"/>
          </p:nvPr>
        </p:nvSpPr>
        <p:spPr/>
        <p:txBody>
          <a:bodyPr>
            <a:normAutofit/>
          </a:bodyPr>
          <a:lstStyle/>
          <a:p>
            <a:r>
              <a:rPr lang="en-US" dirty="0"/>
              <a:t>Diabetes Prevalence Stats</a:t>
            </a:r>
          </a:p>
        </p:txBody>
      </p:sp>
      <p:sp>
        <p:nvSpPr>
          <p:cNvPr id="3" name="Content Placeholder 2">
            <a:extLst>
              <a:ext uri="{FF2B5EF4-FFF2-40B4-BE49-F238E27FC236}">
                <a16:creationId xmlns:a16="http://schemas.microsoft.com/office/drawing/2014/main" id="{3BAB0222-A947-4EAB-8EAE-580EE777562F}"/>
              </a:ext>
            </a:extLst>
          </p:cNvPr>
          <p:cNvSpPr>
            <a:spLocks noGrp="1"/>
          </p:cNvSpPr>
          <p:nvPr>
            <p:ph sz="quarter" idx="1"/>
          </p:nvPr>
        </p:nvSpPr>
        <p:spPr>
          <a:xfrm>
            <a:off x="457200" y="1219199"/>
            <a:ext cx="4343400" cy="5504927"/>
          </a:xfrm>
        </p:spPr>
        <p:txBody>
          <a:bodyPr>
            <a:normAutofit/>
          </a:bodyPr>
          <a:lstStyle/>
          <a:p>
            <a:r>
              <a:rPr lang="en-US" sz="2600" b="1" i="0" dirty="0">
                <a:solidFill>
                  <a:srgbClr val="000000"/>
                </a:solidFill>
                <a:effectLst/>
                <a:ea typeface="Calibri" panose="020F0502020204030204" pitchFamily="34" charset="0"/>
                <a:cs typeface="Calibri" panose="020F0502020204030204" pitchFamily="34" charset="0"/>
              </a:rPr>
              <a:t>For adults in U.S., diabetes prevalence:</a:t>
            </a:r>
          </a:p>
          <a:p>
            <a:pPr lvl="1">
              <a:buFont typeface="Arial" panose="020B0604020202020204" pitchFamily="34" charset="0"/>
              <a:buChar char="•"/>
            </a:pPr>
            <a:r>
              <a:rPr lang="en-US" b="0" i="0" dirty="0">
                <a:solidFill>
                  <a:srgbClr val="000000"/>
                </a:solidFill>
                <a:effectLst/>
                <a:ea typeface="Calibri" panose="020F0502020204030204" pitchFamily="34" charset="0"/>
                <a:cs typeface="Calibri" panose="020F0502020204030204" pitchFamily="34" charset="0"/>
              </a:rPr>
              <a:t>American Indians and Alaska Natives </a:t>
            </a:r>
            <a:r>
              <a:rPr lang="en-US" dirty="0">
                <a:solidFill>
                  <a:srgbClr val="000000"/>
                </a:solidFill>
                <a:ea typeface="Calibri" panose="020F0502020204030204" pitchFamily="34" charset="0"/>
                <a:cs typeface="Calibri" panose="020F0502020204030204" pitchFamily="34" charset="0"/>
              </a:rPr>
              <a:t>– highest rates</a:t>
            </a:r>
          </a:p>
          <a:p>
            <a:pPr lvl="1">
              <a:buFont typeface="Arial" panose="020B0604020202020204" pitchFamily="34" charset="0"/>
              <a:buChar char="•"/>
            </a:pPr>
            <a:r>
              <a:rPr lang="en-US" b="0" i="0" dirty="0">
                <a:solidFill>
                  <a:srgbClr val="000000"/>
                </a:solidFill>
                <a:effectLst/>
                <a:ea typeface="Calibri" panose="020F0502020204030204" pitchFamily="34" charset="0"/>
                <a:cs typeface="Calibri" panose="020F0502020204030204" pitchFamily="34" charset="0"/>
              </a:rPr>
              <a:t>Non-Hispanic Blacks (17.4%),</a:t>
            </a:r>
          </a:p>
          <a:p>
            <a:pPr lvl="1">
              <a:buFont typeface="Arial" panose="020B0604020202020204" pitchFamily="34" charset="0"/>
              <a:buChar char="•"/>
            </a:pPr>
            <a:r>
              <a:rPr lang="en-US" dirty="0">
                <a:solidFill>
                  <a:srgbClr val="000000"/>
                </a:solidFill>
                <a:ea typeface="Calibri" panose="020F0502020204030204" pitchFamily="34" charset="0"/>
                <a:cs typeface="Calibri" panose="020F0502020204030204" pitchFamily="34" charset="0"/>
              </a:rPr>
              <a:t>P</a:t>
            </a:r>
            <a:r>
              <a:rPr lang="en-US" b="0" i="0" dirty="0">
                <a:solidFill>
                  <a:srgbClr val="000000"/>
                </a:solidFill>
                <a:effectLst/>
                <a:ea typeface="Calibri" panose="020F0502020204030204" pitchFamily="34" charset="0"/>
                <a:cs typeface="Calibri" panose="020F0502020204030204" pitchFamily="34" charset="0"/>
              </a:rPr>
              <a:t>eople of Hispanic origin (15.5%),</a:t>
            </a:r>
          </a:p>
          <a:p>
            <a:pPr lvl="1">
              <a:buFont typeface="Arial" panose="020B0604020202020204" pitchFamily="34" charset="0"/>
              <a:buChar char="•"/>
            </a:pPr>
            <a:r>
              <a:rPr lang="en-US" dirty="0">
                <a:solidFill>
                  <a:srgbClr val="000000"/>
                </a:solidFill>
                <a:ea typeface="Calibri" panose="020F0502020204030204" pitchFamily="34" charset="0"/>
                <a:cs typeface="Calibri" panose="020F0502020204030204" pitchFamily="34" charset="0"/>
              </a:rPr>
              <a:t>N</a:t>
            </a:r>
            <a:r>
              <a:rPr lang="en-US" b="0" i="0" dirty="0">
                <a:solidFill>
                  <a:srgbClr val="000000"/>
                </a:solidFill>
                <a:effectLst/>
                <a:ea typeface="Calibri" panose="020F0502020204030204" pitchFamily="34" charset="0"/>
                <a:cs typeface="Calibri" panose="020F0502020204030204" pitchFamily="34" charset="0"/>
              </a:rPr>
              <a:t>on-Hispanic Asians (</a:t>
            </a:r>
            <a:r>
              <a:rPr lang="en-US" dirty="0">
                <a:solidFill>
                  <a:srgbClr val="000000"/>
                </a:solidFill>
                <a:ea typeface="Calibri" panose="020F0502020204030204" pitchFamily="34" charset="0"/>
                <a:cs typeface="Calibri" panose="020F0502020204030204" pitchFamily="34" charset="0"/>
              </a:rPr>
              <a:t>16.7</a:t>
            </a:r>
            <a:r>
              <a:rPr lang="en-US" b="0" i="0" dirty="0">
                <a:solidFill>
                  <a:srgbClr val="000000"/>
                </a:solidFill>
                <a:effectLst/>
                <a:ea typeface="Calibri" panose="020F0502020204030204" pitchFamily="34" charset="0"/>
                <a:cs typeface="Calibri" panose="020F0502020204030204" pitchFamily="34" charset="0"/>
              </a:rPr>
              <a:t>%)</a:t>
            </a:r>
          </a:p>
          <a:p>
            <a:pPr lvl="1">
              <a:buFont typeface="Arial" panose="020B0604020202020204" pitchFamily="34" charset="0"/>
              <a:buChar char="•"/>
            </a:pPr>
            <a:r>
              <a:rPr lang="en-US" dirty="0">
                <a:solidFill>
                  <a:srgbClr val="000000"/>
                </a:solidFill>
                <a:ea typeface="Calibri" panose="020F0502020204030204" pitchFamily="34" charset="0"/>
                <a:cs typeface="Calibri" panose="020F0502020204030204" pitchFamily="34" charset="0"/>
              </a:rPr>
              <a:t>White Individuals (13.6%)</a:t>
            </a:r>
            <a:endParaRPr lang="en-US" sz="1900" dirty="0">
              <a:ea typeface="Calibri" panose="020F0502020204030204" pitchFamily="34" charset="0"/>
              <a:cs typeface="Calibri" panose="020F0502020204030204" pitchFamily="34" charset="0"/>
            </a:endParaRPr>
          </a:p>
          <a:p>
            <a:pPr lvl="1"/>
            <a:endParaRPr lang="en-US" dirty="0"/>
          </a:p>
        </p:txBody>
      </p:sp>
      <p:sp>
        <p:nvSpPr>
          <p:cNvPr id="4" name="Content Placeholder 3">
            <a:extLst>
              <a:ext uri="{FF2B5EF4-FFF2-40B4-BE49-F238E27FC236}">
                <a16:creationId xmlns:a16="http://schemas.microsoft.com/office/drawing/2014/main" id="{3ADF6A1D-C286-50E1-E7F8-5C36CCA0AC56}"/>
              </a:ext>
            </a:extLst>
          </p:cNvPr>
          <p:cNvSpPr>
            <a:spLocks noGrp="1"/>
          </p:cNvSpPr>
          <p:nvPr>
            <p:ph sz="quarter" idx="2"/>
          </p:nvPr>
        </p:nvSpPr>
        <p:spPr>
          <a:xfrm>
            <a:off x="4953000" y="1216152"/>
            <a:ext cx="3720846" cy="4937760"/>
          </a:xfrm>
        </p:spPr>
        <p:txBody>
          <a:bodyPr>
            <a:normAutofit/>
          </a:bodyPr>
          <a:lstStyle/>
          <a:p>
            <a:pPr lvl="1"/>
            <a:r>
              <a:rPr lang="en-US" b="1" dirty="0"/>
              <a:t>Education and SES and Location</a:t>
            </a:r>
          </a:p>
          <a:p>
            <a:pPr lvl="2"/>
            <a:r>
              <a:rPr lang="en-US" dirty="0"/>
              <a:t>Less than high school ed (13.1%)</a:t>
            </a:r>
          </a:p>
          <a:p>
            <a:pPr lvl="2"/>
            <a:r>
              <a:rPr lang="en-US" dirty="0"/>
              <a:t>More than high school (6.9%)</a:t>
            </a:r>
          </a:p>
          <a:p>
            <a:pPr lvl="2"/>
            <a:r>
              <a:rPr lang="en-US" dirty="0"/>
              <a:t>Living below federal poverty (13.1%)</a:t>
            </a:r>
          </a:p>
          <a:p>
            <a:pPr lvl="2"/>
            <a:r>
              <a:rPr lang="en-US" dirty="0"/>
              <a:t>Living at 500% of federal poverty (5.1%)</a:t>
            </a:r>
          </a:p>
          <a:p>
            <a:pPr lvl="2"/>
            <a:r>
              <a:rPr lang="en-US" dirty="0"/>
              <a:t>Rural living (9.5%)</a:t>
            </a:r>
          </a:p>
          <a:p>
            <a:pPr lvl="2"/>
            <a:r>
              <a:rPr lang="en-US" dirty="0"/>
              <a:t>Metropolitan (8.1%)</a:t>
            </a:r>
          </a:p>
        </p:txBody>
      </p:sp>
      <p:pic>
        <p:nvPicPr>
          <p:cNvPr id="5" name="Picture 4">
            <a:extLst>
              <a:ext uri="{FF2B5EF4-FFF2-40B4-BE49-F238E27FC236}">
                <a16:creationId xmlns:a16="http://schemas.microsoft.com/office/drawing/2014/main" id="{5CD6CAFE-DF61-06A1-8A8A-4B4040C25363}"/>
              </a:ext>
            </a:extLst>
          </p:cNvPr>
          <p:cNvPicPr>
            <a:picLocks noChangeAspect="1"/>
          </p:cNvPicPr>
          <p:nvPr/>
        </p:nvPicPr>
        <p:blipFill>
          <a:blip r:embed="rId3"/>
          <a:stretch>
            <a:fillRect/>
          </a:stretch>
        </p:blipFill>
        <p:spPr>
          <a:xfrm>
            <a:off x="5368167" y="6119943"/>
            <a:ext cx="3318633" cy="604184"/>
          </a:xfrm>
          <a:prstGeom prst="rect">
            <a:avLst/>
          </a:prstGeom>
        </p:spPr>
      </p:pic>
    </p:spTree>
    <p:extLst>
      <p:ext uri="{BB962C8B-B14F-4D97-AF65-F5344CB8AC3E}">
        <p14:creationId xmlns:p14="http://schemas.microsoft.com/office/powerpoint/2010/main" val="1495286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eaLnBrk="1" fontAlgn="auto" hangingPunct="1">
              <a:spcAft>
                <a:spcPts val="0"/>
              </a:spcAft>
              <a:defRPr/>
            </a:pPr>
            <a:r>
              <a:rPr lang="en-US" dirty="0"/>
              <a:t>Improving Care - Population Health</a:t>
            </a:r>
          </a:p>
        </p:txBody>
      </p:sp>
      <p:sp>
        <p:nvSpPr>
          <p:cNvPr id="3" name="Content Placeholder 2"/>
          <p:cNvSpPr>
            <a:spLocks noGrp="1"/>
          </p:cNvSpPr>
          <p:nvPr>
            <p:ph sz="quarter" idx="1"/>
          </p:nvPr>
        </p:nvSpPr>
        <p:spPr>
          <a:xfrm>
            <a:off x="457200" y="1219200"/>
            <a:ext cx="5105400" cy="5638800"/>
          </a:xfrm>
        </p:spPr>
        <p:txBody>
          <a:bodyPr>
            <a:normAutofit fontScale="77500" lnSpcReduction="20000"/>
          </a:bodyPr>
          <a:lstStyle/>
          <a:p>
            <a:pPr marL="274320" indent="-274320" eaLnBrk="1" fontAlgn="auto" hangingPunct="1">
              <a:lnSpc>
                <a:spcPct val="120000"/>
              </a:lnSpc>
              <a:spcAft>
                <a:spcPts val="0"/>
              </a:spcAft>
              <a:buFont typeface="Wingdings 3"/>
              <a:buChar char=""/>
              <a:defRPr/>
            </a:pPr>
            <a:r>
              <a:rPr lang="en-US" dirty="0"/>
              <a:t>“Health outcomes of a group of individuals - </a:t>
            </a:r>
          </a:p>
          <a:p>
            <a:pPr marL="548958" lvl="1" indent="-274320" eaLnBrk="1" fontAlgn="auto" hangingPunct="1">
              <a:lnSpc>
                <a:spcPct val="120000"/>
              </a:lnSpc>
              <a:spcAft>
                <a:spcPts val="0"/>
              </a:spcAft>
              <a:buFont typeface="Wingdings 3"/>
              <a:buChar char=""/>
              <a:defRPr/>
            </a:pPr>
            <a:r>
              <a:rPr lang="en-US" sz="2900" dirty="0"/>
              <a:t> including the distribution of health outcomes within the group”</a:t>
            </a:r>
          </a:p>
          <a:p>
            <a:pPr marL="274320" indent="-274320" eaLnBrk="1" fontAlgn="auto" hangingPunct="1">
              <a:lnSpc>
                <a:spcPct val="120000"/>
              </a:lnSpc>
              <a:spcAft>
                <a:spcPts val="0"/>
              </a:spcAft>
              <a:buFont typeface="Wingdings 3"/>
              <a:buChar char=""/>
              <a:defRPr/>
            </a:pPr>
            <a:r>
              <a:rPr lang="en-US" dirty="0"/>
              <a:t>These outcomes can be measured in terms of health outcome:</a:t>
            </a:r>
          </a:p>
          <a:p>
            <a:pPr marL="548958" lvl="1" indent="-274320" eaLnBrk="1" fontAlgn="auto" hangingPunct="1">
              <a:lnSpc>
                <a:spcPct val="120000"/>
              </a:lnSpc>
              <a:spcAft>
                <a:spcPts val="0"/>
              </a:spcAft>
              <a:buFont typeface="Wingdings 3"/>
              <a:buChar char=""/>
              <a:defRPr/>
            </a:pPr>
            <a:r>
              <a:rPr lang="en-US" sz="3600" dirty="0"/>
              <a:t> mortality, morbidity, health, and functional status</a:t>
            </a:r>
          </a:p>
          <a:p>
            <a:pPr marL="548958" lvl="1" indent="-274320" eaLnBrk="1" fontAlgn="auto" hangingPunct="1">
              <a:lnSpc>
                <a:spcPct val="120000"/>
              </a:lnSpc>
              <a:spcAft>
                <a:spcPts val="0"/>
              </a:spcAft>
              <a:buFont typeface="Wingdings 3"/>
              <a:buChar char=""/>
              <a:defRPr/>
            </a:pPr>
            <a:r>
              <a:rPr lang="en-US" sz="3600" dirty="0"/>
              <a:t>disease burden </a:t>
            </a:r>
          </a:p>
          <a:p>
            <a:pPr marL="823595" lvl="2" indent="-274320" eaLnBrk="1" fontAlgn="auto" hangingPunct="1">
              <a:lnSpc>
                <a:spcPct val="120000"/>
              </a:lnSpc>
              <a:spcAft>
                <a:spcPts val="0"/>
              </a:spcAft>
              <a:buFont typeface="Wingdings 3"/>
              <a:buChar char=""/>
              <a:defRPr/>
            </a:pPr>
            <a:r>
              <a:rPr lang="en-US" sz="2600" dirty="0"/>
              <a:t>(incidence and prevalence)</a:t>
            </a:r>
          </a:p>
          <a:p>
            <a:pPr marL="548958" lvl="1" indent="-274320" eaLnBrk="1" fontAlgn="auto" hangingPunct="1">
              <a:lnSpc>
                <a:spcPct val="120000"/>
              </a:lnSpc>
              <a:spcAft>
                <a:spcPts val="0"/>
              </a:spcAft>
              <a:buFont typeface="Wingdings 3"/>
              <a:buChar char=""/>
              <a:defRPr/>
            </a:pPr>
            <a:r>
              <a:rPr lang="en-US" sz="3600" dirty="0"/>
              <a:t>behavioral and metabolic factors</a:t>
            </a:r>
          </a:p>
          <a:p>
            <a:pPr marL="823595" lvl="2" indent="-274320" eaLnBrk="1" fontAlgn="auto" hangingPunct="1">
              <a:lnSpc>
                <a:spcPct val="120000"/>
              </a:lnSpc>
              <a:spcAft>
                <a:spcPts val="0"/>
              </a:spcAft>
              <a:buFont typeface="Wingdings 3"/>
              <a:buChar char=""/>
              <a:defRPr/>
            </a:pPr>
            <a:r>
              <a:rPr lang="en-US" sz="2600" dirty="0"/>
              <a:t>(exercise, MNT, A1C, TIR etc.)</a:t>
            </a:r>
            <a:endParaRPr lang="en-US" dirty="0"/>
          </a:p>
        </p:txBody>
      </p:sp>
      <p:pic>
        <p:nvPicPr>
          <p:cNvPr id="52228" name="Picture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01321" y="1382713"/>
            <a:ext cx="3074354" cy="204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0ACEB40C-52C6-4A48-D214-ACF7132C638D}"/>
              </a:ext>
            </a:extLst>
          </p:cNvPr>
          <p:cNvPicPr>
            <a:picLocks noChangeAspect="1"/>
          </p:cNvPicPr>
          <p:nvPr/>
        </p:nvPicPr>
        <p:blipFill>
          <a:blip r:embed="rId5"/>
          <a:stretch>
            <a:fillRect/>
          </a:stretch>
        </p:blipFill>
        <p:spPr>
          <a:xfrm>
            <a:off x="5424108" y="3505200"/>
            <a:ext cx="3318633" cy="604184"/>
          </a:xfrm>
          <a:prstGeom prst="rect">
            <a:avLst/>
          </a:prstGeom>
        </p:spPr>
      </p:pic>
    </p:spTree>
    <p:custDataLst>
      <p:tags r:id="rId1"/>
    </p:custDataLst>
    <p:extLst>
      <p:ext uri="{BB962C8B-B14F-4D97-AF65-F5344CB8AC3E}">
        <p14:creationId xmlns:p14="http://schemas.microsoft.com/office/powerpoint/2010/main" val="2321112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1FA8D-5F5B-AE4D-53B1-46DB1B068677}"/>
              </a:ext>
            </a:extLst>
          </p:cNvPr>
          <p:cNvSpPr>
            <a:spLocks noGrp="1"/>
          </p:cNvSpPr>
          <p:nvPr>
            <p:ph type="title"/>
          </p:nvPr>
        </p:nvSpPr>
        <p:spPr/>
        <p:txBody>
          <a:bodyPr/>
          <a:lstStyle/>
          <a:p>
            <a:r>
              <a:rPr lang="en-US" dirty="0"/>
              <a:t>Poll Question 1</a:t>
            </a:r>
          </a:p>
        </p:txBody>
      </p:sp>
      <p:sp>
        <p:nvSpPr>
          <p:cNvPr id="6" name="Content Placeholder 5">
            <a:extLst>
              <a:ext uri="{FF2B5EF4-FFF2-40B4-BE49-F238E27FC236}">
                <a16:creationId xmlns:a16="http://schemas.microsoft.com/office/drawing/2014/main" id="{936A697E-6CD3-DD60-1F23-7F29600F238A}"/>
              </a:ext>
            </a:extLst>
          </p:cNvPr>
          <p:cNvSpPr>
            <a:spLocks noGrp="1"/>
          </p:cNvSpPr>
          <p:nvPr>
            <p:ph sz="quarter" idx="1"/>
          </p:nvPr>
        </p:nvSpPr>
        <p:spPr>
          <a:xfrm>
            <a:off x="561860" y="1371600"/>
            <a:ext cx="8229600" cy="4937760"/>
          </a:xfrm>
        </p:spPr>
        <p:txBody>
          <a:bodyPr/>
          <a:lstStyle/>
          <a:p>
            <a:r>
              <a:rPr lang="en-US" dirty="0"/>
              <a:t>What percent of people with diabetes are achieving A1C &lt;7% and BP &lt; 130/80?</a:t>
            </a:r>
          </a:p>
          <a:p>
            <a:r>
              <a:rPr lang="en-US" dirty="0"/>
              <a:t>About 75%</a:t>
            </a:r>
          </a:p>
          <a:p>
            <a:r>
              <a:rPr lang="en-US" dirty="0"/>
              <a:t>Less than 30%</a:t>
            </a:r>
          </a:p>
          <a:p>
            <a:r>
              <a:rPr lang="en-US" dirty="0"/>
              <a:t>About 50%</a:t>
            </a:r>
          </a:p>
          <a:p>
            <a:r>
              <a:rPr lang="en-US" dirty="0"/>
              <a:t>Less than 20%</a:t>
            </a:r>
          </a:p>
        </p:txBody>
      </p:sp>
    </p:spTree>
    <p:extLst>
      <p:ext uri="{BB962C8B-B14F-4D97-AF65-F5344CB8AC3E}">
        <p14:creationId xmlns:p14="http://schemas.microsoft.com/office/powerpoint/2010/main" val="1167232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98930-84EC-A951-D678-720FD16949EC}"/>
              </a:ext>
            </a:extLst>
          </p:cNvPr>
          <p:cNvSpPr>
            <a:spLocks noGrp="1"/>
          </p:cNvSpPr>
          <p:nvPr>
            <p:ph type="title"/>
          </p:nvPr>
        </p:nvSpPr>
        <p:spPr>
          <a:xfrm>
            <a:off x="457200" y="228600"/>
            <a:ext cx="8229600" cy="914400"/>
          </a:xfrm>
        </p:spPr>
        <p:txBody>
          <a:bodyPr anchor="b">
            <a:normAutofit/>
          </a:bodyPr>
          <a:lstStyle/>
          <a:p>
            <a:r>
              <a:rPr lang="en-US" dirty="0"/>
              <a:t>Land Acknowledgment</a:t>
            </a:r>
          </a:p>
        </p:txBody>
      </p:sp>
      <p:sp>
        <p:nvSpPr>
          <p:cNvPr id="3" name="Content Placeholder 2">
            <a:extLst>
              <a:ext uri="{FF2B5EF4-FFF2-40B4-BE49-F238E27FC236}">
                <a16:creationId xmlns:a16="http://schemas.microsoft.com/office/drawing/2014/main" id="{FA14FD4F-1D09-A468-FFA9-024915A6116D}"/>
              </a:ext>
            </a:extLst>
          </p:cNvPr>
          <p:cNvSpPr>
            <a:spLocks noGrp="1"/>
          </p:cNvSpPr>
          <p:nvPr>
            <p:ph sz="quarter" idx="1"/>
          </p:nvPr>
        </p:nvSpPr>
        <p:spPr>
          <a:xfrm>
            <a:off x="457200" y="1219200"/>
            <a:ext cx="8229600" cy="5486400"/>
          </a:xfrm>
        </p:spPr>
        <p:txBody>
          <a:bodyPr>
            <a:normAutofit/>
          </a:bodyPr>
          <a:lstStyle/>
          <a:p>
            <a:pPr>
              <a:lnSpc>
                <a:spcPct val="110000"/>
              </a:lnSpc>
            </a:pPr>
            <a:r>
              <a:rPr lang="en-US" sz="3200" b="0" i="0" dirty="0">
                <a:effectLst/>
              </a:rPr>
              <a:t>We acknowledge and are mindful that Diabetes Education Services stands on lands that were originally occupied by the first people of this area, the Mechoopda, and we recognize their distinctive spiritual relationship with this land, the flora, the fauna, and the waters that run through this area.</a:t>
            </a:r>
            <a:endParaRPr lang="en-US" sz="3200" dirty="0"/>
          </a:p>
        </p:txBody>
      </p:sp>
    </p:spTree>
    <p:extLst>
      <p:ext uri="{BB962C8B-B14F-4D97-AF65-F5344CB8AC3E}">
        <p14:creationId xmlns:p14="http://schemas.microsoft.com/office/powerpoint/2010/main" val="2393736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FE320-AF75-82D5-144A-F365484EF8CB}"/>
              </a:ext>
            </a:extLst>
          </p:cNvPr>
          <p:cNvSpPr>
            <a:spLocks noGrp="1"/>
          </p:cNvSpPr>
          <p:nvPr>
            <p:ph type="title"/>
          </p:nvPr>
        </p:nvSpPr>
        <p:spPr/>
        <p:txBody>
          <a:bodyPr/>
          <a:lstStyle/>
          <a:p>
            <a:r>
              <a:rPr lang="en-US" dirty="0"/>
              <a:t>Status of Diabetes Care</a:t>
            </a:r>
          </a:p>
        </p:txBody>
      </p:sp>
      <p:sp>
        <p:nvSpPr>
          <p:cNvPr id="3" name="Content Placeholder 2">
            <a:extLst>
              <a:ext uri="{FF2B5EF4-FFF2-40B4-BE49-F238E27FC236}">
                <a16:creationId xmlns:a16="http://schemas.microsoft.com/office/drawing/2014/main" id="{B619588B-676E-6ED8-1E8E-1C9FCC3D462B}"/>
              </a:ext>
            </a:extLst>
          </p:cNvPr>
          <p:cNvSpPr>
            <a:spLocks noGrp="1"/>
          </p:cNvSpPr>
          <p:nvPr>
            <p:ph sz="quarter" idx="1"/>
          </p:nvPr>
        </p:nvSpPr>
        <p:spPr>
          <a:xfrm>
            <a:off x="457200" y="1219200"/>
            <a:ext cx="6781800" cy="5486400"/>
          </a:xfrm>
        </p:spPr>
        <p:txBody>
          <a:bodyPr>
            <a:normAutofit/>
          </a:bodyPr>
          <a:lstStyle/>
          <a:p>
            <a:pPr>
              <a:lnSpc>
                <a:spcPct val="110000"/>
              </a:lnSpc>
            </a:pPr>
            <a:r>
              <a:rPr lang="en-US" sz="2800" b="0" i="0" dirty="0">
                <a:solidFill>
                  <a:srgbClr val="383636"/>
                </a:solidFill>
                <a:effectLst/>
                <a:ea typeface="Calibri" panose="020F0502020204030204" pitchFamily="34" charset="0"/>
                <a:cs typeface="Calibri" panose="020F0502020204030204" pitchFamily="34" charset="0"/>
              </a:rPr>
              <a:t>In 2015–2018, U.S. community-dwelling adults with diabetes achieved: </a:t>
            </a:r>
          </a:p>
          <a:p>
            <a:pPr lvl="1">
              <a:lnSpc>
                <a:spcPct val="110000"/>
              </a:lnSpc>
            </a:pPr>
            <a:r>
              <a:rPr lang="en-US" b="0" i="0" dirty="0">
                <a:solidFill>
                  <a:srgbClr val="383636"/>
                </a:solidFill>
                <a:effectLst/>
                <a:ea typeface="Calibri" panose="020F0502020204030204" pitchFamily="34" charset="0"/>
                <a:cs typeface="Calibri" panose="020F0502020204030204" pitchFamily="34" charset="0"/>
              </a:rPr>
              <a:t>A1C &lt;7% by 50.5% </a:t>
            </a:r>
          </a:p>
          <a:p>
            <a:pPr lvl="2">
              <a:lnSpc>
                <a:spcPct val="110000"/>
              </a:lnSpc>
            </a:pPr>
            <a:r>
              <a:rPr lang="en-US" b="0" i="0" dirty="0">
                <a:solidFill>
                  <a:srgbClr val="383636"/>
                </a:solidFill>
                <a:effectLst/>
                <a:ea typeface="Calibri" panose="020F0502020204030204" pitchFamily="34" charset="0"/>
                <a:cs typeface="Calibri" panose="020F0502020204030204" pitchFamily="34" charset="0"/>
              </a:rPr>
              <a:t>75.4% achieved A1C &lt;8%. </a:t>
            </a:r>
            <a:endParaRPr lang="en-US" dirty="0">
              <a:solidFill>
                <a:srgbClr val="383636"/>
              </a:solidFill>
              <a:ea typeface="Calibri" panose="020F0502020204030204" pitchFamily="34" charset="0"/>
              <a:cs typeface="Calibri" panose="020F0502020204030204" pitchFamily="34" charset="0"/>
            </a:endParaRPr>
          </a:p>
          <a:p>
            <a:pPr lvl="1">
              <a:lnSpc>
                <a:spcPct val="110000"/>
              </a:lnSpc>
            </a:pPr>
            <a:r>
              <a:rPr lang="en-US" b="0" i="0" dirty="0">
                <a:solidFill>
                  <a:srgbClr val="383636"/>
                </a:solidFill>
                <a:effectLst/>
                <a:ea typeface="Calibri" panose="020F0502020204030204" pitchFamily="34" charset="0"/>
                <a:cs typeface="Calibri" panose="020F0502020204030204" pitchFamily="34" charset="0"/>
              </a:rPr>
              <a:t>BP target of &lt;130/80 achieved by 47.7% </a:t>
            </a:r>
          </a:p>
          <a:p>
            <a:pPr lvl="2">
              <a:lnSpc>
                <a:spcPct val="110000"/>
              </a:lnSpc>
            </a:pPr>
            <a:r>
              <a:rPr lang="en-US" b="0" i="0" dirty="0">
                <a:solidFill>
                  <a:srgbClr val="383636"/>
                </a:solidFill>
                <a:effectLst/>
                <a:ea typeface="Calibri" panose="020F0502020204030204" pitchFamily="34" charset="0"/>
                <a:cs typeface="Calibri" panose="020F0502020204030204" pitchFamily="34" charset="0"/>
              </a:rPr>
              <a:t>70.4% achieved blood pressure &lt;140/90 mmHg. </a:t>
            </a:r>
          </a:p>
          <a:p>
            <a:pPr lvl="1">
              <a:lnSpc>
                <a:spcPct val="110000"/>
              </a:lnSpc>
            </a:pPr>
            <a:r>
              <a:rPr lang="en-US" b="0" i="0" dirty="0">
                <a:solidFill>
                  <a:srgbClr val="383636"/>
                </a:solidFill>
                <a:effectLst/>
                <a:ea typeface="Calibri" panose="020F0502020204030204" pitchFamily="34" charset="0"/>
                <a:cs typeface="Calibri" panose="020F0502020204030204" pitchFamily="34" charset="0"/>
              </a:rPr>
              <a:t>Lipid control non-HDL cholesterol) &lt;130 mg/dL, achieved by 55.7% </a:t>
            </a:r>
          </a:p>
          <a:p>
            <a:pPr>
              <a:lnSpc>
                <a:spcPct val="110000"/>
              </a:lnSpc>
            </a:pPr>
            <a:r>
              <a:rPr lang="en-US" sz="2800" dirty="0">
                <a:solidFill>
                  <a:srgbClr val="0070C0"/>
                </a:solidFill>
                <a:ea typeface="Calibri" panose="020F0502020204030204" pitchFamily="34" charset="0"/>
                <a:cs typeface="Calibri" panose="020F0502020204030204" pitchFamily="34" charset="0"/>
              </a:rPr>
              <a:t>22.2% met targets for all</a:t>
            </a:r>
            <a:r>
              <a:rPr lang="en-US" sz="2800" b="0" i="0" dirty="0">
                <a:solidFill>
                  <a:srgbClr val="0070C0"/>
                </a:solidFill>
                <a:effectLst/>
                <a:ea typeface="Calibri" panose="020F0502020204030204" pitchFamily="34" charset="0"/>
                <a:cs typeface="Calibri" panose="020F0502020204030204" pitchFamily="34" charset="0"/>
              </a:rPr>
              <a:t> three risk factors  </a:t>
            </a:r>
          </a:p>
          <a:p>
            <a:pPr>
              <a:lnSpc>
                <a:spcPct val="110000"/>
              </a:lnSpc>
            </a:pPr>
            <a:r>
              <a:rPr lang="en-US" sz="2800" dirty="0">
                <a:solidFill>
                  <a:srgbClr val="0070C0"/>
                </a:solidFill>
                <a:ea typeface="Calibri" panose="020F0502020204030204" pitchFamily="34" charset="0"/>
                <a:cs typeface="Calibri" panose="020F0502020204030204" pitchFamily="34" charset="0"/>
              </a:rPr>
              <a:t> 20% of US children have elevated weight classified as obesity</a:t>
            </a:r>
          </a:p>
        </p:txBody>
      </p:sp>
      <p:pic>
        <p:nvPicPr>
          <p:cNvPr id="5" name="Picture 4" descr="Businessman taking notes">
            <a:extLst>
              <a:ext uri="{FF2B5EF4-FFF2-40B4-BE49-F238E27FC236}">
                <a16:creationId xmlns:a16="http://schemas.microsoft.com/office/drawing/2014/main" id="{1CC52755-7221-FB99-8711-27397EFAF28C}"/>
              </a:ext>
            </a:extLst>
          </p:cNvPr>
          <p:cNvPicPr>
            <a:picLocks noChangeAspect="1"/>
          </p:cNvPicPr>
          <p:nvPr/>
        </p:nvPicPr>
        <p:blipFill>
          <a:blip r:embed="rId2"/>
          <a:stretch>
            <a:fillRect/>
          </a:stretch>
        </p:blipFill>
        <p:spPr>
          <a:xfrm>
            <a:off x="7086600" y="1371600"/>
            <a:ext cx="1418784" cy="3886200"/>
          </a:xfrm>
          <a:prstGeom prst="rect">
            <a:avLst/>
          </a:prstGeom>
        </p:spPr>
      </p:pic>
      <p:pic>
        <p:nvPicPr>
          <p:cNvPr id="4" name="Picture 3">
            <a:extLst>
              <a:ext uri="{FF2B5EF4-FFF2-40B4-BE49-F238E27FC236}">
                <a16:creationId xmlns:a16="http://schemas.microsoft.com/office/drawing/2014/main" id="{01E6D09D-9C6A-657C-96B9-09E832A9FCEA}"/>
              </a:ext>
            </a:extLst>
          </p:cNvPr>
          <p:cNvPicPr>
            <a:picLocks noChangeAspect="1"/>
          </p:cNvPicPr>
          <p:nvPr/>
        </p:nvPicPr>
        <p:blipFill>
          <a:blip r:embed="rId3"/>
          <a:stretch>
            <a:fillRect/>
          </a:stretch>
        </p:blipFill>
        <p:spPr>
          <a:xfrm>
            <a:off x="5368167" y="6119943"/>
            <a:ext cx="3318633" cy="604184"/>
          </a:xfrm>
          <a:prstGeom prst="rect">
            <a:avLst/>
          </a:prstGeom>
        </p:spPr>
      </p:pic>
    </p:spTree>
    <p:extLst>
      <p:ext uri="{BB962C8B-B14F-4D97-AF65-F5344CB8AC3E}">
        <p14:creationId xmlns:p14="http://schemas.microsoft.com/office/powerpoint/2010/main" val="2745366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Foundations of Care – Well Being</a:t>
            </a:r>
          </a:p>
        </p:txBody>
      </p:sp>
      <p:sp>
        <p:nvSpPr>
          <p:cNvPr id="5" name="TextBox 4">
            <a:extLst>
              <a:ext uri="{FF2B5EF4-FFF2-40B4-BE49-F238E27FC236}">
                <a16:creationId xmlns:a16="http://schemas.microsoft.com/office/drawing/2014/main" id="{1BE3C229-F6F8-4694-BB41-9A75F5542F19}"/>
              </a:ext>
            </a:extLst>
          </p:cNvPr>
          <p:cNvSpPr txBox="1"/>
          <p:nvPr/>
        </p:nvSpPr>
        <p:spPr>
          <a:xfrm>
            <a:off x="914400" y="6232751"/>
            <a:ext cx="7772400" cy="523220"/>
          </a:xfrm>
          <a:prstGeom prst="rect">
            <a:avLst/>
          </a:prstGeom>
          <a:noFill/>
        </p:spPr>
        <p:txBody>
          <a:bodyPr wrap="square" rtlCol="0">
            <a:spAutoFit/>
          </a:bodyPr>
          <a:lstStyle/>
          <a:p>
            <a:pPr algn="ctr"/>
            <a:r>
              <a:rPr lang="en-US" sz="2800" dirty="0">
                <a:solidFill>
                  <a:srgbClr val="002060"/>
                </a:solidFill>
              </a:rPr>
              <a:t>Also known as the ADCES 7 Self-Care Behaviors</a:t>
            </a:r>
          </a:p>
        </p:txBody>
      </p:sp>
      <p:pic>
        <p:nvPicPr>
          <p:cNvPr id="6" name="Picture 5" descr="A picture containing diagram&#10;&#10;Description automatically generated">
            <a:extLst>
              <a:ext uri="{FF2B5EF4-FFF2-40B4-BE49-F238E27FC236}">
                <a16:creationId xmlns:a16="http://schemas.microsoft.com/office/drawing/2014/main" id="{2D17F57F-A118-FF55-C0CD-A842BB5D7BC8}"/>
              </a:ext>
            </a:extLst>
          </p:cNvPr>
          <p:cNvPicPr>
            <a:picLocks noChangeAspect="1"/>
          </p:cNvPicPr>
          <p:nvPr/>
        </p:nvPicPr>
        <p:blipFill rotWithShape="1">
          <a:blip r:embed="rId3"/>
          <a:srcRect t="8415" b="7626"/>
          <a:stretch/>
        </p:blipFill>
        <p:spPr>
          <a:xfrm>
            <a:off x="332268" y="1295400"/>
            <a:ext cx="8811732" cy="4901344"/>
          </a:xfrm>
          <a:prstGeom prst="rect">
            <a:avLst/>
          </a:prstGeom>
          <a:noFill/>
        </p:spPr>
      </p:pic>
    </p:spTree>
    <p:custDataLst>
      <p:tags r:id="rId1"/>
    </p:custDataLst>
    <p:extLst>
      <p:ext uri="{BB962C8B-B14F-4D97-AF65-F5344CB8AC3E}">
        <p14:creationId xmlns:p14="http://schemas.microsoft.com/office/powerpoint/2010/main" val="1059612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Now, let’s get to the </a:t>
            </a:r>
            <a:r>
              <a:rPr lang="en-US" dirty="0" err="1"/>
              <a:t>Nitty</a:t>
            </a:r>
            <a:r>
              <a:rPr lang="en-US" dirty="0"/>
              <a:t> Gritty</a:t>
            </a:r>
          </a:p>
        </p:txBody>
      </p:sp>
      <p:pic>
        <p:nvPicPr>
          <p:cNvPr id="25603" name="Picture 3" descr="C:\Users\Beverly\AppData\Local\Microsoft\Windows\Temporary Internet Files\Content.IE5\HME9NZI2\MP90043305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447149"/>
            <a:ext cx="2950609" cy="4419600"/>
          </a:xfrm>
          <a:prstGeom prst="rect">
            <a:avLst/>
          </a:prstGeom>
          <a:noFill/>
          <a:extLst>
            <a:ext uri="{909E8E84-426E-40DD-AFC4-6F175D3DCCD1}">
              <a14:hiddenFill xmlns:a14="http://schemas.microsoft.com/office/drawing/2010/main">
                <a:solidFill>
                  <a:srgbClr val="FFFFFF"/>
                </a:solidFill>
              </a14:hiddenFill>
            </a:ext>
          </a:extLst>
        </p:spPr>
      </p:pic>
      <p:pic>
        <p:nvPicPr>
          <p:cNvPr id="25604" name="Picture 4" descr="C:\Users\Beverly\AppData\Local\Microsoft\Windows\Temporary Internet Files\Content.IE5\KORAASHY\MP900185228[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3542" y="1219200"/>
            <a:ext cx="3258458" cy="487549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09151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pancrea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stretch>
            <a:fillRect/>
          </a:stretch>
        </p:blipFill>
        <p:spPr>
          <a:xfrm>
            <a:off x="152400" y="304800"/>
            <a:ext cx="3304210" cy="1219200"/>
          </a:xfrm>
          <a:prstGeom prst="rect">
            <a:avLst/>
          </a:prstGeom>
        </p:spPr>
      </p:pic>
    </p:spTree>
    <p:custDataLst>
      <p:tags r:id="rId1"/>
    </p:custDataLst>
    <p:extLst>
      <p:ext uri="{BB962C8B-B14F-4D97-AF65-F5344CB8AC3E}">
        <p14:creationId xmlns:p14="http://schemas.microsoft.com/office/powerpoint/2010/main" val="3171611377"/>
      </p:ext>
    </p:extLst>
  </p:cSld>
  <p:clrMapOvr>
    <a:masterClrMapping/>
  </p:clrMapOvr>
  <p:transition>
    <p:random/>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5639"/>
            <a:ext cx="8229600" cy="990600"/>
          </a:xfrm>
        </p:spPr>
        <p:txBody>
          <a:bodyPr/>
          <a:lstStyle/>
          <a:p>
            <a:r>
              <a:rPr lang="en-US" dirty="0"/>
              <a:t>Poll Question 2</a:t>
            </a:r>
          </a:p>
        </p:txBody>
      </p:sp>
      <p:sp>
        <p:nvSpPr>
          <p:cNvPr id="3" name="Content Placeholder 2"/>
          <p:cNvSpPr>
            <a:spLocks noGrp="1"/>
          </p:cNvSpPr>
          <p:nvPr>
            <p:ph sz="quarter" idx="1"/>
          </p:nvPr>
        </p:nvSpPr>
        <p:spPr>
          <a:xfrm>
            <a:off x="457200" y="1219200"/>
            <a:ext cx="6858000" cy="4937760"/>
          </a:xfrm>
        </p:spPr>
        <p:txBody>
          <a:bodyPr>
            <a:normAutofit/>
          </a:bodyPr>
          <a:lstStyle/>
          <a:p>
            <a:pPr lvl="0"/>
            <a:r>
              <a:rPr lang="en-US" dirty="0"/>
              <a:t>In the fasting state, hyperglycemia is directly related to:</a:t>
            </a:r>
          </a:p>
          <a:p>
            <a:pPr marL="514350" lvl="0" indent="-514350">
              <a:buFont typeface="+mj-lt"/>
              <a:buAutoNum type="alphaLcPeriod"/>
            </a:pPr>
            <a:r>
              <a:rPr lang="en-US" dirty="0"/>
              <a:t>Increased hepatic glucose production</a:t>
            </a:r>
          </a:p>
          <a:p>
            <a:pPr marL="514350" lvl="0" indent="-514350">
              <a:buFont typeface="+mj-lt"/>
              <a:buAutoNum type="alphaLcPeriod"/>
            </a:pPr>
            <a:r>
              <a:rPr lang="en-US" dirty="0"/>
              <a:t>Defective insulin stimulation of target tissue glucose disposal</a:t>
            </a:r>
          </a:p>
          <a:p>
            <a:pPr marL="514350" lvl="0" indent="-514350">
              <a:buFont typeface="+mj-lt"/>
              <a:buAutoNum type="alphaLcPeriod"/>
            </a:pPr>
            <a:r>
              <a:rPr lang="en-US" dirty="0"/>
              <a:t>Decreased adipocyte lipolysis</a:t>
            </a:r>
          </a:p>
          <a:p>
            <a:pPr marL="514350" lvl="0" indent="-514350">
              <a:buFont typeface="+mj-lt"/>
              <a:buAutoNum type="alphaLcPeriod"/>
            </a:pPr>
            <a:r>
              <a:rPr lang="en-US" dirty="0"/>
              <a:t>Loss of pancreatic alpha-cell function</a:t>
            </a:r>
          </a:p>
          <a:p>
            <a:pPr marL="274320" lvl="1" indent="0" fontAlgn="base">
              <a:buNone/>
            </a:pPr>
            <a:endParaRPr lang="en-US" sz="3600" dirty="0"/>
          </a:p>
          <a:p>
            <a:endParaRPr lang="en-US" dirty="0"/>
          </a:p>
        </p:txBody>
      </p:sp>
      <p:pic>
        <p:nvPicPr>
          <p:cNvPr id="4" name="Picture 3">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15200" y="1524000"/>
            <a:ext cx="1584125" cy="1570758"/>
          </a:xfrm>
          <a:prstGeom prst="rect">
            <a:avLst/>
          </a:prstGeom>
        </p:spPr>
      </p:pic>
    </p:spTree>
    <p:custDataLst>
      <p:tags r:id="rId1"/>
    </p:custDataLst>
    <p:extLst>
      <p:ext uri="{BB962C8B-B14F-4D97-AF65-F5344CB8AC3E}">
        <p14:creationId xmlns:p14="http://schemas.microsoft.com/office/powerpoint/2010/main" val="3274565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normAutofit/>
          </a:bodyPr>
          <a:lstStyle/>
          <a:p>
            <a:pPr eaLnBrk="1" hangingPunct="1"/>
            <a:r>
              <a:rPr lang="en-US"/>
              <a:t>Hormones Effect on Glucose</a:t>
            </a:r>
          </a:p>
        </p:txBody>
      </p:sp>
      <p:sp>
        <p:nvSpPr>
          <p:cNvPr id="1336323" name="Rectangle 3"/>
          <p:cNvSpPr>
            <a:spLocks noGrp="1" noChangeArrowheads="1"/>
          </p:cNvSpPr>
          <p:nvPr>
            <p:ph sz="half" idx="1"/>
          </p:nvPr>
        </p:nvSpPr>
        <p:spPr>
          <a:xfrm>
            <a:off x="609600" y="1524000"/>
            <a:ext cx="6019800" cy="4495800"/>
          </a:xfrm>
        </p:spPr>
        <p:txBody>
          <a:bodyPr>
            <a:normAutofit fontScale="92500" lnSpcReduction="10000"/>
          </a:bodyPr>
          <a:lstStyle/>
          <a:p>
            <a:pPr algn="ctr" eaLnBrk="1" hangingPunct="1">
              <a:buFont typeface="Wingdings" pitchFamily="2" charset="2"/>
              <a:buNone/>
              <a:defRPr/>
            </a:pPr>
            <a:r>
              <a:rPr lang="en-US" u="sng" dirty="0"/>
              <a:t>Hormone			 </a:t>
            </a:r>
            <a:r>
              <a:rPr lang="en-US" dirty="0"/>
              <a:t>		</a:t>
            </a:r>
            <a:r>
              <a:rPr lang="en-US" dirty="0">
                <a:sym typeface="Wingdings" pitchFamily="2" charset="2"/>
              </a:rPr>
              <a:t> </a:t>
            </a:r>
          </a:p>
          <a:p>
            <a:pPr eaLnBrk="1" hangingPunct="1">
              <a:defRPr/>
            </a:pPr>
            <a:r>
              <a:rPr lang="en-US" dirty="0">
                <a:sym typeface="Wingdings" pitchFamily="2" charset="2"/>
              </a:rPr>
              <a:t>Glucagon (pancreas)	</a:t>
            </a:r>
            <a:r>
              <a:rPr lang="en-US" dirty="0">
                <a:solidFill>
                  <a:srgbClr val="FF0000"/>
                </a:solidFill>
                <a:sym typeface="Wingdings" pitchFamily="2" charset="2"/>
              </a:rPr>
              <a:t> </a:t>
            </a:r>
          </a:p>
          <a:p>
            <a:pPr eaLnBrk="1" hangingPunct="1">
              <a:defRPr/>
            </a:pPr>
            <a:r>
              <a:rPr lang="en-US" dirty="0">
                <a:sym typeface="Wingdings" pitchFamily="2" charset="2"/>
              </a:rPr>
              <a:t>Stress hormones (kidney)	</a:t>
            </a:r>
            <a:endParaRPr lang="en-US" dirty="0">
              <a:solidFill>
                <a:srgbClr val="FF0000"/>
              </a:solidFill>
              <a:sym typeface="Wingdings" pitchFamily="2" charset="2"/>
            </a:endParaRPr>
          </a:p>
          <a:p>
            <a:pPr eaLnBrk="1" hangingPunct="1">
              <a:defRPr/>
            </a:pPr>
            <a:r>
              <a:rPr lang="en-US" dirty="0">
                <a:sym typeface="Wingdings" pitchFamily="2" charset="2"/>
              </a:rPr>
              <a:t>Epinephrine (kidney)		</a:t>
            </a:r>
            <a:r>
              <a:rPr lang="en-US" dirty="0">
                <a:solidFill>
                  <a:srgbClr val="FF0000"/>
                </a:solidFill>
                <a:sym typeface="Wingdings" pitchFamily="2" charset="2"/>
              </a:rPr>
              <a:t> </a:t>
            </a:r>
            <a:r>
              <a:rPr lang="en-US" dirty="0">
                <a:solidFill>
                  <a:srgbClr val="FFCC00"/>
                </a:solidFill>
                <a:sym typeface="Wingdings" pitchFamily="2" charset="2"/>
              </a:rPr>
              <a:t> </a:t>
            </a:r>
          </a:p>
          <a:p>
            <a:pPr eaLnBrk="1" hangingPunct="1">
              <a:defRPr/>
            </a:pPr>
            <a:r>
              <a:rPr lang="en-US" dirty="0">
                <a:sym typeface="Wingdings" pitchFamily="2" charset="2"/>
              </a:rPr>
              <a:t>Insulin (pancreas)	 </a:t>
            </a:r>
          </a:p>
          <a:p>
            <a:pPr eaLnBrk="1" hangingPunct="1">
              <a:defRPr/>
            </a:pPr>
            <a:r>
              <a:rPr lang="en-US" dirty="0">
                <a:sym typeface="Wingdings" pitchFamily="2" charset="2"/>
              </a:rPr>
              <a:t>Amylin (pancreas)	</a:t>
            </a:r>
          </a:p>
          <a:p>
            <a:pPr eaLnBrk="1" hangingPunct="1">
              <a:defRPr/>
            </a:pPr>
            <a:r>
              <a:rPr lang="en-US" dirty="0">
                <a:sym typeface="Wingdings" pitchFamily="2" charset="2"/>
              </a:rPr>
              <a:t>Gut hormones - incretins (GLP-1 &amp; GIP) released by L cells of intestinal mucosa, beta cell has receptors)</a:t>
            </a:r>
          </a:p>
        </p:txBody>
      </p:sp>
      <p:sp>
        <p:nvSpPr>
          <p:cNvPr id="1336324" name="Rectangle 4"/>
          <p:cNvSpPr>
            <a:spLocks noChangeArrowheads="1"/>
          </p:cNvSpPr>
          <p:nvPr/>
        </p:nvSpPr>
        <p:spPr bwMode="auto">
          <a:xfrm>
            <a:off x="6324600" y="1295400"/>
            <a:ext cx="2362200" cy="5105400"/>
          </a:xfrm>
          <a:prstGeom prst="rect">
            <a:avLst/>
          </a:prstGeom>
          <a:noFill/>
          <a:ln w="9525">
            <a:noFill/>
            <a:miter lim="800000"/>
            <a:headEnd/>
            <a:tailEnd/>
          </a:ln>
          <a:effectLst/>
        </p:spPr>
        <p:txBody>
          <a:bodyPr/>
          <a:lstStyle/>
          <a:p>
            <a:pPr marL="342900" indent="-342900" algn="ctr">
              <a:spcBef>
                <a:spcPct val="20000"/>
              </a:spcBef>
              <a:buClr>
                <a:schemeClr val="tx2"/>
              </a:buClr>
              <a:buSzPct val="60000"/>
              <a:buFont typeface="Wingdings" pitchFamily="2" charset="2"/>
              <a:buNone/>
              <a:defRPr/>
            </a:pPr>
            <a:r>
              <a:rPr lang="en-US" sz="2800" u="sng" dirty="0">
                <a:effectLst>
                  <a:outerShdw blurRad="38100" dist="38100" dir="2700000" algn="tl">
                    <a:srgbClr val="000000"/>
                  </a:outerShdw>
                </a:effectLst>
                <a:latin typeface="Tahoma" pitchFamily="34" charset="0"/>
              </a:rPr>
              <a:t>Effect         </a:t>
            </a:r>
          </a:p>
          <a:p>
            <a:pPr marL="342900" indent="-342900" algn="ctr">
              <a:spcBef>
                <a:spcPct val="20000"/>
              </a:spcBef>
              <a:buClr>
                <a:schemeClr val="tx2"/>
              </a:buClr>
              <a:buSzPct val="60000"/>
              <a:buFont typeface="Wingdings" pitchFamily="2" charset="2"/>
              <a:buNone/>
              <a:defRPr/>
            </a:pPr>
            <a:r>
              <a:rPr lang="en-US" sz="3000" dirty="0">
                <a:solidFill>
                  <a:srgbClr val="FF0000"/>
                </a:solidFill>
                <a:effectLst>
                  <a:outerShdw blurRad="38100" dist="38100" dir="2700000" algn="tl">
                    <a:srgbClr val="000000"/>
                  </a:outerShdw>
                </a:effectLst>
                <a:latin typeface="Tahoma" pitchFamily="34" charset="0"/>
                <a:sym typeface="Wingdings" pitchFamily="2" charset="2"/>
              </a:rPr>
              <a:t></a:t>
            </a:r>
          </a:p>
          <a:p>
            <a:pPr marL="342900" indent="-342900">
              <a:spcBef>
                <a:spcPct val="20000"/>
              </a:spcBef>
              <a:buClr>
                <a:schemeClr val="tx2"/>
              </a:buClr>
              <a:buSzPct val="60000"/>
              <a:buFont typeface="Wingdings" pitchFamily="2" charset="2"/>
              <a:buNone/>
              <a:defRPr/>
            </a:pPr>
            <a:r>
              <a:rPr lang="en-US" sz="3000" dirty="0">
                <a:solidFill>
                  <a:srgbClr val="FF0000"/>
                </a:solidFill>
                <a:effectLst>
                  <a:outerShdw blurRad="38100" dist="38100" dir="2700000" algn="tl">
                    <a:srgbClr val="000000"/>
                  </a:outerShdw>
                </a:effectLst>
                <a:latin typeface="Tahoma" pitchFamily="34" charset="0"/>
                <a:sym typeface="Wingdings" pitchFamily="2" charset="2"/>
              </a:rPr>
              <a:t>		 	</a:t>
            </a:r>
          </a:p>
          <a:p>
            <a:pPr marL="342900" indent="-342900">
              <a:spcBef>
                <a:spcPct val="20000"/>
              </a:spcBef>
              <a:buClr>
                <a:schemeClr val="tx2"/>
              </a:buClr>
              <a:buSzPct val="60000"/>
              <a:buFont typeface="Wingdings" pitchFamily="2" charset="2"/>
              <a:buNone/>
              <a:defRPr/>
            </a:pPr>
            <a:r>
              <a:rPr lang="en-US" sz="3000" dirty="0">
                <a:effectLst>
                  <a:outerShdw blurRad="38100" dist="38100" dir="2700000" algn="tl">
                    <a:srgbClr val="000000"/>
                  </a:outerShdw>
                </a:effectLst>
                <a:latin typeface="Tahoma" pitchFamily="34" charset="0"/>
                <a:sym typeface="Wingdings" pitchFamily="2" charset="2"/>
              </a:rPr>
              <a:t>		</a:t>
            </a:r>
            <a:r>
              <a:rPr lang="en-US" sz="3000" dirty="0">
                <a:solidFill>
                  <a:srgbClr val="FF0000"/>
                </a:solidFill>
                <a:effectLst>
                  <a:outerShdw blurRad="38100" dist="38100" dir="2700000" algn="tl">
                    <a:srgbClr val="000000"/>
                  </a:outerShdw>
                </a:effectLst>
                <a:latin typeface="Tahoma" pitchFamily="34" charset="0"/>
                <a:sym typeface="Wingdings" pitchFamily="2" charset="2"/>
              </a:rPr>
              <a:t></a:t>
            </a:r>
            <a:r>
              <a:rPr lang="en-US" sz="3000" dirty="0">
                <a:solidFill>
                  <a:srgbClr val="FFCC00"/>
                </a:solidFill>
                <a:effectLst>
                  <a:outerShdw blurRad="38100" dist="38100" dir="2700000" algn="tl">
                    <a:srgbClr val="000000"/>
                  </a:outerShdw>
                </a:effectLst>
                <a:latin typeface="Tahoma" pitchFamily="34" charset="0"/>
                <a:sym typeface="Wingdings" pitchFamily="2" charset="2"/>
              </a:rPr>
              <a:t> </a:t>
            </a:r>
          </a:p>
          <a:p>
            <a:pPr marL="342900" indent="-342900">
              <a:spcBef>
                <a:spcPct val="20000"/>
              </a:spcBef>
              <a:buClr>
                <a:schemeClr val="tx2"/>
              </a:buClr>
              <a:buSzPct val="60000"/>
              <a:buFont typeface="Wingdings" pitchFamily="2" charset="2"/>
              <a:buNone/>
              <a:defRPr/>
            </a:pPr>
            <a:r>
              <a:rPr lang="en-US" sz="3000" dirty="0">
                <a:effectLst>
                  <a:outerShdw blurRad="38100" dist="38100" dir="2700000" algn="tl">
                    <a:srgbClr val="000000"/>
                  </a:outerShdw>
                </a:effectLst>
                <a:latin typeface="Tahoma" pitchFamily="34" charset="0"/>
                <a:sym typeface="Wingdings" pitchFamily="2" charset="2"/>
              </a:rPr>
              <a:t>		</a:t>
            </a:r>
            <a:endParaRPr lang="en-US" sz="3000" dirty="0">
              <a:solidFill>
                <a:srgbClr val="FFCC00"/>
              </a:solidFill>
              <a:effectLst>
                <a:outerShdw blurRad="38100" dist="38100" dir="2700000" algn="tl">
                  <a:srgbClr val="000000"/>
                </a:outerShdw>
              </a:effectLst>
              <a:latin typeface="Tahoma" pitchFamily="34" charset="0"/>
              <a:sym typeface="Wingdings" pitchFamily="2" charset="2"/>
            </a:endParaRPr>
          </a:p>
          <a:p>
            <a:pPr marL="342900" indent="-342900">
              <a:spcBef>
                <a:spcPct val="20000"/>
              </a:spcBef>
              <a:buClr>
                <a:schemeClr val="tx2"/>
              </a:buClr>
              <a:buSzPct val="60000"/>
              <a:buFont typeface="Wingdings" pitchFamily="2" charset="2"/>
              <a:buNone/>
              <a:defRPr/>
            </a:pPr>
            <a:r>
              <a:rPr lang="en-US" sz="3000" dirty="0">
                <a:effectLst>
                  <a:outerShdw blurRad="38100" dist="38100" dir="2700000" algn="tl">
                    <a:srgbClr val="000000"/>
                  </a:outerShdw>
                </a:effectLst>
                <a:latin typeface="Tahoma" pitchFamily="34" charset="0"/>
                <a:sym typeface="Wingdings" pitchFamily="2" charset="2"/>
              </a:rPr>
              <a:t>		</a:t>
            </a:r>
          </a:p>
          <a:p>
            <a:pPr marL="342900" indent="-342900">
              <a:spcBef>
                <a:spcPct val="20000"/>
              </a:spcBef>
              <a:buClr>
                <a:schemeClr val="tx2"/>
              </a:buClr>
              <a:buSzPct val="60000"/>
              <a:buFont typeface="Wingdings" pitchFamily="2" charset="2"/>
              <a:buNone/>
              <a:defRPr/>
            </a:pPr>
            <a:r>
              <a:rPr lang="en-US" sz="3000" dirty="0">
                <a:effectLst>
                  <a:outerShdw blurRad="38100" dist="38100" dir="2700000" algn="tl">
                    <a:srgbClr val="000000"/>
                  </a:outerShdw>
                </a:effectLst>
                <a:latin typeface="Tahoma" pitchFamily="34" charset="0"/>
                <a:sym typeface="Wingdings" pitchFamily="2" charset="2"/>
              </a:rPr>
              <a:t>	     </a:t>
            </a:r>
          </a:p>
        </p:txBody>
      </p:sp>
    </p:spTree>
    <p:custDataLst>
      <p:tags r:id="rId1"/>
    </p:custDataLst>
    <p:extLst>
      <p:ext uri="{BB962C8B-B14F-4D97-AF65-F5344CB8AC3E}">
        <p14:creationId xmlns:p14="http://schemas.microsoft.com/office/powerpoint/2010/main" val="1727138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336324">
                                            <p:txEl>
                                              <p:pRg st="1" end="1"/>
                                            </p:txEl>
                                          </p:spTgt>
                                        </p:tgtEl>
                                        <p:attrNameLst>
                                          <p:attrName>style.visibility</p:attrName>
                                        </p:attrNameLst>
                                      </p:cBhvr>
                                      <p:to>
                                        <p:strVal val="visible"/>
                                      </p:to>
                                    </p:set>
                                    <p:anim calcmode="lin" valueType="num">
                                      <p:cBhvr additive="base">
                                        <p:cTn id="7" dur="500" fill="hold"/>
                                        <p:tgtEl>
                                          <p:spTgt spid="1336324">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336324">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1336324">
                                            <p:txEl>
                                              <p:pRg st="2" end="2"/>
                                            </p:txEl>
                                          </p:spTgt>
                                        </p:tgtEl>
                                        <p:attrNameLst>
                                          <p:attrName>style.visibility</p:attrName>
                                        </p:attrNameLst>
                                      </p:cBhvr>
                                      <p:to>
                                        <p:strVal val="visible"/>
                                      </p:to>
                                    </p:set>
                                    <p:anim calcmode="lin" valueType="num">
                                      <p:cBhvr additive="base">
                                        <p:cTn id="13" dur="500" fill="hold"/>
                                        <p:tgtEl>
                                          <p:spTgt spid="1336324">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33632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336324">
                                            <p:txEl>
                                              <p:pRg st="3" end="3"/>
                                            </p:txEl>
                                          </p:spTgt>
                                        </p:tgtEl>
                                        <p:attrNameLst>
                                          <p:attrName>style.visibility</p:attrName>
                                        </p:attrNameLst>
                                      </p:cBhvr>
                                      <p:to>
                                        <p:strVal val="visible"/>
                                      </p:to>
                                    </p:set>
                                    <p:anim calcmode="lin" valueType="num">
                                      <p:cBhvr additive="base">
                                        <p:cTn id="19" dur="500" fill="hold"/>
                                        <p:tgtEl>
                                          <p:spTgt spid="133632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36324">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3" fill="hold" nodeType="clickEffect">
                                  <p:stCondLst>
                                    <p:cond delay="0"/>
                                  </p:stCondLst>
                                  <p:childTnLst>
                                    <p:set>
                                      <p:cBhvr>
                                        <p:cTn id="24" dur="1" fill="hold">
                                          <p:stCondLst>
                                            <p:cond delay="0"/>
                                          </p:stCondLst>
                                        </p:cTn>
                                        <p:tgtEl>
                                          <p:spTgt spid="1336324">
                                            <p:txEl>
                                              <p:pRg st="4" end="4"/>
                                            </p:txEl>
                                          </p:spTgt>
                                        </p:tgtEl>
                                        <p:attrNameLst>
                                          <p:attrName>style.visibility</p:attrName>
                                        </p:attrNameLst>
                                      </p:cBhvr>
                                      <p:to>
                                        <p:strVal val="visible"/>
                                      </p:to>
                                    </p:set>
                                    <p:anim calcmode="lin" valueType="num">
                                      <p:cBhvr additive="base">
                                        <p:cTn id="25" dur="1000" fill="hold"/>
                                        <p:tgtEl>
                                          <p:spTgt spid="1336324">
                                            <p:txEl>
                                              <p:pRg st="4" end="4"/>
                                            </p:txEl>
                                          </p:spTgt>
                                        </p:tgtEl>
                                        <p:attrNameLst>
                                          <p:attrName>ppt_x</p:attrName>
                                        </p:attrNameLst>
                                      </p:cBhvr>
                                      <p:tavLst>
                                        <p:tav tm="0">
                                          <p:val>
                                            <p:strVal val="1+#ppt_w/2"/>
                                          </p:val>
                                        </p:tav>
                                        <p:tav tm="100000">
                                          <p:val>
                                            <p:strVal val="#ppt_x"/>
                                          </p:val>
                                        </p:tav>
                                      </p:tavLst>
                                    </p:anim>
                                    <p:anim calcmode="lin" valueType="num">
                                      <p:cBhvr additive="base">
                                        <p:cTn id="26" dur="1000" fill="hold"/>
                                        <p:tgtEl>
                                          <p:spTgt spid="1336324">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1336324">
                                            <p:txEl>
                                              <p:pRg st="5" end="5"/>
                                            </p:txEl>
                                          </p:spTgt>
                                        </p:tgtEl>
                                        <p:attrNameLst>
                                          <p:attrName>style.visibility</p:attrName>
                                        </p:attrNameLst>
                                      </p:cBhvr>
                                      <p:to>
                                        <p:strVal val="visible"/>
                                      </p:to>
                                    </p:set>
                                    <p:anim calcmode="lin" valueType="num">
                                      <p:cBhvr additive="base">
                                        <p:cTn id="31" dur="1000" fill="hold"/>
                                        <p:tgtEl>
                                          <p:spTgt spid="1336324">
                                            <p:txEl>
                                              <p:pRg st="5" end="5"/>
                                            </p:txEl>
                                          </p:spTgt>
                                        </p:tgtEl>
                                        <p:attrNameLst>
                                          <p:attrName>ppt_x</p:attrName>
                                        </p:attrNameLst>
                                      </p:cBhvr>
                                      <p:tavLst>
                                        <p:tav tm="0">
                                          <p:val>
                                            <p:strVal val="0-#ppt_w/2"/>
                                          </p:val>
                                        </p:tav>
                                        <p:tav tm="100000">
                                          <p:val>
                                            <p:strVal val="#ppt_x"/>
                                          </p:val>
                                        </p:tav>
                                      </p:tavLst>
                                    </p:anim>
                                    <p:anim calcmode="lin" valueType="num">
                                      <p:cBhvr additive="base">
                                        <p:cTn id="32" dur="1000" fill="hold"/>
                                        <p:tgtEl>
                                          <p:spTgt spid="1336324">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1336323">
                                            <p:txEl>
                                              <p:pRg st="6" end="6"/>
                                            </p:txEl>
                                          </p:spTgt>
                                        </p:tgtEl>
                                        <p:attrNameLst>
                                          <p:attrName>style.visibility</p:attrName>
                                        </p:attrNameLst>
                                      </p:cBhvr>
                                      <p:to>
                                        <p:strVal val="visible"/>
                                      </p:to>
                                    </p:set>
                                    <p:anim calcmode="lin" valueType="num">
                                      <p:cBhvr additive="base">
                                        <p:cTn id="37" dur="500" fill="hold"/>
                                        <p:tgtEl>
                                          <p:spTgt spid="1336323">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336323">
                                            <p:txEl>
                                              <p:pRg st="6" end="6"/>
                                            </p:txEl>
                                          </p:spTgt>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9" fill="hold" nodeType="clickEffect">
                                  <p:stCondLst>
                                    <p:cond delay="0"/>
                                  </p:stCondLst>
                                  <p:childTnLst>
                                    <p:set>
                                      <p:cBhvr>
                                        <p:cTn id="42" dur="1" fill="hold">
                                          <p:stCondLst>
                                            <p:cond delay="0"/>
                                          </p:stCondLst>
                                        </p:cTn>
                                        <p:tgtEl>
                                          <p:spTgt spid="1336324">
                                            <p:txEl>
                                              <p:pRg st="6" end="6"/>
                                            </p:txEl>
                                          </p:spTgt>
                                        </p:tgtEl>
                                        <p:attrNameLst>
                                          <p:attrName>style.visibility</p:attrName>
                                        </p:attrNameLst>
                                      </p:cBhvr>
                                      <p:to>
                                        <p:strVal val="visible"/>
                                      </p:to>
                                    </p:set>
                                    <p:anim calcmode="lin" valueType="num">
                                      <p:cBhvr additive="base">
                                        <p:cTn id="43" dur="1000" fill="hold"/>
                                        <p:tgtEl>
                                          <p:spTgt spid="1336324">
                                            <p:txEl>
                                              <p:pRg st="6" end="6"/>
                                            </p:txEl>
                                          </p:spTgt>
                                        </p:tgtEl>
                                        <p:attrNameLst>
                                          <p:attrName>ppt_x</p:attrName>
                                        </p:attrNameLst>
                                      </p:cBhvr>
                                      <p:tavLst>
                                        <p:tav tm="0">
                                          <p:val>
                                            <p:strVal val="0-#ppt_w/2"/>
                                          </p:val>
                                        </p:tav>
                                        <p:tav tm="100000">
                                          <p:val>
                                            <p:strVal val="#ppt_x"/>
                                          </p:val>
                                        </p:tav>
                                      </p:tavLst>
                                    </p:anim>
                                    <p:anim calcmode="lin" valueType="num">
                                      <p:cBhvr additive="base">
                                        <p:cTn id="44" dur="1000" fill="hold"/>
                                        <p:tgtEl>
                                          <p:spTgt spid="1336324">
                                            <p:txEl>
                                              <p:pRg st="6" end="6"/>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6323" grpId="0" build="p"/>
      <p:bldP spid="1336324" grpId="0" build="allAtOnce"/>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lIns="90477" tIns="44445" rIns="90477" bIns="44445" anchor="b" anchorCtr="0"/>
          <a:lstStyle/>
          <a:p>
            <a:pPr eaLnBrk="1" hangingPunct="1"/>
            <a:r>
              <a:rPr lang="en-US"/>
              <a:t>Signs of Diabetes</a:t>
            </a:r>
            <a:endParaRPr lang="en-US" sz="4000">
              <a:sym typeface="Monotype Sorts" pitchFamily="2" charset="2"/>
            </a:endParaRPr>
          </a:p>
        </p:txBody>
      </p:sp>
      <p:sp>
        <p:nvSpPr>
          <p:cNvPr id="40963" name="Rectangle 3"/>
          <p:cNvSpPr>
            <a:spLocks noGrp="1" noChangeArrowheads="1"/>
          </p:cNvSpPr>
          <p:nvPr>
            <p:ph sz="half" idx="1"/>
          </p:nvPr>
        </p:nvSpPr>
        <p:spPr>
          <a:xfrm>
            <a:off x="455613" y="1598613"/>
            <a:ext cx="4032250" cy="4497387"/>
          </a:xfrm>
        </p:spPr>
        <p:txBody>
          <a:bodyPr lIns="90477" tIns="44445" rIns="90477" bIns="44445"/>
          <a:lstStyle/>
          <a:p>
            <a:pPr eaLnBrk="1" hangingPunct="1"/>
            <a:r>
              <a:rPr lang="en-US"/>
              <a:t>Polyuria</a:t>
            </a:r>
          </a:p>
          <a:p>
            <a:pPr eaLnBrk="1" hangingPunct="1"/>
            <a:r>
              <a:rPr lang="en-US"/>
              <a:t>Polydipsia	</a:t>
            </a:r>
          </a:p>
          <a:p>
            <a:pPr eaLnBrk="1" hangingPunct="1"/>
            <a:r>
              <a:rPr lang="en-US"/>
              <a:t>Polyphasia</a:t>
            </a:r>
          </a:p>
          <a:p>
            <a:pPr eaLnBrk="1" hangingPunct="1"/>
            <a:r>
              <a:rPr lang="en-US"/>
              <a:t>Weight loss</a:t>
            </a:r>
          </a:p>
          <a:p>
            <a:pPr eaLnBrk="1" hangingPunct="1"/>
            <a:r>
              <a:rPr lang="en-US"/>
              <a:t>Fatigue</a:t>
            </a:r>
          </a:p>
          <a:p>
            <a:pPr eaLnBrk="1" hangingPunct="1"/>
            <a:r>
              <a:rPr lang="en-US"/>
              <a:t>Skin and other infections</a:t>
            </a:r>
          </a:p>
          <a:p>
            <a:pPr eaLnBrk="1" hangingPunct="1"/>
            <a:r>
              <a:rPr lang="en-US"/>
              <a:t>Blurry vision</a:t>
            </a:r>
          </a:p>
        </p:txBody>
      </p:sp>
      <p:sp>
        <p:nvSpPr>
          <p:cNvPr id="1238020" name="Rectangle 4"/>
          <p:cNvSpPr>
            <a:spLocks noGrp="1" noChangeArrowheads="1"/>
          </p:cNvSpPr>
          <p:nvPr>
            <p:ph sz="half" idx="2"/>
          </p:nvPr>
        </p:nvSpPr>
        <p:spPr>
          <a:xfrm>
            <a:off x="3321052" y="1598612"/>
            <a:ext cx="4840288" cy="4497387"/>
          </a:xfrm>
        </p:spPr>
        <p:txBody>
          <a:bodyPr lIns="90477" tIns="44445" rIns="90477" bIns="44445"/>
          <a:lstStyle/>
          <a:p>
            <a:pPr eaLnBrk="1" hangingPunct="1">
              <a:buFont typeface="Wingdings" pitchFamily="2" charset="2"/>
              <a:buBlip>
                <a:blip r:embed="rId3"/>
              </a:buBlip>
            </a:pPr>
            <a:r>
              <a:rPr lang="en-US" dirty="0"/>
              <a:t>Glycosuria, H</a:t>
            </a:r>
            <a:r>
              <a:rPr lang="en-US" baseline="-25000" dirty="0"/>
              <a:t>2</a:t>
            </a:r>
            <a:r>
              <a:rPr lang="en-US" dirty="0"/>
              <a:t>O losses</a:t>
            </a:r>
          </a:p>
          <a:p>
            <a:pPr eaLnBrk="1" hangingPunct="1">
              <a:buFont typeface="Wingdings" pitchFamily="2" charset="2"/>
              <a:buBlip>
                <a:blip r:embed="rId3"/>
              </a:buBlip>
            </a:pPr>
            <a:r>
              <a:rPr lang="en-US" dirty="0"/>
              <a:t>Dehydration</a:t>
            </a:r>
          </a:p>
          <a:p>
            <a:pPr eaLnBrk="1" hangingPunct="1">
              <a:buFont typeface="Wingdings" pitchFamily="2" charset="2"/>
              <a:buBlip>
                <a:blip r:embed="rId3"/>
              </a:buBlip>
            </a:pPr>
            <a:r>
              <a:rPr lang="en-US" dirty="0"/>
              <a:t>Fuel Depletion</a:t>
            </a:r>
          </a:p>
          <a:p>
            <a:pPr eaLnBrk="1" hangingPunct="1">
              <a:buFont typeface="Wingdings" pitchFamily="2" charset="2"/>
              <a:buBlip>
                <a:blip r:embed="rId3"/>
              </a:buBlip>
            </a:pPr>
            <a:r>
              <a:rPr lang="en-US" dirty="0"/>
              <a:t>Loss of body tissue, H</a:t>
            </a:r>
            <a:r>
              <a:rPr lang="en-US" baseline="-25000" dirty="0"/>
              <a:t>2</a:t>
            </a:r>
            <a:r>
              <a:rPr lang="en-US" dirty="0"/>
              <a:t>O</a:t>
            </a:r>
          </a:p>
          <a:p>
            <a:pPr eaLnBrk="1" hangingPunct="1">
              <a:buFont typeface="Wingdings" pitchFamily="2" charset="2"/>
              <a:buBlip>
                <a:blip r:embed="rId3"/>
              </a:buBlip>
            </a:pPr>
            <a:r>
              <a:rPr lang="en-US" dirty="0"/>
              <a:t>Poor energy utilization</a:t>
            </a:r>
          </a:p>
          <a:p>
            <a:pPr eaLnBrk="1" hangingPunct="1">
              <a:buFont typeface="Wingdings" pitchFamily="2" charset="2"/>
              <a:buBlip>
                <a:blip r:embed="rId3"/>
              </a:buBlip>
            </a:pPr>
            <a:r>
              <a:rPr lang="en-US" dirty="0"/>
              <a:t>Hyperglycemia increases incidence of infection</a:t>
            </a:r>
          </a:p>
          <a:p>
            <a:pPr eaLnBrk="1" hangingPunct="1">
              <a:buFont typeface="Wingdings" pitchFamily="2" charset="2"/>
              <a:buBlip>
                <a:blip r:embed="rId3"/>
              </a:buBlip>
            </a:pPr>
            <a:r>
              <a:rPr lang="en-US" dirty="0"/>
              <a:t>Osmotic changes</a:t>
            </a:r>
          </a:p>
          <a:p>
            <a:pPr eaLnBrk="1" hangingPunct="1">
              <a:buFont typeface="Wingdings" pitchFamily="2" charset="2"/>
              <a:buNone/>
            </a:pPr>
            <a:endParaRPr lang="en-US" dirty="0"/>
          </a:p>
          <a:p>
            <a:pPr eaLnBrk="1" hangingPunct="1"/>
            <a:endParaRPr lang="en-US" sz="2400" dirty="0"/>
          </a:p>
        </p:txBody>
      </p:sp>
      <p:pic>
        <p:nvPicPr>
          <p:cNvPr id="2" name="Picture 1"/>
          <p:cNvPicPr>
            <a:picLocks noChangeAspect="1"/>
          </p:cNvPicPr>
          <p:nvPr/>
        </p:nvPicPr>
        <p:blipFill>
          <a:blip r:embed="rId4"/>
          <a:stretch>
            <a:fillRect/>
          </a:stretch>
        </p:blipFill>
        <p:spPr>
          <a:xfrm>
            <a:off x="7392696" y="39529"/>
            <a:ext cx="1720073" cy="1789271"/>
          </a:xfrm>
          <a:prstGeom prst="rect">
            <a:avLst/>
          </a:prstGeom>
        </p:spPr>
      </p:pic>
    </p:spTree>
    <p:custDataLst>
      <p:tags r:id="rId1"/>
    </p:custDataLst>
    <p:extLst>
      <p:ext uri="{BB962C8B-B14F-4D97-AF65-F5344CB8AC3E}">
        <p14:creationId xmlns:p14="http://schemas.microsoft.com/office/powerpoint/2010/main" val="3971630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38020">
                                            <p:txEl>
                                              <p:pRg st="0" end="0"/>
                                            </p:txEl>
                                          </p:spTgt>
                                        </p:tgtEl>
                                        <p:attrNameLst>
                                          <p:attrName>style.visibility</p:attrName>
                                        </p:attrNameLst>
                                      </p:cBhvr>
                                      <p:to>
                                        <p:strVal val="visible"/>
                                      </p:to>
                                    </p:set>
                                    <p:anim calcmode="lin" valueType="num">
                                      <p:cBhvr additive="base">
                                        <p:cTn id="7" dur="2000" fill="hold"/>
                                        <p:tgtEl>
                                          <p:spTgt spid="1238020">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238020">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2000"/>
                            </p:stCondLst>
                            <p:childTnLst>
                              <p:par>
                                <p:cTn id="10" presetID="2" presetClass="entr" presetSubtype="4" fill="hold" grpId="0" nodeType="afterEffect">
                                  <p:stCondLst>
                                    <p:cond delay="0"/>
                                  </p:stCondLst>
                                  <p:childTnLst>
                                    <p:set>
                                      <p:cBhvr>
                                        <p:cTn id="11" dur="1" fill="hold">
                                          <p:stCondLst>
                                            <p:cond delay="0"/>
                                          </p:stCondLst>
                                        </p:cTn>
                                        <p:tgtEl>
                                          <p:spTgt spid="1238020">
                                            <p:txEl>
                                              <p:pRg st="1" end="1"/>
                                            </p:txEl>
                                          </p:spTgt>
                                        </p:tgtEl>
                                        <p:attrNameLst>
                                          <p:attrName>style.visibility</p:attrName>
                                        </p:attrNameLst>
                                      </p:cBhvr>
                                      <p:to>
                                        <p:strVal val="visible"/>
                                      </p:to>
                                    </p:set>
                                    <p:anim calcmode="lin" valueType="num">
                                      <p:cBhvr additive="base">
                                        <p:cTn id="12" dur="2000" fill="hold"/>
                                        <p:tgtEl>
                                          <p:spTgt spid="1238020">
                                            <p:txEl>
                                              <p:pRg st="1" end="1"/>
                                            </p:txEl>
                                          </p:spTgt>
                                        </p:tgtEl>
                                        <p:attrNameLst>
                                          <p:attrName>ppt_x</p:attrName>
                                        </p:attrNameLst>
                                      </p:cBhvr>
                                      <p:tavLst>
                                        <p:tav tm="0">
                                          <p:val>
                                            <p:strVal val="#ppt_x"/>
                                          </p:val>
                                        </p:tav>
                                        <p:tav tm="100000">
                                          <p:val>
                                            <p:strVal val="#ppt_x"/>
                                          </p:val>
                                        </p:tav>
                                      </p:tavLst>
                                    </p:anim>
                                    <p:anim calcmode="lin" valueType="num">
                                      <p:cBhvr additive="base">
                                        <p:cTn id="13" dur="2000" fill="hold"/>
                                        <p:tgtEl>
                                          <p:spTgt spid="1238020">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4000"/>
                            </p:stCondLst>
                            <p:childTnLst>
                              <p:par>
                                <p:cTn id="15" presetID="2" presetClass="entr" presetSubtype="4" fill="hold" grpId="0" nodeType="afterEffect">
                                  <p:stCondLst>
                                    <p:cond delay="0"/>
                                  </p:stCondLst>
                                  <p:childTnLst>
                                    <p:set>
                                      <p:cBhvr>
                                        <p:cTn id="16" dur="1" fill="hold">
                                          <p:stCondLst>
                                            <p:cond delay="0"/>
                                          </p:stCondLst>
                                        </p:cTn>
                                        <p:tgtEl>
                                          <p:spTgt spid="1238020">
                                            <p:txEl>
                                              <p:pRg st="2" end="2"/>
                                            </p:txEl>
                                          </p:spTgt>
                                        </p:tgtEl>
                                        <p:attrNameLst>
                                          <p:attrName>style.visibility</p:attrName>
                                        </p:attrNameLst>
                                      </p:cBhvr>
                                      <p:to>
                                        <p:strVal val="visible"/>
                                      </p:to>
                                    </p:set>
                                    <p:anim calcmode="lin" valueType="num">
                                      <p:cBhvr additive="base">
                                        <p:cTn id="17" dur="2000" fill="hold"/>
                                        <p:tgtEl>
                                          <p:spTgt spid="1238020">
                                            <p:txEl>
                                              <p:pRg st="2" end="2"/>
                                            </p:txEl>
                                          </p:spTgt>
                                        </p:tgtEl>
                                        <p:attrNameLst>
                                          <p:attrName>ppt_x</p:attrName>
                                        </p:attrNameLst>
                                      </p:cBhvr>
                                      <p:tavLst>
                                        <p:tav tm="0">
                                          <p:val>
                                            <p:strVal val="#ppt_x"/>
                                          </p:val>
                                        </p:tav>
                                        <p:tav tm="100000">
                                          <p:val>
                                            <p:strVal val="#ppt_x"/>
                                          </p:val>
                                        </p:tav>
                                      </p:tavLst>
                                    </p:anim>
                                    <p:anim calcmode="lin" valueType="num">
                                      <p:cBhvr additive="base">
                                        <p:cTn id="18" dur="2000" fill="hold"/>
                                        <p:tgtEl>
                                          <p:spTgt spid="1238020">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6000"/>
                            </p:stCondLst>
                            <p:childTnLst>
                              <p:par>
                                <p:cTn id="20" presetID="2" presetClass="entr" presetSubtype="4" fill="hold" grpId="0" nodeType="afterEffect">
                                  <p:stCondLst>
                                    <p:cond delay="0"/>
                                  </p:stCondLst>
                                  <p:childTnLst>
                                    <p:set>
                                      <p:cBhvr>
                                        <p:cTn id="21" dur="1" fill="hold">
                                          <p:stCondLst>
                                            <p:cond delay="0"/>
                                          </p:stCondLst>
                                        </p:cTn>
                                        <p:tgtEl>
                                          <p:spTgt spid="1238020">
                                            <p:txEl>
                                              <p:pRg st="3" end="3"/>
                                            </p:txEl>
                                          </p:spTgt>
                                        </p:tgtEl>
                                        <p:attrNameLst>
                                          <p:attrName>style.visibility</p:attrName>
                                        </p:attrNameLst>
                                      </p:cBhvr>
                                      <p:to>
                                        <p:strVal val="visible"/>
                                      </p:to>
                                    </p:set>
                                    <p:anim calcmode="lin" valueType="num">
                                      <p:cBhvr additive="base">
                                        <p:cTn id="22" dur="2000" fill="hold"/>
                                        <p:tgtEl>
                                          <p:spTgt spid="1238020">
                                            <p:txEl>
                                              <p:pRg st="3" end="3"/>
                                            </p:txEl>
                                          </p:spTgt>
                                        </p:tgtEl>
                                        <p:attrNameLst>
                                          <p:attrName>ppt_x</p:attrName>
                                        </p:attrNameLst>
                                      </p:cBhvr>
                                      <p:tavLst>
                                        <p:tav tm="0">
                                          <p:val>
                                            <p:strVal val="#ppt_x"/>
                                          </p:val>
                                        </p:tav>
                                        <p:tav tm="100000">
                                          <p:val>
                                            <p:strVal val="#ppt_x"/>
                                          </p:val>
                                        </p:tav>
                                      </p:tavLst>
                                    </p:anim>
                                    <p:anim calcmode="lin" valueType="num">
                                      <p:cBhvr additive="base">
                                        <p:cTn id="23" dur="2000" fill="hold"/>
                                        <p:tgtEl>
                                          <p:spTgt spid="1238020">
                                            <p:txEl>
                                              <p:pRg st="3" end="3"/>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8000"/>
                            </p:stCondLst>
                            <p:childTnLst>
                              <p:par>
                                <p:cTn id="25" presetID="2" presetClass="entr" presetSubtype="4" fill="hold" grpId="0" nodeType="afterEffect">
                                  <p:stCondLst>
                                    <p:cond delay="0"/>
                                  </p:stCondLst>
                                  <p:childTnLst>
                                    <p:set>
                                      <p:cBhvr>
                                        <p:cTn id="26" dur="1" fill="hold">
                                          <p:stCondLst>
                                            <p:cond delay="0"/>
                                          </p:stCondLst>
                                        </p:cTn>
                                        <p:tgtEl>
                                          <p:spTgt spid="1238020">
                                            <p:txEl>
                                              <p:pRg st="4" end="4"/>
                                            </p:txEl>
                                          </p:spTgt>
                                        </p:tgtEl>
                                        <p:attrNameLst>
                                          <p:attrName>style.visibility</p:attrName>
                                        </p:attrNameLst>
                                      </p:cBhvr>
                                      <p:to>
                                        <p:strVal val="visible"/>
                                      </p:to>
                                    </p:set>
                                    <p:anim calcmode="lin" valueType="num">
                                      <p:cBhvr additive="base">
                                        <p:cTn id="27" dur="2000" fill="hold"/>
                                        <p:tgtEl>
                                          <p:spTgt spid="1238020">
                                            <p:txEl>
                                              <p:pRg st="4" end="4"/>
                                            </p:txEl>
                                          </p:spTgt>
                                        </p:tgtEl>
                                        <p:attrNameLst>
                                          <p:attrName>ppt_x</p:attrName>
                                        </p:attrNameLst>
                                      </p:cBhvr>
                                      <p:tavLst>
                                        <p:tav tm="0">
                                          <p:val>
                                            <p:strVal val="#ppt_x"/>
                                          </p:val>
                                        </p:tav>
                                        <p:tav tm="100000">
                                          <p:val>
                                            <p:strVal val="#ppt_x"/>
                                          </p:val>
                                        </p:tav>
                                      </p:tavLst>
                                    </p:anim>
                                    <p:anim calcmode="lin" valueType="num">
                                      <p:cBhvr additive="base">
                                        <p:cTn id="28" dur="2000" fill="hold"/>
                                        <p:tgtEl>
                                          <p:spTgt spid="1238020">
                                            <p:txEl>
                                              <p:pRg st="4" end="4"/>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10000"/>
                            </p:stCondLst>
                            <p:childTnLst>
                              <p:par>
                                <p:cTn id="30" presetID="2" presetClass="entr" presetSubtype="4" fill="hold" grpId="0" nodeType="afterEffect">
                                  <p:stCondLst>
                                    <p:cond delay="0"/>
                                  </p:stCondLst>
                                  <p:childTnLst>
                                    <p:set>
                                      <p:cBhvr>
                                        <p:cTn id="31" dur="1" fill="hold">
                                          <p:stCondLst>
                                            <p:cond delay="0"/>
                                          </p:stCondLst>
                                        </p:cTn>
                                        <p:tgtEl>
                                          <p:spTgt spid="1238020">
                                            <p:txEl>
                                              <p:pRg st="5" end="5"/>
                                            </p:txEl>
                                          </p:spTgt>
                                        </p:tgtEl>
                                        <p:attrNameLst>
                                          <p:attrName>style.visibility</p:attrName>
                                        </p:attrNameLst>
                                      </p:cBhvr>
                                      <p:to>
                                        <p:strVal val="visible"/>
                                      </p:to>
                                    </p:set>
                                    <p:anim calcmode="lin" valueType="num">
                                      <p:cBhvr additive="base">
                                        <p:cTn id="32" dur="2000" fill="hold"/>
                                        <p:tgtEl>
                                          <p:spTgt spid="1238020">
                                            <p:txEl>
                                              <p:pRg st="5" end="5"/>
                                            </p:txEl>
                                          </p:spTgt>
                                        </p:tgtEl>
                                        <p:attrNameLst>
                                          <p:attrName>ppt_x</p:attrName>
                                        </p:attrNameLst>
                                      </p:cBhvr>
                                      <p:tavLst>
                                        <p:tav tm="0">
                                          <p:val>
                                            <p:strVal val="#ppt_x"/>
                                          </p:val>
                                        </p:tav>
                                        <p:tav tm="100000">
                                          <p:val>
                                            <p:strVal val="#ppt_x"/>
                                          </p:val>
                                        </p:tav>
                                      </p:tavLst>
                                    </p:anim>
                                    <p:anim calcmode="lin" valueType="num">
                                      <p:cBhvr additive="base">
                                        <p:cTn id="33" dur="2000" fill="hold"/>
                                        <p:tgtEl>
                                          <p:spTgt spid="1238020">
                                            <p:txEl>
                                              <p:pRg st="5" end="5"/>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12000"/>
                            </p:stCondLst>
                            <p:childTnLst>
                              <p:par>
                                <p:cTn id="35" presetID="2" presetClass="entr" presetSubtype="4" fill="hold" grpId="0" nodeType="afterEffect">
                                  <p:stCondLst>
                                    <p:cond delay="0"/>
                                  </p:stCondLst>
                                  <p:childTnLst>
                                    <p:set>
                                      <p:cBhvr>
                                        <p:cTn id="36" dur="1" fill="hold">
                                          <p:stCondLst>
                                            <p:cond delay="0"/>
                                          </p:stCondLst>
                                        </p:cTn>
                                        <p:tgtEl>
                                          <p:spTgt spid="1238020">
                                            <p:txEl>
                                              <p:pRg st="6" end="6"/>
                                            </p:txEl>
                                          </p:spTgt>
                                        </p:tgtEl>
                                        <p:attrNameLst>
                                          <p:attrName>style.visibility</p:attrName>
                                        </p:attrNameLst>
                                      </p:cBhvr>
                                      <p:to>
                                        <p:strVal val="visible"/>
                                      </p:to>
                                    </p:set>
                                    <p:anim calcmode="lin" valueType="num">
                                      <p:cBhvr additive="base">
                                        <p:cTn id="37" dur="2000" fill="hold"/>
                                        <p:tgtEl>
                                          <p:spTgt spid="1238020">
                                            <p:txEl>
                                              <p:pRg st="6" end="6"/>
                                            </p:txEl>
                                          </p:spTgt>
                                        </p:tgtEl>
                                        <p:attrNameLst>
                                          <p:attrName>ppt_x</p:attrName>
                                        </p:attrNameLst>
                                      </p:cBhvr>
                                      <p:tavLst>
                                        <p:tav tm="0">
                                          <p:val>
                                            <p:strVal val="#ppt_x"/>
                                          </p:val>
                                        </p:tav>
                                        <p:tav tm="100000">
                                          <p:val>
                                            <p:strVal val="#ppt_x"/>
                                          </p:val>
                                        </p:tav>
                                      </p:tavLst>
                                    </p:anim>
                                    <p:anim calcmode="lin" valueType="num">
                                      <p:cBhvr additive="base">
                                        <p:cTn id="38" dur="2000" fill="hold"/>
                                        <p:tgtEl>
                                          <p:spTgt spid="1238020">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8020"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CE4DB-53EE-4CB6-AA11-6B5AE28737D6}"/>
              </a:ext>
            </a:extLst>
          </p:cNvPr>
          <p:cNvSpPr>
            <a:spLocks noGrp="1"/>
          </p:cNvSpPr>
          <p:nvPr>
            <p:ph type="title"/>
          </p:nvPr>
        </p:nvSpPr>
        <p:spPr/>
        <p:txBody>
          <a:bodyPr>
            <a:noAutofit/>
          </a:bodyPr>
          <a:lstStyle/>
          <a:p>
            <a:r>
              <a:rPr lang="en-US" sz="4400" dirty="0"/>
              <a:t>3. Detecting PreDiabetes Matters</a:t>
            </a:r>
          </a:p>
        </p:txBody>
      </p:sp>
      <p:sp>
        <p:nvSpPr>
          <p:cNvPr id="3" name="Content Placeholder 2">
            <a:extLst>
              <a:ext uri="{FF2B5EF4-FFF2-40B4-BE49-F238E27FC236}">
                <a16:creationId xmlns:a16="http://schemas.microsoft.com/office/drawing/2014/main" id="{BD0426D8-B611-4CC0-AEC2-26210DD92C3A}"/>
              </a:ext>
            </a:extLst>
          </p:cNvPr>
          <p:cNvSpPr>
            <a:spLocks noGrp="1"/>
          </p:cNvSpPr>
          <p:nvPr>
            <p:ph sz="quarter" idx="1"/>
          </p:nvPr>
        </p:nvSpPr>
        <p:spPr>
          <a:xfrm>
            <a:off x="457200" y="1143000"/>
            <a:ext cx="8229600" cy="5090160"/>
          </a:xfrm>
        </p:spPr>
        <p:txBody>
          <a:bodyPr>
            <a:normAutofit/>
          </a:bodyPr>
          <a:lstStyle/>
          <a:p>
            <a:r>
              <a:rPr lang="en-US" sz="3200" dirty="0"/>
              <a:t>Given the effectiveness of the Diabetes Prevention Program (DPP)  </a:t>
            </a:r>
          </a:p>
          <a:p>
            <a:pPr lvl="1"/>
            <a:r>
              <a:rPr lang="en-US" sz="2800" dirty="0"/>
              <a:t>Refer adults with BMI 25+ at risk of diabetes to DPP</a:t>
            </a:r>
          </a:p>
          <a:p>
            <a:pPr lvl="2"/>
            <a:r>
              <a:rPr lang="en-US" sz="2400" dirty="0"/>
              <a:t>Achieve/maintain </a:t>
            </a:r>
            <a:r>
              <a:rPr lang="en-US" sz="2400" dirty="0" err="1"/>
              <a:t>wt</a:t>
            </a:r>
            <a:r>
              <a:rPr lang="en-US" sz="2400" dirty="0"/>
              <a:t> reduction of 5-7% through evidence-based eating patterns (Mediterranean, low carb, DASH.)</a:t>
            </a:r>
          </a:p>
          <a:p>
            <a:pPr lvl="2"/>
            <a:r>
              <a:rPr lang="en-US" sz="2400" dirty="0"/>
              <a:t>Participate in 150+ minutes activity a week</a:t>
            </a:r>
          </a:p>
          <a:p>
            <a:pPr lvl="1"/>
            <a:r>
              <a:rPr lang="en-US" sz="2400" dirty="0"/>
              <a:t>Should be covered by third-party payers, </a:t>
            </a:r>
          </a:p>
          <a:p>
            <a:pPr lvl="1"/>
            <a:r>
              <a:rPr lang="en-US" sz="2400" dirty="0"/>
              <a:t>Address inconsistencies in access – leverage technology</a:t>
            </a:r>
          </a:p>
          <a:p>
            <a:r>
              <a:rPr lang="en-US" sz="2800" dirty="0"/>
              <a:t>Monitor people with prediabetes at least annually for development of type 2 diabetes. </a:t>
            </a:r>
          </a:p>
        </p:txBody>
      </p:sp>
      <p:pic>
        <p:nvPicPr>
          <p:cNvPr id="5" name="Picture 4">
            <a:extLst>
              <a:ext uri="{FF2B5EF4-FFF2-40B4-BE49-F238E27FC236}">
                <a16:creationId xmlns:a16="http://schemas.microsoft.com/office/drawing/2014/main" id="{20D41A7B-1B54-431C-91CA-6E853781FA88}"/>
              </a:ext>
            </a:extLst>
          </p:cNvPr>
          <p:cNvPicPr>
            <a:picLocks noChangeAspect="1"/>
          </p:cNvPicPr>
          <p:nvPr/>
        </p:nvPicPr>
        <p:blipFill>
          <a:blip r:embed="rId4"/>
          <a:stretch>
            <a:fillRect/>
          </a:stretch>
        </p:blipFill>
        <p:spPr>
          <a:xfrm>
            <a:off x="5181600" y="5791257"/>
            <a:ext cx="3417718" cy="1066743"/>
          </a:xfrm>
          <a:prstGeom prst="rect">
            <a:avLst/>
          </a:prstGeom>
        </p:spPr>
      </p:pic>
      <p:pic>
        <p:nvPicPr>
          <p:cNvPr id="6" name="Picture 5">
            <a:extLst>
              <a:ext uri="{FF2B5EF4-FFF2-40B4-BE49-F238E27FC236}">
                <a16:creationId xmlns:a16="http://schemas.microsoft.com/office/drawing/2014/main" id="{22250E2B-9FCC-6AC1-F84E-6DB243EB92FE}"/>
              </a:ext>
            </a:extLst>
          </p:cNvPr>
          <p:cNvPicPr>
            <a:picLocks noChangeAspect="1"/>
          </p:cNvPicPr>
          <p:nvPr/>
        </p:nvPicPr>
        <p:blipFill>
          <a:blip r:embed="rId5"/>
          <a:stretch>
            <a:fillRect/>
          </a:stretch>
        </p:blipFill>
        <p:spPr>
          <a:xfrm>
            <a:off x="914400" y="6022055"/>
            <a:ext cx="3417718" cy="683544"/>
          </a:xfrm>
          <a:prstGeom prst="rect">
            <a:avLst/>
          </a:prstGeom>
        </p:spPr>
      </p:pic>
    </p:spTree>
    <p:extLst>
      <p:ext uri="{BB962C8B-B14F-4D97-AF65-F5344CB8AC3E}">
        <p14:creationId xmlns:p14="http://schemas.microsoft.com/office/powerpoint/2010/main" val="4254213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C488B-7EDC-3191-EDB8-17345EA882FA}"/>
              </a:ext>
            </a:extLst>
          </p:cNvPr>
          <p:cNvSpPr>
            <a:spLocks noGrp="1"/>
          </p:cNvSpPr>
          <p:nvPr>
            <p:ph type="title"/>
          </p:nvPr>
        </p:nvSpPr>
        <p:spPr/>
        <p:txBody>
          <a:bodyPr>
            <a:normAutofit fontScale="90000"/>
          </a:bodyPr>
          <a:lstStyle/>
          <a:p>
            <a:r>
              <a:rPr lang="en-US" dirty="0"/>
              <a:t>DPP Goal- Based Lifestyle Intervention</a:t>
            </a:r>
          </a:p>
        </p:txBody>
      </p:sp>
      <p:sp>
        <p:nvSpPr>
          <p:cNvPr id="3" name="Content Placeholder 2">
            <a:extLst>
              <a:ext uri="{FF2B5EF4-FFF2-40B4-BE49-F238E27FC236}">
                <a16:creationId xmlns:a16="http://schemas.microsoft.com/office/drawing/2014/main" id="{F201CCCE-9511-0D92-C262-1F1D9E33B214}"/>
              </a:ext>
            </a:extLst>
          </p:cNvPr>
          <p:cNvSpPr>
            <a:spLocks noGrp="1"/>
          </p:cNvSpPr>
          <p:nvPr>
            <p:ph sz="quarter" idx="1"/>
          </p:nvPr>
        </p:nvSpPr>
        <p:spPr/>
        <p:txBody>
          <a:bodyPr>
            <a:normAutofit fontScale="92500"/>
          </a:bodyPr>
          <a:lstStyle/>
          <a:p>
            <a:r>
              <a:rPr lang="en-US" dirty="0"/>
              <a:t>16-session structured core curriculum</a:t>
            </a:r>
          </a:p>
          <a:p>
            <a:pPr lvl="1"/>
            <a:r>
              <a:rPr lang="en-US" dirty="0"/>
              <a:t>completed within the first 6 months of the program, </a:t>
            </a:r>
          </a:p>
          <a:p>
            <a:pPr lvl="1"/>
            <a:r>
              <a:rPr lang="en-US" dirty="0"/>
              <a:t>followed by 6 months of a flexible maintenance program.</a:t>
            </a:r>
          </a:p>
          <a:p>
            <a:r>
              <a:rPr lang="en-US" dirty="0"/>
              <a:t>Sessions on: </a:t>
            </a:r>
          </a:p>
          <a:p>
            <a:pPr lvl="1"/>
            <a:r>
              <a:rPr lang="en-US" dirty="0"/>
              <a:t>reducing calories, increasing physical activity, self-monitoring, maintaining healthy lifestyle behavior, guidance on managing psychological, social, and motivational challenges </a:t>
            </a:r>
          </a:p>
          <a:p>
            <a:r>
              <a:rPr lang="en-US" dirty="0"/>
              <a:t>Two major goals of the DPP </a:t>
            </a:r>
          </a:p>
          <a:p>
            <a:pPr lvl="1"/>
            <a:r>
              <a:rPr lang="en-US" dirty="0"/>
              <a:t>achieve and maintain at least 7% weight loss </a:t>
            </a:r>
          </a:p>
          <a:p>
            <a:pPr lvl="1"/>
            <a:r>
              <a:rPr lang="en-US" dirty="0"/>
              <a:t>obtain 150 min of moderate-intensity activity per week</a:t>
            </a:r>
          </a:p>
        </p:txBody>
      </p:sp>
      <p:sp>
        <p:nvSpPr>
          <p:cNvPr id="5" name="TextBox 4">
            <a:extLst>
              <a:ext uri="{FF2B5EF4-FFF2-40B4-BE49-F238E27FC236}">
                <a16:creationId xmlns:a16="http://schemas.microsoft.com/office/drawing/2014/main" id="{98CC5EF8-EA33-99E3-B79C-F3F7505B724F}"/>
              </a:ext>
            </a:extLst>
          </p:cNvPr>
          <p:cNvSpPr txBox="1"/>
          <p:nvPr/>
        </p:nvSpPr>
        <p:spPr>
          <a:xfrm>
            <a:off x="407625" y="6027003"/>
            <a:ext cx="6017620" cy="830997"/>
          </a:xfrm>
          <a:prstGeom prst="rect">
            <a:avLst/>
          </a:prstGeom>
          <a:noFill/>
        </p:spPr>
        <p:txBody>
          <a:bodyPr wrap="square">
            <a:spAutoFit/>
          </a:bodyPr>
          <a:lstStyle/>
          <a:p>
            <a:r>
              <a:rPr lang="en-US" sz="1600" b="0" i="0" dirty="0">
                <a:solidFill>
                  <a:srgbClr val="383636"/>
                </a:solidFill>
                <a:effectLst/>
                <a:latin typeface="Helvetica Neue"/>
              </a:rPr>
              <a:t> </a:t>
            </a:r>
            <a:r>
              <a:rPr lang="en-US" sz="1600" b="1" i="0" u="sng" dirty="0">
                <a:solidFill>
                  <a:srgbClr val="0F5DB9"/>
                </a:solidFill>
                <a:effectLst/>
                <a:latin typeface="Helvetica Neue"/>
                <a:hlinkClick r:id="rId3"/>
              </a:rPr>
              <a:t>Link to National Diabetes Prevention Program Overviewcoveragetoolkit.org/about-national-</a:t>
            </a:r>
            <a:r>
              <a:rPr lang="en-US" sz="1600" b="1" i="0" u="sng" dirty="0" err="1">
                <a:solidFill>
                  <a:srgbClr val="0F5DB9"/>
                </a:solidFill>
                <a:effectLst/>
                <a:latin typeface="Helvetica Neue"/>
                <a:hlinkClick r:id="rId3"/>
              </a:rPr>
              <a:t>dpp</a:t>
            </a:r>
            <a:r>
              <a:rPr lang="en-US" sz="1600" b="1" i="0" u="sng" dirty="0">
                <a:solidFill>
                  <a:srgbClr val="0F5DB9"/>
                </a:solidFill>
                <a:effectLst/>
                <a:latin typeface="Helvetica Neue"/>
                <a:hlinkClick r:id="rId3"/>
              </a:rPr>
              <a:t>/</a:t>
            </a:r>
            <a:r>
              <a:rPr lang="en-US" sz="1600" b="1" i="0" u="sng" dirty="0" err="1">
                <a:solidFill>
                  <a:srgbClr val="0F5DB9"/>
                </a:solidFill>
                <a:effectLst/>
                <a:latin typeface="Helvetica Neue"/>
                <a:hlinkClick r:id="rId3"/>
              </a:rPr>
              <a:t>ndpp</a:t>
            </a:r>
            <a:r>
              <a:rPr lang="en-US" sz="1600" b="1" i="0" u="sng" dirty="0">
                <a:solidFill>
                  <a:srgbClr val="0F5DB9"/>
                </a:solidFill>
                <a:effectLst/>
                <a:latin typeface="Helvetica Neue"/>
                <a:hlinkClick r:id="rId3"/>
              </a:rPr>
              <a:t>-overview/</a:t>
            </a:r>
            <a:r>
              <a:rPr lang="en-US" sz="1600" b="0" i="0" dirty="0">
                <a:solidFill>
                  <a:srgbClr val="383636"/>
                </a:solidFill>
                <a:effectLst/>
                <a:latin typeface="Helvetica Neue"/>
              </a:rPr>
              <a:t>.</a:t>
            </a:r>
            <a:endParaRPr lang="en-US" sz="1600" dirty="0"/>
          </a:p>
        </p:txBody>
      </p:sp>
      <p:pic>
        <p:nvPicPr>
          <p:cNvPr id="6" name="Picture 5">
            <a:extLst>
              <a:ext uri="{FF2B5EF4-FFF2-40B4-BE49-F238E27FC236}">
                <a16:creationId xmlns:a16="http://schemas.microsoft.com/office/drawing/2014/main" id="{1DEF0891-E1E3-79E6-EFC1-9AC5AD947008}"/>
              </a:ext>
            </a:extLst>
          </p:cNvPr>
          <p:cNvPicPr>
            <a:picLocks noChangeAspect="1"/>
          </p:cNvPicPr>
          <p:nvPr/>
        </p:nvPicPr>
        <p:blipFill>
          <a:blip r:embed="rId4"/>
          <a:stretch>
            <a:fillRect/>
          </a:stretch>
        </p:blipFill>
        <p:spPr>
          <a:xfrm>
            <a:off x="6129968" y="6156960"/>
            <a:ext cx="2521945" cy="504389"/>
          </a:xfrm>
          <a:prstGeom prst="rect">
            <a:avLst/>
          </a:prstGeom>
        </p:spPr>
      </p:pic>
    </p:spTree>
    <p:extLst>
      <p:ext uri="{BB962C8B-B14F-4D97-AF65-F5344CB8AC3E}">
        <p14:creationId xmlns:p14="http://schemas.microsoft.com/office/powerpoint/2010/main" val="2266409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595A9-FC8D-D155-1B39-ADB343A76641}"/>
              </a:ext>
            </a:extLst>
          </p:cNvPr>
          <p:cNvSpPr>
            <a:spLocks noGrp="1"/>
          </p:cNvSpPr>
          <p:nvPr>
            <p:ph type="title"/>
          </p:nvPr>
        </p:nvSpPr>
        <p:spPr/>
        <p:txBody>
          <a:bodyPr/>
          <a:lstStyle/>
          <a:p>
            <a:r>
              <a:rPr lang="en-US" dirty="0"/>
              <a:t>Metformin &amp; Prediabetes</a:t>
            </a:r>
          </a:p>
        </p:txBody>
      </p:sp>
      <p:sp>
        <p:nvSpPr>
          <p:cNvPr id="3" name="Content Placeholder 2">
            <a:extLst>
              <a:ext uri="{FF2B5EF4-FFF2-40B4-BE49-F238E27FC236}">
                <a16:creationId xmlns:a16="http://schemas.microsoft.com/office/drawing/2014/main" id="{634A71CB-ED38-4E24-C36B-9E868794A418}"/>
              </a:ext>
            </a:extLst>
          </p:cNvPr>
          <p:cNvSpPr>
            <a:spLocks noGrp="1"/>
          </p:cNvSpPr>
          <p:nvPr>
            <p:ph sz="quarter" idx="1"/>
          </p:nvPr>
        </p:nvSpPr>
        <p:spPr/>
        <p:txBody>
          <a:bodyPr>
            <a:normAutofit fontScale="92500" lnSpcReduction="10000"/>
          </a:bodyPr>
          <a:lstStyle/>
          <a:p>
            <a:r>
              <a:rPr lang="en-US" dirty="0"/>
              <a:t>Use metformin for prevention of type 2 for those at high risk:</a:t>
            </a:r>
          </a:p>
          <a:p>
            <a:pPr lvl="1"/>
            <a:r>
              <a:rPr lang="en-US" dirty="0"/>
              <a:t>25–59 yrs with BMI ≥35</a:t>
            </a:r>
          </a:p>
          <a:p>
            <a:pPr lvl="1"/>
            <a:r>
              <a:rPr lang="en-US" dirty="0"/>
              <a:t>A1C 6.0% or more</a:t>
            </a:r>
          </a:p>
          <a:p>
            <a:pPr lvl="1"/>
            <a:r>
              <a:rPr lang="en-US" dirty="0"/>
              <a:t>History of GDM</a:t>
            </a:r>
          </a:p>
          <a:p>
            <a:pPr lvl="1"/>
            <a:endParaRPr lang="en-US" dirty="0"/>
          </a:p>
          <a:p>
            <a:r>
              <a:rPr lang="en-US" dirty="0"/>
              <a:t>Periodic assess of B12, </a:t>
            </a:r>
            <a:r>
              <a:rPr lang="en-US" dirty="0" err="1"/>
              <a:t>esp</a:t>
            </a:r>
            <a:r>
              <a:rPr lang="en-US" dirty="0"/>
              <a:t> if have anemia, peripheral neuropathy.</a:t>
            </a:r>
          </a:p>
          <a:p>
            <a:pPr marL="274320" lvl="1" indent="0">
              <a:buNone/>
            </a:pPr>
            <a:r>
              <a:rPr lang="en-US" dirty="0"/>
              <a:t> </a:t>
            </a:r>
          </a:p>
        </p:txBody>
      </p:sp>
      <p:sp>
        <p:nvSpPr>
          <p:cNvPr id="4" name="Content Placeholder 3">
            <a:extLst>
              <a:ext uri="{FF2B5EF4-FFF2-40B4-BE49-F238E27FC236}">
                <a16:creationId xmlns:a16="http://schemas.microsoft.com/office/drawing/2014/main" id="{D4A702ED-E80B-6DAC-36FA-947AD96E27D1}"/>
              </a:ext>
            </a:extLst>
          </p:cNvPr>
          <p:cNvSpPr>
            <a:spLocks noGrp="1"/>
          </p:cNvSpPr>
          <p:nvPr>
            <p:ph sz="quarter" idx="2"/>
          </p:nvPr>
        </p:nvSpPr>
        <p:spPr/>
        <p:txBody>
          <a:bodyPr>
            <a:normAutofit fontScale="92500" lnSpcReduction="10000"/>
          </a:bodyPr>
          <a:lstStyle/>
          <a:p>
            <a:r>
              <a:rPr lang="en-US" dirty="0"/>
              <a:t>Consider Metformin to prevent hyperglycemia in high-risk individuals:</a:t>
            </a:r>
          </a:p>
          <a:p>
            <a:r>
              <a:rPr lang="en-US" dirty="0"/>
              <a:t>Ind’s treated with</a:t>
            </a:r>
          </a:p>
          <a:p>
            <a:pPr lvl="1"/>
            <a:r>
              <a:rPr lang="en-US" sz="3000" dirty="0"/>
              <a:t>Phosphatidylinositol 3-kinase </a:t>
            </a:r>
            <a:r>
              <a:rPr lang="el-GR" sz="3000" dirty="0"/>
              <a:t>α (</a:t>
            </a:r>
            <a:r>
              <a:rPr lang="en-US" sz="3000" dirty="0"/>
              <a:t>PI3K</a:t>
            </a:r>
            <a:r>
              <a:rPr lang="el-GR" sz="3000" dirty="0"/>
              <a:t>α) </a:t>
            </a:r>
            <a:r>
              <a:rPr lang="en-US" sz="3000" dirty="0"/>
              <a:t>inhibitor (e.g., </a:t>
            </a:r>
            <a:r>
              <a:rPr lang="en-US" sz="3000" dirty="0" err="1"/>
              <a:t>alpelisib</a:t>
            </a:r>
            <a:r>
              <a:rPr lang="en-US" sz="3000" dirty="0"/>
              <a:t> and </a:t>
            </a:r>
            <a:r>
              <a:rPr lang="en-US" sz="3000" dirty="0" err="1"/>
              <a:t>inavolisib</a:t>
            </a:r>
            <a:r>
              <a:rPr lang="en-US" sz="3000" dirty="0"/>
              <a:t>). </a:t>
            </a:r>
            <a:endParaRPr lang="en-US" sz="3000" b="1" dirty="0"/>
          </a:p>
          <a:p>
            <a:pPr lvl="1"/>
            <a:r>
              <a:rPr lang="en-US" sz="3000" dirty="0"/>
              <a:t>High dose steroids</a:t>
            </a:r>
          </a:p>
        </p:txBody>
      </p:sp>
      <p:pic>
        <p:nvPicPr>
          <p:cNvPr id="5" name="Picture 4">
            <a:extLst>
              <a:ext uri="{FF2B5EF4-FFF2-40B4-BE49-F238E27FC236}">
                <a16:creationId xmlns:a16="http://schemas.microsoft.com/office/drawing/2014/main" id="{F0067AFD-77BF-066C-6452-02C89D4D1EEC}"/>
              </a:ext>
            </a:extLst>
          </p:cNvPr>
          <p:cNvPicPr>
            <a:picLocks noChangeAspect="1"/>
          </p:cNvPicPr>
          <p:nvPr/>
        </p:nvPicPr>
        <p:blipFill>
          <a:blip r:embed="rId3"/>
          <a:stretch>
            <a:fillRect/>
          </a:stretch>
        </p:blipFill>
        <p:spPr>
          <a:xfrm>
            <a:off x="6129968" y="6156960"/>
            <a:ext cx="2521945" cy="504389"/>
          </a:xfrm>
          <a:prstGeom prst="rect">
            <a:avLst/>
          </a:prstGeom>
        </p:spPr>
      </p:pic>
    </p:spTree>
    <p:extLst>
      <p:ext uri="{BB962C8B-B14F-4D97-AF65-F5344CB8AC3E}">
        <p14:creationId xmlns:p14="http://schemas.microsoft.com/office/powerpoint/2010/main" val="536047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477CE-27B6-4B62-99B9-80CB6D67E5CE}"/>
              </a:ext>
            </a:extLst>
          </p:cNvPr>
          <p:cNvSpPr>
            <a:spLocks noGrp="1"/>
          </p:cNvSpPr>
          <p:nvPr>
            <p:ph type="title"/>
          </p:nvPr>
        </p:nvSpPr>
        <p:spPr>
          <a:xfrm>
            <a:off x="403480" y="228600"/>
            <a:ext cx="8216646" cy="951609"/>
          </a:xfrm>
        </p:spPr>
        <p:txBody>
          <a:bodyPr anchor="b">
            <a:normAutofit/>
          </a:bodyPr>
          <a:lstStyle/>
          <a:p>
            <a:pPr algn="ctr"/>
            <a:r>
              <a:rPr lang="en-US" dirty="0"/>
              <a:t>We are Here to Help!</a:t>
            </a:r>
          </a:p>
        </p:txBody>
      </p:sp>
      <p:sp>
        <p:nvSpPr>
          <p:cNvPr id="3" name="TextBox 2">
            <a:extLst>
              <a:ext uri="{FF2B5EF4-FFF2-40B4-BE49-F238E27FC236}">
                <a16:creationId xmlns:a16="http://schemas.microsoft.com/office/drawing/2014/main" id="{C7910F69-9F53-44D1-9AF1-8F5A6E0E6477}"/>
              </a:ext>
            </a:extLst>
          </p:cNvPr>
          <p:cNvSpPr txBox="1"/>
          <p:nvPr/>
        </p:nvSpPr>
        <p:spPr>
          <a:xfrm>
            <a:off x="434115" y="3962400"/>
            <a:ext cx="3619500" cy="923330"/>
          </a:xfrm>
          <a:prstGeom prst="rect">
            <a:avLst/>
          </a:prstGeom>
          <a:noFill/>
        </p:spPr>
        <p:txBody>
          <a:bodyPr wrap="square" rtlCol="0">
            <a:spAutoFit/>
          </a:bodyPr>
          <a:lstStyle/>
          <a:p>
            <a:pPr algn="ctr" defTabSz="685800"/>
            <a:r>
              <a:rPr lang="en-US" dirty="0">
                <a:solidFill>
                  <a:prstClr val="black"/>
                </a:solidFill>
                <a:latin typeface="Calibri" panose="020F0502020204030204" pitchFamily="34" charset="0"/>
                <a:ea typeface="Calibri" panose="020F0502020204030204" pitchFamily="34" charset="0"/>
                <a:cs typeface="Calibri" panose="020F0502020204030204" pitchFamily="34" charset="0"/>
              </a:rPr>
              <a:t>Bryanna Sabourin</a:t>
            </a:r>
          </a:p>
          <a:p>
            <a:pPr algn="ctr" defTabSz="685800"/>
            <a:r>
              <a:rPr lang="en-US" dirty="0">
                <a:solidFill>
                  <a:prstClr val="black"/>
                </a:solidFill>
                <a:latin typeface="Calibri" panose="020F0502020204030204" pitchFamily="34" charset="0"/>
                <a:ea typeface="Calibri" panose="020F0502020204030204" pitchFamily="34" charset="0"/>
                <a:cs typeface="Calibri" panose="020F0502020204030204" pitchFamily="34" charset="0"/>
              </a:rPr>
              <a:t>Director of Operations </a:t>
            </a:r>
          </a:p>
          <a:p>
            <a:pPr algn="ctr" defTabSz="685800"/>
            <a:r>
              <a:rPr lang="en-US" dirty="0">
                <a:solidFill>
                  <a:prstClr val="black"/>
                </a:solidFill>
                <a:latin typeface="Calibri" panose="020F0502020204030204" pitchFamily="34" charset="0"/>
                <a:ea typeface="Calibri" panose="020F0502020204030204" pitchFamily="34" charset="0"/>
                <a:cs typeface="Calibri" panose="020F0502020204030204" pitchFamily="34" charset="0"/>
              </a:rPr>
              <a:t> </a:t>
            </a:r>
          </a:p>
        </p:txBody>
      </p:sp>
      <p:sp>
        <p:nvSpPr>
          <p:cNvPr id="13" name="Content Placeholder 12">
            <a:extLst>
              <a:ext uri="{FF2B5EF4-FFF2-40B4-BE49-F238E27FC236}">
                <a16:creationId xmlns:a16="http://schemas.microsoft.com/office/drawing/2014/main" id="{2AE406D0-E60C-4AA8-BB5D-16453AAA7515}"/>
              </a:ext>
            </a:extLst>
          </p:cNvPr>
          <p:cNvSpPr>
            <a:spLocks noGrp="1"/>
          </p:cNvSpPr>
          <p:nvPr>
            <p:ph sz="quarter" idx="2"/>
          </p:nvPr>
        </p:nvSpPr>
        <p:spPr>
          <a:xfrm>
            <a:off x="426926" y="5791200"/>
            <a:ext cx="8216646" cy="1262644"/>
          </a:xfrm>
        </p:spPr>
        <p:txBody>
          <a:bodyPr>
            <a:normAutofit fontScale="77500" lnSpcReduction="20000"/>
          </a:bodyPr>
          <a:lstStyle/>
          <a:p>
            <a:pPr marL="0" indent="0" algn="ctr">
              <a:lnSpc>
                <a:spcPct val="120000"/>
              </a:lnSpc>
              <a:buNone/>
              <a:defRPr/>
            </a:pPr>
            <a:r>
              <a:rPr lang="en-US" sz="3000" dirty="0"/>
              <a:t>If you have questions, you can chat with us at </a:t>
            </a:r>
            <a:r>
              <a:rPr lang="en-US" sz="3000" b="1" dirty="0">
                <a:hlinkClick r:id="rId3"/>
              </a:rPr>
              <a:t>www.DiabetesEd.net</a:t>
            </a:r>
            <a:r>
              <a:rPr lang="en-US" sz="3000" b="1" dirty="0"/>
              <a:t> </a:t>
            </a:r>
            <a:r>
              <a:rPr lang="en-US" sz="3000" dirty="0"/>
              <a:t>or call 530 / 893-8635 or email at info@diabetesed.net</a:t>
            </a:r>
          </a:p>
          <a:p>
            <a:endParaRPr lang="en-US" dirty="0"/>
          </a:p>
        </p:txBody>
      </p:sp>
      <p:pic>
        <p:nvPicPr>
          <p:cNvPr id="6" name="Picture 5" descr="A person sitting at a desk with a computer&#10;&#10;Description automatically generated">
            <a:extLst>
              <a:ext uri="{FF2B5EF4-FFF2-40B4-BE49-F238E27FC236}">
                <a16:creationId xmlns:a16="http://schemas.microsoft.com/office/drawing/2014/main" id="{0922157D-6598-457A-F202-4C8107F9C3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1467231"/>
            <a:ext cx="3638570" cy="2380665"/>
          </a:xfrm>
          <a:prstGeom prst="rect">
            <a:avLst/>
          </a:prstGeom>
        </p:spPr>
      </p:pic>
      <p:pic>
        <p:nvPicPr>
          <p:cNvPr id="5" name="Picture 4">
            <a:extLst>
              <a:ext uri="{FF2B5EF4-FFF2-40B4-BE49-F238E27FC236}">
                <a16:creationId xmlns:a16="http://schemas.microsoft.com/office/drawing/2014/main" id="{92C98CBD-582D-BA39-0C59-79856F7914AD}"/>
              </a:ext>
            </a:extLst>
          </p:cNvPr>
          <p:cNvPicPr>
            <a:picLocks noChangeAspect="1"/>
          </p:cNvPicPr>
          <p:nvPr/>
        </p:nvPicPr>
        <p:blipFill>
          <a:blip r:embed="rId5"/>
          <a:stretch>
            <a:fillRect/>
          </a:stretch>
        </p:blipFill>
        <p:spPr>
          <a:xfrm>
            <a:off x="5105400" y="1354000"/>
            <a:ext cx="2434608" cy="2434608"/>
          </a:xfrm>
          <a:prstGeom prst="rect">
            <a:avLst/>
          </a:prstGeom>
        </p:spPr>
      </p:pic>
      <p:sp>
        <p:nvSpPr>
          <p:cNvPr id="7" name="TextBox 6">
            <a:extLst>
              <a:ext uri="{FF2B5EF4-FFF2-40B4-BE49-F238E27FC236}">
                <a16:creationId xmlns:a16="http://schemas.microsoft.com/office/drawing/2014/main" id="{01E270BA-46C4-5179-4D91-736B3790B43D}"/>
              </a:ext>
            </a:extLst>
          </p:cNvPr>
          <p:cNvSpPr txBox="1"/>
          <p:nvPr/>
        </p:nvSpPr>
        <p:spPr>
          <a:xfrm>
            <a:off x="4526105" y="3980687"/>
            <a:ext cx="3619500" cy="923330"/>
          </a:xfrm>
          <a:prstGeom prst="rect">
            <a:avLst/>
          </a:prstGeom>
          <a:noFill/>
        </p:spPr>
        <p:txBody>
          <a:bodyPr wrap="square" rtlCol="0">
            <a:spAutoFit/>
          </a:bodyPr>
          <a:lstStyle/>
          <a:p>
            <a:pPr algn="ctr" defTabSz="685800"/>
            <a:r>
              <a:rPr lang="en-US" dirty="0">
                <a:solidFill>
                  <a:prstClr val="black"/>
                </a:solidFill>
                <a:latin typeface="Calibri" panose="020F0502020204030204" pitchFamily="34" charset="0"/>
                <a:ea typeface="Calibri" panose="020F0502020204030204" pitchFamily="34" charset="0"/>
                <a:cs typeface="Calibri" panose="020F0502020204030204" pitchFamily="34" charset="0"/>
              </a:rPr>
              <a:t>Astraea Ballinger</a:t>
            </a:r>
          </a:p>
          <a:p>
            <a:pPr algn="ctr" defTabSz="685800"/>
            <a:r>
              <a:rPr lang="en-US" dirty="0">
                <a:solidFill>
                  <a:prstClr val="black"/>
                </a:solidFill>
                <a:latin typeface="Calibri" panose="020F0502020204030204" pitchFamily="34" charset="0"/>
                <a:ea typeface="Calibri" panose="020F0502020204030204" pitchFamily="34" charset="0"/>
                <a:cs typeface="Calibri" panose="020F0502020204030204" pitchFamily="34" charset="0"/>
              </a:rPr>
              <a:t>Brand Ambassador</a:t>
            </a:r>
          </a:p>
          <a:p>
            <a:pPr algn="ctr" defTabSz="685800"/>
            <a:r>
              <a:rPr lang="en-US" dirty="0">
                <a:solidFill>
                  <a:prstClr val="black"/>
                </a:solidFill>
                <a:latin typeface="Calibri" panose="020F0502020204030204" pitchFamily="34" charset="0"/>
                <a:ea typeface="Calibri" panose="020F0502020204030204" pitchFamily="34" charset="0"/>
                <a:cs typeface="Calibri" panose="020F0502020204030204" pitchFamily="34" charset="0"/>
              </a:rPr>
              <a:t>Customer Happiness Advocate</a:t>
            </a:r>
          </a:p>
        </p:txBody>
      </p:sp>
    </p:spTree>
    <p:extLst>
      <p:ext uri="{BB962C8B-B14F-4D97-AF65-F5344CB8AC3E}">
        <p14:creationId xmlns:p14="http://schemas.microsoft.com/office/powerpoint/2010/main" val="745542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Question 3</a:t>
            </a:r>
          </a:p>
        </p:txBody>
      </p:sp>
      <p:sp>
        <p:nvSpPr>
          <p:cNvPr id="3" name="Content Placeholder 2"/>
          <p:cNvSpPr>
            <a:spLocks noGrp="1"/>
          </p:cNvSpPr>
          <p:nvPr>
            <p:ph sz="quarter" idx="1"/>
          </p:nvPr>
        </p:nvSpPr>
        <p:spPr>
          <a:xfrm>
            <a:off x="457200" y="1219200"/>
            <a:ext cx="6858000" cy="4937760"/>
          </a:xfrm>
        </p:spPr>
        <p:txBody>
          <a:bodyPr>
            <a:normAutofit/>
          </a:bodyPr>
          <a:lstStyle/>
          <a:p>
            <a:pPr lvl="0" fontAlgn="base"/>
            <a:r>
              <a:rPr lang="en-US" sz="4000" dirty="0"/>
              <a:t>Pre-diabetes is best defined as a glucose of:</a:t>
            </a:r>
          </a:p>
          <a:p>
            <a:pPr marL="731520" lvl="1" indent="-457200" fontAlgn="base">
              <a:buFont typeface="+mj-lt"/>
              <a:buAutoNum type="alphaLcPeriod"/>
            </a:pPr>
            <a:r>
              <a:rPr lang="en-US" sz="3600" dirty="0"/>
              <a:t>Fasting BG of 100-125 mg/dl</a:t>
            </a:r>
          </a:p>
          <a:p>
            <a:pPr marL="731520" lvl="1" indent="-457200" fontAlgn="base">
              <a:buFont typeface="+mj-lt"/>
              <a:buAutoNum type="alphaLcPeriod"/>
            </a:pPr>
            <a:r>
              <a:rPr lang="en-US" sz="3600" dirty="0"/>
              <a:t>Any BG above 99 mg/dl</a:t>
            </a:r>
          </a:p>
          <a:p>
            <a:pPr marL="731520" lvl="1" indent="-457200" fontAlgn="base">
              <a:buFont typeface="+mj-lt"/>
              <a:buAutoNum type="alphaLcPeriod"/>
            </a:pPr>
            <a:r>
              <a:rPr lang="en-US" sz="3600" dirty="0"/>
              <a:t>Fasting BG 126 -200 mg/dl</a:t>
            </a:r>
          </a:p>
          <a:p>
            <a:pPr marL="731520" lvl="1" indent="-457200" fontAlgn="base">
              <a:buFont typeface="+mj-lt"/>
              <a:buAutoNum type="alphaLcPeriod"/>
            </a:pPr>
            <a:r>
              <a:rPr lang="en-US" sz="3600" dirty="0"/>
              <a:t>Fasting BG of 140 mg/dl or more</a:t>
            </a:r>
          </a:p>
          <a:p>
            <a:pPr marL="274320" lvl="1" indent="0" fontAlgn="base">
              <a:buNone/>
            </a:pPr>
            <a:endParaRPr lang="en-US" sz="3600" dirty="0"/>
          </a:p>
          <a:p>
            <a:endParaRPr lang="en-US" dirty="0"/>
          </a:p>
        </p:txBody>
      </p:sp>
      <p:pic>
        <p:nvPicPr>
          <p:cNvPr id="4" name="Picture 3">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15200" y="1524000"/>
            <a:ext cx="1584125" cy="1570758"/>
          </a:xfrm>
          <a:prstGeom prst="rect">
            <a:avLst/>
          </a:prstGeom>
        </p:spPr>
      </p:pic>
    </p:spTree>
    <p:custDataLst>
      <p:tags r:id="rId1"/>
    </p:custDataLst>
    <p:extLst>
      <p:ext uri="{BB962C8B-B14F-4D97-AF65-F5344CB8AC3E}">
        <p14:creationId xmlns:p14="http://schemas.microsoft.com/office/powerpoint/2010/main" val="3179623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685800" y="237068"/>
            <a:ext cx="7747000" cy="1016000"/>
          </a:xfrm>
        </p:spPr>
        <p:txBody>
          <a:bodyPr/>
          <a:lstStyle/>
          <a:p>
            <a:pPr eaLnBrk="1" hangingPunct="1"/>
            <a:r>
              <a:rPr lang="en-US"/>
              <a:t>Natural History of Diabetes</a:t>
            </a:r>
          </a:p>
        </p:txBody>
      </p:sp>
      <p:sp>
        <p:nvSpPr>
          <p:cNvPr id="8" name="Content Placeholder 3"/>
          <p:cNvSpPr txBox="1">
            <a:spLocks/>
          </p:cNvSpPr>
          <p:nvPr/>
        </p:nvSpPr>
        <p:spPr bwMode="auto">
          <a:xfrm>
            <a:off x="5791200" y="1938867"/>
            <a:ext cx="2641600" cy="1625600"/>
          </a:xfrm>
          <a:prstGeom prst="rect">
            <a:avLst/>
          </a:prstGeom>
          <a:noFill/>
          <a:ln w="9525">
            <a:noFill/>
            <a:miter lim="800000"/>
            <a:headEnd/>
            <a:tailEnd/>
          </a:ln>
          <a:effectLst/>
        </p:spPr>
        <p:txBody>
          <a:bodyPr/>
          <a:lstStyle/>
          <a:p>
            <a:pPr marL="304804" indent="-304804" eaLnBrk="1" fontAlgn="auto" hangingPunct="1">
              <a:spcBef>
                <a:spcPct val="20000"/>
              </a:spcBef>
              <a:spcAft>
                <a:spcPts val="0"/>
              </a:spcAft>
              <a:buClr>
                <a:srgbClr val="464653"/>
              </a:buClr>
              <a:buSzPct val="65000"/>
              <a:buFontTx/>
              <a:buBlip>
                <a:blip r:embed="rId4"/>
              </a:buBlip>
              <a:defRPr/>
            </a:pPr>
            <a:endParaRPr lang="en-US" sz="2844" kern="0" dirty="0">
              <a:solidFill>
                <a:prstClr val="black"/>
              </a:solidFill>
              <a:latin typeface="Gill Sans MT"/>
            </a:endParaRPr>
          </a:p>
        </p:txBody>
      </p:sp>
      <p:graphicFrame>
        <p:nvGraphicFramePr>
          <p:cNvPr id="9" name="Diagram 8"/>
          <p:cNvGraphicFramePr/>
          <p:nvPr/>
        </p:nvGraphicFramePr>
        <p:xfrm>
          <a:off x="778933" y="1329267"/>
          <a:ext cx="7653867" cy="48090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4517" name="TextBox 9"/>
          <p:cNvSpPr txBox="1">
            <a:spLocks noChangeArrowheads="1"/>
          </p:cNvSpPr>
          <p:nvPr/>
        </p:nvSpPr>
        <p:spPr bwMode="auto">
          <a:xfrm>
            <a:off x="1456267" y="5528733"/>
            <a:ext cx="6366933" cy="338554"/>
          </a:xfrm>
          <a:prstGeom prst="rect">
            <a:avLst/>
          </a:prstGeom>
          <a:solidFill>
            <a:srgbClr val="CCFF99"/>
          </a:solidFill>
          <a:ln w="9525">
            <a:noFill/>
            <a:miter lim="800000"/>
            <a:headEnd/>
            <a:tailEnd/>
          </a:ln>
        </p:spPr>
        <p:txBody>
          <a:bodyPr>
            <a:spAutoFit/>
          </a:bodyPr>
          <a:lstStyle/>
          <a:p>
            <a:pPr eaLnBrk="1" fontAlgn="auto" hangingPunct="1">
              <a:spcBef>
                <a:spcPts val="0"/>
              </a:spcBef>
              <a:spcAft>
                <a:spcPts val="0"/>
              </a:spcAft>
              <a:defRPr/>
            </a:pPr>
            <a:r>
              <a:rPr lang="en-US" sz="1600" b="1" dirty="0">
                <a:solidFill>
                  <a:prstClr val="black"/>
                </a:solidFill>
                <a:latin typeface="Gill Sans MT"/>
              </a:rPr>
              <a:t>Development of type 2 diabetes happens over years or decades</a:t>
            </a:r>
          </a:p>
        </p:txBody>
      </p:sp>
      <p:sp>
        <p:nvSpPr>
          <p:cNvPr id="70662" name="TextBox 12"/>
          <p:cNvSpPr txBox="1">
            <a:spLocks noChangeArrowheads="1"/>
          </p:cNvSpPr>
          <p:nvPr/>
        </p:nvSpPr>
        <p:spPr bwMode="auto">
          <a:xfrm>
            <a:off x="982134" y="4919133"/>
            <a:ext cx="47413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auto" hangingPunct="1">
              <a:spcBef>
                <a:spcPts val="0"/>
              </a:spcBef>
              <a:spcAft>
                <a:spcPts val="0"/>
              </a:spcAft>
            </a:pPr>
            <a:endParaRPr lang="en-US" sz="1600">
              <a:solidFill>
                <a:prstClr val="black"/>
              </a:solidFill>
            </a:endParaRPr>
          </a:p>
        </p:txBody>
      </p:sp>
      <p:sp>
        <p:nvSpPr>
          <p:cNvPr id="70663" name="Left Arrow 15"/>
          <p:cNvSpPr>
            <a:spLocks noChangeArrowheads="1"/>
          </p:cNvSpPr>
          <p:nvPr/>
        </p:nvSpPr>
        <p:spPr bwMode="auto">
          <a:xfrm>
            <a:off x="2879785" y="2137408"/>
            <a:ext cx="1207911" cy="677333"/>
          </a:xfrm>
          <a:prstGeom prst="leftArrow">
            <a:avLst>
              <a:gd name="adj1" fmla="val 63333"/>
              <a:gd name="adj2" fmla="val 50000"/>
            </a:avLst>
          </a:prstGeom>
          <a:solidFill>
            <a:schemeClr val="tx1"/>
          </a:solidFill>
          <a:ln w="12700" algn="ctr">
            <a:solidFill>
              <a:schemeClr val="tx1"/>
            </a:solidFill>
            <a:round/>
            <a:headEnd/>
            <a:tailEnd/>
          </a:ln>
        </p:spPr>
        <p:txBody>
          <a:bodyPr/>
          <a:lstStyle/>
          <a:p>
            <a:pPr eaLnBrk="1" fontAlgn="auto" hangingPunct="1">
              <a:spcBef>
                <a:spcPts val="0"/>
              </a:spcBef>
              <a:spcAft>
                <a:spcPts val="0"/>
              </a:spcAft>
            </a:pPr>
            <a:endParaRPr lang="en-US" sz="1600">
              <a:solidFill>
                <a:prstClr val="black"/>
              </a:solidFill>
              <a:latin typeface="Gill Sans MT"/>
            </a:endParaRPr>
          </a:p>
        </p:txBody>
      </p:sp>
      <p:sp>
        <p:nvSpPr>
          <p:cNvPr id="70664" name="Left Arrow 16"/>
          <p:cNvSpPr>
            <a:spLocks noChangeArrowheads="1"/>
          </p:cNvSpPr>
          <p:nvPr/>
        </p:nvSpPr>
        <p:spPr bwMode="auto">
          <a:xfrm>
            <a:off x="5257801" y="2074334"/>
            <a:ext cx="1346200" cy="821266"/>
          </a:xfrm>
          <a:prstGeom prst="leftArrow">
            <a:avLst>
              <a:gd name="adj1" fmla="val 50000"/>
              <a:gd name="adj2" fmla="val 50000"/>
            </a:avLst>
          </a:prstGeom>
          <a:solidFill>
            <a:schemeClr val="tx1"/>
          </a:solidFill>
          <a:ln w="12700" algn="ctr">
            <a:solidFill>
              <a:schemeClr val="tx1"/>
            </a:solidFill>
            <a:round/>
            <a:headEnd/>
            <a:tailEnd/>
          </a:ln>
        </p:spPr>
        <p:txBody>
          <a:bodyPr/>
          <a:lstStyle/>
          <a:p>
            <a:pPr eaLnBrk="1" fontAlgn="auto" hangingPunct="1">
              <a:spcBef>
                <a:spcPts val="0"/>
              </a:spcBef>
              <a:spcAft>
                <a:spcPts val="0"/>
              </a:spcAft>
            </a:pPr>
            <a:endParaRPr lang="en-US" sz="1600">
              <a:solidFill>
                <a:prstClr val="black"/>
              </a:solidFill>
              <a:latin typeface="Gill Sans MT"/>
            </a:endParaRPr>
          </a:p>
        </p:txBody>
      </p:sp>
      <p:sp>
        <p:nvSpPr>
          <p:cNvPr id="64521" name="TextBox 23"/>
          <p:cNvSpPr txBox="1">
            <a:spLocks noChangeArrowheads="1"/>
          </p:cNvSpPr>
          <p:nvPr/>
        </p:nvSpPr>
        <p:spPr bwMode="auto">
          <a:xfrm>
            <a:off x="3352800" y="2311400"/>
            <a:ext cx="666044" cy="338554"/>
          </a:xfrm>
          <a:prstGeom prst="rect">
            <a:avLst/>
          </a:prstGeom>
          <a:solidFill>
            <a:srgbClr val="CCFF33"/>
          </a:solidFill>
          <a:ln>
            <a:headEnd/>
            <a:tailEnd/>
          </a:ln>
        </p:spPr>
        <p:style>
          <a:lnRef idx="1">
            <a:schemeClr val="accent4"/>
          </a:lnRef>
          <a:fillRef idx="2">
            <a:schemeClr val="accent4"/>
          </a:fillRef>
          <a:effectRef idx="1">
            <a:schemeClr val="accent4"/>
          </a:effectRef>
          <a:fontRef idx="minor">
            <a:schemeClr val="dk1"/>
          </a:fontRef>
        </p:style>
        <p:txBody>
          <a:bodyPr wrap="square">
            <a:spAutoFit/>
          </a:bodyPr>
          <a:lstStyle/>
          <a:p>
            <a:pPr eaLnBrk="1" fontAlgn="auto" hangingPunct="1">
              <a:spcBef>
                <a:spcPts val="0"/>
              </a:spcBef>
              <a:spcAft>
                <a:spcPts val="0"/>
              </a:spcAft>
              <a:defRPr/>
            </a:pPr>
            <a:r>
              <a:rPr lang="en-US" sz="1600" dirty="0">
                <a:solidFill>
                  <a:prstClr val="black"/>
                </a:solidFill>
              </a:rPr>
              <a:t>Yes!</a:t>
            </a:r>
          </a:p>
        </p:txBody>
      </p:sp>
      <p:sp>
        <p:nvSpPr>
          <p:cNvPr id="64523" name="TextBox 14"/>
          <p:cNvSpPr txBox="1">
            <a:spLocks noChangeArrowheads="1"/>
          </p:cNvSpPr>
          <p:nvPr/>
        </p:nvSpPr>
        <p:spPr bwMode="auto">
          <a:xfrm>
            <a:off x="5926666" y="2306798"/>
            <a:ext cx="553156" cy="338554"/>
          </a:xfrm>
          <a:prstGeom prst="rect">
            <a:avLst/>
          </a:prstGeom>
          <a:solidFill>
            <a:srgbClr val="FF0000"/>
          </a:solidFill>
          <a:ln>
            <a:headEnd/>
            <a:tailEnd/>
          </a:ln>
        </p:spPr>
        <p:style>
          <a:lnRef idx="1">
            <a:schemeClr val="accent3"/>
          </a:lnRef>
          <a:fillRef idx="2">
            <a:schemeClr val="accent3"/>
          </a:fillRef>
          <a:effectRef idx="1">
            <a:schemeClr val="accent3"/>
          </a:effectRef>
          <a:fontRef idx="minor">
            <a:schemeClr val="dk1"/>
          </a:fontRef>
        </p:style>
        <p:txBody>
          <a:bodyPr>
            <a:spAutoFit/>
          </a:bodyPr>
          <a:lstStyle/>
          <a:p>
            <a:pPr eaLnBrk="1" fontAlgn="auto" hangingPunct="1">
              <a:spcBef>
                <a:spcPts val="0"/>
              </a:spcBef>
              <a:spcAft>
                <a:spcPts val="0"/>
              </a:spcAft>
              <a:defRPr/>
            </a:pPr>
            <a:r>
              <a:rPr lang="en-US" sz="1600" dirty="0">
                <a:solidFill>
                  <a:prstClr val="black"/>
                </a:solidFill>
              </a:rPr>
              <a:t>NO</a:t>
            </a:r>
          </a:p>
        </p:txBody>
      </p:sp>
    </p:spTree>
    <p:custDataLst>
      <p:tags r:id="rId1"/>
    </p:custDataLst>
    <p:extLst>
      <p:ext uri="{BB962C8B-B14F-4D97-AF65-F5344CB8AC3E}">
        <p14:creationId xmlns:p14="http://schemas.microsoft.com/office/powerpoint/2010/main" val="39693435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Question 4</a:t>
            </a:r>
          </a:p>
        </p:txBody>
      </p:sp>
      <p:sp>
        <p:nvSpPr>
          <p:cNvPr id="3" name="Content Placeholder 2"/>
          <p:cNvSpPr>
            <a:spLocks noGrp="1"/>
          </p:cNvSpPr>
          <p:nvPr>
            <p:ph sz="quarter" idx="1"/>
          </p:nvPr>
        </p:nvSpPr>
        <p:spPr>
          <a:xfrm>
            <a:off x="457200" y="1219200"/>
            <a:ext cx="6858000" cy="4937760"/>
          </a:xfrm>
        </p:spPr>
        <p:txBody>
          <a:bodyPr>
            <a:normAutofit/>
          </a:bodyPr>
          <a:lstStyle/>
          <a:p>
            <a:pPr lvl="0" fontAlgn="base"/>
            <a:r>
              <a:rPr lang="en-US" sz="3600" dirty="0"/>
              <a:t>Diabetes is defined as a confirmed random glucose of:</a:t>
            </a:r>
          </a:p>
          <a:p>
            <a:pPr marL="731520" lvl="1" indent="-457200" fontAlgn="base">
              <a:buFont typeface="+mj-lt"/>
              <a:buAutoNum type="alphaLcPeriod"/>
            </a:pPr>
            <a:r>
              <a:rPr lang="en-US" sz="3600" dirty="0"/>
              <a:t>126-199 mg/dl</a:t>
            </a:r>
          </a:p>
          <a:p>
            <a:pPr marL="731520" lvl="1" indent="-457200" fontAlgn="base">
              <a:buFont typeface="+mj-lt"/>
              <a:buAutoNum type="alphaLcPeriod"/>
            </a:pPr>
            <a:r>
              <a:rPr lang="en-US" sz="3600" dirty="0"/>
              <a:t>200 mg/dl or greater</a:t>
            </a:r>
          </a:p>
          <a:p>
            <a:pPr marL="731520" lvl="1" indent="-457200" fontAlgn="base">
              <a:buFont typeface="+mj-lt"/>
              <a:buAutoNum type="alphaLcPeriod"/>
            </a:pPr>
            <a:r>
              <a:rPr lang="en-US" sz="3600" dirty="0"/>
              <a:t>140-199 mg/dl</a:t>
            </a:r>
          </a:p>
          <a:p>
            <a:pPr marL="731520" lvl="1" indent="-457200" fontAlgn="base">
              <a:buFont typeface="+mj-lt"/>
              <a:buAutoNum type="alphaLcPeriod"/>
            </a:pPr>
            <a:r>
              <a:rPr lang="en-US" sz="3600" dirty="0"/>
              <a:t>140 mg/dl or greater</a:t>
            </a:r>
          </a:p>
          <a:p>
            <a:pPr marL="274320" lvl="1" indent="0" fontAlgn="base">
              <a:buNone/>
            </a:pPr>
            <a:endParaRPr lang="en-US" sz="3600" dirty="0"/>
          </a:p>
          <a:p>
            <a:endParaRPr lang="en-US" dirty="0"/>
          </a:p>
        </p:txBody>
      </p:sp>
      <p:pic>
        <p:nvPicPr>
          <p:cNvPr id="4" name="Picture 3">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15200" y="1524000"/>
            <a:ext cx="1584125" cy="1570758"/>
          </a:xfrm>
          <a:prstGeom prst="rect">
            <a:avLst/>
          </a:prstGeom>
        </p:spPr>
      </p:pic>
    </p:spTree>
    <p:custDataLst>
      <p:tags r:id="rId1"/>
    </p:custDataLst>
    <p:extLst>
      <p:ext uri="{BB962C8B-B14F-4D97-AF65-F5344CB8AC3E}">
        <p14:creationId xmlns:p14="http://schemas.microsoft.com/office/powerpoint/2010/main" val="3906275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normAutofit fontScale="90000"/>
          </a:bodyPr>
          <a:lstStyle/>
          <a:p>
            <a:pPr eaLnBrk="1" hangingPunct="1"/>
            <a:r>
              <a:rPr lang="en-US" sz="5300" dirty="0"/>
              <a:t>A1C Test – To diagnose &amp; eval</a:t>
            </a:r>
            <a:endParaRPr lang="en-US" dirty="0"/>
          </a:p>
        </p:txBody>
      </p:sp>
      <p:sp>
        <p:nvSpPr>
          <p:cNvPr id="84995" name="Rectangle 3"/>
          <p:cNvSpPr>
            <a:spLocks noGrp="1" noChangeArrowheads="1"/>
          </p:cNvSpPr>
          <p:nvPr>
            <p:ph idx="1"/>
          </p:nvPr>
        </p:nvSpPr>
        <p:spPr>
          <a:xfrm>
            <a:off x="457200" y="1219200"/>
            <a:ext cx="6324600" cy="5334000"/>
          </a:xfrm>
        </p:spPr>
        <p:txBody>
          <a:bodyPr>
            <a:normAutofit/>
          </a:bodyPr>
          <a:lstStyle/>
          <a:p>
            <a:pPr eaLnBrk="1" hangingPunct="1"/>
            <a:r>
              <a:rPr lang="en-US" sz="2800" dirty="0"/>
              <a:t>Measures glycation of RBC’s over 2-3 months</a:t>
            </a:r>
          </a:p>
          <a:p>
            <a:pPr eaLnBrk="1" hangingPunct="1"/>
            <a:r>
              <a:rPr lang="en-US" sz="2800" dirty="0"/>
              <a:t>Weighted mean (50% preceding month)</a:t>
            </a:r>
          </a:p>
          <a:p>
            <a:pPr eaLnBrk="1" hangingPunct="1"/>
            <a:r>
              <a:rPr lang="en-US" sz="2800" dirty="0"/>
              <a:t>Each 1% ~ 29mg/dl</a:t>
            </a:r>
          </a:p>
          <a:p>
            <a:pPr eaLnBrk="1" hangingPunct="1"/>
            <a:r>
              <a:rPr lang="en-US" sz="2800" dirty="0"/>
              <a:t>Accuracy: affected by some anemias, hemoglobinopathies</a:t>
            </a:r>
          </a:p>
          <a:p>
            <a:pPr lvl="1"/>
            <a:r>
              <a:rPr lang="en-US" sz="2200" dirty="0"/>
              <a:t>Use fructosamine or glucose monitoring if needed.</a:t>
            </a:r>
          </a:p>
          <a:p>
            <a:pPr eaLnBrk="1" hangingPunct="1"/>
            <a:r>
              <a:rPr lang="en-US" sz="2800" dirty="0"/>
              <a:t>A measurement of glucose in fasting and postprandial states</a:t>
            </a:r>
          </a:p>
          <a:p>
            <a:pPr algn="r" eaLnBrk="1" hangingPunct="1">
              <a:buFont typeface="Wingdings" pitchFamily="2" charset="2"/>
              <a:buNone/>
            </a:pPr>
            <a:endParaRPr lang="en-US" sz="1600" dirty="0"/>
          </a:p>
        </p:txBody>
      </p:sp>
      <p:pic>
        <p:nvPicPr>
          <p:cNvPr id="84996" name="Picture 4" descr="j021149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81800" y="1752600"/>
            <a:ext cx="2057400" cy="1412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279809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be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083172072"/>
      </p:ext>
    </p:extLst>
  </p:cSld>
  <p:clrMapOvr>
    <a:masterClrMapping/>
  </p:clrMapOvr>
  <p:transition>
    <p:random/>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Question 5</a:t>
            </a:r>
          </a:p>
        </p:txBody>
      </p:sp>
      <p:sp>
        <p:nvSpPr>
          <p:cNvPr id="3" name="Content Placeholder 2"/>
          <p:cNvSpPr>
            <a:spLocks noGrp="1"/>
          </p:cNvSpPr>
          <p:nvPr>
            <p:ph sz="quarter" idx="1"/>
          </p:nvPr>
        </p:nvSpPr>
        <p:spPr>
          <a:xfrm>
            <a:off x="457200" y="1219200"/>
            <a:ext cx="6858000" cy="4937760"/>
          </a:xfrm>
        </p:spPr>
        <p:txBody>
          <a:bodyPr>
            <a:normAutofit/>
          </a:bodyPr>
          <a:lstStyle/>
          <a:p>
            <a:r>
              <a:rPr lang="en-US" sz="3600" dirty="0"/>
              <a:t>Each percentage of A1C = how many mg/dl of blood glucose?</a:t>
            </a:r>
          </a:p>
          <a:p>
            <a:pPr marL="788670" lvl="1" indent="-514350">
              <a:buAutoNum type="alphaLcPeriod"/>
            </a:pPr>
            <a:r>
              <a:rPr lang="en-US" sz="3600" dirty="0"/>
              <a:t>33 </a:t>
            </a:r>
          </a:p>
          <a:p>
            <a:pPr marL="788670" lvl="1" indent="-514350">
              <a:buAutoNum type="alphaLcPeriod"/>
            </a:pPr>
            <a:r>
              <a:rPr lang="en-US" sz="3600" dirty="0"/>
              <a:t>27</a:t>
            </a:r>
          </a:p>
          <a:p>
            <a:pPr marL="788670" lvl="1" indent="-514350">
              <a:buAutoNum type="alphaLcPeriod"/>
            </a:pPr>
            <a:r>
              <a:rPr lang="en-US" sz="3600" dirty="0"/>
              <a:t>17</a:t>
            </a:r>
          </a:p>
          <a:p>
            <a:pPr marL="788670" lvl="1" indent="-514350">
              <a:buAutoNum type="alphaLcPeriod"/>
            </a:pPr>
            <a:r>
              <a:rPr lang="en-US" sz="3600" dirty="0"/>
              <a:t>29</a:t>
            </a:r>
          </a:p>
          <a:p>
            <a:endParaRPr lang="en-US" dirty="0"/>
          </a:p>
        </p:txBody>
      </p:sp>
      <p:pic>
        <p:nvPicPr>
          <p:cNvPr id="4" name="Picture 3">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0" y="3094758"/>
            <a:ext cx="1584125" cy="1570758"/>
          </a:xfrm>
          <a:prstGeom prst="rect">
            <a:avLst/>
          </a:prstGeom>
        </p:spPr>
      </p:pic>
    </p:spTree>
    <p:custDataLst>
      <p:tags r:id="rId1"/>
    </p:custDataLst>
    <p:extLst>
      <p:ext uri="{BB962C8B-B14F-4D97-AF65-F5344CB8AC3E}">
        <p14:creationId xmlns:p14="http://schemas.microsoft.com/office/powerpoint/2010/main" val="795644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457200" y="228600"/>
            <a:ext cx="8229600" cy="914400"/>
          </a:xfrm>
        </p:spPr>
        <p:txBody>
          <a:bodyPr>
            <a:normAutofit/>
          </a:bodyPr>
          <a:lstStyle/>
          <a:p>
            <a:pPr eaLnBrk="1" hangingPunct="1"/>
            <a:r>
              <a:rPr lang="en-US" sz="4000" dirty="0"/>
              <a:t>A1c and Estimated Avg Glucose (eAG)  </a:t>
            </a:r>
          </a:p>
        </p:txBody>
      </p:sp>
      <p:sp>
        <p:nvSpPr>
          <p:cNvPr id="88067" name="Rectangle 3"/>
          <p:cNvSpPr>
            <a:spLocks noGrp="1" noChangeArrowheads="1"/>
          </p:cNvSpPr>
          <p:nvPr>
            <p:ph idx="1"/>
          </p:nvPr>
        </p:nvSpPr>
        <p:spPr>
          <a:xfrm>
            <a:off x="609600" y="1447800"/>
            <a:ext cx="7239000" cy="4819650"/>
          </a:xfrm>
        </p:spPr>
        <p:txBody>
          <a:bodyPr>
            <a:normAutofit/>
          </a:bodyPr>
          <a:lstStyle/>
          <a:p>
            <a:pPr eaLnBrk="1" hangingPunct="1">
              <a:lnSpc>
                <a:spcPct val="80000"/>
              </a:lnSpc>
              <a:buFont typeface="Wingdings" pitchFamily="2" charset="2"/>
              <a:buNone/>
            </a:pPr>
            <a:r>
              <a:rPr lang="en-US" sz="2800" b="1" u="sng" dirty="0"/>
              <a:t>A1c (%)	           	eAG__  </a:t>
            </a:r>
          </a:p>
          <a:p>
            <a:pPr eaLnBrk="1" hangingPunct="1">
              <a:lnSpc>
                <a:spcPct val="80000"/>
              </a:lnSpc>
              <a:buFont typeface="Wingdings" pitchFamily="2" charset="2"/>
              <a:buNone/>
            </a:pPr>
            <a:r>
              <a:rPr lang="en-US" sz="2800" b="1" dirty="0"/>
              <a:t>	5		97   </a:t>
            </a:r>
            <a:r>
              <a:rPr lang="en-US" sz="2800" dirty="0"/>
              <a:t>(76-120)</a:t>
            </a:r>
          </a:p>
          <a:p>
            <a:pPr eaLnBrk="1" hangingPunct="1">
              <a:lnSpc>
                <a:spcPct val="80000"/>
              </a:lnSpc>
              <a:buFont typeface="Wingdings" pitchFamily="2" charset="2"/>
              <a:buNone/>
            </a:pPr>
            <a:r>
              <a:rPr lang="en-US" sz="2800" b="1" dirty="0"/>
              <a:t>    6		126 </a:t>
            </a:r>
            <a:r>
              <a:rPr lang="en-US" sz="2800" dirty="0"/>
              <a:t>(100-152)</a:t>
            </a:r>
          </a:p>
          <a:p>
            <a:pPr eaLnBrk="1" hangingPunct="1">
              <a:lnSpc>
                <a:spcPct val="80000"/>
              </a:lnSpc>
              <a:buFont typeface="Wingdings" pitchFamily="2" charset="2"/>
              <a:buNone/>
            </a:pPr>
            <a:r>
              <a:rPr lang="en-US" sz="2800" b="1" dirty="0"/>
              <a:t>	7		154 </a:t>
            </a:r>
            <a:r>
              <a:rPr lang="en-US" sz="2800" dirty="0"/>
              <a:t>(123-185)</a:t>
            </a:r>
          </a:p>
          <a:p>
            <a:pPr eaLnBrk="1" hangingPunct="1">
              <a:lnSpc>
                <a:spcPct val="80000"/>
              </a:lnSpc>
              <a:buFont typeface="Wingdings" pitchFamily="2" charset="2"/>
              <a:buNone/>
            </a:pPr>
            <a:r>
              <a:rPr lang="en-US" sz="2800" b="1" dirty="0"/>
              <a:t>	8		183 </a:t>
            </a:r>
            <a:r>
              <a:rPr lang="en-US" sz="2800" dirty="0"/>
              <a:t>(147-217)</a:t>
            </a:r>
          </a:p>
          <a:p>
            <a:pPr eaLnBrk="1" hangingPunct="1">
              <a:lnSpc>
                <a:spcPct val="80000"/>
              </a:lnSpc>
              <a:buFont typeface="Wingdings" pitchFamily="2" charset="2"/>
              <a:buNone/>
            </a:pPr>
            <a:r>
              <a:rPr lang="en-US" sz="2800" b="1" dirty="0"/>
              <a:t>	9		212 </a:t>
            </a:r>
            <a:r>
              <a:rPr lang="en-US" sz="2800" dirty="0"/>
              <a:t>(170 -249)</a:t>
            </a:r>
          </a:p>
          <a:p>
            <a:pPr eaLnBrk="1" hangingPunct="1">
              <a:lnSpc>
                <a:spcPct val="80000"/>
              </a:lnSpc>
              <a:buFont typeface="Wingdings" pitchFamily="2" charset="2"/>
              <a:buNone/>
            </a:pPr>
            <a:r>
              <a:rPr lang="en-US" sz="2800" b="1" dirty="0"/>
              <a:t>	10		240 </a:t>
            </a:r>
            <a:r>
              <a:rPr lang="en-US" sz="2800" dirty="0"/>
              <a:t>(193-282)</a:t>
            </a:r>
          </a:p>
          <a:p>
            <a:pPr eaLnBrk="1" hangingPunct="1">
              <a:lnSpc>
                <a:spcPct val="80000"/>
              </a:lnSpc>
              <a:buFont typeface="Wingdings" pitchFamily="2" charset="2"/>
              <a:buNone/>
            </a:pPr>
            <a:r>
              <a:rPr lang="en-US" sz="2800" b="1" dirty="0"/>
              <a:t>	11		269 </a:t>
            </a:r>
            <a:r>
              <a:rPr lang="en-US" sz="2800" dirty="0"/>
              <a:t>(217-314)</a:t>
            </a:r>
            <a:r>
              <a:rPr lang="en-US" sz="2800" b="1" dirty="0"/>
              <a:t>	</a:t>
            </a:r>
          </a:p>
          <a:p>
            <a:pPr eaLnBrk="1" hangingPunct="1">
              <a:lnSpc>
                <a:spcPct val="80000"/>
              </a:lnSpc>
              <a:buFont typeface="Wingdings" pitchFamily="2" charset="2"/>
              <a:buNone/>
            </a:pPr>
            <a:r>
              <a:rPr lang="en-US" sz="2800" b="1" dirty="0"/>
              <a:t>    12		298  </a:t>
            </a:r>
            <a:r>
              <a:rPr lang="en-US" sz="2800" dirty="0"/>
              <a:t>(240-347)</a:t>
            </a:r>
          </a:p>
          <a:p>
            <a:pPr eaLnBrk="1" hangingPunct="1">
              <a:lnSpc>
                <a:spcPct val="80000"/>
              </a:lnSpc>
              <a:buFont typeface="Wingdings" pitchFamily="2" charset="2"/>
              <a:buNone/>
            </a:pPr>
            <a:r>
              <a:rPr lang="en-US" sz="2400" dirty="0"/>
              <a:t>			 </a:t>
            </a:r>
          </a:p>
        </p:txBody>
      </p:sp>
      <p:pic>
        <p:nvPicPr>
          <p:cNvPr id="2" name="Picture 1">
            <a:extLst>
              <a:ext uri="{FF2B5EF4-FFF2-40B4-BE49-F238E27FC236}">
                <a16:creationId xmlns:a16="http://schemas.microsoft.com/office/drawing/2014/main" id="{373B86B3-71B5-4FF0-80CE-0E602ED35CB5}"/>
              </a:ext>
            </a:extLst>
          </p:cNvPr>
          <p:cNvPicPr>
            <a:picLocks noChangeAspect="1"/>
          </p:cNvPicPr>
          <p:nvPr/>
        </p:nvPicPr>
        <p:blipFill>
          <a:blip r:embed="rId4"/>
          <a:stretch>
            <a:fillRect/>
          </a:stretch>
        </p:blipFill>
        <p:spPr>
          <a:xfrm>
            <a:off x="5181600" y="4847178"/>
            <a:ext cx="3804589" cy="996813"/>
          </a:xfrm>
          <a:prstGeom prst="rect">
            <a:avLst/>
          </a:prstGeom>
        </p:spPr>
      </p:pic>
      <p:sp>
        <p:nvSpPr>
          <p:cNvPr id="5" name="TextBox 4">
            <a:extLst>
              <a:ext uri="{FF2B5EF4-FFF2-40B4-BE49-F238E27FC236}">
                <a16:creationId xmlns:a16="http://schemas.microsoft.com/office/drawing/2014/main" id="{1AFADE32-8F21-471D-A653-F0A7FD804812}"/>
              </a:ext>
            </a:extLst>
          </p:cNvPr>
          <p:cNvSpPr txBox="1"/>
          <p:nvPr/>
        </p:nvSpPr>
        <p:spPr>
          <a:xfrm>
            <a:off x="104670" y="5410200"/>
            <a:ext cx="5181600" cy="757130"/>
          </a:xfrm>
          <a:prstGeom prst="rect">
            <a:avLst/>
          </a:prstGeom>
          <a:noFill/>
        </p:spPr>
        <p:txBody>
          <a:bodyPr wrap="square" rtlCol="0">
            <a:spAutoFit/>
          </a:bodyPr>
          <a:lstStyle/>
          <a:p>
            <a:pPr algn="ctr">
              <a:lnSpc>
                <a:spcPct val="80000"/>
              </a:lnSpc>
            </a:pPr>
            <a:r>
              <a:rPr lang="en-US" sz="2000" b="1" i="1" dirty="0"/>
              <a:t>eAG = 28.7 x A1c-46.7  ~ 29 pts per 1%</a:t>
            </a:r>
          </a:p>
          <a:p>
            <a:pPr algn="ctr">
              <a:lnSpc>
                <a:spcPct val="80000"/>
              </a:lnSpc>
            </a:pPr>
            <a:r>
              <a:rPr lang="en-US" sz="1600" b="1" i="1" dirty="0"/>
              <a:t>Translating the A1c Assay Into eAG – ADAG Study</a:t>
            </a:r>
            <a:endParaRPr lang="en-US" b="1" dirty="0"/>
          </a:p>
          <a:p>
            <a:pPr algn="r">
              <a:lnSpc>
                <a:spcPct val="80000"/>
              </a:lnSpc>
            </a:pPr>
            <a:r>
              <a:rPr lang="en-US" dirty="0"/>
              <a:t> </a:t>
            </a:r>
          </a:p>
        </p:txBody>
      </p:sp>
      <p:pic>
        <p:nvPicPr>
          <p:cNvPr id="7" name="Picture 6">
            <a:extLst>
              <a:ext uri="{FF2B5EF4-FFF2-40B4-BE49-F238E27FC236}">
                <a16:creationId xmlns:a16="http://schemas.microsoft.com/office/drawing/2014/main" id="{40DD5A88-51EF-4D70-B650-8C1655D0C8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86400" y="1828800"/>
            <a:ext cx="2676525" cy="2657475"/>
          </a:xfrm>
          <a:prstGeom prst="rect">
            <a:avLst/>
          </a:prstGeom>
        </p:spPr>
      </p:pic>
    </p:spTree>
    <p:custDataLst>
      <p:tags r:id="rId1"/>
    </p:custDataLst>
    <p:extLst>
      <p:ext uri="{BB962C8B-B14F-4D97-AF65-F5344CB8AC3E}">
        <p14:creationId xmlns:p14="http://schemas.microsoft.com/office/powerpoint/2010/main" val="4120317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01842"/>
            <a:ext cx="8382000" cy="1088068"/>
          </a:xfrm>
        </p:spPr>
        <p:txBody>
          <a:bodyPr>
            <a:normAutofit/>
          </a:bodyPr>
          <a:lstStyle/>
          <a:p>
            <a:r>
              <a:rPr lang="en-US" sz="3300" dirty="0"/>
              <a:t>​</a:t>
            </a:r>
            <a:r>
              <a:rPr lang="en-US" sz="4000" dirty="0"/>
              <a:t>Type 1 Diabetes – Immune Mediated </a:t>
            </a:r>
            <a:endParaRPr lang="en-US" sz="3300" dirty="0">
              <a:highlight>
                <a:srgbClr val="FF0000"/>
              </a:highlight>
            </a:endParaRPr>
          </a:p>
        </p:txBody>
      </p:sp>
      <p:sp>
        <p:nvSpPr>
          <p:cNvPr id="4" name="Content Placeholder 3"/>
          <p:cNvSpPr>
            <a:spLocks noGrp="1"/>
          </p:cNvSpPr>
          <p:nvPr>
            <p:ph type="body" idx="4294967295"/>
          </p:nvPr>
        </p:nvSpPr>
        <p:spPr>
          <a:xfrm>
            <a:off x="1600200" y="4196954"/>
            <a:ext cx="7543800" cy="857250"/>
          </a:xfrm>
          <a:prstGeom prst="rect">
            <a:avLst/>
          </a:prstGeom>
        </p:spPr>
        <p:txBody>
          <a:bodyPr/>
          <a:lstStyle/>
          <a:p>
            <a:endParaRPr lang="en-US" dirty="0"/>
          </a:p>
          <a:p>
            <a:endParaRPr lang="en-US" dirty="0"/>
          </a:p>
          <a:p>
            <a:endParaRPr lang="en-US" dirty="0"/>
          </a:p>
          <a:p>
            <a:endParaRPr lang="en-US" dirty="0"/>
          </a:p>
          <a:p>
            <a:endParaRPr lang="en-US" dirty="0"/>
          </a:p>
          <a:p>
            <a:endParaRPr lang="en-US" dirty="0"/>
          </a:p>
          <a:p>
            <a:endParaRPr lang="en-US" dirty="0"/>
          </a:p>
        </p:txBody>
      </p:sp>
      <p:sp>
        <p:nvSpPr>
          <p:cNvPr id="12" name="Slide Number Placeholder 6">
            <a:extLst>
              <a:ext uri="{FF2B5EF4-FFF2-40B4-BE49-F238E27FC236}">
                <a16:creationId xmlns:a16="http://schemas.microsoft.com/office/drawing/2014/main" id="{1DF59AD8-355B-054A-95F9-FA62B4215EF0}"/>
              </a:ext>
            </a:extLst>
          </p:cNvPr>
          <p:cNvSpPr txBox="1">
            <a:spLocks/>
          </p:cNvSpPr>
          <p:nvPr/>
        </p:nvSpPr>
        <p:spPr>
          <a:xfrm rot="10800000" flipV="1">
            <a:off x="8785857" y="5231885"/>
            <a:ext cx="246061" cy="212307"/>
          </a:xfrm>
          <a:prstGeom prst="rect">
            <a:avLst/>
          </a:prstGeom>
        </p:spPr>
        <p:txBody>
          <a:bodyPr vert="horz" wrap="square" lIns="0" tIns="0" rIns="0" bIns="0" rtlCol="0" anchor="b" anchorCtr="0"/>
          <a:lstStyle>
            <a:defPPr>
              <a:defRPr lang="en-US"/>
            </a:defPPr>
            <a:lvl1pPr marL="0" algn="l" defTabSz="914400" rtl="0" eaLnBrk="1" latinLnBrk="0" hangingPunct="1">
              <a:defRPr sz="900" i="0" kern="1200">
                <a:solidFill>
                  <a:schemeClr val="bg1"/>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BCC8D0D-EAEC-449D-9161-023DFF90F2E2}" type="slidenum">
              <a:rPr lang="en-US" sz="675"/>
              <a:pPr/>
              <a:t>37</a:t>
            </a:fld>
            <a:endParaRPr lang="en-US" sz="675" dirty="0"/>
          </a:p>
        </p:txBody>
      </p:sp>
      <p:sp>
        <p:nvSpPr>
          <p:cNvPr id="14" name="Footer Placeholder 3">
            <a:extLst>
              <a:ext uri="{FF2B5EF4-FFF2-40B4-BE49-F238E27FC236}">
                <a16:creationId xmlns:a16="http://schemas.microsoft.com/office/drawing/2014/main" id="{4EC954A9-4217-7344-A87B-930112799513}"/>
              </a:ext>
            </a:extLst>
          </p:cNvPr>
          <p:cNvSpPr txBox="1">
            <a:spLocks/>
          </p:cNvSpPr>
          <p:nvPr/>
        </p:nvSpPr>
        <p:spPr>
          <a:xfrm>
            <a:off x="0" y="5125027"/>
            <a:ext cx="1782931"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solidFill>
                  <a:schemeClr val="bg1"/>
                </a:solidFill>
              </a:rPr>
              <a:t>Diagnostic Criteria for Diabetes</a:t>
            </a:r>
          </a:p>
        </p:txBody>
      </p:sp>
      <p:pic>
        <p:nvPicPr>
          <p:cNvPr id="5" name="Picture 4">
            <a:extLst>
              <a:ext uri="{FF2B5EF4-FFF2-40B4-BE49-F238E27FC236}">
                <a16:creationId xmlns:a16="http://schemas.microsoft.com/office/drawing/2014/main" id="{64F482A0-CA7E-414B-9AD5-89390357B2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9172" y="1600200"/>
            <a:ext cx="6312344" cy="4210612"/>
          </a:xfrm>
          <a:prstGeom prst="rect">
            <a:avLst/>
          </a:prstGeom>
        </p:spPr>
      </p:pic>
    </p:spTree>
    <p:extLst>
      <p:ext uri="{BB962C8B-B14F-4D97-AF65-F5344CB8AC3E}">
        <p14:creationId xmlns:p14="http://schemas.microsoft.com/office/powerpoint/2010/main" val="1861100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57200" y="227537"/>
            <a:ext cx="8153400" cy="1525063"/>
          </a:xfrm>
        </p:spPr>
        <p:txBody>
          <a:bodyPr>
            <a:normAutofit fontScale="90000"/>
          </a:bodyPr>
          <a:lstStyle/>
          <a:p>
            <a:pPr algn="ctr" eaLnBrk="1" hangingPunct="1">
              <a:defRPr/>
            </a:pPr>
            <a:r>
              <a:rPr lang="en-US" sz="4800" dirty="0"/>
              <a:t>Type 1 ~ Immune Mediated </a:t>
            </a:r>
            <a:br>
              <a:rPr lang="en-US" sz="4800" dirty="0"/>
            </a:br>
            <a:r>
              <a:rPr lang="en-US" sz="4800" dirty="0"/>
              <a:t>5-10% of Diabetes</a:t>
            </a:r>
          </a:p>
        </p:txBody>
      </p:sp>
      <p:pic>
        <p:nvPicPr>
          <p:cNvPr id="2" name="Picture 1">
            <a:extLst>
              <a:ext uri="{FF2B5EF4-FFF2-40B4-BE49-F238E27FC236}">
                <a16:creationId xmlns:a16="http://schemas.microsoft.com/office/drawing/2014/main" id="{35EB9903-B90D-4390-BA02-0423D903133B}"/>
              </a:ext>
            </a:extLst>
          </p:cNvPr>
          <p:cNvPicPr>
            <a:picLocks noChangeAspect="1"/>
          </p:cNvPicPr>
          <p:nvPr/>
        </p:nvPicPr>
        <p:blipFill>
          <a:blip r:embed="rId4"/>
          <a:stretch>
            <a:fillRect/>
          </a:stretch>
        </p:blipFill>
        <p:spPr>
          <a:xfrm>
            <a:off x="451022" y="1905000"/>
            <a:ext cx="5465401" cy="3646138"/>
          </a:xfrm>
          <a:prstGeom prst="rect">
            <a:avLst/>
          </a:prstGeom>
        </p:spPr>
      </p:pic>
      <p:sp>
        <p:nvSpPr>
          <p:cNvPr id="4" name="TextBox 3">
            <a:extLst>
              <a:ext uri="{FF2B5EF4-FFF2-40B4-BE49-F238E27FC236}">
                <a16:creationId xmlns:a16="http://schemas.microsoft.com/office/drawing/2014/main" id="{B2C1F664-189A-7F92-EF43-4C003AB86DA1}"/>
              </a:ext>
            </a:extLst>
          </p:cNvPr>
          <p:cNvSpPr txBox="1"/>
          <p:nvPr/>
        </p:nvSpPr>
        <p:spPr>
          <a:xfrm>
            <a:off x="6019800" y="1752600"/>
            <a:ext cx="3048000" cy="4524315"/>
          </a:xfrm>
          <a:prstGeom prst="rect">
            <a:avLst/>
          </a:prstGeom>
          <a:noFill/>
        </p:spPr>
        <p:txBody>
          <a:bodyPr wrap="square" rtlCol="0">
            <a:spAutoFit/>
          </a:bodyPr>
          <a:lstStyle/>
          <a:p>
            <a:r>
              <a:rPr lang="en-US" dirty="0"/>
              <a:t>1.5 Million people have type 1 in U.S.</a:t>
            </a:r>
          </a:p>
          <a:p>
            <a:endParaRPr lang="en-US" dirty="0"/>
          </a:p>
          <a:p>
            <a:r>
              <a:rPr lang="en-US" dirty="0"/>
              <a:t>Prevalence increasing:</a:t>
            </a:r>
          </a:p>
          <a:p>
            <a:endParaRPr lang="en-US" dirty="0"/>
          </a:p>
          <a:p>
            <a:r>
              <a:rPr lang="en-US" dirty="0"/>
              <a:t>2001 – </a:t>
            </a:r>
            <a:r>
              <a:rPr lang="en-US" dirty="0">
                <a:solidFill>
                  <a:srgbClr val="0070C0"/>
                </a:solidFill>
              </a:rPr>
              <a:t>1.48</a:t>
            </a:r>
            <a:r>
              <a:rPr lang="en-US" dirty="0"/>
              <a:t> per 1000 youths diagnosed with diabetes</a:t>
            </a:r>
          </a:p>
          <a:p>
            <a:endParaRPr lang="en-US" dirty="0"/>
          </a:p>
          <a:p>
            <a:r>
              <a:rPr lang="en-US" dirty="0"/>
              <a:t>2017 - </a:t>
            </a:r>
            <a:r>
              <a:rPr lang="en-US" dirty="0">
                <a:solidFill>
                  <a:srgbClr val="0070C0"/>
                </a:solidFill>
              </a:rPr>
              <a:t>2.15</a:t>
            </a:r>
            <a:r>
              <a:rPr lang="en-US" dirty="0"/>
              <a:t> per 1000 youths diagnosed with diabetes</a:t>
            </a:r>
          </a:p>
          <a:p>
            <a:endParaRPr lang="en-US" dirty="0"/>
          </a:p>
          <a:p>
            <a:r>
              <a:rPr lang="en-US" dirty="0"/>
              <a:t>Incidence &amp; Prevalence increasing</a:t>
            </a:r>
          </a:p>
          <a:p>
            <a:endParaRPr lang="en-US" dirty="0"/>
          </a:p>
          <a:p>
            <a:r>
              <a:rPr lang="en-US" dirty="0"/>
              <a:t>Highest incidence in Finland or Northern Europe.</a:t>
            </a:r>
          </a:p>
        </p:txBody>
      </p:sp>
      <p:graphicFrame>
        <p:nvGraphicFramePr>
          <p:cNvPr id="6" name="Table 5">
            <a:extLst>
              <a:ext uri="{FF2B5EF4-FFF2-40B4-BE49-F238E27FC236}">
                <a16:creationId xmlns:a16="http://schemas.microsoft.com/office/drawing/2014/main" id="{0F213FFF-5C03-2223-9862-94EFE002B914}"/>
              </a:ext>
            </a:extLst>
          </p:cNvPr>
          <p:cNvGraphicFramePr>
            <a:graphicFrameLocks noGrp="1"/>
          </p:cNvGraphicFramePr>
          <p:nvPr/>
        </p:nvGraphicFramePr>
        <p:xfrm>
          <a:off x="451022" y="5685003"/>
          <a:ext cx="4120978" cy="945460"/>
        </p:xfrm>
        <a:graphic>
          <a:graphicData uri="http://schemas.openxmlformats.org/drawingml/2006/table">
            <a:tbl>
              <a:tblPr firstRow="1" firstCol="1" bandRow="1">
                <a:tableStyleId>{5C22544A-7EE6-4342-B048-85BDC9FD1C3A}</a:tableStyleId>
              </a:tblPr>
              <a:tblGrid>
                <a:gridCol w="4120978">
                  <a:extLst>
                    <a:ext uri="{9D8B030D-6E8A-4147-A177-3AD203B41FA5}">
                      <a16:colId xmlns:a16="http://schemas.microsoft.com/office/drawing/2014/main" val="519012781"/>
                    </a:ext>
                  </a:extLst>
                </a:gridCol>
              </a:tblGrid>
              <a:tr h="483597">
                <a:tc>
                  <a:txBody>
                    <a:bodyPr/>
                    <a:lstStyle/>
                    <a:p>
                      <a:pPr marL="0" marR="0">
                        <a:spcBef>
                          <a:spcPts val="0"/>
                        </a:spcBef>
                        <a:spcAft>
                          <a:spcPts val="0"/>
                        </a:spcAft>
                      </a:pPr>
                      <a:r>
                        <a:rPr lang="en-US" sz="1100" b="0" dirty="0">
                          <a:solidFill>
                            <a:schemeClr val="tx1"/>
                          </a:solidFill>
                          <a:effectLst/>
                        </a:rPr>
                        <a:t>ADCES In Practice </a:t>
                      </a:r>
                      <a:r>
                        <a:rPr lang="en-US" sz="1200" b="0" dirty="0">
                          <a:solidFill>
                            <a:schemeClr val="tx1"/>
                          </a:solidFill>
                          <a:effectLst/>
                        </a:rPr>
                        <a:t> - March 2024</a:t>
                      </a:r>
                    </a:p>
                    <a:p>
                      <a:pPr marL="0" marR="0">
                        <a:spcBef>
                          <a:spcPts val="0"/>
                        </a:spcBef>
                        <a:spcAft>
                          <a:spcPts val="0"/>
                        </a:spcAft>
                      </a:pPr>
                      <a:r>
                        <a:rPr lang="en-US" sz="1200" b="0" u="sng" dirty="0">
                          <a:solidFill>
                            <a:schemeClr val="tx1"/>
                          </a:solidFill>
                          <a:effectLst/>
                          <a:hlinkClick r:id="rId5">
                            <a:extLst>
                              <a:ext uri="{A12FA001-AC4F-418D-AE19-62706E023703}">
                                <ahyp:hlinkClr xmlns:ahyp="http://schemas.microsoft.com/office/drawing/2018/hyperlinkcolor" val="tx"/>
                              </a:ext>
                            </a:extLst>
                          </a:hlinkClick>
                        </a:rPr>
                        <a:t>Recent Advances in Type 1 Diabetes: Teplizumab (</a:t>
                      </a:r>
                      <a:r>
                        <a:rPr lang="en-US" sz="1200" b="0" u="sng" dirty="0" err="1">
                          <a:solidFill>
                            <a:schemeClr val="tx1"/>
                          </a:solidFill>
                          <a:effectLst/>
                          <a:hlinkClick r:id="rId5">
                            <a:extLst>
                              <a:ext uri="{A12FA001-AC4F-418D-AE19-62706E023703}">
                                <ahyp:hlinkClr xmlns:ahyp="http://schemas.microsoft.com/office/drawing/2018/hyperlinkcolor" val="tx"/>
                              </a:ext>
                            </a:extLst>
                          </a:hlinkClick>
                        </a:rPr>
                        <a:t>Tzeild</a:t>
                      </a:r>
                      <a:r>
                        <a:rPr lang="en-US" sz="1200" b="0" u="sng" dirty="0">
                          <a:solidFill>
                            <a:schemeClr val="tx1"/>
                          </a:solidFill>
                          <a:effectLst/>
                          <a:hlinkClick r:id="rId5">
                            <a:extLst>
                              <a:ext uri="{A12FA001-AC4F-418D-AE19-62706E023703}">
                                <ahyp:hlinkClr xmlns:ahyp="http://schemas.microsoft.com/office/drawing/2018/hyperlinkcolor" val="tx"/>
                              </a:ext>
                            </a:extLst>
                          </a:hlinkClick>
                        </a:rPr>
                        <a:t>®)</a:t>
                      </a:r>
                      <a:r>
                        <a:rPr lang="en-US" sz="1600" b="0" dirty="0">
                          <a:solidFill>
                            <a:schemeClr val="tx1"/>
                          </a:solidFill>
                          <a:effectLst/>
                        </a:rPr>
                        <a:t> </a:t>
                      </a:r>
                      <a:endParaRPr lang="en-US" sz="1200" b="0" dirty="0">
                        <a:solidFill>
                          <a:schemeClr val="tx1"/>
                        </a:solidFill>
                        <a:effectLst/>
                        <a:latin typeface="Times New Roman" panose="02020603050405020304" pitchFamily="18" charset="0"/>
                        <a:ea typeface="Aptos" panose="020B0004020202020204" pitchFamily="34" charset="0"/>
                        <a:cs typeface="Aptos" panose="020B0004020202020204" pitchFamily="34" charset="0"/>
                      </a:endParaRPr>
                    </a:p>
                  </a:txBody>
                  <a:tcPr marL="9525" marR="9525" marT="9525" marB="9525" anchor="ctr">
                    <a:solidFill>
                      <a:schemeClr val="accent2">
                        <a:lumMod val="40000"/>
                        <a:lumOff val="60000"/>
                      </a:schemeClr>
                    </a:solidFill>
                  </a:tcPr>
                </a:tc>
                <a:extLst>
                  <a:ext uri="{0D108BD9-81ED-4DB2-BD59-A6C34878D82A}">
                    <a16:rowId xmlns:a16="http://schemas.microsoft.com/office/drawing/2014/main" val="3993038192"/>
                  </a:ext>
                </a:extLst>
              </a:tr>
              <a:tr h="461863">
                <a:tc>
                  <a:txBody>
                    <a:bodyPr/>
                    <a:lstStyle/>
                    <a:p>
                      <a:pPr marL="0" marR="0">
                        <a:spcBef>
                          <a:spcPts val="0"/>
                        </a:spcBef>
                        <a:spcAft>
                          <a:spcPts val="0"/>
                        </a:spcAft>
                      </a:pPr>
                      <a:r>
                        <a:rPr lang="en-US" sz="1200" b="0" dirty="0">
                          <a:solidFill>
                            <a:schemeClr val="tx1"/>
                          </a:solidFill>
                          <a:effectLst/>
                        </a:rPr>
                        <a:t>Karen S. Fiano, PHARMD, BCACP, </a:t>
                      </a:r>
                      <a:r>
                        <a:rPr lang="en-US" sz="1200" b="0" dirty="0" err="1">
                          <a:solidFill>
                            <a:schemeClr val="tx1"/>
                          </a:solidFill>
                          <a:effectLst/>
                        </a:rPr>
                        <a:t>Devada</a:t>
                      </a:r>
                      <a:r>
                        <a:rPr lang="en-US" sz="1200" b="0" dirty="0">
                          <a:solidFill>
                            <a:schemeClr val="tx1"/>
                          </a:solidFill>
                          <a:effectLst/>
                        </a:rPr>
                        <a:t> Singh-Franco, PHARMD, CDCES, Young M. Kwon, BS, PHD </a:t>
                      </a:r>
                      <a:endParaRPr lang="en-US" sz="1200" b="0" dirty="0">
                        <a:solidFill>
                          <a:schemeClr val="tx1"/>
                        </a:solidFill>
                        <a:effectLst/>
                        <a:latin typeface="Times New Roman" panose="02020603050405020304" pitchFamily="18" charset="0"/>
                        <a:ea typeface="Aptos" panose="020B0004020202020204" pitchFamily="34" charset="0"/>
                        <a:cs typeface="Aptos" panose="020B0004020202020204" pitchFamily="34" charset="0"/>
                      </a:endParaRPr>
                    </a:p>
                  </a:txBody>
                  <a:tcPr marL="9525" marR="9525" marT="9525" marB="9525" anchor="ctr">
                    <a:solidFill>
                      <a:schemeClr val="accent2">
                        <a:lumMod val="40000"/>
                        <a:lumOff val="60000"/>
                      </a:schemeClr>
                    </a:solidFill>
                  </a:tcPr>
                </a:tc>
                <a:extLst>
                  <a:ext uri="{0D108BD9-81ED-4DB2-BD59-A6C34878D82A}">
                    <a16:rowId xmlns:a16="http://schemas.microsoft.com/office/drawing/2014/main" val="507650663"/>
                  </a:ext>
                </a:extLst>
              </a:tr>
            </a:tbl>
          </a:graphicData>
        </a:graphic>
      </p:graphicFrame>
      <p:pic>
        <p:nvPicPr>
          <p:cNvPr id="5" name="Picture 4" descr="A screenshot of a social media post&#10;&#10;Description automatically generated">
            <a:extLst>
              <a:ext uri="{FF2B5EF4-FFF2-40B4-BE49-F238E27FC236}">
                <a16:creationId xmlns:a16="http://schemas.microsoft.com/office/drawing/2014/main" id="{860AB297-3600-D7F8-AD25-06FD80F47E9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1022" y="1896207"/>
            <a:ext cx="3260124" cy="3672516"/>
          </a:xfrm>
          <a:prstGeom prst="rect">
            <a:avLst/>
          </a:prstGeom>
        </p:spPr>
      </p:pic>
    </p:spTree>
    <p:custDataLst>
      <p:tags r:id="rId1"/>
    </p:custDataLst>
    <p:extLst>
      <p:ext uri="{BB962C8B-B14F-4D97-AF65-F5344CB8AC3E}">
        <p14:creationId xmlns:p14="http://schemas.microsoft.com/office/powerpoint/2010/main" val="2935664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JL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263" y="1752600"/>
            <a:ext cx="3962400" cy="360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3667" name="Picture 3" descr="JL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75263" y="1752600"/>
            <a:ext cx="2525712"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2" name="Text Box 4"/>
          <p:cNvSpPr txBox="1">
            <a:spLocks noChangeArrowheads="1"/>
          </p:cNvSpPr>
          <p:nvPr/>
        </p:nvSpPr>
        <p:spPr bwMode="auto">
          <a:xfrm>
            <a:off x="422275" y="533400"/>
            <a:ext cx="71977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a-DK" sz="3600" dirty="0">
                <a:latin typeface="Arial" charset="0"/>
              </a:rPr>
              <a:t>The Miracle of Insulin</a:t>
            </a:r>
            <a:endParaRPr lang="en-US" sz="3600" dirty="0">
              <a:latin typeface="Arial" charset="0"/>
            </a:endParaRPr>
          </a:p>
        </p:txBody>
      </p:sp>
      <p:sp>
        <p:nvSpPr>
          <p:cNvPr id="119813" name="Text Box 5"/>
          <p:cNvSpPr txBox="1">
            <a:spLocks noChangeArrowheads="1"/>
          </p:cNvSpPr>
          <p:nvPr/>
        </p:nvSpPr>
        <p:spPr bwMode="auto">
          <a:xfrm>
            <a:off x="703263" y="5410200"/>
            <a:ext cx="3962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a-DK" sz="2000" b="1" dirty="0">
                <a:latin typeface="Arial" charset="0"/>
              </a:rPr>
              <a:t>Patient J.L., December 15, 1922</a:t>
            </a:r>
            <a:endParaRPr lang="en-US" sz="2000" b="1" dirty="0">
              <a:latin typeface="Arial" charset="0"/>
            </a:endParaRPr>
          </a:p>
        </p:txBody>
      </p:sp>
      <p:sp>
        <p:nvSpPr>
          <p:cNvPr id="119814" name="Rectangle 6"/>
          <p:cNvSpPr>
            <a:spLocks noChangeArrowheads="1"/>
          </p:cNvSpPr>
          <p:nvPr/>
        </p:nvSpPr>
        <p:spPr bwMode="auto">
          <a:xfrm>
            <a:off x="5316126" y="5410200"/>
            <a:ext cx="235032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da-DK" sz="2000" b="1" dirty="0">
                <a:latin typeface="Arial" charset="0"/>
              </a:rPr>
              <a:t>February 15, 1923</a:t>
            </a:r>
            <a:endParaRPr lang="en-US" sz="2000" b="1" dirty="0">
              <a:latin typeface="Arial" charset="0"/>
            </a:endParaRPr>
          </a:p>
        </p:txBody>
      </p:sp>
      <p:sp>
        <p:nvSpPr>
          <p:cNvPr id="2" name="Title 1"/>
          <p:cNvSpPr>
            <a:spLocks noGrp="1"/>
          </p:cNvSpPr>
          <p:nvPr>
            <p:ph type="title"/>
          </p:nvPr>
        </p:nvSpPr>
        <p:spPr/>
        <p:txBody>
          <a:bodyPr>
            <a:normAutofit/>
          </a:bodyPr>
          <a:lstStyle/>
          <a:p>
            <a:r>
              <a:rPr lang="en-US" sz="5400" dirty="0"/>
              <a:t>Miracle of Insulin</a:t>
            </a:r>
          </a:p>
        </p:txBody>
      </p:sp>
    </p:spTree>
    <p:custDataLst>
      <p:tags r:id="rId1"/>
    </p:custDataLst>
    <p:extLst>
      <p:ext uri="{BB962C8B-B14F-4D97-AF65-F5344CB8AC3E}">
        <p14:creationId xmlns:p14="http://schemas.microsoft.com/office/powerpoint/2010/main" val="153300795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393667"/>
                                        </p:tgtEl>
                                        <p:attrNameLst>
                                          <p:attrName>style.visibility</p:attrName>
                                        </p:attrNameLst>
                                      </p:cBhvr>
                                      <p:to>
                                        <p:strVal val="visible"/>
                                      </p:to>
                                    </p:set>
                                    <p:anim calcmode="lin" valueType="num">
                                      <p:cBhvr additive="base">
                                        <p:cTn id="7" dur="5000" fill="hold"/>
                                        <p:tgtEl>
                                          <p:spTgt spid="1393667"/>
                                        </p:tgtEl>
                                        <p:attrNameLst>
                                          <p:attrName>ppt_x</p:attrName>
                                        </p:attrNameLst>
                                      </p:cBhvr>
                                      <p:tavLst>
                                        <p:tav tm="0">
                                          <p:val>
                                            <p:strVal val="0-#ppt_w/2"/>
                                          </p:val>
                                        </p:tav>
                                        <p:tav tm="100000">
                                          <p:val>
                                            <p:strVal val="#ppt_x"/>
                                          </p:val>
                                        </p:tav>
                                      </p:tavLst>
                                    </p:anim>
                                    <p:anim calcmode="lin" valueType="num">
                                      <p:cBhvr additive="base">
                                        <p:cTn id="8" dur="5000" fill="hold"/>
                                        <p:tgtEl>
                                          <p:spTgt spid="139366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A9201-18FB-BCCE-A759-E98E52B57578}"/>
              </a:ext>
            </a:extLst>
          </p:cNvPr>
          <p:cNvSpPr>
            <a:spLocks noGrp="1"/>
          </p:cNvSpPr>
          <p:nvPr>
            <p:ph type="title"/>
          </p:nvPr>
        </p:nvSpPr>
        <p:spPr>
          <a:xfrm>
            <a:off x="457200" y="228600"/>
            <a:ext cx="8229600" cy="1295400"/>
          </a:xfrm>
        </p:spPr>
        <p:txBody>
          <a:bodyPr>
            <a:normAutofit fontScale="90000"/>
          </a:bodyPr>
          <a:lstStyle/>
          <a:p>
            <a:r>
              <a:rPr lang="en-US" dirty="0"/>
              <a:t>Diabetes Education Services Inclusion Statement</a:t>
            </a:r>
          </a:p>
        </p:txBody>
      </p:sp>
      <p:sp>
        <p:nvSpPr>
          <p:cNvPr id="3" name="Content Placeholder 2">
            <a:extLst>
              <a:ext uri="{FF2B5EF4-FFF2-40B4-BE49-F238E27FC236}">
                <a16:creationId xmlns:a16="http://schemas.microsoft.com/office/drawing/2014/main" id="{9A1A2DBB-19E5-E8DB-1087-6A0CE30D875A}"/>
              </a:ext>
            </a:extLst>
          </p:cNvPr>
          <p:cNvSpPr>
            <a:spLocks noGrp="1"/>
          </p:cNvSpPr>
          <p:nvPr>
            <p:ph sz="quarter" idx="1"/>
          </p:nvPr>
        </p:nvSpPr>
        <p:spPr>
          <a:xfrm>
            <a:off x="3810000" y="1524001"/>
            <a:ext cx="4906945" cy="5334000"/>
          </a:xfrm>
        </p:spPr>
        <p:txBody>
          <a:bodyPr>
            <a:normAutofit fontScale="47500" lnSpcReduction="20000"/>
          </a:bodyPr>
          <a:lstStyle/>
          <a:p>
            <a:pPr>
              <a:lnSpc>
                <a:spcPct val="120000"/>
              </a:lnSpc>
            </a:pPr>
            <a:r>
              <a:rPr lang="en-US" sz="3800" dirty="0"/>
              <a:t>We are committed to promoting diversity and inclusion in our educational offerings.</a:t>
            </a:r>
          </a:p>
          <a:p>
            <a:pPr>
              <a:lnSpc>
                <a:spcPct val="120000"/>
              </a:lnSpc>
            </a:pPr>
            <a:r>
              <a:rPr lang="en-US" sz="3800" dirty="0"/>
              <a:t>We recognize, respect, and include differences in ability, age, culture, ethnicity, gender, gender identity, sexual orientation, size, and socioeconomic characteristics.</a:t>
            </a:r>
          </a:p>
          <a:p>
            <a:pPr>
              <a:lnSpc>
                <a:spcPct val="120000"/>
              </a:lnSpc>
            </a:pPr>
            <a:r>
              <a:rPr lang="en-US" sz="3800" dirty="0"/>
              <a:t>Our goal is to promote equity and access, acknowledging historical and institutional inequities.</a:t>
            </a:r>
          </a:p>
          <a:p>
            <a:pPr>
              <a:lnSpc>
                <a:spcPct val="120000"/>
              </a:lnSpc>
            </a:pPr>
            <a:r>
              <a:rPr lang="en-US" sz="3800" dirty="0">
                <a:effectLst/>
                <a:ea typeface="Calibri" panose="020F0502020204030204" pitchFamily="34" charset="0"/>
                <a:cs typeface="Calibri" panose="020F0502020204030204" pitchFamily="34" charset="0"/>
              </a:rPr>
              <a:t>We are committed to practicing cultural humility and cultivating our cultural competence. </a:t>
            </a:r>
          </a:p>
          <a:p>
            <a:pPr>
              <a:lnSpc>
                <a:spcPct val="120000"/>
              </a:lnSpc>
            </a:pPr>
            <a:r>
              <a:rPr lang="en-US" sz="3800" dirty="0">
                <a:effectLst/>
                <a:ea typeface="Calibri" panose="020F0502020204030204" pitchFamily="34" charset="0"/>
                <a:cs typeface="Calibri" panose="020F0502020204030204" pitchFamily="34" charset="0"/>
              </a:rPr>
              <a:t>We wish to create a safe space within our community where one's beliefs, experiences, identity, and differences in ability, age, size, socio-cultural/socioeconomic characteristics, and political affiliations are considered and respected.</a:t>
            </a:r>
          </a:p>
        </p:txBody>
      </p:sp>
      <p:sp>
        <p:nvSpPr>
          <p:cNvPr id="4" name="Content Placeholder 3">
            <a:extLst>
              <a:ext uri="{FF2B5EF4-FFF2-40B4-BE49-F238E27FC236}">
                <a16:creationId xmlns:a16="http://schemas.microsoft.com/office/drawing/2014/main" id="{ED766A46-2110-B0D1-BDD4-DAA1AA3B99BB}"/>
              </a:ext>
            </a:extLst>
          </p:cNvPr>
          <p:cNvSpPr>
            <a:spLocks noGrp="1"/>
          </p:cNvSpPr>
          <p:nvPr>
            <p:ph sz="quarter" idx="2"/>
          </p:nvPr>
        </p:nvSpPr>
        <p:spPr>
          <a:xfrm>
            <a:off x="457200" y="1600200"/>
            <a:ext cx="3352800" cy="4450750"/>
          </a:xfrm>
        </p:spPr>
        <p:txBody>
          <a:bodyPr>
            <a:normAutofit fontScale="47500" lnSpcReduction="20000"/>
          </a:bodyPr>
          <a:lstStyle/>
          <a:p>
            <a:pPr marL="0" indent="0">
              <a:buNone/>
            </a:pPr>
            <a:r>
              <a:rPr lang="en-US" sz="5100" dirty="0"/>
              <a:t>Based on the IDEA Initiative inspired by CDR</a:t>
            </a:r>
          </a:p>
          <a:p>
            <a:r>
              <a:rPr lang="en-US" sz="4400" dirty="0"/>
              <a:t>Inclusion </a:t>
            </a:r>
          </a:p>
          <a:p>
            <a:r>
              <a:rPr lang="en-US" sz="4400" dirty="0"/>
              <a:t>Diversity </a:t>
            </a:r>
          </a:p>
          <a:p>
            <a:r>
              <a:rPr lang="en-US" sz="4400" dirty="0"/>
              <a:t>Equity </a:t>
            </a:r>
          </a:p>
          <a:p>
            <a:r>
              <a:rPr lang="en-US" sz="4400" dirty="0"/>
              <a:t>Access</a:t>
            </a:r>
            <a:endParaRPr lang="en-US" dirty="0"/>
          </a:p>
        </p:txBody>
      </p:sp>
      <p:pic>
        <p:nvPicPr>
          <p:cNvPr id="7" name="Content Placeholder 6" descr="Sea of hands in the middle">
            <a:extLst>
              <a:ext uri="{FF2B5EF4-FFF2-40B4-BE49-F238E27FC236}">
                <a16:creationId xmlns:a16="http://schemas.microsoft.com/office/drawing/2014/main" id="{11D65934-27AF-E27E-9E1F-AD2DB1DCE5E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865" r="20497" b="-3"/>
          <a:stretch/>
        </p:blipFill>
        <p:spPr>
          <a:xfrm>
            <a:off x="762000" y="3635076"/>
            <a:ext cx="2307732" cy="2819400"/>
          </a:xfrm>
          <a:prstGeom prst="rect">
            <a:avLst/>
          </a:prstGeom>
          <a:noFill/>
        </p:spPr>
      </p:pic>
    </p:spTree>
    <p:extLst>
      <p:ext uri="{BB962C8B-B14F-4D97-AF65-F5344CB8AC3E}">
        <p14:creationId xmlns:p14="http://schemas.microsoft.com/office/powerpoint/2010/main" val="1903575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427" y="348307"/>
            <a:ext cx="8396173" cy="798311"/>
          </a:xfrm>
        </p:spPr>
        <p:txBody>
          <a:bodyPr>
            <a:normAutofit/>
          </a:bodyPr>
          <a:lstStyle/>
          <a:p>
            <a:r>
              <a:rPr lang="en-US" sz="4000" dirty="0"/>
              <a:t>Type 1 is 5- 10% of all Diabetes</a:t>
            </a:r>
          </a:p>
        </p:txBody>
      </p:sp>
      <p:sp>
        <p:nvSpPr>
          <p:cNvPr id="4" name="Content Placeholder 3"/>
          <p:cNvSpPr>
            <a:spLocks noGrp="1"/>
          </p:cNvSpPr>
          <p:nvPr>
            <p:ph type="body" idx="4294967295"/>
          </p:nvPr>
        </p:nvSpPr>
        <p:spPr>
          <a:xfrm>
            <a:off x="1600200" y="4196954"/>
            <a:ext cx="7543800" cy="857250"/>
          </a:xfrm>
          <a:prstGeom prst="rect">
            <a:avLst/>
          </a:prstGeom>
        </p:spPr>
        <p:txBody>
          <a:bodyPr/>
          <a:lstStyle/>
          <a:p>
            <a:endParaRPr lang="en-US" dirty="0"/>
          </a:p>
          <a:p>
            <a:endParaRPr lang="en-US" dirty="0"/>
          </a:p>
          <a:p>
            <a:endParaRPr lang="en-US" dirty="0"/>
          </a:p>
          <a:p>
            <a:endParaRPr lang="en-US" dirty="0"/>
          </a:p>
          <a:p>
            <a:endParaRPr lang="en-US" dirty="0"/>
          </a:p>
          <a:p>
            <a:endParaRPr lang="en-US" dirty="0"/>
          </a:p>
          <a:p>
            <a:endParaRPr lang="en-US" dirty="0"/>
          </a:p>
        </p:txBody>
      </p:sp>
      <p:sp>
        <p:nvSpPr>
          <p:cNvPr id="11" name="TextBox 10">
            <a:extLst>
              <a:ext uri="{FF2B5EF4-FFF2-40B4-BE49-F238E27FC236}">
                <a16:creationId xmlns:a16="http://schemas.microsoft.com/office/drawing/2014/main" id="{0E2EA63C-098E-8547-90E8-E6951795B748}"/>
              </a:ext>
            </a:extLst>
          </p:cNvPr>
          <p:cNvSpPr txBox="1"/>
          <p:nvPr/>
        </p:nvSpPr>
        <p:spPr>
          <a:xfrm>
            <a:off x="320636" y="1219200"/>
            <a:ext cx="5470564" cy="5434821"/>
          </a:xfrm>
          <a:prstGeom prst="rect">
            <a:avLst/>
          </a:prstGeom>
          <a:noFill/>
        </p:spPr>
        <p:txBody>
          <a:bodyPr wrap="square" rtlCol="0">
            <a:spAutoFit/>
          </a:bodyPr>
          <a:lstStyle/>
          <a:p>
            <a:pPr marL="342900" indent="-342900">
              <a:spcAft>
                <a:spcPts val="450"/>
              </a:spcAft>
              <a:buClr>
                <a:srgbClr val="7030A0"/>
              </a:buClr>
              <a:buFont typeface="Wingdings" panose="05000000000000000000" pitchFamily="2" charset="2"/>
              <a:buChar char="§"/>
            </a:pPr>
            <a:r>
              <a:rPr lang="en-US" sz="2400" dirty="0">
                <a:latin typeface="Arial" panose="020B0604020202020204" pitchFamily="34" charset="0"/>
                <a:cs typeface="Arial" panose="020B0604020202020204" pitchFamily="34" charset="0"/>
              </a:rPr>
              <a:t>Auto-immune pancreatic beta cells destruction </a:t>
            </a:r>
          </a:p>
          <a:p>
            <a:pPr marL="342900" indent="-342900">
              <a:spcAft>
                <a:spcPts val="450"/>
              </a:spcAft>
              <a:buClr>
                <a:srgbClr val="7030A0"/>
              </a:buClr>
              <a:buFont typeface="Wingdings" panose="05000000000000000000" pitchFamily="2" charset="2"/>
              <a:buChar char="§"/>
            </a:pPr>
            <a:r>
              <a:rPr lang="en-US" sz="2400" dirty="0">
                <a:latin typeface="Arial" panose="020B0604020202020204" pitchFamily="34" charset="0"/>
                <a:cs typeface="Arial" panose="020B0604020202020204" pitchFamily="34" charset="0"/>
              </a:rPr>
              <a:t>Most commonly expressed at age 10 – 14</a:t>
            </a:r>
          </a:p>
          <a:p>
            <a:pPr marL="342900" indent="-342900">
              <a:spcAft>
                <a:spcPts val="450"/>
              </a:spcAft>
              <a:buClr>
                <a:srgbClr val="7030A0"/>
              </a:buClr>
              <a:buFont typeface="Wingdings" panose="05000000000000000000" pitchFamily="2" charset="2"/>
              <a:buChar char="§"/>
            </a:pPr>
            <a:r>
              <a:rPr lang="en-US" sz="2400" dirty="0">
                <a:latin typeface="Arial" panose="020B0604020202020204" pitchFamily="34" charset="0"/>
                <a:cs typeface="Arial" panose="020B0604020202020204" pitchFamily="34" charset="0"/>
              </a:rPr>
              <a:t>Insulin sensitive (require 0.4 - 1.0 units/kg/day)</a:t>
            </a:r>
            <a:endParaRPr lang="en-US" sz="2400" b="1" dirty="0">
              <a:latin typeface="Arial" panose="020B0604020202020204" pitchFamily="34" charset="0"/>
              <a:cs typeface="Arial" panose="020B0604020202020204" pitchFamily="34" charset="0"/>
            </a:endParaRPr>
          </a:p>
          <a:p>
            <a:pPr marL="342900" indent="-342900">
              <a:spcAft>
                <a:spcPts val="450"/>
              </a:spcAft>
              <a:buClr>
                <a:srgbClr val="7030A0"/>
              </a:buClr>
              <a:buFont typeface="Wingdings" panose="05000000000000000000" pitchFamily="2" charset="2"/>
              <a:buChar char="§"/>
            </a:pPr>
            <a:r>
              <a:rPr lang="en-US" sz="2400" dirty="0">
                <a:latin typeface="Arial" panose="020B0604020202020204" pitchFamily="34" charset="0"/>
                <a:cs typeface="Arial" panose="020B0604020202020204" pitchFamily="34" charset="0"/>
              </a:rPr>
              <a:t>Expression due to a combo of genes and environment:</a:t>
            </a:r>
          </a:p>
          <a:p>
            <a:pPr marL="685800" lvl="1" indent="-342900">
              <a:spcAft>
                <a:spcPts val="450"/>
              </a:spcAft>
              <a:buClr>
                <a:srgbClr val="7030A0"/>
              </a:buClr>
              <a:buFont typeface="Wingdings" panose="05000000000000000000" pitchFamily="2" charset="2"/>
              <a:buChar char="§"/>
            </a:pPr>
            <a:r>
              <a:rPr lang="en-US" sz="2400" dirty="0">
                <a:latin typeface="Arial" panose="020B0604020202020204" pitchFamily="34" charset="0"/>
                <a:cs typeface="Arial" panose="020B0604020202020204" pitchFamily="34" charset="0"/>
              </a:rPr>
              <a:t>Autoimmunity tends to run in families</a:t>
            </a:r>
          </a:p>
          <a:p>
            <a:pPr marL="685800" lvl="1" indent="-342900">
              <a:spcAft>
                <a:spcPts val="450"/>
              </a:spcAft>
              <a:buClr>
                <a:srgbClr val="7030A0"/>
              </a:buClr>
              <a:buFont typeface="Wingdings" panose="05000000000000000000" pitchFamily="2" charset="2"/>
              <a:buChar char="§"/>
            </a:pPr>
            <a:r>
              <a:rPr lang="en-US" sz="2400" dirty="0">
                <a:latin typeface="Arial" panose="020B0604020202020204" pitchFamily="34" charset="0"/>
                <a:cs typeface="Arial" panose="020B0604020202020204" pitchFamily="34" charset="0"/>
              </a:rPr>
              <a:t>Exposure to virus or other environmental factors</a:t>
            </a:r>
          </a:p>
          <a:p>
            <a:pPr marL="285750" indent="-285750">
              <a:spcAft>
                <a:spcPts val="450"/>
              </a:spcAft>
              <a:buFont typeface="Courier New" panose="02070309020205020404" pitchFamily="49" charset="0"/>
              <a:buChar char="o"/>
            </a:pPr>
            <a:endParaRPr lang="en-US" sz="1500" dirty="0">
              <a:solidFill>
                <a:srgbClr val="404040"/>
              </a:solidFill>
              <a:latin typeface="Arial" panose="020B0604020202020204" pitchFamily="34" charset="0"/>
              <a:cs typeface="Arial" panose="020B0604020202020204" pitchFamily="34" charset="0"/>
            </a:endParaRPr>
          </a:p>
          <a:p>
            <a:pPr marL="257175" indent="-257175">
              <a:spcAft>
                <a:spcPts val="450"/>
              </a:spcAft>
              <a:buFont typeface="Arial" panose="020B0604020202020204" pitchFamily="34" charset="0"/>
              <a:buChar char="•"/>
            </a:pPr>
            <a:endParaRPr lang="en-US" sz="1500" dirty="0">
              <a:solidFill>
                <a:srgbClr val="404040"/>
              </a:solidFill>
              <a:latin typeface="Arial" panose="020B0604020202020204" pitchFamily="34" charset="0"/>
              <a:cs typeface="Arial" panose="020B0604020202020204" pitchFamily="34" charset="0"/>
            </a:endParaRPr>
          </a:p>
        </p:txBody>
      </p:sp>
      <p:sp>
        <p:nvSpPr>
          <p:cNvPr id="12" name="Slide Number Placeholder 6">
            <a:extLst>
              <a:ext uri="{FF2B5EF4-FFF2-40B4-BE49-F238E27FC236}">
                <a16:creationId xmlns:a16="http://schemas.microsoft.com/office/drawing/2014/main" id="{1DF59AD8-355B-054A-95F9-FA62B4215EF0}"/>
              </a:ext>
            </a:extLst>
          </p:cNvPr>
          <p:cNvSpPr txBox="1">
            <a:spLocks/>
          </p:cNvSpPr>
          <p:nvPr/>
        </p:nvSpPr>
        <p:spPr>
          <a:xfrm rot="10800000" flipV="1">
            <a:off x="8785857" y="5231885"/>
            <a:ext cx="246061" cy="212307"/>
          </a:xfrm>
          <a:prstGeom prst="rect">
            <a:avLst/>
          </a:prstGeom>
        </p:spPr>
        <p:txBody>
          <a:bodyPr vert="horz" wrap="square" lIns="0" tIns="0" rIns="0" bIns="0" rtlCol="0" anchor="b" anchorCtr="0"/>
          <a:lstStyle>
            <a:defPPr>
              <a:defRPr lang="en-US"/>
            </a:defPPr>
            <a:lvl1pPr marL="0" algn="l" defTabSz="914400" rtl="0" eaLnBrk="1" latinLnBrk="0" hangingPunct="1">
              <a:defRPr sz="900" i="0" kern="1200">
                <a:solidFill>
                  <a:schemeClr val="bg1"/>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BCC8D0D-EAEC-449D-9161-023DFF90F2E2}" type="slidenum">
              <a:rPr lang="en-US" sz="675"/>
              <a:pPr/>
              <a:t>40</a:t>
            </a:fld>
            <a:endParaRPr lang="en-US" sz="675" dirty="0"/>
          </a:p>
        </p:txBody>
      </p:sp>
      <p:sp>
        <p:nvSpPr>
          <p:cNvPr id="14" name="Footer Placeholder 3">
            <a:extLst>
              <a:ext uri="{FF2B5EF4-FFF2-40B4-BE49-F238E27FC236}">
                <a16:creationId xmlns:a16="http://schemas.microsoft.com/office/drawing/2014/main" id="{4EC954A9-4217-7344-A87B-930112799513}"/>
              </a:ext>
            </a:extLst>
          </p:cNvPr>
          <p:cNvSpPr txBox="1">
            <a:spLocks/>
          </p:cNvSpPr>
          <p:nvPr/>
        </p:nvSpPr>
        <p:spPr>
          <a:xfrm>
            <a:off x="5411367" y="6329614"/>
            <a:ext cx="1782931"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solidFill>
                  <a:schemeClr val="bg1"/>
                </a:solidFill>
              </a:rPr>
              <a:t>Diagnostic Criteria for Diabetes</a:t>
            </a:r>
          </a:p>
        </p:txBody>
      </p:sp>
      <p:pic>
        <p:nvPicPr>
          <p:cNvPr id="5" name="Picture 4">
            <a:extLst>
              <a:ext uri="{FF2B5EF4-FFF2-40B4-BE49-F238E27FC236}">
                <a16:creationId xmlns:a16="http://schemas.microsoft.com/office/drawing/2014/main" id="{238008EA-F794-4381-880B-7CCDDB7CA85D}"/>
              </a:ext>
            </a:extLst>
          </p:cNvPr>
          <p:cNvPicPr>
            <a:picLocks noChangeAspect="1"/>
          </p:cNvPicPr>
          <p:nvPr/>
        </p:nvPicPr>
        <p:blipFill>
          <a:blip r:embed="rId3"/>
          <a:stretch>
            <a:fillRect/>
          </a:stretch>
        </p:blipFill>
        <p:spPr>
          <a:xfrm>
            <a:off x="6526898" y="1574550"/>
            <a:ext cx="1881404" cy="2622404"/>
          </a:xfrm>
          <a:prstGeom prst="rect">
            <a:avLst/>
          </a:prstGeom>
        </p:spPr>
      </p:pic>
    </p:spTree>
    <p:extLst>
      <p:ext uri="{BB962C8B-B14F-4D97-AF65-F5344CB8AC3E}">
        <p14:creationId xmlns:p14="http://schemas.microsoft.com/office/powerpoint/2010/main" val="523621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80939-BBA9-4714-8023-099EFB71CF04}"/>
              </a:ext>
            </a:extLst>
          </p:cNvPr>
          <p:cNvSpPr>
            <a:spLocks noGrp="1"/>
          </p:cNvSpPr>
          <p:nvPr>
            <p:ph type="title"/>
          </p:nvPr>
        </p:nvSpPr>
        <p:spPr/>
        <p:txBody>
          <a:bodyPr/>
          <a:lstStyle/>
          <a:p>
            <a:r>
              <a:rPr lang="en-US" dirty="0"/>
              <a:t>Signs of Type 1 Diabetes</a:t>
            </a:r>
          </a:p>
        </p:txBody>
      </p:sp>
      <p:sp>
        <p:nvSpPr>
          <p:cNvPr id="3" name="Content Placeholder 2">
            <a:extLst>
              <a:ext uri="{FF2B5EF4-FFF2-40B4-BE49-F238E27FC236}">
                <a16:creationId xmlns:a16="http://schemas.microsoft.com/office/drawing/2014/main" id="{51C72AAC-09D3-4CA7-B2EF-83A6F8460A14}"/>
              </a:ext>
            </a:extLst>
          </p:cNvPr>
          <p:cNvSpPr>
            <a:spLocks noGrp="1"/>
          </p:cNvSpPr>
          <p:nvPr>
            <p:ph sz="quarter" idx="1"/>
          </p:nvPr>
        </p:nvSpPr>
        <p:spPr/>
        <p:txBody>
          <a:bodyPr>
            <a:normAutofit/>
          </a:bodyPr>
          <a:lstStyle/>
          <a:p>
            <a:r>
              <a:rPr lang="en-US" dirty="0"/>
              <a:t>Sudden onset of nighttime bedwetting</a:t>
            </a:r>
          </a:p>
          <a:p>
            <a:r>
              <a:rPr lang="en-US" dirty="0"/>
              <a:t>Weight loss, thirst, hunger</a:t>
            </a:r>
          </a:p>
          <a:p>
            <a:r>
              <a:rPr lang="en-US" sz="3200" dirty="0">
                <a:latin typeface="Arial" panose="020B0604020202020204" pitchFamily="34" charset="0"/>
                <a:cs typeface="Arial" panose="020B0604020202020204" pitchFamily="34" charset="0"/>
              </a:rPr>
              <a:t>40-60% discovered with acute DKA</a:t>
            </a:r>
            <a:endParaRPr lang="en-US" dirty="0"/>
          </a:p>
          <a:p>
            <a:pPr lvl="1"/>
            <a:r>
              <a:rPr lang="en-US" dirty="0"/>
              <a:t>Fruity breath</a:t>
            </a:r>
          </a:p>
          <a:p>
            <a:pPr lvl="1"/>
            <a:r>
              <a:rPr lang="en-US" dirty="0"/>
              <a:t>Hypothermic</a:t>
            </a:r>
          </a:p>
          <a:p>
            <a:pPr lvl="1"/>
            <a:r>
              <a:rPr lang="en-US" dirty="0"/>
              <a:t>Poor skin turgor</a:t>
            </a:r>
          </a:p>
          <a:p>
            <a:pPr lvl="1"/>
            <a:r>
              <a:rPr lang="en-US" dirty="0"/>
              <a:t>“Out of it”</a:t>
            </a:r>
          </a:p>
          <a:p>
            <a:pPr lvl="1"/>
            <a:r>
              <a:rPr lang="en-US" dirty="0"/>
              <a:t>Ketone positive (blood or urine)</a:t>
            </a:r>
          </a:p>
          <a:p>
            <a:pPr lvl="1"/>
            <a:r>
              <a:rPr lang="en-US" dirty="0"/>
              <a:t>Acidosis</a:t>
            </a:r>
          </a:p>
          <a:p>
            <a:pPr lvl="1"/>
            <a:r>
              <a:rPr lang="en-US" dirty="0"/>
              <a:t>Other</a:t>
            </a:r>
          </a:p>
        </p:txBody>
      </p:sp>
      <p:pic>
        <p:nvPicPr>
          <p:cNvPr id="4" name="Picture 3">
            <a:extLst>
              <a:ext uri="{FF2B5EF4-FFF2-40B4-BE49-F238E27FC236}">
                <a16:creationId xmlns:a16="http://schemas.microsoft.com/office/drawing/2014/main" id="{6DC8B558-229B-4214-B088-D46400E53C64}"/>
              </a:ext>
            </a:extLst>
          </p:cNvPr>
          <p:cNvPicPr>
            <a:picLocks noChangeAspect="1"/>
          </p:cNvPicPr>
          <p:nvPr/>
        </p:nvPicPr>
        <p:blipFill>
          <a:blip r:embed="rId2"/>
          <a:stretch>
            <a:fillRect/>
          </a:stretch>
        </p:blipFill>
        <p:spPr>
          <a:xfrm>
            <a:off x="5746086" y="3429000"/>
            <a:ext cx="2913917" cy="1822847"/>
          </a:xfrm>
          <a:prstGeom prst="rect">
            <a:avLst/>
          </a:prstGeom>
        </p:spPr>
      </p:pic>
    </p:spTree>
    <p:extLst>
      <p:ext uri="{BB962C8B-B14F-4D97-AF65-F5344CB8AC3E}">
        <p14:creationId xmlns:p14="http://schemas.microsoft.com/office/powerpoint/2010/main" val="3137080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57200" y="228600"/>
            <a:ext cx="8229600" cy="914400"/>
          </a:xfrm>
        </p:spPr>
        <p:txBody>
          <a:bodyPr anchor="b">
            <a:normAutofit/>
          </a:bodyPr>
          <a:lstStyle/>
          <a:p>
            <a:r>
              <a:rPr lang="en-US" dirty="0"/>
              <a:t>What Kind of Diabetes?</a:t>
            </a:r>
          </a:p>
        </p:txBody>
      </p:sp>
      <p:sp>
        <p:nvSpPr>
          <p:cNvPr id="1051651" name="Rectangle 3"/>
          <p:cNvSpPr>
            <a:spLocks noGrp="1" noChangeArrowheads="1"/>
          </p:cNvSpPr>
          <p:nvPr>
            <p:ph sz="quarter" idx="1"/>
          </p:nvPr>
        </p:nvSpPr>
        <p:spPr>
          <a:xfrm>
            <a:off x="457200" y="1219200"/>
            <a:ext cx="5029200" cy="5638800"/>
          </a:xfrm>
        </p:spPr>
        <p:txBody>
          <a:bodyPr>
            <a:normAutofit/>
          </a:bodyPr>
          <a:lstStyle/>
          <a:p>
            <a:pPr>
              <a:lnSpc>
                <a:spcPct val="90000"/>
              </a:lnSpc>
              <a:defRPr/>
            </a:pPr>
            <a:r>
              <a:rPr lang="en-US" dirty="0"/>
              <a:t>AJ, a 33-year-old admitted to the ICU with a blood glucose of 476 mg/dl, pH of 7.1. They recently lost 13 pounds.</a:t>
            </a:r>
          </a:p>
          <a:p>
            <a:pPr marL="609600" indent="-609600">
              <a:lnSpc>
                <a:spcPct val="90000"/>
              </a:lnSpc>
              <a:defRPr/>
            </a:pPr>
            <a:r>
              <a:rPr lang="en-US" dirty="0"/>
              <a:t>What further questions and or testing is needed to determine if they have type 1 or type 2 diabetes?  </a:t>
            </a:r>
          </a:p>
        </p:txBody>
      </p:sp>
      <p:pic>
        <p:nvPicPr>
          <p:cNvPr id="3" name="Picture 2" descr="Person sitting with cup">
            <a:extLst>
              <a:ext uri="{FF2B5EF4-FFF2-40B4-BE49-F238E27FC236}">
                <a16:creationId xmlns:a16="http://schemas.microsoft.com/office/drawing/2014/main" id="{9A09CD4B-485A-E8B8-FB31-F3BCE8434736}"/>
              </a:ext>
            </a:extLst>
          </p:cNvPr>
          <p:cNvPicPr>
            <a:picLocks noChangeAspect="1"/>
          </p:cNvPicPr>
          <p:nvPr/>
        </p:nvPicPr>
        <p:blipFill>
          <a:blip r:embed="rId3" cstate="print">
            <a:extLst>
              <a:ext uri="{28A0092B-C50C-407E-A947-70E740481C1C}">
                <a14:useLocalDpi xmlns:a14="http://schemas.microsoft.com/office/drawing/2010/main" val="0"/>
              </a:ext>
            </a:extLst>
          </a:blip>
          <a:srcRect l="23183" r="22180" b="-3"/>
          <a:stretch/>
        </p:blipFill>
        <p:spPr>
          <a:xfrm>
            <a:off x="5864650" y="1216152"/>
            <a:ext cx="2809195" cy="3432048"/>
          </a:xfrm>
          <a:prstGeom prst="rect">
            <a:avLst/>
          </a:prstGeom>
          <a:noFill/>
        </p:spPr>
      </p:pic>
    </p:spTree>
    <p:custDataLst>
      <p:tags r:id="rId1"/>
    </p:custDataLst>
    <p:extLst>
      <p:ext uri="{BB962C8B-B14F-4D97-AF65-F5344CB8AC3E}">
        <p14:creationId xmlns:p14="http://schemas.microsoft.com/office/powerpoint/2010/main" val="1315251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95300" y="230560"/>
            <a:ext cx="8153400" cy="859436"/>
          </a:xfrm>
        </p:spPr>
        <p:txBody>
          <a:bodyPr/>
          <a:lstStyle/>
          <a:p>
            <a:r>
              <a:rPr lang="en-US" dirty="0"/>
              <a:t>Type 1 Diabetes Features?</a:t>
            </a:r>
          </a:p>
        </p:txBody>
      </p:sp>
      <p:sp>
        <p:nvSpPr>
          <p:cNvPr id="1051651" name="Rectangle 3"/>
          <p:cNvSpPr>
            <a:spLocks noGrp="1" noChangeArrowheads="1"/>
          </p:cNvSpPr>
          <p:nvPr>
            <p:ph type="body" idx="1"/>
          </p:nvPr>
        </p:nvSpPr>
        <p:spPr>
          <a:xfrm>
            <a:off x="3657600" y="1143000"/>
            <a:ext cx="5063533" cy="5105400"/>
          </a:xfrm>
        </p:spPr>
        <p:txBody>
          <a:bodyPr>
            <a:normAutofit/>
          </a:bodyPr>
          <a:lstStyle/>
          <a:p>
            <a:pPr>
              <a:defRPr/>
            </a:pPr>
            <a:r>
              <a:rPr lang="en-US" sz="2400" dirty="0"/>
              <a:t>AJ, a 33-year-old admitted to the ICU with a blood glucose of 476 mg/dl, pH of 7.1, anion gap of 15. Recently lost 13 pounds.</a:t>
            </a:r>
          </a:p>
        </p:txBody>
      </p:sp>
      <p:sp>
        <p:nvSpPr>
          <p:cNvPr id="4" name="TextBox 3">
            <a:extLst>
              <a:ext uri="{FF2B5EF4-FFF2-40B4-BE49-F238E27FC236}">
                <a16:creationId xmlns:a16="http://schemas.microsoft.com/office/drawing/2014/main" id="{DB49A926-36A1-9CF0-CEA2-0E1877BB1EAD}"/>
              </a:ext>
            </a:extLst>
          </p:cNvPr>
          <p:cNvSpPr txBox="1"/>
          <p:nvPr/>
        </p:nvSpPr>
        <p:spPr>
          <a:xfrm>
            <a:off x="4134060" y="3893309"/>
            <a:ext cx="4572000" cy="2308324"/>
          </a:xfrm>
          <a:prstGeom prst="rect">
            <a:avLst/>
          </a:prstGeom>
          <a:noFill/>
        </p:spPr>
        <p:txBody>
          <a:bodyPr wrap="square">
            <a:spAutoFit/>
          </a:bodyPr>
          <a:lstStyle/>
          <a:p>
            <a:pPr marL="342900" indent="-342900">
              <a:buFont typeface="Arial" panose="020B0604020202020204" pitchFamily="34" charset="0"/>
              <a:buChar char="•"/>
            </a:pPr>
            <a:r>
              <a:rPr lang="en-US" sz="2400" b="0" i="0" dirty="0">
                <a:effectLst/>
                <a:latin typeface="BlinkMacSystemFont"/>
              </a:rPr>
              <a:t>Younger than 35 years at diagnosis </a:t>
            </a:r>
          </a:p>
          <a:p>
            <a:pPr marL="342900" indent="-342900">
              <a:buFont typeface="Arial" panose="020B0604020202020204" pitchFamily="34" charset="0"/>
              <a:buChar char="•"/>
            </a:pPr>
            <a:r>
              <a:rPr lang="en-US" sz="2400" b="0" i="0" dirty="0">
                <a:effectLst/>
                <a:latin typeface="BlinkMacSystemFont"/>
              </a:rPr>
              <a:t>Lower BMI (&lt;25 kg/m</a:t>
            </a:r>
            <a:r>
              <a:rPr lang="en-US" sz="2400" b="0" i="0" baseline="30000" dirty="0">
                <a:effectLst/>
                <a:latin typeface="BlinkMacSystemFont"/>
              </a:rPr>
              <a:t>2</a:t>
            </a:r>
            <a:r>
              <a:rPr lang="en-US" sz="2400" b="0" i="0" dirty="0">
                <a:effectLst/>
                <a:latin typeface="BlinkMacSystemFont"/>
              </a:rPr>
              <a:t>)</a:t>
            </a:r>
          </a:p>
          <a:p>
            <a:pPr marL="342900" indent="-342900">
              <a:buFont typeface="Arial" panose="020B0604020202020204" pitchFamily="34" charset="0"/>
              <a:buChar char="•"/>
            </a:pPr>
            <a:r>
              <a:rPr lang="en-US" sz="2400" dirty="0">
                <a:latin typeface="BlinkMacSystemFont"/>
              </a:rPr>
              <a:t>U</a:t>
            </a:r>
            <a:r>
              <a:rPr lang="en-US" sz="2400" b="0" i="0" dirty="0">
                <a:effectLst/>
                <a:latin typeface="BlinkMacSystemFont"/>
              </a:rPr>
              <a:t>nintentional weight loss</a:t>
            </a:r>
          </a:p>
          <a:p>
            <a:pPr marL="342900" indent="-342900">
              <a:buFont typeface="Arial" panose="020B0604020202020204" pitchFamily="34" charset="0"/>
              <a:buChar char="•"/>
            </a:pPr>
            <a:r>
              <a:rPr lang="en-US" sz="2400" dirty="0">
                <a:latin typeface="BlinkMacSystemFont"/>
              </a:rPr>
              <a:t>K</a:t>
            </a:r>
            <a:r>
              <a:rPr lang="en-US" sz="2400" b="0" i="0" dirty="0">
                <a:effectLst/>
                <a:latin typeface="BlinkMacSystemFont"/>
              </a:rPr>
              <a:t>etoacidosis</a:t>
            </a:r>
          </a:p>
          <a:p>
            <a:pPr marL="342900" indent="-342900">
              <a:buFont typeface="Arial" panose="020B0604020202020204" pitchFamily="34" charset="0"/>
              <a:buChar char="•"/>
            </a:pPr>
            <a:r>
              <a:rPr lang="en-US" sz="2400" dirty="0">
                <a:latin typeface="BlinkMacSystemFont"/>
              </a:rPr>
              <a:t>G</a:t>
            </a:r>
            <a:r>
              <a:rPr lang="en-US" sz="2400" b="0" i="0" dirty="0">
                <a:effectLst/>
                <a:latin typeface="BlinkMacSystemFont"/>
              </a:rPr>
              <a:t>lucose 360 mg/dl or greater. </a:t>
            </a:r>
            <a:endParaRPr lang="en-US" dirty="0"/>
          </a:p>
        </p:txBody>
      </p:sp>
      <p:sp>
        <p:nvSpPr>
          <p:cNvPr id="6" name="TextBox 5">
            <a:extLst>
              <a:ext uri="{FF2B5EF4-FFF2-40B4-BE49-F238E27FC236}">
                <a16:creationId xmlns:a16="http://schemas.microsoft.com/office/drawing/2014/main" id="{781CDBEF-79AA-7F88-E541-05B774CF0ECA}"/>
              </a:ext>
            </a:extLst>
          </p:cNvPr>
          <p:cNvSpPr txBox="1"/>
          <p:nvPr/>
        </p:nvSpPr>
        <p:spPr>
          <a:xfrm>
            <a:off x="4089260" y="2892436"/>
            <a:ext cx="4572000" cy="954107"/>
          </a:xfrm>
          <a:prstGeom prst="rect">
            <a:avLst/>
          </a:prstGeom>
          <a:noFill/>
        </p:spPr>
        <p:txBody>
          <a:bodyPr wrap="square">
            <a:spAutoFit/>
          </a:bodyPr>
          <a:lstStyle/>
          <a:p>
            <a:r>
              <a:rPr lang="en-US" sz="2800" dirty="0"/>
              <a:t>Type 1 Most Discriminative Features</a:t>
            </a:r>
          </a:p>
        </p:txBody>
      </p:sp>
      <p:pic>
        <p:nvPicPr>
          <p:cNvPr id="7" name="Picture 6" descr="Person sitting with cup">
            <a:extLst>
              <a:ext uri="{FF2B5EF4-FFF2-40B4-BE49-F238E27FC236}">
                <a16:creationId xmlns:a16="http://schemas.microsoft.com/office/drawing/2014/main" id="{D98D4D39-B514-B4E4-D410-EB5A583F2F8B}"/>
              </a:ext>
            </a:extLst>
          </p:cNvPr>
          <p:cNvPicPr>
            <a:picLocks noChangeAspect="1"/>
          </p:cNvPicPr>
          <p:nvPr/>
        </p:nvPicPr>
        <p:blipFill>
          <a:blip r:embed="rId3" cstate="print">
            <a:extLst>
              <a:ext uri="{28A0092B-C50C-407E-A947-70E740481C1C}">
                <a14:useLocalDpi xmlns:a14="http://schemas.microsoft.com/office/drawing/2010/main" val="0"/>
              </a:ext>
            </a:extLst>
          </a:blip>
          <a:srcRect l="23183" r="22180" b="-3"/>
          <a:stretch/>
        </p:blipFill>
        <p:spPr>
          <a:xfrm flipH="1">
            <a:off x="685800" y="1270841"/>
            <a:ext cx="2819400" cy="3378675"/>
          </a:xfrm>
          <a:prstGeom prst="rect">
            <a:avLst/>
          </a:prstGeom>
          <a:noFill/>
        </p:spPr>
      </p:pic>
      <p:pic>
        <p:nvPicPr>
          <p:cNvPr id="2" name="Picture 1">
            <a:extLst>
              <a:ext uri="{FF2B5EF4-FFF2-40B4-BE49-F238E27FC236}">
                <a16:creationId xmlns:a16="http://schemas.microsoft.com/office/drawing/2014/main" id="{AF0B0585-1CAD-3F28-F201-BA8CF0E72AA8}"/>
              </a:ext>
            </a:extLst>
          </p:cNvPr>
          <p:cNvPicPr>
            <a:picLocks noChangeAspect="1"/>
          </p:cNvPicPr>
          <p:nvPr/>
        </p:nvPicPr>
        <p:blipFill>
          <a:blip r:embed="rId4"/>
          <a:stretch>
            <a:fillRect/>
          </a:stretch>
        </p:blipFill>
        <p:spPr>
          <a:xfrm>
            <a:off x="513661" y="4736903"/>
            <a:ext cx="3079414" cy="689144"/>
          </a:xfrm>
          <a:prstGeom prst="rect">
            <a:avLst/>
          </a:prstGeom>
        </p:spPr>
      </p:pic>
    </p:spTree>
    <p:custDataLst>
      <p:tags r:id="rId1"/>
    </p:custDataLst>
    <p:extLst>
      <p:ext uri="{BB962C8B-B14F-4D97-AF65-F5344CB8AC3E}">
        <p14:creationId xmlns:p14="http://schemas.microsoft.com/office/powerpoint/2010/main" val="1191780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219200"/>
          </a:xfrm>
        </p:spPr>
        <p:txBody>
          <a:bodyPr>
            <a:normAutofit fontScale="90000"/>
          </a:bodyPr>
          <a:lstStyle/>
          <a:p>
            <a:r>
              <a:rPr lang="en-US" dirty="0"/>
              <a:t>How do we know someone has Type 1 vs Type 2?</a:t>
            </a:r>
          </a:p>
        </p:txBody>
      </p:sp>
      <p:sp>
        <p:nvSpPr>
          <p:cNvPr id="3" name="Content Placeholder 2"/>
          <p:cNvSpPr>
            <a:spLocks noGrp="1"/>
          </p:cNvSpPr>
          <p:nvPr>
            <p:ph sz="half" idx="1"/>
          </p:nvPr>
        </p:nvSpPr>
        <p:spPr>
          <a:xfrm>
            <a:off x="609600" y="1447800"/>
            <a:ext cx="4953000" cy="5562600"/>
          </a:xfrm>
        </p:spPr>
        <p:txBody>
          <a:bodyPr>
            <a:normAutofit fontScale="92500"/>
          </a:bodyPr>
          <a:lstStyle/>
          <a:p>
            <a:r>
              <a:rPr lang="en-US" sz="3200" dirty="0"/>
              <a:t>Type 1 - Positive antibodies</a:t>
            </a:r>
          </a:p>
          <a:p>
            <a:pPr lvl="1"/>
            <a:r>
              <a:rPr kumimoji="0" lang="en-US" sz="2000" b="0" i="0" kern="1200" dirty="0">
                <a:solidFill>
                  <a:schemeClr val="tx1"/>
                </a:solidFill>
                <a:effectLst/>
                <a:latin typeface="+mn-lt"/>
                <a:ea typeface="+mn-ea"/>
                <a:cs typeface="+mn-cs"/>
              </a:rPr>
              <a:t>GAD - glutamic acid decarboxylase (primary)</a:t>
            </a:r>
          </a:p>
          <a:p>
            <a:pPr lvl="1"/>
            <a:r>
              <a:rPr lang="en-US" sz="2000" dirty="0">
                <a:latin typeface="+mn-lt"/>
              </a:rPr>
              <a:t>IA2 - </a:t>
            </a:r>
            <a:r>
              <a:rPr kumimoji="0" lang="en-US" sz="2000" b="0" i="0" kern="1200" dirty="0">
                <a:solidFill>
                  <a:schemeClr val="tx1"/>
                </a:solidFill>
                <a:effectLst/>
                <a:latin typeface="+mn-lt"/>
                <a:ea typeface="+mn-ea"/>
                <a:cs typeface="+mn-cs"/>
              </a:rPr>
              <a:t>islet antigen 2, or</a:t>
            </a:r>
          </a:p>
          <a:p>
            <a:pPr lvl="1"/>
            <a:r>
              <a:rPr kumimoji="0" lang="en-US" sz="2000" b="0" i="0" kern="1200" dirty="0">
                <a:solidFill>
                  <a:schemeClr val="tx1"/>
                </a:solidFill>
                <a:effectLst/>
                <a:latin typeface="+mn-lt"/>
                <a:ea typeface="+mn-ea"/>
                <a:cs typeface="+mn-cs"/>
              </a:rPr>
              <a:t>ZnT8 - zinc transporter 8  </a:t>
            </a:r>
          </a:p>
          <a:p>
            <a:r>
              <a:rPr lang="en-US" sz="2400" dirty="0"/>
              <a:t>Can also check C-peptide levels to determine endogenous insulin production</a:t>
            </a:r>
          </a:p>
          <a:p>
            <a:r>
              <a:rPr lang="en-US" sz="2600" dirty="0"/>
              <a:t>Younger people develop quickly</a:t>
            </a:r>
          </a:p>
          <a:p>
            <a:r>
              <a:rPr lang="en-US" sz="2600" dirty="0"/>
              <a:t>Older people take longer to develop</a:t>
            </a:r>
          </a:p>
          <a:p>
            <a:r>
              <a:rPr lang="en-US" sz="3000" dirty="0">
                <a:solidFill>
                  <a:srgbClr val="0070C0"/>
                </a:solidFill>
                <a:ea typeface="Calibri" panose="020F0502020204030204" pitchFamily="34" charset="0"/>
                <a:cs typeface="Calibri" panose="020F0502020204030204" pitchFamily="34" charset="0"/>
              </a:rPr>
              <a:t>“misdiagnosis is common and can occur in ∼40% of adults with new type 1 diabetes”</a:t>
            </a:r>
          </a:p>
        </p:txBody>
      </p:sp>
      <p:pic>
        <p:nvPicPr>
          <p:cNvPr id="122883" name="Picture 3" descr="C:\Users\bev\AppData\Local\Microsoft\Windows\Temporary Internet Files\Content.IE5\LT7NGBCU\MP90022763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8861" y="1613113"/>
            <a:ext cx="2867939" cy="437853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16CE03F-67C5-C307-B299-E2C80B7C2E92}"/>
              </a:ext>
            </a:extLst>
          </p:cNvPr>
          <p:cNvPicPr>
            <a:picLocks noChangeAspect="1"/>
          </p:cNvPicPr>
          <p:nvPr/>
        </p:nvPicPr>
        <p:blipFill>
          <a:blip r:embed="rId4"/>
          <a:stretch>
            <a:fillRect/>
          </a:stretch>
        </p:blipFill>
        <p:spPr>
          <a:xfrm>
            <a:off x="5791319" y="5991646"/>
            <a:ext cx="3079414" cy="689144"/>
          </a:xfrm>
          <a:prstGeom prst="rect">
            <a:avLst/>
          </a:prstGeom>
        </p:spPr>
      </p:pic>
    </p:spTree>
    <p:custDataLst>
      <p:tags r:id="rId1"/>
    </p:custDataLst>
    <p:extLst>
      <p:ext uri="{BB962C8B-B14F-4D97-AF65-F5344CB8AC3E}">
        <p14:creationId xmlns:p14="http://schemas.microsoft.com/office/powerpoint/2010/main" val="1066593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0D6B2-A476-2EC9-0154-68A62D33FEC2}"/>
              </a:ext>
            </a:extLst>
          </p:cNvPr>
          <p:cNvSpPr>
            <a:spLocks noGrp="1"/>
          </p:cNvSpPr>
          <p:nvPr>
            <p:ph type="title"/>
          </p:nvPr>
        </p:nvSpPr>
        <p:spPr>
          <a:xfrm>
            <a:off x="304799" y="228600"/>
            <a:ext cx="8458199" cy="914400"/>
          </a:xfrm>
        </p:spPr>
        <p:txBody>
          <a:bodyPr/>
          <a:lstStyle/>
          <a:p>
            <a:r>
              <a:rPr lang="en-US" dirty="0"/>
              <a:t>Type 1 Diabetes Progression</a:t>
            </a:r>
          </a:p>
        </p:txBody>
      </p:sp>
      <p:graphicFrame>
        <p:nvGraphicFramePr>
          <p:cNvPr id="3" name="Table 2">
            <a:extLst>
              <a:ext uri="{FF2B5EF4-FFF2-40B4-BE49-F238E27FC236}">
                <a16:creationId xmlns:a16="http://schemas.microsoft.com/office/drawing/2014/main" id="{D062266F-5B70-7D1C-C2D8-0ECDF2453A3C}"/>
              </a:ext>
            </a:extLst>
          </p:cNvPr>
          <p:cNvGraphicFramePr>
            <a:graphicFrameLocks noGrp="1"/>
          </p:cNvGraphicFramePr>
          <p:nvPr>
            <p:extLst>
              <p:ext uri="{D42A27DB-BD31-4B8C-83A1-F6EECF244321}">
                <p14:modId xmlns:p14="http://schemas.microsoft.com/office/powerpoint/2010/main" val="795726534"/>
              </p:ext>
            </p:extLst>
          </p:nvPr>
        </p:nvGraphicFramePr>
        <p:xfrm>
          <a:off x="303124" y="1295400"/>
          <a:ext cx="8458199" cy="4841600"/>
        </p:xfrm>
        <a:graphic>
          <a:graphicData uri="http://schemas.openxmlformats.org/drawingml/2006/table">
            <a:tbl>
              <a:tblPr/>
              <a:tblGrid>
                <a:gridCol w="1551963">
                  <a:extLst>
                    <a:ext uri="{9D8B030D-6E8A-4147-A177-3AD203B41FA5}">
                      <a16:colId xmlns:a16="http://schemas.microsoft.com/office/drawing/2014/main" val="1718961071"/>
                    </a:ext>
                  </a:extLst>
                </a:gridCol>
                <a:gridCol w="2258037">
                  <a:extLst>
                    <a:ext uri="{9D8B030D-6E8A-4147-A177-3AD203B41FA5}">
                      <a16:colId xmlns:a16="http://schemas.microsoft.com/office/drawing/2014/main" val="2126884748"/>
                    </a:ext>
                  </a:extLst>
                </a:gridCol>
                <a:gridCol w="2630647">
                  <a:extLst>
                    <a:ext uri="{9D8B030D-6E8A-4147-A177-3AD203B41FA5}">
                      <a16:colId xmlns:a16="http://schemas.microsoft.com/office/drawing/2014/main" val="702364766"/>
                    </a:ext>
                  </a:extLst>
                </a:gridCol>
                <a:gridCol w="2017552">
                  <a:extLst>
                    <a:ext uri="{9D8B030D-6E8A-4147-A177-3AD203B41FA5}">
                      <a16:colId xmlns:a16="http://schemas.microsoft.com/office/drawing/2014/main" val="4142547164"/>
                    </a:ext>
                  </a:extLst>
                </a:gridCol>
              </a:tblGrid>
              <a:tr h="375094">
                <a:tc>
                  <a:txBody>
                    <a:bodyPr/>
                    <a:lstStyle/>
                    <a:p>
                      <a:pPr algn="l" fontAlgn="base"/>
                      <a:br>
                        <a:rPr lang="en-US" sz="1800" b="1" dirty="0">
                          <a:effectLst/>
                        </a:rPr>
                      </a:br>
                      <a:endParaRPr lang="en-US" sz="1800" b="1" dirty="0">
                        <a:effectLst/>
                      </a:endParaRP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CCCCFF"/>
                    </a:solidFill>
                  </a:tcPr>
                </a:tc>
                <a:tc>
                  <a:txBody>
                    <a:bodyPr/>
                    <a:lstStyle/>
                    <a:p>
                      <a:pPr algn="l" fontAlgn="base"/>
                      <a:r>
                        <a:rPr lang="en-US" sz="2000" b="1" dirty="0">
                          <a:effectLst/>
                        </a:rPr>
                        <a:t>Stage 1</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CCCCFF"/>
                    </a:solidFill>
                  </a:tcPr>
                </a:tc>
                <a:tc>
                  <a:txBody>
                    <a:bodyPr/>
                    <a:lstStyle/>
                    <a:p>
                      <a:pPr algn="l" fontAlgn="base"/>
                      <a:r>
                        <a:rPr lang="en-US" sz="2000" b="1" dirty="0">
                          <a:effectLst/>
                        </a:rPr>
                        <a:t>Stage 2</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CCCCFF"/>
                    </a:solidFill>
                  </a:tcPr>
                </a:tc>
                <a:tc>
                  <a:txBody>
                    <a:bodyPr/>
                    <a:lstStyle/>
                    <a:p>
                      <a:pPr algn="l"/>
                      <a:r>
                        <a:rPr lang="en-US" sz="200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effectLst/>
                        </a:rPr>
                        <a:t>Stage 3</a:t>
                      </a:r>
                    </a:p>
                    <a:p>
                      <a:pPr algn="l"/>
                      <a:endParaRPr lang="en-US" sz="2000" dirty="0"/>
                    </a:p>
                  </a:txBody>
                  <a:tcPr marL="72208" marR="72208" marT="36104" marB="36104">
                    <a:lnL w="9525" cap="flat" cmpd="sng" algn="ctr">
                      <a:solidFill>
                        <a:srgbClr val="1A1A1A"/>
                      </a:solidFill>
                      <a:prstDash val="solid"/>
                      <a:round/>
                      <a:headEnd type="none" w="med" len="med"/>
                      <a:tailEnd type="none" w="med" len="med"/>
                    </a:lnL>
                    <a:lnB w="9525" cap="flat" cmpd="sng" algn="ctr">
                      <a:solidFill>
                        <a:srgbClr val="1A1A1A"/>
                      </a:solidFill>
                      <a:prstDash val="solid"/>
                      <a:round/>
                      <a:headEnd type="none" w="med" len="med"/>
                      <a:tailEnd type="none" w="med" len="med"/>
                    </a:lnB>
                    <a:solidFill>
                      <a:srgbClr val="CCCCFF"/>
                    </a:solidFill>
                  </a:tcPr>
                </a:tc>
                <a:extLst>
                  <a:ext uri="{0D108BD9-81ED-4DB2-BD59-A6C34878D82A}">
                    <a16:rowId xmlns:a16="http://schemas.microsoft.com/office/drawing/2014/main" val="2463480101"/>
                  </a:ext>
                </a:extLst>
              </a:tr>
              <a:tr h="214690">
                <a:tc rowSpan="3">
                  <a:txBody>
                    <a:bodyPr/>
                    <a:lstStyle/>
                    <a:p>
                      <a:pPr algn="l" fontAlgn="base"/>
                      <a:r>
                        <a:rPr lang="en-US" sz="1800" dirty="0">
                          <a:effectLst/>
                        </a:rPr>
                        <a:t>Characteristics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dirty="0">
                          <a:effectLst/>
                        </a:rPr>
                        <a:t>• Autoimmunity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dirty="0">
                          <a:effectLst/>
                        </a:rPr>
                        <a:t>• Autoimmunity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dirty="0">
                          <a:effectLst/>
                        </a:rPr>
                        <a:t>• Autoimmunity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extLst>
                  <a:ext uri="{0D108BD9-81ED-4DB2-BD59-A6C34878D82A}">
                    <a16:rowId xmlns:a16="http://schemas.microsoft.com/office/drawing/2014/main" val="219390501"/>
                  </a:ext>
                </a:extLst>
              </a:tr>
              <a:tr h="287263">
                <a:tc vMerge="1">
                  <a:txBody>
                    <a:bodyPr/>
                    <a:lstStyle/>
                    <a:p>
                      <a:endParaRPr lang="en-US"/>
                    </a:p>
                  </a:txBody>
                  <a:tcPr/>
                </a:tc>
                <a:tc>
                  <a:txBody>
                    <a:bodyPr/>
                    <a:lstStyle/>
                    <a:p>
                      <a:pPr algn="l" fontAlgn="base"/>
                      <a:r>
                        <a:rPr lang="en-US" sz="1800" dirty="0">
                          <a:effectLst/>
                        </a:rPr>
                        <a:t>• Normoglycemia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dirty="0">
                          <a:effectLst/>
                        </a:rPr>
                        <a:t>• Dysglycemia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a:effectLst/>
                        </a:rPr>
                        <a:t>• Overt hyperglycemia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extLst>
                  <a:ext uri="{0D108BD9-81ED-4DB2-BD59-A6C34878D82A}">
                    <a16:rowId xmlns:a16="http://schemas.microsoft.com/office/drawing/2014/main" val="1737724514"/>
                  </a:ext>
                </a:extLst>
              </a:tr>
              <a:tr h="214690">
                <a:tc vMerge="1">
                  <a:txBody>
                    <a:bodyPr/>
                    <a:lstStyle/>
                    <a:p>
                      <a:endParaRPr lang="en-US"/>
                    </a:p>
                  </a:txBody>
                  <a:tcPr/>
                </a:tc>
                <a:tc>
                  <a:txBody>
                    <a:bodyPr/>
                    <a:lstStyle/>
                    <a:p>
                      <a:pPr algn="l" fontAlgn="base"/>
                      <a:r>
                        <a:rPr lang="en-US" sz="1800">
                          <a:effectLst/>
                        </a:rPr>
                        <a:t>• Presymptomatic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dirty="0">
                          <a:effectLst/>
                        </a:rPr>
                        <a:t>• </a:t>
                      </a:r>
                      <a:r>
                        <a:rPr lang="en-US" sz="1800" dirty="0" err="1">
                          <a:effectLst/>
                        </a:rPr>
                        <a:t>Presymptomatic</a:t>
                      </a:r>
                      <a:r>
                        <a:rPr lang="en-US" sz="1800" dirty="0">
                          <a:effectLst/>
                        </a:rPr>
                        <a:t>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a:effectLst/>
                        </a:rPr>
                        <a:t>• Symptomatic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extLst>
                  <a:ext uri="{0D108BD9-81ED-4DB2-BD59-A6C34878D82A}">
                    <a16:rowId xmlns:a16="http://schemas.microsoft.com/office/drawing/2014/main" val="1643613940"/>
                  </a:ext>
                </a:extLst>
              </a:tr>
              <a:tr h="2037268">
                <a:tc>
                  <a:txBody>
                    <a:bodyPr/>
                    <a:lstStyle/>
                    <a:p>
                      <a:pPr algn="l" fontAlgn="base"/>
                      <a:r>
                        <a:rPr lang="en-US" sz="1800" dirty="0">
                          <a:effectLst/>
                        </a:rPr>
                        <a:t>Diagnostic criteria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dirty="0">
                          <a:effectLst/>
                        </a:rPr>
                        <a:t>• Multiple islet autoantibodies</a:t>
                      </a:r>
                    </a:p>
                    <a:p>
                      <a:pPr marL="285750" indent="-285750" algn="l" fontAlgn="base">
                        <a:buFontTx/>
                        <a:buChar char="-"/>
                      </a:pPr>
                      <a:r>
                        <a:rPr kumimoji="0" lang="en-US" b="0" i="0" kern="1200" dirty="0">
                          <a:solidFill>
                            <a:schemeClr val="tx1"/>
                          </a:solidFill>
                          <a:effectLst/>
                          <a:latin typeface="+mn-lt"/>
                          <a:ea typeface="+mn-ea"/>
                          <a:cs typeface="+mn-cs"/>
                        </a:rPr>
                        <a:t>GAD, glutamic acid decarboxylase  (primary)</a:t>
                      </a:r>
                    </a:p>
                    <a:p>
                      <a:pPr marL="285750" indent="-285750" algn="l" fontAlgn="base">
                        <a:buFontTx/>
                        <a:buChar char="-"/>
                      </a:pPr>
                      <a:r>
                        <a:rPr kumimoji="0" lang="en-US" b="0" i="0" kern="1200" dirty="0">
                          <a:solidFill>
                            <a:schemeClr val="tx1"/>
                          </a:solidFill>
                          <a:effectLst/>
                          <a:latin typeface="+mn-lt"/>
                          <a:ea typeface="+mn-ea"/>
                          <a:cs typeface="+mn-cs"/>
                        </a:rPr>
                        <a:t>islet antigen 2, or</a:t>
                      </a:r>
                    </a:p>
                    <a:p>
                      <a:pPr marL="285750" indent="-285750" algn="l" fontAlgn="base">
                        <a:buFontTx/>
                        <a:buChar char="-"/>
                      </a:pPr>
                      <a:r>
                        <a:rPr kumimoji="0" lang="en-US" b="0" i="0" kern="1200" dirty="0">
                          <a:solidFill>
                            <a:schemeClr val="tx1"/>
                          </a:solidFill>
                          <a:effectLst/>
                          <a:latin typeface="+mn-lt"/>
                          <a:ea typeface="+mn-ea"/>
                          <a:cs typeface="+mn-cs"/>
                        </a:rPr>
                        <a:t>Zinc transporter 8 (ZnT8)</a:t>
                      </a:r>
                      <a:endParaRPr kumimoji="0" lang="en-US" sz="1800" b="0" i="0" kern="1200" dirty="0">
                        <a:solidFill>
                          <a:schemeClr val="tx1"/>
                        </a:solidFill>
                        <a:effectLst/>
                        <a:latin typeface="+mn-lt"/>
                        <a:ea typeface="+mn-ea"/>
                        <a:cs typeface="+mn-cs"/>
                      </a:endParaRPr>
                    </a:p>
                    <a:p>
                      <a:pPr marL="0" indent="0" algn="l" fontAlgn="base">
                        <a:buFont typeface="Arial" panose="020B0604020202020204" pitchFamily="34" charset="0"/>
                        <a:buNone/>
                      </a:pPr>
                      <a:endParaRPr lang="en-US" sz="1800" dirty="0">
                        <a:effectLst/>
                      </a:endParaRP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dirty="0">
                          <a:effectLst/>
                        </a:rPr>
                        <a:t>• Islet autoantibodies  </a:t>
                      </a:r>
                    </a:p>
                    <a:p>
                      <a:pPr algn="l" fontAlgn="base"/>
                      <a:br>
                        <a:rPr lang="en-US" sz="1800" dirty="0">
                          <a:effectLst/>
                        </a:rPr>
                      </a:br>
                      <a:r>
                        <a:rPr lang="en-US" sz="1800" dirty="0">
                          <a:effectLst/>
                        </a:rPr>
                        <a:t>Dysglycemia: </a:t>
                      </a:r>
                    </a:p>
                    <a:p>
                      <a:pPr algn="l" fontAlgn="base"/>
                      <a:r>
                        <a:rPr lang="en-US" sz="1800" dirty="0">
                          <a:effectLst/>
                        </a:rPr>
                        <a:t>Elevated IFG and/or IGT</a:t>
                      </a:r>
                      <a:br>
                        <a:rPr lang="en-US" sz="1800" dirty="0">
                          <a:effectLst/>
                        </a:rPr>
                      </a:br>
                      <a:r>
                        <a:rPr lang="en-US" sz="1800" dirty="0">
                          <a:effectLst/>
                        </a:rPr>
                        <a:t>• FPG 100–125 mg/dL  </a:t>
                      </a:r>
                      <a:br>
                        <a:rPr lang="en-US" sz="1800" dirty="0">
                          <a:effectLst/>
                        </a:rPr>
                      </a:br>
                      <a:r>
                        <a:rPr lang="en-US" sz="1800" dirty="0">
                          <a:effectLst/>
                        </a:rPr>
                        <a:t>• 2-h PG 140–199 mg/dL  </a:t>
                      </a:r>
                      <a:br>
                        <a:rPr lang="en-US" sz="1800" dirty="0">
                          <a:effectLst/>
                        </a:rPr>
                      </a:br>
                      <a:r>
                        <a:rPr lang="en-US" sz="1800" dirty="0">
                          <a:effectLst/>
                        </a:rPr>
                        <a:t>• A1C 5.7–6.4% or ≥10% increase in A1C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dirty="0">
                          <a:effectLst/>
                        </a:rPr>
                        <a:t>• Autoantibodies may disappear over time</a:t>
                      </a:r>
                    </a:p>
                    <a:p>
                      <a:pPr algn="l" fontAlgn="base"/>
                      <a:r>
                        <a:rPr lang="en-US" sz="1800" dirty="0">
                          <a:effectLst/>
                        </a:rPr>
                        <a:t>(5-10% may not express antibodies)</a:t>
                      </a:r>
                      <a:br>
                        <a:rPr lang="en-US" sz="1800" dirty="0">
                          <a:effectLst/>
                        </a:rPr>
                      </a:br>
                      <a:r>
                        <a:rPr lang="en-US" sz="1800" dirty="0">
                          <a:effectLst/>
                        </a:rPr>
                        <a:t>• Diabetes diagnosed by standard criteria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extLst>
                  <a:ext uri="{0D108BD9-81ED-4DB2-BD59-A6C34878D82A}">
                    <a16:rowId xmlns:a16="http://schemas.microsoft.com/office/drawing/2014/main" val="912442706"/>
                  </a:ext>
                </a:extLst>
              </a:tr>
            </a:tbl>
          </a:graphicData>
        </a:graphic>
      </p:graphicFrame>
      <p:pic>
        <p:nvPicPr>
          <p:cNvPr id="5" name="Picture 4">
            <a:extLst>
              <a:ext uri="{FF2B5EF4-FFF2-40B4-BE49-F238E27FC236}">
                <a16:creationId xmlns:a16="http://schemas.microsoft.com/office/drawing/2014/main" id="{55D53A1E-23F6-A227-D3BF-551454F7AE24}"/>
              </a:ext>
            </a:extLst>
          </p:cNvPr>
          <p:cNvPicPr>
            <a:picLocks noChangeAspect="1"/>
          </p:cNvPicPr>
          <p:nvPr/>
        </p:nvPicPr>
        <p:blipFill>
          <a:blip r:embed="rId2"/>
          <a:stretch>
            <a:fillRect/>
          </a:stretch>
        </p:blipFill>
        <p:spPr>
          <a:xfrm>
            <a:off x="303124" y="6137000"/>
            <a:ext cx="3079414" cy="689144"/>
          </a:xfrm>
          <a:prstGeom prst="rect">
            <a:avLst/>
          </a:prstGeom>
        </p:spPr>
      </p:pic>
    </p:spTree>
    <p:extLst>
      <p:ext uri="{BB962C8B-B14F-4D97-AF65-F5344CB8AC3E}">
        <p14:creationId xmlns:p14="http://schemas.microsoft.com/office/powerpoint/2010/main" val="45314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4ADD8-425D-03F7-68BE-1604BE044F74}"/>
              </a:ext>
            </a:extLst>
          </p:cNvPr>
          <p:cNvSpPr>
            <a:spLocks noGrp="1"/>
          </p:cNvSpPr>
          <p:nvPr>
            <p:ph type="title"/>
          </p:nvPr>
        </p:nvSpPr>
        <p:spPr/>
        <p:txBody>
          <a:bodyPr/>
          <a:lstStyle/>
          <a:p>
            <a:r>
              <a:rPr lang="en-US" dirty="0"/>
              <a:t>Monitoring Presymptomatic Type 1</a:t>
            </a:r>
          </a:p>
        </p:txBody>
      </p:sp>
      <p:sp>
        <p:nvSpPr>
          <p:cNvPr id="3" name="Content Placeholder 2">
            <a:extLst>
              <a:ext uri="{FF2B5EF4-FFF2-40B4-BE49-F238E27FC236}">
                <a16:creationId xmlns:a16="http://schemas.microsoft.com/office/drawing/2014/main" id="{AC98780B-5E0B-E5C8-3B44-F740D6A05772}"/>
              </a:ext>
            </a:extLst>
          </p:cNvPr>
          <p:cNvSpPr>
            <a:spLocks noGrp="1"/>
          </p:cNvSpPr>
          <p:nvPr>
            <p:ph sz="quarter" idx="1"/>
          </p:nvPr>
        </p:nvSpPr>
        <p:spPr>
          <a:xfrm>
            <a:off x="457200" y="1219200"/>
            <a:ext cx="6019800" cy="5257800"/>
          </a:xfrm>
        </p:spPr>
        <p:txBody>
          <a:bodyPr>
            <a:normAutofit fontScale="92500"/>
          </a:bodyPr>
          <a:lstStyle/>
          <a:p>
            <a:r>
              <a:rPr lang="en-US" dirty="0"/>
              <a:t>If a person has positive antibody(</a:t>
            </a:r>
            <a:r>
              <a:rPr lang="en-US" dirty="0" err="1"/>
              <a:t>ies</a:t>
            </a:r>
            <a:r>
              <a:rPr lang="en-US" dirty="0"/>
              <a:t>) for type 1:</a:t>
            </a:r>
          </a:p>
          <a:p>
            <a:pPr lvl="1"/>
            <a:r>
              <a:rPr lang="en-US" dirty="0"/>
              <a:t>Monitor for disease progression:</a:t>
            </a:r>
          </a:p>
          <a:p>
            <a:pPr lvl="2"/>
            <a:r>
              <a:rPr lang="en-US" dirty="0"/>
              <a:t>A1C approximately every 6 months and </a:t>
            </a:r>
          </a:p>
          <a:p>
            <a:pPr lvl="2"/>
            <a:r>
              <a:rPr lang="en-US" dirty="0"/>
              <a:t>75-g oral glucose tolerance test (i.e., fasting and 2-h plasma glucose) annually; </a:t>
            </a:r>
          </a:p>
          <a:p>
            <a:pPr lvl="1"/>
            <a:r>
              <a:rPr lang="en-US" dirty="0"/>
              <a:t>May need to modify frequency of monitoring.</a:t>
            </a:r>
          </a:p>
          <a:p>
            <a:pPr lvl="1"/>
            <a:r>
              <a:rPr lang="en-US" dirty="0"/>
              <a:t>Consider augmenting with other glycemic assessment tools such as CGM metrics based on individual risk assessment incorporating age, number and type of autoantibodies, and glycemic metrics</a:t>
            </a:r>
          </a:p>
        </p:txBody>
      </p:sp>
      <p:pic>
        <p:nvPicPr>
          <p:cNvPr id="5" name="Picture 4" descr="People looking at paperwork">
            <a:extLst>
              <a:ext uri="{FF2B5EF4-FFF2-40B4-BE49-F238E27FC236}">
                <a16:creationId xmlns:a16="http://schemas.microsoft.com/office/drawing/2014/main" id="{F15B4B07-1563-9831-DC51-4581495C58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04000" y="1295400"/>
            <a:ext cx="2082800" cy="3124200"/>
          </a:xfrm>
          <a:prstGeom prst="rect">
            <a:avLst/>
          </a:prstGeom>
        </p:spPr>
      </p:pic>
    </p:spTree>
    <p:extLst>
      <p:ext uri="{BB962C8B-B14F-4D97-AF65-F5344CB8AC3E}">
        <p14:creationId xmlns:p14="http://schemas.microsoft.com/office/powerpoint/2010/main" val="1789313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8C78D-0872-ACDA-3956-600C8AD90934}"/>
              </a:ext>
            </a:extLst>
          </p:cNvPr>
          <p:cNvSpPr>
            <a:spLocks noGrp="1"/>
          </p:cNvSpPr>
          <p:nvPr>
            <p:ph type="title"/>
          </p:nvPr>
        </p:nvSpPr>
        <p:spPr>
          <a:xfrm>
            <a:off x="457200" y="228600"/>
            <a:ext cx="8229600" cy="1219200"/>
          </a:xfrm>
          <a:solidFill>
            <a:srgbClr val="5E3886"/>
          </a:solidFill>
        </p:spPr>
        <p:txBody>
          <a:bodyPr>
            <a:normAutofit fontScale="90000"/>
          </a:bodyPr>
          <a:lstStyle/>
          <a:p>
            <a:r>
              <a:rPr lang="en-US" dirty="0"/>
              <a:t>Pharmacologic Intervention to Delay Symptomatic Type 1 (in Stage 2)</a:t>
            </a:r>
          </a:p>
        </p:txBody>
      </p:sp>
      <p:sp>
        <p:nvSpPr>
          <p:cNvPr id="3" name="Content Placeholder 2">
            <a:extLst>
              <a:ext uri="{FF2B5EF4-FFF2-40B4-BE49-F238E27FC236}">
                <a16:creationId xmlns:a16="http://schemas.microsoft.com/office/drawing/2014/main" id="{1E8928EC-A402-3238-8E5B-6D0921B94819}"/>
              </a:ext>
            </a:extLst>
          </p:cNvPr>
          <p:cNvSpPr>
            <a:spLocks noGrp="1"/>
          </p:cNvSpPr>
          <p:nvPr>
            <p:ph sz="quarter" idx="1"/>
          </p:nvPr>
        </p:nvSpPr>
        <p:spPr>
          <a:xfrm>
            <a:off x="457200" y="1600200"/>
            <a:ext cx="4041648" cy="4556760"/>
          </a:xfrm>
        </p:spPr>
        <p:txBody>
          <a:bodyPr>
            <a:normAutofit fontScale="77500" lnSpcReduction="20000"/>
          </a:bodyPr>
          <a:lstStyle/>
          <a:p>
            <a:pPr>
              <a:lnSpc>
                <a:spcPct val="120000"/>
              </a:lnSpc>
            </a:pPr>
            <a:r>
              <a:rPr lang="en-US" b="0" i="0" dirty="0">
                <a:solidFill>
                  <a:srgbClr val="383636"/>
                </a:solidFill>
                <a:effectLst/>
                <a:ea typeface="Calibri" panose="020F0502020204030204" pitchFamily="34" charset="0"/>
                <a:cs typeface="Calibri" panose="020F0502020204030204" pitchFamily="34" charset="0"/>
              </a:rPr>
              <a:t>Teplizumab (CD3-monoclonal antibody) </a:t>
            </a:r>
          </a:p>
          <a:p>
            <a:pPr>
              <a:lnSpc>
                <a:spcPct val="120000"/>
              </a:lnSpc>
            </a:pPr>
            <a:r>
              <a:rPr lang="en-US" dirty="0">
                <a:solidFill>
                  <a:srgbClr val="383636"/>
                </a:solidFill>
                <a:ea typeface="Calibri" panose="020F0502020204030204" pitchFamily="34" charset="0"/>
                <a:cs typeface="Calibri" panose="020F0502020204030204" pitchFamily="34" charset="0"/>
              </a:rPr>
              <a:t>14-day in</a:t>
            </a:r>
            <a:r>
              <a:rPr lang="en-US" b="0" i="0" dirty="0">
                <a:solidFill>
                  <a:srgbClr val="383636"/>
                </a:solidFill>
                <a:effectLst/>
                <a:ea typeface="Calibri" panose="020F0502020204030204" pitchFamily="34" charset="0"/>
                <a:cs typeface="Calibri" panose="020F0502020204030204" pitchFamily="34" charset="0"/>
              </a:rPr>
              <a:t>fusion can delay the onset of symptomatic type 1 diabetes (stage 3) </a:t>
            </a:r>
          </a:p>
          <a:p>
            <a:pPr>
              <a:lnSpc>
                <a:spcPct val="120000"/>
              </a:lnSpc>
            </a:pPr>
            <a:r>
              <a:rPr lang="en-US" dirty="0">
                <a:solidFill>
                  <a:srgbClr val="383636"/>
                </a:solidFill>
                <a:ea typeface="Calibri" panose="020F0502020204030204" pitchFamily="34" charset="0"/>
                <a:cs typeface="Calibri" panose="020F0502020204030204" pitchFamily="34" charset="0"/>
              </a:rPr>
              <a:t>An </a:t>
            </a:r>
            <a:r>
              <a:rPr lang="en-US" b="0" i="0" dirty="0">
                <a:solidFill>
                  <a:srgbClr val="383636"/>
                </a:solidFill>
                <a:effectLst/>
                <a:ea typeface="Calibri" panose="020F0502020204030204" pitchFamily="34" charset="0"/>
                <a:cs typeface="Calibri" panose="020F0502020204030204" pitchFamily="34" charset="0"/>
              </a:rPr>
              <a:t>option in selected individuals aged ≥8 years with stage 2 type 1 diabetes.</a:t>
            </a:r>
            <a:endParaRPr lang="en-US" dirty="0">
              <a:ea typeface="Calibri" panose="020F0502020204030204" pitchFamily="34" charset="0"/>
              <a:cs typeface="Calibri" panose="020F0502020204030204" pitchFamily="34" charset="0"/>
            </a:endParaRPr>
          </a:p>
        </p:txBody>
      </p:sp>
      <p:sp>
        <p:nvSpPr>
          <p:cNvPr id="4" name="Content Placeholder 3">
            <a:extLst>
              <a:ext uri="{FF2B5EF4-FFF2-40B4-BE49-F238E27FC236}">
                <a16:creationId xmlns:a16="http://schemas.microsoft.com/office/drawing/2014/main" id="{95888890-71F6-BCD1-588C-A3150F3DBB0F}"/>
              </a:ext>
            </a:extLst>
          </p:cNvPr>
          <p:cNvSpPr>
            <a:spLocks noGrp="1"/>
          </p:cNvSpPr>
          <p:nvPr>
            <p:ph sz="quarter" idx="2"/>
          </p:nvPr>
        </p:nvSpPr>
        <p:spPr>
          <a:xfrm>
            <a:off x="4632198" y="1597152"/>
            <a:ext cx="4130802" cy="4556760"/>
          </a:xfrm>
        </p:spPr>
        <p:txBody>
          <a:bodyPr>
            <a:normAutofit fontScale="77500" lnSpcReduction="20000"/>
          </a:bodyPr>
          <a:lstStyle/>
          <a:p>
            <a:pPr>
              <a:lnSpc>
                <a:spcPct val="110000"/>
              </a:lnSpc>
            </a:pPr>
            <a:r>
              <a:rPr lang="en-US" dirty="0"/>
              <a:t>In a single trial, 44 individuals received 14-day course of teplizumab vs 32 placebo.</a:t>
            </a:r>
          </a:p>
          <a:p>
            <a:pPr>
              <a:lnSpc>
                <a:spcPct val="110000"/>
              </a:lnSpc>
            </a:pPr>
            <a:r>
              <a:rPr lang="en-US" dirty="0"/>
              <a:t>The median time to stage 3 diagnosis of type 1</a:t>
            </a:r>
          </a:p>
          <a:p>
            <a:pPr lvl="1">
              <a:lnSpc>
                <a:spcPct val="110000"/>
              </a:lnSpc>
            </a:pPr>
            <a:r>
              <a:rPr lang="en-US" dirty="0"/>
              <a:t>48.4 months in </a:t>
            </a:r>
            <a:r>
              <a:rPr lang="en-US" dirty="0" err="1"/>
              <a:t>tep</a:t>
            </a:r>
            <a:r>
              <a:rPr lang="en-US" dirty="0"/>
              <a:t> group</a:t>
            </a:r>
          </a:p>
          <a:p>
            <a:pPr lvl="1">
              <a:lnSpc>
                <a:spcPct val="110000"/>
              </a:lnSpc>
            </a:pPr>
            <a:r>
              <a:rPr lang="en-US" dirty="0"/>
              <a:t>24.4 months placebo</a:t>
            </a:r>
          </a:p>
          <a:p>
            <a:pPr>
              <a:lnSpc>
                <a:spcPct val="110000"/>
              </a:lnSpc>
            </a:pPr>
            <a:r>
              <a:rPr lang="en-US" dirty="0"/>
              <a:t>Cost: $193,000</a:t>
            </a:r>
          </a:p>
          <a:p>
            <a:pPr>
              <a:lnSpc>
                <a:spcPct val="110000"/>
              </a:lnSpc>
            </a:pPr>
            <a:r>
              <a:rPr lang="en-US" dirty="0"/>
              <a:t>Manufacturer has financial assistance programs.</a:t>
            </a:r>
          </a:p>
        </p:txBody>
      </p:sp>
      <p:pic>
        <p:nvPicPr>
          <p:cNvPr id="6" name="Picture 5">
            <a:extLst>
              <a:ext uri="{FF2B5EF4-FFF2-40B4-BE49-F238E27FC236}">
                <a16:creationId xmlns:a16="http://schemas.microsoft.com/office/drawing/2014/main" id="{79CFA9EC-9F78-D41A-7218-E1527FDEB6C8}"/>
              </a:ext>
            </a:extLst>
          </p:cNvPr>
          <p:cNvPicPr>
            <a:picLocks noChangeAspect="1"/>
          </p:cNvPicPr>
          <p:nvPr/>
        </p:nvPicPr>
        <p:blipFill>
          <a:blip r:embed="rId2"/>
          <a:stretch>
            <a:fillRect/>
          </a:stretch>
        </p:blipFill>
        <p:spPr>
          <a:xfrm>
            <a:off x="457200" y="6050406"/>
            <a:ext cx="5992061" cy="752580"/>
          </a:xfrm>
          <a:prstGeom prst="rect">
            <a:avLst/>
          </a:prstGeom>
        </p:spPr>
      </p:pic>
    </p:spTree>
    <p:extLst>
      <p:ext uri="{BB962C8B-B14F-4D97-AF65-F5344CB8AC3E}">
        <p14:creationId xmlns:p14="http://schemas.microsoft.com/office/powerpoint/2010/main" val="1827477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493" y="266700"/>
            <a:ext cx="8458200" cy="1143000"/>
          </a:xfrm>
        </p:spPr>
        <p:txBody>
          <a:bodyPr>
            <a:noAutofit/>
          </a:bodyPr>
          <a:lstStyle/>
          <a:p>
            <a:pPr lvl="1">
              <a:defRPr/>
            </a:pPr>
            <a:r>
              <a:rPr lang="en-US" sz="3200" b="1" dirty="0">
                <a:solidFill>
                  <a:schemeClr val="bg1"/>
                </a:solidFill>
              </a:rPr>
              <a:t>Type 1 (stage 2) Delayed with Teplizumab by 2 years     www.DiabetesTrialNet.org</a:t>
            </a:r>
            <a:endParaRPr lang="en-US" sz="3200" dirty="0">
              <a:solidFill>
                <a:schemeClr val="bg1"/>
              </a:solidFill>
            </a:endParaRPr>
          </a:p>
        </p:txBody>
      </p:sp>
      <p:sp>
        <p:nvSpPr>
          <p:cNvPr id="3" name="Content Placeholder 2"/>
          <p:cNvSpPr>
            <a:spLocks noGrp="1"/>
          </p:cNvSpPr>
          <p:nvPr>
            <p:ph idx="1"/>
          </p:nvPr>
        </p:nvSpPr>
        <p:spPr>
          <a:xfrm>
            <a:off x="152400" y="1676400"/>
            <a:ext cx="8002588" cy="4267200"/>
          </a:xfrm>
        </p:spPr>
        <p:txBody>
          <a:bodyPr/>
          <a:lstStyle/>
          <a:p>
            <a:pPr>
              <a:defRPr/>
            </a:pPr>
            <a:r>
              <a:rPr lang="en-US" sz="2800" b="1" dirty="0"/>
              <a:t>How to get families linked to screening?</a:t>
            </a:r>
            <a:endParaRPr lang="en-US" b="1" dirty="0"/>
          </a:p>
          <a:p>
            <a:pPr>
              <a:defRPr/>
            </a:pPr>
            <a:endParaRPr lang="en-US" dirty="0"/>
          </a:p>
          <a:p>
            <a:pPr>
              <a:defRPr/>
            </a:pPr>
            <a:endParaRPr lang="en-US" dirty="0"/>
          </a:p>
        </p:txBody>
      </p:sp>
      <p:pic>
        <p:nvPicPr>
          <p:cNvPr id="4" name="Picture 3">
            <a:extLst>
              <a:ext uri="{FF2B5EF4-FFF2-40B4-BE49-F238E27FC236}">
                <a16:creationId xmlns:a16="http://schemas.microsoft.com/office/drawing/2014/main" id="{E7F75242-4F36-429F-B5DF-8FAB52B4C27E}"/>
              </a:ext>
            </a:extLst>
          </p:cNvPr>
          <p:cNvPicPr>
            <a:picLocks noChangeAspect="1"/>
          </p:cNvPicPr>
          <p:nvPr/>
        </p:nvPicPr>
        <p:blipFill>
          <a:blip r:embed="rId3"/>
          <a:stretch>
            <a:fillRect/>
          </a:stretch>
        </p:blipFill>
        <p:spPr>
          <a:xfrm>
            <a:off x="454859" y="2207996"/>
            <a:ext cx="8234281" cy="4028681"/>
          </a:xfrm>
          <a:prstGeom prst="rect">
            <a:avLst/>
          </a:prstGeom>
        </p:spPr>
      </p:pic>
    </p:spTree>
    <p:custDataLst>
      <p:tags r:id="rId1"/>
    </p:custDataLst>
    <p:extLst>
      <p:ext uri="{BB962C8B-B14F-4D97-AF65-F5344CB8AC3E}">
        <p14:creationId xmlns:p14="http://schemas.microsoft.com/office/powerpoint/2010/main" val="2261286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6"/>
          <p:cNvSpPr>
            <a:spLocks noGrp="1"/>
          </p:cNvSpPr>
          <p:nvPr>
            <p:ph type="title"/>
          </p:nvPr>
        </p:nvSpPr>
        <p:spPr>
          <a:xfrm>
            <a:off x="303296" y="184150"/>
            <a:ext cx="8535903" cy="990600"/>
          </a:xfrm>
        </p:spPr>
        <p:txBody>
          <a:bodyPr>
            <a:normAutofit/>
          </a:bodyPr>
          <a:lstStyle/>
          <a:p>
            <a:r>
              <a:rPr lang="en-US" dirty="0"/>
              <a:t>What Does Type 1 Look Like?</a:t>
            </a:r>
          </a:p>
        </p:txBody>
      </p:sp>
      <p:sp>
        <p:nvSpPr>
          <p:cNvPr id="56327" name="Rectangle 8"/>
          <p:cNvSpPr>
            <a:spLocks noChangeArrowheads="1"/>
          </p:cNvSpPr>
          <p:nvPr/>
        </p:nvSpPr>
        <p:spPr bwMode="auto">
          <a:xfrm>
            <a:off x="5257800" y="3581399"/>
            <a:ext cx="2800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fontAlgn="base">
              <a:spcBef>
                <a:spcPct val="0"/>
              </a:spcBef>
              <a:spcAft>
                <a:spcPct val="0"/>
              </a:spcAft>
              <a:buClrTx/>
              <a:buSzTx/>
              <a:buFontTx/>
              <a:buNone/>
            </a:pPr>
            <a:r>
              <a:rPr lang="en-US" sz="2400" dirty="0">
                <a:solidFill>
                  <a:prstClr val="black"/>
                </a:solidFill>
                <a:latin typeface="Arial" panose="020B0604020202020204" pitchFamily="34" charset="0"/>
              </a:rPr>
              <a:t>Justice Sonia Sotomayor </a:t>
            </a:r>
          </a:p>
        </p:txBody>
      </p:sp>
      <p:sp>
        <p:nvSpPr>
          <p:cNvPr id="56328" name="Rectangle 13"/>
          <p:cNvSpPr>
            <a:spLocks noChangeArrowheads="1"/>
          </p:cNvSpPr>
          <p:nvPr/>
        </p:nvSpPr>
        <p:spPr bwMode="auto">
          <a:xfrm>
            <a:off x="0" y="-184150"/>
            <a:ext cx="312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eaLnBrk="0" fontAlgn="base" hangingPunct="0">
              <a:spcBef>
                <a:spcPct val="0"/>
              </a:spcBef>
              <a:spcAft>
                <a:spcPct val="0"/>
              </a:spcAft>
              <a:buClrTx/>
              <a:buSzTx/>
              <a:buFontTx/>
              <a:buNone/>
            </a:pPr>
            <a:r>
              <a:rPr lang="en-US" sz="2400">
                <a:solidFill>
                  <a:prstClr val="black"/>
                </a:solidFill>
                <a:latin typeface="Arial" panose="020B0604020202020204" pitchFamily="34" charset="0"/>
              </a:rPr>
              <a:t>  </a:t>
            </a:r>
          </a:p>
        </p:txBody>
      </p:sp>
      <p:sp>
        <p:nvSpPr>
          <p:cNvPr id="56330" name="Rectangle 12"/>
          <p:cNvSpPr>
            <a:spLocks noChangeArrowheads="1"/>
          </p:cNvSpPr>
          <p:nvPr/>
        </p:nvSpPr>
        <p:spPr bwMode="auto">
          <a:xfrm>
            <a:off x="457200" y="3382711"/>
            <a:ext cx="361098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fontAlgn="base">
              <a:spcBef>
                <a:spcPct val="0"/>
              </a:spcBef>
              <a:spcAft>
                <a:spcPct val="0"/>
              </a:spcAft>
              <a:buClrTx/>
              <a:buSzTx/>
              <a:buFontTx/>
              <a:buNone/>
            </a:pPr>
            <a:r>
              <a:rPr lang="en-US" sz="1600" b="1" dirty="0">
                <a:solidFill>
                  <a:prstClr val="black"/>
                </a:solidFill>
                <a:latin typeface="Arial" panose="020B0604020202020204" pitchFamily="34" charset="0"/>
              </a:rPr>
              <a:t>Mary Tyler Moore</a:t>
            </a:r>
            <a:endParaRPr lang="en-US" sz="1600" dirty="0">
              <a:solidFill>
                <a:prstClr val="black"/>
              </a:solidFill>
              <a:latin typeface="Arial" panose="020B0604020202020204" pitchFamily="34" charset="0"/>
            </a:endParaRPr>
          </a:p>
        </p:txBody>
      </p:sp>
      <p:sp>
        <p:nvSpPr>
          <p:cNvPr id="56331" name="Rectangle 14"/>
          <p:cNvSpPr>
            <a:spLocks noChangeArrowheads="1"/>
          </p:cNvSpPr>
          <p:nvPr/>
        </p:nvSpPr>
        <p:spPr bwMode="auto">
          <a:xfrm>
            <a:off x="0" y="6269139"/>
            <a:ext cx="198270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fontAlgn="base">
              <a:spcBef>
                <a:spcPct val="0"/>
              </a:spcBef>
              <a:spcAft>
                <a:spcPct val="0"/>
              </a:spcAft>
              <a:buClrTx/>
              <a:buSzTx/>
              <a:buFontTx/>
              <a:buNone/>
            </a:pPr>
            <a:r>
              <a:rPr lang="en-US" sz="2400" b="1" dirty="0">
                <a:solidFill>
                  <a:prstClr val="black"/>
                </a:solidFill>
                <a:latin typeface="Arial" panose="020B0604020202020204" pitchFamily="34" charset="0"/>
              </a:rPr>
              <a:t>Nick Jonas</a:t>
            </a:r>
            <a:endParaRPr lang="en-US" sz="2400" dirty="0">
              <a:solidFill>
                <a:prstClr val="black"/>
              </a:solidFill>
              <a:latin typeface="Arial" panose="020B0604020202020204" pitchFamily="34" charset="0"/>
            </a:endParaRPr>
          </a:p>
        </p:txBody>
      </p:sp>
      <p:sp>
        <p:nvSpPr>
          <p:cNvPr id="56332" name="Rectangle 15"/>
          <p:cNvSpPr>
            <a:spLocks noChangeArrowheads="1"/>
          </p:cNvSpPr>
          <p:nvPr/>
        </p:nvSpPr>
        <p:spPr bwMode="auto">
          <a:xfrm>
            <a:off x="0" y="-184150"/>
            <a:ext cx="312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eaLnBrk="0" fontAlgn="base" hangingPunct="0">
              <a:spcBef>
                <a:spcPct val="0"/>
              </a:spcBef>
              <a:spcAft>
                <a:spcPct val="0"/>
              </a:spcAft>
              <a:buClrTx/>
              <a:buSzTx/>
              <a:buFontTx/>
              <a:buNone/>
            </a:pPr>
            <a:r>
              <a:rPr lang="en-US" sz="2400">
                <a:solidFill>
                  <a:prstClr val="black"/>
                </a:solidFill>
                <a:latin typeface="Arial" panose="020B0604020202020204" pitchFamily="34" charset="0"/>
              </a:rPr>
              <a:t>  </a:t>
            </a:r>
          </a:p>
        </p:txBody>
      </p:sp>
      <p:pic>
        <p:nvPicPr>
          <p:cNvPr id="2" name="Picture 1"/>
          <p:cNvPicPr>
            <a:picLocks noChangeAspect="1"/>
          </p:cNvPicPr>
          <p:nvPr/>
        </p:nvPicPr>
        <p:blipFill>
          <a:blip r:embed="rId7"/>
          <a:stretch>
            <a:fillRect/>
          </a:stretch>
        </p:blipFill>
        <p:spPr>
          <a:xfrm>
            <a:off x="6055970" y="4295000"/>
            <a:ext cx="2575530" cy="1969170"/>
          </a:xfrm>
          <a:prstGeom prst="rect">
            <a:avLst/>
          </a:prstGeom>
        </p:spPr>
      </p:pic>
      <p:pic>
        <p:nvPicPr>
          <p:cNvPr id="4" name="Picture 3"/>
          <p:cNvPicPr>
            <a:picLocks noChangeAspect="1"/>
          </p:cNvPicPr>
          <p:nvPr/>
        </p:nvPicPr>
        <p:blipFill>
          <a:blip r:embed="rId8"/>
          <a:stretch>
            <a:fillRect/>
          </a:stretch>
        </p:blipFill>
        <p:spPr>
          <a:xfrm>
            <a:off x="342131" y="3979324"/>
            <a:ext cx="1629098" cy="2308331"/>
          </a:xfrm>
          <a:prstGeom prst="rect">
            <a:avLst/>
          </a:prstGeom>
        </p:spPr>
      </p:pic>
      <p:pic>
        <p:nvPicPr>
          <p:cNvPr id="5" name="Picture 4"/>
          <p:cNvPicPr>
            <a:picLocks noChangeAspect="1"/>
          </p:cNvPicPr>
          <p:nvPr/>
        </p:nvPicPr>
        <p:blipFill>
          <a:blip r:embed="rId9"/>
          <a:stretch>
            <a:fillRect/>
          </a:stretch>
        </p:blipFill>
        <p:spPr>
          <a:xfrm>
            <a:off x="312738" y="1230909"/>
            <a:ext cx="3695700" cy="2133600"/>
          </a:xfrm>
          <a:prstGeom prst="rect">
            <a:avLst/>
          </a:prstGeom>
        </p:spPr>
      </p:pic>
      <p:pic>
        <p:nvPicPr>
          <p:cNvPr id="3" name="Picture 2">
            <a:extLst>
              <a:ext uri="{FF2B5EF4-FFF2-40B4-BE49-F238E27FC236}">
                <a16:creationId xmlns:a16="http://schemas.microsoft.com/office/drawing/2014/main" id="{91AD8FE3-5561-4E42-9C50-0B860F8EE571}"/>
              </a:ext>
            </a:extLst>
          </p:cNvPr>
          <p:cNvPicPr>
            <a:picLocks noChangeAspect="1"/>
          </p:cNvPicPr>
          <p:nvPr/>
        </p:nvPicPr>
        <p:blipFill>
          <a:blip r:embed="rId10"/>
          <a:stretch>
            <a:fillRect/>
          </a:stretch>
        </p:blipFill>
        <p:spPr>
          <a:xfrm>
            <a:off x="4724400" y="1268516"/>
            <a:ext cx="1759240" cy="2312883"/>
          </a:xfrm>
          <a:prstGeom prst="rect">
            <a:avLst/>
          </a:prstGeom>
        </p:spPr>
      </p:pic>
      <p:pic>
        <p:nvPicPr>
          <p:cNvPr id="6" name="Picture 5">
            <a:extLst>
              <a:ext uri="{FF2B5EF4-FFF2-40B4-BE49-F238E27FC236}">
                <a16:creationId xmlns:a16="http://schemas.microsoft.com/office/drawing/2014/main" id="{CCAE706C-D6AF-4CB2-9F41-9182A638F3AA}"/>
              </a:ext>
            </a:extLst>
          </p:cNvPr>
          <p:cNvPicPr>
            <a:picLocks noChangeAspect="1"/>
          </p:cNvPicPr>
          <p:nvPr/>
        </p:nvPicPr>
        <p:blipFill>
          <a:blip r:embed="rId11"/>
          <a:stretch>
            <a:fillRect/>
          </a:stretch>
        </p:blipFill>
        <p:spPr>
          <a:xfrm>
            <a:off x="6553200" y="1283630"/>
            <a:ext cx="2377459" cy="2260535"/>
          </a:xfrm>
          <a:prstGeom prst="rect">
            <a:avLst/>
          </a:prstGeom>
        </p:spPr>
      </p:pic>
      <p:sp>
        <p:nvSpPr>
          <p:cNvPr id="9" name="TextBox 8">
            <a:extLst>
              <a:ext uri="{FF2B5EF4-FFF2-40B4-BE49-F238E27FC236}">
                <a16:creationId xmlns:a16="http://schemas.microsoft.com/office/drawing/2014/main" id="{783CB862-5CAF-518F-D077-20FA29581A34}"/>
              </a:ext>
            </a:extLst>
          </p:cNvPr>
          <p:cNvSpPr txBox="1"/>
          <p:nvPr/>
        </p:nvSpPr>
        <p:spPr>
          <a:xfrm>
            <a:off x="3114536" y="6454449"/>
            <a:ext cx="2461710" cy="369332"/>
          </a:xfrm>
          <a:prstGeom prst="rect">
            <a:avLst/>
          </a:prstGeom>
          <a:noFill/>
        </p:spPr>
        <p:txBody>
          <a:bodyPr wrap="square" rtlCol="0">
            <a:spAutoFit/>
          </a:bodyPr>
          <a:lstStyle/>
          <a:p>
            <a:r>
              <a:rPr lang="en-US" dirty="0"/>
              <a:t>Lila Grace Moss</a:t>
            </a:r>
          </a:p>
        </p:txBody>
      </p:sp>
      <p:pic>
        <p:nvPicPr>
          <p:cNvPr id="11" name="Picture 10">
            <a:extLst>
              <a:ext uri="{FF2B5EF4-FFF2-40B4-BE49-F238E27FC236}">
                <a16:creationId xmlns:a16="http://schemas.microsoft.com/office/drawing/2014/main" id="{E0836402-B159-81F1-5F84-E73A15B09EE6}"/>
              </a:ext>
            </a:extLst>
          </p:cNvPr>
          <p:cNvPicPr>
            <a:picLocks noChangeAspect="1"/>
          </p:cNvPicPr>
          <p:nvPr/>
        </p:nvPicPr>
        <p:blipFill>
          <a:blip r:embed="rId12"/>
          <a:stretch>
            <a:fillRect/>
          </a:stretch>
        </p:blipFill>
        <p:spPr>
          <a:xfrm>
            <a:off x="2682270" y="3748980"/>
            <a:ext cx="2575530" cy="2747883"/>
          </a:xfrm>
          <a:prstGeom prst="rect">
            <a:avLst/>
          </a:prstGeom>
        </p:spPr>
      </p:pic>
      <p:sp>
        <p:nvSpPr>
          <p:cNvPr id="56329" name="Rectangle 11"/>
          <p:cNvSpPr>
            <a:spLocks noChangeArrowheads="1"/>
          </p:cNvSpPr>
          <p:nvPr/>
        </p:nvSpPr>
        <p:spPr bwMode="auto">
          <a:xfrm>
            <a:off x="6092290" y="5515860"/>
            <a:ext cx="162909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fontAlgn="base">
              <a:spcBef>
                <a:spcPct val="0"/>
              </a:spcBef>
              <a:spcAft>
                <a:spcPct val="0"/>
              </a:spcAft>
              <a:buClrTx/>
              <a:buSzTx/>
              <a:buFontTx/>
              <a:buNone/>
            </a:pPr>
            <a:r>
              <a:rPr lang="en-US" sz="2400" b="1" dirty="0">
                <a:solidFill>
                  <a:prstClr val="black"/>
                </a:solidFill>
                <a:latin typeface="Arial" panose="020B0604020202020204" pitchFamily="34" charset="0"/>
              </a:rPr>
              <a:t>Bret Michaels</a:t>
            </a:r>
            <a:r>
              <a:rPr lang="en-US" sz="2400" dirty="0">
                <a:solidFill>
                  <a:prstClr val="black"/>
                </a:solidFill>
                <a:latin typeface="Arial" panose="020B0604020202020204" pitchFamily="34" charset="0"/>
              </a:rPr>
              <a:t> </a:t>
            </a:r>
          </a:p>
        </p:txBody>
      </p:sp>
    </p:spTree>
    <p:custDataLst>
      <p:tags r:id="rId1"/>
    </p:custDataLst>
    <p:extLst>
      <p:ext uri="{BB962C8B-B14F-4D97-AF65-F5344CB8AC3E}">
        <p14:creationId xmlns:p14="http://schemas.microsoft.com/office/powerpoint/2010/main" val="4231322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Welcome to DiabetesEd Online U</a:t>
            </a:r>
          </a:p>
        </p:txBody>
      </p:sp>
      <p:sp>
        <p:nvSpPr>
          <p:cNvPr id="3" name="Content Placeholder 2"/>
          <p:cNvSpPr>
            <a:spLocks noGrp="1"/>
          </p:cNvSpPr>
          <p:nvPr>
            <p:ph sz="quarter" idx="1"/>
          </p:nvPr>
        </p:nvSpPr>
        <p:spPr/>
        <p:txBody>
          <a:bodyPr>
            <a:noAutofit/>
          </a:bodyPr>
          <a:lstStyle/>
          <a:p>
            <a:pPr marL="274320" indent="-274320" algn="l" rtl="0" eaLnBrk="1" latinLnBrk="0" hangingPunct="1">
              <a:lnSpc>
                <a:spcPct val="120000"/>
              </a:lnSpc>
              <a:spcBef>
                <a:spcPts val="600"/>
              </a:spcBef>
              <a:buFont typeface="Arial" panose="020B0604020202020204" pitchFamily="34" charset="0"/>
              <a:buChar char="•"/>
            </a:pPr>
            <a:r>
              <a:rPr lang="en-US" sz="2800" dirty="0">
                <a:solidFill>
                  <a:srgbClr val="000000"/>
                </a:solidFill>
                <a:effectLst/>
                <a:latin typeface="Calibri" panose="020F0502020204030204" pitchFamily="34" charset="0"/>
              </a:rPr>
              <a:t>This course offers foundational knowledge in diabetes care and education.</a:t>
            </a:r>
          </a:p>
          <a:p>
            <a:pPr marL="274320" indent="-274320" algn="l" rtl="0" eaLnBrk="1" latinLnBrk="0" hangingPunct="1">
              <a:lnSpc>
                <a:spcPct val="120000"/>
              </a:lnSpc>
              <a:spcBef>
                <a:spcPts val="600"/>
              </a:spcBef>
              <a:buFont typeface="Arial" panose="020B0604020202020204" pitchFamily="34" charset="0"/>
              <a:buChar char="•"/>
            </a:pPr>
            <a:r>
              <a:rPr lang="en-US" sz="2800" dirty="0">
                <a:solidFill>
                  <a:srgbClr val="000000"/>
                </a:solidFill>
                <a:effectLst/>
                <a:latin typeface="Calibri" panose="020F0502020204030204" pitchFamily="34" charset="0"/>
              </a:rPr>
              <a:t>A recorded version will be available on DiabetesEd University (DEU) within 48 hours after the live broadcast.</a:t>
            </a:r>
            <a:endParaRPr lang="en-US" sz="2800" dirty="0"/>
          </a:p>
        </p:txBody>
      </p:sp>
      <p:sp>
        <p:nvSpPr>
          <p:cNvPr id="4" name="Content Placeholder 3">
            <a:extLst>
              <a:ext uri="{FF2B5EF4-FFF2-40B4-BE49-F238E27FC236}">
                <a16:creationId xmlns:a16="http://schemas.microsoft.com/office/drawing/2014/main" id="{A8DADAA3-681B-4018-94B1-FD765CF25FEE}"/>
              </a:ext>
            </a:extLst>
          </p:cNvPr>
          <p:cNvSpPr>
            <a:spLocks noGrp="1"/>
          </p:cNvSpPr>
          <p:nvPr>
            <p:ph sz="quarter" idx="2"/>
          </p:nvPr>
        </p:nvSpPr>
        <p:spPr>
          <a:xfrm>
            <a:off x="4632198" y="1216152"/>
            <a:ext cx="4041648" cy="5260848"/>
          </a:xfrm>
        </p:spPr>
        <p:txBody>
          <a:bodyPr>
            <a:normAutofit fontScale="70000" lnSpcReduction="20000"/>
          </a:bodyPr>
          <a:lstStyle/>
          <a:p>
            <a:pPr>
              <a:lnSpc>
                <a:spcPct val="120000"/>
              </a:lnSpc>
            </a:pPr>
            <a:r>
              <a:rPr lang="en-US" sz="3400"/>
              <a:t>Updated PowerPoint handouts will have 2026 in description</a:t>
            </a:r>
          </a:p>
          <a:p>
            <a:pPr>
              <a:lnSpc>
                <a:spcPct val="120000"/>
              </a:lnSpc>
            </a:pPr>
            <a:r>
              <a:rPr lang="en-US" sz="3400"/>
              <a:t>Earn CE credit by completing the Handouts &amp; Resources module and the webinar module in the course. Then follow the steps in the Post-Assessment module to fill out the webinar evaluation.</a:t>
            </a:r>
          </a:p>
          <a:p>
            <a:pPr>
              <a:lnSpc>
                <a:spcPct val="120000"/>
              </a:lnSpc>
            </a:pPr>
            <a:r>
              <a:rPr lang="en-US" sz="3400"/>
              <a:t>Please contact us with any questions!  Info@diabetesed.net</a:t>
            </a:r>
          </a:p>
          <a:p>
            <a:endParaRPr lang="en-US" dirty="0"/>
          </a:p>
        </p:txBody>
      </p:sp>
    </p:spTree>
    <p:custDataLst>
      <p:tags r:id="rId1"/>
    </p:custDataLst>
    <p:extLst>
      <p:ext uri="{BB962C8B-B14F-4D97-AF65-F5344CB8AC3E}">
        <p14:creationId xmlns:p14="http://schemas.microsoft.com/office/powerpoint/2010/main" val="3319214808"/>
      </p:ext>
    </p:extLst>
  </p:cSld>
  <p:clrMapOvr>
    <a:masterClrMapping/>
  </p:clrMapOvr>
  <p:transition spd="slow">
    <p:wip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1602" name="Rectangle 2"/>
          <p:cNvSpPr>
            <a:spLocks noGrp="1" noChangeArrowheads="1"/>
          </p:cNvSpPr>
          <p:nvPr>
            <p:ph type="title"/>
          </p:nvPr>
        </p:nvSpPr>
        <p:spPr/>
        <p:txBody>
          <a:bodyPr/>
          <a:lstStyle/>
          <a:p>
            <a:pPr eaLnBrk="1" hangingPunct="1">
              <a:defRPr/>
            </a:pPr>
            <a:r>
              <a:rPr lang="en-US"/>
              <a:t>Type 1 Summary</a:t>
            </a:r>
          </a:p>
        </p:txBody>
      </p:sp>
      <p:sp>
        <p:nvSpPr>
          <p:cNvPr id="1561603" name="Rectangle 3"/>
          <p:cNvSpPr>
            <a:spLocks noGrp="1" noChangeArrowheads="1"/>
          </p:cNvSpPr>
          <p:nvPr>
            <p:ph sz="quarter" idx="1"/>
          </p:nvPr>
        </p:nvSpPr>
        <p:spPr/>
        <p:txBody>
          <a:bodyPr>
            <a:normAutofit fontScale="92500"/>
          </a:bodyPr>
          <a:lstStyle/>
          <a:p>
            <a:pPr eaLnBrk="1" hangingPunct="1">
              <a:defRPr/>
            </a:pPr>
            <a:r>
              <a:rPr lang="en-US" dirty="0"/>
              <a:t>Immune mediated pancreatic destruction</a:t>
            </a:r>
          </a:p>
          <a:p>
            <a:pPr eaLnBrk="1" hangingPunct="1">
              <a:defRPr/>
            </a:pPr>
            <a:r>
              <a:rPr lang="en-US" dirty="0"/>
              <a:t>Need insulin replacement therapy</a:t>
            </a:r>
          </a:p>
          <a:p>
            <a:pPr eaLnBrk="1" hangingPunct="1">
              <a:defRPr/>
            </a:pPr>
            <a:r>
              <a:rPr lang="en-US" dirty="0"/>
              <a:t>Often first present in DKA</a:t>
            </a:r>
          </a:p>
          <a:p>
            <a:pPr eaLnBrk="1" hangingPunct="1">
              <a:defRPr/>
            </a:pPr>
            <a:r>
              <a:rPr lang="en-US" dirty="0"/>
              <a:t>At risk for other autoimmune diseases</a:t>
            </a:r>
          </a:p>
          <a:p>
            <a:pPr eaLnBrk="1" hangingPunct="1">
              <a:defRPr/>
            </a:pPr>
            <a:r>
              <a:rPr lang="en-US" dirty="0" err="1"/>
              <a:t>Eval</a:t>
            </a:r>
            <a:r>
              <a:rPr lang="en-US" dirty="0"/>
              <a:t> coping strategies</a:t>
            </a:r>
          </a:p>
          <a:p>
            <a:pPr eaLnBrk="1" hangingPunct="1">
              <a:defRPr/>
            </a:pPr>
            <a:endParaRPr lang="en-US" dirty="0"/>
          </a:p>
          <a:p>
            <a:pPr eaLnBrk="1" hangingPunct="1">
              <a:buFont typeface="Wingdings" pitchFamily="2" charset="2"/>
              <a:buNone/>
              <a:defRPr/>
            </a:pPr>
            <a:endParaRPr lang="en-US" dirty="0"/>
          </a:p>
          <a:p>
            <a:pPr marL="0" indent="0" eaLnBrk="1" hangingPunct="1">
              <a:buNone/>
              <a:defRPr/>
            </a:pPr>
            <a:endParaRPr lang="en-US" dirty="0"/>
          </a:p>
        </p:txBody>
      </p:sp>
      <p:pic>
        <p:nvPicPr>
          <p:cNvPr id="3" name="Content Placeholder 2" descr="Group of smiling young people standing on lawn outside brick building, wearing backpacks and tote bag, holding cellphones">
            <a:extLst>
              <a:ext uri="{FF2B5EF4-FFF2-40B4-BE49-F238E27FC236}">
                <a16:creationId xmlns:a16="http://schemas.microsoft.com/office/drawing/2014/main" id="{1498F136-867F-DB5C-9A72-3C90829D30A2}"/>
              </a:ext>
            </a:extLst>
          </p:cNvPr>
          <p:cNvPicPr>
            <a:picLocks noGrp="1" noChangeAspect="1"/>
          </p:cNvPicPr>
          <p:nvPr>
            <p:ph sz="quarter" idx="2"/>
          </p:nvPr>
        </p:nvPicPr>
        <p:blipFill>
          <a:blip r:embed="rId4" cstate="print">
            <a:extLst>
              <a:ext uri="{28A0092B-C50C-407E-A947-70E740481C1C}">
                <a14:useLocalDpi xmlns:a14="http://schemas.microsoft.com/office/drawing/2010/main" val="0"/>
              </a:ext>
            </a:extLst>
          </a:blip>
          <a:stretch>
            <a:fillRect/>
          </a:stretch>
        </p:blipFill>
        <p:spPr>
          <a:xfrm>
            <a:off x="4645154" y="1434595"/>
            <a:ext cx="4041775" cy="2273582"/>
          </a:xfrm>
        </p:spPr>
      </p:pic>
    </p:spTree>
    <p:custDataLst>
      <p:tags r:id="rId1"/>
    </p:custDataLst>
    <p:extLst>
      <p:ext uri="{BB962C8B-B14F-4D97-AF65-F5344CB8AC3E}">
        <p14:creationId xmlns:p14="http://schemas.microsoft.com/office/powerpoint/2010/main" val="3285393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7554" name="Rectangle 2"/>
          <p:cNvSpPr>
            <a:spLocks noChangeArrowheads="1"/>
          </p:cNvSpPr>
          <p:nvPr/>
        </p:nvSpPr>
        <p:spPr bwMode="auto">
          <a:xfrm>
            <a:off x="4224867" y="301625"/>
            <a:ext cx="4470022" cy="2749550"/>
          </a:xfrm>
          <a:prstGeom prst="rect">
            <a:avLst/>
          </a:prstGeom>
          <a:noFill/>
          <a:ln w="12700" cap="sq">
            <a:noFill/>
            <a:miter lim="800000"/>
            <a:headEnd type="none" w="sm" len="sm"/>
            <a:tailEnd type="none" w="sm" len="sm"/>
          </a:ln>
          <a:effectLst/>
        </p:spPr>
        <p:txBody>
          <a:bodyPr anchor="ctr"/>
          <a:lstStyle/>
          <a:p>
            <a:pPr algn="ctr" eaLnBrk="1" fontAlgn="auto" hangingPunct="1">
              <a:spcBef>
                <a:spcPts val="0"/>
              </a:spcBef>
              <a:spcAft>
                <a:spcPts val="0"/>
              </a:spcAft>
              <a:defRPr/>
            </a:pPr>
            <a:r>
              <a:rPr lang="en-US" sz="3911" b="1" dirty="0">
                <a:solidFill>
                  <a:srgbClr val="7030A0"/>
                </a:solidFill>
                <a:latin typeface="Gill Sans MT"/>
              </a:rPr>
              <a:t>Patti Labelle</a:t>
            </a:r>
          </a:p>
          <a:p>
            <a:pPr algn="ctr" eaLnBrk="1" fontAlgn="auto" hangingPunct="1">
              <a:spcBef>
                <a:spcPts val="0"/>
              </a:spcBef>
              <a:spcAft>
                <a:spcPts val="0"/>
              </a:spcAft>
              <a:defRPr/>
            </a:pPr>
            <a:r>
              <a:rPr lang="en-US" sz="3911" b="1" dirty="0">
                <a:solidFill>
                  <a:prstClr val="black"/>
                </a:solidFill>
                <a:latin typeface="Calibri" panose="020F0502020204030204" pitchFamily="34" charset="0"/>
              </a:rPr>
              <a:t>"</a:t>
            </a:r>
            <a:r>
              <a:rPr lang="en-US" sz="3911" b="1" dirty="0" err="1">
                <a:solidFill>
                  <a:prstClr val="black"/>
                </a:solidFill>
                <a:latin typeface="Calibri" panose="020F0502020204030204" pitchFamily="34" charset="0"/>
              </a:rPr>
              <a:t>divabetic</a:t>
            </a:r>
            <a:r>
              <a:rPr lang="en-US" sz="3911" b="1" dirty="0">
                <a:solidFill>
                  <a:prstClr val="black"/>
                </a:solidFill>
                <a:latin typeface="Calibri" panose="020F0502020204030204" pitchFamily="34" charset="0"/>
              </a:rPr>
              <a:t>”</a:t>
            </a:r>
          </a:p>
          <a:p>
            <a:pPr algn="ctr" eaLnBrk="1" fontAlgn="auto" hangingPunct="1">
              <a:spcBef>
                <a:spcPts val="0"/>
              </a:spcBef>
              <a:spcAft>
                <a:spcPts val="0"/>
              </a:spcAft>
              <a:defRPr/>
            </a:pPr>
            <a:r>
              <a:rPr lang="en-US" sz="3911" b="1" dirty="0">
                <a:solidFill>
                  <a:prstClr val="black"/>
                </a:solidFill>
                <a:latin typeface="Calibri" panose="020F0502020204030204" pitchFamily="34" charset="0"/>
              </a:rPr>
              <a:t>“I have diabetes, it doesn’t have me”</a:t>
            </a:r>
            <a:endParaRPr lang="en-US" sz="3911" b="1" dirty="0">
              <a:solidFill>
                <a:srgbClr val="B292CA"/>
              </a:solidFill>
              <a:latin typeface="Calibri" panose="020F0502020204030204" pitchFamily="34" charset="0"/>
            </a:endParaRPr>
          </a:p>
        </p:txBody>
      </p:sp>
      <p:pic>
        <p:nvPicPr>
          <p:cNvPr id="2" name="Picture 1"/>
          <p:cNvPicPr>
            <a:picLocks noChangeAspect="1"/>
          </p:cNvPicPr>
          <p:nvPr/>
        </p:nvPicPr>
        <p:blipFill>
          <a:blip r:embed="rId4"/>
          <a:stretch>
            <a:fillRect/>
          </a:stretch>
        </p:blipFill>
        <p:spPr>
          <a:xfrm>
            <a:off x="381000" y="304800"/>
            <a:ext cx="3843867" cy="5816600"/>
          </a:xfrm>
          <a:prstGeom prst="rect">
            <a:avLst/>
          </a:prstGeom>
        </p:spPr>
      </p:pic>
      <p:pic>
        <p:nvPicPr>
          <p:cNvPr id="4" name="Picture 3"/>
          <p:cNvPicPr>
            <a:picLocks noChangeAspect="1"/>
          </p:cNvPicPr>
          <p:nvPr/>
        </p:nvPicPr>
        <p:blipFill>
          <a:blip r:embed="rId5"/>
          <a:stretch>
            <a:fillRect/>
          </a:stretch>
        </p:blipFill>
        <p:spPr>
          <a:xfrm>
            <a:off x="3246589" y="2901950"/>
            <a:ext cx="5448300" cy="3219450"/>
          </a:xfrm>
          <a:prstGeom prst="rect">
            <a:avLst/>
          </a:prstGeom>
        </p:spPr>
      </p:pic>
    </p:spTree>
    <p:custDataLst>
      <p:tags r:id="rId1"/>
    </p:custDataLst>
    <p:extLst>
      <p:ext uri="{BB962C8B-B14F-4D97-AF65-F5344CB8AC3E}">
        <p14:creationId xmlns:p14="http://schemas.microsoft.com/office/powerpoint/2010/main" val="1782471725"/>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047554"/>
                                        </p:tgtEl>
                                        <p:attrNameLst>
                                          <p:attrName>style.visibility</p:attrName>
                                        </p:attrNameLst>
                                      </p:cBhvr>
                                      <p:to>
                                        <p:strVal val="visible"/>
                                      </p:to>
                                    </p:set>
                                    <p:anim calcmode="lin" valueType="num">
                                      <p:cBhvr additive="base">
                                        <p:cTn id="7" dur="2000" fill="hold"/>
                                        <p:tgtEl>
                                          <p:spTgt spid="1047554"/>
                                        </p:tgtEl>
                                        <p:attrNameLst>
                                          <p:attrName>ppt_x</p:attrName>
                                        </p:attrNameLst>
                                      </p:cBhvr>
                                      <p:tavLst>
                                        <p:tav tm="0">
                                          <p:val>
                                            <p:strVal val="0-#ppt_w/2"/>
                                          </p:val>
                                        </p:tav>
                                        <p:tav tm="100000">
                                          <p:val>
                                            <p:strVal val="#ppt_x"/>
                                          </p:val>
                                        </p:tav>
                                      </p:tavLst>
                                    </p:anim>
                                    <p:anim calcmode="lin" valueType="num">
                                      <p:cBhvr additive="base">
                                        <p:cTn id="8" dur="2000" fill="hold"/>
                                        <p:tgtEl>
                                          <p:spTgt spid="104755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755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7458" name="Object 2"/>
          <p:cNvGraphicFramePr>
            <a:graphicFrameLocks noChangeAspect="1"/>
          </p:cNvGraphicFramePr>
          <p:nvPr/>
        </p:nvGraphicFramePr>
        <p:xfrm>
          <a:off x="0" y="685800"/>
          <a:ext cx="4359275" cy="3371850"/>
        </p:xfrm>
        <a:graphic>
          <a:graphicData uri="http://schemas.openxmlformats.org/presentationml/2006/ole">
            <mc:AlternateContent xmlns:mc="http://schemas.openxmlformats.org/markup-compatibility/2006">
              <mc:Choice xmlns:v="urn:schemas-microsoft-com:vml" Requires="v">
                <p:oleObj name="Clip" r:id="rId4" imgW="3840813" imgH="2972058" progId="">
                  <p:embed/>
                </p:oleObj>
              </mc:Choice>
              <mc:Fallback>
                <p:oleObj name="Clip" r:id="rId4" imgW="3840813" imgH="2972058" progId="">
                  <p:embed/>
                  <p:pic>
                    <p:nvPicPr>
                      <p:cNvPr id="147458"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85800"/>
                        <a:ext cx="4359275"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7459" name="Object 3"/>
          <p:cNvGraphicFramePr>
            <a:graphicFrameLocks noChangeAspect="1"/>
          </p:cNvGraphicFramePr>
          <p:nvPr/>
        </p:nvGraphicFramePr>
        <p:xfrm>
          <a:off x="4749800" y="685800"/>
          <a:ext cx="4394200" cy="3398838"/>
        </p:xfrm>
        <a:graphic>
          <a:graphicData uri="http://schemas.openxmlformats.org/presentationml/2006/ole">
            <mc:AlternateContent xmlns:mc="http://schemas.openxmlformats.org/markup-compatibility/2006">
              <mc:Choice xmlns:v="urn:schemas-microsoft-com:vml" Requires="v">
                <p:oleObj name="Clip" r:id="rId6" imgW="3840813" imgH="2972058" progId="">
                  <p:embed/>
                </p:oleObj>
              </mc:Choice>
              <mc:Fallback>
                <p:oleObj name="Clip" r:id="rId6" imgW="3840813" imgH="2972058" progId="">
                  <p:embed/>
                  <p:pic>
                    <p:nvPicPr>
                      <p:cNvPr id="147459"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49800" y="685800"/>
                        <a:ext cx="4394200" cy="339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680388" name="Picture 4" descr="visceral fa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09800" y="0"/>
            <a:ext cx="4719638"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4462744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680388"/>
                                        </p:tgtEl>
                                        <p:attrNameLst>
                                          <p:attrName>style.visibility</p:attrName>
                                        </p:attrNameLst>
                                      </p:cBhvr>
                                      <p:to>
                                        <p:strVal val="visible"/>
                                      </p:to>
                                    </p:set>
                                    <p:anim calcmode="lin" valueType="num">
                                      <p:cBhvr>
                                        <p:cTn id="7" dur="500" fill="hold"/>
                                        <p:tgtEl>
                                          <p:spTgt spid="1680388"/>
                                        </p:tgtEl>
                                        <p:attrNameLst>
                                          <p:attrName>ppt_w</p:attrName>
                                        </p:attrNameLst>
                                      </p:cBhvr>
                                      <p:tavLst>
                                        <p:tav tm="0">
                                          <p:val>
                                            <p:fltVal val="0"/>
                                          </p:val>
                                        </p:tav>
                                        <p:tav tm="100000">
                                          <p:val>
                                            <p:strVal val="#ppt_w"/>
                                          </p:val>
                                        </p:tav>
                                      </p:tavLst>
                                    </p:anim>
                                    <p:anim calcmode="lin" valueType="num">
                                      <p:cBhvr>
                                        <p:cTn id="8" dur="500" fill="hold"/>
                                        <p:tgtEl>
                                          <p:spTgt spid="1680388"/>
                                        </p:tgtEl>
                                        <p:attrNameLst>
                                          <p:attrName>ppt_h</p:attrName>
                                        </p:attrNameLst>
                                      </p:cBhvr>
                                      <p:tavLst>
                                        <p:tav tm="0">
                                          <p:val>
                                            <p:fltVal val="0"/>
                                          </p:val>
                                        </p:tav>
                                        <p:tav tm="100000">
                                          <p:val>
                                            <p:strVal val="#ppt_h"/>
                                          </p:val>
                                        </p:tav>
                                      </p:tavLst>
                                    </p:anim>
                                    <p:anim calcmode="lin" valueType="num">
                                      <p:cBhvr>
                                        <p:cTn id="9" dur="500" fill="hold"/>
                                        <p:tgtEl>
                                          <p:spTgt spid="1680388"/>
                                        </p:tgtEl>
                                        <p:attrNameLst>
                                          <p:attrName>style.rotation</p:attrName>
                                        </p:attrNameLst>
                                      </p:cBhvr>
                                      <p:tavLst>
                                        <p:tav tm="0">
                                          <p:val>
                                            <p:fltVal val="360"/>
                                          </p:val>
                                        </p:tav>
                                        <p:tav tm="100000">
                                          <p:val>
                                            <p:fltVal val="0"/>
                                          </p:val>
                                        </p:tav>
                                      </p:tavLst>
                                    </p:anim>
                                    <p:animEffect transition="in" filter="fade">
                                      <p:cBhvr>
                                        <p:cTn id="10" dur="500"/>
                                        <p:tgtEl>
                                          <p:spTgt spid="1680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ChangeArrowheads="1"/>
          </p:cNvSpPr>
          <p:nvPr/>
        </p:nvSpPr>
        <p:spPr bwMode="invGray">
          <a:xfrm>
            <a:off x="1219200" y="5961987"/>
            <a:ext cx="2895600"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rIns="0" bIns="0" anchor="b"/>
          <a:lstStyle/>
          <a:p>
            <a:pPr eaLnBrk="0" hangingPunct="0"/>
            <a:r>
              <a:rPr lang="en-US" sz="1200" dirty="0"/>
              <a:t>American College of Endocrinology </a:t>
            </a:r>
          </a:p>
        </p:txBody>
      </p:sp>
      <p:sp>
        <p:nvSpPr>
          <p:cNvPr id="1641475" name="Rectangle 3"/>
          <p:cNvSpPr>
            <a:spLocks noGrp="1" noChangeArrowheads="1"/>
          </p:cNvSpPr>
          <p:nvPr>
            <p:ph type="title"/>
          </p:nvPr>
        </p:nvSpPr>
        <p:spPr>
          <a:xfrm>
            <a:off x="382587" y="304800"/>
            <a:ext cx="8378826" cy="1331818"/>
          </a:xfrm>
        </p:spPr>
        <p:txBody>
          <a:bodyPr>
            <a:normAutofit fontScale="90000"/>
          </a:bodyPr>
          <a:lstStyle/>
          <a:p>
            <a:pPr eaLnBrk="1" hangingPunct="1">
              <a:defRPr/>
            </a:pPr>
            <a:r>
              <a:rPr lang="en-US" sz="4800" dirty="0"/>
              <a:t>Factors Associated with Insulin Resistance</a:t>
            </a:r>
            <a:r>
              <a:rPr lang="en-US" dirty="0"/>
              <a:t> </a:t>
            </a:r>
          </a:p>
        </p:txBody>
      </p:sp>
      <p:sp>
        <p:nvSpPr>
          <p:cNvPr id="1641476" name="Rectangle 4"/>
          <p:cNvSpPr>
            <a:spLocks noGrp="1" noChangeArrowheads="1"/>
          </p:cNvSpPr>
          <p:nvPr>
            <p:ph type="body" idx="1"/>
          </p:nvPr>
        </p:nvSpPr>
        <p:spPr>
          <a:xfrm>
            <a:off x="382587" y="1701574"/>
            <a:ext cx="5029201" cy="4580915"/>
          </a:xfrm>
        </p:spPr>
        <p:txBody>
          <a:bodyPr>
            <a:normAutofit fontScale="85000" lnSpcReduction="20000"/>
          </a:bodyPr>
          <a:lstStyle/>
          <a:p>
            <a:pPr eaLnBrk="1" hangingPunct="1">
              <a:lnSpc>
                <a:spcPct val="110000"/>
              </a:lnSpc>
              <a:defRPr/>
            </a:pPr>
            <a:r>
              <a:rPr lang="en-US" sz="3600" dirty="0"/>
              <a:t>Visceral Adiposity</a:t>
            </a:r>
          </a:p>
          <a:p>
            <a:pPr eaLnBrk="1" hangingPunct="1">
              <a:lnSpc>
                <a:spcPct val="110000"/>
              </a:lnSpc>
              <a:defRPr/>
            </a:pPr>
            <a:r>
              <a:rPr lang="en-US" sz="3600" dirty="0"/>
              <a:t>Sedentary lifestyle</a:t>
            </a:r>
          </a:p>
          <a:p>
            <a:pPr eaLnBrk="1" hangingPunct="1">
              <a:lnSpc>
                <a:spcPct val="110000"/>
              </a:lnSpc>
              <a:defRPr/>
            </a:pPr>
            <a:r>
              <a:rPr lang="en-US" sz="3600" dirty="0"/>
              <a:t>Genetics</a:t>
            </a:r>
          </a:p>
          <a:p>
            <a:pPr eaLnBrk="1" hangingPunct="1">
              <a:lnSpc>
                <a:spcPct val="110000"/>
              </a:lnSpc>
              <a:defRPr/>
            </a:pPr>
            <a:r>
              <a:rPr lang="en-US" sz="3600" dirty="0"/>
              <a:t>Gestational Diabetes</a:t>
            </a:r>
            <a:r>
              <a:rPr lang="en-US" dirty="0"/>
              <a:t> </a:t>
            </a:r>
          </a:p>
          <a:p>
            <a:pPr eaLnBrk="1" hangingPunct="1">
              <a:lnSpc>
                <a:spcPct val="110000"/>
              </a:lnSpc>
              <a:defRPr/>
            </a:pPr>
            <a:r>
              <a:rPr lang="en-US" sz="3600" dirty="0"/>
              <a:t>Polycystic ovary syndrome</a:t>
            </a:r>
          </a:p>
          <a:p>
            <a:pPr eaLnBrk="1" hangingPunct="1">
              <a:lnSpc>
                <a:spcPct val="110000"/>
              </a:lnSpc>
              <a:defRPr/>
            </a:pPr>
            <a:r>
              <a:rPr lang="en-US" sz="3600" dirty="0" err="1"/>
              <a:t>Acanthosis</a:t>
            </a:r>
            <a:r>
              <a:rPr lang="en-US" sz="3600" dirty="0"/>
              <a:t> </a:t>
            </a:r>
            <a:r>
              <a:rPr lang="en-US" sz="3600" dirty="0" err="1"/>
              <a:t>Nigricans</a:t>
            </a:r>
            <a:endParaRPr lang="en-US" sz="3600" dirty="0"/>
          </a:p>
          <a:p>
            <a:pPr eaLnBrk="1" hangingPunct="1">
              <a:lnSpc>
                <a:spcPct val="110000"/>
              </a:lnSpc>
              <a:defRPr/>
            </a:pPr>
            <a:r>
              <a:rPr lang="en-US" sz="3600" dirty="0"/>
              <a:t>Obstructive Sleep Apnea</a:t>
            </a:r>
          </a:p>
          <a:p>
            <a:pPr eaLnBrk="1" hangingPunct="1">
              <a:lnSpc>
                <a:spcPct val="110000"/>
              </a:lnSpc>
              <a:defRPr/>
            </a:pPr>
            <a:r>
              <a:rPr lang="en-US" sz="3600" dirty="0"/>
              <a:t>Cancer</a:t>
            </a:r>
          </a:p>
          <a:p>
            <a:pPr eaLnBrk="1" hangingPunct="1">
              <a:lnSpc>
                <a:spcPct val="110000"/>
              </a:lnSpc>
              <a:defRPr/>
            </a:pPr>
            <a:r>
              <a:rPr lang="en-US" sz="3600" dirty="0"/>
              <a:t>Steatosis</a:t>
            </a:r>
          </a:p>
          <a:p>
            <a:pPr marL="0" indent="0" eaLnBrk="1" hangingPunct="1">
              <a:lnSpc>
                <a:spcPct val="110000"/>
              </a:lnSpc>
              <a:buNone/>
              <a:defRPr/>
            </a:pPr>
            <a:endParaRPr lang="en-US" sz="3600" dirty="0"/>
          </a:p>
        </p:txBody>
      </p:sp>
      <p:pic>
        <p:nvPicPr>
          <p:cNvPr id="3" name="Picture 2" descr="Cow in pasture">
            <a:extLst>
              <a:ext uri="{FF2B5EF4-FFF2-40B4-BE49-F238E27FC236}">
                <a16:creationId xmlns:a16="http://schemas.microsoft.com/office/drawing/2014/main" id="{BCCB7F06-B957-5DA2-56AF-C472DF8A95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38800" y="1828800"/>
            <a:ext cx="2908121" cy="3998276"/>
          </a:xfrm>
          <a:prstGeom prst="rect">
            <a:avLst/>
          </a:prstGeom>
        </p:spPr>
      </p:pic>
    </p:spTree>
    <p:custDataLst>
      <p:tags r:id="rId1"/>
    </p:custDataLst>
    <p:extLst>
      <p:ext uri="{BB962C8B-B14F-4D97-AF65-F5344CB8AC3E}">
        <p14:creationId xmlns:p14="http://schemas.microsoft.com/office/powerpoint/2010/main" val="4250069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641476">
                                            <p:txEl>
                                              <p:pRg st="0" end="0"/>
                                            </p:txEl>
                                          </p:spTgt>
                                        </p:tgtEl>
                                        <p:attrNameLst>
                                          <p:attrName>style.visibility</p:attrName>
                                        </p:attrNameLst>
                                      </p:cBhvr>
                                      <p:to>
                                        <p:strVal val="visible"/>
                                      </p:to>
                                    </p:set>
                                    <p:anim calcmode="lin" valueType="num">
                                      <p:cBhvr additive="base">
                                        <p:cTn id="7" dur="2000" fill="hold"/>
                                        <p:tgtEl>
                                          <p:spTgt spid="1641476">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64147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41476">
                                            <p:txEl>
                                              <p:pRg st="1" end="1"/>
                                            </p:txEl>
                                          </p:spTgt>
                                        </p:tgtEl>
                                        <p:attrNameLst>
                                          <p:attrName>style.visibility</p:attrName>
                                        </p:attrNameLst>
                                      </p:cBhvr>
                                      <p:to>
                                        <p:strVal val="visible"/>
                                      </p:to>
                                    </p:set>
                                    <p:anim calcmode="lin" valueType="num">
                                      <p:cBhvr additive="base">
                                        <p:cTn id="11" dur="2000" fill="hold"/>
                                        <p:tgtEl>
                                          <p:spTgt spid="1641476">
                                            <p:txEl>
                                              <p:pRg st="1" end="1"/>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1641476">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641476">
                                            <p:txEl>
                                              <p:pRg st="2" end="2"/>
                                            </p:txEl>
                                          </p:spTgt>
                                        </p:tgtEl>
                                        <p:attrNameLst>
                                          <p:attrName>style.visibility</p:attrName>
                                        </p:attrNameLst>
                                      </p:cBhvr>
                                      <p:to>
                                        <p:strVal val="visible"/>
                                      </p:to>
                                    </p:set>
                                    <p:anim calcmode="lin" valueType="num">
                                      <p:cBhvr additive="base">
                                        <p:cTn id="15" dur="2000" fill="hold"/>
                                        <p:tgtEl>
                                          <p:spTgt spid="1641476">
                                            <p:txEl>
                                              <p:pRg st="2" end="2"/>
                                            </p:txEl>
                                          </p:spTgt>
                                        </p:tgtEl>
                                        <p:attrNameLst>
                                          <p:attrName>ppt_x</p:attrName>
                                        </p:attrNameLst>
                                      </p:cBhvr>
                                      <p:tavLst>
                                        <p:tav tm="0">
                                          <p:val>
                                            <p:strVal val="#ppt_x"/>
                                          </p:val>
                                        </p:tav>
                                        <p:tav tm="100000">
                                          <p:val>
                                            <p:strVal val="#ppt_x"/>
                                          </p:val>
                                        </p:tav>
                                      </p:tavLst>
                                    </p:anim>
                                    <p:anim calcmode="lin" valueType="num">
                                      <p:cBhvr additive="base">
                                        <p:cTn id="16" dur="2000" fill="hold"/>
                                        <p:tgtEl>
                                          <p:spTgt spid="1641476">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641476">
                                            <p:txEl>
                                              <p:pRg st="3" end="3"/>
                                            </p:txEl>
                                          </p:spTgt>
                                        </p:tgtEl>
                                        <p:attrNameLst>
                                          <p:attrName>style.visibility</p:attrName>
                                        </p:attrNameLst>
                                      </p:cBhvr>
                                      <p:to>
                                        <p:strVal val="visible"/>
                                      </p:to>
                                    </p:set>
                                    <p:anim calcmode="lin" valueType="num">
                                      <p:cBhvr additive="base">
                                        <p:cTn id="19" dur="2000" fill="hold"/>
                                        <p:tgtEl>
                                          <p:spTgt spid="1641476">
                                            <p:txEl>
                                              <p:pRg st="3" end="3"/>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1641476">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641476">
                                            <p:txEl>
                                              <p:pRg st="4" end="4"/>
                                            </p:txEl>
                                          </p:spTgt>
                                        </p:tgtEl>
                                        <p:attrNameLst>
                                          <p:attrName>style.visibility</p:attrName>
                                        </p:attrNameLst>
                                      </p:cBhvr>
                                      <p:to>
                                        <p:strVal val="visible"/>
                                      </p:to>
                                    </p:set>
                                    <p:anim calcmode="lin" valueType="num">
                                      <p:cBhvr additive="base">
                                        <p:cTn id="23" dur="2000" fill="hold"/>
                                        <p:tgtEl>
                                          <p:spTgt spid="1641476">
                                            <p:txEl>
                                              <p:pRg st="4" end="4"/>
                                            </p:txEl>
                                          </p:spTgt>
                                        </p:tgtEl>
                                        <p:attrNameLst>
                                          <p:attrName>ppt_x</p:attrName>
                                        </p:attrNameLst>
                                      </p:cBhvr>
                                      <p:tavLst>
                                        <p:tav tm="0">
                                          <p:val>
                                            <p:strVal val="#ppt_x"/>
                                          </p:val>
                                        </p:tav>
                                        <p:tav tm="100000">
                                          <p:val>
                                            <p:strVal val="#ppt_x"/>
                                          </p:val>
                                        </p:tav>
                                      </p:tavLst>
                                    </p:anim>
                                    <p:anim calcmode="lin" valueType="num">
                                      <p:cBhvr additive="base">
                                        <p:cTn id="24" dur="2000" fill="hold"/>
                                        <p:tgtEl>
                                          <p:spTgt spid="1641476">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641476">
                                            <p:txEl>
                                              <p:pRg st="5" end="5"/>
                                            </p:txEl>
                                          </p:spTgt>
                                        </p:tgtEl>
                                        <p:attrNameLst>
                                          <p:attrName>style.visibility</p:attrName>
                                        </p:attrNameLst>
                                      </p:cBhvr>
                                      <p:to>
                                        <p:strVal val="visible"/>
                                      </p:to>
                                    </p:set>
                                    <p:anim calcmode="lin" valueType="num">
                                      <p:cBhvr additive="base">
                                        <p:cTn id="27" dur="2000" fill="hold"/>
                                        <p:tgtEl>
                                          <p:spTgt spid="1641476">
                                            <p:txEl>
                                              <p:pRg st="5" end="5"/>
                                            </p:txEl>
                                          </p:spTgt>
                                        </p:tgtEl>
                                        <p:attrNameLst>
                                          <p:attrName>ppt_x</p:attrName>
                                        </p:attrNameLst>
                                      </p:cBhvr>
                                      <p:tavLst>
                                        <p:tav tm="0">
                                          <p:val>
                                            <p:strVal val="#ppt_x"/>
                                          </p:val>
                                        </p:tav>
                                        <p:tav tm="100000">
                                          <p:val>
                                            <p:strVal val="#ppt_x"/>
                                          </p:val>
                                        </p:tav>
                                      </p:tavLst>
                                    </p:anim>
                                    <p:anim calcmode="lin" valueType="num">
                                      <p:cBhvr additive="base">
                                        <p:cTn id="28" dur="2000" fill="hold"/>
                                        <p:tgtEl>
                                          <p:spTgt spid="1641476">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641476">
                                            <p:txEl>
                                              <p:pRg st="6" end="6"/>
                                            </p:txEl>
                                          </p:spTgt>
                                        </p:tgtEl>
                                        <p:attrNameLst>
                                          <p:attrName>style.visibility</p:attrName>
                                        </p:attrNameLst>
                                      </p:cBhvr>
                                      <p:to>
                                        <p:strVal val="visible"/>
                                      </p:to>
                                    </p:set>
                                    <p:anim calcmode="lin" valueType="num">
                                      <p:cBhvr additive="base">
                                        <p:cTn id="31" dur="2000" fill="hold"/>
                                        <p:tgtEl>
                                          <p:spTgt spid="1641476">
                                            <p:txEl>
                                              <p:pRg st="6" end="6"/>
                                            </p:txEl>
                                          </p:spTgt>
                                        </p:tgtEl>
                                        <p:attrNameLst>
                                          <p:attrName>ppt_x</p:attrName>
                                        </p:attrNameLst>
                                      </p:cBhvr>
                                      <p:tavLst>
                                        <p:tav tm="0">
                                          <p:val>
                                            <p:strVal val="#ppt_x"/>
                                          </p:val>
                                        </p:tav>
                                        <p:tav tm="100000">
                                          <p:val>
                                            <p:strVal val="#ppt_x"/>
                                          </p:val>
                                        </p:tav>
                                      </p:tavLst>
                                    </p:anim>
                                    <p:anim calcmode="lin" valueType="num">
                                      <p:cBhvr additive="base">
                                        <p:cTn id="32" dur="2000" fill="hold"/>
                                        <p:tgtEl>
                                          <p:spTgt spid="1641476">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641476">
                                            <p:txEl>
                                              <p:pRg st="7" end="7"/>
                                            </p:txEl>
                                          </p:spTgt>
                                        </p:tgtEl>
                                        <p:attrNameLst>
                                          <p:attrName>style.visibility</p:attrName>
                                        </p:attrNameLst>
                                      </p:cBhvr>
                                      <p:to>
                                        <p:strVal val="visible"/>
                                      </p:to>
                                    </p:set>
                                    <p:anim calcmode="lin" valueType="num">
                                      <p:cBhvr additive="base">
                                        <p:cTn id="35" dur="2000" fill="hold"/>
                                        <p:tgtEl>
                                          <p:spTgt spid="1641476">
                                            <p:txEl>
                                              <p:pRg st="7" end="7"/>
                                            </p:txEl>
                                          </p:spTgt>
                                        </p:tgtEl>
                                        <p:attrNameLst>
                                          <p:attrName>ppt_x</p:attrName>
                                        </p:attrNameLst>
                                      </p:cBhvr>
                                      <p:tavLst>
                                        <p:tav tm="0">
                                          <p:val>
                                            <p:strVal val="#ppt_x"/>
                                          </p:val>
                                        </p:tav>
                                        <p:tav tm="100000">
                                          <p:val>
                                            <p:strVal val="#ppt_x"/>
                                          </p:val>
                                        </p:tav>
                                      </p:tavLst>
                                    </p:anim>
                                    <p:anim calcmode="lin" valueType="num">
                                      <p:cBhvr additive="base">
                                        <p:cTn id="36" dur="2000" fill="hold"/>
                                        <p:tgtEl>
                                          <p:spTgt spid="1641476">
                                            <p:txEl>
                                              <p:pRg st="7" end="7"/>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641476">
                                            <p:txEl>
                                              <p:pRg st="8" end="8"/>
                                            </p:txEl>
                                          </p:spTgt>
                                        </p:tgtEl>
                                        <p:attrNameLst>
                                          <p:attrName>style.visibility</p:attrName>
                                        </p:attrNameLst>
                                      </p:cBhvr>
                                      <p:to>
                                        <p:strVal val="visible"/>
                                      </p:to>
                                    </p:set>
                                    <p:anim calcmode="lin" valueType="num">
                                      <p:cBhvr additive="base">
                                        <p:cTn id="39" dur="2000" fill="hold"/>
                                        <p:tgtEl>
                                          <p:spTgt spid="1641476">
                                            <p:txEl>
                                              <p:pRg st="8" end="8"/>
                                            </p:txEl>
                                          </p:spTgt>
                                        </p:tgtEl>
                                        <p:attrNameLst>
                                          <p:attrName>ppt_x</p:attrName>
                                        </p:attrNameLst>
                                      </p:cBhvr>
                                      <p:tavLst>
                                        <p:tav tm="0">
                                          <p:val>
                                            <p:strVal val="#ppt_x"/>
                                          </p:val>
                                        </p:tav>
                                        <p:tav tm="100000">
                                          <p:val>
                                            <p:strVal val="#ppt_x"/>
                                          </p:val>
                                        </p:tav>
                                      </p:tavLst>
                                    </p:anim>
                                    <p:anim calcmode="lin" valueType="num">
                                      <p:cBhvr additive="base">
                                        <p:cTn id="40" dur="2000" fill="hold"/>
                                        <p:tgtEl>
                                          <p:spTgt spid="1641476">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787" y="361741"/>
            <a:ext cx="8226425" cy="882650"/>
          </a:xfrm>
        </p:spPr>
        <p:txBody>
          <a:bodyPr anchor="b">
            <a:normAutofit/>
          </a:bodyPr>
          <a:lstStyle/>
          <a:p>
            <a:r>
              <a:rPr lang="en-US" dirty="0"/>
              <a:t>Acanthosis Nigricans</a:t>
            </a:r>
          </a:p>
        </p:txBody>
      </p:sp>
      <p:pic>
        <p:nvPicPr>
          <p:cNvPr id="80898" name="Picture 2" descr="severe acanthosis nigricans 2"/>
          <p:cNvPicPr>
            <a:picLocks noChangeAspect="1" noChangeArrowheads="1"/>
          </p:cNvPicPr>
          <p:nvPr/>
        </p:nvPicPr>
        <p:blipFill rotWithShape="1">
          <a:blip r:embed="rId4">
            <a:extLst>
              <a:ext uri="{28A0092B-C50C-407E-A947-70E740481C1C}">
                <a14:useLocalDpi xmlns:a14="http://schemas.microsoft.com/office/drawing/2010/main" val="0"/>
              </a:ext>
            </a:extLst>
          </a:blip>
          <a:srcRect r="32676" b="-2"/>
          <a:stretch/>
        </p:blipFill>
        <p:spPr bwMode="auto">
          <a:xfrm>
            <a:off x="458787" y="1447800"/>
            <a:ext cx="4037012" cy="449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9" name="Content Placeholder 2">
            <a:extLst>
              <a:ext uri="{FF2B5EF4-FFF2-40B4-BE49-F238E27FC236}">
                <a16:creationId xmlns:a16="http://schemas.microsoft.com/office/drawing/2014/main" id="{B956EE52-F702-449E-D613-1DEF8D04971A}"/>
              </a:ext>
            </a:extLst>
          </p:cNvPr>
          <p:cNvSpPr>
            <a:spLocks noGrp="1"/>
          </p:cNvSpPr>
          <p:nvPr>
            <p:ph sz="quarter" idx="3"/>
          </p:nvPr>
        </p:nvSpPr>
        <p:spPr>
          <a:xfrm>
            <a:off x="4648199" y="1398396"/>
            <a:ext cx="4037013" cy="4953000"/>
          </a:xfrm>
        </p:spPr>
        <p:txBody>
          <a:bodyPr>
            <a:normAutofit fontScale="92500"/>
          </a:bodyPr>
          <a:lstStyle/>
          <a:p>
            <a:pPr eaLnBrk="1" hangingPunct="1">
              <a:lnSpc>
                <a:spcPct val="110000"/>
              </a:lnSpc>
              <a:defRPr/>
            </a:pPr>
            <a:r>
              <a:rPr lang="en-US" sz="2400" dirty="0"/>
              <a:t>Signals high insulin levels in bloodstream</a:t>
            </a:r>
          </a:p>
          <a:p>
            <a:pPr eaLnBrk="1" hangingPunct="1">
              <a:lnSpc>
                <a:spcPct val="110000"/>
              </a:lnSpc>
              <a:defRPr/>
            </a:pPr>
            <a:r>
              <a:rPr lang="en-US" sz="2400" dirty="0"/>
              <a:t>Patches of darkened skin over parts of body that bend or rub against each other</a:t>
            </a:r>
          </a:p>
          <a:p>
            <a:pPr lvl="1" eaLnBrk="1" hangingPunct="1">
              <a:lnSpc>
                <a:spcPct val="110000"/>
              </a:lnSpc>
              <a:defRPr/>
            </a:pPr>
            <a:r>
              <a:rPr lang="en-US" sz="2400" dirty="0"/>
              <a:t>Neck, underarm, waistline, groin, knuckles, elbows, toes</a:t>
            </a:r>
          </a:p>
          <a:p>
            <a:pPr lvl="1" eaLnBrk="1" hangingPunct="1">
              <a:lnSpc>
                <a:spcPct val="110000"/>
              </a:lnSpc>
              <a:defRPr/>
            </a:pPr>
            <a:r>
              <a:rPr lang="en-US" sz="2400" dirty="0"/>
              <a:t>Skin tags on neck and darkened areas around eyes, nose and cheeks.</a:t>
            </a:r>
          </a:p>
          <a:p>
            <a:pPr eaLnBrk="1" hangingPunct="1">
              <a:lnSpc>
                <a:spcPct val="110000"/>
              </a:lnSpc>
              <a:defRPr/>
            </a:pPr>
            <a:r>
              <a:rPr lang="en-US" sz="2400" dirty="0"/>
              <a:t>No cure, lesions regress with treatment of insulin resistance</a:t>
            </a:r>
          </a:p>
          <a:p>
            <a:pPr>
              <a:lnSpc>
                <a:spcPct val="90000"/>
              </a:lnSpc>
            </a:pPr>
            <a:endParaRPr lang="en-US" sz="1300" dirty="0"/>
          </a:p>
        </p:txBody>
      </p:sp>
    </p:spTree>
    <p:custDataLst>
      <p:tags r:id="rId1"/>
    </p:custDataLst>
    <p:extLst>
      <p:ext uri="{BB962C8B-B14F-4D97-AF65-F5344CB8AC3E}">
        <p14:creationId xmlns:p14="http://schemas.microsoft.com/office/powerpoint/2010/main" val="2043105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a:xfrm>
            <a:off x="457200" y="228600"/>
            <a:ext cx="8305800" cy="1244600"/>
          </a:xfrm>
        </p:spPr>
        <p:txBody>
          <a:bodyPr vert="horz" lIns="80434" tIns="39511" rIns="80434" bIns="39511" anchor="b" anchorCtr="0">
            <a:normAutofit/>
          </a:bodyPr>
          <a:lstStyle/>
          <a:p>
            <a:pPr eaLnBrk="1" hangingPunct="1"/>
            <a:r>
              <a:rPr lang="en-US" dirty="0"/>
              <a:t>Diabetes Screening Guidelines</a:t>
            </a:r>
            <a:r>
              <a:rPr lang="en-US" sz="3200" dirty="0"/>
              <a:t> </a:t>
            </a:r>
            <a:br>
              <a:rPr lang="en-US" sz="3200" dirty="0"/>
            </a:br>
            <a:r>
              <a:rPr lang="en-US" sz="2489" dirty="0"/>
              <a:t>(ADA 2026 Clinical Practice Guidelines – Cheat Sheet</a:t>
            </a:r>
            <a:r>
              <a:rPr lang="en-US" sz="2844" dirty="0"/>
              <a:t>)</a:t>
            </a:r>
            <a:endParaRPr lang="en-US" sz="2844" dirty="0">
              <a:sym typeface="Monotype Sorts" pitchFamily="2" charset="2"/>
            </a:endParaRPr>
          </a:p>
        </p:txBody>
      </p:sp>
      <p:sp>
        <p:nvSpPr>
          <p:cNvPr id="6" name="TextBox 5">
            <a:extLst>
              <a:ext uri="{FF2B5EF4-FFF2-40B4-BE49-F238E27FC236}">
                <a16:creationId xmlns:a16="http://schemas.microsoft.com/office/drawing/2014/main" id="{36188CF2-F4F0-ABFC-EBAA-FCBA8FF3C144}"/>
              </a:ext>
            </a:extLst>
          </p:cNvPr>
          <p:cNvSpPr txBox="1"/>
          <p:nvPr/>
        </p:nvSpPr>
        <p:spPr>
          <a:xfrm>
            <a:off x="3276600" y="6260068"/>
            <a:ext cx="3200400" cy="369332"/>
          </a:xfrm>
          <a:prstGeom prst="rect">
            <a:avLst/>
          </a:prstGeom>
          <a:noFill/>
        </p:spPr>
        <p:txBody>
          <a:bodyPr wrap="square" rtlCol="0">
            <a:spAutoFit/>
          </a:bodyPr>
          <a:lstStyle/>
          <a:p>
            <a:r>
              <a:rPr lang="en-US" dirty="0">
                <a:solidFill>
                  <a:srgbClr val="0070C0"/>
                </a:solidFill>
              </a:rPr>
              <a:t>DiabetesEd.net   Cheat Sheets</a:t>
            </a:r>
          </a:p>
        </p:txBody>
      </p:sp>
      <p:pic>
        <p:nvPicPr>
          <p:cNvPr id="5" name="Picture 4">
            <a:extLst>
              <a:ext uri="{FF2B5EF4-FFF2-40B4-BE49-F238E27FC236}">
                <a16:creationId xmlns:a16="http://schemas.microsoft.com/office/drawing/2014/main" id="{7AE8FE5E-3144-AF09-1963-3D84D66A3FE2}"/>
              </a:ext>
            </a:extLst>
          </p:cNvPr>
          <p:cNvPicPr>
            <a:picLocks noChangeAspect="1"/>
          </p:cNvPicPr>
          <p:nvPr/>
        </p:nvPicPr>
        <p:blipFill>
          <a:blip r:embed="rId4"/>
          <a:stretch>
            <a:fillRect/>
          </a:stretch>
        </p:blipFill>
        <p:spPr>
          <a:xfrm>
            <a:off x="201685" y="1582153"/>
            <a:ext cx="8740629" cy="3930971"/>
          </a:xfrm>
          <a:prstGeom prst="rect">
            <a:avLst/>
          </a:prstGeom>
        </p:spPr>
      </p:pic>
      <p:pic>
        <p:nvPicPr>
          <p:cNvPr id="2070" name="Picture 22" descr="C:\Users\bev_000\AppData\Local\Microsoft\Windows\INetCache\IE\I78AA3YG\MC900439612[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77123" y="5437253"/>
            <a:ext cx="2833539" cy="201496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272ADDD-9EAB-ED5B-D442-0AB6F312F797}"/>
              </a:ext>
            </a:extLst>
          </p:cNvPr>
          <p:cNvPicPr>
            <a:picLocks noChangeAspect="1"/>
          </p:cNvPicPr>
          <p:nvPr/>
        </p:nvPicPr>
        <p:blipFill>
          <a:blip r:embed="rId6"/>
          <a:stretch>
            <a:fillRect/>
          </a:stretch>
        </p:blipFill>
        <p:spPr>
          <a:xfrm>
            <a:off x="201685" y="6100161"/>
            <a:ext cx="3079414" cy="689144"/>
          </a:xfrm>
          <a:prstGeom prst="rect">
            <a:avLst/>
          </a:prstGeom>
        </p:spPr>
      </p:pic>
    </p:spTree>
    <p:custDataLst>
      <p:tags r:id="rId1"/>
    </p:custDataLst>
    <p:extLst>
      <p:ext uri="{BB962C8B-B14F-4D97-AF65-F5344CB8AC3E}">
        <p14:creationId xmlns:p14="http://schemas.microsoft.com/office/powerpoint/2010/main" val="46780276"/>
      </p:ext>
    </p:extLst>
  </p:cSld>
  <p:clrMapOvr>
    <a:masterClrMapping/>
  </p:clrMapOvr>
  <p:transition/>
  <p:extLst>
    <p:ext uri="{6950BFC3-D8DA-4A85-94F7-54DA5524770B}">
      <p188:commentRel xmlns:p188="http://schemas.microsoft.com/office/powerpoint/2018/8/main" r:id="rId3"/>
    </p:ext>
  </p:extLs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Question 6</a:t>
            </a:r>
          </a:p>
        </p:txBody>
      </p:sp>
      <p:sp>
        <p:nvSpPr>
          <p:cNvPr id="3" name="Content Placeholder 2"/>
          <p:cNvSpPr>
            <a:spLocks noGrp="1"/>
          </p:cNvSpPr>
          <p:nvPr>
            <p:ph sz="quarter" idx="1"/>
          </p:nvPr>
        </p:nvSpPr>
        <p:spPr>
          <a:xfrm>
            <a:off x="457200" y="1219200"/>
            <a:ext cx="6858000" cy="4937760"/>
          </a:xfrm>
        </p:spPr>
        <p:txBody>
          <a:bodyPr>
            <a:normAutofit/>
          </a:bodyPr>
          <a:lstStyle/>
          <a:p>
            <a:r>
              <a:rPr lang="en-US" sz="3600" dirty="0"/>
              <a:t>Frequent skin and yeast infections in people with diabetes are:</a:t>
            </a:r>
          </a:p>
          <a:p>
            <a:pPr marL="514350" indent="-514350">
              <a:buAutoNum type="alphaLcPeriod"/>
            </a:pPr>
            <a:r>
              <a:rPr lang="en-US" sz="3600" dirty="0"/>
              <a:t>A sign of poor hygiene</a:t>
            </a:r>
          </a:p>
          <a:p>
            <a:pPr marL="514350" indent="-514350">
              <a:buAutoNum type="alphaLcPeriod"/>
            </a:pPr>
            <a:r>
              <a:rPr lang="en-US" sz="3600" dirty="0"/>
              <a:t>Due to poor diet</a:t>
            </a:r>
          </a:p>
          <a:p>
            <a:pPr marL="514350" indent="-514350">
              <a:buAutoNum type="alphaLcPeriod"/>
            </a:pPr>
            <a:r>
              <a:rPr lang="en-US" sz="3600" dirty="0"/>
              <a:t>A sign of ongoing hyperglycemia</a:t>
            </a:r>
          </a:p>
          <a:p>
            <a:pPr marL="514350" indent="-514350">
              <a:buAutoNum type="alphaLcPeriod"/>
            </a:pPr>
            <a:r>
              <a:rPr lang="en-US" sz="3600" dirty="0"/>
              <a:t>A result of high sugar intake</a:t>
            </a:r>
          </a:p>
          <a:p>
            <a:pPr marL="274320" lvl="1" indent="0" fontAlgn="base">
              <a:buNone/>
            </a:pPr>
            <a:endParaRPr lang="en-US" sz="3600" dirty="0"/>
          </a:p>
          <a:p>
            <a:endParaRPr lang="en-US" dirty="0"/>
          </a:p>
        </p:txBody>
      </p:sp>
      <p:pic>
        <p:nvPicPr>
          <p:cNvPr id="4" name="Picture 3">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15200" y="1524000"/>
            <a:ext cx="1584125" cy="1570758"/>
          </a:xfrm>
          <a:prstGeom prst="rect">
            <a:avLst/>
          </a:prstGeom>
        </p:spPr>
      </p:pic>
    </p:spTree>
    <p:custDataLst>
      <p:tags r:id="rId1"/>
    </p:custDataLst>
    <p:extLst>
      <p:ext uri="{BB962C8B-B14F-4D97-AF65-F5344CB8AC3E}">
        <p14:creationId xmlns:p14="http://schemas.microsoft.com/office/powerpoint/2010/main" val="2539644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8018" name="Rectangle 2"/>
          <p:cNvSpPr>
            <a:spLocks noGrp="1" noChangeArrowheads="1"/>
          </p:cNvSpPr>
          <p:nvPr>
            <p:ph type="title"/>
          </p:nvPr>
        </p:nvSpPr>
        <p:spPr/>
        <p:txBody>
          <a:bodyPr lIns="90477" tIns="44445" rIns="90477" bIns="44445" anchor="b" anchorCtr="0"/>
          <a:lstStyle/>
          <a:p>
            <a:pPr eaLnBrk="1" hangingPunct="1">
              <a:defRPr/>
            </a:pPr>
            <a:r>
              <a:rPr lang="en-US" dirty="0"/>
              <a:t>Signs of Diabetes</a:t>
            </a:r>
            <a:endParaRPr lang="en-US" sz="4000" dirty="0">
              <a:sym typeface="Monotype Sorts" pitchFamily="2" charset="2"/>
            </a:endParaRPr>
          </a:p>
        </p:txBody>
      </p:sp>
      <p:sp>
        <p:nvSpPr>
          <p:cNvPr id="1238019" name="Rectangle 3"/>
          <p:cNvSpPr>
            <a:spLocks noGrp="1" noChangeArrowheads="1"/>
          </p:cNvSpPr>
          <p:nvPr>
            <p:ph sz="quarter" idx="1"/>
          </p:nvPr>
        </p:nvSpPr>
        <p:spPr>
          <a:xfrm>
            <a:off x="457200" y="1752600"/>
            <a:ext cx="8229600" cy="4404360"/>
          </a:xfrm>
        </p:spPr>
        <p:txBody>
          <a:bodyPr lIns="90477" tIns="44445" rIns="90477" bIns="44445">
            <a:normAutofit lnSpcReduction="10000"/>
          </a:bodyPr>
          <a:lstStyle/>
          <a:p>
            <a:pPr eaLnBrk="1" hangingPunct="1">
              <a:defRPr/>
            </a:pPr>
            <a:r>
              <a:rPr lang="en-US" dirty="0"/>
              <a:t>Polyuria</a:t>
            </a:r>
          </a:p>
          <a:p>
            <a:pPr eaLnBrk="1" hangingPunct="1">
              <a:defRPr/>
            </a:pPr>
            <a:r>
              <a:rPr lang="en-US" dirty="0"/>
              <a:t>Polydipsia	</a:t>
            </a:r>
          </a:p>
          <a:p>
            <a:pPr eaLnBrk="1" hangingPunct="1">
              <a:defRPr/>
            </a:pPr>
            <a:r>
              <a:rPr lang="en-US" dirty="0" err="1"/>
              <a:t>Polyphasia</a:t>
            </a:r>
            <a:endParaRPr lang="en-US" dirty="0"/>
          </a:p>
          <a:p>
            <a:pPr eaLnBrk="1" hangingPunct="1">
              <a:defRPr/>
            </a:pPr>
            <a:r>
              <a:rPr lang="en-US" dirty="0"/>
              <a:t>Weight loss</a:t>
            </a:r>
          </a:p>
          <a:p>
            <a:pPr eaLnBrk="1" hangingPunct="1">
              <a:defRPr/>
            </a:pPr>
            <a:r>
              <a:rPr lang="en-US" dirty="0"/>
              <a:t>Fatigue</a:t>
            </a:r>
          </a:p>
          <a:p>
            <a:pPr eaLnBrk="1" hangingPunct="1">
              <a:defRPr/>
            </a:pPr>
            <a:r>
              <a:rPr lang="en-US" dirty="0"/>
              <a:t>Skin and other </a:t>
            </a:r>
          </a:p>
          <a:p>
            <a:pPr marL="0" indent="0" eaLnBrk="1" hangingPunct="1">
              <a:buNone/>
              <a:defRPr/>
            </a:pPr>
            <a:r>
              <a:rPr lang="en-US" dirty="0"/>
              <a:t>infections</a:t>
            </a:r>
          </a:p>
          <a:p>
            <a:pPr eaLnBrk="1" hangingPunct="1">
              <a:defRPr/>
            </a:pPr>
            <a:r>
              <a:rPr lang="en-US" dirty="0"/>
              <a:t>Blurry vision</a:t>
            </a:r>
          </a:p>
        </p:txBody>
      </p:sp>
      <p:sp>
        <p:nvSpPr>
          <p:cNvPr id="1238020" name="Rectangle 4"/>
          <p:cNvSpPr>
            <a:spLocks noGrp="1" noChangeArrowheads="1"/>
          </p:cNvSpPr>
          <p:nvPr>
            <p:ph sz="half" idx="4294967295"/>
          </p:nvPr>
        </p:nvSpPr>
        <p:spPr>
          <a:xfrm>
            <a:off x="4146550" y="1752600"/>
            <a:ext cx="4540250" cy="4344988"/>
          </a:xfrm>
        </p:spPr>
        <p:txBody>
          <a:bodyPr lIns="90477" tIns="44445" rIns="90477" bIns="44445">
            <a:normAutofit lnSpcReduction="10000"/>
          </a:bodyPr>
          <a:lstStyle/>
          <a:p>
            <a:pPr eaLnBrk="1" hangingPunct="1">
              <a:buFont typeface="Wingdings" pitchFamily="2" charset="2"/>
              <a:buBlip>
                <a:blip r:embed="rId4"/>
              </a:buBlip>
              <a:defRPr/>
            </a:pPr>
            <a:r>
              <a:rPr lang="en-US" dirty="0"/>
              <a:t>Glycosuria, H</a:t>
            </a:r>
            <a:r>
              <a:rPr lang="en-US" baseline="-25000" dirty="0"/>
              <a:t>2</a:t>
            </a:r>
            <a:r>
              <a:rPr lang="en-US" dirty="0"/>
              <a:t>O losses</a:t>
            </a:r>
          </a:p>
          <a:p>
            <a:pPr eaLnBrk="1" hangingPunct="1">
              <a:buFont typeface="Wingdings" pitchFamily="2" charset="2"/>
              <a:buBlip>
                <a:blip r:embed="rId4"/>
              </a:buBlip>
              <a:defRPr/>
            </a:pPr>
            <a:r>
              <a:rPr lang="en-US" dirty="0"/>
              <a:t>Dehydration</a:t>
            </a:r>
          </a:p>
          <a:p>
            <a:pPr eaLnBrk="1" hangingPunct="1">
              <a:buFont typeface="Wingdings" pitchFamily="2" charset="2"/>
              <a:buBlip>
                <a:blip r:embed="rId4"/>
              </a:buBlip>
              <a:defRPr/>
            </a:pPr>
            <a:r>
              <a:rPr lang="en-US" dirty="0"/>
              <a:t>Fuel Depletion</a:t>
            </a:r>
          </a:p>
          <a:p>
            <a:pPr eaLnBrk="1" hangingPunct="1">
              <a:buFont typeface="Wingdings" pitchFamily="2" charset="2"/>
              <a:buBlip>
                <a:blip r:embed="rId4"/>
              </a:buBlip>
              <a:defRPr/>
            </a:pPr>
            <a:r>
              <a:rPr lang="en-US" dirty="0"/>
              <a:t>Loss of body tissue, H</a:t>
            </a:r>
            <a:r>
              <a:rPr lang="en-US" baseline="-25000" dirty="0"/>
              <a:t>2</a:t>
            </a:r>
            <a:r>
              <a:rPr lang="en-US" dirty="0"/>
              <a:t>O</a:t>
            </a:r>
          </a:p>
          <a:p>
            <a:pPr eaLnBrk="1" hangingPunct="1">
              <a:buFont typeface="Wingdings" pitchFamily="2" charset="2"/>
              <a:buBlip>
                <a:blip r:embed="rId4"/>
              </a:buBlip>
              <a:defRPr/>
            </a:pPr>
            <a:r>
              <a:rPr lang="en-US" dirty="0"/>
              <a:t>Poor energy utilization</a:t>
            </a:r>
          </a:p>
          <a:p>
            <a:pPr eaLnBrk="1" hangingPunct="1">
              <a:buFont typeface="Wingdings" pitchFamily="2" charset="2"/>
              <a:buBlip>
                <a:blip r:embed="rId4"/>
              </a:buBlip>
              <a:defRPr/>
            </a:pPr>
            <a:r>
              <a:rPr lang="en-US" dirty="0"/>
              <a:t>Hyperglycemia increases incidence of infection</a:t>
            </a:r>
          </a:p>
          <a:p>
            <a:pPr eaLnBrk="1" hangingPunct="1">
              <a:buFont typeface="Wingdings" pitchFamily="2" charset="2"/>
              <a:buBlip>
                <a:blip r:embed="rId4"/>
              </a:buBlip>
              <a:defRPr/>
            </a:pPr>
            <a:r>
              <a:rPr lang="en-US" dirty="0"/>
              <a:t>Osmotic changes</a:t>
            </a:r>
          </a:p>
          <a:p>
            <a:pPr eaLnBrk="1" hangingPunct="1">
              <a:buFont typeface="Wingdings" pitchFamily="2" charset="2"/>
              <a:buNone/>
              <a:defRPr/>
            </a:pPr>
            <a:endParaRPr lang="en-US" dirty="0"/>
          </a:p>
          <a:p>
            <a:pPr eaLnBrk="1" hangingPunct="1">
              <a:defRPr/>
            </a:pPr>
            <a:endParaRPr lang="en-US" sz="2400" dirty="0"/>
          </a:p>
        </p:txBody>
      </p:sp>
      <p:pic>
        <p:nvPicPr>
          <p:cNvPr id="8" name="Picture 6" descr="http://www.worlddiabetesday.org/files/images/dka.jpg">
            <a:hlinkClick r:id="rId5" tooltip="Understand diabetes and take control"/>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15200" y="0"/>
            <a:ext cx="175917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628321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38020">
                                            <p:txEl>
                                              <p:pRg st="0" end="0"/>
                                            </p:txEl>
                                          </p:spTgt>
                                        </p:tgtEl>
                                        <p:attrNameLst>
                                          <p:attrName>style.visibility</p:attrName>
                                        </p:attrNameLst>
                                      </p:cBhvr>
                                      <p:to>
                                        <p:strVal val="visible"/>
                                      </p:to>
                                    </p:set>
                                    <p:anim calcmode="lin" valueType="num">
                                      <p:cBhvr additive="base">
                                        <p:cTn id="7" dur="2000" fill="hold"/>
                                        <p:tgtEl>
                                          <p:spTgt spid="1238020">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238020">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2000"/>
                            </p:stCondLst>
                            <p:childTnLst>
                              <p:par>
                                <p:cTn id="10" presetID="2" presetClass="entr" presetSubtype="4" fill="hold" grpId="0" nodeType="afterEffect">
                                  <p:stCondLst>
                                    <p:cond delay="0"/>
                                  </p:stCondLst>
                                  <p:childTnLst>
                                    <p:set>
                                      <p:cBhvr>
                                        <p:cTn id="11" dur="1" fill="hold">
                                          <p:stCondLst>
                                            <p:cond delay="0"/>
                                          </p:stCondLst>
                                        </p:cTn>
                                        <p:tgtEl>
                                          <p:spTgt spid="1238020">
                                            <p:txEl>
                                              <p:pRg st="1" end="1"/>
                                            </p:txEl>
                                          </p:spTgt>
                                        </p:tgtEl>
                                        <p:attrNameLst>
                                          <p:attrName>style.visibility</p:attrName>
                                        </p:attrNameLst>
                                      </p:cBhvr>
                                      <p:to>
                                        <p:strVal val="visible"/>
                                      </p:to>
                                    </p:set>
                                    <p:anim calcmode="lin" valueType="num">
                                      <p:cBhvr additive="base">
                                        <p:cTn id="12" dur="2000" fill="hold"/>
                                        <p:tgtEl>
                                          <p:spTgt spid="1238020">
                                            <p:txEl>
                                              <p:pRg st="1" end="1"/>
                                            </p:txEl>
                                          </p:spTgt>
                                        </p:tgtEl>
                                        <p:attrNameLst>
                                          <p:attrName>ppt_x</p:attrName>
                                        </p:attrNameLst>
                                      </p:cBhvr>
                                      <p:tavLst>
                                        <p:tav tm="0">
                                          <p:val>
                                            <p:strVal val="#ppt_x"/>
                                          </p:val>
                                        </p:tav>
                                        <p:tav tm="100000">
                                          <p:val>
                                            <p:strVal val="#ppt_x"/>
                                          </p:val>
                                        </p:tav>
                                      </p:tavLst>
                                    </p:anim>
                                    <p:anim calcmode="lin" valueType="num">
                                      <p:cBhvr additive="base">
                                        <p:cTn id="13" dur="2000" fill="hold"/>
                                        <p:tgtEl>
                                          <p:spTgt spid="1238020">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4000"/>
                            </p:stCondLst>
                            <p:childTnLst>
                              <p:par>
                                <p:cTn id="15" presetID="2" presetClass="entr" presetSubtype="4" fill="hold" grpId="0" nodeType="afterEffect">
                                  <p:stCondLst>
                                    <p:cond delay="0"/>
                                  </p:stCondLst>
                                  <p:childTnLst>
                                    <p:set>
                                      <p:cBhvr>
                                        <p:cTn id="16" dur="1" fill="hold">
                                          <p:stCondLst>
                                            <p:cond delay="0"/>
                                          </p:stCondLst>
                                        </p:cTn>
                                        <p:tgtEl>
                                          <p:spTgt spid="1238020">
                                            <p:txEl>
                                              <p:pRg st="2" end="2"/>
                                            </p:txEl>
                                          </p:spTgt>
                                        </p:tgtEl>
                                        <p:attrNameLst>
                                          <p:attrName>style.visibility</p:attrName>
                                        </p:attrNameLst>
                                      </p:cBhvr>
                                      <p:to>
                                        <p:strVal val="visible"/>
                                      </p:to>
                                    </p:set>
                                    <p:anim calcmode="lin" valueType="num">
                                      <p:cBhvr additive="base">
                                        <p:cTn id="17" dur="2000" fill="hold"/>
                                        <p:tgtEl>
                                          <p:spTgt spid="1238020">
                                            <p:txEl>
                                              <p:pRg st="2" end="2"/>
                                            </p:txEl>
                                          </p:spTgt>
                                        </p:tgtEl>
                                        <p:attrNameLst>
                                          <p:attrName>ppt_x</p:attrName>
                                        </p:attrNameLst>
                                      </p:cBhvr>
                                      <p:tavLst>
                                        <p:tav tm="0">
                                          <p:val>
                                            <p:strVal val="#ppt_x"/>
                                          </p:val>
                                        </p:tav>
                                        <p:tav tm="100000">
                                          <p:val>
                                            <p:strVal val="#ppt_x"/>
                                          </p:val>
                                        </p:tav>
                                      </p:tavLst>
                                    </p:anim>
                                    <p:anim calcmode="lin" valueType="num">
                                      <p:cBhvr additive="base">
                                        <p:cTn id="18" dur="2000" fill="hold"/>
                                        <p:tgtEl>
                                          <p:spTgt spid="1238020">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6000"/>
                            </p:stCondLst>
                            <p:childTnLst>
                              <p:par>
                                <p:cTn id="20" presetID="2" presetClass="entr" presetSubtype="4" fill="hold" grpId="0" nodeType="afterEffect">
                                  <p:stCondLst>
                                    <p:cond delay="0"/>
                                  </p:stCondLst>
                                  <p:childTnLst>
                                    <p:set>
                                      <p:cBhvr>
                                        <p:cTn id="21" dur="1" fill="hold">
                                          <p:stCondLst>
                                            <p:cond delay="0"/>
                                          </p:stCondLst>
                                        </p:cTn>
                                        <p:tgtEl>
                                          <p:spTgt spid="1238020">
                                            <p:txEl>
                                              <p:pRg st="3" end="3"/>
                                            </p:txEl>
                                          </p:spTgt>
                                        </p:tgtEl>
                                        <p:attrNameLst>
                                          <p:attrName>style.visibility</p:attrName>
                                        </p:attrNameLst>
                                      </p:cBhvr>
                                      <p:to>
                                        <p:strVal val="visible"/>
                                      </p:to>
                                    </p:set>
                                    <p:anim calcmode="lin" valueType="num">
                                      <p:cBhvr additive="base">
                                        <p:cTn id="22" dur="2000" fill="hold"/>
                                        <p:tgtEl>
                                          <p:spTgt spid="1238020">
                                            <p:txEl>
                                              <p:pRg st="3" end="3"/>
                                            </p:txEl>
                                          </p:spTgt>
                                        </p:tgtEl>
                                        <p:attrNameLst>
                                          <p:attrName>ppt_x</p:attrName>
                                        </p:attrNameLst>
                                      </p:cBhvr>
                                      <p:tavLst>
                                        <p:tav tm="0">
                                          <p:val>
                                            <p:strVal val="#ppt_x"/>
                                          </p:val>
                                        </p:tav>
                                        <p:tav tm="100000">
                                          <p:val>
                                            <p:strVal val="#ppt_x"/>
                                          </p:val>
                                        </p:tav>
                                      </p:tavLst>
                                    </p:anim>
                                    <p:anim calcmode="lin" valueType="num">
                                      <p:cBhvr additive="base">
                                        <p:cTn id="23" dur="2000" fill="hold"/>
                                        <p:tgtEl>
                                          <p:spTgt spid="1238020">
                                            <p:txEl>
                                              <p:pRg st="3" end="3"/>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8000"/>
                            </p:stCondLst>
                            <p:childTnLst>
                              <p:par>
                                <p:cTn id="25" presetID="2" presetClass="entr" presetSubtype="4" fill="hold" grpId="0" nodeType="afterEffect">
                                  <p:stCondLst>
                                    <p:cond delay="0"/>
                                  </p:stCondLst>
                                  <p:childTnLst>
                                    <p:set>
                                      <p:cBhvr>
                                        <p:cTn id="26" dur="1" fill="hold">
                                          <p:stCondLst>
                                            <p:cond delay="0"/>
                                          </p:stCondLst>
                                        </p:cTn>
                                        <p:tgtEl>
                                          <p:spTgt spid="1238020">
                                            <p:txEl>
                                              <p:pRg st="4" end="4"/>
                                            </p:txEl>
                                          </p:spTgt>
                                        </p:tgtEl>
                                        <p:attrNameLst>
                                          <p:attrName>style.visibility</p:attrName>
                                        </p:attrNameLst>
                                      </p:cBhvr>
                                      <p:to>
                                        <p:strVal val="visible"/>
                                      </p:to>
                                    </p:set>
                                    <p:anim calcmode="lin" valueType="num">
                                      <p:cBhvr additive="base">
                                        <p:cTn id="27" dur="2000" fill="hold"/>
                                        <p:tgtEl>
                                          <p:spTgt spid="1238020">
                                            <p:txEl>
                                              <p:pRg st="4" end="4"/>
                                            </p:txEl>
                                          </p:spTgt>
                                        </p:tgtEl>
                                        <p:attrNameLst>
                                          <p:attrName>ppt_x</p:attrName>
                                        </p:attrNameLst>
                                      </p:cBhvr>
                                      <p:tavLst>
                                        <p:tav tm="0">
                                          <p:val>
                                            <p:strVal val="#ppt_x"/>
                                          </p:val>
                                        </p:tav>
                                        <p:tav tm="100000">
                                          <p:val>
                                            <p:strVal val="#ppt_x"/>
                                          </p:val>
                                        </p:tav>
                                      </p:tavLst>
                                    </p:anim>
                                    <p:anim calcmode="lin" valueType="num">
                                      <p:cBhvr additive="base">
                                        <p:cTn id="28" dur="2000" fill="hold"/>
                                        <p:tgtEl>
                                          <p:spTgt spid="1238020">
                                            <p:txEl>
                                              <p:pRg st="4" end="4"/>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10000"/>
                            </p:stCondLst>
                            <p:childTnLst>
                              <p:par>
                                <p:cTn id="30" presetID="2" presetClass="entr" presetSubtype="4" fill="hold" grpId="0" nodeType="afterEffect">
                                  <p:stCondLst>
                                    <p:cond delay="0"/>
                                  </p:stCondLst>
                                  <p:childTnLst>
                                    <p:set>
                                      <p:cBhvr>
                                        <p:cTn id="31" dur="1" fill="hold">
                                          <p:stCondLst>
                                            <p:cond delay="0"/>
                                          </p:stCondLst>
                                        </p:cTn>
                                        <p:tgtEl>
                                          <p:spTgt spid="1238020">
                                            <p:txEl>
                                              <p:pRg st="5" end="5"/>
                                            </p:txEl>
                                          </p:spTgt>
                                        </p:tgtEl>
                                        <p:attrNameLst>
                                          <p:attrName>style.visibility</p:attrName>
                                        </p:attrNameLst>
                                      </p:cBhvr>
                                      <p:to>
                                        <p:strVal val="visible"/>
                                      </p:to>
                                    </p:set>
                                    <p:anim calcmode="lin" valueType="num">
                                      <p:cBhvr additive="base">
                                        <p:cTn id="32" dur="2000" fill="hold"/>
                                        <p:tgtEl>
                                          <p:spTgt spid="1238020">
                                            <p:txEl>
                                              <p:pRg st="5" end="5"/>
                                            </p:txEl>
                                          </p:spTgt>
                                        </p:tgtEl>
                                        <p:attrNameLst>
                                          <p:attrName>ppt_x</p:attrName>
                                        </p:attrNameLst>
                                      </p:cBhvr>
                                      <p:tavLst>
                                        <p:tav tm="0">
                                          <p:val>
                                            <p:strVal val="#ppt_x"/>
                                          </p:val>
                                        </p:tav>
                                        <p:tav tm="100000">
                                          <p:val>
                                            <p:strVal val="#ppt_x"/>
                                          </p:val>
                                        </p:tav>
                                      </p:tavLst>
                                    </p:anim>
                                    <p:anim calcmode="lin" valueType="num">
                                      <p:cBhvr additive="base">
                                        <p:cTn id="33" dur="2000" fill="hold"/>
                                        <p:tgtEl>
                                          <p:spTgt spid="1238020">
                                            <p:txEl>
                                              <p:pRg st="5" end="5"/>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12000"/>
                            </p:stCondLst>
                            <p:childTnLst>
                              <p:par>
                                <p:cTn id="35" presetID="2" presetClass="entr" presetSubtype="4" fill="hold" grpId="0" nodeType="afterEffect">
                                  <p:stCondLst>
                                    <p:cond delay="0"/>
                                  </p:stCondLst>
                                  <p:childTnLst>
                                    <p:set>
                                      <p:cBhvr>
                                        <p:cTn id="36" dur="1" fill="hold">
                                          <p:stCondLst>
                                            <p:cond delay="0"/>
                                          </p:stCondLst>
                                        </p:cTn>
                                        <p:tgtEl>
                                          <p:spTgt spid="1238020">
                                            <p:txEl>
                                              <p:pRg st="6" end="6"/>
                                            </p:txEl>
                                          </p:spTgt>
                                        </p:tgtEl>
                                        <p:attrNameLst>
                                          <p:attrName>style.visibility</p:attrName>
                                        </p:attrNameLst>
                                      </p:cBhvr>
                                      <p:to>
                                        <p:strVal val="visible"/>
                                      </p:to>
                                    </p:set>
                                    <p:anim calcmode="lin" valueType="num">
                                      <p:cBhvr additive="base">
                                        <p:cTn id="37" dur="2000" fill="hold"/>
                                        <p:tgtEl>
                                          <p:spTgt spid="1238020">
                                            <p:txEl>
                                              <p:pRg st="6" end="6"/>
                                            </p:txEl>
                                          </p:spTgt>
                                        </p:tgtEl>
                                        <p:attrNameLst>
                                          <p:attrName>ppt_x</p:attrName>
                                        </p:attrNameLst>
                                      </p:cBhvr>
                                      <p:tavLst>
                                        <p:tav tm="0">
                                          <p:val>
                                            <p:strVal val="#ppt_x"/>
                                          </p:val>
                                        </p:tav>
                                        <p:tav tm="100000">
                                          <p:val>
                                            <p:strVal val="#ppt_x"/>
                                          </p:val>
                                        </p:tav>
                                      </p:tavLst>
                                    </p:anim>
                                    <p:anim calcmode="lin" valueType="num">
                                      <p:cBhvr additive="base">
                                        <p:cTn id="38" dur="2000" fill="hold"/>
                                        <p:tgtEl>
                                          <p:spTgt spid="1238020">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8020"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9CE592-28B4-1C5A-A67B-A1F97A9E2D2A}"/>
            </a:ext>
          </a:extLst>
        </p:cNvPr>
        <p:cNvGrpSpPr/>
        <p:nvPr/>
      </p:nvGrpSpPr>
      <p:grpSpPr>
        <a:xfrm>
          <a:off x="0" y="0"/>
          <a:ext cx="0" cy="0"/>
          <a:chOff x="0" y="0"/>
          <a:chExt cx="0" cy="0"/>
        </a:xfrm>
      </p:grpSpPr>
      <p:sp>
        <p:nvSpPr>
          <p:cNvPr id="54274" name="Rectangle 2">
            <a:extLst>
              <a:ext uri="{FF2B5EF4-FFF2-40B4-BE49-F238E27FC236}">
                <a16:creationId xmlns:a16="http://schemas.microsoft.com/office/drawing/2014/main" id="{894C65D4-EDB7-AFB0-B86D-44D5592918D8}"/>
              </a:ext>
            </a:extLst>
          </p:cNvPr>
          <p:cNvSpPr>
            <a:spLocks noGrp="1" noChangeArrowheads="1"/>
          </p:cNvSpPr>
          <p:nvPr>
            <p:ph type="title"/>
          </p:nvPr>
        </p:nvSpPr>
        <p:spPr/>
        <p:txBody>
          <a:bodyPr/>
          <a:lstStyle/>
          <a:p>
            <a:pPr eaLnBrk="1" hangingPunct="1"/>
            <a:r>
              <a:rPr lang="en-US"/>
              <a:t>What is Type 2 Diabetes?</a:t>
            </a:r>
          </a:p>
        </p:txBody>
      </p:sp>
      <p:sp>
        <p:nvSpPr>
          <p:cNvPr id="54275" name="Rectangle 3">
            <a:extLst>
              <a:ext uri="{FF2B5EF4-FFF2-40B4-BE49-F238E27FC236}">
                <a16:creationId xmlns:a16="http://schemas.microsoft.com/office/drawing/2014/main" id="{786E7D44-1E02-0747-50E2-CEEEA5E13FC8}"/>
              </a:ext>
            </a:extLst>
          </p:cNvPr>
          <p:cNvSpPr>
            <a:spLocks noGrp="1" noChangeArrowheads="1"/>
          </p:cNvSpPr>
          <p:nvPr>
            <p:ph idx="1"/>
          </p:nvPr>
        </p:nvSpPr>
        <p:spPr>
          <a:xfrm>
            <a:off x="457200" y="1219200"/>
            <a:ext cx="5791200" cy="5486400"/>
          </a:xfrm>
        </p:spPr>
        <p:txBody>
          <a:bodyPr>
            <a:normAutofit lnSpcReduction="10000"/>
          </a:bodyPr>
          <a:lstStyle/>
          <a:p>
            <a:r>
              <a:rPr lang="en-US" dirty="0"/>
              <a:t>Type 2 diabetes is associated with insulin secretory defects related to </a:t>
            </a:r>
          </a:p>
          <a:p>
            <a:pPr lvl="1"/>
            <a:r>
              <a:rPr lang="en-US" dirty="0"/>
              <a:t>genetic predisposition, </a:t>
            </a:r>
          </a:p>
          <a:p>
            <a:pPr lvl="1"/>
            <a:r>
              <a:rPr lang="en-US" dirty="0"/>
              <a:t>epigenetic changes, </a:t>
            </a:r>
          </a:p>
          <a:p>
            <a:pPr lvl="1"/>
            <a:r>
              <a:rPr lang="en-US" dirty="0"/>
              <a:t>inflammation, and </a:t>
            </a:r>
          </a:p>
          <a:p>
            <a:pPr lvl="1"/>
            <a:r>
              <a:rPr lang="en-US" dirty="0"/>
              <a:t>metabolic stress. </a:t>
            </a:r>
          </a:p>
          <a:p>
            <a:pPr marL="274320" lvl="1" indent="0">
              <a:buNone/>
            </a:pPr>
            <a:endParaRPr lang="en-US" dirty="0"/>
          </a:p>
          <a:p>
            <a:r>
              <a:rPr lang="en-US" dirty="0"/>
              <a:t>Future classification schemes for diabetes will likely focus on the pathophysiology of the underlying β-cell dysfunction.</a:t>
            </a:r>
          </a:p>
        </p:txBody>
      </p:sp>
      <p:pic>
        <p:nvPicPr>
          <p:cNvPr id="5" name="Picture 4">
            <a:extLst>
              <a:ext uri="{FF2B5EF4-FFF2-40B4-BE49-F238E27FC236}">
                <a16:creationId xmlns:a16="http://schemas.microsoft.com/office/drawing/2014/main" id="{58C31BD6-EEA5-2441-1AB8-B3EC943A4598}"/>
              </a:ext>
            </a:extLst>
          </p:cNvPr>
          <p:cNvPicPr>
            <a:picLocks noChangeAspect="1"/>
          </p:cNvPicPr>
          <p:nvPr/>
        </p:nvPicPr>
        <p:blipFill>
          <a:blip r:embed="rId3"/>
          <a:stretch>
            <a:fillRect/>
          </a:stretch>
        </p:blipFill>
        <p:spPr>
          <a:xfrm>
            <a:off x="6090792" y="3917066"/>
            <a:ext cx="2953514" cy="610867"/>
          </a:xfrm>
          <a:prstGeom prst="rect">
            <a:avLst/>
          </a:prstGeom>
        </p:spPr>
      </p:pic>
      <p:pic>
        <p:nvPicPr>
          <p:cNvPr id="7" name="Picture 6" descr="Smiling tattooed man with bun">
            <a:extLst>
              <a:ext uri="{FF2B5EF4-FFF2-40B4-BE49-F238E27FC236}">
                <a16:creationId xmlns:a16="http://schemas.microsoft.com/office/drawing/2014/main" id="{0919E2F1-3EA4-C972-70E5-1DCE239C06C0}"/>
              </a:ext>
            </a:extLst>
          </p:cNvPr>
          <p:cNvPicPr>
            <a:picLocks noChangeAspect="1"/>
          </p:cNvPicPr>
          <p:nvPr/>
        </p:nvPicPr>
        <p:blipFill>
          <a:blip r:embed="rId4" cstate="print">
            <a:extLst>
              <a:ext uri="{28A0092B-C50C-407E-A947-70E740481C1C}">
                <a14:useLocalDpi xmlns:a14="http://schemas.microsoft.com/office/drawing/2010/main" val="0"/>
              </a:ext>
            </a:extLst>
          </a:blip>
          <a:srcRect l="23333" r="10834"/>
          <a:stretch>
            <a:fillRect/>
          </a:stretch>
        </p:blipFill>
        <p:spPr>
          <a:xfrm>
            <a:off x="6248400" y="1295400"/>
            <a:ext cx="2541412" cy="2573582"/>
          </a:xfrm>
          <a:prstGeom prst="rect">
            <a:avLst/>
          </a:prstGeom>
        </p:spPr>
      </p:pic>
    </p:spTree>
    <p:custDataLst>
      <p:tags r:id="rId1"/>
    </p:custDataLst>
    <p:extLst>
      <p:ext uri="{BB962C8B-B14F-4D97-AF65-F5344CB8AC3E}">
        <p14:creationId xmlns:p14="http://schemas.microsoft.com/office/powerpoint/2010/main" val="3944307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88604" y="159034"/>
            <a:ext cx="8585841" cy="764387"/>
          </a:xfrm>
        </p:spPr>
        <p:txBody>
          <a:bodyPr vert="horz" lIns="90488" tIns="44451" rIns="90488" bIns="44451" anchor="b" anchorCtr="0">
            <a:normAutofit/>
          </a:bodyPr>
          <a:lstStyle/>
          <a:p>
            <a:pPr eaLnBrk="1" hangingPunct="1"/>
            <a:r>
              <a:rPr lang="en-US" sz="3600" dirty="0"/>
              <a:t>The Noxious Nine – Pathophysiology T2D</a:t>
            </a:r>
          </a:p>
        </p:txBody>
      </p:sp>
      <p:pic>
        <p:nvPicPr>
          <p:cNvPr id="53251" name="Picture 276" descr="MCj01975660000[1]"/>
          <p:cNvPicPr>
            <a:picLocks noGrp="1" noChangeAspect="1" noChangeArrowheads="1"/>
          </p:cNvPicPr>
          <p:nvPr>
            <p:ph sz="quarter" idx="1"/>
          </p:nvPr>
        </p:nvPicPr>
        <p:blipFill>
          <a:blip r:embed="rId6" cstate="print">
            <a:extLst>
              <a:ext uri="{28A0092B-C50C-407E-A947-70E740481C1C}">
                <a14:useLocalDpi xmlns:a14="http://schemas.microsoft.com/office/drawing/2010/main" val="0"/>
              </a:ext>
            </a:extLst>
          </a:blip>
          <a:stretch>
            <a:fillRect/>
          </a:stretch>
        </p:blipFill>
        <p:spPr>
          <a:xfrm>
            <a:off x="256056" y="1247270"/>
            <a:ext cx="1424568" cy="1401731"/>
          </a:xfrm>
          <a:noFill/>
          <a:extLst>
            <a:ext uri="{909E8E84-426E-40DD-AFC4-6F175D3DCCD1}">
              <a14:hiddenFill xmlns:a14="http://schemas.microsoft.com/office/drawing/2010/main">
                <a:solidFill>
                  <a:srgbClr val="FFFFFF"/>
                </a:solidFill>
              </a14:hiddenFill>
            </a:ext>
          </a:extLst>
        </p:spPr>
      </p:pic>
      <p:pic>
        <p:nvPicPr>
          <p:cNvPr id="53252" name="Picture 277" descr="MCHM00246_0000[1]"/>
          <p:cNvPicPr>
            <a:picLocks noGrp="1" noChangeAspect="1" noChangeArrowheads="1"/>
          </p:cNvPicPr>
          <p:nvPr>
            <p:ph sz="quarter" idx="4294967295"/>
          </p:nvPr>
        </p:nvPicPr>
        <p:blipFill>
          <a:blip r:embed="rId7" cstate="print">
            <a:extLst>
              <a:ext uri="{28A0092B-C50C-407E-A947-70E740481C1C}">
                <a14:useLocalDpi xmlns:a14="http://schemas.microsoft.com/office/drawing/2010/main" val="0"/>
              </a:ext>
            </a:extLst>
          </a:blip>
          <a:srcRect/>
          <a:stretch>
            <a:fillRect/>
          </a:stretch>
        </p:blipFill>
        <p:spPr>
          <a:xfrm>
            <a:off x="7543800" y="1371600"/>
            <a:ext cx="1101725" cy="1484313"/>
          </a:xfrm>
          <a:noFill/>
          <a:extLst>
            <a:ext uri="{909E8E84-426E-40DD-AFC4-6F175D3DCCD1}">
              <a14:hiddenFill xmlns:a14="http://schemas.microsoft.com/office/drawing/2010/main">
                <a:solidFill>
                  <a:srgbClr val="FFFFFF"/>
                </a:solidFill>
              </a14:hiddenFill>
            </a:ext>
          </a:extLst>
        </p:spPr>
      </p:pic>
      <p:pic>
        <p:nvPicPr>
          <p:cNvPr id="1290519" name="MPj04331280000[1].jpg">
            <a:hlinkClick r:id="" action="ppaction://media"/>
          </p:cNvPr>
          <p:cNvPicPr>
            <a:picLocks noGrp="1" noRot="1" noChangeAspect="1" noChangeArrowheads="1"/>
          </p:cNvPicPr>
          <p:nvPr>
            <p:ph sz="quarter" idx="4294967295"/>
            <a:videoFile r:link="rId2"/>
          </p:nvPr>
        </p:nvPicPr>
        <p:blipFill>
          <a:blip r:embed="rId8">
            <a:extLst>
              <a:ext uri="{28A0092B-C50C-407E-A947-70E740481C1C}">
                <a14:useLocalDpi xmlns:a14="http://schemas.microsoft.com/office/drawing/2010/main" val="0"/>
              </a:ext>
            </a:extLst>
          </a:blip>
          <a:srcRect/>
          <a:stretch>
            <a:fillRect/>
          </a:stretch>
        </p:blipFill>
        <p:spPr>
          <a:xfrm>
            <a:off x="244440" y="3235324"/>
            <a:ext cx="1447800" cy="1085851"/>
          </a:xfrm>
        </p:spPr>
      </p:pic>
      <p:pic>
        <p:nvPicPr>
          <p:cNvPr id="53253" name="Picture 3"/>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43400" y="5642766"/>
            <a:ext cx="1579563" cy="920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3254" name="Freeform 5"/>
          <p:cNvSpPr>
            <a:spLocks/>
          </p:cNvSpPr>
          <p:nvPr/>
        </p:nvSpPr>
        <p:spPr bwMode="auto">
          <a:xfrm>
            <a:off x="6140451" y="4008439"/>
            <a:ext cx="825500" cy="1022351"/>
          </a:xfrm>
          <a:custGeom>
            <a:avLst/>
            <a:gdLst>
              <a:gd name="T0" fmla="*/ 2147483647 w 584"/>
              <a:gd name="T1" fmla="*/ 2147483647 h 644"/>
              <a:gd name="T2" fmla="*/ 2147483647 w 584"/>
              <a:gd name="T3" fmla="*/ 2147483647 h 644"/>
              <a:gd name="T4" fmla="*/ 2147483647 w 584"/>
              <a:gd name="T5" fmla="*/ 2147483647 h 644"/>
              <a:gd name="T6" fmla="*/ 2147483647 w 584"/>
              <a:gd name="T7" fmla="*/ 2147483647 h 644"/>
              <a:gd name="T8" fmla="*/ 2147483647 w 584"/>
              <a:gd name="T9" fmla="*/ 2147483647 h 644"/>
              <a:gd name="T10" fmla="*/ 2147483647 w 584"/>
              <a:gd name="T11" fmla="*/ 2147483647 h 644"/>
              <a:gd name="T12" fmla="*/ 2147483647 w 584"/>
              <a:gd name="T13" fmla="*/ 2147483647 h 644"/>
              <a:gd name="T14" fmla="*/ 2147483647 w 584"/>
              <a:gd name="T15" fmla="*/ 2147483647 h 644"/>
              <a:gd name="T16" fmla="*/ 2147483647 w 584"/>
              <a:gd name="T17" fmla="*/ 2147483647 h 644"/>
              <a:gd name="T18" fmla="*/ 2147483647 w 584"/>
              <a:gd name="T19" fmla="*/ 2147483647 h 644"/>
              <a:gd name="T20" fmla="*/ 2147483647 w 584"/>
              <a:gd name="T21" fmla="*/ 2147483647 h 644"/>
              <a:gd name="T22" fmla="*/ 2147483647 w 584"/>
              <a:gd name="T23" fmla="*/ 2147483647 h 644"/>
              <a:gd name="T24" fmla="*/ 2147483647 w 584"/>
              <a:gd name="T25" fmla="*/ 2147483647 h 644"/>
              <a:gd name="T26" fmla="*/ 2147483647 w 584"/>
              <a:gd name="T27" fmla="*/ 2147483647 h 644"/>
              <a:gd name="T28" fmla="*/ 2147483647 w 584"/>
              <a:gd name="T29" fmla="*/ 2147483647 h 644"/>
              <a:gd name="T30" fmla="*/ 2147483647 w 584"/>
              <a:gd name="T31" fmla="*/ 2147483647 h 644"/>
              <a:gd name="T32" fmla="*/ 2147483647 w 584"/>
              <a:gd name="T33" fmla="*/ 2147483647 h 644"/>
              <a:gd name="T34" fmla="*/ 2147483647 w 584"/>
              <a:gd name="T35" fmla="*/ 2147483647 h 644"/>
              <a:gd name="T36" fmla="*/ 2147483647 w 584"/>
              <a:gd name="T37" fmla="*/ 2147483647 h 644"/>
              <a:gd name="T38" fmla="*/ 2147483647 w 584"/>
              <a:gd name="T39" fmla="*/ 2147483647 h 644"/>
              <a:gd name="T40" fmla="*/ 2147483647 w 584"/>
              <a:gd name="T41" fmla="*/ 2147483647 h 644"/>
              <a:gd name="T42" fmla="*/ 2147483647 w 584"/>
              <a:gd name="T43" fmla="*/ 2147483647 h 644"/>
              <a:gd name="T44" fmla="*/ 2147483647 w 584"/>
              <a:gd name="T45" fmla="*/ 2147483647 h 644"/>
              <a:gd name="T46" fmla="*/ 2147483647 w 584"/>
              <a:gd name="T47" fmla="*/ 2147483647 h 644"/>
              <a:gd name="T48" fmla="*/ 2147483647 w 584"/>
              <a:gd name="T49" fmla="*/ 2147483647 h 644"/>
              <a:gd name="T50" fmla="*/ 2147483647 w 584"/>
              <a:gd name="T51" fmla="*/ 2147483647 h 644"/>
              <a:gd name="T52" fmla="*/ 2147483647 w 584"/>
              <a:gd name="T53" fmla="*/ 2147483647 h 644"/>
              <a:gd name="T54" fmla="*/ 2147483647 w 584"/>
              <a:gd name="T55" fmla="*/ 2147483647 h 644"/>
              <a:gd name="T56" fmla="*/ 2147483647 w 584"/>
              <a:gd name="T57" fmla="*/ 2147483647 h 644"/>
              <a:gd name="T58" fmla="*/ 2147483647 w 584"/>
              <a:gd name="T59" fmla="*/ 2147483647 h 644"/>
              <a:gd name="T60" fmla="*/ 2147483647 w 584"/>
              <a:gd name="T61" fmla="*/ 2147483647 h 644"/>
              <a:gd name="T62" fmla="*/ 2147483647 w 584"/>
              <a:gd name="T63" fmla="*/ 2147483647 h 644"/>
              <a:gd name="T64" fmla="*/ 2147483647 w 584"/>
              <a:gd name="T65" fmla="*/ 2147483647 h 644"/>
              <a:gd name="T66" fmla="*/ 2147483647 w 584"/>
              <a:gd name="T67" fmla="*/ 2147483647 h 644"/>
              <a:gd name="T68" fmla="*/ 2147483647 w 584"/>
              <a:gd name="T69" fmla="*/ 2147483647 h 644"/>
              <a:gd name="T70" fmla="*/ 2147483647 w 584"/>
              <a:gd name="T71" fmla="*/ 0 h 644"/>
              <a:gd name="T72" fmla="*/ 2147483647 w 584"/>
              <a:gd name="T73" fmla="*/ 2147483647 h 644"/>
              <a:gd name="T74" fmla="*/ 2147483647 w 584"/>
              <a:gd name="T75" fmla="*/ 2147483647 h 644"/>
              <a:gd name="T76" fmla="*/ 2147483647 w 584"/>
              <a:gd name="T77" fmla="*/ 2147483647 h 644"/>
              <a:gd name="T78" fmla="*/ 2147483647 w 584"/>
              <a:gd name="T79" fmla="*/ 2147483647 h 644"/>
              <a:gd name="T80" fmla="*/ 2147483647 w 584"/>
              <a:gd name="T81" fmla="*/ 2147483647 h 644"/>
              <a:gd name="T82" fmla="*/ 2147483647 w 584"/>
              <a:gd name="T83" fmla="*/ 2147483647 h 644"/>
              <a:gd name="T84" fmla="*/ 2147483647 w 584"/>
              <a:gd name="T85" fmla="*/ 2147483647 h 644"/>
              <a:gd name="T86" fmla="*/ 2147483647 w 584"/>
              <a:gd name="T87" fmla="*/ 2147483647 h 644"/>
              <a:gd name="T88" fmla="*/ 2147483647 w 584"/>
              <a:gd name="T89" fmla="*/ 2147483647 h 644"/>
              <a:gd name="T90" fmla="*/ 2147483647 w 584"/>
              <a:gd name="T91" fmla="*/ 2147483647 h 644"/>
              <a:gd name="T92" fmla="*/ 2147483647 w 584"/>
              <a:gd name="T93" fmla="*/ 2147483647 h 644"/>
              <a:gd name="T94" fmla="*/ 2147483647 w 584"/>
              <a:gd name="T95" fmla="*/ 2147483647 h 644"/>
              <a:gd name="T96" fmla="*/ 2147483647 w 584"/>
              <a:gd name="T97" fmla="*/ 2147483647 h 644"/>
              <a:gd name="T98" fmla="*/ 2147483647 w 584"/>
              <a:gd name="T99" fmla="*/ 2147483647 h 644"/>
              <a:gd name="T100" fmla="*/ 2147483647 w 584"/>
              <a:gd name="T101" fmla="*/ 2147483647 h 644"/>
              <a:gd name="T102" fmla="*/ 2147483647 w 584"/>
              <a:gd name="T103" fmla="*/ 2147483647 h 644"/>
              <a:gd name="T104" fmla="*/ 2147483647 w 584"/>
              <a:gd name="T105" fmla="*/ 2147483647 h 644"/>
              <a:gd name="T106" fmla="*/ 2147483647 w 584"/>
              <a:gd name="T107" fmla="*/ 2147483647 h 644"/>
              <a:gd name="T108" fmla="*/ 2147483647 w 584"/>
              <a:gd name="T109" fmla="*/ 2147483647 h 644"/>
              <a:gd name="T110" fmla="*/ 2147483647 w 584"/>
              <a:gd name="T111" fmla="*/ 2147483647 h 644"/>
              <a:gd name="T112" fmla="*/ 2147483647 w 584"/>
              <a:gd name="T113" fmla="*/ 2147483647 h 644"/>
              <a:gd name="T114" fmla="*/ 2147483647 w 584"/>
              <a:gd name="T115" fmla="*/ 2147483647 h 644"/>
              <a:gd name="T116" fmla="*/ 2147483647 w 584"/>
              <a:gd name="T117" fmla="*/ 2147483647 h 6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84"/>
              <a:gd name="T178" fmla="*/ 0 h 644"/>
              <a:gd name="T179" fmla="*/ 584 w 584"/>
              <a:gd name="T180" fmla="*/ 644 h 6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84" h="644">
                <a:moveTo>
                  <a:pt x="92" y="625"/>
                </a:moveTo>
                <a:lnTo>
                  <a:pt x="89" y="617"/>
                </a:lnTo>
                <a:lnTo>
                  <a:pt x="87" y="610"/>
                </a:lnTo>
                <a:lnTo>
                  <a:pt x="87" y="601"/>
                </a:lnTo>
                <a:lnTo>
                  <a:pt x="89" y="592"/>
                </a:lnTo>
                <a:lnTo>
                  <a:pt x="90" y="576"/>
                </a:lnTo>
                <a:lnTo>
                  <a:pt x="93" y="561"/>
                </a:lnTo>
                <a:lnTo>
                  <a:pt x="95" y="548"/>
                </a:lnTo>
                <a:lnTo>
                  <a:pt x="93" y="540"/>
                </a:lnTo>
                <a:lnTo>
                  <a:pt x="90" y="537"/>
                </a:lnTo>
                <a:lnTo>
                  <a:pt x="87" y="537"/>
                </a:lnTo>
                <a:lnTo>
                  <a:pt x="81" y="539"/>
                </a:lnTo>
                <a:lnTo>
                  <a:pt x="75" y="543"/>
                </a:lnTo>
                <a:lnTo>
                  <a:pt x="66" y="548"/>
                </a:lnTo>
                <a:lnTo>
                  <a:pt x="59" y="551"/>
                </a:lnTo>
                <a:lnTo>
                  <a:pt x="53" y="552"/>
                </a:lnTo>
                <a:lnTo>
                  <a:pt x="46" y="552"/>
                </a:lnTo>
                <a:lnTo>
                  <a:pt x="40" y="552"/>
                </a:lnTo>
                <a:lnTo>
                  <a:pt x="35" y="551"/>
                </a:lnTo>
                <a:lnTo>
                  <a:pt x="29" y="549"/>
                </a:lnTo>
                <a:lnTo>
                  <a:pt x="25" y="546"/>
                </a:lnTo>
                <a:lnTo>
                  <a:pt x="21" y="543"/>
                </a:lnTo>
                <a:lnTo>
                  <a:pt x="18" y="539"/>
                </a:lnTo>
                <a:lnTo>
                  <a:pt x="15" y="535"/>
                </a:lnTo>
                <a:lnTo>
                  <a:pt x="13" y="530"/>
                </a:lnTo>
                <a:lnTo>
                  <a:pt x="12" y="524"/>
                </a:lnTo>
                <a:lnTo>
                  <a:pt x="12" y="518"/>
                </a:lnTo>
                <a:lnTo>
                  <a:pt x="12" y="512"/>
                </a:lnTo>
                <a:lnTo>
                  <a:pt x="13" y="506"/>
                </a:lnTo>
                <a:lnTo>
                  <a:pt x="16" y="493"/>
                </a:lnTo>
                <a:lnTo>
                  <a:pt x="21" y="478"/>
                </a:lnTo>
                <a:lnTo>
                  <a:pt x="24" y="462"/>
                </a:lnTo>
                <a:lnTo>
                  <a:pt x="26" y="446"/>
                </a:lnTo>
                <a:lnTo>
                  <a:pt x="26" y="428"/>
                </a:lnTo>
                <a:lnTo>
                  <a:pt x="25" y="410"/>
                </a:lnTo>
                <a:lnTo>
                  <a:pt x="22" y="401"/>
                </a:lnTo>
                <a:lnTo>
                  <a:pt x="21" y="392"/>
                </a:lnTo>
                <a:lnTo>
                  <a:pt x="16" y="383"/>
                </a:lnTo>
                <a:lnTo>
                  <a:pt x="12" y="375"/>
                </a:lnTo>
                <a:lnTo>
                  <a:pt x="7" y="366"/>
                </a:lnTo>
                <a:lnTo>
                  <a:pt x="3" y="357"/>
                </a:lnTo>
                <a:lnTo>
                  <a:pt x="1" y="348"/>
                </a:lnTo>
                <a:lnTo>
                  <a:pt x="0" y="341"/>
                </a:lnTo>
                <a:lnTo>
                  <a:pt x="0" y="327"/>
                </a:lnTo>
                <a:lnTo>
                  <a:pt x="3" y="314"/>
                </a:lnTo>
                <a:lnTo>
                  <a:pt x="7" y="301"/>
                </a:lnTo>
                <a:lnTo>
                  <a:pt x="10" y="289"/>
                </a:lnTo>
                <a:lnTo>
                  <a:pt x="15" y="278"/>
                </a:lnTo>
                <a:lnTo>
                  <a:pt x="15" y="266"/>
                </a:lnTo>
                <a:lnTo>
                  <a:pt x="15" y="252"/>
                </a:lnTo>
                <a:lnTo>
                  <a:pt x="13" y="234"/>
                </a:lnTo>
                <a:lnTo>
                  <a:pt x="12" y="215"/>
                </a:lnTo>
                <a:lnTo>
                  <a:pt x="10" y="194"/>
                </a:lnTo>
                <a:lnTo>
                  <a:pt x="10" y="175"/>
                </a:lnTo>
                <a:lnTo>
                  <a:pt x="13" y="158"/>
                </a:lnTo>
                <a:lnTo>
                  <a:pt x="15" y="152"/>
                </a:lnTo>
                <a:lnTo>
                  <a:pt x="18" y="147"/>
                </a:lnTo>
                <a:lnTo>
                  <a:pt x="22" y="142"/>
                </a:lnTo>
                <a:lnTo>
                  <a:pt x="26" y="141"/>
                </a:lnTo>
                <a:lnTo>
                  <a:pt x="38" y="136"/>
                </a:lnTo>
                <a:lnTo>
                  <a:pt x="49" y="133"/>
                </a:lnTo>
                <a:lnTo>
                  <a:pt x="61" y="129"/>
                </a:lnTo>
                <a:lnTo>
                  <a:pt x="69" y="124"/>
                </a:lnTo>
                <a:lnTo>
                  <a:pt x="78" y="120"/>
                </a:lnTo>
                <a:lnTo>
                  <a:pt x="84" y="115"/>
                </a:lnTo>
                <a:lnTo>
                  <a:pt x="87" y="112"/>
                </a:lnTo>
                <a:lnTo>
                  <a:pt x="89" y="109"/>
                </a:lnTo>
                <a:lnTo>
                  <a:pt x="89" y="107"/>
                </a:lnTo>
                <a:lnTo>
                  <a:pt x="89" y="104"/>
                </a:lnTo>
                <a:lnTo>
                  <a:pt x="87" y="98"/>
                </a:lnTo>
                <a:lnTo>
                  <a:pt x="84" y="89"/>
                </a:lnTo>
                <a:lnTo>
                  <a:pt x="80" y="80"/>
                </a:lnTo>
                <a:lnTo>
                  <a:pt x="77" y="69"/>
                </a:lnTo>
                <a:lnTo>
                  <a:pt x="74" y="59"/>
                </a:lnTo>
                <a:lnTo>
                  <a:pt x="74" y="49"/>
                </a:lnTo>
                <a:lnTo>
                  <a:pt x="75" y="44"/>
                </a:lnTo>
                <a:lnTo>
                  <a:pt x="77" y="40"/>
                </a:lnTo>
                <a:lnTo>
                  <a:pt x="80" y="35"/>
                </a:lnTo>
                <a:lnTo>
                  <a:pt x="84" y="31"/>
                </a:lnTo>
                <a:lnTo>
                  <a:pt x="89" y="27"/>
                </a:lnTo>
                <a:lnTo>
                  <a:pt x="95" y="24"/>
                </a:lnTo>
                <a:lnTo>
                  <a:pt x="100" y="21"/>
                </a:lnTo>
                <a:lnTo>
                  <a:pt x="108" y="19"/>
                </a:lnTo>
                <a:lnTo>
                  <a:pt x="123" y="15"/>
                </a:lnTo>
                <a:lnTo>
                  <a:pt x="139" y="13"/>
                </a:lnTo>
                <a:lnTo>
                  <a:pt x="157" y="13"/>
                </a:lnTo>
                <a:lnTo>
                  <a:pt x="171" y="13"/>
                </a:lnTo>
                <a:lnTo>
                  <a:pt x="186" y="15"/>
                </a:lnTo>
                <a:lnTo>
                  <a:pt x="198" y="18"/>
                </a:lnTo>
                <a:lnTo>
                  <a:pt x="210" y="21"/>
                </a:lnTo>
                <a:lnTo>
                  <a:pt x="225" y="22"/>
                </a:lnTo>
                <a:lnTo>
                  <a:pt x="241" y="24"/>
                </a:lnTo>
                <a:lnTo>
                  <a:pt x="259" y="24"/>
                </a:lnTo>
                <a:lnTo>
                  <a:pt x="276" y="24"/>
                </a:lnTo>
                <a:lnTo>
                  <a:pt x="291" y="21"/>
                </a:lnTo>
                <a:lnTo>
                  <a:pt x="305" y="18"/>
                </a:lnTo>
                <a:lnTo>
                  <a:pt x="315" y="13"/>
                </a:lnTo>
                <a:lnTo>
                  <a:pt x="324" y="7"/>
                </a:lnTo>
                <a:lnTo>
                  <a:pt x="334" y="6"/>
                </a:lnTo>
                <a:lnTo>
                  <a:pt x="345" y="3"/>
                </a:lnTo>
                <a:lnTo>
                  <a:pt x="356" y="3"/>
                </a:lnTo>
                <a:lnTo>
                  <a:pt x="367" y="3"/>
                </a:lnTo>
                <a:lnTo>
                  <a:pt x="379" y="3"/>
                </a:lnTo>
                <a:lnTo>
                  <a:pt x="389" y="3"/>
                </a:lnTo>
                <a:lnTo>
                  <a:pt x="398" y="3"/>
                </a:lnTo>
                <a:lnTo>
                  <a:pt x="411" y="1"/>
                </a:lnTo>
                <a:lnTo>
                  <a:pt x="432" y="0"/>
                </a:lnTo>
                <a:lnTo>
                  <a:pt x="460" y="0"/>
                </a:lnTo>
                <a:lnTo>
                  <a:pt x="489" y="1"/>
                </a:lnTo>
                <a:lnTo>
                  <a:pt x="506" y="3"/>
                </a:lnTo>
                <a:lnTo>
                  <a:pt x="521" y="4"/>
                </a:lnTo>
                <a:lnTo>
                  <a:pt x="534" y="7"/>
                </a:lnTo>
                <a:lnTo>
                  <a:pt x="547" y="10"/>
                </a:lnTo>
                <a:lnTo>
                  <a:pt x="558" y="15"/>
                </a:lnTo>
                <a:lnTo>
                  <a:pt x="566" y="19"/>
                </a:lnTo>
                <a:lnTo>
                  <a:pt x="574" y="25"/>
                </a:lnTo>
                <a:lnTo>
                  <a:pt x="578" y="32"/>
                </a:lnTo>
                <a:lnTo>
                  <a:pt x="583" y="46"/>
                </a:lnTo>
                <a:lnTo>
                  <a:pt x="584" y="56"/>
                </a:lnTo>
                <a:lnTo>
                  <a:pt x="583" y="64"/>
                </a:lnTo>
                <a:lnTo>
                  <a:pt x="581" y="69"/>
                </a:lnTo>
                <a:lnTo>
                  <a:pt x="578" y="75"/>
                </a:lnTo>
                <a:lnTo>
                  <a:pt x="575" y="80"/>
                </a:lnTo>
                <a:lnTo>
                  <a:pt x="572" y="87"/>
                </a:lnTo>
                <a:lnTo>
                  <a:pt x="572" y="95"/>
                </a:lnTo>
                <a:lnTo>
                  <a:pt x="572" y="101"/>
                </a:lnTo>
                <a:lnTo>
                  <a:pt x="571" y="105"/>
                </a:lnTo>
                <a:lnTo>
                  <a:pt x="568" y="111"/>
                </a:lnTo>
                <a:lnTo>
                  <a:pt x="565" y="117"/>
                </a:lnTo>
                <a:lnTo>
                  <a:pt x="556" y="130"/>
                </a:lnTo>
                <a:lnTo>
                  <a:pt x="546" y="142"/>
                </a:lnTo>
                <a:lnTo>
                  <a:pt x="535" y="155"/>
                </a:lnTo>
                <a:lnTo>
                  <a:pt x="525" y="169"/>
                </a:lnTo>
                <a:lnTo>
                  <a:pt x="518" y="181"/>
                </a:lnTo>
                <a:lnTo>
                  <a:pt x="515" y="191"/>
                </a:lnTo>
                <a:lnTo>
                  <a:pt x="513" y="204"/>
                </a:lnTo>
                <a:lnTo>
                  <a:pt x="510" y="222"/>
                </a:lnTo>
                <a:lnTo>
                  <a:pt x="509" y="244"/>
                </a:lnTo>
                <a:lnTo>
                  <a:pt x="506" y="269"/>
                </a:lnTo>
                <a:lnTo>
                  <a:pt x="503" y="293"/>
                </a:lnTo>
                <a:lnTo>
                  <a:pt x="500" y="315"/>
                </a:lnTo>
                <a:lnTo>
                  <a:pt x="497" y="335"/>
                </a:lnTo>
                <a:lnTo>
                  <a:pt x="494" y="349"/>
                </a:lnTo>
                <a:lnTo>
                  <a:pt x="488" y="366"/>
                </a:lnTo>
                <a:lnTo>
                  <a:pt x="476" y="391"/>
                </a:lnTo>
                <a:lnTo>
                  <a:pt x="461" y="420"/>
                </a:lnTo>
                <a:lnTo>
                  <a:pt x="442" y="452"/>
                </a:lnTo>
                <a:lnTo>
                  <a:pt x="424" y="481"/>
                </a:lnTo>
                <a:lnTo>
                  <a:pt x="405" y="508"/>
                </a:lnTo>
                <a:lnTo>
                  <a:pt x="398" y="520"/>
                </a:lnTo>
                <a:lnTo>
                  <a:pt x="389" y="529"/>
                </a:lnTo>
                <a:lnTo>
                  <a:pt x="383" y="535"/>
                </a:lnTo>
                <a:lnTo>
                  <a:pt x="377" y="537"/>
                </a:lnTo>
                <a:lnTo>
                  <a:pt x="367" y="540"/>
                </a:lnTo>
                <a:lnTo>
                  <a:pt x="355" y="543"/>
                </a:lnTo>
                <a:lnTo>
                  <a:pt x="345" y="545"/>
                </a:lnTo>
                <a:lnTo>
                  <a:pt x="334" y="546"/>
                </a:lnTo>
                <a:lnTo>
                  <a:pt x="325" y="548"/>
                </a:lnTo>
                <a:lnTo>
                  <a:pt x="315" y="549"/>
                </a:lnTo>
                <a:lnTo>
                  <a:pt x="306" y="552"/>
                </a:lnTo>
                <a:lnTo>
                  <a:pt x="299" y="557"/>
                </a:lnTo>
                <a:lnTo>
                  <a:pt x="287" y="563"/>
                </a:lnTo>
                <a:lnTo>
                  <a:pt x="269" y="573"/>
                </a:lnTo>
                <a:lnTo>
                  <a:pt x="247" y="586"/>
                </a:lnTo>
                <a:lnTo>
                  <a:pt x="222" y="601"/>
                </a:lnTo>
                <a:lnTo>
                  <a:pt x="198" y="614"/>
                </a:lnTo>
                <a:lnTo>
                  <a:pt x="176" y="626"/>
                </a:lnTo>
                <a:lnTo>
                  <a:pt x="157" y="637"/>
                </a:lnTo>
                <a:lnTo>
                  <a:pt x="146" y="643"/>
                </a:lnTo>
                <a:lnTo>
                  <a:pt x="139" y="643"/>
                </a:lnTo>
                <a:lnTo>
                  <a:pt x="133" y="644"/>
                </a:lnTo>
                <a:lnTo>
                  <a:pt x="124" y="644"/>
                </a:lnTo>
                <a:lnTo>
                  <a:pt x="117" y="643"/>
                </a:lnTo>
                <a:lnTo>
                  <a:pt x="108" y="641"/>
                </a:lnTo>
                <a:lnTo>
                  <a:pt x="102" y="638"/>
                </a:lnTo>
                <a:lnTo>
                  <a:pt x="96" y="632"/>
                </a:lnTo>
                <a:lnTo>
                  <a:pt x="92" y="6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55" name="Freeform 6"/>
          <p:cNvSpPr>
            <a:spLocks/>
          </p:cNvSpPr>
          <p:nvPr/>
        </p:nvSpPr>
        <p:spPr bwMode="auto">
          <a:xfrm>
            <a:off x="6140451" y="4008439"/>
            <a:ext cx="825500" cy="1022351"/>
          </a:xfrm>
          <a:custGeom>
            <a:avLst/>
            <a:gdLst>
              <a:gd name="T0" fmla="*/ 2147483647 w 584"/>
              <a:gd name="T1" fmla="*/ 2147483647 h 644"/>
              <a:gd name="T2" fmla="*/ 2147483647 w 584"/>
              <a:gd name="T3" fmla="*/ 2147483647 h 644"/>
              <a:gd name="T4" fmla="*/ 2147483647 w 584"/>
              <a:gd name="T5" fmla="*/ 2147483647 h 644"/>
              <a:gd name="T6" fmla="*/ 2147483647 w 584"/>
              <a:gd name="T7" fmla="*/ 2147483647 h 644"/>
              <a:gd name="T8" fmla="*/ 2147483647 w 584"/>
              <a:gd name="T9" fmla="*/ 2147483647 h 644"/>
              <a:gd name="T10" fmla="*/ 2147483647 w 584"/>
              <a:gd name="T11" fmla="*/ 2147483647 h 644"/>
              <a:gd name="T12" fmla="*/ 2147483647 w 584"/>
              <a:gd name="T13" fmla="*/ 2147483647 h 644"/>
              <a:gd name="T14" fmla="*/ 2147483647 w 584"/>
              <a:gd name="T15" fmla="*/ 2147483647 h 644"/>
              <a:gd name="T16" fmla="*/ 2147483647 w 584"/>
              <a:gd name="T17" fmla="*/ 2147483647 h 644"/>
              <a:gd name="T18" fmla="*/ 2147483647 w 584"/>
              <a:gd name="T19" fmla="*/ 2147483647 h 644"/>
              <a:gd name="T20" fmla="*/ 2147483647 w 584"/>
              <a:gd name="T21" fmla="*/ 2147483647 h 644"/>
              <a:gd name="T22" fmla="*/ 2147483647 w 584"/>
              <a:gd name="T23" fmla="*/ 2147483647 h 644"/>
              <a:gd name="T24" fmla="*/ 2147483647 w 584"/>
              <a:gd name="T25" fmla="*/ 2147483647 h 644"/>
              <a:gd name="T26" fmla="*/ 2147483647 w 584"/>
              <a:gd name="T27" fmla="*/ 2147483647 h 644"/>
              <a:gd name="T28" fmla="*/ 2147483647 w 584"/>
              <a:gd name="T29" fmla="*/ 2147483647 h 644"/>
              <a:gd name="T30" fmla="*/ 2147483647 w 584"/>
              <a:gd name="T31" fmla="*/ 2147483647 h 644"/>
              <a:gd name="T32" fmla="*/ 2147483647 w 584"/>
              <a:gd name="T33" fmla="*/ 2147483647 h 644"/>
              <a:gd name="T34" fmla="*/ 2147483647 w 584"/>
              <a:gd name="T35" fmla="*/ 2147483647 h 644"/>
              <a:gd name="T36" fmla="*/ 2147483647 w 584"/>
              <a:gd name="T37" fmla="*/ 2147483647 h 644"/>
              <a:gd name="T38" fmla="*/ 2147483647 w 584"/>
              <a:gd name="T39" fmla="*/ 2147483647 h 644"/>
              <a:gd name="T40" fmla="*/ 2147483647 w 584"/>
              <a:gd name="T41" fmla="*/ 2147483647 h 644"/>
              <a:gd name="T42" fmla="*/ 2147483647 w 584"/>
              <a:gd name="T43" fmla="*/ 2147483647 h 644"/>
              <a:gd name="T44" fmla="*/ 2147483647 w 584"/>
              <a:gd name="T45" fmla="*/ 2147483647 h 644"/>
              <a:gd name="T46" fmla="*/ 2147483647 w 584"/>
              <a:gd name="T47" fmla="*/ 2147483647 h 644"/>
              <a:gd name="T48" fmla="*/ 2147483647 w 584"/>
              <a:gd name="T49" fmla="*/ 2147483647 h 644"/>
              <a:gd name="T50" fmla="*/ 2147483647 w 584"/>
              <a:gd name="T51" fmla="*/ 2147483647 h 644"/>
              <a:gd name="T52" fmla="*/ 2147483647 w 584"/>
              <a:gd name="T53" fmla="*/ 2147483647 h 644"/>
              <a:gd name="T54" fmla="*/ 2147483647 w 584"/>
              <a:gd name="T55" fmla="*/ 2147483647 h 644"/>
              <a:gd name="T56" fmla="*/ 2147483647 w 584"/>
              <a:gd name="T57" fmla="*/ 2147483647 h 644"/>
              <a:gd name="T58" fmla="*/ 2147483647 w 584"/>
              <a:gd name="T59" fmla="*/ 2147483647 h 644"/>
              <a:gd name="T60" fmla="*/ 2147483647 w 584"/>
              <a:gd name="T61" fmla="*/ 2147483647 h 644"/>
              <a:gd name="T62" fmla="*/ 2147483647 w 584"/>
              <a:gd name="T63" fmla="*/ 2147483647 h 644"/>
              <a:gd name="T64" fmla="*/ 2147483647 w 584"/>
              <a:gd name="T65" fmla="*/ 2147483647 h 644"/>
              <a:gd name="T66" fmla="*/ 2147483647 w 584"/>
              <a:gd name="T67" fmla="*/ 2147483647 h 644"/>
              <a:gd name="T68" fmla="*/ 2147483647 w 584"/>
              <a:gd name="T69" fmla="*/ 2147483647 h 644"/>
              <a:gd name="T70" fmla="*/ 2147483647 w 584"/>
              <a:gd name="T71" fmla="*/ 0 h 644"/>
              <a:gd name="T72" fmla="*/ 2147483647 w 584"/>
              <a:gd name="T73" fmla="*/ 2147483647 h 644"/>
              <a:gd name="T74" fmla="*/ 2147483647 w 584"/>
              <a:gd name="T75" fmla="*/ 2147483647 h 644"/>
              <a:gd name="T76" fmla="*/ 2147483647 w 584"/>
              <a:gd name="T77" fmla="*/ 2147483647 h 644"/>
              <a:gd name="T78" fmla="*/ 2147483647 w 584"/>
              <a:gd name="T79" fmla="*/ 2147483647 h 644"/>
              <a:gd name="T80" fmla="*/ 2147483647 w 584"/>
              <a:gd name="T81" fmla="*/ 2147483647 h 644"/>
              <a:gd name="T82" fmla="*/ 2147483647 w 584"/>
              <a:gd name="T83" fmla="*/ 2147483647 h 644"/>
              <a:gd name="T84" fmla="*/ 2147483647 w 584"/>
              <a:gd name="T85" fmla="*/ 2147483647 h 644"/>
              <a:gd name="T86" fmla="*/ 2147483647 w 584"/>
              <a:gd name="T87" fmla="*/ 2147483647 h 644"/>
              <a:gd name="T88" fmla="*/ 2147483647 w 584"/>
              <a:gd name="T89" fmla="*/ 2147483647 h 644"/>
              <a:gd name="T90" fmla="*/ 2147483647 w 584"/>
              <a:gd name="T91" fmla="*/ 2147483647 h 644"/>
              <a:gd name="T92" fmla="*/ 2147483647 w 584"/>
              <a:gd name="T93" fmla="*/ 2147483647 h 644"/>
              <a:gd name="T94" fmla="*/ 2147483647 w 584"/>
              <a:gd name="T95" fmla="*/ 2147483647 h 644"/>
              <a:gd name="T96" fmla="*/ 2147483647 w 584"/>
              <a:gd name="T97" fmla="*/ 2147483647 h 644"/>
              <a:gd name="T98" fmla="*/ 2147483647 w 584"/>
              <a:gd name="T99" fmla="*/ 2147483647 h 644"/>
              <a:gd name="T100" fmla="*/ 2147483647 w 584"/>
              <a:gd name="T101" fmla="*/ 2147483647 h 644"/>
              <a:gd name="T102" fmla="*/ 2147483647 w 584"/>
              <a:gd name="T103" fmla="*/ 2147483647 h 644"/>
              <a:gd name="T104" fmla="*/ 2147483647 w 584"/>
              <a:gd name="T105" fmla="*/ 2147483647 h 644"/>
              <a:gd name="T106" fmla="*/ 2147483647 w 584"/>
              <a:gd name="T107" fmla="*/ 2147483647 h 644"/>
              <a:gd name="T108" fmla="*/ 2147483647 w 584"/>
              <a:gd name="T109" fmla="*/ 2147483647 h 644"/>
              <a:gd name="T110" fmla="*/ 2147483647 w 584"/>
              <a:gd name="T111" fmla="*/ 2147483647 h 644"/>
              <a:gd name="T112" fmla="*/ 2147483647 w 584"/>
              <a:gd name="T113" fmla="*/ 2147483647 h 644"/>
              <a:gd name="T114" fmla="*/ 2147483647 w 584"/>
              <a:gd name="T115" fmla="*/ 2147483647 h 644"/>
              <a:gd name="T116" fmla="*/ 2147483647 w 584"/>
              <a:gd name="T117" fmla="*/ 2147483647 h 6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84"/>
              <a:gd name="T178" fmla="*/ 0 h 644"/>
              <a:gd name="T179" fmla="*/ 584 w 584"/>
              <a:gd name="T180" fmla="*/ 644 h 6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84" h="644">
                <a:moveTo>
                  <a:pt x="92" y="625"/>
                </a:moveTo>
                <a:lnTo>
                  <a:pt x="89" y="617"/>
                </a:lnTo>
                <a:lnTo>
                  <a:pt x="87" y="610"/>
                </a:lnTo>
                <a:lnTo>
                  <a:pt x="87" y="601"/>
                </a:lnTo>
                <a:lnTo>
                  <a:pt x="89" y="592"/>
                </a:lnTo>
                <a:lnTo>
                  <a:pt x="90" y="576"/>
                </a:lnTo>
                <a:lnTo>
                  <a:pt x="93" y="561"/>
                </a:lnTo>
                <a:lnTo>
                  <a:pt x="95" y="548"/>
                </a:lnTo>
                <a:lnTo>
                  <a:pt x="93" y="540"/>
                </a:lnTo>
                <a:lnTo>
                  <a:pt x="90" y="537"/>
                </a:lnTo>
                <a:lnTo>
                  <a:pt x="87" y="537"/>
                </a:lnTo>
                <a:lnTo>
                  <a:pt x="81" y="539"/>
                </a:lnTo>
                <a:lnTo>
                  <a:pt x="75" y="543"/>
                </a:lnTo>
                <a:lnTo>
                  <a:pt x="66" y="548"/>
                </a:lnTo>
                <a:lnTo>
                  <a:pt x="59" y="551"/>
                </a:lnTo>
                <a:lnTo>
                  <a:pt x="53" y="552"/>
                </a:lnTo>
                <a:lnTo>
                  <a:pt x="46" y="552"/>
                </a:lnTo>
                <a:lnTo>
                  <a:pt x="40" y="552"/>
                </a:lnTo>
                <a:lnTo>
                  <a:pt x="35" y="551"/>
                </a:lnTo>
                <a:lnTo>
                  <a:pt x="29" y="549"/>
                </a:lnTo>
                <a:lnTo>
                  <a:pt x="25" y="546"/>
                </a:lnTo>
                <a:lnTo>
                  <a:pt x="21" y="543"/>
                </a:lnTo>
                <a:lnTo>
                  <a:pt x="18" y="539"/>
                </a:lnTo>
                <a:lnTo>
                  <a:pt x="15" y="535"/>
                </a:lnTo>
                <a:lnTo>
                  <a:pt x="13" y="530"/>
                </a:lnTo>
                <a:lnTo>
                  <a:pt x="12" y="524"/>
                </a:lnTo>
                <a:lnTo>
                  <a:pt x="12" y="518"/>
                </a:lnTo>
                <a:lnTo>
                  <a:pt x="12" y="512"/>
                </a:lnTo>
                <a:lnTo>
                  <a:pt x="13" y="506"/>
                </a:lnTo>
                <a:lnTo>
                  <a:pt x="16" y="493"/>
                </a:lnTo>
                <a:lnTo>
                  <a:pt x="21" y="478"/>
                </a:lnTo>
                <a:lnTo>
                  <a:pt x="24" y="462"/>
                </a:lnTo>
                <a:lnTo>
                  <a:pt x="26" y="446"/>
                </a:lnTo>
                <a:lnTo>
                  <a:pt x="26" y="428"/>
                </a:lnTo>
                <a:lnTo>
                  <a:pt x="25" y="410"/>
                </a:lnTo>
                <a:lnTo>
                  <a:pt x="22" y="401"/>
                </a:lnTo>
                <a:lnTo>
                  <a:pt x="21" y="392"/>
                </a:lnTo>
                <a:lnTo>
                  <a:pt x="16" y="383"/>
                </a:lnTo>
                <a:lnTo>
                  <a:pt x="12" y="375"/>
                </a:lnTo>
                <a:lnTo>
                  <a:pt x="7" y="366"/>
                </a:lnTo>
                <a:lnTo>
                  <a:pt x="3" y="357"/>
                </a:lnTo>
                <a:lnTo>
                  <a:pt x="1" y="348"/>
                </a:lnTo>
                <a:lnTo>
                  <a:pt x="0" y="341"/>
                </a:lnTo>
                <a:lnTo>
                  <a:pt x="0" y="327"/>
                </a:lnTo>
                <a:lnTo>
                  <a:pt x="3" y="314"/>
                </a:lnTo>
                <a:lnTo>
                  <a:pt x="7" y="301"/>
                </a:lnTo>
                <a:lnTo>
                  <a:pt x="10" y="289"/>
                </a:lnTo>
                <a:lnTo>
                  <a:pt x="15" y="278"/>
                </a:lnTo>
                <a:lnTo>
                  <a:pt x="15" y="266"/>
                </a:lnTo>
                <a:lnTo>
                  <a:pt x="15" y="252"/>
                </a:lnTo>
                <a:lnTo>
                  <a:pt x="13" y="234"/>
                </a:lnTo>
                <a:lnTo>
                  <a:pt x="12" y="215"/>
                </a:lnTo>
                <a:lnTo>
                  <a:pt x="10" y="194"/>
                </a:lnTo>
                <a:lnTo>
                  <a:pt x="10" y="175"/>
                </a:lnTo>
                <a:lnTo>
                  <a:pt x="13" y="158"/>
                </a:lnTo>
                <a:lnTo>
                  <a:pt x="15" y="152"/>
                </a:lnTo>
                <a:lnTo>
                  <a:pt x="18" y="147"/>
                </a:lnTo>
                <a:lnTo>
                  <a:pt x="22" y="142"/>
                </a:lnTo>
                <a:lnTo>
                  <a:pt x="26" y="141"/>
                </a:lnTo>
                <a:lnTo>
                  <a:pt x="38" y="136"/>
                </a:lnTo>
                <a:lnTo>
                  <a:pt x="49" y="133"/>
                </a:lnTo>
                <a:lnTo>
                  <a:pt x="61" y="129"/>
                </a:lnTo>
                <a:lnTo>
                  <a:pt x="69" y="124"/>
                </a:lnTo>
                <a:lnTo>
                  <a:pt x="78" y="120"/>
                </a:lnTo>
                <a:lnTo>
                  <a:pt x="84" y="115"/>
                </a:lnTo>
                <a:lnTo>
                  <a:pt x="87" y="112"/>
                </a:lnTo>
                <a:lnTo>
                  <a:pt x="89" y="109"/>
                </a:lnTo>
                <a:lnTo>
                  <a:pt x="89" y="107"/>
                </a:lnTo>
                <a:lnTo>
                  <a:pt x="89" y="104"/>
                </a:lnTo>
                <a:lnTo>
                  <a:pt x="87" y="98"/>
                </a:lnTo>
                <a:lnTo>
                  <a:pt x="84" y="89"/>
                </a:lnTo>
                <a:lnTo>
                  <a:pt x="80" y="80"/>
                </a:lnTo>
                <a:lnTo>
                  <a:pt x="77" y="69"/>
                </a:lnTo>
                <a:lnTo>
                  <a:pt x="74" y="59"/>
                </a:lnTo>
                <a:lnTo>
                  <a:pt x="74" y="49"/>
                </a:lnTo>
                <a:lnTo>
                  <a:pt x="75" y="44"/>
                </a:lnTo>
                <a:lnTo>
                  <a:pt x="77" y="40"/>
                </a:lnTo>
                <a:lnTo>
                  <a:pt x="80" y="35"/>
                </a:lnTo>
                <a:lnTo>
                  <a:pt x="84" y="31"/>
                </a:lnTo>
                <a:lnTo>
                  <a:pt x="89" y="27"/>
                </a:lnTo>
                <a:lnTo>
                  <a:pt x="95" y="24"/>
                </a:lnTo>
                <a:lnTo>
                  <a:pt x="100" y="21"/>
                </a:lnTo>
                <a:lnTo>
                  <a:pt x="108" y="19"/>
                </a:lnTo>
                <a:lnTo>
                  <a:pt x="123" y="15"/>
                </a:lnTo>
                <a:lnTo>
                  <a:pt x="139" y="13"/>
                </a:lnTo>
                <a:lnTo>
                  <a:pt x="157" y="13"/>
                </a:lnTo>
                <a:lnTo>
                  <a:pt x="171" y="13"/>
                </a:lnTo>
                <a:lnTo>
                  <a:pt x="186" y="15"/>
                </a:lnTo>
                <a:lnTo>
                  <a:pt x="198" y="18"/>
                </a:lnTo>
                <a:lnTo>
                  <a:pt x="210" y="21"/>
                </a:lnTo>
                <a:lnTo>
                  <a:pt x="225" y="22"/>
                </a:lnTo>
                <a:lnTo>
                  <a:pt x="241" y="24"/>
                </a:lnTo>
                <a:lnTo>
                  <a:pt x="259" y="24"/>
                </a:lnTo>
                <a:lnTo>
                  <a:pt x="276" y="24"/>
                </a:lnTo>
                <a:lnTo>
                  <a:pt x="291" y="21"/>
                </a:lnTo>
                <a:lnTo>
                  <a:pt x="305" y="18"/>
                </a:lnTo>
                <a:lnTo>
                  <a:pt x="315" y="13"/>
                </a:lnTo>
                <a:lnTo>
                  <a:pt x="324" y="7"/>
                </a:lnTo>
                <a:lnTo>
                  <a:pt x="334" y="6"/>
                </a:lnTo>
                <a:lnTo>
                  <a:pt x="345" y="3"/>
                </a:lnTo>
                <a:lnTo>
                  <a:pt x="356" y="3"/>
                </a:lnTo>
                <a:lnTo>
                  <a:pt x="367" y="3"/>
                </a:lnTo>
                <a:lnTo>
                  <a:pt x="379" y="3"/>
                </a:lnTo>
                <a:lnTo>
                  <a:pt x="389" y="3"/>
                </a:lnTo>
                <a:lnTo>
                  <a:pt x="398" y="3"/>
                </a:lnTo>
                <a:lnTo>
                  <a:pt x="411" y="1"/>
                </a:lnTo>
                <a:lnTo>
                  <a:pt x="432" y="0"/>
                </a:lnTo>
                <a:lnTo>
                  <a:pt x="460" y="0"/>
                </a:lnTo>
                <a:lnTo>
                  <a:pt x="489" y="1"/>
                </a:lnTo>
                <a:lnTo>
                  <a:pt x="506" y="3"/>
                </a:lnTo>
                <a:lnTo>
                  <a:pt x="521" y="4"/>
                </a:lnTo>
                <a:lnTo>
                  <a:pt x="534" y="7"/>
                </a:lnTo>
                <a:lnTo>
                  <a:pt x="547" y="10"/>
                </a:lnTo>
                <a:lnTo>
                  <a:pt x="558" y="15"/>
                </a:lnTo>
                <a:lnTo>
                  <a:pt x="566" y="19"/>
                </a:lnTo>
                <a:lnTo>
                  <a:pt x="574" y="25"/>
                </a:lnTo>
                <a:lnTo>
                  <a:pt x="578" y="32"/>
                </a:lnTo>
                <a:lnTo>
                  <a:pt x="583" y="46"/>
                </a:lnTo>
                <a:lnTo>
                  <a:pt x="584" y="56"/>
                </a:lnTo>
                <a:lnTo>
                  <a:pt x="583" y="64"/>
                </a:lnTo>
                <a:lnTo>
                  <a:pt x="581" y="69"/>
                </a:lnTo>
                <a:lnTo>
                  <a:pt x="578" y="75"/>
                </a:lnTo>
                <a:lnTo>
                  <a:pt x="575" y="80"/>
                </a:lnTo>
                <a:lnTo>
                  <a:pt x="572" y="87"/>
                </a:lnTo>
                <a:lnTo>
                  <a:pt x="572" y="95"/>
                </a:lnTo>
                <a:lnTo>
                  <a:pt x="572" y="101"/>
                </a:lnTo>
                <a:lnTo>
                  <a:pt x="571" y="105"/>
                </a:lnTo>
                <a:lnTo>
                  <a:pt x="568" y="111"/>
                </a:lnTo>
                <a:lnTo>
                  <a:pt x="565" y="117"/>
                </a:lnTo>
                <a:lnTo>
                  <a:pt x="556" y="130"/>
                </a:lnTo>
                <a:lnTo>
                  <a:pt x="546" y="142"/>
                </a:lnTo>
                <a:lnTo>
                  <a:pt x="535" y="155"/>
                </a:lnTo>
                <a:lnTo>
                  <a:pt x="525" y="169"/>
                </a:lnTo>
                <a:lnTo>
                  <a:pt x="518" y="181"/>
                </a:lnTo>
                <a:lnTo>
                  <a:pt x="515" y="191"/>
                </a:lnTo>
                <a:lnTo>
                  <a:pt x="513" y="204"/>
                </a:lnTo>
                <a:lnTo>
                  <a:pt x="510" y="222"/>
                </a:lnTo>
                <a:lnTo>
                  <a:pt x="509" y="244"/>
                </a:lnTo>
                <a:lnTo>
                  <a:pt x="506" y="269"/>
                </a:lnTo>
                <a:lnTo>
                  <a:pt x="503" y="293"/>
                </a:lnTo>
                <a:lnTo>
                  <a:pt x="500" y="315"/>
                </a:lnTo>
                <a:lnTo>
                  <a:pt x="497" y="335"/>
                </a:lnTo>
                <a:lnTo>
                  <a:pt x="494" y="349"/>
                </a:lnTo>
                <a:lnTo>
                  <a:pt x="488" y="366"/>
                </a:lnTo>
                <a:lnTo>
                  <a:pt x="476" y="391"/>
                </a:lnTo>
                <a:lnTo>
                  <a:pt x="461" y="420"/>
                </a:lnTo>
                <a:lnTo>
                  <a:pt x="442" y="452"/>
                </a:lnTo>
                <a:lnTo>
                  <a:pt x="424" y="481"/>
                </a:lnTo>
                <a:lnTo>
                  <a:pt x="405" y="508"/>
                </a:lnTo>
                <a:lnTo>
                  <a:pt x="398" y="520"/>
                </a:lnTo>
                <a:lnTo>
                  <a:pt x="389" y="529"/>
                </a:lnTo>
                <a:lnTo>
                  <a:pt x="383" y="535"/>
                </a:lnTo>
                <a:lnTo>
                  <a:pt x="377" y="537"/>
                </a:lnTo>
                <a:lnTo>
                  <a:pt x="367" y="540"/>
                </a:lnTo>
                <a:lnTo>
                  <a:pt x="355" y="543"/>
                </a:lnTo>
                <a:lnTo>
                  <a:pt x="345" y="545"/>
                </a:lnTo>
                <a:lnTo>
                  <a:pt x="334" y="546"/>
                </a:lnTo>
                <a:lnTo>
                  <a:pt x="325" y="548"/>
                </a:lnTo>
                <a:lnTo>
                  <a:pt x="315" y="549"/>
                </a:lnTo>
                <a:lnTo>
                  <a:pt x="306" y="552"/>
                </a:lnTo>
                <a:lnTo>
                  <a:pt x="299" y="557"/>
                </a:lnTo>
                <a:lnTo>
                  <a:pt x="287" y="563"/>
                </a:lnTo>
                <a:lnTo>
                  <a:pt x="269" y="573"/>
                </a:lnTo>
                <a:lnTo>
                  <a:pt x="247" y="586"/>
                </a:lnTo>
                <a:lnTo>
                  <a:pt x="222" y="601"/>
                </a:lnTo>
                <a:lnTo>
                  <a:pt x="198" y="614"/>
                </a:lnTo>
                <a:lnTo>
                  <a:pt x="176" y="626"/>
                </a:lnTo>
                <a:lnTo>
                  <a:pt x="157" y="637"/>
                </a:lnTo>
                <a:lnTo>
                  <a:pt x="146" y="643"/>
                </a:lnTo>
                <a:lnTo>
                  <a:pt x="139" y="643"/>
                </a:lnTo>
                <a:lnTo>
                  <a:pt x="133" y="644"/>
                </a:lnTo>
                <a:lnTo>
                  <a:pt x="124" y="644"/>
                </a:lnTo>
                <a:lnTo>
                  <a:pt x="117" y="643"/>
                </a:lnTo>
                <a:lnTo>
                  <a:pt x="108" y="641"/>
                </a:lnTo>
                <a:lnTo>
                  <a:pt x="102" y="638"/>
                </a:lnTo>
                <a:lnTo>
                  <a:pt x="96" y="632"/>
                </a:lnTo>
                <a:lnTo>
                  <a:pt x="92" y="625"/>
                </a:lnTo>
              </a:path>
            </a:pathLst>
          </a:custGeom>
          <a:solidFill>
            <a:schemeClr val="hlink"/>
          </a:solidFill>
          <a:ln w="6350">
            <a:solidFill>
              <a:srgbClr val="FF6666"/>
            </a:solidFill>
            <a:round/>
            <a:headEnd/>
            <a:tailEnd/>
          </a:ln>
        </p:spPr>
        <p:txBody>
          <a:bodyPr/>
          <a:lstStyle/>
          <a:p>
            <a:endParaRPr lang="en-US"/>
          </a:p>
        </p:txBody>
      </p:sp>
      <p:sp>
        <p:nvSpPr>
          <p:cNvPr id="53256" name="Freeform 7"/>
          <p:cNvSpPr>
            <a:spLocks/>
          </p:cNvSpPr>
          <p:nvPr/>
        </p:nvSpPr>
        <p:spPr bwMode="auto">
          <a:xfrm>
            <a:off x="6286501" y="4741865"/>
            <a:ext cx="280988" cy="263525"/>
          </a:xfrm>
          <a:custGeom>
            <a:avLst/>
            <a:gdLst>
              <a:gd name="T0" fmla="*/ 2147483647 w 199"/>
              <a:gd name="T1" fmla="*/ 2147483647 h 166"/>
              <a:gd name="T2" fmla="*/ 2147483647 w 199"/>
              <a:gd name="T3" fmla="*/ 2147483647 h 166"/>
              <a:gd name="T4" fmla="*/ 2147483647 w 199"/>
              <a:gd name="T5" fmla="*/ 2147483647 h 166"/>
              <a:gd name="T6" fmla="*/ 2147483647 w 199"/>
              <a:gd name="T7" fmla="*/ 2147483647 h 166"/>
              <a:gd name="T8" fmla="*/ 2147483647 w 199"/>
              <a:gd name="T9" fmla="*/ 2147483647 h 166"/>
              <a:gd name="T10" fmla="*/ 2147483647 w 199"/>
              <a:gd name="T11" fmla="*/ 2147483647 h 166"/>
              <a:gd name="T12" fmla="*/ 2147483647 w 199"/>
              <a:gd name="T13" fmla="*/ 2147483647 h 166"/>
              <a:gd name="T14" fmla="*/ 2147483647 w 199"/>
              <a:gd name="T15" fmla="*/ 2147483647 h 166"/>
              <a:gd name="T16" fmla="*/ 2147483647 w 199"/>
              <a:gd name="T17" fmla="*/ 2147483647 h 166"/>
              <a:gd name="T18" fmla="*/ 2147483647 w 199"/>
              <a:gd name="T19" fmla="*/ 2147483647 h 166"/>
              <a:gd name="T20" fmla="*/ 2147483647 w 199"/>
              <a:gd name="T21" fmla="*/ 2147483647 h 166"/>
              <a:gd name="T22" fmla="*/ 2147483647 w 199"/>
              <a:gd name="T23" fmla="*/ 2147483647 h 166"/>
              <a:gd name="T24" fmla="*/ 2147483647 w 199"/>
              <a:gd name="T25" fmla="*/ 2147483647 h 166"/>
              <a:gd name="T26" fmla="*/ 2147483647 w 199"/>
              <a:gd name="T27" fmla="*/ 2147483647 h 166"/>
              <a:gd name="T28" fmla="*/ 2147483647 w 199"/>
              <a:gd name="T29" fmla="*/ 2147483647 h 166"/>
              <a:gd name="T30" fmla="*/ 2147483647 w 199"/>
              <a:gd name="T31" fmla="*/ 2147483647 h 166"/>
              <a:gd name="T32" fmla="*/ 2147483647 w 199"/>
              <a:gd name="T33" fmla="*/ 2147483647 h 166"/>
              <a:gd name="T34" fmla="*/ 2147483647 w 199"/>
              <a:gd name="T35" fmla="*/ 2147483647 h 166"/>
              <a:gd name="T36" fmla="*/ 2147483647 w 199"/>
              <a:gd name="T37" fmla="*/ 2147483647 h 166"/>
              <a:gd name="T38" fmla="*/ 2147483647 w 199"/>
              <a:gd name="T39" fmla="*/ 2147483647 h 166"/>
              <a:gd name="T40" fmla="*/ 2147483647 w 199"/>
              <a:gd name="T41" fmla="*/ 2147483647 h 166"/>
              <a:gd name="T42" fmla="*/ 2147483647 w 199"/>
              <a:gd name="T43" fmla="*/ 2147483647 h 166"/>
              <a:gd name="T44" fmla="*/ 2147483647 w 199"/>
              <a:gd name="T45" fmla="*/ 2147483647 h 166"/>
              <a:gd name="T46" fmla="*/ 2147483647 w 199"/>
              <a:gd name="T47" fmla="*/ 2147483647 h 166"/>
              <a:gd name="T48" fmla="*/ 2147483647 w 199"/>
              <a:gd name="T49" fmla="*/ 2147483647 h 166"/>
              <a:gd name="T50" fmla="*/ 2147483647 w 199"/>
              <a:gd name="T51" fmla="*/ 2147483647 h 166"/>
              <a:gd name="T52" fmla="*/ 2147483647 w 199"/>
              <a:gd name="T53" fmla="*/ 2147483647 h 166"/>
              <a:gd name="T54" fmla="*/ 2147483647 w 199"/>
              <a:gd name="T55" fmla="*/ 2147483647 h 166"/>
              <a:gd name="T56" fmla="*/ 2147483647 w 199"/>
              <a:gd name="T57" fmla="*/ 2147483647 h 166"/>
              <a:gd name="T58" fmla="*/ 2147483647 w 199"/>
              <a:gd name="T59" fmla="*/ 2147483647 h 166"/>
              <a:gd name="T60" fmla="*/ 2147483647 w 199"/>
              <a:gd name="T61" fmla="*/ 2147483647 h 166"/>
              <a:gd name="T62" fmla="*/ 2147483647 w 199"/>
              <a:gd name="T63" fmla="*/ 2147483647 h 166"/>
              <a:gd name="T64" fmla="*/ 2147483647 w 199"/>
              <a:gd name="T65" fmla="*/ 2147483647 h 166"/>
              <a:gd name="T66" fmla="*/ 2147483647 w 199"/>
              <a:gd name="T67" fmla="*/ 2147483647 h 166"/>
              <a:gd name="T68" fmla="*/ 2147483647 w 199"/>
              <a:gd name="T69" fmla="*/ 2147483647 h 166"/>
              <a:gd name="T70" fmla="*/ 2147483647 w 199"/>
              <a:gd name="T71" fmla="*/ 2147483647 h 166"/>
              <a:gd name="T72" fmla="*/ 2147483647 w 199"/>
              <a:gd name="T73" fmla="*/ 0 h 166"/>
              <a:gd name="T74" fmla="*/ 2147483647 w 199"/>
              <a:gd name="T75" fmla="*/ 2147483647 h 166"/>
              <a:gd name="T76" fmla="*/ 2147483647 w 199"/>
              <a:gd name="T77" fmla="*/ 2147483647 h 166"/>
              <a:gd name="T78" fmla="*/ 2147483647 w 199"/>
              <a:gd name="T79" fmla="*/ 2147483647 h 166"/>
              <a:gd name="T80" fmla="*/ 2147483647 w 199"/>
              <a:gd name="T81" fmla="*/ 2147483647 h 166"/>
              <a:gd name="T82" fmla="*/ 2147483647 w 199"/>
              <a:gd name="T83" fmla="*/ 2147483647 h 166"/>
              <a:gd name="T84" fmla="*/ 2147483647 w 199"/>
              <a:gd name="T85" fmla="*/ 2147483647 h 166"/>
              <a:gd name="T86" fmla="*/ 2147483647 w 199"/>
              <a:gd name="T87" fmla="*/ 2147483647 h 166"/>
              <a:gd name="T88" fmla="*/ 2147483647 w 199"/>
              <a:gd name="T89" fmla="*/ 2147483647 h 16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99"/>
              <a:gd name="T136" fmla="*/ 0 h 166"/>
              <a:gd name="T137" fmla="*/ 199 w 199"/>
              <a:gd name="T138" fmla="*/ 166 h 16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99" h="166">
                <a:moveTo>
                  <a:pt x="30" y="70"/>
                </a:moveTo>
                <a:lnTo>
                  <a:pt x="27" y="83"/>
                </a:lnTo>
                <a:lnTo>
                  <a:pt x="24" y="93"/>
                </a:lnTo>
                <a:lnTo>
                  <a:pt x="20" y="104"/>
                </a:lnTo>
                <a:lnTo>
                  <a:pt x="14" y="113"/>
                </a:lnTo>
                <a:lnTo>
                  <a:pt x="9" y="121"/>
                </a:lnTo>
                <a:lnTo>
                  <a:pt x="5" y="130"/>
                </a:lnTo>
                <a:lnTo>
                  <a:pt x="2" y="142"/>
                </a:lnTo>
                <a:lnTo>
                  <a:pt x="0" y="155"/>
                </a:lnTo>
                <a:lnTo>
                  <a:pt x="3" y="160"/>
                </a:lnTo>
                <a:lnTo>
                  <a:pt x="8" y="163"/>
                </a:lnTo>
                <a:lnTo>
                  <a:pt x="12" y="164"/>
                </a:lnTo>
                <a:lnTo>
                  <a:pt x="17" y="166"/>
                </a:lnTo>
                <a:lnTo>
                  <a:pt x="27" y="166"/>
                </a:lnTo>
                <a:lnTo>
                  <a:pt x="37" y="164"/>
                </a:lnTo>
                <a:lnTo>
                  <a:pt x="48" y="160"/>
                </a:lnTo>
                <a:lnTo>
                  <a:pt x="58" y="155"/>
                </a:lnTo>
                <a:lnTo>
                  <a:pt x="68" y="151"/>
                </a:lnTo>
                <a:lnTo>
                  <a:pt x="77" y="148"/>
                </a:lnTo>
                <a:lnTo>
                  <a:pt x="83" y="147"/>
                </a:lnTo>
                <a:lnTo>
                  <a:pt x="89" y="144"/>
                </a:lnTo>
                <a:lnTo>
                  <a:pt x="95" y="141"/>
                </a:lnTo>
                <a:lnTo>
                  <a:pt x="101" y="138"/>
                </a:lnTo>
                <a:lnTo>
                  <a:pt x="107" y="135"/>
                </a:lnTo>
                <a:lnTo>
                  <a:pt x="113" y="132"/>
                </a:lnTo>
                <a:lnTo>
                  <a:pt x="119" y="130"/>
                </a:lnTo>
                <a:lnTo>
                  <a:pt x="126" y="127"/>
                </a:lnTo>
                <a:lnTo>
                  <a:pt x="129" y="124"/>
                </a:lnTo>
                <a:lnTo>
                  <a:pt x="132" y="121"/>
                </a:lnTo>
                <a:lnTo>
                  <a:pt x="135" y="118"/>
                </a:lnTo>
                <a:lnTo>
                  <a:pt x="138" y="115"/>
                </a:lnTo>
                <a:lnTo>
                  <a:pt x="141" y="111"/>
                </a:lnTo>
                <a:lnTo>
                  <a:pt x="144" y="108"/>
                </a:lnTo>
                <a:lnTo>
                  <a:pt x="147" y="105"/>
                </a:lnTo>
                <a:lnTo>
                  <a:pt x="150" y="104"/>
                </a:lnTo>
                <a:lnTo>
                  <a:pt x="157" y="102"/>
                </a:lnTo>
                <a:lnTo>
                  <a:pt x="163" y="99"/>
                </a:lnTo>
                <a:lnTo>
                  <a:pt x="171" y="96"/>
                </a:lnTo>
                <a:lnTo>
                  <a:pt x="176" y="93"/>
                </a:lnTo>
                <a:lnTo>
                  <a:pt x="182" y="90"/>
                </a:lnTo>
                <a:lnTo>
                  <a:pt x="188" y="87"/>
                </a:lnTo>
                <a:lnTo>
                  <a:pt x="194" y="81"/>
                </a:lnTo>
                <a:lnTo>
                  <a:pt x="199" y="77"/>
                </a:lnTo>
                <a:lnTo>
                  <a:pt x="199" y="75"/>
                </a:lnTo>
                <a:lnTo>
                  <a:pt x="199" y="73"/>
                </a:lnTo>
                <a:lnTo>
                  <a:pt x="199" y="70"/>
                </a:lnTo>
                <a:lnTo>
                  <a:pt x="199" y="65"/>
                </a:lnTo>
                <a:lnTo>
                  <a:pt x="199" y="61"/>
                </a:lnTo>
                <a:lnTo>
                  <a:pt x="197" y="56"/>
                </a:lnTo>
                <a:lnTo>
                  <a:pt x="196" y="52"/>
                </a:lnTo>
                <a:lnTo>
                  <a:pt x="193" y="49"/>
                </a:lnTo>
                <a:lnTo>
                  <a:pt x="190" y="44"/>
                </a:lnTo>
                <a:lnTo>
                  <a:pt x="187" y="40"/>
                </a:lnTo>
                <a:lnTo>
                  <a:pt x="182" y="35"/>
                </a:lnTo>
                <a:lnTo>
                  <a:pt x="179" y="31"/>
                </a:lnTo>
                <a:lnTo>
                  <a:pt x="175" y="25"/>
                </a:lnTo>
                <a:lnTo>
                  <a:pt x="171" y="22"/>
                </a:lnTo>
                <a:lnTo>
                  <a:pt x="166" y="18"/>
                </a:lnTo>
                <a:lnTo>
                  <a:pt x="162" y="15"/>
                </a:lnTo>
                <a:lnTo>
                  <a:pt x="160" y="15"/>
                </a:lnTo>
                <a:lnTo>
                  <a:pt x="153" y="15"/>
                </a:lnTo>
                <a:lnTo>
                  <a:pt x="142" y="15"/>
                </a:lnTo>
                <a:lnTo>
                  <a:pt x="132" y="15"/>
                </a:lnTo>
                <a:lnTo>
                  <a:pt x="122" y="15"/>
                </a:lnTo>
                <a:lnTo>
                  <a:pt x="113" y="15"/>
                </a:lnTo>
                <a:lnTo>
                  <a:pt x="108" y="15"/>
                </a:lnTo>
                <a:lnTo>
                  <a:pt x="110" y="13"/>
                </a:lnTo>
                <a:lnTo>
                  <a:pt x="104" y="13"/>
                </a:lnTo>
                <a:lnTo>
                  <a:pt x="98" y="12"/>
                </a:lnTo>
                <a:lnTo>
                  <a:pt x="92" y="9"/>
                </a:lnTo>
                <a:lnTo>
                  <a:pt x="85" y="4"/>
                </a:lnTo>
                <a:lnTo>
                  <a:pt x="77" y="3"/>
                </a:lnTo>
                <a:lnTo>
                  <a:pt x="71" y="0"/>
                </a:lnTo>
                <a:lnTo>
                  <a:pt x="64" y="0"/>
                </a:lnTo>
                <a:lnTo>
                  <a:pt x="58" y="1"/>
                </a:lnTo>
                <a:lnTo>
                  <a:pt x="51" y="4"/>
                </a:lnTo>
                <a:lnTo>
                  <a:pt x="45" y="9"/>
                </a:lnTo>
                <a:lnTo>
                  <a:pt x="40" y="13"/>
                </a:lnTo>
                <a:lnTo>
                  <a:pt x="34" y="18"/>
                </a:lnTo>
                <a:lnTo>
                  <a:pt x="31" y="24"/>
                </a:lnTo>
                <a:lnTo>
                  <a:pt x="29" y="30"/>
                </a:lnTo>
                <a:lnTo>
                  <a:pt x="26" y="37"/>
                </a:lnTo>
                <a:lnTo>
                  <a:pt x="26" y="43"/>
                </a:lnTo>
                <a:lnTo>
                  <a:pt x="26" y="47"/>
                </a:lnTo>
                <a:lnTo>
                  <a:pt x="27" y="50"/>
                </a:lnTo>
                <a:lnTo>
                  <a:pt x="29" y="55"/>
                </a:lnTo>
                <a:lnTo>
                  <a:pt x="29" y="58"/>
                </a:lnTo>
                <a:lnTo>
                  <a:pt x="30" y="61"/>
                </a:lnTo>
                <a:lnTo>
                  <a:pt x="31" y="62"/>
                </a:lnTo>
                <a:lnTo>
                  <a:pt x="31" y="67"/>
                </a:lnTo>
                <a:lnTo>
                  <a:pt x="30" y="7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57" name="Freeform 8"/>
          <p:cNvSpPr>
            <a:spLocks/>
          </p:cNvSpPr>
          <p:nvPr/>
        </p:nvSpPr>
        <p:spPr bwMode="auto">
          <a:xfrm>
            <a:off x="6299203" y="4929190"/>
            <a:ext cx="47625" cy="66675"/>
          </a:xfrm>
          <a:custGeom>
            <a:avLst/>
            <a:gdLst>
              <a:gd name="T0" fmla="*/ 2147483647 w 34"/>
              <a:gd name="T1" fmla="*/ 2147483647 h 42"/>
              <a:gd name="T2" fmla="*/ 2147483647 w 34"/>
              <a:gd name="T3" fmla="*/ 2147483647 h 42"/>
              <a:gd name="T4" fmla="*/ 2147483647 w 34"/>
              <a:gd name="T5" fmla="*/ 2147483647 h 42"/>
              <a:gd name="T6" fmla="*/ 2147483647 w 34"/>
              <a:gd name="T7" fmla="*/ 2147483647 h 42"/>
              <a:gd name="T8" fmla="*/ 0 w 34"/>
              <a:gd name="T9" fmla="*/ 2147483647 h 42"/>
              <a:gd name="T10" fmla="*/ 0 w 34"/>
              <a:gd name="T11" fmla="*/ 2147483647 h 42"/>
              <a:gd name="T12" fmla="*/ 2147483647 w 34"/>
              <a:gd name="T13" fmla="*/ 2147483647 h 42"/>
              <a:gd name="T14" fmla="*/ 2147483647 w 34"/>
              <a:gd name="T15" fmla="*/ 2147483647 h 42"/>
              <a:gd name="T16" fmla="*/ 2147483647 w 34"/>
              <a:gd name="T17" fmla="*/ 2147483647 h 42"/>
              <a:gd name="T18" fmla="*/ 2147483647 w 34"/>
              <a:gd name="T19" fmla="*/ 2147483647 h 42"/>
              <a:gd name="T20" fmla="*/ 2147483647 w 34"/>
              <a:gd name="T21" fmla="*/ 2147483647 h 42"/>
              <a:gd name="T22" fmla="*/ 2147483647 w 34"/>
              <a:gd name="T23" fmla="*/ 2147483647 h 42"/>
              <a:gd name="T24" fmla="*/ 2147483647 w 34"/>
              <a:gd name="T25" fmla="*/ 2147483647 h 42"/>
              <a:gd name="T26" fmla="*/ 2147483647 w 34"/>
              <a:gd name="T27" fmla="*/ 2147483647 h 42"/>
              <a:gd name="T28" fmla="*/ 2147483647 w 34"/>
              <a:gd name="T29" fmla="*/ 2147483647 h 42"/>
              <a:gd name="T30" fmla="*/ 2147483647 w 34"/>
              <a:gd name="T31" fmla="*/ 2147483647 h 42"/>
              <a:gd name="T32" fmla="*/ 2147483647 w 34"/>
              <a:gd name="T33" fmla="*/ 2147483647 h 42"/>
              <a:gd name="T34" fmla="*/ 2147483647 w 34"/>
              <a:gd name="T35" fmla="*/ 2147483647 h 42"/>
              <a:gd name="T36" fmla="*/ 2147483647 w 34"/>
              <a:gd name="T37" fmla="*/ 2147483647 h 42"/>
              <a:gd name="T38" fmla="*/ 2147483647 w 34"/>
              <a:gd name="T39" fmla="*/ 2147483647 h 42"/>
              <a:gd name="T40" fmla="*/ 2147483647 w 34"/>
              <a:gd name="T41" fmla="*/ 2147483647 h 42"/>
              <a:gd name="T42" fmla="*/ 2147483647 w 34"/>
              <a:gd name="T43" fmla="*/ 2147483647 h 42"/>
              <a:gd name="T44" fmla="*/ 2147483647 w 34"/>
              <a:gd name="T45" fmla="*/ 2147483647 h 42"/>
              <a:gd name="T46" fmla="*/ 2147483647 w 34"/>
              <a:gd name="T47" fmla="*/ 2147483647 h 42"/>
              <a:gd name="T48" fmla="*/ 2147483647 w 34"/>
              <a:gd name="T49" fmla="*/ 2147483647 h 42"/>
              <a:gd name="T50" fmla="*/ 2147483647 w 34"/>
              <a:gd name="T51" fmla="*/ 2147483647 h 42"/>
              <a:gd name="T52" fmla="*/ 2147483647 w 34"/>
              <a:gd name="T53" fmla="*/ 2147483647 h 42"/>
              <a:gd name="T54" fmla="*/ 2147483647 w 34"/>
              <a:gd name="T55" fmla="*/ 2147483647 h 42"/>
              <a:gd name="T56" fmla="*/ 2147483647 w 34"/>
              <a:gd name="T57" fmla="*/ 2147483647 h 42"/>
              <a:gd name="T58" fmla="*/ 2147483647 w 34"/>
              <a:gd name="T59" fmla="*/ 2147483647 h 42"/>
              <a:gd name="T60" fmla="*/ 2147483647 w 34"/>
              <a:gd name="T61" fmla="*/ 2147483647 h 42"/>
              <a:gd name="T62" fmla="*/ 2147483647 w 34"/>
              <a:gd name="T63" fmla="*/ 0 h 42"/>
              <a:gd name="T64" fmla="*/ 2147483647 w 34"/>
              <a:gd name="T65" fmla="*/ 0 h 42"/>
              <a:gd name="T66" fmla="*/ 2147483647 w 34"/>
              <a:gd name="T67" fmla="*/ 2147483647 h 42"/>
              <a:gd name="T68" fmla="*/ 2147483647 w 34"/>
              <a:gd name="T69" fmla="*/ 2147483647 h 42"/>
              <a:gd name="T70" fmla="*/ 2147483647 w 34"/>
              <a:gd name="T71" fmla="*/ 2147483647 h 42"/>
              <a:gd name="T72" fmla="*/ 2147483647 w 34"/>
              <a:gd name="T73" fmla="*/ 2147483647 h 42"/>
              <a:gd name="T74" fmla="*/ 2147483647 w 34"/>
              <a:gd name="T75" fmla="*/ 2147483647 h 42"/>
              <a:gd name="T76" fmla="*/ 2147483647 w 34"/>
              <a:gd name="T77" fmla="*/ 2147483647 h 42"/>
              <a:gd name="T78" fmla="*/ 2147483647 w 34"/>
              <a:gd name="T79" fmla="*/ 2147483647 h 42"/>
              <a:gd name="T80" fmla="*/ 2147483647 w 34"/>
              <a:gd name="T81" fmla="*/ 2147483647 h 42"/>
              <a:gd name="T82" fmla="*/ 2147483647 w 34"/>
              <a:gd name="T83" fmla="*/ 2147483647 h 4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
              <a:gd name="T127" fmla="*/ 0 h 42"/>
              <a:gd name="T128" fmla="*/ 34 w 34"/>
              <a:gd name="T129" fmla="*/ 42 h 4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lnTo>
                  <a:pt x="6" y="1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58" name="Freeform 9"/>
          <p:cNvSpPr>
            <a:spLocks/>
          </p:cNvSpPr>
          <p:nvPr/>
        </p:nvSpPr>
        <p:spPr bwMode="auto">
          <a:xfrm>
            <a:off x="6299203" y="4929190"/>
            <a:ext cx="47625" cy="66675"/>
          </a:xfrm>
          <a:custGeom>
            <a:avLst/>
            <a:gdLst>
              <a:gd name="T0" fmla="*/ 2147483647 w 34"/>
              <a:gd name="T1" fmla="*/ 2147483647 h 42"/>
              <a:gd name="T2" fmla="*/ 2147483647 w 34"/>
              <a:gd name="T3" fmla="*/ 2147483647 h 42"/>
              <a:gd name="T4" fmla="*/ 2147483647 w 34"/>
              <a:gd name="T5" fmla="*/ 2147483647 h 42"/>
              <a:gd name="T6" fmla="*/ 2147483647 w 34"/>
              <a:gd name="T7" fmla="*/ 2147483647 h 42"/>
              <a:gd name="T8" fmla="*/ 0 w 34"/>
              <a:gd name="T9" fmla="*/ 2147483647 h 42"/>
              <a:gd name="T10" fmla="*/ 0 w 34"/>
              <a:gd name="T11" fmla="*/ 2147483647 h 42"/>
              <a:gd name="T12" fmla="*/ 2147483647 w 34"/>
              <a:gd name="T13" fmla="*/ 2147483647 h 42"/>
              <a:gd name="T14" fmla="*/ 2147483647 w 34"/>
              <a:gd name="T15" fmla="*/ 2147483647 h 42"/>
              <a:gd name="T16" fmla="*/ 2147483647 w 34"/>
              <a:gd name="T17" fmla="*/ 2147483647 h 42"/>
              <a:gd name="T18" fmla="*/ 2147483647 w 34"/>
              <a:gd name="T19" fmla="*/ 2147483647 h 42"/>
              <a:gd name="T20" fmla="*/ 2147483647 w 34"/>
              <a:gd name="T21" fmla="*/ 2147483647 h 42"/>
              <a:gd name="T22" fmla="*/ 2147483647 w 34"/>
              <a:gd name="T23" fmla="*/ 2147483647 h 42"/>
              <a:gd name="T24" fmla="*/ 2147483647 w 34"/>
              <a:gd name="T25" fmla="*/ 2147483647 h 42"/>
              <a:gd name="T26" fmla="*/ 2147483647 w 34"/>
              <a:gd name="T27" fmla="*/ 2147483647 h 42"/>
              <a:gd name="T28" fmla="*/ 2147483647 w 34"/>
              <a:gd name="T29" fmla="*/ 2147483647 h 42"/>
              <a:gd name="T30" fmla="*/ 2147483647 w 34"/>
              <a:gd name="T31" fmla="*/ 2147483647 h 42"/>
              <a:gd name="T32" fmla="*/ 2147483647 w 34"/>
              <a:gd name="T33" fmla="*/ 2147483647 h 42"/>
              <a:gd name="T34" fmla="*/ 2147483647 w 34"/>
              <a:gd name="T35" fmla="*/ 2147483647 h 42"/>
              <a:gd name="T36" fmla="*/ 2147483647 w 34"/>
              <a:gd name="T37" fmla="*/ 2147483647 h 42"/>
              <a:gd name="T38" fmla="*/ 2147483647 w 34"/>
              <a:gd name="T39" fmla="*/ 2147483647 h 42"/>
              <a:gd name="T40" fmla="*/ 2147483647 w 34"/>
              <a:gd name="T41" fmla="*/ 2147483647 h 42"/>
              <a:gd name="T42" fmla="*/ 2147483647 w 34"/>
              <a:gd name="T43" fmla="*/ 2147483647 h 42"/>
              <a:gd name="T44" fmla="*/ 2147483647 w 34"/>
              <a:gd name="T45" fmla="*/ 2147483647 h 42"/>
              <a:gd name="T46" fmla="*/ 2147483647 w 34"/>
              <a:gd name="T47" fmla="*/ 2147483647 h 42"/>
              <a:gd name="T48" fmla="*/ 2147483647 w 34"/>
              <a:gd name="T49" fmla="*/ 2147483647 h 42"/>
              <a:gd name="T50" fmla="*/ 2147483647 w 34"/>
              <a:gd name="T51" fmla="*/ 2147483647 h 42"/>
              <a:gd name="T52" fmla="*/ 2147483647 w 34"/>
              <a:gd name="T53" fmla="*/ 2147483647 h 42"/>
              <a:gd name="T54" fmla="*/ 2147483647 w 34"/>
              <a:gd name="T55" fmla="*/ 2147483647 h 42"/>
              <a:gd name="T56" fmla="*/ 2147483647 w 34"/>
              <a:gd name="T57" fmla="*/ 2147483647 h 42"/>
              <a:gd name="T58" fmla="*/ 2147483647 w 34"/>
              <a:gd name="T59" fmla="*/ 2147483647 h 42"/>
              <a:gd name="T60" fmla="*/ 2147483647 w 34"/>
              <a:gd name="T61" fmla="*/ 2147483647 h 42"/>
              <a:gd name="T62" fmla="*/ 2147483647 w 34"/>
              <a:gd name="T63" fmla="*/ 0 h 42"/>
              <a:gd name="T64" fmla="*/ 2147483647 w 34"/>
              <a:gd name="T65" fmla="*/ 0 h 42"/>
              <a:gd name="T66" fmla="*/ 2147483647 w 34"/>
              <a:gd name="T67" fmla="*/ 2147483647 h 42"/>
              <a:gd name="T68" fmla="*/ 2147483647 w 34"/>
              <a:gd name="T69" fmla="*/ 2147483647 h 42"/>
              <a:gd name="T70" fmla="*/ 2147483647 w 34"/>
              <a:gd name="T71" fmla="*/ 2147483647 h 42"/>
              <a:gd name="T72" fmla="*/ 2147483647 w 34"/>
              <a:gd name="T73" fmla="*/ 2147483647 h 42"/>
              <a:gd name="T74" fmla="*/ 2147483647 w 34"/>
              <a:gd name="T75" fmla="*/ 2147483647 h 42"/>
              <a:gd name="T76" fmla="*/ 2147483647 w 34"/>
              <a:gd name="T77" fmla="*/ 2147483647 h 42"/>
              <a:gd name="T78" fmla="*/ 2147483647 w 34"/>
              <a:gd name="T79" fmla="*/ 2147483647 h 42"/>
              <a:gd name="T80" fmla="*/ 2147483647 w 34"/>
              <a:gd name="T81" fmla="*/ 2147483647 h 42"/>
              <a:gd name="T82" fmla="*/ 2147483647 w 34"/>
              <a:gd name="T83" fmla="*/ 2147483647 h 4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
              <a:gd name="T127" fmla="*/ 0 h 42"/>
              <a:gd name="T128" fmla="*/ 34 w 34"/>
              <a:gd name="T129" fmla="*/ 42 h 4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lnTo>
                  <a:pt x="6" y="11"/>
                </a:lnTo>
              </a:path>
            </a:pathLst>
          </a:custGeom>
          <a:solidFill>
            <a:srgbClr val="FFFF00"/>
          </a:solidFill>
          <a:ln w="1588">
            <a:solidFill>
              <a:srgbClr val="990000"/>
            </a:solidFill>
            <a:round/>
            <a:headEnd/>
            <a:tailEnd/>
          </a:ln>
        </p:spPr>
        <p:txBody>
          <a:bodyPr/>
          <a:lstStyle/>
          <a:p>
            <a:endParaRPr lang="en-US"/>
          </a:p>
        </p:txBody>
      </p:sp>
      <p:sp>
        <p:nvSpPr>
          <p:cNvPr id="53259" name="Freeform 10"/>
          <p:cNvSpPr>
            <a:spLocks/>
          </p:cNvSpPr>
          <p:nvPr/>
        </p:nvSpPr>
        <p:spPr bwMode="auto">
          <a:xfrm>
            <a:off x="6299203" y="4929190"/>
            <a:ext cx="47625" cy="66675"/>
          </a:xfrm>
          <a:custGeom>
            <a:avLst/>
            <a:gdLst>
              <a:gd name="T0" fmla="*/ 2147483647 w 34"/>
              <a:gd name="T1" fmla="*/ 2147483647 h 42"/>
              <a:gd name="T2" fmla="*/ 2147483647 w 34"/>
              <a:gd name="T3" fmla="*/ 2147483647 h 42"/>
              <a:gd name="T4" fmla="*/ 2147483647 w 34"/>
              <a:gd name="T5" fmla="*/ 2147483647 h 42"/>
              <a:gd name="T6" fmla="*/ 2147483647 w 34"/>
              <a:gd name="T7" fmla="*/ 2147483647 h 42"/>
              <a:gd name="T8" fmla="*/ 0 w 34"/>
              <a:gd name="T9" fmla="*/ 2147483647 h 42"/>
              <a:gd name="T10" fmla="*/ 0 w 34"/>
              <a:gd name="T11" fmla="*/ 2147483647 h 42"/>
              <a:gd name="T12" fmla="*/ 2147483647 w 34"/>
              <a:gd name="T13" fmla="*/ 2147483647 h 42"/>
              <a:gd name="T14" fmla="*/ 2147483647 w 34"/>
              <a:gd name="T15" fmla="*/ 2147483647 h 42"/>
              <a:gd name="T16" fmla="*/ 2147483647 w 34"/>
              <a:gd name="T17" fmla="*/ 2147483647 h 42"/>
              <a:gd name="T18" fmla="*/ 2147483647 w 34"/>
              <a:gd name="T19" fmla="*/ 2147483647 h 42"/>
              <a:gd name="T20" fmla="*/ 2147483647 w 34"/>
              <a:gd name="T21" fmla="*/ 2147483647 h 42"/>
              <a:gd name="T22" fmla="*/ 2147483647 w 34"/>
              <a:gd name="T23" fmla="*/ 2147483647 h 42"/>
              <a:gd name="T24" fmla="*/ 2147483647 w 34"/>
              <a:gd name="T25" fmla="*/ 2147483647 h 42"/>
              <a:gd name="T26" fmla="*/ 2147483647 w 34"/>
              <a:gd name="T27" fmla="*/ 2147483647 h 42"/>
              <a:gd name="T28" fmla="*/ 2147483647 w 34"/>
              <a:gd name="T29" fmla="*/ 2147483647 h 42"/>
              <a:gd name="T30" fmla="*/ 2147483647 w 34"/>
              <a:gd name="T31" fmla="*/ 2147483647 h 42"/>
              <a:gd name="T32" fmla="*/ 2147483647 w 34"/>
              <a:gd name="T33" fmla="*/ 2147483647 h 42"/>
              <a:gd name="T34" fmla="*/ 2147483647 w 34"/>
              <a:gd name="T35" fmla="*/ 2147483647 h 42"/>
              <a:gd name="T36" fmla="*/ 2147483647 w 34"/>
              <a:gd name="T37" fmla="*/ 2147483647 h 42"/>
              <a:gd name="T38" fmla="*/ 2147483647 w 34"/>
              <a:gd name="T39" fmla="*/ 2147483647 h 42"/>
              <a:gd name="T40" fmla="*/ 2147483647 w 34"/>
              <a:gd name="T41" fmla="*/ 2147483647 h 42"/>
              <a:gd name="T42" fmla="*/ 2147483647 w 34"/>
              <a:gd name="T43" fmla="*/ 2147483647 h 42"/>
              <a:gd name="T44" fmla="*/ 2147483647 w 34"/>
              <a:gd name="T45" fmla="*/ 2147483647 h 42"/>
              <a:gd name="T46" fmla="*/ 2147483647 w 34"/>
              <a:gd name="T47" fmla="*/ 2147483647 h 42"/>
              <a:gd name="T48" fmla="*/ 2147483647 w 34"/>
              <a:gd name="T49" fmla="*/ 2147483647 h 42"/>
              <a:gd name="T50" fmla="*/ 2147483647 w 34"/>
              <a:gd name="T51" fmla="*/ 2147483647 h 42"/>
              <a:gd name="T52" fmla="*/ 2147483647 w 34"/>
              <a:gd name="T53" fmla="*/ 2147483647 h 42"/>
              <a:gd name="T54" fmla="*/ 2147483647 w 34"/>
              <a:gd name="T55" fmla="*/ 2147483647 h 42"/>
              <a:gd name="T56" fmla="*/ 2147483647 w 34"/>
              <a:gd name="T57" fmla="*/ 2147483647 h 42"/>
              <a:gd name="T58" fmla="*/ 2147483647 w 34"/>
              <a:gd name="T59" fmla="*/ 2147483647 h 42"/>
              <a:gd name="T60" fmla="*/ 2147483647 w 34"/>
              <a:gd name="T61" fmla="*/ 2147483647 h 42"/>
              <a:gd name="T62" fmla="*/ 2147483647 w 34"/>
              <a:gd name="T63" fmla="*/ 0 h 42"/>
              <a:gd name="T64" fmla="*/ 2147483647 w 34"/>
              <a:gd name="T65" fmla="*/ 0 h 42"/>
              <a:gd name="T66" fmla="*/ 2147483647 w 34"/>
              <a:gd name="T67" fmla="*/ 2147483647 h 42"/>
              <a:gd name="T68" fmla="*/ 2147483647 w 34"/>
              <a:gd name="T69" fmla="*/ 2147483647 h 42"/>
              <a:gd name="T70" fmla="*/ 2147483647 w 34"/>
              <a:gd name="T71" fmla="*/ 2147483647 h 42"/>
              <a:gd name="T72" fmla="*/ 2147483647 w 34"/>
              <a:gd name="T73" fmla="*/ 2147483647 h 42"/>
              <a:gd name="T74" fmla="*/ 2147483647 w 34"/>
              <a:gd name="T75" fmla="*/ 2147483647 h 42"/>
              <a:gd name="T76" fmla="*/ 2147483647 w 34"/>
              <a:gd name="T77" fmla="*/ 2147483647 h 42"/>
              <a:gd name="T78" fmla="*/ 2147483647 w 34"/>
              <a:gd name="T79" fmla="*/ 2147483647 h 42"/>
              <a:gd name="T80" fmla="*/ 2147483647 w 34"/>
              <a:gd name="T81" fmla="*/ 2147483647 h 4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42"/>
              <a:gd name="T125" fmla="*/ 34 w 34"/>
              <a:gd name="T126" fmla="*/ 42 h 4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path>
            </a:pathLst>
          </a:custGeom>
          <a:solidFill>
            <a:srgbClr val="FFFF00"/>
          </a:solidFill>
          <a:ln w="4763">
            <a:solidFill>
              <a:srgbClr val="990000"/>
            </a:solidFill>
            <a:round/>
            <a:headEnd/>
            <a:tailEnd/>
          </a:ln>
        </p:spPr>
        <p:txBody>
          <a:bodyPr/>
          <a:lstStyle/>
          <a:p>
            <a:endParaRPr lang="en-US"/>
          </a:p>
        </p:txBody>
      </p:sp>
      <p:sp>
        <p:nvSpPr>
          <p:cNvPr id="53260" name="Freeform 11"/>
          <p:cNvSpPr>
            <a:spLocks/>
          </p:cNvSpPr>
          <p:nvPr/>
        </p:nvSpPr>
        <p:spPr bwMode="auto">
          <a:xfrm>
            <a:off x="6332539" y="4830765"/>
            <a:ext cx="42863" cy="85725"/>
          </a:xfrm>
          <a:custGeom>
            <a:avLst/>
            <a:gdLst>
              <a:gd name="T0" fmla="*/ 2147483647 w 30"/>
              <a:gd name="T1" fmla="*/ 2147483647 h 54"/>
              <a:gd name="T2" fmla="*/ 2147483647 w 30"/>
              <a:gd name="T3" fmla="*/ 2147483647 h 54"/>
              <a:gd name="T4" fmla="*/ 2147483647 w 30"/>
              <a:gd name="T5" fmla="*/ 2147483647 h 54"/>
              <a:gd name="T6" fmla="*/ 2147483647 w 30"/>
              <a:gd name="T7" fmla="*/ 2147483647 h 54"/>
              <a:gd name="T8" fmla="*/ 0 w 30"/>
              <a:gd name="T9" fmla="*/ 2147483647 h 54"/>
              <a:gd name="T10" fmla="*/ 0 w 30"/>
              <a:gd name="T11" fmla="*/ 2147483647 h 54"/>
              <a:gd name="T12" fmla="*/ 0 w 30"/>
              <a:gd name="T13" fmla="*/ 2147483647 h 54"/>
              <a:gd name="T14" fmla="*/ 0 w 30"/>
              <a:gd name="T15" fmla="*/ 2147483647 h 54"/>
              <a:gd name="T16" fmla="*/ 2147483647 w 30"/>
              <a:gd name="T17" fmla="*/ 2147483647 h 54"/>
              <a:gd name="T18" fmla="*/ 2147483647 w 30"/>
              <a:gd name="T19" fmla="*/ 2147483647 h 54"/>
              <a:gd name="T20" fmla="*/ 2147483647 w 30"/>
              <a:gd name="T21" fmla="*/ 2147483647 h 54"/>
              <a:gd name="T22" fmla="*/ 2147483647 w 30"/>
              <a:gd name="T23" fmla="*/ 2147483647 h 54"/>
              <a:gd name="T24" fmla="*/ 2147483647 w 30"/>
              <a:gd name="T25" fmla="*/ 2147483647 h 54"/>
              <a:gd name="T26" fmla="*/ 2147483647 w 30"/>
              <a:gd name="T27" fmla="*/ 2147483647 h 54"/>
              <a:gd name="T28" fmla="*/ 2147483647 w 30"/>
              <a:gd name="T29" fmla="*/ 2147483647 h 54"/>
              <a:gd name="T30" fmla="*/ 2147483647 w 30"/>
              <a:gd name="T31" fmla="*/ 2147483647 h 54"/>
              <a:gd name="T32" fmla="*/ 2147483647 w 30"/>
              <a:gd name="T33" fmla="*/ 2147483647 h 54"/>
              <a:gd name="T34" fmla="*/ 2147483647 w 30"/>
              <a:gd name="T35" fmla="*/ 2147483647 h 54"/>
              <a:gd name="T36" fmla="*/ 2147483647 w 30"/>
              <a:gd name="T37" fmla="*/ 2147483647 h 54"/>
              <a:gd name="T38" fmla="*/ 2147483647 w 30"/>
              <a:gd name="T39" fmla="*/ 2147483647 h 54"/>
              <a:gd name="T40" fmla="*/ 2147483647 w 30"/>
              <a:gd name="T41" fmla="*/ 2147483647 h 54"/>
              <a:gd name="T42" fmla="*/ 2147483647 w 30"/>
              <a:gd name="T43" fmla="*/ 2147483647 h 54"/>
              <a:gd name="T44" fmla="*/ 2147483647 w 30"/>
              <a:gd name="T45" fmla="*/ 2147483647 h 54"/>
              <a:gd name="T46" fmla="*/ 2147483647 w 30"/>
              <a:gd name="T47" fmla="*/ 2147483647 h 54"/>
              <a:gd name="T48" fmla="*/ 2147483647 w 30"/>
              <a:gd name="T49" fmla="*/ 2147483647 h 54"/>
              <a:gd name="T50" fmla="*/ 2147483647 w 30"/>
              <a:gd name="T51" fmla="*/ 2147483647 h 54"/>
              <a:gd name="T52" fmla="*/ 2147483647 w 30"/>
              <a:gd name="T53" fmla="*/ 0 h 54"/>
              <a:gd name="T54" fmla="*/ 2147483647 w 30"/>
              <a:gd name="T55" fmla="*/ 2147483647 h 54"/>
              <a:gd name="T56" fmla="*/ 2147483647 w 30"/>
              <a:gd name="T57" fmla="*/ 2147483647 h 54"/>
              <a:gd name="T58" fmla="*/ 2147483647 w 30"/>
              <a:gd name="T59" fmla="*/ 2147483647 h 54"/>
              <a:gd name="T60" fmla="*/ 2147483647 w 30"/>
              <a:gd name="T61" fmla="*/ 2147483647 h 54"/>
              <a:gd name="T62" fmla="*/ 2147483647 w 30"/>
              <a:gd name="T63" fmla="*/ 2147483647 h 54"/>
              <a:gd name="T64" fmla="*/ 2147483647 w 30"/>
              <a:gd name="T65" fmla="*/ 2147483647 h 54"/>
              <a:gd name="T66" fmla="*/ 2147483647 w 30"/>
              <a:gd name="T67" fmla="*/ 2147483647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
              <a:gd name="T103" fmla="*/ 0 h 54"/>
              <a:gd name="T104" fmla="*/ 30 w 30"/>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lnTo>
                  <a:pt x="4" y="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1" name="Freeform 12"/>
          <p:cNvSpPr>
            <a:spLocks/>
          </p:cNvSpPr>
          <p:nvPr/>
        </p:nvSpPr>
        <p:spPr bwMode="auto">
          <a:xfrm>
            <a:off x="6332539" y="4830765"/>
            <a:ext cx="42863" cy="85725"/>
          </a:xfrm>
          <a:custGeom>
            <a:avLst/>
            <a:gdLst>
              <a:gd name="T0" fmla="*/ 2147483647 w 30"/>
              <a:gd name="T1" fmla="*/ 2147483647 h 54"/>
              <a:gd name="T2" fmla="*/ 2147483647 w 30"/>
              <a:gd name="T3" fmla="*/ 2147483647 h 54"/>
              <a:gd name="T4" fmla="*/ 2147483647 w 30"/>
              <a:gd name="T5" fmla="*/ 2147483647 h 54"/>
              <a:gd name="T6" fmla="*/ 2147483647 w 30"/>
              <a:gd name="T7" fmla="*/ 2147483647 h 54"/>
              <a:gd name="T8" fmla="*/ 0 w 30"/>
              <a:gd name="T9" fmla="*/ 2147483647 h 54"/>
              <a:gd name="T10" fmla="*/ 0 w 30"/>
              <a:gd name="T11" fmla="*/ 2147483647 h 54"/>
              <a:gd name="T12" fmla="*/ 0 w 30"/>
              <a:gd name="T13" fmla="*/ 2147483647 h 54"/>
              <a:gd name="T14" fmla="*/ 0 w 30"/>
              <a:gd name="T15" fmla="*/ 2147483647 h 54"/>
              <a:gd name="T16" fmla="*/ 2147483647 w 30"/>
              <a:gd name="T17" fmla="*/ 2147483647 h 54"/>
              <a:gd name="T18" fmla="*/ 2147483647 w 30"/>
              <a:gd name="T19" fmla="*/ 2147483647 h 54"/>
              <a:gd name="T20" fmla="*/ 2147483647 w 30"/>
              <a:gd name="T21" fmla="*/ 2147483647 h 54"/>
              <a:gd name="T22" fmla="*/ 2147483647 w 30"/>
              <a:gd name="T23" fmla="*/ 2147483647 h 54"/>
              <a:gd name="T24" fmla="*/ 2147483647 w 30"/>
              <a:gd name="T25" fmla="*/ 2147483647 h 54"/>
              <a:gd name="T26" fmla="*/ 2147483647 w 30"/>
              <a:gd name="T27" fmla="*/ 2147483647 h 54"/>
              <a:gd name="T28" fmla="*/ 2147483647 w 30"/>
              <a:gd name="T29" fmla="*/ 2147483647 h 54"/>
              <a:gd name="T30" fmla="*/ 2147483647 w 30"/>
              <a:gd name="T31" fmla="*/ 2147483647 h 54"/>
              <a:gd name="T32" fmla="*/ 2147483647 w 30"/>
              <a:gd name="T33" fmla="*/ 2147483647 h 54"/>
              <a:gd name="T34" fmla="*/ 2147483647 w 30"/>
              <a:gd name="T35" fmla="*/ 2147483647 h 54"/>
              <a:gd name="T36" fmla="*/ 2147483647 w 30"/>
              <a:gd name="T37" fmla="*/ 2147483647 h 54"/>
              <a:gd name="T38" fmla="*/ 2147483647 w 30"/>
              <a:gd name="T39" fmla="*/ 2147483647 h 54"/>
              <a:gd name="T40" fmla="*/ 2147483647 w 30"/>
              <a:gd name="T41" fmla="*/ 2147483647 h 54"/>
              <a:gd name="T42" fmla="*/ 2147483647 w 30"/>
              <a:gd name="T43" fmla="*/ 2147483647 h 54"/>
              <a:gd name="T44" fmla="*/ 2147483647 w 30"/>
              <a:gd name="T45" fmla="*/ 2147483647 h 54"/>
              <a:gd name="T46" fmla="*/ 2147483647 w 30"/>
              <a:gd name="T47" fmla="*/ 2147483647 h 54"/>
              <a:gd name="T48" fmla="*/ 2147483647 w 30"/>
              <a:gd name="T49" fmla="*/ 2147483647 h 54"/>
              <a:gd name="T50" fmla="*/ 2147483647 w 30"/>
              <a:gd name="T51" fmla="*/ 2147483647 h 54"/>
              <a:gd name="T52" fmla="*/ 2147483647 w 30"/>
              <a:gd name="T53" fmla="*/ 0 h 54"/>
              <a:gd name="T54" fmla="*/ 2147483647 w 30"/>
              <a:gd name="T55" fmla="*/ 2147483647 h 54"/>
              <a:gd name="T56" fmla="*/ 2147483647 w 30"/>
              <a:gd name="T57" fmla="*/ 2147483647 h 54"/>
              <a:gd name="T58" fmla="*/ 2147483647 w 30"/>
              <a:gd name="T59" fmla="*/ 2147483647 h 54"/>
              <a:gd name="T60" fmla="*/ 2147483647 w 30"/>
              <a:gd name="T61" fmla="*/ 2147483647 h 54"/>
              <a:gd name="T62" fmla="*/ 2147483647 w 30"/>
              <a:gd name="T63" fmla="*/ 2147483647 h 54"/>
              <a:gd name="T64" fmla="*/ 2147483647 w 30"/>
              <a:gd name="T65" fmla="*/ 2147483647 h 54"/>
              <a:gd name="T66" fmla="*/ 2147483647 w 30"/>
              <a:gd name="T67" fmla="*/ 2147483647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
              <a:gd name="T103" fmla="*/ 0 h 54"/>
              <a:gd name="T104" fmla="*/ 30 w 30"/>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lnTo>
                  <a:pt x="4" y="8"/>
                </a:lnTo>
              </a:path>
            </a:pathLst>
          </a:custGeom>
          <a:solidFill>
            <a:srgbClr val="FFFF00"/>
          </a:solidFill>
          <a:ln w="1588">
            <a:solidFill>
              <a:srgbClr val="990000"/>
            </a:solidFill>
            <a:round/>
            <a:headEnd/>
            <a:tailEnd/>
          </a:ln>
        </p:spPr>
        <p:txBody>
          <a:bodyPr/>
          <a:lstStyle/>
          <a:p>
            <a:endParaRPr lang="en-US"/>
          </a:p>
        </p:txBody>
      </p:sp>
      <p:sp>
        <p:nvSpPr>
          <p:cNvPr id="53262" name="Freeform 13"/>
          <p:cNvSpPr>
            <a:spLocks/>
          </p:cNvSpPr>
          <p:nvPr/>
        </p:nvSpPr>
        <p:spPr bwMode="auto">
          <a:xfrm>
            <a:off x="6332539" y="4830765"/>
            <a:ext cx="42863" cy="85725"/>
          </a:xfrm>
          <a:custGeom>
            <a:avLst/>
            <a:gdLst>
              <a:gd name="T0" fmla="*/ 2147483647 w 30"/>
              <a:gd name="T1" fmla="*/ 2147483647 h 54"/>
              <a:gd name="T2" fmla="*/ 2147483647 w 30"/>
              <a:gd name="T3" fmla="*/ 2147483647 h 54"/>
              <a:gd name="T4" fmla="*/ 2147483647 w 30"/>
              <a:gd name="T5" fmla="*/ 2147483647 h 54"/>
              <a:gd name="T6" fmla="*/ 2147483647 w 30"/>
              <a:gd name="T7" fmla="*/ 2147483647 h 54"/>
              <a:gd name="T8" fmla="*/ 0 w 30"/>
              <a:gd name="T9" fmla="*/ 2147483647 h 54"/>
              <a:gd name="T10" fmla="*/ 0 w 30"/>
              <a:gd name="T11" fmla="*/ 2147483647 h 54"/>
              <a:gd name="T12" fmla="*/ 0 w 30"/>
              <a:gd name="T13" fmla="*/ 2147483647 h 54"/>
              <a:gd name="T14" fmla="*/ 0 w 30"/>
              <a:gd name="T15" fmla="*/ 2147483647 h 54"/>
              <a:gd name="T16" fmla="*/ 2147483647 w 30"/>
              <a:gd name="T17" fmla="*/ 2147483647 h 54"/>
              <a:gd name="T18" fmla="*/ 2147483647 w 30"/>
              <a:gd name="T19" fmla="*/ 2147483647 h 54"/>
              <a:gd name="T20" fmla="*/ 2147483647 w 30"/>
              <a:gd name="T21" fmla="*/ 2147483647 h 54"/>
              <a:gd name="T22" fmla="*/ 2147483647 w 30"/>
              <a:gd name="T23" fmla="*/ 2147483647 h 54"/>
              <a:gd name="T24" fmla="*/ 2147483647 w 30"/>
              <a:gd name="T25" fmla="*/ 2147483647 h 54"/>
              <a:gd name="T26" fmla="*/ 2147483647 w 30"/>
              <a:gd name="T27" fmla="*/ 2147483647 h 54"/>
              <a:gd name="T28" fmla="*/ 2147483647 w 30"/>
              <a:gd name="T29" fmla="*/ 2147483647 h 54"/>
              <a:gd name="T30" fmla="*/ 2147483647 w 30"/>
              <a:gd name="T31" fmla="*/ 2147483647 h 54"/>
              <a:gd name="T32" fmla="*/ 2147483647 w 30"/>
              <a:gd name="T33" fmla="*/ 2147483647 h 54"/>
              <a:gd name="T34" fmla="*/ 2147483647 w 30"/>
              <a:gd name="T35" fmla="*/ 2147483647 h 54"/>
              <a:gd name="T36" fmla="*/ 2147483647 w 30"/>
              <a:gd name="T37" fmla="*/ 2147483647 h 54"/>
              <a:gd name="T38" fmla="*/ 2147483647 w 30"/>
              <a:gd name="T39" fmla="*/ 2147483647 h 54"/>
              <a:gd name="T40" fmla="*/ 2147483647 w 30"/>
              <a:gd name="T41" fmla="*/ 2147483647 h 54"/>
              <a:gd name="T42" fmla="*/ 2147483647 w 30"/>
              <a:gd name="T43" fmla="*/ 2147483647 h 54"/>
              <a:gd name="T44" fmla="*/ 2147483647 w 30"/>
              <a:gd name="T45" fmla="*/ 2147483647 h 54"/>
              <a:gd name="T46" fmla="*/ 2147483647 w 30"/>
              <a:gd name="T47" fmla="*/ 2147483647 h 54"/>
              <a:gd name="T48" fmla="*/ 2147483647 w 30"/>
              <a:gd name="T49" fmla="*/ 2147483647 h 54"/>
              <a:gd name="T50" fmla="*/ 2147483647 w 30"/>
              <a:gd name="T51" fmla="*/ 2147483647 h 54"/>
              <a:gd name="T52" fmla="*/ 2147483647 w 30"/>
              <a:gd name="T53" fmla="*/ 0 h 54"/>
              <a:gd name="T54" fmla="*/ 2147483647 w 30"/>
              <a:gd name="T55" fmla="*/ 2147483647 h 54"/>
              <a:gd name="T56" fmla="*/ 2147483647 w 30"/>
              <a:gd name="T57" fmla="*/ 2147483647 h 54"/>
              <a:gd name="T58" fmla="*/ 2147483647 w 30"/>
              <a:gd name="T59" fmla="*/ 2147483647 h 54"/>
              <a:gd name="T60" fmla="*/ 2147483647 w 30"/>
              <a:gd name="T61" fmla="*/ 2147483647 h 54"/>
              <a:gd name="T62" fmla="*/ 2147483647 w 30"/>
              <a:gd name="T63" fmla="*/ 2147483647 h 54"/>
              <a:gd name="T64" fmla="*/ 2147483647 w 30"/>
              <a:gd name="T65" fmla="*/ 2147483647 h 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0"/>
              <a:gd name="T100" fmla="*/ 0 h 54"/>
              <a:gd name="T101" fmla="*/ 30 w 30"/>
              <a:gd name="T102" fmla="*/ 54 h 5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path>
            </a:pathLst>
          </a:custGeom>
          <a:solidFill>
            <a:srgbClr val="FFFF00"/>
          </a:solidFill>
          <a:ln w="4763">
            <a:solidFill>
              <a:srgbClr val="990000"/>
            </a:solidFill>
            <a:round/>
            <a:headEnd/>
            <a:tailEnd/>
          </a:ln>
        </p:spPr>
        <p:txBody>
          <a:bodyPr/>
          <a:lstStyle/>
          <a:p>
            <a:endParaRPr lang="en-US"/>
          </a:p>
        </p:txBody>
      </p:sp>
      <p:sp>
        <p:nvSpPr>
          <p:cNvPr id="53263" name="Freeform 14"/>
          <p:cNvSpPr>
            <a:spLocks/>
          </p:cNvSpPr>
          <p:nvPr/>
        </p:nvSpPr>
        <p:spPr bwMode="auto">
          <a:xfrm>
            <a:off x="6350000" y="4913315"/>
            <a:ext cx="65088" cy="68263"/>
          </a:xfrm>
          <a:custGeom>
            <a:avLst/>
            <a:gdLst>
              <a:gd name="T0" fmla="*/ 0 w 46"/>
              <a:gd name="T1" fmla="*/ 2147483647 h 43"/>
              <a:gd name="T2" fmla="*/ 2147483647 w 46"/>
              <a:gd name="T3" fmla="*/ 2147483647 h 43"/>
              <a:gd name="T4" fmla="*/ 2147483647 w 46"/>
              <a:gd name="T5" fmla="*/ 2147483647 h 43"/>
              <a:gd name="T6" fmla="*/ 2147483647 w 46"/>
              <a:gd name="T7" fmla="*/ 2147483647 h 43"/>
              <a:gd name="T8" fmla="*/ 2147483647 w 46"/>
              <a:gd name="T9" fmla="*/ 2147483647 h 43"/>
              <a:gd name="T10" fmla="*/ 2147483647 w 46"/>
              <a:gd name="T11" fmla="*/ 2147483647 h 43"/>
              <a:gd name="T12" fmla="*/ 2147483647 w 46"/>
              <a:gd name="T13" fmla="*/ 2147483647 h 43"/>
              <a:gd name="T14" fmla="*/ 2147483647 w 46"/>
              <a:gd name="T15" fmla="*/ 2147483647 h 43"/>
              <a:gd name="T16" fmla="*/ 2147483647 w 46"/>
              <a:gd name="T17" fmla="*/ 2147483647 h 43"/>
              <a:gd name="T18" fmla="*/ 2147483647 w 46"/>
              <a:gd name="T19" fmla="*/ 2147483647 h 43"/>
              <a:gd name="T20" fmla="*/ 2147483647 w 46"/>
              <a:gd name="T21" fmla="*/ 2147483647 h 43"/>
              <a:gd name="T22" fmla="*/ 2147483647 w 46"/>
              <a:gd name="T23" fmla="*/ 2147483647 h 43"/>
              <a:gd name="T24" fmla="*/ 2147483647 w 46"/>
              <a:gd name="T25" fmla="*/ 2147483647 h 43"/>
              <a:gd name="T26" fmla="*/ 2147483647 w 46"/>
              <a:gd name="T27" fmla="*/ 2147483647 h 43"/>
              <a:gd name="T28" fmla="*/ 2147483647 w 46"/>
              <a:gd name="T29" fmla="*/ 2147483647 h 43"/>
              <a:gd name="T30" fmla="*/ 2147483647 w 46"/>
              <a:gd name="T31" fmla="*/ 2147483647 h 43"/>
              <a:gd name="T32" fmla="*/ 2147483647 w 46"/>
              <a:gd name="T33" fmla="*/ 2147483647 h 43"/>
              <a:gd name="T34" fmla="*/ 2147483647 w 46"/>
              <a:gd name="T35" fmla="*/ 2147483647 h 43"/>
              <a:gd name="T36" fmla="*/ 2147483647 w 46"/>
              <a:gd name="T37" fmla="*/ 2147483647 h 43"/>
              <a:gd name="T38" fmla="*/ 2147483647 w 46"/>
              <a:gd name="T39" fmla="*/ 2147483647 h 43"/>
              <a:gd name="T40" fmla="*/ 2147483647 w 46"/>
              <a:gd name="T41" fmla="*/ 2147483647 h 43"/>
              <a:gd name="T42" fmla="*/ 2147483647 w 46"/>
              <a:gd name="T43" fmla="*/ 2147483647 h 43"/>
              <a:gd name="T44" fmla="*/ 2147483647 w 46"/>
              <a:gd name="T45" fmla="*/ 2147483647 h 43"/>
              <a:gd name="T46" fmla="*/ 2147483647 w 46"/>
              <a:gd name="T47" fmla="*/ 2147483647 h 43"/>
              <a:gd name="T48" fmla="*/ 2147483647 w 46"/>
              <a:gd name="T49" fmla="*/ 2147483647 h 43"/>
              <a:gd name="T50" fmla="*/ 2147483647 w 46"/>
              <a:gd name="T51" fmla="*/ 2147483647 h 43"/>
              <a:gd name="T52" fmla="*/ 2147483647 w 46"/>
              <a:gd name="T53" fmla="*/ 2147483647 h 43"/>
              <a:gd name="T54" fmla="*/ 2147483647 w 46"/>
              <a:gd name="T55" fmla="*/ 0 h 43"/>
              <a:gd name="T56" fmla="*/ 2147483647 w 46"/>
              <a:gd name="T57" fmla="*/ 0 h 43"/>
              <a:gd name="T58" fmla="*/ 2147483647 w 46"/>
              <a:gd name="T59" fmla="*/ 2147483647 h 43"/>
              <a:gd name="T60" fmla="*/ 2147483647 w 46"/>
              <a:gd name="T61" fmla="*/ 2147483647 h 43"/>
              <a:gd name="T62" fmla="*/ 2147483647 w 46"/>
              <a:gd name="T63" fmla="*/ 2147483647 h 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3"/>
              <a:gd name="T98" fmla="*/ 46 w 46"/>
              <a:gd name="T99" fmla="*/ 43 h 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3">
                <a:moveTo>
                  <a:pt x="0" y="13"/>
                </a:moveTo>
                <a:lnTo>
                  <a:pt x="0" y="15"/>
                </a:lnTo>
                <a:lnTo>
                  <a:pt x="0" y="16"/>
                </a:lnTo>
                <a:lnTo>
                  <a:pt x="1" y="18"/>
                </a:lnTo>
                <a:lnTo>
                  <a:pt x="1" y="19"/>
                </a:lnTo>
                <a:lnTo>
                  <a:pt x="3" y="21"/>
                </a:lnTo>
                <a:lnTo>
                  <a:pt x="3" y="22"/>
                </a:lnTo>
                <a:lnTo>
                  <a:pt x="3" y="24"/>
                </a:lnTo>
                <a:lnTo>
                  <a:pt x="4" y="24"/>
                </a:lnTo>
                <a:lnTo>
                  <a:pt x="4" y="22"/>
                </a:lnTo>
                <a:lnTo>
                  <a:pt x="4" y="25"/>
                </a:lnTo>
                <a:lnTo>
                  <a:pt x="4" y="28"/>
                </a:lnTo>
                <a:lnTo>
                  <a:pt x="4" y="31"/>
                </a:lnTo>
                <a:lnTo>
                  <a:pt x="4" y="34"/>
                </a:lnTo>
                <a:lnTo>
                  <a:pt x="6" y="37"/>
                </a:lnTo>
                <a:lnTo>
                  <a:pt x="7" y="39"/>
                </a:lnTo>
                <a:lnTo>
                  <a:pt x="9" y="42"/>
                </a:lnTo>
                <a:lnTo>
                  <a:pt x="10" y="42"/>
                </a:lnTo>
                <a:lnTo>
                  <a:pt x="12" y="43"/>
                </a:lnTo>
                <a:lnTo>
                  <a:pt x="13" y="42"/>
                </a:lnTo>
                <a:lnTo>
                  <a:pt x="15" y="42"/>
                </a:lnTo>
                <a:lnTo>
                  <a:pt x="16" y="42"/>
                </a:lnTo>
                <a:lnTo>
                  <a:pt x="18" y="40"/>
                </a:lnTo>
                <a:lnTo>
                  <a:pt x="20" y="39"/>
                </a:lnTo>
                <a:lnTo>
                  <a:pt x="22" y="37"/>
                </a:lnTo>
                <a:lnTo>
                  <a:pt x="23" y="36"/>
                </a:lnTo>
                <a:lnTo>
                  <a:pt x="26" y="34"/>
                </a:lnTo>
                <a:lnTo>
                  <a:pt x="29" y="31"/>
                </a:lnTo>
                <a:lnTo>
                  <a:pt x="32" y="30"/>
                </a:lnTo>
                <a:lnTo>
                  <a:pt x="35" y="28"/>
                </a:lnTo>
                <a:lnTo>
                  <a:pt x="38" y="28"/>
                </a:lnTo>
                <a:lnTo>
                  <a:pt x="40" y="27"/>
                </a:lnTo>
                <a:lnTo>
                  <a:pt x="41" y="25"/>
                </a:lnTo>
                <a:lnTo>
                  <a:pt x="43" y="24"/>
                </a:lnTo>
                <a:lnTo>
                  <a:pt x="44" y="21"/>
                </a:lnTo>
                <a:lnTo>
                  <a:pt x="46" y="18"/>
                </a:lnTo>
                <a:lnTo>
                  <a:pt x="44" y="15"/>
                </a:lnTo>
                <a:lnTo>
                  <a:pt x="43" y="13"/>
                </a:lnTo>
                <a:lnTo>
                  <a:pt x="41" y="10"/>
                </a:lnTo>
                <a:lnTo>
                  <a:pt x="38" y="9"/>
                </a:lnTo>
                <a:lnTo>
                  <a:pt x="35" y="7"/>
                </a:lnTo>
                <a:lnTo>
                  <a:pt x="32" y="7"/>
                </a:lnTo>
                <a:lnTo>
                  <a:pt x="29" y="6"/>
                </a:lnTo>
                <a:lnTo>
                  <a:pt x="28" y="6"/>
                </a:lnTo>
                <a:lnTo>
                  <a:pt x="25" y="5"/>
                </a:lnTo>
                <a:lnTo>
                  <a:pt x="23" y="3"/>
                </a:lnTo>
                <a:lnTo>
                  <a:pt x="20" y="3"/>
                </a:lnTo>
                <a:lnTo>
                  <a:pt x="19" y="2"/>
                </a:lnTo>
                <a:lnTo>
                  <a:pt x="16" y="0"/>
                </a:lnTo>
                <a:lnTo>
                  <a:pt x="15" y="0"/>
                </a:lnTo>
                <a:lnTo>
                  <a:pt x="12" y="0"/>
                </a:lnTo>
                <a:lnTo>
                  <a:pt x="9" y="0"/>
                </a:lnTo>
                <a:lnTo>
                  <a:pt x="7" y="2"/>
                </a:lnTo>
                <a:lnTo>
                  <a:pt x="4" y="3"/>
                </a:lnTo>
                <a:lnTo>
                  <a:pt x="3" y="6"/>
                </a:lnTo>
                <a:lnTo>
                  <a:pt x="1" y="7"/>
                </a:lnTo>
                <a:lnTo>
                  <a:pt x="1" y="10"/>
                </a:lnTo>
                <a:lnTo>
                  <a:pt x="0" y="1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4" name="Freeform 15"/>
          <p:cNvSpPr>
            <a:spLocks/>
          </p:cNvSpPr>
          <p:nvPr/>
        </p:nvSpPr>
        <p:spPr bwMode="auto">
          <a:xfrm>
            <a:off x="6350000" y="4913315"/>
            <a:ext cx="65088" cy="68263"/>
          </a:xfrm>
          <a:custGeom>
            <a:avLst/>
            <a:gdLst>
              <a:gd name="T0" fmla="*/ 0 w 46"/>
              <a:gd name="T1" fmla="*/ 2147483647 h 43"/>
              <a:gd name="T2" fmla="*/ 2147483647 w 46"/>
              <a:gd name="T3" fmla="*/ 2147483647 h 43"/>
              <a:gd name="T4" fmla="*/ 2147483647 w 46"/>
              <a:gd name="T5" fmla="*/ 2147483647 h 43"/>
              <a:gd name="T6" fmla="*/ 2147483647 w 46"/>
              <a:gd name="T7" fmla="*/ 2147483647 h 43"/>
              <a:gd name="T8" fmla="*/ 2147483647 w 46"/>
              <a:gd name="T9" fmla="*/ 2147483647 h 43"/>
              <a:gd name="T10" fmla="*/ 2147483647 w 46"/>
              <a:gd name="T11" fmla="*/ 2147483647 h 43"/>
              <a:gd name="T12" fmla="*/ 2147483647 w 46"/>
              <a:gd name="T13" fmla="*/ 2147483647 h 43"/>
              <a:gd name="T14" fmla="*/ 2147483647 w 46"/>
              <a:gd name="T15" fmla="*/ 2147483647 h 43"/>
              <a:gd name="T16" fmla="*/ 2147483647 w 46"/>
              <a:gd name="T17" fmla="*/ 2147483647 h 43"/>
              <a:gd name="T18" fmla="*/ 2147483647 w 46"/>
              <a:gd name="T19" fmla="*/ 2147483647 h 43"/>
              <a:gd name="T20" fmla="*/ 2147483647 w 46"/>
              <a:gd name="T21" fmla="*/ 2147483647 h 43"/>
              <a:gd name="T22" fmla="*/ 2147483647 w 46"/>
              <a:gd name="T23" fmla="*/ 2147483647 h 43"/>
              <a:gd name="T24" fmla="*/ 2147483647 w 46"/>
              <a:gd name="T25" fmla="*/ 2147483647 h 43"/>
              <a:gd name="T26" fmla="*/ 2147483647 w 46"/>
              <a:gd name="T27" fmla="*/ 2147483647 h 43"/>
              <a:gd name="T28" fmla="*/ 2147483647 w 46"/>
              <a:gd name="T29" fmla="*/ 2147483647 h 43"/>
              <a:gd name="T30" fmla="*/ 2147483647 w 46"/>
              <a:gd name="T31" fmla="*/ 2147483647 h 43"/>
              <a:gd name="T32" fmla="*/ 2147483647 w 46"/>
              <a:gd name="T33" fmla="*/ 2147483647 h 43"/>
              <a:gd name="T34" fmla="*/ 2147483647 w 46"/>
              <a:gd name="T35" fmla="*/ 2147483647 h 43"/>
              <a:gd name="T36" fmla="*/ 2147483647 w 46"/>
              <a:gd name="T37" fmla="*/ 2147483647 h 43"/>
              <a:gd name="T38" fmla="*/ 2147483647 w 46"/>
              <a:gd name="T39" fmla="*/ 2147483647 h 43"/>
              <a:gd name="T40" fmla="*/ 2147483647 w 46"/>
              <a:gd name="T41" fmla="*/ 2147483647 h 43"/>
              <a:gd name="T42" fmla="*/ 2147483647 w 46"/>
              <a:gd name="T43" fmla="*/ 2147483647 h 43"/>
              <a:gd name="T44" fmla="*/ 2147483647 w 46"/>
              <a:gd name="T45" fmla="*/ 2147483647 h 43"/>
              <a:gd name="T46" fmla="*/ 2147483647 w 46"/>
              <a:gd name="T47" fmla="*/ 2147483647 h 43"/>
              <a:gd name="T48" fmla="*/ 2147483647 w 46"/>
              <a:gd name="T49" fmla="*/ 2147483647 h 43"/>
              <a:gd name="T50" fmla="*/ 2147483647 w 46"/>
              <a:gd name="T51" fmla="*/ 2147483647 h 43"/>
              <a:gd name="T52" fmla="*/ 2147483647 w 46"/>
              <a:gd name="T53" fmla="*/ 2147483647 h 43"/>
              <a:gd name="T54" fmla="*/ 2147483647 w 46"/>
              <a:gd name="T55" fmla="*/ 0 h 43"/>
              <a:gd name="T56" fmla="*/ 2147483647 w 46"/>
              <a:gd name="T57" fmla="*/ 0 h 43"/>
              <a:gd name="T58" fmla="*/ 2147483647 w 46"/>
              <a:gd name="T59" fmla="*/ 2147483647 h 43"/>
              <a:gd name="T60" fmla="*/ 2147483647 w 46"/>
              <a:gd name="T61" fmla="*/ 2147483647 h 43"/>
              <a:gd name="T62" fmla="*/ 2147483647 w 46"/>
              <a:gd name="T63" fmla="*/ 2147483647 h 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3"/>
              <a:gd name="T98" fmla="*/ 46 w 46"/>
              <a:gd name="T99" fmla="*/ 43 h 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3">
                <a:moveTo>
                  <a:pt x="0" y="13"/>
                </a:moveTo>
                <a:lnTo>
                  <a:pt x="0" y="15"/>
                </a:lnTo>
                <a:lnTo>
                  <a:pt x="0" y="16"/>
                </a:lnTo>
                <a:lnTo>
                  <a:pt x="1" y="18"/>
                </a:lnTo>
                <a:lnTo>
                  <a:pt x="1" y="19"/>
                </a:lnTo>
                <a:lnTo>
                  <a:pt x="3" y="21"/>
                </a:lnTo>
                <a:lnTo>
                  <a:pt x="3" y="22"/>
                </a:lnTo>
                <a:lnTo>
                  <a:pt x="3" y="24"/>
                </a:lnTo>
                <a:lnTo>
                  <a:pt x="4" y="24"/>
                </a:lnTo>
                <a:lnTo>
                  <a:pt x="4" y="22"/>
                </a:lnTo>
                <a:lnTo>
                  <a:pt x="4" y="25"/>
                </a:lnTo>
                <a:lnTo>
                  <a:pt x="4" y="28"/>
                </a:lnTo>
                <a:lnTo>
                  <a:pt x="4" y="31"/>
                </a:lnTo>
                <a:lnTo>
                  <a:pt x="4" y="34"/>
                </a:lnTo>
                <a:lnTo>
                  <a:pt x="6" y="37"/>
                </a:lnTo>
                <a:lnTo>
                  <a:pt x="7" y="39"/>
                </a:lnTo>
                <a:lnTo>
                  <a:pt x="9" y="42"/>
                </a:lnTo>
                <a:lnTo>
                  <a:pt x="10" y="42"/>
                </a:lnTo>
                <a:lnTo>
                  <a:pt x="12" y="43"/>
                </a:lnTo>
                <a:lnTo>
                  <a:pt x="13" y="42"/>
                </a:lnTo>
                <a:lnTo>
                  <a:pt x="15" y="42"/>
                </a:lnTo>
                <a:lnTo>
                  <a:pt x="16" y="42"/>
                </a:lnTo>
                <a:lnTo>
                  <a:pt x="18" y="40"/>
                </a:lnTo>
                <a:lnTo>
                  <a:pt x="20" y="39"/>
                </a:lnTo>
                <a:lnTo>
                  <a:pt x="22" y="37"/>
                </a:lnTo>
                <a:lnTo>
                  <a:pt x="23" y="36"/>
                </a:lnTo>
                <a:lnTo>
                  <a:pt x="26" y="34"/>
                </a:lnTo>
                <a:lnTo>
                  <a:pt x="29" y="31"/>
                </a:lnTo>
                <a:lnTo>
                  <a:pt x="32" y="30"/>
                </a:lnTo>
                <a:lnTo>
                  <a:pt x="35" y="28"/>
                </a:lnTo>
                <a:lnTo>
                  <a:pt x="38" y="28"/>
                </a:lnTo>
                <a:lnTo>
                  <a:pt x="40" y="27"/>
                </a:lnTo>
                <a:lnTo>
                  <a:pt x="41" y="25"/>
                </a:lnTo>
                <a:lnTo>
                  <a:pt x="43" y="24"/>
                </a:lnTo>
                <a:lnTo>
                  <a:pt x="44" y="21"/>
                </a:lnTo>
                <a:lnTo>
                  <a:pt x="46" y="18"/>
                </a:lnTo>
                <a:lnTo>
                  <a:pt x="44" y="15"/>
                </a:lnTo>
                <a:lnTo>
                  <a:pt x="43" y="13"/>
                </a:lnTo>
                <a:lnTo>
                  <a:pt x="41" y="10"/>
                </a:lnTo>
                <a:lnTo>
                  <a:pt x="38" y="9"/>
                </a:lnTo>
                <a:lnTo>
                  <a:pt x="35" y="7"/>
                </a:lnTo>
                <a:lnTo>
                  <a:pt x="32" y="7"/>
                </a:lnTo>
                <a:lnTo>
                  <a:pt x="29" y="6"/>
                </a:lnTo>
                <a:lnTo>
                  <a:pt x="28" y="6"/>
                </a:lnTo>
                <a:lnTo>
                  <a:pt x="25" y="5"/>
                </a:lnTo>
                <a:lnTo>
                  <a:pt x="23" y="3"/>
                </a:lnTo>
                <a:lnTo>
                  <a:pt x="20" y="3"/>
                </a:lnTo>
                <a:lnTo>
                  <a:pt x="19" y="2"/>
                </a:lnTo>
                <a:lnTo>
                  <a:pt x="16" y="0"/>
                </a:lnTo>
                <a:lnTo>
                  <a:pt x="15" y="0"/>
                </a:lnTo>
                <a:lnTo>
                  <a:pt x="12" y="0"/>
                </a:lnTo>
                <a:lnTo>
                  <a:pt x="9" y="0"/>
                </a:lnTo>
                <a:lnTo>
                  <a:pt x="7" y="2"/>
                </a:lnTo>
                <a:lnTo>
                  <a:pt x="4" y="3"/>
                </a:lnTo>
                <a:lnTo>
                  <a:pt x="3" y="6"/>
                </a:lnTo>
                <a:lnTo>
                  <a:pt x="1" y="7"/>
                </a:lnTo>
                <a:lnTo>
                  <a:pt x="1" y="10"/>
                </a:lnTo>
                <a:lnTo>
                  <a:pt x="0" y="13"/>
                </a:lnTo>
              </a:path>
            </a:pathLst>
          </a:custGeom>
          <a:solidFill>
            <a:srgbClr val="FFFF00"/>
          </a:solidFill>
          <a:ln w="4763">
            <a:solidFill>
              <a:srgbClr val="990000"/>
            </a:solidFill>
            <a:round/>
            <a:headEnd/>
            <a:tailEnd/>
          </a:ln>
        </p:spPr>
        <p:txBody>
          <a:bodyPr/>
          <a:lstStyle/>
          <a:p>
            <a:endParaRPr lang="en-US"/>
          </a:p>
        </p:txBody>
      </p:sp>
      <p:sp>
        <p:nvSpPr>
          <p:cNvPr id="53265" name="Freeform 16"/>
          <p:cNvSpPr>
            <a:spLocks/>
          </p:cNvSpPr>
          <p:nvPr/>
        </p:nvSpPr>
        <p:spPr bwMode="auto">
          <a:xfrm>
            <a:off x="6369051" y="4833942"/>
            <a:ext cx="76200" cy="79375"/>
          </a:xfrm>
          <a:custGeom>
            <a:avLst/>
            <a:gdLst>
              <a:gd name="T0" fmla="*/ 2147483647 w 55"/>
              <a:gd name="T1" fmla="*/ 2147483647 h 50"/>
              <a:gd name="T2" fmla="*/ 2147483647 w 55"/>
              <a:gd name="T3" fmla="*/ 2147483647 h 50"/>
              <a:gd name="T4" fmla="*/ 2147483647 w 55"/>
              <a:gd name="T5" fmla="*/ 2147483647 h 50"/>
              <a:gd name="T6" fmla="*/ 2147483647 w 55"/>
              <a:gd name="T7" fmla="*/ 2147483647 h 50"/>
              <a:gd name="T8" fmla="*/ 2147483647 w 55"/>
              <a:gd name="T9" fmla="*/ 2147483647 h 50"/>
              <a:gd name="T10" fmla="*/ 2147483647 w 55"/>
              <a:gd name="T11" fmla="*/ 2147483647 h 50"/>
              <a:gd name="T12" fmla="*/ 2147483647 w 55"/>
              <a:gd name="T13" fmla="*/ 2147483647 h 50"/>
              <a:gd name="T14" fmla="*/ 0 w 55"/>
              <a:gd name="T15" fmla="*/ 2147483647 h 50"/>
              <a:gd name="T16" fmla="*/ 2147483647 w 55"/>
              <a:gd name="T17" fmla="*/ 2147483647 h 50"/>
              <a:gd name="T18" fmla="*/ 2147483647 w 55"/>
              <a:gd name="T19" fmla="*/ 2147483647 h 50"/>
              <a:gd name="T20" fmla="*/ 2147483647 w 55"/>
              <a:gd name="T21" fmla="*/ 2147483647 h 50"/>
              <a:gd name="T22" fmla="*/ 2147483647 w 55"/>
              <a:gd name="T23" fmla="*/ 2147483647 h 50"/>
              <a:gd name="T24" fmla="*/ 2147483647 w 55"/>
              <a:gd name="T25" fmla="*/ 2147483647 h 50"/>
              <a:gd name="T26" fmla="*/ 2147483647 w 55"/>
              <a:gd name="T27" fmla="*/ 2147483647 h 50"/>
              <a:gd name="T28" fmla="*/ 2147483647 w 55"/>
              <a:gd name="T29" fmla="*/ 2147483647 h 50"/>
              <a:gd name="T30" fmla="*/ 2147483647 w 55"/>
              <a:gd name="T31" fmla="*/ 2147483647 h 50"/>
              <a:gd name="T32" fmla="*/ 2147483647 w 55"/>
              <a:gd name="T33" fmla="*/ 2147483647 h 50"/>
              <a:gd name="T34" fmla="*/ 2147483647 w 55"/>
              <a:gd name="T35" fmla="*/ 2147483647 h 50"/>
              <a:gd name="T36" fmla="*/ 2147483647 w 55"/>
              <a:gd name="T37" fmla="*/ 2147483647 h 50"/>
              <a:gd name="T38" fmla="*/ 2147483647 w 55"/>
              <a:gd name="T39" fmla="*/ 2147483647 h 50"/>
              <a:gd name="T40" fmla="*/ 2147483647 w 55"/>
              <a:gd name="T41" fmla="*/ 2147483647 h 50"/>
              <a:gd name="T42" fmla="*/ 2147483647 w 55"/>
              <a:gd name="T43" fmla="*/ 2147483647 h 50"/>
              <a:gd name="T44" fmla="*/ 2147483647 w 55"/>
              <a:gd name="T45" fmla="*/ 2147483647 h 50"/>
              <a:gd name="T46" fmla="*/ 2147483647 w 55"/>
              <a:gd name="T47" fmla="*/ 2147483647 h 50"/>
              <a:gd name="T48" fmla="*/ 2147483647 w 55"/>
              <a:gd name="T49" fmla="*/ 2147483647 h 50"/>
              <a:gd name="T50" fmla="*/ 2147483647 w 55"/>
              <a:gd name="T51" fmla="*/ 2147483647 h 50"/>
              <a:gd name="T52" fmla="*/ 2147483647 w 55"/>
              <a:gd name="T53" fmla="*/ 2147483647 h 50"/>
              <a:gd name="T54" fmla="*/ 2147483647 w 55"/>
              <a:gd name="T55" fmla="*/ 2147483647 h 50"/>
              <a:gd name="T56" fmla="*/ 2147483647 w 55"/>
              <a:gd name="T57" fmla="*/ 2147483647 h 50"/>
              <a:gd name="T58" fmla="*/ 2147483647 w 55"/>
              <a:gd name="T59" fmla="*/ 2147483647 h 50"/>
              <a:gd name="T60" fmla="*/ 2147483647 w 55"/>
              <a:gd name="T61" fmla="*/ 2147483647 h 50"/>
              <a:gd name="T62" fmla="*/ 2147483647 w 55"/>
              <a:gd name="T63" fmla="*/ 2147483647 h 50"/>
              <a:gd name="T64" fmla="*/ 2147483647 w 55"/>
              <a:gd name="T65" fmla="*/ 2147483647 h 50"/>
              <a:gd name="T66" fmla="*/ 2147483647 w 55"/>
              <a:gd name="T67" fmla="*/ 0 h 50"/>
              <a:gd name="T68" fmla="*/ 2147483647 w 55"/>
              <a:gd name="T69" fmla="*/ 0 h 50"/>
              <a:gd name="T70" fmla="*/ 2147483647 w 55"/>
              <a:gd name="T71" fmla="*/ 2147483647 h 50"/>
              <a:gd name="T72" fmla="*/ 2147483647 w 55"/>
              <a:gd name="T73" fmla="*/ 2147483647 h 50"/>
              <a:gd name="T74" fmla="*/ 2147483647 w 55"/>
              <a:gd name="T75" fmla="*/ 2147483647 h 50"/>
              <a:gd name="T76" fmla="*/ 2147483647 w 55"/>
              <a:gd name="T77" fmla="*/ 2147483647 h 50"/>
              <a:gd name="T78" fmla="*/ 2147483647 w 55"/>
              <a:gd name="T79" fmla="*/ 2147483647 h 50"/>
              <a:gd name="T80" fmla="*/ 2147483647 w 55"/>
              <a:gd name="T81" fmla="*/ 2147483647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6" name="Freeform 17"/>
          <p:cNvSpPr>
            <a:spLocks/>
          </p:cNvSpPr>
          <p:nvPr/>
        </p:nvSpPr>
        <p:spPr bwMode="auto">
          <a:xfrm>
            <a:off x="6369051" y="4833942"/>
            <a:ext cx="76200" cy="79375"/>
          </a:xfrm>
          <a:custGeom>
            <a:avLst/>
            <a:gdLst>
              <a:gd name="T0" fmla="*/ 2147483647 w 55"/>
              <a:gd name="T1" fmla="*/ 2147483647 h 50"/>
              <a:gd name="T2" fmla="*/ 2147483647 w 55"/>
              <a:gd name="T3" fmla="*/ 2147483647 h 50"/>
              <a:gd name="T4" fmla="*/ 2147483647 w 55"/>
              <a:gd name="T5" fmla="*/ 2147483647 h 50"/>
              <a:gd name="T6" fmla="*/ 2147483647 w 55"/>
              <a:gd name="T7" fmla="*/ 2147483647 h 50"/>
              <a:gd name="T8" fmla="*/ 2147483647 w 55"/>
              <a:gd name="T9" fmla="*/ 2147483647 h 50"/>
              <a:gd name="T10" fmla="*/ 2147483647 w 55"/>
              <a:gd name="T11" fmla="*/ 2147483647 h 50"/>
              <a:gd name="T12" fmla="*/ 2147483647 w 55"/>
              <a:gd name="T13" fmla="*/ 2147483647 h 50"/>
              <a:gd name="T14" fmla="*/ 0 w 55"/>
              <a:gd name="T15" fmla="*/ 2147483647 h 50"/>
              <a:gd name="T16" fmla="*/ 2147483647 w 55"/>
              <a:gd name="T17" fmla="*/ 2147483647 h 50"/>
              <a:gd name="T18" fmla="*/ 2147483647 w 55"/>
              <a:gd name="T19" fmla="*/ 2147483647 h 50"/>
              <a:gd name="T20" fmla="*/ 2147483647 w 55"/>
              <a:gd name="T21" fmla="*/ 2147483647 h 50"/>
              <a:gd name="T22" fmla="*/ 2147483647 w 55"/>
              <a:gd name="T23" fmla="*/ 2147483647 h 50"/>
              <a:gd name="T24" fmla="*/ 2147483647 w 55"/>
              <a:gd name="T25" fmla="*/ 2147483647 h 50"/>
              <a:gd name="T26" fmla="*/ 2147483647 w 55"/>
              <a:gd name="T27" fmla="*/ 2147483647 h 50"/>
              <a:gd name="T28" fmla="*/ 2147483647 w 55"/>
              <a:gd name="T29" fmla="*/ 2147483647 h 50"/>
              <a:gd name="T30" fmla="*/ 2147483647 w 55"/>
              <a:gd name="T31" fmla="*/ 2147483647 h 50"/>
              <a:gd name="T32" fmla="*/ 2147483647 w 55"/>
              <a:gd name="T33" fmla="*/ 2147483647 h 50"/>
              <a:gd name="T34" fmla="*/ 2147483647 w 55"/>
              <a:gd name="T35" fmla="*/ 2147483647 h 50"/>
              <a:gd name="T36" fmla="*/ 2147483647 w 55"/>
              <a:gd name="T37" fmla="*/ 2147483647 h 50"/>
              <a:gd name="T38" fmla="*/ 2147483647 w 55"/>
              <a:gd name="T39" fmla="*/ 2147483647 h 50"/>
              <a:gd name="T40" fmla="*/ 2147483647 w 55"/>
              <a:gd name="T41" fmla="*/ 2147483647 h 50"/>
              <a:gd name="T42" fmla="*/ 2147483647 w 55"/>
              <a:gd name="T43" fmla="*/ 2147483647 h 50"/>
              <a:gd name="T44" fmla="*/ 2147483647 w 55"/>
              <a:gd name="T45" fmla="*/ 2147483647 h 50"/>
              <a:gd name="T46" fmla="*/ 2147483647 w 55"/>
              <a:gd name="T47" fmla="*/ 2147483647 h 50"/>
              <a:gd name="T48" fmla="*/ 2147483647 w 55"/>
              <a:gd name="T49" fmla="*/ 2147483647 h 50"/>
              <a:gd name="T50" fmla="*/ 2147483647 w 55"/>
              <a:gd name="T51" fmla="*/ 2147483647 h 50"/>
              <a:gd name="T52" fmla="*/ 2147483647 w 55"/>
              <a:gd name="T53" fmla="*/ 2147483647 h 50"/>
              <a:gd name="T54" fmla="*/ 2147483647 w 55"/>
              <a:gd name="T55" fmla="*/ 2147483647 h 50"/>
              <a:gd name="T56" fmla="*/ 2147483647 w 55"/>
              <a:gd name="T57" fmla="*/ 2147483647 h 50"/>
              <a:gd name="T58" fmla="*/ 2147483647 w 55"/>
              <a:gd name="T59" fmla="*/ 2147483647 h 50"/>
              <a:gd name="T60" fmla="*/ 2147483647 w 55"/>
              <a:gd name="T61" fmla="*/ 2147483647 h 50"/>
              <a:gd name="T62" fmla="*/ 2147483647 w 55"/>
              <a:gd name="T63" fmla="*/ 2147483647 h 50"/>
              <a:gd name="T64" fmla="*/ 2147483647 w 55"/>
              <a:gd name="T65" fmla="*/ 2147483647 h 50"/>
              <a:gd name="T66" fmla="*/ 2147483647 w 55"/>
              <a:gd name="T67" fmla="*/ 0 h 50"/>
              <a:gd name="T68" fmla="*/ 2147483647 w 55"/>
              <a:gd name="T69" fmla="*/ 0 h 50"/>
              <a:gd name="T70" fmla="*/ 2147483647 w 55"/>
              <a:gd name="T71" fmla="*/ 2147483647 h 50"/>
              <a:gd name="T72" fmla="*/ 2147483647 w 55"/>
              <a:gd name="T73" fmla="*/ 2147483647 h 50"/>
              <a:gd name="T74" fmla="*/ 2147483647 w 55"/>
              <a:gd name="T75" fmla="*/ 2147483647 h 50"/>
              <a:gd name="T76" fmla="*/ 2147483647 w 55"/>
              <a:gd name="T77" fmla="*/ 2147483647 h 50"/>
              <a:gd name="T78" fmla="*/ 2147483647 w 55"/>
              <a:gd name="T79" fmla="*/ 2147483647 h 50"/>
              <a:gd name="T80" fmla="*/ 2147483647 w 55"/>
              <a:gd name="T81" fmla="*/ 2147483647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path>
            </a:pathLst>
          </a:custGeom>
          <a:solidFill>
            <a:srgbClr val="FFFF00"/>
          </a:solidFill>
          <a:ln w="1588">
            <a:solidFill>
              <a:srgbClr val="990000"/>
            </a:solidFill>
            <a:round/>
            <a:headEnd/>
            <a:tailEnd/>
          </a:ln>
        </p:spPr>
        <p:txBody>
          <a:bodyPr/>
          <a:lstStyle/>
          <a:p>
            <a:endParaRPr lang="en-US"/>
          </a:p>
        </p:txBody>
      </p:sp>
      <p:sp>
        <p:nvSpPr>
          <p:cNvPr id="53267" name="Freeform 18"/>
          <p:cNvSpPr>
            <a:spLocks/>
          </p:cNvSpPr>
          <p:nvPr/>
        </p:nvSpPr>
        <p:spPr bwMode="auto">
          <a:xfrm>
            <a:off x="6369051" y="4833942"/>
            <a:ext cx="76200" cy="79375"/>
          </a:xfrm>
          <a:custGeom>
            <a:avLst/>
            <a:gdLst>
              <a:gd name="T0" fmla="*/ 2147483647 w 55"/>
              <a:gd name="T1" fmla="*/ 2147483647 h 50"/>
              <a:gd name="T2" fmla="*/ 2147483647 w 55"/>
              <a:gd name="T3" fmla="*/ 2147483647 h 50"/>
              <a:gd name="T4" fmla="*/ 2147483647 w 55"/>
              <a:gd name="T5" fmla="*/ 2147483647 h 50"/>
              <a:gd name="T6" fmla="*/ 2147483647 w 55"/>
              <a:gd name="T7" fmla="*/ 2147483647 h 50"/>
              <a:gd name="T8" fmla="*/ 2147483647 w 55"/>
              <a:gd name="T9" fmla="*/ 2147483647 h 50"/>
              <a:gd name="T10" fmla="*/ 2147483647 w 55"/>
              <a:gd name="T11" fmla="*/ 2147483647 h 50"/>
              <a:gd name="T12" fmla="*/ 2147483647 w 55"/>
              <a:gd name="T13" fmla="*/ 2147483647 h 50"/>
              <a:gd name="T14" fmla="*/ 0 w 55"/>
              <a:gd name="T15" fmla="*/ 2147483647 h 50"/>
              <a:gd name="T16" fmla="*/ 2147483647 w 55"/>
              <a:gd name="T17" fmla="*/ 2147483647 h 50"/>
              <a:gd name="T18" fmla="*/ 2147483647 w 55"/>
              <a:gd name="T19" fmla="*/ 2147483647 h 50"/>
              <a:gd name="T20" fmla="*/ 2147483647 w 55"/>
              <a:gd name="T21" fmla="*/ 2147483647 h 50"/>
              <a:gd name="T22" fmla="*/ 2147483647 w 55"/>
              <a:gd name="T23" fmla="*/ 2147483647 h 50"/>
              <a:gd name="T24" fmla="*/ 2147483647 w 55"/>
              <a:gd name="T25" fmla="*/ 2147483647 h 50"/>
              <a:gd name="T26" fmla="*/ 2147483647 w 55"/>
              <a:gd name="T27" fmla="*/ 2147483647 h 50"/>
              <a:gd name="T28" fmla="*/ 2147483647 w 55"/>
              <a:gd name="T29" fmla="*/ 2147483647 h 50"/>
              <a:gd name="T30" fmla="*/ 2147483647 w 55"/>
              <a:gd name="T31" fmla="*/ 2147483647 h 50"/>
              <a:gd name="T32" fmla="*/ 2147483647 w 55"/>
              <a:gd name="T33" fmla="*/ 2147483647 h 50"/>
              <a:gd name="T34" fmla="*/ 2147483647 w 55"/>
              <a:gd name="T35" fmla="*/ 2147483647 h 50"/>
              <a:gd name="T36" fmla="*/ 2147483647 w 55"/>
              <a:gd name="T37" fmla="*/ 2147483647 h 50"/>
              <a:gd name="T38" fmla="*/ 2147483647 w 55"/>
              <a:gd name="T39" fmla="*/ 2147483647 h 50"/>
              <a:gd name="T40" fmla="*/ 2147483647 w 55"/>
              <a:gd name="T41" fmla="*/ 2147483647 h 50"/>
              <a:gd name="T42" fmla="*/ 2147483647 w 55"/>
              <a:gd name="T43" fmla="*/ 2147483647 h 50"/>
              <a:gd name="T44" fmla="*/ 2147483647 w 55"/>
              <a:gd name="T45" fmla="*/ 2147483647 h 50"/>
              <a:gd name="T46" fmla="*/ 2147483647 w 55"/>
              <a:gd name="T47" fmla="*/ 2147483647 h 50"/>
              <a:gd name="T48" fmla="*/ 2147483647 w 55"/>
              <a:gd name="T49" fmla="*/ 2147483647 h 50"/>
              <a:gd name="T50" fmla="*/ 2147483647 w 55"/>
              <a:gd name="T51" fmla="*/ 2147483647 h 50"/>
              <a:gd name="T52" fmla="*/ 2147483647 w 55"/>
              <a:gd name="T53" fmla="*/ 2147483647 h 50"/>
              <a:gd name="T54" fmla="*/ 2147483647 w 55"/>
              <a:gd name="T55" fmla="*/ 2147483647 h 50"/>
              <a:gd name="T56" fmla="*/ 2147483647 w 55"/>
              <a:gd name="T57" fmla="*/ 2147483647 h 50"/>
              <a:gd name="T58" fmla="*/ 2147483647 w 55"/>
              <a:gd name="T59" fmla="*/ 2147483647 h 50"/>
              <a:gd name="T60" fmla="*/ 2147483647 w 55"/>
              <a:gd name="T61" fmla="*/ 2147483647 h 50"/>
              <a:gd name="T62" fmla="*/ 2147483647 w 55"/>
              <a:gd name="T63" fmla="*/ 2147483647 h 50"/>
              <a:gd name="T64" fmla="*/ 2147483647 w 55"/>
              <a:gd name="T65" fmla="*/ 2147483647 h 50"/>
              <a:gd name="T66" fmla="*/ 2147483647 w 55"/>
              <a:gd name="T67" fmla="*/ 0 h 50"/>
              <a:gd name="T68" fmla="*/ 2147483647 w 55"/>
              <a:gd name="T69" fmla="*/ 0 h 50"/>
              <a:gd name="T70" fmla="*/ 2147483647 w 55"/>
              <a:gd name="T71" fmla="*/ 2147483647 h 50"/>
              <a:gd name="T72" fmla="*/ 2147483647 w 55"/>
              <a:gd name="T73" fmla="*/ 2147483647 h 50"/>
              <a:gd name="T74" fmla="*/ 2147483647 w 55"/>
              <a:gd name="T75" fmla="*/ 2147483647 h 50"/>
              <a:gd name="T76" fmla="*/ 2147483647 w 55"/>
              <a:gd name="T77" fmla="*/ 2147483647 h 50"/>
              <a:gd name="T78" fmla="*/ 2147483647 w 55"/>
              <a:gd name="T79" fmla="*/ 2147483647 h 50"/>
              <a:gd name="T80" fmla="*/ 2147483647 w 55"/>
              <a:gd name="T81" fmla="*/ 2147483647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path>
            </a:pathLst>
          </a:custGeom>
          <a:solidFill>
            <a:srgbClr val="FFFF00"/>
          </a:solidFill>
          <a:ln w="4763">
            <a:solidFill>
              <a:srgbClr val="990000"/>
            </a:solidFill>
            <a:round/>
            <a:headEnd/>
            <a:tailEnd/>
          </a:ln>
        </p:spPr>
        <p:txBody>
          <a:bodyPr/>
          <a:lstStyle/>
          <a:p>
            <a:endParaRPr lang="en-US"/>
          </a:p>
        </p:txBody>
      </p:sp>
      <p:sp>
        <p:nvSpPr>
          <p:cNvPr id="53268" name="Freeform 19"/>
          <p:cNvSpPr>
            <a:spLocks/>
          </p:cNvSpPr>
          <p:nvPr/>
        </p:nvSpPr>
        <p:spPr bwMode="auto">
          <a:xfrm>
            <a:off x="6338889" y="4756154"/>
            <a:ext cx="95251" cy="79375"/>
          </a:xfrm>
          <a:custGeom>
            <a:avLst/>
            <a:gdLst>
              <a:gd name="T0" fmla="*/ 2147483647 w 68"/>
              <a:gd name="T1" fmla="*/ 2147483647 h 50"/>
              <a:gd name="T2" fmla="*/ 2147483647 w 68"/>
              <a:gd name="T3" fmla="*/ 2147483647 h 50"/>
              <a:gd name="T4" fmla="*/ 2147483647 w 68"/>
              <a:gd name="T5" fmla="*/ 2147483647 h 50"/>
              <a:gd name="T6" fmla="*/ 2147483647 w 68"/>
              <a:gd name="T7" fmla="*/ 2147483647 h 50"/>
              <a:gd name="T8" fmla="*/ 2147483647 w 68"/>
              <a:gd name="T9" fmla="*/ 2147483647 h 50"/>
              <a:gd name="T10" fmla="*/ 2147483647 w 68"/>
              <a:gd name="T11" fmla="*/ 2147483647 h 50"/>
              <a:gd name="T12" fmla="*/ 2147483647 w 68"/>
              <a:gd name="T13" fmla="*/ 2147483647 h 50"/>
              <a:gd name="T14" fmla="*/ 2147483647 w 68"/>
              <a:gd name="T15" fmla="*/ 2147483647 h 50"/>
              <a:gd name="T16" fmla="*/ 2147483647 w 68"/>
              <a:gd name="T17" fmla="*/ 2147483647 h 50"/>
              <a:gd name="T18" fmla="*/ 2147483647 w 68"/>
              <a:gd name="T19" fmla="*/ 2147483647 h 50"/>
              <a:gd name="T20" fmla="*/ 2147483647 w 68"/>
              <a:gd name="T21" fmla="*/ 2147483647 h 50"/>
              <a:gd name="T22" fmla="*/ 2147483647 w 68"/>
              <a:gd name="T23" fmla="*/ 2147483647 h 50"/>
              <a:gd name="T24" fmla="*/ 2147483647 w 68"/>
              <a:gd name="T25" fmla="*/ 2147483647 h 50"/>
              <a:gd name="T26" fmla="*/ 2147483647 w 68"/>
              <a:gd name="T27" fmla="*/ 2147483647 h 50"/>
              <a:gd name="T28" fmla="*/ 2147483647 w 68"/>
              <a:gd name="T29" fmla="*/ 2147483647 h 50"/>
              <a:gd name="T30" fmla="*/ 2147483647 w 68"/>
              <a:gd name="T31" fmla="*/ 2147483647 h 50"/>
              <a:gd name="T32" fmla="*/ 2147483647 w 68"/>
              <a:gd name="T33" fmla="*/ 2147483647 h 50"/>
              <a:gd name="T34" fmla="*/ 2147483647 w 68"/>
              <a:gd name="T35" fmla="*/ 2147483647 h 50"/>
              <a:gd name="T36" fmla="*/ 2147483647 w 68"/>
              <a:gd name="T37" fmla="*/ 2147483647 h 50"/>
              <a:gd name="T38" fmla="*/ 2147483647 w 68"/>
              <a:gd name="T39" fmla="*/ 2147483647 h 50"/>
              <a:gd name="T40" fmla="*/ 2147483647 w 68"/>
              <a:gd name="T41" fmla="*/ 2147483647 h 50"/>
              <a:gd name="T42" fmla="*/ 2147483647 w 68"/>
              <a:gd name="T43" fmla="*/ 2147483647 h 50"/>
              <a:gd name="T44" fmla="*/ 2147483647 w 68"/>
              <a:gd name="T45" fmla="*/ 2147483647 h 50"/>
              <a:gd name="T46" fmla="*/ 2147483647 w 68"/>
              <a:gd name="T47" fmla="*/ 2147483647 h 50"/>
              <a:gd name="T48" fmla="*/ 2147483647 w 68"/>
              <a:gd name="T49" fmla="*/ 2147483647 h 50"/>
              <a:gd name="T50" fmla="*/ 2147483647 w 68"/>
              <a:gd name="T51" fmla="*/ 2147483647 h 50"/>
              <a:gd name="T52" fmla="*/ 2147483647 w 68"/>
              <a:gd name="T53" fmla="*/ 2147483647 h 50"/>
              <a:gd name="T54" fmla="*/ 2147483647 w 68"/>
              <a:gd name="T55" fmla="*/ 2147483647 h 50"/>
              <a:gd name="T56" fmla="*/ 2147483647 w 68"/>
              <a:gd name="T57" fmla="*/ 2147483647 h 50"/>
              <a:gd name="T58" fmla="*/ 2147483647 w 68"/>
              <a:gd name="T59" fmla="*/ 2147483647 h 50"/>
              <a:gd name="T60" fmla="*/ 2147483647 w 68"/>
              <a:gd name="T61" fmla="*/ 2147483647 h 50"/>
              <a:gd name="T62" fmla="*/ 2147483647 w 68"/>
              <a:gd name="T63" fmla="*/ 2147483647 h 50"/>
              <a:gd name="T64" fmla="*/ 2147483647 w 68"/>
              <a:gd name="T65" fmla="*/ 0 h 50"/>
              <a:gd name="T66" fmla="*/ 2147483647 w 68"/>
              <a:gd name="T67" fmla="*/ 0 h 50"/>
              <a:gd name="T68" fmla="*/ 2147483647 w 68"/>
              <a:gd name="T69" fmla="*/ 0 h 50"/>
              <a:gd name="T70" fmla="*/ 2147483647 w 68"/>
              <a:gd name="T71" fmla="*/ 2147483647 h 50"/>
              <a:gd name="T72" fmla="*/ 2147483647 w 68"/>
              <a:gd name="T73" fmla="*/ 2147483647 h 50"/>
              <a:gd name="T74" fmla="*/ 2147483647 w 68"/>
              <a:gd name="T75" fmla="*/ 2147483647 h 50"/>
              <a:gd name="T76" fmla="*/ 2147483647 w 68"/>
              <a:gd name="T77" fmla="*/ 2147483647 h 50"/>
              <a:gd name="T78" fmla="*/ 0 w 68"/>
              <a:gd name="T79" fmla="*/ 2147483647 h 50"/>
              <a:gd name="T80" fmla="*/ 0 w 68"/>
              <a:gd name="T81" fmla="*/ 2147483647 h 50"/>
              <a:gd name="T82" fmla="*/ 2147483647 w 68"/>
              <a:gd name="T83" fmla="*/ 2147483647 h 50"/>
              <a:gd name="T84" fmla="*/ 2147483647 w 68"/>
              <a:gd name="T85" fmla="*/ 2147483647 h 50"/>
              <a:gd name="T86" fmla="*/ 2147483647 w 68"/>
              <a:gd name="T87" fmla="*/ 2147483647 h 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8"/>
              <a:gd name="T133" fmla="*/ 0 h 50"/>
              <a:gd name="T134" fmla="*/ 68 w 68"/>
              <a:gd name="T135" fmla="*/ 50 h 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8" h="50">
                <a:moveTo>
                  <a:pt x="6" y="28"/>
                </a:moveTo>
                <a:lnTo>
                  <a:pt x="5" y="29"/>
                </a:lnTo>
                <a:lnTo>
                  <a:pt x="3" y="31"/>
                </a:lnTo>
                <a:lnTo>
                  <a:pt x="2" y="32"/>
                </a:lnTo>
                <a:lnTo>
                  <a:pt x="2" y="34"/>
                </a:lnTo>
                <a:lnTo>
                  <a:pt x="2" y="35"/>
                </a:lnTo>
                <a:lnTo>
                  <a:pt x="2" y="37"/>
                </a:lnTo>
                <a:lnTo>
                  <a:pt x="3" y="38"/>
                </a:lnTo>
                <a:lnTo>
                  <a:pt x="3" y="40"/>
                </a:lnTo>
                <a:lnTo>
                  <a:pt x="5" y="41"/>
                </a:lnTo>
                <a:lnTo>
                  <a:pt x="6" y="43"/>
                </a:lnTo>
                <a:lnTo>
                  <a:pt x="8" y="43"/>
                </a:lnTo>
                <a:lnTo>
                  <a:pt x="9" y="43"/>
                </a:lnTo>
                <a:lnTo>
                  <a:pt x="11" y="43"/>
                </a:lnTo>
                <a:lnTo>
                  <a:pt x="11" y="44"/>
                </a:lnTo>
                <a:lnTo>
                  <a:pt x="12" y="44"/>
                </a:lnTo>
                <a:lnTo>
                  <a:pt x="14" y="44"/>
                </a:lnTo>
                <a:lnTo>
                  <a:pt x="15" y="44"/>
                </a:lnTo>
                <a:lnTo>
                  <a:pt x="17" y="44"/>
                </a:lnTo>
                <a:lnTo>
                  <a:pt x="18" y="44"/>
                </a:lnTo>
                <a:lnTo>
                  <a:pt x="20" y="44"/>
                </a:lnTo>
                <a:lnTo>
                  <a:pt x="21" y="44"/>
                </a:lnTo>
                <a:lnTo>
                  <a:pt x="23" y="44"/>
                </a:lnTo>
                <a:lnTo>
                  <a:pt x="24" y="44"/>
                </a:lnTo>
                <a:lnTo>
                  <a:pt x="26" y="46"/>
                </a:lnTo>
                <a:lnTo>
                  <a:pt x="27" y="46"/>
                </a:lnTo>
                <a:lnTo>
                  <a:pt x="27" y="47"/>
                </a:lnTo>
                <a:lnTo>
                  <a:pt x="28" y="49"/>
                </a:lnTo>
                <a:lnTo>
                  <a:pt x="30" y="50"/>
                </a:lnTo>
                <a:lnTo>
                  <a:pt x="31" y="50"/>
                </a:lnTo>
                <a:lnTo>
                  <a:pt x="33" y="50"/>
                </a:lnTo>
                <a:lnTo>
                  <a:pt x="36" y="49"/>
                </a:lnTo>
                <a:lnTo>
                  <a:pt x="39" y="46"/>
                </a:lnTo>
                <a:lnTo>
                  <a:pt x="43" y="44"/>
                </a:lnTo>
                <a:lnTo>
                  <a:pt x="46" y="43"/>
                </a:lnTo>
                <a:lnTo>
                  <a:pt x="49" y="41"/>
                </a:lnTo>
                <a:lnTo>
                  <a:pt x="54" y="40"/>
                </a:lnTo>
                <a:lnTo>
                  <a:pt x="57" y="37"/>
                </a:lnTo>
                <a:lnTo>
                  <a:pt x="60" y="35"/>
                </a:lnTo>
                <a:lnTo>
                  <a:pt x="61" y="34"/>
                </a:lnTo>
                <a:lnTo>
                  <a:pt x="61" y="31"/>
                </a:lnTo>
                <a:lnTo>
                  <a:pt x="63" y="28"/>
                </a:lnTo>
                <a:lnTo>
                  <a:pt x="64" y="26"/>
                </a:lnTo>
                <a:lnTo>
                  <a:pt x="64" y="24"/>
                </a:lnTo>
                <a:lnTo>
                  <a:pt x="65" y="21"/>
                </a:lnTo>
                <a:lnTo>
                  <a:pt x="65" y="18"/>
                </a:lnTo>
                <a:lnTo>
                  <a:pt x="68" y="16"/>
                </a:lnTo>
                <a:lnTo>
                  <a:pt x="68" y="15"/>
                </a:lnTo>
                <a:lnTo>
                  <a:pt x="68" y="13"/>
                </a:lnTo>
                <a:lnTo>
                  <a:pt x="68" y="12"/>
                </a:lnTo>
                <a:lnTo>
                  <a:pt x="67" y="10"/>
                </a:lnTo>
                <a:lnTo>
                  <a:pt x="64" y="7"/>
                </a:lnTo>
                <a:lnTo>
                  <a:pt x="60" y="6"/>
                </a:lnTo>
                <a:lnTo>
                  <a:pt x="55" y="4"/>
                </a:lnTo>
                <a:lnTo>
                  <a:pt x="51" y="3"/>
                </a:lnTo>
                <a:lnTo>
                  <a:pt x="48" y="3"/>
                </a:lnTo>
                <a:lnTo>
                  <a:pt x="43" y="3"/>
                </a:lnTo>
                <a:lnTo>
                  <a:pt x="39" y="1"/>
                </a:lnTo>
                <a:lnTo>
                  <a:pt x="34" y="0"/>
                </a:lnTo>
                <a:lnTo>
                  <a:pt x="33" y="0"/>
                </a:lnTo>
                <a:lnTo>
                  <a:pt x="30" y="0"/>
                </a:lnTo>
                <a:lnTo>
                  <a:pt x="28" y="0"/>
                </a:lnTo>
                <a:lnTo>
                  <a:pt x="26" y="0"/>
                </a:lnTo>
                <a:lnTo>
                  <a:pt x="24" y="0"/>
                </a:lnTo>
                <a:lnTo>
                  <a:pt x="23" y="1"/>
                </a:lnTo>
                <a:lnTo>
                  <a:pt x="20" y="1"/>
                </a:lnTo>
                <a:lnTo>
                  <a:pt x="18" y="3"/>
                </a:lnTo>
                <a:lnTo>
                  <a:pt x="15" y="4"/>
                </a:lnTo>
                <a:lnTo>
                  <a:pt x="12" y="6"/>
                </a:lnTo>
                <a:lnTo>
                  <a:pt x="9" y="7"/>
                </a:lnTo>
                <a:lnTo>
                  <a:pt x="6" y="10"/>
                </a:lnTo>
                <a:lnTo>
                  <a:pt x="5" y="12"/>
                </a:lnTo>
                <a:lnTo>
                  <a:pt x="2" y="15"/>
                </a:lnTo>
                <a:lnTo>
                  <a:pt x="0" y="18"/>
                </a:lnTo>
                <a:lnTo>
                  <a:pt x="0" y="22"/>
                </a:lnTo>
                <a:lnTo>
                  <a:pt x="0" y="24"/>
                </a:lnTo>
                <a:lnTo>
                  <a:pt x="2" y="24"/>
                </a:lnTo>
                <a:lnTo>
                  <a:pt x="3" y="25"/>
                </a:lnTo>
                <a:lnTo>
                  <a:pt x="5" y="26"/>
                </a:lnTo>
                <a:lnTo>
                  <a:pt x="5" y="28"/>
                </a:lnTo>
                <a:lnTo>
                  <a:pt x="6"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9" name="Freeform 20"/>
          <p:cNvSpPr>
            <a:spLocks/>
          </p:cNvSpPr>
          <p:nvPr/>
        </p:nvSpPr>
        <p:spPr bwMode="auto">
          <a:xfrm>
            <a:off x="6338889" y="4756154"/>
            <a:ext cx="95251" cy="79375"/>
          </a:xfrm>
          <a:custGeom>
            <a:avLst/>
            <a:gdLst>
              <a:gd name="T0" fmla="*/ 2147483647 w 68"/>
              <a:gd name="T1" fmla="*/ 2147483647 h 50"/>
              <a:gd name="T2" fmla="*/ 2147483647 w 68"/>
              <a:gd name="T3" fmla="*/ 2147483647 h 50"/>
              <a:gd name="T4" fmla="*/ 2147483647 w 68"/>
              <a:gd name="T5" fmla="*/ 2147483647 h 50"/>
              <a:gd name="T6" fmla="*/ 2147483647 w 68"/>
              <a:gd name="T7" fmla="*/ 2147483647 h 50"/>
              <a:gd name="T8" fmla="*/ 2147483647 w 68"/>
              <a:gd name="T9" fmla="*/ 2147483647 h 50"/>
              <a:gd name="T10" fmla="*/ 2147483647 w 68"/>
              <a:gd name="T11" fmla="*/ 2147483647 h 50"/>
              <a:gd name="T12" fmla="*/ 2147483647 w 68"/>
              <a:gd name="T13" fmla="*/ 2147483647 h 50"/>
              <a:gd name="T14" fmla="*/ 2147483647 w 68"/>
              <a:gd name="T15" fmla="*/ 2147483647 h 50"/>
              <a:gd name="T16" fmla="*/ 2147483647 w 68"/>
              <a:gd name="T17" fmla="*/ 2147483647 h 50"/>
              <a:gd name="T18" fmla="*/ 2147483647 w 68"/>
              <a:gd name="T19" fmla="*/ 2147483647 h 50"/>
              <a:gd name="T20" fmla="*/ 2147483647 w 68"/>
              <a:gd name="T21" fmla="*/ 2147483647 h 50"/>
              <a:gd name="T22" fmla="*/ 2147483647 w 68"/>
              <a:gd name="T23" fmla="*/ 2147483647 h 50"/>
              <a:gd name="T24" fmla="*/ 2147483647 w 68"/>
              <a:gd name="T25" fmla="*/ 2147483647 h 50"/>
              <a:gd name="T26" fmla="*/ 2147483647 w 68"/>
              <a:gd name="T27" fmla="*/ 2147483647 h 50"/>
              <a:gd name="T28" fmla="*/ 2147483647 w 68"/>
              <a:gd name="T29" fmla="*/ 2147483647 h 50"/>
              <a:gd name="T30" fmla="*/ 2147483647 w 68"/>
              <a:gd name="T31" fmla="*/ 2147483647 h 50"/>
              <a:gd name="T32" fmla="*/ 2147483647 w 68"/>
              <a:gd name="T33" fmla="*/ 2147483647 h 50"/>
              <a:gd name="T34" fmla="*/ 2147483647 w 68"/>
              <a:gd name="T35" fmla="*/ 2147483647 h 50"/>
              <a:gd name="T36" fmla="*/ 2147483647 w 68"/>
              <a:gd name="T37" fmla="*/ 2147483647 h 50"/>
              <a:gd name="T38" fmla="*/ 2147483647 w 68"/>
              <a:gd name="T39" fmla="*/ 2147483647 h 50"/>
              <a:gd name="T40" fmla="*/ 2147483647 w 68"/>
              <a:gd name="T41" fmla="*/ 2147483647 h 50"/>
              <a:gd name="T42" fmla="*/ 2147483647 w 68"/>
              <a:gd name="T43" fmla="*/ 2147483647 h 50"/>
              <a:gd name="T44" fmla="*/ 2147483647 w 68"/>
              <a:gd name="T45" fmla="*/ 2147483647 h 50"/>
              <a:gd name="T46" fmla="*/ 2147483647 w 68"/>
              <a:gd name="T47" fmla="*/ 2147483647 h 50"/>
              <a:gd name="T48" fmla="*/ 2147483647 w 68"/>
              <a:gd name="T49" fmla="*/ 2147483647 h 50"/>
              <a:gd name="T50" fmla="*/ 2147483647 w 68"/>
              <a:gd name="T51" fmla="*/ 2147483647 h 50"/>
              <a:gd name="T52" fmla="*/ 2147483647 w 68"/>
              <a:gd name="T53" fmla="*/ 2147483647 h 50"/>
              <a:gd name="T54" fmla="*/ 2147483647 w 68"/>
              <a:gd name="T55" fmla="*/ 2147483647 h 50"/>
              <a:gd name="T56" fmla="*/ 2147483647 w 68"/>
              <a:gd name="T57" fmla="*/ 2147483647 h 50"/>
              <a:gd name="T58" fmla="*/ 2147483647 w 68"/>
              <a:gd name="T59" fmla="*/ 2147483647 h 50"/>
              <a:gd name="T60" fmla="*/ 2147483647 w 68"/>
              <a:gd name="T61" fmla="*/ 2147483647 h 50"/>
              <a:gd name="T62" fmla="*/ 2147483647 w 68"/>
              <a:gd name="T63" fmla="*/ 2147483647 h 50"/>
              <a:gd name="T64" fmla="*/ 2147483647 w 68"/>
              <a:gd name="T65" fmla="*/ 0 h 50"/>
              <a:gd name="T66" fmla="*/ 2147483647 w 68"/>
              <a:gd name="T67" fmla="*/ 0 h 50"/>
              <a:gd name="T68" fmla="*/ 2147483647 w 68"/>
              <a:gd name="T69" fmla="*/ 0 h 50"/>
              <a:gd name="T70" fmla="*/ 2147483647 w 68"/>
              <a:gd name="T71" fmla="*/ 2147483647 h 50"/>
              <a:gd name="T72" fmla="*/ 2147483647 w 68"/>
              <a:gd name="T73" fmla="*/ 2147483647 h 50"/>
              <a:gd name="T74" fmla="*/ 2147483647 w 68"/>
              <a:gd name="T75" fmla="*/ 2147483647 h 50"/>
              <a:gd name="T76" fmla="*/ 2147483647 w 68"/>
              <a:gd name="T77" fmla="*/ 2147483647 h 50"/>
              <a:gd name="T78" fmla="*/ 0 w 68"/>
              <a:gd name="T79" fmla="*/ 2147483647 h 50"/>
              <a:gd name="T80" fmla="*/ 0 w 68"/>
              <a:gd name="T81" fmla="*/ 2147483647 h 50"/>
              <a:gd name="T82" fmla="*/ 2147483647 w 68"/>
              <a:gd name="T83" fmla="*/ 2147483647 h 50"/>
              <a:gd name="T84" fmla="*/ 2147483647 w 68"/>
              <a:gd name="T85" fmla="*/ 2147483647 h 50"/>
              <a:gd name="T86" fmla="*/ 2147483647 w 68"/>
              <a:gd name="T87" fmla="*/ 2147483647 h 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8"/>
              <a:gd name="T133" fmla="*/ 0 h 50"/>
              <a:gd name="T134" fmla="*/ 68 w 68"/>
              <a:gd name="T135" fmla="*/ 50 h 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8" h="50">
                <a:moveTo>
                  <a:pt x="6" y="28"/>
                </a:moveTo>
                <a:lnTo>
                  <a:pt x="5" y="29"/>
                </a:lnTo>
                <a:lnTo>
                  <a:pt x="3" y="31"/>
                </a:lnTo>
                <a:lnTo>
                  <a:pt x="2" y="32"/>
                </a:lnTo>
                <a:lnTo>
                  <a:pt x="2" y="34"/>
                </a:lnTo>
                <a:lnTo>
                  <a:pt x="2" y="35"/>
                </a:lnTo>
                <a:lnTo>
                  <a:pt x="2" y="37"/>
                </a:lnTo>
                <a:lnTo>
                  <a:pt x="3" y="38"/>
                </a:lnTo>
                <a:lnTo>
                  <a:pt x="3" y="40"/>
                </a:lnTo>
                <a:lnTo>
                  <a:pt x="5" y="41"/>
                </a:lnTo>
                <a:lnTo>
                  <a:pt x="6" y="43"/>
                </a:lnTo>
                <a:lnTo>
                  <a:pt x="8" y="43"/>
                </a:lnTo>
                <a:lnTo>
                  <a:pt x="9" y="43"/>
                </a:lnTo>
                <a:lnTo>
                  <a:pt x="11" y="43"/>
                </a:lnTo>
                <a:lnTo>
                  <a:pt x="11" y="44"/>
                </a:lnTo>
                <a:lnTo>
                  <a:pt x="12" y="44"/>
                </a:lnTo>
                <a:lnTo>
                  <a:pt x="14" y="44"/>
                </a:lnTo>
                <a:lnTo>
                  <a:pt x="15" y="44"/>
                </a:lnTo>
                <a:lnTo>
                  <a:pt x="17" y="44"/>
                </a:lnTo>
                <a:lnTo>
                  <a:pt x="18" y="44"/>
                </a:lnTo>
                <a:lnTo>
                  <a:pt x="20" y="44"/>
                </a:lnTo>
                <a:lnTo>
                  <a:pt x="21" y="44"/>
                </a:lnTo>
                <a:lnTo>
                  <a:pt x="23" y="44"/>
                </a:lnTo>
                <a:lnTo>
                  <a:pt x="24" y="44"/>
                </a:lnTo>
                <a:lnTo>
                  <a:pt x="26" y="46"/>
                </a:lnTo>
                <a:lnTo>
                  <a:pt x="27" y="46"/>
                </a:lnTo>
                <a:lnTo>
                  <a:pt x="27" y="47"/>
                </a:lnTo>
                <a:lnTo>
                  <a:pt x="28" y="49"/>
                </a:lnTo>
                <a:lnTo>
                  <a:pt x="30" y="50"/>
                </a:lnTo>
                <a:lnTo>
                  <a:pt x="31" y="50"/>
                </a:lnTo>
                <a:lnTo>
                  <a:pt x="33" y="50"/>
                </a:lnTo>
                <a:lnTo>
                  <a:pt x="36" y="49"/>
                </a:lnTo>
                <a:lnTo>
                  <a:pt x="39" y="46"/>
                </a:lnTo>
                <a:lnTo>
                  <a:pt x="43" y="44"/>
                </a:lnTo>
                <a:lnTo>
                  <a:pt x="46" y="43"/>
                </a:lnTo>
                <a:lnTo>
                  <a:pt x="49" y="41"/>
                </a:lnTo>
                <a:lnTo>
                  <a:pt x="54" y="40"/>
                </a:lnTo>
                <a:lnTo>
                  <a:pt x="57" y="37"/>
                </a:lnTo>
                <a:lnTo>
                  <a:pt x="60" y="35"/>
                </a:lnTo>
                <a:lnTo>
                  <a:pt x="61" y="34"/>
                </a:lnTo>
                <a:lnTo>
                  <a:pt x="61" y="31"/>
                </a:lnTo>
                <a:lnTo>
                  <a:pt x="63" y="28"/>
                </a:lnTo>
                <a:lnTo>
                  <a:pt x="64" y="26"/>
                </a:lnTo>
                <a:lnTo>
                  <a:pt x="64" y="24"/>
                </a:lnTo>
                <a:lnTo>
                  <a:pt x="65" y="21"/>
                </a:lnTo>
                <a:lnTo>
                  <a:pt x="65" y="18"/>
                </a:lnTo>
                <a:lnTo>
                  <a:pt x="68" y="16"/>
                </a:lnTo>
                <a:lnTo>
                  <a:pt x="68" y="15"/>
                </a:lnTo>
                <a:lnTo>
                  <a:pt x="68" y="13"/>
                </a:lnTo>
                <a:lnTo>
                  <a:pt x="68" y="12"/>
                </a:lnTo>
                <a:lnTo>
                  <a:pt x="67" y="10"/>
                </a:lnTo>
                <a:lnTo>
                  <a:pt x="64" y="7"/>
                </a:lnTo>
                <a:lnTo>
                  <a:pt x="60" y="6"/>
                </a:lnTo>
                <a:lnTo>
                  <a:pt x="55" y="4"/>
                </a:lnTo>
                <a:lnTo>
                  <a:pt x="51" y="3"/>
                </a:lnTo>
                <a:lnTo>
                  <a:pt x="48" y="3"/>
                </a:lnTo>
                <a:lnTo>
                  <a:pt x="43" y="3"/>
                </a:lnTo>
                <a:lnTo>
                  <a:pt x="39" y="1"/>
                </a:lnTo>
                <a:lnTo>
                  <a:pt x="34" y="0"/>
                </a:lnTo>
                <a:lnTo>
                  <a:pt x="33" y="0"/>
                </a:lnTo>
                <a:lnTo>
                  <a:pt x="30" y="0"/>
                </a:lnTo>
                <a:lnTo>
                  <a:pt x="28" y="0"/>
                </a:lnTo>
                <a:lnTo>
                  <a:pt x="26" y="0"/>
                </a:lnTo>
                <a:lnTo>
                  <a:pt x="24" y="0"/>
                </a:lnTo>
                <a:lnTo>
                  <a:pt x="23" y="1"/>
                </a:lnTo>
                <a:lnTo>
                  <a:pt x="20" y="1"/>
                </a:lnTo>
                <a:lnTo>
                  <a:pt x="18" y="3"/>
                </a:lnTo>
                <a:lnTo>
                  <a:pt x="15" y="4"/>
                </a:lnTo>
                <a:lnTo>
                  <a:pt x="12" y="6"/>
                </a:lnTo>
                <a:lnTo>
                  <a:pt x="9" y="7"/>
                </a:lnTo>
                <a:lnTo>
                  <a:pt x="6" y="10"/>
                </a:lnTo>
                <a:lnTo>
                  <a:pt x="5" y="12"/>
                </a:lnTo>
                <a:lnTo>
                  <a:pt x="2" y="15"/>
                </a:lnTo>
                <a:lnTo>
                  <a:pt x="0" y="18"/>
                </a:lnTo>
                <a:lnTo>
                  <a:pt x="0" y="22"/>
                </a:lnTo>
                <a:lnTo>
                  <a:pt x="0" y="24"/>
                </a:lnTo>
                <a:lnTo>
                  <a:pt x="2" y="24"/>
                </a:lnTo>
                <a:lnTo>
                  <a:pt x="3" y="25"/>
                </a:lnTo>
                <a:lnTo>
                  <a:pt x="5" y="26"/>
                </a:lnTo>
                <a:lnTo>
                  <a:pt x="5" y="28"/>
                </a:lnTo>
                <a:lnTo>
                  <a:pt x="6" y="28"/>
                </a:lnTo>
              </a:path>
            </a:pathLst>
          </a:custGeom>
          <a:solidFill>
            <a:srgbClr val="FFFF00"/>
          </a:solidFill>
          <a:ln w="4763">
            <a:solidFill>
              <a:srgbClr val="990000"/>
            </a:solidFill>
            <a:round/>
            <a:headEnd/>
            <a:tailEnd/>
          </a:ln>
        </p:spPr>
        <p:txBody>
          <a:bodyPr/>
          <a:lstStyle/>
          <a:p>
            <a:endParaRPr lang="en-US"/>
          </a:p>
        </p:txBody>
      </p:sp>
      <p:sp>
        <p:nvSpPr>
          <p:cNvPr id="53270" name="Freeform 21"/>
          <p:cNvSpPr>
            <a:spLocks/>
          </p:cNvSpPr>
          <p:nvPr/>
        </p:nvSpPr>
        <p:spPr bwMode="auto">
          <a:xfrm>
            <a:off x="6419850" y="4897441"/>
            <a:ext cx="58739" cy="46037"/>
          </a:xfrm>
          <a:custGeom>
            <a:avLst/>
            <a:gdLst>
              <a:gd name="T0" fmla="*/ 0 w 41"/>
              <a:gd name="T1" fmla="*/ 2147483647 h 29"/>
              <a:gd name="T2" fmla="*/ 2147483647 w 41"/>
              <a:gd name="T3" fmla="*/ 2147483647 h 29"/>
              <a:gd name="T4" fmla="*/ 2147483647 w 41"/>
              <a:gd name="T5" fmla="*/ 2147483647 h 29"/>
              <a:gd name="T6" fmla="*/ 2147483647 w 41"/>
              <a:gd name="T7" fmla="*/ 2147483647 h 29"/>
              <a:gd name="T8" fmla="*/ 2147483647 w 41"/>
              <a:gd name="T9" fmla="*/ 2147483647 h 29"/>
              <a:gd name="T10" fmla="*/ 2147483647 w 41"/>
              <a:gd name="T11" fmla="*/ 2147483647 h 29"/>
              <a:gd name="T12" fmla="*/ 2147483647 w 41"/>
              <a:gd name="T13" fmla="*/ 2147483647 h 29"/>
              <a:gd name="T14" fmla="*/ 2147483647 w 41"/>
              <a:gd name="T15" fmla="*/ 2147483647 h 29"/>
              <a:gd name="T16" fmla="*/ 2147483647 w 41"/>
              <a:gd name="T17" fmla="*/ 2147483647 h 29"/>
              <a:gd name="T18" fmla="*/ 2147483647 w 41"/>
              <a:gd name="T19" fmla="*/ 2147483647 h 29"/>
              <a:gd name="T20" fmla="*/ 2147483647 w 41"/>
              <a:gd name="T21" fmla="*/ 2147483647 h 29"/>
              <a:gd name="T22" fmla="*/ 2147483647 w 41"/>
              <a:gd name="T23" fmla="*/ 2147483647 h 29"/>
              <a:gd name="T24" fmla="*/ 2147483647 w 41"/>
              <a:gd name="T25" fmla="*/ 2147483647 h 29"/>
              <a:gd name="T26" fmla="*/ 2147483647 w 41"/>
              <a:gd name="T27" fmla="*/ 2147483647 h 29"/>
              <a:gd name="T28" fmla="*/ 2147483647 w 41"/>
              <a:gd name="T29" fmla="*/ 2147483647 h 29"/>
              <a:gd name="T30" fmla="*/ 2147483647 w 41"/>
              <a:gd name="T31" fmla="*/ 2147483647 h 29"/>
              <a:gd name="T32" fmla="*/ 2147483647 w 41"/>
              <a:gd name="T33" fmla="*/ 2147483647 h 29"/>
              <a:gd name="T34" fmla="*/ 2147483647 w 41"/>
              <a:gd name="T35" fmla="*/ 2147483647 h 29"/>
              <a:gd name="T36" fmla="*/ 2147483647 w 41"/>
              <a:gd name="T37" fmla="*/ 2147483647 h 29"/>
              <a:gd name="T38" fmla="*/ 2147483647 w 41"/>
              <a:gd name="T39" fmla="*/ 2147483647 h 29"/>
              <a:gd name="T40" fmla="*/ 2147483647 w 41"/>
              <a:gd name="T41" fmla="*/ 2147483647 h 29"/>
              <a:gd name="T42" fmla="*/ 2147483647 w 41"/>
              <a:gd name="T43" fmla="*/ 2147483647 h 29"/>
              <a:gd name="T44" fmla="*/ 2147483647 w 41"/>
              <a:gd name="T45" fmla="*/ 2147483647 h 29"/>
              <a:gd name="T46" fmla="*/ 2147483647 w 41"/>
              <a:gd name="T47" fmla="*/ 2147483647 h 29"/>
              <a:gd name="T48" fmla="*/ 2147483647 w 41"/>
              <a:gd name="T49" fmla="*/ 0 h 29"/>
              <a:gd name="T50" fmla="*/ 2147483647 w 41"/>
              <a:gd name="T51" fmla="*/ 0 h 29"/>
              <a:gd name="T52" fmla="*/ 2147483647 w 41"/>
              <a:gd name="T53" fmla="*/ 0 h 29"/>
              <a:gd name="T54" fmla="*/ 2147483647 w 41"/>
              <a:gd name="T55" fmla="*/ 0 h 29"/>
              <a:gd name="T56" fmla="*/ 2147483647 w 41"/>
              <a:gd name="T57" fmla="*/ 0 h 29"/>
              <a:gd name="T58" fmla="*/ 2147483647 w 41"/>
              <a:gd name="T59" fmla="*/ 2147483647 h 29"/>
              <a:gd name="T60" fmla="*/ 2147483647 w 41"/>
              <a:gd name="T61" fmla="*/ 2147483647 h 29"/>
              <a:gd name="T62" fmla="*/ 2147483647 w 41"/>
              <a:gd name="T63" fmla="*/ 2147483647 h 29"/>
              <a:gd name="T64" fmla="*/ 2147483647 w 41"/>
              <a:gd name="T65" fmla="*/ 2147483647 h 29"/>
              <a:gd name="T66" fmla="*/ 2147483647 w 41"/>
              <a:gd name="T67" fmla="*/ 2147483647 h 29"/>
              <a:gd name="T68" fmla="*/ 2147483647 w 41"/>
              <a:gd name="T69" fmla="*/ 2147483647 h 29"/>
              <a:gd name="T70" fmla="*/ 2147483647 w 41"/>
              <a:gd name="T71" fmla="*/ 2147483647 h 29"/>
              <a:gd name="T72" fmla="*/ 2147483647 w 41"/>
              <a:gd name="T73" fmla="*/ 2147483647 h 29"/>
              <a:gd name="T74" fmla="*/ 2147483647 w 41"/>
              <a:gd name="T75" fmla="*/ 2147483647 h 29"/>
              <a:gd name="T76" fmla="*/ 2147483647 w 41"/>
              <a:gd name="T77" fmla="*/ 2147483647 h 29"/>
              <a:gd name="T78" fmla="*/ 2147483647 w 41"/>
              <a:gd name="T79" fmla="*/ 2147483647 h 29"/>
              <a:gd name="T80" fmla="*/ 0 w 41"/>
              <a:gd name="T81" fmla="*/ 2147483647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1" name="Freeform 22"/>
          <p:cNvSpPr>
            <a:spLocks/>
          </p:cNvSpPr>
          <p:nvPr/>
        </p:nvSpPr>
        <p:spPr bwMode="auto">
          <a:xfrm>
            <a:off x="6419850" y="4897441"/>
            <a:ext cx="58739" cy="46037"/>
          </a:xfrm>
          <a:custGeom>
            <a:avLst/>
            <a:gdLst>
              <a:gd name="T0" fmla="*/ 0 w 41"/>
              <a:gd name="T1" fmla="*/ 2147483647 h 29"/>
              <a:gd name="T2" fmla="*/ 2147483647 w 41"/>
              <a:gd name="T3" fmla="*/ 2147483647 h 29"/>
              <a:gd name="T4" fmla="*/ 2147483647 w 41"/>
              <a:gd name="T5" fmla="*/ 2147483647 h 29"/>
              <a:gd name="T6" fmla="*/ 2147483647 w 41"/>
              <a:gd name="T7" fmla="*/ 2147483647 h 29"/>
              <a:gd name="T8" fmla="*/ 2147483647 w 41"/>
              <a:gd name="T9" fmla="*/ 2147483647 h 29"/>
              <a:gd name="T10" fmla="*/ 2147483647 w 41"/>
              <a:gd name="T11" fmla="*/ 2147483647 h 29"/>
              <a:gd name="T12" fmla="*/ 2147483647 w 41"/>
              <a:gd name="T13" fmla="*/ 2147483647 h 29"/>
              <a:gd name="T14" fmla="*/ 2147483647 w 41"/>
              <a:gd name="T15" fmla="*/ 2147483647 h 29"/>
              <a:gd name="T16" fmla="*/ 2147483647 w 41"/>
              <a:gd name="T17" fmla="*/ 2147483647 h 29"/>
              <a:gd name="T18" fmla="*/ 2147483647 w 41"/>
              <a:gd name="T19" fmla="*/ 2147483647 h 29"/>
              <a:gd name="T20" fmla="*/ 2147483647 w 41"/>
              <a:gd name="T21" fmla="*/ 2147483647 h 29"/>
              <a:gd name="T22" fmla="*/ 2147483647 w 41"/>
              <a:gd name="T23" fmla="*/ 2147483647 h 29"/>
              <a:gd name="T24" fmla="*/ 2147483647 w 41"/>
              <a:gd name="T25" fmla="*/ 2147483647 h 29"/>
              <a:gd name="T26" fmla="*/ 2147483647 w 41"/>
              <a:gd name="T27" fmla="*/ 2147483647 h 29"/>
              <a:gd name="T28" fmla="*/ 2147483647 w 41"/>
              <a:gd name="T29" fmla="*/ 2147483647 h 29"/>
              <a:gd name="T30" fmla="*/ 2147483647 w 41"/>
              <a:gd name="T31" fmla="*/ 2147483647 h 29"/>
              <a:gd name="T32" fmla="*/ 2147483647 w 41"/>
              <a:gd name="T33" fmla="*/ 2147483647 h 29"/>
              <a:gd name="T34" fmla="*/ 2147483647 w 41"/>
              <a:gd name="T35" fmla="*/ 2147483647 h 29"/>
              <a:gd name="T36" fmla="*/ 2147483647 w 41"/>
              <a:gd name="T37" fmla="*/ 2147483647 h 29"/>
              <a:gd name="T38" fmla="*/ 2147483647 w 41"/>
              <a:gd name="T39" fmla="*/ 2147483647 h 29"/>
              <a:gd name="T40" fmla="*/ 2147483647 w 41"/>
              <a:gd name="T41" fmla="*/ 2147483647 h 29"/>
              <a:gd name="T42" fmla="*/ 2147483647 w 41"/>
              <a:gd name="T43" fmla="*/ 2147483647 h 29"/>
              <a:gd name="T44" fmla="*/ 2147483647 w 41"/>
              <a:gd name="T45" fmla="*/ 2147483647 h 29"/>
              <a:gd name="T46" fmla="*/ 2147483647 w 41"/>
              <a:gd name="T47" fmla="*/ 2147483647 h 29"/>
              <a:gd name="T48" fmla="*/ 2147483647 w 41"/>
              <a:gd name="T49" fmla="*/ 0 h 29"/>
              <a:gd name="T50" fmla="*/ 2147483647 w 41"/>
              <a:gd name="T51" fmla="*/ 0 h 29"/>
              <a:gd name="T52" fmla="*/ 2147483647 w 41"/>
              <a:gd name="T53" fmla="*/ 0 h 29"/>
              <a:gd name="T54" fmla="*/ 2147483647 w 41"/>
              <a:gd name="T55" fmla="*/ 0 h 29"/>
              <a:gd name="T56" fmla="*/ 2147483647 w 41"/>
              <a:gd name="T57" fmla="*/ 0 h 29"/>
              <a:gd name="T58" fmla="*/ 2147483647 w 41"/>
              <a:gd name="T59" fmla="*/ 2147483647 h 29"/>
              <a:gd name="T60" fmla="*/ 2147483647 w 41"/>
              <a:gd name="T61" fmla="*/ 2147483647 h 29"/>
              <a:gd name="T62" fmla="*/ 2147483647 w 41"/>
              <a:gd name="T63" fmla="*/ 2147483647 h 29"/>
              <a:gd name="T64" fmla="*/ 2147483647 w 41"/>
              <a:gd name="T65" fmla="*/ 2147483647 h 29"/>
              <a:gd name="T66" fmla="*/ 2147483647 w 41"/>
              <a:gd name="T67" fmla="*/ 2147483647 h 29"/>
              <a:gd name="T68" fmla="*/ 2147483647 w 41"/>
              <a:gd name="T69" fmla="*/ 2147483647 h 29"/>
              <a:gd name="T70" fmla="*/ 2147483647 w 41"/>
              <a:gd name="T71" fmla="*/ 2147483647 h 29"/>
              <a:gd name="T72" fmla="*/ 2147483647 w 41"/>
              <a:gd name="T73" fmla="*/ 2147483647 h 29"/>
              <a:gd name="T74" fmla="*/ 2147483647 w 41"/>
              <a:gd name="T75" fmla="*/ 2147483647 h 29"/>
              <a:gd name="T76" fmla="*/ 2147483647 w 41"/>
              <a:gd name="T77" fmla="*/ 2147483647 h 29"/>
              <a:gd name="T78" fmla="*/ 2147483647 w 41"/>
              <a:gd name="T79" fmla="*/ 2147483647 h 29"/>
              <a:gd name="T80" fmla="*/ 0 w 41"/>
              <a:gd name="T81" fmla="*/ 2147483647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path>
            </a:pathLst>
          </a:custGeom>
          <a:solidFill>
            <a:srgbClr val="FFFF00"/>
          </a:solidFill>
          <a:ln w="1588">
            <a:solidFill>
              <a:srgbClr val="990000"/>
            </a:solidFill>
            <a:round/>
            <a:headEnd/>
            <a:tailEnd/>
          </a:ln>
        </p:spPr>
        <p:txBody>
          <a:bodyPr/>
          <a:lstStyle/>
          <a:p>
            <a:endParaRPr lang="en-US"/>
          </a:p>
        </p:txBody>
      </p:sp>
      <p:sp>
        <p:nvSpPr>
          <p:cNvPr id="53272" name="Freeform 23"/>
          <p:cNvSpPr>
            <a:spLocks/>
          </p:cNvSpPr>
          <p:nvPr/>
        </p:nvSpPr>
        <p:spPr bwMode="auto">
          <a:xfrm>
            <a:off x="6419850" y="4897441"/>
            <a:ext cx="58739" cy="46037"/>
          </a:xfrm>
          <a:custGeom>
            <a:avLst/>
            <a:gdLst>
              <a:gd name="T0" fmla="*/ 0 w 41"/>
              <a:gd name="T1" fmla="*/ 2147483647 h 29"/>
              <a:gd name="T2" fmla="*/ 2147483647 w 41"/>
              <a:gd name="T3" fmla="*/ 2147483647 h 29"/>
              <a:gd name="T4" fmla="*/ 2147483647 w 41"/>
              <a:gd name="T5" fmla="*/ 2147483647 h 29"/>
              <a:gd name="T6" fmla="*/ 2147483647 w 41"/>
              <a:gd name="T7" fmla="*/ 2147483647 h 29"/>
              <a:gd name="T8" fmla="*/ 2147483647 w 41"/>
              <a:gd name="T9" fmla="*/ 2147483647 h 29"/>
              <a:gd name="T10" fmla="*/ 2147483647 w 41"/>
              <a:gd name="T11" fmla="*/ 2147483647 h 29"/>
              <a:gd name="T12" fmla="*/ 2147483647 w 41"/>
              <a:gd name="T13" fmla="*/ 2147483647 h 29"/>
              <a:gd name="T14" fmla="*/ 2147483647 w 41"/>
              <a:gd name="T15" fmla="*/ 2147483647 h 29"/>
              <a:gd name="T16" fmla="*/ 2147483647 w 41"/>
              <a:gd name="T17" fmla="*/ 2147483647 h 29"/>
              <a:gd name="T18" fmla="*/ 2147483647 w 41"/>
              <a:gd name="T19" fmla="*/ 2147483647 h 29"/>
              <a:gd name="T20" fmla="*/ 2147483647 w 41"/>
              <a:gd name="T21" fmla="*/ 2147483647 h 29"/>
              <a:gd name="T22" fmla="*/ 2147483647 w 41"/>
              <a:gd name="T23" fmla="*/ 2147483647 h 29"/>
              <a:gd name="T24" fmla="*/ 2147483647 w 41"/>
              <a:gd name="T25" fmla="*/ 2147483647 h 29"/>
              <a:gd name="T26" fmla="*/ 2147483647 w 41"/>
              <a:gd name="T27" fmla="*/ 2147483647 h 29"/>
              <a:gd name="T28" fmla="*/ 2147483647 w 41"/>
              <a:gd name="T29" fmla="*/ 2147483647 h 29"/>
              <a:gd name="T30" fmla="*/ 2147483647 w 41"/>
              <a:gd name="T31" fmla="*/ 2147483647 h 29"/>
              <a:gd name="T32" fmla="*/ 2147483647 w 41"/>
              <a:gd name="T33" fmla="*/ 2147483647 h 29"/>
              <a:gd name="T34" fmla="*/ 2147483647 w 41"/>
              <a:gd name="T35" fmla="*/ 2147483647 h 29"/>
              <a:gd name="T36" fmla="*/ 2147483647 w 41"/>
              <a:gd name="T37" fmla="*/ 2147483647 h 29"/>
              <a:gd name="T38" fmla="*/ 2147483647 w 41"/>
              <a:gd name="T39" fmla="*/ 2147483647 h 29"/>
              <a:gd name="T40" fmla="*/ 2147483647 w 41"/>
              <a:gd name="T41" fmla="*/ 2147483647 h 29"/>
              <a:gd name="T42" fmla="*/ 2147483647 w 41"/>
              <a:gd name="T43" fmla="*/ 2147483647 h 29"/>
              <a:gd name="T44" fmla="*/ 2147483647 w 41"/>
              <a:gd name="T45" fmla="*/ 2147483647 h 29"/>
              <a:gd name="T46" fmla="*/ 2147483647 w 41"/>
              <a:gd name="T47" fmla="*/ 2147483647 h 29"/>
              <a:gd name="T48" fmla="*/ 2147483647 w 41"/>
              <a:gd name="T49" fmla="*/ 0 h 29"/>
              <a:gd name="T50" fmla="*/ 2147483647 w 41"/>
              <a:gd name="T51" fmla="*/ 0 h 29"/>
              <a:gd name="T52" fmla="*/ 2147483647 w 41"/>
              <a:gd name="T53" fmla="*/ 0 h 29"/>
              <a:gd name="T54" fmla="*/ 2147483647 w 41"/>
              <a:gd name="T55" fmla="*/ 0 h 29"/>
              <a:gd name="T56" fmla="*/ 2147483647 w 41"/>
              <a:gd name="T57" fmla="*/ 0 h 29"/>
              <a:gd name="T58" fmla="*/ 2147483647 w 41"/>
              <a:gd name="T59" fmla="*/ 2147483647 h 29"/>
              <a:gd name="T60" fmla="*/ 2147483647 w 41"/>
              <a:gd name="T61" fmla="*/ 2147483647 h 29"/>
              <a:gd name="T62" fmla="*/ 2147483647 w 41"/>
              <a:gd name="T63" fmla="*/ 2147483647 h 29"/>
              <a:gd name="T64" fmla="*/ 2147483647 w 41"/>
              <a:gd name="T65" fmla="*/ 2147483647 h 29"/>
              <a:gd name="T66" fmla="*/ 2147483647 w 41"/>
              <a:gd name="T67" fmla="*/ 2147483647 h 29"/>
              <a:gd name="T68" fmla="*/ 2147483647 w 41"/>
              <a:gd name="T69" fmla="*/ 2147483647 h 29"/>
              <a:gd name="T70" fmla="*/ 2147483647 w 41"/>
              <a:gd name="T71" fmla="*/ 2147483647 h 29"/>
              <a:gd name="T72" fmla="*/ 2147483647 w 41"/>
              <a:gd name="T73" fmla="*/ 2147483647 h 29"/>
              <a:gd name="T74" fmla="*/ 2147483647 w 41"/>
              <a:gd name="T75" fmla="*/ 2147483647 h 29"/>
              <a:gd name="T76" fmla="*/ 2147483647 w 41"/>
              <a:gd name="T77" fmla="*/ 2147483647 h 29"/>
              <a:gd name="T78" fmla="*/ 2147483647 w 41"/>
              <a:gd name="T79" fmla="*/ 2147483647 h 29"/>
              <a:gd name="T80" fmla="*/ 0 w 41"/>
              <a:gd name="T81" fmla="*/ 2147483647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path>
            </a:pathLst>
          </a:custGeom>
          <a:solidFill>
            <a:srgbClr val="FFFF00"/>
          </a:solidFill>
          <a:ln w="4763">
            <a:solidFill>
              <a:srgbClr val="990000"/>
            </a:solidFill>
            <a:round/>
            <a:headEnd/>
            <a:tailEnd/>
          </a:ln>
        </p:spPr>
        <p:txBody>
          <a:bodyPr/>
          <a:lstStyle/>
          <a:p>
            <a:endParaRPr lang="en-US"/>
          </a:p>
        </p:txBody>
      </p:sp>
      <p:sp>
        <p:nvSpPr>
          <p:cNvPr id="53273" name="Freeform 24"/>
          <p:cNvSpPr>
            <a:spLocks/>
          </p:cNvSpPr>
          <p:nvPr/>
        </p:nvSpPr>
        <p:spPr bwMode="auto">
          <a:xfrm>
            <a:off x="6489701" y="4816475"/>
            <a:ext cx="69851" cy="77788"/>
          </a:xfrm>
          <a:custGeom>
            <a:avLst/>
            <a:gdLst>
              <a:gd name="T0" fmla="*/ 0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2147483647 h 49"/>
              <a:gd name="T12" fmla="*/ 2147483647 w 50"/>
              <a:gd name="T13" fmla="*/ 2147483647 h 49"/>
              <a:gd name="T14" fmla="*/ 2147483647 w 50"/>
              <a:gd name="T15" fmla="*/ 2147483647 h 49"/>
              <a:gd name="T16" fmla="*/ 2147483647 w 50"/>
              <a:gd name="T17" fmla="*/ 0 h 49"/>
              <a:gd name="T18" fmla="*/ 2147483647 w 50"/>
              <a:gd name="T19" fmla="*/ 0 h 49"/>
              <a:gd name="T20" fmla="*/ 2147483647 w 50"/>
              <a:gd name="T21" fmla="*/ 2147483647 h 49"/>
              <a:gd name="T22" fmla="*/ 2147483647 w 50"/>
              <a:gd name="T23" fmla="*/ 2147483647 h 49"/>
              <a:gd name="T24" fmla="*/ 2147483647 w 50"/>
              <a:gd name="T25" fmla="*/ 2147483647 h 49"/>
              <a:gd name="T26" fmla="*/ 2147483647 w 50"/>
              <a:gd name="T27" fmla="*/ 2147483647 h 49"/>
              <a:gd name="T28" fmla="*/ 2147483647 w 50"/>
              <a:gd name="T29" fmla="*/ 2147483647 h 49"/>
              <a:gd name="T30" fmla="*/ 2147483647 w 50"/>
              <a:gd name="T31" fmla="*/ 2147483647 h 49"/>
              <a:gd name="T32" fmla="*/ 2147483647 w 50"/>
              <a:gd name="T33" fmla="*/ 2147483647 h 49"/>
              <a:gd name="T34" fmla="*/ 2147483647 w 50"/>
              <a:gd name="T35" fmla="*/ 2147483647 h 49"/>
              <a:gd name="T36" fmla="*/ 2147483647 w 50"/>
              <a:gd name="T37" fmla="*/ 2147483647 h 49"/>
              <a:gd name="T38" fmla="*/ 2147483647 w 50"/>
              <a:gd name="T39" fmla="*/ 2147483647 h 49"/>
              <a:gd name="T40" fmla="*/ 2147483647 w 50"/>
              <a:gd name="T41" fmla="*/ 2147483647 h 49"/>
              <a:gd name="T42" fmla="*/ 2147483647 w 50"/>
              <a:gd name="T43" fmla="*/ 2147483647 h 49"/>
              <a:gd name="T44" fmla="*/ 2147483647 w 50"/>
              <a:gd name="T45" fmla="*/ 2147483647 h 49"/>
              <a:gd name="T46" fmla="*/ 2147483647 w 50"/>
              <a:gd name="T47" fmla="*/ 2147483647 h 49"/>
              <a:gd name="T48" fmla="*/ 2147483647 w 50"/>
              <a:gd name="T49" fmla="*/ 2147483647 h 49"/>
              <a:gd name="T50" fmla="*/ 2147483647 w 50"/>
              <a:gd name="T51" fmla="*/ 2147483647 h 49"/>
              <a:gd name="T52" fmla="*/ 2147483647 w 50"/>
              <a:gd name="T53" fmla="*/ 2147483647 h 49"/>
              <a:gd name="T54" fmla="*/ 2147483647 w 50"/>
              <a:gd name="T55" fmla="*/ 2147483647 h 49"/>
              <a:gd name="T56" fmla="*/ 2147483647 w 50"/>
              <a:gd name="T57" fmla="*/ 2147483647 h 49"/>
              <a:gd name="T58" fmla="*/ 2147483647 w 50"/>
              <a:gd name="T59" fmla="*/ 2147483647 h 49"/>
              <a:gd name="T60" fmla="*/ 2147483647 w 50"/>
              <a:gd name="T61" fmla="*/ 2147483647 h 49"/>
              <a:gd name="T62" fmla="*/ 2147483647 w 50"/>
              <a:gd name="T63" fmla="*/ 2147483647 h 49"/>
              <a:gd name="T64" fmla="*/ 2147483647 w 50"/>
              <a:gd name="T65" fmla="*/ 2147483647 h 49"/>
              <a:gd name="T66" fmla="*/ 2147483647 w 50"/>
              <a:gd name="T67" fmla="*/ 2147483647 h 49"/>
              <a:gd name="T68" fmla="*/ 2147483647 w 50"/>
              <a:gd name="T69" fmla="*/ 2147483647 h 49"/>
              <a:gd name="T70" fmla="*/ 2147483647 w 50"/>
              <a:gd name="T71" fmla="*/ 2147483647 h 49"/>
              <a:gd name="T72" fmla="*/ 2147483647 w 50"/>
              <a:gd name="T73" fmla="*/ 2147483647 h 49"/>
              <a:gd name="T74" fmla="*/ 2147483647 w 50"/>
              <a:gd name="T75" fmla="*/ 2147483647 h 49"/>
              <a:gd name="T76" fmla="*/ 2147483647 w 50"/>
              <a:gd name="T77" fmla="*/ 2147483647 h 49"/>
              <a:gd name="T78" fmla="*/ 2147483647 w 50"/>
              <a:gd name="T79" fmla="*/ 2147483647 h 49"/>
              <a:gd name="T80" fmla="*/ 2147483647 w 50"/>
              <a:gd name="T81" fmla="*/ 2147483647 h 49"/>
              <a:gd name="T82" fmla="*/ 2147483647 w 50"/>
              <a:gd name="T83" fmla="*/ 2147483647 h 49"/>
              <a:gd name="T84" fmla="*/ 2147483647 w 50"/>
              <a:gd name="T85" fmla="*/ 2147483647 h 49"/>
              <a:gd name="T86" fmla="*/ 2147483647 w 50"/>
              <a:gd name="T87" fmla="*/ 2147483647 h 49"/>
              <a:gd name="T88" fmla="*/ 2147483647 w 50"/>
              <a:gd name="T89" fmla="*/ 2147483647 h 49"/>
              <a:gd name="T90" fmla="*/ 2147483647 w 50"/>
              <a:gd name="T91" fmla="*/ 2147483647 h 49"/>
              <a:gd name="T92" fmla="*/ 2147483647 w 50"/>
              <a:gd name="T93" fmla="*/ 2147483647 h 49"/>
              <a:gd name="T94" fmla="*/ 0 w 50"/>
              <a:gd name="T95" fmla="*/ 2147483647 h 49"/>
              <a:gd name="T96" fmla="*/ 0 w 5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9"/>
              <a:gd name="T149" fmla="*/ 50 w 5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9">
                <a:moveTo>
                  <a:pt x="0" y="46"/>
                </a:moveTo>
                <a:lnTo>
                  <a:pt x="4" y="40"/>
                </a:lnTo>
                <a:lnTo>
                  <a:pt x="7" y="33"/>
                </a:lnTo>
                <a:lnTo>
                  <a:pt x="10" y="26"/>
                </a:lnTo>
                <a:lnTo>
                  <a:pt x="15" y="20"/>
                </a:lnTo>
                <a:lnTo>
                  <a:pt x="18" y="12"/>
                </a:lnTo>
                <a:lnTo>
                  <a:pt x="22" y="8"/>
                </a:lnTo>
                <a:lnTo>
                  <a:pt x="28" y="3"/>
                </a:lnTo>
                <a:lnTo>
                  <a:pt x="35" y="0"/>
                </a:lnTo>
                <a:lnTo>
                  <a:pt x="38" y="0"/>
                </a:lnTo>
                <a:lnTo>
                  <a:pt x="41" y="2"/>
                </a:lnTo>
                <a:lnTo>
                  <a:pt x="46" y="3"/>
                </a:lnTo>
                <a:lnTo>
                  <a:pt x="47" y="8"/>
                </a:lnTo>
                <a:lnTo>
                  <a:pt x="50" y="11"/>
                </a:lnTo>
                <a:lnTo>
                  <a:pt x="50" y="15"/>
                </a:lnTo>
                <a:lnTo>
                  <a:pt x="50" y="20"/>
                </a:lnTo>
                <a:lnTo>
                  <a:pt x="49" y="24"/>
                </a:lnTo>
                <a:lnTo>
                  <a:pt x="47" y="28"/>
                </a:lnTo>
                <a:lnTo>
                  <a:pt x="44" y="31"/>
                </a:lnTo>
                <a:lnTo>
                  <a:pt x="41" y="34"/>
                </a:lnTo>
                <a:lnTo>
                  <a:pt x="40" y="36"/>
                </a:lnTo>
                <a:lnTo>
                  <a:pt x="37" y="39"/>
                </a:lnTo>
                <a:lnTo>
                  <a:pt x="32" y="40"/>
                </a:lnTo>
                <a:lnTo>
                  <a:pt x="29" y="42"/>
                </a:lnTo>
                <a:lnTo>
                  <a:pt x="25" y="43"/>
                </a:lnTo>
                <a:lnTo>
                  <a:pt x="24" y="43"/>
                </a:lnTo>
                <a:lnTo>
                  <a:pt x="22" y="43"/>
                </a:lnTo>
                <a:lnTo>
                  <a:pt x="21" y="43"/>
                </a:lnTo>
                <a:lnTo>
                  <a:pt x="19" y="43"/>
                </a:lnTo>
                <a:lnTo>
                  <a:pt x="16" y="43"/>
                </a:lnTo>
                <a:lnTo>
                  <a:pt x="15" y="43"/>
                </a:lnTo>
                <a:lnTo>
                  <a:pt x="13" y="43"/>
                </a:lnTo>
                <a:lnTo>
                  <a:pt x="12" y="43"/>
                </a:lnTo>
                <a:lnTo>
                  <a:pt x="10" y="45"/>
                </a:lnTo>
                <a:lnTo>
                  <a:pt x="9" y="45"/>
                </a:lnTo>
                <a:lnTo>
                  <a:pt x="9" y="46"/>
                </a:lnTo>
                <a:lnTo>
                  <a:pt x="7" y="48"/>
                </a:lnTo>
                <a:lnTo>
                  <a:pt x="7" y="49"/>
                </a:lnTo>
                <a:lnTo>
                  <a:pt x="6" y="49"/>
                </a:lnTo>
                <a:lnTo>
                  <a:pt x="4" y="49"/>
                </a:lnTo>
                <a:lnTo>
                  <a:pt x="3" y="49"/>
                </a:lnTo>
                <a:lnTo>
                  <a:pt x="3" y="48"/>
                </a:lnTo>
                <a:lnTo>
                  <a:pt x="1" y="48"/>
                </a:lnTo>
                <a:lnTo>
                  <a:pt x="0" y="48"/>
                </a:lnTo>
                <a:lnTo>
                  <a:pt x="0" y="4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4" name="Freeform 25"/>
          <p:cNvSpPr>
            <a:spLocks/>
          </p:cNvSpPr>
          <p:nvPr/>
        </p:nvSpPr>
        <p:spPr bwMode="auto">
          <a:xfrm>
            <a:off x="6489701" y="4816475"/>
            <a:ext cx="69851" cy="77788"/>
          </a:xfrm>
          <a:custGeom>
            <a:avLst/>
            <a:gdLst>
              <a:gd name="T0" fmla="*/ 0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2147483647 h 49"/>
              <a:gd name="T12" fmla="*/ 2147483647 w 50"/>
              <a:gd name="T13" fmla="*/ 2147483647 h 49"/>
              <a:gd name="T14" fmla="*/ 2147483647 w 50"/>
              <a:gd name="T15" fmla="*/ 2147483647 h 49"/>
              <a:gd name="T16" fmla="*/ 2147483647 w 50"/>
              <a:gd name="T17" fmla="*/ 0 h 49"/>
              <a:gd name="T18" fmla="*/ 2147483647 w 50"/>
              <a:gd name="T19" fmla="*/ 0 h 49"/>
              <a:gd name="T20" fmla="*/ 2147483647 w 50"/>
              <a:gd name="T21" fmla="*/ 2147483647 h 49"/>
              <a:gd name="T22" fmla="*/ 2147483647 w 50"/>
              <a:gd name="T23" fmla="*/ 2147483647 h 49"/>
              <a:gd name="T24" fmla="*/ 2147483647 w 50"/>
              <a:gd name="T25" fmla="*/ 2147483647 h 49"/>
              <a:gd name="T26" fmla="*/ 2147483647 w 50"/>
              <a:gd name="T27" fmla="*/ 2147483647 h 49"/>
              <a:gd name="T28" fmla="*/ 2147483647 w 50"/>
              <a:gd name="T29" fmla="*/ 2147483647 h 49"/>
              <a:gd name="T30" fmla="*/ 2147483647 w 50"/>
              <a:gd name="T31" fmla="*/ 2147483647 h 49"/>
              <a:gd name="T32" fmla="*/ 2147483647 w 50"/>
              <a:gd name="T33" fmla="*/ 2147483647 h 49"/>
              <a:gd name="T34" fmla="*/ 2147483647 w 50"/>
              <a:gd name="T35" fmla="*/ 2147483647 h 49"/>
              <a:gd name="T36" fmla="*/ 2147483647 w 50"/>
              <a:gd name="T37" fmla="*/ 2147483647 h 49"/>
              <a:gd name="T38" fmla="*/ 2147483647 w 50"/>
              <a:gd name="T39" fmla="*/ 2147483647 h 49"/>
              <a:gd name="T40" fmla="*/ 2147483647 w 50"/>
              <a:gd name="T41" fmla="*/ 2147483647 h 49"/>
              <a:gd name="T42" fmla="*/ 2147483647 w 50"/>
              <a:gd name="T43" fmla="*/ 2147483647 h 49"/>
              <a:gd name="T44" fmla="*/ 2147483647 w 50"/>
              <a:gd name="T45" fmla="*/ 2147483647 h 49"/>
              <a:gd name="T46" fmla="*/ 2147483647 w 50"/>
              <a:gd name="T47" fmla="*/ 2147483647 h 49"/>
              <a:gd name="T48" fmla="*/ 2147483647 w 50"/>
              <a:gd name="T49" fmla="*/ 2147483647 h 49"/>
              <a:gd name="T50" fmla="*/ 2147483647 w 50"/>
              <a:gd name="T51" fmla="*/ 2147483647 h 49"/>
              <a:gd name="T52" fmla="*/ 2147483647 w 50"/>
              <a:gd name="T53" fmla="*/ 2147483647 h 49"/>
              <a:gd name="T54" fmla="*/ 2147483647 w 50"/>
              <a:gd name="T55" fmla="*/ 2147483647 h 49"/>
              <a:gd name="T56" fmla="*/ 2147483647 w 50"/>
              <a:gd name="T57" fmla="*/ 2147483647 h 49"/>
              <a:gd name="T58" fmla="*/ 2147483647 w 50"/>
              <a:gd name="T59" fmla="*/ 2147483647 h 49"/>
              <a:gd name="T60" fmla="*/ 2147483647 w 50"/>
              <a:gd name="T61" fmla="*/ 2147483647 h 49"/>
              <a:gd name="T62" fmla="*/ 2147483647 w 50"/>
              <a:gd name="T63" fmla="*/ 2147483647 h 49"/>
              <a:gd name="T64" fmla="*/ 2147483647 w 50"/>
              <a:gd name="T65" fmla="*/ 2147483647 h 49"/>
              <a:gd name="T66" fmla="*/ 2147483647 w 50"/>
              <a:gd name="T67" fmla="*/ 2147483647 h 49"/>
              <a:gd name="T68" fmla="*/ 2147483647 w 50"/>
              <a:gd name="T69" fmla="*/ 2147483647 h 49"/>
              <a:gd name="T70" fmla="*/ 2147483647 w 50"/>
              <a:gd name="T71" fmla="*/ 2147483647 h 49"/>
              <a:gd name="T72" fmla="*/ 2147483647 w 50"/>
              <a:gd name="T73" fmla="*/ 2147483647 h 49"/>
              <a:gd name="T74" fmla="*/ 2147483647 w 50"/>
              <a:gd name="T75" fmla="*/ 2147483647 h 49"/>
              <a:gd name="T76" fmla="*/ 2147483647 w 50"/>
              <a:gd name="T77" fmla="*/ 2147483647 h 49"/>
              <a:gd name="T78" fmla="*/ 2147483647 w 50"/>
              <a:gd name="T79" fmla="*/ 2147483647 h 49"/>
              <a:gd name="T80" fmla="*/ 2147483647 w 50"/>
              <a:gd name="T81" fmla="*/ 2147483647 h 49"/>
              <a:gd name="T82" fmla="*/ 2147483647 w 50"/>
              <a:gd name="T83" fmla="*/ 2147483647 h 49"/>
              <a:gd name="T84" fmla="*/ 2147483647 w 50"/>
              <a:gd name="T85" fmla="*/ 2147483647 h 49"/>
              <a:gd name="T86" fmla="*/ 2147483647 w 50"/>
              <a:gd name="T87" fmla="*/ 2147483647 h 49"/>
              <a:gd name="T88" fmla="*/ 2147483647 w 50"/>
              <a:gd name="T89" fmla="*/ 2147483647 h 49"/>
              <a:gd name="T90" fmla="*/ 2147483647 w 50"/>
              <a:gd name="T91" fmla="*/ 2147483647 h 49"/>
              <a:gd name="T92" fmla="*/ 2147483647 w 50"/>
              <a:gd name="T93" fmla="*/ 2147483647 h 49"/>
              <a:gd name="T94" fmla="*/ 0 w 50"/>
              <a:gd name="T95" fmla="*/ 2147483647 h 49"/>
              <a:gd name="T96" fmla="*/ 0 w 5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9"/>
              <a:gd name="T149" fmla="*/ 50 w 5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9">
                <a:moveTo>
                  <a:pt x="0" y="46"/>
                </a:moveTo>
                <a:lnTo>
                  <a:pt x="4" y="40"/>
                </a:lnTo>
                <a:lnTo>
                  <a:pt x="7" y="33"/>
                </a:lnTo>
                <a:lnTo>
                  <a:pt x="10" y="26"/>
                </a:lnTo>
                <a:lnTo>
                  <a:pt x="15" y="20"/>
                </a:lnTo>
                <a:lnTo>
                  <a:pt x="18" y="12"/>
                </a:lnTo>
                <a:lnTo>
                  <a:pt x="22" y="8"/>
                </a:lnTo>
                <a:lnTo>
                  <a:pt x="28" y="3"/>
                </a:lnTo>
                <a:lnTo>
                  <a:pt x="35" y="0"/>
                </a:lnTo>
                <a:lnTo>
                  <a:pt x="38" y="0"/>
                </a:lnTo>
                <a:lnTo>
                  <a:pt x="41" y="2"/>
                </a:lnTo>
                <a:lnTo>
                  <a:pt x="46" y="3"/>
                </a:lnTo>
                <a:lnTo>
                  <a:pt x="47" y="8"/>
                </a:lnTo>
                <a:lnTo>
                  <a:pt x="50" y="11"/>
                </a:lnTo>
                <a:lnTo>
                  <a:pt x="50" y="15"/>
                </a:lnTo>
                <a:lnTo>
                  <a:pt x="50" y="20"/>
                </a:lnTo>
                <a:lnTo>
                  <a:pt x="49" y="24"/>
                </a:lnTo>
                <a:lnTo>
                  <a:pt x="47" y="28"/>
                </a:lnTo>
                <a:lnTo>
                  <a:pt x="44" y="31"/>
                </a:lnTo>
                <a:lnTo>
                  <a:pt x="41" y="34"/>
                </a:lnTo>
                <a:lnTo>
                  <a:pt x="40" y="36"/>
                </a:lnTo>
                <a:lnTo>
                  <a:pt x="37" y="39"/>
                </a:lnTo>
                <a:lnTo>
                  <a:pt x="32" y="40"/>
                </a:lnTo>
                <a:lnTo>
                  <a:pt x="29" y="42"/>
                </a:lnTo>
                <a:lnTo>
                  <a:pt x="25" y="43"/>
                </a:lnTo>
                <a:lnTo>
                  <a:pt x="24" y="43"/>
                </a:lnTo>
                <a:lnTo>
                  <a:pt x="22" y="43"/>
                </a:lnTo>
                <a:lnTo>
                  <a:pt x="21" y="43"/>
                </a:lnTo>
                <a:lnTo>
                  <a:pt x="19" y="43"/>
                </a:lnTo>
                <a:lnTo>
                  <a:pt x="16" y="43"/>
                </a:lnTo>
                <a:lnTo>
                  <a:pt x="15" y="43"/>
                </a:lnTo>
                <a:lnTo>
                  <a:pt x="13" y="43"/>
                </a:lnTo>
                <a:lnTo>
                  <a:pt x="12" y="43"/>
                </a:lnTo>
                <a:lnTo>
                  <a:pt x="10" y="45"/>
                </a:lnTo>
                <a:lnTo>
                  <a:pt x="9" y="45"/>
                </a:lnTo>
                <a:lnTo>
                  <a:pt x="9" y="46"/>
                </a:lnTo>
                <a:lnTo>
                  <a:pt x="7" y="48"/>
                </a:lnTo>
                <a:lnTo>
                  <a:pt x="7" y="49"/>
                </a:lnTo>
                <a:lnTo>
                  <a:pt x="6" y="49"/>
                </a:lnTo>
                <a:lnTo>
                  <a:pt x="4" y="49"/>
                </a:lnTo>
                <a:lnTo>
                  <a:pt x="3" y="49"/>
                </a:lnTo>
                <a:lnTo>
                  <a:pt x="3" y="48"/>
                </a:lnTo>
                <a:lnTo>
                  <a:pt x="1" y="48"/>
                </a:lnTo>
                <a:lnTo>
                  <a:pt x="0" y="48"/>
                </a:lnTo>
                <a:lnTo>
                  <a:pt x="0" y="46"/>
                </a:lnTo>
              </a:path>
            </a:pathLst>
          </a:custGeom>
          <a:solidFill>
            <a:srgbClr val="FFFF00"/>
          </a:solidFill>
          <a:ln w="4763">
            <a:solidFill>
              <a:srgbClr val="990000"/>
            </a:solidFill>
            <a:round/>
            <a:headEnd/>
            <a:tailEnd/>
          </a:ln>
        </p:spPr>
        <p:txBody>
          <a:bodyPr/>
          <a:lstStyle/>
          <a:p>
            <a:endParaRPr lang="en-US"/>
          </a:p>
        </p:txBody>
      </p:sp>
      <p:sp>
        <p:nvSpPr>
          <p:cNvPr id="53275" name="Freeform 26"/>
          <p:cNvSpPr>
            <a:spLocks/>
          </p:cNvSpPr>
          <p:nvPr/>
        </p:nvSpPr>
        <p:spPr bwMode="auto">
          <a:xfrm>
            <a:off x="6442075" y="4816476"/>
            <a:ext cx="52388" cy="71439"/>
          </a:xfrm>
          <a:custGeom>
            <a:avLst/>
            <a:gdLst>
              <a:gd name="T0" fmla="*/ 2147483647 w 37"/>
              <a:gd name="T1" fmla="*/ 2147483647 h 45"/>
              <a:gd name="T2" fmla="*/ 2147483647 w 37"/>
              <a:gd name="T3" fmla="*/ 2147483647 h 45"/>
              <a:gd name="T4" fmla="*/ 2147483647 w 37"/>
              <a:gd name="T5" fmla="*/ 2147483647 h 45"/>
              <a:gd name="T6" fmla="*/ 2147483647 w 37"/>
              <a:gd name="T7" fmla="*/ 2147483647 h 45"/>
              <a:gd name="T8" fmla="*/ 2147483647 w 37"/>
              <a:gd name="T9" fmla="*/ 2147483647 h 45"/>
              <a:gd name="T10" fmla="*/ 2147483647 w 37"/>
              <a:gd name="T11" fmla="*/ 2147483647 h 45"/>
              <a:gd name="T12" fmla="*/ 2147483647 w 37"/>
              <a:gd name="T13" fmla="*/ 2147483647 h 45"/>
              <a:gd name="T14" fmla="*/ 2147483647 w 37"/>
              <a:gd name="T15" fmla="*/ 2147483647 h 45"/>
              <a:gd name="T16" fmla="*/ 2147483647 w 37"/>
              <a:gd name="T17" fmla="*/ 2147483647 h 45"/>
              <a:gd name="T18" fmla="*/ 2147483647 w 37"/>
              <a:gd name="T19" fmla="*/ 2147483647 h 45"/>
              <a:gd name="T20" fmla="*/ 2147483647 w 37"/>
              <a:gd name="T21" fmla="*/ 2147483647 h 45"/>
              <a:gd name="T22" fmla="*/ 2147483647 w 37"/>
              <a:gd name="T23" fmla="*/ 2147483647 h 45"/>
              <a:gd name="T24" fmla="*/ 2147483647 w 37"/>
              <a:gd name="T25" fmla="*/ 2147483647 h 45"/>
              <a:gd name="T26" fmla="*/ 2147483647 w 37"/>
              <a:gd name="T27" fmla="*/ 2147483647 h 45"/>
              <a:gd name="T28" fmla="*/ 2147483647 w 37"/>
              <a:gd name="T29" fmla="*/ 2147483647 h 45"/>
              <a:gd name="T30" fmla="*/ 2147483647 w 37"/>
              <a:gd name="T31" fmla="*/ 2147483647 h 45"/>
              <a:gd name="T32" fmla="*/ 2147483647 w 37"/>
              <a:gd name="T33" fmla="*/ 2147483647 h 45"/>
              <a:gd name="T34" fmla="*/ 2147483647 w 37"/>
              <a:gd name="T35" fmla="*/ 2147483647 h 45"/>
              <a:gd name="T36" fmla="*/ 2147483647 w 37"/>
              <a:gd name="T37" fmla="*/ 2147483647 h 45"/>
              <a:gd name="T38" fmla="*/ 2147483647 w 37"/>
              <a:gd name="T39" fmla="*/ 2147483647 h 45"/>
              <a:gd name="T40" fmla="*/ 2147483647 w 37"/>
              <a:gd name="T41" fmla="*/ 2147483647 h 45"/>
              <a:gd name="T42" fmla="*/ 2147483647 w 37"/>
              <a:gd name="T43" fmla="*/ 2147483647 h 45"/>
              <a:gd name="T44" fmla="*/ 2147483647 w 37"/>
              <a:gd name="T45" fmla="*/ 2147483647 h 45"/>
              <a:gd name="T46" fmla="*/ 2147483647 w 37"/>
              <a:gd name="T47" fmla="*/ 2147483647 h 45"/>
              <a:gd name="T48" fmla="*/ 2147483647 w 37"/>
              <a:gd name="T49" fmla="*/ 2147483647 h 45"/>
              <a:gd name="T50" fmla="*/ 2147483647 w 37"/>
              <a:gd name="T51" fmla="*/ 2147483647 h 45"/>
              <a:gd name="T52" fmla="*/ 2147483647 w 37"/>
              <a:gd name="T53" fmla="*/ 2147483647 h 45"/>
              <a:gd name="T54" fmla="*/ 2147483647 w 37"/>
              <a:gd name="T55" fmla="*/ 0 h 45"/>
              <a:gd name="T56" fmla="*/ 2147483647 w 37"/>
              <a:gd name="T57" fmla="*/ 2147483647 h 45"/>
              <a:gd name="T58" fmla="*/ 2147483647 w 37"/>
              <a:gd name="T59" fmla="*/ 2147483647 h 45"/>
              <a:gd name="T60" fmla="*/ 2147483647 w 37"/>
              <a:gd name="T61" fmla="*/ 2147483647 h 45"/>
              <a:gd name="T62" fmla="*/ 2147483647 w 37"/>
              <a:gd name="T63" fmla="*/ 2147483647 h 45"/>
              <a:gd name="T64" fmla="*/ 0 w 37"/>
              <a:gd name="T65" fmla="*/ 2147483647 h 45"/>
              <a:gd name="T66" fmla="*/ 0 w 37"/>
              <a:gd name="T67" fmla="*/ 2147483647 h 45"/>
              <a:gd name="T68" fmla="*/ 0 w 37"/>
              <a:gd name="T69" fmla="*/ 2147483647 h 45"/>
              <a:gd name="T70" fmla="*/ 2147483647 w 37"/>
              <a:gd name="T71" fmla="*/ 2147483647 h 45"/>
              <a:gd name="T72" fmla="*/ 2147483647 w 37"/>
              <a:gd name="T73" fmla="*/ 2147483647 h 45"/>
              <a:gd name="T74" fmla="*/ 2147483647 w 37"/>
              <a:gd name="T75" fmla="*/ 2147483647 h 45"/>
              <a:gd name="T76" fmla="*/ 2147483647 w 37"/>
              <a:gd name="T77" fmla="*/ 2147483647 h 45"/>
              <a:gd name="T78" fmla="*/ 2147483647 w 37"/>
              <a:gd name="T79" fmla="*/ 2147483647 h 45"/>
              <a:gd name="T80" fmla="*/ 2147483647 w 37"/>
              <a:gd name="T81" fmla="*/ 2147483647 h 45"/>
              <a:gd name="T82" fmla="*/ 2147483647 w 37"/>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45"/>
              <a:gd name="T128" fmla="*/ 37 w 37"/>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lnTo>
                  <a:pt x="6"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6" name="Freeform 27"/>
          <p:cNvSpPr>
            <a:spLocks/>
          </p:cNvSpPr>
          <p:nvPr/>
        </p:nvSpPr>
        <p:spPr bwMode="auto">
          <a:xfrm>
            <a:off x="6442075" y="4816476"/>
            <a:ext cx="52388" cy="71439"/>
          </a:xfrm>
          <a:custGeom>
            <a:avLst/>
            <a:gdLst>
              <a:gd name="T0" fmla="*/ 2147483647 w 37"/>
              <a:gd name="T1" fmla="*/ 2147483647 h 45"/>
              <a:gd name="T2" fmla="*/ 2147483647 w 37"/>
              <a:gd name="T3" fmla="*/ 2147483647 h 45"/>
              <a:gd name="T4" fmla="*/ 2147483647 w 37"/>
              <a:gd name="T5" fmla="*/ 2147483647 h 45"/>
              <a:gd name="T6" fmla="*/ 2147483647 w 37"/>
              <a:gd name="T7" fmla="*/ 2147483647 h 45"/>
              <a:gd name="T8" fmla="*/ 2147483647 w 37"/>
              <a:gd name="T9" fmla="*/ 2147483647 h 45"/>
              <a:gd name="T10" fmla="*/ 2147483647 w 37"/>
              <a:gd name="T11" fmla="*/ 2147483647 h 45"/>
              <a:gd name="T12" fmla="*/ 2147483647 w 37"/>
              <a:gd name="T13" fmla="*/ 2147483647 h 45"/>
              <a:gd name="T14" fmla="*/ 2147483647 w 37"/>
              <a:gd name="T15" fmla="*/ 2147483647 h 45"/>
              <a:gd name="T16" fmla="*/ 2147483647 w 37"/>
              <a:gd name="T17" fmla="*/ 2147483647 h 45"/>
              <a:gd name="T18" fmla="*/ 2147483647 w 37"/>
              <a:gd name="T19" fmla="*/ 2147483647 h 45"/>
              <a:gd name="T20" fmla="*/ 2147483647 w 37"/>
              <a:gd name="T21" fmla="*/ 2147483647 h 45"/>
              <a:gd name="T22" fmla="*/ 2147483647 w 37"/>
              <a:gd name="T23" fmla="*/ 2147483647 h 45"/>
              <a:gd name="T24" fmla="*/ 2147483647 w 37"/>
              <a:gd name="T25" fmla="*/ 2147483647 h 45"/>
              <a:gd name="T26" fmla="*/ 2147483647 w 37"/>
              <a:gd name="T27" fmla="*/ 2147483647 h 45"/>
              <a:gd name="T28" fmla="*/ 2147483647 w 37"/>
              <a:gd name="T29" fmla="*/ 2147483647 h 45"/>
              <a:gd name="T30" fmla="*/ 2147483647 w 37"/>
              <a:gd name="T31" fmla="*/ 2147483647 h 45"/>
              <a:gd name="T32" fmla="*/ 2147483647 w 37"/>
              <a:gd name="T33" fmla="*/ 2147483647 h 45"/>
              <a:gd name="T34" fmla="*/ 2147483647 w 37"/>
              <a:gd name="T35" fmla="*/ 2147483647 h 45"/>
              <a:gd name="T36" fmla="*/ 2147483647 w 37"/>
              <a:gd name="T37" fmla="*/ 2147483647 h 45"/>
              <a:gd name="T38" fmla="*/ 2147483647 w 37"/>
              <a:gd name="T39" fmla="*/ 2147483647 h 45"/>
              <a:gd name="T40" fmla="*/ 2147483647 w 37"/>
              <a:gd name="T41" fmla="*/ 2147483647 h 45"/>
              <a:gd name="T42" fmla="*/ 2147483647 w 37"/>
              <a:gd name="T43" fmla="*/ 2147483647 h 45"/>
              <a:gd name="T44" fmla="*/ 2147483647 w 37"/>
              <a:gd name="T45" fmla="*/ 2147483647 h 45"/>
              <a:gd name="T46" fmla="*/ 2147483647 w 37"/>
              <a:gd name="T47" fmla="*/ 2147483647 h 45"/>
              <a:gd name="T48" fmla="*/ 2147483647 w 37"/>
              <a:gd name="T49" fmla="*/ 2147483647 h 45"/>
              <a:gd name="T50" fmla="*/ 2147483647 w 37"/>
              <a:gd name="T51" fmla="*/ 2147483647 h 45"/>
              <a:gd name="T52" fmla="*/ 2147483647 w 37"/>
              <a:gd name="T53" fmla="*/ 2147483647 h 45"/>
              <a:gd name="T54" fmla="*/ 2147483647 w 37"/>
              <a:gd name="T55" fmla="*/ 0 h 45"/>
              <a:gd name="T56" fmla="*/ 2147483647 w 37"/>
              <a:gd name="T57" fmla="*/ 2147483647 h 45"/>
              <a:gd name="T58" fmla="*/ 2147483647 w 37"/>
              <a:gd name="T59" fmla="*/ 2147483647 h 45"/>
              <a:gd name="T60" fmla="*/ 2147483647 w 37"/>
              <a:gd name="T61" fmla="*/ 2147483647 h 45"/>
              <a:gd name="T62" fmla="*/ 2147483647 w 37"/>
              <a:gd name="T63" fmla="*/ 2147483647 h 45"/>
              <a:gd name="T64" fmla="*/ 0 w 37"/>
              <a:gd name="T65" fmla="*/ 2147483647 h 45"/>
              <a:gd name="T66" fmla="*/ 0 w 37"/>
              <a:gd name="T67" fmla="*/ 2147483647 h 45"/>
              <a:gd name="T68" fmla="*/ 0 w 37"/>
              <a:gd name="T69" fmla="*/ 2147483647 h 45"/>
              <a:gd name="T70" fmla="*/ 2147483647 w 37"/>
              <a:gd name="T71" fmla="*/ 2147483647 h 45"/>
              <a:gd name="T72" fmla="*/ 2147483647 w 37"/>
              <a:gd name="T73" fmla="*/ 2147483647 h 45"/>
              <a:gd name="T74" fmla="*/ 2147483647 w 37"/>
              <a:gd name="T75" fmla="*/ 2147483647 h 45"/>
              <a:gd name="T76" fmla="*/ 2147483647 w 37"/>
              <a:gd name="T77" fmla="*/ 2147483647 h 45"/>
              <a:gd name="T78" fmla="*/ 2147483647 w 37"/>
              <a:gd name="T79" fmla="*/ 2147483647 h 45"/>
              <a:gd name="T80" fmla="*/ 2147483647 w 37"/>
              <a:gd name="T81" fmla="*/ 2147483647 h 45"/>
              <a:gd name="T82" fmla="*/ 2147483647 w 37"/>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45"/>
              <a:gd name="T128" fmla="*/ 37 w 37"/>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lnTo>
                  <a:pt x="6" y="21"/>
                </a:lnTo>
              </a:path>
            </a:pathLst>
          </a:custGeom>
          <a:solidFill>
            <a:srgbClr val="FFFF00"/>
          </a:solidFill>
          <a:ln w="1588">
            <a:solidFill>
              <a:srgbClr val="990000"/>
            </a:solidFill>
            <a:round/>
            <a:headEnd/>
            <a:tailEnd/>
          </a:ln>
        </p:spPr>
        <p:txBody>
          <a:bodyPr/>
          <a:lstStyle/>
          <a:p>
            <a:endParaRPr lang="en-US"/>
          </a:p>
        </p:txBody>
      </p:sp>
      <p:sp>
        <p:nvSpPr>
          <p:cNvPr id="53277" name="Freeform 28"/>
          <p:cNvSpPr>
            <a:spLocks/>
          </p:cNvSpPr>
          <p:nvPr/>
        </p:nvSpPr>
        <p:spPr bwMode="auto">
          <a:xfrm>
            <a:off x="6442075" y="4816476"/>
            <a:ext cx="52388" cy="71439"/>
          </a:xfrm>
          <a:custGeom>
            <a:avLst/>
            <a:gdLst>
              <a:gd name="T0" fmla="*/ 2147483647 w 37"/>
              <a:gd name="T1" fmla="*/ 2147483647 h 45"/>
              <a:gd name="T2" fmla="*/ 2147483647 w 37"/>
              <a:gd name="T3" fmla="*/ 2147483647 h 45"/>
              <a:gd name="T4" fmla="*/ 2147483647 w 37"/>
              <a:gd name="T5" fmla="*/ 2147483647 h 45"/>
              <a:gd name="T6" fmla="*/ 2147483647 w 37"/>
              <a:gd name="T7" fmla="*/ 2147483647 h 45"/>
              <a:gd name="T8" fmla="*/ 2147483647 w 37"/>
              <a:gd name="T9" fmla="*/ 2147483647 h 45"/>
              <a:gd name="T10" fmla="*/ 2147483647 w 37"/>
              <a:gd name="T11" fmla="*/ 2147483647 h 45"/>
              <a:gd name="T12" fmla="*/ 2147483647 w 37"/>
              <a:gd name="T13" fmla="*/ 2147483647 h 45"/>
              <a:gd name="T14" fmla="*/ 2147483647 w 37"/>
              <a:gd name="T15" fmla="*/ 2147483647 h 45"/>
              <a:gd name="T16" fmla="*/ 2147483647 w 37"/>
              <a:gd name="T17" fmla="*/ 2147483647 h 45"/>
              <a:gd name="T18" fmla="*/ 2147483647 w 37"/>
              <a:gd name="T19" fmla="*/ 2147483647 h 45"/>
              <a:gd name="T20" fmla="*/ 2147483647 w 37"/>
              <a:gd name="T21" fmla="*/ 2147483647 h 45"/>
              <a:gd name="T22" fmla="*/ 2147483647 w 37"/>
              <a:gd name="T23" fmla="*/ 2147483647 h 45"/>
              <a:gd name="T24" fmla="*/ 2147483647 w 37"/>
              <a:gd name="T25" fmla="*/ 2147483647 h 45"/>
              <a:gd name="T26" fmla="*/ 2147483647 w 37"/>
              <a:gd name="T27" fmla="*/ 2147483647 h 45"/>
              <a:gd name="T28" fmla="*/ 2147483647 w 37"/>
              <a:gd name="T29" fmla="*/ 2147483647 h 45"/>
              <a:gd name="T30" fmla="*/ 2147483647 w 37"/>
              <a:gd name="T31" fmla="*/ 2147483647 h 45"/>
              <a:gd name="T32" fmla="*/ 2147483647 w 37"/>
              <a:gd name="T33" fmla="*/ 2147483647 h 45"/>
              <a:gd name="T34" fmla="*/ 2147483647 w 37"/>
              <a:gd name="T35" fmla="*/ 2147483647 h 45"/>
              <a:gd name="T36" fmla="*/ 2147483647 w 37"/>
              <a:gd name="T37" fmla="*/ 2147483647 h 45"/>
              <a:gd name="T38" fmla="*/ 2147483647 w 37"/>
              <a:gd name="T39" fmla="*/ 2147483647 h 45"/>
              <a:gd name="T40" fmla="*/ 2147483647 w 37"/>
              <a:gd name="T41" fmla="*/ 2147483647 h 45"/>
              <a:gd name="T42" fmla="*/ 2147483647 w 37"/>
              <a:gd name="T43" fmla="*/ 2147483647 h 45"/>
              <a:gd name="T44" fmla="*/ 2147483647 w 37"/>
              <a:gd name="T45" fmla="*/ 2147483647 h 45"/>
              <a:gd name="T46" fmla="*/ 2147483647 w 37"/>
              <a:gd name="T47" fmla="*/ 2147483647 h 45"/>
              <a:gd name="T48" fmla="*/ 2147483647 w 37"/>
              <a:gd name="T49" fmla="*/ 2147483647 h 45"/>
              <a:gd name="T50" fmla="*/ 2147483647 w 37"/>
              <a:gd name="T51" fmla="*/ 2147483647 h 45"/>
              <a:gd name="T52" fmla="*/ 2147483647 w 37"/>
              <a:gd name="T53" fmla="*/ 2147483647 h 45"/>
              <a:gd name="T54" fmla="*/ 2147483647 w 37"/>
              <a:gd name="T55" fmla="*/ 0 h 45"/>
              <a:gd name="T56" fmla="*/ 2147483647 w 37"/>
              <a:gd name="T57" fmla="*/ 2147483647 h 45"/>
              <a:gd name="T58" fmla="*/ 2147483647 w 37"/>
              <a:gd name="T59" fmla="*/ 2147483647 h 45"/>
              <a:gd name="T60" fmla="*/ 2147483647 w 37"/>
              <a:gd name="T61" fmla="*/ 2147483647 h 45"/>
              <a:gd name="T62" fmla="*/ 2147483647 w 37"/>
              <a:gd name="T63" fmla="*/ 2147483647 h 45"/>
              <a:gd name="T64" fmla="*/ 0 w 37"/>
              <a:gd name="T65" fmla="*/ 2147483647 h 45"/>
              <a:gd name="T66" fmla="*/ 0 w 37"/>
              <a:gd name="T67" fmla="*/ 2147483647 h 45"/>
              <a:gd name="T68" fmla="*/ 0 w 37"/>
              <a:gd name="T69" fmla="*/ 2147483647 h 45"/>
              <a:gd name="T70" fmla="*/ 2147483647 w 37"/>
              <a:gd name="T71" fmla="*/ 2147483647 h 45"/>
              <a:gd name="T72" fmla="*/ 2147483647 w 37"/>
              <a:gd name="T73" fmla="*/ 2147483647 h 45"/>
              <a:gd name="T74" fmla="*/ 2147483647 w 37"/>
              <a:gd name="T75" fmla="*/ 2147483647 h 45"/>
              <a:gd name="T76" fmla="*/ 2147483647 w 37"/>
              <a:gd name="T77" fmla="*/ 2147483647 h 45"/>
              <a:gd name="T78" fmla="*/ 2147483647 w 37"/>
              <a:gd name="T79" fmla="*/ 2147483647 h 45"/>
              <a:gd name="T80" fmla="*/ 2147483647 w 37"/>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
              <a:gd name="T124" fmla="*/ 0 h 45"/>
              <a:gd name="T125" fmla="*/ 37 w 37"/>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path>
            </a:pathLst>
          </a:custGeom>
          <a:solidFill>
            <a:srgbClr val="FFFF00"/>
          </a:solidFill>
          <a:ln w="4763">
            <a:solidFill>
              <a:srgbClr val="990000"/>
            </a:solidFill>
            <a:round/>
            <a:headEnd/>
            <a:tailEnd/>
          </a:ln>
        </p:spPr>
        <p:txBody>
          <a:bodyPr/>
          <a:lstStyle/>
          <a:p>
            <a:endParaRPr lang="en-US"/>
          </a:p>
        </p:txBody>
      </p:sp>
      <p:sp>
        <p:nvSpPr>
          <p:cNvPr id="53278" name="Freeform 29"/>
          <p:cNvSpPr>
            <a:spLocks/>
          </p:cNvSpPr>
          <p:nvPr/>
        </p:nvSpPr>
        <p:spPr bwMode="auto">
          <a:xfrm>
            <a:off x="6437315" y="4770439"/>
            <a:ext cx="93663" cy="49212"/>
          </a:xfrm>
          <a:custGeom>
            <a:avLst/>
            <a:gdLst>
              <a:gd name="T0" fmla="*/ 2147483647 w 66"/>
              <a:gd name="T1" fmla="*/ 2147483647 h 31"/>
              <a:gd name="T2" fmla="*/ 2147483647 w 66"/>
              <a:gd name="T3" fmla="*/ 2147483647 h 31"/>
              <a:gd name="T4" fmla="*/ 2147483647 w 66"/>
              <a:gd name="T5" fmla="*/ 2147483647 h 31"/>
              <a:gd name="T6" fmla="*/ 2147483647 w 66"/>
              <a:gd name="T7" fmla="*/ 2147483647 h 31"/>
              <a:gd name="T8" fmla="*/ 0 w 66"/>
              <a:gd name="T9" fmla="*/ 2147483647 h 31"/>
              <a:gd name="T10" fmla="*/ 0 w 66"/>
              <a:gd name="T11" fmla="*/ 2147483647 h 31"/>
              <a:gd name="T12" fmla="*/ 2147483647 w 66"/>
              <a:gd name="T13" fmla="*/ 2147483647 h 31"/>
              <a:gd name="T14" fmla="*/ 2147483647 w 66"/>
              <a:gd name="T15" fmla="*/ 2147483647 h 31"/>
              <a:gd name="T16" fmla="*/ 2147483647 w 66"/>
              <a:gd name="T17" fmla="*/ 2147483647 h 31"/>
              <a:gd name="T18" fmla="*/ 2147483647 w 66"/>
              <a:gd name="T19" fmla="*/ 2147483647 h 31"/>
              <a:gd name="T20" fmla="*/ 2147483647 w 66"/>
              <a:gd name="T21" fmla="*/ 2147483647 h 31"/>
              <a:gd name="T22" fmla="*/ 2147483647 w 66"/>
              <a:gd name="T23" fmla="*/ 2147483647 h 31"/>
              <a:gd name="T24" fmla="*/ 2147483647 w 66"/>
              <a:gd name="T25" fmla="*/ 2147483647 h 31"/>
              <a:gd name="T26" fmla="*/ 2147483647 w 66"/>
              <a:gd name="T27" fmla="*/ 2147483647 h 31"/>
              <a:gd name="T28" fmla="*/ 2147483647 w 66"/>
              <a:gd name="T29" fmla="*/ 2147483647 h 31"/>
              <a:gd name="T30" fmla="*/ 2147483647 w 66"/>
              <a:gd name="T31" fmla="*/ 2147483647 h 31"/>
              <a:gd name="T32" fmla="*/ 2147483647 w 66"/>
              <a:gd name="T33" fmla="*/ 2147483647 h 31"/>
              <a:gd name="T34" fmla="*/ 2147483647 w 66"/>
              <a:gd name="T35" fmla="*/ 2147483647 h 31"/>
              <a:gd name="T36" fmla="*/ 2147483647 w 66"/>
              <a:gd name="T37" fmla="*/ 2147483647 h 31"/>
              <a:gd name="T38" fmla="*/ 2147483647 w 66"/>
              <a:gd name="T39" fmla="*/ 2147483647 h 31"/>
              <a:gd name="T40" fmla="*/ 2147483647 w 66"/>
              <a:gd name="T41" fmla="*/ 2147483647 h 31"/>
              <a:gd name="T42" fmla="*/ 2147483647 w 66"/>
              <a:gd name="T43" fmla="*/ 2147483647 h 31"/>
              <a:gd name="T44" fmla="*/ 2147483647 w 66"/>
              <a:gd name="T45" fmla="*/ 2147483647 h 31"/>
              <a:gd name="T46" fmla="*/ 2147483647 w 66"/>
              <a:gd name="T47" fmla="*/ 2147483647 h 31"/>
              <a:gd name="T48" fmla="*/ 2147483647 w 66"/>
              <a:gd name="T49" fmla="*/ 2147483647 h 31"/>
              <a:gd name="T50" fmla="*/ 2147483647 w 66"/>
              <a:gd name="T51" fmla="*/ 2147483647 h 31"/>
              <a:gd name="T52" fmla="*/ 2147483647 w 66"/>
              <a:gd name="T53" fmla="*/ 2147483647 h 31"/>
              <a:gd name="T54" fmla="*/ 2147483647 w 66"/>
              <a:gd name="T55" fmla="*/ 2147483647 h 31"/>
              <a:gd name="T56" fmla="*/ 2147483647 w 66"/>
              <a:gd name="T57" fmla="*/ 2147483647 h 31"/>
              <a:gd name="T58" fmla="*/ 2147483647 w 66"/>
              <a:gd name="T59" fmla="*/ 2147483647 h 31"/>
              <a:gd name="T60" fmla="*/ 2147483647 w 66"/>
              <a:gd name="T61" fmla="*/ 2147483647 h 31"/>
              <a:gd name="T62" fmla="*/ 2147483647 w 66"/>
              <a:gd name="T63" fmla="*/ 0 h 31"/>
              <a:gd name="T64" fmla="*/ 2147483647 w 66"/>
              <a:gd name="T65" fmla="*/ 0 h 31"/>
              <a:gd name="T66" fmla="*/ 2147483647 w 66"/>
              <a:gd name="T67" fmla="*/ 2147483647 h 31"/>
              <a:gd name="T68" fmla="*/ 2147483647 w 66"/>
              <a:gd name="T69" fmla="*/ 2147483647 h 31"/>
              <a:gd name="T70" fmla="*/ 2147483647 w 66"/>
              <a:gd name="T71" fmla="*/ 2147483647 h 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6"/>
              <a:gd name="T109" fmla="*/ 0 h 31"/>
              <a:gd name="T110" fmla="*/ 66 w 66"/>
              <a:gd name="T111" fmla="*/ 31 h 3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6" h="31">
                <a:moveTo>
                  <a:pt x="10" y="3"/>
                </a:moveTo>
                <a:lnTo>
                  <a:pt x="9" y="6"/>
                </a:lnTo>
                <a:lnTo>
                  <a:pt x="7" y="7"/>
                </a:lnTo>
                <a:lnTo>
                  <a:pt x="6" y="10"/>
                </a:lnTo>
                <a:lnTo>
                  <a:pt x="4" y="12"/>
                </a:lnTo>
                <a:lnTo>
                  <a:pt x="4" y="15"/>
                </a:lnTo>
                <a:lnTo>
                  <a:pt x="3" y="16"/>
                </a:lnTo>
                <a:lnTo>
                  <a:pt x="1" y="19"/>
                </a:lnTo>
                <a:lnTo>
                  <a:pt x="0" y="20"/>
                </a:lnTo>
                <a:lnTo>
                  <a:pt x="0" y="22"/>
                </a:lnTo>
                <a:lnTo>
                  <a:pt x="0" y="25"/>
                </a:lnTo>
                <a:lnTo>
                  <a:pt x="0" y="26"/>
                </a:lnTo>
                <a:lnTo>
                  <a:pt x="1" y="28"/>
                </a:lnTo>
                <a:lnTo>
                  <a:pt x="3" y="28"/>
                </a:lnTo>
                <a:lnTo>
                  <a:pt x="4" y="29"/>
                </a:lnTo>
                <a:lnTo>
                  <a:pt x="7" y="29"/>
                </a:lnTo>
                <a:lnTo>
                  <a:pt x="9" y="28"/>
                </a:lnTo>
                <a:lnTo>
                  <a:pt x="12" y="28"/>
                </a:lnTo>
                <a:lnTo>
                  <a:pt x="13" y="26"/>
                </a:lnTo>
                <a:lnTo>
                  <a:pt x="16" y="25"/>
                </a:lnTo>
                <a:lnTo>
                  <a:pt x="18" y="23"/>
                </a:lnTo>
                <a:lnTo>
                  <a:pt x="19" y="22"/>
                </a:lnTo>
                <a:lnTo>
                  <a:pt x="22" y="20"/>
                </a:lnTo>
                <a:lnTo>
                  <a:pt x="24" y="20"/>
                </a:lnTo>
                <a:lnTo>
                  <a:pt x="27" y="20"/>
                </a:lnTo>
                <a:lnTo>
                  <a:pt x="29" y="20"/>
                </a:lnTo>
                <a:lnTo>
                  <a:pt x="32" y="22"/>
                </a:lnTo>
                <a:lnTo>
                  <a:pt x="34" y="23"/>
                </a:lnTo>
                <a:lnTo>
                  <a:pt x="37" y="25"/>
                </a:lnTo>
                <a:lnTo>
                  <a:pt x="40" y="26"/>
                </a:lnTo>
                <a:lnTo>
                  <a:pt x="41" y="28"/>
                </a:lnTo>
                <a:lnTo>
                  <a:pt x="44" y="29"/>
                </a:lnTo>
                <a:lnTo>
                  <a:pt x="47" y="29"/>
                </a:lnTo>
                <a:lnTo>
                  <a:pt x="49" y="31"/>
                </a:lnTo>
                <a:lnTo>
                  <a:pt x="52" y="31"/>
                </a:lnTo>
                <a:lnTo>
                  <a:pt x="55" y="31"/>
                </a:lnTo>
                <a:lnTo>
                  <a:pt x="56" y="29"/>
                </a:lnTo>
                <a:lnTo>
                  <a:pt x="59" y="29"/>
                </a:lnTo>
                <a:lnTo>
                  <a:pt x="61" y="28"/>
                </a:lnTo>
                <a:lnTo>
                  <a:pt x="64" y="26"/>
                </a:lnTo>
                <a:lnTo>
                  <a:pt x="65" y="25"/>
                </a:lnTo>
                <a:lnTo>
                  <a:pt x="65" y="23"/>
                </a:lnTo>
                <a:lnTo>
                  <a:pt x="66" y="20"/>
                </a:lnTo>
                <a:lnTo>
                  <a:pt x="66" y="19"/>
                </a:lnTo>
                <a:lnTo>
                  <a:pt x="66" y="16"/>
                </a:lnTo>
                <a:lnTo>
                  <a:pt x="66" y="15"/>
                </a:lnTo>
                <a:lnTo>
                  <a:pt x="65" y="12"/>
                </a:lnTo>
                <a:lnTo>
                  <a:pt x="64" y="10"/>
                </a:lnTo>
                <a:lnTo>
                  <a:pt x="62" y="9"/>
                </a:lnTo>
                <a:lnTo>
                  <a:pt x="61" y="9"/>
                </a:lnTo>
                <a:lnTo>
                  <a:pt x="59" y="7"/>
                </a:lnTo>
                <a:lnTo>
                  <a:pt x="58" y="6"/>
                </a:lnTo>
                <a:lnTo>
                  <a:pt x="56" y="6"/>
                </a:lnTo>
                <a:lnTo>
                  <a:pt x="55" y="4"/>
                </a:lnTo>
                <a:lnTo>
                  <a:pt x="53" y="4"/>
                </a:lnTo>
                <a:lnTo>
                  <a:pt x="52" y="3"/>
                </a:lnTo>
                <a:lnTo>
                  <a:pt x="50" y="3"/>
                </a:lnTo>
                <a:lnTo>
                  <a:pt x="46" y="3"/>
                </a:lnTo>
                <a:lnTo>
                  <a:pt x="41" y="3"/>
                </a:lnTo>
                <a:lnTo>
                  <a:pt x="37" y="1"/>
                </a:lnTo>
                <a:lnTo>
                  <a:pt x="32" y="1"/>
                </a:lnTo>
                <a:lnTo>
                  <a:pt x="28" y="1"/>
                </a:lnTo>
                <a:lnTo>
                  <a:pt x="22" y="1"/>
                </a:lnTo>
                <a:lnTo>
                  <a:pt x="18" y="0"/>
                </a:lnTo>
                <a:lnTo>
                  <a:pt x="13" y="0"/>
                </a:lnTo>
                <a:lnTo>
                  <a:pt x="12" y="0"/>
                </a:lnTo>
                <a:lnTo>
                  <a:pt x="12" y="1"/>
                </a:lnTo>
                <a:lnTo>
                  <a:pt x="10" y="1"/>
                </a:lnTo>
                <a:lnTo>
                  <a:pt x="10"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9" name="Freeform 30"/>
          <p:cNvSpPr>
            <a:spLocks/>
          </p:cNvSpPr>
          <p:nvPr/>
        </p:nvSpPr>
        <p:spPr bwMode="auto">
          <a:xfrm>
            <a:off x="6437315" y="4770439"/>
            <a:ext cx="93663" cy="49212"/>
          </a:xfrm>
          <a:custGeom>
            <a:avLst/>
            <a:gdLst>
              <a:gd name="T0" fmla="*/ 2147483647 w 66"/>
              <a:gd name="T1" fmla="*/ 2147483647 h 31"/>
              <a:gd name="T2" fmla="*/ 2147483647 w 66"/>
              <a:gd name="T3" fmla="*/ 2147483647 h 31"/>
              <a:gd name="T4" fmla="*/ 2147483647 w 66"/>
              <a:gd name="T5" fmla="*/ 2147483647 h 31"/>
              <a:gd name="T6" fmla="*/ 2147483647 w 66"/>
              <a:gd name="T7" fmla="*/ 2147483647 h 31"/>
              <a:gd name="T8" fmla="*/ 0 w 66"/>
              <a:gd name="T9" fmla="*/ 2147483647 h 31"/>
              <a:gd name="T10" fmla="*/ 0 w 66"/>
              <a:gd name="T11" fmla="*/ 2147483647 h 31"/>
              <a:gd name="T12" fmla="*/ 2147483647 w 66"/>
              <a:gd name="T13" fmla="*/ 2147483647 h 31"/>
              <a:gd name="T14" fmla="*/ 2147483647 w 66"/>
              <a:gd name="T15" fmla="*/ 2147483647 h 31"/>
              <a:gd name="T16" fmla="*/ 2147483647 w 66"/>
              <a:gd name="T17" fmla="*/ 2147483647 h 31"/>
              <a:gd name="T18" fmla="*/ 2147483647 w 66"/>
              <a:gd name="T19" fmla="*/ 2147483647 h 31"/>
              <a:gd name="T20" fmla="*/ 2147483647 w 66"/>
              <a:gd name="T21" fmla="*/ 2147483647 h 31"/>
              <a:gd name="T22" fmla="*/ 2147483647 w 66"/>
              <a:gd name="T23" fmla="*/ 2147483647 h 31"/>
              <a:gd name="T24" fmla="*/ 2147483647 w 66"/>
              <a:gd name="T25" fmla="*/ 2147483647 h 31"/>
              <a:gd name="T26" fmla="*/ 2147483647 w 66"/>
              <a:gd name="T27" fmla="*/ 2147483647 h 31"/>
              <a:gd name="T28" fmla="*/ 2147483647 w 66"/>
              <a:gd name="T29" fmla="*/ 2147483647 h 31"/>
              <a:gd name="T30" fmla="*/ 2147483647 w 66"/>
              <a:gd name="T31" fmla="*/ 2147483647 h 31"/>
              <a:gd name="T32" fmla="*/ 2147483647 w 66"/>
              <a:gd name="T33" fmla="*/ 2147483647 h 31"/>
              <a:gd name="T34" fmla="*/ 2147483647 w 66"/>
              <a:gd name="T35" fmla="*/ 2147483647 h 31"/>
              <a:gd name="T36" fmla="*/ 2147483647 w 66"/>
              <a:gd name="T37" fmla="*/ 2147483647 h 31"/>
              <a:gd name="T38" fmla="*/ 2147483647 w 66"/>
              <a:gd name="T39" fmla="*/ 2147483647 h 31"/>
              <a:gd name="T40" fmla="*/ 2147483647 w 66"/>
              <a:gd name="T41" fmla="*/ 2147483647 h 31"/>
              <a:gd name="T42" fmla="*/ 2147483647 w 66"/>
              <a:gd name="T43" fmla="*/ 2147483647 h 31"/>
              <a:gd name="T44" fmla="*/ 2147483647 w 66"/>
              <a:gd name="T45" fmla="*/ 2147483647 h 31"/>
              <a:gd name="T46" fmla="*/ 2147483647 w 66"/>
              <a:gd name="T47" fmla="*/ 2147483647 h 31"/>
              <a:gd name="T48" fmla="*/ 2147483647 w 66"/>
              <a:gd name="T49" fmla="*/ 2147483647 h 31"/>
              <a:gd name="T50" fmla="*/ 2147483647 w 66"/>
              <a:gd name="T51" fmla="*/ 2147483647 h 31"/>
              <a:gd name="T52" fmla="*/ 2147483647 w 66"/>
              <a:gd name="T53" fmla="*/ 2147483647 h 31"/>
              <a:gd name="T54" fmla="*/ 2147483647 w 66"/>
              <a:gd name="T55" fmla="*/ 2147483647 h 31"/>
              <a:gd name="T56" fmla="*/ 2147483647 w 66"/>
              <a:gd name="T57" fmla="*/ 2147483647 h 31"/>
              <a:gd name="T58" fmla="*/ 2147483647 w 66"/>
              <a:gd name="T59" fmla="*/ 2147483647 h 31"/>
              <a:gd name="T60" fmla="*/ 2147483647 w 66"/>
              <a:gd name="T61" fmla="*/ 2147483647 h 31"/>
              <a:gd name="T62" fmla="*/ 2147483647 w 66"/>
              <a:gd name="T63" fmla="*/ 0 h 31"/>
              <a:gd name="T64" fmla="*/ 2147483647 w 66"/>
              <a:gd name="T65" fmla="*/ 0 h 31"/>
              <a:gd name="T66" fmla="*/ 2147483647 w 66"/>
              <a:gd name="T67" fmla="*/ 2147483647 h 31"/>
              <a:gd name="T68" fmla="*/ 2147483647 w 66"/>
              <a:gd name="T69" fmla="*/ 2147483647 h 31"/>
              <a:gd name="T70" fmla="*/ 2147483647 w 66"/>
              <a:gd name="T71" fmla="*/ 2147483647 h 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6"/>
              <a:gd name="T109" fmla="*/ 0 h 31"/>
              <a:gd name="T110" fmla="*/ 66 w 66"/>
              <a:gd name="T111" fmla="*/ 31 h 3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6" h="31">
                <a:moveTo>
                  <a:pt x="10" y="3"/>
                </a:moveTo>
                <a:lnTo>
                  <a:pt x="9" y="6"/>
                </a:lnTo>
                <a:lnTo>
                  <a:pt x="7" y="7"/>
                </a:lnTo>
                <a:lnTo>
                  <a:pt x="6" y="10"/>
                </a:lnTo>
                <a:lnTo>
                  <a:pt x="4" y="12"/>
                </a:lnTo>
                <a:lnTo>
                  <a:pt x="4" y="15"/>
                </a:lnTo>
                <a:lnTo>
                  <a:pt x="3" y="16"/>
                </a:lnTo>
                <a:lnTo>
                  <a:pt x="1" y="19"/>
                </a:lnTo>
                <a:lnTo>
                  <a:pt x="0" y="20"/>
                </a:lnTo>
                <a:lnTo>
                  <a:pt x="0" y="22"/>
                </a:lnTo>
                <a:lnTo>
                  <a:pt x="0" y="25"/>
                </a:lnTo>
                <a:lnTo>
                  <a:pt x="0" y="26"/>
                </a:lnTo>
                <a:lnTo>
                  <a:pt x="1" y="28"/>
                </a:lnTo>
                <a:lnTo>
                  <a:pt x="3" y="28"/>
                </a:lnTo>
                <a:lnTo>
                  <a:pt x="4" y="29"/>
                </a:lnTo>
                <a:lnTo>
                  <a:pt x="7" y="29"/>
                </a:lnTo>
                <a:lnTo>
                  <a:pt x="9" y="28"/>
                </a:lnTo>
                <a:lnTo>
                  <a:pt x="12" y="28"/>
                </a:lnTo>
                <a:lnTo>
                  <a:pt x="13" y="26"/>
                </a:lnTo>
                <a:lnTo>
                  <a:pt x="16" y="25"/>
                </a:lnTo>
                <a:lnTo>
                  <a:pt x="18" y="23"/>
                </a:lnTo>
                <a:lnTo>
                  <a:pt x="19" y="22"/>
                </a:lnTo>
                <a:lnTo>
                  <a:pt x="22" y="20"/>
                </a:lnTo>
                <a:lnTo>
                  <a:pt x="24" y="20"/>
                </a:lnTo>
                <a:lnTo>
                  <a:pt x="27" y="20"/>
                </a:lnTo>
                <a:lnTo>
                  <a:pt x="29" y="20"/>
                </a:lnTo>
                <a:lnTo>
                  <a:pt x="32" y="22"/>
                </a:lnTo>
                <a:lnTo>
                  <a:pt x="34" y="23"/>
                </a:lnTo>
                <a:lnTo>
                  <a:pt x="37" y="25"/>
                </a:lnTo>
                <a:lnTo>
                  <a:pt x="40" y="26"/>
                </a:lnTo>
                <a:lnTo>
                  <a:pt x="41" y="28"/>
                </a:lnTo>
                <a:lnTo>
                  <a:pt x="44" y="29"/>
                </a:lnTo>
                <a:lnTo>
                  <a:pt x="47" y="29"/>
                </a:lnTo>
                <a:lnTo>
                  <a:pt x="49" y="31"/>
                </a:lnTo>
                <a:lnTo>
                  <a:pt x="52" y="31"/>
                </a:lnTo>
                <a:lnTo>
                  <a:pt x="55" y="31"/>
                </a:lnTo>
                <a:lnTo>
                  <a:pt x="56" y="29"/>
                </a:lnTo>
                <a:lnTo>
                  <a:pt x="59" y="29"/>
                </a:lnTo>
                <a:lnTo>
                  <a:pt x="61" y="28"/>
                </a:lnTo>
                <a:lnTo>
                  <a:pt x="64" y="26"/>
                </a:lnTo>
                <a:lnTo>
                  <a:pt x="65" y="25"/>
                </a:lnTo>
                <a:lnTo>
                  <a:pt x="65" y="23"/>
                </a:lnTo>
                <a:lnTo>
                  <a:pt x="66" y="20"/>
                </a:lnTo>
                <a:lnTo>
                  <a:pt x="66" y="19"/>
                </a:lnTo>
                <a:lnTo>
                  <a:pt x="66" y="16"/>
                </a:lnTo>
                <a:lnTo>
                  <a:pt x="66" y="15"/>
                </a:lnTo>
                <a:lnTo>
                  <a:pt x="65" y="12"/>
                </a:lnTo>
                <a:lnTo>
                  <a:pt x="64" y="10"/>
                </a:lnTo>
                <a:lnTo>
                  <a:pt x="62" y="9"/>
                </a:lnTo>
                <a:lnTo>
                  <a:pt x="61" y="9"/>
                </a:lnTo>
                <a:lnTo>
                  <a:pt x="59" y="7"/>
                </a:lnTo>
                <a:lnTo>
                  <a:pt x="58" y="6"/>
                </a:lnTo>
                <a:lnTo>
                  <a:pt x="56" y="6"/>
                </a:lnTo>
                <a:lnTo>
                  <a:pt x="55" y="4"/>
                </a:lnTo>
                <a:lnTo>
                  <a:pt x="53" y="4"/>
                </a:lnTo>
                <a:lnTo>
                  <a:pt x="52" y="3"/>
                </a:lnTo>
                <a:lnTo>
                  <a:pt x="50" y="3"/>
                </a:lnTo>
                <a:lnTo>
                  <a:pt x="46" y="3"/>
                </a:lnTo>
                <a:lnTo>
                  <a:pt x="41" y="3"/>
                </a:lnTo>
                <a:lnTo>
                  <a:pt x="37" y="1"/>
                </a:lnTo>
                <a:lnTo>
                  <a:pt x="32" y="1"/>
                </a:lnTo>
                <a:lnTo>
                  <a:pt x="28" y="1"/>
                </a:lnTo>
                <a:lnTo>
                  <a:pt x="22" y="1"/>
                </a:lnTo>
                <a:lnTo>
                  <a:pt x="18" y="0"/>
                </a:lnTo>
                <a:lnTo>
                  <a:pt x="13" y="0"/>
                </a:lnTo>
                <a:lnTo>
                  <a:pt x="12" y="0"/>
                </a:lnTo>
                <a:lnTo>
                  <a:pt x="12" y="1"/>
                </a:lnTo>
                <a:lnTo>
                  <a:pt x="10" y="1"/>
                </a:lnTo>
                <a:lnTo>
                  <a:pt x="10" y="3"/>
                </a:lnTo>
              </a:path>
            </a:pathLst>
          </a:custGeom>
          <a:solidFill>
            <a:srgbClr val="FFFF00"/>
          </a:solidFill>
          <a:ln w="4763">
            <a:solidFill>
              <a:srgbClr val="990000"/>
            </a:solidFill>
            <a:round/>
            <a:headEnd/>
            <a:tailEnd/>
          </a:ln>
        </p:spPr>
        <p:txBody>
          <a:bodyPr/>
          <a:lstStyle/>
          <a:p>
            <a:endParaRPr lang="en-US"/>
          </a:p>
        </p:txBody>
      </p:sp>
      <p:sp>
        <p:nvSpPr>
          <p:cNvPr id="53280" name="Freeform 31"/>
          <p:cNvSpPr>
            <a:spLocks/>
          </p:cNvSpPr>
          <p:nvPr/>
        </p:nvSpPr>
        <p:spPr bwMode="auto">
          <a:xfrm>
            <a:off x="6432554" y="4502154"/>
            <a:ext cx="358775" cy="347663"/>
          </a:xfrm>
          <a:custGeom>
            <a:avLst/>
            <a:gdLst>
              <a:gd name="T0" fmla="*/ 2147483647 w 254"/>
              <a:gd name="T1" fmla="*/ 2147483647 h 219"/>
              <a:gd name="T2" fmla="*/ 2147483647 w 254"/>
              <a:gd name="T3" fmla="*/ 2147483647 h 219"/>
              <a:gd name="T4" fmla="*/ 2147483647 w 254"/>
              <a:gd name="T5" fmla="*/ 2147483647 h 219"/>
              <a:gd name="T6" fmla="*/ 2147483647 w 254"/>
              <a:gd name="T7" fmla="*/ 2147483647 h 219"/>
              <a:gd name="T8" fmla="*/ 0 w 254"/>
              <a:gd name="T9" fmla="*/ 2147483647 h 219"/>
              <a:gd name="T10" fmla="*/ 2147483647 w 254"/>
              <a:gd name="T11" fmla="*/ 2147483647 h 219"/>
              <a:gd name="T12" fmla="*/ 2147483647 w 254"/>
              <a:gd name="T13" fmla="*/ 2147483647 h 219"/>
              <a:gd name="T14" fmla="*/ 2147483647 w 254"/>
              <a:gd name="T15" fmla="*/ 2147483647 h 219"/>
              <a:gd name="T16" fmla="*/ 2147483647 w 254"/>
              <a:gd name="T17" fmla="*/ 2147483647 h 219"/>
              <a:gd name="T18" fmla="*/ 2147483647 w 254"/>
              <a:gd name="T19" fmla="*/ 2147483647 h 219"/>
              <a:gd name="T20" fmla="*/ 2147483647 w 254"/>
              <a:gd name="T21" fmla="*/ 2147483647 h 219"/>
              <a:gd name="T22" fmla="*/ 2147483647 w 254"/>
              <a:gd name="T23" fmla="*/ 2147483647 h 219"/>
              <a:gd name="T24" fmla="*/ 2147483647 w 254"/>
              <a:gd name="T25" fmla="*/ 2147483647 h 219"/>
              <a:gd name="T26" fmla="*/ 2147483647 w 254"/>
              <a:gd name="T27" fmla="*/ 2147483647 h 219"/>
              <a:gd name="T28" fmla="*/ 2147483647 w 254"/>
              <a:gd name="T29" fmla="*/ 2147483647 h 219"/>
              <a:gd name="T30" fmla="*/ 2147483647 w 254"/>
              <a:gd name="T31" fmla="*/ 2147483647 h 219"/>
              <a:gd name="T32" fmla="*/ 2147483647 w 254"/>
              <a:gd name="T33" fmla="*/ 2147483647 h 219"/>
              <a:gd name="T34" fmla="*/ 2147483647 w 254"/>
              <a:gd name="T35" fmla="*/ 2147483647 h 219"/>
              <a:gd name="T36" fmla="*/ 2147483647 w 254"/>
              <a:gd name="T37" fmla="*/ 2147483647 h 219"/>
              <a:gd name="T38" fmla="*/ 2147483647 w 254"/>
              <a:gd name="T39" fmla="*/ 2147483647 h 219"/>
              <a:gd name="T40" fmla="*/ 2147483647 w 254"/>
              <a:gd name="T41" fmla="*/ 2147483647 h 219"/>
              <a:gd name="T42" fmla="*/ 2147483647 w 254"/>
              <a:gd name="T43" fmla="*/ 2147483647 h 219"/>
              <a:gd name="T44" fmla="*/ 2147483647 w 254"/>
              <a:gd name="T45" fmla="*/ 2147483647 h 219"/>
              <a:gd name="T46" fmla="*/ 2147483647 w 254"/>
              <a:gd name="T47" fmla="*/ 2147483647 h 219"/>
              <a:gd name="T48" fmla="*/ 2147483647 w 254"/>
              <a:gd name="T49" fmla="*/ 2147483647 h 219"/>
              <a:gd name="T50" fmla="*/ 2147483647 w 254"/>
              <a:gd name="T51" fmla="*/ 2147483647 h 219"/>
              <a:gd name="T52" fmla="*/ 2147483647 w 254"/>
              <a:gd name="T53" fmla="*/ 2147483647 h 219"/>
              <a:gd name="T54" fmla="*/ 2147483647 w 254"/>
              <a:gd name="T55" fmla="*/ 2147483647 h 219"/>
              <a:gd name="T56" fmla="*/ 2147483647 w 254"/>
              <a:gd name="T57" fmla="*/ 2147483647 h 219"/>
              <a:gd name="T58" fmla="*/ 2147483647 w 254"/>
              <a:gd name="T59" fmla="*/ 2147483647 h 219"/>
              <a:gd name="T60" fmla="*/ 2147483647 w 254"/>
              <a:gd name="T61" fmla="*/ 2147483647 h 219"/>
              <a:gd name="T62" fmla="*/ 2147483647 w 254"/>
              <a:gd name="T63" fmla="*/ 2147483647 h 219"/>
              <a:gd name="T64" fmla="*/ 2147483647 w 254"/>
              <a:gd name="T65" fmla="*/ 2147483647 h 219"/>
              <a:gd name="T66" fmla="*/ 2147483647 w 254"/>
              <a:gd name="T67" fmla="*/ 2147483647 h 219"/>
              <a:gd name="T68" fmla="*/ 2147483647 w 254"/>
              <a:gd name="T69" fmla="*/ 2147483647 h 219"/>
              <a:gd name="T70" fmla="*/ 2147483647 w 254"/>
              <a:gd name="T71" fmla="*/ 2147483647 h 219"/>
              <a:gd name="T72" fmla="*/ 2147483647 w 254"/>
              <a:gd name="T73" fmla="*/ 2147483647 h 219"/>
              <a:gd name="T74" fmla="*/ 2147483647 w 254"/>
              <a:gd name="T75" fmla="*/ 2147483647 h 219"/>
              <a:gd name="T76" fmla="*/ 2147483647 w 254"/>
              <a:gd name="T77" fmla="*/ 2147483647 h 219"/>
              <a:gd name="T78" fmla="*/ 2147483647 w 254"/>
              <a:gd name="T79" fmla="*/ 2147483647 h 219"/>
              <a:gd name="T80" fmla="*/ 2147483647 w 254"/>
              <a:gd name="T81" fmla="*/ 2147483647 h 219"/>
              <a:gd name="T82" fmla="*/ 2147483647 w 254"/>
              <a:gd name="T83" fmla="*/ 2147483647 h 219"/>
              <a:gd name="T84" fmla="*/ 2147483647 w 254"/>
              <a:gd name="T85" fmla="*/ 2147483647 h 219"/>
              <a:gd name="T86" fmla="*/ 2147483647 w 254"/>
              <a:gd name="T87" fmla="*/ 2147483647 h 219"/>
              <a:gd name="T88" fmla="*/ 2147483647 w 254"/>
              <a:gd name="T89" fmla="*/ 2147483647 h 219"/>
              <a:gd name="T90" fmla="*/ 2147483647 w 254"/>
              <a:gd name="T91" fmla="*/ 2147483647 h 219"/>
              <a:gd name="T92" fmla="*/ 2147483647 w 254"/>
              <a:gd name="T93" fmla="*/ 2147483647 h 219"/>
              <a:gd name="T94" fmla="*/ 2147483647 w 254"/>
              <a:gd name="T95" fmla="*/ 2147483647 h 219"/>
              <a:gd name="T96" fmla="*/ 2147483647 w 254"/>
              <a:gd name="T97" fmla="*/ 0 h 219"/>
              <a:gd name="T98" fmla="*/ 2147483647 w 254"/>
              <a:gd name="T99" fmla="*/ 2147483647 h 219"/>
              <a:gd name="T100" fmla="*/ 2147483647 w 254"/>
              <a:gd name="T101" fmla="*/ 2147483647 h 219"/>
              <a:gd name="T102" fmla="*/ 2147483647 w 254"/>
              <a:gd name="T103" fmla="*/ 2147483647 h 219"/>
              <a:gd name="T104" fmla="*/ 2147483647 w 254"/>
              <a:gd name="T105" fmla="*/ 2147483647 h 219"/>
              <a:gd name="T106" fmla="*/ 2147483647 w 254"/>
              <a:gd name="T107" fmla="*/ 2147483647 h 219"/>
              <a:gd name="T108" fmla="*/ 2147483647 w 254"/>
              <a:gd name="T109" fmla="*/ 2147483647 h 219"/>
              <a:gd name="T110" fmla="*/ 2147483647 w 254"/>
              <a:gd name="T111" fmla="*/ 2147483647 h 219"/>
              <a:gd name="T112" fmla="*/ 2147483647 w 254"/>
              <a:gd name="T113" fmla="*/ 2147483647 h 219"/>
              <a:gd name="T114" fmla="*/ 2147483647 w 254"/>
              <a:gd name="T115" fmla="*/ 2147483647 h 219"/>
              <a:gd name="T116" fmla="*/ 2147483647 w 254"/>
              <a:gd name="T117" fmla="*/ 2147483647 h 21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54"/>
              <a:gd name="T178" fmla="*/ 0 h 219"/>
              <a:gd name="T179" fmla="*/ 254 w 254"/>
              <a:gd name="T180" fmla="*/ 219 h 21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54" h="219">
                <a:moveTo>
                  <a:pt x="27" y="90"/>
                </a:moveTo>
                <a:lnTo>
                  <a:pt x="22" y="95"/>
                </a:lnTo>
                <a:lnTo>
                  <a:pt x="21" y="98"/>
                </a:lnTo>
                <a:lnTo>
                  <a:pt x="18" y="101"/>
                </a:lnTo>
                <a:lnTo>
                  <a:pt x="15" y="105"/>
                </a:lnTo>
                <a:lnTo>
                  <a:pt x="12" y="109"/>
                </a:lnTo>
                <a:lnTo>
                  <a:pt x="9" y="115"/>
                </a:lnTo>
                <a:lnTo>
                  <a:pt x="6" y="123"/>
                </a:lnTo>
                <a:lnTo>
                  <a:pt x="1" y="133"/>
                </a:lnTo>
                <a:lnTo>
                  <a:pt x="0" y="138"/>
                </a:lnTo>
                <a:lnTo>
                  <a:pt x="0" y="142"/>
                </a:lnTo>
                <a:lnTo>
                  <a:pt x="1" y="145"/>
                </a:lnTo>
                <a:lnTo>
                  <a:pt x="3" y="148"/>
                </a:lnTo>
                <a:lnTo>
                  <a:pt x="7" y="152"/>
                </a:lnTo>
                <a:lnTo>
                  <a:pt x="15" y="155"/>
                </a:lnTo>
                <a:lnTo>
                  <a:pt x="24" y="155"/>
                </a:lnTo>
                <a:lnTo>
                  <a:pt x="34" y="155"/>
                </a:lnTo>
                <a:lnTo>
                  <a:pt x="43" y="155"/>
                </a:lnTo>
                <a:lnTo>
                  <a:pt x="52" y="155"/>
                </a:lnTo>
                <a:lnTo>
                  <a:pt x="55" y="157"/>
                </a:lnTo>
                <a:lnTo>
                  <a:pt x="58" y="158"/>
                </a:lnTo>
                <a:lnTo>
                  <a:pt x="59" y="158"/>
                </a:lnTo>
                <a:lnTo>
                  <a:pt x="61" y="160"/>
                </a:lnTo>
                <a:lnTo>
                  <a:pt x="62" y="161"/>
                </a:lnTo>
                <a:lnTo>
                  <a:pt x="64" y="163"/>
                </a:lnTo>
                <a:lnTo>
                  <a:pt x="65" y="163"/>
                </a:lnTo>
                <a:lnTo>
                  <a:pt x="75" y="167"/>
                </a:lnTo>
                <a:lnTo>
                  <a:pt x="83" y="175"/>
                </a:lnTo>
                <a:lnTo>
                  <a:pt x="89" y="182"/>
                </a:lnTo>
                <a:lnTo>
                  <a:pt x="95" y="191"/>
                </a:lnTo>
                <a:lnTo>
                  <a:pt x="101" y="198"/>
                </a:lnTo>
                <a:lnTo>
                  <a:pt x="108" y="206"/>
                </a:lnTo>
                <a:lnTo>
                  <a:pt x="115" y="213"/>
                </a:lnTo>
                <a:lnTo>
                  <a:pt x="124" y="218"/>
                </a:lnTo>
                <a:lnTo>
                  <a:pt x="129" y="219"/>
                </a:lnTo>
                <a:lnTo>
                  <a:pt x="133" y="219"/>
                </a:lnTo>
                <a:lnTo>
                  <a:pt x="139" y="219"/>
                </a:lnTo>
                <a:lnTo>
                  <a:pt x="143" y="218"/>
                </a:lnTo>
                <a:lnTo>
                  <a:pt x="152" y="213"/>
                </a:lnTo>
                <a:lnTo>
                  <a:pt x="161" y="207"/>
                </a:lnTo>
                <a:lnTo>
                  <a:pt x="169" y="200"/>
                </a:lnTo>
                <a:lnTo>
                  <a:pt x="174" y="189"/>
                </a:lnTo>
                <a:lnTo>
                  <a:pt x="176" y="185"/>
                </a:lnTo>
                <a:lnTo>
                  <a:pt x="177" y="181"/>
                </a:lnTo>
                <a:lnTo>
                  <a:pt x="177" y="175"/>
                </a:lnTo>
                <a:lnTo>
                  <a:pt x="177" y="169"/>
                </a:lnTo>
                <a:lnTo>
                  <a:pt x="183" y="167"/>
                </a:lnTo>
                <a:lnTo>
                  <a:pt x="189" y="166"/>
                </a:lnTo>
                <a:lnTo>
                  <a:pt x="195" y="163"/>
                </a:lnTo>
                <a:lnTo>
                  <a:pt x="200" y="160"/>
                </a:lnTo>
                <a:lnTo>
                  <a:pt x="206" y="155"/>
                </a:lnTo>
                <a:lnTo>
                  <a:pt x="210" y="151"/>
                </a:lnTo>
                <a:lnTo>
                  <a:pt x="213" y="145"/>
                </a:lnTo>
                <a:lnTo>
                  <a:pt x="217" y="139"/>
                </a:lnTo>
                <a:lnTo>
                  <a:pt x="217" y="138"/>
                </a:lnTo>
                <a:lnTo>
                  <a:pt x="219" y="135"/>
                </a:lnTo>
                <a:lnTo>
                  <a:pt x="219" y="133"/>
                </a:lnTo>
                <a:lnTo>
                  <a:pt x="219" y="130"/>
                </a:lnTo>
                <a:lnTo>
                  <a:pt x="219" y="129"/>
                </a:lnTo>
                <a:lnTo>
                  <a:pt x="219" y="126"/>
                </a:lnTo>
                <a:lnTo>
                  <a:pt x="219" y="124"/>
                </a:lnTo>
                <a:lnTo>
                  <a:pt x="220" y="123"/>
                </a:lnTo>
                <a:lnTo>
                  <a:pt x="226" y="117"/>
                </a:lnTo>
                <a:lnTo>
                  <a:pt x="234" y="109"/>
                </a:lnTo>
                <a:lnTo>
                  <a:pt x="240" y="102"/>
                </a:lnTo>
                <a:lnTo>
                  <a:pt x="245" y="95"/>
                </a:lnTo>
                <a:lnTo>
                  <a:pt x="250" y="87"/>
                </a:lnTo>
                <a:lnTo>
                  <a:pt x="253" y="80"/>
                </a:lnTo>
                <a:lnTo>
                  <a:pt x="254" y="71"/>
                </a:lnTo>
                <a:lnTo>
                  <a:pt x="253" y="62"/>
                </a:lnTo>
                <a:lnTo>
                  <a:pt x="251" y="56"/>
                </a:lnTo>
                <a:lnTo>
                  <a:pt x="247" y="52"/>
                </a:lnTo>
                <a:lnTo>
                  <a:pt x="241" y="49"/>
                </a:lnTo>
                <a:lnTo>
                  <a:pt x="235" y="46"/>
                </a:lnTo>
                <a:lnTo>
                  <a:pt x="229" y="44"/>
                </a:lnTo>
                <a:lnTo>
                  <a:pt x="222" y="41"/>
                </a:lnTo>
                <a:lnTo>
                  <a:pt x="216" y="40"/>
                </a:lnTo>
                <a:lnTo>
                  <a:pt x="210" y="38"/>
                </a:lnTo>
                <a:lnTo>
                  <a:pt x="201" y="35"/>
                </a:lnTo>
                <a:lnTo>
                  <a:pt x="195" y="31"/>
                </a:lnTo>
                <a:lnTo>
                  <a:pt x="188" y="27"/>
                </a:lnTo>
                <a:lnTo>
                  <a:pt x="182" y="22"/>
                </a:lnTo>
                <a:lnTo>
                  <a:pt x="176" y="18"/>
                </a:lnTo>
                <a:lnTo>
                  <a:pt x="170" y="13"/>
                </a:lnTo>
                <a:lnTo>
                  <a:pt x="163" y="9"/>
                </a:lnTo>
                <a:lnTo>
                  <a:pt x="155" y="4"/>
                </a:lnTo>
                <a:lnTo>
                  <a:pt x="151" y="3"/>
                </a:lnTo>
                <a:lnTo>
                  <a:pt x="145" y="1"/>
                </a:lnTo>
                <a:lnTo>
                  <a:pt x="140" y="1"/>
                </a:lnTo>
                <a:lnTo>
                  <a:pt x="135" y="1"/>
                </a:lnTo>
                <a:lnTo>
                  <a:pt x="130" y="1"/>
                </a:lnTo>
                <a:lnTo>
                  <a:pt x="126" y="3"/>
                </a:lnTo>
                <a:lnTo>
                  <a:pt x="121" y="3"/>
                </a:lnTo>
                <a:lnTo>
                  <a:pt x="118" y="1"/>
                </a:lnTo>
                <a:lnTo>
                  <a:pt x="112" y="1"/>
                </a:lnTo>
                <a:lnTo>
                  <a:pt x="105" y="0"/>
                </a:lnTo>
                <a:lnTo>
                  <a:pt x="96" y="0"/>
                </a:lnTo>
                <a:lnTo>
                  <a:pt x="87" y="1"/>
                </a:lnTo>
                <a:lnTo>
                  <a:pt x="78" y="4"/>
                </a:lnTo>
                <a:lnTo>
                  <a:pt x="71" y="9"/>
                </a:lnTo>
                <a:lnTo>
                  <a:pt x="65" y="15"/>
                </a:lnTo>
                <a:lnTo>
                  <a:pt x="61" y="22"/>
                </a:lnTo>
                <a:lnTo>
                  <a:pt x="59" y="27"/>
                </a:lnTo>
                <a:lnTo>
                  <a:pt x="56" y="30"/>
                </a:lnTo>
                <a:lnTo>
                  <a:pt x="53" y="32"/>
                </a:lnTo>
                <a:lnTo>
                  <a:pt x="50" y="35"/>
                </a:lnTo>
                <a:lnTo>
                  <a:pt x="49" y="38"/>
                </a:lnTo>
                <a:lnTo>
                  <a:pt x="46" y="41"/>
                </a:lnTo>
                <a:lnTo>
                  <a:pt x="44" y="44"/>
                </a:lnTo>
                <a:lnTo>
                  <a:pt x="44" y="47"/>
                </a:lnTo>
                <a:lnTo>
                  <a:pt x="43" y="50"/>
                </a:lnTo>
                <a:lnTo>
                  <a:pt x="41" y="56"/>
                </a:lnTo>
                <a:lnTo>
                  <a:pt x="37" y="65"/>
                </a:lnTo>
                <a:lnTo>
                  <a:pt x="34" y="72"/>
                </a:lnTo>
                <a:lnTo>
                  <a:pt x="30" y="81"/>
                </a:lnTo>
                <a:lnTo>
                  <a:pt x="27" y="87"/>
                </a:lnTo>
                <a:lnTo>
                  <a:pt x="25" y="90"/>
                </a:lnTo>
                <a:lnTo>
                  <a:pt x="27" y="9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1" name="Freeform 32"/>
          <p:cNvSpPr>
            <a:spLocks/>
          </p:cNvSpPr>
          <p:nvPr/>
        </p:nvSpPr>
        <p:spPr bwMode="auto">
          <a:xfrm>
            <a:off x="6575428" y="4738690"/>
            <a:ext cx="100013" cy="82551"/>
          </a:xfrm>
          <a:custGeom>
            <a:avLst/>
            <a:gdLst>
              <a:gd name="T0" fmla="*/ 2147483647 w 71"/>
              <a:gd name="T1" fmla="*/ 2147483647 h 52"/>
              <a:gd name="T2" fmla="*/ 2147483647 w 71"/>
              <a:gd name="T3" fmla="*/ 2147483647 h 52"/>
              <a:gd name="T4" fmla="*/ 2147483647 w 71"/>
              <a:gd name="T5" fmla="*/ 2147483647 h 52"/>
              <a:gd name="T6" fmla="*/ 2147483647 w 71"/>
              <a:gd name="T7" fmla="*/ 2147483647 h 52"/>
              <a:gd name="T8" fmla="*/ 2147483647 w 71"/>
              <a:gd name="T9" fmla="*/ 2147483647 h 52"/>
              <a:gd name="T10" fmla="*/ 2147483647 w 71"/>
              <a:gd name="T11" fmla="*/ 2147483647 h 52"/>
              <a:gd name="T12" fmla="*/ 2147483647 w 71"/>
              <a:gd name="T13" fmla="*/ 2147483647 h 52"/>
              <a:gd name="T14" fmla="*/ 2147483647 w 71"/>
              <a:gd name="T15" fmla="*/ 2147483647 h 52"/>
              <a:gd name="T16" fmla="*/ 2147483647 w 71"/>
              <a:gd name="T17" fmla="*/ 2147483647 h 52"/>
              <a:gd name="T18" fmla="*/ 2147483647 w 71"/>
              <a:gd name="T19" fmla="*/ 2147483647 h 52"/>
              <a:gd name="T20" fmla="*/ 2147483647 w 71"/>
              <a:gd name="T21" fmla="*/ 2147483647 h 52"/>
              <a:gd name="T22" fmla="*/ 2147483647 w 71"/>
              <a:gd name="T23" fmla="*/ 2147483647 h 52"/>
              <a:gd name="T24" fmla="*/ 2147483647 w 71"/>
              <a:gd name="T25" fmla="*/ 2147483647 h 52"/>
              <a:gd name="T26" fmla="*/ 2147483647 w 71"/>
              <a:gd name="T27" fmla="*/ 2147483647 h 52"/>
              <a:gd name="T28" fmla="*/ 2147483647 w 71"/>
              <a:gd name="T29" fmla="*/ 2147483647 h 52"/>
              <a:gd name="T30" fmla="*/ 2147483647 w 71"/>
              <a:gd name="T31" fmla="*/ 2147483647 h 52"/>
              <a:gd name="T32" fmla="*/ 2147483647 w 71"/>
              <a:gd name="T33" fmla="*/ 2147483647 h 52"/>
              <a:gd name="T34" fmla="*/ 2147483647 w 71"/>
              <a:gd name="T35" fmla="*/ 2147483647 h 52"/>
              <a:gd name="T36" fmla="*/ 2147483647 w 71"/>
              <a:gd name="T37" fmla="*/ 2147483647 h 52"/>
              <a:gd name="T38" fmla="*/ 2147483647 w 71"/>
              <a:gd name="T39" fmla="*/ 2147483647 h 52"/>
              <a:gd name="T40" fmla="*/ 2147483647 w 71"/>
              <a:gd name="T41" fmla="*/ 2147483647 h 52"/>
              <a:gd name="T42" fmla="*/ 2147483647 w 71"/>
              <a:gd name="T43" fmla="*/ 2147483647 h 52"/>
              <a:gd name="T44" fmla="*/ 2147483647 w 71"/>
              <a:gd name="T45" fmla="*/ 2147483647 h 52"/>
              <a:gd name="T46" fmla="*/ 2147483647 w 71"/>
              <a:gd name="T47" fmla="*/ 2147483647 h 52"/>
              <a:gd name="T48" fmla="*/ 2147483647 w 71"/>
              <a:gd name="T49" fmla="*/ 2147483647 h 52"/>
              <a:gd name="T50" fmla="*/ 2147483647 w 71"/>
              <a:gd name="T51" fmla="*/ 2147483647 h 52"/>
              <a:gd name="T52" fmla="*/ 2147483647 w 71"/>
              <a:gd name="T53" fmla="*/ 2147483647 h 52"/>
              <a:gd name="T54" fmla="*/ 2147483647 w 71"/>
              <a:gd name="T55" fmla="*/ 2147483647 h 52"/>
              <a:gd name="T56" fmla="*/ 2147483647 w 71"/>
              <a:gd name="T57" fmla="*/ 2147483647 h 52"/>
              <a:gd name="T58" fmla="*/ 2147483647 w 71"/>
              <a:gd name="T59" fmla="*/ 2147483647 h 52"/>
              <a:gd name="T60" fmla="*/ 2147483647 w 71"/>
              <a:gd name="T61" fmla="*/ 2147483647 h 52"/>
              <a:gd name="T62" fmla="*/ 2147483647 w 71"/>
              <a:gd name="T63" fmla="*/ 2147483647 h 52"/>
              <a:gd name="T64" fmla="*/ 2147483647 w 71"/>
              <a:gd name="T65" fmla="*/ 2147483647 h 52"/>
              <a:gd name="T66" fmla="*/ 2147483647 w 71"/>
              <a:gd name="T67" fmla="*/ 0 h 52"/>
              <a:gd name="T68" fmla="*/ 2147483647 w 71"/>
              <a:gd name="T69" fmla="*/ 0 h 52"/>
              <a:gd name="T70" fmla="*/ 2147483647 w 71"/>
              <a:gd name="T71" fmla="*/ 0 h 52"/>
              <a:gd name="T72" fmla="*/ 2147483647 w 71"/>
              <a:gd name="T73" fmla="*/ 0 h 52"/>
              <a:gd name="T74" fmla="*/ 2147483647 w 71"/>
              <a:gd name="T75" fmla="*/ 0 h 52"/>
              <a:gd name="T76" fmla="*/ 2147483647 w 71"/>
              <a:gd name="T77" fmla="*/ 2147483647 h 52"/>
              <a:gd name="T78" fmla="*/ 2147483647 w 71"/>
              <a:gd name="T79" fmla="*/ 2147483647 h 52"/>
              <a:gd name="T80" fmla="*/ 2147483647 w 71"/>
              <a:gd name="T81" fmla="*/ 2147483647 h 52"/>
              <a:gd name="T82" fmla="*/ 2147483647 w 71"/>
              <a:gd name="T83" fmla="*/ 2147483647 h 52"/>
              <a:gd name="T84" fmla="*/ 2147483647 w 71"/>
              <a:gd name="T85" fmla="*/ 2147483647 h 52"/>
              <a:gd name="T86" fmla="*/ 2147483647 w 71"/>
              <a:gd name="T87" fmla="*/ 2147483647 h 52"/>
              <a:gd name="T88" fmla="*/ 2147483647 w 71"/>
              <a:gd name="T89" fmla="*/ 2147483647 h 52"/>
              <a:gd name="T90" fmla="*/ 2147483647 w 71"/>
              <a:gd name="T91" fmla="*/ 2147483647 h 52"/>
              <a:gd name="T92" fmla="*/ 0 w 71"/>
              <a:gd name="T93" fmla="*/ 2147483647 h 52"/>
              <a:gd name="T94" fmla="*/ 2147483647 w 71"/>
              <a:gd name="T95" fmla="*/ 2147483647 h 52"/>
              <a:gd name="T96" fmla="*/ 2147483647 w 71"/>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2" name="Freeform 33"/>
          <p:cNvSpPr>
            <a:spLocks/>
          </p:cNvSpPr>
          <p:nvPr/>
        </p:nvSpPr>
        <p:spPr bwMode="auto">
          <a:xfrm>
            <a:off x="6575428" y="4738690"/>
            <a:ext cx="100013" cy="82551"/>
          </a:xfrm>
          <a:custGeom>
            <a:avLst/>
            <a:gdLst>
              <a:gd name="T0" fmla="*/ 2147483647 w 71"/>
              <a:gd name="T1" fmla="*/ 2147483647 h 52"/>
              <a:gd name="T2" fmla="*/ 2147483647 w 71"/>
              <a:gd name="T3" fmla="*/ 2147483647 h 52"/>
              <a:gd name="T4" fmla="*/ 2147483647 w 71"/>
              <a:gd name="T5" fmla="*/ 2147483647 h 52"/>
              <a:gd name="T6" fmla="*/ 2147483647 w 71"/>
              <a:gd name="T7" fmla="*/ 2147483647 h 52"/>
              <a:gd name="T8" fmla="*/ 2147483647 w 71"/>
              <a:gd name="T9" fmla="*/ 2147483647 h 52"/>
              <a:gd name="T10" fmla="*/ 2147483647 w 71"/>
              <a:gd name="T11" fmla="*/ 2147483647 h 52"/>
              <a:gd name="T12" fmla="*/ 2147483647 w 71"/>
              <a:gd name="T13" fmla="*/ 2147483647 h 52"/>
              <a:gd name="T14" fmla="*/ 2147483647 w 71"/>
              <a:gd name="T15" fmla="*/ 2147483647 h 52"/>
              <a:gd name="T16" fmla="*/ 2147483647 w 71"/>
              <a:gd name="T17" fmla="*/ 2147483647 h 52"/>
              <a:gd name="T18" fmla="*/ 2147483647 w 71"/>
              <a:gd name="T19" fmla="*/ 2147483647 h 52"/>
              <a:gd name="T20" fmla="*/ 2147483647 w 71"/>
              <a:gd name="T21" fmla="*/ 2147483647 h 52"/>
              <a:gd name="T22" fmla="*/ 2147483647 w 71"/>
              <a:gd name="T23" fmla="*/ 2147483647 h 52"/>
              <a:gd name="T24" fmla="*/ 2147483647 w 71"/>
              <a:gd name="T25" fmla="*/ 2147483647 h 52"/>
              <a:gd name="T26" fmla="*/ 2147483647 w 71"/>
              <a:gd name="T27" fmla="*/ 2147483647 h 52"/>
              <a:gd name="T28" fmla="*/ 2147483647 w 71"/>
              <a:gd name="T29" fmla="*/ 2147483647 h 52"/>
              <a:gd name="T30" fmla="*/ 2147483647 w 71"/>
              <a:gd name="T31" fmla="*/ 2147483647 h 52"/>
              <a:gd name="T32" fmla="*/ 2147483647 w 71"/>
              <a:gd name="T33" fmla="*/ 2147483647 h 52"/>
              <a:gd name="T34" fmla="*/ 2147483647 w 71"/>
              <a:gd name="T35" fmla="*/ 2147483647 h 52"/>
              <a:gd name="T36" fmla="*/ 2147483647 w 71"/>
              <a:gd name="T37" fmla="*/ 2147483647 h 52"/>
              <a:gd name="T38" fmla="*/ 2147483647 w 71"/>
              <a:gd name="T39" fmla="*/ 2147483647 h 52"/>
              <a:gd name="T40" fmla="*/ 2147483647 w 71"/>
              <a:gd name="T41" fmla="*/ 2147483647 h 52"/>
              <a:gd name="T42" fmla="*/ 2147483647 w 71"/>
              <a:gd name="T43" fmla="*/ 2147483647 h 52"/>
              <a:gd name="T44" fmla="*/ 2147483647 w 71"/>
              <a:gd name="T45" fmla="*/ 2147483647 h 52"/>
              <a:gd name="T46" fmla="*/ 2147483647 w 71"/>
              <a:gd name="T47" fmla="*/ 2147483647 h 52"/>
              <a:gd name="T48" fmla="*/ 2147483647 w 71"/>
              <a:gd name="T49" fmla="*/ 2147483647 h 52"/>
              <a:gd name="T50" fmla="*/ 2147483647 w 71"/>
              <a:gd name="T51" fmla="*/ 2147483647 h 52"/>
              <a:gd name="T52" fmla="*/ 2147483647 w 71"/>
              <a:gd name="T53" fmla="*/ 2147483647 h 52"/>
              <a:gd name="T54" fmla="*/ 2147483647 w 71"/>
              <a:gd name="T55" fmla="*/ 2147483647 h 52"/>
              <a:gd name="T56" fmla="*/ 2147483647 w 71"/>
              <a:gd name="T57" fmla="*/ 2147483647 h 52"/>
              <a:gd name="T58" fmla="*/ 2147483647 w 71"/>
              <a:gd name="T59" fmla="*/ 2147483647 h 52"/>
              <a:gd name="T60" fmla="*/ 2147483647 w 71"/>
              <a:gd name="T61" fmla="*/ 2147483647 h 52"/>
              <a:gd name="T62" fmla="*/ 2147483647 w 71"/>
              <a:gd name="T63" fmla="*/ 2147483647 h 52"/>
              <a:gd name="T64" fmla="*/ 2147483647 w 71"/>
              <a:gd name="T65" fmla="*/ 2147483647 h 52"/>
              <a:gd name="T66" fmla="*/ 2147483647 w 71"/>
              <a:gd name="T67" fmla="*/ 0 h 52"/>
              <a:gd name="T68" fmla="*/ 2147483647 w 71"/>
              <a:gd name="T69" fmla="*/ 0 h 52"/>
              <a:gd name="T70" fmla="*/ 2147483647 w 71"/>
              <a:gd name="T71" fmla="*/ 0 h 52"/>
              <a:gd name="T72" fmla="*/ 2147483647 w 71"/>
              <a:gd name="T73" fmla="*/ 0 h 52"/>
              <a:gd name="T74" fmla="*/ 2147483647 w 71"/>
              <a:gd name="T75" fmla="*/ 0 h 52"/>
              <a:gd name="T76" fmla="*/ 2147483647 w 71"/>
              <a:gd name="T77" fmla="*/ 2147483647 h 52"/>
              <a:gd name="T78" fmla="*/ 2147483647 w 71"/>
              <a:gd name="T79" fmla="*/ 2147483647 h 52"/>
              <a:gd name="T80" fmla="*/ 2147483647 w 71"/>
              <a:gd name="T81" fmla="*/ 2147483647 h 52"/>
              <a:gd name="T82" fmla="*/ 2147483647 w 71"/>
              <a:gd name="T83" fmla="*/ 2147483647 h 52"/>
              <a:gd name="T84" fmla="*/ 2147483647 w 71"/>
              <a:gd name="T85" fmla="*/ 2147483647 h 52"/>
              <a:gd name="T86" fmla="*/ 2147483647 w 71"/>
              <a:gd name="T87" fmla="*/ 2147483647 h 52"/>
              <a:gd name="T88" fmla="*/ 2147483647 w 71"/>
              <a:gd name="T89" fmla="*/ 2147483647 h 52"/>
              <a:gd name="T90" fmla="*/ 2147483647 w 71"/>
              <a:gd name="T91" fmla="*/ 2147483647 h 52"/>
              <a:gd name="T92" fmla="*/ 0 w 71"/>
              <a:gd name="T93" fmla="*/ 2147483647 h 52"/>
              <a:gd name="T94" fmla="*/ 2147483647 w 71"/>
              <a:gd name="T95" fmla="*/ 2147483647 h 52"/>
              <a:gd name="T96" fmla="*/ 2147483647 w 71"/>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path>
            </a:pathLst>
          </a:custGeom>
          <a:solidFill>
            <a:srgbClr val="FFFF00"/>
          </a:solidFill>
          <a:ln w="1588">
            <a:solidFill>
              <a:srgbClr val="990000"/>
            </a:solidFill>
            <a:round/>
            <a:headEnd/>
            <a:tailEnd/>
          </a:ln>
        </p:spPr>
        <p:txBody>
          <a:bodyPr/>
          <a:lstStyle/>
          <a:p>
            <a:endParaRPr lang="en-US"/>
          </a:p>
        </p:txBody>
      </p:sp>
      <p:sp>
        <p:nvSpPr>
          <p:cNvPr id="53283" name="Freeform 34"/>
          <p:cNvSpPr>
            <a:spLocks/>
          </p:cNvSpPr>
          <p:nvPr/>
        </p:nvSpPr>
        <p:spPr bwMode="auto">
          <a:xfrm>
            <a:off x="6575428" y="4738690"/>
            <a:ext cx="100013" cy="82551"/>
          </a:xfrm>
          <a:custGeom>
            <a:avLst/>
            <a:gdLst>
              <a:gd name="T0" fmla="*/ 2147483647 w 71"/>
              <a:gd name="T1" fmla="*/ 2147483647 h 52"/>
              <a:gd name="T2" fmla="*/ 2147483647 w 71"/>
              <a:gd name="T3" fmla="*/ 2147483647 h 52"/>
              <a:gd name="T4" fmla="*/ 2147483647 w 71"/>
              <a:gd name="T5" fmla="*/ 2147483647 h 52"/>
              <a:gd name="T6" fmla="*/ 2147483647 w 71"/>
              <a:gd name="T7" fmla="*/ 2147483647 h 52"/>
              <a:gd name="T8" fmla="*/ 2147483647 w 71"/>
              <a:gd name="T9" fmla="*/ 2147483647 h 52"/>
              <a:gd name="T10" fmla="*/ 2147483647 w 71"/>
              <a:gd name="T11" fmla="*/ 2147483647 h 52"/>
              <a:gd name="T12" fmla="*/ 2147483647 w 71"/>
              <a:gd name="T13" fmla="*/ 2147483647 h 52"/>
              <a:gd name="T14" fmla="*/ 2147483647 w 71"/>
              <a:gd name="T15" fmla="*/ 2147483647 h 52"/>
              <a:gd name="T16" fmla="*/ 2147483647 w 71"/>
              <a:gd name="T17" fmla="*/ 2147483647 h 52"/>
              <a:gd name="T18" fmla="*/ 2147483647 w 71"/>
              <a:gd name="T19" fmla="*/ 2147483647 h 52"/>
              <a:gd name="T20" fmla="*/ 2147483647 w 71"/>
              <a:gd name="T21" fmla="*/ 2147483647 h 52"/>
              <a:gd name="T22" fmla="*/ 2147483647 w 71"/>
              <a:gd name="T23" fmla="*/ 2147483647 h 52"/>
              <a:gd name="T24" fmla="*/ 2147483647 w 71"/>
              <a:gd name="T25" fmla="*/ 2147483647 h 52"/>
              <a:gd name="T26" fmla="*/ 2147483647 w 71"/>
              <a:gd name="T27" fmla="*/ 2147483647 h 52"/>
              <a:gd name="T28" fmla="*/ 2147483647 w 71"/>
              <a:gd name="T29" fmla="*/ 2147483647 h 52"/>
              <a:gd name="T30" fmla="*/ 2147483647 w 71"/>
              <a:gd name="T31" fmla="*/ 2147483647 h 52"/>
              <a:gd name="T32" fmla="*/ 2147483647 w 71"/>
              <a:gd name="T33" fmla="*/ 2147483647 h 52"/>
              <a:gd name="T34" fmla="*/ 2147483647 w 71"/>
              <a:gd name="T35" fmla="*/ 2147483647 h 52"/>
              <a:gd name="T36" fmla="*/ 2147483647 w 71"/>
              <a:gd name="T37" fmla="*/ 2147483647 h 52"/>
              <a:gd name="T38" fmla="*/ 2147483647 w 71"/>
              <a:gd name="T39" fmla="*/ 2147483647 h 52"/>
              <a:gd name="T40" fmla="*/ 2147483647 w 71"/>
              <a:gd name="T41" fmla="*/ 2147483647 h 52"/>
              <a:gd name="T42" fmla="*/ 2147483647 w 71"/>
              <a:gd name="T43" fmla="*/ 2147483647 h 52"/>
              <a:gd name="T44" fmla="*/ 2147483647 w 71"/>
              <a:gd name="T45" fmla="*/ 2147483647 h 52"/>
              <a:gd name="T46" fmla="*/ 2147483647 w 71"/>
              <a:gd name="T47" fmla="*/ 2147483647 h 52"/>
              <a:gd name="T48" fmla="*/ 2147483647 w 71"/>
              <a:gd name="T49" fmla="*/ 2147483647 h 52"/>
              <a:gd name="T50" fmla="*/ 2147483647 w 71"/>
              <a:gd name="T51" fmla="*/ 2147483647 h 52"/>
              <a:gd name="T52" fmla="*/ 2147483647 w 71"/>
              <a:gd name="T53" fmla="*/ 2147483647 h 52"/>
              <a:gd name="T54" fmla="*/ 2147483647 w 71"/>
              <a:gd name="T55" fmla="*/ 2147483647 h 52"/>
              <a:gd name="T56" fmla="*/ 2147483647 w 71"/>
              <a:gd name="T57" fmla="*/ 2147483647 h 52"/>
              <a:gd name="T58" fmla="*/ 2147483647 w 71"/>
              <a:gd name="T59" fmla="*/ 2147483647 h 52"/>
              <a:gd name="T60" fmla="*/ 2147483647 w 71"/>
              <a:gd name="T61" fmla="*/ 2147483647 h 52"/>
              <a:gd name="T62" fmla="*/ 2147483647 w 71"/>
              <a:gd name="T63" fmla="*/ 2147483647 h 52"/>
              <a:gd name="T64" fmla="*/ 2147483647 w 71"/>
              <a:gd name="T65" fmla="*/ 2147483647 h 52"/>
              <a:gd name="T66" fmla="*/ 2147483647 w 71"/>
              <a:gd name="T67" fmla="*/ 0 h 52"/>
              <a:gd name="T68" fmla="*/ 2147483647 w 71"/>
              <a:gd name="T69" fmla="*/ 0 h 52"/>
              <a:gd name="T70" fmla="*/ 2147483647 w 71"/>
              <a:gd name="T71" fmla="*/ 0 h 52"/>
              <a:gd name="T72" fmla="*/ 2147483647 w 71"/>
              <a:gd name="T73" fmla="*/ 0 h 52"/>
              <a:gd name="T74" fmla="*/ 2147483647 w 71"/>
              <a:gd name="T75" fmla="*/ 0 h 52"/>
              <a:gd name="T76" fmla="*/ 2147483647 w 71"/>
              <a:gd name="T77" fmla="*/ 2147483647 h 52"/>
              <a:gd name="T78" fmla="*/ 2147483647 w 71"/>
              <a:gd name="T79" fmla="*/ 2147483647 h 52"/>
              <a:gd name="T80" fmla="*/ 2147483647 w 71"/>
              <a:gd name="T81" fmla="*/ 2147483647 h 52"/>
              <a:gd name="T82" fmla="*/ 2147483647 w 71"/>
              <a:gd name="T83" fmla="*/ 2147483647 h 52"/>
              <a:gd name="T84" fmla="*/ 2147483647 w 71"/>
              <a:gd name="T85" fmla="*/ 2147483647 h 52"/>
              <a:gd name="T86" fmla="*/ 2147483647 w 71"/>
              <a:gd name="T87" fmla="*/ 2147483647 h 52"/>
              <a:gd name="T88" fmla="*/ 2147483647 w 71"/>
              <a:gd name="T89" fmla="*/ 2147483647 h 52"/>
              <a:gd name="T90" fmla="*/ 2147483647 w 71"/>
              <a:gd name="T91" fmla="*/ 2147483647 h 52"/>
              <a:gd name="T92" fmla="*/ 0 w 71"/>
              <a:gd name="T93" fmla="*/ 2147483647 h 52"/>
              <a:gd name="T94" fmla="*/ 2147483647 w 71"/>
              <a:gd name="T95" fmla="*/ 2147483647 h 52"/>
              <a:gd name="T96" fmla="*/ 2147483647 w 71"/>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path>
            </a:pathLst>
          </a:custGeom>
          <a:solidFill>
            <a:srgbClr val="FFFF00"/>
          </a:solidFill>
          <a:ln w="4763">
            <a:solidFill>
              <a:srgbClr val="990000"/>
            </a:solidFill>
            <a:round/>
            <a:headEnd/>
            <a:tailEnd/>
          </a:ln>
        </p:spPr>
        <p:txBody>
          <a:bodyPr/>
          <a:lstStyle/>
          <a:p>
            <a:endParaRPr lang="en-US"/>
          </a:p>
        </p:txBody>
      </p:sp>
      <p:sp>
        <p:nvSpPr>
          <p:cNvPr id="53284" name="Freeform 35"/>
          <p:cNvSpPr>
            <a:spLocks/>
          </p:cNvSpPr>
          <p:nvPr/>
        </p:nvSpPr>
        <p:spPr bwMode="auto">
          <a:xfrm>
            <a:off x="6510341" y="4684716"/>
            <a:ext cx="66675" cy="77787"/>
          </a:xfrm>
          <a:custGeom>
            <a:avLst/>
            <a:gdLst>
              <a:gd name="T0" fmla="*/ 2147483647 w 47"/>
              <a:gd name="T1" fmla="*/ 2147483647 h 49"/>
              <a:gd name="T2" fmla="*/ 2147483647 w 47"/>
              <a:gd name="T3" fmla="*/ 2147483647 h 49"/>
              <a:gd name="T4" fmla="*/ 2147483647 w 47"/>
              <a:gd name="T5" fmla="*/ 2147483647 h 49"/>
              <a:gd name="T6" fmla="*/ 2147483647 w 47"/>
              <a:gd name="T7" fmla="*/ 2147483647 h 49"/>
              <a:gd name="T8" fmla="*/ 2147483647 w 47"/>
              <a:gd name="T9" fmla="*/ 2147483647 h 49"/>
              <a:gd name="T10" fmla="*/ 2147483647 w 47"/>
              <a:gd name="T11" fmla="*/ 2147483647 h 49"/>
              <a:gd name="T12" fmla="*/ 2147483647 w 47"/>
              <a:gd name="T13" fmla="*/ 2147483647 h 49"/>
              <a:gd name="T14" fmla="*/ 2147483647 w 47"/>
              <a:gd name="T15" fmla="*/ 2147483647 h 49"/>
              <a:gd name="T16" fmla="*/ 2147483647 w 47"/>
              <a:gd name="T17" fmla="*/ 2147483647 h 49"/>
              <a:gd name="T18" fmla="*/ 2147483647 w 47"/>
              <a:gd name="T19" fmla="*/ 2147483647 h 49"/>
              <a:gd name="T20" fmla="*/ 2147483647 w 47"/>
              <a:gd name="T21" fmla="*/ 2147483647 h 49"/>
              <a:gd name="T22" fmla="*/ 2147483647 w 47"/>
              <a:gd name="T23" fmla="*/ 2147483647 h 49"/>
              <a:gd name="T24" fmla="*/ 2147483647 w 47"/>
              <a:gd name="T25" fmla="*/ 2147483647 h 49"/>
              <a:gd name="T26" fmla="*/ 2147483647 w 47"/>
              <a:gd name="T27" fmla="*/ 2147483647 h 49"/>
              <a:gd name="T28" fmla="*/ 2147483647 w 47"/>
              <a:gd name="T29" fmla="*/ 2147483647 h 49"/>
              <a:gd name="T30" fmla="*/ 2147483647 w 47"/>
              <a:gd name="T31" fmla="*/ 2147483647 h 49"/>
              <a:gd name="T32" fmla="*/ 2147483647 w 47"/>
              <a:gd name="T33" fmla="*/ 2147483647 h 49"/>
              <a:gd name="T34" fmla="*/ 2147483647 w 47"/>
              <a:gd name="T35" fmla="*/ 2147483647 h 49"/>
              <a:gd name="T36" fmla="*/ 2147483647 w 47"/>
              <a:gd name="T37" fmla="*/ 2147483647 h 49"/>
              <a:gd name="T38" fmla="*/ 2147483647 w 47"/>
              <a:gd name="T39" fmla="*/ 2147483647 h 49"/>
              <a:gd name="T40" fmla="*/ 2147483647 w 47"/>
              <a:gd name="T41" fmla="*/ 2147483647 h 49"/>
              <a:gd name="T42" fmla="*/ 2147483647 w 47"/>
              <a:gd name="T43" fmla="*/ 2147483647 h 49"/>
              <a:gd name="T44" fmla="*/ 2147483647 w 47"/>
              <a:gd name="T45" fmla="*/ 2147483647 h 49"/>
              <a:gd name="T46" fmla="*/ 2147483647 w 47"/>
              <a:gd name="T47" fmla="*/ 2147483647 h 49"/>
              <a:gd name="T48" fmla="*/ 2147483647 w 47"/>
              <a:gd name="T49" fmla="*/ 2147483647 h 49"/>
              <a:gd name="T50" fmla="*/ 2147483647 w 47"/>
              <a:gd name="T51" fmla="*/ 2147483647 h 49"/>
              <a:gd name="T52" fmla="*/ 2147483647 w 47"/>
              <a:gd name="T53" fmla="*/ 2147483647 h 49"/>
              <a:gd name="T54" fmla="*/ 2147483647 w 47"/>
              <a:gd name="T55" fmla="*/ 2147483647 h 49"/>
              <a:gd name="T56" fmla="*/ 2147483647 w 47"/>
              <a:gd name="T57" fmla="*/ 2147483647 h 49"/>
              <a:gd name="T58" fmla="*/ 2147483647 w 47"/>
              <a:gd name="T59" fmla="*/ 2147483647 h 49"/>
              <a:gd name="T60" fmla="*/ 2147483647 w 47"/>
              <a:gd name="T61" fmla="*/ 2147483647 h 49"/>
              <a:gd name="T62" fmla="*/ 2147483647 w 47"/>
              <a:gd name="T63" fmla="*/ 2147483647 h 49"/>
              <a:gd name="T64" fmla="*/ 2147483647 w 47"/>
              <a:gd name="T65" fmla="*/ 2147483647 h 49"/>
              <a:gd name="T66" fmla="*/ 2147483647 w 47"/>
              <a:gd name="T67" fmla="*/ 2147483647 h 49"/>
              <a:gd name="T68" fmla="*/ 2147483647 w 47"/>
              <a:gd name="T69" fmla="*/ 2147483647 h 49"/>
              <a:gd name="T70" fmla="*/ 2147483647 w 47"/>
              <a:gd name="T71" fmla="*/ 2147483647 h 49"/>
              <a:gd name="T72" fmla="*/ 2147483647 w 47"/>
              <a:gd name="T73" fmla="*/ 2147483647 h 49"/>
              <a:gd name="T74" fmla="*/ 2147483647 w 47"/>
              <a:gd name="T75" fmla="*/ 2147483647 h 49"/>
              <a:gd name="T76" fmla="*/ 2147483647 w 47"/>
              <a:gd name="T77" fmla="*/ 0 h 49"/>
              <a:gd name="T78" fmla="*/ 2147483647 w 47"/>
              <a:gd name="T79" fmla="*/ 0 h 49"/>
              <a:gd name="T80" fmla="*/ 2147483647 w 47"/>
              <a:gd name="T81" fmla="*/ 2147483647 h 49"/>
              <a:gd name="T82" fmla="*/ 2147483647 w 47"/>
              <a:gd name="T83" fmla="*/ 2147483647 h 49"/>
              <a:gd name="T84" fmla="*/ 2147483647 w 47"/>
              <a:gd name="T85" fmla="*/ 2147483647 h 49"/>
              <a:gd name="T86" fmla="*/ 2147483647 w 47"/>
              <a:gd name="T87" fmla="*/ 2147483647 h 49"/>
              <a:gd name="T88" fmla="*/ 2147483647 w 47"/>
              <a:gd name="T89" fmla="*/ 2147483647 h 49"/>
              <a:gd name="T90" fmla="*/ 0 w 47"/>
              <a:gd name="T91" fmla="*/ 2147483647 h 49"/>
              <a:gd name="T92" fmla="*/ 0 w 47"/>
              <a:gd name="T93" fmla="*/ 2147483647 h 49"/>
              <a:gd name="T94" fmla="*/ 2147483647 w 47"/>
              <a:gd name="T95" fmla="*/ 2147483647 h 49"/>
              <a:gd name="T96" fmla="*/ 2147483647 w 47"/>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
              <a:gd name="T148" fmla="*/ 0 h 49"/>
              <a:gd name="T149" fmla="*/ 47 w 47"/>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 h="49">
                <a:moveTo>
                  <a:pt x="1" y="23"/>
                </a:moveTo>
                <a:lnTo>
                  <a:pt x="3" y="26"/>
                </a:lnTo>
                <a:lnTo>
                  <a:pt x="4" y="29"/>
                </a:lnTo>
                <a:lnTo>
                  <a:pt x="6" y="32"/>
                </a:lnTo>
                <a:lnTo>
                  <a:pt x="9" y="34"/>
                </a:lnTo>
                <a:lnTo>
                  <a:pt x="12" y="37"/>
                </a:lnTo>
                <a:lnTo>
                  <a:pt x="14" y="40"/>
                </a:lnTo>
                <a:lnTo>
                  <a:pt x="17" y="42"/>
                </a:lnTo>
                <a:lnTo>
                  <a:pt x="20" y="43"/>
                </a:lnTo>
                <a:lnTo>
                  <a:pt x="23" y="45"/>
                </a:lnTo>
                <a:lnTo>
                  <a:pt x="26" y="46"/>
                </a:lnTo>
                <a:lnTo>
                  <a:pt x="29" y="48"/>
                </a:lnTo>
                <a:lnTo>
                  <a:pt x="32" y="49"/>
                </a:lnTo>
                <a:lnTo>
                  <a:pt x="35" y="49"/>
                </a:lnTo>
                <a:lnTo>
                  <a:pt x="38" y="49"/>
                </a:lnTo>
                <a:lnTo>
                  <a:pt x="41" y="48"/>
                </a:lnTo>
                <a:lnTo>
                  <a:pt x="44" y="45"/>
                </a:lnTo>
                <a:lnTo>
                  <a:pt x="44" y="43"/>
                </a:lnTo>
                <a:lnTo>
                  <a:pt x="44" y="42"/>
                </a:lnTo>
                <a:lnTo>
                  <a:pt x="44" y="40"/>
                </a:lnTo>
                <a:lnTo>
                  <a:pt x="44" y="39"/>
                </a:lnTo>
                <a:lnTo>
                  <a:pt x="46" y="36"/>
                </a:lnTo>
                <a:lnTo>
                  <a:pt x="47" y="32"/>
                </a:lnTo>
                <a:lnTo>
                  <a:pt x="47" y="29"/>
                </a:lnTo>
                <a:lnTo>
                  <a:pt x="47" y="24"/>
                </a:lnTo>
                <a:lnTo>
                  <a:pt x="46" y="21"/>
                </a:lnTo>
                <a:lnTo>
                  <a:pt x="44" y="18"/>
                </a:lnTo>
                <a:lnTo>
                  <a:pt x="41" y="17"/>
                </a:lnTo>
                <a:lnTo>
                  <a:pt x="38" y="14"/>
                </a:lnTo>
                <a:lnTo>
                  <a:pt x="34" y="11"/>
                </a:lnTo>
                <a:lnTo>
                  <a:pt x="29" y="9"/>
                </a:lnTo>
                <a:lnTo>
                  <a:pt x="26" y="6"/>
                </a:lnTo>
                <a:lnTo>
                  <a:pt x="22" y="3"/>
                </a:lnTo>
                <a:lnTo>
                  <a:pt x="17" y="2"/>
                </a:lnTo>
                <a:lnTo>
                  <a:pt x="13" y="0"/>
                </a:lnTo>
                <a:lnTo>
                  <a:pt x="10" y="0"/>
                </a:lnTo>
                <a:lnTo>
                  <a:pt x="6" y="2"/>
                </a:lnTo>
                <a:lnTo>
                  <a:pt x="4" y="3"/>
                </a:lnTo>
                <a:lnTo>
                  <a:pt x="3" y="5"/>
                </a:lnTo>
                <a:lnTo>
                  <a:pt x="1" y="8"/>
                </a:lnTo>
                <a:lnTo>
                  <a:pt x="1" y="11"/>
                </a:lnTo>
                <a:lnTo>
                  <a:pt x="0" y="14"/>
                </a:lnTo>
                <a:lnTo>
                  <a:pt x="0" y="17"/>
                </a:lnTo>
                <a:lnTo>
                  <a:pt x="1" y="20"/>
                </a:lnTo>
                <a:lnTo>
                  <a:pt x="1" y="2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5" name="Freeform 36"/>
          <p:cNvSpPr>
            <a:spLocks/>
          </p:cNvSpPr>
          <p:nvPr/>
        </p:nvSpPr>
        <p:spPr bwMode="auto">
          <a:xfrm>
            <a:off x="6510341" y="4684716"/>
            <a:ext cx="66675" cy="77787"/>
          </a:xfrm>
          <a:custGeom>
            <a:avLst/>
            <a:gdLst>
              <a:gd name="T0" fmla="*/ 2147483647 w 47"/>
              <a:gd name="T1" fmla="*/ 2147483647 h 49"/>
              <a:gd name="T2" fmla="*/ 2147483647 w 47"/>
              <a:gd name="T3" fmla="*/ 2147483647 h 49"/>
              <a:gd name="T4" fmla="*/ 2147483647 w 47"/>
              <a:gd name="T5" fmla="*/ 2147483647 h 49"/>
              <a:gd name="T6" fmla="*/ 2147483647 w 47"/>
              <a:gd name="T7" fmla="*/ 2147483647 h 49"/>
              <a:gd name="T8" fmla="*/ 2147483647 w 47"/>
              <a:gd name="T9" fmla="*/ 2147483647 h 49"/>
              <a:gd name="T10" fmla="*/ 2147483647 w 47"/>
              <a:gd name="T11" fmla="*/ 2147483647 h 49"/>
              <a:gd name="T12" fmla="*/ 2147483647 w 47"/>
              <a:gd name="T13" fmla="*/ 2147483647 h 49"/>
              <a:gd name="T14" fmla="*/ 2147483647 w 47"/>
              <a:gd name="T15" fmla="*/ 2147483647 h 49"/>
              <a:gd name="T16" fmla="*/ 2147483647 w 47"/>
              <a:gd name="T17" fmla="*/ 2147483647 h 49"/>
              <a:gd name="T18" fmla="*/ 2147483647 w 47"/>
              <a:gd name="T19" fmla="*/ 2147483647 h 49"/>
              <a:gd name="T20" fmla="*/ 2147483647 w 47"/>
              <a:gd name="T21" fmla="*/ 2147483647 h 49"/>
              <a:gd name="T22" fmla="*/ 2147483647 w 47"/>
              <a:gd name="T23" fmla="*/ 2147483647 h 49"/>
              <a:gd name="T24" fmla="*/ 2147483647 w 47"/>
              <a:gd name="T25" fmla="*/ 2147483647 h 49"/>
              <a:gd name="T26" fmla="*/ 2147483647 w 47"/>
              <a:gd name="T27" fmla="*/ 2147483647 h 49"/>
              <a:gd name="T28" fmla="*/ 2147483647 w 47"/>
              <a:gd name="T29" fmla="*/ 2147483647 h 49"/>
              <a:gd name="T30" fmla="*/ 2147483647 w 47"/>
              <a:gd name="T31" fmla="*/ 2147483647 h 49"/>
              <a:gd name="T32" fmla="*/ 2147483647 w 47"/>
              <a:gd name="T33" fmla="*/ 2147483647 h 49"/>
              <a:gd name="T34" fmla="*/ 2147483647 w 47"/>
              <a:gd name="T35" fmla="*/ 2147483647 h 49"/>
              <a:gd name="T36" fmla="*/ 2147483647 w 47"/>
              <a:gd name="T37" fmla="*/ 2147483647 h 49"/>
              <a:gd name="T38" fmla="*/ 2147483647 w 47"/>
              <a:gd name="T39" fmla="*/ 2147483647 h 49"/>
              <a:gd name="T40" fmla="*/ 2147483647 w 47"/>
              <a:gd name="T41" fmla="*/ 2147483647 h 49"/>
              <a:gd name="T42" fmla="*/ 2147483647 w 47"/>
              <a:gd name="T43" fmla="*/ 2147483647 h 49"/>
              <a:gd name="T44" fmla="*/ 2147483647 w 47"/>
              <a:gd name="T45" fmla="*/ 2147483647 h 49"/>
              <a:gd name="T46" fmla="*/ 2147483647 w 47"/>
              <a:gd name="T47" fmla="*/ 2147483647 h 49"/>
              <a:gd name="T48" fmla="*/ 2147483647 w 47"/>
              <a:gd name="T49" fmla="*/ 2147483647 h 49"/>
              <a:gd name="T50" fmla="*/ 2147483647 w 47"/>
              <a:gd name="T51" fmla="*/ 2147483647 h 49"/>
              <a:gd name="T52" fmla="*/ 2147483647 w 47"/>
              <a:gd name="T53" fmla="*/ 2147483647 h 49"/>
              <a:gd name="T54" fmla="*/ 2147483647 w 47"/>
              <a:gd name="T55" fmla="*/ 2147483647 h 49"/>
              <a:gd name="T56" fmla="*/ 2147483647 w 47"/>
              <a:gd name="T57" fmla="*/ 2147483647 h 49"/>
              <a:gd name="T58" fmla="*/ 2147483647 w 47"/>
              <a:gd name="T59" fmla="*/ 2147483647 h 49"/>
              <a:gd name="T60" fmla="*/ 2147483647 w 47"/>
              <a:gd name="T61" fmla="*/ 2147483647 h 49"/>
              <a:gd name="T62" fmla="*/ 2147483647 w 47"/>
              <a:gd name="T63" fmla="*/ 2147483647 h 49"/>
              <a:gd name="T64" fmla="*/ 2147483647 w 47"/>
              <a:gd name="T65" fmla="*/ 2147483647 h 49"/>
              <a:gd name="T66" fmla="*/ 2147483647 w 47"/>
              <a:gd name="T67" fmla="*/ 2147483647 h 49"/>
              <a:gd name="T68" fmla="*/ 2147483647 w 47"/>
              <a:gd name="T69" fmla="*/ 2147483647 h 49"/>
              <a:gd name="T70" fmla="*/ 2147483647 w 47"/>
              <a:gd name="T71" fmla="*/ 2147483647 h 49"/>
              <a:gd name="T72" fmla="*/ 2147483647 w 47"/>
              <a:gd name="T73" fmla="*/ 2147483647 h 49"/>
              <a:gd name="T74" fmla="*/ 2147483647 w 47"/>
              <a:gd name="T75" fmla="*/ 2147483647 h 49"/>
              <a:gd name="T76" fmla="*/ 2147483647 w 47"/>
              <a:gd name="T77" fmla="*/ 0 h 49"/>
              <a:gd name="T78" fmla="*/ 2147483647 w 47"/>
              <a:gd name="T79" fmla="*/ 0 h 49"/>
              <a:gd name="T80" fmla="*/ 2147483647 w 47"/>
              <a:gd name="T81" fmla="*/ 2147483647 h 49"/>
              <a:gd name="T82" fmla="*/ 2147483647 w 47"/>
              <a:gd name="T83" fmla="*/ 2147483647 h 49"/>
              <a:gd name="T84" fmla="*/ 2147483647 w 47"/>
              <a:gd name="T85" fmla="*/ 2147483647 h 49"/>
              <a:gd name="T86" fmla="*/ 2147483647 w 47"/>
              <a:gd name="T87" fmla="*/ 2147483647 h 49"/>
              <a:gd name="T88" fmla="*/ 2147483647 w 47"/>
              <a:gd name="T89" fmla="*/ 2147483647 h 49"/>
              <a:gd name="T90" fmla="*/ 0 w 47"/>
              <a:gd name="T91" fmla="*/ 2147483647 h 49"/>
              <a:gd name="T92" fmla="*/ 0 w 47"/>
              <a:gd name="T93" fmla="*/ 2147483647 h 49"/>
              <a:gd name="T94" fmla="*/ 2147483647 w 47"/>
              <a:gd name="T95" fmla="*/ 2147483647 h 49"/>
              <a:gd name="T96" fmla="*/ 2147483647 w 47"/>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
              <a:gd name="T148" fmla="*/ 0 h 49"/>
              <a:gd name="T149" fmla="*/ 47 w 47"/>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 h="49">
                <a:moveTo>
                  <a:pt x="1" y="23"/>
                </a:moveTo>
                <a:lnTo>
                  <a:pt x="3" y="26"/>
                </a:lnTo>
                <a:lnTo>
                  <a:pt x="4" y="29"/>
                </a:lnTo>
                <a:lnTo>
                  <a:pt x="6" y="32"/>
                </a:lnTo>
                <a:lnTo>
                  <a:pt x="9" y="34"/>
                </a:lnTo>
                <a:lnTo>
                  <a:pt x="12" y="37"/>
                </a:lnTo>
                <a:lnTo>
                  <a:pt x="14" y="40"/>
                </a:lnTo>
                <a:lnTo>
                  <a:pt x="17" y="42"/>
                </a:lnTo>
                <a:lnTo>
                  <a:pt x="20" y="43"/>
                </a:lnTo>
                <a:lnTo>
                  <a:pt x="23" y="45"/>
                </a:lnTo>
                <a:lnTo>
                  <a:pt x="26" y="46"/>
                </a:lnTo>
                <a:lnTo>
                  <a:pt x="29" y="48"/>
                </a:lnTo>
                <a:lnTo>
                  <a:pt x="32" y="49"/>
                </a:lnTo>
                <a:lnTo>
                  <a:pt x="35" y="49"/>
                </a:lnTo>
                <a:lnTo>
                  <a:pt x="38" y="49"/>
                </a:lnTo>
                <a:lnTo>
                  <a:pt x="41" y="48"/>
                </a:lnTo>
                <a:lnTo>
                  <a:pt x="44" y="45"/>
                </a:lnTo>
                <a:lnTo>
                  <a:pt x="44" y="43"/>
                </a:lnTo>
                <a:lnTo>
                  <a:pt x="44" y="42"/>
                </a:lnTo>
                <a:lnTo>
                  <a:pt x="44" y="40"/>
                </a:lnTo>
                <a:lnTo>
                  <a:pt x="44" y="39"/>
                </a:lnTo>
                <a:lnTo>
                  <a:pt x="46" y="36"/>
                </a:lnTo>
                <a:lnTo>
                  <a:pt x="47" y="32"/>
                </a:lnTo>
                <a:lnTo>
                  <a:pt x="47" y="29"/>
                </a:lnTo>
                <a:lnTo>
                  <a:pt x="47" y="24"/>
                </a:lnTo>
                <a:lnTo>
                  <a:pt x="46" y="21"/>
                </a:lnTo>
                <a:lnTo>
                  <a:pt x="44" y="18"/>
                </a:lnTo>
                <a:lnTo>
                  <a:pt x="41" y="17"/>
                </a:lnTo>
                <a:lnTo>
                  <a:pt x="38" y="14"/>
                </a:lnTo>
                <a:lnTo>
                  <a:pt x="34" y="11"/>
                </a:lnTo>
                <a:lnTo>
                  <a:pt x="29" y="9"/>
                </a:lnTo>
                <a:lnTo>
                  <a:pt x="26" y="6"/>
                </a:lnTo>
                <a:lnTo>
                  <a:pt x="22" y="3"/>
                </a:lnTo>
                <a:lnTo>
                  <a:pt x="17" y="2"/>
                </a:lnTo>
                <a:lnTo>
                  <a:pt x="13" y="0"/>
                </a:lnTo>
                <a:lnTo>
                  <a:pt x="10" y="0"/>
                </a:lnTo>
                <a:lnTo>
                  <a:pt x="6" y="2"/>
                </a:lnTo>
                <a:lnTo>
                  <a:pt x="4" y="3"/>
                </a:lnTo>
                <a:lnTo>
                  <a:pt x="3" y="5"/>
                </a:lnTo>
                <a:lnTo>
                  <a:pt x="1" y="8"/>
                </a:lnTo>
                <a:lnTo>
                  <a:pt x="1" y="11"/>
                </a:lnTo>
                <a:lnTo>
                  <a:pt x="0" y="14"/>
                </a:lnTo>
                <a:lnTo>
                  <a:pt x="0" y="17"/>
                </a:lnTo>
                <a:lnTo>
                  <a:pt x="1" y="20"/>
                </a:lnTo>
                <a:lnTo>
                  <a:pt x="1" y="23"/>
                </a:lnTo>
              </a:path>
            </a:pathLst>
          </a:custGeom>
          <a:solidFill>
            <a:srgbClr val="FFFF00"/>
          </a:solidFill>
          <a:ln w="4763">
            <a:solidFill>
              <a:srgbClr val="990000"/>
            </a:solidFill>
            <a:round/>
            <a:headEnd/>
            <a:tailEnd/>
          </a:ln>
        </p:spPr>
        <p:txBody>
          <a:bodyPr/>
          <a:lstStyle/>
          <a:p>
            <a:endParaRPr lang="en-US"/>
          </a:p>
        </p:txBody>
      </p:sp>
      <p:sp>
        <p:nvSpPr>
          <p:cNvPr id="53286" name="Freeform 37"/>
          <p:cNvSpPr>
            <a:spLocks/>
          </p:cNvSpPr>
          <p:nvPr/>
        </p:nvSpPr>
        <p:spPr bwMode="auto">
          <a:xfrm>
            <a:off x="6445251" y="4662488"/>
            <a:ext cx="57151" cy="76200"/>
          </a:xfrm>
          <a:custGeom>
            <a:avLst/>
            <a:gdLst>
              <a:gd name="T0" fmla="*/ 2147483647 w 40"/>
              <a:gd name="T1" fmla="*/ 2147483647 h 48"/>
              <a:gd name="T2" fmla="*/ 2147483647 w 40"/>
              <a:gd name="T3" fmla="*/ 2147483647 h 48"/>
              <a:gd name="T4" fmla="*/ 2147483647 w 40"/>
              <a:gd name="T5" fmla="*/ 2147483647 h 48"/>
              <a:gd name="T6" fmla="*/ 2147483647 w 40"/>
              <a:gd name="T7" fmla="*/ 2147483647 h 48"/>
              <a:gd name="T8" fmla="*/ 0 w 40"/>
              <a:gd name="T9" fmla="*/ 2147483647 h 48"/>
              <a:gd name="T10" fmla="*/ 0 w 40"/>
              <a:gd name="T11" fmla="*/ 2147483647 h 48"/>
              <a:gd name="T12" fmla="*/ 0 w 40"/>
              <a:gd name="T13" fmla="*/ 2147483647 h 48"/>
              <a:gd name="T14" fmla="*/ 2147483647 w 40"/>
              <a:gd name="T15" fmla="*/ 2147483647 h 48"/>
              <a:gd name="T16" fmla="*/ 2147483647 w 40"/>
              <a:gd name="T17" fmla="*/ 2147483647 h 48"/>
              <a:gd name="T18" fmla="*/ 2147483647 w 40"/>
              <a:gd name="T19" fmla="*/ 2147483647 h 48"/>
              <a:gd name="T20" fmla="*/ 2147483647 w 40"/>
              <a:gd name="T21" fmla="*/ 2147483647 h 48"/>
              <a:gd name="T22" fmla="*/ 2147483647 w 40"/>
              <a:gd name="T23" fmla="*/ 2147483647 h 48"/>
              <a:gd name="T24" fmla="*/ 2147483647 w 40"/>
              <a:gd name="T25" fmla="*/ 2147483647 h 48"/>
              <a:gd name="T26" fmla="*/ 2147483647 w 40"/>
              <a:gd name="T27" fmla="*/ 2147483647 h 48"/>
              <a:gd name="T28" fmla="*/ 2147483647 w 40"/>
              <a:gd name="T29" fmla="*/ 2147483647 h 48"/>
              <a:gd name="T30" fmla="*/ 2147483647 w 40"/>
              <a:gd name="T31" fmla="*/ 2147483647 h 48"/>
              <a:gd name="T32" fmla="*/ 2147483647 w 40"/>
              <a:gd name="T33" fmla="*/ 2147483647 h 48"/>
              <a:gd name="T34" fmla="*/ 2147483647 w 40"/>
              <a:gd name="T35" fmla="*/ 2147483647 h 48"/>
              <a:gd name="T36" fmla="*/ 2147483647 w 40"/>
              <a:gd name="T37" fmla="*/ 2147483647 h 48"/>
              <a:gd name="T38" fmla="*/ 2147483647 w 40"/>
              <a:gd name="T39" fmla="*/ 2147483647 h 48"/>
              <a:gd name="T40" fmla="*/ 2147483647 w 40"/>
              <a:gd name="T41" fmla="*/ 2147483647 h 48"/>
              <a:gd name="T42" fmla="*/ 2147483647 w 40"/>
              <a:gd name="T43" fmla="*/ 2147483647 h 48"/>
              <a:gd name="T44" fmla="*/ 2147483647 w 40"/>
              <a:gd name="T45" fmla="*/ 2147483647 h 48"/>
              <a:gd name="T46" fmla="*/ 2147483647 w 40"/>
              <a:gd name="T47" fmla="*/ 2147483647 h 48"/>
              <a:gd name="T48" fmla="*/ 2147483647 w 40"/>
              <a:gd name="T49" fmla="*/ 2147483647 h 48"/>
              <a:gd name="T50" fmla="*/ 2147483647 w 40"/>
              <a:gd name="T51" fmla="*/ 2147483647 h 48"/>
              <a:gd name="T52" fmla="*/ 2147483647 w 40"/>
              <a:gd name="T53" fmla="*/ 2147483647 h 48"/>
              <a:gd name="T54" fmla="*/ 2147483647 w 40"/>
              <a:gd name="T55" fmla="*/ 2147483647 h 48"/>
              <a:gd name="T56" fmla="*/ 2147483647 w 40"/>
              <a:gd name="T57" fmla="*/ 2147483647 h 48"/>
              <a:gd name="T58" fmla="*/ 2147483647 w 40"/>
              <a:gd name="T59" fmla="*/ 2147483647 h 48"/>
              <a:gd name="T60" fmla="*/ 2147483647 w 40"/>
              <a:gd name="T61" fmla="*/ 2147483647 h 48"/>
              <a:gd name="T62" fmla="*/ 2147483647 w 40"/>
              <a:gd name="T63" fmla="*/ 2147483647 h 48"/>
              <a:gd name="T64" fmla="*/ 2147483647 w 40"/>
              <a:gd name="T65" fmla="*/ 2147483647 h 48"/>
              <a:gd name="T66" fmla="*/ 2147483647 w 40"/>
              <a:gd name="T67" fmla="*/ 0 h 48"/>
              <a:gd name="T68" fmla="*/ 2147483647 w 40"/>
              <a:gd name="T69" fmla="*/ 0 h 48"/>
              <a:gd name="T70" fmla="*/ 2147483647 w 40"/>
              <a:gd name="T71" fmla="*/ 0 h 48"/>
              <a:gd name="T72" fmla="*/ 2147483647 w 40"/>
              <a:gd name="T73" fmla="*/ 2147483647 h 48"/>
              <a:gd name="T74" fmla="*/ 2147483647 w 40"/>
              <a:gd name="T75" fmla="*/ 2147483647 h 48"/>
              <a:gd name="T76" fmla="*/ 2147483647 w 40"/>
              <a:gd name="T77" fmla="*/ 2147483647 h 48"/>
              <a:gd name="T78" fmla="*/ 2147483647 w 40"/>
              <a:gd name="T79" fmla="*/ 2147483647 h 48"/>
              <a:gd name="T80" fmla="*/ 2147483647 w 40"/>
              <a:gd name="T81" fmla="*/ 2147483647 h 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
              <a:gd name="T124" fmla="*/ 0 h 48"/>
              <a:gd name="T125" fmla="*/ 40 w 40"/>
              <a:gd name="T126" fmla="*/ 48 h 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 h="48">
                <a:moveTo>
                  <a:pt x="10" y="11"/>
                </a:moveTo>
                <a:lnTo>
                  <a:pt x="7" y="16"/>
                </a:lnTo>
                <a:lnTo>
                  <a:pt x="4" y="22"/>
                </a:lnTo>
                <a:lnTo>
                  <a:pt x="1" y="26"/>
                </a:lnTo>
                <a:lnTo>
                  <a:pt x="0" y="32"/>
                </a:lnTo>
                <a:lnTo>
                  <a:pt x="0" y="37"/>
                </a:lnTo>
                <a:lnTo>
                  <a:pt x="0" y="41"/>
                </a:lnTo>
                <a:lnTo>
                  <a:pt x="3" y="44"/>
                </a:lnTo>
                <a:lnTo>
                  <a:pt x="7" y="47"/>
                </a:lnTo>
                <a:lnTo>
                  <a:pt x="12" y="48"/>
                </a:lnTo>
                <a:lnTo>
                  <a:pt x="15" y="48"/>
                </a:lnTo>
                <a:lnTo>
                  <a:pt x="19" y="48"/>
                </a:lnTo>
                <a:lnTo>
                  <a:pt x="23" y="47"/>
                </a:lnTo>
                <a:lnTo>
                  <a:pt x="26" y="47"/>
                </a:lnTo>
                <a:lnTo>
                  <a:pt x="31" y="46"/>
                </a:lnTo>
                <a:lnTo>
                  <a:pt x="34" y="44"/>
                </a:lnTo>
                <a:lnTo>
                  <a:pt x="38" y="41"/>
                </a:lnTo>
                <a:lnTo>
                  <a:pt x="38" y="40"/>
                </a:lnTo>
                <a:lnTo>
                  <a:pt x="40" y="40"/>
                </a:lnTo>
                <a:lnTo>
                  <a:pt x="40" y="38"/>
                </a:lnTo>
                <a:lnTo>
                  <a:pt x="40" y="37"/>
                </a:lnTo>
                <a:lnTo>
                  <a:pt x="40" y="35"/>
                </a:lnTo>
                <a:lnTo>
                  <a:pt x="40" y="34"/>
                </a:lnTo>
                <a:lnTo>
                  <a:pt x="38" y="31"/>
                </a:lnTo>
                <a:lnTo>
                  <a:pt x="37" y="26"/>
                </a:lnTo>
                <a:lnTo>
                  <a:pt x="37" y="22"/>
                </a:lnTo>
                <a:lnTo>
                  <a:pt x="37" y="19"/>
                </a:lnTo>
                <a:lnTo>
                  <a:pt x="35" y="14"/>
                </a:lnTo>
                <a:lnTo>
                  <a:pt x="34" y="10"/>
                </a:lnTo>
                <a:lnTo>
                  <a:pt x="32" y="7"/>
                </a:lnTo>
                <a:lnTo>
                  <a:pt x="31" y="3"/>
                </a:lnTo>
                <a:lnTo>
                  <a:pt x="28" y="0"/>
                </a:lnTo>
                <a:lnTo>
                  <a:pt x="25" y="0"/>
                </a:lnTo>
                <a:lnTo>
                  <a:pt x="22" y="0"/>
                </a:lnTo>
                <a:lnTo>
                  <a:pt x="19" y="1"/>
                </a:lnTo>
                <a:lnTo>
                  <a:pt x="16" y="4"/>
                </a:lnTo>
                <a:lnTo>
                  <a:pt x="13" y="7"/>
                </a:lnTo>
                <a:lnTo>
                  <a:pt x="12" y="10"/>
                </a:lnTo>
                <a:lnTo>
                  <a:pt x="10" y="1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7" name="Freeform 38"/>
          <p:cNvSpPr>
            <a:spLocks/>
          </p:cNvSpPr>
          <p:nvPr/>
        </p:nvSpPr>
        <p:spPr bwMode="auto">
          <a:xfrm>
            <a:off x="6445251" y="4662488"/>
            <a:ext cx="57151" cy="76200"/>
          </a:xfrm>
          <a:custGeom>
            <a:avLst/>
            <a:gdLst>
              <a:gd name="T0" fmla="*/ 2147483647 w 40"/>
              <a:gd name="T1" fmla="*/ 2147483647 h 48"/>
              <a:gd name="T2" fmla="*/ 2147483647 w 40"/>
              <a:gd name="T3" fmla="*/ 2147483647 h 48"/>
              <a:gd name="T4" fmla="*/ 2147483647 w 40"/>
              <a:gd name="T5" fmla="*/ 2147483647 h 48"/>
              <a:gd name="T6" fmla="*/ 2147483647 w 40"/>
              <a:gd name="T7" fmla="*/ 2147483647 h 48"/>
              <a:gd name="T8" fmla="*/ 0 w 40"/>
              <a:gd name="T9" fmla="*/ 2147483647 h 48"/>
              <a:gd name="T10" fmla="*/ 0 w 40"/>
              <a:gd name="T11" fmla="*/ 2147483647 h 48"/>
              <a:gd name="T12" fmla="*/ 0 w 40"/>
              <a:gd name="T13" fmla="*/ 2147483647 h 48"/>
              <a:gd name="T14" fmla="*/ 2147483647 w 40"/>
              <a:gd name="T15" fmla="*/ 2147483647 h 48"/>
              <a:gd name="T16" fmla="*/ 2147483647 w 40"/>
              <a:gd name="T17" fmla="*/ 2147483647 h 48"/>
              <a:gd name="T18" fmla="*/ 2147483647 w 40"/>
              <a:gd name="T19" fmla="*/ 2147483647 h 48"/>
              <a:gd name="T20" fmla="*/ 2147483647 w 40"/>
              <a:gd name="T21" fmla="*/ 2147483647 h 48"/>
              <a:gd name="T22" fmla="*/ 2147483647 w 40"/>
              <a:gd name="T23" fmla="*/ 2147483647 h 48"/>
              <a:gd name="T24" fmla="*/ 2147483647 w 40"/>
              <a:gd name="T25" fmla="*/ 2147483647 h 48"/>
              <a:gd name="T26" fmla="*/ 2147483647 w 40"/>
              <a:gd name="T27" fmla="*/ 2147483647 h 48"/>
              <a:gd name="T28" fmla="*/ 2147483647 w 40"/>
              <a:gd name="T29" fmla="*/ 2147483647 h 48"/>
              <a:gd name="T30" fmla="*/ 2147483647 w 40"/>
              <a:gd name="T31" fmla="*/ 2147483647 h 48"/>
              <a:gd name="T32" fmla="*/ 2147483647 w 40"/>
              <a:gd name="T33" fmla="*/ 2147483647 h 48"/>
              <a:gd name="T34" fmla="*/ 2147483647 w 40"/>
              <a:gd name="T35" fmla="*/ 2147483647 h 48"/>
              <a:gd name="T36" fmla="*/ 2147483647 w 40"/>
              <a:gd name="T37" fmla="*/ 2147483647 h 48"/>
              <a:gd name="T38" fmla="*/ 2147483647 w 40"/>
              <a:gd name="T39" fmla="*/ 2147483647 h 48"/>
              <a:gd name="T40" fmla="*/ 2147483647 w 40"/>
              <a:gd name="T41" fmla="*/ 2147483647 h 48"/>
              <a:gd name="T42" fmla="*/ 2147483647 w 40"/>
              <a:gd name="T43" fmla="*/ 2147483647 h 48"/>
              <a:gd name="T44" fmla="*/ 2147483647 w 40"/>
              <a:gd name="T45" fmla="*/ 2147483647 h 48"/>
              <a:gd name="T46" fmla="*/ 2147483647 w 40"/>
              <a:gd name="T47" fmla="*/ 2147483647 h 48"/>
              <a:gd name="T48" fmla="*/ 2147483647 w 40"/>
              <a:gd name="T49" fmla="*/ 2147483647 h 48"/>
              <a:gd name="T50" fmla="*/ 2147483647 w 40"/>
              <a:gd name="T51" fmla="*/ 2147483647 h 48"/>
              <a:gd name="T52" fmla="*/ 2147483647 w 40"/>
              <a:gd name="T53" fmla="*/ 2147483647 h 48"/>
              <a:gd name="T54" fmla="*/ 2147483647 w 40"/>
              <a:gd name="T55" fmla="*/ 2147483647 h 48"/>
              <a:gd name="T56" fmla="*/ 2147483647 w 40"/>
              <a:gd name="T57" fmla="*/ 2147483647 h 48"/>
              <a:gd name="T58" fmla="*/ 2147483647 w 40"/>
              <a:gd name="T59" fmla="*/ 2147483647 h 48"/>
              <a:gd name="T60" fmla="*/ 2147483647 w 40"/>
              <a:gd name="T61" fmla="*/ 2147483647 h 48"/>
              <a:gd name="T62" fmla="*/ 2147483647 w 40"/>
              <a:gd name="T63" fmla="*/ 2147483647 h 48"/>
              <a:gd name="T64" fmla="*/ 2147483647 w 40"/>
              <a:gd name="T65" fmla="*/ 2147483647 h 48"/>
              <a:gd name="T66" fmla="*/ 2147483647 w 40"/>
              <a:gd name="T67" fmla="*/ 0 h 48"/>
              <a:gd name="T68" fmla="*/ 2147483647 w 40"/>
              <a:gd name="T69" fmla="*/ 0 h 48"/>
              <a:gd name="T70" fmla="*/ 2147483647 w 40"/>
              <a:gd name="T71" fmla="*/ 0 h 48"/>
              <a:gd name="T72" fmla="*/ 2147483647 w 40"/>
              <a:gd name="T73" fmla="*/ 2147483647 h 48"/>
              <a:gd name="T74" fmla="*/ 2147483647 w 40"/>
              <a:gd name="T75" fmla="*/ 2147483647 h 48"/>
              <a:gd name="T76" fmla="*/ 2147483647 w 40"/>
              <a:gd name="T77" fmla="*/ 2147483647 h 48"/>
              <a:gd name="T78" fmla="*/ 2147483647 w 40"/>
              <a:gd name="T79" fmla="*/ 2147483647 h 48"/>
              <a:gd name="T80" fmla="*/ 2147483647 w 40"/>
              <a:gd name="T81" fmla="*/ 2147483647 h 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
              <a:gd name="T124" fmla="*/ 0 h 48"/>
              <a:gd name="T125" fmla="*/ 40 w 40"/>
              <a:gd name="T126" fmla="*/ 48 h 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 h="48">
                <a:moveTo>
                  <a:pt x="10" y="11"/>
                </a:moveTo>
                <a:lnTo>
                  <a:pt x="7" y="16"/>
                </a:lnTo>
                <a:lnTo>
                  <a:pt x="4" y="22"/>
                </a:lnTo>
                <a:lnTo>
                  <a:pt x="1" y="26"/>
                </a:lnTo>
                <a:lnTo>
                  <a:pt x="0" y="32"/>
                </a:lnTo>
                <a:lnTo>
                  <a:pt x="0" y="37"/>
                </a:lnTo>
                <a:lnTo>
                  <a:pt x="0" y="41"/>
                </a:lnTo>
                <a:lnTo>
                  <a:pt x="3" y="44"/>
                </a:lnTo>
                <a:lnTo>
                  <a:pt x="7" y="47"/>
                </a:lnTo>
                <a:lnTo>
                  <a:pt x="12" y="48"/>
                </a:lnTo>
                <a:lnTo>
                  <a:pt x="15" y="48"/>
                </a:lnTo>
                <a:lnTo>
                  <a:pt x="19" y="48"/>
                </a:lnTo>
                <a:lnTo>
                  <a:pt x="23" y="47"/>
                </a:lnTo>
                <a:lnTo>
                  <a:pt x="26" y="47"/>
                </a:lnTo>
                <a:lnTo>
                  <a:pt x="31" y="46"/>
                </a:lnTo>
                <a:lnTo>
                  <a:pt x="34" y="44"/>
                </a:lnTo>
                <a:lnTo>
                  <a:pt x="38" y="41"/>
                </a:lnTo>
                <a:lnTo>
                  <a:pt x="38" y="40"/>
                </a:lnTo>
                <a:lnTo>
                  <a:pt x="40" y="40"/>
                </a:lnTo>
                <a:lnTo>
                  <a:pt x="40" y="38"/>
                </a:lnTo>
                <a:lnTo>
                  <a:pt x="40" y="37"/>
                </a:lnTo>
                <a:lnTo>
                  <a:pt x="40" y="35"/>
                </a:lnTo>
                <a:lnTo>
                  <a:pt x="40" y="34"/>
                </a:lnTo>
                <a:lnTo>
                  <a:pt x="38" y="31"/>
                </a:lnTo>
                <a:lnTo>
                  <a:pt x="37" y="26"/>
                </a:lnTo>
                <a:lnTo>
                  <a:pt x="37" y="22"/>
                </a:lnTo>
                <a:lnTo>
                  <a:pt x="37" y="19"/>
                </a:lnTo>
                <a:lnTo>
                  <a:pt x="35" y="14"/>
                </a:lnTo>
                <a:lnTo>
                  <a:pt x="34" y="10"/>
                </a:lnTo>
                <a:lnTo>
                  <a:pt x="32" y="7"/>
                </a:lnTo>
                <a:lnTo>
                  <a:pt x="31" y="3"/>
                </a:lnTo>
                <a:lnTo>
                  <a:pt x="28" y="0"/>
                </a:lnTo>
                <a:lnTo>
                  <a:pt x="25" y="0"/>
                </a:lnTo>
                <a:lnTo>
                  <a:pt x="22" y="0"/>
                </a:lnTo>
                <a:lnTo>
                  <a:pt x="19" y="1"/>
                </a:lnTo>
                <a:lnTo>
                  <a:pt x="16" y="4"/>
                </a:lnTo>
                <a:lnTo>
                  <a:pt x="13" y="7"/>
                </a:lnTo>
                <a:lnTo>
                  <a:pt x="12" y="10"/>
                </a:lnTo>
                <a:lnTo>
                  <a:pt x="10" y="11"/>
                </a:lnTo>
              </a:path>
            </a:pathLst>
          </a:custGeom>
          <a:solidFill>
            <a:srgbClr val="FFFF00"/>
          </a:solidFill>
          <a:ln w="4763">
            <a:solidFill>
              <a:srgbClr val="990000"/>
            </a:solidFill>
            <a:round/>
            <a:headEnd/>
            <a:tailEnd/>
          </a:ln>
        </p:spPr>
        <p:txBody>
          <a:bodyPr/>
          <a:lstStyle/>
          <a:p>
            <a:endParaRPr lang="en-US"/>
          </a:p>
        </p:txBody>
      </p:sp>
      <p:sp>
        <p:nvSpPr>
          <p:cNvPr id="53288" name="Freeform 39"/>
          <p:cNvSpPr>
            <a:spLocks/>
          </p:cNvSpPr>
          <p:nvPr/>
        </p:nvSpPr>
        <p:spPr bwMode="auto">
          <a:xfrm>
            <a:off x="6667503" y="4668839"/>
            <a:ext cx="68263" cy="87312"/>
          </a:xfrm>
          <a:custGeom>
            <a:avLst/>
            <a:gdLst>
              <a:gd name="T0" fmla="*/ 2147483647 w 48"/>
              <a:gd name="T1" fmla="*/ 2147483647 h 55"/>
              <a:gd name="T2" fmla="*/ 0 w 48"/>
              <a:gd name="T3" fmla="*/ 2147483647 h 55"/>
              <a:gd name="T4" fmla="*/ 0 w 48"/>
              <a:gd name="T5" fmla="*/ 2147483647 h 55"/>
              <a:gd name="T6" fmla="*/ 0 w 48"/>
              <a:gd name="T7" fmla="*/ 2147483647 h 55"/>
              <a:gd name="T8" fmla="*/ 2147483647 w 48"/>
              <a:gd name="T9" fmla="*/ 2147483647 h 55"/>
              <a:gd name="T10" fmla="*/ 2147483647 w 48"/>
              <a:gd name="T11" fmla="*/ 2147483647 h 55"/>
              <a:gd name="T12" fmla="*/ 2147483647 w 48"/>
              <a:gd name="T13" fmla="*/ 2147483647 h 55"/>
              <a:gd name="T14" fmla="*/ 2147483647 w 48"/>
              <a:gd name="T15" fmla="*/ 2147483647 h 55"/>
              <a:gd name="T16" fmla="*/ 2147483647 w 48"/>
              <a:gd name="T17" fmla="*/ 2147483647 h 55"/>
              <a:gd name="T18" fmla="*/ 2147483647 w 48"/>
              <a:gd name="T19" fmla="*/ 2147483647 h 55"/>
              <a:gd name="T20" fmla="*/ 2147483647 w 48"/>
              <a:gd name="T21" fmla="*/ 2147483647 h 55"/>
              <a:gd name="T22" fmla="*/ 2147483647 w 48"/>
              <a:gd name="T23" fmla="*/ 2147483647 h 55"/>
              <a:gd name="T24" fmla="*/ 2147483647 w 48"/>
              <a:gd name="T25" fmla="*/ 2147483647 h 55"/>
              <a:gd name="T26" fmla="*/ 2147483647 w 48"/>
              <a:gd name="T27" fmla="*/ 2147483647 h 55"/>
              <a:gd name="T28" fmla="*/ 2147483647 w 48"/>
              <a:gd name="T29" fmla="*/ 2147483647 h 55"/>
              <a:gd name="T30" fmla="*/ 2147483647 w 48"/>
              <a:gd name="T31" fmla="*/ 2147483647 h 55"/>
              <a:gd name="T32" fmla="*/ 2147483647 w 48"/>
              <a:gd name="T33" fmla="*/ 2147483647 h 55"/>
              <a:gd name="T34" fmla="*/ 2147483647 w 48"/>
              <a:gd name="T35" fmla="*/ 2147483647 h 55"/>
              <a:gd name="T36" fmla="*/ 2147483647 w 48"/>
              <a:gd name="T37" fmla="*/ 2147483647 h 55"/>
              <a:gd name="T38" fmla="*/ 2147483647 w 48"/>
              <a:gd name="T39" fmla="*/ 2147483647 h 55"/>
              <a:gd name="T40" fmla="*/ 2147483647 w 48"/>
              <a:gd name="T41" fmla="*/ 2147483647 h 55"/>
              <a:gd name="T42" fmla="*/ 2147483647 w 48"/>
              <a:gd name="T43" fmla="*/ 2147483647 h 55"/>
              <a:gd name="T44" fmla="*/ 2147483647 w 48"/>
              <a:gd name="T45" fmla="*/ 2147483647 h 55"/>
              <a:gd name="T46" fmla="*/ 2147483647 w 48"/>
              <a:gd name="T47" fmla="*/ 2147483647 h 55"/>
              <a:gd name="T48" fmla="*/ 2147483647 w 48"/>
              <a:gd name="T49" fmla="*/ 2147483647 h 55"/>
              <a:gd name="T50" fmla="*/ 2147483647 w 48"/>
              <a:gd name="T51" fmla="*/ 2147483647 h 55"/>
              <a:gd name="T52" fmla="*/ 2147483647 w 48"/>
              <a:gd name="T53" fmla="*/ 2147483647 h 55"/>
              <a:gd name="T54" fmla="*/ 2147483647 w 48"/>
              <a:gd name="T55" fmla="*/ 2147483647 h 55"/>
              <a:gd name="T56" fmla="*/ 2147483647 w 48"/>
              <a:gd name="T57" fmla="*/ 2147483647 h 55"/>
              <a:gd name="T58" fmla="*/ 2147483647 w 48"/>
              <a:gd name="T59" fmla="*/ 2147483647 h 55"/>
              <a:gd name="T60" fmla="*/ 2147483647 w 48"/>
              <a:gd name="T61" fmla="*/ 2147483647 h 55"/>
              <a:gd name="T62" fmla="*/ 2147483647 w 48"/>
              <a:gd name="T63" fmla="*/ 2147483647 h 55"/>
              <a:gd name="T64" fmla="*/ 2147483647 w 48"/>
              <a:gd name="T65" fmla="*/ 0 h 55"/>
              <a:gd name="T66" fmla="*/ 2147483647 w 48"/>
              <a:gd name="T67" fmla="*/ 0 h 55"/>
              <a:gd name="T68" fmla="*/ 2147483647 w 48"/>
              <a:gd name="T69" fmla="*/ 2147483647 h 55"/>
              <a:gd name="T70" fmla="*/ 2147483647 w 48"/>
              <a:gd name="T71" fmla="*/ 2147483647 h 55"/>
              <a:gd name="T72" fmla="*/ 2147483647 w 48"/>
              <a:gd name="T73" fmla="*/ 2147483647 h 55"/>
              <a:gd name="T74" fmla="*/ 2147483647 w 48"/>
              <a:gd name="T75" fmla="*/ 2147483647 h 55"/>
              <a:gd name="T76" fmla="*/ 2147483647 w 48"/>
              <a:gd name="T77" fmla="*/ 2147483647 h 55"/>
              <a:gd name="T78" fmla="*/ 2147483647 w 48"/>
              <a:gd name="T79" fmla="*/ 2147483647 h 55"/>
              <a:gd name="T80" fmla="*/ 2147483647 w 48"/>
              <a:gd name="T81" fmla="*/ 2147483647 h 55"/>
              <a:gd name="T82" fmla="*/ 2147483647 w 48"/>
              <a:gd name="T83" fmla="*/ 2147483647 h 55"/>
              <a:gd name="T84" fmla="*/ 2147483647 w 48"/>
              <a:gd name="T85" fmla="*/ 2147483647 h 55"/>
              <a:gd name="T86" fmla="*/ 2147483647 w 48"/>
              <a:gd name="T87" fmla="*/ 2147483647 h 55"/>
              <a:gd name="T88" fmla="*/ 2147483647 w 48"/>
              <a:gd name="T89" fmla="*/ 2147483647 h 55"/>
              <a:gd name="T90" fmla="*/ 2147483647 w 48"/>
              <a:gd name="T91" fmla="*/ 2147483647 h 55"/>
              <a:gd name="T92" fmla="*/ 2147483647 w 48"/>
              <a:gd name="T93" fmla="*/ 2147483647 h 55"/>
              <a:gd name="T94" fmla="*/ 2147483647 w 48"/>
              <a:gd name="T95" fmla="*/ 2147483647 h 55"/>
              <a:gd name="T96" fmla="*/ 2147483647 w 48"/>
              <a:gd name="T97" fmla="*/ 2147483647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8"/>
              <a:gd name="T148" fmla="*/ 0 h 55"/>
              <a:gd name="T149" fmla="*/ 48 w 48"/>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8" h="55">
                <a:moveTo>
                  <a:pt x="1" y="24"/>
                </a:moveTo>
                <a:lnTo>
                  <a:pt x="0" y="28"/>
                </a:lnTo>
                <a:lnTo>
                  <a:pt x="0" y="33"/>
                </a:lnTo>
                <a:lnTo>
                  <a:pt x="0" y="36"/>
                </a:lnTo>
                <a:lnTo>
                  <a:pt x="1" y="40"/>
                </a:lnTo>
                <a:lnTo>
                  <a:pt x="3" y="43"/>
                </a:lnTo>
                <a:lnTo>
                  <a:pt x="6" y="47"/>
                </a:lnTo>
                <a:lnTo>
                  <a:pt x="8" y="50"/>
                </a:lnTo>
                <a:lnTo>
                  <a:pt x="11" y="53"/>
                </a:lnTo>
                <a:lnTo>
                  <a:pt x="14" y="55"/>
                </a:lnTo>
                <a:lnTo>
                  <a:pt x="16" y="55"/>
                </a:lnTo>
                <a:lnTo>
                  <a:pt x="19" y="55"/>
                </a:lnTo>
                <a:lnTo>
                  <a:pt x="20" y="55"/>
                </a:lnTo>
                <a:lnTo>
                  <a:pt x="23" y="53"/>
                </a:lnTo>
                <a:lnTo>
                  <a:pt x="25" y="53"/>
                </a:lnTo>
                <a:lnTo>
                  <a:pt x="26" y="52"/>
                </a:lnTo>
                <a:lnTo>
                  <a:pt x="28" y="50"/>
                </a:lnTo>
                <a:lnTo>
                  <a:pt x="31" y="47"/>
                </a:lnTo>
                <a:lnTo>
                  <a:pt x="34" y="44"/>
                </a:lnTo>
                <a:lnTo>
                  <a:pt x="37" y="42"/>
                </a:lnTo>
                <a:lnTo>
                  <a:pt x="40" y="39"/>
                </a:lnTo>
                <a:lnTo>
                  <a:pt x="43" y="34"/>
                </a:lnTo>
                <a:lnTo>
                  <a:pt x="44" y="31"/>
                </a:lnTo>
                <a:lnTo>
                  <a:pt x="47" y="27"/>
                </a:lnTo>
                <a:lnTo>
                  <a:pt x="47" y="22"/>
                </a:lnTo>
                <a:lnTo>
                  <a:pt x="48" y="18"/>
                </a:lnTo>
                <a:lnTo>
                  <a:pt x="47" y="13"/>
                </a:lnTo>
                <a:lnTo>
                  <a:pt x="45" y="10"/>
                </a:lnTo>
                <a:lnTo>
                  <a:pt x="43" y="7"/>
                </a:lnTo>
                <a:lnTo>
                  <a:pt x="38" y="6"/>
                </a:lnTo>
                <a:lnTo>
                  <a:pt x="35" y="4"/>
                </a:lnTo>
                <a:lnTo>
                  <a:pt x="31" y="2"/>
                </a:lnTo>
                <a:lnTo>
                  <a:pt x="28" y="0"/>
                </a:lnTo>
                <a:lnTo>
                  <a:pt x="23" y="0"/>
                </a:lnTo>
                <a:lnTo>
                  <a:pt x="19" y="2"/>
                </a:lnTo>
                <a:lnTo>
                  <a:pt x="14" y="3"/>
                </a:lnTo>
                <a:lnTo>
                  <a:pt x="11" y="6"/>
                </a:lnTo>
                <a:lnTo>
                  <a:pt x="8" y="10"/>
                </a:lnTo>
                <a:lnTo>
                  <a:pt x="6" y="15"/>
                </a:lnTo>
                <a:lnTo>
                  <a:pt x="3" y="19"/>
                </a:lnTo>
                <a:lnTo>
                  <a:pt x="1" y="24"/>
                </a:lnTo>
                <a:lnTo>
                  <a:pt x="1" y="25"/>
                </a:lnTo>
                <a:lnTo>
                  <a:pt x="1"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9" name="Freeform 40"/>
          <p:cNvSpPr>
            <a:spLocks/>
          </p:cNvSpPr>
          <p:nvPr/>
        </p:nvSpPr>
        <p:spPr bwMode="auto">
          <a:xfrm>
            <a:off x="6667503" y="4668839"/>
            <a:ext cx="68263" cy="87312"/>
          </a:xfrm>
          <a:custGeom>
            <a:avLst/>
            <a:gdLst>
              <a:gd name="T0" fmla="*/ 2147483647 w 48"/>
              <a:gd name="T1" fmla="*/ 2147483647 h 55"/>
              <a:gd name="T2" fmla="*/ 0 w 48"/>
              <a:gd name="T3" fmla="*/ 2147483647 h 55"/>
              <a:gd name="T4" fmla="*/ 0 w 48"/>
              <a:gd name="T5" fmla="*/ 2147483647 h 55"/>
              <a:gd name="T6" fmla="*/ 0 w 48"/>
              <a:gd name="T7" fmla="*/ 2147483647 h 55"/>
              <a:gd name="T8" fmla="*/ 2147483647 w 48"/>
              <a:gd name="T9" fmla="*/ 2147483647 h 55"/>
              <a:gd name="T10" fmla="*/ 2147483647 w 48"/>
              <a:gd name="T11" fmla="*/ 2147483647 h 55"/>
              <a:gd name="T12" fmla="*/ 2147483647 w 48"/>
              <a:gd name="T13" fmla="*/ 2147483647 h 55"/>
              <a:gd name="T14" fmla="*/ 2147483647 w 48"/>
              <a:gd name="T15" fmla="*/ 2147483647 h 55"/>
              <a:gd name="T16" fmla="*/ 2147483647 w 48"/>
              <a:gd name="T17" fmla="*/ 2147483647 h 55"/>
              <a:gd name="T18" fmla="*/ 2147483647 w 48"/>
              <a:gd name="T19" fmla="*/ 2147483647 h 55"/>
              <a:gd name="T20" fmla="*/ 2147483647 w 48"/>
              <a:gd name="T21" fmla="*/ 2147483647 h 55"/>
              <a:gd name="T22" fmla="*/ 2147483647 w 48"/>
              <a:gd name="T23" fmla="*/ 2147483647 h 55"/>
              <a:gd name="T24" fmla="*/ 2147483647 w 48"/>
              <a:gd name="T25" fmla="*/ 2147483647 h 55"/>
              <a:gd name="T26" fmla="*/ 2147483647 w 48"/>
              <a:gd name="T27" fmla="*/ 2147483647 h 55"/>
              <a:gd name="T28" fmla="*/ 2147483647 w 48"/>
              <a:gd name="T29" fmla="*/ 2147483647 h 55"/>
              <a:gd name="T30" fmla="*/ 2147483647 w 48"/>
              <a:gd name="T31" fmla="*/ 2147483647 h 55"/>
              <a:gd name="T32" fmla="*/ 2147483647 w 48"/>
              <a:gd name="T33" fmla="*/ 2147483647 h 55"/>
              <a:gd name="T34" fmla="*/ 2147483647 w 48"/>
              <a:gd name="T35" fmla="*/ 2147483647 h 55"/>
              <a:gd name="T36" fmla="*/ 2147483647 w 48"/>
              <a:gd name="T37" fmla="*/ 2147483647 h 55"/>
              <a:gd name="T38" fmla="*/ 2147483647 w 48"/>
              <a:gd name="T39" fmla="*/ 2147483647 h 55"/>
              <a:gd name="T40" fmla="*/ 2147483647 w 48"/>
              <a:gd name="T41" fmla="*/ 2147483647 h 55"/>
              <a:gd name="T42" fmla="*/ 2147483647 w 48"/>
              <a:gd name="T43" fmla="*/ 2147483647 h 55"/>
              <a:gd name="T44" fmla="*/ 2147483647 w 48"/>
              <a:gd name="T45" fmla="*/ 2147483647 h 55"/>
              <a:gd name="T46" fmla="*/ 2147483647 w 48"/>
              <a:gd name="T47" fmla="*/ 2147483647 h 55"/>
              <a:gd name="T48" fmla="*/ 2147483647 w 48"/>
              <a:gd name="T49" fmla="*/ 2147483647 h 55"/>
              <a:gd name="T50" fmla="*/ 2147483647 w 48"/>
              <a:gd name="T51" fmla="*/ 2147483647 h 55"/>
              <a:gd name="T52" fmla="*/ 2147483647 w 48"/>
              <a:gd name="T53" fmla="*/ 2147483647 h 55"/>
              <a:gd name="T54" fmla="*/ 2147483647 w 48"/>
              <a:gd name="T55" fmla="*/ 2147483647 h 55"/>
              <a:gd name="T56" fmla="*/ 2147483647 w 48"/>
              <a:gd name="T57" fmla="*/ 2147483647 h 55"/>
              <a:gd name="T58" fmla="*/ 2147483647 w 48"/>
              <a:gd name="T59" fmla="*/ 2147483647 h 55"/>
              <a:gd name="T60" fmla="*/ 2147483647 w 48"/>
              <a:gd name="T61" fmla="*/ 2147483647 h 55"/>
              <a:gd name="T62" fmla="*/ 2147483647 w 48"/>
              <a:gd name="T63" fmla="*/ 2147483647 h 55"/>
              <a:gd name="T64" fmla="*/ 2147483647 w 48"/>
              <a:gd name="T65" fmla="*/ 0 h 55"/>
              <a:gd name="T66" fmla="*/ 2147483647 w 48"/>
              <a:gd name="T67" fmla="*/ 0 h 55"/>
              <a:gd name="T68" fmla="*/ 2147483647 w 48"/>
              <a:gd name="T69" fmla="*/ 2147483647 h 55"/>
              <a:gd name="T70" fmla="*/ 2147483647 w 48"/>
              <a:gd name="T71" fmla="*/ 2147483647 h 55"/>
              <a:gd name="T72" fmla="*/ 2147483647 w 48"/>
              <a:gd name="T73" fmla="*/ 2147483647 h 55"/>
              <a:gd name="T74" fmla="*/ 2147483647 w 48"/>
              <a:gd name="T75" fmla="*/ 2147483647 h 55"/>
              <a:gd name="T76" fmla="*/ 2147483647 w 48"/>
              <a:gd name="T77" fmla="*/ 2147483647 h 55"/>
              <a:gd name="T78" fmla="*/ 2147483647 w 48"/>
              <a:gd name="T79" fmla="*/ 2147483647 h 55"/>
              <a:gd name="T80" fmla="*/ 2147483647 w 48"/>
              <a:gd name="T81" fmla="*/ 2147483647 h 55"/>
              <a:gd name="T82" fmla="*/ 2147483647 w 48"/>
              <a:gd name="T83" fmla="*/ 2147483647 h 55"/>
              <a:gd name="T84" fmla="*/ 2147483647 w 48"/>
              <a:gd name="T85" fmla="*/ 2147483647 h 55"/>
              <a:gd name="T86" fmla="*/ 2147483647 w 48"/>
              <a:gd name="T87" fmla="*/ 2147483647 h 55"/>
              <a:gd name="T88" fmla="*/ 2147483647 w 48"/>
              <a:gd name="T89" fmla="*/ 2147483647 h 55"/>
              <a:gd name="T90" fmla="*/ 2147483647 w 48"/>
              <a:gd name="T91" fmla="*/ 2147483647 h 55"/>
              <a:gd name="T92" fmla="*/ 2147483647 w 48"/>
              <a:gd name="T93" fmla="*/ 2147483647 h 55"/>
              <a:gd name="T94" fmla="*/ 2147483647 w 48"/>
              <a:gd name="T95" fmla="*/ 2147483647 h 55"/>
              <a:gd name="T96" fmla="*/ 2147483647 w 48"/>
              <a:gd name="T97" fmla="*/ 2147483647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8"/>
              <a:gd name="T148" fmla="*/ 0 h 55"/>
              <a:gd name="T149" fmla="*/ 48 w 48"/>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8" h="55">
                <a:moveTo>
                  <a:pt x="1" y="24"/>
                </a:moveTo>
                <a:lnTo>
                  <a:pt x="0" y="28"/>
                </a:lnTo>
                <a:lnTo>
                  <a:pt x="0" y="33"/>
                </a:lnTo>
                <a:lnTo>
                  <a:pt x="0" y="36"/>
                </a:lnTo>
                <a:lnTo>
                  <a:pt x="1" y="40"/>
                </a:lnTo>
                <a:lnTo>
                  <a:pt x="3" y="43"/>
                </a:lnTo>
                <a:lnTo>
                  <a:pt x="6" y="47"/>
                </a:lnTo>
                <a:lnTo>
                  <a:pt x="8" y="50"/>
                </a:lnTo>
                <a:lnTo>
                  <a:pt x="11" y="53"/>
                </a:lnTo>
                <a:lnTo>
                  <a:pt x="14" y="55"/>
                </a:lnTo>
                <a:lnTo>
                  <a:pt x="16" y="55"/>
                </a:lnTo>
                <a:lnTo>
                  <a:pt x="19" y="55"/>
                </a:lnTo>
                <a:lnTo>
                  <a:pt x="20" y="55"/>
                </a:lnTo>
                <a:lnTo>
                  <a:pt x="23" y="53"/>
                </a:lnTo>
                <a:lnTo>
                  <a:pt x="25" y="53"/>
                </a:lnTo>
                <a:lnTo>
                  <a:pt x="26" y="52"/>
                </a:lnTo>
                <a:lnTo>
                  <a:pt x="28" y="50"/>
                </a:lnTo>
                <a:lnTo>
                  <a:pt x="31" y="47"/>
                </a:lnTo>
                <a:lnTo>
                  <a:pt x="34" y="44"/>
                </a:lnTo>
                <a:lnTo>
                  <a:pt x="37" y="42"/>
                </a:lnTo>
                <a:lnTo>
                  <a:pt x="40" y="39"/>
                </a:lnTo>
                <a:lnTo>
                  <a:pt x="43" y="34"/>
                </a:lnTo>
                <a:lnTo>
                  <a:pt x="44" y="31"/>
                </a:lnTo>
                <a:lnTo>
                  <a:pt x="47" y="27"/>
                </a:lnTo>
                <a:lnTo>
                  <a:pt x="47" y="22"/>
                </a:lnTo>
                <a:lnTo>
                  <a:pt x="48" y="18"/>
                </a:lnTo>
                <a:lnTo>
                  <a:pt x="47" y="13"/>
                </a:lnTo>
                <a:lnTo>
                  <a:pt x="45" y="10"/>
                </a:lnTo>
                <a:lnTo>
                  <a:pt x="43" y="7"/>
                </a:lnTo>
                <a:lnTo>
                  <a:pt x="38" y="6"/>
                </a:lnTo>
                <a:lnTo>
                  <a:pt x="35" y="4"/>
                </a:lnTo>
                <a:lnTo>
                  <a:pt x="31" y="2"/>
                </a:lnTo>
                <a:lnTo>
                  <a:pt x="28" y="0"/>
                </a:lnTo>
                <a:lnTo>
                  <a:pt x="23" y="0"/>
                </a:lnTo>
                <a:lnTo>
                  <a:pt x="19" y="2"/>
                </a:lnTo>
                <a:lnTo>
                  <a:pt x="14" y="3"/>
                </a:lnTo>
                <a:lnTo>
                  <a:pt x="11" y="6"/>
                </a:lnTo>
                <a:lnTo>
                  <a:pt x="8" y="10"/>
                </a:lnTo>
                <a:lnTo>
                  <a:pt x="6" y="15"/>
                </a:lnTo>
                <a:lnTo>
                  <a:pt x="3" y="19"/>
                </a:lnTo>
                <a:lnTo>
                  <a:pt x="1" y="24"/>
                </a:lnTo>
                <a:lnTo>
                  <a:pt x="1" y="25"/>
                </a:lnTo>
                <a:lnTo>
                  <a:pt x="1" y="24"/>
                </a:lnTo>
              </a:path>
            </a:pathLst>
          </a:custGeom>
          <a:solidFill>
            <a:srgbClr val="FFFF00"/>
          </a:solidFill>
          <a:ln w="4763">
            <a:solidFill>
              <a:srgbClr val="990000"/>
            </a:solidFill>
            <a:round/>
            <a:headEnd/>
            <a:tailEnd/>
          </a:ln>
        </p:spPr>
        <p:txBody>
          <a:bodyPr/>
          <a:lstStyle/>
          <a:p>
            <a:endParaRPr lang="en-US"/>
          </a:p>
        </p:txBody>
      </p:sp>
      <p:sp>
        <p:nvSpPr>
          <p:cNvPr id="53290" name="Freeform 41"/>
          <p:cNvSpPr>
            <a:spLocks/>
          </p:cNvSpPr>
          <p:nvPr/>
        </p:nvSpPr>
        <p:spPr bwMode="auto">
          <a:xfrm>
            <a:off x="6704014" y="4581528"/>
            <a:ext cx="74612" cy="85725"/>
          </a:xfrm>
          <a:custGeom>
            <a:avLst/>
            <a:gdLst>
              <a:gd name="T0" fmla="*/ 2147483647 w 53"/>
              <a:gd name="T1" fmla="*/ 2147483647 h 54"/>
              <a:gd name="T2" fmla="*/ 2147483647 w 53"/>
              <a:gd name="T3" fmla="*/ 2147483647 h 54"/>
              <a:gd name="T4" fmla="*/ 2147483647 w 53"/>
              <a:gd name="T5" fmla="*/ 2147483647 h 54"/>
              <a:gd name="T6" fmla="*/ 2147483647 w 53"/>
              <a:gd name="T7" fmla="*/ 2147483647 h 54"/>
              <a:gd name="T8" fmla="*/ 0 w 53"/>
              <a:gd name="T9" fmla="*/ 2147483647 h 54"/>
              <a:gd name="T10" fmla="*/ 0 w 53"/>
              <a:gd name="T11" fmla="*/ 2147483647 h 54"/>
              <a:gd name="T12" fmla="*/ 2147483647 w 53"/>
              <a:gd name="T13" fmla="*/ 2147483647 h 54"/>
              <a:gd name="T14" fmla="*/ 2147483647 w 53"/>
              <a:gd name="T15" fmla="*/ 2147483647 h 54"/>
              <a:gd name="T16" fmla="*/ 2147483647 w 53"/>
              <a:gd name="T17" fmla="*/ 2147483647 h 54"/>
              <a:gd name="T18" fmla="*/ 2147483647 w 53"/>
              <a:gd name="T19" fmla="*/ 2147483647 h 54"/>
              <a:gd name="T20" fmla="*/ 2147483647 w 53"/>
              <a:gd name="T21" fmla="*/ 2147483647 h 54"/>
              <a:gd name="T22" fmla="*/ 2147483647 w 53"/>
              <a:gd name="T23" fmla="*/ 2147483647 h 54"/>
              <a:gd name="T24" fmla="*/ 2147483647 w 53"/>
              <a:gd name="T25" fmla="*/ 2147483647 h 54"/>
              <a:gd name="T26" fmla="*/ 2147483647 w 53"/>
              <a:gd name="T27" fmla="*/ 2147483647 h 54"/>
              <a:gd name="T28" fmla="*/ 2147483647 w 53"/>
              <a:gd name="T29" fmla="*/ 2147483647 h 54"/>
              <a:gd name="T30" fmla="*/ 2147483647 w 53"/>
              <a:gd name="T31" fmla="*/ 2147483647 h 54"/>
              <a:gd name="T32" fmla="*/ 2147483647 w 53"/>
              <a:gd name="T33" fmla="*/ 2147483647 h 54"/>
              <a:gd name="T34" fmla="*/ 2147483647 w 53"/>
              <a:gd name="T35" fmla="*/ 2147483647 h 54"/>
              <a:gd name="T36" fmla="*/ 2147483647 w 53"/>
              <a:gd name="T37" fmla="*/ 2147483647 h 54"/>
              <a:gd name="T38" fmla="*/ 2147483647 w 53"/>
              <a:gd name="T39" fmla="*/ 2147483647 h 54"/>
              <a:gd name="T40" fmla="*/ 2147483647 w 53"/>
              <a:gd name="T41" fmla="*/ 2147483647 h 54"/>
              <a:gd name="T42" fmla="*/ 2147483647 w 53"/>
              <a:gd name="T43" fmla="*/ 2147483647 h 54"/>
              <a:gd name="T44" fmla="*/ 2147483647 w 53"/>
              <a:gd name="T45" fmla="*/ 2147483647 h 54"/>
              <a:gd name="T46" fmla="*/ 2147483647 w 53"/>
              <a:gd name="T47" fmla="*/ 2147483647 h 54"/>
              <a:gd name="T48" fmla="*/ 2147483647 w 53"/>
              <a:gd name="T49" fmla="*/ 2147483647 h 54"/>
              <a:gd name="T50" fmla="*/ 2147483647 w 53"/>
              <a:gd name="T51" fmla="*/ 2147483647 h 54"/>
              <a:gd name="T52" fmla="*/ 2147483647 w 53"/>
              <a:gd name="T53" fmla="*/ 2147483647 h 54"/>
              <a:gd name="T54" fmla="*/ 2147483647 w 53"/>
              <a:gd name="T55" fmla="*/ 2147483647 h 54"/>
              <a:gd name="T56" fmla="*/ 2147483647 w 53"/>
              <a:gd name="T57" fmla="*/ 2147483647 h 54"/>
              <a:gd name="T58" fmla="*/ 2147483647 w 53"/>
              <a:gd name="T59" fmla="*/ 2147483647 h 54"/>
              <a:gd name="T60" fmla="*/ 2147483647 w 53"/>
              <a:gd name="T61" fmla="*/ 2147483647 h 54"/>
              <a:gd name="T62" fmla="*/ 2147483647 w 53"/>
              <a:gd name="T63" fmla="*/ 0 h 54"/>
              <a:gd name="T64" fmla="*/ 2147483647 w 53"/>
              <a:gd name="T65" fmla="*/ 0 h 54"/>
              <a:gd name="T66" fmla="*/ 2147483647 w 53"/>
              <a:gd name="T67" fmla="*/ 0 h 54"/>
              <a:gd name="T68" fmla="*/ 2147483647 w 53"/>
              <a:gd name="T69" fmla="*/ 2147483647 h 54"/>
              <a:gd name="T70" fmla="*/ 2147483647 w 53"/>
              <a:gd name="T71" fmla="*/ 2147483647 h 54"/>
              <a:gd name="T72" fmla="*/ 2147483647 w 53"/>
              <a:gd name="T73" fmla="*/ 2147483647 h 54"/>
              <a:gd name="T74" fmla="*/ 2147483647 w 53"/>
              <a:gd name="T75" fmla="*/ 2147483647 h 54"/>
              <a:gd name="T76" fmla="*/ 2147483647 w 53"/>
              <a:gd name="T77" fmla="*/ 2147483647 h 54"/>
              <a:gd name="T78" fmla="*/ 2147483647 w 53"/>
              <a:gd name="T79" fmla="*/ 2147483647 h 54"/>
              <a:gd name="T80" fmla="*/ 2147483647 w 53"/>
              <a:gd name="T81" fmla="*/ 2147483647 h 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4"/>
              <a:gd name="T125" fmla="*/ 53 w 53"/>
              <a:gd name="T126" fmla="*/ 54 h 5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4">
                <a:moveTo>
                  <a:pt x="5" y="17"/>
                </a:moveTo>
                <a:lnTo>
                  <a:pt x="3" y="21"/>
                </a:lnTo>
                <a:lnTo>
                  <a:pt x="2" y="27"/>
                </a:lnTo>
                <a:lnTo>
                  <a:pt x="2" y="31"/>
                </a:lnTo>
                <a:lnTo>
                  <a:pt x="0" y="36"/>
                </a:lnTo>
                <a:lnTo>
                  <a:pt x="0" y="40"/>
                </a:lnTo>
                <a:lnTo>
                  <a:pt x="2" y="45"/>
                </a:lnTo>
                <a:lnTo>
                  <a:pt x="5" y="48"/>
                </a:lnTo>
                <a:lnTo>
                  <a:pt x="9" y="49"/>
                </a:lnTo>
                <a:lnTo>
                  <a:pt x="12" y="51"/>
                </a:lnTo>
                <a:lnTo>
                  <a:pt x="15" y="52"/>
                </a:lnTo>
                <a:lnTo>
                  <a:pt x="18" y="52"/>
                </a:lnTo>
                <a:lnTo>
                  <a:pt x="22" y="54"/>
                </a:lnTo>
                <a:lnTo>
                  <a:pt x="25" y="54"/>
                </a:lnTo>
                <a:lnTo>
                  <a:pt x="28" y="54"/>
                </a:lnTo>
                <a:lnTo>
                  <a:pt x="31" y="54"/>
                </a:lnTo>
                <a:lnTo>
                  <a:pt x="34" y="52"/>
                </a:lnTo>
                <a:lnTo>
                  <a:pt x="39" y="51"/>
                </a:lnTo>
                <a:lnTo>
                  <a:pt x="42" y="48"/>
                </a:lnTo>
                <a:lnTo>
                  <a:pt x="45" y="45"/>
                </a:lnTo>
                <a:lnTo>
                  <a:pt x="48" y="42"/>
                </a:lnTo>
                <a:lnTo>
                  <a:pt x="51" y="39"/>
                </a:lnTo>
                <a:lnTo>
                  <a:pt x="52" y="36"/>
                </a:lnTo>
                <a:lnTo>
                  <a:pt x="53" y="33"/>
                </a:lnTo>
                <a:lnTo>
                  <a:pt x="53" y="28"/>
                </a:lnTo>
                <a:lnTo>
                  <a:pt x="53" y="22"/>
                </a:lnTo>
                <a:lnTo>
                  <a:pt x="52" y="17"/>
                </a:lnTo>
                <a:lnTo>
                  <a:pt x="49" y="12"/>
                </a:lnTo>
                <a:lnTo>
                  <a:pt x="46" y="8"/>
                </a:lnTo>
                <a:lnTo>
                  <a:pt x="42" y="3"/>
                </a:lnTo>
                <a:lnTo>
                  <a:pt x="37" y="2"/>
                </a:lnTo>
                <a:lnTo>
                  <a:pt x="31" y="0"/>
                </a:lnTo>
                <a:lnTo>
                  <a:pt x="27" y="0"/>
                </a:lnTo>
                <a:lnTo>
                  <a:pt x="24" y="0"/>
                </a:lnTo>
                <a:lnTo>
                  <a:pt x="21" y="2"/>
                </a:lnTo>
                <a:lnTo>
                  <a:pt x="18" y="5"/>
                </a:lnTo>
                <a:lnTo>
                  <a:pt x="15" y="6"/>
                </a:lnTo>
                <a:lnTo>
                  <a:pt x="12" y="9"/>
                </a:lnTo>
                <a:lnTo>
                  <a:pt x="9" y="12"/>
                </a:lnTo>
                <a:lnTo>
                  <a:pt x="6" y="15"/>
                </a:lnTo>
                <a:lnTo>
                  <a:pt x="5"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1" name="Freeform 42"/>
          <p:cNvSpPr>
            <a:spLocks/>
          </p:cNvSpPr>
          <p:nvPr/>
        </p:nvSpPr>
        <p:spPr bwMode="auto">
          <a:xfrm>
            <a:off x="6704014" y="4581528"/>
            <a:ext cx="74612" cy="85725"/>
          </a:xfrm>
          <a:custGeom>
            <a:avLst/>
            <a:gdLst>
              <a:gd name="T0" fmla="*/ 2147483647 w 53"/>
              <a:gd name="T1" fmla="*/ 2147483647 h 54"/>
              <a:gd name="T2" fmla="*/ 2147483647 w 53"/>
              <a:gd name="T3" fmla="*/ 2147483647 h 54"/>
              <a:gd name="T4" fmla="*/ 2147483647 w 53"/>
              <a:gd name="T5" fmla="*/ 2147483647 h 54"/>
              <a:gd name="T6" fmla="*/ 2147483647 w 53"/>
              <a:gd name="T7" fmla="*/ 2147483647 h 54"/>
              <a:gd name="T8" fmla="*/ 0 w 53"/>
              <a:gd name="T9" fmla="*/ 2147483647 h 54"/>
              <a:gd name="T10" fmla="*/ 0 w 53"/>
              <a:gd name="T11" fmla="*/ 2147483647 h 54"/>
              <a:gd name="T12" fmla="*/ 2147483647 w 53"/>
              <a:gd name="T13" fmla="*/ 2147483647 h 54"/>
              <a:gd name="T14" fmla="*/ 2147483647 w 53"/>
              <a:gd name="T15" fmla="*/ 2147483647 h 54"/>
              <a:gd name="T16" fmla="*/ 2147483647 w 53"/>
              <a:gd name="T17" fmla="*/ 2147483647 h 54"/>
              <a:gd name="T18" fmla="*/ 2147483647 w 53"/>
              <a:gd name="T19" fmla="*/ 2147483647 h 54"/>
              <a:gd name="T20" fmla="*/ 2147483647 w 53"/>
              <a:gd name="T21" fmla="*/ 2147483647 h 54"/>
              <a:gd name="T22" fmla="*/ 2147483647 w 53"/>
              <a:gd name="T23" fmla="*/ 2147483647 h 54"/>
              <a:gd name="T24" fmla="*/ 2147483647 w 53"/>
              <a:gd name="T25" fmla="*/ 2147483647 h 54"/>
              <a:gd name="T26" fmla="*/ 2147483647 w 53"/>
              <a:gd name="T27" fmla="*/ 2147483647 h 54"/>
              <a:gd name="T28" fmla="*/ 2147483647 w 53"/>
              <a:gd name="T29" fmla="*/ 2147483647 h 54"/>
              <a:gd name="T30" fmla="*/ 2147483647 w 53"/>
              <a:gd name="T31" fmla="*/ 2147483647 h 54"/>
              <a:gd name="T32" fmla="*/ 2147483647 w 53"/>
              <a:gd name="T33" fmla="*/ 2147483647 h 54"/>
              <a:gd name="T34" fmla="*/ 2147483647 w 53"/>
              <a:gd name="T35" fmla="*/ 2147483647 h 54"/>
              <a:gd name="T36" fmla="*/ 2147483647 w 53"/>
              <a:gd name="T37" fmla="*/ 2147483647 h 54"/>
              <a:gd name="T38" fmla="*/ 2147483647 w 53"/>
              <a:gd name="T39" fmla="*/ 2147483647 h 54"/>
              <a:gd name="T40" fmla="*/ 2147483647 w 53"/>
              <a:gd name="T41" fmla="*/ 2147483647 h 54"/>
              <a:gd name="T42" fmla="*/ 2147483647 w 53"/>
              <a:gd name="T43" fmla="*/ 2147483647 h 54"/>
              <a:gd name="T44" fmla="*/ 2147483647 w 53"/>
              <a:gd name="T45" fmla="*/ 2147483647 h 54"/>
              <a:gd name="T46" fmla="*/ 2147483647 w 53"/>
              <a:gd name="T47" fmla="*/ 2147483647 h 54"/>
              <a:gd name="T48" fmla="*/ 2147483647 w 53"/>
              <a:gd name="T49" fmla="*/ 2147483647 h 54"/>
              <a:gd name="T50" fmla="*/ 2147483647 w 53"/>
              <a:gd name="T51" fmla="*/ 2147483647 h 54"/>
              <a:gd name="T52" fmla="*/ 2147483647 w 53"/>
              <a:gd name="T53" fmla="*/ 2147483647 h 54"/>
              <a:gd name="T54" fmla="*/ 2147483647 w 53"/>
              <a:gd name="T55" fmla="*/ 2147483647 h 54"/>
              <a:gd name="T56" fmla="*/ 2147483647 w 53"/>
              <a:gd name="T57" fmla="*/ 2147483647 h 54"/>
              <a:gd name="T58" fmla="*/ 2147483647 w 53"/>
              <a:gd name="T59" fmla="*/ 2147483647 h 54"/>
              <a:gd name="T60" fmla="*/ 2147483647 w 53"/>
              <a:gd name="T61" fmla="*/ 2147483647 h 54"/>
              <a:gd name="T62" fmla="*/ 2147483647 w 53"/>
              <a:gd name="T63" fmla="*/ 0 h 54"/>
              <a:gd name="T64" fmla="*/ 2147483647 w 53"/>
              <a:gd name="T65" fmla="*/ 0 h 54"/>
              <a:gd name="T66" fmla="*/ 2147483647 w 53"/>
              <a:gd name="T67" fmla="*/ 0 h 54"/>
              <a:gd name="T68" fmla="*/ 2147483647 w 53"/>
              <a:gd name="T69" fmla="*/ 2147483647 h 54"/>
              <a:gd name="T70" fmla="*/ 2147483647 w 53"/>
              <a:gd name="T71" fmla="*/ 2147483647 h 54"/>
              <a:gd name="T72" fmla="*/ 2147483647 w 53"/>
              <a:gd name="T73" fmla="*/ 2147483647 h 54"/>
              <a:gd name="T74" fmla="*/ 2147483647 w 53"/>
              <a:gd name="T75" fmla="*/ 2147483647 h 54"/>
              <a:gd name="T76" fmla="*/ 2147483647 w 53"/>
              <a:gd name="T77" fmla="*/ 2147483647 h 54"/>
              <a:gd name="T78" fmla="*/ 2147483647 w 53"/>
              <a:gd name="T79" fmla="*/ 2147483647 h 54"/>
              <a:gd name="T80" fmla="*/ 2147483647 w 53"/>
              <a:gd name="T81" fmla="*/ 2147483647 h 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4"/>
              <a:gd name="T125" fmla="*/ 53 w 53"/>
              <a:gd name="T126" fmla="*/ 54 h 5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4">
                <a:moveTo>
                  <a:pt x="5" y="17"/>
                </a:moveTo>
                <a:lnTo>
                  <a:pt x="3" y="21"/>
                </a:lnTo>
                <a:lnTo>
                  <a:pt x="2" y="27"/>
                </a:lnTo>
                <a:lnTo>
                  <a:pt x="2" y="31"/>
                </a:lnTo>
                <a:lnTo>
                  <a:pt x="0" y="36"/>
                </a:lnTo>
                <a:lnTo>
                  <a:pt x="0" y="40"/>
                </a:lnTo>
                <a:lnTo>
                  <a:pt x="2" y="45"/>
                </a:lnTo>
                <a:lnTo>
                  <a:pt x="5" y="48"/>
                </a:lnTo>
                <a:lnTo>
                  <a:pt x="9" y="49"/>
                </a:lnTo>
                <a:lnTo>
                  <a:pt x="12" y="51"/>
                </a:lnTo>
                <a:lnTo>
                  <a:pt x="15" y="52"/>
                </a:lnTo>
                <a:lnTo>
                  <a:pt x="18" y="52"/>
                </a:lnTo>
                <a:lnTo>
                  <a:pt x="22" y="54"/>
                </a:lnTo>
                <a:lnTo>
                  <a:pt x="25" y="54"/>
                </a:lnTo>
                <a:lnTo>
                  <a:pt x="28" y="54"/>
                </a:lnTo>
                <a:lnTo>
                  <a:pt x="31" y="54"/>
                </a:lnTo>
                <a:lnTo>
                  <a:pt x="34" y="52"/>
                </a:lnTo>
                <a:lnTo>
                  <a:pt x="39" y="51"/>
                </a:lnTo>
                <a:lnTo>
                  <a:pt x="42" y="48"/>
                </a:lnTo>
                <a:lnTo>
                  <a:pt x="45" y="45"/>
                </a:lnTo>
                <a:lnTo>
                  <a:pt x="48" y="42"/>
                </a:lnTo>
                <a:lnTo>
                  <a:pt x="51" y="39"/>
                </a:lnTo>
                <a:lnTo>
                  <a:pt x="52" y="36"/>
                </a:lnTo>
                <a:lnTo>
                  <a:pt x="53" y="33"/>
                </a:lnTo>
                <a:lnTo>
                  <a:pt x="53" y="28"/>
                </a:lnTo>
                <a:lnTo>
                  <a:pt x="53" y="22"/>
                </a:lnTo>
                <a:lnTo>
                  <a:pt x="52" y="17"/>
                </a:lnTo>
                <a:lnTo>
                  <a:pt x="49" y="12"/>
                </a:lnTo>
                <a:lnTo>
                  <a:pt x="46" y="8"/>
                </a:lnTo>
                <a:lnTo>
                  <a:pt x="42" y="3"/>
                </a:lnTo>
                <a:lnTo>
                  <a:pt x="37" y="2"/>
                </a:lnTo>
                <a:lnTo>
                  <a:pt x="31" y="0"/>
                </a:lnTo>
                <a:lnTo>
                  <a:pt x="27" y="0"/>
                </a:lnTo>
                <a:lnTo>
                  <a:pt x="24" y="0"/>
                </a:lnTo>
                <a:lnTo>
                  <a:pt x="21" y="2"/>
                </a:lnTo>
                <a:lnTo>
                  <a:pt x="18" y="5"/>
                </a:lnTo>
                <a:lnTo>
                  <a:pt x="15" y="6"/>
                </a:lnTo>
                <a:lnTo>
                  <a:pt x="12" y="9"/>
                </a:lnTo>
                <a:lnTo>
                  <a:pt x="9" y="12"/>
                </a:lnTo>
                <a:lnTo>
                  <a:pt x="6" y="15"/>
                </a:lnTo>
                <a:lnTo>
                  <a:pt x="5" y="17"/>
                </a:lnTo>
              </a:path>
            </a:pathLst>
          </a:custGeom>
          <a:solidFill>
            <a:srgbClr val="FFFF00"/>
          </a:solidFill>
          <a:ln w="4763">
            <a:solidFill>
              <a:srgbClr val="990000"/>
            </a:solidFill>
            <a:round/>
            <a:headEnd/>
            <a:tailEnd/>
          </a:ln>
        </p:spPr>
        <p:txBody>
          <a:bodyPr/>
          <a:lstStyle/>
          <a:p>
            <a:endParaRPr lang="en-US"/>
          </a:p>
        </p:txBody>
      </p:sp>
      <p:sp>
        <p:nvSpPr>
          <p:cNvPr id="53292" name="Freeform 43"/>
          <p:cNvSpPr>
            <a:spLocks/>
          </p:cNvSpPr>
          <p:nvPr/>
        </p:nvSpPr>
        <p:spPr bwMode="auto">
          <a:xfrm>
            <a:off x="6629403" y="4521203"/>
            <a:ext cx="87313" cy="68263"/>
          </a:xfrm>
          <a:custGeom>
            <a:avLst/>
            <a:gdLst>
              <a:gd name="T0" fmla="*/ 0 w 62"/>
              <a:gd name="T1" fmla="*/ 2147483647 h 43"/>
              <a:gd name="T2" fmla="*/ 2147483647 w 62"/>
              <a:gd name="T3" fmla="*/ 2147483647 h 43"/>
              <a:gd name="T4" fmla="*/ 2147483647 w 62"/>
              <a:gd name="T5" fmla="*/ 2147483647 h 43"/>
              <a:gd name="T6" fmla="*/ 2147483647 w 62"/>
              <a:gd name="T7" fmla="*/ 2147483647 h 43"/>
              <a:gd name="T8" fmla="*/ 2147483647 w 62"/>
              <a:gd name="T9" fmla="*/ 2147483647 h 43"/>
              <a:gd name="T10" fmla="*/ 2147483647 w 62"/>
              <a:gd name="T11" fmla="*/ 2147483647 h 43"/>
              <a:gd name="T12" fmla="*/ 2147483647 w 62"/>
              <a:gd name="T13" fmla="*/ 2147483647 h 43"/>
              <a:gd name="T14" fmla="*/ 2147483647 w 62"/>
              <a:gd name="T15" fmla="*/ 2147483647 h 43"/>
              <a:gd name="T16" fmla="*/ 2147483647 w 62"/>
              <a:gd name="T17" fmla="*/ 2147483647 h 43"/>
              <a:gd name="T18" fmla="*/ 2147483647 w 62"/>
              <a:gd name="T19" fmla="*/ 2147483647 h 43"/>
              <a:gd name="T20" fmla="*/ 2147483647 w 62"/>
              <a:gd name="T21" fmla="*/ 2147483647 h 43"/>
              <a:gd name="T22" fmla="*/ 2147483647 w 62"/>
              <a:gd name="T23" fmla="*/ 2147483647 h 43"/>
              <a:gd name="T24" fmla="*/ 2147483647 w 62"/>
              <a:gd name="T25" fmla="*/ 2147483647 h 43"/>
              <a:gd name="T26" fmla="*/ 2147483647 w 62"/>
              <a:gd name="T27" fmla="*/ 2147483647 h 43"/>
              <a:gd name="T28" fmla="*/ 2147483647 w 62"/>
              <a:gd name="T29" fmla="*/ 2147483647 h 43"/>
              <a:gd name="T30" fmla="*/ 2147483647 w 62"/>
              <a:gd name="T31" fmla="*/ 2147483647 h 43"/>
              <a:gd name="T32" fmla="*/ 2147483647 w 62"/>
              <a:gd name="T33" fmla="*/ 2147483647 h 43"/>
              <a:gd name="T34" fmla="*/ 2147483647 w 62"/>
              <a:gd name="T35" fmla="*/ 2147483647 h 43"/>
              <a:gd name="T36" fmla="*/ 2147483647 w 62"/>
              <a:gd name="T37" fmla="*/ 2147483647 h 43"/>
              <a:gd name="T38" fmla="*/ 2147483647 w 62"/>
              <a:gd name="T39" fmla="*/ 2147483647 h 43"/>
              <a:gd name="T40" fmla="*/ 2147483647 w 62"/>
              <a:gd name="T41" fmla="*/ 2147483647 h 43"/>
              <a:gd name="T42" fmla="*/ 2147483647 w 62"/>
              <a:gd name="T43" fmla="*/ 2147483647 h 43"/>
              <a:gd name="T44" fmla="*/ 2147483647 w 62"/>
              <a:gd name="T45" fmla="*/ 2147483647 h 43"/>
              <a:gd name="T46" fmla="*/ 2147483647 w 62"/>
              <a:gd name="T47" fmla="*/ 2147483647 h 43"/>
              <a:gd name="T48" fmla="*/ 2147483647 w 62"/>
              <a:gd name="T49" fmla="*/ 2147483647 h 43"/>
              <a:gd name="T50" fmla="*/ 2147483647 w 62"/>
              <a:gd name="T51" fmla="*/ 2147483647 h 43"/>
              <a:gd name="T52" fmla="*/ 2147483647 w 62"/>
              <a:gd name="T53" fmla="*/ 2147483647 h 43"/>
              <a:gd name="T54" fmla="*/ 2147483647 w 62"/>
              <a:gd name="T55" fmla="*/ 2147483647 h 43"/>
              <a:gd name="T56" fmla="*/ 2147483647 w 62"/>
              <a:gd name="T57" fmla="*/ 0 h 43"/>
              <a:gd name="T58" fmla="*/ 2147483647 w 62"/>
              <a:gd name="T59" fmla="*/ 0 h 43"/>
              <a:gd name="T60" fmla="*/ 2147483647 w 62"/>
              <a:gd name="T61" fmla="*/ 2147483647 h 43"/>
              <a:gd name="T62" fmla="*/ 2147483647 w 62"/>
              <a:gd name="T63" fmla="*/ 2147483647 h 43"/>
              <a:gd name="T64" fmla="*/ 0 w 62"/>
              <a:gd name="T65" fmla="*/ 2147483647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3" name="Freeform 44"/>
          <p:cNvSpPr>
            <a:spLocks/>
          </p:cNvSpPr>
          <p:nvPr/>
        </p:nvSpPr>
        <p:spPr bwMode="auto">
          <a:xfrm>
            <a:off x="6629403" y="4521203"/>
            <a:ext cx="87313" cy="68263"/>
          </a:xfrm>
          <a:custGeom>
            <a:avLst/>
            <a:gdLst>
              <a:gd name="T0" fmla="*/ 0 w 62"/>
              <a:gd name="T1" fmla="*/ 2147483647 h 43"/>
              <a:gd name="T2" fmla="*/ 2147483647 w 62"/>
              <a:gd name="T3" fmla="*/ 2147483647 h 43"/>
              <a:gd name="T4" fmla="*/ 2147483647 w 62"/>
              <a:gd name="T5" fmla="*/ 2147483647 h 43"/>
              <a:gd name="T6" fmla="*/ 2147483647 w 62"/>
              <a:gd name="T7" fmla="*/ 2147483647 h 43"/>
              <a:gd name="T8" fmla="*/ 2147483647 w 62"/>
              <a:gd name="T9" fmla="*/ 2147483647 h 43"/>
              <a:gd name="T10" fmla="*/ 2147483647 w 62"/>
              <a:gd name="T11" fmla="*/ 2147483647 h 43"/>
              <a:gd name="T12" fmla="*/ 2147483647 w 62"/>
              <a:gd name="T13" fmla="*/ 2147483647 h 43"/>
              <a:gd name="T14" fmla="*/ 2147483647 w 62"/>
              <a:gd name="T15" fmla="*/ 2147483647 h 43"/>
              <a:gd name="T16" fmla="*/ 2147483647 w 62"/>
              <a:gd name="T17" fmla="*/ 2147483647 h 43"/>
              <a:gd name="T18" fmla="*/ 2147483647 w 62"/>
              <a:gd name="T19" fmla="*/ 2147483647 h 43"/>
              <a:gd name="T20" fmla="*/ 2147483647 w 62"/>
              <a:gd name="T21" fmla="*/ 2147483647 h 43"/>
              <a:gd name="T22" fmla="*/ 2147483647 w 62"/>
              <a:gd name="T23" fmla="*/ 2147483647 h 43"/>
              <a:gd name="T24" fmla="*/ 2147483647 w 62"/>
              <a:gd name="T25" fmla="*/ 2147483647 h 43"/>
              <a:gd name="T26" fmla="*/ 2147483647 w 62"/>
              <a:gd name="T27" fmla="*/ 2147483647 h 43"/>
              <a:gd name="T28" fmla="*/ 2147483647 w 62"/>
              <a:gd name="T29" fmla="*/ 2147483647 h 43"/>
              <a:gd name="T30" fmla="*/ 2147483647 w 62"/>
              <a:gd name="T31" fmla="*/ 2147483647 h 43"/>
              <a:gd name="T32" fmla="*/ 2147483647 w 62"/>
              <a:gd name="T33" fmla="*/ 2147483647 h 43"/>
              <a:gd name="T34" fmla="*/ 2147483647 w 62"/>
              <a:gd name="T35" fmla="*/ 2147483647 h 43"/>
              <a:gd name="T36" fmla="*/ 2147483647 w 62"/>
              <a:gd name="T37" fmla="*/ 2147483647 h 43"/>
              <a:gd name="T38" fmla="*/ 2147483647 w 62"/>
              <a:gd name="T39" fmla="*/ 2147483647 h 43"/>
              <a:gd name="T40" fmla="*/ 2147483647 w 62"/>
              <a:gd name="T41" fmla="*/ 2147483647 h 43"/>
              <a:gd name="T42" fmla="*/ 2147483647 w 62"/>
              <a:gd name="T43" fmla="*/ 2147483647 h 43"/>
              <a:gd name="T44" fmla="*/ 2147483647 w 62"/>
              <a:gd name="T45" fmla="*/ 2147483647 h 43"/>
              <a:gd name="T46" fmla="*/ 2147483647 w 62"/>
              <a:gd name="T47" fmla="*/ 2147483647 h 43"/>
              <a:gd name="T48" fmla="*/ 2147483647 w 62"/>
              <a:gd name="T49" fmla="*/ 2147483647 h 43"/>
              <a:gd name="T50" fmla="*/ 2147483647 w 62"/>
              <a:gd name="T51" fmla="*/ 2147483647 h 43"/>
              <a:gd name="T52" fmla="*/ 2147483647 w 62"/>
              <a:gd name="T53" fmla="*/ 2147483647 h 43"/>
              <a:gd name="T54" fmla="*/ 2147483647 w 62"/>
              <a:gd name="T55" fmla="*/ 2147483647 h 43"/>
              <a:gd name="T56" fmla="*/ 2147483647 w 62"/>
              <a:gd name="T57" fmla="*/ 0 h 43"/>
              <a:gd name="T58" fmla="*/ 2147483647 w 62"/>
              <a:gd name="T59" fmla="*/ 0 h 43"/>
              <a:gd name="T60" fmla="*/ 2147483647 w 62"/>
              <a:gd name="T61" fmla="*/ 2147483647 h 43"/>
              <a:gd name="T62" fmla="*/ 2147483647 w 62"/>
              <a:gd name="T63" fmla="*/ 2147483647 h 43"/>
              <a:gd name="T64" fmla="*/ 0 w 62"/>
              <a:gd name="T65" fmla="*/ 2147483647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path>
            </a:pathLst>
          </a:custGeom>
          <a:solidFill>
            <a:srgbClr val="FFFF00"/>
          </a:solidFill>
          <a:ln w="1588">
            <a:solidFill>
              <a:srgbClr val="990000"/>
            </a:solidFill>
            <a:round/>
            <a:headEnd/>
            <a:tailEnd/>
          </a:ln>
        </p:spPr>
        <p:txBody>
          <a:bodyPr/>
          <a:lstStyle/>
          <a:p>
            <a:endParaRPr lang="en-US"/>
          </a:p>
        </p:txBody>
      </p:sp>
      <p:sp>
        <p:nvSpPr>
          <p:cNvPr id="53294" name="Freeform 45"/>
          <p:cNvSpPr>
            <a:spLocks/>
          </p:cNvSpPr>
          <p:nvPr/>
        </p:nvSpPr>
        <p:spPr bwMode="auto">
          <a:xfrm>
            <a:off x="6629403" y="4521203"/>
            <a:ext cx="87313" cy="68263"/>
          </a:xfrm>
          <a:custGeom>
            <a:avLst/>
            <a:gdLst>
              <a:gd name="T0" fmla="*/ 0 w 62"/>
              <a:gd name="T1" fmla="*/ 2147483647 h 43"/>
              <a:gd name="T2" fmla="*/ 2147483647 w 62"/>
              <a:gd name="T3" fmla="*/ 2147483647 h 43"/>
              <a:gd name="T4" fmla="*/ 2147483647 w 62"/>
              <a:gd name="T5" fmla="*/ 2147483647 h 43"/>
              <a:gd name="T6" fmla="*/ 2147483647 w 62"/>
              <a:gd name="T7" fmla="*/ 2147483647 h 43"/>
              <a:gd name="T8" fmla="*/ 2147483647 w 62"/>
              <a:gd name="T9" fmla="*/ 2147483647 h 43"/>
              <a:gd name="T10" fmla="*/ 2147483647 w 62"/>
              <a:gd name="T11" fmla="*/ 2147483647 h 43"/>
              <a:gd name="T12" fmla="*/ 2147483647 w 62"/>
              <a:gd name="T13" fmla="*/ 2147483647 h 43"/>
              <a:gd name="T14" fmla="*/ 2147483647 w 62"/>
              <a:gd name="T15" fmla="*/ 2147483647 h 43"/>
              <a:gd name="T16" fmla="*/ 2147483647 w 62"/>
              <a:gd name="T17" fmla="*/ 2147483647 h 43"/>
              <a:gd name="T18" fmla="*/ 2147483647 w 62"/>
              <a:gd name="T19" fmla="*/ 2147483647 h 43"/>
              <a:gd name="T20" fmla="*/ 2147483647 w 62"/>
              <a:gd name="T21" fmla="*/ 2147483647 h 43"/>
              <a:gd name="T22" fmla="*/ 2147483647 w 62"/>
              <a:gd name="T23" fmla="*/ 2147483647 h 43"/>
              <a:gd name="T24" fmla="*/ 2147483647 w 62"/>
              <a:gd name="T25" fmla="*/ 2147483647 h 43"/>
              <a:gd name="T26" fmla="*/ 2147483647 w 62"/>
              <a:gd name="T27" fmla="*/ 2147483647 h 43"/>
              <a:gd name="T28" fmla="*/ 2147483647 w 62"/>
              <a:gd name="T29" fmla="*/ 2147483647 h 43"/>
              <a:gd name="T30" fmla="*/ 2147483647 w 62"/>
              <a:gd name="T31" fmla="*/ 2147483647 h 43"/>
              <a:gd name="T32" fmla="*/ 2147483647 w 62"/>
              <a:gd name="T33" fmla="*/ 2147483647 h 43"/>
              <a:gd name="T34" fmla="*/ 2147483647 w 62"/>
              <a:gd name="T35" fmla="*/ 2147483647 h 43"/>
              <a:gd name="T36" fmla="*/ 2147483647 w 62"/>
              <a:gd name="T37" fmla="*/ 2147483647 h 43"/>
              <a:gd name="T38" fmla="*/ 2147483647 w 62"/>
              <a:gd name="T39" fmla="*/ 2147483647 h 43"/>
              <a:gd name="T40" fmla="*/ 2147483647 w 62"/>
              <a:gd name="T41" fmla="*/ 2147483647 h 43"/>
              <a:gd name="T42" fmla="*/ 2147483647 w 62"/>
              <a:gd name="T43" fmla="*/ 2147483647 h 43"/>
              <a:gd name="T44" fmla="*/ 2147483647 w 62"/>
              <a:gd name="T45" fmla="*/ 2147483647 h 43"/>
              <a:gd name="T46" fmla="*/ 2147483647 w 62"/>
              <a:gd name="T47" fmla="*/ 2147483647 h 43"/>
              <a:gd name="T48" fmla="*/ 2147483647 w 62"/>
              <a:gd name="T49" fmla="*/ 2147483647 h 43"/>
              <a:gd name="T50" fmla="*/ 2147483647 w 62"/>
              <a:gd name="T51" fmla="*/ 2147483647 h 43"/>
              <a:gd name="T52" fmla="*/ 2147483647 w 62"/>
              <a:gd name="T53" fmla="*/ 2147483647 h 43"/>
              <a:gd name="T54" fmla="*/ 2147483647 w 62"/>
              <a:gd name="T55" fmla="*/ 2147483647 h 43"/>
              <a:gd name="T56" fmla="*/ 2147483647 w 62"/>
              <a:gd name="T57" fmla="*/ 0 h 43"/>
              <a:gd name="T58" fmla="*/ 2147483647 w 62"/>
              <a:gd name="T59" fmla="*/ 0 h 43"/>
              <a:gd name="T60" fmla="*/ 2147483647 w 62"/>
              <a:gd name="T61" fmla="*/ 2147483647 h 43"/>
              <a:gd name="T62" fmla="*/ 2147483647 w 62"/>
              <a:gd name="T63" fmla="*/ 2147483647 h 43"/>
              <a:gd name="T64" fmla="*/ 0 w 62"/>
              <a:gd name="T65" fmla="*/ 2147483647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path>
            </a:pathLst>
          </a:custGeom>
          <a:solidFill>
            <a:srgbClr val="FFFF00"/>
          </a:solidFill>
          <a:ln w="4763">
            <a:solidFill>
              <a:srgbClr val="990000"/>
            </a:solidFill>
            <a:round/>
            <a:headEnd/>
            <a:tailEnd/>
          </a:ln>
        </p:spPr>
        <p:txBody>
          <a:bodyPr/>
          <a:lstStyle/>
          <a:p>
            <a:endParaRPr lang="en-US"/>
          </a:p>
        </p:txBody>
      </p:sp>
      <p:sp>
        <p:nvSpPr>
          <p:cNvPr id="53295" name="Freeform 46"/>
          <p:cNvSpPr>
            <a:spLocks/>
          </p:cNvSpPr>
          <p:nvPr/>
        </p:nvSpPr>
        <p:spPr bwMode="auto">
          <a:xfrm>
            <a:off x="6623053" y="4576767"/>
            <a:ext cx="55563" cy="53975"/>
          </a:xfrm>
          <a:custGeom>
            <a:avLst/>
            <a:gdLst>
              <a:gd name="T0" fmla="*/ 2147483647 w 39"/>
              <a:gd name="T1" fmla="*/ 2147483647 h 34"/>
              <a:gd name="T2" fmla="*/ 2147483647 w 39"/>
              <a:gd name="T3" fmla="*/ 2147483647 h 34"/>
              <a:gd name="T4" fmla="*/ 2147483647 w 39"/>
              <a:gd name="T5" fmla="*/ 2147483647 h 34"/>
              <a:gd name="T6" fmla="*/ 2147483647 w 39"/>
              <a:gd name="T7" fmla="*/ 2147483647 h 34"/>
              <a:gd name="T8" fmla="*/ 2147483647 w 39"/>
              <a:gd name="T9" fmla="*/ 2147483647 h 34"/>
              <a:gd name="T10" fmla="*/ 2147483647 w 39"/>
              <a:gd name="T11" fmla="*/ 2147483647 h 34"/>
              <a:gd name="T12" fmla="*/ 2147483647 w 39"/>
              <a:gd name="T13" fmla="*/ 2147483647 h 34"/>
              <a:gd name="T14" fmla="*/ 2147483647 w 39"/>
              <a:gd name="T15" fmla="*/ 2147483647 h 34"/>
              <a:gd name="T16" fmla="*/ 2147483647 w 39"/>
              <a:gd name="T17" fmla="*/ 2147483647 h 34"/>
              <a:gd name="T18" fmla="*/ 2147483647 w 39"/>
              <a:gd name="T19" fmla="*/ 2147483647 h 34"/>
              <a:gd name="T20" fmla="*/ 2147483647 w 39"/>
              <a:gd name="T21" fmla="*/ 2147483647 h 34"/>
              <a:gd name="T22" fmla="*/ 2147483647 w 39"/>
              <a:gd name="T23" fmla="*/ 2147483647 h 34"/>
              <a:gd name="T24" fmla="*/ 2147483647 w 39"/>
              <a:gd name="T25" fmla="*/ 2147483647 h 34"/>
              <a:gd name="T26" fmla="*/ 2147483647 w 39"/>
              <a:gd name="T27" fmla="*/ 2147483647 h 34"/>
              <a:gd name="T28" fmla="*/ 2147483647 w 39"/>
              <a:gd name="T29" fmla="*/ 2147483647 h 34"/>
              <a:gd name="T30" fmla="*/ 2147483647 w 39"/>
              <a:gd name="T31" fmla="*/ 2147483647 h 34"/>
              <a:gd name="T32" fmla="*/ 2147483647 w 39"/>
              <a:gd name="T33" fmla="*/ 2147483647 h 34"/>
              <a:gd name="T34" fmla="*/ 2147483647 w 39"/>
              <a:gd name="T35" fmla="*/ 2147483647 h 34"/>
              <a:gd name="T36" fmla="*/ 2147483647 w 39"/>
              <a:gd name="T37" fmla="*/ 2147483647 h 34"/>
              <a:gd name="T38" fmla="*/ 2147483647 w 39"/>
              <a:gd name="T39" fmla="*/ 2147483647 h 34"/>
              <a:gd name="T40" fmla="*/ 2147483647 w 39"/>
              <a:gd name="T41" fmla="*/ 2147483647 h 34"/>
              <a:gd name="T42" fmla="*/ 2147483647 w 39"/>
              <a:gd name="T43" fmla="*/ 2147483647 h 34"/>
              <a:gd name="T44" fmla="*/ 2147483647 w 39"/>
              <a:gd name="T45" fmla="*/ 2147483647 h 34"/>
              <a:gd name="T46" fmla="*/ 2147483647 w 39"/>
              <a:gd name="T47" fmla="*/ 2147483647 h 34"/>
              <a:gd name="T48" fmla="*/ 2147483647 w 39"/>
              <a:gd name="T49" fmla="*/ 2147483647 h 34"/>
              <a:gd name="T50" fmla="*/ 2147483647 w 39"/>
              <a:gd name="T51" fmla="*/ 2147483647 h 34"/>
              <a:gd name="T52" fmla="*/ 2147483647 w 39"/>
              <a:gd name="T53" fmla="*/ 2147483647 h 34"/>
              <a:gd name="T54" fmla="*/ 2147483647 w 39"/>
              <a:gd name="T55" fmla="*/ 2147483647 h 34"/>
              <a:gd name="T56" fmla="*/ 2147483647 w 39"/>
              <a:gd name="T57" fmla="*/ 2147483647 h 34"/>
              <a:gd name="T58" fmla="*/ 2147483647 w 39"/>
              <a:gd name="T59" fmla="*/ 2147483647 h 34"/>
              <a:gd name="T60" fmla="*/ 2147483647 w 39"/>
              <a:gd name="T61" fmla="*/ 2147483647 h 34"/>
              <a:gd name="T62" fmla="*/ 2147483647 w 39"/>
              <a:gd name="T63" fmla="*/ 2147483647 h 34"/>
              <a:gd name="T64" fmla="*/ 2147483647 w 39"/>
              <a:gd name="T65" fmla="*/ 2147483647 h 34"/>
              <a:gd name="T66" fmla="*/ 2147483647 w 39"/>
              <a:gd name="T67" fmla="*/ 0 h 34"/>
              <a:gd name="T68" fmla="*/ 2147483647 w 39"/>
              <a:gd name="T69" fmla="*/ 0 h 34"/>
              <a:gd name="T70" fmla="*/ 2147483647 w 39"/>
              <a:gd name="T71" fmla="*/ 0 h 34"/>
              <a:gd name="T72" fmla="*/ 2147483647 w 39"/>
              <a:gd name="T73" fmla="*/ 0 h 34"/>
              <a:gd name="T74" fmla="*/ 2147483647 w 39"/>
              <a:gd name="T75" fmla="*/ 0 h 34"/>
              <a:gd name="T76" fmla="*/ 2147483647 w 39"/>
              <a:gd name="T77" fmla="*/ 0 h 34"/>
              <a:gd name="T78" fmla="*/ 2147483647 w 39"/>
              <a:gd name="T79" fmla="*/ 0 h 34"/>
              <a:gd name="T80" fmla="*/ 2147483647 w 39"/>
              <a:gd name="T81" fmla="*/ 2147483647 h 34"/>
              <a:gd name="T82" fmla="*/ 0 w 39"/>
              <a:gd name="T83" fmla="*/ 2147483647 h 34"/>
              <a:gd name="T84" fmla="*/ 0 w 39"/>
              <a:gd name="T85" fmla="*/ 2147483647 h 34"/>
              <a:gd name="T86" fmla="*/ 0 w 39"/>
              <a:gd name="T87" fmla="*/ 2147483647 h 34"/>
              <a:gd name="T88" fmla="*/ 0 w 39"/>
              <a:gd name="T89" fmla="*/ 2147483647 h 34"/>
              <a:gd name="T90" fmla="*/ 0 w 39"/>
              <a:gd name="T91" fmla="*/ 2147483647 h 34"/>
              <a:gd name="T92" fmla="*/ 2147483647 w 39"/>
              <a:gd name="T93" fmla="*/ 2147483647 h 34"/>
              <a:gd name="T94" fmla="*/ 2147483647 w 39"/>
              <a:gd name="T95" fmla="*/ 2147483647 h 34"/>
              <a:gd name="T96" fmla="*/ 2147483647 w 39"/>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9"/>
              <a:gd name="T148" fmla="*/ 0 h 34"/>
              <a:gd name="T149" fmla="*/ 39 w 39"/>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9" h="34">
                <a:moveTo>
                  <a:pt x="3" y="15"/>
                </a:moveTo>
                <a:lnTo>
                  <a:pt x="4" y="18"/>
                </a:lnTo>
                <a:lnTo>
                  <a:pt x="5" y="21"/>
                </a:lnTo>
                <a:lnTo>
                  <a:pt x="7" y="24"/>
                </a:lnTo>
                <a:lnTo>
                  <a:pt x="8" y="27"/>
                </a:lnTo>
                <a:lnTo>
                  <a:pt x="10" y="30"/>
                </a:lnTo>
                <a:lnTo>
                  <a:pt x="11" y="31"/>
                </a:lnTo>
                <a:lnTo>
                  <a:pt x="14" y="33"/>
                </a:lnTo>
                <a:lnTo>
                  <a:pt x="17" y="34"/>
                </a:lnTo>
                <a:lnTo>
                  <a:pt x="20" y="33"/>
                </a:lnTo>
                <a:lnTo>
                  <a:pt x="25" y="33"/>
                </a:lnTo>
                <a:lnTo>
                  <a:pt x="28" y="33"/>
                </a:lnTo>
                <a:lnTo>
                  <a:pt x="31" y="31"/>
                </a:lnTo>
                <a:lnTo>
                  <a:pt x="34" y="30"/>
                </a:lnTo>
                <a:lnTo>
                  <a:pt x="37" y="28"/>
                </a:lnTo>
                <a:lnTo>
                  <a:pt x="38" y="27"/>
                </a:lnTo>
                <a:lnTo>
                  <a:pt x="39" y="24"/>
                </a:lnTo>
                <a:lnTo>
                  <a:pt x="39" y="20"/>
                </a:lnTo>
                <a:lnTo>
                  <a:pt x="38" y="18"/>
                </a:lnTo>
                <a:lnTo>
                  <a:pt x="35" y="15"/>
                </a:lnTo>
                <a:lnTo>
                  <a:pt x="32" y="14"/>
                </a:lnTo>
                <a:lnTo>
                  <a:pt x="28" y="12"/>
                </a:lnTo>
                <a:lnTo>
                  <a:pt x="25" y="11"/>
                </a:lnTo>
                <a:lnTo>
                  <a:pt x="20" y="9"/>
                </a:lnTo>
                <a:lnTo>
                  <a:pt x="17" y="9"/>
                </a:lnTo>
                <a:lnTo>
                  <a:pt x="16" y="8"/>
                </a:lnTo>
                <a:lnTo>
                  <a:pt x="14" y="8"/>
                </a:lnTo>
                <a:lnTo>
                  <a:pt x="14" y="6"/>
                </a:lnTo>
                <a:lnTo>
                  <a:pt x="13" y="6"/>
                </a:lnTo>
                <a:lnTo>
                  <a:pt x="11" y="5"/>
                </a:lnTo>
                <a:lnTo>
                  <a:pt x="11" y="3"/>
                </a:lnTo>
                <a:lnTo>
                  <a:pt x="10" y="2"/>
                </a:lnTo>
                <a:lnTo>
                  <a:pt x="8" y="2"/>
                </a:lnTo>
                <a:lnTo>
                  <a:pt x="8" y="0"/>
                </a:lnTo>
                <a:lnTo>
                  <a:pt x="7" y="0"/>
                </a:lnTo>
                <a:lnTo>
                  <a:pt x="5" y="0"/>
                </a:lnTo>
                <a:lnTo>
                  <a:pt x="4" y="0"/>
                </a:lnTo>
                <a:lnTo>
                  <a:pt x="3" y="0"/>
                </a:lnTo>
                <a:lnTo>
                  <a:pt x="1" y="0"/>
                </a:lnTo>
                <a:lnTo>
                  <a:pt x="1" y="2"/>
                </a:lnTo>
                <a:lnTo>
                  <a:pt x="0" y="3"/>
                </a:lnTo>
                <a:lnTo>
                  <a:pt x="0" y="5"/>
                </a:lnTo>
                <a:lnTo>
                  <a:pt x="0" y="6"/>
                </a:lnTo>
                <a:lnTo>
                  <a:pt x="0" y="8"/>
                </a:lnTo>
                <a:lnTo>
                  <a:pt x="0" y="9"/>
                </a:lnTo>
                <a:lnTo>
                  <a:pt x="1" y="12"/>
                </a:lnTo>
                <a:lnTo>
                  <a:pt x="3" y="14"/>
                </a:lnTo>
                <a:lnTo>
                  <a:pt x="3"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6" name="Freeform 47"/>
          <p:cNvSpPr>
            <a:spLocks/>
          </p:cNvSpPr>
          <p:nvPr/>
        </p:nvSpPr>
        <p:spPr bwMode="auto">
          <a:xfrm>
            <a:off x="6623053" y="4576767"/>
            <a:ext cx="55563" cy="53975"/>
          </a:xfrm>
          <a:custGeom>
            <a:avLst/>
            <a:gdLst>
              <a:gd name="T0" fmla="*/ 2147483647 w 39"/>
              <a:gd name="T1" fmla="*/ 2147483647 h 34"/>
              <a:gd name="T2" fmla="*/ 2147483647 w 39"/>
              <a:gd name="T3" fmla="*/ 2147483647 h 34"/>
              <a:gd name="T4" fmla="*/ 2147483647 w 39"/>
              <a:gd name="T5" fmla="*/ 2147483647 h 34"/>
              <a:gd name="T6" fmla="*/ 2147483647 w 39"/>
              <a:gd name="T7" fmla="*/ 2147483647 h 34"/>
              <a:gd name="T8" fmla="*/ 2147483647 w 39"/>
              <a:gd name="T9" fmla="*/ 2147483647 h 34"/>
              <a:gd name="T10" fmla="*/ 2147483647 w 39"/>
              <a:gd name="T11" fmla="*/ 2147483647 h 34"/>
              <a:gd name="T12" fmla="*/ 2147483647 w 39"/>
              <a:gd name="T13" fmla="*/ 2147483647 h 34"/>
              <a:gd name="T14" fmla="*/ 2147483647 w 39"/>
              <a:gd name="T15" fmla="*/ 2147483647 h 34"/>
              <a:gd name="T16" fmla="*/ 2147483647 w 39"/>
              <a:gd name="T17" fmla="*/ 2147483647 h 34"/>
              <a:gd name="T18" fmla="*/ 2147483647 w 39"/>
              <a:gd name="T19" fmla="*/ 2147483647 h 34"/>
              <a:gd name="T20" fmla="*/ 2147483647 w 39"/>
              <a:gd name="T21" fmla="*/ 2147483647 h 34"/>
              <a:gd name="T22" fmla="*/ 2147483647 w 39"/>
              <a:gd name="T23" fmla="*/ 2147483647 h 34"/>
              <a:gd name="T24" fmla="*/ 2147483647 w 39"/>
              <a:gd name="T25" fmla="*/ 2147483647 h 34"/>
              <a:gd name="T26" fmla="*/ 2147483647 w 39"/>
              <a:gd name="T27" fmla="*/ 2147483647 h 34"/>
              <a:gd name="T28" fmla="*/ 2147483647 w 39"/>
              <a:gd name="T29" fmla="*/ 2147483647 h 34"/>
              <a:gd name="T30" fmla="*/ 2147483647 w 39"/>
              <a:gd name="T31" fmla="*/ 2147483647 h 34"/>
              <a:gd name="T32" fmla="*/ 2147483647 w 39"/>
              <a:gd name="T33" fmla="*/ 2147483647 h 34"/>
              <a:gd name="T34" fmla="*/ 2147483647 w 39"/>
              <a:gd name="T35" fmla="*/ 2147483647 h 34"/>
              <a:gd name="T36" fmla="*/ 2147483647 w 39"/>
              <a:gd name="T37" fmla="*/ 2147483647 h 34"/>
              <a:gd name="T38" fmla="*/ 2147483647 w 39"/>
              <a:gd name="T39" fmla="*/ 2147483647 h 34"/>
              <a:gd name="T40" fmla="*/ 2147483647 w 39"/>
              <a:gd name="T41" fmla="*/ 2147483647 h 34"/>
              <a:gd name="T42" fmla="*/ 2147483647 w 39"/>
              <a:gd name="T43" fmla="*/ 2147483647 h 34"/>
              <a:gd name="T44" fmla="*/ 2147483647 w 39"/>
              <a:gd name="T45" fmla="*/ 2147483647 h 34"/>
              <a:gd name="T46" fmla="*/ 2147483647 w 39"/>
              <a:gd name="T47" fmla="*/ 2147483647 h 34"/>
              <a:gd name="T48" fmla="*/ 2147483647 w 39"/>
              <a:gd name="T49" fmla="*/ 2147483647 h 34"/>
              <a:gd name="T50" fmla="*/ 2147483647 w 39"/>
              <a:gd name="T51" fmla="*/ 2147483647 h 34"/>
              <a:gd name="T52" fmla="*/ 2147483647 w 39"/>
              <a:gd name="T53" fmla="*/ 2147483647 h 34"/>
              <a:gd name="T54" fmla="*/ 2147483647 w 39"/>
              <a:gd name="T55" fmla="*/ 2147483647 h 34"/>
              <a:gd name="T56" fmla="*/ 2147483647 w 39"/>
              <a:gd name="T57" fmla="*/ 2147483647 h 34"/>
              <a:gd name="T58" fmla="*/ 2147483647 w 39"/>
              <a:gd name="T59" fmla="*/ 2147483647 h 34"/>
              <a:gd name="T60" fmla="*/ 2147483647 w 39"/>
              <a:gd name="T61" fmla="*/ 2147483647 h 34"/>
              <a:gd name="T62" fmla="*/ 2147483647 w 39"/>
              <a:gd name="T63" fmla="*/ 2147483647 h 34"/>
              <a:gd name="T64" fmla="*/ 2147483647 w 39"/>
              <a:gd name="T65" fmla="*/ 2147483647 h 34"/>
              <a:gd name="T66" fmla="*/ 2147483647 w 39"/>
              <a:gd name="T67" fmla="*/ 0 h 34"/>
              <a:gd name="T68" fmla="*/ 2147483647 w 39"/>
              <a:gd name="T69" fmla="*/ 0 h 34"/>
              <a:gd name="T70" fmla="*/ 2147483647 w 39"/>
              <a:gd name="T71" fmla="*/ 0 h 34"/>
              <a:gd name="T72" fmla="*/ 2147483647 w 39"/>
              <a:gd name="T73" fmla="*/ 0 h 34"/>
              <a:gd name="T74" fmla="*/ 2147483647 w 39"/>
              <a:gd name="T75" fmla="*/ 0 h 34"/>
              <a:gd name="T76" fmla="*/ 2147483647 w 39"/>
              <a:gd name="T77" fmla="*/ 0 h 34"/>
              <a:gd name="T78" fmla="*/ 2147483647 w 39"/>
              <a:gd name="T79" fmla="*/ 0 h 34"/>
              <a:gd name="T80" fmla="*/ 2147483647 w 39"/>
              <a:gd name="T81" fmla="*/ 2147483647 h 34"/>
              <a:gd name="T82" fmla="*/ 0 w 39"/>
              <a:gd name="T83" fmla="*/ 2147483647 h 34"/>
              <a:gd name="T84" fmla="*/ 0 w 39"/>
              <a:gd name="T85" fmla="*/ 2147483647 h 34"/>
              <a:gd name="T86" fmla="*/ 0 w 39"/>
              <a:gd name="T87" fmla="*/ 2147483647 h 34"/>
              <a:gd name="T88" fmla="*/ 0 w 39"/>
              <a:gd name="T89" fmla="*/ 2147483647 h 34"/>
              <a:gd name="T90" fmla="*/ 0 w 39"/>
              <a:gd name="T91" fmla="*/ 2147483647 h 34"/>
              <a:gd name="T92" fmla="*/ 2147483647 w 39"/>
              <a:gd name="T93" fmla="*/ 2147483647 h 34"/>
              <a:gd name="T94" fmla="*/ 2147483647 w 39"/>
              <a:gd name="T95" fmla="*/ 2147483647 h 34"/>
              <a:gd name="T96" fmla="*/ 2147483647 w 39"/>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9"/>
              <a:gd name="T148" fmla="*/ 0 h 34"/>
              <a:gd name="T149" fmla="*/ 39 w 39"/>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9" h="34">
                <a:moveTo>
                  <a:pt x="3" y="15"/>
                </a:moveTo>
                <a:lnTo>
                  <a:pt x="4" y="18"/>
                </a:lnTo>
                <a:lnTo>
                  <a:pt x="5" y="21"/>
                </a:lnTo>
                <a:lnTo>
                  <a:pt x="7" y="24"/>
                </a:lnTo>
                <a:lnTo>
                  <a:pt x="8" y="27"/>
                </a:lnTo>
                <a:lnTo>
                  <a:pt x="10" y="30"/>
                </a:lnTo>
                <a:lnTo>
                  <a:pt x="11" y="31"/>
                </a:lnTo>
                <a:lnTo>
                  <a:pt x="14" y="33"/>
                </a:lnTo>
                <a:lnTo>
                  <a:pt x="17" y="34"/>
                </a:lnTo>
                <a:lnTo>
                  <a:pt x="20" y="33"/>
                </a:lnTo>
                <a:lnTo>
                  <a:pt x="25" y="33"/>
                </a:lnTo>
                <a:lnTo>
                  <a:pt x="28" y="33"/>
                </a:lnTo>
                <a:lnTo>
                  <a:pt x="31" y="31"/>
                </a:lnTo>
                <a:lnTo>
                  <a:pt x="34" y="30"/>
                </a:lnTo>
                <a:lnTo>
                  <a:pt x="37" y="28"/>
                </a:lnTo>
                <a:lnTo>
                  <a:pt x="38" y="27"/>
                </a:lnTo>
                <a:lnTo>
                  <a:pt x="39" y="24"/>
                </a:lnTo>
                <a:lnTo>
                  <a:pt x="39" y="20"/>
                </a:lnTo>
                <a:lnTo>
                  <a:pt x="38" y="18"/>
                </a:lnTo>
                <a:lnTo>
                  <a:pt x="35" y="15"/>
                </a:lnTo>
                <a:lnTo>
                  <a:pt x="32" y="14"/>
                </a:lnTo>
                <a:lnTo>
                  <a:pt x="28" y="12"/>
                </a:lnTo>
                <a:lnTo>
                  <a:pt x="25" y="11"/>
                </a:lnTo>
                <a:lnTo>
                  <a:pt x="20" y="9"/>
                </a:lnTo>
                <a:lnTo>
                  <a:pt x="17" y="9"/>
                </a:lnTo>
                <a:lnTo>
                  <a:pt x="16" y="8"/>
                </a:lnTo>
                <a:lnTo>
                  <a:pt x="14" y="8"/>
                </a:lnTo>
                <a:lnTo>
                  <a:pt x="14" y="6"/>
                </a:lnTo>
                <a:lnTo>
                  <a:pt x="13" y="6"/>
                </a:lnTo>
                <a:lnTo>
                  <a:pt x="11" y="5"/>
                </a:lnTo>
                <a:lnTo>
                  <a:pt x="11" y="3"/>
                </a:lnTo>
                <a:lnTo>
                  <a:pt x="10" y="2"/>
                </a:lnTo>
                <a:lnTo>
                  <a:pt x="8" y="2"/>
                </a:lnTo>
                <a:lnTo>
                  <a:pt x="8" y="0"/>
                </a:lnTo>
                <a:lnTo>
                  <a:pt x="7" y="0"/>
                </a:lnTo>
                <a:lnTo>
                  <a:pt x="5" y="0"/>
                </a:lnTo>
                <a:lnTo>
                  <a:pt x="4" y="0"/>
                </a:lnTo>
                <a:lnTo>
                  <a:pt x="3" y="0"/>
                </a:lnTo>
                <a:lnTo>
                  <a:pt x="1" y="0"/>
                </a:lnTo>
                <a:lnTo>
                  <a:pt x="1" y="2"/>
                </a:lnTo>
                <a:lnTo>
                  <a:pt x="0" y="3"/>
                </a:lnTo>
                <a:lnTo>
                  <a:pt x="0" y="5"/>
                </a:lnTo>
                <a:lnTo>
                  <a:pt x="0" y="6"/>
                </a:lnTo>
                <a:lnTo>
                  <a:pt x="0" y="8"/>
                </a:lnTo>
                <a:lnTo>
                  <a:pt x="0" y="9"/>
                </a:lnTo>
                <a:lnTo>
                  <a:pt x="1" y="12"/>
                </a:lnTo>
                <a:lnTo>
                  <a:pt x="3" y="14"/>
                </a:lnTo>
                <a:lnTo>
                  <a:pt x="3" y="15"/>
                </a:lnTo>
              </a:path>
            </a:pathLst>
          </a:custGeom>
          <a:solidFill>
            <a:srgbClr val="FFFF00"/>
          </a:solidFill>
          <a:ln w="4763">
            <a:solidFill>
              <a:srgbClr val="990000"/>
            </a:solidFill>
            <a:round/>
            <a:headEnd/>
            <a:tailEnd/>
          </a:ln>
        </p:spPr>
        <p:txBody>
          <a:bodyPr/>
          <a:lstStyle/>
          <a:p>
            <a:endParaRPr lang="en-US"/>
          </a:p>
        </p:txBody>
      </p:sp>
      <p:sp>
        <p:nvSpPr>
          <p:cNvPr id="53297" name="Freeform 48"/>
          <p:cNvSpPr>
            <a:spLocks/>
          </p:cNvSpPr>
          <p:nvPr/>
        </p:nvSpPr>
        <p:spPr bwMode="auto">
          <a:xfrm>
            <a:off x="6661151" y="4614866"/>
            <a:ext cx="38100" cy="58737"/>
          </a:xfrm>
          <a:custGeom>
            <a:avLst/>
            <a:gdLst>
              <a:gd name="T0" fmla="*/ 2147483647 w 27"/>
              <a:gd name="T1" fmla="*/ 2147483647 h 37"/>
              <a:gd name="T2" fmla="*/ 2147483647 w 27"/>
              <a:gd name="T3" fmla="*/ 2147483647 h 37"/>
              <a:gd name="T4" fmla="*/ 0 w 27"/>
              <a:gd name="T5" fmla="*/ 2147483647 h 37"/>
              <a:gd name="T6" fmla="*/ 0 w 27"/>
              <a:gd name="T7" fmla="*/ 2147483647 h 37"/>
              <a:gd name="T8" fmla="*/ 0 w 27"/>
              <a:gd name="T9" fmla="*/ 2147483647 h 37"/>
              <a:gd name="T10" fmla="*/ 2147483647 w 27"/>
              <a:gd name="T11" fmla="*/ 2147483647 h 37"/>
              <a:gd name="T12" fmla="*/ 2147483647 w 27"/>
              <a:gd name="T13" fmla="*/ 2147483647 h 37"/>
              <a:gd name="T14" fmla="*/ 2147483647 w 27"/>
              <a:gd name="T15" fmla="*/ 2147483647 h 37"/>
              <a:gd name="T16" fmla="*/ 2147483647 w 27"/>
              <a:gd name="T17" fmla="*/ 2147483647 h 37"/>
              <a:gd name="T18" fmla="*/ 2147483647 w 27"/>
              <a:gd name="T19" fmla="*/ 2147483647 h 37"/>
              <a:gd name="T20" fmla="*/ 2147483647 w 27"/>
              <a:gd name="T21" fmla="*/ 2147483647 h 37"/>
              <a:gd name="T22" fmla="*/ 2147483647 w 27"/>
              <a:gd name="T23" fmla="*/ 2147483647 h 37"/>
              <a:gd name="T24" fmla="*/ 2147483647 w 27"/>
              <a:gd name="T25" fmla="*/ 2147483647 h 37"/>
              <a:gd name="T26" fmla="*/ 2147483647 w 27"/>
              <a:gd name="T27" fmla="*/ 2147483647 h 37"/>
              <a:gd name="T28" fmla="*/ 2147483647 w 27"/>
              <a:gd name="T29" fmla="*/ 2147483647 h 37"/>
              <a:gd name="T30" fmla="*/ 2147483647 w 27"/>
              <a:gd name="T31" fmla="*/ 2147483647 h 37"/>
              <a:gd name="T32" fmla="*/ 2147483647 w 27"/>
              <a:gd name="T33" fmla="*/ 2147483647 h 37"/>
              <a:gd name="T34" fmla="*/ 2147483647 w 27"/>
              <a:gd name="T35" fmla="*/ 2147483647 h 37"/>
              <a:gd name="T36" fmla="*/ 2147483647 w 27"/>
              <a:gd name="T37" fmla="*/ 2147483647 h 37"/>
              <a:gd name="T38" fmla="*/ 2147483647 w 27"/>
              <a:gd name="T39" fmla="*/ 2147483647 h 37"/>
              <a:gd name="T40" fmla="*/ 2147483647 w 27"/>
              <a:gd name="T41" fmla="*/ 2147483647 h 37"/>
              <a:gd name="T42" fmla="*/ 2147483647 w 27"/>
              <a:gd name="T43" fmla="*/ 2147483647 h 37"/>
              <a:gd name="T44" fmla="*/ 2147483647 w 27"/>
              <a:gd name="T45" fmla="*/ 2147483647 h 37"/>
              <a:gd name="T46" fmla="*/ 2147483647 w 27"/>
              <a:gd name="T47" fmla="*/ 2147483647 h 37"/>
              <a:gd name="T48" fmla="*/ 2147483647 w 27"/>
              <a:gd name="T49" fmla="*/ 2147483647 h 37"/>
              <a:gd name="T50" fmla="*/ 2147483647 w 27"/>
              <a:gd name="T51" fmla="*/ 2147483647 h 37"/>
              <a:gd name="T52" fmla="*/ 2147483647 w 27"/>
              <a:gd name="T53" fmla="*/ 2147483647 h 37"/>
              <a:gd name="T54" fmla="*/ 2147483647 w 27"/>
              <a:gd name="T55" fmla="*/ 2147483647 h 37"/>
              <a:gd name="T56" fmla="*/ 2147483647 w 27"/>
              <a:gd name="T57" fmla="*/ 2147483647 h 37"/>
              <a:gd name="T58" fmla="*/ 2147483647 w 27"/>
              <a:gd name="T59" fmla="*/ 2147483647 h 37"/>
              <a:gd name="T60" fmla="*/ 2147483647 w 27"/>
              <a:gd name="T61" fmla="*/ 2147483647 h 37"/>
              <a:gd name="T62" fmla="*/ 2147483647 w 27"/>
              <a:gd name="T63" fmla="*/ 2147483647 h 37"/>
              <a:gd name="T64" fmla="*/ 2147483647 w 27"/>
              <a:gd name="T65" fmla="*/ 0 h 37"/>
              <a:gd name="T66" fmla="*/ 2147483647 w 27"/>
              <a:gd name="T67" fmla="*/ 0 h 37"/>
              <a:gd name="T68" fmla="*/ 2147483647 w 27"/>
              <a:gd name="T69" fmla="*/ 2147483647 h 37"/>
              <a:gd name="T70" fmla="*/ 2147483647 w 27"/>
              <a:gd name="T71" fmla="*/ 2147483647 h 37"/>
              <a:gd name="T72" fmla="*/ 2147483647 w 27"/>
              <a:gd name="T73" fmla="*/ 2147483647 h 37"/>
              <a:gd name="T74" fmla="*/ 2147483647 w 27"/>
              <a:gd name="T75" fmla="*/ 2147483647 h 37"/>
              <a:gd name="T76" fmla="*/ 2147483647 w 27"/>
              <a:gd name="T77" fmla="*/ 2147483647 h 37"/>
              <a:gd name="T78" fmla="*/ 2147483647 w 27"/>
              <a:gd name="T79" fmla="*/ 2147483647 h 37"/>
              <a:gd name="T80" fmla="*/ 2147483647 w 27"/>
              <a:gd name="T81" fmla="*/ 2147483647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8" name="Freeform 49"/>
          <p:cNvSpPr>
            <a:spLocks/>
          </p:cNvSpPr>
          <p:nvPr/>
        </p:nvSpPr>
        <p:spPr bwMode="auto">
          <a:xfrm>
            <a:off x="6661151" y="4614866"/>
            <a:ext cx="38100" cy="58737"/>
          </a:xfrm>
          <a:custGeom>
            <a:avLst/>
            <a:gdLst>
              <a:gd name="T0" fmla="*/ 2147483647 w 27"/>
              <a:gd name="T1" fmla="*/ 2147483647 h 37"/>
              <a:gd name="T2" fmla="*/ 2147483647 w 27"/>
              <a:gd name="T3" fmla="*/ 2147483647 h 37"/>
              <a:gd name="T4" fmla="*/ 0 w 27"/>
              <a:gd name="T5" fmla="*/ 2147483647 h 37"/>
              <a:gd name="T6" fmla="*/ 0 w 27"/>
              <a:gd name="T7" fmla="*/ 2147483647 h 37"/>
              <a:gd name="T8" fmla="*/ 0 w 27"/>
              <a:gd name="T9" fmla="*/ 2147483647 h 37"/>
              <a:gd name="T10" fmla="*/ 2147483647 w 27"/>
              <a:gd name="T11" fmla="*/ 2147483647 h 37"/>
              <a:gd name="T12" fmla="*/ 2147483647 w 27"/>
              <a:gd name="T13" fmla="*/ 2147483647 h 37"/>
              <a:gd name="T14" fmla="*/ 2147483647 w 27"/>
              <a:gd name="T15" fmla="*/ 2147483647 h 37"/>
              <a:gd name="T16" fmla="*/ 2147483647 w 27"/>
              <a:gd name="T17" fmla="*/ 2147483647 h 37"/>
              <a:gd name="T18" fmla="*/ 2147483647 w 27"/>
              <a:gd name="T19" fmla="*/ 2147483647 h 37"/>
              <a:gd name="T20" fmla="*/ 2147483647 w 27"/>
              <a:gd name="T21" fmla="*/ 2147483647 h 37"/>
              <a:gd name="T22" fmla="*/ 2147483647 w 27"/>
              <a:gd name="T23" fmla="*/ 2147483647 h 37"/>
              <a:gd name="T24" fmla="*/ 2147483647 w 27"/>
              <a:gd name="T25" fmla="*/ 2147483647 h 37"/>
              <a:gd name="T26" fmla="*/ 2147483647 w 27"/>
              <a:gd name="T27" fmla="*/ 2147483647 h 37"/>
              <a:gd name="T28" fmla="*/ 2147483647 w 27"/>
              <a:gd name="T29" fmla="*/ 2147483647 h 37"/>
              <a:gd name="T30" fmla="*/ 2147483647 w 27"/>
              <a:gd name="T31" fmla="*/ 2147483647 h 37"/>
              <a:gd name="T32" fmla="*/ 2147483647 w 27"/>
              <a:gd name="T33" fmla="*/ 2147483647 h 37"/>
              <a:gd name="T34" fmla="*/ 2147483647 w 27"/>
              <a:gd name="T35" fmla="*/ 2147483647 h 37"/>
              <a:gd name="T36" fmla="*/ 2147483647 w 27"/>
              <a:gd name="T37" fmla="*/ 2147483647 h 37"/>
              <a:gd name="T38" fmla="*/ 2147483647 w 27"/>
              <a:gd name="T39" fmla="*/ 2147483647 h 37"/>
              <a:gd name="T40" fmla="*/ 2147483647 w 27"/>
              <a:gd name="T41" fmla="*/ 2147483647 h 37"/>
              <a:gd name="T42" fmla="*/ 2147483647 w 27"/>
              <a:gd name="T43" fmla="*/ 2147483647 h 37"/>
              <a:gd name="T44" fmla="*/ 2147483647 w 27"/>
              <a:gd name="T45" fmla="*/ 2147483647 h 37"/>
              <a:gd name="T46" fmla="*/ 2147483647 w 27"/>
              <a:gd name="T47" fmla="*/ 2147483647 h 37"/>
              <a:gd name="T48" fmla="*/ 2147483647 w 27"/>
              <a:gd name="T49" fmla="*/ 2147483647 h 37"/>
              <a:gd name="T50" fmla="*/ 2147483647 w 27"/>
              <a:gd name="T51" fmla="*/ 2147483647 h 37"/>
              <a:gd name="T52" fmla="*/ 2147483647 w 27"/>
              <a:gd name="T53" fmla="*/ 2147483647 h 37"/>
              <a:gd name="T54" fmla="*/ 2147483647 w 27"/>
              <a:gd name="T55" fmla="*/ 2147483647 h 37"/>
              <a:gd name="T56" fmla="*/ 2147483647 w 27"/>
              <a:gd name="T57" fmla="*/ 2147483647 h 37"/>
              <a:gd name="T58" fmla="*/ 2147483647 w 27"/>
              <a:gd name="T59" fmla="*/ 2147483647 h 37"/>
              <a:gd name="T60" fmla="*/ 2147483647 w 27"/>
              <a:gd name="T61" fmla="*/ 2147483647 h 37"/>
              <a:gd name="T62" fmla="*/ 2147483647 w 27"/>
              <a:gd name="T63" fmla="*/ 2147483647 h 37"/>
              <a:gd name="T64" fmla="*/ 2147483647 w 27"/>
              <a:gd name="T65" fmla="*/ 0 h 37"/>
              <a:gd name="T66" fmla="*/ 2147483647 w 27"/>
              <a:gd name="T67" fmla="*/ 0 h 37"/>
              <a:gd name="T68" fmla="*/ 2147483647 w 27"/>
              <a:gd name="T69" fmla="*/ 2147483647 h 37"/>
              <a:gd name="T70" fmla="*/ 2147483647 w 27"/>
              <a:gd name="T71" fmla="*/ 2147483647 h 37"/>
              <a:gd name="T72" fmla="*/ 2147483647 w 27"/>
              <a:gd name="T73" fmla="*/ 2147483647 h 37"/>
              <a:gd name="T74" fmla="*/ 2147483647 w 27"/>
              <a:gd name="T75" fmla="*/ 2147483647 h 37"/>
              <a:gd name="T76" fmla="*/ 2147483647 w 27"/>
              <a:gd name="T77" fmla="*/ 2147483647 h 37"/>
              <a:gd name="T78" fmla="*/ 2147483647 w 27"/>
              <a:gd name="T79" fmla="*/ 2147483647 h 37"/>
              <a:gd name="T80" fmla="*/ 2147483647 w 27"/>
              <a:gd name="T81" fmla="*/ 2147483647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path>
            </a:pathLst>
          </a:custGeom>
          <a:solidFill>
            <a:srgbClr val="FFFF00"/>
          </a:solidFill>
          <a:ln w="1588">
            <a:solidFill>
              <a:srgbClr val="990000"/>
            </a:solidFill>
            <a:round/>
            <a:headEnd/>
            <a:tailEnd/>
          </a:ln>
        </p:spPr>
        <p:txBody>
          <a:bodyPr/>
          <a:lstStyle/>
          <a:p>
            <a:endParaRPr lang="en-US"/>
          </a:p>
        </p:txBody>
      </p:sp>
      <p:sp>
        <p:nvSpPr>
          <p:cNvPr id="53299" name="Freeform 50"/>
          <p:cNvSpPr>
            <a:spLocks/>
          </p:cNvSpPr>
          <p:nvPr/>
        </p:nvSpPr>
        <p:spPr bwMode="auto">
          <a:xfrm>
            <a:off x="6661151" y="4614866"/>
            <a:ext cx="38100" cy="58737"/>
          </a:xfrm>
          <a:custGeom>
            <a:avLst/>
            <a:gdLst>
              <a:gd name="T0" fmla="*/ 2147483647 w 27"/>
              <a:gd name="T1" fmla="*/ 2147483647 h 37"/>
              <a:gd name="T2" fmla="*/ 2147483647 w 27"/>
              <a:gd name="T3" fmla="*/ 2147483647 h 37"/>
              <a:gd name="T4" fmla="*/ 0 w 27"/>
              <a:gd name="T5" fmla="*/ 2147483647 h 37"/>
              <a:gd name="T6" fmla="*/ 0 w 27"/>
              <a:gd name="T7" fmla="*/ 2147483647 h 37"/>
              <a:gd name="T8" fmla="*/ 0 w 27"/>
              <a:gd name="T9" fmla="*/ 2147483647 h 37"/>
              <a:gd name="T10" fmla="*/ 2147483647 w 27"/>
              <a:gd name="T11" fmla="*/ 2147483647 h 37"/>
              <a:gd name="T12" fmla="*/ 2147483647 w 27"/>
              <a:gd name="T13" fmla="*/ 2147483647 h 37"/>
              <a:gd name="T14" fmla="*/ 2147483647 w 27"/>
              <a:gd name="T15" fmla="*/ 2147483647 h 37"/>
              <a:gd name="T16" fmla="*/ 2147483647 w 27"/>
              <a:gd name="T17" fmla="*/ 2147483647 h 37"/>
              <a:gd name="T18" fmla="*/ 2147483647 w 27"/>
              <a:gd name="T19" fmla="*/ 2147483647 h 37"/>
              <a:gd name="T20" fmla="*/ 2147483647 w 27"/>
              <a:gd name="T21" fmla="*/ 2147483647 h 37"/>
              <a:gd name="T22" fmla="*/ 2147483647 w 27"/>
              <a:gd name="T23" fmla="*/ 2147483647 h 37"/>
              <a:gd name="T24" fmla="*/ 2147483647 w 27"/>
              <a:gd name="T25" fmla="*/ 2147483647 h 37"/>
              <a:gd name="T26" fmla="*/ 2147483647 w 27"/>
              <a:gd name="T27" fmla="*/ 2147483647 h 37"/>
              <a:gd name="T28" fmla="*/ 2147483647 w 27"/>
              <a:gd name="T29" fmla="*/ 2147483647 h 37"/>
              <a:gd name="T30" fmla="*/ 2147483647 w 27"/>
              <a:gd name="T31" fmla="*/ 2147483647 h 37"/>
              <a:gd name="T32" fmla="*/ 2147483647 w 27"/>
              <a:gd name="T33" fmla="*/ 2147483647 h 37"/>
              <a:gd name="T34" fmla="*/ 2147483647 w 27"/>
              <a:gd name="T35" fmla="*/ 2147483647 h 37"/>
              <a:gd name="T36" fmla="*/ 2147483647 w 27"/>
              <a:gd name="T37" fmla="*/ 2147483647 h 37"/>
              <a:gd name="T38" fmla="*/ 2147483647 w 27"/>
              <a:gd name="T39" fmla="*/ 2147483647 h 37"/>
              <a:gd name="T40" fmla="*/ 2147483647 w 27"/>
              <a:gd name="T41" fmla="*/ 2147483647 h 37"/>
              <a:gd name="T42" fmla="*/ 2147483647 w 27"/>
              <a:gd name="T43" fmla="*/ 2147483647 h 37"/>
              <a:gd name="T44" fmla="*/ 2147483647 w 27"/>
              <a:gd name="T45" fmla="*/ 2147483647 h 37"/>
              <a:gd name="T46" fmla="*/ 2147483647 w 27"/>
              <a:gd name="T47" fmla="*/ 2147483647 h 37"/>
              <a:gd name="T48" fmla="*/ 2147483647 w 27"/>
              <a:gd name="T49" fmla="*/ 2147483647 h 37"/>
              <a:gd name="T50" fmla="*/ 2147483647 w 27"/>
              <a:gd name="T51" fmla="*/ 2147483647 h 37"/>
              <a:gd name="T52" fmla="*/ 2147483647 w 27"/>
              <a:gd name="T53" fmla="*/ 2147483647 h 37"/>
              <a:gd name="T54" fmla="*/ 2147483647 w 27"/>
              <a:gd name="T55" fmla="*/ 2147483647 h 37"/>
              <a:gd name="T56" fmla="*/ 2147483647 w 27"/>
              <a:gd name="T57" fmla="*/ 2147483647 h 37"/>
              <a:gd name="T58" fmla="*/ 2147483647 w 27"/>
              <a:gd name="T59" fmla="*/ 2147483647 h 37"/>
              <a:gd name="T60" fmla="*/ 2147483647 w 27"/>
              <a:gd name="T61" fmla="*/ 2147483647 h 37"/>
              <a:gd name="T62" fmla="*/ 2147483647 w 27"/>
              <a:gd name="T63" fmla="*/ 2147483647 h 37"/>
              <a:gd name="T64" fmla="*/ 2147483647 w 27"/>
              <a:gd name="T65" fmla="*/ 0 h 37"/>
              <a:gd name="T66" fmla="*/ 2147483647 w 27"/>
              <a:gd name="T67" fmla="*/ 0 h 37"/>
              <a:gd name="T68" fmla="*/ 2147483647 w 27"/>
              <a:gd name="T69" fmla="*/ 2147483647 h 37"/>
              <a:gd name="T70" fmla="*/ 2147483647 w 27"/>
              <a:gd name="T71" fmla="*/ 2147483647 h 37"/>
              <a:gd name="T72" fmla="*/ 2147483647 w 27"/>
              <a:gd name="T73" fmla="*/ 2147483647 h 37"/>
              <a:gd name="T74" fmla="*/ 2147483647 w 27"/>
              <a:gd name="T75" fmla="*/ 2147483647 h 37"/>
              <a:gd name="T76" fmla="*/ 2147483647 w 27"/>
              <a:gd name="T77" fmla="*/ 2147483647 h 37"/>
              <a:gd name="T78" fmla="*/ 2147483647 w 27"/>
              <a:gd name="T79" fmla="*/ 2147483647 h 37"/>
              <a:gd name="T80" fmla="*/ 2147483647 w 27"/>
              <a:gd name="T81" fmla="*/ 2147483647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path>
            </a:pathLst>
          </a:custGeom>
          <a:solidFill>
            <a:srgbClr val="FFFF00"/>
          </a:solidFill>
          <a:ln w="4763">
            <a:solidFill>
              <a:srgbClr val="990000"/>
            </a:solidFill>
            <a:round/>
            <a:headEnd/>
            <a:tailEnd/>
          </a:ln>
        </p:spPr>
        <p:txBody>
          <a:bodyPr/>
          <a:lstStyle/>
          <a:p>
            <a:endParaRPr lang="en-US"/>
          </a:p>
        </p:txBody>
      </p:sp>
      <p:sp>
        <p:nvSpPr>
          <p:cNvPr id="53300" name="Freeform 51"/>
          <p:cNvSpPr>
            <a:spLocks/>
          </p:cNvSpPr>
          <p:nvPr/>
        </p:nvSpPr>
        <p:spPr bwMode="auto">
          <a:xfrm>
            <a:off x="6586542" y="4643441"/>
            <a:ext cx="73025" cy="92075"/>
          </a:xfrm>
          <a:custGeom>
            <a:avLst/>
            <a:gdLst>
              <a:gd name="T0" fmla="*/ 2147483647 w 51"/>
              <a:gd name="T1" fmla="*/ 2147483647 h 58"/>
              <a:gd name="T2" fmla="*/ 2147483647 w 51"/>
              <a:gd name="T3" fmla="*/ 2147483647 h 58"/>
              <a:gd name="T4" fmla="*/ 2147483647 w 51"/>
              <a:gd name="T5" fmla="*/ 2147483647 h 58"/>
              <a:gd name="T6" fmla="*/ 2147483647 w 51"/>
              <a:gd name="T7" fmla="*/ 2147483647 h 58"/>
              <a:gd name="T8" fmla="*/ 2147483647 w 51"/>
              <a:gd name="T9" fmla="*/ 2147483647 h 58"/>
              <a:gd name="T10" fmla="*/ 2147483647 w 51"/>
              <a:gd name="T11" fmla="*/ 2147483647 h 58"/>
              <a:gd name="T12" fmla="*/ 0 w 51"/>
              <a:gd name="T13" fmla="*/ 2147483647 h 58"/>
              <a:gd name="T14" fmla="*/ 0 w 51"/>
              <a:gd name="T15" fmla="*/ 2147483647 h 58"/>
              <a:gd name="T16" fmla="*/ 2147483647 w 51"/>
              <a:gd name="T17" fmla="*/ 2147483647 h 58"/>
              <a:gd name="T18" fmla="*/ 2147483647 w 51"/>
              <a:gd name="T19" fmla="*/ 2147483647 h 58"/>
              <a:gd name="T20" fmla="*/ 2147483647 w 51"/>
              <a:gd name="T21" fmla="*/ 2147483647 h 58"/>
              <a:gd name="T22" fmla="*/ 2147483647 w 51"/>
              <a:gd name="T23" fmla="*/ 2147483647 h 58"/>
              <a:gd name="T24" fmla="*/ 2147483647 w 51"/>
              <a:gd name="T25" fmla="*/ 2147483647 h 58"/>
              <a:gd name="T26" fmla="*/ 2147483647 w 51"/>
              <a:gd name="T27" fmla="*/ 2147483647 h 58"/>
              <a:gd name="T28" fmla="*/ 2147483647 w 51"/>
              <a:gd name="T29" fmla="*/ 2147483647 h 58"/>
              <a:gd name="T30" fmla="*/ 2147483647 w 51"/>
              <a:gd name="T31" fmla="*/ 2147483647 h 58"/>
              <a:gd name="T32" fmla="*/ 2147483647 w 51"/>
              <a:gd name="T33" fmla="*/ 2147483647 h 58"/>
              <a:gd name="T34" fmla="*/ 2147483647 w 51"/>
              <a:gd name="T35" fmla="*/ 2147483647 h 58"/>
              <a:gd name="T36" fmla="*/ 2147483647 w 51"/>
              <a:gd name="T37" fmla="*/ 2147483647 h 58"/>
              <a:gd name="T38" fmla="*/ 2147483647 w 51"/>
              <a:gd name="T39" fmla="*/ 2147483647 h 58"/>
              <a:gd name="T40" fmla="*/ 2147483647 w 51"/>
              <a:gd name="T41" fmla="*/ 2147483647 h 58"/>
              <a:gd name="T42" fmla="*/ 2147483647 w 51"/>
              <a:gd name="T43" fmla="*/ 2147483647 h 58"/>
              <a:gd name="T44" fmla="*/ 2147483647 w 51"/>
              <a:gd name="T45" fmla="*/ 2147483647 h 58"/>
              <a:gd name="T46" fmla="*/ 2147483647 w 51"/>
              <a:gd name="T47" fmla="*/ 2147483647 h 58"/>
              <a:gd name="T48" fmla="*/ 2147483647 w 51"/>
              <a:gd name="T49" fmla="*/ 2147483647 h 58"/>
              <a:gd name="T50" fmla="*/ 2147483647 w 51"/>
              <a:gd name="T51" fmla="*/ 2147483647 h 58"/>
              <a:gd name="T52" fmla="*/ 2147483647 w 51"/>
              <a:gd name="T53" fmla="*/ 2147483647 h 58"/>
              <a:gd name="T54" fmla="*/ 2147483647 w 51"/>
              <a:gd name="T55" fmla="*/ 2147483647 h 58"/>
              <a:gd name="T56" fmla="*/ 2147483647 w 51"/>
              <a:gd name="T57" fmla="*/ 2147483647 h 58"/>
              <a:gd name="T58" fmla="*/ 2147483647 w 51"/>
              <a:gd name="T59" fmla="*/ 2147483647 h 58"/>
              <a:gd name="T60" fmla="*/ 2147483647 w 51"/>
              <a:gd name="T61" fmla="*/ 2147483647 h 58"/>
              <a:gd name="T62" fmla="*/ 2147483647 w 51"/>
              <a:gd name="T63" fmla="*/ 2147483647 h 58"/>
              <a:gd name="T64" fmla="*/ 2147483647 w 51"/>
              <a:gd name="T65" fmla="*/ 2147483647 h 58"/>
              <a:gd name="T66" fmla="*/ 2147483647 w 51"/>
              <a:gd name="T67" fmla="*/ 2147483647 h 58"/>
              <a:gd name="T68" fmla="*/ 2147483647 w 51"/>
              <a:gd name="T69" fmla="*/ 2147483647 h 58"/>
              <a:gd name="T70" fmla="*/ 2147483647 w 51"/>
              <a:gd name="T71" fmla="*/ 0 h 58"/>
              <a:gd name="T72" fmla="*/ 2147483647 w 51"/>
              <a:gd name="T73" fmla="*/ 0 h 58"/>
              <a:gd name="T74" fmla="*/ 2147483647 w 51"/>
              <a:gd name="T75" fmla="*/ 2147483647 h 58"/>
              <a:gd name="T76" fmla="*/ 2147483647 w 51"/>
              <a:gd name="T77" fmla="*/ 2147483647 h 58"/>
              <a:gd name="T78" fmla="*/ 2147483647 w 51"/>
              <a:gd name="T79" fmla="*/ 2147483647 h 58"/>
              <a:gd name="T80" fmla="*/ 2147483647 w 51"/>
              <a:gd name="T81" fmla="*/ 2147483647 h 58"/>
              <a:gd name="T82" fmla="*/ 2147483647 w 51"/>
              <a:gd name="T83" fmla="*/ 2147483647 h 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
              <a:gd name="T127" fmla="*/ 0 h 58"/>
              <a:gd name="T128" fmla="*/ 51 w 51"/>
              <a:gd name="T129" fmla="*/ 58 h 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 h="58">
                <a:moveTo>
                  <a:pt x="11" y="18"/>
                </a:moveTo>
                <a:lnTo>
                  <a:pt x="9" y="19"/>
                </a:lnTo>
                <a:lnTo>
                  <a:pt x="6" y="20"/>
                </a:lnTo>
                <a:lnTo>
                  <a:pt x="5" y="23"/>
                </a:lnTo>
                <a:lnTo>
                  <a:pt x="3" y="25"/>
                </a:lnTo>
                <a:lnTo>
                  <a:pt x="2" y="28"/>
                </a:lnTo>
                <a:lnTo>
                  <a:pt x="0" y="31"/>
                </a:lnTo>
                <a:lnTo>
                  <a:pt x="0" y="34"/>
                </a:lnTo>
                <a:lnTo>
                  <a:pt x="2" y="37"/>
                </a:lnTo>
                <a:lnTo>
                  <a:pt x="5" y="44"/>
                </a:lnTo>
                <a:lnTo>
                  <a:pt x="9" y="49"/>
                </a:lnTo>
                <a:lnTo>
                  <a:pt x="15" y="52"/>
                </a:lnTo>
                <a:lnTo>
                  <a:pt x="21" y="53"/>
                </a:lnTo>
                <a:lnTo>
                  <a:pt x="27" y="55"/>
                </a:lnTo>
                <a:lnTo>
                  <a:pt x="33" y="55"/>
                </a:lnTo>
                <a:lnTo>
                  <a:pt x="39" y="56"/>
                </a:lnTo>
                <a:lnTo>
                  <a:pt x="46" y="58"/>
                </a:lnTo>
                <a:lnTo>
                  <a:pt x="48" y="53"/>
                </a:lnTo>
                <a:lnTo>
                  <a:pt x="49" y="49"/>
                </a:lnTo>
                <a:lnTo>
                  <a:pt x="51" y="44"/>
                </a:lnTo>
                <a:lnTo>
                  <a:pt x="51" y="38"/>
                </a:lnTo>
                <a:lnTo>
                  <a:pt x="51" y="34"/>
                </a:lnTo>
                <a:lnTo>
                  <a:pt x="49" y="29"/>
                </a:lnTo>
                <a:lnTo>
                  <a:pt x="48" y="25"/>
                </a:lnTo>
                <a:lnTo>
                  <a:pt x="45" y="20"/>
                </a:lnTo>
                <a:lnTo>
                  <a:pt x="43" y="19"/>
                </a:lnTo>
                <a:lnTo>
                  <a:pt x="43" y="18"/>
                </a:lnTo>
                <a:lnTo>
                  <a:pt x="43" y="16"/>
                </a:lnTo>
                <a:lnTo>
                  <a:pt x="45" y="15"/>
                </a:lnTo>
                <a:lnTo>
                  <a:pt x="45" y="13"/>
                </a:lnTo>
                <a:lnTo>
                  <a:pt x="45" y="12"/>
                </a:lnTo>
                <a:lnTo>
                  <a:pt x="45" y="10"/>
                </a:lnTo>
                <a:lnTo>
                  <a:pt x="45" y="9"/>
                </a:lnTo>
                <a:lnTo>
                  <a:pt x="42" y="4"/>
                </a:lnTo>
                <a:lnTo>
                  <a:pt x="39" y="1"/>
                </a:lnTo>
                <a:lnTo>
                  <a:pt x="34" y="0"/>
                </a:lnTo>
                <a:lnTo>
                  <a:pt x="30" y="0"/>
                </a:lnTo>
                <a:lnTo>
                  <a:pt x="26" y="1"/>
                </a:lnTo>
                <a:lnTo>
                  <a:pt x="21" y="3"/>
                </a:lnTo>
                <a:lnTo>
                  <a:pt x="18" y="6"/>
                </a:lnTo>
                <a:lnTo>
                  <a:pt x="15" y="9"/>
                </a:lnTo>
                <a:lnTo>
                  <a:pt x="11"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1" name="Freeform 52"/>
          <p:cNvSpPr>
            <a:spLocks/>
          </p:cNvSpPr>
          <p:nvPr/>
        </p:nvSpPr>
        <p:spPr bwMode="auto">
          <a:xfrm>
            <a:off x="6586542" y="4643441"/>
            <a:ext cx="73025" cy="92075"/>
          </a:xfrm>
          <a:custGeom>
            <a:avLst/>
            <a:gdLst>
              <a:gd name="T0" fmla="*/ 2147483647 w 51"/>
              <a:gd name="T1" fmla="*/ 2147483647 h 58"/>
              <a:gd name="T2" fmla="*/ 2147483647 w 51"/>
              <a:gd name="T3" fmla="*/ 2147483647 h 58"/>
              <a:gd name="T4" fmla="*/ 2147483647 w 51"/>
              <a:gd name="T5" fmla="*/ 2147483647 h 58"/>
              <a:gd name="T6" fmla="*/ 2147483647 w 51"/>
              <a:gd name="T7" fmla="*/ 2147483647 h 58"/>
              <a:gd name="T8" fmla="*/ 2147483647 w 51"/>
              <a:gd name="T9" fmla="*/ 2147483647 h 58"/>
              <a:gd name="T10" fmla="*/ 2147483647 w 51"/>
              <a:gd name="T11" fmla="*/ 2147483647 h 58"/>
              <a:gd name="T12" fmla="*/ 0 w 51"/>
              <a:gd name="T13" fmla="*/ 2147483647 h 58"/>
              <a:gd name="T14" fmla="*/ 0 w 51"/>
              <a:gd name="T15" fmla="*/ 2147483647 h 58"/>
              <a:gd name="T16" fmla="*/ 2147483647 w 51"/>
              <a:gd name="T17" fmla="*/ 2147483647 h 58"/>
              <a:gd name="T18" fmla="*/ 2147483647 w 51"/>
              <a:gd name="T19" fmla="*/ 2147483647 h 58"/>
              <a:gd name="T20" fmla="*/ 2147483647 w 51"/>
              <a:gd name="T21" fmla="*/ 2147483647 h 58"/>
              <a:gd name="T22" fmla="*/ 2147483647 w 51"/>
              <a:gd name="T23" fmla="*/ 2147483647 h 58"/>
              <a:gd name="T24" fmla="*/ 2147483647 w 51"/>
              <a:gd name="T25" fmla="*/ 2147483647 h 58"/>
              <a:gd name="T26" fmla="*/ 2147483647 w 51"/>
              <a:gd name="T27" fmla="*/ 2147483647 h 58"/>
              <a:gd name="T28" fmla="*/ 2147483647 w 51"/>
              <a:gd name="T29" fmla="*/ 2147483647 h 58"/>
              <a:gd name="T30" fmla="*/ 2147483647 w 51"/>
              <a:gd name="T31" fmla="*/ 2147483647 h 58"/>
              <a:gd name="T32" fmla="*/ 2147483647 w 51"/>
              <a:gd name="T33" fmla="*/ 2147483647 h 58"/>
              <a:gd name="T34" fmla="*/ 2147483647 w 51"/>
              <a:gd name="T35" fmla="*/ 2147483647 h 58"/>
              <a:gd name="T36" fmla="*/ 2147483647 w 51"/>
              <a:gd name="T37" fmla="*/ 2147483647 h 58"/>
              <a:gd name="T38" fmla="*/ 2147483647 w 51"/>
              <a:gd name="T39" fmla="*/ 2147483647 h 58"/>
              <a:gd name="T40" fmla="*/ 2147483647 w 51"/>
              <a:gd name="T41" fmla="*/ 2147483647 h 58"/>
              <a:gd name="T42" fmla="*/ 2147483647 w 51"/>
              <a:gd name="T43" fmla="*/ 2147483647 h 58"/>
              <a:gd name="T44" fmla="*/ 2147483647 w 51"/>
              <a:gd name="T45" fmla="*/ 2147483647 h 58"/>
              <a:gd name="T46" fmla="*/ 2147483647 w 51"/>
              <a:gd name="T47" fmla="*/ 2147483647 h 58"/>
              <a:gd name="T48" fmla="*/ 2147483647 w 51"/>
              <a:gd name="T49" fmla="*/ 2147483647 h 58"/>
              <a:gd name="T50" fmla="*/ 2147483647 w 51"/>
              <a:gd name="T51" fmla="*/ 2147483647 h 58"/>
              <a:gd name="T52" fmla="*/ 2147483647 w 51"/>
              <a:gd name="T53" fmla="*/ 2147483647 h 58"/>
              <a:gd name="T54" fmla="*/ 2147483647 w 51"/>
              <a:gd name="T55" fmla="*/ 2147483647 h 58"/>
              <a:gd name="T56" fmla="*/ 2147483647 w 51"/>
              <a:gd name="T57" fmla="*/ 2147483647 h 58"/>
              <a:gd name="T58" fmla="*/ 2147483647 w 51"/>
              <a:gd name="T59" fmla="*/ 2147483647 h 58"/>
              <a:gd name="T60" fmla="*/ 2147483647 w 51"/>
              <a:gd name="T61" fmla="*/ 2147483647 h 58"/>
              <a:gd name="T62" fmla="*/ 2147483647 w 51"/>
              <a:gd name="T63" fmla="*/ 2147483647 h 58"/>
              <a:gd name="T64" fmla="*/ 2147483647 w 51"/>
              <a:gd name="T65" fmla="*/ 2147483647 h 58"/>
              <a:gd name="T66" fmla="*/ 2147483647 w 51"/>
              <a:gd name="T67" fmla="*/ 2147483647 h 58"/>
              <a:gd name="T68" fmla="*/ 2147483647 w 51"/>
              <a:gd name="T69" fmla="*/ 2147483647 h 58"/>
              <a:gd name="T70" fmla="*/ 2147483647 w 51"/>
              <a:gd name="T71" fmla="*/ 0 h 58"/>
              <a:gd name="T72" fmla="*/ 2147483647 w 51"/>
              <a:gd name="T73" fmla="*/ 0 h 58"/>
              <a:gd name="T74" fmla="*/ 2147483647 w 51"/>
              <a:gd name="T75" fmla="*/ 2147483647 h 58"/>
              <a:gd name="T76" fmla="*/ 2147483647 w 51"/>
              <a:gd name="T77" fmla="*/ 2147483647 h 58"/>
              <a:gd name="T78" fmla="*/ 2147483647 w 51"/>
              <a:gd name="T79" fmla="*/ 2147483647 h 58"/>
              <a:gd name="T80" fmla="*/ 2147483647 w 51"/>
              <a:gd name="T81" fmla="*/ 2147483647 h 58"/>
              <a:gd name="T82" fmla="*/ 2147483647 w 51"/>
              <a:gd name="T83" fmla="*/ 2147483647 h 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
              <a:gd name="T127" fmla="*/ 0 h 58"/>
              <a:gd name="T128" fmla="*/ 51 w 51"/>
              <a:gd name="T129" fmla="*/ 58 h 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 h="58">
                <a:moveTo>
                  <a:pt x="11" y="18"/>
                </a:moveTo>
                <a:lnTo>
                  <a:pt x="9" y="19"/>
                </a:lnTo>
                <a:lnTo>
                  <a:pt x="6" y="20"/>
                </a:lnTo>
                <a:lnTo>
                  <a:pt x="5" y="23"/>
                </a:lnTo>
                <a:lnTo>
                  <a:pt x="3" y="25"/>
                </a:lnTo>
                <a:lnTo>
                  <a:pt x="2" y="28"/>
                </a:lnTo>
                <a:lnTo>
                  <a:pt x="0" y="31"/>
                </a:lnTo>
                <a:lnTo>
                  <a:pt x="0" y="34"/>
                </a:lnTo>
                <a:lnTo>
                  <a:pt x="2" y="37"/>
                </a:lnTo>
                <a:lnTo>
                  <a:pt x="5" y="44"/>
                </a:lnTo>
                <a:lnTo>
                  <a:pt x="9" y="49"/>
                </a:lnTo>
                <a:lnTo>
                  <a:pt x="15" y="52"/>
                </a:lnTo>
                <a:lnTo>
                  <a:pt x="21" y="53"/>
                </a:lnTo>
                <a:lnTo>
                  <a:pt x="27" y="55"/>
                </a:lnTo>
                <a:lnTo>
                  <a:pt x="33" y="55"/>
                </a:lnTo>
                <a:lnTo>
                  <a:pt x="39" y="56"/>
                </a:lnTo>
                <a:lnTo>
                  <a:pt x="46" y="58"/>
                </a:lnTo>
                <a:lnTo>
                  <a:pt x="48" y="53"/>
                </a:lnTo>
                <a:lnTo>
                  <a:pt x="49" y="49"/>
                </a:lnTo>
                <a:lnTo>
                  <a:pt x="51" y="44"/>
                </a:lnTo>
                <a:lnTo>
                  <a:pt x="51" y="38"/>
                </a:lnTo>
                <a:lnTo>
                  <a:pt x="51" y="34"/>
                </a:lnTo>
                <a:lnTo>
                  <a:pt x="49" y="29"/>
                </a:lnTo>
                <a:lnTo>
                  <a:pt x="48" y="25"/>
                </a:lnTo>
                <a:lnTo>
                  <a:pt x="45" y="20"/>
                </a:lnTo>
                <a:lnTo>
                  <a:pt x="43" y="19"/>
                </a:lnTo>
                <a:lnTo>
                  <a:pt x="43" y="18"/>
                </a:lnTo>
                <a:lnTo>
                  <a:pt x="43" y="16"/>
                </a:lnTo>
                <a:lnTo>
                  <a:pt x="45" y="15"/>
                </a:lnTo>
                <a:lnTo>
                  <a:pt x="45" y="13"/>
                </a:lnTo>
                <a:lnTo>
                  <a:pt x="45" y="12"/>
                </a:lnTo>
                <a:lnTo>
                  <a:pt x="45" y="10"/>
                </a:lnTo>
                <a:lnTo>
                  <a:pt x="45" y="9"/>
                </a:lnTo>
                <a:lnTo>
                  <a:pt x="42" y="4"/>
                </a:lnTo>
                <a:lnTo>
                  <a:pt x="39" y="1"/>
                </a:lnTo>
                <a:lnTo>
                  <a:pt x="34" y="0"/>
                </a:lnTo>
                <a:lnTo>
                  <a:pt x="30" y="0"/>
                </a:lnTo>
                <a:lnTo>
                  <a:pt x="26" y="1"/>
                </a:lnTo>
                <a:lnTo>
                  <a:pt x="21" y="3"/>
                </a:lnTo>
                <a:lnTo>
                  <a:pt x="18" y="6"/>
                </a:lnTo>
                <a:lnTo>
                  <a:pt x="15" y="9"/>
                </a:lnTo>
                <a:lnTo>
                  <a:pt x="11" y="18"/>
                </a:lnTo>
              </a:path>
            </a:pathLst>
          </a:custGeom>
          <a:solidFill>
            <a:srgbClr val="FFFF00"/>
          </a:solidFill>
          <a:ln w="4763">
            <a:solidFill>
              <a:srgbClr val="990000"/>
            </a:solidFill>
            <a:round/>
            <a:headEnd/>
            <a:tailEnd/>
          </a:ln>
        </p:spPr>
        <p:txBody>
          <a:bodyPr/>
          <a:lstStyle/>
          <a:p>
            <a:endParaRPr lang="en-US"/>
          </a:p>
        </p:txBody>
      </p:sp>
      <p:sp>
        <p:nvSpPr>
          <p:cNvPr id="53302" name="Freeform 53"/>
          <p:cNvSpPr>
            <a:spLocks/>
          </p:cNvSpPr>
          <p:nvPr/>
        </p:nvSpPr>
        <p:spPr bwMode="auto">
          <a:xfrm>
            <a:off x="6491291" y="4594226"/>
            <a:ext cx="98425" cy="88900"/>
          </a:xfrm>
          <a:custGeom>
            <a:avLst/>
            <a:gdLst>
              <a:gd name="T0" fmla="*/ 2147483647 w 70"/>
              <a:gd name="T1" fmla="*/ 2147483647 h 56"/>
              <a:gd name="T2" fmla="*/ 2147483647 w 70"/>
              <a:gd name="T3" fmla="*/ 2147483647 h 56"/>
              <a:gd name="T4" fmla="*/ 0 w 70"/>
              <a:gd name="T5" fmla="*/ 2147483647 h 56"/>
              <a:gd name="T6" fmla="*/ 2147483647 w 70"/>
              <a:gd name="T7" fmla="*/ 2147483647 h 56"/>
              <a:gd name="T8" fmla="*/ 2147483647 w 70"/>
              <a:gd name="T9" fmla="*/ 2147483647 h 56"/>
              <a:gd name="T10" fmla="*/ 2147483647 w 70"/>
              <a:gd name="T11" fmla="*/ 2147483647 h 56"/>
              <a:gd name="T12" fmla="*/ 2147483647 w 70"/>
              <a:gd name="T13" fmla="*/ 2147483647 h 56"/>
              <a:gd name="T14" fmla="*/ 2147483647 w 70"/>
              <a:gd name="T15" fmla="*/ 2147483647 h 56"/>
              <a:gd name="T16" fmla="*/ 2147483647 w 70"/>
              <a:gd name="T17" fmla="*/ 2147483647 h 56"/>
              <a:gd name="T18" fmla="*/ 2147483647 w 70"/>
              <a:gd name="T19" fmla="*/ 2147483647 h 56"/>
              <a:gd name="T20" fmla="*/ 2147483647 w 70"/>
              <a:gd name="T21" fmla="*/ 2147483647 h 56"/>
              <a:gd name="T22" fmla="*/ 2147483647 w 70"/>
              <a:gd name="T23" fmla="*/ 2147483647 h 56"/>
              <a:gd name="T24" fmla="*/ 2147483647 w 70"/>
              <a:gd name="T25" fmla="*/ 2147483647 h 56"/>
              <a:gd name="T26" fmla="*/ 2147483647 w 70"/>
              <a:gd name="T27" fmla="*/ 2147483647 h 56"/>
              <a:gd name="T28" fmla="*/ 2147483647 w 70"/>
              <a:gd name="T29" fmla="*/ 2147483647 h 56"/>
              <a:gd name="T30" fmla="*/ 2147483647 w 70"/>
              <a:gd name="T31" fmla="*/ 2147483647 h 56"/>
              <a:gd name="T32" fmla="*/ 2147483647 w 70"/>
              <a:gd name="T33" fmla="*/ 2147483647 h 56"/>
              <a:gd name="T34" fmla="*/ 2147483647 w 70"/>
              <a:gd name="T35" fmla="*/ 2147483647 h 56"/>
              <a:gd name="T36" fmla="*/ 2147483647 w 70"/>
              <a:gd name="T37" fmla="*/ 2147483647 h 56"/>
              <a:gd name="T38" fmla="*/ 2147483647 w 70"/>
              <a:gd name="T39" fmla="*/ 2147483647 h 56"/>
              <a:gd name="T40" fmla="*/ 2147483647 w 70"/>
              <a:gd name="T41" fmla="*/ 2147483647 h 56"/>
              <a:gd name="T42" fmla="*/ 2147483647 w 70"/>
              <a:gd name="T43" fmla="*/ 2147483647 h 56"/>
              <a:gd name="T44" fmla="*/ 2147483647 w 70"/>
              <a:gd name="T45" fmla="*/ 2147483647 h 56"/>
              <a:gd name="T46" fmla="*/ 2147483647 w 70"/>
              <a:gd name="T47" fmla="*/ 2147483647 h 56"/>
              <a:gd name="T48" fmla="*/ 2147483647 w 70"/>
              <a:gd name="T49" fmla="*/ 2147483647 h 56"/>
              <a:gd name="T50" fmla="*/ 2147483647 w 70"/>
              <a:gd name="T51" fmla="*/ 2147483647 h 56"/>
              <a:gd name="T52" fmla="*/ 2147483647 w 70"/>
              <a:gd name="T53" fmla="*/ 2147483647 h 56"/>
              <a:gd name="T54" fmla="*/ 2147483647 w 70"/>
              <a:gd name="T55" fmla="*/ 2147483647 h 56"/>
              <a:gd name="T56" fmla="*/ 2147483647 w 70"/>
              <a:gd name="T57" fmla="*/ 2147483647 h 56"/>
              <a:gd name="T58" fmla="*/ 2147483647 w 70"/>
              <a:gd name="T59" fmla="*/ 0 h 56"/>
              <a:gd name="T60" fmla="*/ 2147483647 w 70"/>
              <a:gd name="T61" fmla="*/ 2147483647 h 56"/>
              <a:gd name="T62" fmla="*/ 2147483647 w 70"/>
              <a:gd name="T63" fmla="*/ 2147483647 h 56"/>
              <a:gd name="T64" fmla="*/ 2147483647 w 70"/>
              <a:gd name="T65" fmla="*/ 2147483647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56"/>
              <a:gd name="T101" fmla="*/ 70 w 70"/>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56">
                <a:moveTo>
                  <a:pt x="6" y="14"/>
                </a:moveTo>
                <a:lnTo>
                  <a:pt x="3" y="17"/>
                </a:lnTo>
                <a:lnTo>
                  <a:pt x="2" y="20"/>
                </a:lnTo>
                <a:lnTo>
                  <a:pt x="2" y="25"/>
                </a:lnTo>
                <a:lnTo>
                  <a:pt x="0" y="28"/>
                </a:lnTo>
                <a:lnTo>
                  <a:pt x="0" y="31"/>
                </a:lnTo>
                <a:lnTo>
                  <a:pt x="2" y="34"/>
                </a:lnTo>
                <a:lnTo>
                  <a:pt x="3" y="38"/>
                </a:lnTo>
                <a:lnTo>
                  <a:pt x="5" y="40"/>
                </a:lnTo>
                <a:lnTo>
                  <a:pt x="8" y="44"/>
                </a:lnTo>
                <a:lnTo>
                  <a:pt x="12" y="47"/>
                </a:lnTo>
                <a:lnTo>
                  <a:pt x="17" y="49"/>
                </a:lnTo>
                <a:lnTo>
                  <a:pt x="21" y="49"/>
                </a:lnTo>
                <a:lnTo>
                  <a:pt x="27" y="50"/>
                </a:lnTo>
                <a:lnTo>
                  <a:pt x="31" y="50"/>
                </a:lnTo>
                <a:lnTo>
                  <a:pt x="37" y="50"/>
                </a:lnTo>
                <a:lnTo>
                  <a:pt x="43" y="50"/>
                </a:lnTo>
                <a:lnTo>
                  <a:pt x="45" y="50"/>
                </a:lnTo>
                <a:lnTo>
                  <a:pt x="46" y="50"/>
                </a:lnTo>
                <a:lnTo>
                  <a:pt x="46" y="51"/>
                </a:lnTo>
                <a:lnTo>
                  <a:pt x="48" y="53"/>
                </a:lnTo>
                <a:lnTo>
                  <a:pt x="49" y="53"/>
                </a:lnTo>
                <a:lnTo>
                  <a:pt x="51" y="54"/>
                </a:lnTo>
                <a:lnTo>
                  <a:pt x="52" y="54"/>
                </a:lnTo>
                <a:lnTo>
                  <a:pt x="54" y="54"/>
                </a:lnTo>
                <a:lnTo>
                  <a:pt x="57" y="56"/>
                </a:lnTo>
                <a:lnTo>
                  <a:pt x="60" y="54"/>
                </a:lnTo>
                <a:lnTo>
                  <a:pt x="62" y="54"/>
                </a:lnTo>
                <a:lnTo>
                  <a:pt x="65" y="53"/>
                </a:lnTo>
                <a:lnTo>
                  <a:pt x="67" y="51"/>
                </a:lnTo>
                <a:lnTo>
                  <a:pt x="68" y="49"/>
                </a:lnTo>
                <a:lnTo>
                  <a:pt x="70" y="46"/>
                </a:lnTo>
                <a:lnTo>
                  <a:pt x="70" y="43"/>
                </a:lnTo>
                <a:lnTo>
                  <a:pt x="68" y="43"/>
                </a:lnTo>
                <a:lnTo>
                  <a:pt x="68" y="41"/>
                </a:lnTo>
                <a:lnTo>
                  <a:pt x="68" y="40"/>
                </a:lnTo>
                <a:lnTo>
                  <a:pt x="67" y="38"/>
                </a:lnTo>
                <a:lnTo>
                  <a:pt x="65" y="35"/>
                </a:lnTo>
                <a:lnTo>
                  <a:pt x="62" y="32"/>
                </a:lnTo>
                <a:lnTo>
                  <a:pt x="61" y="31"/>
                </a:lnTo>
                <a:lnTo>
                  <a:pt x="58" y="29"/>
                </a:lnTo>
                <a:lnTo>
                  <a:pt x="55" y="26"/>
                </a:lnTo>
                <a:lnTo>
                  <a:pt x="52" y="25"/>
                </a:lnTo>
                <a:lnTo>
                  <a:pt x="49" y="23"/>
                </a:lnTo>
                <a:lnTo>
                  <a:pt x="46" y="20"/>
                </a:lnTo>
                <a:lnTo>
                  <a:pt x="45" y="19"/>
                </a:lnTo>
                <a:lnTo>
                  <a:pt x="43" y="16"/>
                </a:lnTo>
                <a:lnTo>
                  <a:pt x="43" y="14"/>
                </a:lnTo>
                <a:lnTo>
                  <a:pt x="42" y="11"/>
                </a:lnTo>
                <a:lnTo>
                  <a:pt x="40" y="10"/>
                </a:lnTo>
                <a:lnTo>
                  <a:pt x="40" y="7"/>
                </a:lnTo>
                <a:lnTo>
                  <a:pt x="39" y="6"/>
                </a:lnTo>
                <a:lnTo>
                  <a:pt x="36" y="4"/>
                </a:lnTo>
                <a:lnTo>
                  <a:pt x="33" y="1"/>
                </a:lnTo>
                <a:lnTo>
                  <a:pt x="30" y="0"/>
                </a:lnTo>
                <a:lnTo>
                  <a:pt x="27" y="0"/>
                </a:lnTo>
                <a:lnTo>
                  <a:pt x="23" y="1"/>
                </a:lnTo>
                <a:lnTo>
                  <a:pt x="20" y="3"/>
                </a:lnTo>
                <a:lnTo>
                  <a:pt x="17" y="4"/>
                </a:lnTo>
                <a:lnTo>
                  <a:pt x="15" y="7"/>
                </a:lnTo>
                <a:lnTo>
                  <a:pt x="12" y="10"/>
                </a:lnTo>
                <a:lnTo>
                  <a:pt x="6"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3" name="Freeform 54"/>
          <p:cNvSpPr>
            <a:spLocks/>
          </p:cNvSpPr>
          <p:nvPr/>
        </p:nvSpPr>
        <p:spPr bwMode="auto">
          <a:xfrm>
            <a:off x="6491291" y="4594226"/>
            <a:ext cx="98425" cy="88900"/>
          </a:xfrm>
          <a:custGeom>
            <a:avLst/>
            <a:gdLst>
              <a:gd name="T0" fmla="*/ 2147483647 w 70"/>
              <a:gd name="T1" fmla="*/ 2147483647 h 56"/>
              <a:gd name="T2" fmla="*/ 2147483647 w 70"/>
              <a:gd name="T3" fmla="*/ 2147483647 h 56"/>
              <a:gd name="T4" fmla="*/ 0 w 70"/>
              <a:gd name="T5" fmla="*/ 2147483647 h 56"/>
              <a:gd name="T6" fmla="*/ 2147483647 w 70"/>
              <a:gd name="T7" fmla="*/ 2147483647 h 56"/>
              <a:gd name="T8" fmla="*/ 2147483647 w 70"/>
              <a:gd name="T9" fmla="*/ 2147483647 h 56"/>
              <a:gd name="T10" fmla="*/ 2147483647 w 70"/>
              <a:gd name="T11" fmla="*/ 2147483647 h 56"/>
              <a:gd name="T12" fmla="*/ 2147483647 w 70"/>
              <a:gd name="T13" fmla="*/ 2147483647 h 56"/>
              <a:gd name="T14" fmla="*/ 2147483647 w 70"/>
              <a:gd name="T15" fmla="*/ 2147483647 h 56"/>
              <a:gd name="T16" fmla="*/ 2147483647 w 70"/>
              <a:gd name="T17" fmla="*/ 2147483647 h 56"/>
              <a:gd name="T18" fmla="*/ 2147483647 w 70"/>
              <a:gd name="T19" fmla="*/ 2147483647 h 56"/>
              <a:gd name="T20" fmla="*/ 2147483647 w 70"/>
              <a:gd name="T21" fmla="*/ 2147483647 h 56"/>
              <a:gd name="T22" fmla="*/ 2147483647 w 70"/>
              <a:gd name="T23" fmla="*/ 2147483647 h 56"/>
              <a:gd name="T24" fmla="*/ 2147483647 w 70"/>
              <a:gd name="T25" fmla="*/ 2147483647 h 56"/>
              <a:gd name="T26" fmla="*/ 2147483647 w 70"/>
              <a:gd name="T27" fmla="*/ 2147483647 h 56"/>
              <a:gd name="T28" fmla="*/ 2147483647 w 70"/>
              <a:gd name="T29" fmla="*/ 2147483647 h 56"/>
              <a:gd name="T30" fmla="*/ 2147483647 w 70"/>
              <a:gd name="T31" fmla="*/ 2147483647 h 56"/>
              <a:gd name="T32" fmla="*/ 2147483647 w 70"/>
              <a:gd name="T33" fmla="*/ 2147483647 h 56"/>
              <a:gd name="T34" fmla="*/ 2147483647 w 70"/>
              <a:gd name="T35" fmla="*/ 2147483647 h 56"/>
              <a:gd name="T36" fmla="*/ 2147483647 w 70"/>
              <a:gd name="T37" fmla="*/ 2147483647 h 56"/>
              <a:gd name="T38" fmla="*/ 2147483647 w 70"/>
              <a:gd name="T39" fmla="*/ 2147483647 h 56"/>
              <a:gd name="T40" fmla="*/ 2147483647 w 70"/>
              <a:gd name="T41" fmla="*/ 2147483647 h 56"/>
              <a:gd name="T42" fmla="*/ 2147483647 w 70"/>
              <a:gd name="T43" fmla="*/ 2147483647 h 56"/>
              <a:gd name="T44" fmla="*/ 2147483647 w 70"/>
              <a:gd name="T45" fmla="*/ 2147483647 h 56"/>
              <a:gd name="T46" fmla="*/ 2147483647 w 70"/>
              <a:gd name="T47" fmla="*/ 2147483647 h 56"/>
              <a:gd name="T48" fmla="*/ 2147483647 w 70"/>
              <a:gd name="T49" fmla="*/ 2147483647 h 56"/>
              <a:gd name="T50" fmla="*/ 2147483647 w 70"/>
              <a:gd name="T51" fmla="*/ 2147483647 h 56"/>
              <a:gd name="T52" fmla="*/ 2147483647 w 70"/>
              <a:gd name="T53" fmla="*/ 2147483647 h 56"/>
              <a:gd name="T54" fmla="*/ 2147483647 w 70"/>
              <a:gd name="T55" fmla="*/ 2147483647 h 56"/>
              <a:gd name="T56" fmla="*/ 2147483647 w 70"/>
              <a:gd name="T57" fmla="*/ 2147483647 h 56"/>
              <a:gd name="T58" fmla="*/ 2147483647 w 70"/>
              <a:gd name="T59" fmla="*/ 0 h 56"/>
              <a:gd name="T60" fmla="*/ 2147483647 w 70"/>
              <a:gd name="T61" fmla="*/ 2147483647 h 56"/>
              <a:gd name="T62" fmla="*/ 2147483647 w 70"/>
              <a:gd name="T63" fmla="*/ 2147483647 h 56"/>
              <a:gd name="T64" fmla="*/ 2147483647 w 70"/>
              <a:gd name="T65" fmla="*/ 2147483647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56"/>
              <a:gd name="T101" fmla="*/ 70 w 70"/>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56">
                <a:moveTo>
                  <a:pt x="6" y="14"/>
                </a:moveTo>
                <a:lnTo>
                  <a:pt x="3" y="17"/>
                </a:lnTo>
                <a:lnTo>
                  <a:pt x="2" y="20"/>
                </a:lnTo>
                <a:lnTo>
                  <a:pt x="2" y="25"/>
                </a:lnTo>
                <a:lnTo>
                  <a:pt x="0" y="28"/>
                </a:lnTo>
                <a:lnTo>
                  <a:pt x="0" y="31"/>
                </a:lnTo>
                <a:lnTo>
                  <a:pt x="2" y="34"/>
                </a:lnTo>
                <a:lnTo>
                  <a:pt x="3" y="38"/>
                </a:lnTo>
                <a:lnTo>
                  <a:pt x="5" y="40"/>
                </a:lnTo>
                <a:lnTo>
                  <a:pt x="8" y="44"/>
                </a:lnTo>
                <a:lnTo>
                  <a:pt x="12" y="47"/>
                </a:lnTo>
                <a:lnTo>
                  <a:pt x="17" y="49"/>
                </a:lnTo>
                <a:lnTo>
                  <a:pt x="21" y="49"/>
                </a:lnTo>
                <a:lnTo>
                  <a:pt x="27" y="50"/>
                </a:lnTo>
                <a:lnTo>
                  <a:pt x="31" y="50"/>
                </a:lnTo>
                <a:lnTo>
                  <a:pt x="37" y="50"/>
                </a:lnTo>
                <a:lnTo>
                  <a:pt x="43" y="50"/>
                </a:lnTo>
                <a:lnTo>
                  <a:pt x="45" y="50"/>
                </a:lnTo>
                <a:lnTo>
                  <a:pt x="46" y="50"/>
                </a:lnTo>
                <a:lnTo>
                  <a:pt x="46" y="51"/>
                </a:lnTo>
                <a:lnTo>
                  <a:pt x="48" y="53"/>
                </a:lnTo>
                <a:lnTo>
                  <a:pt x="49" y="53"/>
                </a:lnTo>
                <a:lnTo>
                  <a:pt x="51" y="54"/>
                </a:lnTo>
                <a:lnTo>
                  <a:pt x="52" y="54"/>
                </a:lnTo>
                <a:lnTo>
                  <a:pt x="54" y="54"/>
                </a:lnTo>
                <a:lnTo>
                  <a:pt x="57" y="56"/>
                </a:lnTo>
                <a:lnTo>
                  <a:pt x="60" y="54"/>
                </a:lnTo>
                <a:lnTo>
                  <a:pt x="62" y="54"/>
                </a:lnTo>
                <a:lnTo>
                  <a:pt x="65" y="53"/>
                </a:lnTo>
                <a:lnTo>
                  <a:pt x="67" y="51"/>
                </a:lnTo>
                <a:lnTo>
                  <a:pt x="68" y="49"/>
                </a:lnTo>
                <a:lnTo>
                  <a:pt x="70" y="46"/>
                </a:lnTo>
                <a:lnTo>
                  <a:pt x="70" y="43"/>
                </a:lnTo>
                <a:lnTo>
                  <a:pt x="68" y="43"/>
                </a:lnTo>
                <a:lnTo>
                  <a:pt x="68" y="41"/>
                </a:lnTo>
                <a:lnTo>
                  <a:pt x="68" y="40"/>
                </a:lnTo>
                <a:lnTo>
                  <a:pt x="67" y="38"/>
                </a:lnTo>
                <a:lnTo>
                  <a:pt x="65" y="35"/>
                </a:lnTo>
                <a:lnTo>
                  <a:pt x="62" y="32"/>
                </a:lnTo>
                <a:lnTo>
                  <a:pt x="61" y="31"/>
                </a:lnTo>
                <a:lnTo>
                  <a:pt x="58" y="29"/>
                </a:lnTo>
                <a:lnTo>
                  <a:pt x="55" y="26"/>
                </a:lnTo>
                <a:lnTo>
                  <a:pt x="52" y="25"/>
                </a:lnTo>
                <a:lnTo>
                  <a:pt x="49" y="23"/>
                </a:lnTo>
                <a:lnTo>
                  <a:pt x="46" y="20"/>
                </a:lnTo>
                <a:lnTo>
                  <a:pt x="45" y="19"/>
                </a:lnTo>
                <a:lnTo>
                  <a:pt x="43" y="16"/>
                </a:lnTo>
                <a:lnTo>
                  <a:pt x="43" y="14"/>
                </a:lnTo>
                <a:lnTo>
                  <a:pt x="42" y="11"/>
                </a:lnTo>
                <a:lnTo>
                  <a:pt x="40" y="10"/>
                </a:lnTo>
                <a:lnTo>
                  <a:pt x="40" y="7"/>
                </a:lnTo>
                <a:lnTo>
                  <a:pt x="39" y="6"/>
                </a:lnTo>
                <a:lnTo>
                  <a:pt x="36" y="4"/>
                </a:lnTo>
                <a:lnTo>
                  <a:pt x="33" y="1"/>
                </a:lnTo>
                <a:lnTo>
                  <a:pt x="30" y="0"/>
                </a:lnTo>
                <a:lnTo>
                  <a:pt x="27" y="0"/>
                </a:lnTo>
                <a:lnTo>
                  <a:pt x="23" y="1"/>
                </a:lnTo>
                <a:lnTo>
                  <a:pt x="20" y="3"/>
                </a:lnTo>
                <a:lnTo>
                  <a:pt x="17" y="4"/>
                </a:lnTo>
                <a:lnTo>
                  <a:pt x="15" y="7"/>
                </a:lnTo>
                <a:lnTo>
                  <a:pt x="12" y="10"/>
                </a:lnTo>
                <a:lnTo>
                  <a:pt x="6" y="14"/>
                </a:lnTo>
              </a:path>
            </a:pathLst>
          </a:custGeom>
          <a:solidFill>
            <a:srgbClr val="FFFF00"/>
          </a:solidFill>
          <a:ln w="4763">
            <a:solidFill>
              <a:srgbClr val="990000"/>
            </a:solidFill>
            <a:round/>
            <a:headEnd/>
            <a:tailEnd/>
          </a:ln>
        </p:spPr>
        <p:txBody>
          <a:bodyPr/>
          <a:lstStyle/>
          <a:p>
            <a:endParaRPr lang="en-US"/>
          </a:p>
        </p:txBody>
      </p:sp>
      <p:sp>
        <p:nvSpPr>
          <p:cNvPr id="53304" name="Freeform 55"/>
          <p:cNvSpPr>
            <a:spLocks/>
          </p:cNvSpPr>
          <p:nvPr/>
        </p:nvSpPr>
        <p:spPr bwMode="auto">
          <a:xfrm>
            <a:off x="6507166" y="4541838"/>
            <a:ext cx="47625" cy="44451"/>
          </a:xfrm>
          <a:custGeom>
            <a:avLst/>
            <a:gdLst>
              <a:gd name="T0" fmla="*/ 2147483647 w 34"/>
              <a:gd name="T1" fmla="*/ 2147483647 h 28"/>
              <a:gd name="T2" fmla="*/ 2147483647 w 34"/>
              <a:gd name="T3" fmla="*/ 2147483647 h 28"/>
              <a:gd name="T4" fmla="*/ 2147483647 w 34"/>
              <a:gd name="T5" fmla="*/ 2147483647 h 28"/>
              <a:gd name="T6" fmla="*/ 2147483647 w 34"/>
              <a:gd name="T7" fmla="*/ 2147483647 h 28"/>
              <a:gd name="T8" fmla="*/ 2147483647 w 34"/>
              <a:gd name="T9" fmla="*/ 2147483647 h 28"/>
              <a:gd name="T10" fmla="*/ 0 w 34"/>
              <a:gd name="T11" fmla="*/ 2147483647 h 28"/>
              <a:gd name="T12" fmla="*/ 0 w 34"/>
              <a:gd name="T13" fmla="*/ 2147483647 h 28"/>
              <a:gd name="T14" fmla="*/ 0 w 34"/>
              <a:gd name="T15" fmla="*/ 2147483647 h 28"/>
              <a:gd name="T16" fmla="*/ 0 w 34"/>
              <a:gd name="T17" fmla="*/ 2147483647 h 28"/>
              <a:gd name="T18" fmla="*/ 0 w 34"/>
              <a:gd name="T19" fmla="*/ 2147483647 h 28"/>
              <a:gd name="T20" fmla="*/ 2147483647 w 34"/>
              <a:gd name="T21" fmla="*/ 2147483647 h 28"/>
              <a:gd name="T22" fmla="*/ 2147483647 w 34"/>
              <a:gd name="T23" fmla="*/ 2147483647 h 28"/>
              <a:gd name="T24" fmla="*/ 2147483647 w 34"/>
              <a:gd name="T25" fmla="*/ 2147483647 h 28"/>
              <a:gd name="T26" fmla="*/ 2147483647 w 34"/>
              <a:gd name="T27" fmla="*/ 2147483647 h 28"/>
              <a:gd name="T28" fmla="*/ 2147483647 w 34"/>
              <a:gd name="T29" fmla="*/ 2147483647 h 28"/>
              <a:gd name="T30" fmla="*/ 2147483647 w 34"/>
              <a:gd name="T31" fmla="*/ 2147483647 h 28"/>
              <a:gd name="T32" fmla="*/ 2147483647 w 34"/>
              <a:gd name="T33" fmla="*/ 2147483647 h 28"/>
              <a:gd name="T34" fmla="*/ 2147483647 w 34"/>
              <a:gd name="T35" fmla="*/ 2147483647 h 28"/>
              <a:gd name="T36" fmla="*/ 2147483647 w 34"/>
              <a:gd name="T37" fmla="*/ 2147483647 h 28"/>
              <a:gd name="T38" fmla="*/ 2147483647 w 34"/>
              <a:gd name="T39" fmla="*/ 2147483647 h 28"/>
              <a:gd name="T40" fmla="*/ 2147483647 w 34"/>
              <a:gd name="T41" fmla="*/ 2147483647 h 28"/>
              <a:gd name="T42" fmla="*/ 2147483647 w 34"/>
              <a:gd name="T43" fmla="*/ 2147483647 h 28"/>
              <a:gd name="T44" fmla="*/ 2147483647 w 34"/>
              <a:gd name="T45" fmla="*/ 2147483647 h 28"/>
              <a:gd name="T46" fmla="*/ 2147483647 w 34"/>
              <a:gd name="T47" fmla="*/ 2147483647 h 28"/>
              <a:gd name="T48" fmla="*/ 2147483647 w 34"/>
              <a:gd name="T49" fmla="*/ 2147483647 h 28"/>
              <a:gd name="T50" fmla="*/ 2147483647 w 34"/>
              <a:gd name="T51" fmla="*/ 2147483647 h 28"/>
              <a:gd name="T52" fmla="*/ 2147483647 w 34"/>
              <a:gd name="T53" fmla="*/ 2147483647 h 28"/>
              <a:gd name="T54" fmla="*/ 2147483647 w 34"/>
              <a:gd name="T55" fmla="*/ 2147483647 h 28"/>
              <a:gd name="T56" fmla="*/ 2147483647 w 34"/>
              <a:gd name="T57" fmla="*/ 2147483647 h 28"/>
              <a:gd name="T58" fmla="*/ 2147483647 w 34"/>
              <a:gd name="T59" fmla="*/ 2147483647 h 28"/>
              <a:gd name="T60" fmla="*/ 2147483647 w 34"/>
              <a:gd name="T61" fmla="*/ 2147483647 h 28"/>
              <a:gd name="T62" fmla="*/ 2147483647 w 34"/>
              <a:gd name="T63" fmla="*/ 2147483647 h 28"/>
              <a:gd name="T64" fmla="*/ 2147483647 w 34"/>
              <a:gd name="T65" fmla="*/ 2147483647 h 28"/>
              <a:gd name="T66" fmla="*/ 2147483647 w 34"/>
              <a:gd name="T67" fmla="*/ 2147483647 h 28"/>
              <a:gd name="T68" fmla="*/ 2147483647 w 34"/>
              <a:gd name="T69" fmla="*/ 2147483647 h 28"/>
              <a:gd name="T70" fmla="*/ 2147483647 w 34"/>
              <a:gd name="T71" fmla="*/ 2147483647 h 28"/>
              <a:gd name="T72" fmla="*/ 2147483647 w 34"/>
              <a:gd name="T73" fmla="*/ 2147483647 h 28"/>
              <a:gd name="T74" fmla="*/ 2147483647 w 34"/>
              <a:gd name="T75" fmla="*/ 2147483647 h 28"/>
              <a:gd name="T76" fmla="*/ 2147483647 w 34"/>
              <a:gd name="T77" fmla="*/ 2147483647 h 28"/>
              <a:gd name="T78" fmla="*/ 2147483647 w 34"/>
              <a:gd name="T79" fmla="*/ 2147483647 h 28"/>
              <a:gd name="T80" fmla="*/ 2147483647 w 34"/>
              <a:gd name="T81" fmla="*/ 2147483647 h 28"/>
              <a:gd name="T82" fmla="*/ 2147483647 w 34"/>
              <a:gd name="T83" fmla="*/ 0 h 28"/>
              <a:gd name="T84" fmla="*/ 2147483647 w 34"/>
              <a:gd name="T85" fmla="*/ 0 h 28"/>
              <a:gd name="T86" fmla="*/ 2147483647 w 34"/>
              <a:gd name="T87" fmla="*/ 2147483647 h 28"/>
              <a:gd name="T88" fmla="*/ 2147483647 w 34"/>
              <a:gd name="T89" fmla="*/ 2147483647 h 28"/>
              <a:gd name="T90" fmla="*/ 2147483647 w 34"/>
              <a:gd name="T91" fmla="*/ 2147483647 h 28"/>
              <a:gd name="T92" fmla="*/ 2147483647 w 34"/>
              <a:gd name="T93" fmla="*/ 2147483647 h 28"/>
              <a:gd name="T94" fmla="*/ 2147483647 w 34"/>
              <a:gd name="T95" fmla="*/ 2147483647 h 28"/>
              <a:gd name="T96" fmla="*/ 2147483647 w 34"/>
              <a:gd name="T97" fmla="*/ 2147483647 h 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4"/>
              <a:gd name="T148" fmla="*/ 0 h 28"/>
              <a:gd name="T149" fmla="*/ 34 w 34"/>
              <a:gd name="T150" fmla="*/ 28 h 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4" h="28">
                <a:moveTo>
                  <a:pt x="9" y="6"/>
                </a:moveTo>
                <a:lnTo>
                  <a:pt x="7" y="9"/>
                </a:lnTo>
                <a:lnTo>
                  <a:pt x="4" y="10"/>
                </a:lnTo>
                <a:lnTo>
                  <a:pt x="3" y="13"/>
                </a:lnTo>
                <a:lnTo>
                  <a:pt x="1" y="16"/>
                </a:lnTo>
                <a:lnTo>
                  <a:pt x="0" y="19"/>
                </a:lnTo>
                <a:lnTo>
                  <a:pt x="0" y="21"/>
                </a:lnTo>
                <a:lnTo>
                  <a:pt x="0" y="24"/>
                </a:lnTo>
                <a:lnTo>
                  <a:pt x="0" y="27"/>
                </a:lnTo>
                <a:lnTo>
                  <a:pt x="0" y="28"/>
                </a:lnTo>
                <a:lnTo>
                  <a:pt x="1" y="28"/>
                </a:lnTo>
                <a:lnTo>
                  <a:pt x="3" y="28"/>
                </a:lnTo>
                <a:lnTo>
                  <a:pt x="4" y="28"/>
                </a:lnTo>
                <a:lnTo>
                  <a:pt x="6" y="28"/>
                </a:lnTo>
                <a:lnTo>
                  <a:pt x="9" y="28"/>
                </a:lnTo>
                <a:lnTo>
                  <a:pt x="10" y="28"/>
                </a:lnTo>
                <a:lnTo>
                  <a:pt x="12" y="28"/>
                </a:lnTo>
                <a:lnTo>
                  <a:pt x="13" y="27"/>
                </a:lnTo>
                <a:lnTo>
                  <a:pt x="15" y="27"/>
                </a:lnTo>
                <a:lnTo>
                  <a:pt x="17" y="27"/>
                </a:lnTo>
                <a:lnTo>
                  <a:pt x="19" y="27"/>
                </a:lnTo>
                <a:lnTo>
                  <a:pt x="20" y="28"/>
                </a:lnTo>
                <a:lnTo>
                  <a:pt x="22" y="28"/>
                </a:lnTo>
                <a:lnTo>
                  <a:pt x="25" y="28"/>
                </a:lnTo>
                <a:lnTo>
                  <a:pt x="26" y="28"/>
                </a:lnTo>
                <a:lnTo>
                  <a:pt x="28" y="28"/>
                </a:lnTo>
                <a:lnTo>
                  <a:pt x="29" y="28"/>
                </a:lnTo>
                <a:lnTo>
                  <a:pt x="31" y="27"/>
                </a:lnTo>
                <a:lnTo>
                  <a:pt x="32" y="27"/>
                </a:lnTo>
                <a:lnTo>
                  <a:pt x="34" y="22"/>
                </a:lnTo>
                <a:lnTo>
                  <a:pt x="34" y="18"/>
                </a:lnTo>
                <a:lnTo>
                  <a:pt x="32" y="15"/>
                </a:lnTo>
                <a:lnTo>
                  <a:pt x="31" y="10"/>
                </a:lnTo>
                <a:lnTo>
                  <a:pt x="29" y="7"/>
                </a:lnTo>
                <a:lnTo>
                  <a:pt x="26" y="5"/>
                </a:lnTo>
                <a:lnTo>
                  <a:pt x="23" y="3"/>
                </a:lnTo>
                <a:lnTo>
                  <a:pt x="20" y="2"/>
                </a:lnTo>
                <a:lnTo>
                  <a:pt x="19" y="0"/>
                </a:lnTo>
                <a:lnTo>
                  <a:pt x="17" y="0"/>
                </a:lnTo>
                <a:lnTo>
                  <a:pt x="16" y="2"/>
                </a:lnTo>
                <a:lnTo>
                  <a:pt x="15" y="2"/>
                </a:lnTo>
                <a:lnTo>
                  <a:pt x="13" y="3"/>
                </a:lnTo>
                <a:lnTo>
                  <a:pt x="12" y="3"/>
                </a:lnTo>
                <a:lnTo>
                  <a:pt x="10" y="5"/>
                </a:lnTo>
                <a:lnTo>
                  <a:pt x="9" y="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5" name="Freeform 56"/>
          <p:cNvSpPr>
            <a:spLocks/>
          </p:cNvSpPr>
          <p:nvPr/>
        </p:nvSpPr>
        <p:spPr bwMode="auto">
          <a:xfrm>
            <a:off x="6507166" y="4541838"/>
            <a:ext cx="47625" cy="44451"/>
          </a:xfrm>
          <a:custGeom>
            <a:avLst/>
            <a:gdLst>
              <a:gd name="T0" fmla="*/ 2147483647 w 34"/>
              <a:gd name="T1" fmla="*/ 2147483647 h 28"/>
              <a:gd name="T2" fmla="*/ 2147483647 w 34"/>
              <a:gd name="T3" fmla="*/ 2147483647 h 28"/>
              <a:gd name="T4" fmla="*/ 2147483647 w 34"/>
              <a:gd name="T5" fmla="*/ 2147483647 h 28"/>
              <a:gd name="T6" fmla="*/ 2147483647 w 34"/>
              <a:gd name="T7" fmla="*/ 2147483647 h 28"/>
              <a:gd name="T8" fmla="*/ 2147483647 w 34"/>
              <a:gd name="T9" fmla="*/ 2147483647 h 28"/>
              <a:gd name="T10" fmla="*/ 0 w 34"/>
              <a:gd name="T11" fmla="*/ 2147483647 h 28"/>
              <a:gd name="T12" fmla="*/ 0 w 34"/>
              <a:gd name="T13" fmla="*/ 2147483647 h 28"/>
              <a:gd name="T14" fmla="*/ 0 w 34"/>
              <a:gd name="T15" fmla="*/ 2147483647 h 28"/>
              <a:gd name="T16" fmla="*/ 0 w 34"/>
              <a:gd name="T17" fmla="*/ 2147483647 h 28"/>
              <a:gd name="T18" fmla="*/ 0 w 34"/>
              <a:gd name="T19" fmla="*/ 2147483647 h 28"/>
              <a:gd name="T20" fmla="*/ 2147483647 w 34"/>
              <a:gd name="T21" fmla="*/ 2147483647 h 28"/>
              <a:gd name="T22" fmla="*/ 2147483647 w 34"/>
              <a:gd name="T23" fmla="*/ 2147483647 h 28"/>
              <a:gd name="T24" fmla="*/ 2147483647 w 34"/>
              <a:gd name="T25" fmla="*/ 2147483647 h 28"/>
              <a:gd name="T26" fmla="*/ 2147483647 w 34"/>
              <a:gd name="T27" fmla="*/ 2147483647 h 28"/>
              <a:gd name="T28" fmla="*/ 2147483647 w 34"/>
              <a:gd name="T29" fmla="*/ 2147483647 h 28"/>
              <a:gd name="T30" fmla="*/ 2147483647 w 34"/>
              <a:gd name="T31" fmla="*/ 2147483647 h 28"/>
              <a:gd name="T32" fmla="*/ 2147483647 w 34"/>
              <a:gd name="T33" fmla="*/ 2147483647 h 28"/>
              <a:gd name="T34" fmla="*/ 2147483647 w 34"/>
              <a:gd name="T35" fmla="*/ 2147483647 h 28"/>
              <a:gd name="T36" fmla="*/ 2147483647 w 34"/>
              <a:gd name="T37" fmla="*/ 2147483647 h 28"/>
              <a:gd name="T38" fmla="*/ 2147483647 w 34"/>
              <a:gd name="T39" fmla="*/ 2147483647 h 28"/>
              <a:gd name="T40" fmla="*/ 2147483647 w 34"/>
              <a:gd name="T41" fmla="*/ 2147483647 h 28"/>
              <a:gd name="T42" fmla="*/ 2147483647 w 34"/>
              <a:gd name="T43" fmla="*/ 2147483647 h 28"/>
              <a:gd name="T44" fmla="*/ 2147483647 w 34"/>
              <a:gd name="T45" fmla="*/ 2147483647 h 28"/>
              <a:gd name="T46" fmla="*/ 2147483647 w 34"/>
              <a:gd name="T47" fmla="*/ 2147483647 h 28"/>
              <a:gd name="T48" fmla="*/ 2147483647 w 34"/>
              <a:gd name="T49" fmla="*/ 2147483647 h 28"/>
              <a:gd name="T50" fmla="*/ 2147483647 w 34"/>
              <a:gd name="T51" fmla="*/ 2147483647 h 28"/>
              <a:gd name="T52" fmla="*/ 2147483647 w 34"/>
              <a:gd name="T53" fmla="*/ 2147483647 h 28"/>
              <a:gd name="T54" fmla="*/ 2147483647 w 34"/>
              <a:gd name="T55" fmla="*/ 2147483647 h 28"/>
              <a:gd name="T56" fmla="*/ 2147483647 w 34"/>
              <a:gd name="T57" fmla="*/ 2147483647 h 28"/>
              <a:gd name="T58" fmla="*/ 2147483647 w 34"/>
              <a:gd name="T59" fmla="*/ 2147483647 h 28"/>
              <a:gd name="T60" fmla="*/ 2147483647 w 34"/>
              <a:gd name="T61" fmla="*/ 2147483647 h 28"/>
              <a:gd name="T62" fmla="*/ 2147483647 w 34"/>
              <a:gd name="T63" fmla="*/ 2147483647 h 28"/>
              <a:gd name="T64" fmla="*/ 2147483647 w 34"/>
              <a:gd name="T65" fmla="*/ 2147483647 h 28"/>
              <a:gd name="T66" fmla="*/ 2147483647 w 34"/>
              <a:gd name="T67" fmla="*/ 2147483647 h 28"/>
              <a:gd name="T68" fmla="*/ 2147483647 w 34"/>
              <a:gd name="T69" fmla="*/ 2147483647 h 28"/>
              <a:gd name="T70" fmla="*/ 2147483647 w 34"/>
              <a:gd name="T71" fmla="*/ 2147483647 h 28"/>
              <a:gd name="T72" fmla="*/ 2147483647 w 34"/>
              <a:gd name="T73" fmla="*/ 2147483647 h 28"/>
              <a:gd name="T74" fmla="*/ 2147483647 w 34"/>
              <a:gd name="T75" fmla="*/ 2147483647 h 28"/>
              <a:gd name="T76" fmla="*/ 2147483647 w 34"/>
              <a:gd name="T77" fmla="*/ 2147483647 h 28"/>
              <a:gd name="T78" fmla="*/ 2147483647 w 34"/>
              <a:gd name="T79" fmla="*/ 2147483647 h 28"/>
              <a:gd name="T80" fmla="*/ 2147483647 w 34"/>
              <a:gd name="T81" fmla="*/ 2147483647 h 28"/>
              <a:gd name="T82" fmla="*/ 2147483647 w 34"/>
              <a:gd name="T83" fmla="*/ 0 h 28"/>
              <a:gd name="T84" fmla="*/ 2147483647 w 34"/>
              <a:gd name="T85" fmla="*/ 0 h 28"/>
              <a:gd name="T86" fmla="*/ 2147483647 w 34"/>
              <a:gd name="T87" fmla="*/ 2147483647 h 28"/>
              <a:gd name="T88" fmla="*/ 2147483647 w 34"/>
              <a:gd name="T89" fmla="*/ 2147483647 h 28"/>
              <a:gd name="T90" fmla="*/ 2147483647 w 34"/>
              <a:gd name="T91" fmla="*/ 2147483647 h 28"/>
              <a:gd name="T92" fmla="*/ 2147483647 w 34"/>
              <a:gd name="T93" fmla="*/ 2147483647 h 28"/>
              <a:gd name="T94" fmla="*/ 2147483647 w 34"/>
              <a:gd name="T95" fmla="*/ 2147483647 h 28"/>
              <a:gd name="T96" fmla="*/ 2147483647 w 34"/>
              <a:gd name="T97" fmla="*/ 2147483647 h 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4"/>
              <a:gd name="T148" fmla="*/ 0 h 28"/>
              <a:gd name="T149" fmla="*/ 34 w 34"/>
              <a:gd name="T150" fmla="*/ 28 h 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4" h="28">
                <a:moveTo>
                  <a:pt x="9" y="6"/>
                </a:moveTo>
                <a:lnTo>
                  <a:pt x="7" y="9"/>
                </a:lnTo>
                <a:lnTo>
                  <a:pt x="4" y="10"/>
                </a:lnTo>
                <a:lnTo>
                  <a:pt x="3" y="13"/>
                </a:lnTo>
                <a:lnTo>
                  <a:pt x="1" y="16"/>
                </a:lnTo>
                <a:lnTo>
                  <a:pt x="0" y="19"/>
                </a:lnTo>
                <a:lnTo>
                  <a:pt x="0" y="21"/>
                </a:lnTo>
                <a:lnTo>
                  <a:pt x="0" y="24"/>
                </a:lnTo>
                <a:lnTo>
                  <a:pt x="0" y="27"/>
                </a:lnTo>
                <a:lnTo>
                  <a:pt x="0" y="28"/>
                </a:lnTo>
                <a:lnTo>
                  <a:pt x="1" y="28"/>
                </a:lnTo>
                <a:lnTo>
                  <a:pt x="3" y="28"/>
                </a:lnTo>
                <a:lnTo>
                  <a:pt x="4" y="28"/>
                </a:lnTo>
                <a:lnTo>
                  <a:pt x="6" y="28"/>
                </a:lnTo>
                <a:lnTo>
                  <a:pt x="9" y="28"/>
                </a:lnTo>
                <a:lnTo>
                  <a:pt x="10" y="28"/>
                </a:lnTo>
                <a:lnTo>
                  <a:pt x="12" y="28"/>
                </a:lnTo>
                <a:lnTo>
                  <a:pt x="13" y="27"/>
                </a:lnTo>
                <a:lnTo>
                  <a:pt x="15" y="27"/>
                </a:lnTo>
                <a:lnTo>
                  <a:pt x="17" y="27"/>
                </a:lnTo>
                <a:lnTo>
                  <a:pt x="19" y="27"/>
                </a:lnTo>
                <a:lnTo>
                  <a:pt x="20" y="28"/>
                </a:lnTo>
                <a:lnTo>
                  <a:pt x="22" y="28"/>
                </a:lnTo>
                <a:lnTo>
                  <a:pt x="25" y="28"/>
                </a:lnTo>
                <a:lnTo>
                  <a:pt x="26" y="28"/>
                </a:lnTo>
                <a:lnTo>
                  <a:pt x="28" y="28"/>
                </a:lnTo>
                <a:lnTo>
                  <a:pt x="29" y="28"/>
                </a:lnTo>
                <a:lnTo>
                  <a:pt x="31" y="27"/>
                </a:lnTo>
                <a:lnTo>
                  <a:pt x="32" y="27"/>
                </a:lnTo>
                <a:lnTo>
                  <a:pt x="34" y="22"/>
                </a:lnTo>
                <a:lnTo>
                  <a:pt x="34" y="18"/>
                </a:lnTo>
                <a:lnTo>
                  <a:pt x="32" y="15"/>
                </a:lnTo>
                <a:lnTo>
                  <a:pt x="31" y="10"/>
                </a:lnTo>
                <a:lnTo>
                  <a:pt x="29" y="7"/>
                </a:lnTo>
                <a:lnTo>
                  <a:pt x="26" y="5"/>
                </a:lnTo>
                <a:lnTo>
                  <a:pt x="23" y="3"/>
                </a:lnTo>
                <a:lnTo>
                  <a:pt x="20" y="2"/>
                </a:lnTo>
                <a:lnTo>
                  <a:pt x="19" y="0"/>
                </a:lnTo>
                <a:lnTo>
                  <a:pt x="17" y="0"/>
                </a:lnTo>
                <a:lnTo>
                  <a:pt x="16" y="2"/>
                </a:lnTo>
                <a:lnTo>
                  <a:pt x="15" y="2"/>
                </a:lnTo>
                <a:lnTo>
                  <a:pt x="13" y="3"/>
                </a:lnTo>
                <a:lnTo>
                  <a:pt x="12" y="3"/>
                </a:lnTo>
                <a:lnTo>
                  <a:pt x="10" y="5"/>
                </a:lnTo>
                <a:lnTo>
                  <a:pt x="9" y="6"/>
                </a:lnTo>
              </a:path>
            </a:pathLst>
          </a:custGeom>
          <a:solidFill>
            <a:srgbClr val="FFFF00"/>
          </a:solidFill>
          <a:ln w="4763">
            <a:solidFill>
              <a:srgbClr val="990000"/>
            </a:solidFill>
            <a:round/>
            <a:headEnd/>
            <a:tailEnd/>
          </a:ln>
        </p:spPr>
        <p:txBody>
          <a:bodyPr/>
          <a:lstStyle/>
          <a:p>
            <a:endParaRPr lang="en-US"/>
          </a:p>
        </p:txBody>
      </p:sp>
      <p:sp>
        <p:nvSpPr>
          <p:cNvPr id="53306" name="Freeform 57"/>
          <p:cNvSpPr>
            <a:spLocks/>
          </p:cNvSpPr>
          <p:nvPr/>
        </p:nvSpPr>
        <p:spPr bwMode="auto">
          <a:xfrm>
            <a:off x="6538914" y="4508503"/>
            <a:ext cx="80963" cy="61913"/>
          </a:xfrm>
          <a:custGeom>
            <a:avLst/>
            <a:gdLst>
              <a:gd name="T0" fmla="*/ 2147483647 w 57"/>
              <a:gd name="T1" fmla="*/ 2147483647 h 39"/>
              <a:gd name="T2" fmla="*/ 2147483647 w 57"/>
              <a:gd name="T3" fmla="*/ 2147483647 h 39"/>
              <a:gd name="T4" fmla="*/ 2147483647 w 57"/>
              <a:gd name="T5" fmla="*/ 2147483647 h 39"/>
              <a:gd name="T6" fmla="*/ 2147483647 w 57"/>
              <a:gd name="T7" fmla="*/ 2147483647 h 39"/>
              <a:gd name="T8" fmla="*/ 2147483647 w 57"/>
              <a:gd name="T9" fmla="*/ 2147483647 h 39"/>
              <a:gd name="T10" fmla="*/ 2147483647 w 57"/>
              <a:gd name="T11" fmla="*/ 2147483647 h 39"/>
              <a:gd name="T12" fmla="*/ 2147483647 w 57"/>
              <a:gd name="T13" fmla="*/ 2147483647 h 39"/>
              <a:gd name="T14" fmla="*/ 0 w 57"/>
              <a:gd name="T15" fmla="*/ 2147483647 h 39"/>
              <a:gd name="T16" fmla="*/ 0 w 57"/>
              <a:gd name="T17" fmla="*/ 2147483647 h 39"/>
              <a:gd name="T18" fmla="*/ 0 w 57"/>
              <a:gd name="T19" fmla="*/ 2147483647 h 39"/>
              <a:gd name="T20" fmla="*/ 0 w 57"/>
              <a:gd name="T21" fmla="*/ 2147483647 h 39"/>
              <a:gd name="T22" fmla="*/ 0 w 57"/>
              <a:gd name="T23" fmla="*/ 2147483647 h 39"/>
              <a:gd name="T24" fmla="*/ 2147483647 w 57"/>
              <a:gd name="T25" fmla="*/ 2147483647 h 39"/>
              <a:gd name="T26" fmla="*/ 2147483647 w 57"/>
              <a:gd name="T27" fmla="*/ 2147483647 h 39"/>
              <a:gd name="T28" fmla="*/ 2147483647 w 57"/>
              <a:gd name="T29" fmla="*/ 2147483647 h 39"/>
              <a:gd name="T30" fmla="*/ 2147483647 w 57"/>
              <a:gd name="T31" fmla="*/ 2147483647 h 39"/>
              <a:gd name="T32" fmla="*/ 2147483647 w 57"/>
              <a:gd name="T33" fmla="*/ 2147483647 h 39"/>
              <a:gd name="T34" fmla="*/ 2147483647 w 57"/>
              <a:gd name="T35" fmla="*/ 2147483647 h 39"/>
              <a:gd name="T36" fmla="*/ 2147483647 w 57"/>
              <a:gd name="T37" fmla="*/ 2147483647 h 39"/>
              <a:gd name="T38" fmla="*/ 2147483647 w 57"/>
              <a:gd name="T39" fmla="*/ 2147483647 h 39"/>
              <a:gd name="T40" fmla="*/ 2147483647 w 57"/>
              <a:gd name="T41" fmla="*/ 2147483647 h 39"/>
              <a:gd name="T42" fmla="*/ 2147483647 w 57"/>
              <a:gd name="T43" fmla="*/ 2147483647 h 39"/>
              <a:gd name="T44" fmla="*/ 2147483647 w 57"/>
              <a:gd name="T45" fmla="*/ 2147483647 h 39"/>
              <a:gd name="T46" fmla="*/ 2147483647 w 57"/>
              <a:gd name="T47" fmla="*/ 2147483647 h 39"/>
              <a:gd name="T48" fmla="*/ 2147483647 w 57"/>
              <a:gd name="T49" fmla="*/ 2147483647 h 39"/>
              <a:gd name="T50" fmla="*/ 2147483647 w 57"/>
              <a:gd name="T51" fmla="*/ 2147483647 h 39"/>
              <a:gd name="T52" fmla="*/ 2147483647 w 57"/>
              <a:gd name="T53" fmla="*/ 2147483647 h 39"/>
              <a:gd name="T54" fmla="*/ 2147483647 w 57"/>
              <a:gd name="T55" fmla="*/ 2147483647 h 39"/>
              <a:gd name="T56" fmla="*/ 2147483647 w 57"/>
              <a:gd name="T57" fmla="*/ 2147483647 h 39"/>
              <a:gd name="T58" fmla="*/ 2147483647 w 57"/>
              <a:gd name="T59" fmla="*/ 2147483647 h 39"/>
              <a:gd name="T60" fmla="*/ 2147483647 w 57"/>
              <a:gd name="T61" fmla="*/ 2147483647 h 39"/>
              <a:gd name="T62" fmla="*/ 2147483647 w 57"/>
              <a:gd name="T63" fmla="*/ 2147483647 h 39"/>
              <a:gd name="T64" fmla="*/ 2147483647 w 57"/>
              <a:gd name="T65" fmla="*/ 2147483647 h 39"/>
              <a:gd name="T66" fmla="*/ 2147483647 w 57"/>
              <a:gd name="T67" fmla="*/ 2147483647 h 39"/>
              <a:gd name="T68" fmla="*/ 2147483647 w 57"/>
              <a:gd name="T69" fmla="*/ 2147483647 h 39"/>
              <a:gd name="T70" fmla="*/ 2147483647 w 57"/>
              <a:gd name="T71" fmla="*/ 2147483647 h 39"/>
              <a:gd name="T72" fmla="*/ 2147483647 w 57"/>
              <a:gd name="T73" fmla="*/ 2147483647 h 39"/>
              <a:gd name="T74" fmla="*/ 2147483647 w 57"/>
              <a:gd name="T75" fmla="*/ 2147483647 h 39"/>
              <a:gd name="T76" fmla="*/ 2147483647 w 57"/>
              <a:gd name="T77" fmla="*/ 2147483647 h 39"/>
              <a:gd name="T78" fmla="*/ 2147483647 w 57"/>
              <a:gd name="T79" fmla="*/ 2147483647 h 39"/>
              <a:gd name="T80" fmla="*/ 2147483647 w 57"/>
              <a:gd name="T81" fmla="*/ 2147483647 h 39"/>
              <a:gd name="T82" fmla="*/ 2147483647 w 57"/>
              <a:gd name="T83" fmla="*/ 2147483647 h 39"/>
              <a:gd name="T84" fmla="*/ 2147483647 w 57"/>
              <a:gd name="T85" fmla="*/ 2147483647 h 39"/>
              <a:gd name="T86" fmla="*/ 2147483647 w 57"/>
              <a:gd name="T87" fmla="*/ 2147483647 h 39"/>
              <a:gd name="T88" fmla="*/ 2147483647 w 57"/>
              <a:gd name="T89" fmla="*/ 2147483647 h 39"/>
              <a:gd name="T90" fmla="*/ 2147483647 w 57"/>
              <a:gd name="T91" fmla="*/ 2147483647 h 39"/>
              <a:gd name="T92" fmla="*/ 2147483647 w 57"/>
              <a:gd name="T93" fmla="*/ 2147483647 h 39"/>
              <a:gd name="T94" fmla="*/ 2147483647 w 57"/>
              <a:gd name="T95" fmla="*/ 2147483647 h 39"/>
              <a:gd name="T96" fmla="*/ 2147483647 w 57"/>
              <a:gd name="T97" fmla="*/ 0 h 39"/>
              <a:gd name="T98" fmla="*/ 2147483647 w 57"/>
              <a:gd name="T99" fmla="*/ 0 h 39"/>
              <a:gd name="T100" fmla="*/ 2147483647 w 57"/>
              <a:gd name="T101" fmla="*/ 0 h 39"/>
              <a:gd name="T102" fmla="*/ 2147483647 w 57"/>
              <a:gd name="T103" fmla="*/ 0 h 39"/>
              <a:gd name="T104" fmla="*/ 2147483647 w 57"/>
              <a:gd name="T105" fmla="*/ 0 h 39"/>
              <a:gd name="T106" fmla="*/ 2147483647 w 57"/>
              <a:gd name="T107" fmla="*/ 2147483647 h 39"/>
              <a:gd name="T108" fmla="*/ 2147483647 w 57"/>
              <a:gd name="T109" fmla="*/ 2147483647 h 39"/>
              <a:gd name="T110" fmla="*/ 2147483647 w 57"/>
              <a:gd name="T111" fmla="*/ 2147483647 h 39"/>
              <a:gd name="T112" fmla="*/ 2147483647 w 57"/>
              <a:gd name="T113" fmla="*/ 2147483647 h 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39"/>
              <a:gd name="T173" fmla="*/ 57 w 57"/>
              <a:gd name="T174" fmla="*/ 39 h 3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39">
                <a:moveTo>
                  <a:pt x="9" y="3"/>
                </a:moveTo>
                <a:lnTo>
                  <a:pt x="8" y="3"/>
                </a:lnTo>
                <a:lnTo>
                  <a:pt x="6" y="3"/>
                </a:lnTo>
                <a:lnTo>
                  <a:pt x="5" y="3"/>
                </a:lnTo>
                <a:lnTo>
                  <a:pt x="3" y="5"/>
                </a:lnTo>
                <a:lnTo>
                  <a:pt x="2" y="5"/>
                </a:lnTo>
                <a:lnTo>
                  <a:pt x="2" y="6"/>
                </a:lnTo>
                <a:lnTo>
                  <a:pt x="0" y="6"/>
                </a:lnTo>
                <a:lnTo>
                  <a:pt x="0" y="8"/>
                </a:lnTo>
                <a:lnTo>
                  <a:pt x="0" y="9"/>
                </a:lnTo>
                <a:lnTo>
                  <a:pt x="0" y="11"/>
                </a:lnTo>
                <a:lnTo>
                  <a:pt x="0" y="14"/>
                </a:lnTo>
                <a:lnTo>
                  <a:pt x="2" y="15"/>
                </a:lnTo>
                <a:lnTo>
                  <a:pt x="2" y="17"/>
                </a:lnTo>
                <a:lnTo>
                  <a:pt x="3" y="18"/>
                </a:lnTo>
                <a:lnTo>
                  <a:pt x="5" y="20"/>
                </a:lnTo>
                <a:lnTo>
                  <a:pt x="8" y="21"/>
                </a:lnTo>
                <a:lnTo>
                  <a:pt x="11" y="23"/>
                </a:lnTo>
                <a:lnTo>
                  <a:pt x="15" y="24"/>
                </a:lnTo>
                <a:lnTo>
                  <a:pt x="18" y="27"/>
                </a:lnTo>
                <a:lnTo>
                  <a:pt x="21" y="28"/>
                </a:lnTo>
                <a:lnTo>
                  <a:pt x="26" y="30"/>
                </a:lnTo>
                <a:lnTo>
                  <a:pt x="28" y="33"/>
                </a:lnTo>
                <a:lnTo>
                  <a:pt x="31" y="34"/>
                </a:lnTo>
                <a:lnTo>
                  <a:pt x="36" y="36"/>
                </a:lnTo>
                <a:lnTo>
                  <a:pt x="39" y="36"/>
                </a:lnTo>
                <a:lnTo>
                  <a:pt x="40" y="37"/>
                </a:lnTo>
                <a:lnTo>
                  <a:pt x="43" y="37"/>
                </a:lnTo>
                <a:lnTo>
                  <a:pt x="46" y="39"/>
                </a:lnTo>
                <a:lnTo>
                  <a:pt x="49" y="39"/>
                </a:lnTo>
                <a:lnTo>
                  <a:pt x="52" y="37"/>
                </a:lnTo>
                <a:lnTo>
                  <a:pt x="54" y="36"/>
                </a:lnTo>
                <a:lnTo>
                  <a:pt x="55" y="34"/>
                </a:lnTo>
                <a:lnTo>
                  <a:pt x="57" y="31"/>
                </a:lnTo>
                <a:lnTo>
                  <a:pt x="55" y="28"/>
                </a:lnTo>
                <a:lnTo>
                  <a:pt x="55" y="26"/>
                </a:lnTo>
                <a:lnTo>
                  <a:pt x="54" y="21"/>
                </a:lnTo>
                <a:lnTo>
                  <a:pt x="52" y="18"/>
                </a:lnTo>
                <a:lnTo>
                  <a:pt x="52" y="15"/>
                </a:lnTo>
                <a:lnTo>
                  <a:pt x="52" y="12"/>
                </a:lnTo>
                <a:lnTo>
                  <a:pt x="54" y="9"/>
                </a:lnTo>
                <a:lnTo>
                  <a:pt x="49" y="8"/>
                </a:lnTo>
                <a:lnTo>
                  <a:pt x="46" y="5"/>
                </a:lnTo>
                <a:lnTo>
                  <a:pt x="43" y="5"/>
                </a:lnTo>
                <a:lnTo>
                  <a:pt x="39" y="3"/>
                </a:lnTo>
                <a:lnTo>
                  <a:pt x="36" y="3"/>
                </a:lnTo>
                <a:lnTo>
                  <a:pt x="33" y="2"/>
                </a:lnTo>
                <a:lnTo>
                  <a:pt x="28" y="2"/>
                </a:lnTo>
                <a:lnTo>
                  <a:pt x="24" y="0"/>
                </a:lnTo>
                <a:lnTo>
                  <a:pt x="23" y="0"/>
                </a:lnTo>
                <a:lnTo>
                  <a:pt x="21" y="0"/>
                </a:lnTo>
                <a:lnTo>
                  <a:pt x="20" y="0"/>
                </a:lnTo>
                <a:lnTo>
                  <a:pt x="17" y="0"/>
                </a:lnTo>
                <a:lnTo>
                  <a:pt x="15" y="2"/>
                </a:lnTo>
                <a:lnTo>
                  <a:pt x="14" y="2"/>
                </a:lnTo>
                <a:lnTo>
                  <a:pt x="11" y="2"/>
                </a:lnTo>
                <a:lnTo>
                  <a:pt x="9"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7" name="Freeform 58"/>
          <p:cNvSpPr>
            <a:spLocks/>
          </p:cNvSpPr>
          <p:nvPr/>
        </p:nvSpPr>
        <p:spPr bwMode="auto">
          <a:xfrm>
            <a:off x="6538914" y="4508503"/>
            <a:ext cx="80963" cy="61913"/>
          </a:xfrm>
          <a:custGeom>
            <a:avLst/>
            <a:gdLst>
              <a:gd name="T0" fmla="*/ 2147483647 w 57"/>
              <a:gd name="T1" fmla="*/ 2147483647 h 39"/>
              <a:gd name="T2" fmla="*/ 2147483647 w 57"/>
              <a:gd name="T3" fmla="*/ 2147483647 h 39"/>
              <a:gd name="T4" fmla="*/ 2147483647 w 57"/>
              <a:gd name="T5" fmla="*/ 2147483647 h 39"/>
              <a:gd name="T6" fmla="*/ 2147483647 w 57"/>
              <a:gd name="T7" fmla="*/ 2147483647 h 39"/>
              <a:gd name="T8" fmla="*/ 2147483647 w 57"/>
              <a:gd name="T9" fmla="*/ 2147483647 h 39"/>
              <a:gd name="T10" fmla="*/ 2147483647 w 57"/>
              <a:gd name="T11" fmla="*/ 2147483647 h 39"/>
              <a:gd name="T12" fmla="*/ 2147483647 w 57"/>
              <a:gd name="T13" fmla="*/ 2147483647 h 39"/>
              <a:gd name="T14" fmla="*/ 0 w 57"/>
              <a:gd name="T15" fmla="*/ 2147483647 h 39"/>
              <a:gd name="T16" fmla="*/ 0 w 57"/>
              <a:gd name="T17" fmla="*/ 2147483647 h 39"/>
              <a:gd name="T18" fmla="*/ 0 w 57"/>
              <a:gd name="T19" fmla="*/ 2147483647 h 39"/>
              <a:gd name="T20" fmla="*/ 0 w 57"/>
              <a:gd name="T21" fmla="*/ 2147483647 h 39"/>
              <a:gd name="T22" fmla="*/ 0 w 57"/>
              <a:gd name="T23" fmla="*/ 2147483647 h 39"/>
              <a:gd name="T24" fmla="*/ 2147483647 w 57"/>
              <a:gd name="T25" fmla="*/ 2147483647 h 39"/>
              <a:gd name="T26" fmla="*/ 2147483647 w 57"/>
              <a:gd name="T27" fmla="*/ 2147483647 h 39"/>
              <a:gd name="T28" fmla="*/ 2147483647 w 57"/>
              <a:gd name="T29" fmla="*/ 2147483647 h 39"/>
              <a:gd name="T30" fmla="*/ 2147483647 w 57"/>
              <a:gd name="T31" fmla="*/ 2147483647 h 39"/>
              <a:gd name="T32" fmla="*/ 2147483647 w 57"/>
              <a:gd name="T33" fmla="*/ 2147483647 h 39"/>
              <a:gd name="T34" fmla="*/ 2147483647 w 57"/>
              <a:gd name="T35" fmla="*/ 2147483647 h 39"/>
              <a:gd name="T36" fmla="*/ 2147483647 w 57"/>
              <a:gd name="T37" fmla="*/ 2147483647 h 39"/>
              <a:gd name="T38" fmla="*/ 2147483647 w 57"/>
              <a:gd name="T39" fmla="*/ 2147483647 h 39"/>
              <a:gd name="T40" fmla="*/ 2147483647 w 57"/>
              <a:gd name="T41" fmla="*/ 2147483647 h 39"/>
              <a:gd name="T42" fmla="*/ 2147483647 w 57"/>
              <a:gd name="T43" fmla="*/ 2147483647 h 39"/>
              <a:gd name="T44" fmla="*/ 2147483647 w 57"/>
              <a:gd name="T45" fmla="*/ 2147483647 h 39"/>
              <a:gd name="T46" fmla="*/ 2147483647 w 57"/>
              <a:gd name="T47" fmla="*/ 2147483647 h 39"/>
              <a:gd name="T48" fmla="*/ 2147483647 w 57"/>
              <a:gd name="T49" fmla="*/ 2147483647 h 39"/>
              <a:gd name="T50" fmla="*/ 2147483647 w 57"/>
              <a:gd name="T51" fmla="*/ 2147483647 h 39"/>
              <a:gd name="T52" fmla="*/ 2147483647 w 57"/>
              <a:gd name="T53" fmla="*/ 2147483647 h 39"/>
              <a:gd name="T54" fmla="*/ 2147483647 w 57"/>
              <a:gd name="T55" fmla="*/ 2147483647 h 39"/>
              <a:gd name="T56" fmla="*/ 2147483647 w 57"/>
              <a:gd name="T57" fmla="*/ 2147483647 h 39"/>
              <a:gd name="T58" fmla="*/ 2147483647 w 57"/>
              <a:gd name="T59" fmla="*/ 2147483647 h 39"/>
              <a:gd name="T60" fmla="*/ 2147483647 w 57"/>
              <a:gd name="T61" fmla="*/ 2147483647 h 39"/>
              <a:gd name="T62" fmla="*/ 2147483647 w 57"/>
              <a:gd name="T63" fmla="*/ 2147483647 h 39"/>
              <a:gd name="T64" fmla="*/ 2147483647 w 57"/>
              <a:gd name="T65" fmla="*/ 2147483647 h 39"/>
              <a:gd name="T66" fmla="*/ 2147483647 w 57"/>
              <a:gd name="T67" fmla="*/ 2147483647 h 39"/>
              <a:gd name="T68" fmla="*/ 2147483647 w 57"/>
              <a:gd name="T69" fmla="*/ 2147483647 h 39"/>
              <a:gd name="T70" fmla="*/ 2147483647 w 57"/>
              <a:gd name="T71" fmla="*/ 2147483647 h 39"/>
              <a:gd name="T72" fmla="*/ 2147483647 w 57"/>
              <a:gd name="T73" fmla="*/ 2147483647 h 39"/>
              <a:gd name="T74" fmla="*/ 2147483647 w 57"/>
              <a:gd name="T75" fmla="*/ 2147483647 h 39"/>
              <a:gd name="T76" fmla="*/ 2147483647 w 57"/>
              <a:gd name="T77" fmla="*/ 2147483647 h 39"/>
              <a:gd name="T78" fmla="*/ 2147483647 w 57"/>
              <a:gd name="T79" fmla="*/ 2147483647 h 39"/>
              <a:gd name="T80" fmla="*/ 2147483647 w 57"/>
              <a:gd name="T81" fmla="*/ 2147483647 h 39"/>
              <a:gd name="T82" fmla="*/ 2147483647 w 57"/>
              <a:gd name="T83" fmla="*/ 2147483647 h 39"/>
              <a:gd name="T84" fmla="*/ 2147483647 w 57"/>
              <a:gd name="T85" fmla="*/ 2147483647 h 39"/>
              <a:gd name="T86" fmla="*/ 2147483647 w 57"/>
              <a:gd name="T87" fmla="*/ 2147483647 h 39"/>
              <a:gd name="T88" fmla="*/ 2147483647 w 57"/>
              <a:gd name="T89" fmla="*/ 2147483647 h 39"/>
              <a:gd name="T90" fmla="*/ 2147483647 w 57"/>
              <a:gd name="T91" fmla="*/ 2147483647 h 39"/>
              <a:gd name="T92" fmla="*/ 2147483647 w 57"/>
              <a:gd name="T93" fmla="*/ 2147483647 h 39"/>
              <a:gd name="T94" fmla="*/ 2147483647 w 57"/>
              <a:gd name="T95" fmla="*/ 2147483647 h 39"/>
              <a:gd name="T96" fmla="*/ 2147483647 w 57"/>
              <a:gd name="T97" fmla="*/ 0 h 39"/>
              <a:gd name="T98" fmla="*/ 2147483647 w 57"/>
              <a:gd name="T99" fmla="*/ 0 h 39"/>
              <a:gd name="T100" fmla="*/ 2147483647 w 57"/>
              <a:gd name="T101" fmla="*/ 0 h 39"/>
              <a:gd name="T102" fmla="*/ 2147483647 w 57"/>
              <a:gd name="T103" fmla="*/ 0 h 39"/>
              <a:gd name="T104" fmla="*/ 2147483647 w 57"/>
              <a:gd name="T105" fmla="*/ 0 h 39"/>
              <a:gd name="T106" fmla="*/ 2147483647 w 57"/>
              <a:gd name="T107" fmla="*/ 2147483647 h 39"/>
              <a:gd name="T108" fmla="*/ 2147483647 w 57"/>
              <a:gd name="T109" fmla="*/ 2147483647 h 39"/>
              <a:gd name="T110" fmla="*/ 2147483647 w 57"/>
              <a:gd name="T111" fmla="*/ 2147483647 h 39"/>
              <a:gd name="T112" fmla="*/ 2147483647 w 57"/>
              <a:gd name="T113" fmla="*/ 2147483647 h 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39"/>
              <a:gd name="T173" fmla="*/ 57 w 57"/>
              <a:gd name="T174" fmla="*/ 39 h 3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39">
                <a:moveTo>
                  <a:pt x="9" y="3"/>
                </a:moveTo>
                <a:lnTo>
                  <a:pt x="8" y="3"/>
                </a:lnTo>
                <a:lnTo>
                  <a:pt x="6" y="3"/>
                </a:lnTo>
                <a:lnTo>
                  <a:pt x="5" y="3"/>
                </a:lnTo>
                <a:lnTo>
                  <a:pt x="3" y="5"/>
                </a:lnTo>
                <a:lnTo>
                  <a:pt x="2" y="5"/>
                </a:lnTo>
                <a:lnTo>
                  <a:pt x="2" y="6"/>
                </a:lnTo>
                <a:lnTo>
                  <a:pt x="0" y="6"/>
                </a:lnTo>
                <a:lnTo>
                  <a:pt x="0" y="8"/>
                </a:lnTo>
                <a:lnTo>
                  <a:pt x="0" y="9"/>
                </a:lnTo>
                <a:lnTo>
                  <a:pt x="0" y="11"/>
                </a:lnTo>
                <a:lnTo>
                  <a:pt x="0" y="14"/>
                </a:lnTo>
                <a:lnTo>
                  <a:pt x="2" y="15"/>
                </a:lnTo>
                <a:lnTo>
                  <a:pt x="2" y="17"/>
                </a:lnTo>
                <a:lnTo>
                  <a:pt x="3" y="18"/>
                </a:lnTo>
                <a:lnTo>
                  <a:pt x="5" y="20"/>
                </a:lnTo>
                <a:lnTo>
                  <a:pt x="8" y="21"/>
                </a:lnTo>
                <a:lnTo>
                  <a:pt x="11" y="23"/>
                </a:lnTo>
                <a:lnTo>
                  <a:pt x="15" y="24"/>
                </a:lnTo>
                <a:lnTo>
                  <a:pt x="18" y="27"/>
                </a:lnTo>
                <a:lnTo>
                  <a:pt x="21" y="28"/>
                </a:lnTo>
                <a:lnTo>
                  <a:pt x="26" y="30"/>
                </a:lnTo>
                <a:lnTo>
                  <a:pt x="28" y="33"/>
                </a:lnTo>
                <a:lnTo>
                  <a:pt x="31" y="34"/>
                </a:lnTo>
                <a:lnTo>
                  <a:pt x="36" y="36"/>
                </a:lnTo>
                <a:lnTo>
                  <a:pt x="39" y="36"/>
                </a:lnTo>
                <a:lnTo>
                  <a:pt x="40" y="37"/>
                </a:lnTo>
                <a:lnTo>
                  <a:pt x="43" y="37"/>
                </a:lnTo>
                <a:lnTo>
                  <a:pt x="46" y="39"/>
                </a:lnTo>
                <a:lnTo>
                  <a:pt x="49" y="39"/>
                </a:lnTo>
                <a:lnTo>
                  <a:pt x="52" y="37"/>
                </a:lnTo>
                <a:lnTo>
                  <a:pt x="54" y="36"/>
                </a:lnTo>
                <a:lnTo>
                  <a:pt x="55" y="34"/>
                </a:lnTo>
                <a:lnTo>
                  <a:pt x="57" y="31"/>
                </a:lnTo>
                <a:lnTo>
                  <a:pt x="55" y="28"/>
                </a:lnTo>
                <a:lnTo>
                  <a:pt x="55" y="26"/>
                </a:lnTo>
                <a:lnTo>
                  <a:pt x="54" y="21"/>
                </a:lnTo>
                <a:lnTo>
                  <a:pt x="52" y="18"/>
                </a:lnTo>
                <a:lnTo>
                  <a:pt x="52" y="15"/>
                </a:lnTo>
                <a:lnTo>
                  <a:pt x="52" y="12"/>
                </a:lnTo>
                <a:lnTo>
                  <a:pt x="54" y="9"/>
                </a:lnTo>
                <a:lnTo>
                  <a:pt x="49" y="8"/>
                </a:lnTo>
                <a:lnTo>
                  <a:pt x="46" y="5"/>
                </a:lnTo>
                <a:lnTo>
                  <a:pt x="43" y="5"/>
                </a:lnTo>
                <a:lnTo>
                  <a:pt x="39" y="3"/>
                </a:lnTo>
                <a:lnTo>
                  <a:pt x="36" y="3"/>
                </a:lnTo>
                <a:lnTo>
                  <a:pt x="33" y="2"/>
                </a:lnTo>
                <a:lnTo>
                  <a:pt x="28" y="2"/>
                </a:lnTo>
                <a:lnTo>
                  <a:pt x="24" y="0"/>
                </a:lnTo>
                <a:lnTo>
                  <a:pt x="23" y="0"/>
                </a:lnTo>
                <a:lnTo>
                  <a:pt x="21" y="0"/>
                </a:lnTo>
                <a:lnTo>
                  <a:pt x="20" y="0"/>
                </a:lnTo>
                <a:lnTo>
                  <a:pt x="17" y="0"/>
                </a:lnTo>
                <a:lnTo>
                  <a:pt x="15" y="2"/>
                </a:lnTo>
                <a:lnTo>
                  <a:pt x="14" y="2"/>
                </a:lnTo>
                <a:lnTo>
                  <a:pt x="11" y="2"/>
                </a:lnTo>
                <a:lnTo>
                  <a:pt x="9" y="3"/>
                </a:lnTo>
              </a:path>
            </a:pathLst>
          </a:custGeom>
          <a:solidFill>
            <a:srgbClr val="FFFF00"/>
          </a:solidFill>
          <a:ln w="4763">
            <a:solidFill>
              <a:srgbClr val="990000"/>
            </a:solidFill>
            <a:round/>
            <a:headEnd/>
            <a:tailEnd/>
          </a:ln>
        </p:spPr>
        <p:txBody>
          <a:bodyPr/>
          <a:lstStyle/>
          <a:p>
            <a:endParaRPr lang="en-US"/>
          </a:p>
        </p:txBody>
      </p:sp>
      <p:sp>
        <p:nvSpPr>
          <p:cNvPr id="53308" name="Freeform 59"/>
          <p:cNvSpPr>
            <a:spLocks/>
          </p:cNvSpPr>
          <p:nvPr/>
        </p:nvSpPr>
        <p:spPr bwMode="auto">
          <a:xfrm>
            <a:off x="6559551" y="4570414"/>
            <a:ext cx="63500" cy="74612"/>
          </a:xfrm>
          <a:custGeom>
            <a:avLst/>
            <a:gdLst>
              <a:gd name="T0" fmla="*/ 0 w 45"/>
              <a:gd name="T1" fmla="*/ 2147483647 h 47"/>
              <a:gd name="T2" fmla="*/ 0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0 h 47"/>
              <a:gd name="T50" fmla="*/ 2147483647 w 45"/>
              <a:gd name="T51" fmla="*/ 0 h 47"/>
              <a:gd name="T52" fmla="*/ 2147483647 w 45"/>
              <a:gd name="T53" fmla="*/ 0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0 w 45"/>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9" name="Freeform 60"/>
          <p:cNvSpPr>
            <a:spLocks/>
          </p:cNvSpPr>
          <p:nvPr/>
        </p:nvSpPr>
        <p:spPr bwMode="auto">
          <a:xfrm>
            <a:off x="6559551" y="4570414"/>
            <a:ext cx="63500" cy="74612"/>
          </a:xfrm>
          <a:custGeom>
            <a:avLst/>
            <a:gdLst>
              <a:gd name="T0" fmla="*/ 0 w 45"/>
              <a:gd name="T1" fmla="*/ 2147483647 h 47"/>
              <a:gd name="T2" fmla="*/ 0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0 h 47"/>
              <a:gd name="T50" fmla="*/ 2147483647 w 45"/>
              <a:gd name="T51" fmla="*/ 0 h 47"/>
              <a:gd name="T52" fmla="*/ 2147483647 w 45"/>
              <a:gd name="T53" fmla="*/ 0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0 w 45"/>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path>
            </a:pathLst>
          </a:custGeom>
          <a:solidFill>
            <a:srgbClr val="FFFF00"/>
          </a:solidFill>
          <a:ln w="1588">
            <a:solidFill>
              <a:srgbClr val="990000"/>
            </a:solidFill>
            <a:round/>
            <a:headEnd/>
            <a:tailEnd/>
          </a:ln>
        </p:spPr>
        <p:txBody>
          <a:bodyPr/>
          <a:lstStyle/>
          <a:p>
            <a:endParaRPr lang="en-US"/>
          </a:p>
        </p:txBody>
      </p:sp>
      <p:sp>
        <p:nvSpPr>
          <p:cNvPr id="53310" name="Freeform 61"/>
          <p:cNvSpPr>
            <a:spLocks/>
          </p:cNvSpPr>
          <p:nvPr/>
        </p:nvSpPr>
        <p:spPr bwMode="auto">
          <a:xfrm>
            <a:off x="6559551" y="4570414"/>
            <a:ext cx="63500" cy="74612"/>
          </a:xfrm>
          <a:custGeom>
            <a:avLst/>
            <a:gdLst>
              <a:gd name="T0" fmla="*/ 0 w 45"/>
              <a:gd name="T1" fmla="*/ 2147483647 h 47"/>
              <a:gd name="T2" fmla="*/ 0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0 h 47"/>
              <a:gd name="T50" fmla="*/ 2147483647 w 45"/>
              <a:gd name="T51" fmla="*/ 0 h 47"/>
              <a:gd name="T52" fmla="*/ 2147483647 w 45"/>
              <a:gd name="T53" fmla="*/ 0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0 w 45"/>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path>
            </a:pathLst>
          </a:custGeom>
          <a:solidFill>
            <a:srgbClr val="FFFF00"/>
          </a:solidFill>
          <a:ln w="4763">
            <a:solidFill>
              <a:srgbClr val="990000"/>
            </a:solidFill>
            <a:round/>
            <a:headEnd/>
            <a:tailEnd/>
          </a:ln>
        </p:spPr>
        <p:txBody>
          <a:bodyPr/>
          <a:lstStyle/>
          <a:p>
            <a:endParaRPr lang="en-US"/>
          </a:p>
        </p:txBody>
      </p:sp>
      <p:sp>
        <p:nvSpPr>
          <p:cNvPr id="53311" name="Freeform 62"/>
          <p:cNvSpPr>
            <a:spLocks/>
          </p:cNvSpPr>
          <p:nvPr/>
        </p:nvSpPr>
        <p:spPr bwMode="auto">
          <a:xfrm>
            <a:off x="6527803" y="4227513"/>
            <a:ext cx="315913" cy="330200"/>
          </a:xfrm>
          <a:custGeom>
            <a:avLst/>
            <a:gdLst>
              <a:gd name="T0" fmla="*/ 2147483647 w 224"/>
              <a:gd name="T1" fmla="*/ 2147483647 h 208"/>
              <a:gd name="T2" fmla="*/ 2147483647 w 224"/>
              <a:gd name="T3" fmla="*/ 2147483647 h 208"/>
              <a:gd name="T4" fmla="*/ 2147483647 w 224"/>
              <a:gd name="T5" fmla="*/ 2147483647 h 208"/>
              <a:gd name="T6" fmla="*/ 2147483647 w 224"/>
              <a:gd name="T7" fmla="*/ 2147483647 h 208"/>
              <a:gd name="T8" fmla="*/ 2147483647 w 224"/>
              <a:gd name="T9" fmla="*/ 2147483647 h 208"/>
              <a:gd name="T10" fmla="*/ 2147483647 w 224"/>
              <a:gd name="T11" fmla="*/ 2147483647 h 208"/>
              <a:gd name="T12" fmla="*/ 2147483647 w 224"/>
              <a:gd name="T13" fmla="*/ 2147483647 h 208"/>
              <a:gd name="T14" fmla="*/ 2147483647 w 224"/>
              <a:gd name="T15" fmla="*/ 2147483647 h 208"/>
              <a:gd name="T16" fmla="*/ 2147483647 w 224"/>
              <a:gd name="T17" fmla="*/ 2147483647 h 208"/>
              <a:gd name="T18" fmla="*/ 2147483647 w 224"/>
              <a:gd name="T19" fmla="*/ 2147483647 h 208"/>
              <a:gd name="T20" fmla="*/ 2147483647 w 224"/>
              <a:gd name="T21" fmla="*/ 2147483647 h 208"/>
              <a:gd name="T22" fmla="*/ 2147483647 w 224"/>
              <a:gd name="T23" fmla="*/ 2147483647 h 208"/>
              <a:gd name="T24" fmla="*/ 2147483647 w 224"/>
              <a:gd name="T25" fmla="*/ 2147483647 h 208"/>
              <a:gd name="T26" fmla="*/ 2147483647 w 224"/>
              <a:gd name="T27" fmla="*/ 2147483647 h 208"/>
              <a:gd name="T28" fmla="*/ 2147483647 w 224"/>
              <a:gd name="T29" fmla="*/ 2147483647 h 208"/>
              <a:gd name="T30" fmla="*/ 2147483647 w 224"/>
              <a:gd name="T31" fmla="*/ 2147483647 h 208"/>
              <a:gd name="T32" fmla="*/ 2147483647 w 224"/>
              <a:gd name="T33" fmla="*/ 2147483647 h 208"/>
              <a:gd name="T34" fmla="*/ 2147483647 w 224"/>
              <a:gd name="T35" fmla="*/ 2147483647 h 208"/>
              <a:gd name="T36" fmla="*/ 2147483647 w 224"/>
              <a:gd name="T37" fmla="*/ 2147483647 h 208"/>
              <a:gd name="T38" fmla="*/ 2147483647 w 224"/>
              <a:gd name="T39" fmla="*/ 2147483647 h 208"/>
              <a:gd name="T40" fmla="*/ 2147483647 w 224"/>
              <a:gd name="T41" fmla="*/ 2147483647 h 208"/>
              <a:gd name="T42" fmla="*/ 2147483647 w 224"/>
              <a:gd name="T43" fmla="*/ 2147483647 h 208"/>
              <a:gd name="T44" fmla="*/ 2147483647 w 224"/>
              <a:gd name="T45" fmla="*/ 2147483647 h 208"/>
              <a:gd name="T46" fmla="*/ 2147483647 w 224"/>
              <a:gd name="T47" fmla="*/ 2147483647 h 208"/>
              <a:gd name="T48" fmla="*/ 2147483647 w 224"/>
              <a:gd name="T49" fmla="*/ 2147483647 h 208"/>
              <a:gd name="T50" fmla="*/ 2147483647 w 224"/>
              <a:gd name="T51" fmla="*/ 2147483647 h 208"/>
              <a:gd name="T52" fmla="*/ 2147483647 w 224"/>
              <a:gd name="T53" fmla="*/ 2147483647 h 208"/>
              <a:gd name="T54" fmla="*/ 2147483647 w 224"/>
              <a:gd name="T55" fmla="*/ 2147483647 h 208"/>
              <a:gd name="T56" fmla="*/ 2147483647 w 224"/>
              <a:gd name="T57" fmla="*/ 2147483647 h 208"/>
              <a:gd name="T58" fmla="*/ 2147483647 w 224"/>
              <a:gd name="T59" fmla="*/ 2147483647 h 208"/>
              <a:gd name="T60" fmla="*/ 2147483647 w 224"/>
              <a:gd name="T61" fmla="*/ 2147483647 h 208"/>
              <a:gd name="T62" fmla="*/ 2147483647 w 224"/>
              <a:gd name="T63" fmla="*/ 2147483647 h 208"/>
              <a:gd name="T64" fmla="*/ 2147483647 w 224"/>
              <a:gd name="T65" fmla="*/ 2147483647 h 208"/>
              <a:gd name="T66" fmla="*/ 2147483647 w 224"/>
              <a:gd name="T67" fmla="*/ 2147483647 h 208"/>
              <a:gd name="T68" fmla="*/ 2147483647 w 224"/>
              <a:gd name="T69" fmla="*/ 2147483647 h 208"/>
              <a:gd name="T70" fmla="*/ 2147483647 w 224"/>
              <a:gd name="T71" fmla="*/ 2147483647 h 208"/>
              <a:gd name="T72" fmla="*/ 2147483647 w 224"/>
              <a:gd name="T73" fmla="*/ 2147483647 h 208"/>
              <a:gd name="T74" fmla="*/ 2147483647 w 224"/>
              <a:gd name="T75" fmla="*/ 0 h 208"/>
              <a:gd name="T76" fmla="*/ 2147483647 w 224"/>
              <a:gd name="T77" fmla="*/ 2147483647 h 208"/>
              <a:gd name="T78" fmla="*/ 2147483647 w 224"/>
              <a:gd name="T79" fmla="*/ 2147483647 h 208"/>
              <a:gd name="T80" fmla="*/ 2147483647 w 224"/>
              <a:gd name="T81" fmla="*/ 2147483647 h 208"/>
              <a:gd name="T82" fmla="*/ 2147483647 w 224"/>
              <a:gd name="T83" fmla="*/ 2147483647 h 208"/>
              <a:gd name="T84" fmla="*/ 2147483647 w 224"/>
              <a:gd name="T85" fmla="*/ 2147483647 h 208"/>
              <a:gd name="T86" fmla="*/ 2147483647 w 224"/>
              <a:gd name="T87" fmla="*/ 2147483647 h 208"/>
              <a:gd name="T88" fmla="*/ 2147483647 w 224"/>
              <a:gd name="T89" fmla="*/ 2147483647 h 208"/>
              <a:gd name="T90" fmla="*/ 2147483647 w 224"/>
              <a:gd name="T91" fmla="*/ 2147483647 h 208"/>
              <a:gd name="T92" fmla="*/ 2147483647 w 224"/>
              <a:gd name="T93" fmla="*/ 2147483647 h 208"/>
              <a:gd name="T94" fmla="*/ 2147483647 w 224"/>
              <a:gd name="T95" fmla="*/ 2147483647 h 208"/>
              <a:gd name="T96" fmla="*/ 0 w 224"/>
              <a:gd name="T97" fmla="*/ 2147483647 h 208"/>
              <a:gd name="T98" fmla="*/ 2147483647 w 224"/>
              <a:gd name="T99" fmla="*/ 2147483647 h 208"/>
              <a:gd name="T100" fmla="*/ 2147483647 w 224"/>
              <a:gd name="T101" fmla="*/ 2147483647 h 208"/>
              <a:gd name="T102" fmla="*/ 2147483647 w 224"/>
              <a:gd name="T103" fmla="*/ 2147483647 h 208"/>
              <a:gd name="T104" fmla="*/ 2147483647 w 224"/>
              <a:gd name="T105" fmla="*/ 2147483647 h 20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24"/>
              <a:gd name="T160" fmla="*/ 0 h 208"/>
              <a:gd name="T161" fmla="*/ 224 w 224"/>
              <a:gd name="T162" fmla="*/ 208 h 20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24" h="208">
                <a:moveTo>
                  <a:pt x="31" y="130"/>
                </a:moveTo>
                <a:lnTo>
                  <a:pt x="35" y="133"/>
                </a:lnTo>
                <a:lnTo>
                  <a:pt x="42" y="136"/>
                </a:lnTo>
                <a:lnTo>
                  <a:pt x="53" y="142"/>
                </a:lnTo>
                <a:lnTo>
                  <a:pt x="65" y="149"/>
                </a:lnTo>
                <a:lnTo>
                  <a:pt x="78" y="158"/>
                </a:lnTo>
                <a:lnTo>
                  <a:pt x="91" y="167"/>
                </a:lnTo>
                <a:lnTo>
                  <a:pt x="106" y="176"/>
                </a:lnTo>
                <a:lnTo>
                  <a:pt x="119" y="186"/>
                </a:lnTo>
                <a:lnTo>
                  <a:pt x="121" y="186"/>
                </a:lnTo>
                <a:lnTo>
                  <a:pt x="124" y="186"/>
                </a:lnTo>
                <a:lnTo>
                  <a:pt x="127" y="188"/>
                </a:lnTo>
                <a:lnTo>
                  <a:pt x="131" y="189"/>
                </a:lnTo>
                <a:lnTo>
                  <a:pt x="134" y="189"/>
                </a:lnTo>
                <a:lnTo>
                  <a:pt x="137" y="191"/>
                </a:lnTo>
                <a:lnTo>
                  <a:pt x="140" y="191"/>
                </a:lnTo>
                <a:lnTo>
                  <a:pt x="146" y="194"/>
                </a:lnTo>
                <a:lnTo>
                  <a:pt x="153" y="197"/>
                </a:lnTo>
                <a:lnTo>
                  <a:pt x="159" y="200"/>
                </a:lnTo>
                <a:lnTo>
                  <a:pt x="164" y="203"/>
                </a:lnTo>
                <a:lnTo>
                  <a:pt x="170" y="205"/>
                </a:lnTo>
                <a:lnTo>
                  <a:pt x="176" y="208"/>
                </a:lnTo>
                <a:lnTo>
                  <a:pt x="181" y="208"/>
                </a:lnTo>
                <a:lnTo>
                  <a:pt x="189" y="208"/>
                </a:lnTo>
                <a:lnTo>
                  <a:pt x="195" y="205"/>
                </a:lnTo>
                <a:lnTo>
                  <a:pt x="199" y="203"/>
                </a:lnTo>
                <a:lnTo>
                  <a:pt x="204" y="197"/>
                </a:lnTo>
                <a:lnTo>
                  <a:pt x="207" y="191"/>
                </a:lnTo>
                <a:lnTo>
                  <a:pt x="210" y="185"/>
                </a:lnTo>
                <a:lnTo>
                  <a:pt x="211" y="177"/>
                </a:lnTo>
                <a:lnTo>
                  <a:pt x="213" y="170"/>
                </a:lnTo>
                <a:lnTo>
                  <a:pt x="214" y="164"/>
                </a:lnTo>
                <a:lnTo>
                  <a:pt x="215" y="163"/>
                </a:lnTo>
                <a:lnTo>
                  <a:pt x="217" y="161"/>
                </a:lnTo>
                <a:lnTo>
                  <a:pt x="217" y="160"/>
                </a:lnTo>
                <a:lnTo>
                  <a:pt x="218" y="157"/>
                </a:lnTo>
                <a:lnTo>
                  <a:pt x="220" y="155"/>
                </a:lnTo>
                <a:lnTo>
                  <a:pt x="221" y="154"/>
                </a:lnTo>
                <a:lnTo>
                  <a:pt x="223" y="152"/>
                </a:lnTo>
                <a:lnTo>
                  <a:pt x="223" y="149"/>
                </a:lnTo>
                <a:lnTo>
                  <a:pt x="221" y="146"/>
                </a:lnTo>
                <a:lnTo>
                  <a:pt x="221" y="142"/>
                </a:lnTo>
                <a:lnTo>
                  <a:pt x="220" y="136"/>
                </a:lnTo>
                <a:lnTo>
                  <a:pt x="218" y="128"/>
                </a:lnTo>
                <a:lnTo>
                  <a:pt x="217" y="123"/>
                </a:lnTo>
                <a:lnTo>
                  <a:pt x="215" y="117"/>
                </a:lnTo>
                <a:lnTo>
                  <a:pt x="213" y="112"/>
                </a:lnTo>
                <a:lnTo>
                  <a:pt x="218" y="108"/>
                </a:lnTo>
                <a:lnTo>
                  <a:pt x="223" y="103"/>
                </a:lnTo>
                <a:lnTo>
                  <a:pt x="224" y="96"/>
                </a:lnTo>
                <a:lnTo>
                  <a:pt x="224" y="88"/>
                </a:lnTo>
                <a:lnTo>
                  <a:pt x="224" y="81"/>
                </a:lnTo>
                <a:lnTo>
                  <a:pt x="223" y="72"/>
                </a:lnTo>
                <a:lnTo>
                  <a:pt x="221" y="65"/>
                </a:lnTo>
                <a:lnTo>
                  <a:pt x="220" y="59"/>
                </a:lnTo>
                <a:lnTo>
                  <a:pt x="220" y="56"/>
                </a:lnTo>
                <a:lnTo>
                  <a:pt x="218" y="54"/>
                </a:lnTo>
                <a:lnTo>
                  <a:pt x="217" y="53"/>
                </a:lnTo>
                <a:lnTo>
                  <a:pt x="215" y="51"/>
                </a:lnTo>
                <a:lnTo>
                  <a:pt x="213" y="50"/>
                </a:lnTo>
                <a:lnTo>
                  <a:pt x="211" y="48"/>
                </a:lnTo>
                <a:lnTo>
                  <a:pt x="210" y="47"/>
                </a:lnTo>
                <a:lnTo>
                  <a:pt x="208" y="46"/>
                </a:lnTo>
                <a:lnTo>
                  <a:pt x="207" y="38"/>
                </a:lnTo>
                <a:lnTo>
                  <a:pt x="204" y="32"/>
                </a:lnTo>
                <a:lnTo>
                  <a:pt x="199" y="26"/>
                </a:lnTo>
                <a:lnTo>
                  <a:pt x="196" y="20"/>
                </a:lnTo>
                <a:lnTo>
                  <a:pt x="192" y="16"/>
                </a:lnTo>
                <a:lnTo>
                  <a:pt x="186" y="11"/>
                </a:lnTo>
                <a:lnTo>
                  <a:pt x="181" y="7"/>
                </a:lnTo>
                <a:lnTo>
                  <a:pt x="176" y="4"/>
                </a:lnTo>
                <a:lnTo>
                  <a:pt x="170" y="1"/>
                </a:lnTo>
                <a:lnTo>
                  <a:pt x="164" y="0"/>
                </a:lnTo>
                <a:lnTo>
                  <a:pt x="158" y="0"/>
                </a:lnTo>
                <a:lnTo>
                  <a:pt x="152" y="0"/>
                </a:lnTo>
                <a:lnTo>
                  <a:pt x="143" y="3"/>
                </a:lnTo>
                <a:lnTo>
                  <a:pt x="133" y="7"/>
                </a:lnTo>
                <a:lnTo>
                  <a:pt x="124" y="13"/>
                </a:lnTo>
                <a:lnTo>
                  <a:pt x="115" y="19"/>
                </a:lnTo>
                <a:lnTo>
                  <a:pt x="105" y="25"/>
                </a:lnTo>
                <a:lnTo>
                  <a:pt x="96" y="29"/>
                </a:lnTo>
                <a:lnTo>
                  <a:pt x="85" y="32"/>
                </a:lnTo>
                <a:lnTo>
                  <a:pt x="76" y="37"/>
                </a:lnTo>
                <a:lnTo>
                  <a:pt x="68" y="40"/>
                </a:lnTo>
                <a:lnTo>
                  <a:pt x="60" y="44"/>
                </a:lnTo>
                <a:lnTo>
                  <a:pt x="51" y="48"/>
                </a:lnTo>
                <a:lnTo>
                  <a:pt x="45" y="53"/>
                </a:lnTo>
                <a:lnTo>
                  <a:pt x="38" y="56"/>
                </a:lnTo>
                <a:lnTo>
                  <a:pt x="34" y="60"/>
                </a:lnTo>
                <a:lnTo>
                  <a:pt x="28" y="65"/>
                </a:lnTo>
                <a:lnTo>
                  <a:pt x="22" y="68"/>
                </a:lnTo>
                <a:lnTo>
                  <a:pt x="17" y="72"/>
                </a:lnTo>
                <a:lnTo>
                  <a:pt x="11" y="75"/>
                </a:lnTo>
                <a:lnTo>
                  <a:pt x="7" y="81"/>
                </a:lnTo>
                <a:lnTo>
                  <a:pt x="2" y="86"/>
                </a:lnTo>
                <a:lnTo>
                  <a:pt x="0" y="91"/>
                </a:lnTo>
                <a:lnTo>
                  <a:pt x="0" y="99"/>
                </a:lnTo>
                <a:lnTo>
                  <a:pt x="1" y="106"/>
                </a:lnTo>
                <a:lnTo>
                  <a:pt x="5" y="114"/>
                </a:lnTo>
                <a:lnTo>
                  <a:pt x="10" y="120"/>
                </a:lnTo>
                <a:lnTo>
                  <a:pt x="16" y="124"/>
                </a:lnTo>
                <a:lnTo>
                  <a:pt x="20" y="127"/>
                </a:lnTo>
                <a:lnTo>
                  <a:pt x="25" y="128"/>
                </a:lnTo>
                <a:lnTo>
                  <a:pt x="29" y="130"/>
                </a:lnTo>
                <a:lnTo>
                  <a:pt x="31" y="13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2" name="Freeform 63"/>
          <p:cNvSpPr>
            <a:spLocks/>
          </p:cNvSpPr>
          <p:nvPr/>
        </p:nvSpPr>
        <p:spPr bwMode="auto">
          <a:xfrm>
            <a:off x="6538916" y="4337054"/>
            <a:ext cx="71437" cy="87313"/>
          </a:xfrm>
          <a:custGeom>
            <a:avLst/>
            <a:gdLst>
              <a:gd name="T0" fmla="*/ 2147483647 w 51"/>
              <a:gd name="T1" fmla="*/ 2147483647 h 55"/>
              <a:gd name="T2" fmla="*/ 2147483647 w 51"/>
              <a:gd name="T3" fmla="*/ 2147483647 h 55"/>
              <a:gd name="T4" fmla="*/ 2147483647 w 51"/>
              <a:gd name="T5" fmla="*/ 2147483647 h 55"/>
              <a:gd name="T6" fmla="*/ 2147483647 w 51"/>
              <a:gd name="T7" fmla="*/ 2147483647 h 55"/>
              <a:gd name="T8" fmla="*/ 2147483647 w 51"/>
              <a:gd name="T9" fmla="*/ 2147483647 h 55"/>
              <a:gd name="T10" fmla="*/ 2147483647 w 51"/>
              <a:gd name="T11" fmla="*/ 2147483647 h 55"/>
              <a:gd name="T12" fmla="*/ 2147483647 w 51"/>
              <a:gd name="T13" fmla="*/ 2147483647 h 55"/>
              <a:gd name="T14" fmla="*/ 2147483647 w 51"/>
              <a:gd name="T15" fmla="*/ 2147483647 h 55"/>
              <a:gd name="T16" fmla="*/ 2147483647 w 51"/>
              <a:gd name="T17" fmla="*/ 2147483647 h 55"/>
              <a:gd name="T18" fmla="*/ 2147483647 w 51"/>
              <a:gd name="T19" fmla="*/ 2147483647 h 55"/>
              <a:gd name="T20" fmla="*/ 2147483647 w 51"/>
              <a:gd name="T21" fmla="*/ 2147483647 h 55"/>
              <a:gd name="T22" fmla="*/ 2147483647 w 51"/>
              <a:gd name="T23" fmla="*/ 2147483647 h 55"/>
              <a:gd name="T24" fmla="*/ 2147483647 w 51"/>
              <a:gd name="T25" fmla="*/ 2147483647 h 55"/>
              <a:gd name="T26" fmla="*/ 2147483647 w 51"/>
              <a:gd name="T27" fmla="*/ 2147483647 h 55"/>
              <a:gd name="T28" fmla="*/ 2147483647 w 51"/>
              <a:gd name="T29" fmla="*/ 2147483647 h 55"/>
              <a:gd name="T30" fmla="*/ 2147483647 w 51"/>
              <a:gd name="T31" fmla="*/ 2147483647 h 55"/>
              <a:gd name="T32" fmla="*/ 2147483647 w 51"/>
              <a:gd name="T33" fmla="*/ 2147483647 h 55"/>
              <a:gd name="T34" fmla="*/ 2147483647 w 51"/>
              <a:gd name="T35" fmla="*/ 2147483647 h 55"/>
              <a:gd name="T36" fmla="*/ 2147483647 w 51"/>
              <a:gd name="T37" fmla="*/ 2147483647 h 55"/>
              <a:gd name="T38" fmla="*/ 2147483647 w 51"/>
              <a:gd name="T39" fmla="*/ 2147483647 h 55"/>
              <a:gd name="T40" fmla="*/ 2147483647 w 51"/>
              <a:gd name="T41" fmla="*/ 2147483647 h 55"/>
              <a:gd name="T42" fmla="*/ 2147483647 w 51"/>
              <a:gd name="T43" fmla="*/ 2147483647 h 55"/>
              <a:gd name="T44" fmla="*/ 2147483647 w 51"/>
              <a:gd name="T45" fmla="*/ 2147483647 h 55"/>
              <a:gd name="T46" fmla="*/ 2147483647 w 51"/>
              <a:gd name="T47" fmla="*/ 2147483647 h 55"/>
              <a:gd name="T48" fmla="*/ 2147483647 w 51"/>
              <a:gd name="T49" fmla="*/ 2147483647 h 55"/>
              <a:gd name="T50" fmla="*/ 2147483647 w 51"/>
              <a:gd name="T51" fmla="*/ 2147483647 h 55"/>
              <a:gd name="T52" fmla="*/ 2147483647 w 51"/>
              <a:gd name="T53" fmla="*/ 2147483647 h 55"/>
              <a:gd name="T54" fmla="*/ 2147483647 w 51"/>
              <a:gd name="T55" fmla="*/ 2147483647 h 55"/>
              <a:gd name="T56" fmla="*/ 2147483647 w 51"/>
              <a:gd name="T57" fmla="*/ 2147483647 h 55"/>
              <a:gd name="T58" fmla="*/ 2147483647 w 51"/>
              <a:gd name="T59" fmla="*/ 2147483647 h 55"/>
              <a:gd name="T60" fmla="*/ 2147483647 w 51"/>
              <a:gd name="T61" fmla="*/ 2147483647 h 55"/>
              <a:gd name="T62" fmla="*/ 2147483647 w 51"/>
              <a:gd name="T63" fmla="*/ 2147483647 h 55"/>
              <a:gd name="T64" fmla="*/ 2147483647 w 51"/>
              <a:gd name="T65" fmla="*/ 2147483647 h 55"/>
              <a:gd name="T66" fmla="*/ 2147483647 w 51"/>
              <a:gd name="T67" fmla="*/ 0 h 55"/>
              <a:gd name="T68" fmla="*/ 2147483647 w 51"/>
              <a:gd name="T69" fmla="*/ 0 h 55"/>
              <a:gd name="T70" fmla="*/ 2147483647 w 51"/>
              <a:gd name="T71" fmla="*/ 0 h 55"/>
              <a:gd name="T72" fmla="*/ 2147483647 w 51"/>
              <a:gd name="T73" fmla="*/ 2147483647 h 55"/>
              <a:gd name="T74" fmla="*/ 2147483647 w 51"/>
              <a:gd name="T75" fmla="*/ 2147483647 h 55"/>
              <a:gd name="T76" fmla="*/ 2147483647 w 51"/>
              <a:gd name="T77" fmla="*/ 2147483647 h 55"/>
              <a:gd name="T78" fmla="*/ 2147483647 w 51"/>
              <a:gd name="T79" fmla="*/ 2147483647 h 55"/>
              <a:gd name="T80" fmla="*/ 2147483647 w 51"/>
              <a:gd name="T81" fmla="*/ 2147483647 h 55"/>
              <a:gd name="T82" fmla="*/ 2147483647 w 51"/>
              <a:gd name="T83" fmla="*/ 2147483647 h 55"/>
              <a:gd name="T84" fmla="*/ 2147483647 w 51"/>
              <a:gd name="T85" fmla="*/ 2147483647 h 55"/>
              <a:gd name="T86" fmla="*/ 2147483647 w 51"/>
              <a:gd name="T87" fmla="*/ 2147483647 h 55"/>
              <a:gd name="T88" fmla="*/ 2147483647 w 51"/>
              <a:gd name="T89" fmla="*/ 2147483647 h 55"/>
              <a:gd name="T90" fmla="*/ 2147483647 w 51"/>
              <a:gd name="T91" fmla="*/ 2147483647 h 55"/>
              <a:gd name="T92" fmla="*/ 2147483647 w 51"/>
              <a:gd name="T93" fmla="*/ 2147483647 h 55"/>
              <a:gd name="T94" fmla="*/ 2147483647 w 51"/>
              <a:gd name="T95" fmla="*/ 2147483647 h 55"/>
              <a:gd name="T96" fmla="*/ 2147483647 w 51"/>
              <a:gd name="T97" fmla="*/ 2147483647 h 55"/>
              <a:gd name="T98" fmla="*/ 2147483647 w 51"/>
              <a:gd name="T99" fmla="*/ 2147483647 h 55"/>
              <a:gd name="T100" fmla="*/ 2147483647 w 51"/>
              <a:gd name="T101" fmla="*/ 2147483647 h 55"/>
              <a:gd name="T102" fmla="*/ 2147483647 w 51"/>
              <a:gd name="T103" fmla="*/ 2147483647 h 55"/>
              <a:gd name="T104" fmla="*/ 0 w 51"/>
              <a:gd name="T105" fmla="*/ 2147483647 h 55"/>
              <a:gd name="T106" fmla="*/ 0 w 51"/>
              <a:gd name="T107" fmla="*/ 2147483647 h 55"/>
              <a:gd name="T108" fmla="*/ 0 w 51"/>
              <a:gd name="T109" fmla="*/ 2147483647 h 55"/>
              <a:gd name="T110" fmla="*/ 2147483647 w 51"/>
              <a:gd name="T111" fmla="*/ 2147483647 h 55"/>
              <a:gd name="T112" fmla="*/ 2147483647 w 51"/>
              <a:gd name="T113" fmla="*/ 2147483647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1"/>
              <a:gd name="T172" fmla="*/ 0 h 55"/>
              <a:gd name="T173" fmla="*/ 51 w 51"/>
              <a:gd name="T174" fmla="*/ 55 h 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1" h="55">
                <a:moveTo>
                  <a:pt x="2" y="31"/>
                </a:moveTo>
                <a:lnTo>
                  <a:pt x="3" y="36"/>
                </a:lnTo>
                <a:lnTo>
                  <a:pt x="6" y="40"/>
                </a:lnTo>
                <a:lnTo>
                  <a:pt x="9" y="46"/>
                </a:lnTo>
                <a:lnTo>
                  <a:pt x="14" y="51"/>
                </a:lnTo>
                <a:lnTo>
                  <a:pt x="17" y="54"/>
                </a:lnTo>
                <a:lnTo>
                  <a:pt x="21" y="55"/>
                </a:lnTo>
                <a:lnTo>
                  <a:pt x="26" y="55"/>
                </a:lnTo>
                <a:lnTo>
                  <a:pt x="30" y="52"/>
                </a:lnTo>
                <a:lnTo>
                  <a:pt x="31" y="51"/>
                </a:lnTo>
                <a:lnTo>
                  <a:pt x="33" y="49"/>
                </a:lnTo>
                <a:lnTo>
                  <a:pt x="33" y="48"/>
                </a:lnTo>
                <a:lnTo>
                  <a:pt x="34" y="46"/>
                </a:lnTo>
                <a:lnTo>
                  <a:pt x="34" y="45"/>
                </a:lnTo>
                <a:lnTo>
                  <a:pt x="36" y="42"/>
                </a:lnTo>
                <a:lnTo>
                  <a:pt x="36" y="40"/>
                </a:lnTo>
                <a:lnTo>
                  <a:pt x="37" y="39"/>
                </a:lnTo>
                <a:lnTo>
                  <a:pt x="39" y="36"/>
                </a:lnTo>
                <a:lnTo>
                  <a:pt x="40" y="34"/>
                </a:lnTo>
                <a:lnTo>
                  <a:pt x="43" y="33"/>
                </a:lnTo>
                <a:lnTo>
                  <a:pt x="45" y="31"/>
                </a:lnTo>
                <a:lnTo>
                  <a:pt x="48" y="30"/>
                </a:lnTo>
                <a:lnTo>
                  <a:pt x="49" y="27"/>
                </a:lnTo>
                <a:lnTo>
                  <a:pt x="51" y="25"/>
                </a:lnTo>
                <a:lnTo>
                  <a:pt x="51" y="22"/>
                </a:lnTo>
                <a:lnTo>
                  <a:pt x="51" y="19"/>
                </a:lnTo>
                <a:lnTo>
                  <a:pt x="51" y="17"/>
                </a:lnTo>
                <a:lnTo>
                  <a:pt x="51" y="14"/>
                </a:lnTo>
                <a:lnTo>
                  <a:pt x="49" y="11"/>
                </a:lnTo>
                <a:lnTo>
                  <a:pt x="49" y="8"/>
                </a:lnTo>
                <a:lnTo>
                  <a:pt x="48" y="6"/>
                </a:lnTo>
                <a:lnTo>
                  <a:pt x="46" y="3"/>
                </a:lnTo>
                <a:lnTo>
                  <a:pt x="43" y="2"/>
                </a:lnTo>
                <a:lnTo>
                  <a:pt x="40" y="0"/>
                </a:lnTo>
                <a:lnTo>
                  <a:pt x="37" y="0"/>
                </a:lnTo>
                <a:lnTo>
                  <a:pt x="34" y="0"/>
                </a:lnTo>
                <a:lnTo>
                  <a:pt x="31" y="2"/>
                </a:lnTo>
                <a:lnTo>
                  <a:pt x="28" y="3"/>
                </a:lnTo>
                <a:lnTo>
                  <a:pt x="26" y="5"/>
                </a:lnTo>
                <a:lnTo>
                  <a:pt x="23" y="6"/>
                </a:lnTo>
                <a:lnTo>
                  <a:pt x="20" y="8"/>
                </a:lnTo>
                <a:lnTo>
                  <a:pt x="18" y="9"/>
                </a:lnTo>
                <a:lnTo>
                  <a:pt x="15" y="11"/>
                </a:lnTo>
                <a:lnTo>
                  <a:pt x="14" y="12"/>
                </a:lnTo>
                <a:lnTo>
                  <a:pt x="12" y="12"/>
                </a:lnTo>
                <a:lnTo>
                  <a:pt x="9" y="14"/>
                </a:lnTo>
                <a:lnTo>
                  <a:pt x="8" y="15"/>
                </a:lnTo>
                <a:lnTo>
                  <a:pt x="5" y="17"/>
                </a:lnTo>
                <a:lnTo>
                  <a:pt x="3" y="18"/>
                </a:lnTo>
                <a:lnTo>
                  <a:pt x="3" y="19"/>
                </a:lnTo>
                <a:lnTo>
                  <a:pt x="2" y="21"/>
                </a:lnTo>
                <a:lnTo>
                  <a:pt x="2" y="22"/>
                </a:lnTo>
                <a:lnTo>
                  <a:pt x="0" y="24"/>
                </a:lnTo>
                <a:lnTo>
                  <a:pt x="0" y="25"/>
                </a:lnTo>
                <a:lnTo>
                  <a:pt x="0" y="27"/>
                </a:lnTo>
                <a:lnTo>
                  <a:pt x="2" y="28"/>
                </a:lnTo>
                <a:lnTo>
                  <a:pt x="2" y="3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3" name="Freeform 64"/>
          <p:cNvSpPr>
            <a:spLocks/>
          </p:cNvSpPr>
          <p:nvPr/>
        </p:nvSpPr>
        <p:spPr bwMode="auto">
          <a:xfrm>
            <a:off x="6858002" y="4343403"/>
            <a:ext cx="71439" cy="87313"/>
          </a:xfrm>
          <a:custGeom>
            <a:avLst/>
            <a:gdLst>
              <a:gd name="T0" fmla="*/ 2147483647 w 51"/>
              <a:gd name="T1" fmla="*/ 2147483647 h 55"/>
              <a:gd name="T2" fmla="*/ 2147483647 w 51"/>
              <a:gd name="T3" fmla="*/ 2147483647 h 55"/>
              <a:gd name="T4" fmla="*/ 2147483647 w 51"/>
              <a:gd name="T5" fmla="*/ 2147483647 h 55"/>
              <a:gd name="T6" fmla="*/ 2147483647 w 51"/>
              <a:gd name="T7" fmla="*/ 2147483647 h 55"/>
              <a:gd name="T8" fmla="*/ 2147483647 w 51"/>
              <a:gd name="T9" fmla="*/ 2147483647 h 55"/>
              <a:gd name="T10" fmla="*/ 2147483647 w 51"/>
              <a:gd name="T11" fmla="*/ 2147483647 h 55"/>
              <a:gd name="T12" fmla="*/ 2147483647 w 51"/>
              <a:gd name="T13" fmla="*/ 2147483647 h 55"/>
              <a:gd name="T14" fmla="*/ 2147483647 w 51"/>
              <a:gd name="T15" fmla="*/ 2147483647 h 55"/>
              <a:gd name="T16" fmla="*/ 2147483647 w 51"/>
              <a:gd name="T17" fmla="*/ 2147483647 h 55"/>
              <a:gd name="T18" fmla="*/ 2147483647 w 51"/>
              <a:gd name="T19" fmla="*/ 2147483647 h 55"/>
              <a:gd name="T20" fmla="*/ 2147483647 w 51"/>
              <a:gd name="T21" fmla="*/ 2147483647 h 55"/>
              <a:gd name="T22" fmla="*/ 2147483647 w 51"/>
              <a:gd name="T23" fmla="*/ 2147483647 h 55"/>
              <a:gd name="T24" fmla="*/ 2147483647 w 51"/>
              <a:gd name="T25" fmla="*/ 2147483647 h 55"/>
              <a:gd name="T26" fmla="*/ 2147483647 w 51"/>
              <a:gd name="T27" fmla="*/ 2147483647 h 55"/>
              <a:gd name="T28" fmla="*/ 2147483647 w 51"/>
              <a:gd name="T29" fmla="*/ 2147483647 h 55"/>
              <a:gd name="T30" fmla="*/ 2147483647 w 51"/>
              <a:gd name="T31" fmla="*/ 2147483647 h 55"/>
              <a:gd name="T32" fmla="*/ 2147483647 w 51"/>
              <a:gd name="T33" fmla="*/ 2147483647 h 55"/>
              <a:gd name="T34" fmla="*/ 2147483647 w 51"/>
              <a:gd name="T35" fmla="*/ 2147483647 h 55"/>
              <a:gd name="T36" fmla="*/ 2147483647 w 51"/>
              <a:gd name="T37" fmla="*/ 2147483647 h 55"/>
              <a:gd name="T38" fmla="*/ 2147483647 w 51"/>
              <a:gd name="T39" fmla="*/ 2147483647 h 55"/>
              <a:gd name="T40" fmla="*/ 2147483647 w 51"/>
              <a:gd name="T41" fmla="*/ 2147483647 h 55"/>
              <a:gd name="T42" fmla="*/ 2147483647 w 51"/>
              <a:gd name="T43" fmla="*/ 2147483647 h 55"/>
              <a:gd name="T44" fmla="*/ 2147483647 w 51"/>
              <a:gd name="T45" fmla="*/ 2147483647 h 55"/>
              <a:gd name="T46" fmla="*/ 2147483647 w 51"/>
              <a:gd name="T47" fmla="*/ 2147483647 h 55"/>
              <a:gd name="T48" fmla="*/ 2147483647 w 51"/>
              <a:gd name="T49" fmla="*/ 2147483647 h 55"/>
              <a:gd name="T50" fmla="*/ 2147483647 w 51"/>
              <a:gd name="T51" fmla="*/ 2147483647 h 55"/>
              <a:gd name="T52" fmla="*/ 2147483647 w 51"/>
              <a:gd name="T53" fmla="*/ 2147483647 h 55"/>
              <a:gd name="T54" fmla="*/ 2147483647 w 51"/>
              <a:gd name="T55" fmla="*/ 2147483647 h 55"/>
              <a:gd name="T56" fmla="*/ 2147483647 w 51"/>
              <a:gd name="T57" fmla="*/ 2147483647 h 55"/>
              <a:gd name="T58" fmla="*/ 2147483647 w 51"/>
              <a:gd name="T59" fmla="*/ 2147483647 h 55"/>
              <a:gd name="T60" fmla="*/ 2147483647 w 51"/>
              <a:gd name="T61" fmla="*/ 2147483647 h 55"/>
              <a:gd name="T62" fmla="*/ 2147483647 w 51"/>
              <a:gd name="T63" fmla="*/ 2147483647 h 55"/>
              <a:gd name="T64" fmla="*/ 2147483647 w 51"/>
              <a:gd name="T65" fmla="*/ 2147483647 h 55"/>
              <a:gd name="T66" fmla="*/ 2147483647 w 51"/>
              <a:gd name="T67" fmla="*/ 0 h 55"/>
              <a:gd name="T68" fmla="*/ 2147483647 w 51"/>
              <a:gd name="T69" fmla="*/ 0 h 55"/>
              <a:gd name="T70" fmla="*/ 2147483647 w 51"/>
              <a:gd name="T71" fmla="*/ 0 h 55"/>
              <a:gd name="T72" fmla="*/ 2147483647 w 51"/>
              <a:gd name="T73" fmla="*/ 2147483647 h 55"/>
              <a:gd name="T74" fmla="*/ 2147483647 w 51"/>
              <a:gd name="T75" fmla="*/ 2147483647 h 55"/>
              <a:gd name="T76" fmla="*/ 2147483647 w 51"/>
              <a:gd name="T77" fmla="*/ 2147483647 h 55"/>
              <a:gd name="T78" fmla="*/ 2147483647 w 51"/>
              <a:gd name="T79" fmla="*/ 2147483647 h 55"/>
              <a:gd name="T80" fmla="*/ 2147483647 w 51"/>
              <a:gd name="T81" fmla="*/ 2147483647 h 55"/>
              <a:gd name="T82" fmla="*/ 2147483647 w 51"/>
              <a:gd name="T83" fmla="*/ 2147483647 h 55"/>
              <a:gd name="T84" fmla="*/ 2147483647 w 51"/>
              <a:gd name="T85" fmla="*/ 2147483647 h 55"/>
              <a:gd name="T86" fmla="*/ 2147483647 w 51"/>
              <a:gd name="T87" fmla="*/ 2147483647 h 55"/>
              <a:gd name="T88" fmla="*/ 2147483647 w 51"/>
              <a:gd name="T89" fmla="*/ 2147483647 h 55"/>
              <a:gd name="T90" fmla="*/ 2147483647 w 51"/>
              <a:gd name="T91" fmla="*/ 2147483647 h 55"/>
              <a:gd name="T92" fmla="*/ 2147483647 w 51"/>
              <a:gd name="T93" fmla="*/ 2147483647 h 55"/>
              <a:gd name="T94" fmla="*/ 2147483647 w 51"/>
              <a:gd name="T95" fmla="*/ 2147483647 h 55"/>
              <a:gd name="T96" fmla="*/ 2147483647 w 51"/>
              <a:gd name="T97" fmla="*/ 2147483647 h 55"/>
              <a:gd name="T98" fmla="*/ 2147483647 w 51"/>
              <a:gd name="T99" fmla="*/ 2147483647 h 55"/>
              <a:gd name="T100" fmla="*/ 2147483647 w 51"/>
              <a:gd name="T101" fmla="*/ 2147483647 h 55"/>
              <a:gd name="T102" fmla="*/ 2147483647 w 51"/>
              <a:gd name="T103" fmla="*/ 2147483647 h 55"/>
              <a:gd name="T104" fmla="*/ 0 w 51"/>
              <a:gd name="T105" fmla="*/ 2147483647 h 55"/>
              <a:gd name="T106" fmla="*/ 0 w 51"/>
              <a:gd name="T107" fmla="*/ 2147483647 h 55"/>
              <a:gd name="T108" fmla="*/ 0 w 51"/>
              <a:gd name="T109" fmla="*/ 2147483647 h 55"/>
              <a:gd name="T110" fmla="*/ 2147483647 w 51"/>
              <a:gd name="T111" fmla="*/ 2147483647 h 55"/>
              <a:gd name="T112" fmla="*/ 2147483647 w 51"/>
              <a:gd name="T113" fmla="*/ 2147483647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1"/>
              <a:gd name="T172" fmla="*/ 0 h 55"/>
              <a:gd name="T173" fmla="*/ 51 w 51"/>
              <a:gd name="T174" fmla="*/ 55 h 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1" h="55">
                <a:moveTo>
                  <a:pt x="2" y="31"/>
                </a:moveTo>
                <a:lnTo>
                  <a:pt x="3" y="36"/>
                </a:lnTo>
                <a:lnTo>
                  <a:pt x="6" y="40"/>
                </a:lnTo>
                <a:lnTo>
                  <a:pt x="9" y="46"/>
                </a:lnTo>
                <a:lnTo>
                  <a:pt x="14" y="51"/>
                </a:lnTo>
                <a:lnTo>
                  <a:pt x="17" y="54"/>
                </a:lnTo>
                <a:lnTo>
                  <a:pt x="21" y="55"/>
                </a:lnTo>
                <a:lnTo>
                  <a:pt x="26" y="55"/>
                </a:lnTo>
                <a:lnTo>
                  <a:pt x="30" y="52"/>
                </a:lnTo>
                <a:lnTo>
                  <a:pt x="31" y="51"/>
                </a:lnTo>
                <a:lnTo>
                  <a:pt x="33" y="49"/>
                </a:lnTo>
                <a:lnTo>
                  <a:pt x="33" y="48"/>
                </a:lnTo>
                <a:lnTo>
                  <a:pt x="34" y="46"/>
                </a:lnTo>
                <a:lnTo>
                  <a:pt x="34" y="45"/>
                </a:lnTo>
                <a:lnTo>
                  <a:pt x="36" y="42"/>
                </a:lnTo>
                <a:lnTo>
                  <a:pt x="36" y="40"/>
                </a:lnTo>
                <a:lnTo>
                  <a:pt x="37" y="39"/>
                </a:lnTo>
                <a:lnTo>
                  <a:pt x="39" y="36"/>
                </a:lnTo>
                <a:lnTo>
                  <a:pt x="40" y="34"/>
                </a:lnTo>
                <a:lnTo>
                  <a:pt x="43" y="33"/>
                </a:lnTo>
                <a:lnTo>
                  <a:pt x="45" y="31"/>
                </a:lnTo>
                <a:lnTo>
                  <a:pt x="48" y="30"/>
                </a:lnTo>
                <a:lnTo>
                  <a:pt x="49" y="27"/>
                </a:lnTo>
                <a:lnTo>
                  <a:pt x="51" y="25"/>
                </a:lnTo>
                <a:lnTo>
                  <a:pt x="51" y="22"/>
                </a:lnTo>
                <a:lnTo>
                  <a:pt x="51" y="19"/>
                </a:lnTo>
                <a:lnTo>
                  <a:pt x="51" y="17"/>
                </a:lnTo>
                <a:lnTo>
                  <a:pt x="51" y="14"/>
                </a:lnTo>
                <a:lnTo>
                  <a:pt x="49" y="11"/>
                </a:lnTo>
                <a:lnTo>
                  <a:pt x="49" y="8"/>
                </a:lnTo>
                <a:lnTo>
                  <a:pt x="48" y="6"/>
                </a:lnTo>
                <a:lnTo>
                  <a:pt x="46" y="3"/>
                </a:lnTo>
                <a:lnTo>
                  <a:pt x="43" y="2"/>
                </a:lnTo>
                <a:lnTo>
                  <a:pt x="40" y="0"/>
                </a:lnTo>
                <a:lnTo>
                  <a:pt x="37" y="0"/>
                </a:lnTo>
                <a:lnTo>
                  <a:pt x="34" y="0"/>
                </a:lnTo>
                <a:lnTo>
                  <a:pt x="31" y="2"/>
                </a:lnTo>
                <a:lnTo>
                  <a:pt x="28" y="3"/>
                </a:lnTo>
                <a:lnTo>
                  <a:pt x="26" y="5"/>
                </a:lnTo>
                <a:lnTo>
                  <a:pt x="23" y="6"/>
                </a:lnTo>
                <a:lnTo>
                  <a:pt x="20" y="8"/>
                </a:lnTo>
                <a:lnTo>
                  <a:pt x="18" y="9"/>
                </a:lnTo>
                <a:lnTo>
                  <a:pt x="15" y="11"/>
                </a:lnTo>
                <a:lnTo>
                  <a:pt x="14" y="12"/>
                </a:lnTo>
                <a:lnTo>
                  <a:pt x="12" y="12"/>
                </a:lnTo>
                <a:lnTo>
                  <a:pt x="9" y="14"/>
                </a:lnTo>
                <a:lnTo>
                  <a:pt x="8" y="15"/>
                </a:lnTo>
                <a:lnTo>
                  <a:pt x="5" y="17"/>
                </a:lnTo>
                <a:lnTo>
                  <a:pt x="3" y="18"/>
                </a:lnTo>
                <a:lnTo>
                  <a:pt x="3" y="19"/>
                </a:lnTo>
                <a:lnTo>
                  <a:pt x="2" y="21"/>
                </a:lnTo>
                <a:lnTo>
                  <a:pt x="2" y="22"/>
                </a:lnTo>
                <a:lnTo>
                  <a:pt x="0" y="24"/>
                </a:lnTo>
                <a:lnTo>
                  <a:pt x="0" y="25"/>
                </a:lnTo>
                <a:lnTo>
                  <a:pt x="0" y="27"/>
                </a:lnTo>
                <a:lnTo>
                  <a:pt x="2" y="28"/>
                </a:lnTo>
                <a:lnTo>
                  <a:pt x="2" y="31"/>
                </a:lnTo>
              </a:path>
            </a:pathLst>
          </a:custGeom>
          <a:solidFill>
            <a:srgbClr val="FFFF00"/>
          </a:solidFill>
          <a:ln w="4763">
            <a:solidFill>
              <a:srgbClr val="990000"/>
            </a:solidFill>
            <a:round/>
            <a:headEnd/>
            <a:tailEnd/>
          </a:ln>
        </p:spPr>
        <p:txBody>
          <a:bodyPr/>
          <a:lstStyle/>
          <a:p>
            <a:endParaRPr lang="en-US"/>
          </a:p>
        </p:txBody>
      </p:sp>
      <p:sp>
        <p:nvSpPr>
          <p:cNvPr id="53314" name="Freeform 65"/>
          <p:cNvSpPr>
            <a:spLocks/>
          </p:cNvSpPr>
          <p:nvPr/>
        </p:nvSpPr>
        <p:spPr bwMode="auto">
          <a:xfrm>
            <a:off x="6596064" y="4354515"/>
            <a:ext cx="80963" cy="93663"/>
          </a:xfrm>
          <a:custGeom>
            <a:avLst/>
            <a:gdLst>
              <a:gd name="T0" fmla="*/ 0 w 58"/>
              <a:gd name="T1" fmla="*/ 2147483647 h 59"/>
              <a:gd name="T2" fmla="*/ 2147483647 w 58"/>
              <a:gd name="T3" fmla="*/ 2147483647 h 59"/>
              <a:gd name="T4" fmla="*/ 2147483647 w 58"/>
              <a:gd name="T5" fmla="*/ 2147483647 h 59"/>
              <a:gd name="T6" fmla="*/ 2147483647 w 58"/>
              <a:gd name="T7" fmla="*/ 2147483647 h 59"/>
              <a:gd name="T8" fmla="*/ 2147483647 w 58"/>
              <a:gd name="T9" fmla="*/ 2147483647 h 59"/>
              <a:gd name="T10" fmla="*/ 2147483647 w 58"/>
              <a:gd name="T11" fmla="*/ 2147483647 h 59"/>
              <a:gd name="T12" fmla="*/ 2147483647 w 58"/>
              <a:gd name="T13" fmla="*/ 2147483647 h 59"/>
              <a:gd name="T14" fmla="*/ 2147483647 w 58"/>
              <a:gd name="T15" fmla="*/ 2147483647 h 59"/>
              <a:gd name="T16" fmla="*/ 2147483647 w 58"/>
              <a:gd name="T17" fmla="*/ 2147483647 h 59"/>
              <a:gd name="T18" fmla="*/ 2147483647 w 58"/>
              <a:gd name="T19" fmla="*/ 2147483647 h 59"/>
              <a:gd name="T20" fmla="*/ 2147483647 w 58"/>
              <a:gd name="T21" fmla="*/ 2147483647 h 59"/>
              <a:gd name="T22" fmla="*/ 2147483647 w 58"/>
              <a:gd name="T23" fmla="*/ 2147483647 h 59"/>
              <a:gd name="T24" fmla="*/ 2147483647 w 58"/>
              <a:gd name="T25" fmla="*/ 2147483647 h 59"/>
              <a:gd name="T26" fmla="*/ 2147483647 w 58"/>
              <a:gd name="T27" fmla="*/ 2147483647 h 59"/>
              <a:gd name="T28" fmla="*/ 2147483647 w 58"/>
              <a:gd name="T29" fmla="*/ 2147483647 h 59"/>
              <a:gd name="T30" fmla="*/ 2147483647 w 58"/>
              <a:gd name="T31" fmla="*/ 2147483647 h 59"/>
              <a:gd name="T32" fmla="*/ 2147483647 w 58"/>
              <a:gd name="T33" fmla="*/ 2147483647 h 59"/>
              <a:gd name="T34" fmla="*/ 2147483647 w 58"/>
              <a:gd name="T35" fmla="*/ 2147483647 h 59"/>
              <a:gd name="T36" fmla="*/ 2147483647 w 58"/>
              <a:gd name="T37" fmla="*/ 2147483647 h 59"/>
              <a:gd name="T38" fmla="*/ 2147483647 w 58"/>
              <a:gd name="T39" fmla="*/ 2147483647 h 59"/>
              <a:gd name="T40" fmla="*/ 2147483647 w 58"/>
              <a:gd name="T41" fmla="*/ 2147483647 h 59"/>
              <a:gd name="T42" fmla="*/ 2147483647 w 58"/>
              <a:gd name="T43" fmla="*/ 2147483647 h 59"/>
              <a:gd name="T44" fmla="*/ 2147483647 w 58"/>
              <a:gd name="T45" fmla="*/ 2147483647 h 59"/>
              <a:gd name="T46" fmla="*/ 2147483647 w 58"/>
              <a:gd name="T47" fmla="*/ 2147483647 h 59"/>
              <a:gd name="T48" fmla="*/ 2147483647 w 58"/>
              <a:gd name="T49" fmla="*/ 2147483647 h 59"/>
              <a:gd name="T50" fmla="*/ 2147483647 w 58"/>
              <a:gd name="T51" fmla="*/ 2147483647 h 59"/>
              <a:gd name="T52" fmla="*/ 2147483647 w 58"/>
              <a:gd name="T53" fmla="*/ 2147483647 h 59"/>
              <a:gd name="T54" fmla="*/ 2147483647 w 58"/>
              <a:gd name="T55" fmla="*/ 2147483647 h 59"/>
              <a:gd name="T56" fmla="*/ 2147483647 w 58"/>
              <a:gd name="T57" fmla="*/ 2147483647 h 59"/>
              <a:gd name="T58" fmla="*/ 2147483647 w 58"/>
              <a:gd name="T59" fmla="*/ 2147483647 h 59"/>
              <a:gd name="T60" fmla="*/ 2147483647 w 58"/>
              <a:gd name="T61" fmla="*/ 2147483647 h 59"/>
              <a:gd name="T62" fmla="*/ 2147483647 w 58"/>
              <a:gd name="T63" fmla="*/ 2147483647 h 59"/>
              <a:gd name="T64" fmla="*/ 2147483647 w 58"/>
              <a:gd name="T65" fmla="*/ 2147483647 h 59"/>
              <a:gd name="T66" fmla="*/ 2147483647 w 58"/>
              <a:gd name="T67" fmla="*/ 2147483647 h 59"/>
              <a:gd name="T68" fmla="*/ 2147483647 w 58"/>
              <a:gd name="T69" fmla="*/ 2147483647 h 59"/>
              <a:gd name="T70" fmla="*/ 2147483647 w 58"/>
              <a:gd name="T71" fmla="*/ 2147483647 h 59"/>
              <a:gd name="T72" fmla="*/ 2147483647 w 58"/>
              <a:gd name="T73" fmla="*/ 2147483647 h 59"/>
              <a:gd name="T74" fmla="*/ 2147483647 w 58"/>
              <a:gd name="T75" fmla="*/ 2147483647 h 59"/>
              <a:gd name="T76" fmla="*/ 2147483647 w 58"/>
              <a:gd name="T77" fmla="*/ 2147483647 h 59"/>
              <a:gd name="T78" fmla="*/ 2147483647 w 58"/>
              <a:gd name="T79" fmla="*/ 2147483647 h 59"/>
              <a:gd name="T80" fmla="*/ 2147483647 w 58"/>
              <a:gd name="T81" fmla="*/ 2147483647 h 59"/>
              <a:gd name="T82" fmla="*/ 2147483647 w 58"/>
              <a:gd name="T83" fmla="*/ 2147483647 h 59"/>
              <a:gd name="T84" fmla="*/ 2147483647 w 58"/>
              <a:gd name="T85" fmla="*/ 2147483647 h 59"/>
              <a:gd name="T86" fmla="*/ 2147483647 w 58"/>
              <a:gd name="T87" fmla="*/ 2147483647 h 59"/>
              <a:gd name="T88" fmla="*/ 2147483647 w 58"/>
              <a:gd name="T89" fmla="*/ 0 h 59"/>
              <a:gd name="T90" fmla="*/ 2147483647 w 58"/>
              <a:gd name="T91" fmla="*/ 0 h 59"/>
              <a:gd name="T92" fmla="*/ 2147483647 w 58"/>
              <a:gd name="T93" fmla="*/ 2147483647 h 59"/>
              <a:gd name="T94" fmla="*/ 2147483647 w 58"/>
              <a:gd name="T95" fmla="*/ 2147483647 h 59"/>
              <a:gd name="T96" fmla="*/ 2147483647 w 58"/>
              <a:gd name="T97" fmla="*/ 2147483647 h 59"/>
              <a:gd name="T98" fmla="*/ 2147483647 w 58"/>
              <a:gd name="T99" fmla="*/ 2147483647 h 59"/>
              <a:gd name="T100" fmla="*/ 2147483647 w 58"/>
              <a:gd name="T101" fmla="*/ 2147483647 h 59"/>
              <a:gd name="T102" fmla="*/ 2147483647 w 58"/>
              <a:gd name="T103" fmla="*/ 2147483647 h 59"/>
              <a:gd name="T104" fmla="*/ 2147483647 w 58"/>
              <a:gd name="T105" fmla="*/ 2147483647 h 59"/>
              <a:gd name="T106" fmla="*/ 2147483647 w 58"/>
              <a:gd name="T107" fmla="*/ 2147483647 h 59"/>
              <a:gd name="T108" fmla="*/ 2147483647 w 58"/>
              <a:gd name="T109" fmla="*/ 2147483647 h 59"/>
              <a:gd name="T110" fmla="*/ 2147483647 w 58"/>
              <a:gd name="T111" fmla="*/ 2147483647 h 59"/>
              <a:gd name="T112" fmla="*/ 0 w 58"/>
              <a:gd name="T113" fmla="*/ 2147483647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5" name="Freeform 66"/>
          <p:cNvSpPr>
            <a:spLocks/>
          </p:cNvSpPr>
          <p:nvPr/>
        </p:nvSpPr>
        <p:spPr bwMode="auto">
          <a:xfrm>
            <a:off x="6596064" y="4354515"/>
            <a:ext cx="80963" cy="93663"/>
          </a:xfrm>
          <a:custGeom>
            <a:avLst/>
            <a:gdLst>
              <a:gd name="T0" fmla="*/ 0 w 58"/>
              <a:gd name="T1" fmla="*/ 2147483647 h 59"/>
              <a:gd name="T2" fmla="*/ 2147483647 w 58"/>
              <a:gd name="T3" fmla="*/ 2147483647 h 59"/>
              <a:gd name="T4" fmla="*/ 2147483647 w 58"/>
              <a:gd name="T5" fmla="*/ 2147483647 h 59"/>
              <a:gd name="T6" fmla="*/ 2147483647 w 58"/>
              <a:gd name="T7" fmla="*/ 2147483647 h 59"/>
              <a:gd name="T8" fmla="*/ 2147483647 w 58"/>
              <a:gd name="T9" fmla="*/ 2147483647 h 59"/>
              <a:gd name="T10" fmla="*/ 2147483647 w 58"/>
              <a:gd name="T11" fmla="*/ 2147483647 h 59"/>
              <a:gd name="T12" fmla="*/ 2147483647 w 58"/>
              <a:gd name="T13" fmla="*/ 2147483647 h 59"/>
              <a:gd name="T14" fmla="*/ 2147483647 w 58"/>
              <a:gd name="T15" fmla="*/ 2147483647 h 59"/>
              <a:gd name="T16" fmla="*/ 2147483647 w 58"/>
              <a:gd name="T17" fmla="*/ 2147483647 h 59"/>
              <a:gd name="T18" fmla="*/ 2147483647 w 58"/>
              <a:gd name="T19" fmla="*/ 2147483647 h 59"/>
              <a:gd name="T20" fmla="*/ 2147483647 w 58"/>
              <a:gd name="T21" fmla="*/ 2147483647 h 59"/>
              <a:gd name="T22" fmla="*/ 2147483647 w 58"/>
              <a:gd name="T23" fmla="*/ 2147483647 h 59"/>
              <a:gd name="T24" fmla="*/ 2147483647 w 58"/>
              <a:gd name="T25" fmla="*/ 2147483647 h 59"/>
              <a:gd name="T26" fmla="*/ 2147483647 w 58"/>
              <a:gd name="T27" fmla="*/ 2147483647 h 59"/>
              <a:gd name="T28" fmla="*/ 2147483647 w 58"/>
              <a:gd name="T29" fmla="*/ 2147483647 h 59"/>
              <a:gd name="T30" fmla="*/ 2147483647 w 58"/>
              <a:gd name="T31" fmla="*/ 2147483647 h 59"/>
              <a:gd name="T32" fmla="*/ 2147483647 w 58"/>
              <a:gd name="T33" fmla="*/ 2147483647 h 59"/>
              <a:gd name="T34" fmla="*/ 2147483647 w 58"/>
              <a:gd name="T35" fmla="*/ 2147483647 h 59"/>
              <a:gd name="T36" fmla="*/ 2147483647 w 58"/>
              <a:gd name="T37" fmla="*/ 2147483647 h 59"/>
              <a:gd name="T38" fmla="*/ 2147483647 w 58"/>
              <a:gd name="T39" fmla="*/ 2147483647 h 59"/>
              <a:gd name="T40" fmla="*/ 2147483647 w 58"/>
              <a:gd name="T41" fmla="*/ 2147483647 h 59"/>
              <a:gd name="T42" fmla="*/ 2147483647 w 58"/>
              <a:gd name="T43" fmla="*/ 2147483647 h 59"/>
              <a:gd name="T44" fmla="*/ 2147483647 w 58"/>
              <a:gd name="T45" fmla="*/ 2147483647 h 59"/>
              <a:gd name="T46" fmla="*/ 2147483647 w 58"/>
              <a:gd name="T47" fmla="*/ 2147483647 h 59"/>
              <a:gd name="T48" fmla="*/ 2147483647 w 58"/>
              <a:gd name="T49" fmla="*/ 2147483647 h 59"/>
              <a:gd name="T50" fmla="*/ 2147483647 w 58"/>
              <a:gd name="T51" fmla="*/ 2147483647 h 59"/>
              <a:gd name="T52" fmla="*/ 2147483647 w 58"/>
              <a:gd name="T53" fmla="*/ 2147483647 h 59"/>
              <a:gd name="T54" fmla="*/ 2147483647 w 58"/>
              <a:gd name="T55" fmla="*/ 2147483647 h 59"/>
              <a:gd name="T56" fmla="*/ 2147483647 w 58"/>
              <a:gd name="T57" fmla="*/ 2147483647 h 59"/>
              <a:gd name="T58" fmla="*/ 2147483647 w 58"/>
              <a:gd name="T59" fmla="*/ 2147483647 h 59"/>
              <a:gd name="T60" fmla="*/ 2147483647 w 58"/>
              <a:gd name="T61" fmla="*/ 2147483647 h 59"/>
              <a:gd name="T62" fmla="*/ 2147483647 w 58"/>
              <a:gd name="T63" fmla="*/ 2147483647 h 59"/>
              <a:gd name="T64" fmla="*/ 2147483647 w 58"/>
              <a:gd name="T65" fmla="*/ 2147483647 h 59"/>
              <a:gd name="T66" fmla="*/ 2147483647 w 58"/>
              <a:gd name="T67" fmla="*/ 2147483647 h 59"/>
              <a:gd name="T68" fmla="*/ 2147483647 w 58"/>
              <a:gd name="T69" fmla="*/ 2147483647 h 59"/>
              <a:gd name="T70" fmla="*/ 2147483647 w 58"/>
              <a:gd name="T71" fmla="*/ 2147483647 h 59"/>
              <a:gd name="T72" fmla="*/ 2147483647 w 58"/>
              <a:gd name="T73" fmla="*/ 2147483647 h 59"/>
              <a:gd name="T74" fmla="*/ 2147483647 w 58"/>
              <a:gd name="T75" fmla="*/ 2147483647 h 59"/>
              <a:gd name="T76" fmla="*/ 2147483647 w 58"/>
              <a:gd name="T77" fmla="*/ 2147483647 h 59"/>
              <a:gd name="T78" fmla="*/ 2147483647 w 58"/>
              <a:gd name="T79" fmla="*/ 2147483647 h 59"/>
              <a:gd name="T80" fmla="*/ 2147483647 w 58"/>
              <a:gd name="T81" fmla="*/ 2147483647 h 59"/>
              <a:gd name="T82" fmla="*/ 2147483647 w 58"/>
              <a:gd name="T83" fmla="*/ 2147483647 h 59"/>
              <a:gd name="T84" fmla="*/ 2147483647 w 58"/>
              <a:gd name="T85" fmla="*/ 2147483647 h 59"/>
              <a:gd name="T86" fmla="*/ 2147483647 w 58"/>
              <a:gd name="T87" fmla="*/ 2147483647 h 59"/>
              <a:gd name="T88" fmla="*/ 2147483647 w 58"/>
              <a:gd name="T89" fmla="*/ 0 h 59"/>
              <a:gd name="T90" fmla="*/ 2147483647 w 58"/>
              <a:gd name="T91" fmla="*/ 0 h 59"/>
              <a:gd name="T92" fmla="*/ 2147483647 w 58"/>
              <a:gd name="T93" fmla="*/ 2147483647 h 59"/>
              <a:gd name="T94" fmla="*/ 2147483647 w 58"/>
              <a:gd name="T95" fmla="*/ 2147483647 h 59"/>
              <a:gd name="T96" fmla="*/ 2147483647 w 58"/>
              <a:gd name="T97" fmla="*/ 2147483647 h 59"/>
              <a:gd name="T98" fmla="*/ 2147483647 w 58"/>
              <a:gd name="T99" fmla="*/ 2147483647 h 59"/>
              <a:gd name="T100" fmla="*/ 2147483647 w 58"/>
              <a:gd name="T101" fmla="*/ 2147483647 h 59"/>
              <a:gd name="T102" fmla="*/ 2147483647 w 58"/>
              <a:gd name="T103" fmla="*/ 2147483647 h 59"/>
              <a:gd name="T104" fmla="*/ 2147483647 w 58"/>
              <a:gd name="T105" fmla="*/ 2147483647 h 59"/>
              <a:gd name="T106" fmla="*/ 2147483647 w 58"/>
              <a:gd name="T107" fmla="*/ 2147483647 h 59"/>
              <a:gd name="T108" fmla="*/ 2147483647 w 58"/>
              <a:gd name="T109" fmla="*/ 2147483647 h 59"/>
              <a:gd name="T110" fmla="*/ 2147483647 w 58"/>
              <a:gd name="T111" fmla="*/ 2147483647 h 59"/>
              <a:gd name="T112" fmla="*/ 0 w 58"/>
              <a:gd name="T113" fmla="*/ 2147483647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path>
            </a:pathLst>
          </a:custGeom>
          <a:solidFill>
            <a:srgbClr val="FFFF00"/>
          </a:solidFill>
          <a:ln w="1588">
            <a:solidFill>
              <a:srgbClr val="990000"/>
            </a:solidFill>
            <a:round/>
            <a:headEnd/>
            <a:tailEnd/>
          </a:ln>
        </p:spPr>
        <p:txBody>
          <a:bodyPr/>
          <a:lstStyle/>
          <a:p>
            <a:endParaRPr lang="en-US"/>
          </a:p>
        </p:txBody>
      </p:sp>
      <p:sp>
        <p:nvSpPr>
          <p:cNvPr id="53316" name="Freeform 67"/>
          <p:cNvSpPr>
            <a:spLocks/>
          </p:cNvSpPr>
          <p:nvPr/>
        </p:nvSpPr>
        <p:spPr bwMode="auto">
          <a:xfrm>
            <a:off x="6596064" y="4354515"/>
            <a:ext cx="80963" cy="93663"/>
          </a:xfrm>
          <a:custGeom>
            <a:avLst/>
            <a:gdLst>
              <a:gd name="T0" fmla="*/ 0 w 58"/>
              <a:gd name="T1" fmla="*/ 2147483647 h 59"/>
              <a:gd name="T2" fmla="*/ 2147483647 w 58"/>
              <a:gd name="T3" fmla="*/ 2147483647 h 59"/>
              <a:gd name="T4" fmla="*/ 2147483647 w 58"/>
              <a:gd name="T5" fmla="*/ 2147483647 h 59"/>
              <a:gd name="T6" fmla="*/ 2147483647 w 58"/>
              <a:gd name="T7" fmla="*/ 2147483647 h 59"/>
              <a:gd name="T8" fmla="*/ 2147483647 w 58"/>
              <a:gd name="T9" fmla="*/ 2147483647 h 59"/>
              <a:gd name="T10" fmla="*/ 2147483647 w 58"/>
              <a:gd name="T11" fmla="*/ 2147483647 h 59"/>
              <a:gd name="T12" fmla="*/ 2147483647 w 58"/>
              <a:gd name="T13" fmla="*/ 2147483647 h 59"/>
              <a:gd name="T14" fmla="*/ 2147483647 w 58"/>
              <a:gd name="T15" fmla="*/ 2147483647 h 59"/>
              <a:gd name="T16" fmla="*/ 2147483647 w 58"/>
              <a:gd name="T17" fmla="*/ 2147483647 h 59"/>
              <a:gd name="T18" fmla="*/ 2147483647 w 58"/>
              <a:gd name="T19" fmla="*/ 2147483647 h 59"/>
              <a:gd name="T20" fmla="*/ 2147483647 w 58"/>
              <a:gd name="T21" fmla="*/ 2147483647 h 59"/>
              <a:gd name="T22" fmla="*/ 2147483647 w 58"/>
              <a:gd name="T23" fmla="*/ 2147483647 h 59"/>
              <a:gd name="T24" fmla="*/ 2147483647 w 58"/>
              <a:gd name="T25" fmla="*/ 2147483647 h 59"/>
              <a:gd name="T26" fmla="*/ 2147483647 w 58"/>
              <a:gd name="T27" fmla="*/ 2147483647 h 59"/>
              <a:gd name="T28" fmla="*/ 2147483647 w 58"/>
              <a:gd name="T29" fmla="*/ 2147483647 h 59"/>
              <a:gd name="T30" fmla="*/ 2147483647 w 58"/>
              <a:gd name="T31" fmla="*/ 2147483647 h 59"/>
              <a:gd name="T32" fmla="*/ 2147483647 w 58"/>
              <a:gd name="T33" fmla="*/ 2147483647 h 59"/>
              <a:gd name="T34" fmla="*/ 2147483647 w 58"/>
              <a:gd name="T35" fmla="*/ 2147483647 h 59"/>
              <a:gd name="T36" fmla="*/ 2147483647 w 58"/>
              <a:gd name="T37" fmla="*/ 2147483647 h 59"/>
              <a:gd name="T38" fmla="*/ 2147483647 w 58"/>
              <a:gd name="T39" fmla="*/ 2147483647 h 59"/>
              <a:gd name="T40" fmla="*/ 2147483647 w 58"/>
              <a:gd name="T41" fmla="*/ 2147483647 h 59"/>
              <a:gd name="T42" fmla="*/ 2147483647 w 58"/>
              <a:gd name="T43" fmla="*/ 2147483647 h 59"/>
              <a:gd name="T44" fmla="*/ 2147483647 w 58"/>
              <a:gd name="T45" fmla="*/ 2147483647 h 59"/>
              <a:gd name="T46" fmla="*/ 2147483647 w 58"/>
              <a:gd name="T47" fmla="*/ 2147483647 h 59"/>
              <a:gd name="T48" fmla="*/ 2147483647 w 58"/>
              <a:gd name="T49" fmla="*/ 2147483647 h 59"/>
              <a:gd name="T50" fmla="*/ 2147483647 w 58"/>
              <a:gd name="T51" fmla="*/ 2147483647 h 59"/>
              <a:gd name="T52" fmla="*/ 2147483647 w 58"/>
              <a:gd name="T53" fmla="*/ 2147483647 h 59"/>
              <a:gd name="T54" fmla="*/ 2147483647 w 58"/>
              <a:gd name="T55" fmla="*/ 2147483647 h 59"/>
              <a:gd name="T56" fmla="*/ 2147483647 w 58"/>
              <a:gd name="T57" fmla="*/ 2147483647 h 59"/>
              <a:gd name="T58" fmla="*/ 2147483647 w 58"/>
              <a:gd name="T59" fmla="*/ 2147483647 h 59"/>
              <a:gd name="T60" fmla="*/ 2147483647 w 58"/>
              <a:gd name="T61" fmla="*/ 2147483647 h 59"/>
              <a:gd name="T62" fmla="*/ 2147483647 w 58"/>
              <a:gd name="T63" fmla="*/ 2147483647 h 59"/>
              <a:gd name="T64" fmla="*/ 2147483647 w 58"/>
              <a:gd name="T65" fmla="*/ 2147483647 h 59"/>
              <a:gd name="T66" fmla="*/ 2147483647 w 58"/>
              <a:gd name="T67" fmla="*/ 2147483647 h 59"/>
              <a:gd name="T68" fmla="*/ 2147483647 w 58"/>
              <a:gd name="T69" fmla="*/ 2147483647 h 59"/>
              <a:gd name="T70" fmla="*/ 2147483647 w 58"/>
              <a:gd name="T71" fmla="*/ 2147483647 h 59"/>
              <a:gd name="T72" fmla="*/ 2147483647 w 58"/>
              <a:gd name="T73" fmla="*/ 2147483647 h 59"/>
              <a:gd name="T74" fmla="*/ 2147483647 w 58"/>
              <a:gd name="T75" fmla="*/ 2147483647 h 59"/>
              <a:gd name="T76" fmla="*/ 2147483647 w 58"/>
              <a:gd name="T77" fmla="*/ 2147483647 h 59"/>
              <a:gd name="T78" fmla="*/ 2147483647 w 58"/>
              <a:gd name="T79" fmla="*/ 2147483647 h 59"/>
              <a:gd name="T80" fmla="*/ 2147483647 w 58"/>
              <a:gd name="T81" fmla="*/ 2147483647 h 59"/>
              <a:gd name="T82" fmla="*/ 2147483647 w 58"/>
              <a:gd name="T83" fmla="*/ 2147483647 h 59"/>
              <a:gd name="T84" fmla="*/ 2147483647 w 58"/>
              <a:gd name="T85" fmla="*/ 2147483647 h 59"/>
              <a:gd name="T86" fmla="*/ 2147483647 w 58"/>
              <a:gd name="T87" fmla="*/ 2147483647 h 59"/>
              <a:gd name="T88" fmla="*/ 2147483647 w 58"/>
              <a:gd name="T89" fmla="*/ 0 h 59"/>
              <a:gd name="T90" fmla="*/ 2147483647 w 58"/>
              <a:gd name="T91" fmla="*/ 0 h 59"/>
              <a:gd name="T92" fmla="*/ 2147483647 w 58"/>
              <a:gd name="T93" fmla="*/ 2147483647 h 59"/>
              <a:gd name="T94" fmla="*/ 2147483647 w 58"/>
              <a:gd name="T95" fmla="*/ 2147483647 h 59"/>
              <a:gd name="T96" fmla="*/ 2147483647 w 58"/>
              <a:gd name="T97" fmla="*/ 2147483647 h 59"/>
              <a:gd name="T98" fmla="*/ 2147483647 w 58"/>
              <a:gd name="T99" fmla="*/ 2147483647 h 59"/>
              <a:gd name="T100" fmla="*/ 2147483647 w 58"/>
              <a:gd name="T101" fmla="*/ 2147483647 h 59"/>
              <a:gd name="T102" fmla="*/ 2147483647 w 58"/>
              <a:gd name="T103" fmla="*/ 2147483647 h 59"/>
              <a:gd name="T104" fmla="*/ 2147483647 w 58"/>
              <a:gd name="T105" fmla="*/ 2147483647 h 59"/>
              <a:gd name="T106" fmla="*/ 2147483647 w 58"/>
              <a:gd name="T107" fmla="*/ 2147483647 h 59"/>
              <a:gd name="T108" fmla="*/ 2147483647 w 58"/>
              <a:gd name="T109" fmla="*/ 2147483647 h 59"/>
              <a:gd name="T110" fmla="*/ 2147483647 w 58"/>
              <a:gd name="T111" fmla="*/ 2147483647 h 59"/>
              <a:gd name="T112" fmla="*/ 0 w 58"/>
              <a:gd name="T113" fmla="*/ 2147483647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path>
            </a:pathLst>
          </a:custGeom>
          <a:solidFill>
            <a:srgbClr val="FFFF00"/>
          </a:solidFill>
          <a:ln w="4763">
            <a:solidFill>
              <a:srgbClr val="990000"/>
            </a:solidFill>
            <a:round/>
            <a:headEnd/>
            <a:tailEnd/>
          </a:ln>
        </p:spPr>
        <p:txBody>
          <a:bodyPr/>
          <a:lstStyle/>
          <a:p>
            <a:endParaRPr lang="en-US"/>
          </a:p>
        </p:txBody>
      </p:sp>
      <p:sp>
        <p:nvSpPr>
          <p:cNvPr id="53317" name="Freeform 68"/>
          <p:cNvSpPr>
            <a:spLocks/>
          </p:cNvSpPr>
          <p:nvPr/>
        </p:nvSpPr>
        <p:spPr bwMode="auto">
          <a:xfrm>
            <a:off x="6610351" y="4273551"/>
            <a:ext cx="76200" cy="77788"/>
          </a:xfrm>
          <a:custGeom>
            <a:avLst/>
            <a:gdLst>
              <a:gd name="T0" fmla="*/ 2147483647 w 53"/>
              <a:gd name="T1" fmla="*/ 2147483647 h 49"/>
              <a:gd name="T2" fmla="*/ 2147483647 w 53"/>
              <a:gd name="T3" fmla="*/ 2147483647 h 49"/>
              <a:gd name="T4" fmla="*/ 0 w 53"/>
              <a:gd name="T5" fmla="*/ 2147483647 h 49"/>
              <a:gd name="T6" fmla="*/ 2147483647 w 53"/>
              <a:gd name="T7" fmla="*/ 2147483647 h 49"/>
              <a:gd name="T8" fmla="*/ 2147483647 w 53"/>
              <a:gd name="T9" fmla="*/ 2147483647 h 49"/>
              <a:gd name="T10" fmla="*/ 2147483647 w 53"/>
              <a:gd name="T11" fmla="*/ 2147483647 h 49"/>
              <a:gd name="T12" fmla="*/ 2147483647 w 53"/>
              <a:gd name="T13" fmla="*/ 2147483647 h 49"/>
              <a:gd name="T14" fmla="*/ 2147483647 w 53"/>
              <a:gd name="T15" fmla="*/ 2147483647 h 49"/>
              <a:gd name="T16" fmla="*/ 2147483647 w 53"/>
              <a:gd name="T17" fmla="*/ 2147483647 h 49"/>
              <a:gd name="T18" fmla="*/ 2147483647 w 53"/>
              <a:gd name="T19" fmla="*/ 2147483647 h 49"/>
              <a:gd name="T20" fmla="*/ 2147483647 w 53"/>
              <a:gd name="T21" fmla="*/ 2147483647 h 49"/>
              <a:gd name="T22" fmla="*/ 2147483647 w 53"/>
              <a:gd name="T23" fmla="*/ 2147483647 h 49"/>
              <a:gd name="T24" fmla="*/ 2147483647 w 53"/>
              <a:gd name="T25" fmla="*/ 2147483647 h 49"/>
              <a:gd name="T26" fmla="*/ 2147483647 w 53"/>
              <a:gd name="T27" fmla="*/ 2147483647 h 49"/>
              <a:gd name="T28" fmla="*/ 2147483647 w 53"/>
              <a:gd name="T29" fmla="*/ 2147483647 h 49"/>
              <a:gd name="T30" fmla="*/ 2147483647 w 53"/>
              <a:gd name="T31" fmla="*/ 2147483647 h 49"/>
              <a:gd name="T32" fmla="*/ 2147483647 w 53"/>
              <a:gd name="T33" fmla="*/ 2147483647 h 49"/>
              <a:gd name="T34" fmla="*/ 2147483647 w 53"/>
              <a:gd name="T35" fmla="*/ 2147483647 h 49"/>
              <a:gd name="T36" fmla="*/ 2147483647 w 53"/>
              <a:gd name="T37" fmla="*/ 2147483647 h 49"/>
              <a:gd name="T38" fmla="*/ 2147483647 w 53"/>
              <a:gd name="T39" fmla="*/ 2147483647 h 49"/>
              <a:gd name="T40" fmla="*/ 2147483647 w 53"/>
              <a:gd name="T41" fmla="*/ 0 h 49"/>
              <a:gd name="T42" fmla="*/ 2147483647 w 53"/>
              <a:gd name="T43" fmla="*/ 0 h 49"/>
              <a:gd name="T44" fmla="*/ 2147483647 w 53"/>
              <a:gd name="T45" fmla="*/ 0 h 49"/>
              <a:gd name="T46" fmla="*/ 2147483647 w 53"/>
              <a:gd name="T47" fmla="*/ 2147483647 h 49"/>
              <a:gd name="T48" fmla="*/ 2147483647 w 53"/>
              <a:gd name="T49" fmla="*/ 2147483647 h 49"/>
              <a:gd name="T50" fmla="*/ 2147483647 w 53"/>
              <a:gd name="T51" fmla="*/ 2147483647 h 49"/>
              <a:gd name="T52" fmla="*/ 2147483647 w 53"/>
              <a:gd name="T53" fmla="*/ 2147483647 h 49"/>
              <a:gd name="T54" fmla="*/ 2147483647 w 53"/>
              <a:gd name="T55" fmla="*/ 2147483647 h 49"/>
              <a:gd name="T56" fmla="*/ 2147483647 w 53"/>
              <a:gd name="T57" fmla="*/ 2147483647 h 49"/>
              <a:gd name="T58" fmla="*/ 2147483647 w 53"/>
              <a:gd name="T59" fmla="*/ 2147483647 h 49"/>
              <a:gd name="T60" fmla="*/ 2147483647 w 53"/>
              <a:gd name="T61" fmla="*/ 2147483647 h 49"/>
              <a:gd name="T62" fmla="*/ 2147483647 w 53"/>
              <a:gd name="T63" fmla="*/ 2147483647 h 4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3"/>
              <a:gd name="T97" fmla="*/ 0 h 49"/>
              <a:gd name="T98" fmla="*/ 53 w 53"/>
              <a:gd name="T99" fmla="*/ 49 h 4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3" h="49">
                <a:moveTo>
                  <a:pt x="7" y="22"/>
                </a:moveTo>
                <a:lnTo>
                  <a:pt x="6" y="25"/>
                </a:lnTo>
                <a:lnTo>
                  <a:pt x="3" y="28"/>
                </a:lnTo>
                <a:lnTo>
                  <a:pt x="1" y="33"/>
                </a:lnTo>
                <a:lnTo>
                  <a:pt x="0" y="37"/>
                </a:lnTo>
                <a:lnTo>
                  <a:pt x="0" y="40"/>
                </a:lnTo>
                <a:lnTo>
                  <a:pt x="0" y="43"/>
                </a:lnTo>
                <a:lnTo>
                  <a:pt x="3" y="46"/>
                </a:lnTo>
                <a:lnTo>
                  <a:pt x="7" y="46"/>
                </a:lnTo>
                <a:lnTo>
                  <a:pt x="9" y="46"/>
                </a:lnTo>
                <a:lnTo>
                  <a:pt x="10" y="48"/>
                </a:lnTo>
                <a:lnTo>
                  <a:pt x="12" y="48"/>
                </a:lnTo>
                <a:lnTo>
                  <a:pt x="13" y="49"/>
                </a:lnTo>
                <a:lnTo>
                  <a:pt x="14" y="49"/>
                </a:lnTo>
                <a:lnTo>
                  <a:pt x="16" y="49"/>
                </a:lnTo>
                <a:lnTo>
                  <a:pt x="17" y="49"/>
                </a:lnTo>
                <a:lnTo>
                  <a:pt x="20" y="48"/>
                </a:lnTo>
                <a:lnTo>
                  <a:pt x="25" y="46"/>
                </a:lnTo>
                <a:lnTo>
                  <a:pt x="28" y="46"/>
                </a:lnTo>
                <a:lnTo>
                  <a:pt x="32" y="46"/>
                </a:lnTo>
                <a:lnTo>
                  <a:pt x="35" y="45"/>
                </a:lnTo>
                <a:lnTo>
                  <a:pt x="38" y="43"/>
                </a:lnTo>
                <a:lnTo>
                  <a:pt x="40" y="42"/>
                </a:lnTo>
                <a:lnTo>
                  <a:pt x="43" y="37"/>
                </a:lnTo>
                <a:lnTo>
                  <a:pt x="43" y="34"/>
                </a:lnTo>
                <a:lnTo>
                  <a:pt x="44" y="30"/>
                </a:lnTo>
                <a:lnTo>
                  <a:pt x="46" y="25"/>
                </a:lnTo>
                <a:lnTo>
                  <a:pt x="46" y="22"/>
                </a:lnTo>
                <a:lnTo>
                  <a:pt x="47" y="18"/>
                </a:lnTo>
                <a:lnTo>
                  <a:pt x="48" y="14"/>
                </a:lnTo>
                <a:lnTo>
                  <a:pt x="50" y="11"/>
                </a:lnTo>
                <a:lnTo>
                  <a:pt x="51" y="8"/>
                </a:lnTo>
                <a:lnTo>
                  <a:pt x="51" y="6"/>
                </a:lnTo>
                <a:lnTo>
                  <a:pt x="53" y="6"/>
                </a:lnTo>
                <a:lnTo>
                  <a:pt x="53" y="5"/>
                </a:lnTo>
                <a:lnTo>
                  <a:pt x="51" y="5"/>
                </a:lnTo>
                <a:lnTo>
                  <a:pt x="51" y="3"/>
                </a:lnTo>
                <a:lnTo>
                  <a:pt x="51" y="2"/>
                </a:lnTo>
                <a:lnTo>
                  <a:pt x="50" y="0"/>
                </a:lnTo>
                <a:lnTo>
                  <a:pt x="48" y="0"/>
                </a:lnTo>
                <a:lnTo>
                  <a:pt x="47" y="0"/>
                </a:lnTo>
                <a:lnTo>
                  <a:pt x="46" y="0"/>
                </a:lnTo>
                <a:lnTo>
                  <a:pt x="44" y="0"/>
                </a:lnTo>
                <a:lnTo>
                  <a:pt x="43" y="2"/>
                </a:lnTo>
                <a:lnTo>
                  <a:pt x="41" y="2"/>
                </a:lnTo>
                <a:lnTo>
                  <a:pt x="40" y="3"/>
                </a:lnTo>
                <a:lnTo>
                  <a:pt x="37" y="6"/>
                </a:lnTo>
                <a:lnTo>
                  <a:pt x="32" y="11"/>
                </a:lnTo>
                <a:lnTo>
                  <a:pt x="29" y="12"/>
                </a:lnTo>
                <a:lnTo>
                  <a:pt x="25" y="15"/>
                </a:lnTo>
                <a:lnTo>
                  <a:pt x="20" y="18"/>
                </a:lnTo>
                <a:lnTo>
                  <a:pt x="16" y="19"/>
                </a:lnTo>
                <a:lnTo>
                  <a:pt x="12" y="21"/>
                </a:lnTo>
                <a:lnTo>
                  <a:pt x="7" y="22"/>
                </a:lnTo>
                <a:lnTo>
                  <a:pt x="9" y="22"/>
                </a:lnTo>
                <a:lnTo>
                  <a:pt x="7"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8" name="Freeform 69"/>
          <p:cNvSpPr>
            <a:spLocks/>
          </p:cNvSpPr>
          <p:nvPr/>
        </p:nvSpPr>
        <p:spPr bwMode="auto">
          <a:xfrm>
            <a:off x="6610351" y="4273551"/>
            <a:ext cx="76200" cy="77788"/>
          </a:xfrm>
          <a:custGeom>
            <a:avLst/>
            <a:gdLst>
              <a:gd name="T0" fmla="*/ 2147483647 w 53"/>
              <a:gd name="T1" fmla="*/ 2147483647 h 49"/>
              <a:gd name="T2" fmla="*/ 2147483647 w 53"/>
              <a:gd name="T3" fmla="*/ 2147483647 h 49"/>
              <a:gd name="T4" fmla="*/ 0 w 53"/>
              <a:gd name="T5" fmla="*/ 2147483647 h 49"/>
              <a:gd name="T6" fmla="*/ 2147483647 w 53"/>
              <a:gd name="T7" fmla="*/ 2147483647 h 49"/>
              <a:gd name="T8" fmla="*/ 2147483647 w 53"/>
              <a:gd name="T9" fmla="*/ 2147483647 h 49"/>
              <a:gd name="T10" fmla="*/ 2147483647 w 53"/>
              <a:gd name="T11" fmla="*/ 2147483647 h 49"/>
              <a:gd name="T12" fmla="*/ 2147483647 w 53"/>
              <a:gd name="T13" fmla="*/ 2147483647 h 49"/>
              <a:gd name="T14" fmla="*/ 2147483647 w 53"/>
              <a:gd name="T15" fmla="*/ 2147483647 h 49"/>
              <a:gd name="T16" fmla="*/ 2147483647 w 53"/>
              <a:gd name="T17" fmla="*/ 2147483647 h 49"/>
              <a:gd name="T18" fmla="*/ 2147483647 w 53"/>
              <a:gd name="T19" fmla="*/ 2147483647 h 49"/>
              <a:gd name="T20" fmla="*/ 2147483647 w 53"/>
              <a:gd name="T21" fmla="*/ 2147483647 h 49"/>
              <a:gd name="T22" fmla="*/ 2147483647 w 53"/>
              <a:gd name="T23" fmla="*/ 2147483647 h 49"/>
              <a:gd name="T24" fmla="*/ 2147483647 w 53"/>
              <a:gd name="T25" fmla="*/ 2147483647 h 49"/>
              <a:gd name="T26" fmla="*/ 2147483647 w 53"/>
              <a:gd name="T27" fmla="*/ 2147483647 h 49"/>
              <a:gd name="T28" fmla="*/ 2147483647 w 53"/>
              <a:gd name="T29" fmla="*/ 2147483647 h 49"/>
              <a:gd name="T30" fmla="*/ 2147483647 w 53"/>
              <a:gd name="T31" fmla="*/ 2147483647 h 49"/>
              <a:gd name="T32" fmla="*/ 2147483647 w 53"/>
              <a:gd name="T33" fmla="*/ 2147483647 h 49"/>
              <a:gd name="T34" fmla="*/ 2147483647 w 53"/>
              <a:gd name="T35" fmla="*/ 2147483647 h 49"/>
              <a:gd name="T36" fmla="*/ 2147483647 w 53"/>
              <a:gd name="T37" fmla="*/ 2147483647 h 49"/>
              <a:gd name="T38" fmla="*/ 2147483647 w 53"/>
              <a:gd name="T39" fmla="*/ 2147483647 h 49"/>
              <a:gd name="T40" fmla="*/ 2147483647 w 53"/>
              <a:gd name="T41" fmla="*/ 0 h 49"/>
              <a:gd name="T42" fmla="*/ 2147483647 w 53"/>
              <a:gd name="T43" fmla="*/ 0 h 49"/>
              <a:gd name="T44" fmla="*/ 2147483647 w 53"/>
              <a:gd name="T45" fmla="*/ 0 h 49"/>
              <a:gd name="T46" fmla="*/ 2147483647 w 53"/>
              <a:gd name="T47" fmla="*/ 2147483647 h 49"/>
              <a:gd name="T48" fmla="*/ 2147483647 w 53"/>
              <a:gd name="T49" fmla="*/ 2147483647 h 49"/>
              <a:gd name="T50" fmla="*/ 2147483647 w 53"/>
              <a:gd name="T51" fmla="*/ 2147483647 h 49"/>
              <a:gd name="T52" fmla="*/ 2147483647 w 53"/>
              <a:gd name="T53" fmla="*/ 2147483647 h 49"/>
              <a:gd name="T54" fmla="*/ 2147483647 w 53"/>
              <a:gd name="T55" fmla="*/ 2147483647 h 49"/>
              <a:gd name="T56" fmla="*/ 2147483647 w 53"/>
              <a:gd name="T57" fmla="*/ 2147483647 h 49"/>
              <a:gd name="T58" fmla="*/ 2147483647 w 53"/>
              <a:gd name="T59" fmla="*/ 2147483647 h 49"/>
              <a:gd name="T60" fmla="*/ 2147483647 w 53"/>
              <a:gd name="T61" fmla="*/ 2147483647 h 49"/>
              <a:gd name="T62" fmla="*/ 2147483647 w 53"/>
              <a:gd name="T63" fmla="*/ 2147483647 h 49"/>
              <a:gd name="T64" fmla="*/ 2147483647 w 53"/>
              <a:gd name="T65" fmla="*/ 2147483647 h 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
              <a:gd name="T100" fmla="*/ 0 h 49"/>
              <a:gd name="T101" fmla="*/ 53 w 53"/>
              <a:gd name="T102" fmla="*/ 49 h 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 h="49">
                <a:moveTo>
                  <a:pt x="7" y="22"/>
                </a:moveTo>
                <a:lnTo>
                  <a:pt x="6" y="25"/>
                </a:lnTo>
                <a:lnTo>
                  <a:pt x="3" y="28"/>
                </a:lnTo>
                <a:lnTo>
                  <a:pt x="1" y="33"/>
                </a:lnTo>
                <a:lnTo>
                  <a:pt x="0" y="37"/>
                </a:lnTo>
                <a:lnTo>
                  <a:pt x="0" y="40"/>
                </a:lnTo>
                <a:lnTo>
                  <a:pt x="0" y="43"/>
                </a:lnTo>
                <a:lnTo>
                  <a:pt x="3" y="46"/>
                </a:lnTo>
                <a:lnTo>
                  <a:pt x="7" y="46"/>
                </a:lnTo>
                <a:lnTo>
                  <a:pt x="9" y="46"/>
                </a:lnTo>
                <a:lnTo>
                  <a:pt x="10" y="48"/>
                </a:lnTo>
                <a:lnTo>
                  <a:pt x="12" y="48"/>
                </a:lnTo>
                <a:lnTo>
                  <a:pt x="13" y="49"/>
                </a:lnTo>
                <a:lnTo>
                  <a:pt x="14" y="49"/>
                </a:lnTo>
                <a:lnTo>
                  <a:pt x="16" y="49"/>
                </a:lnTo>
                <a:lnTo>
                  <a:pt x="17" y="49"/>
                </a:lnTo>
                <a:lnTo>
                  <a:pt x="20" y="48"/>
                </a:lnTo>
                <a:lnTo>
                  <a:pt x="25" y="46"/>
                </a:lnTo>
                <a:lnTo>
                  <a:pt x="28" y="46"/>
                </a:lnTo>
                <a:lnTo>
                  <a:pt x="32" y="46"/>
                </a:lnTo>
                <a:lnTo>
                  <a:pt x="35" y="45"/>
                </a:lnTo>
                <a:lnTo>
                  <a:pt x="38" y="43"/>
                </a:lnTo>
                <a:lnTo>
                  <a:pt x="40" y="42"/>
                </a:lnTo>
                <a:lnTo>
                  <a:pt x="43" y="37"/>
                </a:lnTo>
                <a:lnTo>
                  <a:pt x="43" y="34"/>
                </a:lnTo>
                <a:lnTo>
                  <a:pt x="44" y="30"/>
                </a:lnTo>
                <a:lnTo>
                  <a:pt x="46" y="25"/>
                </a:lnTo>
                <a:lnTo>
                  <a:pt x="46" y="22"/>
                </a:lnTo>
                <a:lnTo>
                  <a:pt x="47" y="18"/>
                </a:lnTo>
                <a:lnTo>
                  <a:pt x="48" y="14"/>
                </a:lnTo>
                <a:lnTo>
                  <a:pt x="50" y="11"/>
                </a:lnTo>
                <a:lnTo>
                  <a:pt x="51" y="8"/>
                </a:lnTo>
                <a:lnTo>
                  <a:pt x="51" y="6"/>
                </a:lnTo>
                <a:lnTo>
                  <a:pt x="53" y="6"/>
                </a:lnTo>
                <a:lnTo>
                  <a:pt x="53" y="5"/>
                </a:lnTo>
                <a:lnTo>
                  <a:pt x="51" y="5"/>
                </a:lnTo>
                <a:lnTo>
                  <a:pt x="51" y="3"/>
                </a:lnTo>
                <a:lnTo>
                  <a:pt x="51" y="2"/>
                </a:lnTo>
                <a:lnTo>
                  <a:pt x="50" y="0"/>
                </a:lnTo>
                <a:lnTo>
                  <a:pt x="48" y="0"/>
                </a:lnTo>
                <a:lnTo>
                  <a:pt x="47" y="0"/>
                </a:lnTo>
                <a:lnTo>
                  <a:pt x="46" y="0"/>
                </a:lnTo>
                <a:lnTo>
                  <a:pt x="44" y="0"/>
                </a:lnTo>
                <a:lnTo>
                  <a:pt x="43" y="2"/>
                </a:lnTo>
                <a:lnTo>
                  <a:pt x="41" y="2"/>
                </a:lnTo>
                <a:lnTo>
                  <a:pt x="40" y="3"/>
                </a:lnTo>
                <a:lnTo>
                  <a:pt x="37" y="6"/>
                </a:lnTo>
                <a:lnTo>
                  <a:pt x="32" y="11"/>
                </a:lnTo>
                <a:lnTo>
                  <a:pt x="29" y="12"/>
                </a:lnTo>
                <a:lnTo>
                  <a:pt x="25" y="15"/>
                </a:lnTo>
                <a:lnTo>
                  <a:pt x="20" y="18"/>
                </a:lnTo>
                <a:lnTo>
                  <a:pt x="16" y="19"/>
                </a:lnTo>
                <a:lnTo>
                  <a:pt x="12" y="21"/>
                </a:lnTo>
                <a:lnTo>
                  <a:pt x="7" y="22"/>
                </a:lnTo>
                <a:lnTo>
                  <a:pt x="9" y="22"/>
                </a:lnTo>
                <a:lnTo>
                  <a:pt x="7" y="22"/>
                </a:lnTo>
              </a:path>
            </a:pathLst>
          </a:custGeom>
          <a:solidFill>
            <a:srgbClr val="FFFF00"/>
          </a:solidFill>
          <a:ln w="4763">
            <a:solidFill>
              <a:srgbClr val="990000"/>
            </a:solidFill>
            <a:round/>
            <a:headEnd/>
            <a:tailEnd/>
          </a:ln>
        </p:spPr>
        <p:txBody>
          <a:bodyPr/>
          <a:lstStyle/>
          <a:p>
            <a:endParaRPr lang="en-US"/>
          </a:p>
        </p:txBody>
      </p:sp>
      <p:sp>
        <p:nvSpPr>
          <p:cNvPr id="53319" name="Freeform 70"/>
          <p:cNvSpPr>
            <a:spLocks/>
          </p:cNvSpPr>
          <p:nvPr/>
        </p:nvSpPr>
        <p:spPr bwMode="auto">
          <a:xfrm>
            <a:off x="6654803" y="4424366"/>
            <a:ext cx="79375" cy="84137"/>
          </a:xfrm>
          <a:custGeom>
            <a:avLst/>
            <a:gdLst>
              <a:gd name="T0" fmla="*/ 2147483647 w 56"/>
              <a:gd name="T1" fmla="*/ 2147483647 h 53"/>
              <a:gd name="T2" fmla="*/ 2147483647 w 56"/>
              <a:gd name="T3" fmla="*/ 2147483647 h 53"/>
              <a:gd name="T4" fmla="*/ 2147483647 w 56"/>
              <a:gd name="T5" fmla="*/ 2147483647 h 53"/>
              <a:gd name="T6" fmla="*/ 2147483647 w 56"/>
              <a:gd name="T7" fmla="*/ 2147483647 h 53"/>
              <a:gd name="T8" fmla="*/ 2147483647 w 56"/>
              <a:gd name="T9" fmla="*/ 2147483647 h 53"/>
              <a:gd name="T10" fmla="*/ 2147483647 w 56"/>
              <a:gd name="T11" fmla="*/ 2147483647 h 53"/>
              <a:gd name="T12" fmla="*/ 2147483647 w 56"/>
              <a:gd name="T13" fmla="*/ 2147483647 h 53"/>
              <a:gd name="T14" fmla="*/ 2147483647 w 56"/>
              <a:gd name="T15" fmla="*/ 2147483647 h 53"/>
              <a:gd name="T16" fmla="*/ 2147483647 w 56"/>
              <a:gd name="T17" fmla="*/ 2147483647 h 53"/>
              <a:gd name="T18" fmla="*/ 2147483647 w 56"/>
              <a:gd name="T19" fmla="*/ 2147483647 h 53"/>
              <a:gd name="T20" fmla="*/ 2147483647 w 56"/>
              <a:gd name="T21" fmla="*/ 2147483647 h 53"/>
              <a:gd name="T22" fmla="*/ 2147483647 w 56"/>
              <a:gd name="T23" fmla="*/ 2147483647 h 53"/>
              <a:gd name="T24" fmla="*/ 2147483647 w 56"/>
              <a:gd name="T25" fmla="*/ 2147483647 h 53"/>
              <a:gd name="T26" fmla="*/ 2147483647 w 56"/>
              <a:gd name="T27" fmla="*/ 2147483647 h 53"/>
              <a:gd name="T28" fmla="*/ 2147483647 w 56"/>
              <a:gd name="T29" fmla="*/ 2147483647 h 53"/>
              <a:gd name="T30" fmla="*/ 2147483647 w 56"/>
              <a:gd name="T31" fmla="*/ 2147483647 h 53"/>
              <a:gd name="T32" fmla="*/ 2147483647 w 56"/>
              <a:gd name="T33" fmla="*/ 2147483647 h 53"/>
              <a:gd name="T34" fmla="*/ 2147483647 w 56"/>
              <a:gd name="T35" fmla="*/ 2147483647 h 53"/>
              <a:gd name="T36" fmla="*/ 2147483647 w 56"/>
              <a:gd name="T37" fmla="*/ 2147483647 h 53"/>
              <a:gd name="T38" fmla="*/ 2147483647 w 56"/>
              <a:gd name="T39" fmla="*/ 2147483647 h 53"/>
              <a:gd name="T40" fmla="*/ 2147483647 w 56"/>
              <a:gd name="T41" fmla="*/ 2147483647 h 53"/>
              <a:gd name="T42" fmla="*/ 2147483647 w 56"/>
              <a:gd name="T43" fmla="*/ 2147483647 h 53"/>
              <a:gd name="T44" fmla="*/ 2147483647 w 56"/>
              <a:gd name="T45" fmla="*/ 2147483647 h 53"/>
              <a:gd name="T46" fmla="*/ 2147483647 w 56"/>
              <a:gd name="T47" fmla="*/ 2147483647 h 53"/>
              <a:gd name="T48" fmla="*/ 2147483647 w 56"/>
              <a:gd name="T49" fmla="*/ 2147483647 h 53"/>
              <a:gd name="T50" fmla="*/ 2147483647 w 56"/>
              <a:gd name="T51" fmla="*/ 2147483647 h 53"/>
              <a:gd name="T52" fmla="*/ 2147483647 w 56"/>
              <a:gd name="T53" fmla="*/ 2147483647 h 53"/>
              <a:gd name="T54" fmla="*/ 2147483647 w 56"/>
              <a:gd name="T55" fmla="*/ 2147483647 h 53"/>
              <a:gd name="T56" fmla="*/ 2147483647 w 56"/>
              <a:gd name="T57" fmla="*/ 2147483647 h 53"/>
              <a:gd name="T58" fmla="*/ 2147483647 w 56"/>
              <a:gd name="T59" fmla="*/ 2147483647 h 53"/>
              <a:gd name="T60" fmla="*/ 2147483647 w 56"/>
              <a:gd name="T61" fmla="*/ 2147483647 h 53"/>
              <a:gd name="T62" fmla="*/ 2147483647 w 56"/>
              <a:gd name="T63" fmla="*/ 2147483647 h 53"/>
              <a:gd name="T64" fmla="*/ 2147483647 w 56"/>
              <a:gd name="T65" fmla="*/ 2147483647 h 53"/>
              <a:gd name="T66" fmla="*/ 2147483647 w 56"/>
              <a:gd name="T67" fmla="*/ 2147483647 h 53"/>
              <a:gd name="T68" fmla="*/ 2147483647 w 56"/>
              <a:gd name="T69" fmla="*/ 0 h 53"/>
              <a:gd name="T70" fmla="*/ 2147483647 w 56"/>
              <a:gd name="T71" fmla="*/ 2147483647 h 53"/>
              <a:gd name="T72" fmla="*/ 2147483647 w 56"/>
              <a:gd name="T73" fmla="*/ 2147483647 h 53"/>
              <a:gd name="T74" fmla="*/ 2147483647 w 56"/>
              <a:gd name="T75" fmla="*/ 2147483647 h 53"/>
              <a:gd name="T76" fmla="*/ 2147483647 w 56"/>
              <a:gd name="T77" fmla="*/ 2147483647 h 53"/>
              <a:gd name="T78" fmla="*/ 2147483647 w 56"/>
              <a:gd name="T79" fmla="*/ 2147483647 h 53"/>
              <a:gd name="T80" fmla="*/ 2147483647 w 56"/>
              <a:gd name="T81" fmla="*/ 2147483647 h 53"/>
              <a:gd name="T82" fmla="*/ 2147483647 w 56"/>
              <a:gd name="T83" fmla="*/ 2147483647 h 53"/>
              <a:gd name="T84" fmla="*/ 2147483647 w 56"/>
              <a:gd name="T85" fmla="*/ 2147483647 h 53"/>
              <a:gd name="T86" fmla="*/ 2147483647 w 56"/>
              <a:gd name="T87" fmla="*/ 2147483647 h 53"/>
              <a:gd name="T88" fmla="*/ 2147483647 w 56"/>
              <a:gd name="T89" fmla="*/ 2147483647 h 53"/>
              <a:gd name="T90" fmla="*/ 0 w 56"/>
              <a:gd name="T91" fmla="*/ 2147483647 h 53"/>
              <a:gd name="T92" fmla="*/ 0 w 56"/>
              <a:gd name="T93" fmla="*/ 2147483647 h 53"/>
              <a:gd name="T94" fmla="*/ 0 w 56"/>
              <a:gd name="T95" fmla="*/ 2147483647 h 53"/>
              <a:gd name="T96" fmla="*/ 2147483647 w 56"/>
              <a:gd name="T97" fmla="*/ 2147483647 h 53"/>
              <a:gd name="T98" fmla="*/ 2147483647 w 56"/>
              <a:gd name="T99" fmla="*/ 2147483647 h 53"/>
              <a:gd name="T100" fmla="*/ 2147483647 w 56"/>
              <a:gd name="T101" fmla="*/ 2147483647 h 53"/>
              <a:gd name="T102" fmla="*/ 2147483647 w 56"/>
              <a:gd name="T103" fmla="*/ 2147483647 h 53"/>
              <a:gd name="T104" fmla="*/ 2147483647 w 56"/>
              <a:gd name="T105" fmla="*/ 2147483647 h 53"/>
              <a:gd name="T106" fmla="*/ 2147483647 w 56"/>
              <a:gd name="T107" fmla="*/ 2147483647 h 53"/>
              <a:gd name="T108" fmla="*/ 2147483647 w 56"/>
              <a:gd name="T109" fmla="*/ 2147483647 h 53"/>
              <a:gd name="T110" fmla="*/ 2147483647 w 56"/>
              <a:gd name="T111" fmla="*/ 2147483647 h 53"/>
              <a:gd name="T112" fmla="*/ 2147483647 w 56"/>
              <a:gd name="T113" fmla="*/ 2147483647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0" name="Freeform 71"/>
          <p:cNvSpPr>
            <a:spLocks/>
          </p:cNvSpPr>
          <p:nvPr/>
        </p:nvSpPr>
        <p:spPr bwMode="auto">
          <a:xfrm>
            <a:off x="6654803" y="4424366"/>
            <a:ext cx="79375" cy="84137"/>
          </a:xfrm>
          <a:custGeom>
            <a:avLst/>
            <a:gdLst>
              <a:gd name="T0" fmla="*/ 2147483647 w 56"/>
              <a:gd name="T1" fmla="*/ 2147483647 h 53"/>
              <a:gd name="T2" fmla="*/ 2147483647 w 56"/>
              <a:gd name="T3" fmla="*/ 2147483647 h 53"/>
              <a:gd name="T4" fmla="*/ 2147483647 w 56"/>
              <a:gd name="T5" fmla="*/ 2147483647 h 53"/>
              <a:gd name="T6" fmla="*/ 2147483647 w 56"/>
              <a:gd name="T7" fmla="*/ 2147483647 h 53"/>
              <a:gd name="T8" fmla="*/ 2147483647 w 56"/>
              <a:gd name="T9" fmla="*/ 2147483647 h 53"/>
              <a:gd name="T10" fmla="*/ 2147483647 w 56"/>
              <a:gd name="T11" fmla="*/ 2147483647 h 53"/>
              <a:gd name="T12" fmla="*/ 2147483647 w 56"/>
              <a:gd name="T13" fmla="*/ 2147483647 h 53"/>
              <a:gd name="T14" fmla="*/ 2147483647 w 56"/>
              <a:gd name="T15" fmla="*/ 2147483647 h 53"/>
              <a:gd name="T16" fmla="*/ 2147483647 w 56"/>
              <a:gd name="T17" fmla="*/ 2147483647 h 53"/>
              <a:gd name="T18" fmla="*/ 2147483647 w 56"/>
              <a:gd name="T19" fmla="*/ 2147483647 h 53"/>
              <a:gd name="T20" fmla="*/ 2147483647 w 56"/>
              <a:gd name="T21" fmla="*/ 2147483647 h 53"/>
              <a:gd name="T22" fmla="*/ 2147483647 w 56"/>
              <a:gd name="T23" fmla="*/ 2147483647 h 53"/>
              <a:gd name="T24" fmla="*/ 2147483647 w 56"/>
              <a:gd name="T25" fmla="*/ 2147483647 h 53"/>
              <a:gd name="T26" fmla="*/ 2147483647 w 56"/>
              <a:gd name="T27" fmla="*/ 2147483647 h 53"/>
              <a:gd name="T28" fmla="*/ 2147483647 w 56"/>
              <a:gd name="T29" fmla="*/ 2147483647 h 53"/>
              <a:gd name="T30" fmla="*/ 2147483647 w 56"/>
              <a:gd name="T31" fmla="*/ 2147483647 h 53"/>
              <a:gd name="T32" fmla="*/ 2147483647 w 56"/>
              <a:gd name="T33" fmla="*/ 2147483647 h 53"/>
              <a:gd name="T34" fmla="*/ 2147483647 w 56"/>
              <a:gd name="T35" fmla="*/ 2147483647 h 53"/>
              <a:gd name="T36" fmla="*/ 2147483647 w 56"/>
              <a:gd name="T37" fmla="*/ 2147483647 h 53"/>
              <a:gd name="T38" fmla="*/ 2147483647 w 56"/>
              <a:gd name="T39" fmla="*/ 2147483647 h 53"/>
              <a:gd name="T40" fmla="*/ 2147483647 w 56"/>
              <a:gd name="T41" fmla="*/ 2147483647 h 53"/>
              <a:gd name="T42" fmla="*/ 2147483647 w 56"/>
              <a:gd name="T43" fmla="*/ 2147483647 h 53"/>
              <a:gd name="T44" fmla="*/ 2147483647 w 56"/>
              <a:gd name="T45" fmla="*/ 2147483647 h 53"/>
              <a:gd name="T46" fmla="*/ 2147483647 w 56"/>
              <a:gd name="T47" fmla="*/ 2147483647 h 53"/>
              <a:gd name="T48" fmla="*/ 2147483647 w 56"/>
              <a:gd name="T49" fmla="*/ 2147483647 h 53"/>
              <a:gd name="T50" fmla="*/ 2147483647 w 56"/>
              <a:gd name="T51" fmla="*/ 2147483647 h 53"/>
              <a:gd name="T52" fmla="*/ 2147483647 w 56"/>
              <a:gd name="T53" fmla="*/ 2147483647 h 53"/>
              <a:gd name="T54" fmla="*/ 2147483647 w 56"/>
              <a:gd name="T55" fmla="*/ 2147483647 h 53"/>
              <a:gd name="T56" fmla="*/ 2147483647 w 56"/>
              <a:gd name="T57" fmla="*/ 2147483647 h 53"/>
              <a:gd name="T58" fmla="*/ 2147483647 w 56"/>
              <a:gd name="T59" fmla="*/ 2147483647 h 53"/>
              <a:gd name="T60" fmla="*/ 2147483647 w 56"/>
              <a:gd name="T61" fmla="*/ 2147483647 h 53"/>
              <a:gd name="T62" fmla="*/ 2147483647 w 56"/>
              <a:gd name="T63" fmla="*/ 2147483647 h 53"/>
              <a:gd name="T64" fmla="*/ 2147483647 w 56"/>
              <a:gd name="T65" fmla="*/ 2147483647 h 53"/>
              <a:gd name="T66" fmla="*/ 2147483647 w 56"/>
              <a:gd name="T67" fmla="*/ 2147483647 h 53"/>
              <a:gd name="T68" fmla="*/ 2147483647 w 56"/>
              <a:gd name="T69" fmla="*/ 0 h 53"/>
              <a:gd name="T70" fmla="*/ 2147483647 w 56"/>
              <a:gd name="T71" fmla="*/ 2147483647 h 53"/>
              <a:gd name="T72" fmla="*/ 2147483647 w 56"/>
              <a:gd name="T73" fmla="*/ 2147483647 h 53"/>
              <a:gd name="T74" fmla="*/ 2147483647 w 56"/>
              <a:gd name="T75" fmla="*/ 2147483647 h 53"/>
              <a:gd name="T76" fmla="*/ 2147483647 w 56"/>
              <a:gd name="T77" fmla="*/ 2147483647 h 53"/>
              <a:gd name="T78" fmla="*/ 2147483647 w 56"/>
              <a:gd name="T79" fmla="*/ 2147483647 h 53"/>
              <a:gd name="T80" fmla="*/ 2147483647 w 56"/>
              <a:gd name="T81" fmla="*/ 2147483647 h 53"/>
              <a:gd name="T82" fmla="*/ 2147483647 w 56"/>
              <a:gd name="T83" fmla="*/ 2147483647 h 53"/>
              <a:gd name="T84" fmla="*/ 2147483647 w 56"/>
              <a:gd name="T85" fmla="*/ 2147483647 h 53"/>
              <a:gd name="T86" fmla="*/ 2147483647 w 56"/>
              <a:gd name="T87" fmla="*/ 2147483647 h 53"/>
              <a:gd name="T88" fmla="*/ 2147483647 w 56"/>
              <a:gd name="T89" fmla="*/ 2147483647 h 53"/>
              <a:gd name="T90" fmla="*/ 0 w 56"/>
              <a:gd name="T91" fmla="*/ 2147483647 h 53"/>
              <a:gd name="T92" fmla="*/ 0 w 56"/>
              <a:gd name="T93" fmla="*/ 2147483647 h 53"/>
              <a:gd name="T94" fmla="*/ 0 w 56"/>
              <a:gd name="T95" fmla="*/ 2147483647 h 53"/>
              <a:gd name="T96" fmla="*/ 2147483647 w 56"/>
              <a:gd name="T97" fmla="*/ 2147483647 h 53"/>
              <a:gd name="T98" fmla="*/ 2147483647 w 56"/>
              <a:gd name="T99" fmla="*/ 2147483647 h 53"/>
              <a:gd name="T100" fmla="*/ 2147483647 w 56"/>
              <a:gd name="T101" fmla="*/ 2147483647 h 53"/>
              <a:gd name="T102" fmla="*/ 2147483647 w 56"/>
              <a:gd name="T103" fmla="*/ 2147483647 h 53"/>
              <a:gd name="T104" fmla="*/ 2147483647 w 56"/>
              <a:gd name="T105" fmla="*/ 2147483647 h 53"/>
              <a:gd name="T106" fmla="*/ 2147483647 w 56"/>
              <a:gd name="T107" fmla="*/ 2147483647 h 53"/>
              <a:gd name="T108" fmla="*/ 2147483647 w 56"/>
              <a:gd name="T109" fmla="*/ 2147483647 h 53"/>
              <a:gd name="T110" fmla="*/ 2147483647 w 56"/>
              <a:gd name="T111" fmla="*/ 2147483647 h 53"/>
              <a:gd name="T112" fmla="*/ 2147483647 w 56"/>
              <a:gd name="T113" fmla="*/ 2147483647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path>
            </a:pathLst>
          </a:custGeom>
          <a:solidFill>
            <a:srgbClr val="FFFF00"/>
          </a:solidFill>
          <a:ln w="1588">
            <a:solidFill>
              <a:srgbClr val="990000"/>
            </a:solidFill>
            <a:round/>
            <a:headEnd/>
            <a:tailEnd/>
          </a:ln>
        </p:spPr>
        <p:txBody>
          <a:bodyPr/>
          <a:lstStyle/>
          <a:p>
            <a:endParaRPr lang="en-US"/>
          </a:p>
        </p:txBody>
      </p:sp>
      <p:sp>
        <p:nvSpPr>
          <p:cNvPr id="53321" name="Freeform 72"/>
          <p:cNvSpPr>
            <a:spLocks/>
          </p:cNvSpPr>
          <p:nvPr/>
        </p:nvSpPr>
        <p:spPr bwMode="auto">
          <a:xfrm>
            <a:off x="6654803" y="4424366"/>
            <a:ext cx="79375" cy="84137"/>
          </a:xfrm>
          <a:custGeom>
            <a:avLst/>
            <a:gdLst>
              <a:gd name="T0" fmla="*/ 2147483647 w 56"/>
              <a:gd name="T1" fmla="*/ 2147483647 h 53"/>
              <a:gd name="T2" fmla="*/ 2147483647 w 56"/>
              <a:gd name="T3" fmla="*/ 2147483647 h 53"/>
              <a:gd name="T4" fmla="*/ 2147483647 w 56"/>
              <a:gd name="T5" fmla="*/ 2147483647 h 53"/>
              <a:gd name="T6" fmla="*/ 2147483647 w 56"/>
              <a:gd name="T7" fmla="*/ 2147483647 h 53"/>
              <a:gd name="T8" fmla="*/ 2147483647 w 56"/>
              <a:gd name="T9" fmla="*/ 2147483647 h 53"/>
              <a:gd name="T10" fmla="*/ 2147483647 w 56"/>
              <a:gd name="T11" fmla="*/ 2147483647 h 53"/>
              <a:gd name="T12" fmla="*/ 2147483647 w 56"/>
              <a:gd name="T13" fmla="*/ 2147483647 h 53"/>
              <a:gd name="T14" fmla="*/ 2147483647 w 56"/>
              <a:gd name="T15" fmla="*/ 2147483647 h 53"/>
              <a:gd name="T16" fmla="*/ 2147483647 w 56"/>
              <a:gd name="T17" fmla="*/ 2147483647 h 53"/>
              <a:gd name="T18" fmla="*/ 2147483647 w 56"/>
              <a:gd name="T19" fmla="*/ 2147483647 h 53"/>
              <a:gd name="T20" fmla="*/ 2147483647 w 56"/>
              <a:gd name="T21" fmla="*/ 2147483647 h 53"/>
              <a:gd name="T22" fmla="*/ 2147483647 w 56"/>
              <a:gd name="T23" fmla="*/ 2147483647 h 53"/>
              <a:gd name="T24" fmla="*/ 2147483647 w 56"/>
              <a:gd name="T25" fmla="*/ 2147483647 h 53"/>
              <a:gd name="T26" fmla="*/ 2147483647 w 56"/>
              <a:gd name="T27" fmla="*/ 2147483647 h 53"/>
              <a:gd name="T28" fmla="*/ 2147483647 w 56"/>
              <a:gd name="T29" fmla="*/ 2147483647 h 53"/>
              <a:gd name="T30" fmla="*/ 2147483647 w 56"/>
              <a:gd name="T31" fmla="*/ 2147483647 h 53"/>
              <a:gd name="T32" fmla="*/ 2147483647 w 56"/>
              <a:gd name="T33" fmla="*/ 2147483647 h 53"/>
              <a:gd name="T34" fmla="*/ 2147483647 w 56"/>
              <a:gd name="T35" fmla="*/ 2147483647 h 53"/>
              <a:gd name="T36" fmla="*/ 2147483647 w 56"/>
              <a:gd name="T37" fmla="*/ 2147483647 h 53"/>
              <a:gd name="T38" fmla="*/ 2147483647 w 56"/>
              <a:gd name="T39" fmla="*/ 2147483647 h 53"/>
              <a:gd name="T40" fmla="*/ 2147483647 w 56"/>
              <a:gd name="T41" fmla="*/ 2147483647 h 53"/>
              <a:gd name="T42" fmla="*/ 2147483647 w 56"/>
              <a:gd name="T43" fmla="*/ 2147483647 h 53"/>
              <a:gd name="T44" fmla="*/ 2147483647 w 56"/>
              <a:gd name="T45" fmla="*/ 2147483647 h 53"/>
              <a:gd name="T46" fmla="*/ 2147483647 w 56"/>
              <a:gd name="T47" fmla="*/ 2147483647 h 53"/>
              <a:gd name="T48" fmla="*/ 2147483647 w 56"/>
              <a:gd name="T49" fmla="*/ 2147483647 h 53"/>
              <a:gd name="T50" fmla="*/ 2147483647 w 56"/>
              <a:gd name="T51" fmla="*/ 2147483647 h 53"/>
              <a:gd name="T52" fmla="*/ 2147483647 w 56"/>
              <a:gd name="T53" fmla="*/ 2147483647 h 53"/>
              <a:gd name="T54" fmla="*/ 2147483647 w 56"/>
              <a:gd name="T55" fmla="*/ 2147483647 h 53"/>
              <a:gd name="T56" fmla="*/ 2147483647 w 56"/>
              <a:gd name="T57" fmla="*/ 2147483647 h 53"/>
              <a:gd name="T58" fmla="*/ 2147483647 w 56"/>
              <a:gd name="T59" fmla="*/ 2147483647 h 53"/>
              <a:gd name="T60" fmla="*/ 2147483647 w 56"/>
              <a:gd name="T61" fmla="*/ 2147483647 h 53"/>
              <a:gd name="T62" fmla="*/ 2147483647 w 56"/>
              <a:gd name="T63" fmla="*/ 2147483647 h 53"/>
              <a:gd name="T64" fmla="*/ 2147483647 w 56"/>
              <a:gd name="T65" fmla="*/ 2147483647 h 53"/>
              <a:gd name="T66" fmla="*/ 2147483647 w 56"/>
              <a:gd name="T67" fmla="*/ 2147483647 h 53"/>
              <a:gd name="T68" fmla="*/ 2147483647 w 56"/>
              <a:gd name="T69" fmla="*/ 0 h 53"/>
              <a:gd name="T70" fmla="*/ 2147483647 w 56"/>
              <a:gd name="T71" fmla="*/ 2147483647 h 53"/>
              <a:gd name="T72" fmla="*/ 2147483647 w 56"/>
              <a:gd name="T73" fmla="*/ 2147483647 h 53"/>
              <a:gd name="T74" fmla="*/ 2147483647 w 56"/>
              <a:gd name="T75" fmla="*/ 2147483647 h 53"/>
              <a:gd name="T76" fmla="*/ 2147483647 w 56"/>
              <a:gd name="T77" fmla="*/ 2147483647 h 53"/>
              <a:gd name="T78" fmla="*/ 2147483647 w 56"/>
              <a:gd name="T79" fmla="*/ 2147483647 h 53"/>
              <a:gd name="T80" fmla="*/ 2147483647 w 56"/>
              <a:gd name="T81" fmla="*/ 2147483647 h 53"/>
              <a:gd name="T82" fmla="*/ 2147483647 w 56"/>
              <a:gd name="T83" fmla="*/ 2147483647 h 53"/>
              <a:gd name="T84" fmla="*/ 2147483647 w 56"/>
              <a:gd name="T85" fmla="*/ 2147483647 h 53"/>
              <a:gd name="T86" fmla="*/ 2147483647 w 56"/>
              <a:gd name="T87" fmla="*/ 2147483647 h 53"/>
              <a:gd name="T88" fmla="*/ 2147483647 w 56"/>
              <a:gd name="T89" fmla="*/ 2147483647 h 53"/>
              <a:gd name="T90" fmla="*/ 0 w 56"/>
              <a:gd name="T91" fmla="*/ 2147483647 h 53"/>
              <a:gd name="T92" fmla="*/ 0 w 56"/>
              <a:gd name="T93" fmla="*/ 2147483647 h 53"/>
              <a:gd name="T94" fmla="*/ 0 w 56"/>
              <a:gd name="T95" fmla="*/ 2147483647 h 53"/>
              <a:gd name="T96" fmla="*/ 2147483647 w 56"/>
              <a:gd name="T97" fmla="*/ 2147483647 h 53"/>
              <a:gd name="T98" fmla="*/ 2147483647 w 56"/>
              <a:gd name="T99" fmla="*/ 2147483647 h 53"/>
              <a:gd name="T100" fmla="*/ 2147483647 w 56"/>
              <a:gd name="T101" fmla="*/ 2147483647 h 53"/>
              <a:gd name="T102" fmla="*/ 2147483647 w 56"/>
              <a:gd name="T103" fmla="*/ 2147483647 h 53"/>
              <a:gd name="T104" fmla="*/ 2147483647 w 56"/>
              <a:gd name="T105" fmla="*/ 2147483647 h 53"/>
              <a:gd name="T106" fmla="*/ 2147483647 w 56"/>
              <a:gd name="T107" fmla="*/ 2147483647 h 53"/>
              <a:gd name="T108" fmla="*/ 2147483647 w 56"/>
              <a:gd name="T109" fmla="*/ 2147483647 h 53"/>
              <a:gd name="T110" fmla="*/ 2147483647 w 56"/>
              <a:gd name="T111" fmla="*/ 2147483647 h 53"/>
              <a:gd name="T112" fmla="*/ 2147483647 w 56"/>
              <a:gd name="T113" fmla="*/ 2147483647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path>
            </a:pathLst>
          </a:custGeom>
          <a:solidFill>
            <a:srgbClr val="FFFF00"/>
          </a:solidFill>
          <a:ln w="4763">
            <a:solidFill>
              <a:srgbClr val="990000"/>
            </a:solidFill>
            <a:round/>
            <a:headEnd/>
            <a:tailEnd/>
          </a:ln>
        </p:spPr>
        <p:txBody>
          <a:bodyPr/>
          <a:lstStyle/>
          <a:p>
            <a:endParaRPr lang="en-US"/>
          </a:p>
        </p:txBody>
      </p:sp>
      <p:sp>
        <p:nvSpPr>
          <p:cNvPr id="53322" name="Freeform 73"/>
          <p:cNvSpPr>
            <a:spLocks/>
          </p:cNvSpPr>
          <p:nvPr/>
        </p:nvSpPr>
        <p:spPr bwMode="auto">
          <a:xfrm>
            <a:off x="6735766" y="4476750"/>
            <a:ext cx="84137" cy="69851"/>
          </a:xfrm>
          <a:custGeom>
            <a:avLst/>
            <a:gdLst>
              <a:gd name="T0" fmla="*/ 2147483647 w 60"/>
              <a:gd name="T1" fmla="*/ 2147483647 h 44"/>
              <a:gd name="T2" fmla="*/ 2147483647 w 60"/>
              <a:gd name="T3" fmla="*/ 2147483647 h 44"/>
              <a:gd name="T4" fmla="*/ 2147483647 w 60"/>
              <a:gd name="T5" fmla="*/ 2147483647 h 44"/>
              <a:gd name="T6" fmla="*/ 2147483647 w 60"/>
              <a:gd name="T7" fmla="*/ 2147483647 h 44"/>
              <a:gd name="T8" fmla="*/ 2147483647 w 60"/>
              <a:gd name="T9" fmla="*/ 2147483647 h 44"/>
              <a:gd name="T10" fmla="*/ 0 w 60"/>
              <a:gd name="T11" fmla="*/ 2147483647 h 44"/>
              <a:gd name="T12" fmla="*/ 0 w 60"/>
              <a:gd name="T13" fmla="*/ 2147483647 h 44"/>
              <a:gd name="T14" fmla="*/ 2147483647 w 60"/>
              <a:gd name="T15" fmla="*/ 2147483647 h 44"/>
              <a:gd name="T16" fmla="*/ 2147483647 w 60"/>
              <a:gd name="T17" fmla="*/ 2147483647 h 44"/>
              <a:gd name="T18" fmla="*/ 2147483647 w 60"/>
              <a:gd name="T19" fmla="*/ 2147483647 h 44"/>
              <a:gd name="T20" fmla="*/ 2147483647 w 60"/>
              <a:gd name="T21" fmla="*/ 2147483647 h 44"/>
              <a:gd name="T22" fmla="*/ 2147483647 w 60"/>
              <a:gd name="T23" fmla="*/ 2147483647 h 44"/>
              <a:gd name="T24" fmla="*/ 2147483647 w 60"/>
              <a:gd name="T25" fmla="*/ 2147483647 h 44"/>
              <a:gd name="T26" fmla="*/ 2147483647 w 60"/>
              <a:gd name="T27" fmla="*/ 2147483647 h 44"/>
              <a:gd name="T28" fmla="*/ 2147483647 w 60"/>
              <a:gd name="T29" fmla="*/ 2147483647 h 44"/>
              <a:gd name="T30" fmla="*/ 2147483647 w 60"/>
              <a:gd name="T31" fmla="*/ 2147483647 h 44"/>
              <a:gd name="T32" fmla="*/ 2147483647 w 60"/>
              <a:gd name="T33" fmla="*/ 2147483647 h 44"/>
              <a:gd name="T34" fmla="*/ 2147483647 w 60"/>
              <a:gd name="T35" fmla="*/ 2147483647 h 44"/>
              <a:gd name="T36" fmla="*/ 2147483647 w 60"/>
              <a:gd name="T37" fmla="*/ 2147483647 h 44"/>
              <a:gd name="T38" fmla="*/ 2147483647 w 60"/>
              <a:gd name="T39" fmla="*/ 2147483647 h 44"/>
              <a:gd name="T40" fmla="*/ 2147483647 w 60"/>
              <a:gd name="T41" fmla="*/ 2147483647 h 44"/>
              <a:gd name="T42" fmla="*/ 2147483647 w 60"/>
              <a:gd name="T43" fmla="*/ 2147483647 h 44"/>
              <a:gd name="T44" fmla="*/ 2147483647 w 60"/>
              <a:gd name="T45" fmla="*/ 2147483647 h 44"/>
              <a:gd name="T46" fmla="*/ 2147483647 w 60"/>
              <a:gd name="T47" fmla="*/ 2147483647 h 44"/>
              <a:gd name="T48" fmla="*/ 2147483647 w 60"/>
              <a:gd name="T49" fmla="*/ 2147483647 h 44"/>
              <a:gd name="T50" fmla="*/ 2147483647 w 60"/>
              <a:gd name="T51" fmla="*/ 2147483647 h 44"/>
              <a:gd name="T52" fmla="*/ 2147483647 w 60"/>
              <a:gd name="T53" fmla="*/ 2147483647 h 44"/>
              <a:gd name="T54" fmla="*/ 2147483647 w 60"/>
              <a:gd name="T55" fmla="*/ 2147483647 h 44"/>
              <a:gd name="T56" fmla="*/ 2147483647 w 60"/>
              <a:gd name="T57" fmla="*/ 2147483647 h 44"/>
              <a:gd name="T58" fmla="*/ 2147483647 w 60"/>
              <a:gd name="T59" fmla="*/ 2147483647 h 44"/>
              <a:gd name="T60" fmla="*/ 2147483647 w 60"/>
              <a:gd name="T61" fmla="*/ 2147483647 h 44"/>
              <a:gd name="T62" fmla="*/ 2147483647 w 60"/>
              <a:gd name="T63" fmla="*/ 2147483647 h 44"/>
              <a:gd name="T64" fmla="*/ 2147483647 w 60"/>
              <a:gd name="T65" fmla="*/ 2147483647 h 44"/>
              <a:gd name="T66" fmla="*/ 2147483647 w 60"/>
              <a:gd name="T67" fmla="*/ 2147483647 h 44"/>
              <a:gd name="T68" fmla="*/ 2147483647 w 60"/>
              <a:gd name="T69" fmla="*/ 2147483647 h 44"/>
              <a:gd name="T70" fmla="*/ 2147483647 w 60"/>
              <a:gd name="T71" fmla="*/ 0 h 44"/>
              <a:gd name="T72" fmla="*/ 2147483647 w 60"/>
              <a:gd name="T73" fmla="*/ 0 h 44"/>
              <a:gd name="T74" fmla="*/ 2147483647 w 60"/>
              <a:gd name="T75" fmla="*/ 0 h 44"/>
              <a:gd name="T76" fmla="*/ 2147483647 w 60"/>
              <a:gd name="T77" fmla="*/ 0 h 44"/>
              <a:gd name="T78" fmla="*/ 2147483647 w 60"/>
              <a:gd name="T79" fmla="*/ 2147483647 h 44"/>
              <a:gd name="T80" fmla="*/ 2147483647 w 60"/>
              <a:gd name="T81" fmla="*/ 2147483647 h 4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0"/>
              <a:gd name="T124" fmla="*/ 0 h 44"/>
              <a:gd name="T125" fmla="*/ 60 w 60"/>
              <a:gd name="T126" fmla="*/ 44 h 4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0" h="44">
                <a:moveTo>
                  <a:pt x="8" y="4"/>
                </a:moveTo>
                <a:lnTo>
                  <a:pt x="6" y="6"/>
                </a:lnTo>
                <a:lnTo>
                  <a:pt x="5" y="10"/>
                </a:lnTo>
                <a:lnTo>
                  <a:pt x="3" y="13"/>
                </a:lnTo>
                <a:lnTo>
                  <a:pt x="2" y="17"/>
                </a:lnTo>
                <a:lnTo>
                  <a:pt x="0" y="20"/>
                </a:lnTo>
                <a:lnTo>
                  <a:pt x="0" y="23"/>
                </a:lnTo>
                <a:lnTo>
                  <a:pt x="2" y="26"/>
                </a:lnTo>
                <a:lnTo>
                  <a:pt x="5" y="28"/>
                </a:lnTo>
                <a:lnTo>
                  <a:pt x="9" y="31"/>
                </a:lnTo>
                <a:lnTo>
                  <a:pt x="15" y="34"/>
                </a:lnTo>
                <a:lnTo>
                  <a:pt x="20" y="37"/>
                </a:lnTo>
                <a:lnTo>
                  <a:pt x="26" y="40"/>
                </a:lnTo>
                <a:lnTo>
                  <a:pt x="30" y="43"/>
                </a:lnTo>
                <a:lnTo>
                  <a:pt x="36" y="44"/>
                </a:lnTo>
                <a:lnTo>
                  <a:pt x="42" y="44"/>
                </a:lnTo>
                <a:lnTo>
                  <a:pt x="48" y="41"/>
                </a:lnTo>
                <a:lnTo>
                  <a:pt x="51" y="40"/>
                </a:lnTo>
                <a:lnTo>
                  <a:pt x="54" y="37"/>
                </a:lnTo>
                <a:lnTo>
                  <a:pt x="57" y="32"/>
                </a:lnTo>
                <a:lnTo>
                  <a:pt x="58" y="28"/>
                </a:lnTo>
                <a:lnTo>
                  <a:pt x="60" y="23"/>
                </a:lnTo>
                <a:lnTo>
                  <a:pt x="60" y="19"/>
                </a:lnTo>
                <a:lnTo>
                  <a:pt x="60" y="14"/>
                </a:lnTo>
                <a:lnTo>
                  <a:pt x="60" y="8"/>
                </a:lnTo>
                <a:lnTo>
                  <a:pt x="60" y="7"/>
                </a:lnTo>
                <a:lnTo>
                  <a:pt x="58" y="6"/>
                </a:lnTo>
                <a:lnTo>
                  <a:pt x="57" y="6"/>
                </a:lnTo>
                <a:lnTo>
                  <a:pt x="55" y="4"/>
                </a:lnTo>
                <a:lnTo>
                  <a:pt x="49" y="3"/>
                </a:lnTo>
                <a:lnTo>
                  <a:pt x="43" y="1"/>
                </a:lnTo>
                <a:lnTo>
                  <a:pt x="37" y="0"/>
                </a:lnTo>
                <a:lnTo>
                  <a:pt x="30" y="0"/>
                </a:lnTo>
                <a:lnTo>
                  <a:pt x="24" y="0"/>
                </a:lnTo>
                <a:lnTo>
                  <a:pt x="18" y="0"/>
                </a:lnTo>
                <a:lnTo>
                  <a:pt x="12" y="1"/>
                </a:lnTo>
                <a:lnTo>
                  <a:pt x="8" y="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3" name="Freeform 74"/>
          <p:cNvSpPr>
            <a:spLocks/>
          </p:cNvSpPr>
          <p:nvPr/>
        </p:nvSpPr>
        <p:spPr bwMode="auto">
          <a:xfrm>
            <a:off x="6735766" y="4476750"/>
            <a:ext cx="84137" cy="69851"/>
          </a:xfrm>
          <a:custGeom>
            <a:avLst/>
            <a:gdLst>
              <a:gd name="T0" fmla="*/ 2147483647 w 60"/>
              <a:gd name="T1" fmla="*/ 2147483647 h 44"/>
              <a:gd name="T2" fmla="*/ 2147483647 w 60"/>
              <a:gd name="T3" fmla="*/ 2147483647 h 44"/>
              <a:gd name="T4" fmla="*/ 2147483647 w 60"/>
              <a:gd name="T5" fmla="*/ 2147483647 h 44"/>
              <a:gd name="T6" fmla="*/ 2147483647 w 60"/>
              <a:gd name="T7" fmla="*/ 2147483647 h 44"/>
              <a:gd name="T8" fmla="*/ 2147483647 w 60"/>
              <a:gd name="T9" fmla="*/ 2147483647 h 44"/>
              <a:gd name="T10" fmla="*/ 0 w 60"/>
              <a:gd name="T11" fmla="*/ 2147483647 h 44"/>
              <a:gd name="T12" fmla="*/ 0 w 60"/>
              <a:gd name="T13" fmla="*/ 2147483647 h 44"/>
              <a:gd name="T14" fmla="*/ 2147483647 w 60"/>
              <a:gd name="T15" fmla="*/ 2147483647 h 44"/>
              <a:gd name="T16" fmla="*/ 2147483647 w 60"/>
              <a:gd name="T17" fmla="*/ 2147483647 h 44"/>
              <a:gd name="T18" fmla="*/ 2147483647 w 60"/>
              <a:gd name="T19" fmla="*/ 2147483647 h 44"/>
              <a:gd name="T20" fmla="*/ 2147483647 w 60"/>
              <a:gd name="T21" fmla="*/ 2147483647 h 44"/>
              <a:gd name="T22" fmla="*/ 2147483647 w 60"/>
              <a:gd name="T23" fmla="*/ 2147483647 h 44"/>
              <a:gd name="T24" fmla="*/ 2147483647 w 60"/>
              <a:gd name="T25" fmla="*/ 2147483647 h 44"/>
              <a:gd name="T26" fmla="*/ 2147483647 w 60"/>
              <a:gd name="T27" fmla="*/ 2147483647 h 44"/>
              <a:gd name="T28" fmla="*/ 2147483647 w 60"/>
              <a:gd name="T29" fmla="*/ 2147483647 h 44"/>
              <a:gd name="T30" fmla="*/ 2147483647 w 60"/>
              <a:gd name="T31" fmla="*/ 2147483647 h 44"/>
              <a:gd name="T32" fmla="*/ 2147483647 w 60"/>
              <a:gd name="T33" fmla="*/ 2147483647 h 44"/>
              <a:gd name="T34" fmla="*/ 2147483647 w 60"/>
              <a:gd name="T35" fmla="*/ 2147483647 h 44"/>
              <a:gd name="T36" fmla="*/ 2147483647 w 60"/>
              <a:gd name="T37" fmla="*/ 2147483647 h 44"/>
              <a:gd name="T38" fmla="*/ 2147483647 w 60"/>
              <a:gd name="T39" fmla="*/ 2147483647 h 44"/>
              <a:gd name="T40" fmla="*/ 2147483647 w 60"/>
              <a:gd name="T41" fmla="*/ 2147483647 h 44"/>
              <a:gd name="T42" fmla="*/ 2147483647 w 60"/>
              <a:gd name="T43" fmla="*/ 2147483647 h 44"/>
              <a:gd name="T44" fmla="*/ 2147483647 w 60"/>
              <a:gd name="T45" fmla="*/ 2147483647 h 44"/>
              <a:gd name="T46" fmla="*/ 2147483647 w 60"/>
              <a:gd name="T47" fmla="*/ 2147483647 h 44"/>
              <a:gd name="T48" fmla="*/ 2147483647 w 60"/>
              <a:gd name="T49" fmla="*/ 2147483647 h 44"/>
              <a:gd name="T50" fmla="*/ 2147483647 w 60"/>
              <a:gd name="T51" fmla="*/ 2147483647 h 44"/>
              <a:gd name="T52" fmla="*/ 2147483647 w 60"/>
              <a:gd name="T53" fmla="*/ 2147483647 h 44"/>
              <a:gd name="T54" fmla="*/ 2147483647 w 60"/>
              <a:gd name="T55" fmla="*/ 2147483647 h 44"/>
              <a:gd name="T56" fmla="*/ 2147483647 w 60"/>
              <a:gd name="T57" fmla="*/ 2147483647 h 44"/>
              <a:gd name="T58" fmla="*/ 2147483647 w 60"/>
              <a:gd name="T59" fmla="*/ 2147483647 h 44"/>
              <a:gd name="T60" fmla="*/ 2147483647 w 60"/>
              <a:gd name="T61" fmla="*/ 2147483647 h 44"/>
              <a:gd name="T62" fmla="*/ 2147483647 w 60"/>
              <a:gd name="T63" fmla="*/ 2147483647 h 44"/>
              <a:gd name="T64" fmla="*/ 2147483647 w 60"/>
              <a:gd name="T65" fmla="*/ 2147483647 h 44"/>
              <a:gd name="T66" fmla="*/ 2147483647 w 60"/>
              <a:gd name="T67" fmla="*/ 2147483647 h 44"/>
              <a:gd name="T68" fmla="*/ 2147483647 w 60"/>
              <a:gd name="T69" fmla="*/ 2147483647 h 44"/>
              <a:gd name="T70" fmla="*/ 2147483647 w 60"/>
              <a:gd name="T71" fmla="*/ 0 h 44"/>
              <a:gd name="T72" fmla="*/ 2147483647 w 60"/>
              <a:gd name="T73" fmla="*/ 0 h 44"/>
              <a:gd name="T74" fmla="*/ 2147483647 w 60"/>
              <a:gd name="T75" fmla="*/ 0 h 44"/>
              <a:gd name="T76" fmla="*/ 2147483647 w 60"/>
              <a:gd name="T77" fmla="*/ 0 h 44"/>
              <a:gd name="T78" fmla="*/ 2147483647 w 60"/>
              <a:gd name="T79" fmla="*/ 2147483647 h 44"/>
              <a:gd name="T80" fmla="*/ 2147483647 w 60"/>
              <a:gd name="T81" fmla="*/ 2147483647 h 44"/>
              <a:gd name="T82" fmla="*/ 2147483647 w 60"/>
              <a:gd name="T83" fmla="*/ 2147483647 h 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0"/>
              <a:gd name="T127" fmla="*/ 0 h 44"/>
              <a:gd name="T128" fmla="*/ 60 w 60"/>
              <a:gd name="T129" fmla="*/ 44 h 4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0" h="44">
                <a:moveTo>
                  <a:pt x="8" y="4"/>
                </a:moveTo>
                <a:lnTo>
                  <a:pt x="6" y="6"/>
                </a:lnTo>
                <a:lnTo>
                  <a:pt x="5" y="10"/>
                </a:lnTo>
                <a:lnTo>
                  <a:pt x="3" y="13"/>
                </a:lnTo>
                <a:lnTo>
                  <a:pt x="2" y="17"/>
                </a:lnTo>
                <a:lnTo>
                  <a:pt x="0" y="20"/>
                </a:lnTo>
                <a:lnTo>
                  <a:pt x="0" y="23"/>
                </a:lnTo>
                <a:lnTo>
                  <a:pt x="2" y="26"/>
                </a:lnTo>
                <a:lnTo>
                  <a:pt x="5" y="28"/>
                </a:lnTo>
                <a:lnTo>
                  <a:pt x="9" y="31"/>
                </a:lnTo>
                <a:lnTo>
                  <a:pt x="15" y="34"/>
                </a:lnTo>
                <a:lnTo>
                  <a:pt x="20" y="37"/>
                </a:lnTo>
                <a:lnTo>
                  <a:pt x="26" y="40"/>
                </a:lnTo>
                <a:lnTo>
                  <a:pt x="30" y="43"/>
                </a:lnTo>
                <a:lnTo>
                  <a:pt x="36" y="44"/>
                </a:lnTo>
                <a:lnTo>
                  <a:pt x="42" y="44"/>
                </a:lnTo>
                <a:lnTo>
                  <a:pt x="48" y="41"/>
                </a:lnTo>
                <a:lnTo>
                  <a:pt x="51" y="40"/>
                </a:lnTo>
                <a:lnTo>
                  <a:pt x="54" y="37"/>
                </a:lnTo>
                <a:lnTo>
                  <a:pt x="57" y="32"/>
                </a:lnTo>
                <a:lnTo>
                  <a:pt x="58" y="28"/>
                </a:lnTo>
                <a:lnTo>
                  <a:pt x="60" y="23"/>
                </a:lnTo>
                <a:lnTo>
                  <a:pt x="60" y="19"/>
                </a:lnTo>
                <a:lnTo>
                  <a:pt x="60" y="14"/>
                </a:lnTo>
                <a:lnTo>
                  <a:pt x="60" y="8"/>
                </a:lnTo>
                <a:lnTo>
                  <a:pt x="60" y="7"/>
                </a:lnTo>
                <a:lnTo>
                  <a:pt x="58" y="6"/>
                </a:lnTo>
                <a:lnTo>
                  <a:pt x="57" y="6"/>
                </a:lnTo>
                <a:lnTo>
                  <a:pt x="55" y="4"/>
                </a:lnTo>
                <a:lnTo>
                  <a:pt x="49" y="3"/>
                </a:lnTo>
                <a:lnTo>
                  <a:pt x="43" y="1"/>
                </a:lnTo>
                <a:lnTo>
                  <a:pt x="37" y="0"/>
                </a:lnTo>
                <a:lnTo>
                  <a:pt x="30" y="0"/>
                </a:lnTo>
                <a:lnTo>
                  <a:pt x="24" y="0"/>
                </a:lnTo>
                <a:lnTo>
                  <a:pt x="18" y="0"/>
                </a:lnTo>
                <a:lnTo>
                  <a:pt x="12" y="1"/>
                </a:lnTo>
                <a:lnTo>
                  <a:pt x="8" y="4"/>
                </a:lnTo>
              </a:path>
            </a:pathLst>
          </a:custGeom>
          <a:solidFill>
            <a:srgbClr val="FFFF00"/>
          </a:solidFill>
          <a:ln w="4763">
            <a:solidFill>
              <a:srgbClr val="990000"/>
            </a:solidFill>
            <a:round/>
            <a:headEnd/>
            <a:tailEnd/>
          </a:ln>
        </p:spPr>
        <p:txBody>
          <a:bodyPr/>
          <a:lstStyle/>
          <a:p>
            <a:endParaRPr lang="en-US"/>
          </a:p>
        </p:txBody>
      </p:sp>
      <p:sp>
        <p:nvSpPr>
          <p:cNvPr id="53324" name="Freeform 75"/>
          <p:cNvSpPr>
            <a:spLocks/>
          </p:cNvSpPr>
          <p:nvPr/>
        </p:nvSpPr>
        <p:spPr bwMode="auto">
          <a:xfrm>
            <a:off x="6777042" y="4400551"/>
            <a:ext cx="53975" cy="71439"/>
          </a:xfrm>
          <a:custGeom>
            <a:avLst/>
            <a:gdLst>
              <a:gd name="T0" fmla="*/ 2147483647 w 38"/>
              <a:gd name="T1" fmla="*/ 2147483647 h 45"/>
              <a:gd name="T2" fmla="*/ 2147483647 w 38"/>
              <a:gd name="T3" fmla="*/ 2147483647 h 45"/>
              <a:gd name="T4" fmla="*/ 2147483647 w 38"/>
              <a:gd name="T5" fmla="*/ 2147483647 h 45"/>
              <a:gd name="T6" fmla="*/ 2147483647 w 38"/>
              <a:gd name="T7" fmla="*/ 2147483647 h 45"/>
              <a:gd name="T8" fmla="*/ 2147483647 w 38"/>
              <a:gd name="T9" fmla="*/ 2147483647 h 45"/>
              <a:gd name="T10" fmla="*/ 2147483647 w 38"/>
              <a:gd name="T11" fmla="*/ 2147483647 h 45"/>
              <a:gd name="T12" fmla="*/ 2147483647 w 38"/>
              <a:gd name="T13" fmla="*/ 2147483647 h 45"/>
              <a:gd name="T14" fmla="*/ 2147483647 w 38"/>
              <a:gd name="T15" fmla="*/ 2147483647 h 45"/>
              <a:gd name="T16" fmla="*/ 2147483647 w 38"/>
              <a:gd name="T17" fmla="*/ 2147483647 h 45"/>
              <a:gd name="T18" fmla="*/ 2147483647 w 38"/>
              <a:gd name="T19" fmla="*/ 2147483647 h 45"/>
              <a:gd name="T20" fmla="*/ 2147483647 w 38"/>
              <a:gd name="T21" fmla="*/ 2147483647 h 45"/>
              <a:gd name="T22" fmla="*/ 2147483647 w 38"/>
              <a:gd name="T23" fmla="*/ 2147483647 h 45"/>
              <a:gd name="T24" fmla="*/ 2147483647 w 38"/>
              <a:gd name="T25" fmla="*/ 2147483647 h 45"/>
              <a:gd name="T26" fmla="*/ 2147483647 w 38"/>
              <a:gd name="T27" fmla="*/ 2147483647 h 45"/>
              <a:gd name="T28" fmla="*/ 2147483647 w 38"/>
              <a:gd name="T29" fmla="*/ 2147483647 h 45"/>
              <a:gd name="T30" fmla="*/ 2147483647 w 38"/>
              <a:gd name="T31" fmla="*/ 2147483647 h 45"/>
              <a:gd name="T32" fmla="*/ 2147483647 w 38"/>
              <a:gd name="T33" fmla="*/ 2147483647 h 45"/>
              <a:gd name="T34" fmla="*/ 2147483647 w 38"/>
              <a:gd name="T35" fmla="*/ 2147483647 h 45"/>
              <a:gd name="T36" fmla="*/ 2147483647 w 38"/>
              <a:gd name="T37" fmla="*/ 2147483647 h 45"/>
              <a:gd name="T38" fmla="*/ 2147483647 w 38"/>
              <a:gd name="T39" fmla="*/ 2147483647 h 45"/>
              <a:gd name="T40" fmla="*/ 2147483647 w 38"/>
              <a:gd name="T41" fmla="*/ 2147483647 h 45"/>
              <a:gd name="T42" fmla="*/ 2147483647 w 38"/>
              <a:gd name="T43" fmla="*/ 2147483647 h 45"/>
              <a:gd name="T44" fmla="*/ 2147483647 w 38"/>
              <a:gd name="T45" fmla="*/ 2147483647 h 45"/>
              <a:gd name="T46" fmla="*/ 2147483647 w 38"/>
              <a:gd name="T47" fmla="*/ 2147483647 h 45"/>
              <a:gd name="T48" fmla="*/ 2147483647 w 38"/>
              <a:gd name="T49" fmla="*/ 2147483647 h 45"/>
              <a:gd name="T50" fmla="*/ 2147483647 w 38"/>
              <a:gd name="T51" fmla="*/ 2147483647 h 45"/>
              <a:gd name="T52" fmla="*/ 2147483647 w 38"/>
              <a:gd name="T53" fmla="*/ 2147483647 h 45"/>
              <a:gd name="T54" fmla="*/ 2147483647 w 38"/>
              <a:gd name="T55" fmla="*/ 2147483647 h 45"/>
              <a:gd name="T56" fmla="*/ 2147483647 w 38"/>
              <a:gd name="T57" fmla="*/ 0 h 45"/>
              <a:gd name="T58" fmla="*/ 2147483647 w 38"/>
              <a:gd name="T59" fmla="*/ 0 h 45"/>
              <a:gd name="T60" fmla="*/ 2147483647 w 38"/>
              <a:gd name="T61" fmla="*/ 0 h 45"/>
              <a:gd name="T62" fmla="*/ 2147483647 w 38"/>
              <a:gd name="T63" fmla="*/ 0 h 45"/>
              <a:gd name="T64" fmla="*/ 2147483647 w 38"/>
              <a:gd name="T65" fmla="*/ 2147483647 h 45"/>
              <a:gd name="T66" fmla="*/ 2147483647 w 38"/>
              <a:gd name="T67" fmla="*/ 2147483647 h 45"/>
              <a:gd name="T68" fmla="*/ 2147483647 w 38"/>
              <a:gd name="T69" fmla="*/ 2147483647 h 45"/>
              <a:gd name="T70" fmla="*/ 2147483647 w 38"/>
              <a:gd name="T71" fmla="*/ 2147483647 h 45"/>
              <a:gd name="T72" fmla="*/ 2147483647 w 38"/>
              <a:gd name="T73" fmla="*/ 2147483647 h 45"/>
              <a:gd name="T74" fmla="*/ 0 w 38"/>
              <a:gd name="T75" fmla="*/ 2147483647 h 45"/>
              <a:gd name="T76" fmla="*/ 2147483647 w 38"/>
              <a:gd name="T77" fmla="*/ 2147483647 h 45"/>
              <a:gd name="T78" fmla="*/ 2147483647 w 38"/>
              <a:gd name="T79" fmla="*/ 2147483647 h 45"/>
              <a:gd name="T80" fmla="*/ 2147483647 w 38"/>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
              <a:gd name="T124" fmla="*/ 0 h 45"/>
              <a:gd name="T125" fmla="*/ 38 w 38"/>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 h="45">
                <a:moveTo>
                  <a:pt x="4" y="21"/>
                </a:moveTo>
                <a:lnTo>
                  <a:pt x="3" y="25"/>
                </a:lnTo>
                <a:lnTo>
                  <a:pt x="4" y="30"/>
                </a:lnTo>
                <a:lnTo>
                  <a:pt x="6" y="34"/>
                </a:lnTo>
                <a:lnTo>
                  <a:pt x="10" y="37"/>
                </a:lnTo>
                <a:lnTo>
                  <a:pt x="15" y="40"/>
                </a:lnTo>
                <a:lnTo>
                  <a:pt x="19" y="43"/>
                </a:lnTo>
                <a:lnTo>
                  <a:pt x="25" y="43"/>
                </a:lnTo>
                <a:lnTo>
                  <a:pt x="30" y="45"/>
                </a:lnTo>
                <a:lnTo>
                  <a:pt x="33" y="43"/>
                </a:lnTo>
                <a:lnTo>
                  <a:pt x="34" y="42"/>
                </a:lnTo>
                <a:lnTo>
                  <a:pt x="36" y="40"/>
                </a:lnTo>
                <a:lnTo>
                  <a:pt x="37" y="37"/>
                </a:lnTo>
                <a:lnTo>
                  <a:pt x="38" y="34"/>
                </a:lnTo>
                <a:lnTo>
                  <a:pt x="38" y="31"/>
                </a:lnTo>
                <a:lnTo>
                  <a:pt x="38" y="28"/>
                </a:lnTo>
                <a:lnTo>
                  <a:pt x="37" y="25"/>
                </a:lnTo>
                <a:lnTo>
                  <a:pt x="37" y="22"/>
                </a:lnTo>
                <a:lnTo>
                  <a:pt x="36" y="21"/>
                </a:lnTo>
                <a:lnTo>
                  <a:pt x="36" y="18"/>
                </a:lnTo>
                <a:lnTo>
                  <a:pt x="34" y="15"/>
                </a:lnTo>
                <a:lnTo>
                  <a:pt x="34" y="14"/>
                </a:lnTo>
                <a:lnTo>
                  <a:pt x="33" y="11"/>
                </a:lnTo>
                <a:lnTo>
                  <a:pt x="33" y="9"/>
                </a:lnTo>
                <a:lnTo>
                  <a:pt x="31" y="8"/>
                </a:lnTo>
                <a:lnTo>
                  <a:pt x="30" y="5"/>
                </a:lnTo>
                <a:lnTo>
                  <a:pt x="27" y="2"/>
                </a:lnTo>
                <a:lnTo>
                  <a:pt x="24" y="2"/>
                </a:lnTo>
                <a:lnTo>
                  <a:pt x="21" y="0"/>
                </a:lnTo>
                <a:lnTo>
                  <a:pt x="16" y="0"/>
                </a:lnTo>
                <a:lnTo>
                  <a:pt x="13" y="0"/>
                </a:lnTo>
                <a:lnTo>
                  <a:pt x="10" y="0"/>
                </a:lnTo>
                <a:lnTo>
                  <a:pt x="7" y="2"/>
                </a:lnTo>
                <a:lnTo>
                  <a:pt x="6" y="3"/>
                </a:lnTo>
                <a:lnTo>
                  <a:pt x="3" y="5"/>
                </a:lnTo>
                <a:lnTo>
                  <a:pt x="1" y="8"/>
                </a:lnTo>
                <a:lnTo>
                  <a:pt x="1" y="11"/>
                </a:lnTo>
                <a:lnTo>
                  <a:pt x="0" y="14"/>
                </a:lnTo>
                <a:lnTo>
                  <a:pt x="1" y="17"/>
                </a:lnTo>
                <a:lnTo>
                  <a:pt x="1" y="18"/>
                </a:lnTo>
                <a:lnTo>
                  <a:pt x="4"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5" name="Freeform 76"/>
          <p:cNvSpPr>
            <a:spLocks/>
          </p:cNvSpPr>
          <p:nvPr/>
        </p:nvSpPr>
        <p:spPr bwMode="auto">
          <a:xfrm>
            <a:off x="6777042" y="4400551"/>
            <a:ext cx="53975" cy="71439"/>
          </a:xfrm>
          <a:custGeom>
            <a:avLst/>
            <a:gdLst>
              <a:gd name="T0" fmla="*/ 2147483647 w 38"/>
              <a:gd name="T1" fmla="*/ 2147483647 h 45"/>
              <a:gd name="T2" fmla="*/ 2147483647 w 38"/>
              <a:gd name="T3" fmla="*/ 2147483647 h 45"/>
              <a:gd name="T4" fmla="*/ 2147483647 w 38"/>
              <a:gd name="T5" fmla="*/ 2147483647 h 45"/>
              <a:gd name="T6" fmla="*/ 2147483647 w 38"/>
              <a:gd name="T7" fmla="*/ 2147483647 h 45"/>
              <a:gd name="T8" fmla="*/ 2147483647 w 38"/>
              <a:gd name="T9" fmla="*/ 2147483647 h 45"/>
              <a:gd name="T10" fmla="*/ 2147483647 w 38"/>
              <a:gd name="T11" fmla="*/ 2147483647 h 45"/>
              <a:gd name="T12" fmla="*/ 2147483647 w 38"/>
              <a:gd name="T13" fmla="*/ 2147483647 h 45"/>
              <a:gd name="T14" fmla="*/ 2147483647 w 38"/>
              <a:gd name="T15" fmla="*/ 2147483647 h 45"/>
              <a:gd name="T16" fmla="*/ 2147483647 w 38"/>
              <a:gd name="T17" fmla="*/ 2147483647 h 45"/>
              <a:gd name="T18" fmla="*/ 2147483647 w 38"/>
              <a:gd name="T19" fmla="*/ 2147483647 h 45"/>
              <a:gd name="T20" fmla="*/ 2147483647 w 38"/>
              <a:gd name="T21" fmla="*/ 2147483647 h 45"/>
              <a:gd name="T22" fmla="*/ 2147483647 w 38"/>
              <a:gd name="T23" fmla="*/ 2147483647 h 45"/>
              <a:gd name="T24" fmla="*/ 2147483647 w 38"/>
              <a:gd name="T25" fmla="*/ 2147483647 h 45"/>
              <a:gd name="T26" fmla="*/ 2147483647 w 38"/>
              <a:gd name="T27" fmla="*/ 2147483647 h 45"/>
              <a:gd name="T28" fmla="*/ 2147483647 w 38"/>
              <a:gd name="T29" fmla="*/ 2147483647 h 45"/>
              <a:gd name="T30" fmla="*/ 2147483647 w 38"/>
              <a:gd name="T31" fmla="*/ 2147483647 h 45"/>
              <a:gd name="T32" fmla="*/ 2147483647 w 38"/>
              <a:gd name="T33" fmla="*/ 2147483647 h 45"/>
              <a:gd name="T34" fmla="*/ 2147483647 w 38"/>
              <a:gd name="T35" fmla="*/ 2147483647 h 45"/>
              <a:gd name="T36" fmla="*/ 2147483647 w 38"/>
              <a:gd name="T37" fmla="*/ 2147483647 h 45"/>
              <a:gd name="T38" fmla="*/ 2147483647 w 38"/>
              <a:gd name="T39" fmla="*/ 2147483647 h 45"/>
              <a:gd name="T40" fmla="*/ 2147483647 w 38"/>
              <a:gd name="T41" fmla="*/ 2147483647 h 45"/>
              <a:gd name="T42" fmla="*/ 2147483647 w 38"/>
              <a:gd name="T43" fmla="*/ 2147483647 h 45"/>
              <a:gd name="T44" fmla="*/ 2147483647 w 38"/>
              <a:gd name="T45" fmla="*/ 2147483647 h 45"/>
              <a:gd name="T46" fmla="*/ 2147483647 w 38"/>
              <a:gd name="T47" fmla="*/ 2147483647 h 45"/>
              <a:gd name="T48" fmla="*/ 2147483647 w 38"/>
              <a:gd name="T49" fmla="*/ 2147483647 h 45"/>
              <a:gd name="T50" fmla="*/ 2147483647 w 38"/>
              <a:gd name="T51" fmla="*/ 2147483647 h 45"/>
              <a:gd name="T52" fmla="*/ 2147483647 w 38"/>
              <a:gd name="T53" fmla="*/ 2147483647 h 45"/>
              <a:gd name="T54" fmla="*/ 2147483647 w 38"/>
              <a:gd name="T55" fmla="*/ 2147483647 h 45"/>
              <a:gd name="T56" fmla="*/ 2147483647 w 38"/>
              <a:gd name="T57" fmla="*/ 0 h 45"/>
              <a:gd name="T58" fmla="*/ 2147483647 w 38"/>
              <a:gd name="T59" fmla="*/ 0 h 45"/>
              <a:gd name="T60" fmla="*/ 2147483647 w 38"/>
              <a:gd name="T61" fmla="*/ 0 h 45"/>
              <a:gd name="T62" fmla="*/ 2147483647 w 38"/>
              <a:gd name="T63" fmla="*/ 0 h 45"/>
              <a:gd name="T64" fmla="*/ 2147483647 w 38"/>
              <a:gd name="T65" fmla="*/ 2147483647 h 45"/>
              <a:gd name="T66" fmla="*/ 2147483647 w 38"/>
              <a:gd name="T67" fmla="*/ 2147483647 h 45"/>
              <a:gd name="T68" fmla="*/ 2147483647 w 38"/>
              <a:gd name="T69" fmla="*/ 2147483647 h 45"/>
              <a:gd name="T70" fmla="*/ 2147483647 w 38"/>
              <a:gd name="T71" fmla="*/ 2147483647 h 45"/>
              <a:gd name="T72" fmla="*/ 2147483647 w 38"/>
              <a:gd name="T73" fmla="*/ 2147483647 h 45"/>
              <a:gd name="T74" fmla="*/ 0 w 38"/>
              <a:gd name="T75" fmla="*/ 2147483647 h 45"/>
              <a:gd name="T76" fmla="*/ 2147483647 w 38"/>
              <a:gd name="T77" fmla="*/ 2147483647 h 45"/>
              <a:gd name="T78" fmla="*/ 2147483647 w 38"/>
              <a:gd name="T79" fmla="*/ 2147483647 h 45"/>
              <a:gd name="T80" fmla="*/ 2147483647 w 38"/>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
              <a:gd name="T124" fmla="*/ 0 h 45"/>
              <a:gd name="T125" fmla="*/ 38 w 38"/>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 h="45">
                <a:moveTo>
                  <a:pt x="4" y="21"/>
                </a:moveTo>
                <a:lnTo>
                  <a:pt x="3" y="25"/>
                </a:lnTo>
                <a:lnTo>
                  <a:pt x="4" y="30"/>
                </a:lnTo>
                <a:lnTo>
                  <a:pt x="6" y="34"/>
                </a:lnTo>
                <a:lnTo>
                  <a:pt x="10" y="37"/>
                </a:lnTo>
                <a:lnTo>
                  <a:pt x="15" y="40"/>
                </a:lnTo>
                <a:lnTo>
                  <a:pt x="19" y="43"/>
                </a:lnTo>
                <a:lnTo>
                  <a:pt x="25" y="43"/>
                </a:lnTo>
                <a:lnTo>
                  <a:pt x="30" y="45"/>
                </a:lnTo>
                <a:lnTo>
                  <a:pt x="33" y="43"/>
                </a:lnTo>
                <a:lnTo>
                  <a:pt x="34" y="42"/>
                </a:lnTo>
                <a:lnTo>
                  <a:pt x="36" y="40"/>
                </a:lnTo>
                <a:lnTo>
                  <a:pt x="37" y="37"/>
                </a:lnTo>
                <a:lnTo>
                  <a:pt x="38" y="34"/>
                </a:lnTo>
                <a:lnTo>
                  <a:pt x="38" y="31"/>
                </a:lnTo>
                <a:lnTo>
                  <a:pt x="38" y="28"/>
                </a:lnTo>
                <a:lnTo>
                  <a:pt x="37" y="25"/>
                </a:lnTo>
                <a:lnTo>
                  <a:pt x="37" y="22"/>
                </a:lnTo>
                <a:lnTo>
                  <a:pt x="36" y="21"/>
                </a:lnTo>
                <a:lnTo>
                  <a:pt x="36" y="18"/>
                </a:lnTo>
                <a:lnTo>
                  <a:pt x="34" y="15"/>
                </a:lnTo>
                <a:lnTo>
                  <a:pt x="34" y="14"/>
                </a:lnTo>
                <a:lnTo>
                  <a:pt x="33" y="11"/>
                </a:lnTo>
                <a:lnTo>
                  <a:pt x="33" y="9"/>
                </a:lnTo>
                <a:lnTo>
                  <a:pt x="31" y="8"/>
                </a:lnTo>
                <a:lnTo>
                  <a:pt x="30" y="5"/>
                </a:lnTo>
                <a:lnTo>
                  <a:pt x="27" y="2"/>
                </a:lnTo>
                <a:lnTo>
                  <a:pt x="24" y="2"/>
                </a:lnTo>
                <a:lnTo>
                  <a:pt x="21" y="0"/>
                </a:lnTo>
                <a:lnTo>
                  <a:pt x="16" y="0"/>
                </a:lnTo>
                <a:lnTo>
                  <a:pt x="13" y="0"/>
                </a:lnTo>
                <a:lnTo>
                  <a:pt x="10" y="0"/>
                </a:lnTo>
                <a:lnTo>
                  <a:pt x="7" y="2"/>
                </a:lnTo>
                <a:lnTo>
                  <a:pt x="6" y="3"/>
                </a:lnTo>
                <a:lnTo>
                  <a:pt x="3" y="5"/>
                </a:lnTo>
                <a:lnTo>
                  <a:pt x="1" y="8"/>
                </a:lnTo>
                <a:lnTo>
                  <a:pt x="1" y="11"/>
                </a:lnTo>
                <a:lnTo>
                  <a:pt x="0" y="14"/>
                </a:lnTo>
                <a:lnTo>
                  <a:pt x="1" y="17"/>
                </a:lnTo>
                <a:lnTo>
                  <a:pt x="1" y="18"/>
                </a:lnTo>
                <a:lnTo>
                  <a:pt x="4" y="21"/>
                </a:lnTo>
              </a:path>
            </a:pathLst>
          </a:custGeom>
          <a:solidFill>
            <a:srgbClr val="FFFF00"/>
          </a:solidFill>
          <a:ln w="4763">
            <a:solidFill>
              <a:srgbClr val="990000"/>
            </a:solidFill>
            <a:round/>
            <a:headEnd/>
            <a:tailEnd/>
          </a:ln>
        </p:spPr>
        <p:txBody>
          <a:bodyPr/>
          <a:lstStyle/>
          <a:p>
            <a:endParaRPr lang="en-US"/>
          </a:p>
        </p:txBody>
      </p:sp>
      <p:sp>
        <p:nvSpPr>
          <p:cNvPr id="53326" name="Freeform 77"/>
          <p:cNvSpPr>
            <a:spLocks/>
          </p:cNvSpPr>
          <p:nvPr/>
        </p:nvSpPr>
        <p:spPr bwMode="auto">
          <a:xfrm>
            <a:off x="6724653" y="4321175"/>
            <a:ext cx="66675" cy="128588"/>
          </a:xfrm>
          <a:custGeom>
            <a:avLst/>
            <a:gdLst>
              <a:gd name="T0" fmla="*/ 2147483647 w 47"/>
              <a:gd name="T1" fmla="*/ 2147483647 h 81"/>
              <a:gd name="T2" fmla="*/ 0 w 47"/>
              <a:gd name="T3" fmla="*/ 2147483647 h 81"/>
              <a:gd name="T4" fmla="*/ 0 w 47"/>
              <a:gd name="T5" fmla="*/ 2147483647 h 81"/>
              <a:gd name="T6" fmla="*/ 2147483647 w 47"/>
              <a:gd name="T7" fmla="*/ 2147483647 h 81"/>
              <a:gd name="T8" fmla="*/ 2147483647 w 47"/>
              <a:gd name="T9" fmla="*/ 2147483647 h 81"/>
              <a:gd name="T10" fmla="*/ 2147483647 w 47"/>
              <a:gd name="T11" fmla="*/ 2147483647 h 81"/>
              <a:gd name="T12" fmla="*/ 2147483647 w 47"/>
              <a:gd name="T13" fmla="*/ 2147483647 h 81"/>
              <a:gd name="T14" fmla="*/ 2147483647 w 47"/>
              <a:gd name="T15" fmla="*/ 2147483647 h 81"/>
              <a:gd name="T16" fmla="*/ 2147483647 w 47"/>
              <a:gd name="T17" fmla="*/ 2147483647 h 81"/>
              <a:gd name="T18" fmla="*/ 2147483647 w 47"/>
              <a:gd name="T19" fmla="*/ 2147483647 h 81"/>
              <a:gd name="T20" fmla="*/ 2147483647 w 47"/>
              <a:gd name="T21" fmla="*/ 2147483647 h 81"/>
              <a:gd name="T22" fmla="*/ 2147483647 w 47"/>
              <a:gd name="T23" fmla="*/ 2147483647 h 81"/>
              <a:gd name="T24" fmla="*/ 2147483647 w 47"/>
              <a:gd name="T25" fmla="*/ 2147483647 h 81"/>
              <a:gd name="T26" fmla="*/ 2147483647 w 47"/>
              <a:gd name="T27" fmla="*/ 2147483647 h 81"/>
              <a:gd name="T28" fmla="*/ 2147483647 w 47"/>
              <a:gd name="T29" fmla="*/ 2147483647 h 81"/>
              <a:gd name="T30" fmla="*/ 2147483647 w 47"/>
              <a:gd name="T31" fmla="*/ 2147483647 h 81"/>
              <a:gd name="T32" fmla="*/ 2147483647 w 47"/>
              <a:gd name="T33" fmla="*/ 2147483647 h 81"/>
              <a:gd name="T34" fmla="*/ 2147483647 w 47"/>
              <a:gd name="T35" fmla="*/ 2147483647 h 81"/>
              <a:gd name="T36" fmla="*/ 2147483647 w 47"/>
              <a:gd name="T37" fmla="*/ 2147483647 h 81"/>
              <a:gd name="T38" fmla="*/ 2147483647 w 47"/>
              <a:gd name="T39" fmla="*/ 2147483647 h 81"/>
              <a:gd name="T40" fmla="*/ 2147483647 w 47"/>
              <a:gd name="T41" fmla="*/ 2147483647 h 81"/>
              <a:gd name="T42" fmla="*/ 2147483647 w 47"/>
              <a:gd name="T43" fmla="*/ 2147483647 h 81"/>
              <a:gd name="T44" fmla="*/ 2147483647 w 47"/>
              <a:gd name="T45" fmla="*/ 2147483647 h 81"/>
              <a:gd name="T46" fmla="*/ 2147483647 w 47"/>
              <a:gd name="T47" fmla="*/ 2147483647 h 81"/>
              <a:gd name="T48" fmla="*/ 2147483647 w 47"/>
              <a:gd name="T49" fmla="*/ 2147483647 h 81"/>
              <a:gd name="T50" fmla="*/ 2147483647 w 47"/>
              <a:gd name="T51" fmla="*/ 2147483647 h 81"/>
              <a:gd name="T52" fmla="*/ 2147483647 w 47"/>
              <a:gd name="T53" fmla="*/ 2147483647 h 81"/>
              <a:gd name="T54" fmla="*/ 2147483647 w 47"/>
              <a:gd name="T55" fmla="*/ 2147483647 h 81"/>
              <a:gd name="T56" fmla="*/ 2147483647 w 47"/>
              <a:gd name="T57" fmla="*/ 2147483647 h 81"/>
              <a:gd name="T58" fmla="*/ 2147483647 w 47"/>
              <a:gd name="T59" fmla="*/ 2147483647 h 81"/>
              <a:gd name="T60" fmla="*/ 2147483647 w 47"/>
              <a:gd name="T61" fmla="*/ 2147483647 h 81"/>
              <a:gd name="T62" fmla="*/ 2147483647 w 47"/>
              <a:gd name="T63" fmla="*/ 2147483647 h 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7"/>
              <a:gd name="T97" fmla="*/ 0 h 81"/>
              <a:gd name="T98" fmla="*/ 47 w 47"/>
              <a:gd name="T99" fmla="*/ 81 h 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7" h="81">
                <a:moveTo>
                  <a:pt x="3" y="38"/>
                </a:moveTo>
                <a:lnTo>
                  <a:pt x="2" y="41"/>
                </a:lnTo>
                <a:lnTo>
                  <a:pt x="0" y="46"/>
                </a:lnTo>
                <a:lnTo>
                  <a:pt x="0" y="49"/>
                </a:lnTo>
                <a:lnTo>
                  <a:pt x="0" y="53"/>
                </a:lnTo>
                <a:lnTo>
                  <a:pt x="0" y="56"/>
                </a:lnTo>
                <a:lnTo>
                  <a:pt x="0" y="59"/>
                </a:lnTo>
                <a:lnTo>
                  <a:pt x="2" y="62"/>
                </a:lnTo>
                <a:lnTo>
                  <a:pt x="4" y="65"/>
                </a:lnTo>
                <a:lnTo>
                  <a:pt x="6" y="68"/>
                </a:lnTo>
                <a:lnTo>
                  <a:pt x="7" y="71"/>
                </a:lnTo>
                <a:lnTo>
                  <a:pt x="10" y="72"/>
                </a:lnTo>
                <a:lnTo>
                  <a:pt x="12" y="75"/>
                </a:lnTo>
                <a:lnTo>
                  <a:pt x="15" y="77"/>
                </a:lnTo>
                <a:lnTo>
                  <a:pt x="18" y="78"/>
                </a:lnTo>
                <a:lnTo>
                  <a:pt x="21" y="80"/>
                </a:lnTo>
                <a:lnTo>
                  <a:pt x="24" y="81"/>
                </a:lnTo>
                <a:lnTo>
                  <a:pt x="27" y="81"/>
                </a:lnTo>
                <a:lnTo>
                  <a:pt x="28" y="80"/>
                </a:lnTo>
                <a:lnTo>
                  <a:pt x="30" y="80"/>
                </a:lnTo>
                <a:lnTo>
                  <a:pt x="30" y="78"/>
                </a:lnTo>
                <a:lnTo>
                  <a:pt x="31" y="77"/>
                </a:lnTo>
                <a:lnTo>
                  <a:pt x="33" y="74"/>
                </a:lnTo>
                <a:lnTo>
                  <a:pt x="33" y="72"/>
                </a:lnTo>
                <a:lnTo>
                  <a:pt x="34" y="71"/>
                </a:lnTo>
                <a:lnTo>
                  <a:pt x="34" y="69"/>
                </a:lnTo>
                <a:lnTo>
                  <a:pt x="34" y="68"/>
                </a:lnTo>
                <a:lnTo>
                  <a:pt x="34" y="67"/>
                </a:lnTo>
                <a:lnTo>
                  <a:pt x="34" y="65"/>
                </a:lnTo>
                <a:lnTo>
                  <a:pt x="33" y="64"/>
                </a:lnTo>
                <a:lnTo>
                  <a:pt x="33" y="62"/>
                </a:lnTo>
                <a:lnTo>
                  <a:pt x="33" y="61"/>
                </a:lnTo>
                <a:lnTo>
                  <a:pt x="33" y="59"/>
                </a:lnTo>
                <a:lnTo>
                  <a:pt x="34" y="53"/>
                </a:lnTo>
                <a:lnTo>
                  <a:pt x="37" y="49"/>
                </a:lnTo>
                <a:lnTo>
                  <a:pt x="38" y="43"/>
                </a:lnTo>
                <a:lnTo>
                  <a:pt x="41" y="38"/>
                </a:lnTo>
                <a:lnTo>
                  <a:pt x="44" y="34"/>
                </a:lnTo>
                <a:lnTo>
                  <a:pt x="46" y="28"/>
                </a:lnTo>
                <a:lnTo>
                  <a:pt x="47" y="22"/>
                </a:lnTo>
                <a:lnTo>
                  <a:pt x="46" y="16"/>
                </a:lnTo>
                <a:lnTo>
                  <a:pt x="44" y="12"/>
                </a:lnTo>
                <a:lnTo>
                  <a:pt x="41" y="9"/>
                </a:lnTo>
                <a:lnTo>
                  <a:pt x="37" y="6"/>
                </a:lnTo>
                <a:lnTo>
                  <a:pt x="33" y="3"/>
                </a:lnTo>
                <a:lnTo>
                  <a:pt x="28" y="1"/>
                </a:lnTo>
                <a:lnTo>
                  <a:pt x="24" y="0"/>
                </a:lnTo>
                <a:lnTo>
                  <a:pt x="19" y="1"/>
                </a:lnTo>
                <a:lnTo>
                  <a:pt x="16" y="3"/>
                </a:lnTo>
                <a:lnTo>
                  <a:pt x="13" y="4"/>
                </a:lnTo>
                <a:lnTo>
                  <a:pt x="13" y="6"/>
                </a:lnTo>
                <a:lnTo>
                  <a:pt x="12" y="7"/>
                </a:lnTo>
                <a:lnTo>
                  <a:pt x="12" y="10"/>
                </a:lnTo>
                <a:lnTo>
                  <a:pt x="12" y="13"/>
                </a:lnTo>
                <a:lnTo>
                  <a:pt x="10" y="16"/>
                </a:lnTo>
                <a:lnTo>
                  <a:pt x="10" y="18"/>
                </a:lnTo>
                <a:lnTo>
                  <a:pt x="10" y="21"/>
                </a:lnTo>
                <a:lnTo>
                  <a:pt x="9" y="24"/>
                </a:lnTo>
                <a:lnTo>
                  <a:pt x="7" y="25"/>
                </a:lnTo>
                <a:lnTo>
                  <a:pt x="7" y="27"/>
                </a:lnTo>
                <a:lnTo>
                  <a:pt x="6" y="29"/>
                </a:lnTo>
                <a:lnTo>
                  <a:pt x="4" y="31"/>
                </a:lnTo>
                <a:lnTo>
                  <a:pt x="4" y="34"/>
                </a:lnTo>
                <a:lnTo>
                  <a:pt x="3" y="35"/>
                </a:lnTo>
                <a:lnTo>
                  <a:pt x="3" y="3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7" name="Freeform 78"/>
          <p:cNvSpPr>
            <a:spLocks/>
          </p:cNvSpPr>
          <p:nvPr/>
        </p:nvSpPr>
        <p:spPr bwMode="auto">
          <a:xfrm>
            <a:off x="6724653" y="4321175"/>
            <a:ext cx="66675" cy="128588"/>
          </a:xfrm>
          <a:custGeom>
            <a:avLst/>
            <a:gdLst>
              <a:gd name="T0" fmla="*/ 2147483647 w 47"/>
              <a:gd name="T1" fmla="*/ 2147483647 h 81"/>
              <a:gd name="T2" fmla="*/ 0 w 47"/>
              <a:gd name="T3" fmla="*/ 2147483647 h 81"/>
              <a:gd name="T4" fmla="*/ 0 w 47"/>
              <a:gd name="T5" fmla="*/ 2147483647 h 81"/>
              <a:gd name="T6" fmla="*/ 2147483647 w 47"/>
              <a:gd name="T7" fmla="*/ 2147483647 h 81"/>
              <a:gd name="T8" fmla="*/ 2147483647 w 47"/>
              <a:gd name="T9" fmla="*/ 2147483647 h 81"/>
              <a:gd name="T10" fmla="*/ 2147483647 w 47"/>
              <a:gd name="T11" fmla="*/ 2147483647 h 81"/>
              <a:gd name="T12" fmla="*/ 2147483647 w 47"/>
              <a:gd name="T13" fmla="*/ 2147483647 h 81"/>
              <a:gd name="T14" fmla="*/ 2147483647 w 47"/>
              <a:gd name="T15" fmla="*/ 2147483647 h 81"/>
              <a:gd name="T16" fmla="*/ 2147483647 w 47"/>
              <a:gd name="T17" fmla="*/ 2147483647 h 81"/>
              <a:gd name="T18" fmla="*/ 2147483647 w 47"/>
              <a:gd name="T19" fmla="*/ 2147483647 h 81"/>
              <a:gd name="T20" fmla="*/ 2147483647 w 47"/>
              <a:gd name="T21" fmla="*/ 2147483647 h 81"/>
              <a:gd name="T22" fmla="*/ 2147483647 w 47"/>
              <a:gd name="T23" fmla="*/ 2147483647 h 81"/>
              <a:gd name="T24" fmla="*/ 2147483647 w 47"/>
              <a:gd name="T25" fmla="*/ 2147483647 h 81"/>
              <a:gd name="T26" fmla="*/ 2147483647 w 47"/>
              <a:gd name="T27" fmla="*/ 2147483647 h 81"/>
              <a:gd name="T28" fmla="*/ 2147483647 w 47"/>
              <a:gd name="T29" fmla="*/ 2147483647 h 81"/>
              <a:gd name="T30" fmla="*/ 2147483647 w 47"/>
              <a:gd name="T31" fmla="*/ 2147483647 h 81"/>
              <a:gd name="T32" fmla="*/ 2147483647 w 47"/>
              <a:gd name="T33" fmla="*/ 2147483647 h 81"/>
              <a:gd name="T34" fmla="*/ 2147483647 w 47"/>
              <a:gd name="T35" fmla="*/ 2147483647 h 81"/>
              <a:gd name="T36" fmla="*/ 2147483647 w 47"/>
              <a:gd name="T37" fmla="*/ 2147483647 h 81"/>
              <a:gd name="T38" fmla="*/ 2147483647 w 47"/>
              <a:gd name="T39" fmla="*/ 2147483647 h 81"/>
              <a:gd name="T40" fmla="*/ 2147483647 w 47"/>
              <a:gd name="T41" fmla="*/ 2147483647 h 81"/>
              <a:gd name="T42" fmla="*/ 2147483647 w 47"/>
              <a:gd name="T43" fmla="*/ 2147483647 h 81"/>
              <a:gd name="T44" fmla="*/ 2147483647 w 47"/>
              <a:gd name="T45" fmla="*/ 2147483647 h 81"/>
              <a:gd name="T46" fmla="*/ 2147483647 w 47"/>
              <a:gd name="T47" fmla="*/ 2147483647 h 81"/>
              <a:gd name="T48" fmla="*/ 2147483647 w 47"/>
              <a:gd name="T49" fmla="*/ 2147483647 h 81"/>
              <a:gd name="T50" fmla="*/ 2147483647 w 47"/>
              <a:gd name="T51" fmla="*/ 2147483647 h 81"/>
              <a:gd name="T52" fmla="*/ 2147483647 w 47"/>
              <a:gd name="T53" fmla="*/ 2147483647 h 81"/>
              <a:gd name="T54" fmla="*/ 2147483647 w 47"/>
              <a:gd name="T55" fmla="*/ 2147483647 h 81"/>
              <a:gd name="T56" fmla="*/ 2147483647 w 47"/>
              <a:gd name="T57" fmla="*/ 2147483647 h 81"/>
              <a:gd name="T58" fmla="*/ 2147483647 w 47"/>
              <a:gd name="T59" fmla="*/ 2147483647 h 81"/>
              <a:gd name="T60" fmla="*/ 2147483647 w 47"/>
              <a:gd name="T61" fmla="*/ 2147483647 h 81"/>
              <a:gd name="T62" fmla="*/ 2147483647 w 47"/>
              <a:gd name="T63" fmla="*/ 2147483647 h 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7"/>
              <a:gd name="T97" fmla="*/ 0 h 81"/>
              <a:gd name="T98" fmla="*/ 47 w 47"/>
              <a:gd name="T99" fmla="*/ 81 h 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7" h="81">
                <a:moveTo>
                  <a:pt x="3" y="38"/>
                </a:moveTo>
                <a:lnTo>
                  <a:pt x="2" y="41"/>
                </a:lnTo>
                <a:lnTo>
                  <a:pt x="0" y="46"/>
                </a:lnTo>
                <a:lnTo>
                  <a:pt x="0" y="49"/>
                </a:lnTo>
                <a:lnTo>
                  <a:pt x="0" y="53"/>
                </a:lnTo>
                <a:lnTo>
                  <a:pt x="0" y="56"/>
                </a:lnTo>
                <a:lnTo>
                  <a:pt x="0" y="59"/>
                </a:lnTo>
                <a:lnTo>
                  <a:pt x="2" y="62"/>
                </a:lnTo>
                <a:lnTo>
                  <a:pt x="4" y="65"/>
                </a:lnTo>
                <a:lnTo>
                  <a:pt x="6" y="68"/>
                </a:lnTo>
                <a:lnTo>
                  <a:pt x="7" y="71"/>
                </a:lnTo>
                <a:lnTo>
                  <a:pt x="10" y="72"/>
                </a:lnTo>
                <a:lnTo>
                  <a:pt x="12" y="75"/>
                </a:lnTo>
                <a:lnTo>
                  <a:pt x="15" y="77"/>
                </a:lnTo>
                <a:lnTo>
                  <a:pt x="18" y="78"/>
                </a:lnTo>
                <a:lnTo>
                  <a:pt x="21" y="80"/>
                </a:lnTo>
                <a:lnTo>
                  <a:pt x="24" y="81"/>
                </a:lnTo>
                <a:lnTo>
                  <a:pt x="27" y="81"/>
                </a:lnTo>
                <a:lnTo>
                  <a:pt x="28" y="80"/>
                </a:lnTo>
                <a:lnTo>
                  <a:pt x="30" y="80"/>
                </a:lnTo>
                <a:lnTo>
                  <a:pt x="30" y="78"/>
                </a:lnTo>
                <a:lnTo>
                  <a:pt x="31" y="77"/>
                </a:lnTo>
                <a:lnTo>
                  <a:pt x="33" y="74"/>
                </a:lnTo>
                <a:lnTo>
                  <a:pt x="33" y="72"/>
                </a:lnTo>
                <a:lnTo>
                  <a:pt x="34" y="71"/>
                </a:lnTo>
                <a:lnTo>
                  <a:pt x="34" y="69"/>
                </a:lnTo>
                <a:lnTo>
                  <a:pt x="34" y="68"/>
                </a:lnTo>
                <a:lnTo>
                  <a:pt x="34" y="67"/>
                </a:lnTo>
                <a:lnTo>
                  <a:pt x="34" y="65"/>
                </a:lnTo>
                <a:lnTo>
                  <a:pt x="33" y="64"/>
                </a:lnTo>
                <a:lnTo>
                  <a:pt x="33" y="62"/>
                </a:lnTo>
                <a:lnTo>
                  <a:pt x="33" y="61"/>
                </a:lnTo>
                <a:lnTo>
                  <a:pt x="33" y="59"/>
                </a:lnTo>
                <a:lnTo>
                  <a:pt x="34" y="53"/>
                </a:lnTo>
                <a:lnTo>
                  <a:pt x="37" y="49"/>
                </a:lnTo>
                <a:lnTo>
                  <a:pt x="38" y="43"/>
                </a:lnTo>
                <a:lnTo>
                  <a:pt x="41" y="38"/>
                </a:lnTo>
                <a:lnTo>
                  <a:pt x="44" y="34"/>
                </a:lnTo>
                <a:lnTo>
                  <a:pt x="46" y="28"/>
                </a:lnTo>
                <a:lnTo>
                  <a:pt x="47" y="22"/>
                </a:lnTo>
                <a:lnTo>
                  <a:pt x="46" y="16"/>
                </a:lnTo>
                <a:lnTo>
                  <a:pt x="44" y="12"/>
                </a:lnTo>
                <a:lnTo>
                  <a:pt x="41" y="9"/>
                </a:lnTo>
                <a:lnTo>
                  <a:pt x="37" y="6"/>
                </a:lnTo>
                <a:lnTo>
                  <a:pt x="33" y="3"/>
                </a:lnTo>
                <a:lnTo>
                  <a:pt x="28" y="1"/>
                </a:lnTo>
                <a:lnTo>
                  <a:pt x="24" y="0"/>
                </a:lnTo>
                <a:lnTo>
                  <a:pt x="19" y="1"/>
                </a:lnTo>
                <a:lnTo>
                  <a:pt x="16" y="3"/>
                </a:lnTo>
                <a:lnTo>
                  <a:pt x="13" y="4"/>
                </a:lnTo>
                <a:lnTo>
                  <a:pt x="13" y="6"/>
                </a:lnTo>
                <a:lnTo>
                  <a:pt x="12" y="7"/>
                </a:lnTo>
                <a:lnTo>
                  <a:pt x="12" y="10"/>
                </a:lnTo>
                <a:lnTo>
                  <a:pt x="12" y="13"/>
                </a:lnTo>
                <a:lnTo>
                  <a:pt x="10" y="16"/>
                </a:lnTo>
                <a:lnTo>
                  <a:pt x="10" y="18"/>
                </a:lnTo>
                <a:lnTo>
                  <a:pt x="10" y="21"/>
                </a:lnTo>
                <a:lnTo>
                  <a:pt x="9" y="24"/>
                </a:lnTo>
                <a:lnTo>
                  <a:pt x="7" y="25"/>
                </a:lnTo>
                <a:lnTo>
                  <a:pt x="7" y="27"/>
                </a:lnTo>
                <a:lnTo>
                  <a:pt x="6" y="29"/>
                </a:lnTo>
                <a:lnTo>
                  <a:pt x="4" y="31"/>
                </a:lnTo>
                <a:lnTo>
                  <a:pt x="4" y="34"/>
                </a:lnTo>
                <a:lnTo>
                  <a:pt x="3" y="35"/>
                </a:lnTo>
                <a:lnTo>
                  <a:pt x="3" y="38"/>
                </a:lnTo>
              </a:path>
            </a:pathLst>
          </a:custGeom>
          <a:solidFill>
            <a:srgbClr val="FFFF00"/>
          </a:solidFill>
          <a:ln w="4763">
            <a:solidFill>
              <a:srgbClr val="990000"/>
            </a:solidFill>
            <a:round/>
            <a:headEnd/>
            <a:tailEnd/>
          </a:ln>
        </p:spPr>
        <p:txBody>
          <a:bodyPr/>
          <a:lstStyle/>
          <a:p>
            <a:endParaRPr lang="en-US"/>
          </a:p>
        </p:txBody>
      </p:sp>
      <p:sp>
        <p:nvSpPr>
          <p:cNvPr id="53328" name="Freeform 79"/>
          <p:cNvSpPr>
            <a:spLocks/>
          </p:cNvSpPr>
          <p:nvPr/>
        </p:nvSpPr>
        <p:spPr bwMode="auto">
          <a:xfrm>
            <a:off x="6686553" y="4375150"/>
            <a:ext cx="30163" cy="44451"/>
          </a:xfrm>
          <a:custGeom>
            <a:avLst/>
            <a:gdLst>
              <a:gd name="T0" fmla="*/ 2147483647 w 21"/>
              <a:gd name="T1" fmla="*/ 2147483647 h 28"/>
              <a:gd name="T2" fmla="*/ 0 w 21"/>
              <a:gd name="T3" fmla="*/ 2147483647 h 28"/>
              <a:gd name="T4" fmla="*/ 2147483647 w 21"/>
              <a:gd name="T5" fmla="*/ 2147483647 h 28"/>
              <a:gd name="T6" fmla="*/ 2147483647 w 21"/>
              <a:gd name="T7" fmla="*/ 2147483647 h 28"/>
              <a:gd name="T8" fmla="*/ 2147483647 w 21"/>
              <a:gd name="T9" fmla="*/ 2147483647 h 28"/>
              <a:gd name="T10" fmla="*/ 2147483647 w 21"/>
              <a:gd name="T11" fmla="*/ 2147483647 h 28"/>
              <a:gd name="T12" fmla="*/ 2147483647 w 21"/>
              <a:gd name="T13" fmla="*/ 2147483647 h 28"/>
              <a:gd name="T14" fmla="*/ 2147483647 w 21"/>
              <a:gd name="T15" fmla="*/ 2147483647 h 28"/>
              <a:gd name="T16" fmla="*/ 2147483647 w 21"/>
              <a:gd name="T17" fmla="*/ 2147483647 h 28"/>
              <a:gd name="T18" fmla="*/ 2147483647 w 21"/>
              <a:gd name="T19" fmla="*/ 2147483647 h 28"/>
              <a:gd name="T20" fmla="*/ 2147483647 w 21"/>
              <a:gd name="T21" fmla="*/ 2147483647 h 28"/>
              <a:gd name="T22" fmla="*/ 2147483647 w 21"/>
              <a:gd name="T23" fmla="*/ 2147483647 h 28"/>
              <a:gd name="T24" fmla="*/ 2147483647 w 21"/>
              <a:gd name="T25" fmla="*/ 2147483647 h 28"/>
              <a:gd name="T26" fmla="*/ 2147483647 w 21"/>
              <a:gd name="T27" fmla="*/ 2147483647 h 28"/>
              <a:gd name="T28" fmla="*/ 2147483647 w 21"/>
              <a:gd name="T29" fmla="*/ 2147483647 h 28"/>
              <a:gd name="T30" fmla="*/ 2147483647 w 21"/>
              <a:gd name="T31" fmla="*/ 2147483647 h 28"/>
              <a:gd name="T32" fmla="*/ 2147483647 w 21"/>
              <a:gd name="T33" fmla="*/ 2147483647 h 28"/>
              <a:gd name="T34" fmla="*/ 2147483647 w 21"/>
              <a:gd name="T35" fmla="*/ 0 h 28"/>
              <a:gd name="T36" fmla="*/ 2147483647 w 21"/>
              <a:gd name="T37" fmla="*/ 0 h 28"/>
              <a:gd name="T38" fmla="*/ 2147483647 w 21"/>
              <a:gd name="T39" fmla="*/ 0 h 28"/>
              <a:gd name="T40" fmla="*/ 2147483647 w 21"/>
              <a:gd name="T41" fmla="*/ 0 h 28"/>
              <a:gd name="T42" fmla="*/ 2147483647 w 21"/>
              <a:gd name="T43" fmla="*/ 2147483647 h 28"/>
              <a:gd name="T44" fmla="*/ 2147483647 w 21"/>
              <a:gd name="T45" fmla="*/ 2147483647 h 28"/>
              <a:gd name="T46" fmla="*/ 2147483647 w 21"/>
              <a:gd name="T47" fmla="*/ 2147483647 h 28"/>
              <a:gd name="T48" fmla="*/ 2147483647 w 21"/>
              <a:gd name="T49" fmla="*/ 2147483647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
              <a:gd name="T76" fmla="*/ 0 h 28"/>
              <a:gd name="T77" fmla="*/ 21 w 21"/>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 h="28">
                <a:moveTo>
                  <a:pt x="2" y="10"/>
                </a:moveTo>
                <a:lnTo>
                  <a:pt x="0" y="13"/>
                </a:lnTo>
                <a:lnTo>
                  <a:pt x="2" y="18"/>
                </a:lnTo>
                <a:lnTo>
                  <a:pt x="2" y="21"/>
                </a:lnTo>
                <a:lnTo>
                  <a:pt x="3" y="24"/>
                </a:lnTo>
                <a:lnTo>
                  <a:pt x="6" y="25"/>
                </a:lnTo>
                <a:lnTo>
                  <a:pt x="8" y="27"/>
                </a:lnTo>
                <a:lnTo>
                  <a:pt x="11" y="28"/>
                </a:lnTo>
                <a:lnTo>
                  <a:pt x="14" y="28"/>
                </a:lnTo>
                <a:lnTo>
                  <a:pt x="17" y="27"/>
                </a:lnTo>
                <a:lnTo>
                  <a:pt x="20" y="25"/>
                </a:lnTo>
                <a:lnTo>
                  <a:pt x="21" y="22"/>
                </a:lnTo>
                <a:lnTo>
                  <a:pt x="21" y="18"/>
                </a:lnTo>
                <a:lnTo>
                  <a:pt x="21" y="13"/>
                </a:lnTo>
                <a:lnTo>
                  <a:pt x="20" y="9"/>
                </a:lnTo>
                <a:lnTo>
                  <a:pt x="20" y="4"/>
                </a:lnTo>
                <a:lnTo>
                  <a:pt x="18" y="1"/>
                </a:lnTo>
                <a:lnTo>
                  <a:pt x="17" y="0"/>
                </a:lnTo>
                <a:lnTo>
                  <a:pt x="15" y="0"/>
                </a:lnTo>
                <a:lnTo>
                  <a:pt x="12" y="0"/>
                </a:lnTo>
                <a:lnTo>
                  <a:pt x="9" y="0"/>
                </a:lnTo>
                <a:lnTo>
                  <a:pt x="6" y="1"/>
                </a:lnTo>
                <a:lnTo>
                  <a:pt x="5" y="4"/>
                </a:lnTo>
                <a:lnTo>
                  <a:pt x="2" y="7"/>
                </a:lnTo>
                <a:lnTo>
                  <a:pt x="2" y="1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9" name="Freeform 80"/>
          <p:cNvSpPr>
            <a:spLocks/>
          </p:cNvSpPr>
          <p:nvPr/>
        </p:nvSpPr>
        <p:spPr bwMode="auto">
          <a:xfrm>
            <a:off x="6686553" y="4375150"/>
            <a:ext cx="30163" cy="44451"/>
          </a:xfrm>
          <a:custGeom>
            <a:avLst/>
            <a:gdLst>
              <a:gd name="T0" fmla="*/ 2147483647 w 21"/>
              <a:gd name="T1" fmla="*/ 2147483647 h 28"/>
              <a:gd name="T2" fmla="*/ 0 w 21"/>
              <a:gd name="T3" fmla="*/ 2147483647 h 28"/>
              <a:gd name="T4" fmla="*/ 2147483647 w 21"/>
              <a:gd name="T5" fmla="*/ 2147483647 h 28"/>
              <a:gd name="T6" fmla="*/ 2147483647 w 21"/>
              <a:gd name="T7" fmla="*/ 2147483647 h 28"/>
              <a:gd name="T8" fmla="*/ 2147483647 w 21"/>
              <a:gd name="T9" fmla="*/ 2147483647 h 28"/>
              <a:gd name="T10" fmla="*/ 2147483647 w 21"/>
              <a:gd name="T11" fmla="*/ 2147483647 h 28"/>
              <a:gd name="T12" fmla="*/ 2147483647 w 21"/>
              <a:gd name="T13" fmla="*/ 2147483647 h 28"/>
              <a:gd name="T14" fmla="*/ 2147483647 w 21"/>
              <a:gd name="T15" fmla="*/ 2147483647 h 28"/>
              <a:gd name="T16" fmla="*/ 2147483647 w 21"/>
              <a:gd name="T17" fmla="*/ 2147483647 h 28"/>
              <a:gd name="T18" fmla="*/ 2147483647 w 21"/>
              <a:gd name="T19" fmla="*/ 2147483647 h 28"/>
              <a:gd name="T20" fmla="*/ 2147483647 w 21"/>
              <a:gd name="T21" fmla="*/ 2147483647 h 28"/>
              <a:gd name="T22" fmla="*/ 2147483647 w 21"/>
              <a:gd name="T23" fmla="*/ 2147483647 h 28"/>
              <a:gd name="T24" fmla="*/ 2147483647 w 21"/>
              <a:gd name="T25" fmla="*/ 2147483647 h 28"/>
              <a:gd name="T26" fmla="*/ 2147483647 w 21"/>
              <a:gd name="T27" fmla="*/ 2147483647 h 28"/>
              <a:gd name="T28" fmla="*/ 2147483647 w 21"/>
              <a:gd name="T29" fmla="*/ 2147483647 h 28"/>
              <a:gd name="T30" fmla="*/ 2147483647 w 21"/>
              <a:gd name="T31" fmla="*/ 2147483647 h 28"/>
              <a:gd name="T32" fmla="*/ 2147483647 w 21"/>
              <a:gd name="T33" fmla="*/ 2147483647 h 28"/>
              <a:gd name="T34" fmla="*/ 2147483647 w 21"/>
              <a:gd name="T35" fmla="*/ 0 h 28"/>
              <a:gd name="T36" fmla="*/ 2147483647 w 21"/>
              <a:gd name="T37" fmla="*/ 0 h 28"/>
              <a:gd name="T38" fmla="*/ 2147483647 w 21"/>
              <a:gd name="T39" fmla="*/ 0 h 28"/>
              <a:gd name="T40" fmla="*/ 2147483647 w 21"/>
              <a:gd name="T41" fmla="*/ 0 h 28"/>
              <a:gd name="T42" fmla="*/ 2147483647 w 21"/>
              <a:gd name="T43" fmla="*/ 2147483647 h 28"/>
              <a:gd name="T44" fmla="*/ 2147483647 w 21"/>
              <a:gd name="T45" fmla="*/ 2147483647 h 28"/>
              <a:gd name="T46" fmla="*/ 2147483647 w 21"/>
              <a:gd name="T47" fmla="*/ 2147483647 h 28"/>
              <a:gd name="T48" fmla="*/ 2147483647 w 21"/>
              <a:gd name="T49" fmla="*/ 2147483647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
              <a:gd name="T76" fmla="*/ 0 h 28"/>
              <a:gd name="T77" fmla="*/ 21 w 21"/>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 h="28">
                <a:moveTo>
                  <a:pt x="2" y="10"/>
                </a:moveTo>
                <a:lnTo>
                  <a:pt x="0" y="13"/>
                </a:lnTo>
                <a:lnTo>
                  <a:pt x="2" y="18"/>
                </a:lnTo>
                <a:lnTo>
                  <a:pt x="2" y="21"/>
                </a:lnTo>
                <a:lnTo>
                  <a:pt x="3" y="24"/>
                </a:lnTo>
                <a:lnTo>
                  <a:pt x="6" y="25"/>
                </a:lnTo>
                <a:lnTo>
                  <a:pt x="8" y="27"/>
                </a:lnTo>
                <a:lnTo>
                  <a:pt x="11" y="28"/>
                </a:lnTo>
                <a:lnTo>
                  <a:pt x="14" y="28"/>
                </a:lnTo>
                <a:lnTo>
                  <a:pt x="17" y="27"/>
                </a:lnTo>
                <a:lnTo>
                  <a:pt x="20" y="25"/>
                </a:lnTo>
                <a:lnTo>
                  <a:pt x="21" y="22"/>
                </a:lnTo>
                <a:lnTo>
                  <a:pt x="21" y="18"/>
                </a:lnTo>
                <a:lnTo>
                  <a:pt x="21" y="13"/>
                </a:lnTo>
                <a:lnTo>
                  <a:pt x="20" y="9"/>
                </a:lnTo>
                <a:lnTo>
                  <a:pt x="20" y="4"/>
                </a:lnTo>
                <a:lnTo>
                  <a:pt x="18" y="1"/>
                </a:lnTo>
                <a:lnTo>
                  <a:pt x="17" y="0"/>
                </a:lnTo>
                <a:lnTo>
                  <a:pt x="15" y="0"/>
                </a:lnTo>
                <a:lnTo>
                  <a:pt x="12" y="0"/>
                </a:lnTo>
                <a:lnTo>
                  <a:pt x="9" y="0"/>
                </a:lnTo>
                <a:lnTo>
                  <a:pt x="6" y="1"/>
                </a:lnTo>
                <a:lnTo>
                  <a:pt x="5" y="4"/>
                </a:lnTo>
                <a:lnTo>
                  <a:pt x="2" y="7"/>
                </a:lnTo>
                <a:lnTo>
                  <a:pt x="2" y="10"/>
                </a:lnTo>
              </a:path>
            </a:pathLst>
          </a:custGeom>
          <a:solidFill>
            <a:srgbClr val="FFFF00"/>
          </a:solidFill>
          <a:ln w="4763">
            <a:solidFill>
              <a:srgbClr val="990000"/>
            </a:solidFill>
            <a:round/>
            <a:headEnd/>
            <a:tailEnd/>
          </a:ln>
        </p:spPr>
        <p:txBody>
          <a:bodyPr/>
          <a:lstStyle/>
          <a:p>
            <a:endParaRPr lang="en-US"/>
          </a:p>
        </p:txBody>
      </p:sp>
      <p:sp>
        <p:nvSpPr>
          <p:cNvPr id="53330" name="Freeform 81"/>
          <p:cNvSpPr>
            <a:spLocks/>
          </p:cNvSpPr>
          <p:nvPr/>
        </p:nvSpPr>
        <p:spPr bwMode="auto">
          <a:xfrm>
            <a:off x="6677028" y="4268788"/>
            <a:ext cx="60325" cy="101600"/>
          </a:xfrm>
          <a:custGeom>
            <a:avLst/>
            <a:gdLst>
              <a:gd name="T0" fmla="*/ 2147483647 w 43"/>
              <a:gd name="T1" fmla="*/ 2147483647 h 64"/>
              <a:gd name="T2" fmla="*/ 2147483647 w 43"/>
              <a:gd name="T3" fmla="*/ 2147483647 h 64"/>
              <a:gd name="T4" fmla="*/ 2147483647 w 43"/>
              <a:gd name="T5" fmla="*/ 2147483647 h 64"/>
              <a:gd name="T6" fmla="*/ 2147483647 w 43"/>
              <a:gd name="T7" fmla="*/ 2147483647 h 64"/>
              <a:gd name="T8" fmla="*/ 0 w 43"/>
              <a:gd name="T9" fmla="*/ 2147483647 h 64"/>
              <a:gd name="T10" fmla="*/ 0 w 43"/>
              <a:gd name="T11" fmla="*/ 2147483647 h 64"/>
              <a:gd name="T12" fmla="*/ 2147483647 w 43"/>
              <a:gd name="T13" fmla="*/ 2147483647 h 64"/>
              <a:gd name="T14" fmla="*/ 2147483647 w 43"/>
              <a:gd name="T15" fmla="*/ 2147483647 h 64"/>
              <a:gd name="T16" fmla="*/ 2147483647 w 43"/>
              <a:gd name="T17" fmla="*/ 2147483647 h 64"/>
              <a:gd name="T18" fmla="*/ 2147483647 w 43"/>
              <a:gd name="T19" fmla="*/ 2147483647 h 64"/>
              <a:gd name="T20" fmla="*/ 2147483647 w 43"/>
              <a:gd name="T21" fmla="*/ 2147483647 h 64"/>
              <a:gd name="T22" fmla="*/ 2147483647 w 43"/>
              <a:gd name="T23" fmla="*/ 2147483647 h 64"/>
              <a:gd name="T24" fmla="*/ 2147483647 w 43"/>
              <a:gd name="T25" fmla="*/ 2147483647 h 64"/>
              <a:gd name="T26" fmla="*/ 2147483647 w 43"/>
              <a:gd name="T27" fmla="*/ 2147483647 h 64"/>
              <a:gd name="T28" fmla="*/ 2147483647 w 43"/>
              <a:gd name="T29" fmla="*/ 2147483647 h 64"/>
              <a:gd name="T30" fmla="*/ 2147483647 w 43"/>
              <a:gd name="T31" fmla="*/ 2147483647 h 64"/>
              <a:gd name="T32" fmla="*/ 2147483647 w 43"/>
              <a:gd name="T33" fmla="*/ 2147483647 h 64"/>
              <a:gd name="T34" fmla="*/ 2147483647 w 43"/>
              <a:gd name="T35" fmla="*/ 2147483647 h 64"/>
              <a:gd name="T36" fmla="*/ 2147483647 w 43"/>
              <a:gd name="T37" fmla="*/ 2147483647 h 64"/>
              <a:gd name="T38" fmla="*/ 2147483647 w 43"/>
              <a:gd name="T39" fmla="*/ 2147483647 h 64"/>
              <a:gd name="T40" fmla="*/ 2147483647 w 43"/>
              <a:gd name="T41" fmla="*/ 2147483647 h 64"/>
              <a:gd name="T42" fmla="*/ 2147483647 w 43"/>
              <a:gd name="T43" fmla="*/ 2147483647 h 64"/>
              <a:gd name="T44" fmla="*/ 2147483647 w 43"/>
              <a:gd name="T45" fmla="*/ 2147483647 h 64"/>
              <a:gd name="T46" fmla="*/ 2147483647 w 43"/>
              <a:gd name="T47" fmla="*/ 2147483647 h 64"/>
              <a:gd name="T48" fmla="*/ 2147483647 w 43"/>
              <a:gd name="T49" fmla="*/ 2147483647 h 64"/>
              <a:gd name="T50" fmla="*/ 2147483647 w 43"/>
              <a:gd name="T51" fmla="*/ 2147483647 h 64"/>
              <a:gd name="T52" fmla="*/ 2147483647 w 43"/>
              <a:gd name="T53" fmla="*/ 0 h 64"/>
              <a:gd name="T54" fmla="*/ 2147483647 w 43"/>
              <a:gd name="T55" fmla="*/ 0 h 64"/>
              <a:gd name="T56" fmla="*/ 2147483647 w 43"/>
              <a:gd name="T57" fmla="*/ 2147483647 h 64"/>
              <a:gd name="T58" fmla="*/ 2147483647 w 43"/>
              <a:gd name="T59" fmla="*/ 2147483647 h 64"/>
              <a:gd name="T60" fmla="*/ 2147483647 w 43"/>
              <a:gd name="T61" fmla="*/ 2147483647 h 64"/>
              <a:gd name="T62" fmla="*/ 2147483647 w 43"/>
              <a:gd name="T63" fmla="*/ 2147483647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3"/>
              <a:gd name="T97" fmla="*/ 0 h 64"/>
              <a:gd name="T98" fmla="*/ 43 w 43"/>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3" h="64">
                <a:moveTo>
                  <a:pt x="13" y="14"/>
                </a:moveTo>
                <a:lnTo>
                  <a:pt x="10" y="18"/>
                </a:lnTo>
                <a:lnTo>
                  <a:pt x="9" y="24"/>
                </a:lnTo>
                <a:lnTo>
                  <a:pt x="7" y="28"/>
                </a:lnTo>
                <a:lnTo>
                  <a:pt x="6" y="33"/>
                </a:lnTo>
                <a:lnTo>
                  <a:pt x="4" y="37"/>
                </a:lnTo>
                <a:lnTo>
                  <a:pt x="3" y="43"/>
                </a:lnTo>
                <a:lnTo>
                  <a:pt x="1" y="48"/>
                </a:lnTo>
                <a:lnTo>
                  <a:pt x="0" y="52"/>
                </a:lnTo>
                <a:lnTo>
                  <a:pt x="0" y="54"/>
                </a:lnTo>
                <a:lnTo>
                  <a:pt x="0" y="55"/>
                </a:lnTo>
                <a:lnTo>
                  <a:pt x="0" y="57"/>
                </a:lnTo>
                <a:lnTo>
                  <a:pt x="1" y="58"/>
                </a:lnTo>
                <a:lnTo>
                  <a:pt x="3" y="60"/>
                </a:lnTo>
                <a:lnTo>
                  <a:pt x="3" y="61"/>
                </a:lnTo>
                <a:lnTo>
                  <a:pt x="4" y="61"/>
                </a:lnTo>
                <a:lnTo>
                  <a:pt x="7" y="62"/>
                </a:lnTo>
                <a:lnTo>
                  <a:pt x="9" y="64"/>
                </a:lnTo>
                <a:lnTo>
                  <a:pt x="12" y="64"/>
                </a:lnTo>
                <a:lnTo>
                  <a:pt x="15" y="64"/>
                </a:lnTo>
                <a:lnTo>
                  <a:pt x="18" y="62"/>
                </a:lnTo>
                <a:lnTo>
                  <a:pt x="21" y="62"/>
                </a:lnTo>
                <a:lnTo>
                  <a:pt x="24" y="61"/>
                </a:lnTo>
                <a:lnTo>
                  <a:pt x="25" y="60"/>
                </a:lnTo>
                <a:lnTo>
                  <a:pt x="30" y="58"/>
                </a:lnTo>
                <a:lnTo>
                  <a:pt x="31" y="55"/>
                </a:lnTo>
                <a:lnTo>
                  <a:pt x="33" y="51"/>
                </a:lnTo>
                <a:lnTo>
                  <a:pt x="34" y="48"/>
                </a:lnTo>
                <a:lnTo>
                  <a:pt x="36" y="43"/>
                </a:lnTo>
                <a:lnTo>
                  <a:pt x="37" y="39"/>
                </a:lnTo>
                <a:lnTo>
                  <a:pt x="38" y="36"/>
                </a:lnTo>
                <a:lnTo>
                  <a:pt x="41" y="31"/>
                </a:lnTo>
                <a:lnTo>
                  <a:pt x="41" y="30"/>
                </a:lnTo>
                <a:lnTo>
                  <a:pt x="41" y="28"/>
                </a:lnTo>
                <a:lnTo>
                  <a:pt x="41" y="27"/>
                </a:lnTo>
                <a:lnTo>
                  <a:pt x="41" y="25"/>
                </a:lnTo>
                <a:lnTo>
                  <a:pt x="43" y="24"/>
                </a:lnTo>
                <a:lnTo>
                  <a:pt x="40" y="22"/>
                </a:lnTo>
                <a:lnTo>
                  <a:pt x="38" y="21"/>
                </a:lnTo>
                <a:lnTo>
                  <a:pt x="38" y="18"/>
                </a:lnTo>
                <a:lnTo>
                  <a:pt x="37" y="15"/>
                </a:lnTo>
                <a:lnTo>
                  <a:pt x="37" y="12"/>
                </a:lnTo>
                <a:lnTo>
                  <a:pt x="37" y="11"/>
                </a:lnTo>
                <a:lnTo>
                  <a:pt x="36" y="8"/>
                </a:lnTo>
                <a:lnTo>
                  <a:pt x="36" y="5"/>
                </a:lnTo>
                <a:lnTo>
                  <a:pt x="34" y="3"/>
                </a:lnTo>
                <a:lnTo>
                  <a:pt x="33" y="2"/>
                </a:lnTo>
                <a:lnTo>
                  <a:pt x="31" y="2"/>
                </a:lnTo>
                <a:lnTo>
                  <a:pt x="28" y="0"/>
                </a:lnTo>
                <a:lnTo>
                  <a:pt x="27" y="0"/>
                </a:lnTo>
                <a:lnTo>
                  <a:pt x="25" y="0"/>
                </a:lnTo>
                <a:lnTo>
                  <a:pt x="22" y="0"/>
                </a:lnTo>
                <a:lnTo>
                  <a:pt x="21" y="2"/>
                </a:lnTo>
                <a:lnTo>
                  <a:pt x="19" y="2"/>
                </a:lnTo>
                <a:lnTo>
                  <a:pt x="18" y="3"/>
                </a:lnTo>
                <a:lnTo>
                  <a:pt x="16" y="5"/>
                </a:lnTo>
                <a:lnTo>
                  <a:pt x="16" y="6"/>
                </a:lnTo>
                <a:lnTo>
                  <a:pt x="15" y="9"/>
                </a:lnTo>
                <a:lnTo>
                  <a:pt x="15" y="11"/>
                </a:lnTo>
                <a:lnTo>
                  <a:pt x="13" y="12"/>
                </a:lnTo>
                <a:lnTo>
                  <a:pt x="13"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1" name="Freeform 82"/>
          <p:cNvSpPr>
            <a:spLocks/>
          </p:cNvSpPr>
          <p:nvPr/>
        </p:nvSpPr>
        <p:spPr bwMode="auto">
          <a:xfrm>
            <a:off x="6677028" y="4268788"/>
            <a:ext cx="60325" cy="101600"/>
          </a:xfrm>
          <a:custGeom>
            <a:avLst/>
            <a:gdLst>
              <a:gd name="T0" fmla="*/ 2147483647 w 43"/>
              <a:gd name="T1" fmla="*/ 2147483647 h 64"/>
              <a:gd name="T2" fmla="*/ 2147483647 w 43"/>
              <a:gd name="T3" fmla="*/ 2147483647 h 64"/>
              <a:gd name="T4" fmla="*/ 2147483647 w 43"/>
              <a:gd name="T5" fmla="*/ 2147483647 h 64"/>
              <a:gd name="T6" fmla="*/ 2147483647 w 43"/>
              <a:gd name="T7" fmla="*/ 2147483647 h 64"/>
              <a:gd name="T8" fmla="*/ 0 w 43"/>
              <a:gd name="T9" fmla="*/ 2147483647 h 64"/>
              <a:gd name="T10" fmla="*/ 0 w 43"/>
              <a:gd name="T11" fmla="*/ 2147483647 h 64"/>
              <a:gd name="T12" fmla="*/ 2147483647 w 43"/>
              <a:gd name="T13" fmla="*/ 2147483647 h 64"/>
              <a:gd name="T14" fmla="*/ 2147483647 w 43"/>
              <a:gd name="T15" fmla="*/ 2147483647 h 64"/>
              <a:gd name="T16" fmla="*/ 2147483647 w 43"/>
              <a:gd name="T17" fmla="*/ 2147483647 h 64"/>
              <a:gd name="T18" fmla="*/ 2147483647 w 43"/>
              <a:gd name="T19" fmla="*/ 2147483647 h 64"/>
              <a:gd name="T20" fmla="*/ 2147483647 w 43"/>
              <a:gd name="T21" fmla="*/ 2147483647 h 64"/>
              <a:gd name="T22" fmla="*/ 2147483647 w 43"/>
              <a:gd name="T23" fmla="*/ 2147483647 h 64"/>
              <a:gd name="T24" fmla="*/ 2147483647 w 43"/>
              <a:gd name="T25" fmla="*/ 2147483647 h 64"/>
              <a:gd name="T26" fmla="*/ 2147483647 w 43"/>
              <a:gd name="T27" fmla="*/ 2147483647 h 64"/>
              <a:gd name="T28" fmla="*/ 2147483647 w 43"/>
              <a:gd name="T29" fmla="*/ 2147483647 h 64"/>
              <a:gd name="T30" fmla="*/ 2147483647 w 43"/>
              <a:gd name="T31" fmla="*/ 2147483647 h 64"/>
              <a:gd name="T32" fmla="*/ 2147483647 w 43"/>
              <a:gd name="T33" fmla="*/ 2147483647 h 64"/>
              <a:gd name="T34" fmla="*/ 2147483647 w 43"/>
              <a:gd name="T35" fmla="*/ 2147483647 h 64"/>
              <a:gd name="T36" fmla="*/ 2147483647 w 43"/>
              <a:gd name="T37" fmla="*/ 2147483647 h 64"/>
              <a:gd name="T38" fmla="*/ 2147483647 w 43"/>
              <a:gd name="T39" fmla="*/ 2147483647 h 64"/>
              <a:gd name="T40" fmla="*/ 2147483647 w 43"/>
              <a:gd name="T41" fmla="*/ 2147483647 h 64"/>
              <a:gd name="T42" fmla="*/ 2147483647 w 43"/>
              <a:gd name="T43" fmla="*/ 2147483647 h 64"/>
              <a:gd name="T44" fmla="*/ 2147483647 w 43"/>
              <a:gd name="T45" fmla="*/ 2147483647 h 64"/>
              <a:gd name="T46" fmla="*/ 2147483647 w 43"/>
              <a:gd name="T47" fmla="*/ 2147483647 h 64"/>
              <a:gd name="T48" fmla="*/ 2147483647 w 43"/>
              <a:gd name="T49" fmla="*/ 2147483647 h 64"/>
              <a:gd name="T50" fmla="*/ 2147483647 w 43"/>
              <a:gd name="T51" fmla="*/ 2147483647 h 64"/>
              <a:gd name="T52" fmla="*/ 2147483647 w 43"/>
              <a:gd name="T53" fmla="*/ 0 h 64"/>
              <a:gd name="T54" fmla="*/ 2147483647 w 43"/>
              <a:gd name="T55" fmla="*/ 0 h 64"/>
              <a:gd name="T56" fmla="*/ 2147483647 w 43"/>
              <a:gd name="T57" fmla="*/ 2147483647 h 64"/>
              <a:gd name="T58" fmla="*/ 2147483647 w 43"/>
              <a:gd name="T59" fmla="*/ 2147483647 h 64"/>
              <a:gd name="T60" fmla="*/ 2147483647 w 43"/>
              <a:gd name="T61" fmla="*/ 2147483647 h 64"/>
              <a:gd name="T62" fmla="*/ 2147483647 w 43"/>
              <a:gd name="T63" fmla="*/ 2147483647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3"/>
              <a:gd name="T97" fmla="*/ 0 h 64"/>
              <a:gd name="T98" fmla="*/ 43 w 43"/>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3" h="64">
                <a:moveTo>
                  <a:pt x="13" y="14"/>
                </a:moveTo>
                <a:lnTo>
                  <a:pt x="10" y="18"/>
                </a:lnTo>
                <a:lnTo>
                  <a:pt x="9" y="24"/>
                </a:lnTo>
                <a:lnTo>
                  <a:pt x="7" y="28"/>
                </a:lnTo>
                <a:lnTo>
                  <a:pt x="6" y="33"/>
                </a:lnTo>
                <a:lnTo>
                  <a:pt x="4" y="37"/>
                </a:lnTo>
                <a:lnTo>
                  <a:pt x="3" y="43"/>
                </a:lnTo>
                <a:lnTo>
                  <a:pt x="1" y="48"/>
                </a:lnTo>
                <a:lnTo>
                  <a:pt x="0" y="52"/>
                </a:lnTo>
                <a:lnTo>
                  <a:pt x="0" y="54"/>
                </a:lnTo>
                <a:lnTo>
                  <a:pt x="0" y="55"/>
                </a:lnTo>
                <a:lnTo>
                  <a:pt x="0" y="57"/>
                </a:lnTo>
                <a:lnTo>
                  <a:pt x="1" y="58"/>
                </a:lnTo>
                <a:lnTo>
                  <a:pt x="3" y="60"/>
                </a:lnTo>
                <a:lnTo>
                  <a:pt x="3" y="61"/>
                </a:lnTo>
                <a:lnTo>
                  <a:pt x="4" y="61"/>
                </a:lnTo>
                <a:lnTo>
                  <a:pt x="7" y="62"/>
                </a:lnTo>
                <a:lnTo>
                  <a:pt x="9" y="64"/>
                </a:lnTo>
                <a:lnTo>
                  <a:pt x="12" y="64"/>
                </a:lnTo>
                <a:lnTo>
                  <a:pt x="15" y="64"/>
                </a:lnTo>
                <a:lnTo>
                  <a:pt x="18" y="62"/>
                </a:lnTo>
                <a:lnTo>
                  <a:pt x="21" y="62"/>
                </a:lnTo>
                <a:lnTo>
                  <a:pt x="24" y="61"/>
                </a:lnTo>
                <a:lnTo>
                  <a:pt x="25" y="60"/>
                </a:lnTo>
                <a:lnTo>
                  <a:pt x="30" y="58"/>
                </a:lnTo>
                <a:lnTo>
                  <a:pt x="31" y="55"/>
                </a:lnTo>
                <a:lnTo>
                  <a:pt x="33" y="51"/>
                </a:lnTo>
                <a:lnTo>
                  <a:pt x="34" y="48"/>
                </a:lnTo>
                <a:lnTo>
                  <a:pt x="36" y="43"/>
                </a:lnTo>
                <a:lnTo>
                  <a:pt x="37" y="39"/>
                </a:lnTo>
                <a:lnTo>
                  <a:pt x="38" y="36"/>
                </a:lnTo>
                <a:lnTo>
                  <a:pt x="41" y="31"/>
                </a:lnTo>
                <a:lnTo>
                  <a:pt x="41" y="30"/>
                </a:lnTo>
                <a:lnTo>
                  <a:pt x="41" y="28"/>
                </a:lnTo>
                <a:lnTo>
                  <a:pt x="41" y="27"/>
                </a:lnTo>
                <a:lnTo>
                  <a:pt x="41" y="25"/>
                </a:lnTo>
                <a:lnTo>
                  <a:pt x="43" y="24"/>
                </a:lnTo>
                <a:lnTo>
                  <a:pt x="40" y="22"/>
                </a:lnTo>
                <a:lnTo>
                  <a:pt x="38" y="21"/>
                </a:lnTo>
                <a:lnTo>
                  <a:pt x="38" y="18"/>
                </a:lnTo>
                <a:lnTo>
                  <a:pt x="37" y="15"/>
                </a:lnTo>
                <a:lnTo>
                  <a:pt x="37" y="12"/>
                </a:lnTo>
                <a:lnTo>
                  <a:pt x="37" y="11"/>
                </a:lnTo>
                <a:lnTo>
                  <a:pt x="36" y="8"/>
                </a:lnTo>
                <a:lnTo>
                  <a:pt x="36" y="5"/>
                </a:lnTo>
                <a:lnTo>
                  <a:pt x="34" y="3"/>
                </a:lnTo>
                <a:lnTo>
                  <a:pt x="33" y="2"/>
                </a:lnTo>
                <a:lnTo>
                  <a:pt x="31" y="2"/>
                </a:lnTo>
                <a:lnTo>
                  <a:pt x="28" y="0"/>
                </a:lnTo>
                <a:lnTo>
                  <a:pt x="27" y="0"/>
                </a:lnTo>
                <a:lnTo>
                  <a:pt x="25" y="0"/>
                </a:lnTo>
                <a:lnTo>
                  <a:pt x="22" y="0"/>
                </a:lnTo>
                <a:lnTo>
                  <a:pt x="21" y="2"/>
                </a:lnTo>
                <a:lnTo>
                  <a:pt x="19" y="2"/>
                </a:lnTo>
                <a:lnTo>
                  <a:pt x="18" y="3"/>
                </a:lnTo>
                <a:lnTo>
                  <a:pt x="16" y="5"/>
                </a:lnTo>
                <a:lnTo>
                  <a:pt x="16" y="6"/>
                </a:lnTo>
                <a:lnTo>
                  <a:pt x="15" y="9"/>
                </a:lnTo>
                <a:lnTo>
                  <a:pt x="15" y="11"/>
                </a:lnTo>
                <a:lnTo>
                  <a:pt x="13" y="12"/>
                </a:lnTo>
                <a:lnTo>
                  <a:pt x="13" y="14"/>
                </a:lnTo>
              </a:path>
            </a:pathLst>
          </a:custGeom>
          <a:solidFill>
            <a:srgbClr val="FFFF00"/>
          </a:solidFill>
          <a:ln w="4763">
            <a:solidFill>
              <a:srgbClr val="990000"/>
            </a:solidFill>
            <a:round/>
            <a:headEnd/>
            <a:tailEnd/>
          </a:ln>
        </p:spPr>
        <p:txBody>
          <a:bodyPr/>
          <a:lstStyle/>
          <a:p>
            <a:endParaRPr lang="en-US"/>
          </a:p>
        </p:txBody>
      </p:sp>
      <p:sp>
        <p:nvSpPr>
          <p:cNvPr id="53332" name="Freeform 83"/>
          <p:cNvSpPr>
            <a:spLocks/>
          </p:cNvSpPr>
          <p:nvPr/>
        </p:nvSpPr>
        <p:spPr bwMode="auto">
          <a:xfrm>
            <a:off x="6727828" y="4238628"/>
            <a:ext cx="79375" cy="79375"/>
          </a:xfrm>
          <a:custGeom>
            <a:avLst/>
            <a:gdLst>
              <a:gd name="T0" fmla="*/ 0 w 56"/>
              <a:gd name="T1" fmla="*/ 2147483647 h 50"/>
              <a:gd name="T2" fmla="*/ 2147483647 w 56"/>
              <a:gd name="T3" fmla="*/ 2147483647 h 50"/>
              <a:gd name="T4" fmla="*/ 2147483647 w 56"/>
              <a:gd name="T5" fmla="*/ 2147483647 h 50"/>
              <a:gd name="T6" fmla="*/ 2147483647 w 56"/>
              <a:gd name="T7" fmla="*/ 2147483647 h 50"/>
              <a:gd name="T8" fmla="*/ 2147483647 w 56"/>
              <a:gd name="T9" fmla="*/ 2147483647 h 50"/>
              <a:gd name="T10" fmla="*/ 2147483647 w 56"/>
              <a:gd name="T11" fmla="*/ 2147483647 h 50"/>
              <a:gd name="T12" fmla="*/ 2147483647 w 56"/>
              <a:gd name="T13" fmla="*/ 2147483647 h 50"/>
              <a:gd name="T14" fmla="*/ 2147483647 w 56"/>
              <a:gd name="T15" fmla="*/ 2147483647 h 50"/>
              <a:gd name="T16" fmla="*/ 2147483647 w 56"/>
              <a:gd name="T17" fmla="*/ 2147483647 h 50"/>
              <a:gd name="T18" fmla="*/ 2147483647 w 56"/>
              <a:gd name="T19" fmla="*/ 2147483647 h 50"/>
              <a:gd name="T20" fmla="*/ 2147483647 w 56"/>
              <a:gd name="T21" fmla="*/ 2147483647 h 50"/>
              <a:gd name="T22" fmla="*/ 2147483647 w 56"/>
              <a:gd name="T23" fmla="*/ 2147483647 h 50"/>
              <a:gd name="T24" fmla="*/ 2147483647 w 56"/>
              <a:gd name="T25" fmla="*/ 2147483647 h 50"/>
              <a:gd name="T26" fmla="*/ 2147483647 w 56"/>
              <a:gd name="T27" fmla="*/ 2147483647 h 50"/>
              <a:gd name="T28" fmla="*/ 2147483647 w 56"/>
              <a:gd name="T29" fmla="*/ 2147483647 h 50"/>
              <a:gd name="T30" fmla="*/ 2147483647 w 56"/>
              <a:gd name="T31" fmla="*/ 2147483647 h 50"/>
              <a:gd name="T32" fmla="*/ 2147483647 w 56"/>
              <a:gd name="T33" fmla="*/ 2147483647 h 50"/>
              <a:gd name="T34" fmla="*/ 2147483647 w 56"/>
              <a:gd name="T35" fmla="*/ 2147483647 h 50"/>
              <a:gd name="T36" fmla="*/ 2147483647 w 56"/>
              <a:gd name="T37" fmla="*/ 2147483647 h 50"/>
              <a:gd name="T38" fmla="*/ 2147483647 w 56"/>
              <a:gd name="T39" fmla="*/ 2147483647 h 50"/>
              <a:gd name="T40" fmla="*/ 2147483647 w 56"/>
              <a:gd name="T41" fmla="*/ 2147483647 h 50"/>
              <a:gd name="T42" fmla="*/ 2147483647 w 56"/>
              <a:gd name="T43" fmla="*/ 2147483647 h 50"/>
              <a:gd name="T44" fmla="*/ 2147483647 w 56"/>
              <a:gd name="T45" fmla="*/ 2147483647 h 50"/>
              <a:gd name="T46" fmla="*/ 2147483647 w 56"/>
              <a:gd name="T47" fmla="*/ 2147483647 h 50"/>
              <a:gd name="T48" fmla="*/ 2147483647 w 56"/>
              <a:gd name="T49" fmla="*/ 2147483647 h 50"/>
              <a:gd name="T50" fmla="*/ 2147483647 w 56"/>
              <a:gd name="T51" fmla="*/ 2147483647 h 50"/>
              <a:gd name="T52" fmla="*/ 2147483647 w 56"/>
              <a:gd name="T53" fmla="*/ 2147483647 h 50"/>
              <a:gd name="T54" fmla="*/ 2147483647 w 56"/>
              <a:gd name="T55" fmla="*/ 2147483647 h 50"/>
              <a:gd name="T56" fmla="*/ 2147483647 w 56"/>
              <a:gd name="T57" fmla="*/ 2147483647 h 50"/>
              <a:gd name="T58" fmla="*/ 2147483647 w 56"/>
              <a:gd name="T59" fmla="*/ 2147483647 h 50"/>
              <a:gd name="T60" fmla="*/ 2147483647 w 56"/>
              <a:gd name="T61" fmla="*/ 2147483647 h 50"/>
              <a:gd name="T62" fmla="*/ 2147483647 w 56"/>
              <a:gd name="T63" fmla="*/ 2147483647 h 50"/>
              <a:gd name="T64" fmla="*/ 2147483647 w 56"/>
              <a:gd name="T65" fmla="*/ 2147483647 h 50"/>
              <a:gd name="T66" fmla="*/ 2147483647 w 56"/>
              <a:gd name="T67" fmla="*/ 2147483647 h 50"/>
              <a:gd name="T68" fmla="*/ 2147483647 w 56"/>
              <a:gd name="T69" fmla="*/ 2147483647 h 50"/>
              <a:gd name="T70" fmla="*/ 2147483647 w 56"/>
              <a:gd name="T71" fmla="*/ 2147483647 h 50"/>
              <a:gd name="T72" fmla="*/ 2147483647 w 56"/>
              <a:gd name="T73" fmla="*/ 2147483647 h 50"/>
              <a:gd name="T74" fmla="*/ 2147483647 w 56"/>
              <a:gd name="T75" fmla="*/ 2147483647 h 50"/>
              <a:gd name="T76" fmla="*/ 2147483647 w 56"/>
              <a:gd name="T77" fmla="*/ 2147483647 h 50"/>
              <a:gd name="T78" fmla="*/ 2147483647 w 56"/>
              <a:gd name="T79" fmla="*/ 2147483647 h 50"/>
              <a:gd name="T80" fmla="*/ 2147483647 w 56"/>
              <a:gd name="T81" fmla="*/ 2147483647 h 50"/>
              <a:gd name="T82" fmla="*/ 2147483647 w 56"/>
              <a:gd name="T83" fmla="*/ 2147483647 h 50"/>
              <a:gd name="T84" fmla="*/ 2147483647 w 56"/>
              <a:gd name="T85" fmla="*/ 2147483647 h 50"/>
              <a:gd name="T86" fmla="*/ 2147483647 w 56"/>
              <a:gd name="T87" fmla="*/ 2147483647 h 50"/>
              <a:gd name="T88" fmla="*/ 2147483647 w 56"/>
              <a:gd name="T89" fmla="*/ 0 h 50"/>
              <a:gd name="T90" fmla="*/ 2147483647 w 56"/>
              <a:gd name="T91" fmla="*/ 0 h 50"/>
              <a:gd name="T92" fmla="*/ 2147483647 w 56"/>
              <a:gd name="T93" fmla="*/ 0 h 50"/>
              <a:gd name="T94" fmla="*/ 2147483647 w 56"/>
              <a:gd name="T95" fmla="*/ 0 h 50"/>
              <a:gd name="T96" fmla="*/ 2147483647 w 56"/>
              <a:gd name="T97" fmla="*/ 0 h 50"/>
              <a:gd name="T98" fmla="*/ 2147483647 w 56"/>
              <a:gd name="T99" fmla="*/ 0 h 50"/>
              <a:gd name="T100" fmla="*/ 2147483647 w 56"/>
              <a:gd name="T101" fmla="*/ 2147483647 h 50"/>
              <a:gd name="T102" fmla="*/ 2147483647 w 56"/>
              <a:gd name="T103" fmla="*/ 2147483647 h 50"/>
              <a:gd name="T104" fmla="*/ 2147483647 w 56"/>
              <a:gd name="T105" fmla="*/ 2147483647 h 50"/>
              <a:gd name="T106" fmla="*/ 2147483647 w 56"/>
              <a:gd name="T107" fmla="*/ 2147483647 h 50"/>
              <a:gd name="T108" fmla="*/ 2147483647 w 56"/>
              <a:gd name="T109" fmla="*/ 2147483647 h 50"/>
              <a:gd name="T110" fmla="*/ 2147483647 w 56"/>
              <a:gd name="T111" fmla="*/ 2147483647 h 50"/>
              <a:gd name="T112" fmla="*/ 0 w 56"/>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0"/>
              <a:gd name="T173" fmla="*/ 56 w 56"/>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0">
                <a:moveTo>
                  <a:pt x="0" y="6"/>
                </a:moveTo>
                <a:lnTo>
                  <a:pt x="1" y="13"/>
                </a:lnTo>
                <a:lnTo>
                  <a:pt x="4" y="21"/>
                </a:lnTo>
                <a:lnTo>
                  <a:pt x="7" y="27"/>
                </a:lnTo>
                <a:lnTo>
                  <a:pt x="10" y="34"/>
                </a:lnTo>
                <a:lnTo>
                  <a:pt x="14" y="39"/>
                </a:lnTo>
                <a:lnTo>
                  <a:pt x="20" y="43"/>
                </a:lnTo>
                <a:lnTo>
                  <a:pt x="26" y="46"/>
                </a:lnTo>
                <a:lnTo>
                  <a:pt x="34" y="44"/>
                </a:lnTo>
                <a:lnTo>
                  <a:pt x="35" y="46"/>
                </a:lnTo>
                <a:lnTo>
                  <a:pt x="35" y="47"/>
                </a:lnTo>
                <a:lnTo>
                  <a:pt x="36" y="47"/>
                </a:lnTo>
                <a:lnTo>
                  <a:pt x="38" y="47"/>
                </a:lnTo>
                <a:lnTo>
                  <a:pt x="39" y="49"/>
                </a:lnTo>
                <a:lnTo>
                  <a:pt x="41" y="49"/>
                </a:lnTo>
                <a:lnTo>
                  <a:pt x="44" y="50"/>
                </a:lnTo>
                <a:lnTo>
                  <a:pt x="47" y="49"/>
                </a:lnTo>
                <a:lnTo>
                  <a:pt x="50" y="47"/>
                </a:lnTo>
                <a:lnTo>
                  <a:pt x="51" y="46"/>
                </a:lnTo>
                <a:lnTo>
                  <a:pt x="53" y="43"/>
                </a:lnTo>
                <a:lnTo>
                  <a:pt x="54" y="40"/>
                </a:lnTo>
                <a:lnTo>
                  <a:pt x="56" y="37"/>
                </a:lnTo>
                <a:lnTo>
                  <a:pt x="56" y="34"/>
                </a:lnTo>
                <a:lnTo>
                  <a:pt x="56" y="33"/>
                </a:lnTo>
                <a:lnTo>
                  <a:pt x="56" y="30"/>
                </a:lnTo>
                <a:lnTo>
                  <a:pt x="54" y="28"/>
                </a:lnTo>
                <a:lnTo>
                  <a:pt x="54" y="25"/>
                </a:lnTo>
                <a:lnTo>
                  <a:pt x="53" y="22"/>
                </a:lnTo>
                <a:lnTo>
                  <a:pt x="51" y="21"/>
                </a:lnTo>
                <a:lnTo>
                  <a:pt x="50" y="19"/>
                </a:lnTo>
                <a:lnTo>
                  <a:pt x="48" y="18"/>
                </a:lnTo>
                <a:lnTo>
                  <a:pt x="47" y="16"/>
                </a:lnTo>
                <a:lnTo>
                  <a:pt x="44" y="15"/>
                </a:lnTo>
                <a:lnTo>
                  <a:pt x="42" y="12"/>
                </a:lnTo>
                <a:lnTo>
                  <a:pt x="41" y="10"/>
                </a:lnTo>
                <a:lnTo>
                  <a:pt x="39" y="9"/>
                </a:lnTo>
                <a:lnTo>
                  <a:pt x="38" y="7"/>
                </a:lnTo>
                <a:lnTo>
                  <a:pt x="36" y="4"/>
                </a:lnTo>
                <a:lnTo>
                  <a:pt x="36" y="3"/>
                </a:lnTo>
                <a:lnTo>
                  <a:pt x="35" y="3"/>
                </a:lnTo>
                <a:lnTo>
                  <a:pt x="32" y="2"/>
                </a:lnTo>
                <a:lnTo>
                  <a:pt x="31" y="2"/>
                </a:lnTo>
                <a:lnTo>
                  <a:pt x="28" y="0"/>
                </a:lnTo>
                <a:lnTo>
                  <a:pt x="25" y="0"/>
                </a:lnTo>
                <a:lnTo>
                  <a:pt x="23" y="0"/>
                </a:lnTo>
                <a:lnTo>
                  <a:pt x="20" y="0"/>
                </a:lnTo>
                <a:lnTo>
                  <a:pt x="19" y="0"/>
                </a:lnTo>
                <a:lnTo>
                  <a:pt x="17" y="0"/>
                </a:lnTo>
                <a:lnTo>
                  <a:pt x="16" y="2"/>
                </a:lnTo>
                <a:lnTo>
                  <a:pt x="13" y="2"/>
                </a:lnTo>
                <a:lnTo>
                  <a:pt x="10" y="2"/>
                </a:lnTo>
                <a:lnTo>
                  <a:pt x="7" y="3"/>
                </a:lnTo>
                <a:lnTo>
                  <a:pt x="4" y="3"/>
                </a:lnTo>
                <a:lnTo>
                  <a:pt x="2" y="4"/>
                </a:lnTo>
                <a:lnTo>
                  <a:pt x="0" y="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3" name="Freeform 84"/>
          <p:cNvSpPr>
            <a:spLocks/>
          </p:cNvSpPr>
          <p:nvPr/>
        </p:nvSpPr>
        <p:spPr bwMode="auto">
          <a:xfrm>
            <a:off x="6727828" y="4238628"/>
            <a:ext cx="79375" cy="79375"/>
          </a:xfrm>
          <a:custGeom>
            <a:avLst/>
            <a:gdLst>
              <a:gd name="T0" fmla="*/ 0 w 56"/>
              <a:gd name="T1" fmla="*/ 2147483647 h 50"/>
              <a:gd name="T2" fmla="*/ 2147483647 w 56"/>
              <a:gd name="T3" fmla="*/ 2147483647 h 50"/>
              <a:gd name="T4" fmla="*/ 2147483647 w 56"/>
              <a:gd name="T5" fmla="*/ 2147483647 h 50"/>
              <a:gd name="T6" fmla="*/ 2147483647 w 56"/>
              <a:gd name="T7" fmla="*/ 2147483647 h 50"/>
              <a:gd name="T8" fmla="*/ 2147483647 w 56"/>
              <a:gd name="T9" fmla="*/ 2147483647 h 50"/>
              <a:gd name="T10" fmla="*/ 2147483647 w 56"/>
              <a:gd name="T11" fmla="*/ 2147483647 h 50"/>
              <a:gd name="T12" fmla="*/ 2147483647 w 56"/>
              <a:gd name="T13" fmla="*/ 2147483647 h 50"/>
              <a:gd name="T14" fmla="*/ 2147483647 w 56"/>
              <a:gd name="T15" fmla="*/ 2147483647 h 50"/>
              <a:gd name="T16" fmla="*/ 2147483647 w 56"/>
              <a:gd name="T17" fmla="*/ 2147483647 h 50"/>
              <a:gd name="T18" fmla="*/ 2147483647 w 56"/>
              <a:gd name="T19" fmla="*/ 2147483647 h 50"/>
              <a:gd name="T20" fmla="*/ 2147483647 w 56"/>
              <a:gd name="T21" fmla="*/ 2147483647 h 50"/>
              <a:gd name="T22" fmla="*/ 2147483647 w 56"/>
              <a:gd name="T23" fmla="*/ 2147483647 h 50"/>
              <a:gd name="T24" fmla="*/ 2147483647 w 56"/>
              <a:gd name="T25" fmla="*/ 2147483647 h 50"/>
              <a:gd name="T26" fmla="*/ 2147483647 w 56"/>
              <a:gd name="T27" fmla="*/ 2147483647 h 50"/>
              <a:gd name="T28" fmla="*/ 2147483647 w 56"/>
              <a:gd name="T29" fmla="*/ 2147483647 h 50"/>
              <a:gd name="T30" fmla="*/ 2147483647 w 56"/>
              <a:gd name="T31" fmla="*/ 2147483647 h 50"/>
              <a:gd name="T32" fmla="*/ 2147483647 w 56"/>
              <a:gd name="T33" fmla="*/ 2147483647 h 50"/>
              <a:gd name="T34" fmla="*/ 2147483647 w 56"/>
              <a:gd name="T35" fmla="*/ 2147483647 h 50"/>
              <a:gd name="T36" fmla="*/ 2147483647 w 56"/>
              <a:gd name="T37" fmla="*/ 2147483647 h 50"/>
              <a:gd name="T38" fmla="*/ 2147483647 w 56"/>
              <a:gd name="T39" fmla="*/ 2147483647 h 50"/>
              <a:gd name="T40" fmla="*/ 2147483647 w 56"/>
              <a:gd name="T41" fmla="*/ 2147483647 h 50"/>
              <a:gd name="T42" fmla="*/ 2147483647 w 56"/>
              <a:gd name="T43" fmla="*/ 2147483647 h 50"/>
              <a:gd name="T44" fmla="*/ 2147483647 w 56"/>
              <a:gd name="T45" fmla="*/ 2147483647 h 50"/>
              <a:gd name="T46" fmla="*/ 2147483647 w 56"/>
              <a:gd name="T47" fmla="*/ 2147483647 h 50"/>
              <a:gd name="T48" fmla="*/ 2147483647 w 56"/>
              <a:gd name="T49" fmla="*/ 2147483647 h 50"/>
              <a:gd name="T50" fmla="*/ 2147483647 w 56"/>
              <a:gd name="T51" fmla="*/ 2147483647 h 50"/>
              <a:gd name="T52" fmla="*/ 2147483647 w 56"/>
              <a:gd name="T53" fmla="*/ 2147483647 h 50"/>
              <a:gd name="T54" fmla="*/ 2147483647 w 56"/>
              <a:gd name="T55" fmla="*/ 2147483647 h 50"/>
              <a:gd name="T56" fmla="*/ 2147483647 w 56"/>
              <a:gd name="T57" fmla="*/ 2147483647 h 50"/>
              <a:gd name="T58" fmla="*/ 2147483647 w 56"/>
              <a:gd name="T59" fmla="*/ 2147483647 h 50"/>
              <a:gd name="T60" fmla="*/ 2147483647 w 56"/>
              <a:gd name="T61" fmla="*/ 2147483647 h 50"/>
              <a:gd name="T62" fmla="*/ 2147483647 w 56"/>
              <a:gd name="T63" fmla="*/ 2147483647 h 50"/>
              <a:gd name="T64" fmla="*/ 2147483647 w 56"/>
              <a:gd name="T65" fmla="*/ 2147483647 h 50"/>
              <a:gd name="T66" fmla="*/ 2147483647 w 56"/>
              <a:gd name="T67" fmla="*/ 2147483647 h 50"/>
              <a:gd name="T68" fmla="*/ 2147483647 w 56"/>
              <a:gd name="T69" fmla="*/ 2147483647 h 50"/>
              <a:gd name="T70" fmla="*/ 2147483647 w 56"/>
              <a:gd name="T71" fmla="*/ 2147483647 h 50"/>
              <a:gd name="T72" fmla="*/ 2147483647 w 56"/>
              <a:gd name="T73" fmla="*/ 2147483647 h 50"/>
              <a:gd name="T74" fmla="*/ 2147483647 w 56"/>
              <a:gd name="T75" fmla="*/ 2147483647 h 50"/>
              <a:gd name="T76" fmla="*/ 2147483647 w 56"/>
              <a:gd name="T77" fmla="*/ 2147483647 h 50"/>
              <a:gd name="T78" fmla="*/ 2147483647 w 56"/>
              <a:gd name="T79" fmla="*/ 2147483647 h 50"/>
              <a:gd name="T80" fmla="*/ 2147483647 w 56"/>
              <a:gd name="T81" fmla="*/ 2147483647 h 50"/>
              <a:gd name="T82" fmla="*/ 2147483647 w 56"/>
              <a:gd name="T83" fmla="*/ 2147483647 h 50"/>
              <a:gd name="T84" fmla="*/ 2147483647 w 56"/>
              <a:gd name="T85" fmla="*/ 2147483647 h 50"/>
              <a:gd name="T86" fmla="*/ 2147483647 w 56"/>
              <a:gd name="T87" fmla="*/ 2147483647 h 50"/>
              <a:gd name="T88" fmla="*/ 2147483647 w 56"/>
              <a:gd name="T89" fmla="*/ 0 h 50"/>
              <a:gd name="T90" fmla="*/ 2147483647 w 56"/>
              <a:gd name="T91" fmla="*/ 0 h 50"/>
              <a:gd name="T92" fmla="*/ 2147483647 w 56"/>
              <a:gd name="T93" fmla="*/ 0 h 50"/>
              <a:gd name="T94" fmla="*/ 2147483647 w 56"/>
              <a:gd name="T95" fmla="*/ 0 h 50"/>
              <a:gd name="T96" fmla="*/ 2147483647 w 56"/>
              <a:gd name="T97" fmla="*/ 0 h 50"/>
              <a:gd name="T98" fmla="*/ 2147483647 w 56"/>
              <a:gd name="T99" fmla="*/ 0 h 50"/>
              <a:gd name="T100" fmla="*/ 2147483647 w 56"/>
              <a:gd name="T101" fmla="*/ 2147483647 h 50"/>
              <a:gd name="T102" fmla="*/ 2147483647 w 56"/>
              <a:gd name="T103" fmla="*/ 2147483647 h 50"/>
              <a:gd name="T104" fmla="*/ 2147483647 w 56"/>
              <a:gd name="T105" fmla="*/ 2147483647 h 50"/>
              <a:gd name="T106" fmla="*/ 2147483647 w 56"/>
              <a:gd name="T107" fmla="*/ 2147483647 h 50"/>
              <a:gd name="T108" fmla="*/ 2147483647 w 56"/>
              <a:gd name="T109" fmla="*/ 2147483647 h 50"/>
              <a:gd name="T110" fmla="*/ 2147483647 w 56"/>
              <a:gd name="T111" fmla="*/ 2147483647 h 50"/>
              <a:gd name="T112" fmla="*/ 0 w 56"/>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0"/>
              <a:gd name="T173" fmla="*/ 56 w 56"/>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0">
                <a:moveTo>
                  <a:pt x="0" y="6"/>
                </a:moveTo>
                <a:lnTo>
                  <a:pt x="1" y="13"/>
                </a:lnTo>
                <a:lnTo>
                  <a:pt x="4" y="21"/>
                </a:lnTo>
                <a:lnTo>
                  <a:pt x="7" y="27"/>
                </a:lnTo>
                <a:lnTo>
                  <a:pt x="10" y="34"/>
                </a:lnTo>
                <a:lnTo>
                  <a:pt x="14" y="39"/>
                </a:lnTo>
                <a:lnTo>
                  <a:pt x="20" y="43"/>
                </a:lnTo>
                <a:lnTo>
                  <a:pt x="26" y="46"/>
                </a:lnTo>
                <a:lnTo>
                  <a:pt x="34" y="44"/>
                </a:lnTo>
                <a:lnTo>
                  <a:pt x="35" y="46"/>
                </a:lnTo>
                <a:lnTo>
                  <a:pt x="35" y="47"/>
                </a:lnTo>
                <a:lnTo>
                  <a:pt x="36" y="47"/>
                </a:lnTo>
                <a:lnTo>
                  <a:pt x="38" y="47"/>
                </a:lnTo>
                <a:lnTo>
                  <a:pt x="39" y="49"/>
                </a:lnTo>
                <a:lnTo>
                  <a:pt x="41" y="49"/>
                </a:lnTo>
                <a:lnTo>
                  <a:pt x="44" y="50"/>
                </a:lnTo>
                <a:lnTo>
                  <a:pt x="47" y="49"/>
                </a:lnTo>
                <a:lnTo>
                  <a:pt x="50" y="47"/>
                </a:lnTo>
                <a:lnTo>
                  <a:pt x="51" y="46"/>
                </a:lnTo>
                <a:lnTo>
                  <a:pt x="53" y="43"/>
                </a:lnTo>
                <a:lnTo>
                  <a:pt x="54" y="40"/>
                </a:lnTo>
                <a:lnTo>
                  <a:pt x="56" y="37"/>
                </a:lnTo>
                <a:lnTo>
                  <a:pt x="56" y="34"/>
                </a:lnTo>
                <a:lnTo>
                  <a:pt x="56" y="33"/>
                </a:lnTo>
                <a:lnTo>
                  <a:pt x="56" y="30"/>
                </a:lnTo>
                <a:lnTo>
                  <a:pt x="54" y="28"/>
                </a:lnTo>
                <a:lnTo>
                  <a:pt x="54" y="25"/>
                </a:lnTo>
                <a:lnTo>
                  <a:pt x="53" y="22"/>
                </a:lnTo>
                <a:lnTo>
                  <a:pt x="51" y="21"/>
                </a:lnTo>
                <a:lnTo>
                  <a:pt x="50" y="19"/>
                </a:lnTo>
                <a:lnTo>
                  <a:pt x="48" y="18"/>
                </a:lnTo>
                <a:lnTo>
                  <a:pt x="47" y="16"/>
                </a:lnTo>
                <a:lnTo>
                  <a:pt x="44" y="15"/>
                </a:lnTo>
                <a:lnTo>
                  <a:pt x="42" y="12"/>
                </a:lnTo>
                <a:lnTo>
                  <a:pt x="41" y="10"/>
                </a:lnTo>
                <a:lnTo>
                  <a:pt x="39" y="9"/>
                </a:lnTo>
                <a:lnTo>
                  <a:pt x="38" y="7"/>
                </a:lnTo>
                <a:lnTo>
                  <a:pt x="36" y="4"/>
                </a:lnTo>
                <a:lnTo>
                  <a:pt x="36" y="3"/>
                </a:lnTo>
                <a:lnTo>
                  <a:pt x="35" y="3"/>
                </a:lnTo>
                <a:lnTo>
                  <a:pt x="32" y="2"/>
                </a:lnTo>
                <a:lnTo>
                  <a:pt x="31" y="2"/>
                </a:lnTo>
                <a:lnTo>
                  <a:pt x="28" y="0"/>
                </a:lnTo>
                <a:lnTo>
                  <a:pt x="25" y="0"/>
                </a:lnTo>
                <a:lnTo>
                  <a:pt x="23" y="0"/>
                </a:lnTo>
                <a:lnTo>
                  <a:pt x="20" y="0"/>
                </a:lnTo>
                <a:lnTo>
                  <a:pt x="19" y="0"/>
                </a:lnTo>
                <a:lnTo>
                  <a:pt x="17" y="0"/>
                </a:lnTo>
                <a:lnTo>
                  <a:pt x="16" y="2"/>
                </a:lnTo>
                <a:lnTo>
                  <a:pt x="13" y="2"/>
                </a:lnTo>
                <a:lnTo>
                  <a:pt x="10" y="2"/>
                </a:lnTo>
                <a:lnTo>
                  <a:pt x="7" y="3"/>
                </a:lnTo>
                <a:lnTo>
                  <a:pt x="4" y="3"/>
                </a:lnTo>
                <a:lnTo>
                  <a:pt x="2" y="4"/>
                </a:lnTo>
                <a:lnTo>
                  <a:pt x="0" y="6"/>
                </a:lnTo>
              </a:path>
            </a:pathLst>
          </a:custGeom>
          <a:solidFill>
            <a:srgbClr val="FFFF00"/>
          </a:solidFill>
          <a:ln w="4763">
            <a:solidFill>
              <a:srgbClr val="990000"/>
            </a:solidFill>
            <a:round/>
            <a:headEnd/>
            <a:tailEnd/>
          </a:ln>
        </p:spPr>
        <p:txBody>
          <a:bodyPr/>
          <a:lstStyle/>
          <a:p>
            <a:endParaRPr lang="en-US"/>
          </a:p>
        </p:txBody>
      </p:sp>
      <p:sp>
        <p:nvSpPr>
          <p:cNvPr id="53334" name="Freeform 85"/>
          <p:cNvSpPr>
            <a:spLocks/>
          </p:cNvSpPr>
          <p:nvPr/>
        </p:nvSpPr>
        <p:spPr bwMode="auto">
          <a:xfrm>
            <a:off x="6796091" y="4308476"/>
            <a:ext cx="39687" cy="82551"/>
          </a:xfrm>
          <a:custGeom>
            <a:avLst/>
            <a:gdLst>
              <a:gd name="T0" fmla="*/ 2147483647 w 28"/>
              <a:gd name="T1" fmla="*/ 2147483647 h 52"/>
              <a:gd name="T2" fmla="*/ 2147483647 w 28"/>
              <a:gd name="T3" fmla="*/ 2147483647 h 52"/>
              <a:gd name="T4" fmla="*/ 2147483647 w 28"/>
              <a:gd name="T5" fmla="*/ 2147483647 h 52"/>
              <a:gd name="T6" fmla="*/ 2147483647 w 28"/>
              <a:gd name="T7" fmla="*/ 2147483647 h 52"/>
              <a:gd name="T8" fmla="*/ 2147483647 w 28"/>
              <a:gd name="T9" fmla="*/ 2147483647 h 52"/>
              <a:gd name="T10" fmla="*/ 2147483647 w 28"/>
              <a:gd name="T11" fmla="*/ 2147483647 h 52"/>
              <a:gd name="T12" fmla="*/ 0 w 28"/>
              <a:gd name="T13" fmla="*/ 2147483647 h 52"/>
              <a:gd name="T14" fmla="*/ 2147483647 w 28"/>
              <a:gd name="T15" fmla="*/ 2147483647 h 52"/>
              <a:gd name="T16" fmla="*/ 2147483647 w 28"/>
              <a:gd name="T17" fmla="*/ 2147483647 h 52"/>
              <a:gd name="T18" fmla="*/ 2147483647 w 28"/>
              <a:gd name="T19" fmla="*/ 2147483647 h 52"/>
              <a:gd name="T20" fmla="*/ 2147483647 w 28"/>
              <a:gd name="T21" fmla="*/ 2147483647 h 52"/>
              <a:gd name="T22" fmla="*/ 2147483647 w 28"/>
              <a:gd name="T23" fmla="*/ 2147483647 h 52"/>
              <a:gd name="T24" fmla="*/ 2147483647 w 28"/>
              <a:gd name="T25" fmla="*/ 2147483647 h 52"/>
              <a:gd name="T26" fmla="*/ 2147483647 w 28"/>
              <a:gd name="T27" fmla="*/ 2147483647 h 52"/>
              <a:gd name="T28" fmla="*/ 2147483647 w 28"/>
              <a:gd name="T29" fmla="*/ 2147483647 h 52"/>
              <a:gd name="T30" fmla="*/ 2147483647 w 28"/>
              <a:gd name="T31" fmla="*/ 2147483647 h 52"/>
              <a:gd name="T32" fmla="*/ 2147483647 w 28"/>
              <a:gd name="T33" fmla="*/ 2147483647 h 52"/>
              <a:gd name="T34" fmla="*/ 2147483647 w 28"/>
              <a:gd name="T35" fmla="*/ 2147483647 h 52"/>
              <a:gd name="T36" fmla="*/ 2147483647 w 28"/>
              <a:gd name="T37" fmla="*/ 2147483647 h 52"/>
              <a:gd name="T38" fmla="*/ 2147483647 w 28"/>
              <a:gd name="T39" fmla="*/ 2147483647 h 52"/>
              <a:gd name="T40" fmla="*/ 2147483647 w 28"/>
              <a:gd name="T41" fmla="*/ 2147483647 h 52"/>
              <a:gd name="T42" fmla="*/ 2147483647 w 28"/>
              <a:gd name="T43" fmla="*/ 2147483647 h 52"/>
              <a:gd name="T44" fmla="*/ 2147483647 w 28"/>
              <a:gd name="T45" fmla="*/ 2147483647 h 52"/>
              <a:gd name="T46" fmla="*/ 2147483647 w 28"/>
              <a:gd name="T47" fmla="*/ 2147483647 h 52"/>
              <a:gd name="T48" fmla="*/ 2147483647 w 28"/>
              <a:gd name="T49" fmla="*/ 2147483647 h 52"/>
              <a:gd name="T50" fmla="*/ 2147483647 w 28"/>
              <a:gd name="T51" fmla="*/ 2147483647 h 52"/>
              <a:gd name="T52" fmla="*/ 2147483647 w 28"/>
              <a:gd name="T53" fmla="*/ 2147483647 h 52"/>
              <a:gd name="T54" fmla="*/ 2147483647 w 28"/>
              <a:gd name="T55" fmla="*/ 2147483647 h 52"/>
              <a:gd name="T56" fmla="*/ 2147483647 w 28"/>
              <a:gd name="T57" fmla="*/ 2147483647 h 52"/>
              <a:gd name="T58" fmla="*/ 2147483647 w 28"/>
              <a:gd name="T59" fmla="*/ 2147483647 h 52"/>
              <a:gd name="T60" fmla="*/ 2147483647 w 28"/>
              <a:gd name="T61" fmla="*/ 2147483647 h 52"/>
              <a:gd name="T62" fmla="*/ 2147483647 w 28"/>
              <a:gd name="T63" fmla="*/ 2147483647 h 52"/>
              <a:gd name="T64" fmla="*/ 2147483647 w 28"/>
              <a:gd name="T65" fmla="*/ 2147483647 h 52"/>
              <a:gd name="T66" fmla="*/ 2147483647 w 28"/>
              <a:gd name="T67" fmla="*/ 0 h 52"/>
              <a:gd name="T68" fmla="*/ 2147483647 w 28"/>
              <a:gd name="T69" fmla="*/ 0 h 52"/>
              <a:gd name="T70" fmla="*/ 2147483647 w 28"/>
              <a:gd name="T71" fmla="*/ 0 h 52"/>
              <a:gd name="T72" fmla="*/ 2147483647 w 28"/>
              <a:gd name="T73" fmla="*/ 0 h 52"/>
              <a:gd name="T74" fmla="*/ 2147483647 w 28"/>
              <a:gd name="T75" fmla="*/ 0 h 52"/>
              <a:gd name="T76" fmla="*/ 2147483647 w 28"/>
              <a:gd name="T77" fmla="*/ 0 h 52"/>
              <a:gd name="T78" fmla="*/ 2147483647 w 28"/>
              <a:gd name="T79" fmla="*/ 0 h 52"/>
              <a:gd name="T80" fmla="*/ 2147483647 w 28"/>
              <a:gd name="T81" fmla="*/ 2147483647 h 52"/>
              <a:gd name="T82" fmla="*/ 2147483647 w 28"/>
              <a:gd name="T83" fmla="*/ 2147483647 h 52"/>
              <a:gd name="T84" fmla="*/ 2147483647 w 28"/>
              <a:gd name="T85" fmla="*/ 2147483647 h 52"/>
              <a:gd name="T86" fmla="*/ 2147483647 w 28"/>
              <a:gd name="T87" fmla="*/ 2147483647 h 52"/>
              <a:gd name="T88" fmla="*/ 2147483647 w 28"/>
              <a:gd name="T89" fmla="*/ 2147483647 h 52"/>
              <a:gd name="T90" fmla="*/ 2147483647 w 28"/>
              <a:gd name="T91" fmla="*/ 2147483647 h 52"/>
              <a:gd name="T92" fmla="*/ 2147483647 w 28"/>
              <a:gd name="T93" fmla="*/ 2147483647 h 52"/>
              <a:gd name="T94" fmla="*/ 2147483647 w 28"/>
              <a:gd name="T95" fmla="*/ 2147483647 h 52"/>
              <a:gd name="T96" fmla="*/ 2147483647 w 28"/>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
              <a:gd name="T148" fmla="*/ 0 h 52"/>
              <a:gd name="T149" fmla="*/ 28 w 28"/>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 h="52">
                <a:moveTo>
                  <a:pt x="3" y="18"/>
                </a:moveTo>
                <a:lnTo>
                  <a:pt x="3" y="21"/>
                </a:lnTo>
                <a:lnTo>
                  <a:pt x="3" y="26"/>
                </a:lnTo>
                <a:lnTo>
                  <a:pt x="3" y="30"/>
                </a:lnTo>
                <a:lnTo>
                  <a:pt x="2" y="35"/>
                </a:lnTo>
                <a:lnTo>
                  <a:pt x="2" y="37"/>
                </a:lnTo>
                <a:lnTo>
                  <a:pt x="0" y="42"/>
                </a:lnTo>
                <a:lnTo>
                  <a:pt x="2" y="45"/>
                </a:lnTo>
                <a:lnTo>
                  <a:pt x="3" y="48"/>
                </a:lnTo>
                <a:lnTo>
                  <a:pt x="5" y="48"/>
                </a:lnTo>
                <a:lnTo>
                  <a:pt x="6" y="49"/>
                </a:lnTo>
                <a:lnTo>
                  <a:pt x="9" y="49"/>
                </a:lnTo>
                <a:lnTo>
                  <a:pt x="11" y="49"/>
                </a:lnTo>
                <a:lnTo>
                  <a:pt x="12" y="49"/>
                </a:lnTo>
                <a:lnTo>
                  <a:pt x="15" y="49"/>
                </a:lnTo>
                <a:lnTo>
                  <a:pt x="18" y="51"/>
                </a:lnTo>
                <a:lnTo>
                  <a:pt x="20" y="52"/>
                </a:lnTo>
                <a:lnTo>
                  <a:pt x="21" y="52"/>
                </a:lnTo>
                <a:lnTo>
                  <a:pt x="23" y="52"/>
                </a:lnTo>
                <a:lnTo>
                  <a:pt x="24" y="51"/>
                </a:lnTo>
                <a:lnTo>
                  <a:pt x="25" y="49"/>
                </a:lnTo>
                <a:lnTo>
                  <a:pt x="27" y="48"/>
                </a:lnTo>
                <a:lnTo>
                  <a:pt x="28" y="46"/>
                </a:lnTo>
                <a:lnTo>
                  <a:pt x="28" y="45"/>
                </a:lnTo>
                <a:lnTo>
                  <a:pt x="28" y="42"/>
                </a:lnTo>
                <a:lnTo>
                  <a:pt x="28" y="37"/>
                </a:lnTo>
                <a:lnTo>
                  <a:pt x="28" y="32"/>
                </a:lnTo>
                <a:lnTo>
                  <a:pt x="28" y="26"/>
                </a:lnTo>
                <a:lnTo>
                  <a:pt x="28" y="21"/>
                </a:lnTo>
                <a:lnTo>
                  <a:pt x="27" y="15"/>
                </a:lnTo>
                <a:lnTo>
                  <a:pt x="24" y="11"/>
                </a:lnTo>
                <a:lnTo>
                  <a:pt x="23" y="6"/>
                </a:lnTo>
                <a:lnTo>
                  <a:pt x="18" y="2"/>
                </a:lnTo>
                <a:lnTo>
                  <a:pt x="17" y="0"/>
                </a:lnTo>
                <a:lnTo>
                  <a:pt x="15" y="0"/>
                </a:lnTo>
                <a:lnTo>
                  <a:pt x="14" y="0"/>
                </a:lnTo>
                <a:lnTo>
                  <a:pt x="12" y="0"/>
                </a:lnTo>
                <a:lnTo>
                  <a:pt x="11" y="0"/>
                </a:lnTo>
                <a:lnTo>
                  <a:pt x="9" y="0"/>
                </a:lnTo>
                <a:lnTo>
                  <a:pt x="9" y="2"/>
                </a:lnTo>
                <a:lnTo>
                  <a:pt x="8" y="3"/>
                </a:lnTo>
                <a:lnTo>
                  <a:pt x="6" y="5"/>
                </a:lnTo>
                <a:lnTo>
                  <a:pt x="5" y="6"/>
                </a:lnTo>
                <a:lnTo>
                  <a:pt x="5" y="8"/>
                </a:lnTo>
                <a:lnTo>
                  <a:pt x="3" y="11"/>
                </a:lnTo>
                <a:lnTo>
                  <a:pt x="3" y="12"/>
                </a:lnTo>
                <a:lnTo>
                  <a:pt x="3" y="15"/>
                </a:lnTo>
                <a:lnTo>
                  <a:pt x="3"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5" name="Freeform 86"/>
          <p:cNvSpPr>
            <a:spLocks/>
          </p:cNvSpPr>
          <p:nvPr/>
        </p:nvSpPr>
        <p:spPr bwMode="auto">
          <a:xfrm>
            <a:off x="6796091" y="4308476"/>
            <a:ext cx="39687" cy="82551"/>
          </a:xfrm>
          <a:custGeom>
            <a:avLst/>
            <a:gdLst>
              <a:gd name="T0" fmla="*/ 2147483647 w 28"/>
              <a:gd name="T1" fmla="*/ 2147483647 h 52"/>
              <a:gd name="T2" fmla="*/ 2147483647 w 28"/>
              <a:gd name="T3" fmla="*/ 2147483647 h 52"/>
              <a:gd name="T4" fmla="*/ 2147483647 w 28"/>
              <a:gd name="T5" fmla="*/ 2147483647 h 52"/>
              <a:gd name="T6" fmla="*/ 2147483647 w 28"/>
              <a:gd name="T7" fmla="*/ 2147483647 h 52"/>
              <a:gd name="T8" fmla="*/ 2147483647 w 28"/>
              <a:gd name="T9" fmla="*/ 2147483647 h 52"/>
              <a:gd name="T10" fmla="*/ 2147483647 w 28"/>
              <a:gd name="T11" fmla="*/ 2147483647 h 52"/>
              <a:gd name="T12" fmla="*/ 0 w 28"/>
              <a:gd name="T13" fmla="*/ 2147483647 h 52"/>
              <a:gd name="T14" fmla="*/ 2147483647 w 28"/>
              <a:gd name="T15" fmla="*/ 2147483647 h 52"/>
              <a:gd name="T16" fmla="*/ 2147483647 w 28"/>
              <a:gd name="T17" fmla="*/ 2147483647 h 52"/>
              <a:gd name="T18" fmla="*/ 2147483647 w 28"/>
              <a:gd name="T19" fmla="*/ 2147483647 h 52"/>
              <a:gd name="T20" fmla="*/ 2147483647 w 28"/>
              <a:gd name="T21" fmla="*/ 2147483647 h 52"/>
              <a:gd name="T22" fmla="*/ 2147483647 w 28"/>
              <a:gd name="T23" fmla="*/ 2147483647 h 52"/>
              <a:gd name="T24" fmla="*/ 2147483647 w 28"/>
              <a:gd name="T25" fmla="*/ 2147483647 h 52"/>
              <a:gd name="T26" fmla="*/ 2147483647 w 28"/>
              <a:gd name="T27" fmla="*/ 2147483647 h 52"/>
              <a:gd name="T28" fmla="*/ 2147483647 w 28"/>
              <a:gd name="T29" fmla="*/ 2147483647 h 52"/>
              <a:gd name="T30" fmla="*/ 2147483647 w 28"/>
              <a:gd name="T31" fmla="*/ 2147483647 h 52"/>
              <a:gd name="T32" fmla="*/ 2147483647 w 28"/>
              <a:gd name="T33" fmla="*/ 2147483647 h 52"/>
              <a:gd name="T34" fmla="*/ 2147483647 w 28"/>
              <a:gd name="T35" fmla="*/ 2147483647 h 52"/>
              <a:gd name="T36" fmla="*/ 2147483647 w 28"/>
              <a:gd name="T37" fmla="*/ 2147483647 h 52"/>
              <a:gd name="T38" fmla="*/ 2147483647 w 28"/>
              <a:gd name="T39" fmla="*/ 2147483647 h 52"/>
              <a:gd name="T40" fmla="*/ 2147483647 w 28"/>
              <a:gd name="T41" fmla="*/ 2147483647 h 52"/>
              <a:gd name="T42" fmla="*/ 2147483647 w 28"/>
              <a:gd name="T43" fmla="*/ 2147483647 h 52"/>
              <a:gd name="T44" fmla="*/ 2147483647 w 28"/>
              <a:gd name="T45" fmla="*/ 2147483647 h 52"/>
              <a:gd name="T46" fmla="*/ 2147483647 w 28"/>
              <a:gd name="T47" fmla="*/ 2147483647 h 52"/>
              <a:gd name="T48" fmla="*/ 2147483647 w 28"/>
              <a:gd name="T49" fmla="*/ 2147483647 h 52"/>
              <a:gd name="T50" fmla="*/ 2147483647 w 28"/>
              <a:gd name="T51" fmla="*/ 2147483647 h 52"/>
              <a:gd name="T52" fmla="*/ 2147483647 w 28"/>
              <a:gd name="T53" fmla="*/ 2147483647 h 52"/>
              <a:gd name="T54" fmla="*/ 2147483647 w 28"/>
              <a:gd name="T55" fmla="*/ 2147483647 h 52"/>
              <a:gd name="T56" fmla="*/ 2147483647 w 28"/>
              <a:gd name="T57" fmla="*/ 2147483647 h 52"/>
              <a:gd name="T58" fmla="*/ 2147483647 w 28"/>
              <a:gd name="T59" fmla="*/ 2147483647 h 52"/>
              <a:gd name="T60" fmla="*/ 2147483647 w 28"/>
              <a:gd name="T61" fmla="*/ 2147483647 h 52"/>
              <a:gd name="T62" fmla="*/ 2147483647 w 28"/>
              <a:gd name="T63" fmla="*/ 2147483647 h 52"/>
              <a:gd name="T64" fmla="*/ 2147483647 w 28"/>
              <a:gd name="T65" fmla="*/ 2147483647 h 52"/>
              <a:gd name="T66" fmla="*/ 2147483647 w 28"/>
              <a:gd name="T67" fmla="*/ 0 h 52"/>
              <a:gd name="T68" fmla="*/ 2147483647 w 28"/>
              <a:gd name="T69" fmla="*/ 0 h 52"/>
              <a:gd name="T70" fmla="*/ 2147483647 w 28"/>
              <a:gd name="T71" fmla="*/ 0 h 52"/>
              <a:gd name="T72" fmla="*/ 2147483647 w 28"/>
              <a:gd name="T73" fmla="*/ 0 h 52"/>
              <a:gd name="T74" fmla="*/ 2147483647 w 28"/>
              <a:gd name="T75" fmla="*/ 0 h 52"/>
              <a:gd name="T76" fmla="*/ 2147483647 w 28"/>
              <a:gd name="T77" fmla="*/ 0 h 52"/>
              <a:gd name="T78" fmla="*/ 2147483647 w 28"/>
              <a:gd name="T79" fmla="*/ 0 h 52"/>
              <a:gd name="T80" fmla="*/ 2147483647 w 28"/>
              <a:gd name="T81" fmla="*/ 2147483647 h 52"/>
              <a:gd name="T82" fmla="*/ 2147483647 w 28"/>
              <a:gd name="T83" fmla="*/ 2147483647 h 52"/>
              <a:gd name="T84" fmla="*/ 2147483647 w 28"/>
              <a:gd name="T85" fmla="*/ 2147483647 h 52"/>
              <a:gd name="T86" fmla="*/ 2147483647 w 28"/>
              <a:gd name="T87" fmla="*/ 2147483647 h 52"/>
              <a:gd name="T88" fmla="*/ 2147483647 w 28"/>
              <a:gd name="T89" fmla="*/ 2147483647 h 52"/>
              <a:gd name="T90" fmla="*/ 2147483647 w 28"/>
              <a:gd name="T91" fmla="*/ 2147483647 h 52"/>
              <a:gd name="T92" fmla="*/ 2147483647 w 28"/>
              <a:gd name="T93" fmla="*/ 2147483647 h 52"/>
              <a:gd name="T94" fmla="*/ 2147483647 w 28"/>
              <a:gd name="T95" fmla="*/ 2147483647 h 52"/>
              <a:gd name="T96" fmla="*/ 2147483647 w 28"/>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
              <a:gd name="T148" fmla="*/ 0 h 52"/>
              <a:gd name="T149" fmla="*/ 28 w 28"/>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 h="52">
                <a:moveTo>
                  <a:pt x="3" y="18"/>
                </a:moveTo>
                <a:lnTo>
                  <a:pt x="3" y="21"/>
                </a:lnTo>
                <a:lnTo>
                  <a:pt x="3" y="26"/>
                </a:lnTo>
                <a:lnTo>
                  <a:pt x="3" y="30"/>
                </a:lnTo>
                <a:lnTo>
                  <a:pt x="2" y="35"/>
                </a:lnTo>
                <a:lnTo>
                  <a:pt x="2" y="37"/>
                </a:lnTo>
                <a:lnTo>
                  <a:pt x="0" y="42"/>
                </a:lnTo>
                <a:lnTo>
                  <a:pt x="2" y="45"/>
                </a:lnTo>
                <a:lnTo>
                  <a:pt x="3" y="48"/>
                </a:lnTo>
                <a:lnTo>
                  <a:pt x="5" y="48"/>
                </a:lnTo>
                <a:lnTo>
                  <a:pt x="6" y="49"/>
                </a:lnTo>
                <a:lnTo>
                  <a:pt x="9" y="49"/>
                </a:lnTo>
                <a:lnTo>
                  <a:pt x="11" y="49"/>
                </a:lnTo>
                <a:lnTo>
                  <a:pt x="12" y="49"/>
                </a:lnTo>
                <a:lnTo>
                  <a:pt x="15" y="49"/>
                </a:lnTo>
                <a:lnTo>
                  <a:pt x="18" y="51"/>
                </a:lnTo>
                <a:lnTo>
                  <a:pt x="20" y="52"/>
                </a:lnTo>
                <a:lnTo>
                  <a:pt x="21" y="52"/>
                </a:lnTo>
                <a:lnTo>
                  <a:pt x="23" y="52"/>
                </a:lnTo>
                <a:lnTo>
                  <a:pt x="24" y="51"/>
                </a:lnTo>
                <a:lnTo>
                  <a:pt x="25" y="49"/>
                </a:lnTo>
                <a:lnTo>
                  <a:pt x="27" y="48"/>
                </a:lnTo>
                <a:lnTo>
                  <a:pt x="28" y="46"/>
                </a:lnTo>
                <a:lnTo>
                  <a:pt x="28" y="45"/>
                </a:lnTo>
                <a:lnTo>
                  <a:pt x="28" y="42"/>
                </a:lnTo>
                <a:lnTo>
                  <a:pt x="28" y="37"/>
                </a:lnTo>
                <a:lnTo>
                  <a:pt x="28" y="32"/>
                </a:lnTo>
                <a:lnTo>
                  <a:pt x="28" y="26"/>
                </a:lnTo>
                <a:lnTo>
                  <a:pt x="28" y="21"/>
                </a:lnTo>
                <a:lnTo>
                  <a:pt x="27" y="15"/>
                </a:lnTo>
                <a:lnTo>
                  <a:pt x="24" y="11"/>
                </a:lnTo>
                <a:lnTo>
                  <a:pt x="23" y="6"/>
                </a:lnTo>
                <a:lnTo>
                  <a:pt x="18" y="2"/>
                </a:lnTo>
                <a:lnTo>
                  <a:pt x="17" y="0"/>
                </a:lnTo>
                <a:lnTo>
                  <a:pt x="15" y="0"/>
                </a:lnTo>
                <a:lnTo>
                  <a:pt x="14" y="0"/>
                </a:lnTo>
                <a:lnTo>
                  <a:pt x="12" y="0"/>
                </a:lnTo>
                <a:lnTo>
                  <a:pt x="11" y="0"/>
                </a:lnTo>
                <a:lnTo>
                  <a:pt x="9" y="0"/>
                </a:lnTo>
                <a:lnTo>
                  <a:pt x="9" y="2"/>
                </a:lnTo>
                <a:lnTo>
                  <a:pt x="8" y="3"/>
                </a:lnTo>
                <a:lnTo>
                  <a:pt x="6" y="5"/>
                </a:lnTo>
                <a:lnTo>
                  <a:pt x="5" y="6"/>
                </a:lnTo>
                <a:lnTo>
                  <a:pt x="5" y="8"/>
                </a:lnTo>
                <a:lnTo>
                  <a:pt x="3" y="11"/>
                </a:lnTo>
                <a:lnTo>
                  <a:pt x="3" y="12"/>
                </a:lnTo>
                <a:lnTo>
                  <a:pt x="3" y="15"/>
                </a:lnTo>
                <a:lnTo>
                  <a:pt x="3" y="18"/>
                </a:lnTo>
              </a:path>
            </a:pathLst>
          </a:custGeom>
          <a:solidFill>
            <a:srgbClr val="FFFF00"/>
          </a:solidFill>
          <a:ln w="4763">
            <a:solidFill>
              <a:srgbClr val="990000"/>
            </a:solidFill>
            <a:round/>
            <a:headEnd/>
            <a:tailEnd/>
          </a:ln>
        </p:spPr>
        <p:txBody>
          <a:bodyPr/>
          <a:lstStyle/>
          <a:p>
            <a:endParaRPr lang="en-US"/>
          </a:p>
        </p:txBody>
      </p:sp>
      <p:sp>
        <p:nvSpPr>
          <p:cNvPr id="53336" name="Freeform 87"/>
          <p:cNvSpPr>
            <a:spLocks/>
          </p:cNvSpPr>
          <p:nvPr/>
        </p:nvSpPr>
        <p:spPr bwMode="auto">
          <a:xfrm>
            <a:off x="6262688" y="4038603"/>
            <a:ext cx="685800" cy="239713"/>
          </a:xfrm>
          <a:custGeom>
            <a:avLst/>
            <a:gdLst>
              <a:gd name="T0" fmla="*/ 2147483647 w 486"/>
              <a:gd name="T1" fmla="*/ 2147483647 h 151"/>
              <a:gd name="T2" fmla="*/ 2147483647 w 486"/>
              <a:gd name="T3" fmla="*/ 2147483647 h 151"/>
              <a:gd name="T4" fmla="*/ 2147483647 w 486"/>
              <a:gd name="T5" fmla="*/ 2147483647 h 151"/>
              <a:gd name="T6" fmla="*/ 2147483647 w 486"/>
              <a:gd name="T7" fmla="*/ 2147483647 h 151"/>
              <a:gd name="T8" fmla="*/ 2147483647 w 486"/>
              <a:gd name="T9" fmla="*/ 2147483647 h 151"/>
              <a:gd name="T10" fmla="*/ 2147483647 w 486"/>
              <a:gd name="T11" fmla="*/ 2147483647 h 151"/>
              <a:gd name="T12" fmla="*/ 2147483647 w 486"/>
              <a:gd name="T13" fmla="*/ 2147483647 h 151"/>
              <a:gd name="T14" fmla="*/ 2147483647 w 486"/>
              <a:gd name="T15" fmla="*/ 2147483647 h 151"/>
              <a:gd name="T16" fmla="*/ 2147483647 w 486"/>
              <a:gd name="T17" fmla="*/ 2147483647 h 151"/>
              <a:gd name="T18" fmla="*/ 2147483647 w 486"/>
              <a:gd name="T19" fmla="*/ 2147483647 h 151"/>
              <a:gd name="T20" fmla="*/ 2147483647 w 486"/>
              <a:gd name="T21" fmla="*/ 2147483647 h 151"/>
              <a:gd name="T22" fmla="*/ 2147483647 w 486"/>
              <a:gd name="T23" fmla="*/ 2147483647 h 151"/>
              <a:gd name="T24" fmla="*/ 2147483647 w 486"/>
              <a:gd name="T25" fmla="*/ 2147483647 h 151"/>
              <a:gd name="T26" fmla="*/ 0 w 486"/>
              <a:gd name="T27" fmla="*/ 2147483647 h 151"/>
              <a:gd name="T28" fmla="*/ 2147483647 w 486"/>
              <a:gd name="T29" fmla="*/ 2147483647 h 151"/>
              <a:gd name="T30" fmla="*/ 2147483647 w 486"/>
              <a:gd name="T31" fmla="*/ 2147483647 h 151"/>
              <a:gd name="T32" fmla="*/ 2147483647 w 486"/>
              <a:gd name="T33" fmla="*/ 2147483647 h 151"/>
              <a:gd name="T34" fmla="*/ 2147483647 w 486"/>
              <a:gd name="T35" fmla="*/ 2147483647 h 151"/>
              <a:gd name="T36" fmla="*/ 2147483647 w 486"/>
              <a:gd name="T37" fmla="*/ 2147483647 h 151"/>
              <a:gd name="T38" fmla="*/ 2147483647 w 486"/>
              <a:gd name="T39" fmla="*/ 2147483647 h 151"/>
              <a:gd name="T40" fmla="*/ 2147483647 w 486"/>
              <a:gd name="T41" fmla="*/ 2147483647 h 151"/>
              <a:gd name="T42" fmla="*/ 2147483647 w 486"/>
              <a:gd name="T43" fmla="*/ 2147483647 h 151"/>
              <a:gd name="T44" fmla="*/ 2147483647 w 486"/>
              <a:gd name="T45" fmla="*/ 2147483647 h 151"/>
              <a:gd name="T46" fmla="*/ 2147483647 w 486"/>
              <a:gd name="T47" fmla="*/ 2147483647 h 151"/>
              <a:gd name="T48" fmla="*/ 2147483647 w 486"/>
              <a:gd name="T49" fmla="*/ 2147483647 h 151"/>
              <a:gd name="T50" fmla="*/ 2147483647 w 486"/>
              <a:gd name="T51" fmla="*/ 2147483647 h 151"/>
              <a:gd name="T52" fmla="*/ 2147483647 w 486"/>
              <a:gd name="T53" fmla="*/ 2147483647 h 151"/>
              <a:gd name="T54" fmla="*/ 2147483647 w 486"/>
              <a:gd name="T55" fmla="*/ 2147483647 h 151"/>
              <a:gd name="T56" fmla="*/ 2147483647 w 486"/>
              <a:gd name="T57" fmla="*/ 2147483647 h 151"/>
              <a:gd name="T58" fmla="*/ 2147483647 w 486"/>
              <a:gd name="T59" fmla="*/ 2147483647 h 151"/>
              <a:gd name="T60" fmla="*/ 2147483647 w 486"/>
              <a:gd name="T61" fmla="*/ 2147483647 h 151"/>
              <a:gd name="T62" fmla="*/ 2147483647 w 486"/>
              <a:gd name="T63" fmla="*/ 2147483647 h 151"/>
              <a:gd name="T64" fmla="*/ 2147483647 w 486"/>
              <a:gd name="T65" fmla="*/ 2147483647 h 151"/>
              <a:gd name="T66" fmla="*/ 2147483647 w 486"/>
              <a:gd name="T67" fmla="*/ 2147483647 h 151"/>
              <a:gd name="T68" fmla="*/ 2147483647 w 486"/>
              <a:gd name="T69" fmla="*/ 2147483647 h 151"/>
              <a:gd name="T70" fmla="*/ 2147483647 w 486"/>
              <a:gd name="T71" fmla="*/ 2147483647 h 151"/>
              <a:gd name="T72" fmla="*/ 2147483647 w 486"/>
              <a:gd name="T73" fmla="*/ 2147483647 h 151"/>
              <a:gd name="T74" fmla="*/ 2147483647 w 486"/>
              <a:gd name="T75" fmla="*/ 2147483647 h 151"/>
              <a:gd name="T76" fmla="*/ 2147483647 w 486"/>
              <a:gd name="T77" fmla="*/ 2147483647 h 151"/>
              <a:gd name="T78" fmla="*/ 2147483647 w 486"/>
              <a:gd name="T79" fmla="*/ 2147483647 h 151"/>
              <a:gd name="T80" fmla="*/ 2147483647 w 486"/>
              <a:gd name="T81" fmla="*/ 2147483647 h 151"/>
              <a:gd name="T82" fmla="*/ 2147483647 w 486"/>
              <a:gd name="T83" fmla="*/ 2147483647 h 151"/>
              <a:gd name="T84" fmla="*/ 2147483647 w 486"/>
              <a:gd name="T85" fmla="*/ 2147483647 h 151"/>
              <a:gd name="T86" fmla="*/ 2147483647 w 486"/>
              <a:gd name="T87" fmla="*/ 2147483647 h 151"/>
              <a:gd name="T88" fmla="*/ 2147483647 w 486"/>
              <a:gd name="T89" fmla="*/ 2147483647 h 151"/>
              <a:gd name="T90" fmla="*/ 2147483647 w 486"/>
              <a:gd name="T91" fmla="*/ 2147483647 h 151"/>
              <a:gd name="T92" fmla="*/ 2147483647 w 486"/>
              <a:gd name="T93" fmla="*/ 2147483647 h 151"/>
              <a:gd name="T94" fmla="*/ 2147483647 w 486"/>
              <a:gd name="T95" fmla="*/ 2147483647 h 151"/>
              <a:gd name="T96" fmla="*/ 2147483647 w 486"/>
              <a:gd name="T97" fmla="*/ 2147483647 h 151"/>
              <a:gd name="T98" fmla="*/ 2147483647 w 486"/>
              <a:gd name="T99" fmla="*/ 0 h 151"/>
              <a:gd name="T100" fmla="*/ 2147483647 w 486"/>
              <a:gd name="T101" fmla="*/ 0 h 151"/>
              <a:gd name="T102" fmla="*/ 2147483647 w 486"/>
              <a:gd name="T103" fmla="*/ 2147483647 h 15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86"/>
              <a:gd name="T157" fmla="*/ 0 h 151"/>
              <a:gd name="T158" fmla="*/ 486 w 486"/>
              <a:gd name="T159" fmla="*/ 151 h 15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86" h="151">
                <a:moveTo>
                  <a:pt x="253" y="5"/>
                </a:moveTo>
                <a:lnTo>
                  <a:pt x="248" y="8"/>
                </a:lnTo>
                <a:lnTo>
                  <a:pt x="244" y="11"/>
                </a:lnTo>
                <a:lnTo>
                  <a:pt x="239" y="13"/>
                </a:lnTo>
                <a:lnTo>
                  <a:pt x="233" y="16"/>
                </a:lnTo>
                <a:lnTo>
                  <a:pt x="229" y="18"/>
                </a:lnTo>
                <a:lnTo>
                  <a:pt x="224" y="19"/>
                </a:lnTo>
                <a:lnTo>
                  <a:pt x="219" y="19"/>
                </a:lnTo>
                <a:lnTo>
                  <a:pt x="214" y="19"/>
                </a:lnTo>
                <a:lnTo>
                  <a:pt x="207" y="19"/>
                </a:lnTo>
                <a:lnTo>
                  <a:pt x="199" y="19"/>
                </a:lnTo>
                <a:lnTo>
                  <a:pt x="190" y="18"/>
                </a:lnTo>
                <a:lnTo>
                  <a:pt x="183" y="16"/>
                </a:lnTo>
                <a:lnTo>
                  <a:pt x="174" y="16"/>
                </a:lnTo>
                <a:lnTo>
                  <a:pt x="167" y="15"/>
                </a:lnTo>
                <a:lnTo>
                  <a:pt x="159" y="15"/>
                </a:lnTo>
                <a:lnTo>
                  <a:pt x="151" y="13"/>
                </a:lnTo>
                <a:lnTo>
                  <a:pt x="149" y="15"/>
                </a:lnTo>
                <a:lnTo>
                  <a:pt x="148" y="15"/>
                </a:lnTo>
                <a:lnTo>
                  <a:pt x="145" y="15"/>
                </a:lnTo>
                <a:lnTo>
                  <a:pt x="143" y="16"/>
                </a:lnTo>
                <a:lnTo>
                  <a:pt x="142" y="18"/>
                </a:lnTo>
                <a:lnTo>
                  <a:pt x="139" y="18"/>
                </a:lnTo>
                <a:lnTo>
                  <a:pt x="137" y="19"/>
                </a:lnTo>
                <a:lnTo>
                  <a:pt x="134" y="21"/>
                </a:lnTo>
                <a:lnTo>
                  <a:pt x="128" y="22"/>
                </a:lnTo>
                <a:lnTo>
                  <a:pt x="122" y="22"/>
                </a:lnTo>
                <a:lnTo>
                  <a:pt x="117" y="21"/>
                </a:lnTo>
                <a:lnTo>
                  <a:pt x="111" y="19"/>
                </a:lnTo>
                <a:lnTo>
                  <a:pt x="105" y="16"/>
                </a:lnTo>
                <a:lnTo>
                  <a:pt x="99" y="15"/>
                </a:lnTo>
                <a:lnTo>
                  <a:pt x="91" y="13"/>
                </a:lnTo>
                <a:lnTo>
                  <a:pt x="85" y="13"/>
                </a:lnTo>
                <a:lnTo>
                  <a:pt x="81" y="15"/>
                </a:lnTo>
                <a:lnTo>
                  <a:pt x="77" y="16"/>
                </a:lnTo>
                <a:lnTo>
                  <a:pt x="72" y="19"/>
                </a:lnTo>
                <a:lnTo>
                  <a:pt x="69" y="22"/>
                </a:lnTo>
                <a:lnTo>
                  <a:pt x="65" y="24"/>
                </a:lnTo>
                <a:lnTo>
                  <a:pt x="60" y="25"/>
                </a:lnTo>
                <a:lnTo>
                  <a:pt x="56" y="27"/>
                </a:lnTo>
                <a:lnTo>
                  <a:pt x="51" y="25"/>
                </a:lnTo>
                <a:lnTo>
                  <a:pt x="48" y="24"/>
                </a:lnTo>
                <a:lnTo>
                  <a:pt x="44" y="24"/>
                </a:lnTo>
                <a:lnTo>
                  <a:pt x="41" y="22"/>
                </a:lnTo>
                <a:lnTo>
                  <a:pt x="37" y="22"/>
                </a:lnTo>
                <a:lnTo>
                  <a:pt x="34" y="21"/>
                </a:lnTo>
                <a:lnTo>
                  <a:pt x="31" y="21"/>
                </a:lnTo>
                <a:lnTo>
                  <a:pt x="26" y="21"/>
                </a:lnTo>
                <a:lnTo>
                  <a:pt x="23" y="21"/>
                </a:lnTo>
                <a:lnTo>
                  <a:pt x="19" y="21"/>
                </a:lnTo>
                <a:lnTo>
                  <a:pt x="14" y="22"/>
                </a:lnTo>
                <a:lnTo>
                  <a:pt x="10" y="22"/>
                </a:lnTo>
                <a:lnTo>
                  <a:pt x="7" y="25"/>
                </a:lnTo>
                <a:lnTo>
                  <a:pt x="4" y="27"/>
                </a:lnTo>
                <a:lnTo>
                  <a:pt x="1" y="31"/>
                </a:lnTo>
                <a:lnTo>
                  <a:pt x="0" y="36"/>
                </a:lnTo>
                <a:lnTo>
                  <a:pt x="0" y="40"/>
                </a:lnTo>
                <a:lnTo>
                  <a:pt x="1" y="46"/>
                </a:lnTo>
                <a:lnTo>
                  <a:pt x="3" y="52"/>
                </a:lnTo>
                <a:lnTo>
                  <a:pt x="4" y="56"/>
                </a:lnTo>
                <a:lnTo>
                  <a:pt x="7" y="61"/>
                </a:lnTo>
                <a:lnTo>
                  <a:pt x="11" y="65"/>
                </a:lnTo>
                <a:lnTo>
                  <a:pt x="14" y="70"/>
                </a:lnTo>
                <a:lnTo>
                  <a:pt x="19" y="73"/>
                </a:lnTo>
                <a:lnTo>
                  <a:pt x="25" y="76"/>
                </a:lnTo>
                <a:lnTo>
                  <a:pt x="29" y="77"/>
                </a:lnTo>
                <a:lnTo>
                  <a:pt x="35" y="77"/>
                </a:lnTo>
                <a:lnTo>
                  <a:pt x="40" y="77"/>
                </a:lnTo>
                <a:lnTo>
                  <a:pt x="44" y="76"/>
                </a:lnTo>
                <a:lnTo>
                  <a:pt x="48" y="74"/>
                </a:lnTo>
                <a:lnTo>
                  <a:pt x="53" y="73"/>
                </a:lnTo>
                <a:lnTo>
                  <a:pt x="57" y="73"/>
                </a:lnTo>
                <a:lnTo>
                  <a:pt x="62" y="74"/>
                </a:lnTo>
                <a:lnTo>
                  <a:pt x="68" y="77"/>
                </a:lnTo>
                <a:lnTo>
                  <a:pt x="74" y="80"/>
                </a:lnTo>
                <a:lnTo>
                  <a:pt x="81" y="83"/>
                </a:lnTo>
                <a:lnTo>
                  <a:pt x="87" y="86"/>
                </a:lnTo>
                <a:lnTo>
                  <a:pt x="93" y="89"/>
                </a:lnTo>
                <a:lnTo>
                  <a:pt x="100" y="90"/>
                </a:lnTo>
                <a:lnTo>
                  <a:pt x="106" y="93"/>
                </a:lnTo>
                <a:lnTo>
                  <a:pt x="112" y="95"/>
                </a:lnTo>
                <a:lnTo>
                  <a:pt x="115" y="95"/>
                </a:lnTo>
                <a:lnTo>
                  <a:pt x="118" y="95"/>
                </a:lnTo>
                <a:lnTo>
                  <a:pt x="121" y="93"/>
                </a:lnTo>
                <a:lnTo>
                  <a:pt x="125" y="92"/>
                </a:lnTo>
                <a:lnTo>
                  <a:pt x="128" y="89"/>
                </a:lnTo>
                <a:lnTo>
                  <a:pt x="131" y="89"/>
                </a:lnTo>
                <a:lnTo>
                  <a:pt x="134" y="89"/>
                </a:lnTo>
                <a:lnTo>
                  <a:pt x="137" y="89"/>
                </a:lnTo>
                <a:lnTo>
                  <a:pt x="142" y="92"/>
                </a:lnTo>
                <a:lnTo>
                  <a:pt x="146" y="95"/>
                </a:lnTo>
                <a:lnTo>
                  <a:pt x="151" y="98"/>
                </a:lnTo>
                <a:lnTo>
                  <a:pt x="155" y="101"/>
                </a:lnTo>
                <a:lnTo>
                  <a:pt x="159" y="104"/>
                </a:lnTo>
                <a:lnTo>
                  <a:pt x="164" y="108"/>
                </a:lnTo>
                <a:lnTo>
                  <a:pt x="170" y="111"/>
                </a:lnTo>
                <a:lnTo>
                  <a:pt x="174" y="116"/>
                </a:lnTo>
                <a:lnTo>
                  <a:pt x="180" y="122"/>
                </a:lnTo>
                <a:lnTo>
                  <a:pt x="186" y="128"/>
                </a:lnTo>
                <a:lnTo>
                  <a:pt x="190" y="133"/>
                </a:lnTo>
                <a:lnTo>
                  <a:pt x="196" y="139"/>
                </a:lnTo>
                <a:lnTo>
                  <a:pt x="202" y="145"/>
                </a:lnTo>
                <a:lnTo>
                  <a:pt x="208" y="148"/>
                </a:lnTo>
                <a:lnTo>
                  <a:pt x="216" y="150"/>
                </a:lnTo>
                <a:lnTo>
                  <a:pt x="223" y="148"/>
                </a:lnTo>
                <a:lnTo>
                  <a:pt x="227" y="147"/>
                </a:lnTo>
                <a:lnTo>
                  <a:pt x="230" y="145"/>
                </a:lnTo>
                <a:lnTo>
                  <a:pt x="235" y="144"/>
                </a:lnTo>
                <a:lnTo>
                  <a:pt x="238" y="144"/>
                </a:lnTo>
                <a:lnTo>
                  <a:pt x="241" y="142"/>
                </a:lnTo>
                <a:lnTo>
                  <a:pt x="244" y="142"/>
                </a:lnTo>
                <a:lnTo>
                  <a:pt x="247" y="141"/>
                </a:lnTo>
                <a:lnTo>
                  <a:pt x="250" y="141"/>
                </a:lnTo>
                <a:lnTo>
                  <a:pt x="254" y="138"/>
                </a:lnTo>
                <a:lnTo>
                  <a:pt x="257" y="135"/>
                </a:lnTo>
                <a:lnTo>
                  <a:pt x="259" y="132"/>
                </a:lnTo>
                <a:lnTo>
                  <a:pt x="261" y="129"/>
                </a:lnTo>
                <a:lnTo>
                  <a:pt x="264" y="125"/>
                </a:lnTo>
                <a:lnTo>
                  <a:pt x="267" y="122"/>
                </a:lnTo>
                <a:lnTo>
                  <a:pt x="269" y="117"/>
                </a:lnTo>
                <a:lnTo>
                  <a:pt x="272" y="114"/>
                </a:lnTo>
                <a:lnTo>
                  <a:pt x="276" y="111"/>
                </a:lnTo>
                <a:lnTo>
                  <a:pt x="279" y="110"/>
                </a:lnTo>
                <a:lnTo>
                  <a:pt x="284" y="111"/>
                </a:lnTo>
                <a:lnTo>
                  <a:pt x="288" y="113"/>
                </a:lnTo>
                <a:lnTo>
                  <a:pt x="293" y="114"/>
                </a:lnTo>
                <a:lnTo>
                  <a:pt x="297" y="117"/>
                </a:lnTo>
                <a:lnTo>
                  <a:pt x="301" y="119"/>
                </a:lnTo>
                <a:lnTo>
                  <a:pt x="307" y="119"/>
                </a:lnTo>
                <a:lnTo>
                  <a:pt x="313" y="117"/>
                </a:lnTo>
                <a:lnTo>
                  <a:pt x="319" y="116"/>
                </a:lnTo>
                <a:lnTo>
                  <a:pt x="325" y="114"/>
                </a:lnTo>
                <a:lnTo>
                  <a:pt x="332" y="111"/>
                </a:lnTo>
                <a:lnTo>
                  <a:pt x="338" y="110"/>
                </a:lnTo>
                <a:lnTo>
                  <a:pt x="346" y="108"/>
                </a:lnTo>
                <a:lnTo>
                  <a:pt x="353" y="108"/>
                </a:lnTo>
                <a:lnTo>
                  <a:pt x="361" y="108"/>
                </a:lnTo>
                <a:lnTo>
                  <a:pt x="369" y="110"/>
                </a:lnTo>
                <a:lnTo>
                  <a:pt x="377" y="114"/>
                </a:lnTo>
                <a:lnTo>
                  <a:pt x="381" y="119"/>
                </a:lnTo>
                <a:lnTo>
                  <a:pt x="387" y="126"/>
                </a:lnTo>
                <a:lnTo>
                  <a:pt x="392" y="133"/>
                </a:lnTo>
                <a:lnTo>
                  <a:pt x="398" y="139"/>
                </a:lnTo>
                <a:lnTo>
                  <a:pt x="403" y="147"/>
                </a:lnTo>
                <a:lnTo>
                  <a:pt x="412" y="151"/>
                </a:lnTo>
                <a:lnTo>
                  <a:pt x="415" y="151"/>
                </a:lnTo>
                <a:lnTo>
                  <a:pt x="418" y="150"/>
                </a:lnTo>
                <a:lnTo>
                  <a:pt x="423" y="147"/>
                </a:lnTo>
                <a:lnTo>
                  <a:pt x="427" y="144"/>
                </a:lnTo>
                <a:lnTo>
                  <a:pt x="433" y="139"/>
                </a:lnTo>
                <a:lnTo>
                  <a:pt x="437" y="136"/>
                </a:lnTo>
                <a:lnTo>
                  <a:pt x="440" y="132"/>
                </a:lnTo>
                <a:lnTo>
                  <a:pt x="443" y="129"/>
                </a:lnTo>
                <a:lnTo>
                  <a:pt x="446" y="126"/>
                </a:lnTo>
                <a:lnTo>
                  <a:pt x="449" y="120"/>
                </a:lnTo>
                <a:lnTo>
                  <a:pt x="454" y="114"/>
                </a:lnTo>
                <a:lnTo>
                  <a:pt x="458" y="107"/>
                </a:lnTo>
                <a:lnTo>
                  <a:pt x="463" y="99"/>
                </a:lnTo>
                <a:lnTo>
                  <a:pt x="466" y="92"/>
                </a:lnTo>
                <a:lnTo>
                  <a:pt x="469" y="88"/>
                </a:lnTo>
                <a:lnTo>
                  <a:pt x="470" y="83"/>
                </a:lnTo>
                <a:lnTo>
                  <a:pt x="470" y="80"/>
                </a:lnTo>
                <a:lnTo>
                  <a:pt x="470" y="76"/>
                </a:lnTo>
                <a:lnTo>
                  <a:pt x="470" y="71"/>
                </a:lnTo>
                <a:lnTo>
                  <a:pt x="472" y="68"/>
                </a:lnTo>
                <a:lnTo>
                  <a:pt x="472" y="64"/>
                </a:lnTo>
                <a:lnTo>
                  <a:pt x="472" y="61"/>
                </a:lnTo>
                <a:lnTo>
                  <a:pt x="473" y="58"/>
                </a:lnTo>
                <a:lnTo>
                  <a:pt x="474" y="55"/>
                </a:lnTo>
                <a:lnTo>
                  <a:pt x="476" y="52"/>
                </a:lnTo>
                <a:lnTo>
                  <a:pt x="480" y="48"/>
                </a:lnTo>
                <a:lnTo>
                  <a:pt x="483" y="45"/>
                </a:lnTo>
                <a:lnTo>
                  <a:pt x="485" y="40"/>
                </a:lnTo>
                <a:lnTo>
                  <a:pt x="486" y="34"/>
                </a:lnTo>
                <a:lnTo>
                  <a:pt x="485" y="28"/>
                </a:lnTo>
                <a:lnTo>
                  <a:pt x="480" y="22"/>
                </a:lnTo>
                <a:lnTo>
                  <a:pt x="472" y="13"/>
                </a:lnTo>
                <a:lnTo>
                  <a:pt x="466" y="11"/>
                </a:lnTo>
                <a:lnTo>
                  <a:pt x="460" y="8"/>
                </a:lnTo>
                <a:lnTo>
                  <a:pt x="452" y="6"/>
                </a:lnTo>
                <a:lnTo>
                  <a:pt x="445" y="5"/>
                </a:lnTo>
                <a:lnTo>
                  <a:pt x="437" y="5"/>
                </a:lnTo>
                <a:lnTo>
                  <a:pt x="430" y="5"/>
                </a:lnTo>
                <a:lnTo>
                  <a:pt x="421" y="6"/>
                </a:lnTo>
                <a:lnTo>
                  <a:pt x="415" y="6"/>
                </a:lnTo>
                <a:lnTo>
                  <a:pt x="402" y="8"/>
                </a:lnTo>
                <a:lnTo>
                  <a:pt x="390" y="6"/>
                </a:lnTo>
                <a:lnTo>
                  <a:pt x="378" y="5"/>
                </a:lnTo>
                <a:lnTo>
                  <a:pt x="366" y="3"/>
                </a:lnTo>
                <a:lnTo>
                  <a:pt x="355" y="2"/>
                </a:lnTo>
                <a:lnTo>
                  <a:pt x="343" y="2"/>
                </a:lnTo>
                <a:lnTo>
                  <a:pt x="331" y="2"/>
                </a:lnTo>
                <a:lnTo>
                  <a:pt x="319" y="5"/>
                </a:lnTo>
                <a:lnTo>
                  <a:pt x="313" y="5"/>
                </a:lnTo>
                <a:lnTo>
                  <a:pt x="306" y="6"/>
                </a:lnTo>
                <a:lnTo>
                  <a:pt x="300" y="5"/>
                </a:lnTo>
                <a:lnTo>
                  <a:pt x="293" y="5"/>
                </a:lnTo>
                <a:lnTo>
                  <a:pt x="285" y="3"/>
                </a:lnTo>
                <a:lnTo>
                  <a:pt x="279" y="2"/>
                </a:lnTo>
                <a:lnTo>
                  <a:pt x="272" y="0"/>
                </a:lnTo>
                <a:lnTo>
                  <a:pt x="264" y="0"/>
                </a:lnTo>
                <a:lnTo>
                  <a:pt x="263" y="0"/>
                </a:lnTo>
                <a:lnTo>
                  <a:pt x="261" y="0"/>
                </a:lnTo>
                <a:lnTo>
                  <a:pt x="260" y="0"/>
                </a:lnTo>
                <a:lnTo>
                  <a:pt x="259" y="0"/>
                </a:lnTo>
                <a:lnTo>
                  <a:pt x="257" y="2"/>
                </a:lnTo>
                <a:lnTo>
                  <a:pt x="256" y="2"/>
                </a:lnTo>
                <a:lnTo>
                  <a:pt x="254" y="3"/>
                </a:lnTo>
                <a:lnTo>
                  <a:pt x="253"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7" name="Freeform 88"/>
          <p:cNvSpPr>
            <a:spLocks/>
          </p:cNvSpPr>
          <p:nvPr/>
        </p:nvSpPr>
        <p:spPr bwMode="auto">
          <a:xfrm>
            <a:off x="6276976" y="4083054"/>
            <a:ext cx="69851" cy="68263"/>
          </a:xfrm>
          <a:custGeom>
            <a:avLst/>
            <a:gdLst>
              <a:gd name="T0" fmla="*/ 0 w 50"/>
              <a:gd name="T1" fmla="*/ 2147483647 h 43"/>
              <a:gd name="T2" fmla="*/ 2147483647 w 50"/>
              <a:gd name="T3" fmla="*/ 2147483647 h 43"/>
              <a:gd name="T4" fmla="*/ 2147483647 w 50"/>
              <a:gd name="T5" fmla="*/ 2147483647 h 43"/>
              <a:gd name="T6" fmla="*/ 2147483647 w 50"/>
              <a:gd name="T7" fmla="*/ 2147483647 h 43"/>
              <a:gd name="T8" fmla="*/ 2147483647 w 50"/>
              <a:gd name="T9" fmla="*/ 2147483647 h 43"/>
              <a:gd name="T10" fmla="*/ 2147483647 w 50"/>
              <a:gd name="T11" fmla="*/ 2147483647 h 43"/>
              <a:gd name="T12" fmla="*/ 2147483647 w 50"/>
              <a:gd name="T13" fmla="*/ 2147483647 h 43"/>
              <a:gd name="T14" fmla="*/ 2147483647 w 50"/>
              <a:gd name="T15" fmla="*/ 2147483647 h 43"/>
              <a:gd name="T16" fmla="*/ 2147483647 w 50"/>
              <a:gd name="T17" fmla="*/ 2147483647 h 43"/>
              <a:gd name="T18" fmla="*/ 2147483647 w 50"/>
              <a:gd name="T19" fmla="*/ 2147483647 h 43"/>
              <a:gd name="T20" fmla="*/ 2147483647 w 50"/>
              <a:gd name="T21" fmla="*/ 2147483647 h 43"/>
              <a:gd name="T22" fmla="*/ 2147483647 w 50"/>
              <a:gd name="T23" fmla="*/ 2147483647 h 43"/>
              <a:gd name="T24" fmla="*/ 2147483647 w 50"/>
              <a:gd name="T25" fmla="*/ 2147483647 h 43"/>
              <a:gd name="T26" fmla="*/ 2147483647 w 50"/>
              <a:gd name="T27" fmla="*/ 2147483647 h 43"/>
              <a:gd name="T28" fmla="*/ 2147483647 w 50"/>
              <a:gd name="T29" fmla="*/ 2147483647 h 43"/>
              <a:gd name="T30" fmla="*/ 2147483647 w 50"/>
              <a:gd name="T31" fmla="*/ 2147483647 h 43"/>
              <a:gd name="T32" fmla="*/ 2147483647 w 50"/>
              <a:gd name="T33" fmla="*/ 2147483647 h 43"/>
              <a:gd name="T34" fmla="*/ 2147483647 w 50"/>
              <a:gd name="T35" fmla="*/ 2147483647 h 43"/>
              <a:gd name="T36" fmla="*/ 2147483647 w 50"/>
              <a:gd name="T37" fmla="*/ 2147483647 h 43"/>
              <a:gd name="T38" fmla="*/ 2147483647 w 50"/>
              <a:gd name="T39" fmla="*/ 2147483647 h 43"/>
              <a:gd name="T40" fmla="*/ 2147483647 w 50"/>
              <a:gd name="T41" fmla="*/ 2147483647 h 43"/>
              <a:gd name="T42" fmla="*/ 2147483647 w 50"/>
              <a:gd name="T43" fmla="*/ 2147483647 h 43"/>
              <a:gd name="T44" fmla="*/ 2147483647 w 50"/>
              <a:gd name="T45" fmla="*/ 2147483647 h 43"/>
              <a:gd name="T46" fmla="*/ 2147483647 w 50"/>
              <a:gd name="T47" fmla="*/ 2147483647 h 43"/>
              <a:gd name="T48" fmla="*/ 2147483647 w 50"/>
              <a:gd name="T49" fmla="*/ 2147483647 h 43"/>
              <a:gd name="T50" fmla="*/ 2147483647 w 50"/>
              <a:gd name="T51" fmla="*/ 2147483647 h 43"/>
              <a:gd name="T52" fmla="*/ 2147483647 w 50"/>
              <a:gd name="T53" fmla="*/ 2147483647 h 43"/>
              <a:gd name="T54" fmla="*/ 2147483647 w 50"/>
              <a:gd name="T55" fmla="*/ 2147483647 h 43"/>
              <a:gd name="T56" fmla="*/ 2147483647 w 50"/>
              <a:gd name="T57" fmla="*/ 2147483647 h 43"/>
              <a:gd name="T58" fmla="*/ 2147483647 w 50"/>
              <a:gd name="T59" fmla="*/ 2147483647 h 43"/>
              <a:gd name="T60" fmla="*/ 2147483647 w 50"/>
              <a:gd name="T61" fmla="*/ 2147483647 h 43"/>
              <a:gd name="T62" fmla="*/ 2147483647 w 50"/>
              <a:gd name="T63" fmla="*/ 2147483647 h 43"/>
              <a:gd name="T64" fmla="*/ 2147483647 w 50"/>
              <a:gd name="T65" fmla="*/ 2147483647 h 43"/>
              <a:gd name="T66" fmla="*/ 2147483647 w 50"/>
              <a:gd name="T67" fmla="*/ 2147483647 h 43"/>
              <a:gd name="T68" fmla="*/ 2147483647 w 50"/>
              <a:gd name="T69" fmla="*/ 2147483647 h 43"/>
              <a:gd name="T70" fmla="*/ 2147483647 w 50"/>
              <a:gd name="T71" fmla="*/ 0 h 43"/>
              <a:gd name="T72" fmla="*/ 2147483647 w 50"/>
              <a:gd name="T73" fmla="*/ 0 h 43"/>
              <a:gd name="T74" fmla="*/ 2147483647 w 50"/>
              <a:gd name="T75" fmla="*/ 0 h 43"/>
              <a:gd name="T76" fmla="*/ 2147483647 w 50"/>
              <a:gd name="T77" fmla="*/ 2147483647 h 43"/>
              <a:gd name="T78" fmla="*/ 0 w 50"/>
              <a:gd name="T79" fmla="*/ 2147483647 h 43"/>
              <a:gd name="T80" fmla="*/ 0 w 50"/>
              <a:gd name="T81" fmla="*/ 2147483647 h 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0"/>
              <a:gd name="T124" fmla="*/ 0 h 43"/>
              <a:gd name="T125" fmla="*/ 50 w 50"/>
              <a:gd name="T126" fmla="*/ 43 h 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0" h="43">
                <a:moveTo>
                  <a:pt x="0" y="14"/>
                </a:moveTo>
                <a:lnTo>
                  <a:pt x="1" y="17"/>
                </a:lnTo>
                <a:lnTo>
                  <a:pt x="1" y="20"/>
                </a:lnTo>
                <a:lnTo>
                  <a:pt x="3" y="22"/>
                </a:lnTo>
                <a:lnTo>
                  <a:pt x="4" y="25"/>
                </a:lnTo>
                <a:lnTo>
                  <a:pt x="6" y="28"/>
                </a:lnTo>
                <a:lnTo>
                  <a:pt x="7" y="31"/>
                </a:lnTo>
                <a:lnTo>
                  <a:pt x="9" y="34"/>
                </a:lnTo>
                <a:lnTo>
                  <a:pt x="12" y="36"/>
                </a:lnTo>
                <a:lnTo>
                  <a:pt x="15" y="39"/>
                </a:lnTo>
                <a:lnTo>
                  <a:pt x="19" y="40"/>
                </a:lnTo>
                <a:lnTo>
                  <a:pt x="22" y="42"/>
                </a:lnTo>
                <a:lnTo>
                  <a:pt x="27" y="43"/>
                </a:lnTo>
                <a:lnTo>
                  <a:pt x="31" y="43"/>
                </a:lnTo>
                <a:lnTo>
                  <a:pt x="36" y="43"/>
                </a:lnTo>
                <a:lnTo>
                  <a:pt x="40" y="42"/>
                </a:lnTo>
                <a:lnTo>
                  <a:pt x="44" y="39"/>
                </a:lnTo>
                <a:lnTo>
                  <a:pt x="46" y="36"/>
                </a:lnTo>
                <a:lnTo>
                  <a:pt x="47" y="34"/>
                </a:lnTo>
                <a:lnTo>
                  <a:pt x="47" y="31"/>
                </a:lnTo>
                <a:lnTo>
                  <a:pt x="49" y="30"/>
                </a:lnTo>
                <a:lnTo>
                  <a:pt x="49" y="27"/>
                </a:lnTo>
                <a:lnTo>
                  <a:pt x="50" y="24"/>
                </a:lnTo>
                <a:lnTo>
                  <a:pt x="49" y="21"/>
                </a:lnTo>
                <a:lnTo>
                  <a:pt x="49" y="18"/>
                </a:lnTo>
                <a:lnTo>
                  <a:pt x="47" y="17"/>
                </a:lnTo>
                <a:lnTo>
                  <a:pt x="46" y="15"/>
                </a:lnTo>
                <a:lnTo>
                  <a:pt x="44" y="14"/>
                </a:lnTo>
                <a:lnTo>
                  <a:pt x="43" y="12"/>
                </a:lnTo>
                <a:lnTo>
                  <a:pt x="43" y="11"/>
                </a:lnTo>
                <a:lnTo>
                  <a:pt x="41" y="9"/>
                </a:lnTo>
                <a:lnTo>
                  <a:pt x="38" y="9"/>
                </a:lnTo>
                <a:lnTo>
                  <a:pt x="37" y="8"/>
                </a:lnTo>
                <a:lnTo>
                  <a:pt x="33" y="5"/>
                </a:lnTo>
                <a:lnTo>
                  <a:pt x="25" y="2"/>
                </a:lnTo>
                <a:lnTo>
                  <a:pt x="19" y="0"/>
                </a:lnTo>
                <a:lnTo>
                  <a:pt x="13" y="0"/>
                </a:lnTo>
                <a:lnTo>
                  <a:pt x="7" y="0"/>
                </a:lnTo>
                <a:lnTo>
                  <a:pt x="3" y="3"/>
                </a:lnTo>
                <a:lnTo>
                  <a:pt x="0" y="8"/>
                </a:lnTo>
                <a:lnTo>
                  <a:pt x="0"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8" name="Freeform 89"/>
          <p:cNvSpPr>
            <a:spLocks/>
          </p:cNvSpPr>
          <p:nvPr/>
        </p:nvSpPr>
        <p:spPr bwMode="auto">
          <a:xfrm>
            <a:off x="6276976" y="4083054"/>
            <a:ext cx="69851" cy="68263"/>
          </a:xfrm>
          <a:custGeom>
            <a:avLst/>
            <a:gdLst>
              <a:gd name="T0" fmla="*/ 0 w 50"/>
              <a:gd name="T1" fmla="*/ 2147483647 h 43"/>
              <a:gd name="T2" fmla="*/ 2147483647 w 50"/>
              <a:gd name="T3" fmla="*/ 2147483647 h 43"/>
              <a:gd name="T4" fmla="*/ 2147483647 w 50"/>
              <a:gd name="T5" fmla="*/ 2147483647 h 43"/>
              <a:gd name="T6" fmla="*/ 2147483647 w 50"/>
              <a:gd name="T7" fmla="*/ 2147483647 h 43"/>
              <a:gd name="T8" fmla="*/ 2147483647 w 50"/>
              <a:gd name="T9" fmla="*/ 2147483647 h 43"/>
              <a:gd name="T10" fmla="*/ 2147483647 w 50"/>
              <a:gd name="T11" fmla="*/ 2147483647 h 43"/>
              <a:gd name="T12" fmla="*/ 2147483647 w 50"/>
              <a:gd name="T13" fmla="*/ 2147483647 h 43"/>
              <a:gd name="T14" fmla="*/ 2147483647 w 50"/>
              <a:gd name="T15" fmla="*/ 2147483647 h 43"/>
              <a:gd name="T16" fmla="*/ 2147483647 w 50"/>
              <a:gd name="T17" fmla="*/ 2147483647 h 43"/>
              <a:gd name="T18" fmla="*/ 2147483647 w 50"/>
              <a:gd name="T19" fmla="*/ 2147483647 h 43"/>
              <a:gd name="T20" fmla="*/ 2147483647 w 50"/>
              <a:gd name="T21" fmla="*/ 2147483647 h 43"/>
              <a:gd name="T22" fmla="*/ 2147483647 w 50"/>
              <a:gd name="T23" fmla="*/ 2147483647 h 43"/>
              <a:gd name="T24" fmla="*/ 2147483647 w 50"/>
              <a:gd name="T25" fmla="*/ 2147483647 h 43"/>
              <a:gd name="T26" fmla="*/ 2147483647 w 50"/>
              <a:gd name="T27" fmla="*/ 2147483647 h 43"/>
              <a:gd name="T28" fmla="*/ 2147483647 w 50"/>
              <a:gd name="T29" fmla="*/ 2147483647 h 43"/>
              <a:gd name="T30" fmla="*/ 2147483647 w 50"/>
              <a:gd name="T31" fmla="*/ 2147483647 h 43"/>
              <a:gd name="T32" fmla="*/ 2147483647 w 50"/>
              <a:gd name="T33" fmla="*/ 2147483647 h 43"/>
              <a:gd name="T34" fmla="*/ 2147483647 w 50"/>
              <a:gd name="T35" fmla="*/ 2147483647 h 43"/>
              <a:gd name="T36" fmla="*/ 2147483647 w 50"/>
              <a:gd name="T37" fmla="*/ 2147483647 h 43"/>
              <a:gd name="T38" fmla="*/ 2147483647 w 50"/>
              <a:gd name="T39" fmla="*/ 2147483647 h 43"/>
              <a:gd name="T40" fmla="*/ 2147483647 w 50"/>
              <a:gd name="T41" fmla="*/ 2147483647 h 43"/>
              <a:gd name="T42" fmla="*/ 2147483647 w 50"/>
              <a:gd name="T43" fmla="*/ 2147483647 h 43"/>
              <a:gd name="T44" fmla="*/ 2147483647 w 50"/>
              <a:gd name="T45" fmla="*/ 2147483647 h 43"/>
              <a:gd name="T46" fmla="*/ 2147483647 w 50"/>
              <a:gd name="T47" fmla="*/ 2147483647 h 43"/>
              <a:gd name="T48" fmla="*/ 2147483647 w 50"/>
              <a:gd name="T49" fmla="*/ 2147483647 h 43"/>
              <a:gd name="T50" fmla="*/ 2147483647 w 50"/>
              <a:gd name="T51" fmla="*/ 2147483647 h 43"/>
              <a:gd name="T52" fmla="*/ 2147483647 w 50"/>
              <a:gd name="T53" fmla="*/ 2147483647 h 43"/>
              <a:gd name="T54" fmla="*/ 2147483647 w 50"/>
              <a:gd name="T55" fmla="*/ 2147483647 h 43"/>
              <a:gd name="T56" fmla="*/ 2147483647 w 50"/>
              <a:gd name="T57" fmla="*/ 2147483647 h 43"/>
              <a:gd name="T58" fmla="*/ 2147483647 w 50"/>
              <a:gd name="T59" fmla="*/ 2147483647 h 43"/>
              <a:gd name="T60" fmla="*/ 2147483647 w 50"/>
              <a:gd name="T61" fmla="*/ 2147483647 h 43"/>
              <a:gd name="T62" fmla="*/ 2147483647 w 50"/>
              <a:gd name="T63" fmla="*/ 2147483647 h 43"/>
              <a:gd name="T64" fmla="*/ 2147483647 w 50"/>
              <a:gd name="T65" fmla="*/ 2147483647 h 43"/>
              <a:gd name="T66" fmla="*/ 2147483647 w 50"/>
              <a:gd name="T67" fmla="*/ 2147483647 h 43"/>
              <a:gd name="T68" fmla="*/ 2147483647 w 50"/>
              <a:gd name="T69" fmla="*/ 2147483647 h 43"/>
              <a:gd name="T70" fmla="*/ 2147483647 w 50"/>
              <a:gd name="T71" fmla="*/ 0 h 43"/>
              <a:gd name="T72" fmla="*/ 2147483647 w 50"/>
              <a:gd name="T73" fmla="*/ 0 h 43"/>
              <a:gd name="T74" fmla="*/ 2147483647 w 50"/>
              <a:gd name="T75" fmla="*/ 0 h 43"/>
              <a:gd name="T76" fmla="*/ 2147483647 w 50"/>
              <a:gd name="T77" fmla="*/ 2147483647 h 43"/>
              <a:gd name="T78" fmla="*/ 0 w 50"/>
              <a:gd name="T79" fmla="*/ 2147483647 h 43"/>
              <a:gd name="T80" fmla="*/ 0 w 50"/>
              <a:gd name="T81" fmla="*/ 2147483647 h 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0"/>
              <a:gd name="T124" fmla="*/ 0 h 43"/>
              <a:gd name="T125" fmla="*/ 50 w 50"/>
              <a:gd name="T126" fmla="*/ 43 h 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0" h="43">
                <a:moveTo>
                  <a:pt x="0" y="14"/>
                </a:moveTo>
                <a:lnTo>
                  <a:pt x="1" y="17"/>
                </a:lnTo>
                <a:lnTo>
                  <a:pt x="1" y="20"/>
                </a:lnTo>
                <a:lnTo>
                  <a:pt x="3" y="22"/>
                </a:lnTo>
                <a:lnTo>
                  <a:pt x="4" y="25"/>
                </a:lnTo>
                <a:lnTo>
                  <a:pt x="6" y="28"/>
                </a:lnTo>
                <a:lnTo>
                  <a:pt x="7" y="31"/>
                </a:lnTo>
                <a:lnTo>
                  <a:pt x="9" y="34"/>
                </a:lnTo>
                <a:lnTo>
                  <a:pt x="12" y="36"/>
                </a:lnTo>
                <a:lnTo>
                  <a:pt x="15" y="39"/>
                </a:lnTo>
                <a:lnTo>
                  <a:pt x="19" y="40"/>
                </a:lnTo>
                <a:lnTo>
                  <a:pt x="22" y="42"/>
                </a:lnTo>
                <a:lnTo>
                  <a:pt x="27" y="43"/>
                </a:lnTo>
                <a:lnTo>
                  <a:pt x="31" y="43"/>
                </a:lnTo>
                <a:lnTo>
                  <a:pt x="36" y="43"/>
                </a:lnTo>
                <a:lnTo>
                  <a:pt x="40" y="42"/>
                </a:lnTo>
                <a:lnTo>
                  <a:pt x="44" y="39"/>
                </a:lnTo>
                <a:lnTo>
                  <a:pt x="46" y="36"/>
                </a:lnTo>
                <a:lnTo>
                  <a:pt x="47" y="34"/>
                </a:lnTo>
                <a:lnTo>
                  <a:pt x="47" y="31"/>
                </a:lnTo>
                <a:lnTo>
                  <a:pt x="49" y="30"/>
                </a:lnTo>
                <a:lnTo>
                  <a:pt x="49" y="27"/>
                </a:lnTo>
                <a:lnTo>
                  <a:pt x="50" y="24"/>
                </a:lnTo>
                <a:lnTo>
                  <a:pt x="49" y="21"/>
                </a:lnTo>
                <a:lnTo>
                  <a:pt x="49" y="18"/>
                </a:lnTo>
                <a:lnTo>
                  <a:pt x="47" y="17"/>
                </a:lnTo>
                <a:lnTo>
                  <a:pt x="46" y="15"/>
                </a:lnTo>
                <a:lnTo>
                  <a:pt x="44" y="14"/>
                </a:lnTo>
                <a:lnTo>
                  <a:pt x="43" y="12"/>
                </a:lnTo>
                <a:lnTo>
                  <a:pt x="43" y="11"/>
                </a:lnTo>
                <a:lnTo>
                  <a:pt x="41" y="9"/>
                </a:lnTo>
                <a:lnTo>
                  <a:pt x="38" y="9"/>
                </a:lnTo>
                <a:lnTo>
                  <a:pt x="37" y="8"/>
                </a:lnTo>
                <a:lnTo>
                  <a:pt x="33" y="5"/>
                </a:lnTo>
                <a:lnTo>
                  <a:pt x="25" y="2"/>
                </a:lnTo>
                <a:lnTo>
                  <a:pt x="19" y="0"/>
                </a:lnTo>
                <a:lnTo>
                  <a:pt x="13" y="0"/>
                </a:lnTo>
                <a:lnTo>
                  <a:pt x="7" y="0"/>
                </a:lnTo>
                <a:lnTo>
                  <a:pt x="3" y="3"/>
                </a:lnTo>
                <a:lnTo>
                  <a:pt x="0" y="8"/>
                </a:lnTo>
                <a:lnTo>
                  <a:pt x="0" y="14"/>
                </a:lnTo>
              </a:path>
            </a:pathLst>
          </a:custGeom>
          <a:solidFill>
            <a:srgbClr val="FFFF00"/>
          </a:solidFill>
          <a:ln w="4763">
            <a:solidFill>
              <a:srgbClr val="990000"/>
            </a:solidFill>
            <a:round/>
            <a:headEnd/>
            <a:tailEnd/>
          </a:ln>
        </p:spPr>
        <p:txBody>
          <a:bodyPr/>
          <a:lstStyle/>
          <a:p>
            <a:endParaRPr lang="en-US"/>
          </a:p>
        </p:txBody>
      </p:sp>
      <p:sp>
        <p:nvSpPr>
          <p:cNvPr id="53339" name="Freeform 90"/>
          <p:cNvSpPr>
            <a:spLocks/>
          </p:cNvSpPr>
          <p:nvPr/>
        </p:nvSpPr>
        <p:spPr bwMode="auto">
          <a:xfrm>
            <a:off x="6362701" y="4102102"/>
            <a:ext cx="88900" cy="71439"/>
          </a:xfrm>
          <a:custGeom>
            <a:avLst/>
            <a:gdLst>
              <a:gd name="T0" fmla="*/ 2147483647 w 63"/>
              <a:gd name="T1" fmla="*/ 2147483647 h 45"/>
              <a:gd name="T2" fmla="*/ 2147483647 w 63"/>
              <a:gd name="T3" fmla="*/ 2147483647 h 45"/>
              <a:gd name="T4" fmla="*/ 2147483647 w 63"/>
              <a:gd name="T5" fmla="*/ 2147483647 h 45"/>
              <a:gd name="T6" fmla="*/ 2147483647 w 63"/>
              <a:gd name="T7" fmla="*/ 2147483647 h 45"/>
              <a:gd name="T8" fmla="*/ 2147483647 w 63"/>
              <a:gd name="T9" fmla="*/ 2147483647 h 45"/>
              <a:gd name="T10" fmla="*/ 2147483647 w 63"/>
              <a:gd name="T11" fmla="*/ 2147483647 h 45"/>
              <a:gd name="T12" fmla="*/ 0 w 63"/>
              <a:gd name="T13" fmla="*/ 2147483647 h 45"/>
              <a:gd name="T14" fmla="*/ 0 w 63"/>
              <a:gd name="T15" fmla="*/ 2147483647 h 45"/>
              <a:gd name="T16" fmla="*/ 2147483647 w 63"/>
              <a:gd name="T17" fmla="*/ 2147483647 h 45"/>
              <a:gd name="T18" fmla="*/ 2147483647 w 63"/>
              <a:gd name="T19" fmla="*/ 2147483647 h 45"/>
              <a:gd name="T20" fmla="*/ 2147483647 w 63"/>
              <a:gd name="T21" fmla="*/ 2147483647 h 45"/>
              <a:gd name="T22" fmla="*/ 2147483647 w 63"/>
              <a:gd name="T23" fmla="*/ 2147483647 h 45"/>
              <a:gd name="T24" fmla="*/ 2147483647 w 63"/>
              <a:gd name="T25" fmla="*/ 2147483647 h 45"/>
              <a:gd name="T26" fmla="*/ 2147483647 w 63"/>
              <a:gd name="T27" fmla="*/ 2147483647 h 45"/>
              <a:gd name="T28" fmla="*/ 2147483647 w 63"/>
              <a:gd name="T29" fmla="*/ 2147483647 h 45"/>
              <a:gd name="T30" fmla="*/ 2147483647 w 63"/>
              <a:gd name="T31" fmla="*/ 2147483647 h 45"/>
              <a:gd name="T32" fmla="*/ 2147483647 w 63"/>
              <a:gd name="T33" fmla="*/ 2147483647 h 45"/>
              <a:gd name="T34" fmla="*/ 2147483647 w 63"/>
              <a:gd name="T35" fmla="*/ 2147483647 h 45"/>
              <a:gd name="T36" fmla="*/ 2147483647 w 63"/>
              <a:gd name="T37" fmla="*/ 2147483647 h 45"/>
              <a:gd name="T38" fmla="*/ 2147483647 w 63"/>
              <a:gd name="T39" fmla="*/ 2147483647 h 45"/>
              <a:gd name="T40" fmla="*/ 2147483647 w 63"/>
              <a:gd name="T41" fmla="*/ 2147483647 h 45"/>
              <a:gd name="T42" fmla="*/ 2147483647 w 63"/>
              <a:gd name="T43" fmla="*/ 2147483647 h 45"/>
              <a:gd name="T44" fmla="*/ 2147483647 w 63"/>
              <a:gd name="T45" fmla="*/ 2147483647 h 45"/>
              <a:gd name="T46" fmla="*/ 2147483647 w 63"/>
              <a:gd name="T47" fmla="*/ 2147483647 h 45"/>
              <a:gd name="T48" fmla="*/ 2147483647 w 63"/>
              <a:gd name="T49" fmla="*/ 2147483647 h 45"/>
              <a:gd name="T50" fmla="*/ 2147483647 w 63"/>
              <a:gd name="T51" fmla="*/ 2147483647 h 45"/>
              <a:gd name="T52" fmla="*/ 2147483647 w 63"/>
              <a:gd name="T53" fmla="*/ 2147483647 h 45"/>
              <a:gd name="T54" fmla="*/ 2147483647 w 63"/>
              <a:gd name="T55" fmla="*/ 2147483647 h 45"/>
              <a:gd name="T56" fmla="*/ 2147483647 w 63"/>
              <a:gd name="T57" fmla="*/ 2147483647 h 45"/>
              <a:gd name="T58" fmla="*/ 2147483647 w 63"/>
              <a:gd name="T59" fmla="*/ 2147483647 h 45"/>
              <a:gd name="T60" fmla="*/ 2147483647 w 63"/>
              <a:gd name="T61" fmla="*/ 2147483647 h 45"/>
              <a:gd name="T62" fmla="*/ 2147483647 w 63"/>
              <a:gd name="T63" fmla="*/ 2147483647 h 45"/>
              <a:gd name="T64" fmla="*/ 2147483647 w 63"/>
              <a:gd name="T65" fmla="*/ 2147483647 h 45"/>
              <a:gd name="T66" fmla="*/ 2147483647 w 63"/>
              <a:gd name="T67" fmla="*/ 2147483647 h 45"/>
              <a:gd name="T68" fmla="*/ 2147483647 w 63"/>
              <a:gd name="T69" fmla="*/ 2147483647 h 45"/>
              <a:gd name="T70" fmla="*/ 2147483647 w 63"/>
              <a:gd name="T71" fmla="*/ 0 h 45"/>
              <a:gd name="T72" fmla="*/ 2147483647 w 63"/>
              <a:gd name="T73" fmla="*/ 0 h 45"/>
              <a:gd name="T74" fmla="*/ 2147483647 w 63"/>
              <a:gd name="T75" fmla="*/ 2147483647 h 45"/>
              <a:gd name="T76" fmla="*/ 2147483647 w 63"/>
              <a:gd name="T77" fmla="*/ 2147483647 h 45"/>
              <a:gd name="T78" fmla="*/ 2147483647 w 63"/>
              <a:gd name="T79" fmla="*/ 2147483647 h 45"/>
              <a:gd name="T80" fmla="*/ 2147483647 w 63"/>
              <a:gd name="T81" fmla="*/ 2147483647 h 45"/>
              <a:gd name="T82" fmla="*/ 2147483647 w 63"/>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3"/>
              <a:gd name="T127" fmla="*/ 0 h 45"/>
              <a:gd name="T128" fmla="*/ 63 w 63"/>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lnTo>
                  <a:pt x="11" y="1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0" name="Freeform 91"/>
          <p:cNvSpPr>
            <a:spLocks/>
          </p:cNvSpPr>
          <p:nvPr/>
        </p:nvSpPr>
        <p:spPr bwMode="auto">
          <a:xfrm>
            <a:off x="6362701" y="4102102"/>
            <a:ext cx="88900" cy="71439"/>
          </a:xfrm>
          <a:custGeom>
            <a:avLst/>
            <a:gdLst>
              <a:gd name="T0" fmla="*/ 2147483647 w 63"/>
              <a:gd name="T1" fmla="*/ 2147483647 h 45"/>
              <a:gd name="T2" fmla="*/ 2147483647 w 63"/>
              <a:gd name="T3" fmla="*/ 2147483647 h 45"/>
              <a:gd name="T4" fmla="*/ 2147483647 w 63"/>
              <a:gd name="T5" fmla="*/ 2147483647 h 45"/>
              <a:gd name="T6" fmla="*/ 2147483647 w 63"/>
              <a:gd name="T7" fmla="*/ 2147483647 h 45"/>
              <a:gd name="T8" fmla="*/ 2147483647 w 63"/>
              <a:gd name="T9" fmla="*/ 2147483647 h 45"/>
              <a:gd name="T10" fmla="*/ 2147483647 w 63"/>
              <a:gd name="T11" fmla="*/ 2147483647 h 45"/>
              <a:gd name="T12" fmla="*/ 0 w 63"/>
              <a:gd name="T13" fmla="*/ 2147483647 h 45"/>
              <a:gd name="T14" fmla="*/ 0 w 63"/>
              <a:gd name="T15" fmla="*/ 2147483647 h 45"/>
              <a:gd name="T16" fmla="*/ 2147483647 w 63"/>
              <a:gd name="T17" fmla="*/ 2147483647 h 45"/>
              <a:gd name="T18" fmla="*/ 2147483647 w 63"/>
              <a:gd name="T19" fmla="*/ 2147483647 h 45"/>
              <a:gd name="T20" fmla="*/ 2147483647 w 63"/>
              <a:gd name="T21" fmla="*/ 2147483647 h 45"/>
              <a:gd name="T22" fmla="*/ 2147483647 w 63"/>
              <a:gd name="T23" fmla="*/ 2147483647 h 45"/>
              <a:gd name="T24" fmla="*/ 2147483647 w 63"/>
              <a:gd name="T25" fmla="*/ 2147483647 h 45"/>
              <a:gd name="T26" fmla="*/ 2147483647 w 63"/>
              <a:gd name="T27" fmla="*/ 2147483647 h 45"/>
              <a:gd name="T28" fmla="*/ 2147483647 w 63"/>
              <a:gd name="T29" fmla="*/ 2147483647 h 45"/>
              <a:gd name="T30" fmla="*/ 2147483647 w 63"/>
              <a:gd name="T31" fmla="*/ 2147483647 h 45"/>
              <a:gd name="T32" fmla="*/ 2147483647 w 63"/>
              <a:gd name="T33" fmla="*/ 2147483647 h 45"/>
              <a:gd name="T34" fmla="*/ 2147483647 w 63"/>
              <a:gd name="T35" fmla="*/ 2147483647 h 45"/>
              <a:gd name="T36" fmla="*/ 2147483647 w 63"/>
              <a:gd name="T37" fmla="*/ 2147483647 h 45"/>
              <a:gd name="T38" fmla="*/ 2147483647 w 63"/>
              <a:gd name="T39" fmla="*/ 2147483647 h 45"/>
              <a:gd name="T40" fmla="*/ 2147483647 w 63"/>
              <a:gd name="T41" fmla="*/ 2147483647 h 45"/>
              <a:gd name="T42" fmla="*/ 2147483647 w 63"/>
              <a:gd name="T43" fmla="*/ 2147483647 h 45"/>
              <a:gd name="T44" fmla="*/ 2147483647 w 63"/>
              <a:gd name="T45" fmla="*/ 2147483647 h 45"/>
              <a:gd name="T46" fmla="*/ 2147483647 w 63"/>
              <a:gd name="T47" fmla="*/ 2147483647 h 45"/>
              <a:gd name="T48" fmla="*/ 2147483647 w 63"/>
              <a:gd name="T49" fmla="*/ 2147483647 h 45"/>
              <a:gd name="T50" fmla="*/ 2147483647 w 63"/>
              <a:gd name="T51" fmla="*/ 2147483647 h 45"/>
              <a:gd name="T52" fmla="*/ 2147483647 w 63"/>
              <a:gd name="T53" fmla="*/ 2147483647 h 45"/>
              <a:gd name="T54" fmla="*/ 2147483647 w 63"/>
              <a:gd name="T55" fmla="*/ 2147483647 h 45"/>
              <a:gd name="T56" fmla="*/ 2147483647 w 63"/>
              <a:gd name="T57" fmla="*/ 2147483647 h 45"/>
              <a:gd name="T58" fmla="*/ 2147483647 w 63"/>
              <a:gd name="T59" fmla="*/ 2147483647 h 45"/>
              <a:gd name="T60" fmla="*/ 2147483647 w 63"/>
              <a:gd name="T61" fmla="*/ 2147483647 h 45"/>
              <a:gd name="T62" fmla="*/ 2147483647 w 63"/>
              <a:gd name="T63" fmla="*/ 2147483647 h 45"/>
              <a:gd name="T64" fmla="*/ 2147483647 w 63"/>
              <a:gd name="T65" fmla="*/ 2147483647 h 45"/>
              <a:gd name="T66" fmla="*/ 2147483647 w 63"/>
              <a:gd name="T67" fmla="*/ 2147483647 h 45"/>
              <a:gd name="T68" fmla="*/ 2147483647 w 63"/>
              <a:gd name="T69" fmla="*/ 2147483647 h 45"/>
              <a:gd name="T70" fmla="*/ 2147483647 w 63"/>
              <a:gd name="T71" fmla="*/ 0 h 45"/>
              <a:gd name="T72" fmla="*/ 2147483647 w 63"/>
              <a:gd name="T73" fmla="*/ 0 h 45"/>
              <a:gd name="T74" fmla="*/ 2147483647 w 63"/>
              <a:gd name="T75" fmla="*/ 2147483647 h 45"/>
              <a:gd name="T76" fmla="*/ 2147483647 w 63"/>
              <a:gd name="T77" fmla="*/ 2147483647 h 45"/>
              <a:gd name="T78" fmla="*/ 2147483647 w 63"/>
              <a:gd name="T79" fmla="*/ 2147483647 h 45"/>
              <a:gd name="T80" fmla="*/ 2147483647 w 63"/>
              <a:gd name="T81" fmla="*/ 2147483647 h 45"/>
              <a:gd name="T82" fmla="*/ 2147483647 w 63"/>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3"/>
              <a:gd name="T127" fmla="*/ 0 h 45"/>
              <a:gd name="T128" fmla="*/ 63 w 63"/>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lnTo>
                  <a:pt x="11" y="12"/>
                </a:lnTo>
              </a:path>
            </a:pathLst>
          </a:custGeom>
          <a:solidFill>
            <a:srgbClr val="FFFF00"/>
          </a:solidFill>
          <a:ln w="1588">
            <a:solidFill>
              <a:srgbClr val="990000"/>
            </a:solidFill>
            <a:round/>
            <a:headEnd/>
            <a:tailEnd/>
          </a:ln>
        </p:spPr>
        <p:txBody>
          <a:bodyPr/>
          <a:lstStyle/>
          <a:p>
            <a:endParaRPr lang="en-US"/>
          </a:p>
        </p:txBody>
      </p:sp>
      <p:sp>
        <p:nvSpPr>
          <p:cNvPr id="53341" name="Freeform 92"/>
          <p:cNvSpPr>
            <a:spLocks/>
          </p:cNvSpPr>
          <p:nvPr/>
        </p:nvSpPr>
        <p:spPr bwMode="auto">
          <a:xfrm>
            <a:off x="6362701" y="4102102"/>
            <a:ext cx="88900" cy="71439"/>
          </a:xfrm>
          <a:custGeom>
            <a:avLst/>
            <a:gdLst>
              <a:gd name="T0" fmla="*/ 2147483647 w 63"/>
              <a:gd name="T1" fmla="*/ 2147483647 h 45"/>
              <a:gd name="T2" fmla="*/ 2147483647 w 63"/>
              <a:gd name="T3" fmla="*/ 2147483647 h 45"/>
              <a:gd name="T4" fmla="*/ 2147483647 w 63"/>
              <a:gd name="T5" fmla="*/ 2147483647 h 45"/>
              <a:gd name="T6" fmla="*/ 2147483647 w 63"/>
              <a:gd name="T7" fmla="*/ 2147483647 h 45"/>
              <a:gd name="T8" fmla="*/ 2147483647 w 63"/>
              <a:gd name="T9" fmla="*/ 2147483647 h 45"/>
              <a:gd name="T10" fmla="*/ 2147483647 w 63"/>
              <a:gd name="T11" fmla="*/ 2147483647 h 45"/>
              <a:gd name="T12" fmla="*/ 0 w 63"/>
              <a:gd name="T13" fmla="*/ 2147483647 h 45"/>
              <a:gd name="T14" fmla="*/ 0 w 63"/>
              <a:gd name="T15" fmla="*/ 2147483647 h 45"/>
              <a:gd name="T16" fmla="*/ 2147483647 w 63"/>
              <a:gd name="T17" fmla="*/ 2147483647 h 45"/>
              <a:gd name="T18" fmla="*/ 2147483647 w 63"/>
              <a:gd name="T19" fmla="*/ 2147483647 h 45"/>
              <a:gd name="T20" fmla="*/ 2147483647 w 63"/>
              <a:gd name="T21" fmla="*/ 2147483647 h 45"/>
              <a:gd name="T22" fmla="*/ 2147483647 w 63"/>
              <a:gd name="T23" fmla="*/ 2147483647 h 45"/>
              <a:gd name="T24" fmla="*/ 2147483647 w 63"/>
              <a:gd name="T25" fmla="*/ 2147483647 h 45"/>
              <a:gd name="T26" fmla="*/ 2147483647 w 63"/>
              <a:gd name="T27" fmla="*/ 2147483647 h 45"/>
              <a:gd name="T28" fmla="*/ 2147483647 w 63"/>
              <a:gd name="T29" fmla="*/ 2147483647 h 45"/>
              <a:gd name="T30" fmla="*/ 2147483647 w 63"/>
              <a:gd name="T31" fmla="*/ 2147483647 h 45"/>
              <a:gd name="T32" fmla="*/ 2147483647 w 63"/>
              <a:gd name="T33" fmla="*/ 2147483647 h 45"/>
              <a:gd name="T34" fmla="*/ 2147483647 w 63"/>
              <a:gd name="T35" fmla="*/ 2147483647 h 45"/>
              <a:gd name="T36" fmla="*/ 2147483647 w 63"/>
              <a:gd name="T37" fmla="*/ 2147483647 h 45"/>
              <a:gd name="T38" fmla="*/ 2147483647 w 63"/>
              <a:gd name="T39" fmla="*/ 2147483647 h 45"/>
              <a:gd name="T40" fmla="*/ 2147483647 w 63"/>
              <a:gd name="T41" fmla="*/ 2147483647 h 45"/>
              <a:gd name="T42" fmla="*/ 2147483647 w 63"/>
              <a:gd name="T43" fmla="*/ 2147483647 h 45"/>
              <a:gd name="T44" fmla="*/ 2147483647 w 63"/>
              <a:gd name="T45" fmla="*/ 2147483647 h 45"/>
              <a:gd name="T46" fmla="*/ 2147483647 w 63"/>
              <a:gd name="T47" fmla="*/ 2147483647 h 45"/>
              <a:gd name="T48" fmla="*/ 2147483647 w 63"/>
              <a:gd name="T49" fmla="*/ 2147483647 h 45"/>
              <a:gd name="T50" fmla="*/ 2147483647 w 63"/>
              <a:gd name="T51" fmla="*/ 2147483647 h 45"/>
              <a:gd name="T52" fmla="*/ 2147483647 w 63"/>
              <a:gd name="T53" fmla="*/ 2147483647 h 45"/>
              <a:gd name="T54" fmla="*/ 2147483647 w 63"/>
              <a:gd name="T55" fmla="*/ 2147483647 h 45"/>
              <a:gd name="T56" fmla="*/ 2147483647 w 63"/>
              <a:gd name="T57" fmla="*/ 2147483647 h 45"/>
              <a:gd name="T58" fmla="*/ 2147483647 w 63"/>
              <a:gd name="T59" fmla="*/ 2147483647 h 45"/>
              <a:gd name="T60" fmla="*/ 2147483647 w 63"/>
              <a:gd name="T61" fmla="*/ 2147483647 h 45"/>
              <a:gd name="T62" fmla="*/ 2147483647 w 63"/>
              <a:gd name="T63" fmla="*/ 2147483647 h 45"/>
              <a:gd name="T64" fmla="*/ 2147483647 w 63"/>
              <a:gd name="T65" fmla="*/ 2147483647 h 45"/>
              <a:gd name="T66" fmla="*/ 2147483647 w 63"/>
              <a:gd name="T67" fmla="*/ 2147483647 h 45"/>
              <a:gd name="T68" fmla="*/ 2147483647 w 63"/>
              <a:gd name="T69" fmla="*/ 2147483647 h 45"/>
              <a:gd name="T70" fmla="*/ 2147483647 w 63"/>
              <a:gd name="T71" fmla="*/ 0 h 45"/>
              <a:gd name="T72" fmla="*/ 2147483647 w 63"/>
              <a:gd name="T73" fmla="*/ 0 h 45"/>
              <a:gd name="T74" fmla="*/ 2147483647 w 63"/>
              <a:gd name="T75" fmla="*/ 2147483647 h 45"/>
              <a:gd name="T76" fmla="*/ 2147483647 w 63"/>
              <a:gd name="T77" fmla="*/ 2147483647 h 45"/>
              <a:gd name="T78" fmla="*/ 2147483647 w 63"/>
              <a:gd name="T79" fmla="*/ 2147483647 h 45"/>
              <a:gd name="T80" fmla="*/ 2147483647 w 63"/>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3"/>
              <a:gd name="T124" fmla="*/ 0 h 45"/>
              <a:gd name="T125" fmla="*/ 63 w 63"/>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path>
            </a:pathLst>
          </a:custGeom>
          <a:solidFill>
            <a:srgbClr val="FFFF00"/>
          </a:solidFill>
          <a:ln w="4763">
            <a:solidFill>
              <a:srgbClr val="990000"/>
            </a:solidFill>
            <a:round/>
            <a:headEnd/>
            <a:tailEnd/>
          </a:ln>
        </p:spPr>
        <p:txBody>
          <a:bodyPr/>
          <a:lstStyle/>
          <a:p>
            <a:endParaRPr lang="en-US"/>
          </a:p>
        </p:txBody>
      </p:sp>
      <p:sp>
        <p:nvSpPr>
          <p:cNvPr id="53342" name="Freeform 93"/>
          <p:cNvSpPr>
            <a:spLocks/>
          </p:cNvSpPr>
          <p:nvPr/>
        </p:nvSpPr>
        <p:spPr bwMode="auto">
          <a:xfrm>
            <a:off x="6354764" y="4073526"/>
            <a:ext cx="57151" cy="33339"/>
          </a:xfrm>
          <a:custGeom>
            <a:avLst/>
            <a:gdLst>
              <a:gd name="T0" fmla="*/ 0 w 41"/>
              <a:gd name="T1" fmla="*/ 2147483647 h 21"/>
              <a:gd name="T2" fmla="*/ 2147483647 w 41"/>
              <a:gd name="T3" fmla="*/ 2147483647 h 21"/>
              <a:gd name="T4" fmla="*/ 2147483647 w 41"/>
              <a:gd name="T5" fmla="*/ 2147483647 h 21"/>
              <a:gd name="T6" fmla="*/ 2147483647 w 41"/>
              <a:gd name="T7" fmla="*/ 2147483647 h 21"/>
              <a:gd name="T8" fmla="*/ 2147483647 w 41"/>
              <a:gd name="T9" fmla="*/ 2147483647 h 21"/>
              <a:gd name="T10" fmla="*/ 2147483647 w 41"/>
              <a:gd name="T11" fmla="*/ 2147483647 h 21"/>
              <a:gd name="T12" fmla="*/ 2147483647 w 41"/>
              <a:gd name="T13" fmla="*/ 2147483647 h 21"/>
              <a:gd name="T14" fmla="*/ 2147483647 w 41"/>
              <a:gd name="T15" fmla="*/ 2147483647 h 21"/>
              <a:gd name="T16" fmla="*/ 2147483647 w 41"/>
              <a:gd name="T17" fmla="*/ 2147483647 h 21"/>
              <a:gd name="T18" fmla="*/ 2147483647 w 41"/>
              <a:gd name="T19" fmla="*/ 2147483647 h 21"/>
              <a:gd name="T20" fmla="*/ 2147483647 w 41"/>
              <a:gd name="T21" fmla="*/ 2147483647 h 21"/>
              <a:gd name="T22" fmla="*/ 2147483647 w 41"/>
              <a:gd name="T23" fmla="*/ 2147483647 h 21"/>
              <a:gd name="T24" fmla="*/ 2147483647 w 41"/>
              <a:gd name="T25" fmla="*/ 2147483647 h 21"/>
              <a:gd name="T26" fmla="*/ 2147483647 w 41"/>
              <a:gd name="T27" fmla="*/ 2147483647 h 21"/>
              <a:gd name="T28" fmla="*/ 2147483647 w 41"/>
              <a:gd name="T29" fmla="*/ 2147483647 h 21"/>
              <a:gd name="T30" fmla="*/ 2147483647 w 41"/>
              <a:gd name="T31" fmla="*/ 2147483647 h 21"/>
              <a:gd name="T32" fmla="*/ 2147483647 w 41"/>
              <a:gd name="T33" fmla="*/ 2147483647 h 21"/>
              <a:gd name="T34" fmla="*/ 2147483647 w 41"/>
              <a:gd name="T35" fmla="*/ 2147483647 h 21"/>
              <a:gd name="T36" fmla="*/ 2147483647 w 41"/>
              <a:gd name="T37" fmla="*/ 2147483647 h 21"/>
              <a:gd name="T38" fmla="*/ 2147483647 w 41"/>
              <a:gd name="T39" fmla="*/ 2147483647 h 21"/>
              <a:gd name="T40" fmla="*/ 2147483647 w 41"/>
              <a:gd name="T41" fmla="*/ 2147483647 h 21"/>
              <a:gd name="T42" fmla="*/ 2147483647 w 41"/>
              <a:gd name="T43" fmla="*/ 2147483647 h 21"/>
              <a:gd name="T44" fmla="*/ 2147483647 w 41"/>
              <a:gd name="T45" fmla="*/ 2147483647 h 21"/>
              <a:gd name="T46" fmla="*/ 2147483647 w 41"/>
              <a:gd name="T47" fmla="*/ 0 h 21"/>
              <a:gd name="T48" fmla="*/ 2147483647 w 41"/>
              <a:gd name="T49" fmla="*/ 2147483647 h 21"/>
              <a:gd name="T50" fmla="*/ 2147483647 w 41"/>
              <a:gd name="T51" fmla="*/ 2147483647 h 21"/>
              <a:gd name="T52" fmla="*/ 2147483647 w 41"/>
              <a:gd name="T53" fmla="*/ 2147483647 h 21"/>
              <a:gd name="T54" fmla="*/ 2147483647 w 41"/>
              <a:gd name="T55" fmla="*/ 2147483647 h 21"/>
              <a:gd name="T56" fmla="*/ 2147483647 w 41"/>
              <a:gd name="T57" fmla="*/ 2147483647 h 21"/>
              <a:gd name="T58" fmla="*/ 2147483647 w 41"/>
              <a:gd name="T59" fmla="*/ 2147483647 h 21"/>
              <a:gd name="T60" fmla="*/ 2147483647 w 41"/>
              <a:gd name="T61" fmla="*/ 2147483647 h 21"/>
              <a:gd name="T62" fmla="*/ 2147483647 w 41"/>
              <a:gd name="T63" fmla="*/ 2147483647 h 21"/>
              <a:gd name="T64" fmla="*/ 0 w 41"/>
              <a:gd name="T65" fmla="*/ 2147483647 h 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
              <a:gd name="T100" fmla="*/ 0 h 21"/>
              <a:gd name="T101" fmla="*/ 41 w 41"/>
              <a:gd name="T102" fmla="*/ 21 h 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 h="21">
                <a:moveTo>
                  <a:pt x="0" y="14"/>
                </a:moveTo>
                <a:lnTo>
                  <a:pt x="1" y="15"/>
                </a:lnTo>
                <a:lnTo>
                  <a:pt x="1" y="17"/>
                </a:lnTo>
                <a:lnTo>
                  <a:pt x="3" y="18"/>
                </a:lnTo>
                <a:lnTo>
                  <a:pt x="4" y="18"/>
                </a:lnTo>
                <a:lnTo>
                  <a:pt x="6" y="20"/>
                </a:lnTo>
                <a:lnTo>
                  <a:pt x="7" y="21"/>
                </a:lnTo>
                <a:lnTo>
                  <a:pt x="9" y="21"/>
                </a:lnTo>
                <a:lnTo>
                  <a:pt x="10" y="21"/>
                </a:lnTo>
                <a:lnTo>
                  <a:pt x="15" y="21"/>
                </a:lnTo>
                <a:lnTo>
                  <a:pt x="19" y="20"/>
                </a:lnTo>
                <a:lnTo>
                  <a:pt x="22" y="18"/>
                </a:lnTo>
                <a:lnTo>
                  <a:pt x="26" y="17"/>
                </a:lnTo>
                <a:lnTo>
                  <a:pt x="29" y="14"/>
                </a:lnTo>
                <a:lnTo>
                  <a:pt x="34" y="12"/>
                </a:lnTo>
                <a:lnTo>
                  <a:pt x="37" y="11"/>
                </a:lnTo>
                <a:lnTo>
                  <a:pt x="41" y="8"/>
                </a:lnTo>
                <a:lnTo>
                  <a:pt x="38" y="8"/>
                </a:lnTo>
                <a:lnTo>
                  <a:pt x="37" y="6"/>
                </a:lnTo>
                <a:lnTo>
                  <a:pt x="34" y="5"/>
                </a:lnTo>
                <a:lnTo>
                  <a:pt x="31" y="3"/>
                </a:lnTo>
                <a:lnTo>
                  <a:pt x="28" y="2"/>
                </a:lnTo>
                <a:lnTo>
                  <a:pt x="26" y="2"/>
                </a:lnTo>
                <a:lnTo>
                  <a:pt x="23" y="0"/>
                </a:lnTo>
                <a:lnTo>
                  <a:pt x="20" y="2"/>
                </a:lnTo>
                <a:lnTo>
                  <a:pt x="17" y="2"/>
                </a:lnTo>
                <a:lnTo>
                  <a:pt x="15" y="3"/>
                </a:lnTo>
                <a:lnTo>
                  <a:pt x="12" y="5"/>
                </a:lnTo>
                <a:lnTo>
                  <a:pt x="10" y="6"/>
                </a:lnTo>
                <a:lnTo>
                  <a:pt x="7" y="8"/>
                </a:lnTo>
                <a:lnTo>
                  <a:pt x="4" y="9"/>
                </a:lnTo>
                <a:lnTo>
                  <a:pt x="3" y="11"/>
                </a:lnTo>
                <a:lnTo>
                  <a:pt x="0"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3" name="Freeform 94"/>
          <p:cNvSpPr>
            <a:spLocks/>
          </p:cNvSpPr>
          <p:nvPr/>
        </p:nvSpPr>
        <p:spPr bwMode="auto">
          <a:xfrm>
            <a:off x="6354764" y="4073526"/>
            <a:ext cx="57151" cy="33339"/>
          </a:xfrm>
          <a:custGeom>
            <a:avLst/>
            <a:gdLst>
              <a:gd name="T0" fmla="*/ 0 w 41"/>
              <a:gd name="T1" fmla="*/ 2147483647 h 21"/>
              <a:gd name="T2" fmla="*/ 2147483647 w 41"/>
              <a:gd name="T3" fmla="*/ 2147483647 h 21"/>
              <a:gd name="T4" fmla="*/ 2147483647 w 41"/>
              <a:gd name="T5" fmla="*/ 2147483647 h 21"/>
              <a:gd name="T6" fmla="*/ 2147483647 w 41"/>
              <a:gd name="T7" fmla="*/ 2147483647 h 21"/>
              <a:gd name="T8" fmla="*/ 2147483647 w 41"/>
              <a:gd name="T9" fmla="*/ 2147483647 h 21"/>
              <a:gd name="T10" fmla="*/ 2147483647 w 41"/>
              <a:gd name="T11" fmla="*/ 2147483647 h 21"/>
              <a:gd name="T12" fmla="*/ 2147483647 w 41"/>
              <a:gd name="T13" fmla="*/ 2147483647 h 21"/>
              <a:gd name="T14" fmla="*/ 2147483647 w 41"/>
              <a:gd name="T15" fmla="*/ 2147483647 h 21"/>
              <a:gd name="T16" fmla="*/ 2147483647 w 41"/>
              <a:gd name="T17" fmla="*/ 2147483647 h 21"/>
              <a:gd name="T18" fmla="*/ 2147483647 w 41"/>
              <a:gd name="T19" fmla="*/ 2147483647 h 21"/>
              <a:gd name="T20" fmla="*/ 2147483647 w 41"/>
              <a:gd name="T21" fmla="*/ 2147483647 h 21"/>
              <a:gd name="T22" fmla="*/ 2147483647 w 41"/>
              <a:gd name="T23" fmla="*/ 2147483647 h 21"/>
              <a:gd name="T24" fmla="*/ 2147483647 w 41"/>
              <a:gd name="T25" fmla="*/ 2147483647 h 21"/>
              <a:gd name="T26" fmla="*/ 2147483647 w 41"/>
              <a:gd name="T27" fmla="*/ 2147483647 h 21"/>
              <a:gd name="T28" fmla="*/ 2147483647 w 41"/>
              <a:gd name="T29" fmla="*/ 2147483647 h 21"/>
              <a:gd name="T30" fmla="*/ 2147483647 w 41"/>
              <a:gd name="T31" fmla="*/ 2147483647 h 21"/>
              <a:gd name="T32" fmla="*/ 2147483647 w 41"/>
              <a:gd name="T33" fmla="*/ 2147483647 h 21"/>
              <a:gd name="T34" fmla="*/ 2147483647 w 41"/>
              <a:gd name="T35" fmla="*/ 2147483647 h 21"/>
              <a:gd name="T36" fmla="*/ 2147483647 w 41"/>
              <a:gd name="T37" fmla="*/ 2147483647 h 21"/>
              <a:gd name="T38" fmla="*/ 2147483647 w 41"/>
              <a:gd name="T39" fmla="*/ 2147483647 h 21"/>
              <a:gd name="T40" fmla="*/ 2147483647 w 41"/>
              <a:gd name="T41" fmla="*/ 2147483647 h 21"/>
              <a:gd name="T42" fmla="*/ 2147483647 w 41"/>
              <a:gd name="T43" fmla="*/ 2147483647 h 21"/>
              <a:gd name="T44" fmla="*/ 2147483647 w 41"/>
              <a:gd name="T45" fmla="*/ 2147483647 h 21"/>
              <a:gd name="T46" fmla="*/ 2147483647 w 41"/>
              <a:gd name="T47" fmla="*/ 0 h 21"/>
              <a:gd name="T48" fmla="*/ 2147483647 w 41"/>
              <a:gd name="T49" fmla="*/ 2147483647 h 21"/>
              <a:gd name="T50" fmla="*/ 2147483647 w 41"/>
              <a:gd name="T51" fmla="*/ 2147483647 h 21"/>
              <a:gd name="T52" fmla="*/ 2147483647 w 41"/>
              <a:gd name="T53" fmla="*/ 2147483647 h 21"/>
              <a:gd name="T54" fmla="*/ 2147483647 w 41"/>
              <a:gd name="T55" fmla="*/ 2147483647 h 21"/>
              <a:gd name="T56" fmla="*/ 2147483647 w 41"/>
              <a:gd name="T57" fmla="*/ 2147483647 h 21"/>
              <a:gd name="T58" fmla="*/ 2147483647 w 41"/>
              <a:gd name="T59" fmla="*/ 2147483647 h 21"/>
              <a:gd name="T60" fmla="*/ 2147483647 w 41"/>
              <a:gd name="T61" fmla="*/ 2147483647 h 21"/>
              <a:gd name="T62" fmla="*/ 2147483647 w 41"/>
              <a:gd name="T63" fmla="*/ 2147483647 h 21"/>
              <a:gd name="T64" fmla="*/ 0 w 41"/>
              <a:gd name="T65" fmla="*/ 2147483647 h 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
              <a:gd name="T100" fmla="*/ 0 h 21"/>
              <a:gd name="T101" fmla="*/ 41 w 41"/>
              <a:gd name="T102" fmla="*/ 21 h 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 h="21">
                <a:moveTo>
                  <a:pt x="0" y="14"/>
                </a:moveTo>
                <a:lnTo>
                  <a:pt x="1" y="15"/>
                </a:lnTo>
                <a:lnTo>
                  <a:pt x="1" y="17"/>
                </a:lnTo>
                <a:lnTo>
                  <a:pt x="3" y="18"/>
                </a:lnTo>
                <a:lnTo>
                  <a:pt x="4" y="18"/>
                </a:lnTo>
                <a:lnTo>
                  <a:pt x="6" y="20"/>
                </a:lnTo>
                <a:lnTo>
                  <a:pt x="7" y="21"/>
                </a:lnTo>
                <a:lnTo>
                  <a:pt x="9" y="21"/>
                </a:lnTo>
                <a:lnTo>
                  <a:pt x="10" y="21"/>
                </a:lnTo>
                <a:lnTo>
                  <a:pt x="15" y="21"/>
                </a:lnTo>
                <a:lnTo>
                  <a:pt x="19" y="20"/>
                </a:lnTo>
                <a:lnTo>
                  <a:pt x="22" y="18"/>
                </a:lnTo>
                <a:lnTo>
                  <a:pt x="26" y="17"/>
                </a:lnTo>
                <a:lnTo>
                  <a:pt x="29" y="14"/>
                </a:lnTo>
                <a:lnTo>
                  <a:pt x="34" y="12"/>
                </a:lnTo>
                <a:lnTo>
                  <a:pt x="37" y="11"/>
                </a:lnTo>
                <a:lnTo>
                  <a:pt x="41" y="8"/>
                </a:lnTo>
                <a:lnTo>
                  <a:pt x="38" y="8"/>
                </a:lnTo>
                <a:lnTo>
                  <a:pt x="37" y="6"/>
                </a:lnTo>
                <a:lnTo>
                  <a:pt x="34" y="5"/>
                </a:lnTo>
                <a:lnTo>
                  <a:pt x="31" y="3"/>
                </a:lnTo>
                <a:lnTo>
                  <a:pt x="28" y="2"/>
                </a:lnTo>
                <a:lnTo>
                  <a:pt x="26" y="2"/>
                </a:lnTo>
                <a:lnTo>
                  <a:pt x="23" y="0"/>
                </a:lnTo>
                <a:lnTo>
                  <a:pt x="20" y="2"/>
                </a:lnTo>
                <a:lnTo>
                  <a:pt x="17" y="2"/>
                </a:lnTo>
                <a:lnTo>
                  <a:pt x="15" y="3"/>
                </a:lnTo>
                <a:lnTo>
                  <a:pt x="12" y="5"/>
                </a:lnTo>
                <a:lnTo>
                  <a:pt x="10" y="6"/>
                </a:lnTo>
                <a:lnTo>
                  <a:pt x="7" y="8"/>
                </a:lnTo>
                <a:lnTo>
                  <a:pt x="4" y="9"/>
                </a:lnTo>
                <a:lnTo>
                  <a:pt x="3" y="11"/>
                </a:lnTo>
                <a:lnTo>
                  <a:pt x="0" y="14"/>
                </a:lnTo>
              </a:path>
            </a:pathLst>
          </a:custGeom>
          <a:solidFill>
            <a:srgbClr val="FFFF00"/>
          </a:solidFill>
          <a:ln w="4763">
            <a:solidFill>
              <a:srgbClr val="990000"/>
            </a:solidFill>
            <a:round/>
            <a:headEnd/>
            <a:tailEnd/>
          </a:ln>
        </p:spPr>
        <p:txBody>
          <a:bodyPr/>
          <a:lstStyle/>
          <a:p>
            <a:endParaRPr lang="en-US"/>
          </a:p>
        </p:txBody>
      </p:sp>
      <p:sp>
        <p:nvSpPr>
          <p:cNvPr id="53344" name="Freeform 95"/>
          <p:cNvSpPr>
            <a:spLocks/>
          </p:cNvSpPr>
          <p:nvPr/>
        </p:nvSpPr>
        <p:spPr bwMode="auto">
          <a:xfrm>
            <a:off x="6450014" y="4071939"/>
            <a:ext cx="80963" cy="74612"/>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0 h 47"/>
              <a:gd name="T52" fmla="*/ 2147483647 w 57"/>
              <a:gd name="T53" fmla="*/ 2147483647 h 47"/>
              <a:gd name="T54" fmla="*/ 2147483647 w 57"/>
              <a:gd name="T55" fmla="*/ 2147483647 h 47"/>
              <a:gd name="T56" fmla="*/ 0 w 57"/>
              <a:gd name="T57" fmla="*/ 2147483647 h 47"/>
              <a:gd name="T58" fmla="*/ 2147483647 w 57"/>
              <a:gd name="T59" fmla="*/ 2147483647 h 47"/>
              <a:gd name="T60" fmla="*/ 2147483647 w 57"/>
              <a:gd name="T61" fmla="*/ 2147483647 h 47"/>
              <a:gd name="T62" fmla="*/ 2147483647 w 57"/>
              <a:gd name="T63" fmla="*/ 2147483647 h 47"/>
              <a:gd name="T64" fmla="*/ 0 w 57"/>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47"/>
              <a:gd name="T101" fmla="*/ 57 w 57"/>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lnTo>
                  <a:pt x="0" y="1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5" name="Freeform 96"/>
          <p:cNvSpPr>
            <a:spLocks/>
          </p:cNvSpPr>
          <p:nvPr/>
        </p:nvSpPr>
        <p:spPr bwMode="auto">
          <a:xfrm>
            <a:off x="6450014" y="4071939"/>
            <a:ext cx="80963" cy="74612"/>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0 h 47"/>
              <a:gd name="T52" fmla="*/ 2147483647 w 57"/>
              <a:gd name="T53" fmla="*/ 2147483647 h 47"/>
              <a:gd name="T54" fmla="*/ 2147483647 w 57"/>
              <a:gd name="T55" fmla="*/ 2147483647 h 47"/>
              <a:gd name="T56" fmla="*/ 0 w 57"/>
              <a:gd name="T57" fmla="*/ 2147483647 h 47"/>
              <a:gd name="T58" fmla="*/ 2147483647 w 57"/>
              <a:gd name="T59" fmla="*/ 2147483647 h 47"/>
              <a:gd name="T60" fmla="*/ 2147483647 w 57"/>
              <a:gd name="T61" fmla="*/ 2147483647 h 47"/>
              <a:gd name="T62" fmla="*/ 2147483647 w 57"/>
              <a:gd name="T63" fmla="*/ 2147483647 h 47"/>
              <a:gd name="T64" fmla="*/ 0 w 57"/>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47"/>
              <a:gd name="T101" fmla="*/ 57 w 57"/>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lnTo>
                  <a:pt x="0" y="10"/>
                </a:lnTo>
              </a:path>
            </a:pathLst>
          </a:custGeom>
          <a:solidFill>
            <a:srgbClr val="FFFF00"/>
          </a:solidFill>
          <a:ln w="1588">
            <a:solidFill>
              <a:srgbClr val="990000"/>
            </a:solidFill>
            <a:round/>
            <a:headEnd/>
            <a:tailEnd/>
          </a:ln>
        </p:spPr>
        <p:txBody>
          <a:bodyPr/>
          <a:lstStyle/>
          <a:p>
            <a:endParaRPr lang="en-US"/>
          </a:p>
        </p:txBody>
      </p:sp>
      <p:sp>
        <p:nvSpPr>
          <p:cNvPr id="53346" name="Freeform 97"/>
          <p:cNvSpPr>
            <a:spLocks/>
          </p:cNvSpPr>
          <p:nvPr/>
        </p:nvSpPr>
        <p:spPr bwMode="auto">
          <a:xfrm>
            <a:off x="6450014" y="4071939"/>
            <a:ext cx="80963" cy="74612"/>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0 h 47"/>
              <a:gd name="T52" fmla="*/ 2147483647 w 57"/>
              <a:gd name="T53" fmla="*/ 2147483647 h 47"/>
              <a:gd name="T54" fmla="*/ 2147483647 w 57"/>
              <a:gd name="T55" fmla="*/ 2147483647 h 47"/>
              <a:gd name="T56" fmla="*/ 0 w 57"/>
              <a:gd name="T57" fmla="*/ 2147483647 h 47"/>
              <a:gd name="T58" fmla="*/ 2147483647 w 57"/>
              <a:gd name="T59" fmla="*/ 2147483647 h 47"/>
              <a:gd name="T60" fmla="*/ 2147483647 w 57"/>
              <a:gd name="T61" fmla="*/ 2147483647 h 47"/>
              <a:gd name="T62" fmla="*/ 2147483647 w 57"/>
              <a:gd name="T63" fmla="*/ 2147483647 h 4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7"/>
              <a:gd name="T97" fmla="*/ 0 h 47"/>
              <a:gd name="T98" fmla="*/ 57 w 57"/>
              <a:gd name="T99" fmla="*/ 47 h 4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path>
            </a:pathLst>
          </a:custGeom>
          <a:solidFill>
            <a:srgbClr val="FFFF00"/>
          </a:solidFill>
          <a:ln w="4763">
            <a:solidFill>
              <a:srgbClr val="990000"/>
            </a:solidFill>
            <a:round/>
            <a:headEnd/>
            <a:tailEnd/>
          </a:ln>
        </p:spPr>
        <p:txBody>
          <a:bodyPr/>
          <a:lstStyle/>
          <a:p>
            <a:endParaRPr lang="en-US"/>
          </a:p>
        </p:txBody>
      </p:sp>
      <p:sp>
        <p:nvSpPr>
          <p:cNvPr id="53347" name="Freeform 98"/>
          <p:cNvSpPr>
            <a:spLocks/>
          </p:cNvSpPr>
          <p:nvPr/>
        </p:nvSpPr>
        <p:spPr bwMode="auto">
          <a:xfrm>
            <a:off x="6472239" y="4154489"/>
            <a:ext cx="100012" cy="55563"/>
          </a:xfrm>
          <a:custGeom>
            <a:avLst/>
            <a:gdLst>
              <a:gd name="T0" fmla="*/ 2147483647 w 70"/>
              <a:gd name="T1" fmla="*/ 2147483647 h 35"/>
              <a:gd name="T2" fmla="*/ 2147483647 w 70"/>
              <a:gd name="T3" fmla="*/ 2147483647 h 35"/>
              <a:gd name="T4" fmla="*/ 2147483647 w 70"/>
              <a:gd name="T5" fmla="*/ 2147483647 h 35"/>
              <a:gd name="T6" fmla="*/ 2147483647 w 70"/>
              <a:gd name="T7" fmla="*/ 2147483647 h 35"/>
              <a:gd name="T8" fmla="*/ 2147483647 w 70"/>
              <a:gd name="T9" fmla="*/ 2147483647 h 35"/>
              <a:gd name="T10" fmla="*/ 2147483647 w 70"/>
              <a:gd name="T11" fmla="*/ 2147483647 h 35"/>
              <a:gd name="T12" fmla="*/ 2147483647 w 70"/>
              <a:gd name="T13" fmla="*/ 2147483647 h 35"/>
              <a:gd name="T14" fmla="*/ 2147483647 w 70"/>
              <a:gd name="T15" fmla="*/ 2147483647 h 35"/>
              <a:gd name="T16" fmla="*/ 2147483647 w 70"/>
              <a:gd name="T17" fmla="*/ 2147483647 h 35"/>
              <a:gd name="T18" fmla="*/ 0 w 70"/>
              <a:gd name="T19" fmla="*/ 2147483647 h 35"/>
              <a:gd name="T20" fmla="*/ 0 w 70"/>
              <a:gd name="T21" fmla="*/ 2147483647 h 35"/>
              <a:gd name="T22" fmla="*/ 2147483647 w 70"/>
              <a:gd name="T23" fmla="*/ 2147483647 h 35"/>
              <a:gd name="T24" fmla="*/ 2147483647 w 70"/>
              <a:gd name="T25" fmla="*/ 2147483647 h 35"/>
              <a:gd name="T26" fmla="*/ 2147483647 w 70"/>
              <a:gd name="T27" fmla="*/ 2147483647 h 35"/>
              <a:gd name="T28" fmla="*/ 2147483647 w 70"/>
              <a:gd name="T29" fmla="*/ 2147483647 h 35"/>
              <a:gd name="T30" fmla="*/ 2147483647 w 70"/>
              <a:gd name="T31" fmla="*/ 2147483647 h 35"/>
              <a:gd name="T32" fmla="*/ 2147483647 w 70"/>
              <a:gd name="T33" fmla="*/ 2147483647 h 35"/>
              <a:gd name="T34" fmla="*/ 2147483647 w 70"/>
              <a:gd name="T35" fmla="*/ 2147483647 h 35"/>
              <a:gd name="T36" fmla="*/ 2147483647 w 70"/>
              <a:gd name="T37" fmla="*/ 2147483647 h 35"/>
              <a:gd name="T38" fmla="*/ 2147483647 w 70"/>
              <a:gd name="T39" fmla="*/ 2147483647 h 35"/>
              <a:gd name="T40" fmla="*/ 2147483647 w 70"/>
              <a:gd name="T41" fmla="*/ 2147483647 h 35"/>
              <a:gd name="T42" fmla="*/ 2147483647 w 70"/>
              <a:gd name="T43" fmla="*/ 2147483647 h 35"/>
              <a:gd name="T44" fmla="*/ 2147483647 w 70"/>
              <a:gd name="T45" fmla="*/ 2147483647 h 35"/>
              <a:gd name="T46" fmla="*/ 2147483647 w 70"/>
              <a:gd name="T47" fmla="*/ 2147483647 h 35"/>
              <a:gd name="T48" fmla="*/ 2147483647 w 70"/>
              <a:gd name="T49" fmla="*/ 2147483647 h 35"/>
              <a:gd name="T50" fmla="*/ 2147483647 w 70"/>
              <a:gd name="T51" fmla="*/ 2147483647 h 35"/>
              <a:gd name="T52" fmla="*/ 2147483647 w 70"/>
              <a:gd name="T53" fmla="*/ 2147483647 h 35"/>
              <a:gd name="T54" fmla="*/ 2147483647 w 70"/>
              <a:gd name="T55" fmla="*/ 2147483647 h 35"/>
              <a:gd name="T56" fmla="*/ 2147483647 w 70"/>
              <a:gd name="T57" fmla="*/ 2147483647 h 35"/>
              <a:gd name="T58" fmla="*/ 2147483647 w 70"/>
              <a:gd name="T59" fmla="*/ 2147483647 h 35"/>
              <a:gd name="T60" fmla="*/ 2147483647 w 70"/>
              <a:gd name="T61" fmla="*/ 2147483647 h 35"/>
              <a:gd name="T62" fmla="*/ 2147483647 w 70"/>
              <a:gd name="T63" fmla="*/ 2147483647 h 35"/>
              <a:gd name="T64" fmla="*/ 2147483647 w 70"/>
              <a:gd name="T65" fmla="*/ 2147483647 h 35"/>
              <a:gd name="T66" fmla="*/ 2147483647 w 70"/>
              <a:gd name="T67" fmla="*/ 0 h 35"/>
              <a:gd name="T68" fmla="*/ 2147483647 w 70"/>
              <a:gd name="T69" fmla="*/ 0 h 35"/>
              <a:gd name="T70" fmla="*/ 2147483647 w 70"/>
              <a:gd name="T71" fmla="*/ 0 h 35"/>
              <a:gd name="T72" fmla="*/ 2147483647 w 70"/>
              <a:gd name="T73" fmla="*/ 2147483647 h 35"/>
              <a:gd name="T74" fmla="*/ 2147483647 w 70"/>
              <a:gd name="T75" fmla="*/ 2147483647 h 35"/>
              <a:gd name="T76" fmla="*/ 2147483647 w 70"/>
              <a:gd name="T77" fmla="*/ 2147483647 h 35"/>
              <a:gd name="T78" fmla="*/ 2147483647 w 70"/>
              <a:gd name="T79" fmla="*/ 2147483647 h 35"/>
              <a:gd name="T80" fmla="*/ 2147483647 w 70"/>
              <a:gd name="T81" fmla="*/ 2147483647 h 35"/>
              <a:gd name="T82" fmla="*/ 2147483647 w 70"/>
              <a:gd name="T83" fmla="*/ 2147483647 h 35"/>
              <a:gd name="T84" fmla="*/ 2147483647 w 70"/>
              <a:gd name="T85" fmla="*/ 2147483647 h 35"/>
              <a:gd name="T86" fmla="*/ 2147483647 w 70"/>
              <a:gd name="T87" fmla="*/ 2147483647 h 35"/>
              <a:gd name="T88" fmla="*/ 2147483647 w 70"/>
              <a:gd name="T89" fmla="*/ 2147483647 h 35"/>
              <a:gd name="T90" fmla="*/ 2147483647 w 70"/>
              <a:gd name="T91" fmla="*/ 2147483647 h 35"/>
              <a:gd name="T92" fmla="*/ 2147483647 w 70"/>
              <a:gd name="T93" fmla="*/ 2147483647 h 35"/>
              <a:gd name="T94" fmla="*/ 2147483647 w 70"/>
              <a:gd name="T95" fmla="*/ 2147483647 h 35"/>
              <a:gd name="T96" fmla="*/ 2147483647 w 70"/>
              <a:gd name="T97" fmla="*/ 2147483647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8" name="Freeform 99"/>
          <p:cNvSpPr>
            <a:spLocks/>
          </p:cNvSpPr>
          <p:nvPr/>
        </p:nvSpPr>
        <p:spPr bwMode="auto">
          <a:xfrm>
            <a:off x="6472239" y="4154489"/>
            <a:ext cx="100012" cy="55563"/>
          </a:xfrm>
          <a:custGeom>
            <a:avLst/>
            <a:gdLst>
              <a:gd name="T0" fmla="*/ 2147483647 w 70"/>
              <a:gd name="T1" fmla="*/ 2147483647 h 35"/>
              <a:gd name="T2" fmla="*/ 2147483647 w 70"/>
              <a:gd name="T3" fmla="*/ 2147483647 h 35"/>
              <a:gd name="T4" fmla="*/ 2147483647 w 70"/>
              <a:gd name="T5" fmla="*/ 2147483647 h 35"/>
              <a:gd name="T6" fmla="*/ 2147483647 w 70"/>
              <a:gd name="T7" fmla="*/ 2147483647 h 35"/>
              <a:gd name="T8" fmla="*/ 2147483647 w 70"/>
              <a:gd name="T9" fmla="*/ 2147483647 h 35"/>
              <a:gd name="T10" fmla="*/ 2147483647 w 70"/>
              <a:gd name="T11" fmla="*/ 2147483647 h 35"/>
              <a:gd name="T12" fmla="*/ 2147483647 w 70"/>
              <a:gd name="T13" fmla="*/ 2147483647 h 35"/>
              <a:gd name="T14" fmla="*/ 2147483647 w 70"/>
              <a:gd name="T15" fmla="*/ 2147483647 h 35"/>
              <a:gd name="T16" fmla="*/ 2147483647 w 70"/>
              <a:gd name="T17" fmla="*/ 2147483647 h 35"/>
              <a:gd name="T18" fmla="*/ 0 w 70"/>
              <a:gd name="T19" fmla="*/ 2147483647 h 35"/>
              <a:gd name="T20" fmla="*/ 0 w 70"/>
              <a:gd name="T21" fmla="*/ 2147483647 h 35"/>
              <a:gd name="T22" fmla="*/ 2147483647 w 70"/>
              <a:gd name="T23" fmla="*/ 2147483647 h 35"/>
              <a:gd name="T24" fmla="*/ 2147483647 w 70"/>
              <a:gd name="T25" fmla="*/ 2147483647 h 35"/>
              <a:gd name="T26" fmla="*/ 2147483647 w 70"/>
              <a:gd name="T27" fmla="*/ 2147483647 h 35"/>
              <a:gd name="T28" fmla="*/ 2147483647 w 70"/>
              <a:gd name="T29" fmla="*/ 2147483647 h 35"/>
              <a:gd name="T30" fmla="*/ 2147483647 w 70"/>
              <a:gd name="T31" fmla="*/ 2147483647 h 35"/>
              <a:gd name="T32" fmla="*/ 2147483647 w 70"/>
              <a:gd name="T33" fmla="*/ 2147483647 h 35"/>
              <a:gd name="T34" fmla="*/ 2147483647 w 70"/>
              <a:gd name="T35" fmla="*/ 2147483647 h 35"/>
              <a:gd name="T36" fmla="*/ 2147483647 w 70"/>
              <a:gd name="T37" fmla="*/ 2147483647 h 35"/>
              <a:gd name="T38" fmla="*/ 2147483647 w 70"/>
              <a:gd name="T39" fmla="*/ 2147483647 h 35"/>
              <a:gd name="T40" fmla="*/ 2147483647 w 70"/>
              <a:gd name="T41" fmla="*/ 2147483647 h 35"/>
              <a:gd name="T42" fmla="*/ 2147483647 w 70"/>
              <a:gd name="T43" fmla="*/ 2147483647 h 35"/>
              <a:gd name="T44" fmla="*/ 2147483647 w 70"/>
              <a:gd name="T45" fmla="*/ 2147483647 h 35"/>
              <a:gd name="T46" fmla="*/ 2147483647 w 70"/>
              <a:gd name="T47" fmla="*/ 2147483647 h 35"/>
              <a:gd name="T48" fmla="*/ 2147483647 w 70"/>
              <a:gd name="T49" fmla="*/ 2147483647 h 35"/>
              <a:gd name="T50" fmla="*/ 2147483647 w 70"/>
              <a:gd name="T51" fmla="*/ 2147483647 h 35"/>
              <a:gd name="T52" fmla="*/ 2147483647 w 70"/>
              <a:gd name="T53" fmla="*/ 2147483647 h 35"/>
              <a:gd name="T54" fmla="*/ 2147483647 w 70"/>
              <a:gd name="T55" fmla="*/ 2147483647 h 35"/>
              <a:gd name="T56" fmla="*/ 2147483647 w 70"/>
              <a:gd name="T57" fmla="*/ 2147483647 h 35"/>
              <a:gd name="T58" fmla="*/ 2147483647 w 70"/>
              <a:gd name="T59" fmla="*/ 2147483647 h 35"/>
              <a:gd name="T60" fmla="*/ 2147483647 w 70"/>
              <a:gd name="T61" fmla="*/ 2147483647 h 35"/>
              <a:gd name="T62" fmla="*/ 2147483647 w 70"/>
              <a:gd name="T63" fmla="*/ 2147483647 h 35"/>
              <a:gd name="T64" fmla="*/ 2147483647 w 70"/>
              <a:gd name="T65" fmla="*/ 2147483647 h 35"/>
              <a:gd name="T66" fmla="*/ 2147483647 w 70"/>
              <a:gd name="T67" fmla="*/ 0 h 35"/>
              <a:gd name="T68" fmla="*/ 2147483647 w 70"/>
              <a:gd name="T69" fmla="*/ 0 h 35"/>
              <a:gd name="T70" fmla="*/ 2147483647 w 70"/>
              <a:gd name="T71" fmla="*/ 0 h 35"/>
              <a:gd name="T72" fmla="*/ 2147483647 w 70"/>
              <a:gd name="T73" fmla="*/ 2147483647 h 35"/>
              <a:gd name="T74" fmla="*/ 2147483647 w 70"/>
              <a:gd name="T75" fmla="*/ 2147483647 h 35"/>
              <a:gd name="T76" fmla="*/ 2147483647 w 70"/>
              <a:gd name="T77" fmla="*/ 2147483647 h 35"/>
              <a:gd name="T78" fmla="*/ 2147483647 w 70"/>
              <a:gd name="T79" fmla="*/ 2147483647 h 35"/>
              <a:gd name="T80" fmla="*/ 2147483647 w 70"/>
              <a:gd name="T81" fmla="*/ 2147483647 h 35"/>
              <a:gd name="T82" fmla="*/ 2147483647 w 70"/>
              <a:gd name="T83" fmla="*/ 2147483647 h 35"/>
              <a:gd name="T84" fmla="*/ 2147483647 w 70"/>
              <a:gd name="T85" fmla="*/ 2147483647 h 35"/>
              <a:gd name="T86" fmla="*/ 2147483647 w 70"/>
              <a:gd name="T87" fmla="*/ 2147483647 h 35"/>
              <a:gd name="T88" fmla="*/ 2147483647 w 70"/>
              <a:gd name="T89" fmla="*/ 2147483647 h 35"/>
              <a:gd name="T90" fmla="*/ 2147483647 w 70"/>
              <a:gd name="T91" fmla="*/ 2147483647 h 35"/>
              <a:gd name="T92" fmla="*/ 2147483647 w 70"/>
              <a:gd name="T93" fmla="*/ 2147483647 h 35"/>
              <a:gd name="T94" fmla="*/ 2147483647 w 70"/>
              <a:gd name="T95" fmla="*/ 2147483647 h 35"/>
              <a:gd name="T96" fmla="*/ 2147483647 w 70"/>
              <a:gd name="T97" fmla="*/ 2147483647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path>
            </a:pathLst>
          </a:custGeom>
          <a:solidFill>
            <a:srgbClr val="FFFF00"/>
          </a:solidFill>
          <a:ln w="1588">
            <a:solidFill>
              <a:srgbClr val="990000"/>
            </a:solidFill>
            <a:round/>
            <a:headEnd/>
            <a:tailEnd/>
          </a:ln>
        </p:spPr>
        <p:txBody>
          <a:bodyPr/>
          <a:lstStyle/>
          <a:p>
            <a:endParaRPr lang="en-US"/>
          </a:p>
        </p:txBody>
      </p:sp>
      <p:sp>
        <p:nvSpPr>
          <p:cNvPr id="53349" name="Freeform 100"/>
          <p:cNvSpPr>
            <a:spLocks/>
          </p:cNvSpPr>
          <p:nvPr/>
        </p:nvSpPr>
        <p:spPr bwMode="auto">
          <a:xfrm>
            <a:off x="6472239" y="4154489"/>
            <a:ext cx="100012" cy="55563"/>
          </a:xfrm>
          <a:custGeom>
            <a:avLst/>
            <a:gdLst>
              <a:gd name="T0" fmla="*/ 2147483647 w 70"/>
              <a:gd name="T1" fmla="*/ 2147483647 h 35"/>
              <a:gd name="T2" fmla="*/ 2147483647 w 70"/>
              <a:gd name="T3" fmla="*/ 2147483647 h 35"/>
              <a:gd name="T4" fmla="*/ 2147483647 w 70"/>
              <a:gd name="T5" fmla="*/ 2147483647 h 35"/>
              <a:gd name="T6" fmla="*/ 2147483647 w 70"/>
              <a:gd name="T7" fmla="*/ 2147483647 h 35"/>
              <a:gd name="T8" fmla="*/ 2147483647 w 70"/>
              <a:gd name="T9" fmla="*/ 2147483647 h 35"/>
              <a:gd name="T10" fmla="*/ 2147483647 w 70"/>
              <a:gd name="T11" fmla="*/ 2147483647 h 35"/>
              <a:gd name="T12" fmla="*/ 2147483647 w 70"/>
              <a:gd name="T13" fmla="*/ 2147483647 h 35"/>
              <a:gd name="T14" fmla="*/ 2147483647 w 70"/>
              <a:gd name="T15" fmla="*/ 2147483647 h 35"/>
              <a:gd name="T16" fmla="*/ 2147483647 w 70"/>
              <a:gd name="T17" fmla="*/ 2147483647 h 35"/>
              <a:gd name="T18" fmla="*/ 0 w 70"/>
              <a:gd name="T19" fmla="*/ 2147483647 h 35"/>
              <a:gd name="T20" fmla="*/ 0 w 70"/>
              <a:gd name="T21" fmla="*/ 2147483647 h 35"/>
              <a:gd name="T22" fmla="*/ 2147483647 w 70"/>
              <a:gd name="T23" fmla="*/ 2147483647 h 35"/>
              <a:gd name="T24" fmla="*/ 2147483647 w 70"/>
              <a:gd name="T25" fmla="*/ 2147483647 h 35"/>
              <a:gd name="T26" fmla="*/ 2147483647 w 70"/>
              <a:gd name="T27" fmla="*/ 2147483647 h 35"/>
              <a:gd name="T28" fmla="*/ 2147483647 w 70"/>
              <a:gd name="T29" fmla="*/ 2147483647 h 35"/>
              <a:gd name="T30" fmla="*/ 2147483647 w 70"/>
              <a:gd name="T31" fmla="*/ 2147483647 h 35"/>
              <a:gd name="T32" fmla="*/ 2147483647 w 70"/>
              <a:gd name="T33" fmla="*/ 2147483647 h 35"/>
              <a:gd name="T34" fmla="*/ 2147483647 w 70"/>
              <a:gd name="T35" fmla="*/ 2147483647 h 35"/>
              <a:gd name="T36" fmla="*/ 2147483647 w 70"/>
              <a:gd name="T37" fmla="*/ 2147483647 h 35"/>
              <a:gd name="T38" fmla="*/ 2147483647 w 70"/>
              <a:gd name="T39" fmla="*/ 2147483647 h 35"/>
              <a:gd name="T40" fmla="*/ 2147483647 w 70"/>
              <a:gd name="T41" fmla="*/ 2147483647 h 35"/>
              <a:gd name="T42" fmla="*/ 2147483647 w 70"/>
              <a:gd name="T43" fmla="*/ 2147483647 h 35"/>
              <a:gd name="T44" fmla="*/ 2147483647 w 70"/>
              <a:gd name="T45" fmla="*/ 2147483647 h 35"/>
              <a:gd name="T46" fmla="*/ 2147483647 w 70"/>
              <a:gd name="T47" fmla="*/ 2147483647 h 35"/>
              <a:gd name="T48" fmla="*/ 2147483647 w 70"/>
              <a:gd name="T49" fmla="*/ 2147483647 h 35"/>
              <a:gd name="T50" fmla="*/ 2147483647 w 70"/>
              <a:gd name="T51" fmla="*/ 2147483647 h 35"/>
              <a:gd name="T52" fmla="*/ 2147483647 w 70"/>
              <a:gd name="T53" fmla="*/ 2147483647 h 35"/>
              <a:gd name="T54" fmla="*/ 2147483647 w 70"/>
              <a:gd name="T55" fmla="*/ 2147483647 h 35"/>
              <a:gd name="T56" fmla="*/ 2147483647 w 70"/>
              <a:gd name="T57" fmla="*/ 2147483647 h 35"/>
              <a:gd name="T58" fmla="*/ 2147483647 w 70"/>
              <a:gd name="T59" fmla="*/ 2147483647 h 35"/>
              <a:gd name="T60" fmla="*/ 2147483647 w 70"/>
              <a:gd name="T61" fmla="*/ 2147483647 h 35"/>
              <a:gd name="T62" fmla="*/ 2147483647 w 70"/>
              <a:gd name="T63" fmla="*/ 2147483647 h 35"/>
              <a:gd name="T64" fmla="*/ 2147483647 w 70"/>
              <a:gd name="T65" fmla="*/ 2147483647 h 35"/>
              <a:gd name="T66" fmla="*/ 2147483647 w 70"/>
              <a:gd name="T67" fmla="*/ 0 h 35"/>
              <a:gd name="T68" fmla="*/ 2147483647 w 70"/>
              <a:gd name="T69" fmla="*/ 0 h 35"/>
              <a:gd name="T70" fmla="*/ 2147483647 w 70"/>
              <a:gd name="T71" fmla="*/ 0 h 35"/>
              <a:gd name="T72" fmla="*/ 2147483647 w 70"/>
              <a:gd name="T73" fmla="*/ 2147483647 h 35"/>
              <a:gd name="T74" fmla="*/ 2147483647 w 70"/>
              <a:gd name="T75" fmla="*/ 2147483647 h 35"/>
              <a:gd name="T76" fmla="*/ 2147483647 w 70"/>
              <a:gd name="T77" fmla="*/ 2147483647 h 35"/>
              <a:gd name="T78" fmla="*/ 2147483647 w 70"/>
              <a:gd name="T79" fmla="*/ 2147483647 h 35"/>
              <a:gd name="T80" fmla="*/ 2147483647 w 70"/>
              <a:gd name="T81" fmla="*/ 2147483647 h 35"/>
              <a:gd name="T82" fmla="*/ 2147483647 w 70"/>
              <a:gd name="T83" fmla="*/ 2147483647 h 35"/>
              <a:gd name="T84" fmla="*/ 2147483647 w 70"/>
              <a:gd name="T85" fmla="*/ 2147483647 h 35"/>
              <a:gd name="T86" fmla="*/ 2147483647 w 70"/>
              <a:gd name="T87" fmla="*/ 2147483647 h 35"/>
              <a:gd name="T88" fmla="*/ 2147483647 w 70"/>
              <a:gd name="T89" fmla="*/ 2147483647 h 35"/>
              <a:gd name="T90" fmla="*/ 2147483647 w 70"/>
              <a:gd name="T91" fmla="*/ 2147483647 h 35"/>
              <a:gd name="T92" fmla="*/ 2147483647 w 70"/>
              <a:gd name="T93" fmla="*/ 2147483647 h 35"/>
              <a:gd name="T94" fmla="*/ 2147483647 w 70"/>
              <a:gd name="T95" fmla="*/ 2147483647 h 35"/>
              <a:gd name="T96" fmla="*/ 2147483647 w 70"/>
              <a:gd name="T97" fmla="*/ 2147483647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path>
            </a:pathLst>
          </a:custGeom>
          <a:solidFill>
            <a:srgbClr val="FFFF00"/>
          </a:solidFill>
          <a:ln w="4763">
            <a:solidFill>
              <a:srgbClr val="990000"/>
            </a:solidFill>
            <a:round/>
            <a:headEnd/>
            <a:tailEnd/>
          </a:ln>
        </p:spPr>
        <p:txBody>
          <a:bodyPr/>
          <a:lstStyle/>
          <a:p>
            <a:endParaRPr lang="en-US"/>
          </a:p>
        </p:txBody>
      </p:sp>
      <p:sp>
        <p:nvSpPr>
          <p:cNvPr id="53350" name="Freeform 101"/>
          <p:cNvSpPr>
            <a:spLocks/>
          </p:cNvSpPr>
          <p:nvPr/>
        </p:nvSpPr>
        <p:spPr bwMode="auto">
          <a:xfrm>
            <a:off x="6527801" y="4194177"/>
            <a:ext cx="63500" cy="74613"/>
          </a:xfrm>
          <a:custGeom>
            <a:avLst/>
            <a:gdLst>
              <a:gd name="T0" fmla="*/ 0 w 45"/>
              <a:gd name="T1" fmla="*/ 2147483647 h 47"/>
              <a:gd name="T2" fmla="*/ 2147483647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2147483647 h 47"/>
              <a:gd name="T50" fmla="*/ 2147483647 w 45"/>
              <a:gd name="T51" fmla="*/ 2147483647 h 47"/>
              <a:gd name="T52" fmla="*/ 2147483647 w 45"/>
              <a:gd name="T53" fmla="*/ 2147483647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2147483647 w 45"/>
              <a:gd name="T65" fmla="*/ 0 h 47"/>
              <a:gd name="T66" fmla="*/ 2147483647 w 45"/>
              <a:gd name="T67" fmla="*/ 0 h 47"/>
              <a:gd name="T68" fmla="*/ 2147483647 w 45"/>
              <a:gd name="T69" fmla="*/ 0 h 47"/>
              <a:gd name="T70" fmla="*/ 2147483647 w 45"/>
              <a:gd name="T71" fmla="*/ 2147483647 h 47"/>
              <a:gd name="T72" fmla="*/ 2147483647 w 45"/>
              <a:gd name="T73" fmla="*/ 2147483647 h 47"/>
              <a:gd name="T74" fmla="*/ 2147483647 w 45"/>
              <a:gd name="T75" fmla="*/ 2147483647 h 47"/>
              <a:gd name="T76" fmla="*/ 2147483647 w 45"/>
              <a:gd name="T77" fmla="*/ 2147483647 h 47"/>
              <a:gd name="T78" fmla="*/ 2147483647 w 45"/>
              <a:gd name="T79" fmla="*/ 2147483647 h 47"/>
              <a:gd name="T80" fmla="*/ 0 w 45"/>
              <a:gd name="T81" fmla="*/ 2147483647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1" name="Freeform 102"/>
          <p:cNvSpPr>
            <a:spLocks/>
          </p:cNvSpPr>
          <p:nvPr/>
        </p:nvSpPr>
        <p:spPr bwMode="auto">
          <a:xfrm>
            <a:off x="6527801" y="4194177"/>
            <a:ext cx="63500" cy="74613"/>
          </a:xfrm>
          <a:custGeom>
            <a:avLst/>
            <a:gdLst>
              <a:gd name="T0" fmla="*/ 0 w 45"/>
              <a:gd name="T1" fmla="*/ 2147483647 h 47"/>
              <a:gd name="T2" fmla="*/ 2147483647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2147483647 h 47"/>
              <a:gd name="T50" fmla="*/ 2147483647 w 45"/>
              <a:gd name="T51" fmla="*/ 2147483647 h 47"/>
              <a:gd name="T52" fmla="*/ 2147483647 w 45"/>
              <a:gd name="T53" fmla="*/ 2147483647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2147483647 w 45"/>
              <a:gd name="T65" fmla="*/ 0 h 47"/>
              <a:gd name="T66" fmla="*/ 2147483647 w 45"/>
              <a:gd name="T67" fmla="*/ 0 h 47"/>
              <a:gd name="T68" fmla="*/ 2147483647 w 45"/>
              <a:gd name="T69" fmla="*/ 0 h 47"/>
              <a:gd name="T70" fmla="*/ 2147483647 w 45"/>
              <a:gd name="T71" fmla="*/ 2147483647 h 47"/>
              <a:gd name="T72" fmla="*/ 2147483647 w 45"/>
              <a:gd name="T73" fmla="*/ 2147483647 h 47"/>
              <a:gd name="T74" fmla="*/ 2147483647 w 45"/>
              <a:gd name="T75" fmla="*/ 2147483647 h 47"/>
              <a:gd name="T76" fmla="*/ 2147483647 w 45"/>
              <a:gd name="T77" fmla="*/ 2147483647 h 47"/>
              <a:gd name="T78" fmla="*/ 2147483647 w 45"/>
              <a:gd name="T79" fmla="*/ 2147483647 h 47"/>
              <a:gd name="T80" fmla="*/ 0 w 45"/>
              <a:gd name="T81" fmla="*/ 2147483647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path>
            </a:pathLst>
          </a:custGeom>
          <a:solidFill>
            <a:srgbClr val="FFFF00"/>
          </a:solidFill>
          <a:ln w="1588">
            <a:solidFill>
              <a:srgbClr val="990000"/>
            </a:solidFill>
            <a:round/>
            <a:headEnd/>
            <a:tailEnd/>
          </a:ln>
        </p:spPr>
        <p:txBody>
          <a:bodyPr/>
          <a:lstStyle/>
          <a:p>
            <a:endParaRPr lang="en-US"/>
          </a:p>
        </p:txBody>
      </p:sp>
      <p:sp>
        <p:nvSpPr>
          <p:cNvPr id="53352" name="Freeform 103"/>
          <p:cNvSpPr>
            <a:spLocks/>
          </p:cNvSpPr>
          <p:nvPr/>
        </p:nvSpPr>
        <p:spPr bwMode="auto">
          <a:xfrm>
            <a:off x="6537327" y="4235244"/>
            <a:ext cx="63500" cy="74613"/>
          </a:xfrm>
          <a:custGeom>
            <a:avLst/>
            <a:gdLst>
              <a:gd name="T0" fmla="*/ 0 w 45"/>
              <a:gd name="T1" fmla="*/ 2147483647 h 47"/>
              <a:gd name="T2" fmla="*/ 2147483647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2147483647 h 47"/>
              <a:gd name="T50" fmla="*/ 2147483647 w 45"/>
              <a:gd name="T51" fmla="*/ 2147483647 h 47"/>
              <a:gd name="T52" fmla="*/ 2147483647 w 45"/>
              <a:gd name="T53" fmla="*/ 2147483647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2147483647 w 45"/>
              <a:gd name="T65" fmla="*/ 0 h 47"/>
              <a:gd name="T66" fmla="*/ 2147483647 w 45"/>
              <a:gd name="T67" fmla="*/ 0 h 47"/>
              <a:gd name="T68" fmla="*/ 2147483647 w 45"/>
              <a:gd name="T69" fmla="*/ 0 h 47"/>
              <a:gd name="T70" fmla="*/ 2147483647 w 45"/>
              <a:gd name="T71" fmla="*/ 2147483647 h 47"/>
              <a:gd name="T72" fmla="*/ 2147483647 w 45"/>
              <a:gd name="T73" fmla="*/ 2147483647 h 47"/>
              <a:gd name="T74" fmla="*/ 2147483647 w 45"/>
              <a:gd name="T75" fmla="*/ 2147483647 h 47"/>
              <a:gd name="T76" fmla="*/ 2147483647 w 45"/>
              <a:gd name="T77" fmla="*/ 2147483647 h 47"/>
              <a:gd name="T78" fmla="*/ 2147483647 w 45"/>
              <a:gd name="T79" fmla="*/ 2147483647 h 47"/>
              <a:gd name="T80" fmla="*/ 0 w 45"/>
              <a:gd name="T81" fmla="*/ 2147483647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path>
            </a:pathLst>
          </a:custGeom>
          <a:solidFill>
            <a:srgbClr val="FFFF00"/>
          </a:solidFill>
          <a:ln w="4763">
            <a:solidFill>
              <a:srgbClr val="990000"/>
            </a:solidFill>
            <a:round/>
            <a:headEnd/>
            <a:tailEnd/>
          </a:ln>
        </p:spPr>
        <p:txBody>
          <a:bodyPr/>
          <a:lstStyle/>
          <a:p>
            <a:endParaRPr lang="en-US"/>
          </a:p>
        </p:txBody>
      </p:sp>
      <p:sp>
        <p:nvSpPr>
          <p:cNvPr id="53353" name="Freeform 104"/>
          <p:cNvSpPr>
            <a:spLocks/>
          </p:cNvSpPr>
          <p:nvPr/>
        </p:nvSpPr>
        <p:spPr bwMode="auto">
          <a:xfrm>
            <a:off x="6534151" y="4071939"/>
            <a:ext cx="103188" cy="74612"/>
          </a:xfrm>
          <a:custGeom>
            <a:avLst/>
            <a:gdLst>
              <a:gd name="T0" fmla="*/ 2147483647 w 73"/>
              <a:gd name="T1" fmla="*/ 2147483647 h 47"/>
              <a:gd name="T2" fmla="*/ 2147483647 w 73"/>
              <a:gd name="T3" fmla="*/ 2147483647 h 47"/>
              <a:gd name="T4" fmla="*/ 2147483647 w 73"/>
              <a:gd name="T5" fmla="*/ 2147483647 h 47"/>
              <a:gd name="T6" fmla="*/ 2147483647 w 73"/>
              <a:gd name="T7" fmla="*/ 2147483647 h 47"/>
              <a:gd name="T8" fmla="*/ 2147483647 w 73"/>
              <a:gd name="T9" fmla="*/ 2147483647 h 47"/>
              <a:gd name="T10" fmla="*/ 2147483647 w 73"/>
              <a:gd name="T11" fmla="*/ 2147483647 h 47"/>
              <a:gd name="T12" fmla="*/ 2147483647 w 73"/>
              <a:gd name="T13" fmla="*/ 2147483647 h 47"/>
              <a:gd name="T14" fmla="*/ 2147483647 w 73"/>
              <a:gd name="T15" fmla="*/ 2147483647 h 47"/>
              <a:gd name="T16" fmla="*/ 2147483647 w 73"/>
              <a:gd name="T17" fmla="*/ 2147483647 h 47"/>
              <a:gd name="T18" fmla="*/ 2147483647 w 73"/>
              <a:gd name="T19" fmla="*/ 2147483647 h 47"/>
              <a:gd name="T20" fmla="*/ 2147483647 w 73"/>
              <a:gd name="T21" fmla="*/ 2147483647 h 47"/>
              <a:gd name="T22" fmla="*/ 2147483647 w 73"/>
              <a:gd name="T23" fmla="*/ 2147483647 h 47"/>
              <a:gd name="T24" fmla="*/ 2147483647 w 73"/>
              <a:gd name="T25" fmla="*/ 2147483647 h 47"/>
              <a:gd name="T26" fmla="*/ 2147483647 w 73"/>
              <a:gd name="T27" fmla="*/ 2147483647 h 47"/>
              <a:gd name="T28" fmla="*/ 2147483647 w 73"/>
              <a:gd name="T29" fmla="*/ 2147483647 h 47"/>
              <a:gd name="T30" fmla="*/ 2147483647 w 73"/>
              <a:gd name="T31" fmla="*/ 2147483647 h 47"/>
              <a:gd name="T32" fmla="*/ 2147483647 w 73"/>
              <a:gd name="T33" fmla="*/ 2147483647 h 47"/>
              <a:gd name="T34" fmla="*/ 2147483647 w 73"/>
              <a:gd name="T35" fmla="*/ 2147483647 h 47"/>
              <a:gd name="T36" fmla="*/ 2147483647 w 73"/>
              <a:gd name="T37" fmla="*/ 2147483647 h 47"/>
              <a:gd name="T38" fmla="*/ 2147483647 w 73"/>
              <a:gd name="T39" fmla="*/ 2147483647 h 47"/>
              <a:gd name="T40" fmla="*/ 2147483647 w 73"/>
              <a:gd name="T41" fmla="*/ 2147483647 h 47"/>
              <a:gd name="T42" fmla="*/ 2147483647 w 73"/>
              <a:gd name="T43" fmla="*/ 2147483647 h 47"/>
              <a:gd name="T44" fmla="*/ 2147483647 w 73"/>
              <a:gd name="T45" fmla="*/ 2147483647 h 47"/>
              <a:gd name="T46" fmla="*/ 2147483647 w 73"/>
              <a:gd name="T47" fmla="*/ 2147483647 h 47"/>
              <a:gd name="T48" fmla="*/ 2147483647 w 73"/>
              <a:gd name="T49" fmla="*/ 2147483647 h 47"/>
              <a:gd name="T50" fmla="*/ 2147483647 w 73"/>
              <a:gd name="T51" fmla="*/ 2147483647 h 47"/>
              <a:gd name="T52" fmla="*/ 2147483647 w 73"/>
              <a:gd name="T53" fmla="*/ 2147483647 h 47"/>
              <a:gd name="T54" fmla="*/ 2147483647 w 73"/>
              <a:gd name="T55" fmla="*/ 2147483647 h 47"/>
              <a:gd name="T56" fmla="*/ 2147483647 w 73"/>
              <a:gd name="T57" fmla="*/ 0 h 47"/>
              <a:gd name="T58" fmla="*/ 2147483647 w 73"/>
              <a:gd name="T59" fmla="*/ 2147483647 h 47"/>
              <a:gd name="T60" fmla="*/ 2147483647 w 73"/>
              <a:gd name="T61" fmla="*/ 2147483647 h 47"/>
              <a:gd name="T62" fmla="*/ 2147483647 w 73"/>
              <a:gd name="T63" fmla="*/ 2147483647 h 47"/>
              <a:gd name="T64" fmla="*/ 2147483647 w 73"/>
              <a:gd name="T65" fmla="*/ 2147483647 h 47"/>
              <a:gd name="T66" fmla="*/ 2147483647 w 73"/>
              <a:gd name="T67" fmla="*/ 2147483647 h 47"/>
              <a:gd name="T68" fmla="*/ 2147483647 w 73"/>
              <a:gd name="T69" fmla="*/ 2147483647 h 47"/>
              <a:gd name="T70" fmla="*/ 2147483647 w 73"/>
              <a:gd name="T71" fmla="*/ 2147483647 h 47"/>
              <a:gd name="T72" fmla="*/ 2147483647 w 73"/>
              <a:gd name="T73" fmla="*/ 2147483647 h 47"/>
              <a:gd name="T74" fmla="*/ 2147483647 w 73"/>
              <a:gd name="T75" fmla="*/ 2147483647 h 47"/>
              <a:gd name="T76" fmla="*/ 0 w 73"/>
              <a:gd name="T77" fmla="*/ 2147483647 h 47"/>
              <a:gd name="T78" fmla="*/ 2147483647 w 73"/>
              <a:gd name="T79" fmla="*/ 2147483647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4" name="Freeform 105"/>
          <p:cNvSpPr>
            <a:spLocks/>
          </p:cNvSpPr>
          <p:nvPr/>
        </p:nvSpPr>
        <p:spPr bwMode="auto">
          <a:xfrm>
            <a:off x="6534151" y="4071939"/>
            <a:ext cx="103188" cy="74612"/>
          </a:xfrm>
          <a:custGeom>
            <a:avLst/>
            <a:gdLst>
              <a:gd name="T0" fmla="*/ 2147483647 w 73"/>
              <a:gd name="T1" fmla="*/ 2147483647 h 47"/>
              <a:gd name="T2" fmla="*/ 2147483647 w 73"/>
              <a:gd name="T3" fmla="*/ 2147483647 h 47"/>
              <a:gd name="T4" fmla="*/ 2147483647 w 73"/>
              <a:gd name="T5" fmla="*/ 2147483647 h 47"/>
              <a:gd name="T6" fmla="*/ 2147483647 w 73"/>
              <a:gd name="T7" fmla="*/ 2147483647 h 47"/>
              <a:gd name="T8" fmla="*/ 2147483647 w 73"/>
              <a:gd name="T9" fmla="*/ 2147483647 h 47"/>
              <a:gd name="T10" fmla="*/ 2147483647 w 73"/>
              <a:gd name="T11" fmla="*/ 2147483647 h 47"/>
              <a:gd name="T12" fmla="*/ 2147483647 w 73"/>
              <a:gd name="T13" fmla="*/ 2147483647 h 47"/>
              <a:gd name="T14" fmla="*/ 2147483647 w 73"/>
              <a:gd name="T15" fmla="*/ 2147483647 h 47"/>
              <a:gd name="T16" fmla="*/ 2147483647 w 73"/>
              <a:gd name="T17" fmla="*/ 2147483647 h 47"/>
              <a:gd name="T18" fmla="*/ 2147483647 w 73"/>
              <a:gd name="T19" fmla="*/ 2147483647 h 47"/>
              <a:gd name="T20" fmla="*/ 2147483647 w 73"/>
              <a:gd name="T21" fmla="*/ 2147483647 h 47"/>
              <a:gd name="T22" fmla="*/ 2147483647 w 73"/>
              <a:gd name="T23" fmla="*/ 2147483647 h 47"/>
              <a:gd name="T24" fmla="*/ 2147483647 w 73"/>
              <a:gd name="T25" fmla="*/ 2147483647 h 47"/>
              <a:gd name="T26" fmla="*/ 2147483647 w 73"/>
              <a:gd name="T27" fmla="*/ 2147483647 h 47"/>
              <a:gd name="T28" fmla="*/ 2147483647 w 73"/>
              <a:gd name="T29" fmla="*/ 2147483647 h 47"/>
              <a:gd name="T30" fmla="*/ 2147483647 w 73"/>
              <a:gd name="T31" fmla="*/ 2147483647 h 47"/>
              <a:gd name="T32" fmla="*/ 2147483647 w 73"/>
              <a:gd name="T33" fmla="*/ 2147483647 h 47"/>
              <a:gd name="T34" fmla="*/ 2147483647 w 73"/>
              <a:gd name="T35" fmla="*/ 2147483647 h 47"/>
              <a:gd name="T36" fmla="*/ 2147483647 w 73"/>
              <a:gd name="T37" fmla="*/ 2147483647 h 47"/>
              <a:gd name="T38" fmla="*/ 2147483647 w 73"/>
              <a:gd name="T39" fmla="*/ 2147483647 h 47"/>
              <a:gd name="T40" fmla="*/ 2147483647 w 73"/>
              <a:gd name="T41" fmla="*/ 2147483647 h 47"/>
              <a:gd name="T42" fmla="*/ 2147483647 w 73"/>
              <a:gd name="T43" fmla="*/ 2147483647 h 47"/>
              <a:gd name="T44" fmla="*/ 2147483647 w 73"/>
              <a:gd name="T45" fmla="*/ 2147483647 h 47"/>
              <a:gd name="T46" fmla="*/ 2147483647 w 73"/>
              <a:gd name="T47" fmla="*/ 2147483647 h 47"/>
              <a:gd name="T48" fmla="*/ 2147483647 w 73"/>
              <a:gd name="T49" fmla="*/ 2147483647 h 47"/>
              <a:gd name="T50" fmla="*/ 2147483647 w 73"/>
              <a:gd name="T51" fmla="*/ 2147483647 h 47"/>
              <a:gd name="T52" fmla="*/ 2147483647 w 73"/>
              <a:gd name="T53" fmla="*/ 2147483647 h 47"/>
              <a:gd name="T54" fmla="*/ 2147483647 w 73"/>
              <a:gd name="T55" fmla="*/ 2147483647 h 47"/>
              <a:gd name="T56" fmla="*/ 2147483647 w 73"/>
              <a:gd name="T57" fmla="*/ 0 h 47"/>
              <a:gd name="T58" fmla="*/ 2147483647 w 73"/>
              <a:gd name="T59" fmla="*/ 2147483647 h 47"/>
              <a:gd name="T60" fmla="*/ 2147483647 w 73"/>
              <a:gd name="T61" fmla="*/ 2147483647 h 47"/>
              <a:gd name="T62" fmla="*/ 2147483647 w 73"/>
              <a:gd name="T63" fmla="*/ 2147483647 h 47"/>
              <a:gd name="T64" fmla="*/ 2147483647 w 73"/>
              <a:gd name="T65" fmla="*/ 2147483647 h 47"/>
              <a:gd name="T66" fmla="*/ 2147483647 w 73"/>
              <a:gd name="T67" fmla="*/ 2147483647 h 47"/>
              <a:gd name="T68" fmla="*/ 2147483647 w 73"/>
              <a:gd name="T69" fmla="*/ 2147483647 h 47"/>
              <a:gd name="T70" fmla="*/ 2147483647 w 73"/>
              <a:gd name="T71" fmla="*/ 2147483647 h 47"/>
              <a:gd name="T72" fmla="*/ 2147483647 w 73"/>
              <a:gd name="T73" fmla="*/ 2147483647 h 47"/>
              <a:gd name="T74" fmla="*/ 2147483647 w 73"/>
              <a:gd name="T75" fmla="*/ 2147483647 h 47"/>
              <a:gd name="T76" fmla="*/ 0 w 73"/>
              <a:gd name="T77" fmla="*/ 2147483647 h 47"/>
              <a:gd name="T78" fmla="*/ 2147483647 w 73"/>
              <a:gd name="T79" fmla="*/ 2147483647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path>
            </a:pathLst>
          </a:custGeom>
          <a:solidFill>
            <a:srgbClr val="FFFF00"/>
          </a:solidFill>
          <a:ln w="1588">
            <a:solidFill>
              <a:srgbClr val="990000"/>
            </a:solidFill>
            <a:round/>
            <a:headEnd/>
            <a:tailEnd/>
          </a:ln>
        </p:spPr>
        <p:txBody>
          <a:bodyPr/>
          <a:lstStyle/>
          <a:p>
            <a:endParaRPr lang="en-US"/>
          </a:p>
        </p:txBody>
      </p:sp>
      <p:sp>
        <p:nvSpPr>
          <p:cNvPr id="53355" name="Freeform 106"/>
          <p:cNvSpPr>
            <a:spLocks/>
          </p:cNvSpPr>
          <p:nvPr/>
        </p:nvSpPr>
        <p:spPr bwMode="auto">
          <a:xfrm>
            <a:off x="6534151" y="4071939"/>
            <a:ext cx="103188" cy="74612"/>
          </a:xfrm>
          <a:custGeom>
            <a:avLst/>
            <a:gdLst>
              <a:gd name="T0" fmla="*/ 2147483647 w 73"/>
              <a:gd name="T1" fmla="*/ 2147483647 h 47"/>
              <a:gd name="T2" fmla="*/ 2147483647 w 73"/>
              <a:gd name="T3" fmla="*/ 2147483647 h 47"/>
              <a:gd name="T4" fmla="*/ 2147483647 w 73"/>
              <a:gd name="T5" fmla="*/ 2147483647 h 47"/>
              <a:gd name="T6" fmla="*/ 2147483647 w 73"/>
              <a:gd name="T7" fmla="*/ 2147483647 h 47"/>
              <a:gd name="T8" fmla="*/ 2147483647 w 73"/>
              <a:gd name="T9" fmla="*/ 2147483647 h 47"/>
              <a:gd name="T10" fmla="*/ 2147483647 w 73"/>
              <a:gd name="T11" fmla="*/ 2147483647 h 47"/>
              <a:gd name="T12" fmla="*/ 2147483647 w 73"/>
              <a:gd name="T13" fmla="*/ 2147483647 h 47"/>
              <a:gd name="T14" fmla="*/ 2147483647 w 73"/>
              <a:gd name="T15" fmla="*/ 2147483647 h 47"/>
              <a:gd name="T16" fmla="*/ 2147483647 w 73"/>
              <a:gd name="T17" fmla="*/ 2147483647 h 47"/>
              <a:gd name="T18" fmla="*/ 2147483647 w 73"/>
              <a:gd name="T19" fmla="*/ 2147483647 h 47"/>
              <a:gd name="T20" fmla="*/ 2147483647 w 73"/>
              <a:gd name="T21" fmla="*/ 2147483647 h 47"/>
              <a:gd name="T22" fmla="*/ 2147483647 w 73"/>
              <a:gd name="T23" fmla="*/ 2147483647 h 47"/>
              <a:gd name="T24" fmla="*/ 2147483647 w 73"/>
              <a:gd name="T25" fmla="*/ 2147483647 h 47"/>
              <a:gd name="T26" fmla="*/ 2147483647 w 73"/>
              <a:gd name="T27" fmla="*/ 2147483647 h 47"/>
              <a:gd name="T28" fmla="*/ 2147483647 w 73"/>
              <a:gd name="T29" fmla="*/ 2147483647 h 47"/>
              <a:gd name="T30" fmla="*/ 2147483647 w 73"/>
              <a:gd name="T31" fmla="*/ 2147483647 h 47"/>
              <a:gd name="T32" fmla="*/ 2147483647 w 73"/>
              <a:gd name="T33" fmla="*/ 2147483647 h 47"/>
              <a:gd name="T34" fmla="*/ 2147483647 w 73"/>
              <a:gd name="T35" fmla="*/ 2147483647 h 47"/>
              <a:gd name="T36" fmla="*/ 2147483647 w 73"/>
              <a:gd name="T37" fmla="*/ 2147483647 h 47"/>
              <a:gd name="T38" fmla="*/ 2147483647 w 73"/>
              <a:gd name="T39" fmla="*/ 2147483647 h 47"/>
              <a:gd name="T40" fmla="*/ 2147483647 w 73"/>
              <a:gd name="T41" fmla="*/ 2147483647 h 47"/>
              <a:gd name="T42" fmla="*/ 2147483647 w 73"/>
              <a:gd name="T43" fmla="*/ 2147483647 h 47"/>
              <a:gd name="T44" fmla="*/ 2147483647 w 73"/>
              <a:gd name="T45" fmla="*/ 2147483647 h 47"/>
              <a:gd name="T46" fmla="*/ 2147483647 w 73"/>
              <a:gd name="T47" fmla="*/ 2147483647 h 47"/>
              <a:gd name="T48" fmla="*/ 2147483647 w 73"/>
              <a:gd name="T49" fmla="*/ 2147483647 h 47"/>
              <a:gd name="T50" fmla="*/ 2147483647 w 73"/>
              <a:gd name="T51" fmla="*/ 2147483647 h 47"/>
              <a:gd name="T52" fmla="*/ 2147483647 w 73"/>
              <a:gd name="T53" fmla="*/ 2147483647 h 47"/>
              <a:gd name="T54" fmla="*/ 2147483647 w 73"/>
              <a:gd name="T55" fmla="*/ 2147483647 h 47"/>
              <a:gd name="T56" fmla="*/ 2147483647 w 73"/>
              <a:gd name="T57" fmla="*/ 0 h 47"/>
              <a:gd name="T58" fmla="*/ 2147483647 w 73"/>
              <a:gd name="T59" fmla="*/ 2147483647 h 47"/>
              <a:gd name="T60" fmla="*/ 2147483647 w 73"/>
              <a:gd name="T61" fmla="*/ 2147483647 h 47"/>
              <a:gd name="T62" fmla="*/ 2147483647 w 73"/>
              <a:gd name="T63" fmla="*/ 2147483647 h 47"/>
              <a:gd name="T64" fmla="*/ 2147483647 w 73"/>
              <a:gd name="T65" fmla="*/ 2147483647 h 47"/>
              <a:gd name="T66" fmla="*/ 2147483647 w 73"/>
              <a:gd name="T67" fmla="*/ 2147483647 h 47"/>
              <a:gd name="T68" fmla="*/ 2147483647 w 73"/>
              <a:gd name="T69" fmla="*/ 2147483647 h 47"/>
              <a:gd name="T70" fmla="*/ 2147483647 w 73"/>
              <a:gd name="T71" fmla="*/ 2147483647 h 47"/>
              <a:gd name="T72" fmla="*/ 2147483647 w 73"/>
              <a:gd name="T73" fmla="*/ 2147483647 h 47"/>
              <a:gd name="T74" fmla="*/ 2147483647 w 73"/>
              <a:gd name="T75" fmla="*/ 2147483647 h 47"/>
              <a:gd name="T76" fmla="*/ 0 w 73"/>
              <a:gd name="T77" fmla="*/ 2147483647 h 47"/>
              <a:gd name="T78" fmla="*/ 2147483647 w 73"/>
              <a:gd name="T79" fmla="*/ 2147483647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path>
            </a:pathLst>
          </a:custGeom>
          <a:solidFill>
            <a:srgbClr val="FFFF00"/>
          </a:solidFill>
          <a:ln w="4763">
            <a:solidFill>
              <a:srgbClr val="990000"/>
            </a:solidFill>
            <a:round/>
            <a:headEnd/>
            <a:tailEnd/>
          </a:ln>
        </p:spPr>
        <p:txBody>
          <a:bodyPr/>
          <a:lstStyle/>
          <a:p>
            <a:endParaRPr lang="en-US"/>
          </a:p>
        </p:txBody>
      </p:sp>
      <p:sp>
        <p:nvSpPr>
          <p:cNvPr id="53356" name="Freeform 107"/>
          <p:cNvSpPr>
            <a:spLocks/>
          </p:cNvSpPr>
          <p:nvPr/>
        </p:nvSpPr>
        <p:spPr bwMode="auto">
          <a:xfrm>
            <a:off x="6577013" y="4156075"/>
            <a:ext cx="25400" cy="25400"/>
          </a:xfrm>
          <a:custGeom>
            <a:avLst/>
            <a:gdLst>
              <a:gd name="T0" fmla="*/ 2147483647 w 18"/>
              <a:gd name="T1" fmla="*/ 2147483647 h 16"/>
              <a:gd name="T2" fmla="*/ 2147483647 w 18"/>
              <a:gd name="T3" fmla="*/ 2147483647 h 16"/>
              <a:gd name="T4" fmla="*/ 2147483647 w 18"/>
              <a:gd name="T5" fmla="*/ 2147483647 h 16"/>
              <a:gd name="T6" fmla="*/ 2147483647 w 18"/>
              <a:gd name="T7" fmla="*/ 2147483647 h 16"/>
              <a:gd name="T8" fmla="*/ 2147483647 w 18"/>
              <a:gd name="T9" fmla="*/ 2147483647 h 16"/>
              <a:gd name="T10" fmla="*/ 2147483647 w 18"/>
              <a:gd name="T11" fmla="*/ 2147483647 h 16"/>
              <a:gd name="T12" fmla="*/ 2147483647 w 18"/>
              <a:gd name="T13" fmla="*/ 2147483647 h 16"/>
              <a:gd name="T14" fmla="*/ 0 w 18"/>
              <a:gd name="T15" fmla="*/ 2147483647 h 16"/>
              <a:gd name="T16" fmla="*/ 0 w 18"/>
              <a:gd name="T17" fmla="*/ 2147483647 h 16"/>
              <a:gd name="T18" fmla="*/ 2147483647 w 18"/>
              <a:gd name="T19" fmla="*/ 2147483647 h 16"/>
              <a:gd name="T20" fmla="*/ 2147483647 w 18"/>
              <a:gd name="T21" fmla="*/ 2147483647 h 16"/>
              <a:gd name="T22" fmla="*/ 2147483647 w 18"/>
              <a:gd name="T23" fmla="*/ 2147483647 h 16"/>
              <a:gd name="T24" fmla="*/ 2147483647 w 18"/>
              <a:gd name="T25" fmla="*/ 2147483647 h 16"/>
              <a:gd name="T26" fmla="*/ 2147483647 w 18"/>
              <a:gd name="T27" fmla="*/ 2147483647 h 16"/>
              <a:gd name="T28" fmla="*/ 2147483647 w 18"/>
              <a:gd name="T29" fmla="*/ 2147483647 h 16"/>
              <a:gd name="T30" fmla="*/ 2147483647 w 18"/>
              <a:gd name="T31" fmla="*/ 2147483647 h 16"/>
              <a:gd name="T32" fmla="*/ 2147483647 w 18"/>
              <a:gd name="T33" fmla="*/ 2147483647 h 16"/>
              <a:gd name="T34" fmla="*/ 2147483647 w 18"/>
              <a:gd name="T35" fmla="*/ 2147483647 h 16"/>
              <a:gd name="T36" fmla="*/ 2147483647 w 18"/>
              <a:gd name="T37" fmla="*/ 2147483647 h 16"/>
              <a:gd name="T38" fmla="*/ 2147483647 w 18"/>
              <a:gd name="T39" fmla="*/ 2147483647 h 16"/>
              <a:gd name="T40" fmla="*/ 2147483647 w 18"/>
              <a:gd name="T41" fmla="*/ 2147483647 h 16"/>
              <a:gd name="T42" fmla="*/ 2147483647 w 18"/>
              <a:gd name="T43" fmla="*/ 2147483647 h 16"/>
              <a:gd name="T44" fmla="*/ 2147483647 w 18"/>
              <a:gd name="T45" fmla="*/ 2147483647 h 16"/>
              <a:gd name="T46" fmla="*/ 2147483647 w 18"/>
              <a:gd name="T47" fmla="*/ 2147483647 h 16"/>
              <a:gd name="T48" fmla="*/ 2147483647 w 18"/>
              <a:gd name="T49" fmla="*/ 2147483647 h 16"/>
              <a:gd name="T50" fmla="*/ 2147483647 w 18"/>
              <a:gd name="T51" fmla="*/ 2147483647 h 16"/>
              <a:gd name="T52" fmla="*/ 2147483647 w 18"/>
              <a:gd name="T53" fmla="*/ 2147483647 h 16"/>
              <a:gd name="T54" fmla="*/ 2147483647 w 18"/>
              <a:gd name="T55" fmla="*/ 2147483647 h 16"/>
              <a:gd name="T56" fmla="*/ 2147483647 w 18"/>
              <a:gd name="T57" fmla="*/ 2147483647 h 16"/>
              <a:gd name="T58" fmla="*/ 2147483647 w 18"/>
              <a:gd name="T59" fmla="*/ 2147483647 h 16"/>
              <a:gd name="T60" fmla="*/ 2147483647 w 18"/>
              <a:gd name="T61" fmla="*/ 2147483647 h 16"/>
              <a:gd name="T62" fmla="*/ 2147483647 w 18"/>
              <a:gd name="T63" fmla="*/ 2147483647 h 16"/>
              <a:gd name="T64" fmla="*/ 2147483647 w 18"/>
              <a:gd name="T65" fmla="*/ 0 h 16"/>
              <a:gd name="T66" fmla="*/ 2147483647 w 18"/>
              <a:gd name="T67" fmla="*/ 0 h 16"/>
              <a:gd name="T68" fmla="*/ 2147483647 w 18"/>
              <a:gd name="T69" fmla="*/ 0 h 16"/>
              <a:gd name="T70" fmla="*/ 2147483647 w 18"/>
              <a:gd name="T71" fmla="*/ 0 h 16"/>
              <a:gd name="T72" fmla="*/ 2147483647 w 18"/>
              <a:gd name="T73" fmla="*/ 0 h 16"/>
              <a:gd name="T74" fmla="*/ 2147483647 w 18"/>
              <a:gd name="T75" fmla="*/ 2147483647 h 16"/>
              <a:gd name="T76" fmla="*/ 2147483647 w 18"/>
              <a:gd name="T77" fmla="*/ 2147483647 h 16"/>
              <a:gd name="T78" fmla="*/ 2147483647 w 18"/>
              <a:gd name="T79" fmla="*/ 2147483647 h 16"/>
              <a:gd name="T80" fmla="*/ 2147483647 w 18"/>
              <a:gd name="T81" fmla="*/ 2147483647 h 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
              <a:gd name="T124" fmla="*/ 0 h 16"/>
              <a:gd name="T125" fmla="*/ 18 w 18"/>
              <a:gd name="T126" fmla="*/ 16 h 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 h="16">
                <a:moveTo>
                  <a:pt x="7" y="5"/>
                </a:moveTo>
                <a:lnTo>
                  <a:pt x="6" y="5"/>
                </a:lnTo>
                <a:lnTo>
                  <a:pt x="4" y="6"/>
                </a:lnTo>
                <a:lnTo>
                  <a:pt x="3" y="6"/>
                </a:lnTo>
                <a:lnTo>
                  <a:pt x="1" y="8"/>
                </a:lnTo>
                <a:lnTo>
                  <a:pt x="1" y="9"/>
                </a:lnTo>
                <a:lnTo>
                  <a:pt x="1" y="11"/>
                </a:lnTo>
                <a:lnTo>
                  <a:pt x="0" y="11"/>
                </a:lnTo>
                <a:lnTo>
                  <a:pt x="0" y="12"/>
                </a:lnTo>
                <a:lnTo>
                  <a:pt x="1" y="14"/>
                </a:lnTo>
                <a:lnTo>
                  <a:pt x="1" y="15"/>
                </a:lnTo>
                <a:lnTo>
                  <a:pt x="4" y="15"/>
                </a:lnTo>
                <a:lnTo>
                  <a:pt x="6" y="16"/>
                </a:lnTo>
                <a:lnTo>
                  <a:pt x="7" y="16"/>
                </a:lnTo>
                <a:lnTo>
                  <a:pt x="10" y="16"/>
                </a:lnTo>
                <a:lnTo>
                  <a:pt x="12" y="15"/>
                </a:lnTo>
                <a:lnTo>
                  <a:pt x="13" y="15"/>
                </a:lnTo>
                <a:lnTo>
                  <a:pt x="15" y="15"/>
                </a:lnTo>
                <a:lnTo>
                  <a:pt x="15" y="14"/>
                </a:lnTo>
                <a:lnTo>
                  <a:pt x="16" y="14"/>
                </a:lnTo>
                <a:lnTo>
                  <a:pt x="16" y="12"/>
                </a:lnTo>
                <a:lnTo>
                  <a:pt x="18" y="11"/>
                </a:lnTo>
                <a:lnTo>
                  <a:pt x="16" y="11"/>
                </a:lnTo>
                <a:lnTo>
                  <a:pt x="16" y="9"/>
                </a:lnTo>
                <a:lnTo>
                  <a:pt x="16" y="8"/>
                </a:lnTo>
                <a:lnTo>
                  <a:pt x="16" y="6"/>
                </a:lnTo>
                <a:lnTo>
                  <a:pt x="16" y="5"/>
                </a:lnTo>
                <a:lnTo>
                  <a:pt x="16" y="3"/>
                </a:lnTo>
                <a:lnTo>
                  <a:pt x="16" y="2"/>
                </a:lnTo>
                <a:lnTo>
                  <a:pt x="16" y="0"/>
                </a:lnTo>
                <a:lnTo>
                  <a:pt x="15" y="0"/>
                </a:lnTo>
                <a:lnTo>
                  <a:pt x="13" y="0"/>
                </a:lnTo>
                <a:lnTo>
                  <a:pt x="12" y="0"/>
                </a:lnTo>
                <a:lnTo>
                  <a:pt x="10" y="0"/>
                </a:lnTo>
                <a:lnTo>
                  <a:pt x="10" y="2"/>
                </a:lnTo>
                <a:lnTo>
                  <a:pt x="9" y="3"/>
                </a:lnTo>
                <a:lnTo>
                  <a:pt x="7" y="3"/>
                </a:lnTo>
                <a:lnTo>
                  <a:pt x="7"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7" name="Freeform 108"/>
          <p:cNvSpPr>
            <a:spLocks/>
          </p:cNvSpPr>
          <p:nvPr/>
        </p:nvSpPr>
        <p:spPr bwMode="auto">
          <a:xfrm>
            <a:off x="6577013" y="4156075"/>
            <a:ext cx="25400" cy="25400"/>
          </a:xfrm>
          <a:custGeom>
            <a:avLst/>
            <a:gdLst>
              <a:gd name="T0" fmla="*/ 2147483647 w 18"/>
              <a:gd name="T1" fmla="*/ 2147483647 h 16"/>
              <a:gd name="T2" fmla="*/ 2147483647 w 18"/>
              <a:gd name="T3" fmla="*/ 2147483647 h 16"/>
              <a:gd name="T4" fmla="*/ 2147483647 w 18"/>
              <a:gd name="T5" fmla="*/ 2147483647 h 16"/>
              <a:gd name="T6" fmla="*/ 2147483647 w 18"/>
              <a:gd name="T7" fmla="*/ 2147483647 h 16"/>
              <a:gd name="T8" fmla="*/ 2147483647 w 18"/>
              <a:gd name="T9" fmla="*/ 2147483647 h 16"/>
              <a:gd name="T10" fmla="*/ 2147483647 w 18"/>
              <a:gd name="T11" fmla="*/ 2147483647 h 16"/>
              <a:gd name="T12" fmla="*/ 2147483647 w 18"/>
              <a:gd name="T13" fmla="*/ 2147483647 h 16"/>
              <a:gd name="T14" fmla="*/ 0 w 18"/>
              <a:gd name="T15" fmla="*/ 2147483647 h 16"/>
              <a:gd name="T16" fmla="*/ 0 w 18"/>
              <a:gd name="T17" fmla="*/ 2147483647 h 16"/>
              <a:gd name="T18" fmla="*/ 2147483647 w 18"/>
              <a:gd name="T19" fmla="*/ 2147483647 h 16"/>
              <a:gd name="T20" fmla="*/ 2147483647 w 18"/>
              <a:gd name="T21" fmla="*/ 2147483647 h 16"/>
              <a:gd name="T22" fmla="*/ 2147483647 w 18"/>
              <a:gd name="T23" fmla="*/ 2147483647 h 16"/>
              <a:gd name="T24" fmla="*/ 2147483647 w 18"/>
              <a:gd name="T25" fmla="*/ 2147483647 h 16"/>
              <a:gd name="T26" fmla="*/ 2147483647 w 18"/>
              <a:gd name="T27" fmla="*/ 2147483647 h 16"/>
              <a:gd name="T28" fmla="*/ 2147483647 w 18"/>
              <a:gd name="T29" fmla="*/ 2147483647 h 16"/>
              <a:gd name="T30" fmla="*/ 2147483647 w 18"/>
              <a:gd name="T31" fmla="*/ 2147483647 h 16"/>
              <a:gd name="T32" fmla="*/ 2147483647 w 18"/>
              <a:gd name="T33" fmla="*/ 2147483647 h 16"/>
              <a:gd name="T34" fmla="*/ 2147483647 w 18"/>
              <a:gd name="T35" fmla="*/ 2147483647 h 16"/>
              <a:gd name="T36" fmla="*/ 2147483647 w 18"/>
              <a:gd name="T37" fmla="*/ 2147483647 h 16"/>
              <a:gd name="T38" fmla="*/ 2147483647 w 18"/>
              <a:gd name="T39" fmla="*/ 2147483647 h 16"/>
              <a:gd name="T40" fmla="*/ 2147483647 w 18"/>
              <a:gd name="T41" fmla="*/ 2147483647 h 16"/>
              <a:gd name="T42" fmla="*/ 2147483647 w 18"/>
              <a:gd name="T43" fmla="*/ 2147483647 h 16"/>
              <a:gd name="T44" fmla="*/ 2147483647 w 18"/>
              <a:gd name="T45" fmla="*/ 2147483647 h 16"/>
              <a:gd name="T46" fmla="*/ 2147483647 w 18"/>
              <a:gd name="T47" fmla="*/ 2147483647 h 16"/>
              <a:gd name="T48" fmla="*/ 2147483647 w 18"/>
              <a:gd name="T49" fmla="*/ 2147483647 h 16"/>
              <a:gd name="T50" fmla="*/ 2147483647 w 18"/>
              <a:gd name="T51" fmla="*/ 2147483647 h 16"/>
              <a:gd name="T52" fmla="*/ 2147483647 w 18"/>
              <a:gd name="T53" fmla="*/ 2147483647 h 16"/>
              <a:gd name="T54" fmla="*/ 2147483647 w 18"/>
              <a:gd name="T55" fmla="*/ 2147483647 h 16"/>
              <a:gd name="T56" fmla="*/ 2147483647 w 18"/>
              <a:gd name="T57" fmla="*/ 2147483647 h 16"/>
              <a:gd name="T58" fmla="*/ 2147483647 w 18"/>
              <a:gd name="T59" fmla="*/ 2147483647 h 16"/>
              <a:gd name="T60" fmla="*/ 2147483647 w 18"/>
              <a:gd name="T61" fmla="*/ 2147483647 h 16"/>
              <a:gd name="T62" fmla="*/ 2147483647 w 18"/>
              <a:gd name="T63" fmla="*/ 2147483647 h 16"/>
              <a:gd name="T64" fmla="*/ 2147483647 w 18"/>
              <a:gd name="T65" fmla="*/ 0 h 16"/>
              <a:gd name="T66" fmla="*/ 2147483647 w 18"/>
              <a:gd name="T67" fmla="*/ 0 h 16"/>
              <a:gd name="T68" fmla="*/ 2147483647 w 18"/>
              <a:gd name="T69" fmla="*/ 0 h 16"/>
              <a:gd name="T70" fmla="*/ 2147483647 w 18"/>
              <a:gd name="T71" fmla="*/ 0 h 16"/>
              <a:gd name="T72" fmla="*/ 2147483647 w 18"/>
              <a:gd name="T73" fmla="*/ 0 h 16"/>
              <a:gd name="T74" fmla="*/ 2147483647 w 18"/>
              <a:gd name="T75" fmla="*/ 2147483647 h 16"/>
              <a:gd name="T76" fmla="*/ 2147483647 w 18"/>
              <a:gd name="T77" fmla="*/ 2147483647 h 16"/>
              <a:gd name="T78" fmla="*/ 2147483647 w 18"/>
              <a:gd name="T79" fmla="*/ 2147483647 h 16"/>
              <a:gd name="T80" fmla="*/ 2147483647 w 18"/>
              <a:gd name="T81" fmla="*/ 2147483647 h 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
              <a:gd name="T124" fmla="*/ 0 h 16"/>
              <a:gd name="T125" fmla="*/ 18 w 18"/>
              <a:gd name="T126" fmla="*/ 16 h 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 h="16">
                <a:moveTo>
                  <a:pt x="7" y="5"/>
                </a:moveTo>
                <a:lnTo>
                  <a:pt x="6" y="5"/>
                </a:lnTo>
                <a:lnTo>
                  <a:pt x="4" y="6"/>
                </a:lnTo>
                <a:lnTo>
                  <a:pt x="3" y="6"/>
                </a:lnTo>
                <a:lnTo>
                  <a:pt x="1" y="8"/>
                </a:lnTo>
                <a:lnTo>
                  <a:pt x="1" y="9"/>
                </a:lnTo>
                <a:lnTo>
                  <a:pt x="1" y="11"/>
                </a:lnTo>
                <a:lnTo>
                  <a:pt x="0" y="11"/>
                </a:lnTo>
                <a:lnTo>
                  <a:pt x="0" y="12"/>
                </a:lnTo>
                <a:lnTo>
                  <a:pt x="1" y="14"/>
                </a:lnTo>
                <a:lnTo>
                  <a:pt x="1" y="15"/>
                </a:lnTo>
                <a:lnTo>
                  <a:pt x="4" y="15"/>
                </a:lnTo>
                <a:lnTo>
                  <a:pt x="6" y="16"/>
                </a:lnTo>
                <a:lnTo>
                  <a:pt x="7" y="16"/>
                </a:lnTo>
                <a:lnTo>
                  <a:pt x="10" y="16"/>
                </a:lnTo>
                <a:lnTo>
                  <a:pt x="12" y="15"/>
                </a:lnTo>
                <a:lnTo>
                  <a:pt x="13" y="15"/>
                </a:lnTo>
                <a:lnTo>
                  <a:pt x="15" y="15"/>
                </a:lnTo>
                <a:lnTo>
                  <a:pt x="15" y="14"/>
                </a:lnTo>
                <a:lnTo>
                  <a:pt x="16" y="14"/>
                </a:lnTo>
                <a:lnTo>
                  <a:pt x="16" y="12"/>
                </a:lnTo>
                <a:lnTo>
                  <a:pt x="18" y="11"/>
                </a:lnTo>
                <a:lnTo>
                  <a:pt x="16" y="11"/>
                </a:lnTo>
                <a:lnTo>
                  <a:pt x="16" y="9"/>
                </a:lnTo>
                <a:lnTo>
                  <a:pt x="16" y="8"/>
                </a:lnTo>
                <a:lnTo>
                  <a:pt x="16" y="6"/>
                </a:lnTo>
                <a:lnTo>
                  <a:pt x="16" y="5"/>
                </a:lnTo>
                <a:lnTo>
                  <a:pt x="16" y="3"/>
                </a:lnTo>
                <a:lnTo>
                  <a:pt x="16" y="2"/>
                </a:lnTo>
                <a:lnTo>
                  <a:pt x="16" y="0"/>
                </a:lnTo>
                <a:lnTo>
                  <a:pt x="15" y="0"/>
                </a:lnTo>
                <a:lnTo>
                  <a:pt x="13" y="0"/>
                </a:lnTo>
                <a:lnTo>
                  <a:pt x="12" y="0"/>
                </a:lnTo>
                <a:lnTo>
                  <a:pt x="10" y="0"/>
                </a:lnTo>
                <a:lnTo>
                  <a:pt x="10" y="2"/>
                </a:lnTo>
                <a:lnTo>
                  <a:pt x="9" y="3"/>
                </a:lnTo>
                <a:lnTo>
                  <a:pt x="7" y="3"/>
                </a:lnTo>
                <a:lnTo>
                  <a:pt x="7" y="5"/>
                </a:lnTo>
              </a:path>
            </a:pathLst>
          </a:custGeom>
          <a:solidFill>
            <a:srgbClr val="FFFF00"/>
          </a:solidFill>
          <a:ln w="4763">
            <a:solidFill>
              <a:srgbClr val="990000"/>
            </a:solidFill>
            <a:round/>
            <a:headEnd/>
            <a:tailEnd/>
          </a:ln>
        </p:spPr>
        <p:txBody>
          <a:bodyPr/>
          <a:lstStyle/>
          <a:p>
            <a:endParaRPr lang="en-US"/>
          </a:p>
        </p:txBody>
      </p:sp>
      <p:sp>
        <p:nvSpPr>
          <p:cNvPr id="53358" name="Freeform 109"/>
          <p:cNvSpPr>
            <a:spLocks/>
          </p:cNvSpPr>
          <p:nvPr/>
        </p:nvSpPr>
        <p:spPr bwMode="auto">
          <a:xfrm>
            <a:off x="6591301" y="4175126"/>
            <a:ext cx="52388" cy="77788"/>
          </a:xfrm>
          <a:custGeom>
            <a:avLst/>
            <a:gdLst>
              <a:gd name="T0" fmla="*/ 2147483647 w 37"/>
              <a:gd name="T1" fmla="*/ 2147483647 h 49"/>
              <a:gd name="T2" fmla="*/ 2147483647 w 37"/>
              <a:gd name="T3" fmla="*/ 2147483647 h 49"/>
              <a:gd name="T4" fmla="*/ 2147483647 w 37"/>
              <a:gd name="T5" fmla="*/ 2147483647 h 49"/>
              <a:gd name="T6" fmla="*/ 2147483647 w 37"/>
              <a:gd name="T7" fmla="*/ 2147483647 h 49"/>
              <a:gd name="T8" fmla="*/ 2147483647 w 37"/>
              <a:gd name="T9" fmla="*/ 2147483647 h 49"/>
              <a:gd name="T10" fmla="*/ 2147483647 w 37"/>
              <a:gd name="T11" fmla="*/ 2147483647 h 49"/>
              <a:gd name="T12" fmla="*/ 2147483647 w 37"/>
              <a:gd name="T13" fmla="*/ 2147483647 h 49"/>
              <a:gd name="T14" fmla="*/ 2147483647 w 37"/>
              <a:gd name="T15" fmla="*/ 2147483647 h 49"/>
              <a:gd name="T16" fmla="*/ 2147483647 w 37"/>
              <a:gd name="T17" fmla="*/ 2147483647 h 49"/>
              <a:gd name="T18" fmla="*/ 2147483647 w 37"/>
              <a:gd name="T19" fmla="*/ 2147483647 h 49"/>
              <a:gd name="T20" fmla="*/ 2147483647 w 37"/>
              <a:gd name="T21" fmla="*/ 2147483647 h 49"/>
              <a:gd name="T22" fmla="*/ 2147483647 w 37"/>
              <a:gd name="T23" fmla="*/ 2147483647 h 49"/>
              <a:gd name="T24" fmla="*/ 0 w 37"/>
              <a:gd name="T25" fmla="*/ 2147483647 h 49"/>
              <a:gd name="T26" fmla="*/ 0 w 37"/>
              <a:gd name="T27" fmla="*/ 2147483647 h 49"/>
              <a:gd name="T28" fmla="*/ 0 w 37"/>
              <a:gd name="T29" fmla="*/ 2147483647 h 49"/>
              <a:gd name="T30" fmla="*/ 0 w 37"/>
              <a:gd name="T31" fmla="*/ 2147483647 h 49"/>
              <a:gd name="T32" fmla="*/ 2147483647 w 37"/>
              <a:gd name="T33" fmla="*/ 2147483647 h 49"/>
              <a:gd name="T34" fmla="*/ 2147483647 w 37"/>
              <a:gd name="T35" fmla="*/ 2147483647 h 49"/>
              <a:gd name="T36" fmla="*/ 2147483647 w 37"/>
              <a:gd name="T37" fmla="*/ 2147483647 h 49"/>
              <a:gd name="T38" fmla="*/ 2147483647 w 37"/>
              <a:gd name="T39" fmla="*/ 2147483647 h 49"/>
              <a:gd name="T40" fmla="*/ 2147483647 w 37"/>
              <a:gd name="T41" fmla="*/ 2147483647 h 49"/>
              <a:gd name="T42" fmla="*/ 2147483647 w 37"/>
              <a:gd name="T43" fmla="*/ 2147483647 h 49"/>
              <a:gd name="T44" fmla="*/ 2147483647 w 37"/>
              <a:gd name="T45" fmla="*/ 2147483647 h 49"/>
              <a:gd name="T46" fmla="*/ 2147483647 w 37"/>
              <a:gd name="T47" fmla="*/ 2147483647 h 49"/>
              <a:gd name="T48" fmla="*/ 2147483647 w 37"/>
              <a:gd name="T49" fmla="*/ 2147483647 h 49"/>
              <a:gd name="T50" fmla="*/ 2147483647 w 37"/>
              <a:gd name="T51" fmla="*/ 2147483647 h 49"/>
              <a:gd name="T52" fmla="*/ 2147483647 w 37"/>
              <a:gd name="T53" fmla="*/ 2147483647 h 49"/>
              <a:gd name="T54" fmla="*/ 2147483647 w 37"/>
              <a:gd name="T55" fmla="*/ 2147483647 h 49"/>
              <a:gd name="T56" fmla="*/ 2147483647 w 37"/>
              <a:gd name="T57" fmla="*/ 2147483647 h 49"/>
              <a:gd name="T58" fmla="*/ 2147483647 w 37"/>
              <a:gd name="T59" fmla="*/ 2147483647 h 49"/>
              <a:gd name="T60" fmla="*/ 2147483647 w 37"/>
              <a:gd name="T61" fmla="*/ 2147483647 h 49"/>
              <a:gd name="T62" fmla="*/ 2147483647 w 37"/>
              <a:gd name="T63" fmla="*/ 2147483647 h 49"/>
              <a:gd name="T64" fmla="*/ 2147483647 w 37"/>
              <a:gd name="T65" fmla="*/ 2147483647 h 49"/>
              <a:gd name="T66" fmla="*/ 2147483647 w 37"/>
              <a:gd name="T67" fmla="*/ 2147483647 h 49"/>
              <a:gd name="T68" fmla="*/ 2147483647 w 37"/>
              <a:gd name="T69" fmla="*/ 2147483647 h 49"/>
              <a:gd name="T70" fmla="*/ 2147483647 w 37"/>
              <a:gd name="T71" fmla="*/ 2147483647 h 49"/>
              <a:gd name="T72" fmla="*/ 2147483647 w 37"/>
              <a:gd name="T73" fmla="*/ 2147483647 h 49"/>
              <a:gd name="T74" fmla="*/ 2147483647 w 37"/>
              <a:gd name="T75" fmla="*/ 2147483647 h 49"/>
              <a:gd name="T76" fmla="*/ 2147483647 w 37"/>
              <a:gd name="T77" fmla="*/ 2147483647 h 49"/>
              <a:gd name="T78" fmla="*/ 2147483647 w 37"/>
              <a:gd name="T79" fmla="*/ 2147483647 h 49"/>
              <a:gd name="T80" fmla="*/ 2147483647 w 37"/>
              <a:gd name="T81" fmla="*/ 2147483647 h 49"/>
              <a:gd name="T82" fmla="*/ 2147483647 w 37"/>
              <a:gd name="T83" fmla="*/ 2147483647 h 49"/>
              <a:gd name="T84" fmla="*/ 2147483647 w 37"/>
              <a:gd name="T85" fmla="*/ 0 h 49"/>
              <a:gd name="T86" fmla="*/ 2147483647 w 37"/>
              <a:gd name="T87" fmla="*/ 0 h 49"/>
              <a:gd name="T88" fmla="*/ 2147483647 w 37"/>
              <a:gd name="T89" fmla="*/ 0 h 49"/>
              <a:gd name="T90" fmla="*/ 2147483647 w 37"/>
              <a:gd name="T91" fmla="*/ 0 h 49"/>
              <a:gd name="T92" fmla="*/ 2147483647 w 37"/>
              <a:gd name="T93" fmla="*/ 2147483647 h 49"/>
              <a:gd name="T94" fmla="*/ 2147483647 w 37"/>
              <a:gd name="T95" fmla="*/ 2147483647 h 49"/>
              <a:gd name="T96" fmla="*/ 2147483647 w 37"/>
              <a:gd name="T97" fmla="*/ 2147483647 h 49"/>
              <a:gd name="T98" fmla="*/ 2147483647 w 37"/>
              <a:gd name="T99" fmla="*/ 2147483647 h 49"/>
              <a:gd name="T100" fmla="*/ 2147483647 w 37"/>
              <a:gd name="T101" fmla="*/ 2147483647 h 49"/>
              <a:gd name="T102" fmla="*/ 2147483647 w 37"/>
              <a:gd name="T103" fmla="*/ 2147483647 h 49"/>
              <a:gd name="T104" fmla="*/ 2147483647 w 37"/>
              <a:gd name="T105" fmla="*/ 2147483647 h 49"/>
              <a:gd name="T106" fmla="*/ 2147483647 w 37"/>
              <a:gd name="T107" fmla="*/ 2147483647 h 49"/>
              <a:gd name="T108" fmla="*/ 2147483647 w 37"/>
              <a:gd name="T109" fmla="*/ 2147483647 h 49"/>
              <a:gd name="T110" fmla="*/ 2147483647 w 37"/>
              <a:gd name="T111" fmla="*/ 2147483647 h 49"/>
              <a:gd name="T112" fmla="*/ 2147483647 w 37"/>
              <a:gd name="T113" fmla="*/ 2147483647 h 4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
              <a:gd name="T172" fmla="*/ 0 h 49"/>
              <a:gd name="T173" fmla="*/ 37 w 37"/>
              <a:gd name="T174" fmla="*/ 49 h 4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 h="49">
                <a:moveTo>
                  <a:pt x="9" y="18"/>
                </a:moveTo>
                <a:lnTo>
                  <a:pt x="9" y="19"/>
                </a:lnTo>
                <a:lnTo>
                  <a:pt x="9" y="21"/>
                </a:lnTo>
                <a:lnTo>
                  <a:pt x="8" y="22"/>
                </a:lnTo>
                <a:lnTo>
                  <a:pt x="6" y="24"/>
                </a:lnTo>
                <a:lnTo>
                  <a:pt x="5" y="24"/>
                </a:lnTo>
                <a:lnTo>
                  <a:pt x="3" y="24"/>
                </a:lnTo>
                <a:lnTo>
                  <a:pt x="3" y="25"/>
                </a:lnTo>
                <a:lnTo>
                  <a:pt x="3" y="28"/>
                </a:lnTo>
                <a:lnTo>
                  <a:pt x="2" y="31"/>
                </a:lnTo>
                <a:lnTo>
                  <a:pt x="2" y="33"/>
                </a:lnTo>
                <a:lnTo>
                  <a:pt x="0" y="36"/>
                </a:lnTo>
                <a:lnTo>
                  <a:pt x="0" y="39"/>
                </a:lnTo>
                <a:lnTo>
                  <a:pt x="0" y="42"/>
                </a:lnTo>
                <a:lnTo>
                  <a:pt x="0" y="43"/>
                </a:lnTo>
                <a:lnTo>
                  <a:pt x="2" y="44"/>
                </a:lnTo>
                <a:lnTo>
                  <a:pt x="3" y="46"/>
                </a:lnTo>
                <a:lnTo>
                  <a:pt x="6" y="47"/>
                </a:lnTo>
                <a:lnTo>
                  <a:pt x="8" y="47"/>
                </a:lnTo>
                <a:lnTo>
                  <a:pt x="11" y="49"/>
                </a:lnTo>
                <a:lnTo>
                  <a:pt x="12" y="49"/>
                </a:lnTo>
                <a:lnTo>
                  <a:pt x="15" y="47"/>
                </a:lnTo>
                <a:lnTo>
                  <a:pt x="17" y="46"/>
                </a:lnTo>
                <a:lnTo>
                  <a:pt x="18" y="44"/>
                </a:lnTo>
                <a:lnTo>
                  <a:pt x="21" y="42"/>
                </a:lnTo>
                <a:lnTo>
                  <a:pt x="24" y="39"/>
                </a:lnTo>
                <a:lnTo>
                  <a:pt x="26" y="36"/>
                </a:lnTo>
                <a:lnTo>
                  <a:pt x="27" y="33"/>
                </a:lnTo>
                <a:lnTo>
                  <a:pt x="30" y="30"/>
                </a:lnTo>
                <a:lnTo>
                  <a:pt x="31" y="27"/>
                </a:lnTo>
                <a:lnTo>
                  <a:pt x="33" y="22"/>
                </a:lnTo>
                <a:lnTo>
                  <a:pt x="36" y="19"/>
                </a:lnTo>
                <a:lnTo>
                  <a:pt x="36" y="16"/>
                </a:lnTo>
                <a:lnTo>
                  <a:pt x="37" y="15"/>
                </a:lnTo>
                <a:lnTo>
                  <a:pt x="37" y="12"/>
                </a:lnTo>
                <a:lnTo>
                  <a:pt x="37" y="9"/>
                </a:lnTo>
                <a:lnTo>
                  <a:pt x="36" y="7"/>
                </a:lnTo>
                <a:lnTo>
                  <a:pt x="34" y="4"/>
                </a:lnTo>
                <a:lnTo>
                  <a:pt x="33" y="3"/>
                </a:lnTo>
                <a:lnTo>
                  <a:pt x="30" y="2"/>
                </a:lnTo>
                <a:lnTo>
                  <a:pt x="28" y="2"/>
                </a:lnTo>
                <a:lnTo>
                  <a:pt x="27" y="0"/>
                </a:lnTo>
                <a:lnTo>
                  <a:pt x="24" y="0"/>
                </a:lnTo>
                <a:lnTo>
                  <a:pt x="23" y="0"/>
                </a:lnTo>
                <a:lnTo>
                  <a:pt x="21" y="0"/>
                </a:lnTo>
                <a:lnTo>
                  <a:pt x="18" y="2"/>
                </a:lnTo>
                <a:lnTo>
                  <a:pt x="17" y="2"/>
                </a:lnTo>
                <a:lnTo>
                  <a:pt x="15" y="3"/>
                </a:lnTo>
                <a:lnTo>
                  <a:pt x="14" y="4"/>
                </a:lnTo>
                <a:lnTo>
                  <a:pt x="12" y="6"/>
                </a:lnTo>
                <a:lnTo>
                  <a:pt x="11" y="9"/>
                </a:lnTo>
                <a:lnTo>
                  <a:pt x="9" y="10"/>
                </a:lnTo>
                <a:lnTo>
                  <a:pt x="9" y="12"/>
                </a:lnTo>
                <a:lnTo>
                  <a:pt x="8" y="13"/>
                </a:lnTo>
                <a:lnTo>
                  <a:pt x="8" y="15"/>
                </a:lnTo>
                <a:lnTo>
                  <a:pt x="9"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9" name="Freeform 110"/>
          <p:cNvSpPr>
            <a:spLocks/>
          </p:cNvSpPr>
          <p:nvPr/>
        </p:nvSpPr>
        <p:spPr bwMode="auto">
          <a:xfrm>
            <a:off x="6591301" y="4175126"/>
            <a:ext cx="52388" cy="77788"/>
          </a:xfrm>
          <a:custGeom>
            <a:avLst/>
            <a:gdLst>
              <a:gd name="T0" fmla="*/ 2147483647 w 37"/>
              <a:gd name="T1" fmla="*/ 2147483647 h 49"/>
              <a:gd name="T2" fmla="*/ 2147483647 w 37"/>
              <a:gd name="T3" fmla="*/ 2147483647 h 49"/>
              <a:gd name="T4" fmla="*/ 2147483647 w 37"/>
              <a:gd name="T5" fmla="*/ 2147483647 h 49"/>
              <a:gd name="T6" fmla="*/ 2147483647 w 37"/>
              <a:gd name="T7" fmla="*/ 2147483647 h 49"/>
              <a:gd name="T8" fmla="*/ 2147483647 w 37"/>
              <a:gd name="T9" fmla="*/ 2147483647 h 49"/>
              <a:gd name="T10" fmla="*/ 2147483647 w 37"/>
              <a:gd name="T11" fmla="*/ 2147483647 h 49"/>
              <a:gd name="T12" fmla="*/ 2147483647 w 37"/>
              <a:gd name="T13" fmla="*/ 2147483647 h 49"/>
              <a:gd name="T14" fmla="*/ 2147483647 w 37"/>
              <a:gd name="T15" fmla="*/ 2147483647 h 49"/>
              <a:gd name="T16" fmla="*/ 2147483647 w 37"/>
              <a:gd name="T17" fmla="*/ 2147483647 h 49"/>
              <a:gd name="T18" fmla="*/ 2147483647 w 37"/>
              <a:gd name="T19" fmla="*/ 2147483647 h 49"/>
              <a:gd name="T20" fmla="*/ 2147483647 w 37"/>
              <a:gd name="T21" fmla="*/ 2147483647 h 49"/>
              <a:gd name="T22" fmla="*/ 2147483647 w 37"/>
              <a:gd name="T23" fmla="*/ 2147483647 h 49"/>
              <a:gd name="T24" fmla="*/ 0 w 37"/>
              <a:gd name="T25" fmla="*/ 2147483647 h 49"/>
              <a:gd name="T26" fmla="*/ 0 w 37"/>
              <a:gd name="T27" fmla="*/ 2147483647 h 49"/>
              <a:gd name="T28" fmla="*/ 0 w 37"/>
              <a:gd name="T29" fmla="*/ 2147483647 h 49"/>
              <a:gd name="T30" fmla="*/ 0 w 37"/>
              <a:gd name="T31" fmla="*/ 2147483647 h 49"/>
              <a:gd name="T32" fmla="*/ 2147483647 w 37"/>
              <a:gd name="T33" fmla="*/ 2147483647 h 49"/>
              <a:gd name="T34" fmla="*/ 2147483647 w 37"/>
              <a:gd name="T35" fmla="*/ 2147483647 h 49"/>
              <a:gd name="T36" fmla="*/ 2147483647 w 37"/>
              <a:gd name="T37" fmla="*/ 2147483647 h 49"/>
              <a:gd name="T38" fmla="*/ 2147483647 w 37"/>
              <a:gd name="T39" fmla="*/ 2147483647 h 49"/>
              <a:gd name="T40" fmla="*/ 2147483647 w 37"/>
              <a:gd name="T41" fmla="*/ 2147483647 h 49"/>
              <a:gd name="T42" fmla="*/ 2147483647 w 37"/>
              <a:gd name="T43" fmla="*/ 2147483647 h 49"/>
              <a:gd name="T44" fmla="*/ 2147483647 w 37"/>
              <a:gd name="T45" fmla="*/ 2147483647 h 49"/>
              <a:gd name="T46" fmla="*/ 2147483647 w 37"/>
              <a:gd name="T47" fmla="*/ 2147483647 h 49"/>
              <a:gd name="T48" fmla="*/ 2147483647 w 37"/>
              <a:gd name="T49" fmla="*/ 2147483647 h 49"/>
              <a:gd name="T50" fmla="*/ 2147483647 w 37"/>
              <a:gd name="T51" fmla="*/ 2147483647 h 49"/>
              <a:gd name="T52" fmla="*/ 2147483647 w 37"/>
              <a:gd name="T53" fmla="*/ 2147483647 h 49"/>
              <a:gd name="T54" fmla="*/ 2147483647 w 37"/>
              <a:gd name="T55" fmla="*/ 2147483647 h 49"/>
              <a:gd name="T56" fmla="*/ 2147483647 w 37"/>
              <a:gd name="T57" fmla="*/ 2147483647 h 49"/>
              <a:gd name="T58" fmla="*/ 2147483647 w 37"/>
              <a:gd name="T59" fmla="*/ 2147483647 h 49"/>
              <a:gd name="T60" fmla="*/ 2147483647 w 37"/>
              <a:gd name="T61" fmla="*/ 2147483647 h 49"/>
              <a:gd name="T62" fmla="*/ 2147483647 w 37"/>
              <a:gd name="T63" fmla="*/ 2147483647 h 49"/>
              <a:gd name="T64" fmla="*/ 2147483647 w 37"/>
              <a:gd name="T65" fmla="*/ 2147483647 h 49"/>
              <a:gd name="T66" fmla="*/ 2147483647 w 37"/>
              <a:gd name="T67" fmla="*/ 2147483647 h 49"/>
              <a:gd name="T68" fmla="*/ 2147483647 w 37"/>
              <a:gd name="T69" fmla="*/ 2147483647 h 49"/>
              <a:gd name="T70" fmla="*/ 2147483647 w 37"/>
              <a:gd name="T71" fmla="*/ 2147483647 h 49"/>
              <a:gd name="T72" fmla="*/ 2147483647 w 37"/>
              <a:gd name="T73" fmla="*/ 2147483647 h 49"/>
              <a:gd name="T74" fmla="*/ 2147483647 w 37"/>
              <a:gd name="T75" fmla="*/ 2147483647 h 49"/>
              <a:gd name="T76" fmla="*/ 2147483647 w 37"/>
              <a:gd name="T77" fmla="*/ 2147483647 h 49"/>
              <a:gd name="T78" fmla="*/ 2147483647 w 37"/>
              <a:gd name="T79" fmla="*/ 2147483647 h 49"/>
              <a:gd name="T80" fmla="*/ 2147483647 w 37"/>
              <a:gd name="T81" fmla="*/ 2147483647 h 49"/>
              <a:gd name="T82" fmla="*/ 2147483647 w 37"/>
              <a:gd name="T83" fmla="*/ 2147483647 h 49"/>
              <a:gd name="T84" fmla="*/ 2147483647 w 37"/>
              <a:gd name="T85" fmla="*/ 0 h 49"/>
              <a:gd name="T86" fmla="*/ 2147483647 w 37"/>
              <a:gd name="T87" fmla="*/ 0 h 49"/>
              <a:gd name="T88" fmla="*/ 2147483647 w 37"/>
              <a:gd name="T89" fmla="*/ 0 h 49"/>
              <a:gd name="T90" fmla="*/ 2147483647 w 37"/>
              <a:gd name="T91" fmla="*/ 0 h 49"/>
              <a:gd name="T92" fmla="*/ 2147483647 w 37"/>
              <a:gd name="T93" fmla="*/ 2147483647 h 49"/>
              <a:gd name="T94" fmla="*/ 2147483647 w 37"/>
              <a:gd name="T95" fmla="*/ 2147483647 h 49"/>
              <a:gd name="T96" fmla="*/ 2147483647 w 37"/>
              <a:gd name="T97" fmla="*/ 2147483647 h 49"/>
              <a:gd name="T98" fmla="*/ 2147483647 w 37"/>
              <a:gd name="T99" fmla="*/ 2147483647 h 49"/>
              <a:gd name="T100" fmla="*/ 2147483647 w 37"/>
              <a:gd name="T101" fmla="*/ 2147483647 h 49"/>
              <a:gd name="T102" fmla="*/ 2147483647 w 37"/>
              <a:gd name="T103" fmla="*/ 2147483647 h 49"/>
              <a:gd name="T104" fmla="*/ 2147483647 w 37"/>
              <a:gd name="T105" fmla="*/ 2147483647 h 49"/>
              <a:gd name="T106" fmla="*/ 2147483647 w 37"/>
              <a:gd name="T107" fmla="*/ 2147483647 h 49"/>
              <a:gd name="T108" fmla="*/ 2147483647 w 37"/>
              <a:gd name="T109" fmla="*/ 2147483647 h 49"/>
              <a:gd name="T110" fmla="*/ 2147483647 w 37"/>
              <a:gd name="T111" fmla="*/ 2147483647 h 49"/>
              <a:gd name="T112" fmla="*/ 2147483647 w 37"/>
              <a:gd name="T113" fmla="*/ 2147483647 h 4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
              <a:gd name="T172" fmla="*/ 0 h 49"/>
              <a:gd name="T173" fmla="*/ 37 w 37"/>
              <a:gd name="T174" fmla="*/ 49 h 4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 h="49">
                <a:moveTo>
                  <a:pt x="9" y="18"/>
                </a:moveTo>
                <a:lnTo>
                  <a:pt x="9" y="19"/>
                </a:lnTo>
                <a:lnTo>
                  <a:pt x="9" y="21"/>
                </a:lnTo>
                <a:lnTo>
                  <a:pt x="8" y="22"/>
                </a:lnTo>
                <a:lnTo>
                  <a:pt x="6" y="24"/>
                </a:lnTo>
                <a:lnTo>
                  <a:pt x="5" y="24"/>
                </a:lnTo>
                <a:lnTo>
                  <a:pt x="3" y="24"/>
                </a:lnTo>
                <a:lnTo>
                  <a:pt x="3" y="25"/>
                </a:lnTo>
                <a:lnTo>
                  <a:pt x="3" y="28"/>
                </a:lnTo>
                <a:lnTo>
                  <a:pt x="2" y="31"/>
                </a:lnTo>
                <a:lnTo>
                  <a:pt x="2" y="33"/>
                </a:lnTo>
                <a:lnTo>
                  <a:pt x="0" y="36"/>
                </a:lnTo>
                <a:lnTo>
                  <a:pt x="0" y="39"/>
                </a:lnTo>
                <a:lnTo>
                  <a:pt x="0" y="42"/>
                </a:lnTo>
                <a:lnTo>
                  <a:pt x="0" y="43"/>
                </a:lnTo>
                <a:lnTo>
                  <a:pt x="2" y="44"/>
                </a:lnTo>
                <a:lnTo>
                  <a:pt x="3" y="46"/>
                </a:lnTo>
                <a:lnTo>
                  <a:pt x="6" y="47"/>
                </a:lnTo>
                <a:lnTo>
                  <a:pt x="8" y="47"/>
                </a:lnTo>
                <a:lnTo>
                  <a:pt x="11" y="49"/>
                </a:lnTo>
                <a:lnTo>
                  <a:pt x="12" y="49"/>
                </a:lnTo>
                <a:lnTo>
                  <a:pt x="15" y="47"/>
                </a:lnTo>
                <a:lnTo>
                  <a:pt x="17" y="46"/>
                </a:lnTo>
                <a:lnTo>
                  <a:pt x="18" y="44"/>
                </a:lnTo>
                <a:lnTo>
                  <a:pt x="21" y="42"/>
                </a:lnTo>
                <a:lnTo>
                  <a:pt x="24" y="39"/>
                </a:lnTo>
                <a:lnTo>
                  <a:pt x="26" y="36"/>
                </a:lnTo>
                <a:lnTo>
                  <a:pt x="27" y="33"/>
                </a:lnTo>
                <a:lnTo>
                  <a:pt x="30" y="30"/>
                </a:lnTo>
                <a:lnTo>
                  <a:pt x="31" y="27"/>
                </a:lnTo>
                <a:lnTo>
                  <a:pt x="33" y="22"/>
                </a:lnTo>
                <a:lnTo>
                  <a:pt x="36" y="19"/>
                </a:lnTo>
                <a:lnTo>
                  <a:pt x="36" y="16"/>
                </a:lnTo>
                <a:lnTo>
                  <a:pt x="37" y="15"/>
                </a:lnTo>
                <a:lnTo>
                  <a:pt x="37" y="12"/>
                </a:lnTo>
                <a:lnTo>
                  <a:pt x="37" y="9"/>
                </a:lnTo>
                <a:lnTo>
                  <a:pt x="36" y="7"/>
                </a:lnTo>
                <a:lnTo>
                  <a:pt x="34" y="4"/>
                </a:lnTo>
                <a:lnTo>
                  <a:pt x="33" y="3"/>
                </a:lnTo>
                <a:lnTo>
                  <a:pt x="30" y="2"/>
                </a:lnTo>
                <a:lnTo>
                  <a:pt x="28" y="2"/>
                </a:lnTo>
                <a:lnTo>
                  <a:pt x="27" y="0"/>
                </a:lnTo>
                <a:lnTo>
                  <a:pt x="24" y="0"/>
                </a:lnTo>
                <a:lnTo>
                  <a:pt x="23" y="0"/>
                </a:lnTo>
                <a:lnTo>
                  <a:pt x="21" y="0"/>
                </a:lnTo>
                <a:lnTo>
                  <a:pt x="18" y="2"/>
                </a:lnTo>
                <a:lnTo>
                  <a:pt x="17" y="2"/>
                </a:lnTo>
                <a:lnTo>
                  <a:pt x="15" y="3"/>
                </a:lnTo>
                <a:lnTo>
                  <a:pt x="14" y="4"/>
                </a:lnTo>
                <a:lnTo>
                  <a:pt x="12" y="6"/>
                </a:lnTo>
                <a:lnTo>
                  <a:pt x="11" y="9"/>
                </a:lnTo>
                <a:lnTo>
                  <a:pt x="9" y="10"/>
                </a:lnTo>
                <a:lnTo>
                  <a:pt x="9" y="12"/>
                </a:lnTo>
                <a:lnTo>
                  <a:pt x="8" y="13"/>
                </a:lnTo>
                <a:lnTo>
                  <a:pt x="8" y="15"/>
                </a:lnTo>
                <a:lnTo>
                  <a:pt x="9" y="18"/>
                </a:lnTo>
              </a:path>
            </a:pathLst>
          </a:custGeom>
          <a:solidFill>
            <a:srgbClr val="FFFF00"/>
          </a:solidFill>
          <a:ln w="4763">
            <a:solidFill>
              <a:srgbClr val="990000"/>
            </a:solidFill>
            <a:round/>
            <a:headEnd/>
            <a:tailEnd/>
          </a:ln>
        </p:spPr>
        <p:txBody>
          <a:bodyPr/>
          <a:lstStyle/>
          <a:p>
            <a:endParaRPr lang="en-US"/>
          </a:p>
        </p:txBody>
      </p:sp>
      <p:sp>
        <p:nvSpPr>
          <p:cNvPr id="53360" name="Freeform 111"/>
          <p:cNvSpPr>
            <a:spLocks/>
          </p:cNvSpPr>
          <p:nvPr/>
        </p:nvSpPr>
        <p:spPr bwMode="auto">
          <a:xfrm>
            <a:off x="6615113" y="4110039"/>
            <a:ext cx="101600" cy="68263"/>
          </a:xfrm>
          <a:custGeom>
            <a:avLst/>
            <a:gdLst>
              <a:gd name="T0" fmla="*/ 2147483647 w 72"/>
              <a:gd name="T1" fmla="*/ 2147483647 h 43"/>
              <a:gd name="T2" fmla="*/ 2147483647 w 72"/>
              <a:gd name="T3" fmla="*/ 2147483647 h 43"/>
              <a:gd name="T4" fmla="*/ 2147483647 w 72"/>
              <a:gd name="T5" fmla="*/ 2147483647 h 43"/>
              <a:gd name="T6" fmla="*/ 2147483647 w 72"/>
              <a:gd name="T7" fmla="*/ 2147483647 h 43"/>
              <a:gd name="T8" fmla="*/ 2147483647 w 72"/>
              <a:gd name="T9" fmla="*/ 2147483647 h 43"/>
              <a:gd name="T10" fmla="*/ 2147483647 w 72"/>
              <a:gd name="T11" fmla="*/ 2147483647 h 43"/>
              <a:gd name="T12" fmla="*/ 2147483647 w 72"/>
              <a:gd name="T13" fmla="*/ 2147483647 h 43"/>
              <a:gd name="T14" fmla="*/ 2147483647 w 72"/>
              <a:gd name="T15" fmla="*/ 2147483647 h 43"/>
              <a:gd name="T16" fmla="*/ 0 w 72"/>
              <a:gd name="T17" fmla="*/ 2147483647 h 43"/>
              <a:gd name="T18" fmla="*/ 0 w 72"/>
              <a:gd name="T19" fmla="*/ 2147483647 h 43"/>
              <a:gd name="T20" fmla="*/ 0 w 72"/>
              <a:gd name="T21" fmla="*/ 2147483647 h 43"/>
              <a:gd name="T22" fmla="*/ 2147483647 w 72"/>
              <a:gd name="T23" fmla="*/ 2147483647 h 43"/>
              <a:gd name="T24" fmla="*/ 2147483647 w 72"/>
              <a:gd name="T25" fmla="*/ 2147483647 h 43"/>
              <a:gd name="T26" fmla="*/ 2147483647 w 72"/>
              <a:gd name="T27" fmla="*/ 2147483647 h 43"/>
              <a:gd name="T28" fmla="*/ 2147483647 w 72"/>
              <a:gd name="T29" fmla="*/ 2147483647 h 43"/>
              <a:gd name="T30" fmla="*/ 2147483647 w 72"/>
              <a:gd name="T31" fmla="*/ 2147483647 h 43"/>
              <a:gd name="T32" fmla="*/ 2147483647 w 72"/>
              <a:gd name="T33" fmla="*/ 2147483647 h 43"/>
              <a:gd name="T34" fmla="*/ 2147483647 w 72"/>
              <a:gd name="T35" fmla="*/ 2147483647 h 43"/>
              <a:gd name="T36" fmla="*/ 2147483647 w 72"/>
              <a:gd name="T37" fmla="*/ 2147483647 h 43"/>
              <a:gd name="T38" fmla="*/ 2147483647 w 72"/>
              <a:gd name="T39" fmla="*/ 2147483647 h 43"/>
              <a:gd name="T40" fmla="*/ 2147483647 w 72"/>
              <a:gd name="T41" fmla="*/ 2147483647 h 43"/>
              <a:gd name="T42" fmla="*/ 2147483647 w 72"/>
              <a:gd name="T43" fmla="*/ 2147483647 h 43"/>
              <a:gd name="T44" fmla="*/ 2147483647 w 72"/>
              <a:gd name="T45" fmla="*/ 2147483647 h 43"/>
              <a:gd name="T46" fmla="*/ 2147483647 w 72"/>
              <a:gd name="T47" fmla="*/ 2147483647 h 43"/>
              <a:gd name="T48" fmla="*/ 2147483647 w 72"/>
              <a:gd name="T49" fmla="*/ 2147483647 h 43"/>
              <a:gd name="T50" fmla="*/ 2147483647 w 72"/>
              <a:gd name="T51" fmla="*/ 2147483647 h 43"/>
              <a:gd name="T52" fmla="*/ 2147483647 w 72"/>
              <a:gd name="T53" fmla="*/ 2147483647 h 43"/>
              <a:gd name="T54" fmla="*/ 2147483647 w 72"/>
              <a:gd name="T55" fmla="*/ 2147483647 h 43"/>
              <a:gd name="T56" fmla="*/ 2147483647 w 72"/>
              <a:gd name="T57" fmla="*/ 2147483647 h 43"/>
              <a:gd name="T58" fmla="*/ 2147483647 w 72"/>
              <a:gd name="T59" fmla="*/ 2147483647 h 43"/>
              <a:gd name="T60" fmla="*/ 2147483647 w 72"/>
              <a:gd name="T61" fmla="*/ 2147483647 h 43"/>
              <a:gd name="T62" fmla="*/ 2147483647 w 72"/>
              <a:gd name="T63" fmla="*/ 2147483647 h 43"/>
              <a:gd name="T64" fmla="*/ 2147483647 w 72"/>
              <a:gd name="T65" fmla="*/ 2147483647 h 43"/>
              <a:gd name="T66" fmla="*/ 2147483647 w 72"/>
              <a:gd name="T67" fmla="*/ 2147483647 h 43"/>
              <a:gd name="T68" fmla="*/ 2147483647 w 72"/>
              <a:gd name="T69" fmla="*/ 2147483647 h 43"/>
              <a:gd name="T70" fmla="*/ 2147483647 w 72"/>
              <a:gd name="T71" fmla="*/ 2147483647 h 43"/>
              <a:gd name="T72" fmla="*/ 2147483647 w 72"/>
              <a:gd name="T73" fmla="*/ 2147483647 h 43"/>
              <a:gd name="T74" fmla="*/ 2147483647 w 72"/>
              <a:gd name="T75" fmla="*/ 2147483647 h 43"/>
              <a:gd name="T76" fmla="*/ 2147483647 w 72"/>
              <a:gd name="T77" fmla="*/ 2147483647 h 43"/>
              <a:gd name="T78" fmla="*/ 2147483647 w 72"/>
              <a:gd name="T79" fmla="*/ 2147483647 h 43"/>
              <a:gd name="T80" fmla="*/ 2147483647 w 72"/>
              <a:gd name="T81" fmla="*/ 2147483647 h 43"/>
              <a:gd name="T82" fmla="*/ 2147483647 w 72"/>
              <a:gd name="T83" fmla="*/ 2147483647 h 43"/>
              <a:gd name="T84" fmla="*/ 2147483647 w 72"/>
              <a:gd name="T85" fmla="*/ 2147483647 h 43"/>
              <a:gd name="T86" fmla="*/ 2147483647 w 72"/>
              <a:gd name="T87" fmla="*/ 2147483647 h 43"/>
              <a:gd name="T88" fmla="*/ 2147483647 w 72"/>
              <a:gd name="T89" fmla="*/ 2147483647 h 43"/>
              <a:gd name="T90" fmla="*/ 2147483647 w 72"/>
              <a:gd name="T91" fmla="*/ 2147483647 h 43"/>
              <a:gd name="T92" fmla="*/ 2147483647 w 72"/>
              <a:gd name="T93" fmla="*/ 2147483647 h 43"/>
              <a:gd name="T94" fmla="*/ 2147483647 w 72"/>
              <a:gd name="T95" fmla="*/ 0 h 43"/>
              <a:gd name="T96" fmla="*/ 2147483647 w 72"/>
              <a:gd name="T97" fmla="*/ 0 h 43"/>
              <a:gd name="T98" fmla="*/ 2147483647 w 72"/>
              <a:gd name="T99" fmla="*/ 2147483647 h 43"/>
              <a:gd name="T100" fmla="*/ 2147483647 w 72"/>
              <a:gd name="T101" fmla="*/ 2147483647 h 43"/>
              <a:gd name="T102" fmla="*/ 2147483647 w 72"/>
              <a:gd name="T103" fmla="*/ 2147483647 h 43"/>
              <a:gd name="T104" fmla="*/ 2147483647 w 72"/>
              <a:gd name="T105" fmla="*/ 2147483647 h 43"/>
              <a:gd name="T106" fmla="*/ 2147483647 w 72"/>
              <a:gd name="T107" fmla="*/ 2147483647 h 43"/>
              <a:gd name="T108" fmla="*/ 2147483647 w 72"/>
              <a:gd name="T109" fmla="*/ 2147483647 h 43"/>
              <a:gd name="T110" fmla="*/ 2147483647 w 72"/>
              <a:gd name="T111" fmla="*/ 2147483647 h 43"/>
              <a:gd name="T112" fmla="*/ 2147483647 w 72"/>
              <a:gd name="T113" fmla="*/ 2147483647 h 4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2"/>
              <a:gd name="T172" fmla="*/ 0 h 43"/>
              <a:gd name="T173" fmla="*/ 72 w 72"/>
              <a:gd name="T174" fmla="*/ 43 h 4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2" h="43">
                <a:moveTo>
                  <a:pt x="13" y="17"/>
                </a:moveTo>
                <a:lnTo>
                  <a:pt x="11" y="17"/>
                </a:lnTo>
                <a:lnTo>
                  <a:pt x="9" y="19"/>
                </a:lnTo>
                <a:lnTo>
                  <a:pt x="7" y="19"/>
                </a:lnTo>
                <a:lnTo>
                  <a:pt x="6" y="20"/>
                </a:lnTo>
                <a:lnTo>
                  <a:pt x="3" y="22"/>
                </a:lnTo>
                <a:lnTo>
                  <a:pt x="1" y="23"/>
                </a:lnTo>
                <a:lnTo>
                  <a:pt x="1" y="25"/>
                </a:lnTo>
                <a:lnTo>
                  <a:pt x="0" y="26"/>
                </a:lnTo>
                <a:lnTo>
                  <a:pt x="0" y="28"/>
                </a:lnTo>
                <a:lnTo>
                  <a:pt x="1" y="29"/>
                </a:lnTo>
                <a:lnTo>
                  <a:pt x="1" y="31"/>
                </a:lnTo>
                <a:lnTo>
                  <a:pt x="3" y="31"/>
                </a:lnTo>
                <a:lnTo>
                  <a:pt x="3" y="32"/>
                </a:lnTo>
                <a:lnTo>
                  <a:pt x="4" y="32"/>
                </a:lnTo>
                <a:lnTo>
                  <a:pt x="6" y="32"/>
                </a:lnTo>
                <a:lnTo>
                  <a:pt x="11" y="35"/>
                </a:lnTo>
                <a:lnTo>
                  <a:pt x="17" y="38"/>
                </a:lnTo>
                <a:lnTo>
                  <a:pt x="25" y="41"/>
                </a:lnTo>
                <a:lnTo>
                  <a:pt x="31" y="43"/>
                </a:lnTo>
                <a:lnTo>
                  <a:pt x="37" y="43"/>
                </a:lnTo>
                <a:lnTo>
                  <a:pt x="44" y="43"/>
                </a:lnTo>
                <a:lnTo>
                  <a:pt x="50" y="41"/>
                </a:lnTo>
                <a:lnTo>
                  <a:pt x="54" y="37"/>
                </a:lnTo>
                <a:lnTo>
                  <a:pt x="57" y="35"/>
                </a:lnTo>
                <a:lnTo>
                  <a:pt x="59" y="34"/>
                </a:lnTo>
                <a:lnTo>
                  <a:pt x="60" y="32"/>
                </a:lnTo>
                <a:lnTo>
                  <a:pt x="62" y="31"/>
                </a:lnTo>
                <a:lnTo>
                  <a:pt x="65" y="29"/>
                </a:lnTo>
                <a:lnTo>
                  <a:pt x="66" y="28"/>
                </a:lnTo>
                <a:lnTo>
                  <a:pt x="68" y="26"/>
                </a:lnTo>
                <a:lnTo>
                  <a:pt x="69" y="25"/>
                </a:lnTo>
                <a:lnTo>
                  <a:pt x="71" y="22"/>
                </a:lnTo>
                <a:lnTo>
                  <a:pt x="71" y="19"/>
                </a:lnTo>
                <a:lnTo>
                  <a:pt x="72" y="17"/>
                </a:lnTo>
                <a:lnTo>
                  <a:pt x="71" y="14"/>
                </a:lnTo>
                <a:lnTo>
                  <a:pt x="71" y="11"/>
                </a:lnTo>
                <a:lnTo>
                  <a:pt x="69" y="10"/>
                </a:lnTo>
                <a:lnTo>
                  <a:pt x="68" y="8"/>
                </a:lnTo>
                <a:lnTo>
                  <a:pt x="65" y="7"/>
                </a:lnTo>
                <a:lnTo>
                  <a:pt x="62" y="5"/>
                </a:lnTo>
                <a:lnTo>
                  <a:pt x="57" y="5"/>
                </a:lnTo>
                <a:lnTo>
                  <a:pt x="54" y="4"/>
                </a:lnTo>
                <a:lnTo>
                  <a:pt x="51" y="3"/>
                </a:lnTo>
                <a:lnTo>
                  <a:pt x="48" y="1"/>
                </a:lnTo>
                <a:lnTo>
                  <a:pt x="44" y="1"/>
                </a:lnTo>
                <a:lnTo>
                  <a:pt x="41" y="0"/>
                </a:lnTo>
                <a:lnTo>
                  <a:pt x="38" y="0"/>
                </a:lnTo>
                <a:lnTo>
                  <a:pt x="34" y="1"/>
                </a:lnTo>
                <a:lnTo>
                  <a:pt x="31" y="3"/>
                </a:lnTo>
                <a:lnTo>
                  <a:pt x="28" y="4"/>
                </a:lnTo>
                <a:lnTo>
                  <a:pt x="25" y="7"/>
                </a:lnTo>
                <a:lnTo>
                  <a:pt x="22" y="8"/>
                </a:lnTo>
                <a:lnTo>
                  <a:pt x="19" y="11"/>
                </a:lnTo>
                <a:lnTo>
                  <a:pt x="16" y="14"/>
                </a:lnTo>
                <a:lnTo>
                  <a:pt x="13"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1" name="Freeform 112"/>
          <p:cNvSpPr>
            <a:spLocks/>
          </p:cNvSpPr>
          <p:nvPr/>
        </p:nvSpPr>
        <p:spPr bwMode="auto">
          <a:xfrm>
            <a:off x="6615113" y="4110039"/>
            <a:ext cx="101600" cy="68263"/>
          </a:xfrm>
          <a:custGeom>
            <a:avLst/>
            <a:gdLst>
              <a:gd name="T0" fmla="*/ 2147483647 w 72"/>
              <a:gd name="T1" fmla="*/ 2147483647 h 43"/>
              <a:gd name="T2" fmla="*/ 2147483647 w 72"/>
              <a:gd name="T3" fmla="*/ 2147483647 h 43"/>
              <a:gd name="T4" fmla="*/ 2147483647 w 72"/>
              <a:gd name="T5" fmla="*/ 2147483647 h 43"/>
              <a:gd name="T6" fmla="*/ 2147483647 w 72"/>
              <a:gd name="T7" fmla="*/ 2147483647 h 43"/>
              <a:gd name="T8" fmla="*/ 2147483647 w 72"/>
              <a:gd name="T9" fmla="*/ 2147483647 h 43"/>
              <a:gd name="T10" fmla="*/ 2147483647 w 72"/>
              <a:gd name="T11" fmla="*/ 2147483647 h 43"/>
              <a:gd name="T12" fmla="*/ 2147483647 w 72"/>
              <a:gd name="T13" fmla="*/ 2147483647 h 43"/>
              <a:gd name="T14" fmla="*/ 2147483647 w 72"/>
              <a:gd name="T15" fmla="*/ 2147483647 h 43"/>
              <a:gd name="T16" fmla="*/ 0 w 72"/>
              <a:gd name="T17" fmla="*/ 2147483647 h 43"/>
              <a:gd name="T18" fmla="*/ 0 w 72"/>
              <a:gd name="T19" fmla="*/ 2147483647 h 43"/>
              <a:gd name="T20" fmla="*/ 0 w 72"/>
              <a:gd name="T21" fmla="*/ 2147483647 h 43"/>
              <a:gd name="T22" fmla="*/ 2147483647 w 72"/>
              <a:gd name="T23" fmla="*/ 2147483647 h 43"/>
              <a:gd name="T24" fmla="*/ 2147483647 w 72"/>
              <a:gd name="T25" fmla="*/ 2147483647 h 43"/>
              <a:gd name="T26" fmla="*/ 2147483647 w 72"/>
              <a:gd name="T27" fmla="*/ 2147483647 h 43"/>
              <a:gd name="T28" fmla="*/ 2147483647 w 72"/>
              <a:gd name="T29" fmla="*/ 2147483647 h 43"/>
              <a:gd name="T30" fmla="*/ 2147483647 w 72"/>
              <a:gd name="T31" fmla="*/ 2147483647 h 43"/>
              <a:gd name="T32" fmla="*/ 2147483647 w 72"/>
              <a:gd name="T33" fmla="*/ 2147483647 h 43"/>
              <a:gd name="T34" fmla="*/ 2147483647 w 72"/>
              <a:gd name="T35" fmla="*/ 2147483647 h 43"/>
              <a:gd name="T36" fmla="*/ 2147483647 w 72"/>
              <a:gd name="T37" fmla="*/ 2147483647 h 43"/>
              <a:gd name="T38" fmla="*/ 2147483647 w 72"/>
              <a:gd name="T39" fmla="*/ 2147483647 h 43"/>
              <a:gd name="T40" fmla="*/ 2147483647 w 72"/>
              <a:gd name="T41" fmla="*/ 2147483647 h 43"/>
              <a:gd name="T42" fmla="*/ 2147483647 w 72"/>
              <a:gd name="T43" fmla="*/ 2147483647 h 43"/>
              <a:gd name="T44" fmla="*/ 2147483647 w 72"/>
              <a:gd name="T45" fmla="*/ 2147483647 h 43"/>
              <a:gd name="T46" fmla="*/ 2147483647 w 72"/>
              <a:gd name="T47" fmla="*/ 2147483647 h 43"/>
              <a:gd name="T48" fmla="*/ 2147483647 w 72"/>
              <a:gd name="T49" fmla="*/ 2147483647 h 43"/>
              <a:gd name="T50" fmla="*/ 2147483647 w 72"/>
              <a:gd name="T51" fmla="*/ 2147483647 h 43"/>
              <a:gd name="T52" fmla="*/ 2147483647 w 72"/>
              <a:gd name="T53" fmla="*/ 2147483647 h 43"/>
              <a:gd name="T54" fmla="*/ 2147483647 w 72"/>
              <a:gd name="T55" fmla="*/ 2147483647 h 43"/>
              <a:gd name="T56" fmla="*/ 2147483647 w 72"/>
              <a:gd name="T57" fmla="*/ 2147483647 h 43"/>
              <a:gd name="T58" fmla="*/ 2147483647 w 72"/>
              <a:gd name="T59" fmla="*/ 2147483647 h 43"/>
              <a:gd name="T60" fmla="*/ 2147483647 w 72"/>
              <a:gd name="T61" fmla="*/ 2147483647 h 43"/>
              <a:gd name="T62" fmla="*/ 2147483647 w 72"/>
              <a:gd name="T63" fmla="*/ 2147483647 h 43"/>
              <a:gd name="T64" fmla="*/ 2147483647 w 72"/>
              <a:gd name="T65" fmla="*/ 2147483647 h 43"/>
              <a:gd name="T66" fmla="*/ 2147483647 w 72"/>
              <a:gd name="T67" fmla="*/ 2147483647 h 43"/>
              <a:gd name="T68" fmla="*/ 2147483647 w 72"/>
              <a:gd name="T69" fmla="*/ 2147483647 h 43"/>
              <a:gd name="T70" fmla="*/ 2147483647 w 72"/>
              <a:gd name="T71" fmla="*/ 2147483647 h 43"/>
              <a:gd name="T72" fmla="*/ 2147483647 w 72"/>
              <a:gd name="T73" fmla="*/ 2147483647 h 43"/>
              <a:gd name="T74" fmla="*/ 2147483647 w 72"/>
              <a:gd name="T75" fmla="*/ 2147483647 h 43"/>
              <a:gd name="T76" fmla="*/ 2147483647 w 72"/>
              <a:gd name="T77" fmla="*/ 2147483647 h 43"/>
              <a:gd name="T78" fmla="*/ 2147483647 w 72"/>
              <a:gd name="T79" fmla="*/ 2147483647 h 43"/>
              <a:gd name="T80" fmla="*/ 2147483647 w 72"/>
              <a:gd name="T81" fmla="*/ 2147483647 h 43"/>
              <a:gd name="T82" fmla="*/ 2147483647 w 72"/>
              <a:gd name="T83" fmla="*/ 2147483647 h 43"/>
              <a:gd name="T84" fmla="*/ 2147483647 w 72"/>
              <a:gd name="T85" fmla="*/ 2147483647 h 43"/>
              <a:gd name="T86" fmla="*/ 2147483647 w 72"/>
              <a:gd name="T87" fmla="*/ 2147483647 h 43"/>
              <a:gd name="T88" fmla="*/ 2147483647 w 72"/>
              <a:gd name="T89" fmla="*/ 2147483647 h 43"/>
              <a:gd name="T90" fmla="*/ 2147483647 w 72"/>
              <a:gd name="T91" fmla="*/ 2147483647 h 43"/>
              <a:gd name="T92" fmla="*/ 2147483647 w 72"/>
              <a:gd name="T93" fmla="*/ 2147483647 h 43"/>
              <a:gd name="T94" fmla="*/ 2147483647 w 72"/>
              <a:gd name="T95" fmla="*/ 0 h 43"/>
              <a:gd name="T96" fmla="*/ 2147483647 w 72"/>
              <a:gd name="T97" fmla="*/ 0 h 43"/>
              <a:gd name="T98" fmla="*/ 2147483647 w 72"/>
              <a:gd name="T99" fmla="*/ 2147483647 h 43"/>
              <a:gd name="T100" fmla="*/ 2147483647 w 72"/>
              <a:gd name="T101" fmla="*/ 2147483647 h 43"/>
              <a:gd name="T102" fmla="*/ 2147483647 w 72"/>
              <a:gd name="T103" fmla="*/ 2147483647 h 43"/>
              <a:gd name="T104" fmla="*/ 2147483647 w 72"/>
              <a:gd name="T105" fmla="*/ 2147483647 h 43"/>
              <a:gd name="T106" fmla="*/ 2147483647 w 72"/>
              <a:gd name="T107" fmla="*/ 2147483647 h 43"/>
              <a:gd name="T108" fmla="*/ 2147483647 w 72"/>
              <a:gd name="T109" fmla="*/ 2147483647 h 43"/>
              <a:gd name="T110" fmla="*/ 2147483647 w 72"/>
              <a:gd name="T111" fmla="*/ 2147483647 h 43"/>
              <a:gd name="T112" fmla="*/ 2147483647 w 72"/>
              <a:gd name="T113" fmla="*/ 2147483647 h 4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2"/>
              <a:gd name="T172" fmla="*/ 0 h 43"/>
              <a:gd name="T173" fmla="*/ 72 w 72"/>
              <a:gd name="T174" fmla="*/ 43 h 4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2" h="43">
                <a:moveTo>
                  <a:pt x="13" y="17"/>
                </a:moveTo>
                <a:lnTo>
                  <a:pt x="11" y="17"/>
                </a:lnTo>
                <a:lnTo>
                  <a:pt x="9" y="19"/>
                </a:lnTo>
                <a:lnTo>
                  <a:pt x="7" y="19"/>
                </a:lnTo>
                <a:lnTo>
                  <a:pt x="6" y="20"/>
                </a:lnTo>
                <a:lnTo>
                  <a:pt x="3" y="22"/>
                </a:lnTo>
                <a:lnTo>
                  <a:pt x="1" y="23"/>
                </a:lnTo>
                <a:lnTo>
                  <a:pt x="1" y="25"/>
                </a:lnTo>
                <a:lnTo>
                  <a:pt x="0" y="26"/>
                </a:lnTo>
                <a:lnTo>
                  <a:pt x="0" y="28"/>
                </a:lnTo>
                <a:lnTo>
                  <a:pt x="1" y="29"/>
                </a:lnTo>
                <a:lnTo>
                  <a:pt x="1" y="31"/>
                </a:lnTo>
                <a:lnTo>
                  <a:pt x="3" y="31"/>
                </a:lnTo>
                <a:lnTo>
                  <a:pt x="3" y="32"/>
                </a:lnTo>
                <a:lnTo>
                  <a:pt x="4" y="32"/>
                </a:lnTo>
                <a:lnTo>
                  <a:pt x="6" y="32"/>
                </a:lnTo>
                <a:lnTo>
                  <a:pt x="11" y="35"/>
                </a:lnTo>
                <a:lnTo>
                  <a:pt x="17" y="38"/>
                </a:lnTo>
                <a:lnTo>
                  <a:pt x="25" y="41"/>
                </a:lnTo>
                <a:lnTo>
                  <a:pt x="31" y="43"/>
                </a:lnTo>
                <a:lnTo>
                  <a:pt x="37" y="43"/>
                </a:lnTo>
                <a:lnTo>
                  <a:pt x="44" y="43"/>
                </a:lnTo>
                <a:lnTo>
                  <a:pt x="50" y="41"/>
                </a:lnTo>
                <a:lnTo>
                  <a:pt x="54" y="37"/>
                </a:lnTo>
                <a:lnTo>
                  <a:pt x="57" y="35"/>
                </a:lnTo>
                <a:lnTo>
                  <a:pt x="59" y="34"/>
                </a:lnTo>
                <a:lnTo>
                  <a:pt x="60" y="32"/>
                </a:lnTo>
                <a:lnTo>
                  <a:pt x="62" y="31"/>
                </a:lnTo>
                <a:lnTo>
                  <a:pt x="65" y="29"/>
                </a:lnTo>
                <a:lnTo>
                  <a:pt x="66" y="28"/>
                </a:lnTo>
                <a:lnTo>
                  <a:pt x="68" y="26"/>
                </a:lnTo>
                <a:lnTo>
                  <a:pt x="69" y="25"/>
                </a:lnTo>
                <a:lnTo>
                  <a:pt x="71" y="22"/>
                </a:lnTo>
                <a:lnTo>
                  <a:pt x="71" y="19"/>
                </a:lnTo>
                <a:lnTo>
                  <a:pt x="72" y="17"/>
                </a:lnTo>
                <a:lnTo>
                  <a:pt x="71" y="14"/>
                </a:lnTo>
                <a:lnTo>
                  <a:pt x="71" y="11"/>
                </a:lnTo>
                <a:lnTo>
                  <a:pt x="69" y="10"/>
                </a:lnTo>
                <a:lnTo>
                  <a:pt x="68" y="8"/>
                </a:lnTo>
                <a:lnTo>
                  <a:pt x="65" y="7"/>
                </a:lnTo>
                <a:lnTo>
                  <a:pt x="62" y="5"/>
                </a:lnTo>
                <a:lnTo>
                  <a:pt x="57" y="5"/>
                </a:lnTo>
                <a:lnTo>
                  <a:pt x="54" y="4"/>
                </a:lnTo>
                <a:lnTo>
                  <a:pt x="51" y="3"/>
                </a:lnTo>
                <a:lnTo>
                  <a:pt x="48" y="1"/>
                </a:lnTo>
                <a:lnTo>
                  <a:pt x="44" y="1"/>
                </a:lnTo>
                <a:lnTo>
                  <a:pt x="41" y="0"/>
                </a:lnTo>
                <a:lnTo>
                  <a:pt x="38" y="0"/>
                </a:lnTo>
                <a:lnTo>
                  <a:pt x="34" y="1"/>
                </a:lnTo>
                <a:lnTo>
                  <a:pt x="31" y="3"/>
                </a:lnTo>
                <a:lnTo>
                  <a:pt x="28" y="4"/>
                </a:lnTo>
                <a:lnTo>
                  <a:pt x="25" y="7"/>
                </a:lnTo>
                <a:lnTo>
                  <a:pt x="22" y="8"/>
                </a:lnTo>
                <a:lnTo>
                  <a:pt x="19" y="11"/>
                </a:lnTo>
                <a:lnTo>
                  <a:pt x="16" y="14"/>
                </a:lnTo>
                <a:lnTo>
                  <a:pt x="13" y="17"/>
                </a:lnTo>
              </a:path>
            </a:pathLst>
          </a:custGeom>
          <a:solidFill>
            <a:srgbClr val="FFFF00"/>
          </a:solidFill>
          <a:ln w="4763">
            <a:solidFill>
              <a:srgbClr val="990000"/>
            </a:solidFill>
            <a:round/>
            <a:headEnd/>
            <a:tailEnd/>
          </a:ln>
        </p:spPr>
        <p:txBody>
          <a:bodyPr/>
          <a:lstStyle/>
          <a:p>
            <a:endParaRPr lang="en-US"/>
          </a:p>
        </p:txBody>
      </p:sp>
      <p:sp>
        <p:nvSpPr>
          <p:cNvPr id="53362" name="Freeform 113"/>
          <p:cNvSpPr>
            <a:spLocks/>
          </p:cNvSpPr>
          <p:nvPr/>
        </p:nvSpPr>
        <p:spPr bwMode="auto">
          <a:xfrm>
            <a:off x="6664328" y="4140203"/>
            <a:ext cx="100013" cy="74613"/>
          </a:xfrm>
          <a:custGeom>
            <a:avLst/>
            <a:gdLst>
              <a:gd name="T0" fmla="*/ 2147483647 w 71"/>
              <a:gd name="T1" fmla="*/ 2147483647 h 47"/>
              <a:gd name="T2" fmla="*/ 2147483647 w 71"/>
              <a:gd name="T3" fmla="*/ 2147483647 h 47"/>
              <a:gd name="T4" fmla="*/ 2147483647 w 71"/>
              <a:gd name="T5" fmla="*/ 2147483647 h 47"/>
              <a:gd name="T6" fmla="*/ 2147483647 w 71"/>
              <a:gd name="T7" fmla="*/ 2147483647 h 47"/>
              <a:gd name="T8" fmla="*/ 2147483647 w 71"/>
              <a:gd name="T9" fmla="*/ 2147483647 h 47"/>
              <a:gd name="T10" fmla="*/ 2147483647 w 71"/>
              <a:gd name="T11" fmla="*/ 2147483647 h 47"/>
              <a:gd name="T12" fmla="*/ 2147483647 w 71"/>
              <a:gd name="T13" fmla="*/ 2147483647 h 47"/>
              <a:gd name="T14" fmla="*/ 0 w 71"/>
              <a:gd name="T15" fmla="*/ 2147483647 h 47"/>
              <a:gd name="T16" fmla="*/ 0 w 71"/>
              <a:gd name="T17" fmla="*/ 2147483647 h 47"/>
              <a:gd name="T18" fmla="*/ 2147483647 w 71"/>
              <a:gd name="T19" fmla="*/ 2147483647 h 47"/>
              <a:gd name="T20" fmla="*/ 2147483647 w 71"/>
              <a:gd name="T21" fmla="*/ 2147483647 h 47"/>
              <a:gd name="T22" fmla="*/ 2147483647 w 71"/>
              <a:gd name="T23" fmla="*/ 2147483647 h 47"/>
              <a:gd name="T24" fmla="*/ 2147483647 w 71"/>
              <a:gd name="T25" fmla="*/ 2147483647 h 47"/>
              <a:gd name="T26" fmla="*/ 2147483647 w 71"/>
              <a:gd name="T27" fmla="*/ 2147483647 h 47"/>
              <a:gd name="T28" fmla="*/ 2147483647 w 71"/>
              <a:gd name="T29" fmla="*/ 2147483647 h 47"/>
              <a:gd name="T30" fmla="*/ 2147483647 w 71"/>
              <a:gd name="T31" fmla="*/ 2147483647 h 47"/>
              <a:gd name="T32" fmla="*/ 2147483647 w 71"/>
              <a:gd name="T33" fmla="*/ 2147483647 h 47"/>
              <a:gd name="T34" fmla="*/ 2147483647 w 71"/>
              <a:gd name="T35" fmla="*/ 2147483647 h 47"/>
              <a:gd name="T36" fmla="*/ 2147483647 w 71"/>
              <a:gd name="T37" fmla="*/ 2147483647 h 47"/>
              <a:gd name="T38" fmla="*/ 2147483647 w 71"/>
              <a:gd name="T39" fmla="*/ 2147483647 h 47"/>
              <a:gd name="T40" fmla="*/ 2147483647 w 71"/>
              <a:gd name="T41" fmla="*/ 2147483647 h 47"/>
              <a:gd name="T42" fmla="*/ 2147483647 w 71"/>
              <a:gd name="T43" fmla="*/ 2147483647 h 47"/>
              <a:gd name="T44" fmla="*/ 2147483647 w 71"/>
              <a:gd name="T45" fmla="*/ 2147483647 h 47"/>
              <a:gd name="T46" fmla="*/ 2147483647 w 71"/>
              <a:gd name="T47" fmla="*/ 2147483647 h 47"/>
              <a:gd name="T48" fmla="*/ 2147483647 w 71"/>
              <a:gd name="T49" fmla="*/ 2147483647 h 47"/>
              <a:gd name="T50" fmla="*/ 2147483647 w 71"/>
              <a:gd name="T51" fmla="*/ 2147483647 h 47"/>
              <a:gd name="T52" fmla="*/ 2147483647 w 71"/>
              <a:gd name="T53" fmla="*/ 2147483647 h 47"/>
              <a:gd name="T54" fmla="*/ 2147483647 w 71"/>
              <a:gd name="T55" fmla="*/ 2147483647 h 47"/>
              <a:gd name="T56" fmla="*/ 2147483647 w 71"/>
              <a:gd name="T57" fmla="*/ 2147483647 h 47"/>
              <a:gd name="T58" fmla="*/ 2147483647 w 71"/>
              <a:gd name="T59" fmla="*/ 2147483647 h 47"/>
              <a:gd name="T60" fmla="*/ 2147483647 w 71"/>
              <a:gd name="T61" fmla="*/ 2147483647 h 47"/>
              <a:gd name="T62" fmla="*/ 2147483647 w 71"/>
              <a:gd name="T63" fmla="*/ 2147483647 h 47"/>
              <a:gd name="T64" fmla="*/ 2147483647 w 71"/>
              <a:gd name="T65" fmla="*/ 2147483647 h 47"/>
              <a:gd name="T66" fmla="*/ 2147483647 w 71"/>
              <a:gd name="T67" fmla="*/ 2147483647 h 47"/>
              <a:gd name="T68" fmla="*/ 2147483647 w 71"/>
              <a:gd name="T69" fmla="*/ 2147483647 h 47"/>
              <a:gd name="T70" fmla="*/ 2147483647 w 71"/>
              <a:gd name="T71" fmla="*/ 2147483647 h 47"/>
              <a:gd name="T72" fmla="*/ 2147483647 w 71"/>
              <a:gd name="T73" fmla="*/ 2147483647 h 47"/>
              <a:gd name="T74" fmla="*/ 2147483647 w 71"/>
              <a:gd name="T75" fmla="*/ 2147483647 h 47"/>
              <a:gd name="T76" fmla="*/ 2147483647 w 71"/>
              <a:gd name="T77" fmla="*/ 0 h 47"/>
              <a:gd name="T78" fmla="*/ 2147483647 w 71"/>
              <a:gd name="T79" fmla="*/ 0 h 47"/>
              <a:gd name="T80" fmla="*/ 2147483647 w 71"/>
              <a:gd name="T81" fmla="*/ 2147483647 h 47"/>
              <a:gd name="T82" fmla="*/ 2147483647 w 71"/>
              <a:gd name="T83" fmla="*/ 2147483647 h 47"/>
              <a:gd name="T84" fmla="*/ 2147483647 w 71"/>
              <a:gd name="T85" fmla="*/ 2147483647 h 47"/>
              <a:gd name="T86" fmla="*/ 2147483647 w 71"/>
              <a:gd name="T87" fmla="*/ 2147483647 h 47"/>
              <a:gd name="T88" fmla="*/ 2147483647 w 71"/>
              <a:gd name="T89" fmla="*/ 2147483647 h 47"/>
              <a:gd name="T90" fmla="*/ 2147483647 w 71"/>
              <a:gd name="T91" fmla="*/ 2147483647 h 47"/>
              <a:gd name="T92" fmla="*/ 2147483647 w 71"/>
              <a:gd name="T93" fmla="*/ 2147483647 h 47"/>
              <a:gd name="T94" fmla="*/ 2147483647 w 71"/>
              <a:gd name="T95" fmla="*/ 2147483647 h 47"/>
              <a:gd name="T96" fmla="*/ 2147483647 w 71"/>
              <a:gd name="T97" fmla="*/ 2147483647 h 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47"/>
              <a:gd name="T149" fmla="*/ 71 w 71"/>
              <a:gd name="T150" fmla="*/ 47 h 4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47">
                <a:moveTo>
                  <a:pt x="22" y="26"/>
                </a:moveTo>
                <a:lnTo>
                  <a:pt x="21" y="28"/>
                </a:lnTo>
                <a:lnTo>
                  <a:pt x="16" y="28"/>
                </a:lnTo>
                <a:lnTo>
                  <a:pt x="12" y="28"/>
                </a:lnTo>
                <a:lnTo>
                  <a:pt x="9" y="28"/>
                </a:lnTo>
                <a:lnTo>
                  <a:pt x="5" y="29"/>
                </a:lnTo>
                <a:lnTo>
                  <a:pt x="2" y="31"/>
                </a:lnTo>
                <a:lnTo>
                  <a:pt x="0" y="32"/>
                </a:lnTo>
                <a:lnTo>
                  <a:pt x="0" y="35"/>
                </a:lnTo>
                <a:lnTo>
                  <a:pt x="2" y="40"/>
                </a:lnTo>
                <a:lnTo>
                  <a:pt x="5" y="43"/>
                </a:lnTo>
                <a:lnTo>
                  <a:pt x="8" y="44"/>
                </a:lnTo>
                <a:lnTo>
                  <a:pt x="12" y="46"/>
                </a:lnTo>
                <a:lnTo>
                  <a:pt x="16" y="47"/>
                </a:lnTo>
                <a:lnTo>
                  <a:pt x="21" y="47"/>
                </a:lnTo>
                <a:lnTo>
                  <a:pt x="24" y="46"/>
                </a:lnTo>
                <a:lnTo>
                  <a:pt x="28" y="44"/>
                </a:lnTo>
                <a:lnTo>
                  <a:pt x="34" y="41"/>
                </a:lnTo>
                <a:lnTo>
                  <a:pt x="39" y="40"/>
                </a:lnTo>
                <a:lnTo>
                  <a:pt x="45" y="37"/>
                </a:lnTo>
                <a:lnTo>
                  <a:pt x="49" y="35"/>
                </a:lnTo>
                <a:lnTo>
                  <a:pt x="55" y="32"/>
                </a:lnTo>
                <a:lnTo>
                  <a:pt x="59" y="29"/>
                </a:lnTo>
                <a:lnTo>
                  <a:pt x="65" y="28"/>
                </a:lnTo>
                <a:lnTo>
                  <a:pt x="70" y="25"/>
                </a:lnTo>
                <a:lnTo>
                  <a:pt x="70" y="24"/>
                </a:lnTo>
                <a:lnTo>
                  <a:pt x="71" y="24"/>
                </a:lnTo>
                <a:lnTo>
                  <a:pt x="71" y="22"/>
                </a:lnTo>
                <a:lnTo>
                  <a:pt x="71" y="21"/>
                </a:lnTo>
                <a:lnTo>
                  <a:pt x="71" y="19"/>
                </a:lnTo>
                <a:lnTo>
                  <a:pt x="71" y="18"/>
                </a:lnTo>
                <a:lnTo>
                  <a:pt x="68" y="13"/>
                </a:lnTo>
                <a:lnTo>
                  <a:pt x="65" y="10"/>
                </a:lnTo>
                <a:lnTo>
                  <a:pt x="62" y="7"/>
                </a:lnTo>
                <a:lnTo>
                  <a:pt x="59" y="4"/>
                </a:lnTo>
                <a:lnTo>
                  <a:pt x="56" y="1"/>
                </a:lnTo>
                <a:lnTo>
                  <a:pt x="52" y="0"/>
                </a:lnTo>
                <a:lnTo>
                  <a:pt x="49" y="0"/>
                </a:lnTo>
                <a:lnTo>
                  <a:pt x="45" y="1"/>
                </a:lnTo>
                <a:lnTo>
                  <a:pt x="40" y="4"/>
                </a:lnTo>
                <a:lnTo>
                  <a:pt x="37" y="7"/>
                </a:lnTo>
                <a:lnTo>
                  <a:pt x="36" y="10"/>
                </a:lnTo>
                <a:lnTo>
                  <a:pt x="33" y="13"/>
                </a:lnTo>
                <a:lnTo>
                  <a:pt x="31" y="18"/>
                </a:lnTo>
                <a:lnTo>
                  <a:pt x="28" y="21"/>
                </a:lnTo>
                <a:lnTo>
                  <a:pt x="25" y="24"/>
                </a:lnTo>
                <a:lnTo>
                  <a:pt x="22" y="2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3" name="Freeform 114"/>
          <p:cNvSpPr>
            <a:spLocks/>
          </p:cNvSpPr>
          <p:nvPr/>
        </p:nvSpPr>
        <p:spPr bwMode="auto">
          <a:xfrm>
            <a:off x="6664328" y="4140203"/>
            <a:ext cx="100013" cy="74613"/>
          </a:xfrm>
          <a:custGeom>
            <a:avLst/>
            <a:gdLst>
              <a:gd name="T0" fmla="*/ 2147483647 w 71"/>
              <a:gd name="T1" fmla="*/ 2147483647 h 47"/>
              <a:gd name="T2" fmla="*/ 2147483647 w 71"/>
              <a:gd name="T3" fmla="*/ 2147483647 h 47"/>
              <a:gd name="T4" fmla="*/ 2147483647 w 71"/>
              <a:gd name="T5" fmla="*/ 2147483647 h 47"/>
              <a:gd name="T6" fmla="*/ 2147483647 w 71"/>
              <a:gd name="T7" fmla="*/ 2147483647 h 47"/>
              <a:gd name="T8" fmla="*/ 2147483647 w 71"/>
              <a:gd name="T9" fmla="*/ 2147483647 h 47"/>
              <a:gd name="T10" fmla="*/ 2147483647 w 71"/>
              <a:gd name="T11" fmla="*/ 2147483647 h 47"/>
              <a:gd name="T12" fmla="*/ 2147483647 w 71"/>
              <a:gd name="T13" fmla="*/ 2147483647 h 47"/>
              <a:gd name="T14" fmla="*/ 0 w 71"/>
              <a:gd name="T15" fmla="*/ 2147483647 h 47"/>
              <a:gd name="T16" fmla="*/ 0 w 71"/>
              <a:gd name="T17" fmla="*/ 2147483647 h 47"/>
              <a:gd name="T18" fmla="*/ 2147483647 w 71"/>
              <a:gd name="T19" fmla="*/ 2147483647 h 47"/>
              <a:gd name="T20" fmla="*/ 2147483647 w 71"/>
              <a:gd name="T21" fmla="*/ 2147483647 h 47"/>
              <a:gd name="T22" fmla="*/ 2147483647 w 71"/>
              <a:gd name="T23" fmla="*/ 2147483647 h 47"/>
              <a:gd name="T24" fmla="*/ 2147483647 w 71"/>
              <a:gd name="T25" fmla="*/ 2147483647 h 47"/>
              <a:gd name="T26" fmla="*/ 2147483647 w 71"/>
              <a:gd name="T27" fmla="*/ 2147483647 h 47"/>
              <a:gd name="T28" fmla="*/ 2147483647 w 71"/>
              <a:gd name="T29" fmla="*/ 2147483647 h 47"/>
              <a:gd name="T30" fmla="*/ 2147483647 w 71"/>
              <a:gd name="T31" fmla="*/ 2147483647 h 47"/>
              <a:gd name="T32" fmla="*/ 2147483647 w 71"/>
              <a:gd name="T33" fmla="*/ 2147483647 h 47"/>
              <a:gd name="T34" fmla="*/ 2147483647 w 71"/>
              <a:gd name="T35" fmla="*/ 2147483647 h 47"/>
              <a:gd name="T36" fmla="*/ 2147483647 w 71"/>
              <a:gd name="T37" fmla="*/ 2147483647 h 47"/>
              <a:gd name="T38" fmla="*/ 2147483647 w 71"/>
              <a:gd name="T39" fmla="*/ 2147483647 h 47"/>
              <a:gd name="T40" fmla="*/ 2147483647 w 71"/>
              <a:gd name="T41" fmla="*/ 2147483647 h 47"/>
              <a:gd name="T42" fmla="*/ 2147483647 w 71"/>
              <a:gd name="T43" fmla="*/ 2147483647 h 47"/>
              <a:gd name="T44" fmla="*/ 2147483647 w 71"/>
              <a:gd name="T45" fmla="*/ 2147483647 h 47"/>
              <a:gd name="T46" fmla="*/ 2147483647 w 71"/>
              <a:gd name="T47" fmla="*/ 2147483647 h 47"/>
              <a:gd name="T48" fmla="*/ 2147483647 w 71"/>
              <a:gd name="T49" fmla="*/ 2147483647 h 47"/>
              <a:gd name="T50" fmla="*/ 2147483647 w 71"/>
              <a:gd name="T51" fmla="*/ 2147483647 h 47"/>
              <a:gd name="T52" fmla="*/ 2147483647 w 71"/>
              <a:gd name="T53" fmla="*/ 2147483647 h 47"/>
              <a:gd name="T54" fmla="*/ 2147483647 w 71"/>
              <a:gd name="T55" fmla="*/ 2147483647 h 47"/>
              <a:gd name="T56" fmla="*/ 2147483647 w 71"/>
              <a:gd name="T57" fmla="*/ 2147483647 h 47"/>
              <a:gd name="T58" fmla="*/ 2147483647 w 71"/>
              <a:gd name="T59" fmla="*/ 2147483647 h 47"/>
              <a:gd name="T60" fmla="*/ 2147483647 w 71"/>
              <a:gd name="T61" fmla="*/ 2147483647 h 47"/>
              <a:gd name="T62" fmla="*/ 2147483647 w 71"/>
              <a:gd name="T63" fmla="*/ 2147483647 h 47"/>
              <a:gd name="T64" fmla="*/ 2147483647 w 71"/>
              <a:gd name="T65" fmla="*/ 2147483647 h 47"/>
              <a:gd name="T66" fmla="*/ 2147483647 w 71"/>
              <a:gd name="T67" fmla="*/ 2147483647 h 47"/>
              <a:gd name="T68" fmla="*/ 2147483647 w 71"/>
              <a:gd name="T69" fmla="*/ 2147483647 h 47"/>
              <a:gd name="T70" fmla="*/ 2147483647 w 71"/>
              <a:gd name="T71" fmla="*/ 2147483647 h 47"/>
              <a:gd name="T72" fmla="*/ 2147483647 w 71"/>
              <a:gd name="T73" fmla="*/ 2147483647 h 47"/>
              <a:gd name="T74" fmla="*/ 2147483647 w 71"/>
              <a:gd name="T75" fmla="*/ 2147483647 h 47"/>
              <a:gd name="T76" fmla="*/ 2147483647 w 71"/>
              <a:gd name="T77" fmla="*/ 0 h 47"/>
              <a:gd name="T78" fmla="*/ 2147483647 w 71"/>
              <a:gd name="T79" fmla="*/ 0 h 47"/>
              <a:gd name="T80" fmla="*/ 2147483647 w 71"/>
              <a:gd name="T81" fmla="*/ 2147483647 h 47"/>
              <a:gd name="T82" fmla="*/ 2147483647 w 71"/>
              <a:gd name="T83" fmla="*/ 2147483647 h 47"/>
              <a:gd name="T84" fmla="*/ 2147483647 w 71"/>
              <a:gd name="T85" fmla="*/ 2147483647 h 47"/>
              <a:gd name="T86" fmla="*/ 2147483647 w 71"/>
              <a:gd name="T87" fmla="*/ 2147483647 h 47"/>
              <a:gd name="T88" fmla="*/ 2147483647 w 71"/>
              <a:gd name="T89" fmla="*/ 2147483647 h 47"/>
              <a:gd name="T90" fmla="*/ 2147483647 w 71"/>
              <a:gd name="T91" fmla="*/ 2147483647 h 47"/>
              <a:gd name="T92" fmla="*/ 2147483647 w 71"/>
              <a:gd name="T93" fmla="*/ 2147483647 h 47"/>
              <a:gd name="T94" fmla="*/ 2147483647 w 71"/>
              <a:gd name="T95" fmla="*/ 2147483647 h 47"/>
              <a:gd name="T96" fmla="*/ 2147483647 w 71"/>
              <a:gd name="T97" fmla="*/ 2147483647 h 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47"/>
              <a:gd name="T149" fmla="*/ 71 w 71"/>
              <a:gd name="T150" fmla="*/ 47 h 4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47">
                <a:moveTo>
                  <a:pt x="22" y="26"/>
                </a:moveTo>
                <a:lnTo>
                  <a:pt x="21" y="28"/>
                </a:lnTo>
                <a:lnTo>
                  <a:pt x="16" y="28"/>
                </a:lnTo>
                <a:lnTo>
                  <a:pt x="12" y="28"/>
                </a:lnTo>
                <a:lnTo>
                  <a:pt x="9" y="28"/>
                </a:lnTo>
                <a:lnTo>
                  <a:pt x="5" y="29"/>
                </a:lnTo>
                <a:lnTo>
                  <a:pt x="2" y="31"/>
                </a:lnTo>
                <a:lnTo>
                  <a:pt x="0" y="32"/>
                </a:lnTo>
                <a:lnTo>
                  <a:pt x="0" y="35"/>
                </a:lnTo>
                <a:lnTo>
                  <a:pt x="2" y="40"/>
                </a:lnTo>
                <a:lnTo>
                  <a:pt x="5" y="43"/>
                </a:lnTo>
                <a:lnTo>
                  <a:pt x="8" y="44"/>
                </a:lnTo>
                <a:lnTo>
                  <a:pt x="12" y="46"/>
                </a:lnTo>
                <a:lnTo>
                  <a:pt x="16" y="47"/>
                </a:lnTo>
                <a:lnTo>
                  <a:pt x="21" y="47"/>
                </a:lnTo>
                <a:lnTo>
                  <a:pt x="24" y="46"/>
                </a:lnTo>
                <a:lnTo>
                  <a:pt x="28" y="44"/>
                </a:lnTo>
                <a:lnTo>
                  <a:pt x="34" y="41"/>
                </a:lnTo>
                <a:lnTo>
                  <a:pt x="39" y="40"/>
                </a:lnTo>
                <a:lnTo>
                  <a:pt x="45" y="37"/>
                </a:lnTo>
                <a:lnTo>
                  <a:pt x="49" y="35"/>
                </a:lnTo>
                <a:lnTo>
                  <a:pt x="55" y="32"/>
                </a:lnTo>
                <a:lnTo>
                  <a:pt x="59" y="29"/>
                </a:lnTo>
                <a:lnTo>
                  <a:pt x="65" y="28"/>
                </a:lnTo>
                <a:lnTo>
                  <a:pt x="70" y="25"/>
                </a:lnTo>
                <a:lnTo>
                  <a:pt x="70" y="24"/>
                </a:lnTo>
                <a:lnTo>
                  <a:pt x="71" y="24"/>
                </a:lnTo>
                <a:lnTo>
                  <a:pt x="71" y="22"/>
                </a:lnTo>
                <a:lnTo>
                  <a:pt x="71" y="21"/>
                </a:lnTo>
                <a:lnTo>
                  <a:pt x="71" y="19"/>
                </a:lnTo>
                <a:lnTo>
                  <a:pt x="71" y="18"/>
                </a:lnTo>
                <a:lnTo>
                  <a:pt x="68" y="13"/>
                </a:lnTo>
                <a:lnTo>
                  <a:pt x="65" y="10"/>
                </a:lnTo>
                <a:lnTo>
                  <a:pt x="62" y="7"/>
                </a:lnTo>
                <a:lnTo>
                  <a:pt x="59" y="4"/>
                </a:lnTo>
                <a:lnTo>
                  <a:pt x="56" y="1"/>
                </a:lnTo>
                <a:lnTo>
                  <a:pt x="52" y="0"/>
                </a:lnTo>
                <a:lnTo>
                  <a:pt x="49" y="0"/>
                </a:lnTo>
                <a:lnTo>
                  <a:pt x="45" y="1"/>
                </a:lnTo>
                <a:lnTo>
                  <a:pt x="40" y="4"/>
                </a:lnTo>
                <a:lnTo>
                  <a:pt x="37" y="7"/>
                </a:lnTo>
                <a:lnTo>
                  <a:pt x="36" y="10"/>
                </a:lnTo>
                <a:lnTo>
                  <a:pt x="33" y="13"/>
                </a:lnTo>
                <a:lnTo>
                  <a:pt x="31" y="18"/>
                </a:lnTo>
                <a:lnTo>
                  <a:pt x="28" y="21"/>
                </a:lnTo>
                <a:lnTo>
                  <a:pt x="25" y="24"/>
                </a:lnTo>
                <a:lnTo>
                  <a:pt x="22" y="26"/>
                </a:lnTo>
              </a:path>
            </a:pathLst>
          </a:custGeom>
          <a:solidFill>
            <a:srgbClr val="FFFF00"/>
          </a:solidFill>
          <a:ln w="4763">
            <a:solidFill>
              <a:srgbClr val="990000"/>
            </a:solidFill>
            <a:round/>
            <a:headEnd/>
            <a:tailEnd/>
          </a:ln>
        </p:spPr>
        <p:txBody>
          <a:bodyPr/>
          <a:lstStyle/>
          <a:p>
            <a:endParaRPr lang="en-US"/>
          </a:p>
        </p:txBody>
      </p:sp>
      <p:sp>
        <p:nvSpPr>
          <p:cNvPr id="53364" name="Freeform 115"/>
          <p:cNvSpPr>
            <a:spLocks/>
          </p:cNvSpPr>
          <p:nvPr/>
        </p:nvSpPr>
        <p:spPr bwMode="auto">
          <a:xfrm>
            <a:off x="6634163" y="4057654"/>
            <a:ext cx="100012" cy="47625"/>
          </a:xfrm>
          <a:custGeom>
            <a:avLst/>
            <a:gdLst>
              <a:gd name="T0" fmla="*/ 2147483647 w 71"/>
              <a:gd name="T1" fmla="*/ 0 h 30"/>
              <a:gd name="T2" fmla="*/ 2147483647 w 71"/>
              <a:gd name="T3" fmla="*/ 0 h 30"/>
              <a:gd name="T4" fmla="*/ 2147483647 w 71"/>
              <a:gd name="T5" fmla="*/ 2147483647 h 30"/>
              <a:gd name="T6" fmla="*/ 0 w 71"/>
              <a:gd name="T7" fmla="*/ 2147483647 h 30"/>
              <a:gd name="T8" fmla="*/ 2147483647 w 71"/>
              <a:gd name="T9" fmla="*/ 2147483647 h 30"/>
              <a:gd name="T10" fmla="*/ 2147483647 w 71"/>
              <a:gd name="T11" fmla="*/ 2147483647 h 30"/>
              <a:gd name="T12" fmla="*/ 2147483647 w 71"/>
              <a:gd name="T13" fmla="*/ 2147483647 h 30"/>
              <a:gd name="T14" fmla="*/ 2147483647 w 71"/>
              <a:gd name="T15" fmla="*/ 2147483647 h 30"/>
              <a:gd name="T16" fmla="*/ 2147483647 w 71"/>
              <a:gd name="T17" fmla="*/ 2147483647 h 30"/>
              <a:gd name="T18" fmla="*/ 2147483647 w 71"/>
              <a:gd name="T19" fmla="*/ 2147483647 h 30"/>
              <a:gd name="T20" fmla="*/ 2147483647 w 71"/>
              <a:gd name="T21" fmla="*/ 2147483647 h 30"/>
              <a:gd name="T22" fmla="*/ 2147483647 w 71"/>
              <a:gd name="T23" fmla="*/ 2147483647 h 30"/>
              <a:gd name="T24" fmla="*/ 2147483647 w 71"/>
              <a:gd name="T25" fmla="*/ 2147483647 h 30"/>
              <a:gd name="T26" fmla="*/ 2147483647 w 71"/>
              <a:gd name="T27" fmla="*/ 2147483647 h 30"/>
              <a:gd name="T28" fmla="*/ 2147483647 w 71"/>
              <a:gd name="T29" fmla="*/ 2147483647 h 30"/>
              <a:gd name="T30" fmla="*/ 2147483647 w 71"/>
              <a:gd name="T31" fmla="*/ 2147483647 h 30"/>
              <a:gd name="T32" fmla="*/ 2147483647 w 71"/>
              <a:gd name="T33" fmla="*/ 2147483647 h 30"/>
              <a:gd name="T34" fmla="*/ 2147483647 w 71"/>
              <a:gd name="T35" fmla="*/ 2147483647 h 30"/>
              <a:gd name="T36" fmla="*/ 2147483647 w 71"/>
              <a:gd name="T37" fmla="*/ 2147483647 h 30"/>
              <a:gd name="T38" fmla="*/ 2147483647 w 71"/>
              <a:gd name="T39" fmla="*/ 2147483647 h 30"/>
              <a:gd name="T40" fmla="*/ 2147483647 w 71"/>
              <a:gd name="T41" fmla="*/ 2147483647 h 30"/>
              <a:gd name="T42" fmla="*/ 2147483647 w 71"/>
              <a:gd name="T43" fmla="*/ 2147483647 h 30"/>
              <a:gd name="T44" fmla="*/ 2147483647 w 71"/>
              <a:gd name="T45" fmla="*/ 2147483647 h 30"/>
              <a:gd name="T46" fmla="*/ 2147483647 w 71"/>
              <a:gd name="T47" fmla="*/ 0 h 30"/>
              <a:gd name="T48" fmla="*/ 2147483647 w 71"/>
              <a:gd name="T49" fmla="*/ 2147483647 h 30"/>
              <a:gd name="T50" fmla="*/ 2147483647 w 71"/>
              <a:gd name="T51" fmla="*/ 2147483647 h 30"/>
              <a:gd name="T52" fmla="*/ 2147483647 w 71"/>
              <a:gd name="T53" fmla="*/ 2147483647 h 30"/>
              <a:gd name="T54" fmla="*/ 2147483647 w 71"/>
              <a:gd name="T55" fmla="*/ 2147483647 h 30"/>
              <a:gd name="T56" fmla="*/ 2147483647 w 71"/>
              <a:gd name="T57" fmla="*/ 2147483647 h 30"/>
              <a:gd name="T58" fmla="*/ 2147483647 w 71"/>
              <a:gd name="T59" fmla="*/ 2147483647 h 30"/>
              <a:gd name="T60" fmla="*/ 2147483647 w 71"/>
              <a:gd name="T61" fmla="*/ 2147483647 h 30"/>
              <a:gd name="T62" fmla="*/ 2147483647 w 71"/>
              <a:gd name="T63" fmla="*/ 0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1"/>
              <a:gd name="T97" fmla="*/ 0 h 30"/>
              <a:gd name="T98" fmla="*/ 71 w 71"/>
              <a:gd name="T99" fmla="*/ 30 h 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1" h="30">
                <a:moveTo>
                  <a:pt x="12" y="0"/>
                </a:moveTo>
                <a:lnTo>
                  <a:pt x="9" y="0"/>
                </a:lnTo>
                <a:lnTo>
                  <a:pt x="6" y="0"/>
                </a:lnTo>
                <a:lnTo>
                  <a:pt x="4" y="0"/>
                </a:lnTo>
                <a:lnTo>
                  <a:pt x="3" y="1"/>
                </a:lnTo>
                <a:lnTo>
                  <a:pt x="1" y="3"/>
                </a:lnTo>
                <a:lnTo>
                  <a:pt x="0" y="4"/>
                </a:lnTo>
                <a:lnTo>
                  <a:pt x="0" y="6"/>
                </a:lnTo>
                <a:lnTo>
                  <a:pt x="0" y="9"/>
                </a:lnTo>
                <a:lnTo>
                  <a:pt x="3" y="12"/>
                </a:lnTo>
                <a:lnTo>
                  <a:pt x="6" y="16"/>
                </a:lnTo>
                <a:lnTo>
                  <a:pt x="9" y="21"/>
                </a:lnTo>
                <a:lnTo>
                  <a:pt x="13" y="24"/>
                </a:lnTo>
                <a:lnTo>
                  <a:pt x="18" y="27"/>
                </a:lnTo>
                <a:lnTo>
                  <a:pt x="22" y="28"/>
                </a:lnTo>
                <a:lnTo>
                  <a:pt x="27" y="28"/>
                </a:lnTo>
                <a:lnTo>
                  <a:pt x="32" y="27"/>
                </a:lnTo>
                <a:lnTo>
                  <a:pt x="35" y="27"/>
                </a:lnTo>
                <a:lnTo>
                  <a:pt x="38" y="27"/>
                </a:lnTo>
                <a:lnTo>
                  <a:pt x="41" y="27"/>
                </a:lnTo>
                <a:lnTo>
                  <a:pt x="44" y="28"/>
                </a:lnTo>
                <a:lnTo>
                  <a:pt x="47" y="30"/>
                </a:lnTo>
                <a:lnTo>
                  <a:pt x="50" y="30"/>
                </a:lnTo>
                <a:lnTo>
                  <a:pt x="52" y="30"/>
                </a:lnTo>
                <a:lnTo>
                  <a:pt x="55" y="30"/>
                </a:lnTo>
                <a:lnTo>
                  <a:pt x="58" y="30"/>
                </a:lnTo>
                <a:lnTo>
                  <a:pt x="59" y="28"/>
                </a:lnTo>
                <a:lnTo>
                  <a:pt x="61" y="27"/>
                </a:lnTo>
                <a:lnTo>
                  <a:pt x="64" y="25"/>
                </a:lnTo>
                <a:lnTo>
                  <a:pt x="65" y="24"/>
                </a:lnTo>
                <a:lnTo>
                  <a:pt x="67" y="22"/>
                </a:lnTo>
                <a:lnTo>
                  <a:pt x="68" y="19"/>
                </a:lnTo>
                <a:lnTo>
                  <a:pt x="69" y="18"/>
                </a:lnTo>
                <a:lnTo>
                  <a:pt x="69" y="16"/>
                </a:lnTo>
                <a:lnTo>
                  <a:pt x="69" y="15"/>
                </a:lnTo>
                <a:lnTo>
                  <a:pt x="71" y="13"/>
                </a:lnTo>
                <a:lnTo>
                  <a:pt x="71" y="12"/>
                </a:lnTo>
                <a:lnTo>
                  <a:pt x="71" y="10"/>
                </a:lnTo>
                <a:lnTo>
                  <a:pt x="71" y="9"/>
                </a:lnTo>
                <a:lnTo>
                  <a:pt x="69" y="7"/>
                </a:lnTo>
                <a:lnTo>
                  <a:pt x="69" y="6"/>
                </a:lnTo>
                <a:lnTo>
                  <a:pt x="68" y="4"/>
                </a:lnTo>
                <a:lnTo>
                  <a:pt x="67" y="3"/>
                </a:lnTo>
                <a:lnTo>
                  <a:pt x="65" y="1"/>
                </a:lnTo>
                <a:lnTo>
                  <a:pt x="64" y="1"/>
                </a:lnTo>
                <a:lnTo>
                  <a:pt x="62" y="0"/>
                </a:lnTo>
                <a:lnTo>
                  <a:pt x="61" y="0"/>
                </a:lnTo>
                <a:lnTo>
                  <a:pt x="58" y="0"/>
                </a:lnTo>
                <a:lnTo>
                  <a:pt x="56" y="1"/>
                </a:lnTo>
                <a:lnTo>
                  <a:pt x="53" y="1"/>
                </a:lnTo>
                <a:lnTo>
                  <a:pt x="50" y="1"/>
                </a:lnTo>
                <a:lnTo>
                  <a:pt x="47" y="1"/>
                </a:lnTo>
                <a:lnTo>
                  <a:pt x="46" y="3"/>
                </a:lnTo>
                <a:lnTo>
                  <a:pt x="43" y="3"/>
                </a:lnTo>
                <a:lnTo>
                  <a:pt x="40" y="3"/>
                </a:lnTo>
                <a:lnTo>
                  <a:pt x="38" y="3"/>
                </a:lnTo>
                <a:lnTo>
                  <a:pt x="34" y="3"/>
                </a:lnTo>
                <a:lnTo>
                  <a:pt x="31" y="3"/>
                </a:lnTo>
                <a:lnTo>
                  <a:pt x="28" y="3"/>
                </a:lnTo>
                <a:lnTo>
                  <a:pt x="25" y="1"/>
                </a:lnTo>
                <a:lnTo>
                  <a:pt x="22" y="1"/>
                </a:lnTo>
                <a:lnTo>
                  <a:pt x="18" y="0"/>
                </a:lnTo>
                <a:lnTo>
                  <a:pt x="15" y="0"/>
                </a:lnTo>
                <a:lnTo>
                  <a:pt x="12"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5" name="Freeform 116"/>
          <p:cNvSpPr>
            <a:spLocks/>
          </p:cNvSpPr>
          <p:nvPr/>
        </p:nvSpPr>
        <p:spPr bwMode="auto">
          <a:xfrm>
            <a:off x="6634163" y="4057654"/>
            <a:ext cx="100012" cy="47625"/>
          </a:xfrm>
          <a:custGeom>
            <a:avLst/>
            <a:gdLst>
              <a:gd name="T0" fmla="*/ 2147483647 w 71"/>
              <a:gd name="T1" fmla="*/ 0 h 30"/>
              <a:gd name="T2" fmla="*/ 2147483647 w 71"/>
              <a:gd name="T3" fmla="*/ 0 h 30"/>
              <a:gd name="T4" fmla="*/ 2147483647 w 71"/>
              <a:gd name="T5" fmla="*/ 2147483647 h 30"/>
              <a:gd name="T6" fmla="*/ 0 w 71"/>
              <a:gd name="T7" fmla="*/ 2147483647 h 30"/>
              <a:gd name="T8" fmla="*/ 2147483647 w 71"/>
              <a:gd name="T9" fmla="*/ 2147483647 h 30"/>
              <a:gd name="T10" fmla="*/ 2147483647 w 71"/>
              <a:gd name="T11" fmla="*/ 2147483647 h 30"/>
              <a:gd name="T12" fmla="*/ 2147483647 w 71"/>
              <a:gd name="T13" fmla="*/ 2147483647 h 30"/>
              <a:gd name="T14" fmla="*/ 2147483647 w 71"/>
              <a:gd name="T15" fmla="*/ 2147483647 h 30"/>
              <a:gd name="T16" fmla="*/ 2147483647 w 71"/>
              <a:gd name="T17" fmla="*/ 2147483647 h 30"/>
              <a:gd name="T18" fmla="*/ 2147483647 w 71"/>
              <a:gd name="T19" fmla="*/ 2147483647 h 30"/>
              <a:gd name="T20" fmla="*/ 2147483647 w 71"/>
              <a:gd name="T21" fmla="*/ 2147483647 h 30"/>
              <a:gd name="T22" fmla="*/ 2147483647 w 71"/>
              <a:gd name="T23" fmla="*/ 2147483647 h 30"/>
              <a:gd name="T24" fmla="*/ 2147483647 w 71"/>
              <a:gd name="T25" fmla="*/ 2147483647 h 30"/>
              <a:gd name="T26" fmla="*/ 2147483647 w 71"/>
              <a:gd name="T27" fmla="*/ 2147483647 h 30"/>
              <a:gd name="T28" fmla="*/ 2147483647 w 71"/>
              <a:gd name="T29" fmla="*/ 2147483647 h 30"/>
              <a:gd name="T30" fmla="*/ 2147483647 w 71"/>
              <a:gd name="T31" fmla="*/ 2147483647 h 30"/>
              <a:gd name="T32" fmla="*/ 2147483647 w 71"/>
              <a:gd name="T33" fmla="*/ 2147483647 h 30"/>
              <a:gd name="T34" fmla="*/ 2147483647 w 71"/>
              <a:gd name="T35" fmla="*/ 2147483647 h 30"/>
              <a:gd name="T36" fmla="*/ 2147483647 w 71"/>
              <a:gd name="T37" fmla="*/ 2147483647 h 30"/>
              <a:gd name="T38" fmla="*/ 2147483647 w 71"/>
              <a:gd name="T39" fmla="*/ 2147483647 h 30"/>
              <a:gd name="T40" fmla="*/ 2147483647 w 71"/>
              <a:gd name="T41" fmla="*/ 2147483647 h 30"/>
              <a:gd name="T42" fmla="*/ 2147483647 w 71"/>
              <a:gd name="T43" fmla="*/ 2147483647 h 30"/>
              <a:gd name="T44" fmla="*/ 2147483647 w 71"/>
              <a:gd name="T45" fmla="*/ 2147483647 h 30"/>
              <a:gd name="T46" fmla="*/ 2147483647 w 71"/>
              <a:gd name="T47" fmla="*/ 0 h 30"/>
              <a:gd name="T48" fmla="*/ 2147483647 w 71"/>
              <a:gd name="T49" fmla="*/ 2147483647 h 30"/>
              <a:gd name="T50" fmla="*/ 2147483647 w 71"/>
              <a:gd name="T51" fmla="*/ 2147483647 h 30"/>
              <a:gd name="T52" fmla="*/ 2147483647 w 71"/>
              <a:gd name="T53" fmla="*/ 2147483647 h 30"/>
              <a:gd name="T54" fmla="*/ 2147483647 w 71"/>
              <a:gd name="T55" fmla="*/ 2147483647 h 30"/>
              <a:gd name="T56" fmla="*/ 2147483647 w 71"/>
              <a:gd name="T57" fmla="*/ 2147483647 h 30"/>
              <a:gd name="T58" fmla="*/ 2147483647 w 71"/>
              <a:gd name="T59" fmla="*/ 2147483647 h 30"/>
              <a:gd name="T60" fmla="*/ 2147483647 w 71"/>
              <a:gd name="T61" fmla="*/ 2147483647 h 30"/>
              <a:gd name="T62" fmla="*/ 2147483647 w 71"/>
              <a:gd name="T63" fmla="*/ 0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1"/>
              <a:gd name="T97" fmla="*/ 0 h 30"/>
              <a:gd name="T98" fmla="*/ 71 w 71"/>
              <a:gd name="T99" fmla="*/ 30 h 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1" h="30">
                <a:moveTo>
                  <a:pt x="12" y="0"/>
                </a:moveTo>
                <a:lnTo>
                  <a:pt x="9" y="0"/>
                </a:lnTo>
                <a:lnTo>
                  <a:pt x="6" y="0"/>
                </a:lnTo>
                <a:lnTo>
                  <a:pt x="4" y="0"/>
                </a:lnTo>
                <a:lnTo>
                  <a:pt x="3" y="1"/>
                </a:lnTo>
                <a:lnTo>
                  <a:pt x="1" y="3"/>
                </a:lnTo>
                <a:lnTo>
                  <a:pt x="0" y="4"/>
                </a:lnTo>
                <a:lnTo>
                  <a:pt x="0" y="6"/>
                </a:lnTo>
                <a:lnTo>
                  <a:pt x="0" y="9"/>
                </a:lnTo>
                <a:lnTo>
                  <a:pt x="3" y="12"/>
                </a:lnTo>
                <a:lnTo>
                  <a:pt x="6" y="16"/>
                </a:lnTo>
                <a:lnTo>
                  <a:pt x="9" y="21"/>
                </a:lnTo>
                <a:lnTo>
                  <a:pt x="13" y="24"/>
                </a:lnTo>
                <a:lnTo>
                  <a:pt x="18" y="27"/>
                </a:lnTo>
                <a:lnTo>
                  <a:pt x="22" y="28"/>
                </a:lnTo>
                <a:lnTo>
                  <a:pt x="27" y="28"/>
                </a:lnTo>
                <a:lnTo>
                  <a:pt x="32" y="27"/>
                </a:lnTo>
                <a:lnTo>
                  <a:pt x="35" y="27"/>
                </a:lnTo>
                <a:lnTo>
                  <a:pt x="38" y="27"/>
                </a:lnTo>
                <a:lnTo>
                  <a:pt x="41" y="27"/>
                </a:lnTo>
                <a:lnTo>
                  <a:pt x="44" y="28"/>
                </a:lnTo>
                <a:lnTo>
                  <a:pt x="47" y="30"/>
                </a:lnTo>
                <a:lnTo>
                  <a:pt x="50" y="30"/>
                </a:lnTo>
                <a:lnTo>
                  <a:pt x="52" y="30"/>
                </a:lnTo>
                <a:lnTo>
                  <a:pt x="55" y="30"/>
                </a:lnTo>
                <a:lnTo>
                  <a:pt x="58" y="30"/>
                </a:lnTo>
                <a:lnTo>
                  <a:pt x="59" y="28"/>
                </a:lnTo>
                <a:lnTo>
                  <a:pt x="61" y="27"/>
                </a:lnTo>
                <a:lnTo>
                  <a:pt x="64" y="25"/>
                </a:lnTo>
                <a:lnTo>
                  <a:pt x="65" y="24"/>
                </a:lnTo>
                <a:lnTo>
                  <a:pt x="67" y="22"/>
                </a:lnTo>
                <a:lnTo>
                  <a:pt x="68" y="19"/>
                </a:lnTo>
                <a:lnTo>
                  <a:pt x="69" y="18"/>
                </a:lnTo>
                <a:lnTo>
                  <a:pt x="69" y="16"/>
                </a:lnTo>
                <a:lnTo>
                  <a:pt x="69" y="15"/>
                </a:lnTo>
                <a:lnTo>
                  <a:pt x="71" y="13"/>
                </a:lnTo>
                <a:lnTo>
                  <a:pt x="71" y="12"/>
                </a:lnTo>
                <a:lnTo>
                  <a:pt x="71" y="10"/>
                </a:lnTo>
                <a:lnTo>
                  <a:pt x="71" y="9"/>
                </a:lnTo>
                <a:lnTo>
                  <a:pt x="69" y="7"/>
                </a:lnTo>
                <a:lnTo>
                  <a:pt x="69" y="6"/>
                </a:lnTo>
                <a:lnTo>
                  <a:pt x="68" y="4"/>
                </a:lnTo>
                <a:lnTo>
                  <a:pt x="67" y="3"/>
                </a:lnTo>
                <a:lnTo>
                  <a:pt x="65" y="1"/>
                </a:lnTo>
                <a:lnTo>
                  <a:pt x="64" y="1"/>
                </a:lnTo>
                <a:lnTo>
                  <a:pt x="62" y="0"/>
                </a:lnTo>
                <a:lnTo>
                  <a:pt x="61" y="0"/>
                </a:lnTo>
                <a:lnTo>
                  <a:pt x="58" y="0"/>
                </a:lnTo>
                <a:lnTo>
                  <a:pt x="56" y="1"/>
                </a:lnTo>
                <a:lnTo>
                  <a:pt x="53" y="1"/>
                </a:lnTo>
                <a:lnTo>
                  <a:pt x="50" y="1"/>
                </a:lnTo>
                <a:lnTo>
                  <a:pt x="47" y="1"/>
                </a:lnTo>
                <a:lnTo>
                  <a:pt x="46" y="3"/>
                </a:lnTo>
                <a:lnTo>
                  <a:pt x="43" y="3"/>
                </a:lnTo>
                <a:lnTo>
                  <a:pt x="40" y="3"/>
                </a:lnTo>
                <a:lnTo>
                  <a:pt x="38" y="3"/>
                </a:lnTo>
                <a:lnTo>
                  <a:pt x="34" y="3"/>
                </a:lnTo>
                <a:lnTo>
                  <a:pt x="31" y="3"/>
                </a:lnTo>
                <a:lnTo>
                  <a:pt x="28" y="3"/>
                </a:lnTo>
                <a:lnTo>
                  <a:pt x="25" y="1"/>
                </a:lnTo>
                <a:lnTo>
                  <a:pt x="22" y="1"/>
                </a:lnTo>
                <a:lnTo>
                  <a:pt x="18" y="0"/>
                </a:lnTo>
                <a:lnTo>
                  <a:pt x="15" y="0"/>
                </a:lnTo>
                <a:lnTo>
                  <a:pt x="12" y="0"/>
                </a:lnTo>
              </a:path>
            </a:pathLst>
          </a:custGeom>
          <a:solidFill>
            <a:srgbClr val="FFFF00"/>
          </a:solidFill>
          <a:ln w="4763">
            <a:solidFill>
              <a:srgbClr val="990000"/>
            </a:solidFill>
            <a:round/>
            <a:headEnd/>
            <a:tailEnd/>
          </a:ln>
        </p:spPr>
        <p:txBody>
          <a:bodyPr/>
          <a:lstStyle/>
          <a:p>
            <a:endParaRPr lang="en-US"/>
          </a:p>
        </p:txBody>
      </p:sp>
      <p:sp>
        <p:nvSpPr>
          <p:cNvPr id="53366" name="Freeform 117"/>
          <p:cNvSpPr>
            <a:spLocks/>
          </p:cNvSpPr>
          <p:nvPr/>
        </p:nvSpPr>
        <p:spPr bwMode="auto">
          <a:xfrm>
            <a:off x="6727829" y="4073529"/>
            <a:ext cx="98425" cy="73025"/>
          </a:xfrm>
          <a:custGeom>
            <a:avLst/>
            <a:gdLst>
              <a:gd name="T0" fmla="*/ 2147483647 w 69"/>
              <a:gd name="T1" fmla="*/ 2147483647 h 46"/>
              <a:gd name="T2" fmla="*/ 2147483647 w 69"/>
              <a:gd name="T3" fmla="*/ 2147483647 h 46"/>
              <a:gd name="T4" fmla="*/ 2147483647 w 69"/>
              <a:gd name="T5" fmla="*/ 2147483647 h 46"/>
              <a:gd name="T6" fmla="*/ 2147483647 w 69"/>
              <a:gd name="T7" fmla="*/ 2147483647 h 46"/>
              <a:gd name="T8" fmla="*/ 0 w 69"/>
              <a:gd name="T9" fmla="*/ 2147483647 h 46"/>
              <a:gd name="T10" fmla="*/ 0 w 69"/>
              <a:gd name="T11" fmla="*/ 2147483647 h 46"/>
              <a:gd name="T12" fmla="*/ 0 w 69"/>
              <a:gd name="T13" fmla="*/ 2147483647 h 46"/>
              <a:gd name="T14" fmla="*/ 0 w 69"/>
              <a:gd name="T15" fmla="*/ 2147483647 h 46"/>
              <a:gd name="T16" fmla="*/ 0 w 69"/>
              <a:gd name="T17" fmla="*/ 2147483647 h 46"/>
              <a:gd name="T18" fmla="*/ 2147483647 w 69"/>
              <a:gd name="T19" fmla="*/ 2147483647 h 46"/>
              <a:gd name="T20" fmla="*/ 2147483647 w 69"/>
              <a:gd name="T21" fmla="*/ 2147483647 h 46"/>
              <a:gd name="T22" fmla="*/ 2147483647 w 69"/>
              <a:gd name="T23" fmla="*/ 2147483647 h 46"/>
              <a:gd name="T24" fmla="*/ 2147483647 w 69"/>
              <a:gd name="T25" fmla="*/ 2147483647 h 46"/>
              <a:gd name="T26" fmla="*/ 2147483647 w 69"/>
              <a:gd name="T27" fmla="*/ 2147483647 h 46"/>
              <a:gd name="T28" fmla="*/ 2147483647 w 69"/>
              <a:gd name="T29" fmla="*/ 2147483647 h 46"/>
              <a:gd name="T30" fmla="*/ 2147483647 w 69"/>
              <a:gd name="T31" fmla="*/ 2147483647 h 46"/>
              <a:gd name="T32" fmla="*/ 2147483647 w 69"/>
              <a:gd name="T33" fmla="*/ 2147483647 h 46"/>
              <a:gd name="T34" fmla="*/ 2147483647 w 69"/>
              <a:gd name="T35" fmla="*/ 2147483647 h 46"/>
              <a:gd name="T36" fmla="*/ 2147483647 w 69"/>
              <a:gd name="T37" fmla="*/ 2147483647 h 46"/>
              <a:gd name="T38" fmla="*/ 2147483647 w 69"/>
              <a:gd name="T39" fmla="*/ 2147483647 h 46"/>
              <a:gd name="T40" fmla="*/ 2147483647 w 69"/>
              <a:gd name="T41" fmla="*/ 2147483647 h 46"/>
              <a:gd name="T42" fmla="*/ 2147483647 w 69"/>
              <a:gd name="T43" fmla="*/ 2147483647 h 46"/>
              <a:gd name="T44" fmla="*/ 2147483647 w 69"/>
              <a:gd name="T45" fmla="*/ 2147483647 h 46"/>
              <a:gd name="T46" fmla="*/ 2147483647 w 69"/>
              <a:gd name="T47" fmla="*/ 2147483647 h 46"/>
              <a:gd name="T48" fmla="*/ 2147483647 w 69"/>
              <a:gd name="T49" fmla="*/ 2147483647 h 46"/>
              <a:gd name="T50" fmla="*/ 2147483647 w 69"/>
              <a:gd name="T51" fmla="*/ 2147483647 h 46"/>
              <a:gd name="T52" fmla="*/ 2147483647 w 69"/>
              <a:gd name="T53" fmla="*/ 2147483647 h 46"/>
              <a:gd name="T54" fmla="*/ 2147483647 w 69"/>
              <a:gd name="T55" fmla="*/ 2147483647 h 46"/>
              <a:gd name="T56" fmla="*/ 2147483647 w 69"/>
              <a:gd name="T57" fmla="*/ 2147483647 h 46"/>
              <a:gd name="T58" fmla="*/ 2147483647 w 69"/>
              <a:gd name="T59" fmla="*/ 2147483647 h 46"/>
              <a:gd name="T60" fmla="*/ 2147483647 w 69"/>
              <a:gd name="T61" fmla="*/ 2147483647 h 46"/>
              <a:gd name="T62" fmla="*/ 2147483647 w 69"/>
              <a:gd name="T63" fmla="*/ 2147483647 h 46"/>
              <a:gd name="T64" fmla="*/ 2147483647 w 69"/>
              <a:gd name="T65" fmla="*/ 2147483647 h 46"/>
              <a:gd name="T66" fmla="*/ 2147483647 w 69"/>
              <a:gd name="T67" fmla="*/ 2147483647 h 46"/>
              <a:gd name="T68" fmla="*/ 2147483647 w 69"/>
              <a:gd name="T69" fmla="*/ 2147483647 h 46"/>
              <a:gd name="T70" fmla="*/ 2147483647 w 69"/>
              <a:gd name="T71" fmla="*/ 2147483647 h 46"/>
              <a:gd name="T72" fmla="*/ 2147483647 w 69"/>
              <a:gd name="T73" fmla="*/ 2147483647 h 46"/>
              <a:gd name="T74" fmla="*/ 2147483647 w 69"/>
              <a:gd name="T75" fmla="*/ 2147483647 h 46"/>
              <a:gd name="T76" fmla="*/ 2147483647 w 69"/>
              <a:gd name="T77" fmla="*/ 2147483647 h 46"/>
              <a:gd name="T78" fmla="*/ 2147483647 w 69"/>
              <a:gd name="T79" fmla="*/ 2147483647 h 46"/>
              <a:gd name="T80" fmla="*/ 2147483647 w 69"/>
              <a:gd name="T81" fmla="*/ 2147483647 h 46"/>
              <a:gd name="T82" fmla="*/ 2147483647 w 69"/>
              <a:gd name="T83" fmla="*/ 2147483647 h 46"/>
              <a:gd name="T84" fmla="*/ 2147483647 w 69"/>
              <a:gd name="T85" fmla="*/ 2147483647 h 46"/>
              <a:gd name="T86" fmla="*/ 2147483647 w 69"/>
              <a:gd name="T87" fmla="*/ 2147483647 h 46"/>
              <a:gd name="T88" fmla="*/ 2147483647 w 69"/>
              <a:gd name="T89" fmla="*/ 2147483647 h 46"/>
              <a:gd name="T90" fmla="*/ 2147483647 w 69"/>
              <a:gd name="T91" fmla="*/ 2147483647 h 46"/>
              <a:gd name="T92" fmla="*/ 2147483647 w 69"/>
              <a:gd name="T93" fmla="*/ 2147483647 h 46"/>
              <a:gd name="T94" fmla="*/ 2147483647 w 69"/>
              <a:gd name="T95" fmla="*/ 2147483647 h 46"/>
              <a:gd name="T96" fmla="*/ 2147483647 w 69"/>
              <a:gd name="T97" fmla="*/ 0 h 46"/>
              <a:gd name="T98" fmla="*/ 2147483647 w 69"/>
              <a:gd name="T99" fmla="*/ 0 h 46"/>
              <a:gd name="T100" fmla="*/ 2147483647 w 69"/>
              <a:gd name="T101" fmla="*/ 0 h 46"/>
              <a:gd name="T102" fmla="*/ 2147483647 w 69"/>
              <a:gd name="T103" fmla="*/ 2147483647 h 46"/>
              <a:gd name="T104" fmla="*/ 2147483647 w 69"/>
              <a:gd name="T105" fmla="*/ 2147483647 h 46"/>
              <a:gd name="T106" fmla="*/ 2147483647 w 69"/>
              <a:gd name="T107" fmla="*/ 2147483647 h 46"/>
              <a:gd name="T108" fmla="*/ 2147483647 w 69"/>
              <a:gd name="T109" fmla="*/ 2147483647 h 46"/>
              <a:gd name="T110" fmla="*/ 2147483647 w 69"/>
              <a:gd name="T111" fmla="*/ 2147483647 h 46"/>
              <a:gd name="T112" fmla="*/ 2147483647 w 69"/>
              <a:gd name="T113" fmla="*/ 2147483647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7" name="Freeform 118"/>
          <p:cNvSpPr>
            <a:spLocks/>
          </p:cNvSpPr>
          <p:nvPr/>
        </p:nvSpPr>
        <p:spPr bwMode="auto">
          <a:xfrm>
            <a:off x="6727829" y="4073529"/>
            <a:ext cx="98425" cy="73025"/>
          </a:xfrm>
          <a:custGeom>
            <a:avLst/>
            <a:gdLst>
              <a:gd name="T0" fmla="*/ 2147483647 w 69"/>
              <a:gd name="T1" fmla="*/ 2147483647 h 46"/>
              <a:gd name="T2" fmla="*/ 2147483647 w 69"/>
              <a:gd name="T3" fmla="*/ 2147483647 h 46"/>
              <a:gd name="T4" fmla="*/ 2147483647 w 69"/>
              <a:gd name="T5" fmla="*/ 2147483647 h 46"/>
              <a:gd name="T6" fmla="*/ 2147483647 w 69"/>
              <a:gd name="T7" fmla="*/ 2147483647 h 46"/>
              <a:gd name="T8" fmla="*/ 0 w 69"/>
              <a:gd name="T9" fmla="*/ 2147483647 h 46"/>
              <a:gd name="T10" fmla="*/ 0 w 69"/>
              <a:gd name="T11" fmla="*/ 2147483647 h 46"/>
              <a:gd name="T12" fmla="*/ 0 w 69"/>
              <a:gd name="T13" fmla="*/ 2147483647 h 46"/>
              <a:gd name="T14" fmla="*/ 0 w 69"/>
              <a:gd name="T15" fmla="*/ 2147483647 h 46"/>
              <a:gd name="T16" fmla="*/ 0 w 69"/>
              <a:gd name="T17" fmla="*/ 2147483647 h 46"/>
              <a:gd name="T18" fmla="*/ 2147483647 w 69"/>
              <a:gd name="T19" fmla="*/ 2147483647 h 46"/>
              <a:gd name="T20" fmla="*/ 2147483647 w 69"/>
              <a:gd name="T21" fmla="*/ 2147483647 h 46"/>
              <a:gd name="T22" fmla="*/ 2147483647 w 69"/>
              <a:gd name="T23" fmla="*/ 2147483647 h 46"/>
              <a:gd name="T24" fmla="*/ 2147483647 w 69"/>
              <a:gd name="T25" fmla="*/ 2147483647 h 46"/>
              <a:gd name="T26" fmla="*/ 2147483647 w 69"/>
              <a:gd name="T27" fmla="*/ 2147483647 h 46"/>
              <a:gd name="T28" fmla="*/ 2147483647 w 69"/>
              <a:gd name="T29" fmla="*/ 2147483647 h 46"/>
              <a:gd name="T30" fmla="*/ 2147483647 w 69"/>
              <a:gd name="T31" fmla="*/ 2147483647 h 46"/>
              <a:gd name="T32" fmla="*/ 2147483647 w 69"/>
              <a:gd name="T33" fmla="*/ 2147483647 h 46"/>
              <a:gd name="T34" fmla="*/ 2147483647 w 69"/>
              <a:gd name="T35" fmla="*/ 2147483647 h 46"/>
              <a:gd name="T36" fmla="*/ 2147483647 w 69"/>
              <a:gd name="T37" fmla="*/ 2147483647 h 46"/>
              <a:gd name="T38" fmla="*/ 2147483647 w 69"/>
              <a:gd name="T39" fmla="*/ 2147483647 h 46"/>
              <a:gd name="T40" fmla="*/ 2147483647 w 69"/>
              <a:gd name="T41" fmla="*/ 2147483647 h 46"/>
              <a:gd name="T42" fmla="*/ 2147483647 w 69"/>
              <a:gd name="T43" fmla="*/ 2147483647 h 46"/>
              <a:gd name="T44" fmla="*/ 2147483647 w 69"/>
              <a:gd name="T45" fmla="*/ 2147483647 h 46"/>
              <a:gd name="T46" fmla="*/ 2147483647 w 69"/>
              <a:gd name="T47" fmla="*/ 2147483647 h 46"/>
              <a:gd name="T48" fmla="*/ 2147483647 w 69"/>
              <a:gd name="T49" fmla="*/ 2147483647 h 46"/>
              <a:gd name="T50" fmla="*/ 2147483647 w 69"/>
              <a:gd name="T51" fmla="*/ 2147483647 h 46"/>
              <a:gd name="T52" fmla="*/ 2147483647 w 69"/>
              <a:gd name="T53" fmla="*/ 2147483647 h 46"/>
              <a:gd name="T54" fmla="*/ 2147483647 w 69"/>
              <a:gd name="T55" fmla="*/ 2147483647 h 46"/>
              <a:gd name="T56" fmla="*/ 2147483647 w 69"/>
              <a:gd name="T57" fmla="*/ 2147483647 h 46"/>
              <a:gd name="T58" fmla="*/ 2147483647 w 69"/>
              <a:gd name="T59" fmla="*/ 2147483647 h 46"/>
              <a:gd name="T60" fmla="*/ 2147483647 w 69"/>
              <a:gd name="T61" fmla="*/ 2147483647 h 46"/>
              <a:gd name="T62" fmla="*/ 2147483647 w 69"/>
              <a:gd name="T63" fmla="*/ 2147483647 h 46"/>
              <a:gd name="T64" fmla="*/ 2147483647 w 69"/>
              <a:gd name="T65" fmla="*/ 2147483647 h 46"/>
              <a:gd name="T66" fmla="*/ 2147483647 w 69"/>
              <a:gd name="T67" fmla="*/ 2147483647 h 46"/>
              <a:gd name="T68" fmla="*/ 2147483647 w 69"/>
              <a:gd name="T69" fmla="*/ 2147483647 h 46"/>
              <a:gd name="T70" fmla="*/ 2147483647 w 69"/>
              <a:gd name="T71" fmla="*/ 2147483647 h 46"/>
              <a:gd name="T72" fmla="*/ 2147483647 w 69"/>
              <a:gd name="T73" fmla="*/ 2147483647 h 46"/>
              <a:gd name="T74" fmla="*/ 2147483647 w 69"/>
              <a:gd name="T75" fmla="*/ 2147483647 h 46"/>
              <a:gd name="T76" fmla="*/ 2147483647 w 69"/>
              <a:gd name="T77" fmla="*/ 2147483647 h 46"/>
              <a:gd name="T78" fmla="*/ 2147483647 w 69"/>
              <a:gd name="T79" fmla="*/ 2147483647 h 46"/>
              <a:gd name="T80" fmla="*/ 2147483647 w 69"/>
              <a:gd name="T81" fmla="*/ 2147483647 h 46"/>
              <a:gd name="T82" fmla="*/ 2147483647 w 69"/>
              <a:gd name="T83" fmla="*/ 2147483647 h 46"/>
              <a:gd name="T84" fmla="*/ 2147483647 w 69"/>
              <a:gd name="T85" fmla="*/ 2147483647 h 46"/>
              <a:gd name="T86" fmla="*/ 2147483647 w 69"/>
              <a:gd name="T87" fmla="*/ 2147483647 h 46"/>
              <a:gd name="T88" fmla="*/ 2147483647 w 69"/>
              <a:gd name="T89" fmla="*/ 2147483647 h 46"/>
              <a:gd name="T90" fmla="*/ 2147483647 w 69"/>
              <a:gd name="T91" fmla="*/ 2147483647 h 46"/>
              <a:gd name="T92" fmla="*/ 2147483647 w 69"/>
              <a:gd name="T93" fmla="*/ 2147483647 h 46"/>
              <a:gd name="T94" fmla="*/ 2147483647 w 69"/>
              <a:gd name="T95" fmla="*/ 2147483647 h 46"/>
              <a:gd name="T96" fmla="*/ 2147483647 w 69"/>
              <a:gd name="T97" fmla="*/ 0 h 46"/>
              <a:gd name="T98" fmla="*/ 2147483647 w 69"/>
              <a:gd name="T99" fmla="*/ 0 h 46"/>
              <a:gd name="T100" fmla="*/ 2147483647 w 69"/>
              <a:gd name="T101" fmla="*/ 0 h 46"/>
              <a:gd name="T102" fmla="*/ 2147483647 w 69"/>
              <a:gd name="T103" fmla="*/ 2147483647 h 46"/>
              <a:gd name="T104" fmla="*/ 2147483647 w 69"/>
              <a:gd name="T105" fmla="*/ 2147483647 h 46"/>
              <a:gd name="T106" fmla="*/ 2147483647 w 69"/>
              <a:gd name="T107" fmla="*/ 2147483647 h 46"/>
              <a:gd name="T108" fmla="*/ 2147483647 w 69"/>
              <a:gd name="T109" fmla="*/ 2147483647 h 46"/>
              <a:gd name="T110" fmla="*/ 2147483647 w 69"/>
              <a:gd name="T111" fmla="*/ 2147483647 h 46"/>
              <a:gd name="T112" fmla="*/ 2147483647 w 69"/>
              <a:gd name="T113" fmla="*/ 2147483647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path>
            </a:pathLst>
          </a:custGeom>
          <a:solidFill>
            <a:srgbClr val="FFFF00"/>
          </a:solidFill>
          <a:ln w="1588">
            <a:solidFill>
              <a:srgbClr val="990000"/>
            </a:solidFill>
            <a:round/>
            <a:headEnd/>
            <a:tailEnd/>
          </a:ln>
        </p:spPr>
        <p:txBody>
          <a:bodyPr/>
          <a:lstStyle/>
          <a:p>
            <a:endParaRPr lang="en-US"/>
          </a:p>
        </p:txBody>
      </p:sp>
      <p:sp>
        <p:nvSpPr>
          <p:cNvPr id="53368" name="Freeform 119"/>
          <p:cNvSpPr>
            <a:spLocks/>
          </p:cNvSpPr>
          <p:nvPr/>
        </p:nvSpPr>
        <p:spPr bwMode="auto">
          <a:xfrm>
            <a:off x="6727829" y="4073529"/>
            <a:ext cx="98425" cy="73025"/>
          </a:xfrm>
          <a:custGeom>
            <a:avLst/>
            <a:gdLst>
              <a:gd name="T0" fmla="*/ 2147483647 w 69"/>
              <a:gd name="T1" fmla="*/ 2147483647 h 46"/>
              <a:gd name="T2" fmla="*/ 2147483647 w 69"/>
              <a:gd name="T3" fmla="*/ 2147483647 h 46"/>
              <a:gd name="T4" fmla="*/ 2147483647 w 69"/>
              <a:gd name="T5" fmla="*/ 2147483647 h 46"/>
              <a:gd name="T6" fmla="*/ 2147483647 w 69"/>
              <a:gd name="T7" fmla="*/ 2147483647 h 46"/>
              <a:gd name="T8" fmla="*/ 0 w 69"/>
              <a:gd name="T9" fmla="*/ 2147483647 h 46"/>
              <a:gd name="T10" fmla="*/ 0 w 69"/>
              <a:gd name="T11" fmla="*/ 2147483647 h 46"/>
              <a:gd name="T12" fmla="*/ 0 w 69"/>
              <a:gd name="T13" fmla="*/ 2147483647 h 46"/>
              <a:gd name="T14" fmla="*/ 0 w 69"/>
              <a:gd name="T15" fmla="*/ 2147483647 h 46"/>
              <a:gd name="T16" fmla="*/ 0 w 69"/>
              <a:gd name="T17" fmla="*/ 2147483647 h 46"/>
              <a:gd name="T18" fmla="*/ 2147483647 w 69"/>
              <a:gd name="T19" fmla="*/ 2147483647 h 46"/>
              <a:gd name="T20" fmla="*/ 2147483647 w 69"/>
              <a:gd name="T21" fmla="*/ 2147483647 h 46"/>
              <a:gd name="T22" fmla="*/ 2147483647 w 69"/>
              <a:gd name="T23" fmla="*/ 2147483647 h 46"/>
              <a:gd name="T24" fmla="*/ 2147483647 w 69"/>
              <a:gd name="T25" fmla="*/ 2147483647 h 46"/>
              <a:gd name="T26" fmla="*/ 2147483647 w 69"/>
              <a:gd name="T27" fmla="*/ 2147483647 h 46"/>
              <a:gd name="T28" fmla="*/ 2147483647 w 69"/>
              <a:gd name="T29" fmla="*/ 2147483647 h 46"/>
              <a:gd name="T30" fmla="*/ 2147483647 w 69"/>
              <a:gd name="T31" fmla="*/ 2147483647 h 46"/>
              <a:gd name="T32" fmla="*/ 2147483647 w 69"/>
              <a:gd name="T33" fmla="*/ 2147483647 h 46"/>
              <a:gd name="T34" fmla="*/ 2147483647 w 69"/>
              <a:gd name="T35" fmla="*/ 2147483647 h 46"/>
              <a:gd name="T36" fmla="*/ 2147483647 w 69"/>
              <a:gd name="T37" fmla="*/ 2147483647 h 46"/>
              <a:gd name="T38" fmla="*/ 2147483647 w 69"/>
              <a:gd name="T39" fmla="*/ 2147483647 h 46"/>
              <a:gd name="T40" fmla="*/ 2147483647 w 69"/>
              <a:gd name="T41" fmla="*/ 2147483647 h 46"/>
              <a:gd name="T42" fmla="*/ 2147483647 w 69"/>
              <a:gd name="T43" fmla="*/ 2147483647 h 46"/>
              <a:gd name="T44" fmla="*/ 2147483647 w 69"/>
              <a:gd name="T45" fmla="*/ 2147483647 h 46"/>
              <a:gd name="T46" fmla="*/ 2147483647 w 69"/>
              <a:gd name="T47" fmla="*/ 2147483647 h 46"/>
              <a:gd name="T48" fmla="*/ 2147483647 w 69"/>
              <a:gd name="T49" fmla="*/ 2147483647 h 46"/>
              <a:gd name="T50" fmla="*/ 2147483647 w 69"/>
              <a:gd name="T51" fmla="*/ 2147483647 h 46"/>
              <a:gd name="T52" fmla="*/ 2147483647 w 69"/>
              <a:gd name="T53" fmla="*/ 2147483647 h 46"/>
              <a:gd name="T54" fmla="*/ 2147483647 w 69"/>
              <a:gd name="T55" fmla="*/ 2147483647 h 46"/>
              <a:gd name="T56" fmla="*/ 2147483647 w 69"/>
              <a:gd name="T57" fmla="*/ 2147483647 h 46"/>
              <a:gd name="T58" fmla="*/ 2147483647 w 69"/>
              <a:gd name="T59" fmla="*/ 2147483647 h 46"/>
              <a:gd name="T60" fmla="*/ 2147483647 w 69"/>
              <a:gd name="T61" fmla="*/ 2147483647 h 46"/>
              <a:gd name="T62" fmla="*/ 2147483647 w 69"/>
              <a:gd name="T63" fmla="*/ 2147483647 h 46"/>
              <a:gd name="T64" fmla="*/ 2147483647 w 69"/>
              <a:gd name="T65" fmla="*/ 2147483647 h 46"/>
              <a:gd name="T66" fmla="*/ 2147483647 w 69"/>
              <a:gd name="T67" fmla="*/ 2147483647 h 46"/>
              <a:gd name="T68" fmla="*/ 2147483647 w 69"/>
              <a:gd name="T69" fmla="*/ 2147483647 h 46"/>
              <a:gd name="T70" fmla="*/ 2147483647 w 69"/>
              <a:gd name="T71" fmla="*/ 2147483647 h 46"/>
              <a:gd name="T72" fmla="*/ 2147483647 w 69"/>
              <a:gd name="T73" fmla="*/ 2147483647 h 46"/>
              <a:gd name="T74" fmla="*/ 2147483647 w 69"/>
              <a:gd name="T75" fmla="*/ 2147483647 h 46"/>
              <a:gd name="T76" fmla="*/ 2147483647 w 69"/>
              <a:gd name="T77" fmla="*/ 2147483647 h 46"/>
              <a:gd name="T78" fmla="*/ 2147483647 w 69"/>
              <a:gd name="T79" fmla="*/ 2147483647 h 46"/>
              <a:gd name="T80" fmla="*/ 2147483647 w 69"/>
              <a:gd name="T81" fmla="*/ 2147483647 h 46"/>
              <a:gd name="T82" fmla="*/ 2147483647 w 69"/>
              <a:gd name="T83" fmla="*/ 2147483647 h 46"/>
              <a:gd name="T84" fmla="*/ 2147483647 w 69"/>
              <a:gd name="T85" fmla="*/ 2147483647 h 46"/>
              <a:gd name="T86" fmla="*/ 2147483647 w 69"/>
              <a:gd name="T87" fmla="*/ 2147483647 h 46"/>
              <a:gd name="T88" fmla="*/ 2147483647 w 69"/>
              <a:gd name="T89" fmla="*/ 2147483647 h 46"/>
              <a:gd name="T90" fmla="*/ 2147483647 w 69"/>
              <a:gd name="T91" fmla="*/ 2147483647 h 46"/>
              <a:gd name="T92" fmla="*/ 2147483647 w 69"/>
              <a:gd name="T93" fmla="*/ 2147483647 h 46"/>
              <a:gd name="T94" fmla="*/ 2147483647 w 69"/>
              <a:gd name="T95" fmla="*/ 2147483647 h 46"/>
              <a:gd name="T96" fmla="*/ 2147483647 w 69"/>
              <a:gd name="T97" fmla="*/ 0 h 46"/>
              <a:gd name="T98" fmla="*/ 2147483647 w 69"/>
              <a:gd name="T99" fmla="*/ 0 h 46"/>
              <a:gd name="T100" fmla="*/ 2147483647 w 69"/>
              <a:gd name="T101" fmla="*/ 0 h 46"/>
              <a:gd name="T102" fmla="*/ 2147483647 w 69"/>
              <a:gd name="T103" fmla="*/ 2147483647 h 46"/>
              <a:gd name="T104" fmla="*/ 2147483647 w 69"/>
              <a:gd name="T105" fmla="*/ 2147483647 h 46"/>
              <a:gd name="T106" fmla="*/ 2147483647 w 69"/>
              <a:gd name="T107" fmla="*/ 2147483647 h 46"/>
              <a:gd name="T108" fmla="*/ 2147483647 w 69"/>
              <a:gd name="T109" fmla="*/ 2147483647 h 46"/>
              <a:gd name="T110" fmla="*/ 2147483647 w 69"/>
              <a:gd name="T111" fmla="*/ 2147483647 h 46"/>
              <a:gd name="T112" fmla="*/ 2147483647 w 69"/>
              <a:gd name="T113" fmla="*/ 2147483647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path>
            </a:pathLst>
          </a:custGeom>
          <a:solidFill>
            <a:srgbClr val="FFFF00"/>
          </a:solidFill>
          <a:ln w="4763">
            <a:solidFill>
              <a:srgbClr val="990000"/>
            </a:solidFill>
            <a:round/>
            <a:headEnd/>
            <a:tailEnd/>
          </a:ln>
        </p:spPr>
        <p:txBody>
          <a:bodyPr/>
          <a:lstStyle/>
          <a:p>
            <a:endParaRPr lang="en-US"/>
          </a:p>
        </p:txBody>
      </p:sp>
      <p:sp>
        <p:nvSpPr>
          <p:cNvPr id="53369" name="Freeform 120"/>
          <p:cNvSpPr>
            <a:spLocks/>
          </p:cNvSpPr>
          <p:nvPr/>
        </p:nvSpPr>
        <p:spPr bwMode="auto">
          <a:xfrm>
            <a:off x="6735764" y="4048126"/>
            <a:ext cx="68263" cy="19051"/>
          </a:xfrm>
          <a:custGeom>
            <a:avLst/>
            <a:gdLst>
              <a:gd name="T0" fmla="*/ 2147483647 w 49"/>
              <a:gd name="T1" fmla="*/ 0 h 12"/>
              <a:gd name="T2" fmla="*/ 2147483647 w 49"/>
              <a:gd name="T3" fmla="*/ 0 h 12"/>
              <a:gd name="T4" fmla="*/ 2147483647 w 49"/>
              <a:gd name="T5" fmla="*/ 0 h 12"/>
              <a:gd name="T6" fmla="*/ 2147483647 w 49"/>
              <a:gd name="T7" fmla="*/ 0 h 12"/>
              <a:gd name="T8" fmla="*/ 2147483647 w 49"/>
              <a:gd name="T9" fmla="*/ 0 h 12"/>
              <a:gd name="T10" fmla="*/ 2147483647 w 49"/>
              <a:gd name="T11" fmla="*/ 0 h 12"/>
              <a:gd name="T12" fmla="*/ 2147483647 w 49"/>
              <a:gd name="T13" fmla="*/ 2147483647 h 12"/>
              <a:gd name="T14" fmla="*/ 2147483647 w 49"/>
              <a:gd name="T15" fmla="*/ 2147483647 h 12"/>
              <a:gd name="T16" fmla="*/ 2147483647 w 49"/>
              <a:gd name="T17" fmla="*/ 2147483647 h 12"/>
              <a:gd name="T18" fmla="*/ 2147483647 w 49"/>
              <a:gd name="T19" fmla="*/ 2147483647 h 12"/>
              <a:gd name="T20" fmla="*/ 2147483647 w 49"/>
              <a:gd name="T21" fmla="*/ 2147483647 h 12"/>
              <a:gd name="T22" fmla="*/ 2147483647 w 49"/>
              <a:gd name="T23" fmla="*/ 2147483647 h 12"/>
              <a:gd name="T24" fmla="*/ 2147483647 w 49"/>
              <a:gd name="T25" fmla="*/ 2147483647 h 12"/>
              <a:gd name="T26" fmla="*/ 0 w 49"/>
              <a:gd name="T27" fmla="*/ 2147483647 h 12"/>
              <a:gd name="T28" fmla="*/ 2147483647 w 49"/>
              <a:gd name="T29" fmla="*/ 2147483647 h 12"/>
              <a:gd name="T30" fmla="*/ 0 w 49"/>
              <a:gd name="T31" fmla="*/ 2147483647 h 12"/>
              <a:gd name="T32" fmla="*/ 0 w 49"/>
              <a:gd name="T33" fmla="*/ 2147483647 h 12"/>
              <a:gd name="T34" fmla="*/ 2147483647 w 49"/>
              <a:gd name="T35" fmla="*/ 2147483647 h 12"/>
              <a:gd name="T36" fmla="*/ 2147483647 w 49"/>
              <a:gd name="T37" fmla="*/ 2147483647 h 12"/>
              <a:gd name="T38" fmla="*/ 2147483647 w 49"/>
              <a:gd name="T39" fmla="*/ 2147483647 h 12"/>
              <a:gd name="T40" fmla="*/ 2147483647 w 49"/>
              <a:gd name="T41" fmla="*/ 2147483647 h 12"/>
              <a:gd name="T42" fmla="*/ 2147483647 w 49"/>
              <a:gd name="T43" fmla="*/ 2147483647 h 12"/>
              <a:gd name="T44" fmla="*/ 2147483647 w 49"/>
              <a:gd name="T45" fmla="*/ 2147483647 h 12"/>
              <a:gd name="T46" fmla="*/ 2147483647 w 49"/>
              <a:gd name="T47" fmla="*/ 2147483647 h 12"/>
              <a:gd name="T48" fmla="*/ 2147483647 w 49"/>
              <a:gd name="T49" fmla="*/ 2147483647 h 12"/>
              <a:gd name="T50" fmla="*/ 2147483647 w 49"/>
              <a:gd name="T51" fmla="*/ 2147483647 h 12"/>
              <a:gd name="T52" fmla="*/ 2147483647 w 49"/>
              <a:gd name="T53" fmla="*/ 2147483647 h 12"/>
              <a:gd name="T54" fmla="*/ 2147483647 w 49"/>
              <a:gd name="T55" fmla="*/ 2147483647 h 12"/>
              <a:gd name="T56" fmla="*/ 2147483647 w 49"/>
              <a:gd name="T57" fmla="*/ 2147483647 h 12"/>
              <a:gd name="T58" fmla="*/ 2147483647 w 49"/>
              <a:gd name="T59" fmla="*/ 2147483647 h 12"/>
              <a:gd name="T60" fmla="*/ 2147483647 w 49"/>
              <a:gd name="T61" fmla="*/ 2147483647 h 12"/>
              <a:gd name="T62" fmla="*/ 2147483647 w 49"/>
              <a:gd name="T63" fmla="*/ 2147483647 h 12"/>
              <a:gd name="T64" fmla="*/ 2147483647 w 49"/>
              <a:gd name="T65" fmla="*/ 0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12"/>
              <a:gd name="T101" fmla="*/ 49 w 49"/>
              <a:gd name="T102" fmla="*/ 12 h 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12">
                <a:moveTo>
                  <a:pt x="12" y="0"/>
                </a:moveTo>
                <a:lnTo>
                  <a:pt x="11" y="0"/>
                </a:lnTo>
                <a:lnTo>
                  <a:pt x="9" y="0"/>
                </a:lnTo>
                <a:lnTo>
                  <a:pt x="8" y="0"/>
                </a:lnTo>
                <a:lnTo>
                  <a:pt x="6" y="0"/>
                </a:lnTo>
                <a:lnTo>
                  <a:pt x="5" y="0"/>
                </a:lnTo>
                <a:lnTo>
                  <a:pt x="5" y="2"/>
                </a:lnTo>
                <a:lnTo>
                  <a:pt x="3" y="2"/>
                </a:lnTo>
                <a:lnTo>
                  <a:pt x="2" y="3"/>
                </a:lnTo>
                <a:lnTo>
                  <a:pt x="2" y="5"/>
                </a:lnTo>
                <a:lnTo>
                  <a:pt x="0" y="5"/>
                </a:lnTo>
                <a:lnTo>
                  <a:pt x="2" y="6"/>
                </a:lnTo>
                <a:lnTo>
                  <a:pt x="0" y="6"/>
                </a:lnTo>
                <a:lnTo>
                  <a:pt x="0" y="7"/>
                </a:lnTo>
                <a:lnTo>
                  <a:pt x="6" y="7"/>
                </a:lnTo>
                <a:lnTo>
                  <a:pt x="12" y="9"/>
                </a:lnTo>
                <a:lnTo>
                  <a:pt x="18" y="10"/>
                </a:lnTo>
                <a:lnTo>
                  <a:pt x="24" y="10"/>
                </a:lnTo>
                <a:lnTo>
                  <a:pt x="30" y="12"/>
                </a:lnTo>
                <a:lnTo>
                  <a:pt x="36" y="12"/>
                </a:lnTo>
                <a:lnTo>
                  <a:pt x="43" y="12"/>
                </a:lnTo>
                <a:lnTo>
                  <a:pt x="49" y="12"/>
                </a:lnTo>
                <a:lnTo>
                  <a:pt x="45" y="9"/>
                </a:lnTo>
                <a:lnTo>
                  <a:pt x="40" y="6"/>
                </a:lnTo>
                <a:lnTo>
                  <a:pt x="36" y="6"/>
                </a:lnTo>
                <a:lnTo>
                  <a:pt x="31" y="5"/>
                </a:lnTo>
                <a:lnTo>
                  <a:pt x="26" y="5"/>
                </a:lnTo>
                <a:lnTo>
                  <a:pt x="21" y="3"/>
                </a:lnTo>
                <a:lnTo>
                  <a:pt x="17" y="3"/>
                </a:lnTo>
                <a:lnTo>
                  <a:pt x="12"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0" name="Freeform 121"/>
          <p:cNvSpPr>
            <a:spLocks/>
          </p:cNvSpPr>
          <p:nvPr/>
        </p:nvSpPr>
        <p:spPr bwMode="auto">
          <a:xfrm>
            <a:off x="6735764" y="4048126"/>
            <a:ext cx="68263" cy="19051"/>
          </a:xfrm>
          <a:custGeom>
            <a:avLst/>
            <a:gdLst>
              <a:gd name="T0" fmla="*/ 2147483647 w 49"/>
              <a:gd name="T1" fmla="*/ 0 h 12"/>
              <a:gd name="T2" fmla="*/ 2147483647 w 49"/>
              <a:gd name="T3" fmla="*/ 0 h 12"/>
              <a:gd name="T4" fmla="*/ 2147483647 w 49"/>
              <a:gd name="T5" fmla="*/ 0 h 12"/>
              <a:gd name="T6" fmla="*/ 2147483647 w 49"/>
              <a:gd name="T7" fmla="*/ 0 h 12"/>
              <a:gd name="T8" fmla="*/ 2147483647 w 49"/>
              <a:gd name="T9" fmla="*/ 0 h 12"/>
              <a:gd name="T10" fmla="*/ 2147483647 w 49"/>
              <a:gd name="T11" fmla="*/ 0 h 12"/>
              <a:gd name="T12" fmla="*/ 2147483647 w 49"/>
              <a:gd name="T13" fmla="*/ 2147483647 h 12"/>
              <a:gd name="T14" fmla="*/ 2147483647 w 49"/>
              <a:gd name="T15" fmla="*/ 2147483647 h 12"/>
              <a:gd name="T16" fmla="*/ 2147483647 w 49"/>
              <a:gd name="T17" fmla="*/ 2147483647 h 12"/>
              <a:gd name="T18" fmla="*/ 2147483647 w 49"/>
              <a:gd name="T19" fmla="*/ 2147483647 h 12"/>
              <a:gd name="T20" fmla="*/ 2147483647 w 49"/>
              <a:gd name="T21" fmla="*/ 2147483647 h 12"/>
              <a:gd name="T22" fmla="*/ 2147483647 w 49"/>
              <a:gd name="T23" fmla="*/ 2147483647 h 12"/>
              <a:gd name="T24" fmla="*/ 2147483647 w 49"/>
              <a:gd name="T25" fmla="*/ 2147483647 h 12"/>
              <a:gd name="T26" fmla="*/ 0 w 49"/>
              <a:gd name="T27" fmla="*/ 2147483647 h 12"/>
              <a:gd name="T28" fmla="*/ 2147483647 w 49"/>
              <a:gd name="T29" fmla="*/ 2147483647 h 12"/>
              <a:gd name="T30" fmla="*/ 0 w 49"/>
              <a:gd name="T31" fmla="*/ 2147483647 h 12"/>
              <a:gd name="T32" fmla="*/ 0 w 49"/>
              <a:gd name="T33" fmla="*/ 2147483647 h 12"/>
              <a:gd name="T34" fmla="*/ 2147483647 w 49"/>
              <a:gd name="T35" fmla="*/ 2147483647 h 12"/>
              <a:gd name="T36" fmla="*/ 2147483647 w 49"/>
              <a:gd name="T37" fmla="*/ 2147483647 h 12"/>
              <a:gd name="T38" fmla="*/ 2147483647 w 49"/>
              <a:gd name="T39" fmla="*/ 2147483647 h 12"/>
              <a:gd name="T40" fmla="*/ 2147483647 w 49"/>
              <a:gd name="T41" fmla="*/ 2147483647 h 12"/>
              <a:gd name="T42" fmla="*/ 2147483647 w 49"/>
              <a:gd name="T43" fmla="*/ 2147483647 h 12"/>
              <a:gd name="T44" fmla="*/ 2147483647 w 49"/>
              <a:gd name="T45" fmla="*/ 2147483647 h 12"/>
              <a:gd name="T46" fmla="*/ 2147483647 w 49"/>
              <a:gd name="T47" fmla="*/ 2147483647 h 12"/>
              <a:gd name="T48" fmla="*/ 2147483647 w 49"/>
              <a:gd name="T49" fmla="*/ 2147483647 h 12"/>
              <a:gd name="T50" fmla="*/ 2147483647 w 49"/>
              <a:gd name="T51" fmla="*/ 2147483647 h 12"/>
              <a:gd name="T52" fmla="*/ 2147483647 w 49"/>
              <a:gd name="T53" fmla="*/ 2147483647 h 12"/>
              <a:gd name="T54" fmla="*/ 2147483647 w 49"/>
              <a:gd name="T55" fmla="*/ 2147483647 h 12"/>
              <a:gd name="T56" fmla="*/ 2147483647 w 49"/>
              <a:gd name="T57" fmla="*/ 2147483647 h 12"/>
              <a:gd name="T58" fmla="*/ 2147483647 w 49"/>
              <a:gd name="T59" fmla="*/ 2147483647 h 12"/>
              <a:gd name="T60" fmla="*/ 2147483647 w 49"/>
              <a:gd name="T61" fmla="*/ 2147483647 h 12"/>
              <a:gd name="T62" fmla="*/ 2147483647 w 49"/>
              <a:gd name="T63" fmla="*/ 2147483647 h 12"/>
              <a:gd name="T64" fmla="*/ 2147483647 w 49"/>
              <a:gd name="T65" fmla="*/ 0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12"/>
              <a:gd name="T101" fmla="*/ 49 w 49"/>
              <a:gd name="T102" fmla="*/ 12 h 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12">
                <a:moveTo>
                  <a:pt x="12" y="0"/>
                </a:moveTo>
                <a:lnTo>
                  <a:pt x="11" y="0"/>
                </a:lnTo>
                <a:lnTo>
                  <a:pt x="9" y="0"/>
                </a:lnTo>
                <a:lnTo>
                  <a:pt x="8" y="0"/>
                </a:lnTo>
                <a:lnTo>
                  <a:pt x="6" y="0"/>
                </a:lnTo>
                <a:lnTo>
                  <a:pt x="5" y="0"/>
                </a:lnTo>
                <a:lnTo>
                  <a:pt x="5" y="2"/>
                </a:lnTo>
                <a:lnTo>
                  <a:pt x="3" y="2"/>
                </a:lnTo>
                <a:lnTo>
                  <a:pt x="2" y="3"/>
                </a:lnTo>
                <a:lnTo>
                  <a:pt x="2" y="5"/>
                </a:lnTo>
                <a:lnTo>
                  <a:pt x="0" y="5"/>
                </a:lnTo>
                <a:lnTo>
                  <a:pt x="2" y="6"/>
                </a:lnTo>
                <a:lnTo>
                  <a:pt x="0" y="6"/>
                </a:lnTo>
                <a:lnTo>
                  <a:pt x="0" y="7"/>
                </a:lnTo>
                <a:lnTo>
                  <a:pt x="6" y="7"/>
                </a:lnTo>
                <a:lnTo>
                  <a:pt x="12" y="9"/>
                </a:lnTo>
                <a:lnTo>
                  <a:pt x="18" y="10"/>
                </a:lnTo>
                <a:lnTo>
                  <a:pt x="24" y="10"/>
                </a:lnTo>
                <a:lnTo>
                  <a:pt x="30" y="12"/>
                </a:lnTo>
                <a:lnTo>
                  <a:pt x="36" y="12"/>
                </a:lnTo>
                <a:lnTo>
                  <a:pt x="43" y="12"/>
                </a:lnTo>
                <a:lnTo>
                  <a:pt x="49" y="12"/>
                </a:lnTo>
                <a:lnTo>
                  <a:pt x="45" y="9"/>
                </a:lnTo>
                <a:lnTo>
                  <a:pt x="40" y="6"/>
                </a:lnTo>
                <a:lnTo>
                  <a:pt x="36" y="6"/>
                </a:lnTo>
                <a:lnTo>
                  <a:pt x="31" y="5"/>
                </a:lnTo>
                <a:lnTo>
                  <a:pt x="26" y="5"/>
                </a:lnTo>
                <a:lnTo>
                  <a:pt x="21" y="3"/>
                </a:lnTo>
                <a:lnTo>
                  <a:pt x="17" y="3"/>
                </a:lnTo>
                <a:lnTo>
                  <a:pt x="12" y="0"/>
                </a:lnTo>
              </a:path>
            </a:pathLst>
          </a:custGeom>
          <a:solidFill>
            <a:srgbClr val="FFFF00"/>
          </a:solidFill>
          <a:ln w="4763">
            <a:solidFill>
              <a:srgbClr val="990000"/>
            </a:solidFill>
            <a:round/>
            <a:headEnd/>
            <a:tailEnd/>
          </a:ln>
        </p:spPr>
        <p:txBody>
          <a:bodyPr/>
          <a:lstStyle/>
          <a:p>
            <a:endParaRPr lang="en-US"/>
          </a:p>
        </p:txBody>
      </p:sp>
      <p:sp>
        <p:nvSpPr>
          <p:cNvPr id="53371" name="Freeform 122"/>
          <p:cNvSpPr>
            <a:spLocks/>
          </p:cNvSpPr>
          <p:nvPr/>
        </p:nvSpPr>
        <p:spPr bwMode="auto">
          <a:xfrm>
            <a:off x="6773864" y="4146554"/>
            <a:ext cx="55563" cy="42863"/>
          </a:xfrm>
          <a:custGeom>
            <a:avLst/>
            <a:gdLst>
              <a:gd name="T0" fmla="*/ 2147483647 w 40"/>
              <a:gd name="T1" fmla="*/ 2147483647 h 27"/>
              <a:gd name="T2" fmla="*/ 2147483647 w 40"/>
              <a:gd name="T3" fmla="*/ 2147483647 h 27"/>
              <a:gd name="T4" fmla="*/ 2147483647 w 40"/>
              <a:gd name="T5" fmla="*/ 2147483647 h 27"/>
              <a:gd name="T6" fmla="*/ 2147483647 w 40"/>
              <a:gd name="T7" fmla="*/ 2147483647 h 27"/>
              <a:gd name="T8" fmla="*/ 2147483647 w 40"/>
              <a:gd name="T9" fmla="*/ 2147483647 h 27"/>
              <a:gd name="T10" fmla="*/ 2147483647 w 40"/>
              <a:gd name="T11" fmla="*/ 2147483647 h 27"/>
              <a:gd name="T12" fmla="*/ 2147483647 w 40"/>
              <a:gd name="T13" fmla="*/ 2147483647 h 27"/>
              <a:gd name="T14" fmla="*/ 2147483647 w 40"/>
              <a:gd name="T15" fmla="*/ 2147483647 h 27"/>
              <a:gd name="T16" fmla="*/ 2147483647 w 40"/>
              <a:gd name="T17" fmla="*/ 2147483647 h 27"/>
              <a:gd name="T18" fmla="*/ 2147483647 w 40"/>
              <a:gd name="T19" fmla="*/ 2147483647 h 27"/>
              <a:gd name="T20" fmla="*/ 0 w 40"/>
              <a:gd name="T21" fmla="*/ 2147483647 h 27"/>
              <a:gd name="T22" fmla="*/ 0 w 40"/>
              <a:gd name="T23" fmla="*/ 2147483647 h 27"/>
              <a:gd name="T24" fmla="*/ 0 w 40"/>
              <a:gd name="T25" fmla="*/ 2147483647 h 27"/>
              <a:gd name="T26" fmla="*/ 0 w 40"/>
              <a:gd name="T27" fmla="*/ 2147483647 h 27"/>
              <a:gd name="T28" fmla="*/ 0 w 40"/>
              <a:gd name="T29" fmla="*/ 2147483647 h 27"/>
              <a:gd name="T30" fmla="*/ 0 w 40"/>
              <a:gd name="T31" fmla="*/ 2147483647 h 27"/>
              <a:gd name="T32" fmla="*/ 2147483647 w 40"/>
              <a:gd name="T33" fmla="*/ 2147483647 h 27"/>
              <a:gd name="T34" fmla="*/ 2147483647 w 40"/>
              <a:gd name="T35" fmla="*/ 2147483647 h 27"/>
              <a:gd name="T36" fmla="*/ 2147483647 w 40"/>
              <a:gd name="T37" fmla="*/ 2147483647 h 27"/>
              <a:gd name="T38" fmla="*/ 2147483647 w 40"/>
              <a:gd name="T39" fmla="*/ 2147483647 h 27"/>
              <a:gd name="T40" fmla="*/ 2147483647 w 40"/>
              <a:gd name="T41" fmla="*/ 2147483647 h 27"/>
              <a:gd name="T42" fmla="*/ 2147483647 w 40"/>
              <a:gd name="T43" fmla="*/ 2147483647 h 27"/>
              <a:gd name="T44" fmla="*/ 2147483647 w 40"/>
              <a:gd name="T45" fmla="*/ 2147483647 h 27"/>
              <a:gd name="T46" fmla="*/ 2147483647 w 40"/>
              <a:gd name="T47" fmla="*/ 2147483647 h 27"/>
              <a:gd name="T48" fmla="*/ 2147483647 w 40"/>
              <a:gd name="T49" fmla="*/ 2147483647 h 27"/>
              <a:gd name="T50" fmla="*/ 2147483647 w 40"/>
              <a:gd name="T51" fmla="*/ 2147483647 h 27"/>
              <a:gd name="T52" fmla="*/ 2147483647 w 40"/>
              <a:gd name="T53" fmla="*/ 2147483647 h 27"/>
              <a:gd name="T54" fmla="*/ 2147483647 w 40"/>
              <a:gd name="T55" fmla="*/ 2147483647 h 27"/>
              <a:gd name="T56" fmla="*/ 2147483647 w 40"/>
              <a:gd name="T57" fmla="*/ 2147483647 h 27"/>
              <a:gd name="T58" fmla="*/ 2147483647 w 40"/>
              <a:gd name="T59" fmla="*/ 2147483647 h 27"/>
              <a:gd name="T60" fmla="*/ 2147483647 w 40"/>
              <a:gd name="T61" fmla="*/ 2147483647 h 27"/>
              <a:gd name="T62" fmla="*/ 2147483647 w 40"/>
              <a:gd name="T63" fmla="*/ 2147483647 h 27"/>
              <a:gd name="T64" fmla="*/ 2147483647 w 40"/>
              <a:gd name="T65" fmla="*/ 2147483647 h 27"/>
              <a:gd name="T66" fmla="*/ 2147483647 w 40"/>
              <a:gd name="T67" fmla="*/ 2147483647 h 27"/>
              <a:gd name="T68" fmla="*/ 2147483647 w 40"/>
              <a:gd name="T69" fmla="*/ 2147483647 h 27"/>
              <a:gd name="T70" fmla="*/ 2147483647 w 40"/>
              <a:gd name="T71" fmla="*/ 2147483647 h 27"/>
              <a:gd name="T72" fmla="*/ 2147483647 w 40"/>
              <a:gd name="T73" fmla="*/ 2147483647 h 27"/>
              <a:gd name="T74" fmla="*/ 2147483647 w 40"/>
              <a:gd name="T75" fmla="*/ 2147483647 h 27"/>
              <a:gd name="T76" fmla="*/ 2147483647 w 40"/>
              <a:gd name="T77" fmla="*/ 2147483647 h 27"/>
              <a:gd name="T78" fmla="*/ 2147483647 w 40"/>
              <a:gd name="T79" fmla="*/ 2147483647 h 27"/>
              <a:gd name="T80" fmla="*/ 2147483647 w 40"/>
              <a:gd name="T81" fmla="*/ 0 h 27"/>
              <a:gd name="T82" fmla="*/ 2147483647 w 40"/>
              <a:gd name="T83" fmla="*/ 2147483647 h 27"/>
              <a:gd name="T84" fmla="*/ 2147483647 w 40"/>
              <a:gd name="T85" fmla="*/ 2147483647 h 27"/>
              <a:gd name="T86" fmla="*/ 2147483647 w 40"/>
              <a:gd name="T87" fmla="*/ 2147483647 h 27"/>
              <a:gd name="T88" fmla="*/ 2147483647 w 40"/>
              <a:gd name="T89" fmla="*/ 2147483647 h 27"/>
              <a:gd name="T90" fmla="*/ 2147483647 w 40"/>
              <a:gd name="T91" fmla="*/ 2147483647 h 27"/>
              <a:gd name="T92" fmla="*/ 2147483647 w 40"/>
              <a:gd name="T93" fmla="*/ 2147483647 h 27"/>
              <a:gd name="T94" fmla="*/ 2147483647 w 40"/>
              <a:gd name="T95" fmla="*/ 2147483647 h 27"/>
              <a:gd name="T96" fmla="*/ 2147483647 w 40"/>
              <a:gd name="T97" fmla="*/ 2147483647 h 2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27"/>
              <a:gd name="T149" fmla="*/ 40 w 40"/>
              <a:gd name="T150" fmla="*/ 27 h 2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27">
                <a:moveTo>
                  <a:pt x="19" y="5"/>
                </a:moveTo>
                <a:lnTo>
                  <a:pt x="16" y="5"/>
                </a:lnTo>
                <a:lnTo>
                  <a:pt x="15" y="5"/>
                </a:lnTo>
                <a:lnTo>
                  <a:pt x="12" y="6"/>
                </a:lnTo>
                <a:lnTo>
                  <a:pt x="10" y="6"/>
                </a:lnTo>
                <a:lnTo>
                  <a:pt x="7" y="8"/>
                </a:lnTo>
                <a:lnTo>
                  <a:pt x="6" y="8"/>
                </a:lnTo>
                <a:lnTo>
                  <a:pt x="4" y="9"/>
                </a:lnTo>
                <a:lnTo>
                  <a:pt x="2" y="11"/>
                </a:lnTo>
                <a:lnTo>
                  <a:pt x="2" y="12"/>
                </a:lnTo>
                <a:lnTo>
                  <a:pt x="0" y="12"/>
                </a:lnTo>
                <a:lnTo>
                  <a:pt x="0" y="14"/>
                </a:lnTo>
                <a:lnTo>
                  <a:pt x="0" y="15"/>
                </a:lnTo>
                <a:lnTo>
                  <a:pt x="0" y="17"/>
                </a:lnTo>
                <a:lnTo>
                  <a:pt x="2" y="18"/>
                </a:lnTo>
                <a:lnTo>
                  <a:pt x="4" y="20"/>
                </a:lnTo>
                <a:lnTo>
                  <a:pt x="6" y="21"/>
                </a:lnTo>
                <a:lnTo>
                  <a:pt x="10" y="21"/>
                </a:lnTo>
                <a:lnTo>
                  <a:pt x="13" y="22"/>
                </a:lnTo>
                <a:lnTo>
                  <a:pt x="16" y="22"/>
                </a:lnTo>
                <a:lnTo>
                  <a:pt x="19" y="24"/>
                </a:lnTo>
                <a:lnTo>
                  <a:pt x="22" y="25"/>
                </a:lnTo>
                <a:lnTo>
                  <a:pt x="25" y="27"/>
                </a:lnTo>
                <a:lnTo>
                  <a:pt x="27" y="27"/>
                </a:lnTo>
                <a:lnTo>
                  <a:pt x="28" y="27"/>
                </a:lnTo>
                <a:lnTo>
                  <a:pt x="30" y="27"/>
                </a:lnTo>
                <a:lnTo>
                  <a:pt x="31" y="27"/>
                </a:lnTo>
                <a:lnTo>
                  <a:pt x="31" y="25"/>
                </a:lnTo>
                <a:lnTo>
                  <a:pt x="33" y="25"/>
                </a:lnTo>
                <a:lnTo>
                  <a:pt x="34" y="22"/>
                </a:lnTo>
                <a:lnTo>
                  <a:pt x="36" y="20"/>
                </a:lnTo>
                <a:lnTo>
                  <a:pt x="37" y="17"/>
                </a:lnTo>
                <a:lnTo>
                  <a:pt x="37" y="14"/>
                </a:lnTo>
                <a:lnTo>
                  <a:pt x="37" y="11"/>
                </a:lnTo>
                <a:lnTo>
                  <a:pt x="39" y="6"/>
                </a:lnTo>
                <a:lnTo>
                  <a:pt x="39" y="3"/>
                </a:lnTo>
                <a:lnTo>
                  <a:pt x="40" y="0"/>
                </a:lnTo>
                <a:lnTo>
                  <a:pt x="37" y="2"/>
                </a:lnTo>
                <a:lnTo>
                  <a:pt x="36" y="2"/>
                </a:lnTo>
                <a:lnTo>
                  <a:pt x="33" y="2"/>
                </a:lnTo>
                <a:lnTo>
                  <a:pt x="30" y="2"/>
                </a:lnTo>
                <a:lnTo>
                  <a:pt x="27" y="2"/>
                </a:lnTo>
                <a:lnTo>
                  <a:pt x="24" y="3"/>
                </a:lnTo>
                <a:lnTo>
                  <a:pt x="21" y="3"/>
                </a:lnTo>
                <a:lnTo>
                  <a:pt x="19"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2" name="Freeform 123"/>
          <p:cNvSpPr>
            <a:spLocks/>
          </p:cNvSpPr>
          <p:nvPr/>
        </p:nvSpPr>
        <p:spPr bwMode="auto">
          <a:xfrm>
            <a:off x="6773864" y="4146554"/>
            <a:ext cx="55563" cy="42863"/>
          </a:xfrm>
          <a:custGeom>
            <a:avLst/>
            <a:gdLst>
              <a:gd name="T0" fmla="*/ 2147483647 w 40"/>
              <a:gd name="T1" fmla="*/ 2147483647 h 27"/>
              <a:gd name="T2" fmla="*/ 2147483647 w 40"/>
              <a:gd name="T3" fmla="*/ 2147483647 h 27"/>
              <a:gd name="T4" fmla="*/ 2147483647 w 40"/>
              <a:gd name="T5" fmla="*/ 2147483647 h 27"/>
              <a:gd name="T6" fmla="*/ 2147483647 w 40"/>
              <a:gd name="T7" fmla="*/ 2147483647 h 27"/>
              <a:gd name="T8" fmla="*/ 2147483647 w 40"/>
              <a:gd name="T9" fmla="*/ 2147483647 h 27"/>
              <a:gd name="T10" fmla="*/ 2147483647 w 40"/>
              <a:gd name="T11" fmla="*/ 2147483647 h 27"/>
              <a:gd name="T12" fmla="*/ 2147483647 w 40"/>
              <a:gd name="T13" fmla="*/ 2147483647 h 27"/>
              <a:gd name="T14" fmla="*/ 2147483647 w 40"/>
              <a:gd name="T15" fmla="*/ 2147483647 h 27"/>
              <a:gd name="T16" fmla="*/ 2147483647 w 40"/>
              <a:gd name="T17" fmla="*/ 2147483647 h 27"/>
              <a:gd name="T18" fmla="*/ 2147483647 w 40"/>
              <a:gd name="T19" fmla="*/ 2147483647 h 27"/>
              <a:gd name="T20" fmla="*/ 0 w 40"/>
              <a:gd name="T21" fmla="*/ 2147483647 h 27"/>
              <a:gd name="T22" fmla="*/ 0 w 40"/>
              <a:gd name="T23" fmla="*/ 2147483647 h 27"/>
              <a:gd name="T24" fmla="*/ 0 w 40"/>
              <a:gd name="T25" fmla="*/ 2147483647 h 27"/>
              <a:gd name="T26" fmla="*/ 0 w 40"/>
              <a:gd name="T27" fmla="*/ 2147483647 h 27"/>
              <a:gd name="T28" fmla="*/ 0 w 40"/>
              <a:gd name="T29" fmla="*/ 2147483647 h 27"/>
              <a:gd name="T30" fmla="*/ 0 w 40"/>
              <a:gd name="T31" fmla="*/ 2147483647 h 27"/>
              <a:gd name="T32" fmla="*/ 2147483647 w 40"/>
              <a:gd name="T33" fmla="*/ 2147483647 h 27"/>
              <a:gd name="T34" fmla="*/ 2147483647 w 40"/>
              <a:gd name="T35" fmla="*/ 2147483647 h 27"/>
              <a:gd name="T36" fmla="*/ 2147483647 w 40"/>
              <a:gd name="T37" fmla="*/ 2147483647 h 27"/>
              <a:gd name="T38" fmla="*/ 2147483647 w 40"/>
              <a:gd name="T39" fmla="*/ 2147483647 h 27"/>
              <a:gd name="T40" fmla="*/ 2147483647 w 40"/>
              <a:gd name="T41" fmla="*/ 2147483647 h 27"/>
              <a:gd name="T42" fmla="*/ 2147483647 w 40"/>
              <a:gd name="T43" fmla="*/ 2147483647 h 27"/>
              <a:gd name="T44" fmla="*/ 2147483647 w 40"/>
              <a:gd name="T45" fmla="*/ 2147483647 h 27"/>
              <a:gd name="T46" fmla="*/ 2147483647 w 40"/>
              <a:gd name="T47" fmla="*/ 2147483647 h 27"/>
              <a:gd name="T48" fmla="*/ 2147483647 w 40"/>
              <a:gd name="T49" fmla="*/ 2147483647 h 27"/>
              <a:gd name="T50" fmla="*/ 2147483647 w 40"/>
              <a:gd name="T51" fmla="*/ 2147483647 h 27"/>
              <a:gd name="T52" fmla="*/ 2147483647 w 40"/>
              <a:gd name="T53" fmla="*/ 2147483647 h 27"/>
              <a:gd name="T54" fmla="*/ 2147483647 w 40"/>
              <a:gd name="T55" fmla="*/ 2147483647 h 27"/>
              <a:gd name="T56" fmla="*/ 2147483647 w 40"/>
              <a:gd name="T57" fmla="*/ 2147483647 h 27"/>
              <a:gd name="T58" fmla="*/ 2147483647 w 40"/>
              <a:gd name="T59" fmla="*/ 2147483647 h 27"/>
              <a:gd name="T60" fmla="*/ 2147483647 w 40"/>
              <a:gd name="T61" fmla="*/ 2147483647 h 27"/>
              <a:gd name="T62" fmla="*/ 2147483647 w 40"/>
              <a:gd name="T63" fmla="*/ 2147483647 h 27"/>
              <a:gd name="T64" fmla="*/ 2147483647 w 40"/>
              <a:gd name="T65" fmla="*/ 2147483647 h 27"/>
              <a:gd name="T66" fmla="*/ 2147483647 w 40"/>
              <a:gd name="T67" fmla="*/ 2147483647 h 27"/>
              <a:gd name="T68" fmla="*/ 2147483647 w 40"/>
              <a:gd name="T69" fmla="*/ 2147483647 h 27"/>
              <a:gd name="T70" fmla="*/ 2147483647 w 40"/>
              <a:gd name="T71" fmla="*/ 2147483647 h 27"/>
              <a:gd name="T72" fmla="*/ 2147483647 w 40"/>
              <a:gd name="T73" fmla="*/ 2147483647 h 27"/>
              <a:gd name="T74" fmla="*/ 2147483647 w 40"/>
              <a:gd name="T75" fmla="*/ 2147483647 h 27"/>
              <a:gd name="T76" fmla="*/ 2147483647 w 40"/>
              <a:gd name="T77" fmla="*/ 2147483647 h 27"/>
              <a:gd name="T78" fmla="*/ 2147483647 w 40"/>
              <a:gd name="T79" fmla="*/ 2147483647 h 27"/>
              <a:gd name="T80" fmla="*/ 2147483647 w 40"/>
              <a:gd name="T81" fmla="*/ 0 h 27"/>
              <a:gd name="T82" fmla="*/ 2147483647 w 40"/>
              <a:gd name="T83" fmla="*/ 2147483647 h 27"/>
              <a:gd name="T84" fmla="*/ 2147483647 w 40"/>
              <a:gd name="T85" fmla="*/ 2147483647 h 27"/>
              <a:gd name="T86" fmla="*/ 2147483647 w 40"/>
              <a:gd name="T87" fmla="*/ 2147483647 h 27"/>
              <a:gd name="T88" fmla="*/ 2147483647 w 40"/>
              <a:gd name="T89" fmla="*/ 2147483647 h 27"/>
              <a:gd name="T90" fmla="*/ 2147483647 w 40"/>
              <a:gd name="T91" fmla="*/ 2147483647 h 27"/>
              <a:gd name="T92" fmla="*/ 2147483647 w 40"/>
              <a:gd name="T93" fmla="*/ 2147483647 h 27"/>
              <a:gd name="T94" fmla="*/ 2147483647 w 40"/>
              <a:gd name="T95" fmla="*/ 2147483647 h 27"/>
              <a:gd name="T96" fmla="*/ 2147483647 w 40"/>
              <a:gd name="T97" fmla="*/ 2147483647 h 2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27"/>
              <a:gd name="T149" fmla="*/ 40 w 40"/>
              <a:gd name="T150" fmla="*/ 27 h 2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27">
                <a:moveTo>
                  <a:pt x="19" y="5"/>
                </a:moveTo>
                <a:lnTo>
                  <a:pt x="16" y="5"/>
                </a:lnTo>
                <a:lnTo>
                  <a:pt x="15" y="5"/>
                </a:lnTo>
                <a:lnTo>
                  <a:pt x="12" y="6"/>
                </a:lnTo>
                <a:lnTo>
                  <a:pt x="10" y="6"/>
                </a:lnTo>
                <a:lnTo>
                  <a:pt x="7" y="8"/>
                </a:lnTo>
                <a:lnTo>
                  <a:pt x="6" y="8"/>
                </a:lnTo>
                <a:lnTo>
                  <a:pt x="4" y="9"/>
                </a:lnTo>
                <a:lnTo>
                  <a:pt x="2" y="11"/>
                </a:lnTo>
                <a:lnTo>
                  <a:pt x="2" y="12"/>
                </a:lnTo>
                <a:lnTo>
                  <a:pt x="0" y="12"/>
                </a:lnTo>
                <a:lnTo>
                  <a:pt x="0" y="14"/>
                </a:lnTo>
                <a:lnTo>
                  <a:pt x="0" y="15"/>
                </a:lnTo>
                <a:lnTo>
                  <a:pt x="0" y="17"/>
                </a:lnTo>
                <a:lnTo>
                  <a:pt x="2" y="18"/>
                </a:lnTo>
                <a:lnTo>
                  <a:pt x="4" y="20"/>
                </a:lnTo>
                <a:lnTo>
                  <a:pt x="6" y="21"/>
                </a:lnTo>
                <a:lnTo>
                  <a:pt x="10" y="21"/>
                </a:lnTo>
                <a:lnTo>
                  <a:pt x="13" y="22"/>
                </a:lnTo>
                <a:lnTo>
                  <a:pt x="16" y="22"/>
                </a:lnTo>
                <a:lnTo>
                  <a:pt x="19" y="24"/>
                </a:lnTo>
                <a:lnTo>
                  <a:pt x="22" y="25"/>
                </a:lnTo>
                <a:lnTo>
                  <a:pt x="25" y="27"/>
                </a:lnTo>
                <a:lnTo>
                  <a:pt x="27" y="27"/>
                </a:lnTo>
                <a:lnTo>
                  <a:pt x="28" y="27"/>
                </a:lnTo>
                <a:lnTo>
                  <a:pt x="30" y="27"/>
                </a:lnTo>
                <a:lnTo>
                  <a:pt x="31" y="27"/>
                </a:lnTo>
                <a:lnTo>
                  <a:pt x="31" y="25"/>
                </a:lnTo>
                <a:lnTo>
                  <a:pt x="33" y="25"/>
                </a:lnTo>
                <a:lnTo>
                  <a:pt x="34" y="22"/>
                </a:lnTo>
                <a:lnTo>
                  <a:pt x="36" y="20"/>
                </a:lnTo>
                <a:lnTo>
                  <a:pt x="37" y="17"/>
                </a:lnTo>
                <a:lnTo>
                  <a:pt x="37" y="14"/>
                </a:lnTo>
                <a:lnTo>
                  <a:pt x="37" y="11"/>
                </a:lnTo>
                <a:lnTo>
                  <a:pt x="39" y="6"/>
                </a:lnTo>
                <a:lnTo>
                  <a:pt x="39" y="3"/>
                </a:lnTo>
                <a:lnTo>
                  <a:pt x="40" y="0"/>
                </a:lnTo>
                <a:lnTo>
                  <a:pt x="37" y="2"/>
                </a:lnTo>
                <a:lnTo>
                  <a:pt x="36" y="2"/>
                </a:lnTo>
                <a:lnTo>
                  <a:pt x="33" y="2"/>
                </a:lnTo>
                <a:lnTo>
                  <a:pt x="30" y="2"/>
                </a:lnTo>
                <a:lnTo>
                  <a:pt x="27" y="2"/>
                </a:lnTo>
                <a:lnTo>
                  <a:pt x="24" y="3"/>
                </a:lnTo>
                <a:lnTo>
                  <a:pt x="21" y="3"/>
                </a:lnTo>
                <a:lnTo>
                  <a:pt x="19" y="5"/>
                </a:lnTo>
              </a:path>
            </a:pathLst>
          </a:custGeom>
          <a:solidFill>
            <a:srgbClr val="FFFF00"/>
          </a:solidFill>
          <a:ln w="4763">
            <a:solidFill>
              <a:srgbClr val="990000"/>
            </a:solidFill>
            <a:round/>
            <a:headEnd/>
            <a:tailEnd/>
          </a:ln>
        </p:spPr>
        <p:txBody>
          <a:bodyPr/>
          <a:lstStyle/>
          <a:p>
            <a:endParaRPr lang="en-US"/>
          </a:p>
        </p:txBody>
      </p:sp>
      <p:sp>
        <p:nvSpPr>
          <p:cNvPr id="53373" name="Freeform 124"/>
          <p:cNvSpPr>
            <a:spLocks/>
          </p:cNvSpPr>
          <p:nvPr/>
        </p:nvSpPr>
        <p:spPr bwMode="auto">
          <a:xfrm>
            <a:off x="6838954" y="4156076"/>
            <a:ext cx="73025" cy="57151"/>
          </a:xfrm>
          <a:custGeom>
            <a:avLst/>
            <a:gdLst>
              <a:gd name="T0" fmla="*/ 2147483647 w 52"/>
              <a:gd name="T1" fmla="*/ 2147483647 h 36"/>
              <a:gd name="T2" fmla="*/ 2147483647 w 52"/>
              <a:gd name="T3" fmla="*/ 2147483647 h 36"/>
              <a:gd name="T4" fmla="*/ 2147483647 w 52"/>
              <a:gd name="T5" fmla="*/ 2147483647 h 36"/>
              <a:gd name="T6" fmla="*/ 2147483647 w 52"/>
              <a:gd name="T7" fmla="*/ 2147483647 h 36"/>
              <a:gd name="T8" fmla="*/ 2147483647 w 52"/>
              <a:gd name="T9" fmla="*/ 2147483647 h 36"/>
              <a:gd name="T10" fmla="*/ 0 w 52"/>
              <a:gd name="T11" fmla="*/ 2147483647 h 36"/>
              <a:gd name="T12" fmla="*/ 0 w 52"/>
              <a:gd name="T13" fmla="*/ 2147483647 h 36"/>
              <a:gd name="T14" fmla="*/ 0 w 52"/>
              <a:gd name="T15" fmla="*/ 2147483647 h 36"/>
              <a:gd name="T16" fmla="*/ 0 w 52"/>
              <a:gd name="T17" fmla="*/ 2147483647 h 36"/>
              <a:gd name="T18" fmla="*/ 2147483647 w 52"/>
              <a:gd name="T19" fmla="*/ 2147483647 h 36"/>
              <a:gd name="T20" fmla="*/ 2147483647 w 52"/>
              <a:gd name="T21" fmla="*/ 2147483647 h 36"/>
              <a:gd name="T22" fmla="*/ 2147483647 w 52"/>
              <a:gd name="T23" fmla="*/ 2147483647 h 36"/>
              <a:gd name="T24" fmla="*/ 2147483647 w 52"/>
              <a:gd name="T25" fmla="*/ 2147483647 h 36"/>
              <a:gd name="T26" fmla="*/ 2147483647 w 52"/>
              <a:gd name="T27" fmla="*/ 2147483647 h 36"/>
              <a:gd name="T28" fmla="*/ 2147483647 w 52"/>
              <a:gd name="T29" fmla="*/ 2147483647 h 36"/>
              <a:gd name="T30" fmla="*/ 2147483647 w 52"/>
              <a:gd name="T31" fmla="*/ 2147483647 h 36"/>
              <a:gd name="T32" fmla="*/ 2147483647 w 52"/>
              <a:gd name="T33" fmla="*/ 2147483647 h 36"/>
              <a:gd name="T34" fmla="*/ 2147483647 w 52"/>
              <a:gd name="T35" fmla="*/ 2147483647 h 36"/>
              <a:gd name="T36" fmla="*/ 2147483647 w 52"/>
              <a:gd name="T37" fmla="*/ 2147483647 h 36"/>
              <a:gd name="T38" fmla="*/ 2147483647 w 52"/>
              <a:gd name="T39" fmla="*/ 2147483647 h 36"/>
              <a:gd name="T40" fmla="*/ 2147483647 w 52"/>
              <a:gd name="T41" fmla="*/ 2147483647 h 36"/>
              <a:gd name="T42" fmla="*/ 2147483647 w 52"/>
              <a:gd name="T43" fmla="*/ 2147483647 h 36"/>
              <a:gd name="T44" fmla="*/ 2147483647 w 52"/>
              <a:gd name="T45" fmla="*/ 2147483647 h 36"/>
              <a:gd name="T46" fmla="*/ 2147483647 w 52"/>
              <a:gd name="T47" fmla="*/ 2147483647 h 36"/>
              <a:gd name="T48" fmla="*/ 2147483647 w 52"/>
              <a:gd name="T49" fmla="*/ 2147483647 h 36"/>
              <a:gd name="T50" fmla="*/ 2147483647 w 52"/>
              <a:gd name="T51" fmla="*/ 2147483647 h 36"/>
              <a:gd name="T52" fmla="*/ 2147483647 w 52"/>
              <a:gd name="T53" fmla="*/ 2147483647 h 36"/>
              <a:gd name="T54" fmla="*/ 2147483647 w 52"/>
              <a:gd name="T55" fmla="*/ 2147483647 h 36"/>
              <a:gd name="T56" fmla="*/ 2147483647 w 52"/>
              <a:gd name="T57" fmla="*/ 2147483647 h 36"/>
              <a:gd name="T58" fmla="*/ 2147483647 w 52"/>
              <a:gd name="T59" fmla="*/ 2147483647 h 36"/>
              <a:gd name="T60" fmla="*/ 2147483647 w 52"/>
              <a:gd name="T61" fmla="*/ 2147483647 h 36"/>
              <a:gd name="T62" fmla="*/ 2147483647 w 52"/>
              <a:gd name="T63" fmla="*/ 2147483647 h 36"/>
              <a:gd name="T64" fmla="*/ 2147483647 w 52"/>
              <a:gd name="T65" fmla="*/ 2147483647 h 36"/>
              <a:gd name="T66" fmla="*/ 2147483647 w 52"/>
              <a:gd name="T67" fmla="*/ 2147483647 h 36"/>
              <a:gd name="T68" fmla="*/ 2147483647 w 52"/>
              <a:gd name="T69" fmla="*/ 2147483647 h 36"/>
              <a:gd name="T70" fmla="*/ 2147483647 w 52"/>
              <a:gd name="T71" fmla="*/ 2147483647 h 36"/>
              <a:gd name="T72" fmla="*/ 2147483647 w 52"/>
              <a:gd name="T73" fmla="*/ 0 h 36"/>
              <a:gd name="T74" fmla="*/ 2147483647 w 52"/>
              <a:gd name="T75" fmla="*/ 0 h 36"/>
              <a:gd name="T76" fmla="*/ 2147483647 w 52"/>
              <a:gd name="T77" fmla="*/ 0 h 36"/>
              <a:gd name="T78" fmla="*/ 2147483647 w 52"/>
              <a:gd name="T79" fmla="*/ 2147483647 h 36"/>
              <a:gd name="T80" fmla="*/ 2147483647 w 52"/>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
              <a:gd name="T124" fmla="*/ 0 h 36"/>
              <a:gd name="T125" fmla="*/ 52 w 52"/>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 h="36">
                <a:moveTo>
                  <a:pt x="9" y="3"/>
                </a:moveTo>
                <a:lnTo>
                  <a:pt x="7" y="5"/>
                </a:lnTo>
                <a:lnTo>
                  <a:pt x="4" y="6"/>
                </a:lnTo>
                <a:lnTo>
                  <a:pt x="3" y="8"/>
                </a:lnTo>
                <a:lnTo>
                  <a:pt x="1" y="9"/>
                </a:lnTo>
                <a:lnTo>
                  <a:pt x="0" y="12"/>
                </a:lnTo>
                <a:lnTo>
                  <a:pt x="0" y="14"/>
                </a:lnTo>
                <a:lnTo>
                  <a:pt x="0" y="15"/>
                </a:lnTo>
                <a:lnTo>
                  <a:pt x="0" y="16"/>
                </a:lnTo>
                <a:lnTo>
                  <a:pt x="3" y="21"/>
                </a:lnTo>
                <a:lnTo>
                  <a:pt x="7" y="25"/>
                </a:lnTo>
                <a:lnTo>
                  <a:pt x="10" y="28"/>
                </a:lnTo>
                <a:lnTo>
                  <a:pt x="15" y="31"/>
                </a:lnTo>
                <a:lnTo>
                  <a:pt x="18" y="34"/>
                </a:lnTo>
                <a:lnTo>
                  <a:pt x="22" y="36"/>
                </a:lnTo>
                <a:lnTo>
                  <a:pt x="27" y="36"/>
                </a:lnTo>
                <a:lnTo>
                  <a:pt x="32" y="36"/>
                </a:lnTo>
                <a:lnTo>
                  <a:pt x="35" y="34"/>
                </a:lnTo>
                <a:lnTo>
                  <a:pt x="38" y="33"/>
                </a:lnTo>
                <a:lnTo>
                  <a:pt x="41" y="31"/>
                </a:lnTo>
                <a:lnTo>
                  <a:pt x="43" y="28"/>
                </a:lnTo>
                <a:lnTo>
                  <a:pt x="46" y="25"/>
                </a:lnTo>
                <a:lnTo>
                  <a:pt x="47" y="22"/>
                </a:lnTo>
                <a:lnTo>
                  <a:pt x="50" y="19"/>
                </a:lnTo>
                <a:lnTo>
                  <a:pt x="52" y="16"/>
                </a:lnTo>
                <a:lnTo>
                  <a:pt x="52" y="14"/>
                </a:lnTo>
                <a:lnTo>
                  <a:pt x="52" y="11"/>
                </a:lnTo>
                <a:lnTo>
                  <a:pt x="50" y="9"/>
                </a:lnTo>
                <a:lnTo>
                  <a:pt x="49" y="8"/>
                </a:lnTo>
                <a:lnTo>
                  <a:pt x="46" y="6"/>
                </a:lnTo>
                <a:lnTo>
                  <a:pt x="44" y="5"/>
                </a:lnTo>
                <a:lnTo>
                  <a:pt x="41" y="3"/>
                </a:lnTo>
                <a:lnTo>
                  <a:pt x="40" y="3"/>
                </a:lnTo>
                <a:lnTo>
                  <a:pt x="35" y="3"/>
                </a:lnTo>
                <a:lnTo>
                  <a:pt x="32" y="2"/>
                </a:lnTo>
                <a:lnTo>
                  <a:pt x="28" y="2"/>
                </a:lnTo>
                <a:lnTo>
                  <a:pt x="25" y="0"/>
                </a:lnTo>
                <a:lnTo>
                  <a:pt x="21" y="0"/>
                </a:lnTo>
                <a:lnTo>
                  <a:pt x="16" y="0"/>
                </a:lnTo>
                <a:lnTo>
                  <a:pt x="13" y="2"/>
                </a:lnTo>
                <a:lnTo>
                  <a:pt x="9"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4" name="Freeform 125"/>
          <p:cNvSpPr>
            <a:spLocks/>
          </p:cNvSpPr>
          <p:nvPr/>
        </p:nvSpPr>
        <p:spPr bwMode="auto">
          <a:xfrm>
            <a:off x="6838954" y="4156076"/>
            <a:ext cx="73025" cy="57151"/>
          </a:xfrm>
          <a:custGeom>
            <a:avLst/>
            <a:gdLst>
              <a:gd name="T0" fmla="*/ 2147483647 w 52"/>
              <a:gd name="T1" fmla="*/ 2147483647 h 36"/>
              <a:gd name="T2" fmla="*/ 2147483647 w 52"/>
              <a:gd name="T3" fmla="*/ 2147483647 h 36"/>
              <a:gd name="T4" fmla="*/ 2147483647 w 52"/>
              <a:gd name="T5" fmla="*/ 2147483647 h 36"/>
              <a:gd name="T6" fmla="*/ 2147483647 w 52"/>
              <a:gd name="T7" fmla="*/ 2147483647 h 36"/>
              <a:gd name="T8" fmla="*/ 2147483647 w 52"/>
              <a:gd name="T9" fmla="*/ 2147483647 h 36"/>
              <a:gd name="T10" fmla="*/ 0 w 52"/>
              <a:gd name="T11" fmla="*/ 2147483647 h 36"/>
              <a:gd name="T12" fmla="*/ 0 w 52"/>
              <a:gd name="T13" fmla="*/ 2147483647 h 36"/>
              <a:gd name="T14" fmla="*/ 0 w 52"/>
              <a:gd name="T15" fmla="*/ 2147483647 h 36"/>
              <a:gd name="T16" fmla="*/ 0 w 52"/>
              <a:gd name="T17" fmla="*/ 2147483647 h 36"/>
              <a:gd name="T18" fmla="*/ 2147483647 w 52"/>
              <a:gd name="T19" fmla="*/ 2147483647 h 36"/>
              <a:gd name="T20" fmla="*/ 2147483647 w 52"/>
              <a:gd name="T21" fmla="*/ 2147483647 h 36"/>
              <a:gd name="T22" fmla="*/ 2147483647 w 52"/>
              <a:gd name="T23" fmla="*/ 2147483647 h 36"/>
              <a:gd name="T24" fmla="*/ 2147483647 w 52"/>
              <a:gd name="T25" fmla="*/ 2147483647 h 36"/>
              <a:gd name="T26" fmla="*/ 2147483647 w 52"/>
              <a:gd name="T27" fmla="*/ 2147483647 h 36"/>
              <a:gd name="T28" fmla="*/ 2147483647 w 52"/>
              <a:gd name="T29" fmla="*/ 2147483647 h 36"/>
              <a:gd name="T30" fmla="*/ 2147483647 w 52"/>
              <a:gd name="T31" fmla="*/ 2147483647 h 36"/>
              <a:gd name="T32" fmla="*/ 2147483647 w 52"/>
              <a:gd name="T33" fmla="*/ 2147483647 h 36"/>
              <a:gd name="T34" fmla="*/ 2147483647 w 52"/>
              <a:gd name="T35" fmla="*/ 2147483647 h 36"/>
              <a:gd name="T36" fmla="*/ 2147483647 w 52"/>
              <a:gd name="T37" fmla="*/ 2147483647 h 36"/>
              <a:gd name="T38" fmla="*/ 2147483647 w 52"/>
              <a:gd name="T39" fmla="*/ 2147483647 h 36"/>
              <a:gd name="T40" fmla="*/ 2147483647 w 52"/>
              <a:gd name="T41" fmla="*/ 2147483647 h 36"/>
              <a:gd name="T42" fmla="*/ 2147483647 w 52"/>
              <a:gd name="T43" fmla="*/ 2147483647 h 36"/>
              <a:gd name="T44" fmla="*/ 2147483647 w 52"/>
              <a:gd name="T45" fmla="*/ 2147483647 h 36"/>
              <a:gd name="T46" fmla="*/ 2147483647 w 52"/>
              <a:gd name="T47" fmla="*/ 2147483647 h 36"/>
              <a:gd name="T48" fmla="*/ 2147483647 w 52"/>
              <a:gd name="T49" fmla="*/ 2147483647 h 36"/>
              <a:gd name="T50" fmla="*/ 2147483647 w 52"/>
              <a:gd name="T51" fmla="*/ 2147483647 h 36"/>
              <a:gd name="T52" fmla="*/ 2147483647 w 52"/>
              <a:gd name="T53" fmla="*/ 2147483647 h 36"/>
              <a:gd name="T54" fmla="*/ 2147483647 w 52"/>
              <a:gd name="T55" fmla="*/ 2147483647 h 36"/>
              <a:gd name="T56" fmla="*/ 2147483647 w 52"/>
              <a:gd name="T57" fmla="*/ 2147483647 h 36"/>
              <a:gd name="T58" fmla="*/ 2147483647 w 52"/>
              <a:gd name="T59" fmla="*/ 2147483647 h 36"/>
              <a:gd name="T60" fmla="*/ 2147483647 w 52"/>
              <a:gd name="T61" fmla="*/ 2147483647 h 36"/>
              <a:gd name="T62" fmla="*/ 2147483647 w 52"/>
              <a:gd name="T63" fmla="*/ 2147483647 h 36"/>
              <a:gd name="T64" fmla="*/ 2147483647 w 52"/>
              <a:gd name="T65" fmla="*/ 2147483647 h 36"/>
              <a:gd name="T66" fmla="*/ 2147483647 w 52"/>
              <a:gd name="T67" fmla="*/ 2147483647 h 36"/>
              <a:gd name="T68" fmla="*/ 2147483647 w 52"/>
              <a:gd name="T69" fmla="*/ 2147483647 h 36"/>
              <a:gd name="T70" fmla="*/ 2147483647 w 52"/>
              <a:gd name="T71" fmla="*/ 2147483647 h 36"/>
              <a:gd name="T72" fmla="*/ 2147483647 w 52"/>
              <a:gd name="T73" fmla="*/ 0 h 36"/>
              <a:gd name="T74" fmla="*/ 2147483647 w 52"/>
              <a:gd name="T75" fmla="*/ 0 h 36"/>
              <a:gd name="T76" fmla="*/ 2147483647 w 52"/>
              <a:gd name="T77" fmla="*/ 0 h 36"/>
              <a:gd name="T78" fmla="*/ 2147483647 w 52"/>
              <a:gd name="T79" fmla="*/ 2147483647 h 36"/>
              <a:gd name="T80" fmla="*/ 2147483647 w 52"/>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
              <a:gd name="T124" fmla="*/ 0 h 36"/>
              <a:gd name="T125" fmla="*/ 52 w 52"/>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 h="36">
                <a:moveTo>
                  <a:pt x="9" y="3"/>
                </a:moveTo>
                <a:lnTo>
                  <a:pt x="7" y="5"/>
                </a:lnTo>
                <a:lnTo>
                  <a:pt x="4" y="6"/>
                </a:lnTo>
                <a:lnTo>
                  <a:pt x="3" y="8"/>
                </a:lnTo>
                <a:lnTo>
                  <a:pt x="1" y="9"/>
                </a:lnTo>
                <a:lnTo>
                  <a:pt x="0" y="12"/>
                </a:lnTo>
                <a:lnTo>
                  <a:pt x="0" y="14"/>
                </a:lnTo>
                <a:lnTo>
                  <a:pt x="0" y="15"/>
                </a:lnTo>
                <a:lnTo>
                  <a:pt x="0" y="16"/>
                </a:lnTo>
                <a:lnTo>
                  <a:pt x="3" y="21"/>
                </a:lnTo>
                <a:lnTo>
                  <a:pt x="7" y="25"/>
                </a:lnTo>
                <a:lnTo>
                  <a:pt x="10" y="28"/>
                </a:lnTo>
                <a:lnTo>
                  <a:pt x="15" y="31"/>
                </a:lnTo>
                <a:lnTo>
                  <a:pt x="18" y="34"/>
                </a:lnTo>
                <a:lnTo>
                  <a:pt x="22" y="36"/>
                </a:lnTo>
                <a:lnTo>
                  <a:pt x="27" y="36"/>
                </a:lnTo>
                <a:lnTo>
                  <a:pt x="32" y="36"/>
                </a:lnTo>
                <a:lnTo>
                  <a:pt x="35" y="34"/>
                </a:lnTo>
                <a:lnTo>
                  <a:pt x="38" y="33"/>
                </a:lnTo>
                <a:lnTo>
                  <a:pt x="41" y="31"/>
                </a:lnTo>
                <a:lnTo>
                  <a:pt x="43" y="28"/>
                </a:lnTo>
                <a:lnTo>
                  <a:pt x="46" y="25"/>
                </a:lnTo>
                <a:lnTo>
                  <a:pt x="47" y="22"/>
                </a:lnTo>
                <a:lnTo>
                  <a:pt x="50" y="19"/>
                </a:lnTo>
                <a:lnTo>
                  <a:pt x="52" y="16"/>
                </a:lnTo>
                <a:lnTo>
                  <a:pt x="52" y="14"/>
                </a:lnTo>
                <a:lnTo>
                  <a:pt x="52" y="11"/>
                </a:lnTo>
                <a:lnTo>
                  <a:pt x="50" y="9"/>
                </a:lnTo>
                <a:lnTo>
                  <a:pt x="49" y="8"/>
                </a:lnTo>
                <a:lnTo>
                  <a:pt x="46" y="6"/>
                </a:lnTo>
                <a:lnTo>
                  <a:pt x="44" y="5"/>
                </a:lnTo>
                <a:lnTo>
                  <a:pt x="41" y="3"/>
                </a:lnTo>
                <a:lnTo>
                  <a:pt x="40" y="3"/>
                </a:lnTo>
                <a:lnTo>
                  <a:pt x="35" y="3"/>
                </a:lnTo>
                <a:lnTo>
                  <a:pt x="32" y="2"/>
                </a:lnTo>
                <a:lnTo>
                  <a:pt x="28" y="2"/>
                </a:lnTo>
                <a:lnTo>
                  <a:pt x="25" y="0"/>
                </a:lnTo>
                <a:lnTo>
                  <a:pt x="21" y="0"/>
                </a:lnTo>
                <a:lnTo>
                  <a:pt x="16" y="0"/>
                </a:lnTo>
                <a:lnTo>
                  <a:pt x="13" y="2"/>
                </a:lnTo>
                <a:lnTo>
                  <a:pt x="9" y="3"/>
                </a:lnTo>
              </a:path>
            </a:pathLst>
          </a:custGeom>
          <a:solidFill>
            <a:srgbClr val="FFFF00"/>
          </a:solidFill>
          <a:ln w="4763">
            <a:solidFill>
              <a:srgbClr val="990000"/>
            </a:solidFill>
            <a:round/>
            <a:headEnd/>
            <a:tailEnd/>
          </a:ln>
        </p:spPr>
        <p:txBody>
          <a:bodyPr/>
          <a:lstStyle/>
          <a:p>
            <a:endParaRPr lang="en-US"/>
          </a:p>
        </p:txBody>
      </p:sp>
      <p:sp>
        <p:nvSpPr>
          <p:cNvPr id="53375" name="Freeform 126"/>
          <p:cNvSpPr>
            <a:spLocks/>
          </p:cNvSpPr>
          <p:nvPr/>
        </p:nvSpPr>
        <p:spPr bwMode="auto">
          <a:xfrm>
            <a:off x="6834190" y="4105278"/>
            <a:ext cx="52387" cy="36513"/>
          </a:xfrm>
          <a:custGeom>
            <a:avLst/>
            <a:gdLst>
              <a:gd name="T0" fmla="*/ 2147483647 w 37"/>
              <a:gd name="T1" fmla="*/ 0 h 23"/>
              <a:gd name="T2" fmla="*/ 2147483647 w 37"/>
              <a:gd name="T3" fmla="*/ 2147483647 h 23"/>
              <a:gd name="T4" fmla="*/ 2147483647 w 37"/>
              <a:gd name="T5" fmla="*/ 2147483647 h 23"/>
              <a:gd name="T6" fmla="*/ 2147483647 w 37"/>
              <a:gd name="T7" fmla="*/ 2147483647 h 23"/>
              <a:gd name="T8" fmla="*/ 2147483647 w 37"/>
              <a:gd name="T9" fmla="*/ 2147483647 h 23"/>
              <a:gd name="T10" fmla="*/ 0 w 37"/>
              <a:gd name="T11" fmla="*/ 2147483647 h 23"/>
              <a:gd name="T12" fmla="*/ 0 w 37"/>
              <a:gd name="T13" fmla="*/ 2147483647 h 23"/>
              <a:gd name="T14" fmla="*/ 0 w 37"/>
              <a:gd name="T15" fmla="*/ 2147483647 h 23"/>
              <a:gd name="T16" fmla="*/ 0 w 37"/>
              <a:gd name="T17" fmla="*/ 2147483647 h 23"/>
              <a:gd name="T18" fmla="*/ 2147483647 w 37"/>
              <a:gd name="T19" fmla="*/ 2147483647 h 23"/>
              <a:gd name="T20" fmla="*/ 2147483647 w 37"/>
              <a:gd name="T21" fmla="*/ 2147483647 h 23"/>
              <a:gd name="T22" fmla="*/ 2147483647 w 37"/>
              <a:gd name="T23" fmla="*/ 2147483647 h 23"/>
              <a:gd name="T24" fmla="*/ 2147483647 w 37"/>
              <a:gd name="T25" fmla="*/ 2147483647 h 23"/>
              <a:gd name="T26" fmla="*/ 2147483647 w 37"/>
              <a:gd name="T27" fmla="*/ 2147483647 h 23"/>
              <a:gd name="T28" fmla="*/ 2147483647 w 37"/>
              <a:gd name="T29" fmla="*/ 2147483647 h 23"/>
              <a:gd name="T30" fmla="*/ 2147483647 w 37"/>
              <a:gd name="T31" fmla="*/ 2147483647 h 23"/>
              <a:gd name="T32" fmla="*/ 2147483647 w 37"/>
              <a:gd name="T33" fmla="*/ 2147483647 h 23"/>
              <a:gd name="T34" fmla="*/ 2147483647 w 37"/>
              <a:gd name="T35" fmla="*/ 2147483647 h 23"/>
              <a:gd name="T36" fmla="*/ 2147483647 w 37"/>
              <a:gd name="T37" fmla="*/ 2147483647 h 23"/>
              <a:gd name="T38" fmla="*/ 2147483647 w 37"/>
              <a:gd name="T39" fmla="*/ 2147483647 h 23"/>
              <a:gd name="T40" fmla="*/ 2147483647 w 37"/>
              <a:gd name="T41" fmla="*/ 2147483647 h 23"/>
              <a:gd name="T42" fmla="*/ 2147483647 w 37"/>
              <a:gd name="T43" fmla="*/ 2147483647 h 23"/>
              <a:gd name="T44" fmla="*/ 2147483647 w 37"/>
              <a:gd name="T45" fmla="*/ 2147483647 h 23"/>
              <a:gd name="T46" fmla="*/ 2147483647 w 37"/>
              <a:gd name="T47" fmla="*/ 2147483647 h 23"/>
              <a:gd name="T48" fmla="*/ 2147483647 w 37"/>
              <a:gd name="T49" fmla="*/ 2147483647 h 23"/>
              <a:gd name="T50" fmla="*/ 2147483647 w 37"/>
              <a:gd name="T51" fmla="*/ 2147483647 h 23"/>
              <a:gd name="T52" fmla="*/ 2147483647 w 37"/>
              <a:gd name="T53" fmla="*/ 2147483647 h 23"/>
              <a:gd name="T54" fmla="*/ 2147483647 w 37"/>
              <a:gd name="T55" fmla="*/ 2147483647 h 23"/>
              <a:gd name="T56" fmla="*/ 2147483647 w 37"/>
              <a:gd name="T57" fmla="*/ 2147483647 h 23"/>
              <a:gd name="T58" fmla="*/ 2147483647 w 37"/>
              <a:gd name="T59" fmla="*/ 2147483647 h 23"/>
              <a:gd name="T60" fmla="*/ 2147483647 w 37"/>
              <a:gd name="T61" fmla="*/ 2147483647 h 23"/>
              <a:gd name="T62" fmla="*/ 2147483647 w 37"/>
              <a:gd name="T63" fmla="*/ 2147483647 h 23"/>
              <a:gd name="T64" fmla="*/ 2147483647 w 37"/>
              <a:gd name="T65" fmla="*/ 2147483647 h 23"/>
              <a:gd name="T66" fmla="*/ 2147483647 w 37"/>
              <a:gd name="T67" fmla="*/ 2147483647 h 23"/>
              <a:gd name="T68" fmla="*/ 2147483647 w 37"/>
              <a:gd name="T69" fmla="*/ 2147483647 h 23"/>
              <a:gd name="T70" fmla="*/ 2147483647 w 37"/>
              <a:gd name="T71" fmla="*/ 2147483647 h 23"/>
              <a:gd name="T72" fmla="*/ 2147483647 w 37"/>
              <a:gd name="T73" fmla="*/ 2147483647 h 23"/>
              <a:gd name="T74" fmla="*/ 2147483647 w 37"/>
              <a:gd name="T75" fmla="*/ 2147483647 h 23"/>
              <a:gd name="T76" fmla="*/ 2147483647 w 37"/>
              <a:gd name="T77" fmla="*/ 2147483647 h 23"/>
              <a:gd name="T78" fmla="*/ 2147483647 w 37"/>
              <a:gd name="T79" fmla="*/ 2147483647 h 23"/>
              <a:gd name="T80" fmla="*/ 2147483647 w 37"/>
              <a:gd name="T81" fmla="*/ 2147483647 h 23"/>
              <a:gd name="T82" fmla="*/ 2147483647 w 37"/>
              <a:gd name="T83" fmla="*/ 0 h 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23"/>
              <a:gd name="T128" fmla="*/ 37 w 37"/>
              <a:gd name="T129" fmla="*/ 23 h 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lnTo>
                  <a:pt x="10"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6" name="Freeform 127"/>
          <p:cNvSpPr>
            <a:spLocks/>
          </p:cNvSpPr>
          <p:nvPr/>
        </p:nvSpPr>
        <p:spPr bwMode="auto">
          <a:xfrm>
            <a:off x="6834190" y="4105278"/>
            <a:ext cx="52387" cy="36513"/>
          </a:xfrm>
          <a:custGeom>
            <a:avLst/>
            <a:gdLst>
              <a:gd name="T0" fmla="*/ 2147483647 w 37"/>
              <a:gd name="T1" fmla="*/ 0 h 23"/>
              <a:gd name="T2" fmla="*/ 2147483647 w 37"/>
              <a:gd name="T3" fmla="*/ 2147483647 h 23"/>
              <a:gd name="T4" fmla="*/ 2147483647 w 37"/>
              <a:gd name="T5" fmla="*/ 2147483647 h 23"/>
              <a:gd name="T6" fmla="*/ 2147483647 w 37"/>
              <a:gd name="T7" fmla="*/ 2147483647 h 23"/>
              <a:gd name="T8" fmla="*/ 2147483647 w 37"/>
              <a:gd name="T9" fmla="*/ 2147483647 h 23"/>
              <a:gd name="T10" fmla="*/ 0 w 37"/>
              <a:gd name="T11" fmla="*/ 2147483647 h 23"/>
              <a:gd name="T12" fmla="*/ 0 w 37"/>
              <a:gd name="T13" fmla="*/ 2147483647 h 23"/>
              <a:gd name="T14" fmla="*/ 0 w 37"/>
              <a:gd name="T15" fmla="*/ 2147483647 h 23"/>
              <a:gd name="T16" fmla="*/ 0 w 37"/>
              <a:gd name="T17" fmla="*/ 2147483647 h 23"/>
              <a:gd name="T18" fmla="*/ 2147483647 w 37"/>
              <a:gd name="T19" fmla="*/ 2147483647 h 23"/>
              <a:gd name="T20" fmla="*/ 2147483647 w 37"/>
              <a:gd name="T21" fmla="*/ 2147483647 h 23"/>
              <a:gd name="T22" fmla="*/ 2147483647 w 37"/>
              <a:gd name="T23" fmla="*/ 2147483647 h 23"/>
              <a:gd name="T24" fmla="*/ 2147483647 w 37"/>
              <a:gd name="T25" fmla="*/ 2147483647 h 23"/>
              <a:gd name="T26" fmla="*/ 2147483647 w 37"/>
              <a:gd name="T27" fmla="*/ 2147483647 h 23"/>
              <a:gd name="T28" fmla="*/ 2147483647 w 37"/>
              <a:gd name="T29" fmla="*/ 2147483647 h 23"/>
              <a:gd name="T30" fmla="*/ 2147483647 w 37"/>
              <a:gd name="T31" fmla="*/ 2147483647 h 23"/>
              <a:gd name="T32" fmla="*/ 2147483647 w 37"/>
              <a:gd name="T33" fmla="*/ 2147483647 h 23"/>
              <a:gd name="T34" fmla="*/ 2147483647 w 37"/>
              <a:gd name="T35" fmla="*/ 2147483647 h 23"/>
              <a:gd name="T36" fmla="*/ 2147483647 w 37"/>
              <a:gd name="T37" fmla="*/ 2147483647 h 23"/>
              <a:gd name="T38" fmla="*/ 2147483647 w 37"/>
              <a:gd name="T39" fmla="*/ 2147483647 h 23"/>
              <a:gd name="T40" fmla="*/ 2147483647 w 37"/>
              <a:gd name="T41" fmla="*/ 2147483647 h 23"/>
              <a:gd name="T42" fmla="*/ 2147483647 w 37"/>
              <a:gd name="T43" fmla="*/ 2147483647 h 23"/>
              <a:gd name="T44" fmla="*/ 2147483647 w 37"/>
              <a:gd name="T45" fmla="*/ 2147483647 h 23"/>
              <a:gd name="T46" fmla="*/ 2147483647 w 37"/>
              <a:gd name="T47" fmla="*/ 2147483647 h 23"/>
              <a:gd name="T48" fmla="*/ 2147483647 w 37"/>
              <a:gd name="T49" fmla="*/ 2147483647 h 23"/>
              <a:gd name="T50" fmla="*/ 2147483647 w 37"/>
              <a:gd name="T51" fmla="*/ 2147483647 h 23"/>
              <a:gd name="T52" fmla="*/ 2147483647 w 37"/>
              <a:gd name="T53" fmla="*/ 2147483647 h 23"/>
              <a:gd name="T54" fmla="*/ 2147483647 w 37"/>
              <a:gd name="T55" fmla="*/ 2147483647 h 23"/>
              <a:gd name="T56" fmla="*/ 2147483647 w 37"/>
              <a:gd name="T57" fmla="*/ 2147483647 h 23"/>
              <a:gd name="T58" fmla="*/ 2147483647 w 37"/>
              <a:gd name="T59" fmla="*/ 2147483647 h 23"/>
              <a:gd name="T60" fmla="*/ 2147483647 w 37"/>
              <a:gd name="T61" fmla="*/ 2147483647 h 23"/>
              <a:gd name="T62" fmla="*/ 2147483647 w 37"/>
              <a:gd name="T63" fmla="*/ 2147483647 h 23"/>
              <a:gd name="T64" fmla="*/ 2147483647 w 37"/>
              <a:gd name="T65" fmla="*/ 2147483647 h 23"/>
              <a:gd name="T66" fmla="*/ 2147483647 w 37"/>
              <a:gd name="T67" fmla="*/ 2147483647 h 23"/>
              <a:gd name="T68" fmla="*/ 2147483647 w 37"/>
              <a:gd name="T69" fmla="*/ 2147483647 h 23"/>
              <a:gd name="T70" fmla="*/ 2147483647 w 37"/>
              <a:gd name="T71" fmla="*/ 2147483647 h 23"/>
              <a:gd name="T72" fmla="*/ 2147483647 w 37"/>
              <a:gd name="T73" fmla="*/ 2147483647 h 23"/>
              <a:gd name="T74" fmla="*/ 2147483647 w 37"/>
              <a:gd name="T75" fmla="*/ 2147483647 h 23"/>
              <a:gd name="T76" fmla="*/ 2147483647 w 37"/>
              <a:gd name="T77" fmla="*/ 2147483647 h 23"/>
              <a:gd name="T78" fmla="*/ 2147483647 w 37"/>
              <a:gd name="T79" fmla="*/ 2147483647 h 23"/>
              <a:gd name="T80" fmla="*/ 2147483647 w 37"/>
              <a:gd name="T81" fmla="*/ 2147483647 h 23"/>
              <a:gd name="T82" fmla="*/ 2147483647 w 37"/>
              <a:gd name="T83" fmla="*/ 0 h 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23"/>
              <a:gd name="T128" fmla="*/ 37 w 37"/>
              <a:gd name="T129" fmla="*/ 23 h 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lnTo>
                  <a:pt x="10" y="0"/>
                </a:lnTo>
              </a:path>
            </a:pathLst>
          </a:custGeom>
          <a:solidFill>
            <a:srgbClr val="FFFF00"/>
          </a:solidFill>
          <a:ln w="1588">
            <a:solidFill>
              <a:srgbClr val="990000"/>
            </a:solidFill>
            <a:round/>
            <a:headEnd/>
            <a:tailEnd/>
          </a:ln>
        </p:spPr>
        <p:txBody>
          <a:bodyPr/>
          <a:lstStyle/>
          <a:p>
            <a:endParaRPr lang="en-US"/>
          </a:p>
        </p:txBody>
      </p:sp>
      <p:sp>
        <p:nvSpPr>
          <p:cNvPr id="53377" name="Freeform 128"/>
          <p:cNvSpPr>
            <a:spLocks/>
          </p:cNvSpPr>
          <p:nvPr/>
        </p:nvSpPr>
        <p:spPr bwMode="auto">
          <a:xfrm>
            <a:off x="6834190" y="4105278"/>
            <a:ext cx="52387" cy="36513"/>
          </a:xfrm>
          <a:custGeom>
            <a:avLst/>
            <a:gdLst>
              <a:gd name="T0" fmla="*/ 2147483647 w 37"/>
              <a:gd name="T1" fmla="*/ 0 h 23"/>
              <a:gd name="T2" fmla="*/ 2147483647 w 37"/>
              <a:gd name="T3" fmla="*/ 2147483647 h 23"/>
              <a:gd name="T4" fmla="*/ 2147483647 w 37"/>
              <a:gd name="T5" fmla="*/ 2147483647 h 23"/>
              <a:gd name="T6" fmla="*/ 2147483647 w 37"/>
              <a:gd name="T7" fmla="*/ 2147483647 h 23"/>
              <a:gd name="T8" fmla="*/ 2147483647 w 37"/>
              <a:gd name="T9" fmla="*/ 2147483647 h 23"/>
              <a:gd name="T10" fmla="*/ 0 w 37"/>
              <a:gd name="T11" fmla="*/ 2147483647 h 23"/>
              <a:gd name="T12" fmla="*/ 0 w 37"/>
              <a:gd name="T13" fmla="*/ 2147483647 h 23"/>
              <a:gd name="T14" fmla="*/ 0 w 37"/>
              <a:gd name="T15" fmla="*/ 2147483647 h 23"/>
              <a:gd name="T16" fmla="*/ 0 w 37"/>
              <a:gd name="T17" fmla="*/ 2147483647 h 23"/>
              <a:gd name="T18" fmla="*/ 2147483647 w 37"/>
              <a:gd name="T19" fmla="*/ 2147483647 h 23"/>
              <a:gd name="T20" fmla="*/ 2147483647 w 37"/>
              <a:gd name="T21" fmla="*/ 2147483647 h 23"/>
              <a:gd name="T22" fmla="*/ 2147483647 w 37"/>
              <a:gd name="T23" fmla="*/ 2147483647 h 23"/>
              <a:gd name="T24" fmla="*/ 2147483647 w 37"/>
              <a:gd name="T25" fmla="*/ 2147483647 h 23"/>
              <a:gd name="T26" fmla="*/ 2147483647 w 37"/>
              <a:gd name="T27" fmla="*/ 2147483647 h 23"/>
              <a:gd name="T28" fmla="*/ 2147483647 w 37"/>
              <a:gd name="T29" fmla="*/ 2147483647 h 23"/>
              <a:gd name="T30" fmla="*/ 2147483647 w 37"/>
              <a:gd name="T31" fmla="*/ 2147483647 h 23"/>
              <a:gd name="T32" fmla="*/ 2147483647 w 37"/>
              <a:gd name="T33" fmla="*/ 2147483647 h 23"/>
              <a:gd name="T34" fmla="*/ 2147483647 w 37"/>
              <a:gd name="T35" fmla="*/ 2147483647 h 23"/>
              <a:gd name="T36" fmla="*/ 2147483647 w 37"/>
              <a:gd name="T37" fmla="*/ 2147483647 h 23"/>
              <a:gd name="T38" fmla="*/ 2147483647 w 37"/>
              <a:gd name="T39" fmla="*/ 2147483647 h 23"/>
              <a:gd name="T40" fmla="*/ 2147483647 w 37"/>
              <a:gd name="T41" fmla="*/ 2147483647 h 23"/>
              <a:gd name="T42" fmla="*/ 2147483647 w 37"/>
              <a:gd name="T43" fmla="*/ 2147483647 h 23"/>
              <a:gd name="T44" fmla="*/ 2147483647 w 37"/>
              <a:gd name="T45" fmla="*/ 2147483647 h 23"/>
              <a:gd name="T46" fmla="*/ 2147483647 w 37"/>
              <a:gd name="T47" fmla="*/ 2147483647 h 23"/>
              <a:gd name="T48" fmla="*/ 2147483647 w 37"/>
              <a:gd name="T49" fmla="*/ 2147483647 h 23"/>
              <a:gd name="T50" fmla="*/ 2147483647 w 37"/>
              <a:gd name="T51" fmla="*/ 2147483647 h 23"/>
              <a:gd name="T52" fmla="*/ 2147483647 w 37"/>
              <a:gd name="T53" fmla="*/ 2147483647 h 23"/>
              <a:gd name="T54" fmla="*/ 2147483647 w 37"/>
              <a:gd name="T55" fmla="*/ 2147483647 h 23"/>
              <a:gd name="T56" fmla="*/ 2147483647 w 37"/>
              <a:gd name="T57" fmla="*/ 2147483647 h 23"/>
              <a:gd name="T58" fmla="*/ 2147483647 w 37"/>
              <a:gd name="T59" fmla="*/ 2147483647 h 23"/>
              <a:gd name="T60" fmla="*/ 2147483647 w 37"/>
              <a:gd name="T61" fmla="*/ 2147483647 h 23"/>
              <a:gd name="T62" fmla="*/ 2147483647 w 37"/>
              <a:gd name="T63" fmla="*/ 2147483647 h 23"/>
              <a:gd name="T64" fmla="*/ 2147483647 w 37"/>
              <a:gd name="T65" fmla="*/ 2147483647 h 23"/>
              <a:gd name="T66" fmla="*/ 2147483647 w 37"/>
              <a:gd name="T67" fmla="*/ 2147483647 h 23"/>
              <a:gd name="T68" fmla="*/ 2147483647 w 37"/>
              <a:gd name="T69" fmla="*/ 2147483647 h 23"/>
              <a:gd name="T70" fmla="*/ 2147483647 w 37"/>
              <a:gd name="T71" fmla="*/ 2147483647 h 23"/>
              <a:gd name="T72" fmla="*/ 2147483647 w 37"/>
              <a:gd name="T73" fmla="*/ 2147483647 h 23"/>
              <a:gd name="T74" fmla="*/ 2147483647 w 37"/>
              <a:gd name="T75" fmla="*/ 2147483647 h 23"/>
              <a:gd name="T76" fmla="*/ 2147483647 w 37"/>
              <a:gd name="T77" fmla="*/ 2147483647 h 23"/>
              <a:gd name="T78" fmla="*/ 2147483647 w 37"/>
              <a:gd name="T79" fmla="*/ 2147483647 h 23"/>
              <a:gd name="T80" fmla="*/ 2147483647 w 37"/>
              <a:gd name="T81" fmla="*/ 2147483647 h 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
              <a:gd name="T124" fmla="*/ 0 h 23"/>
              <a:gd name="T125" fmla="*/ 37 w 37"/>
              <a:gd name="T126" fmla="*/ 23 h 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path>
            </a:pathLst>
          </a:custGeom>
          <a:solidFill>
            <a:srgbClr val="FFFF00"/>
          </a:solidFill>
          <a:ln w="4763">
            <a:solidFill>
              <a:srgbClr val="990000"/>
            </a:solidFill>
            <a:round/>
            <a:headEnd/>
            <a:tailEnd/>
          </a:ln>
        </p:spPr>
        <p:txBody>
          <a:bodyPr/>
          <a:lstStyle/>
          <a:p>
            <a:endParaRPr lang="en-US"/>
          </a:p>
        </p:txBody>
      </p:sp>
      <p:sp>
        <p:nvSpPr>
          <p:cNvPr id="53378" name="Freeform 129"/>
          <p:cNvSpPr>
            <a:spLocks/>
          </p:cNvSpPr>
          <p:nvPr/>
        </p:nvSpPr>
        <p:spPr bwMode="auto">
          <a:xfrm>
            <a:off x="6838951" y="4057654"/>
            <a:ext cx="88900" cy="47625"/>
          </a:xfrm>
          <a:custGeom>
            <a:avLst/>
            <a:gdLst>
              <a:gd name="T0" fmla="*/ 2147483647 w 64"/>
              <a:gd name="T1" fmla="*/ 2147483647 h 30"/>
              <a:gd name="T2" fmla="*/ 2147483647 w 64"/>
              <a:gd name="T3" fmla="*/ 0 h 30"/>
              <a:gd name="T4" fmla="*/ 2147483647 w 64"/>
              <a:gd name="T5" fmla="*/ 0 h 30"/>
              <a:gd name="T6" fmla="*/ 2147483647 w 64"/>
              <a:gd name="T7" fmla="*/ 2147483647 h 30"/>
              <a:gd name="T8" fmla="*/ 2147483647 w 64"/>
              <a:gd name="T9" fmla="*/ 2147483647 h 30"/>
              <a:gd name="T10" fmla="*/ 2147483647 w 64"/>
              <a:gd name="T11" fmla="*/ 2147483647 h 30"/>
              <a:gd name="T12" fmla="*/ 2147483647 w 64"/>
              <a:gd name="T13" fmla="*/ 2147483647 h 30"/>
              <a:gd name="T14" fmla="*/ 2147483647 w 64"/>
              <a:gd name="T15" fmla="*/ 2147483647 h 30"/>
              <a:gd name="T16" fmla="*/ 0 w 64"/>
              <a:gd name="T17" fmla="*/ 2147483647 h 30"/>
              <a:gd name="T18" fmla="*/ 0 w 64"/>
              <a:gd name="T19" fmla="*/ 2147483647 h 30"/>
              <a:gd name="T20" fmla="*/ 0 w 64"/>
              <a:gd name="T21" fmla="*/ 2147483647 h 30"/>
              <a:gd name="T22" fmla="*/ 0 w 64"/>
              <a:gd name="T23" fmla="*/ 2147483647 h 30"/>
              <a:gd name="T24" fmla="*/ 2147483647 w 64"/>
              <a:gd name="T25" fmla="*/ 2147483647 h 30"/>
              <a:gd name="T26" fmla="*/ 2147483647 w 64"/>
              <a:gd name="T27" fmla="*/ 2147483647 h 30"/>
              <a:gd name="T28" fmla="*/ 2147483647 w 64"/>
              <a:gd name="T29" fmla="*/ 2147483647 h 30"/>
              <a:gd name="T30" fmla="*/ 2147483647 w 64"/>
              <a:gd name="T31" fmla="*/ 2147483647 h 30"/>
              <a:gd name="T32" fmla="*/ 2147483647 w 64"/>
              <a:gd name="T33" fmla="*/ 2147483647 h 30"/>
              <a:gd name="T34" fmla="*/ 2147483647 w 64"/>
              <a:gd name="T35" fmla="*/ 2147483647 h 30"/>
              <a:gd name="T36" fmla="*/ 2147483647 w 64"/>
              <a:gd name="T37" fmla="*/ 2147483647 h 30"/>
              <a:gd name="T38" fmla="*/ 2147483647 w 64"/>
              <a:gd name="T39" fmla="*/ 2147483647 h 30"/>
              <a:gd name="T40" fmla="*/ 2147483647 w 64"/>
              <a:gd name="T41" fmla="*/ 2147483647 h 30"/>
              <a:gd name="T42" fmla="*/ 2147483647 w 64"/>
              <a:gd name="T43" fmla="*/ 2147483647 h 30"/>
              <a:gd name="T44" fmla="*/ 2147483647 w 64"/>
              <a:gd name="T45" fmla="*/ 2147483647 h 30"/>
              <a:gd name="T46" fmla="*/ 2147483647 w 64"/>
              <a:gd name="T47" fmla="*/ 2147483647 h 30"/>
              <a:gd name="T48" fmla="*/ 2147483647 w 64"/>
              <a:gd name="T49" fmla="*/ 2147483647 h 30"/>
              <a:gd name="T50" fmla="*/ 2147483647 w 64"/>
              <a:gd name="T51" fmla="*/ 2147483647 h 30"/>
              <a:gd name="T52" fmla="*/ 2147483647 w 64"/>
              <a:gd name="T53" fmla="*/ 2147483647 h 30"/>
              <a:gd name="T54" fmla="*/ 2147483647 w 64"/>
              <a:gd name="T55" fmla="*/ 2147483647 h 30"/>
              <a:gd name="T56" fmla="*/ 2147483647 w 64"/>
              <a:gd name="T57" fmla="*/ 2147483647 h 30"/>
              <a:gd name="T58" fmla="*/ 2147483647 w 64"/>
              <a:gd name="T59" fmla="*/ 2147483647 h 30"/>
              <a:gd name="T60" fmla="*/ 2147483647 w 64"/>
              <a:gd name="T61" fmla="*/ 2147483647 h 30"/>
              <a:gd name="T62" fmla="*/ 2147483647 w 64"/>
              <a:gd name="T63" fmla="*/ 2147483647 h 30"/>
              <a:gd name="T64" fmla="*/ 2147483647 w 64"/>
              <a:gd name="T65" fmla="*/ 2147483647 h 30"/>
              <a:gd name="T66" fmla="*/ 2147483647 w 64"/>
              <a:gd name="T67" fmla="*/ 2147483647 h 30"/>
              <a:gd name="T68" fmla="*/ 2147483647 w 64"/>
              <a:gd name="T69" fmla="*/ 2147483647 h 30"/>
              <a:gd name="T70" fmla="*/ 2147483647 w 64"/>
              <a:gd name="T71" fmla="*/ 2147483647 h 30"/>
              <a:gd name="T72" fmla="*/ 2147483647 w 64"/>
              <a:gd name="T73" fmla="*/ 2147483647 h 30"/>
              <a:gd name="T74" fmla="*/ 2147483647 w 64"/>
              <a:gd name="T75" fmla="*/ 2147483647 h 30"/>
              <a:gd name="T76" fmla="*/ 2147483647 w 64"/>
              <a:gd name="T77" fmla="*/ 2147483647 h 30"/>
              <a:gd name="T78" fmla="*/ 2147483647 w 64"/>
              <a:gd name="T79" fmla="*/ 2147483647 h 30"/>
              <a:gd name="T80" fmla="*/ 2147483647 w 64"/>
              <a:gd name="T81" fmla="*/ 2147483647 h 30"/>
              <a:gd name="T82" fmla="*/ 2147483647 w 64"/>
              <a:gd name="T83" fmla="*/ 2147483647 h 30"/>
              <a:gd name="T84" fmla="*/ 2147483647 w 64"/>
              <a:gd name="T85" fmla="*/ 2147483647 h 30"/>
              <a:gd name="T86" fmla="*/ 2147483647 w 64"/>
              <a:gd name="T87" fmla="*/ 2147483647 h 30"/>
              <a:gd name="T88" fmla="*/ 2147483647 w 64"/>
              <a:gd name="T89" fmla="*/ 2147483647 h 30"/>
              <a:gd name="T90" fmla="*/ 2147483647 w 64"/>
              <a:gd name="T91" fmla="*/ 2147483647 h 30"/>
              <a:gd name="T92" fmla="*/ 2147483647 w 64"/>
              <a:gd name="T93" fmla="*/ 2147483647 h 30"/>
              <a:gd name="T94" fmla="*/ 2147483647 w 64"/>
              <a:gd name="T95" fmla="*/ 2147483647 h 30"/>
              <a:gd name="T96" fmla="*/ 2147483647 w 64"/>
              <a:gd name="T97" fmla="*/ 2147483647 h 30"/>
              <a:gd name="T98" fmla="*/ 2147483647 w 64"/>
              <a:gd name="T99" fmla="*/ 2147483647 h 30"/>
              <a:gd name="T100" fmla="*/ 2147483647 w 64"/>
              <a:gd name="T101" fmla="*/ 2147483647 h 30"/>
              <a:gd name="T102" fmla="*/ 2147483647 w 64"/>
              <a:gd name="T103" fmla="*/ 2147483647 h 30"/>
              <a:gd name="T104" fmla="*/ 2147483647 w 64"/>
              <a:gd name="T105" fmla="*/ 2147483647 h 30"/>
              <a:gd name="T106" fmla="*/ 2147483647 w 64"/>
              <a:gd name="T107" fmla="*/ 2147483647 h 30"/>
              <a:gd name="T108" fmla="*/ 2147483647 w 64"/>
              <a:gd name="T109" fmla="*/ 2147483647 h 30"/>
              <a:gd name="T110" fmla="*/ 2147483647 w 64"/>
              <a:gd name="T111" fmla="*/ 2147483647 h 30"/>
              <a:gd name="T112" fmla="*/ 2147483647 w 64"/>
              <a:gd name="T113" fmla="*/ 2147483647 h 3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
              <a:gd name="T172" fmla="*/ 0 h 30"/>
              <a:gd name="T173" fmla="*/ 64 w 64"/>
              <a:gd name="T174" fmla="*/ 30 h 3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 h="30">
                <a:moveTo>
                  <a:pt x="28" y="1"/>
                </a:moveTo>
                <a:lnTo>
                  <a:pt x="24" y="0"/>
                </a:lnTo>
                <a:lnTo>
                  <a:pt x="19" y="0"/>
                </a:lnTo>
                <a:lnTo>
                  <a:pt x="15" y="1"/>
                </a:lnTo>
                <a:lnTo>
                  <a:pt x="10" y="1"/>
                </a:lnTo>
                <a:lnTo>
                  <a:pt x="6" y="3"/>
                </a:lnTo>
                <a:lnTo>
                  <a:pt x="3" y="6"/>
                </a:lnTo>
                <a:lnTo>
                  <a:pt x="1" y="9"/>
                </a:lnTo>
                <a:lnTo>
                  <a:pt x="0" y="13"/>
                </a:lnTo>
                <a:lnTo>
                  <a:pt x="0" y="15"/>
                </a:lnTo>
                <a:lnTo>
                  <a:pt x="0" y="16"/>
                </a:lnTo>
                <a:lnTo>
                  <a:pt x="0" y="18"/>
                </a:lnTo>
                <a:lnTo>
                  <a:pt x="1" y="19"/>
                </a:lnTo>
                <a:lnTo>
                  <a:pt x="3" y="21"/>
                </a:lnTo>
                <a:lnTo>
                  <a:pt x="4" y="21"/>
                </a:lnTo>
                <a:lnTo>
                  <a:pt x="6" y="22"/>
                </a:lnTo>
                <a:lnTo>
                  <a:pt x="7" y="22"/>
                </a:lnTo>
                <a:lnTo>
                  <a:pt x="12" y="24"/>
                </a:lnTo>
                <a:lnTo>
                  <a:pt x="18" y="25"/>
                </a:lnTo>
                <a:lnTo>
                  <a:pt x="22" y="25"/>
                </a:lnTo>
                <a:lnTo>
                  <a:pt x="27" y="27"/>
                </a:lnTo>
                <a:lnTo>
                  <a:pt x="31" y="27"/>
                </a:lnTo>
                <a:lnTo>
                  <a:pt x="35" y="28"/>
                </a:lnTo>
                <a:lnTo>
                  <a:pt x="40" y="28"/>
                </a:lnTo>
                <a:lnTo>
                  <a:pt x="44" y="30"/>
                </a:lnTo>
                <a:lnTo>
                  <a:pt x="47" y="30"/>
                </a:lnTo>
                <a:lnTo>
                  <a:pt x="50" y="28"/>
                </a:lnTo>
                <a:lnTo>
                  <a:pt x="53" y="28"/>
                </a:lnTo>
                <a:lnTo>
                  <a:pt x="56" y="27"/>
                </a:lnTo>
                <a:lnTo>
                  <a:pt x="58" y="25"/>
                </a:lnTo>
                <a:lnTo>
                  <a:pt x="61" y="24"/>
                </a:lnTo>
                <a:lnTo>
                  <a:pt x="62" y="21"/>
                </a:lnTo>
                <a:lnTo>
                  <a:pt x="62" y="19"/>
                </a:lnTo>
                <a:lnTo>
                  <a:pt x="64" y="18"/>
                </a:lnTo>
                <a:lnTo>
                  <a:pt x="64" y="16"/>
                </a:lnTo>
                <a:lnTo>
                  <a:pt x="64" y="15"/>
                </a:lnTo>
                <a:lnTo>
                  <a:pt x="62" y="13"/>
                </a:lnTo>
                <a:lnTo>
                  <a:pt x="62" y="12"/>
                </a:lnTo>
                <a:lnTo>
                  <a:pt x="61" y="12"/>
                </a:lnTo>
                <a:lnTo>
                  <a:pt x="59" y="12"/>
                </a:lnTo>
                <a:lnTo>
                  <a:pt x="58" y="12"/>
                </a:lnTo>
                <a:lnTo>
                  <a:pt x="56" y="12"/>
                </a:lnTo>
                <a:lnTo>
                  <a:pt x="55" y="12"/>
                </a:lnTo>
                <a:lnTo>
                  <a:pt x="53" y="12"/>
                </a:lnTo>
                <a:lnTo>
                  <a:pt x="50" y="12"/>
                </a:lnTo>
                <a:lnTo>
                  <a:pt x="49" y="12"/>
                </a:lnTo>
                <a:lnTo>
                  <a:pt x="47" y="10"/>
                </a:lnTo>
                <a:lnTo>
                  <a:pt x="46" y="10"/>
                </a:lnTo>
                <a:lnTo>
                  <a:pt x="44" y="9"/>
                </a:lnTo>
                <a:lnTo>
                  <a:pt x="41" y="7"/>
                </a:lnTo>
                <a:lnTo>
                  <a:pt x="40" y="6"/>
                </a:lnTo>
                <a:lnTo>
                  <a:pt x="38" y="4"/>
                </a:lnTo>
                <a:lnTo>
                  <a:pt x="35" y="3"/>
                </a:lnTo>
                <a:lnTo>
                  <a:pt x="34" y="1"/>
                </a:lnTo>
                <a:lnTo>
                  <a:pt x="31" y="1"/>
                </a:lnTo>
                <a:lnTo>
                  <a:pt x="28" y="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9" name="Freeform 130"/>
          <p:cNvSpPr>
            <a:spLocks/>
          </p:cNvSpPr>
          <p:nvPr/>
        </p:nvSpPr>
        <p:spPr bwMode="auto">
          <a:xfrm>
            <a:off x="6838951" y="4057654"/>
            <a:ext cx="88900" cy="47625"/>
          </a:xfrm>
          <a:custGeom>
            <a:avLst/>
            <a:gdLst>
              <a:gd name="T0" fmla="*/ 2147483647 w 64"/>
              <a:gd name="T1" fmla="*/ 2147483647 h 30"/>
              <a:gd name="T2" fmla="*/ 2147483647 w 64"/>
              <a:gd name="T3" fmla="*/ 0 h 30"/>
              <a:gd name="T4" fmla="*/ 2147483647 w 64"/>
              <a:gd name="T5" fmla="*/ 0 h 30"/>
              <a:gd name="T6" fmla="*/ 2147483647 w 64"/>
              <a:gd name="T7" fmla="*/ 2147483647 h 30"/>
              <a:gd name="T8" fmla="*/ 2147483647 w 64"/>
              <a:gd name="T9" fmla="*/ 2147483647 h 30"/>
              <a:gd name="T10" fmla="*/ 2147483647 w 64"/>
              <a:gd name="T11" fmla="*/ 2147483647 h 30"/>
              <a:gd name="T12" fmla="*/ 2147483647 w 64"/>
              <a:gd name="T13" fmla="*/ 2147483647 h 30"/>
              <a:gd name="T14" fmla="*/ 2147483647 w 64"/>
              <a:gd name="T15" fmla="*/ 2147483647 h 30"/>
              <a:gd name="T16" fmla="*/ 0 w 64"/>
              <a:gd name="T17" fmla="*/ 2147483647 h 30"/>
              <a:gd name="T18" fmla="*/ 0 w 64"/>
              <a:gd name="T19" fmla="*/ 2147483647 h 30"/>
              <a:gd name="T20" fmla="*/ 0 w 64"/>
              <a:gd name="T21" fmla="*/ 2147483647 h 30"/>
              <a:gd name="T22" fmla="*/ 0 w 64"/>
              <a:gd name="T23" fmla="*/ 2147483647 h 30"/>
              <a:gd name="T24" fmla="*/ 2147483647 w 64"/>
              <a:gd name="T25" fmla="*/ 2147483647 h 30"/>
              <a:gd name="T26" fmla="*/ 2147483647 w 64"/>
              <a:gd name="T27" fmla="*/ 2147483647 h 30"/>
              <a:gd name="T28" fmla="*/ 2147483647 w 64"/>
              <a:gd name="T29" fmla="*/ 2147483647 h 30"/>
              <a:gd name="T30" fmla="*/ 2147483647 w 64"/>
              <a:gd name="T31" fmla="*/ 2147483647 h 30"/>
              <a:gd name="T32" fmla="*/ 2147483647 w 64"/>
              <a:gd name="T33" fmla="*/ 2147483647 h 30"/>
              <a:gd name="T34" fmla="*/ 2147483647 w 64"/>
              <a:gd name="T35" fmla="*/ 2147483647 h 30"/>
              <a:gd name="T36" fmla="*/ 2147483647 w 64"/>
              <a:gd name="T37" fmla="*/ 2147483647 h 30"/>
              <a:gd name="T38" fmla="*/ 2147483647 w 64"/>
              <a:gd name="T39" fmla="*/ 2147483647 h 30"/>
              <a:gd name="T40" fmla="*/ 2147483647 w 64"/>
              <a:gd name="T41" fmla="*/ 2147483647 h 30"/>
              <a:gd name="T42" fmla="*/ 2147483647 w 64"/>
              <a:gd name="T43" fmla="*/ 2147483647 h 30"/>
              <a:gd name="T44" fmla="*/ 2147483647 w 64"/>
              <a:gd name="T45" fmla="*/ 2147483647 h 30"/>
              <a:gd name="T46" fmla="*/ 2147483647 w 64"/>
              <a:gd name="T47" fmla="*/ 2147483647 h 30"/>
              <a:gd name="T48" fmla="*/ 2147483647 w 64"/>
              <a:gd name="T49" fmla="*/ 2147483647 h 30"/>
              <a:gd name="T50" fmla="*/ 2147483647 w 64"/>
              <a:gd name="T51" fmla="*/ 2147483647 h 30"/>
              <a:gd name="T52" fmla="*/ 2147483647 w 64"/>
              <a:gd name="T53" fmla="*/ 2147483647 h 30"/>
              <a:gd name="T54" fmla="*/ 2147483647 w 64"/>
              <a:gd name="T55" fmla="*/ 2147483647 h 30"/>
              <a:gd name="T56" fmla="*/ 2147483647 w 64"/>
              <a:gd name="T57" fmla="*/ 2147483647 h 30"/>
              <a:gd name="T58" fmla="*/ 2147483647 w 64"/>
              <a:gd name="T59" fmla="*/ 2147483647 h 30"/>
              <a:gd name="T60" fmla="*/ 2147483647 w 64"/>
              <a:gd name="T61" fmla="*/ 2147483647 h 30"/>
              <a:gd name="T62" fmla="*/ 2147483647 w 64"/>
              <a:gd name="T63" fmla="*/ 2147483647 h 30"/>
              <a:gd name="T64" fmla="*/ 2147483647 w 64"/>
              <a:gd name="T65" fmla="*/ 2147483647 h 30"/>
              <a:gd name="T66" fmla="*/ 2147483647 w 64"/>
              <a:gd name="T67" fmla="*/ 2147483647 h 30"/>
              <a:gd name="T68" fmla="*/ 2147483647 w 64"/>
              <a:gd name="T69" fmla="*/ 2147483647 h 30"/>
              <a:gd name="T70" fmla="*/ 2147483647 w 64"/>
              <a:gd name="T71" fmla="*/ 2147483647 h 30"/>
              <a:gd name="T72" fmla="*/ 2147483647 w 64"/>
              <a:gd name="T73" fmla="*/ 2147483647 h 30"/>
              <a:gd name="T74" fmla="*/ 2147483647 w 64"/>
              <a:gd name="T75" fmla="*/ 2147483647 h 30"/>
              <a:gd name="T76" fmla="*/ 2147483647 w 64"/>
              <a:gd name="T77" fmla="*/ 2147483647 h 30"/>
              <a:gd name="T78" fmla="*/ 2147483647 w 64"/>
              <a:gd name="T79" fmla="*/ 2147483647 h 30"/>
              <a:gd name="T80" fmla="*/ 2147483647 w 64"/>
              <a:gd name="T81" fmla="*/ 2147483647 h 30"/>
              <a:gd name="T82" fmla="*/ 2147483647 w 64"/>
              <a:gd name="T83" fmla="*/ 2147483647 h 30"/>
              <a:gd name="T84" fmla="*/ 2147483647 w 64"/>
              <a:gd name="T85" fmla="*/ 2147483647 h 30"/>
              <a:gd name="T86" fmla="*/ 2147483647 w 64"/>
              <a:gd name="T87" fmla="*/ 2147483647 h 30"/>
              <a:gd name="T88" fmla="*/ 2147483647 w 64"/>
              <a:gd name="T89" fmla="*/ 2147483647 h 30"/>
              <a:gd name="T90" fmla="*/ 2147483647 w 64"/>
              <a:gd name="T91" fmla="*/ 2147483647 h 30"/>
              <a:gd name="T92" fmla="*/ 2147483647 w 64"/>
              <a:gd name="T93" fmla="*/ 2147483647 h 30"/>
              <a:gd name="T94" fmla="*/ 2147483647 w 64"/>
              <a:gd name="T95" fmla="*/ 2147483647 h 30"/>
              <a:gd name="T96" fmla="*/ 2147483647 w 64"/>
              <a:gd name="T97" fmla="*/ 2147483647 h 30"/>
              <a:gd name="T98" fmla="*/ 2147483647 w 64"/>
              <a:gd name="T99" fmla="*/ 2147483647 h 30"/>
              <a:gd name="T100" fmla="*/ 2147483647 w 64"/>
              <a:gd name="T101" fmla="*/ 2147483647 h 30"/>
              <a:gd name="T102" fmla="*/ 2147483647 w 64"/>
              <a:gd name="T103" fmla="*/ 2147483647 h 30"/>
              <a:gd name="T104" fmla="*/ 2147483647 w 64"/>
              <a:gd name="T105" fmla="*/ 2147483647 h 30"/>
              <a:gd name="T106" fmla="*/ 2147483647 w 64"/>
              <a:gd name="T107" fmla="*/ 2147483647 h 30"/>
              <a:gd name="T108" fmla="*/ 2147483647 w 64"/>
              <a:gd name="T109" fmla="*/ 2147483647 h 30"/>
              <a:gd name="T110" fmla="*/ 2147483647 w 64"/>
              <a:gd name="T111" fmla="*/ 2147483647 h 30"/>
              <a:gd name="T112" fmla="*/ 2147483647 w 64"/>
              <a:gd name="T113" fmla="*/ 2147483647 h 3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
              <a:gd name="T172" fmla="*/ 0 h 30"/>
              <a:gd name="T173" fmla="*/ 64 w 64"/>
              <a:gd name="T174" fmla="*/ 30 h 3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 h="30">
                <a:moveTo>
                  <a:pt x="28" y="1"/>
                </a:moveTo>
                <a:lnTo>
                  <a:pt x="24" y="0"/>
                </a:lnTo>
                <a:lnTo>
                  <a:pt x="19" y="0"/>
                </a:lnTo>
                <a:lnTo>
                  <a:pt x="15" y="1"/>
                </a:lnTo>
                <a:lnTo>
                  <a:pt x="10" y="1"/>
                </a:lnTo>
                <a:lnTo>
                  <a:pt x="6" y="3"/>
                </a:lnTo>
                <a:lnTo>
                  <a:pt x="3" y="6"/>
                </a:lnTo>
                <a:lnTo>
                  <a:pt x="1" y="9"/>
                </a:lnTo>
                <a:lnTo>
                  <a:pt x="0" y="13"/>
                </a:lnTo>
                <a:lnTo>
                  <a:pt x="0" y="15"/>
                </a:lnTo>
                <a:lnTo>
                  <a:pt x="0" y="16"/>
                </a:lnTo>
                <a:lnTo>
                  <a:pt x="0" y="18"/>
                </a:lnTo>
                <a:lnTo>
                  <a:pt x="1" y="19"/>
                </a:lnTo>
                <a:lnTo>
                  <a:pt x="3" y="21"/>
                </a:lnTo>
                <a:lnTo>
                  <a:pt x="4" y="21"/>
                </a:lnTo>
                <a:lnTo>
                  <a:pt x="6" y="22"/>
                </a:lnTo>
                <a:lnTo>
                  <a:pt x="7" y="22"/>
                </a:lnTo>
                <a:lnTo>
                  <a:pt x="12" y="24"/>
                </a:lnTo>
                <a:lnTo>
                  <a:pt x="18" y="25"/>
                </a:lnTo>
                <a:lnTo>
                  <a:pt x="22" y="25"/>
                </a:lnTo>
                <a:lnTo>
                  <a:pt x="27" y="27"/>
                </a:lnTo>
                <a:lnTo>
                  <a:pt x="31" y="27"/>
                </a:lnTo>
                <a:lnTo>
                  <a:pt x="35" y="28"/>
                </a:lnTo>
                <a:lnTo>
                  <a:pt x="40" y="28"/>
                </a:lnTo>
                <a:lnTo>
                  <a:pt x="44" y="30"/>
                </a:lnTo>
                <a:lnTo>
                  <a:pt x="47" y="30"/>
                </a:lnTo>
                <a:lnTo>
                  <a:pt x="50" y="28"/>
                </a:lnTo>
                <a:lnTo>
                  <a:pt x="53" y="28"/>
                </a:lnTo>
                <a:lnTo>
                  <a:pt x="56" y="27"/>
                </a:lnTo>
                <a:lnTo>
                  <a:pt x="58" y="25"/>
                </a:lnTo>
                <a:lnTo>
                  <a:pt x="61" y="24"/>
                </a:lnTo>
                <a:lnTo>
                  <a:pt x="62" y="21"/>
                </a:lnTo>
                <a:lnTo>
                  <a:pt x="62" y="19"/>
                </a:lnTo>
                <a:lnTo>
                  <a:pt x="64" y="18"/>
                </a:lnTo>
                <a:lnTo>
                  <a:pt x="64" y="16"/>
                </a:lnTo>
                <a:lnTo>
                  <a:pt x="64" y="15"/>
                </a:lnTo>
                <a:lnTo>
                  <a:pt x="62" y="13"/>
                </a:lnTo>
                <a:lnTo>
                  <a:pt x="62" y="12"/>
                </a:lnTo>
                <a:lnTo>
                  <a:pt x="61" y="12"/>
                </a:lnTo>
                <a:lnTo>
                  <a:pt x="59" y="12"/>
                </a:lnTo>
                <a:lnTo>
                  <a:pt x="58" y="12"/>
                </a:lnTo>
                <a:lnTo>
                  <a:pt x="56" y="12"/>
                </a:lnTo>
                <a:lnTo>
                  <a:pt x="55" y="12"/>
                </a:lnTo>
                <a:lnTo>
                  <a:pt x="53" y="12"/>
                </a:lnTo>
                <a:lnTo>
                  <a:pt x="50" y="12"/>
                </a:lnTo>
                <a:lnTo>
                  <a:pt x="49" y="12"/>
                </a:lnTo>
                <a:lnTo>
                  <a:pt x="47" y="10"/>
                </a:lnTo>
                <a:lnTo>
                  <a:pt x="46" y="10"/>
                </a:lnTo>
                <a:lnTo>
                  <a:pt x="44" y="9"/>
                </a:lnTo>
                <a:lnTo>
                  <a:pt x="41" y="7"/>
                </a:lnTo>
                <a:lnTo>
                  <a:pt x="40" y="6"/>
                </a:lnTo>
                <a:lnTo>
                  <a:pt x="38" y="4"/>
                </a:lnTo>
                <a:lnTo>
                  <a:pt x="35" y="3"/>
                </a:lnTo>
                <a:lnTo>
                  <a:pt x="34" y="1"/>
                </a:lnTo>
                <a:lnTo>
                  <a:pt x="31" y="1"/>
                </a:lnTo>
                <a:lnTo>
                  <a:pt x="28" y="1"/>
                </a:lnTo>
              </a:path>
            </a:pathLst>
          </a:custGeom>
          <a:solidFill>
            <a:srgbClr val="FFFF00"/>
          </a:solidFill>
          <a:ln w="4763">
            <a:solidFill>
              <a:srgbClr val="990000"/>
            </a:solidFill>
            <a:round/>
            <a:headEnd/>
            <a:tailEnd/>
          </a:ln>
        </p:spPr>
        <p:txBody>
          <a:bodyPr/>
          <a:lstStyle/>
          <a:p>
            <a:endParaRPr lang="en-US"/>
          </a:p>
        </p:txBody>
      </p:sp>
      <p:sp>
        <p:nvSpPr>
          <p:cNvPr id="53380" name="Freeform 131"/>
          <p:cNvSpPr>
            <a:spLocks/>
          </p:cNvSpPr>
          <p:nvPr/>
        </p:nvSpPr>
        <p:spPr bwMode="auto">
          <a:xfrm>
            <a:off x="6896102" y="4110039"/>
            <a:ext cx="31751" cy="36512"/>
          </a:xfrm>
          <a:custGeom>
            <a:avLst/>
            <a:gdLst>
              <a:gd name="T0" fmla="*/ 2147483647 w 23"/>
              <a:gd name="T1" fmla="*/ 0 h 23"/>
              <a:gd name="T2" fmla="*/ 2147483647 w 23"/>
              <a:gd name="T3" fmla="*/ 2147483647 h 23"/>
              <a:gd name="T4" fmla="*/ 2147483647 w 23"/>
              <a:gd name="T5" fmla="*/ 2147483647 h 23"/>
              <a:gd name="T6" fmla="*/ 2147483647 w 23"/>
              <a:gd name="T7" fmla="*/ 2147483647 h 23"/>
              <a:gd name="T8" fmla="*/ 2147483647 w 23"/>
              <a:gd name="T9" fmla="*/ 2147483647 h 23"/>
              <a:gd name="T10" fmla="*/ 0 w 23"/>
              <a:gd name="T11" fmla="*/ 2147483647 h 23"/>
              <a:gd name="T12" fmla="*/ 0 w 23"/>
              <a:gd name="T13" fmla="*/ 2147483647 h 23"/>
              <a:gd name="T14" fmla="*/ 0 w 23"/>
              <a:gd name="T15" fmla="*/ 2147483647 h 23"/>
              <a:gd name="T16" fmla="*/ 0 w 23"/>
              <a:gd name="T17" fmla="*/ 2147483647 h 23"/>
              <a:gd name="T18" fmla="*/ 2147483647 w 23"/>
              <a:gd name="T19" fmla="*/ 2147483647 h 23"/>
              <a:gd name="T20" fmla="*/ 2147483647 w 23"/>
              <a:gd name="T21" fmla="*/ 2147483647 h 23"/>
              <a:gd name="T22" fmla="*/ 2147483647 w 23"/>
              <a:gd name="T23" fmla="*/ 2147483647 h 23"/>
              <a:gd name="T24" fmla="*/ 2147483647 w 23"/>
              <a:gd name="T25" fmla="*/ 2147483647 h 23"/>
              <a:gd name="T26" fmla="*/ 2147483647 w 23"/>
              <a:gd name="T27" fmla="*/ 2147483647 h 23"/>
              <a:gd name="T28" fmla="*/ 2147483647 w 23"/>
              <a:gd name="T29" fmla="*/ 2147483647 h 23"/>
              <a:gd name="T30" fmla="*/ 2147483647 w 23"/>
              <a:gd name="T31" fmla="*/ 2147483647 h 23"/>
              <a:gd name="T32" fmla="*/ 2147483647 w 23"/>
              <a:gd name="T33" fmla="*/ 2147483647 h 23"/>
              <a:gd name="T34" fmla="*/ 2147483647 w 23"/>
              <a:gd name="T35" fmla="*/ 2147483647 h 23"/>
              <a:gd name="T36" fmla="*/ 2147483647 w 23"/>
              <a:gd name="T37" fmla="*/ 2147483647 h 23"/>
              <a:gd name="T38" fmla="*/ 2147483647 w 23"/>
              <a:gd name="T39" fmla="*/ 2147483647 h 23"/>
              <a:gd name="T40" fmla="*/ 2147483647 w 23"/>
              <a:gd name="T41" fmla="*/ 2147483647 h 23"/>
              <a:gd name="T42" fmla="*/ 2147483647 w 23"/>
              <a:gd name="T43" fmla="*/ 2147483647 h 23"/>
              <a:gd name="T44" fmla="*/ 2147483647 w 23"/>
              <a:gd name="T45" fmla="*/ 2147483647 h 23"/>
              <a:gd name="T46" fmla="*/ 2147483647 w 23"/>
              <a:gd name="T47" fmla="*/ 2147483647 h 23"/>
              <a:gd name="T48" fmla="*/ 2147483647 w 23"/>
              <a:gd name="T49" fmla="*/ 2147483647 h 23"/>
              <a:gd name="T50" fmla="*/ 2147483647 w 23"/>
              <a:gd name="T51" fmla="*/ 2147483647 h 23"/>
              <a:gd name="T52" fmla="*/ 2147483647 w 23"/>
              <a:gd name="T53" fmla="*/ 0 h 23"/>
              <a:gd name="T54" fmla="*/ 2147483647 w 23"/>
              <a:gd name="T55" fmla="*/ 0 h 23"/>
              <a:gd name="T56" fmla="*/ 2147483647 w 23"/>
              <a:gd name="T57" fmla="*/ 0 h 23"/>
              <a:gd name="T58" fmla="*/ 2147483647 w 23"/>
              <a:gd name="T59" fmla="*/ 0 h 23"/>
              <a:gd name="T60" fmla="*/ 2147483647 w 23"/>
              <a:gd name="T61" fmla="*/ 0 h 23"/>
              <a:gd name="T62" fmla="*/ 2147483647 w 23"/>
              <a:gd name="T63" fmla="*/ 0 h 23"/>
              <a:gd name="T64" fmla="*/ 2147483647 w 23"/>
              <a:gd name="T65" fmla="*/ 0 h 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23"/>
              <a:gd name="T101" fmla="*/ 23 w 23"/>
              <a:gd name="T102" fmla="*/ 23 h 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23">
                <a:moveTo>
                  <a:pt x="8" y="0"/>
                </a:moveTo>
                <a:lnTo>
                  <a:pt x="6" y="1"/>
                </a:lnTo>
                <a:lnTo>
                  <a:pt x="3" y="3"/>
                </a:lnTo>
                <a:lnTo>
                  <a:pt x="2" y="4"/>
                </a:lnTo>
                <a:lnTo>
                  <a:pt x="2" y="5"/>
                </a:lnTo>
                <a:lnTo>
                  <a:pt x="0" y="8"/>
                </a:lnTo>
                <a:lnTo>
                  <a:pt x="0" y="11"/>
                </a:lnTo>
                <a:lnTo>
                  <a:pt x="0" y="13"/>
                </a:lnTo>
                <a:lnTo>
                  <a:pt x="0" y="16"/>
                </a:lnTo>
                <a:lnTo>
                  <a:pt x="2" y="19"/>
                </a:lnTo>
                <a:lnTo>
                  <a:pt x="3" y="20"/>
                </a:lnTo>
                <a:lnTo>
                  <a:pt x="5" y="22"/>
                </a:lnTo>
                <a:lnTo>
                  <a:pt x="6" y="23"/>
                </a:lnTo>
                <a:lnTo>
                  <a:pt x="8" y="23"/>
                </a:lnTo>
                <a:lnTo>
                  <a:pt x="11" y="23"/>
                </a:lnTo>
                <a:lnTo>
                  <a:pt x="12" y="22"/>
                </a:lnTo>
                <a:lnTo>
                  <a:pt x="15" y="19"/>
                </a:lnTo>
                <a:lnTo>
                  <a:pt x="17" y="16"/>
                </a:lnTo>
                <a:lnTo>
                  <a:pt x="18" y="14"/>
                </a:lnTo>
                <a:lnTo>
                  <a:pt x="20" y="13"/>
                </a:lnTo>
                <a:lnTo>
                  <a:pt x="21" y="10"/>
                </a:lnTo>
                <a:lnTo>
                  <a:pt x="23" y="7"/>
                </a:lnTo>
                <a:lnTo>
                  <a:pt x="23" y="5"/>
                </a:lnTo>
                <a:lnTo>
                  <a:pt x="23" y="4"/>
                </a:lnTo>
                <a:lnTo>
                  <a:pt x="21" y="1"/>
                </a:lnTo>
                <a:lnTo>
                  <a:pt x="20" y="0"/>
                </a:lnTo>
                <a:lnTo>
                  <a:pt x="18" y="0"/>
                </a:lnTo>
                <a:lnTo>
                  <a:pt x="17" y="0"/>
                </a:lnTo>
                <a:lnTo>
                  <a:pt x="14" y="0"/>
                </a:lnTo>
                <a:lnTo>
                  <a:pt x="12" y="0"/>
                </a:lnTo>
                <a:lnTo>
                  <a:pt x="9" y="0"/>
                </a:lnTo>
                <a:lnTo>
                  <a:pt x="8"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1" name="Freeform 132"/>
          <p:cNvSpPr>
            <a:spLocks/>
          </p:cNvSpPr>
          <p:nvPr/>
        </p:nvSpPr>
        <p:spPr bwMode="auto">
          <a:xfrm>
            <a:off x="6896102" y="4110039"/>
            <a:ext cx="31751" cy="36512"/>
          </a:xfrm>
          <a:custGeom>
            <a:avLst/>
            <a:gdLst>
              <a:gd name="T0" fmla="*/ 2147483647 w 23"/>
              <a:gd name="T1" fmla="*/ 0 h 23"/>
              <a:gd name="T2" fmla="*/ 2147483647 w 23"/>
              <a:gd name="T3" fmla="*/ 2147483647 h 23"/>
              <a:gd name="T4" fmla="*/ 2147483647 w 23"/>
              <a:gd name="T5" fmla="*/ 2147483647 h 23"/>
              <a:gd name="T6" fmla="*/ 2147483647 w 23"/>
              <a:gd name="T7" fmla="*/ 2147483647 h 23"/>
              <a:gd name="T8" fmla="*/ 2147483647 w 23"/>
              <a:gd name="T9" fmla="*/ 2147483647 h 23"/>
              <a:gd name="T10" fmla="*/ 0 w 23"/>
              <a:gd name="T11" fmla="*/ 2147483647 h 23"/>
              <a:gd name="T12" fmla="*/ 0 w 23"/>
              <a:gd name="T13" fmla="*/ 2147483647 h 23"/>
              <a:gd name="T14" fmla="*/ 0 w 23"/>
              <a:gd name="T15" fmla="*/ 2147483647 h 23"/>
              <a:gd name="T16" fmla="*/ 0 w 23"/>
              <a:gd name="T17" fmla="*/ 2147483647 h 23"/>
              <a:gd name="T18" fmla="*/ 2147483647 w 23"/>
              <a:gd name="T19" fmla="*/ 2147483647 h 23"/>
              <a:gd name="T20" fmla="*/ 2147483647 w 23"/>
              <a:gd name="T21" fmla="*/ 2147483647 h 23"/>
              <a:gd name="T22" fmla="*/ 2147483647 w 23"/>
              <a:gd name="T23" fmla="*/ 2147483647 h 23"/>
              <a:gd name="T24" fmla="*/ 2147483647 w 23"/>
              <a:gd name="T25" fmla="*/ 2147483647 h 23"/>
              <a:gd name="T26" fmla="*/ 2147483647 w 23"/>
              <a:gd name="T27" fmla="*/ 2147483647 h 23"/>
              <a:gd name="T28" fmla="*/ 2147483647 w 23"/>
              <a:gd name="T29" fmla="*/ 2147483647 h 23"/>
              <a:gd name="T30" fmla="*/ 2147483647 w 23"/>
              <a:gd name="T31" fmla="*/ 2147483647 h 23"/>
              <a:gd name="T32" fmla="*/ 2147483647 w 23"/>
              <a:gd name="T33" fmla="*/ 2147483647 h 23"/>
              <a:gd name="T34" fmla="*/ 2147483647 w 23"/>
              <a:gd name="T35" fmla="*/ 2147483647 h 23"/>
              <a:gd name="T36" fmla="*/ 2147483647 w 23"/>
              <a:gd name="T37" fmla="*/ 2147483647 h 23"/>
              <a:gd name="T38" fmla="*/ 2147483647 w 23"/>
              <a:gd name="T39" fmla="*/ 2147483647 h 23"/>
              <a:gd name="T40" fmla="*/ 2147483647 w 23"/>
              <a:gd name="T41" fmla="*/ 2147483647 h 23"/>
              <a:gd name="T42" fmla="*/ 2147483647 w 23"/>
              <a:gd name="T43" fmla="*/ 2147483647 h 23"/>
              <a:gd name="T44" fmla="*/ 2147483647 w 23"/>
              <a:gd name="T45" fmla="*/ 2147483647 h 23"/>
              <a:gd name="T46" fmla="*/ 2147483647 w 23"/>
              <a:gd name="T47" fmla="*/ 2147483647 h 23"/>
              <a:gd name="T48" fmla="*/ 2147483647 w 23"/>
              <a:gd name="T49" fmla="*/ 2147483647 h 23"/>
              <a:gd name="T50" fmla="*/ 2147483647 w 23"/>
              <a:gd name="T51" fmla="*/ 2147483647 h 23"/>
              <a:gd name="T52" fmla="*/ 2147483647 w 23"/>
              <a:gd name="T53" fmla="*/ 0 h 23"/>
              <a:gd name="T54" fmla="*/ 2147483647 w 23"/>
              <a:gd name="T55" fmla="*/ 0 h 23"/>
              <a:gd name="T56" fmla="*/ 2147483647 w 23"/>
              <a:gd name="T57" fmla="*/ 0 h 23"/>
              <a:gd name="T58" fmla="*/ 2147483647 w 23"/>
              <a:gd name="T59" fmla="*/ 0 h 23"/>
              <a:gd name="T60" fmla="*/ 2147483647 w 23"/>
              <a:gd name="T61" fmla="*/ 0 h 23"/>
              <a:gd name="T62" fmla="*/ 2147483647 w 23"/>
              <a:gd name="T63" fmla="*/ 0 h 23"/>
              <a:gd name="T64" fmla="*/ 2147483647 w 23"/>
              <a:gd name="T65" fmla="*/ 0 h 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23"/>
              <a:gd name="T101" fmla="*/ 23 w 23"/>
              <a:gd name="T102" fmla="*/ 23 h 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23">
                <a:moveTo>
                  <a:pt x="8" y="0"/>
                </a:moveTo>
                <a:lnTo>
                  <a:pt x="6" y="1"/>
                </a:lnTo>
                <a:lnTo>
                  <a:pt x="3" y="3"/>
                </a:lnTo>
                <a:lnTo>
                  <a:pt x="2" y="4"/>
                </a:lnTo>
                <a:lnTo>
                  <a:pt x="2" y="5"/>
                </a:lnTo>
                <a:lnTo>
                  <a:pt x="0" y="8"/>
                </a:lnTo>
                <a:lnTo>
                  <a:pt x="0" y="11"/>
                </a:lnTo>
                <a:lnTo>
                  <a:pt x="0" y="13"/>
                </a:lnTo>
                <a:lnTo>
                  <a:pt x="0" y="16"/>
                </a:lnTo>
                <a:lnTo>
                  <a:pt x="2" y="19"/>
                </a:lnTo>
                <a:lnTo>
                  <a:pt x="3" y="20"/>
                </a:lnTo>
                <a:lnTo>
                  <a:pt x="5" y="22"/>
                </a:lnTo>
                <a:lnTo>
                  <a:pt x="6" y="23"/>
                </a:lnTo>
                <a:lnTo>
                  <a:pt x="8" y="23"/>
                </a:lnTo>
                <a:lnTo>
                  <a:pt x="11" y="23"/>
                </a:lnTo>
                <a:lnTo>
                  <a:pt x="12" y="22"/>
                </a:lnTo>
                <a:lnTo>
                  <a:pt x="15" y="19"/>
                </a:lnTo>
                <a:lnTo>
                  <a:pt x="17" y="16"/>
                </a:lnTo>
                <a:lnTo>
                  <a:pt x="18" y="14"/>
                </a:lnTo>
                <a:lnTo>
                  <a:pt x="20" y="13"/>
                </a:lnTo>
                <a:lnTo>
                  <a:pt x="21" y="10"/>
                </a:lnTo>
                <a:lnTo>
                  <a:pt x="23" y="7"/>
                </a:lnTo>
                <a:lnTo>
                  <a:pt x="23" y="5"/>
                </a:lnTo>
                <a:lnTo>
                  <a:pt x="23" y="4"/>
                </a:lnTo>
                <a:lnTo>
                  <a:pt x="21" y="1"/>
                </a:lnTo>
                <a:lnTo>
                  <a:pt x="20" y="0"/>
                </a:lnTo>
                <a:lnTo>
                  <a:pt x="18" y="0"/>
                </a:lnTo>
                <a:lnTo>
                  <a:pt x="17" y="0"/>
                </a:lnTo>
                <a:lnTo>
                  <a:pt x="14" y="0"/>
                </a:lnTo>
                <a:lnTo>
                  <a:pt x="12" y="0"/>
                </a:lnTo>
                <a:lnTo>
                  <a:pt x="9" y="0"/>
                </a:lnTo>
                <a:lnTo>
                  <a:pt x="8" y="0"/>
                </a:lnTo>
              </a:path>
            </a:pathLst>
          </a:custGeom>
          <a:solidFill>
            <a:srgbClr val="FFFF00"/>
          </a:solidFill>
          <a:ln w="4763">
            <a:solidFill>
              <a:srgbClr val="990000"/>
            </a:solidFill>
            <a:round/>
            <a:headEnd/>
            <a:tailEnd/>
          </a:ln>
        </p:spPr>
        <p:txBody>
          <a:bodyPr/>
          <a:lstStyle/>
          <a:p>
            <a:endParaRPr lang="en-US"/>
          </a:p>
        </p:txBody>
      </p:sp>
      <p:sp>
        <p:nvSpPr>
          <p:cNvPr id="53382" name="Freeform 133"/>
          <p:cNvSpPr>
            <a:spLocks/>
          </p:cNvSpPr>
          <p:nvPr/>
        </p:nvSpPr>
        <p:spPr bwMode="auto">
          <a:xfrm>
            <a:off x="6813553" y="4195767"/>
            <a:ext cx="55563" cy="53975"/>
          </a:xfrm>
          <a:custGeom>
            <a:avLst/>
            <a:gdLst>
              <a:gd name="T0" fmla="*/ 2147483647 w 40"/>
              <a:gd name="T1" fmla="*/ 2147483647 h 34"/>
              <a:gd name="T2" fmla="*/ 2147483647 w 40"/>
              <a:gd name="T3" fmla="*/ 2147483647 h 34"/>
              <a:gd name="T4" fmla="*/ 2147483647 w 40"/>
              <a:gd name="T5" fmla="*/ 2147483647 h 34"/>
              <a:gd name="T6" fmla="*/ 2147483647 w 40"/>
              <a:gd name="T7" fmla="*/ 0 h 34"/>
              <a:gd name="T8" fmla="*/ 2147483647 w 40"/>
              <a:gd name="T9" fmla="*/ 0 h 34"/>
              <a:gd name="T10" fmla="*/ 2147483647 w 40"/>
              <a:gd name="T11" fmla="*/ 0 h 34"/>
              <a:gd name="T12" fmla="*/ 2147483647 w 40"/>
              <a:gd name="T13" fmla="*/ 0 h 34"/>
              <a:gd name="T14" fmla="*/ 2147483647 w 40"/>
              <a:gd name="T15" fmla="*/ 2147483647 h 34"/>
              <a:gd name="T16" fmla="*/ 2147483647 w 40"/>
              <a:gd name="T17" fmla="*/ 2147483647 h 34"/>
              <a:gd name="T18" fmla="*/ 2147483647 w 40"/>
              <a:gd name="T19" fmla="*/ 2147483647 h 34"/>
              <a:gd name="T20" fmla="*/ 0 w 40"/>
              <a:gd name="T21" fmla="*/ 2147483647 h 34"/>
              <a:gd name="T22" fmla="*/ 0 w 40"/>
              <a:gd name="T23" fmla="*/ 2147483647 h 34"/>
              <a:gd name="T24" fmla="*/ 0 w 40"/>
              <a:gd name="T25" fmla="*/ 2147483647 h 34"/>
              <a:gd name="T26" fmla="*/ 0 w 40"/>
              <a:gd name="T27" fmla="*/ 2147483647 h 34"/>
              <a:gd name="T28" fmla="*/ 0 w 40"/>
              <a:gd name="T29" fmla="*/ 2147483647 h 34"/>
              <a:gd name="T30" fmla="*/ 0 w 40"/>
              <a:gd name="T31" fmla="*/ 2147483647 h 34"/>
              <a:gd name="T32" fmla="*/ 0 w 40"/>
              <a:gd name="T33" fmla="*/ 2147483647 h 34"/>
              <a:gd name="T34" fmla="*/ 2147483647 w 40"/>
              <a:gd name="T35" fmla="*/ 2147483647 h 34"/>
              <a:gd name="T36" fmla="*/ 2147483647 w 40"/>
              <a:gd name="T37" fmla="*/ 2147483647 h 34"/>
              <a:gd name="T38" fmla="*/ 2147483647 w 40"/>
              <a:gd name="T39" fmla="*/ 2147483647 h 34"/>
              <a:gd name="T40" fmla="*/ 2147483647 w 40"/>
              <a:gd name="T41" fmla="*/ 2147483647 h 34"/>
              <a:gd name="T42" fmla="*/ 2147483647 w 40"/>
              <a:gd name="T43" fmla="*/ 2147483647 h 34"/>
              <a:gd name="T44" fmla="*/ 2147483647 w 40"/>
              <a:gd name="T45" fmla="*/ 2147483647 h 34"/>
              <a:gd name="T46" fmla="*/ 2147483647 w 40"/>
              <a:gd name="T47" fmla="*/ 2147483647 h 34"/>
              <a:gd name="T48" fmla="*/ 2147483647 w 40"/>
              <a:gd name="T49" fmla="*/ 2147483647 h 34"/>
              <a:gd name="T50" fmla="*/ 2147483647 w 40"/>
              <a:gd name="T51" fmla="*/ 2147483647 h 34"/>
              <a:gd name="T52" fmla="*/ 2147483647 w 40"/>
              <a:gd name="T53" fmla="*/ 2147483647 h 34"/>
              <a:gd name="T54" fmla="*/ 2147483647 w 40"/>
              <a:gd name="T55" fmla="*/ 2147483647 h 34"/>
              <a:gd name="T56" fmla="*/ 2147483647 w 40"/>
              <a:gd name="T57" fmla="*/ 2147483647 h 34"/>
              <a:gd name="T58" fmla="*/ 2147483647 w 40"/>
              <a:gd name="T59" fmla="*/ 2147483647 h 34"/>
              <a:gd name="T60" fmla="*/ 2147483647 w 40"/>
              <a:gd name="T61" fmla="*/ 2147483647 h 34"/>
              <a:gd name="T62" fmla="*/ 2147483647 w 40"/>
              <a:gd name="T63" fmla="*/ 2147483647 h 34"/>
              <a:gd name="T64" fmla="*/ 2147483647 w 40"/>
              <a:gd name="T65" fmla="*/ 2147483647 h 34"/>
              <a:gd name="T66" fmla="*/ 2147483647 w 40"/>
              <a:gd name="T67" fmla="*/ 2147483647 h 34"/>
              <a:gd name="T68" fmla="*/ 2147483647 w 40"/>
              <a:gd name="T69" fmla="*/ 2147483647 h 34"/>
              <a:gd name="T70" fmla="*/ 2147483647 w 40"/>
              <a:gd name="T71" fmla="*/ 2147483647 h 34"/>
              <a:gd name="T72" fmla="*/ 2147483647 w 40"/>
              <a:gd name="T73" fmla="*/ 2147483647 h 34"/>
              <a:gd name="T74" fmla="*/ 2147483647 w 40"/>
              <a:gd name="T75" fmla="*/ 2147483647 h 34"/>
              <a:gd name="T76" fmla="*/ 2147483647 w 40"/>
              <a:gd name="T77" fmla="*/ 2147483647 h 34"/>
              <a:gd name="T78" fmla="*/ 2147483647 w 40"/>
              <a:gd name="T79" fmla="*/ 2147483647 h 34"/>
              <a:gd name="T80" fmla="*/ 2147483647 w 40"/>
              <a:gd name="T81" fmla="*/ 2147483647 h 34"/>
              <a:gd name="T82" fmla="*/ 2147483647 w 40"/>
              <a:gd name="T83" fmla="*/ 2147483647 h 34"/>
              <a:gd name="T84" fmla="*/ 2147483647 w 40"/>
              <a:gd name="T85" fmla="*/ 2147483647 h 34"/>
              <a:gd name="T86" fmla="*/ 2147483647 w 40"/>
              <a:gd name="T87" fmla="*/ 2147483647 h 34"/>
              <a:gd name="T88" fmla="*/ 2147483647 w 40"/>
              <a:gd name="T89" fmla="*/ 2147483647 h 34"/>
              <a:gd name="T90" fmla="*/ 2147483647 w 40"/>
              <a:gd name="T91" fmla="*/ 2147483647 h 34"/>
              <a:gd name="T92" fmla="*/ 2147483647 w 40"/>
              <a:gd name="T93" fmla="*/ 2147483647 h 34"/>
              <a:gd name="T94" fmla="*/ 2147483647 w 40"/>
              <a:gd name="T95" fmla="*/ 2147483647 h 34"/>
              <a:gd name="T96" fmla="*/ 2147483647 w 40"/>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34"/>
              <a:gd name="T149" fmla="*/ 40 w 40"/>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34">
                <a:moveTo>
                  <a:pt x="19" y="5"/>
                </a:moveTo>
                <a:lnTo>
                  <a:pt x="16" y="3"/>
                </a:lnTo>
                <a:lnTo>
                  <a:pt x="15" y="2"/>
                </a:lnTo>
                <a:lnTo>
                  <a:pt x="12" y="0"/>
                </a:lnTo>
                <a:lnTo>
                  <a:pt x="11" y="0"/>
                </a:lnTo>
                <a:lnTo>
                  <a:pt x="8" y="0"/>
                </a:lnTo>
                <a:lnTo>
                  <a:pt x="6" y="0"/>
                </a:lnTo>
                <a:lnTo>
                  <a:pt x="5" y="2"/>
                </a:lnTo>
                <a:lnTo>
                  <a:pt x="3" y="5"/>
                </a:lnTo>
                <a:lnTo>
                  <a:pt x="2" y="6"/>
                </a:lnTo>
                <a:lnTo>
                  <a:pt x="0" y="8"/>
                </a:lnTo>
                <a:lnTo>
                  <a:pt x="0" y="11"/>
                </a:lnTo>
                <a:lnTo>
                  <a:pt x="0" y="12"/>
                </a:lnTo>
                <a:lnTo>
                  <a:pt x="0" y="15"/>
                </a:lnTo>
                <a:lnTo>
                  <a:pt x="0" y="17"/>
                </a:lnTo>
                <a:lnTo>
                  <a:pt x="0" y="20"/>
                </a:lnTo>
                <a:lnTo>
                  <a:pt x="0" y="21"/>
                </a:lnTo>
                <a:lnTo>
                  <a:pt x="2" y="23"/>
                </a:lnTo>
                <a:lnTo>
                  <a:pt x="2" y="24"/>
                </a:lnTo>
                <a:lnTo>
                  <a:pt x="3" y="26"/>
                </a:lnTo>
                <a:lnTo>
                  <a:pt x="3" y="27"/>
                </a:lnTo>
                <a:lnTo>
                  <a:pt x="5" y="27"/>
                </a:lnTo>
                <a:lnTo>
                  <a:pt x="6" y="27"/>
                </a:lnTo>
                <a:lnTo>
                  <a:pt x="6" y="29"/>
                </a:lnTo>
                <a:lnTo>
                  <a:pt x="8" y="29"/>
                </a:lnTo>
                <a:lnTo>
                  <a:pt x="12" y="29"/>
                </a:lnTo>
                <a:lnTo>
                  <a:pt x="16" y="30"/>
                </a:lnTo>
                <a:lnTo>
                  <a:pt x="22" y="31"/>
                </a:lnTo>
                <a:lnTo>
                  <a:pt x="27" y="33"/>
                </a:lnTo>
                <a:lnTo>
                  <a:pt x="30" y="34"/>
                </a:lnTo>
                <a:lnTo>
                  <a:pt x="34" y="34"/>
                </a:lnTo>
                <a:lnTo>
                  <a:pt x="37" y="33"/>
                </a:lnTo>
                <a:lnTo>
                  <a:pt x="40" y="30"/>
                </a:lnTo>
                <a:lnTo>
                  <a:pt x="40" y="27"/>
                </a:lnTo>
                <a:lnTo>
                  <a:pt x="39" y="24"/>
                </a:lnTo>
                <a:lnTo>
                  <a:pt x="37" y="21"/>
                </a:lnTo>
                <a:lnTo>
                  <a:pt x="34" y="18"/>
                </a:lnTo>
                <a:lnTo>
                  <a:pt x="30" y="14"/>
                </a:lnTo>
                <a:lnTo>
                  <a:pt x="27" y="11"/>
                </a:lnTo>
                <a:lnTo>
                  <a:pt x="22" y="8"/>
                </a:lnTo>
                <a:lnTo>
                  <a:pt x="19"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3" name="Freeform 134"/>
          <p:cNvSpPr>
            <a:spLocks/>
          </p:cNvSpPr>
          <p:nvPr/>
        </p:nvSpPr>
        <p:spPr bwMode="auto">
          <a:xfrm>
            <a:off x="6813553" y="4195767"/>
            <a:ext cx="55563" cy="53975"/>
          </a:xfrm>
          <a:custGeom>
            <a:avLst/>
            <a:gdLst>
              <a:gd name="T0" fmla="*/ 2147483647 w 40"/>
              <a:gd name="T1" fmla="*/ 2147483647 h 34"/>
              <a:gd name="T2" fmla="*/ 2147483647 w 40"/>
              <a:gd name="T3" fmla="*/ 2147483647 h 34"/>
              <a:gd name="T4" fmla="*/ 2147483647 w 40"/>
              <a:gd name="T5" fmla="*/ 2147483647 h 34"/>
              <a:gd name="T6" fmla="*/ 2147483647 w 40"/>
              <a:gd name="T7" fmla="*/ 0 h 34"/>
              <a:gd name="T8" fmla="*/ 2147483647 w 40"/>
              <a:gd name="T9" fmla="*/ 0 h 34"/>
              <a:gd name="T10" fmla="*/ 2147483647 w 40"/>
              <a:gd name="T11" fmla="*/ 0 h 34"/>
              <a:gd name="T12" fmla="*/ 2147483647 w 40"/>
              <a:gd name="T13" fmla="*/ 0 h 34"/>
              <a:gd name="T14" fmla="*/ 2147483647 w 40"/>
              <a:gd name="T15" fmla="*/ 2147483647 h 34"/>
              <a:gd name="T16" fmla="*/ 2147483647 w 40"/>
              <a:gd name="T17" fmla="*/ 2147483647 h 34"/>
              <a:gd name="T18" fmla="*/ 2147483647 w 40"/>
              <a:gd name="T19" fmla="*/ 2147483647 h 34"/>
              <a:gd name="T20" fmla="*/ 0 w 40"/>
              <a:gd name="T21" fmla="*/ 2147483647 h 34"/>
              <a:gd name="T22" fmla="*/ 0 w 40"/>
              <a:gd name="T23" fmla="*/ 2147483647 h 34"/>
              <a:gd name="T24" fmla="*/ 0 w 40"/>
              <a:gd name="T25" fmla="*/ 2147483647 h 34"/>
              <a:gd name="T26" fmla="*/ 0 w 40"/>
              <a:gd name="T27" fmla="*/ 2147483647 h 34"/>
              <a:gd name="T28" fmla="*/ 0 w 40"/>
              <a:gd name="T29" fmla="*/ 2147483647 h 34"/>
              <a:gd name="T30" fmla="*/ 0 w 40"/>
              <a:gd name="T31" fmla="*/ 2147483647 h 34"/>
              <a:gd name="T32" fmla="*/ 0 w 40"/>
              <a:gd name="T33" fmla="*/ 2147483647 h 34"/>
              <a:gd name="T34" fmla="*/ 2147483647 w 40"/>
              <a:gd name="T35" fmla="*/ 2147483647 h 34"/>
              <a:gd name="T36" fmla="*/ 2147483647 w 40"/>
              <a:gd name="T37" fmla="*/ 2147483647 h 34"/>
              <a:gd name="T38" fmla="*/ 2147483647 w 40"/>
              <a:gd name="T39" fmla="*/ 2147483647 h 34"/>
              <a:gd name="T40" fmla="*/ 2147483647 w 40"/>
              <a:gd name="T41" fmla="*/ 2147483647 h 34"/>
              <a:gd name="T42" fmla="*/ 2147483647 w 40"/>
              <a:gd name="T43" fmla="*/ 2147483647 h 34"/>
              <a:gd name="T44" fmla="*/ 2147483647 w 40"/>
              <a:gd name="T45" fmla="*/ 2147483647 h 34"/>
              <a:gd name="T46" fmla="*/ 2147483647 w 40"/>
              <a:gd name="T47" fmla="*/ 2147483647 h 34"/>
              <a:gd name="T48" fmla="*/ 2147483647 w 40"/>
              <a:gd name="T49" fmla="*/ 2147483647 h 34"/>
              <a:gd name="T50" fmla="*/ 2147483647 w 40"/>
              <a:gd name="T51" fmla="*/ 2147483647 h 34"/>
              <a:gd name="T52" fmla="*/ 2147483647 w 40"/>
              <a:gd name="T53" fmla="*/ 2147483647 h 34"/>
              <a:gd name="T54" fmla="*/ 2147483647 w 40"/>
              <a:gd name="T55" fmla="*/ 2147483647 h 34"/>
              <a:gd name="T56" fmla="*/ 2147483647 w 40"/>
              <a:gd name="T57" fmla="*/ 2147483647 h 34"/>
              <a:gd name="T58" fmla="*/ 2147483647 w 40"/>
              <a:gd name="T59" fmla="*/ 2147483647 h 34"/>
              <a:gd name="T60" fmla="*/ 2147483647 w 40"/>
              <a:gd name="T61" fmla="*/ 2147483647 h 34"/>
              <a:gd name="T62" fmla="*/ 2147483647 w 40"/>
              <a:gd name="T63" fmla="*/ 2147483647 h 34"/>
              <a:gd name="T64" fmla="*/ 2147483647 w 40"/>
              <a:gd name="T65" fmla="*/ 2147483647 h 34"/>
              <a:gd name="T66" fmla="*/ 2147483647 w 40"/>
              <a:gd name="T67" fmla="*/ 2147483647 h 34"/>
              <a:gd name="T68" fmla="*/ 2147483647 w 40"/>
              <a:gd name="T69" fmla="*/ 2147483647 h 34"/>
              <a:gd name="T70" fmla="*/ 2147483647 w 40"/>
              <a:gd name="T71" fmla="*/ 2147483647 h 34"/>
              <a:gd name="T72" fmla="*/ 2147483647 w 40"/>
              <a:gd name="T73" fmla="*/ 2147483647 h 34"/>
              <a:gd name="T74" fmla="*/ 2147483647 w 40"/>
              <a:gd name="T75" fmla="*/ 2147483647 h 34"/>
              <a:gd name="T76" fmla="*/ 2147483647 w 40"/>
              <a:gd name="T77" fmla="*/ 2147483647 h 34"/>
              <a:gd name="T78" fmla="*/ 2147483647 w 40"/>
              <a:gd name="T79" fmla="*/ 2147483647 h 34"/>
              <a:gd name="T80" fmla="*/ 2147483647 w 40"/>
              <a:gd name="T81" fmla="*/ 2147483647 h 34"/>
              <a:gd name="T82" fmla="*/ 2147483647 w 40"/>
              <a:gd name="T83" fmla="*/ 2147483647 h 34"/>
              <a:gd name="T84" fmla="*/ 2147483647 w 40"/>
              <a:gd name="T85" fmla="*/ 2147483647 h 34"/>
              <a:gd name="T86" fmla="*/ 2147483647 w 40"/>
              <a:gd name="T87" fmla="*/ 2147483647 h 34"/>
              <a:gd name="T88" fmla="*/ 2147483647 w 40"/>
              <a:gd name="T89" fmla="*/ 2147483647 h 34"/>
              <a:gd name="T90" fmla="*/ 2147483647 w 40"/>
              <a:gd name="T91" fmla="*/ 2147483647 h 34"/>
              <a:gd name="T92" fmla="*/ 2147483647 w 40"/>
              <a:gd name="T93" fmla="*/ 2147483647 h 34"/>
              <a:gd name="T94" fmla="*/ 2147483647 w 40"/>
              <a:gd name="T95" fmla="*/ 2147483647 h 34"/>
              <a:gd name="T96" fmla="*/ 2147483647 w 40"/>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34"/>
              <a:gd name="T149" fmla="*/ 40 w 40"/>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34">
                <a:moveTo>
                  <a:pt x="19" y="5"/>
                </a:moveTo>
                <a:lnTo>
                  <a:pt x="16" y="3"/>
                </a:lnTo>
                <a:lnTo>
                  <a:pt x="15" y="2"/>
                </a:lnTo>
                <a:lnTo>
                  <a:pt x="12" y="0"/>
                </a:lnTo>
                <a:lnTo>
                  <a:pt x="11" y="0"/>
                </a:lnTo>
                <a:lnTo>
                  <a:pt x="8" y="0"/>
                </a:lnTo>
                <a:lnTo>
                  <a:pt x="6" y="0"/>
                </a:lnTo>
                <a:lnTo>
                  <a:pt x="5" y="2"/>
                </a:lnTo>
                <a:lnTo>
                  <a:pt x="3" y="5"/>
                </a:lnTo>
                <a:lnTo>
                  <a:pt x="2" y="6"/>
                </a:lnTo>
                <a:lnTo>
                  <a:pt x="0" y="8"/>
                </a:lnTo>
                <a:lnTo>
                  <a:pt x="0" y="11"/>
                </a:lnTo>
                <a:lnTo>
                  <a:pt x="0" y="12"/>
                </a:lnTo>
                <a:lnTo>
                  <a:pt x="0" y="15"/>
                </a:lnTo>
                <a:lnTo>
                  <a:pt x="0" y="17"/>
                </a:lnTo>
                <a:lnTo>
                  <a:pt x="0" y="20"/>
                </a:lnTo>
                <a:lnTo>
                  <a:pt x="0" y="21"/>
                </a:lnTo>
                <a:lnTo>
                  <a:pt x="2" y="23"/>
                </a:lnTo>
                <a:lnTo>
                  <a:pt x="2" y="24"/>
                </a:lnTo>
                <a:lnTo>
                  <a:pt x="3" y="26"/>
                </a:lnTo>
                <a:lnTo>
                  <a:pt x="3" y="27"/>
                </a:lnTo>
                <a:lnTo>
                  <a:pt x="5" y="27"/>
                </a:lnTo>
                <a:lnTo>
                  <a:pt x="6" y="27"/>
                </a:lnTo>
                <a:lnTo>
                  <a:pt x="6" y="29"/>
                </a:lnTo>
                <a:lnTo>
                  <a:pt x="8" y="29"/>
                </a:lnTo>
                <a:lnTo>
                  <a:pt x="12" y="29"/>
                </a:lnTo>
                <a:lnTo>
                  <a:pt x="16" y="30"/>
                </a:lnTo>
                <a:lnTo>
                  <a:pt x="22" y="31"/>
                </a:lnTo>
                <a:lnTo>
                  <a:pt x="27" y="33"/>
                </a:lnTo>
                <a:lnTo>
                  <a:pt x="30" y="34"/>
                </a:lnTo>
                <a:lnTo>
                  <a:pt x="34" y="34"/>
                </a:lnTo>
                <a:lnTo>
                  <a:pt x="37" y="33"/>
                </a:lnTo>
                <a:lnTo>
                  <a:pt x="40" y="30"/>
                </a:lnTo>
                <a:lnTo>
                  <a:pt x="40" y="27"/>
                </a:lnTo>
                <a:lnTo>
                  <a:pt x="39" y="24"/>
                </a:lnTo>
                <a:lnTo>
                  <a:pt x="37" y="21"/>
                </a:lnTo>
                <a:lnTo>
                  <a:pt x="34" y="18"/>
                </a:lnTo>
                <a:lnTo>
                  <a:pt x="30" y="14"/>
                </a:lnTo>
                <a:lnTo>
                  <a:pt x="27" y="11"/>
                </a:lnTo>
                <a:lnTo>
                  <a:pt x="22" y="8"/>
                </a:lnTo>
                <a:lnTo>
                  <a:pt x="19" y="5"/>
                </a:lnTo>
              </a:path>
            </a:pathLst>
          </a:custGeom>
          <a:solidFill>
            <a:srgbClr val="FFFF00"/>
          </a:solidFill>
          <a:ln w="4763">
            <a:solidFill>
              <a:srgbClr val="990000"/>
            </a:solidFill>
            <a:round/>
            <a:headEnd/>
            <a:tailEnd/>
          </a:ln>
        </p:spPr>
        <p:txBody>
          <a:bodyPr/>
          <a:lstStyle/>
          <a:p>
            <a:endParaRPr lang="en-US"/>
          </a:p>
        </p:txBody>
      </p:sp>
      <p:sp>
        <p:nvSpPr>
          <p:cNvPr id="53384" name="Freeform 135"/>
          <p:cNvSpPr>
            <a:spLocks/>
          </p:cNvSpPr>
          <p:nvPr/>
        </p:nvSpPr>
        <p:spPr bwMode="auto">
          <a:xfrm>
            <a:off x="6151566" y="4497391"/>
            <a:ext cx="331787" cy="363537"/>
          </a:xfrm>
          <a:custGeom>
            <a:avLst/>
            <a:gdLst>
              <a:gd name="T0" fmla="*/ 2147483647 w 235"/>
              <a:gd name="T1" fmla="*/ 2147483647 h 229"/>
              <a:gd name="T2" fmla="*/ 2147483647 w 235"/>
              <a:gd name="T3" fmla="*/ 2147483647 h 229"/>
              <a:gd name="T4" fmla="*/ 2147483647 w 235"/>
              <a:gd name="T5" fmla="*/ 2147483647 h 229"/>
              <a:gd name="T6" fmla="*/ 2147483647 w 235"/>
              <a:gd name="T7" fmla="*/ 2147483647 h 229"/>
              <a:gd name="T8" fmla="*/ 2147483647 w 235"/>
              <a:gd name="T9" fmla="*/ 2147483647 h 229"/>
              <a:gd name="T10" fmla="*/ 2147483647 w 235"/>
              <a:gd name="T11" fmla="*/ 2147483647 h 229"/>
              <a:gd name="T12" fmla="*/ 2147483647 w 235"/>
              <a:gd name="T13" fmla="*/ 2147483647 h 229"/>
              <a:gd name="T14" fmla="*/ 2147483647 w 235"/>
              <a:gd name="T15" fmla="*/ 2147483647 h 229"/>
              <a:gd name="T16" fmla="*/ 2147483647 w 235"/>
              <a:gd name="T17" fmla="*/ 2147483647 h 229"/>
              <a:gd name="T18" fmla="*/ 2147483647 w 235"/>
              <a:gd name="T19" fmla="*/ 2147483647 h 229"/>
              <a:gd name="T20" fmla="*/ 2147483647 w 235"/>
              <a:gd name="T21" fmla="*/ 2147483647 h 229"/>
              <a:gd name="T22" fmla="*/ 2147483647 w 235"/>
              <a:gd name="T23" fmla="*/ 2147483647 h 229"/>
              <a:gd name="T24" fmla="*/ 2147483647 w 235"/>
              <a:gd name="T25" fmla="*/ 2147483647 h 229"/>
              <a:gd name="T26" fmla="*/ 2147483647 w 235"/>
              <a:gd name="T27" fmla="*/ 2147483647 h 229"/>
              <a:gd name="T28" fmla="*/ 2147483647 w 235"/>
              <a:gd name="T29" fmla="*/ 2147483647 h 229"/>
              <a:gd name="T30" fmla="*/ 2147483647 w 235"/>
              <a:gd name="T31" fmla="*/ 2147483647 h 229"/>
              <a:gd name="T32" fmla="*/ 2147483647 w 235"/>
              <a:gd name="T33" fmla="*/ 2147483647 h 229"/>
              <a:gd name="T34" fmla="*/ 2147483647 w 235"/>
              <a:gd name="T35" fmla="*/ 2147483647 h 229"/>
              <a:gd name="T36" fmla="*/ 2147483647 w 235"/>
              <a:gd name="T37" fmla="*/ 2147483647 h 229"/>
              <a:gd name="T38" fmla="*/ 2147483647 w 235"/>
              <a:gd name="T39" fmla="*/ 2147483647 h 229"/>
              <a:gd name="T40" fmla="*/ 2147483647 w 235"/>
              <a:gd name="T41" fmla="*/ 2147483647 h 229"/>
              <a:gd name="T42" fmla="*/ 2147483647 w 235"/>
              <a:gd name="T43" fmla="*/ 2147483647 h 229"/>
              <a:gd name="T44" fmla="*/ 2147483647 w 235"/>
              <a:gd name="T45" fmla="*/ 2147483647 h 229"/>
              <a:gd name="T46" fmla="*/ 2147483647 w 235"/>
              <a:gd name="T47" fmla="*/ 2147483647 h 229"/>
              <a:gd name="T48" fmla="*/ 2147483647 w 235"/>
              <a:gd name="T49" fmla="*/ 2147483647 h 229"/>
              <a:gd name="T50" fmla="*/ 2147483647 w 235"/>
              <a:gd name="T51" fmla="*/ 2147483647 h 229"/>
              <a:gd name="T52" fmla="*/ 2147483647 w 235"/>
              <a:gd name="T53" fmla="*/ 2147483647 h 229"/>
              <a:gd name="T54" fmla="*/ 2147483647 w 235"/>
              <a:gd name="T55" fmla="*/ 2147483647 h 229"/>
              <a:gd name="T56" fmla="*/ 2147483647 w 235"/>
              <a:gd name="T57" fmla="*/ 2147483647 h 229"/>
              <a:gd name="T58" fmla="*/ 2147483647 w 235"/>
              <a:gd name="T59" fmla="*/ 2147483647 h 229"/>
              <a:gd name="T60" fmla="*/ 2147483647 w 235"/>
              <a:gd name="T61" fmla="*/ 2147483647 h 229"/>
              <a:gd name="T62" fmla="*/ 2147483647 w 235"/>
              <a:gd name="T63" fmla="*/ 2147483647 h 229"/>
              <a:gd name="T64" fmla="*/ 2147483647 w 235"/>
              <a:gd name="T65" fmla="*/ 2147483647 h 229"/>
              <a:gd name="T66" fmla="*/ 2147483647 w 235"/>
              <a:gd name="T67" fmla="*/ 2147483647 h 229"/>
              <a:gd name="T68" fmla="*/ 2147483647 w 235"/>
              <a:gd name="T69" fmla="*/ 2147483647 h 229"/>
              <a:gd name="T70" fmla="*/ 2147483647 w 235"/>
              <a:gd name="T71" fmla="*/ 2147483647 h 229"/>
              <a:gd name="T72" fmla="*/ 2147483647 w 235"/>
              <a:gd name="T73" fmla="*/ 2147483647 h 229"/>
              <a:gd name="T74" fmla="*/ 2147483647 w 235"/>
              <a:gd name="T75" fmla="*/ 2147483647 h 229"/>
              <a:gd name="T76" fmla="*/ 2147483647 w 235"/>
              <a:gd name="T77" fmla="*/ 2147483647 h 229"/>
              <a:gd name="T78" fmla="*/ 2147483647 w 235"/>
              <a:gd name="T79" fmla="*/ 2147483647 h 229"/>
              <a:gd name="T80" fmla="*/ 2147483647 w 235"/>
              <a:gd name="T81" fmla="*/ 2147483647 h 229"/>
              <a:gd name="T82" fmla="*/ 2147483647 w 235"/>
              <a:gd name="T83" fmla="*/ 2147483647 h 229"/>
              <a:gd name="T84" fmla="*/ 2147483647 w 235"/>
              <a:gd name="T85" fmla="*/ 2147483647 h 229"/>
              <a:gd name="T86" fmla="*/ 2147483647 w 235"/>
              <a:gd name="T87" fmla="*/ 2147483647 h 229"/>
              <a:gd name="T88" fmla="*/ 0 w 235"/>
              <a:gd name="T89" fmla="*/ 2147483647 h 229"/>
              <a:gd name="T90" fmla="*/ 2147483647 w 235"/>
              <a:gd name="T91" fmla="*/ 2147483647 h 229"/>
              <a:gd name="T92" fmla="*/ 2147483647 w 235"/>
              <a:gd name="T93" fmla="*/ 2147483647 h 229"/>
              <a:gd name="T94" fmla="*/ 2147483647 w 235"/>
              <a:gd name="T95" fmla="*/ 2147483647 h 229"/>
              <a:gd name="T96" fmla="*/ 2147483647 w 235"/>
              <a:gd name="T97" fmla="*/ 2147483647 h 229"/>
              <a:gd name="T98" fmla="*/ 2147483647 w 235"/>
              <a:gd name="T99" fmla="*/ 2147483647 h 229"/>
              <a:gd name="T100" fmla="*/ 2147483647 w 235"/>
              <a:gd name="T101" fmla="*/ 2147483647 h 22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35"/>
              <a:gd name="T154" fmla="*/ 0 h 229"/>
              <a:gd name="T155" fmla="*/ 235 w 235"/>
              <a:gd name="T156" fmla="*/ 229 h 22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35" h="229">
                <a:moveTo>
                  <a:pt x="12" y="59"/>
                </a:moveTo>
                <a:lnTo>
                  <a:pt x="15" y="62"/>
                </a:lnTo>
                <a:lnTo>
                  <a:pt x="17" y="67"/>
                </a:lnTo>
                <a:lnTo>
                  <a:pt x="19" y="70"/>
                </a:lnTo>
                <a:lnTo>
                  <a:pt x="22" y="72"/>
                </a:lnTo>
                <a:lnTo>
                  <a:pt x="25" y="77"/>
                </a:lnTo>
                <a:lnTo>
                  <a:pt x="28" y="80"/>
                </a:lnTo>
                <a:lnTo>
                  <a:pt x="30" y="83"/>
                </a:lnTo>
                <a:lnTo>
                  <a:pt x="30" y="87"/>
                </a:lnTo>
                <a:lnTo>
                  <a:pt x="30" y="96"/>
                </a:lnTo>
                <a:lnTo>
                  <a:pt x="28" y="105"/>
                </a:lnTo>
                <a:lnTo>
                  <a:pt x="28" y="112"/>
                </a:lnTo>
                <a:lnTo>
                  <a:pt x="28" y="121"/>
                </a:lnTo>
                <a:lnTo>
                  <a:pt x="27" y="130"/>
                </a:lnTo>
                <a:lnTo>
                  <a:pt x="27" y="139"/>
                </a:lnTo>
                <a:lnTo>
                  <a:pt x="27" y="147"/>
                </a:lnTo>
                <a:lnTo>
                  <a:pt x="27" y="155"/>
                </a:lnTo>
                <a:lnTo>
                  <a:pt x="28" y="158"/>
                </a:lnTo>
                <a:lnTo>
                  <a:pt x="30" y="160"/>
                </a:lnTo>
                <a:lnTo>
                  <a:pt x="30" y="163"/>
                </a:lnTo>
                <a:lnTo>
                  <a:pt x="31" y="164"/>
                </a:lnTo>
                <a:lnTo>
                  <a:pt x="33" y="167"/>
                </a:lnTo>
                <a:lnTo>
                  <a:pt x="34" y="169"/>
                </a:lnTo>
                <a:lnTo>
                  <a:pt x="36" y="172"/>
                </a:lnTo>
                <a:lnTo>
                  <a:pt x="36" y="173"/>
                </a:lnTo>
                <a:lnTo>
                  <a:pt x="34" y="179"/>
                </a:lnTo>
                <a:lnTo>
                  <a:pt x="31" y="184"/>
                </a:lnTo>
                <a:lnTo>
                  <a:pt x="28" y="188"/>
                </a:lnTo>
                <a:lnTo>
                  <a:pt x="25" y="194"/>
                </a:lnTo>
                <a:lnTo>
                  <a:pt x="22" y="198"/>
                </a:lnTo>
                <a:lnTo>
                  <a:pt x="21" y="203"/>
                </a:lnTo>
                <a:lnTo>
                  <a:pt x="19" y="209"/>
                </a:lnTo>
                <a:lnTo>
                  <a:pt x="19" y="213"/>
                </a:lnTo>
                <a:lnTo>
                  <a:pt x="22" y="219"/>
                </a:lnTo>
                <a:lnTo>
                  <a:pt x="25" y="222"/>
                </a:lnTo>
                <a:lnTo>
                  <a:pt x="30" y="227"/>
                </a:lnTo>
                <a:lnTo>
                  <a:pt x="36" y="228"/>
                </a:lnTo>
                <a:lnTo>
                  <a:pt x="42" y="229"/>
                </a:lnTo>
                <a:lnTo>
                  <a:pt x="48" y="229"/>
                </a:lnTo>
                <a:lnTo>
                  <a:pt x="54" y="227"/>
                </a:lnTo>
                <a:lnTo>
                  <a:pt x="59" y="224"/>
                </a:lnTo>
                <a:lnTo>
                  <a:pt x="65" y="218"/>
                </a:lnTo>
                <a:lnTo>
                  <a:pt x="71" y="212"/>
                </a:lnTo>
                <a:lnTo>
                  <a:pt x="77" y="207"/>
                </a:lnTo>
                <a:lnTo>
                  <a:pt x="83" y="203"/>
                </a:lnTo>
                <a:lnTo>
                  <a:pt x="89" y="198"/>
                </a:lnTo>
                <a:lnTo>
                  <a:pt x="95" y="194"/>
                </a:lnTo>
                <a:lnTo>
                  <a:pt x="101" y="189"/>
                </a:lnTo>
                <a:lnTo>
                  <a:pt x="108" y="185"/>
                </a:lnTo>
                <a:lnTo>
                  <a:pt x="113" y="181"/>
                </a:lnTo>
                <a:lnTo>
                  <a:pt x="117" y="176"/>
                </a:lnTo>
                <a:lnTo>
                  <a:pt x="122" y="170"/>
                </a:lnTo>
                <a:lnTo>
                  <a:pt x="125" y="166"/>
                </a:lnTo>
                <a:lnTo>
                  <a:pt x="127" y="160"/>
                </a:lnTo>
                <a:lnTo>
                  <a:pt x="130" y="154"/>
                </a:lnTo>
                <a:lnTo>
                  <a:pt x="133" y="148"/>
                </a:lnTo>
                <a:lnTo>
                  <a:pt x="136" y="144"/>
                </a:lnTo>
                <a:lnTo>
                  <a:pt x="141" y="139"/>
                </a:lnTo>
                <a:lnTo>
                  <a:pt x="145" y="136"/>
                </a:lnTo>
                <a:lnTo>
                  <a:pt x="150" y="133"/>
                </a:lnTo>
                <a:lnTo>
                  <a:pt x="156" y="132"/>
                </a:lnTo>
                <a:lnTo>
                  <a:pt x="161" y="129"/>
                </a:lnTo>
                <a:lnTo>
                  <a:pt x="166" y="127"/>
                </a:lnTo>
                <a:lnTo>
                  <a:pt x="172" y="124"/>
                </a:lnTo>
                <a:lnTo>
                  <a:pt x="176" y="121"/>
                </a:lnTo>
                <a:lnTo>
                  <a:pt x="181" y="117"/>
                </a:lnTo>
                <a:lnTo>
                  <a:pt x="182" y="111"/>
                </a:lnTo>
                <a:lnTo>
                  <a:pt x="184" y="105"/>
                </a:lnTo>
                <a:lnTo>
                  <a:pt x="185" y="99"/>
                </a:lnTo>
                <a:lnTo>
                  <a:pt x="187" y="93"/>
                </a:lnTo>
                <a:lnTo>
                  <a:pt x="188" y="87"/>
                </a:lnTo>
                <a:lnTo>
                  <a:pt x="191" y="83"/>
                </a:lnTo>
                <a:lnTo>
                  <a:pt x="196" y="80"/>
                </a:lnTo>
                <a:lnTo>
                  <a:pt x="200" y="78"/>
                </a:lnTo>
                <a:lnTo>
                  <a:pt x="204" y="77"/>
                </a:lnTo>
                <a:lnTo>
                  <a:pt x="207" y="75"/>
                </a:lnTo>
                <a:lnTo>
                  <a:pt x="212" y="74"/>
                </a:lnTo>
                <a:lnTo>
                  <a:pt x="216" y="71"/>
                </a:lnTo>
                <a:lnTo>
                  <a:pt x="221" y="68"/>
                </a:lnTo>
                <a:lnTo>
                  <a:pt x="224" y="65"/>
                </a:lnTo>
                <a:lnTo>
                  <a:pt x="225" y="61"/>
                </a:lnTo>
                <a:lnTo>
                  <a:pt x="228" y="55"/>
                </a:lnTo>
                <a:lnTo>
                  <a:pt x="231" y="50"/>
                </a:lnTo>
                <a:lnTo>
                  <a:pt x="232" y="44"/>
                </a:lnTo>
                <a:lnTo>
                  <a:pt x="234" y="40"/>
                </a:lnTo>
                <a:lnTo>
                  <a:pt x="235" y="34"/>
                </a:lnTo>
                <a:lnTo>
                  <a:pt x="234" y="30"/>
                </a:lnTo>
                <a:lnTo>
                  <a:pt x="231" y="25"/>
                </a:lnTo>
                <a:lnTo>
                  <a:pt x="227" y="22"/>
                </a:lnTo>
                <a:lnTo>
                  <a:pt x="222" y="19"/>
                </a:lnTo>
                <a:lnTo>
                  <a:pt x="218" y="18"/>
                </a:lnTo>
                <a:lnTo>
                  <a:pt x="213" y="18"/>
                </a:lnTo>
                <a:lnTo>
                  <a:pt x="209" y="19"/>
                </a:lnTo>
                <a:lnTo>
                  <a:pt x="201" y="22"/>
                </a:lnTo>
                <a:lnTo>
                  <a:pt x="196" y="28"/>
                </a:lnTo>
                <a:lnTo>
                  <a:pt x="188" y="35"/>
                </a:lnTo>
                <a:lnTo>
                  <a:pt x="182" y="43"/>
                </a:lnTo>
                <a:lnTo>
                  <a:pt x="176" y="49"/>
                </a:lnTo>
                <a:lnTo>
                  <a:pt x="169" y="53"/>
                </a:lnTo>
                <a:lnTo>
                  <a:pt x="163" y="55"/>
                </a:lnTo>
                <a:lnTo>
                  <a:pt x="156" y="56"/>
                </a:lnTo>
                <a:lnTo>
                  <a:pt x="150" y="55"/>
                </a:lnTo>
                <a:lnTo>
                  <a:pt x="142" y="55"/>
                </a:lnTo>
                <a:lnTo>
                  <a:pt x="136" y="52"/>
                </a:lnTo>
                <a:lnTo>
                  <a:pt x="129" y="50"/>
                </a:lnTo>
                <a:lnTo>
                  <a:pt x="122" y="47"/>
                </a:lnTo>
                <a:lnTo>
                  <a:pt x="116" y="44"/>
                </a:lnTo>
                <a:lnTo>
                  <a:pt x="111" y="43"/>
                </a:lnTo>
                <a:lnTo>
                  <a:pt x="108" y="40"/>
                </a:lnTo>
                <a:lnTo>
                  <a:pt x="105" y="37"/>
                </a:lnTo>
                <a:lnTo>
                  <a:pt x="101" y="34"/>
                </a:lnTo>
                <a:lnTo>
                  <a:pt x="98" y="33"/>
                </a:lnTo>
                <a:lnTo>
                  <a:pt x="95" y="30"/>
                </a:lnTo>
                <a:lnTo>
                  <a:pt x="90" y="27"/>
                </a:lnTo>
                <a:lnTo>
                  <a:pt x="88" y="24"/>
                </a:lnTo>
                <a:lnTo>
                  <a:pt x="85" y="22"/>
                </a:lnTo>
                <a:lnTo>
                  <a:pt x="82" y="22"/>
                </a:lnTo>
                <a:lnTo>
                  <a:pt x="80" y="22"/>
                </a:lnTo>
                <a:lnTo>
                  <a:pt x="77" y="22"/>
                </a:lnTo>
                <a:lnTo>
                  <a:pt x="76" y="24"/>
                </a:lnTo>
                <a:lnTo>
                  <a:pt x="73" y="24"/>
                </a:lnTo>
                <a:lnTo>
                  <a:pt x="71" y="24"/>
                </a:lnTo>
                <a:lnTo>
                  <a:pt x="70" y="24"/>
                </a:lnTo>
                <a:lnTo>
                  <a:pt x="67" y="22"/>
                </a:lnTo>
                <a:lnTo>
                  <a:pt x="61" y="19"/>
                </a:lnTo>
                <a:lnTo>
                  <a:pt x="54" y="15"/>
                </a:lnTo>
                <a:lnTo>
                  <a:pt x="43" y="10"/>
                </a:lnTo>
                <a:lnTo>
                  <a:pt x="34" y="6"/>
                </a:lnTo>
                <a:lnTo>
                  <a:pt x="25" y="3"/>
                </a:lnTo>
                <a:lnTo>
                  <a:pt x="18" y="0"/>
                </a:lnTo>
                <a:lnTo>
                  <a:pt x="14" y="0"/>
                </a:lnTo>
                <a:lnTo>
                  <a:pt x="8" y="4"/>
                </a:lnTo>
                <a:lnTo>
                  <a:pt x="3" y="9"/>
                </a:lnTo>
                <a:lnTo>
                  <a:pt x="0" y="16"/>
                </a:lnTo>
                <a:lnTo>
                  <a:pt x="0" y="22"/>
                </a:lnTo>
                <a:lnTo>
                  <a:pt x="0" y="30"/>
                </a:lnTo>
                <a:lnTo>
                  <a:pt x="3" y="38"/>
                </a:lnTo>
                <a:lnTo>
                  <a:pt x="6" y="46"/>
                </a:lnTo>
                <a:lnTo>
                  <a:pt x="11" y="52"/>
                </a:lnTo>
                <a:lnTo>
                  <a:pt x="11" y="53"/>
                </a:lnTo>
                <a:lnTo>
                  <a:pt x="11" y="55"/>
                </a:lnTo>
                <a:lnTo>
                  <a:pt x="11" y="56"/>
                </a:lnTo>
                <a:lnTo>
                  <a:pt x="12" y="58"/>
                </a:lnTo>
                <a:lnTo>
                  <a:pt x="12" y="5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5" name="Freeform 136"/>
          <p:cNvSpPr>
            <a:spLocks/>
          </p:cNvSpPr>
          <p:nvPr/>
        </p:nvSpPr>
        <p:spPr bwMode="auto">
          <a:xfrm>
            <a:off x="6245229" y="4679953"/>
            <a:ext cx="87313" cy="111125"/>
          </a:xfrm>
          <a:custGeom>
            <a:avLst/>
            <a:gdLst>
              <a:gd name="T0" fmla="*/ 2147483647 w 62"/>
              <a:gd name="T1" fmla="*/ 2147483647 h 70"/>
              <a:gd name="T2" fmla="*/ 2147483647 w 62"/>
              <a:gd name="T3" fmla="*/ 2147483647 h 70"/>
              <a:gd name="T4" fmla="*/ 2147483647 w 62"/>
              <a:gd name="T5" fmla="*/ 2147483647 h 70"/>
              <a:gd name="T6" fmla="*/ 2147483647 w 62"/>
              <a:gd name="T7" fmla="*/ 2147483647 h 70"/>
              <a:gd name="T8" fmla="*/ 2147483647 w 62"/>
              <a:gd name="T9" fmla="*/ 2147483647 h 70"/>
              <a:gd name="T10" fmla="*/ 2147483647 w 62"/>
              <a:gd name="T11" fmla="*/ 2147483647 h 70"/>
              <a:gd name="T12" fmla="*/ 2147483647 w 62"/>
              <a:gd name="T13" fmla="*/ 2147483647 h 70"/>
              <a:gd name="T14" fmla="*/ 2147483647 w 62"/>
              <a:gd name="T15" fmla="*/ 2147483647 h 70"/>
              <a:gd name="T16" fmla="*/ 2147483647 w 62"/>
              <a:gd name="T17" fmla="*/ 2147483647 h 70"/>
              <a:gd name="T18" fmla="*/ 2147483647 w 62"/>
              <a:gd name="T19" fmla="*/ 2147483647 h 70"/>
              <a:gd name="T20" fmla="*/ 2147483647 w 62"/>
              <a:gd name="T21" fmla="*/ 2147483647 h 70"/>
              <a:gd name="T22" fmla="*/ 2147483647 w 62"/>
              <a:gd name="T23" fmla="*/ 2147483647 h 70"/>
              <a:gd name="T24" fmla="*/ 2147483647 w 62"/>
              <a:gd name="T25" fmla="*/ 2147483647 h 70"/>
              <a:gd name="T26" fmla="*/ 2147483647 w 62"/>
              <a:gd name="T27" fmla="*/ 2147483647 h 70"/>
              <a:gd name="T28" fmla="*/ 2147483647 w 62"/>
              <a:gd name="T29" fmla="*/ 2147483647 h 70"/>
              <a:gd name="T30" fmla="*/ 2147483647 w 62"/>
              <a:gd name="T31" fmla="*/ 2147483647 h 70"/>
              <a:gd name="T32" fmla="*/ 2147483647 w 62"/>
              <a:gd name="T33" fmla="*/ 2147483647 h 70"/>
              <a:gd name="T34" fmla="*/ 2147483647 w 62"/>
              <a:gd name="T35" fmla="*/ 2147483647 h 70"/>
              <a:gd name="T36" fmla="*/ 2147483647 w 62"/>
              <a:gd name="T37" fmla="*/ 2147483647 h 70"/>
              <a:gd name="T38" fmla="*/ 2147483647 w 62"/>
              <a:gd name="T39" fmla="*/ 2147483647 h 70"/>
              <a:gd name="T40" fmla="*/ 2147483647 w 62"/>
              <a:gd name="T41" fmla="*/ 2147483647 h 70"/>
              <a:gd name="T42" fmla="*/ 2147483647 w 62"/>
              <a:gd name="T43" fmla="*/ 2147483647 h 70"/>
              <a:gd name="T44" fmla="*/ 2147483647 w 62"/>
              <a:gd name="T45" fmla="*/ 2147483647 h 70"/>
              <a:gd name="T46" fmla="*/ 2147483647 w 62"/>
              <a:gd name="T47" fmla="*/ 2147483647 h 70"/>
              <a:gd name="T48" fmla="*/ 2147483647 w 62"/>
              <a:gd name="T49" fmla="*/ 2147483647 h 70"/>
              <a:gd name="T50" fmla="*/ 2147483647 w 62"/>
              <a:gd name="T51" fmla="*/ 2147483647 h 70"/>
              <a:gd name="T52" fmla="*/ 2147483647 w 62"/>
              <a:gd name="T53" fmla="*/ 2147483647 h 70"/>
              <a:gd name="T54" fmla="*/ 2147483647 w 62"/>
              <a:gd name="T55" fmla="*/ 2147483647 h 70"/>
              <a:gd name="T56" fmla="*/ 2147483647 w 62"/>
              <a:gd name="T57" fmla="*/ 2147483647 h 70"/>
              <a:gd name="T58" fmla="*/ 2147483647 w 62"/>
              <a:gd name="T59" fmla="*/ 2147483647 h 70"/>
              <a:gd name="T60" fmla="*/ 2147483647 w 62"/>
              <a:gd name="T61" fmla="*/ 2147483647 h 70"/>
              <a:gd name="T62" fmla="*/ 2147483647 w 62"/>
              <a:gd name="T63" fmla="*/ 2147483647 h 70"/>
              <a:gd name="T64" fmla="*/ 2147483647 w 62"/>
              <a:gd name="T65" fmla="*/ 2147483647 h 70"/>
              <a:gd name="T66" fmla="*/ 2147483647 w 62"/>
              <a:gd name="T67" fmla="*/ 0 h 70"/>
              <a:gd name="T68" fmla="*/ 2147483647 w 62"/>
              <a:gd name="T69" fmla="*/ 0 h 70"/>
              <a:gd name="T70" fmla="*/ 2147483647 w 62"/>
              <a:gd name="T71" fmla="*/ 2147483647 h 70"/>
              <a:gd name="T72" fmla="*/ 2147483647 w 62"/>
              <a:gd name="T73" fmla="*/ 2147483647 h 70"/>
              <a:gd name="T74" fmla="*/ 2147483647 w 62"/>
              <a:gd name="T75" fmla="*/ 2147483647 h 70"/>
              <a:gd name="T76" fmla="*/ 2147483647 w 62"/>
              <a:gd name="T77" fmla="*/ 2147483647 h 70"/>
              <a:gd name="T78" fmla="*/ 2147483647 w 62"/>
              <a:gd name="T79" fmla="*/ 2147483647 h 70"/>
              <a:gd name="T80" fmla="*/ 2147483647 w 62"/>
              <a:gd name="T81" fmla="*/ 2147483647 h 70"/>
              <a:gd name="T82" fmla="*/ 2147483647 w 62"/>
              <a:gd name="T83" fmla="*/ 2147483647 h 70"/>
              <a:gd name="T84" fmla="*/ 2147483647 w 62"/>
              <a:gd name="T85" fmla="*/ 2147483647 h 70"/>
              <a:gd name="T86" fmla="*/ 2147483647 w 62"/>
              <a:gd name="T87" fmla="*/ 2147483647 h 70"/>
              <a:gd name="T88" fmla="*/ 0 w 62"/>
              <a:gd name="T89" fmla="*/ 2147483647 h 70"/>
              <a:gd name="T90" fmla="*/ 0 w 62"/>
              <a:gd name="T91" fmla="*/ 2147483647 h 70"/>
              <a:gd name="T92" fmla="*/ 2147483647 w 62"/>
              <a:gd name="T93" fmla="*/ 2147483647 h 70"/>
              <a:gd name="T94" fmla="*/ 2147483647 w 62"/>
              <a:gd name="T95" fmla="*/ 2147483647 h 70"/>
              <a:gd name="T96" fmla="*/ 2147483647 w 62"/>
              <a:gd name="T97" fmla="*/ 2147483647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6" name="Freeform 137"/>
          <p:cNvSpPr>
            <a:spLocks/>
          </p:cNvSpPr>
          <p:nvPr/>
        </p:nvSpPr>
        <p:spPr bwMode="auto">
          <a:xfrm>
            <a:off x="6245229" y="4679953"/>
            <a:ext cx="87313" cy="111125"/>
          </a:xfrm>
          <a:custGeom>
            <a:avLst/>
            <a:gdLst>
              <a:gd name="T0" fmla="*/ 2147483647 w 62"/>
              <a:gd name="T1" fmla="*/ 2147483647 h 70"/>
              <a:gd name="T2" fmla="*/ 2147483647 w 62"/>
              <a:gd name="T3" fmla="*/ 2147483647 h 70"/>
              <a:gd name="T4" fmla="*/ 2147483647 w 62"/>
              <a:gd name="T5" fmla="*/ 2147483647 h 70"/>
              <a:gd name="T6" fmla="*/ 2147483647 w 62"/>
              <a:gd name="T7" fmla="*/ 2147483647 h 70"/>
              <a:gd name="T8" fmla="*/ 2147483647 w 62"/>
              <a:gd name="T9" fmla="*/ 2147483647 h 70"/>
              <a:gd name="T10" fmla="*/ 2147483647 w 62"/>
              <a:gd name="T11" fmla="*/ 2147483647 h 70"/>
              <a:gd name="T12" fmla="*/ 2147483647 w 62"/>
              <a:gd name="T13" fmla="*/ 2147483647 h 70"/>
              <a:gd name="T14" fmla="*/ 2147483647 w 62"/>
              <a:gd name="T15" fmla="*/ 2147483647 h 70"/>
              <a:gd name="T16" fmla="*/ 2147483647 w 62"/>
              <a:gd name="T17" fmla="*/ 2147483647 h 70"/>
              <a:gd name="T18" fmla="*/ 2147483647 w 62"/>
              <a:gd name="T19" fmla="*/ 2147483647 h 70"/>
              <a:gd name="T20" fmla="*/ 2147483647 w 62"/>
              <a:gd name="T21" fmla="*/ 2147483647 h 70"/>
              <a:gd name="T22" fmla="*/ 2147483647 w 62"/>
              <a:gd name="T23" fmla="*/ 2147483647 h 70"/>
              <a:gd name="T24" fmla="*/ 2147483647 w 62"/>
              <a:gd name="T25" fmla="*/ 2147483647 h 70"/>
              <a:gd name="T26" fmla="*/ 2147483647 w 62"/>
              <a:gd name="T27" fmla="*/ 2147483647 h 70"/>
              <a:gd name="T28" fmla="*/ 2147483647 w 62"/>
              <a:gd name="T29" fmla="*/ 2147483647 h 70"/>
              <a:gd name="T30" fmla="*/ 2147483647 w 62"/>
              <a:gd name="T31" fmla="*/ 2147483647 h 70"/>
              <a:gd name="T32" fmla="*/ 2147483647 w 62"/>
              <a:gd name="T33" fmla="*/ 2147483647 h 70"/>
              <a:gd name="T34" fmla="*/ 2147483647 w 62"/>
              <a:gd name="T35" fmla="*/ 2147483647 h 70"/>
              <a:gd name="T36" fmla="*/ 2147483647 w 62"/>
              <a:gd name="T37" fmla="*/ 2147483647 h 70"/>
              <a:gd name="T38" fmla="*/ 2147483647 w 62"/>
              <a:gd name="T39" fmla="*/ 2147483647 h 70"/>
              <a:gd name="T40" fmla="*/ 2147483647 w 62"/>
              <a:gd name="T41" fmla="*/ 2147483647 h 70"/>
              <a:gd name="T42" fmla="*/ 2147483647 w 62"/>
              <a:gd name="T43" fmla="*/ 2147483647 h 70"/>
              <a:gd name="T44" fmla="*/ 2147483647 w 62"/>
              <a:gd name="T45" fmla="*/ 2147483647 h 70"/>
              <a:gd name="T46" fmla="*/ 2147483647 w 62"/>
              <a:gd name="T47" fmla="*/ 2147483647 h 70"/>
              <a:gd name="T48" fmla="*/ 2147483647 w 62"/>
              <a:gd name="T49" fmla="*/ 2147483647 h 70"/>
              <a:gd name="T50" fmla="*/ 2147483647 w 62"/>
              <a:gd name="T51" fmla="*/ 2147483647 h 70"/>
              <a:gd name="T52" fmla="*/ 2147483647 w 62"/>
              <a:gd name="T53" fmla="*/ 2147483647 h 70"/>
              <a:gd name="T54" fmla="*/ 2147483647 w 62"/>
              <a:gd name="T55" fmla="*/ 2147483647 h 70"/>
              <a:gd name="T56" fmla="*/ 2147483647 w 62"/>
              <a:gd name="T57" fmla="*/ 2147483647 h 70"/>
              <a:gd name="T58" fmla="*/ 2147483647 w 62"/>
              <a:gd name="T59" fmla="*/ 2147483647 h 70"/>
              <a:gd name="T60" fmla="*/ 2147483647 w 62"/>
              <a:gd name="T61" fmla="*/ 2147483647 h 70"/>
              <a:gd name="T62" fmla="*/ 2147483647 w 62"/>
              <a:gd name="T63" fmla="*/ 2147483647 h 70"/>
              <a:gd name="T64" fmla="*/ 2147483647 w 62"/>
              <a:gd name="T65" fmla="*/ 2147483647 h 70"/>
              <a:gd name="T66" fmla="*/ 2147483647 w 62"/>
              <a:gd name="T67" fmla="*/ 0 h 70"/>
              <a:gd name="T68" fmla="*/ 2147483647 w 62"/>
              <a:gd name="T69" fmla="*/ 0 h 70"/>
              <a:gd name="T70" fmla="*/ 2147483647 w 62"/>
              <a:gd name="T71" fmla="*/ 2147483647 h 70"/>
              <a:gd name="T72" fmla="*/ 2147483647 w 62"/>
              <a:gd name="T73" fmla="*/ 2147483647 h 70"/>
              <a:gd name="T74" fmla="*/ 2147483647 w 62"/>
              <a:gd name="T75" fmla="*/ 2147483647 h 70"/>
              <a:gd name="T76" fmla="*/ 2147483647 w 62"/>
              <a:gd name="T77" fmla="*/ 2147483647 h 70"/>
              <a:gd name="T78" fmla="*/ 2147483647 w 62"/>
              <a:gd name="T79" fmla="*/ 2147483647 h 70"/>
              <a:gd name="T80" fmla="*/ 2147483647 w 62"/>
              <a:gd name="T81" fmla="*/ 2147483647 h 70"/>
              <a:gd name="T82" fmla="*/ 2147483647 w 62"/>
              <a:gd name="T83" fmla="*/ 2147483647 h 70"/>
              <a:gd name="T84" fmla="*/ 2147483647 w 62"/>
              <a:gd name="T85" fmla="*/ 2147483647 h 70"/>
              <a:gd name="T86" fmla="*/ 2147483647 w 62"/>
              <a:gd name="T87" fmla="*/ 2147483647 h 70"/>
              <a:gd name="T88" fmla="*/ 0 w 62"/>
              <a:gd name="T89" fmla="*/ 2147483647 h 70"/>
              <a:gd name="T90" fmla="*/ 0 w 62"/>
              <a:gd name="T91" fmla="*/ 2147483647 h 70"/>
              <a:gd name="T92" fmla="*/ 2147483647 w 62"/>
              <a:gd name="T93" fmla="*/ 2147483647 h 70"/>
              <a:gd name="T94" fmla="*/ 2147483647 w 62"/>
              <a:gd name="T95" fmla="*/ 2147483647 h 70"/>
              <a:gd name="T96" fmla="*/ 2147483647 w 62"/>
              <a:gd name="T97" fmla="*/ 2147483647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path>
            </a:pathLst>
          </a:custGeom>
          <a:solidFill>
            <a:srgbClr val="FFFF00"/>
          </a:solidFill>
          <a:ln w="1588">
            <a:solidFill>
              <a:srgbClr val="990000"/>
            </a:solidFill>
            <a:round/>
            <a:headEnd/>
            <a:tailEnd/>
          </a:ln>
        </p:spPr>
        <p:txBody>
          <a:bodyPr/>
          <a:lstStyle/>
          <a:p>
            <a:endParaRPr lang="en-US"/>
          </a:p>
        </p:txBody>
      </p:sp>
      <p:sp>
        <p:nvSpPr>
          <p:cNvPr id="53387" name="Freeform 138"/>
          <p:cNvSpPr>
            <a:spLocks/>
          </p:cNvSpPr>
          <p:nvPr/>
        </p:nvSpPr>
        <p:spPr bwMode="auto">
          <a:xfrm>
            <a:off x="6245229" y="4679953"/>
            <a:ext cx="87313" cy="111125"/>
          </a:xfrm>
          <a:custGeom>
            <a:avLst/>
            <a:gdLst>
              <a:gd name="T0" fmla="*/ 2147483647 w 62"/>
              <a:gd name="T1" fmla="*/ 2147483647 h 70"/>
              <a:gd name="T2" fmla="*/ 2147483647 w 62"/>
              <a:gd name="T3" fmla="*/ 2147483647 h 70"/>
              <a:gd name="T4" fmla="*/ 2147483647 w 62"/>
              <a:gd name="T5" fmla="*/ 2147483647 h 70"/>
              <a:gd name="T6" fmla="*/ 2147483647 w 62"/>
              <a:gd name="T7" fmla="*/ 2147483647 h 70"/>
              <a:gd name="T8" fmla="*/ 2147483647 w 62"/>
              <a:gd name="T9" fmla="*/ 2147483647 h 70"/>
              <a:gd name="T10" fmla="*/ 2147483647 w 62"/>
              <a:gd name="T11" fmla="*/ 2147483647 h 70"/>
              <a:gd name="T12" fmla="*/ 2147483647 w 62"/>
              <a:gd name="T13" fmla="*/ 2147483647 h 70"/>
              <a:gd name="T14" fmla="*/ 2147483647 w 62"/>
              <a:gd name="T15" fmla="*/ 2147483647 h 70"/>
              <a:gd name="T16" fmla="*/ 2147483647 w 62"/>
              <a:gd name="T17" fmla="*/ 2147483647 h 70"/>
              <a:gd name="T18" fmla="*/ 2147483647 w 62"/>
              <a:gd name="T19" fmla="*/ 2147483647 h 70"/>
              <a:gd name="T20" fmla="*/ 2147483647 w 62"/>
              <a:gd name="T21" fmla="*/ 2147483647 h 70"/>
              <a:gd name="T22" fmla="*/ 2147483647 w 62"/>
              <a:gd name="T23" fmla="*/ 2147483647 h 70"/>
              <a:gd name="T24" fmla="*/ 2147483647 w 62"/>
              <a:gd name="T25" fmla="*/ 2147483647 h 70"/>
              <a:gd name="T26" fmla="*/ 2147483647 w 62"/>
              <a:gd name="T27" fmla="*/ 2147483647 h 70"/>
              <a:gd name="T28" fmla="*/ 2147483647 w 62"/>
              <a:gd name="T29" fmla="*/ 2147483647 h 70"/>
              <a:gd name="T30" fmla="*/ 2147483647 w 62"/>
              <a:gd name="T31" fmla="*/ 2147483647 h 70"/>
              <a:gd name="T32" fmla="*/ 2147483647 w 62"/>
              <a:gd name="T33" fmla="*/ 2147483647 h 70"/>
              <a:gd name="T34" fmla="*/ 2147483647 w 62"/>
              <a:gd name="T35" fmla="*/ 2147483647 h 70"/>
              <a:gd name="T36" fmla="*/ 2147483647 w 62"/>
              <a:gd name="T37" fmla="*/ 2147483647 h 70"/>
              <a:gd name="T38" fmla="*/ 2147483647 w 62"/>
              <a:gd name="T39" fmla="*/ 2147483647 h 70"/>
              <a:gd name="T40" fmla="*/ 2147483647 w 62"/>
              <a:gd name="T41" fmla="*/ 2147483647 h 70"/>
              <a:gd name="T42" fmla="*/ 2147483647 w 62"/>
              <a:gd name="T43" fmla="*/ 2147483647 h 70"/>
              <a:gd name="T44" fmla="*/ 2147483647 w 62"/>
              <a:gd name="T45" fmla="*/ 2147483647 h 70"/>
              <a:gd name="T46" fmla="*/ 2147483647 w 62"/>
              <a:gd name="T47" fmla="*/ 2147483647 h 70"/>
              <a:gd name="T48" fmla="*/ 2147483647 w 62"/>
              <a:gd name="T49" fmla="*/ 2147483647 h 70"/>
              <a:gd name="T50" fmla="*/ 2147483647 w 62"/>
              <a:gd name="T51" fmla="*/ 2147483647 h 70"/>
              <a:gd name="T52" fmla="*/ 2147483647 w 62"/>
              <a:gd name="T53" fmla="*/ 2147483647 h 70"/>
              <a:gd name="T54" fmla="*/ 2147483647 w 62"/>
              <a:gd name="T55" fmla="*/ 2147483647 h 70"/>
              <a:gd name="T56" fmla="*/ 2147483647 w 62"/>
              <a:gd name="T57" fmla="*/ 2147483647 h 70"/>
              <a:gd name="T58" fmla="*/ 2147483647 w 62"/>
              <a:gd name="T59" fmla="*/ 2147483647 h 70"/>
              <a:gd name="T60" fmla="*/ 2147483647 w 62"/>
              <a:gd name="T61" fmla="*/ 2147483647 h 70"/>
              <a:gd name="T62" fmla="*/ 2147483647 w 62"/>
              <a:gd name="T63" fmla="*/ 2147483647 h 70"/>
              <a:gd name="T64" fmla="*/ 2147483647 w 62"/>
              <a:gd name="T65" fmla="*/ 2147483647 h 70"/>
              <a:gd name="T66" fmla="*/ 2147483647 w 62"/>
              <a:gd name="T67" fmla="*/ 0 h 70"/>
              <a:gd name="T68" fmla="*/ 2147483647 w 62"/>
              <a:gd name="T69" fmla="*/ 0 h 70"/>
              <a:gd name="T70" fmla="*/ 2147483647 w 62"/>
              <a:gd name="T71" fmla="*/ 2147483647 h 70"/>
              <a:gd name="T72" fmla="*/ 2147483647 w 62"/>
              <a:gd name="T73" fmla="*/ 2147483647 h 70"/>
              <a:gd name="T74" fmla="*/ 2147483647 w 62"/>
              <a:gd name="T75" fmla="*/ 2147483647 h 70"/>
              <a:gd name="T76" fmla="*/ 2147483647 w 62"/>
              <a:gd name="T77" fmla="*/ 2147483647 h 70"/>
              <a:gd name="T78" fmla="*/ 2147483647 w 62"/>
              <a:gd name="T79" fmla="*/ 2147483647 h 70"/>
              <a:gd name="T80" fmla="*/ 2147483647 w 62"/>
              <a:gd name="T81" fmla="*/ 2147483647 h 70"/>
              <a:gd name="T82" fmla="*/ 2147483647 w 62"/>
              <a:gd name="T83" fmla="*/ 2147483647 h 70"/>
              <a:gd name="T84" fmla="*/ 2147483647 w 62"/>
              <a:gd name="T85" fmla="*/ 2147483647 h 70"/>
              <a:gd name="T86" fmla="*/ 2147483647 w 62"/>
              <a:gd name="T87" fmla="*/ 2147483647 h 70"/>
              <a:gd name="T88" fmla="*/ 0 w 62"/>
              <a:gd name="T89" fmla="*/ 2147483647 h 70"/>
              <a:gd name="T90" fmla="*/ 0 w 62"/>
              <a:gd name="T91" fmla="*/ 2147483647 h 70"/>
              <a:gd name="T92" fmla="*/ 2147483647 w 62"/>
              <a:gd name="T93" fmla="*/ 2147483647 h 70"/>
              <a:gd name="T94" fmla="*/ 2147483647 w 62"/>
              <a:gd name="T95" fmla="*/ 2147483647 h 70"/>
              <a:gd name="T96" fmla="*/ 2147483647 w 62"/>
              <a:gd name="T97" fmla="*/ 2147483647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path>
            </a:pathLst>
          </a:custGeom>
          <a:solidFill>
            <a:srgbClr val="FFFF00"/>
          </a:solidFill>
          <a:ln w="4763">
            <a:solidFill>
              <a:srgbClr val="990000"/>
            </a:solidFill>
            <a:round/>
            <a:headEnd/>
            <a:tailEnd/>
          </a:ln>
        </p:spPr>
        <p:txBody>
          <a:bodyPr/>
          <a:lstStyle/>
          <a:p>
            <a:endParaRPr lang="en-US"/>
          </a:p>
        </p:txBody>
      </p:sp>
      <p:sp>
        <p:nvSpPr>
          <p:cNvPr id="53388" name="Freeform 139"/>
          <p:cNvSpPr>
            <a:spLocks/>
          </p:cNvSpPr>
          <p:nvPr/>
        </p:nvSpPr>
        <p:spPr bwMode="auto">
          <a:xfrm>
            <a:off x="6202364" y="4652963"/>
            <a:ext cx="55563" cy="100012"/>
          </a:xfrm>
          <a:custGeom>
            <a:avLst/>
            <a:gdLst>
              <a:gd name="T0" fmla="*/ 0 w 40"/>
              <a:gd name="T1" fmla="*/ 2147483647 h 63"/>
              <a:gd name="T2" fmla="*/ 2147483647 w 40"/>
              <a:gd name="T3" fmla="*/ 2147483647 h 63"/>
              <a:gd name="T4" fmla="*/ 2147483647 w 40"/>
              <a:gd name="T5" fmla="*/ 2147483647 h 63"/>
              <a:gd name="T6" fmla="*/ 2147483647 w 40"/>
              <a:gd name="T7" fmla="*/ 2147483647 h 63"/>
              <a:gd name="T8" fmla="*/ 2147483647 w 40"/>
              <a:gd name="T9" fmla="*/ 2147483647 h 63"/>
              <a:gd name="T10" fmla="*/ 2147483647 w 40"/>
              <a:gd name="T11" fmla="*/ 2147483647 h 63"/>
              <a:gd name="T12" fmla="*/ 2147483647 w 40"/>
              <a:gd name="T13" fmla="*/ 2147483647 h 63"/>
              <a:gd name="T14" fmla="*/ 2147483647 w 40"/>
              <a:gd name="T15" fmla="*/ 2147483647 h 63"/>
              <a:gd name="T16" fmla="*/ 2147483647 w 40"/>
              <a:gd name="T17" fmla="*/ 2147483647 h 63"/>
              <a:gd name="T18" fmla="*/ 2147483647 w 40"/>
              <a:gd name="T19" fmla="*/ 2147483647 h 63"/>
              <a:gd name="T20" fmla="*/ 2147483647 w 40"/>
              <a:gd name="T21" fmla="*/ 2147483647 h 63"/>
              <a:gd name="T22" fmla="*/ 2147483647 w 40"/>
              <a:gd name="T23" fmla="*/ 2147483647 h 63"/>
              <a:gd name="T24" fmla="*/ 2147483647 w 40"/>
              <a:gd name="T25" fmla="*/ 2147483647 h 63"/>
              <a:gd name="T26" fmla="*/ 2147483647 w 40"/>
              <a:gd name="T27" fmla="*/ 2147483647 h 63"/>
              <a:gd name="T28" fmla="*/ 2147483647 w 40"/>
              <a:gd name="T29" fmla="*/ 2147483647 h 63"/>
              <a:gd name="T30" fmla="*/ 2147483647 w 40"/>
              <a:gd name="T31" fmla="*/ 2147483647 h 63"/>
              <a:gd name="T32" fmla="*/ 2147483647 w 40"/>
              <a:gd name="T33" fmla="*/ 2147483647 h 63"/>
              <a:gd name="T34" fmla="*/ 2147483647 w 40"/>
              <a:gd name="T35" fmla="*/ 2147483647 h 63"/>
              <a:gd name="T36" fmla="*/ 2147483647 w 40"/>
              <a:gd name="T37" fmla="*/ 2147483647 h 63"/>
              <a:gd name="T38" fmla="*/ 2147483647 w 40"/>
              <a:gd name="T39" fmla="*/ 2147483647 h 63"/>
              <a:gd name="T40" fmla="*/ 2147483647 w 40"/>
              <a:gd name="T41" fmla="*/ 2147483647 h 63"/>
              <a:gd name="T42" fmla="*/ 2147483647 w 40"/>
              <a:gd name="T43" fmla="*/ 2147483647 h 63"/>
              <a:gd name="T44" fmla="*/ 2147483647 w 40"/>
              <a:gd name="T45" fmla="*/ 2147483647 h 63"/>
              <a:gd name="T46" fmla="*/ 2147483647 w 40"/>
              <a:gd name="T47" fmla="*/ 2147483647 h 63"/>
              <a:gd name="T48" fmla="*/ 2147483647 w 40"/>
              <a:gd name="T49" fmla="*/ 2147483647 h 63"/>
              <a:gd name="T50" fmla="*/ 2147483647 w 40"/>
              <a:gd name="T51" fmla="*/ 2147483647 h 63"/>
              <a:gd name="T52" fmla="*/ 2147483647 w 40"/>
              <a:gd name="T53" fmla="*/ 2147483647 h 63"/>
              <a:gd name="T54" fmla="*/ 2147483647 w 40"/>
              <a:gd name="T55" fmla="*/ 2147483647 h 63"/>
              <a:gd name="T56" fmla="*/ 2147483647 w 40"/>
              <a:gd name="T57" fmla="*/ 2147483647 h 63"/>
              <a:gd name="T58" fmla="*/ 2147483647 w 40"/>
              <a:gd name="T59" fmla="*/ 2147483647 h 63"/>
              <a:gd name="T60" fmla="*/ 2147483647 w 40"/>
              <a:gd name="T61" fmla="*/ 2147483647 h 63"/>
              <a:gd name="T62" fmla="*/ 2147483647 w 40"/>
              <a:gd name="T63" fmla="*/ 2147483647 h 63"/>
              <a:gd name="T64" fmla="*/ 2147483647 w 40"/>
              <a:gd name="T65" fmla="*/ 0 h 63"/>
              <a:gd name="T66" fmla="*/ 2147483647 w 40"/>
              <a:gd name="T67" fmla="*/ 0 h 63"/>
              <a:gd name="T68" fmla="*/ 2147483647 w 40"/>
              <a:gd name="T69" fmla="*/ 2147483647 h 63"/>
              <a:gd name="T70" fmla="*/ 2147483647 w 40"/>
              <a:gd name="T71" fmla="*/ 2147483647 h 63"/>
              <a:gd name="T72" fmla="*/ 2147483647 w 40"/>
              <a:gd name="T73" fmla="*/ 2147483647 h 63"/>
              <a:gd name="T74" fmla="*/ 2147483647 w 40"/>
              <a:gd name="T75" fmla="*/ 2147483647 h 63"/>
              <a:gd name="T76" fmla="*/ 2147483647 w 40"/>
              <a:gd name="T77" fmla="*/ 2147483647 h 63"/>
              <a:gd name="T78" fmla="*/ 2147483647 w 40"/>
              <a:gd name="T79" fmla="*/ 2147483647 h 63"/>
              <a:gd name="T80" fmla="*/ 2147483647 w 40"/>
              <a:gd name="T81" fmla="*/ 2147483647 h 63"/>
              <a:gd name="T82" fmla="*/ 2147483647 w 40"/>
              <a:gd name="T83" fmla="*/ 2147483647 h 63"/>
              <a:gd name="T84" fmla="*/ 0 w 40"/>
              <a:gd name="T85" fmla="*/ 2147483647 h 63"/>
              <a:gd name="T86" fmla="*/ 0 w 40"/>
              <a:gd name="T87" fmla="*/ 2147483647 h 63"/>
              <a:gd name="T88" fmla="*/ 0 w 40"/>
              <a:gd name="T89" fmla="*/ 2147483647 h 63"/>
              <a:gd name="T90" fmla="*/ 2147483647 w 40"/>
              <a:gd name="T91" fmla="*/ 2147483647 h 63"/>
              <a:gd name="T92" fmla="*/ 2147483647 w 40"/>
              <a:gd name="T93" fmla="*/ 2147483647 h 63"/>
              <a:gd name="T94" fmla="*/ 2147483647 w 40"/>
              <a:gd name="T95" fmla="*/ 2147483647 h 63"/>
              <a:gd name="T96" fmla="*/ 0 w 40"/>
              <a:gd name="T97" fmla="*/ 2147483647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9" name="Freeform 140"/>
          <p:cNvSpPr>
            <a:spLocks/>
          </p:cNvSpPr>
          <p:nvPr/>
        </p:nvSpPr>
        <p:spPr bwMode="auto">
          <a:xfrm>
            <a:off x="6202364" y="4652963"/>
            <a:ext cx="55563" cy="100012"/>
          </a:xfrm>
          <a:custGeom>
            <a:avLst/>
            <a:gdLst>
              <a:gd name="T0" fmla="*/ 0 w 40"/>
              <a:gd name="T1" fmla="*/ 2147483647 h 63"/>
              <a:gd name="T2" fmla="*/ 2147483647 w 40"/>
              <a:gd name="T3" fmla="*/ 2147483647 h 63"/>
              <a:gd name="T4" fmla="*/ 2147483647 w 40"/>
              <a:gd name="T5" fmla="*/ 2147483647 h 63"/>
              <a:gd name="T6" fmla="*/ 2147483647 w 40"/>
              <a:gd name="T7" fmla="*/ 2147483647 h 63"/>
              <a:gd name="T8" fmla="*/ 2147483647 w 40"/>
              <a:gd name="T9" fmla="*/ 2147483647 h 63"/>
              <a:gd name="T10" fmla="*/ 2147483647 w 40"/>
              <a:gd name="T11" fmla="*/ 2147483647 h 63"/>
              <a:gd name="T12" fmla="*/ 2147483647 w 40"/>
              <a:gd name="T13" fmla="*/ 2147483647 h 63"/>
              <a:gd name="T14" fmla="*/ 2147483647 w 40"/>
              <a:gd name="T15" fmla="*/ 2147483647 h 63"/>
              <a:gd name="T16" fmla="*/ 2147483647 w 40"/>
              <a:gd name="T17" fmla="*/ 2147483647 h 63"/>
              <a:gd name="T18" fmla="*/ 2147483647 w 40"/>
              <a:gd name="T19" fmla="*/ 2147483647 h 63"/>
              <a:gd name="T20" fmla="*/ 2147483647 w 40"/>
              <a:gd name="T21" fmla="*/ 2147483647 h 63"/>
              <a:gd name="T22" fmla="*/ 2147483647 w 40"/>
              <a:gd name="T23" fmla="*/ 2147483647 h 63"/>
              <a:gd name="T24" fmla="*/ 2147483647 w 40"/>
              <a:gd name="T25" fmla="*/ 2147483647 h 63"/>
              <a:gd name="T26" fmla="*/ 2147483647 w 40"/>
              <a:gd name="T27" fmla="*/ 2147483647 h 63"/>
              <a:gd name="T28" fmla="*/ 2147483647 w 40"/>
              <a:gd name="T29" fmla="*/ 2147483647 h 63"/>
              <a:gd name="T30" fmla="*/ 2147483647 w 40"/>
              <a:gd name="T31" fmla="*/ 2147483647 h 63"/>
              <a:gd name="T32" fmla="*/ 2147483647 w 40"/>
              <a:gd name="T33" fmla="*/ 2147483647 h 63"/>
              <a:gd name="T34" fmla="*/ 2147483647 w 40"/>
              <a:gd name="T35" fmla="*/ 2147483647 h 63"/>
              <a:gd name="T36" fmla="*/ 2147483647 w 40"/>
              <a:gd name="T37" fmla="*/ 2147483647 h 63"/>
              <a:gd name="T38" fmla="*/ 2147483647 w 40"/>
              <a:gd name="T39" fmla="*/ 2147483647 h 63"/>
              <a:gd name="T40" fmla="*/ 2147483647 w 40"/>
              <a:gd name="T41" fmla="*/ 2147483647 h 63"/>
              <a:gd name="T42" fmla="*/ 2147483647 w 40"/>
              <a:gd name="T43" fmla="*/ 2147483647 h 63"/>
              <a:gd name="T44" fmla="*/ 2147483647 w 40"/>
              <a:gd name="T45" fmla="*/ 2147483647 h 63"/>
              <a:gd name="T46" fmla="*/ 2147483647 w 40"/>
              <a:gd name="T47" fmla="*/ 2147483647 h 63"/>
              <a:gd name="T48" fmla="*/ 2147483647 w 40"/>
              <a:gd name="T49" fmla="*/ 2147483647 h 63"/>
              <a:gd name="T50" fmla="*/ 2147483647 w 40"/>
              <a:gd name="T51" fmla="*/ 2147483647 h 63"/>
              <a:gd name="T52" fmla="*/ 2147483647 w 40"/>
              <a:gd name="T53" fmla="*/ 2147483647 h 63"/>
              <a:gd name="T54" fmla="*/ 2147483647 w 40"/>
              <a:gd name="T55" fmla="*/ 2147483647 h 63"/>
              <a:gd name="T56" fmla="*/ 2147483647 w 40"/>
              <a:gd name="T57" fmla="*/ 2147483647 h 63"/>
              <a:gd name="T58" fmla="*/ 2147483647 w 40"/>
              <a:gd name="T59" fmla="*/ 2147483647 h 63"/>
              <a:gd name="T60" fmla="*/ 2147483647 w 40"/>
              <a:gd name="T61" fmla="*/ 2147483647 h 63"/>
              <a:gd name="T62" fmla="*/ 2147483647 w 40"/>
              <a:gd name="T63" fmla="*/ 2147483647 h 63"/>
              <a:gd name="T64" fmla="*/ 2147483647 w 40"/>
              <a:gd name="T65" fmla="*/ 0 h 63"/>
              <a:gd name="T66" fmla="*/ 2147483647 w 40"/>
              <a:gd name="T67" fmla="*/ 0 h 63"/>
              <a:gd name="T68" fmla="*/ 2147483647 w 40"/>
              <a:gd name="T69" fmla="*/ 2147483647 h 63"/>
              <a:gd name="T70" fmla="*/ 2147483647 w 40"/>
              <a:gd name="T71" fmla="*/ 2147483647 h 63"/>
              <a:gd name="T72" fmla="*/ 2147483647 w 40"/>
              <a:gd name="T73" fmla="*/ 2147483647 h 63"/>
              <a:gd name="T74" fmla="*/ 2147483647 w 40"/>
              <a:gd name="T75" fmla="*/ 2147483647 h 63"/>
              <a:gd name="T76" fmla="*/ 2147483647 w 40"/>
              <a:gd name="T77" fmla="*/ 2147483647 h 63"/>
              <a:gd name="T78" fmla="*/ 2147483647 w 40"/>
              <a:gd name="T79" fmla="*/ 2147483647 h 63"/>
              <a:gd name="T80" fmla="*/ 2147483647 w 40"/>
              <a:gd name="T81" fmla="*/ 2147483647 h 63"/>
              <a:gd name="T82" fmla="*/ 2147483647 w 40"/>
              <a:gd name="T83" fmla="*/ 2147483647 h 63"/>
              <a:gd name="T84" fmla="*/ 0 w 40"/>
              <a:gd name="T85" fmla="*/ 2147483647 h 63"/>
              <a:gd name="T86" fmla="*/ 0 w 40"/>
              <a:gd name="T87" fmla="*/ 2147483647 h 63"/>
              <a:gd name="T88" fmla="*/ 0 w 40"/>
              <a:gd name="T89" fmla="*/ 2147483647 h 63"/>
              <a:gd name="T90" fmla="*/ 2147483647 w 40"/>
              <a:gd name="T91" fmla="*/ 2147483647 h 63"/>
              <a:gd name="T92" fmla="*/ 2147483647 w 40"/>
              <a:gd name="T93" fmla="*/ 2147483647 h 63"/>
              <a:gd name="T94" fmla="*/ 2147483647 w 40"/>
              <a:gd name="T95" fmla="*/ 2147483647 h 63"/>
              <a:gd name="T96" fmla="*/ 0 w 40"/>
              <a:gd name="T97" fmla="*/ 2147483647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path>
            </a:pathLst>
          </a:custGeom>
          <a:solidFill>
            <a:srgbClr val="FFFF00"/>
          </a:solidFill>
          <a:ln w="1588">
            <a:solidFill>
              <a:srgbClr val="990000"/>
            </a:solidFill>
            <a:round/>
            <a:headEnd/>
            <a:tailEnd/>
          </a:ln>
        </p:spPr>
        <p:txBody>
          <a:bodyPr/>
          <a:lstStyle/>
          <a:p>
            <a:endParaRPr lang="en-US"/>
          </a:p>
        </p:txBody>
      </p:sp>
      <p:sp>
        <p:nvSpPr>
          <p:cNvPr id="53390" name="Freeform 141"/>
          <p:cNvSpPr>
            <a:spLocks/>
          </p:cNvSpPr>
          <p:nvPr/>
        </p:nvSpPr>
        <p:spPr bwMode="auto">
          <a:xfrm>
            <a:off x="6202364" y="4652963"/>
            <a:ext cx="55563" cy="100012"/>
          </a:xfrm>
          <a:custGeom>
            <a:avLst/>
            <a:gdLst>
              <a:gd name="T0" fmla="*/ 0 w 40"/>
              <a:gd name="T1" fmla="*/ 2147483647 h 63"/>
              <a:gd name="T2" fmla="*/ 2147483647 w 40"/>
              <a:gd name="T3" fmla="*/ 2147483647 h 63"/>
              <a:gd name="T4" fmla="*/ 2147483647 w 40"/>
              <a:gd name="T5" fmla="*/ 2147483647 h 63"/>
              <a:gd name="T6" fmla="*/ 2147483647 w 40"/>
              <a:gd name="T7" fmla="*/ 2147483647 h 63"/>
              <a:gd name="T8" fmla="*/ 2147483647 w 40"/>
              <a:gd name="T9" fmla="*/ 2147483647 h 63"/>
              <a:gd name="T10" fmla="*/ 2147483647 w 40"/>
              <a:gd name="T11" fmla="*/ 2147483647 h 63"/>
              <a:gd name="T12" fmla="*/ 2147483647 w 40"/>
              <a:gd name="T13" fmla="*/ 2147483647 h 63"/>
              <a:gd name="T14" fmla="*/ 2147483647 w 40"/>
              <a:gd name="T15" fmla="*/ 2147483647 h 63"/>
              <a:gd name="T16" fmla="*/ 2147483647 w 40"/>
              <a:gd name="T17" fmla="*/ 2147483647 h 63"/>
              <a:gd name="T18" fmla="*/ 2147483647 w 40"/>
              <a:gd name="T19" fmla="*/ 2147483647 h 63"/>
              <a:gd name="T20" fmla="*/ 2147483647 w 40"/>
              <a:gd name="T21" fmla="*/ 2147483647 h 63"/>
              <a:gd name="T22" fmla="*/ 2147483647 w 40"/>
              <a:gd name="T23" fmla="*/ 2147483647 h 63"/>
              <a:gd name="T24" fmla="*/ 2147483647 w 40"/>
              <a:gd name="T25" fmla="*/ 2147483647 h 63"/>
              <a:gd name="T26" fmla="*/ 2147483647 w 40"/>
              <a:gd name="T27" fmla="*/ 2147483647 h 63"/>
              <a:gd name="T28" fmla="*/ 2147483647 w 40"/>
              <a:gd name="T29" fmla="*/ 2147483647 h 63"/>
              <a:gd name="T30" fmla="*/ 2147483647 w 40"/>
              <a:gd name="T31" fmla="*/ 2147483647 h 63"/>
              <a:gd name="T32" fmla="*/ 2147483647 w 40"/>
              <a:gd name="T33" fmla="*/ 2147483647 h 63"/>
              <a:gd name="T34" fmla="*/ 2147483647 w 40"/>
              <a:gd name="T35" fmla="*/ 2147483647 h 63"/>
              <a:gd name="T36" fmla="*/ 2147483647 w 40"/>
              <a:gd name="T37" fmla="*/ 2147483647 h 63"/>
              <a:gd name="T38" fmla="*/ 2147483647 w 40"/>
              <a:gd name="T39" fmla="*/ 2147483647 h 63"/>
              <a:gd name="T40" fmla="*/ 2147483647 w 40"/>
              <a:gd name="T41" fmla="*/ 2147483647 h 63"/>
              <a:gd name="T42" fmla="*/ 2147483647 w 40"/>
              <a:gd name="T43" fmla="*/ 2147483647 h 63"/>
              <a:gd name="T44" fmla="*/ 2147483647 w 40"/>
              <a:gd name="T45" fmla="*/ 2147483647 h 63"/>
              <a:gd name="T46" fmla="*/ 2147483647 w 40"/>
              <a:gd name="T47" fmla="*/ 2147483647 h 63"/>
              <a:gd name="T48" fmla="*/ 2147483647 w 40"/>
              <a:gd name="T49" fmla="*/ 2147483647 h 63"/>
              <a:gd name="T50" fmla="*/ 2147483647 w 40"/>
              <a:gd name="T51" fmla="*/ 2147483647 h 63"/>
              <a:gd name="T52" fmla="*/ 2147483647 w 40"/>
              <a:gd name="T53" fmla="*/ 2147483647 h 63"/>
              <a:gd name="T54" fmla="*/ 2147483647 w 40"/>
              <a:gd name="T55" fmla="*/ 2147483647 h 63"/>
              <a:gd name="T56" fmla="*/ 2147483647 w 40"/>
              <a:gd name="T57" fmla="*/ 2147483647 h 63"/>
              <a:gd name="T58" fmla="*/ 2147483647 w 40"/>
              <a:gd name="T59" fmla="*/ 2147483647 h 63"/>
              <a:gd name="T60" fmla="*/ 2147483647 w 40"/>
              <a:gd name="T61" fmla="*/ 2147483647 h 63"/>
              <a:gd name="T62" fmla="*/ 2147483647 w 40"/>
              <a:gd name="T63" fmla="*/ 2147483647 h 63"/>
              <a:gd name="T64" fmla="*/ 2147483647 w 40"/>
              <a:gd name="T65" fmla="*/ 0 h 63"/>
              <a:gd name="T66" fmla="*/ 2147483647 w 40"/>
              <a:gd name="T67" fmla="*/ 0 h 63"/>
              <a:gd name="T68" fmla="*/ 2147483647 w 40"/>
              <a:gd name="T69" fmla="*/ 2147483647 h 63"/>
              <a:gd name="T70" fmla="*/ 2147483647 w 40"/>
              <a:gd name="T71" fmla="*/ 2147483647 h 63"/>
              <a:gd name="T72" fmla="*/ 2147483647 w 40"/>
              <a:gd name="T73" fmla="*/ 2147483647 h 63"/>
              <a:gd name="T74" fmla="*/ 2147483647 w 40"/>
              <a:gd name="T75" fmla="*/ 2147483647 h 63"/>
              <a:gd name="T76" fmla="*/ 2147483647 w 40"/>
              <a:gd name="T77" fmla="*/ 2147483647 h 63"/>
              <a:gd name="T78" fmla="*/ 2147483647 w 40"/>
              <a:gd name="T79" fmla="*/ 2147483647 h 63"/>
              <a:gd name="T80" fmla="*/ 2147483647 w 40"/>
              <a:gd name="T81" fmla="*/ 2147483647 h 63"/>
              <a:gd name="T82" fmla="*/ 2147483647 w 40"/>
              <a:gd name="T83" fmla="*/ 2147483647 h 63"/>
              <a:gd name="T84" fmla="*/ 0 w 40"/>
              <a:gd name="T85" fmla="*/ 2147483647 h 63"/>
              <a:gd name="T86" fmla="*/ 0 w 40"/>
              <a:gd name="T87" fmla="*/ 2147483647 h 63"/>
              <a:gd name="T88" fmla="*/ 0 w 40"/>
              <a:gd name="T89" fmla="*/ 2147483647 h 63"/>
              <a:gd name="T90" fmla="*/ 2147483647 w 40"/>
              <a:gd name="T91" fmla="*/ 2147483647 h 63"/>
              <a:gd name="T92" fmla="*/ 2147483647 w 40"/>
              <a:gd name="T93" fmla="*/ 2147483647 h 63"/>
              <a:gd name="T94" fmla="*/ 2147483647 w 40"/>
              <a:gd name="T95" fmla="*/ 2147483647 h 63"/>
              <a:gd name="T96" fmla="*/ 0 w 40"/>
              <a:gd name="T97" fmla="*/ 2147483647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path>
            </a:pathLst>
          </a:custGeom>
          <a:solidFill>
            <a:srgbClr val="FFFF00"/>
          </a:solidFill>
          <a:ln w="4763">
            <a:solidFill>
              <a:srgbClr val="990000"/>
            </a:solidFill>
            <a:round/>
            <a:headEnd/>
            <a:tailEnd/>
          </a:ln>
        </p:spPr>
        <p:txBody>
          <a:bodyPr/>
          <a:lstStyle/>
          <a:p>
            <a:endParaRPr lang="en-US"/>
          </a:p>
        </p:txBody>
      </p:sp>
      <p:sp>
        <p:nvSpPr>
          <p:cNvPr id="53391" name="Freeform 142"/>
          <p:cNvSpPr>
            <a:spLocks/>
          </p:cNvSpPr>
          <p:nvPr/>
        </p:nvSpPr>
        <p:spPr bwMode="auto">
          <a:xfrm>
            <a:off x="6181728" y="4576764"/>
            <a:ext cx="60325" cy="80963"/>
          </a:xfrm>
          <a:custGeom>
            <a:avLst/>
            <a:gdLst>
              <a:gd name="T0" fmla="*/ 2147483647 w 43"/>
              <a:gd name="T1" fmla="*/ 2147483647 h 51"/>
              <a:gd name="T2" fmla="*/ 2147483647 w 43"/>
              <a:gd name="T3" fmla="*/ 2147483647 h 51"/>
              <a:gd name="T4" fmla="*/ 2147483647 w 43"/>
              <a:gd name="T5" fmla="*/ 2147483647 h 51"/>
              <a:gd name="T6" fmla="*/ 2147483647 w 43"/>
              <a:gd name="T7" fmla="*/ 2147483647 h 51"/>
              <a:gd name="T8" fmla="*/ 2147483647 w 43"/>
              <a:gd name="T9" fmla="*/ 2147483647 h 51"/>
              <a:gd name="T10" fmla="*/ 2147483647 w 43"/>
              <a:gd name="T11" fmla="*/ 2147483647 h 51"/>
              <a:gd name="T12" fmla="*/ 2147483647 w 43"/>
              <a:gd name="T13" fmla="*/ 2147483647 h 51"/>
              <a:gd name="T14" fmla="*/ 2147483647 w 43"/>
              <a:gd name="T15" fmla="*/ 2147483647 h 51"/>
              <a:gd name="T16" fmla="*/ 2147483647 w 43"/>
              <a:gd name="T17" fmla="*/ 2147483647 h 51"/>
              <a:gd name="T18" fmla="*/ 2147483647 w 43"/>
              <a:gd name="T19" fmla="*/ 2147483647 h 51"/>
              <a:gd name="T20" fmla="*/ 2147483647 w 43"/>
              <a:gd name="T21" fmla="*/ 2147483647 h 51"/>
              <a:gd name="T22" fmla="*/ 2147483647 w 43"/>
              <a:gd name="T23" fmla="*/ 2147483647 h 51"/>
              <a:gd name="T24" fmla="*/ 2147483647 w 43"/>
              <a:gd name="T25" fmla="*/ 2147483647 h 51"/>
              <a:gd name="T26" fmla="*/ 2147483647 w 43"/>
              <a:gd name="T27" fmla="*/ 2147483647 h 51"/>
              <a:gd name="T28" fmla="*/ 2147483647 w 43"/>
              <a:gd name="T29" fmla="*/ 2147483647 h 51"/>
              <a:gd name="T30" fmla="*/ 2147483647 w 43"/>
              <a:gd name="T31" fmla="*/ 2147483647 h 51"/>
              <a:gd name="T32" fmla="*/ 2147483647 w 43"/>
              <a:gd name="T33" fmla="*/ 2147483647 h 51"/>
              <a:gd name="T34" fmla="*/ 2147483647 w 43"/>
              <a:gd name="T35" fmla="*/ 2147483647 h 51"/>
              <a:gd name="T36" fmla="*/ 2147483647 w 43"/>
              <a:gd name="T37" fmla="*/ 2147483647 h 51"/>
              <a:gd name="T38" fmla="*/ 2147483647 w 43"/>
              <a:gd name="T39" fmla="*/ 2147483647 h 51"/>
              <a:gd name="T40" fmla="*/ 2147483647 w 43"/>
              <a:gd name="T41" fmla="*/ 2147483647 h 51"/>
              <a:gd name="T42" fmla="*/ 2147483647 w 43"/>
              <a:gd name="T43" fmla="*/ 2147483647 h 51"/>
              <a:gd name="T44" fmla="*/ 2147483647 w 43"/>
              <a:gd name="T45" fmla="*/ 0 h 51"/>
              <a:gd name="T46" fmla="*/ 2147483647 w 43"/>
              <a:gd name="T47" fmla="*/ 0 h 51"/>
              <a:gd name="T48" fmla="*/ 2147483647 w 43"/>
              <a:gd name="T49" fmla="*/ 2147483647 h 51"/>
              <a:gd name="T50" fmla="*/ 0 w 43"/>
              <a:gd name="T51" fmla="*/ 2147483647 h 51"/>
              <a:gd name="T52" fmla="*/ 0 w 43"/>
              <a:gd name="T53" fmla="*/ 2147483647 h 51"/>
              <a:gd name="T54" fmla="*/ 0 w 43"/>
              <a:gd name="T55" fmla="*/ 2147483647 h 51"/>
              <a:gd name="T56" fmla="*/ 2147483647 w 43"/>
              <a:gd name="T57" fmla="*/ 2147483647 h 51"/>
              <a:gd name="T58" fmla="*/ 2147483647 w 43"/>
              <a:gd name="T59" fmla="*/ 2147483647 h 51"/>
              <a:gd name="T60" fmla="*/ 2147483647 w 43"/>
              <a:gd name="T61" fmla="*/ 2147483647 h 51"/>
              <a:gd name="T62" fmla="*/ 2147483647 w 43"/>
              <a:gd name="T63" fmla="*/ 2147483647 h 51"/>
              <a:gd name="T64" fmla="*/ 2147483647 w 43"/>
              <a:gd name="T65" fmla="*/ 2147483647 h 51"/>
              <a:gd name="T66" fmla="*/ 2147483647 w 43"/>
              <a:gd name="T67" fmla="*/ 2147483647 h 51"/>
              <a:gd name="T68" fmla="*/ 2147483647 w 43"/>
              <a:gd name="T69" fmla="*/ 2147483647 h 51"/>
              <a:gd name="T70" fmla="*/ 2147483647 w 43"/>
              <a:gd name="T71" fmla="*/ 2147483647 h 51"/>
              <a:gd name="T72" fmla="*/ 2147483647 w 43"/>
              <a:gd name="T73" fmla="*/ 2147483647 h 51"/>
              <a:gd name="T74" fmla="*/ 2147483647 w 43"/>
              <a:gd name="T75" fmla="*/ 2147483647 h 51"/>
              <a:gd name="T76" fmla="*/ 2147483647 w 43"/>
              <a:gd name="T77" fmla="*/ 2147483647 h 51"/>
              <a:gd name="T78" fmla="*/ 2147483647 w 43"/>
              <a:gd name="T79" fmla="*/ 2147483647 h 51"/>
              <a:gd name="T80" fmla="*/ 2147483647 w 43"/>
              <a:gd name="T81" fmla="*/ 2147483647 h 51"/>
              <a:gd name="T82" fmla="*/ 2147483647 w 43"/>
              <a:gd name="T83" fmla="*/ 2147483647 h 51"/>
              <a:gd name="T84" fmla="*/ 2147483647 w 43"/>
              <a:gd name="T85" fmla="*/ 2147483647 h 51"/>
              <a:gd name="T86" fmla="*/ 2147483647 w 43"/>
              <a:gd name="T87" fmla="*/ 2147483647 h 51"/>
              <a:gd name="T88" fmla="*/ 2147483647 w 43"/>
              <a:gd name="T89" fmla="*/ 2147483647 h 51"/>
              <a:gd name="T90" fmla="*/ 2147483647 w 43"/>
              <a:gd name="T91" fmla="*/ 2147483647 h 51"/>
              <a:gd name="T92" fmla="*/ 2147483647 w 43"/>
              <a:gd name="T93" fmla="*/ 2147483647 h 51"/>
              <a:gd name="T94" fmla="*/ 2147483647 w 43"/>
              <a:gd name="T95" fmla="*/ 2147483647 h 51"/>
              <a:gd name="T96" fmla="*/ 2147483647 w 43"/>
              <a:gd name="T97" fmla="*/ 2147483647 h 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51"/>
              <a:gd name="T149" fmla="*/ 43 w 43"/>
              <a:gd name="T150" fmla="*/ 51 h 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51">
                <a:moveTo>
                  <a:pt x="18" y="49"/>
                </a:moveTo>
                <a:lnTo>
                  <a:pt x="18" y="49"/>
                </a:lnTo>
                <a:lnTo>
                  <a:pt x="18" y="48"/>
                </a:lnTo>
                <a:lnTo>
                  <a:pt x="18" y="46"/>
                </a:lnTo>
                <a:lnTo>
                  <a:pt x="20" y="46"/>
                </a:lnTo>
                <a:lnTo>
                  <a:pt x="20" y="45"/>
                </a:lnTo>
                <a:lnTo>
                  <a:pt x="21" y="43"/>
                </a:lnTo>
                <a:lnTo>
                  <a:pt x="26" y="42"/>
                </a:lnTo>
                <a:lnTo>
                  <a:pt x="29" y="40"/>
                </a:lnTo>
                <a:lnTo>
                  <a:pt x="33" y="39"/>
                </a:lnTo>
                <a:lnTo>
                  <a:pt x="37" y="37"/>
                </a:lnTo>
                <a:lnTo>
                  <a:pt x="40" y="36"/>
                </a:lnTo>
                <a:lnTo>
                  <a:pt x="42" y="33"/>
                </a:lnTo>
                <a:lnTo>
                  <a:pt x="43" y="30"/>
                </a:lnTo>
                <a:lnTo>
                  <a:pt x="43" y="27"/>
                </a:lnTo>
                <a:lnTo>
                  <a:pt x="42" y="20"/>
                </a:lnTo>
                <a:lnTo>
                  <a:pt x="39" y="14"/>
                </a:lnTo>
                <a:lnTo>
                  <a:pt x="34" y="9"/>
                </a:lnTo>
                <a:lnTo>
                  <a:pt x="30" y="5"/>
                </a:lnTo>
                <a:lnTo>
                  <a:pt x="24" y="2"/>
                </a:lnTo>
                <a:lnTo>
                  <a:pt x="17" y="0"/>
                </a:lnTo>
                <a:lnTo>
                  <a:pt x="9" y="0"/>
                </a:lnTo>
                <a:lnTo>
                  <a:pt x="3" y="3"/>
                </a:lnTo>
                <a:lnTo>
                  <a:pt x="0" y="5"/>
                </a:lnTo>
                <a:lnTo>
                  <a:pt x="0" y="6"/>
                </a:lnTo>
                <a:lnTo>
                  <a:pt x="0" y="9"/>
                </a:lnTo>
                <a:lnTo>
                  <a:pt x="2" y="12"/>
                </a:lnTo>
                <a:lnTo>
                  <a:pt x="3" y="15"/>
                </a:lnTo>
                <a:lnTo>
                  <a:pt x="5" y="18"/>
                </a:lnTo>
                <a:lnTo>
                  <a:pt x="6" y="20"/>
                </a:lnTo>
                <a:lnTo>
                  <a:pt x="9" y="22"/>
                </a:lnTo>
                <a:lnTo>
                  <a:pt x="11" y="25"/>
                </a:lnTo>
                <a:lnTo>
                  <a:pt x="12" y="28"/>
                </a:lnTo>
                <a:lnTo>
                  <a:pt x="14" y="31"/>
                </a:lnTo>
                <a:lnTo>
                  <a:pt x="14" y="34"/>
                </a:lnTo>
                <a:lnTo>
                  <a:pt x="14" y="39"/>
                </a:lnTo>
                <a:lnTo>
                  <a:pt x="14" y="42"/>
                </a:lnTo>
                <a:lnTo>
                  <a:pt x="14" y="46"/>
                </a:lnTo>
                <a:lnTo>
                  <a:pt x="14" y="51"/>
                </a:lnTo>
                <a:lnTo>
                  <a:pt x="15" y="51"/>
                </a:lnTo>
                <a:lnTo>
                  <a:pt x="17" y="51"/>
                </a:lnTo>
                <a:lnTo>
                  <a:pt x="18" y="51"/>
                </a:lnTo>
                <a:lnTo>
                  <a:pt x="18" y="4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92" name="Freeform 143"/>
          <p:cNvSpPr>
            <a:spLocks/>
          </p:cNvSpPr>
          <p:nvPr/>
        </p:nvSpPr>
        <p:spPr bwMode="auto">
          <a:xfrm>
            <a:off x="6181728" y="4576764"/>
            <a:ext cx="60325" cy="80963"/>
          </a:xfrm>
          <a:custGeom>
            <a:avLst/>
            <a:gdLst>
              <a:gd name="T0" fmla="*/ 2147483647 w 43"/>
              <a:gd name="T1" fmla="*/ 2147483647 h 51"/>
              <a:gd name="T2" fmla="*/ 2147483647 w 43"/>
              <a:gd name="T3" fmla="*/ 2147483647 h 51"/>
              <a:gd name="T4" fmla="*/ 2147483647 w 43"/>
              <a:gd name="T5" fmla="*/ 2147483647 h 51"/>
              <a:gd name="T6" fmla="*/ 2147483647 w 43"/>
              <a:gd name="T7" fmla="*/ 2147483647 h 51"/>
              <a:gd name="T8" fmla="*/ 2147483647 w 43"/>
              <a:gd name="T9" fmla="*/ 2147483647 h 51"/>
              <a:gd name="T10" fmla="*/ 2147483647 w 43"/>
              <a:gd name="T11" fmla="*/ 2147483647 h 51"/>
              <a:gd name="T12" fmla="*/ 2147483647 w 43"/>
              <a:gd name="T13" fmla="*/ 2147483647 h 51"/>
              <a:gd name="T14" fmla="*/ 2147483647 w 43"/>
              <a:gd name="T15" fmla="*/ 2147483647 h 51"/>
              <a:gd name="T16" fmla="*/ 2147483647 w 43"/>
              <a:gd name="T17" fmla="*/ 2147483647 h 51"/>
              <a:gd name="T18" fmla="*/ 2147483647 w 43"/>
              <a:gd name="T19" fmla="*/ 2147483647 h 51"/>
              <a:gd name="T20" fmla="*/ 2147483647 w 43"/>
              <a:gd name="T21" fmla="*/ 2147483647 h 51"/>
              <a:gd name="T22" fmla="*/ 2147483647 w 43"/>
              <a:gd name="T23" fmla="*/ 2147483647 h 51"/>
              <a:gd name="T24" fmla="*/ 2147483647 w 43"/>
              <a:gd name="T25" fmla="*/ 2147483647 h 51"/>
              <a:gd name="T26" fmla="*/ 2147483647 w 43"/>
              <a:gd name="T27" fmla="*/ 2147483647 h 51"/>
              <a:gd name="T28" fmla="*/ 2147483647 w 43"/>
              <a:gd name="T29" fmla="*/ 2147483647 h 51"/>
              <a:gd name="T30" fmla="*/ 2147483647 w 43"/>
              <a:gd name="T31" fmla="*/ 2147483647 h 51"/>
              <a:gd name="T32" fmla="*/ 2147483647 w 43"/>
              <a:gd name="T33" fmla="*/ 2147483647 h 51"/>
              <a:gd name="T34" fmla="*/ 2147483647 w 43"/>
              <a:gd name="T35" fmla="*/ 2147483647 h 51"/>
              <a:gd name="T36" fmla="*/ 2147483647 w 43"/>
              <a:gd name="T37" fmla="*/ 2147483647 h 51"/>
              <a:gd name="T38" fmla="*/ 2147483647 w 43"/>
              <a:gd name="T39" fmla="*/ 2147483647 h 51"/>
              <a:gd name="T40" fmla="*/ 2147483647 w 43"/>
              <a:gd name="T41" fmla="*/ 2147483647 h 51"/>
              <a:gd name="T42" fmla="*/ 2147483647 w 43"/>
              <a:gd name="T43" fmla="*/ 2147483647 h 51"/>
              <a:gd name="T44" fmla="*/ 2147483647 w 43"/>
              <a:gd name="T45" fmla="*/ 0 h 51"/>
              <a:gd name="T46" fmla="*/ 2147483647 w 43"/>
              <a:gd name="T47" fmla="*/ 0 h 51"/>
              <a:gd name="T48" fmla="*/ 2147483647 w 43"/>
              <a:gd name="T49" fmla="*/ 2147483647 h 51"/>
              <a:gd name="T50" fmla="*/ 0 w 43"/>
              <a:gd name="T51" fmla="*/ 2147483647 h 51"/>
              <a:gd name="T52" fmla="*/ 0 w 43"/>
              <a:gd name="T53" fmla="*/ 2147483647 h 51"/>
              <a:gd name="T54" fmla="*/ 0 w 43"/>
              <a:gd name="T55" fmla="*/ 2147483647 h 51"/>
              <a:gd name="T56" fmla="*/ 2147483647 w 43"/>
              <a:gd name="T57" fmla="*/ 2147483647 h 51"/>
              <a:gd name="T58" fmla="*/ 2147483647 w 43"/>
              <a:gd name="T59" fmla="*/ 2147483647 h 51"/>
              <a:gd name="T60" fmla="*/ 2147483647 w 43"/>
              <a:gd name="T61" fmla="*/ 2147483647 h 51"/>
              <a:gd name="T62" fmla="*/ 2147483647 w 43"/>
              <a:gd name="T63" fmla="*/ 2147483647 h 51"/>
              <a:gd name="T64" fmla="*/ 2147483647 w 43"/>
              <a:gd name="T65" fmla="*/ 2147483647 h 51"/>
              <a:gd name="T66" fmla="*/ 2147483647 w 43"/>
              <a:gd name="T67" fmla="*/ 2147483647 h 51"/>
              <a:gd name="T68" fmla="*/ 2147483647 w 43"/>
              <a:gd name="T69" fmla="*/ 2147483647 h 51"/>
              <a:gd name="T70" fmla="*/ 2147483647 w 43"/>
              <a:gd name="T71" fmla="*/ 2147483647 h 51"/>
              <a:gd name="T72" fmla="*/ 2147483647 w 43"/>
              <a:gd name="T73" fmla="*/ 2147483647 h 51"/>
              <a:gd name="T74" fmla="*/ 2147483647 w 43"/>
              <a:gd name="T75" fmla="*/ 2147483647 h 51"/>
              <a:gd name="T76" fmla="*/ 2147483647 w 43"/>
              <a:gd name="T77" fmla="*/ 2147483647 h 51"/>
              <a:gd name="T78" fmla="*/ 2147483647 w 43"/>
              <a:gd name="T79" fmla="*/ 2147483647 h 51"/>
              <a:gd name="T80" fmla="*/ 2147483647 w 43"/>
              <a:gd name="T81" fmla="*/ 2147483647 h 51"/>
              <a:gd name="T82" fmla="*/ 2147483647 w 43"/>
              <a:gd name="T83" fmla="*/ 2147483647 h 51"/>
              <a:gd name="T84" fmla="*/ 2147483647 w 43"/>
              <a:gd name="T85" fmla="*/ 2147483647 h 51"/>
              <a:gd name="T86" fmla="*/ 2147483647 w 43"/>
              <a:gd name="T87" fmla="*/ 2147483647 h 51"/>
              <a:gd name="T88" fmla="*/ 2147483647 w 43"/>
              <a:gd name="T89" fmla="*/ 2147483647 h 51"/>
              <a:gd name="T90" fmla="*/ 2147483647 w 43"/>
              <a:gd name="T91" fmla="*/ 2147483647 h 51"/>
              <a:gd name="T92" fmla="*/ 2147483647 w 43"/>
              <a:gd name="T93" fmla="*/ 2147483647 h 51"/>
              <a:gd name="T94" fmla="*/ 2147483647 w 43"/>
              <a:gd name="T95" fmla="*/ 2147483647 h 51"/>
              <a:gd name="T96" fmla="*/ 2147483647 w 43"/>
              <a:gd name="T97" fmla="*/ 2147483647 h 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51"/>
              <a:gd name="T149" fmla="*/ 43 w 43"/>
              <a:gd name="T150" fmla="*/ 51 h 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51">
                <a:moveTo>
                  <a:pt x="18" y="49"/>
                </a:moveTo>
                <a:lnTo>
                  <a:pt x="18" y="49"/>
                </a:lnTo>
                <a:lnTo>
                  <a:pt x="18" y="48"/>
                </a:lnTo>
                <a:lnTo>
                  <a:pt x="18" y="46"/>
                </a:lnTo>
                <a:lnTo>
                  <a:pt x="20" y="46"/>
                </a:lnTo>
                <a:lnTo>
                  <a:pt x="20" y="45"/>
                </a:lnTo>
                <a:lnTo>
                  <a:pt x="21" y="43"/>
                </a:lnTo>
                <a:lnTo>
                  <a:pt x="26" y="42"/>
                </a:lnTo>
                <a:lnTo>
                  <a:pt x="29" y="40"/>
                </a:lnTo>
                <a:lnTo>
                  <a:pt x="33" y="39"/>
                </a:lnTo>
                <a:lnTo>
                  <a:pt x="37" y="37"/>
                </a:lnTo>
                <a:lnTo>
                  <a:pt x="40" y="36"/>
                </a:lnTo>
                <a:lnTo>
                  <a:pt x="42" y="33"/>
                </a:lnTo>
                <a:lnTo>
                  <a:pt x="43" y="30"/>
                </a:lnTo>
                <a:lnTo>
                  <a:pt x="43" y="27"/>
                </a:lnTo>
                <a:lnTo>
                  <a:pt x="42" y="20"/>
                </a:lnTo>
                <a:lnTo>
                  <a:pt x="39" y="14"/>
                </a:lnTo>
                <a:lnTo>
                  <a:pt x="34" y="9"/>
                </a:lnTo>
                <a:lnTo>
                  <a:pt x="30" y="5"/>
                </a:lnTo>
                <a:lnTo>
                  <a:pt x="24" y="2"/>
                </a:lnTo>
                <a:lnTo>
                  <a:pt x="17" y="0"/>
                </a:lnTo>
                <a:lnTo>
                  <a:pt x="9" y="0"/>
                </a:lnTo>
                <a:lnTo>
                  <a:pt x="3" y="3"/>
                </a:lnTo>
                <a:lnTo>
                  <a:pt x="0" y="5"/>
                </a:lnTo>
                <a:lnTo>
                  <a:pt x="0" y="6"/>
                </a:lnTo>
                <a:lnTo>
                  <a:pt x="0" y="9"/>
                </a:lnTo>
                <a:lnTo>
                  <a:pt x="2" y="12"/>
                </a:lnTo>
                <a:lnTo>
                  <a:pt x="3" y="15"/>
                </a:lnTo>
                <a:lnTo>
                  <a:pt x="5" y="18"/>
                </a:lnTo>
                <a:lnTo>
                  <a:pt x="6" y="20"/>
                </a:lnTo>
                <a:lnTo>
                  <a:pt x="9" y="22"/>
                </a:lnTo>
                <a:lnTo>
                  <a:pt x="11" y="25"/>
                </a:lnTo>
                <a:lnTo>
                  <a:pt x="12" y="28"/>
                </a:lnTo>
                <a:lnTo>
                  <a:pt x="14" y="31"/>
                </a:lnTo>
                <a:lnTo>
                  <a:pt x="14" y="34"/>
                </a:lnTo>
                <a:lnTo>
                  <a:pt x="14" y="39"/>
                </a:lnTo>
                <a:lnTo>
                  <a:pt x="14" y="42"/>
                </a:lnTo>
                <a:lnTo>
                  <a:pt x="14" y="46"/>
                </a:lnTo>
                <a:lnTo>
                  <a:pt x="14" y="51"/>
                </a:lnTo>
                <a:lnTo>
                  <a:pt x="15" y="51"/>
                </a:lnTo>
                <a:lnTo>
                  <a:pt x="17" y="51"/>
                </a:lnTo>
                <a:lnTo>
                  <a:pt x="18" y="51"/>
                </a:lnTo>
                <a:lnTo>
                  <a:pt x="18" y="49"/>
                </a:lnTo>
              </a:path>
            </a:pathLst>
          </a:custGeom>
          <a:solidFill>
            <a:srgbClr val="FFFF00"/>
          </a:solidFill>
          <a:ln w="4763">
            <a:solidFill>
              <a:srgbClr val="990000"/>
            </a:solidFill>
            <a:round/>
            <a:headEnd/>
            <a:tailEnd/>
          </a:ln>
        </p:spPr>
        <p:txBody>
          <a:bodyPr/>
          <a:lstStyle/>
          <a:p>
            <a:endParaRPr lang="en-US"/>
          </a:p>
        </p:txBody>
      </p:sp>
      <p:sp>
        <p:nvSpPr>
          <p:cNvPr id="53393" name="Freeform 144"/>
          <p:cNvSpPr>
            <a:spLocks/>
          </p:cNvSpPr>
          <p:nvPr/>
        </p:nvSpPr>
        <p:spPr bwMode="auto">
          <a:xfrm>
            <a:off x="6329366" y="4611689"/>
            <a:ext cx="73025" cy="80963"/>
          </a:xfrm>
          <a:custGeom>
            <a:avLst/>
            <a:gdLst>
              <a:gd name="T0" fmla="*/ 2147483647 w 52"/>
              <a:gd name="T1" fmla="*/ 2147483647 h 51"/>
              <a:gd name="T2" fmla="*/ 2147483647 w 52"/>
              <a:gd name="T3" fmla="*/ 2147483647 h 51"/>
              <a:gd name="T4" fmla="*/ 2147483647 w 52"/>
              <a:gd name="T5" fmla="*/ 2147483647 h 51"/>
              <a:gd name="T6" fmla="*/ 2147483647 w 52"/>
              <a:gd name="T7" fmla="*/ 2147483647 h 51"/>
              <a:gd name="T8" fmla="*/ 2147483647 w 52"/>
              <a:gd name="T9" fmla="*/ 2147483647 h 51"/>
              <a:gd name="T10" fmla="*/ 2147483647 w 52"/>
              <a:gd name="T11" fmla="*/ 2147483647 h 51"/>
              <a:gd name="T12" fmla="*/ 2147483647 w 52"/>
              <a:gd name="T13" fmla="*/ 2147483647 h 51"/>
              <a:gd name="T14" fmla="*/ 2147483647 w 52"/>
              <a:gd name="T15" fmla="*/ 2147483647 h 51"/>
              <a:gd name="T16" fmla="*/ 2147483647 w 52"/>
              <a:gd name="T17" fmla="*/ 2147483647 h 51"/>
              <a:gd name="T18" fmla="*/ 2147483647 w 52"/>
              <a:gd name="T19" fmla="*/ 2147483647 h 51"/>
              <a:gd name="T20" fmla="*/ 2147483647 w 52"/>
              <a:gd name="T21" fmla="*/ 2147483647 h 51"/>
              <a:gd name="T22" fmla="*/ 2147483647 w 52"/>
              <a:gd name="T23" fmla="*/ 2147483647 h 51"/>
              <a:gd name="T24" fmla="*/ 2147483647 w 52"/>
              <a:gd name="T25" fmla="*/ 2147483647 h 51"/>
              <a:gd name="T26" fmla="*/ 2147483647 w 52"/>
              <a:gd name="T27" fmla="*/ 2147483647 h 51"/>
              <a:gd name="T28" fmla="*/ 2147483647 w 52"/>
              <a:gd name="T29" fmla="*/ 2147483647 h 51"/>
              <a:gd name="T30" fmla="*/ 2147483647 w 52"/>
              <a:gd name="T31" fmla="*/ 2147483647 h 51"/>
              <a:gd name="T32" fmla="*/ 2147483647 w 52"/>
              <a:gd name="T33" fmla="*/ 2147483647 h 51"/>
              <a:gd name="T34" fmla="*/ 2147483647 w 52"/>
              <a:gd name="T35" fmla="*/ 2147483647 h 51"/>
              <a:gd name="T36" fmla="*/ 2147483647 w 52"/>
              <a:gd name="T37" fmla="*/ 2147483647 h 51"/>
              <a:gd name="T38" fmla="*/ 2147483647 w 52"/>
              <a:gd name="T39" fmla="*/ 2147483647 h 51"/>
              <a:gd name="T40" fmla="*/ 2147483647 w 52"/>
              <a:gd name="T41" fmla="*/ 2147483647 h 51"/>
              <a:gd name="T42" fmla="*/ 2147483647 w 52"/>
              <a:gd name="T43" fmla="*/ 2147483647 h 51"/>
              <a:gd name="T44" fmla="*/ 2147483647 w 52"/>
              <a:gd name="T45" fmla="*/ 2147483647 h 51"/>
              <a:gd name="T46" fmla="*/ 2147483647 w 52"/>
              <a:gd name="T47" fmla="*/ 0 h 51"/>
              <a:gd name="T48" fmla="*/ 2147483647 w 52"/>
              <a:gd name="T49" fmla="*/ 0 h 51"/>
              <a:gd name="T50" fmla="*/ 2147483647 w 52"/>
              <a:gd name="T51" fmla="*/ 0 h 51"/>
              <a:gd name="T52" fmla="*/ 2147483647 w 52"/>
              <a:gd name="T53" fmla="*/ 0 h 51"/>
              <a:gd name="T54" fmla="*/ 2147483647 w 52"/>
              <a:gd name="T55" fmla="*/ 0 h 51"/>
              <a:gd name="T56" fmla="*/ 2147483647 w 52"/>
              <a:gd name="T57" fmla="*/ 0 h 51"/>
              <a:gd name="T58" fmla="*/ 2147483647 w 52"/>
              <a:gd name="T59" fmla="*/ 0 h 51"/>
              <a:gd name="T60" fmla="*/ 2147483647 w 52"/>
              <a:gd name="T61" fmla="*/ 0 h 51"/>
              <a:gd name="T62" fmla="*/ 2147483647 w 52"/>
              <a:gd name="T63" fmla="*/ 0 h 51"/>
              <a:gd name="T64" fmla="*/ 2147483647 w 52"/>
              <a:gd name="T65" fmla="*/ 2147483647 h 51"/>
              <a:gd name="T66" fmla="*/ 2147483647 w 52"/>
              <a:gd name="T67" fmla="*/ 2147483647 h 51"/>
              <a:gd name="T68" fmla="*/ 2147483647 w 52"/>
              <a:gd name="T69" fmla="*/ 2147483647 h 51"/>
              <a:gd name="T70" fmla="*/ 2147483647 w 52"/>
              <a:gd name="T71" fmla="*/ 2147483647 h 51"/>
              <a:gd name="T72" fmla="*/ 2147483647 w 52"/>
              <a:gd name="T73" fmla="*/ 2147483647 h 51"/>
              <a:gd name="T74" fmla="*/ 2147483647 w 52"/>
              <a:gd name="T75" fmla="*/ 2147483647 h 51"/>
              <a:gd name="T76" fmla="*/ 2147483647 w 52"/>
              <a:gd name="T77" fmla="*/ 2147483647 h 51"/>
              <a:gd name="T78" fmla="*/ 2147483647 w 52"/>
              <a:gd name="T79" fmla="*/ 2147483647 h 51"/>
              <a:gd name="T80" fmla="*/ 2147483647 w 52"/>
              <a:gd name="T81" fmla="*/ 2147483647 h 51"/>
              <a:gd name="T82" fmla="*/ 2147483647 w 52"/>
              <a:gd name="T83" fmla="*/ 2147483647 h 51"/>
              <a:gd name="T84" fmla="*/ 2147483647 w 52"/>
              <a:gd name="T85" fmla="*/ 2147483647 h 51"/>
              <a:gd name="T86" fmla="*/ 2147483647 w 52"/>
              <a:gd name="T87" fmla="*/ 2147483647 h 51"/>
              <a:gd name="T88" fmla="*/ 2147483647 w 52"/>
              <a:gd name="T89" fmla="*/ 2147483647 h 51"/>
              <a:gd name="T90" fmla="*/ 0 w 52"/>
              <a:gd name="T91" fmla="*/ 2147483647 h 51"/>
              <a:gd name="T92" fmla="*/ 0 w 52"/>
              <a:gd name="T93" fmla="*/ 2147483647 h 51"/>
              <a:gd name="T94" fmla="*/ 0 w 52"/>
              <a:gd name="T95" fmla="*/ 2147483647 h 51"/>
              <a:gd name="T96" fmla="*/ 0 w 52"/>
              <a:gd name="T97" fmla="*/ 2147483647 h 51"/>
              <a:gd name="T98" fmla="*/ 2147483647 w 52"/>
              <a:gd name="T99" fmla="*/ 2147483647 h 51"/>
              <a:gd name="T100" fmla="*/ 2147483647 w 52"/>
              <a:gd name="T101" fmla="*/ 2147483647 h 51"/>
              <a:gd name="T102" fmla="*/ 2147483647 w 52"/>
              <a:gd name="T103" fmla="*/ 2147483647 h 51"/>
              <a:gd name="T104" fmla="*/ 2147483647 w 52"/>
              <a:gd name="T105" fmla="*/ 2147483647 h 51"/>
              <a:gd name="T106" fmla="*/ 2147483647 w 52"/>
              <a:gd name="T107" fmla="*/ 2147483647 h 51"/>
              <a:gd name="T108" fmla="*/ 2147483647 w 52"/>
              <a:gd name="T109" fmla="*/ 2147483647 h 51"/>
              <a:gd name="T110" fmla="*/ 2147483647 w 52"/>
              <a:gd name="T111" fmla="*/ 2147483647 h 51"/>
              <a:gd name="T112" fmla="*/ 2147483647 w 52"/>
              <a:gd name="T113" fmla="*/ 2147483647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94" name="Freeform 145"/>
          <p:cNvSpPr>
            <a:spLocks/>
          </p:cNvSpPr>
          <p:nvPr/>
        </p:nvSpPr>
        <p:spPr bwMode="auto">
          <a:xfrm>
            <a:off x="6329366" y="4611689"/>
            <a:ext cx="73025" cy="80963"/>
          </a:xfrm>
          <a:custGeom>
            <a:avLst/>
            <a:gdLst>
              <a:gd name="T0" fmla="*/ 2147483647 w 52"/>
              <a:gd name="T1" fmla="*/ 2147483647 h 51"/>
              <a:gd name="T2" fmla="*/ 2147483647 w 52"/>
              <a:gd name="T3" fmla="*/ 2147483647 h 51"/>
              <a:gd name="T4" fmla="*/ 2147483647 w 52"/>
              <a:gd name="T5" fmla="*/ 2147483647 h 51"/>
              <a:gd name="T6" fmla="*/ 2147483647 w 52"/>
              <a:gd name="T7" fmla="*/ 2147483647 h 51"/>
              <a:gd name="T8" fmla="*/ 2147483647 w 52"/>
              <a:gd name="T9" fmla="*/ 2147483647 h 51"/>
              <a:gd name="T10" fmla="*/ 2147483647 w 52"/>
              <a:gd name="T11" fmla="*/ 2147483647 h 51"/>
              <a:gd name="T12" fmla="*/ 2147483647 w 52"/>
              <a:gd name="T13" fmla="*/ 2147483647 h 51"/>
              <a:gd name="T14" fmla="*/ 2147483647 w 52"/>
              <a:gd name="T15" fmla="*/ 2147483647 h 51"/>
              <a:gd name="T16" fmla="*/ 2147483647 w 52"/>
              <a:gd name="T17" fmla="*/ 2147483647 h 51"/>
              <a:gd name="T18" fmla="*/ 2147483647 w 52"/>
              <a:gd name="T19" fmla="*/ 2147483647 h 51"/>
              <a:gd name="T20" fmla="*/ 2147483647 w 52"/>
              <a:gd name="T21" fmla="*/ 2147483647 h 51"/>
              <a:gd name="T22" fmla="*/ 2147483647 w 52"/>
              <a:gd name="T23" fmla="*/ 2147483647 h 51"/>
              <a:gd name="T24" fmla="*/ 2147483647 w 52"/>
              <a:gd name="T25" fmla="*/ 2147483647 h 51"/>
              <a:gd name="T26" fmla="*/ 2147483647 w 52"/>
              <a:gd name="T27" fmla="*/ 2147483647 h 51"/>
              <a:gd name="T28" fmla="*/ 2147483647 w 52"/>
              <a:gd name="T29" fmla="*/ 2147483647 h 51"/>
              <a:gd name="T30" fmla="*/ 2147483647 w 52"/>
              <a:gd name="T31" fmla="*/ 2147483647 h 51"/>
              <a:gd name="T32" fmla="*/ 2147483647 w 52"/>
              <a:gd name="T33" fmla="*/ 2147483647 h 51"/>
              <a:gd name="T34" fmla="*/ 2147483647 w 52"/>
              <a:gd name="T35" fmla="*/ 2147483647 h 51"/>
              <a:gd name="T36" fmla="*/ 2147483647 w 52"/>
              <a:gd name="T37" fmla="*/ 2147483647 h 51"/>
              <a:gd name="T38" fmla="*/ 2147483647 w 52"/>
              <a:gd name="T39" fmla="*/ 2147483647 h 51"/>
              <a:gd name="T40" fmla="*/ 2147483647 w 52"/>
              <a:gd name="T41" fmla="*/ 2147483647 h 51"/>
              <a:gd name="T42" fmla="*/ 2147483647 w 52"/>
              <a:gd name="T43" fmla="*/ 2147483647 h 51"/>
              <a:gd name="T44" fmla="*/ 2147483647 w 52"/>
              <a:gd name="T45" fmla="*/ 2147483647 h 51"/>
              <a:gd name="T46" fmla="*/ 2147483647 w 52"/>
              <a:gd name="T47" fmla="*/ 0 h 51"/>
              <a:gd name="T48" fmla="*/ 2147483647 w 52"/>
              <a:gd name="T49" fmla="*/ 0 h 51"/>
              <a:gd name="T50" fmla="*/ 2147483647 w 52"/>
              <a:gd name="T51" fmla="*/ 0 h 51"/>
              <a:gd name="T52" fmla="*/ 2147483647 w 52"/>
              <a:gd name="T53" fmla="*/ 0 h 51"/>
              <a:gd name="T54" fmla="*/ 2147483647 w 52"/>
              <a:gd name="T55" fmla="*/ 0 h 51"/>
              <a:gd name="T56" fmla="*/ 2147483647 w 52"/>
              <a:gd name="T57" fmla="*/ 0 h 51"/>
              <a:gd name="T58" fmla="*/ 2147483647 w 52"/>
              <a:gd name="T59" fmla="*/ 0 h 51"/>
              <a:gd name="T60" fmla="*/ 2147483647 w 52"/>
              <a:gd name="T61" fmla="*/ 0 h 51"/>
              <a:gd name="T62" fmla="*/ 2147483647 w 52"/>
              <a:gd name="T63" fmla="*/ 0 h 51"/>
              <a:gd name="T64" fmla="*/ 2147483647 w 52"/>
              <a:gd name="T65" fmla="*/ 2147483647 h 51"/>
              <a:gd name="T66" fmla="*/ 2147483647 w 52"/>
              <a:gd name="T67" fmla="*/ 2147483647 h 51"/>
              <a:gd name="T68" fmla="*/ 2147483647 w 52"/>
              <a:gd name="T69" fmla="*/ 2147483647 h 51"/>
              <a:gd name="T70" fmla="*/ 2147483647 w 52"/>
              <a:gd name="T71" fmla="*/ 2147483647 h 51"/>
              <a:gd name="T72" fmla="*/ 2147483647 w 52"/>
              <a:gd name="T73" fmla="*/ 2147483647 h 51"/>
              <a:gd name="T74" fmla="*/ 2147483647 w 52"/>
              <a:gd name="T75" fmla="*/ 2147483647 h 51"/>
              <a:gd name="T76" fmla="*/ 2147483647 w 52"/>
              <a:gd name="T77" fmla="*/ 2147483647 h 51"/>
              <a:gd name="T78" fmla="*/ 2147483647 w 52"/>
              <a:gd name="T79" fmla="*/ 2147483647 h 51"/>
              <a:gd name="T80" fmla="*/ 2147483647 w 52"/>
              <a:gd name="T81" fmla="*/ 2147483647 h 51"/>
              <a:gd name="T82" fmla="*/ 2147483647 w 52"/>
              <a:gd name="T83" fmla="*/ 2147483647 h 51"/>
              <a:gd name="T84" fmla="*/ 2147483647 w 52"/>
              <a:gd name="T85" fmla="*/ 2147483647 h 51"/>
              <a:gd name="T86" fmla="*/ 2147483647 w 52"/>
              <a:gd name="T87" fmla="*/ 2147483647 h 51"/>
              <a:gd name="T88" fmla="*/ 2147483647 w 52"/>
              <a:gd name="T89" fmla="*/ 2147483647 h 51"/>
              <a:gd name="T90" fmla="*/ 0 w 52"/>
              <a:gd name="T91" fmla="*/ 2147483647 h 51"/>
              <a:gd name="T92" fmla="*/ 0 w 52"/>
              <a:gd name="T93" fmla="*/ 2147483647 h 51"/>
              <a:gd name="T94" fmla="*/ 0 w 52"/>
              <a:gd name="T95" fmla="*/ 2147483647 h 51"/>
              <a:gd name="T96" fmla="*/ 0 w 52"/>
              <a:gd name="T97" fmla="*/ 2147483647 h 51"/>
              <a:gd name="T98" fmla="*/ 2147483647 w 52"/>
              <a:gd name="T99" fmla="*/ 2147483647 h 51"/>
              <a:gd name="T100" fmla="*/ 2147483647 w 52"/>
              <a:gd name="T101" fmla="*/ 2147483647 h 51"/>
              <a:gd name="T102" fmla="*/ 2147483647 w 52"/>
              <a:gd name="T103" fmla="*/ 2147483647 h 51"/>
              <a:gd name="T104" fmla="*/ 2147483647 w 52"/>
              <a:gd name="T105" fmla="*/ 2147483647 h 51"/>
              <a:gd name="T106" fmla="*/ 2147483647 w 52"/>
              <a:gd name="T107" fmla="*/ 2147483647 h 51"/>
              <a:gd name="T108" fmla="*/ 2147483647 w 52"/>
              <a:gd name="T109" fmla="*/ 2147483647 h 51"/>
              <a:gd name="T110" fmla="*/ 2147483647 w 52"/>
              <a:gd name="T111" fmla="*/ 2147483647 h 51"/>
              <a:gd name="T112" fmla="*/ 2147483647 w 52"/>
              <a:gd name="T113" fmla="*/ 2147483647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path>
            </a:pathLst>
          </a:custGeom>
          <a:solidFill>
            <a:srgbClr val="FFFF00"/>
          </a:solidFill>
          <a:ln w="1588">
            <a:solidFill>
              <a:srgbClr val="990000"/>
            </a:solidFill>
            <a:round/>
            <a:headEnd/>
            <a:tailEnd/>
          </a:ln>
        </p:spPr>
        <p:txBody>
          <a:bodyPr/>
          <a:lstStyle/>
          <a:p>
            <a:endParaRPr lang="en-US"/>
          </a:p>
        </p:txBody>
      </p:sp>
      <p:sp>
        <p:nvSpPr>
          <p:cNvPr id="53395" name="Freeform 146"/>
          <p:cNvSpPr>
            <a:spLocks/>
          </p:cNvSpPr>
          <p:nvPr/>
        </p:nvSpPr>
        <p:spPr bwMode="auto">
          <a:xfrm>
            <a:off x="6329366" y="4611689"/>
            <a:ext cx="73025" cy="80963"/>
          </a:xfrm>
          <a:custGeom>
            <a:avLst/>
            <a:gdLst>
              <a:gd name="T0" fmla="*/ 2147483647 w 52"/>
              <a:gd name="T1" fmla="*/ 2147483647 h 51"/>
              <a:gd name="T2" fmla="*/ 2147483647 w 52"/>
              <a:gd name="T3" fmla="*/ 2147483647 h 51"/>
              <a:gd name="T4" fmla="*/ 2147483647 w 52"/>
              <a:gd name="T5" fmla="*/ 2147483647 h 51"/>
              <a:gd name="T6" fmla="*/ 2147483647 w 52"/>
              <a:gd name="T7" fmla="*/ 2147483647 h 51"/>
              <a:gd name="T8" fmla="*/ 2147483647 w 52"/>
              <a:gd name="T9" fmla="*/ 2147483647 h 51"/>
              <a:gd name="T10" fmla="*/ 2147483647 w 52"/>
              <a:gd name="T11" fmla="*/ 2147483647 h 51"/>
              <a:gd name="T12" fmla="*/ 2147483647 w 52"/>
              <a:gd name="T13" fmla="*/ 2147483647 h 51"/>
              <a:gd name="T14" fmla="*/ 2147483647 w 52"/>
              <a:gd name="T15" fmla="*/ 2147483647 h 51"/>
              <a:gd name="T16" fmla="*/ 2147483647 w 52"/>
              <a:gd name="T17" fmla="*/ 2147483647 h 51"/>
              <a:gd name="T18" fmla="*/ 2147483647 w 52"/>
              <a:gd name="T19" fmla="*/ 2147483647 h 51"/>
              <a:gd name="T20" fmla="*/ 2147483647 w 52"/>
              <a:gd name="T21" fmla="*/ 2147483647 h 51"/>
              <a:gd name="T22" fmla="*/ 2147483647 w 52"/>
              <a:gd name="T23" fmla="*/ 2147483647 h 51"/>
              <a:gd name="T24" fmla="*/ 2147483647 w 52"/>
              <a:gd name="T25" fmla="*/ 2147483647 h 51"/>
              <a:gd name="T26" fmla="*/ 2147483647 w 52"/>
              <a:gd name="T27" fmla="*/ 2147483647 h 51"/>
              <a:gd name="T28" fmla="*/ 2147483647 w 52"/>
              <a:gd name="T29" fmla="*/ 2147483647 h 51"/>
              <a:gd name="T30" fmla="*/ 2147483647 w 52"/>
              <a:gd name="T31" fmla="*/ 2147483647 h 51"/>
              <a:gd name="T32" fmla="*/ 2147483647 w 52"/>
              <a:gd name="T33" fmla="*/ 2147483647 h 51"/>
              <a:gd name="T34" fmla="*/ 2147483647 w 52"/>
              <a:gd name="T35" fmla="*/ 2147483647 h 51"/>
              <a:gd name="T36" fmla="*/ 2147483647 w 52"/>
              <a:gd name="T37" fmla="*/ 2147483647 h 51"/>
              <a:gd name="T38" fmla="*/ 2147483647 w 52"/>
              <a:gd name="T39" fmla="*/ 2147483647 h 51"/>
              <a:gd name="T40" fmla="*/ 2147483647 w 52"/>
              <a:gd name="T41" fmla="*/ 2147483647 h 51"/>
              <a:gd name="T42" fmla="*/ 2147483647 w 52"/>
              <a:gd name="T43" fmla="*/ 2147483647 h 51"/>
              <a:gd name="T44" fmla="*/ 2147483647 w 52"/>
              <a:gd name="T45" fmla="*/ 2147483647 h 51"/>
              <a:gd name="T46" fmla="*/ 2147483647 w 52"/>
              <a:gd name="T47" fmla="*/ 0 h 51"/>
              <a:gd name="T48" fmla="*/ 2147483647 w 52"/>
              <a:gd name="T49" fmla="*/ 0 h 51"/>
              <a:gd name="T50" fmla="*/ 2147483647 w 52"/>
              <a:gd name="T51" fmla="*/ 0 h 51"/>
              <a:gd name="T52" fmla="*/ 2147483647 w 52"/>
              <a:gd name="T53" fmla="*/ 0 h 51"/>
              <a:gd name="T54" fmla="*/ 2147483647 w 52"/>
              <a:gd name="T55" fmla="*/ 0 h 51"/>
              <a:gd name="T56" fmla="*/ 2147483647 w 52"/>
              <a:gd name="T57" fmla="*/ 0 h 51"/>
              <a:gd name="T58" fmla="*/ 2147483647 w 52"/>
              <a:gd name="T59" fmla="*/ 0 h 51"/>
              <a:gd name="T60" fmla="*/ 2147483647 w 52"/>
              <a:gd name="T61" fmla="*/ 0 h 51"/>
              <a:gd name="T62" fmla="*/ 2147483647 w 52"/>
              <a:gd name="T63" fmla="*/ 0 h 51"/>
              <a:gd name="T64" fmla="*/ 2147483647 w 52"/>
              <a:gd name="T65" fmla="*/ 2147483647 h 51"/>
              <a:gd name="T66" fmla="*/ 2147483647 w 52"/>
              <a:gd name="T67" fmla="*/ 2147483647 h 51"/>
              <a:gd name="T68" fmla="*/ 2147483647 w 52"/>
              <a:gd name="T69" fmla="*/ 2147483647 h 51"/>
              <a:gd name="T70" fmla="*/ 2147483647 w 52"/>
              <a:gd name="T71" fmla="*/ 2147483647 h 51"/>
              <a:gd name="T72" fmla="*/ 2147483647 w 52"/>
              <a:gd name="T73" fmla="*/ 2147483647 h 51"/>
              <a:gd name="T74" fmla="*/ 2147483647 w 52"/>
              <a:gd name="T75" fmla="*/ 2147483647 h 51"/>
              <a:gd name="T76" fmla="*/ 2147483647 w 52"/>
              <a:gd name="T77" fmla="*/ 2147483647 h 51"/>
              <a:gd name="T78" fmla="*/ 2147483647 w 52"/>
              <a:gd name="T79" fmla="*/ 2147483647 h 51"/>
              <a:gd name="T80" fmla="*/ 2147483647 w 52"/>
              <a:gd name="T81" fmla="*/ 2147483647 h 51"/>
              <a:gd name="T82" fmla="*/ 2147483647 w 52"/>
              <a:gd name="T83" fmla="*/ 2147483647 h 51"/>
              <a:gd name="T84" fmla="*/ 2147483647 w 52"/>
              <a:gd name="T85" fmla="*/ 2147483647 h 51"/>
              <a:gd name="T86" fmla="*/ 2147483647 w 52"/>
              <a:gd name="T87" fmla="*/ 2147483647 h 51"/>
              <a:gd name="T88" fmla="*/ 2147483647 w 52"/>
              <a:gd name="T89" fmla="*/ 2147483647 h 51"/>
              <a:gd name="T90" fmla="*/ 0 w 52"/>
              <a:gd name="T91" fmla="*/ 2147483647 h 51"/>
              <a:gd name="T92" fmla="*/ 0 w 52"/>
              <a:gd name="T93" fmla="*/ 2147483647 h 51"/>
              <a:gd name="T94" fmla="*/ 0 w 52"/>
              <a:gd name="T95" fmla="*/ 2147483647 h 51"/>
              <a:gd name="T96" fmla="*/ 0 w 52"/>
              <a:gd name="T97" fmla="*/ 2147483647 h 51"/>
              <a:gd name="T98" fmla="*/ 2147483647 w 52"/>
              <a:gd name="T99" fmla="*/ 2147483647 h 51"/>
              <a:gd name="T100" fmla="*/ 2147483647 w 52"/>
              <a:gd name="T101" fmla="*/ 2147483647 h 51"/>
              <a:gd name="T102" fmla="*/ 2147483647 w 52"/>
              <a:gd name="T103" fmla="*/ 2147483647 h 51"/>
              <a:gd name="T104" fmla="*/ 2147483647 w 52"/>
              <a:gd name="T105" fmla="*/ 2147483647 h 51"/>
              <a:gd name="T106" fmla="*/ 2147483647 w 52"/>
              <a:gd name="T107" fmla="*/ 2147483647 h 51"/>
              <a:gd name="T108" fmla="*/ 2147483647 w 52"/>
              <a:gd name="T109" fmla="*/ 2147483647 h 51"/>
              <a:gd name="T110" fmla="*/ 2147483647 w 52"/>
              <a:gd name="T111" fmla="*/ 2147483647 h 51"/>
              <a:gd name="T112" fmla="*/ 2147483647 w 52"/>
              <a:gd name="T113" fmla="*/ 2147483647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path>
            </a:pathLst>
          </a:custGeom>
          <a:solidFill>
            <a:srgbClr val="FFFF00"/>
          </a:solidFill>
          <a:ln w="4763">
            <a:solidFill>
              <a:srgbClr val="990000"/>
            </a:solidFill>
            <a:round/>
            <a:headEnd/>
            <a:tailEnd/>
          </a:ln>
        </p:spPr>
        <p:txBody>
          <a:bodyPr/>
          <a:lstStyle/>
          <a:p>
            <a:endParaRPr lang="en-US"/>
          </a:p>
        </p:txBody>
      </p:sp>
      <p:sp>
        <p:nvSpPr>
          <p:cNvPr id="53396" name="Freeform 147"/>
          <p:cNvSpPr>
            <a:spLocks/>
          </p:cNvSpPr>
          <p:nvPr/>
        </p:nvSpPr>
        <p:spPr bwMode="auto">
          <a:xfrm>
            <a:off x="6249989" y="4594228"/>
            <a:ext cx="80963" cy="79375"/>
          </a:xfrm>
          <a:custGeom>
            <a:avLst/>
            <a:gdLst>
              <a:gd name="T0" fmla="*/ 0 w 57"/>
              <a:gd name="T1" fmla="*/ 2147483647 h 50"/>
              <a:gd name="T2" fmla="*/ 2147483647 w 57"/>
              <a:gd name="T3" fmla="*/ 2147483647 h 50"/>
              <a:gd name="T4" fmla="*/ 2147483647 w 57"/>
              <a:gd name="T5" fmla="*/ 2147483647 h 50"/>
              <a:gd name="T6" fmla="*/ 2147483647 w 57"/>
              <a:gd name="T7" fmla="*/ 2147483647 h 50"/>
              <a:gd name="T8" fmla="*/ 2147483647 w 57"/>
              <a:gd name="T9" fmla="*/ 2147483647 h 50"/>
              <a:gd name="T10" fmla="*/ 2147483647 w 57"/>
              <a:gd name="T11" fmla="*/ 2147483647 h 50"/>
              <a:gd name="T12" fmla="*/ 2147483647 w 57"/>
              <a:gd name="T13" fmla="*/ 2147483647 h 50"/>
              <a:gd name="T14" fmla="*/ 2147483647 w 57"/>
              <a:gd name="T15" fmla="*/ 2147483647 h 50"/>
              <a:gd name="T16" fmla="*/ 2147483647 w 57"/>
              <a:gd name="T17" fmla="*/ 2147483647 h 50"/>
              <a:gd name="T18" fmla="*/ 2147483647 w 57"/>
              <a:gd name="T19" fmla="*/ 2147483647 h 50"/>
              <a:gd name="T20" fmla="*/ 2147483647 w 57"/>
              <a:gd name="T21" fmla="*/ 2147483647 h 50"/>
              <a:gd name="T22" fmla="*/ 2147483647 w 57"/>
              <a:gd name="T23" fmla="*/ 2147483647 h 50"/>
              <a:gd name="T24" fmla="*/ 2147483647 w 57"/>
              <a:gd name="T25" fmla="*/ 2147483647 h 50"/>
              <a:gd name="T26" fmla="*/ 2147483647 w 57"/>
              <a:gd name="T27" fmla="*/ 2147483647 h 50"/>
              <a:gd name="T28" fmla="*/ 2147483647 w 57"/>
              <a:gd name="T29" fmla="*/ 2147483647 h 50"/>
              <a:gd name="T30" fmla="*/ 2147483647 w 57"/>
              <a:gd name="T31" fmla="*/ 2147483647 h 50"/>
              <a:gd name="T32" fmla="*/ 2147483647 w 57"/>
              <a:gd name="T33" fmla="*/ 2147483647 h 50"/>
              <a:gd name="T34" fmla="*/ 2147483647 w 57"/>
              <a:gd name="T35" fmla="*/ 2147483647 h 50"/>
              <a:gd name="T36" fmla="*/ 2147483647 w 57"/>
              <a:gd name="T37" fmla="*/ 2147483647 h 50"/>
              <a:gd name="T38" fmla="*/ 2147483647 w 57"/>
              <a:gd name="T39" fmla="*/ 2147483647 h 50"/>
              <a:gd name="T40" fmla="*/ 2147483647 w 57"/>
              <a:gd name="T41" fmla="*/ 2147483647 h 50"/>
              <a:gd name="T42" fmla="*/ 2147483647 w 57"/>
              <a:gd name="T43" fmla="*/ 2147483647 h 50"/>
              <a:gd name="T44" fmla="*/ 2147483647 w 57"/>
              <a:gd name="T45" fmla="*/ 2147483647 h 50"/>
              <a:gd name="T46" fmla="*/ 2147483647 w 57"/>
              <a:gd name="T47" fmla="*/ 2147483647 h 50"/>
              <a:gd name="T48" fmla="*/ 2147483647 w 57"/>
              <a:gd name="T49" fmla="*/ 2147483647 h 50"/>
              <a:gd name="T50" fmla="*/ 2147483647 w 57"/>
              <a:gd name="T51" fmla="*/ 2147483647 h 50"/>
              <a:gd name="T52" fmla="*/ 2147483647 w 57"/>
              <a:gd name="T53" fmla="*/ 2147483647 h 50"/>
              <a:gd name="T54" fmla="*/ 2147483647 w 57"/>
              <a:gd name="T55" fmla="*/ 2147483647 h 50"/>
              <a:gd name="T56" fmla="*/ 2147483647 w 57"/>
              <a:gd name="T57" fmla="*/ 2147483647 h 50"/>
              <a:gd name="T58" fmla="*/ 2147483647 w 57"/>
              <a:gd name="T59" fmla="*/ 2147483647 h 50"/>
              <a:gd name="T60" fmla="*/ 2147483647 w 57"/>
              <a:gd name="T61" fmla="*/ 2147483647 h 50"/>
              <a:gd name="T62" fmla="*/ 2147483647 w 57"/>
              <a:gd name="T63" fmla="*/ 2147483647 h 50"/>
              <a:gd name="T64" fmla="*/ 2147483647 w 57"/>
              <a:gd name="T65" fmla="*/ 2147483647 h 50"/>
              <a:gd name="T66" fmla="*/ 2147483647 w 57"/>
              <a:gd name="T67" fmla="*/ 2147483647 h 50"/>
              <a:gd name="T68" fmla="*/ 2147483647 w 57"/>
              <a:gd name="T69" fmla="*/ 2147483647 h 50"/>
              <a:gd name="T70" fmla="*/ 2147483647 w 57"/>
              <a:gd name="T71" fmla="*/ 2147483647 h 50"/>
              <a:gd name="T72" fmla="*/ 2147483647 w 57"/>
              <a:gd name="T73" fmla="*/ 2147483647 h 50"/>
              <a:gd name="T74" fmla="*/ 2147483647 w 57"/>
              <a:gd name="T75" fmla="*/ 2147483647 h 50"/>
              <a:gd name="T76" fmla="*/ 2147483647 w 57"/>
              <a:gd name="T77" fmla="*/ 2147483647 h 50"/>
              <a:gd name="T78" fmla="*/ 2147483647 w 57"/>
              <a:gd name="T79" fmla="*/ 2147483647 h 50"/>
              <a:gd name="T80" fmla="*/ 2147483647 w 57"/>
              <a:gd name="T81" fmla="*/ 2147483647 h 50"/>
              <a:gd name="T82" fmla="*/ 2147483647 w 57"/>
              <a:gd name="T83" fmla="*/ 2147483647 h 50"/>
              <a:gd name="T84" fmla="*/ 2147483647 w 57"/>
              <a:gd name="T85" fmla="*/ 2147483647 h 50"/>
              <a:gd name="T86" fmla="*/ 2147483647 w 57"/>
              <a:gd name="T87" fmla="*/ 2147483647 h 50"/>
              <a:gd name="T88" fmla="*/ 2147483647 w 57"/>
              <a:gd name="T89" fmla="*/ 2147483647 h 50"/>
              <a:gd name="T90" fmla="*/ 2147483647 w 57"/>
              <a:gd name="T91" fmla="*/ 2147483647 h 50"/>
              <a:gd name="T92" fmla="*/ 2147483647 w 57"/>
              <a:gd name="T93" fmla="*/ 0 h 50"/>
              <a:gd name="T94" fmla="*/ 2147483647 w 57"/>
              <a:gd name="T95" fmla="*/ 0 h 50"/>
              <a:gd name="T96" fmla="*/ 2147483647 w 57"/>
              <a:gd name="T97" fmla="*/ 2147483647 h 50"/>
              <a:gd name="T98" fmla="*/ 2147483647 w 57"/>
              <a:gd name="T99" fmla="*/ 2147483647 h 50"/>
              <a:gd name="T100" fmla="*/ 2147483647 w 57"/>
              <a:gd name="T101" fmla="*/ 2147483647 h 50"/>
              <a:gd name="T102" fmla="*/ 2147483647 w 57"/>
              <a:gd name="T103" fmla="*/ 2147483647 h 50"/>
              <a:gd name="T104" fmla="*/ 2147483647 w 57"/>
              <a:gd name="T105" fmla="*/ 2147483647 h 50"/>
              <a:gd name="T106" fmla="*/ 2147483647 w 57"/>
              <a:gd name="T107" fmla="*/ 2147483647 h 50"/>
              <a:gd name="T108" fmla="*/ 2147483647 w 57"/>
              <a:gd name="T109" fmla="*/ 2147483647 h 50"/>
              <a:gd name="T110" fmla="*/ 2147483647 w 57"/>
              <a:gd name="T111" fmla="*/ 2147483647 h 50"/>
              <a:gd name="T112" fmla="*/ 0 w 57"/>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97" name="Freeform 148"/>
          <p:cNvSpPr>
            <a:spLocks/>
          </p:cNvSpPr>
          <p:nvPr/>
        </p:nvSpPr>
        <p:spPr bwMode="auto">
          <a:xfrm>
            <a:off x="6249989" y="4594228"/>
            <a:ext cx="80963" cy="79375"/>
          </a:xfrm>
          <a:custGeom>
            <a:avLst/>
            <a:gdLst>
              <a:gd name="T0" fmla="*/ 0 w 57"/>
              <a:gd name="T1" fmla="*/ 2147483647 h 50"/>
              <a:gd name="T2" fmla="*/ 2147483647 w 57"/>
              <a:gd name="T3" fmla="*/ 2147483647 h 50"/>
              <a:gd name="T4" fmla="*/ 2147483647 w 57"/>
              <a:gd name="T5" fmla="*/ 2147483647 h 50"/>
              <a:gd name="T6" fmla="*/ 2147483647 w 57"/>
              <a:gd name="T7" fmla="*/ 2147483647 h 50"/>
              <a:gd name="T8" fmla="*/ 2147483647 w 57"/>
              <a:gd name="T9" fmla="*/ 2147483647 h 50"/>
              <a:gd name="T10" fmla="*/ 2147483647 w 57"/>
              <a:gd name="T11" fmla="*/ 2147483647 h 50"/>
              <a:gd name="T12" fmla="*/ 2147483647 w 57"/>
              <a:gd name="T13" fmla="*/ 2147483647 h 50"/>
              <a:gd name="T14" fmla="*/ 2147483647 w 57"/>
              <a:gd name="T15" fmla="*/ 2147483647 h 50"/>
              <a:gd name="T16" fmla="*/ 2147483647 w 57"/>
              <a:gd name="T17" fmla="*/ 2147483647 h 50"/>
              <a:gd name="T18" fmla="*/ 2147483647 w 57"/>
              <a:gd name="T19" fmla="*/ 2147483647 h 50"/>
              <a:gd name="T20" fmla="*/ 2147483647 w 57"/>
              <a:gd name="T21" fmla="*/ 2147483647 h 50"/>
              <a:gd name="T22" fmla="*/ 2147483647 w 57"/>
              <a:gd name="T23" fmla="*/ 2147483647 h 50"/>
              <a:gd name="T24" fmla="*/ 2147483647 w 57"/>
              <a:gd name="T25" fmla="*/ 2147483647 h 50"/>
              <a:gd name="T26" fmla="*/ 2147483647 w 57"/>
              <a:gd name="T27" fmla="*/ 2147483647 h 50"/>
              <a:gd name="T28" fmla="*/ 2147483647 w 57"/>
              <a:gd name="T29" fmla="*/ 2147483647 h 50"/>
              <a:gd name="T30" fmla="*/ 2147483647 w 57"/>
              <a:gd name="T31" fmla="*/ 2147483647 h 50"/>
              <a:gd name="T32" fmla="*/ 2147483647 w 57"/>
              <a:gd name="T33" fmla="*/ 2147483647 h 50"/>
              <a:gd name="T34" fmla="*/ 2147483647 w 57"/>
              <a:gd name="T35" fmla="*/ 2147483647 h 50"/>
              <a:gd name="T36" fmla="*/ 2147483647 w 57"/>
              <a:gd name="T37" fmla="*/ 2147483647 h 50"/>
              <a:gd name="T38" fmla="*/ 2147483647 w 57"/>
              <a:gd name="T39" fmla="*/ 2147483647 h 50"/>
              <a:gd name="T40" fmla="*/ 2147483647 w 57"/>
              <a:gd name="T41" fmla="*/ 2147483647 h 50"/>
              <a:gd name="T42" fmla="*/ 2147483647 w 57"/>
              <a:gd name="T43" fmla="*/ 2147483647 h 50"/>
              <a:gd name="T44" fmla="*/ 2147483647 w 57"/>
              <a:gd name="T45" fmla="*/ 2147483647 h 50"/>
              <a:gd name="T46" fmla="*/ 2147483647 w 57"/>
              <a:gd name="T47" fmla="*/ 2147483647 h 50"/>
              <a:gd name="T48" fmla="*/ 2147483647 w 57"/>
              <a:gd name="T49" fmla="*/ 2147483647 h 50"/>
              <a:gd name="T50" fmla="*/ 2147483647 w 57"/>
              <a:gd name="T51" fmla="*/ 2147483647 h 50"/>
              <a:gd name="T52" fmla="*/ 2147483647 w 57"/>
              <a:gd name="T53" fmla="*/ 2147483647 h 50"/>
              <a:gd name="T54" fmla="*/ 2147483647 w 57"/>
              <a:gd name="T55" fmla="*/ 2147483647 h 50"/>
              <a:gd name="T56" fmla="*/ 2147483647 w 57"/>
              <a:gd name="T57" fmla="*/ 2147483647 h 50"/>
              <a:gd name="T58" fmla="*/ 2147483647 w 57"/>
              <a:gd name="T59" fmla="*/ 2147483647 h 50"/>
              <a:gd name="T60" fmla="*/ 2147483647 w 57"/>
              <a:gd name="T61" fmla="*/ 2147483647 h 50"/>
              <a:gd name="T62" fmla="*/ 2147483647 w 57"/>
              <a:gd name="T63" fmla="*/ 2147483647 h 50"/>
              <a:gd name="T64" fmla="*/ 2147483647 w 57"/>
              <a:gd name="T65" fmla="*/ 2147483647 h 50"/>
              <a:gd name="T66" fmla="*/ 2147483647 w 57"/>
              <a:gd name="T67" fmla="*/ 2147483647 h 50"/>
              <a:gd name="T68" fmla="*/ 2147483647 w 57"/>
              <a:gd name="T69" fmla="*/ 2147483647 h 50"/>
              <a:gd name="T70" fmla="*/ 2147483647 w 57"/>
              <a:gd name="T71" fmla="*/ 2147483647 h 50"/>
              <a:gd name="T72" fmla="*/ 2147483647 w 57"/>
              <a:gd name="T73" fmla="*/ 2147483647 h 50"/>
              <a:gd name="T74" fmla="*/ 2147483647 w 57"/>
              <a:gd name="T75" fmla="*/ 2147483647 h 50"/>
              <a:gd name="T76" fmla="*/ 2147483647 w 57"/>
              <a:gd name="T77" fmla="*/ 2147483647 h 50"/>
              <a:gd name="T78" fmla="*/ 2147483647 w 57"/>
              <a:gd name="T79" fmla="*/ 2147483647 h 50"/>
              <a:gd name="T80" fmla="*/ 2147483647 w 57"/>
              <a:gd name="T81" fmla="*/ 2147483647 h 50"/>
              <a:gd name="T82" fmla="*/ 2147483647 w 57"/>
              <a:gd name="T83" fmla="*/ 2147483647 h 50"/>
              <a:gd name="T84" fmla="*/ 2147483647 w 57"/>
              <a:gd name="T85" fmla="*/ 2147483647 h 50"/>
              <a:gd name="T86" fmla="*/ 2147483647 w 57"/>
              <a:gd name="T87" fmla="*/ 2147483647 h 50"/>
              <a:gd name="T88" fmla="*/ 2147483647 w 57"/>
              <a:gd name="T89" fmla="*/ 2147483647 h 50"/>
              <a:gd name="T90" fmla="*/ 2147483647 w 57"/>
              <a:gd name="T91" fmla="*/ 2147483647 h 50"/>
              <a:gd name="T92" fmla="*/ 2147483647 w 57"/>
              <a:gd name="T93" fmla="*/ 0 h 50"/>
              <a:gd name="T94" fmla="*/ 2147483647 w 57"/>
              <a:gd name="T95" fmla="*/ 0 h 50"/>
              <a:gd name="T96" fmla="*/ 2147483647 w 57"/>
              <a:gd name="T97" fmla="*/ 2147483647 h 50"/>
              <a:gd name="T98" fmla="*/ 2147483647 w 57"/>
              <a:gd name="T99" fmla="*/ 2147483647 h 50"/>
              <a:gd name="T100" fmla="*/ 2147483647 w 57"/>
              <a:gd name="T101" fmla="*/ 2147483647 h 50"/>
              <a:gd name="T102" fmla="*/ 2147483647 w 57"/>
              <a:gd name="T103" fmla="*/ 2147483647 h 50"/>
              <a:gd name="T104" fmla="*/ 2147483647 w 57"/>
              <a:gd name="T105" fmla="*/ 2147483647 h 50"/>
              <a:gd name="T106" fmla="*/ 2147483647 w 57"/>
              <a:gd name="T107" fmla="*/ 2147483647 h 50"/>
              <a:gd name="T108" fmla="*/ 2147483647 w 57"/>
              <a:gd name="T109" fmla="*/ 2147483647 h 50"/>
              <a:gd name="T110" fmla="*/ 2147483647 w 57"/>
              <a:gd name="T111" fmla="*/ 2147483647 h 50"/>
              <a:gd name="T112" fmla="*/ 0 w 57"/>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path>
            </a:pathLst>
          </a:custGeom>
          <a:solidFill>
            <a:srgbClr val="FFFF00"/>
          </a:solidFill>
          <a:ln w="1588">
            <a:solidFill>
              <a:srgbClr val="990000"/>
            </a:solidFill>
            <a:round/>
            <a:headEnd/>
            <a:tailEnd/>
          </a:ln>
        </p:spPr>
        <p:txBody>
          <a:bodyPr/>
          <a:lstStyle/>
          <a:p>
            <a:endParaRPr lang="en-US"/>
          </a:p>
        </p:txBody>
      </p:sp>
      <p:sp>
        <p:nvSpPr>
          <p:cNvPr id="53398" name="Freeform 149"/>
          <p:cNvSpPr>
            <a:spLocks/>
          </p:cNvSpPr>
          <p:nvPr/>
        </p:nvSpPr>
        <p:spPr bwMode="auto">
          <a:xfrm>
            <a:off x="6249989" y="4594228"/>
            <a:ext cx="80963" cy="79375"/>
          </a:xfrm>
          <a:custGeom>
            <a:avLst/>
            <a:gdLst>
              <a:gd name="T0" fmla="*/ 0 w 57"/>
              <a:gd name="T1" fmla="*/ 2147483647 h 50"/>
              <a:gd name="T2" fmla="*/ 2147483647 w 57"/>
              <a:gd name="T3" fmla="*/ 2147483647 h 50"/>
              <a:gd name="T4" fmla="*/ 2147483647 w 57"/>
              <a:gd name="T5" fmla="*/ 2147483647 h 50"/>
              <a:gd name="T6" fmla="*/ 2147483647 w 57"/>
              <a:gd name="T7" fmla="*/ 2147483647 h 50"/>
              <a:gd name="T8" fmla="*/ 2147483647 w 57"/>
              <a:gd name="T9" fmla="*/ 2147483647 h 50"/>
              <a:gd name="T10" fmla="*/ 2147483647 w 57"/>
              <a:gd name="T11" fmla="*/ 2147483647 h 50"/>
              <a:gd name="T12" fmla="*/ 2147483647 w 57"/>
              <a:gd name="T13" fmla="*/ 2147483647 h 50"/>
              <a:gd name="T14" fmla="*/ 2147483647 w 57"/>
              <a:gd name="T15" fmla="*/ 2147483647 h 50"/>
              <a:gd name="T16" fmla="*/ 2147483647 w 57"/>
              <a:gd name="T17" fmla="*/ 2147483647 h 50"/>
              <a:gd name="T18" fmla="*/ 2147483647 w 57"/>
              <a:gd name="T19" fmla="*/ 2147483647 h 50"/>
              <a:gd name="T20" fmla="*/ 2147483647 w 57"/>
              <a:gd name="T21" fmla="*/ 2147483647 h 50"/>
              <a:gd name="T22" fmla="*/ 2147483647 w 57"/>
              <a:gd name="T23" fmla="*/ 2147483647 h 50"/>
              <a:gd name="T24" fmla="*/ 2147483647 w 57"/>
              <a:gd name="T25" fmla="*/ 2147483647 h 50"/>
              <a:gd name="T26" fmla="*/ 2147483647 w 57"/>
              <a:gd name="T27" fmla="*/ 2147483647 h 50"/>
              <a:gd name="T28" fmla="*/ 2147483647 w 57"/>
              <a:gd name="T29" fmla="*/ 2147483647 h 50"/>
              <a:gd name="T30" fmla="*/ 2147483647 w 57"/>
              <a:gd name="T31" fmla="*/ 2147483647 h 50"/>
              <a:gd name="T32" fmla="*/ 2147483647 w 57"/>
              <a:gd name="T33" fmla="*/ 2147483647 h 50"/>
              <a:gd name="T34" fmla="*/ 2147483647 w 57"/>
              <a:gd name="T35" fmla="*/ 2147483647 h 50"/>
              <a:gd name="T36" fmla="*/ 2147483647 w 57"/>
              <a:gd name="T37" fmla="*/ 2147483647 h 50"/>
              <a:gd name="T38" fmla="*/ 2147483647 w 57"/>
              <a:gd name="T39" fmla="*/ 2147483647 h 50"/>
              <a:gd name="T40" fmla="*/ 2147483647 w 57"/>
              <a:gd name="T41" fmla="*/ 2147483647 h 50"/>
              <a:gd name="T42" fmla="*/ 2147483647 w 57"/>
              <a:gd name="T43" fmla="*/ 2147483647 h 50"/>
              <a:gd name="T44" fmla="*/ 2147483647 w 57"/>
              <a:gd name="T45" fmla="*/ 2147483647 h 50"/>
              <a:gd name="T46" fmla="*/ 2147483647 w 57"/>
              <a:gd name="T47" fmla="*/ 2147483647 h 50"/>
              <a:gd name="T48" fmla="*/ 2147483647 w 57"/>
              <a:gd name="T49" fmla="*/ 2147483647 h 50"/>
              <a:gd name="T50" fmla="*/ 2147483647 w 57"/>
              <a:gd name="T51" fmla="*/ 2147483647 h 50"/>
              <a:gd name="T52" fmla="*/ 2147483647 w 57"/>
              <a:gd name="T53" fmla="*/ 2147483647 h 50"/>
              <a:gd name="T54" fmla="*/ 2147483647 w 57"/>
              <a:gd name="T55" fmla="*/ 2147483647 h 50"/>
              <a:gd name="T56" fmla="*/ 2147483647 w 57"/>
              <a:gd name="T57" fmla="*/ 2147483647 h 50"/>
              <a:gd name="T58" fmla="*/ 2147483647 w 57"/>
              <a:gd name="T59" fmla="*/ 2147483647 h 50"/>
              <a:gd name="T60" fmla="*/ 2147483647 w 57"/>
              <a:gd name="T61" fmla="*/ 2147483647 h 50"/>
              <a:gd name="T62" fmla="*/ 2147483647 w 57"/>
              <a:gd name="T63" fmla="*/ 2147483647 h 50"/>
              <a:gd name="T64" fmla="*/ 2147483647 w 57"/>
              <a:gd name="T65" fmla="*/ 2147483647 h 50"/>
              <a:gd name="T66" fmla="*/ 2147483647 w 57"/>
              <a:gd name="T67" fmla="*/ 2147483647 h 50"/>
              <a:gd name="T68" fmla="*/ 2147483647 w 57"/>
              <a:gd name="T69" fmla="*/ 2147483647 h 50"/>
              <a:gd name="T70" fmla="*/ 2147483647 w 57"/>
              <a:gd name="T71" fmla="*/ 2147483647 h 50"/>
              <a:gd name="T72" fmla="*/ 2147483647 w 57"/>
              <a:gd name="T73" fmla="*/ 2147483647 h 50"/>
              <a:gd name="T74" fmla="*/ 2147483647 w 57"/>
              <a:gd name="T75" fmla="*/ 2147483647 h 50"/>
              <a:gd name="T76" fmla="*/ 2147483647 w 57"/>
              <a:gd name="T77" fmla="*/ 2147483647 h 50"/>
              <a:gd name="T78" fmla="*/ 2147483647 w 57"/>
              <a:gd name="T79" fmla="*/ 2147483647 h 50"/>
              <a:gd name="T80" fmla="*/ 2147483647 w 57"/>
              <a:gd name="T81" fmla="*/ 2147483647 h 50"/>
              <a:gd name="T82" fmla="*/ 2147483647 w 57"/>
              <a:gd name="T83" fmla="*/ 2147483647 h 50"/>
              <a:gd name="T84" fmla="*/ 2147483647 w 57"/>
              <a:gd name="T85" fmla="*/ 2147483647 h 50"/>
              <a:gd name="T86" fmla="*/ 2147483647 w 57"/>
              <a:gd name="T87" fmla="*/ 2147483647 h 50"/>
              <a:gd name="T88" fmla="*/ 2147483647 w 57"/>
              <a:gd name="T89" fmla="*/ 2147483647 h 50"/>
              <a:gd name="T90" fmla="*/ 2147483647 w 57"/>
              <a:gd name="T91" fmla="*/ 2147483647 h 50"/>
              <a:gd name="T92" fmla="*/ 2147483647 w 57"/>
              <a:gd name="T93" fmla="*/ 0 h 50"/>
              <a:gd name="T94" fmla="*/ 2147483647 w 57"/>
              <a:gd name="T95" fmla="*/ 0 h 50"/>
              <a:gd name="T96" fmla="*/ 2147483647 w 57"/>
              <a:gd name="T97" fmla="*/ 2147483647 h 50"/>
              <a:gd name="T98" fmla="*/ 2147483647 w 57"/>
              <a:gd name="T99" fmla="*/ 2147483647 h 50"/>
              <a:gd name="T100" fmla="*/ 2147483647 w 57"/>
              <a:gd name="T101" fmla="*/ 2147483647 h 50"/>
              <a:gd name="T102" fmla="*/ 2147483647 w 57"/>
              <a:gd name="T103" fmla="*/ 2147483647 h 50"/>
              <a:gd name="T104" fmla="*/ 2147483647 w 57"/>
              <a:gd name="T105" fmla="*/ 2147483647 h 50"/>
              <a:gd name="T106" fmla="*/ 2147483647 w 57"/>
              <a:gd name="T107" fmla="*/ 2147483647 h 50"/>
              <a:gd name="T108" fmla="*/ 2147483647 w 57"/>
              <a:gd name="T109" fmla="*/ 2147483647 h 50"/>
              <a:gd name="T110" fmla="*/ 2147483647 w 57"/>
              <a:gd name="T111" fmla="*/ 2147483647 h 50"/>
              <a:gd name="T112" fmla="*/ 0 w 57"/>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path>
            </a:pathLst>
          </a:custGeom>
          <a:solidFill>
            <a:srgbClr val="FFFF00"/>
          </a:solidFill>
          <a:ln w="4763">
            <a:solidFill>
              <a:srgbClr val="990000"/>
            </a:solidFill>
            <a:round/>
            <a:headEnd/>
            <a:tailEnd/>
          </a:ln>
        </p:spPr>
        <p:txBody>
          <a:bodyPr/>
          <a:lstStyle/>
          <a:p>
            <a:endParaRPr lang="en-US"/>
          </a:p>
        </p:txBody>
      </p:sp>
      <p:sp>
        <p:nvSpPr>
          <p:cNvPr id="53399" name="Freeform 150"/>
          <p:cNvSpPr>
            <a:spLocks/>
          </p:cNvSpPr>
          <p:nvPr/>
        </p:nvSpPr>
        <p:spPr bwMode="auto">
          <a:xfrm>
            <a:off x="6407151" y="4540250"/>
            <a:ext cx="63500" cy="69851"/>
          </a:xfrm>
          <a:custGeom>
            <a:avLst/>
            <a:gdLst>
              <a:gd name="T0" fmla="*/ 2147483647 w 46"/>
              <a:gd name="T1" fmla="*/ 2147483647 h 44"/>
              <a:gd name="T2" fmla="*/ 2147483647 w 46"/>
              <a:gd name="T3" fmla="*/ 2147483647 h 44"/>
              <a:gd name="T4" fmla="*/ 2147483647 w 46"/>
              <a:gd name="T5" fmla="*/ 2147483647 h 44"/>
              <a:gd name="T6" fmla="*/ 2147483647 w 46"/>
              <a:gd name="T7" fmla="*/ 2147483647 h 44"/>
              <a:gd name="T8" fmla="*/ 2147483647 w 46"/>
              <a:gd name="T9" fmla="*/ 2147483647 h 44"/>
              <a:gd name="T10" fmla="*/ 2147483647 w 46"/>
              <a:gd name="T11" fmla="*/ 2147483647 h 44"/>
              <a:gd name="T12" fmla="*/ 2147483647 w 46"/>
              <a:gd name="T13" fmla="*/ 2147483647 h 44"/>
              <a:gd name="T14" fmla="*/ 2147483647 w 46"/>
              <a:gd name="T15" fmla="*/ 2147483647 h 44"/>
              <a:gd name="T16" fmla="*/ 2147483647 w 46"/>
              <a:gd name="T17" fmla="*/ 2147483647 h 44"/>
              <a:gd name="T18" fmla="*/ 2147483647 w 46"/>
              <a:gd name="T19" fmla="*/ 2147483647 h 44"/>
              <a:gd name="T20" fmla="*/ 2147483647 w 46"/>
              <a:gd name="T21" fmla="*/ 2147483647 h 44"/>
              <a:gd name="T22" fmla="*/ 2147483647 w 46"/>
              <a:gd name="T23" fmla="*/ 2147483647 h 44"/>
              <a:gd name="T24" fmla="*/ 2147483647 w 46"/>
              <a:gd name="T25" fmla="*/ 2147483647 h 44"/>
              <a:gd name="T26" fmla="*/ 2147483647 w 46"/>
              <a:gd name="T27" fmla="*/ 2147483647 h 44"/>
              <a:gd name="T28" fmla="*/ 2147483647 w 46"/>
              <a:gd name="T29" fmla="*/ 0 h 44"/>
              <a:gd name="T30" fmla="*/ 2147483647 w 46"/>
              <a:gd name="T31" fmla="*/ 0 h 44"/>
              <a:gd name="T32" fmla="*/ 2147483647 w 46"/>
              <a:gd name="T33" fmla="*/ 2147483647 h 44"/>
              <a:gd name="T34" fmla="*/ 2147483647 w 46"/>
              <a:gd name="T35" fmla="*/ 2147483647 h 44"/>
              <a:gd name="T36" fmla="*/ 2147483647 w 46"/>
              <a:gd name="T37" fmla="*/ 2147483647 h 44"/>
              <a:gd name="T38" fmla="*/ 2147483647 w 46"/>
              <a:gd name="T39" fmla="*/ 2147483647 h 44"/>
              <a:gd name="T40" fmla="*/ 2147483647 w 46"/>
              <a:gd name="T41" fmla="*/ 2147483647 h 44"/>
              <a:gd name="T42" fmla="*/ 2147483647 w 46"/>
              <a:gd name="T43" fmla="*/ 2147483647 h 44"/>
              <a:gd name="T44" fmla="*/ 2147483647 w 46"/>
              <a:gd name="T45" fmla="*/ 2147483647 h 44"/>
              <a:gd name="T46" fmla="*/ 2147483647 w 46"/>
              <a:gd name="T47" fmla="*/ 2147483647 h 44"/>
              <a:gd name="T48" fmla="*/ 0 w 46"/>
              <a:gd name="T49" fmla="*/ 2147483647 h 44"/>
              <a:gd name="T50" fmla="*/ 0 w 46"/>
              <a:gd name="T51" fmla="*/ 2147483647 h 44"/>
              <a:gd name="T52" fmla="*/ 2147483647 w 46"/>
              <a:gd name="T53" fmla="*/ 2147483647 h 44"/>
              <a:gd name="T54" fmla="*/ 2147483647 w 46"/>
              <a:gd name="T55" fmla="*/ 2147483647 h 44"/>
              <a:gd name="T56" fmla="*/ 2147483647 w 46"/>
              <a:gd name="T57" fmla="*/ 2147483647 h 44"/>
              <a:gd name="T58" fmla="*/ 2147483647 w 46"/>
              <a:gd name="T59" fmla="*/ 2147483647 h 44"/>
              <a:gd name="T60" fmla="*/ 2147483647 w 46"/>
              <a:gd name="T61" fmla="*/ 2147483647 h 44"/>
              <a:gd name="T62" fmla="*/ 2147483647 w 46"/>
              <a:gd name="T63" fmla="*/ 2147483647 h 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4"/>
              <a:gd name="T98" fmla="*/ 46 w 46"/>
              <a:gd name="T99" fmla="*/ 44 h 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4">
                <a:moveTo>
                  <a:pt x="1" y="41"/>
                </a:moveTo>
                <a:lnTo>
                  <a:pt x="3" y="41"/>
                </a:lnTo>
                <a:lnTo>
                  <a:pt x="4" y="43"/>
                </a:lnTo>
                <a:lnTo>
                  <a:pt x="6" y="43"/>
                </a:lnTo>
                <a:lnTo>
                  <a:pt x="7" y="43"/>
                </a:lnTo>
                <a:lnTo>
                  <a:pt x="9" y="44"/>
                </a:lnTo>
                <a:lnTo>
                  <a:pt x="12" y="44"/>
                </a:lnTo>
                <a:lnTo>
                  <a:pt x="13" y="44"/>
                </a:lnTo>
                <a:lnTo>
                  <a:pt x="15" y="44"/>
                </a:lnTo>
                <a:lnTo>
                  <a:pt x="17" y="43"/>
                </a:lnTo>
                <a:lnTo>
                  <a:pt x="20" y="43"/>
                </a:lnTo>
                <a:lnTo>
                  <a:pt x="25" y="41"/>
                </a:lnTo>
                <a:lnTo>
                  <a:pt x="28" y="40"/>
                </a:lnTo>
                <a:lnTo>
                  <a:pt x="31" y="38"/>
                </a:lnTo>
                <a:lnTo>
                  <a:pt x="34" y="37"/>
                </a:lnTo>
                <a:lnTo>
                  <a:pt x="35" y="34"/>
                </a:lnTo>
                <a:lnTo>
                  <a:pt x="38" y="32"/>
                </a:lnTo>
                <a:lnTo>
                  <a:pt x="40" y="29"/>
                </a:lnTo>
                <a:lnTo>
                  <a:pt x="41" y="26"/>
                </a:lnTo>
                <a:lnTo>
                  <a:pt x="43" y="23"/>
                </a:lnTo>
                <a:lnTo>
                  <a:pt x="43" y="20"/>
                </a:lnTo>
                <a:lnTo>
                  <a:pt x="44" y="17"/>
                </a:lnTo>
                <a:lnTo>
                  <a:pt x="46" y="14"/>
                </a:lnTo>
                <a:lnTo>
                  <a:pt x="46" y="10"/>
                </a:lnTo>
                <a:lnTo>
                  <a:pt x="46" y="7"/>
                </a:lnTo>
                <a:lnTo>
                  <a:pt x="46" y="4"/>
                </a:lnTo>
                <a:lnTo>
                  <a:pt x="44" y="3"/>
                </a:lnTo>
                <a:lnTo>
                  <a:pt x="41" y="1"/>
                </a:lnTo>
                <a:lnTo>
                  <a:pt x="40" y="0"/>
                </a:lnTo>
                <a:lnTo>
                  <a:pt x="37" y="0"/>
                </a:lnTo>
                <a:lnTo>
                  <a:pt x="34" y="0"/>
                </a:lnTo>
                <a:lnTo>
                  <a:pt x="31" y="0"/>
                </a:lnTo>
                <a:lnTo>
                  <a:pt x="28" y="0"/>
                </a:lnTo>
                <a:lnTo>
                  <a:pt x="25" y="1"/>
                </a:lnTo>
                <a:lnTo>
                  <a:pt x="22" y="3"/>
                </a:lnTo>
                <a:lnTo>
                  <a:pt x="19" y="4"/>
                </a:lnTo>
                <a:lnTo>
                  <a:pt x="17" y="6"/>
                </a:lnTo>
                <a:lnTo>
                  <a:pt x="16" y="7"/>
                </a:lnTo>
                <a:lnTo>
                  <a:pt x="15" y="10"/>
                </a:lnTo>
                <a:lnTo>
                  <a:pt x="12" y="11"/>
                </a:lnTo>
                <a:lnTo>
                  <a:pt x="10" y="14"/>
                </a:lnTo>
                <a:lnTo>
                  <a:pt x="9" y="16"/>
                </a:lnTo>
                <a:lnTo>
                  <a:pt x="9" y="17"/>
                </a:lnTo>
                <a:lnTo>
                  <a:pt x="7" y="20"/>
                </a:lnTo>
                <a:lnTo>
                  <a:pt x="6" y="23"/>
                </a:lnTo>
                <a:lnTo>
                  <a:pt x="6" y="26"/>
                </a:lnTo>
                <a:lnTo>
                  <a:pt x="4" y="28"/>
                </a:lnTo>
                <a:lnTo>
                  <a:pt x="3" y="31"/>
                </a:lnTo>
                <a:lnTo>
                  <a:pt x="1" y="32"/>
                </a:lnTo>
                <a:lnTo>
                  <a:pt x="0" y="32"/>
                </a:lnTo>
                <a:lnTo>
                  <a:pt x="0" y="34"/>
                </a:lnTo>
                <a:lnTo>
                  <a:pt x="1" y="34"/>
                </a:lnTo>
                <a:lnTo>
                  <a:pt x="1" y="32"/>
                </a:lnTo>
                <a:lnTo>
                  <a:pt x="1" y="34"/>
                </a:lnTo>
                <a:lnTo>
                  <a:pt x="1" y="35"/>
                </a:lnTo>
                <a:lnTo>
                  <a:pt x="1" y="37"/>
                </a:lnTo>
                <a:lnTo>
                  <a:pt x="1" y="38"/>
                </a:lnTo>
                <a:lnTo>
                  <a:pt x="1" y="40"/>
                </a:lnTo>
                <a:lnTo>
                  <a:pt x="1" y="4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0" name="Freeform 151"/>
          <p:cNvSpPr>
            <a:spLocks/>
          </p:cNvSpPr>
          <p:nvPr/>
        </p:nvSpPr>
        <p:spPr bwMode="auto">
          <a:xfrm>
            <a:off x="6407151" y="4540250"/>
            <a:ext cx="63500" cy="69851"/>
          </a:xfrm>
          <a:custGeom>
            <a:avLst/>
            <a:gdLst>
              <a:gd name="T0" fmla="*/ 2147483647 w 46"/>
              <a:gd name="T1" fmla="*/ 2147483647 h 44"/>
              <a:gd name="T2" fmla="*/ 2147483647 w 46"/>
              <a:gd name="T3" fmla="*/ 2147483647 h 44"/>
              <a:gd name="T4" fmla="*/ 2147483647 w 46"/>
              <a:gd name="T5" fmla="*/ 2147483647 h 44"/>
              <a:gd name="T6" fmla="*/ 2147483647 w 46"/>
              <a:gd name="T7" fmla="*/ 2147483647 h 44"/>
              <a:gd name="T8" fmla="*/ 2147483647 w 46"/>
              <a:gd name="T9" fmla="*/ 2147483647 h 44"/>
              <a:gd name="T10" fmla="*/ 2147483647 w 46"/>
              <a:gd name="T11" fmla="*/ 2147483647 h 44"/>
              <a:gd name="T12" fmla="*/ 2147483647 w 46"/>
              <a:gd name="T13" fmla="*/ 2147483647 h 44"/>
              <a:gd name="T14" fmla="*/ 2147483647 w 46"/>
              <a:gd name="T15" fmla="*/ 2147483647 h 44"/>
              <a:gd name="T16" fmla="*/ 2147483647 w 46"/>
              <a:gd name="T17" fmla="*/ 2147483647 h 44"/>
              <a:gd name="T18" fmla="*/ 2147483647 w 46"/>
              <a:gd name="T19" fmla="*/ 2147483647 h 44"/>
              <a:gd name="T20" fmla="*/ 2147483647 w 46"/>
              <a:gd name="T21" fmla="*/ 2147483647 h 44"/>
              <a:gd name="T22" fmla="*/ 2147483647 w 46"/>
              <a:gd name="T23" fmla="*/ 2147483647 h 44"/>
              <a:gd name="T24" fmla="*/ 2147483647 w 46"/>
              <a:gd name="T25" fmla="*/ 2147483647 h 44"/>
              <a:gd name="T26" fmla="*/ 2147483647 w 46"/>
              <a:gd name="T27" fmla="*/ 2147483647 h 44"/>
              <a:gd name="T28" fmla="*/ 2147483647 w 46"/>
              <a:gd name="T29" fmla="*/ 0 h 44"/>
              <a:gd name="T30" fmla="*/ 2147483647 w 46"/>
              <a:gd name="T31" fmla="*/ 0 h 44"/>
              <a:gd name="T32" fmla="*/ 2147483647 w 46"/>
              <a:gd name="T33" fmla="*/ 2147483647 h 44"/>
              <a:gd name="T34" fmla="*/ 2147483647 w 46"/>
              <a:gd name="T35" fmla="*/ 2147483647 h 44"/>
              <a:gd name="T36" fmla="*/ 2147483647 w 46"/>
              <a:gd name="T37" fmla="*/ 2147483647 h 44"/>
              <a:gd name="T38" fmla="*/ 2147483647 w 46"/>
              <a:gd name="T39" fmla="*/ 2147483647 h 44"/>
              <a:gd name="T40" fmla="*/ 2147483647 w 46"/>
              <a:gd name="T41" fmla="*/ 2147483647 h 44"/>
              <a:gd name="T42" fmla="*/ 2147483647 w 46"/>
              <a:gd name="T43" fmla="*/ 2147483647 h 44"/>
              <a:gd name="T44" fmla="*/ 2147483647 w 46"/>
              <a:gd name="T45" fmla="*/ 2147483647 h 44"/>
              <a:gd name="T46" fmla="*/ 2147483647 w 46"/>
              <a:gd name="T47" fmla="*/ 2147483647 h 44"/>
              <a:gd name="T48" fmla="*/ 0 w 46"/>
              <a:gd name="T49" fmla="*/ 2147483647 h 44"/>
              <a:gd name="T50" fmla="*/ 0 w 46"/>
              <a:gd name="T51" fmla="*/ 2147483647 h 44"/>
              <a:gd name="T52" fmla="*/ 2147483647 w 46"/>
              <a:gd name="T53" fmla="*/ 2147483647 h 44"/>
              <a:gd name="T54" fmla="*/ 2147483647 w 46"/>
              <a:gd name="T55" fmla="*/ 2147483647 h 44"/>
              <a:gd name="T56" fmla="*/ 2147483647 w 46"/>
              <a:gd name="T57" fmla="*/ 2147483647 h 44"/>
              <a:gd name="T58" fmla="*/ 2147483647 w 46"/>
              <a:gd name="T59" fmla="*/ 2147483647 h 44"/>
              <a:gd name="T60" fmla="*/ 2147483647 w 46"/>
              <a:gd name="T61" fmla="*/ 2147483647 h 44"/>
              <a:gd name="T62" fmla="*/ 2147483647 w 46"/>
              <a:gd name="T63" fmla="*/ 2147483647 h 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4"/>
              <a:gd name="T98" fmla="*/ 46 w 46"/>
              <a:gd name="T99" fmla="*/ 44 h 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4">
                <a:moveTo>
                  <a:pt x="1" y="41"/>
                </a:moveTo>
                <a:lnTo>
                  <a:pt x="3" y="41"/>
                </a:lnTo>
                <a:lnTo>
                  <a:pt x="4" y="43"/>
                </a:lnTo>
                <a:lnTo>
                  <a:pt x="6" y="43"/>
                </a:lnTo>
                <a:lnTo>
                  <a:pt x="7" y="43"/>
                </a:lnTo>
                <a:lnTo>
                  <a:pt x="9" y="44"/>
                </a:lnTo>
                <a:lnTo>
                  <a:pt x="12" y="44"/>
                </a:lnTo>
                <a:lnTo>
                  <a:pt x="13" y="44"/>
                </a:lnTo>
                <a:lnTo>
                  <a:pt x="15" y="44"/>
                </a:lnTo>
                <a:lnTo>
                  <a:pt x="17" y="43"/>
                </a:lnTo>
                <a:lnTo>
                  <a:pt x="20" y="43"/>
                </a:lnTo>
                <a:lnTo>
                  <a:pt x="25" y="41"/>
                </a:lnTo>
                <a:lnTo>
                  <a:pt x="28" y="40"/>
                </a:lnTo>
                <a:lnTo>
                  <a:pt x="31" y="38"/>
                </a:lnTo>
                <a:lnTo>
                  <a:pt x="34" y="37"/>
                </a:lnTo>
                <a:lnTo>
                  <a:pt x="35" y="34"/>
                </a:lnTo>
                <a:lnTo>
                  <a:pt x="38" y="32"/>
                </a:lnTo>
                <a:lnTo>
                  <a:pt x="40" y="29"/>
                </a:lnTo>
                <a:lnTo>
                  <a:pt x="41" y="26"/>
                </a:lnTo>
                <a:lnTo>
                  <a:pt x="43" y="23"/>
                </a:lnTo>
                <a:lnTo>
                  <a:pt x="43" y="20"/>
                </a:lnTo>
                <a:lnTo>
                  <a:pt x="44" y="17"/>
                </a:lnTo>
                <a:lnTo>
                  <a:pt x="46" y="14"/>
                </a:lnTo>
                <a:lnTo>
                  <a:pt x="46" y="10"/>
                </a:lnTo>
                <a:lnTo>
                  <a:pt x="46" y="7"/>
                </a:lnTo>
                <a:lnTo>
                  <a:pt x="46" y="4"/>
                </a:lnTo>
                <a:lnTo>
                  <a:pt x="44" y="3"/>
                </a:lnTo>
                <a:lnTo>
                  <a:pt x="41" y="1"/>
                </a:lnTo>
                <a:lnTo>
                  <a:pt x="40" y="0"/>
                </a:lnTo>
                <a:lnTo>
                  <a:pt x="37" y="0"/>
                </a:lnTo>
                <a:lnTo>
                  <a:pt x="34" y="0"/>
                </a:lnTo>
                <a:lnTo>
                  <a:pt x="31" y="0"/>
                </a:lnTo>
                <a:lnTo>
                  <a:pt x="28" y="0"/>
                </a:lnTo>
                <a:lnTo>
                  <a:pt x="25" y="1"/>
                </a:lnTo>
                <a:lnTo>
                  <a:pt x="22" y="3"/>
                </a:lnTo>
                <a:lnTo>
                  <a:pt x="19" y="4"/>
                </a:lnTo>
                <a:lnTo>
                  <a:pt x="17" y="6"/>
                </a:lnTo>
                <a:lnTo>
                  <a:pt x="16" y="7"/>
                </a:lnTo>
                <a:lnTo>
                  <a:pt x="15" y="10"/>
                </a:lnTo>
                <a:lnTo>
                  <a:pt x="12" y="11"/>
                </a:lnTo>
                <a:lnTo>
                  <a:pt x="10" y="14"/>
                </a:lnTo>
                <a:lnTo>
                  <a:pt x="9" y="16"/>
                </a:lnTo>
                <a:lnTo>
                  <a:pt x="9" y="17"/>
                </a:lnTo>
                <a:lnTo>
                  <a:pt x="7" y="20"/>
                </a:lnTo>
                <a:lnTo>
                  <a:pt x="6" y="23"/>
                </a:lnTo>
                <a:lnTo>
                  <a:pt x="6" y="26"/>
                </a:lnTo>
                <a:lnTo>
                  <a:pt x="4" y="28"/>
                </a:lnTo>
                <a:lnTo>
                  <a:pt x="3" y="31"/>
                </a:lnTo>
                <a:lnTo>
                  <a:pt x="1" y="32"/>
                </a:lnTo>
                <a:lnTo>
                  <a:pt x="0" y="32"/>
                </a:lnTo>
                <a:lnTo>
                  <a:pt x="0" y="34"/>
                </a:lnTo>
                <a:lnTo>
                  <a:pt x="1" y="34"/>
                </a:lnTo>
                <a:lnTo>
                  <a:pt x="1" y="32"/>
                </a:lnTo>
                <a:lnTo>
                  <a:pt x="1" y="34"/>
                </a:lnTo>
                <a:lnTo>
                  <a:pt x="1" y="35"/>
                </a:lnTo>
                <a:lnTo>
                  <a:pt x="1" y="37"/>
                </a:lnTo>
                <a:lnTo>
                  <a:pt x="1" y="38"/>
                </a:lnTo>
                <a:lnTo>
                  <a:pt x="1" y="40"/>
                </a:lnTo>
                <a:lnTo>
                  <a:pt x="1" y="41"/>
                </a:lnTo>
              </a:path>
            </a:pathLst>
          </a:custGeom>
          <a:solidFill>
            <a:srgbClr val="FFFF00"/>
          </a:solidFill>
          <a:ln w="4763">
            <a:solidFill>
              <a:srgbClr val="990000"/>
            </a:solidFill>
            <a:round/>
            <a:headEnd/>
            <a:tailEnd/>
          </a:ln>
        </p:spPr>
        <p:txBody>
          <a:bodyPr/>
          <a:lstStyle/>
          <a:p>
            <a:endParaRPr lang="en-US"/>
          </a:p>
        </p:txBody>
      </p:sp>
      <p:sp>
        <p:nvSpPr>
          <p:cNvPr id="53401" name="Freeform 152"/>
          <p:cNvSpPr>
            <a:spLocks/>
          </p:cNvSpPr>
          <p:nvPr/>
        </p:nvSpPr>
        <p:spPr bwMode="auto">
          <a:xfrm>
            <a:off x="6310316" y="4576766"/>
            <a:ext cx="60325" cy="47625"/>
          </a:xfrm>
          <a:custGeom>
            <a:avLst/>
            <a:gdLst>
              <a:gd name="T0" fmla="*/ 2147483647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0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0 w 43"/>
              <a:gd name="T61" fmla="*/ 2147483647 h 30"/>
              <a:gd name="T62" fmla="*/ 0 w 43"/>
              <a:gd name="T63" fmla="*/ 2147483647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2147483647 w 43"/>
              <a:gd name="T79" fmla="*/ 2147483647 h 30"/>
              <a:gd name="T80" fmla="*/ 2147483647 w 43"/>
              <a:gd name="T81" fmla="*/ 2147483647 h 30"/>
              <a:gd name="T82" fmla="*/ 2147483647 w 43"/>
              <a:gd name="T83" fmla="*/ 2147483647 h 30"/>
              <a:gd name="T84" fmla="*/ 2147483647 w 43"/>
              <a:gd name="T85" fmla="*/ 2147483647 h 30"/>
              <a:gd name="T86" fmla="*/ 2147483647 w 43"/>
              <a:gd name="T87" fmla="*/ 2147483647 h 30"/>
              <a:gd name="T88" fmla="*/ 2147483647 w 43"/>
              <a:gd name="T89" fmla="*/ 2147483647 h 30"/>
              <a:gd name="T90" fmla="*/ 2147483647 w 43"/>
              <a:gd name="T91" fmla="*/ 2147483647 h 30"/>
              <a:gd name="T92" fmla="*/ 2147483647 w 43"/>
              <a:gd name="T93" fmla="*/ 2147483647 h 30"/>
              <a:gd name="T94" fmla="*/ 2147483647 w 43"/>
              <a:gd name="T95" fmla="*/ 2147483647 h 30"/>
              <a:gd name="T96" fmla="*/ 2147483647 w 43"/>
              <a:gd name="T97" fmla="*/ 2147483647 h 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30"/>
              <a:gd name="T149" fmla="*/ 43 w 43"/>
              <a:gd name="T150" fmla="*/ 30 h 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30">
                <a:moveTo>
                  <a:pt x="14" y="25"/>
                </a:moveTo>
                <a:lnTo>
                  <a:pt x="17" y="27"/>
                </a:lnTo>
                <a:lnTo>
                  <a:pt x="20" y="28"/>
                </a:lnTo>
                <a:lnTo>
                  <a:pt x="23" y="30"/>
                </a:lnTo>
                <a:lnTo>
                  <a:pt x="28" y="30"/>
                </a:lnTo>
                <a:lnTo>
                  <a:pt x="31" y="30"/>
                </a:lnTo>
                <a:lnTo>
                  <a:pt x="34" y="28"/>
                </a:lnTo>
                <a:lnTo>
                  <a:pt x="37" y="27"/>
                </a:lnTo>
                <a:lnTo>
                  <a:pt x="40" y="25"/>
                </a:lnTo>
                <a:lnTo>
                  <a:pt x="41" y="24"/>
                </a:lnTo>
                <a:lnTo>
                  <a:pt x="41" y="22"/>
                </a:lnTo>
                <a:lnTo>
                  <a:pt x="43" y="21"/>
                </a:lnTo>
                <a:lnTo>
                  <a:pt x="43" y="20"/>
                </a:lnTo>
                <a:lnTo>
                  <a:pt x="43" y="18"/>
                </a:lnTo>
                <a:lnTo>
                  <a:pt x="43" y="17"/>
                </a:lnTo>
                <a:lnTo>
                  <a:pt x="43" y="15"/>
                </a:lnTo>
                <a:lnTo>
                  <a:pt x="41" y="15"/>
                </a:lnTo>
                <a:lnTo>
                  <a:pt x="37" y="14"/>
                </a:lnTo>
                <a:lnTo>
                  <a:pt x="32" y="12"/>
                </a:lnTo>
                <a:lnTo>
                  <a:pt x="28" y="9"/>
                </a:lnTo>
                <a:lnTo>
                  <a:pt x="23" y="6"/>
                </a:lnTo>
                <a:lnTo>
                  <a:pt x="17" y="5"/>
                </a:lnTo>
                <a:lnTo>
                  <a:pt x="13" y="3"/>
                </a:lnTo>
                <a:lnTo>
                  <a:pt x="9" y="2"/>
                </a:lnTo>
                <a:lnTo>
                  <a:pt x="3" y="0"/>
                </a:lnTo>
                <a:lnTo>
                  <a:pt x="3" y="2"/>
                </a:lnTo>
                <a:lnTo>
                  <a:pt x="1" y="2"/>
                </a:lnTo>
                <a:lnTo>
                  <a:pt x="1" y="3"/>
                </a:lnTo>
                <a:lnTo>
                  <a:pt x="0" y="3"/>
                </a:lnTo>
                <a:lnTo>
                  <a:pt x="0" y="5"/>
                </a:lnTo>
                <a:lnTo>
                  <a:pt x="1" y="5"/>
                </a:lnTo>
                <a:lnTo>
                  <a:pt x="3" y="8"/>
                </a:lnTo>
                <a:lnTo>
                  <a:pt x="4" y="11"/>
                </a:lnTo>
                <a:lnTo>
                  <a:pt x="6" y="12"/>
                </a:lnTo>
                <a:lnTo>
                  <a:pt x="9" y="15"/>
                </a:lnTo>
                <a:lnTo>
                  <a:pt x="10" y="17"/>
                </a:lnTo>
                <a:lnTo>
                  <a:pt x="13" y="20"/>
                </a:lnTo>
                <a:lnTo>
                  <a:pt x="14" y="21"/>
                </a:lnTo>
                <a:lnTo>
                  <a:pt x="14" y="24"/>
                </a:lnTo>
                <a:lnTo>
                  <a:pt x="16" y="25"/>
                </a:lnTo>
                <a:lnTo>
                  <a:pt x="16" y="27"/>
                </a:lnTo>
                <a:lnTo>
                  <a:pt x="16" y="25"/>
                </a:lnTo>
                <a:lnTo>
                  <a:pt x="14" y="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2" name="Freeform 153"/>
          <p:cNvSpPr>
            <a:spLocks/>
          </p:cNvSpPr>
          <p:nvPr/>
        </p:nvSpPr>
        <p:spPr bwMode="auto">
          <a:xfrm>
            <a:off x="6310316" y="4576766"/>
            <a:ext cx="60325" cy="47625"/>
          </a:xfrm>
          <a:custGeom>
            <a:avLst/>
            <a:gdLst>
              <a:gd name="T0" fmla="*/ 2147483647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0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0 w 43"/>
              <a:gd name="T61" fmla="*/ 2147483647 h 30"/>
              <a:gd name="T62" fmla="*/ 0 w 43"/>
              <a:gd name="T63" fmla="*/ 2147483647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2147483647 w 43"/>
              <a:gd name="T79" fmla="*/ 2147483647 h 30"/>
              <a:gd name="T80" fmla="*/ 2147483647 w 43"/>
              <a:gd name="T81" fmla="*/ 2147483647 h 30"/>
              <a:gd name="T82" fmla="*/ 2147483647 w 43"/>
              <a:gd name="T83" fmla="*/ 2147483647 h 30"/>
              <a:gd name="T84" fmla="*/ 2147483647 w 43"/>
              <a:gd name="T85" fmla="*/ 2147483647 h 30"/>
              <a:gd name="T86" fmla="*/ 2147483647 w 43"/>
              <a:gd name="T87" fmla="*/ 2147483647 h 30"/>
              <a:gd name="T88" fmla="*/ 2147483647 w 43"/>
              <a:gd name="T89" fmla="*/ 2147483647 h 30"/>
              <a:gd name="T90" fmla="*/ 2147483647 w 43"/>
              <a:gd name="T91" fmla="*/ 2147483647 h 30"/>
              <a:gd name="T92" fmla="*/ 2147483647 w 43"/>
              <a:gd name="T93" fmla="*/ 2147483647 h 30"/>
              <a:gd name="T94" fmla="*/ 2147483647 w 43"/>
              <a:gd name="T95" fmla="*/ 2147483647 h 30"/>
              <a:gd name="T96" fmla="*/ 2147483647 w 43"/>
              <a:gd name="T97" fmla="*/ 2147483647 h 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30"/>
              <a:gd name="T149" fmla="*/ 43 w 43"/>
              <a:gd name="T150" fmla="*/ 30 h 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30">
                <a:moveTo>
                  <a:pt x="14" y="25"/>
                </a:moveTo>
                <a:lnTo>
                  <a:pt x="17" y="27"/>
                </a:lnTo>
                <a:lnTo>
                  <a:pt x="20" y="28"/>
                </a:lnTo>
                <a:lnTo>
                  <a:pt x="23" y="30"/>
                </a:lnTo>
                <a:lnTo>
                  <a:pt x="28" y="30"/>
                </a:lnTo>
                <a:lnTo>
                  <a:pt x="31" y="30"/>
                </a:lnTo>
                <a:lnTo>
                  <a:pt x="34" y="28"/>
                </a:lnTo>
                <a:lnTo>
                  <a:pt x="37" y="27"/>
                </a:lnTo>
                <a:lnTo>
                  <a:pt x="40" y="25"/>
                </a:lnTo>
                <a:lnTo>
                  <a:pt x="41" y="24"/>
                </a:lnTo>
                <a:lnTo>
                  <a:pt x="41" y="22"/>
                </a:lnTo>
                <a:lnTo>
                  <a:pt x="43" y="21"/>
                </a:lnTo>
                <a:lnTo>
                  <a:pt x="43" y="20"/>
                </a:lnTo>
                <a:lnTo>
                  <a:pt x="43" y="18"/>
                </a:lnTo>
                <a:lnTo>
                  <a:pt x="43" y="17"/>
                </a:lnTo>
                <a:lnTo>
                  <a:pt x="43" y="15"/>
                </a:lnTo>
                <a:lnTo>
                  <a:pt x="41" y="15"/>
                </a:lnTo>
                <a:lnTo>
                  <a:pt x="37" y="14"/>
                </a:lnTo>
                <a:lnTo>
                  <a:pt x="32" y="12"/>
                </a:lnTo>
                <a:lnTo>
                  <a:pt x="28" y="9"/>
                </a:lnTo>
                <a:lnTo>
                  <a:pt x="23" y="6"/>
                </a:lnTo>
                <a:lnTo>
                  <a:pt x="17" y="5"/>
                </a:lnTo>
                <a:lnTo>
                  <a:pt x="13" y="3"/>
                </a:lnTo>
                <a:lnTo>
                  <a:pt x="9" y="2"/>
                </a:lnTo>
                <a:lnTo>
                  <a:pt x="3" y="0"/>
                </a:lnTo>
                <a:lnTo>
                  <a:pt x="3" y="2"/>
                </a:lnTo>
                <a:lnTo>
                  <a:pt x="1" y="2"/>
                </a:lnTo>
                <a:lnTo>
                  <a:pt x="1" y="3"/>
                </a:lnTo>
                <a:lnTo>
                  <a:pt x="0" y="3"/>
                </a:lnTo>
                <a:lnTo>
                  <a:pt x="0" y="5"/>
                </a:lnTo>
                <a:lnTo>
                  <a:pt x="1" y="5"/>
                </a:lnTo>
                <a:lnTo>
                  <a:pt x="3" y="8"/>
                </a:lnTo>
                <a:lnTo>
                  <a:pt x="4" y="11"/>
                </a:lnTo>
                <a:lnTo>
                  <a:pt x="6" y="12"/>
                </a:lnTo>
                <a:lnTo>
                  <a:pt x="9" y="15"/>
                </a:lnTo>
                <a:lnTo>
                  <a:pt x="10" y="17"/>
                </a:lnTo>
                <a:lnTo>
                  <a:pt x="13" y="20"/>
                </a:lnTo>
                <a:lnTo>
                  <a:pt x="14" y="21"/>
                </a:lnTo>
                <a:lnTo>
                  <a:pt x="14" y="24"/>
                </a:lnTo>
                <a:lnTo>
                  <a:pt x="16" y="25"/>
                </a:lnTo>
                <a:lnTo>
                  <a:pt x="16" y="27"/>
                </a:lnTo>
                <a:lnTo>
                  <a:pt x="16" y="25"/>
                </a:lnTo>
                <a:lnTo>
                  <a:pt x="14" y="25"/>
                </a:lnTo>
              </a:path>
            </a:pathLst>
          </a:custGeom>
          <a:solidFill>
            <a:srgbClr val="FFFF00"/>
          </a:solidFill>
          <a:ln w="4763">
            <a:solidFill>
              <a:srgbClr val="990000"/>
            </a:solidFill>
            <a:round/>
            <a:headEnd/>
            <a:tailEnd/>
          </a:ln>
        </p:spPr>
        <p:txBody>
          <a:bodyPr/>
          <a:lstStyle/>
          <a:p>
            <a:endParaRPr lang="en-US"/>
          </a:p>
        </p:txBody>
      </p:sp>
      <p:sp>
        <p:nvSpPr>
          <p:cNvPr id="53403" name="Freeform 154"/>
          <p:cNvSpPr>
            <a:spLocks/>
          </p:cNvSpPr>
          <p:nvPr/>
        </p:nvSpPr>
        <p:spPr bwMode="auto">
          <a:xfrm>
            <a:off x="6234116" y="4541842"/>
            <a:ext cx="60325" cy="47625"/>
          </a:xfrm>
          <a:custGeom>
            <a:avLst/>
            <a:gdLst>
              <a:gd name="T0" fmla="*/ 0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2147483647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2147483647 w 43"/>
              <a:gd name="T61" fmla="*/ 2147483647 h 30"/>
              <a:gd name="T62" fmla="*/ 2147483647 w 43"/>
              <a:gd name="T63" fmla="*/ 0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0 w 43"/>
              <a:gd name="T79" fmla="*/ 2147483647 h 30"/>
              <a:gd name="T80" fmla="*/ 0 w 43"/>
              <a:gd name="T81" fmla="*/ 2147483647 h 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3"/>
              <a:gd name="T124" fmla="*/ 0 h 30"/>
              <a:gd name="T125" fmla="*/ 43 w 43"/>
              <a:gd name="T126" fmla="*/ 30 h 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3" h="30">
                <a:moveTo>
                  <a:pt x="0" y="21"/>
                </a:moveTo>
                <a:lnTo>
                  <a:pt x="2" y="21"/>
                </a:lnTo>
                <a:lnTo>
                  <a:pt x="2" y="22"/>
                </a:lnTo>
                <a:lnTo>
                  <a:pt x="3" y="24"/>
                </a:lnTo>
                <a:lnTo>
                  <a:pt x="3" y="25"/>
                </a:lnTo>
                <a:lnTo>
                  <a:pt x="5" y="25"/>
                </a:lnTo>
                <a:lnTo>
                  <a:pt x="5" y="27"/>
                </a:lnTo>
                <a:lnTo>
                  <a:pt x="6" y="27"/>
                </a:lnTo>
                <a:lnTo>
                  <a:pt x="8" y="28"/>
                </a:lnTo>
                <a:lnTo>
                  <a:pt x="11" y="28"/>
                </a:lnTo>
                <a:lnTo>
                  <a:pt x="14" y="30"/>
                </a:lnTo>
                <a:lnTo>
                  <a:pt x="17" y="28"/>
                </a:lnTo>
                <a:lnTo>
                  <a:pt x="21" y="28"/>
                </a:lnTo>
                <a:lnTo>
                  <a:pt x="24" y="27"/>
                </a:lnTo>
                <a:lnTo>
                  <a:pt x="27" y="27"/>
                </a:lnTo>
                <a:lnTo>
                  <a:pt x="31" y="25"/>
                </a:lnTo>
                <a:lnTo>
                  <a:pt x="36" y="25"/>
                </a:lnTo>
                <a:lnTo>
                  <a:pt x="37" y="25"/>
                </a:lnTo>
                <a:lnTo>
                  <a:pt x="39" y="25"/>
                </a:lnTo>
                <a:lnTo>
                  <a:pt x="40" y="24"/>
                </a:lnTo>
                <a:lnTo>
                  <a:pt x="42" y="22"/>
                </a:lnTo>
                <a:lnTo>
                  <a:pt x="42" y="21"/>
                </a:lnTo>
                <a:lnTo>
                  <a:pt x="43" y="19"/>
                </a:lnTo>
                <a:lnTo>
                  <a:pt x="43" y="18"/>
                </a:lnTo>
                <a:lnTo>
                  <a:pt x="42" y="13"/>
                </a:lnTo>
                <a:lnTo>
                  <a:pt x="39" y="10"/>
                </a:lnTo>
                <a:lnTo>
                  <a:pt x="36" y="7"/>
                </a:lnTo>
                <a:lnTo>
                  <a:pt x="33" y="5"/>
                </a:lnTo>
                <a:lnTo>
                  <a:pt x="30" y="2"/>
                </a:lnTo>
                <a:lnTo>
                  <a:pt x="26" y="2"/>
                </a:lnTo>
                <a:lnTo>
                  <a:pt x="21" y="0"/>
                </a:lnTo>
                <a:lnTo>
                  <a:pt x="18" y="2"/>
                </a:lnTo>
                <a:lnTo>
                  <a:pt x="15" y="3"/>
                </a:lnTo>
                <a:lnTo>
                  <a:pt x="11" y="5"/>
                </a:lnTo>
                <a:lnTo>
                  <a:pt x="8" y="6"/>
                </a:lnTo>
                <a:lnTo>
                  <a:pt x="5" y="9"/>
                </a:lnTo>
                <a:lnTo>
                  <a:pt x="3" y="10"/>
                </a:lnTo>
                <a:lnTo>
                  <a:pt x="2" y="13"/>
                </a:lnTo>
                <a:lnTo>
                  <a:pt x="0" y="16"/>
                </a:lnTo>
                <a:lnTo>
                  <a:pt x="0"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4" name="Freeform 155"/>
          <p:cNvSpPr>
            <a:spLocks/>
          </p:cNvSpPr>
          <p:nvPr/>
        </p:nvSpPr>
        <p:spPr bwMode="auto">
          <a:xfrm>
            <a:off x="6234116" y="4541842"/>
            <a:ext cx="60325" cy="47625"/>
          </a:xfrm>
          <a:custGeom>
            <a:avLst/>
            <a:gdLst>
              <a:gd name="T0" fmla="*/ 0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2147483647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2147483647 w 43"/>
              <a:gd name="T61" fmla="*/ 2147483647 h 30"/>
              <a:gd name="T62" fmla="*/ 2147483647 w 43"/>
              <a:gd name="T63" fmla="*/ 0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0 w 43"/>
              <a:gd name="T79" fmla="*/ 2147483647 h 30"/>
              <a:gd name="T80" fmla="*/ 0 w 43"/>
              <a:gd name="T81" fmla="*/ 2147483647 h 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3"/>
              <a:gd name="T124" fmla="*/ 0 h 30"/>
              <a:gd name="T125" fmla="*/ 43 w 43"/>
              <a:gd name="T126" fmla="*/ 30 h 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3" h="30">
                <a:moveTo>
                  <a:pt x="0" y="21"/>
                </a:moveTo>
                <a:lnTo>
                  <a:pt x="2" y="21"/>
                </a:lnTo>
                <a:lnTo>
                  <a:pt x="2" y="22"/>
                </a:lnTo>
                <a:lnTo>
                  <a:pt x="3" y="24"/>
                </a:lnTo>
                <a:lnTo>
                  <a:pt x="3" y="25"/>
                </a:lnTo>
                <a:lnTo>
                  <a:pt x="5" y="25"/>
                </a:lnTo>
                <a:lnTo>
                  <a:pt x="5" y="27"/>
                </a:lnTo>
                <a:lnTo>
                  <a:pt x="6" y="27"/>
                </a:lnTo>
                <a:lnTo>
                  <a:pt x="8" y="28"/>
                </a:lnTo>
                <a:lnTo>
                  <a:pt x="11" y="28"/>
                </a:lnTo>
                <a:lnTo>
                  <a:pt x="14" y="30"/>
                </a:lnTo>
                <a:lnTo>
                  <a:pt x="17" y="28"/>
                </a:lnTo>
                <a:lnTo>
                  <a:pt x="21" y="28"/>
                </a:lnTo>
                <a:lnTo>
                  <a:pt x="24" y="27"/>
                </a:lnTo>
                <a:lnTo>
                  <a:pt x="27" y="27"/>
                </a:lnTo>
                <a:lnTo>
                  <a:pt x="31" y="25"/>
                </a:lnTo>
                <a:lnTo>
                  <a:pt x="36" y="25"/>
                </a:lnTo>
                <a:lnTo>
                  <a:pt x="37" y="25"/>
                </a:lnTo>
                <a:lnTo>
                  <a:pt x="39" y="25"/>
                </a:lnTo>
                <a:lnTo>
                  <a:pt x="40" y="24"/>
                </a:lnTo>
                <a:lnTo>
                  <a:pt x="42" y="22"/>
                </a:lnTo>
                <a:lnTo>
                  <a:pt x="42" y="21"/>
                </a:lnTo>
                <a:lnTo>
                  <a:pt x="43" y="19"/>
                </a:lnTo>
                <a:lnTo>
                  <a:pt x="43" y="18"/>
                </a:lnTo>
                <a:lnTo>
                  <a:pt x="42" y="13"/>
                </a:lnTo>
                <a:lnTo>
                  <a:pt x="39" y="10"/>
                </a:lnTo>
                <a:lnTo>
                  <a:pt x="36" y="7"/>
                </a:lnTo>
                <a:lnTo>
                  <a:pt x="33" y="5"/>
                </a:lnTo>
                <a:lnTo>
                  <a:pt x="30" y="2"/>
                </a:lnTo>
                <a:lnTo>
                  <a:pt x="26" y="2"/>
                </a:lnTo>
                <a:lnTo>
                  <a:pt x="21" y="0"/>
                </a:lnTo>
                <a:lnTo>
                  <a:pt x="18" y="2"/>
                </a:lnTo>
                <a:lnTo>
                  <a:pt x="15" y="3"/>
                </a:lnTo>
                <a:lnTo>
                  <a:pt x="11" y="5"/>
                </a:lnTo>
                <a:lnTo>
                  <a:pt x="8" y="6"/>
                </a:lnTo>
                <a:lnTo>
                  <a:pt x="5" y="9"/>
                </a:lnTo>
                <a:lnTo>
                  <a:pt x="3" y="10"/>
                </a:lnTo>
                <a:lnTo>
                  <a:pt x="2" y="13"/>
                </a:lnTo>
                <a:lnTo>
                  <a:pt x="0" y="16"/>
                </a:lnTo>
                <a:lnTo>
                  <a:pt x="0" y="21"/>
                </a:lnTo>
              </a:path>
            </a:pathLst>
          </a:custGeom>
          <a:solidFill>
            <a:srgbClr val="FFFF00"/>
          </a:solidFill>
          <a:ln w="4763">
            <a:solidFill>
              <a:srgbClr val="990000"/>
            </a:solidFill>
            <a:round/>
            <a:headEnd/>
            <a:tailEnd/>
          </a:ln>
        </p:spPr>
        <p:txBody>
          <a:bodyPr/>
          <a:lstStyle/>
          <a:p>
            <a:endParaRPr lang="en-US"/>
          </a:p>
        </p:txBody>
      </p:sp>
      <p:sp>
        <p:nvSpPr>
          <p:cNvPr id="53405" name="Freeform 156"/>
          <p:cNvSpPr>
            <a:spLocks/>
          </p:cNvSpPr>
          <p:nvPr/>
        </p:nvSpPr>
        <p:spPr bwMode="auto">
          <a:xfrm>
            <a:off x="6157913" y="4516442"/>
            <a:ext cx="76200" cy="53975"/>
          </a:xfrm>
          <a:custGeom>
            <a:avLst/>
            <a:gdLst>
              <a:gd name="T0" fmla="*/ 2147483647 w 54"/>
              <a:gd name="T1" fmla="*/ 2147483647 h 34"/>
              <a:gd name="T2" fmla="*/ 2147483647 w 54"/>
              <a:gd name="T3" fmla="*/ 2147483647 h 34"/>
              <a:gd name="T4" fmla="*/ 2147483647 w 54"/>
              <a:gd name="T5" fmla="*/ 2147483647 h 34"/>
              <a:gd name="T6" fmla="*/ 2147483647 w 54"/>
              <a:gd name="T7" fmla="*/ 2147483647 h 34"/>
              <a:gd name="T8" fmla="*/ 2147483647 w 54"/>
              <a:gd name="T9" fmla="*/ 2147483647 h 34"/>
              <a:gd name="T10" fmla="*/ 2147483647 w 54"/>
              <a:gd name="T11" fmla="*/ 2147483647 h 34"/>
              <a:gd name="T12" fmla="*/ 2147483647 w 54"/>
              <a:gd name="T13" fmla="*/ 2147483647 h 34"/>
              <a:gd name="T14" fmla="*/ 2147483647 w 54"/>
              <a:gd name="T15" fmla="*/ 2147483647 h 34"/>
              <a:gd name="T16" fmla="*/ 2147483647 w 54"/>
              <a:gd name="T17" fmla="*/ 2147483647 h 34"/>
              <a:gd name="T18" fmla="*/ 2147483647 w 54"/>
              <a:gd name="T19" fmla="*/ 2147483647 h 34"/>
              <a:gd name="T20" fmla="*/ 2147483647 w 54"/>
              <a:gd name="T21" fmla="*/ 2147483647 h 34"/>
              <a:gd name="T22" fmla="*/ 2147483647 w 54"/>
              <a:gd name="T23" fmla="*/ 2147483647 h 34"/>
              <a:gd name="T24" fmla="*/ 2147483647 w 54"/>
              <a:gd name="T25" fmla="*/ 2147483647 h 34"/>
              <a:gd name="T26" fmla="*/ 2147483647 w 54"/>
              <a:gd name="T27" fmla="*/ 2147483647 h 34"/>
              <a:gd name="T28" fmla="*/ 2147483647 w 54"/>
              <a:gd name="T29" fmla="*/ 2147483647 h 34"/>
              <a:gd name="T30" fmla="*/ 2147483647 w 54"/>
              <a:gd name="T31" fmla="*/ 2147483647 h 34"/>
              <a:gd name="T32" fmla="*/ 2147483647 w 54"/>
              <a:gd name="T33" fmla="*/ 2147483647 h 34"/>
              <a:gd name="T34" fmla="*/ 2147483647 w 54"/>
              <a:gd name="T35" fmla="*/ 2147483647 h 34"/>
              <a:gd name="T36" fmla="*/ 2147483647 w 54"/>
              <a:gd name="T37" fmla="*/ 2147483647 h 34"/>
              <a:gd name="T38" fmla="*/ 2147483647 w 54"/>
              <a:gd name="T39" fmla="*/ 2147483647 h 34"/>
              <a:gd name="T40" fmla="*/ 2147483647 w 54"/>
              <a:gd name="T41" fmla="*/ 2147483647 h 34"/>
              <a:gd name="T42" fmla="*/ 2147483647 w 54"/>
              <a:gd name="T43" fmla="*/ 2147483647 h 34"/>
              <a:gd name="T44" fmla="*/ 2147483647 w 54"/>
              <a:gd name="T45" fmla="*/ 2147483647 h 34"/>
              <a:gd name="T46" fmla="*/ 2147483647 w 54"/>
              <a:gd name="T47" fmla="*/ 2147483647 h 34"/>
              <a:gd name="T48" fmla="*/ 2147483647 w 54"/>
              <a:gd name="T49" fmla="*/ 0 h 34"/>
              <a:gd name="T50" fmla="*/ 2147483647 w 54"/>
              <a:gd name="T51" fmla="*/ 2147483647 h 34"/>
              <a:gd name="T52" fmla="*/ 2147483647 w 54"/>
              <a:gd name="T53" fmla="*/ 2147483647 h 34"/>
              <a:gd name="T54" fmla="*/ 2147483647 w 54"/>
              <a:gd name="T55" fmla="*/ 2147483647 h 34"/>
              <a:gd name="T56" fmla="*/ 2147483647 w 54"/>
              <a:gd name="T57" fmla="*/ 2147483647 h 34"/>
              <a:gd name="T58" fmla="*/ 0 w 54"/>
              <a:gd name="T59" fmla="*/ 2147483647 h 34"/>
              <a:gd name="T60" fmla="*/ 0 w 54"/>
              <a:gd name="T61" fmla="*/ 2147483647 h 34"/>
              <a:gd name="T62" fmla="*/ 0 w 54"/>
              <a:gd name="T63" fmla="*/ 2147483647 h 34"/>
              <a:gd name="T64" fmla="*/ 0 w 54"/>
              <a:gd name="T65" fmla="*/ 2147483647 h 34"/>
              <a:gd name="T66" fmla="*/ 2147483647 w 54"/>
              <a:gd name="T67" fmla="*/ 2147483647 h 34"/>
              <a:gd name="T68" fmla="*/ 2147483647 w 54"/>
              <a:gd name="T69" fmla="*/ 2147483647 h 34"/>
              <a:gd name="T70" fmla="*/ 2147483647 w 54"/>
              <a:gd name="T71" fmla="*/ 2147483647 h 34"/>
              <a:gd name="T72" fmla="*/ 2147483647 w 54"/>
              <a:gd name="T73" fmla="*/ 2147483647 h 34"/>
              <a:gd name="T74" fmla="*/ 2147483647 w 54"/>
              <a:gd name="T75" fmla="*/ 2147483647 h 34"/>
              <a:gd name="T76" fmla="*/ 2147483647 w 54"/>
              <a:gd name="T77" fmla="*/ 2147483647 h 34"/>
              <a:gd name="T78" fmla="*/ 2147483647 w 54"/>
              <a:gd name="T79" fmla="*/ 2147483647 h 34"/>
              <a:gd name="T80" fmla="*/ 2147483647 w 5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4"/>
              <a:gd name="T124" fmla="*/ 0 h 34"/>
              <a:gd name="T125" fmla="*/ 54 w 5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4" h="34">
                <a:moveTo>
                  <a:pt x="14" y="34"/>
                </a:moveTo>
                <a:lnTo>
                  <a:pt x="19" y="32"/>
                </a:lnTo>
                <a:lnTo>
                  <a:pt x="22" y="32"/>
                </a:lnTo>
                <a:lnTo>
                  <a:pt x="26" y="31"/>
                </a:lnTo>
                <a:lnTo>
                  <a:pt x="31" y="31"/>
                </a:lnTo>
                <a:lnTo>
                  <a:pt x="34" y="31"/>
                </a:lnTo>
                <a:lnTo>
                  <a:pt x="38" y="31"/>
                </a:lnTo>
                <a:lnTo>
                  <a:pt x="43" y="31"/>
                </a:lnTo>
                <a:lnTo>
                  <a:pt x="46" y="29"/>
                </a:lnTo>
                <a:lnTo>
                  <a:pt x="49" y="29"/>
                </a:lnTo>
                <a:lnTo>
                  <a:pt x="50" y="28"/>
                </a:lnTo>
                <a:lnTo>
                  <a:pt x="51" y="26"/>
                </a:lnTo>
                <a:lnTo>
                  <a:pt x="53" y="23"/>
                </a:lnTo>
                <a:lnTo>
                  <a:pt x="53" y="22"/>
                </a:lnTo>
                <a:lnTo>
                  <a:pt x="54" y="21"/>
                </a:lnTo>
                <a:lnTo>
                  <a:pt x="54" y="18"/>
                </a:lnTo>
                <a:lnTo>
                  <a:pt x="54" y="16"/>
                </a:lnTo>
                <a:lnTo>
                  <a:pt x="53" y="16"/>
                </a:lnTo>
                <a:lnTo>
                  <a:pt x="50" y="13"/>
                </a:lnTo>
                <a:lnTo>
                  <a:pt x="46" y="12"/>
                </a:lnTo>
                <a:lnTo>
                  <a:pt x="40" y="9"/>
                </a:lnTo>
                <a:lnTo>
                  <a:pt x="34" y="6"/>
                </a:lnTo>
                <a:lnTo>
                  <a:pt x="26" y="3"/>
                </a:lnTo>
                <a:lnTo>
                  <a:pt x="19" y="1"/>
                </a:lnTo>
                <a:lnTo>
                  <a:pt x="13" y="0"/>
                </a:lnTo>
                <a:lnTo>
                  <a:pt x="9" y="1"/>
                </a:lnTo>
                <a:lnTo>
                  <a:pt x="6" y="1"/>
                </a:lnTo>
                <a:lnTo>
                  <a:pt x="3" y="4"/>
                </a:lnTo>
                <a:lnTo>
                  <a:pt x="1" y="6"/>
                </a:lnTo>
                <a:lnTo>
                  <a:pt x="0" y="9"/>
                </a:lnTo>
                <a:lnTo>
                  <a:pt x="0" y="12"/>
                </a:lnTo>
                <a:lnTo>
                  <a:pt x="0" y="16"/>
                </a:lnTo>
                <a:lnTo>
                  <a:pt x="0" y="19"/>
                </a:lnTo>
                <a:lnTo>
                  <a:pt x="1" y="22"/>
                </a:lnTo>
                <a:lnTo>
                  <a:pt x="3" y="25"/>
                </a:lnTo>
                <a:lnTo>
                  <a:pt x="4" y="28"/>
                </a:lnTo>
                <a:lnTo>
                  <a:pt x="6" y="31"/>
                </a:lnTo>
                <a:lnTo>
                  <a:pt x="9" y="32"/>
                </a:lnTo>
                <a:lnTo>
                  <a:pt x="10" y="34"/>
                </a:lnTo>
                <a:lnTo>
                  <a:pt x="13" y="34"/>
                </a:lnTo>
                <a:lnTo>
                  <a:pt x="14" y="3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6" name="Freeform 157"/>
          <p:cNvSpPr>
            <a:spLocks/>
          </p:cNvSpPr>
          <p:nvPr/>
        </p:nvSpPr>
        <p:spPr bwMode="auto">
          <a:xfrm>
            <a:off x="6157913" y="4516442"/>
            <a:ext cx="76200" cy="53975"/>
          </a:xfrm>
          <a:custGeom>
            <a:avLst/>
            <a:gdLst>
              <a:gd name="T0" fmla="*/ 2147483647 w 54"/>
              <a:gd name="T1" fmla="*/ 2147483647 h 34"/>
              <a:gd name="T2" fmla="*/ 2147483647 w 54"/>
              <a:gd name="T3" fmla="*/ 2147483647 h 34"/>
              <a:gd name="T4" fmla="*/ 2147483647 w 54"/>
              <a:gd name="T5" fmla="*/ 2147483647 h 34"/>
              <a:gd name="T6" fmla="*/ 2147483647 w 54"/>
              <a:gd name="T7" fmla="*/ 2147483647 h 34"/>
              <a:gd name="T8" fmla="*/ 2147483647 w 54"/>
              <a:gd name="T9" fmla="*/ 2147483647 h 34"/>
              <a:gd name="T10" fmla="*/ 2147483647 w 54"/>
              <a:gd name="T11" fmla="*/ 2147483647 h 34"/>
              <a:gd name="T12" fmla="*/ 2147483647 w 54"/>
              <a:gd name="T13" fmla="*/ 2147483647 h 34"/>
              <a:gd name="T14" fmla="*/ 2147483647 w 54"/>
              <a:gd name="T15" fmla="*/ 2147483647 h 34"/>
              <a:gd name="T16" fmla="*/ 2147483647 w 54"/>
              <a:gd name="T17" fmla="*/ 2147483647 h 34"/>
              <a:gd name="T18" fmla="*/ 2147483647 w 54"/>
              <a:gd name="T19" fmla="*/ 2147483647 h 34"/>
              <a:gd name="T20" fmla="*/ 2147483647 w 54"/>
              <a:gd name="T21" fmla="*/ 2147483647 h 34"/>
              <a:gd name="T22" fmla="*/ 2147483647 w 54"/>
              <a:gd name="T23" fmla="*/ 2147483647 h 34"/>
              <a:gd name="T24" fmla="*/ 2147483647 w 54"/>
              <a:gd name="T25" fmla="*/ 2147483647 h 34"/>
              <a:gd name="T26" fmla="*/ 2147483647 w 54"/>
              <a:gd name="T27" fmla="*/ 2147483647 h 34"/>
              <a:gd name="T28" fmla="*/ 2147483647 w 54"/>
              <a:gd name="T29" fmla="*/ 2147483647 h 34"/>
              <a:gd name="T30" fmla="*/ 2147483647 w 54"/>
              <a:gd name="T31" fmla="*/ 2147483647 h 34"/>
              <a:gd name="T32" fmla="*/ 2147483647 w 54"/>
              <a:gd name="T33" fmla="*/ 2147483647 h 34"/>
              <a:gd name="T34" fmla="*/ 2147483647 w 54"/>
              <a:gd name="T35" fmla="*/ 2147483647 h 34"/>
              <a:gd name="T36" fmla="*/ 2147483647 w 54"/>
              <a:gd name="T37" fmla="*/ 2147483647 h 34"/>
              <a:gd name="T38" fmla="*/ 2147483647 w 54"/>
              <a:gd name="T39" fmla="*/ 2147483647 h 34"/>
              <a:gd name="T40" fmla="*/ 2147483647 w 54"/>
              <a:gd name="T41" fmla="*/ 2147483647 h 34"/>
              <a:gd name="T42" fmla="*/ 2147483647 w 54"/>
              <a:gd name="T43" fmla="*/ 2147483647 h 34"/>
              <a:gd name="T44" fmla="*/ 2147483647 w 54"/>
              <a:gd name="T45" fmla="*/ 2147483647 h 34"/>
              <a:gd name="T46" fmla="*/ 2147483647 w 54"/>
              <a:gd name="T47" fmla="*/ 2147483647 h 34"/>
              <a:gd name="T48" fmla="*/ 2147483647 w 54"/>
              <a:gd name="T49" fmla="*/ 0 h 34"/>
              <a:gd name="T50" fmla="*/ 2147483647 w 54"/>
              <a:gd name="T51" fmla="*/ 2147483647 h 34"/>
              <a:gd name="T52" fmla="*/ 2147483647 w 54"/>
              <a:gd name="T53" fmla="*/ 2147483647 h 34"/>
              <a:gd name="T54" fmla="*/ 2147483647 w 54"/>
              <a:gd name="T55" fmla="*/ 2147483647 h 34"/>
              <a:gd name="T56" fmla="*/ 2147483647 w 54"/>
              <a:gd name="T57" fmla="*/ 2147483647 h 34"/>
              <a:gd name="T58" fmla="*/ 0 w 54"/>
              <a:gd name="T59" fmla="*/ 2147483647 h 34"/>
              <a:gd name="T60" fmla="*/ 0 w 54"/>
              <a:gd name="T61" fmla="*/ 2147483647 h 34"/>
              <a:gd name="T62" fmla="*/ 0 w 54"/>
              <a:gd name="T63" fmla="*/ 2147483647 h 34"/>
              <a:gd name="T64" fmla="*/ 0 w 54"/>
              <a:gd name="T65" fmla="*/ 2147483647 h 34"/>
              <a:gd name="T66" fmla="*/ 2147483647 w 54"/>
              <a:gd name="T67" fmla="*/ 2147483647 h 34"/>
              <a:gd name="T68" fmla="*/ 2147483647 w 54"/>
              <a:gd name="T69" fmla="*/ 2147483647 h 34"/>
              <a:gd name="T70" fmla="*/ 2147483647 w 54"/>
              <a:gd name="T71" fmla="*/ 2147483647 h 34"/>
              <a:gd name="T72" fmla="*/ 2147483647 w 54"/>
              <a:gd name="T73" fmla="*/ 2147483647 h 34"/>
              <a:gd name="T74" fmla="*/ 2147483647 w 54"/>
              <a:gd name="T75" fmla="*/ 2147483647 h 34"/>
              <a:gd name="T76" fmla="*/ 2147483647 w 54"/>
              <a:gd name="T77" fmla="*/ 2147483647 h 34"/>
              <a:gd name="T78" fmla="*/ 2147483647 w 54"/>
              <a:gd name="T79" fmla="*/ 2147483647 h 34"/>
              <a:gd name="T80" fmla="*/ 2147483647 w 5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4"/>
              <a:gd name="T124" fmla="*/ 0 h 34"/>
              <a:gd name="T125" fmla="*/ 54 w 5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4" h="34">
                <a:moveTo>
                  <a:pt x="14" y="34"/>
                </a:moveTo>
                <a:lnTo>
                  <a:pt x="19" y="32"/>
                </a:lnTo>
                <a:lnTo>
                  <a:pt x="22" y="32"/>
                </a:lnTo>
                <a:lnTo>
                  <a:pt x="26" y="31"/>
                </a:lnTo>
                <a:lnTo>
                  <a:pt x="31" y="31"/>
                </a:lnTo>
                <a:lnTo>
                  <a:pt x="34" y="31"/>
                </a:lnTo>
                <a:lnTo>
                  <a:pt x="38" y="31"/>
                </a:lnTo>
                <a:lnTo>
                  <a:pt x="43" y="31"/>
                </a:lnTo>
                <a:lnTo>
                  <a:pt x="46" y="29"/>
                </a:lnTo>
                <a:lnTo>
                  <a:pt x="49" y="29"/>
                </a:lnTo>
                <a:lnTo>
                  <a:pt x="50" y="28"/>
                </a:lnTo>
                <a:lnTo>
                  <a:pt x="51" y="26"/>
                </a:lnTo>
                <a:lnTo>
                  <a:pt x="53" y="23"/>
                </a:lnTo>
                <a:lnTo>
                  <a:pt x="53" y="22"/>
                </a:lnTo>
                <a:lnTo>
                  <a:pt x="54" y="21"/>
                </a:lnTo>
                <a:lnTo>
                  <a:pt x="54" y="18"/>
                </a:lnTo>
                <a:lnTo>
                  <a:pt x="54" y="16"/>
                </a:lnTo>
                <a:lnTo>
                  <a:pt x="53" y="16"/>
                </a:lnTo>
                <a:lnTo>
                  <a:pt x="50" y="13"/>
                </a:lnTo>
                <a:lnTo>
                  <a:pt x="46" y="12"/>
                </a:lnTo>
                <a:lnTo>
                  <a:pt x="40" y="9"/>
                </a:lnTo>
                <a:lnTo>
                  <a:pt x="34" y="6"/>
                </a:lnTo>
                <a:lnTo>
                  <a:pt x="26" y="3"/>
                </a:lnTo>
                <a:lnTo>
                  <a:pt x="19" y="1"/>
                </a:lnTo>
                <a:lnTo>
                  <a:pt x="13" y="0"/>
                </a:lnTo>
                <a:lnTo>
                  <a:pt x="9" y="1"/>
                </a:lnTo>
                <a:lnTo>
                  <a:pt x="6" y="1"/>
                </a:lnTo>
                <a:lnTo>
                  <a:pt x="3" y="4"/>
                </a:lnTo>
                <a:lnTo>
                  <a:pt x="1" y="6"/>
                </a:lnTo>
                <a:lnTo>
                  <a:pt x="0" y="9"/>
                </a:lnTo>
                <a:lnTo>
                  <a:pt x="0" y="12"/>
                </a:lnTo>
                <a:lnTo>
                  <a:pt x="0" y="16"/>
                </a:lnTo>
                <a:lnTo>
                  <a:pt x="0" y="19"/>
                </a:lnTo>
                <a:lnTo>
                  <a:pt x="1" y="22"/>
                </a:lnTo>
                <a:lnTo>
                  <a:pt x="3" y="25"/>
                </a:lnTo>
                <a:lnTo>
                  <a:pt x="4" y="28"/>
                </a:lnTo>
                <a:lnTo>
                  <a:pt x="6" y="31"/>
                </a:lnTo>
                <a:lnTo>
                  <a:pt x="9" y="32"/>
                </a:lnTo>
                <a:lnTo>
                  <a:pt x="10" y="34"/>
                </a:lnTo>
                <a:lnTo>
                  <a:pt x="13" y="34"/>
                </a:lnTo>
                <a:lnTo>
                  <a:pt x="14" y="34"/>
                </a:lnTo>
              </a:path>
            </a:pathLst>
          </a:custGeom>
          <a:solidFill>
            <a:srgbClr val="FFFF00"/>
          </a:solidFill>
          <a:ln w="4763">
            <a:solidFill>
              <a:srgbClr val="990000"/>
            </a:solidFill>
            <a:round/>
            <a:headEnd/>
            <a:tailEnd/>
          </a:ln>
        </p:spPr>
        <p:txBody>
          <a:bodyPr/>
          <a:lstStyle/>
          <a:p>
            <a:endParaRPr lang="en-US"/>
          </a:p>
        </p:txBody>
      </p:sp>
      <p:sp>
        <p:nvSpPr>
          <p:cNvPr id="53407" name="Freeform 158"/>
          <p:cNvSpPr>
            <a:spLocks/>
          </p:cNvSpPr>
          <p:nvPr/>
        </p:nvSpPr>
        <p:spPr bwMode="auto">
          <a:xfrm>
            <a:off x="6192841" y="4775203"/>
            <a:ext cx="46037" cy="73025"/>
          </a:xfrm>
          <a:custGeom>
            <a:avLst/>
            <a:gdLst>
              <a:gd name="T0" fmla="*/ 2147483647 w 32"/>
              <a:gd name="T1" fmla="*/ 2147483647 h 46"/>
              <a:gd name="T2" fmla="*/ 2147483647 w 32"/>
              <a:gd name="T3" fmla="*/ 2147483647 h 46"/>
              <a:gd name="T4" fmla="*/ 2147483647 w 32"/>
              <a:gd name="T5" fmla="*/ 2147483647 h 46"/>
              <a:gd name="T6" fmla="*/ 2147483647 w 32"/>
              <a:gd name="T7" fmla="*/ 2147483647 h 46"/>
              <a:gd name="T8" fmla="*/ 2147483647 w 32"/>
              <a:gd name="T9" fmla="*/ 2147483647 h 46"/>
              <a:gd name="T10" fmla="*/ 2147483647 w 32"/>
              <a:gd name="T11" fmla="*/ 2147483647 h 46"/>
              <a:gd name="T12" fmla="*/ 2147483647 w 32"/>
              <a:gd name="T13" fmla="*/ 2147483647 h 46"/>
              <a:gd name="T14" fmla="*/ 2147483647 w 32"/>
              <a:gd name="T15" fmla="*/ 2147483647 h 46"/>
              <a:gd name="T16" fmla="*/ 2147483647 w 32"/>
              <a:gd name="T17" fmla="*/ 2147483647 h 46"/>
              <a:gd name="T18" fmla="*/ 2147483647 w 32"/>
              <a:gd name="T19" fmla="*/ 2147483647 h 46"/>
              <a:gd name="T20" fmla="*/ 2147483647 w 32"/>
              <a:gd name="T21" fmla="*/ 2147483647 h 46"/>
              <a:gd name="T22" fmla="*/ 2147483647 w 32"/>
              <a:gd name="T23" fmla="*/ 2147483647 h 46"/>
              <a:gd name="T24" fmla="*/ 2147483647 w 32"/>
              <a:gd name="T25" fmla="*/ 2147483647 h 46"/>
              <a:gd name="T26" fmla="*/ 2147483647 w 32"/>
              <a:gd name="T27" fmla="*/ 2147483647 h 46"/>
              <a:gd name="T28" fmla="*/ 2147483647 w 32"/>
              <a:gd name="T29" fmla="*/ 2147483647 h 46"/>
              <a:gd name="T30" fmla="*/ 2147483647 w 32"/>
              <a:gd name="T31" fmla="*/ 2147483647 h 46"/>
              <a:gd name="T32" fmla="*/ 2147483647 w 32"/>
              <a:gd name="T33" fmla="*/ 2147483647 h 46"/>
              <a:gd name="T34" fmla="*/ 2147483647 w 32"/>
              <a:gd name="T35" fmla="*/ 2147483647 h 46"/>
              <a:gd name="T36" fmla="*/ 2147483647 w 32"/>
              <a:gd name="T37" fmla="*/ 2147483647 h 46"/>
              <a:gd name="T38" fmla="*/ 2147483647 w 32"/>
              <a:gd name="T39" fmla="*/ 2147483647 h 46"/>
              <a:gd name="T40" fmla="*/ 2147483647 w 32"/>
              <a:gd name="T41" fmla="*/ 2147483647 h 46"/>
              <a:gd name="T42" fmla="*/ 2147483647 w 32"/>
              <a:gd name="T43" fmla="*/ 2147483647 h 46"/>
              <a:gd name="T44" fmla="*/ 2147483647 w 32"/>
              <a:gd name="T45" fmla="*/ 2147483647 h 46"/>
              <a:gd name="T46" fmla="*/ 2147483647 w 32"/>
              <a:gd name="T47" fmla="*/ 2147483647 h 46"/>
              <a:gd name="T48" fmla="*/ 2147483647 w 32"/>
              <a:gd name="T49" fmla="*/ 0 h 46"/>
              <a:gd name="T50" fmla="*/ 2147483647 w 32"/>
              <a:gd name="T51" fmla="*/ 0 h 46"/>
              <a:gd name="T52" fmla="*/ 2147483647 w 32"/>
              <a:gd name="T53" fmla="*/ 0 h 46"/>
              <a:gd name="T54" fmla="*/ 2147483647 w 32"/>
              <a:gd name="T55" fmla="*/ 2147483647 h 46"/>
              <a:gd name="T56" fmla="*/ 2147483647 w 32"/>
              <a:gd name="T57" fmla="*/ 2147483647 h 46"/>
              <a:gd name="T58" fmla="*/ 2147483647 w 32"/>
              <a:gd name="T59" fmla="*/ 2147483647 h 46"/>
              <a:gd name="T60" fmla="*/ 2147483647 w 32"/>
              <a:gd name="T61" fmla="*/ 2147483647 h 46"/>
              <a:gd name="T62" fmla="*/ 2147483647 w 32"/>
              <a:gd name="T63" fmla="*/ 2147483647 h 46"/>
              <a:gd name="T64" fmla="*/ 2147483647 w 32"/>
              <a:gd name="T65" fmla="*/ 2147483647 h 46"/>
              <a:gd name="T66" fmla="*/ 2147483647 w 32"/>
              <a:gd name="T67" fmla="*/ 2147483647 h 46"/>
              <a:gd name="T68" fmla="*/ 2147483647 w 32"/>
              <a:gd name="T69" fmla="*/ 2147483647 h 46"/>
              <a:gd name="T70" fmla="*/ 2147483647 w 32"/>
              <a:gd name="T71" fmla="*/ 2147483647 h 46"/>
              <a:gd name="T72" fmla="*/ 2147483647 w 32"/>
              <a:gd name="T73" fmla="*/ 2147483647 h 46"/>
              <a:gd name="T74" fmla="*/ 2147483647 w 32"/>
              <a:gd name="T75" fmla="*/ 2147483647 h 46"/>
              <a:gd name="T76" fmla="*/ 2147483647 w 32"/>
              <a:gd name="T77" fmla="*/ 2147483647 h 46"/>
              <a:gd name="T78" fmla="*/ 2147483647 w 32"/>
              <a:gd name="T79" fmla="*/ 2147483647 h 46"/>
              <a:gd name="T80" fmla="*/ 0 w 32"/>
              <a:gd name="T81" fmla="*/ 2147483647 h 46"/>
              <a:gd name="T82" fmla="*/ 0 w 32"/>
              <a:gd name="T83" fmla="*/ 2147483647 h 46"/>
              <a:gd name="T84" fmla="*/ 2147483647 w 32"/>
              <a:gd name="T85" fmla="*/ 2147483647 h 46"/>
              <a:gd name="T86" fmla="*/ 2147483647 w 32"/>
              <a:gd name="T87" fmla="*/ 2147483647 h 46"/>
              <a:gd name="T88" fmla="*/ 2147483647 w 32"/>
              <a:gd name="T89" fmla="*/ 2147483647 h 46"/>
              <a:gd name="T90" fmla="*/ 2147483647 w 32"/>
              <a:gd name="T91" fmla="*/ 2147483647 h 46"/>
              <a:gd name="T92" fmla="*/ 2147483647 w 32"/>
              <a:gd name="T93" fmla="*/ 2147483647 h 46"/>
              <a:gd name="T94" fmla="*/ 2147483647 w 32"/>
              <a:gd name="T95" fmla="*/ 2147483647 h 46"/>
              <a:gd name="T96" fmla="*/ 2147483647 w 32"/>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8" name="Freeform 159"/>
          <p:cNvSpPr>
            <a:spLocks/>
          </p:cNvSpPr>
          <p:nvPr/>
        </p:nvSpPr>
        <p:spPr bwMode="auto">
          <a:xfrm>
            <a:off x="6192841" y="4775203"/>
            <a:ext cx="46037" cy="73025"/>
          </a:xfrm>
          <a:custGeom>
            <a:avLst/>
            <a:gdLst>
              <a:gd name="T0" fmla="*/ 2147483647 w 32"/>
              <a:gd name="T1" fmla="*/ 2147483647 h 46"/>
              <a:gd name="T2" fmla="*/ 2147483647 w 32"/>
              <a:gd name="T3" fmla="*/ 2147483647 h 46"/>
              <a:gd name="T4" fmla="*/ 2147483647 w 32"/>
              <a:gd name="T5" fmla="*/ 2147483647 h 46"/>
              <a:gd name="T6" fmla="*/ 2147483647 w 32"/>
              <a:gd name="T7" fmla="*/ 2147483647 h 46"/>
              <a:gd name="T8" fmla="*/ 2147483647 w 32"/>
              <a:gd name="T9" fmla="*/ 2147483647 h 46"/>
              <a:gd name="T10" fmla="*/ 2147483647 w 32"/>
              <a:gd name="T11" fmla="*/ 2147483647 h 46"/>
              <a:gd name="T12" fmla="*/ 2147483647 w 32"/>
              <a:gd name="T13" fmla="*/ 2147483647 h 46"/>
              <a:gd name="T14" fmla="*/ 2147483647 w 32"/>
              <a:gd name="T15" fmla="*/ 2147483647 h 46"/>
              <a:gd name="T16" fmla="*/ 2147483647 w 32"/>
              <a:gd name="T17" fmla="*/ 2147483647 h 46"/>
              <a:gd name="T18" fmla="*/ 2147483647 w 32"/>
              <a:gd name="T19" fmla="*/ 2147483647 h 46"/>
              <a:gd name="T20" fmla="*/ 2147483647 w 32"/>
              <a:gd name="T21" fmla="*/ 2147483647 h 46"/>
              <a:gd name="T22" fmla="*/ 2147483647 w 32"/>
              <a:gd name="T23" fmla="*/ 2147483647 h 46"/>
              <a:gd name="T24" fmla="*/ 2147483647 w 32"/>
              <a:gd name="T25" fmla="*/ 2147483647 h 46"/>
              <a:gd name="T26" fmla="*/ 2147483647 w 32"/>
              <a:gd name="T27" fmla="*/ 2147483647 h 46"/>
              <a:gd name="T28" fmla="*/ 2147483647 w 32"/>
              <a:gd name="T29" fmla="*/ 2147483647 h 46"/>
              <a:gd name="T30" fmla="*/ 2147483647 w 32"/>
              <a:gd name="T31" fmla="*/ 2147483647 h 46"/>
              <a:gd name="T32" fmla="*/ 2147483647 w 32"/>
              <a:gd name="T33" fmla="*/ 2147483647 h 46"/>
              <a:gd name="T34" fmla="*/ 2147483647 w 32"/>
              <a:gd name="T35" fmla="*/ 2147483647 h 46"/>
              <a:gd name="T36" fmla="*/ 2147483647 w 32"/>
              <a:gd name="T37" fmla="*/ 2147483647 h 46"/>
              <a:gd name="T38" fmla="*/ 2147483647 w 32"/>
              <a:gd name="T39" fmla="*/ 2147483647 h 46"/>
              <a:gd name="T40" fmla="*/ 2147483647 w 32"/>
              <a:gd name="T41" fmla="*/ 2147483647 h 46"/>
              <a:gd name="T42" fmla="*/ 2147483647 w 32"/>
              <a:gd name="T43" fmla="*/ 2147483647 h 46"/>
              <a:gd name="T44" fmla="*/ 2147483647 w 32"/>
              <a:gd name="T45" fmla="*/ 2147483647 h 46"/>
              <a:gd name="T46" fmla="*/ 2147483647 w 32"/>
              <a:gd name="T47" fmla="*/ 2147483647 h 46"/>
              <a:gd name="T48" fmla="*/ 2147483647 w 32"/>
              <a:gd name="T49" fmla="*/ 0 h 46"/>
              <a:gd name="T50" fmla="*/ 2147483647 w 32"/>
              <a:gd name="T51" fmla="*/ 0 h 46"/>
              <a:gd name="T52" fmla="*/ 2147483647 w 32"/>
              <a:gd name="T53" fmla="*/ 0 h 46"/>
              <a:gd name="T54" fmla="*/ 2147483647 w 32"/>
              <a:gd name="T55" fmla="*/ 2147483647 h 46"/>
              <a:gd name="T56" fmla="*/ 2147483647 w 32"/>
              <a:gd name="T57" fmla="*/ 2147483647 h 46"/>
              <a:gd name="T58" fmla="*/ 2147483647 w 32"/>
              <a:gd name="T59" fmla="*/ 2147483647 h 46"/>
              <a:gd name="T60" fmla="*/ 2147483647 w 32"/>
              <a:gd name="T61" fmla="*/ 2147483647 h 46"/>
              <a:gd name="T62" fmla="*/ 2147483647 w 32"/>
              <a:gd name="T63" fmla="*/ 2147483647 h 46"/>
              <a:gd name="T64" fmla="*/ 2147483647 w 32"/>
              <a:gd name="T65" fmla="*/ 2147483647 h 46"/>
              <a:gd name="T66" fmla="*/ 2147483647 w 32"/>
              <a:gd name="T67" fmla="*/ 2147483647 h 46"/>
              <a:gd name="T68" fmla="*/ 2147483647 w 32"/>
              <a:gd name="T69" fmla="*/ 2147483647 h 46"/>
              <a:gd name="T70" fmla="*/ 2147483647 w 32"/>
              <a:gd name="T71" fmla="*/ 2147483647 h 46"/>
              <a:gd name="T72" fmla="*/ 2147483647 w 32"/>
              <a:gd name="T73" fmla="*/ 2147483647 h 46"/>
              <a:gd name="T74" fmla="*/ 2147483647 w 32"/>
              <a:gd name="T75" fmla="*/ 2147483647 h 46"/>
              <a:gd name="T76" fmla="*/ 2147483647 w 32"/>
              <a:gd name="T77" fmla="*/ 2147483647 h 46"/>
              <a:gd name="T78" fmla="*/ 2147483647 w 32"/>
              <a:gd name="T79" fmla="*/ 2147483647 h 46"/>
              <a:gd name="T80" fmla="*/ 0 w 32"/>
              <a:gd name="T81" fmla="*/ 2147483647 h 46"/>
              <a:gd name="T82" fmla="*/ 0 w 32"/>
              <a:gd name="T83" fmla="*/ 2147483647 h 46"/>
              <a:gd name="T84" fmla="*/ 2147483647 w 32"/>
              <a:gd name="T85" fmla="*/ 2147483647 h 46"/>
              <a:gd name="T86" fmla="*/ 2147483647 w 32"/>
              <a:gd name="T87" fmla="*/ 2147483647 h 46"/>
              <a:gd name="T88" fmla="*/ 2147483647 w 32"/>
              <a:gd name="T89" fmla="*/ 2147483647 h 46"/>
              <a:gd name="T90" fmla="*/ 2147483647 w 32"/>
              <a:gd name="T91" fmla="*/ 2147483647 h 46"/>
              <a:gd name="T92" fmla="*/ 2147483647 w 32"/>
              <a:gd name="T93" fmla="*/ 2147483647 h 46"/>
              <a:gd name="T94" fmla="*/ 2147483647 w 32"/>
              <a:gd name="T95" fmla="*/ 2147483647 h 46"/>
              <a:gd name="T96" fmla="*/ 2147483647 w 32"/>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path>
            </a:pathLst>
          </a:custGeom>
          <a:solidFill>
            <a:srgbClr val="FFFF00"/>
          </a:solidFill>
          <a:ln w="1588">
            <a:solidFill>
              <a:srgbClr val="990000"/>
            </a:solidFill>
            <a:round/>
            <a:headEnd/>
            <a:tailEnd/>
          </a:ln>
        </p:spPr>
        <p:txBody>
          <a:bodyPr/>
          <a:lstStyle/>
          <a:p>
            <a:endParaRPr lang="en-US"/>
          </a:p>
        </p:txBody>
      </p:sp>
      <p:sp>
        <p:nvSpPr>
          <p:cNvPr id="53409" name="Freeform 160"/>
          <p:cNvSpPr>
            <a:spLocks/>
          </p:cNvSpPr>
          <p:nvPr/>
        </p:nvSpPr>
        <p:spPr bwMode="auto">
          <a:xfrm>
            <a:off x="6192841" y="4775203"/>
            <a:ext cx="46037" cy="73025"/>
          </a:xfrm>
          <a:custGeom>
            <a:avLst/>
            <a:gdLst>
              <a:gd name="T0" fmla="*/ 2147483647 w 32"/>
              <a:gd name="T1" fmla="*/ 2147483647 h 46"/>
              <a:gd name="T2" fmla="*/ 2147483647 w 32"/>
              <a:gd name="T3" fmla="*/ 2147483647 h 46"/>
              <a:gd name="T4" fmla="*/ 2147483647 w 32"/>
              <a:gd name="T5" fmla="*/ 2147483647 h 46"/>
              <a:gd name="T6" fmla="*/ 2147483647 w 32"/>
              <a:gd name="T7" fmla="*/ 2147483647 h 46"/>
              <a:gd name="T8" fmla="*/ 2147483647 w 32"/>
              <a:gd name="T9" fmla="*/ 2147483647 h 46"/>
              <a:gd name="T10" fmla="*/ 2147483647 w 32"/>
              <a:gd name="T11" fmla="*/ 2147483647 h 46"/>
              <a:gd name="T12" fmla="*/ 2147483647 w 32"/>
              <a:gd name="T13" fmla="*/ 2147483647 h 46"/>
              <a:gd name="T14" fmla="*/ 2147483647 w 32"/>
              <a:gd name="T15" fmla="*/ 2147483647 h 46"/>
              <a:gd name="T16" fmla="*/ 2147483647 w 32"/>
              <a:gd name="T17" fmla="*/ 2147483647 h 46"/>
              <a:gd name="T18" fmla="*/ 2147483647 w 32"/>
              <a:gd name="T19" fmla="*/ 2147483647 h 46"/>
              <a:gd name="T20" fmla="*/ 2147483647 w 32"/>
              <a:gd name="T21" fmla="*/ 2147483647 h 46"/>
              <a:gd name="T22" fmla="*/ 2147483647 w 32"/>
              <a:gd name="T23" fmla="*/ 2147483647 h 46"/>
              <a:gd name="T24" fmla="*/ 2147483647 w 32"/>
              <a:gd name="T25" fmla="*/ 2147483647 h 46"/>
              <a:gd name="T26" fmla="*/ 2147483647 w 32"/>
              <a:gd name="T27" fmla="*/ 2147483647 h 46"/>
              <a:gd name="T28" fmla="*/ 2147483647 w 32"/>
              <a:gd name="T29" fmla="*/ 2147483647 h 46"/>
              <a:gd name="T30" fmla="*/ 2147483647 w 32"/>
              <a:gd name="T31" fmla="*/ 2147483647 h 46"/>
              <a:gd name="T32" fmla="*/ 2147483647 w 32"/>
              <a:gd name="T33" fmla="*/ 2147483647 h 46"/>
              <a:gd name="T34" fmla="*/ 2147483647 w 32"/>
              <a:gd name="T35" fmla="*/ 2147483647 h 46"/>
              <a:gd name="T36" fmla="*/ 2147483647 w 32"/>
              <a:gd name="T37" fmla="*/ 2147483647 h 46"/>
              <a:gd name="T38" fmla="*/ 2147483647 w 32"/>
              <a:gd name="T39" fmla="*/ 2147483647 h 46"/>
              <a:gd name="T40" fmla="*/ 2147483647 w 32"/>
              <a:gd name="T41" fmla="*/ 2147483647 h 46"/>
              <a:gd name="T42" fmla="*/ 2147483647 w 32"/>
              <a:gd name="T43" fmla="*/ 2147483647 h 46"/>
              <a:gd name="T44" fmla="*/ 2147483647 w 32"/>
              <a:gd name="T45" fmla="*/ 2147483647 h 46"/>
              <a:gd name="T46" fmla="*/ 2147483647 w 32"/>
              <a:gd name="T47" fmla="*/ 2147483647 h 46"/>
              <a:gd name="T48" fmla="*/ 2147483647 w 32"/>
              <a:gd name="T49" fmla="*/ 0 h 46"/>
              <a:gd name="T50" fmla="*/ 2147483647 w 32"/>
              <a:gd name="T51" fmla="*/ 0 h 46"/>
              <a:gd name="T52" fmla="*/ 2147483647 w 32"/>
              <a:gd name="T53" fmla="*/ 0 h 46"/>
              <a:gd name="T54" fmla="*/ 2147483647 w 32"/>
              <a:gd name="T55" fmla="*/ 2147483647 h 46"/>
              <a:gd name="T56" fmla="*/ 2147483647 w 32"/>
              <a:gd name="T57" fmla="*/ 2147483647 h 46"/>
              <a:gd name="T58" fmla="*/ 2147483647 w 32"/>
              <a:gd name="T59" fmla="*/ 2147483647 h 46"/>
              <a:gd name="T60" fmla="*/ 2147483647 w 32"/>
              <a:gd name="T61" fmla="*/ 2147483647 h 46"/>
              <a:gd name="T62" fmla="*/ 2147483647 w 32"/>
              <a:gd name="T63" fmla="*/ 2147483647 h 46"/>
              <a:gd name="T64" fmla="*/ 2147483647 w 32"/>
              <a:gd name="T65" fmla="*/ 2147483647 h 46"/>
              <a:gd name="T66" fmla="*/ 2147483647 w 32"/>
              <a:gd name="T67" fmla="*/ 2147483647 h 46"/>
              <a:gd name="T68" fmla="*/ 2147483647 w 32"/>
              <a:gd name="T69" fmla="*/ 2147483647 h 46"/>
              <a:gd name="T70" fmla="*/ 2147483647 w 32"/>
              <a:gd name="T71" fmla="*/ 2147483647 h 46"/>
              <a:gd name="T72" fmla="*/ 2147483647 w 32"/>
              <a:gd name="T73" fmla="*/ 2147483647 h 46"/>
              <a:gd name="T74" fmla="*/ 2147483647 w 32"/>
              <a:gd name="T75" fmla="*/ 2147483647 h 46"/>
              <a:gd name="T76" fmla="*/ 2147483647 w 32"/>
              <a:gd name="T77" fmla="*/ 2147483647 h 46"/>
              <a:gd name="T78" fmla="*/ 2147483647 w 32"/>
              <a:gd name="T79" fmla="*/ 2147483647 h 46"/>
              <a:gd name="T80" fmla="*/ 0 w 32"/>
              <a:gd name="T81" fmla="*/ 2147483647 h 46"/>
              <a:gd name="T82" fmla="*/ 0 w 32"/>
              <a:gd name="T83" fmla="*/ 2147483647 h 46"/>
              <a:gd name="T84" fmla="*/ 2147483647 w 32"/>
              <a:gd name="T85" fmla="*/ 2147483647 h 46"/>
              <a:gd name="T86" fmla="*/ 2147483647 w 32"/>
              <a:gd name="T87" fmla="*/ 2147483647 h 46"/>
              <a:gd name="T88" fmla="*/ 2147483647 w 32"/>
              <a:gd name="T89" fmla="*/ 2147483647 h 46"/>
              <a:gd name="T90" fmla="*/ 2147483647 w 32"/>
              <a:gd name="T91" fmla="*/ 2147483647 h 46"/>
              <a:gd name="T92" fmla="*/ 2147483647 w 32"/>
              <a:gd name="T93" fmla="*/ 2147483647 h 46"/>
              <a:gd name="T94" fmla="*/ 2147483647 w 32"/>
              <a:gd name="T95" fmla="*/ 2147483647 h 46"/>
              <a:gd name="T96" fmla="*/ 2147483647 w 32"/>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path>
            </a:pathLst>
          </a:custGeom>
          <a:solidFill>
            <a:srgbClr val="FFFF00"/>
          </a:solidFill>
          <a:ln w="4763">
            <a:solidFill>
              <a:srgbClr val="990000"/>
            </a:solidFill>
            <a:round/>
            <a:headEnd/>
            <a:tailEnd/>
          </a:ln>
        </p:spPr>
        <p:txBody>
          <a:bodyPr/>
          <a:lstStyle/>
          <a:p>
            <a:endParaRPr lang="en-US"/>
          </a:p>
        </p:txBody>
      </p:sp>
      <p:sp>
        <p:nvSpPr>
          <p:cNvPr id="53410" name="Freeform 161"/>
          <p:cNvSpPr>
            <a:spLocks/>
          </p:cNvSpPr>
          <p:nvPr/>
        </p:nvSpPr>
        <p:spPr bwMode="auto">
          <a:xfrm>
            <a:off x="6175376" y="4181475"/>
            <a:ext cx="374651" cy="369888"/>
          </a:xfrm>
          <a:custGeom>
            <a:avLst/>
            <a:gdLst>
              <a:gd name="T0" fmla="*/ 2147483647 w 266"/>
              <a:gd name="T1" fmla="*/ 2147483647 h 233"/>
              <a:gd name="T2" fmla="*/ 2147483647 w 266"/>
              <a:gd name="T3" fmla="*/ 2147483647 h 233"/>
              <a:gd name="T4" fmla="*/ 2147483647 w 266"/>
              <a:gd name="T5" fmla="*/ 2147483647 h 233"/>
              <a:gd name="T6" fmla="*/ 2147483647 w 266"/>
              <a:gd name="T7" fmla="*/ 2147483647 h 233"/>
              <a:gd name="T8" fmla="*/ 2147483647 w 266"/>
              <a:gd name="T9" fmla="*/ 2147483647 h 233"/>
              <a:gd name="T10" fmla="*/ 2147483647 w 266"/>
              <a:gd name="T11" fmla="*/ 2147483647 h 233"/>
              <a:gd name="T12" fmla="*/ 2147483647 w 266"/>
              <a:gd name="T13" fmla="*/ 2147483647 h 233"/>
              <a:gd name="T14" fmla="*/ 2147483647 w 266"/>
              <a:gd name="T15" fmla="*/ 2147483647 h 233"/>
              <a:gd name="T16" fmla="*/ 2147483647 w 266"/>
              <a:gd name="T17" fmla="*/ 2147483647 h 233"/>
              <a:gd name="T18" fmla="*/ 2147483647 w 266"/>
              <a:gd name="T19" fmla="*/ 2147483647 h 233"/>
              <a:gd name="T20" fmla="*/ 2147483647 w 266"/>
              <a:gd name="T21" fmla="*/ 2147483647 h 233"/>
              <a:gd name="T22" fmla="*/ 2147483647 w 266"/>
              <a:gd name="T23" fmla="*/ 2147483647 h 233"/>
              <a:gd name="T24" fmla="*/ 2147483647 w 266"/>
              <a:gd name="T25" fmla="*/ 2147483647 h 233"/>
              <a:gd name="T26" fmla="*/ 2147483647 w 266"/>
              <a:gd name="T27" fmla="*/ 2147483647 h 233"/>
              <a:gd name="T28" fmla="*/ 2147483647 w 266"/>
              <a:gd name="T29" fmla="*/ 2147483647 h 233"/>
              <a:gd name="T30" fmla="*/ 2147483647 w 266"/>
              <a:gd name="T31" fmla="*/ 2147483647 h 233"/>
              <a:gd name="T32" fmla="*/ 2147483647 w 266"/>
              <a:gd name="T33" fmla="*/ 2147483647 h 233"/>
              <a:gd name="T34" fmla="*/ 2147483647 w 266"/>
              <a:gd name="T35" fmla="*/ 2147483647 h 233"/>
              <a:gd name="T36" fmla="*/ 2147483647 w 266"/>
              <a:gd name="T37" fmla="*/ 2147483647 h 233"/>
              <a:gd name="T38" fmla="*/ 2147483647 w 266"/>
              <a:gd name="T39" fmla="*/ 2147483647 h 233"/>
              <a:gd name="T40" fmla="*/ 2147483647 w 266"/>
              <a:gd name="T41" fmla="*/ 2147483647 h 233"/>
              <a:gd name="T42" fmla="*/ 2147483647 w 266"/>
              <a:gd name="T43" fmla="*/ 2147483647 h 233"/>
              <a:gd name="T44" fmla="*/ 2147483647 w 266"/>
              <a:gd name="T45" fmla="*/ 2147483647 h 233"/>
              <a:gd name="T46" fmla="*/ 2147483647 w 266"/>
              <a:gd name="T47" fmla="*/ 2147483647 h 233"/>
              <a:gd name="T48" fmla="*/ 2147483647 w 266"/>
              <a:gd name="T49" fmla="*/ 2147483647 h 233"/>
              <a:gd name="T50" fmla="*/ 2147483647 w 266"/>
              <a:gd name="T51" fmla="*/ 2147483647 h 233"/>
              <a:gd name="T52" fmla="*/ 2147483647 w 266"/>
              <a:gd name="T53" fmla="*/ 2147483647 h 233"/>
              <a:gd name="T54" fmla="*/ 2147483647 w 266"/>
              <a:gd name="T55" fmla="*/ 2147483647 h 233"/>
              <a:gd name="T56" fmla="*/ 2147483647 w 266"/>
              <a:gd name="T57" fmla="*/ 2147483647 h 233"/>
              <a:gd name="T58" fmla="*/ 2147483647 w 266"/>
              <a:gd name="T59" fmla="*/ 2147483647 h 233"/>
              <a:gd name="T60" fmla="*/ 2147483647 w 266"/>
              <a:gd name="T61" fmla="*/ 2147483647 h 233"/>
              <a:gd name="T62" fmla="*/ 2147483647 w 266"/>
              <a:gd name="T63" fmla="*/ 2147483647 h 233"/>
              <a:gd name="T64" fmla="*/ 2147483647 w 266"/>
              <a:gd name="T65" fmla="*/ 2147483647 h 233"/>
              <a:gd name="T66" fmla="*/ 2147483647 w 266"/>
              <a:gd name="T67" fmla="*/ 0 h 233"/>
              <a:gd name="T68" fmla="*/ 2147483647 w 266"/>
              <a:gd name="T69" fmla="*/ 2147483647 h 233"/>
              <a:gd name="T70" fmla="*/ 2147483647 w 266"/>
              <a:gd name="T71" fmla="*/ 2147483647 h 233"/>
              <a:gd name="T72" fmla="*/ 2147483647 w 266"/>
              <a:gd name="T73" fmla="*/ 2147483647 h 233"/>
              <a:gd name="T74" fmla="*/ 2147483647 w 266"/>
              <a:gd name="T75" fmla="*/ 2147483647 h 233"/>
              <a:gd name="T76" fmla="*/ 2147483647 w 266"/>
              <a:gd name="T77" fmla="*/ 2147483647 h 233"/>
              <a:gd name="T78" fmla="*/ 2147483647 w 266"/>
              <a:gd name="T79" fmla="*/ 2147483647 h 233"/>
              <a:gd name="T80" fmla="*/ 0 w 266"/>
              <a:gd name="T81" fmla="*/ 2147483647 h 233"/>
              <a:gd name="T82" fmla="*/ 2147483647 w 266"/>
              <a:gd name="T83" fmla="*/ 2147483647 h 233"/>
              <a:gd name="T84" fmla="*/ 2147483647 w 266"/>
              <a:gd name="T85" fmla="*/ 2147483647 h 233"/>
              <a:gd name="T86" fmla="*/ 2147483647 w 266"/>
              <a:gd name="T87" fmla="*/ 2147483647 h 233"/>
              <a:gd name="T88" fmla="*/ 2147483647 w 266"/>
              <a:gd name="T89" fmla="*/ 2147483647 h 233"/>
              <a:gd name="T90" fmla="*/ 2147483647 w 266"/>
              <a:gd name="T91" fmla="*/ 2147483647 h 23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66"/>
              <a:gd name="T139" fmla="*/ 0 h 233"/>
              <a:gd name="T140" fmla="*/ 266 w 266"/>
              <a:gd name="T141" fmla="*/ 233 h 23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66" h="233">
                <a:moveTo>
                  <a:pt x="78" y="190"/>
                </a:moveTo>
                <a:lnTo>
                  <a:pt x="82" y="194"/>
                </a:lnTo>
                <a:lnTo>
                  <a:pt x="85" y="197"/>
                </a:lnTo>
                <a:lnTo>
                  <a:pt x="87" y="202"/>
                </a:lnTo>
                <a:lnTo>
                  <a:pt x="87" y="205"/>
                </a:lnTo>
                <a:lnTo>
                  <a:pt x="90" y="208"/>
                </a:lnTo>
                <a:lnTo>
                  <a:pt x="94" y="212"/>
                </a:lnTo>
                <a:lnTo>
                  <a:pt x="103" y="218"/>
                </a:lnTo>
                <a:lnTo>
                  <a:pt x="116" y="227"/>
                </a:lnTo>
                <a:lnTo>
                  <a:pt x="119" y="229"/>
                </a:lnTo>
                <a:lnTo>
                  <a:pt x="122" y="229"/>
                </a:lnTo>
                <a:lnTo>
                  <a:pt x="125" y="230"/>
                </a:lnTo>
                <a:lnTo>
                  <a:pt x="130" y="232"/>
                </a:lnTo>
                <a:lnTo>
                  <a:pt x="133" y="233"/>
                </a:lnTo>
                <a:lnTo>
                  <a:pt x="139" y="233"/>
                </a:lnTo>
                <a:lnTo>
                  <a:pt x="143" y="233"/>
                </a:lnTo>
                <a:lnTo>
                  <a:pt x="149" y="233"/>
                </a:lnTo>
                <a:lnTo>
                  <a:pt x="152" y="233"/>
                </a:lnTo>
                <a:lnTo>
                  <a:pt x="158" y="232"/>
                </a:lnTo>
                <a:lnTo>
                  <a:pt x="162" y="229"/>
                </a:lnTo>
                <a:lnTo>
                  <a:pt x="168" y="226"/>
                </a:lnTo>
                <a:lnTo>
                  <a:pt x="173" y="224"/>
                </a:lnTo>
                <a:lnTo>
                  <a:pt x="177" y="221"/>
                </a:lnTo>
                <a:lnTo>
                  <a:pt x="181" y="218"/>
                </a:lnTo>
                <a:lnTo>
                  <a:pt x="186" y="217"/>
                </a:lnTo>
                <a:lnTo>
                  <a:pt x="187" y="215"/>
                </a:lnTo>
                <a:lnTo>
                  <a:pt x="187" y="214"/>
                </a:lnTo>
                <a:lnTo>
                  <a:pt x="189" y="212"/>
                </a:lnTo>
                <a:lnTo>
                  <a:pt x="190" y="211"/>
                </a:lnTo>
                <a:lnTo>
                  <a:pt x="190" y="209"/>
                </a:lnTo>
                <a:lnTo>
                  <a:pt x="192" y="208"/>
                </a:lnTo>
                <a:lnTo>
                  <a:pt x="193" y="206"/>
                </a:lnTo>
                <a:lnTo>
                  <a:pt x="201" y="203"/>
                </a:lnTo>
                <a:lnTo>
                  <a:pt x="208" y="202"/>
                </a:lnTo>
                <a:lnTo>
                  <a:pt x="215" y="202"/>
                </a:lnTo>
                <a:lnTo>
                  <a:pt x="224" y="202"/>
                </a:lnTo>
                <a:lnTo>
                  <a:pt x="232" y="203"/>
                </a:lnTo>
                <a:lnTo>
                  <a:pt x="239" y="202"/>
                </a:lnTo>
                <a:lnTo>
                  <a:pt x="247" y="200"/>
                </a:lnTo>
                <a:lnTo>
                  <a:pt x="254" y="197"/>
                </a:lnTo>
                <a:lnTo>
                  <a:pt x="257" y="194"/>
                </a:lnTo>
                <a:lnTo>
                  <a:pt x="260" y="192"/>
                </a:lnTo>
                <a:lnTo>
                  <a:pt x="263" y="189"/>
                </a:lnTo>
                <a:lnTo>
                  <a:pt x="264" y="184"/>
                </a:lnTo>
                <a:lnTo>
                  <a:pt x="266" y="180"/>
                </a:lnTo>
                <a:lnTo>
                  <a:pt x="266" y="175"/>
                </a:lnTo>
                <a:lnTo>
                  <a:pt x="266" y="172"/>
                </a:lnTo>
                <a:lnTo>
                  <a:pt x="264" y="168"/>
                </a:lnTo>
                <a:lnTo>
                  <a:pt x="261" y="163"/>
                </a:lnTo>
                <a:lnTo>
                  <a:pt x="258" y="159"/>
                </a:lnTo>
                <a:lnTo>
                  <a:pt x="254" y="155"/>
                </a:lnTo>
                <a:lnTo>
                  <a:pt x="251" y="152"/>
                </a:lnTo>
                <a:lnTo>
                  <a:pt x="247" y="149"/>
                </a:lnTo>
                <a:lnTo>
                  <a:pt x="244" y="144"/>
                </a:lnTo>
                <a:lnTo>
                  <a:pt x="241" y="141"/>
                </a:lnTo>
                <a:lnTo>
                  <a:pt x="238" y="138"/>
                </a:lnTo>
                <a:lnTo>
                  <a:pt x="236" y="134"/>
                </a:lnTo>
                <a:lnTo>
                  <a:pt x="236" y="129"/>
                </a:lnTo>
                <a:lnTo>
                  <a:pt x="236" y="125"/>
                </a:lnTo>
                <a:lnTo>
                  <a:pt x="238" y="120"/>
                </a:lnTo>
                <a:lnTo>
                  <a:pt x="241" y="113"/>
                </a:lnTo>
                <a:lnTo>
                  <a:pt x="245" y="104"/>
                </a:lnTo>
                <a:lnTo>
                  <a:pt x="250" y="95"/>
                </a:lnTo>
                <a:lnTo>
                  <a:pt x="252" y="88"/>
                </a:lnTo>
                <a:lnTo>
                  <a:pt x="254" y="83"/>
                </a:lnTo>
                <a:lnTo>
                  <a:pt x="254" y="79"/>
                </a:lnTo>
                <a:lnTo>
                  <a:pt x="252" y="75"/>
                </a:lnTo>
                <a:lnTo>
                  <a:pt x="251" y="69"/>
                </a:lnTo>
                <a:lnTo>
                  <a:pt x="250" y="67"/>
                </a:lnTo>
                <a:lnTo>
                  <a:pt x="248" y="66"/>
                </a:lnTo>
                <a:lnTo>
                  <a:pt x="247" y="64"/>
                </a:lnTo>
                <a:lnTo>
                  <a:pt x="244" y="64"/>
                </a:lnTo>
                <a:lnTo>
                  <a:pt x="242" y="63"/>
                </a:lnTo>
                <a:lnTo>
                  <a:pt x="239" y="63"/>
                </a:lnTo>
                <a:lnTo>
                  <a:pt x="236" y="63"/>
                </a:lnTo>
                <a:lnTo>
                  <a:pt x="233" y="61"/>
                </a:lnTo>
                <a:lnTo>
                  <a:pt x="230" y="60"/>
                </a:lnTo>
                <a:lnTo>
                  <a:pt x="227" y="58"/>
                </a:lnTo>
                <a:lnTo>
                  <a:pt x="226" y="57"/>
                </a:lnTo>
                <a:lnTo>
                  <a:pt x="226" y="55"/>
                </a:lnTo>
                <a:lnTo>
                  <a:pt x="224" y="54"/>
                </a:lnTo>
                <a:lnTo>
                  <a:pt x="224" y="52"/>
                </a:lnTo>
                <a:lnTo>
                  <a:pt x="224" y="49"/>
                </a:lnTo>
                <a:lnTo>
                  <a:pt x="224" y="46"/>
                </a:lnTo>
                <a:lnTo>
                  <a:pt x="223" y="42"/>
                </a:lnTo>
                <a:lnTo>
                  <a:pt x="220" y="36"/>
                </a:lnTo>
                <a:lnTo>
                  <a:pt x="215" y="32"/>
                </a:lnTo>
                <a:lnTo>
                  <a:pt x="211" y="27"/>
                </a:lnTo>
                <a:lnTo>
                  <a:pt x="204" y="24"/>
                </a:lnTo>
                <a:lnTo>
                  <a:pt x="198" y="21"/>
                </a:lnTo>
                <a:lnTo>
                  <a:pt x="190" y="21"/>
                </a:lnTo>
                <a:lnTo>
                  <a:pt x="184" y="21"/>
                </a:lnTo>
                <a:lnTo>
                  <a:pt x="176" y="21"/>
                </a:lnTo>
                <a:lnTo>
                  <a:pt x="167" y="20"/>
                </a:lnTo>
                <a:lnTo>
                  <a:pt x="159" y="15"/>
                </a:lnTo>
                <a:lnTo>
                  <a:pt x="150" y="11"/>
                </a:lnTo>
                <a:lnTo>
                  <a:pt x="142" y="5"/>
                </a:lnTo>
                <a:lnTo>
                  <a:pt x="133" y="2"/>
                </a:lnTo>
                <a:lnTo>
                  <a:pt x="128" y="0"/>
                </a:lnTo>
                <a:lnTo>
                  <a:pt x="122" y="0"/>
                </a:lnTo>
                <a:lnTo>
                  <a:pt x="118" y="0"/>
                </a:lnTo>
                <a:lnTo>
                  <a:pt x="113" y="2"/>
                </a:lnTo>
                <a:lnTo>
                  <a:pt x="109" y="3"/>
                </a:lnTo>
                <a:lnTo>
                  <a:pt x="108" y="6"/>
                </a:lnTo>
                <a:lnTo>
                  <a:pt x="105" y="9"/>
                </a:lnTo>
                <a:lnTo>
                  <a:pt x="102" y="12"/>
                </a:lnTo>
                <a:lnTo>
                  <a:pt x="100" y="17"/>
                </a:lnTo>
                <a:lnTo>
                  <a:pt x="97" y="20"/>
                </a:lnTo>
                <a:lnTo>
                  <a:pt x="96" y="21"/>
                </a:lnTo>
                <a:lnTo>
                  <a:pt x="94" y="23"/>
                </a:lnTo>
                <a:lnTo>
                  <a:pt x="82" y="27"/>
                </a:lnTo>
                <a:lnTo>
                  <a:pt x="71" y="29"/>
                </a:lnTo>
                <a:lnTo>
                  <a:pt x="57" y="30"/>
                </a:lnTo>
                <a:lnTo>
                  <a:pt x="44" y="30"/>
                </a:lnTo>
                <a:lnTo>
                  <a:pt x="32" y="32"/>
                </a:lnTo>
                <a:lnTo>
                  <a:pt x="20" y="33"/>
                </a:lnTo>
                <a:lnTo>
                  <a:pt x="16" y="36"/>
                </a:lnTo>
                <a:lnTo>
                  <a:pt x="10" y="39"/>
                </a:lnTo>
                <a:lnTo>
                  <a:pt x="7" y="42"/>
                </a:lnTo>
                <a:lnTo>
                  <a:pt x="4" y="46"/>
                </a:lnTo>
                <a:lnTo>
                  <a:pt x="1" y="55"/>
                </a:lnTo>
                <a:lnTo>
                  <a:pt x="0" y="70"/>
                </a:lnTo>
                <a:lnTo>
                  <a:pt x="0" y="86"/>
                </a:lnTo>
                <a:lnTo>
                  <a:pt x="0" y="106"/>
                </a:lnTo>
                <a:lnTo>
                  <a:pt x="1" y="125"/>
                </a:lnTo>
                <a:lnTo>
                  <a:pt x="4" y="143"/>
                </a:lnTo>
                <a:lnTo>
                  <a:pt x="7" y="156"/>
                </a:lnTo>
                <a:lnTo>
                  <a:pt x="10" y="165"/>
                </a:lnTo>
                <a:lnTo>
                  <a:pt x="14" y="171"/>
                </a:lnTo>
                <a:lnTo>
                  <a:pt x="20" y="177"/>
                </a:lnTo>
                <a:lnTo>
                  <a:pt x="29" y="183"/>
                </a:lnTo>
                <a:lnTo>
                  <a:pt x="39" y="187"/>
                </a:lnTo>
                <a:lnTo>
                  <a:pt x="50" y="190"/>
                </a:lnTo>
                <a:lnTo>
                  <a:pt x="60" y="193"/>
                </a:lnTo>
                <a:lnTo>
                  <a:pt x="65" y="193"/>
                </a:lnTo>
                <a:lnTo>
                  <a:pt x="71" y="193"/>
                </a:lnTo>
                <a:lnTo>
                  <a:pt x="73" y="192"/>
                </a:lnTo>
                <a:lnTo>
                  <a:pt x="78" y="19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1" name="Freeform 162"/>
          <p:cNvSpPr>
            <a:spLocks/>
          </p:cNvSpPr>
          <p:nvPr/>
        </p:nvSpPr>
        <p:spPr bwMode="auto">
          <a:xfrm>
            <a:off x="6445253" y="4405314"/>
            <a:ext cx="92075" cy="88900"/>
          </a:xfrm>
          <a:custGeom>
            <a:avLst/>
            <a:gdLst>
              <a:gd name="T0" fmla="*/ 0 w 65"/>
              <a:gd name="T1" fmla="*/ 2147483647 h 56"/>
              <a:gd name="T2" fmla="*/ 2147483647 w 65"/>
              <a:gd name="T3" fmla="*/ 2147483647 h 56"/>
              <a:gd name="T4" fmla="*/ 2147483647 w 65"/>
              <a:gd name="T5" fmla="*/ 2147483647 h 56"/>
              <a:gd name="T6" fmla="*/ 2147483647 w 65"/>
              <a:gd name="T7" fmla="*/ 2147483647 h 56"/>
              <a:gd name="T8" fmla="*/ 2147483647 w 65"/>
              <a:gd name="T9" fmla="*/ 2147483647 h 56"/>
              <a:gd name="T10" fmla="*/ 2147483647 w 65"/>
              <a:gd name="T11" fmla="*/ 2147483647 h 56"/>
              <a:gd name="T12" fmla="*/ 2147483647 w 65"/>
              <a:gd name="T13" fmla="*/ 2147483647 h 56"/>
              <a:gd name="T14" fmla="*/ 2147483647 w 65"/>
              <a:gd name="T15" fmla="*/ 2147483647 h 56"/>
              <a:gd name="T16" fmla="*/ 2147483647 w 65"/>
              <a:gd name="T17" fmla="*/ 2147483647 h 56"/>
              <a:gd name="T18" fmla="*/ 2147483647 w 65"/>
              <a:gd name="T19" fmla="*/ 2147483647 h 56"/>
              <a:gd name="T20" fmla="*/ 2147483647 w 65"/>
              <a:gd name="T21" fmla="*/ 2147483647 h 56"/>
              <a:gd name="T22" fmla="*/ 2147483647 w 65"/>
              <a:gd name="T23" fmla="*/ 2147483647 h 56"/>
              <a:gd name="T24" fmla="*/ 2147483647 w 65"/>
              <a:gd name="T25" fmla="*/ 2147483647 h 56"/>
              <a:gd name="T26" fmla="*/ 2147483647 w 65"/>
              <a:gd name="T27" fmla="*/ 2147483647 h 56"/>
              <a:gd name="T28" fmla="*/ 2147483647 w 65"/>
              <a:gd name="T29" fmla="*/ 2147483647 h 56"/>
              <a:gd name="T30" fmla="*/ 2147483647 w 65"/>
              <a:gd name="T31" fmla="*/ 2147483647 h 56"/>
              <a:gd name="T32" fmla="*/ 2147483647 w 65"/>
              <a:gd name="T33" fmla="*/ 2147483647 h 56"/>
              <a:gd name="T34" fmla="*/ 2147483647 w 65"/>
              <a:gd name="T35" fmla="*/ 2147483647 h 56"/>
              <a:gd name="T36" fmla="*/ 2147483647 w 65"/>
              <a:gd name="T37" fmla="*/ 2147483647 h 56"/>
              <a:gd name="T38" fmla="*/ 2147483647 w 65"/>
              <a:gd name="T39" fmla="*/ 2147483647 h 56"/>
              <a:gd name="T40" fmla="*/ 2147483647 w 65"/>
              <a:gd name="T41" fmla="*/ 2147483647 h 56"/>
              <a:gd name="T42" fmla="*/ 2147483647 w 65"/>
              <a:gd name="T43" fmla="*/ 2147483647 h 56"/>
              <a:gd name="T44" fmla="*/ 2147483647 w 65"/>
              <a:gd name="T45" fmla="*/ 2147483647 h 56"/>
              <a:gd name="T46" fmla="*/ 2147483647 w 65"/>
              <a:gd name="T47" fmla="*/ 2147483647 h 56"/>
              <a:gd name="T48" fmla="*/ 2147483647 w 65"/>
              <a:gd name="T49" fmla="*/ 2147483647 h 56"/>
              <a:gd name="T50" fmla="*/ 2147483647 w 65"/>
              <a:gd name="T51" fmla="*/ 2147483647 h 56"/>
              <a:gd name="T52" fmla="*/ 2147483647 w 65"/>
              <a:gd name="T53" fmla="*/ 2147483647 h 56"/>
              <a:gd name="T54" fmla="*/ 2147483647 w 65"/>
              <a:gd name="T55" fmla="*/ 2147483647 h 56"/>
              <a:gd name="T56" fmla="*/ 2147483647 w 65"/>
              <a:gd name="T57" fmla="*/ 2147483647 h 56"/>
              <a:gd name="T58" fmla="*/ 2147483647 w 65"/>
              <a:gd name="T59" fmla="*/ 2147483647 h 56"/>
              <a:gd name="T60" fmla="*/ 2147483647 w 65"/>
              <a:gd name="T61" fmla="*/ 2147483647 h 56"/>
              <a:gd name="T62" fmla="*/ 2147483647 w 65"/>
              <a:gd name="T63" fmla="*/ 2147483647 h 56"/>
              <a:gd name="T64" fmla="*/ 2147483647 w 65"/>
              <a:gd name="T65" fmla="*/ 2147483647 h 56"/>
              <a:gd name="T66" fmla="*/ 2147483647 w 65"/>
              <a:gd name="T67" fmla="*/ 0 h 56"/>
              <a:gd name="T68" fmla="*/ 2147483647 w 65"/>
              <a:gd name="T69" fmla="*/ 2147483647 h 56"/>
              <a:gd name="T70" fmla="*/ 2147483647 w 65"/>
              <a:gd name="T71" fmla="*/ 2147483647 h 56"/>
              <a:gd name="T72" fmla="*/ 2147483647 w 65"/>
              <a:gd name="T73" fmla="*/ 2147483647 h 56"/>
              <a:gd name="T74" fmla="*/ 2147483647 w 65"/>
              <a:gd name="T75" fmla="*/ 2147483647 h 56"/>
              <a:gd name="T76" fmla="*/ 2147483647 w 65"/>
              <a:gd name="T77" fmla="*/ 2147483647 h 56"/>
              <a:gd name="T78" fmla="*/ 2147483647 w 65"/>
              <a:gd name="T79" fmla="*/ 2147483647 h 56"/>
              <a:gd name="T80" fmla="*/ 0 w 65"/>
              <a:gd name="T81" fmla="*/ 2147483647 h 56"/>
              <a:gd name="T82" fmla="*/ 0 w 65"/>
              <a:gd name="T83" fmla="*/ 2147483647 h 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5"/>
              <a:gd name="T127" fmla="*/ 0 h 56"/>
              <a:gd name="T128" fmla="*/ 65 w 65"/>
              <a:gd name="T129" fmla="*/ 56 h 5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lnTo>
                  <a:pt x="0" y="3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2" name="Freeform 163"/>
          <p:cNvSpPr>
            <a:spLocks/>
          </p:cNvSpPr>
          <p:nvPr/>
        </p:nvSpPr>
        <p:spPr bwMode="auto">
          <a:xfrm>
            <a:off x="6445253" y="4405314"/>
            <a:ext cx="92075" cy="88900"/>
          </a:xfrm>
          <a:custGeom>
            <a:avLst/>
            <a:gdLst>
              <a:gd name="T0" fmla="*/ 0 w 65"/>
              <a:gd name="T1" fmla="*/ 2147483647 h 56"/>
              <a:gd name="T2" fmla="*/ 2147483647 w 65"/>
              <a:gd name="T3" fmla="*/ 2147483647 h 56"/>
              <a:gd name="T4" fmla="*/ 2147483647 w 65"/>
              <a:gd name="T5" fmla="*/ 2147483647 h 56"/>
              <a:gd name="T6" fmla="*/ 2147483647 w 65"/>
              <a:gd name="T7" fmla="*/ 2147483647 h 56"/>
              <a:gd name="T8" fmla="*/ 2147483647 w 65"/>
              <a:gd name="T9" fmla="*/ 2147483647 h 56"/>
              <a:gd name="T10" fmla="*/ 2147483647 w 65"/>
              <a:gd name="T11" fmla="*/ 2147483647 h 56"/>
              <a:gd name="T12" fmla="*/ 2147483647 w 65"/>
              <a:gd name="T13" fmla="*/ 2147483647 h 56"/>
              <a:gd name="T14" fmla="*/ 2147483647 w 65"/>
              <a:gd name="T15" fmla="*/ 2147483647 h 56"/>
              <a:gd name="T16" fmla="*/ 2147483647 w 65"/>
              <a:gd name="T17" fmla="*/ 2147483647 h 56"/>
              <a:gd name="T18" fmla="*/ 2147483647 w 65"/>
              <a:gd name="T19" fmla="*/ 2147483647 h 56"/>
              <a:gd name="T20" fmla="*/ 2147483647 w 65"/>
              <a:gd name="T21" fmla="*/ 2147483647 h 56"/>
              <a:gd name="T22" fmla="*/ 2147483647 w 65"/>
              <a:gd name="T23" fmla="*/ 2147483647 h 56"/>
              <a:gd name="T24" fmla="*/ 2147483647 w 65"/>
              <a:gd name="T25" fmla="*/ 2147483647 h 56"/>
              <a:gd name="T26" fmla="*/ 2147483647 w 65"/>
              <a:gd name="T27" fmla="*/ 2147483647 h 56"/>
              <a:gd name="T28" fmla="*/ 2147483647 w 65"/>
              <a:gd name="T29" fmla="*/ 2147483647 h 56"/>
              <a:gd name="T30" fmla="*/ 2147483647 w 65"/>
              <a:gd name="T31" fmla="*/ 2147483647 h 56"/>
              <a:gd name="T32" fmla="*/ 2147483647 w 65"/>
              <a:gd name="T33" fmla="*/ 2147483647 h 56"/>
              <a:gd name="T34" fmla="*/ 2147483647 w 65"/>
              <a:gd name="T35" fmla="*/ 2147483647 h 56"/>
              <a:gd name="T36" fmla="*/ 2147483647 w 65"/>
              <a:gd name="T37" fmla="*/ 2147483647 h 56"/>
              <a:gd name="T38" fmla="*/ 2147483647 w 65"/>
              <a:gd name="T39" fmla="*/ 2147483647 h 56"/>
              <a:gd name="T40" fmla="*/ 2147483647 w 65"/>
              <a:gd name="T41" fmla="*/ 2147483647 h 56"/>
              <a:gd name="T42" fmla="*/ 2147483647 w 65"/>
              <a:gd name="T43" fmla="*/ 2147483647 h 56"/>
              <a:gd name="T44" fmla="*/ 2147483647 w 65"/>
              <a:gd name="T45" fmla="*/ 2147483647 h 56"/>
              <a:gd name="T46" fmla="*/ 2147483647 w 65"/>
              <a:gd name="T47" fmla="*/ 2147483647 h 56"/>
              <a:gd name="T48" fmla="*/ 2147483647 w 65"/>
              <a:gd name="T49" fmla="*/ 2147483647 h 56"/>
              <a:gd name="T50" fmla="*/ 2147483647 w 65"/>
              <a:gd name="T51" fmla="*/ 2147483647 h 56"/>
              <a:gd name="T52" fmla="*/ 2147483647 w 65"/>
              <a:gd name="T53" fmla="*/ 2147483647 h 56"/>
              <a:gd name="T54" fmla="*/ 2147483647 w 65"/>
              <a:gd name="T55" fmla="*/ 2147483647 h 56"/>
              <a:gd name="T56" fmla="*/ 2147483647 w 65"/>
              <a:gd name="T57" fmla="*/ 2147483647 h 56"/>
              <a:gd name="T58" fmla="*/ 2147483647 w 65"/>
              <a:gd name="T59" fmla="*/ 2147483647 h 56"/>
              <a:gd name="T60" fmla="*/ 2147483647 w 65"/>
              <a:gd name="T61" fmla="*/ 2147483647 h 56"/>
              <a:gd name="T62" fmla="*/ 2147483647 w 65"/>
              <a:gd name="T63" fmla="*/ 2147483647 h 56"/>
              <a:gd name="T64" fmla="*/ 2147483647 w 65"/>
              <a:gd name="T65" fmla="*/ 2147483647 h 56"/>
              <a:gd name="T66" fmla="*/ 2147483647 w 65"/>
              <a:gd name="T67" fmla="*/ 0 h 56"/>
              <a:gd name="T68" fmla="*/ 2147483647 w 65"/>
              <a:gd name="T69" fmla="*/ 2147483647 h 56"/>
              <a:gd name="T70" fmla="*/ 2147483647 w 65"/>
              <a:gd name="T71" fmla="*/ 2147483647 h 56"/>
              <a:gd name="T72" fmla="*/ 2147483647 w 65"/>
              <a:gd name="T73" fmla="*/ 2147483647 h 56"/>
              <a:gd name="T74" fmla="*/ 2147483647 w 65"/>
              <a:gd name="T75" fmla="*/ 2147483647 h 56"/>
              <a:gd name="T76" fmla="*/ 2147483647 w 65"/>
              <a:gd name="T77" fmla="*/ 2147483647 h 56"/>
              <a:gd name="T78" fmla="*/ 2147483647 w 65"/>
              <a:gd name="T79" fmla="*/ 2147483647 h 56"/>
              <a:gd name="T80" fmla="*/ 0 w 65"/>
              <a:gd name="T81" fmla="*/ 2147483647 h 56"/>
              <a:gd name="T82" fmla="*/ 0 w 65"/>
              <a:gd name="T83" fmla="*/ 2147483647 h 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5"/>
              <a:gd name="T127" fmla="*/ 0 h 56"/>
              <a:gd name="T128" fmla="*/ 65 w 65"/>
              <a:gd name="T129" fmla="*/ 56 h 5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lnTo>
                  <a:pt x="0" y="33"/>
                </a:lnTo>
              </a:path>
            </a:pathLst>
          </a:custGeom>
          <a:solidFill>
            <a:srgbClr val="FFFF00"/>
          </a:solidFill>
          <a:ln w="4763">
            <a:solidFill>
              <a:srgbClr val="990000"/>
            </a:solidFill>
            <a:round/>
            <a:headEnd/>
            <a:tailEnd/>
          </a:ln>
        </p:spPr>
        <p:txBody>
          <a:bodyPr/>
          <a:lstStyle/>
          <a:p>
            <a:endParaRPr lang="en-US"/>
          </a:p>
        </p:txBody>
      </p:sp>
      <p:sp>
        <p:nvSpPr>
          <p:cNvPr id="53413" name="Freeform 164"/>
          <p:cNvSpPr>
            <a:spLocks/>
          </p:cNvSpPr>
          <p:nvPr/>
        </p:nvSpPr>
        <p:spPr bwMode="auto">
          <a:xfrm>
            <a:off x="6445253" y="4405314"/>
            <a:ext cx="92075" cy="88900"/>
          </a:xfrm>
          <a:custGeom>
            <a:avLst/>
            <a:gdLst>
              <a:gd name="T0" fmla="*/ 0 w 65"/>
              <a:gd name="T1" fmla="*/ 2147483647 h 56"/>
              <a:gd name="T2" fmla="*/ 2147483647 w 65"/>
              <a:gd name="T3" fmla="*/ 2147483647 h 56"/>
              <a:gd name="T4" fmla="*/ 2147483647 w 65"/>
              <a:gd name="T5" fmla="*/ 2147483647 h 56"/>
              <a:gd name="T6" fmla="*/ 2147483647 w 65"/>
              <a:gd name="T7" fmla="*/ 2147483647 h 56"/>
              <a:gd name="T8" fmla="*/ 2147483647 w 65"/>
              <a:gd name="T9" fmla="*/ 2147483647 h 56"/>
              <a:gd name="T10" fmla="*/ 2147483647 w 65"/>
              <a:gd name="T11" fmla="*/ 2147483647 h 56"/>
              <a:gd name="T12" fmla="*/ 2147483647 w 65"/>
              <a:gd name="T13" fmla="*/ 2147483647 h 56"/>
              <a:gd name="T14" fmla="*/ 2147483647 w 65"/>
              <a:gd name="T15" fmla="*/ 2147483647 h 56"/>
              <a:gd name="T16" fmla="*/ 2147483647 w 65"/>
              <a:gd name="T17" fmla="*/ 2147483647 h 56"/>
              <a:gd name="T18" fmla="*/ 2147483647 w 65"/>
              <a:gd name="T19" fmla="*/ 2147483647 h 56"/>
              <a:gd name="T20" fmla="*/ 2147483647 w 65"/>
              <a:gd name="T21" fmla="*/ 2147483647 h 56"/>
              <a:gd name="T22" fmla="*/ 2147483647 w 65"/>
              <a:gd name="T23" fmla="*/ 2147483647 h 56"/>
              <a:gd name="T24" fmla="*/ 2147483647 w 65"/>
              <a:gd name="T25" fmla="*/ 2147483647 h 56"/>
              <a:gd name="T26" fmla="*/ 2147483647 w 65"/>
              <a:gd name="T27" fmla="*/ 2147483647 h 56"/>
              <a:gd name="T28" fmla="*/ 2147483647 w 65"/>
              <a:gd name="T29" fmla="*/ 2147483647 h 56"/>
              <a:gd name="T30" fmla="*/ 2147483647 w 65"/>
              <a:gd name="T31" fmla="*/ 2147483647 h 56"/>
              <a:gd name="T32" fmla="*/ 2147483647 w 65"/>
              <a:gd name="T33" fmla="*/ 2147483647 h 56"/>
              <a:gd name="T34" fmla="*/ 2147483647 w 65"/>
              <a:gd name="T35" fmla="*/ 2147483647 h 56"/>
              <a:gd name="T36" fmla="*/ 2147483647 w 65"/>
              <a:gd name="T37" fmla="*/ 2147483647 h 56"/>
              <a:gd name="T38" fmla="*/ 2147483647 w 65"/>
              <a:gd name="T39" fmla="*/ 2147483647 h 56"/>
              <a:gd name="T40" fmla="*/ 2147483647 w 65"/>
              <a:gd name="T41" fmla="*/ 2147483647 h 56"/>
              <a:gd name="T42" fmla="*/ 2147483647 w 65"/>
              <a:gd name="T43" fmla="*/ 2147483647 h 56"/>
              <a:gd name="T44" fmla="*/ 2147483647 w 65"/>
              <a:gd name="T45" fmla="*/ 2147483647 h 56"/>
              <a:gd name="T46" fmla="*/ 2147483647 w 65"/>
              <a:gd name="T47" fmla="*/ 2147483647 h 56"/>
              <a:gd name="T48" fmla="*/ 2147483647 w 65"/>
              <a:gd name="T49" fmla="*/ 2147483647 h 56"/>
              <a:gd name="T50" fmla="*/ 2147483647 w 65"/>
              <a:gd name="T51" fmla="*/ 2147483647 h 56"/>
              <a:gd name="T52" fmla="*/ 2147483647 w 65"/>
              <a:gd name="T53" fmla="*/ 2147483647 h 56"/>
              <a:gd name="T54" fmla="*/ 2147483647 w 65"/>
              <a:gd name="T55" fmla="*/ 2147483647 h 56"/>
              <a:gd name="T56" fmla="*/ 2147483647 w 65"/>
              <a:gd name="T57" fmla="*/ 2147483647 h 56"/>
              <a:gd name="T58" fmla="*/ 2147483647 w 65"/>
              <a:gd name="T59" fmla="*/ 2147483647 h 56"/>
              <a:gd name="T60" fmla="*/ 2147483647 w 65"/>
              <a:gd name="T61" fmla="*/ 2147483647 h 56"/>
              <a:gd name="T62" fmla="*/ 2147483647 w 65"/>
              <a:gd name="T63" fmla="*/ 2147483647 h 56"/>
              <a:gd name="T64" fmla="*/ 2147483647 w 65"/>
              <a:gd name="T65" fmla="*/ 2147483647 h 56"/>
              <a:gd name="T66" fmla="*/ 2147483647 w 65"/>
              <a:gd name="T67" fmla="*/ 0 h 56"/>
              <a:gd name="T68" fmla="*/ 2147483647 w 65"/>
              <a:gd name="T69" fmla="*/ 2147483647 h 56"/>
              <a:gd name="T70" fmla="*/ 2147483647 w 65"/>
              <a:gd name="T71" fmla="*/ 2147483647 h 56"/>
              <a:gd name="T72" fmla="*/ 2147483647 w 65"/>
              <a:gd name="T73" fmla="*/ 2147483647 h 56"/>
              <a:gd name="T74" fmla="*/ 2147483647 w 65"/>
              <a:gd name="T75" fmla="*/ 2147483647 h 56"/>
              <a:gd name="T76" fmla="*/ 2147483647 w 65"/>
              <a:gd name="T77" fmla="*/ 2147483647 h 56"/>
              <a:gd name="T78" fmla="*/ 2147483647 w 65"/>
              <a:gd name="T79" fmla="*/ 2147483647 h 56"/>
              <a:gd name="T80" fmla="*/ 0 w 65"/>
              <a:gd name="T81" fmla="*/ 2147483647 h 5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5"/>
              <a:gd name="T124" fmla="*/ 0 h 56"/>
              <a:gd name="T125" fmla="*/ 65 w 65"/>
              <a:gd name="T126" fmla="*/ 56 h 5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path>
            </a:pathLst>
          </a:custGeom>
          <a:solidFill>
            <a:srgbClr val="FFFF00"/>
          </a:solidFill>
          <a:ln w="4763">
            <a:solidFill>
              <a:srgbClr val="990000"/>
            </a:solidFill>
            <a:round/>
            <a:headEnd/>
            <a:tailEnd/>
          </a:ln>
        </p:spPr>
        <p:txBody>
          <a:bodyPr/>
          <a:lstStyle/>
          <a:p>
            <a:endParaRPr lang="en-US"/>
          </a:p>
        </p:txBody>
      </p:sp>
      <p:sp>
        <p:nvSpPr>
          <p:cNvPr id="53414" name="Freeform 165"/>
          <p:cNvSpPr>
            <a:spLocks/>
          </p:cNvSpPr>
          <p:nvPr/>
        </p:nvSpPr>
        <p:spPr bwMode="auto">
          <a:xfrm>
            <a:off x="6423028" y="4303713"/>
            <a:ext cx="74613" cy="87312"/>
          </a:xfrm>
          <a:custGeom>
            <a:avLst/>
            <a:gdLst>
              <a:gd name="T0" fmla="*/ 2147483647 w 53"/>
              <a:gd name="T1" fmla="*/ 2147483647 h 55"/>
              <a:gd name="T2" fmla="*/ 2147483647 w 53"/>
              <a:gd name="T3" fmla="*/ 2147483647 h 55"/>
              <a:gd name="T4" fmla="*/ 2147483647 w 53"/>
              <a:gd name="T5" fmla="*/ 2147483647 h 55"/>
              <a:gd name="T6" fmla="*/ 2147483647 w 53"/>
              <a:gd name="T7" fmla="*/ 2147483647 h 55"/>
              <a:gd name="T8" fmla="*/ 2147483647 w 53"/>
              <a:gd name="T9" fmla="*/ 2147483647 h 55"/>
              <a:gd name="T10" fmla="*/ 2147483647 w 53"/>
              <a:gd name="T11" fmla="*/ 2147483647 h 55"/>
              <a:gd name="T12" fmla="*/ 2147483647 w 53"/>
              <a:gd name="T13" fmla="*/ 2147483647 h 55"/>
              <a:gd name="T14" fmla="*/ 2147483647 w 53"/>
              <a:gd name="T15" fmla="*/ 2147483647 h 55"/>
              <a:gd name="T16" fmla="*/ 2147483647 w 53"/>
              <a:gd name="T17" fmla="*/ 2147483647 h 55"/>
              <a:gd name="T18" fmla="*/ 2147483647 w 53"/>
              <a:gd name="T19" fmla="*/ 2147483647 h 55"/>
              <a:gd name="T20" fmla="*/ 2147483647 w 53"/>
              <a:gd name="T21" fmla="*/ 2147483647 h 55"/>
              <a:gd name="T22" fmla="*/ 2147483647 w 53"/>
              <a:gd name="T23" fmla="*/ 2147483647 h 55"/>
              <a:gd name="T24" fmla="*/ 2147483647 w 53"/>
              <a:gd name="T25" fmla="*/ 2147483647 h 55"/>
              <a:gd name="T26" fmla="*/ 2147483647 w 53"/>
              <a:gd name="T27" fmla="*/ 2147483647 h 55"/>
              <a:gd name="T28" fmla="*/ 2147483647 w 53"/>
              <a:gd name="T29" fmla="*/ 2147483647 h 55"/>
              <a:gd name="T30" fmla="*/ 2147483647 w 53"/>
              <a:gd name="T31" fmla="*/ 2147483647 h 55"/>
              <a:gd name="T32" fmla="*/ 2147483647 w 53"/>
              <a:gd name="T33" fmla="*/ 2147483647 h 55"/>
              <a:gd name="T34" fmla="*/ 2147483647 w 53"/>
              <a:gd name="T35" fmla="*/ 2147483647 h 55"/>
              <a:gd name="T36" fmla="*/ 2147483647 w 53"/>
              <a:gd name="T37" fmla="*/ 2147483647 h 55"/>
              <a:gd name="T38" fmla="*/ 2147483647 w 53"/>
              <a:gd name="T39" fmla="*/ 2147483647 h 55"/>
              <a:gd name="T40" fmla="*/ 2147483647 w 53"/>
              <a:gd name="T41" fmla="*/ 2147483647 h 55"/>
              <a:gd name="T42" fmla="*/ 2147483647 w 53"/>
              <a:gd name="T43" fmla="*/ 2147483647 h 55"/>
              <a:gd name="T44" fmla="*/ 2147483647 w 53"/>
              <a:gd name="T45" fmla="*/ 2147483647 h 55"/>
              <a:gd name="T46" fmla="*/ 2147483647 w 53"/>
              <a:gd name="T47" fmla="*/ 2147483647 h 55"/>
              <a:gd name="T48" fmla="*/ 2147483647 w 53"/>
              <a:gd name="T49" fmla="*/ 2147483647 h 55"/>
              <a:gd name="T50" fmla="*/ 2147483647 w 53"/>
              <a:gd name="T51" fmla="*/ 0 h 55"/>
              <a:gd name="T52" fmla="*/ 2147483647 w 53"/>
              <a:gd name="T53" fmla="*/ 0 h 55"/>
              <a:gd name="T54" fmla="*/ 2147483647 w 53"/>
              <a:gd name="T55" fmla="*/ 2147483647 h 55"/>
              <a:gd name="T56" fmla="*/ 2147483647 w 53"/>
              <a:gd name="T57" fmla="*/ 2147483647 h 55"/>
              <a:gd name="T58" fmla="*/ 2147483647 w 53"/>
              <a:gd name="T59" fmla="*/ 2147483647 h 55"/>
              <a:gd name="T60" fmla="*/ 2147483647 w 53"/>
              <a:gd name="T61" fmla="*/ 2147483647 h 55"/>
              <a:gd name="T62" fmla="*/ 2147483647 w 53"/>
              <a:gd name="T63" fmla="*/ 2147483647 h 55"/>
              <a:gd name="T64" fmla="*/ 2147483647 w 53"/>
              <a:gd name="T65" fmla="*/ 2147483647 h 55"/>
              <a:gd name="T66" fmla="*/ 0 w 53"/>
              <a:gd name="T67" fmla="*/ 2147483647 h 55"/>
              <a:gd name="T68" fmla="*/ 0 w 53"/>
              <a:gd name="T69" fmla="*/ 2147483647 h 55"/>
              <a:gd name="T70" fmla="*/ 2147483647 w 53"/>
              <a:gd name="T71" fmla="*/ 2147483647 h 55"/>
              <a:gd name="T72" fmla="*/ 2147483647 w 53"/>
              <a:gd name="T73" fmla="*/ 2147483647 h 55"/>
              <a:gd name="T74" fmla="*/ 2147483647 w 53"/>
              <a:gd name="T75" fmla="*/ 2147483647 h 55"/>
              <a:gd name="T76" fmla="*/ 2147483647 w 53"/>
              <a:gd name="T77" fmla="*/ 2147483647 h 55"/>
              <a:gd name="T78" fmla="*/ 2147483647 w 53"/>
              <a:gd name="T79" fmla="*/ 2147483647 h 55"/>
              <a:gd name="T80" fmla="*/ 2147483647 w 53"/>
              <a:gd name="T81" fmla="*/ 2147483647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5" name="Freeform 166"/>
          <p:cNvSpPr>
            <a:spLocks/>
          </p:cNvSpPr>
          <p:nvPr/>
        </p:nvSpPr>
        <p:spPr bwMode="auto">
          <a:xfrm>
            <a:off x="6423028" y="4303713"/>
            <a:ext cx="74613" cy="87312"/>
          </a:xfrm>
          <a:custGeom>
            <a:avLst/>
            <a:gdLst>
              <a:gd name="T0" fmla="*/ 2147483647 w 53"/>
              <a:gd name="T1" fmla="*/ 2147483647 h 55"/>
              <a:gd name="T2" fmla="*/ 2147483647 w 53"/>
              <a:gd name="T3" fmla="*/ 2147483647 h 55"/>
              <a:gd name="T4" fmla="*/ 2147483647 w 53"/>
              <a:gd name="T5" fmla="*/ 2147483647 h 55"/>
              <a:gd name="T6" fmla="*/ 2147483647 w 53"/>
              <a:gd name="T7" fmla="*/ 2147483647 h 55"/>
              <a:gd name="T8" fmla="*/ 2147483647 w 53"/>
              <a:gd name="T9" fmla="*/ 2147483647 h 55"/>
              <a:gd name="T10" fmla="*/ 2147483647 w 53"/>
              <a:gd name="T11" fmla="*/ 2147483647 h 55"/>
              <a:gd name="T12" fmla="*/ 2147483647 w 53"/>
              <a:gd name="T13" fmla="*/ 2147483647 h 55"/>
              <a:gd name="T14" fmla="*/ 2147483647 w 53"/>
              <a:gd name="T15" fmla="*/ 2147483647 h 55"/>
              <a:gd name="T16" fmla="*/ 2147483647 w 53"/>
              <a:gd name="T17" fmla="*/ 2147483647 h 55"/>
              <a:gd name="T18" fmla="*/ 2147483647 w 53"/>
              <a:gd name="T19" fmla="*/ 2147483647 h 55"/>
              <a:gd name="T20" fmla="*/ 2147483647 w 53"/>
              <a:gd name="T21" fmla="*/ 2147483647 h 55"/>
              <a:gd name="T22" fmla="*/ 2147483647 w 53"/>
              <a:gd name="T23" fmla="*/ 2147483647 h 55"/>
              <a:gd name="T24" fmla="*/ 2147483647 w 53"/>
              <a:gd name="T25" fmla="*/ 2147483647 h 55"/>
              <a:gd name="T26" fmla="*/ 2147483647 w 53"/>
              <a:gd name="T27" fmla="*/ 2147483647 h 55"/>
              <a:gd name="T28" fmla="*/ 2147483647 w 53"/>
              <a:gd name="T29" fmla="*/ 2147483647 h 55"/>
              <a:gd name="T30" fmla="*/ 2147483647 w 53"/>
              <a:gd name="T31" fmla="*/ 2147483647 h 55"/>
              <a:gd name="T32" fmla="*/ 2147483647 w 53"/>
              <a:gd name="T33" fmla="*/ 2147483647 h 55"/>
              <a:gd name="T34" fmla="*/ 2147483647 w 53"/>
              <a:gd name="T35" fmla="*/ 2147483647 h 55"/>
              <a:gd name="T36" fmla="*/ 2147483647 w 53"/>
              <a:gd name="T37" fmla="*/ 2147483647 h 55"/>
              <a:gd name="T38" fmla="*/ 2147483647 w 53"/>
              <a:gd name="T39" fmla="*/ 2147483647 h 55"/>
              <a:gd name="T40" fmla="*/ 2147483647 w 53"/>
              <a:gd name="T41" fmla="*/ 2147483647 h 55"/>
              <a:gd name="T42" fmla="*/ 2147483647 w 53"/>
              <a:gd name="T43" fmla="*/ 2147483647 h 55"/>
              <a:gd name="T44" fmla="*/ 2147483647 w 53"/>
              <a:gd name="T45" fmla="*/ 2147483647 h 55"/>
              <a:gd name="T46" fmla="*/ 2147483647 w 53"/>
              <a:gd name="T47" fmla="*/ 2147483647 h 55"/>
              <a:gd name="T48" fmla="*/ 2147483647 w 53"/>
              <a:gd name="T49" fmla="*/ 2147483647 h 55"/>
              <a:gd name="T50" fmla="*/ 2147483647 w 53"/>
              <a:gd name="T51" fmla="*/ 0 h 55"/>
              <a:gd name="T52" fmla="*/ 2147483647 w 53"/>
              <a:gd name="T53" fmla="*/ 0 h 55"/>
              <a:gd name="T54" fmla="*/ 2147483647 w 53"/>
              <a:gd name="T55" fmla="*/ 2147483647 h 55"/>
              <a:gd name="T56" fmla="*/ 2147483647 w 53"/>
              <a:gd name="T57" fmla="*/ 2147483647 h 55"/>
              <a:gd name="T58" fmla="*/ 2147483647 w 53"/>
              <a:gd name="T59" fmla="*/ 2147483647 h 55"/>
              <a:gd name="T60" fmla="*/ 2147483647 w 53"/>
              <a:gd name="T61" fmla="*/ 2147483647 h 55"/>
              <a:gd name="T62" fmla="*/ 2147483647 w 53"/>
              <a:gd name="T63" fmla="*/ 2147483647 h 55"/>
              <a:gd name="T64" fmla="*/ 2147483647 w 53"/>
              <a:gd name="T65" fmla="*/ 2147483647 h 55"/>
              <a:gd name="T66" fmla="*/ 0 w 53"/>
              <a:gd name="T67" fmla="*/ 2147483647 h 55"/>
              <a:gd name="T68" fmla="*/ 0 w 53"/>
              <a:gd name="T69" fmla="*/ 2147483647 h 55"/>
              <a:gd name="T70" fmla="*/ 2147483647 w 53"/>
              <a:gd name="T71" fmla="*/ 2147483647 h 55"/>
              <a:gd name="T72" fmla="*/ 2147483647 w 53"/>
              <a:gd name="T73" fmla="*/ 2147483647 h 55"/>
              <a:gd name="T74" fmla="*/ 2147483647 w 53"/>
              <a:gd name="T75" fmla="*/ 2147483647 h 55"/>
              <a:gd name="T76" fmla="*/ 2147483647 w 53"/>
              <a:gd name="T77" fmla="*/ 2147483647 h 55"/>
              <a:gd name="T78" fmla="*/ 2147483647 w 53"/>
              <a:gd name="T79" fmla="*/ 2147483647 h 55"/>
              <a:gd name="T80" fmla="*/ 2147483647 w 53"/>
              <a:gd name="T81" fmla="*/ 2147483647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path>
            </a:pathLst>
          </a:custGeom>
          <a:solidFill>
            <a:srgbClr val="FFFF00"/>
          </a:solidFill>
          <a:ln w="4763">
            <a:solidFill>
              <a:srgbClr val="990000"/>
            </a:solidFill>
            <a:round/>
            <a:headEnd/>
            <a:tailEnd/>
          </a:ln>
        </p:spPr>
        <p:txBody>
          <a:bodyPr/>
          <a:lstStyle/>
          <a:p>
            <a:endParaRPr lang="en-US"/>
          </a:p>
        </p:txBody>
      </p:sp>
      <p:sp>
        <p:nvSpPr>
          <p:cNvPr id="53416" name="Freeform 167"/>
          <p:cNvSpPr>
            <a:spLocks/>
          </p:cNvSpPr>
          <p:nvPr/>
        </p:nvSpPr>
        <p:spPr bwMode="auto">
          <a:xfrm>
            <a:off x="6423028" y="4303713"/>
            <a:ext cx="74613" cy="87312"/>
          </a:xfrm>
          <a:custGeom>
            <a:avLst/>
            <a:gdLst>
              <a:gd name="T0" fmla="*/ 2147483647 w 53"/>
              <a:gd name="T1" fmla="*/ 2147483647 h 55"/>
              <a:gd name="T2" fmla="*/ 2147483647 w 53"/>
              <a:gd name="T3" fmla="*/ 2147483647 h 55"/>
              <a:gd name="T4" fmla="*/ 2147483647 w 53"/>
              <a:gd name="T5" fmla="*/ 2147483647 h 55"/>
              <a:gd name="T6" fmla="*/ 2147483647 w 53"/>
              <a:gd name="T7" fmla="*/ 2147483647 h 55"/>
              <a:gd name="T8" fmla="*/ 2147483647 w 53"/>
              <a:gd name="T9" fmla="*/ 2147483647 h 55"/>
              <a:gd name="T10" fmla="*/ 2147483647 w 53"/>
              <a:gd name="T11" fmla="*/ 2147483647 h 55"/>
              <a:gd name="T12" fmla="*/ 2147483647 w 53"/>
              <a:gd name="T13" fmla="*/ 2147483647 h 55"/>
              <a:gd name="T14" fmla="*/ 2147483647 w 53"/>
              <a:gd name="T15" fmla="*/ 2147483647 h 55"/>
              <a:gd name="T16" fmla="*/ 2147483647 w 53"/>
              <a:gd name="T17" fmla="*/ 2147483647 h 55"/>
              <a:gd name="T18" fmla="*/ 2147483647 w 53"/>
              <a:gd name="T19" fmla="*/ 2147483647 h 55"/>
              <a:gd name="T20" fmla="*/ 2147483647 w 53"/>
              <a:gd name="T21" fmla="*/ 2147483647 h 55"/>
              <a:gd name="T22" fmla="*/ 2147483647 w 53"/>
              <a:gd name="T23" fmla="*/ 2147483647 h 55"/>
              <a:gd name="T24" fmla="*/ 2147483647 w 53"/>
              <a:gd name="T25" fmla="*/ 2147483647 h 55"/>
              <a:gd name="T26" fmla="*/ 2147483647 w 53"/>
              <a:gd name="T27" fmla="*/ 2147483647 h 55"/>
              <a:gd name="T28" fmla="*/ 2147483647 w 53"/>
              <a:gd name="T29" fmla="*/ 2147483647 h 55"/>
              <a:gd name="T30" fmla="*/ 2147483647 w 53"/>
              <a:gd name="T31" fmla="*/ 2147483647 h 55"/>
              <a:gd name="T32" fmla="*/ 2147483647 w 53"/>
              <a:gd name="T33" fmla="*/ 2147483647 h 55"/>
              <a:gd name="T34" fmla="*/ 2147483647 w 53"/>
              <a:gd name="T35" fmla="*/ 2147483647 h 55"/>
              <a:gd name="T36" fmla="*/ 2147483647 w 53"/>
              <a:gd name="T37" fmla="*/ 2147483647 h 55"/>
              <a:gd name="T38" fmla="*/ 2147483647 w 53"/>
              <a:gd name="T39" fmla="*/ 2147483647 h 55"/>
              <a:gd name="T40" fmla="*/ 2147483647 w 53"/>
              <a:gd name="T41" fmla="*/ 2147483647 h 55"/>
              <a:gd name="T42" fmla="*/ 2147483647 w 53"/>
              <a:gd name="T43" fmla="*/ 2147483647 h 55"/>
              <a:gd name="T44" fmla="*/ 2147483647 w 53"/>
              <a:gd name="T45" fmla="*/ 2147483647 h 55"/>
              <a:gd name="T46" fmla="*/ 2147483647 w 53"/>
              <a:gd name="T47" fmla="*/ 2147483647 h 55"/>
              <a:gd name="T48" fmla="*/ 2147483647 w 53"/>
              <a:gd name="T49" fmla="*/ 2147483647 h 55"/>
              <a:gd name="T50" fmla="*/ 2147483647 w 53"/>
              <a:gd name="T51" fmla="*/ 0 h 55"/>
              <a:gd name="T52" fmla="*/ 2147483647 w 53"/>
              <a:gd name="T53" fmla="*/ 0 h 55"/>
              <a:gd name="T54" fmla="*/ 2147483647 w 53"/>
              <a:gd name="T55" fmla="*/ 2147483647 h 55"/>
              <a:gd name="T56" fmla="*/ 2147483647 w 53"/>
              <a:gd name="T57" fmla="*/ 2147483647 h 55"/>
              <a:gd name="T58" fmla="*/ 2147483647 w 53"/>
              <a:gd name="T59" fmla="*/ 2147483647 h 55"/>
              <a:gd name="T60" fmla="*/ 2147483647 w 53"/>
              <a:gd name="T61" fmla="*/ 2147483647 h 55"/>
              <a:gd name="T62" fmla="*/ 2147483647 w 53"/>
              <a:gd name="T63" fmla="*/ 2147483647 h 55"/>
              <a:gd name="T64" fmla="*/ 2147483647 w 53"/>
              <a:gd name="T65" fmla="*/ 2147483647 h 55"/>
              <a:gd name="T66" fmla="*/ 0 w 53"/>
              <a:gd name="T67" fmla="*/ 2147483647 h 55"/>
              <a:gd name="T68" fmla="*/ 0 w 53"/>
              <a:gd name="T69" fmla="*/ 2147483647 h 55"/>
              <a:gd name="T70" fmla="*/ 2147483647 w 53"/>
              <a:gd name="T71" fmla="*/ 2147483647 h 55"/>
              <a:gd name="T72" fmla="*/ 2147483647 w 53"/>
              <a:gd name="T73" fmla="*/ 2147483647 h 55"/>
              <a:gd name="T74" fmla="*/ 2147483647 w 53"/>
              <a:gd name="T75" fmla="*/ 2147483647 h 55"/>
              <a:gd name="T76" fmla="*/ 2147483647 w 53"/>
              <a:gd name="T77" fmla="*/ 2147483647 h 55"/>
              <a:gd name="T78" fmla="*/ 2147483647 w 53"/>
              <a:gd name="T79" fmla="*/ 2147483647 h 55"/>
              <a:gd name="T80" fmla="*/ 2147483647 w 53"/>
              <a:gd name="T81" fmla="*/ 2147483647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path>
            </a:pathLst>
          </a:custGeom>
          <a:solidFill>
            <a:srgbClr val="FFFF00"/>
          </a:solidFill>
          <a:ln w="4763">
            <a:solidFill>
              <a:srgbClr val="990000"/>
            </a:solidFill>
            <a:round/>
            <a:headEnd/>
            <a:tailEnd/>
          </a:ln>
        </p:spPr>
        <p:txBody>
          <a:bodyPr/>
          <a:lstStyle/>
          <a:p>
            <a:endParaRPr lang="en-US"/>
          </a:p>
        </p:txBody>
      </p:sp>
      <p:sp>
        <p:nvSpPr>
          <p:cNvPr id="53417" name="Freeform 168"/>
          <p:cNvSpPr>
            <a:spLocks/>
          </p:cNvSpPr>
          <p:nvPr/>
        </p:nvSpPr>
        <p:spPr bwMode="auto">
          <a:xfrm>
            <a:off x="6369053" y="4340229"/>
            <a:ext cx="85725" cy="87313"/>
          </a:xfrm>
          <a:custGeom>
            <a:avLst/>
            <a:gdLst>
              <a:gd name="T0" fmla="*/ 2147483647 w 61"/>
              <a:gd name="T1" fmla="*/ 2147483647 h 55"/>
              <a:gd name="T2" fmla="*/ 0 w 61"/>
              <a:gd name="T3" fmla="*/ 2147483647 h 55"/>
              <a:gd name="T4" fmla="*/ 2147483647 w 61"/>
              <a:gd name="T5" fmla="*/ 2147483647 h 55"/>
              <a:gd name="T6" fmla="*/ 2147483647 w 61"/>
              <a:gd name="T7" fmla="*/ 2147483647 h 55"/>
              <a:gd name="T8" fmla="*/ 2147483647 w 61"/>
              <a:gd name="T9" fmla="*/ 2147483647 h 55"/>
              <a:gd name="T10" fmla="*/ 2147483647 w 61"/>
              <a:gd name="T11" fmla="*/ 2147483647 h 55"/>
              <a:gd name="T12" fmla="*/ 2147483647 w 61"/>
              <a:gd name="T13" fmla="*/ 2147483647 h 55"/>
              <a:gd name="T14" fmla="*/ 2147483647 w 61"/>
              <a:gd name="T15" fmla="*/ 2147483647 h 55"/>
              <a:gd name="T16" fmla="*/ 2147483647 w 61"/>
              <a:gd name="T17" fmla="*/ 2147483647 h 55"/>
              <a:gd name="T18" fmla="*/ 2147483647 w 61"/>
              <a:gd name="T19" fmla="*/ 2147483647 h 55"/>
              <a:gd name="T20" fmla="*/ 2147483647 w 61"/>
              <a:gd name="T21" fmla="*/ 2147483647 h 55"/>
              <a:gd name="T22" fmla="*/ 2147483647 w 61"/>
              <a:gd name="T23" fmla="*/ 2147483647 h 55"/>
              <a:gd name="T24" fmla="*/ 2147483647 w 61"/>
              <a:gd name="T25" fmla="*/ 2147483647 h 55"/>
              <a:gd name="T26" fmla="*/ 2147483647 w 61"/>
              <a:gd name="T27" fmla="*/ 2147483647 h 55"/>
              <a:gd name="T28" fmla="*/ 2147483647 w 61"/>
              <a:gd name="T29" fmla="*/ 2147483647 h 55"/>
              <a:gd name="T30" fmla="*/ 2147483647 w 61"/>
              <a:gd name="T31" fmla="*/ 2147483647 h 55"/>
              <a:gd name="T32" fmla="*/ 2147483647 w 61"/>
              <a:gd name="T33" fmla="*/ 2147483647 h 55"/>
              <a:gd name="T34" fmla="*/ 2147483647 w 61"/>
              <a:gd name="T35" fmla="*/ 2147483647 h 55"/>
              <a:gd name="T36" fmla="*/ 2147483647 w 61"/>
              <a:gd name="T37" fmla="*/ 2147483647 h 55"/>
              <a:gd name="T38" fmla="*/ 2147483647 w 61"/>
              <a:gd name="T39" fmla="*/ 2147483647 h 55"/>
              <a:gd name="T40" fmla="*/ 2147483647 w 61"/>
              <a:gd name="T41" fmla="*/ 2147483647 h 55"/>
              <a:gd name="T42" fmla="*/ 2147483647 w 61"/>
              <a:gd name="T43" fmla="*/ 2147483647 h 55"/>
              <a:gd name="T44" fmla="*/ 2147483647 w 61"/>
              <a:gd name="T45" fmla="*/ 2147483647 h 55"/>
              <a:gd name="T46" fmla="*/ 2147483647 w 61"/>
              <a:gd name="T47" fmla="*/ 2147483647 h 55"/>
              <a:gd name="T48" fmla="*/ 2147483647 w 61"/>
              <a:gd name="T49" fmla="*/ 2147483647 h 55"/>
              <a:gd name="T50" fmla="*/ 2147483647 w 61"/>
              <a:gd name="T51" fmla="*/ 2147483647 h 55"/>
              <a:gd name="T52" fmla="*/ 2147483647 w 61"/>
              <a:gd name="T53" fmla="*/ 2147483647 h 55"/>
              <a:gd name="T54" fmla="*/ 2147483647 w 61"/>
              <a:gd name="T55" fmla="*/ 2147483647 h 55"/>
              <a:gd name="T56" fmla="*/ 2147483647 w 61"/>
              <a:gd name="T57" fmla="*/ 2147483647 h 55"/>
              <a:gd name="T58" fmla="*/ 2147483647 w 61"/>
              <a:gd name="T59" fmla="*/ 2147483647 h 55"/>
              <a:gd name="T60" fmla="*/ 2147483647 w 61"/>
              <a:gd name="T61" fmla="*/ 2147483647 h 55"/>
              <a:gd name="T62" fmla="*/ 2147483647 w 61"/>
              <a:gd name="T63" fmla="*/ 2147483647 h 55"/>
              <a:gd name="T64" fmla="*/ 2147483647 w 61"/>
              <a:gd name="T65" fmla="*/ 2147483647 h 55"/>
              <a:gd name="T66" fmla="*/ 2147483647 w 61"/>
              <a:gd name="T67" fmla="*/ 2147483647 h 55"/>
              <a:gd name="T68" fmla="*/ 2147483647 w 61"/>
              <a:gd name="T69" fmla="*/ 2147483647 h 55"/>
              <a:gd name="T70" fmla="*/ 2147483647 w 61"/>
              <a:gd name="T71" fmla="*/ 2147483647 h 55"/>
              <a:gd name="T72" fmla="*/ 2147483647 w 61"/>
              <a:gd name="T73" fmla="*/ 2147483647 h 55"/>
              <a:gd name="T74" fmla="*/ 2147483647 w 61"/>
              <a:gd name="T75" fmla="*/ 2147483647 h 55"/>
              <a:gd name="T76" fmla="*/ 2147483647 w 61"/>
              <a:gd name="T77" fmla="*/ 2147483647 h 55"/>
              <a:gd name="T78" fmla="*/ 2147483647 w 61"/>
              <a:gd name="T79" fmla="*/ 2147483647 h 55"/>
              <a:gd name="T80" fmla="*/ 2147483647 w 61"/>
              <a:gd name="T81" fmla="*/ 2147483647 h 55"/>
              <a:gd name="T82" fmla="*/ 2147483647 w 61"/>
              <a:gd name="T83" fmla="*/ 0 h 55"/>
              <a:gd name="T84" fmla="*/ 2147483647 w 61"/>
              <a:gd name="T85" fmla="*/ 0 h 55"/>
              <a:gd name="T86" fmla="*/ 2147483647 w 61"/>
              <a:gd name="T87" fmla="*/ 0 h 55"/>
              <a:gd name="T88" fmla="*/ 2147483647 w 61"/>
              <a:gd name="T89" fmla="*/ 2147483647 h 55"/>
              <a:gd name="T90" fmla="*/ 2147483647 w 61"/>
              <a:gd name="T91" fmla="*/ 2147483647 h 55"/>
              <a:gd name="T92" fmla="*/ 2147483647 w 61"/>
              <a:gd name="T93" fmla="*/ 2147483647 h 55"/>
              <a:gd name="T94" fmla="*/ 2147483647 w 61"/>
              <a:gd name="T95" fmla="*/ 2147483647 h 55"/>
              <a:gd name="T96" fmla="*/ 2147483647 w 61"/>
              <a:gd name="T97" fmla="*/ 2147483647 h 55"/>
              <a:gd name="T98" fmla="*/ 2147483647 w 61"/>
              <a:gd name="T99" fmla="*/ 2147483647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
              <a:gd name="T151" fmla="*/ 0 h 55"/>
              <a:gd name="T152" fmla="*/ 61 w 61"/>
              <a:gd name="T153" fmla="*/ 55 h 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lnTo>
                  <a:pt x="2"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8" name="Freeform 169"/>
          <p:cNvSpPr>
            <a:spLocks/>
          </p:cNvSpPr>
          <p:nvPr/>
        </p:nvSpPr>
        <p:spPr bwMode="auto">
          <a:xfrm>
            <a:off x="6369053" y="4340229"/>
            <a:ext cx="85725" cy="87313"/>
          </a:xfrm>
          <a:custGeom>
            <a:avLst/>
            <a:gdLst>
              <a:gd name="T0" fmla="*/ 2147483647 w 61"/>
              <a:gd name="T1" fmla="*/ 2147483647 h 55"/>
              <a:gd name="T2" fmla="*/ 0 w 61"/>
              <a:gd name="T3" fmla="*/ 2147483647 h 55"/>
              <a:gd name="T4" fmla="*/ 2147483647 w 61"/>
              <a:gd name="T5" fmla="*/ 2147483647 h 55"/>
              <a:gd name="T6" fmla="*/ 2147483647 w 61"/>
              <a:gd name="T7" fmla="*/ 2147483647 h 55"/>
              <a:gd name="T8" fmla="*/ 2147483647 w 61"/>
              <a:gd name="T9" fmla="*/ 2147483647 h 55"/>
              <a:gd name="T10" fmla="*/ 2147483647 w 61"/>
              <a:gd name="T11" fmla="*/ 2147483647 h 55"/>
              <a:gd name="T12" fmla="*/ 2147483647 w 61"/>
              <a:gd name="T13" fmla="*/ 2147483647 h 55"/>
              <a:gd name="T14" fmla="*/ 2147483647 w 61"/>
              <a:gd name="T15" fmla="*/ 2147483647 h 55"/>
              <a:gd name="T16" fmla="*/ 2147483647 w 61"/>
              <a:gd name="T17" fmla="*/ 2147483647 h 55"/>
              <a:gd name="T18" fmla="*/ 2147483647 w 61"/>
              <a:gd name="T19" fmla="*/ 2147483647 h 55"/>
              <a:gd name="T20" fmla="*/ 2147483647 w 61"/>
              <a:gd name="T21" fmla="*/ 2147483647 h 55"/>
              <a:gd name="T22" fmla="*/ 2147483647 w 61"/>
              <a:gd name="T23" fmla="*/ 2147483647 h 55"/>
              <a:gd name="T24" fmla="*/ 2147483647 w 61"/>
              <a:gd name="T25" fmla="*/ 2147483647 h 55"/>
              <a:gd name="T26" fmla="*/ 2147483647 w 61"/>
              <a:gd name="T27" fmla="*/ 2147483647 h 55"/>
              <a:gd name="T28" fmla="*/ 2147483647 w 61"/>
              <a:gd name="T29" fmla="*/ 2147483647 h 55"/>
              <a:gd name="T30" fmla="*/ 2147483647 w 61"/>
              <a:gd name="T31" fmla="*/ 2147483647 h 55"/>
              <a:gd name="T32" fmla="*/ 2147483647 w 61"/>
              <a:gd name="T33" fmla="*/ 2147483647 h 55"/>
              <a:gd name="T34" fmla="*/ 2147483647 w 61"/>
              <a:gd name="T35" fmla="*/ 2147483647 h 55"/>
              <a:gd name="T36" fmla="*/ 2147483647 w 61"/>
              <a:gd name="T37" fmla="*/ 2147483647 h 55"/>
              <a:gd name="T38" fmla="*/ 2147483647 w 61"/>
              <a:gd name="T39" fmla="*/ 2147483647 h 55"/>
              <a:gd name="T40" fmla="*/ 2147483647 w 61"/>
              <a:gd name="T41" fmla="*/ 2147483647 h 55"/>
              <a:gd name="T42" fmla="*/ 2147483647 w 61"/>
              <a:gd name="T43" fmla="*/ 2147483647 h 55"/>
              <a:gd name="T44" fmla="*/ 2147483647 w 61"/>
              <a:gd name="T45" fmla="*/ 2147483647 h 55"/>
              <a:gd name="T46" fmla="*/ 2147483647 w 61"/>
              <a:gd name="T47" fmla="*/ 2147483647 h 55"/>
              <a:gd name="T48" fmla="*/ 2147483647 w 61"/>
              <a:gd name="T49" fmla="*/ 2147483647 h 55"/>
              <a:gd name="T50" fmla="*/ 2147483647 w 61"/>
              <a:gd name="T51" fmla="*/ 2147483647 h 55"/>
              <a:gd name="T52" fmla="*/ 2147483647 w 61"/>
              <a:gd name="T53" fmla="*/ 2147483647 h 55"/>
              <a:gd name="T54" fmla="*/ 2147483647 w 61"/>
              <a:gd name="T55" fmla="*/ 2147483647 h 55"/>
              <a:gd name="T56" fmla="*/ 2147483647 w 61"/>
              <a:gd name="T57" fmla="*/ 2147483647 h 55"/>
              <a:gd name="T58" fmla="*/ 2147483647 w 61"/>
              <a:gd name="T59" fmla="*/ 2147483647 h 55"/>
              <a:gd name="T60" fmla="*/ 2147483647 w 61"/>
              <a:gd name="T61" fmla="*/ 2147483647 h 55"/>
              <a:gd name="T62" fmla="*/ 2147483647 w 61"/>
              <a:gd name="T63" fmla="*/ 2147483647 h 55"/>
              <a:gd name="T64" fmla="*/ 2147483647 w 61"/>
              <a:gd name="T65" fmla="*/ 2147483647 h 55"/>
              <a:gd name="T66" fmla="*/ 2147483647 w 61"/>
              <a:gd name="T67" fmla="*/ 2147483647 h 55"/>
              <a:gd name="T68" fmla="*/ 2147483647 w 61"/>
              <a:gd name="T69" fmla="*/ 2147483647 h 55"/>
              <a:gd name="T70" fmla="*/ 2147483647 w 61"/>
              <a:gd name="T71" fmla="*/ 2147483647 h 55"/>
              <a:gd name="T72" fmla="*/ 2147483647 w 61"/>
              <a:gd name="T73" fmla="*/ 2147483647 h 55"/>
              <a:gd name="T74" fmla="*/ 2147483647 w 61"/>
              <a:gd name="T75" fmla="*/ 2147483647 h 55"/>
              <a:gd name="T76" fmla="*/ 2147483647 w 61"/>
              <a:gd name="T77" fmla="*/ 2147483647 h 55"/>
              <a:gd name="T78" fmla="*/ 2147483647 w 61"/>
              <a:gd name="T79" fmla="*/ 2147483647 h 55"/>
              <a:gd name="T80" fmla="*/ 2147483647 w 61"/>
              <a:gd name="T81" fmla="*/ 2147483647 h 55"/>
              <a:gd name="T82" fmla="*/ 2147483647 w 61"/>
              <a:gd name="T83" fmla="*/ 0 h 55"/>
              <a:gd name="T84" fmla="*/ 2147483647 w 61"/>
              <a:gd name="T85" fmla="*/ 0 h 55"/>
              <a:gd name="T86" fmla="*/ 2147483647 w 61"/>
              <a:gd name="T87" fmla="*/ 0 h 55"/>
              <a:gd name="T88" fmla="*/ 2147483647 w 61"/>
              <a:gd name="T89" fmla="*/ 2147483647 h 55"/>
              <a:gd name="T90" fmla="*/ 2147483647 w 61"/>
              <a:gd name="T91" fmla="*/ 2147483647 h 55"/>
              <a:gd name="T92" fmla="*/ 2147483647 w 61"/>
              <a:gd name="T93" fmla="*/ 2147483647 h 55"/>
              <a:gd name="T94" fmla="*/ 2147483647 w 61"/>
              <a:gd name="T95" fmla="*/ 2147483647 h 55"/>
              <a:gd name="T96" fmla="*/ 2147483647 w 61"/>
              <a:gd name="T97" fmla="*/ 2147483647 h 55"/>
              <a:gd name="T98" fmla="*/ 2147483647 w 61"/>
              <a:gd name="T99" fmla="*/ 2147483647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
              <a:gd name="T151" fmla="*/ 0 h 55"/>
              <a:gd name="T152" fmla="*/ 61 w 61"/>
              <a:gd name="T153" fmla="*/ 55 h 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lnTo>
                  <a:pt x="2" y="19"/>
                </a:lnTo>
              </a:path>
            </a:pathLst>
          </a:custGeom>
          <a:solidFill>
            <a:srgbClr val="FFFF00"/>
          </a:solidFill>
          <a:ln w="4763">
            <a:solidFill>
              <a:srgbClr val="990000"/>
            </a:solidFill>
            <a:round/>
            <a:headEnd/>
            <a:tailEnd/>
          </a:ln>
        </p:spPr>
        <p:txBody>
          <a:bodyPr/>
          <a:lstStyle/>
          <a:p>
            <a:endParaRPr lang="en-US"/>
          </a:p>
        </p:txBody>
      </p:sp>
      <p:sp>
        <p:nvSpPr>
          <p:cNvPr id="53419" name="Freeform 170"/>
          <p:cNvSpPr>
            <a:spLocks/>
          </p:cNvSpPr>
          <p:nvPr/>
        </p:nvSpPr>
        <p:spPr bwMode="auto">
          <a:xfrm>
            <a:off x="6369053" y="4340229"/>
            <a:ext cx="85725" cy="87313"/>
          </a:xfrm>
          <a:custGeom>
            <a:avLst/>
            <a:gdLst>
              <a:gd name="T0" fmla="*/ 2147483647 w 61"/>
              <a:gd name="T1" fmla="*/ 2147483647 h 55"/>
              <a:gd name="T2" fmla="*/ 0 w 61"/>
              <a:gd name="T3" fmla="*/ 2147483647 h 55"/>
              <a:gd name="T4" fmla="*/ 2147483647 w 61"/>
              <a:gd name="T5" fmla="*/ 2147483647 h 55"/>
              <a:gd name="T6" fmla="*/ 2147483647 w 61"/>
              <a:gd name="T7" fmla="*/ 2147483647 h 55"/>
              <a:gd name="T8" fmla="*/ 2147483647 w 61"/>
              <a:gd name="T9" fmla="*/ 2147483647 h 55"/>
              <a:gd name="T10" fmla="*/ 2147483647 w 61"/>
              <a:gd name="T11" fmla="*/ 2147483647 h 55"/>
              <a:gd name="T12" fmla="*/ 2147483647 w 61"/>
              <a:gd name="T13" fmla="*/ 2147483647 h 55"/>
              <a:gd name="T14" fmla="*/ 2147483647 w 61"/>
              <a:gd name="T15" fmla="*/ 2147483647 h 55"/>
              <a:gd name="T16" fmla="*/ 2147483647 w 61"/>
              <a:gd name="T17" fmla="*/ 2147483647 h 55"/>
              <a:gd name="T18" fmla="*/ 2147483647 w 61"/>
              <a:gd name="T19" fmla="*/ 2147483647 h 55"/>
              <a:gd name="T20" fmla="*/ 2147483647 w 61"/>
              <a:gd name="T21" fmla="*/ 2147483647 h 55"/>
              <a:gd name="T22" fmla="*/ 2147483647 w 61"/>
              <a:gd name="T23" fmla="*/ 2147483647 h 55"/>
              <a:gd name="T24" fmla="*/ 2147483647 w 61"/>
              <a:gd name="T25" fmla="*/ 2147483647 h 55"/>
              <a:gd name="T26" fmla="*/ 2147483647 w 61"/>
              <a:gd name="T27" fmla="*/ 2147483647 h 55"/>
              <a:gd name="T28" fmla="*/ 2147483647 w 61"/>
              <a:gd name="T29" fmla="*/ 2147483647 h 55"/>
              <a:gd name="T30" fmla="*/ 2147483647 w 61"/>
              <a:gd name="T31" fmla="*/ 2147483647 h 55"/>
              <a:gd name="T32" fmla="*/ 2147483647 w 61"/>
              <a:gd name="T33" fmla="*/ 2147483647 h 55"/>
              <a:gd name="T34" fmla="*/ 2147483647 w 61"/>
              <a:gd name="T35" fmla="*/ 2147483647 h 55"/>
              <a:gd name="T36" fmla="*/ 2147483647 w 61"/>
              <a:gd name="T37" fmla="*/ 2147483647 h 55"/>
              <a:gd name="T38" fmla="*/ 2147483647 w 61"/>
              <a:gd name="T39" fmla="*/ 2147483647 h 55"/>
              <a:gd name="T40" fmla="*/ 2147483647 w 61"/>
              <a:gd name="T41" fmla="*/ 2147483647 h 55"/>
              <a:gd name="T42" fmla="*/ 2147483647 w 61"/>
              <a:gd name="T43" fmla="*/ 2147483647 h 55"/>
              <a:gd name="T44" fmla="*/ 2147483647 w 61"/>
              <a:gd name="T45" fmla="*/ 2147483647 h 55"/>
              <a:gd name="T46" fmla="*/ 2147483647 w 61"/>
              <a:gd name="T47" fmla="*/ 2147483647 h 55"/>
              <a:gd name="T48" fmla="*/ 2147483647 w 61"/>
              <a:gd name="T49" fmla="*/ 2147483647 h 55"/>
              <a:gd name="T50" fmla="*/ 2147483647 w 61"/>
              <a:gd name="T51" fmla="*/ 2147483647 h 55"/>
              <a:gd name="T52" fmla="*/ 2147483647 w 61"/>
              <a:gd name="T53" fmla="*/ 2147483647 h 55"/>
              <a:gd name="T54" fmla="*/ 2147483647 w 61"/>
              <a:gd name="T55" fmla="*/ 2147483647 h 55"/>
              <a:gd name="T56" fmla="*/ 2147483647 w 61"/>
              <a:gd name="T57" fmla="*/ 2147483647 h 55"/>
              <a:gd name="T58" fmla="*/ 2147483647 w 61"/>
              <a:gd name="T59" fmla="*/ 2147483647 h 55"/>
              <a:gd name="T60" fmla="*/ 2147483647 w 61"/>
              <a:gd name="T61" fmla="*/ 2147483647 h 55"/>
              <a:gd name="T62" fmla="*/ 2147483647 w 61"/>
              <a:gd name="T63" fmla="*/ 2147483647 h 55"/>
              <a:gd name="T64" fmla="*/ 2147483647 w 61"/>
              <a:gd name="T65" fmla="*/ 2147483647 h 55"/>
              <a:gd name="T66" fmla="*/ 2147483647 w 61"/>
              <a:gd name="T67" fmla="*/ 2147483647 h 55"/>
              <a:gd name="T68" fmla="*/ 2147483647 w 61"/>
              <a:gd name="T69" fmla="*/ 2147483647 h 55"/>
              <a:gd name="T70" fmla="*/ 2147483647 w 61"/>
              <a:gd name="T71" fmla="*/ 2147483647 h 55"/>
              <a:gd name="T72" fmla="*/ 2147483647 w 61"/>
              <a:gd name="T73" fmla="*/ 2147483647 h 55"/>
              <a:gd name="T74" fmla="*/ 2147483647 w 61"/>
              <a:gd name="T75" fmla="*/ 2147483647 h 55"/>
              <a:gd name="T76" fmla="*/ 2147483647 w 61"/>
              <a:gd name="T77" fmla="*/ 2147483647 h 55"/>
              <a:gd name="T78" fmla="*/ 2147483647 w 61"/>
              <a:gd name="T79" fmla="*/ 2147483647 h 55"/>
              <a:gd name="T80" fmla="*/ 2147483647 w 61"/>
              <a:gd name="T81" fmla="*/ 2147483647 h 55"/>
              <a:gd name="T82" fmla="*/ 2147483647 w 61"/>
              <a:gd name="T83" fmla="*/ 0 h 55"/>
              <a:gd name="T84" fmla="*/ 2147483647 w 61"/>
              <a:gd name="T85" fmla="*/ 0 h 55"/>
              <a:gd name="T86" fmla="*/ 2147483647 w 61"/>
              <a:gd name="T87" fmla="*/ 0 h 55"/>
              <a:gd name="T88" fmla="*/ 2147483647 w 61"/>
              <a:gd name="T89" fmla="*/ 2147483647 h 55"/>
              <a:gd name="T90" fmla="*/ 2147483647 w 61"/>
              <a:gd name="T91" fmla="*/ 2147483647 h 55"/>
              <a:gd name="T92" fmla="*/ 2147483647 w 61"/>
              <a:gd name="T93" fmla="*/ 2147483647 h 55"/>
              <a:gd name="T94" fmla="*/ 2147483647 w 61"/>
              <a:gd name="T95" fmla="*/ 2147483647 h 55"/>
              <a:gd name="T96" fmla="*/ 2147483647 w 61"/>
              <a:gd name="T97" fmla="*/ 2147483647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1"/>
              <a:gd name="T148" fmla="*/ 0 h 55"/>
              <a:gd name="T149" fmla="*/ 61 w 61"/>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path>
            </a:pathLst>
          </a:custGeom>
          <a:solidFill>
            <a:srgbClr val="FFFF00"/>
          </a:solidFill>
          <a:ln w="4763">
            <a:solidFill>
              <a:srgbClr val="990000"/>
            </a:solidFill>
            <a:round/>
            <a:headEnd/>
            <a:tailEnd/>
          </a:ln>
        </p:spPr>
        <p:txBody>
          <a:bodyPr/>
          <a:lstStyle/>
          <a:p>
            <a:endParaRPr lang="en-US"/>
          </a:p>
        </p:txBody>
      </p:sp>
      <p:sp>
        <p:nvSpPr>
          <p:cNvPr id="53420" name="Freeform 171"/>
          <p:cNvSpPr>
            <a:spLocks/>
          </p:cNvSpPr>
          <p:nvPr/>
        </p:nvSpPr>
        <p:spPr bwMode="auto">
          <a:xfrm>
            <a:off x="6469066" y="4286254"/>
            <a:ext cx="47625" cy="53975"/>
          </a:xfrm>
          <a:custGeom>
            <a:avLst/>
            <a:gdLst>
              <a:gd name="T0" fmla="*/ 2147483647 w 34"/>
              <a:gd name="T1" fmla="*/ 2147483647 h 34"/>
              <a:gd name="T2" fmla="*/ 2147483647 w 34"/>
              <a:gd name="T3" fmla="*/ 2147483647 h 34"/>
              <a:gd name="T4" fmla="*/ 2147483647 w 34"/>
              <a:gd name="T5" fmla="*/ 2147483647 h 34"/>
              <a:gd name="T6" fmla="*/ 2147483647 w 34"/>
              <a:gd name="T7" fmla="*/ 2147483647 h 34"/>
              <a:gd name="T8" fmla="*/ 2147483647 w 34"/>
              <a:gd name="T9" fmla="*/ 2147483647 h 34"/>
              <a:gd name="T10" fmla="*/ 2147483647 w 34"/>
              <a:gd name="T11" fmla="*/ 2147483647 h 34"/>
              <a:gd name="T12" fmla="*/ 2147483647 w 34"/>
              <a:gd name="T13" fmla="*/ 2147483647 h 34"/>
              <a:gd name="T14" fmla="*/ 2147483647 w 34"/>
              <a:gd name="T15" fmla="*/ 2147483647 h 34"/>
              <a:gd name="T16" fmla="*/ 2147483647 w 34"/>
              <a:gd name="T17" fmla="*/ 2147483647 h 34"/>
              <a:gd name="T18" fmla="*/ 2147483647 w 34"/>
              <a:gd name="T19" fmla="*/ 2147483647 h 34"/>
              <a:gd name="T20" fmla="*/ 2147483647 w 34"/>
              <a:gd name="T21" fmla="*/ 2147483647 h 34"/>
              <a:gd name="T22" fmla="*/ 2147483647 w 34"/>
              <a:gd name="T23" fmla="*/ 2147483647 h 34"/>
              <a:gd name="T24" fmla="*/ 2147483647 w 34"/>
              <a:gd name="T25" fmla="*/ 2147483647 h 34"/>
              <a:gd name="T26" fmla="*/ 2147483647 w 34"/>
              <a:gd name="T27" fmla="*/ 2147483647 h 34"/>
              <a:gd name="T28" fmla="*/ 2147483647 w 34"/>
              <a:gd name="T29" fmla="*/ 2147483647 h 34"/>
              <a:gd name="T30" fmla="*/ 2147483647 w 34"/>
              <a:gd name="T31" fmla="*/ 2147483647 h 34"/>
              <a:gd name="T32" fmla="*/ 2147483647 w 34"/>
              <a:gd name="T33" fmla="*/ 2147483647 h 34"/>
              <a:gd name="T34" fmla="*/ 2147483647 w 34"/>
              <a:gd name="T35" fmla="*/ 2147483647 h 34"/>
              <a:gd name="T36" fmla="*/ 2147483647 w 34"/>
              <a:gd name="T37" fmla="*/ 2147483647 h 34"/>
              <a:gd name="T38" fmla="*/ 2147483647 w 34"/>
              <a:gd name="T39" fmla="*/ 2147483647 h 34"/>
              <a:gd name="T40" fmla="*/ 2147483647 w 34"/>
              <a:gd name="T41" fmla="*/ 2147483647 h 34"/>
              <a:gd name="T42" fmla="*/ 2147483647 w 34"/>
              <a:gd name="T43" fmla="*/ 2147483647 h 34"/>
              <a:gd name="T44" fmla="*/ 2147483647 w 34"/>
              <a:gd name="T45" fmla="*/ 2147483647 h 34"/>
              <a:gd name="T46" fmla="*/ 2147483647 w 34"/>
              <a:gd name="T47" fmla="*/ 0 h 34"/>
              <a:gd name="T48" fmla="*/ 2147483647 w 34"/>
              <a:gd name="T49" fmla="*/ 0 h 34"/>
              <a:gd name="T50" fmla="*/ 2147483647 w 34"/>
              <a:gd name="T51" fmla="*/ 2147483647 h 34"/>
              <a:gd name="T52" fmla="*/ 2147483647 w 34"/>
              <a:gd name="T53" fmla="*/ 2147483647 h 34"/>
              <a:gd name="T54" fmla="*/ 0 w 34"/>
              <a:gd name="T55" fmla="*/ 2147483647 h 34"/>
              <a:gd name="T56" fmla="*/ 2147483647 w 34"/>
              <a:gd name="T57" fmla="*/ 2147483647 h 34"/>
              <a:gd name="T58" fmla="*/ 2147483647 w 34"/>
              <a:gd name="T59" fmla="*/ 2147483647 h 34"/>
              <a:gd name="T60" fmla="*/ 2147483647 w 34"/>
              <a:gd name="T61" fmla="*/ 2147483647 h 34"/>
              <a:gd name="T62" fmla="*/ 2147483647 w 34"/>
              <a:gd name="T63" fmla="*/ 2147483647 h 34"/>
              <a:gd name="T64" fmla="*/ 2147483647 w 34"/>
              <a:gd name="T65" fmla="*/ 2147483647 h 34"/>
              <a:gd name="T66" fmla="*/ 2147483647 w 34"/>
              <a:gd name="T67" fmla="*/ 2147483647 h 34"/>
              <a:gd name="T68" fmla="*/ 2147483647 w 34"/>
              <a:gd name="T69" fmla="*/ 2147483647 h 34"/>
              <a:gd name="T70" fmla="*/ 2147483647 w 34"/>
              <a:gd name="T71" fmla="*/ 2147483647 h 34"/>
              <a:gd name="T72" fmla="*/ 2147483647 w 34"/>
              <a:gd name="T73" fmla="*/ 2147483647 h 34"/>
              <a:gd name="T74" fmla="*/ 2147483647 w 34"/>
              <a:gd name="T75" fmla="*/ 2147483647 h 34"/>
              <a:gd name="T76" fmla="*/ 2147483647 w 34"/>
              <a:gd name="T77" fmla="*/ 2147483647 h 34"/>
              <a:gd name="T78" fmla="*/ 2147483647 w 34"/>
              <a:gd name="T79" fmla="*/ 2147483647 h 34"/>
              <a:gd name="T80" fmla="*/ 2147483647 w 3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1" name="Freeform 172"/>
          <p:cNvSpPr>
            <a:spLocks/>
          </p:cNvSpPr>
          <p:nvPr/>
        </p:nvSpPr>
        <p:spPr bwMode="auto">
          <a:xfrm>
            <a:off x="6469066" y="4286254"/>
            <a:ext cx="47625" cy="53975"/>
          </a:xfrm>
          <a:custGeom>
            <a:avLst/>
            <a:gdLst>
              <a:gd name="T0" fmla="*/ 2147483647 w 34"/>
              <a:gd name="T1" fmla="*/ 2147483647 h 34"/>
              <a:gd name="T2" fmla="*/ 2147483647 w 34"/>
              <a:gd name="T3" fmla="*/ 2147483647 h 34"/>
              <a:gd name="T4" fmla="*/ 2147483647 w 34"/>
              <a:gd name="T5" fmla="*/ 2147483647 h 34"/>
              <a:gd name="T6" fmla="*/ 2147483647 w 34"/>
              <a:gd name="T7" fmla="*/ 2147483647 h 34"/>
              <a:gd name="T8" fmla="*/ 2147483647 w 34"/>
              <a:gd name="T9" fmla="*/ 2147483647 h 34"/>
              <a:gd name="T10" fmla="*/ 2147483647 w 34"/>
              <a:gd name="T11" fmla="*/ 2147483647 h 34"/>
              <a:gd name="T12" fmla="*/ 2147483647 w 34"/>
              <a:gd name="T13" fmla="*/ 2147483647 h 34"/>
              <a:gd name="T14" fmla="*/ 2147483647 w 34"/>
              <a:gd name="T15" fmla="*/ 2147483647 h 34"/>
              <a:gd name="T16" fmla="*/ 2147483647 w 34"/>
              <a:gd name="T17" fmla="*/ 2147483647 h 34"/>
              <a:gd name="T18" fmla="*/ 2147483647 w 34"/>
              <a:gd name="T19" fmla="*/ 2147483647 h 34"/>
              <a:gd name="T20" fmla="*/ 2147483647 w 34"/>
              <a:gd name="T21" fmla="*/ 2147483647 h 34"/>
              <a:gd name="T22" fmla="*/ 2147483647 w 34"/>
              <a:gd name="T23" fmla="*/ 2147483647 h 34"/>
              <a:gd name="T24" fmla="*/ 2147483647 w 34"/>
              <a:gd name="T25" fmla="*/ 2147483647 h 34"/>
              <a:gd name="T26" fmla="*/ 2147483647 w 34"/>
              <a:gd name="T27" fmla="*/ 2147483647 h 34"/>
              <a:gd name="T28" fmla="*/ 2147483647 w 34"/>
              <a:gd name="T29" fmla="*/ 2147483647 h 34"/>
              <a:gd name="T30" fmla="*/ 2147483647 w 34"/>
              <a:gd name="T31" fmla="*/ 2147483647 h 34"/>
              <a:gd name="T32" fmla="*/ 2147483647 w 34"/>
              <a:gd name="T33" fmla="*/ 2147483647 h 34"/>
              <a:gd name="T34" fmla="*/ 2147483647 w 34"/>
              <a:gd name="T35" fmla="*/ 2147483647 h 34"/>
              <a:gd name="T36" fmla="*/ 2147483647 w 34"/>
              <a:gd name="T37" fmla="*/ 2147483647 h 34"/>
              <a:gd name="T38" fmla="*/ 2147483647 w 34"/>
              <a:gd name="T39" fmla="*/ 2147483647 h 34"/>
              <a:gd name="T40" fmla="*/ 2147483647 w 34"/>
              <a:gd name="T41" fmla="*/ 2147483647 h 34"/>
              <a:gd name="T42" fmla="*/ 2147483647 w 34"/>
              <a:gd name="T43" fmla="*/ 2147483647 h 34"/>
              <a:gd name="T44" fmla="*/ 2147483647 w 34"/>
              <a:gd name="T45" fmla="*/ 2147483647 h 34"/>
              <a:gd name="T46" fmla="*/ 2147483647 w 34"/>
              <a:gd name="T47" fmla="*/ 0 h 34"/>
              <a:gd name="T48" fmla="*/ 2147483647 w 34"/>
              <a:gd name="T49" fmla="*/ 0 h 34"/>
              <a:gd name="T50" fmla="*/ 2147483647 w 34"/>
              <a:gd name="T51" fmla="*/ 2147483647 h 34"/>
              <a:gd name="T52" fmla="*/ 2147483647 w 34"/>
              <a:gd name="T53" fmla="*/ 2147483647 h 34"/>
              <a:gd name="T54" fmla="*/ 0 w 34"/>
              <a:gd name="T55" fmla="*/ 2147483647 h 34"/>
              <a:gd name="T56" fmla="*/ 2147483647 w 34"/>
              <a:gd name="T57" fmla="*/ 2147483647 h 34"/>
              <a:gd name="T58" fmla="*/ 2147483647 w 34"/>
              <a:gd name="T59" fmla="*/ 2147483647 h 34"/>
              <a:gd name="T60" fmla="*/ 2147483647 w 34"/>
              <a:gd name="T61" fmla="*/ 2147483647 h 34"/>
              <a:gd name="T62" fmla="*/ 2147483647 w 34"/>
              <a:gd name="T63" fmla="*/ 2147483647 h 34"/>
              <a:gd name="T64" fmla="*/ 2147483647 w 34"/>
              <a:gd name="T65" fmla="*/ 2147483647 h 34"/>
              <a:gd name="T66" fmla="*/ 2147483647 w 34"/>
              <a:gd name="T67" fmla="*/ 2147483647 h 34"/>
              <a:gd name="T68" fmla="*/ 2147483647 w 34"/>
              <a:gd name="T69" fmla="*/ 2147483647 h 34"/>
              <a:gd name="T70" fmla="*/ 2147483647 w 34"/>
              <a:gd name="T71" fmla="*/ 2147483647 h 34"/>
              <a:gd name="T72" fmla="*/ 2147483647 w 34"/>
              <a:gd name="T73" fmla="*/ 2147483647 h 34"/>
              <a:gd name="T74" fmla="*/ 2147483647 w 34"/>
              <a:gd name="T75" fmla="*/ 2147483647 h 34"/>
              <a:gd name="T76" fmla="*/ 2147483647 w 34"/>
              <a:gd name="T77" fmla="*/ 2147483647 h 34"/>
              <a:gd name="T78" fmla="*/ 2147483647 w 34"/>
              <a:gd name="T79" fmla="*/ 2147483647 h 34"/>
              <a:gd name="T80" fmla="*/ 2147483647 w 3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path>
            </a:pathLst>
          </a:custGeom>
          <a:solidFill>
            <a:srgbClr val="FFFF00"/>
          </a:solidFill>
          <a:ln w="4763">
            <a:solidFill>
              <a:srgbClr val="990000"/>
            </a:solidFill>
            <a:round/>
            <a:headEnd/>
            <a:tailEnd/>
          </a:ln>
        </p:spPr>
        <p:txBody>
          <a:bodyPr/>
          <a:lstStyle/>
          <a:p>
            <a:endParaRPr lang="en-US"/>
          </a:p>
        </p:txBody>
      </p:sp>
      <p:sp>
        <p:nvSpPr>
          <p:cNvPr id="53422" name="Freeform 173"/>
          <p:cNvSpPr>
            <a:spLocks/>
          </p:cNvSpPr>
          <p:nvPr/>
        </p:nvSpPr>
        <p:spPr bwMode="auto">
          <a:xfrm>
            <a:off x="6469066" y="4286254"/>
            <a:ext cx="47625" cy="53975"/>
          </a:xfrm>
          <a:custGeom>
            <a:avLst/>
            <a:gdLst>
              <a:gd name="T0" fmla="*/ 2147483647 w 34"/>
              <a:gd name="T1" fmla="*/ 2147483647 h 34"/>
              <a:gd name="T2" fmla="*/ 2147483647 w 34"/>
              <a:gd name="T3" fmla="*/ 2147483647 h 34"/>
              <a:gd name="T4" fmla="*/ 2147483647 w 34"/>
              <a:gd name="T5" fmla="*/ 2147483647 h 34"/>
              <a:gd name="T6" fmla="*/ 2147483647 w 34"/>
              <a:gd name="T7" fmla="*/ 2147483647 h 34"/>
              <a:gd name="T8" fmla="*/ 2147483647 w 34"/>
              <a:gd name="T9" fmla="*/ 2147483647 h 34"/>
              <a:gd name="T10" fmla="*/ 2147483647 w 34"/>
              <a:gd name="T11" fmla="*/ 2147483647 h 34"/>
              <a:gd name="T12" fmla="*/ 2147483647 w 34"/>
              <a:gd name="T13" fmla="*/ 2147483647 h 34"/>
              <a:gd name="T14" fmla="*/ 2147483647 w 34"/>
              <a:gd name="T15" fmla="*/ 2147483647 h 34"/>
              <a:gd name="T16" fmla="*/ 2147483647 w 34"/>
              <a:gd name="T17" fmla="*/ 2147483647 h 34"/>
              <a:gd name="T18" fmla="*/ 2147483647 w 34"/>
              <a:gd name="T19" fmla="*/ 2147483647 h 34"/>
              <a:gd name="T20" fmla="*/ 2147483647 w 34"/>
              <a:gd name="T21" fmla="*/ 2147483647 h 34"/>
              <a:gd name="T22" fmla="*/ 2147483647 w 34"/>
              <a:gd name="T23" fmla="*/ 2147483647 h 34"/>
              <a:gd name="T24" fmla="*/ 2147483647 w 34"/>
              <a:gd name="T25" fmla="*/ 2147483647 h 34"/>
              <a:gd name="T26" fmla="*/ 2147483647 w 34"/>
              <a:gd name="T27" fmla="*/ 2147483647 h 34"/>
              <a:gd name="T28" fmla="*/ 2147483647 w 34"/>
              <a:gd name="T29" fmla="*/ 2147483647 h 34"/>
              <a:gd name="T30" fmla="*/ 2147483647 w 34"/>
              <a:gd name="T31" fmla="*/ 2147483647 h 34"/>
              <a:gd name="T32" fmla="*/ 2147483647 w 34"/>
              <a:gd name="T33" fmla="*/ 2147483647 h 34"/>
              <a:gd name="T34" fmla="*/ 2147483647 w 34"/>
              <a:gd name="T35" fmla="*/ 2147483647 h 34"/>
              <a:gd name="T36" fmla="*/ 2147483647 w 34"/>
              <a:gd name="T37" fmla="*/ 2147483647 h 34"/>
              <a:gd name="T38" fmla="*/ 2147483647 w 34"/>
              <a:gd name="T39" fmla="*/ 2147483647 h 34"/>
              <a:gd name="T40" fmla="*/ 2147483647 w 34"/>
              <a:gd name="T41" fmla="*/ 2147483647 h 34"/>
              <a:gd name="T42" fmla="*/ 2147483647 w 34"/>
              <a:gd name="T43" fmla="*/ 2147483647 h 34"/>
              <a:gd name="T44" fmla="*/ 2147483647 w 34"/>
              <a:gd name="T45" fmla="*/ 2147483647 h 34"/>
              <a:gd name="T46" fmla="*/ 2147483647 w 34"/>
              <a:gd name="T47" fmla="*/ 0 h 34"/>
              <a:gd name="T48" fmla="*/ 2147483647 w 34"/>
              <a:gd name="T49" fmla="*/ 0 h 34"/>
              <a:gd name="T50" fmla="*/ 2147483647 w 34"/>
              <a:gd name="T51" fmla="*/ 2147483647 h 34"/>
              <a:gd name="T52" fmla="*/ 2147483647 w 34"/>
              <a:gd name="T53" fmla="*/ 2147483647 h 34"/>
              <a:gd name="T54" fmla="*/ 0 w 34"/>
              <a:gd name="T55" fmla="*/ 2147483647 h 34"/>
              <a:gd name="T56" fmla="*/ 2147483647 w 34"/>
              <a:gd name="T57" fmla="*/ 2147483647 h 34"/>
              <a:gd name="T58" fmla="*/ 2147483647 w 34"/>
              <a:gd name="T59" fmla="*/ 2147483647 h 34"/>
              <a:gd name="T60" fmla="*/ 2147483647 w 34"/>
              <a:gd name="T61" fmla="*/ 2147483647 h 34"/>
              <a:gd name="T62" fmla="*/ 2147483647 w 34"/>
              <a:gd name="T63" fmla="*/ 2147483647 h 34"/>
              <a:gd name="T64" fmla="*/ 2147483647 w 34"/>
              <a:gd name="T65" fmla="*/ 2147483647 h 34"/>
              <a:gd name="T66" fmla="*/ 2147483647 w 34"/>
              <a:gd name="T67" fmla="*/ 2147483647 h 34"/>
              <a:gd name="T68" fmla="*/ 2147483647 w 34"/>
              <a:gd name="T69" fmla="*/ 2147483647 h 34"/>
              <a:gd name="T70" fmla="*/ 2147483647 w 34"/>
              <a:gd name="T71" fmla="*/ 2147483647 h 34"/>
              <a:gd name="T72" fmla="*/ 2147483647 w 34"/>
              <a:gd name="T73" fmla="*/ 2147483647 h 34"/>
              <a:gd name="T74" fmla="*/ 2147483647 w 34"/>
              <a:gd name="T75" fmla="*/ 2147483647 h 34"/>
              <a:gd name="T76" fmla="*/ 2147483647 w 34"/>
              <a:gd name="T77" fmla="*/ 2147483647 h 34"/>
              <a:gd name="T78" fmla="*/ 2147483647 w 34"/>
              <a:gd name="T79" fmla="*/ 2147483647 h 34"/>
              <a:gd name="T80" fmla="*/ 2147483647 w 3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path>
            </a:pathLst>
          </a:custGeom>
          <a:solidFill>
            <a:srgbClr val="FFFF00"/>
          </a:solidFill>
          <a:ln w="4763">
            <a:solidFill>
              <a:srgbClr val="990000"/>
            </a:solidFill>
            <a:round/>
            <a:headEnd/>
            <a:tailEnd/>
          </a:ln>
        </p:spPr>
        <p:txBody>
          <a:bodyPr/>
          <a:lstStyle/>
          <a:p>
            <a:endParaRPr lang="en-US"/>
          </a:p>
        </p:txBody>
      </p:sp>
      <p:sp>
        <p:nvSpPr>
          <p:cNvPr id="53423" name="Freeform 174"/>
          <p:cNvSpPr>
            <a:spLocks/>
          </p:cNvSpPr>
          <p:nvPr/>
        </p:nvSpPr>
        <p:spPr bwMode="auto">
          <a:xfrm>
            <a:off x="6429375" y="4224339"/>
            <a:ext cx="52388" cy="49212"/>
          </a:xfrm>
          <a:custGeom>
            <a:avLst/>
            <a:gdLst>
              <a:gd name="T0" fmla="*/ 2147483647 w 37"/>
              <a:gd name="T1" fmla="*/ 2147483647 h 31"/>
              <a:gd name="T2" fmla="*/ 0 w 37"/>
              <a:gd name="T3" fmla="*/ 2147483647 h 31"/>
              <a:gd name="T4" fmla="*/ 0 w 37"/>
              <a:gd name="T5" fmla="*/ 2147483647 h 31"/>
              <a:gd name="T6" fmla="*/ 0 w 37"/>
              <a:gd name="T7" fmla="*/ 2147483647 h 31"/>
              <a:gd name="T8" fmla="*/ 0 w 37"/>
              <a:gd name="T9" fmla="*/ 2147483647 h 31"/>
              <a:gd name="T10" fmla="*/ 2147483647 w 37"/>
              <a:gd name="T11" fmla="*/ 2147483647 h 31"/>
              <a:gd name="T12" fmla="*/ 2147483647 w 37"/>
              <a:gd name="T13" fmla="*/ 2147483647 h 31"/>
              <a:gd name="T14" fmla="*/ 2147483647 w 37"/>
              <a:gd name="T15" fmla="*/ 2147483647 h 31"/>
              <a:gd name="T16" fmla="*/ 2147483647 w 37"/>
              <a:gd name="T17" fmla="*/ 2147483647 h 31"/>
              <a:gd name="T18" fmla="*/ 2147483647 w 37"/>
              <a:gd name="T19" fmla="*/ 2147483647 h 31"/>
              <a:gd name="T20" fmla="*/ 2147483647 w 37"/>
              <a:gd name="T21" fmla="*/ 2147483647 h 31"/>
              <a:gd name="T22" fmla="*/ 2147483647 w 37"/>
              <a:gd name="T23" fmla="*/ 2147483647 h 31"/>
              <a:gd name="T24" fmla="*/ 2147483647 w 37"/>
              <a:gd name="T25" fmla="*/ 2147483647 h 31"/>
              <a:gd name="T26" fmla="*/ 2147483647 w 37"/>
              <a:gd name="T27" fmla="*/ 2147483647 h 31"/>
              <a:gd name="T28" fmla="*/ 2147483647 w 37"/>
              <a:gd name="T29" fmla="*/ 2147483647 h 31"/>
              <a:gd name="T30" fmla="*/ 2147483647 w 37"/>
              <a:gd name="T31" fmla="*/ 2147483647 h 31"/>
              <a:gd name="T32" fmla="*/ 2147483647 w 37"/>
              <a:gd name="T33" fmla="*/ 2147483647 h 31"/>
              <a:gd name="T34" fmla="*/ 2147483647 w 37"/>
              <a:gd name="T35" fmla="*/ 2147483647 h 31"/>
              <a:gd name="T36" fmla="*/ 2147483647 w 37"/>
              <a:gd name="T37" fmla="*/ 2147483647 h 31"/>
              <a:gd name="T38" fmla="*/ 2147483647 w 37"/>
              <a:gd name="T39" fmla="*/ 2147483647 h 31"/>
              <a:gd name="T40" fmla="*/ 2147483647 w 37"/>
              <a:gd name="T41" fmla="*/ 2147483647 h 31"/>
              <a:gd name="T42" fmla="*/ 2147483647 w 37"/>
              <a:gd name="T43" fmla="*/ 2147483647 h 31"/>
              <a:gd name="T44" fmla="*/ 2147483647 w 37"/>
              <a:gd name="T45" fmla="*/ 2147483647 h 31"/>
              <a:gd name="T46" fmla="*/ 2147483647 w 37"/>
              <a:gd name="T47" fmla="*/ 2147483647 h 31"/>
              <a:gd name="T48" fmla="*/ 2147483647 w 37"/>
              <a:gd name="T49" fmla="*/ 2147483647 h 31"/>
              <a:gd name="T50" fmla="*/ 2147483647 w 37"/>
              <a:gd name="T51" fmla="*/ 2147483647 h 31"/>
              <a:gd name="T52" fmla="*/ 2147483647 w 37"/>
              <a:gd name="T53" fmla="*/ 2147483647 h 31"/>
              <a:gd name="T54" fmla="*/ 2147483647 w 37"/>
              <a:gd name="T55" fmla="*/ 2147483647 h 31"/>
              <a:gd name="T56" fmla="*/ 2147483647 w 37"/>
              <a:gd name="T57" fmla="*/ 2147483647 h 31"/>
              <a:gd name="T58" fmla="*/ 2147483647 w 37"/>
              <a:gd name="T59" fmla="*/ 0 h 31"/>
              <a:gd name="T60" fmla="*/ 2147483647 w 37"/>
              <a:gd name="T61" fmla="*/ 0 h 31"/>
              <a:gd name="T62" fmla="*/ 2147483647 w 37"/>
              <a:gd name="T63" fmla="*/ 2147483647 h 31"/>
              <a:gd name="T64" fmla="*/ 2147483647 w 37"/>
              <a:gd name="T65" fmla="*/ 2147483647 h 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31"/>
              <a:gd name="T101" fmla="*/ 37 w 37"/>
              <a:gd name="T102" fmla="*/ 31 h 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31">
                <a:moveTo>
                  <a:pt x="1" y="5"/>
                </a:moveTo>
                <a:lnTo>
                  <a:pt x="0" y="8"/>
                </a:lnTo>
                <a:lnTo>
                  <a:pt x="0" y="9"/>
                </a:lnTo>
                <a:lnTo>
                  <a:pt x="0" y="12"/>
                </a:lnTo>
                <a:lnTo>
                  <a:pt x="0" y="15"/>
                </a:lnTo>
                <a:lnTo>
                  <a:pt x="1" y="16"/>
                </a:lnTo>
                <a:lnTo>
                  <a:pt x="3" y="19"/>
                </a:lnTo>
                <a:lnTo>
                  <a:pt x="3" y="22"/>
                </a:lnTo>
                <a:lnTo>
                  <a:pt x="4" y="24"/>
                </a:lnTo>
                <a:lnTo>
                  <a:pt x="7" y="27"/>
                </a:lnTo>
                <a:lnTo>
                  <a:pt x="9" y="28"/>
                </a:lnTo>
                <a:lnTo>
                  <a:pt x="13" y="30"/>
                </a:lnTo>
                <a:lnTo>
                  <a:pt x="16" y="31"/>
                </a:lnTo>
                <a:lnTo>
                  <a:pt x="19" y="31"/>
                </a:lnTo>
                <a:lnTo>
                  <a:pt x="24" y="31"/>
                </a:lnTo>
                <a:lnTo>
                  <a:pt x="27" y="31"/>
                </a:lnTo>
                <a:lnTo>
                  <a:pt x="31" y="30"/>
                </a:lnTo>
                <a:lnTo>
                  <a:pt x="34" y="30"/>
                </a:lnTo>
                <a:lnTo>
                  <a:pt x="35" y="28"/>
                </a:lnTo>
                <a:lnTo>
                  <a:pt x="37" y="25"/>
                </a:lnTo>
                <a:lnTo>
                  <a:pt x="37" y="24"/>
                </a:lnTo>
                <a:lnTo>
                  <a:pt x="37" y="21"/>
                </a:lnTo>
                <a:lnTo>
                  <a:pt x="37" y="18"/>
                </a:lnTo>
                <a:lnTo>
                  <a:pt x="37" y="16"/>
                </a:lnTo>
                <a:lnTo>
                  <a:pt x="35" y="13"/>
                </a:lnTo>
                <a:lnTo>
                  <a:pt x="33" y="11"/>
                </a:lnTo>
                <a:lnTo>
                  <a:pt x="28" y="6"/>
                </a:lnTo>
                <a:lnTo>
                  <a:pt x="24" y="5"/>
                </a:lnTo>
                <a:lnTo>
                  <a:pt x="19" y="2"/>
                </a:lnTo>
                <a:lnTo>
                  <a:pt x="15" y="0"/>
                </a:lnTo>
                <a:lnTo>
                  <a:pt x="10" y="0"/>
                </a:lnTo>
                <a:lnTo>
                  <a:pt x="6" y="2"/>
                </a:lnTo>
                <a:lnTo>
                  <a:pt x="1"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4" name="Freeform 175"/>
          <p:cNvSpPr>
            <a:spLocks/>
          </p:cNvSpPr>
          <p:nvPr/>
        </p:nvSpPr>
        <p:spPr bwMode="auto">
          <a:xfrm>
            <a:off x="6429375" y="4224339"/>
            <a:ext cx="52388" cy="49212"/>
          </a:xfrm>
          <a:custGeom>
            <a:avLst/>
            <a:gdLst>
              <a:gd name="T0" fmla="*/ 2147483647 w 37"/>
              <a:gd name="T1" fmla="*/ 2147483647 h 31"/>
              <a:gd name="T2" fmla="*/ 0 w 37"/>
              <a:gd name="T3" fmla="*/ 2147483647 h 31"/>
              <a:gd name="T4" fmla="*/ 0 w 37"/>
              <a:gd name="T5" fmla="*/ 2147483647 h 31"/>
              <a:gd name="T6" fmla="*/ 0 w 37"/>
              <a:gd name="T7" fmla="*/ 2147483647 h 31"/>
              <a:gd name="T8" fmla="*/ 0 w 37"/>
              <a:gd name="T9" fmla="*/ 2147483647 h 31"/>
              <a:gd name="T10" fmla="*/ 2147483647 w 37"/>
              <a:gd name="T11" fmla="*/ 2147483647 h 31"/>
              <a:gd name="T12" fmla="*/ 2147483647 w 37"/>
              <a:gd name="T13" fmla="*/ 2147483647 h 31"/>
              <a:gd name="T14" fmla="*/ 2147483647 w 37"/>
              <a:gd name="T15" fmla="*/ 2147483647 h 31"/>
              <a:gd name="T16" fmla="*/ 2147483647 w 37"/>
              <a:gd name="T17" fmla="*/ 2147483647 h 31"/>
              <a:gd name="T18" fmla="*/ 2147483647 w 37"/>
              <a:gd name="T19" fmla="*/ 2147483647 h 31"/>
              <a:gd name="T20" fmla="*/ 2147483647 w 37"/>
              <a:gd name="T21" fmla="*/ 2147483647 h 31"/>
              <a:gd name="T22" fmla="*/ 2147483647 w 37"/>
              <a:gd name="T23" fmla="*/ 2147483647 h 31"/>
              <a:gd name="T24" fmla="*/ 2147483647 w 37"/>
              <a:gd name="T25" fmla="*/ 2147483647 h 31"/>
              <a:gd name="T26" fmla="*/ 2147483647 w 37"/>
              <a:gd name="T27" fmla="*/ 2147483647 h 31"/>
              <a:gd name="T28" fmla="*/ 2147483647 w 37"/>
              <a:gd name="T29" fmla="*/ 2147483647 h 31"/>
              <a:gd name="T30" fmla="*/ 2147483647 w 37"/>
              <a:gd name="T31" fmla="*/ 2147483647 h 31"/>
              <a:gd name="T32" fmla="*/ 2147483647 w 37"/>
              <a:gd name="T33" fmla="*/ 2147483647 h 31"/>
              <a:gd name="T34" fmla="*/ 2147483647 w 37"/>
              <a:gd name="T35" fmla="*/ 2147483647 h 31"/>
              <a:gd name="T36" fmla="*/ 2147483647 w 37"/>
              <a:gd name="T37" fmla="*/ 2147483647 h 31"/>
              <a:gd name="T38" fmla="*/ 2147483647 w 37"/>
              <a:gd name="T39" fmla="*/ 2147483647 h 31"/>
              <a:gd name="T40" fmla="*/ 2147483647 w 37"/>
              <a:gd name="T41" fmla="*/ 2147483647 h 31"/>
              <a:gd name="T42" fmla="*/ 2147483647 w 37"/>
              <a:gd name="T43" fmla="*/ 2147483647 h 31"/>
              <a:gd name="T44" fmla="*/ 2147483647 w 37"/>
              <a:gd name="T45" fmla="*/ 2147483647 h 31"/>
              <a:gd name="T46" fmla="*/ 2147483647 w 37"/>
              <a:gd name="T47" fmla="*/ 2147483647 h 31"/>
              <a:gd name="T48" fmla="*/ 2147483647 w 37"/>
              <a:gd name="T49" fmla="*/ 2147483647 h 31"/>
              <a:gd name="T50" fmla="*/ 2147483647 w 37"/>
              <a:gd name="T51" fmla="*/ 2147483647 h 31"/>
              <a:gd name="T52" fmla="*/ 2147483647 w 37"/>
              <a:gd name="T53" fmla="*/ 2147483647 h 31"/>
              <a:gd name="T54" fmla="*/ 2147483647 w 37"/>
              <a:gd name="T55" fmla="*/ 2147483647 h 31"/>
              <a:gd name="T56" fmla="*/ 2147483647 w 37"/>
              <a:gd name="T57" fmla="*/ 2147483647 h 31"/>
              <a:gd name="T58" fmla="*/ 2147483647 w 37"/>
              <a:gd name="T59" fmla="*/ 0 h 31"/>
              <a:gd name="T60" fmla="*/ 2147483647 w 37"/>
              <a:gd name="T61" fmla="*/ 0 h 31"/>
              <a:gd name="T62" fmla="*/ 2147483647 w 37"/>
              <a:gd name="T63" fmla="*/ 2147483647 h 31"/>
              <a:gd name="T64" fmla="*/ 2147483647 w 37"/>
              <a:gd name="T65" fmla="*/ 2147483647 h 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31"/>
              <a:gd name="T101" fmla="*/ 37 w 37"/>
              <a:gd name="T102" fmla="*/ 31 h 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31">
                <a:moveTo>
                  <a:pt x="1" y="5"/>
                </a:moveTo>
                <a:lnTo>
                  <a:pt x="0" y="8"/>
                </a:lnTo>
                <a:lnTo>
                  <a:pt x="0" y="9"/>
                </a:lnTo>
                <a:lnTo>
                  <a:pt x="0" y="12"/>
                </a:lnTo>
                <a:lnTo>
                  <a:pt x="0" y="15"/>
                </a:lnTo>
                <a:lnTo>
                  <a:pt x="1" y="16"/>
                </a:lnTo>
                <a:lnTo>
                  <a:pt x="3" y="19"/>
                </a:lnTo>
                <a:lnTo>
                  <a:pt x="3" y="22"/>
                </a:lnTo>
                <a:lnTo>
                  <a:pt x="4" y="24"/>
                </a:lnTo>
                <a:lnTo>
                  <a:pt x="7" y="27"/>
                </a:lnTo>
                <a:lnTo>
                  <a:pt x="9" y="28"/>
                </a:lnTo>
                <a:lnTo>
                  <a:pt x="13" y="30"/>
                </a:lnTo>
                <a:lnTo>
                  <a:pt x="16" y="31"/>
                </a:lnTo>
                <a:lnTo>
                  <a:pt x="19" y="31"/>
                </a:lnTo>
                <a:lnTo>
                  <a:pt x="24" y="31"/>
                </a:lnTo>
                <a:lnTo>
                  <a:pt x="27" y="31"/>
                </a:lnTo>
                <a:lnTo>
                  <a:pt x="31" y="30"/>
                </a:lnTo>
                <a:lnTo>
                  <a:pt x="34" y="30"/>
                </a:lnTo>
                <a:lnTo>
                  <a:pt x="35" y="28"/>
                </a:lnTo>
                <a:lnTo>
                  <a:pt x="37" y="25"/>
                </a:lnTo>
                <a:lnTo>
                  <a:pt x="37" y="24"/>
                </a:lnTo>
                <a:lnTo>
                  <a:pt x="37" y="21"/>
                </a:lnTo>
                <a:lnTo>
                  <a:pt x="37" y="18"/>
                </a:lnTo>
                <a:lnTo>
                  <a:pt x="37" y="16"/>
                </a:lnTo>
                <a:lnTo>
                  <a:pt x="35" y="13"/>
                </a:lnTo>
                <a:lnTo>
                  <a:pt x="33" y="11"/>
                </a:lnTo>
                <a:lnTo>
                  <a:pt x="28" y="6"/>
                </a:lnTo>
                <a:lnTo>
                  <a:pt x="24" y="5"/>
                </a:lnTo>
                <a:lnTo>
                  <a:pt x="19" y="2"/>
                </a:lnTo>
                <a:lnTo>
                  <a:pt x="15" y="0"/>
                </a:lnTo>
                <a:lnTo>
                  <a:pt x="10" y="0"/>
                </a:lnTo>
                <a:lnTo>
                  <a:pt x="6" y="2"/>
                </a:lnTo>
                <a:lnTo>
                  <a:pt x="1" y="5"/>
                </a:lnTo>
              </a:path>
            </a:pathLst>
          </a:custGeom>
          <a:solidFill>
            <a:srgbClr val="FFFF00"/>
          </a:solidFill>
          <a:ln w="4763">
            <a:solidFill>
              <a:srgbClr val="990000"/>
            </a:solidFill>
            <a:round/>
            <a:headEnd/>
            <a:tailEnd/>
          </a:ln>
        </p:spPr>
        <p:txBody>
          <a:bodyPr/>
          <a:lstStyle/>
          <a:p>
            <a:endParaRPr lang="en-US"/>
          </a:p>
        </p:txBody>
      </p:sp>
      <p:sp>
        <p:nvSpPr>
          <p:cNvPr id="53425" name="Freeform 176"/>
          <p:cNvSpPr>
            <a:spLocks/>
          </p:cNvSpPr>
          <p:nvPr/>
        </p:nvSpPr>
        <p:spPr bwMode="auto">
          <a:xfrm>
            <a:off x="6351589" y="4241801"/>
            <a:ext cx="80963" cy="88900"/>
          </a:xfrm>
          <a:custGeom>
            <a:avLst/>
            <a:gdLst>
              <a:gd name="T0" fmla="*/ 2147483647 w 58"/>
              <a:gd name="T1" fmla="*/ 2147483647 h 56"/>
              <a:gd name="T2" fmla="*/ 2147483647 w 58"/>
              <a:gd name="T3" fmla="*/ 2147483647 h 56"/>
              <a:gd name="T4" fmla="*/ 0 w 58"/>
              <a:gd name="T5" fmla="*/ 2147483647 h 56"/>
              <a:gd name="T6" fmla="*/ 0 w 58"/>
              <a:gd name="T7" fmla="*/ 2147483647 h 56"/>
              <a:gd name="T8" fmla="*/ 2147483647 w 58"/>
              <a:gd name="T9" fmla="*/ 2147483647 h 56"/>
              <a:gd name="T10" fmla="*/ 2147483647 w 58"/>
              <a:gd name="T11" fmla="*/ 2147483647 h 56"/>
              <a:gd name="T12" fmla="*/ 2147483647 w 58"/>
              <a:gd name="T13" fmla="*/ 2147483647 h 56"/>
              <a:gd name="T14" fmla="*/ 2147483647 w 58"/>
              <a:gd name="T15" fmla="*/ 2147483647 h 56"/>
              <a:gd name="T16" fmla="*/ 2147483647 w 58"/>
              <a:gd name="T17" fmla="*/ 2147483647 h 56"/>
              <a:gd name="T18" fmla="*/ 2147483647 w 58"/>
              <a:gd name="T19" fmla="*/ 2147483647 h 56"/>
              <a:gd name="T20" fmla="*/ 2147483647 w 58"/>
              <a:gd name="T21" fmla="*/ 2147483647 h 56"/>
              <a:gd name="T22" fmla="*/ 2147483647 w 58"/>
              <a:gd name="T23" fmla="*/ 2147483647 h 56"/>
              <a:gd name="T24" fmla="*/ 2147483647 w 58"/>
              <a:gd name="T25" fmla="*/ 2147483647 h 56"/>
              <a:gd name="T26" fmla="*/ 2147483647 w 58"/>
              <a:gd name="T27" fmla="*/ 2147483647 h 56"/>
              <a:gd name="T28" fmla="*/ 2147483647 w 58"/>
              <a:gd name="T29" fmla="*/ 2147483647 h 56"/>
              <a:gd name="T30" fmla="*/ 2147483647 w 58"/>
              <a:gd name="T31" fmla="*/ 2147483647 h 56"/>
              <a:gd name="T32" fmla="*/ 2147483647 w 58"/>
              <a:gd name="T33" fmla="*/ 2147483647 h 56"/>
              <a:gd name="T34" fmla="*/ 2147483647 w 58"/>
              <a:gd name="T35" fmla="*/ 2147483647 h 56"/>
              <a:gd name="T36" fmla="*/ 2147483647 w 58"/>
              <a:gd name="T37" fmla="*/ 2147483647 h 56"/>
              <a:gd name="T38" fmla="*/ 2147483647 w 58"/>
              <a:gd name="T39" fmla="*/ 2147483647 h 56"/>
              <a:gd name="T40" fmla="*/ 2147483647 w 58"/>
              <a:gd name="T41" fmla="*/ 2147483647 h 56"/>
              <a:gd name="T42" fmla="*/ 2147483647 w 58"/>
              <a:gd name="T43" fmla="*/ 2147483647 h 56"/>
              <a:gd name="T44" fmla="*/ 2147483647 w 58"/>
              <a:gd name="T45" fmla="*/ 2147483647 h 56"/>
              <a:gd name="T46" fmla="*/ 2147483647 w 58"/>
              <a:gd name="T47" fmla="*/ 2147483647 h 56"/>
              <a:gd name="T48" fmla="*/ 2147483647 w 58"/>
              <a:gd name="T49" fmla="*/ 2147483647 h 56"/>
              <a:gd name="T50" fmla="*/ 2147483647 w 58"/>
              <a:gd name="T51" fmla="*/ 2147483647 h 56"/>
              <a:gd name="T52" fmla="*/ 2147483647 w 58"/>
              <a:gd name="T53" fmla="*/ 2147483647 h 56"/>
              <a:gd name="T54" fmla="*/ 2147483647 w 58"/>
              <a:gd name="T55" fmla="*/ 2147483647 h 56"/>
              <a:gd name="T56" fmla="*/ 2147483647 w 58"/>
              <a:gd name="T57" fmla="*/ 0 h 56"/>
              <a:gd name="T58" fmla="*/ 2147483647 w 58"/>
              <a:gd name="T59" fmla="*/ 0 h 56"/>
              <a:gd name="T60" fmla="*/ 2147483647 w 58"/>
              <a:gd name="T61" fmla="*/ 2147483647 h 56"/>
              <a:gd name="T62" fmla="*/ 2147483647 w 58"/>
              <a:gd name="T63" fmla="*/ 2147483647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6" name="Freeform 177"/>
          <p:cNvSpPr>
            <a:spLocks/>
          </p:cNvSpPr>
          <p:nvPr/>
        </p:nvSpPr>
        <p:spPr bwMode="auto">
          <a:xfrm>
            <a:off x="6351589" y="4241801"/>
            <a:ext cx="80963" cy="88900"/>
          </a:xfrm>
          <a:custGeom>
            <a:avLst/>
            <a:gdLst>
              <a:gd name="T0" fmla="*/ 2147483647 w 58"/>
              <a:gd name="T1" fmla="*/ 2147483647 h 56"/>
              <a:gd name="T2" fmla="*/ 2147483647 w 58"/>
              <a:gd name="T3" fmla="*/ 2147483647 h 56"/>
              <a:gd name="T4" fmla="*/ 0 w 58"/>
              <a:gd name="T5" fmla="*/ 2147483647 h 56"/>
              <a:gd name="T6" fmla="*/ 0 w 58"/>
              <a:gd name="T7" fmla="*/ 2147483647 h 56"/>
              <a:gd name="T8" fmla="*/ 2147483647 w 58"/>
              <a:gd name="T9" fmla="*/ 2147483647 h 56"/>
              <a:gd name="T10" fmla="*/ 2147483647 w 58"/>
              <a:gd name="T11" fmla="*/ 2147483647 h 56"/>
              <a:gd name="T12" fmla="*/ 2147483647 w 58"/>
              <a:gd name="T13" fmla="*/ 2147483647 h 56"/>
              <a:gd name="T14" fmla="*/ 2147483647 w 58"/>
              <a:gd name="T15" fmla="*/ 2147483647 h 56"/>
              <a:gd name="T16" fmla="*/ 2147483647 w 58"/>
              <a:gd name="T17" fmla="*/ 2147483647 h 56"/>
              <a:gd name="T18" fmla="*/ 2147483647 w 58"/>
              <a:gd name="T19" fmla="*/ 2147483647 h 56"/>
              <a:gd name="T20" fmla="*/ 2147483647 w 58"/>
              <a:gd name="T21" fmla="*/ 2147483647 h 56"/>
              <a:gd name="T22" fmla="*/ 2147483647 w 58"/>
              <a:gd name="T23" fmla="*/ 2147483647 h 56"/>
              <a:gd name="T24" fmla="*/ 2147483647 w 58"/>
              <a:gd name="T25" fmla="*/ 2147483647 h 56"/>
              <a:gd name="T26" fmla="*/ 2147483647 w 58"/>
              <a:gd name="T27" fmla="*/ 2147483647 h 56"/>
              <a:gd name="T28" fmla="*/ 2147483647 w 58"/>
              <a:gd name="T29" fmla="*/ 2147483647 h 56"/>
              <a:gd name="T30" fmla="*/ 2147483647 w 58"/>
              <a:gd name="T31" fmla="*/ 2147483647 h 56"/>
              <a:gd name="T32" fmla="*/ 2147483647 w 58"/>
              <a:gd name="T33" fmla="*/ 2147483647 h 56"/>
              <a:gd name="T34" fmla="*/ 2147483647 w 58"/>
              <a:gd name="T35" fmla="*/ 2147483647 h 56"/>
              <a:gd name="T36" fmla="*/ 2147483647 w 58"/>
              <a:gd name="T37" fmla="*/ 2147483647 h 56"/>
              <a:gd name="T38" fmla="*/ 2147483647 w 58"/>
              <a:gd name="T39" fmla="*/ 2147483647 h 56"/>
              <a:gd name="T40" fmla="*/ 2147483647 w 58"/>
              <a:gd name="T41" fmla="*/ 2147483647 h 56"/>
              <a:gd name="T42" fmla="*/ 2147483647 w 58"/>
              <a:gd name="T43" fmla="*/ 2147483647 h 56"/>
              <a:gd name="T44" fmla="*/ 2147483647 w 58"/>
              <a:gd name="T45" fmla="*/ 2147483647 h 56"/>
              <a:gd name="T46" fmla="*/ 2147483647 w 58"/>
              <a:gd name="T47" fmla="*/ 2147483647 h 56"/>
              <a:gd name="T48" fmla="*/ 2147483647 w 58"/>
              <a:gd name="T49" fmla="*/ 2147483647 h 56"/>
              <a:gd name="T50" fmla="*/ 2147483647 w 58"/>
              <a:gd name="T51" fmla="*/ 2147483647 h 56"/>
              <a:gd name="T52" fmla="*/ 2147483647 w 58"/>
              <a:gd name="T53" fmla="*/ 2147483647 h 56"/>
              <a:gd name="T54" fmla="*/ 2147483647 w 58"/>
              <a:gd name="T55" fmla="*/ 2147483647 h 56"/>
              <a:gd name="T56" fmla="*/ 2147483647 w 58"/>
              <a:gd name="T57" fmla="*/ 0 h 56"/>
              <a:gd name="T58" fmla="*/ 2147483647 w 58"/>
              <a:gd name="T59" fmla="*/ 0 h 56"/>
              <a:gd name="T60" fmla="*/ 2147483647 w 58"/>
              <a:gd name="T61" fmla="*/ 2147483647 h 56"/>
              <a:gd name="T62" fmla="*/ 2147483647 w 58"/>
              <a:gd name="T63" fmla="*/ 2147483647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path>
            </a:pathLst>
          </a:custGeom>
          <a:solidFill>
            <a:srgbClr val="FFFF00"/>
          </a:solidFill>
          <a:ln w="4763">
            <a:solidFill>
              <a:srgbClr val="990000"/>
            </a:solidFill>
            <a:round/>
            <a:headEnd/>
            <a:tailEnd/>
          </a:ln>
        </p:spPr>
        <p:txBody>
          <a:bodyPr/>
          <a:lstStyle/>
          <a:p>
            <a:endParaRPr lang="en-US"/>
          </a:p>
        </p:txBody>
      </p:sp>
      <p:sp>
        <p:nvSpPr>
          <p:cNvPr id="53427" name="Freeform 178"/>
          <p:cNvSpPr>
            <a:spLocks/>
          </p:cNvSpPr>
          <p:nvPr/>
        </p:nvSpPr>
        <p:spPr bwMode="auto">
          <a:xfrm>
            <a:off x="6351589" y="4241801"/>
            <a:ext cx="80963" cy="88900"/>
          </a:xfrm>
          <a:custGeom>
            <a:avLst/>
            <a:gdLst>
              <a:gd name="T0" fmla="*/ 2147483647 w 58"/>
              <a:gd name="T1" fmla="*/ 2147483647 h 56"/>
              <a:gd name="T2" fmla="*/ 2147483647 w 58"/>
              <a:gd name="T3" fmla="*/ 2147483647 h 56"/>
              <a:gd name="T4" fmla="*/ 0 w 58"/>
              <a:gd name="T5" fmla="*/ 2147483647 h 56"/>
              <a:gd name="T6" fmla="*/ 0 w 58"/>
              <a:gd name="T7" fmla="*/ 2147483647 h 56"/>
              <a:gd name="T8" fmla="*/ 2147483647 w 58"/>
              <a:gd name="T9" fmla="*/ 2147483647 h 56"/>
              <a:gd name="T10" fmla="*/ 2147483647 w 58"/>
              <a:gd name="T11" fmla="*/ 2147483647 h 56"/>
              <a:gd name="T12" fmla="*/ 2147483647 w 58"/>
              <a:gd name="T13" fmla="*/ 2147483647 h 56"/>
              <a:gd name="T14" fmla="*/ 2147483647 w 58"/>
              <a:gd name="T15" fmla="*/ 2147483647 h 56"/>
              <a:gd name="T16" fmla="*/ 2147483647 w 58"/>
              <a:gd name="T17" fmla="*/ 2147483647 h 56"/>
              <a:gd name="T18" fmla="*/ 2147483647 w 58"/>
              <a:gd name="T19" fmla="*/ 2147483647 h 56"/>
              <a:gd name="T20" fmla="*/ 2147483647 w 58"/>
              <a:gd name="T21" fmla="*/ 2147483647 h 56"/>
              <a:gd name="T22" fmla="*/ 2147483647 w 58"/>
              <a:gd name="T23" fmla="*/ 2147483647 h 56"/>
              <a:gd name="T24" fmla="*/ 2147483647 w 58"/>
              <a:gd name="T25" fmla="*/ 2147483647 h 56"/>
              <a:gd name="T26" fmla="*/ 2147483647 w 58"/>
              <a:gd name="T27" fmla="*/ 2147483647 h 56"/>
              <a:gd name="T28" fmla="*/ 2147483647 w 58"/>
              <a:gd name="T29" fmla="*/ 2147483647 h 56"/>
              <a:gd name="T30" fmla="*/ 2147483647 w 58"/>
              <a:gd name="T31" fmla="*/ 2147483647 h 56"/>
              <a:gd name="T32" fmla="*/ 2147483647 w 58"/>
              <a:gd name="T33" fmla="*/ 2147483647 h 56"/>
              <a:gd name="T34" fmla="*/ 2147483647 w 58"/>
              <a:gd name="T35" fmla="*/ 2147483647 h 56"/>
              <a:gd name="T36" fmla="*/ 2147483647 w 58"/>
              <a:gd name="T37" fmla="*/ 2147483647 h 56"/>
              <a:gd name="T38" fmla="*/ 2147483647 w 58"/>
              <a:gd name="T39" fmla="*/ 2147483647 h 56"/>
              <a:gd name="T40" fmla="*/ 2147483647 w 58"/>
              <a:gd name="T41" fmla="*/ 2147483647 h 56"/>
              <a:gd name="T42" fmla="*/ 2147483647 w 58"/>
              <a:gd name="T43" fmla="*/ 2147483647 h 56"/>
              <a:gd name="T44" fmla="*/ 2147483647 w 58"/>
              <a:gd name="T45" fmla="*/ 2147483647 h 56"/>
              <a:gd name="T46" fmla="*/ 2147483647 w 58"/>
              <a:gd name="T47" fmla="*/ 2147483647 h 56"/>
              <a:gd name="T48" fmla="*/ 2147483647 w 58"/>
              <a:gd name="T49" fmla="*/ 2147483647 h 56"/>
              <a:gd name="T50" fmla="*/ 2147483647 w 58"/>
              <a:gd name="T51" fmla="*/ 2147483647 h 56"/>
              <a:gd name="T52" fmla="*/ 2147483647 w 58"/>
              <a:gd name="T53" fmla="*/ 2147483647 h 56"/>
              <a:gd name="T54" fmla="*/ 2147483647 w 58"/>
              <a:gd name="T55" fmla="*/ 2147483647 h 56"/>
              <a:gd name="T56" fmla="*/ 2147483647 w 58"/>
              <a:gd name="T57" fmla="*/ 0 h 56"/>
              <a:gd name="T58" fmla="*/ 2147483647 w 58"/>
              <a:gd name="T59" fmla="*/ 0 h 56"/>
              <a:gd name="T60" fmla="*/ 2147483647 w 58"/>
              <a:gd name="T61" fmla="*/ 2147483647 h 56"/>
              <a:gd name="T62" fmla="*/ 2147483647 w 58"/>
              <a:gd name="T63" fmla="*/ 2147483647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path>
            </a:pathLst>
          </a:custGeom>
          <a:solidFill>
            <a:srgbClr val="FFFF00"/>
          </a:solidFill>
          <a:ln w="4763">
            <a:solidFill>
              <a:srgbClr val="990000"/>
            </a:solidFill>
            <a:round/>
            <a:headEnd/>
            <a:tailEnd/>
          </a:ln>
        </p:spPr>
        <p:txBody>
          <a:bodyPr/>
          <a:lstStyle/>
          <a:p>
            <a:endParaRPr lang="en-US"/>
          </a:p>
        </p:txBody>
      </p:sp>
      <p:sp>
        <p:nvSpPr>
          <p:cNvPr id="53428" name="Freeform 179"/>
          <p:cNvSpPr>
            <a:spLocks/>
          </p:cNvSpPr>
          <p:nvPr/>
        </p:nvSpPr>
        <p:spPr bwMode="auto">
          <a:xfrm>
            <a:off x="6375403" y="4205289"/>
            <a:ext cx="36513" cy="23812"/>
          </a:xfrm>
          <a:custGeom>
            <a:avLst/>
            <a:gdLst>
              <a:gd name="T0" fmla="*/ 0 w 26"/>
              <a:gd name="T1" fmla="*/ 2147483647 h 15"/>
              <a:gd name="T2" fmla="*/ 2147483647 w 26"/>
              <a:gd name="T3" fmla="*/ 2147483647 h 15"/>
              <a:gd name="T4" fmla="*/ 2147483647 w 26"/>
              <a:gd name="T5" fmla="*/ 2147483647 h 15"/>
              <a:gd name="T6" fmla="*/ 2147483647 w 26"/>
              <a:gd name="T7" fmla="*/ 2147483647 h 15"/>
              <a:gd name="T8" fmla="*/ 2147483647 w 26"/>
              <a:gd name="T9" fmla="*/ 2147483647 h 15"/>
              <a:gd name="T10" fmla="*/ 2147483647 w 26"/>
              <a:gd name="T11" fmla="*/ 2147483647 h 15"/>
              <a:gd name="T12" fmla="*/ 2147483647 w 26"/>
              <a:gd name="T13" fmla="*/ 2147483647 h 15"/>
              <a:gd name="T14" fmla="*/ 2147483647 w 26"/>
              <a:gd name="T15" fmla="*/ 2147483647 h 15"/>
              <a:gd name="T16" fmla="*/ 2147483647 w 26"/>
              <a:gd name="T17" fmla="*/ 2147483647 h 15"/>
              <a:gd name="T18" fmla="*/ 2147483647 w 26"/>
              <a:gd name="T19" fmla="*/ 2147483647 h 15"/>
              <a:gd name="T20" fmla="*/ 2147483647 w 26"/>
              <a:gd name="T21" fmla="*/ 2147483647 h 15"/>
              <a:gd name="T22" fmla="*/ 2147483647 w 26"/>
              <a:gd name="T23" fmla="*/ 2147483647 h 15"/>
              <a:gd name="T24" fmla="*/ 2147483647 w 26"/>
              <a:gd name="T25" fmla="*/ 2147483647 h 15"/>
              <a:gd name="T26" fmla="*/ 2147483647 w 26"/>
              <a:gd name="T27" fmla="*/ 2147483647 h 15"/>
              <a:gd name="T28" fmla="*/ 2147483647 w 26"/>
              <a:gd name="T29" fmla="*/ 2147483647 h 15"/>
              <a:gd name="T30" fmla="*/ 2147483647 w 26"/>
              <a:gd name="T31" fmla="*/ 2147483647 h 15"/>
              <a:gd name="T32" fmla="*/ 2147483647 w 26"/>
              <a:gd name="T33" fmla="*/ 2147483647 h 15"/>
              <a:gd name="T34" fmla="*/ 2147483647 w 26"/>
              <a:gd name="T35" fmla="*/ 2147483647 h 15"/>
              <a:gd name="T36" fmla="*/ 2147483647 w 26"/>
              <a:gd name="T37" fmla="*/ 2147483647 h 15"/>
              <a:gd name="T38" fmla="*/ 2147483647 w 26"/>
              <a:gd name="T39" fmla="*/ 2147483647 h 15"/>
              <a:gd name="T40" fmla="*/ 2147483647 w 26"/>
              <a:gd name="T41" fmla="*/ 2147483647 h 15"/>
              <a:gd name="T42" fmla="*/ 2147483647 w 26"/>
              <a:gd name="T43" fmla="*/ 2147483647 h 15"/>
              <a:gd name="T44" fmla="*/ 2147483647 w 26"/>
              <a:gd name="T45" fmla="*/ 0 h 15"/>
              <a:gd name="T46" fmla="*/ 2147483647 w 26"/>
              <a:gd name="T47" fmla="*/ 0 h 15"/>
              <a:gd name="T48" fmla="*/ 0 w 26"/>
              <a:gd name="T49" fmla="*/ 0 h 15"/>
              <a:gd name="T50" fmla="*/ 0 w 26"/>
              <a:gd name="T51" fmla="*/ 2147483647 h 15"/>
              <a:gd name="T52" fmla="*/ 0 w 26"/>
              <a:gd name="T53" fmla="*/ 2147483647 h 15"/>
              <a:gd name="T54" fmla="*/ 0 w 26"/>
              <a:gd name="T55" fmla="*/ 2147483647 h 15"/>
              <a:gd name="T56" fmla="*/ 0 w 26"/>
              <a:gd name="T57" fmla="*/ 2147483647 h 15"/>
              <a:gd name="T58" fmla="*/ 0 w 26"/>
              <a:gd name="T59" fmla="*/ 2147483647 h 15"/>
              <a:gd name="T60" fmla="*/ 0 w 26"/>
              <a:gd name="T61" fmla="*/ 2147483647 h 15"/>
              <a:gd name="T62" fmla="*/ 0 w 26"/>
              <a:gd name="T63" fmla="*/ 2147483647 h 15"/>
              <a:gd name="T64" fmla="*/ 0 w 26"/>
              <a:gd name="T65" fmla="*/ 2147483647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
              <a:gd name="T100" fmla="*/ 0 h 15"/>
              <a:gd name="T101" fmla="*/ 26 w 26"/>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 h="15">
                <a:moveTo>
                  <a:pt x="0" y="5"/>
                </a:moveTo>
                <a:lnTo>
                  <a:pt x="1" y="8"/>
                </a:lnTo>
                <a:lnTo>
                  <a:pt x="4" y="11"/>
                </a:lnTo>
                <a:lnTo>
                  <a:pt x="7" y="12"/>
                </a:lnTo>
                <a:lnTo>
                  <a:pt x="11" y="14"/>
                </a:lnTo>
                <a:lnTo>
                  <a:pt x="14" y="14"/>
                </a:lnTo>
                <a:lnTo>
                  <a:pt x="19" y="15"/>
                </a:lnTo>
                <a:lnTo>
                  <a:pt x="22" y="15"/>
                </a:lnTo>
                <a:lnTo>
                  <a:pt x="26" y="15"/>
                </a:lnTo>
                <a:lnTo>
                  <a:pt x="26" y="14"/>
                </a:lnTo>
                <a:lnTo>
                  <a:pt x="25" y="12"/>
                </a:lnTo>
                <a:lnTo>
                  <a:pt x="25" y="11"/>
                </a:lnTo>
                <a:lnTo>
                  <a:pt x="23" y="11"/>
                </a:lnTo>
                <a:lnTo>
                  <a:pt x="23" y="9"/>
                </a:lnTo>
                <a:lnTo>
                  <a:pt x="22" y="9"/>
                </a:lnTo>
                <a:lnTo>
                  <a:pt x="22" y="8"/>
                </a:lnTo>
                <a:lnTo>
                  <a:pt x="19" y="8"/>
                </a:lnTo>
                <a:lnTo>
                  <a:pt x="17" y="5"/>
                </a:lnTo>
                <a:lnTo>
                  <a:pt x="14" y="3"/>
                </a:lnTo>
                <a:lnTo>
                  <a:pt x="11" y="2"/>
                </a:lnTo>
                <a:lnTo>
                  <a:pt x="8" y="2"/>
                </a:lnTo>
                <a:lnTo>
                  <a:pt x="5" y="0"/>
                </a:lnTo>
                <a:lnTo>
                  <a:pt x="2" y="0"/>
                </a:lnTo>
                <a:lnTo>
                  <a:pt x="0" y="0"/>
                </a:lnTo>
                <a:lnTo>
                  <a:pt x="0" y="2"/>
                </a:lnTo>
                <a:lnTo>
                  <a:pt x="0" y="3"/>
                </a:lnTo>
                <a:lnTo>
                  <a:pt x="0"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9" name="Freeform 180"/>
          <p:cNvSpPr>
            <a:spLocks/>
          </p:cNvSpPr>
          <p:nvPr/>
        </p:nvSpPr>
        <p:spPr bwMode="auto">
          <a:xfrm>
            <a:off x="6375403" y="4205289"/>
            <a:ext cx="36513" cy="23812"/>
          </a:xfrm>
          <a:custGeom>
            <a:avLst/>
            <a:gdLst>
              <a:gd name="T0" fmla="*/ 0 w 26"/>
              <a:gd name="T1" fmla="*/ 2147483647 h 15"/>
              <a:gd name="T2" fmla="*/ 2147483647 w 26"/>
              <a:gd name="T3" fmla="*/ 2147483647 h 15"/>
              <a:gd name="T4" fmla="*/ 2147483647 w 26"/>
              <a:gd name="T5" fmla="*/ 2147483647 h 15"/>
              <a:gd name="T6" fmla="*/ 2147483647 w 26"/>
              <a:gd name="T7" fmla="*/ 2147483647 h 15"/>
              <a:gd name="T8" fmla="*/ 2147483647 w 26"/>
              <a:gd name="T9" fmla="*/ 2147483647 h 15"/>
              <a:gd name="T10" fmla="*/ 2147483647 w 26"/>
              <a:gd name="T11" fmla="*/ 2147483647 h 15"/>
              <a:gd name="T12" fmla="*/ 2147483647 w 26"/>
              <a:gd name="T13" fmla="*/ 2147483647 h 15"/>
              <a:gd name="T14" fmla="*/ 2147483647 w 26"/>
              <a:gd name="T15" fmla="*/ 2147483647 h 15"/>
              <a:gd name="T16" fmla="*/ 2147483647 w 26"/>
              <a:gd name="T17" fmla="*/ 2147483647 h 15"/>
              <a:gd name="T18" fmla="*/ 2147483647 w 26"/>
              <a:gd name="T19" fmla="*/ 2147483647 h 15"/>
              <a:gd name="T20" fmla="*/ 2147483647 w 26"/>
              <a:gd name="T21" fmla="*/ 2147483647 h 15"/>
              <a:gd name="T22" fmla="*/ 2147483647 w 26"/>
              <a:gd name="T23" fmla="*/ 2147483647 h 15"/>
              <a:gd name="T24" fmla="*/ 2147483647 w 26"/>
              <a:gd name="T25" fmla="*/ 2147483647 h 15"/>
              <a:gd name="T26" fmla="*/ 2147483647 w 26"/>
              <a:gd name="T27" fmla="*/ 2147483647 h 15"/>
              <a:gd name="T28" fmla="*/ 2147483647 w 26"/>
              <a:gd name="T29" fmla="*/ 2147483647 h 15"/>
              <a:gd name="T30" fmla="*/ 2147483647 w 26"/>
              <a:gd name="T31" fmla="*/ 2147483647 h 15"/>
              <a:gd name="T32" fmla="*/ 2147483647 w 26"/>
              <a:gd name="T33" fmla="*/ 2147483647 h 15"/>
              <a:gd name="T34" fmla="*/ 2147483647 w 26"/>
              <a:gd name="T35" fmla="*/ 2147483647 h 15"/>
              <a:gd name="T36" fmla="*/ 2147483647 w 26"/>
              <a:gd name="T37" fmla="*/ 2147483647 h 15"/>
              <a:gd name="T38" fmla="*/ 2147483647 w 26"/>
              <a:gd name="T39" fmla="*/ 2147483647 h 15"/>
              <a:gd name="T40" fmla="*/ 2147483647 w 26"/>
              <a:gd name="T41" fmla="*/ 2147483647 h 15"/>
              <a:gd name="T42" fmla="*/ 2147483647 w 26"/>
              <a:gd name="T43" fmla="*/ 2147483647 h 15"/>
              <a:gd name="T44" fmla="*/ 2147483647 w 26"/>
              <a:gd name="T45" fmla="*/ 0 h 15"/>
              <a:gd name="T46" fmla="*/ 2147483647 w 26"/>
              <a:gd name="T47" fmla="*/ 0 h 15"/>
              <a:gd name="T48" fmla="*/ 0 w 26"/>
              <a:gd name="T49" fmla="*/ 0 h 15"/>
              <a:gd name="T50" fmla="*/ 0 w 26"/>
              <a:gd name="T51" fmla="*/ 2147483647 h 15"/>
              <a:gd name="T52" fmla="*/ 0 w 26"/>
              <a:gd name="T53" fmla="*/ 2147483647 h 15"/>
              <a:gd name="T54" fmla="*/ 0 w 26"/>
              <a:gd name="T55" fmla="*/ 2147483647 h 15"/>
              <a:gd name="T56" fmla="*/ 0 w 26"/>
              <a:gd name="T57" fmla="*/ 2147483647 h 15"/>
              <a:gd name="T58" fmla="*/ 0 w 26"/>
              <a:gd name="T59" fmla="*/ 2147483647 h 15"/>
              <a:gd name="T60" fmla="*/ 0 w 26"/>
              <a:gd name="T61" fmla="*/ 2147483647 h 15"/>
              <a:gd name="T62" fmla="*/ 0 w 26"/>
              <a:gd name="T63" fmla="*/ 2147483647 h 15"/>
              <a:gd name="T64" fmla="*/ 0 w 26"/>
              <a:gd name="T65" fmla="*/ 2147483647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
              <a:gd name="T100" fmla="*/ 0 h 15"/>
              <a:gd name="T101" fmla="*/ 26 w 26"/>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 h="15">
                <a:moveTo>
                  <a:pt x="0" y="5"/>
                </a:moveTo>
                <a:lnTo>
                  <a:pt x="1" y="8"/>
                </a:lnTo>
                <a:lnTo>
                  <a:pt x="4" y="11"/>
                </a:lnTo>
                <a:lnTo>
                  <a:pt x="7" y="12"/>
                </a:lnTo>
                <a:lnTo>
                  <a:pt x="11" y="14"/>
                </a:lnTo>
                <a:lnTo>
                  <a:pt x="14" y="14"/>
                </a:lnTo>
                <a:lnTo>
                  <a:pt x="19" y="15"/>
                </a:lnTo>
                <a:lnTo>
                  <a:pt x="22" y="15"/>
                </a:lnTo>
                <a:lnTo>
                  <a:pt x="26" y="15"/>
                </a:lnTo>
                <a:lnTo>
                  <a:pt x="26" y="14"/>
                </a:lnTo>
                <a:lnTo>
                  <a:pt x="25" y="12"/>
                </a:lnTo>
                <a:lnTo>
                  <a:pt x="25" y="11"/>
                </a:lnTo>
                <a:lnTo>
                  <a:pt x="23" y="11"/>
                </a:lnTo>
                <a:lnTo>
                  <a:pt x="23" y="9"/>
                </a:lnTo>
                <a:lnTo>
                  <a:pt x="22" y="9"/>
                </a:lnTo>
                <a:lnTo>
                  <a:pt x="22" y="8"/>
                </a:lnTo>
                <a:lnTo>
                  <a:pt x="19" y="8"/>
                </a:lnTo>
                <a:lnTo>
                  <a:pt x="17" y="5"/>
                </a:lnTo>
                <a:lnTo>
                  <a:pt x="14" y="3"/>
                </a:lnTo>
                <a:lnTo>
                  <a:pt x="11" y="2"/>
                </a:lnTo>
                <a:lnTo>
                  <a:pt x="8" y="2"/>
                </a:lnTo>
                <a:lnTo>
                  <a:pt x="5" y="0"/>
                </a:lnTo>
                <a:lnTo>
                  <a:pt x="2" y="0"/>
                </a:lnTo>
                <a:lnTo>
                  <a:pt x="0" y="0"/>
                </a:lnTo>
                <a:lnTo>
                  <a:pt x="0" y="2"/>
                </a:lnTo>
                <a:lnTo>
                  <a:pt x="0" y="3"/>
                </a:lnTo>
                <a:lnTo>
                  <a:pt x="0" y="5"/>
                </a:lnTo>
              </a:path>
            </a:pathLst>
          </a:custGeom>
          <a:solidFill>
            <a:srgbClr val="FFFF00"/>
          </a:solidFill>
          <a:ln w="4763">
            <a:solidFill>
              <a:srgbClr val="990000"/>
            </a:solidFill>
            <a:round/>
            <a:headEnd/>
            <a:tailEnd/>
          </a:ln>
        </p:spPr>
        <p:txBody>
          <a:bodyPr/>
          <a:lstStyle/>
          <a:p>
            <a:endParaRPr lang="en-US"/>
          </a:p>
        </p:txBody>
      </p:sp>
      <p:sp>
        <p:nvSpPr>
          <p:cNvPr id="53430" name="Freeform 181"/>
          <p:cNvSpPr>
            <a:spLocks/>
          </p:cNvSpPr>
          <p:nvPr/>
        </p:nvSpPr>
        <p:spPr bwMode="auto">
          <a:xfrm>
            <a:off x="6189664" y="4286251"/>
            <a:ext cx="107951" cy="90488"/>
          </a:xfrm>
          <a:custGeom>
            <a:avLst/>
            <a:gdLst>
              <a:gd name="T0" fmla="*/ 2147483647 w 77"/>
              <a:gd name="T1" fmla="*/ 2147483647 h 57"/>
              <a:gd name="T2" fmla="*/ 0 w 77"/>
              <a:gd name="T3" fmla="*/ 2147483647 h 57"/>
              <a:gd name="T4" fmla="*/ 0 w 77"/>
              <a:gd name="T5" fmla="*/ 2147483647 h 57"/>
              <a:gd name="T6" fmla="*/ 2147483647 w 77"/>
              <a:gd name="T7" fmla="*/ 2147483647 h 57"/>
              <a:gd name="T8" fmla="*/ 2147483647 w 77"/>
              <a:gd name="T9" fmla="*/ 2147483647 h 57"/>
              <a:gd name="T10" fmla="*/ 2147483647 w 77"/>
              <a:gd name="T11" fmla="*/ 2147483647 h 57"/>
              <a:gd name="T12" fmla="*/ 2147483647 w 77"/>
              <a:gd name="T13" fmla="*/ 2147483647 h 57"/>
              <a:gd name="T14" fmla="*/ 2147483647 w 77"/>
              <a:gd name="T15" fmla="*/ 2147483647 h 57"/>
              <a:gd name="T16" fmla="*/ 2147483647 w 77"/>
              <a:gd name="T17" fmla="*/ 2147483647 h 57"/>
              <a:gd name="T18" fmla="*/ 2147483647 w 77"/>
              <a:gd name="T19" fmla="*/ 2147483647 h 57"/>
              <a:gd name="T20" fmla="*/ 2147483647 w 77"/>
              <a:gd name="T21" fmla="*/ 2147483647 h 57"/>
              <a:gd name="T22" fmla="*/ 2147483647 w 77"/>
              <a:gd name="T23" fmla="*/ 2147483647 h 57"/>
              <a:gd name="T24" fmla="*/ 2147483647 w 77"/>
              <a:gd name="T25" fmla="*/ 2147483647 h 57"/>
              <a:gd name="T26" fmla="*/ 2147483647 w 77"/>
              <a:gd name="T27" fmla="*/ 2147483647 h 57"/>
              <a:gd name="T28" fmla="*/ 2147483647 w 77"/>
              <a:gd name="T29" fmla="*/ 2147483647 h 57"/>
              <a:gd name="T30" fmla="*/ 2147483647 w 77"/>
              <a:gd name="T31" fmla="*/ 2147483647 h 57"/>
              <a:gd name="T32" fmla="*/ 2147483647 w 77"/>
              <a:gd name="T33" fmla="*/ 2147483647 h 57"/>
              <a:gd name="T34" fmla="*/ 2147483647 w 77"/>
              <a:gd name="T35" fmla="*/ 2147483647 h 57"/>
              <a:gd name="T36" fmla="*/ 2147483647 w 77"/>
              <a:gd name="T37" fmla="*/ 2147483647 h 57"/>
              <a:gd name="T38" fmla="*/ 2147483647 w 77"/>
              <a:gd name="T39" fmla="*/ 2147483647 h 57"/>
              <a:gd name="T40" fmla="*/ 2147483647 w 77"/>
              <a:gd name="T41" fmla="*/ 2147483647 h 57"/>
              <a:gd name="T42" fmla="*/ 2147483647 w 77"/>
              <a:gd name="T43" fmla="*/ 2147483647 h 57"/>
              <a:gd name="T44" fmla="*/ 2147483647 w 77"/>
              <a:gd name="T45" fmla="*/ 2147483647 h 57"/>
              <a:gd name="T46" fmla="*/ 2147483647 w 77"/>
              <a:gd name="T47" fmla="*/ 2147483647 h 57"/>
              <a:gd name="T48" fmla="*/ 2147483647 w 77"/>
              <a:gd name="T49" fmla="*/ 2147483647 h 57"/>
              <a:gd name="T50" fmla="*/ 2147483647 w 77"/>
              <a:gd name="T51" fmla="*/ 2147483647 h 57"/>
              <a:gd name="T52" fmla="*/ 2147483647 w 77"/>
              <a:gd name="T53" fmla="*/ 2147483647 h 57"/>
              <a:gd name="T54" fmla="*/ 2147483647 w 77"/>
              <a:gd name="T55" fmla="*/ 2147483647 h 57"/>
              <a:gd name="T56" fmla="*/ 2147483647 w 77"/>
              <a:gd name="T57" fmla="*/ 2147483647 h 57"/>
              <a:gd name="T58" fmla="*/ 2147483647 w 77"/>
              <a:gd name="T59" fmla="*/ 2147483647 h 57"/>
              <a:gd name="T60" fmla="*/ 2147483647 w 77"/>
              <a:gd name="T61" fmla="*/ 2147483647 h 57"/>
              <a:gd name="T62" fmla="*/ 2147483647 w 77"/>
              <a:gd name="T63" fmla="*/ 2147483647 h 57"/>
              <a:gd name="T64" fmla="*/ 2147483647 w 77"/>
              <a:gd name="T65" fmla="*/ 2147483647 h 57"/>
              <a:gd name="T66" fmla="*/ 2147483647 w 77"/>
              <a:gd name="T67" fmla="*/ 2147483647 h 57"/>
              <a:gd name="T68" fmla="*/ 2147483647 w 77"/>
              <a:gd name="T69" fmla="*/ 2147483647 h 57"/>
              <a:gd name="T70" fmla="*/ 2147483647 w 77"/>
              <a:gd name="T71" fmla="*/ 2147483647 h 57"/>
              <a:gd name="T72" fmla="*/ 2147483647 w 77"/>
              <a:gd name="T73" fmla="*/ 2147483647 h 57"/>
              <a:gd name="T74" fmla="*/ 2147483647 w 77"/>
              <a:gd name="T75" fmla="*/ 2147483647 h 57"/>
              <a:gd name="T76" fmla="*/ 2147483647 w 77"/>
              <a:gd name="T77" fmla="*/ 2147483647 h 57"/>
              <a:gd name="T78" fmla="*/ 2147483647 w 77"/>
              <a:gd name="T79" fmla="*/ 2147483647 h 57"/>
              <a:gd name="T80" fmla="*/ 2147483647 w 77"/>
              <a:gd name="T81" fmla="*/ 2147483647 h 57"/>
              <a:gd name="T82" fmla="*/ 2147483647 w 77"/>
              <a:gd name="T83" fmla="*/ 2147483647 h 57"/>
              <a:gd name="T84" fmla="*/ 2147483647 w 77"/>
              <a:gd name="T85" fmla="*/ 2147483647 h 57"/>
              <a:gd name="T86" fmla="*/ 2147483647 w 77"/>
              <a:gd name="T87" fmla="*/ 2147483647 h 57"/>
              <a:gd name="T88" fmla="*/ 2147483647 w 77"/>
              <a:gd name="T89" fmla="*/ 2147483647 h 57"/>
              <a:gd name="T90" fmla="*/ 2147483647 w 77"/>
              <a:gd name="T91" fmla="*/ 2147483647 h 57"/>
              <a:gd name="T92" fmla="*/ 2147483647 w 77"/>
              <a:gd name="T93" fmla="*/ 2147483647 h 57"/>
              <a:gd name="T94" fmla="*/ 2147483647 w 77"/>
              <a:gd name="T95" fmla="*/ 2147483647 h 57"/>
              <a:gd name="T96" fmla="*/ 2147483647 w 77"/>
              <a:gd name="T97" fmla="*/ 0 h 57"/>
              <a:gd name="T98" fmla="*/ 2147483647 w 77"/>
              <a:gd name="T99" fmla="*/ 0 h 57"/>
              <a:gd name="T100" fmla="*/ 2147483647 w 77"/>
              <a:gd name="T101" fmla="*/ 0 h 57"/>
              <a:gd name="T102" fmla="*/ 2147483647 w 77"/>
              <a:gd name="T103" fmla="*/ 0 h 57"/>
              <a:gd name="T104" fmla="*/ 2147483647 w 77"/>
              <a:gd name="T105" fmla="*/ 2147483647 h 57"/>
              <a:gd name="T106" fmla="*/ 2147483647 w 77"/>
              <a:gd name="T107" fmla="*/ 2147483647 h 57"/>
              <a:gd name="T108" fmla="*/ 2147483647 w 77"/>
              <a:gd name="T109" fmla="*/ 2147483647 h 57"/>
              <a:gd name="T110" fmla="*/ 2147483647 w 77"/>
              <a:gd name="T111" fmla="*/ 2147483647 h 57"/>
              <a:gd name="T112" fmla="*/ 2147483647 w 77"/>
              <a:gd name="T113" fmla="*/ 2147483647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1" name="Freeform 182"/>
          <p:cNvSpPr>
            <a:spLocks/>
          </p:cNvSpPr>
          <p:nvPr/>
        </p:nvSpPr>
        <p:spPr bwMode="auto">
          <a:xfrm>
            <a:off x="6189664" y="4286251"/>
            <a:ext cx="107951" cy="90488"/>
          </a:xfrm>
          <a:custGeom>
            <a:avLst/>
            <a:gdLst>
              <a:gd name="T0" fmla="*/ 2147483647 w 77"/>
              <a:gd name="T1" fmla="*/ 2147483647 h 57"/>
              <a:gd name="T2" fmla="*/ 0 w 77"/>
              <a:gd name="T3" fmla="*/ 2147483647 h 57"/>
              <a:gd name="T4" fmla="*/ 0 w 77"/>
              <a:gd name="T5" fmla="*/ 2147483647 h 57"/>
              <a:gd name="T6" fmla="*/ 2147483647 w 77"/>
              <a:gd name="T7" fmla="*/ 2147483647 h 57"/>
              <a:gd name="T8" fmla="*/ 2147483647 w 77"/>
              <a:gd name="T9" fmla="*/ 2147483647 h 57"/>
              <a:gd name="T10" fmla="*/ 2147483647 w 77"/>
              <a:gd name="T11" fmla="*/ 2147483647 h 57"/>
              <a:gd name="T12" fmla="*/ 2147483647 w 77"/>
              <a:gd name="T13" fmla="*/ 2147483647 h 57"/>
              <a:gd name="T14" fmla="*/ 2147483647 w 77"/>
              <a:gd name="T15" fmla="*/ 2147483647 h 57"/>
              <a:gd name="T16" fmla="*/ 2147483647 w 77"/>
              <a:gd name="T17" fmla="*/ 2147483647 h 57"/>
              <a:gd name="T18" fmla="*/ 2147483647 w 77"/>
              <a:gd name="T19" fmla="*/ 2147483647 h 57"/>
              <a:gd name="T20" fmla="*/ 2147483647 w 77"/>
              <a:gd name="T21" fmla="*/ 2147483647 h 57"/>
              <a:gd name="T22" fmla="*/ 2147483647 w 77"/>
              <a:gd name="T23" fmla="*/ 2147483647 h 57"/>
              <a:gd name="T24" fmla="*/ 2147483647 w 77"/>
              <a:gd name="T25" fmla="*/ 2147483647 h 57"/>
              <a:gd name="T26" fmla="*/ 2147483647 w 77"/>
              <a:gd name="T27" fmla="*/ 2147483647 h 57"/>
              <a:gd name="T28" fmla="*/ 2147483647 w 77"/>
              <a:gd name="T29" fmla="*/ 2147483647 h 57"/>
              <a:gd name="T30" fmla="*/ 2147483647 w 77"/>
              <a:gd name="T31" fmla="*/ 2147483647 h 57"/>
              <a:gd name="T32" fmla="*/ 2147483647 w 77"/>
              <a:gd name="T33" fmla="*/ 2147483647 h 57"/>
              <a:gd name="T34" fmla="*/ 2147483647 w 77"/>
              <a:gd name="T35" fmla="*/ 2147483647 h 57"/>
              <a:gd name="T36" fmla="*/ 2147483647 w 77"/>
              <a:gd name="T37" fmla="*/ 2147483647 h 57"/>
              <a:gd name="T38" fmla="*/ 2147483647 w 77"/>
              <a:gd name="T39" fmla="*/ 2147483647 h 57"/>
              <a:gd name="T40" fmla="*/ 2147483647 w 77"/>
              <a:gd name="T41" fmla="*/ 2147483647 h 57"/>
              <a:gd name="T42" fmla="*/ 2147483647 w 77"/>
              <a:gd name="T43" fmla="*/ 2147483647 h 57"/>
              <a:gd name="T44" fmla="*/ 2147483647 w 77"/>
              <a:gd name="T45" fmla="*/ 2147483647 h 57"/>
              <a:gd name="T46" fmla="*/ 2147483647 w 77"/>
              <a:gd name="T47" fmla="*/ 2147483647 h 57"/>
              <a:gd name="T48" fmla="*/ 2147483647 w 77"/>
              <a:gd name="T49" fmla="*/ 2147483647 h 57"/>
              <a:gd name="T50" fmla="*/ 2147483647 w 77"/>
              <a:gd name="T51" fmla="*/ 2147483647 h 57"/>
              <a:gd name="T52" fmla="*/ 2147483647 w 77"/>
              <a:gd name="T53" fmla="*/ 2147483647 h 57"/>
              <a:gd name="T54" fmla="*/ 2147483647 w 77"/>
              <a:gd name="T55" fmla="*/ 2147483647 h 57"/>
              <a:gd name="T56" fmla="*/ 2147483647 w 77"/>
              <a:gd name="T57" fmla="*/ 2147483647 h 57"/>
              <a:gd name="T58" fmla="*/ 2147483647 w 77"/>
              <a:gd name="T59" fmla="*/ 2147483647 h 57"/>
              <a:gd name="T60" fmla="*/ 2147483647 w 77"/>
              <a:gd name="T61" fmla="*/ 2147483647 h 57"/>
              <a:gd name="T62" fmla="*/ 2147483647 w 77"/>
              <a:gd name="T63" fmla="*/ 2147483647 h 57"/>
              <a:gd name="T64" fmla="*/ 2147483647 w 77"/>
              <a:gd name="T65" fmla="*/ 2147483647 h 57"/>
              <a:gd name="T66" fmla="*/ 2147483647 w 77"/>
              <a:gd name="T67" fmla="*/ 2147483647 h 57"/>
              <a:gd name="T68" fmla="*/ 2147483647 w 77"/>
              <a:gd name="T69" fmla="*/ 2147483647 h 57"/>
              <a:gd name="T70" fmla="*/ 2147483647 w 77"/>
              <a:gd name="T71" fmla="*/ 2147483647 h 57"/>
              <a:gd name="T72" fmla="*/ 2147483647 w 77"/>
              <a:gd name="T73" fmla="*/ 2147483647 h 57"/>
              <a:gd name="T74" fmla="*/ 2147483647 w 77"/>
              <a:gd name="T75" fmla="*/ 2147483647 h 57"/>
              <a:gd name="T76" fmla="*/ 2147483647 w 77"/>
              <a:gd name="T77" fmla="*/ 2147483647 h 57"/>
              <a:gd name="T78" fmla="*/ 2147483647 w 77"/>
              <a:gd name="T79" fmla="*/ 2147483647 h 57"/>
              <a:gd name="T80" fmla="*/ 2147483647 w 77"/>
              <a:gd name="T81" fmla="*/ 2147483647 h 57"/>
              <a:gd name="T82" fmla="*/ 2147483647 w 77"/>
              <a:gd name="T83" fmla="*/ 2147483647 h 57"/>
              <a:gd name="T84" fmla="*/ 2147483647 w 77"/>
              <a:gd name="T85" fmla="*/ 2147483647 h 57"/>
              <a:gd name="T86" fmla="*/ 2147483647 w 77"/>
              <a:gd name="T87" fmla="*/ 2147483647 h 57"/>
              <a:gd name="T88" fmla="*/ 2147483647 w 77"/>
              <a:gd name="T89" fmla="*/ 2147483647 h 57"/>
              <a:gd name="T90" fmla="*/ 2147483647 w 77"/>
              <a:gd name="T91" fmla="*/ 2147483647 h 57"/>
              <a:gd name="T92" fmla="*/ 2147483647 w 77"/>
              <a:gd name="T93" fmla="*/ 2147483647 h 57"/>
              <a:gd name="T94" fmla="*/ 2147483647 w 77"/>
              <a:gd name="T95" fmla="*/ 2147483647 h 57"/>
              <a:gd name="T96" fmla="*/ 2147483647 w 77"/>
              <a:gd name="T97" fmla="*/ 0 h 57"/>
              <a:gd name="T98" fmla="*/ 2147483647 w 77"/>
              <a:gd name="T99" fmla="*/ 0 h 57"/>
              <a:gd name="T100" fmla="*/ 2147483647 w 77"/>
              <a:gd name="T101" fmla="*/ 0 h 57"/>
              <a:gd name="T102" fmla="*/ 2147483647 w 77"/>
              <a:gd name="T103" fmla="*/ 0 h 57"/>
              <a:gd name="T104" fmla="*/ 2147483647 w 77"/>
              <a:gd name="T105" fmla="*/ 2147483647 h 57"/>
              <a:gd name="T106" fmla="*/ 2147483647 w 77"/>
              <a:gd name="T107" fmla="*/ 2147483647 h 57"/>
              <a:gd name="T108" fmla="*/ 2147483647 w 77"/>
              <a:gd name="T109" fmla="*/ 2147483647 h 57"/>
              <a:gd name="T110" fmla="*/ 2147483647 w 77"/>
              <a:gd name="T111" fmla="*/ 2147483647 h 57"/>
              <a:gd name="T112" fmla="*/ 2147483647 w 77"/>
              <a:gd name="T113" fmla="*/ 2147483647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path>
            </a:pathLst>
          </a:custGeom>
          <a:solidFill>
            <a:srgbClr val="FFFF00"/>
          </a:solidFill>
          <a:ln w="4763">
            <a:solidFill>
              <a:srgbClr val="990000"/>
            </a:solidFill>
            <a:round/>
            <a:headEnd/>
            <a:tailEnd/>
          </a:ln>
        </p:spPr>
        <p:txBody>
          <a:bodyPr/>
          <a:lstStyle/>
          <a:p>
            <a:endParaRPr lang="en-US"/>
          </a:p>
        </p:txBody>
      </p:sp>
      <p:sp>
        <p:nvSpPr>
          <p:cNvPr id="53432" name="Freeform 183"/>
          <p:cNvSpPr>
            <a:spLocks/>
          </p:cNvSpPr>
          <p:nvPr/>
        </p:nvSpPr>
        <p:spPr bwMode="auto">
          <a:xfrm>
            <a:off x="6189664" y="4286251"/>
            <a:ext cx="107951" cy="90488"/>
          </a:xfrm>
          <a:custGeom>
            <a:avLst/>
            <a:gdLst>
              <a:gd name="T0" fmla="*/ 2147483647 w 77"/>
              <a:gd name="T1" fmla="*/ 2147483647 h 57"/>
              <a:gd name="T2" fmla="*/ 0 w 77"/>
              <a:gd name="T3" fmla="*/ 2147483647 h 57"/>
              <a:gd name="T4" fmla="*/ 0 w 77"/>
              <a:gd name="T5" fmla="*/ 2147483647 h 57"/>
              <a:gd name="T6" fmla="*/ 2147483647 w 77"/>
              <a:gd name="T7" fmla="*/ 2147483647 h 57"/>
              <a:gd name="T8" fmla="*/ 2147483647 w 77"/>
              <a:gd name="T9" fmla="*/ 2147483647 h 57"/>
              <a:gd name="T10" fmla="*/ 2147483647 w 77"/>
              <a:gd name="T11" fmla="*/ 2147483647 h 57"/>
              <a:gd name="T12" fmla="*/ 2147483647 w 77"/>
              <a:gd name="T13" fmla="*/ 2147483647 h 57"/>
              <a:gd name="T14" fmla="*/ 2147483647 w 77"/>
              <a:gd name="T15" fmla="*/ 2147483647 h 57"/>
              <a:gd name="T16" fmla="*/ 2147483647 w 77"/>
              <a:gd name="T17" fmla="*/ 2147483647 h 57"/>
              <a:gd name="T18" fmla="*/ 2147483647 w 77"/>
              <a:gd name="T19" fmla="*/ 2147483647 h 57"/>
              <a:gd name="T20" fmla="*/ 2147483647 w 77"/>
              <a:gd name="T21" fmla="*/ 2147483647 h 57"/>
              <a:gd name="T22" fmla="*/ 2147483647 w 77"/>
              <a:gd name="T23" fmla="*/ 2147483647 h 57"/>
              <a:gd name="T24" fmla="*/ 2147483647 w 77"/>
              <a:gd name="T25" fmla="*/ 2147483647 h 57"/>
              <a:gd name="T26" fmla="*/ 2147483647 w 77"/>
              <a:gd name="T27" fmla="*/ 2147483647 h 57"/>
              <a:gd name="T28" fmla="*/ 2147483647 w 77"/>
              <a:gd name="T29" fmla="*/ 2147483647 h 57"/>
              <a:gd name="T30" fmla="*/ 2147483647 w 77"/>
              <a:gd name="T31" fmla="*/ 2147483647 h 57"/>
              <a:gd name="T32" fmla="*/ 2147483647 w 77"/>
              <a:gd name="T33" fmla="*/ 2147483647 h 57"/>
              <a:gd name="T34" fmla="*/ 2147483647 w 77"/>
              <a:gd name="T35" fmla="*/ 2147483647 h 57"/>
              <a:gd name="T36" fmla="*/ 2147483647 w 77"/>
              <a:gd name="T37" fmla="*/ 2147483647 h 57"/>
              <a:gd name="T38" fmla="*/ 2147483647 w 77"/>
              <a:gd name="T39" fmla="*/ 2147483647 h 57"/>
              <a:gd name="T40" fmla="*/ 2147483647 w 77"/>
              <a:gd name="T41" fmla="*/ 2147483647 h 57"/>
              <a:gd name="T42" fmla="*/ 2147483647 w 77"/>
              <a:gd name="T43" fmla="*/ 2147483647 h 57"/>
              <a:gd name="T44" fmla="*/ 2147483647 w 77"/>
              <a:gd name="T45" fmla="*/ 2147483647 h 57"/>
              <a:gd name="T46" fmla="*/ 2147483647 w 77"/>
              <a:gd name="T47" fmla="*/ 2147483647 h 57"/>
              <a:gd name="T48" fmla="*/ 2147483647 w 77"/>
              <a:gd name="T49" fmla="*/ 2147483647 h 57"/>
              <a:gd name="T50" fmla="*/ 2147483647 w 77"/>
              <a:gd name="T51" fmla="*/ 2147483647 h 57"/>
              <a:gd name="T52" fmla="*/ 2147483647 w 77"/>
              <a:gd name="T53" fmla="*/ 2147483647 h 57"/>
              <a:gd name="T54" fmla="*/ 2147483647 w 77"/>
              <a:gd name="T55" fmla="*/ 2147483647 h 57"/>
              <a:gd name="T56" fmla="*/ 2147483647 w 77"/>
              <a:gd name="T57" fmla="*/ 2147483647 h 57"/>
              <a:gd name="T58" fmla="*/ 2147483647 w 77"/>
              <a:gd name="T59" fmla="*/ 2147483647 h 57"/>
              <a:gd name="T60" fmla="*/ 2147483647 w 77"/>
              <a:gd name="T61" fmla="*/ 2147483647 h 57"/>
              <a:gd name="T62" fmla="*/ 2147483647 w 77"/>
              <a:gd name="T63" fmla="*/ 2147483647 h 57"/>
              <a:gd name="T64" fmla="*/ 2147483647 w 77"/>
              <a:gd name="T65" fmla="*/ 2147483647 h 57"/>
              <a:gd name="T66" fmla="*/ 2147483647 w 77"/>
              <a:gd name="T67" fmla="*/ 2147483647 h 57"/>
              <a:gd name="T68" fmla="*/ 2147483647 w 77"/>
              <a:gd name="T69" fmla="*/ 2147483647 h 57"/>
              <a:gd name="T70" fmla="*/ 2147483647 w 77"/>
              <a:gd name="T71" fmla="*/ 2147483647 h 57"/>
              <a:gd name="T72" fmla="*/ 2147483647 w 77"/>
              <a:gd name="T73" fmla="*/ 2147483647 h 57"/>
              <a:gd name="T74" fmla="*/ 2147483647 w 77"/>
              <a:gd name="T75" fmla="*/ 2147483647 h 57"/>
              <a:gd name="T76" fmla="*/ 2147483647 w 77"/>
              <a:gd name="T77" fmla="*/ 2147483647 h 57"/>
              <a:gd name="T78" fmla="*/ 2147483647 w 77"/>
              <a:gd name="T79" fmla="*/ 2147483647 h 57"/>
              <a:gd name="T80" fmla="*/ 2147483647 w 77"/>
              <a:gd name="T81" fmla="*/ 2147483647 h 57"/>
              <a:gd name="T82" fmla="*/ 2147483647 w 77"/>
              <a:gd name="T83" fmla="*/ 2147483647 h 57"/>
              <a:gd name="T84" fmla="*/ 2147483647 w 77"/>
              <a:gd name="T85" fmla="*/ 2147483647 h 57"/>
              <a:gd name="T86" fmla="*/ 2147483647 w 77"/>
              <a:gd name="T87" fmla="*/ 2147483647 h 57"/>
              <a:gd name="T88" fmla="*/ 2147483647 w 77"/>
              <a:gd name="T89" fmla="*/ 2147483647 h 57"/>
              <a:gd name="T90" fmla="*/ 2147483647 w 77"/>
              <a:gd name="T91" fmla="*/ 2147483647 h 57"/>
              <a:gd name="T92" fmla="*/ 2147483647 w 77"/>
              <a:gd name="T93" fmla="*/ 2147483647 h 57"/>
              <a:gd name="T94" fmla="*/ 2147483647 w 77"/>
              <a:gd name="T95" fmla="*/ 2147483647 h 57"/>
              <a:gd name="T96" fmla="*/ 2147483647 w 77"/>
              <a:gd name="T97" fmla="*/ 0 h 57"/>
              <a:gd name="T98" fmla="*/ 2147483647 w 77"/>
              <a:gd name="T99" fmla="*/ 0 h 57"/>
              <a:gd name="T100" fmla="*/ 2147483647 w 77"/>
              <a:gd name="T101" fmla="*/ 0 h 57"/>
              <a:gd name="T102" fmla="*/ 2147483647 w 77"/>
              <a:gd name="T103" fmla="*/ 0 h 57"/>
              <a:gd name="T104" fmla="*/ 2147483647 w 77"/>
              <a:gd name="T105" fmla="*/ 2147483647 h 57"/>
              <a:gd name="T106" fmla="*/ 2147483647 w 77"/>
              <a:gd name="T107" fmla="*/ 2147483647 h 57"/>
              <a:gd name="T108" fmla="*/ 2147483647 w 77"/>
              <a:gd name="T109" fmla="*/ 2147483647 h 57"/>
              <a:gd name="T110" fmla="*/ 2147483647 w 77"/>
              <a:gd name="T111" fmla="*/ 2147483647 h 57"/>
              <a:gd name="T112" fmla="*/ 2147483647 w 77"/>
              <a:gd name="T113" fmla="*/ 2147483647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path>
            </a:pathLst>
          </a:custGeom>
          <a:solidFill>
            <a:srgbClr val="FFFF00"/>
          </a:solidFill>
          <a:ln w="4763">
            <a:solidFill>
              <a:srgbClr val="990000"/>
            </a:solidFill>
            <a:round/>
            <a:headEnd/>
            <a:tailEnd/>
          </a:ln>
        </p:spPr>
        <p:txBody>
          <a:bodyPr/>
          <a:lstStyle/>
          <a:p>
            <a:endParaRPr lang="en-US"/>
          </a:p>
        </p:txBody>
      </p:sp>
      <p:sp>
        <p:nvSpPr>
          <p:cNvPr id="53433" name="Freeform 184"/>
          <p:cNvSpPr>
            <a:spLocks/>
          </p:cNvSpPr>
          <p:nvPr/>
        </p:nvSpPr>
        <p:spPr bwMode="auto">
          <a:xfrm>
            <a:off x="6199188" y="4233864"/>
            <a:ext cx="112712" cy="57151"/>
          </a:xfrm>
          <a:custGeom>
            <a:avLst/>
            <a:gdLst>
              <a:gd name="T0" fmla="*/ 2147483647 w 80"/>
              <a:gd name="T1" fmla="*/ 2147483647 h 36"/>
              <a:gd name="T2" fmla="*/ 2147483647 w 80"/>
              <a:gd name="T3" fmla="*/ 2147483647 h 36"/>
              <a:gd name="T4" fmla="*/ 2147483647 w 80"/>
              <a:gd name="T5" fmla="*/ 2147483647 h 36"/>
              <a:gd name="T6" fmla="*/ 2147483647 w 80"/>
              <a:gd name="T7" fmla="*/ 2147483647 h 36"/>
              <a:gd name="T8" fmla="*/ 2147483647 w 80"/>
              <a:gd name="T9" fmla="*/ 2147483647 h 36"/>
              <a:gd name="T10" fmla="*/ 2147483647 w 80"/>
              <a:gd name="T11" fmla="*/ 2147483647 h 36"/>
              <a:gd name="T12" fmla="*/ 2147483647 w 80"/>
              <a:gd name="T13" fmla="*/ 2147483647 h 36"/>
              <a:gd name="T14" fmla="*/ 0 w 80"/>
              <a:gd name="T15" fmla="*/ 2147483647 h 36"/>
              <a:gd name="T16" fmla="*/ 0 w 80"/>
              <a:gd name="T17" fmla="*/ 2147483647 h 36"/>
              <a:gd name="T18" fmla="*/ 2147483647 w 80"/>
              <a:gd name="T19" fmla="*/ 2147483647 h 36"/>
              <a:gd name="T20" fmla="*/ 2147483647 w 80"/>
              <a:gd name="T21" fmla="*/ 2147483647 h 36"/>
              <a:gd name="T22" fmla="*/ 2147483647 w 80"/>
              <a:gd name="T23" fmla="*/ 2147483647 h 36"/>
              <a:gd name="T24" fmla="*/ 2147483647 w 80"/>
              <a:gd name="T25" fmla="*/ 2147483647 h 36"/>
              <a:gd name="T26" fmla="*/ 2147483647 w 80"/>
              <a:gd name="T27" fmla="*/ 2147483647 h 36"/>
              <a:gd name="T28" fmla="*/ 2147483647 w 80"/>
              <a:gd name="T29" fmla="*/ 2147483647 h 36"/>
              <a:gd name="T30" fmla="*/ 2147483647 w 80"/>
              <a:gd name="T31" fmla="*/ 2147483647 h 36"/>
              <a:gd name="T32" fmla="*/ 2147483647 w 80"/>
              <a:gd name="T33" fmla="*/ 2147483647 h 36"/>
              <a:gd name="T34" fmla="*/ 2147483647 w 80"/>
              <a:gd name="T35" fmla="*/ 2147483647 h 36"/>
              <a:gd name="T36" fmla="*/ 2147483647 w 80"/>
              <a:gd name="T37" fmla="*/ 2147483647 h 36"/>
              <a:gd name="T38" fmla="*/ 2147483647 w 80"/>
              <a:gd name="T39" fmla="*/ 2147483647 h 36"/>
              <a:gd name="T40" fmla="*/ 2147483647 w 80"/>
              <a:gd name="T41" fmla="*/ 2147483647 h 36"/>
              <a:gd name="T42" fmla="*/ 2147483647 w 80"/>
              <a:gd name="T43" fmla="*/ 2147483647 h 36"/>
              <a:gd name="T44" fmla="*/ 2147483647 w 80"/>
              <a:gd name="T45" fmla="*/ 2147483647 h 36"/>
              <a:gd name="T46" fmla="*/ 2147483647 w 80"/>
              <a:gd name="T47" fmla="*/ 2147483647 h 36"/>
              <a:gd name="T48" fmla="*/ 2147483647 w 80"/>
              <a:gd name="T49" fmla="*/ 2147483647 h 36"/>
              <a:gd name="T50" fmla="*/ 2147483647 w 80"/>
              <a:gd name="T51" fmla="*/ 2147483647 h 36"/>
              <a:gd name="T52" fmla="*/ 2147483647 w 80"/>
              <a:gd name="T53" fmla="*/ 2147483647 h 36"/>
              <a:gd name="T54" fmla="*/ 2147483647 w 80"/>
              <a:gd name="T55" fmla="*/ 2147483647 h 36"/>
              <a:gd name="T56" fmla="*/ 2147483647 w 80"/>
              <a:gd name="T57" fmla="*/ 2147483647 h 36"/>
              <a:gd name="T58" fmla="*/ 2147483647 w 80"/>
              <a:gd name="T59" fmla="*/ 2147483647 h 36"/>
              <a:gd name="T60" fmla="*/ 2147483647 w 80"/>
              <a:gd name="T61" fmla="*/ 2147483647 h 36"/>
              <a:gd name="T62" fmla="*/ 2147483647 w 80"/>
              <a:gd name="T63" fmla="*/ 2147483647 h 36"/>
              <a:gd name="T64" fmla="*/ 2147483647 w 80"/>
              <a:gd name="T65" fmla="*/ 2147483647 h 36"/>
              <a:gd name="T66" fmla="*/ 2147483647 w 80"/>
              <a:gd name="T67" fmla="*/ 2147483647 h 36"/>
              <a:gd name="T68" fmla="*/ 2147483647 w 80"/>
              <a:gd name="T69" fmla="*/ 2147483647 h 36"/>
              <a:gd name="T70" fmla="*/ 2147483647 w 80"/>
              <a:gd name="T71" fmla="*/ 2147483647 h 36"/>
              <a:gd name="T72" fmla="*/ 2147483647 w 80"/>
              <a:gd name="T73" fmla="*/ 2147483647 h 36"/>
              <a:gd name="T74" fmla="*/ 2147483647 w 80"/>
              <a:gd name="T75" fmla="*/ 0 h 36"/>
              <a:gd name="T76" fmla="*/ 2147483647 w 80"/>
              <a:gd name="T77" fmla="*/ 0 h 36"/>
              <a:gd name="T78" fmla="*/ 2147483647 w 80"/>
              <a:gd name="T79" fmla="*/ 0 h 36"/>
              <a:gd name="T80" fmla="*/ 2147483647 w 80"/>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0"/>
              <a:gd name="T124" fmla="*/ 0 h 36"/>
              <a:gd name="T125" fmla="*/ 80 w 80"/>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0" h="36">
                <a:moveTo>
                  <a:pt x="12" y="3"/>
                </a:moveTo>
                <a:lnTo>
                  <a:pt x="9" y="5"/>
                </a:lnTo>
                <a:lnTo>
                  <a:pt x="8" y="6"/>
                </a:lnTo>
                <a:lnTo>
                  <a:pt x="6" y="6"/>
                </a:lnTo>
                <a:lnTo>
                  <a:pt x="5" y="7"/>
                </a:lnTo>
                <a:lnTo>
                  <a:pt x="2" y="9"/>
                </a:lnTo>
                <a:lnTo>
                  <a:pt x="0" y="10"/>
                </a:lnTo>
                <a:lnTo>
                  <a:pt x="2" y="15"/>
                </a:lnTo>
                <a:lnTo>
                  <a:pt x="5" y="18"/>
                </a:lnTo>
                <a:lnTo>
                  <a:pt x="6" y="22"/>
                </a:lnTo>
                <a:lnTo>
                  <a:pt x="11" y="25"/>
                </a:lnTo>
                <a:lnTo>
                  <a:pt x="14" y="28"/>
                </a:lnTo>
                <a:lnTo>
                  <a:pt x="18" y="31"/>
                </a:lnTo>
                <a:lnTo>
                  <a:pt x="21" y="33"/>
                </a:lnTo>
                <a:lnTo>
                  <a:pt x="25" y="33"/>
                </a:lnTo>
                <a:lnTo>
                  <a:pt x="31" y="33"/>
                </a:lnTo>
                <a:lnTo>
                  <a:pt x="37" y="34"/>
                </a:lnTo>
                <a:lnTo>
                  <a:pt x="45" y="34"/>
                </a:lnTo>
                <a:lnTo>
                  <a:pt x="52" y="36"/>
                </a:lnTo>
                <a:lnTo>
                  <a:pt x="59" y="36"/>
                </a:lnTo>
                <a:lnTo>
                  <a:pt x="67" y="36"/>
                </a:lnTo>
                <a:lnTo>
                  <a:pt x="73" y="36"/>
                </a:lnTo>
                <a:lnTo>
                  <a:pt x="77" y="34"/>
                </a:lnTo>
                <a:lnTo>
                  <a:pt x="79" y="33"/>
                </a:lnTo>
                <a:lnTo>
                  <a:pt x="80" y="30"/>
                </a:lnTo>
                <a:lnTo>
                  <a:pt x="80" y="25"/>
                </a:lnTo>
                <a:lnTo>
                  <a:pt x="80" y="22"/>
                </a:lnTo>
                <a:lnTo>
                  <a:pt x="79" y="19"/>
                </a:lnTo>
                <a:lnTo>
                  <a:pt x="77" y="15"/>
                </a:lnTo>
                <a:lnTo>
                  <a:pt x="76" y="13"/>
                </a:lnTo>
                <a:lnTo>
                  <a:pt x="71" y="12"/>
                </a:lnTo>
                <a:lnTo>
                  <a:pt x="65" y="9"/>
                </a:lnTo>
                <a:lnTo>
                  <a:pt x="58" y="7"/>
                </a:lnTo>
                <a:lnTo>
                  <a:pt x="51" y="5"/>
                </a:lnTo>
                <a:lnTo>
                  <a:pt x="42" y="2"/>
                </a:lnTo>
                <a:lnTo>
                  <a:pt x="33" y="0"/>
                </a:lnTo>
                <a:lnTo>
                  <a:pt x="25" y="0"/>
                </a:lnTo>
                <a:lnTo>
                  <a:pt x="18" y="0"/>
                </a:lnTo>
                <a:lnTo>
                  <a:pt x="12"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4" name="Freeform 185"/>
          <p:cNvSpPr>
            <a:spLocks/>
          </p:cNvSpPr>
          <p:nvPr/>
        </p:nvSpPr>
        <p:spPr bwMode="auto">
          <a:xfrm>
            <a:off x="6199188" y="4233864"/>
            <a:ext cx="112712" cy="57151"/>
          </a:xfrm>
          <a:custGeom>
            <a:avLst/>
            <a:gdLst>
              <a:gd name="T0" fmla="*/ 2147483647 w 80"/>
              <a:gd name="T1" fmla="*/ 2147483647 h 36"/>
              <a:gd name="T2" fmla="*/ 2147483647 w 80"/>
              <a:gd name="T3" fmla="*/ 2147483647 h 36"/>
              <a:gd name="T4" fmla="*/ 2147483647 w 80"/>
              <a:gd name="T5" fmla="*/ 2147483647 h 36"/>
              <a:gd name="T6" fmla="*/ 2147483647 w 80"/>
              <a:gd name="T7" fmla="*/ 2147483647 h 36"/>
              <a:gd name="T8" fmla="*/ 2147483647 w 80"/>
              <a:gd name="T9" fmla="*/ 2147483647 h 36"/>
              <a:gd name="T10" fmla="*/ 2147483647 w 80"/>
              <a:gd name="T11" fmla="*/ 2147483647 h 36"/>
              <a:gd name="T12" fmla="*/ 2147483647 w 80"/>
              <a:gd name="T13" fmla="*/ 2147483647 h 36"/>
              <a:gd name="T14" fmla="*/ 0 w 80"/>
              <a:gd name="T15" fmla="*/ 2147483647 h 36"/>
              <a:gd name="T16" fmla="*/ 0 w 80"/>
              <a:gd name="T17" fmla="*/ 2147483647 h 36"/>
              <a:gd name="T18" fmla="*/ 2147483647 w 80"/>
              <a:gd name="T19" fmla="*/ 2147483647 h 36"/>
              <a:gd name="T20" fmla="*/ 2147483647 w 80"/>
              <a:gd name="T21" fmla="*/ 2147483647 h 36"/>
              <a:gd name="T22" fmla="*/ 2147483647 w 80"/>
              <a:gd name="T23" fmla="*/ 2147483647 h 36"/>
              <a:gd name="T24" fmla="*/ 2147483647 w 80"/>
              <a:gd name="T25" fmla="*/ 2147483647 h 36"/>
              <a:gd name="T26" fmla="*/ 2147483647 w 80"/>
              <a:gd name="T27" fmla="*/ 2147483647 h 36"/>
              <a:gd name="T28" fmla="*/ 2147483647 w 80"/>
              <a:gd name="T29" fmla="*/ 2147483647 h 36"/>
              <a:gd name="T30" fmla="*/ 2147483647 w 80"/>
              <a:gd name="T31" fmla="*/ 2147483647 h 36"/>
              <a:gd name="T32" fmla="*/ 2147483647 w 80"/>
              <a:gd name="T33" fmla="*/ 2147483647 h 36"/>
              <a:gd name="T34" fmla="*/ 2147483647 w 80"/>
              <a:gd name="T35" fmla="*/ 2147483647 h 36"/>
              <a:gd name="T36" fmla="*/ 2147483647 w 80"/>
              <a:gd name="T37" fmla="*/ 2147483647 h 36"/>
              <a:gd name="T38" fmla="*/ 2147483647 w 80"/>
              <a:gd name="T39" fmla="*/ 2147483647 h 36"/>
              <a:gd name="T40" fmla="*/ 2147483647 w 80"/>
              <a:gd name="T41" fmla="*/ 2147483647 h 36"/>
              <a:gd name="T42" fmla="*/ 2147483647 w 80"/>
              <a:gd name="T43" fmla="*/ 2147483647 h 36"/>
              <a:gd name="T44" fmla="*/ 2147483647 w 80"/>
              <a:gd name="T45" fmla="*/ 2147483647 h 36"/>
              <a:gd name="T46" fmla="*/ 2147483647 w 80"/>
              <a:gd name="T47" fmla="*/ 2147483647 h 36"/>
              <a:gd name="T48" fmla="*/ 2147483647 w 80"/>
              <a:gd name="T49" fmla="*/ 2147483647 h 36"/>
              <a:gd name="T50" fmla="*/ 2147483647 w 80"/>
              <a:gd name="T51" fmla="*/ 2147483647 h 36"/>
              <a:gd name="T52" fmla="*/ 2147483647 w 80"/>
              <a:gd name="T53" fmla="*/ 2147483647 h 36"/>
              <a:gd name="T54" fmla="*/ 2147483647 w 80"/>
              <a:gd name="T55" fmla="*/ 2147483647 h 36"/>
              <a:gd name="T56" fmla="*/ 2147483647 w 80"/>
              <a:gd name="T57" fmla="*/ 2147483647 h 36"/>
              <a:gd name="T58" fmla="*/ 2147483647 w 80"/>
              <a:gd name="T59" fmla="*/ 2147483647 h 36"/>
              <a:gd name="T60" fmla="*/ 2147483647 w 80"/>
              <a:gd name="T61" fmla="*/ 2147483647 h 36"/>
              <a:gd name="T62" fmla="*/ 2147483647 w 80"/>
              <a:gd name="T63" fmla="*/ 2147483647 h 36"/>
              <a:gd name="T64" fmla="*/ 2147483647 w 80"/>
              <a:gd name="T65" fmla="*/ 2147483647 h 36"/>
              <a:gd name="T66" fmla="*/ 2147483647 w 80"/>
              <a:gd name="T67" fmla="*/ 2147483647 h 36"/>
              <a:gd name="T68" fmla="*/ 2147483647 w 80"/>
              <a:gd name="T69" fmla="*/ 2147483647 h 36"/>
              <a:gd name="T70" fmla="*/ 2147483647 w 80"/>
              <a:gd name="T71" fmla="*/ 2147483647 h 36"/>
              <a:gd name="T72" fmla="*/ 2147483647 w 80"/>
              <a:gd name="T73" fmla="*/ 2147483647 h 36"/>
              <a:gd name="T74" fmla="*/ 2147483647 w 80"/>
              <a:gd name="T75" fmla="*/ 0 h 36"/>
              <a:gd name="T76" fmla="*/ 2147483647 w 80"/>
              <a:gd name="T77" fmla="*/ 0 h 36"/>
              <a:gd name="T78" fmla="*/ 2147483647 w 80"/>
              <a:gd name="T79" fmla="*/ 0 h 36"/>
              <a:gd name="T80" fmla="*/ 2147483647 w 80"/>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0"/>
              <a:gd name="T124" fmla="*/ 0 h 36"/>
              <a:gd name="T125" fmla="*/ 80 w 80"/>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0" h="36">
                <a:moveTo>
                  <a:pt x="12" y="3"/>
                </a:moveTo>
                <a:lnTo>
                  <a:pt x="9" y="5"/>
                </a:lnTo>
                <a:lnTo>
                  <a:pt x="8" y="6"/>
                </a:lnTo>
                <a:lnTo>
                  <a:pt x="6" y="6"/>
                </a:lnTo>
                <a:lnTo>
                  <a:pt x="5" y="7"/>
                </a:lnTo>
                <a:lnTo>
                  <a:pt x="2" y="9"/>
                </a:lnTo>
                <a:lnTo>
                  <a:pt x="0" y="10"/>
                </a:lnTo>
                <a:lnTo>
                  <a:pt x="2" y="15"/>
                </a:lnTo>
                <a:lnTo>
                  <a:pt x="5" y="18"/>
                </a:lnTo>
                <a:lnTo>
                  <a:pt x="6" y="22"/>
                </a:lnTo>
                <a:lnTo>
                  <a:pt x="11" y="25"/>
                </a:lnTo>
                <a:lnTo>
                  <a:pt x="14" y="28"/>
                </a:lnTo>
                <a:lnTo>
                  <a:pt x="18" y="31"/>
                </a:lnTo>
                <a:lnTo>
                  <a:pt x="21" y="33"/>
                </a:lnTo>
                <a:lnTo>
                  <a:pt x="25" y="33"/>
                </a:lnTo>
                <a:lnTo>
                  <a:pt x="31" y="33"/>
                </a:lnTo>
                <a:lnTo>
                  <a:pt x="37" y="34"/>
                </a:lnTo>
                <a:lnTo>
                  <a:pt x="45" y="34"/>
                </a:lnTo>
                <a:lnTo>
                  <a:pt x="52" y="36"/>
                </a:lnTo>
                <a:lnTo>
                  <a:pt x="59" y="36"/>
                </a:lnTo>
                <a:lnTo>
                  <a:pt x="67" y="36"/>
                </a:lnTo>
                <a:lnTo>
                  <a:pt x="73" y="36"/>
                </a:lnTo>
                <a:lnTo>
                  <a:pt x="77" y="34"/>
                </a:lnTo>
                <a:lnTo>
                  <a:pt x="79" y="33"/>
                </a:lnTo>
                <a:lnTo>
                  <a:pt x="80" y="30"/>
                </a:lnTo>
                <a:lnTo>
                  <a:pt x="80" y="25"/>
                </a:lnTo>
                <a:lnTo>
                  <a:pt x="80" y="22"/>
                </a:lnTo>
                <a:lnTo>
                  <a:pt x="79" y="19"/>
                </a:lnTo>
                <a:lnTo>
                  <a:pt x="77" y="15"/>
                </a:lnTo>
                <a:lnTo>
                  <a:pt x="76" y="13"/>
                </a:lnTo>
                <a:lnTo>
                  <a:pt x="71" y="12"/>
                </a:lnTo>
                <a:lnTo>
                  <a:pt x="65" y="9"/>
                </a:lnTo>
                <a:lnTo>
                  <a:pt x="58" y="7"/>
                </a:lnTo>
                <a:lnTo>
                  <a:pt x="51" y="5"/>
                </a:lnTo>
                <a:lnTo>
                  <a:pt x="42" y="2"/>
                </a:lnTo>
                <a:lnTo>
                  <a:pt x="33" y="0"/>
                </a:lnTo>
                <a:lnTo>
                  <a:pt x="25" y="0"/>
                </a:lnTo>
                <a:lnTo>
                  <a:pt x="18" y="0"/>
                </a:lnTo>
                <a:lnTo>
                  <a:pt x="12" y="3"/>
                </a:lnTo>
              </a:path>
            </a:pathLst>
          </a:custGeom>
          <a:solidFill>
            <a:srgbClr val="FFFF00"/>
          </a:solidFill>
          <a:ln w="4763">
            <a:solidFill>
              <a:srgbClr val="990000"/>
            </a:solidFill>
            <a:round/>
            <a:headEnd/>
            <a:tailEnd/>
          </a:ln>
        </p:spPr>
        <p:txBody>
          <a:bodyPr/>
          <a:lstStyle/>
          <a:p>
            <a:endParaRPr lang="en-US"/>
          </a:p>
        </p:txBody>
      </p:sp>
      <p:sp>
        <p:nvSpPr>
          <p:cNvPr id="53435" name="Freeform 186"/>
          <p:cNvSpPr>
            <a:spLocks/>
          </p:cNvSpPr>
          <p:nvPr/>
        </p:nvSpPr>
        <p:spPr bwMode="auto">
          <a:xfrm>
            <a:off x="6310315" y="4198941"/>
            <a:ext cx="57151" cy="77787"/>
          </a:xfrm>
          <a:custGeom>
            <a:avLst/>
            <a:gdLst>
              <a:gd name="T0" fmla="*/ 2147483647 w 40"/>
              <a:gd name="T1" fmla="*/ 2147483647 h 49"/>
              <a:gd name="T2" fmla="*/ 2147483647 w 40"/>
              <a:gd name="T3" fmla="*/ 2147483647 h 49"/>
              <a:gd name="T4" fmla="*/ 2147483647 w 40"/>
              <a:gd name="T5" fmla="*/ 2147483647 h 49"/>
              <a:gd name="T6" fmla="*/ 0 w 40"/>
              <a:gd name="T7" fmla="*/ 2147483647 h 49"/>
              <a:gd name="T8" fmla="*/ 0 w 40"/>
              <a:gd name="T9" fmla="*/ 2147483647 h 49"/>
              <a:gd name="T10" fmla="*/ 0 w 40"/>
              <a:gd name="T11" fmla="*/ 2147483647 h 49"/>
              <a:gd name="T12" fmla="*/ 0 w 40"/>
              <a:gd name="T13" fmla="*/ 2147483647 h 49"/>
              <a:gd name="T14" fmla="*/ 0 w 40"/>
              <a:gd name="T15" fmla="*/ 2147483647 h 49"/>
              <a:gd name="T16" fmla="*/ 2147483647 w 40"/>
              <a:gd name="T17" fmla="*/ 2147483647 h 49"/>
              <a:gd name="T18" fmla="*/ 2147483647 w 40"/>
              <a:gd name="T19" fmla="*/ 2147483647 h 49"/>
              <a:gd name="T20" fmla="*/ 2147483647 w 40"/>
              <a:gd name="T21" fmla="*/ 2147483647 h 49"/>
              <a:gd name="T22" fmla="*/ 2147483647 w 40"/>
              <a:gd name="T23" fmla="*/ 2147483647 h 49"/>
              <a:gd name="T24" fmla="*/ 2147483647 w 40"/>
              <a:gd name="T25" fmla="*/ 2147483647 h 49"/>
              <a:gd name="T26" fmla="*/ 2147483647 w 40"/>
              <a:gd name="T27" fmla="*/ 2147483647 h 49"/>
              <a:gd name="T28" fmla="*/ 2147483647 w 40"/>
              <a:gd name="T29" fmla="*/ 2147483647 h 49"/>
              <a:gd name="T30" fmla="*/ 2147483647 w 40"/>
              <a:gd name="T31" fmla="*/ 2147483647 h 49"/>
              <a:gd name="T32" fmla="*/ 2147483647 w 40"/>
              <a:gd name="T33" fmla="*/ 2147483647 h 49"/>
              <a:gd name="T34" fmla="*/ 2147483647 w 40"/>
              <a:gd name="T35" fmla="*/ 2147483647 h 49"/>
              <a:gd name="T36" fmla="*/ 2147483647 w 40"/>
              <a:gd name="T37" fmla="*/ 2147483647 h 49"/>
              <a:gd name="T38" fmla="*/ 2147483647 w 40"/>
              <a:gd name="T39" fmla="*/ 2147483647 h 49"/>
              <a:gd name="T40" fmla="*/ 2147483647 w 40"/>
              <a:gd name="T41" fmla="*/ 2147483647 h 49"/>
              <a:gd name="T42" fmla="*/ 2147483647 w 40"/>
              <a:gd name="T43" fmla="*/ 2147483647 h 49"/>
              <a:gd name="T44" fmla="*/ 2147483647 w 40"/>
              <a:gd name="T45" fmla="*/ 2147483647 h 49"/>
              <a:gd name="T46" fmla="*/ 2147483647 w 40"/>
              <a:gd name="T47" fmla="*/ 2147483647 h 49"/>
              <a:gd name="T48" fmla="*/ 2147483647 w 40"/>
              <a:gd name="T49" fmla="*/ 2147483647 h 49"/>
              <a:gd name="T50" fmla="*/ 2147483647 w 40"/>
              <a:gd name="T51" fmla="*/ 2147483647 h 49"/>
              <a:gd name="T52" fmla="*/ 2147483647 w 40"/>
              <a:gd name="T53" fmla="*/ 2147483647 h 49"/>
              <a:gd name="T54" fmla="*/ 2147483647 w 40"/>
              <a:gd name="T55" fmla="*/ 2147483647 h 49"/>
              <a:gd name="T56" fmla="*/ 2147483647 w 40"/>
              <a:gd name="T57" fmla="*/ 2147483647 h 49"/>
              <a:gd name="T58" fmla="*/ 2147483647 w 40"/>
              <a:gd name="T59" fmla="*/ 2147483647 h 49"/>
              <a:gd name="T60" fmla="*/ 2147483647 w 40"/>
              <a:gd name="T61" fmla="*/ 2147483647 h 49"/>
              <a:gd name="T62" fmla="*/ 2147483647 w 40"/>
              <a:gd name="T63" fmla="*/ 2147483647 h 49"/>
              <a:gd name="T64" fmla="*/ 2147483647 w 40"/>
              <a:gd name="T65" fmla="*/ 2147483647 h 49"/>
              <a:gd name="T66" fmla="*/ 2147483647 w 40"/>
              <a:gd name="T67" fmla="*/ 2147483647 h 49"/>
              <a:gd name="T68" fmla="*/ 2147483647 w 40"/>
              <a:gd name="T69" fmla="*/ 2147483647 h 49"/>
              <a:gd name="T70" fmla="*/ 2147483647 w 40"/>
              <a:gd name="T71" fmla="*/ 2147483647 h 49"/>
              <a:gd name="T72" fmla="*/ 2147483647 w 40"/>
              <a:gd name="T73" fmla="*/ 2147483647 h 49"/>
              <a:gd name="T74" fmla="*/ 2147483647 w 40"/>
              <a:gd name="T75" fmla="*/ 2147483647 h 49"/>
              <a:gd name="T76" fmla="*/ 2147483647 w 40"/>
              <a:gd name="T77" fmla="*/ 2147483647 h 49"/>
              <a:gd name="T78" fmla="*/ 2147483647 w 40"/>
              <a:gd name="T79" fmla="*/ 2147483647 h 49"/>
              <a:gd name="T80" fmla="*/ 2147483647 w 40"/>
              <a:gd name="T81" fmla="*/ 2147483647 h 49"/>
              <a:gd name="T82" fmla="*/ 2147483647 w 40"/>
              <a:gd name="T83" fmla="*/ 0 h 49"/>
              <a:gd name="T84" fmla="*/ 2147483647 w 40"/>
              <a:gd name="T85" fmla="*/ 2147483647 h 49"/>
              <a:gd name="T86" fmla="*/ 2147483647 w 40"/>
              <a:gd name="T87" fmla="*/ 2147483647 h 49"/>
              <a:gd name="T88" fmla="*/ 2147483647 w 40"/>
              <a:gd name="T89" fmla="*/ 2147483647 h 49"/>
              <a:gd name="T90" fmla="*/ 2147483647 w 40"/>
              <a:gd name="T91" fmla="*/ 2147483647 h 49"/>
              <a:gd name="T92" fmla="*/ 2147483647 w 40"/>
              <a:gd name="T93" fmla="*/ 2147483647 h 49"/>
              <a:gd name="T94" fmla="*/ 2147483647 w 40"/>
              <a:gd name="T95" fmla="*/ 2147483647 h 49"/>
              <a:gd name="T96" fmla="*/ 2147483647 w 4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6" name="Freeform 187"/>
          <p:cNvSpPr>
            <a:spLocks/>
          </p:cNvSpPr>
          <p:nvPr/>
        </p:nvSpPr>
        <p:spPr bwMode="auto">
          <a:xfrm>
            <a:off x="6310315" y="4198941"/>
            <a:ext cx="57151" cy="77787"/>
          </a:xfrm>
          <a:custGeom>
            <a:avLst/>
            <a:gdLst>
              <a:gd name="T0" fmla="*/ 2147483647 w 40"/>
              <a:gd name="T1" fmla="*/ 2147483647 h 49"/>
              <a:gd name="T2" fmla="*/ 2147483647 w 40"/>
              <a:gd name="T3" fmla="*/ 2147483647 h 49"/>
              <a:gd name="T4" fmla="*/ 2147483647 w 40"/>
              <a:gd name="T5" fmla="*/ 2147483647 h 49"/>
              <a:gd name="T6" fmla="*/ 0 w 40"/>
              <a:gd name="T7" fmla="*/ 2147483647 h 49"/>
              <a:gd name="T8" fmla="*/ 0 w 40"/>
              <a:gd name="T9" fmla="*/ 2147483647 h 49"/>
              <a:gd name="T10" fmla="*/ 0 w 40"/>
              <a:gd name="T11" fmla="*/ 2147483647 h 49"/>
              <a:gd name="T12" fmla="*/ 0 w 40"/>
              <a:gd name="T13" fmla="*/ 2147483647 h 49"/>
              <a:gd name="T14" fmla="*/ 0 w 40"/>
              <a:gd name="T15" fmla="*/ 2147483647 h 49"/>
              <a:gd name="T16" fmla="*/ 2147483647 w 40"/>
              <a:gd name="T17" fmla="*/ 2147483647 h 49"/>
              <a:gd name="T18" fmla="*/ 2147483647 w 40"/>
              <a:gd name="T19" fmla="*/ 2147483647 h 49"/>
              <a:gd name="T20" fmla="*/ 2147483647 w 40"/>
              <a:gd name="T21" fmla="*/ 2147483647 h 49"/>
              <a:gd name="T22" fmla="*/ 2147483647 w 40"/>
              <a:gd name="T23" fmla="*/ 2147483647 h 49"/>
              <a:gd name="T24" fmla="*/ 2147483647 w 40"/>
              <a:gd name="T25" fmla="*/ 2147483647 h 49"/>
              <a:gd name="T26" fmla="*/ 2147483647 w 40"/>
              <a:gd name="T27" fmla="*/ 2147483647 h 49"/>
              <a:gd name="T28" fmla="*/ 2147483647 w 40"/>
              <a:gd name="T29" fmla="*/ 2147483647 h 49"/>
              <a:gd name="T30" fmla="*/ 2147483647 w 40"/>
              <a:gd name="T31" fmla="*/ 2147483647 h 49"/>
              <a:gd name="T32" fmla="*/ 2147483647 w 40"/>
              <a:gd name="T33" fmla="*/ 2147483647 h 49"/>
              <a:gd name="T34" fmla="*/ 2147483647 w 40"/>
              <a:gd name="T35" fmla="*/ 2147483647 h 49"/>
              <a:gd name="T36" fmla="*/ 2147483647 w 40"/>
              <a:gd name="T37" fmla="*/ 2147483647 h 49"/>
              <a:gd name="T38" fmla="*/ 2147483647 w 40"/>
              <a:gd name="T39" fmla="*/ 2147483647 h 49"/>
              <a:gd name="T40" fmla="*/ 2147483647 w 40"/>
              <a:gd name="T41" fmla="*/ 2147483647 h 49"/>
              <a:gd name="T42" fmla="*/ 2147483647 w 40"/>
              <a:gd name="T43" fmla="*/ 2147483647 h 49"/>
              <a:gd name="T44" fmla="*/ 2147483647 w 40"/>
              <a:gd name="T45" fmla="*/ 2147483647 h 49"/>
              <a:gd name="T46" fmla="*/ 2147483647 w 40"/>
              <a:gd name="T47" fmla="*/ 2147483647 h 49"/>
              <a:gd name="T48" fmla="*/ 2147483647 w 40"/>
              <a:gd name="T49" fmla="*/ 2147483647 h 49"/>
              <a:gd name="T50" fmla="*/ 2147483647 w 40"/>
              <a:gd name="T51" fmla="*/ 2147483647 h 49"/>
              <a:gd name="T52" fmla="*/ 2147483647 w 40"/>
              <a:gd name="T53" fmla="*/ 2147483647 h 49"/>
              <a:gd name="T54" fmla="*/ 2147483647 w 40"/>
              <a:gd name="T55" fmla="*/ 2147483647 h 49"/>
              <a:gd name="T56" fmla="*/ 2147483647 w 40"/>
              <a:gd name="T57" fmla="*/ 2147483647 h 49"/>
              <a:gd name="T58" fmla="*/ 2147483647 w 40"/>
              <a:gd name="T59" fmla="*/ 2147483647 h 49"/>
              <a:gd name="T60" fmla="*/ 2147483647 w 40"/>
              <a:gd name="T61" fmla="*/ 2147483647 h 49"/>
              <a:gd name="T62" fmla="*/ 2147483647 w 40"/>
              <a:gd name="T63" fmla="*/ 2147483647 h 49"/>
              <a:gd name="T64" fmla="*/ 2147483647 w 40"/>
              <a:gd name="T65" fmla="*/ 2147483647 h 49"/>
              <a:gd name="T66" fmla="*/ 2147483647 w 40"/>
              <a:gd name="T67" fmla="*/ 2147483647 h 49"/>
              <a:gd name="T68" fmla="*/ 2147483647 w 40"/>
              <a:gd name="T69" fmla="*/ 2147483647 h 49"/>
              <a:gd name="T70" fmla="*/ 2147483647 w 40"/>
              <a:gd name="T71" fmla="*/ 2147483647 h 49"/>
              <a:gd name="T72" fmla="*/ 2147483647 w 40"/>
              <a:gd name="T73" fmla="*/ 2147483647 h 49"/>
              <a:gd name="T74" fmla="*/ 2147483647 w 40"/>
              <a:gd name="T75" fmla="*/ 2147483647 h 49"/>
              <a:gd name="T76" fmla="*/ 2147483647 w 40"/>
              <a:gd name="T77" fmla="*/ 2147483647 h 49"/>
              <a:gd name="T78" fmla="*/ 2147483647 w 40"/>
              <a:gd name="T79" fmla="*/ 2147483647 h 49"/>
              <a:gd name="T80" fmla="*/ 2147483647 w 40"/>
              <a:gd name="T81" fmla="*/ 2147483647 h 49"/>
              <a:gd name="T82" fmla="*/ 2147483647 w 40"/>
              <a:gd name="T83" fmla="*/ 0 h 49"/>
              <a:gd name="T84" fmla="*/ 2147483647 w 40"/>
              <a:gd name="T85" fmla="*/ 2147483647 h 49"/>
              <a:gd name="T86" fmla="*/ 2147483647 w 40"/>
              <a:gd name="T87" fmla="*/ 2147483647 h 49"/>
              <a:gd name="T88" fmla="*/ 2147483647 w 40"/>
              <a:gd name="T89" fmla="*/ 2147483647 h 49"/>
              <a:gd name="T90" fmla="*/ 2147483647 w 40"/>
              <a:gd name="T91" fmla="*/ 2147483647 h 49"/>
              <a:gd name="T92" fmla="*/ 2147483647 w 40"/>
              <a:gd name="T93" fmla="*/ 2147483647 h 49"/>
              <a:gd name="T94" fmla="*/ 2147483647 w 40"/>
              <a:gd name="T95" fmla="*/ 2147483647 h 49"/>
              <a:gd name="T96" fmla="*/ 2147483647 w 4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path>
            </a:pathLst>
          </a:custGeom>
          <a:solidFill>
            <a:srgbClr val="FFFF00"/>
          </a:solidFill>
          <a:ln w="4763">
            <a:solidFill>
              <a:srgbClr val="990000"/>
            </a:solidFill>
            <a:round/>
            <a:headEnd/>
            <a:tailEnd/>
          </a:ln>
        </p:spPr>
        <p:txBody>
          <a:bodyPr/>
          <a:lstStyle/>
          <a:p>
            <a:endParaRPr lang="en-US"/>
          </a:p>
        </p:txBody>
      </p:sp>
      <p:sp>
        <p:nvSpPr>
          <p:cNvPr id="53437" name="Freeform 188"/>
          <p:cNvSpPr>
            <a:spLocks/>
          </p:cNvSpPr>
          <p:nvPr/>
        </p:nvSpPr>
        <p:spPr bwMode="auto">
          <a:xfrm>
            <a:off x="6310315" y="4198941"/>
            <a:ext cx="57151" cy="77787"/>
          </a:xfrm>
          <a:custGeom>
            <a:avLst/>
            <a:gdLst>
              <a:gd name="T0" fmla="*/ 2147483647 w 40"/>
              <a:gd name="T1" fmla="*/ 2147483647 h 49"/>
              <a:gd name="T2" fmla="*/ 2147483647 w 40"/>
              <a:gd name="T3" fmla="*/ 2147483647 h 49"/>
              <a:gd name="T4" fmla="*/ 2147483647 w 40"/>
              <a:gd name="T5" fmla="*/ 2147483647 h 49"/>
              <a:gd name="T6" fmla="*/ 0 w 40"/>
              <a:gd name="T7" fmla="*/ 2147483647 h 49"/>
              <a:gd name="T8" fmla="*/ 0 w 40"/>
              <a:gd name="T9" fmla="*/ 2147483647 h 49"/>
              <a:gd name="T10" fmla="*/ 0 w 40"/>
              <a:gd name="T11" fmla="*/ 2147483647 h 49"/>
              <a:gd name="T12" fmla="*/ 0 w 40"/>
              <a:gd name="T13" fmla="*/ 2147483647 h 49"/>
              <a:gd name="T14" fmla="*/ 0 w 40"/>
              <a:gd name="T15" fmla="*/ 2147483647 h 49"/>
              <a:gd name="T16" fmla="*/ 2147483647 w 40"/>
              <a:gd name="T17" fmla="*/ 2147483647 h 49"/>
              <a:gd name="T18" fmla="*/ 2147483647 w 40"/>
              <a:gd name="T19" fmla="*/ 2147483647 h 49"/>
              <a:gd name="T20" fmla="*/ 2147483647 w 40"/>
              <a:gd name="T21" fmla="*/ 2147483647 h 49"/>
              <a:gd name="T22" fmla="*/ 2147483647 w 40"/>
              <a:gd name="T23" fmla="*/ 2147483647 h 49"/>
              <a:gd name="T24" fmla="*/ 2147483647 w 40"/>
              <a:gd name="T25" fmla="*/ 2147483647 h 49"/>
              <a:gd name="T26" fmla="*/ 2147483647 w 40"/>
              <a:gd name="T27" fmla="*/ 2147483647 h 49"/>
              <a:gd name="T28" fmla="*/ 2147483647 w 40"/>
              <a:gd name="T29" fmla="*/ 2147483647 h 49"/>
              <a:gd name="T30" fmla="*/ 2147483647 w 40"/>
              <a:gd name="T31" fmla="*/ 2147483647 h 49"/>
              <a:gd name="T32" fmla="*/ 2147483647 w 40"/>
              <a:gd name="T33" fmla="*/ 2147483647 h 49"/>
              <a:gd name="T34" fmla="*/ 2147483647 w 40"/>
              <a:gd name="T35" fmla="*/ 2147483647 h 49"/>
              <a:gd name="T36" fmla="*/ 2147483647 w 40"/>
              <a:gd name="T37" fmla="*/ 2147483647 h 49"/>
              <a:gd name="T38" fmla="*/ 2147483647 w 40"/>
              <a:gd name="T39" fmla="*/ 2147483647 h 49"/>
              <a:gd name="T40" fmla="*/ 2147483647 w 40"/>
              <a:gd name="T41" fmla="*/ 2147483647 h 49"/>
              <a:gd name="T42" fmla="*/ 2147483647 w 40"/>
              <a:gd name="T43" fmla="*/ 2147483647 h 49"/>
              <a:gd name="T44" fmla="*/ 2147483647 w 40"/>
              <a:gd name="T45" fmla="*/ 2147483647 h 49"/>
              <a:gd name="T46" fmla="*/ 2147483647 w 40"/>
              <a:gd name="T47" fmla="*/ 2147483647 h 49"/>
              <a:gd name="T48" fmla="*/ 2147483647 w 40"/>
              <a:gd name="T49" fmla="*/ 2147483647 h 49"/>
              <a:gd name="T50" fmla="*/ 2147483647 w 40"/>
              <a:gd name="T51" fmla="*/ 2147483647 h 49"/>
              <a:gd name="T52" fmla="*/ 2147483647 w 40"/>
              <a:gd name="T53" fmla="*/ 2147483647 h 49"/>
              <a:gd name="T54" fmla="*/ 2147483647 w 40"/>
              <a:gd name="T55" fmla="*/ 2147483647 h 49"/>
              <a:gd name="T56" fmla="*/ 2147483647 w 40"/>
              <a:gd name="T57" fmla="*/ 2147483647 h 49"/>
              <a:gd name="T58" fmla="*/ 2147483647 w 40"/>
              <a:gd name="T59" fmla="*/ 2147483647 h 49"/>
              <a:gd name="T60" fmla="*/ 2147483647 w 40"/>
              <a:gd name="T61" fmla="*/ 2147483647 h 49"/>
              <a:gd name="T62" fmla="*/ 2147483647 w 40"/>
              <a:gd name="T63" fmla="*/ 2147483647 h 49"/>
              <a:gd name="T64" fmla="*/ 2147483647 w 40"/>
              <a:gd name="T65" fmla="*/ 2147483647 h 49"/>
              <a:gd name="T66" fmla="*/ 2147483647 w 40"/>
              <a:gd name="T67" fmla="*/ 2147483647 h 49"/>
              <a:gd name="T68" fmla="*/ 2147483647 w 40"/>
              <a:gd name="T69" fmla="*/ 2147483647 h 49"/>
              <a:gd name="T70" fmla="*/ 2147483647 w 40"/>
              <a:gd name="T71" fmla="*/ 2147483647 h 49"/>
              <a:gd name="T72" fmla="*/ 2147483647 w 40"/>
              <a:gd name="T73" fmla="*/ 2147483647 h 49"/>
              <a:gd name="T74" fmla="*/ 2147483647 w 40"/>
              <a:gd name="T75" fmla="*/ 2147483647 h 49"/>
              <a:gd name="T76" fmla="*/ 2147483647 w 40"/>
              <a:gd name="T77" fmla="*/ 2147483647 h 49"/>
              <a:gd name="T78" fmla="*/ 2147483647 w 40"/>
              <a:gd name="T79" fmla="*/ 2147483647 h 49"/>
              <a:gd name="T80" fmla="*/ 2147483647 w 40"/>
              <a:gd name="T81" fmla="*/ 2147483647 h 49"/>
              <a:gd name="T82" fmla="*/ 2147483647 w 40"/>
              <a:gd name="T83" fmla="*/ 0 h 49"/>
              <a:gd name="T84" fmla="*/ 2147483647 w 40"/>
              <a:gd name="T85" fmla="*/ 2147483647 h 49"/>
              <a:gd name="T86" fmla="*/ 2147483647 w 40"/>
              <a:gd name="T87" fmla="*/ 2147483647 h 49"/>
              <a:gd name="T88" fmla="*/ 2147483647 w 40"/>
              <a:gd name="T89" fmla="*/ 2147483647 h 49"/>
              <a:gd name="T90" fmla="*/ 2147483647 w 40"/>
              <a:gd name="T91" fmla="*/ 2147483647 h 49"/>
              <a:gd name="T92" fmla="*/ 2147483647 w 40"/>
              <a:gd name="T93" fmla="*/ 2147483647 h 49"/>
              <a:gd name="T94" fmla="*/ 2147483647 w 40"/>
              <a:gd name="T95" fmla="*/ 2147483647 h 49"/>
              <a:gd name="T96" fmla="*/ 2147483647 w 4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path>
            </a:pathLst>
          </a:custGeom>
          <a:solidFill>
            <a:srgbClr val="FFFF00"/>
          </a:solidFill>
          <a:ln w="4763">
            <a:solidFill>
              <a:srgbClr val="990000"/>
            </a:solidFill>
            <a:round/>
            <a:headEnd/>
            <a:tailEnd/>
          </a:ln>
        </p:spPr>
        <p:txBody>
          <a:bodyPr/>
          <a:lstStyle/>
          <a:p>
            <a:endParaRPr lang="en-US"/>
          </a:p>
        </p:txBody>
      </p:sp>
      <p:sp>
        <p:nvSpPr>
          <p:cNvPr id="53438" name="Freeform 189"/>
          <p:cNvSpPr>
            <a:spLocks/>
          </p:cNvSpPr>
          <p:nvPr/>
        </p:nvSpPr>
        <p:spPr bwMode="auto">
          <a:xfrm>
            <a:off x="6249989" y="4287839"/>
            <a:ext cx="114300" cy="88900"/>
          </a:xfrm>
          <a:custGeom>
            <a:avLst/>
            <a:gdLst>
              <a:gd name="T0" fmla="*/ 2147483647 w 81"/>
              <a:gd name="T1" fmla="*/ 2147483647 h 56"/>
              <a:gd name="T2" fmla="*/ 2147483647 w 81"/>
              <a:gd name="T3" fmla="*/ 2147483647 h 56"/>
              <a:gd name="T4" fmla="*/ 2147483647 w 81"/>
              <a:gd name="T5" fmla="*/ 2147483647 h 56"/>
              <a:gd name="T6" fmla="*/ 2147483647 w 81"/>
              <a:gd name="T7" fmla="*/ 2147483647 h 56"/>
              <a:gd name="T8" fmla="*/ 2147483647 w 81"/>
              <a:gd name="T9" fmla="*/ 2147483647 h 56"/>
              <a:gd name="T10" fmla="*/ 2147483647 w 81"/>
              <a:gd name="T11" fmla="*/ 2147483647 h 56"/>
              <a:gd name="T12" fmla="*/ 2147483647 w 81"/>
              <a:gd name="T13" fmla="*/ 2147483647 h 56"/>
              <a:gd name="T14" fmla="*/ 2147483647 w 81"/>
              <a:gd name="T15" fmla="*/ 2147483647 h 56"/>
              <a:gd name="T16" fmla="*/ 2147483647 w 81"/>
              <a:gd name="T17" fmla="*/ 2147483647 h 56"/>
              <a:gd name="T18" fmla="*/ 2147483647 w 81"/>
              <a:gd name="T19" fmla="*/ 2147483647 h 56"/>
              <a:gd name="T20" fmla="*/ 2147483647 w 81"/>
              <a:gd name="T21" fmla="*/ 2147483647 h 56"/>
              <a:gd name="T22" fmla="*/ 2147483647 w 81"/>
              <a:gd name="T23" fmla="*/ 2147483647 h 56"/>
              <a:gd name="T24" fmla="*/ 2147483647 w 81"/>
              <a:gd name="T25" fmla="*/ 2147483647 h 56"/>
              <a:gd name="T26" fmla="*/ 2147483647 w 81"/>
              <a:gd name="T27" fmla="*/ 2147483647 h 56"/>
              <a:gd name="T28" fmla="*/ 2147483647 w 81"/>
              <a:gd name="T29" fmla="*/ 2147483647 h 56"/>
              <a:gd name="T30" fmla="*/ 2147483647 w 81"/>
              <a:gd name="T31" fmla="*/ 2147483647 h 56"/>
              <a:gd name="T32" fmla="*/ 2147483647 w 81"/>
              <a:gd name="T33" fmla="*/ 2147483647 h 56"/>
              <a:gd name="T34" fmla="*/ 2147483647 w 81"/>
              <a:gd name="T35" fmla="*/ 2147483647 h 56"/>
              <a:gd name="T36" fmla="*/ 2147483647 w 81"/>
              <a:gd name="T37" fmla="*/ 2147483647 h 56"/>
              <a:gd name="T38" fmla="*/ 2147483647 w 81"/>
              <a:gd name="T39" fmla="*/ 2147483647 h 56"/>
              <a:gd name="T40" fmla="*/ 2147483647 w 81"/>
              <a:gd name="T41" fmla="*/ 2147483647 h 56"/>
              <a:gd name="T42" fmla="*/ 2147483647 w 81"/>
              <a:gd name="T43" fmla="*/ 2147483647 h 56"/>
              <a:gd name="T44" fmla="*/ 2147483647 w 81"/>
              <a:gd name="T45" fmla="*/ 2147483647 h 56"/>
              <a:gd name="T46" fmla="*/ 2147483647 w 81"/>
              <a:gd name="T47" fmla="*/ 2147483647 h 56"/>
              <a:gd name="T48" fmla="*/ 2147483647 w 81"/>
              <a:gd name="T49" fmla="*/ 2147483647 h 56"/>
              <a:gd name="T50" fmla="*/ 2147483647 w 81"/>
              <a:gd name="T51" fmla="*/ 2147483647 h 56"/>
              <a:gd name="T52" fmla="*/ 2147483647 w 81"/>
              <a:gd name="T53" fmla="*/ 2147483647 h 56"/>
              <a:gd name="T54" fmla="*/ 2147483647 w 81"/>
              <a:gd name="T55" fmla="*/ 2147483647 h 56"/>
              <a:gd name="T56" fmla="*/ 2147483647 w 81"/>
              <a:gd name="T57" fmla="*/ 2147483647 h 56"/>
              <a:gd name="T58" fmla="*/ 2147483647 w 81"/>
              <a:gd name="T59" fmla="*/ 2147483647 h 56"/>
              <a:gd name="T60" fmla="*/ 2147483647 w 81"/>
              <a:gd name="T61" fmla="*/ 2147483647 h 56"/>
              <a:gd name="T62" fmla="*/ 2147483647 w 81"/>
              <a:gd name="T63" fmla="*/ 2147483647 h 56"/>
              <a:gd name="T64" fmla="*/ 2147483647 w 81"/>
              <a:gd name="T65" fmla="*/ 2147483647 h 56"/>
              <a:gd name="T66" fmla="*/ 2147483647 w 81"/>
              <a:gd name="T67" fmla="*/ 2147483647 h 56"/>
              <a:gd name="T68" fmla="*/ 2147483647 w 81"/>
              <a:gd name="T69" fmla="*/ 2147483647 h 56"/>
              <a:gd name="T70" fmla="*/ 2147483647 w 81"/>
              <a:gd name="T71" fmla="*/ 2147483647 h 56"/>
              <a:gd name="T72" fmla="*/ 2147483647 w 81"/>
              <a:gd name="T73" fmla="*/ 2147483647 h 56"/>
              <a:gd name="T74" fmla="*/ 2147483647 w 81"/>
              <a:gd name="T75" fmla="*/ 2147483647 h 56"/>
              <a:gd name="T76" fmla="*/ 2147483647 w 81"/>
              <a:gd name="T77" fmla="*/ 2147483647 h 56"/>
              <a:gd name="T78" fmla="*/ 2147483647 w 81"/>
              <a:gd name="T79" fmla="*/ 2147483647 h 56"/>
              <a:gd name="T80" fmla="*/ 2147483647 w 81"/>
              <a:gd name="T81" fmla="*/ 2147483647 h 56"/>
              <a:gd name="T82" fmla="*/ 2147483647 w 81"/>
              <a:gd name="T83" fmla="*/ 2147483647 h 56"/>
              <a:gd name="T84" fmla="*/ 2147483647 w 81"/>
              <a:gd name="T85" fmla="*/ 2147483647 h 56"/>
              <a:gd name="T86" fmla="*/ 2147483647 w 81"/>
              <a:gd name="T87" fmla="*/ 2147483647 h 56"/>
              <a:gd name="T88" fmla="*/ 2147483647 w 81"/>
              <a:gd name="T89" fmla="*/ 0 h 56"/>
              <a:gd name="T90" fmla="*/ 2147483647 w 81"/>
              <a:gd name="T91" fmla="*/ 0 h 56"/>
              <a:gd name="T92" fmla="*/ 2147483647 w 81"/>
              <a:gd name="T93" fmla="*/ 2147483647 h 56"/>
              <a:gd name="T94" fmla="*/ 2147483647 w 81"/>
              <a:gd name="T95" fmla="*/ 2147483647 h 56"/>
              <a:gd name="T96" fmla="*/ 0 w 81"/>
              <a:gd name="T97" fmla="*/ 2147483647 h 56"/>
              <a:gd name="T98" fmla="*/ 0 w 81"/>
              <a:gd name="T99" fmla="*/ 2147483647 h 56"/>
              <a:gd name="T100" fmla="*/ 2147483647 w 81"/>
              <a:gd name="T101" fmla="*/ 2147483647 h 56"/>
              <a:gd name="T102" fmla="*/ 2147483647 w 81"/>
              <a:gd name="T103" fmla="*/ 2147483647 h 56"/>
              <a:gd name="T104" fmla="*/ 2147483647 w 81"/>
              <a:gd name="T105" fmla="*/ 2147483647 h 56"/>
              <a:gd name="T106" fmla="*/ 2147483647 w 81"/>
              <a:gd name="T107" fmla="*/ 2147483647 h 56"/>
              <a:gd name="T108" fmla="*/ 2147483647 w 81"/>
              <a:gd name="T109" fmla="*/ 2147483647 h 56"/>
              <a:gd name="T110" fmla="*/ 2147483647 w 81"/>
              <a:gd name="T111" fmla="*/ 2147483647 h 56"/>
              <a:gd name="T112" fmla="*/ 2147483647 w 81"/>
              <a:gd name="T113" fmla="*/ 2147483647 h 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1"/>
              <a:gd name="T172" fmla="*/ 0 h 56"/>
              <a:gd name="T173" fmla="*/ 81 w 81"/>
              <a:gd name="T174" fmla="*/ 56 h 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1" h="56">
                <a:moveTo>
                  <a:pt x="22" y="24"/>
                </a:moveTo>
                <a:lnTo>
                  <a:pt x="23" y="25"/>
                </a:lnTo>
                <a:lnTo>
                  <a:pt x="25" y="27"/>
                </a:lnTo>
                <a:lnTo>
                  <a:pt x="26" y="28"/>
                </a:lnTo>
                <a:lnTo>
                  <a:pt x="29" y="30"/>
                </a:lnTo>
                <a:lnTo>
                  <a:pt x="31" y="30"/>
                </a:lnTo>
                <a:lnTo>
                  <a:pt x="32" y="31"/>
                </a:lnTo>
                <a:lnTo>
                  <a:pt x="32" y="33"/>
                </a:lnTo>
                <a:lnTo>
                  <a:pt x="34" y="34"/>
                </a:lnTo>
                <a:lnTo>
                  <a:pt x="35" y="40"/>
                </a:lnTo>
                <a:lnTo>
                  <a:pt x="40" y="45"/>
                </a:lnTo>
                <a:lnTo>
                  <a:pt x="44" y="48"/>
                </a:lnTo>
                <a:lnTo>
                  <a:pt x="50" y="49"/>
                </a:lnTo>
                <a:lnTo>
                  <a:pt x="56" y="50"/>
                </a:lnTo>
                <a:lnTo>
                  <a:pt x="62" y="52"/>
                </a:lnTo>
                <a:lnTo>
                  <a:pt x="68" y="53"/>
                </a:lnTo>
                <a:lnTo>
                  <a:pt x="72" y="56"/>
                </a:lnTo>
                <a:lnTo>
                  <a:pt x="75" y="53"/>
                </a:lnTo>
                <a:lnTo>
                  <a:pt x="78" y="49"/>
                </a:lnTo>
                <a:lnTo>
                  <a:pt x="80" y="46"/>
                </a:lnTo>
                <a:lnTo>
                  <a:pt x="80" y="43"/>
                </a:lnTo>
                <a:lnTo>
                  <a:pt x="81" y="40"/>
                </a:lnTo>
                <a:lnTo>
                  <a:pt x="81" y="37"/>
                </a:lnTo>
                <a:lnTo>
                  <a:pt x="81" y="33"/>
                </a:lnTo>
                <a:lnTo>
                  <a:pt x="81" y="28"/>
                </a:lnTo>
                <a:lnTo>
                  <a:pt x="81" y="27"/>
                </a:lnTo>
                <a:lnTo>
                  <a:pt x="81" y="25"/>
                </a:lnTo>
                <a:lnTo>
                  <a:pt x="80" y="24"/>
                </a:lnTo>
                <a:lnTo>
                  <a:pt x="80" y="22"/>
                </a:lnTo>
                <a:lnTo>
                  <a:pt x="78" y="22"/>
                </a:lnTo>
                <a:lnTo>
                  <a:pt x="77" y="21"/>
                </a:lnTo>
                <a:lnTo>
                  <a:pt x="75" y="19"/>
                </a:lnTo>
                <a:lnTo>
                  <a:pt x="74" y="19"/>
                </a:lnTo>
                <a:lnTo>
                  <a:pt x="71" y="18"/>
                </a:lnTo>
                <a:lnTo>
                  <a:pt x="66" y="16"/>
                </a:lnTo>
                <a:lnTo>
                  <a:pt x="63" y="15"/>
                </a:lnTo>
                <a:lnTo>
                  <a:pt x="60" y="12"/>
                </a:lnTo>
                <a:lnTo>
                  <a:pt x="59" y="9"/>
                </a:lnTo>
                <a:lnTo>
                  <a:pt x="56" y="8"/>
                </a:lnTo>
                <a:lnTo>
                  <a:pt x="53" y="6"/>
                </a:lnTo>
                <a:lnTo>
                  <a:pt x="50" y="5"/>
                </a:lnTo>
                <a:lnTo>
                  <a:pt x="44" y="3"/>
                </a:lnTo>
                <a:lnTo>
                  <a:pt x="38" y="3"/>
                </a:lnTo>
                <a:lnTo>
                  <a:pt x="31" y="2"/>
                </a:lnTo>
                <a:lnTo>
                  <a:pt x="23" y="0"/>
                </a:lnTo>
                <a:lnTo>
                  <a:pt x="16" y="0"/>
                </a:lnTo>
                <a:lnTo>
                  <a:pt x="9" y="2"/>
                </a:lnTo>
                <a:lnTo>
                  <a:pt x="3" y="2"/>
                </a:lnTo>
                <a:lnTo>
                  <a:pt x="0" y="5"/>
                </a:lnTo>
                <a:lnTo>
                  <a:pt x="0" y="6"/>
                </a:lnTo>
                <a:lnTo>
                  <a:pt x="1" y="8"/>
                </a:lnTo>
                <a:lnTo>
                  <a:pt x="4" y="10"/>
                </a:lnTo>
                <a:lnTo>
                  <a:pt x="9" y="15"/>
                </a:lnTo>
                <a:lnTo>
                  <a:pt x="13" y="18"/>
                </a:lnTo>
                <a:lnTo>
                  <a:pt x="18" y="21"/>
                </a:lnTo>
                <a:lnTo>
                  <a:pt x="20" y="22"/>
                </a:lnTo>
                <a:lnTo>
                  <a:pt x="22"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9" name="Freeform 190"/>
          <p:cNvSpPr>
            <a:spLocks/>
          </p:cNvSpPr>
          <p:nvPr/>
        </p:nvSpPr>
        <p:spPr bwMode="auto">
          <a:xfrm>
            <a:off x="6249989" y="4287839"/>
            <a:ext cx="114300" cy="88900"/>
          </a:xfrm>
          <a:custGeom>
            <a:avLst/>
            <a:gdLst>
              <a:gd name="T0" fmla="*/ 2147483647 w 81"/>
              <a:gd name="T1" fmla="*/ 2147483647 h 56"/>
              <a:gd name="T2" fmla="*/ 2147483647 w 81"/>
              <a:gd name="T3" fmla="*/ 2147483647 h 56"/>
              <a:gd name="T4" fmla="*/ 2147483647 w 81"/>
              <a:gd name="T5" fmla="*/ 2147483647 h 56"/>
              <a:gd name="T6" fmla="*/ 2147483647 w 81"/>
              <a:gd name="T7" fmla="*/ 2147483647 h 56"/>
              <a:gd name="T8" fmla="*/ 2147483647 w 81"/>
              <a:gd name="T9" fmla="*/ 2147483647 h 56"/>
              <a:gd name="T10" fmla="*/ 2147483647 w 81"/>
              <a:gd name="T11" fmla="*/ 2147483647 h 56"/>
              <a:gd name="T12" fmla="*/ 2147483647 w 81"/>
              <a:gd name="T13" fmla="*/ 2147483647 h 56"/>
              <a:gd name="T14" fmla="*/ 2147483647 w 81"/>
              <a:gd name="T15" fmla="*/ 2147483647 h 56"/>
              <a:gd name="T16" fmla="*/ 2147483647 w 81"/>
              <a:gd name="T17" fmla="*/ 2147483647 h 56"/>
              <a:gd name="T18" fmla="*/ 2147483647 w 81"/>
              <a:gd name="T19" fmla="*/ 2147483647 h 56"/>
              <a:gd name="T20" fmla="*/ 2147483647 w 81"/>
              <a:gd name="T21" fmla="*/ 2147483647 h 56"/>
              <a:gd name="T22" fmla="*/ 2147483647 w 81"/>
              <a:gd name="T23" fmla="*/ 2147483647 h 56"/>
              <a:gd name="T24" fmla="*/ 2147483647 w 81"/>
              <a:gd name="T25" fmla="*/ 2147483647 h 56"/>
              <a:gd name="T26" fmla="*/ 2147483647 w 81"/>
              <a:gd name="T27" fmla="*/ 2147483647 h 56"/>
              <a:gd name="T28" fmla="*/ 2147483647 w 81"/>
              <a:gd name="T29" fmla="*/ 2147483647 h 56"/>
              <a:gd name="T30" fmla="*/ 2147483647 w 81"/>
              <a:gd name="T31" fmla="*/ 2147483647 h 56"/>
              <a:gd name="T32" fmla="*/ 2147483647 w 81"/>
              <a:gd name="T33" fmla="*/ 2147483647 h 56"/>
              <a:gd name="T34" fmla="*/ 2147483647 w 81"/>
              <a:gd name="T35" fmla="*/ 2147483647 h 56"/>
              <a:gd name="T36" fmla="*/ 2147483647 w 81"/>
              <a:gd name="T37" fmla="*/ 2147483647 h 56"/>
              <a:gd name="T38" fmla="*/ 2147483647 w 81"/>
              <a:gd name="T39" fmla="*/ 2147483647 h 56"/>
              <a:gd name="T40" fmla="*/ 2147483647 w 81"/>
              <a:gd name="T41" fmla="*/ 2147483647 h 56"/>
              <a:gd name="T42" fmla="*/ 2147483647 w 81"/>
              <a:gd name="T43" fmla="*/ 2147483647 h 56"/>
              <a:gd name="T44" fmla="*/ 2147483647 w 81"/>
              <a:gd name="T45" fmla="*/ 2147483647 h 56"/>
              <a:gd name="T46" fmla="*/ 2147483647 w 81"/>
              <a:gd name="T47" fmla="*/ 2147483647 h 56"/>
              <a:gd name="T48" fmla="*/ 2147483647 w 81"/>
              <a:gd name="T49" fmla="*/ 2147483647 h 56"/>
              <a:gd name="T50" fmla="*/ 2147483647 w 81"/>
              <a:gd name="T51" fmla="*/ 2147483647 h 56"/>
              <a:gd name="T52" fmla="*/ 2147483647 w 81"/>
              <a:gd name="T53" fmla="*/ 2147483647 h 56"/>
              <a:gd name="T54" fmla="*/ 2147483647 w 81"/>
              <a:gd name="T55" fmla="*/ 2147483647 h 56"/>
              <a:gd name="T56" fmla="*/ 2147483647 w 81"/>
              <a:gd name="T57" fmla="*/ 2147483647 h 56"/>
              <a:gd name="T58" fmla="*/ 2147483647 w 81"/>
              <a:gd name="T59" fmla="*/ 2147483647 h 56"/>
              <a:gd name="T60" fmla="*/ 2147483647 w 81"/>
              <a:gd name="T61" fmla="*/ 2147483647 h 56"/>
              <a:gd name="T62" fmla="*/ 2147483647 w 81"/>
              <a:gd name="T63" fmla="*/ 2147483647 h 56"/>
              <a:gd name="T64" fmla="*/ 2147483647 w 81"/>
              <a:gd name="T65" fmla="*/ 2147483647 h 56"/>
              <a:gd name="T66" fmla="*/ 2147483647 w 81"/>
              <a:gd name="T67" fmla="*/ 2147483647 h 56"/>
              <a:gd name="T68" fmla="*/ 2147483647 w 81"/>
              <a:gd name="T69" fmla="*/ 2147483647 h 56"/>
              <a:gd name="T70" fmla="*/ 2147483647 w 81"/>
              <a:gd name="T71" fmla="*/ 2147483647 h 56"/>
              <a:gd name="T72" fmla="*/ 2147483647 w 81"/>
              <a:gd name="T73" fmla="*/ 2147483647 h 56"/>
              <a:gd name="T74" fmla="*/ 2147483647 w 81"/>
              <a:gd name="T75" fmla="*/ 2147483647 h 56"/>
              <a:gd name="T76" fmla="*/ 2147483647 w 81"/>
              <a:gd name="T77" fmla="*/ 2147483647 h 56"/>
              <a:gd name="T78" fmla="*/ 2147483647 w 81"/>
              <a:gd name="T79" fmla="*/ 2147483647 h 56"/>
              <a:gd name="T80" fmla="*/ 2147483647 w 81"/>
              <a:gd name="T81" fmla="*/ 2147483647 h 56"/>
              <a:gd name="T82" fmla="*/ 2147483647 w 81"/>
              <a:gd name="T83" fmla="*/ 2147483647 h 56"/>
              <a:gd name="T84" fmla="*/ 2147483647 w 81"/>
              <a:gd name="T85" fmla="*/ 2147483647 h 56"/>
              <a:gd name="T86" fmla="*/ 2147483647 w 81"/>
              <a:gd name="T87" fmla="*/ 2147483647 h 56"/>
              <a:gd name="T88" fmla="*/ 2147483647 w 81"/>
              <a:gd name="T89" fmla="*/ 0 h 56"/>
              <a:gd name="T90" fmla="*/ 2147483647 w 81"/>
              <a:gd name="T91" fmla="*/ 0 h 56"/>
              <a:gd name="T92" fmla="*/ 2147483647 w 81"/>
              <a:gd name="T93" fmla="*/ 2147483647 h 56"/>
              <a:gd name="T94" fmla="*/ 2147483647 w 81"/>
              <a:gd name="T95" fmla="*/ 2147483647 h 56"/>
              <a:gd name="T96" fmla="*/ 0 w 81"/>
              <a:gd name="T97" fmla="*/ 2147483647 h 56"/>
              <a:gd name="T98" fmla="*/ 0 w 81"/>
              <a:gd name="T99" fmla="*/ 2147483647 h 56"/>
              <a:gd name="T100" fmla="*/ 2147483647 w 81"/>
              <a:gd name="T101" fmla="*/ 2147483647 h 56"/>
              <a:gd name="T102" fmla="*/ 2147483647 w 81"/>
              <a:gd name="T103" fmla="*/ 2147483647 h 56"/>
              <a:gd name="T104" fmla="*/ 2147483647 w 81"/>
              <a:gd name="T105" fmla="*/ 2147483647 h 56"/>
              <a:gd name="T106" fmla="*/ 2147483647 w 81"/>
              <a:gd name="T107" fmla="*/ 2147483647 h 56"/>
              <a:gd name="T108" fmla="*/ 2147483647 w 81"/>
              <a:gd name="T109" fmla="*/ 2147483647 h 56"/>
              <a:gd name="T110" fmla="*/ 2147483647 w 81"/>
              <a:gd name="T111" fmla="*/ 2147483647 h 56"/>
              <a:gd name="T112" fmla="*/ 2147483647 w 81"/>
              <a:gd name="T113" fmla="*/ 2147483647 h 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1"/>
              <a:gd name="T172" fmla="*/ 0 h 56"/>
              <a:gd name="T173" fmla="*/ 81 w 81"/>
              <a:gd name="T174" fmla="*/ 56 h 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1" h="56">
                <a:moveTo>
                  <a:pt x="22" y="24"/>
                </a:moveTo>
                <a:lnTo>
                  <a:pt x="23" y="25"/>
                </a:lnTo>
                <a:lnTo>
                  <a:pt x="25" y="27"/>
                </a:lnTo>
                <a:lnTo>
                  <a:pt x="26" y="28"/>
                </a:lnTo>
                <a:lnTo>
                  <a:pt x="29" y="30"/>
                </a:lnTo>
                <a:lnTo>
                  <a:pt x="31" y="30"/>
                </a:lnTo>
                <a:lnTo>
                  <a:pt x="32" y="31"/>
                </a:lnTo>
                <a:lnTo>
                  <a:pt x="32" y="33"/>
                </a:lnTo>
                <a:lnTo>
                  <a:pt x="34" y="34"/>
                </a:lnTo>
                <a:lnTo>
                  <a:pt x="35" y="40"/>
                </a:lnTo>
                <a:lnTo>
                  <a:pt x="40" y="45"/>
                </a:lnTo>
                <a:lnTo>
                  <a:pt x="44" y="48"/>
                </a:lnTo>
                <a:lnTo>
                  <a:pt x="50" y="49"/>
                </a:lnTo>
                <a:lnTo>
                  <a:pt x="56" y="50"/>
                </a:lnTo>
                <a:lnTo>
                  <a:pt x="62" y="52"/>
                </a:lnTo>
                <a:lnTo>
                  <a:pt x="68" y="53"/>
                </a:lnTo>
                <a:lnTo>
                  <a:pt x="72" y="56"/>
                </a:lnTo>
                <a:lnTo>
                  <a:pt x="75" y="53"/>
                </a:lnTo>
                <a:lnTo>
                  <a:pt x="78" y="49"/>
                </a:lnTo>
                <a:lnTo>
                  <a:pt x="80" y="46"/>
                </a:lnTo>
                <a:lnTo>
                  <a:pt x="80" y="43"/>
                </a:lnTo>
                <a:lnTo>
                  <a:pt x="81" y="40"/>
                </a:lnTo>
                <a:lnTo>
                  <a:pt x="81" y="37"/>
                </a:lnTo>
                <a:lnTo>
                  <a:pt x="81" y="33"/>
                </a:lnTo>
                <a:lnTo>
                  <a:pt x="81" y="28"/>
                </a:lnTo>
                <a:lnTo>
                  <a:pt x="81" y="27"/>
                </a:lnTo>
                <a:lnTo>
                  <a:pt x="81" y="25"/>
                </a:lnTo>
                <a:lnTo>
                  <a:pt x="80" y="24"/>
                </a:lnTo>
                <a:lnTo>
                  <a:pt x="80" y="22"/>
                </a:lnTo>
                <a:lnTo>
                  <a:pt x="78" y="22"/>
                </a:lnTo>
                <a:lnTo>
                  <a:pt x="77" y="21"/>
                </a:lnTo>
                <a:lnTo>
                  <a:pt x="75" y="19"/>
                </a:lnTo>
                <a:lnTo>
                  <a:pt x="74" y="19"/>
                </a:lnTo>
                <a:lnTo>
                  <a:pt x="71" y="18"/>
                </a:lnTo>
                <a:lnTo>
                  <a:pt x="66" y="16"/>
                </a:lnTo>
                <a:lnTo>
                  <a:pt x="63" y="15"/>
                </a:lnTo>
                <a:lnTo>
                  <a:pt x="60" y="12"/>
                </a:lnTo>
                <a:lnTo>
                  <a:pt x="59" y="9"/>
                </a:lnTo>
                <a:lnTo>
                  <a:pt x="56" y="8"/>
                </a:lnTo>
                <a:lnTo>
                  <a:pt x="53" y="6"/>
                </a:lnTo>
                <a:lnTo>
                  <a:pt x="50" y="5"/>
                </a:lnTo>
                <a:lnTo>
                  <a:pt x="44" y="3"/>
                </a:lnTo>
                <a:lnTo>
                  <a:pt x="38" y="3"/>
                </a:lnTo>
                <a:lnTo>
                  <a:pt x="31" y="2"/>
                </a:lnTo>
                <a:lnTo>
                  <a:pt x="23" y="0"/>
                </a:lnTo>
                <a:lnTo>
                  <a:pt x="16" y="0"/>
                </a:lnTo>
                <a:lnTo>
                  <a:pt x="9" y="2"/>
                </a:lnTo>
                <a:lnTo>
                  <a:pt x="3" y="2"/>
                </a:lnTo>
                <a:lnTo>
                  <a:pt x="0" y="5"/>
                </a:lnTo>
                <a:lnTo>
                  <a:pt x="0" y="6"/>
                </a:lnTo>
                <a:lnTo>
                  <a:pt x="1" y="8"/>
                </a:lnTo>
                <a:lnTo>
                  <a:pt x="4" y="10"/>
                </a:lnTo>
                <a:lnTo>
                  <a:pt x="9" y="15"/>
                </a:lnTo>
                <a:lnTo>
                  <a:pt x="13" y="18"/>
                </a:lnTo>
                <a:lnTo>
                  <a:pt x="18" y="21"/>
                </a:lnTo>
                <a:lnTo>
                  <a:pt x="20" y="22"/>
                </a:lnTo>
                <a:lnTo>
                  <a:pt x="22" y="24"/>
                </a:lnTo>
              </a:path>
            </a:pathLst>
          </a:custGeom>
          <a:solidFill>
            <a:srgbClr val="FFFF00"/>
          </a:solidFill>
          <a:ln w="4763">
            <a:solidFill>
              <a:srgbClr val="990000"/>
            </a:solidFill>
            <a:round/>
            <a:headEnd/>
            <a:tailEnd/>
          </a:ln>
        </p:spPr>
        <p:txBody>
          <a:bodyPr/>
          <a:lstStyle/>
          <a:p>
            <a:endParaRPr lang="en-US"/>
          </a:p>
        </p:txBody>
      </p:sp>
      <p:sp>
        <p:nvSpPr>
          <p:cNvPr id="53440" name="Freeform 191"/>
          <p:cNvSpPr>
            <a:spLocks/>
          </p:cNvSpPr>
          <p:nvPr/>
        </p:nvSpPr>
        <p:spPr bwMode="auto">
          <a:xfrm>
            <a:off x="6302377" y="4379914"/>
            <a:ext cx="74613" cy="55563"/>
          </a:xfrm>
          <a:custGeom>
            <a:avLst/>
            <a:gdLst>
              <a:gd name="T0" fmla="*/ 2147483647 w 53"/>
              <a:gd name="T1" fmla="*/ 2147483647 h 35"/>
              <a:gd name="T2" fmla="*/ 2147483647 w 53"/>
              <a:gd name="T3" fmla="*/ 2147483647 h 35"/>
              <a:gd name="T4" fmla="*/ 2147483647 w 53"/>
              <a:gd name="T5" fmla="*/ 2147483647 h 35"/>
              <a:gd name="T6" fmla="*/ 2147483647 w 53"/>
              <a:gd name="T7" fmla="*/ 2147483647 h 35"/>
              <a:gd name="T8" fmla="*/ 2147483647 w 53"/>
              <a:gd name="T9" fmla="*/ 2147483647 h 35"/>
              <a:gd name="T10" fmla="*/ 2147483647 w 53"/>
              <a:gd name="T11" fmla="*/ 2147483647 h 35"/>
              <a:gd name="T12" fmla="*/ 2147483647 w 53"/>
              <a:gd name="T13" fmla="*/ 2147483647 h 35"/>
              <a:gd name="T14" fmla="*/ 2147483647 w 53"/>
              <a:gd name="T15" fmla="*/ 2147483647 h 35"/>
              <a:gd name="T16" fmla="*/ 2147483647 w 53"/>
              <a:gd name="T17" fmla="*/ 2147483647 h 35"/>
              <a:gd name="T18" fmla="*/ 2147483647 w 53"/>
              <a:gd name="T19" fmla="*/ 2147483647 h 35"/>
              <a:gd name="T20" fmla="*/ 2147483647 w 53"/>
              <a:gd name="T21" fmla="*/ 2147483647 h 35"/>
              <a:gd name="T22" fmla="*/ 2147483647 w 53"/>
              <a:gd name="T23" fmla="*/ 2147483647 h 35"/>
              <a:gd name="T24" fmla="*/ 2147483647 w 53"/>
              <a:gd name="T25" fmla="*/ 2147483647 h 35"/>
              <a:gd name="T26" fmla="*/ 2147483647 w 53"/>
              <a:gd name="T27" fmla="*/ 2147483647 h 35"/>
              <a:gd name="T28" fmla="*/ 2147483647 w 53"/>
              <a:gd name="T29" fmla="*/ 2147483647 h 35"/>
              <a:gd name="T30" fmla="*/ 2147483647 w 53"/>
              <a:gd name="T31" fmla="*/ 2147483647 h 35"/>
              <a:gd name="T32" fmla="*/ 2147483647 w 53"/>
              <a:gd name="T33" fmla="*/ 2147483647 h 35"/>
              <a:gd name="T34" fmla="*/ 2147483647 w 53"/>
              <a:gd name="T35" fmla="*/ 2147483647 h 35"/>
              <a:gd name="T36" fmla="*/ 2147483647 w 53"/>
              <a:gd name="T37" fmla="*/ 2147483647 h 35"/>
              <a:gd name="T38" fmla="*/ 2147483647 w 53"/>
              <a:gd name="T39" fmla="*/ 2147483647 h 35"/>
              <a:gd name="T40" fmla="*/ 2147483647 w 53"/>
              <a:gd name="T41" fmla="*/ 2147483647 h 35"/>
              <a:gd name="T42" fmla="*/ 2147483647 w 53"/>
              <a:gd name="T43" fmla="*/ 2147483647 h 35"/>
              <a:gd name="T44" fmla="*/ 2147483647 w 53"/>
              <a:gd name="T45" fmla="*/ 2147483647 h 35"/>
              <a:gd name="T46" fmla="*/ 2147483647 w 53"/>
              <a:gd name="T47" fmla="*/ 2147483647 h 35"/>
              <a:gd name="T48" fmla="*/ 2147483647 w 53"/>
              <a:gd name="T49" fmla="*/ 2147483647 h 35"/>
              <a:gd name="T50" fmla="*/ 2147483647 w 53"/>
              <a:gd name="T51" fmla="*/ 2147483647 h 35"/>
              <a:gd name="T52" fmla="*/ 2147483647 w 53"/>
              <a:gd name="T53" fmla="*/ 2147483647 h 35"/>
              <a:gd name="T54" fmla="*/ 2147483647 w 53"/>
              <a:gd name="T55" fmla="*/ 2147483647 h 35"/>
              <a:gd name="T56" fmla="*/ 2147483647 w 53"/>
              <a:gd name="T57" fmla="*/ 2147483647 h 35"/>
              <a:gd name="T58" fmla="*/ 2147483647 w 53"/>
              <a:gd name="T59" fmla="*/ 2147483647 h 35"/>
              <a:gd name="T60" fmla="*/ 2147483647 w 53"/>
              <a:gd name="T61" fmla="*/ 2147483647 h 35"/>
              <a:gd name="T62" fmla="*/ 2147483647 w 53"/>
              <a:gd name="T63" fmla="*/ 2147483647 h 35"/>
              <a:gd name="T64" fmla="*/ 2147483647 w 53"/>
              <a:gd name="T65" fmla="*/ 2147483647 h 35"/>
              <a:gd name="T66" fmla="*/ 2147483647 w 53"/>
              <a:gd name="T67" fmla="*/ 2147483647 h 35"/>
              <a:gd name="T68" fmla="*/ 2147483647 w 53"/>
              <a:gd name="T69" fmla="*/ 2147483647 h 35"/>
              <a:gd name="T70" fmla="*/ 2147483647 w 53"/>
              <a:gd name="T71" fmla="*/ 2147483647 h 35"/>
              <a:gd name="T72" fmla="*/ 2147483647 w 53"/>
              <a:gd name="T73" fmla="*/ 2147483647 h 35"/>
              <a:gd name="T74" fmla="*/ 2147483647 w 53"/>
              <a:gd name="T75" fmla="*/ 2147483647 h 35"/>
              <a:gd name="T76" fmla="*/ 2147483647 w 53"/>
              <a:gd name="T77" fmla="*/ 2147483647 h 35"/>
              <a:gd name="T78" fmla="*/ 2147483647 w 53"/>
              <a:gd name="T79" fmla="*/ 2147483647 h 35"/>
              <a:gd name="T80" fmla="*/ 2147483647 w 53"/>
              <a:gd name="T81" fmla="*/ 2147483647 h 35"/>
              <a:gd name="T82" fmla="*/ 2147483647 w 53"/>
              <a:gd name="T83" fmla="*/ 2147483647 h 35"/>
              <a:gd name="T84" fmla="*/ 2147483647 w 53"/>
              <a:gd name="T85" fmla="*/ 2147483647 h 35"/>
              <a:gd name="T86" fmla="*/ 2147483647 w 53"/>
              <a:gd name="T87" fmla="*/ 2147483647 h 35"/>
              <a:gd name="T88" fmla="*/ 2147483647 w 53"/>
              <a:gd name="T89" fmla="*/ 2147483647 h 35"/>
              <a:gd name="T90" fmla="*/ 2147483647 w 53"/>
              <a:gd name="T91" fmla="*/ 2147483647 h 35"/>
              <a:gd name="T92" fmla="*/ 2147483647 w 53"/>
              <a:gd name="T93" fmla="*/ 0 h 35"/>
              <a:gd name="T94" fmla="*/ 2147483647 w 53"/>
              <a:gd name="T95" fmla="*/ 0 h 35"/>
              <a:gd name="T96" fmla="*/ 2147483647 w 53"/>
              <a:gd name="T97" fmla="*/ 0 h 35"/>
              <a:gd name="T98" fmla="*/ 0 w 53"/>
              <a:gd name="T99" fmla="*/ 0 h 35"/>
              <a:gd name="T100" fmla="*/ 0 w 53"/>
              <a:gd name="T101" fmla="*/ 2147483647 h 35"/>
              <a:gd name="T102" fmla="*/ 0 w 53"/>
              <a:gd name="T103" fmla="*/ 2147483647 h 35"/>
              <a:gd name="T104" fmla="*/ 0 w 53"/>
              <a:gd name="T105" fmla="*/ 2147483647 h 35"/>
              <a:gd name="T106" fmla="*/ 0 w 53"/>
              <a:gd name="T107" fmla="*/ 2147483647 h 35"/>
              <a:gd name="T108" fmla="*/ 0 w 53"/>
              <a:gd name="T109" fmla="*/ 2147483647 h 35"/>
              <a:gd name="T110" fmla="*/ 0 w 53"/>
              <a:gd name="T111" fmla="*/ 2147483647 h 35"/>
              <a:gd name="T112" fmla="*/ 2147483647 w 53"/>
              <a:gd name="T113" fmla="*/ 2147483647 h 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3"/>
              <a:gd name="T172" fmla="*/ 0 h 35"/>
              <a:gd name="T173" fmla="*/ 53 w 53"/>
              <a:gd name="T174" fmla="*/ 35 h 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3" h="35">
                <a:moveTo>
                  <a:pt x="1" y="4"/>
                </a:moveTo>
                <a:lnTo>
                  <a:pt x="1" y="9"/>
                </a:lnTo>
                <a:lnTo>
                  <a:pt x="3" y="13"/>
                </a:lnTo>
                <a:lnTo>
                  <a:pt x="6" y="16"/>
                </a:lnTo>
                <a:lnTo>
                  <a:pt x="10" y="18"/>
                </a:lnTo>
                <a:lnTo>
                  <a:pt x="15" y="21"/>
                </a:lnTo>
                <a:lnTo>
                  <a:pt x="19" y="22"/>
                </a:lnTo>
                <a:lnTo>
                  <a:pt x="23" y="24"/>
                </a:lnTo>
                <a:lnTo>
                  <a:pt x="26" y="25"/>
                </a:lnTo>
                <a:lnTo>
                  <a:pt x="29" y="27"/>
                </a:lnTo>
                <a:lnTo>
                  <a:pt x="31" y="27"/>
                </a:lnTo>
                <a:lnTo>
                  <a:pt x="31" y="28"/>
                </a:lnTo>
                <a:lnTo>
                  <a:pt x="32" y="30"/>
                </a:lnTo>
                <a:lnTo>
                  <a:pt x="34" y="31"/>
                </a:lnTo>
                <a:lnTo>
                  <a:pt x="35" y="32"/>
                </a:lnTo>
                <a:lnTo>
                  <a:pt x="37" y="34"/>
                </a:lnTo>
                <a:lnTo>
                  <a:pt x="38" y="34"/>
                </a:lnTo>
                <a:lnTo>
                  <a:pt x="40" y="34"/>
                </a:lnTo>
                <a:lnTo>
                  <a:pt x="41" y="35"/>
                </a:lnTo>
                <a:lnTo>
                  <a:pt x="43" y="35"/>
                </a:lnTo>
                <a:lnTo>
                  <a:pt x="44" y="35"/>
                </a:lnTo>
                <a:lnTo>
                  <a:pt x="46" y="35"/>
                </a:lnTo>
                <a:lnTo>
                  <a:pt x="47" y="34"/>
                </a:lnTo>
                <a:lnTo>
                  <a:pt x="49" y="32"/>
                </a:lnTo>
                <a:lnTo>
                  <a:pt x="50" y="31"/>
                </a:lnTo>
                <a:lnTo>
                  <a:pt x="52" y="30"/>
                </a:lnTo>
                <a:lnTo>
                  <a:pt x="52" y="28"/>
                </a:lnTo>
                <a:lnTo>
                  <a:pt x="53" y="27"/>
                </a:lnTo>
                <a:lnTo>
                  <a:pt x="53" y="25"/>
                </a:lnTo>
                <a:lnTo>
                  <a:pt x="53" y="24"/>
                </a:lnTo>
                <a:lnTo>
                  <a:pt x="52" y="22"/>
                </a:lnTo>
                <a:lnTo>
                  <a:pt x="50" y="19"/>
                </a:lnTo>
                <a:lnTo>
                  <a:pt x="49" y="16"/>
                </a:lnTo>
                <a:lnTo>
                  <a:pt x="47" y="15"/>
                </a:lnTo>
                <a:lnTo>
                  <a:pt x="46" y="13"/>
                </a:lnTo>
                <a:lnTo>
                  <a:pt x="44" y="12"/>
                </a:lnTo>
                <a:lnTo>
                  <a:pt x="43" y="10"/>
                </a:lnTo>
                <a:lnTo>
                  <a:pt x="40" y="10"/>
                </a:lnTo>
                <a:lnTo>
                  <a:pt x="37" y="10"/>
                </a:lnTo>
                <a:lnTo>
                  <a:pt x="34" y="10"/>
                </a:lnTo>
                <a:lnTo>
                  <a:pt x="29" y="9"/>
                </a:lnTo>
                <a:lnTo>
                  <a:pt x="25" y="7"/>
                </a:lnTo>
                <a:lnTo>
                  <a:pt x="20" y="6"/>
                </a:lnTo>
                <a:lnTo>
                  <a:pt x="18" y="4"/>
                </a:lnTo>
                <a:lnTo>
                  <a:pt x="13" y="1"/>
                </a:lnTo>
                <a:lnTo>
                  <a:pt x="9" y="0"/>
                </a:lnTo>
                <a:lnTo>
                  <a:pt x="4" y="0"/>
                </a:lnTo>
                <a:lnTo>
                  <a:pt x="1" y="0"/>
                </a:lnTo>
                <a:lnTo>
                  <a:pt x="0" y="0"/>
                </a:lnTo>
                <a:lnTo>
                  <a:pt x="0" y="1"/>
                </a:lnTo>
                <a:lnTo>
                  <a:pt x="0" y="3"/>
                </a:lnTo>
                <a:lnTo>
                  <a:pt x="0" y="4"/>
                </a:lnTo>
                <a:lnTo>
                  <a:pt x="1" y="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1" name="Freeform 192"/>
          <p:cNvSpPr>
            <a:spLocks/>
          </p:cNvSpPr>
          <p:nvPr/>
        </p:nvSpPr>
        <p:spPr bwMode="auto">
          <a:xfrm>
            <a:off x="6302377" y="4379914"/>
            <a:ext cx="74613" cy="55563"/>
          </a:xfrm>
          <a:custGeom>
            <a:avLst/>
            <a:gdLst>
              <a:gd name="T0" fmla="*/ 2147483647 w 53"/>
              <a:gd name="T1" fmla="*/ 2147483647 h 35"/>
              <a:gd name="T2" fmla="*/ 2147483647 w 53"/>
              <a:gd name="T3" fmla="*/ 2147483647 h 35"/>
              <a:gd name="T4" fmla="*/ 2147483647 w 53"/>
              <a:gd name="T5" fmla="*/ 2147483647 h 35"/>
              <a:gd name="T6" fmla="*/ 2147483647 w 53"/>
              <a:gd name="T7" fmla="*/ 2147483647 h 35"/>
              <a:gd name="T8" fmla="*/ 2147483647 w 53"/>
              <a:gd name="T9" fmla="*/ 2147483647 h 35"/>
              <a:gd name="T10" fmla="*/ 2147483647 w 53"/>
              <a:gd name="T11" fmla="*/ 2147483647 h 35"/>
              <a:gd name="T12" fmla="*/ 2147483647 w 53"/>
              <a:gd name="T13" fmla="*/ 2147483647 h 35"/>
              <a:gd name="T14" fmla="*/ 2147483647 w 53"/>
              <a:gd name="T15" fmla="*/ 2147483647 h 35"/>
              <a:gd name="T16" fmla="*/ 2147483647 w 53"/>
              <a:gd name="T17" fmla="*/ 2147483647 h 35"/>
              <a:gd name="T18" fmla="*/ 2147483647 w 53"/>
              <a:gd name="T19" fmla="*/ 2147483647 h 35"/>
              <a:gd name="T20" fmla="*/ 2147483647 w 53"/>
              <a:gd name="T21" fmla="*/ 2147483647 h 35"/>
              <a:gd name="T22" fmla="*/ 2147483647 w 53"/>
              <a:gd name="T23" fmla="*/ 2147483647 h 35"/>
              <a:gd name="T24" fmla="*/ 2147483647 w 53"/>
              <a:gd name="T25" fmla="*/ 2147483647 h 35"/>
              <a:gd name="T26" fmla="*/ 2147483647 w 53"/>
              <a:gd name="T27" fmla="*/ 2147483647 h 35"/>
              <a:gd name="T28" fmla="*/ 2147483647 w 53"/>
              <a:gd name="T29" fmla="*/ 2147483647 h 35"/>
              <a:gd name="T30" fmla="*/ 2147483647 w 53"/>
              <a:gd name="T31" fmla="*/ 2147483647 h 35"/>
              <a:gd name="T32" fmla="*/ 2147483647 w 53"/>
              <a:gd name="T33" fmla="*/ 2147483647 h 35"/>
              <a:gd name="T34" fmla="*/ 2147483647 w 53"/>
              <a:gd name="T35" fmla="*/ 2147483647 h 35"/>
              <a:gd name="T36" fmla="*/ 2147483647 w 53"/>
              <a:gd name="T37" fmla="*/ 2147483647 h 35"/>
              <a:gd name="T38" fmla="*/ 2147483647 w 53"/>
              <a:gd name="T39" fmla="*/ 2147483647 h 35"/>
              <a:gd name="T40" fmla="*/ 2147483647 w 53"/>
              <a:gd name="T41" fmla="*/ 2147483647 h 35"/>
              <a:gd name="T42" fmla="*/ 2147483647 w 53"/>
              <a:gd name="T43" fmla="*/ 2147483647 h 35"/>
              <a:gd name="T44" fmla="*/ 2147483647 w 53"/>
              <a:gd name="T45" fmla="*/ 2147483647 h 35"/>
              <a:gd name="T46" fmla="*/ 2147483647 w 53"/>
              <a:gd name="T47" fmla="*/ 2147483647 h 35"/>
              <a:gd name="T48" fmla="*/ 2147483647 w 53"/>
              <a:gd name="T49" fmla="*/ 2147483647 h 35"/>
              <a:gd name="T50" fmla="*/ 2147483647 w 53"/>
              <a:gd name="T51" fmla="*/ 2147483647 h 35"/>
              <a:gd name="T52" fmla="*/ 2147483647 w 53"/>
              <a:gd name="T53" fmla="*/ 2147483647 h 35"/>
              <a:gd name="T54" fmla="*/ 2147483647 w 53"/>
              <a:gd name="T55" fmla="*/ 2147483647 h 35"/>
              <a:gd name="T56" fmla="*/ 2147483647 w 53"/>
              <a:gd name="T57" fmla="*/ 2147483647 h 35"/>
              <a:gd name="T58" fmla="*/ 2147483647 w 53"/>
              <a:gd name="T59" fmla="*/ 2147483647 h 35"/>
              <a:gd name="T60" fmla="*/ 2147483647 w 53"/>
              <a:gd name="T61" fmla="*/ 2147483647 h 35"/>
              <a:gd name="T62" fmla="*/ 2147483647 w 53"/>
              <a:gd name="T63" fmla="*/ 2147483647 h 35"/>
              <a:gd name="T64" fmla="*/ 2147483647 w 53"/>
              <a:gd name="T65" fmla="*/ 2147483647 h 35"/>
              <a:gd name="T66" fmla="*/ 2147483647 w 53"/>
              <a:gd name="T67" fmla="*/ 2147483647 h 35"/>
              <a:gd name="T68" fmla="*/ 2147483647 w 53"/>
              <a:gd name="T69" fmla="*/ 2147483647 h 35"/>
              <a:gd name="T70" fmla="*/ 2147483647 w 53"/>
              <a:gd name="T71" fmla="*/ 2147483647 h 35"/>
              <a:gd name="T72" fmla="*/ 2147483647 w 53"/>
              <a:gd name="T73" fmla="*/ 2147483647 h 35"/>
              <a:gd name="T74" fmla="*/ 2147483647 w 53"/>
              <a:gd name="T75" fmla="*/ 2147483647 h 35"/>
              <a:gd name="T76" fmla="*/ 2147483647 w 53"/>
              <a:gd name="T77" fmla="*/ 2147483647 h 35"/>
              <a:gd name="T78" fmla="*/ 2147483647 w 53"/>
              <a:gd name="T79" fmla="*/ 2147483647 h 35"/>
              <a:gd name="T80" fmla="*/ 2147483647 w 53"/>
              <a:gd name="T81" fmla="*/ 2147483647 h 35"/>
              <a:gd name="T82" fmla="*/ 2147483647 w 53"/>
              <a:gd name="T83" fmla="*/ 2147483647 h 35"/>
              <a:gd name="T84" fmla="*/ 2147483647 w 53"/>
              <a:gd name="T85" fmla="*/ 2147483647 h 35"/>
              <a:gd name="T86" fmla="*/ 2147483647 w 53"/>
              <a:gd name="T87" fmla="*/ 2147483647 h 35"/>
              <a:gd name="T88" fmla="*/ 2147483647 w 53"/>
              <a:gd name="T89" fmla="*/ 2147483647 h 35"/>
              <a:gd name="T90" fmla="*/ 2147483647 w 53"/>
              <a:gd name="T91" fmla="*/ 2147483647 h 35"/>
              <a:gd name="T92" fmla="*/ 2147483647 w 53"/>
              <a:gd name="T93" fmla="*/ 0 h 35"/>
              <a:gd name="T94" fmla="*/ 2147483647 w 53"/>
              <a:gd name="T95" fmla="*/ 0 h 35"/>
              <a:gd name="T96" fmla="*/ 2147483647 w 53"/>
              <a:gd name="T97" fmla="*/ 0 h 35"/>
              <a:gd name="T98" fmla="*/ 0 w 53"/>
              <a:gd name="T99" fmla="*/ 0 h 35"/>
              <a:gd name="T100" fmla="*/ 0 w 53"/>
              <a:gd name="T101" fmla="*/ 2147483647 h 35"/>
              <a:gd name="T102" fmla="*/ 0 w 53"/>
              <a:gd name="T103" fmla="*/ 2147483647 h 35"/>
              <a:gd name="T104" fmla="*/ 0 w 53"/>
              <a:gd name="T105" fmla="*/ 2147483647 h 35"/>
              <a:gd name="T106" fmla="*/ 0 w 53"/>
              <a:gd name="T107" fmla="*/ 2147483647 h 35"/>
              <a:gd name="T108" fmla="*/ 0 w 53"/>
              <a:gd name="T109" fmla="*/ 2147483647 h 35"/>
              <a:gd name="T110" fmla="*/ 0 w 53"/>
              <a:gd name="T111" fmla="*/ 2147483647 h 35"/>
              <a:gd name="T112" fmla="*/ 2147483647 w 53"/>
              <a:gd name="T113" fmla="*/ 2147483647 h 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3"/>
              <a:gd name="T172" fmla="*/ 0 h 35"/>
              <a:gd name="T173" fmla="*/ 53 w 53"/>
              <a:gd name="T174" fmla="*/ 35 h 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3" h="35">
                <a:moveTo>
                  <a:pt x="1" y="4"/>
                </a:moveTo>
                <a:lnTo>
                  <a:pt x="1" y="9"/>
                </a:lnTo>
                <a:lnTo>
                  <a:pt x="3" y="13"/>
                </a:lnTo>
                <a:lnTo>
                  <a:pt x="6" y="16"/>
                </a:lnTo>
                <a:lnTo>
                  <a:pt x="10" y="18"/>
                </a:lnTo>
                <a:lnTo>
                  <a:pt x="15" y="21"/>
                </a:lnTo>
                <a:lnTo>
                  <a:pt x="19" y="22"/>
                </a:lnTo>
                <a:lnTo>
                  <a:pt x="23" y="24"/>
                </a:lnTo>
                <a:lnTo>
                  <a:pt x="26" y="25"/>
                </a:lnTo>
                <a:lnTo>
                  <a:pt x="29" y="27"/>
                </a:lnTo>
                <a:lnTo>
                  <a:pt x="31" y="27"/>
                </a:lnTo>
                <a:lnTo>
                  <a:pt x="31" y="28"/>
                </a:lnTo>
                <a:lnTo>
                  <a:pt x="32" y="30"/>
                </a:lnTo>
                <a:lnTo>
                  <a:pt x="34" y="31"/>
                </a:lnTo>
                <a:lnTo>
                  <a:pt x="35" y="32"/>
                </a:lnTo>
                <a:lnTo>
                  <a:pt x="37" y="34"/>
                </a:lnTo>
                <a:lnTo>
                  <a:pt x="38" y="34"/>
                </a:lnTo>
                <a:lnTo>
                  <a:pt x="40" y="34"/>
                </a:lnTo>
                <a:lnTo>
                  <a:pt x="41" y="35"/>
                </a:lnTo>
                <a:lnTo>
                  <a:pt x="43" y="35"/>
                </a:lnTo>
                <a:lnTo>
                  <a:pt x="44" y="35"/>
                </a:lnTo>
                <a:lnTo>
                  <a:pt x="46" y="35"/>
                </a:lnTo>
                <a:lnTo>
                  <a:pt x="47" y="34"/>
                </a:lnTo>
                <a:lnTo>
                  <a:pt x="49" y="32"/>
                </a:lnTo>
                <a:lnTo>
                  <a:pt x="50" y="31"/>
                </a:lnTo>
                <a:lnTo>
                  <a:pt x="52" y="30"/>
                </a:lnTo>
                <a:lnTo>
                  <a:pt x="52" y="28"/>
                </a:lnTo>
                <a:lnTo>
                  <a:pt x="53" y="27"/>
                </a:lnTo>
                <a:lnTo>
                  <a:pt x="53" y="25"/>
                </a:lnTo>
                <a:lnTo>
                  <a:pt x="53" y="24"/>
                </a:lnTo>
                <a:lnTo>
                  <a:pt x="52" y="22"/>
                </a:lnTo>
                <a:lnTo>
                  <a:pt x="50" y="19"/>
                </a:lnTo>
                <a:lnTo>
                  <a:pt x="49" y="16"/>
                </a:lnTo>
                <a:lnTo>
                  <a:pt x="47" y="15"/>
                </a:lnTo>
                <a:lnTo>
                  <a:pt x="46" y="13"/>
                </a:lnTo>
                <a:lnTo>
                  <a:pt x="44" y="12"/>
                </a:lnTo>
                <a:lnTo>
                  <a:pt x="43" y="10"/>
                </a:lnTo>
                <a:lnTo>
                  <a:pt x="40" y="10"/>
                </a:lnTo>
                <a:lnTo>
                  <a:pt x="37" y="10"/>
                </a:lnTo>
                <a:lnTo>
                  <a:pt x="34" y="10"/>
                </a:lnTo>
                <a:lnTo>
                  <a:pt x="29" y="9"/>
                </a:lnTo>
                <a:lnTo>
                  <a:pt x="25" y="7"/>
                </a:lnTo>
                <a:lnTo>
                  <a:pt x="20" y="6"/>
                </a:lnTo>
                <a:lnTo>
                  <a:pt x="18" y="4"/>
                </a:lnTo>
                <a:lnTo>
                  <a:pt x="13" y="1"/>
                </a:lnTo>
                <a:lnTo>
                  <a:pt x="9" y="0"/>
                </a:lnTo>
                <a:lnTo>
                  <a:pt x="4" y="0"/>
                </a:lnTo>
                <a:lnTo>
                  <a:pt x="1" y="0"/>
                </a:lnTo>
                <a:lnTo>
                  <a:pt x="0" y="0"/>
                </a:lnTo>
                <a:lnTo>
                  <a:pt x="0" y="1"/>
                </a:lnTo>
                <a:lnTo>
                  <a:pt x="0" y="3"/>
                </a:lnTo>
                <a:lnTo>
                  <a:pt x="0" y="4"/>
                </a:lnTo>
                <a:lnTo>
                  <a:pt x="1" y="4"/>
                </a:lnTo>
              </a:path>
            </a:pathLst>
          </a:custGeom>
          <a:solidFill>
            <a:srgbClr val="FFFF00"/>
          </a:solidFill>
          <a:ln w="4763">
            <a:solidFill>
              <a:srgbClr val="990000"/>
            </a:solidFill>
            <a:round/>
            <a:headEnd/>
            <a:tailEnd/>
          </a:ln>
        </p:spPr>
        <p:txBody>
          <a:bodyPr/>
          <a:lstStyle/>
          <a:p>
            <a:endParaRPr lang="en-US"/>
          </a:p>
        </p:txBody>
      </p:sp>
      <p:sp>
        <p:nvSpPr>
          <p:cNvPr id="53442" name="Freeform 193"/>
          <p:cNvSpPr>
            <a:spLocks/>
          </p:cNvSpPr>
          <p:nvPr/>
        </p:nvSpPr>
        <p:spPr bwMode="auto">
          <a:xfrm>
            <a:off x="6378575" y="4433891"/>
            <a:ext cx="65088" cy="73025"/>
          </a:xfrm>
          <a:custGeom>
            <a:avLst/>
            <a:gdLst>
              <a:gd name="T0" fmla="*/ 2147483647 w 46"/>
              <a:gd name="T1" fmla="*/ 2147483647 h 46"/>
              <a:gd name="T2" fmla="*/ 2147483647 w 46"/>
              <a:gd name="T3" fmla="*/ 2147483647 h 46"/>
              <a:gd name="T4" fmla="*/ 2147483647 w 46"/>
              <a:gd name="T5" fmla="*/ 2147483647 h 46"/>
              <a:gd name="T6" fmla="*/ 2147483647 w 46"/>
              <a:gd name="T7" fmla="*/ 2147483647 h 46"/>
              <a:gd name="T8" fmla="*/ 2147483647 w 46"/>
              <a:gd name="T9" fmla="*/ 2147483647 h 46"/>
              <a:gd name="T10" fmla="*/ 2147483647 w 46"/>
              <a:gd name="T11" fmla="*/ 2147483647 h 46"/>
              <a:gd name="T12" fmla="*/ 2147483647 w 46"/>
              <a:gd name="T13" fmla="*/ 2147483647 h 46"/>
              <a:gd name="T14" fmla="*/ 2147483647 w 46"/>
              <a:gd name="T15" fmla="*/ 2147483647 h 46"/>
              <a:gd name="T16" fmla="*/ 2147483647 w 46"/>
              <a:gd name="T17" fmla="*/ 2147483647 h 46"/>
              <a:gd name="T18" fmla="*/ 2147483647 w 46"/>
              <a:gd name="T19" fmla="*/ 2147483647 h 46"/>
              <a:gd name="T20" fmla="*/ 2147483647 w 46"/>
              <a:gd name="T21" fmla="*/ 2147483647 h 46"/>
              <a:gd name="T22" fmla="*/ 2147483647 w 46"/>
              <a:gd name="T23" fmla="*/ 2147483647 h 46"/>
              <a:gd name="T24" fmla="*/ 2147483647 w 46"/>
              <a:gd name="T25" fmla="*/ 2147483647 h 46"/>
              <a:gd name="T26" fmla="*/ 2147483647 w 46"/>
              <a:gd name="T27" fmla="*/ 2147483647 h 46"/>
              <a:gd name="T28" fmla="*/ 2147483647 w 46"/>
              <a:gd name="T29" fmla="*/ 2147483647 h 46"/>
              <a:gd name="T30" fmla="*/ 2147483647 w 46"/>
              <a:gd name="T31" fmla="*/ 2147483647 h 46"/>
              <a:gd name="T32" fmla="*/ 2147483647 w 46"/>
              <a:gd name="T33" fmla="*/ 2147483647 h 46"/>
              <a:gd name="T34" fmla="*/ 2147483647 w 46"/>
              <a:gd name="T35" fmla="*/ 2147483647 h 46"/>
              <a:gd name="T36" fmla="*/ 2147483647 w 46"/>
              <a:gd name="T37" fmla="*/ 2147483647 h 46"/>
              <a:gd name="T38" fmla="*/ 2147483647 w 46"/>
              <a:gd name="T39" fmla="*/ 2147483647 h 46"/>
              <a:gd name="T40" fmla="*/ 2147483647 w 46"/>
              <a:gd name="T41" fmla="*/ 2147483647 h 46"/>
              <a:gd name="T42" fmla="*/ 2147483647 w 46"/>
              <a:gd name="T43" fmla="*/ 2147483647 h 46"/>
              <a:gd name="T44" fmla="*/ 2147483647 w 46"/>
              <a:gd name="T45" fmla="*/ 2147483647 h 46"/>
              <a:gd name="T46" fmla="*/ 2147483647 w 46"/>
              <a:gd name="T47" fmla="*/ 2147483647 h 46"/>
              <a:gd name="T48" fmla="*/ 2147483647 w 46"/>
              <a:gd name="T49" fmla="*/ 2147483647 h 46"/>
              <a:gd name="T50" fmla="*/ 2147483647 w 46"/>
              <a:gd name="T51" fmla="*/ 2147483647 h 46"/>
              <a:gd name="T52" fmla="*/ 2147483647 w 46"/>
              <a:gd name="T53" fmla="*/ 2147483647 h 46"/>
              <a:gd name="T54" fmla="*/ 2147483647 w 46"/>
              <a:gd name="T55" fmla="*/ 2147483647 h 46"/>
              <a:gd name="T56" fmla="*/ 2147483647 w 46"/>
              <a:gd name="T57" fmla="*/ 2147483647 h 46"/>
              <a:gd name="T58" fmla="*/ 2147483647 w 46"/>
              <a:gd name="T59" fmla="*/ 2147483647 h 46"/>
              <a:gd name="T60" fmla="*/ 2147483647 w 46"/>
              <a:gd name="T61" fmla="*/ 2147483647 h 46"/>
              <a:gd name="T62" fmla="*/ 2147483647 w 46"/>
              <a:gd name="T63" fmla="*/ 2147483647 h 46"/>
              <a:gd name="T64" fmla="*/ 2147483647 w 46"/>
              <a:gd name="T65" fmla="*/ 2147483647 h 46"/>
              <a:gd name="T66" fmla="*/ 2147483647 w 46"/>
              <a:gd name="T67" fmla="*/ 2147483647 h 46"/>
              <a:gd name="T68" fmla="*/ 2147483647 w 46"/>
              <a:gd name="T69" fmla="*/ 2147483647 h 46"/>
              <a:gd name="T70" fmla="*/ 2147483647 w 46"/>
              <a:gd name="T71" fmla="*/ 0 h 46"/>
              <a:gd name="T72" fmla="*/ 2147483647 w 46"/>
              <a:gd name="T73" fmla="*/ 0 h 46"/>
              <a:gd name="T74" fmla="*/ 2147483647 w 46"/>
              <a:gd name="T75" fmla="*/ 0 h 46"/>
              <a:gd name="T76" fmla="*/ 2147483647 w 46"/>
              <a:gd name="T77" fmla="*/ 0 h 46"/>
              <a:gd name="T78" fmla="*/ 2147483647 w 46"/>
              <a:gd name="T79" fmla="*/ 0 h 46"/>
              <a:gd name="T80" fmla="*/ 2147483647 w 46"/>
              <a:gd name="T81" fmla="*/ 2147483647 h 46"/>
              <a:gd name="T82" fmla="*/ 2147483647 w 46"/>
              <a:gd name="T83" fmla="*/ 2147483647 h 46"/>
              <a:gd name="T84" fmla="*/ 2147483647 w 46"/>
              <a:gd name="T85" fmla="*/ 2147483647 h 46"/>
              <a:gd name="T86" fmla="*/ 2147483647 w 46"/>
              <a:gd name="T87" fmla="*/ 2147483647 h 46"/>
              <a:gd name="T88" fmla="*/ 0 w 46"/>
              <a:gd name="T89" fmla="*/ 2147483647 h 46"/>
              <a:gd name="T90" fmla="*/ 0 w 46"/>
              <a:gd name="T91" fmla="*/ 2147483647 h 46"/>
              <a:gd name="T92" fmla="*/ 0 w 46"/>
              <a:gd name="T93" fmla="*/ 2147483647 h 46"/>
              <a:gd name="T94" fmla="*/ 0 w 46"/>
              <a:gd name="T95" fmla="*/ 2147483647 h 46"/>
              <a:gd name="T96" fmla="*/ 2147483647 w 46"/>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3" name="Freeform 194"/>
          <p:cNvSpPr>
            <a:spLocks/>
          </p:cNvSpPr>
          <p:nvPr/>
        </p:nvSpPr>
        <p:spPr bwMode="auto">
          <a:xfrm>
            <a:off x="6378575" y="4433891"/>
            <a:ext cx="65088" cy="73025"/>
          </a:xfrm>
          <a:custGeom>
            <a:avLst/>
            <a:gdLst>
              <a:gd name="T0" fmla="*/ 2147483647 w 46"/>
              <a:gd name="T1" fmla="*/ 2147483647 h 46"/>
              <a:gd name="T2" fmla="*/ 2147483647 w 46"/>
              <a:gd name="T3" fmla="*/ 2147483647 h 46"/>
              <a:gd name="T4" fmla="*/ 2147483647 w 46"/>
              <a:gd name="T5" fmla="*/ 2147483647 h 46"/>
              <a:gd name="T6" fmla="*/ 2147483647 w 46"/>
              <a:gd name="T7" fmla="*/ 2147483647 h 46"/>
              <a:gd name="T8" fmla="*/ 2147483647 w 46"/>
              <a:gd name="T9" fmla="*/ 2147483647 h 46"/>
              <a:gd name="T10" fmla="*/ 2147483647 w 46"/>
              <a:gd name="T11" fmla="*/ 2147483647 h 46"/>
              <a:gd name="T12" fmla="*/ 2147483647 w 46"/>
              <a:gd name="T13" fmla="*/ 2147483647 h 46"/>
              <a:gd name="T14" fmla="*/ 2147483647 w 46"/>
              <a:gd name="T15" fmla="*/ 2147483647 h 46"/>
              <a:gd name="T16" fmla="*/ 2147483647 w 46"/>
              <a:gd name="T17" fmla="*/ 2147483647 h 46"/>
              <a:gd name="T18" fmla="*/ 2147483647 w 46"/>
              <a:gd name="T19" fmla="*/ 2147483647 h 46"/>
              <a:gd name="T20" fmla="*/ 2147483647 w 46"/>
              <a:gd name="T21" fmla="*/ 2147483647 h 46"/>
              <a:gd name="T22" fmla="*/ 2147483647 w 46"/>
              <a:gd name="T23" fmla="*/ 2147483647 h 46"/>
              <a:gd name="T24" fmla="*/ 2147483647 w 46"/>
              <a:gd name="T25" fmla="*/ 2147483647 h 46"/>
              <a:gd name="T26" fmla="*/ 2147483647 w 46"/>
              <a:gd name="T27" fmla="*/ 2147483647 h 46"/>
              <a:gd name="T28" fmla="*/ 2147483647 w 46"/>
              <a:gd name="T29" fmla="*/ 2147483647 h 46"/>
              <a:gd name="T30" fmla="*/ 2147483647 w 46"/>
              <a:gd name="T31" fmla="*/ 2147483647 h 46"/>
              <a:gd name="T32" fmla="*/ 2147483647 w 46"/>
              <a:gd name="T33" fmla="*/ 2147483647 h 46"/>
              <a:gd name="T34" fmla="*/ 2147483647 w 46"/>
              <a:gd name="T35" fmla="*/ 2147483647 h 46"/>
              <a:gd name="T36" fmla="*/ 2147483647 w 46"/>
              <a:gd name="T37" fmla="*/ 2147483647 h 46"/>
              <a:gd name="T38" fmla="*/ 2147483647 w 46"/>
              <a:gd name="T39" fmla="*/ 2147483647 h 46"/>
              <a:gd name="T40" fmla="*/ 2147483647 w 46"/>
              <a:gd name="T41" fmla="*/ 2147483647 h 46"/>
              <a:gd name="T42" fmla="*/ 2147483647 w 46"/>
              <a:gd name="T43" fmla="*/ 2147483647 h 46"/>
              <a:gd name="T44" fmla="*/ 2147483647 w 46"/>
              <a:gd name="T45" fmla="*/ 2147483647 h 46"/>
              <a:gd name="T46" fmla="*/ 2147483647 w 46"/>
              <a:gd name="T47" fmla="*/ 2147483647 h 46"/>
              <a:gd name="T48" fmla="*/ 2147483647 w 46"/>
              <a:gd name="T49" fmla="*/ 2147483647 h 46"/>
              <a:gd name="T50" fmla="*/ 2147483647 w 46"/>
              <a:gd name="T51" fmla="*/ 2147483647 h 46"/>
              <a:gd name="T52" fmla="*/ 2147483647 w 46"/>
              <a:gd name="T53" fmla="*/ 2147483647 h 46"/>
              <a:gd name="T54" fmla="*/ 2147483647 w 46"/>
              <a:gd name="T55" fmla="*/ 2147483647 h 46"/>
              <a:gd name="T56" fmla="*/ 2147483647 w 46"/>
              <a:gd name="T57" fmla="*/ 2147483647 h 46"/>
              <a:gd name="T58" fmla="*/ 2147483647 w 46"/>
              <a:gd name="T59" fmla="*/ 2147483647 h 46"/>
              <a:gd name="T60" fmla="*/ 2147483647 w 46"/>
              <a:gd name="T61" fmla="*/ 2147483647 h 46"/>
              <a:gd name="T62" fmla="*/ 2147483647 w 46"/>
              <a:gd name="T63" fmla="*/ 2147483647 h 46"/>
              <a:gd name="T64" fmla="*/ 2147483647 w 46"/>
              <a:gd name="T65" fmla="*/ 2147483647 h 46"/>
              <a:gd name="T66" fmla="*/ 2147483647 w 46"/>
              <a:gd name="T67" fmla="*/ 2147483647 h 46"/>
              <a:gd name="T68" fmla="*/ 2147483647 w 46"/>
              <a:gd name="T69" fmla="*/ 2147483647 h 46"/>
              <a:gd name="T70" fmla="*/ 2147483647 w 46"/>
              <a:gd name="T71" fmla="*/ 0 h 46"/>
              <a:gd name="T72" fmla="*/ 2147483647 w 46"/>
              <a:gd name="T73" fmla="*/ 0 h 46"/>
              <a:gd name="T74" fmla="*/ 2147483647 w 46"/>
              <a:gd name="T75" fmla="*/ 0 h 46"/>
              <a:gd name="T76" fmla="*/ 2147483647 w 46"/>
              <a:gd name="T77" fmla="*/ 0 h 46"/>
              <a:gd name="T78" fmla="*/ 2147483647 w 46"/>
              <a:gd name="T79" fmla="*/ 0 h 46"/>
              <a:gd name="T80" fmla="*/ 2147483647 w 46"/>
              <a:gd name="T81" fmla="*/ 2147483647 h 46"/>
              <a:gd name="T82" fmla="*/ 2147483647 w 46"/>
              <a:gd name="T83" fmla="*/ 2147483647 h 46"/>
              <a:gd name="T84" fmla="*/ 2147483647 w 46"/>
              <a:gd name="T85" fmla="*/ 2147483647 h 46"/>
              <a:gd name="T86" fmla="*/ 2147483647 w 46"/>
              <a:gd name="T87" fmla="*/ 2147483647 h 46"/>
              <a:gd name="T88" fmla="*/ 0 w 46"/>
              <a:gd name="T89" fmla="*/ 2147483647 h 46"/>
              <a:gd name="T90" fmla="*/ 0 w 46"/>
              <a:gd name="T91" fmla="*/ 2147483647 h 46"/>
              <a:gd name="T92" fmla="*/ 0 w 46"/>
              <a:gd name="T93" fmla="*/ 2147483647 h 46"/>
              <a:gd name="T94" fmla="*/ 0 w 46"/>
              <a:gd name="T95" fmla="*/ 2147483647 h 46"/>
              <a:gd name="T96" fmla="*/ 2147483647 w 46"/>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path>
            </a:pathLst>
          </a:custGeom>
          <a:solidFill>
            <a:srgbClr val="FFFF00"/>
          </a:solidFill>
          <a:ln w="4763">
            <a:solidFill>
              <a:srgbClr val="990000"/>
            </a:solidFill>
            <a:round/>
            <a:headEnd/>
            <a:tailEnd/>
          </a:ln>
        </p:spPr>
        <p:txBody>
          <a:bodyPr/>
          <a:lstStyle/>
          <a:p>
            <a:endParaRPr lang="en-US"/>
          </a:p>
        </p:txBody>
      </p:sp>
      <p:sp>
        <p:nvSpPr>
          <p:cNvPr id="53444" name="Freeform 195"/>
          <p:cNvSpPr>
            <a:spLocks/>
          </p:cNvSpPr>
          <p:nvPr/>
        </p:nvSpPr>
        <p:spPr bwMode="auto">
          <a:xfrm>
            <a:off x="6532563" y="4433891"/>
            <a:ext cx="65088" cy="73025"/>
          </a:xfrm>
          <a:custGeom>
            <a:avLst/>
            <a:gdLst>
              <a:gd name="T0" fmla="*/ 2147483647 w 46"/>
              <a:gd name="T1" fmla="*/ 2147483647 h 46"/>
              <a:gd name="T2" fmla="*/ 2147483647 w 46"/>
              <a:gd name="T3" fmla="*/ 2147483647 h 46"/>
              <a:gd name="T4" fmla="*/ 2147483647 w 46"/>
              <a:gd name="T5" fmla="*/ 2147483647 h 46"/>
              <a:gd name="T6" fmla="*/ 2147483647 w 46"/>
              <a:gd name="T7" fmla="*/ 2147483647 h 46"/>
              <a:gd name="T8" fmla="*/ 2147483647 w 46"/>
              <a:gd name="T9" fmla="*/ 2147483647 h 46"/>
              <a:gd name="T10" fmla="*/ 2147483647 w 46"/>
              <a:gd name="T11" fmla="*/ 2147483647 h 46"/>
              <a:gd name="T12" fmla="*/ 2147483647 w 46"/>
              <a:gd name="T13" fmla="*/ 2147483647 h 46"/>
              <a:gd name="T14" fmla="*/ 2147483647 w 46"/>
              <a:gd name="T15" fmla="*/ 2147483647 h 46"/>
              <a:gd name="T16" fmla="*/ 2147483647 w 46"/>
              <a:gd name="T17" fmla="*/ 2147483647 h 46"/>
              <a:gd name="T18" fmla="*/ 2147483647 w 46"/>
              <a:gd name="T19" fmla="*/ 2147483647 h 46"/>
              <a:gd name="T20" fmla="*/ 2147483647 w 46"/>
              <a:gd name="T21" fmla="*/ 2147483647 h 46"/>
              <a:gd name="T22" fmla="*/ 2147483647 w 46"/>
              <a:gd name="T23" fmla="*/ 2147483647 h 46"/>
              <a:gd name="T24" fmla="*/ 2147483647 w 46"/>
              <a:gd name="T25" fmla="*/ 2147483647 h 46"/>
              <a:gd name="T26" fmla="*/ 2147483647 w 46"/>
              <a:gd name="T27" fmla="*/ 2147483647 h 46"/>
              <a:gd name="T28" fmla="*/ 2147483647 w 46"/>
              <a:gd name="T29" fmla="*/ 2147483647 h 46"/>
              <a:gd name="T30" fmla="*/ 2147483647 w 46"/>
              <a:gd name="T31" fmla="*/ 2147483647 h 46"/>
              <a:gd name="T32" fmla="*/ 2147483647 w 46"/>
              <a:gd name="T33" fmla="*/ 2147483647 h 46"/>
              <a:gd name="T34" fmla="*/ 2147483647 w 46"/>
              <a:gd name="T35" fmla="*/ 2147483647 h 46"/>
              <a:gd name="T36" fmla="*/ 2147483647 w 46"/>
              <a:gd name="T37" fmla="*/ 2147483647 h 46"/>
              <a:gd name="T38" fmla="*/ 2147483647 w 46"/>
              <a:gd name="T39" fmla="*/ 2147483647 h 46"/>
              <a:gd name="T40" fmla="*/ 2147483647 w 46"/>
              <a:gd name="T41" fmla="*/ 2147483647 h 46"/>
              <a:gd name="T42" fmla="*/ 2147483647 w 46"/>
              <a:gd name="T43" fmla="*/ 2147483647 h 46"/>
              <a:gd name="T44" fmla="*/ 2147483647 w 46"/>
              <a:gd name="T45" fmla="*/ 2147483647 h 46"/>
              <a:gd name="T46" fmla="*/ 2147483647 w 46"/>
              <a:gd name="T47" fmla="*/ 2147483647 h 46"/>
              <a:gd name="T48" fmla="*/ 2147483647 w 46"/>
              <a:gd name="T49" fmla="*/ 2147483647 h 46"/>
              <a:gd name="T50" fmla="*/ 2147483647 w 46"/>
              <a:gd name="T51" fmla="*/ 2147483647 h 46"/>
              <a:gd name="T52" fmla="*/ 2147483647 w 46"/>
              <a:gd name="T53" fmla="*/ 2147483647 h 46"/>
              <a:gd name="T54" fmla="*/ 2147483647 w 46"/>
              <a:gd name="T55" fmla="*/ 2147483647 h 46"/>
              <a:gd name="T56" fmla="*/ 2147483647 w 46"/>
              <a:gd name="T57" fmla="*/ 2147483647 h 46"/>
              <a:gd name="T58" fmla="*/ 2147483647 w 46"/>
              <a:gd name="T59" fmla="*/ 2147483647 h 46"/>
              <a:gd name="T60" fmla="*/ 2147483647 w 46"/>
              <a:gd name="T61" fmla="*/ 2147483647 h 46"/>
              <a:gd name="T62" fmla="*/ 2147483647 w 46"/>
              <a:gd name="T63" fmla="*/ 2147483647 h 46"/>
              <a:gd name="T64" fmla="*/ 2147483647 w 46"/>
              <a:gd name="T65" fmla="*/ 2147483647 h 46"/>
              <a:gd name="T66" fmla="*/ 2147483647 w 46"/>
              <a:gd name="T67" fmla="*/ 2147483647 h 46"/>
              <a:gd name="T68" fmla="*/ 2147483647 w 46"/>
              <a:gd name="T69" fmla="*/ 2147483647 h 46"/>
              <a:gd name="T70" fmla="*/ 2147483647 w 46"/>
              <a:gd name="T71" fmla="*/ 0 h 46"/>
              <a:gd name="T72" fmla="*/ 2147483647 w 46"/>
              <a:gd name="T73" fmla="*/ 0 h 46"/>
              <a:gd name="T74" fmla="*/ 2147483647 w 46"/>
              <a:gd name="T75" fmla="*/ 0 h 46"/>
              <a:gd name="T76" fmla="*/ 2147483647 w 46"/>
              <a:gd name="T77" fmla="*/ 0 h 46"/>
              <a:gd name="T78" fmla="*/ 2147483647 w 46"/>
              <a:gd name="T79" fmla="*/ 0 h 46"/>
              <a:gd name="T80" fmla="*/ 2147483647 w 46"/>
              <a:gd name="T81" fmla="*/ 2147483647 h 46"/>
              <a:gd name="T82" fmla="*/ 2147483647 w 46"/>
              <a:gd name="T83" fmla="*/ 2147483647 h 46"/>
              <a:gd name="T84" fmla="*/ 2147483647 w 46"/>
              <a:gd name="T85" fmla="*/ 2147483647 h 46"/>
              <a:gd name="T86" fmla="*/ 2147483647 w 46"/>
              <a:gd name="T87" fmla="*/ 2147483647 h 46"/>
              <a:gd name="T88" fmla="*/ 0 w 46"/>
              <a:gd name="T89" fmla="*/ 2147483647 h 46"/>
              <a:gd name="T90" fmla="*/ 0 w 46"/>
              <a:gd name="T91" fmla="*/ 2147483647 h 46"/>
              <a:gd name="T92" fmla="*/ 0 w 46"/>
              <a:gd name="T93" fmla="*/ 2147483647 h 46"/>
              <a:gd name="T94" fmla="*/ 0 w 46"/>
              <a:gd name="T95" fmla="*/ 2147483647 h 46"/>
              <a:gd name="T96" fmla="*/ 2147483647 w 46"/>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path>
            </a:pathLst>
          </a:custGeom>
          <a:solidFill>
            <a:srgbClr val="FFFF00"/>
          </a:solidFill>
          <a:ln w="4763">
            <a:solidFill>
              <a:srgbClr val="990000"/>
            </a:solidFill>
            <a:round/>
            <a:headEnd/>
            <a:tailEnd/>
          </a:ln>
        </p:spPr>
        <p:txBody>
          <a:bodyPr/>
          <a:lstStyle/>
          <a:p>
            <a:endParaRPr lang="en-US"/>
          </a:p>
        </p:txBody>
      </p:sp>
      <p:sp>
        <p:nvSpPr>
          <p:cNvPr id="53445" name="Freeform 196"/>
          <p:cNvSpPr>
            <a:spLocks/>
          </p:cNvSpPr>
          <p:nvPr/>
        </p:nvSpPr>
        <p:spPr bwMode="auto">
          <a:xfrm>
            <a:off x="6303963" y="4438654"/>
            <a:ext cx="87312" cy="98425"/>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2147483647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2147483647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0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2147483647 w 62"/>
              <a:gd name="T59" fmla="*/ 2147483647 h 62"/>
              <a:gd name="T60" fmla="*/ 2147483647 w 62"/>
              <a:gd name="T61" fmla="*/ 2147483647 h 62"/>
              <a:gd name="T62" fmla="*/ 2147483647 w 62"/>
              <a:gd name="T63" fmla="*/ 2147483647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6" name="Freeform 197"/>
          <p:cNvSpPr>
            <a:spLocks/>
          </p:cNvSpPr>
          <p:nvPr/>
        </p:nvSpPr>
        <p:spPr bwMode="auto">
          <a:xfrm>
            <a:off x="6303963" y="4438654"/>
            <a:ext cx="87312" cy="98425"/>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2147483647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2147483647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0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2147483647 w 62"/>
              <a:gd name="T59" fmla="*/ 2147483647 h 62"/>
              <a:gd name="T60" fmla="*/ 2147483647 w 62"/>
              <a:gd name="T61" fmla="*/ 2147483647 h 62"/>
              <a:gd name="T62" fmla="*/ 2147483647 w 62"/>
              <a:gd name="T63" fmla="*/ 2147483647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path>
            </a:pathLst>
          </a:custGeom>
          <a:solidFill>
            <a:srgbClr val="FFFF00"/>
          </a:solidFill>
          <a:ln w="4763">
            <a:solidFill>
              <a:srgbClr val="990000"/>
            </a:solidFill>
            <a:round/>
            <a:headEnd/>
            <a:tailEnd/>
          </a:ln>
        </p:spPr>
        <p:txBody>
          <a:bodyPr/>
          <a:lstStyle/>
          <a:p>
            <a:endParaRPr lang="en-US"/>
          </a:p>
        </p:txBody>
      </p:sp>
      <p:sp>
        <p:nvSpPr>
          <p:cNvPr id="53447" name="Freeform 198"/>
          <p:cNvSpPr>
            <a:spLocks/>
          </p:cNvSpPr>
          <p:nvPr/>
        </p:nvSpPr>
        <p:spPr bwMode="auto">
          <a:xfrm>
            <a:off x="6303963" y="4438654"/>
            <a:ext cx="87312" cy="98425"/>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2147483647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2147483647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0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2147483647 w 62"/>
              <a:gd name="T59" fmla="*/ 2147483647 h 62"/>
              <a:gd name="T60" fmla="*/ 2147483647 w 62"/>
              <a:gd name="T61" fmla="*/ 2147483647 h 62"/>
              <a:gd name="T62" fmla="*/ 2147483647 w 62"/>
              <a:gd name="T63" fmla="*/ 2147483647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path>
            </a:pathLst>
          </a:custGeom>
          <a:solidFill>
            <a:srgbClr val="FFFF00"/>
          </a:solidFill>
          <a:ln w="4763">
            <a:solidFill>
              <a:srgbClr val="990000"/>
            </a:solidFill>
            <a:round/>
            <a:headEnd/>
            <a:tailEnd/>
          </a:ln>
        </p:spPr>
        <p:txBody>
          <a:bodyPr/>
          <a:lstStyle/>
          <a:p>
            <a:endParaRPr lang="en-US"/>
          </a:p>
        </p:txBody>
      </p:sp>
      <p:sp>
        <p:nvSpPr>
          <p:cNvPr id="53448" name="Freeform 199"/>
          <p:cNvSpPr>
            <a:spLocks/>
          </p:cNvSpPr>
          <p:nvPr/>
        </p:nvSpPr>
        <p:spPr bwMode="auto">
          <a:xfrm>
            <a:off x="6242050" y="4386263"/>
            <a:ext cx="69851" cy="63500"/>
          </a:xfrm>
          <a:custGeom>
            <a:avLst/>
            <a:gdLst>
              <a:gd name="T0" fmla="*/ 2147483647 w 50"/>
              <a:gd name="T1" fmla="*/ 2147483647 h 40"/>
              <a:gd name="T2" fmla="*/ 2147483647 w 50"/>
              <a:gd name="T3" fmla="*/ 2147483647 h 40"/>
              <a:gd name="T4" fmla="*/ 2147483647 w 50"/>
              <a:gd name="T5" fmla="*/ 2147483647 h 40"/>
              <a:gd name="T6" fmla="*/ 2147483647 w 50"/>
              <a:gd name="T7" fmla="*/ 2147483647 h 40"/>
              <a:gd name="T8" fmla="*/ 2147483647 w 50"/>
              <a:gd name="T9" fmla="*/ 2147483647 h 40"/>
              <a:gd name="T10" fmla="*/ 2147483647 w 50"/>
              <a:gd name="T11" fmla="*/ 2147483647 h 40"/>
              <a:gd name="T12" fmla="*/ 2147483647 w 50"/>
              <a:gd name="T13" fmla="*/ 2147483647 h 40"/>
              <a:gd name="T14" fmla="*/ 2147483647 w 50"/>
              <a:gd name="T15" fmla="*/ 2147483647 h 40"/>
              <a:gd name="T16" fmla="*/ 2147483647 w 50"/>
              <a:gd name="T17" fmla="*/ 2147483647 h 40"/>
              <a:gd name="T18" fmla="*/ 2147483647 w 50"/>
              <a:gd name="T19" fmla="*/ 2147483647 h 40"/>
              <a:gd name="T20" fmla="*/ 2147483647 w 50"/>
              <a:gd name="T21" fmla="*/ 2147483647 h 40"/>
              <a:gd name="T22" fmla="*/ 2147483647 w 50"/>
              <a:gd name="T23" fmla="*/ 2147483647 h 40"/>
              <a:gd name="T24" fmla="*/ 2147483647 w 50"/>
              <a:gd name="T25" fmla="*/ 2147483647 h 40"/>
              <a:gd name="T26" fmla="*/ 2147483647 w 50"/>
              <a:gd name="T27" fmla="*/ 2147483647 h 40"/>
              <a:gd name="T28" fmla="*/ 2147483647 w 50"/>
              <a:gd name="T29" fmla="*/ 2147483647 h 40"/>
              <a:gd name="T30" fmla="*/ 2147483647 w 50"/>
              <a:gd name="T31" fmla="*/ 2147483647 h 40"/>
              <a:gd name="T32" fmla="*/ 2147483647 w 50"/>
              <a:gd name="T33" fmla="*/ 2147483647 h 40"/>
              <a:gd name="T34" fmla="*/ 2147483647 w 50"/>
              <a:gd name="T35" fmla="*/ 2147483647 h 40"/>
              <a:gd name="T36" fmla="*/ 2147483647 w 50"/>
              <a:gd name="T37" fmla="*/ 2147483647 h 40"/>
              <a:gd name="T38" fmla="*/ 2147483647 w 50"/>
              <a:gd name="T39" fmla="*/ 2147483647 h 40"/>
              <a:gd name="T40" fmla="*/ 2147483647 w 50"/>
              <a:gd name="T41" fmla="*/ 2147483647 h 40"/>
              <a:gd name="T42" fmla="*/ 2147483647 w 50"/>
              <a:gd name="T43" fmla="*/ 2147483647 h 40"/>
              <a:gd name="T44" fmla="*/ 2147483647 w 50"/>
              <a:gd name="T45" fmla="*/ 2147483647 h 40"/>
              <a:gd name="T46" fmla="*/ 2147483647 w 50"/>
              <a:gd name="T47" fmla="*/ 2147483647 h 40"/>
              <a:gd name="T48" fmla="*/ 2147483647 w 50"/>
              <a:gd name="T49" fmla="*/ 2147483647 h 40"/>
              <a:gd name="T50" fmla="*/ 2147483647 w 50"/>
              <a:gd name="T51" fmla="*/ 2147483647 h 40"/>
              <a:gd name="T52" fmla="*/ 2147483647 w 50"/>
              <a:gd name="T53" fmla="*/ 2147483647 h 40"/>
              <a:gd name="T54" fmla="*/ 2147483647 w 50"/>
              <a:gd name="T55" fmla="*/ 2147483647 h 40"/>
              <a:gd name="T56" fmla="*/ 2147483647 w 50"/>
              <a:gd name="T57" fmla="*/ 2147483647 h 40"/>
              <a:gd name="T58" fmla="*/ 2147483647 w 50"/>
              <a:gd name="T59" fmla="*/ 2147483647 h 40"/>
              <a:gd name="T60" fmla="*/ 2147483647 w 50"/>
              <a:gd name="T61" fmla="*/ 2147483647 h 40"/>
              <a:gd name="T62" fmla="*/ 2147483647 w 50"/>
              <a:gd name="T63" fmla="*/ 2147483647 h 40"/>
              <a:gd name="T64" fmla="*/ 2147483647 w 50"/>
              <a:gd name="T65" fmla="*/ 2147483647 h 40"/>
              <a:gd name="T66" fmla="*/ 2147483647 w 50"/>
              <a:gd name="T67" fmla="*/ 2147483647 h 40"/>
              <a:gd name="T68" fmla="*/ 2147483647 w 50"/>
              <a:gd name="T69" fmla="*/ 2147483647 h 40"/>
              <a:gd name="T70" fmla="*/ 2147483647 w 50"/>
              <a:gd name="T71" fmla="*/ 2147483647 h 40"/>
              <a:gd name="T72" fmla="*/ 2147483647 w 50"/>
              <a:gd name="T73" fmla="*/ 2147483647 h 40"/>
              <a:gd name="T74" fmla="*/ 2147483647 w 50"/>
              <a:gd name="T75" fmla="*/ 0 h 40"/>
              <a:gd name="T76" fmla="*/ 2147483647 w 50"/>
              <a:gd name="T77" fmla="*/ 0 h 40"/>
              <a:gd name="T78" fmla="*/ 2147483647 w 50"/>
              <a:gd name="T79" fmla="*/ 0 h 40"/>
              <a:gd name="T80" fmla="*/ 2147483647 w 50"/>
              <a:gd name="T81" fmla="*/ 2147483647 h 40"/>
              <a:gd name="T82" fmla="*/ 2147483647 w 50"/>
              <a:gd name="T83" fmla="*/ 2147483647 h 40"/>
              <a:gd name="T84" fmla="*/ 2147483647 w 50"/>
              <a:gd name="T85" fmla="*/ 2147483647 h 40"/>
              <a:gd name="T86" fmla="*/ 0 w 50"/>
              <a:gd name="T87" fmla="*/ 2147483647 h 40"/>
              <a:gd name="T88" fmla="*/ 0 w 50"/>
              <a:gd name="T89" fmla="*/ 2147483647 h 40"/>
              <a:gd name="T90" fmla="*/ 0 w 50"/>
              <a:gd name="T91" fmla="*/ 2147483647 h 40"/>
              <a:gd name="T92" fmla="*/ 2147483647 w 50"/>
              <a:gd name="T93" fmla="*/ 2147483647 h 40"/>
              <a:gd name="T94" fmla="*/ 2147483647 w 50"/>
              <a:gd name="T95" fmla="*/ 2147483647 h 40"/>
              <a:gd name="T96" fmla="*/ 2147483647 w 50"/>
              <a:gd name="T97" fmla="*/ 2147483647 h 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0"/>
              <a:gd name="T149" fmla="*/ 50 w 50"/>
              <a:gd name="T150" fmla="*/ 40 h 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0">
                <a:moveTo>
                  <a:pt x="6" y="30"/>
                </a:moveTo>
                <a:lnTo>
                  <a:pt x="10" y="33"/>
                </a:lnTo>
                <a:lnTo>
                  <a:pt x="13" y="34"/>
                </a:lnTo>
                <a:lnTo>
                  <a:pt x="18" y="37"/>
                </a:lnTo>
                <a:lnTo>
                  <a:pt x="21" y="39"/>
                </a:lnTo>
                <a:lnTo>
                  <a:pt x="25" y="40"/>
                </a:lnTo>
                <a:lnTo>
                  <a:pt x="28" y="40"/>
                </a:lnTo>
                <a:lnTo>
                  <a:pt x="32" y="40"/>
                </a:lnTo>
                <a:lnTo>
                  <a:pt x="37" y="39"/>
                </a:lnTo>
                <a:lnTo>
                  <a:pt x="40" y="37"/>
                </a:lnTo>
                <a:lnTo>
                  <a:pt x="43" y="34"/>
                </a:lnTo>
                <a:lnTo>
                  <a:pt x="43" y="33"/>
                </a:lnTo>
                <a:lnTo>
                  <a:pt x="44" y="30"/>
                </a:lnTo>
                <a:lnTo>
                  <a:pt x="44" y="27"/>
                </a:lnTo>
                <a:lnTo>
                  <a:pt x="46" y="24"/>
                </a:lnTo>
                <a:lnTo>
                  <a:pt x="46" y="21"/>
                </a:lnTo>
                <a:lnTo>
                  <a:pt x="47" y="18"/>
                </a:lnTo>
                <a:lnTo>
                  <a:pt x="49" y="17"/>
                </a:lnTo>
                <a:lnTo>
                  <a:pt x="49" y="15"/>
                </a:lnTo>
                <a:lnTo>
                  <a:pt x="50" y="14"/>
                </a:lnTo>
                <a:lnTo>
                  <a:pt x="50" y="11"/>
                </a:lnTo>
                <a:lnTo>
                  <a:pt x="49" y="9"/>
                </a:lnTo>
                <a:lnTo>
                  <a:pt x="49" y="8"/>
                </a:lnTo>
                <a:lnTo>
                  <a:pt x="47" y="6"/>
                </a:lnTo>
                <a:lnTo>
                  <a:pt x="46" y="5"/>
                </a:lnTo>
                <a:lnTo>
                  <a:pt x="44" y="3"/>
                </a:lnTo>
                <a:lnTo>
                  <a:pt x="43" y="3"/>
                </a:lnTo>
                <a:lnTo>
                  <a:pt x="40" y="3"/>
                </a:lnTo>
                <a:lnTo>
                  <a:pt x="38" y="3"/>
                </a:lnTo>
                <a:lnTo>
                  <a:pt x="37" y="3"/>
                </a:lnTo>
                <a:lnTo>
                  <a:pt x="34" y="5"/>
                </a:lnTo>
                <a:lnTo>
                  <a:pt x="32" y="5"/>
                </a:lnTo>
                <a:lnTo>
                  <a:pt x="31" y="5"/>
                </a:lnTo>
                <a:lnTo>
                  <a:pt x="28" y="3"/>
                </a:lnTo>
                <a:lnTo>
                  <a:pt x="25" y="3"/>
                </a:lnTo>
                <a:lnTo>
                  <a:pt x="22" y="2"/>
                </a:lnTo>
                <a:lnTo>
                  <a:pt x="21" y="2"/>
                </a:lnTo>
                <a:lnTo>
                  <a:pt x="18" y="0"/>
                </a:lnTo>
                <a:lnTo>
                  <a:pt x="15" y="0"/>
                </a:lnTo>
                <a:lnTo>
                  <a:pt x="12" y="0"/>
                </a:lnTo>
                <a:lnTo>
                  <a:pt x="10" y="2"/>
                </a:lnTo>
                <a:lnTo>
                  <a:pt x="6" y="3"/>
                </a:lnTo>
                <a:lnTo>
                  <a:pt x="3" y="8"/>
                </a:lnTo>
                <a:lnTo>
                  <a:pt x="0" y="11"/>
                </a:lnTo>
                <a:lnTo>
                  <a:pt x="0" y="15"/>
                </a:lnTo>
                <a:lnTo>
                  <a:pt x="0" y="20"/>
                </a:lnTo>
                <a:lnTo>
                  <a:pt x="1" y="24"/>
                </a:lnTo>
                <a:lnTo>
                  <a:pt x="3" y="27"/>
                </a:lnTo>
                <a:lnTo>
                  <a:pt x="6" y="3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9" name="Freeform 200"/>
          <p:cNvSpPr>
            <a:spLocks/>
          </p:cNvSpPr>
          <p:nvPr/>
        </p:nvSpPr>
        <p:spPr bwMode="auto">
          <a:xfrm>
            <a:off x="6242050" y="4386263"/>
            <a:ext cx="69851" cy="63500"/>
          </a:xfrm>
          <a:custGeom>
            <a:avLst/>
            <a:gdLst>
              <a:gd name="T0" fmla="*/ 2147483647 w 50"/>
              <a:gd name="T1" fmla="*/ 2147483647 h 40"/>
              <a:gd name="T2" fmla="*/ 2147483647 w 50"/>
              <a:gd name="T3" fmla="*/ 2147483647 h 40"/>
              <a:gd name="T4" fmla="*/ 2147483647 w 50"/>
              <a:gd name="T5" fmla="*/ 2147483647 h 40"/>
              <a:gd name="T6" fmla="*/ 2147483647 w 50"/>
              <a:gd name="T7" fmla="*/ 2147483647 h 40"/>
              <a:gd name="T8" fmla="*/ 2147483647 w 50"/>
              <a:gd name="T9" fmla="*/ 2147483647 h 40"/>
              <a:gd name="T10" fmla="*/ 2147483647 w 50"/>
              <a:gd name="T11" fmla="*/ 2147483647 h 40"/>
              <a:gd name="T12" fmla="*/ 2147483647 w 50"/>
              <a:gd name="T13" fmla="*/ 2147483647 h 40"/>
              <a:gd name="T14" fmla="*/ 2147483647 w 50"/>
              <a:gd name="T15" fmla="*/ 2147483647 h 40"/>
              <a:gd name="T16" fmla="*/ 2147483647 w 50"/>
              <a:gd name="T17" fmla="*/ 2147483647 h 40"/>
              <a:gd name="T18" fmla="*/ 2147483647 w 50"/>
              <a:gd name="T19" fmla="*/ 2147483647 h 40"/>
              <a:gd name="T20" fmla="*/ 2147483647 w 50"/>
              <a:gd name="T21" fmla="*/ 2147483647 h 40"/>
              <a:gd name="T22" fmla="*/ 2147483647 w 50"/>
              <a:gd name="T23" fmla="*/ 2147483647 h 40"/>
              <a:gd name="T24" fmla="*/ 2147483647 w 50"/>
              <a:gd name="T25" fmla="*/ 2147483647 h 40"/>
              <a:gd name="T26" fmla="*/ 2147483647 w 50"/>
              <a:gd name="T27" fmla="*/ 2147483647 h 40"/>
              <a:gd name="T28" fmla="*/ 2147483647 w 50"/>
              <a:gd name="T29" fmla="*/ 2147483647 h 40"/>
              <a:gd name="T30" fmla="*/ 2147483647 w 50"/>
              <a:gd name="T31" fmla="*/ 2147483647 h 40"/>
              <a:gd name="T32" fmla="*/ 2147483647 w 50"/>
              <a:gd name="T33" fmla="*/ 2147483647 h 40"/>
              <a:gd name="T34" fmla="*/ 2147483647 w 50"/>
              <a:gd name="T35" fmla="*/ 2147483647 h 40"/>
              <a:gd name="T36" fmla="*/ 2147483647 w 50"/>
              <a:gd name="T37" fmla="*/ 2147483647 h 40"/>
              <a:gd name="T38" fmla="*/ 2147483647 w 50"/>
              <a:gd name="T39" fmla="*/ 2147483647 h 40"/>
              <a:gd name="T40" fmla="*/ 2147483647 w 50"/>
              <a:gd name="T41" fmla="*/ 2147483647 h 40"/>
              <a:gd name="T42" fmla="*/ 2147483647 w 50"/>
              <a:gd name="T43" fmla="*/ 2147483647 h 40"/>
              <a:gd name="T44" fmla="*/ 2147483647 w 50"/>
              <a:gd name="T45" fmla="*/ 2147483647 h 40"/>
              <a:gd name="T46" fmla="*/ 2147483647 w 50"/>
              <a:gd name="T47" fmla="*/ 2147483647 h 40"/>
              <a:gd name="T48" fmla="*/ 2147483647 w 50"/>
              <a:gd name="T49" fmla="*/ 2147483647 h 40"/>
              <a:gd name="T50" fmla="*/ 2147483647 w 50"/>
              <a:gd name="T51" fmla="*/ 2147483647 h 40"/>
              <a:gd name="T52" fmla="*/ 2147483647 w 50"/>
              <a:gd name="T53" fmla="*/ 2147483647 h 40"/>
              <a:gd name="T54" fmla="*/ 2147483647 w 50"/>
              <a:gd name="T55" fmla="*/ 2147483647 h 40"/>
              <a:gd name="T56" fmla="*/ 2147483647 w 50"/>
              <a:gd name="T57" fmla="*/ 2147483647 h 40"/>
              <a:gd name="T58" fmla="*/ 2147483647 w 50"/>
              <a:gd name="T59" fmla="*/ 2147483647 h 40"/>
              <a:gd name="T60" fmla="*/ 2147483647 w 50"/>
              <a:gd name="T61" fmla="*/ 2147483647 h 40"/>
              <a:gd name="T62" fmla="*/ 2147483647 w 50"/>
              <a:gd name="T63" fmla="*/ 2147483647 h 40"/>
              <a:gd name="T64" fmla="*/ 2147483647 w 50"/>
              <a:gd name="T65" fmla="*/ 2147483647 h 40"/>
              <a:gd name="T66" fmla="*/ 2147483647 w 50"/>
              <a:gd name="T67" fmla="*/ 2147483647 h 40"/>
              <a:gd name="T68" fmla="*/ 2147483647 w 50"/>
              <a:gd name="T69" fmla="*/ 2147483647 h 40"/>
              <a:gd name="T70" fmla="*/ 2147483647 w 50"/>
              <a:gd name="T71" fmla="*/ 2147483647 h 40"/>
              <a:gd name="T72" fmla="*/ 2147483647 w 50"/>
              <a:gd name="T73" fmla="*/ 2147483647 h 40"/>
              <a:gd name="T74" fmla="*/ 2147483647 w 50"/>
              <a:gd name="T75" fmla="*/ 0 h 40"/>
              <a:gd name="T76" fmla="*/ 2147483647 w 50"/>
              <a:gd name="T77" fmla="*/ 0 h 40"/>
              <a:gd name="T78" fmla="*/ 2147483647 w 50"/>
              <a:gd name="T79" fmla="*/ 0 h 40"/>
              <a:gd name="T80" fmla="*/ 2147483647 w 50"/>
              <a:gd name="T81" fmla="*/ 2147483647 h 40"/>
              <a:gd name="T82" fmla="*/ 2147483647 w 50"/>
              <a:gd name="T83" fmla="*/ 2147483647 h 40"/>
              <a:gd name="T84" fmla="*/ 2147483647 w 50"/>
              <a:gd name="T85" fmla="*/ 2147483647 h 40"/>
              <a:gd name="T86" fmla="*/ 0 w 50"/>
              <a:gd name="T87" fmla="*/ 2147483647 h 40"/>
              <a:gd name="T88" fmla="*/ 0 w 50"/>
              <a:gd name="T89" fmla="*/ 2147483647 h 40"/>
              <a:gd name="T90" fmla="*/ 0 w 50"/>
              <a:gd name="T91" fmla="*/ 2147483647 h 40"/>
              <a:gd name="T92" fmla="*/ 2147483647 w 50"/>
              <a:gd name="T93" fmla="*/ 2147483647 h 40"/>
              <a:gd name="T94" fmla="*/ 2147483647 w 50"/>
              <a:gd name="T95" fmla="*/ 2147483647 h 40"/>
              <a:gd name="T96" fmla="*/ 2147483647 w 50"/>
              <a:gd name="T97" fmla="*/ 2147483647 h 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0"/>
              <a:gd name="T149" fmla="*/ 50 w 50"/>
              <a:gd name="T150" fmla="*/ 40 h 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0">
                <a:moveTo>
                  <a:pt x="6" y="30"/>
                </a:moveTo>
                <a:lnTo>
                  <a:pt x="10" y="33"/>
                </a:lnTo>
                <a:lnTo>
                  <a:pt x="13" y="34"/>
                </a:lnTo>
                <a:lnTo>
                  <a:pt x="18" y="37"/>
                </a:lnTo>
                <a:lnTo>
                  <a:pt x="21" y="39"/>
                </a:lnTo>
                <a:lnTo>
                  <a:pt x="25" y="40"/>
                </a:lnTo>
                <a:lnTo>
                  <a:pt x="28" y="40"/>
                </a:lnTo>
                <a:lnTo>
                  <a:pt x="32" y="40"/>
                </a:lnTo>
                <a:lnTo>
                  <a:pt x="37" y="39"/>
                </a:lnTo>
                <a:lnTo>
                  <a:pt x="40" y="37"/>
                </a:lnTo>
                <a:lnTo>
                  <a:pt x="43" y="34"/>
                </a:lnTo>
                <a:lnTo>
                  <a:pt x="43" y="33"/>
                </a:lnTo>
                <a:lnTo>
                  <a:pt x="44" y="30"/>
                </a:lnTo>
                <a:lnTo>
                  <a:pt x="44" y="27"/>
                </a:lnTo>
                <a:lnTo>
                  <a:pt x="46" y="24"/>
                </a:lnTo>
                <a:lnTo>
                  <a:pt x="46" y="21"/>
                </a:lnTo>
                <a:lnTo>
                  <a:pt x="47" y="18"/>
                </a:lnTo>
                <a:lnTo>
                  <a:pt x="49" y="17"/>
                </a:lnTo>
                <a:lnTo>
                  <a:pt x="49" y="15"/>
                </a:lnTo>
                <a:lnTo>
                  <a:pt x="50" y="14"/>
                </a:lnTo>
                <a:lnTo>
                  <a:pt x="50" y="11"/>
                </a:lnTo>
                <a:lnTo>
                  <a:pt x="49" y="9"/>
                </a:lnTo>
                <a:lnTo>
                  <a:pt x="49" y="8"/>
                </a:lnTo>
                <a:lnTo>
                  <a:pt x="47" y="6"/>
                </a:lnTo>
                <a:lnTo>
                  <a:pt x="46" y="5"/>
                </a:lnTo>
                <a:lnTo>
                  <a:pt x="44" y="3"/>
                </a:lnTo>
                <a:lnTo>
                  <a:pt x="43" y="3"/>
                </a:lnTo>
                <a:lnTo>
                  <a:pt x="40" y="3"/>
                </a:lnTo>
                <a:lnTo>
                  <a:pt x="38" y="3"/>
                </a:lnTo>
                <a:lnTo>
                  <a:pt x="37" y="3"/>
                </a:lnTo>
                <a:lnTo>
                  <a:pt x="34" y="5"/>
                </a:lnTo>
                <a:lnTo>
                  <a:pt x="32" y="5"/>
                </a:lnTo>
                <a:lnTo>
                  <a:pt x="31" y="5"/>
                </a:lnTo>
                <a:lnTo>
                  <a:pt x="28" y="3"/>
                </a:lnTo>
                <a:lnTo>
                  <a:pt x="25" y="3"/>
                </a:lnTo>
                <a:lnTo>
                  <a:pt x="22" y="2"/>
                </a:lnTo>
                <a:lnTo>
                  <a:pt x="21" y="2"/>
                </a:lnTo>
                <a:lnTo>
                  <a:pt x="18" y="0"/>
                </a:lnTo>
                <a:lnTo>
                  <a:pt x="15" y="0"/>
                </a:lnTo>
                <a:lnTo>
                  <a:pt x="12" y="0"/>
                </a:lnTo>
                <a:lnTo>
                  <a:pt x="10" y="2"/>
                </a:lnTo>
                <a:lnTo>
                  <a:pt x="6" y="3"/>
                </a:lnTo>
                <a:lnTo>
                  <a:pt x="3" y="8"/>
                </a:lnTo>
                <a:lnTo>
                  <a:pt x="0" y="11"/>
                </a:lnTo>
                <a:lnTo>
                  <a:pt x="0" y="15"/>
                </a:lnTo>
                <a:lnTo>
                  <a:pt x="0" y="20"/>
                </a:lnTo>
                <a:lnTo>
                  <a:pt x="1" y="24"/>
                </a:lnTo>
                <a:lnTo>
                  <a:pt x="3" y="27"/>
                </a:lnTo>
                <a:lnTo>
                  <a:pt x="6" y="30"/>
                </a:lnTo>
              </a:path>
            </a:pathLst>
          </a:custGeom>
          <a:solidFill>
            <a:srgbClr val="FFFF00"/>
          </a:solidFill>
          <a:ln w="4763">
            <a:solidFill>
              <a:srgbClr val="990000"/>
            </a:solidFill>
            <a:round/>
            <a:headEnd/>
            <a:tailEnd/>
          </a:ln>
        </p:spPr>
        <p:txBody>
          <a:bodyPr/>
          <a:lstStyle/>
          <a:p>
            <a:endParaRPr lang="en-US"/>
          </a:p>
        </p:txBody>
      </p:sp>
      <p:sp>
        <p:nvSpPr>
          <p:cNvPr id="53450" name="Freeform 201"/>
          <p:cNvSpPr>
            <a:spLocks/>
          </p:cNvSpPr>
          <p:nvPr/>
        </p:nvSpPr>
        <p:spPr bwMode="auto">
          <a:xfrm>
            <a:off x="6189667" y="4370389"/>
            <a:ext cx="39687" cy="74612"/>
          </a:xfrm>
          <a:custGeom>
            <a:avLst/>
            <a:gdLst>
              <a:gd name="T0" fmla="*/ 0 w 28"/>
              <a:gd name="T1" fmla="*/ 2147483647 h 47"/>
              <a:gd name="T2" fmla="*/ 0 w 28"/>
              <a:gd name="T3" fmla="*/ 2147483647 h 47"/>
              <a:gd name="T4" fmla="*/ 0 w 28"/>
              <a:gd name="T5" fmla="*/ 2147483647 h 47"/>
              <a:gd name="T6" fmla="*/ 2147483647 w 28"/>
              <a:gd name="T7" fmla="*/ 2147483647 h 47"/>
              <a:gd name="T8" fmla="*/ 2147483647 w 28"/>
              <a:gd name="T9" fmla="*/ 2147483647 h 47"/>
              <a:gd name="T10" fmla="*/ 2147483647 w 28"/>
              <a:gd name="T11" fmla="*/ 2147483647 h 47"/>
              <a:gd name="T12" fmla="*/ 2147483647 w 28"/>
              <a:gd name="T13" fmla="*/ 2147483647 h 47"/>
              <a:gd name="T14" fmla="*/ 2147483647 w 28"/>
              <a:gd name="T15" fmla="*/ 2147483647 h 47"/>
              <a:gd name="T16" fmla="*/ 2147483647 w 28"/>
              <a:gd name="T17" fmla="*/ 2147483647 h 47"/>
              <a:gd name="T18" fmla="*/ 2147483647 w 28"/>
              <a:gd name="T19" fmla="*/ 2147483647 h 47"/>
              <a:gd name="T20" fmla="*/ 2147483647 w 28"/>
              <a:gd name="T21" fmla="*/ 2147483647 h 47"/>
              <a:gd name="T22" fmla="*/ 2147483647 w 28"/>
              <a:gd name="T23" fmla="*/ 2147483647 h 47"/>
              <a:gd name="T24" fmla="*/ 2147483647 w 28"/>
              <a:gd name="T25" fmla="*/ 2147483647 h 47"/>
              <a:gd name="T26" fmla="*/ 2147483647 w 28"/>
              <a:gd name="T27" fmla="*/ 2147483647 h 47"/>
              <a:gd name="T28" fmla="*/ 2147483647 w 28"/>
              <a:gd name="T29" fmla="*/ 2147483647 h 47"/>
              <a:gd name="T30" fmla="*/ 2147483647 w 28"/>
              <a:gd name="T31" fmla="*/ 2147483647 h 47"/>
              <a:gd name="T32" fmla="*/ 2147483647 w 28"/>
              <a:gd name="T33" fmla="*/ 2147483647 h 47"/>
              <a:gd name="T34" fmla="*/ 2147483647 w 28"/>
              <a:gd name="T35" fmla="*/ 0 h 47"/>
              <a:gd name="T36" fmla="*/ 2147483647 w 28"/>
              <a:gd name="T37" fmla="*/ 0 h 47"/>
              <a:gd name="T38" fmla="*/ 2147483647 w 28"/>
              <a:gd name="T39" fmla="*/ 2147483647 h 47"/>
              <a:gd name="T40" fmla="*/ 2147483647 w 28"/>
              <a:gd name="T41" fmla="*/ 2147483647 h 47"/>
              <a:gd name="T42" fmla="*/ 0 w 28"/>
              <a:gd name="T43" fmla="*/ 2147483647 h 47"/>
              <a:gd name="T44" fmla="*/ 0 w 28"/>
              <a:gd name="T45" fmla="*/ 2147483647 h 47"/>
              <a:gd name="T46" fmla="*/ 0 w 28"/>
              <a:gd name="T47" fmla="*/ 2147483647 h 47"/>
              <a:gd name="T48" fmla="*/ 0 w 28"/>
              <a:gd name="T49" fmla="*/ 2147483647 h 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
              <a:gd name="T76" fmla="*/ 0 h 47"/>
              <a:gd name="T77" fmla="*/ 28 w 28"/>
              <a:gd name="T78" fmla="*/ 47 h 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 h="47">
                <a:moveTo>
                  <a:pt x="0" y="18"/>
                </a:moveTo>
                <a:lnTo>
                  <a:pt x="0" y="25"/>
                </a:lnTo>
                <a:lnTo>
                  <a:pt x="0" y="31"/>
                </a:lnTo>
                <a:lnTo>
                  <a:pt x="3" y="37"/>
                </a:lnTo>
                <a:lnTo>
                  <a:pt x="6" y="41"/>
                </a:lnTo>
                <a:lnTo>
                  <a:pt x="9" y="44"/>
                </a:lnTo>
                <a:lnTo>
                  <a:pt x="13" y="47"/>
                </a:lnTo>
                <a:lnTo>
                  <a:pt x="16" y="47"/>
                </a:lnTo>
                <a:lnTo>
                  <a:pt x="21" y="44"/>
                </a:lnTo>
                <a:lnTo>
                  <a:pt x="25" y="40"/>
                </a:lnTo>
                <a:lnTo>
                  <a:pt x="28" y="34"/>
                </a:lnTo>
                <a:lnTo>
                  <a:pt x="28" y="30"/>
                </a:lnTo>
                <a:lnTo>
                  <a:pt x="27" y="24"/>
                </a:lnTo>
                <a:lnTo>
                  <a:pt x="24" y="18"/>
                </a:lnTo>
                <a:lnTo>
                  <a:pt x="21" y="12"/>
                </a:lnTo>
                <a:lnTo>
                  <a:pt x="16" y="7"/>
                </a:lnTo>
                <a:lnTo>
                  <a:pt x="12" y="1"/>
                </a:lnTo>
                <a:lnTo>
                  <a:pt x="7" y="0"/>
                </a:lnTo>
                <a:lnTo>
                  <a:pt x="6" y="0"/>
                </a:lnTo>
                <a:lnTo>
                  <a:pt x="3" y="1"/>
                </a:lnTo>
                <a:lnTo>
                  <a:pt x="1" y="4"/>
                </a:lnTo>
                <a:lnTo>
                  <a:pt x="0" y="9"/>
                </a:lnTo>
                <a:lnTo>
                  <a:pt x="0" y="12"/>
                </a:lnTo>
                <a:lnTo>
                  <a:pt x="0" y="15"/>
                </a:lnTo>
                <a:lnTo>
                  <a:pt x="0"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51" name="Freeform 202"/>
          <p:cNvSpPr>
            <a:spLocks/>
          </p:cNvSpPr>
          <p:nvPr/>
        </p:nvSpPr>
        <p:spPr bwMode="auto">
          <a:xfrm>
            <a:off x="6189667" y="4370389"/>
            <a:ext cx="39687" cy="74612"/>
          </a:xfrm>
          <a:custGeom>
            <a:avLst/>
            <a:gdLst>
              <a:gd name="T0" fmla="*/ 0 w 28"/>
              <a:gd name="T1" fmla="*/ 2147483647 h 47"/>
              <a:gd name="T2" fmla="*/ 0 w 28"/>
              <a:gd name="T3" fmla="*/ 2147483647 h 47"/>
              <a:gd name="T4" fmla="*/ 0 w 28"/>
              <a:gd name="T5" fmla="*/ 2147483647 h 47"/>
              <a:gd name="T6" fmla="*/ 2147483647 w 28"/>
              <a:gd name="T7" fmla="*/ 2147483647 h 47"/>
              <a:gd name="T8" fmla="*/ 2147483647 w 28"/>
              <a:gd name="T9" fmla="*/ 2147483647 h 47"/>
              <a:gd name="T10" fmla="*/ 2147483647 w 28"/>
              <a:gd name="T11" fmla="*/ 2147483647 h 47"/>
              <a:gd name="T12" fmla="*/ 2147483647 w 28"/>
              <a:gd name="T13" fmla="*/ 2147483647 h 47"/>
              <a:gd name="T14" fmla="*/ 2147483647 w 28"/>
              <a:gd name="T15" fmla="*/ 2147483647 h 47"/>
              <a:gd name="T16" fmla="*/ 2147483647 w 28"/>
              <a:gd name="T17" fmla="*/ 2147483647 h 47"/>
              <a:gd name="T18" fmla="*/ 2147483647 w 28"/>
              <a:gd name="T19" fmla="*/ 2147483647 h 47"/>
              <a:gd name="T20" fmla="*/ 2147483647 w 28"/>
              <a:gd name="T21" fmla="*/ 2147483647 h 47"/>
              <a:gd name="T22" fmla="*/ 2147483647 w 28"/>
              <a:gd name="T23" fmla="*/ 2147483647 h 47"/>
              <a:gd name="T24" fmla="*/ 2147483647 w 28"/>
              <a:gd name="T25" fmla="*/ 2147483647 h 47"/>
              <a:gd name="T26" fmla="*/ 2147483647 w 28"/>
              <a:gd name="T27" fmla="*/ 2147483647 h 47"/>
              <a:gd name="T28" fmla="*/ 2147483647 w 28"/>
              <a:gd name="T29" fmla="*/ 2147483647 h 47"/>
              <a:gd name="T30" fmla="*/ 2147483647 w 28"/>
              <a:gd name="T31" fmla="*/ 2147483647 h 47"/>
              <a:gd name="T32" fmla="*/ 2147483647 w 28"/>
              <a:gd name="T33" fmla="*/ 2147483647 h 47"/>
              <a:gd name="T34" fmla="*/ 2147483647 w 28"/>
              <a:gd name="T35" fmla="*/ 0 h 47"/>
              <a:gd name="T36" fmla="*/ 2147483647 w 28"/>
              <a:gd name="T37" fmla="*/ 0 h 47"/>
              <a:gd name="T38" fmla="*/ 2147483647 w 28"/>
              <a:gd name="T39" fmla="*/ 2147483647 h 47"/>
              <a:gd name="T40" fmla="*/ 2147483647 w 28"/>
              <a:gd name="T41" fmla="*/ 2147483647 h 47"/>
              <a:gd name="T42" fmla="*/ 0 w 28"/>
              <a:gd name="T43" fmla="*/ 2147483647 h 47"/>
              <a:gd name="T44" fmla="*/ 0 w 28"/>
              <a:gd name="T45" fmla="*/ 2147483647 h 47"/>
              <a:gd name="T46" fmla="*/ 0 w 28"/>
              <a:gd name="T47" fmla="*/ 2147483647 h 47"/>
              <a:gd name="T48" fmla="*/ 0 w 28"/>
              <a:gd name="T49" fmla="*/ 2147483647 h 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
              <a:gd name="T76" fmla="*/ 0 h 47"/>
              <a:gd name="T77" fmla="*/ 28 w 28"/>
              <a:gd name="T78" fmla="*/ 47 h 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 h="47">
                <a:moveTo>
                  <a:pt x="0" y="18"/>
                </a:moveTo>
                <a:lnTo>
                  <a:pt x="0" y="25"/>
                </a:lnTo>
                <a:lnTo>
                  <a:pt x="0" y="31"/>
                </a:lnTo>
                <a:lnTo>
                  <a:pt x="3" y="37"/>
                </a:lnTo>
                <a:lnTo>
                  <a:pt x="6" y="41"/>
                </a:lnTo>
                <a:lnTo>
                  <a:pt x="9" y="44"/>
                </a:lnTo>
                <a:lnTo>
                  <a:pt x="13" y="47"/>
                </a:lnTo>
                <a:lnTo>
                  <a:pt x="16" y="47"/>
                </a:lnTo>
                <a:lnTo>
                  <a:pt x="21" y="44"/>
                </a:lnTo>
                <a:lnTo>
                  <a:pt x="25" y="40"/>
                </a:lnTo>
                <a:lnTo>
                  <a:pt x="28" y="34"/>
                </a:lnTo>
                <a:lnTo>
                  <a:pt x="28" y="30"/>
                </a:lnTo>
                <a:lnTo>
                  <a:pt x="27" y="24"/>
                </a:lnTo>
                <a:lnTo>
                  <a:pt x="24" y="18"/>
                </a:lnTo>
                <a:lnTo>
                  <a:pt x="21" y="12"/>
                </a:lnTo>
                <a:lnTo>
                  <a:pt x="16" y="7"/>
                </a:lnTo>
                <a:lnTo>
                  <a:pt x="12" y="1"/>
                </a:lnTo>
                <a:lnTo>
                  <a:pt x="7" y="0"/>
                </a:lnTo>
                <a:lnTo>
                  <a:pt x="6" y="0"/>
                </a:lnTo>
                <a:lnTo>
                  <a:pt x="3" y="1"/>
                </a:lnTo>
                <a:lnTo>
                  <a:pt x="1" y="4"/>
                </a:lnTo>
                <a:lnTo>
                  <a:pt x="0" y="9"/>
                </a:lnTo>
                <a:lnTo>
                  <a:pt x="0" y="12"/>
                </a:lnTo>
                <a:lnTo>
                  <a:pt x="0" y="15"/>
                </a:lnTo>
                <a:lnTo>
                  <a:pt x="0" y="18"/>
                </a:lnTo>
              </a:path>
            </a:pathLst>
          </a:custGeom>
          <a:solidFill>
            <a:srgbClr val="FFFF00"/>
          </a:solidFill>
          <a:ln w="4763">
            <a:solidFill>
              <a:srgbClr val="990000"/>
            </a:solidFill>
            <a:round/>
            <a:headEnd/>
            <a:tailEnd/>
          </a:ln>
        </p:spPr>
        <p:txBody>
          <a:bodyPr/>
          <a:lstStyle/>
          <a:p>
            <a:endParaRPr lang="en-US"/>
          </a:p>
        </p:txBody>
      </p:sp>
      <p:pic>
        <p:nvPicPr>
          <p:cNvPr id="53452" name="Picture 203"/>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77668" y="4675984"/>
            <a:ext cx="1797051"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290444" name="Rectangle 204"/>
          <p:cNvSpPr>
            <a:spLocks noChangeArrowheads="1"/>
          </p:cNvSpPr>
          <p:nvPr/>
        </p:nvSpPr>
        <p:spPr bwMode="white">
          <a:xfrm>
            <a:off x="1828800" y="3694945"/>
            <a:ext cx="197802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nchorCtr="1">
            <a:spAutoFit/>
          </a:bodyPr>
          <a:lstStyle/>
          <a:p>
            <a:pPr algn="ctr"/>
            <a:r>
              <a:rPr lang="en-US" sz="1600" b="1" dirty="0">
                <a:latin typeface="Helvetica" pitchFamily="34" charset="0"/>
              </a:rPr>
              <a:t>Increased glucagon </a:t>
            </a:r>
            <a:r>
              <a:rPr lang="el-GR" sz="1600" b="1" dirty="0">
                <a:latin typeface="Helvetica" pitchFamily="34" charset="0"/>
              </a:rPr>
              <a:t>α</a:t>
            </a:r>
            <a:r>
              <a:rPr lang="en-US" sz="1600" b="1" dirty="0">
                <a:latin typeface="Helvetica" pitchFamily="34" charset="0"/>
              </a:rPr>
              <a:t>-cell secretion </a:t>
            </a:r>
          </a:p>
        </p:txBody>
      </p:sp>
      <p:pic>
        <p:nvPicPr>
          <p:cNvPr id="53454" name="Picture 205"/>
          <p:cNvPicPr>
            <a:picLocks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634036" y="1994964"/>
            <a:ext cx="1524000" cy="142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3455" name="Picture 206"/>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352800" y="947705"/>
            <a:ext cx="1620839" cy="806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3456" name="Rectangle 207"/>
          <p:cNvSpPr>
            <a:spLocks noChangeArrowheads="1"/>
          </p:cNvSpPr>
          <p:nvPr/>
        </p:nvSpPr>
        <p:spPr bwMode="white">
          <a:xfrm>
            <a:off x="5181603" y="2514601"/>
            <a:ext cx="1039813" cy="274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1" rIns="90488" bIns="44451">
            <a:spAutoFit/>
          </a:bodyPr>
          <a:lstStyle/>
          <a:p>
            <a:endParaRPr lang="en-US" sz="1200" b="1">
              <a:latin typeface="Helvetica" pitchFamily="34" charset="0"/>
            </a:endParaRPr>
          </a:p>
        </p:txBody>
      </p:sp>
      <p:sp>
        <p:nvSpPr>
          <p:cNvPr id="1290458" name="Rectangle 218"/>
          <p:cNvSpPr>
            <a:spLocks noChangeArrowheads="1"/>
          </p:cNvSpPr>
          <p:nvPr/>
        </p:nvSpPr>
        <p:spPr bwMode="auto">
          <a:xfrm>
            <a:off x="3145154" y="1752600"/>
            <a:ext cx="2396491" cy="58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p>
            <a:r>
              <a:rPr lang="en-US" sz="1600" b="1" dirty="0">
                <a:latin typeface="Helvetica" pitchFamily="34" charset="0"/>
              </a:rPr>
              <a:t>     Decreased </a:t>
            </a:r>
            <a:br>
              <a:rPr lang="en-US" sz="1600" b="1" dirty="0">
                <a:latin typeface="Helvetica" pitchFamily="34" charset="0"/>
              </a:rPr>
            </a:br>
            <a:r>
              <a:rPr lang="en-US" sz="1600" b="1" dirty="0">
                <a:latin typeface="Helvetica" pitchFamily="34" charset="0"/>
              </a:rPr>
              <a:t>Insulin </a:t>
            </a:r>
            <a:r>
              <a:rPr lang="en-GB" sz="1600" dirty="0">
                <a:latin typeface="Helvetica" pitchFamily="34" charset="0"/>
                <a:sym typeface="Symbol" pitchFamily="18" charset="2"/>
              </a:rPr>
              <a:t></a:t>
            </a:r>
            <a:r>
              <a:rPr lang="en-US" sz="1600" b="1" dirty="0">
                <a:latin typeface="Helvetica" pitchFamily="34" charset="0"/>
                <a:sym typeface="Symbol" pitchFamily="18" charset="2"/>
              </a:rPr>
              <a:t>-</a:t>
            </a:r>
            <a:r>
              <a:rPr lang="en-US" sz="1600" b="1" dirty="0">
                <a:latin typeface="Helvetica" pitchFamily="34" charset="0"/>
              </a:rPr>
              <a:t>cell secretion</a:t>
            </a:r>
          </a:p>
        </p:txBody>
      </p:sp>
      <p:sp>
        <p:nvSpPr>
          <p:cNvPr id="53458" name="AutoShape 219"/>
          <p:cNvSpPr>
            <a:spLocks noChangeArrowheads="1"/>
          </p:cNvSpPr>
          <p:nvPr/>
        </p:nvSpPr>
        <p:spPr bwMode="auto">
          <a:xfrm rot="13440184">
            <a:off x="4463249" y="1601399"/>
            <a:ext cx="403909" cy="206725"/>
          </a:xfrm>
          <a:prstGeom prst="rightArrow">
            <a:avLst>
              <a:gd name="adj1" fmla="val 50000"/>
              <a:gd name="adj2" fmla="val 96119"/>
            </a:avLst>
          </a:prstGeom>
          <a:solidFill>
            <a:schemeClr val="tx1"/>
          </a:solidFill>
          <a:ln w="12700">
            <a:solidFill>
              <a:schemeClr val="tx1"/>
            </a:solidFill>
            <a:miter lim="800000"/>
            <a:headEnd/>
            <a:tailEnd/>
          </a:ln>
        </p:spPr>
        <p:txBody>
          <a:bodyPr wrap="none" anchor="ctr"/>
          <a:lstStyle/>
          <a:p>
            <a:endParaRPr lang="en-US" dirty="0"/>
          </a:p>
        </p:txBody>
      </p:sp>
      <p:sp>
        <p:nvSpPr>
          <p:cNvPr id="1290460" name="Rectangle 220"/>
          <p:cNvSpPr>
            <a:spLocks noChangeArrowheads="1"/>
          </p:cNvSpPr>
          <p:nvPr/>
        </p:nvSpPr>
        <p:spPr bwMode="auto">
          <a:xfrm>
            <a:off x="609600" y="5357815"/>
            <a:ext cx="1447800" cy="1074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1" rIns="90488" bIns="44451">
            <a:spAutoFit/>
          </a:bodyPr>
          <a:lstStyle/>
          <a:p>
            <a:r>
              <a:rPr lang="en-US" sz="1600" b="1" dirty="0">
                <a:latin typeface="Helvetica" pitchFamily="34" charset="0"/>
              </a:rPr>
              <a:t>Increased hepatic glucose</a:t>
            </a:r>
          </a:p>
          <a:p>
            <a:r>
              <a:rPr lang="en-US" sz="1600" b="1" dirty="0">
                <a:latin typeface="Helvetica" pitchFamily="34" charset="0"/>
              </a:rPr>
              <a:t>production</a:t>
            </a:r>
          </a:p>
        </p:txBody>
      </p:sp>
      <p:sp>
        <p:nvSpPr>
          <p:cNvPr id="53460" name="AutoShape 221"/>
          <p:cNvSpPr>
            <a:spLocks noChangeArrowheads="1"/>
          </p:cNvSpPr>
          <p:nvPr/>
        </p:nvSpPr>
        <p:spPr bwMode="auto">
          <a:xfrm>
            <a:off x="1685925" y="5465767"/>
            <a:ext cx="750888" cy="257175"/>
          </a:xfrm>
          <a:prstGeom prst="rightArrow">
            <a:avLst>
              <a:gd name="adj1" fmla="val 50000"/>
              <a:gd name="adj2" fmla="val 146015"/>
            </a:avLst>
          </a:prstGeom>
          <a:solidFill>
            <a:schemeClr val="tx1"/>
          </a:solidFill>
          <a:ln w="12700">
            <a:solidFill>
              <a:schemeClr val="tx1"/>
            </a:solidFill>
            <a:miter lim="800000"/>
            <a:headEnd/>
            <a:tailEnd/>
          </a:ln>
        </p:spPr>
        <p:txBody>
          <a:bodyPr wrap="none" anchor="ctr"/>
          <a:lstStyle/>
          <a:p>
            <a:endParaRPr lang="en-US"/>
          </a:p>
        </p:txBody>
      </p:sp>
      <p:sp>
        <p:nvSpPr>
          <p:cNvPr id="1290462" name="Rectangle 222"/>
          <p:cNvSpPr>
            <a:spLocks noChangeArrowheads="1"/>
          </p:cNvSpPr>
          <p:nvPr/>
        </p:nvSpPr>
        <p:spPr bwMode="auto">
          <a:xfrm>
            <a:off x="6968220" y="4371381"/>
            <a:ext cx="1570892" cy="58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1" rIns="90488" bIns="44451">
            <a:spAutoFit/>
          </a:bodyPr>
          <a:lstStyle/>
          <a:p>
            <a:r>
              <a:rPr lang="en-US" sz="1600" b="1" dirty="0">
                <a:latin typeface="Helvetica" pitchFamily="34" charset="0"/>
              </a:rPr>
              <a:t>Increased lipolysis</a:t>
            </a:r>
          </a:p>
        </p:txBody>
      </p:sp>
      <p:sp>
        <p:nvSpPr>
          <p:cNvPr id="53463" name="AutoShape 228"/>
          <p:cNvSpPr>
            <a:spLocks noChangeArrowheads="1"/>
          </p:cNvSpPr>
          <p:nvPr/>
        </p:nvSpPr>
        <p:spPr bwMode="auto">
          <a:xfrm rot="1160736" flipH="1">
            <a:off x="5943600" y="5943603"/>
            <a:ext cx="914400" cy="163513"/>
          </a:xfrm>
          <a:prstGeom prst="rightArrow">
            <a:avLst>
              <a:gd name="adj1" fmla="val 50000"/>
              <a:gd name="adj2" fmla="val 279663"/>
            </a:avLst>
          </a:prstGeom>
          <a:solidFill>
            <a:schemeClr val="tx1"/>
          </a:solidFill>
          <a:ln w="12700">
            <a:solidFill>
              <a:schemeClr val="tx1"/>
            </a:solidFill>
            <a:miter lim="800000"/>
            <a:headEnd/>
            <a:tailEnd/>
          </a:ln>
        </p:spPr>
        <p:txBody>
          <a:bodyPr wrap="none" anchor="ctr"/>
          <a:lstStyle/>
          <a:p>
            <a:endParaRPr lang="en-US"/>
          </a:p>
        </p:txBody>
      </p:sp>
      <p:sp>
        <p:nvSpPr>
          <p:cNvPr id="1290469" name="Rectangle 229"/>
          <p:cNvSpPr>
            <a:spLocks noChangeArrowheads="1"/>
          </p:cNvSpPr>
          <p:nvPr/>
        </p:nvSpPr>
        <p:spPr bwMode="auto">
          <a:xfrm>
            <a:off x="6290829" y="6116753"/>
            <a:ext cx="2209800" cy="58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1" rIns="90488" bIns="44451">
            <a:spAutoFit/>
          </a:bodyPr>
          <a:lstStyle/>
          <a:p>
            <a:r>
              <a:rPr lang="en-US" sz="1600" b="1" dirty="0">
                <a:latin typeface="Helvetica" pitchFamily="34" charset="0"/>
              </a:rPr>
              <a:t>Decreased muscle glucose uptake</a:t>
            </a:r>
          </a:p>
        </p:txBody>
      </p:sp>
      <p:sp>
        <p:nvSpPr>
          <p:cNvPr id="53465" name="Freeform 231"/>
          <p:cNvSpPr>
            <a:spLocks/>
          </p:cNvSpPr>
          <p:nvPr/>
        </p:nvSpPr>
        <p:spPr bwMode="auto">
          <a:xfrm>
            <a:off x="4945066" y="3259141"/>
            <a:ext cx="1285875" cy="1163637"/>
          </a:xfrm>
          <a:custGeom>
            <a:avLst/>
            <a:gdLst>
              <a:gd name="T0" fmla="*/ 2147483647 w 891"/>
              <a:gd name="T1" fmla="*/ 2147483647 h 806"/>
              <a:gd name="T2" fmla="*/ 2147483647 w 891"/>
              <a:gd name="T3" fmla="*/ 2147483647 h 806"/>
              <a:gd name="T4" fmla="*/ 2147483647 w 891"/>
              <a:gd name="T5" fmla="*/ 2147483647 h 806"/>
              <a:gd name="T6" fmla="*/ 2147483647 w 891"/>
              <a:gd name="T7" fmla="*/ 2147483647 h 806"/>
              <a:gd name="T8" fmla="*/ 2147483647 w 891"/>
              <a:gd name="T9" fmla="*/ 2147483647 h 806"/>
              <a:gd name="T10" fmla="*/ 2147483647 w 891"/>
              <a:gd name="T11" fmla="*/ 2147483647 h 806"/>
              <a:gd name="T12" fmla="*/ 2147483647 w 891"/>
              <a:gd name="T13" fmla="*/ 2147483647 h 806"/>
              <a:gd name="T14" fmla="*/ 2147483647 w 891"/>
              <a:gd name="T15" fmla="*/ 2147483647 h 806"/>
              <a:gd name="T16" fmla="*/ 2147483647 w 891"/>
              <a:gd name="T17" fmla="*/ 2147483647 h 806"/>
              <a:gd name="T18" fmla="*/ 2147483647 w 891"/>
              <a:gd name="T19" fmla="*/ 2147483647 h 806"/>
              <a:gd name="T20" fmla="*/ 2147483647 w 891"/>
              <a:gd name="T21" fmla="*/ 2147483647 h 806"/>
              <a:gd name="T22" fmla="*/ 2147483647 w 891"/>
              <a:gd name="T23" fmla="*/ 2147483647 h 806"/>
              <a:gd name="T24" fmla="*/ 2147483647 w 891"/>
              <a:gd name="T25" fmla="*/ 2147483647 h 806"/>
              <a:gd name="T26" fmla="*/ 2147483647 w 891"/>
              <a:gd name="T27" fmla="*/ 2147483647 h 806"/>
              <a:gd name="T28" fmla="*/ 2147483647 w 891"/>
              <a:gd name="T29" fmla="*/ 2147483647 h 806"/>
              <a:gd name="T30" fmla="*/ 2147483647 w 891"/>
              <a:gd name="T31" fmla="*/ 2147483647 h 806"/>
              <a:gd name="T32" fmla="*/ 0 w 891"/>
              <a:gd name="T33" fmla="*/ 2147483647 h 806"/>
              <a:gd name="T34" fmla="*/ 2147483647 w 891"/>
              <a:gd name="T35" fmla="*/ 2147483647 h 806"/>
              <a:gd name="T36" fmla="*/ 2147483647 w 891"/>
              <a:gd name="T37" fmla="*/ 2147483647 h 806"/>
              <a:gd name="T38" fmla="*/ 2147483647 w 891"/>
              <a:gd name="T39" fmla="*/ 2147483647 h 806"/>
              <a:gd name="T40" fmla="*/ 2147483647 w 891"/>
              <a:gd name="T41" fmla="*/ 2147483647 h 806"/>
              <a:gd name="T42" fmla="*/ 2147483647 w 891"/>
              <a:gd name="T43" fmla="*/ 2147483647 h 806"/>
              <a:gd name="T44" fmla="*/ 2147483647 w 891"/>
              <a:gd name="T45" fmla="*/ 2147483647 h 806"/>
              <a:gd name="T46" fmla="*/ 2147483647 w 891"/>
              <a:gd name="T47" fmla="*/ 2147483647 h 806"/>
              <a:gd name="T48" fmla="*/ 2147483647 w 891"/>
              <a:gd name="T49" fmla="*/ 2147483647 h 806"/>
              <a:gd name="T50" fmla="*/ 2147483647 w 891"/>
              <a:gd name="T51" fmla="*/ 2147483647 h 806"/>
              <a:gd name="T52" fmla="*/ 2147483647 w 891"/>
              <a:gd name="T53" fmla="*/ 2147483647 h 806"/>
              <a:gd name="T54" fmla="*/ 2147483647 w 891"/>
              <a:gd name="T55" fmla="*/ 2147483647 h 806"/>
              <a:gd name="T56" fmla="*/ 2147483647 w 891"/>
              <a:gd name="T57" fmla="*/ 2147483647 h 806"/>
              <a:gd name="T58" fmla="*/ 2147483647 w 891"/>
              <a:gd name="T59" fmla="*/ 2147483647 h 806"/>
              <a:gd name="T60" fmla="*/ 2147483647 w 891"/>
              <a:gd name="T61" fmla="*/ 2147483647 h 806"/>
              <a:gd name="T62" fmla="*/ 2147483647 w 891"/>
              <a:gd name="T63" fmla="*/ 2147483647 h 806"/>
              <a:gd name="T64" fmla="*/ 2147483647 w 891"/>
              <a:gd name="T65" fmla="*/ 2147483647 h 80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91"/>
              <a:gd name="T100" fmla="*/ 0 h 806"/>
              <a:gd name="T101" fmla="*/ 891 w 891"/>
              <a:gd name="T102" fmla="*/ 806 h 80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91" h="806">
                <a:moveTo>
                  <a:pt x="890" y="795"/>
                </a:moveTo>
                <a:lnTo>
                  <a:pt x="806" y="782"/>
                </a:lnTo>
                <a:lnTo>
                  <a:pt x="729" y="767"/>
                </a:lnTo>
                <a:lnTo>
                  <a:pt x="659" y="750"/>
                </a:lnTo>
                <a:lnTo>
                  <a:pt x="594" y="729"/>
                </a:lnTo>
                <a:lnTo>
                  <a:pt x="534" y="708"/>
                </a:lnTo>
                <a:lnTo>
                  <a:pt x="482" y="684"/>
                </a:lnTo>
                <a:lnTo>
                  <a:pt x="433" y="659"/>
                </a:lnTo>
                <a:lnTo>
                  <a:pt x="390" y="632"/>
                </a:lnTo>
                <a:lnTo>
                  <a:pt x="351" y="604"/>
                </a:lnTo>
                <a:lnTo>
                  <a:pt x="316" y="573"/>
                </a:lnTo>
                <a:lnTo>
                  <a:pt x="287" y="543"/>
                </a:lnTo>
                <a:lnTo>
                  <a:pt x="260" y="512"/>
                </a:lnTo>
                <a:lnTo>
                  <a:pt x="235" y="480"/>
                </a:lnTo>
                <a:lnTo>
                  <a:pt x="215" y="447"/>
                </a:lnTo>
                <a:lnTo>
                  <a:pt x="197" y="414"/>
                </a:lnTo>
                <a:lnTo>
                  <a:pt x="182" y="382"/>
                </a:lnTo>
                <a:lnTo>
                  <a:pt x="168" y="350"/>
                </a:lnTo>
                <a:lnTo>
                  <a:pt x="156" y="318"/>
                </a:lnTo>
                <a:lnTo>
                  <a:pt x="147" y="284"/>
                </a:lnTo>
                <a:lnTo>
                  <a:pt x="138" y="254"/>
                </a:lnTo>
                <a:lnTo>
                  <a:pt x="130" y="223"/>
                </a:lnTo>
                <a:lnTo>
                  <a:pt x="122" y="194"/>
                </a:lnTo>
                <a:lnTo>
                  <a:pt x="113" y="166"/>
                </a:lnTo>
                <a:lnTo>
                  <a:pt x="106" y="140"/>
                </a:lnTo>
                <a:lnTo>
                  <a:pt x="98" y="115"/>
                </a:lnTo>
                <a:lnTo>
                  <a:pt x="89" y="91"/>
                </a:lnTo>
                <a:lnTo>
                  <a:pt x="80" y="70"/>
                </a:lnTo>
                <a:lnTo>
                  <a:pt x="70" y="51"/>
                </a:lnTo>
                <a:lnTo>
                  <a:pt x="57" y="34"/>
                </a:lnTo>
                <a:lnTo>
                  <a:pt x="42" y="20"/>
                </a:lnTo>
                <a:lnTo>
                  <a:pt x="24" y="8"/>
                </a:lnTo>
                <a:lnTo>
                  <a:pt x="4" y="0"/>
                </a:lnTo>
                <a:lnTo>
                  <a:pt x="0" y="8"/>
                </a:lnTo>
                <a:lnTo>
                  <a:pt x="17" y="16"/>
                </a:lnTo>
                <a:lnTo>
                  <a:pt x="33" y="26"/>
                </a:lnTo>
                <a:lnTo>
                  <a:pt x="46" y="40"/>
                </a:lnTo>
                <a:lnTo>
                  <a:pt x="58" y="55"/>
                </a:lnTo>
                <a:lnTo>
                  <a:pt x="69" y="74"/>
                </a:lnTo>
                <a:lnTo>
                  <a:pt x="78" y="94"/>
                </a:lnTo>
                <a:lnTo>
                  <a:pt x="87" y="117"/>
                </a:lnTo>
                <a:lnTo>
                  <a:pt x="95" y="142"/>
                </a:lnTo>
                <a:lnTo>
                  <a:pt x="102" y="168"/>
                </a:lnTo>
                <a:lnTo>
                  <a:pt x="110" y="197"/>
                </a:lnTo>
                <a:lnTo>
                  <a:pt x="116" y="226"/>
                </a:lnTo>
                <a:lnTo>
                  <a:pt x="125" y="256"/>
                </a:lnTo>
                <a:lnTo>
                  <a:pt x="134" y="287"/>
                </a:lnTo>
                <a:lnTo>
                  <a:pt x="144" y="320"/>
                </a:lnTo>
                <a:lnTo>
                  <a:pt x="156" y="352"/>
                </a:lnTo>
                <a:lnTo>
                  <a:pt x="170" y="386"/>
                </a:lnTo>
                <a:lnTo>
                  <a:pt x="186" y="419"/>
                </a:lnTo>
                <a:lnTo>
                  <a:pt x="204" y="452"/>
                </a:lnTo>
                <a:lnTo>
                  <a:pt x="225" y="484"/>
                </a:lnTo>
                <a:lnTo>
                  <a:pt x="249" y="518"/>
                </a:lnTo>
                <a:lnTo>
                  <a:pt x="277" y="549"/>
                </a:lnTo>
                <a:lnTo>
                  <a:pt x="307" y="580"/>
                </a:lnTo>
                <a:lnTo>
                  <a:pt x="342" y="611"/>
                </a:lnTo>
                <a:lnTo>
                  <a:pt x="382" y="639"/>
                </a:lnTo>
                <a:lnTo>
                  <a:pt x="427" y="667"/>
                </a:lnTo>
                <a:lnTo>
                  <a:pt x="475" y="693"/>
                </a:lnTo>
                <a:lnTo>
                  <a:pt x="529" y="718"/>
                </a:lnTo>
                <a:lnTo>
                  <a:pt x="589" y="740"/>
                </a:lnTo>
                <a:lnTo>
                  <a:pt x="655" y="759"/>
                </a:lnTo>
                <a:lnTo>
                  <a:pt x="726" y="777"/>
                </a:lnTo>
                <a:lnTo>
                  <a:pt x="803" y="792"/>
                </a:lnTo>
                <a:lnTo>
                  <a:pt x="888" y="805"/>
                </a:lnTo>
                <a:lnTo>
                  <a:pt x="890" y="795"/>
                </a:lnTo>
              </a:path>
            </a:pathLst>
          </a:custGeom>
          <a:solidFill>
            <a:srgbClr val="790015"/>
          </a:solidFill>
          <a:ln w="12700" cap="rnd">
            <a:solidFill>
              <a:srgbClr val="FC0128"/>
            </a:solidFill>
            <a:round/>
            <a:headEnd/>
            <a:tailEnd/>
          </a:ln>
        </p:spPr>
        <p:txBody>
          <a:bodyPr/>
          <a:lstStyle/>
          <a:p>
            <a:endParaRPr lang="en-US"/>
          </a:p>
        </p:txBody>
      </p:sp>
      <p:sp>
        <p:nvSpPr>
          <p:cNvPr id="53466" name="Freeform 232"/>
          <p:cNvSpPr>
            <a:spLocks/>
          </p:cNvSpPr>
          <p:nvPr/>
        </p:nvSpPr>
        <p:spPr bwMode="auto">
          <a:xfrm>
            <a:off x="5156202" y="4068763"/>
            <a:ext cx="971551" cy="468312"/>
          </a:xfrm>
          <a:custGeom>
            <a:avLst/>
            <a:gdLst>
              <a:gd name="T0" fmla="*/ 2147483647 w 674"/>
              <a:gd name="T1" fmla="*/ 2147483647 h 324"/>
              <a:gd name="T2" fmla="*/ 2147483647 w 674"/>
              <a:gd name="T3" fmla="*/ 2147483647 h 324"/>
              <a:gd name="T4" fmla="*/ 2147483647 w 674"/>
              <a:gd name="T5" fmla="*/ 2147483647 h 324"/>
              <a:gd name="T6" fmla="*/ 2147483647 w 674"/>
              <a:gd name="T7" fmla="*/ 2147483647 h 324"/>
              <a:gd name="T8" fmla="*/ 2147483647 w 674"/>
              <a:gd name="T9" fmla="*/ 2147483647 h 324"/>
              <a:gd name="T10" fmla="*/ 2147483647 w 674"/>
              <a:gd name="T11" fmla="*/ 2147483647 h 324"/>
              <a:gd name="T12" fmla="*/ 2147483647 w 674"/>
              <a:gd name="T13" fmla="*/ 2147483647 h 324"/>
              <a:gd name="T14" fmla="*/ 2147483647 w 674"/>
              <a:gd name="T15" fmla="*/ 2147483647 h 324"/>
              <a:gd name="T16" fmla="*/ 2147483647 w 674"/>
              <a:gd name="T17" fmla="*/ 2147483647 h 324"/>
              <a:gd name="T18" fmla="*/ 2147483647 w 674"/>
              <a:gd name="T19" fmla="*/ 2147483647 h 324"/>
              <a:gd name="T20" fmla="*/ 2147483647 w 674"/>
              <a:gd name="T21" fmla="*/ 2147483647 h 324"/>
              <a:gd name="T22" fmla="*/ 2147483647 w 674"/>
              <a:gd name="T23" fmla="*/ 2147483647 h 324"/>
              <a:gd name="T24" fmla="*/ 2147483647 w 674"/>
              <a:gd name="T25" fmla="*/ 2147483647 h 324"/>
              <a:gd name="T26" fmla="*/ 2147483647 w 674"/>
              <a:gd name="T27" fmla="*/ 2147483647 h 324"/>
              <a:gd name="T28" fmla="*/ 2147483647 w 674"/>
              <a:gd name="T29" fmla="*/ 2147483647 h 324"/>
              <a:gd name="T30" fmla="*/ 2147483647 w 674"/>
              <a:gd name="T31" fmla="*/ 2147483647 h 324"/>
              <a:gd name="T32" fmla="*/ 2147483647 w 674"/>
              <a:gd name="T33" fmla="*/ 2147483647 h 324"/>
              <a:gd name="T34" fmla="*/ 2147483647 w 674"/>
              <a:gd name="T35" fmla="*/ 2147483647 h 324"/>
              <a:gd name="T36" fmla="*/ 2147483647 w 674"/>
              <a:gd name="T37" fmla="*/ 2147483647 h 324"/>
              <a:gd name="T38" fmla="*/ 2147483647 w 674"/>
              <a:gd name="T39" fmla="*/ 2147483647 h 324"/>
              <a:gd name="T40" fmla="*/ 2147483647 w 674"/>
              <a:gd name="T41" fmla="*/ 2147483647 h 324"/>
              <a:gd name="T42" fmla="*/ 2147483647 w 674"/>
              <a:gd name="T43" fmla="*/ 2147483647 h 324"/>
              <a:gd name="T44" fmla="*/ 2147483647 w 674"/>
              <a:gd name="T45" fmla="*/ 2147483647 h 324"/>
              <a:gd name="T46" fmla="*/ 2147483647 w 674"/>
              <a:gd name="T47" fmla="*/ 2147483647 h 324"/>
              <a:gd name="T48" fmla="*/ 2147483647 w 674"/>
              <a:gd name="T49" fmla="*/ 2147483647 h 324"/>
              <a:gd name="T50" fmla="*/ 2147483647 w 674"/>
              <a:gd name="T51" fmla="*/ 2147483647 h 324"/>
              <a:gd name="T52" fmla="*/ 2147483647 w 674"/>
              <a:gd name="T53" fmla="*/ 2147483647 h 324"/>
              <a:gd name="T54" fmla="*/ 2147483647 w 674"/>
              <a:gd name="T55" fmla="*/ 2147483647 h 324"/>
              <a:gd name="T56" fmla="*/ 2147483647 w 674"/>
              <a:gd name="T57" fmla="*/ 2147483647 h 324"/>
              <a:gd name="T58" fmla="*/ 2147483647 w 674"/>
              <a:gd name="T59" fmla="*/ 2147483647 h 324"/>
              <a:gd name="T60" fmla="*/ 2147483647 w 674"/>
              <a:gd name="T61" fmla="*/ 2147483647 h 324"/>
              <a:gd name="T62" fmla="*/ 2147483647 w 674"/>
              <a:gd name="T63" fmla="*/ 2147483647 h 324"/>
              <a:gd name="T64" fmla="*/ 2147483647 w 674"/>
              <a:gd name="T65" fmla="*/ 2147483647 h 324"/>
              <a:gd name="T66" fmla="*/ 2147483647 w 674"/>
              <a:gd name="T67" fmla="*/ 2147483647 h 324"/>
              <a:gd name="T68" fmla="*/ 0 w 674"/>
              <a:gd name="T69" fmla="*/ 0 h 324"/>
              <a:gd name="T70" fmla="*/ 2147483647 w 674"/>
              <a:gd name="T71" fmla="*/ 2147483647 h 32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74"/>
              <a:gd name="T109" fmla="*/ 0 h 324"/>
              <a:gd name="T110" fmla="*/ 674 w 674"/>
              <a:gd name="T111" fmla="*/ 324 h 32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74" h="324">
                <a:moveTo>
                  <a:pt x="13" y="19"/>
                </a:moveTo>
                <a:lnTo>
                  <a:pt x="3" y="22"/>
                </a:lnTo>
                <a:lnTo>
                  <a:pt x="16" y="40"/>
                </a:lnTo>
                <a:lnTo>
                  <a:pt x="31" y="58"/>
                </a:lnTo>
                <a:lnTo>
                  <a:pt x="47" y="75"/>
                </a:lnTo>
                <a:lnTo>
                  <a:pt x="62" y="90"/>
                </a:lnTo>
                <a:lnTo>
                  <a:pt x="78" y="105"/>
                </a:lnTo>
                <a:lnTo>
                  <a:pt x="95" y="120"/>
                </a:lnTo>
                <a:lnTo>
                  <a:pt x="113" y="133"/>
                </a:lnTo>
                <a:lnTo>
                  <a:pt x="131" y="147"/>
                </a:lnTo>
                <a:lnTo>
                  <a:pt x="149" y="159"/>
                </a:lnTo>
                <a:lnTo>
                  <a:pt x="167" y="170"/>
                </a:lnTo>
                <a:lnTo>
                  <a:pt x="187" y="182"/>
                </a:lnTo>
                <a:lnTo>
                  <a:pt x="206" y="193"/>
                </a:lnTo>
                <a:lnTo>
                  <a:pt x="226" y="203"/>
                </a:lnTo>
                <a:lnTo>
                  <a:pt x="247" y="212"/>
                </a:lnTo>
                <a:lnTo>
                  <a:pt x="268" y="221"/>
                </a:lnTo>
                <a:lnTo>
                  <a:pt x="289" y="231"/>
                </a:lnTo>
                <a:lnTo>
                  <a:pt x="311" y="238"/>
                </a:lnTo>
                <a:lnTo>
                  <a:pt x="333" y="246"/>
                </a:lnTo>
                <a:lnTo>
                  <a:pt x="355" y="253"/>
                </a:lnTo>
                <a:lnTo>
                  <a:pt x="378" y="260"/>
                </a:lnTo>
                <a:lnTo>
                  <a:pt x="401" y="267"/>
                </a:lnTo>
                <a:lnTo>
                  <a:pt x="423" y="273"/>
                </a:lnTo>
                <a:lnTo>
                  <a:pt x="447" y="279"/>
                </a:lnTo>
                <a:lnTo>
                  <a:pt x="471" y="284"/>
                </a:lnTo>
                <a:lnTo>
                  <a:pt x="495" y="290"/>
                </a:lnTo>
                <a:lnTo>
                  <a:pt x="520" y="295"/>
                </a:lnTo>
                <a:lnTo>
                  <a:pt x="544" y="300"/>
                </a:lnTo>
                <a:lnTo>
                  <a:pt x="569" y="305"/>
                </a:lnTo>
                <a:lnTo>
                  <a:pt x="594" y="309"/>
                </a:lnTo>
                <a:lnTo>
                  <a:pt x="619" y="315"/>
                </a:lnTo>
                <a:lnTo>
                  <a:pt x="644" y="319"/>
                </a:lnTo>
                <a:lnTo>
                  <a:pt x="670" y="323"/>
                </a:lnTo>
                <a:lnTo>
                  <a:pt x="673" y="314"/>
                </a:lnTo>
                <a:lnTo>
                  <a:pt x="648" y="309"/>
                </a:lnTo>
                <a:lnTo>
                  <a:pt x="622" y="304"/>
                </a:lnTo>
                <a:lnTo>
                  <a:pt x="597" y="300"/>
                </a:lnTo>
                <a:lnTo>
                  <a:pt x="571" y="295"/>
                </a:lnTo>
                <a:lnTo>
                  <a:pt x="548" y="290"/>
                </a:lnTo>
                <a:lnTo>
                  <a:pt x="523" y="285"/>
                </a:lnTo>
                <a:lnTo>
                  <a:pt x="498" y="281"/>
                </a:lnTo>
                <a:lnTo>
                  <a:pt x="475" y="275"/>
                </a:lnTo>
                <a:lnTo>
                  <a:pt x="451" y="270"/>
                </a:lnTo>
                <a:lnTo>
                  <a:pt x="428" y="264"/>
                </a:lnTo>
                <a:lnTo>
                  <a:pt x="405" y="257"/>
                </a:lnTo>
                <a:lnTo>
                  <a:pt x="382" y="250"/>
                </a:lnTo>
                <a:lnTo>
                  <a:pt x="360" y="243"/>
                </a:lnTo>
                <a:lnTo>
                  <a:pt x="337" y="237"/>
                </a:lnTo>
                <a:lnTo>
                  <a:pt x="315" y="229"/>
                </a:lnTo>
                <a:lnTo>
                  <a:pt x="294" y="221"/>
                </a:lnTo>
                <a:lnTo>
                  <a:pt x="274" y="212"/>
                </a:lnTo>
                <a:lnTo>
                  <a:pt x="252" y="203"/>
                </a:lnTo>
                <a:lnTo>
                  <a:pt x="233" y="195"/>
                </a:lnTo>
                <a:lnTo>
                  <a:pt x="213" y="185"/>
                </a:lnTo>
                <a:lnTo>
                  <a:pt x="194" y="174"/>
                </a:lnTo>
                <a:lnTo>
                  <a:pt x="175" y="163"/>
                </a:lnTo>
                <a:lnTo>
                  <a:pt x="157" y="152"/>
                </a:lnTo>
                <a:lnTo>
                  <a:pt x="139" y="139"/>
                </a:lnTo>
                <a:lnTo>
                  <a:pt x="121" y="126"/>
                </a:lnTo>
                <a:lnTo>
                  <a:pt x="104" y="114"/>
                </a:lnTo>
                <a:lnTo>
                  <a:pt x="88" y="98"/>
                </a:lnTo>
                <a:lnTo>
                  <a:pt x="72" y="83"/>
                </a:lnTo>
                <a:lnTo>
                  <a:pt x="56" y="69"/>
                </a:lnTo>
                <a:lnTo>
                  <a:pt x="41" y="52"/>
                </a:lnTo>
                <a:lnTo>
                  <a:pt x="26" y="35"/>
                </a:lnTo>
                <a:lnTo>
                  <a:pt x="13" y="17"/>
                </a:lnTo>
                <a:lnTo>
                  <a:pt x="2" y="19"/>
                </a:lnTo>
                <a:lnTo>
                  <a:pt x="13" y="17"/>
                </a:lnTo>
                <a:lnTo>
                  <a:pt x="0" y="0"/>
                </a:lnTo>
                <a:lnTo>
                  <a:pt x="2" y="19"/>
                </a:lnTo>
                <a:lnTo>
                  <a:pt x="13" y="19"/>
                </a:lnTo>
              </a:path>
            </a:pathLst>
          </a:custGeom>
          <a:solidFill>
            <a:srgbClr val="790015"/>
          </a:solidFill>
          <a:ln w="12700" cap="rnd">
            <a:solidFill>
              <a:srgbClr val="FC0128"/>
            </a:solidFill>
            <a:round/>
            <a:headEnd/>
            <a:tailEnd/>
          </a:ln>
        </p:spPr>
        <p:txBody>
          <a:bodyPr/>
          <a:lstStyle/>
          <a:p>
            <a:endParaRPr lang="en-US"/>
          </a:p>
        </p:txBody>
      </p:sp>
      <p:sp>
        <p:nvSpPr>
          <p:cNvPr id="53467" name="Freeform 233"/>
          <p:cNvSpPr>
            <a:spLocks/>
          </p:cNvSpPr>
          <p:nvPr/>
        </p:nvSpPr>
        <p:spPr bwMode="auto">
          <a:xfrm>
            <a:off x="5181603" y="4114802"/>
            <a:ext cx="144463" cy="461963"/>
          </a:xfrm>
          <a:custGeom>
            <a:avLst/>
            <a:gdLst>
              <a:gd name="T0" fmla="*/ 2147483647 w 101"/>
              <a:gd name="T1" fmla="*/ 2147483647 h 320"/>
              <a:gd name="T2" fmla="*/ 2147483647 w 101"/>
              <a:gd name="T3" fmla="*/ 2147483647 h 320"/>
              <a:gd name="T4" fmla="*/ 2147483647 w 101"/>
              <a:gd name="T5" fmla="*/ 2147483647 h 320"/>
              <a:gd name="T6" fmla="*/ 2147483647 w 101"/>
              <a:gd name="T7" fmla="*/ 2147483647 h 320"/>
              <a:gd name="T8" fmla="*/ 2147483647 w 101"/>
              <a:gd name="T9" fmla="*/ 2147483647 h 320"/>
              <a:gd name="T10" fmla="*/ 2147483647 w 101"/>
              <a:gd name="T11" fmla="*/ 2147483647 h 320"/>
              <a:gd name="T12" fmla="*/ 2147483647 w 101"/>
              <a:gd name="T13" fmla="*/ 2147483647 h 320"/>
              <a:gd name="T14" fmla="*/ 2147483647 w 101"/>
              <a:gd name="T15" fmla="*/ 2147483647 h 320"/>
              <a:gd name="T16" fmla="*/ 2147483647 w 101"/>
              <a:gd name="T17" fmla="*/ 2147483647 h 320"/>
              <a:gd name="T18" fmla="*/ 2147483647 w 101"/>
              <a:gd name="T19" fmla="*/ 2147483647 h 320"/>
              <a:gd name="T20" fmla="*/ 2147483647 w 101"/>
              <a:gd name="T21" fmla="*/ 2147483647 h 320"/>
              <a:gd name="T22" fmla="*/ 2147483647 w 101"/>
              <a:gd name="T23" fmla="*/ 2147483647 h 320"/>
              <a:gd name="T24" fmla="*/ 2147483647 w 101"/>
              <a:gd name="T25" fmla="*/ 2147483647 h 320"/>
              <a:gd name="T26" fmla="*/ 2147483647 w 101"/>
              <a:gd name="T27" fmla="*/ 2147483647 h 320"/>
              <a:gd name="T28" fmla="*/ 2147483647 w 101"/>
              <a:gd name="T29" fmla="*/ 2147483647 h 320"/>
              <a:gd name="T30" fmla="*/ 2147483647 w 101"/>
              <a:gd name="T31" fmla="*/ 2147483647 h 320"/>
              <a:gd name="T32" fmla="*/ 2147483647 w 101"/>
              <a:gd name="T33" fmla="*/ 0 h 320"/>
              <a:gd name="T34" fmla="*/ 2147483647 w 101"/>
              <a:gd name="T35" fmla="*/ 2147483647 h 320"/>
              <a:gd name="T36" fmla="*/ 2147483647 w 101"/>
              <a:gd name="T37" fmla="*/ 2147483647 h 320"/>
              <a:gd name="T38" fmla="*/ 2147483647 w 101"/>
              <a:gd name="T39" fmla="*/ 2147483647 h 320"/>
              <a:gd name="T40" fmla="*/ 2147483647 w 101"/>
              <a:gd name="T41" fmla="*/ 2147483647 h 320"/>
              <a:gd name="T42" fmla="*/ 2147483647 w 101"/>
              <a:gd name="T43" fmla="*/ 2147483647 h 320"/>
              <a:gd name="T44" fmla="*/ 2147483647 w 101"/>
              <a:gd name="T45" fmla="*/ 2147483647 h 320"/>
              <a:gd name="T46" fmla="*/ 2147483647 w 101"/>
              <a:gd name="T47" fmla="*/ 2147483647 h 320"/>
              <a:gd name="T48" fmla="*/ 2147483647 w 101"/>
              <a:gd name="T49" fmla="*/ 2147483647 h 320"/>
              <a:gd name="T50" fmla="*/ 2147483647 w 101"/>
              <a:gd name="T51" fmla="*/ 2147483647 h 320"/>
              <a:gd name="T52" fmla="*/ 2147483647 w 101"/>
              <a:gd name="T53" fmla="*/ 2147483647 h 320"/>
              <a:gd name="T54" fmla="*/ 2147483647 w 101"/>
              <a:gd name="T55" fmla="*/ 2147483647 h 320"/>
              <a:gd name="T56" fmla="*/ 2147483647 w 101"/>
              <a:gd name="T57" fmla="*/ 2147483647 h 320"/>
              <a:gd name="T58" fmla="*/ 2147483647 w 101"/>
              <a:gd name="T59" fmla="*/ 2147483647 h 320"/>
              <a:gd name="T60" fmla="*/ 2147483647 w 101"/>
              <a:gd name="T61" fmla="*/ 2147483647 h 320"/>
              <a:gd name="T62" fmla="*/ 2147483647 w 101"/>
              <a:gd name="T63" fmla="*/ 2147483647 h 320"/>
              <a:gd name="T64" fmla="*/ 2147483647 w 101"/>
              <a:gd name="T65" fmla="*/ 2147483647 h 320"/>
              <a:gd name="T66" fmla="*/ 2147483647 w 101"/>
              <a:gd name="T67" fmla="*/ 2147483647 h 320"/>
              <a:gd name="T68" fmla="*/ 2147483647 w 101"/>
              <a:gd name="T69" fmla="*/ 2147483647 h 320"/>
              <a:gd name="T70" fmla="*/ 2147483647 w 101"/>
              <a:gd name="T71" fmla="*/ 2147483647 h 32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1"/>
              <a:gd name="T109" fmla="*/ 0 h 320"/>
              <a:gd name="T110" fmla="*/ 101 w 101"/>
              <a:gd name="T111" fmla="*/ 320 h 32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1" h="320">
                <a:moveTo>
                  <a:pt x="98" y="313"/>
                </a:moveTo>
                <a:lnTo>
                  <a:pt x="100" y="314"/>
                </a:lnTo>
                <a:lnTo>
                  <a:pt x="96" y="305"/>
                </a:lnTo>
                <a:lnTo>
                  <a:pt x="92" y="294"/>
                </a:lnTo>
                <a:lnTo>
                  <a:pt x="87" y="284"/>
                </a:lnTo>
                <a:lnTo>
                  <a:pt x="83" y="276"/>
                </a:lnTo>
                <a:lnTo>
                  <a:pt x="79" y="265"/>
                </a:lnTo>
                <a:lnTo>
                  <a:pt x="76" y="256"/>
                </a:lnTo>
                <a:lnTo>
                  <a:pt x="71" y="246"/>
                </a:lnTo>
                <a:lnTo>
                  <a:pt x="68" y="236"/>
                </a:lnTo>
                <a:lnTo>
                  <a:pt x="65" y="227"/>
                </a:lnTo>
                <a:lnTo>
                  <a:pt x="61" y="217"/>
                </a:lnTo>
                <a:lnTo>
                  <a:pt x="58" y="207"/>
                </a:lnTo>
                <a:lnTo>
                  <a:pt x="54" y="198"/>
                </a:lnTo>
                <a:lnTo>
                  <a:pt x="51" y="188"/>
                </a:lnTo>
                <a:lnTo>
                  <a:pt x="48" y="178"/>
                </a:lnTo>
                <a:lnTo>
                  <a:pt x="46" y="168"/>
                </a:lnTo>
                <a:lnTo>
                  <a:pt x="42" y="158"/>
                </a:lnTo>
                <a:lnTo>
                  <a:pt x="39" y="149"/>
                </a:lnTo>
                <a:lnTo>
                  <a:pt x="38" y="139"/>
                </a:lnTo>
                <a:lnTo>
                  <a:pt x="34" y="128"/>
                </a:lnTo>
                <a:lnTo>
                  <a:pt x="32" y="119"/>
                </a:lnTo>
                <a:lnTo>
                  <a:pt x="29" y="109"/>
                </a:lnTo>
                <a:lnTo>
                  <a:pt x="28" y="100"/>
                </a:lnTo>
                <a:lnTo>
                  <a:pt x="25" y="89"/>
                </a:lnTo>
                <a:lnTo>
                  <a:pt x="23" y="79"/>
                </a:lnTo>
                <a:lnTo>
                  <a:pt x="21" y="70"/>
                </a:lnTo>
                <a:lnTo>
                  <a:pt x="20" y="60"/>
                </a:lnTo>
                <a:lnTo>
                  <a:pt x="19" y="49"/>
                </a:lnTo>
                <a:lnTo>
                  <a:pt x="16" y="39"/>
                </a:lnTo>
                <a:lnTo>
                  <a:pt x="15" y="30"/>
                </a:lnTo>
                <a:lnTo>
                  <a:pt x="13" y="20"/>
                </a:lnTo>
                <a:lnTo>
                  <a:pt x="13" y="9"/>
                </a:lnTo>
                <a:lnTo>
                  <a:pt x="12" y="0"/>
                </a:lnTo>
                <a:lnTo>
                  <a:pt x="0" y="0"/>
                </a:lnTo>
                <a:lnTo>
                  <a:pt x="1" y="10"/>
                </a:lnTo>
                <a:lnTo>
                  <a:pt x="2" y="20"/>
                </a:lnTo>
                <a:lnTo>
                  <a:pt x="3" y="31"/>
                </a:lnTo>
                <a:lnTo>
                  <a:pt x="4" y="40"/>
                </a:lnTo>
                <a:lnTo>
                  <a:pt x="5" y="51"/>
                </a:lnTo>
                <a:lnTo>
                  <a:pt x="7" y="61"/>
                </a:lnTo>
                <a:lnTo>
                  <a:pt x="10" y="71"/>
                </a:lnTo>
                <a:lnTo>
                  <a:pt x="12" y="81"/>
                </a:lnTo>
                <a:lnTo>
                  <a:pt x="13" y="91"/>
                </a:lnTo>
                <a:lnTo>
                  <a:pt x="15" y="101"/>
                </a:lnTo>
                <a:lnTo>
                  <a:pt x="17" y="111"/>
                </a:lnTo>
                <a:lnTo>
                  <a:pt x="20" y="121"/>
                </a:lnTo>
                <a:lnTo>
                  <a:pt x="22" y="131"/>
                </a:lnTo>
                <a:lnTo>
                  <a:pt x="25" y="140"/>
                </a:lnTo>
                <a:lnTo>
                  <a:pt x="28" y="151"/>
                </a:lnTo>
                <a:lnTo>
                  <a:pt x="30" y="160"/>
                </a:lnTo>
                <a:lnTo>
                  <a:pt x="33" y="170"/>
                </a:lnTo>
                <a:lnTo>
                  <a:pt x="37" y="180"/>
                </a:lnTo>
                <a:lnTo>
                  <a:pt x="39" y="191"/>
                </a:lnTo>
                <a:lnTo>
                  <a:pt x="42" y="200"/>
                </a:lnTo>
                <a:lnTo>
                  <a:pt x="46" y="210"/>
                </a:lnTo>
                <a:lnTo>
                  <a:pt x="49" y="219"/>
                </a:lnTo>
                <a:lnTo>
                  <a:pt x="53" y="230"/>
                </a:lnTo>
                <a:lnTo>
                  <a:pt x="56" y="239"/>
                </a:lnTo>
                <a:lnTo>
                  <a:pt x="60" y="248"/>
                </a:lnTo>
                <a:lnTo>
                  <a:pt x="64" y="259"/>
                </a:lnTo>
                <a:lnTo>
                  <a:pt x="68" y="269"/>
                </a:lnTo>
                <a:lnTo>
                  <a:pt x="71" y="279"/>
                </a:lnTo>
                <a:lnTo>
                  <a:pt x="76" y="288"/>
                </a:lnTo>
                <a:lnTo>
                  <a:pt x="79" y="298"/>
                </a:lnTo>
                <a:lnTo>
                  <a:pt x="84" y="308"/>
                </a:lnTo>
                <a:lnTo>
                  <a:pt x="88" y="317"/>
                </a:lnTo>
                <a:lnTo>
                  <a:pt x="88" y="319"/>
                </a:lnTo>
                <a:lnTo>
                  <a:pt x="88" y="317"/>
                </a:lnTo>
                <a:lnTo>
                  <a:pt x="88" y="318"/>
                </a:lnTo>
                <a:lnTo>
                  <a:pt x="88" y="319"/>
                </a:lnTo>
                <a:lnTo>
                  <a:pt x="98" y="313"/>
                </a:lnTo>
              </a:path>
            </a:pathLst>
          </a:custGeom>
          <a:solidFill>
            <a:srgbClr val="790015"/>
          </a:solidFill>
          <a:ln w="12700" cap="rnd">
            <a:solidFill>
              <a:srgbClr val="FC0128"/>
            </a:solidFill>
            <a:round/>
            <a:headEnd/>
            <a:tailEnd/>
          </a:ln>
        </p:spPr>
        <p:txBody>
          <a:bodyPr/>
          <a:lstStyle/>
          <a:p>
            <a:endParaRPr lang="en-US"/>
          </a:p>
        </p:txBody>
      </p:sp>
      <p:sp>
        <p:nvSpPr>
          <p:cNvPr id="53468" name="Freeform 234"/>
          <p:cNvSpPr>
            <a:spLocks/>
          </p:cNvSpPr>
          <p:nvPr/>
        </p:nvSpPr>
        <p:spPr bwMode="auto">
          <a:xfrm>
            <a:off x="5289553" y="4549775"/>
            <a:ext cx="157163" cy="1030288"/>
          </a:xfrm>
          <a:custGeom>
            <a:avLst/>
            <a:gdLst>
              <a:gd name="T0" fmla="*/ 2147483647 w 110"/>
              <a:gd name="T1" fmla="*/ 2147483647 h 714"/>
              <a:gd name="T2" fmla="*/ 2147483647 w 110"/>
              <a:gd name="T3" fmla="*/ 2147483647 h 714"/>
              <a:gd name="T4" fmla="*/ 2147483647 w 110"/>
              <a:gd name="T5" fmla="*/ 2147483647 h 714"/>
              <a:gd name="T6" fmla="*/ 2147483647 w 110"/>
              <a:gd name="T7" fmla="*/ 2147483647 h 714"/>
              <a:gd name="T8" fmla="*/ 2147483647 w 110"/>
              <a:gd name="T9" fmla="*/ 2147483647 h 714"/>
              <a:gd name="T10" fmla="*/ 2147483647 w 110"/>
              <a:gd name="T11" fmla="*/ 2147483647 h 714"/>
              <a:gd name="T12" fmla="*/ 2147483647 w 110"/>
              <a:gd name="T13" fmla="*/ 2147483647 h 714"/>
              <a:gd name="T14" fmla="*/ 2147483647 w 110"/>
              <a:gd name="T15" fmla="*/ 2147483647 h 714"/>
              <a:gd name="T16" fmla="*/ 2147483647 w 110"/>
              <a:gd name="T17" fmla="*/ 2147483647 h 714"/>
              <a:gd name="T18" fmla="*/ 2147483647 w 110"/>
              <a:gd name="T19" fmla="*/ 2147483647 h 714"/>
              <a:gd name="T20" fmla="*/ 2147483647 w 110"/>
              <a:gd name="T21" fmla="*/ 2147483647 h 714"/>
              <a:gd name="T22" fmla="*/ 2147483647 w 110"/>
              <a:gd name="T23" fmla="*/ 2147483647 h 714"/>
              <a:gd name="T24" fmla="*/ 2147483647 w 110"/>
              <a:gd name="T25" fmla="*/ 2147483647 h 714"/>
              <a:gd name="T26" fmla="*/ 2147483647 w 110"/>
              <a:gd name="T27" fmla="*/ 2147483647 h 714"/>
              <a:gd name="T28" fmla="*/ 2147483647 w 110"/>
              <a:gd name="T29" fmla="*/ 2147483647 h 714"/>
              <a:gd name="T30" fmla="*/ 2147483647 w 110"/>
              <a:gd name="T31" fmla="*/ 2147483647 h 714"/>
              <a:gd name="T32" fmla="*/ 0 w 110"/>
              <a:gd name="T33" fmla="*/ 2147483647 h 714"/>
              <a:gd name="T34" fmla="*/ 2147483647 w 110"/>
              <a:gd name="T35" fmla="*/ 2147483647 h 714"/>
              <a:gd name="T36" fmla="*/ 2147483647 w 110"/>
              <a:gd name="T37" fmla="*/ 2147483647 h 714"/>
              <a:gd name="T38" fmla="*/ 2147483647 w 110"/>
              <a:gd name="T39" fmla="*/ 2147483647 h 714"/>
              <a:gd name="T40" fmla="*/ 2147483647 w 110"/>
              <a:gd name="T41" fmla="*/ 2147483647 h 714"/>
              <a:gd name="T42" fmla="*/ 2147483647 w 110"/>
              <a:gd name="T43" fmla="*/ 2147483647 h 714"/>
              <a:gd name="T44" fmla="*/ 2147483647 w 110"/>
              <a:gd name="T45" fmla="*/ 2147483647 h 714"/>
              <a:gd name="T46" fmla="*/ 2147483647 w 110"/>
              <a:gd name="T47" fmla="*/ 2147483647 h 714"/>
              <a:gd name="T48" fmla="*/ 2147483647 w 110"/>
              <a:gd name="T49" fmla="*/ 2147483647 h 714"/>
              <a:gd name="T50" fmla="*/ 2147483647 w 110"/>
              <a:gd name="T51" fmla="*/ 2147483647 h 714"/>
              <a:gd name="T52" fmla="*/ 2147483647 w 110"/>
              <a:gd name="T53" fmla="*/ 2147483647 h 714"/>
              <a:gd name="T54" fmla="*/ 2147483647 w 110"/>
              <a:gd name="T55" fmla="*/ 2147483647 h 714"/>
              <a:gd name="T56" fmla="*/ 2147483647 w 110"/>
              <a:gd name="T57" fmla="*/ 2147483647 h 714"/>
              <a:gd name="T58" fmla="*/ 2147483647 w 110"/>
              <a:gd name="T59" fmla="*/ 2147483647 h 714"/>
              <a:gd name="T60" fmla="*/ 2147483647 w 110"/>
              <a:gd name="T61" fmla="*/ 2147483647 h 714"/>
              <a:gd name="T62" fmla="*/ 2147483647 w 110"/>
              <a:gd name="T63" fmla="*/ 2147483647 h 714"/>
              <a:gd name="T64" fmla="*/ 2147483647 w 110"/>
              <a:gd name="T65" fmla="*/ 2147483647 h 7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0"/>
              <a:gd name="T100" fmla="*/ 0 h 714"/>
              <a:gd name="T101" fmla="*/ 110 w 110"/>
              <a:gd name="T102" fmla="*/ 714 h 7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0" h="714">
                <a:moveTo>
                  <a:pt x="96" y="713"/>
                </a:moveTo>
                <a:lnTo>
                  <a:pt x="96" y="689"/>
                </a:lnTo>
                <a:lnTo>
                  <a:pt x="97" y="667"/>
                </a:lnTo>
                <a:lnTo>
                  <a:pt x="98" y="643"/>
                </a:lnTo>
                <a:lnTo>
                  <a:pt x="100" y="621"/>
                </a:lnTo>
                <a:lnTo>
                  <a:pt x="101" y="596"/>
                </a:lnTo>
                <a:lnTo>
                  <a:pt x="102" y="572"/>
                </a:lnTo>
                <a:lnTo>
                  <a:pt x="103" y="547"/>
                </a:lnTo>
                <a:lnTo>
                  <a:pt x="104" y="523"/>
                </a:lnTo>
                <a:lnTo>
                  <a:pt x="105" y="499"/>
                </a:lnTo>
                <a:lnTo>
                  <a:pt x="106" y="473"/>
                </a:lnTo>
                <a:lnTo>
                  <a:pt x="107" y="448"/>
                </a:lnTo>
                <a:lnTo>
                  <a:pt x="107" y="423"/>
                </a:lnTo>
                <a:lnTo>
                  <a:pt x="109" y="398"/>
                </a:lnTo>
                <a:lnTo>
                  <a:pt x="109" y="375"/>
                </a:lnTo>
                <a:lnTo>
                  <a:pt x="109" y="349"/>
                </a:lnTo>
                <a:lnTo>
                  <a:pt x="107" y="326"/>
                </a:lnTo>
                <a:lnTo>
                  <a:pt x="106" y="301"/>
                </a:lnTo>
                <a:lnTo>
                  <a:pt x="105" y="277"/>
                </a:lnTo>
                <a:lnTo>
                  <a:pt x="104" y="253"/>
                </a:lnTo>
                <a:lnTo>
                  <a:pt x="101" y="231"/>
                </a:lnTo>
                <a:lnTo>
                  <a:pt x="97" y="209"/>
                </a:lnTo>
                <a:lnTo>
                  <a:pt x="94" y="186"/>
                </a:lnTo>
                <a:lnTo>
                  <a:pt x="89" y="164"/>
                </a:lnTo>
                <a:lnTo>
                  <a:pt x="85" y="142"/>
                </a:lnTo>
                <a:lnTo>
                  <a:pt x="79" y="123"/>
                </a:lnTo>
                <a:lnTo>
                  <a:pt x="71" y="103"/>
                </a:lnTo>
                <a:lnTo>
                  <a:pt x="64" y="83"/>
                </a:lnTo>
                <a:lnTo>
                  <a:pt x="55" y="64"/>
                </a:lnTo>
                <a:lnTo>
                  <a:pt x="46" y="47"/>
                </a:lnTo>
                <a:lnTo>
                  <a:pt x="34" y="31"/>
                </a:lnTo>
                <a:lnTo>
                  <a:pt x="22" y="14"/>
                </a:lnTo>
                <a:lnTo>
                  <a:pt x="10" y="0"/>
                </a:lnTo>
                <a:lnTo>
                  <a:pt x="0" y="5"/>
                </a:lnTo>
                <a:lnTo>
                  <a:pt x="13" y="19"/>
                </a:lnTo>
                <a:lnTo>
                  <a:pt x="24" y="36"/>
                </a:lnTo>
                <a:lnTo>
                  <a:pt x="34" y="51"/>
                </a:lnTo>
                <a:lnTo>
                  <a:pt x="43" y="69"/>
                </a:lnTo>
                <a:lnTo>
                  <a:pt x="52" y="86"/>
                </a:lnTo>
                <a:lnTo>
                  <a:pt x="60" y="105"/>
                </a:lnTo>
                <a:lnTo>
                  <a:pt x="66" y="125"/>
                </a:lnTo>
                <a:lnTo>
                  <a:pt x="73" y="145"/>
                </a:lnTo>
                <a:lnTo>
                  <a:pt x="78" y="166"/>
                </a:lnTo>
                <a:lnTo>
                  <a:pt x="82" y="187"/>
                </a:lnTo>
                <a:lnTo>
                  <a:pt x="86" y="209"/>
                </a:lnTo>
                <a:lnTo>
                  <a:pt x="88" y="231"/>
                </a:lnTo>
                <a:lnTo>
                  <a:pt x="91" y="254"/>
                </a:lnTo>
                <a:lnTo>
                  <a:pt x="93" y="278"/>
                </a:lnTo>
                <a:lnTo>
                  <a:pt x="95" y="301"/>
                </a:lnTo>
                <a:lnTo>
                  <a:pt x="96" y="326"/>
                </a:lnTo>
                <a:lnTo>
                  <a:pt x="96" y="349"/>
                </a:lnTo>
                <a:lnTo>
                  <a:pt x="96" y="375"/>
                </a:lnTo>
                <a:lnTo>
                  <a:pt x="96" y="398"/>
                </a:lnTo>
                <a:lnTo>
                  <a:pt x="96" y="423"/>
                </a:lnTo>
                <a:lnTo>
                  <a:pt x="95" y="448"/>
                </a:lnTo>
                <a:lnTo>
                  <a:pt x="94" y="473"/>
                </a:lnTo>
                <a:lnTo>
                  <a:pt x="93" y="499"/>
                </a:lnTo>
                <a:lnTo>
                  <a:pt x="92" y="522"/>
                </a:lnTo>
                <a:lnTo>
                  <a:pt x="91" y="547"/>
                </a:lnTo>
                <a:lnTo>
                  <a:pt x="88" y="571"/>
                </a:lnTo>
                <a:lnTo>
                  <a:pt x="88" y="596"/>
                </a:lnTo>
                <a:lnTo>
                  <a:pt x="87" y="620"/>
                </a:lnTo>
                <a:lnTo>
                  <a:pt x="86" y="643"/>
                </a:lnTo>
                <a:lnTo>
                  <a:pt x="85" y="667"/>
                </a:lnTo>
                <a:lnTo>
                  <a:pt x="85" y="689"/>
                </a:lnTo>
                <a:lnTo>
                  <a:pt x="85" y="713"/>
                </a:lnTo>
                <a:lnTo>
                  <a:pt x="96" y="713"/>
                </a:lnTo>
              </a:path>
            </a:pathLst>
          </a:custGeom>
          <a:solidFill>
            <a:srgbClr val="790015"/>
          </a:solidFill>
          <a:ln w="12700" cap="rnd">
            <a:solidFill>
              <a:srgbClr val="FC0128"/>
            </a:solidFill>
            <a:round/>
            <a:headEnd/>
            <a:tailEnd/>
          </a:ln>
        </p:spPr>
        <p:txBody>
          <a:bodyPr/>
          <a:lstStyle/>
          <a:p>
            <a:endParaRPr lang="en-US"/>
          </a:p>
        </p:txBody>
      </p:sp>
      <p:sp>
        <p:nvSpPr>
          <p:cNvPr id="53469" name="Freeform 235"/>
          <p:cNvSpPr>
            <a:spLocks/>
          </p:cNvSpPr>
          <p:nvPr/>
        </p:nvSpPr>
        <p:spPr bwMode="auto">
          <a:xfrm>
            <a:off x="5230815" y="4891090"/>
            <a:ext cx="57151" cy="768351"/>
          </a:xfrm>
          <a:custGeom>
            <a:avLst/>
            <a:gdLst>
              <a:gd name="T0" fmla="*/ 2147483647 w 39"/>
              <a:gd name="T1" fmla="*/ 2147483647 h 532"/>
              <a:gd name="T2" fmla="*/ 2147483647 w 39"/>
              <a:gd name="T3" fmla="*/ 2147483647 h 532"/>
              <a:gd name="T4" fmla="*/ 2147483647 w 39"/>
              <a:gd name="T5" fmla="*/ 2147483647 h 532"/>
              <a:gd name="T6" fmla="*/ 2147483647 w 39"/>
              <a:gd name="T7" fmla="*/ 2147483647 h 532"/>
              <a:gd name="T8" fmla="*/ 2147483647 w 39"/>
              <a:gd name="T9" fmla="*/ 2147483647 h 532"/>
              <a:gd name="T10" fmla="*/ 2147483647 w 39"/>
              <a:gd name="T11" fmla="*/ 2147483647 h 532"/>
              <a:gd name="T12" fmla="*/ 2147483647 w 39"/>
              <a:gd name="T13" fmla="*/ 2147483647 h 532"/>
              <a:gd name="T14" fmla="*/ 2147483647 w 39"/>
              <a:gd name="T15" fmla="*/ 2147483647 h 532"/>
              <a:gd name="T16" fmla="*/ 2147483647 w 39"/>
              <a:gd name="T17" fmla="*/ 2147483647 h 532"/>
              <a:gd name="T18" fmla="*/ 2147483647 w 39"/>
              <a:gd name="T19" fmla="*/ 2147483647 h 532"/>
              <a:gd name="T20" fmla="*/ 2147483647 w 39"/>
              <a:gd name="T21" fmla="*/ 2147483647 h 532"/>
              <a:gd name="T22" fmla="*/ 2147483647 w 39"/>
              <a:gd name="T23" fmla="*/ 2147483647 h 532"/>
              <a:gd name="T24" fmla="*/ 2147483647 w 39"/>
              <a:gd name="T25" fmla="*/ 2147483647 h 532"/>
              <a:gd name="T26" fmla="*/ 2147483647 w 39"/>
              <a:gd name="T27" fmla="*/ 2147483647 h 532"/>
              <a:gd name="T28" fmla="*/ 2147483647 w 39"/>
              <a:gd name="T29" fmla="*/ 2147483647 h 532"/>
              <a:gd name="T30" fmla="*/ 2147483647 w 39"/>
              <a:gd name="T31" fmla="*/ 2147483647 h 532"/>
              <a:gd name="T32" fmla="*/ 2147483647 w 39"/>
              <a:gd name="T33" fmla="*/ 2147483647 h 532"/>
              <a:gd name="T34" fmla="*/ 2147483647 w 39"/>
              <a:gd name="T35" fmla="*/ 2147483647 h 532"/>
              <a:gd name="T36" fmla="*/ 2147483647 w 39"/>
              <a:gd name="T37" fmla="*/ 2147483647 h 532"/>
              <a:gd name="T38" fmla="*/ 2147483647 w 39"/>
              <a:gd name="T39" fmla="*/ 2147483647 h 532"/>
              <a:gd name="T40" fmla="*/ 2147483647 w 39"/>
              <a:gd name="T41" fmla="*/ 2147483647 h 532"/>
              <a:gd name="T42" fmla="*/ 2147483647 w 39"/>
              <a:gd name="T43" fmla="*/ 2147483647 h 532"/>
              <a:gd name="T44" fmla="*/ 2147483647 w 39"/>
              <a:gd name="T45" fmla="*/ 2147483647 h 532"/>
              <a:gd name="T46" fmla="*/ 2147483647 w 39"/>
              <a:gd name="T47" fmla="*/ 2147483647 h 532"/>
              <a:gd name="T48" fmla="*/ 2147483647 w 39"/>
              <a:gd name="T49" fmla="*/ 2147483647 h 532"/>
              <a:gd name="T50" fmla="*/ 2147483647 w 39"/>
              <a:gd name="T51" fmla="*/ 2147483647 h 532"/>
              <a:gd name="T52" fmla="*/ 2147483647 w 39"/>
              <a:gd name="T53" fmla="*/ 2147483647 h 532"/>
              <a:gd name="T54" fmla="*/ 2147483647 w 39"/>
              <a:gd name="T55" fmla="*/ 2147483647 h 532"/>
              <a:gd name="T56" fmla="*/ 2147483647 w 39"/>
              <a:gd name="T57" fmla="*/ 2147483647 h 532"/>
              <a:gd name="T58" fmla="*/ 2147483647 w 39"/>
              <a:gd name="T59" fmla="*/ 2147483647 h 532"/>
              <a:gd name="T60" fmla="*/ 2147483647 w 39"/>
              <a:gd name="T61" fmla="*/ 2147483647 h 532"/>
              <a:gd name="T62" fmla="*/ 2147483647 w 39"/>
              <a:gd name="T63" fmla="*/ 2147483647 h 532"/>
              <a:gd name="T64" fmla="*/ 2147483647 w 39"/>
              <a:gd name="T65" fmla="*/ 0 h 5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9"/>
              <a:gd name="T100" fmla="*/ 0 h 532"/>
              <a:gd name="T101" fmla="*/ 39 w 39"/>
              <a:gd name="T102" fmla="*/ 532 h 53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9" h="532">
                <a:moveTo>
                  <a:pt x="16" y="0"/>
                </a:moveTo>
                <a:lnTo>
                  <a:pt x="17" y="18"/>
                </a:lnTo>
                <a:lnTo>
                  <a:pt x="19" y="35"/>
                </a:lnTo>
                <a:lnTo>
                  <a:pt x="21" y="51"/>
                </a:lnTo>
                <a:lnTo>
                  <a:pt x="22" y="69"/>
                </a:lnTo>
                <a:lnTo>
                  <a:pt x="23" y="85"/>
                </a:lnTo>
                <a:lnTo>
                  <a:pt x="23" y="102"/>
                </a:lnTo>
                <a:lnTo>
                  <a:pt x="24" y="120"/>
                </a:lnTo>
                <a:lnTo>
                  <a:pt x="24" y="136"/>
                </a:lnTo>
                <a:lnTo>
                  <a:pt x="24" y="153"/>
                </a:lnTo>
                <a:lnTo>
                  <a:pt x="25" y="169"/>
                </a:lnTo>
                <a:lnTo>
                  <a:pt x="25" y="186"/>
                </a:lnTo>
                <a:lnTo>
                  <a:pt x="25" y="203"/>
                </a:lnTo>
                <a:lnTo>
                  <a:pt x="25" y="219"/>
                </a:lnTo>
                <a:lnTo>
                  <a:pt x="25" y="235"/>
                </a:lnTo>
                <a:lnTo>
                  <a:pt x="24" y="251"/>
                </a:lnTo>
                <a:lnTo>
                  <a:pt x="24" y="268"/>
                </a:lnTo>
                <a:lnTo>
                  <a:pt x="24" y="285"/>
                </a:lnTo>
                <a:lnTo>
                  <a:pt x="23" y="301"/>
                </a:lnTo>
                <a:lnTo>
                  <a:pt x="23" y="318"/>
                </a:lnTo>
                <a:lnTo>
                  <a:pt x="22" y="334"/>
                </a:lnTo>
                <a:lnTo>
                  <a:pt x="21" y="350"/>
                </a:lnTo>
                <a:lnTo>
                  <a:pt x="19" y="367"/>
                </a:lnTo>
                <a:lnTo>
                  <a:pt x="17" y="382"/>
                </a:lnTo>
                <a:lnTo>
                  <a:pt x="16" y="399"/>
                </a:lnTo>
                <a:lnTo>
                  <a:pt x="14" y="415"/>
                </a:lnTo>
                <a:lnTo>
                  <a:pt x="13" y="432"/>
                </a:lnTo>
                <a:lnTo>
                  <a:pt x="11" y="449"/>
                </a:lnTo>
                <a:lnTo>
                  <a:pt x="8" y="464"/>
                </a:lnTo>
                <a:lnTo>
                  <a:pt x="6" y="481"/>
                </a:lnTo>
                <a:lnTo>
                  <a:pt x="5" y="496"/>
                </a:lnTo>
                <a:lnTo>
                  <a:pt x="2" y="513"/>
                </a:lnTo>
                <a:lnTo>
                  <a:pt x="0" y="530"/>
                </a:lnTo>
                <a:lnTo>
                  <a:pt x="13" y="531"/>
                </a:lnTo>
                <a:lnTo>
                  <a:pt x="14" y="514"/>
                </a:lnTo>
                <a:lnTo>
                  <a:pt x="16" y="498"/>
                </a:lnTo>
                <a:lnTo>
                  <a:pt x="20" y="482"/>
                </a:lnTo>
                <a:lnTo>
                  <a:pt x="22" y="465"/>
                </a:lnTo>
                <a:lnTo>
                  <a:pt x="24" y="449"/>
                </a:lnTo>
                <a:lnTo>
                  <a:pt x="25" y="432"/>
                </a:lnTo>
                <a:lnTo>
                  <a:pt x="26" y="415"/>
                </a:lnTo>
                <a:lnTo>
                  <a:pt x="29" y="400"/>
                </a:lnTo>
                <a:lnTo>
                  <a:pt x="31" y="383"/>
                </a:lnTo>
                <a:lnTo>
                  <a:pt x="32" y="367"/>
                </a:lnTo>
                <a:lnTo>
                  <a:pt x="33" y="351"/>
                </a:lnTo>
                <a:lnTo>
                  <a:pt x="33" y="334"/>
                </a:lnTo>
                <a:lnTo>
                  <a:pt x="34" y="318"/>
                </a:lnTo>
                <a:lnTo>
                  <a:pt x="35" y="302"/>
                </a:lnTo>
                <a:lnTo>
                  <a:pt x="36" y="285"/>
                </a:lnTo>
                <a:lnTo>
                  <a:pt x="36" y="268"/>
                </a:lnTo>
                <a:lnTo>
                  <a:pt x="38" y="251"/>
                </a:lnTo>
                <a:lnTo>
                  <a:pt x="38" y="235"/>
                </a:lnTo>
                <a:lnTo>
                  <a:pt x="38" y="219"/>
                </a:lnTo>
                <a:lnTo>
                  <a:pt x="38" y="203"/>
                </a:lnTo>
                <a:lnTo>
                  <a:pt x="38" y="186"/>
                </a:lnTo>
                <a:lnTo>
                  <a:pt x="38" y="169"/>
                </a:lnTo>
                <a:lnTo>
                  <a:pt x="38" y="152"/>
                </a:lnTo>
                <a:lnTo>
                  <a:pt x="36" y="135"/>
                </a:lnTo>
                <a:lnTo>
                  <a:pt x="36" y="119"/>
                </a:lnTo>
                <a:lnTo>
                  <a:pt x="35" y="102"/>
                </a:lnTo>
                <a:lnTo>
                  <a:pt x="34" y="85"/>
                </a:lnTo>
                <a:lnTo>
                  <a:pt x="33" y="68"/>
                </a:lnTo>
                <a:lnTo>
                  <a:pt x="33" y="51"/>
                </a:lnTo>
                <a:lnTo>
                  <a:pt x="32" y="34"/>
                </a:lnTo>
                <a:lnTo>
                  <a:pt x="31" y="17"/>
                </a:lnTo>
                <a:lnTo>
                  <a:pt x="29" y="0"/>
                </a:lnTo>
                <a:lnTo>
                  <a:pt x="16" y="0"/>
                </a:lnTo>
              </a:path>
            </a:pathLst>
          </a:custGeom>
          <a:solidFill>
            <a:srgbClr val="790015"/>
          </a:solidFill>
          <a:ln w="12700" cap="rnd">
            <a:solidFill>
              <a:srgbClr val="FC0128"/>
            </a:solidFill>
            <a:round/>
            <a:headEnd/>
            <a:tailEnd/>
          </a:ln>
        </p:spPr>
        <p:txBody>
          <a:bodyPr/>
          <a:lstStyle/>
          <a:p>
            <a:endParaRPr lang="en-US"/>
          </a:p>
        </p:txBody>
      </p:sp>
      <p:sp>
        <p:nvSpPr>
          <p:cNvPr id="53470" name="Freeform 236"/>
          <p:cNvSpPr>
            <a:spLocks/>
          </p:cNvSpPr>
          <p:nvPr/>
        </p:nvSpPr>
        <p:spPr bwMode="auto">
          <a:xfrm>
            <a:off x="5075242" y="4443414"/>
            <a:ext cx="200025" cy="450851"/>
          </a:xfrm>
          <a:custGeom>
            <a:avLst/>
            <a:gdLst>
              <a:gd name="T0" fmla="*/ 2147483647 w 137"/>
              <a:gd name="T1" fmla="*/ 2147483647 h 313"/>
              <a:gd name="T2" fmla="*/ 2147483647 w 137"/>
              <a:gd name="T3" fmla="*/ 2147483647 h 313"/>
              <a:gd name="T4" fmla="*/ 2147483647 w 137"/>
              <a:gd name="T5" fmla="*/ 2147483647 h 313"/>
              <a:gd name="T6" fmla="*/ 2147483647 w 137"/>
              <a:gd name="T7" fmla="*/ 2147483647 h 313"/>
              <a:gd name="T8" fmla="*/ 2147483647 w 137"/>
              <a:gd name="T9" fmla="*/ 2147483647 h 313"/>
              <a:gd name="T10" fmla="*/ 2147483647 w 137"/>
              <a:gd name="T11" fmla="*/ 2147483647 h 313"/>
              <a:gd name="T12" fmla="*/ 2147483647 w 137"/>
              <a:gd name="T13" fmla="*/ 2147483647 h 313"/>
              <a:gd name="T14" fmla="*/ 2147483647 w 137"/>
              <a:gd name="T15" fmla="*/ 2147483647 h 313"/>
              <a:gd name="T16" fmla="*/ 2147483647 w 137"/>
              <a:gd name="T17" fmla="*/ 2147483647 h 313"/>
              <a:gd name="T18" fmla="*/ 2147483647 w 137"/>
              <a:gd name="T19" fmla="*/ 2147483647 h 313"/>
              <a:gd name="T20" fmla="*/ 2147483647 w 137"/>
              <a:gd name="T21" fmla="*/ 2147483647 h 313"/>
              <a:gd name="T22" fmla="*/ 2147483647 w 137"/>
              <a:gd name="T23" fmla="*/ 2147483647 h 313"/>
              <a:gd name="T24" fmla="*/ 2147483647 w 137"/>
              <a:gd name="T25" fmla="*/ 2147483647 h 313"/>
              <a:gd name="T26" fmla="*/ 2147483647 w 137"/>
              <a:gd name="T27" fmla="*/ 2147483647 h 313"/>
              <a:gd name="T28" fmla="*/ 2147483647 w 137"/>
              <a:gd name="T29" fmla="*/ 2147483647 h 313"/>
              <a:gd name="T30" fmla="*/ 2147483647 w 137"/>
              <a:gd name="T31" fmla="*/ 2147483647 h 313"/>
              <a:gd name="T32" fmla="*/ 2147483647 w 137"/>
              <a:gd name="T33" fmla="*/ 2147483647 h 313"/>
              <a:gd name="T34" fmla="*/ 2147483647 w 137"/>
              <a:gd name="T35" fmla="*/ 2147483647 h 313"/>
              <a:gd name="T36" fmla="*/ 2147483647 w 137"/>
              <a:gd name="T37" fmla="*/ 2147483647 h 313"/>
              <a:gd name="T38" fmla="*/ 2147483647 w 137"/>
              <a:gd name="T39" fmla="*/ 2147483647 h 313"/>
              <a:gd name="T40" fmla="*/ 2147483647 w 137"/>
              <a:gd name="T41" fmla="*/ 2147483647 h 313"/>
              <a:gd name="T42" fmla="*/ 2147483647 w 137"/>
              <a:gd name="T43" fmla="*/ 2147483647 h 313"/>
              <a:gd name="T44" fmla="*/ 2147483647 w 137"/>
              <a:gd name="T45" fmla="*/ 2147483647 h 313"/>
              <a:gd name="T46" fmla="*/ 2147483647 w 137"/>
              <a:gd name="T47" fmla="*/ 2147483647 h 313"/>
              <a:gd name="T48" fmla="*/ 2147483647 w 137"/>
              <a:gd name="T49" fmla="*/ 2147483647 h 313"/>
              <a:gd name="T50" fmla="*/ 2147483647 w 137"/>
              <a:gd name="T51" fmla="*/ 2147483647 h 313"/>
              <a:gd name="T52" fmla="*/ 2147483647 w 137"/>
              <a:gd name="T53" fmla="*/ 2147483647 h 313"/>
              <a:gd name="T54" fmla="*/ 2147483647 w 137"/>
              <a:gd name="T55" fmla="*/ 2147483647 h 313"/>
              <a:gd name="T56" fmla="*/ 2147483647 w 137"/>
              <a:gd name="T57" fmla="*/ 2147483647 h 313"/>
              <a:gd name="T58" fmla="*/ 2147483647 w 137"/>
              <a:gd name="T59" fmla="*/ 2147483647 h 313"/>
              <a:gd name="T60" fmla="*/ 2147483647 w 137"/>
              <a:gd name="T61" fmla="*/ 2147483647 h 313"/>
              <a:gd name="T62" fmla="*/ 2147483647 w 137"/>
              <a:gd name="T63" fmla="*/ 2147483647 h 313"/>
              <a:gd name="T64" fmla="*/ 2147483647 w 137"/>
              <a:gd name="T65" fmla="*/ 0 h 31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7"/>
              <a:gd name="T100" fmla="*/ 0 h 313"/>
              <a:gd name="T101" fmla="*/ 137 w 137"/>
              <a:gd name="T102" fmla="*/ 313 h 31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7" h="313">
                <a:moveTo>
                  <a:pt x="0" y="3"/>
                </a:moveTo>
                <a:lnTo>
                  <a:pt x="4" y="13"/>
                </a:lnTo>
                <a:lnTo>
                  <a:pt x="8" y="22"/>
                </a:lnTo>
                <a:lnTo>
                  <a:pt x="13" y="31"/>
                </a:lnTo>
                <a:lnTo>
                  <a:pt x="19" y="41"/>
                </a:lnTo>
                <a:lnTo>
                  <a:pt x="22" y="50"/>
                </a:lnTo>
                <a:lnTo>
                  <a:pt x="28" y="59"/>
                </a:lnTo>
                <a:lnTo>
                  <a:pt x="32" y="68"/>
                </a:lnTo>
                <a:lnTo>
                  <a:pt x="37" y="77"/>
                </a:lnTo>
                <a:lnTo>
                  <a:pt x="41" y="86"/>
                </a:lnTo>
                <a:lnTo>
                  <a:pt x="47" y="95"/>
                </a:lnTo>
                <a:lnTo>
                  <a:pt x="50" y="103"/>
                </a:lnTo>
                <a:lnTo>
                  <a:pt x="55" y="112"/>
                </a:lnTo>
                <a:lnTo>
                  <a:pt x="59" y="122"/>
                </a:lnTo>
                <a:lnTo>
                  <a:pt x="64" y="130"/>
                </a:lnTo>
                <a:lnTo>
                  <a:pt x="68" y="139"/>
                </a:lnTo>
                <a:lnTo>
                  <a:pt x="72" y="148"/>
                </a:lnTo>
                <a:lnTo>
                  <a:pt x="76" y="157"/>
                </a:lnTo>
                <a:lnTo>
                  <a:pt x="80" y="167"/>
                </a:lnTo>
                <a:lnTo>
                  <a:pt x="84" y="176"/>
                </a:lnTo>
                <a:lnTo>
                  <a:pt x="88" y="184"/>
                </a:lnTo>
                <a:lnTo>
                  <a:pt x="91" y="194"/>
                </a:lnTo>
                <a:lnTo>
                  <a:pt x="95" y="204"/>
                </a:lnTo>
                <a:lnTo>
                  <a:pt x="98" y="214"/>
                </a:lnTo>
                <a:lnTo>
                  <a:pt x="102" y="223"/>
                </a:lnTo>
                <a:lnTo>
                  <a:pt x="105" y="233"/>
                </a:lnTo>
                <a:lnTo>
                  <a:pt x="107" y="244"/>
                </a:lnTo>
                <a:lnTo>
                  <a:pt x="111" y="255"/>
                </a:lnTo>
                <a:lnTo>
                  <a:pt x="114" y="266"/>
                </a:lnTo>
                <a:lnTo>
                  <a:pt x="116" y="276"/>
                </a:lnTo>
                <a:lnTo>
                  <a:pt x="119" y="288"/>
                </a:lnTo>
                <a:lnTo>
                  <a:pt x="121" y="300"/>
                </a:lnTo>
                <a:lnTo>
                  <a:pt x="123" y="312"/>
                </a:lnTo>
                <a:lnTo>
                  <a:pt x="136" y="311"/>
                </a:lnTo>
                <a:lnTo>
                  <a:pt x="133" y="298"/>
                </a:lnTo>
                <a:lnTo>
                  <a:pt x="132" y="287"/>
                </a:lnTo>
                <a:lnTo>
                  <a:pt x="129" y="275"/>
                </a:lnTo>
                <a:lnTo>
                  <a:pt x="125" y="265"/>
                </a:lnTo>
                <a:lnTo>
                  <a:pt x="123" y="253"/>
                </a:lnTo>
                <a:lnTo>
                  <a:pt x="120" y="242"/>
                </a:lnTo>
                <a:lnTo>
                  <a:pt x="116" y="231"/>
                </a:lnTo>
                <a:lnTo>
                  <a:pt x="114" y="222"/>
                </a:lnTo>
                <a:lnTo>
                  <a:pt x="111" y="211"/>
                </a:lnTo>
                <a:lnTo>
                  <a:pt x="106" y="201"/>
                </a:lnTo>
                <a:lnTo>
                  <a:pt x="103" y="191"/>
                </a:lnTo>
                <a:lnTo>
                  <a:pt x="100" y="181"/>
                </a:lnTo>
                <a:lnTo>
                  <a:pt x="96" y="172"/>
                </a:lnTo>
                <a:lnTo>
                  <a:pt x="92" y="163"/>
                </a:lnTo>
                <a:lnTo>
                  <a:pt x="88" y="154"/>
                </a:lnTo>
                <a:lnTo>
                  <a:pt x="84" y="144"/>
                </a:lnTo>
                <a:lnTo>
                  <a:pt x="79" y="135"/>
                </a:lnTo>
                <a:lnTo>
                  <a:pt x="75" y="127"/>
                </a:lnTo>
                <a:lnTo>
                  <a:pt x="71" y="118"/>
                </a:lnTo>
                <a:lnTo>
                  <a:pt x="66" y="108"/>
                </a:lnTo>
                <a:lnTo>
                  <a:pt x="62" y="100"/>
                </a:lnTo>
                <a:lnTo>
                  <a:pt x="57" y="90"/>
                </a:lnTo>
                <a:lnTo>
                  <a:pt x="53" y="82"/>
                </a:lnTo>
                <a:lnTo>
                  <a:pt x="48" y="73"/>
                </a:lnTo>
                <a:lnTo>
                  <a:pt x="43" y="64"/>
                </a:lnTo>
                <a:lnTo>
                  <a:pt x="39" y="55"/>
                </a:lnTo>
                <a:lnTo>
                  <a:pt x="34" y="46"/>
                </a:lnTo>
                <a:lnTo>
                  <a:pt x="30" y="37"/>
                </a:lnTo>
                <a:lnTo>
                  <a:pt x="25" y="28"/>
                </a:lnTo>
                <a:lnTo>
                  <a:pt x="21" y="19"/>
                </a:lnTo>
                <a:lnTo>
                  <a:pt x="15" y="9"/>
                </a:lnTo>
                <a:lnTo>
                  <a:pt x="11" y="0"/>
                </a:lnTo>
                <a:lnTo>
                  <a:pt x="0" y="3"/>
                </a:lnTo>
              </a:path>
            </a:pathLst>
          </a:custGeom>
          <a:solidFill>
            <a:srgbClr val="790015"/>
          </a:solidFill>
          <a:ln w="12700" cap="rnd">
            <a:solidFill>
              <a:srgbClr val="FC0128"/>
            </a:solidFill>
            <a:round/>
            <a:headEnd/>
            <a:tailEnd/>
          </a:ln>
        </p:spPr>
        <p:txBody>
          <a:bodyPr/>
          <a:lstStyle/>
          <a:p>
            <a:endParaRPr lang="en-US"/>
          </a:p>
        </p:txBody>
      </p:sp>
      <p:sp>
        <p:nvSpPr>
          <p:cNvPr id="53471" name="Freeform 237"/>
          <p:cNvSpPr>
            <a:spLocks/>
          </p:cNvSpPr>
          <p:nvPr/>
        </p:nvSpPr>
        <p:spPr bwMode="auto">
          <a:xfrm>
            <a:off x="4010028" y="5275263"/>
            <a:ext cx="506413" cy="341312"/>
          </a:xfrm>
          <a:custGeom>
            <a:avLst/>
            <a:gdLst>
              <a:gd name="T0" fmla="*/ 2147483647 w 350"/>
              <a:gd name="T1" fmla="*/ 2147483647 h 236"/>
              <a:gd name="T2" fmla="*/ 2147483647 w 350"/>
              <a:gd name="T3" fmla="*/ 2147483647 h 236"/>
              <a:gd name="T4" fmla="*/ 2147483647 w 350"/>
              <a:gd name="T5" fmla="*/ 2147483647 h 236"/>
              <a:gd name="T6" fmla="*/ 2147483647 w 350"/>
              <a:gd name="T7" fmla="*/ 2147483647 h 236"/>
              <a:gd name="T8" fmla="*/ 2147483647 w 350"/>
              <a:gd name="T9" fmla="*/ 2147483647 h 236"/>
              <a:gd name="T10" fmla="*/ 2147483647 w 350"/>
              <a:gd name="T11" fmla="*/ 2147483647 h 236"/>
              <a:gd name="T12" fmla="*/ 2147483647 w 350"/>
              <a:gd name="T13" fmla="*/ 2147483647 h 236"/>
              <a:gd name="T14" fmla="*/ 2147483647 w 350"/>
              <a:gd name="T15" fmla="*/ 2147483647 h 236"/>
              <a:gd name="T16" fmla="*/ 2147483647 w 350"/>
              <a:gd name="T17" fmla="*/ 2147483647 h 236"/>
              <a:gd name="T18" fmla="*/ 2147483647 w 350"/>
              <a:gd name="T19" fmla="*/ 2147483647 h 236"/>
              <a:gd name="T20" fmla="*/ 2147483647 w 350"/>
              <a:gd name="T21" fmla="*/ 2147483647 h 236"/>
              <a:gd name="T22" fmla="*/ 2147483647 w 350"/>
              <a:gd name="T23" fmla="*/ 2147483647 h 236"/>
              <a:gd name="T24" fmla="*/ 2147483647 w 350"/>
              <a:gd name="T25" fmla="*/ 2147483647 h 236"/>
              <a:gd name="T26" fmla="*/ 2147483647 w 350"/>
              <a:gd name="T27" fmla="*/ 2147483647 h 236"/>
              <a:gd name="T28" fmla="*/ 2147483647 w 350"/>
              <a:gd name="T29" fmla="*/ 2147483647 h 236"/>
              <a:gd name="T30" fmla="*/ 2147483647 w 350"/>
              <a:gd name="T31" fmla="*/ 2147483647 h 236"/>
              <a:gd name="T32" fmla="*/ 2147483647 w 350"/>
              <a:gd name="T33" fmla="*/ 2147483647 h 236"/>
              <a:gd name="T34" fmla="*/ 2147483647 w 350"/>
              <a:gd name="T35" fmla="*/ 2147483647 h 236"/>
              <a:gd name="T36" fmla="*/ 2147483647 w 350"/>
              <a:gd name="T37" fmla="*/ 2147483647 h 236"/>
              <a:gd name="T38" fmla="*/ 2147483647 w 350"/>
              <a:gd name="T39" fmla="*/ 2147483647 h 236"/>
              <a:gd name="T40" fmla="*/ 2147483647 w 350"/>
              <a:gd name="T41" fmla="*/ 2147483647 h 236"/>
              <a:gd name="T42" fmla="*/ 2147483647 w 350"/>
              <a:gd name="T43" fmla="*/ 2147483647 h 236"/>
              <a:gd name="T44" fmla="*/ 2147483647 w 350"/>
              <a:gd name="T45" fmla="*/ 2147483647 h 236"/>
              <a:gd name="T46" fmla="*/ 2147483647 w 350"/>
              <a:gd name="T47" fmla="*/ 2147483647 h 236"/>
              <a:gd name="T48" fmla="*/ 2147483647 w 350"/>
              <a:gd name="T49" fmla="*/ 2147483647 h 236"/>
              <a:gd name="T50" fmla="*/ 2147483647 w 350"/>
              <a:gd name="T51" fmla="*/ 2147483647 h 236"/>
              <a:gd name="T52" fmla="*/ 2147483647 w 350"/>
              <a:gd name="T53" fmla="*/ 2147483647 h 236"/>
              <a:gd name="T54" fmla="*/ 2147483647 w 350"/>
              <a:gd name="T55" fmla="*/ 2147483647 h 236"/>
              <a:gd name="T56" fmla="*/ 2147483647 w 350"/>
              <a:gd name="T57" fmla="*/ 2147483647 h 236"/>
              <a:gd name="T58" fmla="*/ 2147483647 w 350"/>
              <a:gd name="T59" fmla="*/ 2147483647 h 236"/>
              <a:gd name="T60" fmla="*/ 2147483647 w 350"/>
              <a:gd name="T61" fmla="*/ 2147483647 h 236"/>
              <a:gd name="T62" fmla="*/ 2147483647 w 350"/>
              <a:gd name="T63" fmla="*/ 2147483647 h 236"/>
              <a:gd name="T64" fmla="*/ 2147483647 w 350"/>
              <a:gd name="T65" fmla="*/ 2147483647 h 2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0"/>
              <a:gd name="T100" fmla="*/ 0 h 236"/>
              <a:gd name="T101" fmla="*/ 350 w 350"/>
              <a:gd name="T102" fmla="*/ 236 h 2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0" h="236">
                <a:moveTo>
                  <a:pt x="337" y="0"/>
                </a:moveTo>
                <a:lnTo>
                  <a:pt x="333" y="8"/>
                </a:lnTo>
                <a:lnTo>
                  <a:pt x="327" y="16"/>
                </a:lnTo>
                <a:lnTo>
                  <a:pt x="322" y="26"/>
                </a:lnTo>
                <a:lnTo>
                  <a:pt x="316" y="35"/>
                </a:lnTo>
                <a:lnTo>
                  <a:pt x="309" y="43"/>
                </a:lnTo>
                <a:lnTo>
                  <a:pt x="302" y="53"/>
                </a:lnTo>
                <a:lnTo>
                  <a:pt x="295" y="62"/>
                </a:lnTo>
                <a:lnTo>
                  <a:pt x="287" y="72"/>
                </a:lnTo>
                <a:lnTo>
                  <a:pt x="279" y="80"/>
                </a:lnTo>
                <a:lnTo>
                  <a:pt x="271" y="89"/>
                </a:lnTo>
                <a:lnTo>
                  <a:pt x="262" y="99"/>
                </a:lnTo>
                <a:lnTo>
                  <a:pt x="253" y="108"/>
                </a:lnTo>
                <a:lnTo>
                  <a:pt x="245" y="117"/>
                </a:lnTo>
                <a:lnTo>
                  <a:pt x="235" y="125"/>
                </a:lnTo>
                <a:lnTo>
                  <a:pt x="225" y="134"/>
                </a:lnTo>
                <a:lnTo>
                  <a:pt x="213" y="142"/>
                </a:lnTo>
                <a:lnTo>
                  <a:pt x="203" y="151"/>
                </a:lnTo>
                <a:lnTo>
                  <a:pt x="192" y="158"/>
                </a:lnTo>
                <a:lnTo>
                  <a:pt x="180" y="165"/>
                </a:lnTo>
                <a:lnTo>
                  <a:pt x="168" y="172"/>
                </a:lnTo>
                <a:lnTo>
                  <a:pt x="156" y="180"/>
                </a:lnTo>
                <a:lnTo>
                  <a:pt x="144" y="186"/>
                </a:lnTo>
                <a:lnTo>
                  <a:pt x="130" y="192"/>
                </a:lnTo>
                <a:lnTo>
                  <a:pt x="118" y="198"/>
                </a:lnTo>
                <a:lnTo>
                  <a:pt x="104" y="203"/>
                </a:lnTo>
                <a:lnTo>
                  <a:pt x="90" y="207"/>
                </a:lnTo>
                <a:lnTo>
                  <a:pt x="76" y="212"/>
                </a:lnTo>
                <a:lnTo>
                  <a:pt x="61" y="215"/>
                </a:lnTo>
                <a:lnTo>
                  <a:pt x="46" y="219"/>
                </a:lnTo>
                <a:lnTo>
                  <a:pt x="31" y="221"/>
                </a:lnTo>
                <a:lnTo>
                  <a:pt x="15" y="223"/>
                </a:lnTo>
                <a:lnTo>
                  <a:pt x="0" y="225"/>
                </a:lnTo>
                <a:lnTo>
                  <a:pt x="1" y="235"/>
                </a:lnTo>
                <a:lnTo>
                  <a:pt x="17" y="233"/>
                </a:lnTo>
                <a:lnTo>
                  <a:pt x="33" y="232"/>
                </a:lnTo>
                <a:lnTo>
                  <a:pt x="49" y="228"/>
                </a:lnTo>
                <a:lnTo>
                  <a:pt x="65" y="225"/>
                </a:lnTo>
                <a:lnTo>
                  <a:pt x="79" y="221"/>
                </a:lnTo>
                <a:lnTo>
                  <a:pt x="95" y="217"/>
                </a:lnTo>
                <a:lnTo>
                  <a:pt x="109" y="212"/>
                </a:lnTo>
                <a:lnTo>
                  <a:pt x="122" y="206"/>
                </a:lnTo>
                <a:lnTo>
                  <a:pt x="137" y="200"/>
                </a:lnTo>
                <a:lnTo>
                  <a:pt x="150" y="195"/>
                </a:lnTo>
                <a:lnTo>
                  <a:pt x="163" y="188"/>
                </a:lnTo>
                <a:lnTo>
                  <a:pt x="176" y="181"/>
                </a:lnTo>
                <a:lnTo>
                  <a:pt x="188" y="173"/>
                </a:lnTo>
                <a:lnTo>
                  <a:pt x="200" y="165"/>
                </a:lnTo>
                <a:lnTo>
                  <a:pt x="211" y="158"/>
                </a:lnTo>
                <a:lnTo>
                  <a:pt x="222" y="150"/>
                </a:lnTo>
                <a:lnTo>
                  <a:pt x="234" y="140"/>
                </a:lnTo>
                <a:lnTo>
                  <a:pt x="244" y="132"/>
                </a:lnTo>
                <a:lnTo>
                  <a:pt x="253" y="123"/>
                </a:lnTo>
                <a:lnTo>
                  <a:pt x="263" y="114"/>
                </a:lnTo>
                <a:lnTo>
                  <a:pt x="272" y="105"/>
                </a:lnTo>
                <a:lnTo>
                  <a:pt x="281" y="95"/>
                </a:lnTo>
                <a:lnTo>
                  <a:pt x="290" y="86"/>
                </a:lnTo>
                <a:lnTo>
                  <a:pt x="298" y="77"/>
                </a:lnTo>
                <a:lnTo>
                  <a:pt x="305" y="67"/>
                </a:lnTo>
                <a:lnTo>
                  <a:pt x="313" y="58"/>
                </a:lnTo>
                <a:lnTo>
                  <a:pt x="320" y="49"/>
                </a:lnTo>
                <a:lnTo>
                  <a:pt x="326" y="39"/>
                </a:lnTo>
                <a:lnTo>
                  <a:pt x="333" y="31"/>
                </a:lnTo>
                <a:lnTo>
                  <a:pt x="338" y="21"/>
                </a:lnTo>
                <a:lnTo>
                  <a:pt x="344" y="12"/>
                </a:lnTo>
                <a:lnTo>
                  <a:pt x="349" y="3"/>
                </a:lnTo>
                <a:lnTo>
                  <a:pt x="337" y="0"/>
                </a:lnTo>
              </a:path>
            </a:pathLst>
          </a:custGeom>
          <a:solidFill>
            <a:srgbClr val="790015"/>
          </a:solidFill>
          <a:ln w="12700" cap="rnd">
            <a:solidFill>
              <a:srgbClr val="FC0128"/>
            </a:solidFill>
            <a:round/>
            <a:headEnd/>
            <a:tailEnd/>
          </a:ln>
        </p:spPr>
        <p:txBody>
          <a:bodyPr/>
          <a:lstStyle/>
          <a:p>
            <a:endParaRPr lang="en-US"/>
          </a:p>
        </p:txBody>
      </p:sp>
      <p:sp>
        <p:nvSpPr>
          <p:cNvPr id="53472" name="Freeform 238"/>
          <p:cNvSpPr>
            <a:spLocks/>
          </p:cNvSpPr>
          <p:nvPr/>
        </p:nvSpPr>
        <p:spPr bwMode="auto">
          <a:xfrm>
            <a:off x="4497389" y="5021265"/>
            <a:ext cx="171451" cy="263525"/>
          </a:xfrm>
          <a:custGeom>
            <a:avLst/>
            <a:gdLst>
              <a:gd name="T0" fmla="*/ 2147483647 w 119"/>
              <a:gd name="T1" fmla="*/ 2147483647 h 182"/>
              <a:gd name="T2" fmla="*/ 2147483647 w 119"/>
              <a:gd name="T3" fmla="*/ 2147483647 h 182"/>
              <a:gd name="T4" fmla="*/ 2147483647 w 119"/>
              <a:gd name="T5" fmla="*/ 2147483647 h 182"/>
              <a:gd name="T6" fmla="*/ 2147483647 w 119"/>
              <a:gd name="T7" fmla="*/ 2147483647 h 182"/>
              <a:gd name="T8" fmla="*/ 2147483647 w 119"/>
              <a:gd name="T9" fmla="*/ 2147483647 h 182"/>
              <a:gd name="T10" fmla="*/ 2147483647 w 119"/>
              <a:gd name="T11" fmla="*/ 2147483647 h 182"/>
              <a:gd name="T12" fmla="*/ 2147483647 w 119"/>
              <a:gd name="T13" fmla="*/ 2147483647 h 182"/>
              <a:gd name="T14" fmla="*/ 2147483647 w 119"/>
              <a:gd name="T15" fmla="*/ 2147483647 h 182"/>
              <a:gd name="T16" fmla="*/ 2147483647 w 119"/>
              <a:gd name="T17" fmla="*/ 2147483647 h 182"/>
              <a:gd name="T18" fmla="*/ 2147483647 w 119"/>
              <a:gd name="T19" fmla="*/ 2147483647 h 182"/>
              <a:gd name="T20" fmla="*/ 2147483647 w 119"/>
              <a:gd name="T21" fmla="*/ 2147483647 h 182"/>
              <a:gd name="T22" fmla="*/ 2147483647 w 119"/>
              <a:gd name="T23" fmla="*/ 2147483647 h 182"/>
              <a:gd name="T24" fmla="*/ 2147483647 w 119"/>
              <a:gd name="T25" fmla="*/ 2147483647 h 182"/>
              <a:gd name="T26" fmla="*/ 2147483647 w 119"/>
              <a:gd name="T27" fmla="*/ 2147483647 h 182"/>
              <a:gd name="T28" fmla="*/ 2147483647 w 119"/>
              <a:gd name="T29" fmla="*/ 2147483647 h 182"/>
              <a:gd name="T30" fmla="*/ 2147483647 w 119"/>
              <a:gd name="T31" fmla="*/ 2147483647 h 182"/>
              <a:gd name="T32" fmla="*/ 2147483647 w 119"/>
              <a:gd name="T33" fmla="*/ 2147483647 h 182"/>
              <a:gd name="T34" fmla="*/ 2147483647 w 119"/>
              <a:gd name="T35" fmla="*/ 2147483647 h 182"/>
              <a:gd name="T36" fmla="*/ 2147483647 w 119"/>
              <a:gd name="T37" fmla="*/ 2147483647 h 182"/>
              <a:gd name="T38" fmla="*/ 2147483647 w 119"/>
              <a:gd name="T39" fmla="*/ 2147483647 h 182"/>
              <a:gd name="T40" fmla="*/ 2147483647 w 119"/>
              <a:gd name="T41" fmla="*/ 2147483647 h 182"/>
              <a:gd name="T42" fmla="*/ 2147483647 w 119"/>
              <a:gd name="T43" fmla="*/ 2147483647 h 182"/>
              <a:gd name="T44" fmla="*/ 2147483647 w 119"/>
              <a:gd name="T45" fmla="*/ 2147483647 h 182"/>
              <a:gd name="T46" fmla="*/ 2147483647 w 119"/>
              <a:gd name="T47" fmla="*/ 2147483647 h 182"/>
              <a:gd name="T48" fmla="*/ 2147483647 w 119"/>
              <a:gd name="T49" fmla="*/ 2147483647 h 182"/>
              <a:gd name="T50" fmla="*/ 2147483647 w 119"/>
              <a:gd name="T51" fmla="*/ 2147483647 h 182"/>
              <a:gd name="T52" fmla="*/ 2147483647 w 119"/>
              <a:gd name="T53" fmla="*/ 2147483647 h 182"/>
              <a:gd name="T54" fmla="*/ 2147483647 w 119"/>
              <a:gd name="T55" fmla="*/ 2147483647 h 182"/>
              <a:gd name="T56" fmla="*/ 2147483647 w 119"/>
              <a:gd name="T57" fmla="*/ 2147483647 h 182"/>
              <a:gd name="T58" fmla="*/ 2147483647 w 119"/>
              <a:gd name="T59" fmla="*/ 2147483647 h 182"/>
              <a:gd name="T60" fmla="*/ 2147483647 w 119"/>
              <a:gd name="T61" fmla="*/ 2147483647 h 182"/>
              <a:gd name="T62" fmla="*/ 2147483647 w 119"/>
              <a:gd name="T63" fmla="*/ 2147483647 h 182"/>
              <a:gd name="T64" fmla="*/ 2147483647 w 119"/>
              <a:gd name="T65" fmla="*/ 2147483647 h 1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9"/>
              <a:gd name="T100" fmla="*/ 0 h 182"/>
              <a:gd name="T101" fmla="*/ 119 w 119"/>
              <a:gd name="T102" fmla="*/ 182 h 1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9" h="182">
                <a:moveTo>
                  <a:pt x="107" y="0"/>
                </a:moveTo>
                <a:lnTo>
                  <a:pt x="103" y="5"/>
                </a:lnTo>
                <a:lnTo>
                  <a:pt x="98" y="10"/>
                </a:lnTo>
                <a:lnTo>
                  <a:pt x="93" y="15"/>
                </a:lnTo>
                <a:lnTo>
                  <a:pt x="88" y="20"/>
                </a:lnTo>
                <a:lnTo>
                  <a:pt x="84" y="26"/>
                </a:lnTo>
                <a:lnTo>
                  <a:pt x="80" y="32"/>
                </a:lnTo>
                <a:lnTo>
                  <a:pt x="76" y="38"/>
                </a:lnTo>
                <a:lnTo>
                  <a:pt x="73" y="43"/>
                </a:lnTo>
                <a:lnTo>
                  <a:pt x="68" y="47"/>
                </a:lnTo>
                <a:lnTo>
                  <a:pt x="65" y="53"/>
                </a:lnTo>
                <a:lnTo>
                  <a:pt x="61" y="59"/>
                </a:lnTo>
                <a:lnTo>
                  <a:pt x="58" y="64"/>
                </a:lnTo>
                <a:lnTo>
                  <a:pt x="55" y="70"/>
                </a:lnTo>
                <a:lnTo>
                  <a:pt x="51" y="75"/>
                </a:lnTo>
                <a:lnTo>
                  <a:pt x="48" y="81"/>
                </a:lnTo>
                <a:lnTo>
                  <a:pt x="44" y="87"/>
                </a:lnTo>
                <a:lnTo>
                  <a:pt x="42" y="91"/>
                </a:lnTo>
                <a:lnTo>
                  <a:pt x="39" y="97"/>
                </a:lnTo>
                <a:lnTo>
                  <a:pt x="36" y="103"/>
                </a:lnTo>
                <a:lnTo>
                  <a:pt x="34" y="109"/>
                </a:lnTo>
                <a:lnTo>
                  <a:pt x="31" y="114"/>
                </a:lnTo>
                <a:lnTo>
                  <a:pt x="28" y="120"/>
                </a:lnTo>
                <a:lnTo>
                  <a:pt x="25" y="126"/>
                </a:lnTo>
                <a:lnTo>
                  <a:pt x="23" y="132"/>
                </a:lnTo>
                <a:lnTo>
                  <a:pt x="20" y="137"/>
                </a:lnTo>
                <a:lnTo>
                  <a:pt x="17" y="143"/>
                </a:lnTo>
                <a:lnTo>
                  <a:pt x="14" y="149"/>
                </a:lnTo>
                <a:lnTo>
                  <a:pt x="12" y="155"/>
                </a:lnTo>
                <a:lnTo>
                  <a:pt x="8" y="160"/>
                </a:lnTo>
                <a:lnTo>
                  <a:pt x="5" y="166"/>
                </a:lnTo>
                <a:lnTo>
                  <a:pt x="4" y="172"/>
                </a:lnTo>
                <a:lnTo>
                  <a:pt x="0" y="178"/>
                </a:lnTo>
                <a:lnTo>
                  <a:pt x="12" y="181"/>
                </a:lnTo>
                <a:lnTo>
                  <a:pt x="14" y="175"/>
                </a:lnTo>
                <a:lnTo>
                  <a:pt x="17" y="170"/>
                </a:lnTo>
                <a:lnTo>
                  <a:pt x="20" y="164"/>
                </a:lnTo>
                <a:lnTo>
                  <a:pt x="23" y="158"/>
                </a:lnTo>
                <a:lnTo>
                  <a:pt x="26" y="152"/>
                </a:lnTo>
                <a:lnTo>
                  <a:pt x="29" y="146"/>
                </a:lnTo>
                <a:lnTo>
                  <a:pt x="31" y="141"/>
                </a:lnTo>
                <a:lnTo>
                  <a:pt x="34" y="136"/>
                </a:lnTo>
                <a:lnTo>
                  <a:pt x="37" y="130"/>
                </a:lnTo>
                <a:lnTo>
                  <a:pt x="40" y="124"/>
                </a:lnTo>
                <a:lnTo>
                  <a:pt x="43" y="119"/>
                </a:lnTo>
                <a:lnTo>
                  <a:pt x="44" y="113"/>
                </a:lnTo>
                <a:lnTo>
                  <a:pt x="48" y="107"/>
                </a:lnTo>
                <a:lnTo>
                  <a:pt x="51" y="102"/>
                </a:lnTo>
                <a:lnTo>
                  <a:pt x="53" y="96"/>
                </a:lnTo>
                <a:lnTo>
                  <a:pt x="57" y="91"/>
                </a:lnTo>
                <a:lnTo>
                  <a:pt x="59" y="85"/>
                </a:lnTo>
                <a:lnTo>
                  <a:pt x="62" y="79"/>
                </a:lnTo>
                <a:lnTo>
                  <a:pt x="66" y="74"/>
                </a:lnTo>
                <a:lnTo>
                  <a:pt x="68" y="68"/>
                </a:lnTo>
                <a:lnTo>
                  <a:pt x="73" y="63"/>
                </a:lnTo>
                <a:lnTo>
                  <a:pt x="75" y="58"/>
                </a:lnTo>
                <a:lnTo>
                  <a:pt x="79" y="52"/>
                </a:lnTo>
                <a:lnTo>
                  <a:pt x="83" y="47"/>
                </a:lnTo>
                <a:lnTo>
                  <a:pt x="86" y="43"/>
                </a:lnTo>
                <a:lnTo>
                  <a:pt x="90" y="38"/>
                </a:lnTo>
                <a:lnTo>
                  <a:pt x="95" y="32"/>
                </a:lnTo>
                <a:lnTo>
                  <a:pt x="98" y="26"/>
                </a:lnTo>
                <a:lnTo>
                  <a:pt x="103" y="21"/>
                </a:lnTo>
                <a:lnTo>
                  <a:pt x="107" y="16"/>
                </a:lnTo>
                <a:lnTo>
                  <a:pt x="113" y="11"/>
                </a:lnTo>
                <a:lnTo>
                  <a:pt x="118" y="6"/>
                </a:lnTo>
                <a:lnTo>
                  <a:pt x="107" y="0"/>
                </a:lnTo>
              </a:path>
            </a:pathLst>
          </a:custGeom>
          <a:solidFill>
            <a:srgbClr val="790015"/>
          </a:solidFill>
          <a:ln w="12700" cap="rnd">
            <a:solidFill>
              <a:srgbClr val="FC0128"/>
            </a:solidFill>
            <a:round/>
            <a:headEnd/>
            <a:tailEnd/>
          </a:ln>
        </p:spPr>
        <p:txBody>
          <a:bodyPr/>
          <a:lstStyle/>
          <a:p>
            <a:endParaRPr lang="en-US"/>
          </a:p>
        </p:txBody>
      </p:sp>
      <p:sp>
        <p:nvSpPr>
          <p:cNvPr id="53473" name="Freeform 239"/>
          <p:cNvSpPr>
            <a:spLocks/>
          </p:cNvSpPr>
          <p:nvPr/>
        </p:nvSpPr>
        <p:spPr bwMode="auto">
          <a:xfrm>
            <a:off x="4654553" y="4459289"/>
            <a:ext cx="441325" cy="571500"/>
          </a:xfrm>
          <a:custGeom>
            <a:avLst/>
            <a:gdLst>
              <a:gd name="T0" fmla="*/ 2147483647 w 305"/>
              <a:gd name="T1" fmla="*/ 0 h 397"/>
              <a:gd name="T2" fmla="*/ 2147483647 w 305"/>
              <a:gd name="T3" fmla="*/ 2147483647 h 397"/>
              <a:gd name="T4" fmla="*/ 2147483647 w 305"/>
              <a:gd name="T5" fmla="*/ 2147483647 h 397"/>
              <a:gd name="T6" fmla="*/ 2147483647 w 305"/>
              <a:gd name="T7" fmla="*/ 2147483647 h 397"/>
              <a:gd name="T8" fmla="*/ 2147483647 w 305"/>
              <a:gd name="T9" fmla="*/ 2147483647 h 397"/>
              <a:gd name="T10" fmla="*/ 2147483647 w 305"/>
              <a:gd name="T11" fmla="*/ 2147483647 h 397"/>
              <a:gd name="T12" fmla="*/ 2147483647 w 305"/>
              <a:gd name="T13" fmla="*/ 2147483647 h 397"/>
              <a:gd name="T14" fmla="*/ 2147483647 w 305"/>
              <a:gd name="T15" fmla="*/ 2147483647 h 397"/>
              <a:gd name="T16" fmla="*/ 2147483647 w 305"/>
              <a:gd name="T17" fmla="*/ 2147483647 h 397"/>
              <a:gd name="T18" fmla="*/ 2147483647 w 305"/>
              <a:gd name="T19" fmla="*/ 2147483647 h 397"/>
              <a:gd name="T20" fmla="*/ 2147483647 w 305"/>
              <a:gd name="T21" fmla="*/ 2147483647 h 397"/>
              <a:gd name="T22" fmla="*/ 2147483647 w 305"/>
              <a:gd name="T23" fmla="*/ 2147483647 h 397"/>
              <a:gd name="T24" fmla="*/ 2147483647 w 305"/>
              <a:gd name="T25" fmla="*/ 2147483647 h 397"/>
              <a:gd name="T26" fmla="*/ 2147483647 w 305"/>
              <a:gd name="T27" fmla="*/ 2147483647 h 397"/>
              <a:gd name="T28" fmla="*/ 2147483647 w 305"/>
              <a:gd name="T29" fmla="*/ 2147483647 h 397"/>
              <a:gd name="T30" fmla="*/ 2147483647 w 305"/>
              <a:gd name="T31" fmla="*/ 2147483647 h 397"/>
              <a:gd name="T32" fmla="*/ 0 w 305"/>
              <a:gd name="T33" fmla="*/ 2147483647 h 397"/>
              <a:gd name="T34" fmla="*/ 2147483647 w 305"/>
              <a:gd name="T35" fmla="*/ 2147483647 h 397"/>
              <a:gd name="T36" fmla="*/ 2147483647 w 305"/>
              <a:gd name="T37" fmla="*/ 2147483647 h 397"/>
              <a:gd name="T38" fmla="*/ 2147483647 w 305"/>
              <a:gd name="T39" fmla="*/ 2147483647 h 397"/>
              <a:gd name="T40" fmla="*/ 2147483647 w 305"/>
              <a:gd name="T41" fmla="*/ 2147483647 h 397"/>
              <a:gd name="T42" fmla="*/ 2147483647 w 305"/>
              <a:gd name="T43" fmla="*/ 2147483647 h 397"/>
              <a:gd name="T44" fmla="*/ 2147483647 w 305"/>
              <a:gd name="T45" fmla="*/ 2147483647 h 397"/>
              <a:gd name="T46" fmla="*/ 2147483647 w 305"/>
              <a:gd name="T47" fmla="*/ 2147483647 h 397"/>
              <a:gd name="T48" fmla="*/ 2147483647 w 305"/>
              <a:gd name="T49" fmla="*/ 2147483647 h 397"/>
              <a:gd name="T50" fmla="*/ 2147483647 w 305"/>
              <a:gd name="T51" fmla="*/ 2147483647 h 397"/>
              <a:gd name="T52" fmla="*/ 2147483647 w 305"/>
              <a:gd name="T53" fmla="*/ 2147483647 h 397"/>
              <a:gd name="T54" fmla="*/ 2147483647 w 305"/>
              <a:gd name="T55" fmla="*/ 2147483647 h 397"/>
              <a:gd name="T56" fmla="*/ 2147483647 w 305"/>
              <a:gd name="T57" fmla="*/ 2147483647 h 397"/>
              <a:gd name="T58" fmla="*/ 2147483647 w 305"/>
              <a:gd name="T59" fmla="*/ 2147483647 h 397"/>
              <a:gd name="T60" fmla="*/ 2147483647 w 305"/>
              <a:gd name="T61" fmla="*/ 2147483647 h 397"/>
              <a:gd name="T62" fmla="*/ 2147483647 w 305"/>
              <a:gd name="T63" fmla="*/ 2147483647 h 397"/>
              <a:gd name="T64" fmla="*/ 2147483647 w 305"/>
              <a:gd name="T65" fmla="*/ 2147483647 h 397"/>
              <a:gd name="T66" fmla="*/ 2147483647 w 305"/>
              <a:gd name="T67" fmla="*/ 2147483647 h 397"/>
              <a:gd name="T68" fmla="*/ 2147483647 w 305"/>
              <a:gd name="T69" fmla="*/ 2147483647 h 39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05"/>
              <a:gd name="T106" fmla="*/ 0 h 397"/>
              <a:gd name="T107" fmla="*/ 305 w 305"/>
              <a:gd name="T108" fmla="*/ 397 h 39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05" h="397">
                <a:moveTo>
                  <a:pt x="291" y="1"/>
                </a:moveTo>
                <a:lnTo>
                  <a:pt x="291" y="0"/>
                </a:lnTo>
                <a:lnTo>
                  <a:pt x="288" y="9"/>
                </a:lnTo>
                <a:lnTo>
                  <a:pt x="284" y="19"/>
                </a:lnTo>
                <a:lnTo>
                  <a:pt x="281" y="30"/>
                </a:lnTo>
                <a:lnTo>
                  <a:pt x="277" y="40"/>
                </a:lnTo>
                <a:lnTo>
                  <a:pt x="272" y="51"/>
                </a:lnTo>
                <a:lnTo>
                  <a:pt x="267" y="62"/>
                </a:lnTo>
                <a:lnTo>
                  <a:pt x="261" y="73"/>
                </a:lnTo>
                <a:lnTo>
                  <a:pt x="255" y="84"/>
                </a:lnTo>
                <a:lnTo>
                  <a:pt x="249" y="95"/>
                </a:lnTo>
                <a:lnTo>
                  <a:pt x="242" y="107"/>
                </a:lnTo>
                <a:lnTo>
                  <a:pt x="235" y="118"/>
                </a:lnTo>
                <a:lnTo>
                  <a:pt x="227" y="130"/>
                </a:lnTo>
                <a:lnTo>
                  <a:pt x="219" y="142"/>
                </a:lnTo>
                <a:lnTo>
                  <a:pt x="211" y="155"/>
                </a:lnTo>
                <a:lnTo>
                  <a:pt x="203" y="167"/>
                </a:lnTo>
                <a:lnTo>
                  <a:pt x="194" y="179"/>
                </a:lnTo>
                <a:lnTo>
                  <a:pt x="185" y="192"/>
                </a:lnTo>
                <a:lnTo>
                  <a:pt x="175" y="204"/>
                </a:lnTo>
                <a:lnTo>
                  <a:pt x="165" y="217"/>
                </a:lnTo>
                <a:lnTo>
                  <a:pt x="155" y="230"/>
                </a:lnTo>
                <a:lnTo>
                  <a:pt x="144" y="243"/>
                </a:lnTo>
                <a:lnTo>
                  <a:pt x="132" y="256"/>
                </a:lnTo>
                <a:lnTo>
                  <a:pt x="120" y="270"/>
                </a:lnTo>
                <a:lnTo>
                  <a:pt x="109" y="282"/>
                </a:lnTo>
                <a:lnTo>
                  <a:pt x="96" y="295"/>
                </a:lnTo>
                <a:lnTo>
                  <a:pt x="84" y="309"/>
                </a:lnTo>
                <a:lnTo>
                  <a:pt x="70" y="322"/>
                </a:lnTo>
                <a:lnTo>
                  <a:pt x="57" y="336"/>
                </a:lnTo>
                <a:lnTo>
                  <a:pt x="43" y="349"/>
                </a:lnTo>
                <a:lnTo>
                  <a:pt x="29" y="362"/>
                </a:lnTo>
                <a:lnTo>
                  <a:pt x="14" y="376"/>
                </a:lnTo>
                <a:lnTo>
                  <a:pt x="0" y="389"/>
                </a:lnTo>
                <a:lnTo>
                  <a:pt x="10" y="396"/>
                </a:lnTo>
                <a:lnTo>
                  <a:pt x="24" y="382"/>
                </a:lnTo>
                <a:lnTo>
                  <a:pt x="38" y="369"/>
                </a:lnTo>
                <a:lnTo>
                  <a:pt x="53" y="355"/>
                </a:lnTo>
                <a:lnTo>
                  <a:pt x="67" y="342"/>
                </a:lnTo>
                <a:lnTo>
                  <a:pt x="81" y="328"/>
                </a:lnTo>
                <a:lnTo>
                  <a:pt x="94" y="316"/>
                </a:lnTo>
                <a:lnTo>
                  <a:pt x="106" y="302"/>
                </a:lnTo>
                <a:lnTo>
                  <a:pt x="119" y="289"/>
                </a:lnTo>
                <a:lnTo>
                  <a:pt x="131" y="275"/>
                </a:lnTo>
                <a:lnTo>
                  <a:pt x="142" y="262"/>
                </a:lnTo>
                <a:lnTo>
                  <a:pt x="154" y="249"/>
                </a:lnTo>
                <a:lnTo>
                  <a:pt x="165" y="236"/>
                </a:lnTo>
                <a:lnTo>
                  <a:pt x="176" y="223"/>
                </a:lnTo>
                <a:lnTo>
                  <a:pt x="185" y="210"/>
                </a:lnTo>
                <a:lnTo>
                  <a:pt x="195" y="197"/>
                </a:lnTo>
                <a:lnTo>
                  <a:pt x="204" y="184"/>
                </a:lnTo>
                <a:lnTo>
                  <a:pt x="213" y="172"/>
                </a:lnTo>
                <a:lnTo>
                  <a:pt x="222" y="159"/>
                </a:lnTo>
                <a:lnTo>
                  <a:pt x="231" y="147"/>
                </a:lnTo>
                <a:lnTo>
                  <a:pt x="238" y="135"/>
                </a:lnTo>
                <a:lnTo>
                  <a:pt x="246" y="123"/>
                </a:lnTo>
                <a:lnTo>
                  <a:pt x="253" y="111"/>
                </a:lnTo>
                <a:lnTo>
                  <a:pt x="260" y="99"/>
                </a:lnTo>
                <a:lnTo>
                  <a:pt x="267" y="87"/>
                </a:lnTo>
                <a:lnTo>
                  <a:pt x="273" y="77"/>
                </a:lnTo>
                <a:lnTo>
                  <a:pt x="278" y="65"/>
                </a:lnTo>
                <a:lnTo>
                  <a:pt x="283" y="54"/>
                </a:lnTo>
                <a:lnTo>
                  <a:pt x="288" y="43"/>
                </a:lnTo>
                <a:lnTo>
                  <a:pt x="292" y="33"/>
                </a:lnTo>
                <a:lnTo>
                  <a:pt x="297" y="22"/>
                </a:lnTo>
                <a:lnTo>
                  <a:pt x="300" y="12"/>
                </a:lnTo>
                <a:lnTo>
                  <a:pt x="302" y="2"/>
                </a:lnTo>
                <a:lnTo>
                  <a:pt x="304" y="1"/>
                </a:lnTo>
                <a:lnTo>
                  <a:pt x="302" y="2"/>
                </a:lnTo>
                <a:lnTo>
                  <a:pt x="304" y="1"/>
                </a:lnTo>
                <a:lnTo>
                  <a:pt x="291" y="1"/>
                </a:lnTo>
              </a:path>
            </a:pathLst>
          </a:custGeom>
          <a:solidFill>
            <a:srgbClr val="790015"/>
          </a:solidFill>
          <a:ln w="12700" cap="rnd">
            <a:solidFill>
              <a:srgbClr val="FC0128"/>
            </a:solidFill>
            <a:round/>
            <a:headEnd/>
            <a:tailEnd/>
          </a:ln>
        </p:spPr>
        <p:txBody>
          <a:bodyPr/>
          <a:lstStyle/>
          <a:p>
            <a:endParaRPr lang="en-US"/>
          </a:p>
        </p:txBody>
      </p:sp>
      <p:sp>
        <p:nvSpPr>
          <p:cNvPr id="53474" name="Freeform 240"/>
          <p:cNvSpPr>
            <a:spLocks/>
          </p:cNvSpPr>
          <p:nvPr/>
        </p:nvSpPr>
        <p:spPr bwMode="auto">
          <a:xfrm>
            <a:off x="3609978" y="5534027"/>
            <a:ext cx="403225" cy="82551"/>
          </a:xfrm>
          <a:custGeom>
            <a:avLst/>
            <a:gdLst>
              <a:gd name="T0" fmla="*/ 2147483647 w 280"/>
              <a:gd name="T1" fmla="*/ 2147483647 h 57"/>
              <a:gd name="T2" fmla="*/ 2147483647 w 280"/>
              <a:gd name="T3" fmla="*/ 2147483647 h 57"/>
              <a:gd name="T4" fmla="*/ 2147483647 w 280"/>
              <a:gd name="T5" fmla="*/ 2147483647 h 57"/>
              <a:gd name="T6" fmla="*/ 2147483647 w 280"/>
              <a:gd name="T7" fmla="*/ 2147483647 h 57"/>
              <a:gd name="T8" fmla="*/ 2147483647 w 280"/>
              <a:gd name="T9" fmla="*/ 2147483647 h 57"/>
              <a:gd name="T10" fmla="*/ 2147483647 w 280"/>
              <a:gd name="T11" fmla="*/ 2147483647 h 57"/>
              <a:gd name="T12" fmla="*/ 2147483647 w 280"/>
              <a:gd name="T13" fmla="*/ 2147483647 h 57"/>
              <a:gd name="T14" fmla="*/ 2147483647 w 280"/>
              <a:gd name="T15" fmla="*/ 2147483647 h 57"/>
              <a:gd name="T16" fmla="*/ 2147483647 w 280"/>
              <a:gd name="T17" fmla="*/ 2147483647 h 57"/>
              <a:gd name="T18" fmla="*/ 2147483647 w 280"/>
              <a:gd name="T19" fmla="*/ 2147483647 h 57"/>
              <a:gd name="T20" fmla="*/ 2147483647 w 280"/>
              <a:gd name="T21" fmla="*/ 2147483647 h 57"/>
              <a:gd name="T22" fmla="*/ 2147483647 w 280"/>
              <a:gd name="T23" fmla="*/ 2147483647 h 57"/>
              <a:gd name="T24" fmla="*/ 2147483647 w 280"/>
              <a:gd name="T25" fmla="*/ 2147483647 h 57"/>
              <a:gd name="T26" fmla="*/ 2147483647 w 280"/>
              <a:gd name="T27" fmla="*/ 2147483647 h 57"/>
              <a:gd name="T28" fmla="*/ 2147483647 w 280"/>
              <a:gd name="T29" fmla="*/ 2147483647 h 57"/>
              <a:gd name="T30" fmla="*/ 2147483647 w 280"/>
              <a:gd name="T31" fmla="*/ 2147483647 h 57"/>
              <a:gd name="T32" fmla="*/ 0 w 280"/>
              <a:gd name="T33" fmla="*/ 2147483647 h 57"/>
              <a:gd name="T34" fmla="*/ 2147483647 w 280"/>
              <a:gd name="T35" fmla="*/ 2147483647 h 57"/>
              <a:gd name="T36" fmla="*/ 2147483647 w 280"/>
              <a:gd name="T37" fmla="*/ 2147483647 h 57"/>
              <a:gd name="T38" fmla="*/ 2147483647 w 280"/>
              <a:gd name="T39" fmla="*/ 2147483647 h 57"/>
              <a:gd name="T40" fmla="*/ 2147483647 w 280"/>
              <a:gd name="T41" fmla="*/ 2147483647 h 57"/>
              <a:gd name="T42" fmla="*/ 2147483647 w 280"/>
              <a:gd name="T43" fmla="*/ 2147483647 h 57"/>
              <a:gd name="T44" fmla="*/ 2147483647 w 280"/>
              <a:gd name="T45" fmla="*/ 2147483647 h 57"/>
              <a:gd name="T46" fmla="*/ 2147483647 w 280"/>
              <a:gd name="T47" fmla="*/ 2147483647 h 57"/>
              <a:gd name="T48" fmla="*/ 2147483647 w 280"/>
              <a:gd name="T49" fmla="*/ 2147483647 h 57"/>
              <a:gd name="T50" fmla="*/ 2147483647 w 280"/>
              <a:gd name="T51" fmla="*/ 2147483647 h 57"/>
              <a:gd name="T52" fmla="*/ 2147483647 w 280"/>
              <a:gd name="T53" fmla="*/ 2147483647 h 57"/>
              <a:gd name="T54" fmla="*/ 2147483647 w 280"/>
              <a:gd name="T55" fmla="*/ 2147483647 h 57"/>
              <a:gd name="T56" fmla="*/ 2147483647 w 280"/>
              <a:gd name="T57" fmla="*/ 2147483647 h 57"/>
              <a:gd name="T58" fmla="*/ 2147483647 w 280"/>
              <a:gd name="T59" fmla="*/ 2147483647 h 57"/>
              <a:gd name="T60" fmla="*/ 2147483647 w 280"/>
              <a:gd name="T61" fmla="*/ 2147483647 h 57"/>
              <a:gd name="T62" fmla="*/ 2147483647 w 280"/>
              <a:gd name="T63" fmla="*/ 2147483647 h 57"/>
              <a:gd name="T64" fmla="*/ 2147483647 w 280"/>
              <a:gd name="T65" fmla="*/ 2147483647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0"/>
              <a:gd name="T100" fmla="*/ 0 h 57"/>
              <a:gd name="T101" fmla="*/ 280 w 280"/>
              <a:gd name="T102" fmla="*/ 57 h 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0" h="57">
                <a:moveTo>
                  <a:pt x="277" y="46"/>
                </a:moveTo>
                <a:lnTo>
                  <a:pt x="268" y="46"/>
                </a:lnTo>
                <a:lnTo>
                  <a:pt x="258" y="46"/>
                </a:lnTo>
                <a:lnTo>
                  <a:pt x="249" y="46"/>
                </a:lnTo>
                <a:lnTo>
                  <a:pt x="240" y="46"/>
                </a:lnTo>
                <a:lnTo>
                  <a:pt x="231" y="46"/>
                </a:lnTo>
                <a:lnTo>
                  <a:pt x="222" y="46"/>
                </a:lnTo>
                <a:lnTo>
                  <a:pt x="212" y="45"/>
                </a:lnTo>
                <a:lnTo>
                  <a:pt x="203" y="45"/>
                </a:lnTo>
                <a:lnTo>
                  <a:pt x="195" y="44"/>
                </a:lnTo>
                <a:lnTo>
                  <a:pt x="186" y="44"/>
                </a:lnTo>
                <a:lnTo>
                  <a:pt x="177" y="43"/>
                </a:lnTo>
                <a:lnTo>
                  <a:pt x="168" y="42"/>
                </a:lnTo>
                <a:lnTo>
                  <a:pt x="160" y="42"/>
                </a:lnTo>
                <a:lnTo>
                  <a:pt x="152" y="41"/>
                </a:lnTo>
                <a:lnTo>
                  <a:pt x="143" y="39"/>
                </a:lnTo>
                <a:lnTo>
                  <a:pt x="135" y="38"/>
                </a:lnTo>
                <a:lnTo>
                  <a:pt x="127" y="36"/>
                </a:lnTo>
                <a:lnTo>
                  <a:pt x="119" y="35"/>
                </a:lnTo>
                <a:lnTo>
                  <a:pt x="111" y="33"/>
                </a:lnTo>
                <a:lnTo>
                  <a:pt x="102" y="31"/>
                </a:lnTo>
                <a:lnTo>
                  <a:pt x="94" y="30"/>
                </a:lnTo>
                <a:lnTo>
                  <a:pt x="86" y="28"/>
                </a:lnTo>
                <a:lnTo>
                  <a:pt x="78" y="26"/>
                </a:lnTo>
                <a:lnTo>
                  <a:pt x="70" y="24"/>
                </a:lnTo>
                <a:lnTo>
                  <a:pt x="61" y="21"/>
                </a:lnTo>
                <a:lnTo>
                  <a:pt x="53" y="19"/>
                </a:lnTo>
                <a:lnTo>
                  <a:pt x="45" y="16"/>
                </a:lnTo>
                <a:lnTo>
                  <a:pt x="37" y="13"/>
                </a:lnTo>
                <a:lnTo>
                  <a:pt x="29" y="10"/>
                </a:lnTo>
                <a:lnTo>
                  <a:pt x="21" y="7"/>
                </a:lnTo>
                <a:lnTo>
                  <a:pt x="13" y="3"/>
                </a:lnTo>
                <a:lnTo>
                  <a:pt x="5" y="0"/>
                </a:lnTo>
                <a:lnTo>
                  <a:pt x="0" y="8"/>
                </a:lnTo>
                <a:lnTo>
                  <a:pt x="7" y="12"/>
                </a:lnTo>
                <a:lnTo>
                  <a:pt x="15" y="15"/>
                </a:lnTo>
                <a:lnTo>
                  <a:pt x="24" y="20"/>
                </a:lnTo>
                <a:lnTo>
                  <a:pt x="32" y="22"/>
                </a:lnTo>
                <a:lnTo>
                  <a:pt x="40" y="25"/>
                </a:lnTo>
                <a:lnTo>
                  <a:pt x="49" y="28"/>
                </a:lnTo>
                <a:lnTo>
                  <a:pt x="57" y="31"/>
                </a:lnTo>
                <a:lnTo>
                  <a:pt x="65" y="33"/>
                </a:lnTo>
                <a:lnTo>
                  <a:pt x="74" y="35"/>
                </a:lnTo>
                <a:lnTo>
                  <a:pt x="82" y="37"/>
                </a:lnTo>
                <a:lnTo>
                  <a:pt x="91" y="40"/>
                </a:lnTo>
                <a:lnTo>
                  <a:pt x="98" y="42"/>
                </a:lnTo>
                <a:lnTo>
                  <a:pt x="107" y="43"/>
                </a:lnTo>
                <a:lnTo>
                  <a:pt x="115" y="45"/>
                </a:lnTo>
                <a:lnTo>
                  <a:pt x="124" y="47"/>
                </a:lnTo>
                <a:lnTo>
                  <a:pt x="133" y="48"/>
                </a:lnTo>
                <a:lnTo>
                  <a:pt x="141" y="49"/>
                </a:lnTo>
                <a:lnTo>
                  <a:pt x="150" y="51"/>
                </a:lnTo>
                <a:lnTo>
                  <a:pt x="159" y="52"/>
                </a:lnTo>
                <a:lnTo>
                  <a:pt x="168" y="53"/>
                </a:lnTo>
                <a:lnTo>
                  <a:pt x="176" y="53"/>
                </a:lnTo>
                <a:lnTo>
                  <a:pt x="185" y="54"/>
                </a:lnTo>
                <a:lnTo>
                  <a:pt x="194" y="54"/>
                </a:lnTo>
                <a:lnTo>
                  <a:pt x="203" y="55"/>
                </a:lnTo>
                <a:lnTo>
                  <a:pt x="212" y="55"/>
                </a:lnTo>
                <a:lnTo>
                  <a:pt x="221" y="56"/>
                </a:lnTo>
                <a:lnTo>
                  <a:pt x="230" y="56"/>
                </a:lnTo>
                <a:lnTo>
                  <a:pt x="240" y="56"/>
                </a:lnTo>
                <a:lnTo>
                  <a:pt x="249" y="56"/>
                </a:lnTo>
                <a:lnTo>
                  <a:pt x="258" y="56"/>
                </a:lnTo>
                <a:lnTo>
                  <a:pt x="268" y="56"/>
                </a:lnTo>
                <a:lnTo>
                  <a:pt x="279" y="56"/>
                </a:lnTo>
                <a:lnTo>
                  <a:pt x="277" y="46"/>
                </a:lnTo>
              </a:path>
            </a:pathLst>
          </a:custGeom>
          <a:solidFill>
            <a:srgbClr val="790015"/>
          </a:solidFill>
          <a:ln w="12700" cap="rnd">
            <a:solidFill>
              <a:srgbClr val="FC0128"/>
            </a:solidFill>
            <a:round/>
            <a:headEnd/>
            <a:tailEnd/>
          </a:ln>
        </p:spPr>
        <p:txBody>
          <a:bodyPr/>
          <a:lstStyle/>
          <a:p>
            <a:endParaRPr lang="en-US"/>
          </a:p>
        </p:txBody>
      </p:sp>
      <p:sp>
        <p:nvSpPr>
          <p:cNvPr id="53475" name="Freeform 241"/>
          <p:cNvSpPr>
            <a:spLocks/>
          </p:cNvSpPr>
          <p:nvPr/>
        </p:nvSpPr>
        <p:spPr bwMode="auto">
          <a:xfrm>
            <a:off x="3676653" y="5418142"/>
            <a:ext cx="379413" cy="58737"/>
          </a:xfrm>
          <a:custGeom>
            <a:avLst/>
            <a:gdLst>
              <a:gd name="T0" fmla="*/ 2147483647 w 263"/>
              <a:gd name="T1" fmla="*/ 2147483647 h 41"/>
              <a:gd name="T2" fmla="*/ 2147483647 w 263"/>
              <a:gd name="T3" fmla="*/ 2147483647 h 41"/>
              <a:gd name="T4" fmla="*/ 2147483647 w 263"/>
              <a:gd name="T5" fmla="*/ 2147483647 h 41"/>
              <a:gd name="T6" fmla="*/ 2147483647 w 263"/>
              <a:gd name="T7" fmla="*/ 2147483647 h 41"/>
              <a:gd name="T8" fmla="*/ 2147483647 w 263"/>
              <a:gd name="T9" fmla="*/ 2147483647 h 41"/>
              <a:gd name="T10" fmla="*/ 2147483647 w 263"/>
              <a:gd name="T11" fmla="*/ 2147483647 h 41"/>
              <a:gd name="T12" fmla="*/ 2147483647 w 263"/>
              <a:gd name="T13" fmla="*/ 2147483647 h 41"/>
              <a:gd name="T14" fmla="*/ 2147483647 w 263"/>
              <a:gd name="T15" fmla="*/ 2147483647 h 41"/>
              <a:gd name="T16" fmla="*/ 2147483647 w 263"/>
              <a:gd name="T17" fmla="*/ 2147483647 h 41"/>
              <a:gd name="T18" fmla="*/ 2147483647 w 263"/>
              <a:gd name="T19" fmla="*/ 2147483647 h 41"/>
              <a:gd name="T20" fmla="*/ 2147483647 w 263"/>
              <a:gd name="T21" fmla="*/ 2147483647 h 41"/>
              <a:gd name="T22" fmla="*/ 2147483647 w 263"/>
              <a:gd name="T23" fmla="*/ 2147483647 h 41"/>
              <a:gd name="T24" fmla="*/ 2147483647 w 263"/>
              <a:gd name="T25" fmla="*/ 2147483647 h 41"/>
              <a:gd name="T26" fmla="*/ 2147483647 w 263"/>
              <a:gd name="T27" fmla="*/ 2147483647 h 41"/>
              <a:gd name="T28" fmla="*/ 2147483647 w 263"/>
              <a:gd name="T29" fmla="*/ 2147483647 h 41"/>
              <a:gd name="T30" fmla="*/ 2147483647 w 263"/>
              <a:gd name="T31" fmla="*/ 2147483647 h 41"/>
              <a:gd name="T32" fmla="*/ 0 w 263"/>
              <a:gd name="T33" fmla="*/ 2147483647 h 41"/>
              <a:gd name="T34" fmla="*/ 2147483647 w 263"/>
              <a:gd name="T35" fmla="*/ 2147483647 h 41"/>
              <a:gd name="T36" fmla="*/ 2147483647 w 263"/>
              <a:gd name="T37" fmla="*/ 2147483647 h 41"/>
              <a:gd name="T38" fmla="*/ 2147483647 w 263"/>
              <a:gd name="T39" fmla="*/ 2147483647 h 41"/>
              <a:gd name="T40" fmla="*/ 2147483647 w 263"/>
              <a:gd name="T41" fmla="*/ 2147483647 h 41"/>
              <a:gd name="T42" fmla="*/ 2147483647 w 263"/>
              <a:gd name="T43" fmla="*/ 2147483647 h 41"/>
              <a:gd name="T44" fmla="*/ 2147483647 w 263"/>
              <a:gd name="T45" fmla="*/ 2147483647 h 41"/>
              <a:gd name="T46" fmla="*/ 2147483647 w 263"/>
              <a:gd name="T47" fmla="*/ 2147483647 h 41"/>
              <a:gd name="T48" fmla="*/ 2147483647 w 263"/>
              <a:gd name="T49" fmla="*/ 2147483647 h 41"/>
              <a:gd name="T50" fmla="*/ 2147483647 w 263"/>
              <a:gd name="T51" fmla="*/ 2147483647 h 41"/>
              <a:gd name="T52" fmla="*/ 2147483647 w 263"/>
              <a:gd name="T53" fmla="*/ 2147483647 h 41"/>
              <a:gd name="T54" fmla="*/ 2147483647 w 263"/>
              <a:gd name="T55" fmla="*/ 2147483647 h 41"/>
              <a:gd name="T56" fmla="*/ 2147483647 w 263"/>
              <a:gd name="T57" fmla="*/ 2147483647 h 41"/>
              <a:gd name="T58" fmla="*/ 2147483647 w 263"/>
              <a:gd name="T59" fmla="*/ 2147483647 h 41"/>
              <a:gd name="T60" fmla="*/ 2147483647 w 263"/>
              <a:gd name="T61" fmla="*/ 2147483647 h 41"/>
              <a:gd name="T62" fmla="*/ 2147483647 w 263"/>
              <a:gd name="T63" fmla="*/ 2147483647 h 41"/>
              <a:gd name="T64" fmla="*/ 2147483647 w 263"/>
              <a:gd name="T65" fmla="*/ 2147483647 h 41"/>
              <a:gd name="T66" fmla="*/ 2147483647 w 263"/>
              <a:gd name="T67" fmla="*/ 2147483647 h 4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63"/>
              <a:gd name="T103" fmla="*/ 0 h 41"/>
              <a:gd name="T104" fmla="*/ 263 w 263"/>
              <a:gd name="T105" fmla="*/ 41 h 4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63" h="41">
                <a:moveTo>
                  <a:pt x="258" y="21"/>
                </a:moveTo>
                <a:lnTo>
                  <a:pt x="249" y="22"/>
                </a:lnTo>
                <a:lnTo>
                  <a:pt x="240" y="24"/>
                </a:lnTo>
                <a:lnTo>
                  <a:pt x="230" y="25"/>
                </a:lnTo>
                <a:lnTo>
                  <a:pt x="221" y="26"/>
                </a:lnTo>
                <a:lnTo>
                  <a:pt x="212" y="26"/>
                </a:lnTo>
                <a:lnTo>
                  <a:pt x="203" y="27"/>
                </a:lnTo>
                <a:lnTo>
                  <a:pt x="194" y="28"/>
                </a:lnTo>
                <a:lnTo>
                  <a:pt x="185" y="29"/>
                </a:lnTo>
                <a:lnTo>
                  <a:pt x="176" y="29"/>
                </a:lnTo>
                <a:lnTo>
                  <a:pt x="168" y="30"/>
                </a:lnTo>
                <a:lnTo>
                  <a:pt x="159" y="30"/>
                </a:lnTo>
                <a:lnTo>
                  <a:pt x="151" y="30"/>
                </a:lnTo>
                <a:lnTo>
                  <a:pt x="143" y="30"/>
                </a:lnTo>
                <a:lnTo>
                  <a:pt x="134" y="29"/>
                </a:lnTo>
                <a:lnTo>
                  <a:pt x="128" y="29"/>
                </a:lnTo>
                <a:lnTo>
                  <a:pt x="120" y="28"/>
                </a:lnTo>
                <a:lnTo>
                  <a:pt x="112" y="27"/>
                </a:lnTo>
                <a:lnTo>
                  <a:pt x="104" y="27"/>
                </a:lnTo>
                <a:lnTo>
                  <a:pt x="97" y="26"/>
                </a:lnTo>
                <a:lnTo>
                  <a:pt x="89" y="25"/>
                </a:lnTo>
                <a:lnTo>
                  <a:pt x="82" y="24"/>
                </a:lnTo>
                <a:lnTo>
                  <a:pt x="74" y="22"/>
                </a:lnTo>
                <a:lnTo>
                  <a:pt x="67" y="20"/>
                </a:lnTo>
                <a:lnTo>
                  <a:pt x="60" y="19"/>
                </a:lnTo>
                <a:lnTo>
                  <a:pt x="53" y="17"/>
                </a:lnTo>
                <a:lnTo>
                  <a:pt x="46" y="14"/>
                </a:lnTo>
                <a:lnTo>
                  <a:pt x="39" y="13"/>
                </a:lnTo>
                <a:lnTo>
                  <a:pt x="32" y="10"/>
                </a:lnTo>
                <a:lnTo>
                  <a:pt x="25" y="8"/>
                </a:lnTo>
                <a:lnTo>
                  <a:pt x="20" y="5"/>
                </a:lnTo>
                <a:lnTo>
                  <a:pt x="13" y="2"/>
                </a:lnTo>
                <a:lnTo>
                  <a:pt x="5" y="0"/>
                </a:lnTo>
                <a:lnTo>
                  <a:pt x="0" y="8"/>
                </a:lnTo>
                <a:lnTo>
                  <a:pt x="6" y="11"/>
                </a:lnTo>
                <a:lnTo>
                  <a:pt x="13" y="14"/>
                </a:lnTo>
                <a:lnTo>
                  <a:pt x="21" y="17"/>
                </a:lnTo>
                <a:lnTo>
                  <a:pt x="28" y="20"/>
                </a:lnTo>
                <a:lnTo>
                  <a:pt x="34" y="22"/>
                </a:lnTo>
                <a:lnTo>
                  <a:pt x="42" y="24"/>
                </a:lnTo>
                <a:lnTo>
                  <a:pt x="49" y="26"/>
                </a:lnTo>
                <a:lnTo>
                  <a:pt x="56" y="29"/>
                </a:lnTo>
                <a:lnTo>
                  <a:pt x="64" y="31"/>
                </a:lnTo>
                <a:lnTo>
                  <a:pt x="71" y="32"/>
                </a:lnTo>
                <a:lnTo>
                  <a:pt x="79" y="33"/>
                </a:lnTo>
                <a:lnTo>
                  <a:pt x="87" y="35"/>
                </a:lnTo>
                <a:lnTo>
                  <a:pt x="95" y="36"/>
                </a:lnTo>
                <a:lnTo>
                  <a:pt x="102" y="37"/>
                </a:lnTo>
                <a:lnTo>
                  <a:pt x="110" y="37"/>
                </a:lnTo>
                <a:lnTo>
                  <a:pt x="118" y="38"/>
                </a:lnTo>
                <a:lnTo>
                  <a:pt x="127" y="39"/>
                </a:lnTo>
                <a:lnTo>
                  <a:pt x="134" y="39"/>
                </a:lnTo>
                <a:lnTo>
                  <a:pt x="142" y="40"/>
                </a:lnTo>
                <a:lnTo>
                  <a:pt x="151" y="40"/>
                </a:lnTo>
                <a:lnTo>
                  <a:pt x="159" y="40"/>
                </a:lnTo>
                <a:lnTo>
                  <a:pt x="168" y="40"/>
                </a:lnTo>
                <a:lnTo>
                  <a:pt x="177" y="39"/>
                </a:lnTo>
                <a:lnTo>
                  <a:pt x="186" y="39"/>
                </a:lnTo>
                <a:lnTo>
                  <a:pt x="195" y="38"/>
                </a:lnTo>
                <a:lnTo>
                  <a:pt x="204" y="37"/>
                </a:lnTo>
                <a:lnTo>
                  <a:pt x="213" y="37"/>
                </a:lnTo>
                <a:lnTo>
                  <a:pt x="222" y="36"/>
                </a:lnTo>
                <a:lnTo>
                  <a:pt x="232" y="35"/>
                </a:lnTo>
                <a:lnTo>
                  <a:pt x="241" y="34"/>
                </a:lnTo>
                <a:lnTo>
                  <a:pt x="250" y="32"/>
                </a:lnTo>
                <a:lnTo>
                  <a:pt x="260" y="31"/>
                </a:lnTo>
                <a:lnTo>
                  <a:pt x="262" y="31"/>
                </a:lnTo>
                <a:lnTo>
                  <a:pt x="258" y="21"/>
                </a:lnTo>
              </a:path>
            </a:pathLst>
          </a:custGeom>
          <a:solidFill>
            <a:srgbClr val="790015"/>
          </a:solidFill>
          <a:ln w="12700" cap="rnd">
            <a:solidFill>
              <a:srgbClr val="FC0128"/>
            </a:solidFill>
            <a:round/>
            <a:headEnd/>
            <a:tailEnd/>
          </a:ln>
        </p:spPr>
        <p:txBody>
          <a:bodyPr/>
          <a:lstStyle/>
          <a:p>
            <a:endParaRPr lang="en-US"/>
          </a:p>
        </p:txBody>
      </p:sp>
      <p:sp>
        <p:nvSpPr>
          <p:cNvPr id="53476" name="Freeform 242"/>
          <p:cNvSpPr>
            <a:spLocks/>
          </p:cNvSpPr>
          <p:nvPr/>
        </p:nvSpPr>
        <p:spPr bwMode="auto">
          <a:xfrm>
            <a:off x="4048125" y="5173663"/>
            <a:ext cx="344488" cy="290512"/>
          </a:xfrm>
          <a:custGeom>
            <a:avLst/>
            <a:gdLst>
              <a:gd name="T0" fmla="*/ 2147483647 w 238"/>
              <a:gd name="T1" fmla="*/ 2147483647 h 202"/>
              <a:gd name="T2" fmla="*/ 2147483647 w 238"/>
              <a:gd name="T3" fmla="*/ 2147483647 h 202"/>
              <a:gd name="T4" fmla="*/ 2147483647 w 238"/>
              <a:gd name="T5" fmla="*/ 2147483647 h 202"/>
              <a:gd name="T6" fmla="*/ 2147483647 w 238"/>
              <a:gd name="T7" fmla="*/ 2147483647 h 202"/>
              <a:gd name="T8" fmla="*/ 2147483647 w 238"/>
              <a:gd name="T9" fmla="*/ 2147483647 h 202"/>
              <a:gd name="T10" fmla="*/ 2147483647 w 238"/>
              <a:gd name="T11" fmla="*/ 2147483647 h 202"/>
              <a:gd name="T12" fmla="*/ 2147483647 w 238"/>
              <a:gd name="T13" fmla="*/ 2147483647 h 202"/>
              <a:gd name="T14" fmla="*/ 2147483647 w 238"/>
              <a:gd name="T15" fmla="*/ 2147483647 h 202"/>
              <a:gd name="T16" fmla="*/ 2147483647 w 238"/>
              <a:gd name="T17" fmla="*/ 2147483647 h 202"/>
              <a:gd name="T18" fmla="*/ 2147483647 w 238"/>
              <a:gd name="T19" fmla="*/ 2147483647 h 202"/>
              <a:gd name="T20" fmla="*/ 2147483647 w 238"/>
              <a:gd name="T21" fmla="*/ 2147483647 h 202"/>
              <a:gd name="T22" fmla="*/ 2147483647 w 238"/>
              <a:gd name="T23" fmla="*/ 2147483647 h 202"/>
              <a:gd name="T24" fmla="*/ 2147483647 w 238"/>
              <a:gd name="T25" fmla="*/ 2147483647 h 202"/>
              <a:gd name="T26" fmla="*/ 2147483647 w 238"/>
              <a:gd name="T27" fmla="*/ 2147483647 h 202"/>
              <a:gd name="T28" fmla="*/ 2147483647 w 238"/>
              <a:gd name="T29" fmla="*/ 2147483647 h 202"/>
              <a:gd name="T30" fmla="*/ 2147483647 w 238"/>
              <a:gd name="T31" fmla="*/ 2147483647 h 202"/>
              <a:gd name="T32" fmla="*/ 2147483647 w 238"/>
              <a:gd name="T33" fmla="*/ 2147483647 h 202"/>
              <a:gd name="T34" fmla="*/ 2147483647 w 238"/>
              <a:gd name="T35" fmla="*/ 2147483647 h 202"/>
              <a:gd name="T36" fmla="*/ 2147483647 w 238"/>
              <a:gd name="T37" fmla="*/ 2147483647 h 202"/>
              <a:gd name="T38" fmla="*/ 2147483647 w 238"/>
              <a:gd name="T39" fmla="*/ 2147483647 h 202"/>
              <a:gd name="T40" fmla="*/ 2147483647 w 238"/>
              <a:gd name="T41" fmla="*/ 2147483647 h 202"/>
              <a:gd name="T42" fmla="*/ 2147483647 w 238"/>
              <a:gd name="T43" fmla="*/ 2147483647 h 202"/>
              <a:gd name="T44" fmla="*/ 2147483647 w 238"/>
              <a:gd name="T45" fmla="*/ 2147483647 h 202"/>
              <a:gd name="T46" fmla="*/ 2147483647 w 238"/>
              <a:gd name="T47" fmla="*/ 2147483647 h 202"/>
              <a:gd name="T48" fmla="*/ 2147483647 w 238"/>
              <a:gd name="T49" fmla="*/ 2147483647 h 202"/>
              <a:gd name="T50" fmla="*/ 2147483647 w 238"/>
              <a:gd name="T51" fmla="*/ 2147483647 h 202"/>
              <a:gd name="T52" fmla="*/ 2147483647 w 238"/>
              <a:gd name="T53" fmla="*/ 2147483647 h 202"/>
              <a:gd name="T54" fmla="*/ 2147483647 w 238"/>
              <a:gd name="T55" fmla="*/ 2147483647 h 202"/>
              <a:gd name="T56" fmla="*/ 2147483647 w 238"/>
              <a:gd name="T57" fmla="*/ 2147483647 h 202"/>
              <a:gd name="T58" fmla="*/ 2147483647 w 238"/>
              <a:gd name="T59" fmla="*/ 2147483647 h 202"/>
              <a:gd name="T60" fmla="*/ 2147483647 w 238"/>
              <a:gd name="T61" fmla="*/ 2147483647 h 202"/>
              <a:gd name="T62" fmla="*/ 2147483647 w 238"/>
              <a:gd name="T63" fmla="*/ 2147483647 h 202"/>
              <a:gd name="T64" fmla="*/ 2147483647 w 238"/>
              <a:gd name="T65" fmla="*/ 2147483647 h 20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8"/>
              <a:gd name="T100" fmla="*/ 0 h 202"/>
              <a:gd name="T101" fmla="*/ 238 w 238"/>
              <a:gd name="T102" fmla="*/ 202 h 2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8" h="202">
                <a:moveTo>
                  <a:pt x="224" y="0"/>
                </a:moveTo>
                <a:lnTo>
                  <a:pt x="221" y="7"/>
                </a:lnTo>
                <a:lnTo>
                  <a:pt x="216" y="14"/>
                </a:lnTo>
                <a:lnTo>
                  <a:pt x="213" y="23"/>
                </a:lnTo>
                <a:lnTo>
                  <a:pt x="207" y="31"/>
                </a:lnTo>
                <a:lnTo>
                  <a:pt x="203" y="38"/>
                </a:lnTo>
                <a:lnTo>
                  <a:pt x="198" y="45"/>
                </a:lnTo>
                <a:lnTo>
                  <a:pt x="193" y="54"/>
                </a:lnTo>
                <a:lnTo>
                  <a:pt x="187" y="61"/>
                </a:lnTo>
                <a:lnTo>
                  <a:pt x="182" y="69"/>
                </a:lnTo>
                <a:lnTo>
                  <a:pt x="176" y="77"/>
                </a:lnTo>
                <a:lnTo>
                  <a:pt x="170" y="83"/>
                </a:lnTo>
                <a:lnTo>
                  <a:pt x="163" y="90"/>
                </a:lnTo>
                <a:lnTo>
                  <a:pt x="157" y="98"/>
                </a:lnTo>
                <a:lnTo>
                  <a:pt x="150" y="105"/>
                </a:lnTo>
                <a:lnTo>
                  <a:pt x="143" y="112"/>
                </a:lnTo>
                <a:lnTo>
                  <a:pt x="137" y="118"/>
                </a:lnTo>
                <a:lnTo>
                  <a:pt x="130" y="124"/>
                </a:lnTo>
                <a:lnTo>
                  <a:pt x="123" y="130"/>
                </a:lnTo>
                <a:lnTo>
                  <a:pt x="114" y="137"/>
                </a:lnTo>
                <a:lnTo>
                  <a:pt x="106" y="143"/>
                </a:lnTo>
                <a:lnTo>
                  <a:pt x="98" y="148"/>
                </a:lnTo>
                <a:lnTo>
                  <a:pt x="91" y="154"/>
                </a:lnTo>
                <a:lnTo>
                  <a:pt x="82" y="159"/>
                </a:lnTo>
                <a:lnTo>
                  <a:pt x="74" y="164"/>
                </a:lnTo>
                <a:lnTo>
                  <a:pt x="65" y="168"/>
                </a:lnTo>
                <a:lnTo>
                  <a:pt x="56" y="172"/>
                </a:lnTo>
                <a:lnTo>
                  <a:pt x="47" y="176"/>
                </a:lnTo>
                <a:lnTo>
                  <a:pt x="38" y="181"/>
                </a:lnTo>
                <a:lnTo>
                  <a:pt x="29" y="183"/>
                </a:lnTo>
                <a:lnTo>
                  <a:pt x="20" y="187"/>
                </a:lnTo>
                <a:lnTo>
                  <a:pt x="10" y="189"/>
                </a:lnTo>
                <a:lnTo>
                  <a:pt x="0" y="192"/>
                </a:lnTo>
                <a:lnTo>
                  <a:pt x="3" y="201"/>
                </a:lnTo>
                <a:lnTo>
                  <a:pt x="13" y="199"/>
                </a:lnTo>
                <a:lnTo>
                  <a:pt x="23" y="196"/>
                </a:lnTo>
                <a:lnTo>
                  <a:pt x="33" y="193"/>
                </a:lnTo>
                <a:lnTo>
                  <a:pt x="43" y="189"/>
                </a:lnTo>
                <a:lnTo>
                  <a:pt x="53" y="186"/>
                </a:lnTo>
                <a:lnTo>
                  <a:pt x="62" y="181"/>
                </a:lnTo>
                <a:lnTo>
                  <a:pt x="72" y="177"/>
                </a:lnTo>
                <a:lnTo>
                  <a:pt x="80" y="172"/>
                </a:lnTo>
                <a:lnTo>
                  <a:pt x="89" y="167"/>
                </a:lnTo>
                <a:lnTo>
                  <a:pt x="98" y="161"/>
                </a:lnTo>
                <a:lnTo>
                  <a:pt x="106" y="156"/>
                </a:lnTo>
                <a:lnTo>
                  <a:pt x="115" y="151"/>
                </a:lnTo>
                <a:lnTo>
                  <a:pt x="123" y="144"/>
                </a:lnTo>
                <a:lnTo>
                  <a:pt x="131" y="138"/>
                </a:lnTo>
                <a:lnTo>
                  <a:pt x="139" y="131"/>
                </a:lnTo>
                <a:lnTo>
                  <a:pt x="147" y="124"/>
                </a:lnTo>
                <a:lnTo>
                  <a:pt x="153" y="118"/>
                </a:lnTo>
                <a:lnTo>
                  <a:pt x="160" y="111"/>
                </a:lnTo>
                <a:lnTo>
                  <a:pt x="167" y="104"/>
                </a:lnTo>
                <a:lnTo>
                  <a:pt x="174" y="96"/>
                </a:lnTo>
                <a:lnTo>
                  <a:pt x="180" y="89"/>
                </a:lnTo>
                <a:lnTo>
                  <a:pt x="186" y="81"/>
                </a:lnTo>
                <a:lnTo>
                  <a:pt x="192" y="74"/>
                </a:lnTo>
                <a:lnTo>
                  <a:pt x="198" y="66"/>
                </a:lnTo>
                <a:lnTo>
                  <a:pt x="204" y="59"/>
                </a:lnTo>
                <a:lnTo>
                  <a:pt x="208" y="50"/>
                </a:lnTo>
                <a:lnTo>
                  <a:pt x="214" y="43"/>
                </a:lnTo>
                <a:lnTo>
                  <a:pt x="219" y="35"/>
                </a:lnTo>
                <a:lnTo>
                  <a:pt x="224" y="26"/>
                </a:lnTo>
                <a:lnTo>
                  <a:pt x="228" y="19"/>
                </a:lnTo>
                <a:lnTo>
                  <a:pt x="233" y="11"/>
                </a:lnTo>
                <a:lnTo>
                  <a:pt x="237" y="3"/>
                </a:lnTo>
                <a:lnTo>
                  <a:pt x="224" y="0"/>
                </a:lnTo>
              </a:path>
            </a:pathLst>
          </a:custGeom>
          <a:solidFill>
            <a:srgbClr val="790015"/>
          </a:solidFill>
          <a:ln w="12700" cap="rnd">
            <a:solidFill>
              <a:srgbClr val="FC0128"/>
            </a:solidFill>
            <a:round/>
            <a:headEnd/>
            <a:tailEnd/>
          </a:ln>
        </p:spPr>
        <p:txBody>
          <a:bodyPr/>
          <a:lstStyle/>
          <a:p>
            <a:endParaRPr lang="en-US"/>
          </a:p>
        </p:txBody>
      </p:sp>
      <p:sp>
        <p:nvSpPr>
          <p:cNvPr id="53477" name="Freeform 243"/>
          <p:cNvSpPr>
            <a:spLocks/>
          </p:cNvSpPr>
          <p:nvPr/>
        </p:nvSpPr>
        <p:spPr bwMode="auto">
          <a:xfrm>
            <a:off x="4375154" y="4829178"/>
            <a:ext cx="257175" cy="352425"/>
          </a:xfrm>
          <a:custGeom>
            <a:avLst/>
            <a:gdLst>
              <a:gd name="T0" fmla="*/ 2147483647 w 179"/>
              <a:gd name="T1" fmla="*/ 0 h 244"/>
              <a:gd name="T2" fmla="*/ 2147483647 w 179"/>
              <a:gd name="T3" fmla="*/ 2147483647 h 244"/>
              <a:gd name="T4" fmla="*/ 2147483647 w 179"/>
              <a:gd name="T5" fmla="*/ 2147483647 h 244"/>
              <a:gd name="T6" fmla="*/ 2147483647 w 179"/>
              <a:gd name="T7" fmla="*/ 2147483647 h 244"/>
              <a:gd name="T8" fmla="*/ 2147483647 w 179"/>
              <a:gd name="T9" fmla="*/ 2147483647 h 244"/>
              <a:gd name="T10" fmla="*/ 2147483647 w 179"/>
              <a:gd name="T11" fmla="*/ 2147483647 h 244"/>
              <a:gd name="T12" fmla="*/ 2147483647 w 179"/>
              <a:gd name="T13" fmla="*/ 2147483647 h 244"/>
              <a:gd name="T14" fmla="*/ 2147483647 w 179"/>
              <a:gd name="T15" fmla="*/ 2147483647 h 244"/>
              <a:gd name="T16" fmla="*/ 2147483647 w 179"/>
              <a:gd name="T17" fmla="*/ 2147483647 h 244"/>
              <a:gd name="T18" fmla="*/ 2147483647 w 179"/>
              <a:gd name="T19" fmla="*/ 2147483647 h 244"/>
              <a:gd name="T20" fmla="*/ 2147483647 w 179"/>
              <a:gd name="T21" fmla="*/ 2147483647 h 244"/>
              <a:gd name="T22" fmla="*/ 2147483647 w 179"/>
              <a:gd name="T23" fmla="*/ 2147483647 h 244"/>
              <a:gd name="T24" fmla="*/ 2147483647 w 179"/>
              <a:gd name="T25" fmla="*/ 2147483647 h 244"/>
              <a:gd name="T26" fmla="*/ 2147483647 w 179"/>
              <a:gd name="T27" fmla="*/ 2147483647 h 244"/>
              <a:gd name="T28" fmla="*/ 2147483647 w 179"/>
              <a:gd name="T29" fmla="*/ 2147483647 h 244"/>
              <a:gd name="T30" fmla="*/ 2147483647 w 179"/>
              <a:gd name="T31" fmla="*/ 2147483647 h 244"/>
              <a:gd name="T32" fmla="*/ 0 w 179"/>
              <a:gd name="T33" fmla="*/ 2147483647 h 244"/>
              <a:gd name="T34" fmla="*/ 2147483647 w 179"/>
              <a:gd name="T35" fmla="*/ 2147483647 h 244"/>
              <a:gd name="T36" fmla="*/ 2147483647 w 179"/>
              <a:gd name="T37" fmla="*/ 2147483647 h 244"/>
              <a:gd name="T38" fmla="*/ 2147483647 w 179"/>
              <a:gd name="T39" fmla="*/ 2147483647 h 244"/>
              <a:gd name="T40" fmla="*/ 2147483647 w 179"/>
              <a:gd name="T41" fmla="*/ 2147483647 h 244"/>
              <a:gd name="T42" fmla="*/ 2147483647 w 179"/>
              <a:gd name="T43" fmla="*/ 2147483647 h 244"/>
              <a:gd name="T44" fmla="*/ 2147483647 w 179"/>
              <a:gd name="T45" fmla="*/ 2147483647 h 244"/>
              <a:gd name="T46" fmla="*/ 2147483647 w 179"/>
              <a:gd name="T47" fmla="*/ 2147483647 h 244"/>
              <a:gd name="T48" fmla="*/ 2147483647 w 179"/>
              <a:gd name="T49" fmla="*/ 2147483647 h 244"/>
              <a:gd name="T50" fmla="*/ 2147483647 w 179"/>
              <a:gd name="T51" fmla="*/ 2147483647 h 244"/>
              <a:gd name="T52" fmla="*/ 2147483647 w 179"/>
              <a:gd name="T53" fmla="*/ 2147483647 h 244"/>
              <a:gd name="T54" fmla="*/ 2147483647 w 179"/>
              <a:gd name="T55" fmla="*/ 2147483647 h 244"/>
              <a:gd name="T56" fmla="*/ 2147483647 w 179"/>
              <a:gd name="T57" fmla="*/ 2147483647 h 244"/>
              <a:gd name="T58" fmla="*/ 2147483647 w 179"/>
              <a:gd name="T59" fmla="*/ 2147483647 h 244"/>
              <a:gd name="T60" fmla="*/ 2147483647 w 179"/>
              <a:gd name="T61" fmla="*/ 2147483647 h 244"/>
              <a:gd name="T62" fmla="*/ 2147483647 w 179"/>
              <a:gd name="T63" fmla="*/ 2147483647 h 244"/>
              <a:gd name="T64" fmla="*/ 2147483647 w 179"/>
              <a:gd name="T65" fmla="*/ 2147483647 h 244"/>
              <a:gd name="T66" fmla="*/ 2147483647 w 179"/>
              <a:gd name="T67" fmla="*/ 2147483647 h 244"/>
              <a:gd name="T68" fmla="*/ 2147483647 w 179"/>
              <a:gd name="T69" fmla="*/ 0 h 2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79"/>
              <a:gd name="T106" fmla="*/ 0 h 244"/>
              <a:gd name="T107" fmla="*/ 179 w 179"/>
              <a:gd name="T108" fmla="*/ 244 h 2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79" h="244">
                <a:moveTo>
                  <a:pt x="170" y="0"/>
                </a:moveTo>
                <a:lnTo>
                  <a:pt x="169" y="0"/>
                </a:lnTo>
                <a:lnTo>
                  <a:pt x="161" y="7"/>
                </a:lnTo>
                <a:lnTo>
                  <a:pt x="153" y="14"/>
                </a:lnTo>
                <a:lnTo>
                  <a:pt x="145" y="22"/>
                </a:lnTo>
                <a:lnTo>
                  <a:pt x="138" y="30"/>
                </a:lnTo>
                <a:lnTo>
                  <a:pt x="131" y="37"/>
                </a:lnTo>
                <a:lnTo>
                  <a:pt x="124" y="43"/>
                </a:lnTo>
                <a:lnTo>
                  <a:pt x="117" y="51"/>
                </a:lnTo>
                <a:lnTo>
                  <a:pt x="111" y="59"/>
                </a:lnTo>
                <a:lnTo>
                  <a:pt x="106" y="67"/>
                </a:lnTo>
                <a:lnTo>
                  <a:pt x="99" y="74"/>
                </a:lnTo>
                <a:lnTo>
                  <a:pt x="94" y="81"/>
                </a:lnTo>
                <a:lnTo>
                  <a:pt x="88" y="89"/>
                </a:lnTo>
                <a:lnTo>
                  <a:pt x="82" y="96"/>
                </a:lnTo>
                <a:lnTo>
                  <a:pt x="78" y="104"/>
                </a:lnTo>
                <a:lnTo>
                  <a:pt x="72" y="112"/>
                </a:lnTo>
                <a:lnTo>
                  <a:pt x="67" y="119"/>
                </a:lnTo>
                <a:lnTo>
                  <a:pt x="62" y="126"/>
                </a:lnTo>
                <a:lnTo>
                  <a:pt x="58" y="134"/>
                </a:lnTo>
                <a:lnTo>
                  <a:pt x="53" y="142"/>
                </a:lnTo>
                <a:lnTo>
                  <a:pt x="49" y="149"/>
                </a:lnTo>
                <a:lnTo>
                  <a:pt x="44" y="157"/>
                </a:lnTo>
                <a:lnTo>
                  <a:pt x="40" y="164"/>
                </a:lnTo>
                <a:lnTo>
                  <a:pt x="36" y="171"/>
                </a:lnTo>
                <a:lnTo>
                  <a:pt x="31" y="179"/>
                </a:lnTo>
                <a:lnTo>
                  <a:pt x="27" y="187"/>
                </a:lnTo>
                <a:lnTo>
                  <a:pt x="23" y="194"/>
                </a:lnTo>
                <a:lnTo>
                  <a:pt x="20" y="202"/>
                </a:lnTo>
                <a:lnTo>
                  <a:pt x="15" y="209"/>
                </a:lnTo>
                <a:lnTo>
                  <a:pt x="12" y="217"/>
                </a:lnTo>
                <a:lnTo>
                  <a:pt x="7" y="224"/>
                </a:lnTo>
                <a:lnTo>
                  <a:pt x="4" y="232"/>
                </a:lnTo>
                <a:lnTo>
                  <a:pt x="0" y="240"/>
                </a:lnTo>
                <a:lnTo>
                  <a:pt x="12" y="243"/>
                </a:lnTo>
                <a:lnTo>
                  <a:pt x="15" y="236"/>
                </a:lnTo>
                <a:lnTo>
                  <a:pt x="20" y="228"/>
                </a:lnTo>
                <a:lnTo>
                  <a:pt x="23" y="221"/>
                </a:lnTo>
                <a:lnTo>
                  <a:pt x="26" y="213"/>
                </a:lnTo>
                <a:lnTo>
                  <a:pt x="30" y="205"/>
                </a:lnTo>
                <a:lnTo>
                  <a:pt x="35" y="199"/>
                </a:lnTo>
                <a:lnTo>
                  <a:pt x="39" y="191"/>
                </a:lnTo>
                <a:lnTo>
                  <a:pt x="42" y="183"/>
                </a:lnTo>
                <a:lnTo>
                  <a:pt x="47" y="176"/>
                </a:lnTo>
                <a:lnTo>
                  <a:pt x="51" y="168"/>
                </a:lnTo>
                <a:lnTo>
                  <a:pt x="55" y="161"/>
                </a:lnTo>
                <a:lnTo>
                  <a:pt x="60" y="153"/>
                </a:lnTo>
                <a:lnTo>
                  <a:pt x="64" y="146"/>
                </a:lnTo>
                <a:lnTo>
                  <a:pt x="69" y="138"/>
                </a:lnTo>
                <a:lnTo>
                  <a:pt x="73" y="131"/>
                </a:lnTo>
                <a:lnTo>
                  <a:pt x="78" y="124"/>
                </a:lnTo>
                <a:lnTo>
                  <a:pt x="82" y="117"/>
                </a:lnTo>
                <a:lnTo>
                  <a:pt x="88" y="109"/>
                </a:lnTo>
                <a:lnTo>
                  <a:pt x="94" y="101"/>
                </a:lnTo>
                <a:lnTo>
                  <a:pt x="98" y="94"/>
                </a:lnTo>
                <a:lnTo>
                  <a:pt x="105" y="86"/>
                </a:lnTo>
                <a:lnTo>
                  <a:pt x="109" y="79"/>
                </a:lnTo>
                <a:lnTo>
                  <a:pt x="115" y="72"/>
                </a:lnTo>
                <a:lnTo>
                  <a:pt x="121" y="65"/>
                </a:lnTo>
                <a:lnTo>
                  <a:pt x="128" y="57"/>
                </a:lnTo>
                <a:lnTo>
                  <a:pt x="134" y="49"/>
                </a:lnTo>
                <a:lnTo>
                  <a:pt x="141" y="43"/>
                </a:lnTo>
                <a:lnTo>
                  <a:pt x="148" y="36"/>
                </a:lnTo>
                <a:lnTo>
                  <a:pt x="155" y="28"/>
                </a:lnTo>
                <a:lnTo>
                  <a:pt x="163" y="21"/>
                </a:lnTo>
                <a:lnTo>
                  <a:pt x="170" y="14"/>
                </a:lnTo>
                <a:lnTo>
                  <a:pt x="178" y="6"/>
                </a:lnTo>
                <a:lnTo>
                  <a:pt x="178" y="7"/>
                </a:lnTo>
                <a:lnTo>
                  <a:pt x="170" y="0"/>
                </a:lnTo>
                <a:lnTo>
                  <a:pt x="169" y="0"/>
                </a:lnTo>
                <a:lnTo>
                  <a:pt x="170" y="0"/>
                </a:lnTo>
              </a:path>
            </a:pathLst>
          </a:custGeom>
          <a:solidFill>
            <a:srgbClr val="790015"/>
          </a:solidFill>
          <a:ln w="12700" cap="rnd">
            <a:solidFill>
              <a:srgbClr val="FC0128"/>
            </a:solidFill>
            <a:round/>
            <a:headEnd/>
            <a:tailEnd/>
          </a:ln>
        </p:spPr>
        <p:txBody>
          <a:bodyPr/>
          <a:lstStyle/>
          <a:p>
            <a:endParaRPr lang="en-US"/>
          </a:p>
        </p:txBody>
      </p:sp>
      <p:sp>
        <p:nvSpPr>
          <p:cNvPr id="53478" name="Freeform 244"/>
          <p:cNvSpPr>
            <a:spLocks/>
          </p:cNvSpPr>
          <p:nvPr/>
        </p:nvSpPr>
        <p:spPr bwMode="auto">
          <a:xfrm>
            <a:off x="4619628" y="4433888"/>
            <a:ext cx="307975" cy="406400"/>
          </a:xfrm>
          <a:custGeom>
            <a:avLst/>
            <a:gdLst>
              <a:gd name="T0" fmla="*/ 2147483647 w 213"/>
              <a:gd name="T1" fmla="*/ 2147483647 h 281"/>
              <a:gd name="T2" fmla="*/ 2147483647 w 213"/>
              <a:gd name="T3" fmla="*/ 2147483647 h 281"/>
              <a:gd name="T4" fmla="*/ 2147483647 w 213"/>
              <a:gd name="T5" fmla="*/ 2147483647 h 281"/>
              <a:gd name="T6" fmla="*/ 2147483647 w 213"/>
              <a:gd name="T7" fmla="*/ 2147483647 h 281"/>
              <a:gd name="T8" fmla="*/ 2147483647 w 213"/>
              <a:gd name="T9" fmla="*/ 2147483647 h 281"/>
              <a:gd name="T10" fmla="*/ 2147483647 w 213"/>
              <a:gd name="T11" fmla="*/ 2147483647 h 281"/>
              <a:gd name="T12" fmla="*/ 2147483647 w 213"/>
              <a:gd name="T13" fmla="*/ 2147483647 h 281"/>
              <a:gd name="T14" fmla="*/ 2147483647 w 213"/>
              <a:gd name="T15" fmla="*/ 2147483647 h 281"/>
              <a:gd name="T16" fmla="*/ 2147483647 w 213"/>
              <a:gd name="T17" fmla="*/ 2147483647 h 281"/>
              <a:gd name="T18" fmla="*/ 2147483647 w 213"/>
              <a:gd name="T19" fmla="*/ 2147483647 h 281"/>
              <a:gd name="T20" fmla="*/ 2147483647 w 213"/>
              <a:gd name="T21" fmla="*/ 2147483647 h 281"/>
              <a:gd name="T22" fmla="*/ 2147483647 w 213"/>
              <a:gd name="T23" fmla="*/ 2147483647 h 281"/>
              <a:gd name="T24" fmla="*/ 2147483647 w 213"/>
              <a:gd name="T25" fmla="*/ 2147483647 h 281"/>
              <a:gd name="T26" fmla="*/ 2147483647 w 213"/>
              <a:gd name="T27" fmla="*/ 2147483647 h 281"/>
              <a:gd name="T28" fmla="*/ 2147483647 w 213"/>
              <a:gd name="T29" fmla="*/ 2147483647 h 281"/>
              <a:gd name="T30" fmla="*/ 2147483647 w 213"/>
              <a:gd name="T31" fmla="*/ 2147483647 h 281"/>
              <a:gd name="T32" fmla="*/ 2147483647 w 213"/>
              <a:gd name="T33" fmla="*/ 2147483647 h 281"/>
              <a:gd name="T34" fmla="*/ 2147483647 w 213"/>
              <a:gd name="T35" fmla="*/ 2147483647 h 281"/>
              <a:gd name="T36" fmla="*/ 2147483647 w 213"/>
              <a:gd name="T37" fmla="*/ 2147483647 h 281"/>
              <a:gd name="T38" fmla="*/ 2147483647 w 213"/>
              <a:gd name="T39" fmla="*/ 2147483647 h 281"/>
              <a:gd name="T40" fmla="*/ 2147483647 w 213"/>
              <a:gd name="T41" fmla="*/ 2147483647 h 281"/>
              <a:gd name="T42" fmla="*/ 2147483647 w 213"/>
              <a:gd name="T43" fmla="*/ 2147483647 h 281"/>
              <a:gd name="T44" fmla="*/ 2147483647 w 213"/>
              <a:gd name="T45" fmla="*/ 2147483647 h 281"/>
              <a:gd name="T46" fmla="*/ 2147483647 w 213"/>
              <a:gd name="T47" fmla="*/ 2147483647 h 281"/>
              <a:gd name="T48" fmla="*/ 2147483647 w 213"/>
              <a:gd name="T49" fmla="*/ 2147483647 h 281"/>
              <a:gd name="T50" fmla="*/ 2147483647 w 213"/>
              <a:gd name="T51" fmla="*/ 2147483647 h 281"/>
              <a:gd name="T52" fmla="*/ 2147483647 w 213"/>
              <a:gd name="T53" fmla="*/ 2147483647 h 281"/>
              <a:gd name="T54" fmla="*/ 2147483647 w 213"/>
              <a:gd name="T55" fmla="*/ 2147483647 h 281"/>
              <a:gd name="T56" fmla="*/ 2147483647 w 213"/>
              <a:gd name="T57" fmla="*/ 2147483647 h 281"/>
              <a:gd name="T58" fmla="*/ 2147483647 w 213"/>
              <a:gd name="T59" fmla="*/ 2147483647 h 281"/>
              <a:gd name="T60" fmla="*/ 2147483647 w 213"/>
              <a:gd name="T61" fmla="*/ 2147483647 h 281"/>
              <a:gd name="T62" fmla="*/ 2147483647 w 213"/>
              <a:gd name="T63" fmla="*/ 2147483647 h 281"/>
              <a:gd name="T64" fmla="*/ 2147483647 w 213"/>
              <a:gd name="T65" fmla="*/ 2147483647 h 281"/>
              <a:gd name="T66" fmla="*/ 2147483647 w 213"/>
              <a:gd name="T67" fmla="*/ 0 h 28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13"/>
              <a:gd name="T103" fmla="*/ 0 h 281"/>
              <a:gd name="T104" fmla="*/ 213 w 213"/>
              <a:gd name="T105" fmla="*/ 281 h 28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13" h="281">
                <a:moveTo>
                  <a:pt x="199" y="0"/>
                </a:moveTo>
                <a:lnTo>
                  <a:pt x="197" y="10"/>
                </a:lnTo>
                <a:lnTo>
                  <a:pt x="195" y="20"/>
                </a:lnTo>
                <a:lnTo>
                  <a:pt x="192" y="31"/>
                </a:lnTo>
                <a:lnTo>
                  <a:pt x="190" y="40"/>
                </a:lnTo>
                <a:lnTo>
                  <a:pt x="187" y="49"/>
                </a:lnTo>
                <a:lnTo>
                  <a:pt x="183" y="59"/>
                </a:lnTo>
                <a:lnTo>
                  <a:pt x="180" y="69"/>
                </a:lnTo>
                <a:lnTo>
                  <a:pt x="177" y="78"/>
                </a:lnTo>
                <a:lnTo>
                  <a:pt x="173" y="87"/>
                </a:lnTo>
                <a:lnTo>
                  <a:pt x="168" y="96"/>
                </a:lnTo>
                <a:lnTo>
                  <a:pt x="164" y="105"/>
                </a:lnTo>
                <a:lnTo>
                  <a:pt x="159" y="114"/>
                </a:lnTo>
                <a:lnTo>
                  <a:pt x="154" y="122"/>
                </a:lnTo>
                <a:lnTo>
                  <a:pt x="148" y="131"/>
                </a:lnTo>
                <a:lnTo>
                  <a:pt x="143" y="140"/>
                </a:lnTo>
                <a:lnTo>
                  <a:pt x="137" y="148"/>
                </a:lnTo>
                <a:lnTo>
                  <a:pt x="131" y="157"/>
                </a:lnTo>
                <a:lnTo>
                  <a:pt x="124" y="165"/>
                </a:lnTo>
                <a:lnTo>
                  <a:pt x="117" y="173"/>
                </a:lnTo>
                <a:lnTo>
                  <a:pt x="111" y="182"/>
                </a:lnTo>
                <a:lnTo>
                  <a:pt x="103" y="190"/>
                </a:lnTo>
                <a:lnTo>
                  <a:pt x="96" y="199"/>
                </a:lnTo>
                <a:lnTo>
                  <a:pt x="87" y="205"/>
                </a:lnTo>
                <a:lnTo>
                  <a:pt x="79" y="213"/>
                </a:lnTo>
                <a:lnTo>
                  <a:pt x="70" y="221"/>
                </a:lnTo>
                <a:lnTo>
                  <a:pt x="61" y="228"/>
                </a:lnTo>
                <a:lnTo>
                  <a:pt x="52" y="237"/>
                </a:lnTo>
                <a:lnTo>
                  <a:pt x="42" y="243"/>
                </a:lnTo>
                <a:lnTo>
                  <a:pt x="32" y="250"/>
                </a:lnTo>
                <a:lnTo>
                  <a:pt x="21" y="258"/>
                </a:lnTo>
                <a:lnTo>
                  <a:pt x="11" y="265"/>
                </a:lnTo>
                <a:lnTo>
                  <a:pt x="0" y="272"/>
                </a:lnTo>
                <a:lnTo>
                  <a:pt x="7" y="280"/>
                </a:lnTo>
                <a:lnTo>
                  <a:pt x="19" y="273"/>
                </a:lnTo>
                <a:lnTo>
                  <a:pt x="30" y="266"/>
                </a:lnTo>
                <a:lnTo>
                  <a:pt x="40" y="258"/>
                </a:lnTo>
                <a:lnTo>
                  <a:pt x="50" y="250"/>
                </a:lnTo>
                <a:lnTo>
                  <a:pt x="60" y="243"/>
                </a:lnTo>
                <a:lnTo>
                  <a:pt x="70" y="236"/>
                </a:lnTo>
                <a:lnTo>
                  <a:pt x="79" y="228"/>
                </a:lnTo>
                <a:lnTo>
                  <a:pt x="88" y="220"/>
                </a:lnTo>
                <a:lnTo>
                  <a:pt x="97" y="212"/>
                </a:lnTo>
                <a:lnTo>
                  <a:pt x="105" y="204"/>
                </a:lnTo>
                <a:lnTo>
                  <a:pt x="113" y="196"/>
                </a:lnTo>
                <a:lnTo>
                  <a:pt x="121" y="188"/>
                </a:lnTo>
                <a:lnTo>
                  <a:pt x="127" y="179"/>
                </a:lnTo>
                <a:lnTo>
                  <a:pt x="135" y="171"/>
                </a:lnTo>
                <a:lnTo>
                  <a:pt x="141" y="161"/>
                </a:lnTo>
                <a:lnTo>
                  <a:pt x="148" y="154"/>
                </a:lnTo>
                <a:lnTo>
                  <a:pt x="154" y="145"/>
                </a:lnTo>
                <a:lnTo>
                  <a:pt x="160" y="136"/>
                </a:lnTo>
                <a:lnTo>
                  <a:pt x="165" y="126"/>
                </a:lnTo>
                <a:lnTo>
                  <a:pt x="170" y="118"/>
                </a:lnTo>
                <a:lnTo>
                  <a:pt x="175" y="109"/>
                </a:lnTo>
                <a:lnTo>
                  <a:pt x="180" y="99"/>
                </a:lnTo>
                <a:lnTo>
                  <a:pt x="183" y="90"/>
                </a:lnTo>
                <a:lnTo>
                  <a:pt x="188" y="81"/>
                </a:lnTo>
                <a:lnTo>
                  <a:pt x="191" y="71"/>
                </a:lnTo>
                <a:lnTo>
                  <a:pt x="196" y="62"/>
                </a:lnTo>
                <a:lnTo>
                  <a:pt x="199" y="52"/>
                </a:lnTo>
                <a:lnTo>
                  <a:pt x="201" y="42"/>
                </a:lnTo>
                <a:lnTo>
                  <a:pt x="205" y="32"/>
                </a:lnTo>
                <a:lnTo>
                  <a:pt x="207" y="22"/>
                </a:lnTo>
                <a:lnTo>
                  <a:pt x="209" y="12"/>
                </a:lnTo>
                <a:lnTo>
                  <a:pt x="212" y="2"/>
                </a:lnTo>
                <a:lnTo>
                  <a:pt x="210" y="2"/>
                </a:lnTo>
                <a:lnTo>
                  <a:pt x="199" y="0"/>
                </a:lnTo>
              </a:path>
            </a:pathLst>
          </a:custGeom>
          <a:solidFill>
            <a:srgbClr val="790015"/>
          </a:solidFill>
          <a:ln w="12700" cap="rnd">
            <a:solidFill>
              <a:srgbClr val="FC0128"/>
            </a:solidFill>
            <a:round/>
            <a:headEnd/>
            <a:tailEnd/>
          </a:ln>
        </p:spPr>
        <p:txBody>
          <a:bodyPr/>
          <a:lstStyle/>
          <a:p>
            <a:endParaRPr lang="en-US"/>
          </a:p>
        </p:txBody>
      </p:sp>
      <p:sp>
        <p:nvSpPr>
          <p:cNvPr id="53479" name="Freeform 245"/>
          <p:cNvSpPr>
            <a:spLocks/>
          </p:cNvSpPr>
          <p:nvPr/>
        </p:nvSpPr>
        <p:spPr bwMode="auto">
          <a:xfrm>
            <a:off x="4908554" y="3560764"/>
            <a:ext cx="112713" cy="881063"/>
          </a:xfrm>
          <a:custGeom>
            <a:avLst/>
            <a:gdLst>
              <a:gd name="T0" fmla="*/ 2147483647 w 78"/>
              <a:gd name="T1" fmla="*/ 2147483647 h 610"/>
              <a:gd name="T2" fmla="*/ 2147483647 w 78"/>
              <a:gd name="T3" fmla="*/ 2147483647 h 610"/>
              <a:gd name="T4" fmla="*/ 2147483647 w 78"/>
              <a:gd name="T5" fmla="*/ 2147483647 h 610"/>
              <a:gd name="T6" fmla="*/ 2147483647 w 78"/>
              <a:gd name="T7" fmla="*/ 2147483647 h 610"/>
              <a:gd name="T8" fmla="*/ 2147483647 w 78"/>
              <a:gd name="T9" fmla="*/ 2147483647 h 610"/>
              <a:gd name="T10" fmla="*/ 2147483647 w 78"/>
              <a:gd name="T11" fmla="*/ 2147483647 h 610"/>
              <a:gd name="T12" fmla="*/ 2147483647 w 78"/>
              <a:gd name="T13" fmla="*/ 2147483647 h 610"/>
              <a:gd name="T14" fmla="*/ 2147483647 w 78"/>
              <a:gd name="T15" fmla="*/ 2147483647 h 610"/>
              <a:gd name="T16" fmla="*/ 2147483647 w 78"/>
              <a:gd name="T17" fmla="*/ 2147483647 h 610"/>
              <a:gd name="T18" fmla="*/ 2147483647 w 78"/>
              <a:gd name="T19" fmla="*/ 2147483647 h 610"/>
              <a:gd name="T20" fmla="*/ 2147483647 w 78"/>
              <a:gd name="T21" fmla="*/ 2147483647 h 610"/>
              <a:gd name="T22" fmla="*/ 2147483647 w 78"/>
              <a:gd name="T23" fmla="*/ 2147483647 h 610"/>
              <a:gd name="T24" fmla="*/ 2147483647 w 78"/>
              <a:gd name="T25" fmla="*/ 2147483647 h 610"/>
              <a:gd name="T26" fmla="*/ 2147483647 w 78"/>
              <a:gd name="T27" fmla="*/ 2147483647 h 610"/>
              <a:gd name="T28" fmla="*/ 2147483647 w 78"/>
              <a:gd name="T29" fmla="*/ 2147483647 h 610"/>
              <a:gd name="T30" fmla="*/ 2147483647 w 78"/>
              <a:gd name="T31" fmla="*/ 2147483647 h 610"/>
              <a:gd name="T32" fmla="*/ 2147483647 w 78"/>
              <a:gd name="T33" fmla="*/ 2147483647 h 610"/>
              <a:gd name="T34" fmla="*/ 2147483647 w 78"/>
              <a:gd name="T35" fmla="*/ 2147483647 h 610"/>
              <a:gd name="T36" fmla="*/ 2147483647 w 78"/>
              <a:gd name="T37" fmla="*/ 2147483647 h 610"/>
              <a:gd name="T38" fmla="*/ 2147483647 w 78"/>
              <a:gd name="T39" fmla="*/ 2147483647 h 610"/>
              <a:gd name="T40" fmla="*/ 2147483647 w 78"/>
              <a:gd name="T41" fmla="*/ 2147483647 h 610"/>
              <a:gd name="T42" fmla="*/ 2147483647 w 78"/>
              <a:gd name="T43" fmla="*/ 2147483647 h 610"/>
              <a:gd name="T44" fmla="*/ 2147483647 w 78"/>
              <a:gd name="T45" fmla="*/ 2147483647 h 610"/>
              <a:gd name="T46" fmla="*/ 2147483647 w 78"/>
              <a:gd name="T47" fmla="*/ 2147483647 h 610"/>
              <a:gd name="T48" fmla="*/ 2147483647 w 78"/>
              <a:gd name="T49" fmla="*/ 2147483647 h 610"/>
              <a:gd name="T50" fmla="*/ 2147483647 w 78"/>
              <a:gd name="T51" fmla="*/ 2147483647 h 610"/>
              <a:gd name="T52" fmla="*/ 2147483647 w 78"/>
              <a:gd name="T53" fmla="*/ 2147483647 h 610"/>
              <a:gd name="T54" fmla="*/ 2147483647 w 78"/>
              <a:gd name="T55" fmla="*/ 2147483647 h 610"/>
              <a:gd name="T56" fmla="*/ 2147483647 w 78"/>
              <a:gd name="T57" fmla="*/ 2147483647 h 610"/>
              <a:gd name="T58" fmla="*/ 2147483647 w 78"/>
              <a:gd name="T59" fmla="*/ 2147483647 h 610"/>
              <a:gd name="T60" fmla="*/ 2147483647 w 78"/>
              <a:gd name="T61" fmla="*/ 2147483647 h 610"/>
              <a:gd name="T62" fmla="*/ 2147483647 w 78"/>
              <a:gd name="T63" fmla="*/ 2147483647 h 610"/>
              <a:gd name="T64" fmla="*/ 2147483647 w 78"/>
              <a:gd name="T65" fmla="*/ 0 h 610"/>
              <a:gd name="T66" fmla="*/ 2147483647 w 78"/>
              <a:gd name="T67" fmla="*/ 2147483647 h 61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8"/>
              <a:gd name="T103" fmla="*/ 0 h 610"/>
              <a:gd name="T104" fmla="*/ 78 w 78"/>
              <a:gd name="T105" fmla="*/ 610 h 61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8" h="610">
                <a:moveTo>
                  <a:pt x="39" y="2"/>
                </a:moveTo>
                <a:lnTo>
                  <a:pt x="43" y="20"/>
                </a:lnTo>
                <a:lnTo>
                  <a:pt x="47" y="40"/>
                </a:lnTo>
                <a:lnTo>
                  <a:pt x="49" y="60"/>
                </a:lnTo>
                <a:lnTo>
                  <a:pt x="53" y="78"/>
                </a:lnTo>
                <a:lnTo>
                  <a:pt x="56" y="98"/>
                </a:lnTo>
                <a:lnTo>
                  <a:pt x="57" y="117"/>
                </a:lnTo>
                <a:lnTo>
                  <a:pt x="60" y="136"/>
                </a:lnTo>
                <a:lnTo>
                  <a:pt x="62" y="156"/>
                </a:lnTo>
                <a:lnTo>
                  <a:pt x="63" y="174"/>
                </a:lnTo>
                <a:lnTo>
                  <a:pt x="64" y="194"/>
                </a:lnTo>
                <a:lnTo>
                  <a:pt x="64" y="213"/>
                </a:lnTo>
                <a:lnTo>
                  <a:pt x="64" y="232"/>
                </a:lnTo>
                <a:lnTo>
                  <a:pt x="64" y="252"/>
                </a:lnTo>
                <a:lnTo>
                  <a:pt x="64" y="270"/>
                </a:lnTo>
                <a:lnTo>
                  <a:pt x="64" y="289"/>
                </a:lnTo>
                <a:lnTo>
                  <a:pt x="63" y="310"/>
                </a:lnTo>
                <a:lnTo>
                  <a:pt x="61" y="327"/>
                </a:lnTo>
                <a:lnTo>
                  <a:pt x="60" y="347"/>
                </a:lnTo>
                <a:lnTo>
                  <a:pt x="57" y="366"/>
                </a:lnTo>
                <a:lnTo>
                  <a:pt x="55" y="385"/>
                </a:lnTo>
                <a:lnTo>
                  <a:pt x="52" y="404"/>
                </a:lnTo>
                <a:lnTo>
                  <a:pt x="48" y="423"/>
                </a:lnTo>
                <a:lnTo>
                  <a:pt x="46" y="441"/>
                </a:lnTo>
                <a:lnTo>
                  <a:pt x="41" y="460"/>
                </a:lnTo>
                <a:lnTo>
                  <a:pt x="38" y="479"/>
                </a:lnTo>
                <a:lnTo>
                  <a:pt x="33" y="497"/>
                </a:lnTo>
                <a:lnTo>
                  <a:pt x="29" y="515"/>
                </a:lnTo>
                <a:lnTo>
                  <a:pt x="23" y="533"/>
                </a:lnTo>
                <a:lnTo>
                  <a:pt x="19" y="552"/>
                </a:lnTo>
                <a:lnTo>
                  <a:pt x="13" y="570"/>
                </a:lnTo>
                <a:lnTo>
                  <a:pt x="6" y="589"/>
                </a:lnTo>
                <a:lnTo>
                  <a:pt x="0" y="606"/>
                </a:lnTo>
                <a:lnTo>
                  <a:pt x="12" y="609"/>
                </a:lnTo>
                <a:lnTo>
                  <a:pt x="19" y="591"/>
                </a:lnTo>
                <a:lnTo>
                  <a:pt x="24" y="572"/>
                </a:lnTo>
                <a:lnTo>
                  <a:pt x="30" y="555"/>
                </a:lnTo>
                <a:lnTo>
                  <a:pt x="36" y="536"/>
                </a:lnTo>
                <a:lnTo>
                  <a:pt x="40" y="518"/>
                </a:lnTo>
                <a:lnTo>
                  <a:pt x="46" y="498"/>
                </a:lnTo>
                <a:lnTo>
                  <a:pt x="49" y="481"/>
                </a:lnTo>
                <a:lnTo>
                  <a:pt x="55" y="462"/>
                </a:lnTo>
                <a:lnTo>
                  <a:pt x="57" y="443"/>
                </a:lnTo>
                <a:lnTo>
                  <a:pt x="62" y="424"/>
                </a:lnTo>
                <a:lnTo>
                  <a:pt x="64" y="406"/>
                </a:lnTo>
                <a:lnTo>
                  <a:pt x="67" y="386"/>
                </a:lnTo>
                <a:lnTo>
                  <a:pt x="70" y="367"/>
                </a:lnTo>
                <a:lnTo>
                  <a:pt x="72" y="348"/>
                </a:lnTo>
                <a:lnTo>
                  <a:pt x="73" y="328"/>
                </a:lnTo>
                <a:lnTo>
                  <a:pt x="74" y="310"/>
                </a:lnTo>
                <a:lnTo>
                  <a:pt x="75" y="290"/>
                </a:lnTo>
                <a:lnTo>
                  <a:pt x="77" y="271"/>
                </a:lnTo>
                <a:lnTo>
                  <a:pt x="77" y="252"/>
                </a:lnTo>
                <a:lnTo>
                  <a:pt x="77" y="232"/>
                </a:lnTo>
                <a:lnTo>
                  <a:pt x="77" y="213"/>
                </a:lnTo>
                <a:lnTo>
                  <a:pt x="75" y="194"/>
                </a:lnTo>
                <a:lnTo>
                  <a:pt x="74" y="174"/>
                </a:lnTo>
                <a:lnTo>
                  <a:pt x="73" y="155"/>
                </a:lnTo>
                <a:lnTo>
                  <a:pt x="72" y="135"/>
                </a:lnTo>
                <a:lnTo>
                  <a:pt x="70" y="117"/>
                </a:lnTo>
                <a:lnTo>
                  <a:pt x="67" y="96"/>
                </a:lnTo>
                <a:lnTo>
                  <a:pt x="65" y="77"/>
                </a:lnTo>
                <a:lnTo>
                  <a:pt x="62" y="58"/>
                </a:lnTo>
                <a:lnTo>
                  <a:pt x="58" y="39"/>
                </a:lnTo>
                <a:lnTo>
                  <a:pt x="56" y="20"/>
                </a:lnTo>
                <a:lnTo>
                  <a:pt x="52" y="0"/>
                </a:lnTo>
                <a:lnTo>
                  <a:pt x="50" y="0"/>
                </a:lnTo>
                <a:lnTo>
                  <a:pt x="39" y="2"/>
                </a:lnTo>
              </a:path>
            </a:pathLst>
          </a:custGeom>
          <a:solidFill>
            <a:srgbClr val="790015"/>
          </a:solidFill>
          <a:ln w="12700" cap="rnd">
            <a:solidFill>
              <a:srgbClr val="FC0128"/>
            </a:solidFill>
            <a:round/>
            <a:headEnd/>
            <a:tailEnd/>
          </a:ln>
        </p:spPr>
        <p:txBody>
          <a:bodyPr/>
          <a:lstStyle/>
          <a:p>
            <a:endParaRPr lang="en-US"/>
          </a:p>
        </p:txBody>
      </p:sp>
      <p:sp>
        <p:nvSpPr>
          <p:cNvPr id="53480" name="Freeform 246"/>
          <p:cNvSpPr>
            <a:spLocks/>
          </p:cNvSpPr>
          <p:nvPr/>
        </p:nvSpPr>
        <p:spPr bwMode="auto">
          <a:xfrm>
            <a:off x="4826002" y="3338513"/>
            <a:ext cx="157163" cy="228600"/>
          </a:xfrm>
          <a:custGeom>
            <a:avLst/>
            <a:gdLst>
              <a:gd name="T0" fmla="*/ 2147483647 w 108"/>
              <a:gd name="T1" fmla="*/ 2147483647 h 158"/>
              <a:gd name="T2" fmla="*/ 2147483647 w 108"/>
              <a:gd name="T3" fmla="*/ 2147483647 h 158"/>
              <a:gd name="T4" fmla="*/ 2147483647 w 108"/>
              <a:gd name="T5" fmla="*/ 2147483647 h 158"/>
              <a:gd name="T6" fmla="*/ 2147483647 w 108"/>
              <a:gd name="T7" fmla="*/ 2147483647 h 158"/>
              <a:gd name="T8" fmla="*/ 2147483647 w 108"/>
              <a:gd name="T9" fmla="*/ 2147483647 h 158"/>
              <a:gd name="T10" fmla="*/ 2147483647 w 108"/>
              <a:gd name="T11" fmla="*/ 2147483647 h 158"/>
              <a:gd name="T12" fmla="*/ 2147483647 w 108"/>
              <a:gd name="T13" fmla="*/ 2147483647 h 158"/>
              <a:gd name="T14" fmla="*/ 2147483647 w 108"/>
              <a:gd name="T15" fmla="*/ 2147483647 h 158"/>
              <a:gd name="T16" fmla="*/ 2147483647 w 108"/>
              <a:gd name="T17" fmla="*/ 2147483647 h 158"/>
              <a:gd name="T18" fmla="*/ 2147483647 w 108"/>
              <a:gd name="T19" fmla="*/ 2147483647 h 158"/>
              <a:gd name="T20" fmla="*/ 2147483647 w 108"/>
              <a:gd name="T21" fmla="*/ 2147483647 h 158"/>
              <a:gd name="T22" fmla="*/ 2147483647 w 108"/>
              <a:gd name="T23" fmla="*/ 2147483647 h 158"/>
              <a:gd name="T24" fmla="*/ 2147483647 w 108"/>
              <a:gd name="T25" fmla="*/ 2147483647 h 158"/>
              <a:gd name="T26" fmla="*/ 2147483647 w 108"/>
              <a:gd name="T27" fmla="*/ 2147483647 h 158"/>
              <a:gd name="T28" fmla="*/ 2147483647 w 108"/>
              <a:gd name="T29" fmla="*/ 2147483647 h 158"/>
              <a:gd name="T30" fmla="*/ 2147483647 w 108"/>
              <a:gd name="T31" fmla="*/ 2147483647 h 158"/>
              <a:gd name="T32" fmla="*/ 2147483647 w 108"/>
              <a:gd name="T33" fmla="*/ 2147483647 h 158"/>
              <a:gd name="T34" fmla="*/ 2147483647 w 108"/>
              <a:gd name="T35" fmla="*/ 2147483647 h 158"/>
              <a:gd name="T36" fmla="*/ 2147483647 w 108"/>
              <a:gd name="T37" fmla="*/ 2147483647 h 158"/>
              <a:gd name="T38" fmla="*/ 2147483647 w 108"/>
              <a:gd name="T39" fmla="*/ 2147483647 h 158"/>
              <a:gd name="T40" fmla="*/ 2147483647 w 108"/>
              <a:gd name="T41" fmla="*/ 2147483647 h 158"/>
              <a:gd name="T42" fmla="*/ 2147483647 w 108"/>
              <a:gd name="T43" fmla="*/ 2147483647 h 158"/>
              <a:gd name="T44" fmla="*/ 2147483647 w 108"/>
              <a:gd name="T45" fmla="*/ 2147483647 h 158"/>
              <a:gd name="T46" fmla="*/ 2147483647 w 108"/>
              <a:gd name="T47" fmla="*/ 2147483647 h 158"/>
              <a:gd name="T48" fmla="*/ 2147483647 w 108"/>
              <a:gd name="T49" fmla="*/ 2147483647 h 158"/>
              <a:gd name="T50" fmla="*/ 2147483647 w 108"/>
              <a:gd name="T51" fmla="*/ 2147483647 h 158"/>
              <a:gd name="T52" fmla="*/ 2147483647 w 108"/>
              <a:gd name="T53" fmla="*/ 2147483647 h 158"/>
              <a:gd name="T54" fmla="*/ 2147483647 w 108"/>
              <a:gd name="T55" fmla="*/ 2147483647 h 158"/>
              <a:gd name="T56" fmla="*/ 2147483647 w 108"/>
              <a:gd name="T57" fmla="*/ 2147483647 h 158"/>
              <a:gd name="T58" fmla="*/ 2147483647 w 108"/>
              <a:gd name="T59" fmla="*/ 2147483647 h 158"/>
              <a:gd name="T60" fmla="*/ 2147483647 w 108"/>
              <a:gd name="T61" fmla="*/ 2147483647 h 158"/>
              <a:gd name="T62" fmla="*/ 2147483647 w 108"/>
              <a:gd name="T63" fmla="*/ 2147483647 h 158"/>
              <a:gd name="T64" fmla="*/ 2147483647 w 108"/>
              <a:gd name="T65" fmla="*/ 0 h 15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8"/>
              <a:gd name="T100" fmla="*/ 0 h 158"/>
              <a:gd name="T101" fmla="*/ 108 w 108"/>
              <a:gd name="T102" fmla="*/ 158 h 15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8" h="158">
                <a:moveTo>
                  <a:pt x="0" y="4"/>
                </a:moveTo>
                <a:lnTo>
                  <a:pt x="4" y="9"/>
                </a:lnTo>
                <a:lnTo>
                  <a:pt x="7" y="14"/>
                </a:lnTo>
                <a:lnTo>
                  <a:pt x="12" y="19"/>
                </a:lnTo>
                <a:lnTo>
                  <a:pt x="15" y="23"/>
                </a:lnTo>
                <a:lnTo>
                  <a:pt x="20" y="28"/>
                </a:lnTo>
                <a:lnTo>
                  <a:pt x="23" y="33"/>
                </a:lnTo>
                <a:lnTo>
                  <a:pt x="27" y="38"/>
                </a:lnTo>
                <a:lnTo>
                  <a:pt x="30" y="42"/>
                </a:lnTo>
                <a:lnTo>
                  <a:pt x="34" y="47"/>
                </a:lnTo>
                <a:lnTo>
                  <a:pt x="37" y="52"/>
                </a:lnTo>
                <a:lnTo>
                  <a:pt x="41" y="55"/>
                </a:lnTo>
                <a:lnTo>
                  <a:pt x="45" y="61"/>
                </a:lnTo>
                <a:lnTo>
                  <a:pt x="48" y="65"/>
                </a:lnTo>
                <a:lnTo>
                  <a:pt x="51" y="70"/>
                </a:lnTo>
                <a:lnTo>
                  <a:pt x="54" y="74"/>
                </a:lnTo>
                <a:lnTo>
                  <a:pt x="57" y="79"/>
                </a:lnTo>
                <a:lnTo>
                  <a:pt x="61" y="84"/>
                </a:lnTo>
                <a:lnTo>
                  <a:pt x="64" y="89"/>
                </a:lnTo>
                <a:lnTo>
                  <a:pt x="67" y="94"/>
                </a:lnTo>
                <a:lnTo>
                  <a:pt x="69" y="99"/>
                </a:lnTo>
                <a:lnTo>
                  <a:pt x="72" y="103"/>
                </a:lnTo>
                <a:lnTo>
                  <a:pt x="75" y="108"/>
                </a:lnTo>
                <a:lnTo>
                  <a:pt x="77" y="113"/>
                </a:lnTo>
                <a:lnTo>
                  <a:pt x="80" y="118"/>
                </a:lnTo>
                <a:lnTo>
                  <a:pt x="82" y="122"/>
                </a:lnTo>
                <a:lnTo>
                  <a:pt x="84" y="127"/>
                </a:lnTo>
                <a:lnTo>
                  <a:pt x="86" y="132"/>
                </a:lnTo>
                <a:lnTo>
                  <a:pt x="87" y="137"/>
                </a:lnTo>
                <a:lnTo>
                  <a:pt x="90" y="142"/>
                </a:lnTo>
                <a:lnTo>
                  <a:pt x="92" y="147"/>
                </a:lnTo>
                <a:lnTo>
                  <a:pt x="94" y="152"/>
                </a:lnTo>
                <a:lnTo>
                  <a:pt x="95" y="157"/>
                </a:lnTo>
                <a:lnTo>
                  <a:pt x="107" y="154"/>
                </a:lnTo>
                <a:lnTo>
                  <a:pt x="105" y="149"/>
                </a:lnTo>
                <a:lnTo>
                  <a:pt x="103" y="144"/>
                </a:lnTo>
                <a:lnTo>
                  <a:pt x="102" y="139"/>
                </a:lnTo>
                <a:lnTo>
                  <a:pt x="101" y="134"/>
                </a:lnTo>
                <a:lnTo>
                  <a:pt x="98" y="129"/>
                </a:lnTo>
                <a:lnTo>
                  <a:pt x="95" y="124"/>
                </a:lnTo>
                <a:lnTo>
                  <a:pt x="94" y="119"/>
                </a:lnTo>
                <a:lnTo>
                  <a:pt x="91" y="113"/>
                </a:lnTo>
                <a:lnTo>
                  <a:pt x="89" y="108"/>
                </a:lnTo>
                <a:lnTo>
                  <a:pt x="86" y="104"/>
                </a:lnTo>
                <a:lnTo>
                  <a:pt x="84" y="100"/>
                </a:lnTo>
                <a:lnTo>
                  <a:pt x="81" y="95"/>
                </a:lnTo>
                <a:lnTo>
                  <a:pt x="78" y="90"/>
                </a:lnTo>
                <a:lnTo>
                  <a:pt x="75" y="84"/>
                </a:lnTo>
                <a:lnTo>
                  <a:pt x="72" y="79"/>
                </a:lnTo>
                <a:lnTo>
                  <a:pt x="69" y="74"/>
                </a:lnTo>
                <a:lnTo>
                  <a:pt x="65" y="70"/>
                </a:lnTo>
                <a:lnTo>
                  <a:pt x="62" y="65"/>
                </a:lnTo>
                <a:lnTo>
                  <a:pt x="59" y="60"/>
                </a:lnTo>
                <a:lnTo>
                  <a:pt x="55" y="55"/>
                </a:lnTo>
                <a:lnTo>
                  <a:pt x="51" y="51"/>
                </a:lnTo>
                <a:lnTo>
                  <a:pt x="48" y="46"/>
                </a:lnTo>
                <a:lnTo>
                  <a:pt x="45" y="41"/>
                </a:lnTo>
                <a:lnTo>
                  <a:pt x="41" y="37"/>
                </a:lnTo>
                <a:lnTo>
                  <a:pt x="37" y="32"/>
                </a:lnTo>
                <a:lnTo>
                  <a:pt x="33" y="27"/>
                </a:lnTo>
                <a:lnTo>
                  <a:pt x="29" y="22"/>
                </a:lnTo>
                <a:lnTo>
                  <a:pt x="25" y="18"/>
                </a:lnTo>
                <a:lnTo>
                  <a:pt x="21" y="13"/>
                </a:lnTo>
                <a:lnTo>
                  <a:pt x="18" y="9"/>
                </a:lnTo>
                <a:lnTo>
                  <a:pt x="13" y="3"/>
                </a:lnTo>
                <a:lnTo>
                  <a:pt x="10" y="0"/>
                </a:lnTo>
                <a:lnTo>
                  <a:pt x="0" y="4"/>
                </a:lnTo>
              </a:path>
            </a:pathLst>
          </a:custGeom>
          <a:solidFill>
            <a:srgbClr val="790015"/>
          </a:solidFill>
          <a:ln w="12700" cap="rnd">
            <a:solidFill>
              <a:srgbClr val="FC0128"/>
            </a:solidFill>
            <a:round/>
            <a:headEnd/>
            <a:tailEnd/>
          </a:ln>
        </p:spPr>
        <p:txBody>
          <a:bodyPr/>
          <a:lstStyle/>
          <a:p>
            <a:endParaRPr lang="en-US"/>
          </a:p>
        </p:txBody>
      </p:sp>
      <p:grpSp>
        <p:nvGrpSpPr>
          <p:cNvPr id="53481" name="Group 247"/>
          <p:cNvGrpSpPr>
            <a:grpSpLocks/>
          </p:cNvGrpSpPr>
          <p:nvPr/>
        </p:nvGrpSpPr>
        <p:grpSpPr bwMode="auto">
          <a:xfrm rot="363424">
            <a:off x="3443289" y="5305429"/>
            <a:ext cx="411163" cy="265113"/>
            <a:chOff x="2440" y="3310"/>
            <a:chExt cx="292" cy="167"/>
          </a:xfrm>
        </p:grpSpPr>
        <p:sp>
          <p:nvSpPr>
            <p:cNvPr id="53510" name="Freeform 248"/>
            <p:cNvSpPr>
              <a:spLocks/>
            </p:cNvSpPr>
            <p:nvPr/>
          </p:nvSpPr>
          <p:spPr bwMode="gray">
            <a:xfrm rot="-900000">
              <a:off x="2490" y="3310"/>
              <a:ext cx="242" cy="167"/>
            </a:xfrm>
            <a:custGeom>
              <a:avLst/>
              <a:gdLst>
                <a:gd name="T0" fmla="*/ 2 w 314"/>
                <a:gd name="T1" fmla="*/ 2147483647 h 83"/>
                <a:gd name="T2" fmla="*/ 2 w 314"/>
                <a:gd name="T3" fmla="*/ 2147483647 h 83"/>
                <a:gd name="T4" fmla="*/ 2 w 314"/>
                <a:gd name="T5" fmla="*/ 2147483647 h 83"/>
                <a:gd name="T6" fmla="*/ 2 w 314"/>
                <a:gd name="T7" fmla="*/ 2147483647 h 83"/>
                <a:gd name="T8" fmla="*/ 2 w 314"/>
                <a:gd name="T9" fmla="*/ 2147483647 h 83"/>
                <a:gd name="T10" fmla="*/ 2 w 314"/>
                <a:gd name="T11" fmla="*/ 2147483647 h 83"/>
                <a:gd name="T12" fmla="*/ 2 w 314"/>
                <a:gd name="T13" fmla="*/ 2147483647 h 83"/>
                <a:gd name="T14" fmla="*/ 2 w 314"/>
                <a:gd name="T15" fmla="*/ 2147483647 h 83"/>
                <a:gd name="T16" fmla="*/ 2 w 314"/>
                <a:gd name="T17" fmla="*/ 2147483647 h 83"/>
                <a:gd name="T18" fmla="*/ 2 w 314"/>
                <a:gd name="T19" fmla="*/ 2147483647 h 83"/>
                <a:gd name="T20" fmla="*/ 2 w 314"/>
                <a:gd name="T21" fmla="*/ 2147483647 h 83"/>
                <a:gd name="T22" fmla="*/ 2 w 314"/>
                <a:gd name="T23" fmla="*/ 2147483647 h 83"/>
                <a:gd name="T24" fmla="*/ 2 w 314"/>
                <a:gd name="T25" fmla="*/ 2147483647 h 83"/>
                <a:gd name="T26" fmla="*/ 2 w 314"/>
                <a:gd name="T27" fmla="*/ 2147483647 h 83"/>
                <a:gd name="T28" fmla="*/ 2 w 314"/>
                <a:gd name="T29" fmla="*/ 2147483647 h 83"/>
                <a:gd name="T30" fmla="*/ 2 w 314"/>
                <a:gd name="T31" fmla="*/ 2147483647 h 83"/>
                <a:gd name="T32" fmla="*/ 2 w 314"/>
                <a:gd name="T33" fmla="*/ 2147483647 h 83"/>
                <a:gd name="T34" fmla="*/ 2 w 314"/>
                <a:gd name="T35" fmla="*/ 2147483647 h 83"/>
                <a:gd name="T36" fmla="*/ 2 w 314"/>
                <a:gd name="T37" fmla="*/ 2147483647 h 83"/>
                <a:gd name="T38" fmla="*/ 2 w 314"/>
                <a:gd name="T39" fmla="*/ 2147483647 h 83"/>
                <a:gd name="T40" fmla="*/ 2 w 314"/>
                <a:gd name="T41" fmla="*/ 2147483647 h 83"/>
                <a:gd name="T42" fmla="*/ 2 w 314"/>
                <a:gd name="T43" fmla="*/ 2147483647 h 83"/>
                <a:gd name="T44" fmla="*/ 2 w 314"/>
                <a:gd name="T45" fmla="*/ 2147483647 h 83"/>
                <a:gd name="T46" fmla="*/ 2 w 314"/>
                <a:gd name="T47" fmla="*/ 2147483647 h 83"/>
                <a:gd name="T48" fmla="*/ 2 w 314"/>
                <a:gd name="T49" fmla="*/ 2147483647 h 83"/>
                <a:gd name="T50" fmla="*/ 2 w 314"/>
                <a:gd name="T51" fmla="*/ 2147483647 h 83"/>
                <a:gd name="T52" fmla="*/ 2 w 314"/>
                <a:gd name="T53" fmla="*/ 2147483647 h 83"/>
                <a:gd name="T54" fmla="*/ 2 w 314"/>
                <a:gd name="T55" fmla="*/ 2147483647 h 83"/>
                <a:gd name="T56" fmla="*/ 2 w 314"/>
                <a:gd name="T57" fmla="*/ 2147483647 h 83"/>
                <a:gd name="T58" fmla="*/ 2 w 314"/>
                <a:gd name="T59" fmla="*/ 2147483647 h 83"/>
                <a:gd name="T60" fmla="*/ 2 w 314"/>
                <a:gd name="T61" fmla="*/ 2147483647 h 83"/>
                <a:gd name="T62" fmla="*/ 2 w 314"/>
                <a:gd name="T63" fmla="*/ 2147483647 h 83"/>
                <a:gd name="T64" fmla="*/ 2 w 314"/>
                <a:gd name="T65" fmla="*/ 0 h 8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14"/>
                <a:gd name="T100" fmla="*/ 0 h 83"/>
                <a:gd name="T101" fmla="*/ 314 w 314"/>
                <a:gd name="T102" fmla="*/ 83 h 8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14" h="83">
                  <a:moveTo>
                    <a:pt x="0" y="7"/>
                  </a:moveTo>
                  <a:lnTo>
                    <a:pt x="7" y="13"/>
                  </a:lnTo>
                  <a:lnTo>
                    <a:pt x="16" y="18"/>
                  </a:lnTo>
                  <a:lnTo>
                    <a:pt x="25" y="23"/>
                  </a:lnTo>
                  <a:lnTo>
                    <a:pt x="33" y="27"/>
                  </a:lnTo>
                  <a:lnTo>
                    <a:pt x="43" y="32"/>
                  </a:lnTo>
                  <a:lnTo>
                    <a:pt x="52" y="36"/>
                  </a:lnTo>
                  <a:lnTo>
                    <a:pt x="61" y="39"/>
                  </a:lnTo>
                  <a:lnTo>
                    <a:pt x="71" y="43"/>
                  </a:lnTo>
                  <a:lnTo>
                    <a:pt x="80" y="46"/>
                  </a:lnTo>
                  <a:lnTo>
                    <a:pt x="89" y="50"/>
                  </a:lnTo>
                  <a:lnTo>
                    <a:pt x="99" y="53"/>
                  </a:lnTo>
                  <a:lnTo>
                    <a:pt x="109" y="56"/>
                  </a:lnTo>
                  <a:lnTo>
                    <a:pt x="120" y="59"/>
                  </a:lnTo>
                  <a:lnTo>
                    <a:pt x="130" y="61"/>
                  </a:lnTo>
                  <a:lnTo>
                    <a:pt x="140" y="64"/>
                  </a:lnTo>
                  <a:lnTo>
                    <a:pt x="150" y="66"/>
                  </a:lnTo>
                  <a:lnTo>
                    <a:pt x="160" y="68"/>
                  </a:lnTo>
                  <a:lnTo>
                    <a:pt x="170" y="70"/>
                  </a:lnTo>
                  <a:lnTo>
                    <a:pt x="181" y="72"/>
                  </a:lnTo>
                  <a:lnTo>
                    <a:pt x="190" y="74"/>
                  </a:lnTo>
                  <a:lnTo>
                    <a:pt x="201" y="75"/>
                  </a:lnTo>
                  <a:lnTo>
                    <a:pt x="212" y="76"/>
                  </a:lnTo>
                  <a:lnTo>
                    <a:pt x="222" y="78"/>
                  </a:lnTo>
                  <a:lnTo>
                    <a:pt x="233" y="79"/>
                  </a:lnTo>
                  <a:lnTo>
                    <a:pt x="242" y="79"/>
                  </a:lnTo>
                  <a:lnTo>
                    <a:pt x="252" y="80"/>
                  </a:lnTo>
                  <a:lnTo>
                    <a:pt x="262" y="81"/>
                  </a:lnTo>
                  <a:lnTo>
                    <a:pt x="272" y="81"/>
                  </a:lnTo>
                  <a:lnTo>
                    <a:pt x="283" y="82"/>
                  </a:lnTo>
                  <a:lnTo>
                    <a:pt x="292" y="82"/>
                  </a:lnTo>
                  <a:lnTo>
                    <a:pt x="302" y="82"/>
                  </a:lnTo>
                  <a:lnTo>
                    <a:pt x="313" y="82"/>
                  </a:lnTo>
                  <a:lnTo>
                    <a:pt x="313" y="72"/>
                  </a:lnTo>
                  <a:lnTo>
                    <a:pt x="302" y="72"/>
                  </a:lnTo>
                  <a:lnTo>
                    <a:pt x="292" y="72"/>
                  </a:lnTo>
                  <a:lnTo>
                    <a:pt x="283" y="72"/>
                  </a:lnTo>
                  <a:lnTo>
                    <a:pt x="273" y="71"/>
                  </a:lnTo>
                  <a:lnTo>
                    <a:pt x="263" y="70"/>
                  </a:lnTo>
                  <a:lnTo>
                    <a:pt x="253" y="70"/>
                  </a:lnTo>
                  <a:lnTo>
                    <a:pt x="243" y="69"/>
                  </a:lnTo>
                  <a:lnTo>
                    <a:pt x="233" y="69"/>
                  </a:lnTo>
                  <a:lnTo>
                    <a:pt x="224" y="68"/>
                  </a:lnTo>
                  <a:lnTo>
                    <a:pt x="214" y="66"/>
                  </a:lnTo>
                  <a:lnTo>
                    <a:pt x="203" y="65"/>
                  </a:lnTo>
                  <a:lnTo>
                    <a:pt x="192" y="64"/>
                  </a:lnTo>
                  <a:lnTo>
                    <a:pt x="182" y="62"/>
                  </a:lnTo>
                  <a:lnTo>
                    <a:pt x="173" y="60"/>
                  </a:lnTo>
                  <a:lnTo>
                    <a:pt x="163" y="59"/>
                  </a:lnTo>
                  <a:lnTo>
                    <a:pt x="153" y="56"/>
                  </a:lnTo>
                  <a:lnTo>
                    <a:pt x="143" y="54"/>
                  </a:lnTo>
                  <a:lnTo>
                    <a:pt x="133" y="52"/>
                  </a:lnTo>
                  <a:lnTo>
                    <a:pt x="123" y="49"/>
                  </a:lnTo>
                  <a:lnTo>
                    <a:pt x="114" y="47"/>
                  </a:lnTo>
                  <a:lnTo>
                    <a:pt x="104" y="44"/>
                  </a:lnTo>
                  <a:lnTo>
                    <a:pt x="95" y="41"/>
                  </a:lnTo>
                  <a:lnTo>
                    <a:pt x="85" y="38"/>
                  </a:lnTo>
                  <a:lnTo>
                    <a:pt x="76" y="34"/>
                  </a:lnTo>
                  <a:lnTo>
                    <a:pt x="67" y="31"/>
                  </a:lnTo>
                  <a:lnTo>
                    <a:pt x="58" y="27"/>
                  </a:lnTo>
                  <a:lnTo>
                    <a:pt x="49" y="23"/>
                  </a:lnTo>
                  <a:lnTo>
                    <a:pt x="40" y="18"/>
                  </a:lnTo>
                  <a:lnTo>
                    <a:pt x="31" y="14"/>
                  </a:lnTo>
                  <a:lnTo>
                    <a:pt x="23" y="9"/>
                  </a:lnTo>
                  <a:lnTo>
                    <a:pt x="15" y="4"/>
                  </a:lnTo>
                  <a:lnTo>
                    <a:pt x="7" y="0"/>
                  </a:lnTo>
                  <a:lnTo>
                    <a:pt x="0" y="7"/>
                  </a:lnTo>
                </a:path>
              </a:pathLst>
            </a:custGeom>
            <a:solidFill>
              <a:schemeClr val="tx1"/>
            </a:solidFill>
            <a:ln w="12700" cap="rnd">
              <a:solidFill>
                <a:schemeClr val="bg2"/>
              </a:solidFill>
              <a:round/>
              <a:headEnd/>
              <a:tailEnd/>
            </a:ln>
          </p:spPr>
          <p:txBody>
            <a:bodyPr/>
            <a:lstStyle/>
            <a:p>
              <a:endParaRPr lang="en-US"/>
            </a:p>
          </p:txBody>
        </p:sp>
        <p:sp>
          <p:nvSpPr>
            <p:cNvPr id="53511" name="Freeform 249"/>
            <p:cNvSpPr>
              <a:spLocks/>
            </p:cNvSpPr>
            <p:nvPr/>
          </p:nvSpPr>
          <p:spPr bwMode="gray">
            <a:xfrm>
              <a:off x="2440" y="3329"/>
              <a:ext cx="87" cy="60"/>
            </a:xfrm>
            <a:custGeom>
              <a:avLst/>
              <a:gdLst>
                <a:gd name="T0" fmla="*/ 0 w 86"/>
                <a:gd name="T1" fmla="*/ 0 h 66"/>
                <a:gd name="T2" fmla="*/ 35 w 86"/>
                <a:gd name="T3" fmla="*/ 5 h 66"/>
                <a:gd name="T4" fmla="*/ 139 w 86"/>
                <a:gd name="T5" fmla="*/ 5 h 66"/>
                <a:gd name="T6" fmla="*/ 0 w 86"/>
                <a:gd name="T7" fmla="*/ 0 h 66"/>
                <a:gd name="T8" fmla="*/ 0 60000 65536"/>
                <a:gd name="T9" fmla="*/ 0 60000 65536"/>
                <a:gd name="T10" fmla="*/ 0 60000 65536"/>
                <a:gd name="T11" fmla="*/ 0 60000 65536"/>
                <a:gd name="T12" fmla="*/ 0 w 86"/>
                <a:gd name="T13" fmla="*/ 0 h 66"/>
                <a:gd name="T14" fmla="*/ 86 w 86"/>
                <a:gd name="T15" fmla="*/ 66 h 66"/>
              </a:gdLst>
              <a:ahLst/>
              <a:cxnLst>
                <a:cxn ang="T8">
                  <a:pos x="T0" y="T1"/>
                </a:cxn>
                <a:cxn ang="T9">
                  <a:pos x="T2" y="T3"/>
                </a:cxn>
                <a:cxn ang="T10">
                  <a:pos x="T4" y="T5"/>
                </a:cxn>
                <a:cxn ang="T11">
                  <a:pos x="T6" y="T7"/>
                </a:cxn>
              </a:cxnLst>
              <a:rect l="T12" t="T13" r="T14" b="T15"/>
              <a:pathLst>
                <a:path w="86" h="66">
                  <a:moveTo>
                    <a:pt x="0" y="0"/>
                  </a:moveTo>
                  <a:lnTo>
                    <a:pt x="35" y="65"/>
                  </a:lnTo>
                  <a:lnTo>
                    <a:pt x="85" y="15"/>
                  </a:lnTo>
                  <a:lnTo>
                    <a:pt x="0" y="0"/>
                  </a:lnTo>
                </a:path>
              </a:pathLst>
            </a:custGeom>
            <a:solidFill>
              <a:srgbClr val="FFFFFF"/>
            </a:solidFill>
            <a:ln w="12700" cap="rnd">
              <a:solidFill>
                <a:schemeClr val="bg2"/>
              </a:solidFill>
              <a:round/>
              <a:headEnd/>
              <a:tailEnd/>
            </a:ln>
          </p:spPr>
          <p:txBody>
            <a:bodyPr/>
            <a:lstStyle/>
            <a:p>
              <a:endParaRPr lang="en-US"/>
            </a:p>
          </p:txBody>
        </p:sp>
      </p:grpSp>
      <p:sp>
        <p:nvSpPr>
          <p:cNvPr id="53482" name="Rectangle 250"/>
          <p:cNvSpPr>
            <a:spLocks noChangeArrowheads="1"/>
          </p:cNvSpPr>
          <p:nvPr/>
        </p:nvSpPr>
        <p:spPr bwMode="gray">
          <a:xfrm>
            <a:off x="5057775" y="3638961"/>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3" name="Rectangle 251"/>
          <p:cNvSpPr>
            <a:spLocks noChangeArrowheads="1"/>
          </p:cNvSpPr>
          <p:nvPr/>
        </p:nvSpPr>
        <p:spPr bwMode="gray">
          <a:xfrm rot="1500000">
            <a:off x="4930465" y="4445410"/>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4" name="Rectangle 252"/>
          <p:cNvSpPr>
            <a:spLocks noChangeArrowheads="1"/>
          </p:cNvSpPr>
          <p:nvPr/>
        </p:nvSpPr>
        <p:spPr bwMode="gray">
          <a:xfrm rot="2040000">
            <a:off x="4549465" y="4854985"/>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5" name="Rectangle 253"/>
          <p:cNvSpPr>
            <a:spLocks noChangeArrowheads="1"/>
          </p:cNvSpPr>
          <p:nvPr/>
        </p:nvSpPr>
        <p:spPr bwMode="gray">
          <a:xfrm rot="-960000">
            <a:off x="5292414" y="4639085"/>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6" name="Rectangle 254"/>
          <p:cNvSpPr>
            <a:spLocks noChangeArrowheads="1"/>
          </p:cNvSpPr>
          <p:nvPr/>
        </p:nvSpPr>
        <p:spPr bwMode="gray">
          <a:xfrm>
            <a:off x="5329238" y="5129624"/>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7" name="Rectangle 255"/>
          <p:cNvSpPr>
            <a:spLocks noChangeArrowheads="1"/>
          </p:cNvSpPr>
          <p:nvPr/>
        </p:nvSpPr>
        <p:spPr bwMode="gray">
          <a:xfrm rot="-2460000">
            <a:off x="5254314" y="3948524"/>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8" name="Rectangle 256"/>
          <p:cNvSpPr>
            <a:spLocks noChangeArrowheads="1"/>
          </p:cNvSpPr>
          <p:nvPr/>
        </p:nvSpPr>
        <p:spPr bwMode="gray">
          <a:xfrm rot="-4320000">
            <a:off x="5705166" y="4230304"/>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9" name="Rectangle 257"/>
          <p:cNvSpPr>
            <a:spLocks noChangeArrowheads="1"/>
          </p:cNvSpPr>
          <p:nvPr/>
        </p:nvSpPr>
        <p:spPr bwMode="gray">
          <a:xfrm rot="-600000">
            <a:off x="4971469" y="3416837"/>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0" name="Rectangle 258"/>
          <p:cNvSpPr>
            <a:spLocks noChangeArrowheads="1"/>
          </p:cNvSpPr>
          <p:nvPr/>
        </p:nvSpPr>
        <p:spPr bwMode="gray">
          <a:xfrm rot="-960000">
            <a:off x="5176256" y="4482051"/>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1" name="Rectangle 259"/>
          <p:cNvSpPr>
            <a:spLocks noChangeArrowheads="1"/>
          </p:cNvSpPr>
          <p:nvPr/>
        </p:nvSpPr>
        <p:spPr bwMode="gray">
          <a:xfrm rot="180000">
            <a:off x="5031793" y="3980400"/>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2" name="Rectangle 260"/>
          <p:cNvSpPr>
            <a:spLocks noChangeArrowheads="1"/>
          </p:cNvSpPr>
          <p:nvPr/>
        </p:nvSpPr>
        <p:spPr bwMode="gray">
          <a:xfrm rot="900000">
            <a:off x="4971469" y="4266151"/>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3" name="Rectangle 261"/>
          <p:cNvSpPr>
            <a:spLocks noChangeArrowheads="1"/>
          </p:cNvSpPr>
          <p:nvPr/>
        </p:nvSpPr>
        <p:spPr bwMode="gray">
          <a:xfrm rot="180000">
            <a:off x="5291349" y="4950363"/>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4" name="Rectangle 262"/>
          <p:cNvSpPr>
            <a:spLocks noChangeArrowheads="1"/>
          </p:cNvSpPr>
          <p:nvPr/>
        </p:nvSpPr>
        <p:spPr bwMode="gray">
          <a:xfrm rot="-4860000">
            <a:off x="5961275" y="4343937"/>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5" name="Rectangle 263"/>
          <p:cNvSpPr>
            <a:spLocks noChangeArrowheads="1"/>
          </p:cNvSpPr>
          <p:nvPr/>
        </p:nvSpPr>
        <p:spPr bwMode="gray">
          <a:xfrm rot="-3720000">
            <a:off x="5434225" y="4159787"/>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6" name="Rectangle 264"/>
          <p:cNvSpPr>
            <a:spLocks noChangeArrowheads="1"/>
          </p:cNvSpPr>
          <p:nvPr/>
        </p:nvSpPr>
        <p:spPr bwMode="gray">
          <a:xfrm rot="180000">
            <a:off x="5277856" y="5396451"/>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7" name="Rectangle 265"/>
          <p:cNvSpPr>
            <a:spLocks noChangeArrowheads="1"/>
          </p:cNvSpPr>
          <p:nvPr/>
        </p:nvSpPr>
        <p:spPr bwMode="gray">
          <a:xfrm rot="2700000">
            <a:off x="4244666" y="5285992"/>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98" name="Rectangle 266"/>
          <p:cNvSpPr>
            <a:spLocks noChangeArrowheads="1"/>
          </p:cNvSpPr>
          <p:nvPr/>
        </p:nvSpPr>
        <p:spPr bwMode="gray">
          <a:xfrm rot="2640000">
            <a:off x="4728581" y="4704300"/>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9" name="Rectangle 267"/>
          <p:cNvSpPr>
            <a:spLocks noChangeArrowheads="1"/>
          </p:cNvSpPr>
          <p:nvPr/>
        </p:nvSpPr>
        <p:spPr bwMode="gray">
          <a:xfrm rot="1740000">
            <a:off x="4392825" y="5131337"/>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500" name="Rectangle 268"/>
          <p:cNvSpPr>
            <a:spLocks noChangeArrowheads="1"/>
          </p:cNvSpPr>
          <p:nvPr/>
        </p:nvSpPr>
        <p:spPr bwMode="gray">
          <a:xfrm rot="4560000">
            <a:off x="4013413" y="5436137"/>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1290521" name="Rectangle 281"/>
          <p:cNvSpPr>
            <a:spLocks noChangeArrowheads="1"/>
          </p:cNvSpPr>
          <p:nvPr/>
        </p:nvSpPr>
        <p:spPr bwMode="auto">
          <a:xfrm>
            <a:off x="1714119" y="1127938"/>
            <a:ext cx="1333881" cy="82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1" rIns="90488" bIns="44451">
            <a:spAutoFit/>
          </a:bodyPr>
          <a:lstStyle/>
          <a:p>
            <a:r>
              <a:rPr lang="en-GB" sz="1600" b="1" dirty="0" err="1">
                <a:latin typeface="Helvetica" pitchFamily="34" charset="0"/>
                <a:sym typeface="Symbol" pitchFamily="18" charset="2"/>
              </a:rPr>
              <a:t>Neurotrans</a:t>
            </a:r>
            <a:r>
              <a:rPr lang="en-GB" sz="1600" b="1" dirty="0">
                <a:latin typeface="Helvetica" pitchFamily="34" charset="0"/>
                <a:sym typeface="Symbol" pitchFamily="18" charset="2"/>
              </a:rPr>
              <a:t>-mission dysfunction</a:t>
            </a:r>
            <a:endParaRPr lang="en-US" sz="1600" b="1" dirty="0">
              <a:latin typeface="Helvetica" pitchFamily="34" charset="0"/>
            </a:endParaRPr>
          </a:p>
        </p:txBody>
      </p:sp>
      <p:sp>
        <p:nvSpPr>
          <p:cNvPr id="53503" name="AutoShape 282"/>
          <p:cNvSpPr>
            <a:spLocks noChangeArrowheads="1"/>
          </p:cNvSpPr>
          <p:nvPr/>
        </p:nvSpPr>
        <p:spPr bwMode="auto">
          <a:xfrm rot="70396" flipH="1">
            <a:off x="1830377" y="3347243"/>
            <a:ext cx="914400" cy="163513"/>
          </a:xfrm>
          <a:prstGeom prst="rightArrow">
            <a:avLst>
              <a:gd name="adj1" fmla="val 50000"/>
              <a:gd name="adj2" fmla="val 279663"/>
            </a:avLst>
          </a:prstGeom>
          <a:solidFill>
            <a:schemeClr val="tx1"/>
          </a:solidFill>
          <a:ln w="12700">
            <a:solidFill>
              <a:schemeClr val="tx1"/>
            </a:solidFill>
            <a:miter lim="800000"/>
            <a:headEnd/>
            <a:tailEnd/>
          </a:ln>
        </p:spPr>
        <p:txBody>
          <a:bodyPr wrap="none" anchor="ctr"/>
          <a:lstStyle/>
          <a:p>
            <a:endParaRPr lang="en-US"/>
          </a:p>
        </p:txBody>
      </p:sp>
      <p:sp>
        <p:nvSpPr>
          <p:cNvPr id="1290523" name="Rectangle 283"/>
          <p:cNvSpPr>
            <a:spLocks noChangeArrowheads="1"/>
          </p:cNvSpPr>
          <p:nvPr/>
        </p:nvSpPr>
        <p:spPr bwMode="white">
          <a:xfrm>
            <a:off x="7269158" y="2886128"/>
            <a:ext cx="187484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nchorCtr="1">
            <a:spAutoFit/>
          </a:bodyPr>
          <a:lstStyle/>
          <a:p>
            <a:pPr algn="ctr"/>
            <a:r>
              <a:rPr lang="en-US" sz="1600" b="1" dirty="0">
                <a:latin typeface="Helvetica" pitchFamily="34" charset="0"/>
              </a:rPr>
              <a:t>Increased renal glucose reabsorption</a:t>
            </a:r>
          </a:p>
        </p:txBody>
      </p:sp>
      <p:sp>
        <p:nvSpPr>
          <p:cNvPr id="1290524" name="Rectangle 284"/>
          <p:cNvSpPr>
            <a:spLocks noChangeArrowheads="1"/>
          </p:cNvSpPr>
          <p:nvPr/>
        </p:nvSpPr>
        <p:spPr bwMode="auto">
          <a:xfrm>
            <a:off x="5194866" y="3023735"/>
            <a:ext cx="1585371" cy="82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p>
            <a:r>
              <a:rPr lang="en-US" sz="1600" b="1" dirty="0">
                <a:latin typeface="Helvetica" pitchFamily="34" charset="0"/>
              </a:rPr>
              <a:t>Decreased </a:t>
            </a:r>
            <a:br>
              <a:rPr lang="en-US" sz="1600" b="1" dirty="0">
                <a:latin typeface="Helvetica" pitchFamily="34" charset="0"/>
              </a:rPr>
            </a:br>
            <a:r>
              <a:rPr lang="en-US" sz="1600" b="1" dirty="0">
                <a:latin typeface="Helvetica" pitchFamily="34" charset="0"/>
              </a:rPr>
              <a:t>incretin effect</a:t>
            </a:r>
            <a:br>
              <a:rPr lang="en-US" sz="1600" b="1" dirty="0">
                <a:latin typeface="Helvetica" pitchFamily="34" charset="0"/>
              </a:rPr>
            </a:br>
            <a:r>
              <a:rPr lang="en-GB" sz="1600" b="1" dirty="0">
                <a:latin typeface="Helvetica" pitchFamily="34" charset="0"/>
                <a:sym typeface="Symbol" pitchFamily="18" charset="2"/>
              </a:rPr>
              <a:t>Gut hormones</a:t>
            </a:r>
            <a:endParaRPr lang="en-US" sz="1600" b="1" dirty="0">
              <a:latin typeface="Helvetica" pitchFamily="34" charset="0"/>
            </a:endParaRPr>
          </a:p>
        </p:txBody>
      </p:sp>
      <p:sp>
        <p:nvSpPr>
          <p:cNvPr id="53506" name="AutoShape 285"/>
          <p:cNvSpPr>
            <a:spLocks noChangeArrowheads="1"/>
          </p:cNvSpPr>
          <p:nvPr/>
        </p:nvSpPr>
        <p:spPr bwMode="auto">
          <a:xfrm rot="12520457">
            <a:off x="8667949" y="2557299"/>
            <a:ext cx="412990" cy="200077"/>
          </a:xfrm>
          <a:prstGeom prst="rightArrow">
            <a:avLst>
              <a:gd name="adj1" fmla="val 50000"/>
              <a:gd name="adj2" fmla="val 103723"/>
            </a:avLst>
          </a:prstGeom>
          <a:solidFill>
            <a:schemeClr val="tx1"/>
          </a:solidFill>
          <a:ln w="12700">
            <a:solidFill>
              <a:schemeClr val="tx1"/>
            </a:solidFill>
            <a:miter lim="800000"/>
            <a:headEnd/>
            <a:tailEnd/>
          </a:ln>
        </p:spPr>
        <p:txBody>
          <a:bodyPr wrap="none" anchor="ctr"/>
          <a:lstStyle/>
          <a:p>
            <a:endParaRPr lang="en-US"/>
          </a:p>
        </p:txBody>
      </p:sp>
      <p:sp>
        <p:nvSpPr>
          <p:cNvPr id="53507" name="AutoShape 286"/>
          <p:cNvSpPr>
            <a:spLocks noChangeArrowheads="1"/>
          </p:cNvSpPr>
          <p:nvPr/>
        </p:nvSpPr>
        <p:spPr bwMode="auto">
          <a:xfrm rot="-9630385">
            <a:off x="6804867" y="5072641"/>
            <a:ext cx="844551" cy="195263"/>
          </a:xfrm>
          <a:prstGeom prst="rightArrow">
            <a:avLst>
              <a:gd name="adj1" fmla="val 50000"/>
              <a:gd name="adj2" fmla="val 216300"/>
            </a:avLst>
          </a:prstGeom>
          <a:solidFill>
            <a:schemeClr val="tx1"/>
          </a:solidFill>
          <a:ln w="12700">
            <a:solidFill>
              <a:schemeClr val="tx1"/>
            </a:solidFill>
            <a:miter lim="800000"/>
            <a:headEnd/>
            <a:tailEnd/>
          </a:ln>
        </p:spPr>
        <p:txBody>
          <a:bodyPr wrap="none" anchor="ctr"/>
          <a:lstStyle/>
          <a:p>
            <a:endParaRPr lang="en-US"/>
          </a:p>
        </p:txBody>
      </p:sp>
      <p:sp>
        <p:nvSpPr>
          <p:cNvPr id="53508" name="AutoShape 287"/>
          <p:cNvSpPr>
            <a:spLocks noChangeArrowheads="1"/>
          </p:cNvSpPr>
          <p:nvPr/>
        </p:nvSpPr>
        <p:spPr bwMode="auto">
          <a:xfrm rot="11330193">
            <a:off x="1762753" y="1919219"/>
            <a:ext cx="691487" cy="185615"/>
          </a:xfrm>
          <a:prstGeom prst="rightArrow">
            <a:avLst>
              <a:gd name="adj1" fmla="val 50000"/>
              <a:gd name="adj2" fmla="val 216300"/>
            </a:avLst>
          </a:prstGeom>
          <a:solidFill>
            <a:schemeClr val="tx1"/>
          </a:solidFill>
          <a:ln w="12700">
            <a:solidFill>
              <a:schemeClr val="tx1"/>
            </a:solidFill>
            <a:miter lim="800000"/>
            <a:headEnd/>
            <a:tailEnd/>
          </a:ln>
        </p:spPr>
        <p:txBody>
          <a:bodyPr wrap="none" anchor="ctr"/>
          <a:lstStyle/>
          <a:p>
            <a:endParaRPr lang="en-US" dirty="0"/>
          </a:p>
        </p:txBody>
      </p:sp>
      <p:pic>
        <p:nvPicPr>
          <p:cNvPr id="5" name="Picture 4">
            <a:extLst>
              <a:ext uri="{FF2B5EF4-FFF2-40B4-BE49-F238E27FC236}">
                <a16:creationId xmlns:a16="http://schemas.microsoft.com/office/drawing/2014/main" id="{4E9749CF-F8D1-07F7-747A-8CCFFCB9921E}"/>
              </a:ext>
            </a:extLst>
          </p:cNvPr>
          <p:cNvPicPr>
            <a:picLocks noChangeAspect="1"/>
          </p:cNvPicPr>
          <p:nvPr/>
        </p:nvPicPr>
        <p:blipFill>
          <a:blip r:embed="rId13"/>
          <a:stretch>
            <a:fillRect/>
          </a:stretch>
        </p:blipFill>
        <p:spPr>
          <a:xfrm>
            <a:off x="7330856" y="1225442"/>
            <a:ext cx="1301271" cy="1658100"/>
          </a:xfrm>
          <a:prstGeom prst="rect">
            <a:avLst/>
          </a:prstGeom>
        </p:spPr>
      </p:pic>
      <p:sp>
        <p:nvSpPr>
          <p:cNvPr id="6" name="Rectangle 222">
            <a:extLst>
              <a:ext uri="{FF2B5EF4-FFF2-40B4-BE49-F238E27FC236}">
                <a16:creationId xmlns:a16="http://schemas.microsoft.com/office/drawing/2014/main" id="{69F3C829-476E-E6E2-85F6-C76D3E0B0759}"/>
              </a:ext>
            </a:extLst>
          </p:cNvPr>
          <p:cNvSpPr>
            <a:spLocks noChangeArrowheads="1"/>
          </p:cNvSpPr>
          <p:nvPr/>
        </p:nvSpPr>
        <p:spPr bwMode="auto">
          <a:xfrm>
            <a:off x="5922963" y="974499"/>
            <a:ext cx="2116198" cy="366769"/>
          </a:xfrm>
          <a:prstGeom prst="rect">
            <a:avLst/>
          </a:prstGeom>
          <a:solidFill>
            <a:schemeClr val="bg1"/>
          </a:solidFill>
          <a:ln>
            <a:noFill/>
          </a:ln>
        </p:spPr>
        <p:txBody>
          <a:bodyPr wrap="square" lIns="90488" tIns="44451" rIns="90488" bIns="44451">
            <a:spAutoFit/>
          </a:bodyPr>
          <a:lstStyle/>
          <a:p>
            <a:r>
              <a:rPr lang="en-US" b="1" dirty="0">
                <a:solidFill>
                  <a:srgbClr val="0070C0"/>
                </a:solidFill>
                <a:latin typeface="Helvetica" pitchFamily="34" charset="0"/>
              </a:rPr>
              <a:t>Hypercortisolism</a:t>
            </a:r>
          </a:p>
        </p:txBody>
      </p:sp>
      <p:sp>
        <p:nvSpPr>
          <p:cNvPr id="7" name="AutoShape 219">
            <a:extLst>
              <a:ext uri="{FF2B5EF4-FFF2-40B4-BE49-F238E27FC236}">
                <a16:creationId xmlns:a16="http://schemas.microsoft.com/office/drawing/2014/main" id="{288EC15D-89CA-A3C5-4A20-F87E2DD13428}"/>
              </a:ext>
            </a:extLst>
          </p:cNvPr>
          <p:cNvSpPr>
            <a:spLocks noChangeArrowheads="1"/>
          </p:cNvSpPr>
          <p:nvPr/>
        </p:nvSpPr>
        <p:spPr bwMode="auto">
          <a:xfrm>
            <a:off x="6699251" y="1281864"/>
            <a:ext cx="524561" cy="270544"/>
          </a:xfrm>
          <a:prstGeom prst="rightArrow">
            <a:avLst>
              <a:gd name="adj1" fmla="val 50000"/>
              <a:gd name="adj2" fmla="val 103723"/>
            </a:avLst>
          </a:prstGeom>
          <a:solidFill>
            <a:schemeClr val="tx1"/>
          </a:solidFill>
          <a:ln w="12700">
            <a:solidFill>
              <a:schemeClr val="tx1"/>
            </a:solidFill>
            <a:miter lim="800000"/>
            <a:headEnd/>
            <a:tailEnd/>
          </a:ln>
        </p:spPr>
        <p:txBody>
          <a:bodyPr wrap="none" anchor="ctr"/>
          <a:lstStyle/>
          <a:p>
            <a:endParaRPr lang="en-US" dirty="0"/>
          </a:p>
        </p:txBody>
      </p:sp>
      <p:sp>
        <p:nvSpPr>
          <p:cNvPr id="2" name="TextBox 1">
            <a:extLst>
              <a:ext uri="{FF2B5EF4-FFF2-40B4-BE49-F238E27FC236}">
                <a16:creationId xmlns:a16="http://schemas.microsoft.com/office/drawing/2014/main" id="{80ED1BC3-3DAC-0877-ADB5-06C4BAC6E41F}"/>
              </a:ext>
            </a:extLst>
          </p:cNvPr>
          <p:cNvSpPr txBox="1"/>
          <p:nvPr/>
        </p:nvSpPr>
        <p:spPr>
          <a:xfrm>
            <a:off x="685800" y="6488668"/>
            <a:ext cx="4800600" cy="369332"/>
          </a:xfrm>
          <a:prstGeom prst="rect">
            <a:avLst/>
          </a:prstGeom>
          <a:noFill/>
        </p:spPr>
        <p:txBody>
          <a:bodyPr wrap="square" rtlCol="0">
            <a:spAutoFit/>
          </a:bodyPr>
          <a:lstStyle/>
          <a:p>
            <a:r>
              <a:rPr lang="en-US" dirty="0"/>
              <a:t>DeFronzo, </a:t>
            </a:r>
            <a:r>
              <a:rPr lang="en-US" dirty="0" err="1"/>
              <a:t>Auchus</a:t>
            </a:r>
            <a:r>
              <a:rPr lang="en-US" dirty="0"/>
              <a:t>-Hypercortisolism June 2025 </a:t>
            </a:r>
          </a:p>
        </p:txBody>
      </p:sp>
    </p:spTree>
    <p:custDataLst>
      <p:tags r:id="rId1"/>
    </p:custDataLst>
    <p:extLst>
      <p:ext uri="{BB962C8B-B14F-4D97-AF65-F5344CB8AC3E}">
        <p14:creationId xmlns:p14="http://schemas.microsoft.com/office/powerpoint/2010/main" val="3972369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290458"/>
                                        </p:tgtEl>
                                        <p:attrNameLst>
                                          <p:attrName>style.visibility</p:attrName>
                                        </p:attrNameLst>
                                      </p:cBhvr>
                                      <p:to>
                                        <p:strVal val="visible"/>
                                      </p:to>
                                    </p:set>
                                    <p:anim calcmode="lin" valueType="num">
                                      <p:cBhvr additive="base">
                                        <p:cTn id="7" dur="1000" fill="hold"/>
                                        <p:tgtEl>
                                          <p:spTgt spid="1290458"/>
                                        </p:tgtEl>
                                        <p:attrNameLst>
                                          <p:attrName>ppt_x</p:attrName>
                                        </p:attrNameLst>
                                      </p:cBhvr>
                                      <p:tavLst>
                                        <p:tav tm="0">
                                          <p:val>
                                            <p:strVal val="0-#ppt_w/2"/>
                                          </p:val>
                                        </p:tav>
                                        <p:tav tm="100000">
                                          <p:val>
                                            <p:strVal val="#ppt_x"/>
                                          </p:val>
                                        </p:tav>
                                      </p:tavLst>
                                    </p:anim>
                                    <p:anim calcmode="lin" valueType="num">
                                      <p:cBhvr additive="base">
                                        <p:cTn id="8" dur="1000" fill="hold"/>
                                        <p:tgtEl>
                                          <p:spTgt spid="1290458"/>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1290460"/>
                                        </p:tgtEl>
                                        <p:attrNameLst>
                                          <p:attrName>style.visibility</p:attrName>
                                        </p:attrNameLst>
                                      </p:cBhvr>
                                      <p:to>
                                        <p:strVal val="visible"/>
                                      </p:to>
                                    </p:set>
                                    <p:anim calcmode="lin" valueType="num">
                                      <p:cBhvr additive="base">
                                        <p:cTn id="13" dur="1000" fill="hold"/>
                                        <p:tgtEl>
                                          <p:spTgt spid="1290460"/>
                                        </p:tgtEl>
                                        <p:attrNameLst>
                                          <p:attrName>ppt_x</p:attrName>
                                        </p:attrNameLst>
                                      </p:cBhvr>
                                      <p:tavLst>
                                        <p:tav tm="0">
                                          <p:val>
                                            <p:strVal val="0-#ppt_w/2"/>
                                          </p:val>
                                        </p:tav>
                                        <p:tav tm="100000">
                                          <p:val>
                                            <p:strVal val="#ppt_x"/>
                                          </p:val>
                                        </p:tav>
                                      </p:tavLst>
                                    </p:anim>
                                    <p:anim calcmode="lin" valueType="num">
                                      <p:cBhvr additive="base">
                                        <p:cTn id="14" dur="1000" fill="hold"/>
                                        <p:tgtEl>
                                          <p:spTgt spid="1290460"/>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2" fill="hold" grpId="0" nodeType="clickEffect">
                                  <p:stCondLst>
                                    <p:cond delay="0"/>
                                  </p:stCondLst>
                                  <p:childTnLst>
                                    <p:set>
                                      <p:cBhvr>
                                        <p:cTn id="18" dur="1" fill="hold">
                                          <p:stCondLst>
                                            <p:cond delay="0"/>
                                          </p:stCondLst>
                                        </p:cTn>
                                        <p:tgtEl>
                                          <p:spTgt spid="1290462"/>
                                        </p:tgtEl>
                                        <p:attrNameLst>
                                          <p:attrName>style.visibility</p:attrName>
                                        </p:attrNameLst>
                                      </p:cBhvr>
                                      <p:to>
                                        <p:strVal val="visible"/>
                                      </p:to>
                                    </p:set>
                                    <p:anim calcmode="lin" valueType="num">
                                      <p:cBhvr additive="base">
                                        <p:cTn id="19" dur="2000" fill="hold"/>
                                        <p:tgtEl>
                                          <p:spTgt spid="1290462"/>
                                        </p:tgtEl>
                                        <p:attrNameLst>
                                          <p:attrName>ppt_x</p:attrName>
                                        </p:attrNameLst>
                                      </p:cBhvr>
                                      <p:tavLst>
                                        <p:tav tm="0">
                                          <p:val>
                                            <p:strVal val="0-#ppt_w/2"/>
                                          </p:val>
                                        </p:tav>
                                        <p:tav tm="100000">
                                          <p:val>
                                            <p:strVal val="#ppt_x"/>
                                          </p:val>
                                        </p:tav>
                                      </p:tavLst>
                                    </p:anim>
                                    <p:anim calcmode="lin" valueType="num">
                                      <p:cBhvr additive="base">
                                        <p:cTn id="20" dur="2000" fill="hold"/>
                                        <p:tgtEl>
                                          <p:spTgt spid="1290462"/>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90444"/>
                                        </p:tgtEl>
                                        <p:attrNameLst>
                                          <p:attrName>style.visibility</p:attrName>
                                        </p:attrNameLst>
                                      </p:cBhvr>
                                      <p:to>
                                        <p:strVal val="visible"/>
                                      </p:to>
                                    </p:set>
                                    <p:anim calcmode="lin" valueType="num">
                                      <p:cBhvr additive="base">
                                        <p:cTn id="25" dur="500" fill="hold"/>
                                        <p:tgtEl>
                                          <p:spTgt spid="1290444"/>
                                        </p:tgtEl>
                                        <p:attrNameLst>
                                          <p:attrName>ppt_x</p:attrName>
                                        </p:attrNameLst>
                                      </p:cBhvr>
                                      <p:tavLst>
                                        <p:tav tm="0">
                                          <p:val>
                                            <p:strVal val="#ppt_x"/>
                                          </p:val>
                                        </p:tav>
                                        <p:tav tm="100000">
                                          <p:val>
                                            <p:strVal val="#ppt_x"/>
                                          </p:val>
                                        </p:tav>
                                      </p:tavLst>
                                    </p:anim>
                                    <p:anim calcmode="lin" valueType="num">
                                      <p:cBhvr additive="base">
                                        <p:cTn id="26" dur="500" fill="hold"/>
                                        <p:tgtEl>
                                          <p:spTgt spid="1290444"/>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1290469"/>
                                        </p:tgtEl>
                                        <p:attrNameLst>
                                          <p:attrName>style.visibility</p:attrName>
                                        </p:attrNameLst>
                                      </p:cBhvr>
                                      <p:to>
                                        <p:strVal val="visible"/>
                                      </p:to>
                                    </p:set>
                                    <p:anim calcmode="lin" valueType="num">
                                      <p:cBhvr additive="base">
                                        <p:cTn id="31" dur="2000" fill="hold"/>
                                        <p:tgtEl>
                                          <p:spTgt spid="1290469"/>
                                        </p:tgtEl>
                                        <p:attrNameLst>
                                          <p:attrName>ppt_x</p:attrName>
                                        </p:attrNameLst>
                                      </p:cBhvr>
                                      <p:tavLst>
                                        <p:tav tm="0">
                                          <p:val>
                                            <p:strVal val="0-#ppt_w/2"/>
                                          </p:val>
                                        </p:tav>
                                        <p:tav tm="100000">
                                          <p:val>
                                            <p:strVal val="#ppt_x"/>
                                          </p:val>
                                        </p:tav>
                                      </p:tavLst>
                                    </p:anim>
                                    <p:anim calcmode="lin" valueType="num">
                                      <p:cBhvr additive="base">
                                        <p:cTn id="32" dur="2000" fill="hold"/>
                                        <p:tgtEl>
                                          <p:spTgt spid="1290469"/>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1290524"/>
                                        </p:tgtEl>
                                        <p:attrNameLst>
                                          <p:attrName>style.visibility</p:attrName>
                                        </p:attrNameLst>
                                      </p:cBhvr>
                                      <p:to>
                                        <p:strVal val="visible"/>
                                      </p:to>
                                    </p:set>
                                    <p:anim calcmode="lin" valueType="num">
                                      <p:cBhvr additive="base">
                                        <p:cTn id="37" dur="1000" fill="hold"/>
                                        <p:tgtEl>
                                          <p:spTgt spid="1290524"/>
                                        </p:tgtEl>
                                        <p:attrNameLst>
                                          <p:attrName>ppt_x</p:attrName>
                                        </p:attrNameLst>
                                      </p:cBhvr>
                                      <p:tavLst>
                                        <p:tav tm="0">
                                          <p:val>
                                            <p:strVal val="0-#ppt_w/2"/>
                                          </p:val>
                                        </p:tav>
                                        <p:tav tm="100000">
                                          <p:val>
                                            <p:strVal val="#ppt_x"/>
                                          </p:val>
                                        </p:tav>
                                      </p:tavLst>
                                    </p:anim>
                                    <p:anim calcmode="lin" valueType="num">
                                      <p:cBhvr additive="base">
                                        <p:cTn id="38" dur="1000" fill="hold"/>
                                        <p:tgtEl>
                                          <p:spTgt spid="1290524"/>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90521"/>
                                        </p:tgtEl>
                                        <p:attrNameLst>
                                          <p:attrName>style.visibility</p:attrName>
                                        </p:attrNameLst>
                                      </p:cBhvr>
                                      <p:to>
                                        <p:strVal val="visible"/>
                                      </p:to>
                                    </p:set>
                                    <p:anim calcmode="lin" valueType="num">
                                      <p:cBhvr additive="base">
                                        <p:cTn id="43" dur="500" fill="hold"/>
                                        <p:tgtEl>
                                          <p:spTgt spid="1290521"/>
                                        </p:tgtEl>
                                        <p:attrNameLst>
                                          <p:attrName>ppt_x</p:attrName>
                                        </p:attrNameLst>
                                      </p:cBhvr>
                                      <p:tavLst>
                                        <p:tav tm="0">
                                          <p:val>
                                            <p:strVal val="#ppt_x"/>
                                          </p:val>
                                        </p:tav>
                                        <p:tav tm="100000">
                                          <p:val>
                                            <p:strVal val="#ppt_x"/>
                                          </p:val>
                                        </p:tav>
                                      </p:tavLst>
                                    </p:anim>
                                    <p:anim calcmode="lin" valueType="num">
                                      <p:cBhvr additive="base">
                                        <p:cTn id="44" dur="500" fill="hold"/>
                                        <p:tgtEl>
                                          <p:spTgt spid="1290521"/>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90523"/>
                                        </p:tgtEl>
                                        <p:attrNameLst>
                                          <p:attrName>style.visibility</p:attrName>
                                        </p:attrNameLst>
                                      </p:cBhvr>
                                      <p:to>
                                        <p:strVal val="visible"/>
                                      </p:to>
                                    </p:set>
                                    <p:anim calcmode="lin" valueType="num">
                                      <p:cBhvr additive="base">
                                        <p:cTn id="49" dur="500" fill="hold"/>
                                        <p:tgtEl>
                                          <p:spTgt spid="1290523"/>
                                        </p:tgtEl>
                                        <p:attrNameLst>
                                          <p:attrName>ppt_x</p:attrName>
                                        </p:attrNameLst>
                                      </p:cBhvr>
                                      <p:tavLst>
                                        <p:tav tm="0">
                                          <p:val>
                                            <p:strVal val="#ppt_x"/>
                                          </p:val>
                                        </p:tav>
                                        <p:tav tm="100000">
                                          <p:val>
                                            <p:strVal val="#ppt_x"/>
                                          </p:val>
                                        </p:tav>
                                      </p:tavLst>
                                    </p:anim>
                                    <p:anim calcmode="lin" valueType="num">
                                      <p:cBhvr additive="base">
                                        <p:cTn id="50" dur="500" fill="hold"/>
                                        <p:tgtEl>
                                          <p:spTgt spid="1290523"/>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12" fill="hold" grpId="0" nodeType="clickEffect">
                                  <p:stCondLst>
                                    <p:cond delay="0"/>
                                  </p:stCondLst>
                                  <p:childTnLst>
                                    <p:set>
                                      <p:cBhvr>
                                        <p:cTn id="54" dur="1" fill="hold">
                                          <p:stCondLst>
                                            <p:cond delay="0"/>
                                          </p:stCondLst>
                                        </p:cTn>
                                        <p:tgtEl>
                                          <p:spTgt spid="6"/>
                                        </p:tgtEl>
                                        <p:attrNameLst>
                                          <p:attrName>style.visibility</p:attrName>
                                        </p:attrNameLst>
                                      </p:cBhvr>
                                      <p:to>
                                        <p:strVal val="visible"/>
                                      </p:to>
                                    </p:set>
                                    <p:anim calcmode="lin" valueType="num">
                                      <p:cBhvr additive="base">
                                        <p:cTn id="55" dur="2000" fill="hold"/>
                                        <p:tgtEl>
                                          <p:spTgt spid="6"/>
                                        </p:tgtEl>
                                        <p:attrNameLst>
                                          <p:attrName>ppt_x</p:attrName>
                                        </p:attrNameLst>
                                      </p:cBhvr>
                                      <p:tavLst>
                                        <p:tav tm="0">
                                          <p:val>
                                            <p:strVal val="0-#ppt_w/2"/>
                                          </p:val>
                                        </p:tav>
                                        <p:tav tm="100000">
                                          <p:val>
                                            <p:strVal val="#ppt_x"/>
                                          </p:val>
                                        </p:tav>
                                      </p:tavLst>
                                    </p:anim>
                                    <p:anim calcmode="lin" valueType="num">
                                      <p:cBhvr additive="base">
                                        <p:cTn id="56" dur="2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57" fill="hold" display="0">
                  <p:stCondLst>
                    <p:cond delay="indefinite"/>
                  </p:stCondLst>
                  <p:endCondLst>
                    <p:cond evt="onNext" delay="0">
                      <p:tgtEl>
                        <p:sldTgt/>
                      </p:tgtEl>
                    </p:cond>
                    <p:cond evt="onPrev" delay="0">
                      <p:tgtEl>
                        <p:sldTgt/>
                      </p:tgtEl>
                    </p:cond>
                  </p:endCondLst>
                </p:cTn>
                <p:tgtEl>
                  <p:spTgt spid="1290519"/>
                </p:tgtEl>
              </p:cMediaNode>
            </p:video>
          </p:childTnLst>
        </p:cTn>
      </p:par>
    </p:tnLst>
    <p:bldLst>
      <p:bldP spid="1290444" grpId="0"/>
      <p:bldP spid="1290458" grpId="0"/>
      <p:bldP spid="1290460" grpId="0"/>
      <p:bldP spid="1290462" grpId="0"/>
      <p:bldP spid="1290469" grpId="0"/>
      <p:bldP spid="1290521" grpId="0"/>
      <p:bldP spid="1290523" grpId="0"/>
      <p:bldP spid="1290524" grpId="0"/>
      <p:bldP spid="6" grpId="0" animBg="1"/>
    </p:bldLst>
  </p:timing>
  <p:extLst>
    <p:ext uri="{6950BFC3-D8DA-4A85-94F7-54DA5524770B}">
      <p188:commentRel xmlns:p188="http://schemas.microsoft.com/office/powerpoint/2018/8/main" r:id="rId5"/>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1A6F5-F078-40C4-97BD-FD941086E70A}"/>
              </a:ext>
            </a:extLst>
          </p:cNvPr>
          <p:cNvSpPr>
            <a:spLocks noGrp="1"/>
          </p:cNvSpPr>
          <p:nvPr>
            <p:ph type="title"/>
          </p:nvPr>
        </p:nvSpPr>
        <p:spPr>
          <a:xfrm>
            <a:off x="457200" y="228600"/>
            <a:ext cx="8229600" cy="914400"/>
          </a:xfrm>
        </p:spPr>
        <p:txBody>
          <a:bodyPr anchor="b">
            <a:normAutofit/>
          </a:bodyPr>
          <a:lstStyle/>
          <a:p>
            <a:r>
              <a:rPr lang="en-US" dirty="0"/>
              <a:t>DiabetesEd Online University Goals</a:t>
            </a:r>
          </a:p>
        </p:txBody>
      </p:sp>
      <p:sp>
        <p:nvSpPr>
          <p:cNvPr id="3" name="Content Placeholder 2">
            <a:extLst>
              <a:ext uri="{FF2B5EF4-FFF2-40B4-BE49-F238E27FC236}">
                <a16:creationId xmlns:a16="http://schemas.microsoft.com/office/drawing/2014/main" id="{DDA3C8F5-F361-49C5-8713-F7F2B803F49B}"/>
              </a:ext>
            </a:extLst>
          </p:cNvPr>
          <p:cNvSpPr>
            <a:spLocks noGrp="1"/>
          </p:cNvSpPr>
          <p:nvPr>
            <p:ph sz="quarter" idx="1"/>
          </p:nvPr>
        </p:nvSpPr>
        <p:spPr>
          <a:xfrm>
            <a:off x="457200" y="1219200"/>
            <a:ext cx="4041648" cy="4937760"/>
          </a:xfrm>
        </p:spPr>
        <p:txBody>
          <a:bodyPr>
            <a:normAutofit fontScale="92500" lnSpcReduction="10000"/>
          </a:bodyPr>
          <a:lstStyle/>
          <a:p>
            <a:pPr>
              <a:lnSpc>
                <a:spcPct val="110000"/>
              </a:lnSpc>
            </a:pPr>
            <a:r>
              <a:rPr lang="en-US" sz="3000" dirty="0"/>
              <a:t>Get excited about diabetes care</a:t>
            </a:r>
          </a:p>
          <a:p>
            <a:pPr>
              <a:lnSpc>
                <a:spcPct val="110000"/>
              </a:lnSpc>
            </a:pPr>
            <a:r>
              <a:rPr lang="en-US" sz="3000" dirty="0"/>
              <a:t>Believe that you can make a difference</a:t>
            </a:r>
          </a:p>
          <a:p>
            <a:pPr>
              <a:lnSpc>
                <a:spcPct val="110000"/>
              </a:lnSpc>
            </a:pPr>
            <a:r>
              <a:rPr lang="en-US" sz="3000" dirty="0"/>
              <a:t>Explore communications approaches</a:t>
            </a:r>
          </a:p>
          <a:p>
            <a:pPr>
              <a:lnSpc>
                <a:spcPct val="110000"/>
              </a:lnSpc>
            </a:pPr>
            <a:r>
              <a:rPr lang="en-US" sz="3000" dirty="0"/>
              <a:t>Have fun</a:t>
            </a:r>
          </a:p>
          <a:p>
            <a:pPr>
              <a:lnSpc>
                <a:spcPct val="110000"/>
              </a:lnSpc>
            </a:pPr>
            <a:r>
              <a:rPr lang="en-US" sz="3000" dirty="0"/>
              <a:t>Engage your curiosity</a:t>
            </a:r>
          </a:p>
          <a:p>
            <a:pPr>
              <a:lnSpc>
                <a:spcPct val="110000"/>
              </a:lnSpc>
            </a:pPr>
            <a:r>
              <a:rPr lang="en-US" sz="3000" dirty="0"/>
              <a:t>Encourage each other to take risks</a:t>
            </a:r>
          </a:p>
        </p:txBody>
      </p:sp>
      <p:pic>
        <p:nvPicPr>
          <p:cNvPr id="5" name="Picture 4" descr="Grandmother cooking with child">
            <a:extLst>
              <a:ext uri="{FF2B5EF4-FFF2-40B4-BE49-F238E27FC236}">
                <a16:creationId xmlns:a16="http://schemas.microsoft.com/office/drawing/2014/main" id="{331E80F0-0569-4149-B358-08F3AF219DA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032" r="31330" b="-3"/>
          <a:stretch/>
        </p:blipFill>
        <p:spPr>
          <a:xfrm>
            <a:off x="4632198" y="1216152"/>
            <a:ext cx="4041648" cy="4937760"/>
          </a:xfrm>
          <a:prstGeom prst="rect">
            <a:avLst/>
          </a:prstGeom>
          <a:noFill/>
        </p:spPr>
      </p:pic>
    </p:spTree>
    <p:extLst>
      <p:ext uri="{BB962C8B-B14F-4D97-AF65-F5344CB8AC3E}">
        <p14:creationId xmlns:p14="http://schemas.microsoft.com/office/powerpoint/2010/main" val="2742200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ChangeArrowheads="1"/>
          </p:cNvSpPr>
          <p:nvPr/>
        </p:nvSpPr>
        <p:spPr bwMode="auto">
          <a:xfrm>
            <a:off x="323850" y="6400800"/>
            <a:ext cx="4491038"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23" name="Rectangle 3"/>
          <p:cNvSpPr>
            <a:spLocks noGrp="1" noChangeArrowheads="1"/>
          </p:cNvSpPr>
          <p:nvPr>
            <p:ph type="title"/>
          </p:nvPr>
        </p:nvSpPr>
        <p:spPr>
          <a:xfrm>
            <a:off x="510622" y="439738"/>
            <a:ext cx="8176178" cy="736600"/>
          </a:xfrm>
        </p:spPr>
        <p:txBody>
          <a:bodyPr>
            <a:normAutofit/>
          </a:bodyPr>
          <a:lstStyle/>
          <a:p>
            <a:pPr eaLnBrk="1" hangingPunct="1"/>
            <a:r>
              <a:rPr lang="en-US" sz="3600" dirty="0"/>
              <a:t>Natural Progression of Type 2 Diabetes</a:t>
            </a:r>
          </a:p>
        </p:txBody>
      </p:sp>
      <p:sp>
        <p:nvSpPr>
          <p:cNvPr id="56324" name="Rectangle 4"/>
          <p:cNvSpPr>
            <a:spLocks noChangeArrowheads="1"/>
          </p:cNvSpPr>
          <p:nvPr/>
        </p:nvSpPr>
        <p:spPr bwMode="gray">
          <a:xfrm>
            <a:off x="2038350" y="3254375"/>
            <a:ext cx="5972175" cy="1582738"/>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25" name="Line 5"/>
          <p:cNvSpPr>
            <a:spLocks noChangeShapeType="1"/>
          </p:cNvSpPr>
          <p:nvPr/>
        </p:nvSpPr>
        <p:spPr bwMode="black">
          <a:xfrm flipV="1">
            <a:off x="2930525" y="4837113"/>
            <a:ext cx="3175"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26" name="Line 6"/>
          <p:cNvSpPr>
            <a:spLocks noChangeShapeType="1"/>
          </p:cNvSpPr>
          <p:nvPr/>
        </p:nvSpPr>
        <p:spPr bwMode="black">
          <a:xfrm flipV="1">
            <a:off x="3881438" y="4837113"/>
            <a:ext cx="3175"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27" name="Line 7"/>
          <p:cNvSpPr>
            <a:spLocks noChangeShapeType="1"/>
          </p:cNvSpPr>
          <p:nvPr/>
        </p:nvSpPr>
        <p:spPr bwMode="black">
          <a:xfrm flipV="1">
            <a:off x="4851400" y="4837113"/>
            <a:ext cx="1588"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28" name="Line 8"/>
          <p:cNvSpPr>
            <a:spLocks noChangeShapeType="1"/>
          </p:cNvSpPr>
          <p:nvPr/>
        </p:nvSpPr>
        <p:spPr bwMode="black">
          <a:xfrm flipV="1">
            <a:off x="5799138" y="4837113"/>
            <a:ext cx="1587"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29" name="Line 9"/>
          <p:cNvSpPr>
            <a:spLocks noChangeShapeType="1"/>
          </p:cNvSpPr>
          <p:nvPr/>
        </p:nvSpPr>
        <p:spPr bwMode="black">
          <a:xfrm flipV="1">
            <a:off x="6753225" y="4837113"/>
            <a:ext cx="1588"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30" name="Line 10"/>
          <p:cNvSpPr>
            <a:spLocks noChangeShapeType="1"/>
          </p:cNvSpPr>
          <p:nvPr/>
        </p:nvSpPr>
        <p:spPr bwMode="black">
          <a:xfrm flipV="1">
            <a:off x="7700963" y="4837113"/>
            <a:ext cx="1587"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31" name="Rectangle 11"/>
          <p:cNvSpPr>
            <a:spLocks noChangeArrowheads="1"/>
          </p:cNvSpPr>
          <p:nvPr/>
        </p:nvSpPr>
        <p:spPr bwMode="black">
          <a:xfrm>
            <a:off x="2286000" y="4962525"/>
            <a:ext cx="3524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32" name="Rectangle 12"/>
          <p:cNvSpPr>
            <a:spLocks noChangeArrowheads="1"/>
          </p:cNvSpPr>
          <p:nvPr/>
        </p:nvSpPr>
        <p:spPr bwMode="black">
          <a:xfrm>
            <a:off x="2419350" y="4968875"/>
            <a:ext cx="33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-20</a:t>
            </a:r>
          </a:p>
        </p:txBody>
      </p:sp>
      <p:sp>
        <p:nvSpPr>
          <p:cNvPr id="56333" name="Rectangle 13"/>
          <p:cNvSpPr>
            <a:spLocks noChangeArrowheads="1"/>
          </p:cNvSpPr>
          <p:nvPr/>
        </p:nvSpPr>
        <p:spPr bwMode="black">
          <a:xfrm>
            <a:off x="3225800" y="4962525"/>
            <a:ext cx="3524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34" name="Rectangle 14"/>
          <p:cNvSpPr>
            <a:spLocks noChangeArrowheads="1"/>
          </p:cNvSpPr>
          <p:nvPr/>
        </p:nvSpPr>
        <p:spPr bwMode="black">
          <a:xfrm>
            <a:off x="3292475" y="4968875"/>
            <a:ext cx="33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-10</a:t>
            </a:r>
          </a:p>
        </p:txBody>
      </p:sp>
      <p:sp>
        <p:nvSpPr>
          <p:cNvPr id="56335" name="Rectangle 15"/>
          <p:cNvSpPr>
            <a:spLocks noChangeArrowheads="1"/>
          </p:cNvSpPr>
          <p:nvPr/>
        </p:nvSpPr>
        <p:spPr bwMode="black">
          <a:xfrm>
            <a:off x="4300538" y="4962525"/>
            <a:ext cx="12065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36" name="Rectangle 16"/>
          <p:cNvSpPr>
            <a:spLocks noChangeArrowheads="1"/>
          </p:cNvSpPr>
          <p:nvPr/>
        </p:nvSpPr>
        <p:spPr bwMode="black">
          <a:xfrm>
            <a:off x="4308475" y="4968875"/>
            <a:ext cx="127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0</a:t>
            </a:r>
          </a:p>
        </p:txBody>
      </p:sp>
      <p:sp>
        <p:nvSpPr>
          <p:cNvPr id="56337" name="Rectangle 17"/>
          <p:cNvSpPr>
            <a:spLocks noChangeArrowheads="1"/>
          </p:cNvSpPr>
          <p:nvPr/>
        </p:nvSpPr>
        <p:spPr bwMode="black">
          <a:xfrm>
            <a:off x="5175250" y="4962525"/>
            <a:ext cx="241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38" name="Rectangle 18"/>
          <p:cNvSpPr>
            <a:spLocks noChangeArrowheads="1"/>
          </p:cNvSpPr>
          <p:nvPr/>
        </p:nvSpPr>
        <p:spPr bwMode="black">
          <a:xfrm>
            <a:off x="5191125" y="49688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dirty="0"/>
              <a:t>10</a:t>
            </a:r>
          </a:p>
        </p:txBody>
      </p:sp>
      <p:sp>
        <p:nvSpPr>
          <p:cNvPr id="56339" name="Rectangle 19"/>
          <p:cNvSpPr>
            <a:spLocks noChangeArrowheads="1"/>
          </p:cNvSpPr>
          <p:nvPr/>
        </p:nvSpPr>
        <p:spPr bwMode="black">
          <a:xfrm>
            <a:off x="6149975" y="4962525"/>
            <a:ext cx="241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40" name="Rectangle 20"/>
          <p:cNvSpPr>
            <a:spLocks noChangeArrowheads="1"/>
          </p:cNvSpPr>
          <p:nvPr/>
        </p:nvSpPr>
        <p:spPr bwMode="black">
          <a:xfrm>
            <a:off x="6169025" y="49688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20</a:t>
            </a:r>
          </a:p>
        </p:txBody>
      </p:sp>
      <p:sp>
        <p:nvSpPr>
          <p:cNvPr id="56341" name="Rectangle 21"/>
          <p:cNvSpPr>
            <a:spLocks noChangeArrowheads="1"/>
          </p:cNvSpPr>
          <p:nvPr/>
        </p:nvSpPr>
        <p:spPr bwMode="black">
          <a:xfrm>
            <a:off x="7115175" y="4962525"/>
            <a:ext cx="241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42" name="Rectangle 22"/>
          <p:cNvSpPr>
            <a:spLocks noChangeArrowheads="1"/>
          </p:cNvSpPr>
          <p:nvPr/>
        </p:nvSpPr>
        <p:spPr bwMode="black">
          <a:xfrm>
            <a:off x="7131050" y="49688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30</a:t>
            </a:r>
          </a:p>
        </p:txBody>
      </p:sp>
      <p:sp>
        <p:nvSpPr>
          <p:cNvPr id="56343" name="Rectangle 23"/>
          <p:cNvSpPr>
            <a:spLocks noChangeArrowheads="1"/>
          </p:cNvSpPr>
          <p:nvPr/>
        </p:nvSpPr>
        <p:spPr bwMode="gray">
          <a:xfrm>
            <a:off x="2038350" y="1300163"/>
            <a:ext cx="5975350" cy="1766887"/>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sz="700">
              <a:latin typeface="Arial Narrow" pitchFamily="34" charset="0"/>
            </a:endParaRPr>
          </a:p>
        </p:txBody>
      </p:sp>
      <p:sp>
        <p:nvSpPr>
          <p:cNvPr id="56344" name="Line 24"/>
          <p:cNvSpPr>
            <a:spLocks noChangeShapeType="1"/>
          </p:cNvSpPr>
          <p:nvPr/>
        </p:nvSpPr>
        <p:spPr bwMode="gray">
          <a:xfrm flipV="1">
            <a:off x="2930525" y="3067050"/>
            <a:ext cx="1588"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5" name="Line 25"/>
          <p:cNvSpPr>
            <a:spLocks noChangeShapeType="1"/>
          </p:cNvSpPr>
          <p:nvPr/>
        </p:nvSpPr>
        <p:spPr bwMode="gray">
          <a:xfrm flipV="1">
            <a:off x="4864100" y="3067050"/>
            <a:ext cx="3175"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6" name="Line 26"/>
          <p:cNvSpPr>
            <a:spLocks noChangeShapeType="1"/>
          </p:cNvSpPr>
          <p:nvPr/>
        </p:nvSpPr>
        <p:spPr bwMode="gray">
          <a:xfrm flipV="1">
            <a:off x="5799138" y="3067050"/>
            <a:ext cx="1587"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7" name="Line 27"/>
          <p:cNvSpPr>
            <a:spLocks noChangeShapeType="1"/>
          </p:cNvSpPr>
          <p:nvPr/>
        </p:nvSpPr>
        <p:spPr bwMode="gray">
          <a:xfrm flipV="1">
            <a:off x="6746875" y="3067050"/>
            <a:ext cx="1588"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8" name="Line 28"/>
          <p:cNvSpPr>
            <a:spLocks noChangeShapeType="1"/>
          </p:cNvSpPr>
          <p:nvPr/>
        </p:nvSpPr>
        <p:spPr bwMode="gray">
          <a:xfrm flipV="1">
            <a:off x="7700963" y="3067050"/>
            <a:ext cx="1587"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9" name="Line 29"/>
          <p:cNvSpPr>
            <a:spLocks noChangeShapeType="1"/>
          </p:cNvSpPr>
          <p:nvPr/>
        </p:nvSpPr>
        <p:spPr bwMode="gray">
          <a:xfrm flipV="1">
            <a:off x="3876675" y="3067050"/>
            <a:ext cx="1588"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50" name="Freeform 30"/>
          <p:cNvSpPr>
            <a:spLocks/>
          </p:cNvSpPr>
          <p:nvPr/>
        </p:nvSpPr>
        <p:spPr bwMode="white">
          <a:xfrm>
            <a:off x="2028825" y="3427413"/>
            <a:ext cx="5895975" cy="746125"/>
          </a:xfrm>
          <a:custGeom>
            <a:avLst/>
            <a:gdLst>
              <a:gd name="T0" fmla="*/ 0 w 3419"/>
              <a:gd name="T1" fmla="*/ 2147483647 h 403"/>
              <a:gd name="T2" fmla="*/ 2147483647 w 3419"/>
              <a:gd name="T3" fmla="*/ 2147483647 h 403"/>
              <a:gd name="T4" fmla="*/ 2147483647 w 3419"/>
              <a:gd name="T5" fmla="*/ 2147483647 h 403"/>
              <a:gd name="T6" fmla="*/ 2147483647 w 3419"/>
              <a:gd name="T7" fmla="*/ 2147483647 h 403"/>
              <a:gd name="T8" fmla="*/ 2147483647 w 3419"/>
              <a:gd name="T9" fmla="*/ 2147483647 h 403"/>
              <a:gd name="T10" fmla="*/ 2147483647 w 3419"/>
              <a:gd name="T11" fmla="*/ 2147483647 h 403"/>
              <a:gd name="T12" fmla="*/ 2147483647 w 3419"/>
              <a:gd name="T13" fmla="*/ 2147483647 h 403"/>
              <a:gd name="T14" fmla="*/ 2147483647 w 3419"/>
              <a:gd name="T15" fmla="*/ 2147483647 h 403"/>
              <a:gd name="T16" fmla="*/ 2147483647 w 3419"/>
              <a:gd name="T17" fmla="*/ 2147483647 h 403"/>
              <a:gd name="T18" fmla="*/ 2147483647 w 3419"/>
              <a:gd name="T19" fmla="*/ 2147483647 h 403"/>
              <a:gd name="T20" fmla="*/ 2147483647 w 3419"/>
              <a:gd name="T21" fmla="*/ 2147483647 h 403"/>
              <a:gd name="T22" fmla="*/ 2147483647 w 3419"/>
              <a:gd name="T23" fmla="*/ 2147483647 h 403"/>
              <a:gd name="T24" fmla="*/ 2147483647 w 3419"/>
              <a:gd name="T25" fmla="*/ 2147483647 h 403"/>
              <a:gd name="T26" fmla="*/ 2147483647 w 3419"/>
              <a:gd name="T27" fmla="*/ 2147483647 h 403"/>
              <a:gd name="T28" fmla="*/ 2147483647 w 3419"/>
              <a:gd name="T29" fmla="*/ 2147483647 h 403"/>
              <a:gd name="T30" fmla="*/ 2147483647 w 3419"/>
              <a:gd name="T31" fmla="*/ 2147483647 h 403"/>
              <a:gd name="T32" fmla="*/ 2147483647 w 3419"/>
              <a:gd name="T33" fmla="*/ 2147483647 h 403"/>
              <a:gd name="T34" fmla="*/ 2147483647 w 3419"/>
              <a:gd name="T35" fmla="*/ 2147483647 h 403"/>
              <a:gd name="T36" fmla="*/ 2147483647 w 3419"/>
              <a:gd name="T37" fmla="*/ 2147483647 h 403"/>
              <a:gd name="T38" fmla="*/ 2147483647 w 3419"/>
              <a:gd name="T39" fmla="*/ 2147483647 h 403"/>
              <a:gd name="T40" fmla="*/ 2147483647 w 3419"/>
              <a:gd name="T41" fmla="*/ 2147483647 h 403"/>
              <a:gd name="T42" fmla="*/ 2147483647 w 3419"/>
              <a:gd name="T43" fmla="*/ 2147483647 h 403"/>
              <a:gd name="T44" fmla="*/ 2147483647 w 3419"/>
              <a:gd name="T45" fmla="*/ 2147483647 h 403"/>
              <a:gd name="T46" fmla="*/ 2147483647 w 3419"/>
              <a:gd name="T47" fmla="*/ 2147483647 h 403"/>
              <a:gd name="T48" fmla="*/ 2147483647 w 3419"/>
              <a:gd name="T49" fmla="*/ 2147483647 h 403"/>
              <a:gd name="T50" fmla="*/ 2147483647 w 3419"/>
              <a:gd name="T51" fmla="*/ 2147483647 h 403"/>
              <a:gd name="T52" fmla="*/ 2147483647 w 3419"/>
              <a:gd name="T53" fmla="*/ 2147483647 h 403"/>
              <a:gd name="T54" fmla="*/ 2147483647 w 3419"/>
              <a:gd name="T55" fmla="*/ 2147483647 h 403"/>
              <a:gd name="T56" fmla="*/ 2147483647 w 3419"/>
              <a:gd name="T57" fmla="*/ 2147483647 h 403"/>
              <a:gd name="T58" fmla="*/ 2147483647 w 3419"/>
              <a:gd name="T59" fmla="*/ 2147483647 h 403"/>
              <a:gd name="T60" fmla="*/ 2147483647 w 3419"/>
              <a:gd name="T61" fmla="*/ 2147483647 h 403"/>
              <a:gd name="T62" fmla="*/ 2147483647 w 3419"/>
              <a:gd name="T63" fmla="*/ 2147483647 h 403"/>
              <a:gd name="T64" fmla="*/ 2147483647 w 3419"/>
              <a:gd name="T65" fmla="*/ 2147483647 h 403"/>
              <a:gd name="T66" fmla="*/ 2147483647 w 3419"/>
              <a:gd name="T67" fmla="*/ 2147483647 h 403"/>
              <a:gd name="T68" fmla="*/ 2147483647 w 3419"/>
              <a:gd name="T69" fmla="*/ 2147483647 h 403"/>
              <a:gd name="T70" fmla="*/ 2147483647 w 3419"/>
              <a:gd name="T71" fmla="*/ 2147483647 h 403"/>
              <a:gd name="T72" fmla="*/ 2147483647 w 3419"/>
              <a:gd name="T73" fmla="*/ 2147483647 h 403"/>
              <a:gd name="T74" fmla="*/ 2147483647 w 3419"/>
              <a:gd name="T75" fmla="*/ 2147483647 h 403"/>
              <a:gd name="T76" fmla="*/ 2147483647 w 3419"/>
              <a:gd name="T77" fmla="*/ 2147483647 h 403"/>
              <a:gd name="T78" fmla="*/ 2147483647 w 3419"/>
              <a:gd name="T79" fmla="*/ 2147483647 h 403"/>
              <a:gd name="T80" fmla="*/ 2147483647 w 3419"/>
              <a:gd name="T81" fmla="*/ 0 h 403"/>
              <a:gd name="T82" fmla="*/ 2147483647 w 3419"/>
              <a:gd name="T83" fmla="*/ 0 h 403"/>
              <a:gd name="T84" fmla="*/ 2147483647 w 3419"/>
              <a:gd name="T85" fmla="*/ 0 h 403"/>
              <a:gd name="T86" fmla="*/ 2147483647 w 3419"/>
              <a:gd name="T87" fmla="*/ 2147483647 h 403"/>
              <a:gd name="T88" fmla="*/ 2147483647 w 3419"/>
              <a:gd name="T89" fmla="*/ 2147483647 h 403"/>
              <a:gd name="T90" fmla="*/ 2147483647 w 3419"/>
              <a:gd name="T91" fmla="*/ 2147483647 h 403"/>
              <a:gd name="T92" fmla="*/ 2147483647 w 3419"/>
              <a:gd name="T93" fmla="*/ 2147483647 h 403"/>
              <a:gd name="T94" fmla="*/ 2147483647 w 3419"/>
              <a:gd name="T95" fmla="*/ 2147483647 h 403"/>
              <a:gd name="T96" fmla="*/ 2147483647 w 3419"/>
              <a:gd name="T97" fmla="*/ 2147483647 h 403"/>
              <a:gd name="T98" fmla="*/ 2147483647 w 3419"/>
              <a:gd name="T99" fmla="*/ 2147483647 h 403"/>
              <a:gd name="T100" fmla="*/ 2147483647 w 3419"/>
              <a:gd name="T101" fmla="*/ 2147483647 h 403"/>
              <a:gd name="T102" fmla="*/ 2147483647 w 3419"/>
              <a:gd name="T103" fmla="*/ 2147483647 h 403"/>
              <a:gd name="T104" fmla="*/ 2147483647 w 3419"/>
              <a:gd name="T105" fmla="*/ 2147483647 h 403"/>
              <a:gd name="T106" fmla="*/ 2147483647 w 3419"/>
              <a:gd name="T107" fmla="*/ 2147483647 h 403"/>
              <a:gd name="T108" fmla="*/ 2147483647 w 3419"/>
              <a:gd name="T109" fmla="*/ 2147483647 h 403"/>
              <a:gd name="T110" fmla="*/ 2147483647 w 3419"/>
              <a:gd name="T111" fmla="*/ 2147483647 h 403"/>
              <a:gd name="T112" fmla="*/ 2147483647 w 3419"/>
              <a:gd name="T113" fmla="*/ 2147483647 h 403"/>
              <a:gd name="T114" fmla="*/ 2147483647 w 3419"/>
              <a:gd name="T115" fmla="*/ 2147483647 h 403"/>
              <a:gd name="T116" fmla="*/ 0 w 3419"/>
              <a:gd name="T117" fmla="*/ 2147483647 h 4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419"/>
              <a:gd name="T178" fmla="*/ 0 h 403"/>
              <a:gd name="T179" fmla="*/ 3419 w 3419"/>
              <a:gd name="T180" fmla="*/ 403 h 40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419" h="403">
                <a:moveTo>
                  <a:pt x="0" y="385"/>
                </a:moveTo>
                <a:lnTo>
                  <a:pt x="13" y="403"/>
                </a:lnTo>
                <a:lnTo>
                  <a:pt x="118" y="322"/>
                </a:lnTo>
                <a:lnTo>
                  <a:pt x="225" y="241"/>
                </a:lnTo>
                <a:lnTo>
                  <a:pt x="332" y="167"/>
                </a:lnTo>
                <a:lnTo>
                  <a:pt x="324" y="158"/>
                </a:lnTo>
                <a:lnTo>
                  <a:pt x="330" y="167"/>
                </a:lnTo>
                <a:lnTo>
                  <a:pt x="381" y="134"/>
                </a:lnTo>
                <a:lnTo>
                  <a:pt x="376" y="125"/>
                </a:lnTo>
                <a:lnTo>
                  <a:pt x="381" y="136"/>
                </a:lnTo>
                <a:lnTo>
                  <a:pt x="435" y="109"/>
                </a:lnTo>
                <a:lnTo>
                  <a:pt x="429" y="98"/>
                </a:lnTo>
                <a:lnTo>
                  <a:pt x="433" y="109"/>
                </a:lnTo>
                <a:lnTo>
                  <a:pt x="486" y="88"/>
                </a:lnTo>
                <a:lnTo>
                  <a:pt x="540" y="70"/>
                </a:lnTo>
                <a:lnTo>
                  <a:pt x="536" y="59"/>
                </a:lnTo>
                <a:lnTo>
                  <a:pt x="538" y="70"/>
                </a:lnTo>
                <a:lnTo>
                  <a:pt x="645" y="50"/>
                </a:lnTo>
                <a:lnTo>
                  <a:pt x="643" y="39"/>
                </a:lnTo>
                <a:lnTo>
                  <a:pt x="645" y="50"/>
                </a:lnTo>
                <a:lnTo>
                  <a:pt x="757" y="35"/>
                </a:lnTo>
                <a:lnTo>
                  <a:pt x="864" y="29"/>
                </a:lnTo>
                <a:lnTo>
                  <a:pt x="970" y="22"/>
                </a:lnTo>
                <a:lnTo>
                  <a:pt x="969" y="11"/>
                </a:lnTo>
                <a:lnTo>
                  <a:pt x="969" y="22"/>
                </a:lnTo>
                <a:lnTo>
                  <a:pt x="1075" y="22"/>
                </a:lnTo>
                <a:lnTo>
                  <a:pt x="1287" y="29"/>
                </a:lnTo>
                <a:lnTo>
                  <a:pt x="1712" y="29"/>
                </a:lnTo>
                <a:lnTo>
                  <a:pt x="2138" y="29"/>
                </a:lnTo>
                <a:lnTo>
                  <a:pt x="2563" y="29"/>
                </a:lnTo>
                <a:lnTo>
                  <a:pt x="2775" y="29"/>
                </a:lnTo>
                <a:lnTo>
                  <a:pt x="2996" y="29"/>
                </a:lnTo>
                <a:lnTo>
                  <a:pt x="3419" y="29"/>
                </a:lnTo>
                <a:lnTo>
                  <a:pt x="3419" y="7"/>
                </a:lnTo>
                <a:lnTo>
                  <a:pt x="2996" y="7"/>
                </a:lnTo>
                <a:lnTo>
                  <a:pt x="2775" y="7"/>
                </a:lnTo>
                <a:lnTo>
                  <a:pt x="2563" y="7"/>
                </a:lnTo>
                <a:lnTo>
                  <a:pt x="2138" y="7"/>
                </a:lnTo>
                <a:lnTo>
                  <a:pt x="1712" y="7"/>
                </a:lnTo>
                <a:lnTo>
                  <a:pt x="1287" y="7"/>
                </a:lnTo>
                <a:lnTo>
                  <a:pt x="1075" y="0"/>
                </a:lnTo>
                <a:lnTo>
                  <a:pt x="969" y="0"/>
                </a:lnTo>
                <a:lnTo>
                  <a:pt x="862" y="7"/>
                </a:lnTo>
                <a:lnTo>
                  <a:pt x="755" y="13"/>
                </a:lnTo>
                <a:lnTo>
                  <a:pt x="643" y="28"/>
                </a:lnTo>
                <a:lnTo>
                  <a:pt x="641" y="28"/>
                </a:lnTo>
                <a:lnTo>
                  <a:pt x="534" y="48"/>
                </a:lnTo>
                <a:lnTo>
                  <a:pt x="532" y="50"/>
                </a:lnTo>
                <a:lnTo>
                  <a:pt x="479" y="68"/>
                </a:lnTo>
                <a:lnTo>
                  <a:pt x="426" y="88"/>
                </a:lnTo>
                <a:lnTo>
                  <a:pt x="424" y="88"/>
                </a:lnTo>
                <a:lnTo>
                  <a:pt x="370" y="116"/>
                </a:lnTo>
                <a:lnTo>
                  <a:pt x="319" y="149"/>
                </a:lnTo>
                <a:lnTo>
                  <a:pt x="212" y="223"/>
                </a:lnTo>
                <a:lnTo>
                  <a:pt x="105" y="304"/>
                </a:lnTo>
                <a:lnTo>
                  <a:pt x="0" y="385"/>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51" name="Freeform 31"/>
          <p:cNvSpPr>
            <a:spLocks/>
          </p:cNvSpPr>
          <p:nvPr/>
        </p:nvSpPr>
        <p:spPr bwMode="gray">
          <a:xfrm>
            <a:off x="2028825" y="3587750"/>
            <a:ext cx="5899150" cy="1157288"/>
          </a:xfrm>
          <a:custGeom>
            <a:avLst/>
            <a:gdLst>
              <a:gd name="T0" fmla="*/ 2147483647 w 3421"/>
              <a:gd name="T1" fmla="*/ 2147483647 h 626"/>
              <a:gd name="T2" fmla="*/ 2147483647 w 3421"/>
              <a:gd name="T3" fmla="*/ 2147483647 h 626"/>
              <a:gd name="T4" fmla="*/ 2147483647 w 3421"/>
              <a:gd name="T5" fmla="*/ 2147483647 h 626"/>
              <a:gd name="T6" fmla="*/ 2147483647 w 3421"/>
              <a:gd name="T7" fmla="*/ 2147483647 h 626"/>
              <a:gd name="T8" fmla="*/ 2147483647 w 3421"/>
              <a:gd name="T9" fmla="*/ 2147483647 h 626"/>
              <a:gd name="T10" fmla="*/ 2147483647 w 3421"/>
              <a:gd name="T11" fmla="*/ 2147483647 h 626"/>
              <a:gd name="T12" fmla="*/ 2147483647 w 3421"/>
              <a:gd name="T13" fmla="*/ 2147483647 h 626"/>
              <a:gd name="T14" fmla="*/ 2147483647 w 3421"/>
              <a:gd name="T15" fmla="*/ 2147483647 h 626"/>
              <a:gd name="T16" fmla="*/ 2147483647 w 3421"/>
              <a:gd name="T17" fmla="*/ 2147483647 h 626"/>
              <a:gd name="T18" fmla="*/ 2147483647 w 3421"/>
              <a:gd name="T19" fmla="*/ 2147483647 h 626"/>
              <a:gd name="T20" fmla="*/ 2147483647 w 3421"/>
              <a:gd name="T21" fmla="*/ 2147483647 h 626"/>
              <a:gd name="T22" fmla="*/ 2147483647 w 3421"/>
              <a:gd name="T23" fmla="*/ 2147483647 h 626"/>
              <a:gd name="T24" fmla="*/ 2147483647 w 3421"/>
              <a:gd name="T25" fmla="*/ 2147483647 h 626"/>
              <a:gd name="T26" fmla="*/ 2147483647 w 3421"/>
              <a:gd name="T27" fmla="*/ 2147483647 h 626"/>
              <a:gd name="T28" fmla="*/ 2147483647 w 3421"/>
              <a:gd name="T29" fmla="*/ 2147483647 h 626"/>
              <a:gd name="T30" fmla="*/ 2147483647 w 3421"/>
              <a:gd name="T31" fmla="*/ 2147483647 h 626"/>
              <a:gd name="T32" fmla="*/ 2147483647 w 3421"/>
              <a:gd name="T33" fmla="*/ 2147483647 h 626"/>
              <a:gd name="T34" fmla="*/ 2147483647 w 3421"/>
              <a:gd name="T35" fmla="*/ 2147483647 h 626"/>
              <a:gd name="T36" fmla="*/ 2147483647 w 3421"/>
              <a:gd name="T37" fmla="*/ 2147483647 h 626"/>
              <a:gd name="T38" fmla="*/ 2147483647 w 3421"/>
              <a:gd name="T39" fmla="*/ 2147483647 h 626"/>
              <a:gd name="T40" fmla="*/ 2147483647 w 3421"/>
              <a:gd name="T41" fmla="*/ 2147483647 h 626"/>
              <a:gd name="T42" fmla="*/ 2147483647 w 3421"/>
              <a:gd name="T43" fmla="*/ 2147483647 h 626"/>
              <a:gd name="T44" fmla="*/ 2147483647 w 3421"/>
              <a:gd name="T45" fmla="*/ 2147483647 h 626"/>
              <a:gd name="T46" fmla="*/ 2147483647 w 3421"/>
              <a:gd name="T47" fmla="*/ 2147483647 h 626"/>
              <a:gd name="T48" fmla="*/ 2147483647 w 3421"/>
              <a:gd name="T49" fmla="*/ 2147483647 h 626"/>
              <a:gd name="T50" fmla="*/ 2147483647 w 3421"/>
              <a:gd name="T51" fmla="*/ 2147483647 h 626"/>
              <a:gd name="T52" fmla="*/ 2147483647 w 3421"/>
              <a:gd name="T53" fmla="*/ 2147483647 h 626"/>
              <a:gd name="T54" fmla="*/ 2147483647 w 3421"/>
              <a:gd name="T55" fmla="*/ 2147483647 h 626"/>
              <a:gd name="T56" fmla="*/ 2147483647 w 3421"/>
              <a:gd name="T57" fmla="*/ 2147483647 h 626"/>
              <a:gd name="T58" fmla="*/ 2147483647 w 3421"/>
              <a:gd name="T59" fmla="*/ 2147483647 h 626"/>
              <a:gd name="T60" fmla="*/ 2147483647 w 3421"/>
              <a:gd name="T61" fmla="*/ 2147483647 h 626"/>
              <a:gd name="T62" fmla="*/ 2147483647 w 3421"/>
              <a:gd name="T63" fmla="*/ 2147483647 h 626"/>
              <a:gd name="T64" fmla="*/ 2147483647 w 3421"/>
              <a:gd name="T65" fmla="*/ 2147483647 h 626"/>
              <a:gd name="T66" fmla="*/ 2147483647 w 3421"/>
              <a:gd name="T67" fmla="*/ 2147483647 h 626"/>
              <a:gd name="T68" fmla="*/ 2147483647 w 3421"/>
              <a:gd name="T69" fmla="*/ 2147483647 h 626"/>
              <a:gd name="T70" fmla="*/ 2147483647 w 3421"/>
              <a:gd name="T71" fmla="*/ 2147483647 h 626"/>
              <a:gd name="T72" fmla="*/ 2147483647 w 3421"/>
              <a:gd name="T73" fmla="*/ 2147483647 h 626"/>
              <a:gd name="T74" fmla="*/ 2147483647 w 3421"/>
              <a:gd name="T75" fmla="*/ 2147483647 h 626"/>
              <a:gd name="T76" fmla="*/ 2147483647 w 3421"/>
              <a:gd name="T77" fmla="*/ 2147483647 h 626"/>
              <a:gd name="T78" fmla="*/ 2147483647 w 3421"/>
              <a:gd name="T79" fmla="*/ 2147483647 h 626"/>
              <a:gd name="T80" fmla="*/ 2147483647 w 3421"/>
              <a:gd name="T81" fmla="*/ 0 h 626"/>
              <a:gd name="T82" fmla="*/ 2147483647 w 3421"/>
              <a:gd name="T83" fmla="*/ 0 h 626"/>
              <a:gd name="T84" fmla="*/ 2147483647 w 3421"/>
              <a:gd name="T85" fmla="*/ 2147483647 h 626"/>
              <a:gd name="T86" fmla="*/ 2147483647 w 3421"/>
              <a:gd name="T87" fmla="*/ 2147483647 h 626"/>
              <a:gd name="T88" fmla="*/ 2147483647 w 3421"/>
              <a:gd name="T89" fmla="*/ 2147483647 h 626"/>
              <a:gd name="T90" fmla="*/ 2147483647 w 3421"/>
              <a:gd name="T91" fmla="*/ 2147483647 h 626"/>
              <a:gd name="T92" fmla="*/ 2147483647 w 3421"/>
              <a:gd name="T93" fmla="*/ 2147483647 h 626"/>
              <a:gd name="T94" fmla="*/ 2147483647 w 3421"/>
              <a:gd name="T95" fmla="*/ 2147483647 h 62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421"/>
              <a:gd name="T145" fmla="*/ 0 h 626"/>
              <a:gd name="T146" fmla="*/ 3421 w 3421"/>
              <a:gd name="T147" fmla="*/ 626 h 62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421" h="626">
                <a:moveTo>
                  <a:pt x="0" y="332"/>
                </a:moveTo>
                <a:lnTo>
                  <a:pt x="11" y="350"/>
                </a:lnTo>
                <a:lnTo>
                  <a:pt x="116" y="282"/>
                </a:lnTo>
                <a:lnTo>
                  <a:pt x="223" y="216"/>
                </a:lnTo>
                <a:lnTo>
                  <a:pt x="330" y="148"/>
                </a:lnTo>
                <a:lnTo>
                  <a:pt x="324" y="139"/>
                </a:lnTo>
                <a:lnTo>
                  <a:pt x="330" y="150"/>
                </a:lnTo>
                <a:lnTo>
                  <a:pt x="381" y="124"/>
                </a:lnTo>
                <a:lnTo>
                  <a:pt x="376" y="113"/>
                </a:lnTo>
                <a:lnTo>
                  <a:pt x="380" y="124"/>
                </a:lnTo>
                <a:lnTo>
                  <a:pt x="433" y="104"/>
                </a:lnTo>
                <a:lnTo>
                  <a:pt x="540" y="63"/>
                </a:lnTo>
                <a:lnTo>
                  <a:pt x="536" y="52"/>
                </a:lnTo>
                <a:lnTo>
                  <a:pt x="540" y="63"/>
                </a:lnTo>
                <a:lnTo>
                  <a:pt x="646" y="35"/>
                </a:lnTo>
                <a:lnTo>
                  <a:pt x="643" y="24"/>
                </a:lnTo>
                <a:lnTo>
                  <a:pt x="645" y="35"/>
                </a:lnTo>
                <a:lnTo>
                  <a:pt x="757" y="23"/>
                </a:lnTo>
                <a:lnTo>
                  <a:pt x="755" y="12"/>
                </a:lnTo>
                <a:lnTo>
                  <a:pt x="755" y="23"/>
                </a:lnTo>
                <a:lnTo>
                  <a:pt x="862" y="23"/>
                </a:lnTo>
                <a:lnTo>
                  <a:pt x="862" y="12"/>
                </a:lnTo>
                <a:lnTo>
                  <a:pt x="862" y="23"/>
                </a:lnTo>
                <a:lnTo>
                  <a:pt x="915" y="30"/>
                </a:lnTo>
                <a:lnTo>
                  <a:pt x="915" y="19"/>
                </a:lnTo>
                <a:lnTo>
                  <a:pt x="913" y="30"/>
                </a:lnTo>
                <a:lnTo>
                  <a:pt x="967" y="43"/>
                </a:lnTo>
                <a:lnTo>
                  <a:pt x="969" y="32"/>
                </a:lnTo>
                <a:lnTo>
                  <a:pt x="965" y="43"/>
                </a:lnTo>
                <a:lnTo>
                  <a:pt x="1072" y="89"/>
                </a:lnTo>
                <a:lnTo>
                  <a:pt x="1177" y="137"/>
                </a:lnTo>
                <a:lnTo>
                  <a:pt x="1283" y="185"/>
                </a:lnTo>
                <a:lnTo>
                  <a:pt x="1390" y="223"/>
                </a:lnTo>
                <a:lnTo>
                  <a:pt x="1394" y="212"/>
                </a:lnTo>
                <a:lnTo>
                  <a:pt x="1390" y="223"/>
                </a:lnTo>
                <a:lnTo>
                  <a:pt x="1495" y="271"/>
                </a:lnTo>
                <a:lnTo>
                  <a:pt x="1604" y="312"/>
                </a:lnTo>
                <a:lnTo>
                  <a:pt x="1709" y="352"/>
                </a:lnTo>
                <a:lnTo>
                  <a:pt x="1711" y="352"/>
                </a:lnTo>
                <a:lnTo>
                  <a:pt x="1817" y="378"/>
                </a:lnTo>
                <a:lnTo>
                  <a:pt x="1924" y="405"/>
                </a:lnTo>
                <a:lnTo>
                  <a:pt x="2136" y="446"/>
                </a:lnTo>
                <a:lnTo>
                  <a:pt x="2348" y="479"/>
                </a:lnTo>
                <a:lnTo>
                  <a:pt x="2561" y="512"/>
                </a:lnTo>
                <a:lnTo>
                  <a:pt x="2773" y="547"/>
                </a:lnTo>
                <a:lnTo>
                  <a:pt x="2775" y="547"/>
                </a:lnTo>
                <a:lnTo>
                  <a:pt x="2996" y="573"/>
                </a:lnTo>
                <a:lnTo>
                  <a:pt x="3419" y="626"/>
                </a:lnTo>
                <a:lnTo>
                  <a:pt x="3421" y="604"/>
                </a:lnTo>
                <a:lnTo>
                  <a:pt x="2997" y="551"/>
                </a:lnTo>
                <a:lnTo>
                  <a:pt x="2777" y="525"/>
                </a:lnTo>
                <a:lnTo>
                  <a:pt x="2775" y="536"/>
                </a:lnTo>
                <a:lnTo>
                  <a:pt x="2777" y="525"/>
                </a:lnTo>
                <a:lnTo>
                  <a:pt x="2565" y="490"/>
                </a:lnTo>
                <a:lnTo>
                  <a:pt x="2351" y="457"/>
                </a:lnTo>
                <a:lnTo>
                  <a:pt x="2140" y="424"/>
                </a:lnTo>
                <a:lnTo>
                  <a:pt x="1928" y="383"/>
                </a:lnTo>
                <a:lnTo>
                  <a:pt x="1926" y="394"/>
                </a:lnTo>
                <a:lnTo>
                  <a:pt x="1930" y="385"/>
                </a:lnTo>
                <a:lnTo>
                  <a:pt x="1823" y="358"/>
                </a:lnTo>
                <a:lnTo>
                  <a:pt x="1716" y="332"/>
                </a:lnTo>
                <a:lnTo>
                  <a:pt x="1712" y="341"/>
                </a:lnTo>
                <a:lnTo>
                  <a:pt x="1716" y="332"/>
                </a:lnTo>
                <a:lnTo>
                  <a:pt x="1611" y="291"/>
                </a:lnTo>
                <a:lnTo>
                  <a:pt x="1503" y="251"/>
                </a:lnTo>
                <a:lnTo>
                  <a:pt x="1499" y="260"/>
                </a:lnTo>
                <a:lnTo>
                  <a:pt x="1504" y="251"/>
                </a:lnTo>
                <a:lnTo>
                  <a:pt x="1399" y="203"/>
                </a:lnTo>
                <a:lnTo>
                  <a:pt x="1398" y="203"/>
                </a:lnTo>
                <a:lnTo>
                  <a:pt x="1291" y="164"/>
                </a:lnTo>
                <a:lnTo>
                  <a:pt x="1287" y="173"/>
                </a:lnTo>
                <a:lnTo>
                  <a:pt x="1293" y="164"/>
                </a:lnTo>
                <a:lnTo>
                  <a:pt x="1186" y="116"/>
                </a:lnTo>
                <a:lnTo>
                  <a:pt x="1081" y="69"/>
                </a:lnTo>
                <a:lnTo>
                  <a:pt x="974" y="23"/>
                </a:lnTo>
                <a:lnTo>
                  <a:pt x="972" y="23"/>
                </a:lnTo>
                <a:lnTo>
                  <a:pt x="919" y="10"/>
                </a:lnTo>
                <a:lnTo>
                  <a:pt x="917" y="8"/>
                </a:lnTo>
                <a:lnTo>
                  <a:pt x="864" y="0"/>
                </a:lnTo>
                <a:lnTo>
                  <a:pt x="862" y="0"/>
                </a:lnTo>
                <a:lnTo>
                  <a:pt x="755" y="0"/>
                </a:lnTo>
                <a:lnTo>
                  <a:pt x="643" y="13"/>
                </a:lnTo>
                <a:lnTo>
                  <a:pt x="641" y="15"/>
                </a:lnTo>
                <a:lnTo>
                  <a:pt x="534" y="43"/>
                </a:lnTo>
                <a:lnTo>
                  <a:pt x="532" y="43"/>
                </a:lnTo>
                <a:lnTo>
                  <a:pt x="426" y="83"/>
                </a:lnTo>
                <a:lnTo>
                  <a:pt x="372" y="104"/>
                </a:lnTo>
                <a:lnTo>
                  <a:pt x="321" y="129"/>
                </a:lnTo>
                <a:lnTo>
                  <a:pt x="319" y="129"/>
                </a:lnTo>
                <a:lnTo>
                  <a:pt x="212" y="197"/>
                </a:lnTo>
                <a:lnTo>
                  <a:pt x="105" y="264"/>
                </a:lnTo>
                <a:lnTo>
                  <a:pt x="0" y="33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52" name="Freeform 32"/>
          <p:cNvSpPr>
            <a:spLocks/>
          </p:cNvSpPr>
          <p:nvPr/>
        </p:nvSpPr>
        <p:spPr bwMode="gray">
          <a:xfrm>
            <a:off x="2051050" y="1570038"/>
            <a:ext cx="5835650" cy="1231900"/>
          </a:xfrm>
          <a:custGeom>
            <a:avLst/>
            <a:gdLst>
              <a:gd name="T0" fmla="*/ 2147483647 w 3384"/>
              <a:gd name="T1" fmla="*/ 2147483647 h 666"/>
              <a:gd name="T2" fmla="*/ 2147483647 w 3384"/>
              <a:gd name="T3" fmla="*/ 2147483647 h 666"/>
              <a:gd name="T4" fmla="*/ 2147483647 w 3384"/>
              <a:gd name="T5" fmla="*/ 2147483647 h 666"/>
              <a:gd name="T6" fmla="*/ 2147483647 w 3384"/>
              <a:gd name="T7" fmla="*/ 2147483647 h 666"/>
              <a:gd name="T8" fmla="*/ 2147483647 w 3384"/>
              <a:gd name="T9" fmla="*/ 2147483647 h 666"/>
              <a:gd name="T10" fmla="*/ 2147483647 w 3384"/>
              <a:gd name="T11" fmla="*/ 2147483647 h 666"/>
              <a:gd name="T12" fmla="*/ 2147483647 w 3384"/>
              <a:gd name="T13" fmla="*/ 2147483647 h 666"/>
              <a:gd name="T14" fmla="*/ 2147483647 w 3384"/>
              <a:gd name="T15" fmla="*/ 2147483647 h 666"/>
              <a:gd name="T16" fmla="*/ 2147483647 w 3384"/>
              <a:gd name="T17" fmla="*/ 2147483647 h 666"/>
              <a:gd name="T18" fmla="*/ 2147483647 w 3384"/>
              <a:gd name="T19" fmla="*/ 2147483647 h 666"/>
              <a:gd name="T20" fmla="*/ 2147483647 w 3384"/>
              <a:gd name="T21" fmla="*/ 2147483647 h 666"/>
              <a:gd name="T22" fmla="*/ 2147483647 w 3384"/>
              <a:gd name="T23" fmla="*/ 2147483647 h 666"/>
              <a:gd name="T24" fmla="*/ 2147483647 w 3384"/>
              <a:gd name="T25" fmla="*/ 2147483647 h 666"/>
              <a:gd name="T26" fmla="*/ 2147483647 w 3384"/>
              <a:gd name="T27" fmla="*/ 2147483647 h 666"/>
              <a:gd name="T28" fmla="*/ 2147483647 w 3384"/>
              <a:gd name="T29" fmla="*/ 2147483647 h 666"/>
              <a:gd name="T30" fmla="*/ 2147483647 w 3384"/>
              <a:gd name="T31" fmla="*/ 2147483647 h 666"/>
              <a:gd name="T32" fmla="*/ 2147483647 w 3384"/>
              <a:gd name="T33" fmla="*/ 2147483647 h 666"/>
              <a:gd name="T34" fmla="*/ 2147483647 w 3384"/>
              <a:gd name="T35" fmla="*/ 2147483647 h 666"/>
              <a:gd name="T36" fmla="*/ 2147483647 w 3384"/>
              <a:gd name="T37" fmla="*/ 2147483647 h 666"/>
              <a:gd name="T38" fmla="*/ 2147483647 w 3384"/>
              <a:gd name="T39" fmla="*/ 2147483647 h 666"/>
              <a:gd name="T40" fmla="*/ 2147483647 w 3384"/>
              <a:gd name="T41" fmla="*/ 2147483647 h 666"/>
              <a:gd name="T42" fmla="*/ 2147483647 w 3384"/>
              <a:gd name="T43" fmla="*/ 2147483647 h 666"/>
              <a:gd name="T44" fmla="*/ 2147483647 w 3384"/>
              <a:gd name="T45" fmla="*/ 2147483647 h 666"/>
              <a:gd name="T46" fmla="*/ 2147483647 w 3384"/>
              <a:gd name="T47" fmla="*/ 2147483647 h 666"/>
              <a:gd name="T48" fmla="*/ 2147483647 w 3384"/>
              <a:gd name="T49" fmla="*/ 2147483647 h 666"/>
              <a:gd name="T50" fmla="*/ 2147483647 w 3384"/>
              <a:gd name="T51" fmla="*/ 2147483647 h 666"/>
              <a:gd name="T52" fmla="*/ 2147483647 w 3384"/>
              <a:gd name="T53" fmla="*/ 2147483647 h 666"/>
              <a:gd name="T54" fmla="*/ 2147483647 w 3384"/>
              <a:gd name="T55" fmla="*/ 2147483647 h 666"/>
              <a:gd name="T56" fmla="*/ 2147483647 w 3384"/>
              <a:gd name="T57" fmla="*/ 2147483647 h 666"/>
              <a:gd name="T58" fmla="*/ 2147483647 w 3384"/>
              <a:gd name="T59" fmla="*/ 2147483647 h 666"/>
              <a:gd name="T60" fmla="*/ 2147483647 w 3384"/>
              <a:gd name="T61" fmla="*/ 2147483647 h 666"/>
              <a:gd name="T62" fmla="*/ 2147483647 w 3384"/>
              <a:gd name="T63" fmla="*/ 2147483647 h 666"/>
              <a:gd name="T64" fmla="*/ 2147483647 w 3384"/>
              <a:gd name="T65" fmla="*/ 2147483647 h 666"/>
              <a:gd name="T66" fmla="*/ 2147483647 w 3384"/>
              <a:gd name="T67" fmla="*/ 2147483647 h 666"/>
              <a:gd name="T68" fmla="*/ 2147483647 w 3384"/>
              <a:gd name="T69" fmla="*/ 2147483647 h 666"/>
              <a:gd name="T70" fmla="*/ 2147483647 w 3384"/>
              <a:gd name="T71" fmla="*/ 2147483647 h 666"/>
              <a:gd name="T72" fmla="*/ 2147483647 w 3384"/>
              <a:gd name="T73" fmla="*/ 2147483647 h 666"/>
              <a:gd name="T74" fmla="*/ 2147483647 w 3384"/>
              <a:gd name="T75" fmla="*/ 2147483647 h 666"/>
              <a:gd name="T76" fmla="*/ 2147483647 w 3384"/>
              <a:gd name="T77" fmla="*/ 2147483647 h 666"/>
              <a:gd name="T78" fmla="*/ 2147483647 w 3384"/>
              <a:gd name="T79" fmla="*/ 2147483647 h 666"/>
              <a:gd name="T80" fmla="*/ 2147483647 w 3384"/>
              <a:gd name="T81" fmla="*/ 2147483647 h 666"/>
              <a:gd name="T82" fmla="*/ 2147483647 w 3384"/>
              <a:gd name="T83" fmla="*/ 2147483647 h 666"/>
              <a:gd name="T84" fmla="*/ 2147483647 w 3384"/>
              <a:gd name="T85" fmla="*/ 2147483647 h 666"/>
              <a:gd name="T86" fmla="*/ 2147483647 w 3384"/>
              <a:gd name="T87" fmla="*/ 2147483647 h 666"/>
              <a:gd name="T88" fmla="*/ 2147483647 w 3384"/>
              <a:gd name="T89" fmla="*/ 2147483647 h 666"/>
              <a:gd name="T90" fmla="*/ 2147483647 w 3384"/>
              <a:gd name="T91" fmla="*/ 2147483647 h 666"/>
              <a:gd name="T92" fmla="*/ 2147483647 w 3384"/>
              <a:gd name="T93" fmla="*/ 2147483647 h 666"/>
              <a:gd name="T94" fmla="*/ 2147483647 w 3384"/>
              <a:gd name="T95" fmla="*/ 2147483647 h 666"/>
              <a:gd name="T96" fmla="*/ 2147483647 w 3384"/>
              <a:gd name="T97" fmla="*/ 2147483647 h 666"/>
              <a:gd name="T98" fmla="*/ 2147483647 w 3384"/>
              <a:gd name="T99" fmla="*/ 2147483647 h 666"/>
              <a:gd name="T100" fmla="*/ 2147483647 w 3384"/>
              <a:gd name="T101" fmla="*/ 2147483647 h 666"/>
              <a:gd name="T102" fmla="*/ 2147483647 w 3384"/>
              <a:gd name="T103" fmla="*/ 2147483647 h 666"/>
              <a:gd name="T104" fmla="*/ 2147483647 w 3384"/>
              <a:gd name="T105" fmla="*/ 2147483647 h 666"/>
              <a:gd name="T106" fmla="*/ 2147483647 w 3384"/>
              <a:gd name="T107" fmla="*/ 2147483647 h 666"/>
              <a:gd name="T108" fmla="*/ 2147483647 w 3384"/>
              <a:gd name="T109" fmla="*/ 2147483647 h 666"/>
              <a:gd name="T110" fmla="*/ 2147483647 w 3384"/>
              <a:gd name="T111" fmla="*/ 2147483647 h 666"/>
              <a:gd name="T112" fmla="*/ 2147483647 w 3384"/>
              <a:gd name="T113" fmla="*/ 2147483647 h 666"/>
              <a:gd name="T114" fmla="*/ 2147483647 w 3384"/>
              <a:gd name="T115" fmla="*/ 2147483647 h 666"/>
              <a:gd name="T116" fmla="*/ 2147483647 w 3384"/>
              <a:gd name="T117" fmla="*/ 2147483647 h 666"/>
              <a:gd name="T118" fmla="*/ 2147483647 w 3384"/>
              <a:gd name="T119" fmla="*/ 2147483647 h 666"/>
              <a:gd name="T120" fmla="*/ 2147483647 w 3384"/>
              <a:gd name="T121" fmla="*/ 2147483647 h 666"/>
              <a:gd name="T122" fmla="*/ 2147483647 w 3384"/>
              <a:gd name="T123" fmla="*/ 2147483647 h 666"/>
              <a:gd name="T124" fmla="*/ 2147483647 w 3384"/>
              <a:gd name="T125" fmla="*/ 2147483647 h 66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384"/>
              <a:gd name="T190" fmla="*/ 0 h 666"/>
              <a:gd name="T191" fmla="*/ 3384 w 3384"/>
              <a:gd name="T192" fmla="*/ 666 h 66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384" h="666">
                <a:moveTo>
                  <a:pt x="0" y="644"/>
                </a:moveTo>
                <a:lnTo>
                  <a:pt x="0" y="666"/>
                </a:lnTo>
                <a:lnTo>
                  <a:pt x="129" y="666"/>
                </a:lnTo>
                <a:lnTo>
                  <a:pt x="192" y="666"/>
                </a:lnTo>
                <a:lnTo>
                  <a:pt x="252" y="666"/>
                </a:lnTo>
                <a:lnTo>
                  <a:pt x="308" y="666"/>
                </a:lnTo>
                <a:lnTo>
                  <a:pt x="361" y="666"/>
                </a:lnTo>
                <a:lnTo>
                  <a:pt x="407" y="664"/>
                </a:lnTo>
                <a:lnTo>
                  <a:pt x="427" y="664"/>
                </a:lnTo>
                <a:lnTo>
                  <a:pt x="446" y="664"/>
                </a:lnTo>
                <a:lnTo>
                  <a:pt x="462" y="664"/>
                </a:lnTo>
                <a:lnTo>
                  <a:pt x="477" y="664"/>
                </a:lnTo>
                <a:lnTo>
                  <a:pt x="490" y="663"/>
                </a:lnTo>
                <a:lnTo>
                  <a:pt x="501" y="663"/>
                </a:lnTo>
                <a:lnTo>
                  <a:pt x="519" y="663"/>
                </a:lnTo>
                <a:lnTo>
                  <a:pt x="532" y="661"/>
                </a:lnTo>
                <a:lnTo>
                  <a:pt x="543" y="659"/>
                </a:lnTo>
                <a:lnTo>
                  <a:pt x="554" y="659"/>
                </a:lnTo>
                <a:lnTo>
                  <a:pt x="569" y="657"/>
                </a:lnTo>
                <a:lnTo>
                  <a:pt x="587" y="657"/>
                </a:lnTo>
                <a:lnTo>
                  <a:pt x="589" y="657"/>
                </a:lnTo>
                <a:lnTo>
                  <a:pt x="610" y="655"/>
                </a:lnTo>
                <a:lnTo>
                  <a:pt x="635" y="655"/>
                </a:lnTo>
                <a:lnTo>
                  <a:pt x="689" y="653"/>
                </a:lnTo>
                <a:lnTo>
                  <a:pt x="716" y="653"/>
                </a:lnTo>
                <a:lnTo>
                  <a:pt x="742" y="652"/>
                </a:lnTo>
                <a:lnTo>
                  <a:pt x="766" y="650"/>
                </a:lnTo>
                <a:lnTo>
                  <a:pt x="788" y="648"/>
                </a:lnTo>
                <a:lnTo>
                  <a:pt x="786" y="637"/>
                </a:lnTo>
                <a:lnTo>
                  <a:pt x="788" y="648"/>
                </a:lnTo>
                <a:lnTo>
                  <a:pt x="803" y="646"/>
                </a:lnTo>
                <a:lnTo>
                  <a:pt x="818" y="642"/>
                </a:lnTo>
                <a:lnTo>
                  <a:pt x="823" y="642"/>
                </a:lnTo>
                <a:lnTo>
                  <a:pt x="836" y="639"/>
                </a:lnTo>
                <a:lnTo>
                  <a:pt x="847" y="635"/>
                </a:lnTo>
                <a:lnTo>
                  <a:pt x="869" y="628"/>
                </a:lnTo>
                <a:lnTo>
                  <a:pt x="880" y="622"/>
                </a:lnTo>
                <a:lnTo>
                  <a:pt x="893" y="618"/>
                </a:lnTo>
                <a:lnTo>
                  <a:pt x="923" y="607"/>
                </a:lnTo>
                <a:lnTo>
                  <a:pt x="954" y="594"/>
                </a:lnTo>
                <a:lnTo>
                  <a:pt x="989" y="580"/>
                </a:lnTo>
                <a:lnTo>
                  <a:pt x="1029" y="563"/>
                </a:lnTo>
                <a:lnTo>
                  <a:pt x="1029" y="561"/>
                </a:lnTo>
                <a:lnTo>
                  <a:pt x="1051" y="550"/>
                </a:lnTo>
                <a:lnTo>
                  <a:pt x="1075" y="536"/>
                </a:lnTo>
                <a:lnTo>
                  <a:pt x="1129" y="502"/>
                </a:lnTo>
                <a:lnTo>
                  <a:pt x="1182" y="471"/>
                </a:lnTo>
                <a:lnTo>
                  <a:pt x="1210" y="458"/>
                </a:lnTo>
                <a:lnTo>
                  <a:pt x="1235" y="447"/>
                </a:lnTo>
                <a:lnTo>
                  <a:pt x="1278" y="429"/>
                </a:lnTo>
                <a:lnTo>
                  <a:pt x="1320" y="416"/>
                </a:lnTo>
                <a:lnTo>
                  <a:pt x="1361" y="407"/>
                </a:lnTo>
                <a:lnTo>
                  <a:pt x="1357" y="397"/>
                </a:lnTo>
                <a:lnTo>
                  <a:pt x="1357" y="409"/>
                </a:lnTo>
                <a:lnTo>
                  <a:pt x="1377" y="403"/>
                </a:lnTo>
                <a:lnTo>
                  <a:pt x="1403" y="399"/>
                </a:lnTo>
                <a:lnTo>
                  <a:pt x="1447" y="394"/>
                </a:lnTo>
                <a:lnTo>
                  <a:pt x="1495" y="392"/>
                </a:lnTo>
                <a:lnTo>
                  <a:pt x="1521" y="390"/>
                </a:lnTo>
                <a:lnTo>
                  <a:pt x="1548" y="388"/>
                </a:lnTo>
                <a:lnTo>
                  <a:pt x="1580" y="386"/>
                </a:lnTo>
                <a:lnTo>
                  <a:pt x="1618" y="383"/>
                </a:lnTo>
                <a:lnTo>
                  <a:pt x="1659" y="379"/>
                </a:lnTo>
                <a:lnTo>
                  <a:pt x="1707" y="375"/>
                </a:lnTo>
                <a:lnTo>
                  <a:pt x="1758" y="370"/>
                </a:lnTo>
                <a:lnTo>
                  <a:pt x="1812" y="364"/>
                </a:lnTo>
                <a:lnTo>
                  <a:pt x="1922" y="351"/>
                </a:lnTo>
                <a:lnTo>
                  <a:pt x="1977" y="344"/>
                </a:lnTo>
                <a:lnTo>
                  <a:pt x="2031" y="337"/>
                </a:lnTo>
                <a:lnTo>
                  <a:pt x="2081" y="328"/>
                </a:lnTo>
                <a:lnTo>
                  <a:pt x="2136" y="317"/>
                </a:lnTo>
                <a:lnTo>
                  <a:pt x="2189" y="305"/>
                </a:lnTo>
                <a:lnTo>
                  <a:pt x="2195" y="305"/>
                </a:lnTo>
                <a:lnTo>
                  <a:pt x="2248" y="293"/>
                </a:lnTo>
                <a:lnTo>
                  <a:pt x="2300" y="282"/>
                </a:lnTo>
                <a:lnTo>
                  <a:pt x="2347" y="270"/>
                </a:lnTo>
                <a:lnTo>
                  <a:pt x="2390" y="261"/>
                </a:lnTo>
                <a:lnTo>
                  <a:pt x="2408" y="258"/>
                </a:lnTo>
                <a:lnTo>
                  <a:pt x="2423" y="254"/>
                </a:lnTo>
                <a:lnTo>
                  <a:pt x="2441" y="250"/>
                </a:lnTo>
                <a:lnTo>
                  <a:pt x="2452" y="247"/>
                </a:lnTo>
                <a:lnTo>
                  <a:pt x="2463" y="245"/>
                </a:lnTo>
                <a:lnTo>
                  <a:pt x="2471" y="243"/>
                </a:lnTo>
                <a:lnTo>
                  <a:pt x="2484" y="239"/>
                </a:lnTo>
                <a:lnTo>
                  <a:pt x="2493" y="237"/>
                </a:lnTo>
                <a:lnTo>
                  <a:pt x="2504" y="236"/>
                </a:lnTo>
                <a:lnTo>
                  <a:pt x="2515" y="232"/>
                </a:lnTo>
                <a:lnTo>
                  <a:pt x="2524" y="230"/>
                </a:lnTo>
                <a:lnTo>
                  <a:pt x="2533" y="228"/>
                </a:lnTo>
                <a:lnTo>
                  <a:pt x="2546" y="224"/>
                </a:lnTo>
                <a:lnTo>
                  <a:pt x="2557" y="223"/>
                </a:lnTo>
                <a:lnTo>
                  <a:pt x="2572" y="219"/>
                </a:lnTo>
                <a:lnTo>
                  <a:pt x="2592" y="215"/>
                </a:lnTo>
                <a:lnTo>
                  <a:pt x="2613" y="212"/>
                </a:lnTo>
                <a:lnTo>
                  <a:pt x="2637" y="206"/>
                </a:lnTo>
                <a:lnTo>
                  <a:pt x="2684" y="197"/>
                </a:lnTo>
                <a:lnTo>
                  <a:pt x="2738" y="186"/>
                </a:lnTo>
                <a:lnTo>
                  <a:pt x="2791" y="177"/>
                </a:lnTo>
                <a:lnTo>
                  <a:pt x="2841" y="166"/>
                </a:lnTo>
                <a:lnTo>
                  <a:pt x="2865" y="162"/>
                </a:lnTo>
                <a:lnTo>
                  <a:pt x="2887" y="156"/>
                </a:lnTo>
                <a:lnTo>
                  <a:pt x="2907" y="153"/>
                </a:lnTo>
                <a:lnTo>
                  <a:pt x="2927" y="149"/>
                </a:lnTo>
                <a:lnTo>
                  <a:pt x="2961" y="142"/>
                </a:lnTo>
                <a:lnTo>
                  <a:pt x="2986" y="136"/>
                </a:lnTo>
                <a:lnTo>
                  <a:pt x="3007" y="131"/>
                </a:lnTo>
                <a:lnTo>
                  <a:pt x="3025" y="127"/>
                </a:lnTo>
                <a:lnTo>
                  <a:pt x="3058" y="118"/>
                </a:lnTo>
                <a:lnTo>
                  <a:pt x="3077" y="112"/>
                </a:lnTo>
                <a:lnTo>
                  <a:pt x="3097" y="107"/>
                </a:lnTo>
                <a:lnTo>
                  <a:pt x="3123" y="99"/>
                </a:lnTo>
                <a:lnTo>
                  <a:pt x="3148" y="90"/>
                </a:lnTo>
                <a:lnTo>
                  <a:pt x="3202" y="74"/>
                </a:lnTo>
                <a:lnTo>
                  <a:pt x="3227" y="64"/>
                </a:lnTo>
                <a:lnTo>
                  <a:pt x="3251" y="57"/>
                </a:lnTo>
                <a:lnTo>
                  <a:pt x="3275" y="50"/>
                </a:lnTo>
                <a:lnTo>
                  <a:pt x="3294" y="44"/>
                </a:lnTo>
                <a:lnTo>
                  <a:pt x="3312" y="39"/>
                </a:lnTo>
                <a:lnTo>
                  <a:pt x="3327" y="35"/>
                </a:lnTo>
                <a:lnTo>
                  <a:pt x="3353" y="28"/>
                </a:lnTo>
                <a:lnTo>
                  <a:pt x="3347" y="18"/>
                </a:lnTo>
                <a:lnTo>
                  <a:pt x="3347" y="29"/>
                </a:lnTo>
                <a:lnTo>
                  <a:pt x="3367" y="26"/>
                </a:lnTo>
                <a:lnTo>
                  <a:pt x="3373" y="24"/>
                </a:lnTo>
                <a:lnTo>
                  <a:pt x="3384" y="22"/>
                </a:lnTo>
                <a:lnTo>
                  <a:pt x="3380" y="0"/>
                </a:lnTo>
                <a:lnTo>
                  <a:pt x="3364" y="4"/>
                </a:lnTo>
                <a:lnTo>
                  <a:pt x="3367" y="15"/>
                </a:lnTo>
                <a:lnTo>
                  <a:pt x="3367" y="4"/>
                </a:lnTo>
                <a:lnTo>
                  <a:pt x="3347" y="7"/>
                </a:lnTo>
                <a:lnTo>
                  <a:pt x="3343" y="7"/>
                </a:lnTo>
                <a:lnTo>
                  <a:pt x="3318" y="15"/>
                </a:lnTo>
                <a:lnTo>
                  <a:pt x="3303" y="18"/>
                </a:lnTo>
                <a:lnTo>
                  <a:pt x="3286" y="24"/>
                </a:lnTo>
                <a:lnTo>
                  <a:pt x="3290" y="33"/>
                </a:lnTo>
                <a:lnTo>
                  <a:pt x="3288" y="24"/>
                </a:lnTo>
                <a:lnTo>
                  <a:pt x="3266" y="29"/>
                </a:lnTo>
                <a:lnTo>
                  <a:pt x="3242" y="37"/>
                </a:lnTo>
                <a:lnTo>
                  <a:pt x="3218" y="44"/>
                </a:lnTo>
                <a:lnTo>
                  <a:pt x="3193" y="53"/>
                </a:lnTo>
                <a:lnTo>
                  <a:pt x="3139" y="70"/>
                </a:lnTo>
                <a:lnTo>
                  <a:pt x="3113" y="79"/>
                </a:lnTo>
                <a:lnTo>
                  <a:pt x="3091" y="86"/>
                </a:lnTo>
                <a:lnTo>
                  <a:pt x="3067" y="92"/>
                </a:lnTo>
                <a:lnTo>
                  <a:pt x="3049" y="97"/>
                </a:lnTo>
                <a:lnTo>
                  <a:pt x="3016" y="107"/>
                </a:lnTo>
                <a:lnTo>
                  <a:pt x="2997" y="110"/>
                </a:lnTo>
                <a:lnTo>
                  <a:pt x="2977" y="116"/>
                </a:lnTo>
                <a:lnTo>
                  <a:pt x="2951" y="121"/>
                </a:lnTo>
                <a:lnTo>
                  <a:pt x="2924" y="127"/>
                </a:lnTo>
                <a:lnTo>
                  <a:pt x="2907" y="131"/>
                </a:lnTo>
                <a:lnTo>
                  <a:pt x="2887" y="134"/>
                </a:lnTo>
                <a:lnTo>
                  <a:pt x="2865" y="140"/>
                </a:lnTo>
                <a:lnTo>
                  <a:pt x="2841" y="143"/>
                </a:lnTo>
                <a:lnTo>
                  <a:pt x="2791" y="155"/>
                </a:lnTo>
                <a:lnTo>
                  <a:pt x="2738" y="164"/>
                </a:lnTo>
                <a:lnTo>
                  <a:pt x="2684" y="175"/>
                </a:lnTo>
                <a:lnTo>
                  <a:pt x="2637" y="184"/>
                </a:lnTo>
                <a:lnTo>
                  <a:pt x="2613" y="189"/>
                </a:lnTo>
                <a:lnTo>
                  <a:pt x="2592" y="193"/>
                </a:lnTo>
                <a:lnTo>
                  <a:pt x="2572" y="197"/>
                </a:lnTo>
                <a:lnTo>
                  <a:pt x="2554" y="201"/>
                </a:lnTo>
                <a:lnTo>
                  <a:pt x="2537" y="204"/>
                </a:lnTo>
                <a:lnTo>
                  <a:pt x="2524" y="208"/>
                </a:lnTo>
                <a:lnTo>
                  <a:pt x="2515" y="210"/>
                </a:lnTo>
                <a:lnTo>
                  <a:pt x="2506" y="212"/>
                </a:lnTo>
                <a:lnTo>
                  <a:pt x="2495" y="215"/>
                </a:lnTo>
                <a:lnTo>
                  <a:pt x="2484" y="217"/>
                </a:lnTo>
                <a:lnTo>
                  <a:pt x="2475" y="219"/>
                </a:lnTo>
                <a:lnTo>
                  <a:pt x="2462" y="223"/>
                </a:lnTo>
                <a:lnTo>
                  <a:pt x="2454" y="224"/>
                </a:lnTo>
                <a:lnTo>
                  <a:pt x="2443" y="226"/>
                </a:lnTo>
                <a:lnTo>
                  <a:pt x="2432" y="230"/>
                </a:lnTo>
                <a:lnTo>
                  <a:pt x="2419" y="232"/>
                </a:lnTo>
                <a:lnTo>
                  <a:pt x="2399" y="237"/>
                </a:lnTo>
                <a:lnTo>
                  <a:pt x="2381" y="241"/>
                </a:lnTo>
                <a:lnTo>
                  <a:pt x="2338" y="250"/>
                </a:lnTo>
                <a:lnTo>
                  <a:pt x="2290" y="261"/>
                </a:lnTo>
                <a:lnTo>
                  <a:pt x="2239" y="272"/>
                </a:lnTo>
                <a:lnTo>
                  <a:pt x="2185" y="285"/>
                </a:lnTo>
                <a:lnTo>
                  <a:pt x="2189" y="294"/>
                </a:lnTo>
                <a:lnTo>
                  <a:pt x="2189" y="283"/>
                </a:lnTo>
                <a:lnTo>
                  <a:pt x="2136" y="294"/>
                </a:lnTo>
                <a:lnTo>
                  <a:pt x="2081" y="305"/>
                </a:lnTo>
                <a:lnTo>
                  <a:pt x="2027" y="315"/>
                </a:lnTo>
                <a:lnTo>
                  <a:pt x="1977" y="322"/>
                </a:lnTo>
                <a:lnTo>
                  <a:pt x="1922" y="329"/>
                </a:lnTo>
                <a:lnTo>
                  <a:pt x="1812" y="342"/>
                </a:lnTo>
                <a:lnTo>
                  <a:pt x="1758" y="348"/>
                </a:lnTo>
                <a:lnTo>
                  <a:pt x="1707" y="353"/>
                </a:lnTo>
                <a:lnTo>
                  <a:pt x="1659" y="357"/>
                </a:lnTo>
                <a:lnTo>
                  <a:pt x="1617" y="361"/>
                </a:lnTo>
                <a:lnTo>
                  <a:pt x="1580" y="364"/>
                </a:lnTo>
                <a:lnTo>
                  <a:pt x="1548" y="366"/>
                </a:lnTo>
                <a:lnTo>
                  <a:pt x="1521" y="368"/>
                </a:lnTo>
                <a:lnTo>
                  <a:pt x="1495" y="370"/>
                </a:lnTo>
                <a:lnTo>
                  <a:pt x="1447" y="372"/>
                </a:lnTo>
                <a:lnTo>
                  <a:pt x="1399" y="377"/>
                </a:lnTo>
                <a:lnTo>
                  <a:pt x="1377" y="381"/>
                </a:lnTo>
                <a:lnTo>
                  <a:pt x="1357" y="386"/>
                </a:lnTo>
                <a:lnTo>
                  <a:pt x="1351" y="386"/>
                </a:lnTo>
                <a:lnTo>
                  <a:pt x="1311" y="396"/>
                </a:lnTo>
                <a:lnTo>
                  <a:pt x="1269" y="409"/>
                </a:lnTo>
                <a:lnTo>
                  <a:pt x="1226" y="427"/>
                </a:lnTo>
                <a:lnTo>
                  <a:pt x="1201" y="438"/>
                </a:lnTo>
                <a:lnTo>
                  <a:pt x="1173" y="451"/>
                </a:lnTo>
                <a:lnTo>
                  <a:pt x="1119" y="482"/>
                </a:lnTo>
                <a:lnTo>
                  <a:pt x="1066" y="515"/>
                </a:lnTo>
                <a:lnTo>
                  <a:pt x="1042" y="530"/>
                </a:lnTo>
                <a:lnTo>
                  <a:pt x="1018" y="543"/>
                </a:lnTo>
                <a:lnTo>
                  <a:pt x="1024" y="552"/>
                </a:lnTo>
                <a:lnTo>
                  <a:pt x="1020" y="543"/>
                </a:lnTo>
                <a:lnTo>
                  <a:pt x="980" y="559"/>
                </a:lnTo>
                <a:lnTo>
                  <a:pt x="945" y="574"/>
                </a:lnTo>
                <a:lnTo>
                  <a:pt x="913" y="587"/>
                </a:lnTo>
                <a:lnTo>
                  <a:pt x="886" y="598"/>
                </a:lnTo>
                <a:lnTo>
                  <a:pt x="871" y="602"/>
                </a:lnTo>
                <a:lnTo>
                  <a:pt x="860" y="607"/>
                </a:lnTo>
                <a:lnTo>
                  <a:pt x="838" y="615"/>
                </a:lnTo>
                <a:lnTo>
                  <a:pt x="827" y="618"/>
                </a:lnTo>
                <a:lnTo>
                  <a:pt x="814" y="622"/>
                </a:lnTo>
                <a:lnTo>
                  <a:pt x="818" y="631"/>
                </a:lnTo>
                <a:lnTo>
                  <a:pt x="818" y="620"/>
                </a:lnTo>
                <a:lnTo>
                  <a:pt x="803" y="624"/>
                </a:lnTo>
                <a:lnTo>
                  <a:pt x="786" y="626"/>
                </a:lnTo>
                <a:lnTo>
                  <a:pt x="784" y="626"/>
                </a:lnTo>
                <a:lnTo>
                  <a:pt x="766" y="628"/>
                </a:lnTo>
                <a:lnTo>
                  <a:pt x="742" y="629"/>
                </a:lnTo>
                <a:lnTo>
                  <a:pt x="716" y="631"/>
                </a:lnTo>
                <a:lnTo>
                  <a:pt x="689" y="631"/>
                </a:lnTo>
                <a:lnTo>
                  <a:pt x="635" y="633"/>
                </a:lnTo>
                <a:lnTo>
                  <a:pt x="610" y="633"/>
                </a:lnTo>
                <a:lnTo>
                  <a:pt x="587" y="635"/>
                </a:lnTo>
                <a:lnTo>
                  <a:pt x="587" y="646"/>
                </a:lnTo>
                <a:lnTo>
                  <a:pt x="587" y="635"/>
                </a:lnTo>
                <a:lnTo>
                  <a:pt x="569" y="635"/>
                </a:lnTo>
                <a:lnTo>
                  <a:pt x="554" y="637"/>
                </a:lnTo>
                <a:lnTo>
                  <a:pt x="543" y="637"/>
                </a:lnTo>
                <a:lnTo>
                  <a:pt x="532" y="639"/>
                </a:lnTo>
                <a:lnTo>
                  <a:pt x="519" y="640"/>
                </a:lnTo>
                <a:lnTo>
                  <a:pt x="501" y="640"/>
                </a:lnTo>
                <a:lnTo>
                  <a:pt x="490" y="640"/>
                </a:lnTo>
                <a:lnTo>
                  <a:pt x="477" y="642"/>
                </a:lnTo>
                <a:lnTo>
                  <a:pt x="462" y="642"/>
                </a:lnTo>
                <a:lnTo>
                  <a:pt x="446" y="642"/>
                </a:lnTo>
                <a:lnTo>
                  <a:pt x="427" y="642"/>
                </a:lnTo>
                <a:lnTo>
                  <a:pt x="407" y="642"/>
                </a:lnTo>
                <a:lnTo>
                  <a:pt x="361" y="644"/>
                </a:lnTo>
                <a:lnTo>
                  <a:pt x="308" y="644"/>
                </a:lnTo>
                <a:lnTo>
                  <a:pt x="252" y="644"/>
                </a:lnTo>
                <a:lnTo>
                  <a:pt x="192" y="644"/>
                </a:lnTo>
                <a:lnTo>
                  <a:pt x="129" y="644"/>
                </a:lnTo>
                <a:lnTo>
                  <a:pt x="0" y="644"/>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53" name="Freeform 33"/>
          <p:cNvSpPr>
            <a:spLocks/>
          </p:cNvSpPr>
          <p:nvPr/>
        </p:nvSpPr>
        <p:spPr bwMode="gray">
          <a:xfrm>
            <a:off x="2038350" y="1781175"/>
            <a:ext cx="5903913" cy="1089025"/>
          </a:xfrm>
          <a:custGeom>
            <a:avLst/>
            <a:gdLst>
              <a:gd name="T0" fmla="*/ 2147483647 w 3424"/>
              <a:gd name="T1" fmla="*/ 2147483647 h 589"/>
              <a:gd name="T2" fmla="*/ 2147483647 w 3424"/>
              <a:gd name="T3" fmla="*/ 2147483647 h 589"/>
              <a:gd name="T4" fmla="*/ 2147483647 w 3424"/>
              <a:gd name="T5" fmla="*/ 2147483647 h 589"/>
              <a:gd name="T6" fmla="*/ 2147483647 w 3424"/>
              <a:gd name="T7" fmla="*/ 2147483647 h 589"/>
              <a:gd name="T8" fmla="*/ 2147483647 w 3424"/>
              <a:gd name="T9" fmla="*/ 2147483647 h 589"/>
              <a:gd name="T10" fmla="*/ 2147483647 w 3424"/>
              <a:gd name="T11" fmla="*/ 2147483647 h 589"/>
              <a:gd name="T12" fmla="*/ 2147483647 w 3424"/>
              <a:gd name="T13" fmla="*/ 2147483647 h 589"/>
              <a:gd name="T14" fmla="*/ 2147483647 w 3424"/>
              <a:gd name="T15" fmla="*/ 2147483647 h 589"/>
              <a:gd name="T16" fmla="*/ 2147483647 w 3424"/>
              <a:gd name="T17" fmla="*/ 2147483647 h 589"/>
              <a:gd name="T18" fmla="*/ 2147483647 w 3424"/>
              <a:gd name="T19" fmla="*/ 2147483647 h 589"/>
              <a:gd name="T20" fmla="*/ 2147483647 w 3424"/>
              <a:gd name="T21" fmla="*/ 2147483647 h 589"/>
              <a:gd name="T22" fmla="*/ 2147483647 w 3424"/>
              <a:gd name="T23" fmla="*/ 2147483647 h 589"/>
              <a:gd name="T24" fmla="*/ 2147483647 w 3424"/>
              <a:gd name="T25" fmla="*/ 2147483647 h 589"/>
              <a:gd name="T26" fmla="*/ 2147483647 w 3424"/>
              <a:gd name="T27" fmla="*/ 2147483647 h 589"/>
              <a:gd name="T28" fmla="*/ 2147483647 w 3424"/>
              <a:gd name="T29" fmla="*/ 2147483647 h 589"/>
              <a:gd name="T30" fmla="*/ 2147483647 w 3424"/>
              <a:gd name="T31" fmla="*/ 2147483647 h 589"/>
              <a:gd name="T32" fmla="*/ 2147483647 w 3424"/>
              <a:gd name="T33" fmla="*/ 2147483647 h 589"/>
              <a:gd name="T34" fmla="*/ 2147483647 w 3424"/>
              <a:gd name="T35" fmla="*/ 2147483647 h 589"/>
              <a:gd name="T36" fmla="*/ 2147483647 w 3424"/>
              <a:gd name="T37" fmla="*/ 2147483647 h 589"/>
              <a:gd name="T38" fmla="*/ 2147483647 w 3424"/>
              <a:gd name="T39" fmla="*/ 2147483647 h 589"/>
              <a:gd name="T40" fmla="*/ 2147483647 w 3424"/>
              <a:gd name="T41" fmla="*/ 2147483647 h 589"/>
              <a:gd name="T42" fmla="*/ 2147483647 w 3424"/>
              <a:gd name="T43" fmla="*/ 2147483647 h 589"/>
              <a:gd name="T44" fmla="*/ 2147483647 w 3424"/>
              <a:gd name="T45" fmla="*/ 2147483647 h 589"/>
              <a:gd name="T46" fmla="*/ 2147483647 w 3424"/>
              <a:gd name="T47" fmla="*/ 2147483647 h 589"/>
              <a:gd name="T48" fmla="*/ 2147483647 w 3424"/>
              <a:gd name="T49" fmla="*/ 2147483647 h 589"/>
              <a:gd name="T50" fmla="*/ 2147483647 w 3424"/>
              <a:gd name="T51" fmla="*/ 2147483647 h 589"/>
              <a:gd name="T52" fmla="*/ 2147483647 w 3424"/>
              <a:gd name="T53" fmla="*/ 2147483647 h 589"/>
              <a:gd name="T54" fmla="*/ 2147483647 w 3424"/>
              <a:gd name="T55" fmla="*/ 0 h 589"/>
              <a:gd name="T56" fmla="*/ 2147483647 w 3424"/>
              <a:gd name="T57" fmla="*/ 2147483647 h 589"/>
              <a:gd name="T58" fmla="*/ 2147483647 w 3424"/>
              <a:gd name="T59" fmla="*/ 2147483647 h 589"/>
              <a:gd name="T60" fmla="*/ 2147483647 w 3424"/>
              <a:gd name="T61" fmla="*/ 2147483647 h 589"/>
              <a:gd name="T62" fmla="*/ 2147483647 w 3424"/>
              <a:gd name="T63" fmla="*/ 2147483647 h 589"/>
              <a:gd name="T64" fmla="*/ 2147483647 w 3424"/>
              <a:gd name="T65" fmla="*/ 2147483647 h 589"/>
              <a:gd name="T66" fmla="*/ 2147483647 w 3424"/>
              <a:gd name="T67" fmla="*/ 2147483647 h 589"/>
              <a:gd name="T68" fmla="*/ 2147483647 w 3424"/>
              <a:gd name="T69" fmla="*/ 2147483647 h 589"/>
              <a:gd name="T70" fmla="*/ 2147483647 w 3424"/>
              <a:gd name="T71" fmla="*/ 2147483647 h 589"/>
              <a:gd name="T72" fmla="*/ 2147483647 w 3424"/>
              <a:gd name="T73" fmla="*/ 2147483647 h 589"/>
              <a:gd name="T74" fmla="*/ 2147483647 w 3424"/>
              <a:gd name="T75" fmla="*/ 2147483647 h 589"/>
              <a:gd name="T76" fmla="*/ 2147483647 w 3424"/>
              <a:gd name="T77" fmla="*/ 2147483647 h 589"/>
              <a:gd name="T78" fmla="*/ 2147483647 w 3424"/>
              <a:gd name="T79" fmla="*/ 2147483647 h 589"/>
              <a:gd name="T80" fmla="*/ 2147483647 w 3424"/>
              <a:gd name="T81" fmla="*/ 2147483647 h 589"/>
              <a:gd name="T82" fmla="*/ 2147483647 w 3424"/>
              <a:gd name="T83" fmla="*/ 2147483647 h 589"/>
              <a:gd name="T84" fmla="*/ 2147483647 w 3424"/>
              <a:gd name="T85" fmla="*/ 2147483647 h 589"/>
              <a:gd name="T86" fmla="*/ 2147483647 w 3424"/>
              <a:gd name="T87" fmla="*/ 2147483647 h 589"/>
              <a:gd name="T88" fmla="*/ 2147483647 w 3424"/>
              <a:gd name="T89" fmla="*/ 2147483647 h 589"/>
              <a:gd name="T90" fmla="*/ 2147483647 w 3424"/>
              <a:gd name="T91" fmla="*/ 2147483647 h 589"/>
              <a:gd name="T92" fmla="*/ 2147483647 w 3424"/>
              <a:gd name="T93" fmla="*/ 2147483647 h 589"/>
              <a:gd name="T94" fmla="*/ 2147483647 w 3424"/>
              <a:gd name="T95" fmla="*/ 2147483647 h 589"/>
              <a:gd name="T96" fmla="*/ 2147483647 w 3424"/>
              <a:gd name="T97" fmla="*/ 2147483647 h 589"/>
              <a:gd name="T98" fmla="*/ 2147483647 w 3424"/>
              <a:gd name="T99" fmla="*/ 2147483647 h 589"/>
              <a:gd name="T100" fmla="*/ 2147483647 w 3424"/>
              <a:gd name="T101" fmla="*/ 2147483647 h 589"/>
              <a:gd name="T102" fmla="*/ 2147483647 w 3424"/>
              <a:gd name="T103" fmla="*/ 2147483647 h 589"/>
              <a:gd name="T104" fmla="*/ 2147483647 w 3424"/>
              <a:gd name="T105" fmla="*/ 2147483647 h 589"/>
              <a:gd name="T106" fmla="*/ 2147483647 w 3424"/>
              <a:gd name="T107" fmla="*/ 2147483647 h 58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424"/>
              <a:gd name="T163" fmla="*/ 0 h 589"/>
              <a:gd name="T164" fmla="*/ 3424 w 3424"/>
              <a:gd name="T165" fmla="*/ 589 h 58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424" h="589">
                <a:moveTo>
                  <a:pt x="38" y="589"/>
                </a:moveTo>
                <a:lnTo>
                  <a:pt x="38" y="567"/>
                </a:lnTo>
                <a:lnTo>
                  <a:pt x="29" y="567"/>
                </a:lnTo>
                <a:lnTo>
                  <a:pt x="20" y="567"/>
                </a:lnTo>
                <a:lnTo>
                  <a:pt x="13" y="567"/>
                </a:lnTo>
                <a:lnTo>
                  <a:pt x="11" y="567"/>
                </a:lnTo>
                <a:lnTo>
                  <a:pt x="11" y="578"/>
                </a:lnTo>
                <a:lnTo>
                  <a:pt x="15" y="587"/>
                </a:lnTo>
                <a:lnTo>
                  <a:pt x="18" y="585"/>
                </a:lnTo>
                <a:lnTo>
                  <a:pt x="22" y="578"/>
                </a:lnTo>
                <a:lnTo>
                  <a:pt x="18" y="571"/>
                </a:lnTo>
                <a:lnTo>
                  <a:pt x="15" y="567"/>
                </a:lnTo>
                <a:lnTo>
                  <a:pt x="11" y="589"/>
                </a:lnTo>
                <a:lnTo>
                  <a:pt x="13" y="589"/>
                </a:lnTo>
                <a:lnTo>
                  <a:pt x="20" y="589"/>
                </a:lnTo>
                <a:lnTo>
                  <a:pt x="27" y="587"/>
                </a:lnTo>
                <a:lnTo>
                  <a:pt x="35" y="587"/>
                </a:lnTo>
                <a:lnTo>
                  <a:pt x="46" y="587"/>
                </a:lnTo>
                <a:lnTo>
                  <a:pt x="59" y="587"/>
                </a:lnTo>
                <a:lnTo>
                  <a:pt x="75" y="587"/>
                </a:lnTo>
                <a:lnTo>
                  <a:pt x="96" y="587"/>
                </a:lnTo>
                <a:lnTo>
                  <a:pt x="118" y="585"/>
                </a:lnTo>
                <a:lnTo>
                  <a:pt x="143" y="585"/>
                </a:lnTo>
                <a:lnTo>
                  <a:pt x="171" y="585"/>
                </a:lnTo>
                <a:lnTo>
                  <a:pt x="200" y="585"/>
                </a:lnTo>
                <a:lnTo>
                  <a:pt x="263" y="584"/>
                </a:lnTo>
                <a:lnTo>
                  <a:pt x="327" y="582"/>
                </a:lnTo>
                <a:lnTo>
                  <a:pt x="388" y="582"/>
                </a:lnTo>
                <a:lnTo>
                  <a:pt x="418" y="580"/>
                </a:lnTo>
                <a:lnTo>
                  <a:pt x="443" y="580"/>
                </a:lnTo>
                <a:lnTo>
                  <a:pt x="467" y="578"/>
                </a:lnTo>
                <a:lnTo>
                  <a:pt x="488" y="578"/>
                </a:lnTo>
                <a:lnTo>
                  <a:pt x="523" y="576"/>
                </a:lnTo>
                <a:lnTo>
                  <a:pt x="552" y="574"/>
                </a:lnTo>
                <a:lnTo>
                  <a:pt x="578" y="572"/>
                </a:lnTo>
                <a:lnTo>
                  <a:pt x="600" y="571"/>
                </a:lnTo>
                <a:lnTo>
                  <a:pt x="618" y="569"/>
                </a:lnTo>
                <a:lnTo>
                  <a:pt x="637" y="567"/>
                </a:lnTo>
                <a:lnTo>
                  <a:pt x="657" y="567"/>
                </a:lnTo>
                <a:lnTo>
                  <a:pt x="677" y="565"/>
                </a:lnTo>
                <a:lnTo>
                  <a:pt x="679" y="565"/>
                </a:lnTo>
                <a:lnTo>
                  <a:pt x="698" y="565"/>
                </a:lnTo>
                <a:lnTo>
                  <a:pt x="712" y="565"/>
                </a:lnTo>
                <a:lnTo>
                  <a:pt x="727" y="567"/>
                </a:lnTo>
                <a:lnTo>
                  <a:pt x="740" y="569"/>
                </a:lnTo>
                <a:lnTo>
                  <a:pt x="756" y="569"/>
                </a:lnTo>
                <a:lnTo>
                  <a:pt x="777" y="569"/>
                </a:lnTo>
                <a:lnTo>
                  <a:pt x="790" y="567"/>
                </a:lnTo>
                <a:lnTo>
                  <a:pt x="804" y="567"/>
                </a:lnTo>
                <a:lnTo>
                  <a:pt x="821" y="565"/>
                </a:lnTo>
                <a:lnTo>
                  <a:pt x="841" y="561"/>
                </a:lnTo>
                <a:lnTo>
                  <a:pt x="861" y="558"/>
                </a:lnTo>
                <a:lnTo>
                  <a:pt x="885" y="554"/>
                </a:lnTo>
                <a:lnTo>
                  <a:pt x="911" y="549"/>
                </a:lnTo>
                <a:lnTo>
                  <a:pt x="939" y="543"/>
                </a:lnTo>
                <a:lnTo>
                  <a:pt x="1001" y="530"/>
                </a:lnTo>
                <a:lnTo>
                  <a:pt x="1066" y="517"/>
                </a:lnTo>
                <a:lnTo>
                  <a:pt x="1134" y="503"/>
                </a:lnTo>
                <a:lnTo>
                  <a:pt x="1198" y="490"/>
                </a:lnTo>
                <a:lnTo>
                  <a:pt x="1259" y="479"/>
                </a:lnTo>
                <a:lnTo>
                  <a:pt x="1287" y="475"/>
                </a:lnTo>
                <a:lnTo>
                  <a:pt x="1314" y="471"/>
                </a:lnTo>
                <a:lnTo>
                  <a:pt x="1360" y="466"/>
                </a:lnTo>
                <a:lnTo>
                  <a:pt x="1408" y="462"/>
                </a:lnTo>
                <a:lnTo>
                  <a:pt x="1452" y="460"/>
                </a:lnTo>
                <a:lnTo>
                  <a:pt x="1495" y="460"/>
                </a:lnTo>
                <a:lnTo>
                  <a:pt x="1533" y="460"/>
                </a:lnTo>
                <a:lnTo>
                  <a:pt x="1568" y="460"/>
                </a:lnTo>
                <a:lnTo>
                  <a:pt x="1600" y="460"/>
                </a:lnTo>
                <a:lnTo>
                  <a:pt x="1625" y="460"/>
                </a:lnTo>
                <a:lnTo>
                  <a:pt x="1627" y="460"/>
                </a:lnTo>
                <a:lnTo>
                  <a:pt x="1636" y="460"/>
                </a:lnTo>
                <a:lnTo>
                  <a:pt x="1644" y="460"/>
                </a:lnTo>
                <a:lnTo>
                  <a:pt x="1649" y="460"/>
                </a:lnTo>
                <a:lnTo>
                  <a:pt x="1655" y="460"/>
                </a:lnTo>
                <a:lnTo>
                  <a:pt x="1659" y="460"/>
                </a:lnTo>
                <a:lnTo>
                  <a:pt x="1659" y="449"/>
                </a:lnTo>
                <a:lnTo>
                  <a:pt x="1655" y="458"/>
                </a:lnTo>
                <a:lnTo>
                  <a:pt x="1657" y="460"/>
                </a:lnTo>
                <a:lnTo>
                  <a:pt x="1662" y="460"/>
                </a:lnTo>
                <a:lnTo>
                  <a:pt x="1664" y="460"/>
                </a:lnTo>
                <a:lnTo>
                  <a:pt x="1668" y="460"/>
                </a:lnTo>
                <a:lnTo>
                  <a:pt x="1673" y="458"/>
                </a:lnTo>
                <a:lnTo>
                  <a:pt x="1679" y="458"/>
                </a:lnTo>
                <a:lnTo>
                  <a:pt x="1686" y="457"/>
                </a:lnTo>
                <a:lnTo>
                  <a:pt x="1699" y="455"/>
                </a:lnTo>
                <a:lnTo>
                  <a:pt x="1710" y="453"/>
                </a:lnTo>
                <a:lnTo>
                  <a:pt x="1725" y="449"/>
                </a:lnTo>
                <a:lnTo>
                  <a:pt x="1730" y="447"/>
                </a:lnTo>
                <a:lnTo>
                  <a:pt x="1747" y="444"/>
                </a:lnTo>
                <a:lnTo>
                  <a:pt x="1765" y="440"/>
                </a:lnTo>
                <a:lnTo>
                  <a:pt x="1760" y="431"/>
                </a:lnTo>
                <a:lnTo>
                  <a:pt x="1760" y="442"/>
                </a:lnTo>
                <a:lnTo>
                  <a:pt x="1800" y="433"/>
                </a:lnTo>
                <a:lnTo>
                  <a:pt x="1806" y="433"/>
                </a:lnTo>
                <a:lnTo>
                  <a:pt x="1850" y="423"/>
                </a:lnTo>
                <a:lnTo>
                  <a:pt x="1894" y="412"/>
                </a:lnTo>
                <a:lnTo>
                  <a:pt x="1937" y="403"/>
                </a:lnTo>
                <a:lnTo>
                  <a:pt x="1975" y="396"/>
                </a:lnTo>
                <a:lnTo>
                  <a:pt x="1992" y="392"/>
                </a:lnTo>
                <a:lnTo>
                  <a:pt x="2007" y="388"/>
                </a:lnTo>
                <a:lnTo>
                  <a:pt x="2034" y="381"/>
                </a:lnTo>
                <a:lnTo>
                  <a:pt x="2056" y="376"/>
                </a:lnTo>
                <a:lnTo>
                  <a:pt x="2075" y="370"/>
                </a:lnTo>
                <a:lnTo>
                  <a:pt x="2091" y="364"/>
                </a:lnTo>
                <a:lnTo>
                  <a:pt x="2108" y="359"/>
                </a:lnTo>
                <a:lnTo>
                  <a:pt x="2126" y="353"/>
                </a:lnTo>
                <a:lnTo>
                  <a:pt x="2145" y="348"/>
                </a:lnTo>
                <a:lnTo>
                  <a:pt x="2165" y="344"/>
                </a:lnTo>
                <a:lnTo>
                  <a:pt x="2194" y="339"/>
                </a:lnTo>
                <a:lnTo>
                  <a:pt x="2189" y="328"/>
                </a:lnTo>
                <a:lnTo>
                  <a:pt x="2189" y="339"/>
                </a:lnTo>
                <a:lnTo>
                  <a:pt x="2218" y="333"/>
                </a:lnTo>
                <a:lnTo>
                  <a:pt x="2250" y="328"/>
                </a:lnTo>
                <a:lnTo>
                  <a:pt x="2283" y="322"/>
                </a:lnTo>
                <a:lnTo>
                  <a:pt x="2314" y="317"/>
                </a:lnTo>
                <a:lnTo>
                  <a:pt x="2345" y="311"/>
                </a:lnTo>
                <a:lnTo>
                  <a:pt x="2375" y="307"/>
                </a:lnTo>
                <a:lnTo>
                  <a:pt x="2402" y="302"/>
                </a:lnTo>
                <a:lnTo>
                  <a:pt x="2423" y="298"/>
                </a:lnTo>
                <a:lnTo>
                  <a:pt x="2443" y="293"/>
                </a:lnTo>
                <a:lnTo>
                  <a:pt x="2448" y="293"/>
                </a:lnTo>
                <a:lnTo>
                  <a:pt x="2485" y="283"/>
                </a:lnTo>
                <a:lnTo>
                  <a:pt x="2520" y="276"/>
                </a:lnTo>
                <a:lnTo>
                  <a:pt x="2539" y="271"/>
                </a:lnTo>
                <a:lnTo>
                  <a:pt x="2559" y="267"/>
                </a:lnTo>
                <a:lnTo>
                  <a:pt x="2581" y="261"/>
                </a:lnTo>
                <a:lnTo>
                  <a:pt x="2601" y="256"/>
                </a:lnTo>
                <a:lnTo>
                  <a:pt x="2621" y="250"/>
                </a:lnTo>
                <a:lnTo>
                  <a:pt x="2644" y="245"/>
                </a:lnTo>
                <a:lnTo>
                  <a:pt x="2666" y="237"/>
                </a:lnTo>
                <a:lnTo>
                  <a:pt x="2693" y="230"/>
                </a:lnTo>
                <a:lnTo>
                  <a:pt x="2723" y="221"/>
                </a:lnTo>
                <a:lnTo>
                  <a:pt x="2758" y="212"/>
                </a:lnTo>
                <a:lnTo>
                  <a:pt x="2780" y="204"/>
                </a:lnTo>
                <a:lnTo>
                  <a:pt x="2804" y="199"/>
                </a:lnTo>
                <a:lnTo>
                  <a:pt x="2828" y="191"/>
                </a:lnTo>
                <a:lnTo>
                  <a:pt x="2855" y="184"/>
                </a:lnTo>
                <a:lnTo>
                  <a:pt x="2914" y="168"/>
                </a:lnTo>
                <a:lnTo>
                  <a:pt x="2975" y="151"/>
                </a:lnTo>
                <a:lnTo>
                  <a:pt x="3036" y="133"/>
                </a:lnTo>
                <a:lnTo>
                  <a:pt x="3093" y="116"/>
                </a:lnTo>
                <a:lnTo>
                  <a:pt x="3119" y="109"/>
                </a:lnTo>
                <a:lnTo>
                  <a:pt x="3144" y="101"/>
                </a:lnTo>
                <a:lnTo>
                  <a:pt x="3166" y="96"/>
                </a:lnTo>
                <a:lnTo>
                  <a:pt x="3187" y="90"/>
                </a:lnTo>
                <a:lnTo>
                  <a:pt x="3223" y="77"/>
                </a:lnTo>
                <a:lnTo>
                  <a:pt x="3255" y="68"/>
                </a:lnTo>
                <a:lnTo>
                  <a:pt x="3282" y="59"/>
                </a:lnTo>
                <a:lnTo>
                  <a:pt x="3304" y="52"/>
                </a:lnTo>
                <a:lnTo>
                  <a:pt x="3325" y="44"/>
                </a:lnTo>
                <a:lnTo>
                  <a:pt x="3343" y="39"/>
                </a:lnTo>
                <a:lnTo>
                  <a:pt x="3373" y="29"/>
                </a:lnTo>
                <a:lnTo>
                  <a:pt x="3387" y="26"/>
                </a:lnTo>
                <a:lnTo>
                  <a:pt x="3397" y="22"/>
                </a:lnTo>
                <a:lnTo>
                  <a:pt x="3393" y="13"/>
                </a:lnTo>
                <a:lnTo>
                  <a:pt x="3393" y="24"/>
                </a:lnTo>
                <a:lnTo>
                  <a:pt x="3400" y="22"/>
                </a:lnTo>
                <a:lnTo>
                  <a:pt x="3406" y="22"/>
                </a:lnTo>
                <a:lnTo>
                  <a:pt x="3413" y="22"/>
                </a:lnTo>
                <a:lnTo>
                  <a:pt x="3413" y="11"/>
                </a:lnTo>
                <a:lnTo>
                  <a:pt x="3409" y="20"/>
                </a:lnTo>
                <a:lnTo>
                  <a:pt x="3406" y="18"/>
                </a:lnTo>
                <a:lnTo>
                  <a:pt x="3411" y="22"/>
                </a:lnTo>
                <a:lnTo>
                  <a:pt x="3424" y="6"/>
                </a:lnTo>
                <a:lnTo>
                  <a:pt x="3422" y="2"/>
                </a:lnTo>
                <a:lnTo>
                  <a:pt x="3417" y="0"/>
                </a:lnTo>
                <a:lnTo>
                  <a:pt x="3413" y="0"/>
                </a:lnTo>
                <a:lnTo>
                  <a:pt x="3406" y="0"/>
                </a:lnTo>
                <a:lnTo>
                  <a:pt x="3400" y="0"/>
                </a:lnTo>
                <a:lnTo>
                  <a:pt x="3393" y="2"/>
                </a:lnTo>
                <a:lnTo>
                  <a:pt x="3387" y="2"/>
                </a:lnTo>
                <a:lnTo>
                  <a:pt x="3378" y="6"/>
                </a:lnTo>
                <a:lnTo>
                  <a:pt x="3367" y="9"/>
                </a:lnTo>
                <a:lnTo>
                  <a:pt x="3334" y="18"/>
                </a:lnTo>
                <a:lnTo>
                  <a:pt x="3316" y="24"/>
                </a:lnTo>
                <a:lnTo>
                  <a:pt x="3295" y="31"/>
                </a:lnTo>
                <a:lnTo>
                  <a:pt x="3273" y="39"/>
                </a:lnTo>
                <a:lnTo>
                  <a:pt x="3246" y="48"/>
                </a:lnTo>
                <a:lnTo>
                  <a:pt x="3214" y="57"/>
                </a:lnTo>
                <a:lnTo>
                  <a:pt x="3181" y="70"/>
                </a:lnTo>
                <a:lnTo>
                  <a:pt x="3157" y="75"/>
                </a:lnTo>
                <a:lnTo>
                  <a:pt x="3135" y="81"/>
                </a:lnTo>
                <a:lnTo>
                  <a:pt x="3109" y="88"/>
                </a:lnTo>
                <a:lnTo>
                  <a:pt x="3084" y="96"/>
                </a:lnTo>
                <a:lnTo>
                  <a:pt x="3026" y="112"/>
                </a:lnTo>
                <a:lnTo>
                  <a:pt x="2966" y="131"/>
                </a:lnTo>
                <a:lnTo>
                  <a:pt x="2905" y="147"/>
                </a:lnTo>
                <a:lnTo>
                  <a:pt x="2846" y="164"/>
                </a:lnTo>
                <a:lnTo>
                  <a:pt x="2818" y="171"/>
                </a:lnTo>
                <a:lnTo>
                  <a:pt x="2794" y="179"/>
                </a:lnTo>
                <a:lnTo>
                  <a:pt x="2771" y="184"/>
                </a:lnTo>
                <a:lnTo>
                  <a:pt x="2752" y="191"/>
                </a:lnTo>
                <a:lnTo>
                  <a:pt x="2713" y="201"/>
                </a:lnTo>
                <a:lnTo>
                  <a:pt x="2684" y="210"/>
                </a:lnTo>
                <a:lnTo>
                  <a:pt x="2656" y="217"/>
                </a:lnTo>
                <a:lnTo>
                  <a:pt x="2634" y="225"/>
                </a:lnTo>
                <a:lnTo>
                  <a:pt x="2612" y="230"/>
                </a:lnTo>
                <a:lnTo>
                  <a:pt x="2592" y="236"/>
                </a:lnTo>
                <a:lnTo>
                  <a:pt x="2572" y="241"/>
                </a:lnTo>
                <a:lnTo>
                  <a:pt x="2553" y="247"/>
                </a:lnTo>
                <a:lnTo>
                  <a:pt x="2529" y="250"/>
                </a:lnTo>
                <a:lnTo>
                  <a:pt x="2511" y="256"/>
                </a:lnTo>
                <a:lnTo>
                  <a:pt x="2476" y="263"/>
                </a:lnTo>
                <a:lnTo>
                  <a:pt x="2439" y="272"/>
                </a:lnTo>
                <a:lnTo>
                  <a:pt x="2443" y="282"/>
                </a:lnTo>
                <a:lnTo>
                  <a:pt x="2443" y="271"/>
                </a:lnTo>
                <a:lnTo>
                  <a:pt x="2423" y="276"/>
                </a:lnTo>
                <a:lnTo>
                  <a:pt x="2399" y="280"/>
                </a:lnTo>
                <a:lnTo>
                  <a:pt x="2375" y="285"/>
                </a:lnTo>
                <a:lnTo>
                  <a:pt x="2345" y="289"/>
                </a:lnTo>
                <a:lnTo>
                  <a:pt x="2314" y="295"/>
                </a:lnTo>
                <a:lnTo>
                  <a:pt x="2283" y="300"/>
                </a:lnTo>
                <a:lnTo>
                  <a:pt x="2250" y="306"/>
                </a:lnTo>
                <a:lnTo>
                  <a:pt x="2218" y="311"/>
                </a:lnTo>
                <a:lnTo>
                  <a:pt x="2189" y="317"/>
                </a:lnTo>
                <a:lnTo>
                  <a:pt x="2185" y="318"/>
                </a:lnTo>
                <a:lnTo>
                  <a:pt x="2161" y="322"/>
                </a:lnTo>
                <a:lnTo>
                  <a:pt x="2135" y="328"/>
                </a:lnTo>
                <a:lnTo>
                  <a:pt x="2117" y="333"/>
                </a:lnTo>
                <a:lnTo>
                  <a:pt x="2099" y="339"/>
                </a:lnTo>
                <a:lnTo>
                  <a:pt x="2082" y="344"/>
                </a:lnTo>
                <a:lnTo>
                  <a:pt x="2065" y="350"/>
                </a:lnTo>
                <a:lnTo>
                  <a:pt x="2047" y="355"/>
                </a:lnTo>
                <a:lnTo>
                  <a:pt x="2025" y="361"/>
                </a:lnTo>
                <a:lnTo>
                  <a:pt x="2001" y="368"/>
                </a:lnTo>
                <a:lnTo>
                  <a:pt x="1983" y="372"/>
                </a:lnTo>
                <a:lnTo>
                  <a:pt x="1966" y="376"/>
                </a:lnTo>
                <a:lnTo>
                  <a:pt x="1927" y="383"/>
                </a:lnTo>
                <a:lnTo>
                  <a:pt x="1885" y="392"/>
                </a:lnTo>
                <a:lnTo>
                  <a:pt x="1841" y="403"/>
                </a:lnTo>
                <a:lnTo>
                  <a:pt x="1797" y="412"/>
                </a:lnTo>
                <a:lnTo>
                  <a:pt x="1800" y="422"/>
                </a:lnTo>
                <a:lnTo>
                  <a:pt x="1800" y="411"/>
                </a:lnTo>
                <a:lnTo>
                  <a:pt x="1760" y="420"/>
                </a:lnTo>
                <a:lnTo>
                  <a:pt x="1756" y="420"/>
                </a:lnTo>
                <a:lnTo>
                  <a:pt x="1738" y="423"/>
                </a:lnTo>
                <a:lnTo>
                  <a:pt x="1721" y="427"/>
                </a:lnTo>
                <a:lnTo>
                  <a:pt x="1725" y="438"/>
                </a:lnTo>
                <a:lnTo>
                  <a:pt x="1725" y="427"/>
                </a:lnTo>
                <a:lnTo>
                  <a:pt x="1710" y="431"/>
                </a:lnTo>
                <a:lnTo>
                  <a:pt x="1695" y="433"/>
                </a:lnTo>
                <a:lnTo>
                  <a:pt x="1686" y="434"/>
                </a:lnTo>
                <a:lnTo>
                  <a:pt x="1679" y="436"/>
                </a:lnTo>
                <a:lnTo>
                  <a:pt x="1673" y="436"/>
                </a:lnTo>
                <a:lnTo>
                  <a:pt x="1668" y="438"/>
                </a:lnTo>
                <a:lnTo>
                  <a:pt x="1664" y="438"/>
                </a:lnTo>
                <a:lnTo>
                  <a:pt x="1662" y="438"/>
                </a:lnTo>
                <a:lnTo>
                  <a:pt x="1662" y="449"/>
                </a:lnTo>
                <a:lnTo>
                  <a:pt x="1666" y="440"/>
                </a:lnTo>
                <a:lnTo>
                  <a:pt x="1664" y="438"/>
                </a:lnTo>
                <a:lnTo>
                  <a:pt x="1659" y="438"/>
                </a:lnTo>
                <a:lnTo>
                  <a:pt x="1655" y="438"/>
                </a:lnTo>
                <a:lnTo>
                  <a:pt x="1649" y="438"/>
                </a:lnTo>
                <a:lnTo>
                  <a:pt x="1644" y="438"/>
                </a:lnTo>
                <a:lnTo>
                  <a:pt x="1636" y="438"/>
                </a:lnTo>
                <a:lnTo>
                  <a:pt x="1625" y="438"/>
                </a:lnTo>
                <a:lnTo>
                  <a:pt x="1625" y="449"/>
                </a:lnTo>
                <a:lnTo>
                  <a:pt x="1625" y="438"/>
                </a:lnTo>
                <a:lnTo>
                  <a:pt x="1600" y="438"/>
                </a:lnTo>
                <a:lnTo>
                  <a:pt x="1568" y="438"/>
                </a:lnTo>
                <a:lnTo>
                  <a:pt x="1533" y="438"/>
                </a:lnTo>
                <a:lnTo>
                  <a:pt x="1495" y="438"/>
                </a:lnTo>
                <a:lnTo>
                  <a:pt x="1452" y="438"/>
                </a:lnTo>
                <a:lnTo>
                  <a:pt x="1408" y="440"/>
                </a:lnTo>
                <a:lnTo>
                  <a:pt x="1360" y="444"/>
                </a:lnTo>
                <a:lnTo>
                  <a:pt x="1312" y="449"/>
                </a:lnTo>
                <a:lnTo>
                  <a:pt x="1287" y="453"/>
                </a:lnTo>
                <a:lnTo>
                  <a:pt x="1259" y="457"/>
                </a:lnTo>
                <a:lnTo>
                  <a:pt x="1198" y="468"/>
                </a:lnTo>
                <a:lnTo>
                  <a:pt x="1134" y="480"/>
                </a:lnTo>
                <a:lnTo>
                  <a:pt x="1066" y="495"/>
                </a:lnTo>
                <a:lnTo>
                  <a:pt x="1001" y="508"/>
                </a:lnTo>
                <a:lnTo>
                  <a:pt x="939" y="521"/>
                </a:lnTo>
                <a:lnTo>
                  <a:pt x="911" y="526"/>
                </a:lnTo>
                <a:lnTo>
                  <a:pt x="885" y="532"/>
                </a:lnTo>
                <a:lnTo>
                  <a:pt x="861" y="536"/>
                </a:lnTo>
                <a:lnTo>
                  <a:pt x="837" y="539"/>
                </a:lnTo>
                <a:lnTo>
                  <a:pt x="821" y="543"/>
                </a:lnTo>
                <a:lnTo>
                  <a:pt x="804" y="545"/>
                </a:lnTo>
                <a:lnTo>
                  <a:pt x="790" y="545"/>
                </a:lnTo>
                <a:lnTo>
                  <a:pt x="777" y="547"/>
                </a:lnTo>
                <a:lnTo>
                  <a:pt x="756" y="547"/>
                </a:lnTo>
                <a:lnTo>
                  <a:pt x="740" y="547"/>
                </a:lnTo>
                <a:lnTo>
                  <a:pt x="727" y="545"/>
                </a:lnTo>
                <a:lnTo>
                  <a:pt x="712" y="543"/>
                </a:lnTo>
                <a:lnTo>
                  <a:pt x="698" y="543"/>
                </a:lnTo>
                <a:lnTo>
                  <a:pt x="677" y="543"/>
                </a:lnTo>
                <a:lnTo>
                  <a:pt x="677" y="554"/>
                </a:lnTo>
                <a:lnTo>
                  <a:pt x="677" y="543"/>
                </a:lnTo>
                <a:lnTo>
                  <a:pt x="657" y="545"/>
                </a:lnTo>
                <a:lnTo>
                  <a:pt x="637" y="545"/>
                </a:lnTo>
                <a:lnTo>
                  <a:pt x="618" y="547"/>
                </a:lnTo>
                <a:lnTo>
                  <a:pt x="600" y="549"/>
                </a:lnTo>
                <a:lnTo>
                  <a:pt x="578" y="550"/>
                </a:lnTo>
                <a:lnTo>
                  <a:pt x="552" y="552"/>
                </a:lnTo>
                <a:lnTo>
                  <a:pt x="523" y="554"/>
                </a:lnTo>
                <a:lnTo>
                  <a:pt x="488" y="556"/>
                </a:lnTo>
                <a:lnTo>
                  <a:pt x="467" y="556"/>
                </a:lnTo>
                <a:lnTo>
                  <a:pt x="443" y="558"/>
                </a:lnTo>
                <a:lnTo>
                  <a:pt x="418" y="558"/>
                </a:lnTo>
                <a:lnTo>
                  <a:pt x="388" y="560"/>
                </a:lnTo>
                <a:lnTo>
                  <a:pt x="327" y="560"/>
                </a:lnTo>
                <a:lnTo>
                  <a:pt x="263" y="561"/>
                </a:lnTo>
                <a:lnTo>
                  <a:pt x="200" y="563"/>
                </a:lnTo>
                <a:lnTo>
                  <a:pt x="171" y="563"/>
                </a:lnTo>
                <a:lnTo>
                  <a:pt x="143" y="563"/>
                </a:lnTo>
                <a:lnTo>
                  <a:pt x="118" y="563"/>
                </a:lnTo>
                <a:lnTo>
                  <a:pt x="96" y="565"/>
                </a:lnTo>
                <a:lnTo>
                  <a:pt x="75" y="565"/>
                </a:lnTo>
                <a:lnTo>
                  <a:pt x="59" y="565"/>
                </a:lnTo>
                <a:lnTo>
                  <a:pt x="46" y="565"/>
                </a:lnTo>
                <a:lnTo>
                  <a:pt x="35" y="565"/>
                </a:lnTo>
                <a:lnTo>
                  <a:pt x="27" y="565"/>
                </a:lnTo>
                <a:lnTo>
                  <a:pt x="20" y="567"/>
                </a:lnTo>
                <a:lnTo>
                  <a:pt x="13" y="567"/>
                </a:lnTo>
                <a:lnTo>
                  <a:pt x="11" y="567"/>
                </a:lnTo>
                <a:lnTo>
                  <a:pt x="7" y="567"/>
                </a:lnTo>
                <a:lnTo>
                  <a:pt x="3" y="571"/>
                </a:lnTo>
                <a:lnTo>
                  <a:pt x="0" y="578"/>
                </a:lnTo>
                <a:lnTo>
                  <a:pt x="3" y="585"/>
                </a:lnTo>
                <a:lnTo>
                  <a:pt x="7" y="587"/>
                </a:lnTo>
                <a:lnTo>
                  <a:pt x="11" y="589"/>
                </a:lnTo>
                <a:lnTo>
                  <a:pt x="13" y="589"/>
                </a:lnTo>
                <a:lnTo>
                  <a:pt x="20" y="589"/>
                </a:lnTo>
                <a:lnTo>
                  <a:pt x="29" y="589"/>
                </a:lnTo>
                <a:lnTo>
                  <a:pt x="38" y="589"/>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54" name="Rectangle 34"/>
          <p:cNvSpPr>
            <a:spLocks noChangeArrowheads="1"/>
          </p:cNvSpPr>
          <p:nvPr/>
        </p:nvSpPr>
        <p:spPr bwMode="auto">
          <a:xfrm>
            <a:off x="3606800" y="5200650"/>
            <a:ext cx="2192338"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55" name="Rectangle 35"/>
          <p:cNvSpPr>
            <a:spLocks noChangeArrowheads="1"/>
          </p:cNvSpPr>
          <p:nvPr/>
        </p:nvSpPr>
        <p:spPr bwMode="auto">
          <a:xfrm>
            <a:off x="3698875" y="5265738"/>
            <a:ext cx="1720850"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700" dirty="0"/>
              <a:t>Years of Diabetes</a:t>
            </a:r>
            <a:endParaRPr lang="en-US" sz="2400" dirty="0"/>
          </a:p>
        </p:txBody>
      </p:sp>
      <p:sp>
        <p:nvSpPr>
          <p:cNvPr id="56356" name="Rectangle 36"/>
          <p:cNvSpPr>
            <a:spLocks noChangeArrowheads="1"/>
          </p:cNvSpPr>
          <p:nvPr/>
        </p:nvSpPr>
        <p:spPr bwMode="auto">
          <a:xfrm>
            <a:off x="168275" y="3524250"/>
            <a:ext cx="1731963"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eaLnBrk="1" hangingPunct="1"/>
            <a:r>
              <a:rPr lang="en-US" sz="2000"/>
              <a:t>Relative </a:t>
            </a:r>
            <a:br>
              <a:rPr lang="en-US" sz="2000"/>
            </a:br>
            <a:r>
              <a:rPr lang="en-US" sz="2000" i="1">
                <a:sym typeface="Symbol" pitchFamily="18" charset="2"/>
              </a:rPr>
              <a:t></a:t>
            </a:r>
            <a:r>
              <a:rPr lang="en-US" sz="2000" i="1"/>
              <a:t>-</a:t>
            </a:r>
            <a:r>
              <a:rPr lang="en-US" sz="2000"/>
              <a:t>Cell</a:t>
            </a:r>
            <a:r>
              <a:rPr lang="en-US" sz="2000" i="1"/>
              <a:t> </a:t>
            </a:r>
            <a:br>
              <a:rPr lang="en-US" sz="2000" i="1"/>
            </a:br>
            <a:r>
              <a:rPr lang="en-US" sz="2000"/>
              <a:t>Function</a:t>
            </a:r>
          </a:p>
        </p:txBody>
      </p:sp>
      <p:sp>
        <p:nvSpPr>
          <p:cNvPr id="56357" name="Rectangle 37"/>
          <p:cNvSpPr>
            <a:spLocks noChangeArrowheads="1"/>
          </p:cNvSpPr>
          <p:nvPr/>
        </p:nvSpPr>
        <p:spPr bwMode="auto">
          <a:xfrm>
            <a:off x="968375" y="1652588"/>
            <a:ext cx="93186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eaLnBrk="1" hangingPunct="1"/>
            <a:r>
              <a:rPr lang="en-US" sz="2000"/>
              <a:t>Plasma</a:t>
            </a:r>
          </a:p>
          <a:p>
            <a:pPr algn="r" eaLnBrk="1" hangingPunct="1"/>
            <a:r>
              <a:rPr lang="en-US" sz="2000"/>
              <a:t>Glucose</a:t>
            </a:r>
          </a:p>
        </p:txBody>
      </p:sp>
      <p:sp>
        <p:nvSpPr>
          <p:cNvPr id="56358" name="Rectangle 38"/>
          <p:cNvSpPr>
            <a:spLocks noChangeArrowheads="1"/>
          </p:cNvSpPr>
          <p:nvPr/>
        </p:nvSpPr>
        <p:spPr bwMode="gray">
          <a:xfrm>
            <a:off x="5719763" y="3465513"/>
            <a:ext cx="192563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59" name="Rectangle 39"/>
          <p:cNvSpPr>
            <a:spLocks noChangeArrowheads="1"/>
          </p:cNvSpPr>
          <p:nvPr/>
        </p:nvSpPr>
        <p:spPr bwMode="gray">
          <a:xfrm>
            <a:off x="5476875" y="3497263"/>
            <a:ext cx="23558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0" tIns="0" rIns="0" bIns="0">
            <a:spAutoFit/>
          </a:bodyPr>
          <a:lstStyle/>
          <a:p>
            <a:pPr eaLnBrk="1" hangingPunct="1"/>
            <a:r>
              <a:rPr lang="en-US">
                <a:solidFill>
                  <a:schemeClr val="accent1"/>
                </a:solidFill>
              </a:rPr>
              <a:t>Insulin resistance</a:t>
            </a:r>
          </a:p>
        </p:txBody>
      </p:sp>
      <p:sp>
        <p:nvSpPr>
          <p:cNvPr id="56360" name="Rectangle 40"/>
          <p:cNvSpPr>
            <a:spLocks noChangeArrowheads="1"/>
          </p:cNvSpPr>
          <p:nvPr/>
        </p:nvSpPr>
        <p:spPr bwMode="black">
          <a:xfrm>
            <a:off x="5730875" y="4084638"/>
            <a:ext cx="1838325"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61" name="Rectangle 41"/>
          <p:cNvSpPr>
            <a:spLocks noChangeArrowheads="1"/>
          </p:cNvSpPr>
          <p:nvPr/>
        </p:nvSpPr>
        <p:spPr bwMode="black">
          <a:xfrm>
            <a:off x="5716588" y="4089400"/>
            <a:ext cx="1651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solidFill>
                  <a:schemeClr val="tx2"/>
                </a:solidFill>
              </a:rPr>
              <a:t>Insulin secretion</a:t>
            </a:r>
          </a:p>
        </p:txBody>
      </p:sp>
      <p:sp>
        <p:nvSpPr>
          <p:cNvPr id="56362" name="Rectangle 42"/>
          <p:cNvSpPr>
            <a:spLocks noChangeArrowheads="1"/>
          </p:cNvSpPr>
          <p:nvPr/>
        </p:nvSpPr>
        <p:spPr bwMode="auto">
          <a:xfrm>
            <a:off x="1030288" y="2651125"/>
            <a:ext cx="936625"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63" name="Rectangle 43"/>
          <p:cNvSpPr>
            <a:spLocks noChangeArrowheads="1"/>
          </p:cNvSpPr>
          <p:nvPr/>
        </p:nvSpPr>
        <p:spPr bwMode="auto">
          <a:xfrm>
            <a:off x="808038" y="2643188"/>
            <a:ext cx="1092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eaLnBrk="1" hangingPunct="1"/>
            <a:r>
              <a:rPr lang="en-US"/>
              <a:t>126 mg/dL</a:t>
            </a:r>
          </a:p>
        </p:txBody>
      </p:sp>
      <p:sp>
        <p:nvSpPr>
          <p:cNvPr id="56364" name="Rectangle 44"/>
          <p:cNvSpPr>
            <a:spLocks noChangeArrowheads="1"/>
          </p:cNvSpPr>
          <p:nvPr/>
        </p:nvSpPr>
        <p:spPr bwMode="black">
          <a:xfrm>
            <a:off x="5892800" y="2400300"/>
            <a:ext cx="17938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65" name="Rectangle 45"/>
          <p:cNvSpPr>
            <a:spLocks noChangeArrowheads="1"/>
          </p:cNvSpPr>
          <p:nvPr/>
        </p:nvSpPr>
        <p:spPr bwMode="black">
          <a:xfrm>
            <a:off x="5716588" y="2460625"/>
            <a:ext cx="160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dirty="0">
                <a:solidFill>
                  <a:srgbClr val="00FFFF"/>
                </a:solidFill>
              </a:rPr>
              <a:t>Fasting glucose</a:t>
            </a:r>
          </a:p>
        </p:txBody>
      </p:sp>
      <p:sp>
        <p:nvSpPr>
          <p:cNvPr id="56366" name="Rectangle 46"/>
          <p:cNvSpPr>
            <a:spLocks noChangeArrowheads="1"/>
          </p:cNvSpPr>
          <p:nvPr/>
        </p:nvSpPr>
        <p:spPr bwMode="black">
          <a:xfrm>
            <a:off x="5337175" y="1454150"/>
            <a:ext cx="1289050"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67" name="Rectangle 47"/>
          <p:cNvSpPr>
            <a:spLocks noChangeArrowheads="1"/>
          </p:cNvSpPr>
          <p:nvPr/>
        </p:nvSpPr>
        <p:spPr bwMode="black">
          <a:xfrm>
            <a:off x="4870450" y="1522413"/>
            <a:ext cx="21209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solidFill>
                  <a:schemeClr val="hlink"/>
                </a:solidFill>
              </a:rPr>
              <a:t>Postprandial glucose</a:t>
            </a:r>
          </a:p>
        </p:txBody>
      </p:sp>
      <p:sp>
        <p:nvSpPr>
          <p:cNvPr id="56368" name="Line 48"/>
          <p:cNvSpPr>
            <a:spLocks noChangeShapeType="1"/>
          </p:cNvSpPr>
          <p:nvPr/>
        </p:nvSpPr>
        <p:spPr bwMode="auto">
          <a:xfrm flipV="1">
            <a:off x="4356100" y="3246438"/>
            <a:ext cx="0" cy="1581150"/>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56369" name="Line 49"/>
          <p:cNvSpPr>
            <a:spLocks noChangeShapeType="1"/>
          </p:cNvSpPr>
          <p:nvPr/>
        </p:nvSpPr>
        <p:spPr bwMode="auto">
          <a:xfrm flipV="1">
            <a:off x="4356100" y="1322388"/>
            <a:ext cx="0" cy="1736725"/>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56370" name="AutoShape 50"/>
          <p:cNvSpPr>
            <a:spLocks/>
          </p:cNvSpPr>
          <p:nvPr/>
        </p:nvSpPr>
        <p:spPr bwMode="auto">
          <a:xfrm rot="5400000">
            <a:off x="3095626" y="4486275"/>
            <a:ext cx="176212" cy="2262187"/>
          </a:xfrm>
          <a:prstGeom prst="rightBracket">
            <a:avLst>
              <a:gd name="adj" fmla="val 106982"/>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p>
            <a:endParaRPr lang="en-US"/>
          </a:p>
        </p:txBody>
      </p:sp>
      <p:sp>
        <p:nvSpPr>
          <p:cNvPr id="56371" name="AutoShape 51"/>
          <p:cNvSpPr>
            <a:spLocks/>
          </p:cNvSpPr>
          <p:nvPr/>
        </p:nvSpPr>
        <p:spPr bwMode="auto">
          <a:xfrm rot="5400000">
            <a:off x="6095206" y="3817144"/>
            <a:ext cx="153988" cy="3562350"/>
          </a:xfrm>
          <a:prstGeom prst="rightBracket">
            <a:avLst>
              <a:gd name="adj" fmla="val 192783"/>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p>
            <a:endParaRPr lang="en-US"/>
          </a:p>
        </p:txBody>
      </p:sp>
      <p:sp>
        <p:nvSpPr>
          <p:cNvPr id="56372" name="Rectangle 52"/>
          <p:cNvSpPr>
            <a:spLocks noChangeArrowheads="1"/>
          </p:cNvSpPr>
          <p:nvPr/>
        </p:nvSpPr>
        <p:spPr bwMode="auto">
          <a:xfrm>
            <a:off x="2339975" y="5799138"/>
            <a:ext cx="137001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400"/>
              <a:t>Prior to diagnosis</a:t>
            </a:r>
          </a:p>
        </p:txBody>
      </p:sp>
      <p:sp>
        <p:nvSpPr>
          <p:cNvPr id="56373" name="Rectangle 53"/>
          <p:cNvSpPr>
            <a:spLocks noChangeArrowheads="1"/>
          </p:cNvSpPr>
          <p:nvPr/>
        </p:nvSpPr>
        <p:spPr bwMode="auto">
          <a:xfrm>
            <a:off x="5588000" y="5780088"/>
            <a:ext cx="117316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400"/>
              <a:t>After diagnosis</a:t>
            </a:r>
          </a:p>
        </p:txBody>
      </p:sp>
      <p:sp>
        <p:nvSpPr>
          <p:cNvPr id="56374" name="Text Box 54"/>
          <p:cNvSpPr txBox="1">
            <a:spLocks noChangeArrowheads="1"/>
          </p:cNvSpPr>
          <p:nvPr/>
        </p:nvSpPr>
        <p:spPr bwMode="auto">
          <a:xfrm>
            <a:off x="369611" y="6049963"/>
            <a:ext cx="8458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1200" dirty="0"/>
              <a:t>Adapted from </a:t>
            </a:r>
            <a:r>
              <a:rPr lang="en-US" sz="1200" dirty="0" err="1"/>
              <a:t>Bergenstal</a:t>
            </a:r>
            <a:r>
              <a:rPr lang="en-US" sz="1200" dirty="0"/>
              <a:t> et al. 2000; International Diabetes Center.</a:t>
            </a:r>
          </a:p>
        </p:txBody>
      </p:sp>
    </p:spTree>
    <p:custDataLst>
      <p:tags r:id="rId1"/>
    </p:custDataLst>
    <p:extLst>
      <p:ext uri="{BB962C8B-B14F-4D97-AF65-F5344CB8AC3E}">
        <p14:creationId xmlns:p14="http://schemas.microsoft.com/office/powerpoint/2010/main" val="993859004"/>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381000" y="152400"/>
            <a:ext cx="8458200" cy="1143000"/>
          </a:xfrm>
        </p:spPr>
        <p:txBody>
          <a:bodyPr>
            <a:normAutofit/>
          </a:bodyPr>
          <a:lstStyle/>
          <a:p>
            <a:pPr eaLnBrk="1" hangingPunct="1"/>
            <a:r>
              <a:rPr lang="en-US"/>
              <a:t>Diabetes is also associated with </a:t>
            </a:r>
          </a:p>
        </p:txBody>
      </p:sp>
      <p:sp>
        <p:nvSpPr>
          <p:cNvPr id="1759235" name="Rectangle 3"/>
          <p:cNvSpPr>
            <a:spLocks noGrp="1" noChangeArrowheads="1"/>
          </p:cNvSpPr>
          <p:nvPr>
            <p:ph type="body" idx="1"/>
          </p:nvPr>
        </p:nvSpPr>
        <p:spPr>
          <a:xfrm>
            <a:off x="390211" y="1447800"/>
            <a:ext cx="4495800" cy="4343400"/>
          </a:xfrm>
        </p:spPr>
        <p:txBody>
          <a:bodyPr>
            <a:normAutofit fontScale="92500"/>
          </a:bodyPr>
          <a:lstStyle/>
          <a:p>
            <a:pPr eaLnBrk="1" hangingPunct="1">
              <a:defRPr/>
            </a:pPr>
            <a:r>
              <a:rPr lang="en-US" sz="3600" dirty="0"/>
              <a:t>Steatosis</a:t>
            </a:r>
          </a:p>
          <a:p>
            <a:pPr eaLnBrk="1" hangingPunct="1">
              <a:defRPr/>
            </a:pPr>
            <a:r>
              <a:rPr lang="en-US" sz="3600" dirty="0"/>
              <a:t>Obstructive sleep apnea</a:t>
            </a:r>
          </a:p>
          <a:p>
            <a:r>
              <a:rPr lang="en-US" sz="3600" dirty="0"/>
              <a:t>Cancers:</a:t>
            </a:r>
          </a:p>
          <a:p>
            <a:pPr lvl="1"/>
            <a:r>
              <a:rPr lang="en-US" sz="2800" dirty="0"/>
              <a:t>pancreas, liver, breast, endometrium, colon,</a:t>
            </a:r>
            <a:r>
              <a:rPr lang="en-US" sz="2800" dirty="0">
                <a:effectLst/>
              </a:rPr>
              <a:t> bladder</a:t>
            </a:r>
          </a:p>
          <a:p>
            <a:pPr eaLnBrk="1" hangingPunct="1">
              <a:defRPr/>
            </a:pPr>
            <a:r>
              <a:rPr lang="en-US" sz="3600" dirty="0"/>
              <a:t>Dementia / Alzheimer’s</a:t>
            </a:r>
          </a:p>
          <a:p>
            <a:pPr marL="0" indent="0" eaLnBrk="1" hangingPunct="1">
              <a:buNone/>
              <a:defRPr/>
            </a:pPr>
            <a:endParaRPr lang="en-US" sz="3600" dirty="0"/>
          </a:p>
          <a:p>
            <a:pPr marL="0" indent="0" eaLnBrk="1" hangingPunct="1">
              <a:buFont typeface="Wingdings" panose="05000000000000000000" pitchFamily="2" charset="2"/>
              <a:buNone/>
              <a:defRPr/>
            </a:pPr>
            <a:endParaRPr lang="en-US" dirty="0"/>
          </a:p>
        </p:txBody>
      </p:sp>
      <p:pic>
        <p:nvPicPr>
          <p:cNvPr id="86020"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1524000"/>
            <a:ext cx="32766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432039803"/>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2306" name="Rectangle 2"/>
          <p:cNvSpPr>
            <a:spLocks noGrp="1" noChangeArrowheads="1"/>
          </p:cNvSpPr>
          <p:nvPr>
            <p:ph type="title"/>
          </p:nvPr>
        </p:nvSpPr>
        <p:spPr/>
        <p:txBody>
          <a:bodyPr/>
          <a:lstStyle/>
          <a:p>
            <a:pPr eaLnBrk="1" hangingPunct="1">
              <a:defRPr/>
            </a:pPr>
            <a:r>
              <a:rPr lang="en-US"/>
              <a:t>Life Study – Mrs. Jones</a:t>
            </a:r>
          </a:p>
        </p:txBody>
      </p:sp>
      <p:sp>
        <p:nvSpPr>
          <p:cNvPr id="1762307" name="Rectangle 3"/>
          <p:cNvSpPr>
            <a:spLocks noGrp="1" noChangeArrowheads="1"/>
          </p:cNvSpPr>
          <p:nvPr>
            <p:ph sz="quarter" idx="1"/>
          </p:nvPr>
        </p:nvSpPr>
        <p:spPr>
          <a:xfrm>
            <a:off x="457200" y="1143000"/>
            <a:ext cx="8229600" cy="5257800"/>
          </a:xfrm>
        </p:spPr>
        <p:txBody>
          <a:bodyPr>
            <a:normAutofit/>
          </a:bodyPr>
          <a:lstStyle/>
          <a:p>
            <a:pPr eaLnBrk="1" hangingPunct="1">
              <a:buFont typeface="Wingdings" pitchFamily="2" charset="2"/>
              <a:buNone/>
              <a:defRPr/>
            </a:pPr>
            <a:r>
              <a:rPr lang="en-US" dirty="0"/>
              <a:t>MJ is 62 years old, with a BMI of 36 and complains of feeling tired and urinating several times a night.  Has a urinary tract infection.  Her A1c is 8.3%, glucose 237.  </a:t>
            </a:r>
          </a:p>
          <a:p>
            <a:pPr eaLnBrk="1" hangingPunct="1">
              <a:buFont typeface="Wingdings" pitchFamily="2" charset="2"/>
              <a:buNone/>
              <a:defRPr/>
            </a:pPr>
            <a:r>
              <a:rPr lang="en-US" dirty="0"/>
              <a:t>MJ is hypertensive with a history of gestational diabetes. No </a:t>
            </a:r>
            <a:r>
              <a:rPr lang="en-US" dirty="0" err="1"/>
              <a:t>ketones</a:t>
            </a:r>
            <a:r>
              <a:rPr lang="en-US" dirty="0"/>
              <a:t> in urine.</a:t>
            </a:r>
          </a:p>
          <a:p>
            <a:pPr eaLnBrk="1" hangingPunct="1">
              <a:defRPr/>
            </a:pPr>
            <a:r>
              <a:rPr lang="en-US" dirty="0"/>
              <a:t>What are risk factors and signs of diabetes?</a:t>
            </a:r>
          </a:p>
          <a:p>
            <a:pPr eaLnBrk="1" hangingPunct="1">
              <a:defRPr/>
            </a:pPr>
            <a:r>
              <a:rPr lang="en-US" dirty="0"/>
              <a:t>You find a few moments to </a:t>
            </a:r>
            <a:br>
              <a:rPr lang="en-US" dirty="0"/>
            </a:br>
            <a:r>
              <a:rPr lang="en-US" dirty="0"/>
              <a:t>teach and MJ asks you </a:t>
            </a:r>
            <a:br>
              <a:rPr lang="en-US" dirty="0"/>
            </a:br>
            <a:r>
              <a:rPr lang="en-US" dirty="0"/>
              <a:t>some questions.</a:t>
            </a:r>
          </a:p>
          <a:p>
            <a:pPr eaLnBrk="1" hangingPunct="1">
              <a:lnSpc>
                <a:spcPct val="80000"/>
              </a:lnSpc>
              <a:defRPr/>
            </a:pPr>
            <a:endParaRPr lang="en-US" sz="2800" dirty="0"/>
          </a:p>
        </p:txBody>
      </p:sp>
      <p:pic>
        <p:nvPicPr>
          <p:cNvPr id="83972" name="Picture 4" descr="C:\Users\Beverly\AppData\Local\Microsoft\Windows\Temporary Internet Files\Content.IE5\DMXEH1SJ\MPj0309163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4793577"/>
            <a:ext cx="2971800" cy="1946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652430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Language of Diabetes Education</a:t>
            </a:r>
          </a:p>
        </p:txBody>
      </p:sp>
      <p:sp>
        <p:nvSpPr>
          <p:cNvPr id="6" name="Text Placeholder 5"/>
          <p:cNvSpPr>
            <a:spLocks noGrp="1"/>
          </p:cNvSpPr>
          <p:nvPr>
            <p:ph type="body" idx="1"/>
          </p:nvPr>
        </p:nvSpPr>
        <p:spPr>
          <a:xfrm>
            <a:off x="457200" y="1200150"/>
            <a:ext cx="4040188" cy="685800"/>
          </a:xfrm>
        </p:spPr>
        <p:txBody>
          <a:bodyPr/>
          <a:lstStyle/>
          <a:p>
            <a:r>
              <a:rPr lang="en-US" dirty="0"/>
              <a:t>Old Way			</a:t>
            </a:r>
          </a:p>
        </p:txBody>
      </p:sp>
      <p:sp>
        <p:nvSpPr>
          <p:cNvPr id="8" name="Text Placeholder 7"/>
          <p:cNvSpPr>
            <a:spLocks noGrp="1"/>
          </p:cNvSpPr>
          <p:nvPr>
            <p:ph type="body" sz="half" idx="3"/>
          </p:nvPr>
        </p:nvSpPr>
        <p:spPr>
          <a:xfrm>
            <a:off x="4502252" y="1121454"/>
            <a:ext cx="4041775" cy="685800"/>
          </a:xfrm>
        </p:spPr>
        <p:txBody>
          <a:bodyPr/>
          <a:lstStyle/>
          <a:p>
            <a:r>
              <a:rPr lang="en-US" dirty="0"/>
              <a:t>New Way</a:t>
            </a:r>
          </a:p>
        </p:txBody>
      </p:sp>
      <p:sp>
        <p:nvSpPr>
          <p:cNvPr id="7" name="Content Placeholder 6"/>
          <p:cNvSpPr>
            <a:spLocks noGrp="1"/>
          </p:cNvSpPr>
          <p:nvPr>
            <p:ph sz="quarter" idx="2"/>
          </p:nvPr>
        </p:nvSpPr>
        <p:spPr>
          <a:xfrm>
            <a:off x="306388" y="1828800"/>
            <a:ext cx="4038600" cy="4038600"/>
          </a:xfrm>
        </p:spPr>
        <p:txBody>
          <a:bodyPr/>
          <a:lstStyle/>
          <a:p>
            <a:r>
              <a:rPr lang="en-US" dirty="0"/>
              <a:t>Control diabetes</a:t>
            </a:r>
          </a:p>
          <a:p>
            <a:r>
              <a:rPr lang="en-US" dirty="0"/>
              <a:t>Test BG	</a:t>
            </a:r>
          </a:p>
          <a:p>
            <a:r>
              <a:rPr lang="en-US" dirty="0"/>
              <a:t>Patient</a:t>
            </a:r>
          </a:p>
          <a:p>
            <a:r>
              <a:rPr lang="en-US" dirty="0"/>
              <a:t>Normal BG</a:t>
            </a:r>
          </a:p>
          <a:p>
            <a:r>
              <a:rPr lang="en-US" dirty="0"/>
              <a:t>Non-adherent, compliant</a:t>
            </a:r>
          </a:p>
          <a:p>
            <a:r>
              <a:rPr lang="en-US" dirty="0"/>
              <a:t>Refuse</a:t>
            </a:r>
          </a:p>
        </p:txBody>
      </p:sp>
      <p:sp>
        <p:nvSpPr>
          <p:cNvPr id="9" name="Content Placeholder 8"/>
          <p:cNvSpPr>
            <a:spLocks noGrp="1"/>
          </p:cNvSpPr>
          <p:nvPr>
            <p:ph sz="quarter" idx="4"/>
          </p:nvPr>
        </p:nvSpPr>
        <p:spPr>
          <a:xfrm>
            <a:off x="4572000" y="1827584"/>
            <a:ext cx="4038600" cy="4038600"/>
          </a:xfrm>
        </p:spPr>
        <p:txBody>
          <a:bodyPr/>
          <a:lstStyle/>
          <a:p>
            <a:r>
              <a:rPr lang="en-US" dirty="0"/>
              <a:t>Manage</a:t>
            </a:r>
          </a:p>
          <a:p>
            <a:r>
              <a:rPr lang="en-US" dirty="0"/>
              <a:t>Check</a:t>
            </a:r>
          </a:p>
          <a:p>
            <a:r>
              <a:rPr lang="en-US" dirty="0"/>
              <a:t>Participant</a:t>
            </a:r>
          </a:p>
          <a:p>
            <a:r>
              <a:rPr lang="en-US" dirty="0"/>
              <a:t>BG in target range</a:t>
            </a:r>
          </a:p>
          <a:p>
            <a:r>
              <a:rPr lang="en-US" dirty="0"/>
              <a:t>Focus on what they are accomplishing</a:t>
            </a:r>
          </a:p>
          <a:p>
            <a:r>
              <a:rPr lang="en-US" dirty="0"/>
              <a:t>Decided, chose</a:t>
            </a:r>
          </a:p>
        </p:txBody>
      </p:sp>
      <p:pic>
        <p:nvPicPr>
          <p:cNvPr id="3" name="Picture 2">
            <a:extLst>
              <a:ext uri="{FF2B5EF4-FFF2-40B4-BE49-F238E27FC236}">
                <a16:creationId xmlns:a16="http://schemas.microsoft.com/office/drawing/2014/main" id="{F69395DF-026A-42EB-9384-DC59D30A2FC0}"/>
              </a:ext>
            </a:extLst>
          </p:cNvPr>
          <p:cNvPicPr>
            <a:picLocks noChangeAspect="1"/>
          </p:cNvPicPr>
          <p:nvPr/>
        </p:nvPicPr>
        <p:blipFill>
          <a:blip r:embed="rId2"/>
          <a:stretch>
            <a:fillRect/>
          </a:stretch>
        </p:blipFill>
        <p:spPr>
          <a:xfrm>
            <a:off x="306388" y="5907005"/>
            <a:ext cx="7273158" cy="768163"/>
          </a:xfrm>
          <a:prstGeom prst="rect">
            <a:avLst/>
          </a:prstGeom>
        </p:spPr>
      </p:pic>
    </p:spTree>
    <p:extLst>
      <p:ext uri="{BB962C8B-B14F-4D97-AF65-F5344CB8AC3E}">
        <p14:creationId xmlns:p14="http://schemas.microsoft.com/office/powerpoint/2010/main" val="2657640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normAutofit fontScale="90000"/>
          </a:bodyPr>
          <a:lstStyle/>
          <a:p>
            <a:pPr>
              <a:lnSpc>
                <a:spcPct val="90000"/>
              </a:lnSpc>
            </a:pPr>
            <a:br>
              <a:rPr lang="en-US" sz="1100" dirty="0"/>
            </a:br>
            <a:br>
              <a:rPr lang="en-US" sz="1100" dirty="0"/>
            </a:br>
            <a:r>
              <a:rPr lang="en-US" sz="3600" b="1" dirty="0"/>
              <a:t>Terminology matters – Avoiding weight stigma</a:t>
            </a:r>
            <a:br>
              <a:rPr lang="en-US" sz="1100" dirty="0"/>
            </a:br>
            <a:br>
              <a:rPr lang="en-US" sz="1100" dirty="0"/>
            </a:br>
            <a:endParaRPr lang="en-US" sz="1100" dirty="0"/>
          </a:p>
        </p:txBody>
      </p:sp>
      <p:sp>
        <p:nvSpPr>
          <p:cNvPr id="6" name="Content Placeholder 5"/>
          <p:cNvSpPr>
            <a:spLocks noGrp="1"/>
          </p:cNvSpPr>
          <p:nvPr>
            <p:ph type="body" idx="1"/>
          </p:nvPr>
        </p:nvSpPr>
        <p:spPr>
          <a:xfrm>
            <a:off x="5103812" y="4953000"/>
            <a:ext cx="4040188" cy="685800"/>
          </a:xfrm>
        </p:spPr>
        <p:txBody>
          <a:bodyPr anchor="b">
            <a:normAutofit/>
          </a:bodyPr>
          <a:lstStyle/>
          <a:p>
            <a:pPr marL="0" indent="0">
              <a:lnSpc>
                <a:spcPct val="90000"/>
              </a:lnSpc>
              <a:buNone/>
            </a:pPr>
            <a:r>
              <a:rPr lang="en-US" sz="1800" dirty="0"/>
              <a:t>Pearl RL, et al. </a:t>
            </a:r>
            <a:r>
              <a:rPr lang="en-US" sz="1800" i="1" dirty="0"/>
              <a:t>JAMA Surg</a:t>
            </a:r>
            <a:r>
              <a:rPr lang="en-US" sz="1800" dirty="0"/>
              <a:t>. Sept 2018; doi:10.1001/jamasurg.2018.2702</a:t>
            </a:r>
          </a:p>
        </p:txBody>
      </p:sp>
      <p:sp>
        <p:nvSpPr>
          <p:cNvPr id="5" name="Content Placeholder 4"/>
          <p:cNvSpPr>
            <a:spLocks noGrp="1"/>
          </p:cNvSpPr>
          <p:nvPr>
            <p:ph sz="quarter" idx="2"/>
          </p:nvPr>
        </p:nvSpPr>
        <p:spPr>
          <a:xfrm>
            <a:off x="457200" y="1338942"/>
            <a:ext cx="4572000" cy="5290457"/>
          </a:xfrm>
        </p:spPr>
        <p:txBody>
          <a:bodyPr>
            <a:normAutofit/>
          </a:bodyPr>
          <a:lstStyle/>
          <a:p>
            <a:pPr>
              <a:lnSpc>
                <a:spcPct val="90000"/>
              </a:lnSpc>
            </a:pPr>
            <a:r>
              <a:rPr lang="en-US" sz="2500" dirty="0"/>
              <a:t>For people with BMI &gt;30, preferred terms</a:t>
            </a:r>
          </a:p>
          <a:p>
            <a:pPr lvl="1">
              <a:lnSpc>
                <a:spcPct val="90000"/>
              </a:lnSpc>
            </a:pPr>
            <a:r>
              <a:rPr lang="en-US" sz="2500" dirty="0"/>
              <a:t>“person with elevated BMI”. </a:t>
            </a:r>
          </a:p>
          <a:p>
            <a:pPr lvl="1">
              <a:lnSpc>
                <a:spcPct val="90000"/>
              </a:lnSpc>
            </a:pPr>
            <a:r>
              <a:rPr lang="en-US" sz="2500" dirty="0"/>
              <a:t>“person with higher weight”</a:t>
            </a:r>
          </a:p>
          <a:p>
            <a:pPr lvl="1">
              <a:lnSpc>
                <a:spcPct val="90000"/>
              </a:lnSpc>
            </a:pPr>
            <a:r>
              <a:rPr lang="en-US" sz="2500" dirty="0"/>
              <a:t>“person with excess weight” </a:t>
            </a:r>
          </a:p>
          <a:p>
            <a:pPr>
              <a:lnSpc>
                <a:spcPct val="90000"/>
              </a:lnSpc>
            </a:pPr>
            <a:r>
              <a:rPr lang="en-US" sz="2500" dirty="0"/>
              <a:t>Other terms</a:t>
            </a:r>
          </a:p>
          <a:p>
            <a:pPr lvl="1">
              <a:lnSpc>
                <a:spcPct val="90000"/>
              </a:lnSpc>
            </a:pPr>
            <a:r>
              <a:rPr lang="en-US" sz="2500" dirty="0"/>
              <a:t>P</a:t>
            </a:r>
            <a:r>
              <a:rPr lang="en-US" sz="2500" b="0" i="0" dirty="0">
                <a:effectLst/>
              </a:rPr>
              <a:t>erson in a larger body.</a:t>
            </a:r>
          </a:p>
          <a:p>
            <a:pPr lvl="1">
              <a:lnSpc>
                <a:spcPct val="90000"/>
              </a:lnSpc>
            </a:pPr>
            <a:r>
              <a:rPr lang="en-US" sz="2500" dirty="0"/>
              <a:t>Person with extra weight</a:t>
            </a:r>
          </a:p>
        </p:txBody>
      </p:sp>
      <p:pic>
        <p:nvPicPr>
          <p:cNvPr id="7" name="Picture 6" descr="Person riding a bike">
            <a:extLst>
              <a:ext uri="{FF2B5EF4-FFF2-40B4-BE49-F238E27FC236}">
                <a16:creationId xmlns:a16="http://schemas.microsoft.com/office/drawing/2014/main" id="{087960AA-C9FD-6C5C-2573-D31350C82E6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124" r="22127" b="1"/>
          <a:stretch/>
        </p:blipFill>
        <p:spPr>
          <a:xfrm>
            <a:off x="5295902" y="1409700"/>
            <a:ext cx="3390900" cy="3390900"/>
          </a:xfrm>
          <a:prstGeom prst="rect">
            <a:avLst/>
          </a:prstGeom>
          <a:noFill/>
        </p:spPr>
      </p:pic>
    </p:spTree>
    <p:extLst>
      <p:ext uri="{BB962C8B-B14F-4D97-AF65-F5344CB8AC3E}">
        <p14:creationId xmlns:p14="http://schemas.microsoft.com/office/powerpoint/2010/main" val="3413401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457200" y="265044"/>
            <a:ext cx="8229600" cy="1219200"/>
          </a:xfrm>
        </p:spPr>
        <p:txBody>
          <a:bodyPr>
            <a:normAutofit fontScale="90000"/>
          </a:bodyPr>
          <a:lstStyle/>
          <a:p>
            <a:r>
              <a:rPr lang="en-US" dirty="0"/>
              <a:t>Mrs. Jones asks you </a:t>
            </a:r>
            <a:br>
              <a:rPr lang="en-US" dirty="0"/>
            </a:br>
            <a:r>
              <a:rPr lang="en-US" dirty="0"/>
              <a:t>What Do You Say?</a:t>
            </a:r>
          </a:p>
        </p:txBody>
      </p:sp>
      <p:sp>
        <p:nvSpPr>
          <p:cNvPr id="102403" name="Rectangle 3"/>
          <p:cNvSpPr>
            <a:spLocks noGrp="1" noChangeArrowheads="1"/>
          </p:cNvSpPr>
          <p:nvPr>
            <p:ph type="body" idx="1"/>
          </p:nvPr>
        </p:nvSpPr>
        <p:spPr>
          <a:xfrm>
            <a:off x="457200" y="1600200"/>
            <a:ext cx="8229600" cy="4556760"/>
          </a:xfrm>
        </p:spPr>
        <p:txBody>
          <a:bodyPr>
            <a:normAutofit lnSpcReduction="10000"/>
          </a:bodyPr>
          <a:lstStyle/>
          <a:p>
            <a:pPr eaLnBrk="1" hangingPunct="1"/>
            <a:r>
              <a:rPr lang="en-US" sz="3600" dirty="0"/>
              <a:t>What is diabetes?</a:t>
            </a:r>
          </a:p>
          <a:p>
            <a:pPr eaLnBrk="1" hangingPunct="1"/>
            <a:r>
              <a:rPr lang="en-US" sz="3600" dirty="0"/>
              <a:t>They say I am a diabetic because I am obese?</a:t>
            </a:r>
          </a:p>
          <a:p>
            <a:pPr eaLnBrk="1" hangingPunct="1"/>
            <a:r>
              <a:rPr lang="en-US" sz="3600" dirty="0"/>
              <a:t>How am I going to control this?</a:t>
            </a:r>
          </a:p>
          <a:p>
            <a:pPr eaLnBrk="1" hangingPunct="1"/>
            <a:r>
              <a:rPr lang="en-US" sz="3600" dirty="0"/>
              <a:t>What is a normal blood sugar?</a:t>
            </a:r>
          </a:p>
          <a:p>
            <a:pPr eaLnBrk="1" hangingPunct="1"/>
            <a:r>
              <a:rPr lang="en-US" sz="3600" dirty="0"/>
              <a:t>Do I have to test my blood sugars?</a:t>
            </a:r>
          </a:p>
          <a:p>
            <a:pPr eaLnBrk="1" hangingPunct="1"/>
            <a:r>
              <a:rPr lang="en-US" sz="3600" dirty="0"/>
              <a:t>My doctor told me to stay away from white foods. Is that true?</a:t>
            </a:r>
          </a:p>
          <a:p>
            <a:pPr eaLnBrk="1" hangingPunct="1"/>
            <a:endParaRPr lang="en-US" dirty="0"/>
          </a:p>
        </p:txBody>
      </p:sp>
    </p:spTree>
    <p:custDataLst>
      <p:tags r:id="rId1"/>
    </p:custDataLst>
    <p:extLst>
      <p:ext uri="{BB962C8B-B14F-4D97-AF65-F5344CB8AC3E}">
        <p14:creationId xmlns:p14="http://schemas.microsoft.com/office/powerpoint/2010/main" val="3339561722"/>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457200" y="265044"/>
            <a:ext cx="8229600" cy="1219200"/>
          </a:xfrm>
        </p:spPr>
        <p:txBody>
          <a:bodyPr>
            <a:normAutofit fontScale="90000"/>
          </a:bodyPr>
          <a:lstStyle/>
          <a:p>
            <a:r>
              <a:rPr lang="en-US" dirty="0"/>
              <a:t>Mrs. Jones asks you </a:t>
            </a:r>
            <a:br>
              <a:rPr lang="en-US" dirty="0"/>
            </a:br>
            <a:r>
              <a:rPr lang="en-US" dirty="0"/>
              <a:t>What Do You Say?</a:t>
            </a:r>
          </a:p>
        </p:txBody>
      </p:sp>
      <p:sp>
        <p:nvSpPr>
          <p:cNvPr id="102403" name="Rectangle 3"/>
          <p:cNvSpPr>
            <a:spLocks noGrp="1" noChangeArrowheads="1"/>
          </p:cNvSpPr>
          <p:nvPr>
            <p:ph type="body" idx="1"/>
          </p:nvPr>
        </p:nvSpPr>
        <p:spPr>
          <a:xfrm>
            <a:off x="477297" y="1447800"/>
            <a:ext cx="4400550" cy="5410200"/>
          </a:xfrm>
        </p:spPr>
        <p:txBody>
          <a:bodyPr>
            <a:normAutofit/>
          </a:bodyPr>
          <a:lstStyle/>
          <a:p>
            <a:pPr>
              <a:lnSpc>
                <a:spcPct val="120000"/>
              </a:lnSpc>
              <a:spcBef>
                <a:spcPts val="1200"/>
              </a:spcBef>
            </a:pPr>
            <a:r>
              <a:rPr lang="en-US" sz="2400" dirty="0"/>
              <a:t>You are wondering if your weight caused your </a:t>
            </a:r>
            <a:r>
              <a:rPr lang="en-US" sz="2400" dirty="0">
                <a:solidFill>
                  <a:srgbClr val="532476"/>
                </a:solidFill>
              </a:rPr>
              <a:t>diabetes</a:t>
            </a:r>
            <a:r>
              <a:rPr lang="en-US" sz="2400" dirty="0"/>
              <a:t>?</a:t>
            </a:r>
          </a:p>
          <a:p>
            <a:pPr>
              <a:lnSpc>
                <a:spcPct val="120000"/>
              </a:lnSpc>
              <a:spcBef>
                <a:spcPts val="1200"/>
              </a:spcBef>
            </a:pPr>
            <a:r>
              <a:rPr lang="en-US" sz="2400" dirty="0"/>
              <a:t>You can </a:t>
            </a:r>
            <a:r>
              <a:rPr lang="en-US" sz="2400" dirty="0">
                <a:solidFill>
                  <a:srgbClr val="532476"/>
                </a:solidFill>
              </a:rPr>
              <a:t>manage your diabetes </a:t>
            </a:r>
            <a:r>
              <a:rPr lang="en-US" sz="2400" dirty="0"/>
              <a:t>and improve your health at the same time.</a:t>
            </a:r>
          </a:p>
          <a:p>
            <a:pPr>
              <a:lnSpc>
                <a:spcPct val="120000"/>
              </a:lnSpc>
              <a:spcBef>
                <a:spcPts val="1200"/>
              </a:spcBef>
            </a:pPr>
            <a:r>
              <a:rPr lang="en-US" sz="2400" dirty="0">
                <a:solidFill>
                  <a:srgbClr val="532476"/>
                </a:solidFill>
              </a:rPr>
              <a:t>For people without diabetes, </a:t>
            </a:r>
            <a:r>
              <a:rPr lang="en-US" sz="2400" dirty="0"/>
              <a:t>fasting blood sugar is less than 100 and A1c is less than 5.7% </a:t>
            </a:r>
          </a:p>
          <a:p>
            <a:pPr>
              <a:lnSpc>
                <a:spcPct val="120000"/>
              </a:lnSpc>
              <a:spcBef>
                <a:spcPts val="1200"/>
              </a:spcBef>
            </a:pPr>
            <a:r>
              <a:rPr lang="en-US" sz="2400" dirty="0">
                <a:solidFill>
                  <a:srgbClr val="532476"/>
                </a:solidFill>
              </a:rPr>
              <a:t>Checking</a:t>
            </a:r>
            <a:r>
              <a:rPr lang="en-US" sz="2400" dirty="0"/>
              <a:t> blood sugars can help you figure out if the plan in working.</a:t>
            </a:r>
          </a:p>
        </p:txBody>
      </p:sp>
      <p:pic>
        <p:nvPicPr>
          <p:cNvPr id="3" name="Picture 2"/>
          <p:cNvPicPr>
            <a:picLocks noChangeAspect="1"/>
          </p:cNvPicPr>
          <p:nvPr/>
        </p:nvPicPr>
        <p:blipFill>
          <a:blip r:embed="rId4"/>
          <a:stretch>
            <a:fillRect/>
          </a:stretch>
        </p:blipFill>
        <p:spPr>
          <a:xfrm>
            <a:off x="5334000" y="1617466"/>
            <a:ext cx="3105149" cy="3272287"/>
          </a:xfrm>
          <a:prstGeom prst="rect">
            <a:avLst/>
          </a:prstGeom>
        </p:spPr>
      </p:pic>
    </p:spTree>
    <p:custDataLst>
      <p:tags r:id="rId1"/>
    </p:custDataLst>
    <p:extLst>
      <p:ext uri="{BB962C8B-B14F-4D97-AF65-F5344CB8AC3E}">
        <p14:creationId xmlns:p14="http://schemas.microsoft.com/office/powerpoint/2010/main" val="3036562329"/>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1906" name="Rectangle 2"/>
          <p:cNvSpPr>
            <a:spLocks noGrp="1" noRot="1" noChangeArrowheads="1"/>
          </p:cNvSpPr>
          <p:nvPr>
            <p:ph type="title"/>
          </p:nvPr>
        </p:nvSpPr>
        <p:spPr/>
        <p:txBody>
          <a:bodyPr anchor="ctr"/>
          <a:lstStyle/>
          <a:p>
            <a:pPr eaLnBrk="1" hangingPunct="1">
              <a:defRPr/>
            </a:pPr>
            <a:r>
              <a:rPr lang="en-US" dirty="0"/>
              <a:t>Empowerment Defined</a:t>
            </a:r>
            <a:r>
              <a:rPr lang="en-US" dirty="0">
                <a:solidFill>
                  <a:srgbClr val="FF0000"/>
                </a:solidFill>
              </a:rPr>
              <a:t> </a:t>
            </a:r>
            <a:r>
              <a:rPr lang="en-US" dirty="0"/>
              <a:t>  </a:t>
            </a:r>
          </a:p>
        </p:txBody>
      </p:sp>
      <p:sp>
        <p:nvSpPr>
          <p:cNvPr id="251907" name="Rectangle 3"/>
          <p:cNvSpPr>
            <a:spLocks noGrp="1" noRot="1" noChangeArrowheads="1"/>
          </p:cNvSpPr>
          <p:nvPr>
            <p:ph type="body" idx="1"/>
          </p:nvPr>
        </p:nvSpPr>
        <p:spPr>
          <a:xfrm>
            <a:off x="457200" y="1143000"/>
            <a:ext cx="6486525" cy="5334000"/>
          </a:xfrm>
        </p:spPr>
        <p:txBody>
          <a:bodyPr>
            <a:normAutofit fontScale="92500"/>
          </a:bodyPr>
          <a:lstStyle/>
          <a:p>
            <a:pPr>
              <a:defRPr/>
            </a:pPr>
            <a:r>
              <a:rPr lang="en-US" dirty="0"/>
              <a:t>“Helping people discover and develop their inherent capacity to be responsible for their own lives and gain mastery over their diabetes”.</a:t>
            </a:r>
          </a:p>
          <a:p>
            <a:pPr>
              <a:defRPr/>
            </a:pPr>
            <a:r>
              <a:rPr lang="en-US" dirty="0"/>
              <a:t>Posits: </a:t>
            </a:r>
          </a:p>
          <a:p>
            <a:pPr lvl="1">
              <a:defRPr/>
            </a:pPr>
            <a:r>
              <a:rPr lang="en-US" dirty="0"/>
              <a:t>Choices made by the person (not HCPs) have greatest impact.</a:t>
            </a:r>
          </a:p>
          <a:p>
            <a:pPr lvl="1">
              <a:defRPr/>
            </a:pPr>
            <a:r>
              <a:rPr lang="en-US" dirty="0"/>
              <a:t>People are in charge of their self-management</a:t>
            </a:r>
          </a:p>
          <a:p>
            <a:pPr lvl="1">
              <a:defRPr/>
            </a:pPr>
            <a:r>
              <a:rPr lang="en-US" dirty="0"/>
              <a:t>The consequences of self-management decisions affect the individual most. </a:t>
            </a:r>
          </a:p>
          <a:p>
            <a:pPr lvl="1">
              <a:defRPr/>
            </a:pPr>
            <a:r>
              <a:rPr lang="en-US" dirty="0"/>
              <a:t>It is their right and responsibility to be the primary decision makers.</a:t>
            </a:r>
          </a:p>
          <a:p>
            <a:pPr lvl="1">
              <a:defRPr/>
            </a:pPr>
            <a:endParaRPr lang="en-US" dirty="0"/>
          </a:p>
          <a:p>
            <a:pPr eaLnBrk="1" hangingPunct="1">
              <a:buFont typeface="Wingdings" charset="2"/>
              <a:buBlip>
                <a:blip r:embed="rId3"/>
              </a:buBlip>
              <a:defRPr/>
            </a:pPr>
            <a:endParaRPr lang="en-US" dirty="0"/>
          </a:p>
          <a:p>
            <a:pPr eaLnBrk="1" hangingPunct="1">
              <a:buFont typeface="Wingdings" charset="2"/>
              <a:buBlip>
                <a:blip r:embed="rId3"/>
              </a:buBlip>
              <a:defRPr/>
            </a:pPr>
            <a:endParaRPr lang="en-US" b="1" dirty="0"/>
          </a:p>
        </p:txBody>
      </p:sp>
      <p:pic>
        <p:nvPicPr>
          <p:cNvPr id="3" name="Picture 2"/>
          <p:cNvPicPr>
            <a:picLocks noChangeAspect="1"/>
          </p:cNvPicPr>
          <p:nvPr/>
        </p:nvPicPr>
        <p:blipFill>
          <a:blip r:embed="rId4"/>
          <a:stretch>
            <a:fillRect/>
          </a:stretch>
        </p:blipFill>
        <p:spPr>
          <a:xfrm>
            <a:off x="6943725" y="1295400"/>
            <a:ext cx="1743075" cy="2657475"/>
          </a:xfrm>
          <a:prstGeom prst="rect">
            <a:avLst/>
          </a:prstGeom>
        </p:spPr>
      </p:pic>
    </p:spTree>
    <p:custDataLst>
      <p:tags r:id="rId1"/>
    </p:custDataLst>
    <p:extLst>
      <p:ext uri="{BB962C8B-B14F-4D97-AF65-F5344CB8AC3E}">
        <p14:creationId xmlns:p14="http://schemas.microsoft.com/office/powerpoint/2010/main" val="3357540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eaLnBrk="1" hangingPunct="1"/>
            <a:r>
              <a:rPr lang="en-US"/>
              <a:t>Other Types of Diabetes</a:t>
            </a:r>
          </a:p>
        </p:txBody>
      </p:sp>
      <p:sp>
        <p:nvSpPr>
          <p:cNvPr id="64515" name="Rectangle 3"/>
          <p:cNvSpPr>
            <a:spLocks noGrp="1" noChangeArrowheads="1"/>
          </p:cNvSpPr>
          <p:nvPr>
            <p:ph idx="1"/>
          </p:nvPr>
        </p:nvSpPr>
        <p:spPr/>
        <p:txBody>
          <a:bodyPr/>
          <a:lstStyle/>
          <a:p>
            <a:pPr eaLnBrk="1" hangingPunct="1"/>
            <a:r>
              <a:rPr lang="en-US" dirty="0"/>
              <a:t>Other specific types of diabetes</a:t>
            </a:r>
          </a:p>
          <a:p>
            <a:pPr eaLnBrk="1" hangingPunct="1"/>
            <a:r>
              <a:rPr lang="en-US" dirty="0"/>
              <a:t>Gestational</a:t>
            </a:r>
          </a:p>
          <a:p>
            <a:pPr eaLnBrk="1" hangingPunct="1">
              <a:buFont typeface="Wingdings" pitchFamily="2" charset="2"/>
              <a:buNone/>
            </a:pPr>
            <a:endParaRPr lang="en-US" dirty="0"/>
          </a:p>
        </p:txBody>
      </p:sp>
      <p:pic>
        <p:nvPicPr>
          <p:cNvPr id="32770" name="Picture 2" descr="C:\Users\bev\AppData\Local\Microsoft\Windows\Temporary Internet Files\Content.IE5\VK386RT2\MP900446454[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9600" y="2740152"/>
            <a:ext cx="3124200" cy="3124200"/>
          </a:xfrm>
          <a:prstGeom prst="rect">
            <a:avLst/>
          </a:prstGeom>
          <a:noFill/>
          <a:extLst>
            <a:ext uri="{909E8E84-426E-40DD-AFC4-6F175D3DCCD1}">
              <a14:hiddenFill xmlns:a14="http://schemas.microsoft.com/office/drawing/2010/main">
                <a:solidFill>
                  <a:srgbClr val="FFFFFF"/>
                </a:solidFill>
              </a14:hiddenFill>
            </a:ext>
          </a:extLst>
        </p:spPr>
      </p:pic>
      <p:pic>
        <p:nvPicPr>
          <p:cNvPr id="32773" name="Picture 5" descr="C:\Users\bev\AppData\Local\Microsoft\Windows\Temporary Internet Files\Content.IE5\NPALL6MO\MP900399433[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90318" y="2743200"/>
            <a:ext cx="2081784" cy="312115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692440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457200" y="228600"/>
            <a:ext cx="8229600" cy="1143000"/>
          </a:xfrm>
        </p:spPr>
        <p:txBody>
          <a:bodyPr>
            <a:noAutofit/>
          </a:bodyPr>
          <a:lstStyle/>
          <a:p>
            <a:r>
              <a:rPr lang="en-US" sz="3600" dirty="0"/>
              <a:t>Specific type of diabetes due to other causes</a:t>
            </a:r>
          </a:p>
        </p:txBody>
      </p:sp>
      <p:sp>
        <p:nvSpPr>
          <p:cNvPr id="3" name="Content Placeholder 2"/>
          <p:cNvSpPr>
            <a:spLocks noGrp="1"/>
          </p:cNvSpPr>
          <p:nvPr>
            <p:ph sz="quarter" idx="1"/>
          </p:nvPr>
        </p:nvSpPr>
        <p:spPr>
          <a:xfrm>
            <a:off x="457200" y="1371600"/>
            <a:ext cx="4041648" cy="4785360"/>
          </a:xfrm>
        </p:spPr>
        <p:txBody>
          <a:bodyPr>
            <a:normAutofit/>
          </a:bodyPr>
          <a:lstStyle/>
          <a:p>
            <a:pPr lvl="1">
              <a:defRPr/>
            </a:pPr>
            <a:r>
              <a:rPr lang="en-US" sz="3200" dirty="0"/>
              <a:t>Medications: </a:t>
            </a:r>
          </a:p>
          <a:p>
            <a:pPr lvl="2">
              <a:defRPr/>
            </a:pPr>
            <a:r>
              <a:rPr lang="en-US" sz="2800" dirty="0"/>
              <a:t>Steroids</a:t>
            </a:r>
          </a:p>
          <a:p>
            <a:pPr lvl="2">
              <a:defRPr/>
            </a:pPr>
            <a:r>
              <a:rPr lang="en-US" sz="2800" dirty="0"/>
              <a:t>Anti-retroviral meds,</a:t>
            </a:r>
          </a:p>
          <a:p>
            <a:pPr lvl="2">
              <a:defRPr/>
            </a:pPr>
            <a:r>
              <a:rPr lang="en-US" sz="2800" dirty="0"/>
              <a:t>Antipsychotic meds</a:t>
            </a:r>
          </a:p>
          <a:p>
            <a:pPr lvl="2">
              <a:defRPr/>
            </a:pPr>
            <a:r>
              <a:rPr lang="en-US" sz="2800" dirty="0"/>
              <a:t>Transplant meds</a:t>
            </a:r>
          </a:p>
          <a:p>
            <a:pPr lvl="2">
              <a:defRPr/>
            </a:pPr>
            <a:r>
              <a:rPr lang="en-US" sz="2800" dirty="0"/>
              <a:t>Checkpoint inhibitors</a:t>
            </a:r>
          </a:p>
          <a:p>
            <a:pPr lvl="1">
              <a:defRPr/>
            </a:pPr>
            <a:endParaRPr lang="en-US" sz="3200" dirty="0"/>
          </a:p>
        </p:txBody>
      </p:sp>
      <p:sp>
        <p:nvSpPr>
          <p:cNvPr id="4" name="Content Placeholder 3"/>
          <p:cNvSpPr>
            <a:spLocks noGrp="1"/>
          </p:cNvSpPr>
          <p:nvPr>
            <p:ph sz="quarter" idx="2"/>
          </p:nvPr>
        </p:nvSpPr>
        <p:spPr>
          <a:xfrm>
            <a:off x="4645154" y="1524000"/>
            <a:ext cx="4041648" cy="4785360"/>
          </a:xfrm>
          <a:ln w="76200">
            <a:solidFill>
              <a:srgbClr val="92D050"/>
            </a:solidFill>
          </a:ln>
        </p:spPr>
        <p:txBody>
          <a:bodyPr>
            <a:normAutofit/>
          </a:bodyPr>
          <a:lstStyle/>
          <a:p>
            <a:pPr lvl="1">
              <a:defRPr/>
            </a:pPr>
            <a:r>
              <a:rPr lang="en-US" sz="3200" dirty="0"/>
              <a:t> Exocrine pancreas disease:</a:t>
            </a:r>
          </a:p>
          <a:p>
            <a:pPr lvl="2">
              <a:defRPr/>
            </a:pPr>
            <a:r>
              <a:rPr lang="en-US" sz="2800" dirty="0"/>
              <a:t>Cystic fibrosis </a:t>
            </a:r>
          </a:p>
          <a:p>
            <a:pPr lvl="2">
              <a:defRPr/>
            </a:pPr>
            <a:r>
              <a:rPr lang="en-US" sz="2800" dirty="0"/>
              <a:t>Type 3c</a:t>
            </a:r>
          </a:p>
          <a:p>
            <a:pPr lvl="2">
              <a:defRPr/>
            </a:pPr>
            <a:r>
              <a:rPr lang="en-US" sz="2800" dirty="0"/>
              <a:t>Pancreatitis</a:t>
            </a:r>
          </a:p>
          <a:p>
            <a:pPr lvl="1">
              <a:defRPr/>
            </a:pPr>
            <a:r>
              <a:rPr lang="en-US" sz="2800" dirty="0"/>
              <a:t>Monogenic diabetes </a:t>
            </a:r>
            <a:br>
              <a:rPr lang="en-US" sz="2800" dirty="0"/>
            </a:br>
            <a:r>
              <a:rPr lang="en-US" sz="2800" dirty="0"/>
              <a:t>syndromes</a:t>
            </a:r>
          </a:p>
          <a:p>
            <a:pPr lvl="1">
              <a:defRPr/>
            </a:pPr>
            <a:r>
              <a:rPr lang="en-US" sz="2800" dirty="0"/>
              <a:t>Agent Orange</a:t>
            </a:r>
          </a:p>
        </p:txBody>
      </p:sp>
      <p:pic>
        <p:nvPicPr>
          <p:cNvPr id="2" name="Picture 1">
            <a:extLst>
              <a:ext uri="{FF2B5EF4-FFF2-40B4-BE49-F238E27FC236}">
                <a16:creationId xmlns:a16="http://schemas.microsoft.com/office/drawing/2014/main" id="{3D57ED13-6105-2F6C-7A8E-09BA027E0FC3}"/>
              </a:ext>
            </a:extLst>
          </p:cNvPr>
          <p:cNvPicPr>
            <a:picLocks noChangeAspect="1"/>
          </p:cNvPicPr>
          <p:nvPr/>
        </p:nvPicPr>
        <p:blipFill>
          <a:blip r:embed="rId4"/>
          <a:stretch>
            <a:fillRect/>
          </a:stretch>
        </p:blipFill>
        <p:spPr>
          <a:xfrm>
            <a:off x="938317" y="5620216"/>
            <a:ext cx="3079414" cy="689144"/>
          </a:xfrm>
          <a:prstGeom prst="rect">
            <a:avLst/>
          </a:prstGeom>
        </p:spPr>
      </p:pic>
    </p:spTree>
    <p:custDataLst>
      <p:tags r:id="rId1"/>
    </p:custDataLst>
    <p:extLst>
      <p:ext uri="{BB962C8B-B14F-4D97-AF65-F5344CB8AC3E}">
        <p14:creationId xmlns:p14="http://schemas.microsoft.com/office/powerpoint/2010/main" val="1894855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5ABDC7-115A-AD6D-B913-40A83B57E4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42583E-BFA8-225A-1329-64C4616D3E2B}"/>
              </a:ext>
            </a:extLst>
          </p:cNvPr>
          <p:cNvSpPr>
            <a:spLocks noGrp="1"/>
          </p:cNvSpPr>
          <p:nvPr>
            <p:ph type="title"/>
          </p:nvPr>
        </p:nvSpPr>
        <p:spPr>
          <a:xfrm>
            <a:off x="457200" y="228600"/>
            <a:ext cx="8229600" cy="914400"/>
          </a:xfrm>
        </p:spPr>
        <p:txBody>
          <a:bodyPr anchor="b">
            <a:normAutofit/>
          </a:bodyPr>
          <a:lstStyle/>
          <a:p>
            <a:r>
              <a:rPr lang="en-US" sz="4100"/>
              <a:t>Coach Bev has no Conflict of Interest</a:t>
            </a:r>
          </a:p>
        </p:txBody>
      </p:sp>
      <p:sp>
        <p:nvSpPr>
          <p:cNvPr id="3" name="Content Placeholder 2">
            <a:extLst>
              <a:ext uri="{FF2B5EF4-FFF2-40B4-BE49-F238E27FC236}">
                <a16:creationId xmlns:a16="http://schemas.microsoft.com/office/drawing/2014/main" id="{B849B694-1C9B-E90C-4F8F-AC8428E6E561}"/>
              </a:ext>
            </a:extLst>
          </p:cNvPr>
          <p:cNvSpPr>
            <a:spLocks noGrp="1"/>
          </p:cNvSpPr>
          <p:nvPr>
            <p:ph sz="quarter" idx="1"/>
          </p:nvPr>
        </p:nvSpPr>
        <p:spPr>
          <a:xfrm>
            <a:off x="457200" y="1219200"/>
            <a:ext cx="8229600" cy="4937760"/>
          </a:xfrm>
        </p:spPr>
        <p:txBody>
          <a:bodyPr>
            <a:normAutofit/>
          </a:bodyPr>
          <a:lstStyle/>
          <a:p>
            <a:pPr>
              <a:lnSpc>
                <a:spcPct val="90000"/>
              </a:lnSpc>
            </a:pPr>
            <a:r>
              <a:rPr lang="en-US" sz="2500" dirty="0"/>
              <a:t>She’s not on any speaker's bureau</a:t>
            </a:r>
          </a:p>
          <a:p>
            <a:pPr>
              <a:lnSpc>
                <a:spcPct val="90000"/>
              </a:lnSpc>
            </a:pPr>
            <a:r>
              <a:rPr lang="en-US" sz="2500" dirty="0"/>
              <a:t>Does not invest or have any financial relationships with diabetes related companies.</a:t>
            </a:r>
          </a:p>
          <a:p>
            <a:pPr>
              <a:lnSpc>
                <a:spcPct val="90000"/>
              </a:lnSpc>
            </a:pPr>
            <a:r>
              <a:rPr lang="en-US" sz="2500" dirty="0"/>
              <a:t>Gathers information from reading package inserts, research and articles</a:t>
            </a:r>
          </a:p>
          <a:p>
            <a:pPr>
              <a:lnSpc>
                <a:spcPct val="90000"/>
              </a:lnSpc>
            </a:pPr>
            <a:r>
              <a:rPr lang="en-US" sz="2500" dirty="0"/>
              <a:t>The ADA Standards of Medical Care is main resource for course content</a:t>
            </a:r>
          </a:p>
          <a:p>
            <a:pPr>
              <a:lnSpc>
                <a:spcPct val="90000"/>
              </a:lnSpc>
            </a:pPr>
            <a:endParaRPr lang="en-US" sz="2500" dirty="0"/>
          </a:p>
        </p:txBody>
      </p:sp>
    </p:spTree>
    <p:extLst>
      <p:ext uri="{BB962C8B-B14F-4D97-AF65-F5344CB8AC3E}">
        <p14:creationId xmlns:p14="http://schemas.microsoft.com/office/powerpoint/2010/main" val="2158655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F7B17-9EDB-B504-7D44-D5288F8694B8}"/>
              </a:ext>
            </a:extLst>
          </p:cNvPr>
          <p:cNvSpPr>
            <a:spLocks noGrp="1"/>
          </p:cNvSpPr>
          <p:nvPr>
            <p:ph type="title"/>
          </p:nvPr>
        </p:nvSpPr>
        <p:spPr/>
        <p:txBody>
          <a:bodyPr/>
          <a:lstStyle/>
          <a:p>
            <a:r>
              <a:rPr lang="en-US" dirty="0"/>
              <a:t>Type 3c Diabetes (</a:t>
            </a:r>
            <a:r>
              <a:rPr lang="en-US" dirty="0" err="1"/>
              <a:t>Pancreatogenic</a:t>
            </a:r>
            <a:r>
              <a:rPr lang="en-US" dirty="0"/>
              <a:t>)</a:t>
            </a:r>
          </a:p>
        </p:txBody>
      </p:sp>
      <p:sp>
        <p:nvSpPr>
          <p:cNvPr id="3" name="Content Placeholder 2">
            <a:extLst>
              <a:ext uri="{FF2B5EF4-FFF2-40B4-BE49-F238E27FC236}">
                <a16:creationId xmlns:a16="http://schemas.microsoft.com/office/drawing/2014/main" id="{369B0D7E-576D-ECB6-3FD0-BB6A0AAFA594}"/>
              </a:ext>
            </a:extLst>
          </p:cNvPr>
          <p:cNvSpPr>
            <a:spLocks noGrp="1"/>
          </p:cNvSpPr>
          <p:nvPr>
            <p:ph sz="quarter" idx="1"/>
          </p:nvPr>
        </p:nvSpPr>
        <p:spPr>
          <a:xfrm>
            <a:off x="457200" y="1219200"/>
            <a:ext cx="4041648" cy="5638800"/>
          </a:xfrm>
        </p:spPr>
        <p:txBody>
          <a:bodyPr>
            <a:normAutofit fontScale="92500" lnSpcReduction="20000"/>
          </a:bodyPr>
          <a:lstStyle/>
          <a:p>
            <a:pPr>
              <a:lnSpc>
                <a:spcPct val="120000"/>
              </a:lnSpc>
            </a:pPr>
            <a:r>
              <a:rPr lang="en-US" b="0" i="0" dirty="0">
                <a:solidFill>
                  <a:srgbClr val="383636"/>
                </a:solidFill>
                <a:effectLst/>
                <a:ea typeface="Calibri" panose="020F0502020204030204" pitchFamily="34" charset="0"/>
                <a:cs typeface="Calibri" panose="020F0502020204030204" pitchFamily="34" charset="0"/>
              </a:rPr>
              <a:t>Includes both structural and functional loss of insulin secretion in the context of exocrine pancreatic dysfunction. </a:t>
            </a:r>
          </a:p>
          <a:p>
            <a:pPr>
              <a:lnSpc>
                <a:spcPct val="120000"/>
              </a:lnSpc>
            </a:pPr>
            <a:r>
              <a:rPr lang="en-US" dirty="0">
                <a:solidFill>
                  <a:srgbClr val="383636"/>
                </a:solidFill>
                <a:ea typeface="Calibri" panose="020F0502020204030204" pitchFamily="34" charset="0"/>
                <a:cs typeface="Calibri" panose="020F0502020204030204" pitchFamily="34" charset="0"/>
              </a:rPr>
              <a:t>About 5-10% of diabetes, often </a:t>
            </a:r>
            <a:r>
              <a:rPr lang="en-US" b="0" i="0" dirty="0">
                <a:solidFill>
                  <a:srgbClr val="383636"/>
                </a:solidFill>
                <a:effectLst/>
                <a:ea typeface="Calibri" panose="020F0502020204030204" pitchFamily="34" charset="0"/>
                <a:cs typeface="Calibri" panose="020F0502020204030204" pitchFamily="34" charset="0"/>
              </a:rPr>
              <a:t>misdiagnosed as type 2 diabetes. </a:t>
            </a:r>
            <a:endParaRPr lang="en-US" dirty="0">
              <a:ea typeface="Calibri" panose="020F0502020204030204" pitchFamily="34" charset="0"/>
              <a:cs typeface="Calibri" panose="020F0502020204030204" pitchFamily="34" charset="0"/>
            </a:endParaRPr>
          </a:p>
        </p:txBody>
      </p:sp>
      <p:sp>
        <p:nvSpPr>
          <p:cNvPr id="4" name="Content Placeholder 3">
            <a:extLst>
              <a:ext uri="{FF2B5EF4-FFF2-40B4-BE49-F238E27FC236}">
                <a16:creationId xmlns:a16="http://schemas.microsoft.com/office/drawing/2014/main" id="{139E878A-61DA-7FF3-E3CE-8EA2B84E92F1}"/>
              </a:ext>
            </a:extLst>
          </p:cNvPr>
          <p:cNvSpPr>
            <a:spLocks noGrp="1"/>
          </p:cNvSpPr>
          <p:nvPr>
            <p:ph sz="quarter" idx="2"/>
          </p:nvPr>
        </p:nvSpPr>
        <p:spPr/>
        <p:txBody>
          <a:bodyPr>
            <a:normAutofit fontScale="92500" lnSpcReduction="20000"/>
          </a:bodyPr>
          <a:lstStyle/>
          <a:p>
            <a:r>
              <a:rPr lang="en-US" b="0" i="0" dirty="0">
                <a:solidFill>
                  <a:srgbClr val="383636"/>
                </a:solidFill>
                <a:effectLst/>
                <a:ea typeface="Calibri" panose="020F0502020204030204" pitchFamily="34" charset="0"/>
                <a:cs typeface="Calibri" panose="020F0502020204030204" pitchFamily="34" charset="0"/>
              </a:rPr>
              <a:t>The diverse set of etiologies includes:</a:t>
            </a:r>
          </a:p>
          <a:p>
            <a:pPr lvl="1"/>
            <a:r>
              <a:rPr lang="en-US" b="0" i="0" dirty="0">
                <a:solidFill>
                  <a:srgbClr val="383636"/>
                </a:solidFill>
                <a:effectLst/>
                <a:ea typeface="Calibri" panose="020F0502020204030204" pitchFamily="34" charset="0"/>
                <a:cs typeface="Calibri" panose="020F0502020204030204" pitchFamily="34" charset="0"/>
              </a:rPr>
              <a:t>pancreatitis (acute and chronic) ~70%</a:t>
            </a:r>
          </a:p>
          <a:p>
            <a:pPr lvl="1"/>
            <a:r>
              <a:rPr lang="en-US" b="0" i="0" dirty="0">
                <a:solidFill>
                  <a:srgbClr val="383636"/>
                </a:solidFill>
                <a:effectLst/>
                <a:ea typeface="Calibri" panose="020F0502020204030204" pitchFamily="34" charset="0"/>
                <a:cs typeface="Calibri" panose="020F0502020204030204" pitchFamily="34" charset="0"/>
              </a:rPr>
              <a:t>trauma or pancreatectomy</a:t>
            </a:r>
          </a:p>
          <a:p>
            <a:pPr lvl="1"/>
            <a:r>
              <a:rPr lang="en-US" b="0" i="0" dirty="0">
                <a:solidFill>
                  <a:srgbClr val="383636"/>
                </a:solidFill>
                <a:effectLst/>
                <a:ea typeface="Calibri" panose="020F0502020204030204" pitchFamily="34" charset="0"/>
                <a:cs typeface="Calibri" panose="020F0502020204030204" pitchFamily="34" charset="0"/>
              </a:rPr>
              <a:t>neoplasia</a:t>
            </a:r>
          </a:p>
          <a:p>
            <a:pPr lvl="1"/>
            <a:r>
              <a:rPr lang="en-US" b="0" i="0" dirty="0">
                <a:solidFill>
                  <a:srgbClr val="383636"/>
                </a:solidFill>
                <a:effectLst/>
                <a:ea typeface="Calibri" panose="020F0502020204030204" pitchFamily="34" charset="0"/>
                <a:cs typeface="Calibri" panose="020F0502020204030204" pitchFamily="34" charset="0"/>
              </a:rPr>
              <a:t>cystic fibrosis</a:t>
            </a:r>
          </a:p>
          <a:p>
            <a:pPr lvl="1"/>
            <a:r>
              <a:rPr lang="en-US" b="0" i="0" dirty="0">
                <a:solidFill>
                  <a:srgbClr val="383636"/>
                </a:solidFill>
                <a:effectLst/>
                <a:ea typeface="Calibri" panose="020F0502020204030204" pitchFamily="34" charset="0"/>
                <a:cs typeface="Calibri" panose="020F0502020204030204" pitchFamily="34" charset="0"/>
              </a:rPr>
              <a:t>hemochromatosis</a:t>
            </a:r>
          </a:p>
          <a:p>
            <a:pPr lvl="1"/>
            <a:r>
              <a:rPr lang="en-US" b="0" i="0" dirty="0" err="1">
                <a:solidFill>
                  <a:srgbClr val="383636"/>
                </a:solidFill>
                <a:effectLst/>
                <a:ea typeface="Calibri" panose="020F0502020204030204" pitchFamily="34" charset="0"/>
                <a:cs typeface="Calibri" panose="020F0502020204030204" pitchFamily="34" charset="0"/>
              </a:rPr>
              <a:t>fibrocalculous</a:t>
            </a:r>
            <a:r>
              <a:rPr lang="en-US" b="0" i="0" dirty="0">
                <a:solidFill>
                  <a:srgbClr val="383636"/>
                </a:solidFill>
                <a:effectLst/>
                <a:ea typeface="Calibri" panose="020F0502020204030204" pitchFamily="34" charset="0"/>
                <a:cs typeface="Calibri" panose="020F0502020204030204" pitchFamily="34" charset="0"/>
              </a:rPr>
              <a:t> </a:t>
            </a:r>
            <a:r>
              <a:rPr lang="en-US" b="0" i="0" dirty="0" err="1">
                <a:solidFill>
                  <a:srgbClr val="383636"/>
                </a:solidFill>
                <a:effectLst/>
                <a:ea typeface="Calibri" panose="020F0502020204030204" pitchFamily="34" charset="0"/>
                <a:cs typeface="Calibri" panose="020F0502020204030204" pitchFamily="34" charset="0"/>
              </a:rPr>
              <a:t>pancreatopathy</a:t>
            </a:r>
            <a:endParaRPr lang="en-US" b="0" i="0" dirty="0">
              <a:solidFill>
                <a:srgbClr val="383636"/>
              </a:solidFill>
              <a:effectLst/>
              <a:ea typeface="Calibri" panose="020F0502020204030204" pitchFamily="34" charset="0"/>
              <a:cs typeface="Calibri" panose="020F0502020204030204" pitchFamily="34" charset="0"/>
            </a:endParaRPr>
          </a:p>
          <a:p>
            <a:pPr lvl="1"/>
            <a:r>
              <a:rPr lang="en-US" b="0" i="0" dirty="0">
                <a:solidFill>
                  <a:srgbClr val="383636"/>
                </a:solidFill>
                <a:effectLst/>
                <a:ea typeface="Calibri" panose="020F0502020204030204" pitchFamily="34" charset="0"/>
                <a:cs typeface="Calibri" panose="020F0502020204030204" pitchFamily="34" charset="0"/>
              </a:rPr>
              <a:t>rare genetic disorders, and idiopathic  </a:t>
            </a:r>
            <a:endParaRPr lang="en-US" dirty="0"/>
          </a:p>
        </p:txBody>
      </p:sp>
      <p:pic>
        <p:nvPicPr>
          <p:cNvPr id="6" name="Picture 5">
            <a:extLst>
              <a:ext uri="{FF2B5EF4-FFF2-40B4-BE49-F238E27FC236}">
                <a16:creationId xmlns:a16="http://schemas.microsoft.com/office/drawing/2014/main" id="{DF304E28-AE75-7056-2F95-02C31AD8E046}"/>
              </a:ext>
            </a:extLst>
          </p:cNvPr>
          <p:cNvPicPr>
            <a:picLocks noChangeAspect="1"/>
          </p:cNvPicPr>
          <p:nvPr/>
        </p:nvPicPr>
        <p:blipFill>
          <a:blip r:embed="rId2"/>
          <a:stretch>
            <a:fillRect/>
          </a:stretch>
        </p:blipFill>
        <p:spPr>
          <a:xfrm>
            <a:off x="5791200" y="5981392"/>
            <a:ext cx="2895600" cy="648008"/>
          </a:xfrm>
          <a:prstGeom prst="rect">
            <a:avLst/>
          </a:prstGeom>
        </p:spPr>
      </p:pic>
    </p:spTree>
    <p:extLst>
      <p:ext uri="{BB962C8B-B14F-4D97-AF65-F5344CB8AC3E}">
        <p14:creationId xmlns:p14="http://schemas.microsoft.com/office/powerpoint/2010/main" val="1080667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5">
            <a:extLst>
              <a:ext uri="{FF2B5EF4-FFF2-40B4-BE49-F238E27FC236}">
                <a16:creationId xmlns:a16="http://schemas.microsoft.com/office/drawing/2014/main" id="{77446ACA-86C6-B431-48AF-0DB1C98D8693}"/>
              </a:ext>
            </a:extLst>
          </p:cNvPr>
          <p:cNvPicPr>
            <a:picLocks noChangeAspect="1"/>
          </p:cNvPicPr>
          <p:nvPr/>
        </p:nvPicPr>
        <p:blipFill>
          <a:blip r:embed="rId2"/>
          <a:stretch>
            <a:fillRect/>
          </a:stretch>
        </p:blipFill>
        <p:spPr>
          <a:xfrm>
            <a:off x="4953000" y="1104181"/>
            <a:ext cx="4041775" cy="2984570"/>
          </a:xfrm>
          <a:prstGeom prst="rect">
            <a:avLst/>
          </a:prstGeom>
        </p:spPr>
      </p:pic>
      <p:sp>
        <p:nvSpPr>
          <p:cNvPr id="2" name="Title 1">
            <a:extLst>
              <a:ext uri="{FF2B5EF4-FFF2-40B4-BE49-F238E27FC236}">
                <a16:creationId xmlns:a16="http://schemas.microsoft.com/office/drawing/2014/main" id="{F3885814-D044-B28E-F0A9-F403124D7ED9}"/>
              </a:ext>
            </a:extLst>
          </p:cNvPr>
          <p:cNvSpPr>
            <a:spLocks noGrp="1"/>
          </p:cNvSpPr>
          <p:nvPr>
            <p:ph type="title"/>
          </p:nvPr>
        </p:nvSpPr>
        <p:spPr/>
        <p:txBody>
          <a:bodyPr/>
          <a:lstStyle/>
          <a:p>
            <a:r>
              <a:rPr lang="en-US" dirty="0"/>
              <a:t>Pancreatitis</a:t>
            </a:r>
          </a:p>
        </p:txBody>
      </p:sp>
      <p:sp>
        <p:nvSpPr>
          <p:cNvPr id="3" name="Content Placeholder 2">
            <a:extLst>
              <a:ext uri="{FF2B5EF4-FFF2-40B4-BE49-F238E27FC236}">
                <a16:creationId xmlns:a16="http://schemas.microsoft.com/office/drawing/2014/main" id="{21363BA2-4B18-80FD-BBCB-D273645E7B5C}"/>
              </a:ext>
            </a:extLst>
          </p:cNvPr>
          <p:cNvSpPr>
            <a:spLocks noGrp="1"/>
          </p:cNvSpPr>
          <p:nvPr>
            <p:ph sz="quarter" idx="1"/>
          </p:nvPr>
        </p:nvSpPr>
        <p:spPr>
          <a:xfrm>
            <a:off x="457200" y="1219200"/>
            <a:ext cx="4953000" cy="5638800"/>
          </a:xfrm>
        </p:spPr>
        <p:txBody>
          <a:bodyPr>
            <a:normAutofit fontScale="77500" lnSpcReduction="20000"/>
          </a:bodyPr>
          <a:lstStyle/>
          <a:p>
            <a:pPr>
              <a:lnSpc>
                <a:spcPct val="120000"/>
              </a:lnSpc>
            </a:pPr>
            <a:r>
              <a:rPr lang="en-US" dirty="0"/>
              <a:t>Pancreatitis caused by digestion of the organ from pancreatic enzymes normally carried to the Small intestine through the pancreatic duct.</a:t>
            </a:r>
          </a:p>
          <a:p>
            <a:pPr>
              <a:lnSpc>
                <a:spcPct val="120000"/>
              </a:lnSpc>
            </a:pPr>
            <a:r>
              <a:rPr lang="en-US" dirty="0"/>
              <a:t>Detected through elevated Amylase levels &amp; pain</a:t>
            </a:r>
          </a:p>
          <a:p>
            <a:pPr>
              <a:lnSpc>
                <a:spcPct val="120000"/>
              </a:lnSpc>
            </a:pPr>
            <a:r>
              <a:rPr lang="en-US" dirty="0"/>
              <a:t>Causes: </a:t>
            </a:r>
          </a:p>
          <a:p>
            <a:pPr lvl="1">
              <a:lnSpc>
                <a:spcPct val="120000"/>
              </a:lnSpc>
            </a:pPr>
            <a:r>
              <a:rPr lang="en-US" dirty="0"/>
              <a:t>HIV meds and other meds</a:t>
            </a:r>
          </a:p>
          <a:p>
            <a:pPr lvl="1">
              <a:lnSpc>
                <a:spcPct val="120000"/>
              </a:lnSpc>
            </a:pPr>
            <a:r>
              <a:rPr lang="en-US" dirty="0"/>
              <a:t>Alcohol ingestion</a:t>
            </a:r>
          </a:p>
          <a:p>
            <a:pPr lvl="1">
              <a:lnSpc>
                <a:spcPct val="120000"/>
              </a:lnSpc>
            </a:pPr>
            <a:r>
              <a:rPr lang="en-US" dirty="0"/>
              <a:t>Gallstones blocking pancreatic enzyme flow to small intestine</a:t>
            </a:r>
          </a:p>
          <a:p>
            <a:pPr lvl="1">
              <a:lnSpc>
                <a:spcPct val="120000"/>
              </a:lnSpc>
            </a:pPr>
            <a:r>
              <a:rPr lang="en-US" dirty="0"/>
              <a:t>Elevated triglycerides</a:t>
            </a:r>
          </a:p>
          <a:p>
            <a:pPr lvl="1">
              <a:lnSpc>
                <a:spcPct val="120000"/>
              </a:lnSpc>
            </a:pPr>
            <a:r>
              <a:rPr lang="en-US" dirty="0"/>
              <a:t>Cancer, injury and other</a:t>
            </a:r>
          </a:p>
        </p:txBody>
      </p:sp>
      <p:pic>
        <p:nvPicPr>
          <p:cNvPr id="5" name="Picture 4">
            <a:extLst>
              <a:ext uri="{FF2B5EF4-FFF2-40B4-BE49-F238E27FC236}">
                <a16:creationId xmlns:a16="http://schemas.microsoft.com/office/drawing/2014/main" id="{AEB1BE7E-80A5-33CD-BC33-7D03194D1FB0}"/>
              </a:ext>
            </a:extLst>
          </p:cNvPr>
          <p:cNvPicPr>
            <a:picLocks noChangeAspect="1"/>
          </p:cNvPicPr>
          <p:nvPr/>
        </p:nvPicPr>
        <p:blipFill>
          <a:blip r:embed="rId3"/>
          <a:stretch>
            <a:fillRect/>
          </a:stretch>
        </p:blipFill>
        <p:spPr>
          <a:xfrm>
            <a:off x="5662780" y="6006357"/>
            <a:ext cx="3079414" cy="689144"/>
          </a:xfrm>
          <a:prstGeom prst="rect">
            <a:avLst/>
          </a:prstGeom>
        </p:spPr>
      </p:pic>
    </p:spTree>
    <p:extLst>
      <p:ext uri="{BB962C8B-B14F-4D97-AF65-F5344CB8AC3E}">
        <p14:creationId xmlns:p14="http://schemas.microsoft.com/office/powerpoint/2010/main" val="4128202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Question 7</a:t>
            </a:r>
          </a:p>
        </p:txBody>
      </p:sp>
      <p:sp>
        <p:nvSpPr>
          <p:cNvPr id="3" name="Content Placeholder 2"/>
          <p:cNvSpPr>
            <a:spLocks noGrp="1"/>
          </p:cNvSpPr>
          <p:nvPr>
            <p:ph sz="quarter" idx="1"/>
          </p:nvPr>
        </p:nvSpPr>
        <p:spPr>
          <a:xfrm>
            <a:off x="457200" y="1219200"/>
            <a:ext cx="7239000" cy="4937760"/>
          </a:xfrm>
        </p:spPr>
        <p:txBody>
          <a:bodyPr>
            <a:normAutofit/>
          </a:bodyPr>
          <a:lstStyle/>
          <a:p>
            <a:r>
              <a:rPr lang="en-US" sz="3600" dirty="0"/>
              <a:t>Which of the following is true about gestational diabetes? </a:t>
            </a:r>
            <a:br>
              <a:rPr lang="en-US" sz="3600" dirty="0"/>
            </a:br>
            <a:r>
              <a:rPr lang="en-US" sz="3200" dirty="0"/>
              <a:t>A. GDM can be identified in the first trimester.</a:t>
            </a:r>
          </a:p>
          <a:p>
            <a:pPr marL="274320" lvl="1" indent="0">
              <a:buNone/>
            </a:pPr>
            <a:r>
              <a:rPr lang="en-US" sz="3200" dirty="0"/>
              <a:t>B. Children of women w/ GDM are at greater risk of type 1</a:t>
            </a:r>
          </a:p>
          <a:p>
            <a:pPr marL="274320" lvl="1" indent="0">
              <a:buNone/>
            </a:pPr>
            <a:r>
              <a:rPr lang="en-US" sz="3200" dirty="0"/>
              <a:t>C. The rates of GDM are decreasing</a:t>
            </a:r>
          </a:p>
          <a:p>
            <a:pPr marL="274320" lvl="1" indent="0">
              <a:buNone/>
            </a:pPr>
            <a:r>
              <a:rPr lang="en-US" sz="3200" dirty="0"/>
              <a:t>D. People can decrease their risk of getting GDM</a:t>
            </a:r>
          </a:p>
          <a:p>
            <a:endParaRPr lang="en-US" dirty="0"/>
          </a:p>
        </p:txBody>
      </p:sp>
      <p:pic>
        <p:nvPicPr>
          <p:cNvPr id="4" name="Picture 3">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15200" y="1905000"/>
            <a:ext cx="1584125" cy="1570758"/>
          </a:xfrm>
          <a:prstGeom prst="rect">
            <a:avLst/>
          </a:prstGeom>
        </p:spPr>
      </p:pic>
    </p:spTree>
    <p:custDataLst>
      <p:tags r:id="rId1"/>
    </p:custDataLst>
    <p:extLst>
      <p:ext uri="{BB962C8B-B14F-4D97-AF65-F5344CB8AC3E}">
        <p14:creationId xmlns:p14="http://schemas.microsoft.com/office/powerpoint/2010/main" val="1196398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356396" y="76200"/>
            <a:ext cx="8254204" cy="1109008"/>
          </a:xfrm>
        </p:spPr>
        <p:txBody>
          <a:bodyPr>
            <a:normAutofit fontScale="90000"/>
          </a:bodyPr>
          <a:lstStyle/>
          <a:p>
            <a:r>
              <a:rPr lang="en-US" dirty="0"/>
              <a:t>Gestational DM ~ 7% of all Pregnancies</a:t>
            </a:r>
          </a:p>
        </p:txBody>
      </p:sp>
      <p:sp>
        <p:nvSpPr>
          <p:cNvPr id="2" name="Content Placeholder 1"/>
          <p:cNvSpPr>
            <a:spLocks noGrp="1"/>
          </p:cNvSpPr>
          <p:nvPr>
            <p:ph idx="1"/>
          </p:nvPr>
        </p:nvSpPr>
        <p:spPr>
          <a:xfrm>
            <a:off x="266970" y="1295400"/>
            <a:ext cx="4622800" cy="4512851"/>
          </a:xfrm>
        </p:spPr>
        <p:txBody>
          <a:bodyPr>
            <a:noAutofit/>
          </a:bodyPr>
          <a:lstStyle/>
          <a:p>
            <a:pPr>
              <a:defRPr/>
            </a:pPr>
            <a:r>
              <a:rPr lang="en-US" sz="2800" dirty="0"/>
              <a:t>GDM prevalence increased </a:t>
            </a:r>
          </a:p>
          <a:p>
            <a:pPr lvl="1">
              <a:defRPr/>
            </a:pPr>
            <a:r>
              <a:rPr lang="en-US" sz="2000" dirty="0"/>
              <a:t>∼10–100% during the past 20 </a:t>
            </a:r>
            <a:r>
              <a:rPr lang="en-US" sz="2000" dirty="0" err="1"/>
              <a:t>yrs</a:t>
            </a:r>
            <a:endParaRPr lang="en-US" sz="2000" dirty="0"/>
          </a:p>
          <a:p>
            <a:pPr>
              <a:defRPr/>
            </a:pPr>
            <a:r>
              <a:rPr lang="en-US" sz="2800" dirty="0"/>
              <a:t>Native Americans, Asians, Hispanics, African-American women at highest risk</a:t>
            </a:r>
          </a:p>
          <a:p>
            <a:r>
              <a:rPr lang="en-US" sz="2800" dirty="0"/>
              <a:t>Immediately after pregnancy, 5% to 10% of GDM diagnosed with type 2 diabetes</a:t>
            </a:r>
          </a:p>
          <a:p>
            <a:r>
              <a:rPr lang="en-US" sz="2400" dirty="0"/>
              <a:t>Within 5 years, 50% chance of developing DM in next 5 years</a:t>
            </a:r>
            <a:r>
              <a:rPr lang="en-US" sz="2000" dirty="0"/>
              <a:t>.</a:t>
            </a:r>
          </a:p>
        </p:txBody>
      </p:sp>
      <p:pic>
        <p:nvPicPr>
          <p:cNvPr id="55299" name="Picture 9" descr="C:\Documents and Settings\Owner\Local Settings\Temporary Internet Files\Content.IE5\PUKT6R4U\MP90044309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508266"/>
            <a:ext cx="3065337" cy="4087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3A8868C8-8D27-5D02-E41C-7872294E3B59}"/>
              </a:ext>
            </a:extLst>
          </p:cNvPr>
          <p:cNvPicPr>
            <a:picLocks noChangeAspect="1"/>
          </p:cNvPicPr>
          <p:nvPr/>
        </p:nvPicPr>
        <p:blipFill>
          <a:blip r:embed="rId4"/>
          <a:stretch>
            <a:fillRect/>
          </a:stretch>
        </p:blipFill>
        <p:spPr>
          <a:xfrm>
            <a:off x="5105400" y="5610072"/>
            <a:ext cx="3200400" cy="716220"/>
          </a:xfrm>
          <a:prstGeom prst="rect">
            <a:avLst/>
          </a:prstGeom>
        </p:spPr>
      </p:pic>
    </p:spTree>
    <p:custDataLst>
      <p:tags r:id="rId1"/>
    </p:custDataLst>
    <p:extLst>
      <p:ext uri="{BB962C8B-B14F-4D97-AF65-F5344CB8AC3E}">
        <p14:creationId xmlns:p14="http://schemas.microsoft.com/office/powerpoint/2010/main" val="1212797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304800" y="304800"/>
            <a:ext cx="8229600" cy="1323023"/>
          </a:xfrm>
        </p:spPr>
        <p:txBody>
          <a:bodyPr>
            <a:normAutofit fontScale="90000"/>
          </a:bodyPr>
          <a:lstStyle/>
          <a:p>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r>
              <a:rPr lang="en-US" dirty="0"/>
              <a:t>Increasing Prevalence –</a:t>
            </a:r>
            <a:br>
              <a:rPr lang="en-US" dirty="0"/>
            </a:br>
            <a:r>
              <a:rPr lang="en-US" dirty="0"/>
              <a:t>A public health perspective </a:t>
            </a:r>
          </a:p>
        </p:txBody>
      </p:sp>
      <p:sp>
        <p:nvSpPr>
          <p:cNvPr id="45059" name="Content Placeholder 2"/>
          <p:cNvSpPr>
            <a:spLocks noGrp="1"/>
          </p:cNvSpPr>
          <p:nvPr>
            <p:ph sz="quarter" idx="1"/>
          </p:nvPr>
        </p:nvSpPr>
        <p:spPr>
          <a:xfrm>
            <a:off x="291313" y="1676400"/>
            <a:ext cx="8229600" cy="4175760"/>
          </a:xfrm>
        </p:spPr>
        <p:txBody>
          <a:bodyPr>
            <a:normAutofit/>
          </a:bodyPr>
          <a:lstStyle/>
          <a:p>
            <a:pPr>
              <a:defRPr/>
            </a:pPr>
            <a:r>
              <a:rPr lang="en-US" dirty="0"/>
              <a:t>Body weight before and during pregnancy influences risk of GDM and future diabetes</a:t>
            </a:r>
          </a:p>
          <a:p>
            <a:pPr>
              <a:defRPr/>
            </a:pPr>
            <a:r>
              <a:rPr lang="en-US" dirty="0"/>
              <a:t>Children born to people with GDM at greater risk of diabetes</a:t>
            </a:r>
          </a:p>
          <a:p>
            <a:pPr>
              <a:defRPr/>
            </a:pPr>
            <a:r>
              <a:rPr lang="en-US" dirty="0"/>
              <a:t>Focus on prevention  </a:t>
            </a:r>
          </a:p>
          <a:p>
            <a:pPr algn="r">
              <a:buFont typeface="Wingdings" pitchFamily="2" charset="2"/>
              <a:buNone/>
              <a:defRPr/>
            </a:pPr>
            <a:endParaRPr lang="en-US" sz="2000" i="1" dirty="0"/>
          </a:p>
          <a:p>
            <a:pPr marL="0" indent="0">
              <a:buNone/>
              <a:defRPr/>
            </a:pP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8926" y="3389888"/>
            <a:ext cx="3977268" cy="2547937"/>
          </a:xfrm>
          <a:prstGeom prst="rect">
            <a:avLst/>
          </a:prstGeom>
        </p:spPr>
      </p:pic>
    </p:spTree>
    <p:custDataLst>
      <p:tags r:id="rId1"/>
    </p:custDataLst>
    <p:extLst>
      <p:ext uri="{BB962C8B-B14F-4D97-AF65-F5344CB8AC3E}">
        <p14:creationId xmlns:p14="http://schemas.microsoft.com/office/powerpoint/2010/main" val="1881253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rrowheads="1"/>
          </p:cNvSpPr>
          <p:nvPr>
            <p:ph type="title"/>
          </p:nvPr>
        </p:nvSpPr>
        <p:spPr>
          <a:xfrm>
            <a:off x="457200" y="304800"/>
            <a:ext cx="8229600" cy="1265015"/>
          </a:xfrm>
        </p:spPr>
        <p:txBody>
          <a:bodyPr>
            <a:normAutofit fontScale="90000"/>
          </a:bodyPr>
          <a:lstStyle/>
          <a:p>
            <a:pPr eaLnBrk="1" hangingPunct="1"/>
            <a:r>
              <a:rPr lang="en-US" dirty="0"/>
              <a:t>Screen at First Prenatal Visit</a:t>
            </a:r>
            <a:br>
              <a:rPr lang="en-US" dirty="0"/>
            </a:br>
            <a:r>
              <a:rPr lang="en-US" dirty="0"/>
              <a:t>Before 15 weeks </a:t>
            </a:r>
          </a:p>
        </p:txBody>
      </p:sp>
      <p:sp>
        <p:nvSpPr>
          <p:cNvPr id="49155" name="Content Placeholder 1"/>
          <p:cNvSpPr>
            <a:spLocks noGrp="1"/>
          </p:cNvSpPr>
          <p:nvPr>
            <p:ph idx="1"/>
          </p:nvPr>
        </p:nvSpPr>
        <p:spPr>
          <a:xfrm>
            <a:off x="508000" y="1803400"/>
            <a:ext cx="4216400" cy="4521200"/>
          </a:xfrm>
        </p:spPr>
        <p:txBody>
          <a:bodyPr>
            <a:normAutofit fontScale="92500" lnSpcReduction="10000"/>
          </a:bodyPr>
          <a:lstStyle/>
          <a:p>
            <a:pPr>
              <a:defRPr/>
            </a:pPr>
            <a:r>
              <a:rPr lang="en-US" dirty="0"/>
              <a:t>Screen for undiagnosed Type 2 at the first prenatal visit using standard risk factors.</a:t>
            </a:r>
          </a:p>
          <a:p>
            <a:pPr>
              <a:defRPr/>
            </a:pPr>
            <a:r>
              <a:rPr lang="en-US" dirty="0"/>
              <a:t>Those found to have diabetes at their initial prenatal visit treated as “Diabetes in Pregnancy”</a:t>
            </a:r>
          </a:p>
          <a:p>
            <a:pPr>
              <a:defRPr/>
            </a:pPr>
            <a:r>
              <a:rPr lang="en-US" dirty="0"/>
              <a:t>If normal, recheck at 24-28 weeks</a:t>
            </a:r>
          </a:p>
        </p:txBody>
      </p:sp>
      <p:pic>
        <p:nvPicPr>
          <p:cNvPr id="3" name="Picture 2"/>
          <p:cNvPicPr>
            <a:picLocks noChangeAspect="1"/>
          </p:cNvPicPr>
          <p:nvPr/>
        </p:nvPicPr>
        <p:blipFill>
          <a:blip r:embed="rId4"/>
          <a:stretch>
            <a:fillRect/>
          </a:stretch>
        </p:blipFill>
        <p:spPr>
          <a:xfrm>
            <a:off x="4876800" y="2006600"/>
            <a:ext cx="3650452" cy="2421467"/>
          </a:xfrm>
          <a:prstGeom prst="rect">
            <a:avLst/>
          </a:prstGeom>
        </p:spPr>
      </p:pic>
      <p:pic>
        <p:nvPicPr>
          <p:cNvPr id="4" name="Picture 3">
            <a:extLst>
              <a:ext uri="{FF2B5EF4-FFF2-40B4-BE49-F238E27FC236}">
                <a16:creationId xmlns:a16="http://schemas.microsoft.com/office/drawing/2014/main" id="{C9948AB6-00CA-E60A-9A70-F7009C03300A}"/>
              </a:ext>
            </a:extLst>
          </p:cNvPr>
          <p:cNvPicPr>
            <a:picLocks noChangeAspect="1"/>
          </p:cNvPicPr>
          <p:nvPr/>
        </p:nvPicPr>
        <p:blipFill>
          <a:blip r:embed="rId5"/>
          <a:stretch>
            <a:fillRect/>
          </a:stretch>
        </p:blipFill>
        <p:spPr>
          <a:xfrm>
            <a:off x="5162319" y="4520280"/>
            <a:ext cx="2955084" cy="661320"/>
          </a:xfrm>
          <a:prstGeom prst="rect">
            <a:avLst/>
          </a:prstGeom>
        </p:spPr>
      </p:pic>
    </p:spTree>
    <p:custDataLst>
      <p:tags r:id="rId1"/>
    </p:custDataLst>
    <p:extLst>
      <p:ext uri="{BB962C8B-B14F-4D97-AF65-F5344CB8AC3E}">
        <p14:creationId xmlns:p14="http://schemas.microsoft.com/office/powerpoint/2010/main" val="981481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54179-D84A-80AC-1D56-D2B2A1A8E56B}"/>
              </a:ext>
            </a:extLst>
          </p:cNvPr>
          <p:cNvSpPr>
            <a:spLocks noGrp="1"/>
          </p:cNvSpPr>
          <p:nvPr>
            <p:ph type="title"/>
          </p:nvPr>
        </p:nvSpPr>
        <p:spPr/>
        <p:txBody>
          <a:bodyPr vert="horz" lIns="274320" anchor="ctr" anchorCtr="0">
            <a:normAutofit/>
          </a:bodyPr>
          <a:lstStyle/>
          <a:p>
            <a:pPr>
              <a:lnSpc>
                <a:spcPct val="90000"/>
              </a:lnSpc>
            </a:pPr>
            <a:r>
              <a:rPr kumimoji="0" lang="en-US" sz="4100" b="0" kern="1200">
                <a:latin typeface="Calibri" panose="020F0502020204030204" pitchFamily="34" charset="0"/>
                <a:ea typeface="+mj-ea"/>
                <a:cs typeface="+mj-cs"/>
              </a:rPr>
              <a:t>See Diabetes and Pregnancy Level 2</a:t>
            </a:r>
          </a:p>
        </p:txBody>
      </p:sp>
      <p:sp>
        <p:nvSpPr>
          <p:cNvPr id="6" name="TextBox 5">
            <a:extLst>
              <a:ext uri="{FF2B5EF4-FFF2-40B4-BE49-F238E27FC236}">
                <a16:creationId xmlns:a16="http://schemas.microsoft.com/office/drawing/2014/main" id="{3F1E889A-3706-E6D9-B9F5-654CF9D1356A}"/>
              </a:ext>
            </a:extLst>
          </p:cNvPr>
          <p:cNvSpPr txBox="1"/>
          <p:nvPr/>
        </p:nvSpPr>
        <p:spPr>
          <a:xfrm>
            <a:off x="457200" y="1219200"/>
            <a:ext cx="8229600" cy="533400"/>
          </a:xfrm>
          <a:prstGeom prst="rect">
            <a:avLst/>
          </a:prstGeom>
        </p:spPr>
        <p:txBody>
          <a:bodyPr vert="horz" rtlCol="0" anchor="ctr" anchorCtr="0">
            <a:normAutofit/>
          </a:bodyPr>
          <a:lstStyle/>
          <a:p>
            <a:pPr>
              <a:lnSpc>
                <a:spcPct val="90000"/>
              </a:lnSpc>
              <a:spcBef>
                <a:spcPts val="600"/>
              </a:spcBef>
              <a:buClr>
                <a:srgbClr val="86AA2C"/>
              </a:buClr>
              <a:buSzPct val="76000"/>
            </a:pPr>
            <a:r>
              <a:rPr kumimoji="0" lang="en-US" sz="3200" kern="1200" dirty="0">
                <a:latin typeface="Calibri" panose="020F0502020204030204" pitchFamily="34" charset="0"/>
                <a:ea typeface="+mn-ea"/>
                <a:cs typeface="+mn-cs"/>
              </a:rPr>
              <a:t>Screening and Diagnosis of Diabetes Cheat Sheet</a:t>
            </a:r>
          </a:p>
        </p:txBody>
      </p:sp>
      <p:pic>
        <p:nvPicPr>
          <p:cNvPr id="3" name="Picture 2">
            <a:extLst>
              <a:ext uri="{FF2B5EF4-FFF2-40B4-BE49-F238E27FC236}">
                <a16:creationId xmlns:a16="http://schemas.microsoft.com/office/drawing/2014/main" id="{3A6C8C21-50C7-9072-FF1B-8CEE58EC4B9E}"/>
              </a:ext>
            </a:extLst>
          </p:cNvPr>
          <p:cNvPicPr>
            <a:picLocks noChangeAspect="1"/>
          </p:cNvPicPr>
          <p:nvPr/>
        </p:nvPicPr>
        <p:blipFill>
          <a:blip r:embed="rId3"/>
          <a:stretch>
            <a:fillRect/>
          </a:stretch>
        </p:blipFill>
        <p:spPr>
          <a:xfrm>
            <a:off x="149659" y="1828800"/>
            <a:ext cx="8844682" cy="3995118"/>
          </a:xfrm>
          <a:prstGeom prst="rect">
            <a:avLst/>
          </a:prstGeom>
        </p:spPr>
      </p:pic>
      <p:pic>
        <p:nvPicPr>
          <p:cNvPr id="4" name="Picture 3">
            <a:extLst>
              <a:ext uri="{FF2B5EF4-FFF2-40B4-BE49-F238E27FC236}">
                <a16:creationId xmlns:a16="http://schemas.microsoft.com/office/drawing/2014/main" id="{0E66A074-997C-01F0-DAFA-B14D869206F5}"/>
              </a:ext>
            </a:extLst>
          </p:cNvPr>
          <p:cNvPicPr>
            <a:picLocks noChangeAspect="1"/>
          </p:cNvPicPr>
          <p:nvPr/>
        </p:nvPicPr>
        <p:blipFill>
          <a:blip r:embed="rId4"/>
          <a:stretch>
            <a:fillRect/>
          </a:stretch>
        </p:blipFill>
        <p:spPr>
          <a:xfrm>
            <a:off x="201685" y="6100161"/>
            <a:ext cx="3079414" cy="689144"/>
          </a:xfrm>
          <a:prstGeom prst="rect">
            <a:avLst/>
          </a:prstGeom>
        </p:spPr>
      </p:pic>
    </p:spTree>
    <p:extLst>
      <p:ext uri="{BB962C8B-B14F-4D97-AF65-F5344CB8AC3E}">
        <p14:creationId xmlns:p14="http://schemas.microsoft.com/office/powerpoint/2010/main" val="56246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rrowheads="1"/>
          </p:cNvSpPr>
          <p:nvPr>
            <p:ph type="title"/>
          </p:nvPr>
        </p:nvSpPr>
        <p:spPr>
          <a:xfrm>
            <a:off x="457200" y="381000"/>
            <a:ext cx="8305800" cy="791059"/>
          </a:xfrm>
        </p:spPr>
        <p:txBody>
          <a:bodyPr/>
          <a:lstStyle/>
          <a:p>
            <a:pPr eaLnBrk="1" hangingPunct="1"/>
            <a:r>
              <a:rPr lang="en-US" dirty="0"/>
              <a:t>Postpartum after GDM</a:t>
            </a:r>
          </a:p>
        </p:txBody>
      </p:sp>
      <p:sp>
        <p:nvSpPr>
          <p:cNvPr id="266243" name="Rectangle 3"/>
          <p:cNvSpPr>
            <a:spLocks noGrp="1" noRot="1" noChangeArrowheads="1"/>
          </p:cNvSpPr>
          <p:nvPr>
            <p:ph idx="1"/>
          </p:nvPr>
        </p:nvSpPr>
        <p:spPr>
          <a:xfrm>
            <a:off x="457200" y="1172059"/>
            <a:ext cx="8388350" cy="4923941"/>
          </a:xfrm>
        </p:spPr>
        <p:txBody>
          <a:bodyPr>
            <a:normAutofit/>
          </a:bodyPr>
          <a:lstStyle/>
          <a:p>
            <a:pPr eaLnBrk="1" hangingPunct="1">
              <a:defRPr/>
            </a:pPr>
            <a:r>
              <a:rPr lang="en-US" dirty="0"/>
              <a:t>50% risk of getting diabetes in 5 years</a:t>
            </a:r>
          </a:p>
          <a:p>
            <a:pPr eaLnBrk="1" hangingPunct="1">
              <a:defRPr/>
            </a:pPr>
            <a:r>
              <a:rPr lang="en-US" dirty="0">
                <a:solidFill>
                  <a:schemeClr val="tx1">
                    <a:lumMod val="95000"/>
                    <a:lumOff val="5000"/>
                  </a:schemeClr>
                </a:solidFill>
              </a:rPr>
              <a:t>Screen at 4-12 </a:t>
            </a:r>
            <a:r>
              <a:rPr lang="en-US" dirty="0" err="1">
                <a:solidFill>
                  <a:schemeClr val="tx1">
                    <a:lumMod val="95000"/>
                    <a:lumOff val="5000"/>
                  </a:schemeClr>
                </a:solidFill>
              </a:rPr>
              <a:t>wks</a:t>
            </a:r>
            <a:r>
              <a:rPr lang="en-US" dirty="0">
                <a:solidFill>
                  <a:schemeClr val="tx1">
                    <a:lumMod val="95000"/>
                    <a:lumOff val="5000"/>
                  </a:schemeClr>
                </a:solidFill>
              </a:rPr>
              <a:t> post partum (75 gm OGTT)</a:t>
            </a:r>
          </a:p>
          <a:p>
            <a:pPr eaLnBrk="1" hangingPunct="1">
              <a:defRPr/>
            </a:pPr>
            <a:r>
              <a:rPr lang="en-US" dirty="0">
                <a:solidFill>
                  <a:schemeClr val="tx1">
                    <a:lumMod val="95000"/>
                    <a:lumOff val="5000"/>
                  </a:schemeClr>
                </a:solidFill>
              </a:rPr>
              <a:t>Repeat at 3 </a:t>
            </a:r>
            <a:r>
              <a:rPr lang="en-US" dirty="0" err="1">
                <a:solidFill>
                  <a:schemeClr val="tx1">
                    <a:lumMod val="95000"/>
                    <a:lumOff val="5000"/>
                  </a:schemeClr>
                </a:solidFill>
              </a:rPr>
              <a:t>yr</a:t>
            </a:r>
            <a:r>
              <a:rPr lang="en-US" dirty="0">
                <a:solidFill>
                  <a:schemeClr val="tx1">
                    <a:lumMod val="95000"/>
                    <a:lumOff val="5000"/>
                  </a:schemeClr>
                </a:solidFill>
              </a:rPr>
              <a:t> intervals or signs of DM</a:t>
            </a:r>
          </a:p>
          <a:p>
            <a:pPr lvl="1">
              <a:defRPr/>
            </a:pPr>
            <a:r>
              <a:rPr lang="en-US" dirty="0"/>
              <a:t>Encourage Breast Feeding</a:t>
            </a:r>
          </a:p>
          <a:p>
            <a:pPr lvl="2">
              <a:defRPr/>
            </a:pPr>
            <a:r>
              <a:rPr lang="en-US" dirty="0"/>
              <a:t>Decreases risk of diabetes in mom 50%</a:t>
            </a:r>
          </a:p>
          <a:p>
            <a:pPr lvl="1">
              <a:defRPr/>
            </a:pPr>
            <a:r>
              <a:rPr lang="en-US" dirty="0"/>
              <a:t>Encourage activity, </a:t>
            </a:r>
            <a:r>
              <a:rPr lang="en-US" dirty="0" err="1"/>
              <a:t>wt</a:t>
            </a:r>
            <a:r>
              <a:rPr lang="en-US" dirty="0"/>
              <a:t> management</a:t>
            </a:r>
          </a:p>
          <a:p>
            <a:pPr lvl="1">
              <a:defRPr/>
            </a:pPr>
            <a:r>
              <a:rPr lang="en-US" dirty="0"/>
              <a:t>Encourage exercise</a:t>
            </a:r>
          </a:p>
          <a:p>
            <a:pPr lvl="1">
              <a:defRPr/>
            </a:pPr>
            <a:r>
              <a:rPr lang="en-US" dirty="0"/>
              <a:t>Make sure connected with health care </a:t>
            </a:r>
          </a:p>
          <a:p>
            <a:pPr lvl="1">
              <a:defRPr/>
            </a:pPr>
            <a:r>
              <a:rPr lang="en-US" dirty="0"/>
              <a:t>Preconception counseling</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44493" y="2819400"/>
            <a:ext cx="2081784" cy="3121152"/>
          </a:xfrm>
          <a:prstGeom prst="rect">
            <a:avLst/>
          </a:prstGeom>
        </p:spPr>
      </p:pic>
      <p:sp>
        <p:nvSpPr>
          <p:cNvPr id="4" name="TextBox 3">
            <a:extLst>
              <a:ext uri="{FF2B5EF4-FFF2-40B4-BE49-F238E27FC236}">
                <a16:creationId xmlns:a16="http://schemas.microsoft.com/office/drawing/2014/main" id="{33A7A401-65F2-8F29-97CE-B587DC4CBD19}"/>
              </a:ext>
            </a:extLst>
          </p:cNvPr>
          <p:cNvSpPr txBox="1"/>
          <p:nvPr/>
        </p:nvSpPr>
        <p:spPr>
          <a:xfrm>
            <a:off x="195760" y="5786735"/>
            <a:ext cx="6542680" cy="923330"/>
          </a:xfrm>
          <a:prstGeom prst="rect">
            <a:avLst/>
          </a:prstGeom>
          <a:noFill/>
        </p:spPr>
        <p:txBody>
          <a:bodyPr wrap="square">
            <a:spAutoFit/>
          </a:bodyPr>
          <a:lstStyle/>
          <a:p>
            <a:r>
              <a:rPr lang="en-US" b="0" i="0" dirty="0">
                <a:solidFill>
                  <a:srgbClr val="383636"/>
                </a:solidFill>
                <a:effectLst/>
                <a:latin typeface="Helvetica Neue"/>
              </a:rPr>
              <a:t>In individuals with previous history of GDM, the risk of type 2 diabetes increased by 18% for every 1-unit increase in BMI above the preconception baseline.</a:t>
            </a:r>
            <a:endParaRPr lang="en-US" dirty="0"/>
          </a:p>
        </p:txBody>
      </p:sp>
      <p:pic>
        <p:nvPicPr>
          <p:cNvPr id="6" name="Picture 5">
            <a:extLst>
              <a:ext uri="{FF2B5EF4-FFF2-40B4-BE49-F238E27FC236}">
                <a16:creationId xmlns:a16="http://schemas.microsoft.com/office/drawing/2014/main" id="{95C9E57D-C824-5159-56F3-4FC00E826899}"/>
              </a:ext>
            </a:extLst>
          </p:cNvPr>
          <p:cNvPicPr>
            <a:picLocks noChangeAspect="1"/>
          </p:cNvPicPr>
          <p:nvPr/>
        </p:nvPicPr>
        <p:blipFill>
          <a:blip r:embed="rId5"/>
          <a:stretch>
            <a:fillRect/>
          </a:stretch>
        </p:blipFill>
        <p:spPr>
          <a:xfrm>
            <a:off x="6597322" y="6092393"/>
            <a:ext cx="2350918" cy="470184"/>
          </a:xfrm>
          <a:prstGeom prst="rect">
            <a:avLst/>
          </a:prstGeom>
        </p:spPr>
      </p:pic>
    </p:spTree>
    <p:custDataLst>
      <p:tags r:id="rId1"/>
    </p:custDataLst>
    <p:extLst>
      <p:ext uri="{BB962C8B-B14F-4D97-AF65-F5344CB8AC3E}">
        <p14:creationId xmlns:p14="http://schemas.microsoft.com/office/powerpoint/2010/main" val="2765133167"/>
      </p:ext>
    </p:extLst>
  </p:cSld>
  <p:clrMapOvr>
    <a:masterClrMapping/>
  </p:clrMapOvr>
  <p:transition spd="med">
    <p:random/>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points	</a:t>
            </a:r>
          </a:p>
        </p:txBody>
      </p:sp>
      <p:sp>
        <p:nvSpPr>
          <p:cNvPr id="3" name="Text Placeholder 2"/>
          <p:cNvSpPr>
            <a:spLocks noGrp="1"/>
          </p:cNvSpPr>
          <p:nvPr>
            <p:ph type="body" sz="half" idx="1"/>
          </p:nvPr>
        </p:nvSpPr>
        <p:spPr/>
        <p:txBody>
          <a:bodyPr/>
          <a:lstStyle/>
          <a:p>
            <a:r>
              <a:rPr lang="en-US" dirty="0"/>
              <a:t>At the center of diabetes is someone living with it everyday.</a:t>
            </a:r>
          </a:p>
          <a:p>
            <a:r>
              <a:rPr lang="en-US" dirty="0"/>
              <a:t>Focus on their successes</a:t>
            </a:r>
          </a:p>
          <a:p>
            <a:r>
              <a:rPr lang="en-US" dirty="0"/>
              <a:t>Coach and support</a:t>
            </a:r>
          </a:p>
        </p:txBody>
      </p:sp>
      <p:sp>
        <p:nvSpPr>
          <p:cNvPr id="4" name="Content Placeholder 3"/>
          <p:cNvSpPr>
            <a:spLocks noGrp="1"/>
          </p:cNvSpPr>
          <p:nvPr>
            <p:ph sz="quarter" idx="2"/>
          </p:nvPr>
        </p:nvSpPr>
        <p:spPr/>
        <p:txBody>
          <a:bodyPr/>
          <a:lstStyle/>
          <a:p>
            <a:endParaRPr lang="en-US" dirty="0"/>
          </a:p>
        </p:txBody>
      </p:sp>
      <p:sp>
        <p:nvSpPr>
          <p:cNvPr id="5" name="Content Placeholder 4"/>
          <p:cNvSpPr>
            <a:spLocks noGrp="1"/>
          </p:cNvSpPr>
          <p:nvPr>
            <p:ph sz="quarter" idx="3"/>
          </p:nvPr>
        </p:nvSpPr>
        <p:spPr/>
        <p:txBody>
          <a:bodyPr/>
          <a:lstStyle/>
          <a:p>
            <a:endParaRPr lang="en-US"/>
          </a:p>
        </p:txBody>
      </p:sp>
      <p:pic>
        <p:nvPicPr>
          <p:cNvPr id="6" name="Picture 5"/>
          <p:cNvPicPr>
            <a:picLocks noChangeAspect="1"/>
          </p:cNvPicPr>
          <p:nvPr/>
        </p:nvPicPr>
        <p:blipFill>
          <a:blip r:embed="rId3"/>
          <a:stretch>
            <a:fillRect/>
          </a:stretch>
        </p:blipFill>
        <p:spPr>
          <a:xfrm>
            <a:off x="4605952" y="1514584"/>
            <a:ext cx="4115157" cy="4816257"/>
          </a:xfrm>
          <a:prstGeom prst="rect">
            <a:avLst/>
          </a:prstGeom>
        </p:spPr>
      </p:pic>
    </p:spTree>
    <p:custDataLst>
      <p:tags r:id="rId1"/>
    </p:custDataLst>
    <p:extLst>
      <p:ext uri="{BB962C8B-B14F-4D97-AF65-F5344CB8AC3E}">
        <p14:creationId xmlns:p14="http://schemas.microsoft.com/office/powerpoint/2010/main" val="236928743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1546" name="Rectangle 10"/>
          <p:cNvSpPr>
            <a:spLocks noGrp="1" noChangeArrowheads="1"/>
          </p:cNvSpPr>
          <p:nvPr>
            <p:ph type="title"/>
          </p:nvPr>
        </p:nvSpPr>
        <p:spPr/>
        <p:txBody>
          <a:bodyPr>
            <a:normAutofit fontScale="90000"/>
          </a:bodyPr>
          <a:lstStyle/>
          <a:p>
            <a:pPr eaLnBrk="1" hangingPunct="1">
              <a:defRPr/>
            </a:pPr>
            <a:r>
              <a:rPr lang="en-US" sz="6000" dirty="0"/>
              <a:t>Thank You</a:t>
            </a:r>
          </a:p>
        </p:txBody>
      </p:sp>
      <p:sp>
        <p:nvSpPr>
          <p:cNvPr id="5" name="Content Placeholder 4"/>
          <p:cNvSpPr>
            <a:spLocks noGrp="1"/>
          </p:cNvSpPr>
          <p:nvPr>
            <p:ph sz="quarter" idx="1"/>
          </p:nvPr>
        </p:nvSpPr>
        <p:spPr/>
        <p:txBody>
          <a:bodyPr/>
          <a:lstStyle/>
          <a:p>
            <a:endParaRPr lang="en-US" dirty="0"/>
          </a:p>
        </p:txBody>
      </p:sp>
      <p:sp>
        <p:nvSpPr>
          <p:cNvPr id="2" name="Content Placeholder 1"/>
          <p:cNvSpPr>
            <a:spLocks noGrp="1"/>
          </p:cNvSpPr>
          <p:nvPr>
            <p:ph sz="quarter" idx="2"/>
          </p:nvPr>
        </p:nvSpPr>
        <p:spPr>
          <a:xfrm>
            <a:off x="3716867" y="1216152"/>
            <a:ext cx="4956979" cy="4937760"/>
          </a:xfrm>
        </p:spPr>
        <p:txBody>
          <a:bodyPr/>
          <a:lstStyle/>
          <a:p>
            <a:r>
              <a:rPr lang="fr-FR" dirty="0"/>
              <a:t>Discover more articles and info in </a:t>
            </a:r>
            <a:r>
              <a:rPr lang="fr-FR" dirty="0" err="1"/>
              <a:t>your</a:t>
            </a:r>
            <a:r>
              <a:rPr lang="fr-FR" dirty="0"/>
              <a:t> </a:t>
            </a:r>
            <a:r>
              <a:rPr lang="fr-FR" dirty="0" err="1"/>
              <a:t>Student</a:t>
            </a:r>
            <a:r>
              <a:rPr lang="fr-FR" dirty="0"/>
              <a:t> Center</a:t>
            </a:r>
          </a:p>
          <a:p>
            <a:r>
              <a:rPr lang="fr-FR" dirty="0" err="1"/>
              <a:t>Please</a:t>
            </a:r>
            <a:r>
              <a:rPr lang="fr-FR" dirty="0"/>
              <a:t> contact us </a:t>
            </a:r>
            <a:r>
              <a:rPr lang="fr-FR" dirty="0" err="1"/>
              <a:t>with</a:t>
            </a:r>
            <a:r>
              <a:rPr lang="fr-FR" dirty="0"/>
              <a:t> </a:t>
            </a:r>
            <a:r>
              <a:rPr lang="fr-FR" dirty="0" err="1"/>
              <a:t>any</a:t>
            </a:r>
            <a:r>
              <a:rPr lang="fr-FR" dirty="0"/>
              <a:t> questions</a:t>
            </a:r>
          </a:p>
          <a:p>
            <a:r>
              <a:rPr lang="fr-FR" dirty="0">
                <a:hlinkClick r:id="rId4"/>
              </a:rPr>
              <a:t>info@diabetesed.net</a:t>
            </a:r>
            <a:endParaRPr lang="fr-FR" dirty="0"/>
          </a:p>
          <a:p>
            <a:r>
              <a:rPr lang="fr-FR" dirty="0"/>
              <a:t>530-893-8635</a:t>
            </a:r>
          </a:p>
          <a:p>
            <a:r>
              <a:rPr lang="fr-FR"/>
              <a:t>www.DiabetesEd.net</a:t>
            </a:r>
            <a:endParaRPr lang="fr-FR" dirty="0"/>
          </a:p>
          <a:p>
            <a:endParaRPr lang="fr-FR" dirty="0"/>
          </a:p>
          <a:p>
            <a:endParaRPr lang="en-US" dirty="0"/>
          </a:p>
          <a:p>
            <a:endParaRPr lang="en-US" dirty="0"/>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 y="1311998"/>
            <a:ext cx="3259667" cy="4889501"/>
          </a:xfrm>
          <a:prstGeom prst="rect">
            <a:avLst/>
          </a:prstGeom>
        </p:spPr>
      </p:pic>
    </p:spTree>
    <p:custDataLst>
      <p:tags r:id="rId1"/>
    </p:custDataLst>
    <p:extLst>
      <p:ext uri="{BB962C8B-B14F-4D97-AF65-F5344CB8AC3E}">
        <p14:creationId xmlns:p14="http://schemas.microsoft.com/office/powerpoint/2010/main" val="4042078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4BE1C-F780-44E3-A1A5-2D3913B06756}"/>
              </a:ext>
            </a:extLst>
          </p:cNvPr>
          <p:cNvSpPr>
            <a:spLocks noGrp="1"/>
          </p:cNvSpPr>
          <p:nvPr>
            <p:ph type="title"/>
          </p:nvPr>
        </p:nvSpPr>
        <p:spPr>
          <a:xfrm>
            <a:off x="301159" y="184045"/>
            <a:ext cx="8412843" cy="990600"/>
          </a:xfrm>
        </p:spPr>
        <p:txBody>
          <a:bodyPr>
            <a:normAutofit fontScale="90000"/>
          </a:bodyPr>
          <a:lstStyle/>
          <a:p>
            <a:r>
              <a:rPr lang="en-US" dirty="0"/>
              <a:t>Improving Care &amp; Diabetes Overview</a:t>
            </a:r>
          </a:p>
        </p:txBody>
      </p:sp>
      <p:sp>
        <p:nvSpPr>
          <p:cNvPr id="4" name="TextBox 3">
            <a:extLst>
              <a:ext uri="{FF2B5EF4-FFF2-40B4-BE49-F238E27FC236}">
                <a16:creationId xmlns:a16="http://schemas.microsoft.com/office/drawing/2014/main" id="{170AC290-581B-637E-BCFF-046E0645B74F}"/>
              </a:ext>
            </a:extLst>
          </p:cNvPr>
          <p:cNvSpPr txBox="1"/>
          <p:nvPr/>
        </p:nvSpPr>
        <p:spPr>
          <a:xfrm>
            <a:off x="3388807" y="1381856"/>
            <a:ext cx="5325195" cy="906375"/>
          </a:xfrm>
          <a:prstGeom prst="rect">
            <a:avLst/>
          </a:prstGeom>
          <a:noFill/>
          <a:ln w="57150">
            <a:solidFill>
              <a:srgbClr val="7030A0"/>
            </a:solidFill>
            <a:extLst>
              <a:ext uri="{C807C97D-BFC1-408E-A445-0C87EB9F89A2}">
                <ask:lineSketchStyleProps xmlns:ask="http://schemas.microsoft.com/office/drawing/2018/sketchyshapes" sd="1041015238">
                  <a:custGeom>
                    <a:avLst/>
                    <a:gdLst>
                      <a:gd name="csX0" fmla="*/ 0 w 5361202"/>
                      <a:gd name="csY0" fmla="*/ 0 h 719411"/>
                      <a:gd name="csX1" fmla="*/ 649301 w 5361202"/>
                      <a:gd name="csY1" fmla="*/ 0 h 719411"/>
                      <a:gd name="csX2" fmla="*/ 1137766 w 5361202"/>
                      <a:gd name="csY2" fmla="*/ 0 h 719411"/>
                      <a:gd name="csX3" fmla="*/ 1733455 w 5361202"/>
                      <a:gd name="csY3" fmla="*/ 0 h 719411"/>
                      <a:gd name="csX4" fmla="*/ 2382756 w 5361202"/>
                      <a:gd name="csY4" fmla="*/ 0 h 719411"/>
                      <a:gd name="csX5" fmla="*/ 2978446 w 5361202"/>
                      <a:gd name="csY5" fmla="*/ 0 h 719411"/>
                      <a:gd name="csX6" fmla="*/ 3520523 w 5361202"/>
                      <a:gd name="csY6" fmla="*/ 0 h 719411"/>
                      <a:gd name="csX7" fmla="*/ 4008988 w 5361202"/>
                      <a:gd name="csY7" fmla="*/ 0 h 719411"/>
                      <a:gd name="csX8" fmla="*/ 4443841 w 5361202"/>
                      <a:gd name="csY8" fmla="*/ 0 h 719411"/>
                      <a:gd name="csX9" fmla="*/ 5361202 w 5361202"/>
                      <a:gd name="csY9" fmla="*/ 0 h 719411"/>
                      <a:gd name="csX10" fmla="*/ 5361202 w 5361202"/>
                      <a:gd name="csY10" fmla="*/ 374094 h 719411"/>
                      <a:gd name="csX11" fmla="*/ 5361202 w 5361202"/>
                      <a:gd name="csY11" fmla="*/ 719411 h 719411"/>
                      <a:gd name="csX12" fmla="*/ 4819125 w 5361202"/>
                      <a:gd name="csY12" fmla="*/ 719411 h 719411"/>
                      <a:gd name="csX13" fmla="*/ 4169824 w 5361202"/>
                      <a:gd name="csY13" fmla="*/ 719411 h 719411"/>
                      <a:gd name="csX14" fmla="*/ 3520523 w 5361202"/>
                      <a:gd name="csY14" fmla="*/ 719411 h 719411"/>
                      <a:gd name="csX15" fmla="*/ 2924834 w 5361202"/>
                      <a:gd name="csY15" fmla="*/ 719411 h 719411"/>
                      <a:gd name="csX16" fmla="*/ 2329144 w 5361202"/>
                      <a:gd name="csY16" fmla="*/ 719411 h 719411"/>
                      <a:gd name="csX17" fmla="*/ 1733455 w 5361202"/>
                      <a:gd name="csY17" fmla="*/ 719411 h 719411"/>
                      <a:gd name="csX18" fmla="*/ 1244990 w 5361202"/>
                      <a:gd name="csY18" fmla="*/ 719411 h 719411"/>
                      <a:gd name="csX19" fmla="*/ 542077 w 5361202"/>
                      <a:gd name="csY19" fmla="*/ 719411 h 719411"/>
                      <a:gd name="csX20" fmla="*/ 0 w 5361202"/>
                      <a:gd name="csY20" fmla="*/ 719411 h 719411"/>
                      <a:gd name="csX21" fmla="*/ 0 w 5361202"/>
                      <a:gd name="csY21" fmla="*/ 374094 h 719411"/>
                      <a:gd name="csX22" fmla="*/ 0 w 5361202"/>
                      <a:gd name="csY22" fmla="*/ 0 h 71941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5361202" h="719411" extrusionOk="0">
                        <a:moveTo>
                          <a:pt x="0" y="0"/>
                        </a:moveTo>
                        <a:cubicBezTo>
                          <a:pt x="166411" y="-76341"/>
                          <a:pt x="427377" y="14860"/>
                          <a:pt x="649301" y="0"/>
                        </a:cubicBezTo>
                        <a:cubicBezTo>
                          <a:pt x="871225" y="-14860"/>
                          <a:pt x="924953" y="41153"/>
                          <a:pt x="1137766" y="0"/>
                        </a:cubicBezTo>
                        <a:cubicBezTo>
                          <a:pt x="1350580" y="-41153"/>
                          <a:pt x="1481537" y="1296"/>
                          <a:pt x="1733455" y="0"/>
                        </a:cubicBezTo>
                        <a:cubicBezTo>
                          <a:pt x="1985373" y="-1296"/>
                          <a:pt x="2180291" y="17848"/>
                          <a:pt x="2382756" y="0"/>
                        </a:cubicBezTo>
                        <a:cubicBezTo>
                          <a:pt x="2585221" y="-17848"/>
                          <a:pt x="2768980" y="63175"/>
                          <a:pt x="2978446" y="0"/>
                        </a:cubicBezTo>
                        <a:cubicBezTo>
                          <a:pt x="3187912" y="-63175"/>
                          <a:pt x="3279711" y="20704"/>
                          <a:pt x="3520523" y="0"/>
                        </a:cubicBezTo>
                        <a:cubicBezTo>
                          <a:pt x="3761335" y="-20704"/>
                          <a:pt x="3799324" y="34218"/>
                          <a:pt x="4008988" y="0"/>
                        </a:cubicBezTo>
                        <a:cubicBezTo>
                          <a:pt x="4218653" y="-34218"/>
                          <a:pt x="4327926" y="33200"/>
                          <a:pt x="4443841" y="0"/>
                        </a:cubicBezTo>
                        <a:cubicBezTo>
                          <a:pt x="4559756" y="-33200"/>
                          <a:pt x="4921978" y="43985"/>
                          <a:pt x="5361202" y="0"/>
                        </a:cubicBezTo>
                        <a:cubicBezTo>
                          <a:pt x="5395599" y="171556"/>
                          <a:pt x="5355390" y="254424"/>
                          <a:pt x="5361202" y="374094"/>
                        </a:cubicBezTo>
                        <a:cubicBezTo>
                          <a:pt x="5367014" y="493764"/>
                          <a:pt x="5354024" y="576837"/>
                          <a:pt x="5361202" y="719411"/>
                        </a:cubicBezTo>
                        <a:cubicBezTo>
                          <a:pt x="5167390" y="735957"/>
                          <a:pt x="4948192" y="675133"/>
                          <a:pt x="4819125" y="719411"/>
                        </a:cubicBezTo>
                        <a:cubicBezTo>
                          <a:pt x="4690058" y="763689"/>
                          <a:pt x="4352969" y="648636"/>
                          <a:pt x="4169824" y="719411"/>
                        </a:cubicBezTo>
                        <a:cubicBezTo>
                          <a:pt x="3986679" y="790186"/>
                          <a:pt x="3784811" y="650802"/>
                          <a:pt x="3520523" y="719411"/>
                        </a:cubicBezTo>
                        <a:cubicBezTo>
                          <a:pt x="3256235" y="788020"/>
                          <a:pt x="3208672" y="698472"/>
                          <a:pt x="2924834" y="719411"/>
                        </a:cubicBezTo>
                        <a:cubicBezTo>
                          <a:pt x="2640996" y="740350"/>
                          <a:pt x="2534061" y="691741"/>
                          <a:pt x="2329144" y="719411"/>
                        </a:cubicBezTo>
                        <a:cubicBezTo>
                          <a:pt x="2124227" y="747081"/>
                          <a:pt x="2030791" y="717702"/>
                          <a:pt x="1733455" y="719411"/>
                        </a:cubicBezTo>
                        <a:cubicBezTo>
                          <a:pt x="1436119" y="721120"/>
                          <a:pt x="1439843" y="700257"/>
                          <a:pt x="1244990" y="719411"/>
                        </a:cubicBezTo>
                        <a:cubicBezTo>
                          <a:pt x="1050138" y="738565"/>
                          <a:pt x="741047" y="663943"/>
                          <a:pt x="542077" y="719411"/>
                        </a:cubicBezTo>
                        <a:cubicBezTo>
                          <a:pt x="343107" y="774879"/>
                          <a:pt x="122893" y="662524"/>
                          <a:pt x="0" y="719411"/>
                        </a:cubicBezTo>
                        <a:cubicBezTo>
                          <a:pt x="-25717" y="598004"/>
                          <a:pt x="1296" y="492323"/>
                          <a:pt x="0" y="374094"/>
                        </a:cubicBezTo>
                        <a:cubicBezTo>
                          <a:pt x="-1296" y="255865"/>
                          <a:pt x="35285" y="121743"/>
                          <a:pt x="0" y="0"/>
                        </a:cubicBezTo>
                        <a:close/>
                      </a:path>
                    </a:pathLst>
                  </a:custGeom>
                  <ask:type>
                    <ask:lineSketchNone/>
                  </ask:type>
                </ask:lineSketchStyleProps>
              </a:ext>
            </a:extLst>
          </a:ln>
        </p:spPr>
        <p:txBody>
          <a:bodyPr wrap="square" rtlCol="0">
            <a:spAutoFit/>
          </a:bodyPr>
          <a:lstStyle/>
          <a:p>
            <a:endParaRPr lang="en-US" dirty="0"/>
          </a:p>
        </p:txBody>
      </p:sp>
      <p:pic>
        <p:nvPicPr>
          <p:cNvPr id="9" name="Picture 8">
            <a:extLst>
              <a:ext uri="{FF2B5EF4-FFF2-40B4-BE49-F238E27FC236}">
                <a16:creationId xmlns:a16="http://schemas.microsoft.com/office/drawing/2014/main" id="{7B7F841F-DAD1-385A-7A60-E9DE99BD5F68}"/>
              </a:ext>
            </a:extLst>
          </p:cNvPr>
          <p:cNvPicPr>
            <a:picLocks noChangeAspect="1"/>
          </p:cNvPicPr>
          <p:nvPr/>
        </p:nvPicPr>
        <p:blipFill>
          <a:blip r:embed="rId2"/>
          <a:stretch>
            <a:fillRect/>
          </a:stretch>
        </p:blipFill>
        <p:spPr>
          <a:xfrm>
            <a:off x="3440318" y="3011618"/>
            <a:ext cx="5186166" cy="622340"/>
          </a:xfrm>
          <a:prstGeom prst="rect">
            <a:avLst/>
          </a:prstGeom>
        </p:spPr>
      </p:pic>
      <p:sp>
        <p:nvSpPr>
          <p:cNvPr id="23" name="TextBox 22">
            <a:extLst>
              <a:ext uri="{FF2B5EF4-FFF2-40B4-BE49-F238E27FC236}">
                <a16:creationId xmlns:a16="http://schemas.microsoft.com/office/drawing/2014/main" id="{974B6645-FDA9-12BD-074C-9905799E17D8}"/>
              </a:ext>
            </a:extLst>
          </p:cNvPr>
          <p:cNvSpPr txBox="1"/>
          <p:nvPr/>
        </p:nvSpPr>
        <p:spPr>
          <a:xfrm>
            <a:off x="3388806" y="2682407"/>
            <a:ext cx="5361202" cy="1000088"/>
          </a:xfrm>
          <a:custGeom>
            <a:avLst/>
            <a:gdLst>
              <a:gd name="csX0" fmla="*/ 0 w 5361202"/>
              <a:gd name="csY0" fmla="*/ 0 h 1000088"/>
              <a:gd name="csX1" fmla="*/ 649301 w 5361202"/>
              <a:gd name="csY1" fmla="*/ 0 h 1000088"/>
              <a:gd name="csX2" fmla="*/ 1137766 w 5361202"/>
              <a:gd name="csY2" fmla="*/ 0 h 1000088"/>
              <a:gd name="csX3" fmla="*/ 1733455 w 5361202"/>
              <a:gd name="csY3" fmla="*/ 0 h 1000088"/>
              <a:gd name="csX4" fmla="*/ 2382756 w 5361202"/>
              <a:gd name="csY4" fmla="*/ 0 h 1000088"/>
              <a:gd name="csX5" fmla="*/ 2978446 w 5361202"/>
              <a:gd name="csY5" fmla="*/ 0 h 1000088"/>
              <a:gd name="csX6" fmla="*/ 3520523 w 5361202"/>
              <a:gd name="csY6" fmla="*/ 0 h 1000088"/>
              <a:gd name="csX7" fmla="*/ 4008988 w 5361202"/>
              <a:gd name="csY7" fmla="*/ 0 h 1000088"/>
              <a:gd name="csX8" fmla="*/ 4443841 w 5361202"/>
              <a:gd name="csY8" fmla="*/ 0 h 1000088"/>
              <a:gd name="csX9" fmla="*/ 5361202 w 5361202"/>
              <a:gd name="csY9" fmla="*/ 0 h 1000088"/>
              <a:gd name="csX10" fmla="*/ 5361202 w 5361202"/>
              <a:gd name="csY10" fmla="*/ 520046 h 1000088"/>
              <a:gd name="csX11" fmla="*/ 5361202 w 5361202"/>
              <a:gd name="csY11" fmla="*/ 1000088 h 1000088"/>
              <a:gd name="csX12" fmla="*/ 4819125 w 5361202"/>
              <a:gd name="csY12" fmla="*/ 1000088 h 1000088"/>
              <a:gd name="csX13" fmla="*/ 4169824 w 5361202"/>
              <a:gd name="csY13" fmla="*/ 1000088 h 1000088"/>
              <a:gd name="csX14" fmla="*/ 3520523 w 5361202"/>
              <a:gd name="csY14" fmla="*/ 1000088 h 1000088"/>
              <a:gd name="csX15" fmla="*/ 2924834 w 5361202"/>
              <a:gd name="csY15" fmla="*/ 1000088 h 1000088"/>
              <a:gd name="csX16" fmla="*/ 2329144 w 5361202"/>
              <a:gd name="csY16" fmla="*/ 1000088 h 1000088"/>
              <a:gd name="csX17" fmla="*/ 1733455 w 5361202"/>
              <a:gd name="csY17" fmla="*/ 1000088 h 1000088"/>
              <a:gd name="csX18" fmla="*/ 1244990 w 5361202"/>
              <a:gd name="csY18" fmla="*/ 1000088 h 1000088"/>
              <a:gd name="csX19" fmla="*/ 542077 w 5361202"/>
              <a:gd name="csY19" fmla="*/ 1000088 h 1000088"/>
              <a:gd name="csX20" fmla="*/ 0 w 5361202"/>
              <a:gd name="csY20" fmla="*/ 1000088 h 1000088"/>
              <a:gd name="csX21" fmla="*/ 0 w 5361202"/>
              <a:gd name="csY21" fmla="*/ 520046 h 1000088"/>
              <a:gd name="csX22" fmla="*/ 0 w 5361202"/>
              <a:gd name="csY22" fmla="*/ 0 h 10000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5361202" h="1000088" extrusionOk="0">
                <a:moveTo>
                  <a:pt x="0" y="0"/>
                </a:moveTo>
                <a:cubicBezTo>
                  <a:pt x="166411" y="-76341"/>
                  <a:pt x="427377" y="14860"/>
                  <a:pt x="649301" y="0"/>
                </a:cubicBezTo>
                <a:cubicBezTo>
                  <a:pt x="871225" y="-14860"/>
                  <a:pt x="924953" y="41153"/>
                  <a:pt x="1137766" y="0"/>
                </a:cubicBezTo>
                <a:cubicBezTo>
                  <a:pt x="1350580" y="-41153"/>
                  <a:pt x="1481537" y="1296"/>
                  <a:pt x="1733455" y="0"/>
                </a:cubicBezTo>
                <a:cubicBezTo>
                  <a:pt x="1985373" y="-1296"/>
                  <a:pt x="2180291" y="17848"/>
                  <a:pt x="2382756" y="0"/>
                </a:cubicBezTo>
                <a:cubicBezTo>
                  <a:pt x="2585221" y="-17848"/>
                  <a:pt x="2768980" y="63175"/>
                  <a:pt x="2978446" y="0"/>
                </a:cubicBezTo>
                <a:cubicBezTo>
                  <a:pt x="3187912" y="-63175"/>
                  <a:pt x="3279711" y="20704"/>
                  <a:pt x="3520523" y="0"/>
                </a:cubicBezTo>
                <a:cubicBezTo>
                  <a:pt x="3761335" y="-20704"/>
                  <a:pt x="3799324" y="34218"/>
                  <a:pt x="4008988" y="0"/>
                </a:cubicBezTo>
                <a:cubicBezTo>
                  <a:pt x="4218653" y="-34218"/>
                  <a:pt x="4327926" y="33200"/>
                  <a:pt x="4443841" y="0"/>
                </a:cubicBezTo>
                <a:cubicBezTo>
                  <a:pt x="4559756" y="-33200"/>
                  <a:pt x="4921978" y="43985"/>
                  <a:pt x="5361202" y="0"/>
                </a:cubicBezTo>
                <a:cubicBezTo>
                  <a:pt x="5411175" y="205350"/>
                  <a:pt x="5328311" y="268266"/>
                  <a:pt x="5361202" y="520046"/>
                </a:cubicBezTo>
                <a:cubicBezTo>
                  <a:pt x="5394093" y="771826"/>
                  <a:pt x="5312322" y="862096"/>
                  <a:pt x="5361202" y="1000088"/>
                </a:cubicBezTo>
                <a:cubicBezTo>
                  <a:pt x="5167390" y="1016634"/>
                  <a:pt x="4948192" y="955810"/>
                  <a:pt x="4819125" y="1000088"/>
                </a:cubicBezTo>
                <a:cubicBezTo>
                  <a:pt x="4690058" y="1044366"/>
                  <a:pt x="4352969" y="929313"/>
                  <a:pt x="4169824" y="1000088"/>
                </a:cubicBezTo>
                <a:cubicBezTo>
                  <a:pt x="3986679" y="1070863"/>
                  <a:pt x="3784811" y="931479"/>
                  <a:pt x="3520523" y="1000088"/>
                </a:cubicBezTo>
                <a:cubicBezTo>
                  <a:pt x="3256235" y="1068697"/>
                  <a:pt x="3208672" y="979149"/>
                  <a:pt x="2924834" y="1000088"/>
                </a:cubicBezTo>
                <a:cubicBezTo>
                  <a:pt x="2640996" y="1021027"/>
                  <a:pt x="2534061" y="972418"/>
                  <a:pt x="2329144" y="1000088"/>
                </a:cubicBezTo>
                <a:cubicBezTo>
                  <a:pt x="2124227" y="1027758"/>
                  <a:pt x="2030791" y="998379"/>
                  <a:pt x="1733455" y="1000088"/>
                </a:cubicBezTo>
                <a:cubicBezTo>
                  <a:pt x="1436119" y="1001797"/>
                  <a:pt x="1439843" y="980934"/>
                  <a:pt x="1244990" y="1000088"/>
                </a:cubicBezTo>
                <a:cubicBezTo>
                  <a:pt x="1050138" y="1019242"/>
                  <a:pt x="741047" y="944620"/>
                  <a:pt x="542077" y="1000088"/>
                </a:cubicBezTo>
                <a:cubicBezTo>
                  <a:pt x="343107" y="1055556"/>
                  <a:pt x="122893" y="943201"/>
                  <a:pt x="0" y="1000088"/>
                </a:cubicBezTo>
                <a:cubicBezTo>
                  <a:pt x="-54235" y="809326"/>
                  <a:pt x="43290" y="707176"/>
                  <a:pt x="0" y="520046"/>
                </a:cubicBezTo>
                <a:cubicBezTo>
                  <a:pt x="-43290" y="332916"/>
                  <a:pt x="52045" y="129923"/>
                  <a:pt x="0" y="0"/>
                </a:cubicBezTo>
                <a:close/>
              </a:path>
            </a:pathLst>
          </a:custGeom>
          <a:noFill/>
          <a:ln w="57150">
            <a:solidFill>
              <a:srgbClr val="00B050"/>
            </a:solidFill>
            <a:extLst>
              <a:ext uri="{C807C97D-BFC1-408E-A445-0C87EB9F89A2}">
                <ask:lineSketchStyleProps xmlns:ask="http://schemas.microsoft.com/office/drawing/2018/sketchyshapes" sd="1041015238">
                  <a:prstGeom prst="rect">
                    <a:avLst/>
                  </a:prstGeom>
                  <ask:type>
                    <ask:lineSketchScribble/>
                  </ask:type>
                </ask:lineSketchStyleProps>
              </a:ext>
            </a:extLst>
          </a:ln>
        </p:spPr>
        <p:txBody>
          <a:bodyPr wrap="square" rtlCol="0">
            <a:spAutoFit/>
          </a:bodyPr>
          <a:lstStyle/>
          <a:p>
            <a:endParaRPr lang="en-US" dirty="0"/>
          </a:p>
        </p:txBody>
      </p:sp>
      <p:pic>
        <p:nvPicPr>
          <p:cNvPr id="5" name="Picture 4">
            <a:extLst>
              <a:ext uri="{FF2B5EF4-FFF2-40B4-BE49-F238E27FC236}">
                <a16:creationId xmlns:a16="http://schemas.microsoft.com/office/drawing/2014/main" id="{EAD0AB19-3070-707A-F525-27CD0371044D}"/>
              </a:ext>
            </a:extLst>
          </p:cNvPr>
          <p:cNvPicPr>
            <a:picLocks noChangeAspect="1"/>
          </p:cNvPicPr>
          <p:nvPr/>
        </p:nvPicPr>
        <p:blipFill>
          <a:blip r:embed="rId3"/>
          <a:stretch>
            <a:fillRect/>
          </a:stretch>
        </p:blipFill>
        <p:spPr>
          <a:xfrm>
            <a:off x="3475352" y="4112676"/>
            <a:ext cx="5034473" cy="595757"/>
          </a:xfrm>
          <a:prstGeom prst="rect">
            <a:avLst/>
          </a:prstGeom>
        </p:spPr>
      </p:pic>
      <p:sp>
        <p:nvSpPr>
          <p:cNvPr id="6" name="TextBox 5">
            <a:extLst>
              <a:ext uri="{FF2B5EF4-FFF2-40B4-BE49-F238E27FC236}">
                <a16:creationId xmlns:a16="http://schemas.microsoft.com/office/drawing/2014/main" id="{82978258-8252-D9ED-F3EA-25026C1763D4}"/>
              </a:ext>
            </a:extLst>
          </p:cNvPr>
          <p:cNvSpPr txBox="1"/>
          <p:nvPr/>
        </p:nvSpPr>
        <p:spPr>
          <a:xfrm>
            <a:off x="3284332" y="4034124"/>
            <a:ext cx="5465677" cy="990600"/>
          </a:xfrm>
          <a:custGeom>
            <a:avLst/>
            <a:gdLst>
              <a:gd name="csX0" fmla="*/ 0 w 5465677"/>
              <a:gd name="csY0" fmla="*/ 0 h 990600"/>
              <a:gd name="csX1" fmla="*/ 601224 w 5465677"/>
              <a:gd name="csY1" fmla="*/ 0 h 990600"/>
              <a:gd name="csX2" fmla="*/ 1038479 w 5465677"/>
              <a:gd name="csY2" fmla="*/ 0 h 990600"/>
              <a:gd name="csX3" fmla="*/ 1585046 w 5465677"/>
              <a:gd name="csY3" fmla="*/ 0 h 990600"/>
              <a:gd name="csX4" fmla="*/ 2186271 w 5465677"/>
              <a:gd name="csY4" fmla="*/ 0 h 990600"/>
              <a:gd name="csX5" fmla="*/ 2732839 w 5465677"/>
              <a:gd name="csY5" fmla="*/ 0 h 990600"/>
              <a:gd name="csX6" fmla="*/ 3224749 w 5465677"/>
              <a:gd name="csY6" fmla="*/ 0 h 990600"/>
              <a:gd name="csX7" fmla="*/ 3662004 w 5465677"/>
              <a:gd name="csY7" fmla="*/ 0 h 990600"/>
              <a:gd name="csX8" fmla="*/ 4044601 w 5465677"/>
              <a:gd name="csY8" fmla="*/ 0 h 990600"/>
              <a:gd name="csX9" fmla="*/ 4536512 w 5465677"/>
              <a:gd name="csY9" fmla="*/ 0 h 990600"/>
              <a:gd name="csX10" fmla="*/ 5465677 w 5465677"/>
              <a:gd name="csY10" fmla="*/ 0 h 990600"/>
              <a:gd name="csX11" fmla="*/ 5465677 w 5465677"/>
              <a:gd name="csY11" fmla="*/ 515112 h 990600"/>
              <a:gd name="csX12" fmla="*/ 5465677 w 5465677"/>
              <a:gd name="csY12" fmla="*/ 990600 h 990600"/>
              <a:gd name="csX13" fmla="*/ 4973766 w 5465677"/>
              <a:gd name="csY13" fmla="*/ 990600 h 990600"/>
              <a:gd name="csX14" fmla="*/ 4372542 w 5465677"/>
              <a:gd name="csY14" fmla="*/ 990600 h 990600"/>
              <a:gd name="csX15" fmla="*/ 3825974 w 5465677"/>
              <a:gd name="csY15" fmla="*/ 990600 h 990600"/>
              <a:gd name="csX16" fmla="*/ 3279406 w 5465677"/>
              <a:gd name="csY16" fmla="*/ 990600 h 990600"/>
              <a:gd name="csX17" fmla="*/ 2732839 w 5465677"/>
              <a:gd name="csY17" fmla="*/ 990600 h 990600"/>
              <a:gd name="csX18" fmla="*/ 2295584 w 5465677"/>
              <a:gd name="csY18" fmla="*/ 990600 h 990600"/>
              <a:gd name="csX19" fmla="*/ 1639703 w 5465677"/>
              <a:gd name="csY19" fmla="*/ 990600 h 990600"/>
              <a:gd name="csX20" fmla="*/ 1202449 w 5465677"/>
              <a:gd name="csY20" fmla="*/ 990600 h 990600"/>
              <a:gd name="csX21" fmla="*/ 765195 w 5465677"/>
              <a:gd name="csY21" fmla="*/ 990600 h 990600"/>
              <a:gd name="csX22" fmla="*/ 0 w 5465677"/>
              <a:gd name="csY22" fmla="*/ 990600 h 990600"/>
              <a:gd name="csX23" fmla="*/ 0 w 5465677"/>
              <a:gd name="csY23" fmla="*/ 515112 h 990600"/>
              <a:gd name="csX24" fmla="*/ 0 w 5465677"/>
              <a:gd name="csY24" fmla="*/ 0 h 9906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Lst>
            <a:rect l="l" t="t" r="r" b="b"/>
            <a:pathLst>
              <a:path w="5465677" h="990600" extrusionOk="0">
                <a:moveTo>
                  <a:pt x="0" y="0"/>
                </a:moveTo>
                <a:cubicBezTo>
                  <a:pt x="127477" y="-29780"/>
                  <a:pt x="332340" y="5462"/>
                  <a:pt x="601224" y="0"/>
                </a:cubicBezTo>
                <a:cubicBezTo>
                  <a:pt x="870108" y="-5462"/>
                  <a:pt x="896639" y="17348"/>
                  <a:pt x="1038479" y="0"/>
                </a:cubicBezTo>
                <a:cubicBezTo>
                  <a:pt x="1180319" y="-17348"/>
                  <a:pt x="1439057" y="51676"/>
                  <a:pt x="1585046" y="0"/>
                </a:cubicBezTo>
                <a:cubicBezTo>
                  <a:pt x="1731035" y="-51676"/>
                  <a:pt x="2047932" y="8185"/>
                  <a:pt x="2186271" y="0"/>
                </a:cubicBezTo>
                <a:cubicBezTo>
                  <a:pt x="2324610" y="-8185"/>
                  <a:pt x="2466752" y="2911"/>
                  <a:pt x="2732839" y="0"/>
                </a:cubicBezTo>
                <a:cubicBezTo>
                  <a:pt x="2998926" y="-2911"/>
                  <a:pt x="3122770" y="46492"/>
                  <a:pt x="3224749" y="0"/>
                </a:cubicBezTo>
                <a:cubicBezTo>
                  <a:pt x="3326728" y="-46492"/>
                  <a:pt x="3493941" y="26025"/>
                  <a:pt x="3662004" y="0"/>
                </a:cubicBezTo>
                <a:cubicBezTo>
                  <a:pt x="3830068" y="-26025"/>
                  <a:pt x="3873940" y="13255"/>
                  <a:pt x="4044601" y="0"/>
                </a:cubicBezTo>
                <a:cubicBezTo>
                  <a:pt x="4215262" y="-13255"/>
                  <a:pt x="4297001" y="14786"/>
                  <a:pt x="4536512" y="0"/>
                </a:cubicBezTo>
                <a:cubicBezTo>
                  <a:pt x="4776023" y="-14786"/>
                  <a:pt x="5132159" y="85219"/>
                  <a:pt x="5465677" y="0"/>
                </a:cubicBezTo>
                <a:cubicBezTo>
                  <a:pt x="5482244" y="104818"/>
                  <a:pt x="5411782" y="360751"/>
                  <a:pt x="5465677" y="515112"/>
                </a:cubicBezTo>
                <a:cubicBezTo>
                  <a:pt x="5519572" y="669473"/>
                  <a:pt x="5411122" y="858591"/>
                  <a:pt x="5465677" y="990600"/>
                </a:cubicBezTo>
                <a:cubicBezTo>
                  <a:pt x="5223435" y="1000139"/>
                  <a:pt x="5082135" y="968975"/>
                  <a:pt x="4973766" y="990600"/>
                </a:cubicBezTo>
                <a:cubicBezTo>
                  <a:pt x="4865397" y="1012225"/>
                  <a:pt x="4556225" y="930868"/>
                  <a:pt x="4372542" y="990600"/>
                </a:cubicBezTo>
                <a:cubicBezTo>
                  <a:pt x="4188859" y="1050332"/>
                  <a:pt x="4010033" y="926796"/>
                  <a:pt x="3825974" y="990600"/>
                </a:cubicBezTo>
                <a:cubicBezTo>
                  <a:pt x="3641915" y="1054404"/>
                  <a:pt x="3509926" y="937457"/>
                  <a:pt x="3279406" y="990600"/>
                </a:cubicBezTo>
                <a:cubicBezTo>
                  <a:pt x="3048886" y="1043743"/>
                  <a:pt x="2885464" y="942750"/>
                  <a:pt x="2732839" y="990600"/>
                </a:cubicBezTo>
                <a:cubicBezTo>
                  <a:pt x="2580214" y="1038450"/>
                  <a:pt x="2466011" y="957634"/>
                  <a:pt x="2295584" y="990600"/>
                </a:cubicBezTo>
                <a:cubicBezTo>
                  <a:pt x="2125157" y="1023566"/>
                  <a:pt x="1866325" y="935936"/>
                  <a:pt x="1639703" y="990600"/>
                </a:cubicBezTo>
                <a:cubicBezTo>
                  <a:pt x="1413081" y="1045264"/>
                  <a:pt x="1290141" y="972064"/>
                  <a:pt x="1202449" y="990600"/>
                </a:cubicBezTo>
                <a:cubicBezTo>
                  <a:pt x="1114757" y="1009136"/>
                  <a:pt x="952649" y="985740"/>
                  <a:pt x="765195" y="990600"/>
                </a:cubicBezTo>
                <a:cubicBezTo>
                  <a:pt x="577741" y="995460"/>
                  <a:pt x="202192" y="986638"/>
                  <a:pt x="0" y="990600"/>
                </a:cubicBezTo>
                <a:cubicBezTo>
                  <a:pt x="-21761" y="783144"/>
                  <a:pt x="10411" y="698707"/>
                  <a:pt x="0" y="515112"/>
                </a:cubicBezTo>
                <a:cubicBezTo>
                  <a:pt x="-10411" y="331517"/>
                  <a:pt x="20199" y="239350"/>
                  <a:pt x="0" y="0"/>
                </a:cubicBezTo>
                <a:close/>
              </a:path>
            </a:pathLst>
          </a:custGeom>
          <a:noFill/>
          <a:ln w="57150">
            <a:solidFill>
              <a:srgbClr val="0070C0"/>
            </a:solidFill>
            <a:extLst>
              <a:ext uri="{C807C97D-BFC1-408E-A445-0C87EB9F89A2}">
                <ask:lineSketchStyleProps xmlns:ask="http://schemas.microsoft.com/office/drawing/2018/sketchyshapes" sd="1041015238">
                  <a:prstGeom prst="rect">
                    <a:avLst/>
                  </a:prstGeom>
                  <ask:type>
                    <ask:lineSketchScribble/>
                  </ask:type>
                </ask:lineSketchStyleProps>
              </a:ext>
            </a:extLst>
          </a:ln>
        </p:spPr>
        <p:txBody>
          <a:bodyPr wrap="square" rtlCol="0">
            <a:spAutoFit/>
          </a:bodyPr>
          <a:lstStyle/>
          <a:p>
            <a:endParaRPr lang="en-US" dirty="0"/>
          </a:p>
        </p:txBody>
      </p:sp>
      <p:pic>
        <p:nvPicPr>
          <p:cNvPr id="1026" name="Picture 2" descr="Diabetes Care Cover Image for Volume 49, Issue Supplement_1">
            <a:extLst>
              <a:ext uri="{FF2B5EF4-FFF2-40B4-BE49-F238E27FC236}">
                <a16:creationId xmlns:a16="http://schemas.microsoft.com/office/drawing/2014/main" id="{981C2F1A-87E5-8B78-B7F9-B1D7FAB718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716" y="1381856"/>
            <a:ext cx="3112616" cy="409428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FEEE7607-71E5-722D-CC3F-00E96A383608}"/>
              </a:ext>
            </a:extLst>
          </p:cNvPr>
          <p:cNvPicPr>
            <a:picLocks noChangeAspect="1"/>
          </p:cNvPicPr>
          <p:nvPr/>
        </p:nvPicPr>
        <p:blipFill>
          <a:blip r:embed="rId5"/>
          <a:stretch>
            <a:fillRect/>
          </a:stretch>
        </p:blipFill>
        <p:spPr>
          <a:xfrm>
            <a:off x="3475352" y="2775190"/>
            <a:ext cx="5151132" cy="771974"/>
          </a:xfrm>
          <a:prstGeom prst="rect">
            <a:avLst/>
          </a:prstGeom>
        </p:spPr>
      </p:pic>
      <p:pic>
        <p:nvPicPr>
          <p:cNvPr id="13" name="Picture 12">
            <a:extLst>
              <a:ext uri="{FF2B5EF4-FFF2-40B4-BE49-F238E27FC236}">
                <a16:creationId xmlns:a16="http://schemas.microsoft.com/office/drawing/2014/main" id="{71996B1A-8C90-7125-BE40-FD531236DB37}"/>
              </a:ext>
            </a:extLst>
          </p:cNvPr>
          <p:cNvPicPr>
            <a:picLocks noChangeAspect="1"/>
          </p:cNvPicPr>
          <p:nvPr/>
        </p:nvPicPr>
        <p:blipFill>
          <a:blip r:embed="rId6"/>
          <a:stretch>
            <a:fillRect/>
          </a:stretch>
        </p:blipFill>
        <p:spPr>
          <a:xfrm>
            <a:off x="3416504" y="4134947"/>
            <a:ext cx="5186167" cy="735012"/>
          </a:xfrm>
          <a:prstGeom prst="rect">
            <a:avLst/>
          </a:prstGeom>
        </p:spPr>
      </p:pic>
      <p:pic>
        <p:nvPicPr>
          <p:cNvPr id="15" name="Picture 14">
            <a:extLst>
              <a:ext uri="{FF2B5EF4-FFF2-40B4-BE49-F238E27FC236}">
                <a16:creationId xmlns:a16="http://schemas.microsoft.com/office/drawing/2014/main" id="{7B79A54C-3AEA-5BAB-9928-FB104EF90419}"/>
              </a:ext>
            </a:extLst>
          </p:cNvPr>
          <p:cNvPicPr>
            <a:picLocks noChangeAspect="1"/>
          </p:cNvPicPr>
          <p:nvPr/>
        </p:nvPicPr>
        <p:blipFill>
          <a:blip r:embed="rId7"/>
          <a:stretch>
            <a:fillRect/>
          </a:stretch>
        </p:blipFill>
        <p:spPr>
          <a:xfrm>
            <a:off x="3440318" y="1503856"/>
            <a:ext cx="5050457" cy="655277"/>
          </a:xfrm>
          <a:prstGeom prst="rect">
            <a:avLst/>
          </a:prstGeom>
        </p:spPr>
      </p:pic>
    </p:spTree>
    <p:extLst>
      <p:ext uri="{BB962C8B-B14F-4D97-AF65-F5344CB8AC3E}">
        <p14:creationId xmlns:p14="http://schemas.microsoft.com/office/powerpoint/2010/main" val="2825124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245432">
            <a:off x="5974966" y="2932265"/>
            <a:ext cx="2919188" cy="1944571"/>
          </a:xfrm>
          <a:prstGeom prst="rect">
            <a:avLst/>
          </a:prstGeom>
        </p:spPr>
      </p:pic>
      <p:sp>
        <p:nvSpPr>
          <p:cNvPr id="1215490" name="Rectangle 2"/>
          <p:cNvSpPr>
            <a:spLocks noGrp="1" noChangeArrowheads="1"/>
          </p:cNvSpPr>
          <p:nvPr>
            <p:ph type="title"/>
          </p:nvPr>
        </p:nvSpPr>
        <p:spPr>
          <a:xfrm>
            <a:off x="381000" y="175761"/>
            <a:ext cx="8224838" cy="977900"/>
          </a:xfrm>
        </p:spPr>
        <p:txBody>
          <a:bodyPr>
            <a:normAutofit/>
          </a:bodyPr>
          <a:lstStyle/>
          <a:p>
            <a:pPr eaLnBrk="1" hangingPunct="1">
              <a:defRPr/>
            </a:pPr>
            <a:r>
              <a:rPr lang="en-US" dirty="0"/>
              <a:t>Course Outcome &amp; Objectives</a:t>
            </a:r>
          </a:p>
        </p:txBody>
      </p:sp>
      <p:sp>
        <p:nvSpPr>
          <p:cNvPr id="2" name="Rectangle 1"/>
          <p:cNvSpPr/>
          <p:nvPr/>
        </p:nvSpPr>
        <p:spPr>
          <a:xfrm>
            <a:off x="346668" y="1142261"/>
            <a:ext cx="7162800" cy="5539978"/>
          </a:xfrm>
          <a:prstGeom prst="rect">
            <a:avLst/>
          </a:prstGeom>
        </p:spPr>
        <p:txBody>
          <a:bodyPr wrap="square">
            <a:spAutoFit/>
          </a:bodyPr>
          <a:lstStyle/>
          <a:p>
            <a:pPr marL="228600" marR="0">
              <a:spcBef>
                <a:spcPts val="0"/>
              </a:spcBef>
              <a:spcAft>
                <a:spcPts val="0"/>
              </a:spcAft>
            </a:pPr>
            <a:r>
              <a:rPr lang="en-US" sz="2800" dirty="0">
                <a:solidFill>
                  <a:srgbClr val="000000"/>
                </a:solidFill>
                <a:latin typeface="Calibri" panose="020F0502020204030204" pitchFamily="34" charset="0"/>
                <a:ea typeface="Calibri" panose="020F0502020204030204" pitchFamily="34" charset="0"/>
              </a:rPr>
              <a:t>Attendees will have increased knowledge and be able to articulate the different types of diabetes, risk factors and diagnostic criteria.</a:t>
            </a:r>
          </a:p>
          <a:p>
            <a:pPr marL="742950" marR="0" indent="-514350">
              <a:spcBef>
                <a:spcPts val="0"/>
              </a:spcBef>
              <a:spcAft>
                <a:spcPts val="0"/>
              </a:spcAft>
              <a:buAutoNum type="arabicPeriod"/>
            </a:pPr>
            <a:r>
              <a:rPr lang="en-US" sz="2800" dirty="0">
                <a:solidFill>
                  <a:srgbClr val="000000"/>
                </a:solidFill>
                <a:latin typeface="Calibri" panose="020F0502020204030204" pitchFamily="34" charset="0"/>
                <a:ea typeface="Calibri" panose="020F0502020204030204" pitchFamily="34" charset="0"/>
              </a:rPr>
              <a:t>Discuss factors contributing to increasing prevalence of diabetes</a:t>
            </a:r>
          </a:p>
          <a:p>
            <a:pPr marL="742950" marR="0" indent="-514350">
              <a:spcBef>
                <a:spcPts val="0"/>
              </a:spcBef>
              <a:spcAft>
                <a:spcPts val="0"/>
              </a:spcAft>
              <a:buAutoNum type="arabicPeriod"/>
            </a:pPr>
            <a:r>
              <a:rPr lang="en-US" sz="2800" dirty="0">
                <a:solidFill>
                  <a:srgbClr val="000000"/>
                </a:solidFill>
                <a:latin typeface="Calibri" panose="020F0502020204030204" pitchFamily="34" charset="0"/>
                <a:ea typeface="Calibri" panose="020F0502020204030204" pitchFamily="34" charset="0"/>
              </a:rPr>
              <a:t>Describe pathophysiological defects associated with the development of diabetes mellitus. </a:t>
            </a:r>
            <a:endParaRPr lang="en-US" sz="2800" dirty="0">
              <a:solidFill>
                <a:srgbClr val="000000"/>
              </a:solidFill>
              <a:latin typeface="Times New Roman" panose="02020603050405020304" pitchFamily="18" charset="0"/>
              <a:ea typeface="Calibri" panose="020F0502020204030204" pitchFamily="34" charset="0"/>
            </a:endParaRPr>
          </a:p>
          <a:p>
            <a:pPr marL="685800" marR="0" indent="-457200">
              <a:spcBef>
                <a:spcPts val="0"/>
              </a:spcBef>
              <a:spcAft>
                <a:spcPts val="0"/>
              </a:spcAft>
              <a:buFont typeface="+mj-lt"/>
              <a:buAutoNum type="arabicPeriod"/>
            </a:pPr>
            <a:r>
              <a:rPr lang="en-US" sz="2800" dirty="0">
                <a:solidFill>
                  <a:srgbClr val="000000"/>
                </a:solidFill>
                <a:latin typeface="Calibri" panose="020F0502020204030204" pitchFamily="34" charset="0"/>
                <a:ea typeface="Calibri" panose="020F0502020204030204" pitchFamily="34" charset="0"/>
              </a:rPr>
              <a:t>Differentiate the different types: prediabetes, Type 1, Type 2 and GDM </a:t>
            </a:r>
          </a:p>
          <a:p>
            <a:pPr marL="685800" marR="0" indent="-457200">
              <a:spcBef>
                <a:spcPts val="0"/>
              </a:spcBef>
              <a:spcAft>
                <a:spcPts val="0"/>
              </a:spcAft>
              <a:buFont typeface="+mj-lt"/>
              <a:buAutoNum type="arabicPeriod"/>
            </a:pPr>
            <a:r>
              <a:rPr lang="en-US" sz="2800" dirty="0">
                <a:solidFill>
                  <a:srgbClr val="000000"/>
                </a:solidFill>
                <a:latin typeface="Calibri" panose="020F0502020204030204" pitchFamily="34" charset="0"/>
                <a:ea typeface="Calibri" panose="020F0502020204030204" pitchFamily="34" charset="0"/>
              </a:rPr>
              <a:t>Discuss new language guidelines</a:t>
            </a:r>
            <a:endParaRPr lang="en-US" sz="2800" dirty="0">
              <a:solidFill>
                <a:srgbClr val="000000"/>
              </a:solidFill>
              <a:latin typeface="Times New Roman" panose="02020603050405020304" pitchFamily="18" charset="0"/>
              <a:ea typeface="Calibri" panose="020F0502020204030204" pitchFamily="34" charset="0"/>
            </a:endParaRPr>
          </a:p>
          <a:p>
            <a:pPr marL="685800" marR="0" indent="-457200">
              <a:spcBef>
                <a:spcPts val="0"/>
              </a:spcBef>
              <a:spcAft>
                <a:spcPts val="0"/>
              </a:spcAft>
              <a:buFont typeface="+mj-lt"/>
              <a:buAutoNum type="arabicPeriod"/>
            </a:pPr>
            <a:r>
              <a:rPr lang="en-US" sz="2800" dirty="0">
                <a:solidFill>
                  <a:srgbClr val="000000"/>
                </a:solidFill>
                <a:latin typeface="Calibri" panose="020F0502020204030204" pitchFamily="34" charset="0"/>
                <a:ea typeface="Calibri" panose="020F0502020204030204" pitchFamily="34" charset="0"/>
              </a:rPr>
              <a:t>Describe the impact of insulin resistance</a:t>
            </a:r>
            <a:endParaRPr lang="en-US" dirty="0">
              <a:solidFill>
                <a:srgbClr val="000000"/>
              </a:solidFill>
              <a:latin typeface="Times New Roman" panose="02020603050405020304" pitchFamily="18" charset="0"/>
              <a:ea typeface="Calibri" panose="020F0502020204030204" pitchFamily="34" charset="0"/>
            </a:endParaRPr>
          </a:p>
          <a:p>
            <a:r>
              <a:rPr lang="en-US" dirty="0">
                <a:solidFill>
                  <a:srgbClr val="000000"/>
                </a:solidFill>
                <a:latin typeface="Calibri" panose="020F0502020204030204" pitchFamily="34" charset="0"/>
                <a:ea typeface="Calibri" panose="020F0502020204030204" pitchFamily="34" charset="0"/>
              </a:rPr>
              <a:t> </a:t>
            </a:r>
            <a:endParaRPr lang="en-US" dirty="0">
              <a:solidFill>
                <a:srgbClr val="000000"/>
              </a:solidFill>
              <a:effectLst/>
              <a:latin typeface="Times New Roman" panose="02020603050405020304" pitchFamily="18" charset="0"/>
              <a:ea typeface="Calibri" panose="020F0502020204030204" pitchFamily="34" charset="0"/>
            </a:endParaRPr>
          </a:p>
        </p:txBody>
      </p:sp>
    </p:spTree>
    <p:custDataLst>
      <p:tags r:id="rId1"/>
    </p:custDataLst>
    <p:extLst>
      <p:ext uri="{BB962C8B-B14F-4D97-AF65-F5344CB8AC3E}">
        <p14:creationId xmlns:p14="http://schemas.microsoft.com/office/powerpoint/2010/main" val="2086279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mph" presetSubtype="0" fill="hold" grpId="0" nodeType="withEffect">
                                  <p:stCondLst>
                                    <p:cond delay="0"/>
                                  </p:stCondLst>
                                  <p:childTnLst>
                                    <p:animEffect transition="out" filter="fade">
                                      <p:cBhvr>
                                        <p:cTn id="6" dur="500"/>
                                        <p:tgtEl>
                                          <p:spTgt spid="1215490"/>
                                        </p:tgtEl>
                                      </p:cBhvr>
                                    </p:animEffect>
                                    <p:animScale>
                                      <p:cBhvr>
                                        <p:cTn id="7" dur="250" autoRev="1" fill="hold"/>
                                        <p:tgtEl>
                                          <p:spTgt spid="121549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549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79"/>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UDIO_ID" val="607"/>
  <p:tag name="ELAPSEDTIME" val="98.7"/>
  <p:tag name="ANNOTATION_TYPE_1" val="0"/>
  <p:tag name="ANNOTATION_START_1" val="10.8"/>
  <p:tag name="ANNOTATION_END_1" val="39.9"/>
  <p:tag name="ANNOTATION_TOP_1" val="115.2"/>
  <p:tag name="ANNOTATION_LEFT_1" val="51.4"/>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39.9"/>
  <p:tag name="ANNOTATION_END_2" val="50.3"/>
  <p:tag name="ANNOTATION_TOP_2" val="192.6"/>
  <p:tag name="ANNOTATION_LEFT_2" val="41.7"/>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50.3"/>
  <p:tag name="ANNOTATION_END_3" val="76.9"/>
  <p:tag name="ANNOTATION_TOP_3" val="233.5"/>
  <p:tag name="ANNOTATION_LEFT_3" val="32.8"/>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76.9"/>
  <p:tag name="ANNOTATION_TOP_4" val="400.8"/>
  <p:tag name="ANNOTATION_LEFT_4" val="40.2"/>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COUNT" val="4"/>
  <p:tag name="ARTICULATE_SLIDE_GUID" val="4e05f4a3-1b01-4a70-b0f4-3f7c10c1f0be"/>
  <p:tag name="ARTICULATE_SLIDE_NAV" val="34"/>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Origin</Template>
  <TotalTime>7659</TotalTime>
  <Words>4697</Words>
  <Application>Microsoft Office PowerPoint</Application>
  <PresentationFormat>On-screen Show (4:3)</PresentationFormat>
  <Paragraphs>688</Paragraphs>
  <Slides>79</Slides>
  <Notes>33</Notes>
  <HiddenSlides>0</HiddenSlides>
  <MMClips>1</MMClips>
  <ScaleCrop>false</ScaleCrop>
  <HeadingPairs>
    <vt:vector size="8" baseType="variant">
      <vt:variant>
        <vt:lpstr>Fonts Used</vt:lpstr>
      </vt:variant>
      <vt:variant>
        <vt:i4>15</vt:i4>
      </vt:variant>
      <vt:variant>
        <vt:lpstr>Theme</vt:lpstr>
      </vt:variant>
      <vt:variant>
        <vt:i4>1</vt:i4>
      </vt:variant>
      <vt:variant>
        <vt:lpstr>Embedded OLE Servers</vt:lpstr>
      </vt:variant>
      <vt:variant>
        <vt:i4>1</vt:i4>
      </vt:variant>
      <vt:variant>
        <vt:lpstr>Slide Titles</vt:lpstr>
      </vt:variant>
      <vt:variant>
        <vt:i4>79</vt:i4>
      </vt:variant>
    </vt:vector>
  </HeadingPairs>
  <TitlesOfParts>
    <vt:vector size="96" baseType="lpstr">
      <vt:lpstr>Arial</vt:lpstr>
      <vt:lpstr>Arial Narrow</vt:lpstr>
      <vt:lpstr>BlinkMacSystemFont</vt:lpstr>
      <vt:lpstr>Calibri</vt:lpstr>
      <vt:lpstr>Courier New</vt:lpstr>
      <vt:lpstr>Gill Sans MT</vt:lpstr>
      <vt:lpstr>Helvetica</vt:lpstr>
      <vt:lpstr>Helvetica Neue</vt:lpstr>
      <vt:lpstr>Monotype Sorts</vt:lpstr>
      <vt:lpstr>Segoe UI</vt:lpstr>
      <vt:lpstr>Symbol</vt:lpstr>
      <vt:lpstr>Tahoma</vt:lpstr>
      <vt:lpstr>Times New Roman</vt:lpstr>
      <vt:lpstr>Wingdings</vt:lpstr>
      <vt:lpstr>Wingdings 3</vt:lpstr>
      <vt:lpstr>1_Origin</vt:lpstr>
      <vt:lpstr>Clip</vt:lpstr>
      <vt:lpstr>Diabetes Fundamentals Series 2026 Class 1 – Getting to the Nitty Gritty</vt:lpstr>
      <vt:lpstr>Land Acknowledgment</vt:lpstr>
      <vt:lpstr>We are Here to Help!</vt:lpstr>
      <vt:lpstr>Diabetes Education Services Inclusion Statement</vt:lpstr>
      <vt:lpstr>Welcome to DiabetesEd Online U</vt:lpstr>
      <vt:lpstr>DiabetesEd Online University Goals</vt:lpstr>
      <vt:lpstr>Coach Bev has no Conflict of Interest</vt:lpstr>
      <vt:lpstr>Improving Care &amp; Diabetes Overview</vt:lpstr>
      <vt:lpstr>Course Outcome &amp; Objectives</vt:lpstr>
      <vt:lpstr>CDC Announces</vt:lpstr>
      <vt:lpstr>Type 2 Diabetes in America 2026 </vt:lpstr>
      <vt:lpstr>Type 2 Diabetes Distribution in U.S.</vt:lpstr>
      <vt:lpstr>Social Drivers of Health (SDOH)</vt:lpstr>
      <vt:lpstr>Social Determinants of Health (SDOH)</vt:lpstr>
      <vt:lpstr>Care Quality Gaps</vt:lpstr>
      <vt:lpstr>Individual &amp; Population Health</vt:lpstr>
      <vt:lpstr>Diabetes Prevalence Stats</vt:lpstr>
      <vt:lpstr>Improving Care - Population Health</vt:lpstr>
      <vt:lpstr>Poll Question 1</vt:lpstr>
      <vt:lpstr>Status of Diabetes Care</vt:lpstr>
      <vt:lpstr>Foundations of Care – Well Being</vt:lpstr>
      <vt:lpstr>Now, let’s get to the Nitty Gritty</vt:lpstr>
      <vt:lpstr>PowerPoint Presentation</vt:lpstr>
      <vt:lpstr>Poll Question 2</vt:lpstr>
      <vt:lpstr>Hormones Effect on Glucose</vt:lpstr>
      <vt:lpstr>Signs of Diabetes</vt:lpstr>
      <vt:lpstr>3. Detecting PreDiabetes Matters</vt:lpstr>
      <vt:lpstr>DPP Goal- Based Lifestyle Intervention</vt:lpstr>
      <vt:lpstr>Metformin &amp; Prediabetes</vt:lpstr>
      <vt:lpstr>Poll Question 3</vt:lpstr>
      <vt:lpstr>Natural History of Diabetes</vt:lpstr>
      <vt:lpstr>Poll Question 4</vt:lpstr>
      <vt:lpstr>A1C Test – To diagnose &amp; eval</vt:lpstr>
      <vt:lpstr>PowerPoint Presentation</vt:lpstr>
      <vt:lpstr>Poll Question 5</vt:lpstr>
      <vt:lpstr>A1c and Estimated Avg Glucose (eAG)  </vt:lpstr>
      <vt:lpstr>​Type 1 Diabetes – Immune Mediated </vt:lpstr>
      <vt:lpstr>Type 1 ~ Immune Mediated  5-10% of Diabetes</vt:lpstr>
      <vt:lpstr>Miracle of Insulin</vt:lpstr>
      <vt:lpstr>Type 1 is 5- 10% of all Diabetes</vt:lpstr>
      <vt:lpstr>Signs of Type 1 Diabetes</vt:lpstr>
      <vt:lpstr>What Kind of Diabetes?</vt:lpstr>
      <vt:lpstr>Type 1 Diabetes Features?</vt:lpstr>
      <vt:lpstr>How do we know someone has Type 1 vs Type 2?</vt:lpstr>
      <vt:lpstr>Type 1 Diabetes Progression</vt:lpstr>
      <vt:lpstr>Monitoring Presymptomatic Type 1</vt:lpstr>
      <vt:lpstr>Pharmacologic Intervention to Delay Symptomatic Type 1 (in Stage 2)</vt:lpstr>
      <vt:lpstr>Type 1 (stage 2) Delayed with Teplizumab by 2 years     www.DiabetesTrialNet.org</vt:lpstr>
      <vt:lpstr>What Does Type 1 Look Like?</vt:lpstr>
      <vt:lpstr>Type 1 Summary</vt:lpstr>
      <vt:lpstr>PowerPoint Presentation</vt:lpstr>
      <vt:lpstr>PowerPoint Presentation</vt:lpstr>
      <vt:lpstr>Factors Associated with Insulin Resistance </vt:lpstr>
      <vt:lpstr>Acanthosis Nigricans</vt:lpstr>
      <vt:lpstr>Diabetes Screening Guidelines  (ADA 2026 Clinical Practice Guidelines – Cheat Sheet)</vt:lpstr>
      <vt:lpstr>Poll Question 6</vt:lpstr>
      <vt:lpstr>Signs of Diabetes</vt:lpstr>
      <vt:lpstr>What is Type 2 Diabetes?</vt:lpstr>
      <vt:lpstr>The Noxious Nine – Pathophysiology T2D</vt:lpstr>
      <vt:lpstr>Natural Progression of Type 2 Diabetes</vt:lpstr>
      <vt:lpstr>Diabetes is also associated with </vt:lpstr>
      <vt:lpstr>Life Study – Mrs. Jones</vt:lpstr>
      <vt:lpstr>Language of Diabetes Education</vt:lpstr>
      <vt:lpstr>  Terminology matters – Avoiding weight stigma  </vt:lpstr>
      <vt:lpstr>Mrs. Jones asks you  What Do You Say?</vt:lpstr>
      <vt:lpstr>Mrs. Jones asks you  What Do You Say?</vt:lpstr>
      <vt:lpstr>Empowerment Defined   </vt:lpstr>
      <vt:lpstr>Other Types of Diabetes</vt:lpstr>
      <vt:lpstr>Specific type of diabetes due to other causes</vt:lpstr>
      <vt:lpstr>Type 3c Diabetes (Pancreatogenic)</vt:lpstr>
      <vt:lpstr>Pancreatitis</vt:lpstr>
      <vt:lpstr>Poll Question 7</vt:lpstr>
      <vt:lpstr>Gestational DM ~ 7% of all Pregnancies</vt:lpstr>
      <vt:lpstr>            Increasing Prevalence – A public health perspective </vt:lpstr>
      <vt:lpstr>Screen at First Prenatal Visit Before 15 weeks </vt:lpstr>
      <vt:lpstr>See Diabetes and Pregnancy Level 2</vt:lpstr>
      <vt:lpstr>Postpartum after GDM</vt:lpstr>
      <vt:lpstr>Key points </vt:lpstr>
      <vt:lpstr>Thank You</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DNSS</dc:creator>
  <cp:lastModifiedBy>Beverly Thomassian</cp:lastModifiedBy>
  <cp:revision>244</cp:revision>
  <cp:lastPrinted>2025-09-08T11:44:30Z</cp:lastPrinted>
  <dcterms:created xsi:type="dcterms:W3CDTF">2014-04-17T17:56:59Z</dcterms:created>
  <dcterms:modified xsi:type="dcterms:W3CDTF">2025-12-23T19:21:06Z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5A782FC4-4C62-423F-B6B1-07B9A70CBAEE</vt:lpwstr>
  </property>
  <property fmtid="{D5CDD505-2E9C-101B-9397-08002B2CF9AE}" pid="3" name="ArticulatePath">
    <vt:lpwstr>DES PPT template</vt:lpwstr>
  </property>
</Properties>
</file>