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tags/tag2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4" r:id="rId2"/>
    <p:sldMasterId id="2147483709" r:id="rId3"/>
  </p:sldMasterIdLst>
  <p:notesMasterIdLst>
    <p:notesMasterId r:id="rId93"/>
  </p:notesMasterIdLst>
  <p:handoutMasterIdLst>
    <p:handoutMasterId r:id="rId94"/>
  </p:handoutMasterIdLst>
  <p:sldIdLst>
    <p:sldId id="2145707145" r:id="rId4"/>
    <p:sldId id="3600" r:id="rId5"/>
    <p:sldId id="2141411173" r:id="rId6"/>
    <p:sldId id="2145707220" r:id="rId7"/>
    <p:sldId id="2145707210" r:id="rId8"/>
    <p:sldId id="3309" r:id="rId9"/>
    <p:sldId id="3527" r:id="rId10"/>
    <p:sldId id="953" r:id="rId11"/>
    <p:sldId id="3698" r:id="rId12"/>
    <p:sldId id="3539" r:id="rId13"/>
    <p:sldId id="1049" r:id="rId14"/>
    <p:sldId id="746" r:id="rId15"/>
    <p:sldId id="3700" r:id="rId16"/>
    <p:sldId id="3701" r:id="rId17"/>
    <p:sldId id="2141411154" r:id="rId18"/>
    <p:sldId id="2145707590" r:id="rId19"/>
    <p:sldId id="942" r:id="rId20"/>
    <p:sldId id="940" r:id="rId21"/>
    <p:sldId id="3536" r:id="rId22"/>
    <p:sldId id="952" r:id="rId23"/>
    <p:sldId id="947" r:id="rId24"/>
    <p:sldId id="939" r:id="rId25"/>
    <p:sldId id="825" r:id="rId26"/>
    <p:sldId id="1224" r:id="rId27"/>
    <p:sldId id="810" r:id="rId28"/>
    <p:sldId id="3303" r:id="rId29"/>
    <p:sldId id="3448" r:id="rId30"/>
    <p:sldId id="2145707534" r:id="rId31"/>
    <p:sldId id="2141411145" r:id="rId32"/>
    <p:sldId id="3554" r:id="rId33"/>
    <p:sldId id="862" r:id="rId34"/>
    <p:sldId id="819" r:id="rId35"/>
    <p:sldId id="2145707233" r:id="rId36"/>
    <p:sldId id="3553" r:id="rId37"/>
    <p:sldId id="2145707234" r:id="rId38"/>
    <p:sldId id="864" r:id="rId39"/>
    <p:sldId id="3555" r:id="rId40"/>
    <p:sldId id="892" r:id="rId41"/>
    <p:sldId id="866" r:id="rId42"/>
    <p:sldId id="2863" r:id="rId43"/>
    <p:sldId id="2864" r:id="rId44"/>
    <p:sldId id="2895" r:id="rId45"/>
    <p:sldId id="3543" r:id="rId46"/>
    <p:sldId id="990" r:id="rId47"/>
    <p:sldId id="3690" r:id="rId48"/>
    <p:sldId id="2141411152" r:id="rId49"/>
    <p:sldId id="2147477015" r:id="rId50"/>
    <p:sldId id="3556" r:id="rId51"/>
    <p:sldId id="3557" r:id="rId52"/>
    <p:sldId id="2141411153" r:id="rId53"/>
    <p:sldId id="2141411070" r:id="rId54"/>
    <p:sldId id="3682" r:id="rId55"/>
    <p:sldId id="2145707608" r:id="rId56"/>
    <p:sldId id="2145707622" r:id="rId57"/>
    <p:sldId id="2145707240" r:id="rId58"/>
    <p:sldId id="2145707618" r:id="rId59"/>
    <p:sldId id="696" r:id="rId60"/>
    <p:sldId id="2147477023" r:id="rId61"/>
    <p:sldId id="2141411105" r:id="rId62"/>
    <p:sldId id="2145707610" r:id="rId63"/>
    <p:sldId id="2141411121" r:id="rId64"/>
    <p:sldId id="3561" r:id="rId65"/>
    <p:sldId id="2145707524" r:id="rId66"/>
    <p:sldId id="3335" r:id="rId67"/>
    <p:sldId id="2145707236" r:id="rId68"/>
    <p:sldId id="3697" r:id="rId69"/>
    <p:sldId id="2147477016" r:id="rId70"/>
    <p:sldId id="713" r:id="rId71"/>
    <p:sldId id="2147477017" r:id="rId72"/>
    <p:sldId id="2145707626" r:id="rId73"/>
    <p:sldId id="3619" r:id="rId74"/>
    <p:sldId id="430" r:id="rId75"/>
    <p:sldId id="3686" r:id="rId76"/>
    <p:sldId id="3547" r:id="rId77"/>
    <p:sldId id="3558" r:id="rId78"/>
    <p:sldId id="2147477024" r:id="rId79"/>
    <p:sldId id="2145707627" r:id="rId80"/>
    <p:sldId id="2147477025" r:id="rId81"/>
    <p:sldId id="2141411115" r:id="rId82"/>
    <p:sldId id="2141411117" r:id="rId83"/>
    <p:sldId id="2147477026" r:id="rId84"/>
    <p:sldId id="2141411165" r:id="rId85"/>
    <p:sldId id="2147477027" r:id="rId86"/>
    <p:sldId id="2145707241" r:id="rId87"/>
    <p:sldId id="3559" r:id="rId88"/>
    <p:sldId id="2141411166" r:id="rId89"/>
    <p:sldId id="3694" r:id="rId90"/>
    <p:sldId id="3739" r:id="rId91"/>
    <p:sldId id="3670" r:id="rId92"/>
  </p:sldIdLst>
  <p:sldSz cx="9144000" cy="6858000" type="screen4x3"/>
  <p:notesSz cx="7315200" cy="96012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7AC"/>
    <a:srgbClr val="E3C9D8"/>
    <a:srgbClr val="B1D45A"/>
    <a:srgbClr val="5E3886"/>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0" autoAdjust="0"/>
    <p:restoredTop sz="94676" autoAdjust="0"/>
  </p:normalViewPr>
  <p:slideViewPr>
    <p:cSldViewPr>
      <p:cViewPr varScale="1">
        <p:scale>
          <a:sx n="78" d="100"/>
          <a:sy n="78" d="100"/>
        </p:scale>
        <p:origin x="734" y="77"/>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gs" Target="tags/tag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 Id="rId98"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ata2.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3884DD11-7F6C-4428-AEF9-4226090AB857}" type="presOf" srcId="{5B5B7744-917A-4FD6-AA16-3CB0263912D1}" destId="{21B2BCE8-470C-4505-93DC-36DDE14B2DFF}" srcOrd="0" destOrd="0" presId="urn:microsoft.com/office/officeart/2005/8/layout/hList7#1"/>
    <dgm:cxn modelId="{C683211B-8B5A-4902-97E4-6DE54C9C06A5}" type="presOf" srcId="{883B5228-B675-48FD-ADE3-882F219A32FD}" destId="{A40BD255-8246-4A86-AC24-6E13AC11D8D0}"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99AFD95C-7AE4-456D-ACE9-FD4A5CED8972}" type="presOf" srcId="{DAFD5B8F-7307-420F-8AA9-469750D54466}" destId="{4C98858D-9DCD-4D61-A6D2-9C95CB504251}"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FE7F282-ED98-4E44-B8BB-66DB8CB13B28}" type="presOf" srcId="{714289C4-44BF-4423-B73A-D36C7D29CD8B}" destId="{5A6B1BA2-8CEC-4075-979B-58B751678363}" srcOrd="1" destOrd="0" presId="urn:microsoft.com/office/officeart/2005/8/layout/hList7#1"/>
    <dgm:cxn modelId="{D44C308C-1A43-4669-84BD-41FDC0661CD9}" type="presOf" srcId="{714289C4-44BF-4423-B73A-D36C7D29CD8B}" destId="{3325B67F-1C1F-4C7F-87F7-63A9F5F04916}"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2F4E71B1-17F4-4488-B41C-A296FD74861D}" type="presOf" srcId="{BDA7D873-F110-416A-8950-D7A412F1A1A1}" destId="{6FCB4B09-5AE8-4BCF-9C2E-5DB02F534E9D}" srcOrd="0" destOrd="0" presId="urn:microsoft.com/office/officeart/2005/8/layout/hList7#1"/>
    <dgm:cxn modelId="{FA5604C8-24F5-4FFF-8828-EA1A1DD5A681}" type="presOf" srcId="{53A7C8F1-6573-416B-BAD0-E203C790D54C}" destId="{80C2ACF9-BD38-4248-9C5A-D57702DCA3FA}" srcOrd="1" destOrd="0" presId="urn:microsoft.com/office/officeart/2005/8/layout/hList7#1"/>
    <dgm:cxn modelId="{0C44E9DA-AC30-421A-9411-A006F33D3D2D}" type="presOf" srcId="{53A7C8F1-6573-416B-BAD0-E203C790D54C}" destId="{84406800-1B15-4073-9BE5-7AED3F8CD968}" srcOrd="0" destOrd="0" presId="urn:microsoft.com/office/officeart/2005/8/layout/hList7#1"/>
    <dgm:cxn modelId="{708DDFEE-37E3-41E9-A068-07662A14FEA6}" type="presOf" srcId="{DAFD5B8F-7307-420F-8AA9-469750D54466}" destId="{1DFC81E9-AEE7-4738-A0AB-51EC388659CE}" srcOrd="1" destOrd="0" presId="urn:microsoft.com/office/officeart/2005/8/layout/hList7#1"/>
    <dgm:cxn modelId="{F0060ED7-470F-481C-9A10-FFCF1EEE6807}" type="presParOf" srcId="{21B2BCE8-470C-4505-93DC-36DDE14B2DFF}" destId="{D737B785-468C-4A0C-9BAF-B33CE9B38ADA}" srcOrd="0" destOrd="0" presId="urn:microsoft.com/office/officeart/2005/8/layout/hList7#1"/>
    <dgm:cxn modelId="{F4DDA5E9-E196-4677-8264-8A7D095230A2}" type="presParOf" srcId="{21B2BCE8-470C-4505-93DC-36DDE14B2DFF}" destId="{E3446D0B-132A-4581-B805-7D509ABBE1A9}" srcOrd="1" destOrd="0" presId="urn:microsoft.com/office/officeart/2005/8/layout/hList7#1"/>
    <dgm:cxn modelId="{29C4B01D-4A31-4C8B-B3E6-AB8AED9B35FE}" type="presParOf" srcId="{E3446D0B-132A-4581-B805-7D509ABBE1A9}" destId="{F0280A93-2598-4B79-BCF2-5A74016DDAA6}" srcOrd="0" destOrd="0" presId="urn:microsoft.com/office/officeart/2005/8/layout/hList7#1"/>
    <dgm:cxn modelId="{282F8A0E-A8B8-45BB-9CB4-FD951420E411}" type="presParOf" srcId="{F0280A93-2598-4B79-BCF2-5A74016DDAA6}" destId="{3325B67F-1C1F-4C7F-87F7-63A9F5F04916}" srcOrd="0" destOrd="0" presId="urn:microsoft.com/office/officeart/2005/8/layout/hList7#1"/>
    <dgm:cxn modelId="{F1764D57-3A50-42E6-868D-A9AA84869987}" type="presParOf" srcId="{F0280A93-2598-4B79-BCF2-5A74016DDAA6}" destId="{5A6B1BA2-8CEC-4075-979B-58B751678363}" srcOrd="1" destOrd="0" presId="urn:microsoft.com/office/officeart/2005/8/layout/hList7#1"/>
    <dgm:cxn modelId="{16988BCC-B4E5-4606-A186-4C73280FD2C9}" type="presParOf" srcId="{F0280A93-2598-4B79-BCF2-5A74016DDAA6}" destId="{E679BF5D-7D68-48F1-9595-1ED90F266B6A}" srcOrd="2" destOrd="0" presId="urn:microsoft.com/office/officeart/2005/8/layout/hList7#1"/>
    <dgm:cxn modelId="{D6D0BC38-A8F2-4135-B5B2-455771B83A58}" type="presParOf" srcId="{F0280A93-2598-4B79-BCF2-5A74016DDAA6}" destId="{1B13010B-D7B8-48A4-9EA8-0FF90A870D10}" srcOrd="3" destOrd="0" presId="urn:microsoft.com/office/officeart/2005/8/layout/hList7#1"/>
    <dgm:cxn modelId="{672337C0-9CD7-4A67-B02B-E914029A03D9}" type="presParOf" srcId="{E3446D0B-132A-4581-B805-7D509ABBE1A9}" destId="{A40BD255-8246-4A86-AC24-6E13AC11D8D0}" srcOrd="1" destOrd="0" presId="urn:microsoft.com/office/officeart/2005/8/layout/hList7#1"/>
    <dgm:cxn modelId="{69C33CDB-7F1E-4B67-9E8C-1C37A1731CC1}" type="presParOf" srcId="{E3446D0B-132A-4581-B805-7D509ABBE1A9}" destId="{B4EC43FF-F280-4D81-B573-0BBE26119323}" srcOrd="2" destOrd="0" presId="urn:microsoft.com/office/officeart/2005/8/layout/hList7#1"/>
    <dgm:cxn modelId="{F196D6C2-1E44-454F-8FBA-2B6069F5A8DE}" type="presParOf" srcId="{B4EC43FF-F280-4D81-B573-0BBE26119323}" destId="{4C98858D-9DCD-4D61-A6D2-9C95CB504251}" srcOrd="0" destOrd="0" presId="urn:microsoft.com/office/officeart/2005/8/layout/hList7#1"/>
    <dgm:cxn modelId="{6E85EFBB-4B92-487D-AC8C-F28FA64780AC}" type="presParOf" srcId="{B4EC43FF-F280-4D81-B573-0BBE26119323}" destId="{1DFC81E9-AEE7-4738-A0AB-51EC388659CE}" srcOrd="1" destOrd="0" presId="urn:microsoft.com/office/officeart/2005/8/layout/hList7#1"/>
    <dgm:cxn modelId="{23F2A323-EF60-478A-9772-7A27CB0826B7}" type="presParOf" srcId="{B4EC43FF-F280-4D81-B573-0BBE26119323}" destId="{5642C667-2035-465B-88FA-BD5286D1ED4A}" srcOrd="2" destOrd="0" presId="urn:microsoft.com/office/officeart/2005/8/layout/hList7#1"/>
    <dgm:cxn modelId="{C043BCC7-C431-4381-82F3-A9C15F61A7E9}" type="presParOf" srcId="{B4EC43FF-F280-4D81-B573-0BBE26119323}" destId="{3606B1B6-912D-4BB2-940E-606747701328}" srcOrd="3" destOrd="0" presId="urn:microsoft.com/office/officeart/2005/8/layout/hList7#1"/>
    <dgm:cxn modelId="{AEF82DE4-AA20-437C-BA70-C681D59887B0}" type="presParOf" srcId="{E3446D0B-132A-4581-B805-7D509ABBE1A9}" destId="{6FCB4B09-5AE8-4BCF-9C2E-5DB02F534E9D}" srcOrd="3" destOrd="0" presId="urn:microsoft.com/office/officeart/2005/8/layout/hList7#1"/>
    <dgm:cxn modelId="{F96A8212-48E4-4F57-957E-FBB0708F57B3}" type="presParOf" srcId="{E3446D0B-132A-4581-B805-7D509ABBE1A9}" destId="{552AA70C-A20B-4D1F-9285-6CFC3143FB01}" srcOrd="4" destOrd="0" presId="urn:microsoft.com/office/officeart/2005/8/layout/hList7#1"/>
    <dgm:cxn modelId="{18F1747A-250C-4E24-B5F3-8068414B70BA}" type="presParOf" srcId="{552AA70C-A20B-4D1F-9285-6CFC3143FB01}" destId="{84406800-1B15-4073-9BE5-7AED3F8CD968}" srcOrd="0" destOrd="0" presId="urn:microsoft.com/office/officeart/2005/8/layout/hList7#1"/>
    <dgm:cxn modelId="{29198184-E1E3-4E0A-9FDC-AC1C5A245890}" type="presParOf" srcId="{552AA70C-A20B-4D1F-9285-6CFC3143FB01}" destId="{80C2ACF9-BD38-4248-9C5A-D57702DCA3FA}" srcOrd="1" destOrd="0" presId="urn:microsoft.com/office/officeart/2005/8/layout/hList7#1"/>
    <dgm:cxn modelId="{09FD9999-D172-4D4B-B47D-5CD9A0E6E3C6}" type="presParOf" srcId="{552AA70C-A20B-4D1F-9285-6CFC3143FB01}" destId="{A550690B-CD28-43E2-88E8-918DBD12128C}" srcOrd="2" destOrd="0" presId="urn:microsoft.com/office/officeart/2005/8/layout/hList7#1"/>
    <dgm:cxn modelId="{339AAE51-20F6-4496-95D5-F76555A912DB}"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pPr>
            <a:lnSpc>
              <a:spcPct val="100000"/>
            </a:lnSpc>
          </a:pPr>
          <a:r>
            <a:rPr lang="en-US" sz="24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pPr>
            <a:lnSpc>
              <a:spcPct val="100000"/>
            </a:lnSpc>
          </a:pPr>
          <a:r>
            <a:rPr lang="en-US" sz="24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pPr>
            <a:lnSpc>
              <a:spcPct val="100000"/>
            </a:lnSpc>
          </a:pPr>
          <a:r>
            <a:rPr lang="en-US" sz="24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320256"/>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320256"/>
        <a:ext cx="2507456" cy="960208"/>
      </dsp:txXfrm>
    </dsp:sp>
    <dsp:sp modelId="{640B5F80-DEF7-4D18-BEBA-D4065BE70367}">
      <dsp:nvSpPr>
        <dsp:cNvPr id="0" name=""/>
        <dsp:cNvSpPr/>
      </dsp:nvSpPr>
      <dsp:spPr>
        <a:xfrm>
          <a:off x="2571" y="1280465"/>
          <a:ext cx="2507456" cy="333703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ct val="15000"/>
            </a:spcAft>
            <a:buChar char="•"/>
          </a:pPr>
          <a:r>
            <a:rPr lang="en-US" sz="2400" kern="1200" dirty="0"/>
            <a:t>Pre-meal BG 80-130</a:t>
          </a:r>
        </a:p>
        <a:p>
          <a:pPr marL="228600" lvl="1" indent="-228600" algn="l" defTabSz="1066800">
            <a:lnSpc>
              <a:spcPct val="100000"/>
            </a:lnSpc>
            <a:spcBef>
              <a:spcPct val="0"/>
            </a:spcBef>
            <a:spcAft>
              <a:spcPct val="15000"/>
            </a:spcAft>
            <a:buChar char="•"/>
          </a:pPr>
          <a:r>
            <a:rPr lang="en-US" sz="2400" kern="1200" dirty="0"/>
            <a:t>Post meal BG &lt;180</a:t>
          </a:r>
        </a:p>
        <a:p>
          <a:pPr marL="228600" lvl="1" indent="-228600" algn="l" defTabSz="1066800">
            <a:lnSpc>
              <a:spcPct val="100000"/>
            </a:lnSpc>
            <a:spcBef>
              <a:spcPct val="0"/>
            </a:spcBef>
            <a:spcAft>
              <a:spcPct val="15000"/>
            </a:spcAft>
            <a:buChar char="•"/>
          </a:pPr>
          <a:r>
            <a:rPr lang="en-US" sz="2400" kern="1200" dirty="0"/>
            <a:t>Time in Range (70-180) 70% of time</a:t>
          </a:r>
        </a:p>
      </dsp:txBody>
      <dsp:txXfrm>
        <a:off x="2571" y="1280465"/>
        <a:ext cx="2507456" cy="3337037"/>
      </dsp:txXfrm>
    </dsp:sp>
    <dsp:sp modelId="{38A44A9E-E78B-49FD-9BD4-97C4FC159060}">
      <dsp:nvSpPr>
        <dsp:cNvPr id="0" name=""/>
        <dsp:cNvSpPr/>
      </dsp:nvSpPr>
      <dsp:spPr>
        <a:xfrm>
          <a:off x="2861071" y="320256"/>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320256"/>
        <a:ext cx="2507456" cy="960208"/>
      </dsp:txXfrm>
    </dsp:sp>
    <dsp:sp modelId="{F1CF1BBD-31D1-4969-96C1-207E25C55671}">
      <dsp:nvSpPr>
        <dsp:cNvPr id="0" name=""/>
        <dsp:cNvSpPr/>
      </dsp:nvSpPr>
      <dsp:spPr>
        <a:xfrm>
          <a:off x="2861071" y="1280465"/>
          <a:ext cx="2507456" cy="3337037"/>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362920"/>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362920"/>
        <a:ext cx="2507456" cy="960208"/>
      </dsp:txXfrm>
    </dsp:sp>
    <dsp:sp modelId="{BF5A0C15-693D-4F97-A249-FA65EFF8FA38}">
      <dsp:nvSpPr>
        <dsp:cNvPr id="0" name=""/>
        <dsp:cNvSpPr/>
      </dsp:nvSpPr>
      <dsp:spPr>
        <a:xfrm>
          <a:off x="5719571" y="1408457"/>
          <a:ext cx="2507456" cy="316638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408457"/>
        <a:ext cx="2507456" cy="3166381"/>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867401" y="8905689"/>
            <a:ext cx="965199" cy="481726"/>
          </a:xfrm>
          <a:prstGeom prst="rect">
            <a:avLst/>
          </a:prstGeom>
        </p:spPr>
        <p:txBody>
          <a:bodyPr vert="horz" lIns="96647" tIns="48324" rIns="96647" bIns="4832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57200" y="9109146"/>
            <a:ext cx="5394960" cy="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47" tIns="48324" rIns="96647" bIns="4832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©Copyright 1999-2025,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17:14:14.815"/>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1 140,'1'0,"39"1,0-2,0-2,0-1,43-11,-26 2,-1 3,113-5,119 17,-113 1,-65-8,182-32,-179 19,178-6,304 26,-559 1,0 1,-1 1,1 2,44 15,-39-10,0-2,64 8,41-12,-86-5,-1 2,116 22,-113-10,0-3,1-2,0-4,1-2,-1-2,1-4,101-15,-49-8,143-51,-192 57,-4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2B3F865E-7DC9-466F-929A-3C49D925754D}" type="datetimeFigureOut">
              <a:rPr lang="en-US" smtClean="0"/>
              <a:t>7/24/2025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6"/>
          <p:cNvSpPr>
            <a:spLocks noGrp="1" noChangeArrowheads="1"/>
          </p:cNvSpPr>
          <p:nvPr>
            <p:ph type="ftr" sz="quarter" idx="4"/>
          </p:nvPr>
        </p:nvSpPr>
        <p:spPr/>
        <p:txBody>
          <a:bodyPr/>
          <a:lstStyle/>
          <a:p>
            <a:pPr>
              <a:defRPr/>
            </a:pPr>
            <a:r>
              <a:rPr lang="en-US"/>
              <a:t>Diabetes Educational Services© (530) 893 - 8635 </a:t>
            </a:r>
          </a:p>
        </p:txBody>
      </p:sp>
      <p:sp>
        <p:nvSpPr>
          <p:cNvPr id="292867" name="Rectangle 7"/>
          <p:cNvSpPr>
            <a:spLocks noGrp="1" noChangeArrowheads="1"/>
          </p:cNvSpPr>
          <p:nvPr>
            <p:ph type="sldNum" sz="quarter" idx="5"/>
          </p:nvPr>
        </p:nvSpPr>
        <p:spPr/>
        <p:txBody>
          <a:bodyPr/>
          <a:lstStyle/>
          <a:p>
            <a:pPr>
              <a:defRPr/>
            </a:pPr>
            <a:fld id="{1266C678-8C56-418E-93F2-0D0F152F8A2D}" type="slidenum">
              <a:rPr lang="en-US" smtClean="0"/>
              <a:pPr>
                <a:defRPr/>
              </a:pPr>
              <a:t>21</a:t>
            </a:fld>
            <a:endParaRPr lang="en-US"/>
          </a:p>
        </p:txBody>
      </p:sp>
      <p:sp>
        <p:nvSpPr>
          <p:cNvPr id="294916" name="Rectangle 2"/>
          <p:cNvSpPr>
            <a:spLocks noGrp="1" noRot="1" noChangeAspect="1" noChangeArrowheads="1" noTextEdit="1"/>
          </p:cNvSpPr>
          <p:nvPr>
            <p:ph type="sldImg"/>
          </p:nvPr>
        </p:nvSpPr>
        <p:spPr>
          <a:xfrm>
            <a:off x="1381125" y="733425"/>
            <a:ext cx="5041900" cy="3781425"/>
          </a:xfrm>
          <a:ln/>
        </p:spPr>
      </p:sp>
      <p:sp>
        <p:nvSpPr>
          <p:cNvPr id="294917" name="Rectangle 3"/>
          <p:cNvSpPr>
            <a:spLocks noGrp="1" noChangeArrowheads="1"/>
          </p:cNvSpPr>
          <p:nvPr>
            <p:ph type="body" idx="1"/>
          </p:nvPr>
        </p:nvSpPr>
        <p:spPr>
          <a:xfrm>
            <a:off x="1039708" y="4787265"/>
            <a:ext cx="5723467" cy="453723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53659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379006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r>
              <a:rPr lang="en-US" altLang="en-US" sz="1200">
                <a:latin typeface="Times New Roman" pitchFamily="18" charset="0"/>
              </a:rPr>
              <a:t>Diabetes Educational Services© (530) 893 - 8635 </a:t>
            </a:r>
          </a:p>
        </p:txBody>
      </p:sp>
      <p:sp>
        <p:nvSpPr>
          <p:cNvPr id="10240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fld id="{C94F41C9-4B99-4E68-A96E-BEE4DA690D38}" type="slidenum">
              <a:rPr lang="en-US" altLang="en-US" sz="1200">
                <a:latin typeface="Times New Roman" pitchFamily="18" charset="0"/>
              </a:rPr>
              <a:pPr/>
              <a:t>23</a:t>
            </a:fld>
            <a:endParaRPr lang="en-US" altLang="en-US" sz="1200">
              <a:latin typeface="Times New Roman" pitchFamily="18" charset="0"/>
            </a:endParaRPr>
          </a:p>
        </p:txBody>
      </p:sp>
      <p:sp>
        <p:nvSpPr>
          <p:cNvPr id="102404" name="Rectangle 2"/>
          <p:cNvSpPr>
            <a:spLocks noGrp="1" noRot="1" noChangeAspect="1" noChangeArrowheads="1" noTextEdit="1"/>
          </p:cNvSpPr>
          <p:nvPr>
            <p:ph type="sldImg"/>
          </p:nvPr>
        </p:nvSpPr>
        <p:spPr>
          <a:xfrm>
            <a:off x="1257300" y="698500"/>
            <a:ext cx="4802188" cy="3602038"/>
          </a:xfrm>
          <a:ln/>
        </p:spPr>
      </p:sp>
      <p:sp>
        <p:nvSpPr>
          <p:cNvPr id="102405" name="Rectangle 3"/>
          <p:cNvSpPr>
            <a:spLocks noGrp="1" noChangeArrowheads="1"/>
          </p:cNvSpPr>
          <p:nvPr>
            <p:ph type="body" idx="1"/>
          </p:nvPr>
        </p:nvSpPr>
        <p:spPr>
          <a:xfrm>
            <a:off x="975360" y="4559535"/>
            <a:ext cx="5364480" cy="432095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99608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5156" name="Footer Placeholder 3"/>
          <p:cNvSpPr>
            <a:spLocks noGrp="1"/>
          </p:cNvSpPr>
          <p:nvPr>
            <p:ph type="ftr" sz="quarter" idx="4"/>
          </p:nvPr>
        </p:nvSpPr>
        <p:spPr/>
        <p:txBody>
          <a:bodyPr/>
          <a:lstStyle/>
          <a:p>
            <a:pPr>
              <a:defRPr/>
            </a:pPr>
            <a:r>
              <a:rPr lang="en-US"/>
              <a:t>Diabetes Educational Services© (530) 893 - 8635 </a:t>
            </a:r>
          </a:p>
        </p:txBody>
      </p:sp>
      <p:sp>
        <p:nvSpPr>
          <p:cNvPr id="305157" name="Slide Number Placeholder 4"/>
          <p:cNvSpPr>
            <a:spLocks noGrp="1"/>
          </p:cNvSpPr>
          <p:nvPr>
            <p:ph type="sldNum" sz="quarter" idx="5"/>
          </p:nvPr>
        </p:nvSpPr>
        <p:spPr/>
        <p:txBody>
          <a:bodyPr/>
          <a:lstStyle/>
          <a:p>
            <a:pPr>
              <a:defRPr/>
            </a:pPr>
            <a:fld id="{50C33DD1-D014-4F66-8579-299A013F414E}" type="slidenum">
              <a:rPr lang="en-US" smtClean="0"/>
              <a:pPr>
                <a:defRPr/>
              </a:pPr>
              <a:t>25</a:t>
            </a:fld>
            <a:endParaRPr lang="en-US"/>
          </a:p>
        </p:txBody>
      </p:sp>
    </p:spTree>
    <p:extLst>
      <p:ext uri="{BB962C8B-B14F-4D97-AF65-F5344CB8AC3E}">
        <p14:creationId xmlns:p14="http://schemas.microsoft.com/office/powerpoint/2010/main" val="4243373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29</a:t>
            </a:fld>
            <a:endParaRPr lang="en-US"/>
          </a:p>
        </p:txBody>
      </p:sp>
    </p:spTree>
    <p:extLst>
      <p:ext uri="{BB962C8B-B14F-4D97-AF65-F5344CB8AC3E}">
        <p14:creationId xmlns:p14="http://schemas.microsoft.com/office/powerpoint/2010/main" val="52491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33</a:t>
            </a:fld>
            <a:endParaRPr lang="en-US"/>
          </a:p>
        </p:txBody>
      </p:sp>
    </p:spTree>
    <p:extLst>
      <p:ext uri="{BB962C8B-B14F-4D97-AF65-F5344CB8AC3E}">
        <p14:creationId xmlns:p14="http://schemas.microsoft.com/office/powerpoint/2010/main" val="192982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36</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863856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9556"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279557" name="Slide Number Placeholder 4"/>
          <p:cNvSpPr>
            <a:spLocks noGrp="1"/>
          </p:cNvSpPr>
          <p:nvPr>
            <p:ph type="sldNum" sz="quarter" idx="5"/>
          </p:nvPr>
        </p:nvSpPr>
        <p:spPr/>
        <p:txBody>
          <a:bodyPr/>
          <a:lstStyle/>
          <a:p>
            <a:pPr defTabSz="948507">
              <a:defRPr/>
            </a:pPr>
            <a:fld id="{DE2201AA-C106-46A1-AEA2-C4075F21BE6F}" type="slidenum">
              <a:rPr lang="en-US">
                <a:solidFill>
                  <a:prstClr val="black"/>
                </a:solidFill>
                <a:latin typeface="Calibri"/>
              </a:rPr>
              <a:pPr defTabSz="948507">
                <a:defRPr/>
              </a:pPr>
              <a:t>39</a:t>
            </a:fld>
            <a:endParaRPr lang="en-US">
              <a:solidFill>
                <a:prstClr val="black"/>
              </a:solidFill>
              <a:latin typeface="Calibri"/>
            </a:endParaRPr>
          </a:p>
        </p:txBody>
      </p:sp>
    </p:spTree>
    <p:extLst>
      <p:ext uri="{BB962C8B-B14F-4D97-AF65-F5344CB8AC3E}">
        <p14:creationId xmlns:p14="http://schemas.microsoft.com/office/powerpoint/2010/main" val="2975197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50</a:t>
            </a:fld>
            <a:endParaRPr lang="en-US" altLang="en-US"/>
          </a:p>
        </p:txBody>
      </p:sp>
    </p:spTree>
    <p:extLst>
      <p:ext uri="{BB962C8B-B14F-4D97-AF65-F5344CB8AC3E}">
        <p14:creationId xmlns:p14="http://schemas.microsoft.com/office/powerpoint/2010/main" val="67412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516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2748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ptos" panose="020B0004020202020204" pitchFamily="34" charset="0"/>
                <a:ea typeface="Aptos" panose="020B0004020202020204" pitchFamily="34" charset="0"/>
                <a:cs typeface="Times New Roman" panose="02020603050405020304" pitchFamily="18" charset="0"/>
              </a:rPr>
              <a:t>R</a:t>
            </a:r>
            <a:r>
              <a:rPr lang="en-US" sz="1200" dirty="0">
                <a:effectLst/>
                <a:latin typeface="Aptos" panose="020B0004020202020204" pitchFamily="34" charset="0"/>
                <a:ea typeface="Aptos" panose="020B0004020202020204" pitchFamily="34" charset="0"/>
                <a:cs typeface="Times New Roman" panose="02020603050405020304" pitchFamily="18" charset="0"/>
              </a:rPr>
              <a:t>ecent clinical trial suggests that the GLP-1 RA </a:t>
            </a:r>
            <a:r>
              <a:rPr lang="en-US" sz="1200" dirty="0" err="1">
                <a:effectLst/>
                <a:latin typeface="Aptos" panose="020B0004020202020204" pitchFamily="34" charset="0"/>
                <a:ea typeface="Aptos" panose="020B0004020202020204" pitchFamily="34" charset="0"/>
                <a:cs typeface="Times New Roman" panose="02020603050405020304" pitchFamily="18" charset="0"/>
              </a:rPr>
              <a:t>semaglutide</a:t>
            </a:r>
            <a:r>
              <a:rPr lang="en-US" sz="1200" dirty="0">
                <a:effectLst/>
                <a:latin typeface="Aptos" panose="020B0004020202020204" pitchFamily="34" charset="0"/>
                <a:ea typeface="Aptos" panose="020B0004020202020204" pitchFamily="34" charset="0"/>
                <a:cs typeface="Times New Roman" panose="02020603050405020304" pitchFamily="18" charset="0"/>
              </a:rPr>
              <a:t> has beneficial effect on CVD, mortality, and kidney outcomes among people with CKD</a:t>
            </a:r>
            <a:r>
              <a:rPr lang="en-US" dirty="0">
                <a:latin typeface="Aptos" panose="020B0004020202020204" pitchFamily="34" charset="0"/>
                <a:ea typeface="Aptos" panose="020B0004020202020204" pitchFamily="34" charset="0"/>
                <a:cs typeface="Times New Roman" panose="02020603050405020304" pitchFamily="18" charset="0"/>
              </a:rPr>
              <a:t> - </a:t>
            </a:r>
            <a:r>
              <a:rPr lang="en-US" sz="1200" dirty="0">
                <a:effectLst/>
                <a:latin typeface="Aptos" panose="020B0004020202020204" pitchFamily="34" charset="0"/>
                <a:ea typeface="Aptos" panose="020B0004020202020204" pitchFamily="34" charset="0"/>
                <a:cs typeface="Times New Roman" panose="02020603050405020304" pitchFamily="18" charset="0"/>
              </a:rPr>
              <a:t>recommend that </a:t>
            </a:r>
            <a:r>
              <a:rPr lang="en-US" sz="1200" dirty="0" err="1">
                <a:effectLst/>
                <a:latin typeface="Aptos" panose="020B0004020202020204" pitchFamily="34" charset="0"/>
                <a:ea typeface="Aptos" panose="020B0004020202020204" pitchFamily="34" charset="0"/>
                <a:cs typeface="Times New Roman" panose="02020603050405020304" pitchFamily="18" charset="0"/>
              </a:rPr>
              <a:t>semaglutide</a:t>
            </a:r>
            <a:r>
              <a:rPr lang="en-US" sz="1200" dirty="0">
                <a:effectLst/>
                <a:latin typeface="Aptos" panose="020B0004020202020204" pitchFamily="34" charset="0"/>
                <a:ea typeface="Aptos" panose="020B0004020202020204" pitchFamily="34" charset="0"/>
                <a:cs typeface="Times New Roman" panose="02020603050405020304" pitchFamily="18" charset="0"/>
              </a:rPr>
              <a:t> be used as another first-line agent for people with CKD”.</a:t>
            </a: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10533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55</a:t>
            </a:fld>
            <a:endParaRPr lang="en-US"/>
          </a:p>
        </p:txBody>
      </p:sp>
    </p:spTree>
    <p:extLst>
      <p:ext uri="{BB962C8B-B14F-4D97-AF65-F5344CB8AC3E}">
        <p14:creationId xmlns:p14="http://schemas.microsoft.com/office/powerpoint/2010/main" val="2445245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F9457B-0DF7-4F7F-8890-57A619E4A267}"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EF4BA8-7363-4C2D-863B-9143D469F220}"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78A7B0-BB1B-48B9-8038-82A74C305E27}"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08976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505085A-975F-4194-B5AB-787F371AD8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E4F555C-D745-481B-9716-D57CC08C2D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them</a:t>
            </a:r>
          </a:p>
        </p:txBody>
      </p:sp>
      <p:sp>
        <p:nvSpPr>
          <p:cNvPr id="113668" name="Slide Number Placeholder 3">
            <a:extLst>
              <a:ext uri="{FF2B5EF4-FFF2-40B4-BE49-F238E27FC236}">
                <a16:creationId xmlns:a16="http://schemas.microsoft.com/office/drawing/2014/main" id="{90D9064A-B58B-4D64-AD06-DA4E0F121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90AA29-11B5-4678-99DD-D7F218D2726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7840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58</a:t>
            </a:fld>
            <a:endParaRPr lang="en-US"/>
          </a:p>
        </p:txBody>
      </p:sp>
    </p:spTree>
    <p:extLst>
      <p:ext uri="{BB962C8B-B14F-4D97-AF65-F5344CB8AC3E}">
        <p14:creationId xmlns:p14="http://schemas.microsoft.com/office/powerpoint/2010/main" val="1043370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08441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60</a:t>
            </a:fld>
            <a:endParaRPr lang="en-US"/>
          </a:p>
        </p:txBody>
      </p:sp>
    </p:spTree>
    <p:extLst>
      <p:ext uri="{BB962C8B-B14F-4D97-AF65-F5344CB8AC3E}">
        <p14:creationId xmlns:p14="http://schemas.microsoft.com/office/powerpoint/2010/main" val="3858135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59F117-5329-4729-B92A-EBB5CDCA3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BA92DE8-5309-467F-8C36-F189C5AFC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41AA102D-6C65-4B12-912C-649E96372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79B93D-FD69-40C8-8C87-E9D57936BD02}" type="slidenum">
              <a:rPr lang="en-US" altLang="en-US"/>
              <a:pPr>
                <a:spcBef>
                  <a:spcPct val="0"/>
                </a:spcBef>
              </a:pPr>
              <a:t>72</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97DB00-3D02-41C3-9C57-E35DE7F2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378A14A-1FF5-41A0-8BA4-2E0BACA2E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2EE029DB-0270-493D-91B4-3620A61FD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E52823-69C3-4EF5-8F82-C231E6D384FE}" type="slidenum">
              <a:rPr lang="en-US" altLang="en-US"/>
              <a:pPr>
                <a:spcBef>
                  <a:spcPct val="0"/>
                </a:spcBef>
              </a:pPr>
              <a:t>73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326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78</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86</a:t>
            </a:fld>
            <a:endParaRPr lang="en-US"/>
          </a:p>
        </p:txBody>
      </p:sp>
    </p:spTree>
    <p:extLst>
      <p:ext uri="{BB962C8B-B14F-4D97-AF65-F5344CB8AC3E}">
        <p14:creationId xmlns:p14="http://schemas.microsoft.com/office/powerpoint/2010/main" val="1494617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87</a:t>
            </a:fld>
            <a:endParaRPr lang="en-US"/>
          </a:p>
        </p:txBody>
      </p:sp>
    </p:spTree>
    <p:extLst>
      <p:ext uri="{BB962C8B-B14F-4D97-AF65-F5344CB8AC3E}">
        <p14:creationId xmlns:p14="http://schemas.microsoft.com/office/powerpoint/2010/main" val="2231273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88</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89</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a:t>
            </a:fld>
            <a:endParaRPr lang="en-US"/>
          </a:p>
        </p:txBody>
      </p:sp>
    </p:spTree>
    <p:extLst>
      <p:ext uri="{BB962C8B-B14F-4D97-AF65-F5344CB8AC3E}">
        <p14:creationId xmlns:p14="http://schemas.microsoft.com/office/powerpoint/2010/main" val="2719277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xfrm>
            <a:off x="1181100" y="698500"/>
            <a:ext cx="4648200" cy="3486150"/>
          </a:xfrm>
          <a:ln/>
        </p:spPr>
      </p:sp>
      <p:sp>
        <p:nvSpPr>
          <p:cNvPr id="304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3108"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303109"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09AC25-63EA-4F32-AAA7-D01388016EA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300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290117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C74F283-E37B-4E89-94A1-5FB68F4D07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A2932CC2-7F9C-484E-997F-FEDD8FFC5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r>
              <a:rPr lang="en-US" altLang="en-US" dirty="0"/>
              <a:t>Defined as ACS, history of MI, stable or unstable angina, coronary or other arterial revascularization, stroke, TIA, or PAD of atherosclerotic origin</a:t>
            </a:r>
          </a:p>
          <a:p>
            <a:pPr marL="0" lvl="2"/>
            <a:endParaRPr lang="en-US" altLang="en-US" dirty="0"/>
          </a:p>
          <a:p>
            <a:pPr marL="0" lvl="2"/>
            <a:r>
              <a:rPr lang="en-US" altLang="en-US" dirty="0"/>
              <a:t>Prevalence of HTN is 80% in adults with type 2 DM (AHA HTN guideline)</a:t>
            </a:r>
          </a:p>
          <a:p>
            <a:endParaRPr lang="en-US" altLang="en-US" dirty="0"/>
          </a:p>
        </p:txBody>
      </p:sp>
      <p:sp>
        <p:nvSpPr>
          <p:cNvPr id="20484" name="Slide Number Placeholder 3">
            <a:extLst>
              <a:ext uri="{FF2B5EF4-FFF2-40B4-BE49-F238E27FC236}">
                <a16:creationId xmlns:a16="http://schemas.microsoft.com/office/drawing/2014/main" id="{CF6B7893-0206-4CE8-9697-0D17920C8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5DAE62C-D3FB-48C9-86E6-03C7B5D150EB}" type="slidenum">
              <a:rPr lang="en-US" altLang="en-US"/>
              <a:pPr>
                <a:spcBef>
                  <a:spcPct val="0"/>
                </a:spcBef>
              </a:pPr>
              <a:t>13</a:t>
            </a:fld>
            <a:endParaRPr lang="en-US" altLang="en-US"/>
          </a:p>
        </p:txBody>
      </p:sp>
    </p:spTree>
    <p:extLst>
      <p:ext uri="{BB962C8B-B14F-4D97-AF65-F5344CB8AC3E}">
        <p14:creationId xmlns:p14="http://schemas.microsoft.com/office/powerpoint/2010/main" val="234034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a:t>
            </a:fld>
            <a:endParaRPr lang="en-US"/>
          </a:p>
        </p:txBody>
      </p:sp>
    </p:spTree>
    <p:extLst>
      <p:ext uri="{BB962C8B-B14F-4D97-AF65-F5344CB8AC3E}">
        <p14:creationId xmlns:p14="http://schemas.microsoft.com/office/powerpoint/2010/main" val="1897547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r>
              <a:rPr lang="en-US" altLang="en-US" sz="1200">
                <a:latin typeface="Times New Roman" pitchFamily="18" charset="0"/>
              </a:rPr>
              <a:t>Diabetes Educational Services© (530) 893 - 8635 </a:t>
            </a:r>
          </a:p>
        </p:txBody>
      </p:sp>
      <p:sp>
        <p:nvSpPr>
          <p:cNvPr id="8601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fld id="{A7BA036B-171C-49A1-8BAE-F9416A456F62}" type="slidenum">
              <a:rPr lang="en-US" altLang="en-US" sz="1200">
                <a:latin typeface="Times New Roman" pitchFamily="18" charset="0"/>
              </a:rPr>
              <a:pPr/>
              <a:t>18</a:t>
            </a:fld>
            <a:endParaRPr lang="en-US" altLang="en-US" sz="1200">
              <a:latin typeface="Times New Roman" pitchFamily="18" charset="0"/>
            </a:endParaRPr>
          </a:p>
        </p:txBody>
      </p:sp>
      <p:sp>
        <p:nvSpPr>
          <p:cNvPr id="86020" name="Rectangle 2"/>
          <p:cNvSpPr>
            <a:spLocks noGrp="1" noRot="1" noChangeAspect="1" noChangeArrowheads="1" noTextEdit="1"/>
          </p:cNvSpPr>
          <p:nvPr>
            <p:ph type="sldImg"/>
          </p:nvPr>
        </p:nvSpPr>
        <p:spPr>
          <a:xfrm>
            <a:off x="1257300" y="698500"/>
            <a:ext cx="4802188" cy="3602038"/>
          </a:xfrm>
          <a:ln/>
        </p:spPr>
      </p:sp>
      <p:sp>
        <p:nvSpPr>
          <p:cNvPr id="86021" name="Rectangle 3"/>
          <p:cNvSpPr>
            <a:spLocks noGrp="1" noChangeArrowheads="1"/>
          </p:cNvSpPr>
          <p:nvPr>
            <p:ph type="body" idx="1"/>
          </p:nvPr>
        </p:nvSpPr>
        <p:spPr>
          <a:xfrm>
            <a:off x="975360" y="4559535"/>
            <a:ext cx="5364480" cy="432095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06847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microsoft.com/office/2007/relationships/hdphoto" Target="../media/hdphoto3.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781256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2739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13024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8530916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1174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0367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65661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6466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2024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967478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4091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34661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658887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101093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4218234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8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256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28009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5992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4943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82948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6603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8008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997558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746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58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763999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7/24/2025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457034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043891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4281461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23976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061211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0125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64679485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1052015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3.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188204702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40328903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diabeteseducator.org/prevention/prediabetes-resources" TargetMode="External"/><Relationship Id="rId5" Type="http://schemas.openxmlformats.org/officeDocument/2006/relationships/hyperlink" Target="https://www.diabeteseducator.org/practice/practice-tools/diabetes-management-tools/obesity-and-diabetes" TargetMode="External"/><Relationship Id="rId4" Type="http://schemas.openxmlformats.org/officeDocument/2006/relationships/hyperlink" Target="https://www.diabeteseducator.org/practice/practice-tools/diabetes-management-tools/diabetes-and-cvd-resourc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oleObject" Target="../embeddings/oleObject1.bin"/><Relationship Id="rId4" Type="http://schemas.openxmlformats.org/officeDocument/2006/relationships/notesSlide" Target="../notesSlides/notesSlide9.xml"/><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5.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39.e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5.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19.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21.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4.xml"/><Relationship Id="rId1" Type="http://schemas.openxmlformats.org/officeDocument/2006/relationships/tags" Target="../tags/tag2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80.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www.beautyandgroomingtips.com/2008/05/aspirin-for-acne-prone-skin.html" TargetMode="External"/><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8.jpe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diabetesed.net/coach-bevs-diabetes-cheat-sheets/"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8.jpe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17" Type="http://schemas.openxmlformats.org/officeDocument/2006/relationships/image" Target="../media/image2020.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customXml" Target="../ink/ink1.xml"/></Relationships>
</file>

<file path=ppt/slides/_rels/slide8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7.jpg"/></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www.pngall.com/happy-person-png"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diabetesed.net/monthly-newsletter-past-issues/" TargetMode="External"/><Relationship Id="rId3" Type="http://schemas.openxmlformats.org/officeDocument/2006/relationships/notesSlide" Target="../notesSlides/notesSlide34.xml"/><Relationship Id="rId7" Type="http://schemas.openxmlformats.org/officeDocument/2006/relationships/hyperlink" Target="https://www.linkedin.com/in/beverlythomassian/" TargetMode="External"/><Relationship Id="rId12" Type="http://schemas.openxmlformats.org/officeDocument/2006/relationships/image" Target="../media/image110.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hyperlink" Target="https://www.instagram.com/cdcescoach/" TargetMode="External"/><Relationship Id="rId11" Type="http://schemas.openxmlformats.org/officeDocument/2006/relationships/image" Target="../media/image109.png"/><Relationship Id="rId5" Type="http://schemas.openxmlformats.org/officeDocument/2006/relationships/hyperlink" Target="https://twitter.com/CDCESCoach" TargetMode="External"/><Relationship Id="rId10" Type="http://schemas.openxmlformats.org/officeDocument/2006/relationships/image" Target="../media/image108.png"/><Relationship Id="rId4" Type="http://schemas.openxmlformats.org/officeDocument/2006/relationships/hyperlink" Target="https://www.facebook.com/DiabetesEducationalServices" TargetMode="External"/><Relationship Id="rId9" Type="http://schemas.openxmlformats.org/officeDocument/2006/relationships/image" Target="../media/image107.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image" Target="../media/image111.jpeg"/><Relationship Id="rId4" Type="http://schemas.openxmlformats.org/officeDocument/2006/relationships/hyperlink" Target="http://www.diabetesed.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295400" y="3237776"/>
            <a:ext cx="6858000" cy="1524000"/>
          </a:xfrm>
        </p:spPr>
        <p:txBody>
          <a:bodyPr>
            <a:normAutofit fontScale="90000"/>
          </a:bodyPr>
          <a:lstStyle/>
          <a:p>
            <a:r>
              <a:rPr lang="en-US" sz="4900" dirty="0"/>
              <a:t> </a:t>
            </a:r>
            <a:r>
              <a:rPr lang="en-US" sz="3600" dirty="0"/>
              <a:t>Standard 10: Cardiovascular Disease and Risk Management- 2025</a:t>
            </a:r>
            <a:br>
              <a:rPr lang="en-US" sz="3600" dirty="0"/>
            </a:br>
            <a:r>
              <a:rPr lang="en-US" sz="3600" dirty="0"/>
              <a:t>Level 2</a:t>
            </a:r>
            <a:br>
              <a:rPr lang="en-US" sz="4900" dirty="0"/>
            </a:b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Diabetes Nurse Specialist</a:t>
            </a:r>
          </a:p>
          <a:p>
            <a:pPr lvl="0">
              <a:spcBef>
                <a:spcPts val="0"/>
              </a:spcBef>
              <a:buClr>
                <a:srgbClr val="86AA2C"/>
              </a:buClr>
            </a:pPr>
            <a:r>
              <a:rPr lang="en-US" sz="2800" dirty="0">
                <a:solidFill>
                  <a:prstClr val="black"/>
                </a:solidFill>
              </a:rPr>
              <a:t>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66800"/>
            <a:ext cx="8382000" cy="1795145"/>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a:t>
            </a:r>
          </a:p>
        </p:txBody>
      </p:sp>
      <p:sp>
        <p:nvSpPr>
          <p:cNvPr id="3" name="Content Placeholder 2"/>
          <p:cNvSpPr>
            <a:spLocks noGrp="1"/>
          </p:cNvSpPr>
          <p:nvPr>
            <p:ph sz="quarter" idx="1"/>
          </p:nvPr>
        </p:nvSpPr>
        <p:spPr/>
        <p:txBody>
          <a:bodyPr/>
          <a:lstStyle/>
          <a:p>
            <a:r>
              <a:rPr lang="en-US" dirty="0"/>
              <a:t>Which of the following Cardiovascular Conditions are associated with diabetes?</a:t>
            </a:r>
          </a:p>
          <a:p>
            <a:pPr marL="274320" lvl="1" indent="0">
              <a:buNone/>
            </a:pPr>
            <a:r>
              <a:rPr lang="en-US" sz="4000" dirty="0"/>
              <a:t>A</a:t>
            </a:r>
            <a:r>
              <a:rPr lang="en-US" sz="3600" dirty="0"/>
              <a:t>. Congestive Heart Failure</a:t>
            </a:r>
          </a:p>
          <a:p>
            <a:pPr marL="274320" lvl="1" indent="0">
              <a:buNone/>
            </a:pPr>
            <a:r>
              <a:rPr lang="en-US" sz="3600" dirty="0"/>
              <a:t>B. </a:t>
            </a:r>
            <a:r>
              <a:rPr lang="en-US" sz="3600" dirty="0" err="1"/>
              <a:t>Hypervasodilation</a:t>
            </a:r>
            <a:endParaRPr lang="en-US" sz="3600" dirty="0"/>
          </a:p>
          <a:p>
            <a:pPr marL="274320" lvl="1" indent="0">
              <a:buNone/>
            </a:pPr>
            <a:r>
              <a:rPr lang="en-US" sz="3600" dirty="0"/>
              <a:t>C. Acanthosis Nigricans</a:t>
            </a:r>
          </a:p>
          <a:p>
            <a:pPr marL="274320" lvl="1" indent="0">
              <a:buNone/>
            </a:pPr>
            <a:r>
              <a:rPr lang="en-US" sz="3600" dirty="0"/>
              <a:t>D. </a:t>
            </a:r>
            <a:r>
              <a:rPr lang="en-US" sz="3600" dirty="0" err="1"/>
              <a:t>CardioNephritis</a:t>
            </a:r>
            <a:r>
              <a:rPr lang="en-US" sz="3600" dirty="0"/>
              <a:t> </a:t>
            </a:r>
            <a:endParaRPr lang="en-US" sz="4000" dirty="0"/>
          </a:p>
        </p:txBody>
      </p:sp>
      <p:pic>
        <p:nvPicPr>
          <p:cNvPr id="4" name="Picture 3"/>
          <p:cNvPicPr>
            <a:picLocks noChangeAspect="1"/>
          </p:cNvPicPr>
          <p:nvPr/>
        </p:nvPicPr>
        <p:blipFill>
          <a:blip r:embed="rId2"/>
          <a:stretch>
            <a:fillRect/>
          </a:stretch>
        </p:blipFill>
        <p:spPr>
          <a:xfrm>
            <a:off x="7315200" y="3810000"/>
            <a:ext cx="1524000" cy="2231799"/>
          </a:xfrm>
          <a:prstGeom prst="rect">
            <a:avLst/>
          </a:prstGeom>
        </p:spPr>
      </p:pic>
      <p:sp>
        <p:nvSpPr>
          <p:cNvPr id="5" name="Oval 4">
            <a:extLst>
              <a:ext uri="{FF2B5EF4-FFF2-40B4-BE49-F238E27FC236}">
                <a16:creationId xmlns:a16="http://schemas.microsoft.com/office/drawing/2014/main" id="{73BF317D-3C8A-4744-1D95-1954A117AA7C}"/>
              </a:ext>
            </a:extLst>
          </p:cNvPr>
          <p:cNvSpPr/>
          <p:nvPr/>
        </p:nvSpPr>
        <p:spPr>
          <a:xfrm>
            <a:off x="474453" y="2993480"/>
            <a:ext cx="5836920" cy="871040"/>
          </a:xfrm>
          <a:custGeom>
            <a:avLst/>
            <a:gdLst>
              <a:gd name="connsiteX0" fmla="*/ 0 w 5836920"/>
              <a:gd name="connsiteY0" fmla="*/ 435520 h 871040"/>
              <a:gd name="connsiteX1" fmla="*/ 2918460 w 5836920"/>
              <a:gd name="connsiteY1" fmla="*/ 0 h 871040"/>
              <a:gd name="connsiteX2" fmla="*/ 5836920 w 5836920"/>
              <a:gd name="connsiteY2" fmla="*/ 435520 h 871040"/>
              <a:gd name="connsiteX3" fmla="*/ 2918460 w 5836920"/>
              <a:gd name="connsiteY3" fmla="*/ 871040 h 871040"/>
              <a:gd name="connsiteX4" fmla="*/ 0 w 5836920"/>
              <a:gd name="connsiteY4" fmla="*/ 435520 h 87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920" h="871040" extrusionOk="0">
                <a:moveTo>
                  <a:pt x="0" y="435520"/>
                </a:moveTo>
                <a:cubicBezTo>
                  <a:pt x="-59802" y="27808"/>
                  <a:pt x="1292696" y="-169203"/>
                  <a:pt x="2918460" y="0"/>
                </a:cubicBezTo>
                <a:cubicBezTo>
                  <a:pt x="4486480" y="-10609"/>
                  <a:pt x="5779998" y="205711"/>
                  <a:pt x="5836920" y="435520"/>
                </a:cubicBezTo>
                <a:cubicBezTo>
                  <a:pt x="5962227" y="941140"/>
                  <a:pt x="4748012" y="780595"/>
                  <a:pt x="2918460" y="871040"/>
                </a:cubicBezTo>
                <a:cubicBezTo>
                  <a:pt x="1349488" y="873067"/>
                  <a:pt x="1407" y="692130"/>
                  <a:pt x="0" y="435520"/>
                </a:cubicBezTo>
                <a:close/>
              </a:path>
            </a:pathLst>
          </a:custGeom>
          <a:noFill/>
          <a:ln w="38100">
            <a:solidFill>
              <a:srgbClr val="B317AC"/>
            </a:solidFill>
            <a:extLst>
              <a:ext uri="{C807C97D-BFC1-408E-A445-0C87EB9F89A2}">
                <ask:lineSketchStyleProps xmlns:ask="http://schemas.microsoft.com/office/drawing/2018/sketchyshapes" sd="264327539">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B317AC"/>
                </a:solidFill>
              </a:ln>
            </a:endParaRPr>
          </a:p>
        </p:txBody>
      </p:sp>
    </p:spTree>
    <p:extLst>
      <p:ext uri="{BB962C8B-B14F-4D97-AF65-F5344CB8AC3E}">
        <p14:creationId xmlns:p14="http://schemas.microsoft.com/office/powerpoint/2010/main" val="143840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8" name="Rectangle 2"/>
          <p:cNvSpPr>
            <a:spLocks noGrp="1" noChangeArrowheads="1"/>
          </p:cNvSpPr>
          <p:nvPr>
            <p:ph type="title"/>
          </p:nvPr>
        </p:nvSpPr>
        <p:spPr/>
        <p:txBody>
          <a:bodyPr>
            <a:normAutofit/>
          </a:bodyPr>
          <a:lstStyle/>
          <a:p>
            <a:pPr eaLnBrk="1" hangingPunct="1">
              <a:defRPr/>
            </a:pPr>
            <a:r>
              <a:rPr lang="en-US" sz="4000" dirty="0"/>
              <a:t>Heart Disease &amp; DM = 3-5xs Risk</a:t>
            </a:r>
          </a:p>
        </p:txBody>
      </p:sp>
      <p:sp>
        <p:nvSpPr>
          <p:cNvPr id="1698819" name="Rectangle 3"/>
          <p:cNvSpPr>
            <a:spLocks noGrp="1" noChangeArrowheads="1"/>
          </p:cNvSpPr>
          <p:nvPr>
            <p:ph sz="quarter" idx="1"/>
          </p:nvPr>
        </p:nvSpPr>
        <p:spPr/>
        <p:txBody>
          <a:bodyPr>
            <a:normAutofit/>
          </a:bodyPr>
          <a:lstStyle/>
          <a:p>
            <a:pPr eaLnBrk="1" hangingPunct="1">
              <a:defRPr/>
            </a:pPr>
            <a:r>
              <a:rPr lang="en-US" sz="3200" dirty="0"/>
              <a:t>CHF   </a:t>
            </a:r>
          </a:p>
          <a:p>
            <a:pPr lvl="1" eaLnBrk="1" hangingPunct="1">
              <a:defRPr/>
            </a:pPr>
            <a:r>
              <a:rPr lang="en-US" dirty="0"/>
              <a:t>7.9 % w/ diabetes vs. </a:t>
            </a:r>
          </a:p>
          <a:p>
            <a:pPr lvl="1" eaLnBrk="1" hangingPunct="1">
              <a:defRPr/>
            </a:pPr>
            <a:r>
              <a:rPr lang="en-US" dirty="0"/>
              <a:t>1.1 % no diabetes </a:t>
            </a:r>
          </a:p>
          <a:p>
            <a:pPr eaLnBrk="1" hangingPunct="1">
              <a:defRPr/>
            </a:pPr>
            <a:r>
              <a:rPr lang="en-US" sz="3200" dirty="0"/>
              <a:t>Heart attack  </a:t>
            </a:r>
          </a:p>
          <a:p>
            <a:pPr lvl="1" eaLnBrk="1" hangingPunct="1">
              <a:defRPr/>
            </a:pPr>
            <a:r>
              <a:rPr lang="en-US" dirty="0"/>
              <a:t>9.8 % w/ diabetes vs.</a:t>
            </a:r>
          </a:p>
          <a:p>
            <a:pPr lvl="1" eaLnBrk="1" hangingPunct="1">
              <a:defRPr/>
            </a:pPr>
            <a:r>
              <a:rPr lang="en-US" dirty="0"/>
              <a:t> 1.8 % no diabetes </a:t>
            </a:r>
            <a:endParaRPr lang="en-US" sz="2400" dirty="0"/>
          </a:p>
        </p:txBody>
      </p:sp>
      <p:sp>
        <p:nvSpPr>
          <p:cNvPr id="2" name="Content Placeholder 1">
            <a:extLst>
              <a:ext uri="{FF2B5EF4-FFF2-40B4-BE49-F238E27FC236}">
                <a16:creationId xmlns:a16="http://schemas.microsoft.com/office/drawing/2014/main" id="{A1B8CD56-122B-492E-9227-EA8A1E8DD488}"/>
              </a:ext>
            </a:extLst>
          </p:cNvPr>
          <p:cNvSpPr>
            <a:spLocks noGrp="1"/>
          </p:cNvSpPr>
          <p:nvPr>
            <p:ph sz="quarter" idx="4294967295"/>
          </p:nvPr>
        </p:nvSpPr>
        <p:spPr>
          <a:xfrm>
            <a:off x="5102225" y="1216025"/>
            <a:ext cx="4041775" cy="4937125"/>
          </a:xfrm>
        </p:spPr>
        <p:txBody>
          <a:bodyPr>
            <a:normAutofit/>
          </a:bodyPr>
          <a:lstStyle/>
          <a:p>
            <a:pPr>
              <a:defRPr/>
            </a:pPr>
            <a:r>
              <a:rPr lang="en-US" sz="2800" dirty="0"/>
              <a:t>Coronary heart disease  </a:t>
            </a:r>
          </a:p>
          <a:p>
            <a:pPr lvl="1">
              <a:defRPr/>
            </a:pPr>
            <a:r>
              <a:rPr lang="en-US" sz="2800" dirty="0"/>
              <a:t>9.1 % w/ diabetes vs. </a:t>
            </a:r>
          </a:p>
          <a:p>
            <a:pPr lvl="1">
              <a:defRPr/>
            </a:pPr>
            <a:r>
              <a:rPr lang="en-US" sz="2800" dirty="0"/>
              <a:t>2.1 % no diabetes </a:t>
            </a:r>
          </a:p>
          <a:p>
            <a:pPr>
              <a:defRPr/>
            </a:pPr>
            <a:r>
              <a:rPr lang="en-US" sz="2800" dirty="0"/>
              <a:t>Stroke  </a:t>
            </a:r>
          </a:p>
          <a:p>
            <a:pPr lvl="1">
              <a:defRPr/>
            </a:pPr>
            <a:r>
              <a:rPr lang="en-US" sz="2800" dirty="0"/>
              <a:t>6.6 % w/ diabetes vs. </a:t>
            </a:r>
          </a:p>
          <a:p>
            <a:pPr lvl="1">
              <a:defRPr/>
            </a:pPr>
            <a:r>
              <a:rPr lang="en-US" sz="2800" dirty="0"/>
              <a:t>1.8 % no diabetes</a:t>
            </a:r>
          </a:p>
          <a:p>
            <a:endParaRPr lang="en-US" dirty="0"/>
          </a:p>
        </p:txBody>
      </p:sp>
      <p:sp>
        <p:nvSpPr>
          <p:cNvPr id="159748" name="Text Box 4"/>
          <p:cNvSpPr txBox="1">
            <a:spLocks noChangeArrowheads="1"/>
          </p:cNvSpPr>
          <p:nvPr/>
        </p:nvSpPr>
        <p:spPr bwMode="auto">
          <a:xfrm>
            <a:off x="9532144" y="277058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685800"/>
            <a:endParaRPr lang="en-US" sz="1350">
              <a:solidFill>
                <a:prstClr val="black"/>
              </a:solidFill>
            </a:endParaRPr>
          </a:p>
        </p:txBody>
      </p:sp>
      <p:pic>
        <p:nvPicPr>
          <p:cNvPr id="159749" name="Picture 5" descr="MCj041593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776" y="5058706"/>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542B8F6-606C-4371-A343-8909FEA0D7B4}"/>
              </a:ext>
            </a:extLst>
          </p:cNvPr>
          <p:cNvSpPr txBox="1"/>
          <p:nvPr/>
        </p:nvSpPr>
        <p:spPr>
          <a:xfrm>
            <a:off x="5601748" y="4914900"/>
            <a:ext cx="2170652" cy="300082"/>
          </a:xfrm>
          <a:prstGeom prst="rect">
            <a:avLst/>
          </a:prstGeom>
          <a:noFill/>
        </p:spPr>
        <p:txBody>
          <a:bodyPr wrap="square" rtlCol="0">
            <a:spAutoFit/>
          </a:bodyPr>
          <a:lstStyle/>
          <a:p>
            <a:pPr defTabSz="685800"/>
            <a:r>
              <a:rPr lang="en-US" sz="1350" dirty="0">
                <a:solidFill>
                  <a:prstClr val="black"/>
                </a:solidFill>
                <a:latin typeface="Gill Sans MT"/>
              </a:rPr>
              <a:t>AACE Website</a:t>
            </a:r>
          </a:p>
        </p:txBody>
      </p:sp>
    </p:spTree>
    <p:custDataLst>
      <p:tags r:id="rId1"/>
    </p:custDataLst>
    <p:extLst>
      <p:ext uri="{BB962C8B-B14F-4D97-AF65-F5344CB8AC3E}">
        <p14:creationId xmlns:p14="http://schemas.microsoft.com/office/powerpoint/2010/main" val="283077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1D45A"/>
          </a:solidFill>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563880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Higher risk of Atherosclerotic cardiovascular disease (ASCVD):</a:t>
            </a:r>
          </a:p>
          <a:p>
            <a:pPr lvl="1">
              <a:lnSpc>
                <a:spcPct val="120000"/>
              </a:lnSpc>
            </a:pPr>
            <a:r>
              <a:rPr lang="en-US" sz="3100" dirty="0"/>
              <a:t>history of acute coronary syndrome,</a:t>
            </a:r>
          </a:p>
          <a:p>
            <a:pPr lvl="1">
              <a:lnSpc>
                <a:spcPct val="120000"/>
              </a:lnSpc>
            </a:pPr>
            <a:r>
              <a:rPr lang="en-US" sz="3100" dirty="0"/>
              <a:t>myocardial infarction (MI), </a:t>
            </a:r>
          </a:p>
          <a:p>
            <a:pPr lvl="1">
              <a:lnSpc>
                <a:spcPct val="120000"/>
              </a:lnSpc>
            </a:pPr>
            <a:r>
              <a:rPr lang="en-US" sz="3100" dirty="0"/>
              <a:t>stable or unstable angina,</a:t>
            </a:r>
          </a:p>
          <a:p>
            <a:pPr lvl="1">
              <a:lnSpc>
                <a:spcPct val="120000"/>
              </a:lnSpc>
            </a:pPr>
            <a:r>
              <a:rPr lang="en-US" sz="3100" dirty="0"/>
              <a:t>coronary or other arterial revascularization,</a:t>
            </a:r>
          </a:p>
          <a:p>
            <a:pPr lvl="1">
              <a:lnSpc>
                <a:spcPct val="120000"/>
              </a:lnSpc>
            </a:pPr>
            <a:r>
              <a:rPr lang="en-US" sz="3100" dirty="0"/>
              <a:t>stroke, transient ischemic attack, </a:t>
            </a:r>
          </a:p>
          <a:p>
            <a:pPr lvl="1">
              <a:lnSpc>
                <a:spcPct val="120000"/>
              </a:lnSpc>
            </a:pPr>
            <a:r>
              <a:rPr lang="en-US" sz="3100" dirty="0"/>
              <a:t>or peripheral artery disease (PAD) including aortic aneurysm.</a:t>
            </a:r>
          </a:p>
          <a:p>
            <a:pPr>
              <a:lnSpc>
                <a:spcPct val="120000"/>
              </a:lnSpc>
            </a:pPr>
            <a:r>
              <a:rPr lang="en-US" sz="3100" dirty="0"/>
              <a:t>Plus 2x’s risk of Heart Failure</a:t>
            </a:r>
          </a:p>
          <a:p>
            <a:pPr>
              <a:lnSpc>
                <a:spcPct val="120000"/>
              </a:lnSpc>
            </a:pPr>
            <a:r>
              <a:rPr lang="en-US" dirty="0"/>
              <a:t>Leading cause of morbidity and mortality in people with diabetes</a:t>
            </a:r>
            <a:endParaRPr lang="en-US" b="0" i="0" dirty="0">
              <a:solidFill>
                <a:srgbClr val="383636"/>
              </a:solidFill>
              <a:effectLst/>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5953125" y="1249392"/>
            <a:ext cx="2733675" cy="1581150"/>
          </a:xfrm>
          <a:prstGeom prst="rect">
            <a:avLst/>
          </a:prstGeom>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33883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Large benefits are seen when multiple CV risk factors are addressed simultaneously</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With more aggressive goals, rates of CVD have decreased.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CV Risks predicted to increase in future.</a:t>
            </a:r>
          </a:p>
        </p:txBody>
      </p:sp>
      <p:pic>
        <p:nvPicPr>
          <p:cNvPr id="5" name="Picture 4">
            <a:extLst>
              <a:ext uri="{FF2B5EF4-FFF2-40B4-BE49-F238E27FC236}">
                <a16:creationId xmlns:a16="http://schemas.microsoft.com/office/drawing/2014/main" id="{4B3AB0C1-C9EE-14B0-8DD2-FD7FEB4F1087}"/>
              </a:ext>
            </a:extLst>
          </p:cNvPr>
          <p:cNvPicPr>
            <a:picLocks noChangeAspect="1"/>
          </p:cNvPicPr>
          <p:nvPr/>
        </p:nvPicPr>
        <p:blipFill>
          <a:blip r:embed="rId5"/>
          <a:stretch>
            <a:fillRect/>
          </a:stretch>
        </p:blipFill>
        <p:spPr>
          <a:xfrm>
            <a:off x="5586261" y="6341682"/>
            <a:ext cx="3431008" cy="426073"/>
          </a:xfrm>
          <a:prstGeom prst="rect">
            <a:avLst/>
          </a:prstGeom>
        </p:spPr>
      </p:pic>
    </p:spTree>
    <p:custDataLst>
      <p:tags r:id="rId1"/>
    </p:custDataLst>
    <p:extLst>
      <p:ext uri="{BB962C8B-B14F-4D97-AF65-F5344CB8AC3E}">
        <p14:creationId xmlns:p14="http://schemas.microsoft.com/office/powerpoint/2010/main" val="11326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5E7D-79AC-4677-A9A9-3FD7736CD6E9}"/>
              </a:ext>
            </a:extLst>
          </p:cNvPr>
          <p:cNvSpPr>
            <a:spLocks noGrp="1"/>
          </p:cNvSpPr>
          <p:nvPr>
            <p:ph type="title"/>
          </p:nvPr>
        </p:nvSpPr>
        <p:spPr>
          <a:xfrm>
            <a:off x="457200" y="152400"/>
            <a:ext cx="8229600" cy="1143000"/>
          </a:xfrm>
        </p:spPr>
        <p:txBody>
          <a:bodyPr>
            <a:noAutofit/>
          </a:bodyPr>
          <a:lstStyle/>
          <a:p>
            <a:pPr>
              <a:defRPr/>
            </a:pPr>
            <a:r>
              <a:rPr lang="en-US" sz="3600" dirty="0"/>
              <a:t>Atherosclerotic Cardiovascular Disease (ASCVD)</a:t>
            </a:r>
          </a:p>
        </p:txBody>
      </p:sp>
      <p:pic>
        <p:nvPicPr>
          <p:cNvPr id="5" name="Picture 4" descr="A stethoscope formed in a heart">
            <a:extLst>
              <a:ext uri="{FF2B5EF4-FFF2-40B4-BE49-F238E27FC236}">
                <a16:creationId xmlns:a16="http://schemas.microsoft.com/office/drawing/2014/main" id="{06BEEDD0-C48A-4FA4-B920-C2C92CD6E9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105" y="3441700"/>
            <a:ext cx="1790695" cy="1153208"/>
          </a:xfrm>
          <a:prstGeom prst="rect">
            <a:avLst/>
          </a:prstGeom>
        </p:spPr>
      </p:pic>
      <p:sp>
        <p:nvSpPr>
          <p:cNvPr id="3" name="Content Placeholder 2">
            <a:extLst>
              <a:ext uri="{FF2B5EF4-FFF2-40B4-BE49-F238E27FC236}">
                <a16:creationId xmlns:a16="http://schemas.microsoft.com/office/drawing/2014/main" id="{A753F0E6-57DC-4B59-BF5B-184F00BB9D34}"/>
              </a:ext>
            </a:extLst>
          </p:cNvPr>
          <p:cNvSpPr>
            <a:spLocks noGrp="1"/>
          </p:cNvSpPr>
          <p:nvPr>
            <p:ph idx="1"/>
          </p:nvPr>
        </p:nvSpPr>
        <p:spPr>
          <a:xfrm>
            <a:off x="457200" y="1447800"/>
            <a:ext cx="8534400" cy="5791200"/>
          </a:xfrm>
        </p:spPr>
        <p:txBody>
          <a:bodyPr>
            <a:normAutofit/>
          </a:bodyPr>
          <a:lstStyle/>
          <a:p>
            <a:r>
              <a:rPr lang="en-US" sz="3200" dirty="0"/>
              <a:t>Targets Achieved in US Adults 2015-2018</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A1C &lt;7% by 50.5% </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BP target of &lt;130/80 achieved by 47.7% </a:t>
            </a:r>
            <a:r>
              <a:rPr lang="en-US" sz="1900" b="0" i="0" dirty="0">
                <a:solidFill>
                  <a:srgbClr val="383636"/>
                </a:solidFill>
                <a:effectLst/>
                <a:ea typeface="Calibri" panose="020F0502020204030204" pitchFamily="34" charset="0"/>
                <a:cs typeface="Calibri" panose="020F0502020204030204" pitchFamily="34" charset="0"/>
              </a:rPr>
              <a:t> </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a:t>
            </a:r>
            <a:br>
              <a:rPr lang="en-US" sz="2400" b="0" i="0" dirty="0">
                <a:solidFill>
                  <a:srgbClr val="0070C0"/>
                </a:solidFill>
                <a:effectLst/>
                <a:ea typeface="Calibri" panose="020F0502020204030204" pitchFamily="34" charset="0"/>
                <a:cs typeface="Calibri" panose="020F0502020204030204" pitchFamily="34" charset="0"/>
              </a:rPr>
            </a:br>
            <a:endParaRPr lang="en-US" altLang="en-US" sz="2200" dirty="0"/>
          </a:p>
          <a:p>
            <a:pPr marL="519113" lvl="3" indent="-273050">
              <a:spcBef>
                <a:spcPts val="600"/>
              </a:spcBef>
              <a:buClr>
                <a:schemeClr val="tx2"/>
              </a:buClr>
              <a:buSzPct val="73000"/>
              <a:buFont typeface="Wingdings 2" panose="05020102010507070707" pitchFamily="18" charset="2"/>
              <a:buChar char=""/>
              <a:defRPr/>
            </a:pPr>
            <a:r>
              <a:rPr lang="en-US" altLang="en-US" sz="2400" dirty="0"/>
              <a:t>Largest contributor to direct and indirect costs - $37.3 billion/year</a:t>
            </a:r>
          </a:p>
          <a:p>
            <a:pPr marL="519113" lvl="3" indent="-273050">
              <a:spcBef>
                <a:spcPts val="600"/>
              </a:spcBef>
              <a:buClr>
                <a:schemeClr val="tx2"/>
              </a:buClr>
              <a:buSzPct val="73000"/>
              <a:buFont typeface="Wingdings 2" panose="05020102010507070707" pitchFamily="18" charset="2"/>
              <a:buChar char=""/>
              <a:defRPr/>
            </a:pPr>
            <a:r>
              <a:rPr lang="en-US" altLang="en-US" sz="2400" dirty="0"/>
              <a:t>Rates of heart failure hospitalization are 2x higher in people with diabetes. </a:t>
            </a:r>
            <a:endParaRPr lang="en-US" dirty="0"/>
          </a:p>
          <a:p>
            <a:pPr>
              <a:defRPr/>
            </a:pPr>
            <a:endParaRPr lang="en-US" dirty="0"/>
          </a:p>
        </p:txBody>
      </p:sp>
      <p:pic>
        <p:nvPicPr>
          <p:cNvPr id="4" name="Picture 3">
            <a:extLst>
              <a:ext uri="{FF2B5EF4-FFF2-40B4-BE49-F238E27FC236}">
                <a16:creationId xmlns:a16="http://schemas.microsoft.com/office/drawing/2014/main" id="{B2AEE0ED-43F0-B7E3-12FD-FEEDE67327D3}"/>
              </a:ext>
            </a:extLst>
          </p:cNvPr>
          <p:cNvPicPr>
            <a:picLocks noChangeAspect="1"/>
          </p:cNvPicPr>
          <p:nvPr/>
        </p:nvPicPr>
        <p:blipFill>
          <a:blip r:embed="rId4"/>
          <a:stretch>
            <a:fillRect/>
          </a:stretch>
        </p:blipFill>
        <p:spPr>
          <a:xfrm>
            <a:off x="5586261" y="6341682"/>
            <a:ext cx="3431008" cy="426073"/>
          </a:xfrm>
          <a:prstGeom prst="rect">
            <a:avLst/>
          </a:prstGeom>
        </p:spPr>
      </p:pic>
    </p:spTree>
    <p:extLst>
      <p:ext uri="{BB962C8B-B14F-4D97-AF65-F5344CB8AC3E}">
        <p14:creationId xmlns:p14="http://schemas.microsoft.com/office/powerpoint/2010/main" val="209882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FE0A-972C-4C84-98C4-B8CBF3862E72}"/>
              </a:ext>
            </a:extLst>
          </p:cNvPr>
          <p:cNvSpPr>
            <a:spLocks noGrp="1"/>
          </p:cNvSpPr>
          <p:nvPr>
            <p:ph type="title"/>
          </p:nvPr>
        </p:nvSpPr>
        <p:spPr>
          <a:xfrm>
            <a:off x="428625" y="381000"/>
            <a:ext cx="8286750" cy="1143000"/>
          </a:xfrm>
        </p:spPr>
        <p:txBody>
          <a:bodyPr>
            <a:noAutofit/>
          </a:bodyPr>
          <a:lstStyle/>
          <a:p>
            <a:r>
              <a:rPr lang="en-US" sz="3200" dirty="0"/>
              <a:t>ADCES Focus – Diabetes Specialists and CVD Management</a:t>
            </a:r>
          </a:p>
        </p:txBody>
      </p:sp>
      <p:pic>
        <p:nvPicPr>
          <p:cNvPr id="7" name="Picture 6" descr="Chart, diagram&#10;&#10;Description automatically generated">
            <a:extLst>
              <a:ext uri="{FF2B5EF4-FFF2-40B4-BE49-F238E27FC236}">
                <a16:creationId xmlns:a16="http://schemas.microsoft.com/office/drawing/2014/main" id="{64A76560-90EE-462F-BABF-5B8AD202C73B}"/>
              </a:ext>
            </a:extLst>
          </p:cNvPr>
          <p:cNvPicPr>
            <a:picLocks noChangeAspect="1"/>
          </p:cNvPicPr>
          <p:nvPr/>
        </p:nvPicPr>
        <p:blipFill>
          <a:blip r:embed="rId3"/>
          <a:stretch>
            <a:fillRect/>
          </a:stretch>
        </p:blipFill>
        <p:spPr>
          <a:xfrm>
            <a:off x="4380123" y="1676400"/>
            <a:ext cx="4336170" cy="4349979"/>
          </a:xfrm>
          <a:prstGeom prst="rect">
            <a:avLst/>
          </a:prstGeom>
        </p:spPr>
      </p:pic>
      <p:sp>
        <p:nvSpPr>
          <p:cNvPr id="8" name="TextBox 7">
            <a:extLst>
              <a:ext uri="{FF2B5EF4-FFF2-40B4-BE49-F238E27FC236}">
                <a16:creationId xmlns:a16="http://schemas.microsoft.com/office/drawing/2014/main" id="{0328C9BF-D206-4E1A-9D52-BF1E82897779}"/>
              </a:ext>
            </a:extLst>
          </p:cNvPr>
          <p:cNvSpPr txBox="1"/>
          <p:nvPr/>
        </p:nvSpPr>
        <p:spPr>
          <a:xfrm>
            <a:off x="428625" y="2286000"/>
            <a:ext cx="3609975" cy="3046988"/>
          </a:xfrm>
          <a:prstGeom prst="rect">
            <a:avLst/>
          </a:prstGeom>
          <a:noFill/>
        </p:spPr>
        <p:txBody>
          <a:bodyPr wrap="square" rtlCol="0">
            <a:spAutoFit/>
          </a:bodyPr>
          <a:lstStyle/>
          <a:p>
            <a:r>
              <a:rPr lang="en-US" sz="2400" b="1" i="0" dirty="0">
                <a:solidFill>
                  <a:srgbClr val="000000"/>
                </a:solidFill>
                <a:effectLst/>
                <a:latin typeface="Futura BT W01 Book"/>
              </a:rPr>
              <a:t>Demonstrate your expertise within the full range of </a:t>
            </a:r>
            <a:r>
              <a:rPr lang="en-US" sz="2400" b="1" i="0" dirty="0">
                <a:solidFill>
                  <a:srgbClr val="3E54A7"/>
                </a:solidFill>
                <a:effectLst/>
                <a:latin typeface="Futura BT W01 Book"/>
                <a:hlinkClick r:id="rId4"/>
              </a:rPr>
              <a:t>cardiometabolic conditions</a:t>
            </a:r>
            <a:r>
              <a:rPr lang="en-US" sz="2400" b="1" i="0" dirty="0">
                <a:solidFill>
                  <a:srgbClr val="000000"/>
                </a:solidFill>
                <a:effectLst/>
                <a:latin typeface="Futura BT W01 Book"/>
              </a:rPr>
              <a:t>: hypertension, </a:t>
            </a:r>
            <a:r>
              <a:rPr lang="en-US" sz="2400" b="1" i="0" dirty="0">
                <a:solidFill>
                  <a:srgbClr val="3E54A7"/>
                </a:solidFill>
                <a:effectLst/>
                <a:latin typeface="Futura BT W01 Book"/>
                <a:hlinkClick r:id="rId5"/>
              </a:rPr>
              <a:t>obesity</a:t>
            </a:r>
            <a:r>
              <a:rPr lang="en-US" sz="2400" b="1" i="0" dirty="0">
                <a:solidFill>
                  <a:srgbClr val="000000"/>
                </a:solidFill>
                <a:effectLst/>
                <a:latin typeface="Futura BT W01 Book"/>
              </a:rPr>
              <a:t>, </a:t>
            </a:r>
            <a:r>
              <a:rPr lang="en-US" sz="2400" b="1" i="0" dirty="0">
                <a:solidFill>
                  <a:srgbClr val="3E54A7"/>
                </a:solidFill>
                <a:effectLst/>
                <a:latin typeface="Futura BT W01 Book"/>
                <a:hlinkClick r:id="rId6"/>
              </a:rPr>
              <a:t>prediabetes</a:t>
            </a:r>
            <a:r>
              <a:rPr lang="en-US" sz="2400" b="1" i="0" dirty="0">
                <a:solidFill>
                  <a:srgbClr val="000000"/>
                </a:solidFill>
                <a:effectLst/>
                <a:latin typeface="Futura BT W01 Book"/>
              </a:rPr>
              <a:t>, diabetes and cardiac disorders.</a:t>
            </a:r>
            <a:endParaRPr lang="en-US" sz="2400" dirty="0"/>
          </a:p>
        </p:txBody>
      </p:sp>
      <p:sp>
        <p:nvSpPr>
          <p:cNvPr id="9" name="TextBox 8">
            <a:extLst>
              <a:ext uri="{FF2B5EF4-FFF2-40B4-BE49-F238E27FC236}">
                <a16:creationId xmlns:a16="http://schemas.microsoft.com/office/drawing/2014/main" id="{B44DB504-C0A5-4225-826A-8D8BE14B483E}"/>
              </a:ext>
            </a:extLst>
          </p:cNvPr>
          <p:cNvSpPr txBox="1"/>
          <p:nvPr/>
        </p:nvSpPr>
        <p:spPr>
          <a:xfrm>
            <a:off x="304800" y="6353826"/>
            <a:ext cx="6705600" cy="369332"/>
          </a:xfrm>
          <a:prstGeom prst="rect">
            <a:avLst/>
          </a:prstGeom>
          <a:noFill/>
        </p:spPr>
        <p:txBody>
          <a:bodyPr wrap="square" rtlCol="0">
            <a:spAutoFit/>
          </a:bodyPr>
          <a:lstStyle/>
          <a:p>
            <a:r>
              <a:rPr lang="en-US" dirty="0">
                <a:hlinkClick r:id="rId4"/>
              </a:rPr>
              <a:t>CVD Resources (diabeteseducator.org)</a:t>
            </a:r>
            <a:endParaRPr lang="en-US" dirty="0"/>
          </a:p>
        </p:txBody>
      </p:sp>
      <p:sp>
        <p:nvSpPr>
          <p:cNvPr id="10" name="Arrow: Left 9">
            <a:extLst>
              <a:ext uri="{FF2B5EF4-FFF2-40B4-BE49-F238E27FC236}">
                <a16:creationId xmlns:a16="http://schemas.microsoft.com/office/drawing/2014/main" id="{EAC14A26-D01C-4F41-AE78-56C96692F750}"/>
              </a:ext>
            </a:extLst>
          </p:cNvPr>
          <p:cNvSpPr/>
          <p:nvPr/>
        </p:nvSpPr>
        <p:spPr>
          <a:xfrm>
            <a:off x="3657600" y="3429000"/>
            <a:ext cx="9144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03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10" y="218599"/>
            <a:ext cx="8248829" cy="995390"/>
          </a:xfrm>
        </p:spPr>
        <p:txBody>
          <a:bodyPr>
            <a:noAutofit/>
          </a:bodyPr>
          <a:lstStyle/>
          <a:p>
            <a:r>
              <a:rPr lang="en-US" sz="3600" dirty="0"/>
              <a:t>Assess ASCVD and Heart Failure Risk Yearly</a:t>
            </a:r>
          </a:p>
        </p:txBody>
      </p:sp>
      <p:sp>
        <p:nvSpPr>
          <p:cNvPr id="3" name="Content Placeholder 2"/>
          <p:cNvSpPr>
            <a:spLocks noGrp="1"/>
          </p:cNvSpPr>
          <p:nvPr>
            <p:ph sz="quarter" idx="1"/>
          </p:nvPr>
        </p:nvSpPr>
        <p:spPr>
          <a:xfrm>
            <a:off x="545802" y="1295400"/>
            <a:ext cx="8236637" cy="5257800"/>
          </a:xfrm>
        </p:spPr>
        <p:txBody>
          <a:bodyPr>
            <a:normAutofit/>
          </a:bodyPr>
          <a:lstStyle/>
          <a:p>
            <a:pPr>
              <a:lnSpc>
                <a:spcPct val="120000"/>
              </a:lnSpc>
            </a:pPr>
            <a:r>
              <a:rPr lang="en-US" sz="2600" dirty="0"/>
              <a:t>Duration of diabetes</a:t>
            </a:r>
          </a:p>
          <a:p>
            <a:pPr>
              <a:lnSpc>
                <a:spcPct val="120000"/>
              </a:lnSpc>
            </a:pPr>
            <a:r>
              <a:rPr lang="en-US" sz="2600" dirty="0"/>
              <a:t>BMI</a:t>
            </a:r>
          </a:p>
          <a:p>
            <a:pPr>
              <a:lnSpc>
                <a:spcPct val="120000"/>
              </a:lnSpc>
            </a:pPr>
            <a:r>
              <a:rPr lang="en-US" sz="2600" dirty="0"/>
              <a:t>Hypertension</a:t>
            </a:r>
          </a:p>
          <a:p>
            <a:pPr>
              <a:lnSpc>
                <a:spcPct val="120000"/>
              </a:lnSpc>
            </a:pPr>
            <a:r>
              <a:rPr lang="en-US" sz="2600" dirty="0"/>
              <a:t>Dyslipidemia</a:t>
            </a:r>
          </a:p>
          <a:p>
            <a:pPr>
              <a:lnSpc>
                <a:spcPct val="120000"/>
              </a:lnSpc>
            </a:pPr>
            <a:r>
              <a:rPr lang="en-US" sz="2600" dirty="0"/>
              <a:t>Smoking </a:t>
            </a:r>
          </a:p>
          <a:p>
            <a:pPr>
              <a:lnSpc>
                <a:spcPct val="120000"/>
              </a:lnSpc>
            </a:pPr>
            <a:r>
              <a:rPr lang="en-US" sz="2600" dirty="0"/>
              <a:t>Family history of premature coronary disease</a:t>
            </a:r>
          </a:p>
          <a:p>
            <a:pPr>
              <a:lnSpc>
                <a:spcPct val="120000"/>
              </a:lnSpc>
            </a:pPr>
            <a:r>
              <a:rPr lang="en-US" sz="2600" dirty="0"/>
              <a:t>Chronic kidney disease – presence of albuminuria</a:t>
            </a:r>
          </a:p>
          <a:p>
            <a:pPr marL="0" indent="0" algn="ctr">
              <a:buNone/>
            </a:pPr>
            <a:r>
              <a:rPr lang="en-US" sz="2600" i="1" dirty="0">
                <a:solidFill>
                  <a:srgbClr val="0070C0"/>
                </a:solidFill>
                <a:latin typeface="Helvetica Neue"/>
              </a:rPr>
              <a:t>Treat modifiable risk factors as described in ADA guidelines.</a:t>
            </a:r>
            <a:endParaRPr lang="en-US" sz="2600" i="1" dirty="0">
              <a:solidFill>
                <a:srgbClr val="0070C0"/>
              </a:solidFill>
            </a:endParaRPr>
          </a:p>
          <a:p>
            <a:endParaRPr lang="en-US" dirty="0"/>
          </a:p>
        </p:txBody>
      </p:sp>
      <p:pic>
        <p:nvPicPr>
          <p:cNvPr id="7" name="Picture 6" descr="A blue retro toy car with a knitted heart tied on its roof">
            <a:extLst>
              <a:ext uri="{FF2B5EF4-FFF2-40B4-BE49-F238E27FC236}">
                <a16:creationId xmlns:a16="http://schemas.microsoft.com/office/drawing/2014/main" id="{A5BA4097-F6A3-9203-CB29-5D41EA035D59}"/>
              </a:ext>
            </a:extLst>
          </p:cNvPr>
          <p:cNvPicPr>
            <a:picLocks noChangeAspect="1"/>
          </p:cNvPicPr>
          <p:nvPr/>
        </p:nvPicPr>
        <p:blipFill>
          <a:blip r:embed="rId2"/>
          <a:stretch>
            <a:fillRect/>
          </a:stretch>
        </p:blipFill>
        <p:spPr>
          <a:xfrm>
            <a:off x="5257800" y="1497330"/>
            <a:ext cx="2892455" cy="1962150"/>
          </a:xfrm>
          <a:prstGeom prst="rect">
            <a:avLst/>
          </a:prstGeom>
        </p:spPr>
      </p:pic>
      <p:pic>
        <p:nvPicPr>
          <p:cNvPr id="5" name="Picture 4">
            <a:extLst>
              <a:ext uri="{FF2B5EF4-FFF2-40B4-BE49-F238E27FC236}">
                <a16:creationId xmlns:a16="http://schemas.microsoft.com/office/drawing/2014/main" id="{3DEE45A1-D415-8A3B-03E3-41EF37E710F2}"/>
              </a:ext>
            </a:extLst>
          </p:cNvPr>
          <p:cNvPicPr>
            <a:picLocks noChangeAspect="1"/>
          </p:cNvPicPr>
          <p:nvPr/>
        </p:nvPicPr>
        <p:blipFill>
          <a:blip r:embed="rId3"/>
          <a:stretch>
            <a:fillRect/>
          </a:stretch>
        </p:blipFill>
        <p:spPr>
          <a:xfrm>
            <a:off x="5586261" y="6341682"/>
            <a:ext cx="3431008" cy="426073"/>
          </a:xfrm>
          <a:prstGeom prst="rect">
            <a:avLst/>
          </a:prstGeom>
        </p:spPr>
      </p:pic>
    </p:spTree>
    <p:extLst>
      <p:ext uri="{BB962C8B-B14F-4D97-AF65-F5344CB8AC3E}">
        <p14:creationId xmlns:p14="http://schemas.microsoft.com/office/powerpoint/2010/main" val="253937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30A12-1055-6D02-5E9E-D4D0647500C4}"/>
              </a:ext>
            </a:extLst>
          </p:cNvPr>
          <p:cNvSpPr>
            <a:spLocks noGrp="1"/>
          </p:cNvSpPr>
          <p:nvPr>
            <p:ph type="title"/>
          </p:nvPr>
        </p:nvSpPr>
        <p:spPr/>
        <p:txBody>
          <a:bodyPr/>
          <a:lstStyle/>
          <a:p>
            <a:r>
              <a:rPr lang="en-US" dirty="0"/>
              <a:t>Screening for CV Disease</a:t>
            </a:r>
          </a:p>
        </p:txBody>
      </p:sp>
      <p:pic>
        <p:nvPicPr>
          <p:cNvPr id="4" name="Content Placeholder 3">
            <a:extLst>
              <a:ext uri="{FF2B5EF4-FFF2-40B4-BE49-F238E27FC236}">
                <a16:creationId xmlns:a16="http://schemas.microsoft.com/office/drawing/2014/main" id="{E44C4E66-1ED3-DA36-3AB0-56F244B5968C}"/>
              </a:ext>
            </a:extLst>
          </p:cNvPr>
          <p:cNvPicPr>
            <a:picLocks noGrp="1" noChangeAspect="1"/>
          </p:cNvPicPr>
          <p:nvPr>
            <p:ph sz="quarter" idx="1"/>
          </p:nvPr>
        </p:nvPicPr>
        <p:blipFill>
          <a:blip r:embed="rId2"/>
          <a:stretch>
            <a:fillRect/>
          </a:stretch>
        </p:blipFill>
        <p:spPr>
          <a:xfrm>
            <a:off x="457200" y="1329280"/>
            <a:ext cx="8229600" cy="4716965"/>
          </a:xfrm>
          <a:prstGeom prst="rect">
            <a:avLst/>
          </a:prstGeom>
        </p:spPr>
      </p:pic>
      <p:pic>
        <p:nvPicPr>
          <p:cNvPr id="5" name="Picture 4">
            <a:extLst>
              <a:ext uri="{FF2B5EF4-FFF2-40B4-BE49-F238E27FC236}">
                <a16:creationId xmlns:a16="http://schemas.microsoft.com/office/drawing/2014/main" id="{C60FF473-0B86-D2C2-5B39-5474B2114E31}"/>
              </a:ext>
            </a:extLst>
          </p:cNvPr>
          <p:cNvPicPr>
            <a:picLocks noChangeAspect="1"/>
          </p:cNvPicPr>
          <p:nvPr/>
        </p:nvPicPr>
        <p:blipFill>
          <a:blip r:embed="rId3"/>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56669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a:t>Insulin Resistance is the Seed</a:t>
            </a:r>
          </a:p>
        </p:txBody>
      </p:sp>
      <p:sp>
        <p:nvSpPr>
          <p:cNvPr id="2" name="Content Placeholder 1"/>
          <p:cNvSpPr>
            <a:spLocks noGrp="1"/>
          </p:cNvSpPr>
          <p:nvPr>
            <p:ph sz="quarter" idx="1"/>
          </p:nvPr>
        </p:nvSpPr>
        <p:spPr>
          <a:xfrm>
            <a:off x="457200" y="1219200"/>
            <a:ext cx="4495800" cy="5105400"/>
          </a:xfrm>
        </p:spPr>
        <p:txBody>
          <a:bodyPr>
            <a:normAutofit fontScale="70000" lnSpcReduction="20000"/>
          </a:bodyPr>
          <a:lstStyle/>
          <a:p>
            <a:pPr>
              <a:lnSpc>
                <a:spcPct val="120000"/>
              </a:lnSpc>
            </a:pPr>
            <a:r>
              <a:rPr lang="en-US" dirty="0"/>
              <a:t>Muscles are insulin resistant</a:t>
            </a:r>
          </a:p>
          <a:p>
            <a:pPr lvl="1">
              <a:lnSpc>
                <a:spcPct val="120000"/>
              </a:lnSpc>
            </a:pPr>
            <a:r>
              <a:rPr lang="en-US" dirty="0"/>
              <a:t>Building muscle decreases insulin resistance</a:t>
            </a:r>
          </a:p>
          <a:p>
            <a:pPr>
              <a:lnSpc>
                <a:spcPct val="120000"/>
              </a:lnSpc>
            </a:pPr>
            <a:r>
              <a:rPr lang="en-US" dirty="0"/>
              <a:t>Fat cells become more insulin resistant</a:t>
            </a:r>
          </a:p>
          <a:p>
            <a:pPr lvl="1">
              <a:lnSpc>
                <a:spcPct val="120000"/>
              </a:lnSpc>
            </a:pPr>
            <a:r>
              <a:rPr lang="en-US" dirty="0"/>
              <a:t>Leads to more Free Fatty Acids and Triglycerides</a:t>
            </a:r>
          </a:p>
          <a:p>
            <a:pPr lvl="1">
              <a:lnSpc>
                <a:spcPct val="120000"/>
              </a:lnSpc>
            </a:pPr>
            <a:r>
              <a:rPr lang="en-US" dirty="0"/>
              <a:t>More vascular inflammation</a:t>
            </a:r>
          </a:p>
          <a:p>
            <a:pPr>
              <a:lnSpc>
                <a:spcPct val="120000"/>
              </a:lnSpc>
            </a:pPr>
            <a:r>
              <a:rPr lang="en-US" dirty="0"/>
              <a:t>Liver and Pancreas becomes fatty</a:t>
            </a:r>
          </a:p>
          <a:p>
            <a:pPr lvl="1">
              <a:lnSpc>
                <a:spcPct val="120000"/>
              </a:lnSpc>
            </a:pPr>
            <a:r>
              <a:rPr lang="en-US" dirty="0"/>
              <a:t>Losing weight and activity helps improve</a:t>
            </a:r>
          </a:p>
        </p:txBody>
      </p:sp>
      <p:pic>
        <p:nvPicPr>
          <p:cNvPr id="50178" name="Picture 2" descr="C:\Users\bev\AppData\Local\Microsoft\Windows\Temporary Internet Files\Content.IE5\ZMEOYXN7\MP90042784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295400"/>
            <a:ext cx="3505200" cy="23632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985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name="Clip" r:id="rId5" imgW="3840813" imgH="2972058" progId="MS_ClipArt_Gallery.5">
                  <p:embed/>
                </p:oleObj>
              </mc:Choice>
              <mc:Fallback>
                <p:oleObj name="Clip" r:id="rId5" imgW="3840813" imgH="2972058" progId="MS_ClipArt_Gallery.5">
                  <p:embed/>
                  <p:pic>
                    <p:nvPicPr>
                      <p:cNvPr id="2457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7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name="Clip" r:id="rId7" imgW="3840813" imgH="2972058" progId="MS_ClipArt_Gallery.5">
                  <p:embed/>
                </p:oleObj>
              </mc:Choice>
              <mc:Fallback>
                <p:oleObj name="Clip" r:id="rId7" imgW="3840813" imgH="2972058" progId="MS_ClipArt_Gallery.5">
                  <p:embed/>
                  <p:pic>
                    <p:nvPicPr>
                      <p:cNvPr id="245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97444" name="Picture 4" descr="visceral fat"/>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168529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97444"/>
                                        </p:tgtEl>
                                        <p:attrNameLst>
                                          <p:attrName>style.visibility</p:attrName>
                                        </p:attrNameLst>
                                      </p:cBhvr>
                                      <p:to>
                                        <p:strVal val="visible"/>
                                      </p:to>
                                    </p:set>
                                    <p:anim calcmode="lin" valueType="num">
                                      <p:cBhvr>
                                        <p:cTn id="7" dur="500" fill="hold"/>
                                        <p:tgtEl>
                                          <p:spTgt spid="1597444"/>
                                        </p:tgtEl>
                                        <p:attrNameLst>
                                          <p:attrName>ppt_w</p:attrName>
                                        </p:attrNameLst>
                                      </p:cBhvr>
                                      <p:tavLst>
                                        <p:tav tm="0">
                                          <p:val>
                                            <p:fltVal val="0"/>
                                          </p:val>
                                        </p:tav>
                                        <p:tav tm="100000">
                                          <p:val>
                                            <p:strVal val="#ppt_w"/>
                                          </p:val>
                                        </p:tav>
                                      </p:tavLst>
                                    </p:anim>
                                    <p:anim calcmode="lin" valueType="num">
                                      <p:cBhvr>
                                        <p:cTn id="8" dur="500" fill="hold"/>
                                        <p:tgtEl>
                                          <p:spTgt spid="1597444"/>
                                        </p:tgtEl>
                                        <p:attrNameLst>
                                          <p:attrName>ppt_h</p:attrName>
                                        </p:attrNameLst>
                                      </p:cBhvr>
                                      <p:tavLst>
                                        <p:tav tm="0">
                                          <p:val>
                                            <p:fltVal val="0"/>
                                          </p:val>
                                        </p:tav>
                                        <p:tav tm="100000">
                                          <p:val>
                                            <p:strVal val="#ppt_h"/>
                                          </p:val>
                                        </p:tav>
                                      </p:tavLst>
                                    </p:anim>
                                    <p:anim calcmode="lin" valueType="num">
                                      <p:cBhvr>
                                        <p:cTn id="9" dur="500" fill="hold"/>
                                        <p:tgtEl>
                                          <p:spTgt spid="1597444"/>
                                        </p:tgtEl>
                                        <p:attrNameLst>
                                          <p:attrName>style.rotation</p:attrName>
                                        </p:attrNameLst>
                                      </p:cBhvr>
                                      <p:tavLst>
                                        <p:tav tm="0">
                                          <p:val>
                                            <p:fltVal val="360"/>
                                          </p:val>
                                        </p:tav>
                                        <p:tav tm="100000">
                                          <p:val>
                                            <p:fltVal val="0"/>
                                          </p:val>
                                        </p:tav>
                                      </p:tavLst>
                                    </p:anim>
                                    <p:animEffect transition="in" filter="fade">
                                      <p:cBhvr>
                                        <p:cTn id="10" dur="500"/>
                                        <p:tgtEl>
                                          <p:spTgt spid="1597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Resistance</a:t>
            </a:r>
          </a:p>
        </p:txBody>
      </p:sp>
      <p:pic>
        <p:nvPicPr>
          <p:cNvPr id="4" name="Content Placeholder 3"/>
          <p:cNvPicPr>
            <a:picLocks noGrp="1" noChangeAspect="1"/>
          </p:cNvPicPr>
          <p:nvPr>
            <p:ph sz="quarter" idx="1"/>
          </p:nvPr>
        </p:nvPicPr>
        <p:blipFill>
          <a:blip r:embed="rId2"/>
          <a:stretch>
            <a:fillRect/>
          </a:stretch>
        </p:blipFill>
        <p:spPr>
          <a:xfrm>
            <a:off x="661406" y="1219200"/>
            <a:ext cx="7821188" cy="4937125"/>
          </a:xfrm>
          <a:prstGeom prst="rect">
            <a:avLst/>
          </a:prstGeom>
        </p:spPr>
      </p:pic>
    </p:spTree>
    <p:extLst>
      <p:ext uri="{BB962C8B-B14F-4D97-AF65-F5344CB8AC3E}">
        <p14:creationId xmlns:p14="http://schemas.microsoft.com/office/powerpoint/2010/main" val="171508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76200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457200" y="1219200"/>
            <a:ext cx="6477000" cy="6019800"/>
          </a:xfrm>
        </p:spPr>
        <p:txBody>
          <a:bodyPr>
            <a:normAutofit/>
          </a:bodyPr>
          <a:lstStyle/>
          <a:p>
            <a:pPr lvl="0" fontAlgn="base"/>
            <a:r>
              <a:rPr lang="en-US" dirty="0"/>
              <a:t>Which of the following BEST describes insulin resistance?     </a:t>
            </a:r>
          </a:p>
          <a:p>
            <a:pPr marL="731520" lvl="1" indent="-457200" fontAlgn="base">
              <a:buFont typeface="+mj-lt"/>
              <a:buAutoNum type="alphaLcPeriod"/>
            </a:pPr>
            <a:r>
              <a:rPr lang="en-US" sz="2800" dirty="0"/>
              <a:t>Visceral adipose tissue.</a:t>
            </a:r>
          </a:p>
          <a:p>
            <a:pPr marL="731520" lvl="1" indent="-457200" fontAlgn="base">
              <a:buFont typeface="+mj-lt"/>
              <a:buAutoNum type="alphaLcPeriod"/>
            </a:pPr>
            <a:r>
              <a:rPr lang="en-US" sz="2800" dirty="0"/>
              <a:t>Excessive triglyceride levels</a:t>
            </a:r>
          </a:p>
          <a:p>
            <a:pPr marL="731520" lvl="1" indent="-457200" fontAlgn="base">
              <a:buFont typeface="+mj-lt"/>
              <a:buAutoNum type="alphaLcPeriod"/>
            </a:pPr>
            <a:r>
              <a:rPr lang="en-US" sz="2800" dirty="0"/>
              <a:t>Lack of sufficient insulin receptors on fat and muscle cells.</a:t>
            </a:r>
          </a:p>
          <a:p>
            <a:pPr marL="731520" lvl="1" indent="-457200" fontAlgn="base">
              <a:buFont typeface="+mj-lt"/>
              <a:buAutoNum type="alphaLcPeriod"/>
            </a:pPr>
            <a:r>
              <a:rPr lang="en-US" sz="2800" dirty="0"/>
              <a:t>Down regulation of Glut-4 transporters</a:t>
            </a:r>
          </a:p>
        </p:txBody>
      </p:sp>
      <p:pic>
        <p:nvPicPr>
          <p:cNvPr id="4" name="Picture 3"/>
          <p:cNvPicPr>
            <a:picLocks noChangeAspect="1"/>
          </p:cNvPicPr>
          <p:nvPr/>
        </p:nvPicPr>
        <p:blipFill>
          <a:blip r:embed="rId3"/>
          <a:stretch>
            <a:fillRect/>
          </a:stretch>
        </p:blipFill>
        <p:spPr>
          <a:xfrm>
            <a:off x="6934200" y="1676400"/>
            <a:ext cx="1963082" cy="1950889"/>
          </a:xfrm>
          <a:prstGeom prst="rect">
            <a:avLst/>
          </a:prstGeom>
        </p:spPr>
      </p:pic>
      <p:sp>
        <p:nvSpPr>
          <p:cNvPr id="5" name="Oval 4">
            <a:extLst>
              <a:ext uri="{FF2B5EF4-FFF2-40B4-BE49-F238E27FC236}">
                <a16:creationId xmlns:a16="http://schemas.microsoft.com/office/drawing/2014/main" id="{1C8CF436-A154-5DA3-8C79-13A442CA1B37}"/>
              </a:ext>
            </a:extLst>
          </p:cNvPr>
          <p:cNvSpPr/>
          <p:nvPr/>
        </p:nvSpPr>
        <p:spPr>
          <a:xfrm>
            <a:off x="471577" y="4419600"/>
            <a:ext cx="5836920" cy="871040"/>
          </a:xfrm>
          <a:custGeom>
            <a:avLst/>
            <a:gdLst>
              <a:gd name="connsiteX0" fmla="*/ 0 w 5836920"/>
              <a:gd name="connsiteY0" fmla="*/ 435520 h 871040"/>
              <a:gd name="connsiteX1" fmla="*/ 2918460 w 5836920"/>
              <a:gd name="connsiteY1" fmla="*/ 0 h 871040"/>
              <a:gd name="connsiteX2" fmla="*/ 5836920 w 5836920"/>
              <a:gd name="connsiteY2" fmla="*/ 435520 h 871040"/>
              <a:gd name="connsiteX3" fmla="*/ 2918460 w 5836920"/>
              <a:gd name="connsiteY3" fmla="*/ 871040 h 871040"/>
              <a:gd name="connsiteX4" fmla="*/ 0 w 5836920"/>
              <a:gd name="connsiteY4" fmla="*/ 435520 h 87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920" h="871040" extrusionOk="0">
                <a:moveTo>
                  <a:pt x="0" y="435520"/>
                </a:moveTo>
                <a:cubicBezTo>
                  <a:pt x="-59802" y="27808"/>
                  <a:pt x="1292696" y="-169203"/>
                  <a:pt x="2918460" y="0"/>
                </a:cubicBezTo>
                <a:cubicBezTo>
                  <a:pt x="4486480" y="-10609"/>
                  <a:pt x="5779998" y="205711"/>
                  <a:pt x="5836920" y="435520"/>
                </a:cubicBezTo>
                <a:cubicBezTo>
                  <a:pt x="5962227" y="941140"/>
                  <a:pt x="4748012" y="780595"/>
                  <a:pt x="2918460" y="871040"/>
                </a:cubicBezTo>
                <a:cubicBezTo>
                  <a:pt x="1349488" y="873067"/>
                  <a:pt x="1407" y="692130"/>
                  <a:pt x="0" y="435520"/>
                </a:cubicBezTo>
                <a:close/>
              </a:path>
            </a:pathLst>
          </a:custGeom>
          <a:noFill/>
          <a:ln w="38100">
            <a:solidFill>
              <a:srgbClr val="B317AC"/>
            </a:solidFill>
            <a:extLst>
              <a:ext uri="{C807C97D-BFC1-408E-A445-0C87EB9F89A2}">
                <ask:lineSketchStyleProps xmlns:ask="http://schemas.microsoft.com/office/drawing/2018/sketchyshapes" sd="264327539">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B317AC"/>
                </a:solidFill>
              </a:ln>
            </a:endParaRPr>
          </a:p>
        </p:txBody>
      </p:sp>
    </p:spTree>
    <p:custDataLst>
      <p:tags r:id="rId1"/>
    </p:custDataLst>
    <p:extLst>
      <p:ext uri="{BB962C8B-B14F-4D97-AF65-F5344CB8AC3E}">
        <p14:creationId xmlns:p14="http://schemas.microsoft.com/office/powerpoint/2010/main" val="37398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invGray">
          <a:xfrm>
            <a:off x="5715000" y="5880100"/>
            <a:ext cx="2895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b"/>
          <a:lstStyle/>
          <a:p>
            <a:pPr eaLnBrk="0" hangingPunct="0"/>
            <a:r>
              <a:rPr lang="en-US" sz="1200" dirty="0"/>
              <a:t>American College of Endocrinology</a:t>
            </a:r>
          </a:p>
        </p:txBody>
      </p:sp>
      <p:sp>
        <p:nvSpPr>
          <p:cNvPr id="1641475" name="Rectangle 3"/>
          <p:cNvSpPr>
            <a:spLocks noGrp="1" noChangeArrowheads="1"/>
          </p:cNvSpPr>
          <p:nvPr>
            <p:ph type="title"/>
          </p:nvPr>
        </p:nvSpPr>
        <p:spPr>
          <a:xfrm>
            <a:off x="533399" y="352519"/>
            <a:ext cx="8378826" cy="1331818"/>
          </a:xfrm>
        </p:spPr>
        <p:txBody>
          <a:bodyPr>
            <a:normAutofit fontScale="90000"/>
          </a:bodyPr>
          <a:lstStyle/>
          <a:p>
            <a:pPr eaLnBrk="1" hangingPunct="1">
              <a:defRPr/>
            </a:pPr>
            <a:r>
              <a:rPr lang="en-US" sz="4800" dirty="0"/>
              <a:t>Factors Associated with Insulin Resistance</a:t>
            </a:r>
            <a:r>
              <a:rPr lang="en-US" dirty="0"/>
              <a:t> </a:t>
            </a:r>
          </a:p>
        </p:txBody>
      </p:sp>
      <p:sp>
        <p:nvSpPr>
          <p:cNvPr id="1641476" name="Rectangle 4"/>
          <p:cNvSpPr>
            <a:spLocks noGrp="1" noChangeArrowheads="1"/>
          </p:cNvSpPr>
          <p:nvPr>
            <p:ph type="body" idx="1"/>
          </p:nvPr>
        </p:nvSpPr>
        <p:spPr>
          <a:xfrm>
            <a:off x="685800" y="1828800"/>
            <a:ext cx="8226425" cy="4203700"/>
          </a:xfrm>
        </p:spPr>
        <p:txBody>
          <a:bodyPr>
            <a:normAutofit fontScale="85000" lnSpcReduction="20000"/>
          </a:bodyPr>
          <a:lstStyle/>
          <a:p>
            <a:pPr eaLnBrk="1" hangingPunct="1">
              <a:lnSpc>
                <a:spcPct val="110000"/>
              </a:lnSpc>
              <a:defRPr/>
            </a:pPr>
            <a:r>
              <a:rPr lang="en-US" sz="3600" dirty="0"/>
              <a:t>Visceral adiposity</a:t>
            </a:r>
          </a:p>
          <a:p>
            <a:pPr eaLnBrk="1" hangingPunct="1">
              <a:lnSpc>
                <a:spcPct val="110000"/>
              </a:lnSpc>
              <a:defRPr/>
            </a:pPr>
            <a:r>
              <a:rPr lang="en-US" sz="3600" dirty="0"/>
              <a:t>Sedentary lifestyle</a:t>
            </a:r>
          </a:p>
          <a:p>
            <a:pPr eaLnBrk="1" hangingPunct="1">
              <a:lnSpc>
                <a:spcPct val="110000"/>
              </a:lnSpc>
              <a:defRPr/>
            </a:pPr>
            <a:r>
              <a:rPr lang="en-US" sz="3600" dirty="0"/>
              <a:t>Genetics / Ethnicity</a:t>
            </a:r>
          </a:p>
          <a:p>
            <a:pPr eaLnBrk="1" hangingPunct="1">
              <a:lnSpc>
                <a:spcPct val="110000"/>
              </a:lnSpc>
              <a:defRPr/>
            </a:pPr>
            <a:r>
              <a:rPr lang="en-US" sz="3600" dirty="0"/>
              <a:t>Gestational Diabetes</a:t>
            </a:r>
            <a:r>
              <a:rPr lang="en-US" dirty="0"/>
              <a:t> </a:t>
            </a:r>
          </a:p>
          <a:p>
            <a:pPr eaLnBrk="1" hangingPunct="1">
              <a:lnSpc>
                <a:spcPct val="110000"/>
              </a:lnSpc>
              <a:defRPr/>
            </a:pPr>
            <a:r>
              <a:rPr lang="en-US" sz="3600" dirty="0"/>
              <a:t>Polycystic ovary syndrome</a:t>
            </a:r>
          </a:p>
          <a:p>
            <a:pPr eaLnBrk="1" hangingPunct="1">
              <a:lnSpc>
                <a:spcPct val="110000"/>
              </a:lnSpc>
              <a:defRPr/>
            </a:pPr>
            <a:r>
              <a:rPr lang="en-US" sz="3600" dirty="0" err="1"/>
              <a:t>Acanthosis</a:t>
            </a:r>
            <a:r>
              <a:rPr lang="en-US" sz="3600" dirty="0"/>
              <a:t> </a:t>
            </a:r>
            <a:r>
              <a:rPr lang="en-US" sz="3600" dirty="0" err="1"/>
              <a:t>Nigricans</a:t>
            </a:r>
            <a:endParaRPr lang="en-US" sz="3600" dirty="0"/>
          </a:p>
          <a:p>
            <a:pPr eaLnBrk="1" hangingPunct="1">
              <a:lnSpc>
                <a:spcPct val="110000"/>
              </a:lnSpc>
              <a:defRPr/>
            </a:pPr>
            <a:r>
              <a:rPr lang="en-US" sz="3600" dirty="0"/>
              <a:t>Obstructive Sleep Apnea</a:t>
            </a:r>
          </a:p>
          <a:p>
            <a:pPr eaLnBrk="1" hangingPunct="1">
              <a:lnSpc>
                <a:spcPct val="110000"/>
              </a:lnSpc>
              <a:defRPr/>
            </a:pPr>
            <a:r>
              <a:rPr lang="en-US" sz="3600" dirty="0"/>
              <a:t>Cancer</a:t>
            </a:r>
          </a:p>
        </p:txBody>
      </p:sp>
      <p:pic>
        <p:nvPicPr>
          <p:cNvPr id="6" name="Picture 5">
            <a:extLst>
              <a:ext uri="{FF2B5EF4-FFF2-40B4-BE49-F238E27FC236}">
                <a16:creationId xmlns:a16="http://schemas.microsoft.com/office/drawing/2014/main" id="{F5E009DD-512F-4E39-BE9C-9FEDBDD5BEE2}"/>
              </a:ext>
            </a:extLst>
          </p:cNvPr>
          <p:cNvPicPr>
            <a:picLocks noChangeAspect="1"/>
          </p:cNvPicPr>
          <p:nvPr/>
        </p:nvPicPr>
        <p:blipFill>
          <a:blip r:embed="rId4"/>
          <a:stretch>
            <a:fillRect/>
          </a:stretch>
        </p:blipFill>
        <p:spPr>
          <a:xfrm>
            <a:off x="5257800" y="1804828"/>
            <a:ext cx="3633602" cy="2233772"/>
          </a:xfrm>
          <a:prstGeom prst="rect">
            <a:avLst/>
          </a:prstGeom>
        </p:spPr>
      </p:pic>
    </p:spTree>
    <p:custDataLst>
      <p:tags r:id="rId1"/>
    </p:custDataLst>
    <p:extLst>
      <p:ext uri="{BB962C8B-B14F-4D97-AF65-F5344CB8AC3E}">
        <p14:creationId xmlns:p14="http://schemas.microsoft.com/office/powerpoint/2010/main" val="160533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1476">
                                            <p:txEl>
                                              <p:pRg st="0" end="0"/>
                                            </p:txEl>
                                          </p:spTgt>
                                        </p:tgtEl>
                                        <p:attrNameLst>
                                          <p:attrName>style.visibility</p:attrName>
                                        </p:attrNameLst>
                                      </p:cBhvr>
                                      <p:to>
                                        <p:strVal val="visible"/>
                                      </p:to>
                                    </p:set>
                                    <p:anim calcmode="lin" valueType="num">
                                      <p:cBhvr additive="base">
                                        <p:cTn id="7" dur="2000" fill="hold"/>
                                        <p:tgtEl>
                                          <p:spTgt spid="164147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41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41476">
                                            <p:txEl>
                                              <p:pRg st="1" end="1"/>
                                            </p:txEl>
                                          </p:spTgt>
                                        </p:tgtEl>
                                        <p:attrNameLst>
                                          <p:attrName>style.visibility</p:attrName>
                                        </p:attrNameLst>
                                      </p:cBhvr>
                                      <p:to>
                                        <p:strVal val="visible"/>
                                      </p:to>
                                    </p:set>
                                    <p:anim calcmode="lin" valueType="num">
                                      <p:cBhvr additive="base">
                                        <p:cTn id="11" dur="2000" fill="hold"/>
                                        <p:tgtEl>
                                          <p:spTgt spid="1641476">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41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41476">
                                            <p:txEl>
                                              <p:pRg st="2" end="2"/>
                                            </p:txEl>
                                          </p:spTgt>
                                        </p:tgtEl>
                                        <p:attrNameLst>
                                          <p:attrName>style.visibility</p:attrName>
                                        </p:attrNameLst>
                                      </p:cBhvr>
                                      <p:to>
                                        <p:strVal val="visible"/>
                                      </p:to>
                                    </p:set>
                                    <p:anim calcmode="lin" valueType="num">
                                      <p:cBhvr additive="base">
                                        <p:cTn id="15" dur="2000" fill="hold"/>
                                        <p:tgtEl>
                                          <p:spTgt spid="1641476">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41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41476">
                                            <p:txEl>
                                              <p:pRg st="3" end="3"/>
                                            </p:txEl>
                                          </p:spTgt>
                                        </p:tgtEl>
                                        <p:attrNameLst>
                                          <p:attrName>style.visibility</p:attrName>
                                        </p:attrNameLst>
                                      </p:cBhvr>
                                      <p:to>
                                        <p:strVal val="visible"/>
                                      </p:to>
                                    </p:set>
                                    <p:anim calcmode="lin" valueType="num">
                                      <p:cBhvr additive="base">
                                        <p:cTn id="19" dur="2000" fill="hold"/>
                                        <p:tgtEl>
                                          <p:spTgt spid="1641476">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41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41476">
                                            <p:txEl>
                                              <p:pRg st="4" end="4"/>
                                            </p:txEl>
                                          </p:spTgt>
                                        </p:tgtEl>
                                        <p:attrNameLst>
                                          <p:attrName>style.visibility</p:attrName>
                                        </p:attrNameLst>
                                      </p:cBhvr>
                                      <p:to>
                                        <p:strVal val="visible"/>
                                      </p:to>
                                    </p:set>
                                    <p:anim calcmode="lin" valueType="num">
                                      <p:cBhvr additive="base">
                                        <p:cTn id="23" dur="2000" fill="hold"/>
                                        <p:tgtEl>
                                          <p:spTgt spid="1641476">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41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41476">
                                            <p:txEl>
                                              <p:pRg st="5" end="5"/>
                                            </p:txEl>
                                          </p:spTgt>
                                        </p:tgtEl>
                                        <p:attrNameLst>
                                          <p:attrName>style.visibility</p:attrName>
                                        </p:attrNameLst>
                                      </p:cBhvr>
                                      <p:to>
                                        <p:strVal val="visible"/>
                                      </p:to>
                                    </p:set>
                                    <p:anim calcmode="lin" valueType="num">
                                      <p:cBhvr additive="base">
                                        <p:cTn id="27" dur="2000" fill="hold"/>
                                        <p:tgtEl>
                                          <p:spTgt spid="1641476">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41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41476">
                                            <p:txEl>
                                              <p:pRg st="6" end="6"/>
                                            </p:txEl>
                                          </p:spTgt>
                                        </p:tgtEl>
                                        <p:attrNameLst>
                                          <p:attrName>style.visibility</p:attrName>
                                        </p:attrNameLst>
                                      </p:cBhvr>
                                      <p:to>
                                        <p:strVal val="visible"/>
                                      </p:to>
                                    </p:set>
                                    <p:anim calcmode="lin" valueType="num">
                                      <p:cBhvr additive="base">
                                        <p:cTn id="31" dur="2000" fill="hold"/>
                                        <p:tgtEl>
                                          <p:spTgt spid="1641476">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41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41476">
                                            <p:txEl>
                                              <p:pRg st="7" end="7"/>
                                            </p:txEl>
                                          </p:spTgt>
                                        </p:tgtEl>
                                        <p:attrNameLst>
                                          <p:attrName>style.visibility</p:attrName>
                                        </p:attrNameLst>
                                      </p:cBhvr>
                                      <p:to>
                                        <p:strVal val="visible"/>
                                      </p:to>
                                    </p:set>
                                    <p:anim calcmode="lin" valueType="num">
                                      <p:cBhvr additive="base">
                                        <p:cTn id="35" dur="2000" fill="hold"/>
                                        <p:tgtEl>
                                          <p:spTgt spid="1641476">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6414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484890329"/>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350254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a:xfrm>
            <a:off x="457200" y="228600"/>
            <a:ext cx="8229600" cy="1143000"/>
          </a:xfrm>
        </p:spPr>
        <p:txBody>
          <a:bodyPr>
            <a:normAutofit fontScale="90000"/>
          </a:bodyPr>
          <a:lstStyle/>
          <a:p>
            <a:pPr eaLnBrk="1" hangingPunct="1">
              <a:defRPr/>
            </a:pPr>
            <a:r>
              <a:rPr lang="en-US" sz="3700" dirty="0"/>
              <a:t>Risk of CVD Is Elevated </a:t>
            </a:r>
            <a:br>
              <a:rPr lang="en-US" sz="3700" dirty="0"/>
            </a:br>
            <a:r>
              <a:rPr lang="en-US" sz="3700" dirty="0"/>
              <a:t>prior to Diagnosis of Type 2 Diabetes</a:t>
            </a:r>
            <a:endParaRPr lang="en-US" dirty="0"/>
          </a:p>
        </p:txBody>
      </p:sp>
      <p:graphicFrame>
        <p:nvGraphicFramePr>
          <p:cNvPr id="39939" name="Object 3"/>
          <p:cNvGraphicFramePr>
            <a:graphicFrameLocks noGrp="1" noChangeAspect="1"/>
          </p:cNvGraphicFramePr>
          <p:nvPr>
            <p:ph type="chart" idx="4294967295"/>
          </p:nvPr>
        </p:nvGraphicFramePr>
        <p:xfrm>
          <a:off x="838200" y="1752600"/>
          <a:ext cx="7951788" cy="4273550"/>
        </p:xfrm>
        <a:graphic>
          <a:graphicData uri="http://schemas.openxmlformats.org/presentationml/2006/ole">
            <mc:AlternateContent xmlns:mc="http://schemas.openxmlformats.org/markup-compatibility/2006">
              <mc:Choice xmlns:v="urn:schemas-microsoft-com:vml" Requires="v">
                <p:oleObj name="Microsoft Graph 2000 Chart" r:id="rId4" imgW="9410773" imgH="4495735" progId="MSGraph.Chart.8">
                  <p:embed followColorScheme="full"/>
                </p:oleObj>
              </mc:Choice>
              <mc:Fallback>
                <p:oleObj name="Microsoft Graph 2000 Chart" r:id="rId4" imgW="9410773" imgH="4495735" progId="MSGraph.Chart.8">
                  <p:embed followColorScheme="full"/>
                  <p:pic>
                    <p:nvPicPr>
                      <p:cNvPr id="39939" name="Object 3"/>
                      <p:cNvPicPr>
                        <a:picLocks noChangeAspect="1" noChangeArrowheads="1"/>
                      </p:cNvPicPr>
                      <p:nvPr/>
                    </p:nvPicPr>
                    <p:blipFill>
                      <a:blip r:embed="rId5"/>
                      <a:srcRect/>
                      <a:stretch>
                        <a:fillRect/>
                      </a:stretch>
                    </p:blipFill>
                    <p:spPr bwMode="auto">
                      <a:xfrm>
                        <a:off x="838200" y="1752600"/>
                        <a:ext cx="7951788"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0" name="Text Box 4"/>
          <p:cNvSpPr txBox="1">
            <a:spLocks noChangeArrowheads="1"/>
          </p:cNvSpPr>
          <p:nvPr/>
        </p:nvSpPr>
        <p:spPr bwMode="auto">
          <a:xfrm rot="-5400000">
            <a:off x="-725487" y="3359150"/>
            <a:ext cx="30114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eaLnBrk="1" hangingPunct="1"/>
            <a:r>
              <a:rPr lang="en-US" altLang="en-US" sz="1600" b="1"/>
              <a:t>Relative Risk of MI* or Stroke</a:t>
            </a:r>
          </a:p>
        </p:txBody>
      </p:sp>
      <p:sp>
        <p:nvSpPr>
          <p:cNvPr id="39941" name="Text Box 5"/>
          <p:cNvSpPr txBox="1">
            <a:spLocks noChangeArrowheads="1"/>
          </p:cNvSpPr>
          <p:nvPr/>
        </p:nvSpPr>
        <p:spPr bwMode="auto">
          <a:xfrm>
            <a:off x="4191000" y="6080125"/>
            <a:ext cx="43846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r>
              <a:rPr lang="en-US" altLang="en-US" sz="1200" dirty="0"/>
              <a:t>*MI = myocardial infarction.  Nurses Health Study</a:t>
            </a:r>
          </a:p>
          <a:p>
            <a:pPr eaLnBrk="1" hangingPunct="1">
              <a:spcBef>
                <a:spcPct val="50000"/>
              </a:spcBef>
            </a:pPr>
            <a:r>
              <a:rPr lang="en-US" altLang="en-US" sz="1200" dirty="0"/>
              <a:t>Adapted from: Hu F, et al. </a:t>
            </a:r>
            <a:r>
              <a:rPr lang="en-US" altLang="en-US" sz="1200" i="1" dirty="0"/>
              <a:t>Diabetes Care.</a:t>
            </a:r>
            <a:r>
              <a:rPr lang="en-US" altLang="en-US" sz="1200" dirty="0"/>
              <a:t> 2002;25:1129-1134.</a:t>
            </a:r>
          </a:p>
        </p:txBody>
      </p:sp>
    </p:spTree>
    <p:custDataLst>
      <p:tags r:id="rId1"/>
    </p:custDataLst>
    <p:extLst>
      <p:ext uri="{BB962C8B-B14F-4D97-AF65-F5344CB8AC3E}">
        <p14:creationId xmlns:p14="http://schemas.microsoft.com/office/powerpoint/2010/main" val="234722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6" name="Picture 5">
            <a:extLst>
              <a:ext uri="{FF2B5EF4-FFF2-40B4-BE49-F238E27FC236}">
                <a16:creationId xmlns:a16="http://schemas.microsoft.com/office/drawing/2014/main" id="{D8B79B92-6376-C70D-3E95-FD7660D18F8F}"/>
              </a:ext>
            </a:extLst>
          </p:cNvPr>
          <p:cNvPicPr>
            <a:picLocks noChangeAspect="1"/>
          </p:cNvPicPr>
          <p:nvPr/>
        </p:nvPicPr>
        <p:blipFill>
          <a:blip r:embed="rId3"/>
          <a:stretch>
            <a:fillRect/>
          </a:stretch>
        </p:blipFill>
        <p:spPr>
          <a:xfrm>
            <a:off x="5546523" y="4330551"/>
            <a:ext cx="3581400" cy="56513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a:t>Cardio Metabolic Risk  - </a:t>
            </a:r>
            <a:br>
              <a:rPr lang="en-US" sz="4000" dirty="0"/>
            </a:br>
            <a:r>
              <a:rPr lang="en-US" sz="4000" dirty="0"/>
              <a:t>5 </a:t>
            </a:r>
            <a:r>
              <a:rPr lang="en-US" sz="4000" dirty="0" err="1"/>
              <a:t>Hypers</a:t>
            </a:r>
            <a:r>
              <a:rPr lang="en-US" sz="4000" dirty="0"/>
              <a:t> -</a:t>
            </a:r>
          </a:p>
        </p:txBody>
      </p:sp>
      <p:sp>
        <p:nvSpPr>
          <p:cNvPr id="1751043" name="Rectangle 3"/>
          <p:cNvSpPr>
            <a:spLocks noGrp="1" noChangeArrowheads="1"/>
          </p:cNvSpPr>
          <p:nvPr>
            <p:ph type="body" idx="1"/>
          </p:nvPr>
        </p:nvSpPr>
        <p:spPr>
          <a:xfrm>
            <a:off x="457200" y="1676400"/>
            <a:ext cx="8229600" cy="4480560"/>
          </a:xfrm>
        </p:spPr>
        <p:txBody>
          <a:bodyPr>
            <a:normAutofit fontScale="92500" lnSpcReduction="10000"/>
          </a:bodyPr>
          <a:lstStyle/>
          <a:p>
            <a:pPr eaLnBrk="1" hangingPunct="1">
              <a:defRPr/>
            </a:pPr>
            <a:r>
              <a:rPr lang="en-US" dirty="0" err="1"/>
              <a:t>Hyperinsulinemia</a:t>
            </a:r>
            <a:r>
              <a:rPr lang="en-US" dirty="0"/>
              <a:t> (resistance)</a:t>
            </a:r>
          </a:p>
          <a:p>
            <a:pPr eaLnBrk="1" hangingPunct="1">
              <a:defRPr/>
            </a:pPr>
            <a:r>
              <a:rPr lang="en-US" dirty="0"/>
              <a:t>Hyperglycemia</a:t>
            </a:r>
          </a:p>
          <a:p>
            <a:pPr eaLnBrk="1" hangingPunct="1">
              <a:defRPr/>
            </a:pPr>
            <a:r>
              <a:rPr lang="en-US" dirty="0"/>
              <a:t>Hyperlipidemia</a:t>
            </a:r>
          </a:p>
          <a:p>
            <a:pPr eaLnBrk="1" hangingPunct="1">
              <a:defRPr/>
            </a:pPr>
            <a:r>
              <a:rPr lang="en-US" dirty="0"/>
              <a:t>Hypertension</a:t>
            </a:r>
          </a:p>
          <a:p>
            <a:pPr eaLnBrk="1" hangingPunct="1">
              <a:defRPr/>
            </a:pPr>
            <a:r>
              <a:rPr lang="en-US" dirty="0" err="1"/>
              <a:t>Hyper”waistline”emia</a:t>
            </a:r>
            <a:r>
              <a:rPr lang="en-US" dirty="0"/>
              <a:t> (35” women, 40” men)</a:t>
            </a:r>
          </a:p>
          <a:p>
            <a:pPr eaLnBrk="1" hangingPunct="1">
              <a:buFont typeface="Wingdings" pitchFamily="2" charset="2"/>
              <a:buNone/>
              <a:defRPr/>
            </a:pPr>
            <a:endParaRPr lang="en-US" i="1" dirty="0"/>
          </a:p>
          <a:p>
            <a:pPr algn="ctr" eaLnBrk="1" hangingPunct="1">
              <a:buFont typeface="Wingdings" pitchFamily="2" charset="2"/>
              <a:buNone/>
              <a:defRPr/>
            </a:pPr>
            <a:r>
              <a:rPr lang="en-US" sz="3200" i="1" dirty="0">
                <a:solidFill>
                  <a:srgbClr val="C00000"/>
                </a:solidFill>
              </a:rPr>
              <a:t>Manifestations of Insulin Resistance</a:t>
            </a:r>
            <a:endParaRPr lang="en-US" sz="3200" dirty="0">
              <a:solidFill>
                <a:srgbClr val="C00000"/>
              </a:solidFill>
            </a:endParaRPr>
          </a:p>
        </p:txBody>
      </p:sp>
      <p:pic>
        <p:nvPicPr>
          <p:cNvPr id="156676"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49278"/>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149194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a:xfrm>
            <a:off x="457200" y="152400"/>
            <a:ext cx="8229600" cy="1143000"/>
          </a:xfrm>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2"/>
          <a:stretch>
            <a:fillRect/>
          </a:stretch>
        </p:blipFill>
        <p:spPr>
          <a:xfrm>
            <a:off x="228600" y="144780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3"/>
          <a:stretch>
            <a:fillRect/>
          </a:stretch>
        </p:blipFill>
        <p:spPr>
          <a:xfrm>
            <a:off x="4116713" y="1472214"/>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171950" y="4369561"/>
            <a:ext cx="4613369" cy="1754326"/>
          </a:xfrm>
          <a:prstGeom prst="rect">
            <a:avLst/>
          </a:prstGeom>
          <a:noFill/>
        </p:spPr>
        <p:txBody>
          <a:bodyPr wrap="square" rtlCol="0">
            <a:spAutoFit/>
          </a:bodyPr>
          <a:lstStyle/>
          <a:p>
            <a:pPr defTabSz="685800"/>
            <a:r>
              <a:rPr lang="en-US" dirty="0">
                <a:solidFill>
                  <a:prstClr val="black"/>
                </a:solidFill>
                <a:latin typeface="Gill Sans MT"/>
              </a:rPr>
              <a:t>Make sure people with diabetes know the signs and seek immediate help.</a:t>
            </a:r>
          </a:p>
          <a:p>
            <a:pPr defTabSz="685800"/>
            <a:endParaRPr lang="en-US" dirty="0">
              <a:solidFill>
                <a:prstClr val="black"/>
              </a:solidFill>
              <a:latin typeface="Gill Sans MT"/>
            </a:endParaRPr>
          </a:p>
          <a:p>
            <a:pPr defTabSz="685800"/>
            <a:r>
              <a:rPr lang="en-US"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184482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4370688"/>
            <a:ext cx="3494119" cy="2334912"/>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421725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ltifactorial approach to reduction in risk of diabetes complications.">
            <a:extLst>
              <a:ext uri="{FF2B5EF4-FFF2-40B4-BE49-F238E27FC236}">
                <a16:creationId xmlns:a16="http://schemas.microsoft.com/office/drawing/2014/main" id="{E1944D33-0EEF-F0AB-2964-D20D57732D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76200"/>
            <a:ext cx="6608827" cy="5997512"/>
          </a:xfrm>
          <a:prstGeom prst="rect">
            <a:avLst/>
          </a:prstGeom>
          <a:solidFill>
            <a:srgbClr val="FFFFFF"/>
          </a:solidFill>
        </p:spPr>
      </p:pic>
      <p:pic>
        <p:nvPicPr>
          <p:cNvPr id="3" name="Picture 2">
            <a:extLst>
              <a:ext uri="{FF2B5EF4-FFF2-40B4-BE49-F238E27FC236}">
                <a16:creationId xmlns:a16="http://schemas.microsoft.com/office/drawing/2014/main" id="{85824E8F-B98A-DE9C-9CB0-173DDB316376}"/>
              </a:ext>
            </a:extLst>
          </p:cNvPr>
          <p:cNvPicPr>
            <a:picLocks noChangeAspect="1"/>
          </p:cNvPicPr>
          <p:nvPr/>
        </p:nvPicPr>
        <p:blipFill>
          <a:blip r:embed="rId3"/>
          <a:stretch>
            <a:fillRect/>
          </a:stretch>
        </p:blipFill>
        <p:spPr>
          <a:xfrm>
            <a:off x="1905000" y="6099297"/>
            <a:ext cx="5892991" cy="731809"/>
          </a:xfrm>
          <a:prstGeom prst="rect">
            <a:avLst/>
          </a:prstGeom>
        </p:spPr>
      </p:pic>
    </p:spTree>
    <p:extLst>
      <p:ext uri="{BB962C8B-B14F-4D97-AF65-F5344CB8AC3E}">
        <p14:creationId xmlns:p14="http://schemas.microsoft.com/office/powerpoint/2010/main" val="31865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- 202</a:t>
            </a:r>
            <a:r>
              <a:rPr lang="en-US" dirty="0"/>
              <a:t>5</a:t>
            </a:r>
            <a:r>
              <a:rPr lang="en-US" sz="4800" dirty="0"/>
              <a:t>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lvl="1" eaLnBrk="1" hangingPunct="1">
              <a:lnSpc>
                <a:spcPct val="110000"/>
              </a:lnSpc>
              <a:defRPr/>
            </a:pPr>
            <a:r>
              <a:rPr lang="en-US" sz="2401" dirty="0"/>
              <a:t>Triglycerides &lt;150, HDL&gt; 40</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13779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62400"/>
            <a:ext cx="3619500" cy="646331"/>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231"/>
            <a:ext cx="3638570" cy="2380665"/>
          </a:xfrm>
          <a:prstGeom prst="rect">
            <a:avLst/>
          </a:prstGeom>
        </p:spPr>
      </p:pic>
      <p:pic>
        <p:nvPicPr>
          <p:cNvPr id="2050" name="Picture 2">
            <a:extLst>
              <a:ext uri="{FF2B5EF4-FFF2-40B4-BE49-F238E27FC236}">
                <a16:creationId xmlns:a16="http://schemas.microsoft.com/office/drawing/2014/main" id="{53D25013-2309-5334-32EB-6D475F87D3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374291"/>
            <a:ext cx="2355011" cy="2355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3D892F-0484-B668-6895-A17D02C9015B}"/>
              </a:ext>
            </a:extLst>
          </p:cNvPr>
          <p:cNvSpPr txBox="1"/>
          <p:nvPr/>
        </p:nvSpPr>
        <p:spPr>
          <a:xfrm>
            <a:off x="4800600" y="3923384"/>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Tiffany Bergeron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Advocate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Tree>
    <p:extLst>
      <p:ext uri="{BB962C8B-B14F-4D97-AF65-F5344CB8AC3E}">
        <p14:creationId xmlns:p14="http://schemas.microsoft.com/office/powerpoint/2010/main" val="10828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77F8-4B6E-4E70-BF0D-451765B641A4}"/>
              </a:ext>
            </a:extLst>
          </p:cNvPr>
          <p:cNvSpPr>
            <a:spLocks noGrp="1"/>
          </p:cNvSpPr>
          <p:nvPr>
            <p:ph type="title"/>
          </p:nvPr>
        </p:nvSpPr>
        <p:spPr/>
        <p:txBody>
          <a:bodyPr/>
          <a:lstStyle/>
          <a:p>
            <a:r>
              <a:rPr lang="en-US" dirty="0"/>
              <a:t>Discouraged with diabetes</a:t>
            </a:r>
          </a:p>
        </p:txBody>
      </p:sp>
      <p:pic>
        <p:nvPicPr>
          <p:cNvPr id="6" name="Content Placeholder 5">
            <a:extLst>
              <a:ext uri="{FF2B5EF4-FFF2-40B4-BE49-F238E27FC236}">
                <a16:creationId xmlns:a16="http://schemas.microsoft.com/office/drawing/2014/main" id="{A8A68377-4D64-4047-BAA7-C27FCE3E2DC6}"/>
              </a:ext>
            </a:extLst>
          </p:cNvPr>
          <p:cNvPicPr>
            <a:picLocks noGrp="1" noChangeAspect="1"/>
          </p:cNvPicPr>
          <p:nvPr>
            <p:ph sz="quarter" idx="1"/>
          </p:nvPr>
        </p:nvPicPr>
        <p:blipFill>
          <a:blip r:embed="rId2"/>
          <a:stretch>
            <a:fillRect/>
          </a:stretch>
        </p:blipFill>
        <p:spPr>
          <a:xfrm>
            <a:off x="491359" y="1371600"/>
            <a:ext cx="8252764" cy="4720002"/>
          </a:xfrm>
          <a:prstGeom prst="rect">
            <a:avLst/>
          </a:prstGeom>
        </p:spPr>
      </p:pic>
      <p:sp>
        <p:nvSpPr>
          <p:cNvPr id="7" name="Rectangle 6">
            <a:extLst>
              <a:ext uri="{FF2B5EF4-FFF2-40B4-BE49-F238E27FC236}">
                <a16:creationId xmlns:a16="http://schemas.microsoft.com/office/drawing/2014/main" id="{82CC8DED-AFF7-4F77-BDDE-F4E6E5697334}"/>
              </a:ext>
            </a:extLst>
          </p:cNvPr>
          <p:cNvSpPr/>
          <p:nvPr/>
        </p:nvSpPr>
        <p:spPr>
          <a:xfrm>
            <a:off x="491359" y="1371600"/>
            <a:ext cx="4766441" cy="1077218"/>
          </a:xfrm>
          <a:prstGeom prst="rect">
            <a:avLst/>
          </a:prstGeom>
        </p:spPr>
        <p:txBody>
          <a:bodyPr wrap="square">
            <a:spAutoFit/>
          </a:bodyPr>
          <a:lstStyle/>
          <a:p>
            <a:r>
              <a:rPr lang="en-US" sz="3200" dirty="0"/>
              <a:t>“I don’t check my BG, it’s always high”</a:t>
            </a:r>
          </a:p>
        </p:txBody>
      </p:sp>
    </p:spTree>
    <p:extLst>
      <p:ext uri="{BB962C8B-B14F-4D97-AF65-F5344CB8AC3E}">
        <p14:creationId xmlns:p14="http://schemas.microsoft.com/office/powerpoint/2010/main" val="157245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pPr eaLnBrk="1" hangingPunct="1"/>
            <a:r>
              <a:rPr lang="en-US" sz="5400" dirty="0"/>
              <a:t>It’s Worth IT! You are Worth IT!</a:t>
            </a:r>
          </a:p>
        </p:txBody>
      </p:sp>
      <p:sp>
        <p:nvSpPr>
          <p:cNvPr id="81923" name="Rectangle 3"/>
          <p:cNvSpPr>
            <a:spLocks noGrp="1" noChangeArrowheads="1"/>
          </p:cNvSpPr>
          <p:nvPr>
            <p:ph idx="1"/>
          </p:nvPr>
        </p:nvSpPr>
        <p:spPr>
          <a:xfrm>
            <a:off x="444500" y="1143001"/>
            <a:ext cx="8226425" cy="5562600"/>
          </a:xfrm>
        </p:spPr>
        <p:txBody>
          <a:bodyPr>
            <a:normAutofit/>
          </a:bodyPr>
          <a:lstStyle/>
          <a:p>
            <a:pPr eaLnBrk="1" hangingPunct="1">
              <a:lnSpc>
                <a:spcPct val="90000"/>
              </a:lnSpc>
            </a:pPr>
            <a:r>
              <a:rPr lang="en-US" sz="3600" dirty="0"/>
              <a:t>Legacy Effect</a:t>
            </a:r>
          </a:p>
          <a:p>
            <a:pPr eaLnBrk="1" hangingPunct="1">
              <a:lnSpc>
                <a:spcPct val="90000"/>
              </a:lnSpc>
            </a:pPr>
            <a:r>
              <a:rPr lang="en-US" sz="3600" dirty="0"/>
              <a:t>For participants of DCCT and UKPDS </a:t>
            </a:r>
          </a:p>
          <a:p>
            <a:pPr lvl="1" eaLnBrk="1" hangingPunct="1">
              <a:lnSpc>
                <a:spcPct val="90000"/>
              </a:lnSpc>
            </a:pPr>
            <a:r>
              <a:rPr lang="en-US" sz="3200" dirty="0"/>
              <a:t>long lasting benefit of early intensive BG control prevents</a:t>
            </a:r>
          </a:p>
          <a:p>
            <a:pPr lvl="2" eaLnBrk="1" hangingPunct="1">
              <a:lnSpc>
                <a:spcPct val="90000"/>
              </a:lnSpc>
            </a:pPr>
            <a:r>
              <a:rPr lang="en-US" sz="2800" dirty="0"/>
              <a:t>Macrovascular complications </a:t>
            </a:r>
          </a:p>
          <a:p>
            <a:pPr lvl="3">
              <a:lnSpc>
                <a:spcPct val="90000"/>
              </a:lnSpc>
            </a:pPr>
            <a:r>
              <a:rPr lang="en-US" sz="2400" dirty="0"/>
              <a:t> 42% reduction in CV disease</a:t>
            </a:r>
          </a:p>
          <a:p>
            <a:pPr lvl="3">
              <a:lnSpc>
                <a:spcPct val="90000"/>
              </a:lnSpc>
            </a:pPr>
            <a:r>
              <a:rPr lang="en-US" sz="2400" dirty="0"/>
              <a:t> 57% reduction in nonfatal MI, Stroke or CVD death</a:t>
            </a:r>
          </a:p>
          <a:p>
            <a:pPr lvl="2" eaLnBrk="1" hangingPunct="1">
              <a:lnSpc>
                <a:spcPct val="90000"/>
              </a:lnSpc>
            </a:pPr>
            <a:r>
              <a:rPr lang="en-US" sz="2800" dirty="0"/>
              <a:t>Microvascular complications</a:t>
            </a:r>
          </a:p>
          <a:p>
            <a:pPr lvl="2" eaLnBrk="1" hangingPunct="1">
              <a:lnSpc>
                <a:spcPct val="90000"/>
              </a:lnSpc>
            </a:pPr>
            <a:r>
              <a:rPr lang="en-US" sz="2800" dirty="0"/>
              <a:t>Even though their BG levels increased over time</a:t>
            </a:r>
          </a:p>
          <a:p>
            <a:pPr lvl="1" eaLnBrk="1" hangingPunct="1">
              <a:lnSpc>
                <a:spcPct val="90000"/>
              </a:lnSpc>
            </a:pPr>
            <a:r>
              <a:rPr lang="en-US" sz="3200" dirty="0"/>
              <a:t>Message – Catch early and</a:t>
            </a:r>
          </a:p>
          <a:p>
            <a:pPr marL="457200" lvl="1" indent="0" eaLnBrk="1" hangingPunct="1">
              <a:lnSpc>
                <a:spcPct val="90000"/>
              </a:lnSpc>
              <a:buNone/>
            </a:pPr>
            <a:r>
              <a:rPr lang="en-US" sz="3200" dirty="0"/>
              <a:t>Treat aggressively</a:t>
            </a:r>
          </a:p>
          <a:p>
            <a:pPr lvl="1" eaLnBrk="1" hangingPunct="1">
              <a:lnSpc>
                <a:spcPct val="90000"/>
              </a:lnSpc>
            </a:pPr>
            <a:endParaRPr lang="en-US" sz="3200" dirty="0"/>
          </a:p>
          <a:p>
            <a:pPr lvl="1" eaLnBrk="1" hangingPunct="1">
              <a:lnSpc>
                <a:spcPct val="90000"/>
              </a:lnSpc>
            </a:pPr>
            <a:endParaRPr lang="en-US" dirty="0"/>
          </a:p>
          <a:p>
            <a:pPr marL="457200" lvl="1" indent="0" eaLnBrk="1" hangingPunct="1">
              <a:lnSpc>
                <a:spcPct val="90000"/>
              </a:lnSpc>
              <a:buNone/>
            </a:pPr>
            <a:endParaRPr lang="en-US" dirty="0"/>
          </a:p>
        </p:txBody>
      </p:sp>
      <p:pic>
        <p:nvPicPr>
          <p:cNvPr id="30722" name="Picture 2" descr="C:\Users\Beverly\AppData\Local\Microsoft\Windows\Temporary Internet Files\Content.IE5\DJWH7WCO\MP9004276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762499"/>
            <a:ext cx="2488163"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221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Inertia Happens</a:t>
            </a:r>
          </a:p>
        </p:txBody>
      </p:sp>
      <p:sp>
        <p:nvSpPr>
          <p:cNvPr id="5" name="Content Placeholder 4"/>
          <p:cNvSpPr>
            <a:spLocks noGrp="1"/>
          </p:cNvSpPr>
          <p:nvPr>
            <p:ph sz="quarter" idx="1"/>
          </p:nvPr>
        </p:nvSpPr>
        <p:spPr/>
        <p:txBody>
          <a:bodyPr>
            <a:normAutofit fontScale="92500" lnSpcReduction="20000"/>
          </a:bodyPr>
          <a:lstStyle/>
          <a:p>
            <a:r>
              <a:rPr lang="en-US" sz="4400" dirty="0"/>
              <a:t>Reassess every 3-6 months</a:t>
            </a:r>
          </a:p>
          <a:p>
            <a:endParaRPr lang="en-US" sz="4400" dirty="0"/>
          </a:p>
          <a:p>
            <a:endParaRPr lang="en-US" dirty="0"/>
          </a:p>
        </p:txBody>
      </p:sp>
      <p:sp>
        <p:nvSpPr>
          <p:cNvPr id="3" name="Content Placeholder 2">
            <a:extLst>
              <a:ext uri="{FF2B5EF4-FFF2-40B4-BE49-F238E27FC236}">
                <a16:creationId xmlns:a16="http://schemas.microsoft.com/office/drawing/2014/main" id="{2696308B-0E8B-4EB9-9098-21EFA0D06614}"/>
              </a:ext>
            </a:extLst>
          </p:cNvPr>
          <p:cNvSpPr>
            <a:spLocks noGrp="1"/>
          </p:cNvSpPr>
          <p:nvPr>
            <p:ph sz="quarter" idx="2"/>
          </p:nvPr>
        </p:nvSpPr>
        <p:spPr/>
        <p:txBody>
          <a:bodyPr>
            <a:normAutofit fontScale="92500" lnSpcReduction="20000"/>
          </a:bodyPr>
          <a:lstStyle/>
          <a:p>
            <a:pPr>
              <a:lnSpc>
                <a:spcPct val="120000"/>
              </a:lnSpc>
            </a:pPr>
            <a:r>
              <a:rPr lang="en-US" sz="4000" dirty="0"/>
              <a:t>CV guidelines are for Type 1 and Type 2 nonpregnant Adults</a:t>
            </a:r>
          </a:p>
          <a:p>
            <a:pPr>
              <a:lnSpc>
                <a:spcPct val="120000"/>
              </a:lnSpc>
            </a:pPr>
            <a:endParaRPr lang="en-US" dirty="0"/>
          </a:p>
          <a:p>
            <a:pPr>
              <a:lnSpc>
                <a:spcPct val="120000"/>
              </a:lnSpc>
            </a:pPr>
            <a:r>
              <a:rPr lang="en-US" sz="2800" dirty="0"/>
              <a:t>For Peds, see Level 2 - Standard 14: Children and Adolescents Course</a:t>
            </a:r>
            <a:endParaRPr lang="en-US" dirty="0"/>
          </a:p>
        </p:txBody>
      </p:sp>
      <p:pic>
        <p:nvPicPr>
          <p:cNvPr id="6" name="Picture 5"/>
          <p:cNvPicPr>
            <a:picLocks noChangeAspect="1"/>
          </p:cNvPicPr>
          <p:nvPr/>
        </p:nvPicPr>
        <p:blipFill>
          <a:blip r:embed="rId2"/>
          <a:stretch>
            <a:fillRect/>
          </a:stretch>
        </p:blipFill>
        <p:spPr>
          <a:xfrm>
            <a:off x="762000" y="2819400"/>
            <a:ext cx="3206489" cy="2458105"/>
          </a:xfrm>
          <a:prstGeom prst="rect">
            <a:avLst/>
          </a:prstGeom>
        </p:spPr>
      </p:pic>
      <p:sp>
        <p:nvSpPr>
          <p:cNvPr id="7" name="Arrow: Up 6">
            <a:extLst>
              <a:ext uri="{FF2B5EF4-FFF2-40B4-BE49-F238E27FC236}">
                <a16:creationId xmlns:a16="http://schemas.microsoft.com/office/drawing/2014/main" id="{5F4F78AA-D510-4669-BDBE-2AC2CC6B4D1D}"/>
              </a:ext>
            </a:extLst>
          </p:cNvPr>
          <p:cNvSpPr/>
          <p:nvPr/>
        </p:nvSpPr>
        <p:spPr>
          <a:xfrm rot="10800000">
            <a:off x="4452747" y="1530373"/>
            <a:ext cx="225552" cy="4724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11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6363" y="205740"/>
            <a:ext cx="8229600" cy="990600"/>
          </a:xfrm>
        </p:spPr>
        <p:txBody>
          <a:bodyPr anchor="b">
            <a:normAutofit/>
          </a:bodyPr>
          <a:lstStyle/>
          <a:p>
            <a:pPr eaLnBrk="1" hangingPunct="1">
              <a:defRPr/>
            </a:pPr>
            <a:r>
              <a:rPr lang="en-US" sz="4400" dirty="0"/>
              <a:t>ADA 2025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extLst>
              <p:ext uri="{D42A27DB-BD31-4B8C-83A1-F6EECF244321}">
                <p14:modId xmlns:p14="http://schemas.microsoft.com/office/powerpoint/2010/main" val="1186394303"/>
              </p:ext>
            </p:extLst>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5100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6851-D6A8-42DC-9CCD-4B3CAF3E0E56}"/>
              </a:ext>
            </a:extLst>
          </p:cNvPr>
          <p:cNvSpPr>
            <a:spLocks noGrp="1"/>
          </p:cNvSpPr>
          <p:nvPr>
            <p:ph type="title"/>
          </p:nvPr>
        </p:nvSpPr>
        <p:spPr/>
        <p:txBody>
          <a:bodyPr/>
          <a:lstStyle/>
          <a:p>
            <a:r>
              <a:rPr lang="en-US" dirty="0"/>
              <a:t>AR with Type 2 in Clinic</a:t>
            </a:r>
          </a:p>
        </p:txBody>
      </p:sp>
      <p:sp>
        <p:nvSpPr>
          <p:cNvPr id="3" name="Content Placeholder 2">
            <a:extLst>
              <a:ext uri="{FF2B5EF4-FFF2-40B4-BE49-F238E27FC236}">
                <a16:creationId xmlns:a16="http://schemas.microsoft.com/office/drawing/2014/main" id="{2C51470E-827C-43BF-B0D6-A8C904DCAC6E}"/>
              </a:ext>
            </a:extLst>
          </p:cNvPr>
          <p:cNvSpPr>
            <a:spLocks noGrp="1"/>
          </p:cNvSpPr>
          <p:nvPr>
            <p:ph sz="quarter" idx="1"/>
          </p:nvPr>
        </p:nvSpPr>
        <p:spPr>
          <a:xfrm>
            <a:off x="436903" y="1295400"/>
            <a:ext cx="3742519" cy="5562600"/>
          </a:xfrm>
        </p:spPr>
        <p:txBody>
          <a:bodyPr>
            <a:normAutofit fontScale="77500" lnSpcReduction="20000"/>
          </a:bodyPr>
          <a:lstStyle/>
          <a:p>
            <a:pPr>
              <a:lnSpc>
                <a:spcPct val="120000"/>
              </a:lnSpc>
            </a:pPr>
            <a:r>
              <a:rPr lang="en-US" sz="3600" dirty="0"/>
              <a:t>62 </a:t>
            </a:r>
            <a:r>
              <a:rPr lang="en-US" sz="3600" dirty="0" err="1"/>
              <a:t>yrs</a:t>
            </a:r>
            <a:r>
              <a:rPr lang="en-US" sz="3600" dirty="0"/>
              <a:t> old, A1c 10.6%.</a:t>
            </a:r>
          </a:p>
          <a:p>
            <a:pPr>
              <a:lnSpc>
                <a:spcPct val="120000"/>
              </a:lnSpc>
            </a:pPr>
            <a:r>
              <a:rPr lang="en-US" sz="3600" dirty="0"/>
              <a:t>100 units glargine plus metformin 1000mg </a:t>
            </a:r>
            <a:r>
              <a:rPr lang="en-US" sz="3200" dirty="0"/>
              <a:t>BID</a:t>
            </a:r>
            <a:r>
              <a:rPr lang="en-US" sz="1800" dirty="0"/>
              <a:t>. </a:t>
            </a:r>
          </a:p>
          <a:p>
            <a:pPr>
              <a:lnSpc>
                <a:spcPct val="120000"/>
              </a:lnSpc>
            </a:pPr>
            <a:r>
              <a:rPr lang="en-US" sz="3600" dirty="0"/>
              <a:t>BMI 39, B/P 138/78</a:t>
            </a:r>
          </a:p>
          <a:p>
            <a:pPr>
              <a:lnSpc>
                <a:spcPct val="120000"/>
              </a:lnSpc>
            </a:pPr>
            <a:r>
              <a:rPr lang="en-US" sz="3600" dirty="0"/>
              <a:t>LDL 148, Trig 282 </a:t>
            </a:r>
          </a:p>
          <a:p>
            <a:pPr>
              <a:lnSpc>
                <a:spcPct val="120000"/>
              </a:lnSpc>
            </a:pPr>
            <a:r>
              <a:rPr lang="en-US" sz="3600" dirty="0">
                <a:solidFill>
                  <a:srgbClr val="0070C0"/>
                </a:solidFill>
              </a:rPr>
              <a:t>UACR 319 mg/g, GFR 49</a:t>
            </a:r>
          </a:p>
          <a:p>
            <a:pPr>
              <a:lnSpc>
                <a:spcPct val="120000"/>
              </a:lnSpc>
            </a:pPr>
            <a:r>
              <a:rPr lang="en-US" sz="3600" dirty="0"/>
              <a:t>Other Meds: atorvastatin 20mg, metoprolol, </a:t>
            </a:r>
            <a:r>
              <a:rPr lang="en-US" sz="3400" dirty="0"/>
              <a:t>fluticasone</a:t>
            </a:r>
            <a:r>
              <a:rPr lang="en-US" dirty="0"/>
              <a:t> </a:t>
            </a:r>
            <a:r>
              <a:rPr lang="en-US" sz="3400" dirty="0"/>
              <a:t>propionate</a:t>
            </a:r>
          </a:p>
        </p:txBody>
      </p:sp>
      <p:sp>
        <p:nvSpPr>
          <p:cNvPr id="4" name="Content Placeholder 3">
            <a:extLst>
              <a:ext uri="{FF2B5EF4-FFF2-40B4-BE49-F238E27FC236}">
                <a16:creationId xmlns:a16="http://schemas.microsoft.com/office/drawing/2014/main" id="{D839916F-CC7B-4B43-9215-5BFF8A4CF331}"/>
              </a:ext>
            </a:extLst>
          </p:cNvPr>
          <p:cNvSpPr>
            <a:spLocks noGrp="1"/>
          </p:cNvSpPr>
          <p:nvPr>
            <p:ph sz="quarter" idx="2"/>
          </p:nvPr>
        </p:nvSpPr>
        <p:spPr>
          <a:xfrm>
            <a:off x="5405963" y="1197092"/>
            <a:ext cx="3742519" cy="4937760"/>
          </a:xfrm>
        </p:spPr>
        <p:txBody>
          <a:bodyPr>
            <a:normAutofit fontScale="77500" lnSpcReduction="20000"/>
          </a:bodyPr>
          <a:lstStyle/>
          <a:p>
            <a:r>
              <a:rPr lang="en-US" dirty="0">
                <a:solidFill>
                  <a:srgbClr val="0070C0"/>
                </a:solidFill>
              </a:rPr>
              <a:t>Daily habits / </a:t>
            </a:r>
            <a:r>
              <a:rPr lang="en-US" dirty="0" err="1">
                <a:solidFill>
                  <a:srgbClr val="0070C0"/>
                </a:solidFill>
              </a:rPr>
              <a:t>Hx</a:t>
            </a:r>
            <a:endParaRPr lang="en-US" dirty="0">
              <a:solidFill>
                <a:srgbClr val="0070C0"/>
              </a:solidFill>
            </a:endParaRPr>
          </a:p>
          <a:p>
            <a:pPr lvl="1">
              <a:lnSpc>
                <a:spcPct val="120000"/>
              </a:lnSpc>
            </a:pPr>
            <a:r>
              <a:rPr lang="en-US" dirty="0"/>
              <a:t>Mostly sedentary, takes care of mom</a:t>
            </a:r>
          </a:p>
          <a:p>
            <a:pPr lvl="1">
              <a:lnSpc>
                <a:spcPct val="120000"/>
              </a:lnSpc>
            </a:pPr>
            <a:r>
              <a:rPr lang="en-US" dirty="0"/>
              <a:t>Dad died at 53 of MI</a:t>
            </a:r>
          </a:p>
          <a:p>
            <a:pPr lvl="1">
              <a:lnSpc>
                <a:spcPct val="120000"/>
              </a:lnSpc>
            </a:pPr>
            <a:r>
              <a:rPr lang="en-US" dirty="0"/>
              <a:t>BMI was 43 last year</a:t>
            </a:r>
          </a:p>
          <a:p>
            <a:pPr lvl="1">
              <a:lnSpc>
                <a:spcPct val="120000"/>
              </a:lnSpc>
            </a:pPr>
            <a:r>
              <a:rPr lang="en-US" dirty="0"/>
              <a:t>Skips meds sometimes</a:t>
            </a:r>
          </a:p>
          <a:p>
            <a:pPr lvl="1">
              <a:lnSpc>
                <a:spcPct val="120000"/>
              </a:lnSpc>
            </a:pPr>
            <a:r>
              <a:rPr lang="en-US" dirty="0"/>
              <a:t>Sleep 5-6 hours a night</a:t>
            </a:r>
          </a:p>
          <a:p>
            <a:pPr lvl="1">
              <a:lnSpc>
                <a:spcPct val="120000"/>
              </a:lnSpc>
            </a:pPr>
            <a:r>
              <a:rPr lang="en-US" dirty="0"/>
              <a:t>Doesn’t drink, </a:t>
            </a:r>
            <a:br>
              <a:rPr lang="en-US" dirty="0"/>
            </a:br>
            <a:r>
              <a:rPr lang="en-US" dirty="0"/>
              <a:t>smokes ½ pack a day</a:t>
            </a:r>
          </a:p>
          <a:p>
            <a:pPr lvl="1">
              <a:lnSpc>
                <a:spcPct val="120000"/>
              </a:lnSpc>
            </a:pPr>
            <a:r>
              <a:rPr lang="en-US" dirty="0"/>
              <a:t>Eats fast food 4-6 times a week</a:t>
            </a:r>
          </a:p>
        </p:txBody>
      </p:sp>
      <p:pic>
        <p:nvPicPr>
          <p:cNvPr id="6" name="Picture 5" descr="Businessman finger on face">
            <a:extLst>
              <a:ext uri="{FF2B5EF4-FFF2-40B4-BE49-F238E27FC236}">
                <a16:creationId xmlns:a16="http://schemas.microsoft.com/office/drawing/2014/main" id="{AB8382A7-369F-C526-C484-AFD15941E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9422" y="1516380"/>
            <a:ext cx="1134281" cy="4495800"/>
          </a:xfrm>
          <a:prstGeom prst="rect">
            <a:avLst/>
          </a:prstGeom>
        </p:spPr>
      </p:pic>
    </p:spTree>
    <p:extLst>
      <p:ext uri="{BB962C8B-B14F-4D97-AF65-F5344CB8AC3E}">
        <p14:creationId xmlns:p14="http://schemas.microsoft.com/office/powerpoint/2010/main" val="278243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rgbClr val="C00000"/>
                                      </p:to>
                                    </p:animClr>
                                    <p:animClr clrSpc="rgb" dir="cw">
                                      <p:cBhvr>
                                        <p:cTn id="7" dur="500" fill="hold"/>
                                        <p:tgtEl>
                                          <p:spTgt spid="3">
                                            <p:txEl>
                                              <p:pRg st="4" end="4"/>
                                            </p:txEl>
                                          </p:spTgt>
                                        </p:tgtEl>
                                        <p:attrNameLst>
                                          <p:attrName>fillcolor</p:attrName>
                                        </p:attrNameLst>
                                      </p:cBhvr>
                                      <p:to>
                                        <a:srgbClr val="C00000"/>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Autofit/>
          </a:bodyPr>
          <a:lstStyle/>
          <a:p>
            <a:r>
              <a:rPr lang="en-US" sz="4000" dirty="0"/>
              <a:t>ADA 2025 Standard 11 - Chronic Kidney Disease and Risk Management</a:t>
            </a:r>
          </a:p>
        </p:txBody>
      </p:sp>
      <p:sp>
        <p:nvSpPr>
          <p:cNvPr id="3" name="Content Placeholder 2"/>
          <p:cNvSpPr>
            <a:spLocks noGrp="1"/>
          </p:cNvSpPr>
          <p:nvPr>
            <p:ph sz="quarter" idx="1"/>
          </p:nvPr>
        </p:nvSpPr>
        <p:spPr>
          <a:xfrm>
            <a:off x="228600" y="1524000"/>
            <a:ext cx="5562600" cy="5334000"/>
          </a:xfrm>
        </p:spPr>
        <p:txBody>
          <a:bodyPr>
            <a:normAutofit/>
          </a:bodyPr>
          <a:lstStyle/>
          <a:p>
            <a:pPr lvl="1">
              <a:lnSpc>
                <a:spcPct val="110000"/>
              </a:lnSpc>
            </a:pPr>
            <a:r>
              <a:rPr lang="en-US" sz="2400" dirty="0">
                <a:cs typeface="Calibri" panose="020F0502020204030204" pitchFamily="34" charset="0"/>
              </a:rPr>
              <a:t>Optimize BG and BP to protect kidneys</a:t>
            </a:r>
          </a:p>
          <a:p>
            <a:pPr lvl="1">
              <a:lnSpc>
                <a:spcPct val="110000"/>
              </a:lnSpc>
            </a:pPr>
            <a:r>
              <a:rPr lang="en-US" sz="2400" dirty="0">
                <a:cs typeface="Calibri" panose="020F0502020204030204" pitchFamily="34" charset="0"/>
              </a:rPr>
              <a:t>Screen Urine Albumin Creatinine ratio (UACR) &amp; GFR</a:t>
            </a:r>
          </a:p>
          <a:p>
            <a:pPr lvl="2">
              <a:lnSpc>
                <a:spcPct val="110000"/>
              </a:lnSpc>
            </a:pPr>
            <a:r>
              <a:rPr lang="en-US" sz="2000" dirty="0">
                <a:cs typeface="Calibri" panose="020F0502020204030204" pitchFamily="34" charset="0"/>
              </a:rPr>
              <a:t>Type 2 at dx then yearly</a:t>
            </a:r>
          </a:p>
          <a:p>
            <a:pPr lvl="2">
              <a:lnSpc>
                <a:spcPct val="110000"/>
              </a:lnSpc>
            </a:pPr>
            <a:r>
              <a:rPr lang="en-US" sz="2000" dirty="0">
                <a:cs typeface="Calibri" panose="020F0502020204030204" pitchFamily="34" charset="0"/>
              </a:rPr>
              <a:t>Type 1 with diabetes for 5 years, then yearly</a:t>
            </a:r>
          </a:p>
          <a:p>
            <a:pPr lvl="2">
              <a:lnSpc>
                <a:spcPct val="110000"/>
              </a:lnSpc>
            </a:pPr>
            <a:r>
              <a:rPr lang="en-US" sz="2000" dirty="0">
                <a:solidFill>
                  <a:srgbClr val="0070C0"/>
                </a:solidFill>
                <a:cs typeface="Calibri" panose="020F0502020204030204" pitchFamily="34" charset="0"/>
              </a:rPr>
              <a:t>If u</a:t>
            </a:r>
            <a:r>
              <a:rPr lang="en-US" sz="2000" b="0" i="0" dirty="0">
                <a:solidFill>
                  <a:srgbClr val="0070C0"/>
                </a:solidFill>
                <a:effectLst/>
                <a:cs typeface="Calibri" panose="020F0502020204030204" pitchFamily="34" charset="0"/>
              </a:rPr>
              <a:t>rinary albumin ≥300 and GFR 30–60 monitor 1-4 times a year to guide therapy. </a:t>
            </a:r>
            <a:endParaRPr lang="en-US" sz="2000" dirty="0">
              <a:solidFill>
                <a:srgbClr val="0070C0"/>
              </a:solidFill>
              <a:cs typeface="Calibri" panose="020F0502020204030204" pitchFamily="34" charset="0"/>
            </a:endParaRPr>
          </a:p>
          <a:p>
            <a:pPr lvl="1"/>
            <a:r>
              <a:rPr lang="en-US" sz="2400" dirty="0"/>
              <a:t>Treat hypertension with ACEI or ARB and for elevated albumin-to-creatinine ratio of 30 -299.</a:t>
            </a:r>
          </a:p>
          <a:p>
            <a:pPr lvl="1"/>
            <a:r>
              <a:rPr lang="en-US" sz="2400" dirty="0"/>
              <a:t>Monitor serum </a:t>
            </a:r>
            <a:r>
              <a:rPr lang="en-US" sz="2400" dirty="0" err="1"/>
              <a:t>creat</a:t>
            </a:r>
            <a:r>
              <a:rPr lang="en-US" sz="2400" dirty="0"/>
              <a:t> and K+ </a:t>
            </a:r>
          </a:p>
          <a:p>
            <a:pPr lvl="2"/>
            <a:r>
              <a:rPr lang="en-US" sz="2000" dirty="0"/>
              <a:t>if on ACE, ARB or diuretics</a:t>
            </a: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5" name="Picture 4">
            <a:extLst>
              <a:ext uri="{FF2B5EF4-FFF2-40B4-BE49-F238E27FC236}">
                <a16:creationId xmlns:a16="http://schemas.microsoft.com/office/drawing/2014/main" id="{9FE08BE1-4EAF-D4D6-09D5-EBA8D6254D2F}"/>
              </a:ext>
            </a:extLst>
          </p:cNvPr>
          <p:cNvPicPr>
            <a:picLocks noChangeAspect="1"/>
          </p:cNvPicPr>
          <p:nvPr/>
        </p:nvPicPr>
        <p:blipFill>
          <a:blip r:embed="rId5"/>
          <a:stretch>
            <a:fillRect/>
          </a:stretch>
        </p:blipFill>
        <p:spPr>
          <a:xfrm>
            <a:off x="5447731" y="6313989"/>
            <a:ext cx="3467669" cy="384846"/>
          </a:xfrm>
          <a:prstGeom prst="rect">
            <a:avLst/>
          </a:prstGeom>
        </p:spPr>
      </p:pic>
    </p:spTree>
    <p:custDataLst>
      <p:tags r:id="rId1"/>
    </p:custDataLst>
    <p:extLst>
      <p:ext uri="{BB962C8B-B14F-4D97-AF65-F5344CB8AC3E}">
        <p14:creationId xmlns:p14="http://schemas.microsoft.com/office/powerpoint/2010/main" val="382867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Reducing Vascular Risk Factors For Type 1 and Type 2</a:t>
            </a:r>
          </a:p>
        </p:txBody>
      </p:sp>
      <p:sp>
        <p:nvSpPr>
          <p:cNvPr id="1715203" name="Rectangle 3"/>
          <p:cNvSpPr>
            <a:spLocks noGrp="1" noChangeArrowheads="1"/>
          </p:cNvSpPr>
          <p:nvPr>
            <p:ph type="body" sz="half" idx="1"/>
          </p:nvPr>
        </p:nvSpPr>
        <p:spPr>
          <a:xfrm>
            <a:off x="573088" y="1828801"/>
            <a:ext cx="4037012" cy="4572006"/>
          </a:xfrm>
        </p:spPr>
        <p:txBody>
          <a:bodyPr>
            <a:normAutofit lnSpcReduction="10000"/>
          </a:bodyPr>
          <a:lstStyle/>
          <a:p>
            <a:pPr eaLnBrk="1" hangingPunct="1">
              <a:lnSpc>
                <a:spcPct val="90000"/>
              </a:lnSpc>
              <a:defRPr/>
            </a:pPr>
            <a:r>
              <a:rPr lang="en-US" sz="3100" dirty="0"/>
              <a:t>Modifiable</a:t>
            </a:r>
          </a:p>
          <a:p>
            <a:pPr lvl="1" eaLnBrk="1" hangingPunct="1">
              <a:lnSpc>
                <a:spcPct val="90000"/>
              </a:lnSpc>
              <a:defRPr/>
            </a:pPr>
            <a:r>
              <a:rPr lang="en-US" sz="3100" dirty="0"/>
              <a:t>Sleep</a:t>
            </a:r>
          </a:p>
          <a:p>
            <a:pPr lvl="1" eaLnBrk="1" hangingPunct="1">
              <a:lnSpc>
                <a:spcPct val="90000"/>
              </a:lnSpc>
              <a:defRPr/>
            </a:pPr>
            <a:r>
              <a:rPr lang="en-US" sz="3100" dirty="0"/>
              <a:t>Smoking</a:t>
            </a:r>
          </a:p>
          <a:p>
            <a:pPr lvl="1" eaLnBrk="1" hangingPunct="1">
              <a:lnSpc>
                <a:spcPct val="90000"/>
              </a:lnSpc>
              <a:defRPr/>
            </a:pPr>
            <a:r>
              <a:rPr lang="en-US" sz="3100" dirty="0"/>
              <a:t>Oral Care</a:t>
            </a:r>
          </a:p>
          <a:p>
            <a:pPr lvl="1" eaLnBrk="1" hangingPunct="1">
              <a:lnSpc>
                <a:spcPct val="90000"/>
              </a:lnSpc>
              <a:defRPr/>
            </a:pPr>
            <a:r>
              <a:rPr lang="en-US" sz="3100" dirty="0"/>
              <a:t>Weight</a:t>
            </a:r>
          </a:p>
          <a:p>
            <a:pPr lvl="1" eaLnBrk="1" hangingPunct="1">
              <a:lnSpc>
                <a:spcPct val="90000"/>
              </a:lnSpc>
              <a:defRPr/>
            </a:pPr>
            <a:r>
              <a:rPr lang="en-US" sz="3100" dirty="0"/>
              <a:t>Dietary Habits</a:t>
            </a:r>
          </a:p>
          <a:p>
            <a:pPr lvl="1" eaLnBrk="1" hangingPunct="1">
              <a:lnSpc>
                <a:spcPct val="90000"/>
              </a:lnSpc>
              <a:defRPr/>
            </a:pPr>
            <a:r>
              <a:rPr lang="en-US" sz="3100" dirty="0"/>
              <a:t>Glucose</a:t>
            </a:r>
          </a:p>
          <a:p>
            <a:pPr lvl="1">
              <a:lnSpc>
                <a:spcPct val="90000"/>
              </a:lnSpc>
              <a:defRPr/>
            </a:pPr>
            <a:r>
              <a:rPr lang="en-US" sz="3100" dirty="0"/>
              <a:t>Blood Pressure</a:t>
            </a:r>
          </a:p>
          <a:p>
            <a:pPr lvl="1">
              <a:lnSpc>
                <a:spcPct val="90000"/>
              </a:lnSpc>
              <a:defRPr/>
            </a:pPr>
            <a:r>
              <a:rPr lang="en-US" sz="3100" dirty="0"/>
              <a:t>Lipids</a:t>
            </a:r>
          </a:p>
          <a:p>
            <a:pPr lvl="1">
              <a:lnSpc>
                <a:spcPct val="90000"/>
              </a:lnSpc>
              <a:defRPr/>
            </a:pPr>
            <a:r>
              <a:rPr lang="en-US" sz="3100" dirty="0"/>
              <a:t>UACR</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2183125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Where do We Start?</a:t>
            </a:r>
          </a:p>
        </p:txBody>
      </p:sp>
      <p:sp>
        <p:nvSpPr>
          <p:cNvPr id="5" name="TextBox 4">
            <a:extLst>
              <a:ext uri="{FF2B5EF4-FFF2-40B4-BE49-F238E27FC236}">
                <a16:creationId xmlns:a16="http://schemas.microsoft.com/office/drawing/2014/main" id="{A31E1F61-A1EF-4577-BD41-F2862855CF65}"/>
              </a:ext>
            </a:extLst>
          </p:cNvPr>
          <p:cNvSpPr txBox="1"/>
          <p:nvPr/>
        </p:nvSpPr>
        <p:spPr>
          <a:xfrm>
            <a:off x="817635" y="6248400"/>
            <a:ext cx="7508730" cy="400110"/>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rPr>
              <a:t>Get at least 7 hours of sleep a night – Check for sleep apnea</a:t>
            </a:r>
          </a:p>
        </p:txBody>
      </p:sp>
      <p:pic>
        <p:nvPicPr>
          <p:cNvPr id="8" name="Content Placeholder 7" descr="Old man sleeping on sofa">
            <a:extLst>
              <a:ext uri="{FF2B5EF4-FFF2-40B4-BE49-F238E27FC236}">
                <a16:creationId xmlns:a16="http://schemas.microsoft.com/office/drawing/2014/main" id="{A5B4F5BF-D7DE-D335-0627-0BA555CCAF8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42378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a:t>
            </a:r>
          </a:p>
        </p:txBody>
      </p:sp>
      <p:sp>
        <p:nvSpPr>
          <p:cNvPr id="3" name="Content Placeholder 2"/>
          <p:cNvSpPr>
            <a:spLocks noGrp="1"/>
          </p:cNvSpPr>
          <p:nvPr>
            <p:ph sz="quarter" idx="1"/>
          </p:nvPr>
        </p:nvSpPr>
        <p:spPr>
          <a:xfrm>
            <a:off x="474453" y="1395640"/>
            <a:ext cx="6019800" cy="4937760"/>
          </a:xfrm>
        </p:spPr>
        <p:txBody>
          <a:bodyPr>
            <a:normAutofit fontScale="92500"/>
          </a:bodyPr>
          <a:lstStyle/>
          <a:p>
            <a:r>
              <a:rPr lang="en-US" dirty="0"/>
              <a:t>Which of the following is the best recommendation to protect cardiovascular health?</a:t>
            </a:r>
            <a:r>
              <a:rPr lang="en-US" sz="3200" dirty="0"/>
              <a:t> </a:t>
            </a:r>
          </a:p>
          <a:p>
            <a:pPr marL="0" indent="0">
              <a:buNone/>
            </a:pPr>
            <a:r>
              <a:rPr lang="en-US" dirty="0"/>
              <a:t>A. Avoid all fast foods</a:t>
            </a:r>
          </a:p>
          <a:p>
            <a:pPr marL="0" indent="0">
              <a:buNone/>
            </a:pPr>
            <a:r>
              <a:rPr lang="en-US" sz="3200" dirty="0"/>
              <a:t>B.  </a:t>
            </a:r>
            <a:r>
              <a:rPr lang="en-US" sz="3900" dirty="0"/>
              <a:t>Stop smoking</a:t>
            </a:r>
          </a:p>
          <a:p>
            <a:pPr marL="0" indent="0">
              <a:buNone/>
            </a:pPr>
            <a:r>
              <a:rPr lang="en-US" dirty="0"/>
              <a:t>C. Keep </a:t>
            </a:r>
            <a:r>
              <a:rPr lang="en-US" dirty="0">
                <a:cs typeface="Calibri" panose="020F0502020204030204" pitchFamily="34" charset="0"/>
              </a:rPr>
              <a:t>B/P</a:t>
            </a:r>
            <a:r>
              <a:rPr lang="en-US" dirty="0"/>
              <a:t> as low as possible</a:t>
            </a:r>
          </a:p>
          <a:p>
            <a:pPr marL="0" indent="0">
              <a:buNone/>
            </a:pPr>
            <a:r>
              <a:rPr lang="en-US" dirty="0"/>
              <a:t>D. Eliminate sugar from diet</a:t>
            </a:r>
          </a:p>
        </p:txBody>
      </p:sp>
      <p:pic>
        <p:nvPicPr>
          <p:cNvPr id="4" name="Picture 3"/>
          <p:cNvPicPr>
            <a:picLocks noChangeAspect="1"/>
          </p:cNvPicPr>
          <p:nvPr/>
        </p:nvPicPr>
        <p:blipFill>
          <a:blip r:embed="rId3"/>
          <a:stretch>
            <a:fillRect/>
          </a:stretch>
        </p:blipFill>
        <p:spPr>
          <a:xfrm>
            <a:off x="6477000" y="1715420"/>
            <a:ext cx="1963082" cy="1950889"/>
          </a:xfrm>
          <a:prstGeom prst="rect">
            <a:avLst/>
          </a:prstGeom>
        </p:spPr>
      </p:pic>
      <p:sp>
        <p:nvSpPr>
          <p:cNvPr id="5" name="Oval 4">
            <a:extLst>
              <a:ext uri="{FF2B5EF4-FFF2-40B4-BE49-F238E27FC236}">
                <a16:creationId xmlns:a16="http://schemas.microsoft.com/office/drawing/2014/main" id="{3DB11F36-D473-86D8-39A6-348C389F5B6D}"/>
              </a:ext>
            </a:extLst>
          </p:cNvPr>
          <p:cNvSpPr/>
          <p:nvPr/>
        </p:nvSpPr>
        <p:spPr>
          <a:xfrm>
            <a:off x="273171" y="4343400"/>
            <a:ext cx="4343400" cy="794840"/>
          </a:xfrm>
          <a:custGeom>
            <a:avLst/>
            <a:gdLst>
              <a:gd name="connsiteX0" fmla="*/ 0 w 4343400"/>
              <a:gd name="connsiteY0" fmla="*/ 397420 h 794840"/>
              <a:gd name="connsiteX1" fmla="*/ 2171700 w 4343400"/>
              <a:gd name="connsiteY1" fmla="*/ 0 h 794840"/>
              <a:gd name="connsiteX2" fmla="*/ 4343400 w 4343400"/>
              <a:gd name="connsiteY2" fmla="*/ 397420 h 794840"/>
              <a:gd name="connsiteX3" fmla="*/ 2171700 w 4343400"/>
              <a:gd name="connsiteY3" fmla="*/ 794840 h 794840"/>
              <a:gd name="connsiteX4" fmla="*/ 0 w 4343400"/>
              <a:gd name="connsiteY4" fmla="*/ 397420 h 794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794840" extrusionOk="0">
                <a:moveTo>
                  <a:pt x="0" y="397420"/>
                </a:moveTo>
                <a:cubicBezTo>
                  <a:pt x="-9125" y="152422"/>
                  <a:pt x="962355" y="-120718"/>
                  <a:pt x="2171700" y="0"/>
                </a:cubicBezTo>
                <a:cubicBezTo>
                  <a:pt x="3357562" y="-3278"/>
                  <a:pt x="4297253" y="186623"/>
                  <a:pt x="4343400" y="397420"/>
                </a:cubicBezTo>
                <a:cubicBezTo>
                  <a:pt x="4433623" y="807776"/>
                  <a:pt x="3490768" y="745129"/>
                  <a:pt x="2171700" y="794840"/>
                </a:cubicBezTo>
                <a:cubicBezTo>
                  <a:pt x="992615" y="795801"/>
                  <a:pt x="1242" y="631100"/>
                  <a:pt x="0" y="397420"/>
                </a:cubicBezTo>
                <a:close/>
              </a:path>
            </a:pathLst>
          </a:custGeom>
          <a:noFill/>
          <a:ln w="38100">
            <a:solidFill>
              <a:srgbClr val="B317AC"/>
            </a:solidFill>
            <a:extLst>
              <a:ext uri="{C807C97D-BFC1-408E-A445-0C87EB9F89A2}">
                <ask:lineSketchStyleProps xmlns:ask="http://schemas.microsoft.com/office/drawing/2018/sketchyshapes" sd="264327539">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B317AC"/>
                </a:solidFill>
              </a:ln>
            </a:endParaRPr>
          </a:p>
        </p:txBody>
      </p:sp>
    </p:spTree>
    <p:custDataLst>
      <p:tags r:id="rId1"/>
    </p:custDataLst>
    <p:extLst>
      <p:ext uri="{BB962C8B-B14F-4D97-AF65-F5344CB8AC3E}">
        <p14:creationId xmlns:p14="http://schemas.microsoft.com/office/powerpoint/2010/main" val="37930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586" name="Picture 2" descr="smoking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2624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3962400" y="2057400"/>
            <a:ext cx="4648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Ask at every visit</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Assess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Advise</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Assist with stop smoking </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Arrange for referrals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Organize your clinic</a:t>
            </a:r>
          </a:p>
        </p:txBody>
      </p:sp>
      <p:sp>
        <p:nvSpPr>
          <p:cNvPr id="1603588" name="Rectangle 4"/>
          <p:cNvSpPr>
            <a:spLocks noChangeArrowheads="1"/>
          </p:cNvSpPr>
          <p:nvPr/>
        </p:nvSpPr>
        <p:spPr bwMode="auto">
          <a:xfrm>
            <a:off x="762000" y="228600"/>
            <a:ext cx="7848600" cy="838200"/>
          </a:xfrm>
          <a:prstGeom prst="rect">
            <a:avLst/>
          </a:prstGeom>
          <a:noFill/>
          <a:ln w="12700">
            <a:noFill/>
            <a:miter lim="800000"/>
            <a:headEnd/>
            <a:tailEnd/>
          </a:ln>
          <a:effectLst/>
        </p:spPr>
        <p:txBody>
          <a:bodyPr lIns="90477" tIns="44445" rIns="90477" bIns="44445"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rPr>
              <a:t>Smoking and Diabetes  </a:t>
            </a:r>
            <a:endPar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sym typeface="Monotype Sorts" pitchFamily="2" charset="2"/>
            </a:endParaRPr>
          </a:p>
        </p:txBody>
      </p:sp>
      <p:sp>
        <p:nvSpPr>
          <p:cNvPr id="82949" name="Text Box 5"/>
          <p:cNvSpPr txBox="1">
            <a:spLocks noChangeArrowheads="1"/>
          </p:cNvSpPr>
          <p:nvPr/>
        </p:nvSpPr>
        <p:spPr bwMode="auto">
          <a:xfrm>
            <a:off x="457200" y="1219200"/>
            <a:ext cx="8305800" cy="584775"/>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rebuchet MS" pitchFamily="34" charset="0"/>
                <a:ea typeface="+mn-ea"/>
                <a:cs typeface="+mn-cs"/>
              </a:rPr>
              <a:t>Smoking increases risk of diabetes 30%</a:t>
            </a:r>
          </a:p>
        </p:txBody>
      </p:sp>
      <p:sp>
        <p:nvSpPr>
          <p:cNvPr id="2" name="Title 1"/>
          <p:cNvSpPr>
            <a:spLocks noGrp="1"/>
          </p:cNvSpPr>
          <p:nvPr>
            <p:ph type="title"/>
          </p:nvPr>
        </p:nvSpPr>
        <p:spPr/>
        <p:txBody>
          <a:bodyPr/>
          <a:lstStyle/>
          <a:p>
            <a:r>
              <a:rPr lang="en-US" dirty="0"/>
              <a:t>Smoking and Diabetes</a:t>
            </a:r>
          </a:p>
        </p:txBody>
      </p:sp>
    </p:spTree>
    <p:custDataLst>
      <p:tags r:id="rId1"/>
    </p:custDataLst>
    <p:extLst>
      <p:ext uri="{BB962C8B-B14F-4D97-AF65-F5344CB8AC3E}">
        <p14:creationId xmlns:p14="http://schemas.microsoft.com/office/powerpoint/2010/main" val="179146752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03586"/>
                                        </p:tgtEl>
                                        <p:attrNameLst>
                                          <p:attrName>style.visibility</p:attrName>
                                        </p:attrNameLst>
                                      </p:cBhvr>
                                      <p:to>
                                        <p:strVal val="visible"/>
                                      </p:to>
                                    </p:set>
                                    <p:anim calcmode="lin" valueType="num">
                                      <p:cBhvr additive="base">
                                        <p:cTn id="7" dur="5000" fill="hold"/>
                                        <p:tgtEl>
                                          <p:spTgt spid="1603586"/>
                                        </p:tgtEl>
                                        <p:attrNameLst>
                                          <p:attrName>ppt_x</p:attrName>
                                        </p:attrNameLst>
                                      </p:cBhvr>
                                      <p:tavLst>
                                        <p:tav tm="0">
                                          <p:val>
                                            <p:strVal val="#ppt_x"/>
                                          </p:val>
                                        </p:tav>
                                        <p:tav tm="100000">
                                          <p:val>
                                            <p:strVal val="#ppt_x"/>
                                          </p:val>
                                        </p:tav>
                                      </p:tavLst>
                                    </p:anim>
                                    <p:anim calcmode="lin" valueType="num">
                                      <p:cBhvr additive="base">
                                        <p:cTn id="8" dur="5000" fill="hold"/>
                                        <p:tgtEl>
                                          <p:spTgt spid="16035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381809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DASH Diet – Dietary Approaches to Stop Hypertension</a:t>
            </a:r>
          </a:p>
        </p:txBody>
      </p:sp>
      <p:sp>
        <p:nvSpPr>
          <p:cNvPr id="3" name="Content Placeholder 2"/>
          <p:cNvSpPr>
            <a:spLocks noGrp="1"/>
          </p:cNvSpPr>
          <p:nvPr>
            <p:ph sz="quarter" idx="1"/>
          </p:nvPr>
        </p:nvSpPr>
        <p:spPr>
          <a:xfrm>
            <a:off x="228600" y="1219200"/>
            <a:ext cx="6934200" cy="5867400"/>
          </a:xfrm>
        </p:spPr>
        <p:txBody>
          <a:bodyPr>
            <a:normAutofit fontScale="77500" lnSpcReduction="20000"/>
          </a:bodyPr>
          <a:lstStyle/>
          <a:p>
            <a:pPr>
              <a:lnSpc>
                <a:spcPct val="120000"/>
              </a:lnSpc>
            </a:pPr>
            <a:r>
              <a:rPr lang="en-US" dirty="0"/>
              <a:t>The DASH diet emphasizes vegetables, fruits and low-fat dairy foods — and moderate amounts of whole grains, fish, poultry, nuts.</a:t>
            </a:r>
          </a:p>
          <a:p>
            <a:pPr>
              <a:lnSpc>
                <a:spcPct val="120000"/>
              </a:lnSpc>
            </a:pPr>
            <a:r>
              <a:rPr lang="en-US" dirty="0"/>
              <a:t>Pt recommendations</a:t>
            </a:r>
          </a:p>
          <a:p>
            <a:pPr lvl="1">
              <a:lnSpc>
                <a:spcPct val="120000"/>
              </a:lnSpc>
            </a:pPr>
            <a:r>
              <a:rPr lang="en-US" dirty="0"/>
              <a:t>Eat lots of whole grains, fruits, vegetables and low-fat dairy products. </a:t>
            </a:r>
          </a:p>
          <a:p>
            <a:pPr lvl="1">
              <a:lnSpc>
                <a:spcPct val="120000"/>
              </a:lnSpc>
            </a:pPr>
            <a:r>
              <a:rPr lang="en-US" dirty="0"/>
              <a:t>Also includes some fish, poultry and legumes, and encourages a small amount of nuts and seeds a few times a week. </a:t>
            </a:r>
          </a:p>
          <a:p>
            <a:pPr lvl="1">
              <a:lnSpc>
                <a:spcPct val="120000"/>
              </a:lnSpc>
            </a:pPr>
            <a:r>
              <a:rPr lang="en-US" dirty="0"/>
              <a:t>Red meat, sweets and fats in small amounts.</a:t>
            </a:r>
          </a:p>
          <a:p>
            <a:pPr lvl="1">
              <a:lnSpc>
                <a:spcPct val="120000"/>
              </a:lnSpc>
            </a:pPr>
            <a:r>
              <a:rPr lang="en-US" dirty="0"/>
              <a:t>Focus on low saturated fat, cholesterol, total fat.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339543"/>
            <a:ext cx="1652420" cy="158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30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76200"/>
            <a:ext cx="5602312"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Mediterranean Diet Pyramid</a:t>
            </a:r>
          </a:p>
        </p:txBody>
      </p:sp>
    </p:spTree>
    <p:extLst>
      <p:ext uri="{BB962C8B-B14F-4D97-AF65-F5344CB8AC3E}">
        <p14:creationId xmlns:p14="http://schemas.microsoft.com/office/powerpoint/2010/main" val="26153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fontScale="85000" lnSpcReduction="10000"/>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6" name="Picture 5" descr="People doing outdoor yoga">
            <a:extLst>
              <a:ext uri="{FF2B5EF4-FFF2-40B4-BE49-F238E27FC236}">
                <a16:creationId xmlns:a16="http://schemas.microsoft.com/office/drawing/2014/main" id="{F2F226A5-6BE3-EBCD-D706-CFA484958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4362586"/>
            <a:ext cx="3733800" cy="2489663"/>
          </a:xfrm>
          <a:prstGeom prst="rect">
            <a:avLst/>
          </a:prstGeom>
        </p:spPr>
      </p:pic>
    </p:spTree>
    <p:custDataLst>
      <p:tags r:id="rId1"/>
    </p:custDataLst>
    <p:extLst>
      <p:ext uri="{BB962C8B-B14F-4D97-AF65-F5344CB8AC3E}">
        <p14:creationId xmlns:p14="http://schemas.microsoft.com/office/powerpoint/2010/main" val="20299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381000"/>
            <a:ext cx="8458200" cy="914400"/>
          </a:xfrm>
        </p:spPr>
        <p:txBody>
          <a:bodyPr>
            <a:noAutofit/>
          </a:bodyPr>
          <a:lstStyle/>
          <a:p>
            <a:pPr>
              <a:defRPr/>
            </a:pPr>
            <a:r>
              <a:rPr lang="en-US" sz="4000" dirty="0">
                <a:solidFill>
                  <a:schemeClr val="accent1">
                    <a:lumMod val="20000"/>
                    <a:lumOff val="80000"/>
                  </a:schemeClr>
                </a:solidFill>
              </a:rPr>
              <a:t>Periodontal disease and Heart Disease</a:t>
            </a:r>
          </a:p>
        </p:txBody>
      </p:sp>
      <p:pic>
        <p:nvPicPr>
          <p:cNvPr id="171011" name="Content Placeholder 3" descr="man-mouth.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371600"/>
            <a:ext cx="2381250" cy="2667000"/>
          </a:xfrm>
        </p:spPr>
      </p:pic>
      <p:sp>
        <p:nvSpPr>
          <p:cNvPr id="5" name="Content Placeholder 2"/>
          <p:cNvSpPr txBox="1">
            <a:spLocks/>
          </p:cNvSpPr>
          <p:nvPr/>
        </p:nvSpPr>
        <p:spPr bwMode="auto">
          <a:xfrm>
            <a:off x="2722579" y="1371600"/>
            <a:ext cx="6172200" cy="4572000"/>
          </a:xfrm>
          <a:prstGeom prst="rect">
            <a:avLst/>
          </a:prstGeom>
          <a:noFill/>
          <a:ln w="9525">
            <a:noFill/>
            <a:miter lim="800000"/>
            <a:headEnd/>
            <a:tailEnd/>
          </a:ln>
          <a:effectLst/>
        </p:spPr>
        <p:txBody>
          <a:bodyPr/>
          <a:lstStyle/>
          <a:p>
            <a:pPr marL="342900" marR="0" lvl="0" indent="-342900" algn="l" defTabSz="914400" rtl="0" eaLnBrk="0" fontAlgn="auto" latinLnBrk="0" hangingPunct="0">
              <a:lnSpc>
                <a:spcPct val="100000"/>
              </a:lnSpc>
              <a:spcBef>
                <a:spcPct val="20000"/>
              </a:spcBef>
              <a:spcAft>
                <a:spcPts val="0"/>
              </a:spcAft>
              <a:buClr>
                <a:srgbClr val="464653"/>
              </a:buClr>
              <a:buSzPct val="60000"/>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Heart disease link:</a:t>
            </a:r>
          </a:p>
          <a:p>
            <a:pPr marL="800100" marR="0" lvl="1" indent="-342900" algn="l" defTabSz="914400" rtl="0" eaLnBrk="0" fontAlgn="auto" latinLnBrk="0" hangingPunct="0">
              <a:lnSpc>
                <a:spcPct val="100000"/>
              </a:lnSpc>
              <a:spcBef>
                <a:spcPct val="20000"/>
              </a:spcBef>
              <a:spcAft>
                <a:spcPts val="0"/>
              </a:spcAft>
              <a:buClr>
                <a:srgbClr val="464653"/>
              </a:buClr>
              <a:buSzPct val="60000"/>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oral bacteria enter the blood stream, attach to fatty plaques in coronary arteries increasing clot formation</a:t>
            </a:r>
            <a:endParaRPr kumimoji="0" lang="en-US" sz="2800" b="0" i="0" u="none" strike="noStrike" kern="0" cap="none" spc="0" normalizeH="0" baseline="0" noProof="0" dirty="0">
              <a:ln>
                <a:noFill/>
              </a:ln>
              <a:solidFill>
                <a:prstClr val="black"/>
              </a:solidFill>
              <a:effectLst>
                <a:outerShdw blurRad="38100" dist="38100" dir="2700000" algn="tl">
                  <a:srgbClr val="000000"/>
                </a:outerShdw>
              </a:effectLst>
              <a:uLnTx/>
              <a:uFillTx/>
              <a:latin typeface="Arial" charset="0"/>
              <a:ea typeface="+mn-ea"/>
              <a:cs typeface="+mn-cs"/>
            </a:endParaRPr>
          </a:p>
          <a:p>
            <a:pPr marL="800100" marR="0" lvl="1" indent="-342900" algn="l" defTabSz="914400" rtl="0" eaLnBrk="0" fontAlgn="auto" latinLnBrk="0" hangingPunct="0">
              <a:lnSpc>
                <a:spcPct val="100000"/>
              </a:lnSpc>
              <a:spcBef>
                <a:spcPct val="20000"/>
              </a:spcBef>
              <a:spcAft>
                <a:spcPts val="0"/>
              </a:spcAft>
              <a:buClr>
                <a:srgbClr val="464653"/>
              </a:buClr>
              <a:buSzPct val="60000"/>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inflammation increases plaque build up, which may contribute  to arterial inflammation</a:t>
            </a:r>
          </a:p>
          <a:p>
            <a:pPr marL="342900" marR="0" lvl="0" indent="-342900" algn="l" defTabSz="914400" rtl="0" eaLnBrk="0" fontAlgn="auto" latinLnBrk="0" hangingPunct="0">
              <a:lnSpc>
                <a:spcPct val="100000"/>
              </a:lnSpc>
              <a:spcBef>
                <a:spcPct val="20000"/>
              </a:spcBef>
              <a:spcAft>
                <a:spcPts val="0"/>
              </a:spcAft>
              <a:buClr>
                <a:srgbClr val="464653"/>
              </a:buClr>
              <a:buSzPct val="60000"/>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Hyperglycemia  =  Gingivitis = Heart Disease</a:t>
            </a:r>
          </a:p>
          <a:p>
            <a:pPr marL="800100" marR="0" lvl="1" indent="-342900" algn="l" defTabSz="914400" rtl="0" eaLnBrk="0" fontAlgn="auto" latinLnBrk="0" hangingPunct="0">
              <a:lnSpc>
                <a:spcPct val="100000"/>
              </a:lnSpc>
              <a:spcBef>
                <a:spcPct val="20000"/>
              </a:spcBef>
              <a:spcAft>
                <a:spcPts val="0"/>
              </a:spcAft>
              <a:buClr>
                <a:srgbClr val="464653"/>
              </a:buClr>
              <a:buSzPct val="60000"/>
              <a:buFontTx/>
              <a:buBlip>
                <a:blip r:embed="rId3"/>
              </a:buBlip>
              <a:tabLst/>
              <a:defRPr/>
            </a:pPr>
            <a:endParaRPr kumimoji="0" lang="en-US" sz="2800" b="0" i="1" u="none" strike="noStrike" kern="0" cap="none" spc="0" normalizeH="0" baseline="0" noProof="0" dirty="0">
              <a:ln>
                <a:noFill/>
              </a:ln>
              <a:solidFill>
                <a:srgbClr val="FFC000"/>
              </a:solidFill>
              <a:effectLst>
                <a:outerShdw blurRad="38100" dist="38100" dir="2700000" algn="tl">
                  <a:srgbClr val="000000"/>
                </a:outerShdw>
              </a:effectLst>
              <a:uLnTx/>
              <a:uFillTx/>
              <a:latin typeface="Gill Sans MT"/>
              <a:ea typeface="+mn-ea"/>
              <a:cs typeface="+mn-cs"/>
            </a:endParaRPr>
          </a:p>
        </p:txBody>
      </p:sp>
      <p:sp>
        <p:nvSpPr>
          <p:cNvPr id="2" name="TextBox 1">
            <a:extLst>
              <a:ext uri="{FF2B5EF4-FFF2-40B4-BE49-F238E27FC236}">
                <a16:creationId xmlns:a16="http://schemas.microsoft.com/office/drawing/2014/main" id="{460D5F09-6800-4C97-97FB-E2617281E99E}"/>
              </a:ext>
            </a:extLst>
          </p:cNvPr>
          <p:cNvSpPr txBox="1"/>
          <p:nvPr/>
        </p:nvSpPr>
        <p:spPr>
          <a:xfrm>
            <a:off x="457200" y="4038600"/>
            <a:ext cx="2381250" cy="1631216"/>
          </a:xfrm>
          <a:prstGeom prst="rect">
            <a:avLst/>
          </a:prstGeom>
          <a:noFill/>
        </p:spPr>
        <p:txBody>
          <a:bodyPr wrap="square" rtlCol="0">
            <a:spAutoFit/>
          </a:bodyPr>
          <a:lstStyle/>
          <a:p>
            <a:r>
              <a:rPr lang="en-US" sz="2000" dirty="0">
                <a:solidFill>
                  <a:srgbClr val="C00000"/>
                </a:solidFill>
              </a:rPr>
              <a:t>Preventive Action</a:t>
            </a:r>
          </a:p>
          <a:p>
            <a:pPr marL="285750" indent="-285750">
              <a:buFont typeface="Arial" panose="020B0604020202020204" pitchFamily="34" charset="0"/>
              <a:buChar char="•"/>
            </a:pPr>
            <a:r>
              <a:rPr lang="en-US" sz="2000" dirty="0">
                <a:solidFill>
                  <a:srgbClr val="C00000"/>
                </a:solidFill>
              </a:rPr>
              <a:t>Brush twice daily</a:t>
            </a:r>
          </a:p>
          <a:p>
            <a:pPr marL="285750" indent="-285750">
              <a:buFont typeface="Arial" panose="020B0604020202020204" pitchFamily="34" charset="0"/>
              <a:buChar char="•"/>
            </a:pPr>
            <a:r>
              <a:rPr lang="en-US" sz="2000" dirty="0">
                <a:solidFill>
                  <a:srgbClr val="C00000"/>
                </a:solidFill>
              </a:rPr>
              <a:t>Floss daily</a:t>
            </a:r>
          </a:p>
          <a:p>
            <a:pPr marL="285750" indent="-285750">
              <a:buFont typeface="Arial" panose="020B0604020202020204" pitchFamily="34" charset="0"/>
              <a:buChar char="•"/>
            </a:pPr>
            <a:r>
              <a:rPr lang="en-US" sz="2000" dirty="0">
                <a:solidFill>
                  <a:srgbClr val="C00000"/>
                </a:solidFill>
              </a:rPr>
              <a:t>See dental team a few times a year</a:t>
            </a:r>
          </a:p>
        </p:txBody>
      </p:sp>
    </p:spTree>
    <p:extLst>
      <p:ext uri="{BB962C8B-B14F-4D97-AF65-F5344CB8AC3E}">
        <p14:creationId xmlns:p14="http://schemas.microsoft.com/office/powerpoint/2010/main" val="404182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Medication Taking Behaviors</a:t>
            </a:r>
          </a:p>
        </p:txBody>
      </p:sp>
      <p:sp>
        <p:nvSpPr>
          <p:cNvPr id="3" name="Content Placeholder 2"/>
          <p:cNvSpPr>
            <a:spLocks noGrp="1"/>
          </p:cNvSpPr>
          <p:nvPr>
            <p:ph sz="quarter" idx="1"/>
          </p:nvPr>
        </p:nvSpPr>
        <p:spPr>
          <a:xfrm>
            <a:off x="457200" y="1274232"/>
            <a:ext cx="5791200" cy="5583767"/>
          </a:xfrm>
        </p:spPr>
        <p:txBody>
          <a:bodyPr>
            <a:normAutofit fontScale="77500" lnSpcReduction="20000"/>
          </a:bodyPr>
          <a:lstStyle/>
          <a:p>
            <a:pPr>
              <a:lnSpc>
                <a:spcPct val="120000"/>
              </a:lnSpc>
            </a:pPr>
            <a:r>
              <a:rPr lang="en-US" dirty="0"/>
              <a:t>Check in with medication taking behaviors before suggesting adjustments.</a:t>
            </a:r>
          </a:p>
          <a:p>
            <a:pPr>
              <a:lnSpc>
                <a:spcPct val="120000"/>
              </a:lnSpc>
            </a:pPr>
            <a:r>
              <a:rPr lang="en-US" dirty="0"/>
              <a:t>Adequate medication taking is defined as 80%</a:t>
            </a:r>
          </a:p>
          <a:p>
            <a:pPr>
              <a:lnSpc>
                <a:spcPct val="120000"/>
              </a:lnSpc>
            </a:pPr>
            <a:r>
              <a:rPr lang="en-US" dirty="0"/>
              <a:t>Barriers to taking meds include:</a:t>
            </a:r>
          </a:p>
          <a:p>
            <a:pPr lvl="1">
              <a:lnSpc>
                <a:spcPct val="120000"/>
              </a:lnSpc>
            </a:pPr>
            <a:r>
              <a:rPr lang="en-US" dirty="0"/>
              <a:t>Forgetting to fill Rx, fear, depression, health beliefs, medication complexity, cost, system factors, etc.</a:t>
            </a:r>
          </a:p>
          <a:p>
            <a:pPr>
              <a:lnSpc>
                <a:spcPct val="120000"/>
              </a:lnSpc>
            </a:pPr>
            <a:r>
              <a:rPr lang="en-US" dirty="0"/>
              <a:t>Work on targeted approach for specific barrier</a:t>
            </a:r>
          </a:p>
        </p:txBody>
      </p:sp>
      <p:pic>
        <p:nvPicPr>
          <p:cNvPr id="4" name="Picture 3"/>
          <p:cNvPicPr>
            <a:picLocks noChangeAspect="1"/>
          </p:cNvPicPr>
          <p:nvPr/>
        </p:nvPicPr>
        <p:blipFill>
          <a:blip r:embed="rId2"/>
          <a:stretch>
            <a:fillRect/>
          </a:stretch>
        </p:blipFill>
        <p:spPr>
          <a:xfrm>
            <a:off x="6096000" y="1257300"/>
            <a:ext cx="2754386" cy="2008214"/>
          </a:xfrm>
          <a:prstGeom prst="rect">
            <a:avLst/>
          </a:prstGeom>
        </p:spPr>
      </p:pic>
    </p:spTree>
    <p:extLst>
      <p:ext uri="{BB962C8B-B14F-4D97-AF65-F5344CB8AC3E}">
        <p14:creationId xmlns:p14="http://schemas.microsoft.com/office/powerpoint/2010/main" val="66306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6851-D6A8-42DC-9CCD-4B3CAF3E0E56}"/>
              </a:ext>
            </a:extLst>
          </p:cNvPr>
          <p:cNvSpPr>
            <a:spLocks noGrp="1"/>
          </p:cNvSpPr>
          <p:nvPr>
            <p:ph type="title"/>
          </p:nvPr>
        </p:nvSpPr>
        <p:spPr/>
        <p:txBody>
          <a:bodyPr/>
          <a:lstStyle/>
          <a:p>
            <a:r>
              <a:rPr lang="en-US" dirty="0"/>
              <a:t>AR with Type 2 in Clinic</a:t>
            </a:r>
          </a:p>
        </p:txBody>
      </p:sp>
      <p:sp>
        <p:nvSpPr>
          <p:cNvPr id="3" name="Content Placeholder 2">
            <a:extLst>
              <a:ext uri="{FF2B5EF4-FFF2-40B4-BE49-F238E27FC236}">
                <a16:creationId xmlns:a16="http://schemas.microsoft.com/office/drawing/2014/main" id="{2C51470E-827C-43BF-B0D6-A8C904DCAC6E}"/>
              </a:ext>
            </a:extLst>
          </p:cNvPr>
          <p:cNvSpPr>
            <a:spLocks noGrp="1"/>
          </p:cNvSpPr>
          <p:nvPr>
            <p:ph sz="quarter" idx="1"/>
          </p:nvPr>
        </p:nvSpPr>
        <p:spPr>
          <a:xfrm>
            <a:off x="436903" y="1295400"/>
            <a:ext cx="4267201" cy="5562600"/>
          </a:xfrm>
        </p:spPr>
        <p:txBody>
          <a:bodyPr>
            <a:normAutofit fontScale="55000" lnSpcReduction="20000"/>
          </a:bodyPr>
          <a:lstStyle/>
          <a:p>
            <a:pPr>
              <a:lnSpc>
                <a:spcPct val="120000"/>
              </a:lnSpc>
            </a:pPr>
            <a:r>
              <a:rPr lang="en-US" sz="3600" dirty="0"/>
              <a:t>62 </a:t>
            </a:r>
            <a:r>
              <a:rPr lang="en-US" sz="3600" dirty="0" err="1"/>
              <a:t>yrs</a:t>
            </a:r>
            <a:r>
              <a:rPr lang="en-US" sz="3600" dirty="0"/>
              <a:t> old, A1c 10.6%.</a:t>
            </a:r>
          </a:p>
          <a:p>
            <a:pPr>
              <a:lnSpc>
                <a:spcPct val="120000"/>
              </a:lnSpc>
            </a:pPr>
            <a:r>
              <a:rPr lang="en-US" sz="3600" dirty="0"/>
              <a:t>100 units glargine plus metformin 1000mg </a:t>
            </a:r>
            <a:r>
              <a:rPr lang="en-US" sz="3200" dirty="0"/>
              <a:t>BID</a:t>
            </a:r>
            <a:r>
              <a:rPr lang="en-US" sz="1800" dirty="0"/>
              <a:t>. </a:t>
            </a:r>
          </a:p>
          <a:p>
            <a:pPr>
              <a:lnSpc>
                <a:spcPct val="120000"/>
              </a:lnSpc>
            </a:pPr>
            <a:r>
              <a:rPr lang="en-US" sz="3600" dirty="0"/>
              <a:t>BMI 39, B/P 138/78</a:t>
            </a:r>
          </a:p>
          <a:p>
            <a:pPr>
              <a:lnSpc>
                <a:spcPct val="120000"/>
              </a:lnSpc>
            </a:pPr>
            <a:r>
              <a:rPr lang="en-US" sz="3600" dirty="0"/>
              <a:t>LDL 148, Trig 282 </a:t>
            </a:r>
          </a:p>
          <a:p>
            <a:pPr>
              <a:lnSpc>
                <a:spcPct val="120000"/>
              </a:lnSpc>
            </a:pPr>
            <a:r>
              <a:rPr lang="en-US" sz="3600" dirty="0"/>
              <a:t>UACR 319, GFR 49</a:t>
            </a:r>
          </a:p>
          <a:p>
            <a:pPr>
              <a:lnSpc>
                <a:spcPct val="120000"/>
              </a:lnSpc>
            </a:pPr>
            <a:r>
              <a:rPr lang="en-US" sz="3600" dirty="0"/>
              <a:t>Other Meds: atorvastatin 20mg, metoprolol, fluticasone propionate</a:t>
            </a:r>
          </a:p>
        </p:txBody>
      </p:sp>
      <p:sp>
        <p:nvSpPr>
          <p:cNvPr id="4" name="Content Placeholder 3">
            <a:extLst>
              <a:ext uri="{FF2B5EF4-FFF2-40B4-BE49-F238E27FC236}">
                <a16:creationId xmlns:a16="http://schemas.microsoft.com/office/drawing/2014/main" id="{D839916F-CC7B-4B43-9215-5BFF8A4CF331}"/>
              </a:ext>
            </a:extLst>
          </p:cNvPr>
          <p:cNvSpPr>
            <a:spLocks noGrp="1"/>
          </p:cNvSpPr>
          <p:nvPr>
            <p:ph sz="quarter" idx="2"/>
          </p:nvPr>
        </p:nvSpPr>
        <p:spPr>
          <a:xfrm>
            <a:off x="6248400" y="1216152"/>
            <a:ext cx="2743200" cy="4937760"/>
          </a:xfrm>
        </p:spPr>
        <p:txBody>
          <a:bodyPr>
            <a:normAutofit fontScale="55000" lnSpcReduction="20000"/>
          </a:bodyPr>
          <a:lstStyle/>
          <a:p>
            <a:r>
              <a:rPr lang="en-US" dirty="0"/>
              <a:t>Daily habits / </a:t>
            </a:r>
            <a:r>
              <a:rPr lang="en-US" dirty="0" err="1"/>
              <a:t>Hx</a:t>
            </a:r>
            <a:endParaRPr lang="en-US" dirty="0"/>
          </a:p>
          <a:p>
            <a:pPr lvl="1">
              <a:lnSpc>
                <a:spcPct val="120000"/>
              </a:lnSpc>
            </a:pPr>
            <a:r>
              <a:rPr lang="en-US" sz="3800" dirty="0"/>
              <a:t>Mostly sedentary, takes care of mom</a:t>
            </a:r>
          </a:p>
          <a:p>
            <a:pPr lvl="1">
              <a:lnSpc>
                <a:spcPct val="120000"/>
              </a:lnSpc>
            </a:pPr>
            <a:r>
              <a:rPr lang="en-US" sz="3800" dirty="0"/>
              <a:t>Dad died at 53 of MI</a:t>
            </a:r>
          </a:p>
          <a:p>
            <a:pPr lvl="1">
              <a:lnSpc>
                <a:spcPct val="120000"/>
              </a:lnSpc>
            </a:pPr>
            <a:r>
              <a:rPr lang="en-US" sz="3800" dirty="0"/>
              <a:t>BMI was 43 last year</a:t>
            </a:r>
          </a:p>
          <a:p>
            <a:pPr lvl="1">
              <a:lnSpc>
                <a:spcPct val="120000"/>
              </a:lnSpc>
            </a:pPr>
            <a:r>
              <a:rPr lang="en-US" sz="3800" dirty="0"/>
              <a:t>Sleep 5-6 hours a night</a:t>
            </a:r>
          </a:p>
          <a:p>
            <a:pPr lvl="1">
              <a:lnSpc>
                <a:spcPct val="120000"/>
              </a:lnSpc>
            </a:pPr>
            <a:r>
              <a:rPr lang="en-US" sz="3800" dirty="0"/>
              <a:t>Doesn’t drink, smokes ½ pack a day</a:t>
            </a:r>
          </a:p>
          <a:p>
            <a:pPr lvl="1">
              <a:lnSpc>
                <a:spcPct val="120000"/>
              </a:lnSpc>
            </a:pPr>
            <a:r>
              <a:rPr lang="en-US" sz="3800" dirty="0"/>
              <a:t>Eats fast food 4-6 times a week</a:t>
            </a:r>
          </a:p>
        </p:txBody>
      </p:sp>
      <p:sp>
        <p:nvSpPr>
          <p:cNvPr id="5" name="TextBox 4">
            <a:extLst>
              <a:ext uri="{FF2B5EF4-FFF2-40B4-BE49-F238E27FC236}">
                <a16:creationId xmlns:a16="http://schemas.microsoft.com/office/drawing/2014/main" id="{937D2D8A-5A36-27B6-127F-57A552F224F5}"/>
              </a:ext>
            </a:extLst>
          </p:cNvPr>
          <p:cNvSpPr txBox="1"/>
          <p:nvPr/>
        </p:nvSpPr>
        <p:spPr>
          <a:xfrm>
            <a:off x="436903" y="1218288"/>
            <a:ext cx="4622582" cy="4832092"/>
          </a:xfrm>
          <a:prstGeom prst="rect">
            <a:avLst/>
          </a:prstGeom>
          <a:solidFill>
            <a:srgbClr val="E3C9D8"/>
          </a:solidFill>
        </p:spPr>
        <p:txBody>
          <a:bodyPr wrap="square" rtlCol="0">
            <a:spAutoFit/>
          </a:bodyPr>
          <a:lstStyle/>
          <a:p>
            <a:r>
              <a:rPr lang="en-US" sz="2800" dirty="0"/>
              <a:t>Behavior Changes Goals collaboration:</a:t>
            </a:r>
          </a:p>
          <a:p>
            <a:endParaRPr lang="en-US" sz="2800" dirty="0"/>
          </a:p>
          <a:p>
            <a:pPr marL="285750" indent="-285750">
              <a:buFontTx/>
              <a:buChar char="-"/>
            </a:pPr>
            <a:r>
              <a:rPr lang="en-US" sz="2800" dirty="0"/>
              <a:t>Walk after dinner 3 times a week</a:t>
            </a:r>
          </a:p>
          <a:p>
            <a:pPr marL="285750" indent="-285750">
              <a:buFontTx/>
              <a:buChar char="-"/>
            </a:pPr>
            <a:r>
              <a:rPr lang="en-US" sz="2800" dirty="0"/>
              <a:t>Eat fast food 3 times a week</a:t>
            </a:r>
          </a:p>
          <a:p>
            <a:pPr marL="285750" indent="-285750">
              <a:buFontTx/>
              <a:buChar char="-"/>
            </a:pPr>
            <a:r>
              <a:rPr lang="en-US" sz="2800" dirty="0"/>
              <a:t>Make appointment with RD/ DSME</a:t>
            </a:r>
          </a:p>
          <a:p>
            <a:pPr marL="285750" indent="-285750">
              <a:buFontTx/>
              <a:buChar char="-"/>
            </a:pPr>
            <a:r>
              <a:rPr lang="en-US" sz="2800" dirty="0"/>
              <a:t>Take medications everyday</a:t>
            </a:r>
          </a:p>
          <a:p>
            <a:pPr marL="285750" indent="-285750">
              <a:buFontTx/>
              <a:buChar char="-"/>
            </a:pPr>
            <a:r>
              <a:rPr lang="en-US" sz="2800" dirty="0"/>
              <a:t>Consider starting varenicline to decrease smoking</a:t>
            </a:r>
            <a:endParaRPr lang="en-US" dirty="0"/>
          </a:p>
        </p:txBody>
      </p:sp>
      <p:pic>
        <p:nvPicPr>
          <p:cNvPr id="6" name="Picture 5" descr="Businessman finger on face">
            <a:extLst>
              <a:ext uri="{FF2B5EF4-FFF2-40B4-BE49-F238E27FC236}">
                <a16:creationId xmlns:a16="http://schemas.microsoft.com/office/drawing/2014/main" id="{6C972895-FE67-9060-462B-896F3694B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554580"/>
            <a:ext cx="1134281" cy="4495800"/>
          </a:xfrm>
          <a:prstGeom prst="rect">
            <a:avLst/>
          </a:prstGeom>
        </p:spPr>
      </p:pic>
    </p:spTree>
    <p:extLst>
      <p:ext uri="{BB962C8B-B14F-4D97-AF65-F5344CB8AC3E}">
        <p14:creationId xmlns:p14="http://schemas.microsoft.com/office/powerpoint/2010/main" val="90585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rgbClr val="C00000"/>
                                      </p:to>
                                    </p:animClr>
                                    <p:animClr clrSpc="rgb" dir="cw">
                                      <p:cBhvr>
                                        <p:cTn id="7" dur="500" fill="hold"/>
                                        <p:tgtEl>
                                          <p:spTgt spid="3">
                                            <p:txEl>
                                              <p:pRg st="4" end="4"/>
                                            </p:txEl>
                                          </p:spTgt>
                                        </p:tgtEl>
                                        <p:attrNameLst>
                                          <p:attrName>fillcolor</p:attrName>
                                        </p:attrNameLst>
                                      </p:cBhvr>
                                      <p:to>
                                        <a:srgbClr val="C00000"/>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47816"/>
          </a:xfrm>
        </p:spPr>
        <p:txBody>
          <a:bodyPr>
            <a:noAutofit/>
          </a:bodyPr>
          <a:lstStyle/>
          <a:p>
            <a:r>
              <a:rPr lang="en-US" sz="4400" dirty="0"/>
              <a:t>Section 9 Updates - Pharmacologic Approaches to Glycemic Treatment</a:t>
            </a:r>
          </a:p>
        </p:txBody>
      </p:sp>
      <p:sp>
        <p:nvSpPr>
          <p:cNvPr id="3" name="Content Placeholder 2"/>
          <p:cNvSpPr>
            <a:spLocks noGrp="1"/>
          </p:cNvSpPr>
          <p:nvPr>
            <p:ph sz="quarter" idx="1"/>
          </p:nvPr>
        </p:nvSpPr>
        <p:spPr>
          <a:xfrm>
            <a:off x="225075" y="1700216"/>
            <a:ext cx="3505199" cy="4800600"/>
          </a:xfrm>
        </p:spPr>
        <p:txBody>
          <a:bodyPr>
            <a:normAutofit fontScale="62500" lnSpcReduction="20000"/>
          </a:bodyPr>
          <a:lstStyle/>
          <a:p>
            <a:pPr>
              <a:lnSpc>
                <a:spcPct val="120000"/>
              </a:lnSpc>
            </a:pPr>
            <a:r>
              <a:rPr lang="en-US" dirty="0"/>
              <a:t>Updated Algorithm for Oral Meds and Insulin Therapy</a:t>
            </a:r>
          </a:p>
          <a:p>
            <a:pPr>
              <a:lnSpc>
                <a:spcPct val="120000"/>
              </a:lnSpc>
            </a:pPr>
            <a:r>
              <a:rPr lang="en-US" dirty="0"/>
              <a:t>More attention to whole person approach to diabetes management.</a:t>
            </a:r>
          </a:p>
          <a:p>
            <a:pPr>
              <a:lnSpc>
                <a:spcPct val="120000"/>
              </a:lnSpc>
            </a:pPr>
            <a:r>
              <a:rPr lang="en-US" dirty="0"/>
              <a:t> </a:t>
            </a:r>
            <a:r>
              <a:rPr lang="en-US" dirty="0">
                <a:solidFill>
                  <a:srgbClr val="0070C0"/>
                </a:solidFill>
              </a:rPr>
              <a:t>Consider CVD, Heart failure and CKD when choosing diabetes medication</a:t>
            </a:r>
          </a:p>
          <a:p>
            <a:pPr>
              <a:lnSpc>
                <a:spcPct val="120000"/>
              </a:lnSpc>
            </a:pPr>
            <a:endParaRPr lang="en-US" dirty="0"/>
          </a:p>
          <a:p>
            <a:endParaRPr lang="en-US" dirty="0"/>
          </a:p>
        </p:txBody>
      </p:sp>
      <p:pic>
        <p:nvPicPr>
          <p:cNvPr id="8" name="Picture 7" descr="Portrait of a senior woman dancing and smiling">
            <a:extLst>
              <a:ext uri="{FF2B5EF4-FFF2-40B4-BE49-F238E27FC236}">
                <a16:creationId xmlns:a16="http://schemas.microsoft.com/office/drawing/2014/main" id="{0085691F-FDD9-9D17-40AB-83AAB74FB9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4404" y="1905000"/>
            <a:ext cx="4439696" cy="3550890"/>
          </a:xfrm>
          <a:prstGeom prst="rect">
            <a:avLst/>
          </a:prstGeom>
        </p:spPr>
      </p:pic>
      <p:pic>
        <p:nvPicPr>
          <p:cNvPr id="4" name="Picture 3">
            <a:extLst>
              <a:ext uri="{FF2B5EF4-FFF2-40B4-BE49-F238E27FC236}">
                <a16:creationId xmlns:a16="http://schemas.microsoft.com/office/drawing/2014/main" id="{408215AB-3354-5612-BC47-E8AD4DF05C37}"/>
              </a:ext>
            </a:extLst>
          </p:cNvPr>
          <p:cNvPicPr>
            <a:picLocks noChangeAspect="1"/>
          </p:cNvPicPr>
          <p:nvPr/>
        </p:nvPicPr>
        <p:blipFill>
          <a:blip r:embed="rId3"/>
          <a:stretch>
            <a:fillRect/>
          </a:stretch>
        </p:blipFill>
        <p:spPr>
          <a:xfrm>
            <a:off x="4800600" y="5660674"/>
            <a:ext cx="3543622" cy="943326"/>
          </a:xfrm>
          <a:prstGeom prst="rect">
            <a:avLst/>
          </a:prstGeom>
        </p:spPr>
      </p:pic>
    </p:spTree>
    <p:extLst>
      <p:ext uri="{BB962C8B-B14F-4D97-AF65-F5344CB8AC3E}">
        <p14:creationId xmlns:p14="http://schemas.microsoft.com/office/powerpoint/2010/main" val="16584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8DDD-7B00-E0C7-246F-A1BC36FB01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E6EEB7-8D36-2B91-A04A-D29F0CD251C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069FDA2-CE62-BF0C-36BD-37AAD5B4306F}"/>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60E330B5-A26F-D529-6448-79F895D37DFB}"/>
              </a:ext>
            </a:extLst>
          </p:cNvPr>
          <p:cNvSpPr>
            <a:spLocks noGrp="1"/>
          </p:cNvSpPr>
          <p:nvPr>
            <p:ph sz="quarter" idx="3"/>
          </p:nvPr>
        </p:nvSpPr>
        <p:spPr/>
        <p:txBody>
          <a:bodyPr/>
          <a:lstStyle/>
          <a:p>
            <a:endParaRPr lang="en-US"/>
          </a:p>
        </p:txBody>
      </p:sp>
      <p:pic>
        <p:nvPicPr>
          <p:cNvPr id="6" name="Picture 5">
            <a:extLst>
              <a:ext uri="{FF2B5EF4-FFF2-40B4-BE49-F238E27FC236}">
                <a16:creationId xmlns:a16="http://schemas.microsoft.com/office/drawing/2014/main" id="{83CCCBEF-F0E9-42A3-6F1E-AB94278ADE2F}"/>
              </a:ext>
            </a:extLst>
          </p:cNvPr>
          <p:cNvPicPr>
            <a:picLocks noChangeAspect="1"/>
          </p:cNvPicPr>
          <p:nvPr/>
        </p:nvPicPr>
        <p:blipFill>
          <a:blip r:embed="rId2"/>
          <a:stretch>
            <a:fillRect/>
          </a:stretch>
        </p:blipFill>
        <p:spPr>
          <a:xfrm>
            <a:off x="314182" y="49820"/>
            <a:ext cx="8453438" cy="6808180"/>
          </a:xfrm>
          <a:prstGeom prst="rect">
            <a:avLst/>
          </a:prstGeom>
        </p:spPr>
      </p:pic>
      <p:sp>
        <p:nvSpPr>
          <p:cNvPr id="7" name="Oval 6">
            <a:extLst>
              <a:ext uri="{FF2B5EF4-FFF2-40B4-BE49-F238E27FC236}">
                <a16:creationId xmlns:a16="http://schemas.microsoft.com/office/drawing/2014/main" id="{0412DF43-5D72-E862-E05E-23D521BC7388}"/>
              </a:ext>
            </a:extLst>
          </p:cNvPr>
          <p:cNvSpPr/>
          <p:nvPr/>
        </p:nvSpPr>
        <p:spPr>
          <a:xfrm>
            <a:off x="569438" y="1448755"/>
            <a:ext cx="2630962" cy="381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4146462-95D5-8E9E-0B1A-E9504203D262}"/>
              </a:ext>
            </a:extLst>
          </p:cNvPr>
          <p:cNvPicPr>
            <a:picLocks noChangeAspect="1"/>
          </p:cNvPicPr>
          <p:nvPr/>
        </p:nvPicPr>
        <p:blipFill>
          <a:blip r:embed="rId3"/>
          <a:stretch>
            <a:fillRect/>
          </a:stretch>
        </p:blipFill>
        <p:spPr>
          <a:xfrm>
            <a:off x="1367995" y="5443043"/>
            <a:ext cx="2133887" cy="568049"/>
          </a:xfrm>
          <a:prstGeom prst="rect">
            <a:avLst/>
          </a:prstGeom>
        </p:spPr>
      </p:pic>
    </p:spTree>
    <p:extLst>
      <p:ext uri="{BB962C8B-B14F-4D97-AF65-F5344CB8AC3E}">
        <p14:creationId xmlns:p14="http://schemas.microsoft.com/office/powerpoint/2010/main" val="1891376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6851-D6A8-42DC-9CCD-4B3CAF3E0E56}"/>
              </a:ext>
            </a:extLst>
          </p:cNvPr>
          <p:cNvSpPr>
            <a:spLocks noGrp="1"/>
          </p:cNvSpPr>
          <p:nvPr>
            <p:ph type="title"/>
          </p:nvPr>
        </p:nvSpPr>
        <p:spPr/>
        <p:txBody>
          <a:bodyPr/>
          <a:lstStyle/>
          <a:p>
            <a:r>
              <a:rPr lang="en-US" dirty="0"/>
              <a:t>AR with Type 2 in Clinic</a:t>
            </a:r>
          </a:p>
        </p:txBody>
      </p:sp>
      <p:sp>
        <p:nvSpPr>
          <p:cNvPr id="3" name="Content Placeholder 2">
            <a:extLst>
              <a:ext uri="{FF2B5EF4-FFF2-40B4-BE49-F238E27FC236}">
                <a16:creationId xmlns:a16="http://schemas.microsoft.com/office/drawing/2014/main" id="{2C51470E-827C-43BF-B0D6-A8C904DCAC6E}"/>
              </a:ext>
            </a:extLst>
          </p:cNvPr>
          <p:cNvSpPr>
            <a:spLocks noGrp="1"/>
          </p:cNvSpPr>
          <p:nvPr>
            <p:ph sz="quarter" idx="1"/>
          </p:nvPr>
        </p:nvSpPr>
        <p:spPr>
          <a:xfrm>
            <a:off x="436903" y="1295400"/>
            <a:ext cx="3677897" cy="5562600"/>
          </a:xfrm>
        </p:spPr>
        <p:txBody>
          <a:bodyPr>
            <a:normAutofit fontScale="85000" lnSpcReduction="20000"/>
          </a:bodyPr>
          <a:lstStyle/>
          <a:p>
            <a:r>
              <a:rPr lang="en-US" sz="3600" dirty="0"/>
              <a:t>62 </a:t>
            </a:r>
            <a:r>
              <a:rPr lang="en-US" sz="3600" dirty="0" err="1"/>
              <a:t>yrs</a:t>
            </a:r>
            <a:r>
              <a:rPr lang="en-US" sz="3600" dirty="0"/>
              <a:t> old, A1C 10.6%.</a:t>
            </a:r>
          </a:p>
          <a:p>
            <a:r>
              <a:rPr lang="en-US" sz="3600" dirty="0"/>
              <a:t>100 units glargine plus metformin 1000mg </a:t>
            </a:r>
            <a:r>
              <a:rPr lang="en-US" sz="3200" dirty="0"/>
              <a:t>BID</a:t>
            </a:r>
            <a:r>
              <a:rPr lang="en-US" sz="1800" dirty="0"/>
              <a:t>. </a:t>
            </a:r>
          </a:p>
          <a:p>
            <a:r>
              <a:rPr lang="en-US" sz="3600" dirty="0"/>
              <a:t>BMI 39</a:t>
            </a:r>
            <a:r>
              <a:rPr lang="en-US" sz="3600" dirty="0">
                <a:solidFill>
                  <a:srgbClr val="0070C0"/>
                </a:solidFill>
              </a:rPr>
              <a:t>, </a:t>
            </a:r>
            <a:r>
              <a:rPr lang="en-US" sz="3600" dirty="0"/>
              <a:t>B/P 138/78</a:t>
            </a:r>
          </a:p>
          <a:p>
            <a:r>
              <a:rPr lang="en-US" sz="3600" dirty="0"/>
              <a:t>LDL 148, Trig 282 </a:t>
            </a:r>
          </a:p>
          <a:p>
            <a:r>
              <a:rPr lang="en-US" sz="3600" dirty="0"/>
              <a:t> UACR 319, GFR 49</a:t>
            </a:r>
          </a:p>
          <a:p>
            <a:r>
              <a:rPr lang="en-US" sz="3600" dirty="0"/>
              <a:t>Other Meds: atorvastatin 20mg, metoprolol, fluticasone propionate</a:t>
            </a:r>
          </a:p>
        </p:txBody>
      </p:sp>
      <p:sp>
        <p:nvSpPr>
          <p:cNvPr id="4" name="Content Placeholder 3">
            <a:extLst>
              <a:ext uri="{FF2B5EF4-FFF2-40B4-BE49-F238E27FC236}">
                <a16:creationId xmlns:a16="http://schemas.microsoft.com/office/drawing/2014/main" id="{D839916F-CC7B-4B43-9215-5BFF8A4CF331}"/>
              </a:ext>
            </a:extLst>
          </p:cNvPr>
          <p:cNvSpPr>
            <a:spLocks noGrp="1"/>
          </p:cNvSpPr>
          <p:nvPr>
            <p:ph sz="quarter" idx="2"/>
          </p:nvPr>
        </p:nvSpPr>
        <p:spPr>
          <a:xfrm>
            <a:off x="6324600" y="1216152"/>
            <a:ext cx="2349246" cy="4937760"/>
          </a:xfrm>
        </p:spPr>
        <p:txBody>
          <a:bodyPr>
            <a:normAutofit fontScale="85000" lnSpcReduction="20000"/>
          </a:bodyPr>
          <a:lstStyle/>
          <a:p>
            <a:r>
              <a:rPr lang="en-US" dirty="0">
                <a:solidFill>
                  <a:srgbClr val="0070C0"/>
                </a:solidFill>
              </a:rPr>
              <a:t>What class of meds is AR on?</a:t>
            </a:r>
          </a:p>
          <a:p>
            <a:r>
              <a:rPr lang="en-US" dirty="0">
                <a:solidFill>
                  <a:srgbClr val="0070C0"/>
                </a:solidFill>
              </a:rPr>
              <a:t>Any meds missing?</a:t>
            </a:r>
          </a:p>
        </p:txBody>
      </p:sp>
      <p:pic>
        <p:nvPicPr>
          <p:cNvPr id="8" name="Picture 7" descr="Businessman fingers on chin">
            <a:extLst>
              <a:ext uri="{FF2B5EF4-FFF2-40B4-BE49-F238E27FC236}">
                <a16:creationId xmlns:a16="http://schemas.microsoft.com/office/drawing/2014/main" id="{07655635-C77B-DF59-AEAB-AAD8D40F5B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19200"/>
            <a:ext cx="1877812" cy="5410200"/>
          </a:xfrm>
          <a:prstGeom prst="rect">
            <a:avLst/>
          </a:prstGeom>
        </p:spPr>
      </p:pic>
    </p:spTree>
    <p:extLst>
      <p:ext uri="{BB962C8B-B14F-4D97-AF65-F5344CB8AC3E}">
        <p14:creationId xmlns:p14="http://schemas.microsoft.com/office/powerpoint/2010/main" val="221290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6851-D6A8-42DC-9CCD-4B3CAF3E0E56}"/>
              </a:ext>
            </a:extLst>
          </p:cNvPr>
          <p:cNvSpPr>
            <a:spLocks noGrp="1"/>
          </p:cNvSpPr>
          <p:nvPr>
            <p:ph type="title"/>
          </p:nvPr>
        </p:nvSpPr>
        <p:spPr/>
        <p:txBody>
          <a:bodyPr/>
          <a:lstStyle/>
          <a:p>
            <a:r>
              <a:rPr lang="en-US" dirty="0"/>
              <a:t>Meds -AR with Type 2 in Clinic</a:t>
            </a:r>
          </a:p>
        </p:txBody>
      </p:sp>
      <p:sp>
        <p:nvSpPr>
          <p:cNvPr id="3" name="Content Placeholder 2">
            <a:extLst>
              <a:ext uri="{FF2B5EF4-FFF2-40B4-BE49-F238E27FC236}">
                <a16:creationId xmlns:a16="http://schemas.microsoft.com/office/drawing/2014/main" id="{2C51470E-827C-43BF-B0D6-A8C904DCAC6E}"/>
              </a:ext>
            </a:extLst>
          </p:cNvPr>
          <p:cNvSpPr>
            <a:spLocks noGrp="1"/>
          </p:cNvSpPr>
          <p:nvPr>
            <p:ph sz="quarter" idx="1"/>
          </p:nvPr>
        </p:nvSpPr>
        <p:spPr>
          <a:xfrm>
            <a:off x="436903" y="1295400"/>
            <a:ext cx="4267201" cy="5562600"/>
          </a:xfrm>
        </p:spPr>
        <p:txBody>
          <a:bodyPr>
            <a:normAutofit fontScale="92500" lnSpcReduction="10000"/>
          </a:bodyPr>
          <a:lstStyle/>
          <a:p>
            <a:r>
              <a:rPr lang="en-US" sz="3600" dirty="0"/>
              <a:t>62 </a:t>
            </a:r>
            <a:r>
              <a:rPr lang="en-US" sz="3600" dirty="0" err="1"/>
              <a:t>yrs</a:t>
            </a:r>
            <a:r>
              <a:rPr lang="en-US" sz="3600" dirty="0"/>
              <a:t> old, </a:t>
            </a:r>
            <a:r>
              <a:rPr lang="en-US" sz="3600" dirty="0">
                <a:solidFill>
                  <a:srgbClr val="0070C0"/>
                </a:solidFill>
              </a:rPr>
              <a:t>A1c 10.6%.</a:t>
            </a:r>
          </a:p>
          <a:p>
            <a:r>
              <a:rPr lang="en-US" sz="3600" dirty="0"/>
              <a:t>100 units Glargine plus metformin 1000mg </a:t>
            </a:r>
            <a:r>
              <a:rPr lang="en-US" sz="3200" dirty="0"/>
              <a:t>BID</a:t>
            </a:r>
            <a:r>
              <a:rPr lang="en-US" sz="1800" dirty="0"/>
              <a:t>. </a:t>
            </a:r>
          </a:p>
          <a:p>
            <a:r>
              <a:rPr lang="en-US" sz="3600" dirty="0">
                <a:solidFill>
                  <a:srgbClr val="0070C0"/>
                </a:solidFill>
              </a:rPr>
              <a:t>BMI 39, B/P 138/78</a:t>
            </a:r>
          </a:p>
          <a:p>
            <a:r>
              <a:rPr lang="en-US" sz="3600" dirty="0">
                <a:solidFill>
                  <a:srgbClr val="0070C0"/>
                </a:solidFill>
              </a:rPr>
              <a:t>LDL 148, Trig 282 </a:t>
            </a:r>
          </a:p>
          <a:p>
            <a:r>
              <a:rPr lang="en-US" sz="3600" dirty="0">
                <a:solidFill>
                  <a:srgbClr val="0070C0"/>
                </a:solidFill>
              </a:rPr>
              <a:t>UACR 319, GFR 49</a:t>
            </a:r>
          </a:p>
          <a:p>
            <a:r>
              <a:rPr lang="en-US" sz="3600" dirty="0"/>
              <a:t>Other Meds: atorvastatin 20mg, metoprolol, fluticasone propionate</a:t>
            </a:r>
          </a:p>
        </p:txBody>
      </p:sp>
      <p:sp>
        <p:nvSpPr>
          <p:cNvPr id="4" name="Content Placeholder 3">
            <a:extLst>
              <a:ext uri="{FF2B5EF4-FFF2-40B4-BE49-F238E27FC236}">
                <a16:creationId xmlns:a16="http://schemas.microsoft.com/office/drawing/2014/main" id="{D839916F-CC7B-4B43-9215-5BFF8A4CF331}"/>
              </a:ext>
            </a:extLst>
          </p:cNvPr>
          <p:cNvSpPr>
            <a:spLocks noGrp="1"/>
          </p:cNvSpPr>
          <p:nvPr>
            <p:ph sz="quarter" idx="2"/>
          </p:nvPr>
        </p:nvSpPr>
        <p:spPr>
          <a:xfrm>
            <a:off x="4876800" y="1216152"/>
            <a:ext cx="3797046" cy="4937760"/>
          </a:xfrm>
        </p:spPr>
        <p:txBody>
          <a:bodyPr>
            <a:normAutofit fontScale="92500" lnSpcReduction="10000"/>
          </a:bodyPr>
          <a:lstStyle/>
          <a:p>
            <a:r>
              <a:rPr lang="en-US" sz="3200" dirty="0"/>
              <a:t>What class of meds?</a:t>
            </a:r>
          </a:p>
          <a:p>
            <a:pPr lvl="1"/>
            <a:r>
              <a:rPr lang="en-US" dirty="0">
                <a:solidFill>
                  <a:srgbClr val="C00000"/>
                </a:solidFill>
              </a:rPr>
              <a:t>Insulin</a:t>
            </a:r>
          </a:p>
          <a:p>
            <a:pPr lvl="1"/>
            <a:r>
              <a:rPr lang="en-US" dirty="0">
                <a:solidFill>
                  <a:srgbClr val="C00000"/>
                </a:solidFill>
              </a:rPr>
              <a:t>Biguanide</a:t>
            </a:r>
          </a:p>
          <a:p>
            <a:pPr lvl="1"/>
            <a:r>
              <a:rPr lang="en-US" dirty="0">
                <a:solidFill>
                  <a:srgbClr val="C00000"/>
                </a:solidFill>
              </a:rPr>
              <a:t>Statin</a:t>
            </a:r>
          </a:p>
          <a:p>
            <a:pPr lvl="1"/>
            <a:r>
              <a:rPr lang="en-US" dirty="0">
                <a:solidFill>
                  <a:srgbClr val="C00000"/>
                </a:solidFill>
              </a:rPr>
              <a:t>Beta blocker for?</a:t>
            </a:r>
          </a:p>
          <a:p>
            <a:r>
              <a:rPr lang="en-US" sz="3200" dirty="0">
                <a:solidFill>
                  <a:srgbClr val="0070C0"/>
                </a:solidFill>
              </a:rPr>
              <a:t>Any med(s) missing?</a:t>
            </a:r>
          </a:p>
          <a:p>
            <a:pPr lvl="1"/>
            <a:r>
              <a:rPr lang="en-US" sz="2400" dirty="0"/>
              <a:t>CV and renal protection</a:t>
            </a:r>
          </a:p>
          <a:p>
            <a:pPr lvl="1"/>
            <a:r>
              <a:rPr lang="en-US" sz="2400" dirty="0"/>
              <a:t>Glucose improvement</a:t>
            </a:r>
          </a:p>
          <a:p>
            <a:pPr lvl="1"/>
            <a:r>
              <a:rPr lang="en-US" sz="2400" dirty="0"/>
              <a:t>BP improvement</a:t>
            </a:r>
          </a:p>
          <a:p>
            <a:pPr marL="205735" lvl="1" indent="0">
              <a:buNone/>
            </a:pPr>
            <a:endParaRPr lang="en-US" sz="2400" dirty="0"/>
          </a:p>
        </p:txBody>
      </p:sp>
    </p:spTree>
    <p:extLst>
      <p:ext uri="{BB962C8B-B14F-4D97-AF65-F5344CB8AC3E}">
        <p14:creationId xmlns:p14="http://schemas.microsoft.com/office/powerpoint/2010/main" val="214716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2296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21586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7F58F-9A85-C0F6-9091-743498E9DECC}"/>
              </a:ext>
            </a:extLst>
          </p:cNvPr>
          <p:cNvPicPr>
            <a:picLocks noChangeAspect="1"/>
          </p:cNvPicPr>
          <p:nvPr/>
        </p:nvPicPr>
        <p:blipFill>
          <a:blip r:embed="rId3"/>
          <a:srcRect b="33195"/>
          <a:stretch>
            <a:fillRect/>
          </a:stretch>
        </p:blipFill>
        <p:spPr>
          <a:xfrm>
            <a:off x="-22123" y="152400"/>
            <a:ext cx="9099271" cy="4293834"/>
          </a:xfrm>
          <a:prstGeom prst="rect">
            <a:avLst/>
          </a:prstGeom>
        </p:spPr>
      </p:pic>
    </p:spTree>
    <p:extLst>
      <p:ext uri="{BB962C8B-B14F-4D97-AF65-F5344CB8AC3E}">
        <p14:creationId xmlns:p14="http://schemas.microsoft.com/office/powerpoint/2010/main" val="2045913495"/>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21B2-93AD-F877-24B6-A7E337C15D01}"/>
              </a:ext>
            </a:extLst>
          </p:cNvPr>
          <p:cNvSpPr>
            <a:spLocks noGrp="1"/>
          </p:cNvSpPr>
          <p:nvPr>
            <p:ph type="title"/>
          </p:nvPr>
        </p:nvSpPr>
        <p:spPr>
          <a:xfrm>
            <a:off x="457200" y="152400"/>
            <a:ext cx="8229600" cy="517868"/>
          </a:xfrm>
        </p:spPr>
        <p:txBody>
          <a:bodyPr>
            <a:normAutofit fontScale="90000"/>
          </a:bodyPr>
          <a:lstStyle/>
          <a:p>
            <a:r>
              <a:rPr lang="en-US" altLang="en-US" sz="3200" dirty="0">
                <a:latin typeface="Arial" pitchFamily="34" charset="0"/>
              </a:rPr>
              <a:t>High Risk or Establish CVD, CKD, HF</a:t>
            </a:r>
            <a:endParaRPr lang="en-US" dirty="0"/>
          </a:p>
        </p:txBody>
      </p:sp>
      <p:pic>
        <p:nvPicPr>
          <p:cNvPr id="3" name="Picture 2">
            <a:extLst>
              <a:ext uri="{FF2B5EF4-FFF2-40B4-BE49-F238E27FC236}">
                <a16:creationId xmlns:a16="http://schemas.microsoft.com/office/drawing/2014/main" id="{5E677ACA-6A6E-BAA8-79A2-FFDBD7A959BC}"/>
              </a:ext>
            </a:extLst>
          </p:cNvPr>
          <p:cNvPicPr>
            <a:picLocks noChangeAspect="1"/>
          </p:cNvPicPr>
          <p:nvPr/>
        </p:nvPicPr>
        <p:blipFill>
          <a:blip r:embed="rId2"/>
          <a:stretch>
            <a:fillRect/>
          </a:stretch>
        </p:blipFill>
        <p:spPr>
          <a:xfrm>
            <a:off x="685800" y="682968"/>
            <a:ext cx="7515859" cy="6053078"/>
          </a:xfrm>
          <a:prstGeom prst="rect">
            <a:avLst/>
          </a:prstGeom>
        </p:spPr>
      </p:pic>
    </p:spTree>
    <p:extLst>
      <p:ext uri="{BB962C8B-B14F-4D97-AF65-F5344CB8AC3E}">
        <p14:creationId xmlns:p14="http://schemas.microsoft.com/office/powerpoint/2010/main" val="276791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p:txBody>
          <a:bodyPr>
            <a:noAutofit/>
          </a:bodyPr>
          <a:lstStyle/>
          <a:p>
            <a:r>
              <a:rPr lang="en-US" altLang="en-US" sz="4000" dirty="0"/>
              <a:t>Atherosclerotic Cardiovascular Disease</a:t>
            </a:r>
          </a:p>
        </p:txBody>
      </p:sp>
      <p:sp>
        <p:nvSpPr>
          <p:cNvPr id="110595" name="Content Placeholder 2">
            <a:extLst>
              <a:ext uri="{FF2B5EF4-FFF2-40B4-BE49-F238E27FC236}">
                <a16:creationId xmlns:a16="http://schemas.microsoft.com/office/drawing/2014/main" id="{ACABCB6D-2862-4F34-BEB8-B7D50C2948BD}"/>
              </a:ext>
            </a:extLst>
          </p:cNvPr>
          <p:cNvSpPr>
            <a:spLocks noGrp="1" noChangeArrowheads="1"/>
          </p:cNvSpPr>
          <p:nvPr>
            <p:ph sz="quarter" idx="1"/>
          </p:nvPr>
        </p:nvSpPr>
        <p:spPr>
          <a:xfrm>
            <a:off x="152400" y="1412345"/>
            <a:ext cx="5791200" cy="5486400"/>
          </a:xfrm>
        </p:spPr>
        <p:txBody>
          <a:bodyPr/>
          <a:lstStyle/>
          <a:p>
            <a:r>
              <a:rPr lang="en-US" altLang="en-US" sz="3200" dirty="0"/>
              <a:t>ASCVD risk</a:t>
            </a:r>
          </a:p>
          <a:p>
            <a:pPr lvl="1"/>
            <a:r>
              <a:rPr lang="en-US" altLang="en-US" sz="2400" dirty="0"/>
              <a:t>Established CV disease</a:t>
            </a:r>
          </a:p>
          <a:p>
            <a:pPr lvl="1"/>
            <a:r>
              <a:rPr lang="en-US" altLang="en-US" sz="2400" dirty="0"/>
              <a:t>High CV Risk </a:t>
            </a:r>
          </a:p>
          <a:p>
            <a:pPr lvl="2"/>
            <a:r>
              <a:rPr lang="en-US" altLang="en-US" sz="2000" dirty="0"/>
              <a:t>55+ with 2 or more risk factors</a:t>
            </a:r>
          </a:p>
          <a:p>
            <a:pPr lvl="2"/>
            <a:r>
              <a:rPr lang="en-US" altLang="en-US" sz="2000" dirty="0"/>
              <a:t>Risk factors include obesity, HTN, dyslipidemia, albuminuria, smoking</a:t>
            </a:r>
          </a:p>
          <a:p>
            <a:pPr lvl="1"/>
            <a:r>
              <a:rPr lang="en-US" altLang="en-US" sz="2400" dirty="0"/>
              <a:t>Most effective meds based on Cardiovascular Outcomes Trials (CVOT)</a:t>
            </a:r>
          </a:p>
          <a:p>
            <a:pPr lvl="2"/>
            <a:r>
              <a:rPr lang="en-US" altLang="en-US" sz="2000" dirty="0"/>
              <a:t>SGLT2i - Empagliflozin (Jardiance), canagliflozin (Invokana), </a:t>
            </a:r>
            <a:r>
              <a:rPr lang="en-US" altLang="en-US" sz="2000" dirty="0" err="1"/>
              <a:t>Dapagliflozn</a:t>
            </a:r>
            <a:r>
              <a:rPr lang="en-US" altLang="en-US" sz="2000" dirty="0"/>
              <a:t> (</a:t>
            </a:r>
            <a:r>
              <a:rPr lang="en-US" altLang="en-US" sz="2000" dirty="0" err="1"/>
              <a:t>Farxiga</a:t>
            </a:r>
            <a:r>
              <a:rPr lang="en-US" altLang="en-US" sz="2000" dirty="0"/>
              <a:t>)</a:t>
            </a:r>
          </a:p>
          <a:p>
            <a:pPr lvl="2"/>
            <a:r>
              <a:rPr lang="en-US" altLang="en-US" sz="2000" dirty="0"/>
              <a:t>GLP-1 RAs - Semaglutide (Ozempic), liraglutide (Victoza), dulaglutide (Trulicity), </a:t>
            </a:r>
            <a:r>
              <a:rPr lang="en-US" altLang="en-US" sz="2000" dirty="0" err="1"/>
              <a:t>semaglutide</a:t>
            </a:r>
            <a:r>
              <a:rPr lang="en-US" altLang="en-US" sz="2000" dirty="0"/>
              <a:t> (</a:t>
            </a:r>
            <a:r>
              <a:rPr lang="en-US" altLang="en-US" sz="2000" dirty="0" err="1"/>
              <a:t>Wegovy</a:t>
            </a:r>
            <a:r>
              <a:rPr lang="en-US" altLang="en-US" sz="2000" dirty="0"/>
              <a:t>)</a:t>
            </a:r>
          </a:p>
          <a:p>
            <a:pPr lvl="2"/>
            <a:endParaRPr lang="en-US" altLang="en-US" dirty="0"/>
          </a:p>
        </p:txBody>
      </p:sp>
      <p:pic>
        <p:nvPicPr>
          <p:cNvPr id="7" name="Picture 6">
            <a:extLst>
              <a:ext uri="{FF2B5EF4-FFF2-40B4-BE49-F238E27FC236}">
                <a16:creationId xmlns:a16="http://schemas.microsoft.com/office/drawing/2014/main" id="{06182AF7-E480-49A4-9460-905FE6F4AC84}"/>
              </a:ext>
            </a:extLst>
          </p:cNvPr>
          <p:cNvPicPr>
            <a:picLocks noChangeAspect="1"/>
          </p:cNvPicPr>
          <p:nvPr/>
        </p:nvPicPr>
        <p:blipFill>
          <a:blip r:embed="rId3"/>
          <a:stretch>
            <a:fillRect/>
          </a:stretch>
        </p:blipFill>
        <p:spPr>
          <a:xfrm>
            <a:off x="3390900" y="1412345"/>
            <a:ext cx="5600700" cy="600075"/>
          </a:xfrm>
          <a:prstGeom prst="rect">
            <a:avLst/>
          </a:prstGeom>
        </p:spPr>
      </p:pic>
      <p:pic>
        <p:nvPicPr>
          <p:cNvPr id="4" name="Picture 3">
            <a:extLst>
              <a:ext uri="{FF2B5EF4-FFF2-40B4-BE49-F238E27FC236}">
                <a16:creationId xmlns:a16="http://schemas.microsoft.com/office/drawing/2014/main" id="{9769A95C-7FD0-51A4-1C47-B523E0F40FEA}"/>
              </a:ext>
            </a:extLst>
          </p:cNvPr>
          <p:cNvPicPr>
            <a:picLocks noChangeAspect="1"/>
          </p:cNvPicPr>
          <p:nvPr/>
        </p:nvPicPr>
        <p:blipFill>
          <a:blip r:embed="rId4"/>
          <a:stretch>
            <a:fillRect/>
          </a:stretch>
        </p:blipFill>
        <p:spPr>
          <a:xfrm>
            <a:off x="5943600" y="2281765"/>
            <a:ext cx="2743200" cy="3388660"/>
          </a:xfrm>
          <a:prstGeom prst="rect">
            <a:avLst/>
          </a:prstGeom>
        </p:spPr>
      </p:pic>
      <p:pic>
        <p:nvPicPr>
          <p:cNvPr id="8" name="Picture 7">
            <a:extLst>
              <a:ext uri="{FF2B5EF4-FFF2-40B4-BE49-F238E27FC236}">
                <a16:creationId xmlns:a16="http://schemas.microsoft.com/office/drawing/2014/main" id="{49617C43-381A-CE82-1268-C41473602AEE}"/>
              </a:ext>
            </a:extLst>
          </p:cNvPr>
          <p:cNvPicPr>
            <a:picLocks noChangeAspect="1"/>
          </p:cNvPicPr>
          <p:nvPr/>
        </p:nvPicPr>
        <p:blipFill>
          <a:blip r:embed="rId5"/>
          <a:stretch>
            <a:fillRect/>
          </a:stretch>
        </p:blipFill>
        <p:spPr>
          <a:xfrm>
            <a:off x="224132" y="6411682"/>
            <a:ext cx="3431008" cy="426073"/>
          </a:xfrm>
          <a:prstGeom prst="rect">
            <a:avLst/>
          </a:prstGeom>
        </p:spPr>
      </p:pic>
    </p:spTree>
    <p:extLst>
      <p:ext uri="{BB962C8B-B14F-4D97-AF65-F5344CB8AC3E}">
        <p14:creationId xmlns:p14="http://schemas.microsoft.com/office/powerpoint/2010/main" val="25326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823692" rtl="0" eaLnBrk="0" fontAlgn="base" latinLnBrk="0" hangingPunct="0">
              <a:lnSpc>
                <a:spcPct val="100000"/>
              </a:lnSpc>
              <a:spcBef>
                <a:spcPct val="0"/>
              </a:spcBef>
              <a:spcAft>
                <a:spcPct val="0"/>
              </a:spcAft>
              <a:buClrTx/>
              <a:buSzTx/>
              <a:buFontTx/>
              <a:buNone/>
              <a:tabLst/>
              <a:defRPr/>
            </a:pPr>
            <a:endParaRPr kumimoji="0" lang="en-US" sz="1621"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823692" rtl="0" eaLnBrk="0" fontAlgn="base" latinLnBrk="0" hangingPunct="0">
              <a:lnSpc>
                <a:spcPct val="100000"/>
              </a:lnSpc>
              <a:spcBef>
                <a:spcPct val="0"/>
              </a:spcBef>
              <a:spcAft>
                <a:spcPct val="0"/>
              </a:spcAft>
              <a:buClrTx/>
              <a:buSzTx/>
              <a:buFontTx/>
              <a:buNone/>
              <a:tabLst/>
              <a:defRPr/>
            </a:pPr>
            <a:endParaRPr kumimoji="0" lang="en-US" sz="1621" b="0" i="0" u="none" strike="noStrike" kern="1200" cap="none" spc="0" normalizeH="0" baseline="0" noProof="0">
              <a:ln>
                <a:noFill/>
              </a:ln>
              <a:solidFill>
                <a:prstClr val="white"/>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3DD7A17A-2DF8-4B20-35F7-3AB0CADBB1B4}"/>
              </a:ext>
            </a:extLst>
          </p:cNvPr>
          <p:cNvPicPr>
            <a:picLocks noChangeAspect="1"/>
          </p:cNvPicPr>
          <p:nvPr/>
        </p:nvPicPr>
        <p:blipFill>
          <a:blip r:embed="rId3"/>
          <a:stretch>
            <a:fillRect/>
          </a:stretch>
        </p:blipFill>
        <p:spPr>
          <a:xfrm>
            <a:off x="511369" y="1038082"/>
            <a:ext cx="8395666" cy="5652979"/>
          </a:xfrm>
          <a:prstGeom prst="rect">
            <a:avLst/>
          </a:prstGeom>
        </p:spPr>
      </p:pic>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872947"/>
          </a:xfrm>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289654" y="1025347"/>
          <a:ext cx="8458198" cy="5687539"/>
        </p:xfrm>
        <a:graphic>
          <a:graphicData uri="http://schemas.openxmlformats.org/drawingml/2006/table">
            <a:tbl>
              <a:tblPr firstRow="1" bandRow="1">
                <a:tableStyleId>{5C22544A-7EE6-4342-B048-85BDC9FD1C3A}</a:tableStyleId>
              </a:tblPr>
              <a:tblGrid>
                <a:gridCol w="2584450">
                  <a:extLst>
                    <a:ext uri="{9D8B030D-6E8A-4147-A177-3AD203B41FA5}">
                      <a16:colId xmlns:a16="http://schemas.microsoft.com/office/drawing/2014/main" val="2292604403"/>
                    </a:ext>
                  </a:extLst>
                </a:gridCol>
                <a:gridCol w="1681425">
                  <a:extLst>
                    <a:ext uri="{9D8B030D-6E8A-4147-A177-3AD203B41FA5}">
                      <a16:colId xmlns:a16="http://schemas.microsoft.com/office/drawing/2014/main" val="3799880676"/>
                    </a:ext>
                  </a:extLst>
                </a:gridCol>
                <a:gridCol w="1250343">
                  <a:extLst>
                    <a:ext uri="{9D8B030D-6E8A-4147-A177-3AD203B41FA5}">
                      <a16:colId xmlns:a16="http://schemas.microsoft.com/office/drawing/2014/main" val="1741242859"/>
                    </a:ext>
                  </a:extLst>
                </a:gridCol>
                <a:gridCol w="1323892">
                  <a:extLst>
                    <a:ext uri="{9D8B030D-6E8A-4147-A177-3AD203B41FA5}">
                      <a16:colId xmlns:a16="http://schemas.microsoft.com/office/drawing/2014/main" val="2977410308"/>
                    </a:ext>
                  </a:extLst>
                </a:gridCol>
                <a:gridCol w="1618088">
                  <a:extLst>
                    <a:ext uri="{9D8B030D-6E8A-4147-A177-3AD203B41FA5}">
                      <a16:colId xmlns:a16="http://schemas.microsoft.com/office/drawing/2014/main" val="756348979"/>
                    </a:ext>
                  </a:extLst>
                </a:gridCol>
              </a:tblGrid>
              <a:tr h="72679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Kidney Indication</a:t>
                      </a:r>
                    </a:p>
                  </a:txBody>
                  <a:tcPr/>
                </a:tc>
                <a:tc>
                  <a:txBody>
                    <a:bodyPr/>
                    <a:lstStyle/>
                    <a:p>
                      <a:pPr algn="ctr"/>
                      <a:r>
                        <a:rPr lang="en-US" dirty="0"/>
                        <a:t>CV Indication</a:t>
                      </a:r>
                    </a:p>
                  </a:txBody>
                  <a:tcPr/>
                </a:tc>
                <a:tc>
                  <a:txBody>
                    <a:bodyPr/>
                    <a:lstStyle/>
                    <a:p>
                      <a:pPr algn="ctr"/>
                      <a:r>
                        <a:rPr lang="en-US" dirty="0"/>
                        <a:t>Weight Loss Indication</a:t>
                      </a:r>
                    </a:p>
                  </a:txBody>
                  <a:tcPr/>
                </a:tc>
                <a:extLst>
                  <a:ext uri="{0D108BD9-81ED-4DB2-BD59-A6C34878D82A}">
                    <a16:rowId xmlns:a16="http://schemas.microsoft.com/office/drawing/2014/main" val="1793843125"/>
                  </a:ext>
                </a:extLst>
              </a:tr>
              <a:tr h="1038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r>
                        <a:rPr lang="en-US" dirty="0"/>
                        <a:t>No</a:t>
                      </a:r>
                    </a:p>
                  </a:txBody>
                  <a:tcPr/>
                </a:tc>
                <a:tc>
                  <a:txBody>
                    <a:bodyPr/>
                    <a:lstStyle/>
                    <a:p>
                      <a:pPr algn="ctr"/>
                      <a:r>
                        <a:rPr lang="en-US" dirty="0"/>
                        <a:t>No</a:t>
                      </a:r>
                    </a:p>
                  </a:txBody>
                  <a:tcPr/>
                </a:tc>
                <a:tc>
                  <a:txBody>
                    <a:bodyPr/>
                    <a:lstStyle/>
                    <a:p>
                      <a:pPr algn="ctr"/>
                      <a:r>
                        <a:rPr lang="en-US" dirty="0"/>
                        <a:t>No</a:t>
                      </a:r>
                    </a:p>
                  </a:txBody>
                  <a:tcPr/>
                </a:tc>
                <a:extLst>
                  <a:ext uri="{0D108BD9-81ED-4DB2-BD59-A6C34878D82A}">
                    <a16:rowId xmlns:a16="http://schemas.microsoft.com/office/drawing/2014/main" val="2838577011"/>
                  </a:ext>
                </a:extLst>
              </a:tr>
              <a:tr h="726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Yes,10 yrs and older</a:t>
                      </a:r>
                    </a:p>
                  </a:txBody>
                  <a:tcPr/>
                </a:tc>
                <a:tc>
                  <a:txBody>
                    <a:bodyPr/>
                    <a:lstStyle/>
                    <a:p>
                      <a:pPr algn="ctr"/>
                      <a:r>
                        <a:rPr lang="en-US" dirty="0"/>
                        <a:t>No</a:t>
                      </a:r>
                    </a:p>
                  </a:txBody>
                  <a:tcPr/>
                </a:tc>
                <a:tc>
                  <a:txBody>
                    <a:bodyPr/>
                    <a:lstStyle/>
                    <a:p>
                      <a:pPr algn="ctr"/>
                      <a:r>
                        <a:rPr lang="en-US" dirty="0"/>
                        <a:t>No</a:t>
                      </a:r>
                    </a:p>
                  </a:txBody>
                  <a:tcPr/>
                </a:tc>
                <a:tc>
                  <a:txBody>
                    <a:bodyPr/>
                    <a:lstStyle/>
                    <a:p>
                      <a:pPr algn="ctr"/>
                      <a:r>
                        <a:rPr lang="en-US" dirty="0"/>
                        <a:t>No</a:t>
                      </a:r>
                    </a:p>
                  </a:txBody>
                  <a:tcPr/>
                </a:tc>
                <a:extLst>
                  <a:ext uri="{0D108BD9-81ED-4DB2-BD59-A6C34878D82A}">
                    <a16:rowId xmlns:a16="http://schemas.microsoft.com/office/drawing/2014/main" val="2279302179"/>
                  </a:ext>
                </a:extLst>
              </a:tr>
              <a:tr h="726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Yes,10 yrs and older</a:t>
                      </a:r>
                    </a:p>
                  </a:txBody>
                  <a:tcPr/>
                </a:tc>
                <a:tc>
                  <a:txBody>
                    <a:bodyPr/>
                    <a:lstStyle/>
                    <a:p>
                      <a:pPr algn="ctr"/>
                      <a:r>
                        <a:rPr lang="en-US" dirty="0"/>
                        <a:t>No</a:t>
                      </a:r>
                    </a:p>
                  </a:txBody>
                  <a:tcPr/>
                </a:tc>
                <a:tc>
                  <a:txBody>
                    <a:bodyPr/>
                    <a:lstStyle/>
                    <a:p>
                      <a:pPr algn="ctr"/>
                      <a:r>
                        <a:rPr lang="en-US" dirty="0"/>
                        <a:t>Yes</a:t>
                      </a:r>
                    </a:p>
                  </a:txBody>
                  <a:tcPr/>
                </a:tc>
                <a:tc>
                  <a:txBody>
                    <a:bodyPr/>
                    <a:lstStyle/>
                    <a:p>
                      <a:pPr algn="ctr"/>
                      <a:r>
                        <a:rPr lang="en-US" dirty="0"/>
                        <a:t>No</a:t>
                      </a:r>
                    </a:p>
                  </a:txBody>
                  <a:tcPr/>
                </a:tc>
                <a:extLst>
                  <a:ext uri="{0D108BD9-81ED-4DB2-BD59-A6C34878D82A}">
                    <a16:rowId xmlns:a16="http://schemas.microsoft.com/office/drawing/2014/main" val="1616548762"/>
                  </a:ext>
                </a:extLst>
              </a:tr>
              <a:tr h="890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br>
                        <a:rPr lang="en-US" dirty="0"/>
                      </a:br>
                      <a:endParaRPr lang="en-US" dirty="0">
                        <a:solidFill>
                          <a:srgbClr val="0070C0"/>
                        </a:solidFill>
                        <a:highlight>
                          <a:srgbClr val="FFFF00"/>
                        </a:highlight>
                      </a:endParaRPr>
                    </a:p>
                  </a:txBody>
                  <a:tcPr/>
                </a:tc>
                <a:tc>
                  <a:txBody>
                    <a:bodyPr/>
                    <a:lstStyle/>
                    <a:p>
                      <a:pPr algn="ctr"/>
                      <a:r>
                        <a:rPr lang="en-US" dirty="0"/>
                        <a:t>Yes, Ozempic &amp; </a:t>
                      </a:r>
                      <a:r>
                        <a:rPr lang="en-US" dirty="0" err="1"/>
                        <a:t>Wegovy</a:t>
                      </a:r>
                      <a:endParaRPr lang="en-US" dirty="0"/>
                    </a:p>
                  </a:txBody>
                  <a:tcPr/>
                </a:tc>
                <a:tc>
                  <a:txBody>
                    <a:bodyPr/>
                    <a:lstStyle/>
                    <a:p>
                      <a:pPr algn="ctr"/>
                      <a:r>
                        <a:rPr lang="en-US" dirty="0"/>
                        <a:t>Yes</a:t>
                      </a:r>
                    </a:p>
                    <a:p>
                      <a:pPr algn="ctr"/>
                      <a:r>
                        <a:rPr lang="en-US" dirty="0" err="1"/>
                        <a:t>Wegovy</a:t>
                      </a:r>
                      <a:r>
                        <a:rPr lang="en-US" dirty="0"/>
                        <a:t>, 12 yrs and older</a:t>
                      </a:r>
                    </a:p>
                  </a:txBody>
                  <a:tcPr/>
                </a:tc>
                <a:extLst>
                  <a:ext uri="{0D108BD9-81ED-4DB2-BD59-A6C34878D82A}">
                    <a16:rowId xmlns:a16="http://schemas.microsoft.com/office/drawing/2014/main" val="2882318565"/>
                  </a:ext>
                </a:extLst>
              </a:tr>
              <a:tr h="861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Yes,10 yrs and older</a:t>
                      </a:r>
                    </a:p>
                  </a:txBody>
                  <a:tcPr/>
                </a:tc>
                <a:tc>
                  <a:txBody>
                    <a:bodyPr/>
                    <a:lstStyle/>
                    <a:p>
                      <a:pPr algn="ctr"/>
                      <a:r>
                        <a:rPr lang="en-US" dirty="0"/>
                        <a:t>No</a:t>
                      </a:r>
                    </a:p>
                  </a:txBody>
                  <a:tcPr/>
                </a:tc>
                <a:tc>
                  <a:txBody>
                    <a:bodyPr/>
                    <a:lstStyle/>
                    <a:p>
                      <a:pPr algn="ctr"/>
                      <a:r>
                        <a:rPr lang="en-US" dirty="0"/>
                        <a:t>Yes</a:t>
                      </a:r>
                    </a:p>
                  </a:txBody>
                  <a:tcPr/>
                </a:tc>
                <a:tc>
                  <a:txBody>
                    <a:bodyPr/>
                    <a:lstStyle/>
                    <a:p>
                      <a:pPr algn="ctr"/>
                      <a:r>
                        <a:rPr lang="en-US" dirty="0"/>
                        <a:t>Yes</a:t>
                      </a:r>
                    </a:p>
                    <a:p>
                      <a:pPr algn="ctr"/>
                      <a:r>
                        <a:rPr lang="en-US" dirty="0" err="1"/>
                        <a:t>Saxenda</a:t>
                      </a:r>
                      <a:endParaRPr lang="en-US" dirty="0"/>
                    </a:p>
                    <a:p>
                      <a:pPr algn="ctr"/>
                      <a:endParaRPr lang="en-US" dirty="0"/>
                    </a:p>
                  </a:txBody>
                  <a:tcPr/>
                </a:tc>
                <a:extLst>
                  <a:ext uri="{0D108BD9-81ED-4DB2-BD59-A6C34878D82A}">
                    <a16:rowId xmlns:a16="http://schemas.microsoft.com/office/drawing/2014/main" val="1554863235"/>
                  </a:ext>
                </a:extLst>
              </a:tr>
              <a:tr h="623622">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No</a:t>
                      </a:r>
                    </a:p>
                  </a:txBody>
                  <a:tcPr/>
                </a:tc>
                <a:tc>
                  <a:txBody>
                    <a:bodyPr/>
                    <a:lstStyle/>
                    <a:p>
                      <a:pPr algn="ctr"/>
                      <a:r>
                        <a:rPr lang="en-US" dirty="0"/>
                        <a:t>No</a:t>
                      </a:r>
                    </a:p>
                  </a:txBody>
                  <a:tcPr/>
                </a:tc>
                <a:tc>
                  <a:txBody>
                    <a:bodyPr/>
                    <a:lstStyle/>
                    <a:p>
                      <a:pPr algn="ctr"/>
                      <a:r>
                        <a:rPr lang="en-US" dirty="0"/>
                        <a:t>Yes, </a:t>
                      </a:r>
                      <a:br>
                        <a:rPr lang="en-US" dirty="0"/>
                      </a:br>
                      <a:r>
                        <a:rPr lang="en-US" dirty="0" err="1"/>
                        <a:t>Zepbound</a:t>
                      </a:r>
                      <a:r>
                        <a:rPr lang="en-US" dirty="0"/>
                        <a:t> </a:t>
                      </a: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124416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190500" y="126656"/>
            <a:ext cx="8840432" cy="787744"/>
          </a:xfrm>
        </p:spPr>
        <p:txBody>
          <a:bodyPr>
            <a:noAutofit/>
          </a:bodyPr>
          <a:lstStyle/>
          <a:p>
            <a:r>
              <a:rPr lang="en-US" sz="3600" dirty="0"/>
              <a:t>Std 9 - ADA Algorithm: Cardiorenal Protection</a:t>
            </a:r>
          </a:p>
        </p:txBody>
      </p:sp>
      <p:sp>
        <p:nvSpPr>
          <p:cNvPr id="4" name="Content Placeholder 3">
            <a:extLst>
              <a:ext uri="{FF2B5EF4-FFF2-40B4-BE49-F238E27FC236}">
                <a16:creationId xmlns:a16="http://schemas.microsoft.com/office/drawing/2014/main" id="{AA810923-2E22-81EA-6413-5950C9FDB972}"/>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475643EF-B13A-0691-214C-B2DC297DAA25}"/>
              </a:ext>
            </a:extLst>
          </p:cNvPr>
          <p:cNvPicPr>
            <a:picLocks noChangeAspect="1"/>
          </p:cNvPicPr>
          <p:nvPr/>
        </p:nvPicPr>
        <p:blipFill>
          <a:blip r:embed="rId3"/>
          <a:stretch>
            <a:fillRect/>
          </a:stretch>
        </p:blipFill>
        <p:spPr>
          <a:xfrm>
            <a:off x="457200" y="6455226"/>
            <a:ext cx="3884968" cy="348348"/>
          </a:xfrm>
          <a:prstGeom prst="rect">
            <a:avLst/>
          </a:prstGeom>
        </p:spPr>
      </p:pic>
      <p:sp>
        <p:nvSpPr>
          <p:cNvPr id="3" name="Oval 2">
            <a:extLst>
              <a:ext uri="{FF2B5EF4-FFF2-40B4-BE49-F238E27FC236}">
                <a16:creationId xmlns:a16="http://schemas.microsoft.com/office/drawing/2014/main" id="{F7C0EE2E-67C8-F83B-76CC-B06C8EF6B967}"/>
              </a:ext>
            </a:extLst>
          </p:cNvPr>
          <p:cNvSpPr/>
          <p:nvPr/>
        </p:nvSpPr>
        <p:spPr>
          <a:xfrm>
            <a:off x="3046768" y="4642432"/>
            <a:ext cx="1753832" cy="114876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906A6B-B3A2-07B4-A124-436D6A7A4007}"/>
              </a:ext>
            </a:extLst>
          </p:cNvPr>
          <p:cNvPicPr>
            <a:picLocks noChangeAspect="1"/>
          </p:cNvPicPr>
          <p:nvPr/>
        </p:nvPicPr>
        <p:blipFill>
          <a:blip r:embed="rId4"/>
          <a:stretch>
            <a:fillRect/>
          </a:stretch>
        </p:blipFill>
        <p:spPr>
          <a:xfrm>
            <a:off x="138468" y="914400"/>
            <a:ext cx="8573732" cy="5783303"/>
          </a:xfrm>
          <a:prstGeom prst="rect">
            <a:avLst/>
          </a:prstGeom>
        </p:spPr>
      </p:pic>
      <p:sp>
        <p:nvSpPr>
          <p:cNvPr id="5" name="Oval 4">
            <a:extLst>
              <a:ext uri="{FF2B5EF4-FFF2-40B4-BE49-F238E27FC236}">
                <a16:creationId xmlns:a16="http://schemas.microsoft.com/office/drawing/2014/main" id="{85F1A973-F7BA-7B10-B364-5D532A738689}"/>
              </a:ext>
            </a:extLst>
          </p:cNvPr>
          <p:cNvSpPr/>
          <p:nvPr/>
        </p:nvSpPr>
        <p:spPr>
          <a:xfrm>
            <a:off x="38100" y="1555153"/>
            <a:ext cx="3619500" cy="2250898"/>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7C8AC534-45AB-4CA7-C0D9-91676CD55A66}"/>
              </a:ext>
            </a:extLst>
          </p:cNvPr>
          <p:cNvSpPr/>
          <p:nvPr/>
        </p:nvSpPr>
        <p:spPr>
          <a:xfrm>
            <a:off x="3299536" y="1863491"/>
            <a:ext cx="1753832" cy="1453566"/>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389A90-C986-AB88-3604-B0B08C5A9A3F}"/>
              </a:ext>
            </a:extLst>
          </p:cNvPr>
          <p:cNvPicPr>
            <a:picLocks noChangeAspect="1"/>
          </p:cNvPicPr>
          <p:nvPr/>
        </p:nvPicPr>
        <p:blipFill>
          <a:blip r:embed="rId5"/>
          <a:stretch>
            <a:fillRect/>
          </a:stretch>
        </p:blipFill>
        <p:spPr>
          <a:xfrm>
            <a:off x="190500" y="6073984"/>
            <a:ext cx="5524500" cy="696842"/>
          </a:xfrm>
          <a:prstGeom prst="rect">
            <a:avLst/>
          </a:prstGeom>
        </p:spPr>
      </p:pic>
    </p:spTree>
    <p:extLst>
      <p:ext uri="{BB962C8B-B14F-4D97-AF65-F5344CB8AC3E}">
        <p14:creationId xmlns:p14="http://schemas.microsoft.com/office/powerpoint/2010/main" val="174121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275013" y="1048578"/>
            <a:ext cx="7486640" cy="4101624"/>
          </a:xfrm>
        </p:spPr>
        <p:txBody>
          <a:bodyPr>
            <a:normAutofit fontScale="70000" lnSpcReduction="20000"/>
          </a:bodyPr>
          <a:lstStyle/>
          <a:p>
            <a:pPr eaLnBrk="1" hangingPunct="1">
              <a:lnSpc>
                <a:spcPct val="120000"/>
              </a:lnSpc>
              <a:defRPr/>
            </a:pPr>
            <a:r>
              <a:rPr lang="en-US" sz="3400" b="1" dirty="0"/>
              <a:t>Action</a:t>
            </a:r>
            <a:r>
              <a:rPr lang="en-US" sz="3400" dirty="0"/>
              <a:t>: decreases renal reabsorption of glucose in the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DADEE61-E957-AFC3-5802-23D812B2F452}"/>
              </a:ext>
            </a:extLst>
          </p:cNvPr>
          <p:cNvPicPr>
            <a:picLocks noChangeAspect="1"/>
          </p:cNvPicPr>
          <p:nvPr/>
        </p:nvPicPr>
        <p:blipFill>
          <a:blip r:embed="rId5"/>
          <a:stretch>
            <a:fillRect/>
          </a:stretch>
        </p:blipFill>
        <p:spPr>
          <a:xfrm>
            <a:off x="122613" y="3267059"/>
            <a:ext cx="8716587" cy="3362340"/>
          </a:xfrm>
          <a:prstGeom prst="rect">
            <a:avLst/>
          </a:prstGeom>
        </p:spPr>
      </p:pic>
    </p:spTree>
    <p:custDataLst>
      <p:tags r:id="rId1"/>
    </p:custDataLst>
    <p:extLst>
      <p:ext uri="{BB962C8B-B14F-4D97-AF65-F5344CB8AC3E}">
        <p14:creationId xmlns:p14="http://schemas.microsoft.com/office/powerpoint/2010/main" val="26424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a:extLst>
              <a:ext uri="{FF2B5EF4-FFF2-40B4-BE49-F238E27FC236}">
                <a16:creationId xmlns:a16="http://schemas.microsoft.com/office/drawing/2014/main" id="{E8D61444-35C4-4ACB-9CB5-AB7CDD1730CF}"/>
              </a:ext>
            </a:extLst>
          </p:cNvPr>
          <p:cNvSpPr>
            <a:spLocks noGrp="1" noChangeArrowheads="1"/>
          </p:cNvSpPr>
          <p:nvPr>
            <p:ph type="title"/>
          </p:nvPr>
        </p:nvSpPr>
        <p:spPr/>
        <p:txBody>
          <a:bodyPr>
            <a:normAutofit/>
          </a:bodyPr>
          <a:lstStyle/>
          <a:p>
            <a:r>
              <a:rPr lang="en-US" altLang="en-US" sz="4000" dirty="0">
                <a:latin typeface="Arial" panose="020B0604020202020204" pitchFamily="34" charset="0"/>
                <a:cs typeface="Arial" panose="020B0604020202020204" pitchFamily="34" charset="0"/>
              </a:rPr>
              <a:t>Heart Failure</a:t>
            </a:r>
          </a:p>
        </p:txBody>
      </p:sp>
      <p:sp>
        <p:nvSpPr>
          <p:cNvPr id="112646" name="TextBox 6">
            <a:extLst>
              <a:ext uri="{FF2B5EF4-FFF2-40B4-BE49-F238E27FC236}">
                <a16:creationId xmlns:a16="http://schemas.microsoft.com/office/drawing/2014/main" id="{3F87985B-FA62-46A8-85E0-FA9807FAFF97}"/>
              </a:ext>
            </a:extLst>
          </p:cNvPr>
          <p:cNvSpPr txBox="1">
            <a:spLocks noChangeArrowheads="1"/>
          </p:cNvSpPr>
          <p:nvPr/>
        </p:nvSpPr>
        <p:spPr bwMode="auto">
          <a:xfrm>
            <a:off x="5534452" y="2426507"/>
            <a:ext cx="3207694" cy="5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defTabSz="823692" fontAlgn="base">
              <a:spcBef>
                <a:spcPct val="0"/>
              </a:spcBef>
              <a:spcAft>
                <a:spcPct val="0"/>
              </a:spcAft>
              <a:buClrTx/>
              <a:buSzTx/>
              <a:buNone/>
            </a:pPr>
            <a:r>
              <a:rPr lang="en-US" altLang="en-US" sz="1621" b="1">
                <a:solidFill>
                  <a:prstClr val="white"/>
                </a:solidFill>
                <a:cs typeface="Arial" panose="020B0604020202020204" pitchFamily="34" charset="0"/>
              </a:rPr>
              <a:t>Which SGLT2i have proven benefit in this population? </a:t>
            </a:r>
          </a:p>
        </p:txBody>
      </p:sp>
      <p:sp>
        <p:nvSpPr>
          <p:cNvPr id="11" name="Content Placeholder 2">
            <a:extLst>
              <a:ext uri="{FF2B5EF4-FFF2-40B4-BE49-F238E27FC236}">
                <a16:creationId xmlns:a16="http://schemas.microsoft.com/office/drawing/2014/main" id="{422DA35D-3BE2-4E87-89BB-554A3E310442}"/>
              </a:ext>
            </a:extLst>
          </p:cNvPr>
          <p:cNvSpPr txBox="1">
            <a:spLocks/>
          </p:cNvSpPr>
          <p:nvPr/>
        </p:nvSpPr>
        <p:spPr bwMode="auto">
          <a:xfrm>
            <a:off x="3680135" y="1869837"/>
            <a:ext cx="5062011" cy="4754881"/>
          </a:xfrm>
          <a:prstGeom prst="rect">
            <a:avLst/>
          </a:prstGeom>
          <a:noFill/>
          <a:ln>
            <a:noFill/>
          </a:ln>
        </p:spPr>
        <p:txBody>
          <a:bodyPr>
            <a:normAutofit fontScale="62500" lnSpcReduction="20000"/>
          </a:bodyPr>
          <a:lst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45963" indent="-245963" defTabSz="823692" eaLnBrk="1" fontAlgn="auto" hangingPunct="1">
              <a:lnSpc>
                <a:spcPct val="120000"/>
              </a:lnSpc>
              <a:spcBef>
                <a:spcPts val="540"/>
              </a:spcBef>
              <a:spcAft>
                <a:spcPts val="0"/>
              </a:spcAft>
              <a:defRPr/>
            </a:pPr>
            <a:r>
              <a:rPr lang="en-US" sz="3400" dirty="0">
                <a:solidFill>
                  <a:prstClr val="black"/>
                </a:solidFill>
              </a:rPr>
              <a:t>If HF or reduced Ejection Fraction (</a:t>
            </a:r>
            <a:r>
              <a:rPr lang="en-US" sz="3400" dirty="0" err="1">
                <a:solidFill>
                  <a:prstClr val="black"/>
                </a:solidFill>
              </a:rPr>
              <a:t>rEF</a:t>
            </a:r>
            <a:r>
              <a:rPr lang="en-US" sz="3400" dirty="0">
                <a:solidFill>
                  <a:prstClr val="black"/>
                </a:solidFill>
              </a:rPr>
              <a:t>) and Left Ventricular Ejection Fraction (LVEF) &lt;45% (all except </a:t>
            </a:r>
            <a:r>
              <a:rPr lang="en-US" sz="3400" dirty="0" err="1">
                <a:solidFill>
                  <a:prstClr val="black"/>
                </a:solidFill>
              </a:rPr>
              <a:t>bexagliflozin</a:t>
            </a:r>
            <a:r>
              <a:rPr lang="en-US" sz="3400" dirty="0">
                <a:solidFill>
                  <a:prstClr val="black"/>
                </a:solidFill>
              </a:rPr>
              <a:t>)</a:t>
            </a:r>
          </a:p>
          <a:p>
            <a:pPr marL="245963" indent="-245963" defTabSz="823692" eaLnBrk="1" fontAlgn="auto" hangingPunct="1">
              <a:lnSpc>
                <a:spcPct val="120000"/>
              </a:lnSpc>
              <a:spcBef>
                <a:spcPts val="540"/>
              </a:spcBef>
              <a:spcAft>
                <a:spcPts val="0"/>
              </a:spcAft>
              <a:defRPr/>
            </a:pPr>
            <a:r>
              <a:rPr lang="en-US" sz="3400" dirty="0">
                <a:solidFill>
                  <a:prstClr val="black"/>
                </a:solidFill>
              </a:rPr>
              <a:t>Empagliflozin and dapagliflozin FDA approved for preserved EF</a:t>
            </a:r>
          </a:p>
          <a:p>
            <a:pPr marL="245963" indent="-245963" defTabSz="823692" eaLnBrk="1" fontAlgn="auto" hangingPunct="1">
              <a:lnSpc>
                <a:spcPct val="120000"/>
              </a:lnSpc>
              <a:spcBef>
                <a:spcPts val="540"/>
              </a:spcBef>
              <a:spcAft>
                <a:spcPts val="0"/>
              </a:spcAft>
              <a:defRPr/>
            </a:pPr>
            <a:r>
              <a:rPr lang="en-US" sz="3400" dirty="0">
                <a:solidFill>
                  <a:prstClr val="black"/>
                </a:solidFill>
              </a:rPr>
              <a:t>SGLT-2 inhibitor if eGFR is adequate (&gt;20 to start, may continue until ESRD)</a:t>
            </a:r>
          </a:p>
          <a:p>
            <a:pPr marL="245963" indent="-245963" defTabSz="823692" eaLnBrk="1" fontAlgn="auto" hangingPunct="1">
              <a:lnSpc>
                <a:spcPct val="120000"/>
              </a:lnSpc>
              <a:spcBef>
                <a:spcPts val="540"/>
              </a:spcBef>
              <a:spcAft>
                <a:spcPts val="0"/>
              </a:spcAft>
              <a:defRPr/>
            </a:pPr>
            <a:r>
              <a:rPr lang="en-US" sz="3400" dirty="0">
                <a:solidFill>
                  <a:prstClr val="black"/>
                </a:solidFill>
              </a:rPr>
              <a:t>Avoid TZD</a:t>
            </a:r>
          </a:p>
          <a:p>
            <a:pPr marL="245963" indent="-245963" defTabSz="823692" eaLnBrk="1" fontAlgn="auto" hangingPunct="1">
              <a:lnSpc>
                <a:spcPct val="120000"/>
              </a:lnSpc>
              <a:spcBef>
                <a:spcPts val="540"/>
              </a:spcBef>
              <a:spcAft>
                <a:spcPts val="0"/>
              </a:spcAft>
              <a:defRPr/>
            </a:pPr>
            <a:r>
              <a:rPr lang="en-US" sz="3400" dirty="0">
                <a:solidFill>
                  <a:prstClr val="black"/>
                </a:solidFill>
              </a:rPr>
              <a:t>If using a DPP4 inhibitor, avoid </a:t>
            </a:r>
            <a:r>
              <a:rPr lang="en-US" sz="3400" dirty="0" err="1">
                <a:solidFill>
                  <a:prstClr val="black"/>
                </a:solidFill>
              </a:rPr>
              <a:t>saxagliptin</a:t>
            </a:r>
            <a:r>
              <a:rPr lang="en-US" sz="3400" dirty="0">
                <a:solidFill>
                  <a:prstClr val="black"/>
                </a:solidFill>
              </a:rPr>
              <a:t> and alogliptin</a:t>
            </a:r>
          </a:p>
          <a:p>
            <a:pPr marL="245963" indent="-245963" defTabSz="823692" eaLnBrk="1" fontAlgn="auto" hangingPunct="1">
              <a:lnSpc>
                <a:spcPct val="120000"/>
              </a:lnSpc>
              <a:spcBef>
                <a:spcPts val="540"/>
              </a:spcBef>
              <a:spcAft>
                <a:spcPts val="0"/>
              </a:spcAft>
              <a:defRPr/>
            </a:pPr>
            <a:endParaRPr lang="en-US" sz="3400" dirty="0">
              <a:solidFill>
                <a:prstClr val="black"/>
              </a:solidFill>
            </a:endParaRPr>
          </a:p>
          <a:p>
            <a:pPr marL="245963" indent="-245963" defTabSz="823692" eaLnBrk="1" fontAlgn="auto" hangingPunct="1">
              <a:lnSpc>
                <a:spcPct val="120000"/>
              </a:lnSpc>
              <a:spcBef>
                <a:spcPts val="540"/>
              </a:spcBef>
              <a:spcAft>
                <a:spcPts val="0"/>
              </a:spcAft>
              <a:defRPr/>
            </a:pPr>
            <a:r>
              <a:rPr lang="en-US" sz="3400" dirty="0" err="1">
                <a:solidFill>
                  <a:prstClr val="black"/>
                </a:solidFill>
              </a:rPr>
              <a:t>Semaglutide</a:t>
            </a:r>
            <a:r>
              <a:rPr lang="en-US" sz="3400" dirty="0">
                <a:solidFill>
                  <a:prstClr val="black"/>
                </a:solidFill>
              </a:rPr>
              <a:t> beneficial for people with </a:t>
            </a:r>
            <a:r>
              <a:rPr lang="en-US" sz="3400" dirty="0" err="1">
                <a:solidFill>
                  <a:prstClr val="black"/>
                </a:solidFill>
              </a:rPr>
              <a:t>HFpEF</a:t>
            </a:r>
            <a:r>
              <a:rPr lang="en-US" sz="3400" dirty="0">
                <a:solidFill>
                  <a:prstClr val="black"/>
                </a:solidFill>
              </a:rPr>
              <a:t> and overweight/obesity</a:t>
            </a:r>
          </a:p>
          <a:p>
            <a:pPr marL="245963" indent="-245963" defTabSz="823692" eaLnBrk="1" fontAlgn="auto" hangingPunct="1">
              <a:spcBef>
                <a:spcPts val="540"/>
              </a:spcBef>
              <a:spcAft>
                <a:spcPts val="0"/>
              </a:spcAft>
              <a:defRPr/>
            </a:pPr>
            <a:endParaRPr lang="en-US" sz="2883" dirty="0">
              <a:solidFill>
                <a:prstClr val="black"/>
              </a:solidFill>
            </a:endParaRPr>
          </a:p>
        </p:txBody>
      </p:sp>
      <p:pic>
        <p:nvPicPr>
          <p:cNvPr id="3" name="Picture 2">
            <a:extLst>
              <a:ext uri="{FF2B5EF4-FFF2-40B4-BE49-F238E27FC236}">
                <a16:creationId xmlns:a16="http://schemas.microsoft.com/office/drawing/2014/main" id="{0BAA1D2C-6BB7-43F4-BF4B-440307F680D3}"/>
              </a:ext>
            </a:extLst>
          </p:cNvPr>
          <p:cNvPicPr>
            <a:picLocks noChangeAspect="1"/>
          </p:cNvPicPr>
          <p:nvPr/>
        </p:nvPicPr>
        <p:blipFill>
          <a:blip r:embed="rId3"/>
          <a:stretch>
            <a:fillRect/>
          </a:stretch>
        </p:blipFill>
        <p:spPr>
          <a:xfrm>
            <a:off x="918397" y="2103294"/>
            <a:ext cx="1330036" cy="1828800"/>
          </a:xfrm>
          <a:prstGeom prst="rect">
            <a:avLst/>
          </a:prstGeom>
        </p:spPr>
      </p:pic>
      <p:pic>
        <p:nvPicPr>
          <p:cNvPr id="5" name="Picture 4">
            <a:extLst>
              <a:ext uri="{FF2B5EF4-FFF2-40B4-BE49-F238E27FC236}">
                <a16:creationId xmlns:a16="http://schemas.microsoft.com/office/drawing/2014/main" id="{566CFBEB-2D38-4871-98BD-8EDEA6497E06}"/>
              </a:ext>
            </a:extLst>
          </p:cNvPr>
          <p:cNvPicPr>
            <a:picLocks noChangeAspect="1"/>
          </p:cNvPicPr>
          <p:nvPr/>
        </p:nvPicPr>
        <p:blipFill>
          <a:blip r:embed="rId4"/>
          <a:stretch>
            <a:fillRect/>
          </a:stretch>
        </p:blipFill>
        <p:spPr>
          <a:xfrm>
            <a:off x="336105" y="1319212"/>
            <a:ext cx="4533900" cy="485775"/>
          </a:xfrm>
          <a:prstGeom prst="rect">
            <a:avLst/>
          </a:prstGeom>
        </p:spPr>
      </p:pic>
      <p:pic>
        <p:nvPicPr>
          <p:cNvPr id="2" name="Picture 1">
            <a:extLst>
              <a:ext uri="{FF2B5EF4-FFF2-40B4-BE49-F238E27FC236}">
                <a16:creationId xmlns:a16="http://schemas.microsoft.com/office/drawing/2014/main" id="{467DE627-7D69-25A8-D982-1BDA5D159D77}"/>
              </a:ext>
            </a:extLst>
          </p:cNvPr>
          <p:cNvPicPr>
            <a:picLocks noChangeAspect="1"/>
          </p:cNvPicPr>
          <p:nvPr/>
        </p:nvPicPr>
        <p:blipFill>
          <a:blip r:embed="rId5"/>
          <a:stretch>
            <a:fillRect/>
          </a:stretch>
        </p:blipFill>
        <p:spPr>
          <a:xfrm>
            <a:off x="224132" y="6411682"/>
            <a:ext cx="3431008" cy="426073"/>
          </a:xfrm>
          <a:prstGeom prst="rect">
            <a:avLst/>
          </a:prstGeom>
        </p:spPr>
      </p:pic>
    </p:spTree>
    <p:extLst>
      <p:ext uri="{BB962C8B-B14F-4D97-AF65-F5344CB8AC3E}">
        <p14:creationId xmlns:p14="http://schemas.microsoft.com/office/powerpoint/2010/main" val="2812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7A283-A6C7-7454-8C1F-76B8843C72F6}"/>
              </a:ext>
            </a:extLst>
          </p:cNvPr>
          <p:cNvSpPr>
            <a:spLocks noGrp="1"/>
          </p:cNvSpPr>
          <p:nvPr>
            <p:ph type="title"/>
          </p:nvPr>
        </p:nvSpPr>
        <p:spPr/>
        <p:txBody>
          <a:bodyPr>
            <a:noAutofit/>
          </a:bodyPr>
          <a:lstStyle/>
          <a:p>
            <a:r>
              <a:rPr lang="en-US" sz="4000" dirty="0"/>
              <a:t>Heart Failure in People with Diabetes</a:t>
            </a:r>
          </a:p>
        </p:txBody>
      </p:sp>
      <p:sp>
        <p:nvSpPr>
          <p:cNvPr id="3" name="Content Placeholder 2">
            <a:extLst>
              <a:ext uri="{FF2B5EF4-FFF2-40B4-BE49-F238E27FC236}">
                <a16:creationId xmlns:a16="http://schemas.microsoft.com/office/drawing/2014/main" id="{528C6D38-F1A8-AC82-9EA0-C761D8AF4119}"/>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394F58F6-5F60-641E-8BDA-202468C0CDDB}"/>
              </a:ext>
            </a:extLst>
          </p:cNvPr>
          <p:cNvPicPr>
            <a:picLocks noChangeAspect="1"/>
          </p:cNvPicPr>
          <p:nvPr/>
        </p:nvPicPr>
        <p:blipFill>
          <a:blip r:embed="rId3"/>
          <a:stretch>
            <a:fillRect/>
          </a:stretch>
        </p:blipFill>
        <p:spPr>
          <a:xfrm>
            <a:off x="441434" y="1234966"/>
            <a:ext cx="8567574" cy="4861034"/>
          </a:xfrm>
          <a:prstGeom prst="rect">
            <a:avLst/>
          </a:prstGeom>
        </p:spPr>
      </p:pic>
      <p:pic>
        <p:nvPicPr>
          <p:cNvPr id="6" name="Picture 5">
            <a:extLst>
              <a:ext uri="{FF2B5EF4-FFF2-40B4-BE49-F238E27FC236}">
                <a16:creationId xmlns:a16="http://schemas.microsoft.com/office/drawing/2014/main" id="{09A7A4EE-891C-4CC2-170A-0E8E4B0E86A4}"/>
              </a:ext>
            </a:extLst>
          </p:cNvPr>
          <p:cNvPicPr>
            <a:picLocks noChangeAspect="1"/>
          </p:cNvPicPr>
          <p:nvPr/>
        </p:nvPicPr>
        <p:blipFill>
          <a:blip r:embed="rId4"/>
          <a:stretch>
            <a:fillRect/>
          </a:stretch>
        </p:blipFill>
        <p:spPr>
          <a:xfrm>
            <a:off x="4743614" y="6201104"/>
            <a:ext cx="3735808" cy="463924"/>
          </a:xfrm>
          <a:prstGeom prst="rect">
            <a:avLst/>
          </a:prstGeom>
        </p:spPr>
      </p:pic>
    </p:spTree>
    <p:extLst>
      <p:ext uri="{BB962C8B-B14F-4D97-AF65-F5344CB8AC3E}">
        <p14:creationId xmlns:p14="http://schemas.microsoft.com/office/powerpoint/2010/main" val="359791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SGLT-2 Inhibitor Indications</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39160536"/>
              </p:ext>
            </p:extLst>
          </p:nvPr>
        </p:nvGraphicFramePr>
        <p:xfrm>
          <a:off x="394925" y="1219200"/>
          <a:ext cx="8279175" cy="5482617"/>
        </p:xfrm>
        <a:graphic>
          <a:graphicData uri="http://schemas.openxmlformats.org/drawingml/2006/table">
            <a:tbl>
              <a:tblPr firstRow="1" bandRow="1">
                <a:tableStyleId>{5C22544A-7EE6-4342-B048-85BDC9FD1C3A}</a:tableStyleId>
              </a:tblPr>
              <a:tblGrid>
                <a:gridCol w="2137249">
                  <a:extLst>
                    <a:ext uri="{9D8B030D-6E8A-4147-A177-3AD203B41FA5}">
                      <a16:colId xmlns:a16="http://schemas.microsoft.com/office/drawing/2014/main" val="2292604403"/>
                    </a:ext>
                  </a:extLst>
                </a:gridCol>
                <a:gridCol w="1299389">
                  <a:extLst>
                    <a:ext uri="{9D8B030D-6E8A-4147-A177-3AD203B41FA5}">
                      <a16:colId xmlns:a16="http://schemas.microsoft.com/office/drawing/2014/main" val="3799880676"/>
                    </a:ext>
                  </a:extLst>
                </a:gridCol>
                <a:gridCol w="1484003">
                  <a:extLst>
                    <a:ext uri="{9D8B030D-6E8A-4147-A177-3AD203B41FA5}">
                      <a16:colId xmlns:a16="http://schemas.microsoft.com/office/drawing/2014/main" val="1741242859"/>
                    </a:ext>
                  </a:extLst>
                </a:gridCol>
                <a:gridCol w="1796424">
                  <a:extLst>
                    <a:ext uri="{9D8B030D-6E8A-4147-A177-3AD203B41FA5}">
                      <a16:colId xmlns:a16="http://schemas.microsoft.com/office/drawing/2014/main" val="2977410308"/>
                    </a:ext>
                  </a:extLst>
                </a:gridCol>
                <a:gridCol w="1562110">
                  <a:extLst>
                    <a:ext uri="{9D8B030D-6E8A-4147-A177-3AD203B41FA5}">
                      <a16:colId xmlns:a16="http://schemas.microsoft.com/office/drawing/2014/main" val="446227343"/>
                    </a:ext>
                  </a:extLst>
                </a:gridCol>
              </a:tblGrid>
              <a:tr h="925128">
                <a:tc>
                  <a:txBody>
                    <a:bodyPr/>
                    <a:lstStyle/>
                    <a:p>
                      <a:pPr algn="ctr"/>
                      <a:r>
                        <a:rPr lang="en-US" sz="2000" dirty="0"/>
                        <a:t>Drug</a:t>
                      </a:r>
                    </a:p>
                  </a:txBody>
                  <a:tcPr/>
                </a:tc>
                <a:tc>
                  <a:txBody>
                    <a:bodyPr/>
                    <a:lstStyle/>
                    <a:p>
                      <a:pPr algn="ctr"/>
                      <a:r>
                        <a:rPr lang="en-US" sz="2000" dirty="0"/>
                        <a:t>Lowers BG</a:t>
                      </a:r>
                    </a:p>
                  </a:txBody>
                  <a:tcPr/>
                </a:tc>
                <a:tc>
                  <a:txBody>
                    <a:bodyPr/>
                    <a:lstStyle/>
                    <a:p>
                      <a:pPr algn="ctr"/>
                      <a:r>
                        <a:rPr lang="en-US" sz="2000" dirty="0"/>
                        <a:t>Reduces CV Risk?</a:t>
                      </a:r>
                    </a:p>
                  </a:txBody>
                  <a:tcPr/>
                </a:tc>
                <a:tc>
                  <a:txBody>
                    <a:bodyPr/>
                    <a:lstStyle/>
                    <a:p>
                      <a:pPr algn="ctr"/>
                      <a:r>
                        <a:rPr lang="en-US" sz="2000" dirty="0"/>
                        <a:t>Heart Failure Indication? </a:t>
                      </a:r>
                    </a:p>
                  </a:txBody>
                  <a:tcPr/>
                </a:tc>
                <a:tc>
                  <a:txBody>
                    <a:bodyPr/>
                    <a:lstStyle/>
                    <a:p>
                      <a:pPr algn="ctr"/>
                      <a:r>
                        <a:rPr lang="en-US" sz="2000" dirty="0"/>
                        <a:t>Kidney Disease Indication?  </a:t>
                      </a:r>
                    </a:p>
                  </a:txBody>
                  <a:tcPr/>
                </a:tc>
                <a:extLst>
                  <a:ext uri="{0D108BD9-81ED-4DB2-BD59-A6C34878D82A}">
                    <a16:rowId xmlns:a16="http://schemas.microsoft.com/office/drawing/2014/main" val="1793843125"/>
                  </a:ext>
                </a:extLst>
              </a:tr>
              <a:tr h="925128">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1616548762"/>
                  </a:ext>
                </a:extLst>
              </a:tr>
              <a:tr h="925128">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2882318565"/>
                  </a:ext>
                </a:extLst>
              </a:tr>
              <a:tr h="821699">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p>
                      <a:pPr algn="ctr"/>
                      <a:r>
                        <a:rPr lang="en-US" sz="2000" dirty="0"/>
                        <a:t>w/ Diabetes</a:t>
                      </a:r>
                    </a:p>
                  </a:txBody>
                  <a:tcPr/>
                </a:tc>
                <a:extLst>
                  <a:ext uri="{0D108BD9-81ED-4DB2-BD59-A6C34878D82A}">
                    <a16:rowId xmlns:a16="http://schemas.microsoft.com/office/drawing/2014/main" val="3589527904"/>
                  </a:ext>
                </a:extLst>
              </a:tr>
              <a:tr h="821699">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No</a:t>
                      </a:r>
                    </a:p>
                  </a:txBody>
                  <a:tcPr/>
                </a:tc>
                <a:tc>
                  <a:txBody>
                    <a:bodyPr/>
                    <a:lstStyle/>
                    <a:p>
                      <a:pPr algn="ctr"/>
                      <a:r>
                        <a:rPr lang="en-US" sz="2000" dirty="0"/>
                        <a:t>No</a:t>
                      </a:r>
                    </a:p>
                  </a:txBody>
                  <a:tcPr/>
                </a:tc>
                <a:extLst>
                  <a:ext uri="{0D108BD9-81ED-4DB2-BD59-A6C34878D82A}">
                    <a16:rowId xmlns:a16="http://schemas.microsoft.com/office/drawing/2014/main" val="414190452"/>
                  </a:ext>
                </a:extLst>
              </a:tr>
              <a:tr h="821699">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No</a:t>
                      </a:r>
                    </a:p>
                  </a:txBody>
                  <a:tcPr/>
                </a:tc>
                <a:tc>
                  <a:txBody>
                    <a:bodyPr/>
                    <a:lstStyle/>
                    <a:p>
                      <a:pPr algn="ctr"/>
                      <a:r>
                        <a:rPr lang="en-US" sz="2000" dirty="0"/>
                        <a:t>No</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37524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BE1C-F780-44E3-A1A5-2D3913B06756}"/>
              </a:ext>
            </a:extLst>
          </p:cNvPr>
          <p:cNvSpPr>
            <a:spLocks noGrp="1"/>
          </p:cNvSpPr>
          <p:nvPr>
            <p:ph type="title"/>
          </p:nvPr>
        </p:nvSpPr>
        <p:spPr/>
        <p:txBody>
          <a:bodyPr>
            <a:normAutofit/>
          </a:bodyPr>
          <a:lstStyle/>
          <a:p>
            <a:r>
              <a:rPr lang="en-US" dirty="0"/>
              <a:t>Standards of Care Update</a:t>
            </a:r>
          </a:p>
        </p:txBody>
      </p:sp>
      <p:sp>
        <p:nvSpPr>
          <p:cNvPr id="4" name="TextBox 3">
            <a:extLst>
              <a:ext uri="{FF2B5EF4-FFF2-40B4-BE49-F238E27FC236}">
                <a16:creationId xmlns:a16="http://schemas.microsoft.com/office/drawing/2014/main" id="{170AC290-581B-637E-BCFF-046E0645B74F}"/>
              </a:ext>
            </a:extLst>
          </p:cNvPr>
          <p:cNvSpPr txBox="1"/>
          <p:nvPr/>
        </p:nvSpPr>
        <p:spPr>
          <a:xfrm>
            <a:off x="3925624" y="1938724"/>
            <a:ext cx="4988995" cy="1234868"/>
          </a:xfrm>
          <a:custGeom>
            <a:avLst/>
            <a:gdLst>
              <a:gd name="connsiteX0" fmla="*/ 0 w 4988995"/>
              <a:gd name="connsiteY0" fmla="*/ 0 h 1234868"/>
              <a:gd name="connsiteX1" fmla="*/ 604223 w 4988995"/>
              <a:gd name="connsiteY1" fmla="*/ 0 h 1234868"/>
              <a:gd name="connsiteX2" fmla="*/ 1058776 w 4988995"/>
              <a:gd name="connsiteY2" fmla="*/ 0 h 1234868"/>
              <a:gd name="connsiteX3" fmla="*/ 1613108 w 4988995"/>
              <a:gd name="connsiteY3" fmla="*/ 0 h 1234868"/>
              <a:gd name="connsiteX4" fmla="*/ 2217331 w 4988995"/>
              <a:gd name="connsiteY4" fmla="*/ 0 h 1234868"/>
              <a:gd name="connsiteX5" fmla="*/ 2771664 w 4988995"/>
              <a:gd name="connsiteY5" fmla="*/ 0 h 1234868"/>
              <a:gd name="connsiteX6" fmla="*/ 3276107 w 4988995"/>
              <a:gd name="connsiteY6" fmla="*/ 0 h 1234868"/>
              <a:gd name="connsiteX7" fmla="*/ 3730660 w 4988995"/>
              <a:gd name="connsiteY7" fmla="*/ 0 h 1234868"/>
              <a:gd name="connsiteX8" fmla="*/ 4135323 w 4988995"/>
              <a:gd name="connsiteY8" fmla="*/ 0 h 1234868"/>
              <a:gd name="connsiteX9" fmla="*/ 4988995 w 4988995"/>
              <a:gd name="connsiteY9" fmla="*/ 0 h 1234868"/>
              <a:gd name="connsiteX10" fmla="*/ 4988995 w 4988995"/>
              <a:gd name="connsiteY10" fmla="*/ 436320 h 1234868"/>
              <a:gd name="connsiteX11" fmla="*/ 4988995 w 4988995"/>
              <a:gd name="connsiteY11" fmla="*/ 860291 h 1234868"/>
              <a:gd name="connsiteX12" fmla="*/ 4988995 w 4988995"/>
              <a:gd name="connsiteY12" fmla="*/ 1234868 h 1234868"/>
              <a:gd name="connsiteX13" fmla="*/ 4484552 w 4988995"/>
              <a:gd name="connsiteY13" fmla="*/ 1234868 h 1234868"/>
              <a:gd name="connsiteX14" fmla="*/ 3880329 w 4988995"/>
              <a:gd name="connsiteY14" fmla="*/ 1234868 h 1234868"/>
              <a:gd name="connsiteX15" fmla="*/ 3325997 w 4988995"/>
              <a:gd name="connsiteY15" fmla="*/ 1234868 h 1234868"/>
              <a:gd name="connsiteX16" fmla="*/ 2771664 w 4988995"/>
              <a:gd name="connsiteY16" fmla="*/ 1234868 h 1234868"/>
              <a:gd name="connsiteX17" fmla="*/ 2217331 w 4988995"/>
              <a:gd name="connsiteY17" fmla="*/ 1234868 h 1234868"/>
              <a:gd name="connsiteX18" fmla="*/ 1762778 w 4988995"/>
              <a:gd name="connsiteY18" fmla="*/ 1234868 h 1234868"/>
              <a:gd name="connsiteX19" fmla="*/ 1108666 w 4988995"/>
              <a:gd name="connsiteY19" fmla="*/ 1234868 h 1234868"/>
              <a:gd name="connsiteX20" fmla="*/ 654113 w 4988995"/>
              <a:gd name="connsiteY20" fmla="*/ 1234868 h 1234868"/>
              <a:gd name="connsiteX21" fmla="*/ 0 w 4988995"/>
              <a:gd name="connsiteY21" fmla="*/ 1234868 h 1234868"/>
              <a:gd name="connsiteX22" fmla="*/ 0 w 4988995"/>
              <a:gd name="connsiteY22" fmla="*/ 798548 h 1234868"/>
              <a:gd name="connsiteX23" fmla="*/ 0 w 4988995"/>
              <a:gd name="connsiteY23" fmla="*/ 399274 h 1234868"/>
              <a:gd name="connsiteX24" fmla="*/ 0 w 4988995"/>
              <a:gd name="connsiteY24" fmla="*/ 0 h 123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88995" h="1234868" extrusionOk="0">
                <a:moveTo>
                  <a:pt x="0" y="0"/>
                </a:moveTo>
                <a:cubicBezTo>
                  <a:pt x="160014" y="-69242"/>
                  <a:pt x="430127" y="48058"/>
                  <a:pt x="604223" y="0"/>
                </a:cubicBezTo>
                <a:cubicBezTo>
                  <a:pt x="778319" y="-48058"/>
                  <a:pt x="939851" y="26804"/>
                  <a:pt x="1058776" y="0"/>
                </a:cubicBezTo>
                <a:cubicBezTo>
                  <a:pt x="1177701" y="-26804"/>
                  <a:pt x="1442208" y="39463"/>
                  <a:pt x="1613108" y="0"/>
                </a:cubicBezTo>
                <a:cubicBezTo>
                  <a:pt x="1784008" y="-39463"/>
                  <a:pt x="1982005" y="15501"/>
                  <a:pt x="2217331" y="0"/>
                </a:cubicBezTo>
                <a:cubicBezTo>
                  <a:pt x="2452657" y="-15501"/>
                  <a:pt x="2625745" y="29515"/>
                  <a:pt x="2771664" y="0"/>
                </a:cubicBezTo>
                <a:cubicBezTo>
                  <a:pt x="2917583" y="-29515"/>
                  <a:pt x="3130927" y="49858"/>
                  <a:pt x="3276107" y="0"/>
                </a:cubicBezTo>
                <a:cubicBezTo>
                  <a:pt x="3421287" y="-49858"/>
                  <a:pt x="3604579" y="654"/>
                  <a:pt x="3730660" y="0"/>
                </a:cubicBezTo>
                <a:cubicBezTo>
                  <a:pt x="3856741" y="-654"/>
                  <a:pt x="3963274" y="45001"/>
                  <a:pt x="4135323" y="0"/>
                </a:cubicBezTo>
                <a:cubicBezTo>
                  <a:pt x="4307372" y="-45001"/>
                  <a:pt x="4565925" y="24723"/>
                  <a:pt x="4988995" y="0"/>
                </a:cubicBezTo>
                <a:cubicBezTo>
                  <a:pt x="5039816" y="146468"/>
                  <a:pt x="4946789" y="296892"/>
                  <a:pt x="4988995" y="436320"/>
                </a:cubicBezTo>
                <a:cubicBezTo>
                  <a:pt x="5031201" y="575748"/>
                  <a:pt x="4977134" y="773321"/>
                  <a:pt x="4988995" y="860291"/>
                </a:cubicBezTo>
                <a:cubicBezTo>
                  <a:pt x="5000856" y="947261"/>
                  <a:pt x="4985537" y="1158819"/>
                  <a:pt x="4988995" y="1234868"/>
                </a:cubicBezTo>
                <a:cubicBezTo>
                  <a:pt x="4818578" y="1276029"/>
                  <a:pt x="4634513" y="1220663"/>
                  <a:pt x="4484552" y="1234868"/>
                </a:cubicBezTo>
                <a:cubicBezTo>
                  <a:pt x="4334591" y="1249073"/>
                  <a:pt x="4154264" y="1167881"/>
                  <a:pt x="3880329" y="1234868"/>
                </a:cubicBezTo>
                <a:cubicBezTo>
                  <a:pt x="3606394" y="1301855"/>
                  <a:pt x="3510867" y="1209431"/>
                  <a:pt x="3325997" y="1234868"/>
                </a:cubicBezTo>
                <a:cubicBezTo>
                  <a:pt x="3141127" y="1260305"/>
                  <a:pt x="2938560" y="1212239"/>
                  <a:pt x="2771664" y="1234868"/>
                </a:cubicBezTo>
                <a:cubicBezTo>
                  <a:pt x="2604768" y="1257497"/>
                  <a:pt x="2421788" y="1212529"/>
                  <a:pt x="2217331" y="1234868"/>
                </a:cubicBezTo>
                <a:cubicBezTo>
                  <a:pt x="2012874" y="1257207"/>
                  <a:pt x="1865262" y="1185181"/>
                  <a:pt x="1762778" y="1234868"/>
                </a:cubicBezTo>
                <a:cubicBezTo>
                  <a:pt x="1660294" y="1284555"/>
                  <a:pt x="1301973" y="1211845"/>
                  <a:pt x="1108666" y="1234868"/>
                </a:cubicBezTo>
                <a:cubicBezTo>
                  <a:pt x="915359" y="1257891"/>
                  <a:pt x="756012" y="1199983"/>
                  <a:pt x="654113" y="1234868"/>
                </a:cubicBezTo>
                <a:cubicBezTo>
                  <a:pt x="552214" y="1269753"/>
                  <a:pt x="310220" y="1228684"/>
                  <a:pt x="0" y="1234868"/>
                </a:cubicBezTo>
                <a:cubicBezTo>
                  <a:pt x="-33875" y="1044497"/>
                  <a:pt x="16782" y="972382"/>
                  <a:pt x="0" y="798548"/>
                </a:cubicBezTo>
                <a:cubicBezTo>
                  <a:pt x="-16782" y="624714"/>
                  <a:pt x="12936" y="489164"/>
                  <a:pt x="0" y="399274"/>
                </a:cubicBezTo>
                <a:cubicBezTo>
                  <a:pt x="-12936" y="309384"/>
                  <a:pt x="43318" y="107811"/>
                  <a:pt x="0" y="0"/>
                </a:cubicBezTo>
                <a:close/>
              </a:path>
            </a:pathLst>
          </a:custGeom>
          <a:noFill/>
          <a:ln w="57150">
            <a:solidFill>
              <a:srgbClr val="7030A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endParaRPr lang="en-US" dirty="0"/>
          </a:p>
        </p:txBody>
      </p:sp>
      <p:pic>
        <p:nvPicPr>
          <p:cNvPr id="3" name="Picture 2">
            <a:extLst>
              <a:ext uri="{FF2B5EF4-FFF2-40B4-BE49-F238E27FC236}">
                <a16:creationId xmlns:a16="http://schemas.microsoft.com/office/drawing/2014/main" id="{4A146878-2918-0EE4-DABB-67372B181664}"/>
              </a:ext>
            </a:extLst>
          </p:cNvPr>
          <p:cNvPicPr>
            <a:picLocks noChangeAspect="1"/>
          </p:cNvPicPr>
          <p:nvPr/>
        </p:nvPicPr>
        <p:blipFill>
          <a:blip r:embed="rId2"/>
          <a:stretch>
            <a:fillRect/>
          </a:stretch>
        </p:blipFill>
        <p:spPr>
          <a:xfrm>
            <a:off x="442439" y="1349016"/>
            <a:ext cx="3256478" cy="4289783"/>
          </a:xfrm>
          <a:prstGeom prst="rect">
            <a:avLst/>
          </a:prstGeom>
        </p:spPr>
      </p:pic>
      <p:sp>
        <p:nvSpPr>
          <p:cNvPr id="5" name="TextBox 4">
            <a:extLst>
              <a:ext uri="{FF2B5EF4-FFF2-40B4-BE49-F238E27FC236}">
                <a16:creationId xmlns:a16="http://schemas.microsoft.com/office/drawing/2014/main" id="{6A50754D-239B-E002-8331-87A91E31A185}"/>
              </a:ext>
            </a:extLst>
          </p:cNvPr>
          <p:cNvSpPr txBox="1"/>
          <p:nvPr/>
        </p:nvSpPr>
        <p:spPr>
          <a:xfrm>
            <a:off x="2667000" y="5334000"/>
            <a:ext cx="1031916" cy="595312"/>
          </a:xfrm>
          <a:prstGeom prst="rect">
            <a:avLst/>
          </a:prstGeom>
          <a:solidFill>
            <a:schemeClr val="bg1"/>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80E447A3-5EFB-C6FC-A083-5898EF9559CB}"/>
              </a:ext>
            </a:extLst>
          </p:cNvPr>
          <p:cNvPicPr>
            <a:picLocks noChangeAspect="1"/>
          </p:cNvPicPr>
          <p:nvPr/>
        </p:nvPicPr>
        <p:blipFill>
          <a:blip r:embed="rId3"/>
          <a:stretch>
            <a:fillRect/>
          </a:stretch>
        </p:blipFill>
        <p:spPr>
          <a:xfrm>
            <a:off x="4038847" y="2183006"/>
            <a:ext cx="4793827" cy="595312"/>
          </a:xfrm>
          <a:prstGeom prst="rect">
            <a:avLst/>
          </a:prstGeom>
        </p:spPr>
      </p:pic>
    </p:spTree>
    <p:extLst>
      <p:ext uri="{BB962C8B-B14F-4D97-AF65-F5344CB8AC3E}">
        <p14:creationId xmlns:p14="http://schemas.microsoft.com/office/powerpoint/2010/main" val="282512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9966"/>
          </a:xfrm>
        </p:spPr>
        <p:txBody>
          <a:bodyPr>
            <a:normAutofit/>
          </a:bodyPr>
          <a:lstStyle/>
          <a:p>
            <a:r>
              <a:rPr lang="en-US" sz="4400" dirty="0"/>
              <a:t>Chronic Kidney Disease</a:t>
            </a:r>
            <a:endParaRPr lang="en-US" dirty="0"/>
          </a:p>
        </p:txBody>
      </p:sp>
      <p:sp>
        <p:nvSpPr>
          <p:cNvPr id="3" name="Content Placeholder 2"/>
          <p:cNvSpPr>
            <a:spLocks noGrp="1"/>
          </p:cNvSpPr>
          <p:nvPr>
            <p:ph sz="quarter" idx="1"/>
          </p:nvPr>
        </p:nvSpPr>
        <p:spPr>
          <a:xfrm>
            <a:off x="267269" y="1070048"/>
            <a:ext cx="5562600" cy="5658998"/>
          </a:xfrm>
        </p:spPr>
        <p:txBody>
          <a:bodyPr>
            <a:normAutofit fontScale="85000" lnSpcReduction="10000"/>
          </a:bodyPr>
          <a:lstStyle/>
          <a:p>
            <a:pPr lvl="1">
              <a:lnSpc>
                <a:spcPct val="110000"/>
              </a:lnSpc>
            </a:pPr>
            <a:r>
              <a:rPr lang="en-US" sz="2600" dirty="0">
                <a:cs typeface="Calibri" panose="020F0502020204030204" pitchFamily="34" charset="0"/>
              </a:rPr>
              <a:t>Optimize glucose and BP to protect kidneys.</a:t>
            </a:r>
          </a:p>
          <a:p>
            <a:pPr lvl="1">
              <a:lnSpc>
                <a:spcPct val="110000"/>
              </a:lnSpc>
            </a:pPr>
            <a:r>
              <a:rPr lang="en-US" sz="2600" dirty="0">
                <a:cs typeface="Calibri" panose="020F0502020204030204" pitchFamily="34" charset="0"/>
              </a:rPr>
              <a:t>Use SGLT-2 with demonstrated benefit to reduce CKD and CVD*</a:t>
            </a:r>
          </a:p>
          <a:p>
            <a:pPr lvl="1">
              <a:lnSpc>
                <a:spcPct val="110000"/>
              </a:lnSpc>
            </a:pPr>
            <a:r>
              <a:rPr lang="en-US" sz="2600" dirty="0">
                <a:cs typeface="Calibri" panose="020F0502020204030204" pitchFamily="34" charset="0"/>
              </a:rPr>
              <a:t>To reduce CV risk and CKD, use a GLP-1* with demonstrated benefit.</a:t>
            </a:r>
          </a:p>
          <a:p>
            <a:pPr lvl="1">
              <a:lnSpc>
                <a:spcPct val="110000"/>
              </a:lnSpc>
            </a:pPr>
            <a:r>
              <a:rPr lang="en-US" sz="2600" dirty="0">
                <a:solidFill>
                  <a:srgbClr val="383636"/>
                </a:solidFill>
                <a:ea typeface="Calibri" panose="020F0502020204030204" pitchFamily="34" charset="0"/>
                <a:cs typeface="Calibri" panose="020F0502020204030204" pitchFamily="34" charset="0"/>
              </a:rPr>
              <a:t>In</a:t>
            </a:r>
            <a:r>
              <a:rPr lang="en-US" sz="2600" b="0" i="0" dirty="0">
                <a:solidFill>
                  <a:srgbClr val="383636"/>
                </a:solidFill>
                <a:effectLst/>
                <a:ea typeface="Calibri" panose="020F0502020204030204" pitchFamily="34" charset="0"/>
                <a:cs typeface="Calibri" panose="020F0502020204030204" pitchFamily="34" charset="0"/>
              </a:rPr>
              <a:t> people with CKD and albuminuria, a nonsteroidal MRA effective if GFR 25+</a:t>
            </a:r>
          </a:p>
          <a:p>
            <a:pPr lvl="1">
              <a:lnSpc>
                <a:spcPct val="110000"/>
              </a:lnSpc>
            </a:pPr>
            <a:r>
              <a:rPr lang="en-US" sz="2600" dirty="0">
                <a:ea typeface="Calibri" panose="020F0502020204030204" pitchFamily="34" charset="0"/>
                <a:cs typeface="Calibri" panose="020F0502020204030204" pitchFamily="34" charset="0"/>
              </a:rPr>
              <a:t>Aim to reduce urinary albumin by ≥30% in people with CKD </a:t>
            </a:r>
          </a:p>
          <a:p>
            <a:pPr lvl="1">
              <a:lnSpc>
                <a:spcPct val="110000"/>
              </a:lnSpc>
            </a:pPr>
            <a:endParaRPr lang="en-US" sz="2400" dirty="0">
              <a:ea typeface="Calibri" panose="020F0502020204030204" pitchFamily="34" charset="0"/>
              <a:cs typeface="Calibri" panose="020F0502020204030204" pitchFamily="34" charset="0"/>
            </a:endParaRPr>
          </a:p>
          <a:p>
            <a:pPr lvl="2">
              <a:lnSpc>
                <a:spcPct val="120000"/>
              </a:lnSpc>
            </a:pPr>
            <a:r>
              <a:rPr lang="en-US" sz="2400" dirty="0"/>
              <a:t>*SGLT-2i’s </a:t>
            </a:r>
          </a:p>
          <a:p>
            <a:pPr lvl="3">
              <a:lnSpc>
                <a:spcPct val="120000"/>
              </a:lnSpc>
            </a:pPr>
            <a:r>
              <a:rPr lang="en-US" sz="2000" dirty="0"/>
              <a:t>Empagliflozin (Jardiance), canagliflozin (Invokana), dapagliflozin (Farxiga)</a:t>
            </a:r>
          </a:p>
          <a:p>
            <a:pPr lvl="2">
              <a:lnSpc>
                <a:spcPct val="120000"/>
              </a:lnSpc>
            </a:pPr>
            <a:r>
              <a:rPr lang="en-US" sz="2400" dirty="0"/>
              <a:t>*GLP-1 RA’s</a:t>
            </a:r>
          </a:p>
          <a:p>
            <a:pPr lvl="3">
              <a:lnSpc>
                <a:spcPct val="120000"/>
              </a:lnSpc>
            </a:pPr>
            <a:r>
              <a:rPr lang="en-US" sz="2000" dirty="0"/>
              <a:t>Semaglutide (Ozempic), liraglutide (Victoza), dulaglutide (Trulicity) </a:t>
            </a:r>
          </a:p>
          <a:p>
            <a:pPr marL="274320" lvl="1" indent="0">
              <a:lnSpc>
                <a:spcPct val="110000"/>
              </a:lnSpc>
              <a:buNone/>
            </a:pPr>
            <a:endParaRPr lang="en-US" sz="24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9107071-FE24-37C8-5FF7-38D1A6BFD525}"/>
              </a:ext>
            </a:extLst>
          </p:cNvPr>
          <p:cNvPicPr>
            <a:picLocks noChangeAspect="1"/>
          </p:cNvPicPr>
          <p:nvPr/>
        </p:nvPicPr>
        <p:blipFill>
          <a:blip r:embed="rId4"/>
          <a:stretch>
            <a:fillRect/>
          </a:stretch>
        </p:blipFill>
        <p:spPr>
          <a:xfrm>
            <a:off x="5447731" y="6313989"/>
            <a:ext cx="3467669" cy="384846"/>
          </a:xfrm>
          <a:prstGeom prst="rect">
            <a:avLst/>
          </a:prstGeom>
        </p:spPr>
      </p:pic>
      <p:pic>
        <p:nvPicPr>
          <p:cNvPr id="8" name="Picture 7">
            <a:extLst>
              <a:ext uri="{FF2B5EF4-FFF2-40B4-BE49-F238E27FC236}">
                <a16:creationId xmlns:a16="http://schemas.microsoft.com/office/drawing/2014/main" id="{0D363A90-FC81-D8E6-C2C1-80F81E16BD3F}"/>
              </a:ext>
            </a:extLst>
          </p:cNvPr>
          <p:cNvPicPr>
            <a:picLocks noChangeAspect="1"/>
          </p:cNvPicPr>
          <p:nvPr/>
        </p:nvPicPr>
        <p:blipFill>
          <a:blip r:embed="rId5"/>
          <a:stretch>
            <a:fillRect/>
          </a:stretch>
        </p:blipFill>
        <p:spPr>
          <a:xfrm>
            <a:off x="5975693" y="592383"/>
            <a:ext cx="2901038" cy="5374054"/>
          </a:xfrm>
          <a:prstGeom prst="rect">
            <a:avLst/>
          </a:prstGeom>
        </p:spPr>
      </p:pic>
    </p:spTree>
    <p:custDataLst>
      <p:tags r:id="rId1"/>
    </p:custDataLst>
    <p:extLst>
      <p:ext uri="{BB962C8B-B14F-4D97-AF65-F5344CB8AC3E}">
        <p14:creationId xmlns:p14="http://schemas.microsoft.com/office/powerpoint/2010/main" val="16097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a:bodyPr>
          <a:lstStyle/>
          <a:p>
            <a:r>
              <a:rPr lang="en-US" dirty="0"/>
              <a:t>Meds to Protect Kidneys and CVD</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351184" y="1242780"/>
            <a:ext cx="4041648" cy="5105400"/>
          </a:xfrm>
        </p:spPr>
        <p:txBody>
          <a:bodyPr>
            <a:normAutofit fontScale="77500" lnSpcReduction="20000"/>
          </a:bodyPr>
          <a:lstStyle/>
          <a:p>
            <a:pPr>
              <a:lnSpc>
                <a:spcPct val="120000"/>
              </a:lnSpc>
            </a:pPr>
            <a:r>
              <a:rPr lang="en-US" dirty="0"/>
              <a:t> </a:t>
            </a:r>
            <a:r>
              <a:rPr lang="en-US" sz="3900" dirty="0">
                <a:solidFill>
                  <a:srgbClr val="0070C0"/>
                </a:solidFill>
              </a:rPr>
              <a:t>Diabetes with a </a:t>
            </a:r>
            <a:br>
              <a:rPr lang="en-US" sz="3900" dirty="0">
                <a:solidFill>
                  <a:srgbClr val="0070C0"/>
                </a:solidFill>
              </a:rPr>
            </a:br>
            <a:r>
              <a:rPr lang="en-US" sz="3900" dirty="0">
                <a:solidFill>
                  <a:srgbClr val="0070C0"/>
                </a:solidFill>
              </a:rPr>
              <a:t>- </a:t>
            </a:r>
            <a:r>
              <a:rPr lang="en-US" sz="3900" b="0" i="0" dirty="0">
                <a:solidFill>
                  <a:srgbClr val="0070C0"/>
                </a:solidFill>
                <a:effectLst/>
                <a:cs typeface="Calibri" panose="020F0502020204030204" pitchFamily="34" charset="0"/>
              </a:rPr>
              <a:t>GFR ≥20 and </a:t>
            </a:r>
            <a:endParaRPr lang="en-US" sz="3900" dirty="0">
              <a:solidFill>
                <a:srgbClr val="0070C0"/>
              </a:solidFill>
              <a:cs typeface="Calibri" panose="020F0502020204030204" pitchFamily="34" charset="0"/>
            </a:endParaRPr>
          </a:p>
          <a:p>
            <a:pPr>
              <a:lnSpc>
                <a:spcPct val="120000"/>
              </a:lnSpc>
            </a:pPr>
            <a:r>
              <a:rPr lang="en-US" sz="3900" dirty="0">
                <a:solidFill>
                  <a:srgbClr val="383636"/>
                </a:solidFill>
                <a:cs typeface="Calibri" panose="020F0502020204030204" pitchFamily="34" charset="0"/>
              </a:rPr>
              <a:t>Start SGLT2 </a:t>
            </a:r>
            <a:r>
              <a:rPr lang="en-US" sz="3900" b="0" i="0" dirty="0">
                <a:solidFill>
                  <a:srgbClr val="383636"/>
                </a:solidFill>
                <a:effectLst/>
                <a:cs typeface="Calibri" panose="020F0502020204030204" pitchFamily="34" charset="0"/>
              </a:rPr>
              <a:t>to reduce chronic kidney disease progression and cardiovascular events.</a:t>
            </a:r>
            <a:endParaRPr lang="en-US" sz="3900"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720690" y="1279356"/>
            <a:ext cx="4041648" cy="4556760"/>
          </a:xfrm>
        </p:spPr>
        <p:txBody>
          <a:bodyPr>
            <a:normAutofit fontScale="77500" lnSpcReduction="20000"/>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a:t>
            </a:r>
            <a:r>
              <a:rPr lang="en-US" b="0" i="0" dirty="0" err="1">
                <a:solidFill>
                  <a:srgbClr val="383636"/>
                </a:solidFill>
                <a:effectLst/>
                <a:cs typeface="Calibri" panose="020F0502020204030204" pitchFamily="34" charset="0"/>
              </a:rPr>
              <a:t>finerenone</a:t>
            </a:r>
            <a:r>
              <a:rPr lang="en-US" b="0" i="0" dirty="0">
                <a:solidFill>
                  <a:srgbClr val="383636"/>
                </a:solidFill>
                <a:effectLst/>
                <a:cs typeface="Calibri" panose="020F0502020204030204" pitchFamily="34" charset="0"/>
              </a:rPr>
              <a:t>)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109" y="4267200"/>
            <a:ext cx="2913797" cy="1942531"/>
          </a:xfrm>
          <a:prstGeom prst="rect">
            <a:avLst/>
          </a:prstGeom>
        </p:spPr>
      </p:pic>
      <p:pic>
        <p:nvPicPr>
          <p:cNvPr id="5" name="Picture 4">
            <a:extLst>
              <a:ext uri="{FF2B5EF4-FFF2-40B4-BE49-F238E27FC236}">
                <a16:creationId xmlns:a16="http://schemas.microsoft.com/office/drawing/2014/main" id="{4C1AE681-AD34-7F85-4801-904630ECF151}"/>
              </a:ext>
            </a:extLst>
          </p:cNvPr>
          <p:cNvPicPr>
            <a:picLocks noChangeAspect="1"/>
          </p:cNvPicPr>
          <p:nvPr/>
        </p:nvPicPr>
        <p:blipFill>
          <a:blip r:embed="rId3"/>
          <a:stretch>
            <a:fillRect/>
          </a:stretch>
        </p:blipFill>
        <p:spPr>
          <a:xfrm>
            <a:off x="224132" y="6411682"/>
            <a:ext cx="3431008" cy="426073"/>
          </a:xfrm>
          <a:prstGeom prst="rect">
            <a:avLst/>
          </a:prstGeom>
        </p:spPr>
      </p:pic>
    </p:spTree>
    <p:extLst>
      <p:ext uri="{BB962C8B-B14F-4D97-AF65-F5344CB8AC3E}">
        <p14:creationId xmlns:p14="http://schemas.microsoft.com/office/powerpoint/2010/main" val="24166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83BB2C-52A1-4AD1-8A7D-0CE7D6F8920A}"/>
              </a:ext>
            </a:extLst>
          </p:cNvPr>
          <p:cNvSpPr>
            <a:spLocks noGrp="1"/>
          </p:cNvSpPr>
          <p:nvPr>
            <p:ph type="title"/>
          </p:nvPr>
        </p:nvSpPr>
        <p:spPr>
          <a:xfrm>
            <a:off x="457200" y="152400"/>
            <a:ext cx="8229600" cy="990600"/>
          </a:xfrm>
        </p:spPr>
        <p:txBody>
          <a:bodyPr/>
          <a:lstStyle/>
          <a:p>
            <a:r>
              <a:rPr lang="en-US" dirty="0">
                <a:cs typeface="Calibri" panose="020F0502020204030204" pitchFamily="34" charset="0"/>
              </a:rPr>
              <a:t>F</a:t>
            </a:r>
            <a:r>
              <a:rPr lang="en-US" b="0" i="0" dirty="0">
                <a:effectLst/>
                <a:cs typeface="Calibri" panose="020F0502020204030204" pitchFamily="34" charset="0"/>
              </a:rPr>
              <a:t>inerenone</a:t>
            </a:r>
            <a:endParaRPr lang="en-US" dirty="0"/>
          </a:p>
        </p:txBody>
      </p:sp>
      <p:sp>
        <p:nvSpPr>
          <p:cNvPr id="7" name="TextBox 6">
            <a:extLst>
              <a:ext uri="{FF2B5EF4-FFF2-40B4-BE49-F238E27FC236}">
                <a16:creationId xmlns:a16="http://schemas.microsoft.com/office/drawing/2014/main" id="{AFA8863B-A427-44AE-B70E-6BDE2A393EEE}"/>
              </a:ext>
            </a:extLst>
          </p:cNvPr>
          <p:cNvSpPr txBox="1"/>
          <p:nvPr/>
        </p:nvSpPr>
        <p:spPr>
          <a:xfrm>
            <a:off x="1739273" y="6350882"/>
            <a:ext cx="6096000" cy="369332"/>
          </a:xfrm>
          <a:prstGeom prst="rect">
            <a:avLst/>
          </a:prstGeom>
          <a:noFill/>
        </p:spPr>
        <p:txBody>
          <a:bodyPr wrap="square" rtlCol="0">
            <a:spAutoFit/>
          </a:bodyPr>
          <a:lstStyle/>
          <a:p>
            <a:r>
              <a:rPr lang="en-US" dirty="0"/>
              <a:t>See Diabetes Cheat Sheets – Medications Cheat Sheets</a:t>
            </a:r>
          </a:p>
        </p:txBody>
      </p:sp>
      <p:pic>
        <p:nvPicPr>
          <p:cNvPr id="4" name="Picture 3">
            <a:extLst>
              <a:ext uri="{FF2B5EF4-FFF2-40B4-BE49-F238E27FC236}">
                <a16:creationId xmlns:a16="http://schemas.microsoft.com/office/drawing/2014/main" id="{EEA6723F-AA3E-BE77-7F10-CA5E81DCD268}"/>
              </a:ext>
            </a:extLst>
          </p:cNvPr>
          <p:cNvPicPr>
            <a:picLocks noChangeAspect="1"/>
          </p:cNvPicPr>
          <p:nvPr/>
        </p:nvPicPr>
        <p:blipFill>
          <a:blip r:embed="rId2"/>
          <a:stretch>
            <a:fillRect/>
          </a:stretch>
        </p:blipFill>
        <p:spPr>
          <a:xfrm>
            <a:off x="609600" y="1263969"/>
            <a:ext cx="7736424" cy="5013960"/>
          </a:xfrm>
          <a:prstGeom prst="rect">
            <a:avLst/>
          </a:prstGeom>
        </p:spPr>
      </p:pic>
    </p:spTree>
    <p:extLst>
      <p:ext uri="{BB962C8B-B14F-4D97-AF65-F5344CB8AC3E}">
        <p14:creationId xmlns:p14="http://schemas.microsoft.com/office/powerpoint/2010/main" val="8306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19DC-1EEB-2C8A-F4AC-097BC1CFF6EA}"/>
              </a:ext>
            </a:extLst>
          </p:cNvPr>
          <p:cNvSpPr>
            <a:spLocks noGrp="1"/>
          </p:cNvSpPr>
          <p:nvPr>
            <p:ph type="title"/>
          </p:nvPr>
        </p:nvSpPr>
        <p:spPr/>
        <p:txBody>
          <a:bodyPr/>
          <a:lstStyle/>
          <a:p>
            <a:r>
              <a:rPr lang="en-US" dirty="0"/>
              <a:t>Cardiac and Renal Disease</a:t>
            </a:r>
          </a:p>
        </p:txBody>
      </p:sp>
      <p:sp>
        <p:nvSpPr>
          <p:cNvPr id="3" name="Content Placeholder 2">
            <a:extLst>
              <a:ext uri="{FF2B5EF4-FFF2-40B4-BE49-F238E27FC236}">
                <a16:creationId xmlns:a16="http://schemas.microsoft.com/office/drawing/2014/main" id="{6E5C3795-DD6A-A227-0421-03AD11F861ED}"/>
              </a:ext>
            </a:extLst>
          </p:cNvPr>
          <p:cNvSpPr>
            <a:spLocks noGrp="1"/>
          </p:cNvSpPr>
          <p:nvPr>
            <p:ph sz="quarter" idx="1"/>
          </p:nvPr>
        </p:nvSpPr>
        <p:spPr>
          <a:xfrm>
            <a:off x="401054" y="1160206"/>
            <a:ext cx="6400800" cy="5715000"/>
          </a:xfrm>
        </p:spPr>
        <p:txBody>
          <a:bodyPr>
            <a:normAutofit fontScale="77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The combination of 3 comorbidities has been termed </a:t>
            </a:r>
            <a:r>
              <a:rPr lang="en-US" b="0" i="1" dirty="0">
                <a:solidFill>
                  <a:srgbClr val="0070C0"/>
                </a:solidFill>
                <a:effectLst/>
                <a:ea typeface="Calibri" panose="020F0502020204030204" pitchFamily="34" charset="0"/>
                <a:cs typeface="Calibri" panose="020F0502020204030204" pitchFamily="34" charset="0"/>
              </a:rPr>
              <a:t>cardiorenal metabolic disease </a:t>
            </a:r>
            <a:r>
              <a:rPr lang="en-US" b="0" i="0" dirty="0">
                <a:solidFill>
                  <a:srgbClr val="383636"/>
                </a:solidFill>
                <a:effectLst/>
                <a:ea typeface="Calibri" panose="020F0502020204030204" pitchFamily="34" charset="0"/>
                <a:cs typeface="Calibri" panose="020F0502020204030204" pitchFamily="34" charset="0"/>
              </a:rPr>
              <a:t>or </a:t>
            </a:r>
            <a:r>
              <a:rPr lang="en-US" b="0" i="1" dirty="0">
                <a:solidFill>
                  <a:srgbClr val="0070C0"/>
                </a:solidFill>
                <a:effectLst/>
                <a:ea typeface="Calibri" panose="020F0502020204030204" pitchFamily="34" charset="0"/>
                <a:cs typeface="Calibri" panose="020F0502020204030204" pitchFamily="34" charset="0"/>
              </a:rPr>
              <a:t>cardiovascular-kidney-metabolic</a:t>
            </a:r>
            <a:r>
              <a:rPr lang="en-US" b="0" i="0" dirty="0">
                <a:solidFill>
                  <a:srgbClr val="383636"/>
                </a:solidFill>
                <a:effectLst/>
                <a:ea typeface="Calibri" panose="020F0502020204030204" pitchFamily="34" charset="0"/>
                <a:cs typeface="Calibri" panose="020F0502020204030204" pitchFamily="34" charset="0"/>
              </a:rPr>
              <a:t> health</a:t>
            </a:r>
            <a:endParaRPr lang="en-US" dirty="0">
              <a:ea typeface="Calibri" panose="020F0502020204030204" pitchFamily="34" charset="0"/>
              <a:cs typeface="Calibri" panose="020F0502020204030204" pitchFamily="34" charset="0"/>
            </a:endParaRPr>
          </a:p>
          <a:p>
            <a:pPr lvl="1">
              <a:lnSpc>
                <a:spcPct val="120000"/>
              </a:lnSpc>
            </a:pPr>
            <a:r>
              <a:rPr lang="en-US" dirty="0">
                <a:solidFill>
                  <a:srgbClr val="383636"/>
                </a:solidFill>
                <a:ea typeface="Calibri" panose="020F0502020204030204" pitchFamily="34" charset="0"/>
                <a:cs typeface="Calibri" panose="020F0502020204030204" pitchFamily="34" charset="0"/>
              </a:rPr>
              <a:t> </a:t>
            </a:r>
            <a:r>
              <a:rPr lang="en-US" b="0" i="0" dirty="0">
                <a:solidFill>
                  <a:srgbClr val="0070C0"/>
                </a:solidFill>
                <a:effectLst/>
                <a:ea typeface="Calibri" panose="020F0502020204030204" pitchFamily="34" charset="0"/>
                <a:cs typeface="Calibri" panose="020F0502020204030204" pitchFamily="34" charset="0"/>
              </a:rPr>
              <a:t>ASCVD, heart failure, and chronic kidney disease (CKD) </a:t>
            </a:r>
          </a:p>
          <a:p>
            <a:pPr>
              <a:lnSpc>
                <a:spcPct val="120000"/>
              </a:lnSpc>
            </a:pPr>
            <a:r>
              <a:rPr lang="en-US" sz="2800" dirty="0">
                <a:solidFill>
                  <a:srgbClr val="383636"/>
                </a:solidFill>
                <a:ea typeface="Calibri" panose="020F0502020204030204" pitchFamily="34" charset="0"/>
                <a:cs typeface="Calibri" panose="020F0502020204030204" pitchFamily="34" charset="0"/>
              </a:rPr>
              <a:t>Recognized </a:t>
            </a:r>
            <a:r>
              <a:rPr lang="en-US" sz="2800" b="0" i="0" dirty="0">
                <a:solidFill>
                  <a:srgbClr val="383636"/>
                </a:solidFill>
                <a:effectLst/>
                <a:ea typeface="Calibri" panose="020F0502020204030204" pitchFamily="34" charset="0"/>
                <a:cs typeface="Calibri" panose="020F0502020204030204" pitchFamily="34" charset="0"/>
              </a:rPr>
              <a:t>interrelationship of cardiometabolic risk factors leading to cardiovascular disease and adverse kidney outcomes in people with diabetes.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3 comorbidities frequently associated with metabolic risk factors &amp; extra weight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Incidence of all three conditions rises with </a:t>
            </a:r>
            <a:r>
              <a:rPr lang="en-US" b="0" i="1" dirty="0">
                <a:solidFill>
                  <a:srgbClr val="383636"/>
                </a:solidFill>
                <a:effectLst/>
                <a:ea typeface="Calibri" panose="020F0502020204030204" pitchFamily="34" charset="0"/>
                <a:cs typeface="Calibri" panose="020F0502020204030204" pitchFamily="34" charset="0"/>
              </a:rPr>
              <a:t>increasing</a:t>
            </a:r>
            <a:r>
              <a:rPr lang="en-US" b="0" i="0" dirty="0">
                <a:solidFill>
                  <a:srgbClr val="383636"/>
                </a:solidFill>
                <a:effectLst/>
                <a:ea typeface="Calibri" panose="020F0502020204030204" pitchFamily="34" charset="0"/>
                <a:cs typeface="Calibri" panose="020F0502020204030204" pitchFamily="34" charset="0"/>
              </a:rPr>
              <a:t> A1C levels.</a:t>
            </a:r>
          </a:p>
        </p:txBody>
      </p:sp>
      <p:pic>
        <p:nvPicPr>
          <p:cNvPr id="4" name="Picture 3">
            <a:extLst>
              <a:ext uri="{FF2B5EF4-FFF2-40B4-BE49-F238E27FC236}">
                <a16:creationId xmlns:a16="http://schemas.microsoft.com/office/drawing/2014/main" id="{0F8364BF-CBDB-CEE1-694F-AE9C61717BE0}"/>
              </a:ext>
            </a:extLst>
          </p:cNvPr>
          <p:cNvPicPr>
            <a:picLocks noChangeAspect="1"/>
          </p:cNvPicPr>
          <p:nvPr/>
        </p:nvPicPr>
        <p:blipFill>
          <a:blip r:embed="rId2"/>
          <a:stretch>
            <a:fillRect/>
          </a:stretch>
        </p:blipFill>
        <p:spPr>
          <a:xfrm>
            <a:off x="4762500" y="6336818"/>
            <a:ext cx="4078708" cy="506506"/>
          </a:xfrm>
          <a:prstGeom prst="rect">
            <a:avLst/>
          </a:prstGeom>
        </p:spPr>
      </p:pic>
      <p:pic>
        <p:nvPicPr>
          <p:cNvPr id="8" name="Picture 7" descr="Doctor finger on chin">
            <a:extLst>
              <a:ext uri="{FF2B5EF4-FFF2-40B4-BE49-F238E27FC236}">
                <a16:creationId xmlns:a16="http://schemas.microsoft.com/office/drawing/2014/main" id="{ACE23CD8-AF06-8CD8-E0F0-DFDC2069E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920" y="1319908"/>
            <a:ext cx="1111143" cy="5029200"/>
          </a:xfrm>
          <a:prstGeom prst="rect">
            <a:avLst/>
          </a:prstGeom>
        </p:spPr>
      </p:pic>
    </p:spTree>
    <p:extLst>
      <p:ext uri="{BB962C8B-B14F-4D97-AF65-F5344CB8AC3E}">
        <p14:creationId xmlns:p14="http://schemas.microsoft.com/office/powerpoint/2010/main" val="36843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a:bodyPr>
          <a:lstStyle/>
          <a:p>
            <a:r>
              <a:rPr lang="en-US" dirty="0"/>
              <a:t>Diabetes Meds Lower CV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041648" cy="5638800"/>
          </a:xfrm>
        </p:spPr>
        <p:txBody>
          <a:bodyPr>
            <a:normAutofit/>
          </a:bodyPr>
          <a:lstStyle/>
          <a:p>
            <a:pPr>
              <a:lnSpc>
                <a:spcPct val="90000"/>
              </a:lnSpc>
            </a:pPr>
            <a:r>
              <a:rPr lang="en-US" sz="2400" dirty="0"/>
              <a:t>If diabetes plus ASCVD risk factors or history:</a:t>
            </a:r>
          </a:p>
          <a:p>
            <a:pPr lvl="1">
              <a:lnSpc>
                <a:spcPct val="90000"/>
              </a:lnSpc>
            </a:pPr>
            <a:r>
              <a:rPr lang="en-US" sz="2400" dirty="0"/>
              <a:t>SGLT-2s &amp; GLP-1s reduce risk for major CV events</a:t>
            </a:r>
          </a:p>
          <a:p>
            <a:pPr lvl="1">
              <a:lnSpc>
                <a:spcPct val="90000"/>
              </a:lnSpc>
            </a:pPr>
            <a:r>
              <a:rPr lang="en-US" sz="2400" dirty="0"/>
              <a:t>Add </a:t>
            </a:r>
            <a:r>
              <a:rPr lang="en-US" sz="2400" dirty="0" err="1"/>
              <a:t>ACE</a:t>
            </a:r>
            <a:r>
              <a:rPr lang="en-US" sz="2400" i="1" dirty="0" err="1"/>
              <a:t>i</a:t>
            </a:r>
            <a:r>
              <a:rPr lang="en-US" sz="2400" dirty="0"/>
              <a:t> or ARB if hypertension + albuminuria</a:t>
            </a:r>
          </a:p>
          <a:p>
            <a:pPr lvl="1">
              <a:lnSpc>
                <a:spcPct val="90000"/>
              </a:lnSpc>
            </a:pPr>
            <a:r>
              <a:rPr lang="en-US" sz="2400" dirty="0"/>
              <a:t>Statin therapy if 40+</a:t>
            </a:r>
          </a:p>
          <a:p>
            <a:pPr lvl="1">
              <a:lnSpc>
                <a:spcPct val="90000"/>
              </a:lnSpc>
            </a:pPr>
            <a:r>
              <a:rPr lang="en-US" sz="2400" dirty="0"/>
              <a:t>Consider aspirin therapy if 50+</a:t>
            </a:r>
          </a:p>
          <a:p>
            <a:pPr lvl="1">
              <a:lnSpc>
                <a:spcPct val="90000"/>
              </a:lnSpc>
            </a:pPr>
            <a:r>
              <a:rPr lang="en-US" sz="2400" dirty="0"/>
              <a:t>Post MI, continue beta blockers for 3 years.</a:t>
            </a:r>
          </a:p>
          <a:p>
            <a:pPr marL="205735" lvl="1" indent="0">
              <a:lnSpc>
                <a:spcPct val="90000"/>
              </a:lnSpc>
              <a:buNone/>
            </a:pPr>
            <a:endParaRPr lang="en-US" sz="2200" dirty="0"/>
          </a:p>
          <a:p>
            <a:pPr>
              <a:lnSpc>
                <a:spcPct val="90000"/>
              </a:lnSpc>
            </a:pPr>
            <a:endParaRPr lang="en-US" sz="2200" dirty="0"/>
          </a:p>
        </p:txBody>
      </p:sp>
      <p:pic>
        <p:nvPicPr>
          <p:cNvPr id="8" name="Picture 7" descr="Man holding a red heart">
            <a:extLst>
              <a:ext uri="{FF2B5EF4-FFF2-40B4-BE49-F238E27FC236}">
                <a16:creationId xmlns:a16="http://schemas.microsoft.com/office/drawing/2014/main" id="{2C44B827-E6EF-4A54-ADE4-7FCE9CBA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27" r="25036" b="-3"/>
          <a:stretch/>
        </p:blipFill>
        <p:spPr>
          <a:xfrm>
            <a:off x="4632198" y="1216152"/>
            <a:ext cx="4041648" cy="4937760"/>
          </a:xfrm>
          <a:prstGeom prst="rect">
            <a:avLst/>
          </a:prstGeom>
          <a:noFill/>
        </p:spPr>
      </p:pic>
      <p:pic>
        <p:nvPicPr>
          <p:cNvPr id="5" name="Picture 4">
            <a:extLst>
              <a:ext uri="{FF2B5EF4-FFF2-40B4-BE49-F238E27FC236}">
                <a16:creationId xmlns:a16="http://schemas.microsoft.com/office/drawing/2014/main" id="{CDFE864B-A602-F04D-ADC5-28266D5284F0}"/>
              </a:ext>
            </a:extLst>
          </p:cNvPr>
          <p:cNvPicPr>
            <a:picLocks noChangeAspect="1"/>
          </p:cNvPicPr>
          <p:nvPr/>
        </p:nvPicPr>
        <p:blipFill>
          <a:blip r:embed="rId3"/>
          <a:stretch>
            <a:fillRect/>
          </a:stretch>
        </p:blipFill>
        <p:spPr>
          <a:xfrm>
            <a:off x="224132" y="6411682"/>
            <a:ext cx="3431008" cy="426073"/>
          </a:xfrm>
          <a:prstGeom prst="rect">
            <a:avLst/>
          </a:prstGeom>
        </p:spPr>
      </p:pic>
    </p:spTree>
    <p:extLst>
      <p:ext uri="{BB962C8B-B14F-4D97-AF65-F5344CB8AC3E}">
        <p14:creationId xmlns:p14="http://schemas.microsoft.com/office/powerpoint/2010/main" val="129192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FC3-8CFB-48F1-8BD4-3D4753D56C73}"/>
              </a:ext>
            </a:extLst>
          </p:cNvPr>
          <p:cNvSpPr>
            <a:spLocks noGrp="1"/>
          </p:cNvSpPr>
          <p:nvPr>
            <p:ph type="title"/>
          </p:nvPr>
        </p:nvSpPr>
        <p:spPr/>
        <p:txBody>
          <a:bodyPr>
            <a:normAutofit/>
          </a:bodyPr>
          <a:lstStyle/>
          <a:p>
            <a:r>
              <a:rPr lang="en-US" dirty="0"/>
              <a:t>10 - ADA Antiplatelet Agents </a:t>
            </a:r>
          </a:p>
        </p:txBody>
      </p:sp>
      <p:pic>
        <p:nvPicPr>
          <p:cNvPr id="5" name="Picture 4" descr="A picture containing food, bottle&#10;&#10;Description automatically generated">
            <a:extLst>
              <a:ext uri="{FF2B5EF4-FFF2-40B4-BE49-F238E27FC236}">
                <a16:creationId xmlns:a16="http://schemas.microsoft.com/office/drawing/2014/main" id="{32CE8F35-7CCC-4E3F-8635-8533D415F9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541616">
            <a:off x="7180325" y="1476649"/>
            <a:ext cx="1519518" cy="2286000"/>
          </a:xfrm>
          <a:prstGeom prst="rect">
            <a:avLst/>
          </a:prstGeom>
        </p:spPr>
      </p:pic>
      <p:sp>
        <p:nvSpPr>
          <p:cNvPr id="6" name="Content Placeholder 2">
            <a:extLst>
              <a:ext uri="{FF2B5EF4-FFF2-40B4-BE49-F238E27FC236}">
                <a16:creationId xmlns:a16="http://schemas.microsoft.com/office/drawing/2014/main" id="{A82B8AB1-BFC7-49C6-8FC9-E7784778C2EE}"/>
              </a:ext>
            </a:extLst>
          </p:cNvPr>
          <p:cNvSpPr txBox="1">
            <a:spLocks/>
          </p:cNvSpPr>
          <p:nvPr/>
        </p:nvSpPr>
        <p:spPr>
          <a:xfrm>
            <a:off x="469564" y="1295400"/>
            <a:ext cx="6236036" cy="5410200"/>
          </a:xfrm>
          <a:prstGeom prst="rect">
            <a:avLst/>
          </a:prstGeom>
        </p:spPr>
        <p:txBody>
          <a:bodyPr vert="horz">
            <a:normAutofit fontScale="77500" lnSpcReduction="20000"/>
          </a:bodyPr>
          <a:lst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sz="2600" b="0" i="0" dirty="0">
                <a:solidFill>
                  <a:srgbClr val="0070C0"/>
                </a:solidFill>
                <a:effectLst/>
                <a:latin typeface="Helvetica Neue"/>
              </a:rPr>
              <a:t>Use aspirin therapy (75–162 mg/day) as a secondary prevention strategy in those with diabetes and a history of atherosclerotic cardiovascular disease. </a:t>
            </a:r>
          </a:p>
          <a:p>
            <a:pPr lvl="2">
              <a:lnSpc>
                <a:spcPct val="120000"/>
              </a:lnSpc>
            </a:pPr>
            <a:r>
              <a:rPr lang="en-US" sz="2600" dirty="0"/>
              <a:t>Aspirin therapy dose (75–162 mg/day)</a:t>
            </a:r>
          </a:p>
          <a:p>
            <a:pPr lvl="2">
              <a:lnSpc>
                <a:spcPct val="120000"/>
              </a:lnSpc>
            </a:pPr>
            <a:r>
              <a:rPr lang="en-US" sz="2600" dirty="0"/>
              <a:t>Increased bleeding risk</a:t>
            </a:r>
          </a:p>
          <a:p>
            <a:pPr lvl="2">
              <a:lnSpc>
                <a:spcPct val="120000"/>
              </a:lnSpc>
            </a:pPr>
            <a:r>
              <a:rPr lang="en-US" altLang="en-US" sz="2800" dirty="0"/>
              <a:t>Dual antiplatelet therapy with a P2Y12 inhibitor for 1 year after acute coronary syndrome and may have benefits beyond</a:t>
            </a:r>
            <a:endParaRPr lang="en-US" sz="2600" dirty="0"/>
          </a:p>
          <a:p>
            <a:pPr>
              <a:lnSpc>
                <a:spcPct val="120000"/>
              </a:lnSpc>
            </a:pPr>
            <a:r>
              <a:rPr lang="en-US" sz="2400" b="0" i="0" dirty="0">
                <a:solidFill>
                  <a:srgbClr val="383636"/>
                </a:solidFill>
                <a:effectLst/>
                <a:latin typeface="Helvetica Neue"/>
              </a:rPr>
              <a:t>Aspirin may be considered as a primary prevention strategy </a:t>
            </a:r>
            <a:r>
              <a:rPr lang="en-US" sz="2400" dirty="0">
                <a:solidFill>
                  <a:srgbClr val="383636"/>
                </a:solidFill>
                <a:latin typeface="Helvetica Neue"/>
              </a:rPr>
              <a:t>in </a:t>
            </a:r>
            <a:r>
              <a:rPr lang="en-US" sz="2400" b="0" i="0" dirty="0">
                <a:solidFill>
                  <a:srgbClr val="383636"/>
                </a:solidFill>
                <a:effectLst/>
                <a:latin typeface="Helvetica Neue"/>
              </a:rPr>
              <a:t>diabetes (usually over age 50) with increased CV risk.</a:t>
            </a:r>
          </a:p>
          <a:p>
            <a:pPr lvl="1">
              <a:lnSpc>
                <a:spcPct val="120000"/>
              </a:lnSpc>
            </a:pPr>
            <a:r>
              <a:rPr lang="en-US" sz="1800" b="0" i="0" dirty="0">
                <a:solidFill>
                  <a:srgbClr val="383636"/>
                </a:solidFill>
                <a:effectLst/>
                <a:latin typeface="Helvetica Neue"/>
              </a:rPr>
              <a:t>Requires </a:t>
            </a:r>
            <a:r>
              <a:rPr lang="en-US" sz="1800" b="1" i="0" u="sng" dirty="0">
                <a:solidFill>
                  <a:srgbClr val="383636"/>
                </a:solidFill>
                <a:effectLst/>
                <a:latin typeface="Helvetica Neue"/>
              </a:rPr>
              <a:t>comprehensive discussion </a:t>
            </a:r>
            <a:r>
              <a:rPr lang="en-US" sz="1800" b="0" i="0" dirty="0">
                <a:solidFill>
                  <a:srgbClr val="383636"/>
                </a:solidFill>
                <a:effectLst/>
                <a:latin typeface="Helvetica Neue"/>
              </a:rPr>
              <a:t>w/ person on benefits versus </a:t>
            </a:r>
            <a:r>
              <a:rPr lang="en-US" sz="1800" dirty="0">
                <a:solidFill>
                  <a:srgbClr val="383636"/>
                </a:solidFill>
                <a:latin typeface="Helvetica Neue"/>
              </a:rPr>
              <a:t>i</a:t>
            </a:r>
            <a:r>
              <a:rPr lang="en-US" sz="1800" b="0" i="0" dirty="0">
                <a:solidFill>
                  <a:srgbClr val="383636"/>
                </a:solidFill>
                <a:effectLst/>
                <a:latin typeface="Helvetica Neue"/>
              </a:rPr>
              <a:t>ncreased risk of bleeding. </a:t>
            </a:r>
            <a:endParaRPr lang="en-US" sz="1800" dirty="0"/>
          </a:p>
          <a:p>
            <a:pPr>
              <a:lnSpc>
                <a:spcPct val="120000"/>
              </a:lnSpc>
            </a:pPr>
            <a:r>
              <a:rPr lang="en-US" sz="3400" dirty="0"/>
              <a:t>Aspirin allergy, consider different agent</a:t>
            </a:r>
          </a:p>
        </p:txBody>
      </p:sp>
      <p:pic>
        <p:nvPicPr>
          <p:cNvPr id="4" name="Picture 3">
            <a:extLst>
              <a:ext uri="{FF2B5EF4-FFF2-40B4-BE49-F238E27FC236}">
                <a16:creationId xmlns:a16="http://schemas.microsoft.com/office/drawing/2014/main" id="{792EE864-9BE0-9856-32A4-FCB3EBCAC5DF}"/>
              </a:ext>
            </a:extLst>
          </p:cNvPr>
          <p:cNvPicPr>
            <a:picLocks noChangeAspect="1"/>
          </p:cNvPicPr>
          <p:nvPr/>
        </p:nvPicPr>
        <p:blipFill>
          <a:blip r:embed="rId4"/>
          <a:stretch>
            <a:fillRect/>
          </a:stretch>
        </p:blipFill>
        <p:spPr>
          <a:xfrm>
            <a:off x="224132" y="6411682"/>
            <a:ext cx="3431008" cy="426073"/>
          </a:xfrm>
          <a:prstGeom prst="rect">
            <a:avLst/>
          </a:prstGeom>
        </p:spPr>
      </p:pic>
    </p:spTree>
    <p:extLst>
      <p:ext uri="{BB962C8B-B14F-4D97-AF65-F5344CB8AC3E}">
        <p14:creationId xmlns:p14="http://schemas.microsoft.com/office/powerpoint/2010/main" val="3602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p:txBody>
          <a:bodyPr/>
          <a:lstStyle/>
          <a:p>
            <a:r>
              <a:rPr lang="en-US" dirty="0"/>
              <a:t>Poll Question 5</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p:txBody>
          <a:bodyPr>
            <a:normAutofit lnSpcReduction="10000"/>
          </a:bodyPr>
          <a:lstStyle/>
          <a:p>
            <a:r>
              <a:rPr lang="en-US" dirty="0"/>
              <a:t>RJ is 62, smokes and has a family </a:t>
            </a:r>
            <a:r>
              <a:rPr lang="en-US" dirty="0" err="1"/>
              <a:t>hx</a:t>
            </a:r>
            <a:r>
              <a:rPr lang="en-US" dirty="0"/>
              <a:t> of early heart attack. According to ADA Standards of Care, what is the blood pressure target for RJ? </a:t>
            </a:r>
          </a:p>
          <a:p>
            <a:r>
              <a:rPr lang="en-US" dirty="0"/>
              <a:t>A. 120/70</a:t>
            </a:r>
          </a:p>
          <a:p>
            <a:r>
              <a:rPr lang="en-US" dirty="0"/>
              <a:t>B. 140/90</a:t>
            </a:r>
          </a:p>
          <a:p>
            <a:r>
              <a:rPr lang="en-US" dirty="0"/>
              <a:t>C. 135 /85</a:t>
            </a:r>
          </a:p>
          <a:p>
            <a:r>
              <a:rPr lang="en-US" dirty="0"/>
              <a:t>D. 130/80</a:t>
            </a:r>
          </a:p>
        </p:txBody>
      </p:sp>
      <p:pic>
        <p:nvPicPr>
          <p:cNvPr id="4" name="Picture 3" descr="Magnifying glass and question mark">
            <a:extLst>
              <a:ext uri="{FF2B5EF4-FFF2-40B4-BE49-F238E27FC236}">
                <a16:creationId xmlns:a16="http://schemas.microsoft.com/office/drawing/2014/main" id="{0816984B-DA39-4DBC-A729-EAF60E250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652" r="25307" b="2"/>
          <a:stretch/>
        </p:blipFill>
        <p:spPr>
          <a:xfrm>
            <a:off x="5562600" y="3886200"/>
            <a:ext cx="2043278" cy="2496312"/>
          </a:xfrm>
          <a:prstGeom prst="rect">
            <a:avLst/>
          </a:prstGeom>
          <a:noFill/>
        </p:spPr>
      </p:pic>
      <p:sp>
        <p:nvSpPr>
          <p:cNvPr id="5" name="Oval 4">
            <a:extLst>
              <a:ext uri="{FF2B5EF4-FFF2-40B4-BE49-F238E27FC236}">
                <a16:creationId xmlns:a16="http://schemas.microsoft.com/office/drawing/2014/main" id="{B0BFAE32-FC13-0177-B91E-4A51126801C1}"/>
              </a:ext>
            </a:extLst>
          </p:cNvPr>
          <p:cNvSpPr/>
          <p:nvPr/>
        </p:nvSpPr>
        <p:spPr>
          <a:xfrm>
            <a:off x="155531" y="5264240"/>
            <a:ext cx="4326147" cy="892720"/>
          </a:xfrm>
          <a:custGeom>
            <a:avLst/>
            <a:gdLst>
              <a:gd name="connsiteX0" fmla="*/ 0 w 4326147"/>
              <a:gd name="connsiteY0" fmla="*/ 446360 h 892720"/>
              <a:gd name="connsiteX1" fmla="*/ 2163074 w 4326147"/>
              <a:gd name="connsiteY1" fmla="*/ 0 h 892720"/>
              <a:gd name="connsiteX2" fmla="*/ 4326148 w 4326147"/>
              <a:gd name="connsiteY2" fmla="*/ 446360 h 892720"/>
              <a:gd name="connsiteX3" fmla="*/ 2163074 w 4326147"/>
              <a:gd name="connsiteY3" fmla="*/ 892720 h 892720"/>
              <a:gd name="connsiteX4" fmla="*/ 0 w 4326147"/>
              <a:gd name="connsiteY4" fmla="*/ 446360 h 89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147" h="892720" extrusionOk="0">
                <a:moveTo>
                  <a:pt x="0" y="446360"/>
                </a:moveTo>
                <a:cubicBezTo>
                  <a:pt x="-76454" y="-13890"/>
                  <a:pt x="949665" y="-227852"/>
                  <a:pt x="2163074" y="0"/>
                </a:cubicBezTo>
                <a:cubicBezTo>
                  <a:pt x="3302698" y="-13323"/>
                  <a:pt x="4289654" y="206716"/>
                  <a:pt x="4326148" y="446360"/>
                </a:cubicBezTo>
                <a:cubicBezTo>
                  <a:pt x="4352775" y="749209"/>
                  <a:pt x="3458282" y="850941"/>
                  <a:pt x="2163074" y="892720"/>
                </a:cubicBezTo>
                <a:cubicBezTo>
                  <a:pt x="986626" y="893580"/>
                  <a:pt x="4193" y="740783"/>
                  <a:pt x="0" y="446360"/>
                </a:cubicBezTo>
                <a:close/>
              </a:path>
            </a:pathLst>
          </a:custGeom>
          <a:noFill/>
          <a:ln w="38100">
            <a:solidFill>
              <a:srgbClr val="B317AC"/>
            </a:solidFill>
            <a:extLst>
              <a:ext uri="{C807C97D-BFC1-408E-A445-0C87EB9F89A2}">
                <ask:lineSketchStyleProps xmlns:ask="http://schemas.microsoft.com/office/drawing/2018/sketchyshapes" sd="264327539">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B317AC"/>
                </a:solidFill>
              </a:ln>
            </a:endParaRPr>
          </a:p>
        </p:txBody>
      </p:sp>
    </p:spTree>
    <p:extLst>
      <p:ext uri="{BB962C8B-B14F-4D97-AF65-F5344CB8AC3E}">
        <p14:creationId xmlns:p14="http://schemas.microsoft.com/office/powerpoint/2010/main" val="23514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BP and Diabetes Targets 2025 </a:t>
            </a:r>
          </a:p>
        </p:txBody>
      </p:sp>
      <p:sp>
        <p:nvSpPr>
          <p:cNvPr id="3" name="Content Placeholder 2"/>
          <p:cNvSpPr>
            <a:spLocks noGrp="1"/>
          </p:cNvSpPr>
          <p:nvPr>
            <p:ph sz="quarter" idx="1"/>
          </p:nvPr>
        </p:nvSpPr>
        <p:spPr>
          <a:xfrm>
            <a:off x="446116" y="1143000"/>
            <a:ext cx="7859684" cy="5334000"/>
          </a:xfrm>
        </p:spPr>
        <p:txBody>
          <a:bodyPr>
            <a:normAutofit fontScale="9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1900" b="1" dirty="0">
                <a:solidFill>
                  <a:srgbClr val="0070C0"/>
                </a:solidFill>
              </a:rPr>
              <a:t>(if it can be safely attained)</a:t>
            </a:r>
          </a:p>
          <a:p>
            <a:pPr marL="594360" lvl="2" indent="0">
              <a:lnSpc>
                <a:spcPct val="120000"/>
              </a:lnSpc>
              <a:buNone/>
            </a:pPr>
            <a:endParaRPr lang="en-US" sz="2800" b="1" dirty="0"/>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sz="2600" dirty="0">
                <a:ea typeface="Calibri" panose="020F0502020204030204" pitchFamily="34" charset="0"/>
                <a:cs typeface="Calibri" panose="020F0502020204030204" pitchFamily="34" charset="0"/>
              </a:rPr>
              <a:t>BP target based on individual assessment, shared decision making and potential adverse effects  </a:t>
            </a:r>
          </a:p>
          <a:p>
            <a:pPr>
              <a:lnSpc>
                <a:spcPct val="120000"/>
              </a:lnSpc>
            </a:pPr>
            <a:r>
              <a:rPr lang="en-US" sz="2600" dirty="0">
                <a:ea typeface="Calibri" panose="020F0502020204030204" pitchFamily="34" charset="0"/>
                <a:cs typeface="Calibri" panose="020F0502020204030204" pitchFamily="34" charset="0"/>
              </a:rPr>
              <a:t>Monitor BP at home and at each visit</a:t>
            </a:r>
          </a:p>
          <a:p>
            <a:pPr>
              <a:lnSpc>
                <a:spcPct val="120000"/>
              </a:lnSpc>
            </a:pPr>
            <a:r>
              <a:rPr lang="en-US" sz="2600" dirty="0">
                <a:ea typeface="Calibri" panose="020F0502020204030204" pitchFamily="34" charset="0"/>
                <a:cs typeface="Calibri" panose="020F0502020204030204" pitchFamily="34" charset="0"/>
              </a:rPr>
              <a:t>During pregnancy, with previous history of HTN</a:t>
            </a:r>
          </a:p>
          <a:p>
            <a:pPr lvl="1">
              <a:lnSpc>
                <a:spcPct val="120000"/>
              </a:lnSpc>
            </a:pPr>
            <a:r>
              <a:rPr lang="en-US" sz="2600" dirty="0">
                <a:ea typeface="Calibri" panose="020F0502020204030204" pitchFamily="34" charset="0"/>
                <a:cs typeface="Calibri" panose="020F0502020204030204" pitchFamily="34" charset="0"/>
              </a:rPr>
              <a:t>B/P Target of 110 -</a:t>
            </a:r>
            <a:r>
              <a:rPr lang="en-US" sz="2600" dirty="0">
                <a:solidFill>
                  <a:srgbClr val="000000"/>
                </a:solidFill>
                <a:ea typeface="Calibri" panose="020F0502020204030204" pitchFamily="34" charset="0"/>
                <a:cs typeface="Calibri" panose="020F0502020204030204" pitchFamily="34" charset="0"/>
              </a:rPr>
              <a:t>135/85 </a:t>
            </a:r>
            <a:endParaRPr lang="en-US" sz="26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85D7B71-1CEB-997E-A7C8-31111F1647C0}"/>
              </a:ext>
            </a:extLst>
          </p:cNvPr>
          <p:cNvPicPr>
            <a:picLocks noChangeAspect="1"/>
          </p:cNvPicPr>
          <p:nvPr/>
        </p:nvPicPr>
        <p:blipFill>
          <a:blip r:embed="rId3"/>
          <a:stretch>
            <a:fillRect/>
          </a:stretch>
        </p:blipFill>
        <p:spPr>
          <a:xfrm>
            <a:off x="5867400" y="6440986"/>
            <a:ext cx="3076312" cy="382026"/>
          </a:xfrm>
          <a:prstGeom prst="rect">
            <a:avLst/>
          </a:prstGeom>
        </p:spPr>
      </p:pic>
    </p:spTree>
    <p:extLst>
      <p:ext uri="{BB962C8B-B14F-4D97-AF65-F5344CB8AC3E}">
        <p14:creationId xmlns:p14="http://schemas.microsoft.com/office/powerpoint/2010/main" val="6886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fontScale="90000"/>
          </a:bodyPr>
          <a:lstStyle/>
          <a:p>
            <a:r>
              <a:rPr lang="en-US" dirty="0"/>
              <a:t>BP Treatment in addition to Lifestyle</a:t>
            </a:r>
          </a:p>
        </p:txBody>
      </p:sp>
      <p:sp>
        <p:nvSpPr>
          <p:cNvPr id="6" name="Content Placeholder 5"/>
          <p:cNvSpPr>
            <a:spLocks noGrp="1"/>
          </p:cNvSpPr>
          <p:nvPr>
            <p:ph sz="quarter" idx="1"/>
          </p:nvPr>
        </p:nvSpPr>
        <p:spPr>
          <a:xfrm>
            <a:off x="254448" y="1250970"/>
            <a:ext cx="6934200" cy="5290038"/>
          </a:xfrm>
        </p:spPr>
        <p:txBody>
          <a:bodyPr>
            <a:normAutofit fontScale="92500" lnSpcReduction="20000"/>
          </a:bodyPr>
          <a:lstStyle/>
          <a:p>
            <a:r>
              <a:rPr lang="en-US" b="1" dirty="0"/>
              <a:t>First Line BP Drugs if 130/80 +</a:t>
            </a:r>
          </a:p>
          <a:p>
            <a:pPr lvl="1">
              <a:lnSpc>
                <a:spcPct val="120000"/>
              </a:lnSpc>
              <a:buSzPct val="75000"/>
            </a:pPr>
            <a:r>
              <a:rPr lang="en-US" sz="2800" dirty="0"/>
              <a:t>With albuminuria or CAD</a:t>
            </a:r>
          </a:p>
          <a:p>
            <a:pPr lvl="2">
              <a:lnSpc>
                <a:spcPct val="120000"/>
              </a:lnSpc>
              <a:buSzPct val="75000"/>
            </a:pPr>
            <a:r>
              <a:rPr lang="en-US" sz="2400" dirty="0"/>
              <a:t>Start either ACE or ARB*</a:t>
            </a:r>
          </a:p>
          <a:p>
            <a:pPr lvl="1">
              <a:lnSpc>
                <a:spcPct val="120000"/>
              </a:lnSpc>
              <a:buSzPct val="75000"/>
            </a:pPr>
            <a:r>
              <a:rPr lang="en-US" sz="2800" dirty="0"/>
              <a:t>No albuminuria - Any of the 4 classes of  BP meds can be used:</a:t>
            </a:r>
          </a:p>
          <a:p>
            <a:pPr lvl="2">
              <a:lnSpc>
                <a:spcPct val="120000"/>
              </a:lnSpc>
              <a:buSzPct val="75000"/>
            </a:pPr>
            <a:r>
              <a:rPr lang="en-US" sz="2400" dirty="0"/>
              <a:t>ACE Inhibitors, ARBs, thiazide-like diuretics or calcium channel blockers. </a:t>
            </a:r>
          </a:p>
          <a:p>
            <a:pPr lvl="2">
              <a:lnSpc>
                <a:spcPct val="120000"/>
              </a:lnSpc>
              <a:buSzPct val="75000"/>
            </a:pPr>
            <a:r>
              <a:rPr lang="en-US" sz="2800" dirty="0"/>
              <a:t>Monitor K+/</a:t>
            </a:r>
            <a:r>
              <a:rPr lang="en-US" sz="2800" dirty="0" err="1"/>
              <a:t>Scr</a:t>
            </a:r>
            <a:r>
              <a:rPr lang="en-US" sz="2800" dirty="0"/>
              <a:t> 7-14 days after initiation and dose increase for diuretics, ACEI/ARB</a:t>
            </a:r>
            <a:endParaRPr lang="en-US" sz="2400" dirty="0"/>
          </a:p>
          <a:p>
            <a:pPr lvl="1">
              <a:lnSpc>
                <a:spcPct val="120000"/>
              </a:lnSpc>
              <a:buSzPct val="75000"/>
            </a:pPr>
            <a:r>
              <a:rPr lang="en-US" sz="2800" dirty="0"/>
              <a:t>Avoid ACE and ARB at same time</a:t>
            </a:r>
          </a:p>
          <a:p>
            <a:pPr lvl="1">
              <a:lnSpc>
                <a:spcPct val="120000"/>
              </a:lnSpc>
              <a:buSzPct val="75000"/>
            </a:pPr>
            <a:r>
              <a:rPr lang="en-US" dirty="0"/>
              <a:t>Multiple Drug Therapy often required</a:t>
            </a:r>
          </a:p>
          <a:p>
            <a:pPr>
              <a:buSzPct val="75000"/>
            </a:pPr>
            <a:r>
              <a:rPr lang="en-US" sz="3500" b="1" dirty="0"/>
              <a:t>If BP ≥ 150 /90 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2" name="Picture 1">
            <a:extLst>
              <a:ext uri="{FF2B5EF4-FFF2-40B4-BE49-F238E27FC236}">
                <a16:creationId xmlns:a16="http://schemas.microsoft.com/office/drawing/2014/main" id="{1E42F007-7620-7C75-0BC4-87C1728ED299}"/>
              </a:ext>
            </a:extLst>
          </p:cNvPr>
          <p:cNvPicPr>
            <a:picLocks noChangeAspect="1"/>
          </p:cNvPicPr>
          <p:nvPr/>
        </p:nvPicPr>
        <p:blipFill>
          <a:blip r:embed="rId4"/>
          <a:stretch>
            <a:fillRect/>
          </a:stretch>
        </p:blipFill>
        <p:spPr>
          <a:xfrm>
            <a:off x="5867400" y="6440986"/>
            <a:ext cx="3076312" cy="382026"/>
          </a:xfrm>
          <a:prstGeom prst="rect">
            <a:avLst/>
          </a:prstGeom>
        </p:spPr>
      </p:pic>
    </p:spTree>
    <p:custDataLst>
      <p:tags r:id="rId1"/>
    </p:custDataLst>
    <p:extLst>
      <p:ext uri="{BB962C8B-B14F-4D97-AF65-F5344CB8AC3E}">
        <p14:creationId xmlns:p14="http://schemas.microsoft.com/office/powerpoint/2010/main" val="42381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HTN Lifestyle Treatment Strategies</a:t>
            </a:r>
          </a:p>
        </p:txBody>
      </p:sp>
      <p:sp>
        <p:nvSpPr>
          <p:cNvPr id="3" name="Content Placeholder 2"/>
          <p:cNvSpPr>
            <a:spLocks noGrp="1"/>
          </p:cNvSpPr>
          <p:nvPr>
            <p:ph sz="quarter" idx="1"/>
          </p:nvPr>
        </p:nvSpPr>
        <p:spPr>
          <a:xfrm>
            <a:off x="381000" y="1295400"/>
            <a:ext cx="7391400" cy="4937760"/>
          </a:xfrm>
        </p:spPr>
        <p:txBody>
          <a:bodyPr>
            <a:normAutofit/>
          </a:bodyPr>
          <a:lstStyle/>
          <a:p>
            <a:r>
              <a:rPr lang="en-US" sz="3200" dirty="0"/>
              <a:t>If BP &gt; 120/80, start with lifestyle</a:t>
            </a:r>
          </a:p>
          <a:p>
            <a:r>
              <a:rPr lang="en-US" sz="3200" dirty="0"/>
              <a:t>DASH Diet</a:t>
            </a:r>
          </a:p>
          <a:p>
            <a:r>
              <a:rPr lang="en-US" sz="3200" dirty="0"/>
              <a:t>Weight loss if indicated</a:t>
            </a:r>
          </a:p>
          <a:p>
            <a:r>
              <a:rPr lang="en-US" sz="3200" dirty="0"/>
              <a:t>Sodium intake &lt;2,300mg/day</a:t>
            </a:r>
          </a:p>
          <a:p>
            <a:r>
              <a:rPr lang="en-US" sz="3200" dirty="0"/>
              <a:t>Eat more fruits &amp; veggies (8-10 a day)</a:t>
            </a:r>
          </a:p>
          <a:p>
            <a:r>
              <a:rPr lang="en-US" sz="3200" dirty="0"/>
              <a:t>Low fat dairy products (2-3 servings/day)</a:t>
            </a:r>
          </a:p>
          <a:p>
            <a:r>
              <a:rPr lang="en-US" sz="3200" dirty="0"/>
              <a:t>Limit alcohol 1-2 drinks a day</a:t>
            </a:r>
          </a:p>
          <a:p>
            <a:r>
              <a:rPr lang="en-US" sz="3200" dirty="0"/>
              <a:t>Increase activity level</a:t>
            </a:r>
          </a:p>
          <a:p>
            <a:endParaRPr lang="en-US" dirty="0"/>
          </a:p>
        </p:txBody>
      </p:sp>
      <p:pic>
        <p:nvPicPr>
          <p:cNvPr id="4" name="Picture 3"/>
          <p:cNvPicPr>
            <a:picLocks noChangeAspect="1"/>
          </p:cNvPicPr>
          <p:nvPr/>
        </p:nvPicPr>
        <p:blipFill>
          <a:blip r:embed="rId2"/>
          <a:stretch>
            <a:fillRect/>
          </a:stretch>
        </p:blipFill>
        <p:spPr>
          <a:xfrm>
            <a:off x="6569319" y="1203960"/>
            <a:ext cx="2152650" cy="1832144"/>
          </a:xfrm>
          <a:prstGeom prst="rect">
            <a:avLst/>
          </a:prstGeom>
        </p:spPr>
      </p:pic>
      <p:pic>
        <p:nvPicPr>
          <p:cNvPr id="5" name="Picture 4">
            <a:extLst>
              <a:ext uri="{FF2B5EF4-FFF2-40B4-BE49-F238E27FC236}">
                <a16:creationId xmlns:a16="http://schemas.microsoft.com/office/drawing/2014/main" id="{771F9B71-6A72-469B-EA69-B1AC7837EFCF}"/>
              </a:ext>
            </a:extLst>
          </p:cNvPr>
          <p:cNvPicPr>
            <a:picLocks noChangeAspect="1"/>
          </p:cNvPicPr>
          <p:nvPr/>
        </p:nvPicPr>
        <p:blipFill>
          <a:blip r:embed="rId3"/>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168072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D286-A69F-4221-8B22-334615574600}"/>
              </a:ext>
            </a:extLst>
          </p:cNvPr>
          <p:cNvSpPr>
            <a:spLocks noGrp="1"/>
          </p:cNvSpPr>
          <p:nvPr>
            <p:ph type="title"/>
          </p:nvPr>
        </p:nvSpPr>
        <p:spPr/>
        <p:txBody>
          <a:bodyPr/>
          <a:lstStyle/>
          <a:p>
            <a:r>
              <a:rPr lang="en-US"/>
              <a:t>Course Topics</a:t>
            </a:r>
            <a:endParaRPr lang="en-US" dirty="0"/>
          </a:p>
        </p:txBody>
      </p:sp>
      <p:sp>
        <p:nvSpPr>
          <p:cNvPr id="3" name="Content Placeholder 2">
            <a:extLst>
              <a:ext uri="{FF2B5EF4-FFF2-40B4-BE49-F238E27FC236}">
                <a16:creationId xmlns:a16="http://schemas.microsoft.com/office/drawing/2014/main" id="{4275B2C4-5943-42C2-A981-528DA99E327B}"/>
              </a:ext>
            </a:extLst>
          </p:cNvPr>
          <p:cNvSpPr>
            <a:spLocks noGrp="1"/>
          </p:cNvSpPr>
          <p:nvPr>
            <p:ph sz="quarter" idx="1"/>
          </p:nvPr>
        </p:nvSpPr>
        <p:spPr>
          <a:xfrm>
            <a:off x="457200" y="1219200"/>
            <a:ext cx="4800600" cy="5638800"/>
          </a:xfrm>
        </p:spPr>
        <p:txBody>
          <a:bodyPr>
            <a:normAutofit fontScale="62500" lnSpcReduction="20000"/>
          </a:bodyPr>
          <a:lstStyle/>
          <a:p>
            <a:pPr algn="l">
              <a:lnSpc>
                <a:spcPct val="120000"/>
              </a:lnSpc>
              <a:buFont typeface="+mj-lt"/>
              <a:buAutoNum type="arabicPeriod"/>
            </a:pPr>
            <a:r>
              <a:rPr lang="en-US" dirty="0">
                <a:solidFill>
                  <a:srgbClr val="4C4C4C"/>
                </a:solidFill>
                <a:latin typeface="Lato" panose="020F0502020204030203" pitchFamily="34" charset="0"/>
              </a:rPr>
              <a:t>Describe the</a:t>
            </a:r>
            <a:r>
              <a:rPr lang="en-US" b="0" i="0" dirty="0">
                <a:solidFill>
                  <a:srgbClr val="4C4C4C"/>
                </a:solidFill>
                <a:effectLst/>
                <a:latin typeface="Lato" panose="020F0502020204030203" pitchFamily="34" charset="0"/>
              </a:rPr>
              <a:t> impact of insulin resistance &amp; hyperglycemia on vessel disease.</a:t>
            </a:r>
          </a:p>
          <a:p>
            <a:pPr algn="l">
              <a:lnSpc>
                <a:spcPct val="120000"/>
              </a:lnSpc>
              <a:buFont typeface="+mj-lt"/>
              <a:buAutoNum type="arabicPeriod"/>
            </a:pPr>
            <a:r>
              <a:rPr lang="en-US" b="0" i="0" dirty="0">
                <a:solidFill>
                  <a:srgbClr val="4C4C4C"/>
                </a:solidFill>
                <a:effectLst/>
                <a:latin typeface="Lato" panose="020F0502020204030203" pitchFamily="34" charset="0"/>
              </a:rPr>
              <a:t>State the complications &amp; factors associated with Atherosclerotic Cardiovascular disease (ASCVD)</a:t>
            </a:r>
          </a:p>
          <a:p>
            <a:pPr algn="l">
              <a:lnSpc>
                <a:spcPct val="120000"/>
              </a:lnSpc>
              <a:buFont typeface="+mj-lt"/>
              <a:buAutoNum type="arabicPeriod"/>
            </a:pPr>
            <a:r>
              <a:rPr lang="en-US" b="0" i="0" dirty="0">
                <a:solidFill>
                  <a:srgbClr val="4C4C4C"/>
                </a:solidFill>
                <a:effectLst/>
                <a:latin typeface="Lato" panose="020F0502020204030203" pitchFamily="34" charset="0"/>
              </a:rPr>
              <a:t>List management goals to reduce the risk of </a:t>
            </a:r>
            <a:r>
              <a:rPr lang="en-US" dirty="0">
                <a:solidFill>
                  <a:srgbClr val="4C4C4C"/>
                </a:solidFill>
                <a:latin typeface="Lato" panose="020F0502020204030203" pitchFamily="34" charset="0"/>
              </a:rPr>
              <a:t>ASCVD </a:t>
            </a:r>
            <a:r>
              <a:rPr lang="en-US" b="0" i="0" dirty="0">
                <a:solidFill>
                  <a:srgbClr val="4C4C4C"/>
                </a:solidFill>
                <a:effectLst/>
                <a:latin typeface="Lato" panose="020F0502020204030203" pitchFamily="34" charset="0"/>
              </a:rPr>
              <a:t>disease.</a:t>
            </a:r>
          </a:p>
          <a:p>
            <a:pPr algn="l">
              <a:lnSpc>
                <a:spcPct val="120000"/>
              </a:lnSpc>
              <a:buFont typeface="+mj-lt"/>
              <a:buAutoNum type="arabicPeriod"/>
            </a:pPr>
            <a:r>
              <a:rPr lang="en-US" b="0" i="0" dirty="0">
                <a:solidFill>
                  <a:srgbClr val="4C4C4C"/>
                </a:solidFill>
                <a:effectLst/>
                <a:latin typeface="Lato" panose="020F0502020204030203" pitchFamily="34" charset="0"/>
              </a:rPr>
              <a:t>Discuss strategies to promote health.</a:t>
            </a:r>
          </a:p>
          <a:p>
            <a:endParaRPr lang="en-US" dirty="0"/>
          </a:p>
        </p:txBody>
      </p:sp>
      <p:pic>
        <p:nvPicPr>
          <p:cNvPr id="6" name="Picture 5" descr="Hands holding heart">
            <a:extLst>
              <a:ext uri="{FF2B5EF4-FFF2-40B4-BE49-F238E27FC236}">
                <a16:creationId xmlns:a16="http://schemas.microsoft.com/office/drawing/2014/main" id="{4487A5B8-2961-8561-73FC-3C083E9A6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3829" y="1366684"/>
            <a:ext cx="3122971" cy="2081981"/>
          </a:xfrm>
          <a:prstGeom prst="rect">
            <a:avLst/>
          </a:prstGeom>
        </p:spPr>
      </p:pic>
    </p:spTree>
    <p:extLst>
      <p:ext uri="{BB962C8B-B14F-4D97-AF65-F5344CB8AC3E}">
        <p14:creationId xmlns:p14="http://schemas.microsoft.com/office/powerpoint/2010/main" val="81000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550FC6A3-C03C-CE7B-6F4B-2AC8ED9BA3A5}"/>
              </a:ext>
            </a:extLst>
          </p:cNvPr>
          <p:cNvPicPr>
            <a:picLocks noGrp="1" noChangeAspect="1"/>
          </p:cNvPicPr>
          <p:nvPr>
            <p:ph sz="quarter" idx="1"/>
          </p:nvPr>
        </p:nvPicPr>
        <p:blipFill>
          <a:blip r:embed="rId2"/>
          <a:stretch>
            <a:fillRect/>
          </a:stretch>
        </p:blipFill>
        <p:spPr>
          <a:xfrm>
            <a:off x="170999" y="1371600"/>
            <a:ext cx="8802002" cy="4798615"/>
          </a:xfrm>
        </p:spPr>
      </p:pic>
      <p:pic>
        <p:nvPicPr>
          <p:cNvPr id="10" name="Picture 9">
            <a:extLst>
              <a:ext uri="{FF2B5EF4-FFF2-40B4-BE49-F238E27FC236}">
                <a16:creationId xmlns:a16="http://schemas.microsoft.com/office/drawing/2014/main" id="{08F9FD06-918D-6FA9-97E9-E9FFD9169B40}"/>
              </a:ext>
            </a:extLst>
          </p:cNvPr>
          <p:cNvPicPr>
            <a:picLocks noChangeAspect="1"/>
          </p:cNvPicPr>
          <p:nvPr/>
        </p:nvPicPr>
        <p:blipFill>
          <a:blip r:embed="rId3"/>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3298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19BD-7536-4CBC-AD00-BD9246F2BA58}"/>
              </a:ext>
            </a:extLst>
          </p:cNvPr>
          <p:cNvSpPr>
            <a:spLocks noGrp="1"/>
          </p:cNvSpPr>
          <p:nvPr>
            <p:ph type="title"/>
          </p:nvPr>
        </p:nvSpPr>
        <p:spPr/>
        <p:txBody>
          <a:bodyPr/>
          <a:lstStyle/>
          <a:p>
            <a:r>
              <a:rPr lang="en-US" dirty="0"/>
              <a:t>BP &amp; Lipid Meds Cheat Sheet</a:t>
            </a:r>
          </a:p>
        </p:txBody>
      </p:sp>
      <p:pic>
        <p:nvPicPr>
          <p:cNvPr id="5" name="Content Placeholder 4">
            <a:extLst>
              <a:ext uri="{FF2B5EF4-FFF2-40B4-BE49-F238E27FC236}">
                <a16:creationId xmlns:a16="http://schemas.microsoft.com/office/drawing/2014/main" id="{3172575E-A9D8-449A-84C1-52FC5ADF06A4}"/>
              </a:ext>
            </a:extLst>
          </p:cNvPr>
          <p:cNvPicPr>
            <a:picLocks noGrp="1" noChangeAspect="1"/>
          </p:cNvPicPr>
          <p:nvPr>
            <p:ph sz="quarter" idx="1"/>
          </p:nvPr>
        </p:nvPicPr>
        <p:blipFill>
          <a:blip r:embed="rId2"/>
          <a:stretch>
            <a:fillRect/>
          </a:stretch>
        </p:blipFill>
        <p:spPr>
          <a:xfrm>
            <a:off x="1676400" y="1145931"/>
            <a:ext cx="5491792" cy="5322813"/>
          </a:xfrm>
        </p:spPr>
      </p:pic>
      <p:sp>
        <p:nvSpPr>
          <p:cNvPr id="6" name="TextBox 5">
            <a:extLst>
              <a:ext uri="{FF2B5EF4-FFF2-40B4-BE49-F238E27FC236}">
                <a16:creationId xmlns:a16="http://schemas.microsoft.com/office/drawing/2014/main" id="{15589DB4-D1E8-468B-ABFD-6D21C2125580}"/>
              </a:ext>
            </a:extLst>
          </p:cNvPr>
          <p:cNvSpPr txBox="1"/>
          <p:nvPr/>
        </p:nvSpPr>
        <p:spPr>
          <a:xfrm>
            <a:off x="6629400" y="6444734"/>
            <a:ext cx="2819400" cy="369332"/>
          </a:xfrm>
          <a:prstGeom prst="rect">
            <a:avLst/>
          </a:prstGeom>
          <a:noFill/>
        </p:spPr>
        <p:txBody>
          <a:bodyPr wrap="square" rtlCol="0">
            <a:spAutoFit/>
          </a:bodyPr>
          <a:lstStyle/>
          <a:p>
            <a:r>
              <a:rPr lang="en-US" dirty="0"/>
              <a:t>www.DiabetesEd.net</a:t>
            </a:r>
          </a:p>
        </p:txBody>
      </p:sp>
    </p:spTree>
    <p:extLst>
      <p:ext uri="{BB962C8B-B14F-4D97-AF65-F5344CB8AC3E}">
        <p14:creationId xmlns:p14="http://schemas.microsoft.com/office/powerpoint/2010/main" val="117859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E557-DC46-43B9-941A-E8762A495A06}"/>
              </a:ext>
            </a:extLst>
          </p:cNvPr>
          <p:cNvSpPr>
            <a:spLocks noGrp="1"/>
          </p:cNvSpPr>
          <p:nvPr>
            <p:ph type="title"/>
          </p:nvPr>
        </p:nvSpPr>
        <p:spPr>
          <a:xfrm>
            <a:off x="428624" y="319087"/>
            <a:ext cx="8258175" cy="898525"/>
          </a:xfrm>
        </p:spPr>
        <p:txBody>
          <a:bodyPr/>
          <a:lstStyle/>
          <a:p>
            <a:pPr>
              <a:defRPr/>
            </a:pPr>
            <a:r>
              <a:rPr lang="en-US" dirty="0"/>
              <a:t>ACE Inhibitors</a:t>
            </a:r>
          </a:p>
        </p:txBody>
      </p:sp>
      <p:sp>
        <p:nvSpPr>
          <p:cNvPr id="48132" name="TextBox 4">
            <a:extLst>
              <a:ext uri="{FF2B5EF4-FFF2-40B4-BE49-F238E27FC236}">
                <a16:creationId xmlns:a16="http://schemas.microsoft.com/office/drawing/2014/main" id="{284DB9F5-76EA-4C4D-93BD-F0F834AE2DEE}"/>
              </a:ext>
            </a:extLst>
          </p:cNvPr>
          <p:cNvSpPr txBox="1">
            <a:spLocks noChangeArrowheads="1"/>
          </p:cNvSpPr>
          <p:nvPr/>
        </p:nvSpPr>
        <p:spPr bwMode="auto">
          <a:xfrm>
            <a:off x="275582" y="6169026"/>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308D1BEF-452C-3476-BADC-29DEC89B1DA7}"/>
              </a:ext>
            </a:extLst>
          </p:cNvPr>
          <p:cNvSpPr txBox="1"/>
          <p:nvPr/>
        </p:nvSpPr>
        <p:spPr>
          <a:xfrm>
            <a:off x="6417350" y="6488668"/>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pic>
        <p:nvPicPr>
          <p:cNvPr id="6" name="Picture 5">
            <a:extLst>
              <a:ext uri="{FF2B5EF4-FFF2-40B4-BE49-F238E27FC236}">
                <a16:creationId xmlns:a16="http://schemas.microsoft.com/office/drawing/2014/main" id="{561B1A7E-B2EF-A169-A4D6-603E59B997CF}"/>
              </a:ext>
            </a:extLst>
          </p:cNvPr>
          <p:cNvPicPr>
            <a:picLocks noChangeAspect="1"/>
          </p:cNvPicPr>
          <p:nvPr/>
        </p:nvPicPr>
        <p:blipFill>
          <a:blip r:embed="rId3"/>
          <a:stretch>
            <a:fillRect/>
          </a:stretch>
        </p:blipFill>
        <p:spPr>
          <a:xfrm>
            <a:off x="308841" y="1328524"/>
            <a:ext cx="8525530" cy="4840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7D26-F06F-46E9-973E-0998AF07E45D}"/>
              </a:ext>
            </a:extLst>
          </p:cNvPr>
          <p:cNvSpPr>
            <a:spLocks noGrp="1"/>
          </p:cNvSpPr>
          <p:nvPr>
            <p:ph type="title"/>
          </p:nvPr>
        </p:nvSpPr>
        <p:spPr>
          <a:xfrm>
            <a:off x="90854" y="152400"/>
            <a:ext cx="8872870" cy="908538"/>
          </a:xfrm>
        </p:spPr>
        <p:txBody>
          <a:bodyPr>
            <a:normAutofit fontScale="90000"/>
          </a:bodyPr>
          <a:lstStyle/>
          <a:p>
            <a:pPr>
              <a:defRPr/>
            </a:pPr>
            <a:r>
              <a:rPr lang="en-US" dirty="0"/>
              <a:t>Angiotensin Receptor blockers (ARB’s)</a:t>
            </a:r>
          </a:p>
        </p:txBody>
      </p:sp>
      <p:pic>
        <p:nvPicPr>
          <p:cNvPr id="50180" name="Picture 3">
            <a:extLst>
              <a:ext uri="{FF2B5EF4-FFF2-40B4-BE49-F238E27FC236}">
                <a16:creationId xmlns:a16="http://schemas.microsoft.com/office/drawing/2014/main" id="{78CA79A8-C275-454A-9AC5-DFC1D7CD9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177925"/>
            <a:ext cx="82296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5">
            <a:extLst>
              <a:ext uri="{FF2B5EF4-FFF2-40B4-BE49-F238E27FC236}">
                <a16:creationId xmlns:a16="http://schemas.microsoft.com/office/drawing/2014/main" id="{67477352-9677-4E25-A12B-B2B864ED0934}"/>
              </a:ext>
            </a:extLst>
          </p:cNvPr>
          <p:cNvSpPr txBox="1">
            <a:spLocks noChangeArrowheads="1"/>
          </p:cNvSpPr>
          <p:nvPr/>
        </p:nvSpPr>
        <p:spPr bwMode="auto">
          <a:xfrm>
            <a:off x="90854" y="6404950"/>
            <a:ext cx="7269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658A3439-AB4E-D066-F0BE-FE39C50DCEE9}"/>
              </a:ext>
            </a:extLst>
          </p:cNvPr>
          <p:cNvSpPr txBox="1"/>
          <p:nvPr/>
        </p:nvSpPr>
        <p:spPr>
          <a:xfrm>
            <a:off x="7194000" y="6370911"/>
            <a:ext cx="1905000" cy="369332"/>
          </a:xfrm>
          <a:prstGeom prst="rect">
            <a:avLst/>
          </a:prstGeom>
          <a:noFill/>
        </p:spPr>
        <p:txBody>
          <a:bodyPr wrap="square">
            <a:spAutoFit/>
          </a:bodyPr>
          <a:lstStyle/>
          <a:p>
            <a:r>
              <a:rPr lang="en-US" dirty="0">
                <a:solidFill>
                  <a:srgbClr val="0070C0"/>
                </a:solidFill>
              </a:rPr>
              <a:t>Med Cheat Sheets</a:t>
            </a:r>
            <a:endParaRPr lang="en-US" dirty="0"/>
          </a:p>
        </p:txBody>
      </p:sp>
      <p:pic>
        <p:nvPicPr>
          <p:cNvPr id="5" name="Picture 4">
            <a:extLst>
              <a:ext uri="{FF2B5EF4-FFF2-40B4-BE49-F238E27FC236}">
                <a16:creationId xmlns:a16="http://schemas.microsoft.com/office/drawing/2014/main" id="{761EB4F4-6636-ABC4-B932-AA4170E8EA34}"/>
              </a:ext>
            </a:extLst>
          </p:cNvPr>
          <p:cNvPicPr>
            <a:picLocks noChangeAspect="1"/>
          </p:cNvPicPr>
          <p:nvPr/>
        </p:nvPicPr>
        <p:blipFill>
          <a:blip r:embed="rId4"/>
          <a:stretch>
            <a:fillRect/>
          </a:stretch>
        </p:blipFill>
        <p:spPr>
          <a:xfrm>
            <a:off x="279569" y="1491821"/>
            <a:ext cx="8260404" cy="4811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098-D61E-4E77-9AB8-1916720014D9}"/>
              </a:ext>
            </a:extLst>
          </p:cNvPr>
          <p:cNvSpPr>
            <a:spLocks noGrp="1"/>
          </p:cNvSpPr>
          <p:nvPr>
            <p:ph type="title"/>
          </p:nvPr>
        </p:nvSpPr>
        <p:spPr/>
        <p:txBody>
          <a:bodyPr/>
          <a:lstStyle/>
          <a:p>
            <a:r>
              <a:rPr lang="en-US" dirty="0"/>
              <a:t>Beta Blockers</a:t>
            </a:r>
          </a:p>
        </p:txBody>
      </p:sp>
      <p:pic>
        <p:nvPicPr>
          <p:cNvPr id="6" name="Content Placeholder 3">
            <a:extLst>
              <a:ext uri="{FF2B5EF4-FFF2-40B4-BE49-F238E27FC236}">
                <a16:creationId xmlns:a16="http://schemas.microsoft.com/office/drawing/2014/main" id="{E6D066A6-4EDE-4BBF-B83D-3F988DD029F7}"/>
              </a:ext>
            </a:extLst>
          </p:cNvPr>
          <p:cNvPicPr>
            <a:picLocks noGrp="1" noChangeAspect="1"/>
          </p:cNvPicPr>
          <p:nvPr>
            <p:ph sz="quarter" idx="1"/>
          </p:nvPr>
        </p:nvPicPr>
        <p:blipFill>
          <a:blip r:embed="rId2"/>
          <a:stretch>
            <a:fillRect/>
          </a:stretch>
        </p:blipFill>
        <p:spPr>
          <a:xfrm>
            <a:off x="457200" y="1151744"/>
            <a:ext cx="8229600" cy="5553856"/>
          </a:xfrm>
          <a:prstGeom prst="rect">
            <a:avLst/>
          </a:prstGeom>
        </p:spPr>
      </p:pic>
      <p:sp>
        <p:nvSpPr>
          <p:cNvPr id="3" name="Oval 2">
            <a:extLst>
              <a:ext uri="{FF2B5EF4-FFF2-40B4-BE49-F238E27FC236}">
                <a16:creationId xmlns:a16="http://schemas.microsoft.com/office/drawing/2014/main" id="{EDD02F38-38C4-D5D5-1145-05317604F4F6}"/>
              </a:ext>
            </a:extLst>
          </p:cNvPr>
          <p:cNvSpPr/>
          <p:nvPr/>
        </p:nvSpPr>
        <p:spPr>
          <a:xfrm>
            <a:off x="457200" y="1828800"/>
            <a:ext cx="4876800" cy="381000"/>
          </a:xfrm>
          <a:prstGeom prst="ellipse">
            <a:avLst/>
          </a:prstGeom>
          <a:noFill/>
          <a:ln w="28575">
            <a:solidFill>
              <a:srgbClr val="B31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03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6851-D6A8-42DC-9CCD-4B3CAF3E0E56}"/>
              </a:ext>
            </a:extLst>
          </p:cNvPr>
          <p:cNvSpPr>
            <a:spLocks noGrp="1"/>
          </p:cNvSpPr>
          <p:nvPr>
            <p:ph type="title"/>
          </p:nvPr>
        </p:nvSpPr>
        <p:spPr>
          <a:xfrm>
            <a:off x="533400" y="228600"/>
            <a:ext cx="8229600" cy="914400"/>
          </a:xfrm>
        </p:spPr>
        <p:txBody>
          <a:bodyPr>
            <a:normAutofit/>
          </a:bodyPr>
          <a:lstStyle/>
          <a:p>
            <a:r>
              <a:rPr lang="en-US" dirty="0"/>
              <a:t>AR with Type 2 in Clinic</a:t>
            </a:r>
          </a:p>
        </p:txBody>
      </p:sp>
      <p:sp>
        <p:nvSpPr>
          <p:cNvPr id="3" name="Content Placeholder 2">
            <a:extLst>
              <a:ext uri="{FF2B5EF4-FFF2-40B4-BE49-F238E27FC236}">
                <a16:creationId xmlns:a16="http://schemas.microsoft.com/office/drawing/2014/main" id="{2C51470E-827C-43BF-B0D6-A8C904DCAC6E}"/>
              </a:ext>
            </a:extLst>
          </p:cNvPr>
          <p:cNvSpPr>
            <a:spLocks noGrp="1"/>
          </p:cNvSpPr>
          <p:nvPr>
            <p:ph sz="quarter" idx="1"/>
          </p:nvPr>
        </p:nvSpPr>
        <p:spPr>
          <a:xfrm>
            <a:off x="436904" y="1295400"/>
            <a:ext cx="3144496" cy="5562600"/>
          </a:xfrm>
        </p:spPr>
        <p:txBody>
          <a:bodyPr>
            <a:normAutofit fontScale="70000" lnSpcReduction="20000"/>
          </a:bodyPr>
          <a:lstStyle/>
          <a:p>
            <a:pPr>
              <a:lnSpc>
                <a:spcPct val="120000"/>
              </a:lnSpc>
            </a:pPr>
            <a:r>
              <a:rPr lang="en-US" sz="3600" dirty="0"/>
              <a:t>62 </a:t>
            </a:r>
            <a:r>
              <a:rPr lang="en-US" sz="3600" dirty="0" err="1"/>
              <a:t>yrs</a:t>
            </a:r>
            <a:r>
              <a:rPr lang="en-US" sz="3600" dirty="0"/>
              <a:t> old, A1c 10.6%.</a:t>
            </a:r>
          </a:p>
          <a:p>
            <a:pPr>
              <a:lnSpc>
                <a:spcPct val="120000"/>
              </a:lnSpc>
            </a:pPr>
            <a:r>
              <a:rPr lang="en-US" sz="3600" dirty="0"/>
              <a:t>80 units glargine plus metformin 1000mg </a:t>
            </a:r>
            <a:r>
              <a:rPr lang="en-US" sz="3200" dirty="0"/>
              <a:t>BID</a:t>
            </a:r>
            <a:r>
              <a:rPr lang="en-US" sz="1800" dirty="0"/>
              <a:t>. </a:t>
            </a:r>
          </a:p>
          <a:p>
            <a:pPr>
              <a:lnSpc>
                <a:spcPct val="120000"/>
              </a:lnSpc>
            </a:pPr>
            <a:r>
              <a:rPr lang="en-US" sz="3600" dirty="0"/>
              <a:t>BMI 39, </a:t>
            </a:r>
            <a:r>
              <a:rPr lang="en-US" sz="3600" dirty="0">
                <a:solidFill>
                  <a:srgbClr val="0070C0"/>
                </a:solidFill>
              </a:rPr>
              <a:t>B/P 138/78</a:t>
            </a:r>
          </a:p>
          <a:p>
            <a:pPr>
              <a:lnSpc>
                <a:spcPct val="120000"/>
              </a:lnSpc>
            </a:pPr>
            <a:r>
              <a:rPr lang="en-US" sz="3600" dirty="0">
                <a:solidFill>
                  <a:srgbClr val="C00000"/>
                </a:solidFill>
              </a:rPr>
              <a:t>LDL 148, Trig 282 </a:t>
            </a:r>
          </a:p>
          <a:p>
            <a:pPr>
              <a:lnSpc>
                <a:spcPct val="120000"/>
              </a:lnSpc>
            </a:pPr>
            <a:r>
              <a:rPr lang="en-US" sz="3600" dirty="0">
                <a:solidFill>
                  <a:srgbClr val="0070C0"/>
                </a:solidFill>
              </a:rPr>
              <a:t>UACR 319, GFR 49</a:t>
            </a:r>
          </a:p>
          <a:p>
            <a:pPr>
              <a:lnSpc>
                <a:spcPct val="120000"/>
              </a:lnSpc>
            </a:pPr>
            <a:r>
              <a:rPr lang="en-US" sz="3600" dirty="0"/>
              <a:t>Other Meds: atorvastatin 20mg, metoprolol, fluticasone propionate</a:t>
            </a:r>
          </a:p>
        </p:txBody>
      </p:sp>
      <p:sp>
        <p:nvSpPr>
          <p:cNvPr id="4" name="Content Placeholder 3">
            <a:extLst>
              <a:ext uri="{FF2B5EF4-FFF2-40B4-BE49-F238E27FC236}">
                <a16:creationId xmlns:a16="http://schemas.microsoft.com/office/drawing/2014/main" id="{D839916F-CC7B-4B43-9215-5BFF8A4CF331}"/>
              </a:ext>
            </a:extLst>
          </p:cNvPr>
          <p:cNvSpPr>
            <a:spLocks noGrp="1"/>
          </p:cNvSpPr>
          <p:nvPr>
            <p:ph sz="quarter" idx="2"/>
          </p:nvPr>
        </p:nvSpPr>
        <p:spPr>
          <a:xfrm>
            <a:off x="4648200" y="1216152"/>
            <a:ext cx="4025646" cy="5641848"/>
          </a:xfrm>
        </p:spPr>
        <p:txBody>
          <a:bodyPr>
            <a:normAutofit fontScale="70000" lnSpcReduction="20000"/>
          </a:bodyPr>
          <a:lstStyle/>
          <a:p>
            <a:pPr>
              <a:lnSpc>
                <a:spcPct val="120000"/>
              </a:lnSpc>
            </a:pPr>
            <a:r>
              <a:rPr lang="en-US" sz="3200" dirty="0"/>
              <a:t>Med adjustments</a:t>
            </a:r>
          </a:p>
          <a:p>
            <a:pPr lvl="1">
              <a:lnSpc>
                <a:spcPct val="120000"/>
              </a:lnSpc>
            </a:pPr>
            <a:r>
              <a:rPr lang="en-US" dirty="0">
                <a:solidFill>
                  <a:srgbClr val="0070C0"/>
                </a:solidFill>
              </a:rPr>
              <a:t>Added SGLT-2 or GLP-1 RA </a:t>
            </a:r>
          </a:p>
          <a:p>
            <a:pPr lvl="2">
              <a:lnSpc>
                <a:spcPct val="120000"/>
              </a:lnSpc>
            </a:pPr>
            <a:r>
              <a:rPr lang="en-US" dirty="0">
                <a:solidFill>
                  <a:srgbClr val="0070C0"/>
                </a:solidFill>
              </a:rPr>
              <a:t>Dapagliflozin 10mg</a:t>
            </a:r>
          </a:p>
          <a:p>
            <a:pPr lvl="2">
              <a:lnSpc>
                <a:spcPct val="120000"/>
              </a:lnSpc>
            </a:pPr>
            <a:r>
              <a:rPr lang="en-US" dirty="0" err="1"/>
              <a:t>Semaglutide</a:t>
            </a:r>
            <a:r>
              <a:rPr lang="en-US" dirty="0"/>
              <a:t> </a:t>
            </a:r>
          </a:p>
          <a:p>
            <a:pPr lvl="3">
              <a:lnSpc>
                <a:spcPct val="120000"/>
              </a:lnSpc>
            </a:pPr>
            <a:r>
              <a:rPr lang="en-US" sz="2600" dirty="0"/>
              <a:t>0.5mg up to 2.0mg  (next)</a:t>
            </a:r>
            <a:endParaRPr lang="en-US" sz="2600" i="1" dirty="0"/>
          </a:p>
          <a:p>
            <a:pPr lvl="1">
              <a:lnSpc>
                <a:spcPct val="120000"/>
              </a:lnSpc>
            </a:pPr>
            <a:r>
              <a:rPr lang="en-US" dirty="0">
                <a:solidFill>
                  <a:srgbClr val="0070C0"/>
                </a:solidFill>
              </a:rPr>
              <a:t>Reduce basal glargine insulin by 10 units if am BG less than 100.  </a:t>
            </a:r>
          </a:p>
          <a:p>
            <a:pPr lvl="1">
              <a:lnSpc>
                <a:spcPct val="120000"/>
              </a:lnSpc>
            </a:pPr>
            <a:r>
              <a:rPr lang="en-US" dirty="0">
                <a:solidFill>
                  <a:srgbClr val="0070C0"/>
                </a:solidFill>
              </a:rPr>
              <a:t>Continue metformin and other meds</a:t>
            </a:r>
          </a:p>
          <a:p>
            <a:pPr lvl="1">
              <a:lnSpc>
                <a:spcPct val="120000"/>
              </a:lnSpc>
            </a:pPr>
            <a:r>
              <a:rPr lang="en-US" dirty="0">
                <a:solidFill>
                  <a:srgbClr val="0070C0"/>
                </a:solidFill>
              </a:rPr>
              <a:t>Add aspirin 81mg, add </a:t>
            </a:r>
            <a:r>
              <a:rPr lang="en-US" dirty="0" err="1">
                <a:solidFill>
                  <a:srgbClr val="0070C0"/>
                </a:solidFill>
              </a:rPr>
              <a:t>ACEi</a:t>
            </a:r>
            <a:r>
              <a:rPr lang="en-US" dirty="0">
                <a:solidFill>
                  <a:srgbClr val="0070C0"/>
                </a:solidFill>
              </a:rPr>
              <a:t> or ARB</a:t>
            </a:r>
          </a:p>
        </p:txBody>
      </p:sp>
      <p:pic>
        <p:nvPicPr>
          <p:cNvPr id="6" name="Picture 5" descr="Businessman counting three">
            <a:extLst>
              <a:ext uri="{FF2B5EF4-FFF2-40B4-BE49-F238E27FC236}">
                <a16:creationId xmlns:a16="http://schemas.microsoft.com/office/drawing/2014/main" id="{9C81DD57-F068-81E7-AD5A-5AFAF8D33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435" y="1304365"/>
            <a:ext cx="1354091" cy="3581400"/>
          </a:xfrm>
          <a:prstGeom prst="rect">
            <a:avLst/>
          </a:prstGeom>
        </p:spPr>
      </p:pic>
    </p:spTree>
    <p:extLst>
      <p:ext uri="{BB962C8B-B14F-4D97-AF65-F5344CB8AC3E}">
        <p14:creationId xmlns:p14="http://schemas.microsoft.com/office/powerpoint/2010/main" val="120719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40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a:xfrm>
            <a:off x="457200" y="1219200"/>
            <a:ext cx="4041648" cy="5181600"/>
          </a:xfrm>
        </p:spPr>
        <p:txBody>
          <a:bodyPr>
            <a:normAutofit fontScale="85000" lnSpcReduction="10000"/>
          </a:bodyPr>
          <a:lstStyle/>
          <a:p>
            <a:pPr algn="l">
              <a:lnSpc>
                <a:spcPct val="120000"/>
              </a:lnSpc>
            </a:pPr>
            <a:r>
              <a:rPr lang="en-US" sz="2600" dirty="0">
                <a:solidFill>
                  <a:srgbClr val="000000"/>
                </a:solidFill>
                <a:ea typeface="Calibri" panose="020F0502020204030204" pitchFamily="34" charset="0"/>
                <a:cs typeface="Calibri" panose="020F0502020204030204" pitchFamily="34" charset="0"/>
              </a:rPr>
              <a:t>F</a:t>
            </a:r>
            <a:r>
              <a:rPr lang="en-US" sz="2600" b="0" i="0" dirty="0">
                <a:solidFill>
                  <a:srgbClr val="000000"/>
                </a:solidFill>
                <a:effectLst/>
                <a:ea typeface="Calibri" panose="020F0502020204030204" pitchFamily="34" charset="0"/>
                <a:cs typeface="Calibri" panose="020F0502020204030204" pitchFamily="34" charset="0"/>
              </a:rPr>
              <a:t>or people with diabetes aged 40–75:</a:t>
            </a:r>
          </a:p>
          <a:p>
            <a:pPr algn="l">
              <a:lnSpc>
                <a:spcPct val="120000"/>
              </a:lnSpc>
            </a:pPr>
            <a:r>
              <a:rPr lang="en-US" sz="2600" dirty="0">
                <a:solidFill>
                  <a:srgbClr val="000000"/>
                </a:solidFill>
                <a:ea typeface="Calibri" panose="020F0502020204030204" pitchFamily="34" charset="0"/>
                <a:cs typeface="Calibri" panose="020F0502020204030204" pitchFamily="34" charset="0"/>
              </a:rPr>
              <a:t>H</a:t>
            </a:r>
            <a:r>
              <a:rPr lang="en-US" sz="2600" i="0" dirty="0">
                <a:solidFill>
                  <a:srgbClr val="000000"/>
                </a:solidFill>
                <a:effectLst/>
                <a:ea typeface="Calibri" panose="020F0502020204030204" pitchFamily="34" charset="0"/>
                <a:cs typeface="Calibri" panose="020F0502020204030204" pitchFamily="34" charset="0"/>
              </a:rPr>
              <a:t>igher cardiovascular risk*</a:t>
            </a:r>
          </a:p>
          <a:p>
            <a:pPr lvl="1">
              <a:lnSpc>
                <a:spcPct val="120000"/>
              </a:lnSpc>
            </a:pPr>
            <a:r>
              <a:rPr lang="en-US" sz="23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300" b="0" i="0" dirty="0" err="1">
                <a:solidFill>
                  <a:srgbClr val="000000"/>
                </a:solidFill>
                <a:effectLst/>
                <a:ea typeface="Calibri" panose="020F0502020204030204" pitchFamily="34" charset="0"/>
                <a:cs typeface="Calibri" panose="020F0502020204030204" pitchFamily="34" charset="0"/>
              </a:rPr>
              <a:t>hx</a:t>
            </a:r>
            <a:r>
              <a:rPr lang="en-US" sz="23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300" b="1" i="0" dirty="0">
                <a:solidFill>
                  <a:srgbClr val="000000"/>
                </a:solidFill>
                <a:effectLst/>
                <a:ea typeface="Calibri" panose="020F0502020204030204" pitchFamily="34" charset="0"/>
                <a:cs typeface="Calibri" panose="020F0502020204030204" pitchFamily="34" charset="0"/>
              </a:rPr>
              <a:t>High-intensity statin </a:t>
            </a:r>
            <a:r>
              <a:rPr lang="en-US" sz="2300" b="0" i="0" dirty="0">
                <a:solidFill>
                  <a:srgbClr val="000000"/>
                </a:solidFill>
                <a:effectLst/>
                <a:ea typeface="Calibri" panose="020F0502020204030204" pitchFamily="34" charset="0"/>
                <a:cs typeface="Calibri" panose="020F0502020204030204" pitchFamily="34" charset="0"/>
              </a:rPr>
              <a:t>therapy is recommended</a:t>
            </a:r>
          </a:p>
          <a:p>
            <a:pPr>
              <a:lnSpc>
                <a:spcPct val="120000"/>
              </a:lnSpc>
            </a:pPr>
            <a:r>
              <a:rPr lang="en-US" sz="31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a:lnSpc>
                <a:spcPct val="120000"/>
              </a:lnSpc>
            </a:pPr>
            <a:r>
              <a:rPr lang="en-US" sz="3100" b="1" i="0" dirty="0">
                <a:solidFill>
                  <a:srgbClr val="000000"/>
                </a:solidFill>
                <a:effectLst/>
                <a:ea typeface="Calibri" panose="020F0502020204030204" pitchFamily="34" charset="0"/>
                <a:cs typeface="Calibri" panose="020F0502020204030204" pitchFamily="34" charset="0"/>
              </a:rPr>
              <a:t>Target LDL cholesterol &lt;70 mg/dL. </a:t>
            </a:r>
            <a:endParaRPr lang="en-US" sz="31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fontScale="85000" lnSpcReduction="10000"/>
          </a:bodyPr>
          <a:lstStyle/>
          <a:p>
            <a:pPr algn="ctr">
              <a:lnSpc>
                <a:spcPct val="120000"/>
              </a:lnSpc>
            </a:pPr>
            <a:r>
              <a:rPr lang="en-US" sz="3600"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31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962400"/>
            <a:ext cx="2743200" cy="1829704"/>
          </a:xfrm>
          <a:prstGeom prst="rect">
            <a:avLst/>
          </a:prstGeom>
        </p:spPr>
      </p:pic>
      <p:pic>
        <p:nvPicPr>
          <p:cNvPr id="4" name="Picture 3">
            <a:extLst>
              <a:ext uri="{FF2B5EF4-FFF2-40B4-BE49-F238E27FC236}">
                <a16:creationId xmlns:a16="http://schemas.microsoft.com/office/drawing/2014/main" id="{48827125-E89F-9CA8-0D14-846BB7C8779B}"/>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269808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93739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330" y="1102080"/>
            <a:ext cx="7123470" cy="5638800"/>
          </a:xfrm>
        </p:spPr>
        <p:txBody>
          <a:bodyPr>
            <a:normAutofit/>
          </a:bodyPr>
          <a:lstStyle/>
          <a:p>
            <a:r>
              <a:rPr lang="en-US" sz="2400" b="0" i="0" dirty="0">
                <a:effectLst/>
              </a:rPr>
              <a:t>For people of all ages with diabetes and ASCVD:</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goal  &lt;55.</a:t>
            </a:r>
          </a:p>
          <a:p>
            <a:pPr lvl="1">
              <a:buFont typeface="Arial" panose="020B0604020202020204" pitchFamily="34" charset="0"/>
              <a:buChar char="•"/>
            </a:pPr>
            <a:r>
              <a:rPr lang="en-US" sz="2400" b="0" i="0" dirty="0">
                <a:effectLst/>
              </a:rPr>
              <a:t>Addition of ezetimibe or a PCSK9 inhibitor with proven benefit is recommended if goal is not achieved on max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7225036" y="1295400"/>
            <a:ext cx="1780529" cy="2175307"/>
          </a:xfrm>
          <a:prstGeom prst="rect">
            <a:avLst/>
          </a:prstGeom>
          <a:noFill/>
        </p:spPr>
      </p:pic>
      <p:pic>
        <p:nvPicPr>
          <p:cNvPr id="4" name="Picture 3">
            <a:extLst>
              <a:ext uri="{FF2B5EF4-FFF2-40B4-BE49-F238E27FC236}">
                <a16:creationId xmlns:a16="http://schemas.microsoft.com/office/drawing/2014/main" id="{19D9B231-516E-F828-4B35-0E99CBB7AE7B}"/>
              </a:ext>
            </a:extLst>
          </p:cNvPr>
          <p:cNvPicPr>
            <a:picLocks noChangeAspect="1"/>
          </p:cNvPicPr>
          <p:nvPr/>
        </p:nvPicPr>
        <p:blipFill>
          <a:blip r:embed="rId3"/>
          <a:stretch>
            <a:fillRect/>
          </a:stretch>
        </p:blipFill>
        <p:spPr>
          <a:xfrm>
            <a:off x="5257800" y="6308911"/>
            <a:ext cx="3735808" cy="463924"/>
          </a:xfrm>
          <a:prstGeom prst="rect">
            <a:avLst/>
          </a:prstGeom>
        </p:spPr>
      </p:pic>
      <p:pic>
        <p:nvPicPr>
          <p:cNvPr id="7" name="Picture 6">
            <a:extLst>
              <a:ext uri="{FF2B5EF4-FFF2-40B4-BE49-F238E27FC236}">
                <a16:creationId xmlns:a16="http://schemas.microsoft.com/office/drawing/2014/main" id="{87CCC87E-9F34-8725-7184-E9C63B7BA65B}"/>
              </a:ext>
            </a:extLst>
          </p:cNvPr>
          <p:cNvPicPr>
            <a:picLocks noChangeAspect="1"/>
          </p:cNvPicPr>
          <p:nvPr/>
        </p:nvPicPr>
        <p:blipFill>
          <a:blip r:embed="rId4"/>
          <a:stretch>
            <a:fillRect/>
          </a:stretch>
        </p:blipFill>
        <p:spPr>
          <a:xfrm>
            <a:off x="0" y="4046504"/>
            <a:ext cx="9237424" cy="1709416"/>
          </a:xfrm>
          <a:prstGeom prst="rect">
            <a:avLst/>
          </a:prstGeom>
        </p:spPr>
      </p:pic>
    </p:spTree>
    <p:extLst>
      <p:ext uri="{BB962C8B-B14F-4D97-AF65-F5344CB8AC3E}">
        <p14:creationId xmlns:p14="http://schemas.microsoft.com/office/powerpoint/2010/main" val="2960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sp>
        <p:nvSpPr>
          <p:cNvPr id="3" name="TextBox 2">
            <a:extLst>
              <a:ext uri="{FF2B5EF4-FFF2-40B4-BE49-F238E27FC236}">
                <a16:creationId xmlns:a16="http://schemas.microsoft.com/office/drawing/2014/main" id="{53091761-E077-8460-C255-84EA87FDE35B}"/>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a:xfrm>
            <a:off x="6096000" y="457199"/>
            <a:ext cx="2590800" cy="1905001"/>
          </a:xfrm>
        </p:spPr>
        <p:txBody>
          <a:bodyPr>
            <a:normAutofit fontScale="90000"/>
          </a:bodyPr>
          <a:lstStyle/>
          <a:p>
            <a:r>
              <a:rPr lang="en-US" dirty="0"/>
              <a:t>Lipid and Lipid Meds Cheat Sheets</a:t>
            </a:r>
          </a:p>
        </p:txBody>
      </p:sp>
      <p:sp>
        <p:nvSpPr>
          <p:cNvPr id="9" name="TextBox 8">
            <a:extLst>
              <a:ext uri="{FF2B5EF4-FFF2-40B4-BE49-F238E27FC236}">
                <a16:creationId xmlns:a16="http://schemas.microsoft.com/office/drawing/2014/main" id="{068B8B5A-0A43-0AA3-0250-C11AD15D076E}"/>
              </a:ext>
            </a:extLst>
          </p:cNvPr>
          <p:cNvSpPr txBox="1"/>
          <p:nvPr/>
        </p:nvSpPr>
        <p:spPr>
          <a:xfrm>
            <a:off x="6223000" y="3032879"/>
            <a:ext cx="2438400" cy="3139321"/>
          </a:xfrm>
          <a:prstGeom prst="rect">
            <a:avLst/>
          </a:prstGeom>
          <a:noFill/>
        </p:spPr>
        <p:txBody>
          <a:bodyPr wrap="square" rtlCol="0">
            <a:spAutoFit/>
          </a:bodyPr>
          <a:lstStyle/>
          <a:p>
            <a:pPr algn="ctr"/>
            <a:r>
              <a:rPr lang="en-US" dirty="0"/>
              <a:t>Website: </a:t>
            </a:r>
            <a:r>
              <a:rPr lang="en-US" dirty="0">
                <a:hlinkClick r:id="rId2"/>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pic>
        <p:nvPicPr>
          <p:cNvPr id="12" name="Picture 11">
            <a:extLst>
              <a:ext uri="{FF2B5EF4-FFF2-40B4-BE49-F238E27FC236}">
                <a16:creationId xmlns:a16="http://schemas.microsoft.com/office/drawing/2014/main" id="{CF973428-9FD7-5C5C-C025-B28DEC8271BE}"/>
              </a:ext>
            </a:extLst>
          </p:cNvPr>
          <p:cNvPicPr>
            <a:picLocks noChangeAspect="1"/>
          </p:cNvPicPr>
          <p:nvPr/>
        </p:nvPicPr>
        <p:blipFill>
          <a:blip r:embed="rId3"/>
          <a:stretch>
            <a:fillRect/>
          </a:stretch>
        </p:blipFill>
        <p:spPr>
          <a:xfrm>
            <a:off x="0" y="228600"/>
            <a:ext cx="6146800" cy="5943600"/>
          </a:xfrm>
          <a:prstGeom prst="rect">
            <a:avLst/>
          </a:prstGeom>
        </p:spPr>
      </p:pic>
    </p:spTree>
    <p:extLst>
      <p:ext uri="{BB962C8B-B14F-4D97-AF65-F5344CB8AC3E}">
        <p14:creationId xmlns:p14="http://schemas.microsoft.com/office/powerpoint/2010/main" val="25821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5506"/>
            <a:ext cx="8229600" cy="990600"/>
          </a:xfrm>
        </p:spPr>
        <p:txBody>
          <a:bodyPr/>
          <a:lstStyle/>
          <a:p>
            <a:r>
              <a:rPr lang="en-US" dirty="0"/>
              <a:t>Poll question 1</a:t>
            </a:r>
          </a:p>
        </p:txBody>
      </p:sp>
      <p:sp>
        <p:nvSpPr>
          <p:cNvPr id="3" name="Content Placeholder 2"/>
          <p:cNvSpPr>
            <a:spLocks noGrp="1"/>
          </p:cNvSpPr>
          <p:nvPr>
            <p:ph sz="quarter" idx="1"/>
          </p:nvPr>
        </p:nvSpPr>
        <p:spPr>
          <a:xfrm>
            <a:off x="533400" y="1156106"/>
            <a:ext cx="8229600" cy="5549494"/>
          </a:xfrm>
        </p:spPr>
        <p:txBody>
          <a:bodyPr>
            <a:normAutofit fontScale="92500" lnSpcReduction="20000"/>
          </a:bodyPr>
          <a:lstStyle/>
          <a:p>
            <a:pPr>
              <a:lnSpc>
                <a:spcPct val="120000"/>
              </a:lnSpc>
            </a:pPr>
            <a:r>
              <a:rPr lang="en-US" dirty="0"/>
              <a:t>What is the relationship between diabetes and ASCVD disease?</a:t>
            </a:r>
          </a:p>
          <a:p>
            <a:pPr marL="274320" lvl="1" indent="0">
              <a:lnSpc>
                <a:spcPct val="120000"/>
              </a:lnSpc>
              <a:buNone/>
            </a:pPr>
            <a:r>
              <a:rPr lang="en-US" dirty="0"/>
              <a:t>A. Diabetes is associated with a lower rate of congestive heart failure.</a:t>
            </a:r>
          </a:p>
          <a:p>
            <a:pPr marL="274320" lvl="1" indent="0">
              <a:lnSpc>
                <a:spcPct val="120000"/>
              </a:lnSpc>
              <a:buNone/>
            </a:pPr>
            <a:r>
              <a:rPr lang="en-US" dirty="0"/>
              <a:t>B. Diabetes is associated with decreased incidence of heart attack and stroke</a:t>
            </a:r>
          </a:p>
          <a:p>
            <a:pPr marL="274320" lvl="1" indent="0">
              <a:lnSpc>
                <a:spcPct val="120000"/>
              </a:lnSpc>
              <a:buNone/>
            </a:pPr>
            <a:r>
              <a:rPr lang="en-US" dirty="0"/>
              <a:t>C. People with diabetes are destined to get CV complications.</a:t>
            </a:r>
          </a:p>
          <a:p>
            <a:pPr marL="274320" lvl="1" indent="0">
              <a:lnSpc>
                <a:spcPct val="120000"/>
              </a:lnSpc>
              <a:buNone/>
            </a:pPr>
            <a:r>
              <a:rPr lang="en-US" dirty="0"/>
              <a:t>D. People with diabetes can decrease their risk of a CV event</a:t>
            </a:r>
          </a:p>
          <a:p>
            <a:pPr lvl="1"/>
            <a:endParaRPr lang="en-US" dirty="0"/>
          </a:p>
        </p:txBody>
      </p:sp>
      <p:pic>
        <p:nvPicPr>
          <p:cNvPr id="4" name="Picture 3"/>
          <p:cNvPicPr>
            <a:picLocks noChangeAspect="1"/>
          </p:cNvPicPr>
          <p:nvPr/>
        </p:nvPicPr>
        <p:blipFill>
          <a:blip r:embed="rId2"/>
          <a:stretch>
            <a:fillRect/>
          </a:stretch>
        </p:blipFill>
        <p:spPr>
          <a:xfrm>
            <a:off x="7951143" y="1295400"/>
            <a:ext cx="750897" cy="1099639"/>
          </a:xfrm>
          <a:prstGeom prst="rect">
            <a:avLst/>
          </a:prstGeom>
        </p:spPr>
      </p:pic>
      <p:sp>
        <p:nvSpPr>
          <p:cNvPr id="5" name="Oval 4">
            <a:extLst>
              <a:ext uri="{FF2B5EF4-FFF2-40B4-BE49-F238E27FC236}">
                <a16:creationId xmlns:a16="http://schemas.microsoft.com/office/drawing/2014/main" id="{4DFABF44-2101-6A23-6560-45E7CCBCAD15}"/>
              </a:ext>
            </a:extLst>
          </p:cNvPr>
          <p:cNvSpPr/>
          <p:nvPr/>
        </p:nvSpPr>
        <p:spPr>
          <a:xfrm>
            <a:off x="563880" y="5029200"/>
            <a:ext cx="8229600" cy="1480640"/>
          </a:xfrm>
          <a:custGeom>
            <a:avLst/>
            <a:gdLst>
              <a:gd name="connsiteX0" fmla="*/ 0 w 8229600"/>
              <a:gd name="connsiteY0" fmla="*/ 740320 h 1480640"/>
              <a:gd name="connsiteX1" fmla="*/ 4114800 w 8229600"/>
              <a:gd name="connsiteY1" fmla="*/ 0 h 1480640"/>
              <a:gd name="connsiteX2" fmla="*/ 8229600 w 8229600"/>
              <a:gd name="connsiteY2" fmla="*/ 740320 h 1480640"/>
              <a:gd name="connsiteX3" fmla="*/ 4114800 w 8229600"/>
              <a:gd name="connsiteY3" fmla="*/ 1480640 h 1480640"/>
              <a:gd name="connsiteX4" fmla="*/ 0 w 8229600"/>
              <a:gd name="connsiteY4" fmla="*/ 740320 h 148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480640" extrusionOk="0">
                <a:moveTo>
                  <a:pt x="0" y="740320"/>
                </a:moveTo>
                <a:cubicBezTo>
                  <a:pt x="-118139" y="1188"/>
                  <a:pt x="1827884" y="-174439"/>
                  <a:pt x="4114800" y="0"/>
                </a:cubicBezTo>
                <a:cubicBezTo>
                  <a:pt x="6344316" y="-10421"/>
                  <a:pt x="8151452" y="346173"/>
                  <a:pt x="8229600" y="740320"/>
                </a:cubicBezTo>
                <a:cubicBezTo>
                  <a:pt x="8292298" y="1281825"/>
                  <a:pt x="6623408" y="1382578"/>
                  <a:pt x="4114800" y="1480640"/>
                </a:cubicBezTo>
                <a:cubicBezTo>
                  <a:pt x="1929090" y="1484748"/>
                  <a:pt x="5584" y="1212984"/>
                  <a:pt x="0" y="740320"/>
                </a:cubicBezTo>
                <a:close/>
              </a:path>
            </a:pathLst>
          </a:custGeom>
          <a:noFill/>
          <a:ln w="38100">
            <a:solidFill>
              <a:srgbClr val="B317AC"/>
            </a:solidFill>
            <a:extLst>
              <a:ext uri="{C807C97D-BFC1-408E-A445-0C87EB9F89A2}">
                <ask:lineSketchStyleProps xmlns:ask="http://schemas.microsoft.com/office/drawing/2018/sketchyshapes" sd="264327539">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B317AC"/>
                </a:solidFill>
              </a:ln>
            </a:endParaRPr>
          </a:p>
        </p:txBody>
      </p:sp>
    </p:spTree>
    <p:extLst>
      <p:ext uri="{BB962C8B-B14F-4D97-AF65-F5344CB8AC3E}">
        <p14:creationId xmlns:p14="http://schemas.microsoft.com/office/powerpoint/2010/main" val="3933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FD5D1-048D-FF4B-DB34-C68DDD43E68D}"/>
              </a:ext>
            </a:extLst>
          </p:cNvPr>
          <p:cNvSpPr>
            <a:spLocks noGrp="1"/>
          </p:cNvSpPr>
          <p:nvPr>
            <p:ph type="title"/>
          </p:nvPr>
        </p:nvSpPr>
        <p:spPr/>
        <p:txBody>
          <a:bodyPr/>
          <a:lstStyle/>
          <a:p>
            <a:r>
              <a:rPr lang="en-US" dirty="0"/>
              <a:t>Do Statins Work?</a:t>
            </a:r>
          </a:p>
        </p:txBody>
      </p:sp>
      <p:sp>
        <p:nvSpPr>
          <p:cNvPr id="3" name="Content Placeholder 2">
            <a:extLst>
              <a:ext uri="{FF2B5EF4-FFF2-40B4-BE49-F238E27FC236}">
                <a16:creationId xmlns:a16="http://schemas.microsoft.com/office/drawing/2014/main" id="{DE112DD6-5370-D56E-8291-0FE303ABFBAB}"/>
              </a:ext>
            </a:extLst>
          </p:cNvPr>
          <p:cNvSpPr>
            <a:spLocks noGrp="1"/>
          </p:cNvSpPr>
          <p:nvPr>
            <p:ph sz="quarter" idx="1"/>
          </p:nvPr>
        </p:nvSpPr>
        <p:spPr>
          <a:xfrm>
            <a:off x="457200" y="1219200"/>
            <a:ext cx="4041648" cy="5410200"/>
          </a:xfrm>
        </p:spPr>
        <p:txBody>
          <a:bodyPr>
            <a:normAutofit lnSpcReduction="10000"/>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Meta-analyses, including data from over 18,000 people with diabetes from 14 randomized trials of statin therapy (mean follow-up 4.3 years).</a:t>
            </a:r>
          </a:p>
          <a:p>
            <a:pPr>
              <a:lnSpc>
                <a:spcPct val="120000"/>
              </a:lnSpc>
            </a:pPr>
            <a:endParaRPr lang="en-US" sz="2400" dirty="0">
              <a:solidFill>
                <a:srgbClr val="383636"/>
              </a:solidFill>
              <a:ea typeface="Calibri" panose="020F0502020204030204" pitchFamily="34" charset="0"/>
              <a:cs typeface="Calibri" panose="020F0502020204030204" pitchFamily="34" charset="0"/>
            </a:endParaRPr>
          </a:p>
          <a:p>
            <a:pPr>
              <a:lnSpc>
                <a:spcPct val="120000"/>
              </a:lnSpc>
            </a:pPr>
            <a:endParaRPr lang="en-US" sz="24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512BB2B-2673-E67B-8C53-D6B16BD43E37}"/>
              </a:ext>
            </a:extLst>
          </p:cNvPr>
          <p:cNvSpPr>
            <a:spLocks noGrp="1"/>
          </p:cNvSpPr>
          <p:nvPr>
            <p:ph sz="quarter" idx="2"/>
          </p:nvPr>
        </p:nvSpPr>
        <p:spPr/>
        <p:txBody>
          <a:bodyPr>
            <a:normAutofit lnSpcReduction="10000"/>
          </a:bodyPr>
          <a:lstStyle/>
          <a:p>
            <a:r>
              <a:rPr lang="en-US" sz="3200" b="0" i="0" dirty="0">
                <a:solidFill>
                  <a:srgbClr val="383636"/>
                </a:solidFill>
                <a:effectLst/>
                <a:ea typeface="Calibri" panose="020F0502020204030204" pitchFamily="34" charset="0"/>
                <a:cs typeface="Calibri" panose="020F0502020204030204" pitchFamily="34" charset="0"/>
              </a:rPr>
              <a:t>Statin therapy demonstrated </a:t>
            </a:r>
          </a:p>
          <a:p>
            <a:pPr lvl="1"/>
            <a:r>
              <a:rPr lang="en-US" b="0" i="0" dirty="0">
                <a:solidFill>
                  <a:srgbClr val="383636"/>
                </a:solidFill>
                <a:effectLst/>
                <a:ea typeface="Calibri" panose="020F0502020204030204" pitchFamily="34" charset="0"/>
                <a:cs typeface="Calibri" panose="020F0502020204030204" pitchFamily="34" charset="0"/>
              </a:rPr>
              <a:t>9% proportional reduction in all-cause mortality and </a:t>
            </a:r>
          </a:p>
          <a:p>
            <a:pPr lvl="1"/>
            <a:r>
              <a:rPr lang="en-US" b="0" i="0" dirty="0">
                <a:solidFill>
                  <a:srgbClr val="383636"/>
                </a:solidFill>
                <a:effectLst/>
                <a:ea typeface="Calibri" panose="020F0502020204030204" pitchFamily="34" charset="0"/>
                <a:cs typeface="Calibri" panose="020F0502020204030204" pitchFamily="34" charset="0"/>
              </a:rPr>
              <a:t>13% reduction in vascular mortality for each 39 mg/dL reduction in LDL cholesterol </a:t>
            </a:r>
            <a:endParaRPr lang="en-US" dirty="0"/>
          </a:p>
        </p:txBody>
      </p:sp>
      <p:pic>
        <p:nvPicPr>
          <p:cNvPr id="6" name="Picture 5" descr="Pie chart and pencil percentage sign">
            <a:extLst>
              <a:ext uri="{FF2B5EF4-FFF2-40B4-BE49-F238E27FC236}">
                <a16:creationId xmlns:a16="http://schemas.microsoft.com/office/drawing/2014/main" id="{307E9787-8186-41F3-746A-A458794EF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960" y="3975423"/>
            <a:ext cx="3313176" cy="2208969"/>
          </a:xfrm>
          <a:prstGeom prst="rect">
            <a:avLst/>
          </a:prstGeom>
        </p:spPr>
      </p:pic>
      <p:pic>
        <p:nvPicPr>
          <p:cNvPr id="7" name="Picture 6">
            <a:extLst>
              <a:ext uri="{FF2B5EF4-FFF2-40B4-BE49-F238E27FC236}">
                <a16:creationId xmlns:a16="http://schemas.microsoft.com/office/drawing/2014/main" id="{9E6E4CCD-3BED-0820-7A17-A6FFBE485203}"/>
              </a:ext>
            </a:extLst>
          </p:cNvPr>
          <p:cNvPicPr>
            <a:picLocks noChangeAspect="1"/>
          </p:cNvPicPr>
          <p:nvPr/>
        </p:nvPicPr>
        <p:blipFill>
          <a:blip r:embed="rId3"/>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226255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93739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330" y="1102080"/>
            <a:ext cx="7123470" cy="5638800"/>
          </a:xfrm>
        </p:spPr>
        <p:txBody>
          <a:bodyPr>
            <a:normAutofit/>
          </a:bodyPr>
          <a:lstStyle/>
          <a:p>
            <a:r>
              <a:rPr lang="en-US" sz="2400" b="0" i="0" dirty="0">
                <a:effectLst/>
              </a:rPr>
              <a:t>For people of all ages with diabetes and ASCVD:</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goal  &lt;55.</a:t>
            </a:r>
          </a:p>
          <a:p>
            <a:pPr lvl="1">
              <a:buFont typeface="Arial" panose="020B0604020202020204" pitchFamily="34" charset="0"/>
              <a:buChar char="•"/>
            </a:pPr>
            <a:r>
              <a:rPr lang="en-US" sz="2400" b="0" i="0" dirty="0">
                <a:effectLst/>
              </a:rPr>
              <a:t>Addition of ezetimibe or a PCSK9 inhibitor with proven benefit is recommended if goal is not achieved on max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7225036" y="1295400"/>
            <a:ext cx="1780529" cy="2175307"/>
          </a:xfrm>
          <a:prstGeom prst="rect">
            <a:avLst/>
          </a:prstGeom>
          <a:noFill/>
        </p:spPr>
      </p:pic>
      <p:pic>
        <p:nvPicPr>
          <p:cNvPr id="4" name="Picture 3">
            <a:extLst>
              <a:ext uri="{FF2B5EF4-FFF2-40B4-BE49-F238E27FC236}">
                <a16:creationId xmlns:a16="http://schemas.microsoft.com/office/drawing/2014/main" id="{19D9B231-516E-F828-4B35-0E99CBB7AE7B}"/>
              </a:ext>
            </a:extLst>
          </p:cNvPr>
          <p:cNvPicPr>
            <a:picLocks noChangeAspect="1"/>
          </p:cNvPicPr>
          <p:nvPr/>
        </p:nvPicPr>
        <p:blipFill>
          <a:blip r:embed="rId3"/>
          <a:stretch>
            <a:fillRect/>
          </a:stretch>
        </p:blipFill>
        <p:spPr>
          <a:xfrm>
            <a:off x="5257800" y="6308911"/>
            <a:ext cx="3735808" cy="463924"/>
          </a:xfrm>
          <a:prstGeom prst="rect">
            <a:avLst/>
          </a:prstGeom>
        </p:spPr>
      </p:pic>
      <p:pic>
        <p:nvPicPr>
          <p:cNvPr id="7" name="Picture 6">
            <a:extLst>
              <a:ext uri="{FF2B5EF4-FFF2-40B4-BE49-F238E27FC236}">
                <a16:creationId xmlns:a16="http://schemas.microsoft.com/office/drawing/2014/main" id="{87CCC87E-9F34-8725-7184-E9C63B7BA65B}"/>
              </a:ext>
            </a:extLst>
          </p:cNvPr>
          <p:cNvPicPr>
            <a:picLocks noChangeAspect="1"/>
          </p:cNvPicPr>
          <p:nvPr/>
        </p:nvPicPr>
        <p:blipFill>
          <a:blip r:embed="rId4"/>
          <a:stretch>
            <a:fillRect/>
          </a:stretch>
        </p:blipFill>
        <p:spPr>
          <a:xfrm>
            <a:off x="0" y="4046504"/>
            <a:ext cx="9237424" cy="1709416"/>
          </a:xfrm>
          <a:prstGeom prst="rect">
            <a:avLst/>
          </a:prstGeom>
        </p:spPr>
      </p:pic>
    </p:spTree>
    <p:extLst>
      <p:ext uri="{BB962C8B-B14F-4D97-AF65-F5344CB8AC3E}">
        <p14:creationId xmlns:p14="http://schemas.microsoft.com/office/powerpoint/2010/main" val="352790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F2A4C-EAE8-4CED-ABB3-F0795B50ECD8}"/>
              </a:ext>
            </a:extLst>
          </p:cNvPr>
          <p:cNvSpPr txBox="1"/>
          <p:nvPr/>
        </p:nvSpPr>
        <p:spPr>
          <a:xfrm>
            <a:off x="2057400" y="6469828"/>
            <a:ext cx="5334000" cy="369332"/>
          </a:xfrm>
          <a:prstGeom prst="rect">
            <a:avLst/>
          </a:prstGeom>
          <a:noFill/>
        </p:spPr>
        <p:txBody>
          <a:bodyPr wrap="square" rtlCol="0">
            <a:spAutoFit/>
          </a:bodyPr>
          <a:lstStyle/>
          <a:p>
            <a:r>
              <a:rPr lang="en-US" dirty="0"/>
              <a:t>From Meds Cheat Sheet Page – Diabetesed.net</a:t>
            </a:r>
          </a:p>
        </p:txBody>
      </p:sp>
      <p:pic>
        <p:nvPicPr>
          <p:cNvPr id="5" name="Content Placeholder 7">
            <a:extLst>
              <a:ext uri="{FF2B5EF4-FFF2-40B4-BE49-F238E27FC236}">
                <a16:creationId xmlns:a16="http://schemas.microsoft.com/office/drawing/2014/main" id="{08348BF8-4A71-56A1-CC1F-94EA557378E0}"/>
              </a:ext>
            </a:extLst>
          </p:cNvPr>
          <p:cNvPicPr>
            <a:picLocks noChangeAspect="1"/>
          </p:cNvPicPr>
          <p:nvPr/>
        </p:nvPicPr>
        <p:blipFill>
          <a:blip r:embed="rId2"/>
          <a:stretch>
            <a:fillRect/>
          </a:stretch>
        </p:blipFill>
        <p:spPr>
          <a:xfrm>
            <a:off x="762000" y="0"/>
            <a:ext cx="6780801" cy="6452092"/>
          </a:xfrm>
          <a:prstGeom prst="rect">
            <a:avLst/>
          </a:prstGeom>
        </p:spPr>
      </p:pic>
    </p:spTree>
    <p:extLst>
      <p:ext uri="{BB962C8B-B14F-4D97-AF65-F5344CB8AC3E}">
        <p14:creationId xmlns:p14="http://schemas.microsoft.com/office/powerpoint/2010/main" val="1684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36AA0-A5C1-8968-7C18-A3E5B8E42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69618-130A-4284-F8E5-305183DDDACA}"/>
              </a:ext>
            </a:extLst>
          </p:cNvPr>
          <p:cNvSpPr>
            <a:spLocks noGrp="1"/>
          </p:cNvSpPr>
          <p:nvPr>
            <p:ph type="title"/>
          </p:nvPr>
        </p:nvSpPr>
        <p:spPr>
          <a:xfrm>
            <a:off x="457200" y="152400"/>
            <a:ext cx="8229600" cy="969515"/>
          </a:xfrm>
        </p:spPr>
        <p:txBody>
          <a:bodyPr>
            <a:noAutofit/>
          </a:bodyPr>
          <a:lstStyle/>
          <a:p>
            <a:br>
              <a:rPr lang="en-US" sz="3200" dirty="0"/>
            </a:br>
            <a:br>
              <a:rPr lang="en-US" sz="3200" dirty="0"/>
            </a:br>
            <a:r>
              <a:rPr lang="en-US" sz="4000" dirty="0"/>
              <a:t>Lipid Therapy for Primary Prevention</a:t>
            </a:r>
            <a:endParaRPr lang="en-US" sz="3200" dirty="0"/>
          </a:p>
        </p:txBody>
      </p:sp>
      <p:sp>
        <p:nvSpPr>
          <p:cNvPr id="3" name="Content Placeholder 2">
            <a:extLst>
              <a:ext uri="{FF2B5EF4-FFF2-40B4-BE49-F238E27FC236}">
                <a16:creationId xmlns:a16="http://schemas.microsoft.com/office/drawing/2014/main" id="{96DB3D5E-DA6C-C118-C1D9-6DF7F3EF80B9}"/>
              </a:ext>
            </a:extLst>
          </p:cNvPr>
          <p:cNvSpPr>
            <a:spLocks noGrp="1"/>
          </p:cNvSpPr>
          <p:nvPr>
            <p:ph sz="quarter" idx="1"/>
          </p:nvPr>
        </p:nvSpPr>
        <p:spPr>
          <a:xfrm>
            <a:off x="531392" y="1487674"/>
            <a:ext cx="4041648" cy="4937760"/>
          </a:xfrm>
        </p:spPr>
        <p:txBody>
          <a:bodyPr>
            <a:normAutofit fontScale="70000" lnSpcReduction="200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to lifestyle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may be reasonable to initiate statin therapy in addition to lifestyle.</a:t>
            </a:r>
          </a:p>
          <a:p>
            <a:pPr>
              <a:lnSpc>
                <a:spcPct val="120000"/>
              </a:lnSpc>
            </a:pPr>
            <a:r>
              <a:rPr lang="en-US" sz="3500" dirty="0">
                <a:solidFill>
                  <a:srgbClr val="383636"/>
                </a:solidFill>
                <a:ea typeface="Calibri" panose="020F0502020204030204" pitchFamily="34" charset="0"/>
                <a:cs typeface="Calibri" panose="020F0502020204030204" pitchFamily="34" charset="0"/>
              </a:rPr>
              <a:t>40-75 years</a:t>
            </a:r>
          </a:p>
          <a:p>
            <a:pPr lvl="1">
              <a:lnSpc>
                <a:spcPct val="120000"/>
              </a:lnSpc>
            </a:pPr>
            <a:r>
              <a:rPr lang="en-US" sz="2900" dirty="0">
                <a:solidFill>
                  <a:srgbClr val="383636"/>
                </a:solidFill>
                <a:ea typeface="Calibri" panose="020F0502020204030204" pitchFamily="34" charset="0"/>
                <a:cs typeface="Calibri" panose="020F0502020204030204" pitchFamily="34" charset="0"/>
              </a:rPr>
              <a:t>Moderate to high intensity statin based on risk (see previous slides)</a:t>
            </a:r>
            <a:endParaRPr lang="en-US" sz="29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7E8DC64D-AB53-2371-E19B-41154C0B1BA0}"/>
              </a:ext>
            </a:extLst>
          </p:cNvPr>
          <p:cNvSpPr>
            <a:spLocks noGrp="1"/>
          </p:cNvSpPr>
          <p:nvPr>
            <p:ph sz="quarter" idx="2"/>
          </p:nvPr>
        </p:nvSpPr>
        <p:spPr/>
        <p:txBody>
          <a:bodyPr>
            <a:normAutofit fontScale="70000" lnSpcReduction="200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7" name="Picture 6">
            <a:extLst>
              <a:ext uri="{FF2B5EF4-FFF2-40B4-BE49-F238E27FC236}">
                <a16:creationId xmlns:a16="http://schemas.microsoft.com/office/drawing/2014/main" id="{847D3F89-6DCA-F1F3-249C-17F377824FBF}"/>
              </a:ext>
            </a:extLst>
          </p:cNvPr>
          <p:cNvPicPr>
            <a:picLocks noChangeAspect="1"/>
          </p:cNvPicPr>
          <p:nvPr/>
        </p:nvPicPr>
        <p:blipFill>
          <a:blip r:embed="rId2"/>
          <a:stretch>
            <a:fillRect/>
          </a:stretch>
        </p:blipFill>
        <p:spPr>
          <a:xfrm>
            <a:off x="5029236" y="6394076"/>
            <a:ext cx="3735808" cy="463924"/>
          </a:xfrm>
          <a:prstGeom prst="rect">
            <a:avLst/>
          </a:prstGeom>
        </p:spPr>
      </p:pic>
      <p:pic>
        <p:nvPicPr>
          <p:cNvPr id="14338" name="Picture 2" descr="Recommendations for primary prevention of atherosclerotic cardiovascular disease (ASCVD) in people with diabetes using cholesterol-lowering therapy. Adapted from “Standards of Care in Diabetes—2024 Abridged for Primary Care Professionals” (325).">
            <a:extLst>
              <a:ext uri="{FF2B5EF4-FFF2-40B4-BE49-F238E27FC236}">
                <a16:creationId xmlns:a16="http://schemas.microsoft.com/office/drawing/2014/main" id="{07D22994-1641-C9F5-B9F8-E929EB27E0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96" y="1177770"/>
            <a:ext cx="8993608" cy="51307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BC6C2E-2697-A2D5-E65F-BEC9B6B97B34}"/>
              </a:ext>
            </a:extLst>
          </p:cNvPr>
          <p:cNvSpPr txBox="1"/>
          <p:nvPr/>
        </p:nvSpPr>
        <p:spPr>
          <a:xfrm>
            <a:off x="6926683" y="2895600"/>
            <a:ext cx="1447800" cy="307777"/>
          </a:xfrm>
          <a:prstGeom prst="rect">
            <a:avLst/>
          </a:prstGeom>
          <a:noFill/>
        </p:spPr>
        <p:txBody>
          <a:bodyPr wrap="square" rtlCol="0">
            <a:spAutoFit/>
          </a:bodyPr>
          <a:lstStyle/>
          <a:p>
            <a:pPr algn="ctr"/>
            <a:r>
              <a:rPr lang="en-US" sz="1400" dirty="0"/>
              <a:t>180mg</a:t>
            </a: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C3FF5DF0-FEB7-0130-5BBF-D4AC0CEECAF1}"/>
                  </a:ext>
                </a:extLst>
              </p14:cNvPr>
              <p14:cNvContentPartPr/>
              <p14:nvPr/>
            </p14:nvContentPartPr>
            <p14:xfrm>
              <a:off x="609476" y="234755"/>
              <a:ext cx="1567080" cy="60480"/>
            </p14:xfrm>
          </p:contentPart>
        </mc:Choice>
        <mc:Fallback xmlns="">
          <p:pic>
            <p:nvPicPr>
              <p:cNvPr id="14" name="Ink 13">
                <a:extLst>
                  <a:ext uri="{FF2B5EF4-FFF2-40B4-BE49-F238E27FC236}">
                    <a16:creationId xmlns:a16="http://schemas.microsoft.com/office/drawing/2014/main" id="{3C2D5F1E-8F4E-65A0-6F4C-A454F8B4A503}"/>
                  </a:ext>
                </a:extLst>
              </p:cNvPr>
              <p:cNvPicPr/>
              <p:nvPr/>
            </p:nvPicPr>
            <p:blipFill>
              <a:blip r:embed="rId17"/>
              <a:stretch>
                <a:fillRect/>
              </a:stretch>
            </p:blipFill>
            <p:spPr>
              <a:xfrm>
                <a:off x="555836" y="127115"/>
                <a:ext cx="1674720" cy="276120"/>
              </a:xfrm>
              <a:prstGeom prst="rect">
                <a:avLst/>
              </a:prstGeom>
            </p:spPr>
          </p:pic>
        </mc:Fallback>
      </mc:AlternateContent>
    </p:spTree>
    <p:extLst>
      <p:ext uri="{BB962C8B-B14F-4D97-AF65-F5344CB8AC3E}">
        <p14:creationId xmlns:p14="http://schemas.microsoft.com/office/powerpoint/2010/main" val="330592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CF7C49-9712-F2D9-0D5B-5E385C412EA8}"/>
              </a:ext>
            </a:extLst>
          </p:cNvPr>
          <p:cNvSpPr>
            <a:spLocks noGrp="1"/>
          </p:cNvSpPr>
          <p:nvPr>
            <p:ph type="title"/>
          </p:nvPr>
        </p:nvSpPr>
        <p:spPr/>
        <p:txBody>
          <a:bodyPr/>
          <a:lstStyle/>
          <a:p>
            <a:r>
              <a:rPr lang="en-US" dirty="0"/>
              <a:t>Poll Question 6</a:t>
            </a:r>
          </a:p>
        </p:txBody>
      </p:sp>
      <p:sp>
        <p:nvSpPr>
          <p:cNvPr id="6" name="Content Placeholder 5">
            <a:extLst>
              <a:ext uri="{FF2B5EF4-FFF2-40B4-BE49-F238E27FC236}">
                <a16:creationId xmlns:a16="http://schemas.microsoft.com/office/drawing/2014/main" id="{1E7537E9-E355-71ED-B556-B52A15787E56}"/>
              </a:ext>
            </a:extLst>
          </p:cNvPr>
          <p:cNvSpPr>
            <a:spLocks noGrp="1"/>
          </p:cNvSpPr>
          <p:nvPr>
            <p:ph sz="quarter" idx="1"/>
          </p:nvPr>
        </p:nvSpPr>
        <p:spPr>
          <a:xfrm>
            <a:off x="457200" y="1219200"/>
            <a:ext cx="8229600" cy="5334000"/>
          </a:xfrm>
        </p:spPr>
        <p:txBody>
          <a:bodyPr>
            <a:normAutofit fontScale="40000" lnSpcReduction="20000"/>
          </a:bodyPr>
          <a:lstStyle/>
          <a:p>
            <a:pPr>
              <a:lnSpc>
                <a:spcPct val="120000"/>
              </a:lnSpc>
            </a:pPr>
            <a:r>
              <a:rPr lang="en-US" sz="5100" dirty="0"/>
              <a:t>As a Diabetes Specialist in a rural clinic, you are asked to consult on a 49 year old with type 2 diabetes and a BMI of 27. Blood pressure is 133/79 &amp; last visit it was 136/78. Lab values; A1c 7.6%, LDL of 67 mg/di, triglycerides 138 and GFR of 59, UACR of 32mg/gm. Her medications include:</a:t>
            </a:r>
          </a:p>
          <a:p>
            <a:pPr>
              <a:lnSpc>
                <a:spcPct val="120000"/>
              </a:lnSpc>
            </a:pPr>
            <a:endParaRPr lang="en-US" sz="5100" dirty="0"/>
          </a:p>
          <a:p>
            <a:pPr>
              <a:lnSpc>
                <a:spcPct val="120000"/>
              </a:lnSpc>
            </a:pPr>
            <a:r>
              <a:rPr lang="en-US" sz="5100" dirty="0"/>
              <a:t>Metformin 850 mg three times a day, levothyroxine 100 mcg a day and cetirizine 10mg daily. </a:t>
            </a:r>
            <a:br>
              <a:rPr lang="en-US" sz="5100" dirty="0"/>
            </a:br>
            <a:r>
              <a:rPr lang="en-US" sz="5100" b="1" dirty="0"/>
              <a:t>According to the ADA Cardiovascular Standards of Care, in addition to lifestyle coaching, what medication therapy needs to be added?</a:t>
            </a:r>
          </a:p>
          <a:p>
            <a:pPr>
              <a:lnSpc>
                <a:spcPct val="120000"/>
              </a:lnSpc>
            </a:pPr>
            <a:endParaRPr lang="en-US" sz="5100" dirty="0"/>
          </a:p>
          <a:p>
            <a:pPr>
              <a:lnSpc>
                <a:spcPct val="120000"/>
              </a:lnSpc>
            </a:pPr>
            <a:r>
              <a:rPr lang="en-US" sz="5100" dirty="0"/>
              <a:t>Basal insulin and a statin</a:t>
            </a:r>
          </a:p>
          <a:p>
            <a:pPr>
              <a:lnSpc>
                <a:spcPct val="120000"/>
              </a:lnSpc>
            </a:pPr>
            <a:r>
              <a:rPr lang="en-US" sz="5100" dirty="0"/>
              <a:t>Beta blocker or a statin</a:t>
            </a:r>
          </a:p>
          <a:p>
            <a:pPr>
              <a:lnSpc>
                <a:spcPct val="120000"/>
              </a:lnSpc>
            </a:pPr>
            <a:r>
              <a:rPr lang="en-US" sz="5100" dirty="0"/>
              <a:t>ACE Inhibitor and a GLP-1 RA</a:t>
            </a:r>
          </a:p>
          <a:p>
            <a:pPr>
              <a:lnSpc>
                <a:spcPct val="120000"/>
              </a:lnSpc>
            </a:pPr>
            <a:r>
              <a:rPr lang="en-US" sz="5100" dirty="0"/>
              <a:t>ACE or ARB and SGLT-1i</a:t>
            </a:r>
          </a:p>
          <a:p>
            <a:pPr marL="0" indent="0">
              <a:buNone/>
            </a:pPr>
            <a:endParaRPr lang="en-US" dirty="0"/>
          </a:p>
        </p:txBody>
      </p:sp>
      <p:pic>
        <p:nvPicPr>
          <p:cNvPr id="3" name="Picture 2" descr="A heart-shaped paper origami">
            <a:extLst>
              <a:ext uri="{FF2B5EF4-FFF2-40B4-BE49-F238E27FC236}">
                <a16:creationId xmlns:a16="http://schemas.microsoft.com/office/drawing/2014/main" id="{ED27D73B-2430-0A81-4096-0846B5736F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485167"/>
            <a:ext cx="2743200" cy="2057400"/>
          </a:xfrm>
          <a:prstGeom prst="rect">
            <a:avLst/>
          </a:prstGeom>
        </p:spPr>
      </p:pic>
      <p:sp>
        <p:nvSpPr>
          <p:cNvPr id="4" name="Oval 3">
            <a:extLst>
              <a:ext uri="{FF2B5EF4-FFF2-40B4-BE49-F238E27FC236}">
                <a16:creationId xmlns:a16="http://schemas.microsoft.com/office/drawing/2014/main" id="{A804A71B-7C1E-6336-13B1-F7FFF1CC0A1B}"/>
              </a:ext>
            </a:extLst>
          </p:cNvPr>
          <p:cNvSpPr/>
          <p:nvPr/>
        </p:nvSpPr>
        <p:spPr>
          <a:xfrm>
            <a:off x="155531" y="5638800"/>
            <a:ext cx="4035469" cy="518160"/>
          </a:xfrm>
          <a:custGeom>
            <a:avLst/>
            <a:gdLst>
              <a:gd name="connsiteX0" fmla="*/ 0 w 4035469"/>
              <a:gd name="connsiteY0" fmla="*/ 259080 h 518160"/>
              <a:gd name="connsiteX1" fmla="*/ 2017735 w 4035469"/>
              <a:gd name="connsiteY1" fmla="*/ 0 h 518160"/>
              <a:gd name="connsiteX2" fmla="*/ 4035470 w 4035469"/>
              <a:gd name="connsiteY2" fmla="*/ 259080 h 518160"/>
              <a:gd name="connsiteX3" fmla="*/ 2017735 w 4035469"/>
              <a:gd name="connsiteY3" fmla="*/ 518160 h 518160"/>
              <a:gd name="connsiteX4" fmla="*/ 0 w 4035469"/>
              <a:gd name="connsiteY4" fmla="*/ 259080 h 51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469" h="518160" extrusionOk="0">
                <a:moveTo>
                  <a:pt x="0" y="259080"/>
                </a:moveTo>
                <a:cubicBezTo>
                  <a:pt x="-48093" y="-18452"/>
                  <a:pt x="898555" y="-58443"/>
                  <a:pt x="2017735" y="0"/>
                </a:cubicBezTo>
                <a:cubicBezTo>
                  <a:pt x="3127937" y="-1008"/>
                  <a:pt x="4019743" y="118956"/>
                  <a:pt x="4035470" y="259080"/>
                </a:cubicBezTo>
                <a:cubicBezTo>
                  <a:pt x="4108251" y="556134"/>
                  <a:pt x="3225427" y="479392"/>
                  <a:pt x="2017735" y="518160"/>
                </a:cubicBezTo>
                <a:cubicBezTo>
                  <a:pt x="931099" y="519472"/>
                  <a:pt x="1063" y="414316"/>
                  <a:pt x="0" y="259080"/>
                </a:cubicBezTo>
                <a:close/>
              </a:path>
            </a:pathLst>
          </a:custGeom>
          <a:noFill/>
          <a:ln w="38100">
            <a:solidFill>
              <a:srgbClr val="B317AC"/>
            </a:solidFill>
            <a:extLst>
              <a:ext uri="{C807C97D-BFC1-408E-A445-0C87EB9F89A2}">
                <ask:lineSketchStyleProps xmlns:ask="http://schemas.microsoft.com/office/drawing/2018/sketchyshapes" sd="264327539">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B317AC"/>
                </a:solidFill>
              </a:ln>
            </a:endParaRPr>
          </a:p>
        </p:txBody>
      </p:sp>
    </p:spTree>
    <p:extLst>
      <p:ext uri="{BB962C8B-B14F-4D97-AF65-F5344CB8AC3E}">
        <p14:creationId xmlns:p14="http://schemas.microsoft.com/office/powerpoint/2010/main" val="257264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6851-D6A8-42DC-9CCD-4B3CAF3E0E56}"/>
              </a:ext>
            </a:extLst>
          </p:cNvPr>
          <p:cNvSpPr>
            <a:spLocks noGrp="1"/>
          </p:cNvSpPr>
          <p:nvPr>
            <p:ph type="title"/>
          </p:nvPr>
        </p:nvSpPr>
        <p:spPr/>
        <p:txBody>
          <a:bodyPr/>
          <a:lstStyle/>
          <a:p>
            <a:r>
              <a:rPr lang="en-US" dirty="0"/>
              <a:t>AR with Type 2 in Clinic</a:t>
            </a:r>
          </a:p>
        </p:txBody>
      </p:sp>
      <p:sp>
        <p:nvSpPr>
          <p:cNvPr id="3" name="Content Placeholder 2">
            <a:extLst>
              <a:ext uri="{FF2B5EF4-FFF2-40B4-BE49-F238E27FC236}">
                <a16:creationId xmlns:a16="http://schemas.microsoft.com/office/drawing/2014/main" id="{2C51470E-827C-43BF-B0D6-A8C904DCAC6E}"/>
              </a:ext>
            </a:extLst>
          </p:cNvPr>
          <p:cNvSpPr>
            <a:spLocks noGrp="1"/>
          </p:cNvSpPr>
          <p:nvPr>
            <p:ph sz="quarter" idx="1"/>
          </p:nvPr>
        </p:nvSpPr>
        <p:spPr>
          <a:xfrm>
            <a:off x="436903" y="1295400"/>
            <a:ext cx="4267201" cy="5715000"/>
          </a:xfrm>
        </p:spPr>
        <p:txBody>
          <a:bodyPr>
            <a:normAutofit fontScale="85000" lnSpcReduction="20000"/>
          </a:bodyPr>
          <a:lstStyle/>
          <a:p>
            <a:pPr>
              <a:lnSpc>
                <a:spcPct val="120000"/>
              </a:lnSpc>
            </a:pPr>
            <a:r>
              <a:rPr lang="en-US" sz="3600" dirty="0"/>
              <a:t>62 </a:t>
            </a:r>
            <a:r>
              <a:rPr lang="en-US" sz="3600" dirty="0" err="1"/>
              <a:t>yrs</a:t>
            </a:r>
            <a:r>
              <a:rPr lang="en-US" sz="3600" dirty="0"/>
              <a:t> old, A1c 7.6% </a:t>
            </a:r>
          </a:p>
          <a:p>
            <a:pPr>
              <a:lnSpc>
                <a:spcPct val="120000"/>
              </a:lnSpc>
            </a:pPr>
            <a:r>
              <a:rPr lang="en-US" sz="3600" dirty="0"/>
              <a:t>30 units Glargine   with metformin 1000mg </a:t>
            </a:r>
            <a:r>
              <a:rPr lang="en-US" sz="3200" dirty="0"/>
              <a:t>BID</a:t>
            </a:r>
            <a:r>
              <a:rPr lang="en-US" sz="1800" dirty="0"/>
              <a:t>. </a:t>
            </a:r>
          </a:p>
          <a:p>
            <a:pPr>
              <a:lnSpc>
                <a:spcPct val="120000"/>
              </a:lnSpc>
            </a:pPr>
            <a:r>
              <a:rPr lang="en-US" sz="3600" dirty="0"/>
              <a:t>BMI 36     B/P </a:t>
            </a:r>
            <a:r>
              <a:rPr lang="en-US" sz="3600" dirty="0">
                <a:solidFill>
                  <a:srgbClr val="0070C0"/>
                </a:solidFill>
              </a:rPr>
              <a:t>128/84</a:t>
            </a:r>
          </a:p>
          <a:p>
            <a:pPr>
              <a:lnSpc>
                <a:spcPct val="120000"/>
              </a:lnSpc>
            </a:pPr>
            <a:r>
              <a:rPr lang="en-US" sz="3600" dirty="0"/>
              <a:t>LDL </a:t>
            </a:r>
            <a:r>
              <a:rPr lang="en-US" sz="3600" dirty="0">
                <a:solidFill>
                  <a:srgbClr val="0070C0"/>
                </a:solidFill>
              </a:rPr>
              <a:t>123</a:t>
            </a:r>
            <a:r>
              <a:rPr lang="en-US" sz="3600" dirty="0"/>
              <a:t>      Trig </a:t>
            </a:r>
            <a:r>
              <a:rPr lang="en-US" sz="3600" dirty="0">
                <a:solidFill>
                  <a:srgbClr val="0070C0"/>
                </a:solidFill>
              </a:rPr>
              <a:t>172</a:t>
            </a:r>
            <a:r>
              <a:rPr lang="en-US" sz="3600" dirty="0"/>
              <a:t>    </a:t>
            </a:r>
          </a:p>
          <a:p>
            <a:pPr>
              <a:lnSpc>
                <a:spcPct val="120000"/>
              </a:lnSpc>
            </a:pPr>
            <a:r>
              <a:rPr lang="en-US" sz="3600" dirty="0"/>
              <a:t>UACR 212       GFR 58 </a:t>
            </a:r>
            <a:endParaRPr lang="en-US" sz="3600" dirty="0">
              <a:solidFill>
                <a:srgbClr val="C00000"/>
              </a:solidFill>
            </a:endParaRPr>
          </a:p>
          <a:p>
            <a:pPr>
              <a:lnSpc>
                <a:spcPct val="120000"/>
              </a:lnSpc>
            </a:pPr>
            <a:r>
              <a:rPr lang="en-US" sz="3600" dirty="0">
                <a:solidFill>
                  <a:srgbClr val="0070C0"/>
                </a:solidFill>
              </a:rPr>
              <a:t>Original Meds </a:t>
            </a:r>
            <a:r>
              <a:rPr lang="en-US" sz="3600" dirty="0"/>
              <a:t>atorvastatin 20mg   metoprolol, fluticasone propionate</a:t>
            </a:r>
          </a:p>
        </p:txBody>
      </p:sp>
      <p:sp>
        <p:nvSpPr>
          <p:cNvPr id="4" name="Content Placeholder 3">
            <a:extLst>
              <a:ext uri="{FF2B5EF4-FFF2-40B4-BE49-F238E27FC236}">
                <a16:creationId xmlns:a16="http://schemas.microsoft.com/office/drawing/2014/main" id="{D839916F-CC7B-4B43-9215-5BFF8A4CF331}"/>
              </a:ext>
            </a:extLst>
          </p:cNvPr>
          <p:cNvSpPr>
            <a:spLocks noGrp="1"/>
          </p:cNvSpPr>
          <p:nvPr>
            <p:ph sz="quarter" idx="2"/>
          </p:nvPr>
        </p:nvSpPr>
        <p:spPr>
          <a:xfrm>
            <a:off x="4876800" y="1216152"/>
            <a:ext cx="4038600" cy="5641848"/>
          </a:xfrm>
        </p:spPr>
        <p:txBody>
          <a:bodyPr>
            <a:normAutofit fontScale="85000" lnSpcReduction="20000"/>
          </a:bodyPr>
          <a:lstStyle/>
          <a:p>
            <a:r>
              <a:rPr lang="en-US" sz="3200" dirty="0"/>
              <a:t>Original meds</a:t>
            </a:r>
          </a:p>
          <a:p>
            <a:pPr lvl="1"/>
            <a:r>
              <a:rPr lang="en-US" dirty="0"/>
              <a:t>Insulin</a:t>
            </a:r>
          </a:p>
          <a:p>
            <a:pPr lvl="1"/>
            <a:r>
              <a:rPr lang="en-US" dirty="0"/>
              <a:t>Biguanide</a:t>
            </a:r>
          </a:p>
          <a:p>
            <a:pPr lvl="1"/>
            <a:r>
              <a:rPr lang="en-US" dirty="0"/>
              <a:t>Statin</a:t>
            </a:r>
          </a:p>
          <a:p>
            <a:pPr lvl="1"/>
            <a:r>
              <a:rPr lang="en-US" dirty="0"/>
              <a:t>Beta blocker </a:t>
            </a:r>
          </a:p>
          <a:p>
            <a:r>
              <a:rPr lang="en-US" sz="3200" dirty="0">
                <a:solidFill>
                  <a:srgbClr val="0070C0"/>
                </a:solidFill>
              </a:rPr>
              <a:t>New meds added </a:t>
            </a:r>
          </a:p>
          <a:p>
            <a:pPr lvl="1"/>
            <a:r>
              <a:rPr lang="en-US" dirty="0"/>
              <a:t>Aspirin</a:t>
            </a:r>
          </a:p>
          <a:p>
            <a:pPr lvl="1"/>
            <a:r>
              <a:rPr lang="en-US" dirty="0" err="1"/>
              <a:t>ACE</a:t>
            </a:r>
            <a:r>
              <a:rPr lang="en-US" i="1" dirty="0" err="1"/>
              <a:t>i</a:t>
            </a:r>
            <a:r>
              <a:rPr lang="en-US" i="1" dirty="0"/>
              <a:t> – </a:t>
            </a:r>
            <a:r>
              <a:rPr lang="en-US" dirty="0"/>
              <a:t>lisinopril 20mg</a:t>
            </a:r>
          </a:p>
          <a:p>
            <a:pPr lvl="1"/>
            <a:r>
              <a:rPr lang="en-US" dirty="0"/>
              <a:t>GLP-1 RA </a:t>
            </a:r>
            <a:r>
              <a:rPr lang="en-US" b="1" dirty="0"/>
              <a:t>and </a:t>
            </a:r>
            <a:r>
              <a:rPr lang="en-US" dirty="0"/>
              <a:t>SGLT-2</a:t>
            </a:r>
          </a:p>
          <a:p>
            <a:pPr lvl="2"/>
            <a:r>
              <a:rPr lang="en-US" dirty="0" err="1"/>
              <a:t>Semaglutide</a:t>
            </a:r>
            <a:r>
              <a:rPr lang="en-US" dirty="0"/>
              <a:t> </a:t>
            </a:r>
          </a:p>
          <a:p>
            <a:pPr lvl="2"/>
            <a:r>
              <a:rPr lang="en-US" dirty="0"/>
              <a:t>Dapagliflozin </a:t>
            </a:r>
          </a:p>
          <a:p>
            <a:pPr lvl="2"/>
            <a:r>
              <a:rPr lang="en-US" sz="2400" dirty="0"/>
              <a:t>Basal insulin reduced to 30 units</a:t>
            </a:r>
          </a:p>
          <a:p>
            <a:pPr lvl="2"/>
            <a:r>
              <a:rPr lang="en-US" b="1" dirty="0">
                <a:solidFill>
                  <a:srgbClr val="B1D45A"/>
                </a:solidFill>
              </a:rPr>
              <a:t>Increased atorvastatin to 40mg</a:t>
            </a:r>
          </a:p>
        </p:txBody>
      </p:sp>
      <p:sp>
        <p:nvSpPr>
          <p:cNvPr id="5" name="Arrow: Down 4">
            <a:extLst>
              <a:ext uri="{FF2B5EF4-FFF2-40B4-BE49-F238E27FC236}">
                <a16:creationId xmlns:a16="http://schemas.microsoft.com/office/drawing/2014/main" id="{5E364BC9-5440-4763-BF0E-171CAA260085}"/>
              </a:ext>
            </a:extLst>
          </p:cNvPr>
          <p:cNvSpPr/>
          <p:nvPr/>
        </p:nvSpPr>
        <p:spPr>
          <a:xfrm>
            <a:off x="1981200" y="29718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D130291E-8B8A-49BA-BCC2-D797E39658BE}"/>
              </a:ext>
            </a:extLst>
          </p:cNvPr>
          <p:cNvSpPr/>
          <p:nvPr/>
        </p:nvSpPr>
        <p:spPr>
          <a:xfrm>
            <a:off x="2057400" y="35052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552FF820-9EAB-45E4-A8CB-F3D0A4915009}"/>
              </a:ext>
            </a:extLst>
          </p:cNvPr>
          <p:cNvSpPr/>
          <p:nvPr/>
        </p:nvSpPr>
        <p:spPr>
          <a:xfrm flipH="1">
            <a:off x="3890755" y="35052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25587566-DE71-42D4-A6E5-EAE31C405C73}"/>
              </a:ext>
            </a:extLst>
          </p:cNvPr>
          <p:cNvSpPr/>
          <p:nvPr/>
        </p:nvSpPr>
        <p:spPr>
          <a:xfrm>
            <a:off x="4038600" y="13716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BBC27579-3613-427D-8B2B-7A94191E20D9}"/>
              </a:ext>
            </a:extLst>
          </p:cNvPr>
          <p:cNvSpPr/>
          <p:nvPr/>
        </p:nvSpPr>
        <p:spPr>
          <a:xfrm>
            <a:off x="3505200" y="19812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E8216C52-CE6A-DDD6-B5B9-D3B358C5B888}"/>
              </a:ext>
            </a:extLst>
          </p:cNvPr>
          <p:cNvSpPr/>
          <p:nvPr/>
        </p:nvSpPr>
        <p:spPr>
          <a:xfrm flipH="1">
            <a:off x="2418103" y="40767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FBEACE4F-0217-63E8-0FC3-18BFE5A7C85F}"/>
              </a:ext>
            </a:extLst>
          </p:cNvPr>
          <p:cNvSpPr/>
          <p:nvPr/>
        </p:nvSpPr>
        <p:spPr>
          <a:xfrm>
            <a:off x="4114800" y="4063881"/>
            <a:ext cx="152400" cy="304800"/>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usinessman hands together">
            <a:extLst>
              <a:ext uri="{FF2B5EF4-FFF2-40B4-BE49-F238E27FC236}">
                <a16:creationId xmlns:a16="http://schemas.microsoft.com/office/drawing/2014/main" id="{4C06021E-1628-2458-EFF0-7C7A6B13D6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458724"/>
            <a:ext cx="1047852" cy="3351276"/>
          </a:xfrm>
          <a:prstGeom prst="rect">
            <a:avLst/>
          </a:prstGeom>
        </p:spPr>
      </p:pic>
    </p:spTree>
    <p:extLst>
      <p:ext uri="{BB962C8B-B14F-4D97-AF65-F5344CB8AC3E}">
        <p14:creationId xmlns:p14="http://schemas.microsoft.com/office/powerpoint/2010/main" val="378842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- 2025</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lvl="1" eaLnBrk="1" hangingPunct="1">
              <a:lnSpc>
                <a:spcPct val="110000"/>
              </a:lnSpc>
              <a:defRPr/>
            </a:pPr>
            <a:r>
              <a:rPr lang="en-US" sz="2401" dirty="0"/>
              <a:t>Triglycerides &lt;150, HDL&gt; 40</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159574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6851-D6A8-42DC-9CCD-4B3CAF3E0E56}"/>
              </a:ext>
            </a:extLst>
          </p:cNvPr>
          <p:cNvSpPr>
            <a:spLocks noGrp="1"/>
          </p:cNvSpPr>
          <p:nvPr>
            <p:ph type="title"/>
          </p:nvPr>
        </p:nvSpPr>
        <p:spPr/>
        <p:txBody>
          <a:bodyPr/>
          <a:lstStyle/>
          <a:p>
            <a:r>
              <a:rPr lang="en-US" dirty="0"/>
              <a:t>We can Make a Big Difference</a:t>
            </a:r>
          </a:p>
        </p:txBody>
      </p:sp>
      <p:sp>
        <p:nvSpPr>
          <p:cNvPr id="3" name="Content Placeholder 2">
            <a:extLst>
              <a:ext uri="{FF2B5EF4-FFF2-40B4-BE49-F238E27FC236}">
                <a16:creationId xmlns:a16="http://schemas.microsoft.com/office/drawing/2014/main" id="{2C51470E-827C-43BF-B0D6-A8C904DCAC6E}"/>
              </a:ext>
            </a:extLst>
          </p:cNvPr>
          <p:cNvSpPr>
            <a:spLocks noGrp="1"/>
          </p:cNvSpPr>
          <p:nvPr>
            <p:ph sz="quarter" idx="1"/>
          </p:nvPr>
        </p:nvSpPr>
        <p:spPr>
          <a:xfrm>
            <a:off x="436903" y="1295400"/>
            <a:ext cx="4439897" cy="5715000"/>
          </a:xfrm>
        </p:spPr>
        <p:txBody>
          <a:bodyPr>
            <a:normAutofit fontScale="85000" lnSpcReduction="20000"/>
          </a:bodyPr>
          <a:lstStyle/>
          <a:p>
            <a:pPr>
              <a:lnSpc>
                <a:spcPct val="120000"/>
              </a:lnSpc>
            </a:pPr>
            <a:r>
              <a:rPr lang="en-US" sz="3600" dirty="0"/>
              <a:t>62 </a:t>
            </a:r>
            <a:r>
              <a:rPr lang="en-US" sz="3600" dirty="0" err="1"/>
              <a:t>yrs</a:t>
            </a:r>
            <a:r>
              <a:rPr lang="en-US" sz="3600" dirty="0"/>
              <a:t> old, A1c 7.2% </a:t>
            </a:r>
          </a:p>
          <a:p>
            <a:pPr>
              <a:lnSpc>
                <a:spcPct val="120000"/>
              </a:lnSpc>
            </a:pPr>
            <a:r>
              <a:rPr lang="en-US" sz="3600" dirty="0"/>
              <a:t>30 units Glargine   with metformin 1000mg </a:t>
            </a:r>
            <a:r>
              <a:rPr lang="en-US" sz="3200" dirty="0"/>
              <a:t>BID</a:t>
            </a:r>
            <a:r>
              <a:rPr lang="en-US" sz="1800" dirty="0"/>
              <a:t>. </a:t>
            </a:r>
          </a:p>
          <a:p>
            <a:pPr>
              <a:lnSpc>
                <a:spcPct val="120000"/>
              </a:lnSpc>
            </a:pPr>
            <a:r>
              <a:rPr lang="en-US" sz="3600" dirty="0"/>
              <a:t>BMI 36     B/P 128/78  </a:t>
            </a:r>
          </a:p>
          <a:p>
            <a:pPr>
              <a:lnSpc>
                <a:spcPct val="120000"/>
              </a:lnSpc>
            </a:pPr>
            <a:r>
              <a:rPr lang="en-US" sz="3600" dirty="0"/>
              <a:t>LDL 103      Trig 172    </a:t>
            </a:r>
          </a:p>
          <a:p>
            <a:pPr>
              <a:lnSpc>
                <a:spcPct val="120000"/>
              </a:lnSpc>
            </a:pPr>
            <a:r>
              <a:rPr lang="en-US" sz="3600" dirty="0"/>
              <a:t>UACR 212       GFR 58 </a:t>
            </a:r>
            <a:endParaRPr lang="en-US" sz="3600" dirty="0">
              <a:solidFill>
                <a:srgbClr val="C00000"/>
              </a:solidFill>
            </a:endParaRPr>
          </a:p>
          <a:p>
            <a:pPr>
              <a:lnSpc>
                <a:spcPct val="120000"/>
              </a:lnSpc>
            </a:pPr>
            <a:r>
              <a:rPr lang="en-US" sz="3600" dirty="0">
                <a:solidFill>
                  <a:schemeClr val="tx2">
                    <a:lumMod val="50000"/>
                  </a:schemeClr>
                </a:solidFill>
              </a:rPr>
              <a:t>Other Adjust Needed?:</a:t>
            </a:r>
          </a:p>
          <a:p>
            <a:pPr lvl="1">
              <a:lnSpc>
                <a:spcPct val="120000"/>
              </a:lnSpc>
            </a:pPr>
            <a:r>
              <a:rPr lang="en-US" sz="2800" dirty="0">
                <a:solidFill>
                  <a:schemeClr val="tx2">
                    <a:lumMod val="50000"/>
                  </a:schemeClr>
                </a:solidFill>
              </a:rPr>
              <a:t>Increase atorvastatin</a:t>
            </a:r>
          </a:p>
          <a:p>
            <a:pPr lvl="1">
              <a:lnSpc>
                <a:spcPct val="120000"/>
              </a:lnSpc>
            </a:pPr>
            <a:r>
              <a:rPr lang="en-US" sz="2800" dirty="0">
                <a:solidFill>
                  <a:schemeClr val="tx2">
                    <a:lumMod val="50000"/>
                  </a:schemeClr>
                </a:solidFill>
              </a:rPr>
              <a:t>Meet with RD/RDN</a:t>
            </a:r>
          </a:p>
          <a:p>
            <a:pPr lvl="1">
              <a:lnSpc>
                <a:spcPct val="120000"/>
              </a:lnSpc>
            </a:pPr>
            <a:r>
              <a:rPr lang="en-US" sz="2800" dirty="0">
                <a:solidFill>
                  <a:schemeClr val="tx2">
                    <a:lumMod val="50000"/>
                  </a:schemeClr>
                </a:solidFill>
              </a:rPr>
              <a:t>Started </a:t>
            </a:r>
            <a:r>
              <a:rPr lang="en-US"/>
              <a:t>varenicline </a:t>
            </a:r>
            <a:endParaRPr lang="en-US" sz="2800" dirty="0">
              <a:solidFill>
                <a:schemeClr val="tx2">
                  <a:lumMod val="50000"/>
                </a:schemeClr>
              </a:solidFill>
            </a:endParaRPr>
          </a:p>
          <a:p>
            <a:pPr>
              <a:lnSpc>
                <a:spcPct val="120000"/>
              </a:lnSpc>
            </a:pPr>
            <a:endParaRPr lang="en-US" sz="3600" dirty="0">
              <a:solidFill>
                <a:schemeClr val="tx2">
                  <a:lumMod val="50000"/>
                </a:schemeClr>
              </a:solidFill>
            </a:endParaRPr>
          </a:p>
        </p:txBody>
      </p:sp>
      <p:sp>
        <p:nvSpPr>
          <p:cNvPr id="4" name="Content Placeholder 3">
            <a:extLst>
              <a:ext uri="{FF2B5EF4-FFF2-40B4-BE49-F238E27FC236}">
                <a16:creationId xmlns:a16="http://schemas.microsoft.com/office/drawing/2014/main" id="{D839916F-CC7B-4B43-9215-5BFF8A4CF331}"/>
              </a:ext>
            </a:extLst>
          </p:cNvPr>
          <p:cNvSpPr>
            <a:spLocks noGrp="1"/>
          </p:cNvSpPr>
          <p:nvPr>
            <p:ph sz="quarter" idx="2"/>
          </p:nvPr>
        </p:nvSpPr>
        <p:spPr>
          <a:xfrm>
            <a:off x="4876800" y="1216152"/>
            <a:ext cx="4038600" cy="5641848"/>
          </a:xfrm>
        </p:spPr>
        <p:txBody>
          <a:bodyPr>
            <a:normAutofit fontScale="85000" lnSpcReduction="20000"/>
          </a:bodyPr>
          <a:lstStyle/>
          <a:p>
            <a:r>
              <a:rPr lang="en-US" sz="3200" dirty="0"/>
              <a:t>What class of meds in this person on?</a:t>
            </a:r>
          </a:p>
          <a:p>
            <a:pPr lvl="1"/>
            <a:r>
              <a:rPr lang="en-US" dirty="0"/>
              <a:t>Insulin</a:t>
            </a:r>
          </a:p>
          <a:p>
            <a:pPr lvl="1"/>
            <a:r>
              <a:rPr lang="en-US" dirty="0"/>
              <a:t>Biguanide</a:t>
            </a:r>
          </a:p>
          <a:p>
            <a:pPr lvl="1"/>
            <a:r>
              <a:rPr lang="en-US" dirty="0"/>
              <a:t>Statin</a:t>
            </a:r>
          </a:p>
          <a:p>
            <a:pPr lvl="1"/>
            <a:r>
              <a:rPr lang="en-US" dirty="0"/>
              <a:t>Beta blocker for arrythmias</a:t>
            </a:r>
          </a:p>
          <a:p>
            <a:pPr lvl="1"/>
            <a:r>
              <a:rPr lang="en-US" dirty="0"/>
              <a:t>Basal insulin reduced to 30 units</a:t>
            </a:r>
          </a:p>
          <a:p>
            <a:r>
              <a:rPr lang="en-US" sz="3200" dirty="0"/>
              <a:t>New meds added </a:t>
            </a:r>
          </a:p>
          <a:p>
            <a:pPr lvl="1"/>
            <a:r>
              <a:rPr lang="en-US" dirty="0"/>
              <a:t>Aspirin</a:t>
            </a:r>
          </a:p>
          <a:p>
            <a:pPr lvl="1"/>
            <a:r>
              <a:rPr lang="en-US" dirty="0"/>
              <a:t>GLP-1 RA and SGLT-2</a:t>
            </a:r>
          </a:p>
          <a:p>
            <a:pPr lvl="2"/>
            <a:r>
              <a:rPr lang="en-US" dirty="0"/>
              <a:t>Semaglutide (</a:t>
            </a:r>
            <a:r>
              <a:rPr lang="en-US" dirty="0" err="1"/>
              <a:t>Ozempic</a:t>
            </a:r>
            <a:r>
              <a:rPr lang="en-US" dirty="0"/>
              <a:t>)</a:t>
            </a:r>
          </a:p>
          <a:p>
            <a:pPr lvl="2"/>
            <a:r>
              <a:rPr lang="en-US" dirty="0"/>
              <a:t>Dapagliflozin (</a:t>
            </a:r>
            <a:r>
              <a:rPr lang="en-US" dirty="0" err="1"/>
              <a:t>Farxiga</a:t>
            </a:r>
            <a:r>
              <a:rPr lang="en-US" dirty="0"/>
              <a:t>)</a:t>
            </a:r>
          </a:p>
          <a:p>
            <a:pPr lvl="2"/>
            <a:r>
              <a:rPr lang="en-US" dirty="0"/>
              <a:t>ACE inhibitor</a:t>
            </a:r>
          </a:p>
        </p:txBody>
      </p:sp>
      <p:sp>
        <p:nvSpPr>
          <p:cNvPr id="5" name="Arrow: Down 4">
            <a:extLst>
              <a:ext uri="{FF2B5EF4-FFF2-40B4-BE49-F238E27FC236}">
                <a16:creationId xmlns:a16="http://schemas.microsoft.com/office/drawing/2014/main" id="{5E364BC9-5440-4763-BF0E-171CAA260085}"/>
              </a:ext>
            </a:extLst>
          </p:cNvPr>
          <p:cNvSpPr/>
          <p:nvPr/>
        </p:nvSpPr>
        <p:spPr>
          <a:xfrm>
            <a:off x="1981200" y="29718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D130291E-8B8A-49BA-BCC2-D797E39658BE}"/>
              </a:ext>
            </a:extLst>
          </p:cNvPr>
          <p:cNvSpPr/>
          <p:nvPr/>
        </p:nvSpPr>
        <p:spPr>
          <a:xfrm>
            <a:off x="2057400" y="35052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552FF820-9EAB-45E4-A8CB-F3D0A4915009}"/>
              </a:ext>
            </a:extLst>
          </p:cNvPr>
          <p:cNvSpPr/>
          <p:nvPr/>
        </p:nvSpPr>
        <p:spPr>
          <a:xfrm flipH="1">
            <a:off x="3890755" y="35052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25587566-DE71-42D4-A6E5-EAE31C405C73}"/>
              </a:ext>
            </a:extLst>
          </p:cNvPr>
          <p:cNvSpPr/>
          <p:nvPr/>
        </p:nvSpPr>
        <p:spPr>
          <a:xfrm>
            <a:off x="4038600" y="13716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BBC27579-3613-427D-8B2B-7A94191E20D9}"/>
              </a:ext>
            </a:extLst>
          </p:cNvPr>
          <p:cNvSpPr/>
          <p:nvPr/>
        </p:nvSpPr>
        <p:spPr>
          <a:xfrm>
            <a:off x="3505200" y="19812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E8216C52-CE6A-DDD6-B5B9-D3B358C5B888}"/>
              </a:ext>
            </a:extLst>
          </p:cNvPr>
          <p:cNvSpPr/>
          <p:nvPr/>
        </p:nvSpPr>
        <p:spPr>
          <a:xfrm flipH="1">
            <a:off x="2418103" y="40767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FBEACE4F-0217-63E8-0FC3-18BFE5A7C85F}"/>
              </a:ext>
            </a:extLst>
          </p:cNvPr>
          <p:cNvSpPr/>
          <p:nvPr/>
        </p:nvSpPr>
        <p:spPr>
          <a:xfrm>
            <a:off x="4114800" y="4063881"/>
            <a:ext cx="152400" cy="304800"/>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F3CB5014-0036-4FCD-83F9-A8E39B0B5D94}"/>
              </a:ext>
            </a:extLst>
          </p:cNvPr>
          <p:cNvSpPr/>
          <p:nvPr/>
        </p:nvSpPr>
        <p:spPr>
          <a:xfrm flipH="1">
            <a:off x="4197927" y="2971800"/>
            <a:ext cx="152400" cy="304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976565C-24C1-451C-80AE-8164EC559CCF}"/>
              </a:ext>
            </a:extLst>
          </p:cNvPr>
          <p:cNvSpPr txBox="1"/>
          <p:nvPr/>
        </p:nvSpPr>
        <p:spPr>
          <a:xfrm>
            <a:off x="4876800" y="1216152"/>
            <a:ext cx="3913424" cy="5632311"/>
          </a:xfrm>
          <a:prstGeom prst="rect">
            <a:avLst/>
          </a:prstGeom>
          <a:solidFill>
            <a:srgbClr val="E3C9D8"/>
          </a:solidFill>
        </p:spPr>
        <p:txBody>
          <a:bodyPr wrap="square" rtlCol="0">
            <a:spAutoFit/>
          </a:bodyPr>
          <a:lstStyle/>
          <a:p>
            <a:r>
              <a:rPr lang="en-US" sz="3200" dirty="0"/>
              <a:t>We can make a difference in moving care forward.</a:t>
            </a:r>
          </a:p>
          <a:p>
            <a:r>
              <a:rPr lang="en-US" sz="3200" dirty="0"/>
              <a:t>Through behavior change coaching and advocating for best care, we can decrease risk.</a:t>
            </a:r>
          </a:p>
          <a:p>
            <a:endParaRPr lang="en-US" sz="3200" dirty="0"/>
          </a:p>
          <a:p>
            <a:endParaRPr lang="en-US" sz="3600" dirty="0"/>
          </a:p>
          <a:p>
            <a:r>
              <a:rPr lang="en-US" sz="3600" dirty="0"/>
              <a:t> </a:t>
            </a:r>
          </a:p>
        </p:txBody>
      </p:sp>
      <p:pic>
        <p:nvPicPr>
          <p:cNvPr id="15" name="Picture 14" descr="A group of people raising their hands&#10;&#10;Description automatically generated with medium confidence">
            <a:extLst>
              <a:ext uri="{FF2B5EF4-FFF2-40B4-BE49-F238E27FC236}">
                <a16:creationId xmlns:a16="http://schemas.microsoft.com/office/drawing/2014/main" id="{49A1B117-87EE-4D91-ADB5-045AB368D1A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66955" y="5257840"/>
            <a:ext cx="5105426" cy="1523920"/>
          </a:xfrm>
          <a:prstGeom prst="rect">
            <a:avLst/>
          </a:prstGeom>
        </p:spPr>
      </p:pic>
    </p:spTree>
    <p:extLst>
      <p:ext uri="{BB962C8B-B14F-4D97-AF65-F5344CB8AC3E}">
        <p14:creationId xmlns:p14="http://schemas.microsoft.com/office/powerpoint/2010/main" val="90964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228600"/>
            <a:ext cx="8534400" cy="914400"/>
          </a:xfrm>
        </p:spPr>
        <p:txBody>
          <a:bodyPr>
            <a:normAutofit fontScale="90000"/>
          </a:bodyPr>
          <a:lstStyle/>
          <a:p>
            <a:pPr eaLnBrk="1" hangingPunct="1">
              <a:defRPr/>
            </a:pPr>
            <a:r>
              <a:rPr lang="en-US" sz="6000" dirty="0"/>
              <a:t>Keep in Touch</a:t>
            </a:r>
          </a:p>
        </p:txBody>
      </p:sp>
      <p:sp>
        <p:nvSpPr>
          <p:cNvPr id="5" name="Content Placeholder 4"/>
          <p:cNvSpPr>
            <a:spLocks noGrp="1"/>
          </p:cNvSpPr>
          <p:nvPr>
            <p:ph sz="quarter" idx="2"/>
          </p:nvPr>
        </p:nvSpPr>
        <p:spPr>
          <a:xfrm>
            <a:off x="3885428" y="2286000"/>
            <a:ext cx="5106172" cy="4343400"/>
          </a:xfrm>
        </p:spPr>
        <p:txBody>
          <a:bodyPr>
            <a:normAutofit fontScale="55000" lnSpcReduction="20000"/>
          </a:bodyPr>
          <a:lstStyle/>
          <a:p>
            <a:pPr>
              <a:lnSpc>
                <a:spcPct val="120000"/>
              </a:lnSpc>
            </a:pPr>
            <a:r>
              <a:rPr lang="en-US" dirty="0">
                <a:solidFill>
                  <a:schemeClr val="tx1">
                    <a:lumMod val="65000"/>
                    <a:lumOff val="35000"/>
                  </a:schemeClr>
                </a:solidFill>
              </a:rPr>
              <a:t>Facebook: </a:t>
            </a:r>
            <a:r>
              <a:rPr lang="en-US" sz="3200" u="sng" dirty="0">
                <a:solidFill>
                  <a:srgbClr val="5E3886"/>
                </a:solidFill>
                <a:hlinkClick r:id="rId4">
                  <a:extLst>
                    <a:ext uri="{A12FA001-AC4F-418D-AE19-62706E023703}">
                      <ahyp:hlinkClr xmlns:ahyp="http://schemas.microsoft.com/office/drawing/2018/hyperlinkcolor" val="tx"/>
                    </a:ext>
                  </a:extLst>
                </a:hlinkClick>
              </a:rPr>
              <a:t>https://www.facebook.com/DiabetesEducationalServices</a:t>
            </a:r>
            <a:endParaRPr lang="en-US" sz="3200" dirty="0">
              <a:solidFill>
                <a:srgbClr val="5E3886"/>
              </a:solidFill>
            </a:endParaRPr>
          </a:p>
          <a:p>
            <a:pPr>
              <a:lnSpc>
                <a:spcPct val="120000"/>
              </a:lnSpc>
            </a:pPr>
            <a:r>
              <a:rPr lang="en-US" sz="3200" dirty="0">
                <a:solidFill>
                  <a:schemeClr val="tx1">
                    <a:lumMod val="65000"/>
                    <a:lumOff val="35000"/>
                  </a:schemeClr>
                </a:solidFill>
              </a:rPr>
              <a:t>Twitter: </a:t>
            </a:r>
            <a:r>
              <a:rPr lang="en-US" sz="3200" u="sng" dirty="0">
                <a:solidFill>
                  <a:srgbClr val="5E3886"/>
                </a:solidFill>
                <a:hlinkClick r:id="rId5">
                  <a:extLst>
                    <a:ext uri="{A12FA001-AC4F-418D-AE19-62706E023703}">
                      <ahyp:hlinkClr xmlns:ahyp="http://schemas.microsoft.com/office/drawing/2018/hyperlinkcolor" val="tx"/>
                    </a:ext>
                  </a:extLst>
                </a:hlinkClick>
              </a:rPr>
              <a:t>https://twitter.com/CDCESCoach</a:t>
            </a:r>
            <a:endParaRPr lang="en-US" sz="3200" dirty="0">
              <a:solidFill>
                <a:srgbClr val="5E3886"/>
              </a:solidFill>
            </a:endParaRPr>
          </a:p>
          <a:p>
            <a:pPr>
              <a:lnSpc>
                <a:spcPct val="120000"/>
              </a:lnSpc>
            </a:pPr>
            <a:r>
              <a:rPr lang="en-US" sz="3200" dirty="0">
                <a:solidFill>
                  <a:schemeClr val="tx1">
                    <a:lumMod val="65000"/>
                    <a:lumOff val="35000"/>
                  </a:schemeClr>
                </a:solidFill>
              </a:rPr>
              <a:t>Instagram</a:t>
            </a:r>
            <a:r>
              <a:rPr lang="en-US" sz="3200" dirty="0">
                <a:solidFill>
                  <a:srgbClr val="5E3886"/>
                </a:solidFill>
              </a:rPr>
              <a:t>: </a:t>
            </a:r>
            <a:r>
              <a:rPr lang="en-US" sz="3200" u="sng" dirty="0">
                <a:solidFill>
                  <a:srgbClr val="5E3886"/>
                </a:solidFill>
                <a:hlinkClick r:id="rId6">
                  <a:extLst>
                    <a:ext uri="{A12FA001-AC4F-418D-AE19-62706E023703}">
                      <ahyp:hlinkClr xmlns:ahyp="http://schemas.microsoft.com/office/drawing/2018/hyperlinkcolor" val="tx"/>
                    </a:ext>
                  </a:extLst>
                </a:hlinkClick>
              </a:rPr>
              <a:t>https://www.instagram.com/cdcescoach/</a:t>
            </a:r>
            <a:endParaRPr lang="en-US" sz="3200" dirty="0">
              <a:solidFill>
                <a:srgbClr val="5E3886"/>
              </a:solidFill>
            </a:endParaRPr>
          </a:p>
          <a:p>
            <a:pPr>
              <a:lnSpc>
                <a:spcPct val="120000"/>
              </a:lnSpc>
            </a:pPr>
            <a:r>
              <a:rPr lang="en-US" sz="3200" dirty="0">
                <a:solidFill>
                  <a:schemeClr val="tx1">
                    <a:lumMod val="65000"/>
                    <a:lumOff val="35000"/>
                  </a:schemeClr>
                </a:solidFill>
              </a:rPr>
              <a:t>Linked In: </a:t>
            </a:r>
            <a:r>
              <a:rPr lang="en-US" sz="3200" u="sng" dirty="0">
                <a:solidFill>
                  <a:srgbClr val="5E3886"/>
                </a:solidFill>
                <a:hlinkClick r:id="rId7">
                  <a:extLst>
                    <a:ext uri="{A12FA001-AC4F-418D-AE19-62706E023703}">
                      <ahyp:hlinkClr xmlns:ahyp="http://schemas.microsoft.com/office/drawing/2018/hyperlinkcolor" val="tx"/>
                    </a:ext>
                  </a:extLst>
                </a:hlinkClick>
              </a:rPr>
              <a:t>https://www.linkedin.com/in/beverlythomassian/</a:t>
            </a:r>
            <a:endParaRPr lang="en-US" sz="3200" dirty="0">
              <a:solidFill>
                <a:srgbClr val="5E3886"/>
              </a:solidFill>
            </a:endParaRPr>
          </a:p>
          <a:p>
            <a:pPr>
              <a:lnSpc>
                <a:spcPct val="120000"/>
              </a:lnSpc>
            </a:pPr>
            <a:r>
              <a:rPr lang="en-US" sz="3200" dirty="0">
                <a:solidFill>
                  <a:schemeClr val="tx1">
                    <a:lumMod val="65000"/>
                    <a:lumOff val="35000"/>
                  </a:schemeClr>
                </a:solidFill>
              </a:rPr>
              <a:t>Monthly Newsletter: </a:t>
            </a:r>
            <a:br>
              <a:rPr lang="en-US" sz="3200" dirty="0"/>
            </a:br>
            <a:r>
              <a:rPr lang="en-US" sz="3200" dirty="0">
                <a:solidFill>
                  <a:srgbClr val="5E3886"/>
                </a:solidFill>
                <a:hlinkClick r:id="rId8">
                  <a:extLst>
                    <a:ext uri="{A12FA001-AC4F-418D-AE19-62706E023703}">
                      <ahyp:hlinkClr xmlns:ahyp="http://schemas.microsoft.com/office/drawing/2018/hyperlinkcolor" val="tx"/>
                    </a:ext>
                  </a:extLst>
                </a:hlinkClick>
              </a:rPr>
              <a:t>https://diabetesed.net/monthly-newsletter-past-issues/</a:t>
            </a:r>
            <a:endParaRPr lang="en-US" sz="3200" dirty="0">
              <a:solidFill>
                <a:srgbClr val="5E3886"/>
              </a:solidFill>
            </a:endParaRPr>
          </a:p>
          <a:p>
            <a:pPr>
              <a:lnSpc>
                <a:spcPct val="120000"/>
              </a:lnSpc>
            </a:pPr>
            <a:r>
              <a:rPr lang="en-US" sz="3200" dirty="0">
                <a:solidFill>
                  <a:schemeClr val="tx1">
                    <a:lumMod val="65000"/>
                    <a:lumOff val="35000"/>
                  </a:schemeClr>
                </a:solidFill>
              </a:rPr>
              <a:t>Sign up for Blog Bytes – Question of Week: </a:t>
            </a:r>
            <a:r>
              <a:rPr lang="en-US" sz="3200" dirty="0">
                <a:solidFill>
                  <a:srgbClr val="5E3886"/>
                </a:solidFill>
              </a:rPr>
              <a:t>https://diabetesed.net/diabetes-blog-bytes-sign-up/</a:t>
            </a:r>
          </a:p>
          <a:p>
            <a:pPr marL="0" indent="0">
              <a:buNone/>
            </a:pPr>
            <a:endParaRPr lang="fr-FR" dirty="0"/>
          </a:p>
        </p:txBody>
      </p:sp>
      <p:pic>
        <p:nvPicPr>
          <p:cNvPr id="2" name="Picture 1">
            <a:extLst>
              <a:ext uri="{FF2B5EF4-FFF2-40B4-BE49-F238E27FC236}">
                <a16:creationId xmlns:a16="http://schemas.microsoft.com/office/drawing/2014/main" id="{7FAEC371-E8A1-E0F5-09AF-A601E24E9CB8}"/>
              </a:ext>
            </a:extLst>
          </p:cNvPr>
          <p:cNvPicPr>
            <a:picLocks noChangeAspect="1"/>
          </p:cNvPicPr>
          <p:nvPr/>
        </p:nvPicPr>
        <p:blipFill>
          <a:blip r:embed="rId9"/>
          <a:stretch>
            <a:fillRect/>
          </a:stretch>
        </p:blipFill>
        <p:spPr>
          <a:xfrm>
            <a:off x="4583545" y="1190327"/>
            <a:ext cx="3357658" cy="978339"/>
          </a:xfrm>
          <a:prstGeom prst="rect">
            <a:avLst/>
          </a:prstGeom>
        </p:spPr>
      </p:pic>
      <p:pic>
        <p:nvPicPr>
          <p:cNvPr id="6" name="Picture 5">
            <a:extLst>
              <a:ext uri="{FF2B5EF4-FFF2-40B4-BE49-F238E27FC236}">
                <a16:creationId xmlns:a16="http://schemas.microsoft.com/office/drawing/2014/main" id="{40FC543B-FF04-869C-C25D-3C98FFC1257A}"/>
              </a:ext>
            </a:extLst>
          </p:cNvPr>
          <p:cNvPicPr>
            <a:picLocks noChangeAspect="1"/>
          </p:cNvPicPr>
          <p:nvPr/>
        </p:nvPicPr>
        <p:blipFill>
          <a:blip r:embed="rId10"/>
          <a:stretch>
            <a:fillRect/>
          </a:stretch>
        </p:blipFill>
        <p:spPr>
          <a:xfrm rot="1046916">
            <a:off x="4549291" y="1245538"/>
            <a:ext cx="835546" cy="835546"/>
          </a:xfrm>
          <a:prstGeom prst="rect">
            <a:avLst/>
          </a:prstGeom>
        </p:spPr>
      </p:pic>
      <p:pic>
        <p:nvPicPr>
          <p:cNvPr id="7" name="Picture 6">
            <a:extLst>
              <a:ext uri="{FF2B5EF4-FFF2-40B4-BE49-F238E27FC236}">
                <a16:creationId xmlns:a16="http://schemas.microsoft.com/office/drawing/2014/main" id="{7AACE0CD-2CEF-5FCA-FD52-53131EFCA255}"/>
              </a:ext>
            </a:extLst>
          </p:cNvPr>
          <p:cNvPicPr>
            <a:picLocks noChangeAspect="1"/>
          </p:cNvPicPr>
          <p:nvPr/>
        </p:nvPicPr>
        <p:blipFill rotWithShape="1">
          <a:blip r:embed="rId11"/>
          <a:srcRect t="32214"/>
          <a:stretch/>
        </p:blipFill>
        <p:spPr>
          <a:xfrm>
            <a:off x="276396" y="6077712"/>
            <a:ext cx="3524750" cy="690916"/>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1460672-B44A-2FC4-B1ED-775CE657112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3426" y="1828624"/>
            <a:ext cx="3200752" cy="3200752"/>
          </a:xfrm>
          <a:prstGeom prst="rect">
            <a:avLst/>
          </a:prstGeom>
        </p:spPr>
      </p:pic>
    </p:spTree>
    <p:custDataLst>
      <p:tags r:id="rId1"/>
    </p:custDataLst>
    <p:extLst>
      <p:ext uri="{BB962C8B-B14F-4D97-AF65-F5344CB8AC3E}">
        <p14:creationId xmlns:p14="http://schemas.microsoft.com/office/powerpoint/2010/main" val="16672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2209800"/>
            <a:ext cx="4787646" cy="3944112"/>
          </a:xfrm>
        </p:spPr>
        <p:txBody>
          <a:bodyPr>
            <a:normAutofit fontScale="92500" lnSpcReduction="10000"/>
          </a:bodyPr>
          <a:lstStyle/>
          <a:p>
            <a:pPr marL="0" indent="0">
              <a:buNone/>
            </a:pPr>
            <a:r>
              <a:rPr lang="fr-FR" dirty="0" err="1"/>
              <a:t>Thank</a:t>
            </a:r>
            <a:r>
              <a:rPr lang="fr-FR" dirty="0"/>
              <a:t> you!</a:t>
            </a:r>
          </a:p>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530-893-8635</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2043873"/>
            <a:ext cx="2878667" cy="4318001"/>
          </a:xfrm>
          <a:prstGeom prst="rect">
            <a:avLst/>
          </a:prstGeom>
        </p:spPr>
      </p:pic>
      <p:pic>
        <p:nvPicPr>
          <p:cNvPr id="6" name="Picture 5" descr="A purple sign with white text&#10;&#10;Description automatically generated">
            <a:extLst>
              <a:ext uri="{FF2B5EF4-FFF2-40B4-BE49-F238E27FC236}">
                <a16:creationId xmlns:a16="http://schemas.microsoft.com/office/drawing/2014/main" id="{17868CE8-4A12-C386-598B-BE607F312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202721"/>
            <a:ext cx="8382000" cy="1795145"/>
          </a:xfrm>
          <a:prstGeom prst="rect">
            <a:avLst/>
          </a:prstGeom>
        </p:spPr>
      </p:pic>
    </p:spTree>
    <p:custDataLst>
      <p:tags r:id="rId1"/>
    </p:custDataLst>
    <p:extLst>
      <p:ext uri="{BB962C8B-B14F-4D97-AF65-F5344CB8AC3E}">
        <p14:creationId xmlns:p14="http://schemas.microsoft.com/office/powerpoint/2010/main" val="16140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57200" y="152400"/>
            <a:ext cx="8229600" cy="1524000"/>
          </a:xfrm>
        </p:spPr>
        <p:txBody>
          <a:bodyPr vert="horz" lIns="67858" tIns="33334" rIns="67858" bIns="33334" anchor="b" anchorCtr="0">
            <a:normAutofit fontScale="90000"/>
          </a:bodyPr>
          <a:lstStyle/>
          <a:p>
            <a:pPr eaLnBrk="1" hangingPunct="1">
              <a:defRPr/>
            </a:pPr>
            <a:r>
              <a:rPr lang="en-US" dirty="0"/>
              <a:t>Cardiovascular Disease is the Leading Cause of Death in Diabetes</a:t>
            </a:r>
            <a:endParaRPr lang="en-US" sz="30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87639"/>
            <a:ext cx="4743450" cy="282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C3CA7AD3-0B85-CB2E-C4D9-8B83308EDE91}"/>
              </a:ext>
            </a:extLst>
          </p:cNvPr>
          <p:cNvSpPr txBox="1"/>
          <p:nvPr/>
        </p:nvSpPr>
        <p:spPr>
          <a:xfrm>
            <a:off x="5181600" y="1676400"/>
            <a:ext cx="3276600" cy="4486934"/>
          </a:xfrm>
          <a:prstGeom prst="rect">
            <a:avLst/>
          </a:prstGeom>
          <a:noFill/>
        </p:spPr>
        <p:txBody>
          <a:bodyPr wrap="square">
            <a:spAutoFit/>
          </a:bodyPr>
          <a:lstStyle/>
          <a:p>
            <a:pPr lvl="1">
              <a:lnSpc>
                <a:spcPct val="120000"/>
              </a:lnSpc>
            </a:pPr>
            <a:r>
              <a:rPr lang="en-US" sz="2400" dirty="0"/>
              <a:t>Good news is that ASCVD* mortality is decreasing.</a:t>
            </a:r>
          </a:p>
          <a:p>
            <a:pPr marL="285750" indent="-285750">
              <a:lnSpc>
                <a:spcPct val="120000"/>
              </a:lnSpc>
              <a:buFont typeface="Arial" panose="020B0604020202020204" pitchFamily="34" charset="0"/>
              <a:buChar char="•"/>
            </a:pPr>
            <a:r>
              <a:rPr lang="en-US" sz="2400" dirty="0"/>
              <a:t>What can we do to decrease ASCVD?</a:t>
            </a:r>
          </a:p>
          <a:p>
            <a:pPr marL="742950" lvl="1" indent="-285750">
              <a:lnSpc>
                <a:spcPct val="120000"/>
              </a:lnSpc>
              <a:buFont typeface="Arial" panose="020B0604020202020204" pitchFamily="34" charset="0"/>
              <a:buChar char="•"/>
            </a:pPr>
            <a:r>
              <a:rPr lang="en-US" sz="2400" dirty="0"/>
              <a:t>Address individual risk factors</a:t>
            </a:r>
          </a:p>
          <a:p>
            <a:pPr marL="742950" lvl="1" indent="-285750">
              <a:lnSpc>
                <a:spcPct val="120000"/>
              </a:lnSpc>
              <a:buFont typeface="Arial" panose="020B0604020202020204" pitchFamily="34" charset="0"/>
              <a:buChar char="•"/>
            </a:pPr>
            <a:r>
              <a:rPr lang="en-US" sz="2400" dirty="0"/>
              <a:t>Address multiple risk factors simultaneously</a:t>
            </a:r>
          </a:p>
        </p:txBody>
      </p:sp>
      <p:sp>
        <p:nvSpPr>
          <p:cNvPr id="4" name="TextBox 3">
            <a:extLst>
              <a:ext uri="{FF2B5EF4-FFF2-40B4-BE49-F238E27FC236}">
                <a16:creationId xmlns:a16="http://schemas.microsoft.com/office/drawing/2014/main" id="{3EAC549B-CA4B-9843-F026-1BD680DCBA32}"/>
              </a:ext>
            </a:extLst>
          </p:cNvPr>
          <p:cNvSpPr txBox="1"/>
          <p:nvPr/>
        </p:nvSpPr>
        <p:spPr>
          <a:xfrm>
            <a:off x="628650" y="4724399"/>
            <a:ext cx="4572000" cy="400110"/>
          </a:xfrm>
          <a:prstGeom prst="rect">
            <a:avLst/>
          </a:prstGeom>
          <a:noFill/>
        </p:spPr>
        <p:txBody>
          <a:bodyPr wrap="square">
            <a:spAutoFit/>
          </a:bodyPr>
          <a:lstStyle/>
          <a:p>
            <a:r>
              <a:rPr lang="en-US" dirty="0"/>
              <a:t>*</a:t>
            </a:r>
            <a:r>
              <a:rPr lang="en-US" sz="2000" dirty="0"/>
              <a:t>Atherosclerotic Cardiovascular Disease </a:t>
            </a:r>
            <a:endParaRPr lang="en-US" dirty="0"/>
          </a:p>
        </p:txBody>
      </p:sp>
    </p:spTree>
    <p:custDataLst>
      <p:tags r:id="rId1"/>
    </p:custDataLst>
    <p:extLst>
      <p:ext uri="{BB962C8B-B14F-4D97-AF65-F5344CB8AC3E}">
        <p14:creationId xmlns:p14="http://schemas.microsoft.com/office/powerpoint/2010/main" val="25776957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9930cfc3-bc32-4b4b-abdf-d48aa666203d"/>
  <p:tag name="AUDIO_ID" val="1112"/>
  <p:tag name="ELAPSEDTIME" val="124.4"/>
  <p:tag name="ANNOTATION_TYPE_1" val="2"/>
  <p:tag name="ANNOTATION_START_1" val="23.7"/>
  <p:tag name="ANNOTATION_END_1" val="2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3.7"/>
  <p:tag name="ANNOTATION_END_2" val="27.3"/>
  <p:tag name="ANNOTATION_TOP_2" val="103.1"/>
  <p:tag name="ANNOTATION_LEFT_2" val="29.3"/>
  <p:tag name="ANNOTATION_WIDTH_2" val="76.2"/>
  <p:tag name="ANNOTATION_HEIGHT_2" val="242.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3"/>
  <p:tag name="ANNOTATION_END_3" val="27.3"/>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3"/>
  <p:tag name="ANNOTATION_END_4" val="37.6"/>
  <p:tag name="ANNOTATION_TOP_4" val="288.7"/>
  <p:tag name="ANNOTATION_LEFT_4" val="103.3"/>
  <p:tag name="ANNOTATION_WIDTH_4" val="406.0"/>
  <p:tag name="ANNOTATION_HEIGHT_4" val="9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7.6"/>
  <p:tag name="ANNOTATION_END_5" val="40.5"/>
  <p:tag name="ANNOTATION_TOP_5" val="-36.5"/>
  <p:tag name="ANNOTATION_LEFT_5" val="-36.6"/>
  <p:tag name="ANNOTATION_WIDTH_5" val="649.3"/>
  <p:tag name="ANNOTATION_HEIGHT_5" val="505.1"/>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0.5"/>
  <p:tag name="ANNOTATION_END_6" val="40.5"/>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40.5"/>
  <p:tag name="ANNOTATION_END_7" val="50.3"/>
  <p:tag name="ANNOTATION_TOP_7" val="199.6"/>
  <p:tag name="ANNOTATION_LEFT_7" val="120.2"/>
  <p:tag name="ANNOTATION_WIDTH_7" val="86.5"/>
  <p:tag name="ANNOTATION_HEIGHT_7" val="173.2"/>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50.3"/>
  <p:tag name="ANNOTATION_END_8" val="50.3"/>
  <p:tag name="ANNOTATION_TOP_8" val="-36.5"/>
  <p:tag name="ANNOTATION_LEFT_8" val="-36.6"/>
  <p:tag name="ANNOTATION_WIDTH_8" val="649.3"/>
  <p:tag name="ANNOTATION_HEIGHT_8" val="505.1"/>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50.3"/>
  <p:tag name="ANNOTATION_END_9" val="94.4"/>
  <p:tag name="ANNOTATION_TOP_9" val="161.5"/>
  <p:tag name="ANNOTATION_LEFT_9" val="208.9"/>
  <p:tag name="ANNOTATION_WIDTH_9" val="98.9"/>
  <p:tag name="ANNOTATION_HEIGHT_9" val="228.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94.4"/>
  <p:tag name="ANNOTATION_END_10" val="94.4"/>
  <p:tag name="ANNOTATION_TOP_10" val="-36.5"/>
  <p:tag name="ANNOTATION_LEFT_10" val="-36.6"/>
  <p:tag name="ANNOTATION_WIDTH_10" val="649.3"/>
  <p:tag name="ANNOTATION_HEIGHT_10" val="505.1"/>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94.4"/>
  <p:tag name="ANNOTATION_END_11" val="98.9"/>
  <p:tag name="ANNOTATION_TOP_11" val="136.0"/>
  <p:tag name="ANNOTATION_LEFT_11" val="320.2"/>
  <p:tag name="ANNOTATION_WIDTH_11" val="89.4"/>
  <p:tag name="ANNOTATION_HEIGHT_11" val="250.0"/>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98.9"/>
  <p:tag name="ANNOTATION_END_12" val="98.9"/>
  <p:tag name="ANNOTATION_TOP_12" val="-36.5"/>
  <p:tag name="ANNOTATION_LEFT_12" val="-36.6"/>
  <p:tag name="ANNOTATION_WIDTH_12" val="649.3"/>
  <p:tag name="ANNOTATION_HEIGHT_12" val="505.1"/>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98.9"/>
  <p:tag name="ANNOTATION_END_13" val="104.0"/>
  <p:tag name="ANNOTATION_TOP_13" val="108.2"/>
  <p:tag name="ANNOTATION_LEFT_13" val="418.4"/>
  <p:tag name="ANNOTATION_WIDTH_13" val="98.2"/>
  <p:tag name="ANNOTATION_HEIGHT_13" val="276.3"/>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04.0"/>
  <p:tag name="ANNOTATION_TOP_14" val="-36.5"/>
  <p:tag name="ANNOTATION_LEFT_14" val="-36.6"/>
  <p:tag name="ANNOTATION_WIDTH_14" val="649.3"/>
  <p:tag name="ANNOTATION_HEIGHT_14" val="505.1"/>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COUNT" val="14"/>
  <p:tag name="ARTICULATE_SLIDE_NAV" val="28"/>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52871f91-f757-4ab6-a1a5-d2f4ad99a08d"/>
  <p:tag name="AUDIO_ID" val="1101"/>
  <p:tag name="TIMELINE" val="39.2"/>
  <p:tag name="ELAPSEDTIME" val="164.5"/>
  <p:tag name="ANNOTATION_TYPE_1" val="2"/>
  <p:tag name="ANNOTATION_START_1" val="8.9"/>
  <p:tag name="ANNOTATION_END_1" val="8.9"/>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8.9"/>
  <p:tag name="ANNOTATION_END_2" val="22.7"/>
  <p:tag name="ANNOTATION_TOP_2" val="50.4"/>
  <p:tag name="ANNOTATION_LEFT_2" val="20.5"/>
  <p:tag name="ANNOTATION_WIDTH_2" val="230.8"/>
  <p:tag name="ANNOTATION_HEIGHT_2" val="190.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2.7"/>
  <p:tag name="ANNOTATION_END_3" val="22.7"/>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2.7"/>
  <p:tag name="ANNOTATION_END_4" val="33.6"/>
  <p:tag name="ANNOTATION_TOP_4" val="46.1"/>
  <p:tag name="ANNOTATION_LEFT_4" val="310.0"/>
  <p:tag name="ANNOTATION_WIDTH_4" val="257.2"/>
  <p:tag name="ANNOTATION_HEIGHT_4" val="204.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3.6"/>
  <p:tag name="ANNOTATION_END_5" val="47.5"/>
  <p:tag name="ANNOTATION_TOP_5" val="-36.5"/>
  <p:tag name="ANNOTATION_LEFT_5" val="-36.6"/>
  <p:tag name="ANNOTATION_WIDTH_5" val="649.3"/>
  <p:tag name="ANNOTATION_HEIGHT_5" val="505.1"/>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7.5"/>
  <p:tag name="ANNOTATION_END_6" val="47.5"/>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47.5"/>
  <p:tag name="ANNOTATION_END_7" val="68.2"/>
  <p:tag name="ANNOTATION_TOP_7" val="164.5"/>
  <p:tag name="ANNOTATION_LEFT_7" val="298.3"/>
  <p:tag name="ANNOTATION_WIDTH_7" val="129.7"/>
  <p:tag name="ANNOTATION_HEIGHT_7" val="62.9"/>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68.2"/>
  <p:tag name="ANNOTATION_END_8" val="68.2"/>
  <p:tag name="ANNOTATION_TOP_8" val="-36.5"/>
  <p:tag name="ANNOTATION_LEFT_8" val="-36.6"/>
  <p:tag name="ANNOTATION_WIDTH_8" val="649.3"/>
  <p:tag name="ANNOTATION_HEIGHT_8" val="505.1"/>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68.2"/>
  <p:tag name="ANNOTATION_TOP_9" val="249.3"/>
  <p:tag name="ANNOTATION_LEFT_9" val="255.0"/>
  <p:tag name="ANNOTATION_WIDTH_9" val="159.8"/>
  <p:tag name="ANNOTATION_HEIGHT_9" val="80.4"/>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1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Owner\LOCALS~1\Temp\articulate\presenter\imgtemp\tuXblcee_files\slide0001_image001.jpg"/>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3563</TotalTime>
  <Words>4931</Words>
  <Application>Microsoft Office PowerPoint</Application>
  <PresentationFormat>On-screen Show (4:3)</PresentationFormat>
  <Paragraphs>779</Paragraphs>
  <Slides>89</Slides>
  <Notes>35</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2</vt:i4>
      </vt:variant>
      <vt:variant>
        <vt:lpstr>Slide Titles</vt:lpstr>
      </vt:variant>
      <vt:variant>
        <vt:i4>89</vt:i4>
      </vt:variant>
    </vt:vector>
  </HeadingPairs>
  <TitlesOfParts>
    <vt:vector size="108" baseType="lpstr">
      <vt:lpstr>Aptos</vt:lpstr>
      <vt:lpstr>Arial</vt:lpstr>
      <vt:lpstr>Calibri</vt:lpstr>
      <vt:lpstr>Courier New</vt:lpstr>
      <vt:lpstr>Futura BT W01 Book</vt:lpstr>
      <vt:lpstr>Gill Sans MT</vt:lpstr>
      <vt:lpstr>Helvetica Neue</vt:lpstr>
      <vt:lpstr>Lato</vt:lpstr>
      <vt:lpstr>Monaco</vt:lpstr>
      <vt:lpstr>Times New Roman</vt:lpstr>
      <vt:lpstr>Trebuchet MS</vt:lpstr>
      <vt:lpstr>Wingdings</vt:lpstr>
      <vt:lpstr>Wingdings 2</vt:lpstr>
      <vt:lpstr>Wingdings 3</vt:lpstr>
      <vt:lpstr>1_Origin</vt:lpstr>
      <vt:lpstr>2_Origin</vt:lpstr>
      <vt:lpstr>Origin</vt:lpstr>
      <vt:lpstr>Clip</vt:lpstr>
      <vt:lpstr>Microsoft Graph 2000 Chart</vt:lpstr>
      <vt:lpstr> Standard 10: Cardiovascular Disease and Risk Management- 2025 Level 2  </vt:lpstr>
      <vt:lpstr>Land Acknowledgment</vt:lpstr>
      <vt:lpstr>We are Here to Help!</vt:lpstr>
      <vt:lpstr>Diabetes Education Services Inclusion Statement</vt:lpstr>
      <vt:lpstr>Coach Bev has no Conflict of Interest</vt:lpstr>
      <vt:lpstr>Standards of Care Update</vt:lpstr>
      <vt:lpstr>Course Topics</vt:lpstr>
      <vt:lpstr>Poll question 1</vt:lpstr>
      <vt:lpstr>Cardiovascular Disease is the Leading Cause of Death in Diabetes</vt:lpstr>
      <vt:lpstr>Poll question 2</vt:lpstr>
      <vt:lpstr>Heart Disease &amp; DM = 3-5xs Risk</vt:lpstr>
      <vt:lpstr>10. Cardiovascular Disease and Risk Management</vt:lpstr>
      <vt:lpstr>Atherosclerotic Cardiovascular Disease (ASCVD)</vt:lpstr>
      <vt:lpstr>ADCES Focus – Diabetes Specialists and CVD Management</vt:lpstr>
      <vt:lpstr>Assess ASCVD and Heart Failure Risk Yearly</vt:lpstr>
      <vt:lpstr>Screening for CV Disease</vt:lpstr>
      <vt:lpstr>Insulin Resistance is the Seed</vt:lpstr>
      <vt:lpstr>PowerPoint Presentation</vt:lpstr>
      <vt:lpstr>Insulin Resistance</vt:lpstr>
      <vt:lpstr>Poll question 3</vt:lpstr>
      <vt:lpstr>Factors Associated with Insulin Resistance </vt:lpstr>
      <vt:lpstr>Natural History of Diabetes</vt:lpstr>
      <vt:lpstr>Risk of CVD Is Elevated  prior to Diagnosis of Type 2 Diabetes</vt:lpstr>
      <vt:lpstr>PreDiabetes is FREAKING ME OUT</vt:lpstr>
      <vt:lpstr>Cardio Metabolic Risk  -  5 Hypers -</vt:lpstr>
      <vt:lpstr>Stroke and Heart Attack</vt:lpstr>
      <vt:lpstr>What is Type 2 Diabetes?</vt:lpstr>
      <vt:lpstr>PowerPoint Presentation</vt:lpstr>
      <vt:lpstr>ABC’s of Diabetes - 2025 </vt:lpstr>
      <vt:lpstr>Discouraged with diabetes</vt:lpstr>
      <vt:lpstr>It’s Worth IT! You are Worth IT!</vt:lpstr>
      <vt:lpstr>Clinical Inertia Happens</vt:lpstr>
      <vt:lpstr>ADA 2025 Summary</vt:lpstr>
      <vt:lpstr>AR with Type 2 in Clinic</vt:lpstr>
      <vt:lpstr>ADA 2025 Standard 11 - Chronic Kidney Disease and Risk Management</vt:lpstr>
      <vt:lpstr>Reducing Vascular Risk Factors For Type 1 and Type 2</vt:lpstr>
      <vt:lpstr>Where do We Start?</vt:lpstr>
      <vt:lpstr>Poll Question 4</vt:lpstr>
      <vt:lpstr>Smoking and Diabetes</vt:lpstr>
      <vt:lpstr>DASH Diet – Dietary Approaches to Stop Hypertension</vt:lpstr>
      <vt:lpstr>Mediterranean Diet Pyramid</vt:lpstr>
      <vt:lpstr>Benefits of Exercise and Diabetes</vt:lpstr>
      <vt:lpstr>Periodontal disease and Heart Disease</vt:lpstr>
      <vt:lpstr>Medication Taking Behaviors</vt:lpstr>
      <vt:lpstr>AR with Type 2 in Clinic</vt:lpstr>
      <vt:lpstr>Section 9 Updates - Pharmacologic Approaches to Glycemic Treatment</vt:lpstr>
      <vt:lpstr>PowerPoint Presentation</vt:lpstr>
      <vt:lpstr>AR with Type 2 in Clinic</vt:lpstr>
      <vt:lpstr>Meds -AR with Type 2 in Clinic</vt:lpstr>
      <vt:lpstr>PowerPoint Presentation</vt:lpstr>
      <vt:lpstr>High Risk or Establish CVD, CKD, HF</vt:lpstr>
      <vt:lpstr>Atherosclerotic Cardiovascular Disease</vt:lpstr>
      <vt:lpstr>Pocket Card: GLP-1 &amp; GIP RA  </vt:lpstr>
      <vt:lpstr>GLP-1/GIP Receptor Agonist Indications</vt:lpstr>
      <vt:lpstr>Std 9 - ADA Algorithm: Cardiorenal Protection</vt:lpstr>
      <vt:lpstr> SGLT-2 Inhibitors- “Glucoretics” </vt:lpstr>
      <vt:lpstr>Heart Failure</vt:lpstr>
      <vt:lpstr>Heart Failure in People with Diabetes</vt:lpstr>
      <vt:lpstr>SGLT-2 Inhibitor Indications</vt:lpstr>
      <vt:lpstr>Chronic Kidney Disease</vt:lpstr>
      <vt:lpstr>Meds to Protect Kidneys and CVD</vt:lpstr>
      <vt:lpstr>Finerenone</vt:lpstr>
      <vt:lpstr>Cardiac and Renal Disease</vt:lpstr>
      <vt:lpstr>Diabetes Meds Lower CV Risk  </vt:lpstr>
      <vt:lpstr>10 - ADA Antiplatelet Agents </vt:lpstr>
      <vt:lpstr>Poll Question 5</vt:lpstr>
      <vt:lpstr>BP and Diabetes Targets 2025 </vt:lpstr>
      <vt:lpstr>BP Treatment in addition to Lifestyle</vt:lpstr>
      <vt:lpstr>HTN Lifestyle Treatment Strategies</vt:lpstr>
      <vt:lpstr>Hypertension Management</vt:lpstr>
      <vt:lpstr>BP &amp; Lipid Meds Cheat Sheet</vt:lpstr>
      <vt:lpstr>ACE Inhibitors</vt:lpstr>
      <vt:lpstr>Angiotensin Receptor blockers (ARB’s)</vt:lpstr>
      <vt:lpstr>Beta Blockers</vt:lpstr>
      <vt:lpstr>AR with Type 2 in Clinic</vt:lpstr>
      <vt:lpstr>Lipid Goals – Primary Prevention</vt:lpstr>
      <vt:lpstr>Lipid Goals for People with ASCVD</vt:lpstr>
      <vt:lpstr>Statin Dosing</vt:lpstr>
      <vt:lpstr>Lipid and Lipid Meds Cheat Sheets</vt:lpstr>
      <vt:lpstr>Do Statins Work?</vt:lpstr>
      <vt:lpstr>Lipid Goals for People with ASCVD</vt:lpstr>
      <vt:lpstr>PowerPoint Presentation</vt:lpstr>
      <vt:lpstr>  Lipid Therapy for Primary Prevention</vt:lpstr>
      <vt:lpstr>Poll Question 6</vt:lpstr>
      <vt:lpstr>AR with Type 2 in Clinic</vt:lpstr>
      <vt:lpstr>ABC’s of Diabetes - 2025</vt:lpstr>
      <vt:lpstr>We can Make a Big Difference</vt:lpstr>
      <vt:lpstr>Keep in Touch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Disease and Diabetes | ADA Standards</dc:title>
  <dc:creator>Beverly Thomassian</dc:creator>
  <cp:lastModifiedBy>Bryanna Sabourin</cp:lastModifiedBy>
  <cp:revision>94</cp:revision>
  <cp:lastPrinted>2025-07-17T17:01:03Z</cp:lastPrinted>
  <dcterms:created xsi:type="dcterms:W3CDTF">2020-08-04T23:20:14Z</dcterms:created>
  <dcterms:modified xsi:type="dcterms:W3CDTF">2025-07-24T12:10:05Z</dcterms:modified>
</cp:coreProperties>
</file>