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notesSlides/notesSlide26.xml" ContentType="application/vnd.openxmlformats-officedocument.presentationml.notesSlide+xml"/>
  <Override PartName="/ppt/tags/tag52.xml" ContentType="application/vnd.openxmlformats-officedocument.presentationml.tags+xml"/>
  <Override PartName="/ppt/notesSlides/notesSlide2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8.xml" ContentType="application/vnd.openxmlformats-officedocument.presentationml.notesSlide+xml"/>
  <Override PartName="/ppt/tags/tag55.xml" ContentType="application/vnd.openxmlformats-officedocument.presentationml.tags+xml"/>
  <Override PartName="/ppt/notesSlides/notesSlide29.xml" ContentType="application/vnd.openxmlformats-officedocument.presentationml.notesSlide+xml"/>
  <Override PartName="/ppt/tags/tag56.xml" ContentType="application/vnd.openxmlformats-officedocument.presentationml.tags+xml"/>
  <Override PartName="/ppt/notesSlides/notesSlide30.xml" ContentType="application/vnd.openxmlformats-officedocument.presentationml.notesSlide+xml"/>
  <Override PartName="/ppt/tags/tag57.xml" ContentType="application/vnd.openxmlformats-officedocument.presentationml.tags+xml"/>
  <Override PartName="/ppt/notesSlides/notesSlide3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44" r:id="rId2"/>
  </p:sldMasterIdLst>
  <p:notesMasterIdLst>
    <p:notesMasterId r:id="rId103"/>
  </p:notesMasterIdLst>
  <p:handoutMasterIdLst>
    <p:handoutMasterId r:id="rId104"/>
  </p:handoutMasterIdLst>
  <p:sldIdLst>
    <p:sldId id="2145707145" r:id="rId3"/>
    <p:sldId id="2145707210" r:id="rId4"/>
    <p:sldId id="2141411173" r:id="rId5"/>
    <p:sldId id="2145707235" r:id="rId6"/>
    <p:sldId id="2145707236" r:id="rId7"/>
    <p:sldId id="3354" r:id="rId8"/>
    <p:sldId id="539" r:id="rId9"/>
    <p:sldId id="2893" r:id="rId10"/>
    <p:sldId id="2145707225" r:id="rId11"/>
    <p:sldId id="1327" r:id="rId12"/>
    <p:sldId id="2145707218" r:id="rId13"/>
    <p:sldId id="2145707226" r:id="rId14"/>
    <p:sldId id="2145707201" r:id="rId15"/>
    <p:sldId id="3713" r:id="rId16"/>
    <p:sldId id="1223" r:id="rId17"/>
    <p:sldId id="3301" r:id="rId18"/>
    <p:sldId id="2145707220" r:id="rId19"/>
    <p:sldId id="2145707221" r:id="rId20"/>
    <p:sldId id="2145707222" r:id="rId21"/>
    <p:sldId id="2145707223" r:id="rId22"/>
    <p:sldId id="2141411161" r:id="rId23"/>
    <p:sldId id="2145707224" r:id="rId24"/>
    <p:sldId id="2891" r:id="rId25"/>
    <p:sldId id="738" r:id="rId26"/>
    <p:sldId id="2145707233" r:id="rId27"/>
    <p:sldId id="3299" r:id="rId28"/>
    <p:sldId id="2887" r:id="rId29"/>
    <p:sldId id="676" r:id="rId30"/>
    <p:sldId id="746" r:id="rId31"/>
    <p:sldId id="639" r:id="rId32"/>
    <p:sldId id="638" r:id="rId33"/>
    <p:sldId id="2894" r:id="rId34"/>
    <p:sldId id="1329" r:id="rId35"/>
    <p:sldId id="541" r:id="rId36"/>
    <p:sldId id="542" r:id="rId37"/>
    <p:sldId id="543" r:id="rId38"/>
    <p:sldId id="549" r:id="rId39"/>
    <p:sldId id="1339" r:id="rId40"/>
    <p:sldId id="740" r:id="rId41"/>
    <p:sldId id="544" r:id="rId42"/>
    <p:sldId id="635" r:id="rId43"/>
    <p:sldId id="1330" r:id="rId44"/>
    <p:sldId id="2145707155" r:id="rId45"/>
    <p:sldId id="2145707232" r:id="rId46"/>
    <p:sldId id="693" r:id="rId47"/>
    <p:sldId id="1331" r:id="rId48"/>
    <p:sldId id="2886" r:id="rId49"/>
    <p:sldId id="677" r:id="rId50"/>
    <p:sldId id="730" r:id="rId51"/>
    <p:sldId id="747" r:id="rId52"/>
    <p:sldId id="678" r:id="rId53"/>
    <p:sldId id="679" r:id="rId54"/>
    <p:sldId id="2889" r:id="rId55"/>
    <p:sldId id="2892" r:id="rId56"/>
    <p:sldId id="736" r:id="rId57"/>
    <p:sldId id="702" r:id="rId58"/>
    <p:sldId id="711" r:id="rId59"/>
    <p:sldId id="723" r:id="rId60"/>
    <p:sldId id="722" r:id="rId61"/>
    <p:sldId id="2888" r:id="rId62"/>
    <p:sldId id="713" r:id="rId63"/>
    <p:sldId id="2145707237" r:id="rId64"/>
    <p:sldId id="745" r:id="rId65"/>
    <p:sldId id="712" r:id="rId66"/>
    <p:sldId id="739" r:id="rId67"/>
    <p:sldId id="3586" r:id="rId68"/>
    <p:sldId id="2145707596" r:id="rId69"/>
    <p:sldId id="675" r:id="rId70"/>
    <p:sldId id="1336" r:id="rId71"/>
    <p:sldId id="1334" r:id="rId72"/>
    <p:sldId id="1335" r:id="rId73"/>
    <p:sldId id="1332" r:id="rId74"/>
    <p:sldId id="715" r:id="rId75"/>
    <p:sldId id="716" r:id="rId76"/>
    <p:sldId id="717" r:id="rId77"/>
    <p:sldId id="694" r:id="rId78"/>
    <p:sldId id="733" r:id="rId79"/>
    <p:sldId id="681" r:id="rId80"/>
    <p:sldId id="682" r:id="rId81"/>
    <p:sldId id="685" r:id="rId82"/>
    <p:sldId id="734" r:id="rId83"/>
    <p:sldId id="687" r:id="rId84"/>
    <p:sldId id="688" r:id="rId85"/>
    <p:sldId id="689" r:id="rId86"/>
    <p:sldId id="690" r:id="rId87"/>
    <p:sldId id="726" r:id="rId88"/>
    <p:sldId id="741" r:id="rId89"/>
    <p:sldId id="704" r:id="rId90"/>
    <p:sldId id="1341" r:id="rId91"/>
    <p:sldId id="1340" r:id="rId92"/>
    <p:sldId id="697" r:id="rId93"/>
    <p:sldId id="691" r:id="rId94"/>
    <p:sldId id="547" r:id="rId95"/>
    <p:sldId id="545" r:id="rId96"/>
    <p:sldId id="546" r:id="rId97"/>
    <p:sldId id="2145707595" r:id="rId98"/>
    <p:sldId id="735" r:id="rId99"/>
    <p:sldId id="692" r:id="rId100"/>
    <p:sldId id="705" r:id="rId101"/>
    <p:sldId id="2346" r:id="rId102"/>
  </p:sldIdLst>
  <p:sldSz cx="9144000" cy="6858000" type="letter"/>
  <p:notesSz cx="7315200" cy="9601200"/>
  <p:custDataLst>
    <p:tags r:id="rId105"/>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C216D"/>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4" autoAdjust="0"/>
    <p:restoredTop sz="79167" autoAdjust="0"/>
  </p:normalViewPr>
  <p:slideViewPr>
    <p:cSldViewPr>
      <p:cViewPr varScale="1">
        <p:scale>
          <a:sx n="65" d="100"/>
          <a:sy n="65" d="100"/>
        </p:scale>
        <p:origin x="138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54758" y="9038184"/>
            <a:ext cx="874642" cy="284858"/>
          </a:xfrm>
          <a:prstGeom prst="rect">
            <a:avLst/>
          </a:prstGeom>
          <a:noFill/>
          <a:ln w="12700">
            <a:noFill/>
            <a:miter lim="800000"/>
            <a:headEnd/>
            <a:tailEnd/>
          </a:ln>
          <a:effectLst/>
        </p:spPr>
        <p:txBody>
          <a:bodyPr wrap="square"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685800" y="9033942"/>
            <a:ext cx="5230280" cy="281914"/>
          </a:xfrm>
          <a:prstGeom prst="rect">
            <a:avLst/>
          </a:prstGeom>
          <a:noFill/>
          <a:ln w="12700">
            <a:noFill/>
            <a:miter lim="800000"/>
            <a:headEnd/>
            <a:tailEnd/>
          </a:ln>
          <a:effectLst/>
        </p:spPr>
        <p:txBody>
          <a:bodyPr wrap="square" lIns="96309" tIns="48154" rIns="96309" bIns="48154">
            <a:spAutoFit/>
          </a:bodyPr>
          <a:lstStyle/>
          <a:p>
            <a:pPr>
              <a:spcBef>
                <a:spcPct val="50000"/>
              </a:spcBef>
              <a:defRPr/>
            </a:pPr>
            <a:r>
              <a:rPr lang="en-US" sz="1200" i="1" dirty="0"/>
              <a:t>Diabetes Education Services 1998-2025</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339E4BC-9643-44DF-B384-4043AAA6B891}" type="slidenum">
              <a:rPr kumimoji="0" lang="en-US" altLang="en-US" sz="1300" smtClean="0"/>
              <a:pPr>
                <a:spcBef>
                  <a:spcPct val="0"/>
                </a:spcBef>
              </a:pPr>
              <a:t>34</a:t>
            </a:fld>
            <a:endParaRPr kumimoji="0" lang="en-US" altLang="en-US" sz="1300"/>
          </a:p>
        </p:txBody>
      </p:sp>
    </p:spTree>
    <p:extLst>
      <p:ext uri="{BB962C8B-B14F-4D97-AF65-F5344CB8AC3E}">
        <p14:creationId xmlns:p14="http://schemas.microsoft.com/office/powerpoint/2010/main" val="103288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497AFD7-BE86-40EC-9430-617613EDFDD3}" type="slidenum">
              <a:rPr kumimoji="0" lang="en-US" altLang="en-US" sz="1300" smtClean="0"/>
              <a:pPr>
                <a:spcBef>
                  <a:spcPct val="0"/>
                </a:spcBef>
              </a:pPr>
              <a:t>35</a:t>
            </a:fld>
            <a:endParaRPr kumimoji="0" lang="en-US" altLang="en-US" sz="1300"/>
          </a:p>
        </p:txBody>
      </p:sp>
    </p:spTree>
    <p:extLst>
      <p:ext uri="{BB962C8B-B14F-4D97-AF65-F5344CB8AC3E}">
        <p14:creationId xmlns:p14="http://schemas.microsoft.com/office/powerpoint/2010/main" val="3420064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B7CA7672-6110-48C2-98DD-10529DDD6C4D}" type="slidenum">
              <a:rPr kumimoji="0" lang="en-US" altLang="en-US" sz="1300" smtClean="0"/>
              <a:pPr>
                <a:spcBef>
                  <a:spcPct val="0"/>
                </a:spcBef>
              </a:pPr>
              <a:t>36</a:t>
            </a:fld>
            <a:endParaRPr kumimoji="0" lang="en-US" altLang="en-US" sz="1300"/>
          </a:p>
        </p:txBody>
      </p:sp>
    </p:spTree>
    <p:extLst>
      <p:ext uri="{BB962C8B-B14F-4D97-AF65-F5344CB8AC3E}">
        <p14:creationId xmlns:p14="http://schemas.microsoft.com/office/powerpoint/2010/main" val="193275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280F4F4-14F1-446F-BD1B-52315A351598}" type="slidenum">
              <a:rPr kumimoji="0" lang="en-US" altLang="en-US" sz="1300" smtClean="0"/>
              <a:pPr>
                <a:spcBef>
                  <a:spcPct val="0"/>
                </a:spcBef>
              </a:pPr>
              <a:t>37</a:t>
            </a:fld>
            <a:endParaRPr kumimoji="0" lang="en-US" altLang="en-US" sz="1300"/>
          </a:p>
        </p:txBody>
      </p:sp>
    </p:spTree>
    <p:extLst>
      <p:ext uri="{BB962C8B-B14F-4D97-AF65-F5344CB8AC3E}">
        <p14:creationId xmlns:p14="http://schemas.microsoft.com/office/powerpoint/2010/main" val="51924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13C4A03-DBEB-4856-BEF8-267BC00012B6}" type="slidenum">
              <a:rPr kumimoji="0" lang="en-US" altLang="en-US" sz="1300" smtClean="0"/>
              <a:pPr>
                <a:spcBef>
                  <a:spcPct val="0"/>
                </a:spcBef>
              </a:pPr>
              <a:t>40</a:t>
            </a:fld>
            <a:endParaRPr kumimoji="0" lang="en-US" altLang="en-US" sz="1300"/>
          </a:p>
        </p:txBody>
      </p:sp>
    </p:spTree>
    <p:extLst>
      <p:ext uri="{BB962C8B-B14F-4D97-AF65-F5344CB8AC3E}">
        <p14:creationId xmlns:p14="http://schemas.microsoft.com/office/powerpoint/2010/main" val="3458835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71B9E46-9A31-42BF-9262-EC660FD13F59}" type="slidenum">
              <a:rPr kumimoji="0" lang="en-US" altLang="en-US" sz="1300" smtClean="0"/>
              <a:pPr>
                <a:spcBef>
                  <a:spcPct val="0"/>
                </a:spcBef>
              </a:pPr>
              <a:t>41</a:t>
            </a:fld>
            <a:endParaRPr kumimoji="0" lang="en-US" altLang="en-US" sz="1300"/>
          </a:p>
        </p:txBody>
      </p:sp>
    </p:spTree>
    <p:extLst>
      <p:ext uri="{BB962C8B-B14F-4D97-AF65-F5344CB8AC3E}">
        <p14:creationId xmlns:p14="http://schemas.microsoft.com/office/powerpoint/2010/main" val="16909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ln/>
        </p:spPr>
        <p:txBody>
          <a:bodyPr/>
          <a:lstStyle/>
          <a:p>
            <a:r>
              <a:rPr lang="en-US" altLang="en-US"/>
              <a:t>Diabetes management places substantial burdens on the youth and family</a:t>
            </a:r>
          </a:p>
          <a:p>
            <a:r>
              <a:rPr lang="en-US" altLang="en-US"/>
              <a:t>Ongoing parental involvement is necessary, due to the complexities of diabetes management</a:t>
            </a:r>
          </a:p>
        </p:txBody>
      </p:sp>
      <p:sp>
        <p:nvSpPr>
          <p:cNvPr id="32154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6B502D7-D82B-4E30-8C8E-B10919FB363B}" type="slidenum">
              <a:rPr lang="en-US" altLang="en-US" sz="900">
                <a:latin typeface="Calibri" panose="020F0502020204030204" pitchFamily="34" charset="0"/>
              </a:rPr>
              <a:pPr algn="r" eaLnBrk="1" hangingPunct="1"/>
              <a:t>45</a:t>
            </a:fld>
            <a:endParaRPr lang="en-US" altLang="en-US" sz="900">
              <a:latin typeface="Calibri" panose="020F0502020204030204" pitchFamily="34" charset="0"/>
            </a:endParaRPr>
          </a:p>
        </p:txBody>
      </p:sp>
      <p:sp>
        <p:nvSpPr>
          <p:cNvPr id="321541"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77085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ln/>
        </p:spPr>
        <p:txBody>
          <a:bodyPr/>
          <a:lstStyle/>
          <a:p>
            <a:r>
              <a:rPr lang="en-US" altLang="en-US"/>
              <a:t>Because of the increased frequency of autoimmune disease in type 1 diabetes, screening for thyroid dysfunction, vitamin B12 deficiency, (due to autoimmune gastritis, and celiac disease should be considered on based on signs and symptoms.</a:t>
            </a:r>
          </a:p>
          <a:p>
            <a:r>
              <a:rPr lang="en-US" altLang="en-US"/>
              <a:t>There are other autoimmune conditions (ie, Addison’s disease, etc.) that should be assessed and monitored as clinically indicated.</a:t>
            </a:r>
          </a:p>
        </p:txBody>
      </p:sp>
      <p:sp>
        <p:nvSpPr>
          <p:cNvPr id="30515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F4B7DCB-B8EC-4D3B-A426-628C2F22D291}" type="slidenum">
              <a:rPr lang="en-US" altLang="en-US" sz="900">
                <a:latin typeface="Calibri" panose="020F0502020204030204" pitchFamily="34" charset="0"/>
              </a:rPr>
              <a:pPr algn="r" eaLnBrk="1" hangingPunct="1"/>
              <a:t>48</a:t>
            </a:fld>
            <a:endParaRPr lang="en-US" altLang="en-US" sz="900">
              <a:latin typeface="Calibri" panose="020F0502020204030204" pitchFamily="34" charset="0"/>
            </a:endParaRPr>
          </a:p>
        </p:txBody>
      </p:sp>
      <p:sp>
        <p:nvSpPr>
          <p:cNvPr id="305157" name="TextBox 4"/>
          <p:cNvSpPr txBox="1">
            <a:spLocks noChangeArrowheads="1"/>
          </p:cNvSpPr>
          <p:nvPr/>
        </p:nvSpPr>
        <p:spPr bwMode="auto">
          <a:xfrm>
            <a:off x="701675" y="8359775"/>
            <a:ext cx="5607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Daniels M, DuBose SN, Maahs DM, et al.; T1D Exchange Clinic Network. Factors associated with microalbuminuria in 7,549 children and adolescents with type 1 diabetes in the T1D Exchange clinic registry. Diabetes Care 2013;36:2639–2645</a:t>
            </a:r>
          </a:p>
        </p:txBody>
      </p:sp>
    </p:spTree>
    <p:extLst>
      <p:ext uri="{BB962C8B-B14F-4D97-AF65-F5344CB8AC3E}">
        <p14:creationId xmlns:p14="http://schemas.microsoft.com/office/powerpoint/2010/main" val="384919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ln/>
        </p:spPr>
        <p:txBody>
          <a:bodyPr/>
          <a:lstStyle/>
          <a:p>
            <a:pPr lvl="1"/>
            <a:r>
              <a:rPr lang="en-US" altLang="en-US"/>
              <a:t>Consider screening children with type 1 diabetes for antithyroid peroxidase and antithyroglobulin antibodies at diagnosis (E)</a:t>
            </a:r>
            <a:r>
              <a:rPr lang="en-US" altLang="en-US" baseline="30000"/>
              <a:t>1</a:t>
            </a:r>
          </a:p>
          <a:p>
            <a:pPr lvl="1"/>
            <a:r>
              <a:rPr lang="en-US" altLang="en-US"/>
              <a:t>Measuring TSH concentrations soon after diagnosis of type 1 diabetes, after metabolic control has been established, is reasonable. If normal, consider rechecking every 1–2 years, especially if the patient develops symptoms of thyroid dysfunction, thyromegaly, an abnormal growth rate, or unusual glycemic variation (E)</a:t>
            </a:r>
            <a:r>
              <a:rPr lang="en-US" altLang="en-US" baseline="30000"/>
              <a:t>1</a:t>
            </a:r>
          </a:p>
          <a:p>
            <a:r>
              <a:rPr lang="en-US" altLang="en-US"/>
              <a:t>Autoimmune thyroid disease is the most common autoimmune disorder associated with diabetes, occurring in 17-30% of patients with type 1 diabetes</a:t>
            </a:r>
            <a:r>
              <a:rPr lang="en-US" altLang="en-US" baseline="30000"/>
              <a:t>2</a:t>
            </a:r>
          </a:p>
          <a:p>
            <a:r>
              <a:rPr lang="en-US" altLang="en-US"/>
              <a:t>About one-quarter of children with type 1 diabetes have thyroid autoantibodies at the time of diagnosis;</a:t>
            </a:r>
            <a:r>
              <a:rPr lang="en-US" altLang="en-US" baseline="30000"/>
              <a:t>3</a:t>
            </a:r>
            <a:r>
              <a:rPr lang="en-US" altLang="en-US"/>
              <a:t>  presence of thyroid autoantibodies is predictive of thyroid dysfunction, generally hypothyroidism but less commonly hyperthyroidism</a:t>
            </a:r>
            <a:r>
              <a:rPr lang="en-US" altLang="en-US" baseline="30000"/>
              <a:t>4</a:t>
            </a:r>
          </a:p>
          <a:p>
            <a:r>
              <a:rPr lang="en-US" altLang="en-US"/>
              <a:t>Subclinical hypothyroidism may be associated with increased risk of symptomatic hypoglycemia</a:t>
            </a:r>
            <a:r>
              <a:rPr lang="en-US" altLang="en-US" baseline="30000"/>
              <a:t>5</a:t>
            </a:r>
            <a:r>
              <a:rPr lang="en-US" altLang="en-US"/>
              <a:t> and with reduced linear growth;</a:t>
            </a:r>
            <a:r>
              <a:rPr lang="en-US" altLang="en-US" baseline="30000"/>
              <a:t>6 </a:t>
            </a:r>
            <a:r>
              <a:rPr lang="en-US" altLang="en-US"/>
              <a:t>hyperthyroidism alters  glucose metabolism, potentially resulting in deterioration of metabolic control</a:t>
            </a:r>
            <a:r>
              <a:rPr lang="en-US" altLang="en-US" baseline="30000"/>
              <a:t>1</a:t>
            </a:r>
          </a:p>
        </p:txBody>
      </p:sp>
      <p:sp>
        <p:nvSpPr>
          <p:cNvPr id="30822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48C9F34-A5F7-4EC1-8C42-B09151BFDB83}" type="slidenum">
              <a:rPr lang="en-US" altLang="en-US" sz="900">
                <a:latin typeface="Calibri" panose="020F0502020204030204" pitchFamily="34" charset="0"/>
              </a:rPr>
              <a:pPr algn="r" eaLnBrk="1" hangingPunct="1"/>
              <a:t>50</a:t>
            </a:fld>
            <a:endParaRPr lang="en-US" altLang="en-US" sz="900">
              <a:latin typeface="Calibri" panose="020F0502020204030204" pitchFamily="34" charset="0"/>
            </a:endParaRPr>
          </a:p>
        </p:txBody>
      </p:sp>
      <p:sp>
        <p:nvSpPr>
          <p:cNvPr id="308229" name="TextBox 4"/>
          <p:cNvSpPr txBox="1">
            <a:spLocks noChangeArrowheads="1"/>
          </p:cNvSpPr>
          <p:nvPr/>
        </p:nvSpPr>
        <p:spPr bwMode="auto">
          <a:xfrm>
            <a:off x="701675" y="7265988"/>
            <a:ext cx="56070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Roldán MB, Alonso M, Barrio R. Thyroid autoimmunity in children and adolescents with Type 1 diabetes mellitus.  Diabetes Nutr Metab 1999;12:27–31</a:t>
            </a:r>
          </a:p>
          <a:p>
            <a:pPr eaLnBrk="1" hangingPunct="1">
              <a:buFont typeface="Calibri" panose="020F0502020204030204" pitchFamily="34" charset="0"/>
              <a:buAutoNum type="arabicPeriod"/>
            </a:pPr>
            <a:r>
              <a:rPr lang="en-US" altLang="en-US" sz="900">
                <a:latin typeface="Calibri" panose="020F0502020204030204" pitchFamily="34" charset="0"/>
              </a:rPr>
              <a:t>Triolo TM, Armstrong TK, McFann K, et al. Additional autoimmune disease found in 33% of patients at type 1 diabetes onset. Diabetes Care 2011;34:1211–1213</a:t>
            </a:r>
          </a:p>
          <a:p>
            <a:pPr eaLnBrk="1" hangingPunct="1">
              <a:buFont typeface="Calibri" panose="020F0502020204030204" pitchFamily="34" charset="0"/>
              <a:buAutoNum type="arabicPeriod"/>
            </a:pPr>
            <a:r>
              <a:rPr lang="en-US" altLang="en-US" sz="900">
                <a:latin typeface="Calibri" panose="020F0502020204030204" pitchFamily="34" charset="0"/>
              </a:rPr>
              <a:t>Kordonouri O, Deiss D, Danne T, Dorow A, Bassir C, Gruüters-Kieslich A. Predictivity of thyroid autoantibodies for the development of thyroid disorders in children and adolescents with Type 1 diabetes. Diabet Med 2002;19:518–521</a:t>
            </a:r>
          </a:p>
          <a:p>
            <a:pPr eaLnBrk="1" hangingPunct="1">
              <a:buFont typeface="Calibri" panose="020F0502020204030204" pitchFamily="34" charset="0"/>
              <a:buAutoNum type="arabicPeriod"/>
            </a:pPr>
            <a:r>
              <a:rPr lang="en-US" altLang="en-US" sz="900">
                <a:latin typeface="Calibri" panose="020F0502020204030204" pitchFamily="34" charset="0"/>
              </a:rPr>
              <a:t>Mohn A, Di Michele S, Di Luzio R, Tumini S, Chiarelli F. The effect of subclinical hypothyroidism on metabolic control in children and adolescents with Type 1 diabetes mellitus. Diabet Med 2002;19:70–73</a:t>
            </a:r>
          </a:p>
          <a:p>
            <a:pPr eaLnBrk="1" hangingPunct="1">
              <a:buFont typeface="Calibri" panose="020F0502020204030204" pitchFamily="34" charset="0"/>
              <a:buAutoNum type="arabicPeriod"/>
            </a:pPr>
            <a:r>
              <a:rPr lang="en-US" altLang="en-US" sz="900">
                <a:latin typeface="Calibri" panose="020F0502020204030204" pitchFamily="34" charset="0"/>
              </a:rPr>
              <a:t>Chase HP, Garg SK, Cockerham RS, Wilcox WD, Walravens PA. Thyroid hormone replacement and growth of children with subclinical hypothyroidism and diabetes. Diabet Med 1990;7:299–303</a:t>
            </a:r>
          </a:p>
        </p:txBody>
      </p:sp>
    </p:spTree>
    <p:extLst>
      <p:ext uri="{BB962C8B-B14F-4D97-AF65-F5344CB8AC3E}">
        <p14:creationId xmlns:p14="http://schemas.microsoft.com/office/powerpoint/2010/main" val="197063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care of children with type 1 diabetes and celiac disease are summarized in two slides</a:t>
            </a:r>
            <a:r>
              <a:rPr lang="en-US" altLang="en-US" baseline="30000"/>
              <a:t>1</a:t>
            </a:r>
          </a:p>
          <a:p>
            <a:pPr marL="0" indent="0">
              <a:buFont typeface="Arial" panose="020B0604020202020204" pitchFamily="34" charset="0"/>
              <a:buNone/>
            </a:pPr>
            <a:endParaRPr lang="en-US" altLang="en-US" b="1"/>
          </a:p>
          <a:p>
            <a:pPr marL="0" indent="0">
              <a:buFont typeface="Arial" panose="020B0604020202020204" pitchFamily="34" charset="0"/>
              <a:buNone/>
            </a:pPr>
            <a:r>
              <a:rPr lang="en-US" altLang="en-US" b="1"/>
              <a:t>Slide 1 of 2</a:t>
            </a:r>
          </a:p>
          <a:p>
            <a:pPr lvl="1"/>
            <a:r>
              <a:rPr lang="en-US" altLang="en-US"/>
              <a:t>Consider screening children with type 1 diabetes for celiac disease by measuring IgA antitissue transglutaminase or antiendomysial antibodies, with documentation of normal total serum IgA levels, soon after the diagnosis of diabetes (E)</a:t>
            </a:r>
          </a:p>
          <a:p>
            <a:pPr lvl="1"/>
            <a:r>
              <a:rPr lang="en-US" altLang="en-US"/>
              <a:t>Testing should be considered in children with a positive family history of celiac disease, growth failure, failure to gain weight, weight loss, diarrhea, flatulence, abdominal pain, or signs of malabsorption or in children with frequent unexplained hypoglycemia or deterioration in glycemic control (E)</a:t>
            </a:r>
          </a:p>
          <a:p>
            <a:pPr marL="0" indent="0"/>
            <a:r>
              <a:rPr lang="en-US" altLang="en-US"/>
              <a:t>Celiac disease is an immune-mediated disorder that occurs with increased frequency in patients with type 1 diabetes (1</a:t>
            </a:r>
            <a:r>
              <a:rPr lang="en-US" altLang="en-US">
                <a:ea typeface="Verdana" panose="020B0604030504040204" pitchFamily="34" charset="0"/>
                <a:cs typeface="Verdana" panose="020B0604030504040204" pitchFamily="34" charset="0"/>
              </a:rPr>
              <a:t>–</a:t>
            </a:r>
            <a:r>
              <a:rPr lang="en-US" altLang="en-US"/>
              <a:t>16% of individuals compared with 0.3</a:t>
            </a:r>
            <a:r>
              <a:rPr lang="en-US" altLang="en-US">
                <a:ea typeface="Verdana" panose="020B0604030504040204" pitchFamily="34" charset="0"/>
                <a:cs typeface="Verdana" panose="020B0604030504040204" pitchFamily="34" charset="0"/>
              </a:rPr>
              <a:t>–</a:t>
            </a:r>
            <a:r>
              <a:rPr lang="en-US" altLang="en-US"/>
              <a:t>1% in the general population)</a:t>
            </a:r>
            <a:r>
              <a:rPr lang="en-US" altLang="en-US" baseline="30000"/>
              <a:t>2,3</a:t>
            </a:r>
          </a:p>
          <a:p>
            <a:pPr marL="0" indent="0"/>
            <a:r>
              <a:rPr lang="en-US" altLang="en-US"/>
              <a:t>Screening for celiac disease includes measuring serum levels of tissue transglutaminase or anti-endomysial antibodies, then small bowel biopsy in antibody positive children</a:t>
            </a:r>
          </a:p>
          <a:p>
            <a:pPr marL="0" indent="0"/>
            <a:r>
              <a:rPr lang="en-US" altLang="en-US"/>
              <a:t>In symptomatic children with type 1 diabetes and celiac disease, gluten-free diets reduce symptoms and rates of hypoglycemia</a:t>
            </a:r>
            <a:r>
              <a:rPr lang="en-US" altLang="en-US" baseline="30000"/>
              <a:t>4</a:t>
            </a:r>
          </a:p>
        </p:txBody>
      </p:sp>
      <p:sp>
        <p:nvSpPr>
          <p:cNvPr id="30618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4BA957-E6C3-4CC2-86B8-0472709CB079}" type="slidenum">
              <a:rPr lang="en-US" altLang="en-US" sz="900">
                <a:latin typeface="Calibri" panose="020F0502020204030204" pitchFamily="34" charset="0"/>
              </a:rPr>
              <a:pPr algn="r" eaLnBrk="1" hangingPunct="1"/>
              <a:t>51</a:t>
            </a:fld>
            <a:endParaRPr lang="en-US" altLang="en-US" sz="900">
              <a:latin typeface="Calibri" panose="020F0502020204030204" pitchFamily="34" charset="0"/>
            </a:endParaRPr>
          </a:p>
        </p:txBody>
      </p:sp>
      <p:sp>
        <p:nvSpPr>
          <p:cNvPr id="306181" name="TextBox 4"/>
          <p:cNvSpPr txBox="1">
            <a:spLocks noChangeArrowheads="1"/>
          </p:cNvSpPr>
          <p:nvPr/>
        </p:nvSpPr>
        <p:spPr bwMode="auto">
          <a:xfrm>
            <a:off x="701675" y="8086725"/>
            <a:ext cx="56070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Holmes GK. Screening for coeliac disease in type 1 diabetes. Arch Dis Child 2002;87:495–498</a:t>
            </a:r>
          </a:p>
          <a:p>
            <a:pPr eaLnBrk="1" hangingPunct="1">
              <a:buFont typeface="Calibri" panose="020F0502020204030204" pitchFamily="34" charset="0"/>
              <a:buAutoNum type="arabicPeriod"/>
            </a:pPr>
            <a:r>
              <a:rPr lang="en-US" altLang="en-US" sz="900">
                <a:latin typeface="Calibri" panose="020F0502020204030204" pitchFamily="34" charset="0"/>
              </a:rPr>
              <a:t>Rewers M, Liu E, Simmons J, Redondo MJ, Hoffenberg EJ. Celiac disease associated with type 1 diabetes mellitus. Endocrinol Metab Clin North Am 2004;33:197–214, xi</a:t>
            </a:r>
          </a:p>
          <a:p>
            <a:pPr eaLnBrk="1" hangingPunct="1">
              <a:buFont typeface="Calibri" panose="020F0502020204030204" pitchFamily="34" charset="0"/>
              <a:buAutoNum type="arabicPeriod"/>
            </a:pPr>
            <a:r>
              <a:rPr lang="en-US" altLang="en-US" sz="900">
                <a:latin typeface="Calibri" panose="020F0502020204030204" pitchFamily="34" charset="0"/>
              </a:rPr>
              <a:t>Abid N, McGlone O, Cardwell C, McCallion W, Carson D. Clinical and metabolic effects of gluten free diet in children with type 1 diabetes and coeliac disease. Pediatr Diabetes 2011;12:322–325</a:t>
            </a:r>
          </a:p>
        </p:txBody>
      </p:sp>
    </p:spTree>
    <p:extLst>
      <p:ext uri="{BB962C8B-B14F-4D97-AF65-F5344CB8AC3E}">
        <p14:creationId xmlns:p14="http://schemas.microsoft.com/office/powerpoint/2010/main" val="297558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care of children with type 1 diabetes and celiac disease are summarized in two slides</a:t>
            </a:r>
          </a:p>
          <a:p>
            <a:pPr marL="0" indent="0"/>
            <a:endParaRPr lang="en-US" altLang="en-US"/>
          </a:p>
          <a:p>
            <a:pPr marL="0" indent="0">
              <a:buFont typeface="Arial" panose="020B0604020202020204" pitchFamily="34" charset="0"/>
              <a:buNone/>
            </a:pPr>
            <a:r>
              <a:rPr lang="en-US" altLang="en-US" b="1"/>
              <a:t>Slide 2 of 2</a:t>
            </a:r>
          </a:p>
          <a:p>
            <a:pPr marL="0" indent="0"/>
            <a:r>
              <a:rPr lang="en-US" altLang="en-US"/>
              <a:t>Consider referral to a gastroenterologist for evaluation with possible endoscopy and biopsy for confirmation of celiac disease in asymptomatic children with positive antibodies (E)</a:t>
            </a:r>
          </a:p>
          <a:p>
            <a:pPr marL="0" indent="0"/>
            <a:r>
              <a:rPr lang="en-US" altLang="en-US"/>
              <a:t>Children with biopsy-confirmed celiac disease should be placed on a gluten-free diet and have consultation with a dietitian experienced in managing both diabetes and celiac disease (B)</a:t>
            </a:r>
          </a:p>
        </p:txBody>
      </p:sp>
      <p:sp>
        <p:nvSpPr>
          <p:cNvPr id="30720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BFEAAE4-E9E2-4BA5-B61B-BBAEF2BB5155}" type="slidenum">
              <a:rPr lang="en-US" altLang="en-US" sz="900">
                <a:latin typeface="Calibri" panose="020F0502020204030204" pitchFamily="34" charset="0"/>
              </a:rPr>
              <a:pPr algn="r" eaLnBrk="1" hangingPunct="1"/>
              <a:t>52</a:t>
            </a:fld>
            <a:endParaRPr lang="en-US" altLang="en-US" sz="900">
              <a:latin typeface="Calibri" panose="020F0502020204030204" pitchFamily="34" charset="0"/>
            </a:endParaRPr>
          </a:p>
        </p:txBody>
      </p:sp>
      <p:sp>
        <p:nvSpPr>
          <p:cNvPr id="307205"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a:t>
            </a:r>
            <a:r>
              <a:rPr lang="en-US" altLang="en-US" sz="900" i="1">
                <a:latin typeface="Calibri" panose="020F0502020204030204" pitchFamily="34" charset="0"/>
              </a:rPr>
              <a:t>Diabetes Care</a:t>
            </a:r>
            <a:r>
              <a:rPr lang="en-US" altLang="en-US" sz="900">
                <a:latin typeface="Calibri" panose="020F0502020204030204" pitchFamily="34" charset="0"/>
              </a:rPr>
              <a:t> 2014;37(suppl 1):S52</a:t>
            </a:r>
          </a:p>
        </p:txBody>
      </p:sp>
    </p:spTree>
    <p:extLst>
      <p:ext uri="{BB962C8B-B14F-4D97-AF65-F5344CB8AC3E}">
        <p14:creationId xmlns:p14="http://schemas.microsoft.com/office/powerpoint/2010/main" val="3572306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63E348F-EB3B-4D43-B4BF-56669BADA879}" type="slidenum">
              <a:rPr kumimoji="0" lang="en-US" altLang="en-US" sz="1300" smtClean="0"/>
              <a:pPr>
                <a:spcBef>
                  <a:spcPct val="0"/>
                </a:spcBef>
              </a:pPr>
              <a:t>56</a:t>
            </a:fld>
            <a:endParaRPr kumimoji="0" lang="en-US" altLang="en-US" sz="1300"/>
          </a:p>
        </p:txBody>
      </p:sp>
    </p:spTree>
    <p:extLst>
      <p:ext uri="{BB962C8B-B14F-4D97-AF65-F5344CB8AC3E}">
        <p14:creationId xmlns:p14="http://schemas.microsoft.com/office/powerpoint/2010/main" val="1812952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0C4B998-0138-450E-B4AF-F1619942B415}" type="slidenum">
              <a:rPr kumimoji="0" lang="en-US" altLang="en-US" sz="1300" smtClean="0"/>
              <a:pPr>
                <a:spcBef>
                  <a:spcPct val="0"/>
                </a:spcBef>
              </a:pPr>
              <a:t>59</a:t>
            </a:fld>
            <a:endParaRPr kumimoji="0" lang="en-US" altLang="en-US" sz="1300"/>
          </a:p>
        </p:txBody>
      </p:sp>
    </p:spTree>
    <p:extLst>
      <p:ext uri="{BB962C8B-B14F-4D97-AF65-F5344CB8AC3E}">
        <p14:creationId xmlns:p14="http://schemas.microsoft.com/office/powerpoint/2010/main" val="3220739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ln/>
        </p:spPr>
        <p:txBody>
          <a:bodyPr/>
          <a:lstStyle/>
          <a:p>
            <a:r>
              <a:rPr lang="en-US" altLang="en-US"/>
              <a:t>The recommendation for glycemic control in children and adolescents with type 1 diabetes</a:t>
            </a:r>
            <a:r>
              <a:rPr lang="en-US" altLang="en-US" baseline="30000"/>
              <a:t>1</a:t>
            </a:r>
            <a:r>
              <a:rPr lang="en-US" altLang="en-US"/>
              <a:t> is included in this slide</a:t>
            </a:r>
            <a:r>
              <a:rPr lang="en-US" altLang="en-US" baseline="30000"/>
              <a:t> </a:t>
            </a:r>
          </a:p>
          <a:p>
            <a:r>
              <a:rPr lang="en-US" altLang="en-US"/>
              <a:t>In selecting glycemic goals, the long-term health benefits of achieving a lower A1C should be balanced against the risks of hypoglycemia and the developmental burdens of intensive regimens in children and youth</a:t>
            </a:r>
            <a:r>
              <a:rPr lang="en-US" altLang="en-US" baseline="30000"/>
              <a:t>1</a:t>
            </a:r>
          </a:p>
          <a:p>
            <a:r>
              <a:rPr lang="en-US" altLang="en-US"/>
              <a:t>Special consideration should be given to the unique risks of hypoglycemia in young children</a:t>
            </a:r>
            <a:r>
              <a:rPr lang="en-US" altLang="en-US" baseline="30000"/>
              <a:t>1</a:t>
            </a:r>
          </a:p>
          <a:p>
            <a:pPr lvl="1"/>
            <a:r>
              <a:rPr lang="en-US" altLang="en-US"/>
              <a:t>For young children (&lt;7 years old), glycemic goals may need to be modified since most at that age have a form of “hypoglycemic unawareness,” including immaturity of and a relative inability to recognize and respond to hypoglycemic symptoms; this places them at greater risk for severe hypoglycemia</a:t>
            </a:r>
          </a:p>
          <a:p>
            <a:pPr lvl="1"/>
            <a:r>
              <a:rPr lang="en-US" altLang="en-US"/>
              <a:t>While it was previously thought that young children were at risk for cognitive impairment after episodes of severe hypoglycemia, current data have not confirmed this</a:t>
            </a:r>
            <a:r>
              <a:rPr lang="en-US" altLang="en-US" baseline="30000"/>
              <a:t>2-4</a:t>
            </a:r>
          </a:p>
          <a:p>
            <a:r>
              <a:rPr lang="en-US" altLang="en-US"/>
              <a:t>Furthermore, new therapeutic modalities, such as rapid and long-acting insulin analogs, technological advances (e.g., low glucose suspend), and education may mitigate the incidence of severe hypoglycemia</a:t>
            </a:r>
            <a:r>
              <a:rPr lang="en-US" altLang="en-US" baseline="30000"/>
              <a:t>5</a:t>
            </a:r>
          </a:p>
        </p:txBody>
      </p:sp>
      <p:sp>
        <p:nvSpPr>
          <p:cNvPr id="30310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A2185C3-C92F-4DBD-A205-734623672F77}" type="slidenum">
              <a:rPr lang="en-US" altLang="en-US" sz="900">
                <a:latin typeface="Calibri" panose="020F0502020204030204" pitchFamily="34" charset="0"/>
              </a:rPr>
              <a:pPr algn="r" eaLnBrk="1" hangingPunct="1"/>
              <a:t>68</a:t>
            </a:fld>
            <a:endParaRPr lang="en-US" altLang="en-US" sz="900">
              <a:latin typeface="Calibri" panose="020F0502020204030204" pitchFamily="34" charset="0"/>
            </a:endParaRPr>
          </a:p>
        </p:txBody>
      </p:sp>
      <p:sp>
        <p:nvSpPr>
          <p:cNvPr id="303109" name="TextBox 4"/>
          <p:cNvSpPr txBox="1">
            <a:spLocks noChangeArrowheads="1"/>
          </p:cNvSpPr>
          <p:nvPr/>
        </p:nvSpPr>
        <p:spPr bwMode="auto">
          <a:xfrm>
            <a:off x="701675" y="7675563"/>
            <a:ext cx="5607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Seaquist ER, Anderson J, Childs B, et al. Hypoglycemia and diabetes: a report of a workgroup of the American Diabetes Association and The Endocrine Society. Diabetes Care 2013;36:1384–1395</a:t>
            </a:r>
          </a:p>
          <a:p>
            <a:pPr eaLnBrk="1" hangingPunct="1">
              <a:buFont typeface="Calibri" panose="020F0502020204030204" pitchFamily="34" charset="0"/>
              <a:buAutoNum type="arabicPeriod"/>
            </a:pPr>
            <a:r>
              <a:rPr lang="en-US" altLang="en-US" sz="900">
                <a:latin typeface="Calibri" panose="020F0502020204030204" pitchFamily="34" charset="0"/>
              </a:rPr>
              <a:t>Wysocki T, Harris MA, Mauras N, et al. Absence of adverse effects of severe hypoglycemia on cognitive function in school-aged children with  diabetes over 18 months. Diabetes Care 2003;26:1100–1105</a:t>
            </a:r>
          </a:p>
          <a:p>
            <a:pPr eaLnBrk="1" hangingPunct="1">
              <a:buFont typeface="Calibri" panose="020F0502020204030204" pitchFamily="34" charset="0"/>
              <a:buAutoNum type="arabicPeriod"/>
            </a:pPr>
            <a:r>
              <a:rPr lang="en-US" altLang="en-US" sz="900">
                <a:latin typeface="Calibri" panose="020F0502020204030204" pitchFamily="34" charset="0"/>
              </a:rPr>
              <a:t>Blasetti A, Chiuri RM, Tocco AM, et al. The effect of recurrent severe hypoglycemia on cognitive performance in children with type 1 diabetes: a metaanalysis. J Child Neurol 2011;26:1383–1391</a:t>
            </a:r>
          </a:p>
          <a:p>
            <a:pPr eaLnBrk="1" hangingPunct="1">
              <a:buFont typeface="Calibri" panose="020F0502020204030204" pitchFamily="34" charset="0"/>
              <a:buAutoNum type="arabicPeriod"/>
            </a:pPr>
            <a:r>
              <a:rPr lang="en-US" altLang="en-US" sz="900">
                <a:latin typeface="Calibri" panose="020F0502020204030204" pitchFamily="34" charset="0"/>
              </a:rPr>
              <a:t>Cooper MN, O’Connell SM, Davis EA, Jones TW. A population-based study of risk factors for severe hypoglycaemia in a contemporary cohort of childhood-onset type 1 diabetes. Diabetologia  2013;56:2164–2170</a:t>
            </a:r>
          </a:p>
        </p:txBody>
      </p:sp>
    </p:spTree>
    <p:extLst>
      <p:ext uri="{BB962C8B-B14F-4D97-AF65-F5344CB8AC3E}">
        <p14:creationId xmlns:p14="http://schemas.microsoft.com/office/powerpoint/2010/main" val="1217260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ln/>
        </p:spPr>
        <p:txBody>
          <a:bodyPr/>
          <a:lstStyle/>
          <a:p>
            <a:endParaRPr lang="en-US" altLang="en-US" baseline="30000"/>
          </a:p>
          <a:p>
            <a:r>
              <a:rPr lang="en-US" altLang="en-US"/>
              <a:t>Autoantibodies and ketosis may be present in patients with features of type 2 diabetes</a:t>
            </a:r>
          </a:p>
          <a:p>
            <a:r>
              <a:rPr lang="en-US" altLang="en-US"/>
              <a:t>ADA consensus report “Type 2 Diabetes in Children and Adolescents”</a:t>
            </a:r>
          </a:p>
        </p:txBody>
      </p:sp>
      <p:sp>
        <p:nvSpPr>
          <p:cNvPr id="32256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503E69D-6E64-496E-A69F-5C77A29320C1}" type="slidenum">
              <a:rPr lang="en-US" altLang="en-US" sz="900">
                <a:latin typeface="Calibri" panose="020F0502020204030204" pitchFamily="34" charset="0"/>
              </a:rPr>
              <a:pPr algn="r" eaLnBrk="1" hangingPunct="1"/>
              <a:t>76</a:t>
            </a:fld>
            <a:endParaRPr lang="en-US" altLang="en-US" sz="900">
              <a:latin typeface="Calibri" panose="020F0502020204030204" pitchFamily="34" charset="0"/>
            </a:endParaRPr>
          </a:p>
        </p:txBody>
      </p:sp>
      <p:sp>
        <p:nvSpPr>
          <p:cNvPr id="322565"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1601516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care of children and adolescents with hypertension</a:t>
            </a:r>
            <a:r>
              <a:rPr lang="en-US" altLang="en-US" baseline="30000"/>
              <a:t>1</a:t>
            </a:r>
            <a:r>
              <a:rPr lang="en-US" altLang="en-US"/>
              <a:t> are summarized in four slides</a:t>
            </a:r>
          </a:p>
          <a:p>
            <a:pPr marL="0" indent="0">
              <a:buFont typeface="Arial" panose="020B0604020202020204" pitchFamily="34" charset="0"/>
              <a:buNone/>
            </a:pPr>
            <a:endParaRPr lang="en-US" altLang="en-US" b="1"/>
          </a:p>
          <a:p>
            <a:pPr marL="0" indent="0">
              <a:buFont typeface="Arial" panose="020B0604020202020204" pitchFamily="34" charset="0"/>
              <a:buNone/>
            </a:pPr>
            <a:r>
              <a:rPr lang="en-US" altLang="en-US" b="1"/>
              <a:t>Slide 1 of 4</a:t>
            </a:r>
          </a:p>
          <a:p>
            <a:pPr lvl="1"/>
            <a:r>
              <a:rPr lang="en-US" altLang="en-US"/>
              <a:t>Blood pressure should be measured at each routine visit; children found to have high-normal blood pressure or hypertension should have blood pressure confirmed on a separate day (B)</a:t>
            </a:r>
          </a:p>
          <a:p>
            <a:pPr lvl="1">
              <a:buFont typeface="Arial" panose="020B0604020202020204" pitchFamily="34" charset="0"/>
              <a:buNone/>
            </a:pPr>
            <a:endParaRPr lang="en-US" altLang="en-US"/>
          </a:p>
        </p:txBody>
      </p:sp>
      <p:sp>
        <p:nvSpPr>
          <p:cNvPr id="30925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9B0C86C-7B62-43DB-BB33-2DBC0F4B42D9}" type="slidenum">
              <a:rPr lang="en-US" altLang="en-US" sz="900">
                <a:latin typeface="Calibri" panose="020F0502020204030204" pitchFamily="34" charset="0"/>
              </a:rPr>
              <a:pPr algn="r" eaLnBrk="1" hangingPunct="1"/>
              <a:t>78</a:t>
            </a:fld>
            <a:endParaRPr lang="en-US" altLang="en-US" sz="900">
              <a:latin typeface="Calibri" panose="020F0502020204030204" pitchFamily="34" charset="0"/>
            </a:endParaRPr>
          </a:p>
        </p:txBody>
      </p:sp>
      <p:sp>
        <p:nvSpPr>
          <p:cNvPr id="309253"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1):S50</a:t>
            </a:r>
          </a:p>
        </p:txBody>
      </p:sp>
    </p:spTree>
    <p:extLst>
      <p:ext uri="{BB962C8B-B14F-4D97-AF65-F5344CB8AC3E}">
        <p14:creationId xmlns:p14="http://schemas.microsoft.com/office/powerpoint/2010/main" val="4151850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care of children and adolescents with hypertension</a:t>
            </a:r>
            <a:r>
              <a:rPr lang="en-US" altLang="en-US" baseline="30000"/>
              <a:t>1</a:t>
            </a:r>
            <a:r>
              <a:rPr lang="en-US" altLang="en-US"/>
              <a:t> are summarized in four slides</a:t>
            </a:r>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b="1"/>
              <a:t>Slide 2 of 4</a:t>
            </a:r>
          </a:p>
          <a:p>
            <a:pPr lvl="1"/>
            <a:r>
              <a:rPr lang="en-US" altLang="en-US"/>
              <a:t>Initial treatment of high-normal blood pressure (SBP or DBP consistently above the 90</a:t>
            </a:r>
            <a:r>
              <a:rPr lang="en-US" altLang="en-US" baseline="30000"/>
              <a:t>th</a:t>
            </a:r>
            <a:r>
              <a:rPr lang="en-US" altLang="en-US"/>
              <a:t> percentile for age, sex, and height) includes dietary intervention and exercise, aimed at weight control and increased physical activity, if appropriate; if target blood pressure is not reached with 3–6 months of lifestyle intervention, pharmacological treatment should be considered (E)</a:t>
            </a:r>
          </a:p>
          <a:p>
            <a:pPr marL="0" indent="0"/>
            <a:r>
              <a:rPr lang="en-US" altLang="en-US"/>
              <a:t>Blood pressure measurements should be determined correctly, using the appropriate size cuff, and with the child seated and relaxed</a:t>
            </a:r>
          </a:p>
          <a:p>
            <a:pPr marL="0" indent="0"/>
            <a:r>
              <a:rPr lang="en-US" altLang="en-US"/>
              <a:t>Hypertension should be confirmed on at least three separate days</a:t>
            </a:r>
          </a:p>
          <a:p>
            <a:pPr marL="0" indent="0"/>
            <a:r>
              <a:rPr lang="en-US" altLang="en-US"/>
              <a:t>Normal blood pressure levels for age, sex, and height and appropriate methods for determinations are available online at www.nhlbi.nih.gov/health/prof/heart/hbp/hbp_ped.pdf</a:t>
            </a:r>
          </a:p>
        </p:txBody>
      </p:sp>
      <p:sp>
        <p:nvSpPr>
          <p:cNvPr id="31027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2965404-69D9-472E-B101-96FB2353BD26}" type="slidenum">
              <a:rPr lang="en-US" altLang="en-US" sz="900">
                <a:latin typeface="Calibri" panose="020F0502020204030204" pitchFamily="34" charset="0"/>
              </a:rPr>
              <a:pPr algn="r" eaLnBrk="1" hangingPunct="1"/>
              <a:t>79</a:t>
            </a:fld>
            <a:endParaRPr lang="en-US" altLang="en-US" sz="900">
              <a:latin typeface="Calibri" panose="020F0502020204030204" pitchFamily="34" charset="0"/>
            </a:endParaRPr>
          </a:p>
        </p:txBody>
      </p:sp>
      <p:sp>
        <p:nvSpPr>
          <p:cNvPr id="310277"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1):S50</a:t>
            </a:r>
          </a:p>
        </p:txBody>
      </p:sp>
    </p:spTree>
    <p:extLst>
      <p:ext uri="{BB962C8B-B14F-4D97-AF65-F5344CB8AC3E}">
        <p14:creationId xmlns:p14="http://schemas.microsoft.com/office/powerpoint/2010/main" val="223994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screening and treatment of children and adolescents with type 1 diabetes for dyslipidemia are summarized in four slides</a:t>
            </a:r>
            <a:r>
              <a:rPr lang="en-US" altLang="en-US" baseline="30000"/>
              <a:t>1</a:t>
            </a:r>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b="1"/>
              <a:t>Slide 1 of 4</a:t>
            </a:r>
          </a:p>
          <a:p>
            <a:pPr marL="0" indent="0"/>
            <a:r>
              <a:rPr lang="en-US" altLang="en-US"/>
              <a:t>Children diagnosed with type 1 diabetes have a high risk of early subclinical</a:t>
            </a:r>
            <a:r>
              <a:rPr lang="en-US" altLang="en-US" baseline="30000"/>
              <a:t>2-4</a:t>
            </a:r>
            <a:r>
              <a:rPr lang="en-US" altLang="en-US"/>
              <a:t> and clinical</a:t>
            </a:r>
            <a:r>
              <a:rPr lang="en-US" altLang="en-US" baseline="30000"/>
              <a:t>5</a:t>
            </a:r>
            <a:r>
              <a:rPr lang="en-US" altLang="en-US"/>
              <a:t> CVD</a:t>
            </a:r>
          </a:p>
        </p:txBody>
      </p:sp>
      <p:sp>
        <p:nvSpPr>
          <p:cNvPr id="31334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BA35D2C-2A04-4275-808E-DCD12B035CFA}" type="slidenum">
              <a:rPr lang="en-US" altLang="en-US" sz="900">
                <a:latin typeface="Calibri" panose="020F0502020204030204" pitchFamily="34" charset="0"/>
              </a:rPr>
              <a:pPr algn="r" eaLnBrk="1" hangingPunct="1"/>
              <a:t>80</a:t>
            </a:fld>
            <a:endParaRPr lang="en-US" altLang="en-US" sz="900">
              <a:latin typeface="Calibri" panose="020F0502020204030204" pitchFamily="34" charset="0"/>
            </a:endParaRPr>
          </a:p>
        </p:txBody>
      </p:sp>
      <p:sp>
        <p:nvSpPr>
          <p:cNvPr id="313349"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1):S51</a:t>
            </a:r>
          </a:p>
          <a:p>
            <a:pPr eaLnBrk="1" hangingPunct="1">
              <a:buFont typeface="Calibri" panose="020F0502020204030204" pitchFamily="34" charset="0"/>
              <a:buAutoNum type="arabicPeriod"/>
            </a:pPr>
            <a:r>
              <a:rPr lang="en-US" altLang="en-US" sz="900">
                <a:latin typeface="Calibri" panose="020F0502020204030204" pitchFamily="34" charset="0"/>
              </a:rPr>
              <a:t>Hörtenhuber T, Rami-Mehar B, Satler M, et al. Endothelial progenitor cells are related to glycemic control in children with type 1 diabetes over time. Diabetes Care 2013;36:1647–1653</a:t>
            </a:r>
          </a:p>
          <a:p>
            <a:pPr eaLnBrk="1" hangingPunct="1">
              <a:buFont typeface="Calibri" panose="020F0502020204030204" pitchFamily="34" charset="0"/>
              <a:buAutoNum type="arabicPeriod"/>
            </a:pPr>
            <a:r>
              <a:rPr lang="en-US" altLang="en-US" sz="900">
                <a:latin typeface="Calibri" panose="020F0502020204030204" pitchFamily="34" charset="0"/>
              </a:rPr>
              <a:t>Haller MJ, Samyn M, Nichols WW, et al. Radial artery tonometry demonstrates arterial stiffness in children with type 1 diabetes. Diabetes Care 2004;27:2911–2917</a:t>
            </a:r>
          </a:p>
          <a:p>
            <a:pPr eaLnBrk="1" hangingPunct="1">
              <a:buFont typeface="Calibri" panose="020F0502020204030204" pitchFamily="34" charset="0"/>
              <a:buAutoNum type="arabicPeriod"/>
            </a:pPr>
            <a:r>
              <a:rPr lang="en-US" altLang="en-US" sz="900">
                <a:latin typeface="Calibri" panose="020F0502020204030204" pitchFamily="34" charset="0"/>
              </a:rPr>
              <a:t>Orchard TJ, Forrest KY, Kuller LH, Becker DJ, for the Pittsburgh Epidemiology of Diabetes Complications Study. Lipid and blood pressure treatment goals for type 1 diabetes: 10-year incidence data from the Pittsburgh Epidemiology of Diabetes Complications Study. Diabetes Care 2001;24:1053–1059</a:t>
            </a:r>
          </a:p>
        </p:txBody>
      </p:sp>
    </p:spTree>
    <p:extLst>
      <p:ext uri="{BB962C8B-B14F-4D97-AF65-F5344CB8AC3E}">
        <p14:creationId xmlns:p14="http://schemas.microsoft.com/office/powerpoint/2010/main" val="3429455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the screening and treatment of children and adolescents with type 1 diabetes for dyslipidemia are summarized in four slides</a:t>
            </a:r>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b="1"/>
              <a:t>Slide 4 of 4</a:t>
            </a:r>
          </a:p>
          <a:p>
            <a:pPr lvl="1"/>
            <a:r>
              <a:rPr lang="en-US" altLang="en-US"/>
              <a:t>Initial therapy may consist of optimization of glucose control and MNT using a Step 2 AHA diet aimed at a decrease in the amount of saturated fat in the diet (B)</a:t>
            </a:r>
          </a:p>
          <a:p>
            <a:pPr lvl="1"/>
            <a:r>
              <a:rPr lang="en-US" altLang="en-US"/>
              <a:t>After the age of 10 years, the addition of a statin in patients who, after MNT and lifestyle changes, have LDL cholesterol &gt;160 mg/dL (4.1 mmol/L) or LDL cholesterol &gt;130 mg/dl (3.4 mmol/L) and one or more CVD risk factors is reasonable (E)</a:t>
            </a:r>
          </a:p>
          <a:p>
            <a:pPr lvl="1"/>
            <a:r>
              <a:rPr lang="en-US" altLang="en-US"/>
              <a:t>The goal of therapy is an LDL cholesterol value &lt;100 mg/dL (2.6 mmol/L) (E)</a:t>
            </a:r>
          </a:p>
          <a:p>
            <a:pPr marL="0" indent="0"/>
            <a:r>
              <a:rPr lang="en-US" altLang="en-US"/>
              <a:t>Statins are not approved for use under the age of 10 years, and statin treatment should generally not be used in children with type 1 diabetes prior to this age</a:t>
            </a:r>
          </a:p>
          <a:p>
            <a:pPr marL="0" indent="0"/>
            <a:r>
              <a:rPr lang="en-US" altLang="en-US"/>
              <a:t>For postpubertal girls, issues of pregnancy prevention are paramount, since statins are category X in pregnancy</a:t>
            </a:r>
          </a:p>
        </p:txBody>
      </p:sp>
      <p:sp>
        <p:nvSpPr>
          <p:cNvPr id="31539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D90CC13-F3EE-47FE-87E2-14F7E36012A2}" type="slidenum">
              <a:rPr lang="en-US" altLang="en-US" sz="900">
                <a:latin typeface="Calibri" panose="020F0502020204030204" pitchFamily="34" charset="0"/>
              </a:rPr>
              <a:pPr algn="r" eaLnBrk="1" hangingPunct="1"/>
              <a:t>82</a:t>
            </a:fld>
            <a:endParaRPr lang="en-US" altLang="en-US" sz="900">
              <a:latin typeface="Calibri" panose="020F0502020204030204" pitchFamily="34" charset="0"/>
            </a:endParaRPr>
          </a:p>
        </p:txBody>
      </p:sp>
      <p:sp>
        <p:nvSpPr>
          <p:cNvPr id="315397" name="TextBox 4"/>
          <p:cNvSpPr txBox="1">
            <a:spLocks noChangeArrowheads="1"/>
          </p:cNvSpPr>
          <p:nvPr/>
        </p:nvSpPr>
        <p:spPr bwMode="auto">
          <a:xfrm>
            <a:off x="701675" y="8774113"/>
            <a:ext cx="560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a:t>
            </a:r>
          </a:p>
          <a:p>
            <a:pPr eaLnBrk="1" hangingPunct="1"/>
            <a:r>
              <a:rPr lang="en-US" altLang="en-US" sz="900">
                <a:latin typeface="Calibri" panose="020F0502020204030204" pitchFamily="34" charset="0"/>
              </a:rPr>
              <a:t>American Diabetes Association. Standards of medical care in diabetes—2014. Diabetes Care 2014;37(suppl 1):S51</a:t>
            </a:r>
          </a:p>
        </p:txBody>
      </p:sp>
    </p:spTree>
    <p:extLst>
      <p:ext uri="{BB962C8B-B14F-4D97-AF65-F5344CB8AC3E}">
        <p14:creationId xmlns:p14="http://schemas.microsoft.com/office/powerpoint/2010/main" val="1565999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ln/>
        </p:spPr>
        <p:txBody>
          <a:bodyPr/>
          <a:lstStyle/>
          <a:p>
            <a:pPr>
              <a:buFont typeface="Arial" panose="020B0604020202020204" pitchFamily="34" charset="0"/>
              <a:buNone/>
            </a:pPr>
            <a:r>
              <a:rPr lang="en-US" altLang="en-US"/>
              <a:t>Recommendations for pediatric nephropathy</a:t>
            </a:r>
            <a:r>
              <a:rPr lang="en-US" altLang="en-US" baseline="30000"/>
              <a:t> </a:t>
            </a:r>
            <a:r>
              <a:rPr lang="en-US" altLang="en-US"/>
              <a:t>are summarized on this slide</a:t>
            </a:r>
          </a:p>
          <a:p>
            <a:r>
              <a:rPr lang="en-US" altLang="en-US"/>
              <a:t>Recent research demonstrates the importance of good glycemic and blood pressure control, especially as diabetes duration increases</a:t>
            </a:r>
            <a:r>
              <a:rPr lang="en-US" altLang="en-US" baseline="30000"/>
              <a:t>2</a:t>
            </a:r>
          </a:p>
        </p:txBody>
      </p:sp>
      <p:sp>
        <p:nvSpPr>
          <p:cNvPr id="31642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4C3510C-D328-4211-BE82-A84EFDC0DDB7}" type="slidenum">
              <a:rPr lang="en-US" altLang="en-US" sz="900">
                <a:latin typeface="Calibri" panose="020F0502020204030204" pitchFamily="34" charset="0"/>
              </a:rPr>
              <a:pPr algn="r" eaLnBrk="1" hangingPunct="1"/>
              <a:t>83</a:t>
            </a:fld>
            <a:endParaRPr lang="en-US" altLang="en-US" sz="900">
              <a:latin typeface="Calibri" panose="020F0502020204030204" pitchFamily="34" charset="0"/>
            </a:endParaRPr>
          </a:p>
        </p:txBody>
      </p:sp>
      <p:sp>
        <p:nvSpPr>
          <p:cNvPr id="316421" name="TextBox 4"/>
          <p:cNvSpPr txBox="1">
            <a:spLocks noChangeArrowheads="1"/>
          </p:cNvSpPr>
          <p:nvPr/>
        </p:nvSpPr>
        <p:spPr bwMode="auto">
          <a:xfrm>
            <a:off x="701675" y="8359775"/>
            <a:ext cx="5607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Daniels M, DuBose SN, Maahs DM, et al.; T1D Exchange Clinic Network. Factors associated with microalbuminuria in 7,549 children and adolescents with type 1 diabetes in the T1D Exchange clinic registry. Diabetes Care 2013;36:2639–2645</a:t>
            </a:r>
          </a:p>
        </p:txBody>
      </p:sp>
    </p:spTree>
    <p:extLst>
      <p:ext uri="{BB962C8B-B14F-4D97-AF65-F5344CB8AC3E}">
        <p14:creationId xmlns:p14="http://schemas.microsoft.com/office/powerpoint/2010/main" val="4017607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p:txBody>
          <a:bodyPr/>
          <a:lstStyle/>
          <a:p>
            <a:pPr marL="0" indent="0">
              <a:buFont typeface="Arial" panose="020B0604020202020204" pitchFamily="34" charset="0"/>
              <a:buNone/>
            </a:pPr>
            <a:r>
              <a:rPr lang="en-US" altLang="en-US"/>
              <a:t>Recommendations for those with type 1 diabetes and pediatric retinopathy are summarized on this slide</a:t>
            </a:r>
          </a:p>
          <a:p>
            <a:pPr lvl="1"/>
            <a:r>
              <a:rPr lang="en-US" altLang="en-US"/>
              <a:t>An initial dilated and comprehensive eye examination should be considered for the child at the start of puberty or age ≥10 years of age, whichever is earlier, once the youth has had diabetes for 3</a:t>
            </a:r>
            <a:r>
              <a:rPr lang="en-US" altLang="en-US">
                <a:cs typeface="Arial" panose="020B0604020202020204" pitchFamily="34" charset="0"/>
              </a:rPr>
              <a:t>–</a:t>
            </a:r>
            <a:r>
              <a:rPr lang="en-US" altLang="en-US"/>
              <a:t>5 years (E)</a:t>
            </a:r>
          </a:p>
          <a:p>
            <a:pPr lvl="1"/>
            <a:r>
              <a:rPr lang="en-US" altLang="en-US"/>
              <a:t>After the initial examination, annual routine follow-up is generally recommended; less frequent examinations may be acceptable on the advice of an eye care professional (E)</a:t>
            </a:r>
          </a:p>
          <a:p>
            <a:pPr marL="0" indent="0"/>
            <a:r>
              <a:rPr lang="en-US" altLang="en-US"/>
              <a:t>Although retinopathy (like albuminuria) most commonly occurs after the onset of puberty and after 5</a:t>
            </a:r>
            <a:r>
              <a:rPr lang="en-US" altLang="en-US">
                <a:ea typeface="Verdana" panose="020B0604030504040204" pitchFamily="34" charset="0"/>
                <a:cs typeface="Verdana" panose="020B0604030504040204" pitchFamily="34" charset="0"/>
              </a:rPr>
              <a:t>–</a:t>
            </a:r>
            <a:r>
              <a:rPr lang="en-US" altLang="en-US"/>
              <a:t>10 years of diabetes duration,</a:t>
            </a:r>
            <a:r>
              <a:rPr lang="en-US" altLang="en-US" baseline="30000"/>
              <a:t>2</a:t>
            </a:r>
            <a:r>
              <a:rPr lang="en-US" altLang="en-US"/>
              <a:t> it has been reported in prepubertal children and with diabetes duration of only 1</a:t>
            </a:r>
            <a:r>
              <a:rPr lang="en-US" altLang="en-US">
                <a:ea typeface="Verdana" panose="020B0604030504040204" pitchFamily="34" charset="0"/>
                <a:cs typeface="Verdana" panose="020B0604030504040204" pitchFamily="34" charset="0"/>
              </a:rPr>
              <a:t>–</a:t>
            </a:r>
            <a:r>
              <a:rPr lang="en-US" altLang="en-US"/>
              <a:t>2 years</a:t>
            </a:r>
          </a:p>
          <a:p>
            <a:pPr marL="0" indent="0"/>
            <a:r>
              <a:rPr lang="en-US" altLang="en-US"/>
              <a:t>Referrals should be made to eye care professionals with expertise in diabetic retinopathy, an understanding of retinopathy risk in the pediatric population, and experience in counseling the pediatric patient and family on the importance of early prevention/</a:t>
            </a:r>
            <a:br>
              <a:rPr lang="en-US" altLang="en-US"/>
            </a:br>
            <a:r>
              <a:rPr lang="en-US" altLang="en-US"/>
              <a:t>intervention</a:t>
            </a:r>
          </a:p>
        </p:txBody>
      </p:sp>
      <p:sp>
        <p:nvSpPr>
          <p:cNvPr id="31744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565825F-F204-4D24-BB70-4CF1C3AE606D}" type="slidenum">
              <a:rPr lang="en-US" altLang="en-US" sz="900">
                <a:latin typeface="Calibri" panose="020F0502020204030204" pitchFamily="34" charset="0"/>
              </a:rPr>
              <a:pPr algn="r" eaLnBrk="1" hangingPunct="1"/>
              <a:t>84</a:t>
            </a:fld>
            <a:endParaRPr lang="en-US" altLang="en-US" sz="900">
              <a:latin typeface="Calibri" panose="020F0502020204030204" pitchFamily="34" charset="0"/>
            </a:endParaRPr>
          </a:p>
        </p:txBody>
      </p:sp>
      <p:sp>
        <p:nvSpPr>
          <p:cNvPr id="317445"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105598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p:txBody>
          <a:bodyPr/>
          <a:lstStyle/>
          <a:p>
            <a:r>
              <a:rPr lang="en-US" altLang="en-US"/>
              <a:t>Neuropathy rarely occurs in prepubertal children with 1-2 years diabetes duration</a:t>
            </a:r>
          </a:p>
          <a:p>
            <a:r>
              <a:rPr lang="en-US" altLang="en-US"/>
              <a:t>Foot inspection can be performed at each visit as education for youth regarding the importance of foot care</a:t>
            </a:r>
          </a:p>
        </p:txBody>
      </p:sp>
      <p:sp>
        <p:nvSpPr>
          <p:cNvPr id="31846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89B9E3A-F1FF-4C3E-ABAD-214081A09566}" type="slidenum">
              <a:rPr lang="en-US" altLang="en-US" sz="900">
                <a:latin typeface="Calibri" panose="020F0502020204030204" pitchFamily="34" charset="0"/>
              </a:rPr>
              <a:pPr algn="r" eaLnBrk="1" hangingPunct="1"/>
              <a:t>85</a:t>
            </a:fld>
            <a:endParaRPr lang="en-US" altLang="en-US" sz="900">
              <a:latin typeface="Calibri" panose="020F0502020204030204" pitchFamily="34" charset="0"/>
            </a:endParaRPr>
          </a:p>
        </p:txBody>
      </p:sp>
      <p:sp>
        <p:nvSpPr>
          <p:cNvPr id="318469"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2668359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B76F3D4-6BC6-421C-ABD0-6DB3B266E864}" type="slidenum">
              <a:rPr kumimoji="0" lang="en-US" altLang="en-US" sz="1300" smtClean="0"/>
              <a:pPr>
                <a:spcBef>
                  <a:spcPct val="0"/>
                </a:spcBef>
              </a:pPr>
              <a:t>88</a:t>
            </a:fld>
            <a:endParaRPr kumimoji="0" lang="en-US" altLang="en-US" sz="1300"/>
          </a:p>
        </p:txBody>
      </p:sp>
    </p:spTree>
    <p:extLst>
      <p:ext uri="{BB962C8B-B14F-4D97-AF65-F5344CB8AC3E}">
        <p14:creationId xmlns:p14="http://schemas.microsoft.com/office/powerpoint/2010/main" val="1172437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9736F35-FB1E-4628-B8CD-C46115410329}" type="slidenum">
              <a:rPr kumimoji="0" lang="en-US" altLang="en-US" sz="1300" smtClean="0"/>
              <a:pPr>
                <a:spcBef>
                  <a:spcPct val="0"/>
                </a:spcBef>
              </a:pPr>
              <a:t>91</a:t>
            </a:fld>
            <a:endParaRPr kumimoji="0" lang="en-US" altLang="en-US" sz="1300"/>
          </a:p>
        </p:txBody>
      </p:sp>
    </p:spTree>
    <p:extLst>
      <p:ext uri="{BB962C8B-B14F-4D97-AF65-F5344CB8AC3E}">
        <p14:creationId xmlns:p14="http://schemas.microsoft.com/office/powerpoint/2010/main" val="299788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p:txBody>
          <a:bodyPr/>
          <a:lstStyle/>
          <a:p>
            <a:r>
              <a:rPr lang="en-US" altLang="en-US"/>
              <a:t>No matter how sound the medical regimen, it can only be as good as the ability of the family and/or individual to implement it.</a:t>
            </a:r>
          </a:p>
          <a:p>
            <a:r>
              <a:rPr lang="en-US" altLang="en-US"/>
              <a:t>Family involvement remains important for optimal management in childhood and adolescence</a:t>
            </a:r>
          </a:p>
          <a:p>
            <a:r>
              <a:rPr lang="en-US" altLang="en-US"/>
              <a:t>It may be necessary to assess education skills/needs of day care providers, school nurses, or school personnel</a:t>
            </a:r>
          </a:p>
          <a:p>
            <a:pPr>
              <a:buFont typeface="Arial" panose="020B0604020202020204" pitchFamily="34" charset="0"/>
              <a:buNone/>
            </a:pPr>
            <a:endParaRPr lang="en-US" altLang="en-US" baseline="30000"/>
          </a:p>
        </p:txBody>
      </p:sp>
      <p:sp>
        <p:nvSpPr>
          <p:cNvPr id="3194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F40EB58-47D4-4DB8-A8AA-37DDFE627E73}" type="slidenum">
              <a:rPr lang="en-US" altLang="en-US" sz="900">
                <a:latin typeface="Calibri" panose="020F0502020204030204" pitchFamily="34" charset="0"/>
              </a:rPr>
              <a:pPr algn="r" eaLnBrk="1" hangingPunct="1"/>
              <a:t>92</a:t>
            </a:fld>
            <a:endParaRPr lang="en-US" altLang="en-US" sz="900">
              <a:latin typeface="Calibri" panose="020F0502020204030204" pitchFamily="34" charset="0"/>
            </a:endParaRPr>
          </a:p>
        </p:txBody>
      </p:sp>
      <p:sp>
        <p:nvSpPr>
          <p:cNvPr id="319493" name="TextBox 4"/>
          <p:cNvSpPr txBox="1">
            <a:spLocks noChangeArrowheads="1"/>
          </p:cNvSpPr>
          <p:nvPr/>
        </p:nvSpPr>
        <p:spPr bwMode="auto">
          <a:xfrm>
            <a:off x="701675" y="8497888"/>
            <a:ext cx="5607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1):S52</a:t>
            </a:r>
          </a:p>
          <a:p>
            <a:pPr eaLnBrk="1" hangingPunct="1">
              <a:buFont typeface="Calibri" panose="020F0502020204030204" pitchFamily="34" charset="0"/>
              <a:buAutoNum type="arabicPeriod"/>
            </a:pPr>
            <a:r>
              <a:rPr lang="en-US" altLang="en-US" sz="900">
                <a:latin typeface="Calibri" panose="020F0502020204030204" pitchFamily="34" charset="0"/>
              </a:rPr>
              <a:t>Cho YH, Craig ME, Hing S, Gallego PH, Poon M, Chan A, Donaghue KC: Microvascular complications assessment in adolescents with 2- to 5-yr duration of type 1 diabetes from 1990 to 2006. Pediatr Diabetes 2011;12:682–689 </a:t>
            </a:r>
          </a:p>
        </p:txBody>
      </p:sp>
    </p:spTree>
    <p:extLst>
      <p:ext uri="{BB962C8B-B14F-4D97-AF65-F5344CB8AC3E}">
        <p14:creationId xmlns:p14="http://schemas.microsoft.com/office/powerpoint/2010/main" val="3423165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4677ABE-7E3E-4B6C-B949-069D1D34D485}" type="slidenum">
              <a:rPr kumimoji="0" lang="en-US" altLang="en-US" sz="1300" smtClean="0"/>
              <a:pPr>
                <a:spcBef>
                  <a:spcPct val="0"/>
                </a:spcBef>
              </a:pPr>
              <a:t>93</a:t>
            </a:fld>
            <a:endParaRPr kumimoji="0" lang="en-US" altLang="en-US" sz="1300"/>
          </a:p>
        </p:txBody>
      </p:sp>
    </p:spTree>
    <p:extLst>
      <p:ext uri="{BB962C8B-B14F-4D97-AF65-F5344CB8AC3E}">
        <p14:creationId xmlns:p14="http://schemas.microsoft.com/office/powerpoint/2010/main" val="2986933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8BF1B7C-B119-4308-92BF-0B49DC39B8F5}" type="slidenum">
              <a:rPr kumimoji="0" lang="en-US" altLang="en-US" sz="1300" smtClean="0"/>
              <a:pPr>
                <a:spcBef>
                  <a:spcPct val="0"/>
                </a:spcBef>
              </a:pPr>
              <a:t>94</a:t>
            </a:fld>
            <a:endParaRPr kumimoji="0" lang="en-US" altLang="en-US" sz="1300"/>
          </a:p>
        </p:txBody>
      </p:sp>
    </p:spTree>
    <p:extLst>
      <p:ext uri="{BB962C8B-B14F-4D97-AF65-F5344CB8AC3E}">
        <p14:creationId xmlns:p14="http://schemas.microsoft.com/office/powerpoint/2010/main" val="733322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6116954-37B3-46B7-91CD-94C8DACA46F3}" type="slidenum">
              <a:rPr kumimoji="0" lang="en-US" altLang="en-US" sz="1300" smtClean="0"/>
              <a:pPr>
                <a:spcBef>
                  <a:spcPct val="0"/>
                </a:spcBef>
              </a:pPr>
              <a:t>95</a:t>
            </a:fld>
            <a:endParaRPr kumimoji="0" lang="en-US" altLang="en-US" sz="1300"/>
          </a:p>
        </p:txBody>
      </p:sp>
    </p:spTree>
    <p:extLst>
      <p:ext uri="{BB962C8B-B14F-4D97-AF65-F5344CB8AC3E}">
        <p14:creationId xmlns:p14="http://schemas.microsoft.com/office/powerpoint/2010/main" val="208562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96</a:t>
            </a:fld>
            <a:endParaRPr lang="en-US"/>
          </a:p>
        </p:txBody>
      </p:sp>
    </p:spTree>
    <p:extLst>
      <p:ext uri="{BB962C8B-B14F-4D97-AF65-F5344CB8AC3E}">
        <p14:creationId xmlns:p14="http://schemas.microsoft.com/office/powerpoint/2010/main" val="3738543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ln/>
        </p:spPr>
        <p:txBody>
          <a:bodyPr/>
          <a:lstStyle/>
          <a:p>
            <a:r>
              <a:rPr lang="en-US" altLang="en-US"/>
              <a:t>Care and close supervision of diabetes management is increasingly shifted from parents and other older adults throughout childhood and adolescence; however, the shift from pediatric to adult health care providers often occurs very abruptly as the older teen enters the next developmental stage, referred to as emerging adulthood,</a:t>
            </a:r>
            <a:r>
              <a:rPr lang="en-US" altLang="en-US" baseline="30000"/>
              <a:t>1</a:t>
            </a:r>
            <a:r>
              <a:rPr lang="en-US" altLang="en-US"/>
              <a:t> a critical period for young people who have diabetes</a:t>
            </a:r>
          </a:p>
          <a:p>
            <a:r>
              <a:rPr lang="en-US" altLang="en-US"/>
              <a:t>Though scientific evidence continues to be limited, it is clear that early and ongoing attention be given to comprehensive coordinated planning for seamless transition of all youth from pediatric to adult health care</a:t>
            </a:r>
            <a:r>
              <a:rPr lang="en-US" altLang="en-US" baseline="30000"/>
              <a:t>2,3</a:t>
            </a:r>
          </a:p>
          <a:p>
            <a:r>
              <a:rPr lang="en-US" altLang="en-US"/>
              <a:t>A comprehensive discussion regarding the challenges faced during this period is found in the ADA position statement “Diabetes Care for Emerging Adults: Recommendations for the Transition from Pediatric to Adult Diabetes Care Systems”</a:t>
            </a:r>
            <a:r>
              <a:rPr lang="en-US" altLang="en-US" baseline="30000"/>
              <a:t>3</a:t>
            </a:r>
          </a:p>
          <a:p>
            <a:r>
              <a:rPr lang="en-US" altLang="en-US"/>
              <a:t>The National Diabetes Education Program (NDEP) has materials available to facilitate the transition process (http://ndep.nih.gov/transitions/) and The Endocrine Society in collaboration with the ADA and other organizations has developed transition tools for clinicians and youth/families:</a:t>
            </a:r>
            <a:br>
              <a:rPr lang="en-US" altLang="en-US"/>
            </a:br>
            <a:r>
              <a:rPr lang="en-US" altLang="en-US"/>
              <a:t>(http://www.endo-society.org/clinicalpractice/transition_of_care.cfm)</a:t>
            </a:r>
          </a:p>
          <a:p>
            <a:r>
              <a:rPr lang="en-US" altLang="en-US"/>
              <a:t>This slide includes recommendations for transitioning teens with diabetes into adulthood</a:t>
            </a:r>
            <a:r>
              <a:rPr lang="en-US" altLang="en-US" baseline="30000"/>
              <a:t>4</a:t>
            </a:r>
          </a:p>
        </p:txBody>
      </p:sp>
      <p:sp>
        <p:nvSpPr>
          <p:cNvPr id="3205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A0D83D7-542E-4BEC-802B-DB0271F6CCE1}" type="slidenum">
              <a:rPr lang="en-US" altLang="en-US" sz="900">
                <a:latin typeface="Calibri" panose="020F0502020204030204" pitchFamily="34" charset="0"/>
              </a:rPr>
              <a:pPr algn="r" eaLnBrk="1" hangingPunct="1"/>
              <a:t>98</a:t>
            </a:fld>
            <a:endParaRPr lang="en-US" altLang="en-US" sz="900">
              <a:latin typeface="Calibri" panose="020F0502020204030204" pitchFamily="34" charset="0"/>
            </a:endParaRPr>
          </a:p>
        </p:txBody>
      </p:sp>
      <p:sp>
        <p:nvSpPr>
          <p:cNvPr id="320517" name="TextBox 4"/>
          <p:cNvSpPr txBox="1">
            <a:spLocks noChangeArrowheads="1"/>
          </p:cNvSpPr>
          <p:nvPr/>
        </p:nvSpPr>
        <p:spPr bwMode="auto">
          <a:xfrm>
            <a:off x="701675" y="7810500"/>
            <a:ext cx="56070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Arnett JJ. Emerging adulthood. A theory of development from the late teens through the twenties. Am Psychol 2000;55:469–480</a:t>
            </a:r>
          </a:p>
          <a:p>
            <a:pPr eaLnBrk="1" hangingPunct="1">
              <a:buFont typeface="Calibri" panose="020F0502020204030204" pitchFamily="34" charset="0"/>
              <a:buAutoNum type="arabicPeriod"/>
            </a:pPr>
            <a:r>
              <a:rPr lang="en-US" altLang="en-US" sz="900">
                <a:latin typeface="Calibri" panose="020F0502020204030204" pitchFamily="34" charset="0"/>
              </a:rPr>
              <a:t>Weissberg-Benchell J, Wolpert H, Anderson BJ. Transitioning from pediatric to adult care: a new approach to the post-adolescent young person with type 1 diabetes. Diabetes Care 2007;30:2441–2446</a:t>
            </a:r>
          </a:p>
          <a:p>
            <a:pPr eaLnBrk="1" hangingPunct="1">
              <a:buFont typeface="Calibri" panose="020F0502020204030204" pitchFamily="34" charset="0"/>
              <a:buAutoNum type="arabicPeriod"/>
            </a:pPr>
            <a:r>
              <a:rPr lang="en-US" altLang="en-US" sz="900">
                <a:latin typeface="Calibri" panose="020F0502020204030204" pitchFamily="34" charset="0"/>
              </a:rPr>
              <a:t>Peters A, Laffel L, for the American Diabetes Association Transitions Working Group. Diabetes care for emerging adults: recommendations for transition from pediatric to adult diabetes care systems: a position statement of the American Diabetes Association, with representation by other groups. Diabetes Care 2011;34:2477–2485</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1):S53</a:t>
            </a:r>
          </a:p>
        </p:txBody>
      </p:sp>
    </p:spTree>
    <p:extLst>
      <p:ext uri="{BB962C8B-B14F-4D97-AF65-F5344CB8AC3E}">
        <p14:creationId xmlns:p14="http://schemas.microsoft.com/office/powerpoint/2010/main" val="2722280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2592FB0-1CB2-4EE9-AC5C-123180E3EC68}" type="slidenum">
              <a:rPr kumimoji="0" lang="en-US" altLang="en-US" sz="1300" smtClean="0"/>
              <a:pPr>
                <a:spcBef>
                  <a:spcPct val="0"/>
                </a:spcBef>
              </a:pPr>
              <a:t>7</a:t>
            </a:fld>
            <a:endParaRPr kumimoji="0" lang="en-US" altLang="en-US" sz="1300"/>
          </a:p>
        </p:txBody>
      </p:sp>
    </p:spTree>
    <p:extLst>
      <p:ext uri="{BB962C8B-B14F-4D97-AF65-F5344CB8AC3E}">
        <p14:creationId xmlns:p14="http://schemas.microsoft.com/office/powerpoint/2010/main" val="2015194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6A8B98C-C925-48D3-BA91-E3A419879389}" type="slidenum">
              <a:rPr kumimoji="0" lang="en-US" altLang="en-US" sz="1300" smtClean="0"/>
              <a:pPr>
                <a:spcBef>
                  <a:spcPct val="0"/>
                </a:spcBef>
              </a:pPr>
              <a:t>99</a:t>
            </a:fld>
            <a:endParaRPr kumimoji="0" lang="en-US" altLang="en-US" sz="1300"/>
          </a:p>
        </p:txBody>
      </p:sp>
    </p:spTree>
    <p:extLst>
      <p:ext uri="{BB962C8B-B14F-4D97-AF65-F5344CB8AC3E}">
        <p14:creationId xmlns:p14="http://schemas.microsoft.com/office/powerpoint/2010/main" val="4243715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100</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54422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9</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14</a:t>
            </a:fld>
            <a:endParaRPr lang="en-US"/>
          </a:p>
        </p:txBody>
      </p:sp>
    </p:spTree>
    <p:extLst>
      <p:ext uri="{BB962C8B-B14F-4D97-AF65-F5344CB8AC3E}">
        <p14:creationId xmlns:p14="http://schemas.microsoft.com/office/powerpoint/2010/main" val="33804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ln/>
        </p:spPr>
        <p:txBody>
          <a:bodyPr/>
          <a:lstStyle/>
          <a:p>
            <a:r>
              <a:rPr lang="en-US" altLang="en-US" baseline="30000"/>
              <a:t>These goals apply to all pediatric age groups</a:t>
            </a:r>
          </a:p>
        </p:txBody>
      </p:sp>
      <p:sp>
        <p:nvSpPr>
          <p:cNvPr id="30413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9BF43BF-0F8F-4DB5-B7E2-E43749ADDED4}" type="slidenum">
              <a:rPr lang="en-US" altLang="en-US" sz="900">
                <a:latin typeface="Calibri" panose="020F0502020204030204" pitchFamily="34" charset="0"/>
              </a:rPr>
              <a:pPr algn="r" eaLnBrk="1" hangingPunct="1"/>
              <a:t>28</a:t>
            </a:fld>
            <a:endParaRPr lang="en-US" altLang="en-US" sz="900">
              <a:latin typeface="Calibri" panose="020F0502020204030204" pitchFamily="34" charset="0"/>
            </a:endParaRPr>
          </a:p>
        </p:txBody>
      </p:sp>
      <p:sp>
        <p:nvSpPr>
          <p:cNvPr id="304133" name="TextBox 4"/>
          <p:cNvSpPr txBox="1">
            <a:spLocks noChangeArrowheads="1"/>
          </p:cNvSpPr>
          <p:nvPr/>
        </p:nvSpPr>
        <p:spPr bwMode="auto">
          <a:xfrm>
            <a:off x="701675" y="7675563"/>
            <a:ext cx="5607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900" b="1">
                <a:latin typeface="Calibri" panose="020F0502020204030204" pitchFamily="34" charset="0"/>
              </a:rPr>
              <a:t>References</a:t>
            </a:r>
          </a:p>
          <a:p>
            <a:pPr eaLnBrk="1" hangingPunct="1">
              <a:buFont typeface="Calibri" panose="020F0502020204030204" pitchFamily="34" charset="0"/>
              <a:buAutoNum type="arabicPeriod"/>
            </a:pPr>
            <a:r>
              <a:rPr lang="en-US" altLang="en-US" sz="900">
                <a:latin typeface="Calibri" panose="020F0502020204030204" pitchFamily="34" charset="0"/>
              </a:rPr>
              <a:t>American Diabetes Association. Standards of medical care in diabetes—2014. Diabetes Care 2014;37(suppl 1):S50</a:t>
            </a:r>
          </a:p>
          <a:p>
            <a:pPr eaLnBrk="1" hangingPunct="1">
              <a:buFont typeface="Calibri" panose="020F0502020204030204" pitchFamily="34" charset="0"/>
              <a:buAutoNum type="arabicPeriod"/>
            </a:pPr>
            <a:r>
              <a:rPr lang="en-US" altLang="en-US" sz="900">
                <a:latin typeface="Calibri" panose="020F0502020204030204" pitchFamily="34" charset="0"/>
              </a:rPr>
              <a:t>Seaquist ER, Anderson J, Childs B, et al. Hypoglycemia and diabetes: a report of a workgroup of the American Diabetes Association and The Endocrine Society. Diabetes Care 2013;36:1384–1395</a:t>
            </a:r>
          </a:p>
          <a:p>
            <a:pPr eaLnBrk="1" hangingPunct="1">
              <a:buFont typeface="Calibri" panose="020F0502020204030204" pitchFamily="34" charset="0"/>
              <a:buAutoNum type="arabicPeriod"/>
            </a:pPr>
            <a:r>
              <a:rPr lang="en-US" altLang="en-US" sz="900">
                <a:latin typeface="Calibri" panose="020F0502020204030204" pitchFamily="34" charset="0"/>
              </a:rPr>
              <a:t>Wysocki T, Harris MA, Mauras N, et al. Absence of adverse effects of severe hypoglycemia on cognitive function in school-aged children with  diabetes over 18 months. Diabetes Care 2003;26:1100–1105</a:t>
            </a:r>
          </a:p>
          <a:p>
            <a:pPr eaLnBrk="1" hangingPunct="1">
              <a:buFont typeface="Calibri" panose="020F0502020204030204" pitchFamily="34" charset="0"/>
              <a:buAutoNum type="arabicPeriod"/>
            </a:pPr>
            <a:r>
              <a:rPr lang="en-US" altLang="en-US" sz="900">
                <a:latin typeface="Calibri" panose="020F0502020204030204" pitchFamily="34" charset="0"/>
              </a:rPr>
              <a:t>Blasetti A, Chiuri RM, Tocco AM, et al. The effect of recurrent severe hypoglycemia on cognitive performance in children with type 1 diabetes: a metaanalysis. J Child Neurol 2011;26:1383–1391</a:t>
            </a:r>
          </a:p>
          <a:p>
            <a:pPr eaLnBrk="1" hangingPunct="1">
              <a:buFont typeface="Calibri" panose="020F0502020204030204" pitchFamily="34" charset="0"/>
              <a:buAutoNum type="arabicPeriod"/>
            </a:pPr>
            <a:r>
              <a:rPr lang="en-US" altLang="en-US" sz="900">
                <a:latin typeface="Calibri" panose="020F0502020204030204" pitchFamily="34" charset="0"/>
              </a:rPr>
              <a:t>Cooper MN, O’Connell SM, Davis EA, Jones TW. A population-based study of risk factors for severe hypoglycaemia in a contemporary cohort of childhood-onset type 1 diabetes. Diabetologia  2013;56:2164–2170</a:t>
            </a:r>
          </a:p>
        </p:txBody>
      </p:sp>
    </p:spTree>
    <p:extLst>
      <p:ext uri="{BB962C8B-B14F-4D97-AF65-F5344CB8AC3E}">
        <p14:creationId xmlns:p14="http://schemas.microsoft.com/office/powerpoint/2010/main" val="1919290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1F7F872-108A-440B-B3AE-200E2591D485}" type="slidenum">
              <a:rPr kumimoji="0" lang="en-US" altLang="en-US" sz="1300" smtClean="0"/>
              <a:pPr>
                <a:spcBef>
                  <a:spcPct val="0"/>
                </a:spcBef>
              </a:pPr>
              <a:t>30</a:t>
            </a:fld>
            <a:endParaRPr kumimoji="0" lang="en-US" altLang="en-US" sz="1300"/>
          </a:p>
        </p:txBody>
      </p:sp>
    </p:spTree>
    <p:extLst>
      <p:ext uri="{BB962C8B-B14F-4D97-AF65-F5344CB8AC3E}">
        <p14:creationId xmlns:p14="http://schemas.microsoft.com/office/powerpoint/2010/main" val="241624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E758AB0C-8935-413B-92D9-42A41BB839CB}" type="slidenum">
              <a:rPr kumimoji="0" lang="en-US" altLang="en-US" sz="1300" smtClean="0"/>
              <a:pPr>
                <a:spcBef>
                  <a:spcPct val="0"/>
                </a:spcBef>
              </a:pPr>
              <a:t>31</a:t>
            </a:fld>
            <a:endParaRPr kumimoji="0" lang="en-US" altLang="en-US" sz="1300"/>
          </a:p>
        </p:txBody>
      </p:sp>
    </p:spTree>
    <p:extLst>
      <p:ext uri="{BB962C8B-B14F-4D97-AF65-F5344CB8AC3E}">
        <p14:creationId xmlns:p14="http://schemas.microsoft.com/office/powerpoint/2010/main" val="58536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342070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1597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a:t>Click to edit Master subtitle style</a:t>
            </a:r>
          </a:p>
        </p:txBody>
      </p:sp>
      <p:sp>
        <p:nvSpPr>
          <p:cNvPr id="21" name="Rectangle 20"/>
          <p:cNvSpPr/>
          <p:nvPr/>
        </p:nvSpPr>
        <p:spPr>
          <a:xfrm>
            <a:off x="904875" y="3276604"/>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904875" y="3276604"/>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0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898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02122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57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2"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56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511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132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0152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7591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2"/>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2"/>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6"/>
            <a:ext cx="2212848" cy="672800"/>
          </a:xfrm>
          <a:prstGeom prst="rect">
            <a:avLst/>
          </a:prstGeom>
        </p:spPr>
      </p:pic>
    </p:spTree>
    <p:extLst>
      <p:ext uri="{BB962C8B-B14F-4D97-AF65-F5344CB8AC3E}">
        <p14:creationId xmlns:p14="http://schemas.microsoft.com/office/powerpoint/2010/main" val="29726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68711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7"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8" r:id="rId12"/>
    <p:sldLayoutId id="2147484143" r:id="rId13"/>
    <p:sldLayoutId id="2147484157" r:id="rId14"/>
    <p:sldLayoutId id="214748415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744839659"/>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13" indent="-274313"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26" indent="-274313"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39" indent="-228594"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53" indent="-228594"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566" indent="-228594"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loonylabs.org/2015/04/21/diabetes-vaccine-type-1/" TargetMode="External"/><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2.xml"/><Relationship Id="rId4" Type="http://schemas.openxmlformats.org/officeDocument/2006/relationships/image" Target="../media/image9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hyperlink" Target="http://toughcookiemommy.com/2015/10/be-involved-in-your-kids-education-and-health-fuelgreatness-futp60-ad.html" TargetMode="External"/><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hyperlink" Target="http://toughcookiemommy.com/2015/10/be-involved-in-your-kids-education-and-health-fuelgreatness-futp60-ad.html" TargetMode="External"/><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8.jpeg"/><Relationship Id="rId4"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2.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3.jpeg"/><Relationship Id="rId4"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44.jpeg"/><Relationship Id="rId4"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45.jpeg"/><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47.jpeg"/><Relationship Id="rId4"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48.jpeg"/><Relationship Id="rId4"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hyperlink" Target="http://wideawakebutdreaming.wordpress.com/2014/05/19/alone-in-nox/"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1.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56.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57.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news.uct.ac.za/article/-2017-02-23-teen-suicide-in-the-spotlight" TargetMode="External"/><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hyperlink" Target="https://pxhere.com/en/photo/1563647"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5.xml"/><Relationship Id="rId1" Type="http://schemas.openxmlformats.org/officeDocument/2006/relationships/tags" Target="../tags/tag3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64.jpeg"/><Relationship Id="rId4"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hyperlink" Target="http://2014.igem.org/Team:ATOMS-Turkiye/Future-Plan" TargetMode="External"/><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9.jpeg"/><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Podiatry"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en.m.wikipedia.org/wiki/File:Love_heart.jpg" TargetMode="External"/><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hyperlink" Target="http://www.emptycagesdesign.org/upcoming-nutrition-day-schoo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4.xml"/><Relationship Id="rId1" Type="http://schemas.openxmlformats.org/officeDocument/2006/relationships/tags" Target="../tags/tag47.xml"/><Relationship Id="rId5" Type="http://schemas.openxmlformats.org/officeDocument/2006/relationships/hyperlink" Target="https://creativecommons.org/licenses/by/3.0/" TargetMode="External"/><Relationship Id="rId4" Type="http://schemas.openxmlformats.org/officeDocument/2006/relationships/hyperlink" Target="https://cpcmc.org/a-liturgy-for-youth-sunday/"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76.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77.png"/><Relationship Id="rId4" Type="http://schemas.openxmlformats.org/officeDocument/2006/relationships/image" Target="../media/image5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51.xml"/><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51.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81.png"/><Relationship Id="rId4"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85.jpeg"/><Relationship Id="rId4" Type="http://schemas.openxmlformats.org/officeDocument/2006/relationships/notesSlide" Target="../notesSlides/notesSlide3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hyperlink" Target="https://blog-youth-development-insight.extension.umn.edu/2016/11/developing-love-for-learning.html" TargetMode="External"/><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88.jpeg"/><Relationship Id="rId4" Type="http://schemas.openxmlformats.org/officeDocument/2006/relationships/notesSlide" Target="../notesSlides/notesSlide3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8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90.png"/><Relationship Id="rId4" Type="http://schemas.openxmlformats.org/officeDocument/2006/relationships/oleObject" Target="../embeddings/oleObject2.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91.png"/><Relationship Id="rId4" Type="http://schemas.openxmlformats.org/officeDocument/2006/relationships/oleObject" Target="../embeddings/oleObject3.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92.png"/><Relationship Id="rId4" Type="http://schemas.openxmlformats.org/officeDocument/2006/relationships/oleObject" Target="../embeddings/oleObject4.bin"/></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hyperlink" Target="http://tapeworthy.blogspot.com/2008/09/secret-life-of-vance-i-watched-secret.html" TargetMode="External"/><Relationship Id="rId5" Type="http://schemas.openxmlformats.org/officeDocument/2006/relationships/image" Target="../media/image94.jpg"/><Relationship Id="rId4" Type="http://schemas.openxmlformats.org/officeDocument/2006/relationships/image" Target="../media/image51.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95.jpeg"/><Relationship Id="rId4" Type="http://schemas.openxmlformats.org/officeDocument/2006/relationships/notesSlide" Target="../notesSlides/notesSlide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Pronouns: She, her, hers</a:t>
            </a:r>
          </a:p>
          <a:p>
            <a:pPr lvl="0">
              <a:spcBef>
                <a:spcPts val="0"/>
              </a:spcBef>
              <a:buClr>
                <a:srgbClr val="86AA2C"/>
              </a:buClr>
            </a:pPr>
            <a:r>
              <a:rPr lang="en-US" sz="2800" dirty="0">
                <a:solidFill>
                  <a:prstClr val="black"/>
                </a:solidFill>
              </a:rPr>
              <a:t>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xfrm>
            <a:off x="1219200" y="3352800"/>
            <a:ext cx="6858000"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sz="4800" dirty="0"/>
              <a:t>Standard 14: Children and Adolescents 2025 </a:t>
            </a:r>
            <a:br>
              <a:rPr lang="en-US" sz="4800" dirty="0"/>
            </a:br>
            <a:endParaRPr lang="en-US" sz="4800" dirty="0">
              <a:ea typeface="Calibri" panose="020F0502020204030204" pitchFamily="34" charset="0"/>
              <a:cs typeface="Calibri" panose="020F0502020204030204" pitchFamily="34" charset="0"/>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17245"/>
            <a:ext cx="7620000" cy="1631950"/>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5DCE-3A7D-4D63-9521-3FB0778E0F83}"/>
              </a:ext>
            </a:extLst>
          </p:cNvPr>
          <p:cNvSpPr>
            <a:spLocks noGrp="1"/>
          </p:cNvSpPr>
          <p:nvPr>
            <p:ph type="title"/>
          </p:nvPr>
        </p:nvSpPr>
        <p:spPr>
          <a:xfrm>
            <a:off x="457200" y="228600"/>
            <a:ext cx="8229600" cy="914400"/>
          </a:xfrm>
        </p:spPr>
        <p:txBody>
          <a:bodyPr anchor="b">
            <a:normAutofit/>
          </a:bodyPr>
          <a:lstStyle/>
          <a:p>
            <a:r>
              <a:rPr lang="en-US" dirty="0"/>
              <a:t>Type 1 or Type 2?</a:t>
            </a:r>
          </a:p>
        </p:txBody>
      </p:sp>
      <p:sp>
        <p:nvSpPr>
          <p:cNvPr id="3" name="Content Placeholder 2">
            <a:extLst>
              <a:ext uri="{FF2B5EF4-FFF2-40B4-BE49-F238E27FC236}">
                <a16:creationId xmlns:a16="http://schemas.microsoft.com/office/drawing/2014/main" id="{C0E8CB6C-A1FE-4E30-B013-66B731A92ED7}"/>
              </a:ext>
            </a:extLst>
          </p:cNvPr>
          <p:cNvSpPr>
            <a:spLocks noGrp="1"/>
          </p:cNvSpPr>
          <p:nvPr>
            <p:ph sz="quarter" idx="1"/>
          </p:nvPr>
        </p:nvSpPr>
        <p:spPr>
          <a:xfrm>
            <a:off x="457200" y="1219200"/>
            <a:ext cx="4648200" cy="5638800"/>
          </a:xfrm>
        </p:spPr>
        <p:txBody>
          <a:bodyPr>
            <a:normAutofit fontScale="92500" lnSpcReduction="20000"/>
          </a:bodyPr>
          <a:lstStyle/>
          <a:p>
            <a:pPr>
              <a:lnSpc>
                <a:spcPct val="120000"/>
              </a:lnSpc>
            </a:pPr>
            <a:r>
              <a:rPr lang="en-US" sz="2600" dirty="0"/>
              <a:t>Distinguishing between type 1 and type 2 diabetes in children can be difficult. </a:t>
            </a:r>
          </a:p>
          <a:p>
            <a:pPr lvl="1"/>
            <a:r>
              <a:rPr lang="en-US" sz="2400" dirty="0"/>
              <a:t>Excess weight is common in children with type 1 diabetes </a:t>
            </a:r>
          </a:p>
          <a:p>
            <a:pPr lvl="1">
              <a:lnSpc>
                <a:spcPct val="120000"/>
              </a:lnSpc>
            </a:pPr>
            <a:r>
              <a:rPr lang="en-US" sz="2400" dirty="0"/>
              <a:t>autoantibodies and ketosis may be present in pediatrics with features of type 2 diabetes (including excess weight and acanthosis nigricans)</a:t>
            </a:r>
          </a:p>
          <a:p>
            <a:pPr>
              <a:lnSpc>
                <a:spcPct val="120000"/>
              </a:lnSpc>
            </a:pPr>
            <a:r>
              <a:rPr lang="en-US" sz="2400" dirty="0"/>
              <a:t>Positive islet autoantibodies is associated with faster progression to insulin deficiency </a:t>
            </a:r>
          </a:p>
          <a:p>
            <a:pPr>
              <a:lnSpc>
                <a:spcPct val="110000"/>
              </a:lnSpc>
            </a:pPr>
            <a:r>
              <a:rPr lang="en-US" sz="2400" dirty="0"/>
              <a:t>With new type 2 diabetes in youth (10-19) DKA occurs in ∼11% of youth  </a:t>
            </a:r>
          </a:p>
        </p:txBody>
      </p:sp>
      <p:pic>
        <p:nvPicPr>
          <p:cNvPr id="5" name="Picture 4" descr="A person holding a baby&#10;&#10;Description automatically generated">
            <a:extLst>
              <a:ext uri="{FF2B5EF4-FFF2-40B4-BE49-F238E27FC236}">
                <a16:creationId xmlns:a16="http://schemas.microsoft.com/office/drawing/2014/main" id="{A0726703-CFC8-485C-BBAE-DCE3DF94944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431" r="24432" b="2"/>
          <a:stretch/>
        </p:blipFill>
        <p:spPr>
          <a:xfrm>
            <a:off x="5178568" y="1216152"/>
            <a:ext cx="3495277" cy="4270248"/>
          </a:xfrm>
          <a:prstGeom prst="rect">
            <a:avLst/>
          </a:prstGeom>
          <a:noFill/>
        </p:spPr>
      </p:pic>
    </p:spTree>
    <p:extLst>
      <p:ext uri="{BB962C8B-B14F-4D97-AF65-F5344CB8AC3E}">
        <p14:creationId xmlns:p14="http://schemas.microsoft.com/office/powerpoint/2010/main" val="18152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338833" y="1143000"/>
            <a:ext cx="5728967" cy="4937760"/>
          </a:xfrm>
        </p:spPr>
        <p:txBody>
          <a:bodyPr/>
          <a:lstStyle/>
          <a:p>
            <a:r>
              <a:rPr lang="fr-FR" dirty="0"/>
              <a:t>Questions? </a:t>
            </a:r>
            <a:r>
              <a:rPr lang="fr-FR" dirty="0" err="1"/>
              <a:t>We</a:t>
            </a:r>
            <a:r>
              <a:rPr lang="fr-FR" dirty="0"/>
              <a:t> are </a:t>
            </a:r>
            <a:r>
              <a:rPr lang="fr-FR" dirty="0" err="1"/>
              <a:t>here</a:t>
            </a:r>
            <a:r>
              <a:rPr lang="fr-FR" dirty="0"/>
              <a:t> to help!</a:t>
            </a:r>
          </a:p>
          <a:p>
            <a:r>
              <a:rPr lang="fr-FR" dirty="0"/>
              <a:t>Email info@diabetesed.net</a:t>
            </a:r>
          </a:p>
          <a:p>
            <a:r>
              <a:rPr lang="fr-FR" dirty="0"/>
              <a:t>Call 530/ 893-8635</a:t>
            </a:r>
          </a:p>
          <a:p>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501" y="1219200"/>
            <a:ext cx="2864332" cy="4296499"/>
          </a:xfrm>
          <a:prstGeom prst="rect">
            <a:avLst/>
          </a:prstGeom>
        </p:spPr>
      </p:pic>
    </p:spTree>
    <p:custDataLst>
      <p:tags r:id="rId1"/>
    </p:custDataLst>
    <p:extLst>
      <p:ext uri="{BB962C8B-B14F-4D97-AF65-F5344CB8AC3E}">
        <p14:creationId xmlns:p14="http://schemas.microsoft.com/office/powerpoint/2010/main" val="503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85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a:t>
            </a:r>
            <a:r>
              <a:rPr lang="en-US" dirty="0">
                <a:solidFill>
                  <a:srgbClr val="000000"/>
                </a:solidFill>
                <a:latin typeface="signika_negativeregular"/>
                <a:ea typeface="Calibri" panose="020F0502020204030204" pitchFamily="34" charset="0"/>
              </a:rPr>
              <a:t>17 </a:t>
            </a:r>
            <a:r>
              <a:rPr lang="en-US" dirty="0">
                <a:solidFill>
                  <a:srgbClr val="000000"/>
                </a:solidFill>
                <a:effectLst/>
                <a:latin typeface="signika_negativeregular"/>
                <a:ea typeface="Calibri" panose="020F0502020204030204" pitchFamily="34" charset="0"/>
              </a:rPr>
              <a:t>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44946" y="5105400"/>
            <a:ext cx="4315189" cy="533400"/>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a child has Type 1 vs Type 2?</a:t>
            </a:r>
          </a:p>
        </p:txBody>
      </p:sp>
      <p:sp>
        <p:nvSpPr>
          <p:cNvPr id="3" name="Content Placeholder 2"/>
          <p:cNvSpPr>
            <a:spLocks noGrp="1"/>
          </p:cNvSpPr>
          <p:nvPr>
            <p:ph sz="half" idx="1"/>
          </p:nvPr>
        </p:nvSpPr>
        <p:spPr>
          <a:xfrm>
            <a:off x="609600" y="1447800"/>
            <a:ext cx="4953000" cy="5562600"/>
          </a:xfrm>
        </p:spPr>
        <p:txBody>
          <a:bodyPr>
            <a:normAutofit/>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91C071-5CDA-0A8C-C2DE-E29A622884BF}"/>
              </a:ext>
            </a:extLst>
          </p:cNvPr>
          <p:cNvPicPr>
            <a:picLocks noChangeAspect="1"/>
          </p:cNvPicPr>
          <p:nvPr/>
        </p:nvPicPr>
        <p:blipFill>
          <a:blip r:embed="rId4"/>
          <a:stretch>
            <a:fillRect/>
          </a:stretch>
        </p:blipFill>
        <p:spPr>
          <a:xfrm>
            <a:off x="5530930" y="6156959"/>
            <a:ext cx="3443800" cy="402000"/>
          </a:xfrm>
          <a:prstGeom prst="rect">
            <a:avLst/>
          </a:prstGeom>
        </p:spPr>
      </p:pic>
    </p:spTree>
    <p:custDataLst>
      <p:tags r:id="rId1"/>
    </p:custDataLst>
    <p:extLst>
      <p:ext uri="{BB962C8B-B14F-4D97-AF65-F5344CB8AC3E}">
        <p14:creationId xmlns:p14="http://schemas.microsoft.com/office/powerpoint/2010/main" val="792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77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77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374" y="4949783"/>
            <a:ext cx="2519426" cy="1679617"/>
          </a:xfrm>
          <a:prstGeom prst="rect">
            <a:avLst/>
          </a:prstGeom>
        </p:spPr>
      </p:pic>
      <p:pic>
        <p:nvPicPr>
          <p:cNvPr id="6" name="Picture 5">
            <a:extLst>
              <a:ext uri="{FF2B5EF4-FFF2-40B4-BE49-F238E27FC236}">
                <a16:creationId xmlns:a16="http://schemas.microsoft.com/office/drawing/2014/main" id="{33CAD7EB-5A13-045F-453D-9831BE559DAB}"/>
              </a:ext>
            </a:extLst>
          </p:cNvPr>
          <p:cNvPicPr>
            <a:picLocks noChangeAspect="1"/>
          </p:cNvPicPr>
          <p:nvPr/>
        </p:nvPicPr>
        <p:blipFill>
          <a:blip r:embed="rId3"/>
          <a:stretch>
            <a:fillRect/>
          </a:stretch>
        </p:blipFill>
        <p:spPr>
          <a:xfrm>
            <a:off x="822799" y="6425520"/>
            <a:ext cx="3443800" cy="402000"/>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13" y="182340"/>
            <a:ext cx="8396173" cy="1007182"/>
          </a:xfrm>
        </p:spPr>
        <p:txBody>
          <a:bodyPr>
            <a:normAutofit/>
          </a:bodyPr>
          <a:lstStyle/>
          <a:p>
            <a:r>
              <a:rPr lang="en-US" sz="4000" dirty="0"/>
              <a:t>Type 1 –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6586818" cy="5917004"/>
          </a:xfrm>
          <a:prstGeom prst="rect">
            <a:avLst/>
          </a:prstGeom>
          <a:noFill/>
        </p:spPr>
        <p:txBody>
          <a:bodyPr wrap="square" rtlCol="0">
            <a:spAutoFit/>
          </a:bodyPr>
          <a:lstStyle/>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Immune mediated pancreatic beta cells destruction </a:t>
            </a:r>
          </a:p>
          <a:p>
            <a:pPr marL="257175" indent="-257175">
              <a:spcAft>
                <a:spcPts val="450"/>
              </a:spcAft>
              <a:buClr>
                <a:srgbClr val="F4791F"/>
              </a:buClr>
              <a:buFont typeface="Arial" panose="020B0604020202020204" pitchFamily="34" charset="0"/>
              <a:buChar char="•"/>
            </a:pPr>
            <a:r>
              <a:rPr lang="en-US" sz="2400" dirty="0"/>
              <a:t>75% new cases diagnosed &lt; age 18</a:t>
            </a:r>
          </a:p>
          <a:p>
            <a:pPr marL="714375" lvl="1"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Most commonly expressed during puberty, age 10 – 14</a:t>
            </a:r>
          </a:p>
          <a:p>
            <a:pPr marL="714375" lvl="1" indent="-257175">
              <a:spcAft>
                <a:spcPts val="450"/>
              </a:spcAft>
              <a:buClr>
                <a:srgbClr val="F4791F"/>
              </a:buClr>
              <a:buFont typeface="Arial" panose="020B0604020202020204" pitchFamily="34" charset="0"/>
              <a:buChar char="•"/>
            </a:pPr>
            <a:r>
              <a:rPr lang="en-US" sz="2400" dirty="0"/>
              <a:t>30% of new diagnosis present in DKA</a:t>
            </a:r>
            <a:endParaRPr lang="en-US" sz="2400"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Insulin sensitive (require 0.5 - 1.0 units/kg/day)</a:t>
            </a:r>
            <a:endParaRPr lang="en-US" sz="2400" b="1"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Expression due to a combo of genes and environment:</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Autoimmunity tends to run in families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Exposure to virus or other environmental factors</a:t>
            </a:r>
          </a:p>
          <a:p>
            <a:pPr>
              <a:spcAft>
                <a:spcPts val="450"/>
              </a:spcAft>
            </a:pPr>
            <a:endParaRPr lang="en-US" sz="14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14</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6907454" y="1349844"/>
            <a:ext cx="1881404" cy="2622404"/>
          </a:xfrm>
          <a:prstGeom prst="rect">
            <a:avLst/>
          </a:prstGeom>
        </p:spPr>
      </p:pic>
    </p:spTree>
    <p:extLst>
      <p:ext uri="{BB962C8B-B14F-4D97-AF65-F5344CB8AC3E}">
        <p14:creationId xmlns:p14="http://schemas.microsoft.com/office/powerpoint/2010/main" val="24882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1598"/>
            <a:ext cx="8058150" cy="742950"/>
          </a:xfrm>
        </p:spPr>
        <p:txBody>
          <a:bodyPr>
            <a:normAutofit fontScale="90000"/>
          </a:bodyPr>
          <a:lstStyle/>
          <a:p>
            <a:r>
              <a:rPr lang="en-US" dirty="0"/>
              <a:t>Poll Question 2</a:t>
            </a:r>
          </a:p>
        </p:txBody>
      </p:sp>
      <p:sp>
        <p:nvSpPr>
          <p:cNvPr id="3" name="Content Placeholder 2"/>
          <p:cNvSpPr>
            <a:spLocks noGrp="1"/>
          </p:cNvSpPr>
          <p:nvPr>
            <p:ph sz="quarter" idx="1"/>
          </p:nvPr>
        </p:nvSpPr>
        <p:spPr>
          <a:xfrm>
            <a:off x="350158" y="1250536"/>
            <a:ext cx="6312310" cy="5554852"/>
          </a:xfrm>
        </p:spPr>
        <p:txBody>
          <a:bodyPr>
            <a:normAutofit/>
          </a:bodyPr>
          <a:lstStyle/>
          <a:p>
            <a:pPr marL="0" indent="0">
              <a:buNone/>
            </a:pPr>
            <a:r>
              <a:rPr lang="en-US" sz="3600" dirty="0"/>
              <a:t>Which factor would most make you suspect type 1 diabetes?</a:t>
            </a:r>
          </a:p>
          <a:p>
            <a:pPr marL="205735" lvl="1" indent="0">
              <a:buNone/>
            </a:pPr>
            <a:r>
              <a:rPr lang="en-US" sz="3600" dirty="0"/>
              <a:t>a. Enuresis </a:t>
            </a:r>
          </a:p>
          <a:p>
            <a:pPr marL="205735" lvl="1" indent="0">
              <a:buNone/>
            </a:pPr>
            <a:r>
              <a:rPr lang="en-US" sz="3600" dirty="0"/>
              <a:t>b. Presents with low HDL cholesterol</a:t>
            </a:r>
          </a:p>
          <a:p>
            <a:pPr marL="205735" lvl="1" indent="0">
              <a:buNone/>
            </a:pPr>
            <a:r>
              <a:rPr lang="en-US" sz="3600" dirty="0"/>
              <a:t>c. Friend tells you she has been eating "tons of sweets“</a:t>
            </a:r>
          </a:p>
          <a:p>
            <a:pPr marL="205735" lvl="1" indent="0">
              <a:buNone/>
            </a:pPr>
            <a:r>
              <a:rPr lang="en-US" sz="3600" dirty="0"/>
              <a:t>d. Reports vivid dreams</a:t>
            </a:r>
            <a:endParaRPr lang="en-US" sz="4000" dirty="0"/>
          </a:p>
        </p:txBody>
      </p:sp>
      <p:pic>
        <p:nvPicPr>
          <p:cNvPr id="4" name="Picture 3"/>
          <p:cNvPicPr>
            <a:picLocks noChangeAspect="1"/>
          </p:cNvPicPr>
          <p:nvPr/>
        </p:nvPicPr>
        <p:blipFill>
          <a:blip r:embed="rId3"/>
          <a:stretch>
            <a:fillRect/>
          </a:stretch>
        </p:blipFill>
        <p:spPr>
          <a:xfrm>
            <a:off x="7020301" y="1250536"/>
            <a:ext cx="1472312" cy="1463167"/>
          </a:xfrm>
          <a:prstGeom prst="rect">
            <a:avLst/>
          </a:prstGeom>
        </p:spPr>
      </p:pic>
      <p:sp>
        <p:nvSpPr>
          <p:cNvPr id="5" name="Oval 4">
            <a:extLst>
              <a:ext uri="{FF2B5EF4-FFF2-40B4-BE49-F238E27FC236}">
                <a16:creationId xmlns:a16="http://schemas.microsoft.com/office/drawing/2014/main" id="{272C1EDF-4425-4A67-A9F7-525EB7273B9A}"/>
              </a:ext>
            </a:extLst>
          </p:cNvPr>
          <p:cNvSpPr/>
          <p:nvPr/>
        </p:nvSpPr>
        <p:spPr>
          <a:xfrm>
            <a:off x="198751" y="2438400"/>
            <a:ext cx="4114800" cy="742951"/>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16957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0939-BBA9-4714-8023-099EFB71CF04}"/>
              </a:ext>
            </a:extLst>
          </p:cNvPr>
          <p:cNvSpPr>
            <a:spLocks noGrp="1"/>
          </p:cNvSpPr>
          <p:nvPr>
            <p:ph type="title"/>
          </p:nvPr>
        </p:nvSpPr>
        <p:spPr/>
        <p:txBody>
          <a:bodyPr/>
          <a:lstStyle/>
          <a:p>
            <a:r>
              <a:rPr lang="en-US" dirty="0"/>
              <a:t>Signs of Type 1 Diabetes</a:t>
            </a:r>
          </a:p>
        </p:txBody>
      </p:sp>
      <p:sp>
        <p:nvSpPr>
          <p:cNvPr id="3" name="Content Placeholder 2">
            <a:extLst>
              <a:ext uri="{FF2B5EF4-FFF2-40B4-BE49-F238E27FC236}">
                <a16:creationId xmlns:a16="http://schemas.microsoft.com/office/drawing/2014/main" id="{51C72AAC-09D3-4CA7-B2EF-83A6F8460A14}"/>
              </a:ext>
            </a:extLst>
          </p:cNvPr>
          <p:cNvSpPr>
            <a:spLocks noGrp="1"/>
          </p:cNvSpPr>
          <p:nvPr>
            <p:ph sz="quarter" idx="1"/>
          </p:nvPr>
        </p:nvSpPr>
        <p:spPr/>
        <p:txBody>
          <a:bodyPr>
            <a:normAutofit/>
          </a:bodyPr>
          <a:lstStyle/>
          <a:p>
            <a:r>
              <a:rPr lang="en-US" dirty="0"/>
              <a:t>Sudden onset of nighttime bedwetting</a:t>
            </a:r>
          </a:p>
          <a:p>
            <a:r>
              <a:rPr lang="en-US" dirty="0"/>
              <a:t>Weight loss, thirst, hunger</a:t>
            </a:r>
          </a:p>
          <a:p>
            <a:r>
              <a:rPr lang="en-US" dirty="0"/>
              <a:t>May present in DKA</a:t>
            </a:r>
          </a:p>
          <a:p>
            <a:pPr lvl="1"/>
            <a:r>
              <a:rPr lang="en-US" dirty="0"/>
              <a:t>Fruity breath</a:t>
            </a:r>
          </a:p>
          <a:p>
            <a:pPr lvl="1"/>
            <a:r>
              <a:rPr lang="en-US" dirty="0"/>
              <a:t>Hypothermic</a:t>
            </a:r>
          </a:p>
          <a:p>
            <a:pPr lvl="1"/>
            <a:r>
              <a:rPr lang="en-US" dirty="0"/>
              <a:t>Poor skin turgor</a:t>
            </a:r>
          </a:p>
          <a:p>
            <a:pPr lvl="1"/>
            <a:r>
              <a:rPr lang="en-US" dirty="0"/>
              <a:t>“Out of it”</a:t>
            </a:r>
          </a:p>
          <a:p>
            <a:pPr lvl="1"/>
            <a:r>
              <a:rPr lang="en-US" dirty="0"/>
              <a:t>Ketone positive (blood or urine)</a:t>
            </a:r>
          </a:p>
          <a:p>
            <a:pPr lvl="1"/>
            <a:r>
              <a:rPr lang="en-US" dirty="0"/>
              <a:t>Other</a:t>
            </a:r>
          </a:p>
        </p:txBody>
      </p:sp>
      <p:pic>
        <p:nvPicPr>
          <p:cNvPr id="4" name="Picture 3">
            <a:extLst>
              <a:ext uri="{FF2B5EF4-FFF2-40B4-BE49-F238E27FC236}">
                <a16:creationId xmlns:a16="http://schemas.microsoft.com/office/drawing/2014/main" id="{6DC8B558-229B-4214-B088-D46400E53C64}"/>
              </a:ext>
            </a:extLst>
          </p:cNvPr>
          <p:cNvPicPr>
            <a:picLocks noChangeAspect="1"/>
          </p:cNvPicPr>
          <p:nvPr/>
        </p:nvPicPr>
        <p:blipFill>
          <a:blip r:embed="rId2"/>
          <a:stretch>
            <a:fillRect/>
          </a:stretch>
        </p:blipFill>
        <p:spPr>
          <a:xfrm>
            <a:off x="5029200" y="2457453"/>
            <a:ext cx="3522966" cy="2203847"/>
          </a:xfrm>
          <a:prstGeom prst="rect">
            <a:avLst/>
          </a:prstGeom>
        </p:spPr>
      </p:pic>
    </p:spTree>
    <p:extLst>
      <p:ext uri="{BB962C8B-B14F-4D97-AF65-F5344CB8AC3E}">
        <p14:creationId xmlns:p14="http://schemas.microsoft.com/office/powerpoint/2010/main" val="114253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17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9" name="Picture 8">
            <a:extLst>
              <a:ext uri="{FF2B5EF4-FFF2-40B4-BE49-F238E27FC236}">
                <a16:creationId xmlns:a16="http://schemas.microsoft.com/office/drawing/2014/main" id="{03BA186E-0492-6736-457D-DF7BA18C3EB2}"/>
              </a:ext>
            </a:extLst>
          </p:cNvPr>
          <p:cNvPicPr>
            <a:picLocks noChangeAspect="1"/>
          </p:cNvPicPr>
          <p:nvPr/>
        </p:nvPicPr>
        <p:blipFill>
          <a:blip r:embed="rId5"/>
          <a:stretch>
            <a:fillRect/>
          </a:stretch>
        </p:blipFill>
        <p:spPr>
          <a:xfrm>
            <a:off x="4593336" y="6367344"/>
            <a:ext cx="4160466" cy="357540"/>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extLst>
              <p:ext uri="{D42A27DB-BD31-4B8C-83A1-F6EECF244321}">
                <p14:modId xmlns:p14="http://schemas.microsoft.com/office/powerpoint/2010/main" val="2804993030"/>
              </p:ext>
            </p:extLst>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183513">
                  <a:extLst>
                    <a:ext uri="{9D8B030D-6E8A-4147-A177-3AD203B41FA5}">
                      <a16:colId xmlns:a16="http://schemas.microsoft.com/office/drawing/2014/main" val="2126884748"/>
                    </a:ext>
                  </a:extLst>
                </a:gridCol>
                <a:gridCol w="2705171">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705600" y="6182494"/>
            <a:ext cx="2286000"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pic>
        <p:nvPicPr>
          <p:cNvPr id="5" name="Picture 4">
            <a:extLst>
              <a:ext uri="{FF2B5EF4-FFF2-40B4-BE49-F238E27FC236}">
                <a16:creationId xmlns:a16="http://schemas.microsoft.com/office/drawing/2014/main" id="{D898BBFA-D60B-B163-1BC6-27BF91E9827A}"/>
              </a:ext>
            </a:extLst>
          </p:cNvPr>
          <p:cNvPicPr>
            <a:picLocks noChangeAspect="1"/>
          </p:cNvPicPr>
          <p:nvPr/>
        </p:nvPicPr>
        <p:blipFill>
          <a:blip r:embed="rId3"/>
          <a:stretch>
            <a:fillRect/>
          </a:stretch>
        </p:blipFill>
        <p:spPr>
          <a:xfrm>
            <a:off x="450552" y="6289400"/>
            <a:ext cx="3443800" cy="402000"/>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3"/>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pic>
        <p:nvPicPr>
          <p:cNvPr id="8" name="Picture 7">
            <a:extLst>
              <a:ext uri="{FF2B5EF4-FFF2-40B4-BE49-F238E27FC236}">
                <a16:creationId xmlns:a16="http://schemas.microsoft.com/office/drawing/2014/main" id="{A9C48E35-B911-252F-4F05-DCB663ADA9F4}"/>
              </a:ext>
            </a:extLst>
          </p:cNvPr>
          <p:cNvPicPr>
            <a:picLocks noChangeAspect="1"/>
          </p:cNvPicPr>
          <p:nvPr/>
        </p:nvPicPr>
        <p:blipFill>
          <a:blip r:embed="rId4"/>
          <a:stretch>
            <a:fillRect/>
          </a:stretch>
        </p:blipFill>
        <p:spPr>
          <a:xfrm>
            <a:off x="609600" y="6440257"/>
            <a:ext cx="4648200" cy="399455"/>
          </a:xfrm>
          <a:prstGeom prst="rect">
            <a:avLst/>
          </a:prstGeom>
        </p:spPr>
      </p:pic>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39578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lnSpcReduction="1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lnSpcReduction="1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7" name="Picture 6">
            <a:extLst>
              <a:ext uri="{FF2B5EF4-FFF2-40B4-BE49-F238E27FC236}">
                <a16:creationId xmlns:a16="http://schemas.microsoft.com/office/drawing/2014/main" id="{24C1716E-8471-363F-5503-08B2FF10ECF2}"/>
              </a:ext>
            </a:extLst>
          </p:cNvPr>
          <p:cNvPicPr>
            <a:picLocks noChangeAspect="1"/>
          </p:cNvPicPr>
          <p:nvPr/>
        </p:nvPicPr>
        <p:blipFill>
          <a:blip r:embed="rId2"/>
          <a:stretch>
            <a:fillRect/>
          </a:stretch>
        </p:blipFill>
        <p:spPr>
          <a:xfrm>
            <a:off x="4252467" y="6346902"/>
            <a:ext cx="4801110" cy="412595"/>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85000" lnSpcReduction="20000"/>
          </a:bodyPr>
          <a:lstStyle/>
          <a:p>
            <a:pPr>
              <a:lnSpc>
                <a:spcPct val="120000"/>
              </a:lnSpc>
            </a:pPr>
            <a:r>
              <a:rPr lang="en-US" b="0" i="0">
                <a:solidFill>
                  <a:srgbClr val="383636"/>
                </a:solidFill>
                <a:effectLst/>
                <a:ea typeface="Calibri" panose="020F0502020204030204" pitchFamily="34" charset="0"/>
                <a:cs typeface="Calibri" panose="020F0502020204030204" pitchFamily="34" charset="0"/>
              </a:rPr>
              <a:t>Teplizumab CD3-monoclonal </a:t>
            </a:r>
            <a:r>
              <a:rPr lang="en-US" b="0" i="0" dirty="0">
                <a:solidFill>
                  <a:srgbClr val="383636"/>
                </a:solidFill>
                <a:effectLst/>
                <a:ea typeface="Calibri" panose="020F0502020204030204" pitchFamily="34" charset="0"/>
                <a:cs typeface="Calibri" panose="020F0502020204030204" pitchFamily="34" charset="0"/>
              </a:rPr>
              <a:t>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85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8" name="Picture 7">
            <a:extLst>
              <a:ext uri="{FF2B5EF4-FFF2-40B4-BE49-F238E27FC236}">
                <a16:creationId xmlns:a16="http://schemas.microsoft.com/office/drawing/2014/main" id="{D7967CC0-308D-E563-43DA-36D555F830BE}"/>
              </a:ext>
            </a:extLst>
          </p:cNvPr>
          <p:cNvPicPr>
            <a:picLocks noChangeAspect="1"/>
          </p:cNvPicPr>
          <p:nvPr/>
        </p:nvPicPr>
        <p:blipFill>
          <a:blip r:embed="rId3"/>
          <a:stretch>
            <a:fillRect/>
          </a:stretch>
        </p:blipFill>
        <p:spPr>
          <a:xfrm>
            <a:off x="6089242" y="6578997"/>
            <a:ext cx="3033777" cy="260715"/>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32500" y="2207996"/>
            <a:ext cx="8959100" cy="4383304"/>
          </a:xfrm>
          <a:prstGeom prst="rect">
            <a:avLst/>
          </a:prstGeom>
        </p:spPr>
      </p:pic>
      <p:sp>
        <p:nvSpPr>
          <p:cNvPr id="5" name="Rectangle 4">
            <a:extLst>
              <a:ext uri="{FF2B5EF4-FFF2-40B4-BE49-F238E27FC236}">
                <a16:creationId xmlns:a16="http://schemas.microsoft.com/office/drawing/2014/main" id="{AB8D82B9-C485-BC29-8311-DD506EC4B866}"/>
              </a:ext>
            </a:extLst>
          </p:cNvPr>
          <p:cNvSpPr/>
          <p:nvPr/>
        </p:nvSpPr>
        <p:spPr>
          <a:xfrm>
            <a:off x="1371600" y="2286000"/>
            <a:ext cx="685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899A97-99E1-6825-D773-38DCD766F269}"/>
              </a:ext>
            </a:extLst>
          </p:cNvPr>
          <p:cNvSpPr txBox="1"/>
          <p:nvPr/>
        </p:nvSpPr>
        <p:spPr>
          <a:xfrm>
            <a:off x="32500" y="2207996"/>
            <a:ext cx="8959100" cy="71369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B33B1A10-6D02-F64A-95CB-4E42F4473DAB}"/>
              </a:ext>
            </a:extLst>
          </p:cNvPr>
          <p:cNvSpPr txBox="1"/>
          <p:nvPr/>
        </p:nvSpPr>
        <p:spPr>
          <a:xfrm>
            <a:off x="6019800" y="5815355"/>
            <a:ext cx="1905000" cy="90627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200" y="1219200"/>
            <a:ext cx="4419600" cy="5638800"/>
          </a:xfrm>
        </p:spPr>
        <p:txBody>
          <a:bodyPr>
            <a:normAutofit lnSpcReduction="10000"/>
          </a:bodyPr>
          <a:lstStyle/>
          <a:p>
            <a:pPr>
              <a:lnSpc>
                <a:spcPct val="90000"/>
              </a:lnSpc>
            </a:pPr>
            <a:r>
              <a:rPr lang="en-US" sz="2400" dirty="0"/>
              <a:t>10-year-old female goes to Emergency Room, since mom suspected new diabetes. Based on ED report:</a:t>
            </a:r>
          </a:p>
          <a:p>
            <a:pPr lvl="1">
              <a:lnSpc>
                <a:spcPct val="90000"/>
              </a:lnSpc>
            </a:pPr>
            <a:r>
              <a:rPr lang="en-US" sz="2400" dirty="0"/>
              <a:t>Blood glucose levels 500+ in ED</a:t>
            </a:r>
          </a:p>
          <a:p>
            <a:pPr lvl="1">
              <a:lnSpc>
                <a:spcPct val="90000"/>
              </a:lnSpc>
            </a:pPr>
            <a:r>
              <a:rPr lang="en-US" sz="2400" dirty="0"/>
              <a:t>Urine ketones positive</a:t>
            </a:r>
          </a:p>
          <a:p>
            <a:pPr lvl="1">
              <a:lnSpc>
                <a:spcPct val="90000"/>
              </a:lnSpc>
            </a:pPr>
            <a:r>
              <a:rPr lang="en-US" sz="2400" dirty="0"/>
              <a:t>Body weight 108 </a:t>
            </a:r>
            <a:r>
              <a:rPr lang="en-US" sz="2400" dirty="0" err="1"/>
              <a:t>lbs</a:t>
            </a:r>
            <a:endParaRPr lang="en-US" sz="2400" dirty="0"/>
          </a:p>
          <a:p>
            <a:pPr>
              <a:lnSpc>
                <a:spcPct val="90000"/>
              </a:lnSpc>
            </a:pPr>
            <a:r>
              <a:rPr lang="en-US" sz="2400" dirty="0"/>
              <a:t>Family history</a:t>
            </a:r>
          </a:p>
          <a:p>
            <a:pPr lvl="1">
              <a:lnSpc>
                <a:spcPct val="90000"/>
              </a:lnSpc>
            </a:pPr>
            <a:r>
              <a:rPr lang="en-US" sz="2400" dirty="0"/>
              <a:t>One parent has type 2</a:t>
            </a:r>
          </a:p>
          <a:p>
            <a:pPr lvl="1">
              <a:lnSpc>
                <a:spcPct val="90000"/>
              </a:lnSpc>
            </a:pPr>
            <a:r>
              <a:rPr lang="en-US" sz="2400" dirty="0"/>
              <a:t>Uncle, older sister have type 1</a:t>
            </a:r>
          </a:p>
          <a:p>
            <a:pPr lvl="1">
              <a:lnSpc>
                <a:spcPct val="90000"/>
              </a:lnSpc>
            </a:pPr>
            <a:r>
              <a:rPr lang="en-US" sz="2400" dirty="0"/>
              <a:t>No ATB results yet</a:t>
            </a:r>
          </a:p>
          <a:p>
            <a:pPr lvl="1">
              <a:lnSpc>
                <a:spcPct val="90000"/>
              </a:lnSpc>
            </a:pPr>
            <a:r>
              <a:rPr lang="en-US" sz="2400" dirty="0"/>
              <a:t>Born in Mexico</a:t>
            </a:r>
          </a:p>
          <a:p>
            <a:pPr>
              <a:lnSpc>
                <a:spcPct val="90000"/>
              </a:lnSpc>
            </a:pPr>
            <a:r>
              <a:rPr lang="en-US" sz="2800" dirty="0"/>
              <a:t>Treatment?</a:t>
            </a:r>
          </a:p>
        </p:txBody>
      </p:sp>
      <p:pic>
        <p:nvPicPr>
          <p:cNvPr id="5" name="Picture 4" descr="A picture containing grass, person, outdoor, young&#10;&#10;Description automatically generated">
            <a:extLst>
              <a:ext uri="{FF2B5EF4-FFF2-40B4-BE49-F238E27FC236}">
                <a16:creationId xmlns:a16="http://schemas.microsoft.com/office/drawing/2014/main" id="{38B36091-EBCE-4580-BB3C-F93814DA3B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933" r="22430" b="-3"/>
          <a:stretch/>
        </p:blipFill>
        <p:spPr>
          <a:xfrm>
            <a:off x="5158247" y="1416207"/>
            <a:ext cx="3557648" cy="4346448"/>
          </a:xfrm>
          <a:prstGeom prst="rect">
            <a:avLst/>
          </a:prstGeom>
          <a:noFill/>
        </p:spPr>
      </p:pic>
    </p:spTree>
    <p:extLst>
      <p:ext uri="{BB962C8B-B14F-4D97-AF65-F5344CB8AC3E}">
        <p14:creationId xmlns:p14="http://schemas.microsoft.com/office/powerpoint/2010/main" val="290046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3</a:t>
            </a:r>
          </a:p>
        </p:txBody>
      </p:sp>
      <p:sp>
        <p:nvSpPr>
          <p:cNvPr id="3" name="Content Placeholder 2"/>
          <p:cNvSpPr>
            <a:spLocks noGrp="1"/>
          </p:cNvSpPr>
          <p:nvPr>
            <p:ph sz="quarter" idx="1"/>
          </p:nvPr>
        </p:nvSpPr>
        <p:spPr>
          <a:xfrm>
            <a:off x="457200" y="1219200"/>
            <a:ext cx="6858000" cy="4937760"/>
          </a:xfrm>
        </p:spPr>
        <p:txBody>
          <a:bodyPr/>
          <a:lstStyle/>
          <a:p>
            <a:r>
              <a:rPr lang="en-US" dirty="0"/>
              <a:t> A 10-year-old comes to ER with symptoms of new hyperglycemia and an A1c of 8.7% and positive urine ketones.  What is most important initial treatment?</a:t>
            </a:r>
          </a:p>
          <a:p>
            <a:pPr marL="0" indent="0">
              <a:buNone/>
            </a:pPr>
            <a:r>
              <a:rPr lang="en-US" sz="3200" dirty="0"/>
              <a:t>	A. Insulin therapy</a:t>
            </a:r>
          </a:p>
          <a:p>
            <a:pPr marL="274320" lvl="1" indent="0">
              <a:buNone/>
            </a:pPr>
            <a:r>
              <a:rPr lang="en-US" sz="3200" dirty="0"/>
              <a:t>	B. Try changes in diet immediately</a:t>
            </a:r>
          </a:p>
          <a:p>
            <a:pPr marL="274320" lvl="1" indent="0">
              <a:buNone/>
            </a:pPr>
            <a:r>
              <a:rPr lang="en-US" sz="3200" dirty="0"/>
              <a:t>	C.  Start exercise program STAT</a:t>
            </a:r>
          </a:p>
          <a:p>
            <a:pPr marL="274320" lvl="1" indent="0">
              <a:buNone/>
            </a:pPr>
            <a:r>
              <a:rPr lang="en-US" sz="3200" dirty="0"/>
              <a:t>	D.  Start a GLP-1 RA</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EC2C114D-E495-4A57-95EE-6B32F1BC6760}"/>
              </a:ext>
            </a:extLst>
          </p:cNvPr>
          <p:cNvSpPr/>
          <p:nvPr/>
        </p:nvSpPr>
        <p:spPr>
          <a:xfrm>
            <a:off x="1371600" y="373380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480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D9D7-1319-4203-992F-E05911EF1EF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25EFF36-3316-5280-9922-24B91B631069}"/>
              </a:ext>
            </a:extLst>
          </p:cNvPr>
          <p:cNvPicPr>
            <a:picLocks noChangeAspect="1"/>
          </p:cNvPicPr>
          <p:nvPr/>
        </p:nvPicPr>
        <p:blipFill>
          <a:blip r:embed="rId2"/>
          <a:stretch>
            <a:fillRect/>
          </a:stretch>
        </p:blipFill>
        <p:spPr>
          <a:xfrm>
            <a:off x="4572000" y="5551686"/>
            <a:ext cx="4277322" cy="909765"/>
          </a:xfrm>
          <a:prstGeom prst="rect">
            <a:avLst/>
          </a:prstGeom>
        </p:spPr>
      </p:pic>
      <p:pic>
        <p:nvPicPr>
          <p:cNvPr id="5" name="Picture 2">
            <a:extLst>
              <a:ext uri="{FF2B5EF4-FFF2-40B4-BE49-F238E27FC236}">
                <a16:creationId xmlns:a16="http://schemas.microsoft.com/office/drawing/2014/main" id="{2AB18818-4867-B2CA-A877-D58BE1CF5B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 y="3048"/>
            <a:ext cx="9131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A5E8DA-58E4-04F5-A15D-9F781395B992}"/>
              </a:ext>
            </a:extLst>
          </p:cNvPr>
          <p:cNvPicPr>
            <a:picLocks noChangeAspect="1"/>
          </p:cNvPicPr>
          <p:nvPr/>
        </p:nvPicPr>
        <p:blipFill>
          <a:blip r:embed="rId4"/>
          <a:stretch>
            <a:fillRect/>
          </a:stretch>
        </p:blipFill>
        <p:spPr>
          <a:xfrm>
            <a:off x="4887991" y="6292050"/>
            <a:ext cx="4116290" cy="369199"/>
          </a:xfrm>
          <a:prstGeom prst="rect">
            <a:avLst/>
          </a:prstGeom>
        </p:spPr>
      </p:pic>
    </p:spTree>
    <p:extLst>
      <p:ext uri="{BB962C8B-B14F-4D97-AF65-F5344CB8AC3E}">
        <p14:creationId xmlns:p14="http://schemas.microsoft.com/office/powerpoint/2010/main" val="97877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200" y="1216351"/>
            <a:ext cx="4572000" cy="5638800"/>
          </a:xfrm>
        </p:spPr>
        <p:txBody>
          <a:bodyPr>
            <a:normAutofit lnSpcReduction="10000"/>
          </a:bodyPr>
          <a:lstStyle/>
          <a:p>
            <a:pPr>
              <a:lnSpc>
                <a:spcPct val="90000"/>
              </a:lnSpc>
            </a:pPr>
            <a:r>
              <a:rPr lang="en-US" sz="2400" dirty="0"/>
              <a:t>10-year-old female goes to Emergency Room, since mom suspected new diabetes. Based on ED report:</a:t>
            </a:r>
          </a:p>
          <a:p>
            <a:pPr lvl="1">
              <a:lnSpc>
                <a:spcPct val="90000"/>
              </a:lnSpc>
            </a:pPr>
            <a:r>
              <a:rPr lang="en-US" sz="2400" dirty="0"/>
              <a:t>Blood glucose levels 500+ in ED</a:t>
            </a:r>
          </a:p>
          <a:p>
            <a:pPr lvl="1">
              <a:lnSpc>
                <a:spcPct val="90000"/>
              </a:lnSpc>
            </a:pPr>
            <a:r>
              <a:rPr lang="en-US" sz="2400" dirty="0"/>
              <a:t>Urine ketones positive</a:t>
            </a:r>
          </a:p>
          <a:p>
            <a:pPr lvl="1">
              <a:lnSpc>
                <a:spcPct val="90000"/>
              </a:lnSpc>
            </a:pPr>
            <a:r>
              <a:rPr lang="en-US" sz="2400" dirty="0"/>
              <a:t>Body weight 108 </a:t>
            </a:r>
            <a:r>
              <a:rPr lang="en-US" sz="2400" dirty="0" err="1"/>
              <a:t>lbs</a:t>
            </a:r>
            <a:endParaRPr lang="en-US" sz="2400" dirty="0"/>
          </a:p>
          <a:p>
            <a:pPr>
              <a:lnSpc>
                <a:spcPct val="90000"/>
              </a:lnSpc>
            </a:pPr>
            <a:r>
              <a:rPr lang="en-US" sz="2400" dirty="0"/>
              <a:t>Family history</a:t>
            </a:r>
          </a:p>
          <a:p>
            <a:pPr lvl="1">
              <a:lnSpc>
                <a:spcPct val="90000"/>
              </a:lnSpc>
            </a:pPr>
            <a:r>
              <a:rPr lang="en-US" sz="2400" dirty="0"/>
              <a:t>One parent has type 2</a:t>
            </a:r>
          </a:p>
          <a:p>
            <a:pPr lvl="1">
              <a:lnSpc>
                <a:spcPct val="90000"/>
              </a:lnSpc>
            </a:pPr>
            <a:r>
              <a:rPr lang="en-US" sz="2400" dirty="0"/>
              <a:t>Uncle, older sister with type 1</a:t>
            </a:r>
          </a:p>
          <a:p>
            <a:pPr lvl="1">
              <a:lnSpc>
                <a:spcPct val="90000"/>
              </a:lnSpc>
            </a:pPr>
            <a:r>
              <a:rPr lang="en-US" sz="2400" dirty="0">
                <a:solidFill>
                  <a:srgbClr val="0070C0"/>
                </a:solidFill>
              </a:rPr>
              <a:t>GAD, IA2 antibodies positive</a:t>
            </a:r>
          </a:p>
          <a:p>
            <a:pPr>
              <a:lnSpc>
                <a:spcPct val="90000"/>
              </a:lnSpc>
            </a:pPr>
            <a:r>
              <a:rPr lang="en-US" sz="2800" dirty="0">
                <a:solidFill>
                  <a:srgbClr val="0070C0"/>
                </a:solidFill>
              </a:rPr>
              <a:t>Treatment</a:t>
            </a:r>
          </a:p>
          <a:p>
            <a:pPr lvl="1">
              <a:lnSpc>
                <a:spcPct val="90000"/>
              </a:lnSpc>
            </a:pPr>
            <a:r>
              <a:rPr lang="en-US" sz="2200" dirty="0">
                <a:solidFill>
                  <a:srgbClr val="0070C0"/>
                </a:solidFill>
              </a:rPr>
              <a:t>22 units basal at HS</a:t>
            </a:r>
          </a:p>
          <a:p>
            <a:pPr lvl="1">
              <a:lnSpc>
                <a:spcPct val="90000"/>
              </a:lnSpc>
            </a:pPr>
            <a:r>
              <a:rPr lang="en-US" sz="2200" dirty="0">
                <a:solidFill>
                  <a:srgbClr val="0070C0"/>
                </a:solidFill>
              </a:rPr>
              <a:t>1:7 carb ratio</a:t>
            </a:r>
          </a:p>
        </p:txBody>
      </p:sp>
      <p:pic>
        <p:nvPicPr>
          <p:cNvPr id="5" name="Picture 4" descr="A picture containing grass, person, outdoor, young&#10;&#10;Description automatically generated">
            <a:extLst>
              <a:ext uri="{FF2B5EF4-FFF2-40B4-BE49-F238E27FC236}">
                <a16:creationId xmlns:a16="http://schemas.microsoft.com/office/drawing/2014/main" id="{38B36091-EBCE-4580-BB3C-F93814DA3B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933" r="22430" b="-3"/>
          <a:stretch/>
        </p:blipFill>
        <p:spPr>
          <a:xfrm>
            <a:off x="5158247" y="1416207"/>
            <a:ext cx="3557648" cy="4346448"/>
          </a:xfrm>
          <a:prstGeom prst="rect">
            <a:avLst/>
          </a:prstGeom>
          <a:noFill/>
        </p:spPr>
      </p:pic>
    </p:spTree>
    <p:extLst>
      <p:ext uri="{BB962C8B-B14F-4D97-AF65-F5344CB8AC3E}">
        <p14:creationId xmlns:p14="http://schemas.microsoft.com/office/powerpoint/2010/main" val="201041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C3DD-76D8-40D2-BE0D-A9BEE15F38D0}"/>
              </a:ext>
            </a:extLst>
          </p:cNvPr>
          <p:cNvSpPr>
            <a:spLocks noGrp="1"/>
          </p:cNvSpPr>
          <p:nvPr>
            <p:ph type="title"/>
          </p:nvPr>
        </p:nvSpPr>
        <p:spPr>
          <a:xfrm>
            <a:off x="457200" y="263106"/>
            <a:ext cx="8229600" cy="990600"/>
          </a:xfrm>
        </p:spPr>
        <p:txBody>
          <a:bodyPr/>
          <a:lstStyle/>
          <a:p>
            <a:r>
              <a:rPr lang="en-US" dirty="0"/>
              <a:t>Poll Question 4</a:t>
            </a:r>
          </a:p>
        </p:txBody>
      </p:sp>
      <p:sp>
        <p:nvSpPr>
          <p:cNvPr id="3" name="Content Placeholder 2">
            <a:extLst>
              <a:ext uri="{FF2B5EF4-FFF2-40B4-BE49-F238E27FC236}">
                <a16:creationId xmlns:a16="http://schemas.microsoft.com/office/drawing/2014/main" id="{40C0DF39-4182-436F-AF1E-CC1F1873C191}"/>
              </a:ext>
            </a:extLst>
          </p:cNvPr>
          <p:cNvSpPr>
            <a:spLocks noGrp="1"/>
          </p:cNvSpPr>
          <p:nvPr>
            <p:ph sz="quarter" idx="1"/>
          </p:nvPr>
        </p:nvSpPr>
        <p:spPr>
          <a:xfrm>
            <a:off x="457200" y="1219200"/>
            <a:ext cx="6705600" cy="4937760"/>
          </a:xfrm>
        </p:spPr>
        <p:txBody>
          <a:bodyPr/>
          <a:lstStyle/>
          <a:p>
            <a:r>
              <a:rPr lang="en-US" dirty="0"/>
              <a:t>How would you definitively differentiate between type 1 and type 2 diabetes?</a:t>
            </a:r>
          </a:p>
          <a:p>
            <a:r>
              <a:rPr lang="en-US" dirty="0"/>
              <a:t>A. Body weight at presentation</a:t>
            </a:r>
          </a:p>
          <a:p>
            <a:r>
              <a:rPr lang="en-US" dirty="0"/>
              <a:t>B. Positive ketone bodies</a:t>
            </a:r>
          </a:p>
          <a:p>
            <a:r>
              <a:rPr lang="en-US" dirty="0"/>
              <a:t>C. Autoantibody testing</a:t>
            </a:r>
          </a:p>
          <a:p>
            <a:r>
              <a:rPr lang="en-US" dirty="0"/>
              <a:t>D. Absence of acanthosis nigricans</a:t>
            </a:r>
          </a:p>
        </p:txBody>
      </p:sp>
      <p:sp>
        <p:nvSpPr>
          <p:cNvPr id="4" name="Oval 3">
            <a:extLst>
              <a:ext uri="{FF2B5EF4-FFF2-40B4-BE49-F238E27FC236}">
                <a16:creationId xmlns:a16="http://schemas.microsoft.com/office/drawing/2014/main" id="{4A66E9EE-FAD2-450B-931C-F02F939E5D64}"/>
              </a:ext>
            </a:extLst>
          </p:cNvPr>
          <p:cNvSpPr/>
          <p:nvPr/>
        </p:nvSpPr>
        <p:spPr>
          <a:xfrm>
            <a:off x="609600" y="368808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9CB3DE6-8B6F-129D-D37E-A26DADF36C4E}"/>
              </a:ext>
            </a:extLst>
          </p:cNvPr>
          <p:cNvPicPr>
            <a:picLocks noChangeAspect="1"/>
          </p:cNvPicPr>
          <p:nvPr/>
        </p:nvPicPr>
        <p:blipFill>
          <a:blip r:embed="rId2"/>
          <a:stretch>
            <a:fillRect/>
          </a:stretch>
        </p:blipFill>
        <p:spPr>
          <a:xfrm>
            <a:off x="6949109" y="1371600"/>
            <a:ext cx="1934131" cy="2450783"/>
          </a:xfrm>
          <a:prstGeom prst="rect">
            <a:avLst/>
          </a:prstGeom>
        </p:spPr>
      </p:pic>
    </p:spTree>
    <p:extLst>
      <p:ext uri="{BB962C8B-B14F-4D97-AF65-F5344CB8AC3E}">
        <p14:creationId xmlns:p14="http://schemas.microsoft.com/office/powerpoint/2010/main" val="10797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152400"/>
            <a:ext cx="8229600" cy="1066800"/>
          </a:xfrm>
        </p:spPr>
        <p:txBody>
          <a:bodyPr>
            <a:normAutofit fontScale="90000"/>
          </a:bodyPr>
          <a:lstStyle/>
          <a:p>
            <a:pPr eaLnBrk="1" hangingPunct="1"/>
            <a:r>
              <a:rPr lang="en-US" altLang="en-US" sz="4000" b="1" dirty="0"/>
              <a:t>Pediatric A1C Goals for Type 1 - Individualize</a:t>
            </a:r>
          </a:p>
        </p:txBody>
      </p:sp>
      <p:sp>
        <p:nvSpPr>
          <p:cNvPr id="2" name="Content Placeholder 1">
            <a:extLst>
              <a:ext uri="{FF2B5EF4-FFF2-40B4-BE49-F238E27FC236}">
                <a16:creationId xmlns:a16="http://schemas.microsoft.com/office/drawing/2014/main" id="{7D2D7D43-85E1-4AAA-945F-EE08710EE595}"/>
              </a:ext>
            </a:extLst>
          </p:cNvPr>
          <p:cNvSpPr>
            <a:spLocks noGrp="1"/>
          </p:cNvSpPr>
          <p:nvPr>
            <p:ph sz="quarter" idx="1"/>
          </p:nvPr>
        </p:nvSpPr>
        <p:spPr>
          <a:xfrm>
            <a:off x="457200" y="1219200"/>
            <a:ext cx="6324600" cy="4937760"/>
          </a:xfrm>
        </p:spPr>
        <p:txBody>
          <a:bodyPr>
            <a:normAutofit/>
          </a:bodyPr>
          <a:lstStyle/>
          <a:p>
            <a:r>
              <a:rPr lang="en-US" sz="2800" dirty="0"/>
              <a:t>A1C of &lt;7% appropriate for many peds. </a:t>
            </a:r>
          </a:p>
          <a:p>
            <a:r>
              <a:rPr lang="en-US" sz="2800" dirty="0"/>
              <a:t>A1C of  &lt;6.5% for selected individuals</a:t>
            </a:r>
          </a:p>
          <a:p>
            <a:r>
              <a:rPr lang="en-US" sz="2800" dirty="0"/>
              <a:t>&lt;7.5% if cannot articulate symptoms of hypoglycemia or at high risk</a:t>
            </a:r>
          </a:p>
          <a:p>
            <a:r>
              <a:rPr lang="en-US" sz="2800" dirty="0"/>
              <a:t>&lt;8.0% may be appropriate for some</a:t>
            </a:r>
          </a:p>
          <a:p>
            <a:r>
              <a:rPr lang="en-US" sz="2800" dirty="0"/>
              <a:t>If using CGM, evaluate Time in Range – no standard goal at this time. </a:t>
            </a:r>
          </a:p>
          <a:p>
            <a:endParaRPr lang="en-US" sz="2800" dirty="0"/>
          </a:p>
        </p:txBody>
      </p:sp>
      <p:sp>
        <p:nvSpPr>
          <p:cNvPr id="136215" name="TextBox 2"/>
          <p:cNvSpPr txBox="1">
            <a:spLocks noChangeArrowheads="1"/>
          </p:cNvSpPr>
          <p:nvPr/>
        </p:nvSpPr>
        <p:spPr bwMode="auto">
          <a:xfrm>
            <a:off x="419100" y="4648200"/>
            <a:ext cx="8305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t>• </a:t>
            </a:r>
            <a:r>
              <a:rPr lang="en-US" altLang="en-US" sz="2000" dirty="0"/>
              <a:t>Individualize Goals ~ minimize hyper/hypo glycemia and keep safe</a:t>
            </a:r>
          </a:p>
          <a:p>
            <a:pPr eaLnBrk="1" hangingPunct="1"/>
            <a:r>
              <a:rPr lang="en-US" altLang="en-US" sz="2000" dirty="0"/>
              <a:t>• Blood glucose goals are higher in children with frequent hypoglycemia or hypoglycemia unawareness.</a:t>
            </a:r>
          </a:p>
          <a:p>
            <a:pPr eaLnBrk="1" hangingPunct="1"/>
            <a:r>
              <a:rPr lang="en-US" altLang="en-US" sz="2000" dirty="0"/>
              <a:t>• Measure postprandial blood glucose when there is a discrepancy between </a:t>
            </a:r>
            <a:r>
              <a:rPr lang="en-US" altLang="en-US" sz="2000" dirty="0" err="1"/>
              <a:t>preprandial</a:t>
            </a:r>
            <a:r>
              <a:rPr lang="en-US" altLang="en-US" sz="2000" dirty="0"/>
              <a:t> blood glucose values and A1C levels  </a:t>
            </a:r>
          </a:p>
          <a:p>
            <a:pPr eaLnBrk="1" hangingPunct="1"/>
            <a:endParaRPr lang="en-US" altLang="en-US" sz="1600" dirty="0"/>
          </a:p>
        </p:txBody>
      </p:sp>
      <p:pic>
        <p:nvPicPr>
          <p:cNvPr id="9" name="Picture 8">
            <a:extLst>
              <a:ext uri="{FF2B5EF4-FFF2-40B4-BE49-F238E27FC236}">
                <a16:creationId xmlns:a16="http://schemas.microsoft.com/office/drawing/2014/main" id="{8345925A-8B35-4F8A-927C-8AC1818ED314}"/>
              </a:ext>
            </a:extLst>
          </p:cNvPr>
          <p:cNvPicPr>
            <a:picLocks noChangeAspect="1"/>
          </p:cNvPicPr>
          <p:nvPr/>
        </p:nvPicPr>
        <p:blipFill>
          <a:blip r:embed="rId4"/>
          <a:stretch>
            <a:fillRect/>
          </a:stretch>
        </p:blipFill>
        <p:spPr>
          <a:xfrm>
            <a:off x="6767250" y="1219200"/>
            <a:ext cx="2038103" cy="2919918"/>
          </a:xfrm>
          <a:prstGeom prst="rect">
            <a:avLst/>
          </a:prstGeom>
        </p:spPr>
      </p:pic>
    </p:spTree>
    <p:custDataLst>
      <p:tags r:id="rId1"/>
    </p:custDataLst>
    <p:extLst>
      <p:ext uri="{BB962C8B-B14F-4D97-AF65-F5344CB8AC3E}">
        <p14:creationId xmlns:p14="http://schemas.microsoft.com/office/powerpoint/2010/main" val="2227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Type 1 Management</a:t>
            </a:r>
          </a:p>
        </p:txBody>
      </p:sp>
      <p:sp>
        <p:nvSpPr>
          <p:cNvPr id="3" name="Content Placeholder 2"/>
          <p:cNvSpPr>
            <a:spLocks noGrp="1"/>
          </p:cNvSpPr>
          <p:nvPr>
            <p:ph sz="quarter" idx="1"/>
          </p:nvPr>
        </p:nvSpPr>
        <p:spPr>
          <a:xfrm>
            <a:off x="381000" y="1166446"/>
            <a:ext cx="5105400" cy="5410200"/>
          </a:xfrm>
        </p:spPr>
        <p:txBody>
          <a:bodyPr>
            <a:noAutofit/>
          </a:bodyPr>
          <a:lstStyle/>
          <a:p>
            <a:r>
              <a:rPr lang="en-US" sz="2400" dirty="0"/>
              <a:t>Initiate intensive insulin regimens, either via multiple daily injections or  insulin pump</a:t>
            </a:r>
          </a:p>
          <a:p>
            <a:r>
              <a:rPr lang="en-US" sz="2400" dirty="0"/>
              <a:t>Monitor BG with monitor or CGM up to 10 times daily including premeal, post meal, pre bedtime, and as needed for safety</a:t>
            </a:r>
          </a:p>
          <a:p>
            <a:r>
              <a:rPr lang="en-US" sz="2400" dirty="0"/>
              <a:t>Offer CGM as soon as possible for youth using insulin</a:t>
            </a:r>
          </a:p>
          <a:p>
            <a:r>
              <a:rPr lang="en-US" sz="2400" dirty="0"/>
              <a:t>Offer Automated insulin delivery (AID) systems to youth with type 1 diabetes who are capable of using the device safely (or with caregiver help)</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192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11FD25B-BECB-42FB-9369-CDC09A9573F5}"/>
              </a:ext>
            </a:extLst>
          </p:cNvPr>
          <p:cNvPicPr>
            <a:picLocks noChangeAspect="1"/>
          </p:cNvPicPr>
          <p:nvPr/>
        </p:nvPicPr>
        <p:blipFill>
          <a:blip r:embed="rId3"/>
          <a:stretch>
            <a:fillRect/>
          </a:stretch>
        </p:blipFill>
        <p:spPr>
          <a:xfrm>
            <a:off x="6553200" y="4152900"/>
            <a:ext cx="1615621" cy="1985047"/>
          </a:xfrm>
          <a:prstGeom prst="rect">
            <a:avLst/>
          </a:prstGeom>
        </p:spPr>
      </p:pic>
    </p:spTree>
    <p:extLst>
      <p:ext uri="{BB962C8B-B14F-4D97-AF65-F5344CB8AC3E}">
        <p14:creationId xmlns:p14="http://schemas.microsoft.com/office/powerpoint/2010/main" val="416928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646331"/>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Tree>
    <p:extLst>
      <p:ext uri="{BB962C8B-B14F-4D97-AF65-F5344CB8AC3E}">
        <p14:creationId xmlns:p14="http://schemas.microsoft.com/office/powerpoint/2010/main" val="10828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Insulin Dosing</a:t>
            </a:r>
          </a:p>
        </p:txBody>
      </p:sp>
      <p:sp>
        <p:nvSpPr>
          <p:cNvPr id="3" name="Content Placeholder 2"/>
          <p:cNvSpPr>
            <a:spLocks noGrp="1"/>
          </p:cNvSpPr>
          <p:nvPr>
            <p:ph sz="quarter" idx="1"/>
          </p:nvPr>
        </p:nvSpPr>
        <p:spPr/>
        <p:txBody>
          <a:bodyPr>
            <a:normAutofit lnSpcReduction="10000"/>
          </a:bodyPr>
          <a:lstStyle/>
          <a:p>
            <a:pPr>
              <a:defRPr/>
            </a:pPr>
            <a:r>
              <a:rPr lang="en-US" dirty="0"/>
              <a:t> Younger children</a:t>
            </a:r>
          </a:p>
          <a:p>
            <a:pPr lvl="1">
              <a:defRPr/>
            </a:pPr>
            <a:r>
              <a:rPr lang="en-US" dirty="0"/>
              <a:t>Dose may be low during honeymoon period</a:t>
            </a:r>
          </a:p>
          <a:p>
            <a:pPr lvl="1">
              <a:defRPr/>
            </a:pPr>
            <a:r>
              <a:rPr lang="en-US" dirty="0"/>
              <a:t>After honeymoon – dose is 0.5 – 1.0 unit/kg/day</a:t>
            </a:r>
          </a:p>
          <a:p>
            <a:pPr lvl="1">
              <a:defRPr/>
            </a:pPr>
            <a:r>
              <a:rPr lang="en-US" dirty="0"/>
              <a:t>Basal / bolus combo</a:t>
            </a:r>
          </a:p>
          <a:p>
            <a:pPr lvl="1">
              <a:defRPr/>
            </a:pPr>
            <a:r>
              <a:rPr lang="en-US" dirty="0"/>
              <a:t>If difficulty injecting bolus at lunch, consider NPH pre breakfast</a:t>
            </a:r>
          </a:p>
          <a:p>
            <a:pPr>
              <a:defRPr/>
            </a:pPr>
            <a:r>
              <a:rPr lang="en-US" sz="2800" dirty="0"/>
              <a:t>Pubertal hormones increase insulin required</a:t>
            </a:r>
          </a:p>
          <a:p>
            <a:pPr lvl="1">
              <a:defRPr/>
            </a:pPr>
            <a:r>
              <a:rPr lang="en-US" dirty="0"/>
              <a:t>up to 1.5 units/kg/day  </a:t>
            </a:r>
          </a:p>
          <a:p>
            <a:pPr>
              <a:defRPr/>
            </a:pPr>
            <a:r>
              <a:rPr lang="en-US" sz="2800" dirty="0"/>
              <a:t>Keep it flexible, may need to inject after meals</a:t>
            </a:r>
          </a:p>
          <a:p>
            <a:pPr>
              <a:defRPr/>
            </a:pPr>
            <a:r>
              <a:rPr lang="en-US" sz="2800" dirty="0"/>
              <a:t>Insulin pump therapy coupled with CGM recommended</a:t>
            </a:r>
          </a:p>
          <a:p>
            <a:pPr lvl="1">
              <a:defRPr/>
            </a:pPr>
            <a:endParaRPr lang="en-US" dirty="0"/>
          </a:p>
        </p:txBody>
      </p:sp>
      <p:pic>
        <p:nvPicPr>
          <p:cNvPr id="32772" name="Picture 4" descr="C:\Documents and Settings\Owner\Local Settings\Temporary Internet Files\Content.IE5\LK261Q4U\MP900448486[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621462" y="152400"/>
            <a:ext cx="206533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279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Insulin</a:t>
            </a:r>
          </a:p>
        </p:txBody>
      </p:sp>
      <p:sp>
        <p:nvSpPr>
          <p:cNvPr id="3" name="Content Placeholder 2"/>
          <p:cNvSpPr>
            <a:spLocks noGrp="1"/>
          </p:cNvSpPr>
          <p:nvPr>
            <p:ph sz="quarter" idx="1"/>
          </p:nvPr>
        </p:nvSpPr>
        <p:spPr>
          <a:xfrm>
            <a:off x="457200" y="1219200"/>
            <a:ext cx="6858000" cy="5257800"/>
          </a:xfrm>
        </p:spPr>
        <p:txBody>
          <a:bodyPr>
            <a:normAutofit/>
          </a:bodyPr>
          <a:lstStyle/>
          <a:p>
            <a:pPr>
              <a:defRPr/>
            </a:pPr>
            <a:r>
              <a:rPr lang="en-US" dirty="0"/>
              <a:t>Needle phobias common </a:t>
            </a:r>
          </a:p>
          <a:p>
            <a:pPr lvl="1">
              <a:defRPr/>
            </a:pPr>
            <a:r>
              <a:rPr lang="en-US" dirty="0"/>
              <a:t>Try pens, pumps, Auto Injectors</a:t>
            </a:r>
          </a:p>
          <a:p>
            <a:pPr>
              <a:defRPr/>
            </a:pPr>
            <a:r>
              <a:rPr lang="en-US" dirty="0"/>
              <a:t>Needles</a:t>
            </a:r>
          </a:p>
          <a:p>
            <a:pPr lvl="1">
              <a:defRPr/>
            </a:pPr>
            <a:r>
              <a:rPr lang="en-US" dirty="0"/>
              <a:t>31 gauge short or mini needles</a:t>
            </a:r>
          </a:p>
          <a:p>
            <a:pPr lvl="1">
              <a:defRPr/>
            </a:pPr>
            <a:r>
              <a:rPr lang="en-US" dirty="0"/>
              <a:t>Use smallest barrel possible (</a:t>
            </a:r>
            <a:r>
              <a:rPr lang="en-US" dirty="0" err="1"/>
              <a:t>ie</a:t>
            </a:r>
            <a:r>
              <a:rPr lang="en-US" dirty="0"/>
              <a:t> 30 unit syringe)</a:t>
            </a:r>
          </a:p>
          <a:p>
            <a:pPr lvl="1">
              <a:defRPr/>
            </a:pPr>
            <a:r>
              <a:rPr lang="en-US" dirty="0"/>
              <a:t>Use ½ unit increment pens / syringes</a:t>
            </a:r>
          </a:p>
          <a:p>
            <a:pPr>
              <a:defRPr/>
            </a:pPr>
            <a:r>
              <a:rPr lang="en-US" dirty="0"/>
              <a:t>Sites –</a:t>
            </a:r>
          </a:p>
          <a:p>
            <a:pPr lvl="1">
              <a:defRPr/>
            </a:pPr>
            <a:r>
              <a:rPr lang="en-US" dirty="0"/>
              <a:t>Young children: legs, arm, buttocks</a:t>
            </a:r>
          </a:p>
          <a:p>
            <a:pPr lvl="1">
              <a:defRPr/>
            </a:pPr>
            <a:r>
              <a:rPr lang="en-US" dirty="0"/>
              <a:t>School age can also use abdomen</a:t>
            </a:r>
          </a:p>
        </p:txBody>
      </p:sp>
      <p:pic>
        <p:nvPicPr>
          <p:cNvPr id="2" name="Picture 1"/>
          <p:cNvPicPr>
            <a:picLocks noChangeAspect="1"/>
          </p:cNvPicPr>
          <p:nvPr/>
        </p:nvPicPr>
        <p:blipFill>
          <a:blip r:embed="rId4"/>
          <a:stretch>
            <a:fillRect/>
          </a:stretch>
        </p:blipFill>
        <p:spPr>
          <a:xfrm>
            <a:off x="6629400" y="2438400"/>
            <a:ext cx="1835604" cy="2503097"/>
          </a:xfrm>
          <a:prstGeom prst="rect">
            <a:avLst/>
          </a:prstGeom>
        </p:spPr>
      </p:pic>
    </p:spTree>
    <p:custDataLst>
      <p:tags r:id="rId1"/>
    </p:custDataLst>
    <p:extLst>
      <p:ext uri="{BB962C8B-B14F-4D97-AF65-F5344CB8AC3E}">
        <p14:creationId xmlns:p14="http://schemas.microsoft.com/office/powerpoint/2010/main" val="272746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F22B-2A9C-4561-8985-14C23ED625CB}"/>
              </a:ext>
            </a:extLst>
          </p:cNvPr>
          <p:cNvSpPr>
            <a:spLocks noGrp="1"/>
          </p:cNvSpPr>
          <p:nvPr>
            <p:ph type="title"/>
          </p:nvPr>
        </p:nvSpPr>
        <p:spPr>
          <a:xfrm>
            <a:off x="457200" y="228600"/>
            <a:ext cx="8229600" cy="914400"/>
          </a:xfrm>
        </p:spPr>
        <p:txBody>
          <a:bodyPr anchor="b">
            <a:normAutofit/>
          </a:bodyPr>
          <a:lstStyle/>
          <a:p>
            <a:r>
              <a:rPr lang="en-US" dirty="0"/>
              <a:t>Type 1 Nutrition Goals</a:t>
            </a:r>
          </a:p>
        </p:txBody>
      </p:sp>
      <p:sp>
        <p:nvSpPr>
          <p:cNvPr id="3" name="Content Placeholder 2">
            <a:extLst>
              <a:ext uri="{FF2B5EF4-FFF2-40B4-BE49-F238E27FC236}">
                <a16:creationId xmlns:a16="http://schemas.microsoft.com/office/drawing/2014/main" id="{ED0416C7-EEF5-47E4-9216-341439BF44F5}"/>
              </a:ext>
            </a:extLst>
          </p:cNvPr>
          <p:cNvSpPr>
            <a:spLocks noGrp="1"/>
          </p:cNvSpPr>
          <p:nvPr>
            <p:ph sz="quarter" idx="1"/>
          </p:nvPr>
        </p:nvSpPr>
        <p:spPr>
          <a:xfrm>
            <a:off x="457200" y="1219200"/>
            <a:ext cx="5562600" cy="5791200"/>
          </a:xfrm>
        </p:spPr>
        <p:txBody>
          <a:bodyPr>
            <a:normAutofit/>
          </a:bodyPr>
          <a:lstStyle/>
          <a:p>
            <a:pPr fontAlgn="base">
              <a:lnSpc>
                <a:spcPct val="90000"/>
              </a:lnSpc>
              <a:buFont typeface="Arial" panose="020B0604020202020204" pitchFamily="34" charset="0"/>
              <a:buChar char="•"/>
            </a:pPr>
            <a:r>
              <a:rPr lang="en-US" sz="2400" b="0" i="0" dirty="0">
                <a:effectLst/>
              </a:rPr>
              <a:t>Individualized medical nutrition therapy as an essential component treatment plan. </a:t>
            </a:r>
            <a:r>
              <a:rPr lang="en-US" sz="2400" b="1" i="0" dirty="0">
                <a:effectLst/>
              </a:rPr>
              <a:t> </a:t>
            </a:r>
            <a:endParaRPr lang="en-US" sz="2400" b="0" i="0" dirty="0">
              <a:effectLst/>
            </a:endParaRPr>
          </a:p>
          <a:p>
            <a:pPr fontAlgn="base">
              <a:lnSpc>
                <a:spcPct val="90000"/>
              </a:lnSpc>
              <a:buFont typeface="Arial" panose="020B0604020202020204" pitchFamily="34" charset="0"/>
              <a:buChar char="•"/>
            </a:pPr>
            <a:r>
              <a:rPr lang="en-US" sz="2400" b="0" i="0" dirty="0">
                <a:effectLst/>
              </a:rPr>
              <a:t>Monitor carbohydrate intake</a:t>
            </a:r>
            <a:endParaRPr lang="en-US" sz="2400" dirty="0"/>
          </a:p>
          <a:p>
            <a:pPr lvl="1" fontAlgn="base">
              <a:lnSpc>
                <a:spcPct val="90000"/>
              </a:lnSpc>
              <a:buFont typeface="Arial" panose="020B0604020202020204" pitchFamily="34" charset="0"/>
              <a:buChar char="•"/>
            </a:pPr>
            <a:r>
              <a:rPr lang="en-US" sz="2400" b="0" i="0" dirty="0">
                <a:effectLst/>
              </a:rPr>
              <a:t>by carbohydrate counting or experience-based estimation.</a:t>
            </a:r>
          </a:p>
          <a:p>
            <a:pPr lvl="1" fontAlgn="base">
              <a:lnSpc>
                <a:spcPct val="90000"/>
              </a:lnSpc>
              <a:buFont typeface="Arial" panose="020B0604020202020204" pitchFamily="34" charset="0"/>
              <a:buChar char="•"/>
            </a:pPr>
            <a:r>
              <a:rPr lang="en-US" sz="2400" dirty="0"/>
              <a:t>Apps can be helpful</a:t>
            </a:r>
            <a:endParaRPr lang="en-US" sz="2400" b="0" i="0" dirty="0">
              <a:effectLst/>
            </a:endParaRPr>
          </a:p>
          <a:p>
            <a:pPr fontAlgn="base">
              <a:lnSpc>
                <a:spcPct val="90000"/>
              </a:lnSpc>
              <a:buFont typeface="Arial" panose="020B0604020202020204" pitchFamily="34" charset="0"/>
              <a:buChar char="•"/>
            </a:pPr>
            <a:r>
              <a:rPr lang="en-US" sz="2400" b="0" i="0" dirty="0">
                <a:effectLst/>
              </a:rPr>
              <a:t>Comprehensive MNT  </a:t>
            </a:r>
            <a:endParaRPr lang="en-US" sz="2400" dirty="0"/>
          </a:p>
          <a:p>
            <a:pPr lvl="1" fontAlgn="base">
              <a:lnSpc>
                <a:spcPct val="90000"/>
              </a:lnSpc>
              <a:buFont typeface="Arial" panose="020B0604020202020204" pitchFamily="34" charset="0"/>
              <a:buChar char="•"/>
            </a:pPr>
            <a:r>
              <a:rPr lang="en-US" sz="2400" dirty="0"/>
              <a:t>At diagnosis, with </a:t>
            </a:r>
            <a:r>
              <a:rPr lang="en-US" sz="2400" b="0" i="0" dirty="0">
                <a:effectLst/>
              </a:rPr>
              <a:t>annual updates</a:t>
            </a:r>
          </a:p>
          <a:p>
            <a:pPr lvl="1" fontAlgn="base">
              <a:lnSpc>
                <a:spcPct val="90000"/>
              </a:lnSpc>
              <a:buFont typeface="Arial" panose="020B0604020202020204" pitchFamily="34" charset="0"/>
              <a:buChar char="•"/>
            </a:pPr>
            <a:r>
              <a:rPr lang="en-US" sz="2400" dirty="0"/>
              <a:t>By </a:t>
            </a:r>
            <a:r>
              <a:rPr lang="en-US" sz="2400" b="0" i="0" dirty="0">
                <a:effectLst/>
              </a:rPr>
              <a:t>experienced registered dietitian nutritionist</a:t>
            </a:r>
          </a:p>
          <a:p>
            <a:pPr lvl="1" fontAlgn="base">
              <a:lnSpc>
                <a:spcPct val="90000"/>
              </a:lnSpc>
              <a:buFont typeface="Arial" panose="020B0604020202020204" pitchFamily="34" charset="0"/>
              <a:buChar char="•"/>
            </a:pPr>
            <a:r>
              <a:rPr lang="en-US" sz="2400" b="0" i="0" dirty="0">
                <a:effectLst/>
              </a:rPr>
              <a:t>assess caloric and nutrition intake in relation to weight status</a:t>
            </a:r>
          </a:p>
          <a:p>
            <a:pPr lvl="1" fontAlgn="base">
              <a:lnSpc>
                <a:spcPct val="90000"/>
              </a:lnSpc>
              <a:buFont typeface="Arial" panose="020B0604020202020204" pitchFamily="34" charset="0"/>
              <a:buChar char="•"/>
            </a:pPr>
            <a:r>
              <a:rPr lang="en-US" sz="2400" dirty="0"/>
              <a:t>Eval </a:t>
            </a:r>
            <a:r>
              <a:rPr lang="en-US" sz="2400" b="0" i="0" dirty="0">
                <a:effectLst/>
              </a:rPr>
              <a:t>cardiovascular disease risk factors to inform macronutrient choices.</a:t>
            </a:r>
          </a:p>
        </p:txBody>
      </p:sp>
      <p:pic>
        <p:nvPicPr>
          <p:cNvPr id="5" name="Picture 4" descr="Child handing an apple">
            <a:extLst>
              <a:ext uri="{FF2B5EF4-FFF2-40B4-BE49-F238E27FC236}">
                <a16:creationId xmlns:a16="http://schemas.microsoft.com/office/drawing/2014/main" id="{2285ABEA-6802-7EE3-BDEE-BDA97160C1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819" r="9567" b="-2"/>
          <a:stretch/>
        </p:blipFill>
        <p:spPr>
          <a:xfrm>
            <a:off x="6189461" y="1447800"/>
            <a:ext cx="2497339" cy="3051048"/>
          </a:xfrm>
          <a:prstGeom prst="rect">
            <a:avLst/>
          </a:prstGeom>
          <a:noFill/>
        </p:spPr>
      </p:pic>
      <p:sp>
        <p:nvSpPr>
          <p:cNvPr id="4" name="TextBox 3">
            <a:extLst>
              <a:ext uri="{FF2B5EF4-FFF2-40B4-BE49-F238E27FC236}">
                <a16:creationId xmlns:a16="http://schemas.microsoft.com/office/drawing/2014/main" id="{A4EACE34-0AC9-A1A9-FA44-0451DEB5E190}"/>
              </a:ext>
            </a:extLst>
          </p:cNvPr>
          <p:cNvSpPr txBox="1"/>
          <p:nvPr/>
        </p:nvSpPr>
        <p:spPr>
          <a:xfrm>
            <a:off x="6172200" y="4648200"/>
            <a:ext cx="2590800" cy="1200329"/>
          </a:xfrm>
          <a:prstGeom prst="rect">
            <a:avLst/>
          </a:prstGeom>
          <a:noFill/>
        </p:spPr>
        <p:txBody>
          <a:bodyPr wrap="square" rtlCol="0">
            <a:spAutoFit/>
          </a:bodyPr>
          <a:lstStyle/>
          <a:p>
            <a:pPr algn="ctr"/>
            <a:r>
              <a:rPr lang="en-US" sz="2400" dirty="0">
                <a:solidFill>
                  <a:srgbClr val="0070C0"/>
                </a:solidFill>
              </a:rPr>
              <a:t>Foster a positive relationship with food</a:t>
            </a:r>
          </a:p>
        </p:txBody>
      </p:sp>
    </p:spTree>
    <p:extLst>
      <p:ext uri="{BB962C8B-B14F-4D97-AF65-F5344CB8AC3E}">
        <p14:creationId xmlns:p14="http://schemas.microsoft.com/office/powerpoint/2010/main" val="26324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980-0B4A-4105-AD02-E2A48E8C2FE2}"/>
              </a:ext>
            </a:extLst>
          </p:cNvPr>
          <p:cNvSpPr>
            <a:spLocks noGrp="1"/>
          </p:cNvSpPr>
          <p:nvPr>
            <p:ph type="title"/>
          </p:nvPr>
        </p:nvSpPr>
        <p:spPr/>
        <p:txBody>
          <a:bodyPr/>
          <a:lstStyle/>
          <a:p>
            <a:r>
              <a:rPr lang="en-US" dirty="0"/>
              <a:t>Special Issues for Type 1</a:t>
            </a:r>
          </a:p>
        </p:txBody>
      </p:sp>
      <p:pic>
        <p:nvPicPr>
          <p:cNvPr id="4" name="Content Placeholder 3">
            <a:extLst>
              <a:ext uri="{FF2B5EF4-FFF2-40B4-BE49-F238E27FC236}">
                <a16:creationId xmlns:a16="http://schemas.microsoft.com/office/drawing/2014/main" id="{450F469D-ED1C-49DF-933D-AE81AD37D93A}"/>
              </a:ext>
            </a:extLst>
          </p:cNvPr>
          <p:cNvPicPr>
            <a:picLocks noGrp="1" noChangeAspect="1"/>
          </p:cNvPicPr>
          <p:nvPr>
            <p:ph sz="quarter" idx="1"/>
          </p:nvPr>
        </p:nvPicPr>
        <p:blipFill>
          <a:blip r:embed="rId2"/>
          <a:stretch>
            <a:fillRect/>
          </a:stretch>
        </p:blipFill>
        <p:spPr>
          <a:xfrm>
            <a:off x="1308995" y="1159476"/>
            <a:ext cx="6526010" cy="4552534"/>
          </a:xfrm>
          <a:prstGeom prst="rect">
            <a:avLst/>
          </a:prstGeom>
        </p:spPr>
      </p:pic>
    </p:spTree>
    <p:extLst>
      <p:ext uri="{BB962C8B-B14F-4D97-AF65-F5344CB8AC3E}">
        <p14:creationId xmlns:p14="http://schemas.microsoft.com/office/powerpoint/2010/main" val="87334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Infant and Toddler </a:t>
            </a:r>
            <a:br>
              <a:rPr lang="en-US" altLang="en-US" dirty="0">
                <a:solidFill>
                  <a:srgbClr val="FF00FF"/>
                </a:solidFill>
              </a:rPr>
            </a:br>
            <a:r>
              <a:rPr lang="en-US" altLang="en-US" dirty="0"/>
              <a:t>(birth to 2 years)</a:t>
            </a:r>
          </a:p>
        </p:txBody>
      </p:sp>
      <p:sp>
        <p:nvSpPr>
          <p:cNvPr id="347139" name="Rectangle 3"/>
          <p:cNvSpPr>
            <a:spLocks noGrp="1" noRot="1" noChangeArrowheads="1"/>
          </p:cNvSpPr>
          <p:nvPr>
            <p:ph sz="quarter" idx="1"/>
          </p:nvPr>
        </p:nvSpPr>
        <p:spPr>
          <a:xfrm>
            <a:off x="459828" y="1447800"/>
            <a:ext cx="6550572" cy="5029200"/>
          </a:xfrm>
        </p:spPr>
        <p:txBody>
          <a:bodyPr>
            <a:normAutofit fontScale="92500" lnSpcReduction="10000"/>
          </a:bodyPr>
          <a:lstStyle/>
          <a:p>
            <a:pPr eaLnBrk="1" hangingPunct="1">
              <a:defRPr/>
            </a:pPr>
            <a:r>
              <a:rPr lang="en-US" dirty="0"/>
              <a:t>toddlers begin to separate, individuate</a:t>
            </a:r>
            <a:r>
              <a:rPr lang="en-US" b="1" i="1" dirty="0"/>
              <a:t>  </a:t>
            </a:r>
            <a:endParaRPr lang="en-US" dirty="0"/>
          </a:p>
          <a:p>
            <a:pPr eaLnBrk="1" hangingPunct="1">
              <a:defRPr/>
            </a:pPr>
            <a:r>
              <a:rPr lang="en-US" dirty="0"/>
              <a:t>require lots of sleep and naps</a:t>
            </a:r>
          </a:p>
          <a:p>
            <a:pPr eaLnBrk="1" hangingPunct="1">
              <a:defRPr/>
            </a:pPr>
            <a:r>
              <a:rPr lang="en-US" dirty="0"/>
              <a:t>3-4 hour feeding schedule - regular nighttime feedings very important</a:t>
            </a:r>
          </a:p>
          <a:p>
            <a:pPr eaLnBrk="1" hangingPunct="1">
              <a:defRPr/>
            </a:pPr>
            <a:r>
              <a:rPr lang="en-US" dirty="0"/>
              <a:t>Lispro/</a:t>
            </a:r>
            <a:r>
              <a:rPr lang="en-US" dirty="0" err="1"/>
              <a:t>aspart</a:t>
            </a:r>
            <a:r>
              <a:rPr lang="en-US" dirty="0"/>
              <a:t> or used after meals</a:t>
            </a:r>
          </a:p>
          <a:p>
            <a:pPr eaLnBrk="1" hangingPunct="1">
              <a:defRPr/>
            </a:pPr>
            <a:r>
              <a:rPr lang="en-US" dirty="0" err="1"/>
              <a:t>Aspart</a:t>
            </a:r>
            <a:r>
              <a:rPr lang="en-US" dirty="0"/>
              <a:t> (</a:t>
            </a:r>
            <a:r>
              <a:rPr lang="en-US" dirty="0" err="1"/>
              <a:t>Fiasp</a:t>
            </a:r>
            <a:r>
              <a:rPr lang="en-US" dirty="0"/>
              <a:t>) &amp; lispro </a:t>
            </a:r>
            <a:r>
              <a:rPr lang="en-US" dirty="0" err="1"/>
              <a:t>aabc</a:t>
            </a:r>
            <a:r>
              <a:rPr lang="en-US" dirty="0"/>
              <a:t> (</a:t>
            </a:r>
            <a:r>
              <a:rPr lang="en-US" dirty="0" err="1"/>
              <a:t>Lyumjev</a:t>
            </a:r>
            <a:r>
              <a:rPr lang="en-US" dirty="0"/>
              <a:t>) insulin also approved after 2 years of age</a:t>
            </a:r>
          </a:p>
          <a:p>
            <a:pPr eaLnBrk="1" hangingPunct="1">
              <a:defRPr/>
            </a:pPr>
            <a:r>
              <a:rPr lang="en-US" dirty="0"/>
              <a:t>At risk for dehydration during illness, notify MD</a:t>
            </a:r>
          </a:p>
        </p:txBody>
      </p:sp>
      <p:graphicFrame>
        <p:nvGraphicFramePr>
          <p:cNvPr id="45060" name="Object 4"/>
          <p:cNvGraphicFramePr>
            <a:graphicFrameLocks noChangeAspect="1"/>
          </p:cNvGraphicFramePr>
          <p:nvPr/>
        </p:nvGraphicFramePr>
        <p:xfrm>
          <a:off x="5791200" y="152400"/>
          <a:ext cx="3048000" cy="2286000"/>
        </p:xfrm>
        <a:graphic>
          <a:graphicData uri="http://schemas.openxmlformats.org/presentationml/2006/ole">
            <mc:AlternateContent xmlns:mc="http://schemas.openxmlformats.org/markup-compatibility/2006">
              <mc:Choice xmlns:v="urn:schemas-microsoft-com:vml" Requires="v">
                <p:oleObj name="Clip" r:id="rId4" imgW="3429297" imgH="2286198" progId="MS_ClipArt_Gallery.2">
                  <p:embed/>
                </p:oleObj>
              </mc:Choice>
              <mc:Fallback>
                <p:oleObj name="Clip" r:id="rId4" imgW="3429297" imgH="2286198" progId="MS_ClipArt_Gallery.2">
                  <p:embed/>
                  <p:pic>
                    <p:nvPicPr>
                      <p:cNvPr id="4506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52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130266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Infant and Toddler Educational Approaches</a:t>
            </a:r>
          </a:p>
        </p:txBody>
      </p:sp>
      <p:sp>
        <p:nvSpPr>
          <p:cNvPr id="348163" name="Rectangle 3"/>
          <p:cNvSpPr>
            <a:spLocks noGrp="1" noRot="1" noChangeArrowheads="1"/>
          </p:cNvSpPr>
          <p:nvPr>
            <p:ph sz="quarter" idx="1"/>
          </p:nvPr>
        </p:nvSpPr>
        <p:spPr>
          <a:xfrm>
            <a:off x="297103" y="1485900"/>
            <a:ext cx="5562600" cy="4495800"/>
          </a:xfrm>
        </p:spPr>
        <p:txBody>
          <a:bodyPr>
            <a:normAutofit/>
          </a:bodyPr>
          <a:lstStyle/>
          <a:p>
            <a:pPr eaLnBrk="1" hangingPunct="1">
              <a:defRPr/>
            </a:pPr>
            <a:r>
              <a:rPr lang="en-US" sz="2800" dirty="0"/>
              <a:t>Education directed toward parents/primary caregivers</a:t>
            </a:r>
          </a:p>
          <a:p>
            <a:pPr eaLnBrk="1" hangingPunct="1">
              <a:defRPr/>
            </a:pPr>
            <a:r>
              <a:rPr lang="en-US" sz="2800" dirty="0"/>
              <a:t>Provide child with limited choices</a:t>
            </a:r>
          </a:p>
          <a:p>
            <a:pPr eaLnBrk="1" hangingPunct="1">
              <a:defRPr/>
            </a:pPr>
            <a:r>
              <a:rPr lang="en-US" sz="2800" dirty="0"/>
              <a:t>teach parents signs of hypoglycemia</a:t>
            </a:r>
          </a:p>
          <a:p>
            <a:pPr lvl="1" eaLnBrk="1" hangingPunct="1">
              <a:lnSpc>
                <a:spcPct val="120000"/>
              </a:lnSpc>
              <a:defRPr/>
            </a:pPr>
            <a:r>
              <a:rPr lang="en-US" sz="2800" dirty="0"/>
              <a:t>pallor, listlessness, crying, clammy skin, sleepy, hunger, restless, shakiness</a:t>
            </a:r>
          </a:p>
        </p:txBody>
      </p:sp>
      <p:pic>
        <p:nvPicPr>
          <p:cNvPr id="47108" name="Picture 4" descr="C:\Users\Beverly\AppData\Local\Microsoft\Windows\Temporary Internet Files\Content.IE5\6TT3OWG7\MPj0438847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846763" y="1600200"/>
            <a:ext cx="28400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19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C:\Documents and Settings\Owner\Local Settings\Temporary Internet Files\Content.IE5\XWRXP6KZ\MP900448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976938" y="1569720"/>
            <a:ext cx="27098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Preschool children (3 - 5)</a:t>
            </a:r>
            <a:br>
              <a:rPr lang="en-US" altLang="en-US" dirty="0">
                <a:solidFill>
                  <a:srgbClr val="FF00FF"/>
                </a:solidFill>
              </a:rPr>
            </a:br>
            <a:r>
              <a:rPr lang="en-US" altLang="en-US" dirty="0"/>
              <a:t>Educational Approaches</a:t>
            </a:r>
          </a:p>
        </p:txBody>
      </p:sp>
      <p:sp>
        <p:nvSpPr>
          <p:cNvPr id="365571" name="Rectangle 3"/>
          <p:cNvSpPr>
            <a:spLocks noGrp="1" noRot="1" noChangeArrowheads="1"/>
          </p:cNvSpPr>
          <p:nvPr>
            <p:ph sz="quarter" idx="1"/>
          </p:nvPr>
        </p:nvSpPr>
        <p:spPr>
          <a:xfrm>
            <a:off x="457200" y="1386840"/>
            <a:ext cx="7391400" cy="5090160"/>
          </a:xfrm>
        </p:spPr>
        <p:txBody>
          <a:bodyPr>
            <a:normAutofit lnSpcReduction="10000"/>
          </a:bodyPr>
          <a:lstStyle/>
          <a:p>
            <a:pPr eaLnBrk="1" hangingPunct="1">
              <a:defRPr/>
            </a:pPr>
            <a:r>
              <a:rPr lang="en-US" sz="2800" dirty="0"/>
              <a:t>Engage in magical thinking</a:t>
            </a:r>
          </a:p>
          <a:p>
            <a:pPr lvl="1" eaLnBrk="1" hangingPunct="1">
              <a:defRPr/>
            </a:pPr>
            <a:r>
              <a:rPr lang="en-US" sz="2400" dirty="0"/>
              <a:t>play therapy helpful to express </a:t>
            </a:r>
            <a:br>
              <a:rPr lang="en-US" sz="2400" dirty="0"/>
            </a:br>
            <a:r>
              <a:rPr lang="en-US" sz="2400" dirty="0"/>
              <a:t>concerns </a:t>
            </a:r>
          </a:p>
          <a:p>
            <a:pPr eaLnBrk="1" hangingPunct="1">
              <a:defRPr/>
            </a:pPr>
            <a:r>
              <a:rPr lang="en-US" sz="2800" dirty="0"/>
              <a:t>Concerned about intactness of </a:t>
            </a:r>
            <a:br>
              <a:rPr lang="en-US" sz="2800" dirty="0"/>
            </a:br>
            <a:r>
              <a:rPr lang="en-US" sz="2800" dirty="0"/>
              <a:t>body</a:t>
            </a:r>
          </a:p>
          <a:p>
            <a:pPr lvl="1" eaLnBrk="1" hangingPunct="1">
              <a:defRPr/>
            </a:pPr>
            <a:r>
              <a:rPr lang="en-US" sz="2400" dirty="0"/>
              <a:t>Reassure them that body will remain </a:t>
            </a:r>
            <a:br>
              <a:rPr lang="en-US" sz="2400" dirty="0"/>
            </a:br>
            <a:r>
              <a:rPr lang="en-US" sz="2400" dirty="0"/>
              <a:t>intact, use Band-Aids after injection</a:t>
            </a:r>
          </a:p>
          <a:p>
            <a:pPr eaLnBrk="1" hangingPunct="1">
              <a:defRPr/>
            </a:pPr>
            <a:r>
              <a:rPr lang="en-US" sz="2800" dirty="0"/>
              <a:t>Give limited choices</a:t>
            </a:r>
          </a:p>
          <a:p>
            <a:pPr lvl="1" eaLnBrk="1" hangingPunct="1">
              <a:defRPr/>
            </a:pPr>
            <a:r>
              <a:rPr lang="en-US" sz="2400" dirty="0"/>
              <a:t>Would you like your injection on your right side or left side?</a:t>
            </a:r>
          </a:p>
          <a:p>
            <a:pPr eaLnBrk="1" hangingPunct="1">
              <a:defRPr/>
            </a:pPr>
            <a:r>
              <a:rPr lang="en-US" sz="2800" dirty="0"/>
              <a:t>Can identify s/s hypo and alert adults</a:t>
            </a:r>
          </a:p>
          <a:p>
            <a:pPr eaLnBrk="1" hangingPunct="1">
              <a:defRPr/>
            </a:pPr>
            <a:r>
              <a:rPr lang="en-US" sz="2800" dirty="0"/>
              <a:t>Provide education to staff in preschool/daycare</a:t>
            </a:r>
          </a:p>
          <a:p>
            <a:pPr eaLnBrk="1" hangingPunct="1">
              <a:defRPr/>
            </a:pPr>
            <a:endParaRPr lang="en-US" sz="2800" dirty="0"/>
          </a:p>
        </p:txBody>
      </p:sp>
    </p:spTree>
    <p:custDataLst>
      <p:tags r:id="rId1"/>
    </p:custDataLst>
    <p:extLst>
      <p:ext uri="{BB962C8B-B14F-4D97-AF65-F5344CB8AC3E}">
        <p14:creationId xmlns:p14="http://schemas.microsoft.com/office/powerpoint/2010/main" val="21508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p:txBody>
          <a:bodyPr/>
          <a:lstStyle/>
          <a:p>
            <a:pPr eaLnBrk="1" hangingPunct="1"/>
            <a:r>
              <a:rPr lang="en-US" altLang="en-US" dirty="0"/>
              <a:t>Diabetes and Rights</a:t>
            </a:r>
          </a:p>
        </p:txBody>
      </p:sp>
      <p:sp>
        <p:nvSpPr>
          <p:cNvPr id="338947" name="Rectangle 3"/>
          <p:cNvSpPr>
            <a:spLocks noGrp="1" noRot="1" noChangeArrowheads="1"/>
          </p:cNvSpPr>
          <p:nvPr>
            <p:ph sz="quarter" idx="1"/>
          </p:nvPr>
        </p:nvSpPr>
        <p:spPr>
          <a:xfrm>
            <a:off x="457200" y="1600200"/>
            <a:ext cx="7315200" cy="4562788"/>
          </a:xfrm>
        </p:spPr>
        <p:txBody>
          <a:bodyPr wrap="square">
            <a:spAutoFit/>
          </a:bodyPr>
          <a:lstStyle/>
          <a:p>
            <a:pPr eaLnBrk="1" hangingPunct="1">
              <a:defRPr/>
            </a:pPr>
            <a:r>
              <a:rPr lang="en-US" sz="2800" dirty="0"/>
              <a:t>The Individuals with Disabilities </a:t>
            </a:r>
            <a:br>
              <a:rPr lang="en-US" sz="2800" dirty="0"/>
            </a:br>
            <a:r>
              <a:rPr lang="en-US" sz="2800" dirty="0"/>
              <a:t>Education Act of 1991 and American Disabilities Act protect children  and adults with diabetes against discrimination.</a:t>
            </a:r>
          </a:p>
          <a:p>
            <a:pPr eaLnBrk="1" hangingPunct="1">
              <a:defRPr/>
            </a:pPr>
            <a:r>
              <a:rPr lang="en-US" sz="2800" dirty="0"/>
              <a:t>Federal law requires </a:t>
            </a:r>
            <a:r>
              <a:rPr lang="en-US" sz="2800" dirty="0" err="1"/>
              <a:t>ind</a:t>
            </a:r>
            <a:r>
              <a:rPr lang="en-US" sz="2800" dirty="0"/>
              <a:t> assessment of child and accommodations in school setting</a:t>
            </a:r>
          </a:p>
          <a:p>
            <a:pPr eaLnBrk="1" hangingPunct="1">
              <a:defRPr/>
            </a:pPr>
            <a:r>
              <a:rPr lang="en-US" sz="2800" dirty="0"/>
              <a:t>For more information and care plans visit:</a:t>
            </a:r>
          </a:p>
          <a:p>
            <a:pPr lvl="1" eaLnBrk="1" hangingPunct="1">
              <a:defRPr/>
            </a:pPr>
            <a:r>
              <a:rPr lang="en-US" sz="2400" dirty="0"/>
              <a:t>American Diabetes Association </a:t>
            </a:r>
            <a:r>
              <a:rPr lang="en-US" sz="2400" b="1" dirty="0">
                <a:solidFill>
                  <a:schemeClr val="tx2"/>
                </a:solidFill>
              </a:rPr>
              <a:t>www.diabetes.org </a:t>
            </a:r>
          </a:p>
          <a:p>
            <a:pPr lvl="1" eaLnBrk="1" hangingPunct="1">
              <a:defRPr/>
            </a:pPr>
            <a:r>
              <a:rPr lang="en-US" sz="2400" dirty="0"/>
              <a:t>Juvenile Diabetes Foundation </a:t>
            </a:r>
            <a:r>
              <a:rPr lang="en-US" sz="2400" b="1" dirty="0">
                <a:solidFill>
                  <a:schemeClr val="tx2"/>
                </a:solidFill>
              </a:rPr>
              <a:t>www.jdfcure.org </a:t>
            </a:r>
          </a:p>
          <a:p>
            <a:pPr lvl="1" eaLnBrk="1" hangingPunct="1">
              <a:defRPr/>
            </a:pPr>
            <a:r>
              <a:rPr lang="en-US" sz="2400" b="1" u="sng" dirty="0">
                <a:solidFill>
                  <a:schemeClr val="tx2"/>
                </a:solidFill>
              </a:rPr>
              <a:t>Childrenwithdiabetes.org</a:t>
            </a:r>
          </a:p>
        </p:txBody>
      </p:sp>
      <p:pic>
        <p:nvPicPr>
          <p:cNvPr id="63492" name="Picture 4" descr="C:\Users\Beverly\AppData\Local\Microsoft\Windows\Temporary Internet Files\Content.IE5\6TT3OWG7\MPj0439520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172200" y="160283"/>
            <a:ext cx="2844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08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38947">
                                            <p:txEl>
                                              <p:pRg st="2" end="2"/>
                                            </p:txEl>
                                          </p:spTgt>
                                        </p:tgtEl>
                                        <p:attrNameLst>
                                          <p:attrName>style.visibility</p:attrName>
                                        </p:attrNameLst>
                                      </p:cBhvr>
                                      <p:to>
                                        <p:strVal val="visible"/>
                                      </p:to>
                                    </p:set>
                                    <p:anim calcmode="lin" valueType="num">
                                      <p:cBhvr additive="base">
                                        <p:cTn id="7" dur="2000" fill="hold"/>
                                        <p:tgtEl>
                                          <p:spTgt spid="338947">
                                            <p:txEl>
                                              <p:pRg st="2" end="2"/>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38947">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38947">
                                            <p:txEl>
                                              <p:pRg st="3" end="3"/>
                                            </p:txEl>
                                          </p:spTgt>
                                        </p:tgtEl>
                                        <p:attrNameLst>
                                          <p:attrName>style.visibility</p:attrName>
                                        </p:attrNameLst>
                                      </p:cBhvr>
                                      <p:to>
                                        <p:strVal val="visible"/>
                                      </p:to>
                                    </p:set>
                                    <p:anim calcmode="lin" valueType="num">
                                      <p:cBhvr additive="base">
                                        <p:cTn id="11" dur="2000" fill="hold"/>
                                        <p:tgtEl>
                                          <p:spTgt spid="338947">
                                            <p:txEl>
                                              <p:pRg st="3" end="3"/>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338947">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38947">
                                            <p:txEl>
                                              <p:pRg st="4" end="4"/>
                                            </p:txEl>
                                          </p:spTgt>
                                        </p:tgtEl>
                                        <p:attrNameLst>
                                          <p:attrName>style.visibility</p:attrName>
                                        </p:attrNameLst>
                                      </p:cBhvr>
                                      <p:to>
                                        <p:strVal val="visible"/>
                                      </p:to>
                                    </p:set>
                                    <p:anim calcmode="lin" valueType="num">
                                      <p:cBhvr additive="base">
                                        <p:cTn id="15" dur="2000" fill="hold"/>
                                        <p:tgtEl>
                                          <p:spTgt spid="338947">
                                            <p:txEl>
                                              <p:pRg st="4" end="4"/>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38947">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338947">
                                            <p:txEl>
                                              <p:pRg st="5" end="5"/>
                                            </p:txEl>
                                          </p:spTgt>
                                        </p:tgtEl>
                                        <p:attrNameLst>
                                          <p:attrName>style.visibility</p:attrName>
                                        </p:attrNameLst>
                                      </p:cBhvr>
                                      <p:to>
                                        <p:strVal val="visible"/>
                                      </p:to>
                                    </p:set>
                                    <p:anim calcmode="lin" valueType="num">
                                      <p:cBhvr additive="base">
                                        <p:cTn id="19" dur="2000" fill="hold"/>
                                        <p:tgtEl>
                                          <p:spTgt spid="338947">
                                            <p:txEl>
                                              <p:pRg st="5" end="5"/>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338947">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122F-7294-4034-BC66-6485FBEAF666}"/>
              </a:ext>
            </a:extLst>
          </p:cNvPr>
          <p:cNvSpPr>
            <a:spLocks noGrp="1"/>
          </p:cNvSpPr>
          <p:nvPr>
            <p:ph type="title"/>
          </p:nvPr>
        </p:nvSpPr>
        <p:spPr/>
        <p:txBody>
          <a:bodyPr/>
          <a:lstStyle/>
          <a:p>
            <a:r>
              <a:rPr lang="en-US" dirty="0"/>
              <a:t>Safe at school</a:t>
            </a:r>
          </a:p>
        </p:txBody>
      </p:sp>
      <p:sp>
        <p:nvSpPr>
          <p:cNvPr id="3" name="Content Placeholder 2">
            <a:extLst>
              <a:ext uri="{FF2B5EF4-FFF2-40B4-BE49-F238E27FC236}">
                <a16:creationId xmlns:a16="http://schemas.microsoft.com/office/drawing/2014/main" id="{46C0F479-5586-4FD6-95DA-F997FD940373}"/>
              </a:ext>
            </a:extLst>
          </p:cNvPr>
          <p:cNvSpPr>
            <a:spLocks noGrp="1"/>
          </p:cNvSpPr>
          <p:nvPr>
            <p:ph sz="quarter" idx="1"/>
          </p:nvPr>
        </p:nvSpPr>
        <p:spPr/>
        <p:txBody>
          <a:bodyPr>
            <a:normAutofit fontScale="92500" lnSpcReduction="20000"/>
          </a:bodyPr>
          <a:lstStyle/>
          <a:p>
            <a:r>
              <a:rPr lang="en-US" dirty="0"/>
              <a:t>Schools need to provide trained staff to:</a:t>
            </a:r>
          </a:p>
          <a:p>
            <a:pPr lvl="1"/>
            <a:r>
              <a:rPr lang="en-US" dirty="0"/>
              <a:t>Monitor blood sugar levels, administer insulin and glucagon</a:t>
            </a:r>
          </a:p>
          <a:p>
            <a:pPr lvl="1"/>
            <a:r>
              <a:rPr lang="en-US" dirty="0"/>
              <a:t>Provide diabetes care during field trips, extracurricular events and all school-sponsored activities</a:t>
            </a:r>
          </a:p>
          <a:p>
            <a:pPr lvl="1"/>
            <a:r>
              <a:rPr lang="en-US" dirty="0"/>
              <a:t>Allow capable students to self-manage their diabetes anytime, anywhere</a:t>
            </a:r>
          </a:p>
          <a:p>
            <a:r>
              <a:rPr lang="en-US" dirty="0"/>
              <a:t>Schools should not:</a:t>
            </a:r>
          </a:p>
          <a:p>
            <a:pPr lvl="1"/>
            <a:r>
              <a:rPr lang="en-US" dirty="0"/>
              <a:t>Make family members go to school to care for a student’s diabetes</a:t>
            </a:r>
          </a:p>
          <a:p>
            <a:pPr lvl="1"/>
            <a:r>
              <a:rPr lang="en-US" dirty="0"/>
              <a:t>Transfer students to a different school to get needed diabetes care</a:t>
            </a:r>
          </a:p>
          <a:p>
            <a:pPr lvl="1"/>
            <a:r>
              <a:rPr lang="en-US" dirty="0"/>
              <a:t>Prevent students with diabetes from participating in field trips, sports and other school-sponsored activities</a:t>
            </a:r>
          </a:p>
          <a:p>
            <a:pPr lvl="1"/>
            <a:endParaRPr lang="en-US" dirty="0"/>
          </a:p>
        </p:txBody>
      </p:sp>
      <p:sp>
        <p:nvSpPr>
          <p:cNvPr id="4" name="Rectangle 3">
            <a:extLst>
              <a:ext uri="{FF2B5EF4-FFF2-40B4-BE49-F238E27FC236}">
                <a16:creationId xmlns:a16="http://schemas.microsoft.com/office/drawing/2014/main" id="{DBA9A497-9805-4D45-BEF2-B005EEC1DE8A}"/>
              </a:ext>
            </a:extLst>
          </p:cNvPr>
          <p:cNvSpPr/>
          <p:nvPr/>
        </p:nvSpPr>
        <p:spPr>
          <a:xfrm>
            <a:off x="609600" y="6233160"/>
            <a:ext cx="8229600" cy="369332"/>
          </a:xfrm>
          <a:prstGeom prst="rect">
            <a:avLst/>
          </a:prstGeom>
        </p:spPr>
        <p:txBody>
          <a:bodyPr wrap="square">
            <a:spAutoFit/>
          </a:bodyPr>
          <a:lstStyle/>
          <a:p>
            <a:r>
              <a:rPr lang="en-US" dirty="0"/>
              <a:t>https://www.diabetes.org/resources/know-your-rights/safe-at-school-state-laws</a:t>
            </a:r>
          </a:p>
        </p:txBody>
      </p:sp>
    </p:spTree>
    <p:extLst>
      <p:ext uri="{BB962C8B-B14F-4D97-AF65-F5344CB8AC3E}">
        <p14:creationId xmlns:p14="http://schemas.microsoft.com/office/powerpoint/2010/main" val="1405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 at </a:t>
            </a:r>
            <a:r>
              <a:rPr lang="en-US" dirty="0" err="1"/>
              <a:t>Diabetes.Org</a:t>
            </a:r>
            <a:r>
              <a:rPr lang="en-US" dirty="0"/>
              <a:t> (ADA)</a:t>
            </a:r>
          </a:p>
        </p:txBody>
      </p:sp>
      <p:pic>
        <p:nvPicPr>
          <p:cNvPr id="4" name="Content Placeholder 3"/>
          <p:cNvPicPr>
            <a:picLocks noGrp="1" noChangeAspect="1"/>
          </p:cNvPicPr>
          <p:nvPr>
            <p:ph sz="quarter" idx="1"/>
          </p:nvPr>
        </p:nvPicPr>
        <p:blipFill>
          <a:blip r:embed="rId2"/>
          <a:stretch>
            <a:fillRect/>
          </a:stretch>
        </p:blipFill>
        <p:spPr>
          <a:xfrm>
            <a:off x="1104900" y="1211160"/>
            <a:ext cx="6934200" cy="5494440"/>
          </a:xfrm>
          <a:prstGeom prst="rect">
            <a:avLst/>
          </a:prstGeom>
        </p:spPr>
      </p:pic>
    </p:spTree>
    <p:extLst>
      <p:ext uri="{BB962C8B-B14F-4D97-AF65-F5344CB8AC3E}">
        <p14:creationId xmlns:p14="http://schemas.microsoft.com/office/powerpoint/2010/main" val="250133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381809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457200" y="152400"/>
            <a:ext cx="8229600" cy="1219200"/>
          </a:xfrm>
        </p:spPr>
        <p:txBody>
          <a:bodyPr>
            <a:normAutofit fontScale="90000"/>
          </a:bodyPr>
          <a:lstStyle/>
          <a:p>
            <a:pPr eaLnBrk="1" hangingPunct="1"/>
            <a:r>
              <a:rPr lang="en-US" altLang="en-US" dirty="0"/>
              <a:t>School-Age Child (6 - 12)</a:t>
            </a:r>
            <a:br>
              <a:rPr lang="en-US" altLang="en-US" dirty="0">
                <a:solidFill>
                  <a:srgbClr val="FF00FF"/>
                </a:solidFill>
              </a:rPr>
            </a:br>
            <a:r>
              <a:rPr lang="en-US" altLang="en-US" dirty="0"/>
              <a:t>Educational Approaches</a:t>
            </a:r>
          </a:p>
        </p:txBody>
      </p:sp>
      <p:sp>
        <p:nvSpPr>
          <p:cNvPr id="346115" name="Rectangle 3"/>
          <p:cNvSpPr>
            <a:spLocks noGrp="1" noRot="1" noChangeArrowheads="1"/>
          </p:cNvSpPr>
          <p:nvPr>
            <p:ph sz="quarter" idx="1"/>
          </p:nvPr>
        </p:nvSpPr>
        <p:spPr>
          <a:xfrm>
            <a:off x="3276600" y="1371600"/>
            <a:ext cx="5410200" cy="4937760"/>
          </a:xfrm>
        </p:spPr>
        <p:txBody>
          <a:bodyPr/>
          <a:lstStyle/>
          <a:p>
            <a:pPr eaLnBrk="1" hangingPunct="1">
              <a:defRPr/>
            </a:pPr>
            <a:r>
              <a:rPr lang="en-US" sz="2800" dirty="0"/>
              <a:t>Speaks fluently, able to share and cooperate</a:t>
            </a:r>
          </a:p>
          <a:p>
            <a:pPr lvl="1" eaLnBrk="1" hangingPunct="1">
              <a:defRPr/>
            </a:pPr>
            <a:r>
              <a:rPr lang="en-US" sz="2400" dirty="0"/>
              <a:t>games good teaching tools</a:t>
            </a:r>
          </a:p>
          <a:p>
            <a:pPr eaLnBrk="1" hangingPunct="1">
              <a:defRPr/>
            </a:pPr>
            <a:r>
              <a:rPr lang="en-US" sz="2800" dirty="0"/>
              <a:t>Power, protection of parent very important</a:t>
            </a:r>
          </a:p>
          <a:p>
            <a:pPr lvl="1" eaLnBrk="1" hangingPunct="1">
              <a:defRPr/>
            </a:pPr>
            <a:r>
              <a:rPr lang="en-US" sz="2400" dirty="0"/>
              <a:t>Parent needs to assume most of responsibility</a:t>
            </a:r>
          </a:p>
          <a:p>
            <a:pPr lvl="1" eaLnBrk="1" hangingPunct="1">
              <a:defRPr/>
            </a:pPr>
            <a:r>
              <a:rPr lang="en-US" sz="2400" dirty="0"/>
              <a:t>Child can participate in self-care</a:t>
            </a:r>
          </a:p>
          <a:p>
            <a:pPr eaLnBrk="1" hangingPunct="1">
              <a:defRPr/>
            </a:pPr>
            <a:r>
              <a:rPr lang="en-US" sz="2800" dirty="0"/>
              <a:t>Try to fit diabetes management into normal routine</a:t>
            </a:r>
          </a:p>
        </p:txBody>
      </p:sp>
      <p:pic>
        <p:nvPicPr>
          <p:cNvPr id="51204" name="Picture 4" descr="C:\Documents and Settings\Owner\Local Settings\Temporary Internet Files\Content.IE5\PMT7THFC\MP900448366[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7200" y="1586274"/>
            <a:ext cx="27765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917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71616" y="320040"/>
            <a:ext cx="8229600" cy="1203960"/>
          </a:xfrm>
        </p:spPr>
        <p:txBody>
          <a:bodyPr>
            <a:normAutofit fontScale="90000"/>
          </a:bodyPr>
          <a:lstStyle/>
          <a:p>
            <a:r>
              <a:rPr lang="en-US" altLang="en-US" dirty="0"/>
              <a:t>Special Focus on Hypo for Kids under 6 years of age</a:t>
            </a:r>
            <a:r>
              <a:rPr lang="en-US" altLang="en-US" sz="4000" dirty="0">
                <a:solidFill>
                  <a:srgbClr val="FF00FF"/>
                </a:solidFill>
              </a:rPr>
              <a:t>	</a:t>
            </a:r>
          </a:p>
        </p:txBody>
      </p:sp>
      <p:sp>
        <p:nvSpPr>
          <p:cNvPr id="3" name="Content Placeholder 2"/>
          <p:cNvSpPr>
            <a:spLocks noGrp="1"/>
          </p:cNvSpPr>
          <p:nvPr>
            <p:ph sz="quarter" idx="1"/>
          </p:nvPr>
        </p:nvSpPr>
        <p:spPr>
          <a:xfrm>
            <a:off x="457200" y="1523999"/>
            <a:ext cx="8229600" cy="5009137"/>
          </a:xfrm>
        </p:spPr>
        <p:txBody>
          <a:bodyPr>
            <a:normAutofit/>
          </a:bodyPr>
          <a:lstStyle/>
          <a:p>
            <a:pPr>
              <a:defRPr/>
            </a:pPr>
            <a:r>
              <a:rPr lang="en-US" dirty="0"/>
              <a:t>In 10 – 20% of peds, extra exercise responsible for hypo events</a:t>
            </a:r>
          </a:p>
          <a:p>
            <a:pPr lvl="1">
              <a:defRPr/>
            </a:pPr>
            <a:r>
              <a:rPr lang="en-US" dirty="0"/>
              <a:t>At high risk for nocturnal hypo, even if </a:t>
            </a:r>
            <a:r>
              <a:rPr lang="en-US" dirty="0" err="1"/>
              <a:t>hs</a:t>
            </a:r>
            <a:r>
              <a:rPr lang="en-US" dirty="0"/>
              <a:t> BG &gt; 130</a:t>
            </a:r>
          </a:p>
          <a:p>
            <a:pPr lvl="1">
              <a:defRPr/>
            </a:pPr>
            <a:r>
              <a:rPr lang="en-US" dirty="0"/>
              <a:t>Exercise can lower BG 1 – 16 </a:t>
            </a:r>
            <a:r>
              <a:rPr lang="en-US" dirty="0" err="1"/>
              <a:t>hrs</a:t>
            </a:r>
            <a:r>
              <a:rPr lang="en-US" dirty="0"/>
              <a:t> post event</a:t>
            </a:r>
          </a:p>
          <a:p>
            <a:pPr>
              <a:defRPr/>
            </a:pPr>
            <a:r>
              <a:rPr lang="en-US" dirty="0"/>
              <a:t>Prevention critical:</a:t>
            </a:r>
          </a:p>
          <a:p>
            <a:pPr lvl="1">
              <a:defRPr/>
            </a:pPr>
            <a:r>
              <a:rPr lang="en-US" dirty="0"/>
              <a:t>Extra carb to cover extra activity</a:t>
            </a:r>
          </a:p>
          <a:p>
            <a:pPr lvl="1">
              <a:defRPr/>
            </a:pPr>
            <a:r>
              <a:rPr lang="en-US" dirty="0"/>
              <a:t>3 am checks if worried / Continuous Glucose Monitoring</a:t>
            </a:r>
          </a:p>
          <a:p>
            <a:pPr lvl="1">
              <a:defRPr/>
            </a:pPr>
            <a:r>
              <a:rPr lang="en-US" dirty="0"/>
              <a:t>May need insulin adjustment</a:t>
            </a:r>
          </a:p>
          <a:p>
            <a:pPr lvl="1">
              <a:defRPr/>
            </a:pPr>
            <a:r>
              <a:rPr lang="en-US" dirty="0"/>
              <a:t>Use AID systems when possible</a:t>
            </a:r>
          </a:p>
        </p:txBody>
      </p:sp>
      <p:pic>
        <p:nvPicPr>
          <p:cNvPr id="36868" name="Picture 7" descr="C:\Documents and Settings\Owner\Local Settings\Temporary Internet Files\Content.IE5\EQTRTYLZ\MP9004431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934200" y="5059937"/>
            <a:ext cx="1968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017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E091-6DB8-40F9-B959-8C5874951E46}"/>
              </a:ext>
            </a:extLst>
          </p:cNvPr>
          <p:cNvSpPr>
            <a:spLocks noGrp="1"/>
          </p:cNvSpPr>
          <p:nvPr>
            <p:ph type="title"/>
          </p:nvPr>
        </p:nvSpPr>
        <p:spPr>
          <a:xfrm>
            <a:off x="457200" y="152400"/>
            <a:ext cx="8229600" cy="914400"/>
          </a:xfrm>
        </p:spPr>
        <p:txBody>
          <a:bodyPr>
            <a:normAutofit/>
          </a:bodyPr>
          <a:lstStyle/>
          <a:p>
            <a:r>
              <a:rPr lang="en-US" dirty="0"/>
              <a:t>Exercise Guidelines Type 1 | Hypo</a:t>
            </a:r>
          </a:p>
        </p:txBody>
      </p:sp>
      <p:sp>
        <p:nvSpPr>
          <p:cNvPr id="3" name="Content Placeholder 2">
            <a:extLst>
              <a:ext uri="{FF2B5EF4-FFF2-40B4-BE49-F238E27FC236}">
                <a16:creationId xmlns:a16="http://schemas.microsoft.com/office/drawing/2014/main" id="{992600B6-D1BC-4E59-B50F-CBCD15C46941}"/>
              </a:ext>
            </a:extLst>
          </p:cNvPr>
          <p:cNvSpPr>
            <a:spLocks noGrp="1"/>
          </p:cNvSpPr>
          <p:nvPr>
            <p:ph sz="quarter" idx="1"/>
          </p:nvPr>
        </p:nvSpPr>
        <p:spPr>
          <a:xfrm>
            <a:off x="457200" y="1143000"/>
            <a:ext cx="8305800" cy="5715000"/>
          </a:xfrm>
        </p:spPr>
        <p:txBody>
          <a:bodyPr>
            <a:normAutofit fontScale="70000" lnSpcReduction="20000"/>
          </a:bodyPr>
          <a:lstStyle/>
          <a:p>
            <a:pPr>
              <a:lnSpc>
                <a:spcPct val="120000"/>
              </a:lnSpc>
            </a:pPr>
            <a:r>
              <a:rPr lang="en-US" sz="4000" dirty="0" err="1"/>
              <a:t>Preexercise</a:t>
            </a:r>
            <a:r>
              <a:rPr lang="en-US" sz="4000" dirty="0"/>
              <a:t> glucose target 126-180 (individualize)</a:t>
            </a:r>
          </a:p>
          <a:p>
            <a:pPr>
              <a:lnSpc>
                <a:spcPct val="120000"/>
              </a:lnSpc>
            </a:pPr>
            <a:r>
              <a:rPr lang="en-US" dirty="0"/>
              <a:t>Strategies to prevent exercise related hypo:</a:t>
            </a:r>
          </a:p>
          <a:p>
            <a:pPr lvl="1">
              <a:lnSpc>
                <a:spcPct val="120000"/>
              </a:lnSpc>
            </a:pPr>
            <a:r>
              <a:rPr lang="en-US" sz="3100" dirty="0"/>
              <a:t>Reduce prandial insulin dosing for the meal/snack preceding (and, if needed, following) exercise</a:t>
            </a:r>
          </a:p>
          <a:p>
            <a:pPr lvl="1">
              <a:lnSpc>
                <a:spcPct val="120000"/>
              </a:lnSpc>
            </a:pPr>
            <a:r>
              <a:rPr lang="en-US" sz="3100" dirty="0"/>
              <a:t>Reduce basal insulin dose by ~20% on heavy exercise days </a:t>
            </a:r>
          </a:p>
          <a:p>
            <a:pPr lvl="1">
              <a:lnSpc>
                <a:spcPct val="120000"/>
              </a:lnSpc>
            </a:pPr>
            <a:r>
              <a:rPr lang="en-US" sz="3100" dirty="0"/>
              <a:t>Decrease pump basal rate by 10-50% during and for a few hours after exercise. Put on exercise mode.</a:t>
            </a:r>
          </a:p>
          <a:p>
            <a:pPr lvl="1">
              <a:lnSpc>
                <a:spcPct val="120000"/>
              </a:lnSpc>
            </a:pPr>
            <a:r>
              <a:rPr lang="en-US" sz="3100" dirty="0"/>
              <a:t>Increase peri exercise carb intake, eating bedtime snacks, and/or using continuous glucose monitoring. </a:t>
            </a:r>
          </a:p>
          <a:p>
            <a:pPr>
              <a:lnSpc>
                <a:spcPct val="120000"/>
              </a:lnSpc>
            </a:pPr>
            <a:r>
              <a:rPr lang="en-US" dirty="0"/>
              <a:t>Carb coverage before or during activity – Ensure access</a:t>
            </a:r>
          </a:p>
          <a:p>
            <a:pPr lvl="1">
              <a:lnSpc>
                <a:spcPct val="120000"/>
              </a:lnSpc>
            </a:pPr>
            <a:r>
              <a:rPr lang="en-US" sz="2900" dirty="0"/>
              <a:t>If fasting, 10–15 g of carb for low-to-moderate intensity aerobic activities (30–60 min)  </a:t>
            </a:r>
          </a:p>
          <a:p>
            <a:pPr lvl="1">
              <a:lnSpc>
                <a:spcPct val="120000"/>
              </a:lnSpc>
            </a:pPr>
            <a:r>
              <a:rPr lang="en-US" sz="2900" dirty="0"/>
              <a:t>Consider 0.5–1.0 g of carbohydrates/kg per hour of exercise (∼30–60 g)</a:t>
            </a:r>
          </a:p>
        </p:txBody>
      </p:sp>
    </p:spTree>
    <p:extLst>
      <p:ext uri="{BB962C8B-B14F-4D97-AF65-F5344CB8AC3E}">
        <p14:creationId xmlns:p14="http://schemas.microsoft.com/office/powerpoint/2010/main" val="93011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sp>
        <p:nvSpPr>
          <p:cNvPr id="3" name="TextBox 2">
            <a:extLst>
              <a:ext uri="{FF2B5EF4-FFF2-40B4-BE49-F238E27FC236}">
                <a16:creationId xmlns:a16="http://schemas.microsoft.com/office/drawing/2014/main" id="{06CE6365-5332-9858-ED67-699AFBD61076}"/>
              </a:ext>
            </a:extLst>
          </p:cNvPr>
          <p:cNvSpPr txBox="1"/>
          <p:nvPr/>
        </p:nvSpPr>
        <p:spPr>
          <a:xfrm>
            <a:off x="4836323" y="167640"/>
            <a:ext cx="4114800"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9" name="Content Placeholder 8">
            <a:extLst>
              <a:ext uri="{FF2B5EF4-FFF2-40B4-BE49-F238E27FC236}">
                <a16:creationId xmlns:a16="http://schemas.microsoft.com/office/drawing/2014/main" id="{2523501A-D756-ECA9-D485-0F1CBBFA62F4}"/>
              </a:ext>
            </a:extLst>
          </p:cNvPr>
          <p:cNvPicPr>
            <a:picLocks noGrp="1" noChangeAspect="1"/>
          </p:cNvPicPr>
          <p:nvPr>
            <p:ph sz="quarter" idx="1"/>
          </p:nvPr>
        </p:nvPicPr>
        <p:blipFill>
          <a:blip r:embed="rId2"/>
          <a:stretch>
            <a:fillRect/>
          </a:stretch>
        </p:blipFill>
        <p:spPr>
          <a:xfrm>
            <a:off x="80190" y="21336"/>
            <a:ext cx="8983620" cy="6172200"/>
          </a:xfrm>
        </p:spPr>
      </p:pic>
      <p:sp>
        <p:nvSpPr>
          <p:cNvPr id="10" name="TextBox 9">
            <a:extLst>
              <a:ext uri="{FF2B5EF4-FFF2-40B4-BE49-F238E27FC236}">
                <a16:creationId xmlns:a16="http://schemas.microsoft.com/office/drawing/2014/main" id="{F3CBF667-0447-7564-222A-6872B6493B32}"/>
              </a:ext>
            </a:extLst>
          </p:cNvPr>
          <p:cNvSpPr txBox="1"/>
          <p:nvPr/>
        </p:nvSpPr>
        <p:spPr>
          <a:xfrm>
            <a:off x="7802880" y="298704"/>
            <a:ext cx="914400" cy="381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10" name="Picture 9">
            <a:extLst>
              <a:ext uri="{FF2B5EF4-FFF2-40B4-BE49-F238E27FC236}">
                <a16:creationId xmlns:a16="http://schemas.microsoft.com/office/drawing/2014/main" id="{CE6E167F-6821-2E3C-638F-BA69D2D74818}"/>
              </a:ext>
            </a:extLst>
          </p:cNvPr>
          <p:cNvPicPr>
            <a:picLocks noChangeAspect="1"/>
          </p:cNvPicPr>
          <p:nvPr/>
        </p:nvPicPr>
        <p:blipFill>
          <a:blip r:embed="rId2"/>
          <a:stretch>
            <a:fillRect/>
          </a:stretch>
        </p:blipFill>
        <p:spPr>
          <a:xfrm>
            <a:off x="114726" y="15240"/>
            <a:ext cx="8914547" cy="6109609"/>
          </a:xfrm>
          <a:prstGeom prst="rect">
            <a:avLst/>
          </a:prstGeo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5EE7D-2881-86E9-3A6B-0180CDABE5F8}"/>
              </a:ext>
            </a:extLst>
          </p:cNvPr>
          <p:cNvPicPr>
            <a:picLocks noChangeAspect="1"/>
          </p:cNvPicPr>
          <p:nvPr/>
        </p:nvPicPr>
        <p:blipFill>
          <a:blip r:embed="rId4"/>
          <a:stretch>
            <a:fillRect/>
          </a:stretch>
        </p:blipFill>
        <p:spPr>
          <a:xfrm>
            <a:off x="0" y="6248400"/>
            <a:ext cx="9144000" cy="763601"/>
          </a:xfrm>
          <a:prstGeom prst="rect">
            <a:avLst/>
          </a:prstGeom>
        </p:spPr>
      </p:pic>
      <p:sp>
        <p:nvSpPr>
          <p:cNvPr id="153602" name="Content Placeholder 4"/>
          <p:cNvSpPr>
            <a:spLocks noGrp="1"/>
          </p:cNvSpPr>
          <p:nvPr>
            <p:ph idx="4294967295"/>
          </p:nvPr>
        </p:nvSpPr>
        <p:spPr>
          <a:xfrm>
            <a:off x="457200" y="1219200"/>
            <a:ext cx="6096000" cy="4833937"/>
          </a:xfrm>
        </p:spPr>
        <p:txBody>
          <a:bodyPr>
            <a:noAutofit/>
          </a:bodyPr>
          <a:lstStyle/>
          <a:p>
            <a:pPr>
              <a:buClr>
                <a:srgbClr val="FFD937"/>
              </a:buClr>
            </a:pPr>
            <a:r>
              <a:rPr lang="en-US" altLang="en-US" dirty="0"/>
              <a:t>At diagnosis and during routine follow-up care, assess psychosocial issues and family stresses that could impact with diabetes management /self-care.</a:t>
            </a:r>
          </a:p>
          <a:p>
            <a:pPr>
              <a:buClr>
                <a:srgbClr val="FFD937"/>
              </a:buClr>
            </a:pPr>
            <a:r>
              <a:rPr lang="en-US" altLang="en-US" sz="2800" dirty="0"/>
              <a:t>Assess food security, housing.</a:t>
            </a:r>
          </a:p>
          <a:p>
            <a:pPr lvl="1">
              <a:buClr>
                <a:srgbClr val="FFD937"/>
              </a:buClr>
            </a:pPr>
            <a:r>
              <a:rPr lang="en-US" altLang="en-US" sz="2800" dirty="0"/>
              <a:t>Provide appropriate referrals to trained mental health professions, preferably experienced in childhood diabetes</a:t>
            </a:r>
            <a:r>
              <a:rPr lang="en-US" altLang="en-US" sz="2800" b="1" dirty="0"/>
              <a:t> </a:t>
            </a:r>
          </a:p>
          <a:p>
            <a:pPr lvl="1">
              <a:buClr>
                <a:srgbClr val="FFD937"/>
              </a:buClr>
            </a:pPr>
            <a:endParaRPr lang="en-US" altLang="en-US" sz="2800" dirty="0"/>
          </a:p>
        </p:txBody>
      </p:sp>
      <p:sp>
        <p:nvSpPr>
          <p:cNvPr id="153603" name="Title 1"/>
          <p:cNvSpPr>
            <a:spLocks noGrp="1"/>
          </p:cNvSpPr>
          <p:nvPr>
            <p:ph type="title" idx="4294967295"/>
          </p:nvPr>
        </p:nvSpPr>
        <p:spPr>
          <a:xfrm>
            <a:off x="228600" y="228599"/>
            <a:ext cx="8229600" cy="904875"/>
          </a:xfrm>
        </p:spPr>
        <p:txBody>
          <a:bodyPr/>
          <a:lstStyle/>
          <a:p>
            <a:pPr eaLnBrk="1" hangingPunct="1">
              <a:lnSpc>
                <a:spcPts val="3000"/>
              </a:lnSpc>
            </a:pPr>
            <a:r>
              <a:rPr lang="en-US" altLang="en-US" sz="3200" b="1" dirty="0"/>
              <a:t>Recommendations for Pediatric Psychosocial Issues</a:t>
            </a:r>
          </a:p>
        </p:txBody>
      </p:sp>
      <p:pic>
        <p:nvPicPr>
          <p:cNvPr id="2" name="Picture 1"/>
          <p:cNvPicPr>
            <a:picLocks noChangeAspect="1"/>
          </p:cNvPicPr>
          <p:nvPr/>
        </p:nvPicPr>
        <p:blipFill>
          <a:blip r:embed="rId5"/>
          <a:stretch>
            <a:fillRect/>
          </a:stretch>
        </p:blipFill>
        <p:spPr>
          <a:xfrm>
            <a:off x="6322142" y="1133474"/>
            <a:ext cx="2136058" cy="1990672"/>
          </a:xfrm>
          <a:prstGeom prst="rect">
            <a:avLst/>
          </a:prstGeom>
        </p:spPr>
      </p:pic>
    </p:spTree>
    <p:custDataLst>
      <p:tags r:id="rId1"/>
    </p:custDataLst>
    <p:extLst>
      <p:ext uri="{BB962C8B-B14F-4D97-AF65-F5344CB8AC3E}">
        <p14:creationId xmlns:p14="http://schemas.microsoft.com/office/powerpoint/2010/main" val="35997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7D2D-C1E4-4A3D-A19F-4ED86F882D82}"/>
              </a:ext>
            </a:extLst>
          </p:cNvPr>
          <p:cNvSpPr>
            <a:spLocks noGrp="1"/>
          </p:cNvSpPr>
          <p:nvPr>
            <p:ph type="title"/>
          </p:nvPr>
        </p:nvSpPr>
        <p:spPr/>
        <p:txBody>
          <a:bodyPr>
            <a:noAutofit/>
          </a:bodyPr>
          <a:lstStyle/>
          <a:p>
            <a:r>
              <a:rPr lang="en-US" sz="3600" dirty="0"/>
              <a:t>Psychosocial Issues – Youth with diabetes</a:t>
            </a:r>
          </a:p>
        </p:txBody>
      </p:sp>
      <p:sp>
        <p:nvSpPr>
          <p:cNvPr id="3" name="Content Placeholder 2">
            <a:extLst>
              <a:ext uri="{FF2B5EF4-FFF2-40B4-BE49-F238E27FC236}">
                <a16:creationId xmlns:a16="http://schemas.microsoft.com/office/drawing/2014/main" id="{3210FEFA-9C7A-448F-807C-17EAD26A22F5}"/>
              </a:ext>
            </a:extLst>
          </p:cNvPr>
          <p:cNvSpPr>
            <a:spLocks noGrp="1"/>
          </p:cNvSpPr>
          <p:nvPr>
            <p:ph sz="quarter" idx="1"/>
          </p:nvPr>
        </p:nvSpPr>
        <p:spPr>
          <a:xfrm>
            <a:off x="457200" y="1219200"/>
            <a:ext cx="5791200" cy="5715000"/>
          </a:xfrm>
        </p:spPr>
        <p:txBody>
          <a:bodyPr>
            <a:normAutofit fontScale="85000" lnSpcReduction="10000"/>
          </a:bodyPr>
          <a:lstStyle/>
          <a:p>
            <a:pPr>
              <a:lnSpc>
                <a:spcPct val="120000"/>
              </a:lnSpc>
            </a:pPr>
            <a:r>
              <a:rPr lang="en-US" dirty="0"/>
              <a:t>Assess for diabetes-related distress, generally starting at 7–8 years of age</a:t>
            </a:r>
          </a:p>
          <a:p>
            <a:pPr lvl="0">
              <a:lnSpc>
                <a:spcPct val="120000"/>
              </a:lnSpc>
            </a:pPr>
            <a:r>
              <a:rPr lang="en-US" dirty="0">
                <a:solidFill>
                  <a:srgbClr val="0070C0"/>
                </a:solidFill>
              </a:rPr>
              <a:t>Offer appts by themselves with provider at developmentally appropriate age (12 </a:t>
            </a:r>
            <a:r>
              <a:rPr lang="en-US" dirty="0" err="1">
                <a:solidFill>
                  <a:srgbClr val="0070C0"/>
                </a:solidFill>
              </a:rPr>
              <a:t>ish</a:t>
            </a:r>
            <a:r>
              <a:rPr lang="en-US" dirty="0">
                <a:solidFill>
                  <a:srgbClr val="0070C0"/>
                </a:solidFill>
              </a:rPr>
              <a:t>)</a:t>
            </a:r>
          </a:p>
          <a:p>
            <a:pPr>
              <a:lnSpc>
                <a:spcPct val="120000"/>
              </a:lnSpc>
            </a:pPr>
            <a:r>
              <a:rPr lang="en-US" dirty="0"/>
              <a:t>Screen youth with type 1 diabetes for distress, depression, anxiety, fear of hypo, disordered eating behavior between 10 -18 years of age. </a:t>
            </a:r>
          </a:p>
          <a:p>
            <a:pPr lvl="1">
              <a:lnSpc>
                <a:spcPct val="120000"/>
              </a:lnSpc>
            </a:pPr>
            <a:r>
              <a:rPr lang="en-US" sz="2800" dirty="0"/>
              <a:t>The Diabetes Eating Problems Survey-Revised (DEPS-R)</a:t>
            </a:r>
          </a:p>
          <a:p>
            <a:pPr lvl="1">
              <a:lnSpc>
                <a:spcPct val="120000"/>
              </a:lnSpc>
            </a:pPr>
            <a:r>
              <a:rPr lang="en-US" sz="2800" dirty="0"/>
              <a:t>Reliable, valid, and brief screening tool</a:t>
            </a:r>
          </a:p>
          <a:p>
            <a:endParaRPr lang="en-US" dirty="0"/>
          </a:p>
        </p:txBody>
      </p:sp>
      <p:pic>
        <p:nvPicPr>
          <p:cNvPr id="8" name="Picture 7" descr="A person sitting at a table&#10;&#10;Description automatically generated">
            <a:extLst>
              <a:ext uri="{FF2B5EF4-FFF2-40B4-BE49-F238E27FC236}">
                <a16:creationId xmlns:a16="http://schemas.microsoft.com/office/drawing/2014/main" id="{FF4F1179-082B-402D-9CB5-4675D88D99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26205" y="1295400"/>
            <a:ext cx="2540000" cy="1689100"/>
          </a:xfrm>
          <a:prstGeom prst="rect">
            <a:avLst/>
          </a:prstGeom>
        </p:spPr>
      </p:pic>
      <p:sp>
        <p:nvSpPr>
          <p:cNvPr id="5" name="TextBox 4">
            <a:extLst>
              <a:ext uri="{FF2B5EF4-FFF2-40B4-BE49-F238E27FC236}">
                <a16:creationId xmlns:a16="http://schemas.microsoft.com/office/drawing/2014/main" id="{E185624B-2E4D-E12B-D80E-4657950863FD}"/>
              </a:ext>
            </a:extLst>
          </p:cNvPr>
          <p:cNvSpPr txBox="1"/>
          <p:nvPr/>
        </p:nvSpPr>
        <p:spPr>
          <a:xfrm>
            <a:off x="6119834" y="3060700"/>
            <a:ext cx="2540000" cy="1477328"/>
          </a:xfrm>
          <a:prstGeom prst="rect">
            <a:avLst/>
          </a:prstGeom>
          <a:noFill/>
        </p:spPr>
        <p:txBody>
          <a:bodyPr wrap="square">
            <a:spAutoFit/>
          </a:bodyPr>
          <a:lstStyle/>
          <a:p>
            <a:r>
              <a:rPr lang="en-US" b="0" i="0" dirty="0">
                <a:solidFill>
                  <a:srgbClr val="383636"/>
                </a:solidFill>
                <a:effectLst/>
                <a:latin typeface="Helvetica Neue"/>
              </a:rPr>
              <a:t>Starting at puberty, preconception counseling, Assess fo</a:t>
            </a:r>
            <a:r>
              <a:rPr lang="en-US" dirty="0">
                <a:solidFill>
                  <a:srgbClr val="383636"/>
                </a:solidFill>
                <a:latin typeface="Helvetica Neue"/>
              </a:rPr>
              <a:t>r Social Determinants of Health</a:t>
            </a:r>
            <a:endParaRPr lang="en-US" dirty="0"/>
          </a:p>
        </p:txBody>
      </p:sp>
    </p:spTree>
    <p:extLst>
      <p:ext uri="{BB962C8B-B14F-4D97-AF65-F5344CB8AC3E}">
        <p14:creationId xmlns:p14="http://schemas.microsoft.com/office/powerpoint/2010/main" val="326462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Screen for Disordered Eating	</a:t>
            </a:r>
          </a:p>
        </p:txBody>
      </p:sp>
      <p:sp>
        <p:nvSpPr>
          <p:cNvPr id="7" name="Content Placeholder 6"/>
          <p:cNvSpPr>
            <a:spLocks noGrp="1"/>
          </p:cNvSpPr>
          <p:nvPr>
            <p:ph sz="quarter" idx="1"/>
          </p:nvPr>
        </p:nvSpPr>
        <p:spPr>
          <a:xfrm>
            <a:off x="457200" y="1219200"/>
            <a:ext cx="5867400" cy="5638800"/>
          </a:xfrm>
        </p:spPr>
        <p:txBody>
          <a:bodyPr>
            <a:normAutofit fontScale="85000" lnSpcReduction="20000"/>
          </a:bodyPr>
          <a:lstStyle/>
          <a:p>
            <a:pPr>
              <a:lnSpc>
                <a:spcPct val="120000"/>
              </a:lnSpc>
            </a:pPr>
            <a:r>
              <a:rPr lang="en-US" dirty="0"/>
              <a:t>“</a:t>
            </a:r>
            <a:r>
              <a:rPr lang="en-US" dirty="0" err="1"/>
              <a:t>DiaBulimia</a:t>
            </a:r>
            <a:r>
              <a:rPr lang="en-US" dirty="0"/>
              <a:t>”  </a:t>
            </a:r>
          </a:p>
          <a:p>
            <a:pPr>
              <a:lnSpc>
                <a:spcPct val="120000"/>
              </a:lnSpc>
            </a:pPr>
            <a:r>
              <a:rPr lang="en-US" sz="3300" dirty="0"/>
              <a:t>People with diabetes give themselves less insulin than needed to lose weight</a:t>
            </a:r>
          </a:p>
          <a:p>
            <a:pPr>
              <a:lnSpc>
                <a:spcPct val="120000"/>
              </a:lnSpc>
            </a:pPr>
            <a:r>
              <a:rPr lang="en-US" sz="3300" dirty="0"/>
              <a:t>Tends to start in adolescence, more likely to occur in women than men. </a:t>
            </a:r>
          </a:p>
          <a:p>
            <a:pPr>
              <a:lnSpc>
                <a:spcPct val="120000"/>
              </a:lnSpc>
            </a:pPr>
            <a:r>
              <a:rPr lang="en-US" sz="3300" dirty="0"/>
              <a:t>Signs: Avoiding CGM, elevated A1C, weight loss, lack of prescription refills for diabetes meds, records that don’t match A1C.</a:t>
            </a:r>
          </a:p>
          <a:p>
            <a:pPr>
              <a:lnSpc>
                <a:spcPct val="120000"/>
              </a:lnSpc>
            </a:pPr>
            <a:r>
              <a:rPr lang="en-US" sz="3300" dirty="0"/>
              <a:t>Treatment – Mental health specialist and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8716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2"/>
          <p:cNvSpPr>
            <a:spLocks noGrp="1"/>
          </p:cNvSpPr>
          <p:nvPr>
            <p:ph idx="4294967295"/>
          </p:nvPr>
        </p:nvSpPr>
        <p:spPr>
          <a:xfrm>
            <a:off x="457200" y="1185863"/>
            <a:ext cx="8229600" cy="2819400"/>
          </a:xfrm>
        </p:spPr>
        <p:txBody>
          <a:bodyPr/>
          <a:lstStyle/>
          <a:p>
            <a:pPr>
              <a:buClr>
                <a:srgbClr val="FFD937"/>
              </a:buClr>
              <a:buFont typeface="Arial" panose="020B0604020202020204" pitchFamily="34" charset="0"/>
              <a:buNone/>
            </a:pPr>
            <a:r>
              <a:rPr lang="en-US" altLang="en-US" sz="2800" dirty="0"/>
              <a:t>Screening</a:t>
            </a:r>
          </a:p>
          <a:p>
            <a:pPr>
              <a:buClr>
                <a:srgbClr val="FFD937"/>
              </a:buClr>
            </a:pPr>
            <a:r>
              <a:rPr lang="en-US" altLang="en-US" sz="2800" dirty="0"/>
              <a:t>Assess for the presence of additional autoimmune conditions at diagnosis and if symptoms develop </a:t>
            </a:r>
            <a:r>
              <a:rPr lang="en-US" altLang="en-US" sz="2800" b="1" dirty="0"/>
              <a:t> </a:t>
            </a:r>
          </a:p>
        </p:txBody>
      </p:sp>
      <p:sp>
        <p:nvSpPr>
          <p:cNvPr id="137219" name="Title 1"/>
          <p:cNvSpPr>
            <a:spLocks noGrp="1"/>
          </p:cNvSpPr>
          <p:nvPr>
            <p:ph type="title" idx="4294967295"/>
          </p:nvPr>
        </p:nvSpPr>
        <p:spPr>
          <a:xfrm>
            <a:off x="381000" y="228599"/>
            <a:ext cx="8534400" cy="904875"/>
          </a:xfrm>
        </p:spPr>
        <p:txBody>
          <a:bodyPr/>
          <a:lstStyle/>
          <a:p>
            <a:pPr eaLnBrk="1" hangingPunct="1">
              <a:lnSpc>
                <a:spcPts val="3000"/>
              </a:lnSpc>
            </a:pPr>
            <a:r>
              <a:rPr lang="en-US" altLang="en-US" sz="3200" b="1" dirty="0"/>
              <a:t>Autoimmune Conditions  -Type 1 Diabetes </a:t>
            </a:r>
          </a:p>
        </p:txBody>
      </p:sp>
      <p:pic>
        <p:nvPicPr>
          <p:cNvPr id="2" name="Picture 1"/>
          <p:cNvPicPr>
            <a:picLocks noChangeAspect="1"/>
          </p:cNvPicPr>
          <p:nvPr/>
        </p:nvPicPr>
        <p:blipFill>
          <a:blip r:embed="rId4"/>
          <a:stretch>
            <a:fillRect/>
          </a:stretch>
        </p:blipFill>
        <p:spPr>
          <a:xfrm>
            <a:off x="1447800" y="2819400"/>
            <a:ext cx="5684228" cy="2052638"/>
          </a:xfrm>
          <a:prstGeom prst="rect">
            <a:avLst/>
          </a:prstGeom>
        </p:spPr>
      </p:pic>
      <p:pic>
        <p:nvPicPr>
          <p:cNvPr id="3" name="Picture 2">
            <a:extLst>
              <a:ext uri="{FF2B5EF4-FFF2-40B4-BE49-F238E27FC236}">
                <a16:creationId xmlns:a16="http://schemas.microsoft.com/office/drawing/2014/main" id="{D893D3A5-FAA0-BDE2-5F74-00770CE88E4D}"/>
              </a:ext>
            </a:extLst>
          </p:cNvPr>
          <p:cNvPicPr>
            <a:picLocks noChangeAspect="1"/>
          </p:cNvPicPr>
          <p:nvPr/>
        </p:nvPicPr>
        <p:blipFill>
          <a:blip r:embed="rId5"/>
          <a:stretch>
            <a:fillRect/>
          </a:stretch>
        </p:blipFill>
        <p:spPr>
          <a:xfrm>
            <a:off x="190500" y="5408599"/>
            <a:ext cx="8763000" cy="1449401"/>
          </a:xfrm>
          <a:prstGeom prst="rect">
            <a:avLst/>
          </a:prstGeom>
        </p:spPr>
      </p:pic>
    </p:spTree>
    <p:custDataLst>
      <p:tags r:id="rId1"/>
    </p:custDataLst>
    <p:extLst>
      <p:ext uri="{BB962C8B-B14F-4D97-AF65-F5344CB8AC3E}">
        <p14:creationId xmlns:p14="http://schemas.microsoft.com/office/powerpoint/2010/main" val="358401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32" y="216408"/>
            <a:ext cx="8229600" cy="990600"/>
          </a:xfrm>
        </p:spPr>
        <p:txBody>
          <a:bodyPr/>
          <a:lstStyle/>
          <a:p>
            <a:r>
              <a:rPr lang="en-US" dirty="0"/>
              <a:t>Poll Question 5</a:t>
            </a:r>
          </a:p>
        </p:txBody>
      </p:sp>
      <p:sp>
        <p:nvSpPr>
          <p:cNvPr id="3" name="Content Placeholder 2"/>
          <p:cNvSpPr>
            <a:spLocks noGrp="1"/>
          </p:cNvSpPr>
          <p:nvPr>
            <p:ph sz="quarter" idx="1"/>
          </p:nvPr>
        </p:nvSpPr>
        <p:spPr/>
        <p:txBody>
          <a:bodyPr/>
          <a:lstStyle/>
          <a:p>
            <a:r>
              <a:rPr lang="en-US" dirty="0"/>
              <a:t>What is the most common autoimmune condition associated with type 1 diabetes?</a:t>
            </a:r>
          </a:p>
          <a:p>
            <a:pPr marL="274320" lvl="1" indent="0">
              <a:buNone/>
            </a:pPr>
            <a:r>
              <a:rPr lang="en-US" sz="3200" dirty="0"/>
              <a:t>A. Thyroid disease</a:t>
            </a:r>
          </a:p>
          <a:p>
            <a:pPr marL="274320" lvl="1" indent="0">
              <a:buNone/>
            </a:pPr>
            <a:r>
              <a:rPr lang="en-US" sz="3200" dirty="0"/>
              <a:t>B. Celiac disease</a:t>
            </a:r>
          </a:p>
          <a:p>
            <a:pPr marL="274320" lvl="1" indent="0">
              <a:buNone/>
            </a:pPr>
            <a:r>
              <a:rPr lang="en-US" sz="3200" dirty="0"/>
              <a:t>C. </a:t>
            </a:r>
            <a:r>
              <a:rPr lang="en-US" sz="3200" dirty="0" err="1"/>
              <a:t>DiaBulemia</a:t>
            </a:r>
            <a:endParaRPr lang="en-US" sz="3200" dirty="0"/>
          </a:p>
          <a:p>
            <a:pPr marL="274320" lvl="1" indent="0">
              <a:buNone/>
            </a:pPr>
            <a:r>
              <a:rPr lang="en-US" sz="3200" dirty="0"/>
              <a:t>D. Irritable bowel syndrome</a:t>
            </a:r>
            <a:endParaRPr lang="en-US" sz="2800" dirty="0"/>
          </a:p>
        </p:txBody>
      </p:sp>
      <p:pic>
        <p:nvPicPr>
          <p:cNvPr id="4" name="Picture 3"/>
          <p:cNvPicPr>
            <a:picLocks noChangeAspect="1"/>
          </p:cNvPicPr>
          <p:nvPr/>
        </p:nvPicPr>
        <p:blipFill>
          <a:blip r:embed="rId3"/>
          <a:stretch>
            <a:fillRect/>
          </a:stretch>
        </p:blipFill>
        <p:spPr>
          <a:xfrm>
            <a:off x="6019800" y="2590800"/>
            <a:ext cx="1934131" cy="2450783"/>
          </a:xfrm>
          <a:prstGeom prst="rect">
            <a:avLst/>
          </a:prstGeom>
        </p:spPr>
      </p:pic>
      <p:sp>
        <p:nvSpPr>
          <p:cNvPr id="5" name="Oval 4">
            <a:extLst>
              <a:ext uri="{FF2B5EF4-FFF2-40B4-BE49-F238E27FC236}">
                <a16:creationId xmlns:a16="http://schemas.microsoft.com/office/drawing/2014/main" id="{5E5AF590-336D-40FE-A7DE-D7CCF6BA370F}"/>
              </a:ext>
            </a:extLst>
          </p:cNvPr>
          <p:cNvSpPr/>
          <p:nvPr/>
        </p:nvSpPr>
        <p:spPr>
          <a:xfrm>
            <a:off x="423672" y="220980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0834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dirty="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21586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04116-45CB-6D0F-634A-8DF026D0F2D2}"/>
              </a:ext>
            </a:extLst>
          </p:cNvPr>
          <p:cNvPicPr>
            <a:picLocks noChangeAspect="1"/>
          </p:cNvPicPr>
          <p:nvPr/>
        </p:nvPicPr>
        <p:blipFill>
          <a:blip r:embed="rId4"/>
          <a:stretch>
            <a:fillRect/>
          </a:stretch>
        </p:blipFill>
        <p:spPr>
          <a:xfrm>
            <a:off x="0" y="5408599"/>
            <a:ext cx="9144000" cy="1449401"/>
          </a:xfrm>
          <a:prstGeom prst="rect">
            <a:avLst/>
          </a:prstGeom>
        </p:spPr>
      </p:pic>
      <p:sp>
        <p:nvSpPr>
          <p:cNvPr id="140290" name="Content Placeholder 4"/>
          <p:cNvSpPr>
            <a:spLocks noGrp="1"/>
          </p:cNvSpPr>
          <p:nvPr>
            <p:ph idx="4294967295"/>
          </p:nvPr>
        </p:nvSpPr>
        <p:spPr>
          <a:xfrm>
            <a:off x="304800" y="1133474"/>
            <a:ext cx="6172200" cy="5343526"/>
          </a:xfrm>
        </p:spPr>
        <p:txBody>
          <a:bodyPr>
            <a:noAutofit/>
          </a:bodyPr>
          <a:lstStyle/>
          <a:p>
            <a:pPr>
              <a:buClr>
                <a:srgbClr val="FFD937"/>
              </a:buClr>
            </a:pPr>
            <a:r>
              <a:rPr lang="en-US" altLang="en-US" sz="2800" dirty="0"/>
              <a:t>25% positive for thyroid disease at diagnosis of type 1</a:t>
            </a:r>
          </a:p>
          <a:p>
            <a:pPr>
              <a:buClr>
                <a:srgbClr val="FFD937"/>
              </a:buClr>
            </a:pPr>
            <a:r>
              <a:rPr lang="en-US" altLang="en-US" sz="2800" dirty="0"/>
              <a:t>Screen for anti-thyroid peroxidase, anti-thyroglobulin antibodies soon after diagnosis </a:t>
            </a:r>
            <a:r>
              <a:rPr lang="en-US" altLang="en-US" sz="2800" b="1" dirty="0"/>
              <a:t> </a:t>
            </a:r>
          </a:p>
          <a:p>
            <a:pPr>
              <a:buClr>
                <a:srgbClr val="FFD937"/>
              </a:buClr>
            </a:pPr>
            <a:r>
              <a:rPr lang="en-US" altLang="en-US" sz="2800" dirty="0"/>
              <a:t>Measure Thyroid-stimulating hormone (TSH) concentrations after metabolic control established.</a:t>
            </a:r>
          </a:p>
          <a:p>
            <a:pPr lvl="2">
              <a:buClr>
                <a:srgbClr val="FFD937"/>
              </a:buClr>
            </a:pPr>
            <a:r>
              <a:rPr lang="en-US" altLang="en-US" sz="2000" dirty="0"/>
              <a:t>If normal, consider rechecking every 1–2 years</a:t>
            </a:r>
          </a:p>
          <a:p>
            <a:pPr lvl="2">
              <a:buClr>
                <a:srgbClr val="FFD937"/>
              </a:buClr>
            </a:pPr>
            <a:r>
              <a:rPr lang="en-US" altLang="en-US" sz="2000" dirty="0"/>
              <a:t>Recheck if develops symptoms of thyroid dysfunction:</a:t>
            </a:r>
          </a:p>
          <a:p>
            <a:pPr lvl="3">
              <a:buClr>
                <a:srgbClr val="FFD937"/>
              </a:buClr>
            </a:pPr>
            <a:r>
              <a:rPr lang="en-US" altLang="en-US" sz="2000" dirty="0"/>
              <a:t> thyromegaly, abnormal growth rate, or unusual BG variation </a:t>
            </a:r>
            <a:r>
              <a:rPr lang="en-US" altLang="en-US" sz="2000" b="1" dirty="0"/>
              <a:t> </a:t>
            </a:r>
          </a:p>
        </p:txBody>
      </p:sp>
      <p:sp>
        <p:nvSpPr>
          <p:cNvPr id="140291" name="Title 1"/>
          <p:cNvSpPr>
            <a:spLocks noGrp="1"/>
          </p:cNvSpPr>
          <p:nvPr>
            <p:ph type="title" idx="4294967295"/>
          </p:nvPr>
        </p:nvSpPr>
        <p:spPr>
          <a:xfrm>
            <a:off x="304800" y="228599"/>
            <a:ext cx="8382000" cy="762001"/>
          </a:xfrm>
        </p:spPr>
        <p:txBody>
          <a:bodyPr/>
          <a:lstStyle/>
          <a:p>
            <a:pPr eaLnBrk="1" hangingPunct="1">
              <a:lnSpc>
                <a:spcPts val="3000"/>
              </a:lnSpc>
            </a:pPr>
            <a:r>
              <a:rPr lang="en-US" altLang="en-US" sz="3200" b="1" dirty="0"/>
              <a:t>Screening for Pediatric Hypothyroidism - Type 1 </a:t>
            </a:r>
          </a:p>
        </p:txBody>
      </p:sp>
      <p:pic>
        <p:nvPicPr>
          <p:cNvPr id="2" name="Picture 1"/>
          <p:cNvPicPr>
            <a:picLocks noChangeAspect="1"/>
          </p:cNvPicPr>
          <p:nvPr/>
        </p:nvPicPr>
        <p:blipFill>
          <a:blip r:embed="rId5"/>
          <a:stretch>
            <a:fillRect/>
          </a:stretch>
        </p:blipFill>
        <p:spPr>
          <a:xfrm>
            <a:off x="6295238" y="1206461"/>
            <a:ext cx="2391562" cy="2221707"/>
          </a:xfrm>
          <a:prstGeom prst="rect">
            <a:avLst/>
          </a:prstGeom>
        </p:spPr>
      </p:pic>
    </p:spTree>
    <p:custDataLst>
      <p:tags r:id="rId1"/>
    </p:custDataLst>
    <p:extLst>
      <p:ext uri="{BB962C8B-B14F-4D97-AF65-F5344CB8AC3E}">
        <p14:creationId xmlns:p14="http://schemas.microsoft.com/office/powerpoint/2010/main" val="126201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0E243-3C56-32AF-8E5F-F7D70D6A690F}"/>
              </a:ext>
            </a:extLst>
          </p:cNvPr>
          <p:cNvPicPr>
            <a:picLocks noChangeAspect="1"/>
          </p:cNvPicPr>
          <p:nvPr/>
        </p:nvPicPr>
        <p:blipFill>
          <a:blip r:embed="rId4"/>
          <a:stretch>
            <a:fillRect/>
          </a:stretch>
        </p:blipFill>
        <p:spPr>
          <a:xfrm>
            <a:off x="18360" y="5408599"/>
            <a:ext cx="9125639" cy="1449401"/>
          </a:xfrm>
          <a:prstGeom prst="rect">
            <a:avLst/>
          </a:prstGeom>
        </p:spPr>
      </p:pic>
      <p:sp>
        <p:nvSpPr>
          <p:cNvPr id="138242" name="Content Placeholder 4"/>
          <p:cNvSpPr>
            <a:spLocks noGrp="1"/>
          </p:cNvSpPr>
          <p:nvPr>
            <p:ph idx="4294967295"/>
          </p:nvPr>
        </p:nvSpPr>
        <p:spPr>
          <a:xfrm>
            <a:off x="457200" y="1185862"/>
            <a:ext cx="6477000" cy="5367338"/>
          </a:xfrm>
        </p:spPr>
        <p:txBody>
          <a:bodyPr>
            <a:normAutofit fontScale="85000" lnSpcReduction="20000"/>
          </a:bodyPr>
          <a:lstStyle/>
          <a:p>
            <a:pPr marL="457200" lvl="1" indent="-457200">
              <a:lnSpc>
                <a:spcPct val="120000"/>
              </a:lnSpc>
              <a:buClr>
                <a:srgbClr val="FFD937"/>
              </a:buClr>
            </a:pPr>
            <a:r>
              <a:rPr lang="en-US" altLang="en-US" sz="3200" dirty="0"/>
              <a:t>At diagnosis, screen by measuring IgA anti-tissue transglutaminase. Check again after 2 years then again at 5 </a:t>
            </a:r>
            <a:r>
              <a:rPr lang="en-US" altLang="en-US" sz="3200" dirty="0" err="1"/>
              <a:t>yrs</a:t>
            </a:r>
            <a:r>
              <a:rPr lang="en-US" altLang="en-US" sz="3200" dirty="0"/>
              <a:t> or more frequently with symptoms:</a:t>
            </a:r>
            <a:endParaRPr lang="en-US" altLang="en-US" sz="3200" b="1" dirty="0"/>
          </a:p>
          <a:p>
            <a:pPr>
              <a:lnSpc>
                <a:spcPct val="120000"/>
              </a:lnSpc>
              <a:buClr>
                <a:srgbClr val="FFD937"/>
              </a:buClr>
            </a:pPr>
            <a:r>
              <a:rPr lang="en-US" altLang="en-US" dirty="0"/>
              <a:t>Consider testing in children with</a:t>
            </a:r>
          </a:p>
          <a:p>
            <a:pPr marL="617220" lvl="2" indent="-342900">
              <a:lnSpc>
                <a:spcPct val="120000"/>
              </a:lnSpc>
              <a:buClr>
                <a:srgbClr val="FFD937"/>
              </a:buClr>
            </a:pPr>
            <a:r>
              <a:rPr lang="en-US" altLang="en-US" sz="2800" dirty="0"/>
              <a:t>Positive family history of celiac disease</a:t>
            </a:r>
          </a:p>
          <a:p>
            <a:pPr marL="617220" lvl="2" indent="-342900">
              <a:lnSpc>
                <a:spcPct val="120000"/>
              </a:lnSpc>
              <a:buClr>
                <a:srgbClr val="FFD937"/>
              </a:buClr>
            </a:pPr>
            <a:r>
              <a:rPr lang="en-US" altLang="en-US" sz="2800" dirty="0"/>
              <a:t>Growth failure</a:t>
            </a:r>
          </a:p>
          <a:p>
            <a:pPr marL="617220" lvl="2" indent="-342900">
              <a:lnSpc>
                <a:spcPct val="120000"/>
              </a:lnSpc>
              <a:buClr>
                <a:srgbClr val="FFD937"/>
              </a:buClr>
            </a:pPr>
            <a:r>
              <a:rPr lang="en-US" altLang="en-US" sz="2800" dirty="0"/>
              <a:t>Failure to gain weight, weight loss</a:t>
            </a:r>
          </a:p>
          <a:p>
            <a:pPr marL="617220" lvl="2" indent="-342900">
              <a:lnSpc>
                <a:spcPct val="120000"/>
              </a:lnSpc>
              <a:buClr>
                <a:srgbClr val="FFD937"/>
              </a:buClr>
            </a:pPr>
            <a:r>
              <a:rPr lang="en-US" altLang="en-US" sz="2800" dirty="0"/>
              <a:t>Diarrhea, flatulence, abdominal pain, signs of malabsorption</a:t>
            </a:r>
          </a:p>
          <a:p>
            <a:pPr marL="617220" lvl="2" indent="-342900">
              <a:lnSpc>
                <a:spcPct val="120000"/>
              </a:lnSpc>
              <a:buClr>
                <a:srgbClr val="FFD937"/>
              </a:buClr>
            </a:pPr>
            <a:r>
              <a:rPr lang="en-US" altLang="en-US" sz="2800" dirty="0"/>
              <a:t>Frequent unexplained hypoglycemia or deterioration in glycemic control </a:t>
            </a:r>
            <a:r>
              <a:rPr lang="en-US" altLang="en-US" sz="2800" b="1" dirty="0"/>
              <a:t> </a:t>
            </a:r>
          </a:p>
          <a:p>
            <a:pPr>
              <a:lnSpc>
                <a:spcPct val="110000"/>
              </a:lnSpc>
              <a:buClr>
                <a:srgbClr val="FFD937"/>
              </a:buClr>
            </a:pPr>
            <a:endParaRPr lang="en-US" altLang="en-US" sz="1700" b="1" dirty="0"/>
          </a:p>
        </p:txBody>
      </p:sp>
      <p:sp>
        <p:nvSpPr>
          <p:cNvPr id="138243" name="Title 1"/>
          <p:cNvSpPr>
            <a:spLocks noGrp="1"/>
          </p:cNvSpPr>
          <p:nvPr>
            <p:ph type="title" idx="4294967295"/>
          </p:nvPr>
        </p:nvSpPr>
        <p:spPr>
          <a:xfrm>
            <a:off x="457200" y="228599"/>
            <a:ext cx="8229600" cy="904875"/>
          </a:xfrm>
        </p:spPr>
        <p:txBody>
          <a:bodyPr/>
          <a:lstStyle/>
          <a:p>
            <a:pPr eaLnBrk="1" hangingPunct="1">
              <a:lnSpc>
                <a:spcPts val="3000"/>
              </a:lnSpc>
            </a:pPr>
            <a:r>
              <a:rPr lang="en-US" altLang="en-US" sz="3200" b="1" dirty="0"/>
              <a:t>Screen for Pediatric Celiac Disease – Type 1</a:t>
            </a:r>
          </a:p>
        </p:txBody>
      </p:sp>
      <p:pic>
        <p:nvPicPr>
          <p:cNvPr id="2" name="Picture 1"/>
          <p:cNvPicPr>
            <a:picLocks noChangeAspect="1"/>
          </p:cNvPicPr>
          <p:nvPr/>
        </p:nvPicPr>
        <p:blipFill>
          <a:blip r:embed="rId5"/>
          <a:stretch>
            <a:fillRect/>
          </a:stretch>
        </p:blipFill>
        <p:spPr>
          <a:xfrm>
            <a:off x="6858000" y="1371600"/>
            <a:ext cx="1828800" cy="2501900"/>
          </a:xfrm>
          <a:prstGeom prst="rect">
            <a:avLst/>
          </a:prstGeom>
        </p:spPr>
      </p:pic>
    </p:spTree>
    <p:custDataLst>
      <p:tags r:id="rId1"/>
    </p:custDataLst>
    <p:extLst>
      <p:ext uri="{BB962C8B-B14F-4D97-AF65-F5344CB8AC3E}">
        <p14:creationId xmlns:p14="http://schemas.microsoft.com/office/powerpoint/2010/main" val="34352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1"/>
            <a:ext cx="8229600" cy="872590"/>
          </a:xfrm>
        </p:spPr>
        <p:txBody>
          <a:bodyPr>
            <a:normAutofit/>
          </a:bodyPr>
          <a:lstStyle/>
          <a:p>
            <a:r>
              <a:rPr lang="en-US" altLang="en-US" sz="3600" b="1" dirty="0"/>
              <a:t>Children with Celiac Disease – Type 1</a:t>
            </a:r>
            <a:endParaRPr lang="en-US" sz="3600" dirty="0"/>
          </a:p>
        </p:txBody>
      </p:sp>
      <p:sp>
        <p:nvSpPr>
          <p:cNvPr id="139266" name="Content Placeholder 4"/>
          <p:cNvSpPr>
            <a:spLocks noGrp="1"/>
          </p:cNvSpPr>
          <p:nvPr>
            <p:ph sz="quarter" idx="1"/>
          </p:nvPr>
        </p:nvSpPr>
        <p:spPr>
          <a:xfrm>
            <a:off x="457200" y="1271312"/>
            <a:ext cx="6324600" cy="5281888"/>
          </a:xfrm>
        </p:spPr>
        <p:txBody>
          <a:bodyPr>
            <a:normAutofit fontScale="92500" lnSpcReduction="10000"/>
          </a:bodyPr>
          <a:lstStyle/>
          <a:p>
            <a:pPr>
              <a:lnSpc>
                <a:spcPct val="110000"/>
              </a:lnSpc>
              <a:buClr>
                <a:srgbClr val="FFD937"/>
              </a:buClr>
            </a:pPr>
            <a:r>
              <a:rPr lang="en-US" altLang="en-US" dirty="0"/>
              <a:t>Asymptomatic children with positive antibodies</a:t>
            </a:r>
          </a:p>
          <a:p>
            <a:pPr lvl="1">
              <a:lnSpc>
                <a:spcPct val="110000"/>
              </a:lnSpc>
              <a:buClr>
                <a:srgbClr val="FFD937"/>
              </a:buClr>
            </a:pPr>
            <a:r>
              <a:rPr lang="en-US" altLang="en-US" sz="2800" dirty="0"/>
              <a:t>Consider referral to gastroenterologist for evaluation with possible endoscopy and biopsy for confirmation of celiac disease </a:t>
            </a:r>
            <a:r>
              <a:rPr lang="en-US" altLang="en-US" sz="2800" b="1" dirty="0"/>
              <a:t> </a:t>
            </a:r>
          </a:p>
          <a:p>
            <a:pPr>
              <a:lnSpc>
                <a:spcPct val="110000"/>
              </a:lnSpc>
              <a:buClr>
                <a:srgbClr val="FFD937"/>
              </a:buClr>
            </a:pPr>
            <a:r>
              <a:rPr lang="en-US" altLang="en-US" dirty="0"/>
              <a:t>Children with biopsy-confirmed celiac disease</a:t>
            </a:r>
          </a:p>
          <a:p>
            <a:pPr lvl="1">
              <a:lnSpc>
                <a:spcPct val="110000"/>
              </a:lnSpc>
              <a:buClr>
                <a:srgbClr val="FFD937"/>
              </a:buClr>
            </a:pPr>
            <a:r>
              <a:rPr lang="en-US" altLang="en-US" sz="2800" dirty="0"/>
              <a:t>Place on a gluten-free diet</a:t>
            </a:r>
          </a:p>
          <a:p>
            <a:pPr lvl="1">
              <a:lnSpc>
                <a:spcPct val="110000"/>
              </a:lnSpc>
              <a:buClr>
                <a:srgbClr val="FFD937"/>
              </a:buClr>
            </a:pPr>
            <a:r>
              <a:rPr lang="en-US" altLang="en-US" sz="2800" dirty="0"/>
              <a:t>Consult with a dietitian experienced in managing both diabetes and celiac disease </a:t>
            </a:r>
            <a:r>
              <a:rPr lang="en-US" altLang="en-US" sz="2800" b="1" dirty="0"/>
              <a:t> </a:t>
            </a:r>
          </a:p>
          <a:p>
            <a:pPr>
              <a:lnSpc>
                <a:spcPct val="90000"/>
              </a:lnSpc>
              <a:buClr>
                <a:srgbClr val="FFD937"/>
              </a:buClr>
            </a:pPr>
            <a:endParaRPr lang="en-US" altLang="en-US" sz="2000" b="1" dirty="0"/>
          </a:p>
        </p:txBody>
      </p:sp>
      <p:pic>
        <p:nvPicPr>
          <p:cNvPr id="3" name="Picture 2"/>
          <p:cNvPicPr>
            <a:picLocks noChangeAspect="1"/>
          </p:cNvPicPr>
          <p:nvPr/>
        </p:nvPicPr>
        <p:blipFill>
          <a:blip r:embed="rId4"/>
          <a:stretch>
            <a:fillRect/>
          </a:stretch>
        </p:blipFill>
        <p:spPr>
          <a:xfrm>
            <a:off x="6629400" y="1421219"/>
            <a:ext cx="2110563" cy="2380956"/>
          </a:xfrm>
          <a:prstGeom prst="rect">
            <a:avLst/>
          </a:prstGeom>
        </p:spPr>
      </p:pic>
    </p:spTree>
    <p:custDataLst>
      <p:tags r:id="rId1"/>
    </p:custDataLst>
    <p:extLst>
      <p:ext uri="{BB962C8B-B14F-4D97-AF65-F5344CB8AC3E}">
        <p14:creationId xmlns:p14="http://schemas.microsoft.com/office/powerpoint/2010/main" val="12765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7011-D028-4869-8D82-E34660B57F46}"/>
              </a:ext>
            </a:extLst>
          </p:cNvPr>
          <p:cNvSpPr>
            <a:spLocks noGrp="1"/>
          </p:cNvSpPr>
          <p:nvPr>
            <p:ph type="title"/>
          </p:nvPr>
        </p:nvSpPr>
        <p:spPr>
          <a:xfrm>
            <a:off x="457200" y="152400"/>
            <a:ext cx="8229600" cy="990600"/>
          </a:xfrm>
        </p:spPr>
        <p:txBody>
          <a:bodyPr anchor="b">
            <a:normAutofit/>
          </a:bodyPr>
          <a:lstStyle/>
          <a:p>
            <a:r>
              <a:rPr lang="en-US" dirty="0"/>
              <a:t>Stretch Break</a:t>
            </a:r>
          </a:p>
        </p:txBody>
      </p:sp>
      <p:pic>
        <p:nvPicPr>
          <p:cNvPr id="4" name="Picture 3" descr="Women doing yoga outdoors">
            <a:extLst>
              <a:ext uri="{FF2B5EF4-FFF2-40B4-BE49-F238E27FC236}">
                <a16:creationId xmlns:a16="http://schemas.microsoft.com/office/drawing/2014/main" id="{E5E7803E-DEC3-0463-F380-81462EA52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259976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64D0-C8D2-41BD-A901-2A1BFE385116}"/>
              </a:ext>
            </a:extLst>
          </p:cNvPr>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a:extLst>
              <a:ext uri="{FF2B5EF4-FFF2-40B4-BE49-F238E27FC236}">
                <a16:creationId xmlns:a16="http://schemas.microsoft.com/office/drawing/2014/main" id="{4986289E-9812-4BE6-B598-51B93C9D6805}"/>
              </a:ext>
            </a:extLst>
          </p:cNvPr>
          <p:cNvSpPr>
            <a:spLocks noGrp="1"/>
          </p:cNvSpPr>
          <p:nvPr>
            <p:ph sz="quarter" idx="1"/>
          </p:nvPr>
        </p:nvSpPr>
        <p:spPr>
          <a:xfrm>
            <a:off x="457199" y="1219200"/>
            <a:ext cx="4219819" cy="4937760"/>
          </a:xfrm>
        </p:spPr>
        <p:txBody>
          <a:bodyPr>
            <a:normAutofit/>
          </a:bodyPr>
          <a:lstStyle/>
          <a:p>
            <a:pPr marL="274320" lvl="1" indent="0">
              <a:lnSpc>
                <a:spcPct val="90000"/>
              </a:lnSpc>
              <a:buNone/>
            </a:pPr>
            <a:r>
              <a:rPr lang="en-US" sz="2200" dirty="0"/>
              <a:t>17-year-old, diagnosed with diabetes at age 14. </a:t>
            </a:r>
          </a:p>
          <a:p>
            <a:pPr lvl="1">
              <a:lnSpc>
                <a:spcPct val="90000"/>
              </a:lnSpc>
            </a:pPr>
            <a:r>
              <a:rPr lang="en-US" sz="2200" dirty="0"/>
              <a:t>Blood glucose in office 482</a:t>
            </a:r>
          </a:p>
          <a:p>
            <a:pPr lvl="1">
              <a:lnSpc>
                <a:spcPct val="90000"/>
              </a:lnSpc>
            </a:pPr>
            <a:r>
              <a:rPr lang="en-US" sz="2200" dirty="0"/>
              <a:t>Urine ketones 2+ positive</a:t>
            </a:r>
          </a:p>
          <a:p>
            <a:pPr lvl="1">
              <a:lnSpc>
                <a:spcPct val="90000"/>
              </a:lnSpc>
            </a:pPr>
            <a:r>
              <a:rPr lang="en-US" sz="2200" dirty="0"/>
              <a:t>On metformin, but only takes it intermittently</a:t>
            </a:r>
          </a:p>
          <a:p>
            <a:pPr lvl="1">
              <a:lnSpc>
                <a:spcPct val="90000"/>
              </a:lnSpc>
            </a:pPr>
            <a:r>
              <a:rPr lang="en-US" sz="2200" dirty="0"/>
              <a:t>Weight: 184 </a:t>
            </a:r>
            <a:r>
              <a:rPr lang="en-US" sz="2200" dirty="0" err="1"/>
              <a:t>lbs</a:t>
            </a:r>
            <a:r>
              <a:rPr lang="en-US" sz="2200" dirty="0"/>
              <a:t>, </a:t>
            </a:r>
            <a:r>
              <a:rPr lang="en-US" sz="2200" dirty="0" err="1"/>
              <a:t>ht</a:t>
            </a:r>
            <a:r>
              <a:rPr lang="en-US" sz="2200" dirty="0"/>
              <a:t> 5’5”</a:t>
            </a:r>
          </a:p>
          <a:p>
            <a:pPr>
              <a:lnSpc>
                <a:spcPct val="90000"/>
              </a:lnSpc>
            </a:pPr>
            <a:r>
              <a:rPr lang="en-US" sz="2200" dirty="0"/>
              <a:t>Family history</a:t>
            </a:r>
          </a:p>
          <a:p>
            <a:pPr lvl="1">
              <a:lnSpc>
                <a:spcPct val="90000"/>
              </a:lnSpc>
            </a:pPr>
            <a:r>
              <a:rPr lang="en-US" sz="2200" dirty="0"/>
              <a:t>One parent has type 2</a:t>
            </a:r>
          </a:p>
          <a:p>
            <a:pPr lvl="1">
              <a:lnSpc>
                <a:spcPct val="90000"/>
              </a:lnSpc>
            </a:pPr>
            <a:r>
              <a:rPr lang="en-US" sz="2200" dirty="0"/>
              <a:t>ATB results came back neg</a:t>
            </a:r>
          </a:p>
          <a:p>
            <a:pPr>
              <a:lnSpc>
                <a:spcPct val="90000"/>
              </a:lnSpc>
            </a:pPr>
            <a:r>
              <a:rPr lang="en-US" sz="2200" dirty="0"/>
              <a:t>Plan</a:t>
            </a:r>
          </a:p>
          <a:p>
            <a:pPr lvl="1">
              <a:lnSpc>
                <a:spcPct val="90000"/>
              </a:lnSpc>
            </a:pPr>
            <a:r>
              <a:rPr lang="en-US" sz="2200" dirty="0"/>
              <a:t>Review nutrition and activity</a:t>
            </a:r>
          </a:p>
          <a:p>
            <a:pPr lvl="1">
              <a:lnSpc>
                <a:spcPct val="90000"/>
              </a:lnSpc>
            </a:pPr>
            <a:r>
              <a:rPr lang="en-US" sz="2200" dirty="0"/>
              <a:t>Add exenatide XR</a:t>
            </a:r>
          </a:p>
        </p:txBody>
      </p:sp>
      <p:pic>
        <p:nvPicPr>
          <p:cNvPr id="8" name="Picture 7" descr="A person talking on the phone&#10;&#10;Description automatically generated with medium confidence">
            <a:extLst>
              <a:ext uri="{FF2B5EF4-FFF2-40B4-BE49-F238E27FC236}">
                <a16:creationId xmlns:a16="http://schemas.microsoft.com/office/drawing/2014/main" id="{BE15A6DD-914B-4846-A213-2488C5BF3C4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719" r="19643" b="-3"/>
          <a:stretch/>
        </p:blipFill>
        <p:spPr>
          <a:xfrm>
            <a:off x="4677019" y="1371600"/>
            <a:ext cx="4041648" cy="4937760"/>
          </a:xfrm>
          <a:prstGeom prst="rect">
            <a:avLst/>
          </a:prstGeom>
          <a:noFill/>
        </p:spPr>
      </p:pic>
      <p:sp>
        <p:nvSpPr>
          <p:cNvPr id="9" name="TextBox 8">
            <a:extLst>
              <a:ext uri="{FF2B5EF4-FFF2-40B4-BE49-F238E27FC236}">
                <a16:creationId xmlns:a16="http://schemas.microsoft.com/office/drawing/2014/main" id="{3B51F6C7-98C7-4C1C-9A98-A0769171FC66}"/>
              </a:ext>
            </a:extLst>
          </p:cNvPr>
          <p:cNvSpPr txBox="1"/>
          <p:nvPr/>
        </p:nvSpPr>
        <p:spPr>
          <a:xfrm>
            <a:off x="6216122" y="5953857"/>
            <a:ext cx="2457724"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latin typeface="+mn-lt"/>
                <a:hlinkClick r:id="rId3" tooltip="http://www.news.uct.ac.za/article/-2017-02-23-teen-suicide-in-the-spotlight">
                  <a:extLst>
                    <a:ext uri="{A12FA001-AC4F-418D-AE19-62706E023703}">
                      <ahyp:hlinkClr xmlns:ahyp="http://schemas.microsoft.com/office/drawing/2018/hyperlinkcolor" val="tx"/>
                    </a:ext>
                  </a:extLst>
                </a:hlinkClick>
              </a:rPr>
              <a:t>This Photo</a:t>
            </a:r>
            <a:r>
              <a:rPr lang="en-US" sz="700" dirty="0">
                <a:solidFill>
                  <a:srgbClr val="FFFFFF"/>
                </a:solidFill>
                <a:latin typeface="+mn-lt"/>
              </a:rPr>
              <a:t> by Unknown Author is licensed under </a:t>
            </a:r>
            <a:r>
              <a:rPr lang="en-US" sz="700" dirty="0">
                <a:solidFill>
                  <a:srgbClr val="FFFFFF"/>
                </a:solidFill>
                <a:latin typeface="+mn-lt"/>
                <a:hlinkClick r:id="rId4"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latin typeface="+mn-lt"/>
            </a:endParaRPr>
          </a:p>
        </p:txBody>
      </p:sp>
    </p:spTree>
    <p:extLst>
      <p:ext uri="{BB962C8B-B14F-4D97-AF65-F5344CB8AC3E}">
        <p14:creationId xmlns:p14="http://schemas.microsoft.com/office/powerpoint/2010/main" val="83783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6</a:t>
            </a:r>
          </a:p>
        </p:txBody>
      </p:sp>
      <p:sp>
        <p:nvSpPr>
          <p:cNvPr id="3" name="Content Placeholder 2"/>
          <p:cNvSpPr>
            <a:spLocks noGrp="1"/>
          </p:cNvSpPr>
          <p:nvPr>
            <p:ph sz="quarter" idx="1"/>
          </p:nvPr>
        </p:nvSpPr>
        <p:spPr>
          <a:xfrm>
            <a:off x="457200" y="1219200"/>
            <a:ext cx="6858000" cy="4937760"/>
          </a:xfrm>
        </p:spPr>
        <p:txBody>
          <a:bodyPr/>
          <a:lstStyle/>
          <a:p>
            <a:r>
              <a:rPr lang="en-US" dirty="0"/>
              <a:t>Which factor puts children at higher risk of getting type 2?</a:t>
            </a:r>
          </a:p>
          <a:p>
            <a:pPr marL="274320" lvl="1" indent="0">
              <a:buNone/>
            </a:pPr>
            <a:r>
              <a:rPr lang="en-US" sz="3200" dirty="0"/>
              <a:t>A. Higher Income families</a:t>
            </a:r>
          </a:p>
          <a:p>
            <a:pPr marL="274320" lvl="1" indent="0">
              <a:buNone/>
            </a:pPr>
            <a:r>
              <a:rPr lang="en-US" sz="3200" dirty="0"/>
              <a:t>B. Living in rural areas</a:t>
            </a:r>
          </a:p>
          <a:p>
            <a:pPr marL="274320" lvl="1" indent="0">
              <a:buNone/>
            </a:pPr>
            <a:r>
              <a:rPr lang="en-US" sz="3200" dirty="0"/>
              <a:t>C. Limited opportunities</a:t>
            </a:r>
          </a:p>
          <a:p>
            <a:pPr marL="274320" lvl="1" indent="0">
              <a:buNone/>
            </a:pPr>
            <a:r>
              <a:rPr lang="en-US" sz="3200" dirty="0"/>
              <a:t>D. Eating a lot of sweets</a:t>
            </a:r>
            <a:endParaRPr lang="en-US" sz="2800" dirty="0"/>
          </a:p>
        </p:txBody>
      </p:sp>
      <p:pic>
        <p:nvPicPr>
          <p:cNvPr id="4" name="Picture 3"/>
          <p:cNvPicPr>
            <a:picLocks noChangeAspect="1"/>
          </p:cNvPicPr>
          <p:nvPr/>
        </p:nvPicPr>
        <p:blipFill>
          <a:blip r:embed="rId3"/>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39B8ABB2-5099-4594-A226-927E6C10DB90}"/>
              </a:ext>
            </a:extLst>
          </p:cNvPr>
          <p:cNvSpPr/>
          <p:nvPr/>
        </p:nvSpPr>
        <p:spPr>
          <a:xfrm>
            <a:off x="685800" y="3307080"/>
            <a:ext cx="4267200"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606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457200" y="152400"/>
            <a:ext cx="8229600" cy="1257300"/>
          </a:xfrm>
        </p:spPr>
        <p:txBody>
          <a:bodyPr>
            <a:normAutofit fontScale="90000"/>
          </a:bodyPr>
          <a:lstStyle/>
          <a:p>
            <a:pPr eaLnBrk="1" hangingPunct="1"/>
            <a:r>
              <a:rPr lang="en-US" altLang="en-US" sz="4000" dirty="0"/>
              <a:t>Risk based Screening for </a:t>
            </a:r>
            <a:r>
              <a:rPr lang="en-US" altLang="en-US" sz="4000" dirty="0" err="1"/>
              <a:t>PreDiabetes</a:t>
            </a:r>
            <a:r>
              <a:rPr lang="en-US" altLang="en-US" sz="4000" dirty="0"/>
              <a:t> or Type 2</a:t>
            </a:r>
            <a:r>
              <a:rPr lang="en-US" altLang="en-US" sz="3600" dirty="0">
                <a:solidFill>
                  <a:srgbClr val="FF00FF"/>
                </a:solidFill>
              </a:rPr>
              <a:t>  </a:t>
            </a:r>
            <a:r>
              <a:rPr lang="en-US" altLang="en-US" sz="2800" dirty="0"/>
              <a:t>children and adolescents   </a:t>
            </a:r>
          </a:p>
        </p:txBody>
      </p:sp>
      <p:sp>
        <p:nvSpPr>
          <p:cNvPr id="428035" name="Rectangle 3"/>
          <p:cNvSpPr>
            <a:spLocks noGrp="1" noRot="1" noChangeArrowheads="1"/>
          </p:cNvSpPr>
          <p:nvPr>
            <p:ph sz="quarter" idx="1"/>
          </p:nvPr>
        </p:nvSpPr>
        <p:spPr>
          <a:xfrm>
            <a:off x="609600" y="1459992"/>
            <a:ext cx="6858000" cy="4937760"/>
          </a:xfrm>
        </p:spPr>
        <p:txBody>
          <a:bodyPr>
            <a:normAutofit fontScale="92500"/>
          </a:bodyPr>
          <a:lstStyle/>
          <a:p>
            <a:pPr eaLnBrk="1" hangingPunct="1">
              <a:defRPr/>
            </a:pPr>
            <a:r>
              <a:rPr lang="en-US" dirty="0"/>
              <a:t>Test at 10 yrs or puberty and every 3 yrs</a:t>
            </a:r>
          </a:p>
          <a:p>
            <a:pPr eaLnBrk="1" hangingPunct="1">
              <a:defRPr/>
            </a:pPr>
            <a:r>
              <a:rPr lang="en-US" dirty="0"/>
              <a:t>Test children with excess weight</a:t>
            </a:r>
          </a:p>
          <a:p>
            <a:pPr lvl="2" eaLnBrk="1" hangingPunct="1">
              <a:defRPr/>
            </a:pPr>
            <a:r>
              <a:rPr lang="en-US" sz="2800" dirty="0"/>
              <a:t>BMI &gt;85% for age and sex, weight for height &gt;85% or &gt;120% of ideal for height</a:t>
            </a:r>
          </a:p>
          <a:p>
            <a:pPr eaLnBrk="1" hangingPunct="1">
              <a:defRPr/>
            </a:pPr>
            <a:r>
              <a:rPr lang="en-US" dirty="0"/>
              <a:t>Plus any </a:t>
            </a:r>
            <a:r>
              <a:rPr lang="en-US" dirty="0">
                <a:solidFill>
                  <a:schemeClr val="bg2">
                    <a:lumMod val="25000"/>
                  </a:schemeClr>
                </a:solidFill>
              </a:rPr>
              <a:t>ONE</a:t>
            </a:r>
            <a:r>
              <a:rPr lang="en-US" dirty="0"/>
              <a:t> of the following risk factors</a:t>
            </a:r>
          </a:p>
          <a:p>
            <a:pPr lvl="2" eaLnBrk="1" hangingPunct="1">
              <a:defRPr/>
            </a:pPr>
            <a:r>
              <a:rPr lang="en-US" dirty="0"/>
              <a:t>Signs of insulin resistance (acanthosis nigricans), HTN, dyslipidemia, Polycystic Ovary Syndrome – PCOS or</a:t>
            </a:r>
            <a:r>
              <a:rPr lang="en-US" dirty="0">
                <a:solidFill>
                  <a:srgbClr val="5E3886"/>
                </a:solidFill>
              </a:rPr>
              <a:t> small for </a:t>
            </a:r>
            <a:r>
              <a:rPr lang="en-US" dirty="0"/>
              <a:t>gestational age birth weight </a:t>
            </a:r>
            <a:r>
              <a:rPr lang="en-US" i="1" dirty="0"/>
              <a:t> </a:t>
            </a:r>
          </a:p>
          <a:p>
            <a:pPr lvl="2" eaLnBrk="1" hangingPunct="1">
              <a:defRPr/>
            </a:pPr>
            <a:r>
              <a:rPr lang="en-US" dirty="0"/>
              <a:t>Maternal diabetes or GDM during child’s gestation</a:t>
            </a:r>
          </a:p>
          <a:p>
            <a:pPr lvl="2" eaLnBrk="1" hangingPunct="1">
              <a:defRPr/>
            </a:pPr>
            <a:r>
              <a:rPr lang="en-US" dirty="0"/>
              <a:t>Family history</a:t>
            </a:r>
          </a:p>
          <a:p>
            <a:pPr lvl="2" eaLnBrk="1" hangingPunct="1">
              <a:defRPr/>
            </a:pPr>
            <a:r>
              <a:rPr lang="en-US" dirty="0"/>
              <a:t>American Indian, African American, Hispanic, Asian, South Pacific Islander</a:t>
            </a:r>
          </a:p>
        </p:txBody>
      </p:sp>
      <p:pic>
        <p:nvPicPr>
          <p:cNvPr id="2" name="Picture 1"/>
          <p:cNvPicPr>
            <a:picLocks noChangeAspect="1"/>
          </p:cNvPicPr>
          <p:nvPr/>
        </p:nvPicPr>
        <p:blipFill>
          <a:blip r:embed="rId4"/>
          <a:stretch>
            <a:fillRect/>
          </a:stretch>
        </p:blipFill>
        <p:spPr>
          <a:xfrm>
            <a:off x="7048500" y="2171700"/>
            <a:ext cx="1638300" cy="1257300"/>
          </a:xfrm>
          <a:prstGeom prst="rect">
            <a:avLst/>
          </a:prstGeom>
        </p:spPr>
      </p:pic>
    </p:spTree>
    <p:custDataLst>
      <p:tags r:id="rId1"/>
    </p:custDataLst>
    <p:extLst>
      <p:ext uri="{BB962C8B-B14F-4D97-AF65-F5344CB8AC3E}">
        <p14:creationId xmlns:p14="http://schemas.microsoft.com/office/powerpoint/2010/main" val="2840644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4929" y="249290"/>
            <a:ext cx="8384271" cy="1016000"/>
          </a:xfrm>
        </p:spPr>
        <p:txBody>
          <a:bodyPr/>
          <a:lstStyle/>
          <a:p>
            <a:r>
              <a:rPr lang="en-US" dirty="0"/>
              <a:t>Type 2 in Kids </a:t>
            </a:r>
          </a:p>
        </p:txBody>
      </p:sp>
      <p:sp>
        <p:nvSpPr>
          <p:cNvPr id="3" name="Content Placeholder 2"/>
          <p:cNvSpPr>
            <a:spLocks noGrp="1"/>
          </p:cNvSpPr>
          <p:nvPr>
            <p:ph idx="1"/>
          </p:nvPr>
        </p:nvSpPr>
        <p:spPr>
          <a:xfrm>
            <a:off x="419438" y="1388120"/>
            <a:ext cx="7124362" cy="5220590"/>
          </a:xfrm>
        </p:spPr>
        <p:txBody>
          <a:bodyPr>
            <a:noAutofit/>
          </a:bodyPr>
          <a:lstStyle/>
          <a:p>
            <a:pPr>
              <a:lnSpc>
                <a:spcPct val="120000"/>
              </a:lnSpc>
              <a:defRPr/>
            </a:pPr>
            <a:r>
              <a:rPr lang="en-US" sz="2400" dirty="0">
                <a:cs typeface="Calibri" panose="020F0502020204030204" pitchFamily="34" charset="0"/>
              </a:rPr>
              <a:t>~5,000 new cases in U.S. annually.</a:t>
            </a:r>
          </a:p>
          <a:p>
            <a:pPr>
              <a:lnSpc>
                <a:spcPct val="120000"/>
              </a:lnSpc>
              <a:defRPr/>
            </a:pPr>
            <a:r>
              <a:rPr lang="en-US" sz="2400" dirty="0">
                <a:cs typeface="Calibri" panose="020F0502020204030204" pitchFamily="34" charset="0"/>
              </a:rPr>
              <a:t>New cases of type 2 in youth increasing 2.3% a year</a:t>
            </a:r>
          </a:p>
          <a:p>
            <a:pPr>
              <a:lnSpc>
                <a:spcPct val="120000"/>
              </a:lnSpc>
              <a:defRPr/>
            </a:pPr>
            <a:r>
              <a:rPr lang="en-US" sz="2400" dirty="0">
                <a:cs typeface="Calibri" panose="020F0502020204030204" pitchFamily="34" charset="0"/>
              </a:rPr>
              <a:t>Prevalence will quadruple in 40 years</a:t>
            </a:r>
          </a:p>
          <a:p>
            <a:pPr>
              <a:lnSpc>
                <a:spcPct val="120000"/>
              </a:lnSpc>
              <a:defRPr/>
            </a:pPr>
            <a:r>
              <a:rPr lang="en-US" sz="2400" b="0" i="0" dirty="0">
                <a:solidFill>
                  <a:srgbClr val="000000"/>
                </a:solidFill>
                <a:effectLst/>
                <a:cs typeface="Calibri" panose="020F0502020204030204" pitchFamily="34" charset="0"/>
              </a:rPr>
              <a:t>Disproportionately impacts marginalized communities</a:t>
            </a:r>
          </a:p>
          <a:p>
            <a:pPr>
              <a:lnSpc>
                <a:spcPct val="120000"/>
              </a:lnSpc>
              <a:defRPr/>
            </a:pPr>
            <a:r>
              <a:rPr lang="en-US" sz="2400" dirty="0">
                <a:solidFill>
                  <a:srgbClr val="000000"/>
                </a:solidFill>
                <a:cs typeface="Calibri" panose="020F0502020204030204" pitchFamily="34" charset="0"/>
              </a:rPr>
              <a:t>C</a:t>
            </a:r>
            <a:r>
              <a:rPr lang="en-US" sz="2400" b="0" i="0" dirty="0">
                <a:solidFill>
                  <a:srgbClr val="000000"/>
                </a:solidFill>
                <a:effectLst/>
                <a:cs typeface="Calibri" panose="020F0502020204030204" pitchFamily="34" charset="0"/>
              </a:rPr>
              <a:t>an occur in complex psychosocial and cultural environments, which may make it difficult to sustain healthy lifestyle changes and self-management behaviors </a:t>
            </a:r>
          </a:p>
          <a:p>
            <a:pPr>
              <a:lnSpc>
                <a:spcPct val="120000"/>
              </a:lnSpc>
              <a:defRPr/>
            </a:pPr>
            <a:r>
              <a:rPr lang="en-US" sz="2400" dirty="0">
                <a:solidFill>
                  <a:srgbClr val="000000"/>
                </a:solidFill>
                <a:cs typeface="Calibri" panose="020F0502020204030204" pitchFamily="34" charset="0"/>
              </a:rPr>
              <a:t>Other </a:t>
            </a:r>
            <a:r>
              <a:rPr lang="en-US" sz="2400" b="0" i="0" dirty="0">
                <a:solidFill>
                  <a:srgbClr val="000000"/>
                </a:solidFill>
                <a:effectLst/>
                <a:cs typeface="Calibri" panose="020F0502020204030204" pitchFamily="34" charset="0"/>
              </a:rPr>
              <a:t>risk factors:  adiposity, family history of diabetes, female sex, and low socioeconomic status.</a:t>
            </a:r>
            <a:endParaRPr lang="en-US" sz="2400" dirty="0">
              <a:cs typeface="Calibri" panose="020F0502020204030204" pitchFamily="34" charset="0"/>
            </a:endParaRPr>
          </a:p>
        </p:txBody>
      </p:sp>
      <p:pic>
        <p:nvPicPr>
          <p:cNvPr id="5" name="Picture 4" descr="A picture containing outdoor, grass, child, little&#10;&#10;Description automatically generated">
            <a:extLst>
              <a:ext uri="{FF2B5EF4-FFF2-40B4-BE49-F238E27FC236}">
                <a16:creationId xmlns:a16="http://schemas.microsoft.com/office/drawing/2014/main" id="{BA009E57-E69A-47EA-907F-314340E0498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62800" y="1524000"/>
            <a:ext cx="1828800" cy="2743200"/>
          </a:xfrm>
          <a:prstGeom prst="rect">
            <a:avLst/>
          </a:prstGeom>
        </p:spPr>
      </p:pic>
    </p:spTree>
    <p:custDataLst>
      <p:tags r:id="rId1"/>
    </p:custDataLst>
    <p:extLst>
      <p:ext uri="{BB962C8B-B14F-4D97-AF65-F5344CB8AC3E}">
        <p14:creationId xmlns:p14="http://schemas.microsoft.com/office/powerpoint/2010/main" val="10916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a:t>Engaging and supporting Kids to help slow the epidemic</a:t>
            </a:r>
          </a:p>
        </p:txBody>
      </p:sp>
      <p:sp>
        <p:nvSpPr>
          <p:cNvPr id="8" name="Text Placeholder 7"/>
          <p:cNvSpPr>
            <a:spLocks noGrp="1"/>
          </p:cNvSpPr>
          <p:nvPr>
            <p:ph type="body" sz="half" idx="1"/>
          </p:nvPr>
        </p:nvSpPr>
        <p:spPr/>
        <p:txBody>
          <a:bodyPr/>
          <a:lstStyle/>
          <a:p>
            <a:r>
              <a:rPr lang="en-US" dirty="0"/>
              <a:t>Phases of Life</a:t>
            </a:r>
          </a:p>
          <a:p>
            <a:pPr lvl="1"/>
            <a:r>
              <a:rPr lang="en-US" dirty="0">
                <a:solidFill>
                  <a:srgbClr val="C00000"/>
                </a:solidFill>
              </a:rPr>
              <a:t>During Childhood</a:t>
            </a:r>
          </a:p>
          <a:p>
            <a:pPr lvl="1"/>
            <a:endParaRPr lang="en-US" dirty="0"/>
          </a:p>
          <a:p>
            <a:endParaRPr lang="en-US" dirty="0"/>
          </a:p>
        </p:txBody>
      </p:sp>
      <p:sp>
        <p:nvSpPr>
          <p:cNvPr id="5" name="Content Placeholder 4"/>
          <p:cNvSpPr>
            <a:spLocks noGrp="1"/>
          </p:cNvSpPr>
          <p:nvPr>
            <p:ph sz="quarter" idx="2"/>
          </p:nvPr>
        </p:nvSpPr>
        <p:spPr>
          <a:xfrm>
            <a:off x="4645026" y="1598612"/>
            <a:ext cx="4037013" cy="2439987"/>
          </a:xfrm>
        </p:spPr>
        <p:txBody>
          <a:bodyPr>
            <a:normAutofit fontScale="77500" lnSpcReduction="20000"/>
          </a:bodyPr>
          <a:lstStyle/>
          <a:p>
            <a:r>
              <a:rPr lang="en-US" dirty="0"/>
              <a:t>Environment</a:t>
            </a:r>
          </a:p>
          <a:p>
            <a:pPr lvl="1"/>
            <a:r>
              <a:rPr lang="en-US" sz="2800" dirty="0">
                <a:solidFill>
                  <a:schemeClr val="tx2">
                    <a:lumMod val="75000"/>
                  </a:schemeClr>
                </a:solidFill>
              </a:rPr>
              <a:t>Access to safe places to exercise</a:t>
            </a:r>
          </a:p>
          <a:p>
            <a:pPr lvl="1"/>
            <a:r>
              <a:rPr lang="en-US" sz="2800" dirty="0">
                <a:solidFill>
                  <a:schemeClr val="tx2">
                    <a:lumMod val="75000"/>
                  </a:schemeClr>
                </a:solidFill>
              </a:rPr>
              <a:t>Access to healthy foods</a:t>
            </a:r>
          </a:p>
          <a:p>
            <a:pPr lvl="1"/>
            <a:r>
              <a:rPr lang="en-US" sz="2800" dirty="0">
                <a:solidFill>
                  <a:schemeClr val="tx2">
                    <a:lumMod val="75000"/>
                  </a:schemeClr>
                </a:solidFill>
              </a:rPr>
              <a:t>Access to learning rich environments</a:t>
            </a:r>
          </a:p>
          <a:p>
            <a:pPr lvl="1"/>
            <a:r>
              <a:rPr lang="en-US" sz="2800" dirty="0">
                <a:solidFill>
                  <a:schemeClr val="tx2">
                    <a:lumMod val="75000"/>
                  </a:schemeClr>
                </a:solidFill>
              </a:rPr>
              <a:t>Access to health care</a:t>
            </a:r>
            <a:r>
              <a:rPr lang="en-US" sz="3100" dirty="0">
                <a:solidFill>
                  <a:schemeClr val="tx2">
                    <a:lumMod val="75000"/>
                  </a:schemeClr>
                </a:solidFill>
              </a:rPr>
              <a:t>	</a:t>
            </a:r>
          </a:p>
        </p:txBody>
      </p:sp>
      <p:sp>
        <p:nvSpPr>
          <p:cNvPr id="7" name="Content Placeholder 6"/>
          <p:cNvSpPr>
            <a:spLocks noGrp="1"/>
          </p:cNvSpPr>
          <p:nvPr>
            <p:ph sz="quarter" idx="3"/>
          </p:nvPr>
        </p:nvSpPr>
        <p:spPr>
          <a:xfrm>
            <a:off x="4659615" y="4221161"/>
            <a:ext cx="4037013" cy="2173287"/>
          </a:xfrm>
        </p:spPr>
        <p:txBody>
          <a:bodyPr>
            <a:normAutofit fontScale="62500" lnSpcReduction="20000"/>
          </a:bodyPr>
          <a:lstStyle/>
          <a:p>
            <a:r>
              <a:rPr lang="en-US" dirty="0" err="1"/>
              <a:t>LifeStyle</a:t>
            </a:r>
            <a:endParaRPr lang="en-US" dirty="0">
              <a:solidFill>
                <a:schemeClr val="tx2">
                  <a:lumMod val="75000"/>
                </a:schemeClr>
              </a:solidFill>
            </a:endParaRPr>
          </a:p>
          <a:p>
            <a:pPr lvl="1"/>
            <a:r>
              <a:rPr lang="en-US" sz="3200" dirty="0">
                <a:solidFill>
                  <a:schemeClr val="tx2">
                    <a:lumMod val="75000"/>
                  </a:schemeClr>
                </a:solidFill>
              </a:rPr>
              <a:t>1 hour +  a day of activity</a:t>
            </a:r>
          </a:p>
          <a:p>
            <a:pPr lvl="1"/>
            <a:r>
              <a:rPr lang="en-US" sz="3200" dirty="0">
                <a:solidFill>
                  <a:schemeClr val="tx2">
                    <a:lumMod val="75000"/>
                  </a:schemeClr>
                </a:solidFill>
              </a:rPr>
              <a:t>Healthy Snacks</a:t>
            </a:r>
          </a:p>
          <a:p>
            <a:pPr lvl="1"/>
            <a:r>
              <a:rPr lang="en-US" sz="3200" dirty="0">
                <a:solidFill>
                  <a:schemeClr val="tx2">
                    <a:lumMod val="75000"/>
                  </a:schemeClr>
                </a:solidFill>
              </a:rPr>
              <a:t>Limit processed foods, sugary beverages</a:t>
            </a:r>
          </a:p>
          <a:p>
            <a:pPr lvl="1"/>
            <a:r>
              <a:rPr lang="en-US" sz="3200" dirty="0">
                <a:solidFill>
                  <a:schemeClr val="tx2">
                    <a:lumMod val="75000"/>
                  </a:schemeClr>
                </a:solidFill>
              </a:rPr>
              <a:t>Fruits and Veggies</a:t>
            </a:r>
          </a:p>
          <a:p>
            <a:pPr lvl="1"/>
            <a:r>
              <a:rPr lang="en-US" sz="3200" dirty="0">
                <a:solidFill>
                  <a:schemeClr val="tx2">
                    <a:lumMod val="75000"/>
                  </a:schemeClr>
                </a:solidFill>
              </a:rPr>
              <a:t>Get the family involved</a:t>
            </a: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4001210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3025774" y="152400"/>
            <a:ext cx="5661025" cy="1371600"/>
          </a:xfrm>
        </p:spPr>
        <p:txBody>
          <a:bodyPr>
            <a:normAutofit fontScale="90000"/>
          </a:bodyPr>
          <a:lstStyle/>
          <a:p>
            <a:r>
              <a:rPr lang="en-US" altLang="en-US" dirty="0"/>
              <a:t>Type 2 Clinical</a:t>
            </a:r>
            <a:br>
              <a:rPr lang="en-US" altLang="en-US" dirty="0"/>
            </a:br>
            <a:r>
              <a:rPr lang="en-US" altLang="en-US" dirty="0"/>
              <a:t>Presentation</a:t>
            </a:r>
          </a:p>
        </p:txBody>
      </p:sp>
      <p:sp>
        <p:nvSpPr>
          <p:cNvPr id="3" name="Content Placeholder 2"/>
          <p:cNvSpPr>
            <a:spLocks noGrp="1"/>
          </p:cNvSpPr>
          <p:nvPr>
            <p:ph sz="quarter" idx="1"/>
          </p:nvPr>
        </p:nvSpPr>
        <p:spPr>
          <a:xfrm>
            <a:off x="3505199" y="1646129"/>
            <a:ext cx="5181599" cy="5638800"/>
          </a:xfrm>
        </p:spPr>
        <p:txBody>
          <a:bodyPr>
            <a:normAutofit/>
          </a:bodyPr>
          <a:lstStyle/>
          <a:p>
            <a:pPr>
              <a:defRPr/>
            </a:pPr>
            <a:r>
              <a:rPr lang="en-US" sz="2800" dirty="0"/>
              <a:t>Glycosuria without </a:t>
            </a:r>
            <a:r>
              <a:rPr lang="en-US" sz="2800" dirty="0" err="1"/>
              <a:t>ketonuria</a:t>
            </a:r>
            <a:endParaRPr lang="en-US" sz="2800" dirty="0"/>
          </a:p>
          <a:p>
            <a:pPr lvl="1">
              <a:defRPr/>
            </a:pPr>
            <a:r>
              <a:rPr lang="en-US" sz="2400" dirty="0"/>
              <a:t>But 33% have ketonuria </a:t>
            </a:r>
          </a:p>
          <a:p>
            <a:pPr lvl="1">
              <a:defRPr/>
            </a:pPr>
            <a:r>
              <a:rPr lang="en-US" sz="2400" dirty="0"/>
              <a:t>~11% present in DKA (10-19 yrs)</a:t>
            </a:r>
          </a:p>
          <a:p>
            <a:pPr lvl="1">
              <a:defRPr/>
            </a:pPr>
            <a:r>
              <a:rPr lang="en-US" sz="2400" dirty="0"/>
              <a:t>To make dx, assess antibodies </a:t>
            </a:r>
            <a:r>
              <a:rPr lang="en-US" sz="2400" dirty="0" err="1"/>
              <a:t>prn</a:t>
            </a:r>
            <a:endParaRPr lang="en-US" sz="2400" dirty="0"/>
          </a:p>
          <a:p>
            <a:pPr lvl="1">
              <a:defRPr/>
            </a:pPr>
            <a:r>
              <a:rPr lang="en-US" sz="2400" dirty="0"/>
              <a:t>May need insulin during acute phase</a:t>
            </a:r>
          </a:p>
          <a:p>
            <a:pPr>
              <a:defRPr/>
            </a:pPr>
            <a:r>
              <a:rPr lang="en-US" sz="2800" dirty="0"/>
              <a:t>Mild thirst, increased urination, little or no </a:t>
            </a:r>
            <a:r>
              <a:rPr lang="en-US" sz="2800" dirty="0" err="1"/>
              <a:t>wt</a:t>
            </a:r>
            <a:r>
              <a:rPr lang="en-US" sz="2800" dirty="0"/>
              <a:t> loss</a:t>
            </a:r>
          </a:p>
          <a:p>
            <a:pPr>
              <a:defRPr/>
            </a:pPr>
            <a:r>
              <a:rPr lang="en-US" sz="2800" dirty="0"/>
              <a:t>At onset, may have retinopathy, microalbuminuria, hypertension, hyperlipidemia</a:t>
            </a:r>
          </a:p>
          <a:p>
            <a:pPr>
              <a:defRPr/>
            </a:pPr>
            <a:endParaRPr lang="en-US" sz="2800" dirty="0"/>
          </a:p>
        </p:txBody>
      </p:sp>
      <p:pic>
        <p:nvPicPr>
          <p:cNvPr id="71684" name="Picture 6" descr="C:\Documents and Settings\Owner\Local Settings\Temporary Internet Files\Content.IE5\XWRXP6KZ\MP90044838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8313" y="163484"/>
            <a:ext cx="30257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CFCE2BC-DCAA-4371-88DE-5095A3A6BEF0}"/>
              </a:ext>
            </a:extLst>
          </p:cNvPr>
          <p:cNvSpPr txBox="1"/>
          <p:nvPr/>
        </p:nvSpPr>
        <p:spPr>
          <a:xfrm>
            <a:off x="0" y="5391013"/>
            <a:ext cx="3505200" cy="1200329"/>
          </a:xfrm>
          <a:prstGeom prst="rect">
            <a:avLst/>
          </a:prstGeom>
          <a:noFill/>
        </p:spPr>
        <p:txBody>
          <a:bodyPr wrap="square">
            <a:spAutoFit/>
          </a:bodyPr>
          <a:lstStyle/>
          <a:p>
            <a:r>
              <a:rPr lang="en-US" b="0" i="0" dirty="0">
                <a:solidFill>
                  <a:srgbClr val="0070C0"/>
                </a:solidFill>
                <a:effectLst/>
                <a:latin typeface="Helvetica Neue"/>
              </a:rPr>
              <a:t>Majority of individuals with type 2 diabetes diagnosed as youth had microvascular complications by young adulthood</a:t>
            </a:r>
            <a:endParaRPr lang="en-US" dirty="0">
              <a:solidFill>
                <a:srgbClr val="0070C0"/>
              </a:solidFill>
            </a:endParaRPr>
          </a:p>
        </p:txBody>
      </p:sp>
    </p:spTree>
    <p:custDataLst>
      <p:tags r:id="rId1"/>
    </p:custDataLst>
    <p:extLst>
      <p:ext uri="{BB962C8B-B14F-4D97-AF65-F5344CB8AC3E}">
        <p14:creationId xmlns:p14="http://schemas.microsoft.com/office/powerpoint/2010/main" val="211442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A06B-9E52-49CF-B946-527FD6538818}"/>
              </a:ext>
            </a:extLst>
          </p:cNvPr>
          <p:cNvSpPr>
            <a:spLocks noGrp="1"/>
          </p:cNvSpPr>
          <p:nvPr>
            <p:ph type="title"/>
          </p:nvPr>
        </p:nvSpPr>
        <p:spPr/>
        <p:txBody>
          <a:bodyPr/>
          <a:lstStyle/>
          <a:p>
            <a:r>
              <a:rPr lang="en-US" dirty="0"/>
              <a:t>References </a:t>
            </a:r>
          </a:p>
        </p:txBody>
      </p:sp>
      <p:pic>
        <p:nvPicPr>
          <p:cNvPr id="7" name="Picture 6">
            <a:extLst>
              <a:ext uri="{FF2B5EF4-FFF2-40B4-BE49-F238E27FC236}">
                <a16:creationId xmlns:a16="http://schemas.microsoft.com/office/drawing/2014/main" id="{4393E0B9-D2EE-A7DD-2CBE-2D4660CE6BE5}"/>
              </a:ext>
            </a:extLst>
          </p:cNvPr>
          <p:cNvPicPr>
            <a:picLocks noChangeAspect="1"/>
          </p:cNvPicPr>
          <p:nvPr/>
        </p:nvPicPr>
        <p:blipFill>
          <a:blip r:embed="rId2"/>
          <a:stretch>
            <a:fillRect/>
          </a:stretch>
        </p:blipFill>
        <p:spPr>
          <a:xfrm>
            <a:off x="457200" y="1295400"/>
            <a:ext cx="3477122" cy="4580440"/>
          </a:xfrm>
          <a:prstGeom prst="rect">
            <a:avLst/>
          </a:prstGeom>
        </p:spPr>
      </p:pic>
      <p:pic>
        <p:nvPicPr>
          <p:cNvPr id="10" name="Picture 9">
            <a:extLst>
              <a:ext uri="{FF2B5EF4-FFF2-40B4-BE49-F238E27FC236}">
                <a16:creationId xmlns:a16="http://schemas.microsoft.com/office/drawing/2014/main" id="{C284D736-DD86-E0EC-DA1E-FF6692F4C41E}"/>
              </a:ext>
            </a:extLst>
          </p:cNvPr>
          <p:cNvPicPr>
            <a:picLocks noChangeAspect="1"/>
          </p:cNvPicPr>
          <p:nvPr/>
        </p:nvPicPr>
        <p:blipFill>
          <a:blip r:embed="rId3"/>
          <a:stretch>
            <a:fillRect/>
          </a:stretch>
        </p:blipFill>
        <p:spPr>
          <a:xfrm>
            <a:off x="3934322" y="4572000"/>
            <a:ext cx="5134968" cy="460566"/>
          </a:xfrm>
          <a:prstGeom prst="rect">
            <a:avLst/>
          </a:prstGeom>
        </p:spPr>
      </p:pic>
      <p:pic>
        <p:nvPicPr>
          <p:cNvPr id="11" name="Picture 10">
            <a:extLst>
              <a:ext uri="{FF2B5EF4-FFF2-40B4-BE49-F238E27FC236}">
                <a16:creationId xmlns:a16="http://schemas.microsoft.com/office/drawing/2014/main" id="{71098C74-1729-BF3E-7C11-381AD2A85BBB}"/>
              </a:ext>
            </a:extLst>
          </p:cNvPr>
          <p:cNvPicPr>
            <a:picLocks noChangeAspect="1"/>
          </p:cNvPicPr>
          <p:nvPr/>
        </p:nvPicPr>
        <p:blipFill>
          <a:blip r:embed="rId4"/>
          <a:stretch>
            <a:fillRect/>
          </a:stretch>
        </p:blipFill>
        <p:spPr>
          <a:xfrm>
            <a:off x="4391731" y="1524000"/>
            <a:ext cx="4285925" cy="3048000"/>
          </a:xfrm>
          <a:prstGeom prst="rect">
            <a:avLst/>
          </a:prstGeom>
        </p:spPr>
      </p:pic>
    </p:spTree>
    <p:extLst>
      <p:ext uri="{BB962C8B-B14F-4D97-AF65-F5344CB8AC3E}">
        <p14:creationId xmlns:p14="http://schemas.microsoft.com/office/powerpoint/2010/main" val="365238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354B-A93C-4DCA-B04F-B83E91DAB8D0}"/>
              </a:ext>
            </a:extLst>
          </p:cNvPr>
          <p:cNvSpPr>
            <a:spLocks noGrp="1"/>
          </p:cNvSpPr>
          <p:nvPr>
            <p:ph type="title"/>
          </p:nvPr>
        </p:nvSpPr>
        <p:spPr/>
        <p:txBody>
          <a:bodyPr/>
          <a:lstStyle/>
          <a:p>
            <a:r>
              <a:rPr lang="en-US" dirty="0"/>
              <a:t>Poll Question 7</a:t>
            </a:r>
          </a:p>
        </p:txBody>
      </p:sp>
      <p:sp>
        <p:nvSpPr>
          <p:cNvPr id="3" name="Text Placeholder 2">
            <a:extLst>
              <a:ext uri="{FF2B5EF4-FFF2-40B4-BE49-F238E27FC236}">
                <a16:creationId xmlns:a16="http://schemas.microsoft.com/office/drawing/2014/main" id="{E4235B05-0F46-4562-88F1-1824F8B6EE9F}"/>
              </a:ext>
            </a:extLst>
          </p:cNvPr>
          <p:cNvSpPr>
            <a:spLocks noGrp="1"/>
          </p:cNvSpPr>
          <p:nvPr>
            <p:ph type="body" sz="half" idx="1"/>
          </p:nvPr>
        </p:nvSpPr>
        <p:spPr/>
        <p:txBody>
          <a:bodyPr>
            <a:normAutofit fontScale="92500" lnSpcReduction="10000"/>
          </a:bodyPr>
          <a:lstStyle/>
          <a:p>
            <a:r>
              <a:rPr lang="en-US" dirty="0"/>
              <a:t>LM is 11 years old and struggles with weight. LM blood pressure is elevated and LM has acanthosis nigricans.</a:t>
            </a:r>
          </a:p>
          <a:p>
            <a:r>
              <a:rPr lang="en-US" dirty="0"/>
              <a:t>Fasting blood glucose is 197 and 205 on 2 different lab draws.</a:t>
            </a:r>
          </a:p>
          <a:p>
            <a:r>
              <a:rPr lang="en-US" dirty="0"/>
              <a:t>Negative ketones.</a:t>
            </a:r>
          </a:p>
          <a:p>
            <a:r>
              <a:rPr lang="en-US" dirty="0"/>
              <a:t>What is best action?</a:t>
            </a:r>
          </a:p>
        </p:txBody>
      </p:sp>
      <p:sp>
        <p:nvSpPr>
          <p:cNvPr id="5" name="Content Placeholder 4">
            <a:extLst>
              <a:ext uri="{FF2B5EF4-FFF2-40B4-BE49-F238E27FC236}">
                <a16:creationId xmlns:a16="http://schemas.microsoft.com/office/drawing/2014/main" id="{F5966F2F-C163-478C-A055-9E5B63071E75}"/>
              </a:ext>
            </a:extLst>
          </p:cNvPr>
          <p:cNvSpPr>
            <a:spLocks noGrp="1"/>
          </p:cNvSpPr>
          <p:nvPr>
            <p:ph sz="quarter" idx="3"/>
          </p:nvPr>
        </p:nvSpPr>
        <p:spPr>
          <a:xfrm>
            <a:off x="4645026" y="1524001"/>
            <a:ext cx="4037013" cy="4572002"/>
          </a:xfrm>
        </p:spPr>
        <p:txBody>
          <a:bodyPr>
            <a:normAutofit/>
          </a:bodyPr>
          <a:lstStyle/>
          <a:p>
            <a:r>
              <a:rPr lang="en-US" dirty="0"/>
              <a:t>A.  Start insulin therapy</a:t>
            </a:r>
          </a:p>
          <a:p>
            <a:r>
              <a:rPr lang="en-US" dirty="0"/>
              <a:t>B. Discuss healthy eating</a:t>
            </a:r>
          </a:p>
          <a:p>
            <a:r>
              <a:rPr lang="en-US" dirty="0"/>
              <a:t>C. Initiate </a:t>
            </a:r>
            <a:r>
              <a:rPr lang="en-US"/>
              <a:t>semaglutide</a:t>
            </a:r>
            <a:endParaRPr lang="en-US" dirty="0"/>
          </a:p>
          <a:p>
            <a:r>
              <a:rPr lang="en-US" dirty="0"/>
              <a:t>D. Start metformin and lifestyle</a:t>
            </a:r>
          </a:p>
        </p:txBody>
      </p:sp>
      <p:sp>
        <p:nvSpPr>
          <p:cNvPr id="6" name="Oval 5">
            <a:extLst>
              <a:ext uri="{FF2B5EF4-FFF2-40B4-BE49-F238E27FC236}">
                <a16:creationId xmlns:a16="http://schemas.microsoft.com/office/drawing/2014/main" id="{E9AFDB08-CD6E-4D20-8674-AC6845F6B619}"/>
              </a:ext>
            </a:extLst>
          </p:cNvPr>
          <p:cNvSpPr/>
          <p:nvPr/>
        </p:nvSpPr>
        <p:spPr>
          <a:xfrm>
            <a:off x="4492625" y="4762499"/>
            <a:ext cx="3889375" cy="1142999"/>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a:t>Type 2s– New Diagnosis</a:t>
            </a:r>
          </a:p>
        </p:txBody>
      </p:sp>
      <p:sp>
        <p:nvSpPr>
          <p:cNvPr id="3" name="Content Placeholder 2"/>
          <p:cNvSpPr>
            <a:spLocks noGrp="1"/>
          </p:cNvSpPr>
          <p:nvPr>
            <p:ph sz="quarter" idx="1"/>
          </p:nvPr>
        </p:nvSpPr>
        <p:spPr>
          <a:xfrm>
            <a:off x="457200" y="1219200"/>
            <a:ext cx="8229600" cy="4937760"/>
          </a:xfrm>
        </p:spPr>
        <p:txBody>
          <a:bodyPr>
            <a:normAutofit fontScale="92500" lnSpcReduction="20000"/>
          </a:bodyPr>
          <a:lstStyle/>
          <a:p>
            <a:pPr marL="0" indent="0">
              <a:buNone/>
            </a:pPr>
            <a:r>
              <a:rPr lang="en-US" b="1" dirty="0"/>
              <a:t>Start lifestyle modification program and metformin therapy. </a:t>
            </a:r>
            <a:endParaRPr lang="en-US" dirty="0"/>
          </a:p>
          <a:p>
            <a:pPr lvl="0">
              <a:lnSpc>
                <a:spcPct val="120000"/>
              </a:lnSpc>
            </a:pPr>
            <a:r>
              <a:rPr lang="en-US" dirty="0"/>
              <a:t>Since fewer than 10% of children with T2DM will attain BG goals with lifestyle changes alone, initiate metformin alongside to exercise and healthy eating</a:t>
            </a:r>
          </a:p>
          <a:p>
            <a:pPr lvl="0">
              <a:lnSpc>
                <a:spcPct val="120000"/>
              </a:lnSpc>
            </a:pPr>
            <a:r>
              <a:rPr lang="en-US" dirty="0"/>
              <a:t>Start metformin at low dose to mitigate GI side effects.</a:t>
            </a:r>
          </a:p>
          <a:p>
            <a:pPr lvl="0">
              <a:lnSpc>
                <a:spcPct val="120000"/>
              </a:lnSpc>
            </a:pPr>
            <a:r>
              <a:rPr lang="en-US" dirty="0"/>
              <a:t>If BG not at target, add liraglutide or exenatide XR (after age 10) and/or insulin therapy</a:t>
            </a:r>
          </a:p>
          <a:p>
            <a:endParaRPr lang="en-US" dirty="0"/>
          </a:p>
        </p:txBody>
      </p:sp>
    </p:spTree>
    <p:custDataLst>
      <p:tags r:id="rId1"/>
    </p:custDataLst>
    <p:extLst>
      <p:ext uri="{BB962C8B-B14F-4D97-AF65-F5344CB8AC3E}">
        <p14:creationId xmlns:p14="http://schemas.microsoft.com/office/powerpoint/2010/main" val="243826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FAA0-63E0-9A38-A1BA-0D9E9CC1D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E5BBD-C00E-34B4-C106-5E7B1E7900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6010EAD-C3F1-EEAB-1A12-9831BF1B3344}"/>
              </a:ext>
            </a:extLst>
          </p:cNvPr>
          <p:cNvPicPr>
            <a:picLocks noChangeAspect="1"/>
          </p:cNvPicPr>
          <p:nvPr/>
        </p:nvPicPr>
        <p:blipFill>
          <a:blip r:embed="rId2"/>
          <a:stretch>
            <a:fillRect/>
          </a:stretch>
        </p:blipFill>
        <p:spPr>
          <a:xfrm>
            <a:off x="4572000" y="5551686"/>
            <a:ext cx="4277322" cy="909765"/>
          </a:xfrm>
          <a:prstGeom prst="rect">
            <a:avLst/>
          </a:prstGeom>
        </p:spPr>
      </p:pic>
      <p:pic>
        <p:nvPicPr>
          <p:cNvPr id="5" name="Picture 2">
            <a:extLst>
              <a:ext uri="{FF2B5EF4-FFF2-40B4-BE49-F238E27FC236}">
                <a16:creationId xmlns:a16="http://schemas.microsoft.com/office/drawing/2014/main" id="{E601B4C9-68B1-F551-B90A-EB6366456D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 y="3048"/>
            <a:ext cx="9131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B6CAE2-0649-4EF7-1142-BA16FDEEE404}"/>
              </a:ext>
            </a:extLst>
          </p:cNvPr>
          <p:cNvPicPr>
            <a:picLocks noChangeAspect="1"/>
          </p:cNvPicPr>
          <p:nvPr/>
        </p:nvPicPr>
        <p:blipFill>
          <a:blip r:embed="rId4"/>
          <a:stretch>
            <a:fillRect/>
          </a:stretch>
        </p:blipFill>
        <p:spPr>
          <a:xfrm>
            <a:off x="4887991" y="6292050"/>
            <a:ext cx="4116290" cy="369199"/>
          </a:xfrm>
          <a:prstGeom prst="rect">
            <a:avLst/>
          </a:prstGeom>
        </p:spPr>
      </p:pic>
    </p:spTree>
    <p:extLst>
      <p:ext uri="{BB962C8B-B14F-4D97-AF65-F5344CB8AC3E}">
        <p14:creationId xmlns:p14="http://schemas.microsoft.com/office/powerpoint/2010/main" val="306803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2 Medication Strategy - Kids</a:t>
            </a:r>
          </a:p>
        </p:txBody>
      </p:sp>
      <p:sp>
        <p:nvSpPr>
          <p:cNvPr id="3" name="Content Placeholder 2"/>
          <p:cNvSpPr>
            <a:spLocks noGrp="1"/>
          </p:cNvSpPr>
          <p:nvPr>
            <p:ph sz="quarter" idx="1"/>
          </p:nvPr>
        </p:nvSpPr>
        <p:spPr>
          <a:xfrm>
            <a:off x="457200" y="1219200"/>
            <a:ext cx="6324600" cy="5638800"/>
          </a:xfrm>
        </p:spPr>
        <p:txBody>
          <a:bodyPr>
            <a:normAutofit fontScale="55000" lnSpcReduction="20000"/>
          </a:bodyPr>
          <a:lstStyle/>
          <a:p>
            <a:pPr>
              <a:lnSpc>
                <a:spcPct val="120000"/>
              </a:lnSpc>
            </a:pPr>
            <a:r>
              <a:rPr lang="en-US" sz="3800" dirty="0"/>
              <a:t>Initiate pharmacologic therapy, in addition to lifestyle therapy, at diagnosis of type 2 diabetes. </a:t>
            </a:r>
            <a:br>
              <a:rPr lang="en-US" sz="3400" dirty="0"/>
            </a:br>
            <a:endParaRPr lang="en-US" sz="3400" dirty="0"/>
          </a:p>
          <a:p>
            <a:pPr>
              <a:lnSpc>
                <a:spcPct val="120000"/>
              </a:lnSpc>
            </a:pPr>
            <a:r>
              <a:rPr lang="en-US" sz="4400" dirty="0"/>
              <a:t>If A1c &lt;8.5% and asymptomatic, start metformin</a:t>
            </a:r>
          </a:p>
          <a:p>
            <a:pPr>
              <a:lnSpc>
                <a:spcPct val="120000"/>
              </a:lnSpc>
            </a:pPr>
            <a:r>
              <a:rPr lang="en-US" sz="4400" dirty="0"/>
              <a:t>If A1c &gt;8.5% and no ketosis, start metformin and insulin </a:t>
            </a:r>
          </a:p>
          <a:p>
            <a:pPr>
              <a:lnSpc>
                <a:spcPct val="120000"/>
              </a:lnSpc>
            </a:pPr>
            <a:r>
              <a:rPr lang="en-US" sz="4400" dirty="0"/>
              <a:t>If </a:t>
            </a:r>
            <a:r>
              <a:rPr lang="en-US" sz="4400" dirty="0" err="1"/>
              <a:t>ketotic</a:t>
            </a:r>
            <a:r>
              <a:rPr lang="en-US" sz="4400" dirty="0"/>
              <a:t>, start insulin. Once resolved continue insulin, add metformin.</a:t>
            </a:r>
          </a:p>
          <a:p>
            <a:pPr>
              <a:lnSpc>
                <a:spcPct val="120000"/>
              </a:lnSpc>
            </a:pPr>
            <a:r>
              <a:rPr lang="en-US" sz="4400" dirty="0"/>
              <a:t>If A1C above target on metformin, add approved GLP-1 and/or SGLT-2 (empagliflozin or dapagliflozin)</a:t>
            </a:r>
          </a:p>
          <a:p>
            <a:pPr>
              <a:lnSpc>
                <a:spcPct val="120000"/>
              </a:lnSpc>
            </a:pPr>
            <a:r>
              <a:rPr lang="en-US" sz="4400" dirty="0"/>
              <a:t>If still above target start basal insulin therapy, start at 0.5 units/kg/day.</a:t>
            </a:r>
          </a:p>
          <a:p>
            <a:endParaRPr lang="en-US" dirty="0"/>
          </a:p>
        </p:txBody>
      </p:sp>
      <p:pic>
        <p:nvPicPr>
          <p:cNvPr id="11" name="Picture 10" descr="A group of items on a tabletop&#10;&#10;Description automatically generated">
            <a:extLst>
              <a:ext uri="{FF2B5EF4-FFF2-40B4-BE49-F238E27FC236}">
                <a16:creationId xmlns:a16="http://schemas.microsoft.com/office/drawing/2014/main" id="{795513CC-A86C-450B-8917-AB4755EB75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81800" y="1562100"/>
            <a:ext cx="1905000" cy="1905000"/>
          </a:xfrm>
          <a:prstGeom prst="rect">
            <a:avLst/>
          </a:prstGeom>
        </p:spPr>
      </p:pic>
    </p:spTree>
    <p:extLst>
      <p:ext uri="{BB962C8B-B14F-4D97-AF65-F5344CB8AC3E}">
        <p14:creationId xmlns:p14="http://schemas.microsoft.com/office/powerpoint/2010/main" val="68698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676400"/>
            <a:ext cx="2135568" cy="2362200"/>
          </a:xfrm>
          <a:prstGeom prst="rect">
            <a:avLst/>
          </a:prstGeom>
        </p:spPr>
      </p:pic>
      <p:sp>
        <p:nvSpPr>
          <p:cNvPr id="2" name="Title 1"/>
          <p:cNvSpPr>
            <a:spLocks noGrp="1"/>
          </p:cNvSpPr>
          <p:nvPr>
            <p:ph type="title"/>
          </p:nvPr>
        </p:nvSpPr>
        <p:spPr>
          <a:xfrm>
            <a:off x="457200" y="304800"/>
            <a:ext cx="8229600" cy="838200"/>
          </a:xfrm>
        </p:spPr>
        <p:txBody>
          <a:bodyPr>
            <a:normAutofit fontScale="90000"/>
          </a:bodyPr>
          <a:lstStyle/>
          <a:p>
            <a:r>
              <a:rPr lang="en-US" dirty="0"/>
              <a:t>New Type 2 – Start Basal Insulin for:</a:t>
            </a:r>
          </a:p>
        </p:txBody>
      </p:sp>
      <p:sp>
        <p:nvSpPr>
          <p:cNvPr id="3" name="Content Placeholder 2"/>
          <p:cNvSpPr>
            <a:spLocks noGrp="1"/>
          </p:cNvSpPr>
          <p:nvPr>
            <p:ph sz="quarter" idx="1"/>
          </p:nvPr>
        </p:nvSpPr>
        <p:spPr>
          <a:xfrm>
            <a:off x="457200" y="1219200"/>
            <a:ext cx="6477000" cy="5257800"/>
          </a:xfrm>
        </p:spPr>
        <p:txBody>
          <a:bodyPr>
            <a:normAutofit/>
          </a:bodyPr>
          <a:lstStyle/>
          <a:p>
            <a:r>
              <a:rPr lang="en-US" dirty="0"/>
              <a:t>10-18 </a:t>
            </a:r>
            <a:r>
              <a:rPr lang="en-US" dirty="0" err="1"/>
              <a:t>yr</a:t>
            </a:r>
            <a:r>
              <a:rPr lang="en-US" dirty="0"/>
              <a:t> olds w/ new onset hyperglycemia and:</a:t>
            </a:r>
          </a:p>
          <a:p>
            <a:pPr lvl="1"/>
            <a:r>
              <a:rPr lang="en-US" sz="2800" dirty="0"/>
              <a:t>A1c 8.5% or greater</a:t>
            </a:r>
          </a:p>
          <a:p>
            <a:pPr lvl="1"/>
            <a:r>
              <a:rPr lang="en-US" sz="2800" dirty="0" err="1"/>
              <a:t>Ketotic</a:t>
            </a:r>
            <a:r>
              <a:rPr lang="en-US" sz="2800" dirty="0"/>
              <a:t> not sure if type 1 and type 2</a:t>
            </a:r>
            <a:r>
              <a:rPr lang="en-US" dirty="0"/>
              <a:t>.</a:t>
            </a:r>
          </a:p>
          <a:p>
            <a:pPr lvl="0"/>
            <a:r>
              <a:rPr lang="en-US" sz="2600" dirty="0"/>
              <a:t>Even if it turns out a ketone positive child has T2DM, insulin therapy helps stop glucose toxicity so beta cells can "rest and recover".</a:t>
            </a:r>
          </a:p>
          <a:p>
            <a:pPr lvl="0"/>
            <a:r>
              <a:rPr lang="en-US" sz="2600" dirty="0"/>
              <a:t>Draw autoantibodies to determine correct diagnosis  </a:t>
            </a:r>
          </a:p>
          <a:p>
            <a:pPr lvl="0"/>
            <a:r>
              <a:rPr lang="en-US" sz="2600" dirty="0"/>
              <a:t>If antibody negative, decrease and stop insulin of possible</a:t>
            </a:r>
          </a:p>
        </p:txBody>
      </p:sp>
    </p:spTree>
    <p:custDataLst>
      <p:tags r:id="rId1"/>
    </p:custDataLst>
    <p:extLst>
      <p:ext uri="{BB962C8B-B14F-4D97-AF65-F5344CB8AC3E}">
        <p14:creationId xmlns:p14="http://schemas.microsoft.com/office/powerpoint/2010/main" val="9135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8</a:t>
            </a:r>
          </a:p>
        </p:txBody>
      </p:sp>
      <p:sp>
        <p:nvSpPr>
          <p:cNvPr id="3" name="Content Placeholder 2"/>
          <p:cNvSpPr>
            <a:spLocks noGrp="1"/>
          </p:cNvSpPr>
          <p:nvPr>
            <p:ph sz="quarter" idx="1"/>
          </p:nvPr>
        </p:nvSpPr>
        <p:spPr>
          <a:xfrm>
            <a:off x="457200" y="1219200"/>
            <a:ext cx="7134226" cy="4937760"/>
          </a:xfrm>
        </p:spPr>
        <p:txBody>
          <a:bodyPr/>
          <a:lstStyle/>
          <a:p>
            <a:r>
              <a:rPr lang="en-US" dirty="0"/>
              <a:t>Which of the following medications are FDA approved for pediatrics after the age of 10?  </a:t>
            </a:r>
          </a:p>
          <a:p>
            <a:pPr marL="274320" lvl="1" indent="0">
              <a:buNone/>
            </a:pPr>
            <a:r>
              <a:rPr lang="en-US" sz="3200" dirty="0"/>
              <a:t>A. Glipizide, liraglutide, dapagliflozin</a:t>
            </a:r>
          </a:p>
          <a:p>
            <a:pPr marL="274320" lvl="1" indent="0">
              <a:buNone/>
            </a:pPr>
            <a:r>
              <a:rPr lang="en-US" sz="3200" dirty="0"/>
              <a:t>B. Liraglutide, exenatide XR, metformin</a:t>
            </a:r>
          </a:p>
          <a:p>
            <a:pPr marL="274320" lvl="1" indent="0">
              <a:buNone/>
            </a:pPr>
            <a:r>
              <a:rPr lang="en-US" sz="3200" dirty="0"/>
              <a:t>C.  Metformin, sitagliptin, repaglinide</a:t>
            </a:r>
          </a:p>
          <a:p>
            <a:pPr marL="274320" lvl="1" indent="0">
              <a:buNone/>
            </a:pPr>
            <a:r>
              <a:rPr lang="en-US" sz="3200" dirty="0"/>
              <a:t>D.  Acarbose, liraglutide, glyburide</a:t>
            </a:r>
            <a:endParaRPr lang="en-US" sz="2800" dirty="0"/>
          </a:p>
        </p:txBody>
      </p:sp>
      <p:pic>
        <p:nvPicPr>
          <p:cNvPr id="4" name="Picture 3"/>
          <p:cNvPicPr>
            <a:picLocks noChangeAspect="1"/>
          </p:cNvPicPr>
          <p:nvPr/>
        </p:nvPicPr>
        <p:blipFill>
          <a:blip r:embed="rId3"/>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6B821075-F974-4530-A672-A390A5CCB5CF}"/>
              </a:ext>
            </a:extLst>
          </p:cNvPr>
          <p:cNvSpPr/>
          <p:nvPr/>
        </p:nvSpPr>
        <p:spPr>
          <a:xfrm>
            <a:off x="485774" y="3200400"/>
            <a:ext cx="7134226" cy="7620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04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0D48-32A0-107A-2E51-185FCBC4F139}"/>
              </a:ext>
            </a:extLst>
          </p:cNvPr>
          <p:cNvSpPr>
            <a:spLocks noGrp="1"/>
          </p:cNvSpPr>
          <p:nvPr>
            <p:ph type="title"/>
          </p:nvPr>
        </p:nvSpPr>
        <p:spPr/>
        <p:txBody>
          <a:bodyPr/>
          <a:lstStyle/>
          <a:p>
            <a:r>
              <a:rPr lang="en-US" dirty="0"/>
              <a:t>GLP-1s Approved for Kids 10yrs +</a:t>
            </a:r>
          </a:p>
        </p:txBody>
      </p:sp>
      <p:pic>
        <p:nvPicPr>
          <p:cNvPr id="4" name="Picture 3">
            <a:extLst>
              <a:ext uri="{FF2B5EF4-FFF2-40B4-BE49-F238E27FC236}">
                <a16:creationId xmlns:a16="http://schemas.microsoft.com/office/drawing/2014/main" id="{89DF3246-7BD7-6283-5177-4194C3F33136}"/>
              </a:ext>
            </a:extLst>
          </p:cNvPr>
          <p:cNvPicPr>
            <a:picLocks noChangeAspect="1"/>
          </p:cNvPicPr>
          <p:nvPr/>
        </p:nvPicPr>
        <p:blipFill>
          <a:blip r:embed="rId2"/>
          <a:stretch>
            <a:fillRect/>
          </a:stretch>
        </p:blipFill>
        <p:spPr>
          <a:xfrm>
            <a:off x="304800" y="1143000"/>
            <a:ext cx="8686800" cy="5615396"/>
          </a:xfrm>
          <a:prstGeom prst="rect">
            <a:avLst/>
          </a:prstGeom>
        </p:spPr>
      </p:pic>
    </p:spTree>
    <p:extLst>
      <p:ext uri="{BB962C8B-B14F-4D97-AF65-F5344CB8AC3E}">
        <p14:creationId xmlns:p14="http://schemas.microsoft.com/office/powerpoint/2010/main" val="2891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26D595D-E52C-4CEF-7443-6651928902F9}"/>
              </a:ext>
            </a:extLst>
          </p:cNvPr>
          <p:cNvSpPr>
            <a:spLocks noGrp="1"/>
          </p:cNvSpPr>
          <p:nvPr>
            <p:ph type="title"/>
          </p:nvPr>
        </p:nvSpPr>
        <p:spPr>
          <a:xfrm>
            <a:off x="457200" y="152400"/>
            <a:ext cx="8229600" cy="990600"/>
          </a:xfrm>
        </p:spPr>
        <p:txBody>
          <a:bodyPr/>
          <a:lstStyle/>
          <a:p>
            <a:r>
              <a:rPr lang="en-US" dirty="0"/>
              <a:t>SGLT-2s </a:t>
            </a:r>
            <a:r>
              <a:rPr lang="en-US"/>
              <a:t>Approved for 10 yrs &amp; Up</a:t>
            </a:r>
            <a:endParaRPr lang="en-US" dirty="0"/>
          </a:p>
        </p:txBody>
      </p:sp>
      <p:pic>
        <p:nvPicPr>
          <p:cNvPr id="5" name="Content Placeholder 4">
            <a:extLst>
              <a:ext uri="{FF2B5EF4-FFF2-40B4-BE49-F238E27FC236}">
                <a16:creationId xmlns:a16="http://schemas.microsoft.com/office/drawing/2014/main" id="{51B66D35-DDAF-E090-5D75-F6FB6E9581FC}"/>
              </a:ext>
            </a:extLst>
          </p:cNvPr>
          <p:cNvPicPr>
            <a:picLocks noGrp="1" noChangeAspect="1"/>
          </p:cNvPicPr>
          <p:nvPr>
            <p:ph sz="quarter" idx="1"/>
          </p:nvPr>
        </p:nvPicPr>
        <p:blipFill>
          <a:blip r:embed="rId2"/>
          <a:srcRect t="9993" b="1447"/>
          <a:stretch>
            <a:fillRect/>
          </a:stretch>
        </p:blipFill>
        <p:spPr>
          <a:xfrm>
            <a:off x="317500" y="1295400"/>
            <a:ext cx="8509000" cy="5105400"/>
          </a:xfrm>
          <a:noFill/>
        </p:spPr>
      </p:pic>
    </p:spTree>
    <p:extLst>
      <p:ext uri="{BB962C8B-B14F-4D97-AF65-F5344CB8AC3E}">
        <p14:creationId xmlns:p14="http://schemas.microsoft.com/office/powerpoint/2010/main" val="39604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idx="4294967295"/>
          </p:nvPr>
        </p:nvSpPr>
        <p:spPr>
          <a:xfrm>
            <a:off x="304800" y="152399"/>
            <a:ext cx="8229600" cy="762001"/>
          </a:xfrm>
        </p:spPr>
        <p:txBody>
          <a:bodyPr>
            <a:normAutofit fontScale="90000"/>
          </a:bodyPr>
          <a:lstStyle/>
          <a:p>
            <a:pPr eaLnBrk="1" hangingPunct="1">
              <a:lnSpc>
                <a:spcPts val="3000"/>
              </a:lnSpc>
            </a:pPr>
            <a:br>
              <a:rPr lang="en-US" altLang="en-US" sz="3200" b="1" dirty="0"/>
            </a:br>
            <a:r>
              <a:rPr lang="en-US" altLang="en-US" sz="4000" b="1" dirty="0"/>
              <a:t>Glycemic Targets - Type 2 Diabetes</a:t>
            </a:r>
            <a:endParaRPr lang="en-US" altLang="en-US" sz="3200" b="1" dirty="0"/>
          </a:p>
        </p:txBody>
      </p:sp>
      <p:pic>
        <p:nvPicPr>
          <p:cNvPr id="2" name="Picture 1">
            <a:extLst>
              <a:ext uri="{FF2B5EF4-FFF2-40B4-BE49-F238E27FC236}">
                <a16:creationId xmlns:a16="http://schemas.microsoft.com/office/drawing/2014/main" id="{F611ABAF-9ACB-1DEC-DE16-D87E04AD8123}"/>
              </a:ext>
            </a:extLst>
          </p:cNvPr>
          <p:cNvPicPr>
            <a:picLocks noChangeAspect="1"/>
          </p:cNvPicPr>
          <p:nvPr/>
        </p:nvPicPr>
        <p:blipFill>
          <a:blip r:embed="rId5"/>
          <a:stretch>
            <a:fillRect/>
          </a:stretch>
        </p:blipFill>
        <p:spPr>
          <a:xfrm>
            <a:off x="0" y="5408599"/>
            <a:ext cx="9144000" cy="1449401"/>
          </a:xfrm>
          <a:prstGeom prst="rect">
            <a:avLst/>
          </a:prstGeom>
        </p:spPr>
      </p:pic>
      <p:sp>
        <p:nvSpPr>
          <p:cNvPr id="135171" name="Content Placeholder 2"/>
          <p:cNvSpPr>
            <a:spLocks noGrp="1"/>
          </p:cNvSpPr>
          <p:nvPr>
            <p:ph idx="4294967295"/>
          </p:nvPr>
        </p:nvSpPr>
        <p:spPr>
          <a:xfrm>
            <a:off x="457200" y="990600"/>
            <a:ext cx="4343400" cy="5562600"/>
          </a:xfrm>
        </p:spPr>
        <p:txBody>
          <a:bodyPr>
            <a:normAutofit lnSpcReduction="10000"/>
          </a:bodyPr>
          <a:lstStyle/>
          <a:p>
            <a:pPr eaLnBrk="1" hangingPunct="1">
              <a:buClr>
                <a:srgbClr val="FFD937"/>
              </a:buClr>
            </a:pPr>
            <a:r>
              <a:rPr lang="en-US" altLang="en-US" dirty="0"/>
              <a:t>A1C goal of &lt; 6.5% if low risk of hypo.</a:t>
            </a:r>
          </a:p>
          <a:p>
            <a:pPr marL="274320" lvl="1" indent="0">
              <a:buClr>
                <a:srgbClr val="FFD937"/>
              </a:buClr>
              <a:buNone/>
            </a:pPr>
            <a:r>
              <a:rPr lang="en-US" altLang="en-US" sz="2400" dirty="0"/>
              <a:t>Individualize </a:t>
            </a:r>
          </a:p>
          <a:p>
            <a:pPr>
              <a:buClr>
                <a:srgbClr val="FFD937"/>
              </a:buClr>
            </a:pPr>
            <a:r>
              <a:rPr lang="en-US" altLang="en-US" b="1" dirty="0"/>
              <a:t>Glucose monitoring </a:t>
            </a:r>
            <a:r>
              <a:rPr lang="en-US" altLang="en-US" dirty="0"/>
              <a:t>frequency based on pharmacologic treatment </a:t>
            </a:r>
          </a:p>
          <a:p>
            <a:pPr>
              <a:buClr>
                <a:srgbClr val="FFD937"/>
              </a:buClr>
            </a:pPr>
            <a:r>
              <a:rPr lang="en-US" altLang="en-US" dirty="0"/>
              <a:t>Measure every 3 months</a:t>
            </a:r>
          </a:p>
          <a:p>
            <a:pPr>
              <a:buClr>
                <a:srgbClr val="FFD937"/>
              </a:buClr>
            </a:pPr>
            <a:r>
              <a:rPr lang="en-US" altLang="en-US" dirty="0"/>
              <a:t>Use CGM for those using insulin. Evaluate time in range</a:t>
            </a:r>
          </a:p>
          <a:p>
            <a:pPr eaLnBrk="1" hangingPunct="1">
              <a:buClr>
                <a:srgbClr val="FFD937"/>
              </a:buClr>
            </a:pPr>
            <a:endParaRPr lang="en-US" altLang="en-US" sz="2800" b="1" dirty="0"/>
          </a:p>
          <a:p>
            <a:pPr eaLnBrk="1" hangingPunct="1">
              <a:buClr>
                <a:srgbClr val="FFD937"/>
              </a:buClr>
            </a:pPr>
            <a:endParaRPr lang="en-US" altLang="en-US" sz="2800" b="1" dirty="0"/>
          </a:p>
        </p:txBody>
      </p:sp>
      <p:pic>
        <p:nvPicPr>
          <p:cNvPr id="5" name="Picture 7" descr="C:\Documents and Settings\Owner\Local Settings\Temporary Internet Files\Content.IE5\Z57MNAF0\MPj04387110000[1].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070064" y="1142021"/>
            <a:ext cx="3490686" cy="26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8916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980-0B4A-4105-AD02-E2A48E8C2FE2}"/>
              </a:ext>
            </a:extLst>
          </p:cNvPr>
          <p:cNvSpPr>
            <a:spLocks noGrp="1"/>
          </p:cNvSpPr>
          <p:nvPr>
            <p:ph type="title"/>
          </p:nvPr>
        </p:nvSpPr>
        <p:spPr/>
        <p:txBody>
          <a:bodyPr/>
          <a:lstStyle/>
          <a:p>
            <a:r>
              <a:rPr lang="en-US" dirty="0"/>
              <a:t>Special Issues for Type  2</a:t>
            </a:r>
          </a:p>
        </p:txBody>
      </p:sp>
      <p:pic>
        <p:nvPicPr>
          <p:cNvPr id="4" name="Content Placeholder 3">
            <a:extLst>
              <a:ext uri="{FF2B5EF4-FFF2-40B4-BE49-F238E27FC236}">
                <a16:creationId xmlns:a16="http://schemas.microsoft.com/office/drawing/2014/main" id="{450F469D-ED1C-49DF-933D-AE81AD37D93A}"/>
              </a:ext>
            </a:extLst>
          </p:cNvPr>
          <p:cNvPicPr>
            <a:picLocks noGrp="1" noChangeAspect="1"/>
          </p:cNvPicPr>
          <p:nvPr>
            <p:ph sz="quarter" idx="1"/>
          </p:nvPr>
        </p:nvPicPr>
        <p:blipFill>
          <a:blip r:embed="rId2"/>
          <a:stretch>
            <a:fillRect/>
          </a:stretch>
        </p:blipFill>
        <p:spPr>
          <a:xfrm>
            <a:off x="1308995" y="1159476"/>
            <a:ext cx="6526010" cy="4552534"/>
          </a:xfrm>
          <a:prstGeom prst="rect">
            <a:avLst/>
          </a:prstGeom>
        </p:spPr>
      </p:pic>
    </p:spTree>
    <p:extLst>
      <p:ext uri="{BB962C8B-B14F-4D97-AF65-F5344CB8AC3E}">
        <p14:creationId xmlns:p14="http://schemas.microsoft.com/office/powerpoint/2010/main" val="170417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57200" y="152400"/>
            <a:ext cx="8229600" cy="1143000"/>
          </a:xfrm>
        </p:spPr>
        <p:txBody>
          <a:bodyPr>
            <a:normAutofit fontScale="90000"/>
          </a:bodyPr>
          <a:lstStyle/>
          <a:p>
            <a:pPr eaLnBrk="1" hangingPunct="1"/>
            <a:r>
              <a:rPr lang="en-US" altLang="en-US" sz="4000" dirty="0"/>
              <a:t>Diabetes Management – Children &amp; Adolescents Topics</a:t>
            </a:r>
            <a:endParaRPr lang="en-US" altLang="en-US" sz="4000" dirty="0">
              <a:solidFill>
                <a:srgbClr val="FF00FF"/>
              </a:solidFill>
            </a:endParaRPr>
          </a:p>
        </p:txBody>
      </p:sp>
      <p:sp>
        <p:nvSpPr>
          <p:cNvPr id="267267" name="Rectangle 3"/>
          <p:cNvSpPr>
            <a:spLocks noGrp="1" noRot="1" noChangeArrowheads="1"/>
          </p:cNvSpPr>
          <p:nvPr>
            <p:ph sz="quarter" idx="1"/>
          </p:nvPr>
        </p:nvSpPr>
        <p:spPr>
          <a:xfrm>
            <a:off x="3343655" y="1395248"/>
            <a:ext cx="5480762" cy="5284076"/>
          </a:xfrm>
        </p:spPr>
        <p:txBody>
          <a:bodyPr>
            <a:normAutofit fontScale="92500" lnSpcReduction="20000"/>
          </a:bodyPr>
          <a:lstStyle/>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Discuss the goals of care for Peds with Type 1 and Type 2 with Diabetes</a:t>
            </a:r>
            <a:endParaRPr lang="en-US" sz="3000" dirty="0">
              <a:ea typeface="Times New Roman" panose="02020603050405020304" pitchFamily="18" charset="0"/>
              <a:cs typeface="Times New Roman" panose="02020603050405020304" pitchFamily="18" charset="0"/>
            </a:endParaRPr>
          </a:p>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State strategies to prevent acute and chronic complications</a:t>
            </a:r>
            <a:endParaRPr lang="en-US" sz="3000" dirty="0">
              <a:ea typeface="Times New Roman" panose="02020603050405020304" pitchFamily="18" charset="0"/>
              <a:cs typeface="Times New Roman" panose="02020603050405020304" pitchFamily="18" charset="0"/>
            </a:endParaRPr>
          </a:p>
          <a:p>
            <a:pPr lvl="1">
              <a:lnSpc>
                <a:spcPct val="120000"/>
              </a:lnSpc>
              <a:spcBef>
                <a:spcPts val="0"/>
              </a:spcBef>
              <a:spcAft>
                <a:spcPts val="1000"/>
              </a:spcAft>
              <a:buSzPts val="1000"/>
              <a:tabLst>
                <a:tab pos="457200" algn="l"/>
              </a:tabLst>
            </a:pPr>
            <a:r>
              <a:rPr lang="en-US" sz="3000" dirty="0"/>
              <a:t>Describe actions to minimize acute and chronic complications</a:t>
            </a:r>
          </a:p>
          <a:p>
            <a:pPr lvl="1">
              <a:lnSpc>
                <a:spcPct val="120000"/>
              </a:lnSpc>
              <a:spcBef>
                <a:spcPts val="0"/>
              </a:spcBef>
              <a:spcAft>
                <a:spcPts val="1000"/>
              </a:spcAft>
              <a:buSzPts val="1000"/>
              <a:tabLst>
                <a:tab pos="457200" algn="l"/>
              </a:tabLst>
            </a:pPr>
            <a:r>
              <a:rPr lang="en-US" sz="3000" dirty="0">
                <a:effectLst/>
                <a:latin typeface="Calibri" panose="020F0502020204030204" pitchFamily="34" charset="0"/>
                <a:ea typeface="Times New Roman" panose="02020603050405020304" pitchFamily="18" charset="0"/>
                <a:cs typeface="Calibri" panose="020F0502020204030204" pitchFamily="34" charset="0"/>
              </a:rPr>
              <a:t>Discuss the importance of positive psychosocial adjustment and resources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274320" lvl="1" indent="0">
              <a:lnSpc>
                <a:spcPct val="90000"/>
              </a:lnSpc>
              <a:buNone/>
              <a:defRPr/>
            </a:pPr>
            <a:endParaRPr lang="en-US" sz="3200" dirty="0"/>
          </a:p>
        </p:txBody>
      </p:sp>
      <p:pic>
        <p:nvPicPr>
          <p:cNvPr id="10244" name="Picture 10" descr="C:\Documents and Settings\Owner\Local Settings\Temporary Internet Files\Content.IE5\BS759LN5\MP900422734[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75592" y="1497724"/>
            <a:ext cx="2877207"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761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004C3-F878-4455-BF3A-FF2C51372D1B}"/>
              </a:ext>
            </a:extLst>
          </p:cNvPr>
          <p:cNvSpPr>
            <a:spLocks noGrp="1"/>
          </p:cNvSpPr>
          <p:nvPr>
            <p:ph type="title"/>
          </p:nvPr>
        </p:nvSpPr>
        <p:spPr/>
        <p:txBody>
          <a:bodyPr/>
          <a:lstStyle/>
          <a:p>
            <a:r>
              <a:rPr lang="en-US" dirty="0"/>
              <a:t>Metabolic Surgery in Youth</a:t>
            </a:r>
          </a:p>
        </p:txBody>
      </p:sp>
      <p:sp>
        <p:nvSpPr>
          <p:cNvPr id="3" name="Content Placeholder 2">
            <a:extLst>
              <a:ext uri="{FF2B5EF4-FFF2-40B4-BE49-F238E27FC236}">
                <a16:creationId xmlns:a16="http://schemas.microsoft.com/office/drawing/2014/main" id="{CD665BC2-91CE-40C7-BDE1-AB74730D8A16}"/>
              </a:ext>
            </a:extLst>
          </p:cNvPr>
          <p:cNvSpPr>
            <a:spLocks noGrp="1"/>
          </p:cNvSpPr>
          <p:nvPr>
            <p:ph sz="quarter" idx="1"/>
          </p:nvPr>
        </p:nvSpPr>
        <p:spPr>
          <a:xfrm>
            <a:off x="457200" y="1219200"/>
            <a:ext cx="5334000" cy="5638800"/>
          </a:xfrm>
        </p:spPr>
        <p:txBody>
          <a:bodyPr>
            <a:normAutofit fontScale="92500" lnSpcReduction="10000"/>
          </a:bodyPr>
          <a:lstStyle/>
          <a:p>
            <a:pPr>
              <a:lnSpc>
                <a:spcPct val="120000"/>
              </a:lnSpc>
            </a:pPr>
            <a:r>
              <a:rPr lang="en-US" dirty="0"/>
              <a:t>Metabolic surgery may be considered for the treatment of adolescents with type 2 diabetes with </a:t>
            </a:r>
          </a:p>
          <a:p>
            <a:pPr lvl="1">
              <a:lnSpc>
                <a:spcPct val="120000"/>
              </a:lnSpc>
            </a:pPr>
            <a:r>
              <a:rPr lang="en-US" sz="3000" dirty="0">
                <a:ea typeface="Calibri" panose="020F0502020204030204" pitchFamily="34" charset="0"/>
                <a:cs typeface="Calibri" panose="020F0502020204030204" pitchFamily="34" charset="0"/>
              </a:rPr>
              <a:t>BMI &gt;35 or </a:t>
            </a:r>
            <a:r>
              <a:rPr lang="en-US" sz="3000" b="0" i="0" dirty="0">
                <a:solidFill>
                  <a:srgbClr val="383636"/>
                </a:solidFill>
                <a:effectLst/>
                <a:ea typeface="Calibri" panose="020F0502020204030204" pitchFamily="34" charset="0"/>
                <a:cs typeface="Calibri" panose="020F0502020204030204" pitchFamily="34" charset="0"/>
              </a:rPr>
              <a:t>&gt;120% of 95th percentile for age and sex, with </a:t>
            </a:r>
            <a:r>
              <a:rPr lang="en-US" sz="3000" dirty="0">
                <a:ea typeface="Calibri" panose="020F0502020204030204" pitchFamily="34" charset="0"/>
                <a:cs typeface="Calibri" panose="020F0502020204030204" pitchFamily="34" charset="0"/>
              </a:rPr>
              <a:t>elevated A1C and/or serious comorbidities despite lifestyle and pharmacologic intervention.</a:t>
            </a:r>
          </a:p>
          <a:p>
            <a:pPr>
              <a:lnSpc>
                <a:spcPct val="120000"/>
              </a:lnSpc>
            </a:pPr>
            <a:r>
              <a:rPr lang="en-US" dirty="0"/>
              <a:t> </a:t>
            </a:r>
          </a:p>
        </p:txBody>
      </p:sp>
      <p:pic>
        <p:nvPicPr>
          <p:cNvPr id="5" name="Picture 4" descr="A group of people in a room&#10;&#10;Description automatically generated">
            <a:extLst>
              <a:ext uri="{FF2B5EF4-FFF2-40B4-BE49-F238E27FC236}">
                <a16:creationId xmlns:a16="http://schemas.microsoft.com/office/drawing/2014/main" id="{F3D73BF9-5222-49D2-992F-833343870A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19800" y="1333500"/>
            <a:ext cx="2794000" cy="2095500"/>
          </a:xfrm>
          <a:prstGeom prst="rect">
            <a:avLst/>
          </a:prstGeom>
        </p:spPr>
      </p:pic>
    </p:spTree>
    <p:extLst>
      <p:ext uri="{BB962C8B-B14F-4D97-AF65-F5344CB8AC3E}">
        <p14:creationId xmlns:p14="http://schemas.microsoft.com/office/powerpoint/2010/main" val="2839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C309-C222-43C5-8EBF-65ED29A4FF68}"/>
              </a:ext>
            </a:extLst>
          </p:cNvPr>
          <p:cNvSpPr>
            <a:spLocks noGrp="1"/>
          </p:cNvSpPr>
          <p:nvPr>
            <p:ph type="title"/>
          </p:nvPr>
        </p:nvSpPr>
        <p:spPr>
          <a:xfrm>
            <a:off x="457200" y="152400"/>
            <a:ext cx="8229600" cy="990600"/>
          </a:xfrm>
        </p:spPr>
        <p:txBody>
          <a:bodyPr/>
          <a:lstStyle/>
          <a:p>
            <a:r>
              <a:rPr lang="en-US" dirty="0"/>
              <a:t>Type 2 Peds Special Issues</a:t>
            </a:r>
          </a:p>
        </p:txBody>
      </p:sp>
      <p:sp>
        <p:nvSpPr>
          <p:cNvPr id="3" name="Content Placeholder 2">
            <a:extLst>
              <a:ext uri="{FF2B5EF4-FFF2-40B4-BE49-F238E27FC236}">
                <a16:creationId xmlns:a16="http://schemas.microsoft.com/office/drawing/2014/main" id="{E0ED152A-13F9-4DE1-BE1D-6BD84110F78D}"/>
              </a:ext>
            </a:extLst>
          </p:cNvPr>
          <p:cNvSpPr>
            <a:spLocks noGrp="1"/>
          </p:cNvSpPr>
          <p:nvPr>
            <p:ph sz="quarter" idx="1"/>
          </p:nvPr>
        </p:nvSpPr>
        <p:spPr>
          <a:xfrm>
            <a:off x="457200" y="1219200"/>
            <a:ext cx="6477000" cy="5486400"/>
          </a:xfrm>
        </p:spPr>
        <p:txBody>
          <a:bodyPr>
            <a:normAutofit/>
          </a:bodyPr>
          <a:lstStyle/>
          <a:p>
            <a:r>
              <a:rPr lang="en-US" dirty="0"/>
              <a:t>Steatosis (MASLD)</a:t>
            </a:r>
          </a:p>
          <a:p>
            <a:pPr lvl="1"/>
            <a:r>
              <a:rPr lang="en-US" sz="2800" dirty="0"/>
              <a:t>Measure AST and ALT at diagnosis and annually</a:t>
            </a:r>
          </a:p>
          <a:p>
            <a:r>
              <a:rPr lang="en-US" dirty="0"/>
              <a:t>Obstructive sleep apnea</a:t>
            </a:r>
          </a:p>
          <a:p>
            <a:pPr lvl="1"/>
            <a:r>
              <a:rPr lang="en-US" sz="2800" dirty="0"/>
              <a:t>Screen at each visit, refer to pediatric sleep specialist</a:t>
            </a:r>
          </a:p>
          <a:p>
            <a:r>
              <a:rPr lang="en-US" dirty="0"/>
              <a:t>Polycystic ovary syndrome</a:t>
            </a:r>
          </a:p>
          <a:p>
            <a:pPr lvl="1"/>
            <a:r>
              <a:rPr lang="en-US" sz="2800" dirty="0"/>
              <a:t>Eval for PCOS in females with type 2</a:t>
            </a:r>
          </a:p>
          <a:p>
            <a:pPr lvl="1"/>
            <a:r>
              <a:rPr lang="en-US" sz="2800" dirty="0"/>
              <a:t>Metformin improves menstrual cyclicity and hyperandrogenism </a:t>
            </a:r>
          </a:p>
        </p:txBody>
      </p:sp>
      <p:pic>
        <p:nvPicPr>
          <p:cNvPr id="7" name="Picture 6">
            <a:extLst>
              <a:ext uri="{FF2B5EF4-FFF2-40B4-BE49-F238E27FC236}">
                <a16:creationId xmlns:a16="http://schemas.microsoft.com/office/drawing/2014/main" id="{B413D5FC-F63C-464C-8A24-4AB13A888566}"/>
              </a:ext>
            </a:extLst>
          </p:cNvPr>
          <p:cNvPicPr>
            <a:picLocks noChangeAspect="1"/>
          </p:cNvPicPr>
          <p:nvPr/>
        </p:nvPicPr>
        <p:blipFill>
          <a:blip r:embed="rId2"/>
          <a:stretch>
            <a:fillRect/>
          </a:stretch>
        </p:blipFill>
        <p:spPr>
          <a:xfrm>
            <a:off x="6172200" y="1200665"/>
            <a:ext cx="2625048" cy="1590675"/>
          </a:xfrm>
          <a:prstGeom prst="rect">
            <a:avLst/>
          </a:prstGeom>
        </p:spPr>
      </p:pic>
    </p:spTree>
    <p:extLst>
      <p:ext uri="{BB962C8B-B14F-4D97-AF65-F5344CB8AC3E}">
        <p14:creationId xmlns:p14="http://schemas.microsoft.com/office/powerpoint/2010/main" val="124196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55C8-2963-4BD0-9C7E-87CF0B37EF55}"/>
              </a:ext>
            </a:extLst>
          </p:cNvPr>
          <p:cNvSpPr>
            <a:spLocks noGrp="1"/>
          </p:cNvSpPr>
          <p:nvPr>
            <p:ph type="title"/>
          </p:nvPr>
        </p:nvSpPr>
        <p:spPr>
          <a:xfrm>
            <a:off x="457200" y="228600"/>
            <a:ext cx="8229600" cy="914400"/>
          </a:xfrm>
        </p:spPr>
        <p:txBody>
          <a:bodyPr anchor="b">
            <a:normAutofit/>
          </a:bodyPr>
          <a:lstStyle/>
          <a:p>
            <a:r>
              <a:rPr lang="en-US" dirty="0"/>
              <a:t>Preventing CV Disease 1 &amp; 2</a:t>
            </a:r>
          </a:p>
        </p:txBody>
      </p:sp>
      <p:sp>
        <p:nvSpPr>
          <p:cNvPr id="3" name="Content Placeholder 2">
            <a:extLst>
              <a:ext uri="{FF2B5EF4-FFF2-40B4-BE49-F238E27FC236}">
                <a16:creationId xmlns:a16="http://schemas.microsoft.com/office/drawing/2014/main" id="{B894241C-E19E-4271-8401-FB426341B9D2}"/>
              </a:ext>
            </a:extLst>
          </p:cNvPr>
          <p:cNvSpPr>
            <a:spLocks noGrp="1"/>
          </p:cNvSpPr>
          <p:nvPr>
            <p:ph sz="quarter" idx="1"/>
          </p:nvPr>
        </p:nvSpPr>
        <p:spPr>
          <a:xfrm>
            <a:off x="457200" y="1219200"/>
            <a:ext cx="4267200" cy="5410200"/>
          </a:xfrm>
        </p:spPr>
        <p:txBody>
          <a:bodyPr>
            <a:normAutofit fontScale="92500" lnSpcReduction="10000"/>
          </a:bodyPr>
          <a:lstStyle/>
          <a:p>
            <a:pPr>
              <a:lnSpc>
                <a:spcPct val="110000"/>
              </a:lnSpc>
            </a:pPr>
            <a:r>
              <a:rPr lang="en-US" sz="2800" dirty="0"/>
              <a:t>Youth with diabetes, both type 1 and 2, are at higher risk of CV disease</a:t>
            </a:r>
          </a:p>
          <a:p>
            <a:pPr lvl="1">
              <a:lnSpc>
                <a:spcPct val="110000"/>
              </a:lnSpc>
            </a:pPr>
            <a:r>
              <a:rPr lang="en-US" sz="2800" dirty="0"/>
              <a:t>Encourage healthy habits early to protect blood vessels and quality of life</a:t>
            </a:r>
          </a:p>
          <a:p>
            <a:pPr lvl="1">
              <a:lnSpc>
                <a:spcPct val="110000"/>
              </a:lnSpc>
            </a:pPr>
            <a:r>
              <a:rPr lang="en-US" sz="2800" dirty="0"/>
              <a:t>Management of dyslipidemia, hypertension, and glucose important to prevent overt macrovascular disease in early adulthood</a:t>
            </a:r>
          </a:p>
        </p:txBody>
      </p:sp>
      <p:pic>
        <p:nvPicPr>
          <p:cNvPr id="8" name="Picture 7" descr="A picture containing person, food, fruit, holding&#10;&#10;Description automatically generated">
            <a:extLst>
              <a:ext uri="{FF2B5EF4-FFF2-40B4-BE49-F238E27FC236}">
                <a16:creationId xmlns:a16="http://schemas.microsoft.com/office/drawing/2014/main" id="{4C75B9E1-A771-4D7F-AE9A-458E60FAF00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614" r="5760" b="-3"/>
          <a:stretch/>
        </p:blipFill>
        <p:spPr>
          <a:xfrm>
            <a:off x="4991456" y="1216152"/>
            <a:ext cx="3682390" cy="4498848"/>
          </a:xfrm>
          <a:prstGeom prst="rect">
            <a:avLst/>
          </a:prstGeom>
          <a:noFill/>
        </p:spPr>
      </p:pic>
    </p:spTree>
    <p:extLst>
      <p:ext uri="{BB962C8B-B14F-4D97-AF65-F5344CB8AC3E}">
        <p14:creationId xmlns:p14="http://schemas.microsoft.com/office/powerpoint/2010/main" val="278605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219740"/>
            <a:ext cx="8229600" cy="990600"/>
          </a:xfrm>
        </p:spPr>
        <p:txBody>
          <a:bodyPr/>
          <a:lstStyle/>
          <a:p>
            <a:r>
              <a:rPr lang="en-US" dirty="0"/>
              <a:t>Healthy Eating Type 2 Kids</a:t>
            </a:r>
          </a:p>
        </p:txBody>
      </p:sp>
      <p:sp>
        <p:nvSpPr>
          <p:cNvPr id="3" name="Content Placeholder 2"/>
          <p:cNvSpPr>
            <a:spLocks noGrp="1"/>
          </p:cNvSpPr>
          <p:nvPr>
            <p:ph sz="quarter" idx="1"/>
          </p:nvPr>
        </p:nvSpPr>
        <p:spPr>
          <a:xfrm>
            <a:off x="457200" y="1219200"/>
            <a:ext cx="5562600" cy="4937760"/>
          </a:xfrm>
        </p:spPr>
        <p:txBody>
          <a:bodyPr>
            <a:normAutofit fontScale="92500" lnSpcReduction="10000"/>
          </a:bodyPr>
          <a:lstStyle/>
          <a:p>
            <a:r>
              <a:rPr lang="en-US" dirty="0"/>
              <a:t>Incorporate Evidence Based Nutrition Guidelines </a:t>
            </a:r>
          </a:p>
          <a:p>
            <a:r>
              <a:rPr lang="en-US" dirty="0"/>
              <a:t>Familiarity with carb counting (use apps)</a:t>
            </a:r>
          </a:p>
          <a:p>
            <a:r>
              <a:rPr lang="en-US" dirty="0"/>
              <a:t>Eat regular meals, reduce portion sizes if weight is an issue</a:t>
            </a:r>
          </a:p>
          <a:p>
            <a:pPr lvl="0"/>
            <a:r>
              <a:rPr lang="en-US" dirty="0"/>
              <a:t>Choose calorie free beverages </a:t>
            </a:r>
          </a:p>
          <a:p>
            <a:pPr lvl="0"/>
            <a:r>
              <a:rPr lang="en-US" dirty="0"/>
              <a:t>More fruits, veggies, limit high fat foods. </a:t>
            </a:r>
          </a:p>
          <a:p>
            <a:pPr lvl="0"/>
            <a:r>
              <a:rPr lang="en-US" dirty="0"/>
              <a:t>Choose less fast foods.</a:t>
            </a:r>
          </a:p>
          <a:p>
            <a:endParaRPr lang="en-US" dirty="0"/>
          </a:p>
        </p:txBody>
      </p:sp>
      <p:pic>
        <p:nvPicPr>
          <p:cNvPr id="5" name="Picture 4" descr="A bunch of fruit sitting on a table&#10;&#10;Description automatically generated">
            <a:extLst>
              <a:ext uri="{FF2B5EF4-FFF2-40B4-BE49-F238E27FC236}">
                <a16:creationId xmlns:a16="http://schemas.microsoft.com/office/drawing/2014/main" id="{1088A0DB-FFBA-42DA-865F-2254CE738BB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07443" y="1421688"/>
            <a:ext cx="2978704" cy="3429000"/>
          </a:xfrm>
          <a:prstGeom prst="rect">
            <a:avLst/>
          </a:prstGeom>
        </p:spPr>
      </p:pic>
    </p:spTree>
    <p:custDataLst>
      <p:tags r:id="rId1"/>
    </p:custDataLst>
    <p:extLst>
      <p:ext uri="{BB962C8B-B14F-4D97-AF65-F5344CB8AC3E}">
        <p14:creationId xmlns:p14="http://schemas.microsoft.com/office/powerpoint/2010/main" val="3787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48400" y="1135912"/>
            <a:ext cx="2525826" cy="2514600"/>
          </a:xfrm>
          <a:prstGeom prst="rect">
            <a:avLst/>
          </a:prstGeom>
        </p:spPr>
      </p:pic>
      <p:sp>
        <p:nvSpPr>
          <p:cNvPr id="2" name="Title 1"/>
          <p:cNvSpPr>
            <a:spLocks noGrp="1"/>
          </p:cNvSpPr>
          <p:nvPr>
            <p:ph type="title"/>
          </p:nvPr>
        </p:nvSpPr>
        <p:spPr/>
        <p:txBody>
          <a:bodyPr/>
          <a:lstStyle/>
          <a:p>
            <a:r>
              <a:rPr lang="en-US" dirty="0"/>
              <a:t>Activity Goals for all  </a:t>
            </a:r>
          </a:p>
        </p:txBody>
      </p:sp>
      <p:sp>
        <p:nvSpPr>
          <p:cNvPr id="3" name="Content Placeholder 2"/>
          <p:cNvSpPr>
            <a:spLocks noGrp="1"/>
          </p:cNvSpPr>
          <p:nvPr>
            <p:ph sz="quarter" idx="1"/>
          </p:nvPr>
        </p:nvSpPr>
        <p:spPr>
          <a:xfrm>
            <a:off x="448340" y="1295400"/>
            <a:ext cx="6485860" cy="4937760"/>
          </a:xfrm>
        </p:spPr>
        <p:txBody>
          <a:bodyPr>
            <a:normAutofit fontScale="92500" lnSpcReduction="10000"/>
          </a:bodyPr>
          <a:lstStyle/>
          <a:p>
            <a:r>
              <a:rPr lang="en-US" b="1" dirty="0"/>
              <a:t>Engage in physical exercise</a:t>
            </a:r>
            <a:r>
              <a:rPr lang="en-US" dirty="0"/>
              <a:t> for at least 60 minutes daily plus strengthening activities</a:t>
            </a:r>
          </a:p>
          <a:p>
            <a:r>
              <a:rPr lang="en-US" dirty="0"/>
              <a:t>Limit nonacademic screen time to less than 2 hours per day.</a:t>
            </a:r>
          </a:p>
          <a:p>
            <a:pPr lvl="0"/>
            <a:r>
              <a:rPr lang="en-US" dirty="0"/>
              <a:t>Create an individualized approach that can be incorporated into the daily routine </a:t>
            </a:r>
          </a:p>
          <a:p>
            <a:pPr lvl="0"/>
            <a:r>
              <a:rPr lang="en-US" dirty="0"/>
              <a:t>Tailor to the child's physical ability and preferences while taking the families circumstances into account.</a:t>
            </a:r>
          </a:p>
          <a:p>
            <a:endParaRPr lang="en-US" dirty="0"/>
          </a:p>
        </p:txBody>
      </p:sp>
    </p:spTree>
    <p:custDataLst>
      <p:tags r:id="rId1"/>
    </p:custDataLst>
    <p:extLst>
      <p:ext uri="{BB962C8B-B14F-4D97-AF65-F5344CB8AC3E}">
        <p14:creationId xmlns:p14="http://schemas.microsoft.com/office/powerpoint/2010/main" val="346929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a:t>Behavior Change</a:t>
            </a:r>
            <a:endParaRPr lang="en-US" dirty="0"/>
          </a:p>
        </p:txBody>
      </p:sp>
      <p:sp>
        <p:nvSpPr>
          <p:cNvPr id="3" name="Content Placeholder 2"/>
          <p:cNvSpPr>
            <a:spLocks noGrp="1"/>
          </p:cNvSpPr>
          <p:nvPr>
            <p:ph sz="quarter" idx="1"/>
          </p:nvPr>
        </p:nvSpPr>
        <p:spPr>
          <a:xfrm>
            <a:off x="457200" y="1219200"/>
            <a:ext cx="4041648" cy="4937760"/>
          </a:xfrm>
        </p:spPr>
        <p:txBody>
          <a:bodyPr>
            <a:normAutofit/>
          </a:bodyPr>
          <a:lstStyle/>
          <a:p>
            <a:pPr>
              <a:lnSpc>
                <a:spcPct val="90000"/>
              </a:lnSpc>
            </a:pPr>
            <a:r>
              <a:rPr lang="en-US" sz="2200" dirty="0"/>
              <a:t>Engage youth and family in decision making to maintain lifestyle and medication changes</a:t>
            </a:r>
          </a:p>
          <a:p>
            <a:pPr>
              <a:lnSpc>
                <a:spcPct val="90000"/>
              </a:lnSpc>
            </a:pPr>
            <a:r>
              <a:rPr lang="en-US" sz="2200" dirty="0"/>
              <a:t>Set realistic goals and take into account the families' health beliefs and behaviors. </a:t>
            </a:r>
          </a:p>
          <a:p>
            <a:pPr>
              <a:lnSpc>
                <a:spcPct val="90000"/>
              </a:lnSpc>
            </a:pPr>
            <a:r>
              <a:rPr lang="en-US" sz="2200" dirty="0"/>
              <a:t>Explore family's perception of diabetes</a:t>
            </a:r>
          </a:p>
          <a:p>
            <a:pPr>
              <a:lnSpc>
                <a:spcPct val="90000"/>
              </a:lnSpc>
            </a:pPr>
            <a:r>
              <a:rPr lang="en-US" sz="2200" dirty="0"/>
              <a:t>Dispel any myths or misconception negotiating a management plan.</a:t>
            </a:r>
          </a:p>
          <a:p>
            <a:pPr>
              <a:lnSpc>
                <a:spcPct val="90000"/>
              </a:lnSpc>
            </a:pPr>
            <a:r>
              <a:rPr lang="en-US" sz="2200" dirty="0"/>
              <a:t>Ensure culturally appropriate, family-centered care along with ongoing education.</a:t>
            </a:r>
          </a:p>
          <a:p>
            <a:pPr>
              <a:lnSpc>
                <a:spcPct val="90000"/>
              </a:lnSpc>
            </a:pPr>
            <a:endParaRPr lang="en-US" sz="2200" dirty="0"/>
          </a:p>
        </p:txBody>
      </p:sp>
      <p:pic>
        <p:nvPicPr>
          <p:cNvPr id="5" name="Picture 4" descr="A group of people posing for a photo&#10;&#10;Description automatically generated">
            <a:extLst>
              <a:ext uri="{FF2B5EF4-FFF2-40B4-BE49-F238E27FC236}">
                <a16:creationId xmlns:a16="http://schemas.microsoft.com/office/drawing/2014/main" id="{0D32E40C-7A8C-4133-B541-05CA71A8E3B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709" r="20653" b="-3"/>
          <a:stretch/>
        </p:blipFill>
        <p:spPr>
          <a:xfrm>
            <a:off x="4632198" y="1216152"/>
            <a:ext cx="4041648" cy="4937760"/>
          </a:xfrm>
          <a:prstGeom prst="rect">
            <a:avLst/>
          </a:prstGeom>
          <a:noFill/>
        </p:spPr>
      </p:pic>
      <p:sp>
        <p:nvSpPr>
          <p:cNvPr id="6" name="TextBox 5">
            <a:extLst>
              <a:ext uri="{FF2B5EF4-FFF2-40B4-BE49-F238E27FC236}">
                <a16:creationId xmlns:a16="http://schemas.microsoft.com/office/drawing/2014/main" id="{17225532-0488-45F9-AD48-4A629CE7F2F8}"/>
              </a:ext>
            </a:extLst>
          </p:cNvPr>
          <p:cNvSpPr txBox="1"/>
          <p:nvPr/>
        </p:nvSpPr>
        <p:spPr>
          <a:xfrm>
            <a:off x="6382834" y="5953857"/>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hlinkClick r:id="rId4" tooltip="https://cpcmc.org/a-liturgy-for-youth-sunday/">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latin typeface="+mn-lt"/>
            </a:endParaRPr>
          </a:p>
        </p:txBody>
      </p:sp>
    </p:spTree>
    <p:custDataLst>
      <p:tags r:id="rId1"/>
    </p:custDataLst>
    <p:extLst>
      <p:ext uri="{BB962C8B-B14F-4D97-AF65-F5344CB8AC3E}">
        <p14:creationId xmlns:p14="http://schemas.microsoft.com/office/powerpoint/2010/main" val="25624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DB3D5-2CC9-4297-1697-36129889C9FC}"/>
              </a:ext>
            </a:extLst>
          </p:cNvPr>
          <p:cNvPicPr>
            <a:picLocks noChangeAspect="1"/>
          </p:cNvPicPr>
          <p:nvPr/>
        </p:nvPicPr>
        <p:blipFill>
          <a:blip r:embed="rId4"/>
          <a:stretch>
            <a:fillRect/>
          </a:stretch>
        </p:blipFill>
        <p:spPr>
          <a:xfrm>
            <a:off x="76200" y="5375548"/>
            <a:ext cx="8839200" cy="1449401"/>
          </a:xfrm>
          <a:prstGeom prst="rect">
            <a:avLst/>
          </a:prstGeom>
        </p:spPr>
      </p:pic>
      <p:sp>
        <p:nvSpPr>
          <p:cNvPr id="154626" name="Content Placeholder 4"/>
          <p:cNvSpPr>
            <a:spLocks noGrp="1"/>
          </p:cNvSpPr>
          <p:nvPr>
            <p:ph idx="4294967295"/>
          </p:nvPr>
        </p:nvSpPr>
        <p:spPr>
          <a:xfrm>
            <a:off x="457200" y="1185863"/>
            <a:ext cx="6858000" cy="5062537"/>
          </a:xfrm>
        </p:spPr>
        <p:txBody>
          <a:bodyPr>
            <a:normAutofit/>
          </a:bodyPr>
          <a:lstStyle/>
          <a:p>
            <a:pPr>
              <a:lnSpc>
                <a:spcPct val="110000"/>
              </a:lnSpc>
              <a:buClr>
                <a:srgbClr val="FFD937"/>
              </a:buClr>
            </a:pPr>
            <a:r>
              <a:rPr lang="en-US" altLang="en-US" sz="2800" dirty="0"/>
              <a:t>Due to the delay in detecting type 2 diabetes and insulin resistance, these tests are recommended at diagnosis:</a:t>
            </a:r>
          </a:p>
          <a:p>
            <a:pPr lvl="1">
              <a:lnSpc>
                <a:spcPct val="110000"/>
              </a:lnSpc>
              <a:buClr>
                <a:srgbClr val="FFD937"/>
              </a:buClr>
            </a:pPr>
            <a:r>
              <a:rPr lang="en-US" altLang="en-US" sz="2400" dirty="0"/>
              <a:t>Blood pressure measurement</a:t>
            </a:r>
          </a:p>
          <a:p>
            <a:pPr lvl="1">
              <a:lnSpc>
                <a:spcPct val="110000"/>
              </a:lnSpc>
              <a:buClr>
                <a:srgbClr val="FFD937"/>
              </a:buClr>
            </a:pPr>
            <a:r>
              <a:rPr lang="en-US" altLang="en-US" sz="2400" dirty="0"/>
              <a:t>Fasting lipid panel</a:t>
            </a:r>
          </a:p>
          <a:p>
            <a:pPr lvl="1">
              <a:lnSpc>
                <a:spcPct val="110000"/>
              </a:lnSpc>
              <a:buClr>
                <a:srgbClr val="FFD937"/>
              </a:buClr>
            </a:pPr>
            <a:r>
              <a:rPr lang="en-US" altLang="en-US" sz="2400" dirty="0"/>
              <a:t>Albumin excretion assessment</a:t>
            </a:r>
          </a:p>
          <a:p>
            <a:pPr lvl="1">
              <a:lnSpc>
                <a:spcPct val="110000"/>
              </a:lnSpc>
              <a:buClr>
                <a:srgbClr val="FFD937"/>
              </a:buClr>
            </a:pPr>
            <a:r>
              <a:rPr lang="en-US" altLang="en-US" sz="2400" dirty="0"/>
              <a:t>Dilated eye examination</a:t>
            </a:r>
          </a:p>
          <a:p>
            <a:pPr>
              <a:lnSpc>
                <a:spcPct val="110000"/>
              </a:lnSpc>
              <a:buClr>
                <a:srgbClr val="FFD937"/>
              </a:buClr>
            </a:pPr>
            <a:r>
              <a:rPr lang="en-US" altLang="en-US" sz="2800" dirty="0"/>
              <a:t>Thereafter, screening and treatment guidelines in youth with type 2 diabetes are similar to youth with type 1 diabetes</a:t>
            </a:r>
            <a:endParaRPr lang="en-US" altLang="en-US" sz="2400" dirty="0">
              <a:solidFill>
                <a:schemeClr val="bg1"/>
              </a:solidFill>
            </a:endParaRPr>
          </a:p>
        </p:txBody>
      </p:sp>
      <p:sp>
        <p:nvSpPr>
          <p:cNvPr id="154627" name="Title 1"/>
          <p:cNvSpPr>
            <a:spLocks noGrp="1"/>
          </p:cNvSpPr>
          <p:nvPr>
            <p:ph type="title" idx="4294967295"/>
          </p:nvPr>
        </p:nvSpPr>
        <p:spPr>
          <a:xfrm>
            <a:off x="457200" y="228599"/>
            <a:ext cx="8001000" cy="904875"/>
          </a:xfrm>
        </p:spPr>
        <p:txBody>
          <a:bodyPr>
            <a:normAutofit/>
          </a:bodyPr>
          <a:lstStyle/>
          <a:p>
            <a:pPr eaLnBrk="1" hangingPunct="1">
              <a:lnSpc>
                <a:spcPts val="3000"/>
              </a:lnSpc>
            </a:pPr>
            <a:r>
              <a:rPr lang="en-US" altLang="en-US" sz="4000" b="1" dirty="0"/>
              <a:t>Screening at Diagnosis of 2 Diabetes</a:t>
            </a:r>
          </a:p>
        </p:txBody>
      </p:sp>
      <p:pic>
        <p:nvPicPr>
          <p:cNvPr id="2" name="Picture 1"/>
          <p:cNvPicPr>
            <a:picLocks noChangeAspect="1"/>
          </p:cNvPicPr>
          <p:nvPr/>
        </p:nvPicPr>
        <p:blipFill>
          <a:blip r:embed="rId5"/>
          <a:stretch>
            <a:fillRect/>
          </a:stretch>
        </p:blipFill>
        <p:spPr>
          <a:xfrm>
            <a:off x="6019800" y="2248294"/>
            <a:ext cx="2228850" cy="2728170"/>
          </a:xfrm>
          <a:prstGeom prst="rect">
            <a:avLst/>
          </a:prstGeom>
        </p:spPr>
      </p:pic>
    </p:spTree>
    <p:custDataLst>
      <p:tags r:id="rId1"/>
    </p:custDataLst>
    <p:extLst>
      <p:ext uri="{BB962C8B-B14F-4D97-AF65-F5344CB8AC3E}">
        <p14:creationId xmlns:p14="http://schemas.microsoft.com/office/powerpoint/2010/main" val="3946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28600"/>
            <a:ext cx="8229600" cy="990600"/>
          </a:xfrm>
        </p:spPr>
        <p:txBody>
          <a:bodyPr/>
          <a:lstStyle/>
          <a:p>
            <a:r>
              <a:rPr lang="en-US" dirty="0"/>
              <a:t>Poll Question 9</a:t>
            </a:r>
          </a:p>
        </p:txBody>
      </p:sp>
      <p:sp>
        <p:nvSpPr>
          <p:cNvPr id="3" name="Content Placeholder 2"/>
          <p:cNvSpPr>
            <a:spLocks noGrp="1"/>
          </p:cNvSpPr>
          <p:nvPr>
            <p:ph sz="quarter" idx="1"/>
          </p:nvPr>
        </p:nvSpPr>
        <p:spPr>
          <a:xfrm>
            <a:off x="457200" y="1219200"/>
            <a:ext cx="6858000" cy="4937760"/>
          </a:xfrm>
        </p:spPr>
        <p:txBody>
          <a:bodyPr/>
          <a:lstStyle/>
          <a:p>
            <a:r>
              <a:rPr lang="en-US" dirty="0"/>
              <a:t>What is the blood pressure target for kids with type 1 or 2 diabetes before age 13?</a:t>
            </a:r>
          </a:p>
          <a:p>
            <a:pPr marL="274320" lvl="1" indent="0">
              <a:buNone/>
            </a:pPr>
            <a:r>
              <a:rPr lang="en-US" sz="3200" dirty="0"/>
              <a:t>A. Less than 140/90</a:t>
            </a:r>
          </a:p>
          <a:p>
            <a:pPr marL="274320" lvl="1" indent="0">
              <a:buNone/>
            </a:pPr>
            <a:r>
              <a:rPr lang="en-US" sz="3200" dirty="0"/>
              <a:t>B. Less than 120/70</a:t>
            </a:r>
          </a:p>
          <a:p>
            <a:pPr marL="274320" lvl="1" indent="0">
              <a:buNone/>
            </a:pPr>
            <a:r>
              <a:rPr lang="en-US" sz="3200" dirty="0"/>
              <a:t>C. Depends on family genetics</a:t>
            </a:r>
          </a:p>
          <a:p>
            <a:pPr marL="274320" lvl="1" indent="0">
              <a:buNone/>
            </a:pPr>
            <a:r>
              <a:rPr lang="en-US" sz="3200" dirty="0"/>
              <a:t>D.  Less than</a:t>
            </a:r>
            <a:r>
              <a:rPr lang="en-US" altLang="en-US" sz="3200" dirty="0"/>
              <a:t> 90</a:t>
            </a:r>
            <a:r>
              <a:rPr lang="en-US" altLang="en-US" sz="3200" baseline="30000" dirty="0"/>
              <a:t>th</a:t>
            </a:r>
            <a:r>
              <a:rPr lang="en-US" altLang="en-US" sz="3200" dirty="0"/>
              <a:t> percentile for age, sex, and height </a:t>
            </a:r>
            <a:r>
              <a:rPr lang="en-US" altLang="en-US" sz="3200" b="1" dirty="0"/>
              <a:t> </a:t>
            </a:r>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6934200" y="2057400"/>
            <a:ext cx="1934131" cy="2450783"/>
          </a:xfrm>
          <a:prstGeom prst="rect">
            <a:avLst/>
          </a:prstGeom>
        </p:spPr>
      </p:pic>
      <p:sp>
        <p:nvSpPr>
          <p:cNvPr id="5" name="Oval 4">
            <a:extLst>
              <a:ext uri="{FF2B5EF4-FFF2-40B4-BE49-F238E27FC236}">
                <a16:creationId xmlns:a16="http://schemas.microsoft.com/office/drawing/2014/main" id="{3D6B42AB-B85A-4B41-979F-A4E33ACA4A93}"/>
              </a:ext>
            </a:extLst>
          </p:cNvPr>
          <p:cNvSpPr/>
          <p:nvPr/>
        </p:nvSpPr>
        <p:spPr>
          <a:xfrm>
            <a:off x="275669" y="4114800"/>
            <a:ext cx="7191931" cy="1612583"/>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2750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idx="4294967295"/>
          </p:nvPr>
        </p:nvSpPr>
        <p:spPr>
          <a:xfrm>
            <a:off x="304800" y="257864"/>
            <a:ext cx="8610600" cy="904875"/>
          </a:xfrm>
        </p:spPr>
        <p:txBody>
          <a:bodyPr/>
          <a:lstStyle/>
          <a:p>
            <a:pPr eaLnBrk="1" hangingPunct="1">
              <a:lnSpc>
                <a:spcPts val="3000"/>
              </a:lnSpc>
            </a:pPr>
            <a:r>
              <a:rPr lang="en-US" altLang="en-US" sz="3200" b="1" dirty="0"/>
              <a:t>Screening and Treating for Hypertension in Peds</a:t>
            </a:r>
          </a:p>
        </p:txBody>
      </p:sp>
      <p:pic>
        <p:nvPicPr>
          <p:cNvPr id="3" name="Picture 2">
            <a:extLst>
              <a:ext uri="{FF2B5EF4-FFF2-40B4-BE49-F238E27FC236}">
                <a16:creationId xmlns:a16="http://schemas.microsoft.com/office/drawing/2014/main" id="{3AC31360-7431-7D6F-9852-221E7D5ED492}"/>
              </a:ext>
            </a:extLst>
          </p:cNvPr>
          <p:cNvPicPr>
            <a:picLocks noChangeAspect="1"/>
          </p:cNvPicPr>
          <p:nvPr/>
        </p:nvPicPr>
        <p:blipFill>
          <a:blip r:embed="rId4"/>
          <a:stretch>
            <a:fillRect/>
          </a:stretch>
        </p:blipFill>
        <p:spPr>
          <a:xfrm>
            <a:off x="0" y="5395912"/>
            <a:ext cx="9144000" cy="1449401"/>
          </a:xfrm>
          <a:prstGeom prst="rect">
            <a:avLst/>
          </a:prstGeom>
        </p:spPr>
      </p:pic>
      <p:sp>
        <p:nvSpPr>
          <p:cNvPr id="141315" name="Content Placeholder 2"/>
          <p:cNvSpPr>
            <a:spLocks noGrp="1"/>
          </p:cNvSpPr>
          <p:nvPr>
            <p:ph idx="4294967295"/>
          </p:nvPr>
        </p:nvSpPr>
        <p:spPr>
          <a:xfrm>
            <a:off x="381000" y="1189036"/>
            <a:ext cx="5867400" cy="5745164"/>
          </a:xfrm>
        </p:spPr>
        <p:txBody>
          <a:bodyPr>
            <a:normAutofit fontScale="92500" lnSpcReduction="10000"/>
          </a:bodyPr>
          <a:lstStyle/>
          <a:p>
            <a:pPr eaLnBrk="1" hangingPunct="1">
              <a:lnSpc>
                <a:spcPct val="110000"/>
              </a:lnSpc>
              <a:buClr>
                <a:srgbClr val="FFD937"/>
              </a:buClr>
            </a:pPr>
            <a:r>
              <a:rPr lang="en-US" altLang="en-US" dirty="0"/>
              <a:t>Measure blood pressure at each routine visit; </a:t>
            </a:r>
          </a:p>
          <a:p>
            <a:pPr lvl="1">
              <a:lnSpc>
                <a:spcPct val="110000"/>
              </a:lnSpc>
              <a:buClr>
                <a:srgbClr val="FFD937"/>
              </a:buClr>
            </a:pPr>
            <a:r>
              <a:rPr lang="en-US" altLang="en-US" sz="3200" dirty="0"/>
              <a:t>Target is less than 90</a:t>
            </a:r>
            <a:r>
              <a:rPr lang="en-US" altLang="en-US" sz="3200" baseline="30000" dirty="0"/>
              <a:t>th</a:t>
            </a:r>
            <a:r>
              <a:rPr lang="en-US" altLang="en-US" sz="3200" dirty="0"/>
              <a:t> percentile or less than 120/80 after age 13.</a:t>
            </a:r>
          </a:p>
          <a:p>
            <a:pPr lvl="1">
              <a:lnSpc>
                <a:spcPct val="110000"/>
              </a:lnSpc>
              <a:buClr>
                <a:srgbClr val="FFD937"/>
              </a:buClr>
            </a:pPr>
            <a:r>
              <a:rPr lang="en-US" altLang="en-US" sz="2800" dirty="0"/>
              <a:t>confirm high-normal BP or hypertension on 3 separate days</a:t>
            </a:r>
          </a:p>
          <a:p>
            <a:pPr lvl="1">
              <a:lnSpc>
                <a:spcPct val="110000"/>
              </a:lnSpc>
              <a:buClr>
                <a:srgbClr val="FFD937"/>
              </a:buClr>
            </a:pPr>
            <a:r>
              <a:rPr lang="en-US" altLang="en-US" sz="3200" dirty="0"/>
              <a:t>Treat hypertension w/ACE or ARB if:</a:t>
            </a:r>
          </a:p>
          <a:p>
            <a:pPr lvl="2">
              <a:lnSpc>
                <a:spcPct val="110000"/>
              </a:lnSpc>
              <a:buClr>
                <a:srgbClr val="FFD937"/>
              </a:buClr>
            </a:pPr>
            <a:r>
              <a:rPr lang="en-US" altLang="en-US" sz="2800" dirty="0"/>
              <a:t>Systolic BP or Diastolic BP above 95</a:t>
            </a:r>
            <a:r>
              <a:rPr lang="en-US" altLang="en-US" sz="2800" baseline="30000" dirty="0"/>
              <a:t>th</a:t>
            </a:r>
            <a:r>
              <a:rPr lang="en-US" altLang="en-US" sz="2800" dirty="0"/>
              <a:t> percentile for age, sex, height</a:t>
            </a:r>
          </a:p>
          <a:p>
            <a:pPr lvl="2">
              <a:lnSpc>
                <a:spcPct val="110000"/>
              </a:lnSpc>
              <a:buClr>
                <a:srgbClr val="FFD937"/>
              </a:buClr>
            </a:pPr>
            <a:r>
              <a:rPr lang="en-US" altLang="en-US" sz="2800" dirty="0"/>
              <a:t>After age 13, if &gt; 130/80</a:t>
            </a:r>
          </a:p>
          <a:p>
            <a:pPr lvl="2">
              <a:lnSpc>
                <a:spcPct val="110000"/>
              </a:lnSpc>
              <a:buClr>
                <a:srgbClr val="FFD937"/>
              </a:buClr>
            </a:pPr>
            <a:r>
              <a:rPr lang="en-US" altLang="en-US" sz="2800" dirty="0"/>
              <a:t>Discuss preventing pregnancy</a:t>
            </a:r>
          </a:p>
          <a:p>
            <a:pPr lvl="2">
              <a:lnSpc>
                <a:spcPct val="110000"/>
              </a:lnSpc>
              <a:buClr>
                <a:srgbClr val="FFD937"/>
              </a:buClr>
            </a:pPr>
            <a:endParaRPr lang="en-US" altLang="en-US" sz="2800" dirty="0"/>
          </a:p>
        </p:txBody>
      </p:sp>
      <p:pic>
        <p:nvPicPr>
          <p:cNvPr id="2" name="Picture 1"/>
          <p:cNvPicPr>
            <a:picLocks noChangeAspect="1"/>
          </p:cNvPicPr>
          <p:nvPr/>
        </p:nvPicPr>
        <p:blipFill>
          <a:blip r:embed="rId5"/>
          <a:stretch>
            <a:fillRect/>
          </a:stretch>
        </p:blipFill>
        <p:spPr>
          <a:xfrm>
            <a:off x="6419850" y="1462087"/>
            <a:ext cx="2343150" cy="3933825"/>
          </a:xfrm>
          <a:prstGeom prst="rect">
            <a:avLst/>
          </a:prstGeom>
        </p:spPr>
      </p:pic>
    </p:spTree>
    <p:custDataLst>
      <p:tags r:id="rId1"/>
    </p:custDataLst>
    <p:extLst>
      <p:ext uri="{BB962C8B-B14F-4D97-AF65-F5344CB8AC3E}">
        <p14:creationId xmlns:p14="http://schemas.microsoft.com/office/powerpoint/2010/main" val="272149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altLang="en-US" sz="4100" b="1"/>
              <a:t>Treatment for Pediatric Hypertension</a:t>
            </a:r>
            <a:endParaRPr lang="en-US" sz="4100"/>
          </a:p>
        </p:txBody>
      </p:sp>
      <p:sp>
        <p:nvSpPr>
          <p:cNvPr id="142338" name="Content Placeholder 2"/>
          <p:cNvSpPr>
            <a:spLocks noGrp="1"/>
          </p:cNvSpPr>
          <p:nvPr>
            <p:ph sz="quarter" idx="1"/>
          </p:nvPr>
        </p:nvSpPr>
        <p:spPr>
          <a:xfrm>
            <a:off x="457200" y="1219200"/>
            <a:ext cx="4114800" cy="5486400"/>
          </a:xfrm>
        </p:spPr>
        <p:txBody>
          <a:bodyPr>
            <a:normAutofit fontScale="92500" lnSpcReduction="20000"/>
          </a:bodyPr>
          <a:lstStyle/>
          <a:p>
            <a:pPr eaLnBrk="1" hangingPunct="1">
              <a:lnSpc>
                <a:spcPct val="110000"/>
              </a:lnSpc>
              <a:buClr>
                <a:srgbClr val="FFD937"/>
              </a:buClr>
            </a:pPr>
            <a:r>
              <a:rPr lang="en-US" altLang="en-US" sz="2000" dirty="0"/>
              <a:t>Healthy eating, activity, weight loss if indicated</a:t>
            </a:r>
          </a:p>
          <a:p>
            <a:pPr eaLnBrk="1" hangingPunct="1">
              <a:lnSpc>
                <a:spcPct val="110000"/>
              </a:lnSpc>
              <a:buClr>
                <a:srgbClr val="FFD937"/>
              </a:buClr>
            </a:pPr>
            <a:r>
              <a:rPr lang="en-US" altLang="en-US" sz="2000" dirty="0"/>
              <a:t>If target BP not reached with 3–6 months of lifestyle intervention, add meds</a:t>
            </a:r>
            <a:endParaRPr lang="en-US" altLang="en-US" sz="2000" b="1" dirty="0"/>
          </a:p>
          <a:p>
            <a:pPr>
              <a:lnSpc>
                <a:spcPct val="110000"/>
              </a:lnSpc>
              <a:buClr>
                <a:srgbClr val="FFD937"/>
              </a:buClr>
            </a:pPr>
            <a:r>
              <a:rPr lang="en-US" altLang="en-US" sz="2000" dirty="0"/>
              <a:t>Pharmacologic treatment of hypertension</a:t>
            </a:r>
          </a:p>
          <a:p>
            <a:pPr lvl="1">
              <a:lnSpc>
                <a:spcPct val="110000"/>
              </a:lnSpc>
              <a:buClr>
                <a:srgbClr val="FFD937"/>
              </a:buClr>
            </a:pPr>
            <a:r>
              <a:rPr lang="en-US" altLang="en-US" sz="2000" dirty="0"/>
              <a:t>ACE inhibitors or ARBS</a:t>
            </a:r>
          </a:p>
          <a:p>
            <a:pPr lvl="1">
              <a:lnSpc>
                <a:spcPct val="110000"/>
              </a:lnSpc>
              <a:buClr>
                <a:srgbClr val="FFD937"/>
              </a:buClr>
            </a:pPr>
            <a:r>
              <a:rPr lang="en-US" altLang="en-US" sz="2000" dirty="0"/>
              <a:t>Provide appropriate reproductive counseling due to potential teratogenic effects </a:t>
            </a:r>
            <a:r>
              <a:rPr lang="en-US" altLang="en-US" sz="2000" b="1" dirty="0"/>
              <a:t> </a:t>
            </a:r>
          </a:p>
          <a:p>
            <a:pPr lvl="1">
              <a:lnSpc>
                <a:spcPct val="110000"/>
              </a:lnSpc>
              <a:buClr>
                <a:srgbClr val="FFD937"/>
              </a:buClr>
            </a:pPr>
            <a:r>
              <a:rPr lang="en-US" altLang="en-US" sz="2000" dirty="0"/>
              <a:t>Eval urine albumin-to-creatinine ratio</a:t>
            </a:r>
          </a:p>
          <a:p>
            <a:pPr>
              <a:lnSpc>
                <a:spcPct val="110000"/>
              </a:lnSpc>
              <a:buClr>
                <a:srgbClr val="FFD937"/>
              </a:buClr>
            </a:pPr>
            <a:r>
              <a:rPr lang="en-US" altLang="en-US" sz="2000" dirty="0"/>
              <a:t>Goal of treatment</a:t>
            </a:r>
          </a:p>
          <a:p>
            <a:pPr lvl="1">
              <a:lnSpc>
                <a:spcPct val="110000"/>
              </a:lnSpc>
              <a:buClr>
                <a:srgbClr val="FFD937"/>
              </a:buClr>
            </a:pPr>
            <a:r>
              <a:rPr lang="en-US" altLang="en-US" sz="2000" dirty="0"/>
              <a:t>Blood pressure consistently below the 90</a:t>
            </a:r>
            <a:r>
              <a:rPr lang="en-US" altLang="en-US" sz="2000" baseline="30000" dirty="0"/>
              <a:t>th</a:t>
            </a:r>
            <a:r>
              <a:rPr lang="en-US" altLang="en-US" sz="2000" dirty="0"/>
              <a:t> percentile for age, sex, and height or less than 130/80 after age 13</a:t>
            </a:r>
            <a:r>
              <a:rPr lang="en-US" altLang="en-US" sz="2000" b="1" dirty="0"/>
              <a:t> </a:t>
            </a:r>
          </a:p>
          <a:p>
            <a:pPr eaLnBrk="1" hangingPunct="1">
              <a:lnSpc>
                <a:spcPct val="90000"/>
              </a:lnSpc>
              <a:buClr>
                <a:srgbClr val="FFD937"/>
              </a:buClr>
            </a:pPr>
            <a:endParaRPr lang="en-US" altLang="en-US" sz="1800" dirty="0"/>
          </a:p>
        </p:txBody>
      </p:sp>
      <p:pic>
        <p:nvPicPr>
          <p:cNvPr id="4" name="Picture 3" descr="Mother and daughters dancing">
            <a:extLst>
              <a:ext uri="{FF2B5EF4-FFF2-40B4-BE49-F238E27FC236}">
                <a16:creationId xmlns:a16="http://schemas.microsoft.com/office/drawing/2014/main" id="{B1F17ABD-6A85-1B0C-26A2-1336DFF33A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80" r="18338" b="1"/>
          <a:stretch/>
        </p:blipFill>
        <p:spPr>
          <a:xfrm>
            <a:off x="4959502" y="1216152"/>
            <a:ext cx="3727298" cy="4553712"/>
          </a:xfrm>
          <a:prstGeom prst="rect">
            <a:avLst/>
          </a:prstGeom>
          <a:noFill/>
        </p:spPr>
      </p:pic>
    </p:spTree>
    <p:custDataLst>
      <p:tags r:id="rId1"/>
    </p:custDataLst>
    <p:extLst>
      <p:ext uri="{BB962C8B-B14F-4D97-AF65-F5344CB8AC3E}">
        <p14:creationId xmlns:p14="http://schemas.microsoft.com/office/powerpoint/2010/main" val="88187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9B20-9306-4486-8575-B8747FCBE907}"/>
              </a:ext>
            </a:extLst>
          </p:cNvPr>
          <p:cNvSpPr>
            <a:spLocks noGrp="1"/>
          </p:cNvSpPr>
          <p:nvPr>
            <p:ph type="title"/>
          </p:nvPr>
        </p:nvSpPr>
        <p:spPr/>
        <p:txBody>
          <a:bodyPr/>
          <a:lstStyle/>
          <a:p>
            <a:r>
              <a:rPr lang="en-US"/>
              <a:t>Support </a:t>
            </a:r>
            <a:r>
              <a:rPr lang="en-US" dirty="0"/>
              <a:t>is Critical</a:t>
            </a:r>
          </a:p>
        </p:txBody>
      </p:sp>
      <p:sp>
        <p:nvSpPr>
          <p:cNvPr id="4" name="TextBox 3">
            <a:extLst>
              <a:ext uri="{FF2B5EF4-FFF2-40B4-BE49-F238E27FC236}">
                <a16:creationId xmlns:a16="http://schemas.microsoft.com/office/drawing/2014/main" id="{2C630536-D892-4245-B833-ECFE7F1C5857}"/>
              </a:ext>
            </a:extLst>
          </p:cNvPr>
          <p:cNvSpPr txBox="1"/>
          <p:nvPr/>
        </p:nvSpPr>
        <p:spPr>
          <a:xfrm>
            <a:off x="566568" y="1304456"/>
            <a:ext cx="3422199" cy="4524315"/>
          </a:xfrm>
          <a:prstGeom prst="rect">
            <a:avLst/>
          </a:prstGeom>
          <a:noFill/>
        </p:spPr>
        <p:txBody>
          <a:bodyPr wrap="square">
            <a:spAutoFit/>
          </a:bodyPr>
          <a:lstStyle/>
          <a:p>
            <a:r>
              <a:rPr lang="en-US" sz="2400" b="0" i="0" dirty="0">
                <a:solidFill>
                  <a:srgbClr val="383636"/>
                </a:solidFill>
                <a:effectLst/>
                <a:latin typeface="Helvetica Neue"/>
              </a:rPr>
              <a:t>Self-management in pediatric diabetes involves both the youth and their parents/adult caregivers. </a:t>
            </a:r>
          </a:p>
          <a:p>
            <a:endParaRPr lang="en-US" sz="2400" dirty="0">
              <a:solidFill>
                <a:srgbClr val="383636"/>
              </a:solidFill>
              <a:latin typeface="Helvetica Neue"/>
            </a:endParaRPr>
          </a:p>
          <a:p>
            <a:r>
              <a:rPr lang="en-US" sz="2400" b="0" i="1" dirty="0">
                <a:solidFill>
                  <a:srgbClr val="0070C0"/>
                </a:solidFill>
                <a:effectLst/>
                <a:latin typeface="Helvetica Neue"/>
              </a:rPr>
              <a:t>No matter how sound the medical regimen is, </a:t>
            </a:r>
            <a:r>
              <a:rPr lang="en-US" sz="2400" b="0" i="1" dirty="0">
                <a:solidFill>
                  <a:srgbClr val="383636"/>
                </a:solidFill>
                <a:effectLst/>
                <a:latin typeface="Helvetica Neue"/>
              </a:rPr>
              <a:t>it can only be effective if the family and/or affected individuals are able to implement it.</a:t>
            </a:r>
            <a:endParaRPr lang="en-US" sz="2400" i="1" dirty="0"/>
          </a:p>
        </p:txBody>
      </p:sp>
      <p:pic>
        <p:nvPicPr>
          <p:cNvPr id="6" name="Picture 5" descr="family bonding in living room">
            <a:extLst>
              <a:ext uri="{FF2B5EF4-FFF2-40B4-BE49-F238E27FC236}">
                <a16:creationId xmlns:a16="http://schemas.microsoft.com/office/drawing/2014/main" id="{F887EFB3-0DD0-0F4C-B0CF-15F1A578D2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318" y="1304456"/>
            <a:ext cx="3986916" cy="2657944"/>
          </a:xfrm>
          <a:prstGeom prst="rect">
            <a:avLst/>
          </a:prstGeom>
        </p:spPr>
      </p:pic>
      <p:pic>
        <p:nvPicPr>
          <p:cNvPr id="3" name="Picture 2">
            <a:extLst>
              <a:ext uri="{FF2B5EF4-FFF2-40B4-BE49-F238E27FC236}">
                <a16:creationId xmlns:a16="http://schemas.microsoft.com/office/drawing/2014/main" id="{7A3235F2-B0CE-7B7A-6275-BB2867F29A5E}"/>
              </a:ext>
            </a:extLst>
          </p:cNvPr>
          <p:cNvPicPr>
            <a:picLocks noChangeAspect="1"/>
          </p:cNvPicPr>
          <p:nvPr/>
        </p:nvPicPr>
        <p:blipFill>
          <a:blip r:embed="rId3"/>
          <a:stretch>
            <a:fillRect/>
          </a:stretch>
        </p:blipFill>
        <p:spPr>
          <a:xfrm>
            <a:off x="4572000" y="3986784"/>
            <a:ext cx="4116290" cy="369199"/>
          </a:xfrm>
          <a:prstGeom prst="rect">
            <a:avLst/>
          </a:prstGeom>
        </p:spPr>
      </p:pic>
    </p:spTree>
    <p:extLst>
      <p:ext uri="{BB962C8B-B14F-4D97-AF65-F5344CB8AC3E}">
        <p14:creationId xmlns:p14="http://schemas.microsoft.com/office/powerpoint/2010/main" val="139584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Content Placeholder 5"/>
          <p:cNvSpPr>
            <a:spLocks noGrp="1"/>
          </p:cNvSpPr>
          <p:nvPr>
            <p:ph idx="4294967295"/>
          </p:nvPr>
        </p:nvSpPr>
        <p:spPr>
          <a:xfrm>
            <a:off x="457201" y="1185862"/>
            <a:ext cx="4953000" cy="5138738"/>
          </a:xfrm>
        </p:spPr>
        <p:txBody>
          <a:bodyPr>
            <a:normAutofit/>
          </a:bodyPr>
          <a:lstStyle/>
          <a:p>
            <a:pPr>
              <a:buClr>
                <a:srgbClr val="FFD937"/>
              </a:buClr>
              <a:buFont typeface="Arial" panose="020B0604020202020204" pitchFamily="34" charset="0"/>
              <a:buNone/>
            </a:pPr>
            <a:r>
              <a:rPr lang="en-US" altLang="en-US" sz="2800" dirty="0"/>
              <a:t>Screening</a:t>
            </a:r>
          </a:p>
          <a:p>
            <a:pPr>
              <a:buClr>
                <a:srgbClr val="FFD937"/>
              </a:buClr>
            </a:pPr>
            <a:r>
              <a:rPr lang="en-US" altLang="en-US" sz="2800" dirty="0"/>
              <a:t>Obtain a fasting lipid profile at diagnosis (after glucose control has been established) </a:t>
            </a:r>
          </a:p>
          <a:p>
            <a:pPr>
              <a:buClr>
                <a:srgbClr val="FFD937"/>
              </a:buClr>
            </a:pPr>
            <a:r>
              <a:rPr lang="en-US" altLang="en-US" sz="2800" dirty="0"/>
              <a:t>If elevated, recheck every year</a:t>
            </a:r>
          </a:p>
          <a:p>
            <a:pPr>
              <a:buClr>
                <a:srgbClr val="FFD937"/>
              </a:buClr>
            </a:pPr>
            <a:r>
              <a:rPr lang="en-US" altLang="en-US" sz="2800" dirty="0"/>
              <a:t>Optimal lipid goals are:</a:t>
            </a:r>
          </a:p>
          <a:p>
            <a:pPr lvl="1">
              <a:buClr>
                <a:srgbClr val="FFD937"/>
              </a:buClr>
            </a:pPr>
            <a:r>
              <a:rPr lang="en-US" altLang="en-US" sz="2200" dirty="0"/>
              <a:t>LDL &lt;100</a:t>
            </a:r>
          </a:p>
          <a:p>
            <a:pPr lvl="1">
              <a:buClr>
                <a:srgbClr val="FFD937"/>
              </a:buClr>
            </a:pPr>
            <a:r>
              <a:rPr lang="en-US" altLang="en-US" sz="2200" dirty="0"/>
              <a:t>HDL &gt;35</a:t>
            </a:r>
          </a:p>
          <a:p>
            <a:pPr lvl="1">
              <a:buClr>
                <a:srgbClr val="FFD937"/>
              </a:buClr>
            </a:pPr>
            <a:r>
              <a:rPr lang="en-US" altLang="en-US" sz="2200" dirty="0"/>
              <a:t>Triglycerides &lt;150</a:t>
            </a:r>
          </a:p>
          <a:p>
            <a:pPr>
              <a:buClr>
                <a:srgbClr val="FFD937"/>
              </a:buClr>
            </a:pPr>
            <a:endParaRPr lang="en-US" altLang="en-US" b="1" dirty="0"/>
          </a:p>
        </p:txBody>
      </p:sp>
      <p:sp>
        <p:nvSpPr>
          <p:cNvPr id="145411" name="Title 1"/>
          <p:cNvSpPr>
            <a:spLocks noGrp="1"/>
          </p:cNvSpPr>
          <p:nvPr>
            <p:ph type="title" idx="4294967295"/>
          </p:nvPr>
        </p:nvSpPr>
        <p:spPr>
          <a:xfrm>
            <a:off x="304800" y="228599"/>
            <a:ext cx="8305800" cy="981075"/>
          </a:xfrm>
        </p:spPr>
        <p:txBody>
          <a:bodyPr/>
          <a:lstStyle/>
          <a:p>
            <a:pPr eaLnBrk="1" hangingPunct="1">
              <a:lnSpc>
                <a:spcPts val="3000"/>
              </a:lnSpc>
            </a:pPr>
            <a:r>
              <a:rPr lang="en-US" altLang="en-US" sz="3200" b="1" dirty="0"/>
              <a:t>Screening for Dyslipidemia with Peds w Diabetes</a:t>
            </a:r>
          </a:p>
        </p:txBody>
      </p:sp>
      <p:pic>
        <p:nvPicPr>
          <p:cNvPr id="2" name="Picture 1"/>
          <p:cNvPicPr>
            <a:picLocks noChangeAspect="1"/>
          </p:cNvPicPr>
          <p:nvPr/>
        </p:nvPicPr>
        <p:blipFill>
          <a:blip r:embed="rId4"/>
          <a:stretch>
            <a:fillRect/>
          </a:stretch>
        </p:blipFill>
        <p:spPr>
          <a:xfrm>
            <a:off x="5562602" y="1524000"/>
            <a:ext cx="3095625" cy="2857500"/>
          </a:xfrm>
          <a:prstGeom prst="rect">
            <a:avLst/>
          </a:prstGeom>
        </p:spPr>
      </p:pic>
      <p:pic>
        <p:nvPicPr>
          <p:cNvPr id="3" name="Picture 2">
            <a:extLst>
              <a:ext uri="{FF2B5EF4-FFF2-40B4-BE49-F238E27FC236}">
                <a16:creationId xmlns:a16="http://schemas.microsoft.com/office/drawing/2014/main" id="{ED900093-6D86-7E96-0AB9-7B73714DD9F5}"/>
              </a:ext>
            </a:extLst>
          </p:cNvPr>
          <p:cNvPicPr>
            <a:picLocks noChangeAspect="1"/>
          </p:cNvPicPr>
          <p:nvPr/>
        </p:nvPicPr>
        <p:blipFill>
          <a:blip r:embed="rId5"/>
          <a:stretch>
            <a:fillRect/>
          </a:stretch>
        </p:blipFill>
        <p:spPr>
          <a:xfrm>
            <a:off x="34886" y="5752300"/>
            <a:ext cx="9109113" cy="1105700"/>
          </a:xfrm>
          <a:prstGeom prst="rect">
            <a:avLst/>
          </a:prstGeom>
        </p:spPr>
      </p:pic>
    </p:spTree>
    <p:custDataLst>
      <p:tags r:id="rId1"/>
    </p:custDataLst>
    <p:extLst>
      <p:ext uri="{BB962C8B-B14F-4D97-AF65-F5344CB8AC3E}">
        <p14:creationId xmlns:p14="http://schemas.microsoft.com/office/powerpoint/2010/main" val="413827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10</a:t>
            </a:r>
          </a:p>
        </p:txBody>
      </p:sp>
      <p:sp>
        <p:nvSpPr>
          <p:cNvPr id="3" name="Content Placeholder 2"/>
          <p:cNvSpPr>
            <a:spLocks noGrp="1"/>
          </p:cNvSpPr>
          <p:nvPr>
            <p:ph sz="quarter" idx="1"/>
          </p:nvPr>
        </p:nvSpPr>
        <p:spPr>
          <a:xfrm>
            <a:off x="457200" y="1219200"/>
            <a:ext cx="6858000" cy="4937760"/>
          </a:xfrm>
        </p:spPr>
        <p:txBody>
          <a:bodyPr/>
          <a:lstStyle/>
          <a:p>
            <a:r>
              <a:rPr lang="en-US" dirty="0"/>
              <a:t>When is it indicated to start a statin for pediatrics with diabetes?</a:t>
            </a:r>
          </a:p>
          <a:p>
            <a:pPr marL="274320" lvl="1" indent="0">
              <a:buNone/>
            </a:pPr>
            <a:r>
              <a:rPr lang="en-US" sz="3200" dirty="0"/>
              <a:t>A. When LDL is greater than 100</a:t>
            </a:r>
          </a:p>
          <a:p>
            <a:pPr marL="274320" lvl="1" indent="0">
              <a:buNone/>
            </a:pPr>
            <a:r>
              <a:rPr lang="en-US" sz="3200" dirty="0"/>
              <a:t>B. After the age of 10</a:t>
            </a:r>
          </a:p>
          <a:p>
            <a:pPr marL="274320" lvl="1" indent="0">
              <a:buNone/>
            </a:pPr>
            <a:r>
              <a:rPr lang="en-US" sz="3200" dirty="0"/>
              <a:t>C. When LDL is more than 130</a:t>
            </a:r>
          </a:p>
          <a:p>
            <a:pPr marL="274320" lvl="1" indent="0">
              <a:buNone/>
            </a:pPr>
            <a:r>
              <a:rPr lang="en-US" sz="3200" dirty="0"/>
              <a:t>D.  Both B and C</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6934200" y="2057400"/>
            <a:ext cx="1934131" cy="2450783"/>
          </a:xfrm>
          <a:prstGeom prst="rect">
            <a:avLst/>
          </a:prstGeom>
        </p:spPr>
      </p:pic>
      <p:sp>
        <p:nvSpPr>
          <p:cNvPr id="5" name="Oval 4">
            <a:extLst>
              <a:ext uri="{FF2B5EF4-FFF2-40B4-BE49-F238E27FC236}">
                <a16:creationId xmlns:a16="http://schemas.microsoft.com/office/drawing/2014/main" id="{B1862894-0B9F-4247-9B28-217C3C60078D}"/>
              </a:ext>
            </a:extLst>
          </p:cNvPr>
          <p:cNvSpPr/>
          <p:nvPr/>
        </p:nvSpPr>
        <p:spPr>
          <a:xfrm>
            <a:off x="457200" y="3886200"/>
            <a:ext cx="3733800" cy="73152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3979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Autofit/>
          </a:bodyPr>
          <a:lstStyle/>
          <a:p>
            <a:r>
              <a:rPr lang="en-US" altLang="en-US" sz="3600" b="1" dirty="0"/>
              <a:t>Treatment for Pediatric Dyslipidemia </a:t>
            </a:r>
            <a:endParaRPr lang="en-US" sz="3600" dirty="0"/>
          </a:p>
        </p:txBody>
      </p:sp>
      <p:sp>
        <p:nvSpPr>
          <p:cNvPr id="147458" name="Content Placeholder 5"/>
          <p:cNvSpPr>
            <a:spLocks noGrp="1"/>
          </p:cNvSpPr>
          <p:nvPr>
            <p:ph sz="quarter" idx="1"/>
          </p:nvPr>
        </p:nvSpPr>
        <p:spPr>
          <a:xfrm>
            <a:off x="457200" y="1401920"/>
            <a:ext cx="6248400" cy="5151280"/>
          </a:xfrm>
        </p:spPr>
        <p:txBody>
          <a:bodyPr>
            <a:noAutofit/>
          </a:bodyPr>
          <a:lstStyle/>
          <a:p>
            <a:pPr>
              <a:lnSpc>
                <a:spcPct val="110000"/>
              </a:lnSpc>
              <a:buClr>
                <a:srgbClr val="FFD937"/>
              </a:buClr>
            </a:pPr>
            <a:r>
              <a:rPr lang="en-US" altLang="en-US" sz="2400" dirty="0"/>
              <a:t>Optimize BG, MNT aimed at 25-30% of dietary calories from fat, saturated fat &lt;7%, avoid trans fats, 10% of </a:t>
            </a:r>
            <a:r>
              <a:rPr lang="en-US" altLang="en-US" sz="2400" dirty="0" err="1"/>
              <a:t>cals</a:t>
            </a:r>
            <a:r>
              <a:rPr lang="en-US" altLang="en-US" sz="2400" dirty="0"/>
              <a:t> from monounsaturated.</a:t>
            </a:r>
          </a:p>
          <a:p>
            <a:pPr>
              <a:lnSpc>
                <a:spcPct val="110000"/>
              </a:lnSpc>
              <a:buClr>
                <a:srgbClr val="FFD937"/>
              </a:buClr>
            </a:pPr>
            <a:r>
              <a:rPr lang="en-US" altLang="en-US" sz="2400" dirty="0"/>
              <a:t>After age of 10 years, statin treatment is reasonable in those (after MNT and lifestyle changes) if:</a:t>
            </a:r>
          </a:p>
          <a:p>
            <a:pPr lvl="2">
              <a:lnSpc>
                <a:spcPct val="110000"/>
              </a:lnSpc>
              <a:buClr>
                <a:srgbClr val="FFD937"/>
              </a:buClr>
            </a:pPr>
            <a:r>
              <a:rPr lang="en-US" altLang="en-US" sz="2400" dirty="0"/>
              <a:t>If LDL &gt;130 after 6 </a:t>
            </a:r>
            <a:r>
              <a:rPr lang="en-US" altLang="en-US" sz="2400" dirty="0" err="1"/>
              <a:t>mos</a:t>
            </a:r>
            <a:r>
              <a:rPr lang="en-US" altLang="en-US" sz="2400" dirty="0"/>
              <a:t>, consider statin</a:t>
            </a:r>
          </a:p>
          <a:p>
            <a:pPr>
              <a:lnSpc>
                <a:spcPct val="110000"/>
              </a:lnSpc>
              <a:buClr>
                <a:srgbClr val="FFD937"/>
              </a:buClr>
            </a:pPr>
            <a:r>
              <a:rPr lang="en-US" altLang="en-US" sz="2400" dirty="0"/>
              <a:t>Goal: LDL cholesterol &lt;100 mg/dL</a:t>
            </a:r>
            <a:endParaRPr lang="en-US" sz="2400" dirty="0"/>
          </a:p>
          <a:p>
            <a:pPr>
              <a:lnSpc>
                <a:spcPct val="110000"/>
              </a:lnSpc>
              <a:buClr>
                <a:srgbClr val="FFD937"/>
              </a:buClr>
            </a:pPr>
            <a:r>
              <a:rPr lang="en-US" sz="2400" dirty="0"/>
              <a:t>If triglycerides &gt;400 fasting or &gt;1,000 mg/dL </a:t>
            </a:r>
            <a:r>
              <a:rPr lang="en-US" sz="2400" dirty="0" err="1"/>
              <a:t>nonfasting</a:t>
            </a:r>
            <a:r>
              <a:rPr lang="en-US" sz="2400" dirty="0"/>
              <a:t>, optimize glycemia and begin fibrate, with a goal of &lt;400 mg/dL fasting  </a:t>
            </a:r>
            <a:endParaRPr lang="en-US" altLang="en-US" sz="2400" dirty="0"/>
          </a:p>
        </p:txBody>
      </p:sp>
      <p:pic>
        <p:nvPicPr>
          <p:cNvPr id="3" name="Picture 2"/>
          <p:cNvPicPr>
            <a:picLocks noChangeAspect="1"/>
          </p:cNvPicPr>
          <p:nvPr/>
        </p:nvPicPr>
        <p:blipFill>
          <a:blip r:embed="rId4"/>
          <a:stretch>
            <a:fillRect/>
          </a:stretch>
        </p:blipFill>
        <p:spPr>
          <a:xfrm>
            <a:off x="6766560" y="1752600"/>
            <a:ext cx="1920240" cy="2057400"/>
          </a:xfrm>
          <a:prstGeom prst="rect">
            <a:avLst/>
          </a:prstGeom>
        </p:spPr>
      </p:pic>
    </p:spTree>
    <p:custDataLst>
      <p:tags r:id="rId1"/>
    </p:custDataLst>
    <p:extLst>
      <p:ext uri="{BB962C8B-B14F-4D97-AF65-F5344CB8AC3E}">
        <p14:creationId xmlns:p14="http://schemas.microsoft.com/office/powerpoint/2010/main" val="199868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51582-1E14-24E7-3DA6-DC81991AB731}"/>
              </a:ext>
            </a:extLst>
          </p:cNvPr>
          <p:cNvPicPr>
            <a:picLocks noChangeAspect="1"/>
          </p:cNvPicPr>
          <p:nvPr/>
        </p:nvPicPr>
        <p:blipFill>
          <a:blip r:embed="rId4"/>
          <a:stretch>
            <a:fillRect/>
          </a:stretch>
        </p:blipFill>
        <p:spPr>
          <a:xfrm>
            <a:off x="228600" y="5408599"/>
            <a:ext cx="8686800" cy="1449401"/>
          </a:xfrm>
          <a:prstGeom prst="rect">
            <a:avLst/>
          </a:prstGeom>
        </p:spPr>
      </p:pic>
      <p:sp>
        <p:nvSpPr>
          <p:cNvPr id="148482" name="Content Placeholder 2"/>
          <p:cNvSpPr>
            <a:spLocks noGrp="1"/>
          </p:cNvSpPr>
          <p:nvPr>
            <p:ph idx="4294967295"/>
          </p:nvPr>
        </p:nvSpPr>
        <p:spPr>
          <a:xfrm>
            <a:off x="381000" y="1234388"/>
            <a:ext cx="7391400" cy="5318812"/>
          </a:xfrm>
        </p:spPr>
        <p:txBody>
          <a:bodyPr>
            <a:noAutofit/>
          </a:bodyPr>
          <a:lstStyle/>
          <a:p>
            <a:pPr>
              <a:buClr>
                <a:srgbClr val="FFD937"/>
              </a:buClr>
            </a:pPr>
            <a:r>
              <a:rPr lang="en-US" altLang="en-US" sz="2800" dirty="0"/>
              <a:t>Screen annually for Urinary Albumin </a:t>
            </a:r>
            <a:r>
              <a:rPr lang="en-US" altLang="en-US" sz="2800" dirty="0" err="1"/>
              <a:t>Creat</a:t>
            </a:r>
            <a:r>
              <a:rPr lang="en-US" altLang="en-US" sz="2800" dirty="0"/>
              <a:t> Ratio</a:t>
            </a:r>
          </a:p>
          <a:p>
            <a:pPr lvl="1">
              <a:buClr>
                <a:srgbClr val="FFD937"/>
              </a:buClr>
            </a:pPr>
            <a:r>
              <a:rPr lang="en-US" altLang="en-US" sz="2200" dirty="0"/>
              <a:t>Type 1 - start of puberty or age ≥10 years, whichever is earlier, once youth has had diabetes for 5 years</a:t>
            </a:r>
          </a:p>
          <a:p>
            <a:pPr lvl="1">
              <a:buClr>
                <a:srgbClr val="FFD937"/>
              </a:buClr>
            </a:pPr>
            <a:r>
              <a:rPr lang="en-US" altLang="en-US" sz="2200" dirty="0"/>
              <a:t>Type 2 – check at time of diagnosis and annually</a:t>
            </a:r>
          </a:p>
          <a:p>
            <a:pPr lvl="1">
              <a:buClr>
                <a:srgbClr val="FFD937"/>
              </a:buClr>
            </a:pPr>
            <a:r>
              <a:rPr lang="en-US" altLang="en-US" sz="2200" dirty="0"/>
              <a:t>random spot urine sample for albumin-to-creatinine (UACR) ratio – Goal is &lt;30 mg/g</a:t>
            </a:r>
          </a:p>
          <a:p>
            <a:pPr>
              <a:buClr>
                <a:srgbClr val="FFD937"/>
              </a:buClr>
            </a:pPr>
            <a:r>
              <a:rPr lang="en-US" altLang="en-US" sz="2400" dirty="0"/>
              <a:t>Measure creatinine clearance/ GFR at initial evaluation, then based on age, diabetes duration and treatment</a:t>
            </a:r>
            <a:endParaRPr lang="en-US" altLang="en-US" b="1" dirty="0"/>
          </a:p>
          <a:p>
            <a:pPr>
              <a:lnSpc>
                <a:spcPct val="80000"/>
              </a:lnSpc>
              <a:buClr>
                <a:srgbClr val="FFD937"/>
              </a:buClr>
              <a:buFont typeface="Arial" panose="020B0604020202020204" pitchFamily="34" charset="0"/>
              <a:buNone/>
            </a:pPr>
            <a:r>
              <a:rPr lang="en-US" altLang="en-US" sz="2800" dirty="0"/>
              <a:t>Treatment</a:t>
            </a:r>
          </a:p>
          <a:p>
            <a:pPr lvl="1">
              <a:buClr>
                <a:srgbClr val="FFD937"/>
              </a:buClr>
            </a:pPr>
            <a:r>
              <a:rPr lang="en-US" altLang="en-US" sz="2400" dirty="0"/>
              <a:t>Start ACE inhibitor or ARB with HTN and when elevated UACR (&gt;30 mg/g) confirmed on 2 of 3 urine samples from different days over 6-months</a:t>
            </a:r>
          </a:p>
          <a:p>
            <a:pPr lvl="1">
              <a:buClr>
                <a:srgbClr val="FFD937"/>
              </a:buClr>
            </a:pPr>
            <a:r>
              <a:rPr lang="en-US" altLang="en-US" sz="2400" dirty="0"/>
              <a:t>Or if GFR &lt; 60 (type 2)</a:t>
            </a:r>
            <a:endParaRPr lang="en-US" altLang="en-US" sz="2200" dirty="0"/>
          </a:p>
        </p:txBody>
      </p:sp>
      <p:sp>
        <p:nvSpPr>
          <p:cNvPr id="148483" name="Title 1"/>
          <p:cNvSpPr>
            <a:spLocks noGrp="1"/>
          </p:cNvSpPr>
          <p:nvPr>
            <p:ph type="title" idx="4294967295"/>
          </p:nvPr>
        </p:nvSpPr>
        <p:spPr>
          <a:xfrm>
            <a:off x="381000" y="304800"/>
            <a:ext cx="8382000" cy="904874"/>
          </a:xfrm>
        </p:spPr>
        <p:txBody>
          <a:bodyPr>
            <a:normAutofit/>
          </a:bodyPr>
          <a:lstStyle/>
          <a:p>
            <a:pPr eaLnBrk="1" hangingPunct="1">
              <a:lnSpc>
                <a:spcPts val="3000"/>
              </a:lnSpc>
            </a:pPr>
            <a:r>
              <a:rPr lang="en-US" altLang="en-US" sz="3200" b="1" dirty="0"/>
              <a:t>Screening and Treatment for Ped Nephropathy  </a:t>
            </a:r>
          </a:p>
        </p:txBody>
      </p:sp>
      <p:pic>
        <p:nvPicPr>
          <p:cNvPr id="3" name="Picture 2">
            <a:extLst>
              <a:ext uri="{FF2B5EF4-FFF2-40B4-BE49-F238E27FC236}">
                <a16:creationId xmlns:a16="http://schemas.microsoft.com/office/drawing/2014/main" id="{53261039-2E60-4ECE-B981-C6803F87FE8E}"/>
              </a:ext>
            </a:extLst>
          </p:cNvPr>
          <p:cNvPicPr>
            <a:picLocks noChangeAspect="1"/>
          </p:cNvPicPr>
          <p:nvPr/>
        </p:nvPicPr>
        <p:blipFill>
          <a:blip r:embed="rId5"/>
          <a:stretch>
            <a:fillRect/>
          </a:stretch>
        </p:blipFill>
        <p:spPr>
          <a:xfrm>
            <a:off x="7401859" y="1981200"/>
            <a:ext cx="1389973" cy="986949"/>
          </a:xfrm>
          <a:prstGeom prst="rect">
            <a:avLst/>
          </a:prstGeom>
        </p:spPr>
      </p:pic>
    </p:spTree>
    <p:custDataLst>
      <p:tags r:id="rId1"/>
    </p:custDataLst>
    <p:extLst>
      <p:ext uri="{BB962C8B-B14F-4D97-AF65-F5344CB8AC3E}">
        <p14:creationId xmlns:p14="http://schemas.microsoft.com/office/powerpoint/2010/main" val="7416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358128" y="1320209"/>
            <a:ext cx="2298192" cy="2209800"/>
          </a:xfrm>
          <a:prstGeom prst="rect">
            <a:avLst/>
          </a:prstGeom>
        </p:spPr>
      </p:pic>
      <p:sp>
        <p:nvSpPr>
          <p:cNvPr id="2" name="Title 1"/>
          <p:cNvSpPr>
            <a:spLocks noGrp="1"/>
          </p:cNvSpPr>
          <p:nvPr>
            <p:ph type="title"/>
          </p:nvPr>
        </p:nvSpPr>
        <p:spPr>
          <a:xfrm>
            <a:off x="446773" y="381000"/>
            <a:ext cx="8229600" cy="838200"/>
          </a:xfrm>
        </p:spPr>
        <p:txBody>
          <a:bodyPr>
            <a:noAutofit/>
          </a:bodyPr>
          <a:lstStyle/>
          <a:p>
            <a:r>
              <a:rPr lang="en-US" altLang="en-US" sz="3200" b="1" dirty="0"/>
              <a:t>Pediatric Eye Screening Guidelines</a:t>
            </a:r>
            <a:endParaRPr lang="en-US" sz="3200" i="1" dirty="0"/>
          </a:p>
        </p:txBody>
      </p:sp>
      <p:sp>
        <p:nvSpPr>
          <p:cNvPr id="149506" name="Content Placeholder 2"/>
          <p:cNvSpPr>
            <a:spLocks noGrp="1"/>
          </p:cNvSpPr>
          <p:nvPr>
            <p:ph sz="quarter" idx="1"/>
          </p:nvPr>
        </p:nvSpPr>
        <p:spPr>
          <a:xfrm>
            <a:off x="457200" y="1320209"/>
            <a:ext cx="6019800" cy="5385391"/>
          </a:xfrm>
        </p:spPr>
        <p:txBody>
          <a:bodyPr>
            <a:noAutofit/>
          </a:bodyPr>
          <a:lstStyle/>
          <a:p>
            <a:pPr>
              <a:buClr>
                <a:srgbClr val="FFD937"/>
              </a:buClr>
            </a:pPr>
            <a:r>
              <a:rPr lang="en-US" altLang="en-US" sz="2800" dirty="0"/>
              <a:t>Type 1: </a:t>
            </a:r>
            <a:r>
              <a:rPr lang="en-US" sz="2800" dirty="0"/>
              <a:t>after having type 1 diabetes for 3–5 years, provided they are aged ≥11 years or puberty has started, whichever is earlier.</a:t>
            </a:r>
          </a:p>
          <a:p>
            <a:pPr>
              <a:buClr>
                <a:srgbClr val="FFD937"/>
              </a:buClr>
            </a:pPr>
            <a:r>
              <a:rPr lang="en-US" altLang="en-US" sz="2800" dirty="0"/>
              <a:t>Type 2: Consider initial dilated and comprehensive eye examination.</a:t>
            </a:r>
          </a:p>
          <a:p>
            <a:pPr marL="0" indent="0">
              <a:lnSpc>
                <a:spcPct val="90000"/>
              </a:lnSpc>
              <a:buClr>
                <a:srgbClr val="FFD937"/>
              </a:buClr>
              <a:buNone/>
            </a:pPr>
            <a:endParaRPr lang="en-US" altLang="en-US" sz="900" dirty="0"/>
          </a:p>
          <a:p>
            <a:pPr>
              <a:lnSpc>
                <a:spcPct val="90000"/>
              </a:lnSpc>
              <a:buClr>
                <a:srgbClr val="FFD937"/>
              </a:buClr>
            </a:pPr>
            <a:endParaRPr lang="en-US" altLang="en-US" sz="1000" b="1" dirty="0"/>
          </a:p>
          <a:p>
            <a:pPr>
              <a:lnSpc>
                <a:spcPct val="90000"/>
              </a:lnSpc>
              <a:buClr>
                <a:srgbClr val="FFD937"/>
              </a:buClr>
            </a:pPr>
            <a:r>
              <a:rPr lang="en-US" altLang="en-US" sz="2800" dirty="0"/>
              <a:t>After initial examination</a:t>
            </a:r>
          </a:p>
          <a:p>
            <a:pPr lvl="1">
              <a:lnSpc>
                <a:spcPct val="90000"/>
              </a:lnSpc>
              <a:buClr>
                <a:srgbClr val="FFD937"/>
              </a:buClr>
            </a:pPr>
            <a:r>
              <a:rPr lang="en-US" altLang="en-US" sz="2800" dirty="0"/>
              <a:t>Routine follow-up every 1-2 years generally recommended</a:t>
            </a:r>
          </a:p>
        </p:txBody>
      </p:sp>
    </p:spTree>
    <p:custDataLst>
      <p:tags r:id="rId1"/>
    </p:custDataLst>
    <p:extLst>
      <p:ext uri="{BB962C8B-B14F-4D97-AF65-F5344CB8AC3E}">
        <p14:creationId xmlns:p14="http://schemas.microsoft.com/office/powerpoint/2010/main" val="119190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74650"/>
          </a:xfrm>
        </p:spPr>
        <p:txBody>
          <a:bodyPr>
            <a:noAutofit/>
          </a:bodyPr>
          <a:lstStyle/>
          <a:p>
            <a:r>
              <a:rPr lang="en-US" altLang="en-US" sz="3600" b="1" dirty="0"/>
              <a:t>Pediatric Neuropathy Screening  </a:t>
            </a:r>
            <a:endParaRPr lang="en-US" sz="3600" dirty="0"/>
          </a:p>
        </p:txBody>
      </p:sp>
      <p:sp>
        <p:nvSpPr>
          <p:cNvPr id="150530" name="Content Placeholder 2"/>
          <p:cNvSpPr>
            <a:spLocks noGrp="1"/>
          </p:cNvSpPr>
          <p:nvPr>
            <p:ph sz="quarter" idx="1"/>
          </p:nvPr>
        </p:nvSpPr>
        <p:spPr>
          <a:xfrm>
            <a:off x="304800" y="1371600"/>
            <a:ext cx="3810000" cy="4785360"/>
          </a:xfrm>
        </p:spPr>
        <p:txBody>
          <a:bodyPr>
            <a:normAutofit lnSpcReduction="10000"/>
          </a:bodyPr>
          <a:lstStyle/>
          <a:p>
            <a:pPr>
              <a:buClr>
                <a:srgbClr val="FFD937"/>
              </a:buClr>
            </a:pPr>
            <a:r>
              <a:rPr lang="en-US" altLang="en-US" sz="2800" dirty="0"/>
              <a:t>Type 2, screen at diagnosis, then annually</a:t>
            </a:r>
          </a:p>
          <a:p>
            <a:pPr>
              <a:buClr>
                <a:srgbClr val="FFD937"/>
              </a:buClr>
            </a:pPr>
            <a:r>
              <a:rPr lang="en-US" altLang="en-US" sz="2800" dirty="0"/>
              <a:t>Type 1 annual comprehensive foot exam for the child at the start of puberty or at age </a:t>
            </a:r>
            <a:r>
              <a:rPr lang="en-US" altLang="en-US" sz="2800" u="sng" dirty="0"/>
              <a:t>&gt;</a:t>
            </a:r>
            <a:r>
              <a:rPr lang="en-US" altLang="en-US" sz="2800" dirty="0"/>
              <a:t> 10 years, whichever is earlier, once the youth has had type 1 diabetes for 5 years </a:t>
            </a:r>
            <a:r>
              <a:rPr lang="en-US" altLang="en-US" sz="2800" b="1" dirty="0"/>
              <a:t> </a:t>
            </a:r>
          </a:p>
          <a:p>
            <a:pPr>
              <a:buClr>
                <a:srgbClr val="FFD937"/>
              </a:buClr>
            </a:pPr>
            <a:endParaRPr lang="en-US" altLang="en-US" sz="2800" b="1" dirty="0"/>
          </a:p>
        </p:txBody>
      </p:sp>
      <p:pic>
        <p:nvPicPr>
          <p:cNvPr id="4" name="Picture 3">
            <a:extLst>
              <a:ext uri="{FF2B5EF4-FFF2-40B4-BE49-F238E27FC236}">
                <a16:creationId xmlns:a16="http://schemas.microsoft.com/office/drawing/2014/main" id="{B101B17B-AAD6-408B-8975-23DEE35D1AAA}"/>
              </a:ext>
            </a:extLst>
          </p:cNvPr>
          <p:cNvPicPr>
            <a:picLocks noChangeAspect="1"/>
          </p:cNvPicPr>
          <p:nvPr/>
        </p:nvPicPr>
        <p:blipFill>
          <a:blip r:embed="rId4"/>
          <a:stretch>
            <a:fillRect/>
          </a:stretch>
        </p:blipFill>
        <p:spPr>
          <a:xfrm>
            <a:off x="4114800" y="1524000"/>
            <a:ext cx="4572000" cy="3041964"/>
          </a:xfrm>
          <a:prstGeom prst="rect">
            <a:avLst/>
          </a:prstGeom>
        </p:spPr>
      </p:pic>
      <p:sp>
        <p:nvSpPr>
          <p:cNvPr id="3" name="TextBox 2">
            <a:extLst>
              <a:ext uri="{FF2B5EF4-FFF2-40B4-BE49-F238E27FC236}">
                <a16:creationId xmlns:a16="http://schemas.microsoft.com/office/drawing/2014/main" id="{E4A6BC17-807D-4192-842D-78C7788C2C3E}"/>
              </a:ext>
            </a:extLst>
          </p:cNvPr>
          <p:cNvSpPr txBox="1"/>
          <p:nvPr/>
        </p:nvSpPr>
        <p:spPr>
          <a:xfrm>
            <a:off x="4572000" y="4876800"/>
            <a:ext cx="4114800" cy="1477328"/>
          </a:xfrm>
          <a:prstGeom prst="rect">
            <a:avLst/>
          </a:prstGeom>
          <a:noFill/>
        </p:spPr>
        <p:txBody>
          <a:bodyPr wrap="square" rtlCol="0">
            <a:spAutoFit/>
          </a:bodyPr>
          <a:lstStyle/>
          <a:p>
            <a:r>
              <a:rPr lang="en-US" dirty="0"/>
              <a:t>Include: inspection, assessment of foot pulses, pinprick and 10-g monofilament sensation tests, testing of vibration sensation using a 128-Hz tuning fork, and ankle reflex tests.</a:t>
            </a:r>
          </a:p>
        </p:txBody>
      </p:sp>
    </p:spTree>
    <p:custDataLst>
      <p:tags r:id="rId1"/>
    </p:custDataLst>
    <p:extLst>
      <p:ext uri="{BB962C8B-B14F-4D97-AF65-F5344CB8AC3E}">
        <p14:creationId xmlns:p14="http://schemas.microsoft.com/office/powerpoint/2010/main" val="199178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a:t>The Social Context of Diabetes Self-Management</a:t>
            </a:r>
          </a:p>
        </p:txBody>
      </p:sp>
      <p:pic>
        <p:nvPicPr>
          <p:cNvPr id="4" name="Content Placeholder 3"/>
          <p:cNvPicPr>
            <a:picLocks noGrp="1" noChangeAspect="1"/>
          </p:cNvPicPr>
          <p:nvPr>
            <p:ph sz="quarter" idx="1"/>
          </p:nvPr>
        </p:nvPicPr>
        <p:blipFill>
          <a:blip r:embed="rId3"/>
          <a:stretch>
            <a:fillRect/>
          </a:stretch>
        </p:blipFill>
        <p:spPr>
          <a:xfrm>
            <a:off x="3048000" y="1600200"/>
            <a:ext cx="3341539" cy="4937125"/>
          </a:xfrm>
          <a:prstGeom prst="rect">
            <a:avLst/>
          </a:prstGeom>
        </p:spPr>
      </p:pic>
    </p:spTree>
    <p:custDataLst>
      <p:tags r:id="rId1"/>
    </p:custDataLst>
    <p:extLst>
      <p:ext uri="{BB962C8B-B14F-4D97-AF65-F5344CB8AC3E}">
        <p14:creationId xmlns:p14="http://schemas.microsoft.com/office/powerpoint/2010/main" val="56576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11</a:t>
            </a:r>
          </a:p>
        </p:txBody>
      </p:sp>
      <p:sp>
        <p:nvSpPr>
          <p:cNvPr id="3" name="Content Placeholder 2"/>
          <p:cNvSpPr>
            <a:spLocks noGrp="1"/>
          </p:cNvSpPr>
          <p:nvPr>
            <p:ph sz="quarter" idx="1"/>
          </p:nvPr>
        </p:nvSpPr>
        <p:spPr>
          <a:xfrm>
            <a:off x="457200" y="1219200"/>
            <a:ext cx="7010400" cy="4937760"/>
          </a:xfrm>
        </p:spPr>
        <p:txBody>
          <a:bodyPr>
            <a:normAutofit fontScale="92500" lnSpcReduction="10000"/>
          </a:bodyPr>
          <a:lstStyle/>
          <a:p>
            <a:r>
              <a:rPr lang="en-US" dirty="0"/>
              <a:t>When working with kids and families with type 2 diabetes, which approach work best to support behavior change?</a:t>
            </a:r>
          </a:p>
          <a:p>
            <a:pPr marL="274320" lvl="1" indent="0">
              <a:buNone/>
            </a:pPr>
            <a:r>
              <a:rPr lang="en-US" sz="3200" dirty="0"/>
              <a:t>A. Take time to understand their perception of diabetes self-care</a:t>
            </a:r>
          </a:p>
          <a:p>
            <a:pPr marL="274320" lvl="1" indent="0">
              <a:buNone/>
            </a:pPr>
            <a:r>
              <a:rPr lang="en-US" sz="3200" dirty="0"/>
              <a:t>B. Gently support avoidance of sugary treats.</a:t>
            </a:r>
          </a:p>
          <a:p>
            <a:pPr marL="274320" lvl="1" indent="0">
              <a:buNone/>
            </a:pPr>
            <a:r>
              <a:rPr lang="en-US" sz="3200" dirty="0"/>
              <a:t>C.  Remind them about the risk of complications.</a:t>
            </a:r>
          </a:p>
          <a:p>
            <a:pPr marL="274320" lvl="1" indent="0">
              <a:buNone/>
            </a:pPr>
            <a:r>
              <a:rPr lang="en-US" sz="3200" dirty="0"/>
              <a:t>D.  Reinforce that unless they make changes, insulin may be required.</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7467600" y="3688080"/>
            <a:ext cx="1447800" cy="1834542"/>
          </a:xfrm>
          <a:prstGeom prst="rect">
            <a:avLst/>
          </a:prstGeom>
        </p:spPr>
      </p:pic>
      <p:sp>
        <p:nvSpPr>
          <p:cNvPr id="5" name="Oval 4">
            <a:extLst>
              <a:ext uri="{FF2B5EF4-FFF2-40B4-BE49-F238E27FC236}">
                <a16:creationId xmlns:a16="http://schemas.microsoft.com/office/drawing/2014/main" id="{3B45F1F9-6A1B-45CF-B274-CE25DCE81685}"/>
              </a:ext>
            </a:extLst>
          </p:cNvPr>
          <p:cNvSpPr/>
          <p:nvPr/>
        </p:nvSpPr>
        <p:spPr>
          <a:xfrm>
            <a:off x="304800" y="2514600"/>
            <a:ext cx="5943600" cy="914400"/>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91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dirty="0"/>
              <a:t>Social Context &amp; Lifestyle Changes </a:t>
            </a:r>
          </a:p>
        </p:txBody>
      </p:sp>
      <p:sp>
        <p:nvSpPr>
          <p:cNvPr id="3" name="Content Placeholder 2"/>
          <p:cNvSpPr>
            <a:spLocks noGrp="1"/>
          </p:cNvSpPr>
          <p:nvPr>
            <p:ph sz="quarter" idx="1"/>
          </p:nvPr>
        </p:nvSpPr>
        <p:spPr>
          <a:xfrm>
            <a:off x="457200" y="1219200"/>
            <a:ext cx="6172200" cy="5181600"/>
          </a:xfrm>
        </p:spPr>
        <p:txBody>
          <a:bodyPr>
            <a:normAutofit fontScale="92500"/>
          </a:bodyPr>
          <a:lstStyle/>
          <a:p>
            <a:pPr>
              <a:defRPr/>
            </a:pPr>
            <a:r>
              <a:rPr lang="en-US" dirty="0"/>
              <a:t>Assess social context and apply that information to treatment decisions:</a:t>
            </a:r>
          </a:p>
          <a:p>
            <a:pPr>
              <a:defRPr/>
            </a:pPr>
            <a:r>
              <a:rPr lang="en-US" dirty="0"/>
              <a:t>Eval potential food insecurity, housing stability, and financial barriers, and</a:t>
            </a:r>
          </a:p>
          <a:p>
            <a:pPr>
              <a:defRPr/>
            </a:pPr>
            <a:r>
              <a:rPr lang="en-US" dirty="0"/>
              <a:t>Find realistic life plan – </a:t>
            </a:r>
            <a:r>
              <a:rPr lang="en-US" dirty="0">
                <a:solidFill>
                  <a:srgbClr val="FF0000"/>
                </a:solidFill>
              </a:rPr>
              <a:t>Shared decision making</a:t>
            </a:r>
          </a:p>
          <a:p>
            <a:pPr>
              <a:defRPr/>
            </a:pPr>
            <a:r>
              <a:rPr lang="en-US" dirty="0"/>
              <a:t>Social support, screenings, referrals</a:t>
            </a:r>
          </a:p>
          <a:p>
            <a:pPr>
              <a:defRPr/>
            </a:pPr>
            <a:r>
              <a:rPr lang="en-US" dirty="0"/>
              <a:t>Diabetes Camps</a:t>
            </a:r>
          </a:p>
          <a:p>
            <a:pPr>
              <a:defRPr/>
            </a:pPr>
            <a:r>
              <a:rPr lang="en-US" dirty="0"/>
              <a:t>Preconception counseling</a:t>
            </a:r>
          </a:p>
        </p:txBody>
      </p:sp>
      <p:pic>
        <p:nvPicPr>
          <p:cNvPr id="73732" name="Picture 5" descr="C:\Documents and Settings\Owner\Local Settings\Temporary Internet Files\Content.IE5\0TFT5APD\MP900431196[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694314" y="1254210"/>
            <a:ext cx="1933750" cy="217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43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C6A2-6833-4258-86AE-66EC560DC25A}"/>
              </a:ext>
            </a:extLst>
          </p:cNvPr>
          <p:cNvSpPr>
            <a:spLocks noGrp="1"/>
          </p:cNvSpPr>
          <p:nvPr>
            <p:ph type="title"/>
          </p:nvPr>
        </p:nvSpPr>
        <p:spPr/>
        <p:txBody>
          <a:bodyPr/>
          <a:lstStyle/>
          <a:p>
            <a:r>
              <a:rPr lang="en-US" dirty="0"/>
              <a:t>Pregnancy, Youth and Diabetes</a:t>
            </a:r>
          </a:p>
        </p:txBody>
      </p:sp>
      <p:sp>
        <p:nvSpPr>
          <p:cNvPr id="3" name="Content Placeholder 2">
            <a:extLst>
              <a:ext uri="{FF2B5EF4-FFF2-40B4-BE49-F238E27FC236}">
                <a16:creationId xmlns:a16="http://schemas.microsoft.com/office/drawing/2014/main" id="{56F89D58-E02B-4D9B-A76E-D4693B1EF86C}"/>
              </a:ext>
            </a:extLst>
          </p:cNvPr>
          <p:cNvSpPr>
            <a:spLocks noGrp="1"/>
          </p:cNvSpPr>
          <p:nvPr>
            <p:ph sz="quarter" idx="1"/>
          </p:nvPr>
        </p:nvSpPr>
        <p:spPr>
          <a:xfrm>
            <a:off x="457200" y="1219200"/>
            <a:ext cx="5867400" cy="4937760"/>
          </a:xfrm>
        </p:spPr>
        <p:txBody>
          <a:bodyPr/>
          <a:lstStyle/>
          <a:p>
            <a:r>
              <a:rPr lang="en-US" dirty="0"/>
              <a:t>The TODAY study documented that despite disease- and age-specific counseling</a:t>
            </a:r>
          </a:p>
          <a:p>
            <a:pPr lvl="1"/>
            <a:r>
              <a:rPr lang="en-US" dirty="0"/>
              <a:t> 10.2% of the females in the cohort became pregnant over an average of 3.8 years of study participation. </a:t>
            </a:r>
          </a:p>
          <a:p>
            <a:pPr lvl="1"/>
            <a:r>
              <a:rPr lang="en-US" dirty="0"/>
              <a:t>26.4% of pregnancies ended in a miscarriage, stillbirth, or intrauterine death</a:t>
            </a:r>
          </a:p>
          <a:p>
            <a:pPr lvl="1"/>
            <a:r>
              <a:rPr lang="en-US" dirty="0"/>
              <a:t>20.5% of the liveborn infants had a major congenital anomaly.</a:t>
            </a:r>
          </a:p>
        </p:txBody>
      </p:sp>
      <p:pic>
        <p:nvPicPr>
          <p:cNvPr id="9" name="Picture 8">
            <a:extLst>
              <a:ext uri="{FF2B5EF4-FFF2-40B4-BE49-F238E27FC236}">
                <a16:creationId xmlns:a16="http://schemas.microsoft.com/office/drawing/2014/main" id="{CD92E7DB-26E0-49DC-9979-ED52FF1463D3}"/>
              </a:ext>
            </a:extLst>
          </p:cNvPr>
          <p:cNvPicPr>
            <a:picLocks noChangeAspect="1"/>
          </p:cNvPicPr>
          <p:nvPr/>
        </p:nvPicPr>
        <p:blipFill>
          <a:blip r:embed="rId2"/>
          <a:stretch>
            <a:fillRect/>
          </a:stretch>
        </p:blipFill>
        <p:spPr>
          <a:xfrm>
            <a:off x="6400800" y="1304337"/>
            <a:ext cx="2383743" cy="2383743"/>
          </a:xfrm>
          <a:prstGeom prst="rect">
            <a:avLst/>
          </a:prstGeom>
        </p:spPr>
      </p:pic>
    </p:spTree>
    <p:extLst>
      <p:ext uri="{BB962C8B-B14F-4D97-AF65-F5344CB8AC3E}">
        <p14:creationId xmlns:p14="http://schemas.microsoft.com/office/powerpoint/2010/main" val="301497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8"/>
            <a:ext cx="8153400" cy="1391198"/>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509" y="1722825"/>
            <a:ext cx="3398426" cy="3828313"/>
          </a:xfrm>
          <a:prstGeom prst="rect">
            <a:avLst/>
          </a:prstGeom>
        </p:spPr>
      </p:pic>
      <p:sp>
        <p:nvSpPr>
          <p:cNvPr id="3" name="TextBox 2">
            <a:extLst>
              <a:ext uri="{FF2B5EF4-FFF2-40B4-BE49-F238E27FC236}">
                <a16:creationId xmlns:a16="http://schemas.microsoft.com/office/drawing/2014/main" id="{D2E4285A-B56F-0F79-9FB4-D8E256755B2F}"/>
              </a:ext>
            </a:extLst>
          </p:cNvPr>
          <p:cNvSpPr txBox="1"/>
          <p:nvPr/>
        </p:nvSpPr>
        <p:spPr>
          <a:xfrm>
            <a:off x="1600200" y="1800910"/>
            <a:ext cx="304800" cy="256489"/>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4637AC4D-A631-70F7-07DC-38477C1B7375}"/>
              </a:ext>
            </a:extLst>
          </p:cNvPr>
          <p:cNvSpPr txBox="1"/>
          <p:nvPr/>
        </p:nvSpPr>
        <p:spPr>
          <a:xfrm>
            <a:off x="4419511" y="2667000"/>
            <a:ext cx="463423" cy="304800"/>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01A88A-8B05-43EE-B5B1-8FF675FBA2B5}"/>
              </a:ext>
            </a:extLst>
          </p:cNvPr>
          <p:cNvSpPr>
            <a:spLocks noGrp="1"/>
          </p:cNvSpPr>
          <p:nvPr>
            <p:ph type="title"/>
          </p:nvPr>
        </p:nvSpPr>
        <p:spPr>
          <a:xfrm>
            <a:off x="457200" y="152400"/>
            <a:ext cx="8229600" cy="990600"/>
          </a:xfrm>
        </p:spPr>
        <p:txBody>
          <a:bodyPr/>
          <a:lstStyle/>
          <a:p>
            <a:r>
              <a:rPr lang="en-US" dirty="0"/>
              <a:t>Preconception Planning</a:t>
            </a:r>
          </a:p>
        </p:txBody>
      </p:sp>
      <p:sp>
        <p:nvSpPr>
          <p:cNvPr id="8" name="Content Placeholder 2">
            <a:extLst>
              <a:ext uri="{FF2B5EF4-FFF2-40B4-BE49-F238E27FC236}">
                <a16:creationId xmlns:a16="http://schemas.microsoft.com/office/drawing/2014/main" id="{B26EE94B-3E47-4957-9590-5F3262AF62B4}"/>
              </a:ext>
            </a:extLst>
          </p:cNvPr>
          <p:cNvSpPr>
            <a:spLocks noGrp="1"/>
          </p:cNvSpPr>
          <p:nvPr>
            <p:ph sz="quarter" idx="1"/>
          </p:nvPr>
        </p:nvSpPr>
        <p:spPr>
          <a:xfrm>
            <a:off x="457200" y="1219200"/>
            <a:ext cx="5562600" cy="5715000"/>
          </a:xfrm>
        </p:spPr>
        <p:txBody>
          <a:bodyPr>
            <a:normAutofit fontScale="85000" lnSpcReduction="20000"/>
          </a:bodyPr>
          <a:lstStyle/>
          <a:p>
            <a:r>
              <a:rPr lang="en-US" dirty="0"/>
              <a:t>For teens of childbearing potential provide:</a:t>
            </a:r>
          </a:p>
          <a:p>
            <a:pPr lvl="1">
              <a:lnSpc>
                <a:spcPct val="120000"/>
              </a:lnSpc>
            </a:pPr>
            <a:r>
              <a:rPr lang="en-US" dirty="0"/>
              <a:t>Info on effective contraception or abstinence to prevent unplanned pregnancy. </a:t>
            </a:r>
          </a:p>
          <a:p>
            <a:pPr lvl="1">
              <a:lnSpc>
                <a:spcPct val="120000"/>
              </a:lnSpc>
            </a:pPr>
            <a:r>
              <a:rPr lang="en-US" dirty="0"/>
              <a:t>Use developmentally appropriate educational tools </a:t>
            </a:r>
          </a:p>
          <a:p>
            <a:pPr lvl="1">
              <a:lnSpc>
                <a:spcPct val="120000"/>
              </a:lnSpc>
            </a:pPr>
            <a:r>
              <a:rPr lang="en-US" dirty="0"/>
              <a:t>Enable adolescents to make well-informed decisions </a:t>
            </a:r>
          </a:p>
          <a:p>
            <a:pPr lvl="1">
              <a:lnSpc>
                <a:spcPct val="120000"/>
              </a:lnSpc>
            </a:pPr>
            <a:r>
              <a:rPr lang="en-US" dirty="0"/>
              <a:t>Free preconception counseling resources tailored for adolescents are available at ADA </a:t>
            </a:r>
          </a:p>
          <a:p>
            <a:pPr lvl="1">
              <a:lnSpc>
                <a:spcPct val="120000"/>
              </a:lnSpc>
            </a:pPr>
            <a:r>
              <a:rPr lang="en-US" dirty="0"/>
              <a:t>Include education about the risks of malformations associated with elevated glucose levels</a:t>
            </a:r>
          </a:p>
          <a:p>
            <a:pPr lvl="1"/>
            <a:endParaRPr lang="en-US" dirty="0"/>
          </a:p>
        </p:txBody>
      </p:sp>
      <p:pic>
        <p:nvPicPr>
          <p:cNvPr id="9" name="Picture 8" descr="A person posing for the camera&#10;&#10;Description automatically generated">
            <a:extLst>
              <a:ext uri="{FF2B5EF4-FFF2-40B4-BE49-F238E27FC236}">
                <a16:creationId xmlns:a16="http://schemas.microsoft.com/office/drawing/2014/main" id="{3E41652B-4A03-4F85-B50D-1940C257572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00800" y="1371600"/>
            <a:ext cx="2028825" cy="3048000"/>
          </a:xfrm>
          <a:prstGeom prst="rect">
            <a:avLst/>
          </a:prstGeom>
        </p:spPr>
      </p:pic>
    </p:spTree>
    <p:extLst>
      <p:ext uri="{BB962C8B-B14F-4D97-AF65-F5344CB8AC3E}">
        <p14:creationId xmlns:p14="http://schemas.microsoft.com/office/powerpoint/2010/main" val="151766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90800" y="1219200"/>
            <a:ext cx="6096000" cy="4937760"/>
          </a:xfrm>
        </p:spPr>
        <p:txBody>
          <a:bodyPr>
            <a:normAutofit fontScale="92500" lnSpcReduction="10000"/>
          </a:bodyPr>
          <a:lstStyle/>
          <a:p>
            <a:pPr>
              <a:defRPr/>
            </a:pPr>
            <a:r>
              <a:rPr lang="en-US" sz="2800" dirty="0"/>
              <a:t>See provider every 3 months</a:t>
            </a:r>
          </a:p>
          <a:p>
            <a:pPr>
              <a:defRPr/>
            </a:pPr>
            <a:r>
              <a:rPr lang="en-US" sz="2800" dirty="0"/>
              <a:t>Refer to behavioral specialist, CDCES and RDN at least yearly</a:t>
            </a:r>
          </a:p>
          <a:p>
            <a:pPr>
              <a:defRPr/>
            </a:pPr>
            <a:r>
              <a:rPr lang="en-US" sz="2800" dirty="0"/>
              <a:t>Eval for hypo awareness/frequency each visit</a:t>
            </a:r>
          </a:p>
          <a:p>
            <a:pPr>
              <a:defRPr/>
            </a:pPr>
            <a:r>
              <a:rPr lang="en-US" sz="2800" dirty="0"/>
              <a:t>Eval normal growth and development</a:t>
            </a:r>
          </a:p>
          <a:p>
            <a:pPr lvl="1">
              <a:defRPr/>
            </a:pPr>
            <a:r>
              <a:rPr lang="en-US" dirty="0"/>
              <a:t>If delayed, assess hyperglycemia, celiac or thyroid disease (screen every 1-2 </a:t>
            </a:r>
            <a:r>
              <a:rPr lang="en-US" dirty="0" err="1"/>
              <a:t>yrs</a:t>
            </a:r>
            <a:r>
              <a:rPr lang="en-US" dirty="0"/>
              <a:t>)</a:t>
            </a:r>
          </a:p>
          <a:p>
            <a:pPr>
              <a:defRPr/>
            </a:pPr>
            <a:r>
              <a:rPr lang="en-US" sz="2800" dirty="0" err="1"/>
              <a:t>Eval</a:t>
            </a:r>
            <a:r>
              <a:rPr lang="en-US" sz="2800" dirty="0"/>
              <a:t> for distress starting at age 7-8</a:t>
            </a:r>
          </a:p>
          <a:p>
            <a:pPr>
              <a:defRPr/>
            </a:pPr>
            <a:r>
              <a:rPr lang="en-US" sz="2800" dirty="0"/>
              <a:t>Depression screening at 10 </a:t>
            </a:r>
            <a:r>
              <a:rPr lang="en-US" sz="2800" dirty="0" err="1"/>
              <a:t>yrs</a:t>
            </a:r>
            <a:r>
              <a:rPr lang="en-US" sz="2800" dirty="0"/>
              <a:t> of age</a:t>
            </a:r>
          </a:p>
          <a:p>
            <a:pPr>
              <a:defRPr/>
            </a:pPr>
            <a:r>
              <a:rPr lang="en-US" sz="2800" dirty="0">
                <a:solidFill>
                  <a:srgbClr val="0070C0"/>
                </a:solidFill>
              </a:rPr>
              <a:t>Allow time for pt to see provider alone when appropriate </a:t>
            </a:r>
          </a:p>
        </p:txBody>
      </p:sp>
      <p:sp>
        <p:nvSpPr>
          <p:cNvPr id="65538" name="Title 1"/>
          <p:cNvSpPr>
            <a:spLocks noGrp="1"/>
          </p:cNvSpPr>
          <p:nvPr>
            <p:ph type="title"/>
          </p:nvPr>
        </p:nvSpPr>
        <p:spPr>
          <a:xfrm>
            <a:off x="457200" y="457200"/>
            <a:ext cx="8305800" cy="762000"/>
          </a:xfrm>
        </p:spPr>
        <p:txBody>
          <a:bodyPr>
            <a:normAutofit fontScale="90000"/>
          </a:bodyPr>
          <a:lstStyle/>
          <a:p>
            <a:r>
              <a:rPr lang="en-US" altLang="en-US" dirty="0"/>
              <a:t>Ongoing Care For Pediatric Diabetes </a:t>
            </a:r>
            <a:endParaRPr lang="en-US" altLang="en-US" dirty="0">
              <a:solidFill>
                <a:srgbClr val="FF00FF"/>
              </a:solidFill>
            </a:endParaRPr>
          </a:p>
        </p:txBody>
      </p:sp>
      <p:pic>
        <p:nvPicPr>
          <p:cNvPr id="65540" name="Picture 5" descr="C:\Documents and Settings\Owner\Local Settings\Temporary Internet Files\Content.IE5\PMT7THFC\MP900422108[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5428" y="1524000"/>
            <a:ext cx="2012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45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111091"/>
          </a:xfrm>
        </p:spPr>
        <p:txBody>
          <a:bodyPr>
            <a:noAutofit/>
          </a:bodyPr>
          <a:lstStyle/>
          <a:p>
            <a:r>
              <a:rPr lang="en-US" altLang="en-US" sz="3400" b="1" dirty="0"/>
              <a:t>Pediatric Diabetes Self-Management Education and Support  </a:t>
            </a:r>
            <a:endParaRPr lang="en-US" sz="3400" dirty="0"/>
          </a:p>
        </p:txBody>
      </p:sp>
      <p:sp>
        <p:nvSpPr>
          <p:cNvPr id="151554" name="Content Placeholder 2"/>
          <p:cNvSpPr>
            <a:spLocks noGrp="1"/>
          </p:cNvSpPr>
          <p:nvPr>
            <p:ph sz="quarter" idx="1"/>
          </p:nvPr>
        </p:nvSpPr>
        <p:spPr>
          <a:xfrm>
            <a:off x="457200" y="1371600"/>
            <a:ext cx="6172200" cy="4876800"/>
          </a:xfrm>
        </p:spPr>
        <p:txBody>
          <a:bodyPr>
            <a:normAutofit fontScale="92500" lnSpcReduction="10000"/>
          </a:bodyPr>
          <a:lstStyle/>
          <a:p>
            <a:pPr marL="457200" lvl="1" indent="-457200">
              <a:lnSpc>
                <a:spcPct val="110000"/>
              </a:lnSpc>
              <a:buClr>
                <a:srgbClr val="FFD937"/>
              </a:buClr>
            </a:pPr>
            <a:r>
              <a:rPr lang="en-US" altLang="en-US" sz="3200" dirty="0"/>
              <a:t>Provide diabetes self-management education and support at diagnosis and routinely thereafter that is:</a:t>
            </a:r>
            <a:endParaRPr lang="en-US" altLang="en-US" sz="3600" b="1" dirty="0"/>
          </a:p>
          <a:p>
            <a:pPr marL="457200" lvl="1" indent="-457200">
              <a:lnSpc>
                <a:spcPct val="110000"/>
              </a:lnSpc>
              <a:buClr>
                <a:srgbClr val="FFD937"/>
              </a:buClr>
            </a:pPr>
            <a:r>
              <a:rPr lang="en-US" altLang="en-US" sz="3600" dirty="0"/>
              <a:t>Culturally sensitive </a:t>
            </a:r>
          </a:p>
          <a:p>
            <a:pPr marL="457200" lvl="1" indent="-457200">
              <a:lnSpc>
                <a:spcPct val="110000"/>
              </a:lnSpc>
              <a:buClr>
                <a:srgbClr val="FFD937"/>
              </a:buClr>
            </a:pPr>
            <a:r>
              <a:rPr lang="en-US" altLang="en-US" sz="3600" dirty="0"/>
              <a:t>Developmentally appropriate </a:t>
            </a:r>
          </a:p>
          <a:p>
            <a:pPr marL="457200" lvl="1" indent="-457200">
              <a:lnSpc>
                <a:spcPct val="110000"/>
              </a:lnSpc>
              <a:buClr>
                <a:srgbClr val="FFD937"/>
              </a:buClr>
            </a:pPr>
            <a:r>
              <a:rPr lang="en-US" altLang="en-US" sz="3600" dirty="0"/>
              <a:t>Eval for social determinants of health.</a:t>
            </a:r>
          </a:p>
          <a:p>
            <a:pPr marL="457200" lvl="1" indent="-457200">
              <a:lnSpc>
                <a:spcPct val="110000"/>
              </a:lnSpc>
              <a:buClr>
                <a:srgbClr val="FFD937"/>
              </a:buClr>
            </a:pPr>
            <a:r>
              <a:rPr lang="en-US" altLang="en-US" sz="3600" dirty="0"/>
              <a:t>Mental health professionals should be part of the team</a:t>
            </a:r>
          </a:p>
          <a:p>
            <a:pPr marL="457200" lvl="1" indent="-457200">
              <a:lnSpc>
                <a:spcPct val="90000"/>
              </a:lnSpc>
              <a:buClr>
                <a:srgbClr val="FFD937"/>
              </a:buClr>
            </a:pPr>
            <a:endParaRPr lang="en-US" altLang="en-US" sz="3600" dirty="0"/>
          </a:p>
        </p:txBody>
      </p:sp>
      <p:pic>
        <p:nvPicPr>
          <p:cNvPr id="3" name="Picture 2"/>
          <p:cNvPicPr>
            <a:picLocks noChangeAspect="1"/>
          </p:cNvPicPr>
          <p:nvPr/>
        </p:nvPicPr>
        <p:blipFill>
          <a:blip r:embed="rId4"/>
          <a:stretch>
            <a:fillRect/>
          </a:stretch>
        </p:blipFill>
        <p:spPr>
          <a:xfrm>
            <a:off x="6400800" y="2209800"/>
            <a:ext cx="2638425" cy="1970178"/>
          </a:xfrm>
          <a:prstGeom prst="rect">
            <a:avLst/>
          </a:prstGeom>
        </p:spPr>
      </p:pic>
    </p:spTree>
    <p:custDataLst>
      <p:tags r:id="rId1"/>
    </p:custDataLst>
    <p:extLst>
      <p:ext uri="{BB962C8B-B14F-4D97-AF65-F5344CB8AC3E}">
        <p14:creationId xmlns:p14="http://schemas.microsoft.com/office/powerpoint/2010/main" val="36177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152400"/>
            <a:ext cx="8229600" cy="838200"/>
          </a:xfrm>
        </p:spPr>
        <p:txBody>
          <a:bodyPr/>
          <a:lstStyle/>
          <a:p>
            <a:pPr eaLnBrk="1" hangingPunct="1"/>
            <a:r>
              <a:rPr lang="en-US" altLang="en-US"/>
              <a:t>Strategies for Working with Teens</a:t>
            </a:r>
          </a:p>
        </p:txBody>
      </p:sp>
      <p:sp>
        <p:nvSpPr>
          <p:cNvPr id="282627" name="Rectangle 3"/>
          <p:cNvSpPr>
            <a:spLocks noGrp="1" noRot="1" noChangeArrowheads="1"/>
          </p:cNvSpPr>
          <p:nvPr>
            <p:ph sz="quarter" idx="1"/>
          </p:nvPr>
        </p:nvSpPr>
        <p:spPr>
          <a:xfrm>
            <a:off x="2819400" y="1386840"/>
            <a:ext cx="5867400" cy="4937760"/>
          </a:xfrm>
        </p:spPr>
        <p:txBody>
          <a:bodyPr/>
          <a:lstStyle/>
          <a:p>
            <a:pPr eaLnBrk="1" hangingPunct="1">
              <a:defRPr/>
            </a:pPr>
            <a:r>
              <a:rPr lang="en-US" dirty="0"/>
              <a:t>Avoid judgment</a:t>
            </a:r>
          </a:p>
          <a:p>
            <a:pPr eaLnBrk="1" hangingPunct="1">
              <a:defRPr/>
            </a:pPr>
            <a:r>
              <a:rPr lang="en-US" dirty="0"/>
              <a:t>Specific plan / realistic goals</a:t>
            </a:r>
          </a:p>
          <a:p>
            <a:pPr eaLnBrk="1" hangingPunct="1">
              <a:defRPr/>
            </a:pPr>
            <a:r>
              <a:rPr lang="en-US" dirty="0"/>
              <a:t>Teach real life problem solving</a:t>
            </a:r>
          </a:p>
          <a:p>
            <a:pPr eaLnBrk="1" hangingPunct="1">
              <a:defRPr/>
            </a:pPr>
            <a:r>
              <a:rPr lang="en-US" dirty="0"/>
              <a:t>Gradual increase responsibility</a:t>
            </a:r>
          </a:p>
          <a:p>
            <a:pPr lvl="1" eaLnBrk="1" hangingPunct="1">
              <a:defRPr/>
            </a:pPr>
            <a:r>
              <a:rPr lang="en-US" dirty="0"/>
              <a:t>Diabetes self-care</a:t>
            </a:r>
          </a:p>
          <a:p>
            <a:pPr lvl="1" eaLnBrk="1" hangingPunct="1">
              <a:defRPr/>
            </a:pPr>
            <a:r>
              <a:rPr lang="en-US" dirty="0"/>
              <a:t>Doctors </a:t>
            </a:r>
            <a:r>
              <a:rPr lang="en-US" dirty="0" err="1"/>
              <a:t>appts</a:t>
            </a:r>
            <a:endParaRPr lang="en-US" dirty="0"/>
          </a:p>
          <a:p>
            <a:pPr lvl="1" eaLnBrk="1" hangingPunct="1">
              <a:defRPr/>
            </a:pPr>
            <a:r>
              <a:rPr lang="en-US" dirty="0"/>
              <a:t>Referrals / prescriptions</a:t>
            </a:r>
          </a:p>
        </p:txBody>
      </p:sp>
      <p:graphicFrame>
        <p:nvGraphicFramePr>
          <p:cNvPr id="59396" name="Object 4"/>
          <p:cNvGraphicFramePr>
            <a:graphicFrameLocks noChangeAspect="1"/>
          </p:cNvGraphicFramePr>
          <p:nvPr/>
        </p:nvGraphicFramePr>
        <p:xfrm>
          <a:off x="457200" y="1676400"/>
          <a:ext cx="2190750" cy="3733800"/>
        </p:xfrm>
        <a:graphic>
          <a:graphicData uri="http://schemas.openxmlformats.org/presentationml/2006/ole">
            <mc:AlternateContent xmlns:mc="http://schemas.openxmlformats.org/markup-compatibility/2006">
              <mc:Choice xmlns:v="urn:schemas-microsoft-com:vml" Requires="v">
                <p:oleObj name="Clip" r:id="rId4" imgW="2262857" imgH="3429297" progId="MS_ClipArt_Gallery.2">
                  <p:embed/>
                </p:oleObj>
              </mc:Choice>
              <mc:Fallback>
                <p:oleObj name="Clip" r:id="rId4" imgW="2262857" imgH="3429297" progId="MS_ClipArt_Gallery.2">
                  <p:embed/>
                  <p:pic>
                    <p:nvPicPr>
                      <p:cNvPr id="5939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400"/>
                        <a:ext cx="2190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205819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rrowheads="1"/>
          </p:cNvSpPr>
          <p:nvPr>
            <p:ph type="title"/>
          </p:nvPr>
        </p:nvSpPr>
        <p:spPr>
          <a:xfrm>
            <a:off x="469557" y="152400"/>
            <a:ext cx="8229600" cy="990600"/>
          </a:xfrm>
        </p:spPr>
        <p:txBody>
          <a:bodyPr/>
          <a:lstStyle/>
          <a:p>
            <a:pPr eaLnBrk="1" hangingPunct="1"/>
            <a:r>
              <a:rPr lang="en-US" altLang="en-US" dirty="0"/>
              <a:t>Adolescence Overview</a:t>
            </a:r>
          </a:p>
        </p:txBody>
      </p:sp>
      <p:sp>
        <p:nvSpPr>
          <p:cNvPr id="280579" name="Rectangle 3"/>
          <p:cNvSpPr>
            <a:spLocks noGrp="1" noRot="1" noChangeArrowheads="1"/>
          </p:cNvSpPr>
          <p:nvPr>
            <p:ph sz="quarter" idx="1"/>
          </p:nvPr>
        </p:nvSpPr>
        <p:spPr>
          <a:xfrm>
            <a:off x="457200" y="1219200"/>
            <a:ext cx="6705600" cy="4937760"/>
          </a:xfrm>
        </p:spPr>
        <p:txBody>
          <a:bodyPr/>
          <a:lstStyle/>
          <a:p>
            <a:pPr eaLnBrk="1" hangingPunct="1">
              <a:defRPr/>
            </a:pPr>
            <a:r>
              <a:rPr lang="en-US" dirty="0"/>
              <a:t>Hormones increase insulin resistance</a:t>
            </a:r>
          </a:p>
          <a:p>
            <a:pPr eaLnBrk="1" hangingPunct="1">
              <a:defRPr/>
            </a:pPr>
            <a:r>
              <a:rPr lang="en-US" dirty="0"/>
              <a:t>Elevated glucose may be secondary to chronic family stress or parental over/under involvement</a:t>
            </a:r>
          </a:p>
          <a:p>
            <a:pPr eaLnBrk="1" hangingPunct="1">
              <a:defRPr/>
            </a:pPr>
            <a:r>
              <a:rPr lang="en-US" dirty="0"/>
              <a:t>Identity and self image concerns </a:t>
            </a:r>
          </a:p>
          <a:p>
            <a:pPr eaLnBrk="1" hangingPunct="1">
              <a:defRPr/>
            </a:pPr>
            <a:r>
              <a:rPr lang="en-US" dirty="0"/>
              <a:t>DKA &amp; glucose levels above target can delay puberty</a:t>
            </a:r>
          </a:p>
          <a:p>
            <a:pPr eaLnBrk="1" hangingPunct="1">
              <a:defRPr/>
            </a:pPr>
            <a:r>
              <a:rPr lang="en-US" dirty="0"/>
              <a:t>Movement to independence difficult due to parental protectiveness</a:t>
            </a:r>
          </a:p>
        </p:txBody>
      </p:sp>
      <p:graphicFrame>
        <p:nvGraphicFramePr>
          <p:cNvPr id="55298" name="Object 4"/>
          <p:cNvGraphicFramePr>
            <a:graphicFrameLocks noChangeAspect="1"/>
          </p:cNvGraphicFramePr>
          <p:nvPr>
            <p:extLst>
              <p:ext uri="{D42A27DB-BD31-4B8C-83A1-F6EECF244321}">
                <p14:modId xmlns:p14="http://schemas.microsoft.com/office/powerpoint/2010/main" val="2237817967"/>
              </p:ext>
            </p:extLst>
          </p:nvPr>
        </p:nvGraphicFramePr>
        <p:xfrm>
          <a:off x="7010400" y="1524000"/>
          <a:ext cx="1863725" cy="1382713"/>
        </p:xfrm>
        <a:graphic>
          <a:graphicData uri="http://schemas.openxmlformats.org/presentationml/2006/ole">
            <mc:AlternateContent xmlns:mc="http://schemas.openxmlformats.org/markup-compatibility/2006">
              <mc:Choice xmlns:v="urn:schemas-microsoft-com:vml" Requires="v">
                <p:oleObj name="Clip" r:id="rId4" imgW="3429297" imgH="2262857" progId="MS_ClipArt_Gallery.2">
                  <p:embed/>
                </p:oleObj>
              </mc:Choice>
              <mc:Fallback>
                <p:oleObj name="Clip" r:id="rId4" imgW="3429297" imgH="2262857" progId="MS_ClipArt_Gallery.2">
                  <p:embed/>
                  <p:pic>
                    <p:nvPicPr>
                      <p:cNvPr id="5529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524000"/>
                        <a:ext cx="18637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36881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rrowheads="1"/>
          </p:cNvSpPr>
          <p:nvPr>
            <p:ph type="title"/>
          </p:nvPr>
        </p:nvSpPr>
        <p:spPr>
          <a:xfrm>
            <a:off x="457200" y="152400"/>
            <a:ext cx="8229600" cy="1295400"/>
          </a:xfrm>
        </p:spPr>
        <p:txBody>
          <a:bodyPr>
            <a:normAutofit fontScale="90000"/>
          </a:bodyPr>
          <a:lstStyle/>
          <a:p>
            <a:pPr eaLnBrk="1" hangingPunct="1"/>
            <a:r>
              <a:rPr lang="en-US" altLang="en-US" dirty="0"/>
              <a:t>Educational Content </a:t>
            </a:r>
            <a:br>
              <a:rPr lang="en-US" altLang="en-US" dirty="0">
                <a:solidFill>
                  <a:srgbClr val="FF00FF"/>
                </a:solidFill>
              </a:rPr>
            </a:br>
            <a:r>
              <a:rPr lang="en-US" altLang="en-US" dirty="0"/>
              <a:t>with Teens</a:t>
            </a:r>
          </a:p>
        </p:txBody>
      </p:sp>
      <p:sp>
        <p:nvSpPr>
          <p:cNvPr id="281603" name="Rectangle 3"/>
          <p:cNvSpPr>
            <a:spLocks noGrp="1" noRot="1" noChangeArrowheads="1"/>
          </p:cNvSpPr>
          <p:nvPr>
            <p:ph sz="quarter" idx="1"/>
          </p:nvPr>
        </p:nvSpPr>
        <p:spPr>
          <a:xfrm>
            <a:off x="457200" y="1463040"/>
            <a:ext cx="8458200" cy="4937760"/>
          </a:xfrm>
        </p:spPr>
        <p:txBody>
          <a:bodyPr/>
          <a:lstStyle/>
          <a:p>
            <a:pPr eaLnBrk="1" hangingPunct="1">
              <a:buFont typeface="Wingdings" panose="05000000000000000000" pitchFamily="2" charset="2"/>
              <a:buNone/>
              <a:defRPr/>
            </a:pPr>
            <a:r>
              <a:rPr lang="en-US" sz="2800" dirty="0"/>
              <a:t>Education directed primarily toward </a:t>
            </a:r>
            <a:br>
              <a:rPr lang="en-US" sz="2800" dirty="0"/>
            </a:br>
            <a:r>
              <a:rPr lang="en-US" sz="2800" dirty="0"/>
              <a:t>adolescent with parents included</a:t>
            </a:r>
          </a:p>
          <a:p>
            <a:pPr eaLnBrk="1" hangingPunct="1">
              <a:defRPr/>
            </a:pPr>
            <a:r>
              <a:rPr lang="en-US" sz="2800" dirty="0"/>
              <a:t>Substance and tobacco use</a:t>
            </a:r>
          </a:p>
          <a:p>
            <a:pPr eaLnBrk="1" hangingPunct="1">
              <a:defRPr/>
            </a:pPr>
            <a:r>
              <a:rPr lang="en-US" sz="2800" dirty="0"/>
              <a:t>Alcohol use</a:t>
            </a:r>
          </a:p>
          <a:p>
            <a:pPr eaLnBrk="1" hangingPunct="1">
              <a:defRPr/>
            </a:pPr>
            <a:r>
              <a:rPr lang="en-US" sz="2800" dirty="0"/>
              <a:t>eating disorders</a:t>
            </a:r>
          </a:p>
          <a:p>
            <a:pPr eaLnBrk="1" hangingPunct="1">
              <a:defRPr/>
            </a:pPr>
            <a:r>
              <a:rPr lang="en-US" sz="2800" dirty="0"/>
              <a:t>risk taking behaviors</a:t>
            </a:r>
          </a:p>
          <a:p>
            <a:pPr eaLnBrk="1" hangingPunct="1">
              <a:defRPr/>
            </a:pPr>
            <a:r>
              <a:rPr lang="en-US" sz="2800" dirty="0"/>
              <a:t>driving considerations</a:t>
            </a:r>
          </a:p>
          <a:p>
            <a:pPr eaLnBrk="1" hangingPunct="1">
              <a:defRPr/>
            </a:pPr>
            <a:r>
              <a:rPr lang="en-US" sz="2800" dirty="0"/>
              <a:t>self care:</a:t>
            </a:r>
          </a:p>
          <a:p>
            <a:pPr lvl="1" eaLnBrk="1" hangingPunct="1">
              <a:defRPr/>
            </a:pPr>
            <a:r>
              <a:rPr lang="en-US" dirty="0"/>
              <a:t>BGM before driving, carrying supplies, safety</a:t>
            </a:r>
          </a:p>
          <a:p>
            <a:pPr lvl="1" eaLnBrk="1" hangingPunct="1">
              <a:defRPr/>
            </a:pPr>
            <a:endParaRPr lang="en-US" dirty="0"/>
          </a:p>
        </p:txBody>
      </p:sp>
      <p:graphicFrame>
        <p:nvGraphicFramePr>
          <p:cNvPr id="57346" name="Object 4"/>
          <p:cNvGraphicFramePr>
            <a:graphicFrameLocks noGrp="1" noChangeAspect="1"/>
          </p:cNvGraphicFramePr>
          <p:nvPr>
            <p:ph type="clipArt" sz="half" idx="4294967295"/>
          </p:nvPr>
        </p:nvGraphicFramePr>
        <p:xfrm>
          <a:off x="6324600" y="1506538"/>
          <a:ext cx="2590800" cy="1922462"/>
        </p:xfrm>
        <a:graphic>
          <a:graphicData uri="http://schemas.openxmlformats.org/presentationml/2006/ole">
            <mc:AlternateContent xmlns:mc="http://schemas.openxmlformats.org/markup-compatibility/2006">
              <mc:Choice xmlns:v="urn:schemas-microsoft-com:vml" Requires="v">
                <p:oleObj name="Clip" r:id="rId4" imgW="3429297" imgH="2262857" progId="MS_ClipArt_Gallery.2">
                  <p:embed/>
                </p:oleObj>
              </mc:Choice>
              <mc:Fallback>
                <p:oleObj name="Clip" r:id="rId4" imgW="3429297" imgH="2262857" progId="MS_ClipArt_Gallery.2">
                  <p:embed/>
                  <p:pic>
                    <p:nvPicPr>
                      <p:cNvPr id="5734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506538"/>
                        <a:ext cx="25908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166336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Tobacco, Electronic Cigarettes, Alcohol,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19200"/>
            <a:ext cx="5063642" cy="5791200"/>
          </a:xfrm>
        </p:spPr>
        <p:txBody>
          <a:bodyPr>
            <a:normAutofit fontScale="85000" lnSpcReduction="10000"/>
          </a:bodyPr>
          <a:lstStyle/>
          <a:p>
            <a:pPr marL="0" indent="0">
              <a:lnSpc>
                <a:spcPct val="110000"/>
              </a:lnSpc>
              <a:buNone/>
            </a:pPr>
            <a:r>
              <a:rPr lang="en-US" sz="2400" dirty="0"/>
              <a:t>Advise all youth with diabetes not to use cannabis recreationally in any form.</a:t>
            </a:r>
          </a:p>
          <a:p>
            <a:pPr lvl="1">
              <a:lnSpc>
                <a:spcPct val="110000"/>
              </a:lnSpc>
            </a:pPr>
            <a:r>
              <a:rPr lang="en-US" sz="2400" b="0" i="0" dirty="0">
                <a:effectLst/>
              </a:rPr>
              <a:t>2 to 3 times higher risk of developing DKA. </a:t>
            </a:r>
          </a:p>
          <a:p>
            <a:pPr lvl="1">
              <a:lnSpc>
                <a:spcPct val="110000"/>
              </a:lnSpc>
            </a:pPr>
            <a:r>
              <a:rPr lang="en-US" sz="2400" dirty="0"/>
              <a:t>Can lead to cannabis hyperemesis syndrome</a:t>
            </a:r>
            <a:r>
              <a:rPr lang="en-US" sz="2400" b="0" i="0" dirty="0">
                <a:effectLst/>
              </a:rPr>
              <a:t> </a:t>
            </a:r>
            <a:br>
              <a:rPr lang="en-US" sz="2400" b="0" i="0" dirty="0">
                <a:effectLst/>
              </a:rPr>
            </a:br>
            <a:endParaRPr lang="en-US" sz="2400" b="0" i="0" dirty="0">
              <a:effectLst/>
            </a:endParaRPr>
          </a:p>
          <a:p>
            <a:pPr>
              <a:lnSpc>
                <a:spcPct val="110000"/>
              </a:lnSpc>
            </a:pPr>
            <a:r>
              <a:rPr lang="en-US" sz="2400" dirty="0"/>
              <a:t>Screen adolescents and young for tobacco or nicotine, electronic cigarettes, substance use, and alcohol use at diagnosis and regularly thereafter.  </a:t>
            </a:r>
          </a:p>
          <a:p>
            <a:pPr>
              <a:lnSpc>
                <a:spcPct val="110000"/>
              </a:lnSpc>
            </a:pPr>
            <a:endParaRPr lang="en-US" sz="2400" dirty="0"/>
          </a:p>
          <a:p>
            <a:pPr>
              <a:lnSpc>
                <a:spcPct val="110000"/>
              </a:lnSpc>
            </a:pPr>
            <a:r>
              <a:rPr lang="en-US" sz="2400" dirty="0"/>
              <a:t>Discourage smoking in youth who do not smoke and encourage smoking cessation in those who do smoke (including electronic cigarette use or vaping)</a:t>
            </a:r>
          </a:p>
          <a:p>
            <a:pPr>
              <a:lnSpc>
                <a:spcPct val="90000"/>
              </a:lnSpc>
            </a:pPr>
            <a:endParaRPr lang="en-US" sz="2400" dirty="0"/>
          </a:p>
          <a:p>
            <a:pPr marL="0" indent="0">
              <a:lnSpc>
                <a:spcPct val="90000"/>
              </a:lnSpc>
              <a:buNone/>
            </a:pPr>
            <a:endParaRPr lang="en-US" sz="1800" dirty="0"/>
          </a:p>
        </p:txBody>
      </p:sp>
      <p:pic>
        <p:nvPicPr>
          <p:cNvPr id="5" name="Picture 4" descr="Group of friends standing outdoors">
            <a:extLst>
              <a:ext uri="{FF2B5EF4-FFF2-40B4-BE49-F238E27FC236}">
                <a16:creationId xmlns:a16="http://schemas.microsoft.com/office/drawing/2014/main" id="{9B5A7189-7395-F6A7-7515-2F728F6FA249}"/>
              </a:ext>
            </a:extLst>
          </p:cNvPr>
          <p:cNvPicPr>
            <a:picLocks noChangeAspect="1"/>
          </p:cNvPicPr>
          <p:nvPr/>
        </p:nvPicPr>
        <p:blipFill>
          <a:blip r:embed="rId3" cstate="print">
            <a:extLst>
              <a:ext uri="{28A0092B-C50C-407E-A947-70E740481C1C}">
                <a14:useLocalDpi xmlns:a14="http://schemas.microsoft.com/office/drawing/2010/main" val="0"/>
              </a:ext>
            </a:extLst>
          </a:blip>
          <a:srcRect l="20020" r="25342" b="-3"/>
          <a:stretch>
            <a:fillRect/>
          </a:stretch>
        </p:blipFill>
        <p:spPr>
          <a:xfrm>
            <a:off x="5520842" y="1495044"/>
            <a:ext cx="3165958" cy="3867912"/>
          </a:xfrm>
          <a:prstGeom prst="rect">
            <a:avLst/>
          </a:prstGeom>
          <a:noFill/>
        </p:spPr>
      </p:pic>
    </p:spTree>
    <p:extLst>
      <p:ext uri="{BB962C8B-B14F-4D97-AF65-F5344CB8AC3E}">
        <p14:creationId xmlns:p14="http://schemas.microsoft.com/office/powerpoint/2010/main" val="2334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990600"/>
          </a:xfrm>
        </p:spPr>
        <p:txBody>
          <a:bodyPr/>
          <a:lstStyle/>
          <a:p>
            <a:r>
              <a:rPr lang="en-US" dirty="0"/>
              <a:t>Poll Question 12  </a:t>
            </a:r>
          </a:p>
        </p:txBody>
      </p:sp>
      <p:sp>
        <p:nvSpPr>
          <p:cNvPr id="3" name="Content Placeholder 2"/>
          <p:cNvSpPr>
            <a:spLocks noGrp="1"/>
          </p:cNvSpPr>
          <p:nvPr>
            <p:ph sz="quarter" idx="1"/>
          </p:nvPr>
        </p:nvSpPr>
        <p:spPr>
          <a:xfrm>
            <a:off x="457200" y="1219200"/>
            <a:ext cx="6858000" cy="4937760"/>
          </a:xfrm>
        </p:spPr>
        <p:txBody>
          <a:bodyPr/>
          <a:lstStyle/>
          <a:p>
            <a:r>
              <a:rPr lang="en-US" dirty="0"/>
              <a:t>JR has type 1 diabetes for 7 years and is turning 18 this year. What will help him make a successful transition to diabetes self-care as an adult?</a:t>
            </a:r>
          </a:p>
          <a:p>
            <a:pPr marL="274320" lvl="1" indent="0">
              <a:buNone/>
            </a:pPr>
            <a:r>
              <a:rPr lang="en-US" sz="3200" dirty="0"/>
              <a:t>A. Encourage complete autonomy</a:t>
            </a:r>
          </a:p>
          <a:p>
            <a:pPr marL="274320" lvl="1" indent="0">
              <a:buNone/>
            </a:pPr>
            <a:r>
              <a:rPr lang="en-US" sz="3200" dirty="0"/>
              <a:t>B. Moving to his own apartment</a:t>
            </a:r>
          </a:p>
          <a:p>
            <a:pPr marL="274320" lvl="1" indent="0">
              <a:buNone/>
            </a:pPr>
            <a:r>
              <a:rPr lang="en-US" sz="3200" dirty="0"/>
              <a:t>C.  Requiring he pay for his own diabetes supplies</a:t>
            </a:r>
          </a:p>
          <a:p>
            <a:pPr marL="274320" lvl="1" indent="0">
              <a:buNone/>
            </a:pPr>
            <a:r>
              <a:rPr lang="en-US" sz="3200" dirty="0"/>
              <a:t>D.  Providing support and resources</a:t>
            </a:r>
            <a:endParaRPr lang="en-US" altLang="en-US" sz="3200" b="1" dirty="0"/>
          </a:p>
          <a:p>
            <a:pPr marL="274320" lvl="1" indent="0">
              <a:buNone/>
            </a:pPr>
            <a:endParaRPr lang="en-US" sz="2800" dirty="0"/>
          </a:p>
        </p:txBody>
      </p:sp>
      <p:pic>
        <p:nvPicPr>
          <p:cNvPr id="4" name="Picture 3"/>
          <p:cNvPicPr>
            <a:picLocks noChangeAspect="1"/>
          </p:cNvPicPr>
          <p:nvPr/>
        </p:nvPicPr>
        <p:blipFill>
          <a:blip r:embed="rId3"/>
          <a:stretch>
            <a:fillRect/>
          </a:stretch>
        </p:blipFill>
        <p:spPr>
          <a:xfrm>
            <a:off x="7210425" y="1600200"/>
            <a:ext cx="1447800" cy="1834542"/>
          </a:xfrm>
          <a:prstGeom prst="rect">
            <a:avLst/>
          </a:prstGeom>
        </p:spPr>
      </p:pic>
      <p:sp>
        <p:nvSpPr>
          <p:cNvPr id="5" name="Oval 4">
            <a:extLst>
              <a:ext uri="{FF2B5EF4-FFF2-40B4-BE49-F238E27FC236}">
                <a16:creationId xmlns:a16="http://schemas.microsoft.com/office/drawing/2014/main" id="{D024ED4E-CE22-4C32-81E5-9EDC14E4E9C7}"/>
              </a:ext>
            </a:extLst>
          </p:cNvPr>
          <p:cNvSpPr/>
          <p:nvPr/>
        </p:nvSpPr>
        <p:spPr>
          <a:xfrm>
            <a:off x="494270" y="5397018"/>
            <a:ext cx="6858000" cy="836141"/>
          </a:xfrm>
          <a:prstGeom prst="ellipse">
            <a:avLst/>
          </a:prstGeom>
          <a:noFill/>
          <a:ln w="38100">
            <a:solidFill>
              <a:srgbClr val="5E3886"/>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216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968B3-B8EA-DCE3-701B-63570D59431D}"/>
              </a:ext>
            </a:extLst>
          </p:cNvPr>
          <p:cNvPicPr>
            <a:picLocks noChangeAspect="1"/>
          </p:cNvPicPr>
          <p:nvPr/>
        </p:nvPicPr>
        <p:blipFill>
          <a:blip r:embed="rId4"/>
          <a:stretch>
            <a:fillRect/>
          </a:stretch>
        </p:blipFill>
        <p:spPr>
          <a:xfrm>
            <a:off x="0" y="5408599"/>
            <a:ext cx="9067800" cy="1449401"/>
          </a:xfrm>
          <a:prstGeom prst="rect">
            <a:avLst/>
          </a:prstGeom>
        </p:spPr>
      </p:pic>
      <p:sp>
        <p:nvSpPr>
          <p:cNvPr id="152578" name="Content Placeholder 4"/>
          <p:cNvSpPr>
            <a:spLocks noGrp="1"/>
          </p:cNvSpPr>
          <p:nvPr>
            <p:ph idx="4294967295"/>
          </p:nvPr>
        </p:nvSpPr>
        <p:spPr>
          <a:xfrm>
            <a:off x="457200" y="1185862"/>
            <a:ext cx="6172200" cy="5062538"/>
          </a:xfrm>
        </p:spPr>
        <p:txBody>
          <a:bodyPr>
            <a:noAutofit/>
          </a:bodyPr>
          <a:lstStyle/>
          <a:p>
            <a:pPr>
              <a:lnSpc>
                <a:spcPct val="80000"/>
              </a:lnSpc>
              <a:buClr>
                <a:srgbClr val="FFD937"/>
              </a:buClr>
            </a:pPr>
            <a:r>
              <a:rPr lang="en-US" altLang="en-US" sz="2800" dirty="0"/>
              <a:t>Prepare for transition at least 1 year ahead of time</a:t>
            </a:r>
          </a:p>
          <a:p>
            <a:pPr>
              <a:lnSpc>
                <a:spcPct val="80000"/>
              </a:lnSpc>
              <a:buClr>
                <a:srgbClr val="FFD937"/>
              </a:buClr>
            </a:pPr>
            <a:r>
              <a:rPr lang="en-US" altLang="en-US" sz="2800" dirty="0"/>
              <a:t>Health care providers / families must recognize vulnerabilities and prepare  </a:t>
            </a:r>
            <a:endParaRPr lang="en-US" altLang="en-US" sz="2800" b="1" dirty="0"/>
          </a:p>
          <a:p>
            <a:pPr>
              <a:buClr>
                <a:srgbClr val="FFD937"/>
              </a:buClr>
            </a:pPr>
            <a:r>
              <a:rPr lang="en-US" altLang="en-US" sz="2800" dirty="0"/>
              <a:t>Both pediatricians and adult health care providers to provide support and resources for teen and emerging adult </a:t>
            </a:r>
            <a:endParaRPr lang="en-US" altLang="en-US" sz="2800" b="1" dirty="0"/>
          </a:p>
          <a:p>
            <a:pPr>
              <a:buClr>
                <a:srgbClr val="FFD937"/>
              </a:buClr>
            </a:pPr>
            <a:r>
              <a:rPr lang="en-US" altLang="en-US" sz="2800" dirty="0"/>
              <a:t>Encourage family involvement in diabetes management tasks </a:t>
            </a:r>
            <a:r>
              <a:rPr lang="en-US" altLang="en-US" sz="2400" b="1" dirty="0"/>
              <a:t> </a:t>
            </a:r>
          </a:p>
          <a:p>
            <a:pPr lvl="1">
              <a:buClr>
                <a:srgbClr val="FFD937"/>
              </a:buClr>
            </a:pPr>
            <a:r>
              <a:rPr lang="en-US" altLang="en-US" sz="2400" dirty="0"/>
              <a:t>Recognize that premature transfer of diabetes care to the child can result in non-adherence and deterioration of glycemic control  </a:t>
            </a:r>
            <a:br>
              <a:rPr lang="en-US" altLang="en-US" sz="2800" dirty="0"/>
            </a:br>
            <a:endParaRPr lang="en-US" altLang="en-US" sz="2800" dirty="0"/>
          </a:p>
        </p:txBody>
      </p:sp>
      <p:sp>
        <p:nvSpPr>
          <p:cNvPr id="152579" name="Title 1"/>
          <p:cNvSpPr>
            <a:spLocks noGrp="1"/>
          </p:cNvSpPr>
          <p:nvPr>
            <p:ph type="title" idx="4294967295"/>
          </p:nvPr>
        </p:nvSpPr>
        <p:spPr>
          <a:xfrm>
            <a:off x="457200" y="228599"/>
            <a:ext cx="8229600" cy="904875"/>
          </a:xfrm>
        </p:spPr>
        <p:txBody>
          <a:bodyPr/>
          <a:lstStyle/>
          <a:p>
            <a:pPr eaLnBrk="1" hangingPunct="1">
              <a:lnSpc>
                <a:spcPts val="3000"/>
              </a:lnSpc>
            </a:pPr>
            <a:r>
              <a:rPr lang="en-US" altLang="en-US" sz="3200" b="1" dirty="0"/>
              <a:t>Prepare for Transition from Pediatric to Adult Care</a:t>
            </a:r>
          </a:p>
        </p:txBody>
      </p:sp>
      <p:pic>
        <p:nvPicPr>
          <p:cNvPr id="6" name="Picture 5" descr="A person standing next to a tree&#10;&#10;Description automatically generated">
            <a:extLst>
              <a:ext uri="{FF2B5EF4-FFF2-40B4-BE49-F238E27FC236}">
                <a16:creationId xmlns:a16="http://schemas.microsoft.com/office/drawing/2014/main" id="{CF2EFB69-48D2-4E99-AA0B-E6369B5595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29400" y="1371600"/>
            <a:ext cx="1903763" cy="2443162"/>
          </a:xfrm>
          <a:prstGeom prst="rect">
            <a:avLst/>
          </a:prstGeom>
        </p:spPr>
      </p:pic>
    </p:spTree>
    <p:custDataLst>
      <p:tags r:id="rId1"/>
    </p:custDataLst>
    <p:extLst>
      <p:ext uri="{BB962C8B-B14F-4D97-AF65-F5344CB8AC3E}">
        <p14:creationId xmlns:p14="http://schemas.microsoft.com/office/powerpoint/2010/main" val="6308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152400"/>
            <a:ext cx="8229600" cy="1219200"/>
          </a:xfrm>
        </p:spPr>
        <p:txBody>
          <a:bodyPr>
            <a:normAutofit fontScale="90000"/>
          </a:bodyPr>
          <a:lstStyle/>
          <a:p>
            <a:r>
              <a:rPr lang="en-US" altLang="en-US" sz="4000" dirty="0"/>
              <a:t>Risk Reduction Critical – will have diabetes for a long time</a:t>
            </a:r>
          </a:p>
        </p:txBody>
      </p:sp>
      <p:sp>
        <p:nvSpPr>
          <p:cNvPr id="3" name="Content Placeholder 2"/>
          <p:cNvSpPr>
            <a:spLocks noGrp="1"/>
          </p:cNvSpPr>
          <p:nvPr>
            <p:ph sz="quarter" idx="1"/>
          </p:nvPr>
        </p:nvSpPr>
        <p:spPr>
          <a:xfrm>
            <a:off x="457200" y="1386840"/>
            <a:ext cx="8229600" cy="4937760"/>
          </a:xfrm>
        </p:spPr>
        <p:txBody>
          <a:bodyPr/>
          <a:lstStyle/>
          <a:p>
            <a:pPr>
              <a:defRPr/>
            </a:pPr>
            <a:r>
              <a:rPr lang="en-US" dirty="0"/>
              <a:t>Focus on prevention of complications</a:t>
            </a:r>
          </a:p>
          <a:p>
            <a:pPr marL="857250" lvl="1" indent="-457200">
              <a:defRPr/>
            </a:pPr>
            <a:r>
              <a:rPr lang="en-US" sz="2800" dirty="0"/>
              <a:t>Vaccinations, oral care, eye exams </a:t>
            </a:r>
          </a:p>
          <a:p>
            <a:pPr marL="857250" lvl="1" indent="-457200">
              <a:defRPr/>
            </a:pPr>
            <a:r>
              <a:rPr lang="en-US" sz="2800" dirty="0"/>
              <a:t>Glucose, lipid and blood pressure control</a:t>
            </a:r>
          </a:p>
          <a:p>
            <a:pPr marL="857250" lvl="1" indent="-457200">
              <a:defRPr/>
            </a:pPr>
            <a:r>
              <a:rPr lang="en-US" sz="2800" dirty="0"/>
              <a:t>Lifetime weight management</a:t>
            </a:r>
          </a:p>
          <a:p>
            <a:pPr marL="857250" lvl="1" indent="-457200">
              <a:defRPr/>
            </a:pPr>
            <a:r>
              <a:rPr lang="en-US" sz="2800" dirty="0"/>
              <a:t>Don’t smoke or use tobacco products</a:t>
            </a:r>
          </a:p>
          <a:p>
            <a:pPr marL="857250" lvl="1" indent="-457200">
              <a:defRPr/>
            </a:pPr>
            <a:r>
              <a:rPr lang="en-US" sz="2800" dirty="0"/>
              <a:t>Keep active</a:t>
            </a:r>
          </a:p>
          <a:p>
            <a:pPr marL="857250" lvl="1" indent="-457200">
              <a:defRPr/>
            </a:pPr>
            <a:r>
              <a:rPr lang="en-US" sz="2800" dirty="0"/>
              <a:t>Evaluate alcohol intake</a:t>
            </a:r>
          </a:p>
          <a:p>
            <a:pPr marL="857250" lvl="1" indent="-457200">
              <a:defRPr/>
            </a:pPr>
            <a:r>
              <a:rPr lang="en-US" sz="2800" dirty="0"/>
              <a:t>Get support</a:t>
            </a:r>
          </a:p>
          <a:p>
            <a:pPr marL="857250" lvl="1" indent="-457200">
              <a:defRPr/>
            </a:pPr>
            <a:r>
              <a:rPr lang="en-US" sz="2800" dirty="0"/>
              <a:t>Other</a:t>
            </a:r>
          </a:p>
          <a:p>
            <a:pPr marL="857250" lvl="1" indent="-457200">
              <a:defRPr/>
            </a:pPr>
            <a:endParaRPr lang="en-US" dirty="0"/>
          </a:p>
          <a:p>
            <a:pPr marL="457200" indent="-457200">
              <a:defRPr/>
            </a:pPr>
            <a:endParaRPr lang="en-US" dirty="0"/>
          </a:p>
        </p:txBody>
      </p:sp>
      <p:pic>
        <p:nvPicPr>
          <p:cNvPr id="75780" name="Picture 5" descr="C:\Documents and Settings\Owner\Local Settings\Temporary Internet Files\Content.IE5\XWRXP6KZ\MP900227765[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435600" y="4038600"/>
            <a:ext cx="32512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787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639"/>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08a6baba-0d9b-421a-9c15-93ed003a8178"/>
  <p:tag name="ARTICULATE_SLIDE_NAV" val="14"/>
  <p:tag name="ANNOTATION_TOP_1" val="-62"/>
  <p:tag name="ANNOTATION_LEFT_1" val="-62.16666"/>
  <p:tag name="ANNOTATION_HEIGHT_1" val="844"/>
  <p:tag name="ANNOTATION_WIDTH_1" val="1084.167"/>
  <p:tag name="ANNOTATION_START_1" val="6.3"/>
  <p:tag name="ANNOTATION_END_1" val="12"/>
  <p:tag name="ANNOTATION_SLIDE_HEIGHT_1" val="720"/>
  <p:tag name="ANNOTATION_SLIDE_WIDTH_1" val="960"/>
  <p:tag name="ANNOTATION_TOP_2" val="-62"/>
  <p:tag name="ANNOTATION_LEFT_2" val="-62.16666"/>
  <p:tag name="ANNOTATION_HEIGHT_2" val="844"/>
  <p:tag name="ANNOTATION_WIDTH_2" val="1084.167"/>
  <p:tag name="ANNOTATION_START_2" val="12"/>
  <p:tag name="ANNOTATION_END_2" val="12"/>
  <p:tag name="ANNOTATION_SLIDE_HEIGHT_2" val="720"/>
  <p:tag name="ANNOTATION_SLIDE_WIDTH_2" val="960"/>
  <p:tag name="ANNOTATION_TOP_3" val="138.8333"/>
  <p:tag name="ANNOTATION_LEFT_3" val="33.5"/>
  <p:tag name="ANNOTATION_HEIGHT_3" val="319.6667"/>
  <p:tag name="ANNOTATION_WIDTH_3" val="948.8333"/>
  <p:tag name="ANNOTATION_START_3" val="12"/>
  <p:tag name="ANNOTATION_END_3" val="95.7"/>
  <p:tag name="ANNOTATION_SLIDE_HEIGHT_3" val="720"/>
  <p:tag name="ANNOTATION_SLIDE_WIDTH_3" val="960"/>
  <p:tag name="ANNOTATION_TOP_4" val="-62"/>
  <p:tag name="ANNOTATION_LEFT_4" val="-62.16666"/>
  <p:tag name="ANNOTATION_HEIGHT_4" val="844"/>
  <p:tag name="ANNOTATION_WIDTH_4" val="1084.167"/>
  <p:tag name="ANNOTATION_START_4" val="95.7"/>
  <p:tag name="ANNOTATION_END_4" val="104.5"/>
  <p:tag name="ANNOTATION_SLIDE_HEIGHT_4" val="720"/>
  <p:tag name="ANNOTATION_SLIDE_WIDTH_4" val="960"/>
  <p:tag name="ANNOTATION_TOP_5" val="-62"/>
  <p:tag name="ANNOTATION_LEFT_5" val="-62.16666"/>
  <p:tag name="ANNOTATION_HEIGHT_5" val="844"/>
  <p:tag name="ANNOTATION_WIDTH_5" val="1084.167"/>
  <p:tag name="ANNOTATION_START_5" val="104.5"/>
  <p:tag name="ANNOTATION_END_5" val="104.5"/>
  <p:tag name="ANNOTATION_SLIDE_HEIGHT_5" val="720"/>
  <p:tag name="ANNOTATION_SLIDE_WIDTH_5" val="960"/>
  <p:tag name="ANNOTATION_TOP_6" val="430"/>
  <p:tag name="ANNOTATION_LEFT_6" val="48.5"/>
  <p:tag name="ANNOTATION_HEIGHT_6" val="146.1667"/>
  <p:tag name="ANNOTATION_WIDTH_6" val="904.1667"/>
  <p:tag name="ANNOTATION_START_6" val="104.5"/>
  <p:tag name="ANNOTATION_END_6" val="108.8"/>
  <p:tag name="ANNOTATION_SLIDE_HEIGHT_6" val="720"/>
  <p:tag name="ANNOTATION_SLIDE_WIDTH_6" val="960"/>
  <p:tag name="ANNOTATION_TOP_7" val="-62"/>
  <p:tag name="ANNOTATION_LEFT_7" val="-62.16666"/>
  <p:tag name="ANNOTATION_HEIGHT_7" val="844"/>
  <p:tag name="ANNOTATION_WIDTH_7" val="1084.167"/>
  <p:tag name="ANNOTATION_START_7" val="108.8"/>
  <p:tag name="ANNOTATION_END_7" val="-1"/>
  <p:tag name="ANNOTATION_SLIDE_HEIGHT_7" val="720"/>
  <p:tag name="ANNOTATION_SLIDE_WIDTH_7" val="960"/>
  <p:tag name="ARTICULATE_LOCK_SLIDE" val="0"/>
  <p:tag name="ELAPSEDTIME" val="128.30"/>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M8aO3neL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UDIO_ID" val="638"/>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175fa864-5ff0-41d9-9d32-d92a074cecf8"/>
  <p:tag name="ARTICULATE_SLIDE_NAV" val="12"/>
  <p:tag name="ANNOTATION_TOP_1" val="369.3333"/>
  <p:tag name="ANNOTATION_LEFT_1" val="90.66667"/>
  <p:tag name="ANNOTATION_HEIGHT_1" val="185.8333"/>
  <p:tag name="ANNOTATION_WIDTH_1" val="186.3333"/>
  <p:tag name="ANNOTATION_START_1" val="41"/>
  <p:tag name="ANNOTATION_END_1" val="43.5"/>
  <p:tag name="ANNOTATION_SLIDE_HEIGHT_1" val="720"/>
  <p:tag name="ANNOTATION_SLIDE_WIDTH_1" val="960"/>
  <p:tag name="ANNOTATION_SCALE_1" val="100"/>
  <p:tag name="ANNOTATION_TOP_2" val="428.8333"/>
  <p:tag name="ANNOTATION_LEFT_2" val="104.3333"/>
  <p:tag name="ANNOTATION_HEIGHT_2" val="185.8333"/>
  <p:tag name="ANNOTATION_WIDTH_2" val="186.3333"/>
  <p:tag name="ANNOTATION_START_2" val="43.5"/>
  <p:tag name="ANNOTATION_END_2" val="55.6"/>
  <p:tag name="ANNOTATION_SLIDE_HEIGHT_2" val="720"/>
  <p:tag name="ANNOTATION_SLIDE_WIDTH_2" val="960"/>
  <p:tag name="ANNOTATION_SCALE_2" val="100"/>
  <p:tag name="ANNOTATION_TOP_3" val="475.8333"/>
  <p:tag name="ANNOTATION_LEFT_3" val="101.8333"/>
  <p:tag name="ANNOTATION_HEIGHT_3" val="185.8333"/>
  <p:tag name="ANNOTATION_WIDTH_3" val="186.3333"/>
  <p:tag name="ANNOTATION_START_3" val="55.6"/>
  <p:tag name="ANNOTATION_END_3" val="71.4"/>
  <p:tag name="ANNOTATION_SLIDE_HEIGHT_3" val="720"/>
  <p:tag name="ANNOTATION_SLIDE_WIDTH_3" val="960"/>
  <p:tag name="ANNOTATION_SCALE_3" val="100"/>
  <p:tag name="ANNOTATION_TOP_4" val="589.8333"/>
  <p:tag name="ANNOTATION_LEFT_4" val="108"/>
  <p:tag name="ANNOTATION_HEIGHT_4" val="185.8333"/>
  <p:tag name="ANNOTATION_WIDTH_4" val="186.3333"/>
  <p:tag name="ANNOTATION_START_4" val="71.4"/>
  <p:tag name="ANNOTATION_END_4" val="105.1"/>
  <p:tag name="ANNOTATION_SLIDE_HEIGHT_4" val="720"/>
  <p:tag name="ANNOTATION_SLIDE_WIDTH_4" val="960"/>
  <p:tag name="ANNOTATION_SCALE_4" val="100"/>
  <p:tag name="ANNOTATION_TOP_5" val="648.1666"/>
  <p:tag name="ANNOTATION_LEFT_5" val="91.83333"/>
  <p:tag name="ANNOTATION_HEIGHT_5" val="185.8333"/>
  <p:tag name="ANNOTATION_WIDTH_5" val="186.3333"/>
  <p:tag name="ANNOTATION_START_5" val="105.1"/>
  <p:tag name="ANNOTATION_END_5" val="-1"/>
  <p:tag name="ANNOTATION_SLIDE_HEIGHT_5" val="720"/>
  <p:tag name="ANNOTATION_SLIDE_WIDTH_5" val="960"/>
  <p:tag name="ANNOTATION_SCALE_5" val="100"/>
  <p:tag name="ARTICULATE_LOCK_SLIDE" val="0"/>
  <p:tag name="ELAPSEDTIME" val="106.70"/>
  <p:tag name="ARTICULATE_USED_LAYOUT" val="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541"/>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6a7c384-1970-40d0-ab29-2e902eb365fe"/>
  <p:tag name="ARTICULATE_SLIDE_NAV" val="20"/>
  <p:tag name="ANNOTATION_TOP_1" val="-62"/>
  <p:tag name="ANNOTATION_LEFT_1" val="-62.16666"/>
  <p:tag name="ANNOTATION_HEIGHT_1" val="844"/>
  <p:tag name="ANNOTATION_WIDTH_1" val="1084.167"/>
  <p:tag name="ANNOTATION_START_1" val="30.6"/>
  <p:tag name="ANNOTATION_END_1" val="30.6"/>
  <p:tag name="ANNOTATION_SLIDE_HEIGHT_1" val="720"/>
  <p:tag name="ANNOTATION_SLIDE_WIDTH_1" val="960"/>
  <p:tag name="ANNOTATION_TOP_2" val="334.6667"/>
  <p:tag name="ANNOTATION_LEFT_2" val="21.16667"/>
  <p:tag name="ANNOTATION_HEIGHT_2" val="184.6667"/>
  <p:tag name="ANNOTATION_WIDTH_2" val="886.6667"/>
  <p:tag name="ANNOTATION_START_2" val="30.6"/>
  <p:tag name="ANNOTATION_END_2" val="41.7"/>
  <p:tag name="ANNOTATION_SLIDE_HEIGHT_2" val="720"/>
  <p:tag name="ANNOTATION_SLIDE_WIDTH_2" val="960"/>
  <p:tag name="ANNOTATION_TOP_3" val="-62"/>
  <p:tag name="ANNOTATION_LEFT_3" val="-62.16666"/>
  <p:tag name="ANNOTATION_HEIGHT_3" val="844"/>
  <p:tag name="ANNOTATION_WIDTH_3" val="1084.167"/>
  <p:tag name="ANNOTATION_START_3" val="41.7"/>
  <p:tag name="ANNOTATION_END_3" val="52.5"/>
  <p:tag name="ANNOTATION_SLIDE_HEIGHT_3" val="720"/>
  <p:tag name="ANNOTATION_SLIDE_WIDTH_3" val="960"/>
  <p:tag name="ANNOTATION_TOP_4" val="-62"/>
  <p:tag name="ANNOTATION_LEFT_4" val="-62.16666"/>
  <p:tag name="ANNOTATION_HEIGHT_4" val="844"/>
  <p:tag name="ANNOTATION_WIDTH_4" val="1084.167"/>
  <p:tag name="ANNOTATION_START_4" val="52.5"/>
  <p:tag name="ANNOTATION_END_4" val="52.5"/>
  <p:tag name="ANNOTATION_SLIDE_HEIGHT_4" val="720"/>
  <p:tag name="ANNOTATION_SLIDE_WIDTH_4" val="960"/>
  <p:tag name="ANNOTATION_TOP_5" val="497"/>
  <p:tag name="ANNOTATION_LEFT_5" val="24.83333"/>
  <p:tag name="ANNOTATION_HEIGHT_5" val="83"/>
  <p:tag name="ANNOTATION_WIDTH_5" val="618.5"/>
  <p:tag name="ANNOTATION_START_5" val="52.5"/>
  <p:tag name="ANNOTATION_END_5" val="56.7"/>
  <p:tag name="ANNOTATION_SLIDE_HEIGHT_5" val="720"/>
  <p:tag name="ANNOTATION_SLIDE_WIDTH_5" val="960"/>
  <p:tag name="ANNOTATION_TOP_6" val="-62"/>
  <p:tag name="ANNOTATION_LEFT_6" val="-62.16666"/>
  <p:tag name="ANNOTATION_HEIGHT_6" val="844"/>
  <p:tag name="ANNOTATION_WIDTH_6" val="1084.167"/>
  <p:tag name="ANNOTATION_START_6" val="56.7"/>
  <p:tag name="ANNOTATION_END_6" val="-1"/>
  <p:tag name="ANNOTATION_SLIDE_HEIGHT_6" val="720"/>
  <p:tag name="ANNOTATION_SLIDE_WIDTH_6" val="960"/>
  <p:tag name="ARTICULATE_LOCK_SLIDE" val="0"/>
  <p:tag name="ELAPSEDTIME" val="78.60"/>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54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451c12d2-20fa-4995-8e91-cd3910effb4c"/>
  <p:tag name="ARTICULATE_SLIDE_NAV" val="21"/>
  <p:tag name="ANNOTATION_TOP_1" val="215.6667"/>
  <p:tag name="ANNOTATION_LEFT_1" val="26"/>
  <p:tag name="ANNOTATION_HEIGHT_1" val="185.8333"/>
  <p:tag name="ANNOTATION_WIDTH_1" val="186.3333"/>
  <p:tag name="ANNOTATION_START_1" val="9.6"/>
  <p:tag name="ANNOTATION_END_1" val="12.5"/>
  <p:tag name="ANNOTATION_SLIDE_HEIGHT_1" val="720"/>
  <p:tag name="ANNOTATION_SLIDE_WIDTH_1" val="960"/>
  <p:tag name="ANNOTATION_SCALE_1" val="100"/>
  <p:tag name="ANNOTATION_TOP_2" val="328.3333"/>
  <p:tag name="ANNOTATION_LEFT_2" val="3.666667"/>
  <p:tag name="ANNOTATION_HEIGHT_2" val="185.8333"/>
  <p:tag name="ANNOTATION_WIDTH_2" val="186.3333"/>
  <p:tag name="ANNOTATION_START_2" val="12.5"/>
  <p:tag name="ANNOTATION_END_2" val="36.6"/>
  <p:tag name="ANNOTATION_SLIDE_HEIGHT_2" val="720"/>
  <p:tag name="ANNOTATION_SLIDE_WIDTH_2" val="960"/>
  <p:tag name="ANNOTATION_SCALE_2" val="100"/>
  <p:tag name="ANNOTATION_TOP_3" val="-62"/>
  <p:tag name="ANNOTATION_LEFT_3" val="-62.16666"/>
  <p:tag name="ANNOTATION_HEIGHT_3" val="844"/>
  <p:tag name="ANNOTATION_WIDTH_3" val="1084.167"/>
  <p:tag name="ANNOTATION_START_3" val="36.6"/>
  <p:tag name="ANNOTATION_END_3" val="36.6"/>
  <p:tag name="ANNOTATION_SLIDE_HEIGHT_3" val="720"/>
  <p:tag name="ANNOTATION_SLIDE_WIDTH_3" val="960"/>
  <p:tag name="ANNOTATION_TOP_4" val="364.3333"/>
  <p:tag name="ANNOTATION_LEFT_4" val="55.83333"/>
  <p:tag name="ANNOTATION_HEIGHT_4" val="167.3333"/>
  <p:tag name="ANNOTATION_WIDTH_4" val="838.3333"/>
  <p:tag name="ANNOTATION_START_4" val="36.6"/>
  <p:tag name="ANNOTATION_END_4" val="43.5"/>
  <p:tag name="ANNOTATION_SLIDE_HEIGHT_4" val="720"/>
  <p:tag name="ANNOTATION_SLIDE_WIDTH_4" val="960"/>
  <p:tag name="ANNOTATION_TOP_5" val="-62"/>
  <p:tag name="ANNOTATION_LEFT_5" val="-62.16666"/>
  <p:tag name="ANNOTATION_HEIGHT_5" val="844"/>
  <p:tag name="ANNOTATION_WIDTH_5" val="1084.167"/>
  <p:tag name="ANNOTATION_START_5" val="43.5"/>
  <p:tag name="ANNOTATION_END_5" val="-1"/>
  <p:tag name="ANNOTATION_SLIDE_HEIGHT_5" val="720"/>
  <p:tag name="ANNOTATION_SLIDE_WIDTH_5" val="960"/>
  <p:tag name="ARTICULATE_LOCK_SLIDE" val="0"/>
  <p:tag name="ELAPSEDTIME" val="54.50"/>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GuoJ49K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UDIO_ID" val="543"/>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d015359e-40e6-44b3-bb7d-6aaecb280620"/>
  <p:tag name="ARTICULATE_SLIDE_NAV" val="22"/>
  <p:tag name="ANNOTATION_TOP_1" val="-62"/>
  <p:tag name="ANNOTATION_LEFT_1" val="-62.16666"/>
  <p:tag name="ANNOTATION_HEIGHT_1" val="844"/>
  <p:tag name="ANNOTATION_WIDTH_1" val="1084.167"/>
  <p:tag name="ANNOTATION_START_1" val="16.5"/>
  <p:tag name="ANNOTATION_END_1" val="16.5"/>
  <p:tag name="ANNOTATION_SLIDE_HEIGHT_1" val="720"/>
  <p:tag name="ANNOTATION_SLIDE_WIDTH_1" val="960"/>
  <p:tag name="ANNOTATION_TOP_2" val="171"/>
  <p:tag name="ANNOTATION_LEFT_2" val="19.83333"/>
  <p:tag name="ANNOTATION_HEIGHT_2" val="115.1667"/>
  <p:tag name="ANNOTATION_WIDTH_2" val="644.5"/>
  <p:tag name="ANNOTATION_START_2" val="16.5"/>
  <p:tag name="ANNOTATION_END_2" val="26.5"/>
  <p:tag name="ANNOTATION_SLIDE_HEIGHT_2" val="720"/>
  <p:tag name="ANNOTATION_SLIDE_WIDTH_2" val="960"/>
  <p:tag name="ANNOTATION_TOP_3" val="-62"/>
  <p:tag name="ANNOTATION_LEFT_3" val="-62.16666"/>
  <p:tag name="ANNOTATION_HEIGHT_3" val="844"/>
  <p:tag name="ANNOTATION_WIDTH_3" val="1084.167"/>
  <p:tag name="ANNOTATION_START_3" val="26.5"/>
  <p:tag name="ANNOTATION_END_3" val="-1"/>
  <p:tag name="ANNOTATION_SLIDE_HEIGHT_3" val="720"/>
  <p:tag name="ANNOTATION_SLIDE_WIDTH_3" val="960"/>
  <p:tag name="ARTICULATE_LOCK_SLIDE" val="0"/>
  <p:tag name="ELAPSEDTIME" val="74.70"/>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qss1mqsY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AUDIO_ID" val="54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ed49eec4-b086-46c5-8d7d-7aad71e2b657"/>
  <p:tag name="ARTICULATE_SLIDE_NAV" val="29"/>
  <p:tag name="ANNOTATION_TOP_1" val="247.8333"/>
  <p:tag name="ANNOTATION_LEFT_1" val="22.33333"/>
  <p:tag name="ANNOTATION_HEIGHT_1" val="185.8333"/>
  <p:tag name="ANNOTATION_WIDTH_1" val="186.3333"/>
  <p:tag name="ANNOTATION_START_1" val="3.5"/>
  <p:tag name="ANNOTATION_END_1" val="10.8"/>
  <p:tag name="ANNOTATION_SLIDE_HEIGHT_1" val="720"/>
  <p:tag name="ANNOTATION_SLIDE_WIDTH_1" val="960"/>
  <p:tag name="ANNOTATION_SCALE_1" val="100"/>
  <p:tag name="ANNOTATION_TOP_2" val="-62"/>
  <p:tag name="ANNOTATION_LEFT_2" val="-62.16666"/>
  <p:tag name="ANNOTATION_HEIGHT_2" val="844"/>
  <p:tag name="ANNOTATION_WIDTH_2" val="1084.167"/>
  <p:tag name="ANNOTATION_START_2" val="10.8"/>
  <p:tag name="ANNOTATION_END_2" val="10.8"/>
  <p:tag name="ANNOTATION_SLIDE_HEIGHT_2" val="720"/>
  <p:tag name="ANNOTATION_SLIDE_WIDTH_2" val="960"/>
  <p:tag name="ANNOTATION_TOP_3" val="233"/>
  <p:tag name="ANNOTATION_LEFT_3" val="18.66667"/>
  <p:tag name="ANNOTATION_HEIGHT_3" val="168.5"/>
  <p:tag name="ANNOTATION_WIDTH_3" val="926.5001"/>
  <p:tag name="ANNOTATION_START_3" val="10.8"/>
  <p:tag name="ANNOTATION_END_3" val="38.1"/>
  <p:tag name="ANNOTATION_SLIDE_HEIGHT_3" val="720"/>
  <p:tag name="ANNOTATION_SLIDE_WIDTH_3" val="960"/>
  <p:tag name="ANNOTATION_TOP_4" val="-62"/>
  <p:tag name="ANNOTATION_LEFT_4" val="-62.16666"/>
  <p:tag name="ANNOTATION_HEIGHT_4" val="844"/>
  <p:tag name="ANNOTATION_WIDTH_4" val="1084.167"/>
  <p:tag name="ANNOTATION_START_4" val="38.1"/>
  <p:tag name="ANNOTATION_END_4" val="41.1"/>
  <p:tag name="ANNOTATION_SLIDE_HEIGHT_4" val="720"/>
  <p:tag name="ANNOTATION_SLIDE_WIDTH_4" val="960"/>
  <p:tag name="ANNOTATION_TOP_5" val="-62"/>
  <p:tag name="ANNOTATION_LEFT_5" val="-62.16666"/>
  <p:tag name="ANNOTATION_HEIGHT_5" val="844"/>
  <p:tag name="ANNOTATION_WIDTH_5" val="1084.167"/>
  <p:tag name="ANNOTATION_START_5" val="41.1"/>
  <p:tag name="ANNOTATION_END_5" val="41.1"/>
  <p:tag name="ANNOTATION_SLIDE_HEIGHT_5" val="720"/>
  <p:tag name="ANNOTATION_SLIDE_WIDTH_5" val="960"/>
  <p:tag name="ANNOTATION_TOP_6" val="402.8333"/>
  <p:tag name="ANNOTATION_LEFT_6" val="29.83333"/>
  <p:tag name="ANNOTATION_HEIGHT_6" val="119"/>
  <p:tag name="ANNOTATION_WIDTH_6" val="866.8333"/>
  <p:tag name="ANNOTATION_START_6" val="41.1"/>
  <p:tag name="ANNOTATION_END_6" val="50.9"/>
  <p:tag name="ANNOTATION_SLIDE_HEIGHT_6" val="720"/>
  <p:tag name="ANNOTATION_SLIDE_WIDTH_6" val="960"/>
  <p:tag name="ANNOTATION_TOP_7" val="-62"/>
  <p:tag name="ANNOTATION_LEFT_7" val="-62.16666"/>
  <p:tag name="ANNOTATION_HEIGHT_7" val="844"/>
  <p:tag name="ANNOTATION_WIDTH_7" val="1084.167"/>
  <p:tag name="ANNOTATION_START_7" val="50.9"/>
  <p:tag name="ANNOTATION_END_7" val="-1"/>
  <p:tag name="ANNOTATION_SLIDE_HEIGHT_7" val="720"/>
  <p:tag name="ANNOTATION_SLIDE_WIDTH_7" val="960"/>
  <p:tag name="ARTICULATE_LOCK_SLIDE" val="0"/>
  <p:tag name="TIMELINE" val="62.80"/>
  <p:tag name="ELAPSEDTIME" val="100.90"/>
  <p:tag name="ARTICULATE_USED_LAYOUT" val="2"/>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9Oxq9CP8_files\slide0001_image001.jpg"/>
</p:tagLst>
</file>

<file path=ppt/tags/tag23.xml><?xml version="1.0" encoding="utf-8"?>
<p:tagLst xmlns:a="http://schemas.openxmlformats.org/drawingml/2006/main" xmlns:r="http://schemas.openxmlformats.org/officeDocument/2006/relationships" xmlns:p="http://schemas.openxmlformats.org/presentationml/2006/main">
  <p:tag name="AUDIO_ID" val="544"/>
  <p:tag name="ANNOTATION_COUNT" val="0"/>
  <p:tag name="ARTICULATE_SLIDE_GUID" val="85bf59c5-82ad-4e55-bfa6-7e72e0737bac"/>
  <p:tag name="ARTICULATE_SLIDE_NAV" val="23"/>
  <p:tag name="ARTICULATE_LOCK_SLIDE" val="0"/>
  <p:tag name="ELAPSEDTIME" val="49.30"/>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ju6t5jHd_files\slide0001_image001.jpg"/>
</p:tagLst>
</file>

<file path=ppt/tags/tag25.xml><?xml version="1.0" encoding="utf-8"?>
<p:tagLst xmlns:a="http://schemas.openxmlformats.org/drawingml/2006/main" xmlns:r="http://schemas.openxmlformats.org/officeDocument/2006/relationships" xmlns:p="http://schemas.openxmlformats.org/presentationml/2006/main">
  <p:tag name="AUDIO_ID" val="635"/>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db0cf938-66cb-40c4-a864-4508c05a5dad"/>
  <p:tag name="ARTICULATE_SLIDE_NAV" val="16"/>
  <p:tag name="ANNOTATION_TOP_1" val="-62"/>
  <p:tag name="ANNOTATION_LEFT_1" val="-62.16666"/>
  <p:tag name="ANNOTATION_HEIGHT_1" val="844"/>
  <p:tag name="ANNOTATION_WIDTH_1" val="1084.167"/>
  <p:tag name="ANNOTATION_START_1" val="23.4"/>
  <p:tag name="ANNOTATION_END_1" val="23.4"/>
  <p:tag name="ANNOTATION_SLIDE_HEIGHT_1" val="720"/>
  <p:tag name="ANNOTATION_SLIDE_WIDTH_1" val="960"/>
  <p:tag name="ANNOTATION_TOP_2" val="150"/>
  <p:tag name="ANNOTATION_LEFT_2" val="65.83334"/>
  <p:tag name="ANNOTATION_HEIGHT_2" val="71.83333"/>
  <p:tag name="ANNOTATION_WIDTH_2" val="678.1666"/>
  <p:tag name="ANNOTATION_START_2" val="23.4"/>
  <p:tag name="ANNOTATION_END_2" val="43.9"/>
  <p:tag name="ANNOTATION_SLIDE_HEIGHT_2" val="720"/>
  <p:tag name="ANNOTATION_SLIDE_WIDTH_2" val="960"/>
  <p:tag name="ANNOTATION_TOP_3" val="-62"/>
  <p:tag name="ANNOTATION_LEFT_3" val="-62.16666"/>
  <p:tag name="ANNOTATION_HEIGHT_3" val="844"/>
  <p:tag name="ANNOTATION_WIDTH_3" val="1084.167"/>
  <p:tag name="ANNOTATION_START_3" val="43.9"/>
  <p:tag name="ANNOTATION_END_3" val="55.3"/>
  <p:tag name="ANNOTATION_SLIDE_HEIGHT_3" val="720"/>
  <p:tag name="ANNOTATION_SLIDE_WIDTH_3" val="960"/>
  <p:tag name="ANNOTATION_TOP_4" val="-62"/>
  <p:tag name="ANNOTATION_LEFT_4" val="-62.16666"/>
  <p:tag name="ANNOTATION_HEIGHT_4" val="844"/>
  <p:tag name="ANNOTATION_WIDTH_4" val="1084.167"/>
  <p:tag name="ANNOTATION_START_4" val="55.3"/>
  <p:tag name="ANNOTATION_END_4" val="55.3"/>
  <p:tag name="ANNOTATION_SLIDE_HEIGHT_4" val="720"/>
  <p:tag name="ANNOTATION_SLIDE_WIDTH_4" val="960"/>
  <p:tag name="ANNOTATION_TOP_5" val="202"/>
  <p:tag name="ANNOTATION_LEFT_5" val="37.33333"/>
  <p:tag name="ANNOTATION_HEIGHT_5" val="239.1667"/>
  <p:tag name="ANNOTATION_WIDTH_5" val="956.3333"/>
  <p:tag name="ANNOTATION_START_5" val="55.3"/>
  <p:tag name="ANNOTATION_END_5" val="101.2"/>
  <p:tag name="ANNOTATION_SLIDE_HEIGHT_5" val="720"/>
  <p:tag name="ANNOTATION_SLIDE_WIDTH_5" val="960"/>
  <p:tag name="ANNOTATION_TOP_6" val="-62"/>
  <p:tag name="ANNOTATION_LEFT_6" val="-62.16666"/>
  <p:tag name="ANNOTATION_HEIGHT_6" val="844"/>
  <p:tag name="ANNOTATION_WIDTH_6" val="1084.167"/>
  <p:tag name="ANNOTATION_START_6" val="101.2"/>
  <p:tag name="ANNOTATION_END_6" val="104.8"/>
  <p:tag name="ANNOTATION_SLIDE_HEIGHT_6" val="720"/>
  <p:tag name="ANNOTATION_SLIDE_WIDTH_6" val="960"/>
  <p:tag name="ANNOTATION_TOP_7" val="-62"/>
  <p:tag name="ANNOTATION_LEFT_7" val="-62.16666"/>
  <p:tag name="ANNOTATION_HEIGHT_7" val="844"/>
  <p:tag name="ANNOTATION_WIDTH_7" val="1084.167"/>
  <p:tag name="ANNOTATION_START_7" val="104.8"/>
  <p:tag name="ANNOTATION_END_7" val="104.8"/>
  <p:tag name="ANNOTATION_SLIDE_HEIGHT_7" val="720"/>
  <p:tag name="ANNOTATION_SLIDE_WIDTH_7" val="960"/>
  <p:tag name="ANNOTATION_TOP_8" val="444.8333"/>
  <p:tag name="ANNOTATION_LEFT_8" val="75.83334"/>
  <p:tag name="ANNOTATION_HEIGHT_8" val="226.8333"/>
  <p:tag name="ANNOTATION_WIDTH_8" val="827.1666"/>
  <p:tag name="ANNOTATION_START_8" val="104.8"/>
  <p:tag name="ANNOTATION_END_8" val="166.2"/>
  <p:tag name="ANNOTATION_SLIDE_HEIGHT_8" val="720"/>
  <p:tag name="ANNOTATION_SLIDE_WIDTH_8" val="960"/>
  <p:tag name="ANNOTATION_TOP_9" val="-62"/>
  <p:tag name="ANNOTATION_LEFT_9" val="-62.16666"/>
  <p:tag name="ANNOTATION_HEIGHT_9" val="844"/>
  <p:tag name="ANNOTATION_WIDTH_9" val="1084.167"/>
  <p:tag name="ANNOTATION_START_9" val="166.2"/>
  <p:tag name="ANNOTATION_END_9" val="-1"/>
  <p:tag name="ANNOTATION_SLIDE_HEIGHT_9" val="720"/>
  <p:tag name="ANNOTATION_SLIDE_WIDTH_9" val="960"/>
  <p:tag name="ARTICULATE_LOCK_SLIDE" val="0"/>
  <p:tag name="ELAPSEDTIME" val="207.30"/>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2DRBcXe_files\slide0001_image001.jpg"/>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53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dd0dec8c-e7f7-464c-afe7-f1999fc96d87"/>
  <p:tag name="ARTICULATE_SLIDE_NAV" val="3"/>
  <p:tag name="ANNOTATION_TOP_1" val="230.5"/>
  <p:tag name="ANNOTATION_LEFT_1" val="360.1667"/>
  <p:tag name="ANNOTATION_HEIGHT_1" val="185.8333"/>
  <p:tag name="ANNOTATION_WIDTH_1" val="186.3333"/>
  <p:tag name="ANNOTATION_START_1" val="12"/>
  <p:tag name="ANNOTATION_END_1" val="13.2"/>
  <p:tag name="ANNOTATION_SLIDE_HEIGHT_1" val="720"/>
  <p:tag name="ANNOTATION_SLIDE_WIDTH_1" val="960"/>
  <p:tag name="ANNOTATION_SCALE_1" val="100"/>
  <p:tag name="ANNOTATION_TOP_2" val="329.6667"/>
  <p:tag name="ANNOTATION_LEFT_2" val="366.3333"/>
  <p:tag name="ANNOTATION_HEIGHT_2" val="185.8333"/>
  <p:tag name="ANNOTATION_WIDTH_2" val="186.3333"/>
  <p:tag name="ANNOTATION_START_2" val="13.2"/>
  <p:tag name="ANNOTATION_END_2" val="16.8"/>
  <p:tag name="ANNOTATION_SLIDE_HEIGHT_2" val="720"/>
  <p:tag name="ANNOTATION_SLIDE_WIDTH_2" val="960"/>
  <p:tag name="ANNOTATION_SCALE_2" val="100"/>
  <p:tag name="ANNOTATION_TOP_3" val="431.3333"/>
  <p:tag name="ANNOTATION_LEFT_3" val="377.5"/>
  <p:tag name="ANNOTATION_HEIGHT_3" val="185.8333"/>
  <p:tag name="ANNOTATION_WIDTH_3" val="186.3333"/>
  <p:tag name="ANNOTATION_START_3" val="16.8"/>
  <p:tag name="ANNOTATION_END_3" val="18.9"/>
  <p:tag name="ANNOTATION_SLIDE_HEIGHT_3" val="720"/>
  <p:tag name="ANNOTATION_SLIDE_WIDTH_3" val="960"/>
  <p:tag name="ANNOTATION_SCALE_3" val="100"/>
  <p:tag name="ANNOTATION_TOP_4" val="551.5"/>
  <p:tag name="ANNOTATION_LEFT_4" val="372.5"/>
  <p:tag name="ANNOTATION_HEIGHT_4" val="185.8333"/>
  <p:tag name="ANNOTATION_WIDTH_4" val="186.3333"/>
  <p:tag name="ANNOTATION_START_4" val="18.9"/>
  <p:tag name="ANNOTATION_END_4" val="21.6"/>
  <p:tag name="ANNOTATION_SLIDE_HEIGHT_4" val="720"/>
  <p:tag name="ANNOTATION_SLIDE_WIDTH_4" val="960"/>
  <p:tag name="ANNOTATION_SCALE_4" val="100"/>
  <p:tag name="ANNOTATION_TOP_5" val="646.8334"/>
  <p:tag name="ANNOTATION_LEFT_5" val="358.8333"/>
  <p:tag name="ANNOTATION_HEIGHT_5" val="185.8333"/>
  <p:tag name="ANNOTATION_WIDTH_5" val="186.3333"/>
  <p:tag name="ANNOTATION_START_5" val="21.6"/>
  <p:tag name="ANNOTATION_END_5" val="-1"/>
  <p:tag name="ANNOTATION_SLIDE_HEIGHT_5" val="720"/>
  <p:tag name="ANNOTATION_SLIDE_WIDTH_5" val="960"/>
  <p:tag name="ANNOTATION_SCALE_5" val="100"/>
  <p:tag name="ARTICULATE_LOCK_SLIDE" val="0"/>
  <p:tag name="ELAPSEDTIME" val="32.30"/>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647"/>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COUNT" val="6"/>
  <p:tag name="ARTICULATE_SLIDE_GUID" val="9dd673dd-a16c-4cd6-98e0-54a61d5a3562"/>
  <p:tag name="ARTICULATE_SLIDE_NAV" val="33"/>
  <p:tag name="ANNOTATION_TOP_1" val="229.3333"/>
  <p:tag name="ANNOTATION_LEFT_1" val="313"/>
  <p:tag name="ANNOTATION_HEIGHT_1" val="185.8333"/>
  <p:tag name="ANNOTATION_WIDTH_1" val="186.3333"/>
  <p:tag name="ANNOTATION_START_1" val="9.9"/>
  <p:tag name="ANNOTATION_END_1" val="25.6"/>
  <p:tag name="ANNOTATION_SLIDE_HEIGHT_1" val="720"/>
  <p:tag name="ANNOTATION_SLIDE_WIDTH_1" val="960"/>
  <p:tag name="ANNOTATION_SCALE_1" val="100"/>
  <p:tag name="ANNOTATION_TOP_2" val="283.8333"/>
  <p:tag name="ANNOTATION_LEFT_2" val="350.1667"/>
  <p:tag name="ANNOTATION_HEIGHT_2" val="185.8333"/>
  <p:tag name="ANNOTATION_WIDTH_2" val="186.3333"/>
  <p:tag name="ANNOTATION_START_2" val="25.6"/>
  <p:tag name="ANNOTATION_END_2" val="52.2"/>
  <p:tag name="ANNOTATION_SLIDE_HEIGHT_2" val="720"/>
  <p:tag name="ANNOTATION_SLIDE_WIDTH_2" val="960"/>
  <p:tag name="ANNOTATION_SCALE_2" val="100"/>
  <p:tag name="ANNOTATION_TOP_3" val="343.3333"/>
  <p:tag name="ANNOTATION_LEFT_3" val="355.1667"/>
  <p:tag name="ANNOTATION_HEIGHT_3" val="185.8333"/>
  <p:tag name="ANNOTATION_WIDTH_3" val="186.3333"/>
  <p:tag name="ANNOTATION_START_3" val="52.2"/>
  <p:tag name="ANNOTATION_END_3" val="77.1"/>
  <p:tag name="ANNOTATION_SLIDE_HEIGHT_3" val="720"/>
  <p:tag name="ANNOTATION_SLIDE_WIDTH_3" val="960"/>
  <p:tag name="ANNOTATION_SCALE_3" val="100"/>
  <p:tag name="ANNOTATION_TOP_4" val="399"/>
  <p:tag name="ANNOTATION_LEFT_4" val="349"/>
  <p:tag name="ANNOTATION_HEIGHT_4" val="185.8333"/>
  <p:tag name="ANNOTATION_WIDTH_4" val="186.3333"/>
  <p:tag name="ANNOTATION_START_4" val="77.1"/>
  <p:tag name="ANNOTATION_END_4" val="90.2"/>
  <p:tag name="ANNOTATION_SLIDE_HEIGHT_4" val="720"/>
  <p:tag name="ANNOTATION_SLIDE_WIDTH_4" val="960"/>
  <p:tag name="ANNOTATION_SCALE_4" val="100"/>
  <p:tag name="ANNOTATION_TOP_5" val="456"/>
  <p:tag name="ANNOTATION_LEFT_5" val="309.1667"/>
  <p:tag name="ANNOTATION_HEIGHT_5" val="185.8333"/>
  <p:tag name="ANNOTATION_WIDTH_5" val="186.3333"/>
  <p:tag name="ANNOTATION_START_5" val="90.2"/>
  <p:tag name="ANNOTATION_END_5" val="116.8"/>
  <p:tag name="ANNOTATION_SLIDE_HEIGHT_5" val="720"/>
  <p:tag name="ANNOTATION_SLIDE_WIDTH_5" val="960"/>
  <p:tag name="ANNOTATION_SCALE_5" val="100"/>
  <p:tag name="ANNOTATION_TOP_6" val="565.1667"/>
  <p:tag name="ANNOTATION_LEFT_6" val="300.5"/>
  <p:tag name="ANNOTATION_HEIGHT_6" val="185.8333"/>
  <p:tag name="ANNOTATION_WIDTH_6" val="186.3333"/>
  <p:tag name="ANNOTATION_START_6" val="116.8"/>
  <p:tag name="ANNOTATION_END_6" val="-1"/>
  <p:tag name="ANNOTATION_SLIDE_HEIGHT_6" val="720"/>
  <p:tag name="ANNOTATION_SLIDE_WIDTH_6" val="960"/>
  <p:tag name="ANNOTATION_SCALE_6" val="100"/>
  <p:tag name="ARTICULATE_LOCK_SLIDE" val="0"/>
  <p:tag name="ELAPSEDTIME" val="153.40"/>
  <p:tag name="ARTICULATE_USED_LAYOUT" val="2"/>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iXTyBMfc_files\slide0001_image001.jp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qZf0kCyg_files\slide0001_image001.jpg"/>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gIEVBZOK_files\slide0001_image001.jpg"/>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648"/>
  <p:tag name="ANNOTATION_COUNT" val="0"/>
  <p:tag name="ARTICULATE_SLIDE_GUID" val="f1c079b3-9814-402e-b3ab-d479227b124f"/>
  <p:tag name="ARTICULATE_SLIDE_NAV" val="34"/>
  <p:tag name="ARTICULATE_LOCK_SLIDE" val="0"/>
  <p:tag name="ELAPSEDTIME" val="90.70"/>
  <p:tag name="ARTICULATE_USED_LAYOUT" val="2"/>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CtaaxcYS_files\slide0001_image001.jpg"/>
</p:tagLst>
</file>

<file path=ppt/tags/tag62.xml><?xml version="1.0" encoding="utf-8"?>
<p:tagLst xmlns:a="http://schemas.openxmlformats.org/drawingml/2006/main" xmlns:r="http://schemas.openxmlformats.org/officeDocument/2006/relationships" xmlns:p="http://schemas.openxmlformats.org/presentationml/2006/main">
  <p:tag name="AUDIO_ID" val="646"/>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ed69126a-7e2f-478c-8c48-556aeb82709f"/>
  <p:tag name="ARTICULATE_SLIDE_NAV" val="30"/>
  <p:tag name="ANNOTATION_TOP_1" val="-62"/>
  <p:tag name="ANNOTATION_LEFT_1" val="-62.16666"/>
  <p:tag name="ANNOTATION_HEIGHT_1" val="844"/>
  <p:tag name="ANNOTATION_WIDTH_1" val="1084.167"/>
  <p:tag name="ANNOTATION_START_1" val="49.9"/>
  <p:tag name="ANNOTATION_END_1" val="49.9"/>
  <p:tag name="ANNOTATION_SLIDE_HEIGHT_1" val="720"/>
  <p:tag name="ANNOTATION_SLIDE_WIDTH_1" val="960"/>
  <p:tag name="ANNOTATION_TOP_2" val="446.1667"/>
  <p:tag name="ANNOTATION_LEFT_2" val="170.1667"/>
  <p:tag name="ANNOTATION_HEIGHT_2" val="179.6667"/>
  <p:tag name="ANNOTATION_WIDTH_2" val="828.3333"/>
  <p:tag name="ANNOTATION_START_2" val="49.9"/>
  <p:tag name="ANNOTATION_END_2" val="101.5"/>
  <p:tag name="ANNOTATION_SLIDE_HEIGHT_2" val="720"/>
  <p:tag name="ANNOTATION_SLIDE_WIDTH_2" val="960"/>
  <p:tag name="ANNOTATION_TOP_3" val="-62"/>
  <p:tag name="ANNOTATION_LEFT_3" val="-62.16666"/>
  <p:tag name="ANNOTATION_HEIGHT_3" val="844"/>
  <p:tag name="ANNOTATION_WIDTH_3" val="1084.167"/>
  <p:tag name="ANNOTATION_START_3" val="101.5"/>
  <p:tag name="ANNOTATION_END_3" val="-1"/>
  <p:tag name="ANNOTATION_SLIDE_HEIGHT_3" val="720"/>
  <p:tag name="ANNOTATION_SLIDE_WIDTH_3" val="960"/>
  <p:tag name="ARTICULATE_LOCK_SLIDE" val="0"/>
  <p:tag name="ELAPSEDTIME" val="128.50"/>
  <p:tag name="ARTICULATE_USED_LAYOUT" val="2"/>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3AlZ4kNu_files\slide0001_image001.jpg"/>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547"/>
  <p:tag name="ANNOTATION_COUNT" val="0"/>
  <p:tag name="ARTICULATE_SLIDE_GUID" val="c2089e76-e39f-4de7-b096-47fa3f6b0251"/>
  <p:tag name="ARTICULATE_SLIDE_NAV" val="27"/>
  <p:tag name="ARTICULATE_LOCK_SLIDE" val="0"/>
  <p:tag name="ELAPSEDTIME" val="40.20"/>
  <p:tag name="ARTICULATE_USED_LAYOUT" val="2"/>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545"/>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fe2e50dd-73c4-4b79-98f5-85682d43fb32"/>
  <p:tag name="ARTICULATE_SLIDE_NAV" val="25"/>
  <p:tag name="ANNOTATION_TOP_1" val="226.8333"/>
  <p:tag name="ANNOTATION_LEFT_1" val="55.83333"/>
  <p:tag name="ANNOTATION_HEIGHT_1" val="185.8333"/>
  <p:tag name="ANNOTATION_WIDTH_1" val="186.3333"/>
  <p:tag name="ANNOTATION_START_1" val="7.9"/>
  <p:tag name="ANNOTATION_END_1" val="25.7"/>
  <p:tag name="ANNOTATION_SLIDE_HEIGHT_1" val="720"/>
  <p:tag name="ANNOTATION_SLIDE_WIDTH_1" val="960"/>
  <p:tag name="ANNOTATION_SCALE_1" val="100"/>
  <p:tag name="ANNOTATION_TOP_2" val="298.6667"/>
  <p:tag name="ANNOTATION_LEFT_2" val="69.5"/>
  <p:tag name="ANNOTATION_HEIGHT_2" val="185.8333"/>
  <p:tag name="ANNOTATION_WIDTH_2" val="186.3333"/>
  <p:tag name="ANNOTATION_START_2" val="25.7"/>
  <p:tag name="ANNOTATION_END_2" val="59.7"/>
  <p:tag name="ANNOTATION_SLIDE_HEIGHT_2" val="720"/>
  <p:tag name="ANNOTATION_SLIDE_WIDTH_2" val="960"/>
  <p:tag name="ANNOTATION_SCALE_2" val="100"/>
  <p:tag name="ANNOTATION_TOP_3" val="456"/>
  <p:tag name="ANNOTATION_LEFT_3" val="68.33334"/>
  <p:tag name="ANNOTATION_HEIGHT_3" val="185.8333"/>
  <p:tag name="ANNOTATION_WIDTH_3" val="186.3333"/>
  <p:tag name="ANNOTATION_START_3" val="59.7"/>
  <p:tag name="ANNOTATION_END_3" val="78.8"/>
  <p:tag name="ANNOTATION_SLIDE_HEIGHT_3" val="720"/>
  <p:tag name="ANNOTATION_SLIDE_WIDTH_3" val="960"/>
  <p:tag name="ANNOTATION_SCALE_3" val="100"/>
  <p:tag name="ANNOTATION_TOP_4" val="510.5"/>
  <p:tag name="ANNOTATION_LEFT_4" val="70.83334"/>
  <p:tag name="ANNOTATION_HEIGHT_4" val="185.8333"/>
  <p:tag name="ANNOTATION_WIDTH_4" val="186.3333"/>
  <p:tag name="ANNOTATION_START_4" val="78.8"/>
  <p:tag name="ANNOTATION_END_4" val="96.8"/>
  <p:tag name="ANNOTATION_SLIDE_HEIGHT_4" val="720"/>
  <p:tag name="ANNOTATION_SLIDE_WIDTH_4" val="960"/>
  <p:tag name="ANNOTATION_SCALE_4" val="100"/>
  <p:tag name="ANNOTATION_TOP_5" val="572.5"/>
  <p:tag name="ANNOTATION_LEFT_5" val="69.5"/>
  <p:tag name="ANNOTATION_HEIGHT_5" val="185.8333"/>
  <p:tag name="ANNOTATION_WIDTH_5" val="186.3333"/>
  <p:tag name="ANNOTATION_START_5" val="96.8"/>
  <p:tag name="ANNOTATION_END_5" val="-1"/>
  <p:tag name="ANNOTATION_SLIDE_HEIGHT_5" val="720"/>
  <p:tag name="ANNOTATION_SLIDE_WIDTH_5" val="960"/>
  <p:tag name="ANNOTATION_SCALE_5" val="100"/>
  <p:tag name="ARTICULATE_LOCK_SLIDE" val="0"/>
  <p:tag name="ELAPSEDTIME" val="121.30"/>
  <p:tag name="ARTICULATE_USED_LAYOUT" val="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546"/>
  <p:tag name="ANNOTATION_COUNT" val="0"/>
  <p:tag name="ARTICULATE_SLIDE_GUID" val="72d91b6c-995d-42de-922b-5846da2e6329"/>
  <p:tag name="ARTICULATE_SLIDE_NAV" val="26"/>
  <p:tag name="ARTICULATE_LOCK_SLIDE" val="0"/>
  <p:tag name="ELAPSEDTIME" val="83.70"/>
  <p:tag name="ARTICULATE_USED_LAYOUT" val="2"/>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649"/>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2"/>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ac14b335-7860-4c91-a428-9483c8dffda5"/>
  <p:tag name="ARTICULATE_SLIDE_NAV" val="35"/>
  <p:tag name="ANNOTATION_TOP_1" val="251.5"/>
  <p:tag name="ANNOTATION_LEFT_1" val="79.5"/>
  <p:tag name="ANNOTATION_HEIGHT_1" val="185.8333"/>
  <p:tag name="ANNOTATION_WIDTH_1" val="186.3333"/>
  <p:tag name="ANNOTATION_START_1" val="23.6"/>
  <p:tag name="ANNOTATION_END_1" val="29.1"/>
  <p:tag name="ANNOTATION_SLIDE_HEIGHT_1" val="720"/>
  <p:tag name="ANNOTATION_SLIDE_WIDTH_1" val="960"/>
  <p:tag name="ANNOTATION_SCALE_1" val="100"/>
  <p:tag name="ANNOTATION_TOP_2" val="-62"/>
  <p:tag name="ANNOTATION_LEFT_2" val="-62.16666"/>
  <p:tag name="ANNOTATION_HEIGHT_2" val="844"/>
  <p:tag name="ANNOTATION_WIDTH_2" val="1084.167"/>
  <p:tag name="ANNOTATION_START_2" val="29.1"/>
  <p:tag name="ANNOTATION_END_2" val="29.1"/>
  <p:tag name="ANNOTATION_SLIDE_HEIGHT_2" val="720"/>
  <p:tag name="ANNOTATION_SLIDE_WIDTH_2" val="960"/>
  <p:tag name="ANNOTATION_TOP_3" val="197"/>
  <p:tag name="ANNOTATION_LEFT_3" val="54.66666"/>
  <p:tag name="ANNOTATION_HEIGHT_3" val="469.6667"/>
  <p:tag name="ANNOTATION_WIDTH_3" val="802.3333"/>
  <p:tag name="ANNOTATION_START_3" val="29.1"/>
  <p:tag name="ANNOTATION_END_3" val="-1"/>
  <p:tag name="ANNOTATION_SLIDE_HEIGHT_3" val="720"/>
  <p:tag name="ANNOTATION_SLIDE_WIDTH_3" val="960"/>
  <p:tag name="ARTICULATE_LOCK_SLIDE" val="0"/>
  <p:tag name="ELAPSEDTIME" val="49.60"/>
  <p:tag name="ARTICULATE_USED_LAYOUT" val="2"/>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TYfcYQxK_files\slide0001_image001.jpg"/>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20017</TotalTime>
  <Pages>98</Pages>
  <Words>8956</Words>
  <Application>Microsoft Office PowerPoint</Application>
  <PresentationFormat>Letter Paper (8.5x11 in)</PresentationFormat>
  <Paragraphs>873</Paragraphs>
  <Slides>100</Slides>
  <Notes>41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100</vt:i4>
      </vt:variant>
    </vt:vector>
  </HeadingPairs>
  <TitlesOfParts>
    <vt:vector size="113" baseType="lpstr">
      <vt:lpstr>Arial</vt:lpstr>
      <vt:lpstr>BlinkMacSystemFont</vt:lpstr>
      <vt:lpstr>Calibri</vt:lpstr>
      <vt:lpstr>Gill Sans MT</vt:lpstr>
      <vt:lpstr>Helvetica Neue</vt:lpstr>
      <vt:lpstr>signika_negativeregular</vt:lpstr>
      <vt:lpstr>Times New Roman</vt:lpstr>
      <vt:lpstr>Verdana</vt:lpstr>
      <vt:lpstr>Wingdings</vt:lpstr>
      <vt:lpstr>Wingdings 3</vt:lpstr>
      <vt:lpstr>1_Origin</vt:lpstr>
      <vt:lpstr>2_Origin</vt:lpstr>
      <vt:lpstr>Clip</vt:lpstr>
      <vt:lpstr>Standard 14: Children and Adolescents 2025  </vt:lpstr>
      <vt:lpstr>Land Acknowledgment</vt:lpstr>
      <vt:lpstr>We are Here to Help!</vt:lpstr>
      <vt:lpstr>Diabetes Education Services Inclusion Statement</vt:lpstr>
      <vt:lpstr>Coach Bev has no Conflict of Interest</vt:lpstr>
      <vt:lpstr>References </vt:lpstr>
      <vt:lpstr>Diabetes Management – Children &amp; Adolescents Topics</vt:lpstr>
      <vt:lpstr>Support is Critical</vt:lpstr>
      <vt:lpstr>Type 1 ~ Immune Mediated  5-10% of Diabetes</vt:lpstr>
      <vt:lpstr>Type 1 or Type 2?</vt:lpstr>
      <vt:lpstr>Poll Question 1</vt:lpstr>
      <vt:lpstr>How do we know a child has Type 1 vs Type 2?</vt:lpstr>
      <vt:lpstr> Determine if Type 1 - Use AABBCC Approach</vt:lpstr>
      <vt:lpstr>Type 1 – 10% of all Diabetes</vt:lpstr>
      <vt:lpstr>Poll Question 2</vt:lpstr>
      <vt:lpstr>Signs of Type 1 Diabetes</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Case Study</vt:lpstr>
      <vt:lpstr>Poll Question 3</vt:lpstr>
      <vt:lpstr>PowerPoint Presentation</vt:lpstr>
      <vt:lpstr>Case Study</vt:lpstr>
      <vt:lpstr>Poll Question 4</vt:lpstr>
      <vt:lpstr>Pediatric A1C Goals for Type 1 - Individualize</vt:lpstr>
      <vt:lpstr>Strategies for Type 1 Management</vt:lpstr>
      <vt:lpstr>Insulin Dosing</vt:lpstr>
      <vt:lpstr>Insulin</vt:lpstr>
      <vt:lpstr>Type 1 Nutrition Goals</vt:lpstr>
      <vt:lpstr>Special Issues for Type 1</vt:lpstr>
      <vt:lpstr>Infant and Toddler  (birth to 2 years)</vt:lpstr>
      <vt:lpstr>Infant and Toddler Educational Approaches</vt:lpstr>
      <vt:lpstr>Preschool children (3 - 5) Educational Approaches</vt:lpstr>
      <vt:lpstr>Diabetes and Rights</vt:lpstr>
      <vt:lpstr>Safe at school</vt:lpstr>
      <vt:lpstr>Resources at Diabetes.Org (ADA)</vt:lpstr>
      <vt:lpstr>School-Age Child (6 - 12) Educational Approaches</vt:lpstr>
      <vt:lpstr>Special Focus on Hypo for Kids under 6 years of age </vt:lpstr>
      <vt:lpstr>Exercise Guidelines Type 1 | Hypo</vt:lpstr>
      <vt:lpstr>PowerPoint Presentation</vt:lpstr>
      <vt:lpstr>PowerPoint Presentation</vt:lpstr>
      <vt:lpstr>Recommendations for Pediatric Psychosocial Issues</vt:lpstr>
      <vt:lpstr>Psychosocial Issues – Youth with diabetes</vt:lpstr>
      <vt:lpstr>Screen for Disordered Eating </vt:lpstr>
      <vt:lpstr>Autoimmune Conditions  -Type 1 Diabetes </vt:lpstr>
      <vt:lpstr>Poll Question 5</vt:lpstr>
      <vt:lpstr>Screening for Pediatric Hypothyroidism - Type 1 </vt:lpstr>
      <vt:lpstr>Screen for Pediatric Celiac Disease – Type 1</vt:lpstr>
      <vt:lpstr>Children with Celiac Disease – Type 1</vt:lpstr>
      <vt:lpstr>Stretch Break</vt:lpstr>
      <vt:lpstr>Case Study</vt:lpstr>
      <vt:lpstr>Poll Question 6</vt:lpstr>
      <vt:lpstr>Risk based Screening for PreDiabetes or Type 2  children and adolescents   </vt:lpstr>
      <vt:lpstr>Type 2 in Kids </vt:lpstr>
      <vt:lpstr>Engaging and supporting Kids to help slow the epidemic</vt:lpstr>
      <vt:lpstr>Type 2 Clinical Presentation</vt:lpstr>
      <vt:lpstr>Poll Question 7</vt:lpstr>
      <vt:lpstr>Type 2s– New Diagnosis</vt:lpstr>
      <vt:lpstr>PowerPoint Presentation</vt:lpstr>
      <vt:lpstr>Type 2 Medication Strategy - Kids</vt:lpstr>
      <vt:lpstr>New Type 2 – Start Basal Insulin for:</vt:lpstr>
      <vt:lpstr>Poll Question 8</vt:lpstr>
      <vt:lpstr>GLP-1s Approved for Kids 10yrs +</vt:lpstr>
      <vt:lpstr>SGLT-2s Approved for 10 yrs &amp; Up</vt:lpstr>
      <vt:lpstr> Glycemic Targets - Type 2 Diabetes</vt:lpstr>
      <vt:lpstr>Special Issues for Type  2</vt:lpstr>
      <vt:lpstr>Metabolic Surgery in Youth</vt:lpstr>
      <vt:lpstr>Type 2 Peds Special Issues</vt:lpstr>
      <vt:lpstr>Preventing CV Disease 1 &amp; 2</vt:lpstr>
      <vt:lpstr>Healthy Eating Type 2 Kids</vt:lpstr>
      <vt:lpstr>Activity Goals for all  </vt:lpstr>
      <vt:lpstr>Behavior Change</vt:lpstr>
      <vt:lpstr>Screening at Diagnosis of 2 Diabetes</vt:lpstr>
      <vt:lpstr>Poll Question 9</vt:lpstr>
      <vt:lpstr>Screening and Treating for Hypertension in Peds</vt:lpstr>
      <vt:lpstr>Treatment for Pediatric Hypertension</vt:lpstr>
      <vt:lpstr>Screening for Dyslipidemia with Peds w Diabetes</vt:lpstr>
      <vt:lpstr>Poll Question 10</vt:lpstr>
      <vt:lpstr>Treatment for Pediatric Dyslipidemia </vt:lpstr>
      <vt:lpstr>Screening and Treatment for Ped Nephropathy  </vt:lpstr>
      <vt:lpstr>Pediatric Eye Screening Guidelines</vt:lpstr>
      <vt:lpstr>Pediatric Neuropathy Screening  </vt:lpstr>
      <vt:lpstr>The Social Context of Diabetes Self-Management</vt:lpstr>
      <vt:lpstr>Poll Question 11</vt:lpstr>
      <vt:lpstr>Social Context &amp; Lifestyle Changes </vt:lpstr>
      <vt:lpstr>Pregnancy, Youth and Diabetes</vt:lpstr>
      <vt:lpstr>Preconception Planning</vt:lpstr>
      <vt:lpstr>Ongoing Care For Pediatric Diabetes </vt:lpstr>
      <vt:lpstr>Pediatric Diabetes Self-Management Education and Support  </vt:lpstr>
      <vt:lpstr>Strategies for Working with Teens</vt:lpstr>
      <vt:lpstr>Adolescence Overview</vt:lpstr>
      <vt:lpstr>Educational Content  with Teens</vt:lpstr>
      <vt:lpstr>Tobacco, Electronic Cigarettes, Alcohol, and Cannabis</vt:lpstr>
      <vt:lpstr>Poll Question 12  </vt:lpstr>
      <vt:lpstr>Prepare for Transition from Pediatric to Adult Care</vt:lpstr>
      <vt:lpstr>Risk Reduction Critical – will have diabetes for a long time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Bryanna Sabourin</cp:lastModifiedBy>
  <cp:revision>953</cp:revision>
  <cp:lastPrinted>2025-07-17T16:46:32Z</cp:lastPrinted>
  <dcterms:created xsi:type="dcterms:W3CDTF">1998-04-16T17:55:30Z</dcterms:created>
  <dcterms:modified xsi:type="dcterms:W3CDTF">2025-07-24T12:18:40Z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973DF249-3399-46CA-9E12-627EB0F92968</vt:lpwstr>
  </property>
  <property fmtid="{D5CDD505-2E9C-101B-9397-08002B2CF9AE}" pid="5" name="ArticulateProjectFull">
    <vt:lpwstr>C:\Users\bev\Dropbox\A DES Admin Folder\Boot Camp\2015 Spring BootCamp\6 bootcamp slides MNT ex.ppta</vt:lpwstr>
  </property>
</Properties>
</file>