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44" r:id="rId2"/>
  </p:sldMasterIdLst>
  <p:notesMasterIdLst>
    <p:notesMasterId r:id="rId86"/>
  </p:notesMasterIdLst>
  <p:handoutMasterIdLst>
    <p:handoutMasterId r:id="rId87"/>
  </p:handoutMasterIdLst>
  <p:sldIdLst>
    <p:sldId id="2145707145" r:id="rId3"/>
    <p:sldId id="3600" r:id="rId4"/>
    <p:sldId id="2141411173" r:id="rId5"/>
    <p:sldId id="2145707205" r:id="rId6"/>
    <p:sldId id="2145707156" r:id="rId7"/>
    <p:sldId id="2141411156" r:id="rId8"/>
    <p:sldId id="3221" r:id="rId9"/>
    <p:sldId id="261" r:id="rId10"/>
    <p:sldId id="2145707208" r:id="rId11"/>
    <p:sldId id="259" r:id="rId12"/>
    <p:sldId id="303" r:id="rId13"/>
    <p:sldId id="275" r:id="rId14"/>
    <p:sldId id="2145707212" r:id="rId15"/>
    <p:sldId id="274" r:id="rId16"/>
    <p:sldId id="2145707209" r:id="rId17"/>
    <p:sldId id="2145707211" r:id="rId18"/>
    <p:sldId id="2145707206" r:id="rId19"/>
    <p:sldId id="2145707207" r:id="rId20"/>
    <p:sldId id="2145707185" r:id="rId21"/>
    <p:sldId id="334" r:id="rId22"/>
    <p:sldId id="263" r:id="rId23"/>
    <p:sldId id="264" r:id="rId24"/>
    <p:sldId id="1046" r:id="rId25"/>
    <p:sldId id="335" r:id="rId26"/>
    <p:sldId id="336" r:id="rId27"/>
    <p:sldId id="1044" r:id="rId28"/>
    <p:sldId id="3582" r:id="rId29"/>
    <p:sldId id="294" r:id="rId30"/>
    <p:sldId id="2145707213" r:id="rId31"/>
    <p:sldId id="1040" r:id="rId32"/>
    <p:sldId id="2147476946" r:id="rId33"/>
    <p:sldId id="287" r:id="rId34"/>
    <p:sldId id="301" r:id="rId35"/>
    <p:sldId id="486" r:id="rId36"/>
    <p:sldId id="305" r:id="rId37"/>
    <p:sldId id="306" r:id="rId38"/>
    <p:sldId id="307" r:id="rId39"/>
    <p:sldId id="3579" r:id="rId40"/>
    <p:sldId id="1055" r:id="rId41"/>
    <p:sldId id="3585" r:id="rId42"/>
    <p:sldId id="284" r:id="rId43"/>
    <p:sldId id="482" r:id="rId44"/>
    <p:sldId id="1052" r:id="rId45"/>
    <p:sldId id="2141411145" r:id="rId46"/>
    <p:sldId id="1057" r:id="rId47"/>
    <p:sldId id="1043" r:id="rId48"/>
    <p:sldId id="351" r:id="rId49"/>
    <p:sldId id="354" r:id="rId50"/>
    <p:sldId id="308" r:id="rId51"/>
    <p:sldId id="1058" r:id="rId52"/>
    <p:sldId id="3587" r:id="rId53"/>
    <p:sldId id="1038" r:id="rId54"/>
    <p:sldId id="309" r:id="rId55"/>
    <p:sldId id="2141411146" r:id="rId56"/>
    <p:sldId id="316" r:id="rId57"/>
    <p:sldId id="288" r:id="rId58"/>
    <p:sldId id="3583" r:id="rId59"/>
    <p:sldId id="3584" r:id="rId60"/>
    <p:sldId id="289" r:id="rId61"/>
    <p:sldId id="290" r:id="rId62"/>
    <p:sldId id="3577" r:id="rId63"/>
    <p:sldId id="1341" r:id="rId64"/>
    <p:sldId id="3575" r:id="rId65"/>
    <p:sldId id="1340" r:id="rId66"/>
    <p:sldId id="2147476947" r:id="rId67"/>
    <p:sldId id="1053" r:id="rId68"/>
    <p:sldId id="1039" r:id="rId69"/>
    <p:sldId id="286" r:id="rId70"/>
    <p:sldId id="2147476936" r:id="rId71"/>
    <p:sldId id="2147470762" r:id="rId72"/>
    <p:sldId id="2147476934" r:id="rId73"/>
    <p:sldId id="1048" r:id="rId74"/>
    <p:sldId id="314" r:id="rId75"/>
    <p:sldId id="298" r:id="rId76"/>
    <p:sldId id="299" r:id="rId77"/>
    <p:sldId id="2147476948" r:id="rId78"/>
    <p:sldId id="1056" r:id="rId79"/>
    <p:sldId id="300" r:id="rId80"/>
    <p:sldId id="312" r:id="rId81"/>
    <p:sldId id="313" r:id="rId82"/>
    <p:sldId id="315" r:id="rId83"/>
    <p:sldId id="2346" r:id="rId84"/>
    <p:sldId id="291" r:id="rId85"/>
  </p:sldIdLst>
  <p:sldSz cx="9144000" cy="6858000" type="letter"/>
  <p:notesSz cx="7315200" cy="9601200"/>
  <p:custDataLst>
    <p:tags r:id="rId8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4F7F"/>
    <a:srgbClr val="9299A9"/>
    <a:srgbClr val="3D65A3"/>
    <a:srgbClr val="BFBFC1"/>
    <a:srgbClr val="A0ABBC"/>
    <a:srgbClr val="CDC6C0"/>
    <a:srgbClr val="CAC5BF"/>
    <a:srgbClr val="E9E7E8"/>
    <a:srgbClr val="4C216D"/>
    <a:srgbClr val="790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1719" autoAdjust="0"/>
  </p:normalViewPr>
  <p:slideViewPr>
    <p:cSldViewPr>
      <p:cViewPr>
        <p:scale>
          <a:sx n="125" d="100"/>
          <a:sy n="125" d="100"/>
        </p:scale>
        <p:origin x="7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3AE70-2D1C-4182-B21C-3258935A0B13}"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600FE5C-4734-45CD-8729-C4995B70B757}">
      <dgm:prSet/>
      <dgm:spPr/>
      <dgm:t>
        <a:bodyPr/>
        <a:lstStyle/>
        <a:p>
          <a:r>
            <a:rPr lang="en-US"/>
            <a:t>Pregnancy normally associated with lower fasting glucose and higher post meal glucose</a:t>
          </a:r>
        </a:p>
      </dgm:t>
    </dgm:pt>
    <dgm:pt modelId="{ABB25DFB-6C2F-48C2-A166-8ACE419A7BC5}" type="parTrans" cxnId="{8A551F0A-C0C3-443B-B0F6-9A65B70936F3}">
      <dgm:prSet/>
      <dgm:spPr/>
      <dgm:t>
        <a:bodyPr/>
        <a:lstStyle/>
        <a:p>
          <a:endParaRPr lang="en-US"/>
        </a:p>
      </dgm:t>
    </dgm:pt>
    <dgm:pt modelId="{15FB2012-8E1D-4726-A77C-33F07D872F43}" type="sibTrans" cxnId="{8A551F0A-C0C3-443B-B0F6-9A65B70936F3}">
      <dgm:prSet/>
      <dgm:spPr/>
      <dgm:t>
        <a:bodyPr/>
        <a:lstStyle/>
        <a:p>
          <a:endParaRPr lang="en-US"/>
        </a:p>
      </dgm:t>
    </dgm:pt>
    <dgm:pt modelId="{8743FE8E-ED96-4EC9-9DEC-E15C1910B181}">
      <dgm:prSet/>
      <dgm:spPr/>
      <dgm:t>
        <a:bodyPr/>
        <a:lstStyle/>
        <a:p>
          <a:r>
            <a:rPr lang="en-US" dirty="0"/>
            <a:t>Early pregnancy, more insulin sensitive</a:t>
          </a:r>
        </a:p>
      </dgm:t>
    </dgm:pt>
    <dgm:pt modelId="{4408FF06-7C6A-4EA3-B2EF-65BFFC6EC24E}" type="parTrans" cxnId="{6738886F-DAAF-47D5-9AFC-F74692005A53}">
      <dgm:prSet/>
      <dgm:spPr/>
      <dgm:t>
        <a:bodyPr/>
        <a:lstStyle/>
        <a:p>
          <a:endParaRPr lang="en-US"/>
        </a:p>
      </dgm:t>
    </dgm:pt>
    <dgm:pt modelId="{13675012-5DDE-4A79-8E7F-6C06C921B50C}" type="sibTrans" cxnId="{6738886F-DAAF-47D5-9AFC-F74692005A53}">
      <dgm:prSet/>
      <dgm:spPr/>
      <dgm:t>
        <a:bodyPr/>
        <a:lstStyle/>
        <a:p>
          <a:endParaRPr lang="en-US"/>
        </a:p>
      </dgm:t>
    </dgm:pt>
    <dgm:pt modelId="{9980B270-1998-4844-9D3E-B1A68B766362}">
      <dgm:prSet custT="1"/>
      <dgm:spPr/>
      <dgm:t>
        <a:bodyPr/>
        <a:lstStyle/>
        <a:p>
          <a:r>
            <a:rPr lang="en-US" sz="2400" dirty="0"/>
            <a:t>Insulin needs may drop </a:t>
          </a:r>
        </a:p>
      </dgm:t>
    </dgm:pt>
    <dgm:pt modelId="{793D98E0-2B41-4430-8827-533F188AEDA5}" type="parTrans" cxnId="{04648311-807C-4E5D-829D-E93D089716B8}">
      <dgm:prSet/>
      <dgm:spPr/>
      <dgm:t>
        <a:bodyPr/>
        <a:lstStyle/>
        <a:p>
          <a:endParaRPr lang="en-US"/>
        </a:p>
      </dgm:t>
    </dgm:pt>
    <dgm:pt modelId="{7D969707-56DC-4482-9602-1730B684CF7F}" type="sibTrans" cxnId="{04648311-807C-4E5D-829D-E93D089716B8}">
      <dgm:prSet/>
      <dgm:spPr/>
      <dgm:t>
        <a:bodyPr/>
        <a:lstStyle/>
        <a:p>
          <a:endParaRPr lang="en-US"/>
        </a:p>
      </dgm:t>
    </dgm:pt>
    <dgm:pt modelId="{470237B8-82CC-427E-B818-56B106273A05}">
      <dgm:prSet/>
      <dgm:spPr/>
      <dgm:t>
        <a:bodyPr/>
        <a:lstStyle/>
        <a:p>
          <a:r>
            <a:rPr lang="en-US"/>
            <a:t>2</a:t>
          </a:r>
          <a:r>
            <a:rPr lang="en-US" baseline="30000"/>
            <a:t>nd</a:t>
          </a:r>
          <a:r>
            <a:rPr lang="en-US"/>
            <a:t>, 3</a:t>
          </a:r>
          <a:r>
            <a:rPr lang="en-US" baseline="30000"/>
            <a:t>rd</a:t>
          </a:r>
          <a:r>
            <a:rPr lang="en-US"/>
            <a:t> trimester increased insulin resistance</a:t>
          </a:r>
        </a:p>
      </dgm:t>
    </dgm:pt>
    <dgm:pt modelId="{7486441A-1503-49B4-8990-D12A146A3BB4}" type="parTrans" cxnId="{8420E6EB-5243-4569-87F9-3EC42BCBB3F9}">
      <dgm:prSet/>
      <dgm:spPr/>
      <dgm:t>
        <a:bodyPr/>
        <a:lstStyle/>
        <a:p>
          <a:endParaRPr lang="en-US"/>
        </a:p>
      </dgm:t>
    </dgm:pt>
    <dgm:pt modelId="{C466CBC0-57D4-4BD4-8A5B-66483220BE2A}" type="sibTrans" cxnId="{8420E6EB-5243-4569-87F9-3EC42BCBB3F9}">
      <dgm:prSet/>
      <dgm:spPr/>
      <dgm:t>
        <a:bodyPr/>
        <a:lstStyle/>
        <a:p>
          <a:endParaRPr lang="en-US"/>
        </a:p>
      </dgm:t>
    </dgm:pt>
    <dgm:pt modelId="{347E5275-316E-4921-978F-AF72E82CA722}">
      <dgm:prSet/>
      <dgm:spPr/>
      <dgm:t>
        <a:bodyPr/>
        <a:lstStyle/>
        <a:p>
          <a:r>
            <a:rPr lang="en-US"/>
            <a:t>Insulin needs may increase by 2-3x’s pre-pregnancy needs</a:t>
          </a:r>
        </a:p>
      </dgm:t>
    </dgm:pt>
    <dgm:pt modelId="{C532CD2F-7BB5-4226-B9CF-B9345D024EEE}" type="parTrans" cxnId="{4E221B6F-058B-4857-AE75-AA5C35E20472}">
      <dgm:prSet/>
      <dgm:spPr/>
      <dgm:t>
        <a:bodyPr/>
        <a:lstStyle/>
        <a:p>
          <a:endParaRPr lang="en-US"/>
        </a:p>
      </dgm:t>
    </dgm:pt>
    <dgm:pt modelId="{D409BD7D-B1F2-45F0-B4DD-9E14DDC853CF}" type="sibTrans" cxnId="{4E221B6F-058B-4857-AE75-AA5C35E20472}">
      <dgm:prSet/>
      <dgm:spPr/>
      <dgm:t>
        <a:bodyPr/>
        <a:lstStyle/>
        <a:p>
          <a:endParaRPr lang="en-US"/>
        </a:p>
      </dgm:t>
    </dgm:pt>
    <dgm:pt modelId="{81A62D62-E561-433C-9868-E90AFB99D258}">
      <dgm:prSet/>
      <dgm:spPr/>
      <dgm:t>
        <a:bodyPr/>
        <a:lstStyle/>
        <a:p>
          <a:r>
            <a:rPr lang="en-US"/>
            <a:t>After delivery – insulin needs drop dramatically</a:t>
          </a:r>
        </a:p>
      </dgm:t>
    </dgm:pt>
    <dgm:pt modelId="{4B5E6338-4B0D-4687-9915-B5D3C94330D5}" type="parTrans" cxnId="{E83B9F1D-D3BA-4006-9F4F-C1D24CC254A7}">
      <dgm:prSet/>
      <dgm:spPr/>
      <dgm:t>
        <a:bodyPr/>
        <a:lstStyle/>
        <a:p>
          <a:endParaRPr lang="en-US"/>
        </a:p>
      </dgm:t>
    </dgm:pt>
    <dgm:pt modelId="{0612DD35-DBAE-400B-9AD3-799B1262F2EF}" type="sibTrans" cxnId="{E83B9F1D-D3BA-4006-9F4F-C1D24CC254A7}">
      <dgm:prSet/>
      <dgm:spPr/>
      <dgm:t>
        <a:bodyPr/>
        <a:lstStyle/>
        <a:p>
          <a:endParaRPr lang="en-US"/>
        </a:p>
      </dgm:t>
    </dgm:pt>
    <dgm:pt modelId="{351E565C-60A9-4C28-928C-80AD4E66080B}" type="pres">
      <dgm:prSet presAssocID="{71F3AE70-2D1C-4182-B21C-3258935A0B13}" presName="root" presStyleCnt="0">
        <dgm:presLayoutVars>
          <dgm:dir/>
          <dgm:resizeHandles val="exact"/>
        </dgm:presLayoutVars>
      </dgm:prSet>
      <dgm:spPr/>
    </dgm:pt>
    <dgm:pt modelId="{55A86F02-D8FA-4A78-B7C5-2862F4942776}" type="pres">
      <dgm:prSet presAssocID="{3600FE5C-4734-45CD-8729-C4995B70B757}" presName="compNode" presStyleCnt="0"/>
      <dgm:spPr/>
    </dgm:pt>
    <dgm:pt modelId="{88EA023C-9B58-4759-85E7-BC80DCB5E970}" type="pres">
      <dgm:prSet presAssocID="{3600FE5C-4734-45CD-8729-C4995B70B757}" presName="bgRect" presStyleLbl="bgShp" presStyleIdx="0" presStyleCnt="4"/>
      <dgm:spPr/>
    </dgm:pt>
    <dgm:pt modelId="{45B7ECB7-7811-41F1-9012-A5B8F836A04B}" type="pres">
      <dgm:prSet presAssocID="{3600FE5C-4734-45CD-8729-C4995B70B757}"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by bottle"/>
        </a:ext>
      </dgm:extLst>
    </dgm:pt>
    <dgm:pt modelId="{2339123D-F235-46CC-9D3F-59809AFF6A1A}" type="pres">
      <dgm:prSet presAssocID="{3600FE5C-4734-45CD-8729-C4995B70B757}" presName="spaceRect" presStyleCnt="0"/>
      <dgm:spPr/>
    </dgm:pt>
    <dgm:pt modelId="{3292C20C-9539-4AA6-B1D1-8F6A1BC50B09}" type="pres">
      <dgm:prSet presAssocID="{3600FE5C-4734-45CD-8729-C4995B70B757}" presName="parTx" presStyleLbl="revTx" presStyleIdx="0" presStyleCnt="6">
        <dgm:presLayoutVars>
          <dgm:chMax val="0"/>
          <dgm:chPref val="0"/>
        </dgm:presLayoutVars>
      </dgm:prSet>
      <dgm:spPr/>
    </dgm:pt>
    <dgm:pt modelId="{6E4C1F6D-662F-47FF-A5FD-B6C4ADE9E5D4}" type="pres">
      <dgm:prSet presAssocID="{15FB2012-8E1D-4726-A77C-33F07D872F43}" presName="sibTrans" presStyleCnt="0"/>
      <dgm:spPr/>
    </dgm:pt>
    <dgm:pt modelId="{4D56A911-CE6B-4B49-9BCD-91AD9406A77D}" type="pres">
      <dgm:prSet presAssocID="{8743FE8E-ED96-4EC9-9DEC-E15C1910B181}" presName="compNode" presStyleCnt="0"/>
      <dgm:spPr/>
    </dgm:pt>
    <dgm:pt modelId="{510254F8-42A4-4D35-ACD3-5AAE80139E86}" type="pres">
      <dgm:prSet presAssocID="{8743FE8E-ED96-4EC9-9DEC-E15C1910B181}" presName="bgRect" presStyleLbl="bgShp" presStyleIdx="1" presStyleCnt="4" custLinFactNeighborY="-480"/>
      <dgm:spPr/>
    </dgm:pt>
    <dgm:pt modelId="{46F22339-09FA-43DD-9B59-D0B84091A174}" type="pres">
      <dgm:prSet presAssocID="{8743FE8E-ED96-4EC9-9DEC-E15C1910B181}"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by"/>
        </a:ext>
      </dgm:extLst>
    </dgm:pt>
    <dgm:pt modelId="{DFD6F55E-3F19-4D3B-8BD8-16EABC94C2CF}" type="pres">
      <dgm:prSet presAssocID="{8743FE8E-ED96-4EC9-9DEC-E15C1910B181}" presName="spaceRect" presStyleCnt="0"/>
      <dgm:spPr/>
    </dgm:pt>
    <dgm:pt modelId="{58E262F1-16E6-4B0D-94C6-E9BE0067CAB2}" type="pres">
      <dgm:prSet presAssocID="{8743FE8E-ED96-4EC9-9DEC-E15C1910B181}" presName="parTx" presStyleLbl="revTx" presStyleIdx="1" presStyleCnt="6">
        <dgm:presLayoutVars>
          <dgm:chMax val="0"/>
          <dgm:chPref val="0"/>
        </dgm:presLayoutVars>
      </dgm:prSet>
      <dgm:spPr/>
    </dgm:pt>
    <dgm:pt modelId="{AF7BDF5D-C855-4E78-894F-184A6DD60820}" type="pres">
      <dgm:prSet presAssocID="{8743FE8E-ED96-4EC9-9DEC-E15C1910B181}" presName="desTx" presStyleLbl="revTx" presStyleIdx="2" presStyleCnt="6">
        <dgm:presLayoutVars/>
      </dgm:prSet>
      <dgm:spPr/>
    </dgm:pt>
    <dgm:pt modelId="{E9E706C1-1F33-4990-880C-7D49794203DD}" type="pres">
      <dgm:prSet presAssocID="{13675012-5DDE-4A79-8E7F-6C06C921B50C}" presName="sibTrans" presStyleCnt="0"/>
      <dgm:spPr/>
    </dgm:pt>
    <dgm:pt modelId="{5A1B091C-2FF1-44DF-B732-43875439E257}" type="pres">
      <dgm:prSet presAssocID="{470237B8-82CC-427E-B818-56B106273A05}" presName="compNode" presStyleCnt="0"/>
      <dgm:spPr/>
    </dgm:pt>
    <dgm:pt modelId="{0298CBDA-EF50-4839-BEC1-E7B40FCA3475}" type="pres">
      <dgm:prSet presAssocID="{470237B8-82CC-427E-B818-56B106273A05}" presName="bgRect" presStyleLbl="bgShp" presStyleIdx="2" presStyleCnt="4"/>
      <dgm:spPr/>
    </dgm:pt>
    <dgm:pt modelId="{8D03CCE8-61D2-41D2-8AA4-3AC8C1161EA7}" type="pres">
      <dgm:prSet presAssocID="{470237B8-82CC-427E-B818-56B106273A05}"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88313B3C-096A-4CF1-93C2-45501F61C6B8}" type="pres">
      <dgm:prSet presAssocID="{470237B8-82CC-427E-B818-56B106273A05}" presName="spaceRect" presStyleCnt="0"/>
      <dgm:spPr/>
    </dgm:pt>
    <dgm:pt modelId="{360994DE-EF81-4CEF-86BC-B2EC0BBD6FDA}" type="pres">
      <dgm:prSet presAssocID="{470237B8-82CC-427E-B818-56B106273A05}" presName="parTx" presStyleLbl="revTx" presStyleIdx="3" presStyleCnt="6">
        <dgm:presLayoutVars>
          <dgm:chMax val="0"/>
          <dgm:chPref val="0"/>
        </dgm:presLayoutVars>
      </dgm:prSet>
      <dgm:spPr/>
    </dgm:pt>
    <dgm:pt modelId="{6FD3D8B9-98DA-4F29-B5A6-53A19BE42F7A}" type="pres">
      <dgm:prSet presAssocID="{470237B8-82CC-427E-B818-56B106273A05}" presName="desTx" presStyleLbl="revTx" presStyleIdx="4" presStyleCnt="6">
        <dgm:presLayoutVars/>
      </dgm:prSet>
      <dgm:spPr/>
    </dgm:pt>
    <dgm:pt modelId="{0DAC40E1-5FBB-4DC9-890D-5E87DB4B3EC0}" type="pres">
      <dgm:prSet presAssocID="{C466CBC0-57D4-4BD4-8A5B-66483220BE2A}" presName="sibTrans" presStyleCnt="0"/>
      <dgm:spPr/>
    </dgm:pt>
    <dgm:pt modelId="{B4824235-C8EA-4CEF-94EC-57190D5ED222}" type="pres">
      <dgm:prSet presAssocID="{81A62D62-E561-433C-9868-E90AFB99D258}" presName="compNode" presStyleCnt="0"/>
      <dgm:spPr/>
    </dgm:pt>
    <dgm:pt modelId="{53977388-B895-42EC-BA96-4CF654C5B8D0}" type="pres">
      <dgm:prSet presAssocID="{81A62D62-E561-433C-9868-E90AFB99D258}" presName="bgRect" presStyleLbl="bgShp" presStyleIdx="3" presStyleCnt="4"/>
      <dgm:spPr/>
    </dgm:pt>
    <dgm:pt modelId="{F9BE4ABD-433D-4F12-BA6B-042FB6CC7072}" type="pres">
      <dgm:prSet presAssocID="{81A62D62-E561-433C-9868-E90AFB99D258}"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edle"/>
        </a:ext>
      </dgm:extLst>
    </dgm:pt>
    <dgm:pt modelId="{8BE74764-659E-4598-A963-E34F7BCB8D69}" type="pres">
      <dgm:prSet presAssocID="{81A62D62-E561-433C-9868-E90AFB99D258}" presName="spaceRect" presStyleCnt="0"/>
      <dgm:spPr/>
    </dgm:pt>
    <dgm:pt modelId="{860745B4-F23C-428A-A3C2-4B3C060DF6B7}" type="pres">
      <dgm:prSet presAssocID="{81A62D62-E561-433C-9868-E90AFB99D258}" presName="parTx" presStyleLbl="revTx" presStyleIdx="5" presStyleCnt="6">
        <dgm:presLayoutVars>
          <dgm:chMax val="0"/>
          <dgm:chPref val="0"/>
        </dgm:presLayoutVars>
      </dgm:prSet>
      <dgm:spPr/>
    </dgm:pt>
  </dgm:ptLst>
  <dgm:cxnLst>
    <dgm:cxn modelId="{49339106-B1A3-43B0-9D33-C03FAE1B655D}" type="presOf" srcId="{470237B8-82CC-427E-B818-56B106273A05}" destId="{360994DE-EF81-4CEF-86BC-B2EC0BBD6FDA}" srcOrd="0" destOrd="0" presId="urn:microsoft.com/office/officeart/2018/2/layout/IconVerticalSolidList"/>
    <dgm:cxn modelId="{8A551F0A-C0C3-443B-B0F6-9A65B70936F3}" srcId="{71F3AE70-2D1C-4182-B21C-3258935A0B13}" destId="{3600FE5C-4734-45CD-8729-C4995B70B757}" srcOrd="0" destOrd="0" parTransId="{ABB25DFB-6C2F-48C2-A166-8ACE419A7BC5}" sibTransId="{15FB2012-8E1D-4726-A77C-33F07D872F43}"/>
    <dgm:cxn modelId="{04648311-807C-4E5D-829D-E93D089716B8}" srcId="{8743FE8E-ED96-4EC9-9DEC-E15C1910B181}" destId="{9980B270-1998-4844-9D3E-B1A68B766362}" srcOrd="0" destOrd="0" parTransId="{793D98E0-2B41-4430-8827-533F188AEDA5}" sibTransId="{7D969707-56DC-4482-9602-1730B684CF7F}"/>
    <dgm:cxn modelId="{E83B9F1D-D3BA-4006-9F4F-C1D24CC254A7}" srcId="{71F3AE70-2D1C-4182-B21C-3258935A0B13}" destId="{81A62D62-E561-433C-9868-E90AFB99D258}" srcOrd="3" destOrd="0" parTransId="{4B5E6338-4B0D-4687-9915-B5D3C94330D5}" sibTransId="{0612DD35-DBAE-400B-9AD3-799B1262F2EF}"/>
    <dgm:cxn modelId="{FE28412B-B5C5-4927-A283-27EA12044F77}" type="presOf" srcId="{81A62D62-E561-433C-9868-E90AFB99D258}" destId="{860745B4-F23C-428A-A3C2-4B3C060DF6B7}" srcOrd="0" destOrd="0" presId="urn:microsoft.com/office/officeart/2018/2/layout/IconVerticalSolidList"/>
    <dgm:cxn modelId="{BF79F031-E01E-43B7-943F-9B1FA171F6FB}" type="presOf" srcId="{9980B270-1998-4844-9D3E-B1A68B766362}" destId="{AF7BDF5D-C855-4E78-894F-184A6DD60820}" srcOrd="0" destOrd="0" presId="urn:microsoft.com/office/officeart/2018/2/layout/IconVerticalSolidList"/>
    <dgm:cxn modelId="{4E221B6F-058B-4857-AE75-AA5C35E20472}" srcId="{470237B8-82CC-427E-B818-56B106273A05}" destId="{347E5275-316E-4921-978F-AF72E82CA722}" srcOrd="0" destOrd="0" parTransId="{C532CD2F-7BB5-4226-B9CF-B9345D024EEE}" sibTransId="{D409BD7D-B1F2-45F0-B4DD-9E14DDC853CF}"/>
    <dgm:cxn modelId="{6738886F-DAAF-47D5-9AFC-F74692005A53}" srcId="{71F3AE70-2D1C-4182-B21C-3258935A0B13}" destId="{8743FE8E-ED96-4EC9-9DEC-E15C1910B181}" srcOrd="1" destOrd="0" parTransId="{4408FF06-7C6A-4EA3-B2EF-65BFFC6EC24E}" sibTransId="{13675012-5DDE-4A79-8E7F-6C06C921B50C}"/>
    <dgm:cxn modelId="{27C837B0-69B7-48F2-A274-128F984BF785}" type="presOf" srcId="{3600FE5C-4734-45CD-8729-C4995B70B757}" destId="{3292C20C-9539-4AA6-B1D1-8F6A1BC50B09}" srcOrd="0" destOrd="0" presId="urn:microsoft.com/office/officeart/2018/2/layout/IconVerticalSolidList"/>
    <dgm:cxn modelId="{C096FBB7-73A0-4D4D-AC21-CCB105A84BF4}" type="presOf" srcId="{347E5275-316E-4921-978F-AF72E82CA722}" destId="{6FD3D8B9-98DA-4F29-B5A6-53A19BE42F7A}" srcOrd="0" destOrd="0" presId="urn:microsoft.com/office/officeart/2018/2/layout/IconVerticalSolidList"/>
    <dgm:cxn modelId="{CA8A5DCB-63E9-478D-A26F-28AB698094C9}" type="presOf" srcId="{71F3AE70-2D1C-4182-B21C-3258935A0B13}" destId="{351E565C-60A9-4C28-928C-80AD4E66080B}" srcOrd="0" destOrd="0" presId="urn:microsoft.com/office/officeart/2018/2/layout/IconVerticalSolidList"/>
    <dgm:cxn modelId="{8420E6EB-5243-4569-87F9-3EC42BCBB3F9}" srcId="{71F3AE70-2D1C-4182-B21C-3258935A0B13}" destId="{470237B8-82CC-427E-B818-56B106273A05}" srcOrd="2" destOrd="0" parTransId="{7486441A-1503-49B4-8990-D12A146A3BB4}" sibTransId="{C466CBC0-57D4-4BD4-8A5B-66483220BE2A}"/>
    <dgm:cxn modelId="{E3E073F2-A4BD-43BA-9F99-2DE17F0C0693}" type="presOf" srcId="{8743FE8E-ED96-4EC9-9DEC-E15C1910B181}" destId="{58E262F1-16E6-4B0D-94C6-E9BE0067CAB2}" srcOrd="0" destOrd="0" presId="urn:microsoft.com/office/officeart/2018/2/layout/IconVerticalSolidList"/>
    <dgm:cxn modelId="{F6860539-3B18-49A1-AA4A-1F7781E72A4D}" type="presParOf" srcId="{351E565C-60A9-4C28-928C-80AD4E66080B}" destId="{55A86F02-D8FA-4A78-B7C5-2862F4942776}" srcOrd="0" destOrd="0" presId="urn:microsoft.com/office/officeart/2018/2/layout/IconVerticalSolidList"/>
    <dgm:cxn modelId="{B3F26983-C7D3-48F3-B31B-5C0850FE73DC}" type="presParOf" srcId="{55A86F02-D8FA-4A78-B7C5-2862F4942776}" destId="{88EA023C-9B58-4759-85E7-BC80DCB5E970}" srcOrd="0" destOrd="0" presId="urn:microsoft.com/office/officeart/2018/2/layout/IconVerticalSolidList"/>
    <dgm:cxn modelId="{E136B48B-3532-49BF-83FC-14BF1A7DB619}" type="presParOf" srcId="{55A86F02-D8FA-4A78-B7C5-2862F4942776}" destId="{45B7ECB7-7811-41F1-9012-A5B8F836A04B}" srcOrd="1" destOrd="0" presId="urn:microsoft.com/office/officeart/2018/2/layout/IconVerticalSolidList"/>
    <dgm:cxn modelId="{E4965BED-29DC-4BC4-B9A4-C71C5E00CDE2}" type="presParOf" srcId="{55A86F02-D8FA-4A78-B7C5-2862F4942776}" destId="{2339123D-F235-46CC-9D3F-59809AFF6A1A}" srcOrd="2" destOrd="0" presId="urn:microsoft.com/office/officeart/2018/2/layout/IconVerticalSolidList"/>
    <dgm:cxn modelId="{D6575537-92C2-4BCA-B85E-57C02FF21305}" type="presParOf" srcId="{55A86F02-D8FA-4A78-B7C5-2862F4942776}" destId="{3292C20C-9539-4AA6-B1D1-8F6A1BC50B09}" srcOrd="3" destOrd="0" presId="urn:microsoft.com/office/officeart/2018/2/layout/IconVerticalSolidList"/>
    <dgm:cxn modelId="{59AC080F-BEA5-46FE-84F7-4E7580939173}" type="presParOf" srcId="{351E565C-60A9-4C28-928C-80AD4E66080B}" destId="{6E4C1F6D-662F-47FF-A5FD-B6C4ADE9E5D4}" srcOrd="1" destOrd="0" presId="urn:microsoft.com/office/officeart/2018/2/layout/IconVerticalSolidList"/>
    <dgm:cxn modelId="{8E661BD4-8F78-4031-AAFF-1BBE8E53C239}" type="presParOf" srcId="{351E565C-60A9-4C28-928C-80AD4E66080B}" destId="{4D56A911-CE6B-4B49-9BCD-91AD9406A77D}" srcOrd="2" destOrd="0" presId="urn:microsoft.com/office/officeart/2018/2/layout/IconVerticalSolidList"/>
    <dgm:cxn modelId="{919C219C-6BB6-400B-8CB7-1AE18FC47209}" type="presParOf" srcId="{4D56A911-CE6B-4B49-9BCD-91AD9406A77D}" destId="{510254F8-42A4-4D35-ACD3-5AAE80139E86}" srcOrd="0" destOrd="0" presId="urn:microsoft.com/office/officeart/2018/2/layout/IconVerticalSolidList"/>
    <dgm:cxn modelId="{0E48C507-BA19-41A7-9182-0522909A5549}" type="presParOf" srcId="{4D56A911-CE6B-4B49-9BCD-91AD9406A77D}" destId="{46F22339-09FA-43DD-9B59-D0B84091A174}" srcOrd="1" destOrd="0" presId="urn:microsoft.com/office/officeart/2018/2/layout/IconVerticalSolidList"/>
    <dgm:cxn modelId="{5DCE6010-6FD1-4CD8-8104-C3CE55B8BC6F}" type="presParOf" srcId="{4D56A911-CE6B-4B49-9BCD-91AD9406A77D}" destId="{DFD6F55E-3F19-4D3B-8BD8-16EABC94C2CF}" srcOrd="2" destOrd="0" presId="urn:microsoft.com/office/officeart/2018/2/layout/IconVerticalSolidList"/>
    <dgm:cxn modelId="{03ADCE1A-6181-4ECA-993C-B217DD49CA19}" type="presParOf" srcId="{4D56A911-CE6B-4B49-9BCD-91AD9406A77D}" destId="{58E262F1-16E6-4B0D-94C6-E9BE0067CAB2}" srcOrd="3" destOrd="0" presId="urn:microsoft.com/office/officeart/2018/2/layout/IconVerticalSolidList"/>
    <dgm:cxn modelId="{257CCF33-0B2A-403A-BAAF-D4B59888C0EF}" type="presParOf" srcId="{4D56A911-CE6B-4B49-9BCD-91AD9406A77D}" destId="{AF7BDF5D-C855-4E78-894F-184A6DD60820}" srcOrd="4" destOrd="0" presId="urn:microsoft.com/office/officeart/2018/2/layout/IconVerticalSolidList"/>
    <dgm:cxn modelId="{447D1ADA-6FEB-49CD-B27A-59CE3079BB55}" type="presParOf" srcId="{351E565C-60A9-4C28-928C-80AD4E66080B}" destId="{E9E706C1-1F33-4990-880C-7D49794203DD}" srcOrd="3" destOrd="0" presId="urn:microsoft.com/office/officeart/2018/2/layout/IconVerticalSolidList"/>
    <dgm:cxn modelId="{305557D8-F2F1-4803-AD9D-3FB47F40D851}" type="presParOf" srcId="{351E565C-60A9-4C28-928C-80AD4E66080B}" destId="{5A1B091C-2FF1-44DF-B732-43875439E257}" srcOrd="4" destOrd="0" presId="urn:microsoft.com/office/officeart/2018/2/layout/IconVerticalSolidList"/>
    <dgm:cxn modelId="{3B87CA10-8181-4F69-90DC-2232B57DFCAF}" type="presParOf" srcId="{5A1B091C-2FF1-44DF-B732-43875439E257}" destId="{0298CBDA-EF50-4839-BEC1-E7B40FCA3475}" srcOrd="0" destOrd="0" presId="urn:microsoft.com/office/officeart/2018/2/layout/IconVerticalSolidList"/>
    <dgm:cxn modelId="{21A06CAE-48D5-4499-BBB7-A64A8BD32138}" type="presParOf" srcId="{5A1B091C-2FF1-44DF-B732-43875439E257}" destId="{8D03CCE8-61D2-41D2-8AA4-3AC8C1161EA7}" srcOrd="1" destOrd="0" presId="urn:microsoft.com/office/officeart/2018/2/layout/IconVerticalSolidList"/>
    <dgm:cxn modelId="{AB9D7CAE-327F-41B6-9801-C70CAA785B22}" type="presParOf" srcId="{5A1B091C-2FF1-44DF-B732-43875439E257}" destId="{88313B3C-096A-4CF1-93C2-45501F61C6B8}" srcOrd="2" destOrd="0" presId="urn:microsoft.com/office/officeart/2018/2/layout/IconVerticalSolidList"/>
    <dgm:cxn modelId="{F7D44492-1F64-477E-8C8C-A03AC2767B5E}" type="presParOf" srcId="{5A1B091C-2FF1-44DF-B732-43875439E257}" destId="{360994DE-EF81-4CEF-86BC-B2EC0BBD6FDA}" srcOrd="3" destOrd="0" presId="urn:microsoft.com/office/officeart/2018/2/layout/IconVerticalSolidList"/>
    <dgm:cxn modelId="{0FF6A5BA-DE53-4AB3-9A60-231F63F4F284}" type="presParOf" srcId="{5A1B091C-2FF1-44DF-B732-43875439E257}" destId="{6FD3D8B9-98DA-4F29-B5A6-53A19BE42F7A}" srcOrd="4" destOrd="0" presId="urn:microsoft.com/office/officeart/2018/2/layout/IconVerticalSolidList"/>
    <dgm:cxn modelId="{7AFFB801-73D4-4AC5-B5BF-E91F9A73FAF7}" type="presParOf" srcId="{351E565C-60A9-4C28-928C-80AD4E66080B}" destId="{0DAC40E1-5FBB-4DC9-890D-5E87DB4B3EC0}" srcOrd="5" destOrd="0" presId="urn:microsoft.com/office/officeart/2018/2/layout/IconVerticalSolidList"/>
    <dgm:cxn modelId="{78B8C06F-A26C-46EA-BABF-EE73D966EAF8}" type="presParOf" srcId="{351E565C-60A9-4C28-928C-80AD4E66080B}" destId="{B4824235-C8EA-4CEF-94EC-57190D5ED222}" srcOrd="6" destOrd="0" presId="urn:microsoft.com/office/officeart/2018/2/layout/IconVerticalSolidList"/>
    <dgm:cxn modelId="{5D19BD82-897F-46F2-8388-C921DD5D35CC}" type="presParOf" srcId="{B4824235-C8EA-4CEF-94EC-57190D5ED222}" destId="{53977388-B895-42EC-BA96-4CF654C5B8D0}" srcOrd="0" destOrd="0" presId="urn:microsoft.com/office/officeart/2018/2/layout/IconVerticalSolidList"/>
    <dgm:cxn modelId="{76D6AF53-FD4E-4677-BA33-68AB88A63C87}" type="presParOf" srcId="{B4824235-C8EA-4CEF-94EC-57190D5ED222}" destId="{F9BE4ABD-433D-4F12-BA6B-042FB6CC7072}" srcOrd="1" destOrd="0" presId="urn:microsoft.com/office/officeart/2018/2/layout/IconVerticalSolidList"/>
    <dgm:cxn modelId="{E381C124-F746-4E1E-A35D-31242804C98D}" type="presParOf" srcId="{B4824235-C8EA-4CEF-94EC-57190D5ED222}" destId="{8BE74764-659E-4598-A963-E34F7BCB8D69}" srcOrd="2" destOrd="0" presId="urn:microsoft.com/office/officeart/2018/2/layout/IconVerticalSolidList"/>
    <dgm:cxn modelId="{3AD892E3-3099-4B20-A0B4-FEE23585ADF7}" type="presParOf" srcId="{B4824235-C8EA-4CEF-94EC-57190D5ED222}" destId="{860745B4-F23C-428A-A3C2-4B3C060DF6B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1CE532-A778-4505-8120-B972DDD372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310661-1A1A-425E-A408-043281883F80}">
      <dgm:prSet/>
      <dgm:spPr/>
      <dgm:t>
        <a:bodyPr/>
        <a:lstStyle/>
        <a:p>
          <a:r>
            <a:rPr lang="en-US" dirty="0"/>
            <a:t>CGM can help to achieve glycemic goals in T1D and pregnancy and may be beneficial for other types of diabetes in pregnancy.</a:t>
          </a:r>
        </a:p>
      </dgm:t>
    </dgm:pt>
    <dgm:pt modelId="{97E40FDE-135C-40CD-B1F4-B7D88211EA82}" type="parTrans" cxnId="{0FCE944B-69AC-45CD-8351-AA3F4CD59B56}">
      <dgm:prSet/>
      <dgm:spPr/>
      <dgm:t>
        <a:bodyPr/>
        <a:lstStyle/>
        <a:p>
          <a:endParaRPr lang="en-US"/>
        </a:p>
      </dgm:t>
    </dgm:pt>
    <dgm:pt modelId="{3150E2F0-F1AF-4A04-A02A-DE1179E8FD4C}" type="sibTrans" cxnId="{0FCE944B-69AC-45CD-8351-AA3F4CD59B56}">
      <dgm:prSet/>
      <dgm:spPr/>
      <dgm:t>
        <a:bodyPr/>
        <a:lstStyle/>
        <a:p>
          <a:endParaRPr lang="en-US"/>
        </a:p>
      </dgm:t>
    </dgm:pt>
    <dgm:pt modelId="{93A6D503-8813-4516-8CB0-BC0FED03C521}">
      <dgm:prSet/>
      <dgm:spPr/>
      <dgm:t>
        <a:bodyPr/>
        <a:lstStyle/>
        <a:p>
          <a:r>
            <a:rPr lang="en-US" b="1" dirty="0"/>
            <a:t>Recommend </a:t>
          </a:r>
          <a:r>
            <a:rPr lang="en-US" dirty="0"/>
            <a:t>CGM to pregnant individuals with T1D.  </a:t>
          </a:r>
        </a:p>
      </dgm:t>
    </dgm:pt>
    <dgm:pt modelId="{EBD1D8C3-A86D-4ACD-A81C-8C215E8C0FEF}" type="parTrans" cxnId="{60025D1E-9158-42D2-B2A9-A9B6AAE37734}">
      <dgm:prSet/>
      <dgm:spPr/>
      <dgm:t>
        <a:bodyPr/>
        <a:lstStyle/>
        <a:p>
          <a:endParaRPr lang="en-US"/>
        </a:p>
      </dgm:t>
    </dgm:pt>
    <dgm:pt modelId="{C0D91F05-06A4-4AB0-BA94-7F9962866267}" type="sibTrans" cxnId="{60025D1E-9158-42D2-B2A9-A9B6AAE37734}">
      <dgm:prSet/>
      <dgm:spPr/>
      <dgm:t>
        <a:bodyPr/>
        <a:lstStyle/>
        <a:p>
          <a:endParaRPr lang="en-US"/>
        </a:p>
      </dgm:t>
    </dgm:pt>
    <dgm:pt modelId="{F098AB56-E3CF-4FB8-BACE-99ECD8B41A2B}">
      <dgm:prSet/>
      <dgm:spPr/>
      <dgm:t>
        <a:bodyPr/>
        <a:lstStyle/>
        <a:p>
          <a:r>
            <a:rPr lang="en-US" dirty="0"/>
            <a:t>In conjunction with aims to achieve traditional pre- and postprandial glycemic goals, </a:t>
          </a:r>
          <a:r>
            <a:rPr lang="en-US" dirty="0" err="1"/>
            <a:t>rtCGM</a:t>
          </a:r>
          <a:r>
            <a:rPr lang="en-US" dirty="0"/>
            <a:t> can reduce the risk for large-for-gestational-age infants and neonatal hypoglycemia in pregnancy complicated by T1D.</a:t>
          </a:r>
        </a:p>
      </dgm:t>
    </dgm:pt>
    <dgm:pt modelId="{1E38ADE1-7174-4C42-A3D8-8DBD180337DE}" type="parTrans" cxnId="{1234D4DC-395C-422A-BACE-B7DF39176E69}">
      <dgm:prSet/>
      <dgm:spPr/>
      <dgm:t>
        <a:bodyPr/>
        <a:lstStyle/>
        <a:p>
          <a:endParaRPr lang="en-US"/>
        </a:p>
      </dgm:t>
    </dgm:pt>
    <dgm:pt modelId="{A8791756-6B96-491E-9A0F-D57E81985990}" type="sibTrans" cxnId="{1234D4DC-395C-422A-BACE-B7DF39176E69}">
      <dgm:prSet/>
      <dgm:spPr/>
      <dgm:t>
        <a:bodyPr/>
        <a:lstStyle/>
        <a:p>
          <a:endParaRPr lang="en-US"/>
        </a:p>
      </dgm:t>
    </dgm:pt>
    <dgm:pt modelId="{D4CF3587-6341-4188-B24B-45E85C516B8C}">
      <dgm:prSet/>
      <dgm:spPr/>
      <dgm:t>
        <a:bodyPr/>
        <a:lstStyle/>
        <a:p>
          <a:r>
            <a:rPr lang="en-US"/>
            <a:t>Commonly used estimated A1C and glucose management indicator calculations should not be used in pregnancy as estimates of A1C. </a:t>
          </a:r>
        </a:p>
      </dgm:t>
    </dgm:pt>
    <dgm:pt modelId="{B643E490-7530-4351-B158-7148D1BD247F}" type="parTrans" cxnId="{4A38C700-0B03-4C28-9626-2875250AC3E7}">
      <dgm:prSet/>
      <dgm:spPr/>
      <dgm:t>
        <a:bodyPr/>
        <a:lstStyle/>
        <a:p>
          <a:endParaRPr lang="en-US"/>
        </a:p>
      </dgm:t>
    </dgm:pt>
    <dgm:pt modelId="{BFCA8C77-C772-415C-8D62-0A2370E49001}" type="sibTrans" cxnId="{4A38C700-0B03-4C28-9626-2875250AC3E7}">
      <dgm:prSet/>
      <dgm:spPr/>
      <dgm:t>
        <a:bodyPr/>
        <a:lstStyle/>
        <a:p>
          <a:endParaRPr lang="en-US"/>
        </a:p>
      </dgm:t>
    </dgm:pt>
    <dgm:pt modelId="{5A889B66-4E6F-4AF2-B7DF-BF1DC9C0A2A8}" type="pres">
      <dgm:prSet presAssocID="{2F1CE532-A778-4505-8120-B972DDD3727F}" presName="linear" presStyleCnt="0">
        <dgm:presLayoutVars>
          <dgm:animLvl val="lvl"/>
          <dgm:resizeHandles val="exact"/>
        </dgm:presLayoutVars>
      </dgm:prSet>
      <dgm:spPr/>
    </dgm:pt>
    <dgm:pt modelId="{AC37AFA6-AB96-4B09-8989-4CA228B3F828}" type="pres">
      <dgm:prSet presAssocID="{D6310661-1A1A-425E-A408-043281883F80}" presName="parentText" presStyleLbl="node1" presStyleIdx="0" presStyleCnt="4">
        <dgm:presLayoutVars>
          <dgm:chMax val="0"/>
          <dgm:bulletEnabled val="1"/>
        </dgm:presLayoutVars>
      </dgm:prSet>
      <dgm:spPr/>
    </dgm:pt>
    <dgm:pt modelId="{4C241F08-D92B-4A9C-A746-67AE9E3D11A0}" type="pres">
      <dgm:prSet presAssocID="{3150E2F0-F1AF-4A04-A02A-DE1179E8FD4C}" presName="spacer" presStyleCnt="0"/>
      <dgm:spPr/>
    </dgm:pt>
    <dgm:pt modelId="{1E798AAE-EC59-431D-9B54-6F89A45362AB}" type="pres">
      <dgm:prSet presAssocID="{93A6D503-8813-4516-8CB0-BC0FED03C521}" presName="parentText" presStyleLbl="node1" presStyleIdx="1" presStyleCnt="4">
        <dgm:presLayoutVars>
          <dgm:chMax val="0"/>
          <dgm:bulletEnabled val="1"/>
        </dgm:presLayoutVars>
      </dgm:prSet>
      <dgm:spPr/>
    </dgm:pt>
    <dgm:pt modelId="{771BC3E5-DFFF-4D79-87FA-2F36CA25BB71}" type="pres">
      <dgm:prSet presAssocID="{C0D91F05-06A4-4AB0-BA94-7F9962866267}" presName="spacer" presStyleCnt="0"/>
      <dgm:spPr/>
    </dgm:pt>
    <dgm:pt modelId="{F88E130F-019B-4AA7-9EE0-DFC68A6234C9}" type="pres">
      <dgm:prSet presAssocID="{F098AB56-E3CF-4FB8-BACE-99ECD8B41A2B}" presName="parentText" presStyleLbl="node1" presStyleIdx="2" presStyleCnt="4">
        <dgm:presLayoutVars>
          <dgm:chMax val="0"/>
          <dgm:bulletEnabled val="1"/>
        </dgm:presLayoutVars>
      </dgm:prSet>
      <dgm:spPr/>
    </dgm:pt>
    <dgm:pt modelId="{D52A449D-5B69-4667-A2F0-E3E404E3AF1E}" type="pres">
      <dgm:prSet presAssocID="{A8791756-6B96-491E-9A0F-D57E81985990}" presName="spacer" presStyleCnt="0"/>
      <dgm:spPr/>
    </dgm:pt>
    <dgm:pt modelId="{E4863481-19CE-47BB-9FF9-517526E8DFFB}" type="pres">
      <dgm:prSet presAssocID="{D4CF3587-6341-4188-B24B-45E85C516B8C}" presName="parentText" presStyleLbl="node1" presStyleIdx="3" presStyleCnt="4">
        <dgm:presLayoutVars>
          <dgm:chMax val="0"/>
          <dgm:bulletEnabled val="1"/>
        </dgm:presLayoutVars>
      </dgm:prSet>
      <dgm:spPr/>
    </dgm:pt>
  </dgm:ptLst>
  <dgm:cxnLst>
    <dgm:cxn modelId="{4A38C700-0B03-4C28-9626-2875250AC3E7}" srcId="{2F1CE532-A778-4505-8120-B972DDD3727F}" destId="{D4CF3587-6341-4188-B24B-45E85C516B8C}" srcOrd="3" destOrd="0" parTransId="{B643E490-7530-4351-B158-7148D1BD247F}" sibTransId="{BFCA8C77-C772-415C-8D62-0A2370E49001}"/>
    <dgm:cxn modelId="{60025D1E-9158-42D2-B2A9-A9B6AAE37734}" srcId="{2F1CE532-A778-4505-8120-B972DDD3727F}" destId="{93A6D503-8813-4516-8CB0-BC0FED03C521}" srcOrd="1" destOrd="0" parTransId="{EBD1D8C3-A86D-4ACD-A81C-8C215E8C0FEF}" sibTransId="{C0D91F05-06A4-4AB0-BA94-7F9962866267}"/>
    <dgm:cxn modelId="{25E16F35-C8F7-4D45-A8CE-D693DF389236}" type="presOf" srcId="{D6310661-1A1A-425E-A408-043281883F80}" destId="{AC37AFA6-AB96-4B09-8989-4CA228B3F828}" srcOrd="0" destOrd="0" presId="urn:microsoft.com/office/officeart/2005/8/layout/vList2"/>
    <dgm:cxn modelId="{D755EE43-8789-4C6E-87D5-24FCA898B714}" type="presOf" srcId="{2F1CE532-A778-4505-8120-B972DDD3727F}" destId="{5A889B66-4E6F-4AF2-B7DF-BF1DC9C0A2A8}" srcOrd="0" destOrd="0" presId="urn:microsoft.com/office/officeart/2005/8/layout/vList2"/>
    <dgm:cxn modelId="{19085C67-EA87-4DFF-BE62-F581DEEC2FE9}" type="presOf" srcId="{D4CF3587-6341-4188-B24B-45E85C516B8C}" destId="{E4863481-19CE-47BB-9FF9-517526E8DFFB}" srcOrd="0" destOrd="0" presId="urn:microsoft.com/office/officeart/2005/8/layout/vList2"/>
    <dgm:cxn modelId="{0FCE944B-69AC-45CD-8351-AA3F4CD59B56}" srcId="{2F1CE532-A778-4505-8120-B972DDD3727F}" destId="{D6310661-1A1A-425E-A408-043281883F80}" srcOrd="0" destOrd="0" parTransId="{97E40FDE-135C-40CD-B1F4-B7D88211EA82}" sibTransId="{3150E2F0-F1AF-4A04-A02A-DE1179E8FD4C}"/>
    <dgm:cxn modelId="{8886B355-73F0-4015-8DE6-ADD08768B575}" type="presOf" srcId="{93A6D503-8813-4516-8CB0-BC0FED03C521}" destId="{1E798AAE-EC59-431D-9B54-6F89A45362AB}" srcOrd="0" destOrd="0" presId="urn:microsoft.com/office/officeart/2005/8/layout/vList2"/>
    <dgm:cxn modelId="{2EA2A296-88F1-43CC-A4B1-F7178472457C}" type="presOf" srcId="{F098AB56-E3CF-4FB8-BACE-99ECD8B41A2B}" destId="{F88E130F-019B-4AA7-9EE0-DFC68A6234C9}" srcOrd="0" destOrd="0" presId="urn:microsoft.com/office/officeart/2005/8/layout/vList2"/>
    <dgm:cxn modelId="{1234D4DC-395C-422A-BACE-B7DF39176E69}" srcId="{2F1CE532-A778-4505-8120-B972DDD3727F}" destId="{F098AB56-E3CF-4FB8-BACE-99ECD8B41A2B}" srcOrd="2" destOrd="0" parTransId="{1E38ADE1-7174-4C42-A3D8-8DBD180337DE}" sibTransId="{A8791756-6B96-491E-9A0F-D57E81985990}"/>
    <dgm:cxn modelId="{8335C577-079B-4B32-81FA-D52BA556A8CE}" type="presParOf" srcId="{5A889B66-4E6F-4AF2-B7DF-BF1DC9C0A2A8}" destId="{AC37AFA6-AB96-4B09-8989-4CA228B3F828}" srcOrd="0" destOrd="0" presId="urn:microsoft.com/office/officeart/2005/8/layout/vList2"/>
    <dgm:cxn modelId="{AD251751-687A-43DA-A6E4-5D79550BC352}" type="presParOf" srcId="{5A889B66-4E6F-4AF2-B7DF-BF1DC9C0A2A8}" destId="{4C241F08-D92B-4A9C-A746-67AE9E3D11A0}" srcOrd="1" destOrd="0" presId="urn:microsoft.com/office/officeart/2005/8/layout/vList2"/>
    <dgm:cxn modelId="{E392A41B-9B19-42D1-BAA1-5A414D1A2889}" type="presParOf" srcId="{5A889B66-4E6F-4AF2-B7DF-BF1DC9C0A2A8}" destId="{1E798AAE-EC59-431D-9B54-6F89A45362AB}" srcOrd="2" destOrd="0" presId="urn:microsoft.com/office/officeart/2005/8/layout/vList2"/>
    <dgm:cxn modelId="{773BCF84-558D-4703-A4CD-3882090A6BA8}" type="presParOf" srcId="{5A889B66-4E6F-4AF2-B7DF-BF1DC9C0A2A8}" destId="{771BC3E5-DFFF-4D79-87FA-2F36CA25BB71}" srcOrd="3" destOrd="0" presId="urn:microsoft.com/office/officeart/2005/8/layout/vList2"/>
    <dgm:cxn modelId="{9FF91B0D-B0DE-4F1D-81E4-258E9A38AA11}" type="presParOf" srcId="{5A889B66-4E6F-4AF2-B7DF-BF1DC9C0A2A8}" destId="{F88E130F-019B-4AA7-9EE0-DFC68A6234C9}" srcOrd="4" destOrd="0" presId="urn:microsoft.com/office/officeart/2005/8/layout/vList2"/>
    <dgm:cxn modelId="{1E1875EB-49B5-4B23-94C8-0CB51FCE1B2C}" type="presParOf" srcId="{5A889B66-4E6F-4AF2-B7DF-BF1DC9C0A2A8}" destId="{D52A449D-5B69-4667-A2F0-E3E404E3AF1E}" srcOrd="5" destOrd="0" presId="urn:microsoft.com/office/officeart/2005/8/layout/vList2"/>
    <dgm:cxn modelId="{1CA14CAE-3F57-47E0-9833-C08E2F65A096}" type="presParOf" srcId="{5A889B66-4E6F-4AF2-B7DF-BF1DC9C0A2A8}" destId="{E4863481-19CE-47BB-9FF9-517526E8DFF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A023C-9B58-4759-85E7-BC80DCB5E970}">
      <dsp:nvSpPr>
        <dsp:cNvPr id="0" name=""/>
        <dsp:cNvSpPr/>
      </dsp:nvSpPr>
      <dsp:spPr>
        <a:xfrm>
          <a:off x="0" y="2049"/>
          <a:ext cx="8229600" cy="103866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7ECB7-7811-41F1-9012-A5B8F836A04B}">
      <dsp:nvSpPr>
        <dsp:cNvPr id="0" name=""/>
        <dsp:cNvSpPr/>
      </dsp:nvSpPr>
      <dsp:spPr>
        <a:xfrm>
          <a:off x="314196" y="235749"/>
          <a:ext cx="571266" cy="57126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92C20C-9539-4AA6-B1D1-8F6A1BC50B09}">
      <dsp:nvSpPr>
        <dsp:cNvPr id="0" name=""/>
        <dsp:cNvSpPr/>
      </dsp:nvSpPr>
      <dsp:spPr>
        <a:xfrm>
          <a:off x="1199658" y="2049"/>
          <a:ext cx="7029941" cy="103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25" tIns="109925" rIns="109925" bIns="109925" numCol="1" spcCol="1270" anchor="ctr" anchorCtr="0">
          <a:noAutofit/>
        </a:bodyPr>
        <a:lstStyle/>
        <a:p>
          <a:pPr marL="0" lvl="0" indent="0" algn="l" defTabSz="977900">
            <a:lnSpc>
              <a:spcPct val="90000"/>
            </a:lnSpc>
            <a:spcBef>
              <a:spcPct val="0"/>
            </a:spcBef>
            <a:spcAft>
              <a:spcPct val="35000"/>
            </a:spcAft>
            <a:buNone/>
          </a:pPr>
          <a:r>
            <a:rPr lang="en-US" sz="2200" kern="1200"/>
            <a:t>Pregnancy normally associated with lower fasting glucose and higher post meal glucose</a:t>
          </a:r>
        </a:p>
      </dsp:txBody>
      <dsp:txXfrm>
        <a:off x="1199658" y="2049"/>
        <a:ext cx="7029941" cy="1038665"/>
      </dsp:txXfrm>
    </dsp:sp>
    <dsp:sp modelId="{510254F8-42A4-4D35-ACD3-5AAE80139E86}">
      <dsp:nvSpPr>
        <dsp:cNvPr id="0" name=""/>
        <dsp:cNvSpPr/>
      </dsp:nvSpPr>
      <dsp:spPr>
        <a:xfrm>
          <a:off x="0" y="1295395"/>
          <a:ext cx="8229600" cy="103866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F22339-09FA-43DD-9B59-D0B84091A174}">
      <dsp:nvSpPr>
        <dsp:cNvPr id="0" name=""/>
        <dsp:cNvSpPr/>
      </dsp:nvSpPr>
      <dsp:spPr>
        <a:xfrm>
          <a:off x="314196" y="1534081"/>
          <a:ext cx="571266" cy="57126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E262F1-16E6-4B0D-94C6-E9BE0067CAB2}">
      <dsp:nvSpPr>
        <dsp:cNvPr id="0" name=""/>
        <dsp:cNvSpPr/>
      </dsp:nvSpPr>
      <dsp:spPr>
        <a:xfrm>
          <a:off x="1199658" y="1300381"/>
          <a:ext cx="3703320" cy="103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25" tIns="109925" rIns="109925" bIns="109925" numCol="1" spcCol="1270" anchor="ctr" anchorCtr="0">
          <a:noAutofit/>
        </a:bodyPr>
        <a:lstStyle/>
        <a:p>
          <a:pPr marL="0" lvl="0" indent="0" algn="l" defTabSz="977900">
            <a:lnSpc>
              <a:spcPct val="90000"/>
            </a:lnSpc>
            <a:spcBef>
              <a:spcPct val="0"/>
            </a:spcBef>
            <a:spcAft>
              <a:spcPct val="35000"/>
            </a:spcAft>
            <a:buNone/>
          </a:pPr>
          <a:r>
            <a:rPr lang="en-US" sz="2200" kern="1200" dirty="0"/>
            <a:t>Early pregnancy, more insulin sensitive</a:t>
          </a:r>
        </a:p>
      </dsp:txBody>
      <dsp:txXfrm>
        <a:off x="1199658" y="1300381"/>
        <a:ext cx="3703320" cy="1038665"/>
      </dsp:txXfrm>
    </dsp:sp>
    <dsp:sp modelId="{AF7BDF5D-C855-4E78-894F-184A6DD60820}">
      <dsp:nvSpPr>
        <dsp:cNvPr id="0" name=""/>
        <dsp:cNvSpPr/>
      </dsp:nvSpPr>
      <dsp:spPr>
        <a:xfrm>
          <a:off x="4902978" y="1300381"/>
          <a:ext cx="3326621" cy="103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25" tIns="109925" rIns="109925" bIns="109925" numCol="1" spcCol="1270" anchor="ctr" anchorCtr="0">
          <a:noAutofit/>
        </a:bodyPr>
        <a:lstStyle/>
        <a:p>
          <a:pPr marL="0" lvl="0" indent="0" algn="l" defTabSz="1066800">
            <a:lnSpc>
              <a:spcPct val="90000"/>
            </a:lnSpc>
            <a:spcBef>
              <a:spcPct val="0"/>
            </a:spcBef>
            <a:spcAft>
              <a:spcPct val="35000"/>
            </a:spcAft>
            <a:buNone/>
          </a:pPr>
          <a:r>
            <a:rPr lang="en-US" sz="2400" kern="1200" dirty="0"/>
            <a:t>Insulin needs may drop </a:t>
          </a:r>
        </a:p>
      </dsp:txBody>
      <dsp:txXfrm>
        <a:off x="4902978" y="1300381"/>
        <a:ext cx="3326621" cy="1038665"/>
      </dsp:txXfrm>
    </dsp:sp>
    <dsp:sp modelId="{0298CBDA-EF50-4839-BEC1-E7B40FCA3475}">
      <dsp:nvSpPr>
        <dsp:cNvPr id="0" name=""/>
        <dsp:cNvSpPr/>
      </dsp:nvSpPr>
      <dsp:spPr>
        <a:xfrm>
          <a:off x="0" y="2598713"/>
          <a:ext cx="8229600" cy="103866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03CCE8-61D2-41D2-8AA4-3AC8C1161EA7}">
      <dsp:nvSpPr>
        <dsp:cNvPr id="0" name=""/>
        <dsp:cNvSpPr/>
      </dsp:nvSpPr>
      <dsp:spPr>
        <a:xfrm>
          <a:off x="314196" y="2832412"/>
          <a:ext cx="571266" cy="57126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0994DE-EF81-4CEF-86BC-B2EC0BBD6FDA}">
      <dsp:nvSpPr>
        <dsp:cNvPr id="0" name=""/>
        <dsp:cNvSpPr/>
      </dsp:nvSpPr>
      <dsp:spPr>
        <a:xfrm>
          <a:off x="1199658" y="2598713"/>
          <a:ext cx="3703320" cy="103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25" tIns="109925" rIns="109925" bIns="109925" numCol="1" spcCol="1270" anchor="ctr" anchorCtr="0">
          <a:noAutofit/>
        </a:bodyPr>
        <a:lstStyle/>
        <a:p>
          <a:pPr marL="0" lvl="0" indent="0" algn="l" defTabSz="977900">
            <a:lnSpc>
              <a:spcPct val="90000"/>
            </a:lnSpc>
            <a:spcBef>
              <a:spcPct val="0"/>
            </a:spcBef>
            <a:spcAft>
              <a:spcPct val="35000"/>
            </a:spcAft>
            <a:buNone/>
          </a:pPr>
          <a:r>
            <a:rPr lang="en-US" sz="2200" kern="1200"/>
            <a:t>2</a:t>
          </a:r>
          <a:r>
            <a:rPr lang="en-US" sz="2200" kern="1200" baseline="30000"/>
            <a:t>nd</a:t>
          </a:r>
          <a:r>
            <a:rPr lang="en-US" sz="2200" kern="1200"/>
            <a:t>, 3</a:t>
          </a:r>
          <a:r>
            <a:rPr lang="en-US" sz="2200" kern="1200" baseline="30000"/>
            <a:t>rd</a:t>
          </a:r>
          <a:r>
            <a:rPr lang="en-US" sz="2200" kern="1200"/>
            <a:t> trimester increased insulin resistance</a:t>
          </a:r>
        </a:p>
      </dsp:txBody>
      <dsp:txXfrm>
        <a:off x="1199658" y="2598713"/>
        <a:ext cx="3703320" cy="1038665"/>
      </dsp:txXfrm>
    </dsp:sp>
    <dsp:sp modelId="{6FD3D8B9-98DA-4F29-B5A6-53A19BE42F7A}">
      <dsp:nvSpPr>
        <dsp:cNvPr id="0" name=""/>
        <dsp:cNvSpPr/>
      </dsp:nvSpPr>
      <dsp:spPr>
        <a:xfrm>
          <a:off x="4902978" y="2598713"/>
          <a:ext cx="3326621" cy="103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25" tIns="109925" rIns="109925" bIns="109925" numCol="1" spcCol="1270" anchor="ctr" anchorCtr="0">
          <a:noAutofit/>
        </a:bodyPr>
        <a:lstStyle/>
        <a:p>
          <a:pPr marL="0" lvl="0" indent="0" algn="l" defTabSz="800100">
            <a:lnSpc>
              <a:spcPct val="90000"/>
            </a:lnSpc>
            <a:spcBef>
              <a:spcPct val="0"/>
            </a:spcBef>
            <a:spcAft>
              <a:spcPct val="35000"/>
            </a:spcAft>
            <a:buNone/>
          </a:pPr>
          <a:r>
            <a:rPr lang="en-US" sz="1800" kern="1200"/>
            <a:t>Insulin needs may increase by 2-3x’s pre-pregnancy needs</a:t>
          </a:r>
        </a:p>
      </dsp:txBody>
      <dsp:txXfrm>
        <a:off x="4902978" y="2598713"/>
        <a:ext cx="3326621" cy="1038665"/>
      </dsp:txXfrm>
    </dsp:sp>
    <dsp:sp modelId="{53977388-B895-42EC-BA96-4CF654C5B8D0}">
      <dsp:nvSpPr>
        <dsp:cNvPr id="0" name=""/>
        <dsp:cNvSpPr/>
      </dsp:nvSpPr>
      <dsp:spPr>
        <a:xfrm>
          <a:off x="0" y="3897045"/>
          <a:ext cx="8229600" cy="103866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BE4ABD-433D-4F12-BA6B-042FB6CC7072}">
      <dsp:nvSpPr>
        <dsp:cNvPr id="0" name=""/>
        <dsp:cNvSpPr/>
      </dsp:nvSpPr>
      <dsp:spPr>
        <a:xfrm>
          <a:off x="314196" y="4130744"/>
          <a:ext cx="571266" cy="571266"/>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0745B4-F23C-428A-A3C2-4B3C060DF6B7}">
      <dsp:nvSpPr>
        <dsp:cNvPr id="0" name=""/>
        <dsp:cNvSpPr/>
      </dsp:nvSpPr>
      <dsp:spPr>
        <a:xfrm>
          <a:off x="1199658" y="3897045"/>
          <a:ext cx="7029941" cy="1038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25" tIns="109925" rIns="109925" bIns="109925" numCol="1" spcCol="1270" anchor="ctr" anchorCtr="0">
          <a:noAutofit/>
        </a:bodyPr>
        <a:lstStyle/>
        <a:p>
          <a:pPr marL="0" lvl="0" indent="0" algn="l" defTabSz="977900">
            <a:lnSpc>
              <a:spcPct val="90000"/>
            </a:lnSpc>
            <a:spcBef>
              <a:spcPct val="0"/>
            </a:spcBef>
            <a:spcAft>
              <a:spcPct val="35000"/>
            </a:spcAft>
            <a:buNone/>
          </a:pPr>
          <a:r>
            <a:rPr lang="en-US" sz="2200" kern="1200"/>
            <a:t>After delivery – insulin needs drop dramatically</a:t>
          </a:r>
        </a:p>
      </dsp:txBody>
      <dsp:txXfrm>
        <a:off x="1199658" y="3897045"/>
        <a:ext cx="7029941" cy="1038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7AFA6-AB96-4B09-8989-4CA228B3F828}">
      <dsp:nvSpPr>
        <dsp:cNvPr id="0" name=""/>
        <dsp:cNvSpPr/>
      </dsp:nvSpPr>
      <dsp:spPr>
        <a:xfrm>
          <a:off x="0" y="32937"/>
          <a:ext cx="8229599" cy="8494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CGM can help to achieve glycemic goals in T1D and pregnancy and may be beneficial for other types of diabetes in pregnancy.</a:t>
          </a:r>
        </a:p>
      </dsp:txBody>
      <dsp:txXfrm>
        <a:off x="41465" y="74402"/>
        <a:ext cx="8146669" cy="766490"/>
      </dsp:txXfrm>
    </dsp:sp>
    <dsp:sp modelId="{1E798AAE-EC59-431D-9B54-6F89A45362AB}">
      <dsp:nvSpPr>
        <dsp:cNvPr id="0" name=""/>
        <dsp:cNvSpPr/>
      </dsp:nvSpPr>
      <dsp:spPr>
        <a:xfrm>
          <a:off x="0" y="928437"/>
          <a:ext cx="8229599" cy="8494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Recommend </a:t>
          </a:r>
          <a:r>
            <a:rPr lang="en-US" sz="1600" kern="1200" dirty="0"/>
            <a:t>CGM to pregnant individuals with T1D.  </a:t>
          </a:r>
        </a:p>
      </dsp:txBody>
      <dsp:txXfrm>
        <a:off x="41465" y="969902"/>
        <a:ext cx="8146669" cy="766490"/>
      </dsp:txXfrm>
    </dsp:sp>
    <dsp:sp modelId="{F88E130F-019B-4AA7-9EE0-DFC68A6234C9}">
      <dsp:nvSpPr>
        <dsp:cNvPr id="0" name=""/>
        <dsp:cNvSpPr/>
      </dsp:nvSpPr>
      <dsp:spPr>
        <a:xfrm>
          <a:off x="0" y="1823938"/>
          <a:ext cx="8229599" cy="8494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 conjunction with aims to achieve traditional pre- and postprandial glycemic goals, </a:t>
          </a:r>
          <a:r>
            <a:rPr lang="en-US" sz="1600" kern="1200" dirty="0" err="1"/>
            <a:t>rtCGM</a:t>
          </a:r>
          <a:r>
            <a:rPr lang="en-US" sz="1600" kern="1200" dirty="0"/>
            <a:t> can reduce the risk for large-for-gestational-age infants and neonatal hypoglycemia in pregnancy complicated by T1D.</a:t>
          </a:r>
        </a:p>
      </dsp:txBody>
      <dsp:txXfrm>
        <a:off x="41465" y="1865403"/>
        <a:ext cx="8146669" cy="766490"/>
      </dsp:txXfrm>
    </dsp:sp>
    <dsp:sp modelId="{E4863481-19CE-47BB-9FF9-517526E8DFFB}">
      <dsp:nvSpPr>
        <dsp:cNvPr id="0" name=""/>
        <dsp:cNvSpPr/>
      </dsp:nvSpPr>
      <dsp:spPr>
        <a:xfrm>
          <a:off x="0" y="2719438"/>
          <a:ext cx="8229599" cy="8494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Commonly used estimated A1C and glucose management indicator calculations should not be used in pregnancy as estimates of A1C. </a:t>
          </a:r>
        </a:p>
      </dsp:txBody>
      <dsp:txXfrm>
        <a:off x="41465" y="2760903"/>
        <a:ext cx="8146669" cy="7664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54758" y="9038184"/>
            <a:ext cx="874642" cy="284858"/>
          </a:xfrm>
          <a:prstGeom prst="rect">
            <a:avLst/>
          </a:prstGeom>
          <a:noFill/>
          <a:ln w="12700">
            <a:noFill/>
            <a:miter lim="800000"/>
            <a:headEnd/>
            <a:tailEnd/>
          </a:ln>
          <a:effectLst/>
        </p:spPr>
        <p:txBody>
          <a:bodyPr wrap="square"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685800" y="9033942"/>
            <a:ext cx="5230280" cy="281914"/>
          </a:xfrm>
          <a:prstGeom prst="rect">
            <a:avLst/>
          </a:prstGeom>
          <a:noFill/>
          <a:ln w="12700">
            <a:noFill/>
            <a:miter lim="800000"/>
            <a:headEnd/>
            <a:tailEnd/>
          </a:ln>
          <a:effectLst/>
        </p:spPr>
        <p:txBody>
          <a:bodyPr wrap="square" lIns="96309" tIns="48154" rIns="96309" bIns="48154">
            <a:spAutoFit/>
          </a:bodyPr>
          <a:lstStyle/>
          <a:p>
            <a:pPr>
              <a:spcBef>
                <a:spcPct val="50000"/>
              </a:spcBef>
              <a:defRPr/>
            </a:pPr>
            <a:r>
              <a:rPr lang="en-US" sz="1200" i="1" dirty="0"/>
              <a:t>Diabetes Education </a:t>
            </a:r>
            <a:r>
              <a:rPr lang="en-US" sz="1200" i="1"/>
              <a:t>Services 1998-2024</a:t>
            </a:r>
            <a:r>
              <a:rPr lang="en-US" sz="1200" i="1" baseline="3000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15</a:t>
            </a:fld>
            <a:endParaRPr lang="en-US"/>
          </a:p>
        </p:txBody>
      </p:sp>
    </p:spTree>
    <p:extLst>
      <p:ext uri="{BB962C8B-B14F-4D97-AF65-F5344CB8AC3E}">
        <p14:creationId xmlns:p14="http://schemas.microsoft.com/office/powerpoint/2010/main" val="340141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5E75-3BD4-171D-D0A0-3373C0A3F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C6E4A-68FF-EC61-9D9F-EF0786FB7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55A08-0466-0E45-B00E-258EEA243CE6}"/>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F8104EDA-B336-7AB3-3DFA-D7707531557F}"/>
              </a:ext>
            </a:extLst>
          </p:cNvPr>
          <p:cNvSpPr>
            <a:spLocks noGrp="1"/>
          </p:cNvSpPr>
          <p:nvPr>
            <p:ph type="ftr" sz="quarter" idx="4"/>
          </p:nvPr>
        </p:nvSpPr>
        <p:spPr/>
        <p:txBody>
          <a:bodyPr/>
          <a:lstStyle/>
          <a:p>
            <a:pPr>
              <a:defRPr/>
            </a:pPr>
            <a:r>
              <a:rPr lang="en-US"/>
              <a:t>Diabetes Educational Services© (530) 893 - 8635 </a:t>
            </a:r>
          </a:p>
        </p:txBody>
      </p:sp>
      <p:sp>
        <p:nvSpPr>
          <p:cNvPr id="5" name="Slide Number Placeholder 4">
            <a:extLst>
              <a:ext uri="{FF2B5EF4-FFF2-40B4-BE49-F238E27FC236}">
                <a16:creationId xmlns:a16="http://schemas.microsoft.com/office/drawing/2014/main" id="{8FA4E72B-91E2-B548-2E4E-C2C68B37D835}"/>
              </a:ext>
            </a:extLst>
          </p:cNvPr>
          <p:cNvSpPr>
            <a:spLocks noGrp="1"/>
          </p:cNvSpPr>
          <p:nvPr>
            <p:ph type="sldNum" sz="quarter" idx="5"/>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127439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18</a:t>
            </a:fld>
            <a:endParaRPr lang="en-US"/>
          </a:p>
        </p:txBody>
      </p:sp>
    </p:spTree>
    <p:extLst>
      <p:ext uri="{BB962C8B-B14F-4D97-AF65-F5344CB8AC3E}">
        <p14:creationId xmlns:p14="http://schemas.microsoft.com/office/powerpoint/2010/main" val="164064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3309192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20</a:t>
            </a:fld>
            <a:endParaRPr lang="en-US"/>
          </a:p>
        </p:txBody>
      </p:sp>
    </p:spTree>
    <p:extLst>
      <p:ext uri="{BB962C8B-B14F-4D97-AF65-F5344CB8AC3E}">
        <p14:creationId xmlns:p14="http://schemas.microsoft.com/office/powerpoint/2010/main" val="219278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038620F6-F16F-4DAF-ACC0-78D01AA36C67}" type="slidenum">
              <a:rPr lang="en-US" smtClean="0">
                <a:latin typeface="Times New Roman" pitchFamily="18" charset="0"/>
              </a:rPr>
              <a:pPr/>
              <a:t>21</a:t>
            </a:fld>
            <a:endParaRPr lang="en-US">
              <a:latin typeface="Times New Roman" pitchFamily="18" charset="0"/>
            </a:endParaRPr>
          </a:p>
        </p:txBody>
      </p:sp>
    </p:spTree>
    <p:extLst>
      <p:ext uri="{BB962C8B-B14F-4D97-AF65-F5344CB8AC3E}">
        <p14:creationId xmlns:p14="http://schemas.microsoft.com/office/powerpoint/2010/main" val="51109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E3D57E9A-1FED-4E75-9EF8-4FEB64D6C64D}" type="slidenum">
              <a:rPr lang="en-US" smtClean="0">
                <a:latin typeface="Times New Roman" pitchFamily="18" charset="0"/>
              </a:rPr>
              <a:pPr/>
              <a:t>28</a:t>
            </a:fld>
            <a:endParaRPr lang="en-US">
              <a:latin typeface="Times New Roman" pitchFamily="18" charset="0"/>
            </a:endParaRPr>
          </a:p>
        </p:txBody>
      </p:sp>
    </p:spTree>
    <p:extLst>
      <p:ext uri="{BB962C8B-B14F-4D97-AF65-F5344CB8AC3E}">
        <p14:creationId xmlns:p14="http://schemas.microsoft.com/office/powerpoint/2010/main" val="3328803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50AA8-5A1A-1B42-B98B-A6EA700F208A}" type="slidenum">
              <a:rPr lang="en-US" smtClean="0"/>
              <a:t>31</a:t>
            </a:fld>
            <a:endParaRPr lang="en-US"/>
          </a:p>
        </p:txBody>
      </p:sp>
    </p:spTree>
    <p:extLst>
      <p:ext uri="{BB962C8B-B14F-4D97-AF65-F5344CB8AC3E}">
        <p14:creationId xmlns:p14="http://schemas.microsoft.com/office/powerpoint/2010/main" val="3973852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7AF00CA9-7764-4D7B-8077-03BDED74C2C2}" type="slidenum">
              <a:rPr lang="en-US" smtClean="0">
                <a:latin typeface="Times New Roman" pitchFamily="18" charset="0"/>
              </a:rPr>
              <a:pPr/>
              <a:t>32</a:t>
            </a:fld>
            <a:endParaRPr lang="en-US">
              <a:latin typeface="Times New Roman" pitchFamily="18" charset="0"/>
            </a:endParaRPr>
          </a:p>
        </p:txBody>
      </p:sp>
    </p:spTree>
    <p:extLst>
      <p:ext uri="{BB962C8B-B14F-4D97-AF65-F5344CB8AC3E}">
        <p14:creationId xmlns:p14="http://schemas.microsoft.com/office/powerpoint/2010/main" val="1369180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2724" indent="-304894" eaLnBrk="0" hangingPunct="0">
              <a:defRPr>
                <a:solidFill>
                  <a:schemeClr val="tx1"/>
                </a:solidFill>
                <a:latin typeface="Arial" pitchFamily="34" charset="0"/>
              </a:defRPr>
            </a:lvl2pPr>
            <a:lvl3pPr marL="1219575" indent="-243915" eaLnBrk="0" hangingPunct="0">
              <a:defRPr>
                <a:solidFill>
                  <a:schemeClr val="tx1"/>
                </a:solidFill>
                <a:latin typeface="Arial" pitchFamily="34" charset="0"/>
              </a:defRPr>
            </a:lvl3pPr>
            <a:lvl4pPr marL="1707405" indent="-243915" eaLnBrk="0" hangingPunct="0">
              <a:defRPr>
                <a:solidFill>
                  <a:schemeClr val="tx1"/>
                </a:solidFill>
                <a:latin typeface="Arial" pitchFamily="34" charset="0"/>
              </a:defRPr>
            </a:lvl4pPr>
            <a:lvl5pPr marL="2195236" indent="-243915" eaLnBrk="0" hangingPunct="0">
              <a:defRPr>
                <a:solidFill>
                  <a:schemeClr val="tx1"/>
                </a:solidFill>
                <a:latin typeface="Arial" pitchFamily="34" charset="0"/>
              </a:defRPr>
            </a:lvl5pPr>
            <a:lvl6pPr marL="2683065" indent="-243915" eaLnBrk="0" fontAlgn="base" hangingPunct="0">
              <a:spcBef>
                <a:spcPct val="0"/>
              </a:spcBef>
              <a:spcAft>
                <a:spcPct val="0"/>
              </a:spcAft>
              <a:defRPr>
                <a:solidFill>
                  <a:schemeClr val="tx1"/>
                </a:solidFill>
                <a:latin typeface="Arial" pitchFamily="34" charset="0"/>
              </a:defRPr>
            </a:lvl6pPr>
            <a:lvl7pPr marL="3170895" indent="-243915" eaLnBrk="0" fontAlgn="base" hangingPunct="0">
              <a:spcBef>
                <a:spcPct val="0"/>
              </a:spcBef>
              <a:spcAft>
                <a:spcPct val="0"/>
              </a:spcAft>
              <a:defRPr>
                <a:solidFill>
                  <a:schemeClr val="tx1"/>
                </a:solidFill>
                <a:latin typeface="Arial" pitchFamily="34" charset="0"/>
              </a:defRPr>
            </a:lvl7pPr>
            <a:lvl8pPr marL="3658726" indent="-243915" eaLnBrk="0" fontAlgn="base" hangingPunct="0">
              <a:spcBef>
                <a:spcPct val="0"/>
              </a:spcBef>
              <a:spcAft>
                <a:spcPct val="0"/>
              </a:spcAft>
              <a:defRPr>
                <a:solidFill>
                  <a:schemeClr val="tx1"/>
                </a:solidFill>
                <a:latin typeface="Arial" pitchFamily="34" charset="0"/>
              </a:defRPr>
            </a:lvl8pPr>
            <a:lvl9pPr marL="4146556" indent="-243915" eaLnBrk="0" fontAlgn="base" hangingPunct="0">
              <a:spcBef>
                <a:spcPct val="0"/>
              </a:spcBef>
              <a:spcAft>
                <a:spcPct val="0"/>
              </a:spcAft>
              <a:defRPr>
                <a:solidFill>
                  <a:schemeClr val="tx1"/>
                </a:solidFill>
                <a:latin typeface="Arial" pitchFamily="34" charset="0"/>
              </a:defRPr>
            </a:lvl9pPr>
          </a:lstStyle>
          <a:p>
            <a:fld id="{6B4BFB44-9429-402D-BCEE-83DB87A849F6}" type="slidenum">
              <a:rPr lang="en-US" smtClean="0">
                <a:solidFill>
                  <a:prstClr val="black"/>
                </a:solidFill>
                <a:latin typeface="Times New Roman" pitchFamily="18" charset="0"/>
              </a:rPr>
              <a:pPr/>
              <a:t>35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138538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2724" indent="-304894" eaLnBrk="0" hangingPunct="0">
              <a:defRPr>
                <a:solidFill>
                  <a:schemeClr val="tx1"/>
                </a:solidFill>
                <a:latin typeface="Arial" pitchFamily="34" charset="0"/>
              </a:defRPr>
            </a:lvl2pPr>
            <a:lvl3pPr marL="1219575" indent="-243915" eaLnBrk="0" hangingPunct="0">
              <a:defRPr>
                <a:solidFill>
                  <a:schemeClr val="tx1"/>
                </a:solidFill>
                <a:latin typeface="Arial" pitchFamily="34" charset="0"/>
              </a:defRPr>
            </a:lvl3pPr>
            <a:lvl4pPr marL="1707405" indent="-243915" eaLnBrk="0" hangingPunct="0">
              <a:defRPr>
                <a:solidFill>
                  <a:schemeClr val="tx1"/>
                </a:solidFill>
                <a:latin typeface="Arial" pitchFamily="34" charset="0"/>
              </a:defRPr>
            </a:lvl4pPr>
            <a:lvl5pPr marL="2195236" indent="-243915" eaLnBrk="0" hangingPunct="0">
              <a:defRPr>
                <a:solidFill>
                  <a:schemeClr val="tx1"/>
                </a:solidFill>
                <a:latin typeface="Arial" pitchFamily="34" charset="0"/>
              </a:defRPr>
            </a:lvl5pPr>
            <a:lvl6pPr marL="2683065" indent="-243915" eaLnBrk="0" fontAlgn="base" hangingPunct="0">
              <a:spcBef>
                <a:spcPct val="0"/>
              </a:spcBef>
              <a:spcAft>
                <a:spcPct val="0"/>
              </a:spcAft>
              <a:defRPr>
                <a:solidFill>
                  <a:schemeClr val="tx1"/>
                </a:solidFill>
                <a:latin typeface="Arial" pitchFamily="34" charset="0"/>
              </a:defRPr>
            </a:lvl6pPr>
            <a:lvl7pPr marL="3170895" indent="-243915" eaLnBrk="0" fontAlgn="base" hangingPunct="0">
              <a:spcBef>
                <a:spcPct val="0"/>
              </a:spcBef>
              <a:spcAft>
                <a:spcPct val="0"/>
              </a:spcAft>
              <a:defRPr>
                <a:solidFill>
                  <a:schemeClr val="tx1"/>
                </a:solidFill>
                <a:latin typeface="Arial" pitchFamily="34" charset="0"/>
              </a:defRPr>
            </a:lvl7pPr>
            <a:lvl8pPr marL="3658726" indent="-243915" eaLnBrk="0" fontAlgn="base" hangingPunct="0">
              <a:spcBef>
                <a:spcPct val="0"/>
              </a:spcBef>
              <a:spcAft>
                <a:spcPct val="0"/>
              </a:spcAft>
              <a:defRPr>
                <a:solidFill>
                  <a:schemeClr val="tx1"/>
                </a:solidFill>
                <a:latin typeface="Arial" pitchFamily="34" charset="0"/>
              </a:defRPr>
            </a:lvl8pPr>
            <a:lvl9pPr marL="4146556" indent="-243915" eaLnBrk="0" fontAlgn="base" hangingPunct="0">
              <a:spcBef>
                <a:spcPct val="0"/>
              </a:spcBef>
              <a:spcAft>
                <a:spcPct val="0"/>
              </a:spcAft>
              <a:defRPr>
                <a:solidFill>
                  <a:schemeClr val="tx1"/>
                </a:solidFill>
                <a:latin typeface="Arial" pitchFamily="34" charset="0"/>
              </a:defRPr>
            </a:lvl9pPr>
          </a:lstStyle>
          <a:p>
            <a:fld id="{6B4BFB44-9429-402D-BCEE-83DB87A849F6}" type="slidenum">
              <a:rPr lang="en-US" smtClean="0">
                <a:solidFill>
                  <a:prstClr val="black"/>
                </a:solidFill>
                <a:latin typeface="Times New Roman" pitchFamily="18" charset="0"/>
              </a:rPr>
              <a:pPr/>
              <a:t>36</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71135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D5E58D61-96F9-4008-B0A7-D955588AF192}" type="slidenum">
              <a:rPr lang="en-US" smtClean="0">
                <a:latin typeface="Times New Roman" pitchFamily="18" charset="0"/>
              </a:rPr>
              <a:pPr/>
              <a:t>37</a:t>
            </a:fld>
            <a:endParaRPr lang="en-US">
              <a:latin typeface="Times New Roman" pitchFamily="18" charset="0"/>
            </a:endParaRPr>
          </a:p>
        </p:txBody>
      </p:sp>
    </p:spTree>
    <p:extLst>
      <p:ext uri="{BB962C8B-B14F-4D97-AF65-F5344CB8AC3E}">
        <p14:creationId xmlns:p14="http://schemas.microsoft.com/office/powerpoint/2010/main" val="2533338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CBDFEC-E06F-4364-B02E-3A36415AA40E}" type="slidenum">
              <a:rPr lang="en-US" smtClean="0"/>
              <a:t>42</a:t>
            </a:fld>
            <a:endParaRPr lang="en-US"/>
          </a:p>
        </p:txBody>
      </p:sp>
    </p:spTree>
    <p:extLst>
      <p:ext uri="{BB962C8B-B14F-4D97-AF65-F5344CB8AC3E}">
        <p14:creationId xmlns:p14="http://schemas.microsoft.com/office/powerpoint/2010/main" val="1421404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buFont typeface="Arial" panose="020B0604020202020204" pitchFamily="34" charset="0"/>
              <a:buChar char="•"/>
            </a:pPr>
            <a:r>
              <a:rPr lang="en-US" sz="1200" b="1" dirty="0"/>
              <a:t>Population</a:t>
            </a:r>
            <a:r>
              <a:rPr lang="en-US" sz="1200" dirty="0"/>
              <a:t>: N = 820 people with GDM and singleton pregnancies between 16 and 34 weeks gestation with insufficient glycemic control after 2 weeks of dietary changes (FBG &gt; 95mg/dL, 1hrPPG&gt;140mg/dL, 2hr PPG&gt;120mg/dL, mean age 33.2 years</a:t>
            </a:r>
          </a:p>
          <a:p>
            <a:pPr marL="257175" indent="-257175">
              <a:buFont typeface="Arial" panose="020B0604020202020204" pitchFamily="34" charset="0"/>
              <a:buChar char="•"/>
            </a:pPr>
            <a:r>
              <a:rPr lang="en-US" sz="1200" b="1" dirty="0"/>
              <a:t>Primary endpoint: </a:t>
            </a:r>
            <a:r>
              <a:rPr lang="en-US" sz="1200" dirty="0"/>
              <a:t>Between group difference in % of infants born large for gestational age (birth weight &gt;90%)</a:t>
            </a:r>
          </a:p>
        </p:txBody>
      </p:sp>
      <p:sp>
        <p:nvSpPr>
          <p:cNvPr id="4" name="Slide Number Placeholder 3"/>
          <p:cNvSpPr>
            <a:spLocks noGrp="1"/>
          </p:cNvSpPr>
          <p:nvPr>
            <p:ph type="sldNum" sz="quarter" idx="5"/>
          </p:nvPr>
        </p:nvSpPr>
        <p:spPr/>
        <p:txBody>
          <a:bodyPr/>
          <a:lstStyle/>
          <a:p>
            <a:fld id="{00D54BC8-B74A-4A48-8B28-738237F34A4D}" type="slidenum">
              <a:rPr lang="en-US" smtClean="0"/>
              <a:t>47</a:t>
            </a:fld>
            <a:endParaRPr lang="en-US"/>
          </a:p>
        </p:txBody>
      </p:sp>
    </p:spTree>
    <p:extLst>
      <p:ext uri="{BB962C8B-B14F-4D97-AF65-F5344CB8AC3E}">
        <p14:creationId xmlns:p14="http://schemas.microsoft.com/office/powerpoint/2010/main" val="347811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778FA-375A-57B6-638E-65061744F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1AC4B-76A2-C2EE-62E6-ED21809C9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929E6-F588-8BA3-4C72-352061F372A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In participants randomized to oral agents, 79% maintained glycemic goals without insulin, 23% needed glyburide</a:t>
            </a:r>
          </a:p>
          <a:p>
            <a:pPr algn="l">
              <a:buNone/>
            </a:pPr>
            <a:endParaRPr lang="en-US" dirty="0"/>
          </a:p>
        </p:txBody>
      </p:sp>
      <p:sp>
        <p:nvSpPr>
          <p:cNvPr id="4" name="Slide Number Placeholder 3">
            <a:extLst>
              <a:ext uri="{FF2B5EF4-FFF2-40B4-BE49-F238E27FC236}">
                <a16:creationId xmlns:a16="http://schemas.microsoft.com/office/drawing/2014/main" id="{5F45A50B-A0AB-A2BE-EAED-32B71662BB11}"/>
              </a:ext>
            </a:extLst>
          </p:cNvPr>
          <p:cNvSpPr>
            <a:spLocks noGrp="1"/>
          </p:cNvSpPr>
          <p:nvPr>
            <p:ph type="sldNum" sz="quarter" idx="5"/>
          </p:nvPr>
        </p:nvSpPr>
        <p:spPr/>
        <p:txBody>
          <a:bodyPr/>
          <a:lstStyle/>
          <a:p>
            <a:fld id="{00D54BC8-B74A-4A48-8B28-738237F34A4D}" type="slidenum">
              <a:rPr lang="en-US" smtClean="0"/>
              <a:t>48</a:t>
            </a:fld>
            <a:endParaRPr lang="en-US"/>
          </a:p>
        </p:txBody>
      </p:sp>
    </p:spTree>
    <p:extLst>
      <p:ext uri="{BB962C8B-B14F-4D97-AF65-F5344CB8AC3E}">
        <p14:creationId xmlns:p14="http://schemas.microsoft.com/office/powerpoint/2010/main" val="309271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2724" indent="-304894" eaLnBrk="0" hangingPunct="0">
              <a:defRPr>
                <a:solidFill>
                  <a:schemeClr val="tx1"/>
                </a:solidFill>
                <a:latin typeface="Arial" pitchFamily="34" charset="0"/>
              </a:defRPr>
            </a:lvl2pPr>
            <a:lvl3pPr marL="1219575" indent="-243915" eaLnBrk="0" hangingPunct="0">
              <a:defRPr>
                <a:solidFill>
                  <a:schemeClr val="tx1"/>
                </a:solidFill>
                <a:latin typeface="Arial" pitchFamily="34" charset="0"/>
              </a:defRPr>
            </a:lvl3pPr>
            <a:lvl4pPr marL="1707405" indent="-243915" eaLnBrk="0" hangingPunct="0">
              <a:defRPr>
                <a:solidFill>
                  <a:schemeClr val="tx1"/>
                </a:solidFill>
                <a:latin typeface="Arial" pitchFamily="34" charset="0"/>
              </a:defRPr>
            </a:lvl4pPr>
            <a:lvl5pPr marL="2195236" indent="-243915" eaLnBrk="0" hangingPunct="0">
              <a:defRPr>
                <a:solidFill>
                  <a:schemeClr val="tx1"/>
                </a:solidFill>
                <a:latin typeface="Arial" pitchFamily="34" charset="0"/>
              </a:defRPr>
            </a:lvl5pPr>
            <a:lvl6pPr marL="2683065" indent="-243915" eaLnBrk="0" fontAlgn="base" hangingPunct="0">
              <a:spcBef>
                <a:spcPct val="0"/>
              </a:spcBef>
              <a:spcAft>
                <a:spcPct val="0"/>
              </a:spcAft>
              <a:defRPr>
                <a:solidFill>
                  <a:schemeClr val="tx1"/>
                </a:solidFill>
                <a:latin typeface="Arial" pitchFamily="34" charset="0"/>
              </a:defRPr>
            </a:lvl6pPr>
            <a:lvl7pPr marL="3170895" indent="-243915" eaLnBrk="0" fontAlgn="base" hangingPunct="0">
              <a:spcBef>
                <a:spcPct val="0"/>
              </a:spcBef>
              <a:spcAft>
                <a:spcPct val="0"/>
              </a:spcAft>
              <a:defRPr>
                <a:solidFill>
                  <a:schemeClr val="tx1"/>
                </a:solidFill>
                <a:latin typeface="Arial" pitchFamily="34" charset="0"/>
              </a:defRPr>
            </a:lvl7pPr>
            <a:lvl8pPr marL="3658726" indent="-243915" eaLnBrk="0" fontAlgn="base" hangingPunct="0">
              <a:spcBef>
                <a:spcPct val="0"/>
              </a:spcBef>
              <a:spcAft>
                <a:spcPct val="0"/>
              </a:spcAft>
              <a:defRPr>
                <a:solidFill>
                  <a:schemeClr val="tx1"/>
                </a:solidFill>
                <a:latin typeface="Arial" pitchFamily="34" charset="0"/>
              </a:defRPr>
            </a:lvl8pPr>
            <a:lvl9pPr marL="4146556" indent="-243915" eaLnBrk="0" fontAlgn="base" hangingPunct="0">
              <a:spcBef>
                <a:spcPct val="0"/>
              </a:spcBef>
              <a:spcAft>
                <a:spcPct val="0"/>
              </a:spcAft>
              <a:defRPr>
                <a:solidFill>
                  <a:schemeClr val="tx1"/>
                </a:solidFill>
                <a:latin typeface="Arial" pitchFamily="34" charset="0"/>
              </a:defRPr>
            </a:lvl9pPr>
          </a:lstStyle>
          <a:p>
            <a:fld id="{A83A472D-A292-4D9E-8E00-7944650CAD45}" type="slidenum">
              <a:rPr lang="en-US" smtClean="0">
                <a:solidFill>
                  <a:prstClr val="black"/>
                </a:solidFill>
                <a:latin typeface="Times New Roman" pitchFamily="18" charset="0"/>
              </a:rPr>
              <a:pPr/>
              <a:t>53</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3723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89EF12CC-96F3-4A75-BA3F-6CA02189430D}" type="slidenum">
              <a:rPr lang="en-US" smtClean="0">
                <a:latin typeface="Times New Roman" pitchFamily="18" charset="0"/>
              </a:rPr>
              <a:pPr/>
              <a:t>55</a:t>
            </a:fld>
            <a:endParaRPr lang="en-US">
              <a:latin typeface="Times New Roman" pitchFamily="18" charset="0"/>
            </a:endParaRPr>
          </a:p>
        </p:txBody>
      </p:sp>
    </p:spTree>
    <p:extLst>
      <p:ext uri="{BB962C8B-B14F-4D97-AF65-F5344CB8AC3E}">
        <p14:creationId xmlns:p14="http://schemas.microsoft.com/office/powerpoint/2010/main" val="4179459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E924DDA5-3293-4EB9-9213-5EA9DBD35C1A}" type="slidenum">
              <a:rPr lang="en-US" smtClean="0">
                <a:latin typeface="Times New Roman" pitchFamily="18" charset="0"/>
              </a:rPr>
              <a:pPr/>
              <a:t>59</a:t>
            </a:fld>
            <a:endParaRPr lang="en-US">
              <a:latin typeface="Times New Roman" pitchFamily="18" charset="0"/>
            </a:endParaRPr>
          </a:p>
        </p:txBody>
      </p:sp>
    </p:spTree>
    <p:extLst>
      <p:ext uri="{BB962C8B-B14F-4D97-AF65-F5344CB8AC3E}">
        <p14:creationId xmlns:p14="http://schemas.microsoft.com/office/powerpoint/2010/main" val="3567436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7ECE88B1-9513-439B-A0D9-E892045495AB}" type="slidenum">
              <a:rPr lang="en-US" smtClean="0">
                <a:latin typeface="Times New Roman" pitchFamily="18" charset="0"/>
              </a:rPr>
              <a:pPr/>
              <a:t>60</a:t>
            </a:fld>
            <a:endParaRPr lang="en-US">
              <a:latin typeface="Times New Roman" pitchFamily="18" charset="0"/>
            </a:endParaRPr>
          </a:p>
        </p:txBody>
      </p:sp>
    </p:spTree>
    <p:extLst>
      <p:ext uri="{BB962C8B-B14F-4D97-AF65-F5344CB8AC3E}">
        <p14:creationId xmlns:p14="http://schemas.microsoft.com/office/powerpoint/2010/main" val="899632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63</a:t>
            </a:fld>
            <a:endParaRPr lang="en-US"/>
          </a:p>
        </p:txBody>
      </p:sp>
    </p:spTree>
    <p:extLst>
      <p:ext uri="{BB962C8B-B14F-4D97-AF65-F5344CB8AC3E}">
        <p14:creationId xmlns:p14="http://schemas.microsoft.com/office/powerpoint/2010/main" val="13886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15.5 Individuals with preexisting </a:t>
            </a:r>
            <a:r>
              <a:rPr lang="en-US" dirty="0" err="1"/>
              <a:t>dia</a:t>
            </a:r>
            <a:r>
              <a:rPr lang="en-US" dirty="0"/>
              <a:t> </a:t>
            </a:r>
            <a:r>
              <a:rPr lang="en-US" dirty="0" err="1"/>
              <a:t>betes</a:t>
            </a:r>
            <a:r>
              <a:rPr lang="en-US" dirty="0"/>
              <a:t> who are planning a pregnancy should ideally begin receiving </a:t>
            </a:r>
            <a:r>
              <a:rPr lang="en-US" dirty="0" err="1"/>
              <a:t>interpro</a:t>
            </a:r>
            <a:r>
              <a:rPr lang="en-US" dirty="0"/>
              <a:t> </a:t>
            </a:r>
            <a:r>
              <a:rPr lang="en-US" dirty="0" err="1"/>
              <a:t>fessional</a:t>
            </a:r>
            <a:r>
              <a:rPr lang="en-US" dirty="0"/>
              <a:t> care for preconception, which includes an endocrinology health care professional, maternal-fetal medicine specialist, registered dietitian nutrition </a:t>
            </a:r>
            <a:r>
              <a:rPr lang="en-US" dirty="0" err="1"/>
              <a:t>ist</a:t>
            </a:r>
            <a:r>
              <a:rPr lang="en-US" dirty="0"/>
              <a:t>, and diabetes care and education specialist, when available. B 15.6 In addition to focused attention on achieving glycemic goals, A stan </a:t>
            </a:r>
            <a:r>
              <a:rPr lang="en-US" dirty="0" err="1"/>
              <a:t>dard</a:t>
            </a:r>
            <a:r>
              <a:rPr lang="en-US" dirty="0"/>
              <a:t> preconception care should be augmented with extra focus on </a:t>
            </a:r>
            <a:r>
              <a:rPr lang="en-US" dirty="0" err="1"/>
              <a:t>nutri</a:t>
            </a:r>
            <a:r>
              <a:rPr lang="en-US" dirty="0"/>
              <a:t> </a:t>
            </a:r>
            <a:r>
              <a:rPr lang="en-US" dirty="0" err="1"/>
              <a:t>tion</a:t>
            </a:r>
            <a:r>
              <a:rPr lang="en-US" dirty="0"/>
              <a:t>, physical activity, diabetes self-care education, and screening for diabetes comorbidities and complications. B 15.7 Individuals with preexisting </a:t>
            </a:r>
            <a:r>
              <a:rPr lang="en-US" dirty="0" err="1"/>
              <a:t>diabe</a:t>
            </a:r>
            <a:r>
              <a:rPr lang="en-US" dirty="0"/>
              <a:t> </a:t>
            </a:r>
            <a:r>
              <a:rPr lang="en-US" dirty="0" err="1"/>
              <a:t>tes</a:t>
            </a:r>
            <a:r>
              <a:rPr lang="en-US" dirty="0"/>
              <a:t> who are planning a pregnancy or who have become pregnant should be counseled on the risk of development and/or progression of diabetic </a:t>
            </a:r>
            <a:r>
              <a:rPr lang="en-US" dirty="0" err="1"/>
              <a:t>retinop</a:t>
            </a:r>
            <a:r>
              <a:rPr lang="en-US" dirty="0"/>
              <a:t> </a:t>
            </a:r>
            <a:r>
              <a:rPr lang="en-US" dirty="0" err="1"/>
              <a:t>athy</a:t>
            </a:r>
            <a:r>
              <a:rPr lang="en-US" dirty="0"/>
              <a:t>. Dilated eye examinations should occur ideally before pregnancy as well as in the first trimester, and then </a:t>
            </a:r>
            <a:r>
              <a:rPr lang="en-US" dirty="0" err="1"/>
              <a:t>preg</a:t>
            </a:r>
            <a:r>
              <a:rPr lang="en-US" dirty="0"/>
              <a:t> </a:t>
            </a:r>
            <a:r>
              <a:rPr lang="en-US" dirty="0" err="1"/>
              <a:t>nant</a:t>
            </a:r>
            <a:r>
              <a:rPr lang="en-US" dirty="0"/>
              <a:t> individuals should be monitored every trimester and for 1 year </a:t>
            </a:r>
            <a:r>
              <a:rPr lang="en-US" dirty="0" err="1"/>
              <a:t>postpar</a:t>
            </a:r>
            <a:r>
              <a:rPr lang="en-US" dirty="0"/>
              <a:t> tum as indicated by the degree of </a:t>
            </a:r>
            <a:r>
              <a:rPr lang="en-US" dirty="0" err="1"/>
              <a:t>reti</a:t>
            </a:r>
            <a:r>
              <a:rPr lang="en-US" dirty="0"/>
              <a:t> </a:t>
            </a:r>
            <a:r>
              <a:rPr lang="en-US" dirty="0" err="1"/>
              <a:t>nopathy</a:t>
            </a:r>
            <a:r>
              <a:rPr lang="en-US" dirty="0"/>
              <a:t> and as recommended by the eye care health care professional</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65</a:t>
            </a:fld>
            <a:endParaRPr lang="en-US"/>
          </a:p>
        </p:txBody>
      </p:sp>
    </p:spTree>
    <p:extLst>
      <p:ext uri="{BB962C8B-B14F-4D97-AF65-F5344CB8AC3E}">
        <p14:creationId xmlns:p14="http://schemas.microsoft.com/office/powerpoint/2010/main" val="244792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Calibri" panose="020F0502020204030204" pitchFamily="34" charset="0"/>
              </a:rPr>
              <a:t>Target range 63–140 mg/( also called time in range or TIR) goal &gt;70%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Calibri" panose="020F0502020204030204" pitchFamily="34" charset="0"/>
              </a:rPr>
              <a:t>70% of day = 16 hours and 48 minutes – almost 17 hours/day</a:t>
            </a:r>
          </a:p>
          <a:p>
            <a:r>
              <a:rPr lang="en-US" sz="1100" dirty="0">
                <a:solidFill>
                  <a:srgbClr val="000000"/>
                </a:solidFill>
                <a:latin typeface="Calibri" panose="020F0502020204030204" pitchFamily="34" charset="0"/>
              </a:rPr>
              <a:t>Time below range &lt; </a:t>
            </a:r>
            <a:r>
              <a:rPr lang="en-US" sz="1100" b="0" dirty="0">
                <a:solidFill>
                  <a:srgbClr val="000000"/>
                </a:solidFill>
                <a:latin typeface="Calibri" panose="020F0502020204030204" pitchFamily="34" charset="0"/>
              </a:rPr>
              <a:t>63 mg/dL, </a:t>
            </a:r>
            <a:r>
              <a:rPr lang="en-US" sz="1100" dirty="0">
                <a:solidFill>
                  <a:srgbClr val="000000"/>
                </a:solidFill>
                <a:latin typeface="Calibri" panose="020F0502020204030204" pitchFamily="34" charset="0"/>
              </a:rPr>
              <a:t>&lt; 4%</a:t>
            </a:r>
          </a:p>
          <a:p>
            <a:r>
              <a:rPr lang="en-US" sz="1100" dirty="0">
                <a:solidFill>
                  <a:srgbClr val="000000"/>
                </a:solidFill>
                <a:latin typeface="Calibri" panose="020F0502020204030204" pitchFamily="34" charset="0"/>
              </a:rPr>
              <a:t>Time below range &lt; 54 mg/dL, &lt; 1%</a:t>
            </a:r>
          </a:p>
          <a:p>
            <a:r>
              <a:rPr lang="en-US" sz="1100" dirty="0">
                <a:solidFill>
                  <a:srgbClr val="000000"/>
                </a:solidFill>
                <a:latin typeface="Calibri" panose="020F0502020204030204" pitchFamily="34" charset="0"/>
              </a:rPr>
              <a:t>Time above range &gt;140 mg/dL, &lt;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Calibri" panose="020F0502020204030204" pitchFamily="34" charset="0"/>
              </a:rPr>
              <a:t>% time in targets for T2D and GDM not yet established but expected to be tight</a:t>
            </a:r>
          </a:p>
          <a:p>
            <a:endParaRPr lang="en-US" sz="110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834DAD-DF98-44E2-A25C-0E8DEB5DEE33}" type="slidenum">
              <a:rPr lang="en-US" smtClean="0"/>
              <a:pPr/>
              <a:t>68</a:t>
            </a:fld>
            <a:endParaRPr lang="en-US"/>
          </a:p>
        </p:txBody>
      </p:sp>
    </p:spTree>
    <p:extLst>
      <p:ext uri="{BB962C8B-B14F-4D97-AF65-F5344CB8AC3E}">
        <p14:creationId xmlns:p14="http://schemas.microsoft.com/office/powerpoint/2010/main" val="288825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demonstrated beneﬁts of CGM in improving glycemic management,  and promoting healthy lifestyle   GDM patients,51 we </a:t>
            </a:r>
          </a:p>
        </p:txBody>
      </p:sp>
      <p:sp>
        <p:nvSpPr>
          <p:cNvPr id="4" name="Slide Number Placeholder 3"/>
          <p:cNvSpPr>
            <a:spLocks noGrp="1"/>
          </p:cNvSpPr>
          <p:nvPr>
            <p:ph type="sldNum" sz="quarter" idx="5"/>
          </p:nvPr>
        </p:nvSpPr>
        <p:spPr/>
        <p:txBody>
          <a:bodyPr/>
          <a:lstStyle/>
          <a:p>
            <a:fld id="{0AF50AA8-5A1A-1B42-B98B-A6EA700F208A}" type="slidenum">
              <a:rPr lang="en-US" smtClean="0"/>
              <a:t>69</a:t>
            </a:fld>
            <a:endParaRPr lang="en-US"/>
          </a:p>
        </p:txBody>
      </p:sp>
    </p:spTree>
    <p:extLst>
      <p:ext uri="{BB962C8B-B14F-4D97-AF65-F5344CB8AC3E}">
        <p14:creationId xmlns:p14="http://schemas.microsoft.com/office/powerpoint/2010/main" val="2128487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BAEB56A-5A9A-39F5-EEB6-D99228DFC122}"/>
              </a:ext>
            </a:extLst>
          </p:cNvPr>
          <p:cNvSpPr>
            <a:spLocks noGrp="1" noRot="1" noChangeAspect="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904C6E1F-5C83-44EA-CB41-D97093CE70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3668" name="Slide Number Placeholder 1">
            <a:extLst>
              <a:ext uri="{FF2B5EF4-FFF2-40B4-BE49-F238E27FC236}">
                <a16:creationId xmlns:a16="http://schemas.microsoft.com/office/drawing/2014/main" id="{D72B1AA1-06CF-A61E-946E-1FA74306F7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BFCE7B-4954-4D7D-AFA0-A692613942D9}"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1215204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50AA8-5A1A-1B42-B98B-A6EA700F208A}" type="slidenum">
              <a:rPr lang="en-US" smtClean="0"/>
              <a:t>71</a:t>
            </a:fld>
            <a:endParaRPr lang="en-US"/>
          </a:p>
        </p:txBody>
      </p:sp>
    </p:spTree>
    <p:extLst>
      <p:ext uri="{BB962C8B-B14F-4D97-AF65-F5344CB8AC3E}">
        <p14:creationId xmlns:p14="http://schemas.microsoft.com/office/powerpoint/2010/main" val="733049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0ADE457-8D05-4899-82FC-1A468475A67B}" type="slidenum">
              <a:rPr lang="en-US" smtClean="0">
                <a:latin typeface="Times New Roman" pitchFamily="18" charset="0"/>
              </a:rPr>
              <a:pPr/>
              <a:t>74</a:t>
            </a:fld>
            <a:endParaRPr lang="en-US">
              <a:latin typeface="Times New Roman" pitchFamily="18" charset="0"/>
            </a:endParaRPr>
          </a:p>
        </p:txBody>
      </p:sp>
    </p:spTree>
    <p:extLst>
      <p:ext uri="{BB962C8B-B14F-4D97-AF65-F5344CB8AC3E}">
        <p14:creationId xmlns:p14="http://schemas.microsoft.com/office/powerpoint/2010/main" val="2450724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Prescription of prenatal vitamins with at least 400–800 mg of folic acid (20) and 150 mg of potassium iodide (21) is recommended prior to conception. Review and counseling on abstaining from nicotine products, alcohol, and recreational drugs, including marijuana, is important</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76</a:t>
            </a:fld>
            <a:endParaRPr lang="en-US"/>
          </a:p>
        </p:txBody>
      </p:sp>
    </p:spTree>
    <p:extLst>
      <p:ext uri="{BB962C8B-B14F-4D97-AF65-F5344CB8AC3E}">
        <p14:creationId xmlns:p14="http://schemas.microsoft.com/office/powerpoint/2010/main" val="3145070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7768558B-E891-48CA-8AAA-4F184B948062}" type="slidenum">
              <a:rPr lang="en-US" smtClean="0">
                <a:latin typeface="Times New Roman" pitchFamily="18" charset="0"/>
              </a:rPr>
              <a:pPr/>
              <a:t>78</a:t>
            </a:fld>
            <a:endParaRPr lang="en-US">
              <a:latin typeface="Times New Roman" pitchFamily="18" charset="0"/>
            </a:endParaRPr>
          </a:p>
        </p:txBody>
      </p:sp>
    </p:spTree>
    <p:extLst>
      <p:ext uri="{BB962C8B-B14F-4D97-AF65-F5344CB8AC3E}">
        <p14:creationId xmlns:p14="http://schemas.microsoft.com/office/powerpoint/2010/main" val="459974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2724" indent="-304894" eaLnBrk="0" hangingPunct="0">
              <a:defRPr>
                <a:solidFill>
                  <a:schemeClr val="tx1"/>
                </a:solidFill>
                <a:latin typeface="Arial" pitchFamily="34" charset="0"/>
              </a:defRPr>
            </a:lvl2pPr>
            <a:lvl3pPr marL="1219575" indent="-243915" eaLnBrk="0" hangingPunct="0">
              <a:defRPr>
                <a:solidFill>
                  <a:schemeClr val="tx1"/>
                </a:solidFill>
                <a:latin typeface="Arial" pitchFamily="34" charset="0"/>
              </a:defRPr>
            </a:lvl3pPr>
            <a:lvl4pPr marL="1707405" indent="-243915" eaLnBrk="0" hangingPunct="0">
              <a:defRPr>
                <a:solidFill>
                  <a:schemeClr val="tx1"/>
                </a:solidFill>
                <a:latin typeface="Arial" pitchFamily="34" charset="0"/>
              </a:defRPr>
            </a:lvl4pPr>
            <a:lvl5pPr marL="2195236" indent="-243915" eaLnBrk="0" hangingPunct="0">
              <a:defRPr>
                <a:solidFill>
                  <a:schemeClr val="tx1"/>
                </a:solidFill>
                <a:latin typeface="Arial" pitchFamily="34" charset="0"/>
              </a:defRPr>
            </a:lvl5pPr>
            <a:lvl6pPr marL="2683065" indent="-243915" eaLnBrk="0" fontAlgn="base" hangingPunct="0">
              <a:spcBef>
                <a:spcPct val="0"/>
              </a:spcBef>
              <a:spcAft>
                <a:spcPct val="0"/>
              </a:spcAft>
              <a:defRPr>
                <a:solidFill>
                  <a:schemeClr val="tx1"/>
                </a:solidFill>
                <a:latin typeface="Arial" pitchFamily="34" charset="0"/>
              </a:defRPr>
            </a:lvl6pPr>
            <a:lvl7pPr marL="3170895" indent="-243915" eaLnBrk="0" fontAlgn="base" hangingPunct="0">
              <a:spcBef>
                <a:spcPct val="0"/>
              </a:spcBef>
              <a:spcAft>
                <a:spcPct val="0"/>
              </a:spcAft>
              <a:defRPr>
                <a:solidFill>
                  <a:schemeClr val="tx1"/>
                </a:solidFill>
                <a:latin typeface="Arial" pitchFamily="34" charset="0"/>
              </a:defRPr>
            </a:lvl7pPr>
            <a:lvl8pPr marL="3658726" indent="-243915" eaLnBrk="0" fontAlgn="base" hangingPunct="0">
              <a:spcBef>
                <a:spcPct val="0"/>
              </a:spcBef>
              <a:spcAft>
                <a:spcPct val="0"/>
              </a:spcAft>
              <a:defRPr>
                <a:solidFill>
                  <a:schemeClr val="tx1"/>
                </a:solidFill>
                <a:latin typeface="Arial" pitchFamily="34" charset="0"/>
              </a:defRPr>
            </a:lvl8pPr>
            <a:lvl9pPr marL="4146556" indent="-243915" eaLnBrk="0" fontAlgn="base" hangingPunct="0">
              <a:spcBef>
                <a:spcPct val="0"/>
              </a:spcBef>
              <a:spcAft>
                <a:spcPct val="0"/>
              </a:spcAft>
              <a:defRPr>
                <a:solidFill>
                  <a:schemeClr val="tx1"/>
                </a:solidFill>
                <a:latin typeface="Arial" pitchFamily="34" charset="0"/>
              </a:defRPr>
            </a:lvl9pPr>
          </a:lstStyle>
          <a:p>
            <a:fld id="{504A4EDC-F3BD-41E4-8FB9-92CE259AFCBF}" type="slidenum">
              <a:rPr lang="en-US" smtClean="0">
                <a:solidFill>
                  <a:prstClr val="black"/>
                </a:solidFill>
                <a:latin typeface="Times New Roman" pitchFamily="18" charset="0"/>
              </a:rPr>
              <a:pPr/>
              <a:t>79</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1895219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92724" indent="-304894" eaLnBrk="0" hangingPunct="0">
              <a:defRPr>
                <a:solidFill>
                  <a:schemeClr val="tx1"/>
                </a:solidFill>
                <a:latin typeface="Arial" pitchFamily="34" charset="0"/>
              </a:defRPr>
            </a:lvl2pPr>
            <a:lvl3pPr marL="1219575" indent="-243915" eaLnBrk="0" hangingPunct="0">
              <a:defRPr>
                <a:solidFill>
                  <a:schemeClr val="tx1"/>
                </a:solidFill>
                <a:latin typeface="Arial" pitchFamily="34" charset="0"/>
              </a:defRPr>
            </a:lvl3pPr>
            <a:lvl4pPr marL="1707405" indent="-243915" eaLnBrk="0" hangingPunct="0">
              <a:defRPr>
                <a:solidFill>
                  <a:schemeClr val="tx1"/>
                </a:solidFill>
                <a:latin typeface="Arial" pitchFamily="34" charset="0"/>
              </a:defRPr>
            </a:lvl4pPr>
            <a:lvl5pPr marL="2195236" indent="-243915" eaLnBrk="0" hangingPunct="0">
              <a:defRPr>
                <a:solidFill>
                  <a:schemeClr val="tx1"/>
                </a:solidFill>
                <a:latin typeface="Arial" pitchFamily="34" charset="0"/>
              </a:defRPr>
            </a:lvl5pPr>
            <a:lvl6pPr marL="2683065" indent="-243915" eaLnBrk="0" fontAlgn="base" hangingPunct="0">
              <a:spcBef>
                <a:spcPct val="0"/>
              </a:spcBef>
              <a:spcAft>
                <a:spcPct val="0"/>
              </a:spcAft>
              <a:defRPr>
                <a:solidFill>
                  <a:schemeClr val="tx1"/>
                </a:solidFill>
                <a:latin typeface="Arial" pitchFamily="34" charset="0"/>
              </a:defRPr>
            </a:lvl6pPr>
            <a:lvl7pPr marL="3170895" indent="-243915" eaLnBrk="0" fontAlgn="base" hangingPunct="0">
              <a:spcBef>
                <a:spcPct val="0"/>
              </a:spcBef>
              <a:spcAft>
                <a:spcPct val="0"/>
              </a:spcAft>
              <a:defRPr>
                <a:solidFill>
                  <a:schemeClr val="tx1"/>
                </a:solidFill>
                <a:latin typeface="Arial" pitchFamily="34" charset="0"/>
              </a:defRPr>
            </a:lvl7pPr>
            <a:lvl8pPr marL="3658726" indent="-243915" eaLnBrk="0" fontAlgn="base" hangingPunct="0">
              <a:spcBef>
                <a:spcPct val="0"/>
              </a:spcBef>
              <a:spcAft>
                <a:spcPct val="0"/>
              </a:spcAft>
              <a:defRPr>
                <a:solidFill>
                  <a:schemeClr val="tx1"/>
                </a:solidFill>
                <a:latin typeface="Arial" pitchFamily="34" charset="0"/>
              </a:defRPr>
            </a:lvl8pPr>
            <a:lvl9pPr marL="4146556" indent="-243915" eaLnBrk="0" fontAlgn="base" hangingPunct="0">
              <a:spcBef>
                <a:spcPct val="0"/>
              </a:spcBef>
              <a:spcAft>
                <a:spcPct val="0"/>
              </a:spcAft>
              <a:defRPr>
                <a:solidFill>
                  <a:schemeClr val="tx1"/>
                </a:solidFill>
                <a:latin typeface="Arial" pitchFamily="34" charset="0"/>
              </a:defRPr>
            </a:lvl9pPr>
          </a:lstStyle>
          <a:p>
            <a:fld id="{A7BF9C4A-6A70-4331-A4A3-19BC590F6765}" type="slidenum">
              <a:rPr lang="en-US" smtClean="0">
                <a:latin typeface="Times New Roman" pitchFamily="18" charset="0"/>
              </a:rPr>
              <a:pPr/>
              <a:t>81</a:t>
            </a:fld>
            <a:endParaRPr lang="en-US">
              <a:latin typeface="Times New Roman" pitchFamily="18" charset="0"/>
            </a:endParaRPr>
          </a:p>
        </p:txBody>
      </p:sp>
    </p:spTree>
    <p:extLst>
      <p:ext uri="{BB962C8B-B14F-4D97-AF65-F5344CB8AC3E}">
        <p14:creationId xmlns:p14="http://schemas.microsoft.com/office/powerpoint/2010/main" val="99541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a:ea typeface="Calibri"/>
                <a:cs typeface="Calibri"/>
              </a:rPr>
              <a:t>Standards of Care in Diabetes—2025. Diabetes Care, January 2025; 48 (Supplement_1): </a:t>
            </a:r>
            <a:r>
              <a:rPr lang="en-US" dirty="0">
                <a:solidFill>
                  <a:srgbClr val="000000"/>
                </a:solidFill>
                <a:latin typeface="Calibri"/>
                <a:ea typeface="Calibri"/>
                <a:cs typeface="Calibri"/>
              </a:rPr>
              <a:t>S306-320. https://doi.org/10.2337/dc25-S015</a:t>
            </a: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a:t>
            </a:fld>
            <a:endParaRPr lang="en-US"/>
          </a:p>
        </p:txBody>
      </p:sp>
    </p:spTree>
    <p:extLst>
      <p:ext uri="{BB962C8B-B14F-4D97-AF65-F5344CB8AC3E}">
        <p14:creationId xmlns:p14="http://schemas.microsoft.com/office/powerpoint/2010/main" val="2169353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54422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257300" y="719138"/>
            <a:ext cx="4800600" cy="360045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00" indent="-299192" eaLnBrk="0" hangingPunct="0">
              <a:defRPr>
                <a:solidFill>
                  <a:schemeClr val="tx1"/>
                </a:solidFill>
                <a:latin typeface="Arial" pitchFamily="34" charset="0"/>
              </a:defRPr>
            </a:lvl2pPr>
            <a:lvl3pPr marL="1196769" indent="-239353" eaLnBrk="0" hangingPunct="0">
              <a:defRPr>
                <a:solidFill>
                  <a:schemeClr val="tx1"/>
                </a:solidFill>
                <a:latin typeface="Arial" pitchFamily="34" charset="0"/>
              </a:defRPr>
            </a:lvl3pPr>
            <a:lvl4pPr marL="1675477" indent="-239353" eaLnBrk="0" hangingPunct="0">
              <a:defRPr>
                <a:solidFill>
                  <a:schemeClr val="tx1"/>
                </a:solidFill>
                <a:latin typeface="Arial" pitchFamily="34" charset="0"/>
              </a:defRPr>
            </a:lvl4pPr>
            <a:lvl5pPr marL="2154185" indent="-239353" eaLnBrk="0" hangingPunct="0">
              <a:defRPr>
                <a:solidFill>
                  <a:schemeClr val="tx1"/>
                </a:solidFill>
                <a:latin typeface="Arial" pitchFamily="34" charset="0"/>
              </a:defRPr>
            </a:lvl5pPr>
            <a:lvl6pPr marL="2632892" indent="-239353" eaLnBrk="0" fontAlgn="base" hangingPunct="0">
              <a:spcBef>
                <a:spcPct val="0"/>
              </a:spcBef>
              <a:spcAft>
                <a:spcPct val="0"/>
              </a:spcAft>
              <a:defRPr>
                <a:solidFill>
                  <a:schemeClr val="tx1"/>
                </a:solidFill>
                <a:latin typeface="Arial" pitchFamily="34" charset="0"/>
              </a:defRPr>
            </a:lvl6pPr>
            <a:lvl7pPr marL="3111599" indent="-239353" eaLnBrk="0" fontAlgn="base" hangingPunct="0">
              <a:spcBef>
                <a:spcPct val="0"/>
              </a:spcBef>
              <a:spcAft>
                <a:spcPct val="0"/>
              </a:spcAft>
              <a:defRPr>
                <a:solidFill>
                  <a:schemeClr val="tx1"/>
                </a:solidFill>
                <a:latin typeface="Arial" pitchFamily="34" charset="0"/>
              </a:defRPr>
            </a:lvl7pPr>
            <a:lvl8pPr marL="3590307" indent="-239353" eaLnBrk="0" fontAlgn="base" hangingPunct="0">
              <a:spcBef>
                <a:spcPct val="0"/>
              </a:spcBef>
              <a:spcAft>
                <a:spcPct val="0"/>
              </a:spcAft>
              <a:defRPr>
                <a:solidFill>
                  <a:schemeClr val="tx1"/>
                </a:solidFill>
                <a:latin typeface="Arial" pitchFamily="34" charset="0"/>
              </a:defRPr>
            </a:lvl8pPr>
            <a:lvl9pPr marL="4069015" indent="-239353"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latin typeface="Times New Roman" pitchFamily="18" charset="0"/>
              </a:rPr>
              <a:pPr/>
              <a:t>8</a:t>
            </a:fld>
            <a:endParaRPr lang="en-US">
              <a:latin typeface="Times New Roman" pitchFamily="18" charset="0"/>
            </a:endParaRPr>
          </a:p>
        </p:txBody>
      </p:sp>
    </p:spTree>
    <p:extLst>
      <p:ext uri="{BB962C8B-B14F-4D97-AF65-F5344CB8AC3E}">
        <p14:creationId xmlns:p14="http://schemas.microsoft.com/office/powerpoint/2010/main" val="141934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SOC</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a:t>
            </a:fld>
            <a:endParaRPr lang="en-US"/>
          </a:p>
        </p:txBody>
      </p:sp>
    </p:spTree>
    <p:extLst>
      <p:ext uri="{BB962C8B-B14F-4D97-AF65-F5344CB8AC3E}">
        <p14:creationId xmlns:p14="http://schemas.microsoft.com/office/powerpoint/2010/main" val="944887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000000"/>
                </a:solidFill>
                <a:latin typeface="Calibri" panose="020F0502020204030204" pitchFamily="34" charset="0"/>
                <a:cs typeface="Calibri"/>
              </a:rPr>
              <a:t>Women living with diabetes in pregnancy need tools and support outside of clinical encounters.</a:t>
            </a:r>
          </a:p>
        </p:txBody>
      </p:sp>
      <p:sp>
        <p:nvSpPr>
          <p:cNvPr id="4" name="Slide Number Placeholder 3"/>
          <p:cNvSpPr>
            <a:spLocks noGrp="1"/>
          </p:cNvSpPr>
          <p:nvPr>
            <p:ph type="sldNum" sz="quarter" idx="5"/>
          </p:nvPr>
        </p:nvSpPr>
        <p:spPr/>
        <p:txBody>
          <a:bodyPr/>
          <a:lstStyle/>
          <a:p>
            <a:fld id="{CD834DAD-DF98-44E2-A25C-0E8DEB5DEE33}" type="slidenum">
              <a:rPr lang="en-US" smtClean="0"/>
              <a:pPr/>
              <a:t>10</a:t>
            </a:fld>
            <a:endParaRPr lang="en-US"/>
          </a:p>
        </p:txBody>
      </p:sp>
    </p:spTree>
    <p:extLst>
      <p:ext uri="{BB962C8B-B14F-4D97-AF65-F5344CB8AC3E}">
        <p14:creationId xmlns:p14="http://schemas.microsoft.com/office/powerpoint/2010/main" val="109884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01126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41F3180E-4623-455C-A420-8AD9BAEE9F87}" type="slidenum">
              <a:rPr lang="en-US" smtClean="0">
                <a:latin typeface="Times New Roman" pitchFamily="18" charset="0"/>
              </a:rPr>
              <a:pPr/>
              <a:t>14</a:t>
            </a:fld>
            <a:endParaRPr lang="en-US">
              <a:latin typeface="Times New Roman" pitchFamily="18" charset="0"/>
            </a:endParaRPr>
          </a:p>
        </p:txBody>
      </p:sp>
    </p:spTree>
    <p:extLst>
      <p:ext uri="{BB962C8B-B14F-4D97-AF65-F5344CB8AC3E}">
        <p14:creationId xmlns:p14="http://schemas.microsoft.com/office/powerpoint/2010/main" val="191243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08569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solidFill>
                  <a:prstClr val="black"/>
                </a:solidFill>
              </a:rPr>
              <a:pPr>
                <a:defRPr/>
              </a:pPr>
              <a:t>‹#›</a:t>
            </a:fld>
            <a:endParaRPr lang="en-US">
              <a:solidFill>
                <a:prstClr val="black"/>
              </a:solidFill>
            </a:endParaRPr>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solidFill>
                <a:prstClr val="black"/>
              </a:solidFill>
            </a:endParaRPr>
          </a:p>
        </p:txBody>
      </p:sp>
    </p:spTree>
    <p:extLst>
      <p:ext uri="{BB962C8B-B14F-4D97-AF65-F5344CB8AC3E}">
        <p14:creationId xmlns:p14="http://schemas.microsoft.com/office/powerpoint/2010/main" val="3838221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C839DD-851C-9D40-B57A-0213F5823C6C}"/>
              </a:ext>
            </a:extLst>
          </p:cNvPr>
          <p:cNvSpPr>
            <a:spLocks noGrp="1"/>
          </p:cNvSpPr>
          <p:nvPr>
            <p:ph sz="half" idx="1"/>
          </p:nvPr>
        </p:nvSpPr>
        <p:spPr>
          <a:xfrm>
            <a:off x="457200" y="1232453"/>
            <a:ext cx="3977640" cy="4802587"/>
          </a:xfrm>
          <a:prstGeom prst="rect">
            <a:avLst/>
          </a:prstGeom>
        </p:spPr>
        <p:txBody>
          <a:bodyPr>
            <a:normAutofit/>
          </a:bodyPr>
          <a:lstStyle>
            <a:lvl1pPr>
              <a:defRPr sz="1800"/>
            </a:lvl1pPr>
            <a:lvl2pPr indent="-171450">
              <a:defRPr sz="1500"/>
            </a:lvl2pPr>
            <a:lvl3pPr marL="514350" indent="-171450">
              <a:defRPr sz="1350"/>
            </a:lvl3pPr>
            <a:lvl4pPr marL="685800" indent="-171450">
              <a:defRPr sz="1200"/>
            </a:lvl4pPr>
            <a:lvl5pPr marL="857250" indent="-171450">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04934C32-B386-5841-A93B-B268DD521DB5}"/>
              </a:ext>
            </a:extLst>
          </p:cNvPr>
          <p:cNvSpPr>
            <a:spLocks noGrp="1"/>
          </p:cNvSpPr>
          <p:nvPr>
            <p:ph sz="half" idx="13"/>
          </p:nvPr>
        </p:nvSpPr>
        <p:spPr>
          <a:xfrm>
            <a:off x="4709160" y="1232453"/>
            <a:ext cx="3977640" cy="4802587"/>
          </a:xfrm>
          <a:prstGeom prst="rect">
            <a:avLst/>
          </a:prstGeom>
        </p:spPr>
        <p:txBody>
          <a:bodyPr>
            <a:normAutofit/>
          </a:bodyPr>
          <a:lstStyle>
            <a:lvl1pPr>
              <a:defRPr sz="1800"/>
            </a:lvl1pPr>
            <a:lvl2pPr indent="-171450">
              <a:defRPr sz="1500"/>
            </a:lvl2pPr>
            <a:lvl3pPr marL="514350" indent="-171450">
              <a:defRPr sz="1350"/>
            </a:lvl3pPr>
            <a:lvl4pPr marL="685800" indent="-171450">
              <a:defRPr sz="1200"/>
            </a:lvl4pPr>
            <a:lvl5pPr marL="857250" indent="-171450">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D3883A15-A95D-CF47-992F-973181F11F19}"/>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08025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0723BCD-FE2A-574F-A554-0E2ED1CA6285}"/>
              </a:ext>
            </a:extLst>
          </p:cNvPr>
          <p:cNvSpPr>
            <a:spLocks noGrp="1"/>
          </p:cNvSpPr>
          <p:nvPr>
            <p:ph sz="quarter" idx="12"/>
          </p:nvPr>
        </p:nvSpPr>
        <p:spPr>
          <a:xfrm>
            <a:off x="457200" y="1232453"/>
            <a:ext cx="82295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48121C72-9261-504D-8F1B-943FA17B9C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771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525206-6C36-4F83-8ECC-658EE23961B5}"/>
              </a:ext>
            </a:extLst>
          </p:cNvPr>
          <p:cNvSpPr>
            <a:spLocks noGrp="1"/>
          </p:cNvSpPr>
          <p:nvPr>
            <p:ph type="ftr" sz="quarter" idx="10"/>
          </p:nvPr>
        </p:nvSpPr>
        <p:spPr>
          <a:xfrm>
            <a:off x="2500314" y="6492004"/>
            <a:ext cx="4143375" cy="246221"/>
          </a:xfrm>
          <a:prstGeom prst="rect">
            <a:avLst/>
          </a:prstGeom>
        </p:spPr>
        <p:txBody>
          <a:bodyPr/>
          <a:lstStyle/>
          <a:p>
            <a:r>
              <a:rPr lang="en-US"/>
              <a:t>MAT-1401 v2.0</a:t>
            </a:r>
          </a:p>
        </p:txBody>
      </p:sp>
      <p:sp>
        <p:nvSpPr>
          <p:cNvPr id="3" name="Title 2">
            <a:extLst>
              <a:ext uri="{FF2B5EF4-FFF2-40B4-BE49-F238E27FC236}">
                <a16:creationId xmlns:a16="http://schemas.microsoft.com/office/drawing/2014/main" id="{DB7DE857-48F7-4C1C-BB56-6189B3526AFC}"/>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B93351D-0165-44D9-9C22-24A5FA6A528E}"/>
              </a:ext>
            </a:extLst>
          </p:cNvPr>
          <p:cNvSpPr>
            <a:spLocks noGrp="1"/>
          </p:cNvSpPr>
          <p:nvPr>
            <p:ph type="sldNum" sz="quarter" idx="11"/>
          </p:nvPr>
        </p:nvSpPr>
        <p:spPr>
          <a:xfrm>
            <a:off x="8297466" y="6492003"/>
            <a:ext cx="514350" cy="246223"/>
          </a:xfrm>
          <a:prstGeom prst="rect">
            <a:avLst/>
          </a:prstGeom>
        </p:spPr>
        <p:txBody>
          <a:bodyPr/>
          <a:lstStyle/>
          <a:p>
            <a:fld id="{A462F665-1504-430B-A348-AF20EC8B5F95}" type="slidenum">
              <a:rPr lang="en-US" smtClean="0"/>
              <a:pPr/>
              <a:t>‹#›</a:t>
            </a:fld>
            <a:endParaRPr lang="en-US"/>
          </a:p>
        </p:txBody>
      </p:sp>
      <p:sp>
        <p:nvSpPr>
          <p:cNvPr id="4" name="Text Placeholder 3">
            <a:extLst>
              <a:ext uri="{FF2B5EF4-FFF2-40B4-BE49-F238E27FC236}">
                <a16:creationId xmlns:a16="http://schemas.microsoft.com/office/drawing/2014/main" id="{65DB88A8-8774-C27F-4923-985E47A9E0F4}"/>
              </a:ext>
            </a:extLst>
          </p:cNvPr>
          <p:cNvSpPr>
            <a:spLocks noGrp="1"/>
          </p:cNvSpPr>
          <p:nvPr>
            <p:ph type="body" sz="quarter" idx="15"/>
          </p:nvPr>
        </p:nvSpPr>
        <p:spPr>
          <a:xfrm>
            <a:off x="332185" y="6051958"/>
            <a:ext cx="8479631" cy="412751"/>
          </a:xfrm>
          <a:noFill/>
        </p:spPr>
        <p:txBody>
          <a:bodyPr vert="horz" wrap="square" lIns="0" tIns="0" rIns="0" bIns="0" rtlCol="0" anchor="b">
            <a:noAutofit/>
          </a:bodyPr>
          <a:lstStyle>
            <a:lvl1pPr>
              <a:defRPr lang="en-DE" sz="600" dirty="0">
                <a:solidFill>
                  <a:schemeClr val="tx1">
                    <a:lumMod val="60000"/>
                    <a:lumOff val="40000"/>
                  </a:schemeClr>
                </a:solidFill>
              </a:defRPr>
            </a:lvl1pPr>
          </a:lstStyle>
          <a:p>
            <a:pPr lvl="0">
              <a:spcBef>
                <a:spcPts val="0"/>
              </a:spcBef>
            </a:pPr>
            <a:r>
              <a:rPr lang="en-US"/>
              <a:t>Click to edit Master text styles</a:t>
            </a:r>
            <a:endParaRPr lang="en-DE"/>
          </a:p>
        </p:txBody>
      </p:sp>
    </p:spTree>
    <p:custDataLst>
      <p:tags r:id="rId1"/>
    </p:custDataLst>
    <p:extLst>
      <p:ext uri="{BB962C8B-B14F-4D97-AF65-F5344CB8AC3E}">
        <p14:creationId xmlns:p14="http://schemas.microsoft.com/office/powerpoint/2010/main" val="45998997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F0E2A5B-F76F-BA4C-9EBB-319B88A670D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66022AC-702C-FB4A-AEDA-63981B96E352}"/>
              </a:ext>
            </a:extLst>
          </p:cNvPr>
          <p:cNvSpPr>
            <a:spLocks noGrp="1"/>
          </p:cNvSpPr>
          <p:nvPr>
            <p:ph type="ftr" sz="quarter" idx="11"/>
          </p:nvPr>
        </p:nvSpPr>
        <p:spPr/>
        <p:txBody>
          <a:bodyPr/>
          <a:lstStyle/>
          <a:p>
            <a:r>
              <a:rPr lang="en-US"/>
              <a:t>MAT-1401 v2.0</a:t>
            </a:r>
          </a:p>
        </p:txBody>
      </p:sp>
      <p:sp>
        <p:nvSpPr>
          <p:cNvPr id="5" name="Slide Number Placeholder 4">
            <a:extLst>
              <a:ext uri="{FF2B5EF4-FFF2-40B4-BE49-F238E27FC236}">
                <a16:creationId xmlns:a16="http://schemas.microsoft.com/office/drawing/2014/main" id="{A08BDA77-817D-A743-8B22-508068369C21}"/>
              </a:ext>
            </a:extLst>
          </p:cNvPr>
          <p:cNvSpPr>
            <a:spLocks noGrp="1"/>
          </p:cNvSpPr>
          <p:nvPr>
            <p:ph type="sldNum" sz="quarter" idx="12"/>
          </p:nvPr>
        </p:nvSpPr>
        <p:spPr/>
        <p:txBody>
          <a:bodyPr/>
          <a:lstStyle/>
          <a:p>
            <a:fld id="{EDB42E25-A272-E846-B0BB-D0E88DDEAD28}" type="slidenum">
              <a:t>‹#›</a:t>
            </a:fld>
            <a:endParaRPr lang="en-US"/>
          </a:p>
        </p:txBody>
      </p:sp>
      <p:sp>
        <p:nvSpPr>
          <p:cNvPr id="9" name="Title 1">
            <a:extLst>
              <a:ext uri="{FF2B5EF4-FFF2-40B4-BE49-F238E27FC236}">
                <a16:creationId xmlns:a16="http://schemas.microsoft.com/office/drawing/2014/main" id="{888AF81B-9032-E441-9A62-D11DB02C66B5}"/>
              </a:ext>
            </a:extLst>
          </p:cNvPr>
          <p:cNvSpPr>
            <a:spLocks noGrp="1"/>
          </p:cNvSpPr>
          <p:nvPr>
            <p:ph type="title"/>
          </p:nvPr>
        </p:nvSpPr>
        <p:spPr>
          <a:xfrm>
            <a:off x="332184" y="457200"/>
            <a:ext cx="8377474" cy="731520"/>
          </a:xfrm>
        </p:spPr>
        <p:txBody>
          <a:bodyPr wrap="square" lIns="0" anchor="b">
            <a:noAutofit/>
          </a:bodyPr>
          <a:lstStyle>
            <a:lvl1pPr>
              <a:defRPr sz="2400"/>
            </a:lvl1pPr>
          </a:lstStyle>
          <a:p>
            <a:r>
              <a:rPr lang="en-US"/>
              <a:t>Click to edit Master title style</a:t>
            </a:r>
          </a:p>
        </p:txBody>
      </p:sp>
      <p:sp>
        <p:nvSpPr>
          <p:cNvPr id="6" name="Text Placeholder 5">
            <a:extLst>
              <a:ext uri="{FF2B5EF4-FFF2-40B4-BE49-F238E27FC236}">
                <a16:creationId xmlns:a16="http://schemas.microsoft.com/office/drawing/2014/main" id="{E3AD1914-7994-6D4C-A408-1811B2CD68B0}"/>
              </a:ext>
            </a:extLst>
          </p:cNvPr>
          <p:cNvSpPr>
            <a:spLocks noGrp="1"/>
          </p:cNvSpPr>
          <p:nvPr>
            <p:ph type="body" sz="quarter" idx="13"/>
          </p:nvPr>
        </p:nvSpPr>
        <p:spPr>
          <a:xfrm>
            <a:off x="332185" y="1554480"/>
            <a:ext cx="8479627" cy="4572000"/>
          </a:xfrm>
        </p:spPr>
        <p:txBody>
          <a:bodyPr/>
          <a:lstStyle>
            <a:lvl1pPr>
              <a:defRPr sz="1800"/>
            </a:lvl1pPr>
            <a:lvl2pPr>
              <a:defRPr sz="150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88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a:t>Click to edit Master subtitle style</a:t>
            </a:r>
          </a:p>
        </p:txBody>
      </p:sp>
      <p:sp>
        <p:nvSpPr>
          <p:cNvPr id="21" name="Rectangle 20"/>
          <p:cNvSpPr/>
          <p:nvPr/>
        </p:nvSpPr>
        <p:spPr>
          <a:xfrm>
            <a:off x="904875" y="3276604"/>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904875" y="3276604"/>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0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898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02122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57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2"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56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511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132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0152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7591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2"/>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2"/>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6"/>
            <a:ext cx="2212848" cy="672800"/>
          </a:xfrm>
          <a:prstGeom prst="rect">
            <a:avLst/>
          </a:prstGeom>
        </p:spPr>
      </p:pic>
    </p:spTree>
    <p:extLst>
      <p:ext uri="{BB962C8B-B14F-4D97-AF65-F5344CB8AC3E}">
        <p14:creationId xmlns:p14="http://schemas.microsoft.com/office/powerpoint/2010/main" val="29726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68711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7"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8" r:id="rId12"/>
    <p:sldLayoutId id="2147484143" r:id="rId13"/>
    <p:sldLayoutId id="2147484157" r:id="rId14"/>
    <p:sldLayoutId id="2147484158" r:id="rId15"/>
    <p:sldLayoutId id="2147484159" r:id="rId16"/>
    <p:sldLayoutId id="2147484161" r:id="rId17"/>
    <p:sldLayoutId id="2147484162" r:id="rId18"/>
    <p:sldLayoutId id="214748416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744839659"/>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13" indent="-274313"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26" indent="-274313"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39" indent="-228594"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53" indent="-228594"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566" indent="-228594"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hyperlink" Target="https://www.cdc.gov/maternal-infant-health/pregnancy-diabetes/?CDC_AAref_Val=https://www.cdc.gov/reproductivehealth/maternalinfanthealth/diabetes-during-pregnancy.htm"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en/tablets-pills-drugs-medication-309927/"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6.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notesSlide" Target="../notesSlides/notesSlide18.xml"/><Relationship Id="rId17" Type="http://schemas.openxmlformats.org/officeDocument/2006/relationships/image" Target="../media/image43.png"/><Relationship Id="rId2" Type="http://schemas.openxmlformats.org/officeDocument/2006/relationships/tags" Target="../tags/tag14.xml"/><Relationship Id="rId16" Type="http://schemas.openxmlformats.org/officeDocument/2006/relationships/image" Target="../media/image42.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2.xml"/><Relationship Id="rId5" Type="http://schemas.openxmlformats.org/officeDocument/2006/relationships/tags" Target="../tags/tag17.xml"/><Relationship Id="rId15" Type="http://schemas.openxmlformats.org/officeDocument/2006/relationships/image" Target="../media/image41.png"/><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45.jpeg"/><Relationship Id="rId4"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45.jpeg"/><Relationship Id="rId4"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46.wmf"/><Relationship Id="rId4"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cutedogsandhugs.wordpress.com/2013/09/15/38-weeks-pregnancy-update/"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3" Type="http://schemas.openxmlformats.org/officeDocument/2006/relationships/hyperlink" Target="http://www.emptycagesdesign.org/eat-2017-a-whole-bunch-of-exciting-courses-happening-this-year/" TargetMode="External"/><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67.jpeg"/><Relationship Id="rId4"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fr.wikipedia.org/wiki/Nina_Davuluri" TargetMode="External"/><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blog-youth-development-insight.extension.umn.edu/2016/11/developing-love-for-learning.html" TargetMode="External"/><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fr.wikipedia.org/wiki/Nina_Davuluri" TargetMode="External"/><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jpe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fr.wikipedia.org/wiki/Nina_Davuluri" TargetMode="External"/><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39.xml"/><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40.xml"/><Relationship Id="rId5" Type="http://schemas.openxmlformats.org/officeDocument/2006/relationships/image" Target="../media/image93.pn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4.xml"/><Relationship Id="rId1" Type="http://schemas.openxmlformats.org/officeDocument/2006/relationships/tags" Target="../tags/tag4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96.jpeg"/></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228344" y="5077242"/>
            <a:ext cx="7610856" cy="1524000"/>
          </a:xfrm>
        </p:spPr>
        <p:txBody>
          <a:bodyPr/>
          <a:lstStyle/>
          <a:p>
            <a:pPr lvl="0">
              <a:spcBef>
                <a:spcPts val="0"/>
              </a:spcBef>
              <a:buClr>
                <a:srgbClr val="86AA2C"/>
              </a:buClr>
            </a:pPr>
            <a:r>
              <a:rPr lang="en-US" sz="2000" b="1" dirty="0">
                <a:solidFill>
                  <a:prstClr val="black"/>
                </a:solidFill>
              </a:rPr>
              <a:t>Diana Isaacs, PharmD, BCPS, BCACP, CDCES, BC-ADM, FADCES, FCCP</a:t>
            </a:r>
          </a:p>
          <a:p>
            <a:pPr lvl="0">
              <a:spcBef>
                <a:spcPts val="0"/>
              </a:spcBef>
              <a:buClr>
                <a:srgbClr val="86AA2C"/>
              </a:buClr>
            </a:pPr>
            <a:r>
              <a:rPr lang="en-US" sz="2000" b="1" dirty="0">
                <a:solidFill>
                  <a:prstClr val="black"/>
                </a:solidFill>
              </a:rPr>
              <a:t>Co-Director, Endocrine Disorders in Pregnancy</a:t>
            </a:r>
          </a:p>
          <a:p>
            <a:pPr lvl="0">
              <a:spcBef>
                <a:spcPts val="0"/>
              </a:spcBef>
              <a:buClr>
                <a:srgbClr val="86AA2C"/>
              </a:buClr>
            </a:pPr>
            <a:r>
              <a:rPr lang="en-US" sz="2000" b="1" dirty="0">
                <a:solidFill>
                  <a:prstClr val="black"/>
                </a:solidFill>
              </a:rPr>
              <a:t>Cleveland Clinic Endocrinology &amp; Metabolism Institute</a:t>
            </a:r>
          </a:p>
          <a:p>
            <a:pPr lvl="0" algn="ctr">
              <a:spcBef>
                <a:spcPts val="0"/>
              </a:spcBef>
              <a:buClr>
                <a:srgbClr val="86AA2C"/>
              </a:buClr>
            </a:pPr>
            <a:endParaRPr lang="en-US" sz="2800" dirty="0">
              <a:solidFill>
                <a:prstClr val="black"/>
              </a:solidFill>
            </a:endParaRPr>
          </a:p>
        </p:txBody>
      </p:sp>
      <p:sp>
        <p:nvSpPr>
          <p:cNvPr id="2" name="TextBox 1">
            <a:extLst>
              <a:ext uri="{FF2B5EF4-FFF2-40B4-BE49-F238E27FC236}">
                <a16:creationId xmlns:a16="http://schemas.microsoft.com/office/drawing/2014/main" id="{10965290-AAC0-1F98-5E40-A9D508D6980B}"/>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xfrm>
            <a:off x="1219200" y="3352800"/>
            <a:ext cx="6858000" cy="1524000"/>
          </a:xfrm>
          <a:prstGeom prst="rect">
            <a:avLst/>
          </a:prstGeom>
          <a:noFill/>
        </p:spPr>
        <p:txBody>
          <a:bodyPr vert="horz" lIns="91440" tIns="45720" rIns="91440" bIns="45720"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sz="4000" dirty="0">
                <a:latin typeface="Calibri"/>
                <a:ea typeface="Calibri"/>
                <a:cs typeface="Calibri"/>
              </a:rPr>
              <a:t>Standard 15: Management of Pregnancy in Diabetes 2025 </a:t>
            </a:r>
            <a:br>
              <a:rPr lang="en-US" sz="4000" dirty="0"/>
            </a:br>
            <a:endParaRPr lang="en-US" sz="4000" dirty="0">
              <a:ea typeface="Calibri" panose="020F0502020204030204" pitchFamily="34" charset="0"/>
              <a:cs typeface="Calibri" panose="020F0502020204030204" pitchFamily="34" charset="0"/>
            </a:endParaRPr>
          </a:p>
        </p:txBody>
      </p:sp>
      <p:pic>
        <p:nvPicPr>
          <p:cNvPr id="3" name="Picture 2" descr="A purple sign with white text&#10;&#10;Description automatically generated">
            <a:extLst>
              <a:ext uri="{FF2B5EF4-FFF2-40B4-BE49-F238E27FC236}">
                <a16:creationId xmlns:a16="http://schemas.microsoft.com/office/drawing/2014/main" id="{251D14CC-EF1C-7359-1C0F-E5F0521FD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43597"/>
            <a:ext cx="8001000" cy="1713548"/>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CB864A-279E-3C80-70B9-2290D6761C45}"/>
              </a:ext>
            </a:extLst>
          </p:cNvPr>
          <p:cNvSpPr>
            <a:spLocks noGrp="1"/>
          </p:cNvSpPr>
          <p:nvPr>
            <p:ph type="title"/>
          </p:nvPr>
        </p:nvSpPr>
        <p:spPr/>
        <p:txBody>
          <a:bodyPr>
            <a:normAutofit/>
          </a:bodyPr>
          <a:lstStyle/>
          <a:p>
            <a:r>
              <a:rPr lang="en-US" sz="4000" dirty="0"/>
              <a:t>Prevalence of Diabetes in Pregnancy</a:t>
            </a:r>
          </a:p>
        </p:txBody>
      </p:sp>
      <p:sp>
        <p:nvSpPr>
          <p:cNvPr id="9" name="Text Placeholder 8">
            <a:extLst>
              <a:ext uri="{FF2B5EF4-FFF2-40B4-BE49-F238E27FC236}">
                <a16:creationId xmlns:a16="http://schemas.microsoft.com/office/drawing/2014/main" id="{D45088D3-29E5-E6EB-AEF7-DB115F9C2852}"/>
              </a:ext>
            </a:extLst>
          </p:cNvPr>
          <p:cNvSpPr>
            <a:spLocks noGrp="1"/>
          </p:cNvSpPr>
          <p:nvPr>
            <p:ph type="body" sz="quarter" idx="15"/>
          </p:nvPr>
        </p:nvSpPr>
        <p:spPr>
          <a:xfrm>
            <a:off x="152400" y="6029687"/>
            <a:ext cx="8479631" cy="309563"/>
          </a:xfrm>
          <a:noFill/>
        </p:spPr>
        <p:txBody>
          <a:bodyPr vert="horz" wrap="square" lIns="0" tIns="0" rIns="0" bIns="0" rtlCol="0" anchor="b">
            <a:noAutofit/>
          </a:bodyPr>
          <a:lstStyle/>
          <a:p>
            <a:r>
              <a:rPr lang="en-US" sz="1200" dirty="0"/>
              <a:t>Centers for Disease Control and Prevention. </a:t>
            </a:r>
            <a:r>
              <a:rPr lang="en-US" sz="1200" dirty="0">
                <a:hlinkClick r:id="rId3"/>
              </a:rPr>
              <a:t>www.cdc.gov</a:t>
            </a:r>
            <a:r>
              <a:rPr lang="en-US" sz="1200" dirty="0"/>
              <a:t>., https://my.clevelandclinic.org/health/diseases/9012-gestational-diabetes</a:t>
            </a:r>
          </a:p>
        </p:txBody>
      </p:sp>
      <p:sp>
        <p:nvSpPr>
          <p:cNvPr id="3" name="TextBox 2">
            <a:extLst>
              <a:ext uri="{FF2B5EF4-FFF2-40B4-BE49-F238E27FC236}">
                <a16:creationId xmlns:a16="http://schemas.microsoft.com/office/drawing/2014/main" id="{26BA698B-A48D-4E9E-2B5B-01DE12FC8E52}"/>
              </a:ext>
            </a:extLst>
          </p:cNvPr>
          <p:cNvSpPr txBox="1"/>
          <p:nvPr/>
        </p:nvSpPr>
        <p:spPr>
          <a:xfrm>
            <a:off x="332185" y="2789758"/>
            <a:ext cx="2700000" cy="1747953"/>
          </a:xfrm>
          <a:prstGeom prst="rect">
            <a:avLst/>
          </a:prstGeom>
          <a:solidFill>
            <a:schemeClr val="bg1">
              <a:lumMod val="95000"/>
            </a:schemeClr>
          </a:solidFill>
        </p:spPr>
        <p:txBody>
          <a:bodyPr wrap="square" lIns="0" tIns="783000" rIns="0" bIns="0" rtlCol="0" anchor="t">
            <a:noAutofit/>
          </a:bodyPr>
          <a:lstStyle/>
          <a:p>
            <a:pPr algn="ctr" defTabSz="342892">
              <a:spcBef>
                <a:spcPts val="450"/>
              </a:spcBef>
              <a:defRPr/>
            </a:pPr>
            <a:r>
              <a:rPr lang="en-US" sz="2700" b="1" kern="0" baseline="30000" dirty="0">
                <a:solidFill>
                  <a:schemeClr val="accent1"/>
                </a:solidFill>
                <a:cs typeface="Arial" panose="020B0604020202020204" pitchFamily="34" charset="0"/>
              </a:rPr>
              <a:t>Total: </a:t>
            </a:r>
          </a:p>
          <a:p>
            <a:pPr algn="ctr" defTabSz="342892">
              <a:spcBef>
                <a:spcPts val="450"/>
              </a:spcBef>
              <a:defRPr/>
            </a:pPr>
            <a:r>
              <a:rPr lang="en-US" sz="2700" kern="0" baseline="30000" dirty="0">
                <a:solidFill>
                  <a:schemeClr val="tx2"/>
                </a:solidFill>
                <a:cs typeface="Arial" panose="020B0604020202020204" pitchFamily="34" charset="0"/>
              </a:rPr>
              <a:t>8-12%</a:t>
            </a:r>
          </a:p>
        </p:txBody>
      </p:sp>
      <p:grpSp>
        <p:nvGrpSpPr>
          <p:cNvPr id="24" name="Group 23">
            <a:extLst>
              <a:ext uri="{FF2B5EF4-FFF2-40B4-BE49-F238E27FC236}">
                <a16:creationId xmlns:a16="http://schemas.microsoft.com/office/drawing/2014/main" id="{44F21BBA-56BB-3EDA-F0C7-892AEB0EAA86}"/>
              </a:ext>
            </a:extLst>
          </p:cNvPr>
          <p:cNvGrpSpPr/>
          <p:nvPr/>
        </p:nvGrpSpPr>
        <p:grpSpPr>
          <a:xfrm>
            <a:off x="1142185" y="2249757"/>
            <a:ext cx="1080000" cy="1080000"/>
            <a:chOff x="1715837" y="2049600"/>
            <a:chExt cx="1054152" cy="1054152"/>
          </a:xfrm>
        </p:grpSpPr>
        <p:sp>
          <p:nvSpPr>
            <p:cNvPr id="7" name="Oval 38">
              <a:extLst>
                <a:ext uri="{FF2B5EF4-FFF2-40B4-BE49-F238E27FC236}">
                  <a16:creationId xmlns:a16="http://schemas.microsoft.com/office/drawing/2014/main" id="{F7A14BC7-6C6E-783E-D411-7763FD19EADA}"/>
                </a:ext>
              </a:extLst>
            </p:cNvPr>
            <p:cNvSpPr/>
            <p:nvPr/>
          </p:nvSpPr>
          <p:spPr>
            <a:xfrm>
              <a:off x="1715837" y="2049600"/>
              <a:ext cx="1054152" cy="105415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83">
                <a:defRPr/>
              </a:pPr>
              <a:endParaRPr lang="en-US" sz="1350">
                <a:solidFill>
                  <a:srgbClr val="FFFFFF"/>
                </a:solidFill>
                <a:latin typeface="Arial" panose="020B0604020202020204"/>
              </a:endParaRPr>
            </a:p>
          </p:txBody>
        </p:sp>
        <p:grpSp>
          <p:nvGrpSpPr>
            <p:cNvPr id="11" name="Group 10">
              <a:extLst>
                <a:ext uri="{FF2B5EF4-FFF2-40B4-BE49-F238E27FC236}">
                  <a16:creationId xmlns:a16="http://schemas.microsoft.com/office/drawing/2014/main" id="{64E5ACD3-ED12-D9BE-A7A7-7DB766E07E8F}"/>
                </a:ext>
              </a:extLst>
            </p:cNvPr>
            <p:cNvGrpSpPr/>
            <p:nvPr/>
          </p:nvGrpSpPr>
          <p:grpSpPr>
            <a:xfrm>
              <a:off x="2024894" y="2358657"/>
              <a:ext cx="436039" cy="436039"/>
              <a:chOff x="6997700" y="2887663"/>
              <a:chExt cx="360363" cy="360363"/>
            </a:xfrm>
            <a:solidFill>
              <a:schemeClr val="accent1"/>
            </a:solidFill>
          </p:grpSpPr>
          <p:sp>
            <p:nvSpPr>
              <p:cNvPr id="12" name="Freeform 1241">
                <a:extLst>
                  <a:ext uri="{FF2B5EF4-FFF2-40B4-BE49-F238E27FC236}">
                    <a16:creationId xmlns:a16="http://schemas.microsoft.com/office/drawing/2014/main" id="{130D0A7A-26A7-4940-1FF4-4F14AE40DFF6}"/>
                  </a:ext>
                </a:extLst>
              </p:cNvPr>
              <p:cNvSpPr>
                <a:spLocks/>
              </p:cNvSpPr>
              <p:nvPr/>
            </p:nvSpPr>
            <p:spPr bwMode="auto">
              <a:xfrm>
                <a:off x="7050088" y="3113088"/>
                <a:ext cx="74613" cy="76200"/>
              </a:xfrm>
              <a:custGeom>
                <a:avLst/>
                <a:gdLst>
                  <a:gd name="T0" fmla="*/ 18 w 20"/>
                  <a:gd name="T1" fmla="*/ 20 h 20"/>
                  <a:gd name="T2" fmla="*/ 17 w 20"/>
                  <a:gd name="T3" fmla="*/ 19 h 20"/>
                  <a:gd name="T4" fmla="*/ 1 w 20"/>
                  <a:gd name="T5" fmla="*/ 3 h 20"/>
                  <a:gd name="T6" fmla="*/ 1 w 20"/>
                  <a:gd name="T7" fmla="*/ 1 h 20"/>
                  <a:gd name="T8" fmla="*/ 3 w 20"/>
                  <a:gd name="T9" fmla="*/ 1 h 20"/>
                  <a:gd name="T10" fmla="*/ 19 w 20"/>
                  <a:gd name="T11" fmla="*/ 17 h 20"/>
                  <a:gd name="T12" fmla="*/ 19 w 20"/>
                  <a:gd name="T13" fmla="*/ 19 h 20"/>
                  <a:gd name="T14" fmla="*/ 18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8" y="20"/>
                    </a:moveTo>
                    <a:cubicBezTo>
                      <a:pt x="17" y="20"/>
                      <a:pt x="17" y="20"/>
                      <a:pt x="17" y="19"/>
                    </a:cubicBezTo>
                    <a:cubicBezTo>
                      <a:pt x="1" y="3"/>
                      <a:pt x="1" y="3"/>
                      <a:pt x="1" y="3"/>
                    </a:cubicBezTo>
                    <a:cubicBezTo>
                      <a:pt x="0" y="3"/>
                      <a:pt x="0" y="1"/>
                      <a:pt x="1" y="1"/>
                    </a:cubicBezTo>
                    <a:cubicBezTo>
                      <a:pt x="1" y="0"/>
                      <a:pt x="3" y="0"/>
                      <a:pt x="3" y="1"/>
                    </a:cubicBezTo>
                    <a:cubicBezTo>
                      <a:pt x="19" y="17"/>
                      <a:pt x="19" y="17"/>
                      <a:pt x="19" y="17"/>
                    </a:cubicBezTo>
                    <a:cubicBezTo>
                      <a:pt x="20" y="17"/>
                      <a:pt x="20" y="19"/>
                      <a:pt x="19" y="19"/>
                    </a:cubicBezTo>
                    <a:cubicBezTo>
                      <a:pt x="19" y="20"/>
                      <a:pt x="19" y="20"/>
                      <a:pt x="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4" name="Freeform 1242">
                <a:extLst>
                  <a:ext uri="{FF2B5EF4-FFF2-40B4-BE49-F238E27FC236}">
                    <a16:creationId xmlns:a16="http://schemas.microsoft.com/office/drawing/2014/main" id="{2EA8CE22-0DE2-89B0-0753-5CE4867C7F95}"/>
                  </a:ext>
                </a:extLst>
              </p:cNvPr>
              <p:cNvSpPr>
                <a:spLocks/>
              </p:cNvSpPr>
              <p:nvPr/>
            </p:nvSpPr>
            <p:spPr bwMode="auto">
              <a:xfrm>
                <a:off x="7050088" y="3113088"/>
                <a:ext cx="74613" cy="76200"/>
              </a:xfrm>
              <a:custGeom>
                <a:avLst/>
                <a:gdLst>
                  <a:gd name="T0" fmla="*/ 2 w 20"/>
                  <a:gd name="T1" fmla="*/ 20 h 20"/>
                  <a:gd name="T2" fmla="*/ 1 w 20"/>
                  <a:gd name="T3" fmla="*/ 19 h 20"/>
                  <a:gd name="T4" fmla="*/ 1 w 20"/>
                  <a:gd name="T5" fmla="*/ 17 h 20"/>
                  <a:gd name="T6" fmla="*/ 17 w 20"/>
                  <a:gd name="T7" fmla="*/ 1 h 20"/>
                  <a:gd name="T8" fmla="*/ 19 w 20"/>
                  <a:gd name="T9" fmla="*/ 1 h 20"/>
                  <a:gd name="T10" fmla="*/ 19 w 20"/>
                  <a:gd name="T11" fmla="*/ 3 h 20"/>
                  <a:gd name="T12" fmla="*/ 3 w 20"/>
                  <a:gd name="T13" fmla="*/ 19 h 20"/>
                  <a:gd name="T14" fmla="*/ 2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2" y="20"/>
                    </a:moveTo>
                    <a:cubicBezTo>
                      <a:pt x="1" y="20"/>
                      <a:pt x="1" y="20"/>
                      <a:pt x="1" y="19"/>
                    </a:cubicBezTo>
                    <a:cubicBezTo>
                      <a:pt x="0" y="19"/>
                      <a:pt x="0" y="17"/>
                      <a:pt x="1" y="17"/>
                    </a:cubicBezTo>
                    <a:cubicBezTo>
                      <a:pt x="17" y="1"/>
                      <a:pt x="17" y="1"/>
                      <a:pt x="17" y="1"/>
                    </a:cubicBezTo>
                    <a:cubicBezTo>
                      <a:pt x="17" y="0"/>
                      <a:pt x="19" y="0"/>
                      <a:pt x="19" y="1"/>
                    </a:cubicBezTo>
                    <a:cubicBezTo>
                      <a:pt x="20" y="1"/>
                      <a:pt x="20" y="3"/>
                      <a:pt x="19" y="3"/>
                    </a:cubicBezTo>
                    <a:cubicBezTo>
                      <a:pt x="3" y="19"/>
                      <a:pt x="3" y="19"/>
                      <a:pt x="3" y="19"/>
                    </a:cubicBezTo>
                    <a:cubicBezTo>
                      <a:pt x="3" y="20"/>
                      <a:pt x="3" y="20"/>
                      <a:pt x="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5" name="Freeform 1243">
                <a:extLst>
                  <a:ext uri="{FF2B5EF4-FFF2-40B4-BE49-F238E27FC236}">
                    <a16:creationId xmlns:a16="http://schemas.microsoft.com/office/drawing/2014/main" id="{BC5E1178-19FC-6AE6-4B30-74FC3F4FB967}"/>
                  </a:ext>
                </a:extLst>
              </p:cNvPr>
              <p:cNvSpPr>
                <a:spLocks/>
              </p:cNvSpPr>
              <p:nvPr/>
            </p:nvSpPr>
            <p:spPr bwMode="auto">
              <a:xfrm>
                <a:off x="7072313" y="2940050"/>
                <a:ext cx="15875" cy="90488"/>
              </a:xfrm>
              <a:custGeom>
                <a:avLst/>
                <a:gdLst>
                  <a:gd name="T0" fmla="*/ 2 w 4"/>
                  <a:gd name="T1" fmla="*/ 24 h 24"/>
                  <a:gd name="T2" fmla="*/ 0 w 4"/>
                  <a:gd name="T3" fmla="*/ 22 h 24"/>
                  <a:gd name="T4" fmla="*/ 0 w 4"/>
                  <a:gd name="T5" fmla="*/ 2 h 24"/>
                  <a:gd name="T6" fmla="*/ 2 w 4"/>
                  <a:gd name="T7" fmla="*/ 0 h 24"/>
                  <a:gd name="T8" fmla="*/ 4 w 4"/>
                  <a:gd name="T9" fmla="*/ 2 h 24"/>
                  <a:gd name="T10" fmla="*/ 4 w 4"/>
                  <a:gd name="T11" fmla="*/ 22 h 24"/>
                  <a:gd name="T12" fmla="*/ 2 w 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 h="24">
                    <a:moveTo>
                      <a:pt x="2" y="24"/>
                    </a:moveTo>
                    <a:cubicBezTo>
                      <a:pt x="1" y="24"/>
                      <a:pt x="0" y="23"/>
                      <a:pt x="0" y="22"/>
                    </a:cubicBezTo>
                    <a:cubicBezTo>
                      <a:pt x="0" y="2"/>
                      <a:pt x="0" y="2"/>
                      <a:pt x="0" y="2"/>
                    </a:cubicBezTo>
                    <a:cubicBezTo>
                      <a:pt x="0" y="1"/>
                      <a:pt x="1" y="0"/>
                      <a:pt x="2" y="0"/>
                    </a:cubicBezTo>
                    <a:cubicBezTo>
                      <a:pt x="3" y="0"/>
                      <a:pt x="4" y="1"/>
                      <a:pt x="4" y="2"/>
                    </a:cubicBezTo>
                    <a:cubicBezTo>
                      <a:pt x="4" y="22"/>
                      <a:pt x="4" y="22"/>
                      <a:pt x="4" y="22"/>
                    </a:cubicBezTo>
                    <a:cubicBezTo>
                      <a:pt x="4" y="23"/>
                      <a:pt x="3" y="24"/>
                      <a:pt x="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6" name="Freeform 1244">
                <a:extLst>
                  <a:ext uri="{FF2B5EF4-FFF2-40B4-BE49-F238E27FC236}">
                    <a16:creationId xmlns:a16="http://schemas.microsoft.com/office/drawing/2014/main" id="{A3282060-9428-44F9-9E62-ECC53A4482EF}"/>
                  </a:ext>
                </a:extLst>
              </p:cNvPr>
              <p:cNvSpPr>
                <a:spLocks/>
              </p:cNvSpPr>
              <p:nvPr/>
            </p:nvSpPr>
            <p:spPr bwMode="auto">
              <a:xfrm>
                <a:off x="7035800" y="2978150"/>
                <a:ext cx="88900" cy="15875"/>
              </a:xfrm>
              <a:custGeom>
                <a:avLst/>
                <a:gdLst>
                  <a:gd name="T0" fmla="*/ 22 w 24"/>
                  <a:gd name="T1" fmla="*/ 4 h 4"/>
                  <a:gd name="T2" fmla="*/ 2 w 24"/>
                  <a:gd name="T3" fmla="*/ 4 h 4"/>
                  <a:gd name="T4" fmla="*/ 0 w 24"/>
                  <a:gd name="T5" fmla="*/ 2 h 4"/>
                  <a:gd name="T6" fmla="*/ 2 w 24"/>
                  <a:gd name="T7" fmla="*/ 0 h 4"/>
                  <a:gd name="T8" fmla="*/ 22 w 24"/>
                  <a:gd name="T9" fmla="*/ 0 h 4"/>
                  <a:gd name="T10" fmla="*/ 24 w 24"/>
                  <a:gd name="T11" fmla="*/ 2 h 4"/>
                  <a:gd name="T12" fmla="*/ 2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4"/>
                    </a:moveTo>
                    <a:cubicBezTo>
                      <a:pt x="2" y="4"/>
                      <a:pt x="2" y="4"/>
                      <a:pt x="2" y="4"/>
                    </a:cubicBezTo>
                    <a:cubicBezTo>
                      <a:pt x="1" y="4"/>
                      <a:pt x="0" y="3"/>
                      <a:pt x="0" y="2"/>
                    </a:cubicBezTo>
                    <a:cubicBezTo>
                      <a:pt x="0" y="1"/>
                      <a:pt x="1" y="0"/>
                      <a:pt x="2" y="0"/>
                    </a:cubicBezTo>
                    <a:cubicBezTo>
                      <a:pt x="22" y="0"/>
                      <a:pt x="22" y="0"/>
                      <a:pt x="22" y="0"/>
                    </a:cubicBezTo>
                    <a:cubicBezTo>
                      <a:pt x="23" y="0"/>
                      <a:pt x="24" y="1"/>
                      <a:pt x="24" y="2"/>
                    </a:cubicBezTo>
                    <a:cubicBezTo>
                      <a:pt x="24" y="3"/>
                      <a:pt x="23" y="4"/>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7" name="Freeform 1245">
                <a:extLst>
                  <a:ext uri="{FF2B5EF4-FFF2-40B4-BE49-F238E27FC236}">
                    <a16:creationId xmlns:a16="http://schemas.microsoft.com/office/drawing/2014/main" id="{194A82EA-90D0-4CF1-89A6-316390A98722}"/>
                  </a:ext>
                </a:extLst>
              </p:cNvPr>
              <p:cNvSpPr>
                <a:spLocks/>
              </p:cNvSpPr>
              <p:nvPr/>
            </p:nvSpPr>
            <p:spPr bwMode="auto">
              <a:xfrm>
                <a:off x="7215188" y="2978150"/>
                <a:ext cx="90488" cy="15875"/>
              </a:xfrm>
              <a:custGeom>
                <a:avLst/>
                <a:gdLst>
                  <a:gd name="T0" fmla="*/ 22 w 24"/>
                  <a:gd name="T1" fmla="*/ 4 h 4"/>
                  <a:gd name="T2" fmla="*/ 2 w 24"/>
                  <a:gd name="T3" fmla="*/ 4 h 4"/>
                  <a:gd name="T4" fmla="*/ 0 w 24"/>
                  <a:gd name="T5" fmla="*/ 2 h 4"/>
                  <a:gd name="T6" fmla="*/ 2 w 24"/>
                  <a:gd name="T7" fmla="*/ 0 h 4"/>
                  <a:gd name="T8" fmla="*/ 22 w 24"/>
                  <a:gd name="T9" fmla="*/ 0 h 4"/>
                  <a:gd name="T10" fmla="*/ 24 w 24"/>
                  <a:gd name="T11" fmla="*/ 2 h 4"/>
                  <a:gd name="T12" fmla="*/ 2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4"/>
                    </a:moveTo>
                    <a:cubicBezTo>
                      <a:pt x="2" y="4"/>
                      <a:pt x="2" y="4"/>
                      <a:pt x="2" y="4"/>
                    </a:cubicBezTo>
                    <a:cubicBezTo>
                      <a:pt x="1" y="4"/>
                      <a:pt x="0" y="3"/>
                      <a:pt x="0" y="2"/>
                    </a:cubicBezTo>
                    <a:cubicBezTo>
                      <a:pt x="0" y="1"/>
                      <a:pt x="1" y="0"/>
                      <a:pt x="2" y="0"/>
                    </a:cubicBezTo>
                    <a:cubicBezTo>
                      <a:pt x="22" y="0"/>
                      <a:pt x="22" y="0"/>
                      <a:pt x="22" y="0"/>
                    </a:cubicBezTo>
                    <a:cubicBezTo>
                      <a:pt x="23" y="0"/>
                      <a:pt x="24" y="1"/>
                      <a:pt x="24" y="2"/>
                    </a:cubicBezTo>
                    <a:cubicBezTo>
                      <a:pt x="24" y="3"/>
                      <a:pt x="23" y="4"/>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8" name="Freeform 1246">
                <a:extLst>
                  <a:ext uri="{FF2B5EF4-FFF2-40B4-BE49-F238E27FC236}">
                    <a16:creationId xmlns:a16="http://schemas.microsoft.com/office/drawing/2014/main" id="{184B107E-E079-9F1E-73A2-1574B537D87C}"/>
                  </a:ext>
                </a:extLst>
              </p:cNvPr>
              <p:cNvSpPr>
                <a:spLocks/>
              </p:cNvSpPr>
              <p:nvPr/>
            </p:nvSpPr>
            <p:spPr bwMode="auto">
              <a:xfrm>
                <a:off x="7215188" y="3159125"/>
                <a:ext cx="90488" cy="14288"/>
              </a:xfrm>
              <a:custGeom>
                <a:avLst/>
                <a:gdLst>
                  <a:gd name="T0" fmla="*/ 22 w 24"/>
                  <a:gd name="T1" fmla="*/ 4 h 4"/>
                  <a:gd name="T2" fmla="*/ 2 w 24"/>
                  <a:gd name="T3" fmla="*/ 4 h 4"/>
                  <a:gd name="T4" fmla="*/ 0 w 24"/>
                  <a:gd name="T5" fmla="*/ 2 h 4"/>
                  <a:gd name="T6" fmla="*/ 2 w 24"/>
                  <a:gd name="T7" fmla="*/ 0 h 4"/>
                  <a:gd name="T8" fmla="*/ 22 w 24"/>
                  <a:gd name="T9" fmla="*/ 0 h 4"/>
                  <a:gd name="T10" fmla="*/ 24 w 24"/>
                  <a:gd name="T11" fmla="*/ 2 h 4"/>
                  <a:gd name="T12" fmla="*/ 2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4"/>
                    </a:moveTo>
                    <a:cubicBezTo>
                      <a:pt x="2" y="4"/>
                      <a:pt x="2" y="4"/>
                      <a:pt x="2" y="4"/>
                    </a:cubicBezTo>
                    <a:cubicBezTo>
                      <a:pt x="1" y="4"/>
                      <a:pt x="0" y="3"/>
                      <a:pt x="0" y="2"/>
                    </a:cubicBezTo>
                    <a:cubicBezTo>
                      <a:pt x="0" y="1"/>
                      <a:pt x="1" y="0"/>
                      <a:pt x="2" y="0"/>
                    </a:cubicBezTo>
                    <a:cubicBezTo>
                      <a:pt x="22" y="0"/>
                      <a:pt x="22" y="0"/>
                      <a:pt x="22" y="0"/>
                    </a:cubicBezTo>
                    <a:cubicBezTo>
                      <a:pt x="23" y="0"/>
                      <a:pt x="24" y="1"/>
                      <a:pt x="24" y="2"/>
                    </a:cubicBezTo>
                    <a:cubicBezTo>
                      <a:pt x="24" y="3"/>
                      <a:pt x="23" y="4"/>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9" name="Freeform 1247">
                <a:extLst>
                  <a:ext uri="{FF2B5EF4-FFF2-40B4-BE49-F238E27FC236}">
                    <a16:creationId xmlns:a16="http://schemas.microsoft.com/office/drawing/2014/main" id="{2310AE8E-D280-CC3B-39C0-8FF3832E931E}"/>
                  </a:ext>
                </a:extLst>
              </p:cNvPr>
              <p:cNvSpPr>
                <a:spLocks/>
              </p:cNvSpPr>
              <p:nvPr/>
            </p:nvSpPr>
            <p:spPr bwMode="auto">
              <a:xfrm>
                <a:off x="7215188" y="3159125"/>
                <a:ext cx="90488" cy="14288"/>
              </a:xfrm>
              <a:custGeom>
                <a:avLst/>
                <a:gdLst>
                  <a:gd name="T0" fmla="*/ 22 w 24"/>
                  <a:gd name="T1" fmla="*/ 4 h 4"/>
                  <a:gd name="T2" fmla="*/ 2 w 24"/>
                  <a:gd name="T3" fmla="*/ 4 h 4"/>
                  <a:gd name="T4" fmla="*/ 0 w 24"/>
                  <a:gd name="T5" fmla="*/ 2 h 4"/>
                  <a:gd name="T6" fmla="*/ 2 w 24"/>
                  <a:gd name="T7" fmla="*/ 0 h 4"/>
                  <a:gd name="T8" fmla="*/ 22 w 24"/>
                  <a:gd name="T9" fmla="*/ 0 h 4"/>
                  <a:gd name="T10" fmla="*/ 24 w 24"/>
                  <a:gd name="T11" fmla="*/ 2 h 4"/>
                  <a:gd name="T12" fmla="*/ 2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4"/>
                    </a:moveTo>
                    <a:cubicBezTo>
                      <a:pt x="2" y="4"/>
                      <a:pt x="2" y="4"/>
                      <a:pt x="2" y="4"/>
                    </a:cubicBezTo>
                    <a:cubicBezTo>
                      <a:pt x="1" y="4"/>
                      <a:pt x="0" y="3"/>
                      <a:pt x="0" y="2"/>
                    </a:cubicBezTo>
                    <a:cubicBezTo>
                      <a:pt x="0" y="1"/>
                      <a:pt x="1" y="0"/>
                      <a:pt x="2" y="0"/>
                    </a:cubicBezTo>
                    <a:cubicBezTo>
                      <a:pt x="22" y="0"/>
                      <a:pt x="22" y="0"/>
                      <a:pt x="22" y="0"/>
                    </a:cubicBezTo>
                    <a:cubicBezTo>
                      <a:pt x="23" y="0"/>
                      <a:pt x="24" y="1"/>
                      <a:pt x="24" y="2"/>
                    </a:cubicBezTo>
                    <a:cubicBezTo>
                      <a:pt x="24" y="3"/>
                      <a:pt x="23" y="4"/>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20" name="Freeform 1248">
                <a:extLst>
                  <a:ext uri="{FF2B5EF4-FFF2-40B4-BE49-F238E27FC236}">
                    <a16:creationId xmlns:a16="http://schemas.microsoft.com/office/drawing/2014/main" id="{2AC6E11D-50B4-5726-B8B2-97EF5E045DCC}"/>
                  </a:ext>
                </a:extLst>
              </p:cNvPr>
              <p:cNvSpPr>
                <a:spLocks/>
              </p:cNvSpPr>
              <p:nvPr/>
            </p:nvSpPr>
            <p:spPr bwMode="auto">
              <a:xfrm>
                <a:off x="7215188" y="3128963"/>
                <a:ext cx="90488" cy="14288"/>
              </a:xfrm>
              <a:custGeom>
                <a:avLst/>
                <a:gdLst>
                  <a:gd name="T0" fmla="*/ 22 w 24"/>
                  <a:gd name="T1" fmla="*/ 4 h 4"/>
                  <a:gd name="T2" fmla="*/ 2 w 24"/>
                  <a:gd name="T3" fmla="*/ 4 h 4"/>
                  <a:gd name="T4" fmla="*/ 0 w 24"/>
                  <a:gd name="T5" fmla="*/ 2 h 4"/>
                  <a:gd name="T6" fmla="*/ 2 w 24"/>
                  <a:gd name="T7" fmla="*/ 0 h 4"/>
                  <a:gd name="T8" fmla="*/ 22 w 24"/>
                  <a:gd name="T9" fmla="*/ 0 h 4"/>
                  <a:gd name="T10" fmla="*/ 24 w 24"/>
                  <a:gd name="T11" fmla="*/ 2 h 4"/>
                  <a:gd name="T12" fmla="*/ 2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2" y="4"/>
                    </a:moveTo>
                    <a:cubicBezTo>
                      <a:pt x="2" y="4"/>
                      <a:pt x="2" y="4"/>
                      <a:pt x="2" y="4"/>
                    </a:cubicBezTo>
                    <a:cubicBezTo>
                      <a:pt x="1" y="4"/>
                      <a:pt x="0" y="3"/>
                      <a:pt x="0" y="2"/>
                    </a:cubicBezTo>
                    <a:cubicBezTo>
                      <a:pt x="0" y="1"/>
                      <a:pt x="1" y="0"/>
                      <a:pt x="2" y="0"/>
                    </a:cubicBezTo>
                    <a:cubicBezTo>
                      <a:pt x="22" y="0"/>
                      <a:pt x="22" y="0"/>
                      <a:pt x="22" y="0"/>
                    </a:cubicBezTo>
                    <a:cubicBezTo>
                      <a:pt x="23" y="0"/>
                      <a:pt x="24" y="1"/>
                      <a:pt x="24" y="2"/>
                    </a:cubicBezTo>
                    <a:cubicBezTo>
                      <a:pt x="24" y="3"/>
                      <a:pt x="23" y="4"/>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21" name="Freeform 1249">
                <a:extLst>
                  <a:ext uri="{FF2B5EF4-FFF2-40B4-BE49-F238E27FC236}">
                    <a16:creationId xmlns:a16="http://schemas.microsoft.com/office/drawing/2014/main" id="{65416F31-D9C3-2717-00CC-C1A2518C6D69}"/>
                  </a:ext>
                </a:extLst>
              </p:cNvPr>
              <p:cNvSpPr>
                <a:spLocks/>
              </p:cNvSpPr>
              <p:nvPr/>
            </p:nvSpPr>
            <p:spPr bwMode="auto">
              <a:xfrm>
                <a:off x="7162800" y="2887663"/>
                <a:ext cx="15875" cy="360363"/>
              </a:xfrm>
              <a:custGeom>
                <a:avLst/>
                <a:gdLst>
                  <a:gd name="T0" fmla="*/ 2 w 4"/>
                  <a:gd name="T1" fmla="*/ 96 h 96"/>
                  <a:gd name="T2" fmla="*/ 0 w 4"/>
                  <a:gd name="T3" fmla="*/ 94 h 96"/>
                  <a:gd name="T4" fmla="*/ 0 w 4"/>
                  <a:gd name="T5" fmla="*/ 2 h 96"/>
                  <a:gd name="T6" fmla="*/ 2 w 4"/>
                  <a:gd name="T7" fmla="*/ 0 h 96"/>
                  <a:gd name="T8" fmla="*/ 4 w 4"/>
                  <a:gd name="T9" fmla="*/ 2 h 96"/>
                  <a:gd name="T10" fmla="*/ 4 w 4"/>
                  <a:gd name="T11" fmla="*/ 94 h 96"/>
                  <a:gd name="T12" fmla="*/ 2 w 4"/>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4" h="96">
                    <a:moveTo>
                      <a:pt x="2" y="96"/>
                    </a:moveTo>
                    <a:cubicBezTo>
                      <a:pt x="1" y="96"/>
                      <a:pt x="0" y="95"/>
                      <a:pt x="0" y="94"/>
                    </a:cubicBezTo>
                    <a:cubicBezTo>
                      <a:pt x="0" y="2"/>
                      <a:pt x="0" y="2"/>
                      <a:pt x="0" y="2"/>
                    </a:cubicBezTo>
                    <a:cubicBezTo>
                      <a:pt x="0" y="1"/>
                      <a:pt x="1" y="0"/>
                      <a:pt x="2" y="0"/>
                    </a:cubicBezTo>
                    <a:cubicBezTo>
                      <a:pt x="3" y="0"/>
                      <a:pt x="4" y="1"/>
                      <a:pt x="4" y="2"/>
                    </a:cubicBezTo>
                    <a:cubicBezTo>
                      <a:pt x="4" y="94"/>
                      <a:pt x="4" y="94"/>
                      <a:pt x="4" y="94"/>
                    </a:cubicBezTo>
                    <a:cubicBezTo>
                      <a:pt x="4" y="95"/>
                      <a:pt x="3" y="96"/>
                      <a:pt x="2" y="96"/>
                    </a:cubicBezTo>
                    <a:close/>
                  </a:path>
                </a:pathLst>
              </a:custGeom>
              <a:grpFill/>
              <a:ln w="9525">
                <a:solidFill>
                  <a:schemeClr val="accent1"/>
                </a:solidFill>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22" name="Freeform 1250">
                <a:extLst>
                  <a:ext uri="{FF2B5EF4-FFF2-40B4-BE49-F238E27FC236}">
                    <a16:creationId xmlns:a16="http://schemas.microsoft.com/office/drawing/2014/main" id="{875632AE-AD60-5BA6-6EAB-9BD186F1B4CB}"/>
                  </a:ext>
                </a:extLst>
              </p:cNvPr>
              <p:cNvSpPr>
                <a:spLocks/>
              </p:cNvSpPr>
              <p:nvPr/>
            </p:nvSpPr>
            <p:spPr bwMode="auto">
              <a:xfrm>
                <a:off x="6997700" y="3052763"/>
                <a:ext cx="360363" cy="15875"/>
              </a:xfrm>
              <a:custGeom>
                <a:avLst/>
                <a:gdLst>
                  <a:gd name="T0" fmla="*/ 94 w 96"/>
                  <a:gd name="T1" fmla="*/ 4 h 4"/>
                  <a:gd name="T2" fmla="*/ 2 w 96"/>
                  <a:gd name="T3" fmla="*/ 4 h 4"/>
                  <a:gd name="T4" fmla="*/ 0 w 96"/>
                  <a:gd name="T5" fmla="*/ 2 h 4"/>
                  <a:gd name="T6" fmla="*/ 2 w 96"/>
                  <a:gd name="T7" fmla="*/ 0 h 4"/>
                  <a:gd name="T8" fmla="*/ 94 w 96"/>
                  <a:gd name="T9" fmla="*/ 0 h 4"/>
                  <a:gd name="T10" fmla="*/ 96 w 96"/>
                  <a:gd name="T11" fmla="*/ 2 h 4"/>
                  <a:gd name="T12" fmla="*/ 94 w 9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4"/>
                    </a:moveTo>
                    <a:cubicBezTo>
                      <a:pt x="2" y="4"/>
                      <a:pt x="2" y="4"/>
                      <a:pt x="2" y="4"/>
                    </a:cubicBezTo>
                    <a:cubicBezTo>
                      <a:pt x="1" y="4"/>
                      <a:pt x="0" y="3"/>
                      <a:pt x="0" y="2"/>
                    </a:cubicBezTo>
                    <a:cubicBezTo>
                      <a:pt x="0" y="1"/>
                      <a:pt x="1" y="0"/>
                      <a:pt x="2" y="0"/>
                    </a:cubicBezTo>
                    <a:cubicBezTo>
                      <a:pt x="94" y="0"/>
                      <a:pt x="94" y="0"/>
                      <a:pt x="94" y="0"/>
                    </a:cubicBezTo>
                    <a:cubicBezTo>
                      <a:pt x="95" y="0"/>
                      <a:pt x="96" y="1"/>
                      <a:pt x="96" y="2"/>
                    </a:cubicBezTo>
                    <a:cubicBezTo>
                      <a:pt x="96" y="3"/>
                      <a:pt x="95" y="4"/>
                      <a:pt x="94" y="4"/>
                    </a:cubicBezTo>
                    <a:close/>
                  </a:path>
                </a:pathLst>
              </a:custGeom>
              <a:grpFill/>
              <a:ln w="9525">
                <a:solidFill>
                  <a:schemeClr val="accent1"/>
                </a:solidFill>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23" name="Freeform 1251">
                <a:extLst>
                  <a:ext uri="{FF2B5EF4-FFF2-40B4-BE49-F238E27FC236}">
                    <a16:creationId xmlns:a16="http://schemas.microsoft.com/office/drawing/2014/main" id="{F3545FD4-FDD1-5FBB-96FF-3BA6159699B4}"/>
                  </a:ext>
                </a:extLst>
              </p:cNvPr>
              <p:cNvSpPr>
                <a:spLocks noEditPoints="1"/>
              </p:cNvSpPr>
              <p:nvPr/>
            </p:nvSpPr>
            <p:spPr bwMode="auto">
              <a:xfrm>
                <a:off x="6997700" y="2887663"/>
                <a:ext cx="360363" cy="360363"/>
              </a:xfrm>
              <a:custGeom>
                <a:avLst/>
                <a:gdLst>
                  <a:gd name="T0" fmla="*/ 82 w 96"/>
                  <a:gd name="T1" fmla="*/ 96 h 96"/>
                  <a:gd name="T2" fmla="*/ 14 w 96"/>
                  <a:gd name="T3" fmla="*/ 96 h 96"/>
                  <a:gd name="T4" fmla="*/ 0 w 96"/>
                  <a:gd name="T5" fmla="*/ 82 h 96"/>
                  <a:gd name="T6" fmla="*/ 0 w 96"/>
                  <a:gd name="T7" fmla="*/ 14 h 96"/>
                  <a:gd name="T8" fmla="*/ 14 w 96"/>
                  <a:gd name="T9" fmla="*/ 0 h 96"/>
                  <a:gd name="T10" fmla="*/ 82 w 96"/>
                  <a:gd name="T11" fmla="*/ 0 h 96"/>
                  <a:gd name="T12" fmla="*/ 96 w 96"/>
                  <a:gd name="T13" fmla="*/ 14 h 96"/>
                  <a:gd name="T14" fmla="*/ 96 w 96"/>
                  <a:gd name="T15" fmla="*/ 82 h 96"/>
                  <a:gd name="T16" fmla="*/ 82 w 96"/>
                  <a:gd name="T17" fmla="*/ 96 h 96"/>
                  <a:gd name="T18" fmla="*/ 14 w 96"/>
                  <a:gd name="T19" fmla="*/ 4 h 96"/>
                  <a:gd name="T20" fmla="*/ 4 w 96"/>
                  <a:gd name="T21" fmla="*/ 14 h 96"/>
                  <a:gd name="T22" fmla="*/ 4 w 96"/>
                  <a:gd name="T23" fmla="*/ 82 h 96"/>
                  <a:gd name="T24" fmla="*/ 14 w 96"/>
                  <a:gd name="T25" fmla="*/ 92 h 96"/>
                  <a:gd name="T26" fmla="*/ 82 w 96"/>
                  <a:gd name="T27" fmla="*/ 92 h 96"/>
                  <a:gd name="T28" fmla="*/ 92 w 96"/>
                  <a:gd name="T29" fmla="*/ 82 h 96"/>
                  <a:gd name="T30" fmla="*/ 92 w 96"/>
                  <a:gd name="T31" fmla="*/ 14 h 96"/>
                  <a:gd name="T32" fmla="*/ 82 w 96"/>
                  <a:gd name="T33" fmla="*/ 4 h 96"/>
                  <a:gd name="T34" fmla="*/ 14 w 96"/>
                  <a:gd name="T35"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6">
                    <a:moveTo>
                      <a:pt x="82" y="96"/>
                    </a:moveTo>
                    <a:cubicBezTo>
                      <a:pt x="14" y="96"/>
                      <a:pt x="14" y="96"/>
                      <a:pt x="14" y="96"/>
                    </a:cubicBezTo>
                    <a:cubicBezTo>
                      <a:pt x="6" y="96"/>
                      <a:pt x="0" y="90"/>
                      <a:pt x="0" y="82"/>
                    </a:cubicBezTo>
                    <a:cubicBezTo>
                      <a:pt x="0" y="14"/>
                      <a:pt x="0" y="14"/>
                      <a:pt x="0" y="14"/>
                    </a:cubicBezTo>
                    <a:cubicBezTo>
                      <a:pt x="0" y="6"/>
                      <a:pt x="6" y="0"/>
                      <a:pt x="14" y="0"/>
                    </a:cubicBezTo>
                    <a:cubicBezTo>
                      <a:pt x="82" y="0"/>
                      <a:pt x="82" y="0"/>
                      <a:pt x="82" y="0"/>
                    </a:cubicBezTo>
                    <a:cubicBezTo>
                      <a:pt x="90" y="0"/>
                      <a:pt x="96" y="6"/>
                      <a:pt x="96" y="14"/>
                    </a:cubicBezTo>
                    <a:cubicBezTo>
                      <a:pt x="96" y="82"/>
                      <a:pt x="96" y="82"/>
                      <a:pt x="96" y="82"/>
                    </a:cubicBezTo>
                    <a:cubicBezTo>
                      <a:pt x="96" y="90"/>
                      <a:pt x="90" y="96"/>
                      <a:pt x="82" y="96"/>
                    </a:cubicBezTo>
                    <a:close/>
                    <a:moveTo>
                      <a:pt x="14" y="4"/>
                    </a:moveTo>
                    <a:cubicBezTo>
                      <a:pt x="8" y="4"/>
                      <a:pt x="4" y="8"/>
                      <a:pt x="4" y="14"/>
                    </a:cubicBezTo>
                    <a:cubicBezTo>
                      <a:pt x="4" y="82"/>
                      <a:pt x="4" y="82"/>
                      <a:pt x="4" y="82"/>
                    </a:cubicBezTo>
                    <a:cubicBezTo>
                      <a:pt x="4" y="88"/>
                      <a:pt x="8" y="92"/>
                      <a:pt x="14" y="92"/>
                    </a:cubicBezTo>
                    <a:cubicBezTo>
                      <a:pt x="82" y="92"/>
                      <a:pt x="82" y="92"/>
                      <a:pt x="82" y="92"/>
                    </a:cubicBezTo>
                    <a:cubicBezTo>
                      <a:pt x="88" y="92"/>
                      <a:pt x="92" y="88"/>
                      <a:pt x="92" y="82"/>
                    </a:cubicBezTo>
                    <a:cubicBezTo>
                      <a:pt x="92" y="14"/>
                      <a:pt x="92" y="14"/>
                      <a:pt x="92" y="14"/>
                    </a:cubicBezTo>
                    <a:cubicBezTo>
                      <a:pt x="92" y="8"/>
                      <a:pt x="88" y="4"/>
                      <a:pt x="82" y="4"/>
                    </a:cubicBezTo>
                    <a:lnTo>
                      <a:pt x="14" y="4"/>
                    </a:lnTo>
                    <a:close/>
                  </a:path>
                </a:pathLst>
              </a:custGeom>
              <a:grpFill/>
              <a:ln w="9525">
                <a:solidFill>
                  <a:schemeClr val="accent1"/>
                </a:solidFill>
                <a:round/>
                <a:headEnd/>
                <a:tailEnd/>
              </a:ln>
            </p:spPr>
            <p:txBody>
              <a:bodyPr vert="horz" wrap="square" lIns="68580" tIns="34290" rIns="68580" bIns="34290" numCol="1" anchor="t" anchorCtr="0" compatLnSpc="1">
                <a:prstTxWarp prst="textNoShape">
                  <a:avLst/>
                </a:prstTxWarp>
                <a:noAutofit/>
              </a:bodyPr>
              <a:lstStyle/>
              <a:p>
                <a:endParaRPr lang="en-US" sz="1350"/>
              </a:p>
            </p:txBody>
          </p:sp>
        </p:grpSp>
      </p:grpSp>
      <p:sp>
        <p:nvSpPr>
          <p:cNvPr id="5" name="TextBox 4">
            <a:extLst>
              <a:ext uri="{FF2B5EF4-FFF2-40B4-BE49-F238E27FC236}">
                <a16:creationId xmlns:a16="http://schemas.microsoft.com/office/drawing/2014/main" id="{8BB466A8-1D9C-D4B9-5070-290FCA82338B}"/>
              </a:ext>
            </a:extLst>
          </p:cNvPr>
          <p:cNvSpPr txBox="1"/>
          <p:nvPr/>
        </p:nvSpPr>
        <p:spPr>
          <a:xfrm>
            <a:off x="3222001" y="2789758"/>
            <a:ext cx="2700000" cy="1747953"/>
          </a:xfrm>
          <a:prstGeom prst="rect">
            <a:avLst/>
          </a:prstGeom>
          <a:solidFill>
            <a:schemeClr val="bg1">
              <a:lumMod val="95000"/>
            </a:schemeClr>
          </a:solidFill>
        </p:spPr>
        <p:txBody>
          <a:bodyPr wrap="square" lIns="0" tIns="783000" rIns="0" bIns="0" rtlCol="0" anchor="t">
            <a:noAutofit/>
          </a:bodyPr>
          <a:lstStyle/>
          <a:p>
            <a:pPr algn="ctr" defTabSz="342892">
              <a:defRPr/>
            </a:pPr>
            <a:r>
              <a:rPr lang="en-US" sz="2700" b="1" kern="0" baseline="30000" dirty="0">
                <a:solidFill>
                  <a:schemeClr val="accent1"/>
                </a:solidFill>
                <a:cs typeface="Arial" panose="020B0604020202020204" pitchFamily="34" charset="0"/>
              </a:rPr>
              <a:t>Gestational:</a:t>
            </a:r>
          </a:p>
          <a:p>
            <a:pPr algn="ctr" defTabSz="342892">
              <a:spcBef>
                <a:spcPts val="450"/>
              </a:spcBef>
              <a:defRPr/>
            </a:pPr>
            <a:r>
              <a:rPr lang="en-US" sz="2700" kern="0" baseline="30000" dirty="0">
                <a:solidFill>
                  <a:schemeClr val="tx2"/>
                </a:solidFill>
                <a:cs typeface="Arial" panose="020B0604020202020204" pitchFamily="34" charset="0"/>
              </a:rPr>
              <a:t>8-10% (US)</a:t>
            </a:r>
          </a:p>
          <a:p>
            <a:pPr algn="ctr" defTabSz="342892">
              <a:spcBef>
                <a:spcPts val="450"/>
              </a:spcBef>
              <a:defRPr/>
            </a:pPr>
            <a:r>
              <a:rPr lang="en-US" sz="2700" kern="0" baseline="30000" dirty="0">
                <a:solidFill>
                  <a:schemeClr val="tx2"/>
                </a:solidFill>
                <a:cs typeface="Arial" panose="020B0604020202020204" pitchFamily="34" charset="0"/>
              </a:rPr>
              <a:t>14-17% (Worldwide)</a:t>
            </a:r>
          </a:p>
        </p:txBody>
      </p:sp>
      <p:grpSp>
        <p:nvGrpSpPr>
          <p:cNvPr id="133" name="Group 132">
            <a:extLst>
              <a:ext uri="{FF2B5EF4-FFF2-40B4-BE49-F238E27FC236}">
                <a16:creationId xmlns:a16="http://schemas.microsoft.com/office/drawing/2014/main" id="{CAB271BF-8BB4-23A9-11DE-0AA0E75B1E2F}"/>
              </a:ext>
            </a:extLst>
          </p:cNvPr>
          <p:cNvGrpSpPr/>
          <p:nvPr/>
        </p:nvGrpSpPr>
        <p:grpSpPr>
          <a:xfrm>
            <a:off x="4032001" y="2258138"/>
            <a:ext cx="1080000" cy="1080000"/>
            <a:chOff x="4412644" y="1757755"/>
            <a:chExt cx="1221994" cy="1221992"/>
          </a:xfrm>
        </p:grpSpPr>
        <p:sp>
          <p:nvSpPr>
            <p:cNvPr id="134" name="Oval 3">
              <a:extLst>
                <a:ext uri="{FF2B5EF4-FFF2-40B4-BE49-F238E27FC236}">
                  <a16:creationId xmlns:a16="http://schemas.microsoft.com/office/drawing/2014/main" id="{8C0161B7-16AB-05B7-05F8-E6F41C18655F}"/>
                </a:ext>
              </a:extLst>
            </p:cNvPr>
            <p:cNvSpPr/>
            <p:nvPr/>
          </p:nvSpPr>
          <p:spPr>
            <a:xfrm>
              <a:off x="4412644" y="1757755"/>
              <a:ext cx="1221994" cy="122199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endParaRPr>
            </a:p>
          </p:txBody>
        </p:sp>
        <p:sp>
          <p:nvSpPr>
            <p:cNvPr id="135" name="Freihandform: Form 24">
              <a:extLst>
                <a:ext uri="{FF2B5EF4-FFF2-40B4-BE49-F238E27FC236}">
                  <a16:creationId xmlns:a16="http://schemas.microsoft.com/office/drawing/2014/main" id="{2043103A-4DAC-274F-7090-6AE30316D16C}"/>
                </a:ext>
              </a:extLst>
            </p:cNvPr>
            <p:cNvSpPr/>
            <p:nvPr/>
          </p:nvSpPr>
          <p:spPr>
            <a:xfrm>
              <a:off x="4579550" y="1957900"/>
              <a:ext cx="862782" cy="821702"/>
            </a:xfrm>
            <a:custGeom>
              <a:avLst/>
              <a:gdLst>
                <a:gd name="connsiteX0" fmla="*/ 276794 w 705496"/>
                <a:gd name="connsiteY0" fmla="*/ 463855 h 671906"/>
                <a:gd name="connsiteX1" fmla="*/ 275175 w 705496"/>
                <a:gd name="connsiteY1" fmla="*/ 238398 h 671906"/>
                <a:gd name="connsiteX2" fmla="*/ 99724 w 705496"/>
                <a:gd name="connsiteY2" fmla="*/ 324886 h 671906"/>
                <a:gd name="connsiteX3" fmla="*/ 87818 w 705496"/>
                <a:gd name="connsiteY3" fmla="*/ 227254 h 671906"/>
                <a:gd name="connsiteX4" fmla="*/ 759 w 705496"/>
                <a:gd name="connsiteY4" fmla="*/ 308217 h 671906"/>
                <a:gd name="connsiteX5" fmla="*/ 12380 w 705496"/>
                <a:gd name="connsiteY5" fmla="*/ 415373 h 671906"/>
                <a:gd name="connsiteX6" fmla="*/ 196212 w 705496"/>
                <a:gd name="connsiteY6" fmla="*/ 378035 h 671906"/>
                <a:gd name="connsiteX7" fmla="*/ 102105 w 705496"/>
                <a:gd name="connsiteY7" fmla="*/ 579679 h 671906"/>
                <a:gd name="connsiteX8" fmla="*/ 375187 w 705496"/>
                <a:gd name="connsiteY8" fmla="*/ 654260 h 671906"/>
                <a:gd name="connsiteX9" fmla="*/ 616455 w 705496"/>
                <a:gd name="connsiteY9" fmla="*/ 402610 h 671906"/>
                <a:gd name="connsiteX10" fmla="*/ 703800 w 705496"/>
                <a:gd name="connsiteY10" fmla="*/ 200965 h 671906"/>
                <a:gd name="connsiteX11" fmla="*/ 552733 w 705496"/>
                <a:gd name="connsiteY11" fmla="*/ 1702 h 671906"/>
                <a:gd name="connsiteX12" fmla="*/ 347088 w 705496"/>
                <a:gd name="connsiteY12" fmla="*/ 134290 h 671906"/>
                <a:gd name="connsiteX13" fmla="*/ 356137 w 705496"/>
                <a:gd name="connsiteY13" fmla="*/ 274022 h 671906"/>
                <a:gd name="connsiteX14" fmla="*/ 396904 w 705496"/>
                <a:gd name="connsiteY14" fmla="*/ 357652 h 671906"/>
                <a:gd name="connsiteX15" fmla="*/ 514919 w 705496"/>
                <a:gd name="connsiteY15" fmla="*/ 373273 h 67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496" h="671906">
                  <a:moveTo>
                    <a:pt x="276794" y="463855"/>
                  </a:moveTo>
                  <a:cubicBezTo>
                    <a:pt x="307750" y="422612"/>
                    <a:pt x="332610" y="304883"/>
                    <a:pt x="275175" y="238398"/>
                  </a:cubicBezTo>
                  <a:cubicBezTo>
                    <a:pt x="242218" y="200298"/>
                    <a:pt x="136300" y="305836"/>
                    <a:pt x="99724" y="324886"/>
                  </a:cubicBezTo>
                  <a:cubicBezTo>
                    <a:pt x="101343" y="277261"/>
                    <a:pt x="102105" y="229636"/>
                    <a:pt x="87818" y="227254"/>
                  </a:cubicBezTo>
                  <a:cubicBezTo>
                    <a:pt x="73530" y="224873"/>
                    <a:pt x="2379" y="254210"/>
                    <a:pt x="759" y="308217"/>
                  </a:cubicBezTo>
                  <a:cubicBezTo>
                    <a:pt x="-860" y="362224"/>
                    <a:pt x="-1050" y="403467"/>
                    <a:pt x="12380" y="415373"/>
                  </a:cubicBezTo>
                  <a:cubicBezTo>
                    <a:pt x="25810" y="427279"/>
                    <a:pt x="111726" y="433661"/>
                    <a:pt x="196212" y="378035"/>
                  </a:cubicBezTo>
                  <a:cubicBezTo>
                    <a:pt x="117155" y="436804"/>
                    <a:pt x="63339" y="513385"/>
                    <a:pt x="102105" y="579679"/>
                  </a:cubicBezTo>
                  <a:cubicBezTo>
                    <a:pt x="156874" y="673310"/>
                    <a:pt x="251838" y="690550"/>
                    <a:pt x="375187" y="654260"/>
                  </a:cubicBezTo>
                  <a:cubicBezTo>
                    <a:pt x="456150" y="630448"/>
                    <a:pt x="623123" y="561296"/>
                    <a:pt x="616455" y="402610"/>
                  </a:cubicBezTo>
                  <a:cubicBezTo>
                    <a:pt x="612455" y="308122"/>
                    <a:pt x="689036" y="311741"/>
                    <a:pt x="703800" y="200965"/>
                  </a:cubicBezTo>
                  <a:cubicBezTo>
                    <a:pt x="717039" y="100857"/>
                    <a:pt x="651507" y="12180"/>
                    <a:pt x="552733" y="1702"/>
                  </a:cubicBezTo>
                  <a:cubicBezTo>
                    <a:pt x="470151" y="-7061"/>
                    <a:pt x="376806" y="15228"/>
                    <a:pt x="347088" y="134290"/>
                  </a:cubicBezTo>
                  <a:cubicBezTo>
                    <a:pt x="332420" y="193155"/>
                    <a:pt x="359471" y="203537"/>
                    <a:pt x="356137" y="274022"/>
                  </a:cubicBezTo>
                  <a:cubicBezTo>
                    <a:pt x="353756" y="323742"/>
                    <a:pt x="373854" y="355270"/>
                    <a:pt x="396904" y="357652"/>
                  </a:cubicBezTo>
                  <a:cubicBezTo>
                    <a:pt x="419955" y="360033"/>
                    <a:pt x="484725" y="344698"/>
                    <a:pt x="514919" y="373273"/>
                  </a:cubicBezTo>
                </a:path>
              </a:pathLst>
            </a:custGeom>
            <a:noFill/>
            <a:ln w="38100" cap="rnd">
              <a:solidFill>
                <a:schemeClr val="accent1"/>
              </a:solidFill>
              <a:prstDash val="solid"/>
              <a:round/>
            </a:ln>
          </p:spPr>
          <p:txBody>
            <a:bodyPr rtlCol="0" anchor="ctr">
              <a:noAutofit/>
            </a:bodyPr>
            <a:lstStyle/>
            <a:p>
              <a:endParaRPr lang="en-US" sz="1350"/>
            </a:p>
          </p:txBody>
        </p:sp>
        <p:sp>
          <p:nvSpPr>
            <p:cNvPr id="136" name="Freihandform: Form 25">
              <a:extLst>
                <a:ext uri="{FF2B5EF4-FFF2-40B4-BE49-F238E27FC236}">
                  <a16:creationId xmlns:a16="http://schemas.microsoft.com/office/drawing/2014/main" id="{BDA027F7-42F2-E021-9F21-3556262C9C11}"/>
                </a:ext>
              </a:extLst>
            </p:cNvPr>
            <p:cNvSpPr/>
            <p:nvPr/>
          </p:nvSpPr>
          <p:spPr>
            <a:xfrm>
              <a:off x="4957977" y="2266921"/>
              <a:ext cx="144472" cy="281544"/>
            </a:xfrm>
            <a:custGeom>
              <a:avLst/>
              <a:gdLst>
                <a:gd name="connsiteX0" fmla="*/ 43555 w 118135"/>
                <a:gd name="connsiteY0" fmla="*/ 0 h 230219"/>
                <a:gd name="connsiteX1" fmla="*/ 25 w 118135"/>
                <a:gd name="connsiteY1" fmla="*/ 101537 h 230219"/>
                <a:gd name="connsiteX2" fmla="*/ 118135 w 118135"/>
                <a:gd name="connsiteY2" fmla="*/ 230219 h 230219"/>
              </a:gdLst>
              <a:ahLst/>
              <a:cxnLst>
                <a:cxn ang="0">
                  <a:pos x="connsiteX0" y="connsiteY0"/>
                </a:cxn>
                <a:cxn ang="0">
                  <a:pos x="connsiteX1" y="connsiteY1"/>
                </a:cxn>
                <a:cxn ang="0">
                  <a:pos x="connsiteX2" y="connsiteY2"/>
                </a:cxn>
              </a:cxnLst>
              <a:rect l="l" t="t" r="r" b="b"/>
              <a:pathLst>
                <a:path w="118135" h="230219">
                  <a:moveTo>
                    <a:pt x="43555" y="0"/>
                  </a:moveTo>
                  <a:cubicBezTo>
                    <a:pt x="11741" y="23813"/>
                    <a:pt x="-641" y="60960"/>
                    <a:pt x="25" y="101537"/>
                  </a:cubicBezTo>
                  <a:cubicBezTo>
                    <a:pt x="692" y="142113"/>
                    <a:pt x="6979" y="192119"/>
                    <a:pt x="118135" y="230219"/>
                  </a:cubicBezTo>
                </a:path>
              </a:pathLst>
            </a:custGeom>
            <a:noFill/>
            <a:ln w="38100" cap="rnd">
              <a:solidFill>
                <a:schemeClr val="accent1"/>
              </a:solidFill>
              <a:prstDash val="solid"/>
              <a:round/>
            </a:ln>
          </p:spPr>
          <p:txBody>
            <a:bodyPr rtlCol="0" anchor="ctr">
              <a:noAutofit/>
            </a:bodyPr>
            <a:lstStyle/>
            <a:p>
              <a:endParaRPr lang="en-US" sz="1350"/>
            </a:p>
          </p:txBody>
        </p:sp>
      </p:grpSp>
      <p:sp>
        <p:nvSpPr>
          <p:cNvPr id="6" name="TextBox 5">
            <a:extLst>
              <a:ext uri="{FF2B5EF4-FFF2-40B4-BE49-F238E27FC236}">
                <a16:creationId xmlns:a16="http://schemas.microsoft.com/office/drawing/2014/main" id="{E45E0E0A-7058-3101-F8FC-950C5E0E4D2D}"/>
              </a:ext>
            </a:extLst>
          </p:cNvPr>
          <p:cNvSpPr txBox="1"/>
          <p:nvPr/>
        </p:nvSpPr>
        <p:spPr>
          <a:xfrm>
            <a:off x="6111817" y="2789758"/>
            <a:ext cx="2700000" cy="1747953"/>
          </a:xfrm>
          <a:prstGeom prst="rect">
            <a:avLst/>
          </a:prstGeom>
          <a:solidFill>
            <a:schemeClr val="bg1">
              <a:lumMod val="95000"/>
            </a:schemeClr>
          </a:solidFill>
        </p:spPr>
        <p:txBody>
          <a:bodyPr wrap="square" lIns="0" tIns="783000" rIns="0" bIns="0" rtlCol="0" anchor="t">
            <a:noAutofit/>
          </a:bodyPr>
          <a:lstStyle/>
          <a:p>
            <a:pPr algn="ctr" defTabSz="342892">
              <a:spcBef>
                <a:spcPts val="450"/>
              </a:spcBef>
              <a:defRPr/>
            </a:pPr>
            <a:r>
              <a:rPr lang="en-US" sz="2700" b="1" kern="0" baseline="30000" dirty="0">
                <a:solidFill>
                  <a:schemeClr val="accent1"/>
                </a:solidFill>
                <a:cs typeface="Arial" panose="020B0604020202020204" pitchFamily="34" charset="0"/>
              </a:rPr>
              <a:t>Pre-Diagnosed</a:t>
            </a:r>
            <a:br>
              <a:rPr lang="en-US" sz="2700" b="1" kern="0" baseline="30000" dirty="0">
                <a:solidFill>
                  <a:schemeClr val="accent1"/>
                </a:solidFill>
                <a:cs typeface="Arial" panose="020B0604020202020204" pitchFamily="34" charset="0"/>
              </a:rPr>
            </a:br>
            <a:r>
              <a:rPr lang="en-US" sz="2700" b="1" kern="0" baseline="30000" dirty="0">
                <a:solidFill>
                  <a:schemeClr val="accent1"/>
                </a:solidFill>
                <a:cs typeface="Arial" panose="020B0604020202020204" pitchFamily="34" charset="0"/>
              </a:rPr>
              <a:t>Type I and 2:</a:t>
            </a:r>
            <a:endParaRPr lang="en-US" sz="2700" kern="0" baseline="30000" dirty="0">
              <a:solidFill>
                <a:schemeClr val="accent1"/>
              </a:solidFill>
              <a:cs typeface="Arial" panose="020B0604020202020204" pitchFamily="34" charset="0"/>
            </a:endParaRPr>
          </a:p>
          <a:p>
            <a:pPr algn="ctr" defTabSz="342892">
              <a:spcBef>
                <a:spcPts val="450"/>
              </a:spcBef>
              <a:defRPr/>
            </a:pPr>
            <a:r>
              <a:rPr lang="en-US" sz="2700" kern="0" baseline="30000" dirty="0">
                <a:solidFill>
                  <a:schemeClr val="tx2"/>
                </a:solidFill>
                <a:cs typeface="Arial" panose="020B0604020202020204" pitchFamily="34" charset="0"/>
              </a:rPr>
              <a:t>1-2%</a:t>
            </a:r>
          </a:p>
        </p:txBody>
      </p:sp>
      <p:grpSp>
        <p:nvGrpSpPr>
          <p:cNvPr id="150" name="Group 149">
            <a:extLst>
              <a:ext uri="{FF2B5EF4-FFF2-40B4-BE49-F238E27FC236}">
                <a16:creationId xmlns:a16="http://schemas.microsoft.com/office/drawing/2014/main" id="{B34E9E9A-C438-BA10-9D62-F5E6A9369651}"/>
              </a:ext>
            </a:extLst>
          </p:cNvPr>
          <p:cNvGrpSpPr/>
          <p:nvPr/>
        </p:nvGrpSpPr>
        <p:grpSpPr>
          <a:xfrm>
            <a:off x="6921817" y="2258138"/>
            <a:ext cx="1080000" cy="1080000"/>
            <a:chOff x="449917" y="2599334"/>
            <a:chExt cx="1082155" cy="1082155"/>
          </a:xfrm>
        </p:grpSpPr>
        <p:sp>
          <p:nvSpPr>
            <p:cNvPr id="151" name="Ellipse 49">
              <a:extLst>
                <a:ext uri="{FF2B5EF4-FFF2-40B4-BE49-F238E27FC236}">
                  <a16:creationId xmlns:a16="http://schemas.microsoft.com/office/drawing/2014/main" id="{4605568B-A9DB-F5A1-8477-C8BDC8CA7BC9}"/>
                </a:ext>
              </a:extLst>
            </p:cNvPr>
            <p:cNvSpPr/>
            <p:nvPr/>
          </p:nvSpPr>
          <p:spPr>
            <a:xfrm>
              <a:off x="449917" y="2599334"/>
              <a:ext cx="1082155" cy="108215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p>
          </p:txBody>
        </p:sp>
        <p:grpSp>
          <p:nvGrpSpPr>
            <p:cNvPr id="152" name="Group 151">
              <a:extLst>
                <a:ext uri="{FF2B5EF4-FFF2-40B4-BE49-F238E27FC236}">
                  <a16:creationId xmlns:a16="http://schemas.microsoft.com/office/drawing/2014/main" id="{C5BEFF71-EE05-1D5A-0D32-2BBEF5E9DE2B}"/>
                </a:ext>
              </a:extLst>
            </p:cNvPr>
            <p:cNvGrpSpPr/>
            <p:nvPr/>
          </p:nvGrpSpPr>
          <p:grpSpPr>
            <a:xfrm>
              <a:off x="715887" y="2740333"/>
              <a:ext cx="561850" cy="720492"/>
              <a:chOff x="3429001" y="2171701"/>
              <a:chExt cx="269875" cy="346076"/>
            </a:xfrm>
          </p:grpSpPr>
          <p:grpSp>
            <p:nvGrpSpPr>
              <p:cNvPr id="153" name="Group 152">
                <a:extLst>
                  <a:ext uri="{FF2B5EF4-FFF2-40B4-BE49-F238E27FC236}">
                    <a16:creationId xmlns:a16="http://schemas.microsoft.com/office/drawing/2014/main" id="{2D602C8D-0C09-2CC8-AFF1-526D445D98B1}"/>
                  </a:ext>
                </a:extLst>
              </p:cNvPr>
              <p:cNvGrpSpPr/>
              <p:nvPr/>
            </p:nvGrpSpPr>
            <p:grpSpPr>
              <a:xfrm>
                <a:off x="3489326" y="2292351"/>
                <a:ext cx="149225" cy="157163"/>
                <a:chOff x="2768601" y="2292351"/>
                <a:chExt cx="149225" cy="157163"/>
              </a:xfrm>
            </p:grpSpPr>
            <p:sp>
              <p:nvSpPr>
                <p:cNvPr id="157" name="Line 7">
                  <a:extLst>
                    <a:ext uri="{FF2B5EF4-FFF2-40B4-BE49-F238E27FC236}">
                      <a16:creationId xmlns:a16="http://schemas.microsoft.com/office/drawing/2014/main" id="{78CC4086-4E5B-5E04-4B29-FF4A3798E728}"/>
                    </a:ext>
                  </a:extLst>
                </p:cNvPr>
                <p:cNvSpPr>
                  <a:spLocks noChangeShapeType="1"/>
                </p:cNvSpPr>
                <p:nvPr/>
              </p:nvSpPr>
              <p:spPr bwMode="auto">
                <a:xfrm>
                  <a:off x="2857501" y="2322514"/>
                  <a:ext cx="60325" cy="0"/>
                </a:xfrm>
                <a:prstGeom prst="line">
                  <a:avLst/>
                </a:prstGeom>
                <a:noFill/>
                <a:ln w="3810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58" name="Line 8">
                  <a:extLst>
                    <a:ext uri="{FF2B5EF4-FFF2-40B4-BE49-F238E27FC236}">
                      <a16:creationId xmlns:a16="http://schemas.microsoft.com/office/drawing/2014/main" id="{0EF818F5-2277-72F3-86CA-CFFAAE7C043D}"/>
                    </a:ext>
                  </a:extLst>
                </p:cNvPr>
                <p:cNvSpPr>
                  <a:spLocks noChangeShapeType="1"/>
                </p:cNvSpPr>
                <p:nvPr/>
              </p:nvSpPr>
              <p:spPr bwMode="auto">
                <a:xfrm>
                  <a:off x="2857501" y="2382839"/>
                  <a:ext cx="60325" cy="0"/>
                </a:xfrm>
                <a:prstGeom prst="line">
                  <a:avLst/>
                </a:prstGeom>
                <a:noFill/>
                <a:ln w="3810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59" name="Line 9">
                  <a:extLst>
                    <a:ext uri="{FF2B5EF4-FFF2-40B4-BE49-F238E27FC236}">
                      <a16:creationId xmlns:a16="http://schemas.microsoft.com/office/drawing/2014/main" id="{61AA6906-534E-4B33-A0F7-418843B71E93}"/>
                    </a:ext>
                  </a:extLst>
                </p:cNvPr>
                <p:cNvSpPr>
                  <a:spLocks noChangeShapeType="1"/>
                </p:cNvSpPr>
                <p:nvPr/>
              </p:nvSpPr>
              <p:spPr bwMode="auto">
                <a:xfrm>
                  <a:off x="2857501" y="2443164"/>
                  <a:ext cx="60325" cy="0"/>
                </a:xfrm>
                <a:prstGeom prst="line">
                  <a:avLst/>
                </a:prstGeom>
                <a:noFill/>
                <a:ln w="3810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60" name="Freeform 10">
                  <a:extLst>
                    <a:ext uri="{FF2B5EF4-FFF2-40B4-BE49-F238E27FC236}">
                      <a16:creationId xmlns:a16="http://schemas.microsoft.com/office/drawing/2014/main" id="{78011B86-6B52-0E7C-E5E8-80E9A7979BEB}"/>
                    </a:ext>
                  </a:extLst>
                </p:cNvPr>
                <p:cNvSpPr>
                  <a:spLocks/>
                </p:cNvSpPr>
                <p:nvPr/>
              </p:nvSpPr>
              <p:spPr bwMode="auto">
                <a:xfrm>
                  <a:off x="2768601" y="2292351"/>
                  <a:ext cx="58738" cy="36513"/>
                </a:xfrm>
                <a:custGeom>
                  <a:avLst/>
                  <a:gdLst>
                    <a:gd name="T0" fmla="*/ 37 w 37"/>
                    <a:gd name="T1" fmla="*/ 0 h 23"/>
                    <a:gd name="T2" fmla="*/ 14 w 37"/>
                    <a:gd name="T3" fmla="*/ 23 h 23"/>
                    <a:gd name="T4" fmla="*/ 0 w 37"/>
                    <a:gd name="T5" fmla="*/ 9 h 23"/>
                  </a:gdLst>
                  <a:ahLst/>
                  <a:cxnLst>
                    <a:cxn ang="0">
                      <a:pos x="T0" y="T1"/>
                    </a:cxn>
                    <a:cxn ang="0">
                      <a:pos x="T2" y="T3"/>
                    </a:cxn>
                    <a:cxn ang="0">
                      <a:pos x="T4" y="T5"/>
                    </a:cxn>
                  </a:cxnLst>
                  <a:rect l="0" t="0" r="r" b="b"/>
                  <a:pathLst>
                    <a:path w="37" h="23">
                      <a:moveTo>
                        <a:pt x="37" y="0"/>
                      </a:moveTo>
                      <a:lnTo>
                        <a:pt x="14" y="23"/>
                      </a:lnTo>
                      <a:lnTo>
                        <a:pt x="0" y="9"/>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61" name="Freeform 11">
                  <a:extLst>
                    <a:ext uri="{FF2B5EF4-FFF2-40B4-BE49-F238E27FC236}">
                      <a16:creationId xmlns:a16="http://schemas.microsoft.com/office/drawing/2014/main" id="{D4CDC2F7-9B7B-A07E-4F17-A153967034DE}"/>
                    </a:ext>
                  </a:extLst>
                </p:cNvPr>
                <p:cNvSpPr>
                  <a:spLocks/>
                </p:cNvSpPr>
                <p:nvPr/>
              </p:nvSpPr>
              <p:spPr bwMode="auto">
                <a:xfrm>
                  <a:off x="2768601" y="2352676"/>
                  <a:ext cx="58738" cy="36513"/>
                </a:xfrm>
                <a:custGeom>
                  <a:avLst/>
                  <a:gdLst>
                    <a:gd name="T0" fmla="*/ 37 w 37"/>
                    <a:gd name="T1" fmla="*/ 0 h 23"/>
                    <a:gd name="T2" fmla="*/ 14 w 37"/>
                    <a:gd name="T3" fmla="*/ 23 h 23"/>
                    <a:gd name="T4" fmla="*/ 0 w 37"/>
                    <a:gd name="T5" fmla="*/ 9 h 23"/>
                  </a:gdLst>
                  <a:ahLst/>
                  <a:cxnLst>
                    <a:cxn ang="0">
                      <a:pos x="T0" y="T1"/>
                    </a:cxn>
                    <a:cxn ang="0">
                      <a:pos x="T2" y="T3"/>
                    </a:cxn>
                    <a:cxn ang="0">
                      <a:pos x="T4" y="T5"/>
                    </a:cxn>
                  </a:cxnLst>
                  <a:rect l="0" t="0" r="r" b="b"/>
                  <a:pathLst>
                    <a:path w="37" h="23">
                      <a:moveTo>
                        <a:pt x="37" y="0"/>
                      </a:moveTo>
                      <a:lnTo>
                        <a:pt x="14" y="23"/>
                      </a:lnTo>
                      <a:lnTo>
                        <a:pt x="0" y="9"/>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62" name="Freeform 12">
                  <a:extLst>
                    <a:ext uri="{FF2B5EF4-FFF2-40B4-BE49-F238E27FC236}">
                      <a16:creationId xmlns:a16="http://schemas.microsoft.com/office/drawing/2014/main" id="{E46BF555-14B6-6EFE-136D-AF87EBFA40D7}"/>
                    </a:ext>
                  </a:extLst>
                </p:cNvPr>
                <p:cNvSpPr>
                  <a:spLocks/>
                </p:cNvSpPr>
                <p:nvPr/>
              </p:nvSpPr>
              <p:spPr bwMode="auto">
                <a:xfrm>
                  <a:off x="2768601" y="2413001"/>
                  <a:ext cx="58738" cy="36513"/>
                </a:xfrm>
                <a:custGeom>
                  <a:avLst/>
                  <a:gdLst>
                    <a:gd name="T0" fmla="*/ 37 w 37"/>
                    <a:gd name="T1" fmla="*/ 0 h 23"/>
                    <a:gd name="T2" fmla="*/ 14 w 37"/>
                    <a:gd name="T3" fmla="*/ 23 h 23"/>
                    <a:gd name="T4" fmla="*/ 0 w 37"/>
                    <a:gd name="T5" fmla="*/ 9 h 23"/>
                  </a:gdLst>
                  <a:ahLst/>
                  <a:cxnLst>
                    <a:cxn ang="0">
                      <a:pos x="T0" y="T1"/>
                    </a:cxn>
                    <a:cxn ang="0">
                      <a:pos x="T2" y="T3"/>
                    </a:cxn>
                    <a:cxn ang="0">
                      <a:pos x="T4" y="T5"/>
                    </a:cxn>
                  </a:cxnLst>
                  <a:rect l="0" t="0" r="r" b="b"/>
                  <a:pathLst>
                    <a:path w="37" h="23">
                      <a:moveTo>
                        <a:pt x="37" y="0"/>
                      </a:moveTo>
                      <a:lnTo>
                        <a:pt x="14" y="23"/>
                      </a:lnTo>
                      <a:lnTo>
                        <a:pt x="0" y="9"/>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grpSp>
          <p:sp>
            <p:nvSpPr>
              <p:cNvPr id="154" name="Freeform 13">
                <a:extLst>
                  <a:ext uri="{FF2B5EF4-FFF2-40B4-BE49-F238E27FC236}">
                    <a16:creationId xmlns:a16="http://schemas.microsoft.com/office/drawing/2014/main" id="{91CCD49C-87F9-42C1-96C6-EBDF611E65C6}"/>
                  </a:ext>
                </a:extLst>
              </p:cNvPr>
              <p:cNvSpPr>
                <a:spLocks/>
              </p:cNvSpPr>
              <p:nvPr/>
            </p:nvSpPr>
            <p:spPr bwMode="auto">
              <a:xfrm>
                <a:off x="3429001" y="2201864"/>
                <a:ext cx="269875" cy="315913"/>
              </a:xfrm>
              <a:custGeom>
                <a:avLst/>
                <a:gdLst>
                  <a:gd name="T0" fmla="*/ 151 w 170"/>
                  <a:gd name="T1" fmla="*/ 0 h 199"/>
                  <a:gd name="T2" fmla="*/ 170 w 170"/>
                  <a:gd name="T3" fmla="*/ 0 h 199"/>
                  <a:gd name="T4" fmla="*/ 170 w 170"/>
                  <a:gd name="T5" fmla="*/ 199 h 199"/>
                  <a:gd name="T6" fmla="*/ 0 w 170"/>
                  <a:gd name="T7" fmla="*/ 199 h 199"/>
                  <a:gd name="T8" fmla="*/ 0 w 170"/>
                  <a:gd name="T9" fmla="*/ 0 h 199"/>
                  <a:gd name="T10" fmla="*/ 19 w 170"/>
                  <a:gd name="T11" fmla="*/ 0 h 199"/>
                </a:gdLst>
                <a:ahLst/>
                <a:cxnLst>
                  <a:cxn ang="0">
                    <a:pos x="T0" y="T1"/>
                  </a:cxn>
                  <a:cxn ang="0">
                    <a:pos x="T2" y="T3"/>
                  </a:cxn>
                  <a:cxn ang="0">
                    <a:pos x="T4" y="T5"/>
                  </a:cxn>
                  <a:cxn ang="0">
                    <a:pos x="T6" y="T7"/>
                  </a:cxn>
                  <a:cxn ang="0">
                    <a:pos x="T8" y="T9"/>
                  </a:cxn>
                  <a:cxn ang="0">
                    <a:pos x="T10" y="T11"/>
                  </a:cxn>
                </a:cxnLst>
                <a:rect l="0" t="0" r="r" b="b"/>
                <a:pathLst>
                  <a:path w="170" h="199">
                    <a:moveTo>
                      <a:pt x="151" y="0"/>
                    </a:moveTo>
                    <a:lnTo>
                      <a:pt x="170" y="0"/>
                    </a:lnTo>
                    <a:lnTo>
                      <a:pt x="170" y="199"/>
                    </a:lnTo>
                    <a:lnTo>
                      <a:pt x="0" y="199"/>
                    </a:lnTo>
                    <a:lnTo>
                      <a:pt x="0" y="0"/>
                    </a:lnTo>
                    <a:lnTo>
                      <a:pt x="19" y="0"/>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55" name="Freeform 14">
                <a:extLst>
                  <a:ext uri="{FF2B5EF4-FFF2-40B4-BE49-F238E27FC236}">
                    <a16:creationId xmlns:a16="http://schemas.microsoft.com/office/drawing/2014/main" id="{FECC33B0-C4F5-0836-0360-FB129935A9A9}"/>
                  </a:ext>
                </a:extLst>
              </p:cNvPr>
              <p:cNvSpPr>
                <a:spLocks/>
              </p:cNvSpPr>
              <p:nvPr/>
            </p:nvSpPr>
            <p:spPr bwMode="auto">
              <a:xfrm>
                <a:off x="3488532" y="2171701"/>
                <a:ext cx="150813" cy="60325"/>
              </a:xfrm>
              <a:custGeom>
                <a:avLst/>
                <a:gdLst>
                  <a:gd name="T0" fmla="*/ 28 w 40"/>
                  <a:gd name="T1" fmla="*/ 8 h 16"/>
                  <a:gd name="T2" fmla="*/ 20 w 40"/>
                  <a:gd name="T3" fmla="*/ 0 h 16"/>
                  <a:gd name="T4" fmla="*/ 12 w 40"/>
                  <a:gd name="T5" fmla="*/ 8 h 16"/>
                  <a:gd name="T6" fmla="*/ 0 w 40"/>
                  <a:gd name="T7" fmla="*/ 8 h 16"/>
                  <a:gd name="T8" fmla="*/ 0 w 40"/>
                  <a:gd name="T9" fmla="*/ 16 h 16"/>
                  <a:gd name="T10" fmla="*/ 40 w 40"/>
                  <a:gd name="T11" fmla="*/ 16 h 16"/>
                  <a:gd name="T12" fmla="*/ 40 w 40"/>
                  <a:gd name="T13" fmla="*/ 8 h 16"/>
                  <a:gd name="T14" fmla="*/ 28 w 4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6">
                    <a:moveTo>
                      <a:pt x="28" y="8"/>
                    </a:moveTo>
                    <a:cubicBezTo>
                      <a:pt x="28" y="4"/>
                      <a:pt x="24" y="0"/>
                      <a:pt x="20" y="0"/>
                    </a:cubicBezTo>
                    <a:cubicBezTo>
                      <a:pt x="16" y="0"/>
                      <a:pt x="12" y="4"/>
                      <a:pt x="12" y="8"/>
                    </a:cubicBezTo>
                    <a:cubicBezTo>
                      <a:pt x="0" y="8"/>
                      <a:pt x="0" y="8"/>
                      <a:pt x="0" y="8"/>
                    </a:cubicBezTo>
                    <a:cubicBezTo>
                      <a:pt x="0" y="16"/>
                      <a:pt x="0" y="16"/>
                      <a:pt x="0" y="16"/>
                    </a:cubicBezTo>
                    <a:cubicBezTo>
                      <a:pt x="40" y="16"/>
                      <a:pt x="40" y="16"/>
                      <a:pt x="40" y="16"/>
                    </a:cubicBezTo>
                    <a:cubicBezTo>
                      <a:pt x="40" y="8"/>
                      <a:pt x="40" y="8"/>
                      <a:pt x="40" y="8"/>
                    </a:cubicBezTo>
                    <a:lnTo>
                      <a:pt x="28" y="8"/>
                    </a:lnTo>
                    <a:close/>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56" name="Freeform 15">
                <a:extLst>
                  <a:ext uri="{FF2B5EF4-FFF2-40B4-BE49-F238E27FC236}">
                    <a16:creationId xmlns:a16="http://schemas.microsoft.com/office/drawing/2014/main" id="{3320C07E-2B30-0ACC-1C95-D8AAA627DC69}"/>
                  </a:ext>
                </a:extLst>
              </p:cNvPr>
              <p:cNvSpPr>
                <a:spLocks/>
              </p:cNvSpPr>
              <p:nvPr/>
            </p:nvSpPr>
            <p:spPr bwMode="auto">
              <a:xfrm>
                <a:off x="3459163" y="2232026"/>
                <a:ext cx="209550" cy="255588"/>
              </a:xfrm>
              <a:custGeom>
                <a:avLst/>
                <a:gdLst>
                  <a:gd name="T0" fmla="*/ 132 w 132"/>
                  <a:gd name="T1" fmla="*/ 0 h 161"/>
                  <a:gd name="T2" fmla="*/ 132 w 132"/>
                  <a:gd name="T3" fmla="*/ 161 h 161"/>
                  <a:gd name="T4" fmla="*/ 0 w 132"/>
                  <a:gd name="T5" fmla="*/ 161 h 161"/>
                  <a:gd name="T6" fmla="*/ 0 w 132"/>
                  <a:gd name="T7" fmla="*/ 0 h 161"/>
                </a:gdLst>
                <a:ahLst/>
                <a:cxnLst>
                  <a:cxn ang="0">
                    <a:pos x="T0" y="T1"/>
                  </a:cxn>
                  <a:cxn ang="0">
                    <a:pos x="T2" y="T3"/>
                  </a:cxn>
                  <a:cxn ang="0">
                    <a:pos x="T4" y="T5"/>
                  </a:cxn>
                  <a:cxn ang="0">
                    <a:pos x="T6" y="T7"/>
                  </a:cxn>
                </a:cxnLst>
                <a:rect l="0" t="0" r="r" b="b"/>
                <a:pathLst>
                  <a:path w="132" h="161">
                    <a:moveTo>
                      <a:pt x="132" y="0"/>
                    </a:moveTo>
                    <a:lnTo>
                      <a:pt x="132" y="161"/>
                    </a:lnTo>
                    <a:lnTo>
                      <a:pt x="0" y="161"/>
                    </a:lnTo>
                    <a:lnTo>
                      <a:pt x="0" y="0"/>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grpSp>
      </p:grpSp>
    </p:spTree>
    <p:extLst>
      <p:ext uri="{BB962C8B-B14F-4D97-AF65-F5344CB8AC3E}">
        <p14:creationId xmlns:p14="http://schemas.microsoft.com/office/powerpoint/2010/main" val="18728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750"/>
                            </p:stCondLst>
                            <p:childTnLst>
                              <p:par>
                                <p:cTn id="11" presetID="42" presetClass="entr" presetSubtype="0" fill="hold" grpId="0" nodeType="after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250"/>
                                  </p:stCondLst>
                                  <p:childTnLst>
                                    <p:set>
                                      <p:cBhvr>
                                        <p:cTn id="18" dur="1" fill="hold">
                                          <p:stCondLst>
                                            <p:cond delay="0"/>
                                          </p:stCondLst>
                                        </p:cTn>
                                        <p:tgtEl>
                                          <p:spTgt spid="133"/>
                                        </p:tgtEl>
                                        <p:attrNameLst>
                                          <p:attrName>style.visibility</p:attrName>
                                        </p:attrNameLst>
                                      </p:cBhvr>
                                      <p:to>
                                        <p:strVal val="visible"/>
                                      </p:to>
                                    </p:set>
                                    <p:anim calcmode="lin" valueType="num">
                                      <p:cBhvr>
                                        <p:cTn id="19" dur="500" fill="hold"/>
                                        <p:tgtEl>
                                          <p:spTgt spid="133"/>
                                        </p:tgtEl>
                                        <p:attrNameLst>
                                          <p:attrName>ppt_w</p:attrName>
                                        </p:attrNameLst>
                                      </p:cBhvr>
                                      <p:tavLst>
                                        <p:tav tm="0">
                                          <p:val>
                                            <p:fltVal val="0"/>
                                          </p:val>
                                        </p:tav>
                                        <p:tav tm="100000">
                                          <p:val>
                                            <p:strVal val="#ppt_w"/>
                                          </p:val>
                                        </p:tav>
                                      </p:tavLst>
                                    </p:anim>
                                    <p:anim calcmode="lin" valueType="num">
                                      <p:cBhvr>
                                        <p:cTn id="20" dur="500" fill="hold"/>
                                        <p:tgtEl>
                                          <p:spTgt spid="133"/>
                                        </p:tgtEl>
                                        <p:attrNameLst>
                                          <p:attrName>ppt_h</p:attrName>
                                        </p:attrNameLst>
                                      </p:cBhvr>
                                      <p:tavLst>
                                        <p:tav tm="0">
                                          <p:val>
                                            <p:fltVal val="0"/>
                                          </p:val>
                                        </p:tav>
                                        <p:tav tm="100000">
                                          <p:val>
                                            <p:strVal val="#ppt_h"/>
                                          </p:val>
                                        </p:tav>
                                      </p:tavLst>
                                    </p:anim>
                                    <p:animEffect transition="in" filter="fade">
                                      <p:cBhvr>
                                        <p:cTn id="21" dur="500"/>
                                        <p:tgtEl>
                                          <p:spTgt spid="133"/>
                                        </p:tgtEl>
                                      </p:cBhvr>
                                    </p:animEffect>
                                  </p:childTnLst>
                                </p:cTn>
                              </p:par>
                            </p:childTnLst>
                          </p:cTn>
                        </p:par>
                        <p:par>
                          <p:cTn id="22" fill="hold">
                            <p:stCondLst>
                              <p:cond delay="2750"/>
                            </p:stCondLst>
                            <p:childTnLst>
                              <p:par>
                                <p:cTn id="23" presetID="42" presetClass="entr" presetSubtype="0" fill="hold" grpId="0" nodeType="after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250"/>
                                  </p:stCondLst>
                                  <p:childTnLst>
                                    <p:set>
                                      <p:cBhvr>
                                        <p:cTn id="30" dur="1" fill="hold">
                                          <p:stCondLst>
                                            <p:cond delay="0"/>
                                          </p:stCondLst>
                                        </p:cTn>
                                        <p:tgtEl>
                                          <p:spTgt spid="150"/>
                                        </p:tgtEl>
                                        <p:attrNameLst>
                                          <p:attrName>style.visibility</p:attrName>
                                        </p:attrNameLst>
                                      </p:cBhvr>
                                      <p:to>
                                        <p:strVal val="visible"/>
                                      </p:to>
                                    </p:set>
                                    <p:anim calcmode="lin" valueType="num">
                                      <p:cBhvr>
                                        <p:cTn id="31" dur="500" fill="hold"/>
                                        <p:tgtEl>
                                          <p:spTgt spid="150"/>
                                        </p:tgtEl>
                                        <p:attrNameLst>
                                          <p:attrName>ppt_w</p:attrName>
                                        </p:attrNameLst>
                                      </p:cBhvr>
                                      <p:tavLst>
                                        <p:tav tm="0">
                                          <p:val>
                                            <p:fltVal val="0"/>
                                          </p:val>
                                        </p:tav>
                                        <p:tav tm="100000">
                                          <p:val>
                                            <p:strVal val="#ppt_w"/>
                                          </p:val>
                                        </p:tav>
                                      </p:tavLst>
                                    </p:anim>
                                    <p:anim calcmode="lin" valueType="num">
                                      <p:cBhvr>
                                        <p:cTn id="32" dur="500" fill="hold"/>
                                        <p:tgtEl>
                                          <p:spTgt spid="150"/>
                                        </p:tgtEl>
                                        <p:attrNameLst>
                                          <p:attrName>ppt_h</p:attrName>
                                        </p:attrNameLst>
                                      </p:cBhvr>
                                      <p:tavLst>
                                        <p:tav tm="0">
                                          <p:val>
                                            <p:fltVal val="0"/>
                                          </p:val>
                                        </p:tav>
                                        <p:tav tm="100000">
                                          <p:val>
                                            <p:strVal val="#ppt_h"/>
                                          </p:val>
                                        </p:tav>
                                      </p:tavLst>
                                    </p:anim>
                                    <p:animEffect transition="in" filter="fade">
                                      <p:cBhvr>
                                        <p:cTn id="33" dur="500"/>
                                        <p:tgtEl>
                                          <p:spTgt spid="150"/>
                                        </p:tgtEl>
                                      </p:cBhvr>
                                    </p:animEffect>
                                  </p:childTnLst>
                                </p:cTn>
                              </p:par>
                            </p:childTnLst>
                          </p:cTn>
                        </p:par>
                        <p:par>
                          <p:cTn id="34" fill="hold">
                            <p:stCondLst>
                              <p:cond delay="4750"/>
                            </p:stCondLst>
                            <p:childTnLst>
                              <p:par>
                                <p:cTn id="35" presetID="42" presetClass="entr" presetSubtype="0" fill="hold" grpId="0" nodeType="afterEffect">
                                  <p:stCondLst>
                                    <p:cond delay="25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a:bodyPr>
          <a:lstStyle/>
          <a:p>
            <a:r>
              <a:rPr lang="en-US" dirty="0"/>
              <a:t>Gestational Diabetes (GDM)</a:t>
            </a:r>
          </a:p>
        </p:txBody>
      </p:sp>
      <p:sp>
        <p:nvSpPr>
          <p:cNvPr id="2" name="Content Placeholder 1"/>
          <p:cNvSpPr>
            <a:spLocks noGrp="1"/>
          </p:cNvSpPr>
          <p:nvPr>
            <p:ph idx="1"/>
          </p:nvPr>
        </p:nvSpPr>
        <p:spPr>
          <a:xfrm>
            <a:off x="356396" y="1295400"/>
            <a:ext cx="4825204" cy="4512851"/>
          </a:xfrm>
        </p:spPr>
        <p:txBody>
          <a:bodyPr>
            <a:noAutofit/>
          </a:bodyPr>
          <a:lstStyle/>
          <a:p>
            <a:pPr>
              <a:defRPr/>
            </a:pPr>
            <a:r>
              <a:rPr lang="en-US" sz="2800" dirty="0"/>
              <a:t>Detected at 24-28 weeks of pregnancy (most insulin resistant phase)</a:t>
            </a:r>
          </a:p>
          <a:p>
            <a:pPr>
              <a:defRPr/>
            </a:pPr>
            <a:r>
              <a:rPr lang="en-US" sz="2800" dirty="0"/>
              <a:t>GDM prevalence increased by </a:t>
            </a:r>
          </a:p>
          <a:p>
            <a:pPr lvl="1">
              <a:defRPr/>
            </a:pPr>
            <a:r>
              <a:rPr lang="en-US" sz="2000" dirty="0"/>
              <a:t>∼10–100% during the past 20 </a:t>
            </a:r>
            <a:r>
              <a:rPr lang="en-US" sz="2000" dirty="0" err="1"/>
              <a:t>yrs</a:t>
            </a:r>
            <a:endParaRPr lang="en-US" sz="2000" dirty="0"/>
          </a:p>
          <a:p>
            <a:pPr>
              <a:defRPr/>
            </a:pPr>
            <a:r>
              <a:rPr lang="en-US" sz="2800" dirty="0"/>
              <a:t>Women getting pregnant later</a:t>
            </a:r>
          </a:p>
          <a:p>
            <a:pPr>
              <a:defRPr/>
            </a:pPr>
            <a:r>
              <a:rPr lang="en-US" sz="2800" dirty="0"/>
              <a:t>More obesity</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08266"/>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9E23635-46FE-9251-CE23-B9EDCA61BA3A}"/>
              </a:ext>
            </a:extLst>
          </p:cNvPr>
          <p:cNvSpPr txBox="1"/>
          <p:nvPr/>
        </p:nvSpPr>
        <p:spPr>
          <a:xfrm>
            <a:off x="4419600" y="6202622"/>
            <a:ext cx="5029200" cy="646331"/>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p>
          <a:p>
            <a:endParaRPr lang="en-US" sz="1200" dirty="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2324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dirty="0"/>
              <a:t>1% to 2% have type 1 or type 2 during pregnancy</a:t>
            </a:r>
          </a:p>
          <a:p>
            <a:pPr>
              <a:defRPr/>
            </a:pPr>
            <a:endParaRPr lang="en-US" dirty="0"/>
          </a:p>
          <a:p>
            <a:pPr>
              <a:defRPr/>
            </a:pPr>
            <a:r>
              <a:rPr lang="en-US" dirty="0"/>
              <a:t>From 2000 to 2010</a:t>
            </a:r>
          </a:p>
          <a:p>
            <a:pPr lvl="1">
              <a:defRPr/>
            </a:pPr>
            <a:r>
              <a:rPr lang="en-US" dirty="0"/>
              <a:t>GDM rates increased 56%</a:t>
            </a:r>
          </a:p>
          <a:p>
            <a:pPr lvl="1">
              <a:defRPr/>
            </a:pPr>
            <a:r>
              <a:rPr lang="en-US" dirty="0"/>
              <a:t>Type 1 or type 2 before pregnancy increased 37%.</a:t>
            </a:r>
          </a:p>
          <a:p>
            <a:pPr>
              <a:defRPr/>
            </a:pPr>
            <a:endParaRPr lang="en-US"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181600" y="1624149"/>
            <a:ext cx="3339846" cy="3584448"/>
          </a:xfrm>
        </p:spPr>
        <p:txBody>
          <a:bodyPr>
            <a:normAutofit fontScale="85000" lnSpcReduction="1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646331"/>
          </a:xfrm>
          <a:prstGeom prst="rect">
            <a:avLst/>
          </a:prstGeom>
        </p:spPr>
        <p:txBody>
          <a:bodyPr wrap="square">
            <a:spAutoFit/>
          </a:bodyPr>
          <a:lstStyle/>
          <a:p>
            <a:r>
              <a:rPr lang="en-US" dirty="0"/>
              <a:t>CDC </a:t>
            </a:r>
            <a:r>
              <a:rPr lang="en-US" dirty="0">
                <a:hlinkClick r:id="rId5"/>
              </a:rPr>
              <a:t>Diabetes During Pregnancy | Maternal Infant Health | CDC</a:t>
            </a:r>
            <a:endParaRPr lang="en-US" dirty="0"/>
          </a:p>
        </p:txBody>
      </p:sp>
    </p:spTree>
    <p:custDataLst>
      <p:tags r:id="rId1"/>
    </p:custDataLst>
    <p:extLst>
      <p:ext uri="{BB962C8B-B14F-4D97-AF65-F5344CB8AC3E}">
        <p14:creationId xmlns:p14="http://schemas.microsoft.com/office/powerpoint/2010/main" val="34022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956F-33DF-E3A8-AE6E-C3D9BB95D125}"/>
              </a:ext>
            </a:extLst>
          </p:cNvPr>
          <p:cNvSpPr>
            <a:spLocks noGrp="1"/>
          </p:cNvSpPr>
          <p:nvPr>
            <p:ph type="title"/>
          </p:nvPr>
        </p:nvSpPr>
        <p:spPr/>
        <p:txBody>
          <a:bodyPr/>
          <a:lstStyle/>
          <a:p>
            <a:r>
              <a:rPr lang="en-US" dirty="0"/>
              <a:t>Risks of Diabetes in Pregnancy</a:t>
            </a:r>
          </a:p>
        </p:txBody>
      </p:sp>
      <p:sp>
        <p:nvSpPr>
          <p:cNvPr id="3" name="Content Placeholder 2">
            <a:extLst>
              <a:ext uri="{FF2B5EF4-FFF2-40B4-BE49-F238E27FC236}">
                <a16:creationId xmlns:a16="http://schemas.microsoft.com/office/drawing/2014/main" id="{40F2AF47-CB09-F6F6-F1C1-1F25AA66A618}"/>
              </a:ext>
            </a:extLst>
          </p:cNvPr>
          <p:cNvSpPr>
            <a:spLocks noGrp="1"/>
          </p:cNvSpPr>
          <p:nvPr>
            <p:ph sz="quarter" idx="1"/>
          </p:nvPr>
        </p:nvSpPr>
        <p:spPr/>
        <p:txBody>
          <a:bodyPr>
            <a:normAutofit/>
          </a:bodyPr>
          <a:lstStyle/>
          <a:p>
            <a:pPr lvl="1"/>
            <a:r>
              <a:rPr lang="en-US" dirty="0"/>
              <a:t>Spontaneous abortion </a:t>
            </a:r>
          </a:p>
          <a:p>
            <a:pPr lvl="1"/>
            <a:r>
              <a:rPr lang="en-US" dirty="0"/>
              <a:t>Fetal anomalies </a:t>
            </a:r>
          </a:p>
          <a:p>
            <a:pPr lvl="1"/>
            <a:r>
              <a:rPr lang="en-US" dirty="0"/>
              <a:t>Preeclampsia </a:t>
            </a:r>
          </a:p>
          <a:p>
            <a:pPr lvl="1"/>
            <a:r>
              <a:rPr lang="en-US" dirty="0"/>
              <a:t>Fetal demise </a:t>
            </a:r>
          </a:p>
          <a:p>
            <a:pPr lvl="1"/>
            <a:r>
              <a:rPr lang="en-US" dirty="0"/>
              <a:t>Macrosomia </a:t>
            </a:r>
          </a:p>
          <a:p>
            <a:endParaRPr lang="en-US" dirty="0"/>
          </a:p>
        </p:txBody>
      </p:sp>
      <p:sp>
        <p:nvSpPr>
          <p:cNvPr id="4" name="Content Placeholder 3">
            <a:extLst>
              <a:ext uri="{FF2B5EF4-FFF2-40B4-BE49-F238E27FC236}">
                <a16:creationId xmlns:a16="http://schemas.microsoft.com/office/drawing/2014/main" id="{BA2C8F9F-5960-9E14-CE66-88F26C10B0D7}"/>
              </a:ext>
            </a:extLst>
          </p:cNvPr>
          <p:cNvSpPr>
            <a:spLocks noGrp="1"/>
          </p:cNvSpPr>
          <p:nvPr>
            <p:ph sz="quarter" idx="2"/>
          </p:nvPr>
        </p:nvSpPr>
        <p:spPr/>
        <p:txBody>
          <a:bodyPr>
            <a:normAutofit/>
          </a:bodyPr>
          <a:lstStyle/>
          <a:p>
            <a:r>
              <a:rPr lang="en-US" sz="2800" dirty="0"/>
              <a:t>Neonatal hypoglycemia </a:t>
            </a:r>
          </a:p>
          <a:p>
            <a:r>
              <a:rPr lang="en-US" sz="2800" dirty="0"/>
              <a:t>Neonatal hyperbilirubinemia </a:t>
            </a:r>
          </a:p>
          <a:p>
            <a:r>
              <a:rPr lang="en-US" sz="2800" dirty="0"/>
              <a:t>Neonatal respiratory distress syndrome</a:t>
            </a:r>
          </a:p>
          <a:p>
            <a:endParaRPr lang="en-US" dirty="0"/>
          </a:p>
        </p:txBody>
      </p:sp>
      <p:sp>
        <p:nvSpPr>
          <p:cNvPr id="5" name="TextBox 4">
            <a:extLst>
              <a:ext uri="{FF2B5EF4-FFF2-40B4-BE49-F238E27FC236}">
                <a16:creationId xmlns:a16="http://schemas.microsoft.com/office/drawing/2014/main" id="{30573E11-C7B8-691C-1728-F134D694960E}"/>
              </a:ext>
            </a:extLst>
          </p:cNvPr>
          <p:cNvSpPr txBox="1"/>
          <p:nvPr/>
        </p:nvSpPr>
        <p:spPr>
          <a:xfrm>
            <a:off x="917448" y="4939391"/>
            <a:ext cx="7620000" cy="1107996"/>
          </a:xfrm>
          <a:prstGeom prst="rect">
            <a:avLst/>
          </a:prstGeom>
          <a:noFill/>
        </p:spPr>
        <p:txBody>
          <a:bodyPr wrap="square" rtlCol="0">
            <a:spAutoFit/>
          </a:bodyPr>
          <a:lstStyle/>
          <a:p>
            <a:pPr algn="ctr"/>
            <a:r>
              <a:rPr lang="en-US" sz="2400" dirty="0"/>
              <a:t>Exposure to hyperglycemia in utero increases risks of obesity, hypertension, and T2D later in life</a:t>
            </a:r>
          </a:p>
          <a:p>
            <a:endParaRPr lang="en-US" dirty="0"/>
          </a:p>
        </p:txBody>
      </p:sp>
    </p:spTree>
    <p:extLst>
      <p:ext uri="{BB962C8B-B14F-4D97-AF65-F5344CB8AC3E}">
        <p14:creationId xmlns:p14="http://schemas.microsoft.com/office/powerpoint/2010/main" val="17004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457200" y="244475"/>
            <a:ext cx="8458200" cy="1050925"/>
          </a:xfrm>
        </p:spPr>
        <p:txBody>
          <a:bodyPr>
            <a:normAutofit/>
          </a:bodyPr>
          <a:lstStyle/>
          <a:p>
            <a:pPr eaLnBrk="1" hangingPunct="1"/>
            <a:r>
              <a:rPr lang="en-US" i="1" dirty="0"/>
              <a:t>Perinatal care makes a difference</a:t>
            </a:r>
          </a:p>
        </p:txBody>
      </p:sp>
      <p:sp>
        <p:nvSpPr>
          <p:cNvPr id="245763" name="Rectangle 3"/>
          <p:cNvSpPr>
            <a:spLocks noGrp="1" noRot="1" noChangeArrowheads="1"/>
          </p:cNvSpPr>
          <p:nvPr>
            <p:ph idx="1"/>
          </p:nvPr>
        </p:nvSpPr>
        <p:spPr>
          <a:xfrm>
            <a:off x="472440" y="1295400"/>
            <a:ext cx="7692220" cy="5886450"/>
          </a:xfrm>
        </p:spPr>
        <p:txBody>
          <a:bodyPr/>
          <a:lstStyle/>
          <a:p>
            <a:pPr eaLnBrk="1" hangingPunct="1">
              <a:defRPr/>
            </a:pPr>
            <a:r>
              <a:rPr lang="en-US" sz="3600" dirty="0"/>
              <a:t>Reaching out before pregnancy has the potential for slowing the diabetes epidemic</a:t>
            </a:r>
          </a:p>
          <a:p>
            <a:pPr marL="0" indent="0" eaLnBrk="1" hangingPunct="1">
              <a:buFont typeface="Wingdings" pitchFamily="2" charset="2"/>
              <a:buNone/>
              <a:defRPr/>
            </a:pPr>
            <a:endParaRPr lang="en-US" sz="3600" dirty="0"/>
          </a:p>
          <a:p>
            <a:pPr eaLnBrk="1" hangingPunct="1">
              <a:defRPr/>
            </a:pPr>
            <a:r>
              <a:rPr lang="en-US" sz="3600" dirty="0"/>
              <a:t>Focus: </a:t>
            </a:r>
          </a:p>
          <a:p>
            <a:pPr lvl="1" eaLnBrk="1" hangingPunct="1">
              <a:defRPr/>
            </a:pPr>
            <a:r>
              <a:rPr lang="en-US" sz="2800" dirty="0"/>
              <a:t>Prenatal, </a:t>
            </a:r>
          </a:p>
          <a:p>
            <a:pPr lvl="1" eaLnBrk="1" hangingPunct="1">
              <a:defRPr/>
            </a:pPr>
            <a:r>
              <a:rPr lang="en-US" sz="2800" dirty="0" err="1"/>
              <a:t>perinatal</a:t>
            </a:r>
            <a:r>
              <a:rPr lang="en-US" sz="2800" dirty="0"/>
              <a:t> and </a:t>
            </a:r>
          </a:p>
          <a:p>
            <a:pPr lvl="1" eaLnBrk="1" hangingPunct="1">
              <a:defRPr/>
            </a:pPr>
            <a:r>
              <a:rPr lang="en-US" sz="2800" dirty="0"/>
              <a:t>postnatal health</a:t>
            </a:r>
            <a:endParaRPr lang="en-US" dirty="0"/>
          </a:p>
        </p:txBody>
      </p:sp>
      <p:pic>
        <p:nvPicPr>
          <p:cNvPr id="12292" name="Picture 2" descr="C:\Documents and Settings\Owner\Local Settings\Temporary Internet Files\Content.IE5\Z57MNAF0\MPj0437181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276600"/>
            <a:ext cx="33488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497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35E6-A0D5-63B8-A654-18686817E1F0}"/>
              </a:ext>
            </a:extLst>
          </p:cNvPr>
          <p:cNvSpPr>
            <a:spLocks noGrp="1"/>
          </p:cNvSpPr>
          <p:nvPr>
            <p:ph type="title"/>
          </p:nvPr>
        </p:nvSpPr>
        <p:spPr/>
        <p:txBody>
          <a:bodyPr>
            <a:normAutofit fontScale="90000"/>
          </a:bodyPr>
          <a:lstStyle/>
          <a:p>
            <a:r>
              <a:rPr lang="en-US" dirty="0"/>
              <a:t>Pre-conception: Checking for Diabetes</a:t>
            </a:r>
          </a:p>
        </p:txBody>
      </p:sp>
      <p:sp>
        <p:nvSpPr>
          <p:cNvPr id="3" name="Content Placeholder 2">
            <a:extLst>
              <a:ext uri="{FF2B5EF4-FFF2-40B4-BE49-F238E27FC236}">
                <a16:creationId xmlns:a16="http://schemas.microsoft.com/office/drawing/2014/main" id="{8F8995C8-7D95-B737-000C-8A19E8A7430C}"/>
              </a:ext>
            </a:extLst>
          </p:cNvPr>
          <p:cNvSpPr>
            <a:spLocks noGrp="1"/>
          </p:cNvSpPr>
          <p:nvPr>
            <p:ph sz="quarter" idx="1"/>
          </p:nvPr>
        </p:nvSpPr>
        <p:spPr/>
        <p:txBody>
          <a:bodyPr/>
          <a:lstStyle/>
          <a:p>
            <a:r>
              <a:rPr lang="en-US" dirty="0"/>
              <a:t>In individuals planning pregnancy, screen those with </a:t>
            </a:r>
            <a:r>
              <a:rPr lang="en-US" b="1" dirty="0"/>
              <a:t>risk factors </a:t>
            </a:r>
            <a:r>
              <a:rPr lang="en-US" dirty="0"/>
              <a:t>(B)</a:t>
            </a:r>
          </a:p>
        </p:txBody>
      </p:sp>
      <p:sp>
        <p:nvSpPr>
          <p:cNvPr id="4" name="Content Placeholder 3">
            <a:extLst>
              <a:ext uri="{FF2B5EF4-FFF2-40B4-BE49-F238E27FC236}">
                <a16:creationId xmlns:a16="http://schemas.microsoft.com/office/drawing/2014/main" id="{01B303B4-1457-7E34-0B7A-29596CF4895C}"/>
              </a:ext>
            </a:extLst>
          </p:cNvPr>
          <p:cNvSpPr>
            <a:spLocks noGrp="1"/>
          </p:cNvSpPr>
          <p:nvPr>
            <p:ph sz="quarter" idx="2"/>
          </p:nvPr>
        </p:nvSpPr>
        <p:spPr/>
        <p:txBody>
          <a:bodyPr/>
          <a:lstStyle/>
          <a:p>
            <a:r>
              <a:rPr lang="en-US" dirty="0"/>
              <a:t>Consider screening all individuals of childbearing potential (E)</a:t>
            </a:r>
          </a:p>
        </p:txBody>
      </p:sp>
      <p:sp>
        <p:nvSpPr>
          <p:cNvPr id="7" name="TextBox 6">
            <a:extLst>
              <a:ext uri="{FF2B5EF4-FFF2-40B4-BE49-F238E27FC236}">
                <a16:creationId xmlns:a16="http://schemas.microsoft.com/office/drawing/2014/main" id="{D2606128-96D3-D3BA-3440-81E02F9EA466}"/>
              </a:ext>
            </a:extLst>
          </p:cNvPr>
          <p:cNvSpPr txBox="1"/>
          <p:nvPr/>
        </p:nvSpPr>
        <p:spPr>
          <a:xfrm>
            <a:off x="381000" y="6271967"/>
            <a:ext cx="7696200" cy="461665"/>
          </a:xfrm>
          <a:prstGeom prst="rect">
            <a:avLst/>
          </a:prstGeom>
          <a:noFill/>
        </p:spPr>
        <p:txBody>
          <a:bodyPr wrap="square" lIns="91440" tIns="45720" rIns="91440" bIns="45720" anchor="t">
            <a:spAutoFit/>
          </a:bodyPr>
          <a:lstStyle/>
          <a:p>
            <a:r>
              <a:rPr lang="en-US" sz="1200" dirty="0">
                <a:latin typeface="Arial"/>
                <a:cs typeface="Arial"/>
              </a:rPr>
              <a:t>2. Diagnosis and Classification of Diabetes: Standards of Care in Diabetes—2025. Diabetes Care 1 January 2025; 48 (Supplement_1): S27–S49. https://</a:t>
            </a:r>
            <a:r>
              <a:rPr lang="en-US" sz="1200" dirty="0">
                <a:solidFill>
                  <a:srgbClr val="000000"/>
                </a:solidFill>
                <a:latin typeface="Arial"/>
                <a:cs typeface="Arial"/>
              </a:rPr>
              <a:t>doi.org/10.2337/dc25-S002</a:t>
            </a:r>
          </a:p>
        </p:txBody>
      </p:sp>
      <p:sp>
        <p:nvSpPr>
          <p:cNvPr id="8" name="TextBox 7">
            <a:extLst>
              <a:ext uri="{FF2B5EF4-FFF2-40B4-BE49-F238E27FC236}">
                <a16:creationId xmlns:a16="http://schemas.microsoft.com/office/drawing/2014/main" id="{7662CA5A-1020-56CE-67EF-C79C560F5C20}"/>
              </a:ext>
            </a:extLst>
          </p:cNvPr>
          <p:cNvSpPr txBox="1"/>
          <p:nvPr/>
        </p:nvSpPr>
        <p:spPr>
          <a:xfrm>
            <a:off x="386080" y="3822475"/>
            <a:ext cx="7696200" cy="1596014"/>
          </a:xfrm>
          <a:prstGeom prst="rect">
            <a:avLst/>
          </a:prstGeom>
          <a:noFill/>
        </p:spPr>
        <p:txBody>
          <a:bodyPr wrap="square">
            <a:spAutoFit/>
          </a:bodyPr>
          <a:lstStyle/>
          <a:p>
            <a:pPr marL="457200" indent="-457200">
              <a:lnSpc>
                <a:spcPct val="120000"/>
              </a:lnSpc>
              <a:buFont typeface="Arial" panose="020B0604020202020204" pitchFamily="34" charset="0"/>
              <a:buChar char="•"/>
              <a:defRPr/>
            </a:pPr>
            <a:r>
              <a:rPr lang="en-US" sz="2800" dirty="0"/>
              <a:t>If BG in normal range, check at 24-28 weeks for Gestational Diabetes using OGTT</a:t>
            </a:r>
          </a:p>
          <a:p>
            <a:pPr>
              <a:lnSpc>
                <a:spcPct val="120000"/>
              </a:lnSpc>
              <a:defRPr/>
            </a:pPr>
            <a:endParaRPr lang="en-US" sz="2800" dirty="0"/>
          </a:p>
        </p:txBody>
      </p:sp>
    </p:spTree>
    <p:extLst>
      <p:ext uri="{BB962C8B-B14F-4D97-AF65-F5344CB8AC3E}">
        <p14:creationId xmlns:p14="http://schemas.microsoft.com/office/powerpoint/2010/main" val="10389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D4CC-0126-70C4-FEFB-9D98DEC6B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EE3A2-31F4-570E-7D5B-8ADC5BDCF2BB}"/>
              </a:ext>
            </a:extLst>
          </p:cNvPr>
          <p:cNvSpPr>
            <a:spLocks noGrp="1"/>
          </p:cNvSpPr>
          <p:nvPr>
            <p:ph type="title"/>
          </p:nvPr>
        </p:nvSpPr>
        <p:spPr/>
        <p:txBody>
          <a:bodyPr/>
          <a:lstStyle/>
          <a:p>
            <a:r>
              <a:rPr lang="en-US" dirty="0"/>
              <a:t>Screening in Early Pregnancy</a:t>
            </a:r>
          </a:p>
        </p:txBody>
      </p:sp>
      <p:sp>
        <p:nvSpPr>
          <p:cNvPr id="3" name="Content Placeholder 2">
            <a:extLst>
              <a:ext uri="{FF2B5EF4-FFF2-40B4-BE49-F238E27FC236}">
                <a16:creationId xmlns:a16="http://schemas.microsoft.com/office/drawing/2014/main" id="{3D0BCF65-C201-5ADC-9083-620D77E10667}"/>
              </a:ext>
            </a:extLst>
          </p:cNvPr>
          <p:cNvSpPr>
            <a:spLocks noGrp="1"/>
          </p:cNvSpPr>
          <p:nvPr>
            <p:ph sz="quarter" idx="1"/>
          </p:nvPr>
        </p:nvSpPr>
        <p:spPr/>
        <p:txBody>
          <a:bodyPr/>
          <a:lstStyle/>
          <a:p>
            <a:r>
              <a:rPr lang="en-US" dirty="0"/>
              <a:t>Before 15 weeks, screen those with </a:t>
            </a:r>
            <a:r>
              <a:rPr lang="en-US" b="1" dirty="0"/>
              <a:t>risk factors </a:t>
            </a:r>
            <a:r>
              <a:rPr lang="en-US" dirty="0"/>
              <a:t>(B)</a:t>
            </a:r>
          </a:p>
        </p:txBody>
      </p:sp>
      <p:sp>
        <p:nvSpPr>
          <p:cNvPr id="4" name="Content Placeholder 3">
            <a:extLst>
              <a:ext uri="{FF2B5EF4-FFF2-40B4-BE49-F238E27FC236}">
                <a16:creationId xmlns:a16="http://schemas.microsoft.com/office/drawing/2014/main" id="{6E3EDABC-08C5-2CE3-7FBE-359319AFABB9}"/>
              </a:ext>
            </a:extLst>
          </p:cNvPr>
          <p:cNvSpPr>
            <a:spLocks noGrp="1"/>
          </p:cNvSpPr>
          <p:nvPr>
            <p:ph sz="quarter" idx="2"/>
          </p:nvPr>
        </p:nvSpPr>
        <p:spPr/>
        <p:txBody>
          <a:bodyPr/>
          <a:lstStyle/>
          <a:p>
            <a:r>
              <a:rPr lang="en-US" dirty="0"/>
              <a:t>Consider screening </a:t>
            </a:r>
            <a:r>
              <a:rPr lang="en-US" b="1" dirty="0"/>
              <a:t>everyone</a:t>
            </a:r>
            <a:r>
              <a:rPr lang="en-US" dirty="0"/>
              <a:t> before 15 weeks (E)</a:t>
            </a:r>
          </a:p>
        </p:txBody>
      </p:sp>
      <p:sp>
        <p:nvSpPr>
          <p:cNvPr id="6" name="TextBox 5">
            <a:extLst>
              <a:ext uri="{FF2B5EF4-FFF2-40B4-BE49-F238E27FC236}">
                <a16:creationId xmlns:a16="http://schemas.microsoft.com/office/drawing/2014/main" id="{8F883707-436D-B3F1-1959-1FC057468AE7}"/>
              </a:ext>
            </a:extLst>
          </p:cNvPr>
          <p:cNvSpPr txBox="1"/>
          <p:nvPr/>
        </p:nvSpPr>
        <p:spPr>
          <a:xfrm>
            <a:off x="650748" y="3124200"/>
            <a:ext cx="7696200" cy="2830775"/>
          </a:xfrm>
          <a:prstGeom prst="rect">
            <a:avLst/>
          </a:prstGeom>
          <a:noFill/>
        </p:spPr>
        <p:txBody>
          <a:bodyPr wrap="square">
            <a:spAutoFit/>
          </a:bodyPr>
          <a:lstStyle/>
          <a:p>
            <a:pPr marL="457200" indent="-457200">
              <a:lnSpc>
                <a:spcPct val="120000"/>
              </a:lnSpc>
              <a:buFont typeface="Arial" panose="020B0604020202020204" pitchFamily="34" charset="0"/>
              <a:buChar char="•"/>
              <a:defRPr/>
            </a:pPr>
            <a:r>
              <a:rPr lang="en-US" sz="2800" dirty="0"/>
              <a:t>If BG in normal range, recheck at 24-28 weeks for Gestational Diabetes using OGTT</a:t>
            </a:r>
          </a:p>
          <a:p>
            <a:pPr>
              <a:lnSpc>
                <a:spcPct val="120000"/>
              </a:lnSpc>
              <a:defRPr/>
            </a:pPr>
            <a:endParaRPr lang="en-US" sz="2800" dirty="0"/>
          </a:p>
          <a:p>
            <a:pPr marL="342900" indent="-342900">
              <a:lnSpc>
                <a:spcPct val="110000"/>
              </a:lnSpc>
              <a:buFont typeface="Arial" panose="020B0604020202020204" pitchFamily="34" charset="0"/>
              <a:buChar char="•"/>
            </a:pPr>
            <a:r>
              <a:rPr lang="en-US" sz="2400" dirty="0">
                <a:solidFill>
                  <a:srgbClr val="0070C0"/>
                </a:solidFill>
              </a:rPr>
              <a:t>If fasting BG 110+ or A1C 5.9%+</a:t>
            </a:r>
          </a:p>
          <a:p>
            <a:pPr marL="800100" lvl="1" indent="-342900">
              <a:lnSpc>
                <a:spcPct val="110000"/>
              </a:lnSpc>
              <a:buFont typeface="Arial" panose="020B0604020202020204" pitchFamily="34" charset="0"/>
              <a:buChar char="•"/>
            </a:pPr>
            <a:r>
              <a:rPr lang="en-US" sz="2400" dirty="0"/>
              <a:t>At higher risk of adverse outcomes and more likely to experience GDM and need insulin.</a:t>
            </a:r>
          </a:p>
        </p:txBody>
      </p:sp>
      <p:sp>
        <p:nvSpPr>
          <p:cNvPr id="7" name="TextBox 6">
            <a:extLst>
              <a:ext uri="{FF2B5EF4-FFF2-40B4-BE49-F238E27FC236}">
                <a16:creationId xmlns:a16="http://schemas.microsoft.com/office/drawing/2014/main" id="{7ECD215D-FCC1-93FF-BF03-CAFDB1B04424}"/>
              </a:ext>
            </a:extLst>
          </p:cNvPr>
          <p:cNvSpPr txBox="1"/>
          <p:nvPr/>
        </p:nvSpPr>
        <p:spPr>
          <a:xfrm>
            <a:off x="381000" y="6271967"/>
            <a:ext cx="7696200" cy="461665"/>
          </a:xfrm>
          <a:prstGeom prst="rect">
            <a:avLst/>
          </a:prstGeom>
          <a:noFill/>
        </p:spPr>
        <p:txBody>
          <a:bodyPr wrap="square" lIns="91440" tIns="45720" rIns="91440" bIns="45720" anchor="t">
            <a:spAutoFit/>
          </a:bodyPr>
          <a:lstStyle/>
          <a:p>
            <a:r>
              <a:rPr lang="en-US" sz="1200" dirty="0">
                <a:latin typeface="Arial"/>
                <a:cs typeface="Arial"/>
              </a:rPr>
              <a:t>2. Diagnosis and Classification of Diabetes: Standards of Care in Diabetes—2025. Diabetes Care 1 January 2025; 48 (Supplement_1): S27–S49. https://</a:t>
            </a:r>
            <a:r>
              <a:rPr lang="en-US" sz="1200" dirty="0">
                <a:solidFill>
                  <a:srgbClr val="000000"/>
                </a:solidFill>
                <a:latin typeface="Arial"/>
                <a:cs typeface="Arial"/>
              </a:rPr>
              <a:t>doi.org/10.2337/dc25-S002</a:t>
            </a:r>
          </a:p>
        </p:txBody>
      </p:sp>
    </p:spTree>
    <p:extLst>
      <p:ext uri="{BB962C8B-B14F-4D97-AF65-F5344CB8AC3E}">
        <p14:creationId xmlns:p14="http://schemas.microsoft.com/office/powerpoint/2010/main" val="62011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914400"/>
          </a:xfrm>
        </p:spPr>
        <p:txBody>
          <a:bodyPr vert="horz" lIns="80434" tIns="39511" rIns="80434" bIns="39511" anchor="b" anchorCtr="0">
            <a:normAutofit/>
          </a:bodyPr>
          <a:lstStyle/>
          <a:p>
            <a:pPr eaLnBrk="1" hangingPunct="1"/>
            <a:r>
              <a:rPr lang="en-US" dirty="0">
                <a:latin typeface="Calibri"/>
                <a:ea typeface="Calibri"/>
                <a:cs typeface="Calibri"/>
              </a:rPr>
              <a:t>Risk Factors for Type 2 Diabetes</a:t>
            </a:r>
            <a:endParaRPr lang="en-US" sz="2800" dirty="0">
              <a:latin typeface="Calibri"/>
              <a:ea typeface="Calibri"/>
              <a:cs typeface="Calibri"/>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t>Taking high risk meds; antiretrovirals, 2</a:t>
            </a:r>
            <a:r>
              <a:rPr lang="en-US" sz="2489" baseline="30000" dirty="0"/>
              <a:t>nd</a:t>
            </a:r>
            <a:r>
              <a:rPr lang="en-US" sz="2489" dirty="0"/>
              <a:t> generation antipsychotics or steroids</a:t>
            </a:r>
          </a:p>
          <a:p>
            <a:pPr marL="880544" lvl="1" indent="-474139">
              <a:lnSpc>
                <a:spcPct val="90000"/>
              </a:lnSpc>
              <a:buClr>
                <a:schemeClr val="hlink"/>
              </a:buClr>
            </a:pPr>
            <a:r>
              <a:rPr lang="en-US" sz="2489" dirty="0"/>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ED6C9F-C481-DBB6-E991-C54500C3EBD0}"/>
              </a:ext>
            </a:extLst>
          </p:cNvPr>
          <p:cNvSpPr txBox="1"/>
          <p:nvPr/>
        </p:nvSpPr>
        <p:spPr>
          <a:xfrm>
            <a:off x="4572000" y="5978715"/>
            <a:ext cx="4572000" cy="646331"/>
          </a:xfrm>
          <a:prstGeom prst="rect">
            <a:avLst/>
          </a:prstGeom>
          <a:noFill/>
        </p:spPr>
        <p:txBody>
          <a:bodyPr wrap="square" lIns="91440" tIns="45720" rIns="91440" bIns="45720" anchor="t">
            <a:spAutoFit/>
          </a:bodyPr>
          <a:lstStyle/>
          <a:p>
            <a:r>
              <a:rPr lang="en-US" sz="1200" dirty="0">
                <a:latin typeface="Arial"/>
                <a:cs typeface="Arial"/>
              </a:rPr>
              <a:t>2. Diagnosis and Classification of Diabetes: Standards of Care in Diabetes—2025. Diabetes Care 1 January 2025; 48 (Supplement_1): S27–S49. https://</a:t>
            </a:r>
            <a:r>
              <a:rPr lang="en-US" sz="1200" dirty="0">
                <a:solidFill>
                  <a:srgbClr val="000000"/>
                </a:solidFill>
                <a:latin typeface="Arial"/>
                <a:cs typeface="Arial"/>
              </a:rPr>
              <a:t>doi.org/10.2337/dc25-S002</a:t>
            </a:r>
          </a:p>
        </p:txBody>
      </p:sp>
    </p:spTree>
    <p:custDataLst>
      <p:tags r:id="rId1"/>
    </p:custDataLst>
    <p:extLst>
      <p:ext uri="{BB962C8B-B14F-4D97-AF65-F5344CB8AC3E}">
        <p14:creationId xmlns:p14="http://schemas.microsoft.com/office/powerpoint/2010/main" val="3198289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a:bodyPr>
          <a:lstStyle/>
          <a:p>
            <a:pPr eaLnBrk="1" hangingPunct="1"/>
            <a:r>
              <a:rPr lang="en-US" sz="2800" dirty="0">
                <a:latin typeface="Calibri"/>
                <a:ea typeface="Calibri"/>
                <a:cs typeface="Calibri"/>
                <a:sym typeface="Monotype Sorts" pitchFamily="2" charset="2"/>
              </a:rPr>
              <a:t>Risk Factors for Type 2 Diabetes (Continued)</a:t>
            </a: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lvl="1" eaLnBrk="1" hangingPunct="1">
              <a:buClr>
                <a:schemeClr val="hlink"/>
              </a:buClr>
            </a:pPr>
            <a:r>
              <a:rPr lang="en-US" sz="2844" dirty="0"/>
              <a:t>HTN - BP &gt; 130/80 mmHg or on therapy</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History of GDM</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MASLD</a:t>
            </a:r>
          </a:p>
          <a:p>
            <a:pPr lvl="1" eaLnBrk="1" hangingPunct="1">
              <a:buClr>
                <a:schemeClr val="hlink"/>
              </a:buClr>
            </a:pPr>
            <a:endParaRPr lang="en-US" sz="2489" dirty="0"/>
          </a:p>
        </p:txBody>
      </p:sp>
      <p:pic>
        <p:nvPicPr>
          <p:cNvPr id="2" name="Picture 1"/>
          <p:cNvPicPr>
            <a:picLocks noChangeAspect="1"/>
          </p:cNvPicPr>
          <p:nvPr/>
        </p:nvPicPr>
        <p:blipFill>
          <a:blip r:embed="rId4"/>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584775"/>
          </a:xfrm>
          <a:prstGeom prst="rect">
            <a:avLst/>
          </a:prstGeom>
          <a:noFill/>
          <a:ln w="28575">
            <a:solidFill>
              <a:srgbClr val="C00000"/>
            </a:solidFill>
          </a:ln>
        </p:spPr>
        <p:txBody>
          <a:bodyPr wrap="square" rtlCol="0">
            <a:spAutoFit/>
          </a:bodyPr>
          <a:lstStyle/>
          <a:p>
            <a:r>
              <a:rPr lang="en-US" sz="1600" dirty="0"/>
              <a:t>Screen using A1C, Fasting Blood Glucose or OGTT.</a:t>
            </a:r>
          </a:p>
        </p:txBody>
      </p:sp>
      <p:sp>
        <p:nvSpPr>
          <p:cNvPr id="10" name="TextBox 9">
            <a:extLst>
              <a:ext uri="{FF2B5EF4-FFF2-40B4-BE49-F238E27FC236}">
                <a16:creationId xmlns:a16="http://schemas.microsoft.com/office/drawing/2014/main" id="{7C540B91-A58B-DD6E-2F6A-221DF6A1A05F}"/>
              </a:ext>
            </a:extLst>
          </p:cNvPr>
          <p:cNvSpPr txBox="1"/>
          <p:nvPr/>
        </p:nvSpPr>
        <p:spPr>
          <a:xfrm>
            <a:off x="323006" y="6211669"/>
            <a:ext cx="7906594" cy="461665"/>
          </a:xfrm>
          <a:prstGeom prst="rect">
            <a:avLst/>
          </a:prstGeom>
          <a:noFill/>
        </p:spPr>
        <p:txBody>
          <a:bodyPr wrap="square" lIns="91440" tIns="45720" rIns="91440" bIns="45720" anchor="t">
            <a:spAutoFit/>
          </a:bodyPr>
          <a:lstStyle/>
          <a:p>
            <a:r>
              <a:rPr lang="en-US" sz="1200" dirty="0">
                <a:latin typeface="Arial"/>
                <a:cs typeface="Arial"/>
              </a:rPr>
              <a:t>2. Diagnosis and Classification of Diabetes: Standards of Care in Diabetes—2025. Diabetes Care 1 January 2025; 48 (Supplement_1): S27–S49. https://doi.org/10.2337/dc25-S002</a:t>
            </a:r>
            <a:endParaRPr lang="en-US" dirty="0"/>
          </a:p>
        </p:txBody>
      </p:sp>
    </p:spTree>
    <p:custDataLst>
      <p:tags r:id="rId1"/>
    </p:custDataLst>
    <p:extLst>
      <p:ext uri="{BB962C8B-B14F-4D97-AF65-F5344CB8AC3E}">
        <p14:creationId xmlns:p14="http://schemas.microsoft.com/office/powerpoint/2010/main" val="1713830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1" end="1"/>
                                            </p:txEl>
                                          </p:spTgt>
                                        </p:tgtEl>
                                        <p:attrNameLst>
                                          <p:attrName>style.visibility</p:attrName>
                                        </p:attrNameLst>
                                      </p:cBhvr>
                                      <p:to>
                                        <p:strVal val="visible"/>
                                      </p:to>
                                    </p:set>
                                    <p:anim calcmode="lin" valueType="num">
                                      <p:cBhvr additive="base">
                                        <p:cTn id="7" dur="2000" fill="hold"/>
                                        <p:tgtEl>
                                          <p:spTgt spid="1992707">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a:normAutofit fontScale="90000"/>
          </a:bodyPr>
          <a:lstStyle/>
          <a:p>
            <a:r>
              <a:rPr lang="en-US" dirty="0"/>
              <a:t>Gestational Diabetes and Pregnancy  </a:t>
            </a:r>
          </a:p>
        </p:txBody>
      </p:sp>
      <p:sp>
        <p:nvSpPr>
          <p:cNvPr id="6" name="TextBox 5">
            <a:extLst>
              <a:ext uri="{FF2B5EF4-FFF2-40B4-BE49-F238E27FC236}">
                <a16:creationId xmlns:a16="http://schemas.microsoft.com/office/drawing/2014/main" id="{3F1E889A-3706-E6D9-B9F5-654CF9D1356A}"/>
              </a:ext>
            </a:extLst>
          </p:cNvPr>
          <p:cNvSpPr txBox="1"/>
          <p:nvPr/>
        </p:nvSpPr>
        <p:spPr>
          <a:xfrm>
            <a:off x="762000" y="1371600"/>
            <a:ext cx="7467600" cy="461665"/>
          </a:xfrm>
          <a:prstGeom prst="rect">
            <a:avLst/>
          </a:prstGeom>
          <a:noFill/>
        </p:spPr>
        <p:txBody>
          <a:bodyPr wrap="square" rtlCol="0">
            <a:spAutoFit/>
          </a:bodyPr>
          <a:lstStyle/>
          <a:p>
            <a:pPr algn="ctr"/>
            <a:r>
              <a:rPr lang="en-US" sz="2400" dirty="0">
                <a:solidFill>
                  <a:srgbClr val="0070C0"/>
                </a:solidFill>
              </a:rPr>
              <a:t>Screening and Diagnosis of Diabetes Cheat Sheet</a:t>
            </a:r>
          </a:p>
        </p:txBody>
      </p:sp>
      <p:pic>
        <p:nvPicPr>
          <p:cNvPr id="8" name="Content Placeholder 7">
            <a:extLst>
              <a:ext uri="{FF2B5EF4-FFF2-40B4-BE49-F238E27FC236}">
                <a16:creationId xmlns:a16="http://schemas.microsoft.com/office/drawing/2014/main" id="{93B08514-23D2-0740-EE91-D36E103DB97C}"/>
              </a:ext>
            </a:extLst>
          </p:cNvPr>
          <p:cNvPicPr>
            <a:picLocks noGrp="1" noChangeAspect="1"/>
          </p:cNvPicPr>
          <p:nvPr>
            <p:ph sz="quarter" idx="1"/>
          </p:nvPr>
        </p:nvPicPr>
        <p:blipFill>
          <a:blip r:embed="rId3"/>
          <a:srcRect b="11919"/>
          <a:stretch>
            <a:fillRect/>
          </a:stretch>
        </p:blipFill>
        <p:spPr>
          <a:xfrm>
            <a:off x="220694" y="2066219"/>
            <a:ext cx="8702611" cy="3424535"/>
          </a:xfrm>
        </p:spPr>
      </p:pic>
      <p:sp>
        <p:nvSpPr>
          <p:cNvPr id="4" name="TextBox 3">
            <a:extLst>
              <a:ext uri="{FF2B5EF4-FFF2-40B4-BE49-F238E27FC236}">
                <a16:creationId xmlns:a16="http://schemas.microsoft.com/office/drawing/2014/main" id="{7B6826E7-997E-3886-36C0-04B1A4952250}"/>
              </a:ext>
            </a:extLst>
          </p:cNvPr>
          <p:cNvSpPr txBox="1"/>
          <p:nvPr/>
        </p:nvSpPr>
        <p:spPr>
          <a:xfrm>
            <a:off x="762000" y="5791200"/>
            <a:ext cx="77179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a:cs typeface="Arial"/>
              </a:rPr>
              <a:t>Diagnosis &amp; Classification of Diabetes. American Diabetes Association of Medical Care in Diabetes.</a:t>
            </a:r>
          </a:p>
          <a:p>
            <a:r>
              <a:rPr lang="en-US" sz="1000" dirty="0">
                <a:latin typeface="Arial"/>
                <a:cs typeface="Arial"/>
              </a:rPr>
              <a:t>Diabetes Care 2025, Jan; 48 (Supplement 1) :S27-S49. Compliments of Diabetes Education Services www.DiabetesEd.net</a:t>
            </a:r>
          </a:p>
        </p:txBody>
      </p:sp>
    </p:spTree>
    <p:extLst>
      <p:ext uri="{BB962C8B-B14F-4D97-AF65-F5344CB8AC3E}">
        <p14:creationId xmlns:p14="http://schemas.microsoft.com/office/powerpoint/2010/main" val="71799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dirty="0"/>
              <a:t>Case Study</a:t>
            </a:r>
          </a:p>
        </p:txBody>
      </p:sp>
      <p:sp>
        <p:nvSpPr>
          <p:cNvPr id="3" name="Content Placeholder 2"/>
          <p:cNvSpPr>
            <a:spLocks noGrp="1"/>
          </p:cNvSpPr>
          <p:nvPr>
            <p:ph sz="quarter" idx="1"/>
          </p:nvPr>
        </p:nvSpPr>
        <p:spPr>
          <a:xfrm>
            <a:off x="457200" y="1219200"/>
            <a:ext cx="4876800" cy="4937760"/>
          </a:xfrm>
        </p:spPr>
        <p:txBody>
          <a:bodyPr>
            <a:normAutofit/>
          </a:bodyPr>
          <a:lstStyle/>
          <a:p>
            <a:pPr>
              <a:lnSpc>
                <a:spcPct val="90000"/>
              </a:lnSpc>
            </a:pPr>
            <a:r>
              <a:rPr lang="en-US" sz="2800" dirty="0"/>
              <a:t>KR has a history of polycystic ovary syndrome (PCOS) treated with metformin 850mg BID. </a:t>
            </a:r>
          </a:p>
          <a:p>
            <a:pPr>
              <a:lnSpc>
                <a:spcPct val="90000"/>
              </a:lnSpc>
            </a:pPr>
            <a:r>
              <a:rPr lang="en-US" sz="2800" dirty="0"/>
              <a:t>Monthly bleeding is 2 weeks late.</a:t>
            </a:r>
          </a:p>
          <a:p>
            <a:pPr>
              <a:lnSpc>
                <a:spcPct val="90000"/>
              </a:lnSpc>
            </a:pPr>
            <a:r>
              <a:rPr lang="en-US" sz="2800" dirty="0"/>
              <a:t>At provider visit, discovers that 4 </a:t>
            </a:r>
            <a:r>
              <a:rPr lang="en-US" sz="2800" dirty="0" err="1"/>
              <a:t>wks</a:t>
            </a:r>
            <a:r>
              <a:rPr lang="en-US" sz="2800" dirty="0"/>
              <a:t> pregnant</a:t>
            </a:r>
          </a:p>
          <a:p>
            <a:pPr>
              <a:lnSpc>
                <a:spcPct val="90000"/>
              </a:lnSpc>
            </a:pPr>
            <a:r>
              <a:rPr lang="en-US" sz="2800" dirty="0"/>
              <a:t>Fasting glucose is 103 mg/dl</a:t>
            </a:r>
          </a:p>
          <a:p>
            <a:pPr>
              <a:lnSpc>
                <a:spcPct val="90000"/>
              </a:lnSpc>
            </a:pPr>
            <a:r>
              <a:rPr lang="en-US" sz="2800" dirty="0"/>
              <a:t>What is PCOS?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 b="39524"/>
          <a:stretch/>
        </p:blipFill>
        <p:spPr bwMode="auto">
          <a:xfrm>
            <a:off x="5489755" y="1371600"/>
            <a:ext cx="3230824" cy="394716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35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57200" y="240690"/>
            <a:ext cx="8308975" cy="914400"/>
          </a:xfrm>
        </p:spPr>
        <p:txBody>
          <a:bodyPr>
            <a:normAutofit/>
          </a:bodyPr>
          <a:lstStyle/>
          <a:p>
            <a:pPr eaLnBrk="1" hangingPunct="1"/>
            <a:r>
              <a:rPr lang="en-US" dirty="0"/>
              <a:t>Polycystic Ovarian Syndrome</a:t>
            </a:r>
          </a:p>
        </p:txBody>
      </p:sp>
      <p:sp>
        <p:nvSpPr>
          <p:cNvPr id="427011" name="Rectangle 3"/>
          <p:cNvSpPr>
            <a:spLocks noGrp="1" noRot="1" noChangeArrowheads="1"/>
          </p:cNvSpPr>
          <p:nvPr>
            <p:ph type="body" sz="half" idx="1"/>
          </p:nvPr>
        </p:nvSpPr>
        <p:spPr>
          <a:xfrm>
            <a:off x="422031" y="1295400"/>
            <a:ext cx="5814890" cy="5638800"/>
          </a:xfrm>
        </p:spPr>
        <p:txBody>
          <a:bodyPr>
            <a:normAutofit fontScale="77500" lnSpcReduction="20000"/>
          </a:bodyPr>
          <a:lstStyle/>
          <a:p>
            <a:pPr eaLnBrk="1" hangingPunct="1">
              <a:lnSpc>
                <a:spcPct val="110000"/>
              </a:lnSpc>
              <a:defRPr/>
            </a:pPr>
            <a:r>
              <a:rPr lang="en-US" sz="2800" dirty="0"/>
              <a:t>Reproductive disorder of </a:t>
            </a:r>
            <a:br>
              <a:rPr lang="en-US" sz="2800" dirty="0"/>
            </a:br>
            <a:r>
              <a:rPr lang="en-US" sz="2800" dirty="0" err="1"/>
              <a:t>hyperandrogenism</a:t>
            </a:r>
            <a:r>
              <a:rPr lang="en-US" sz="2800" dirty="0"/>
              <a:t>, </a:t>
            </a:r>
            <a:br>
              <a:rPr lang="en-US" sz="2800" dirty="0"/>
            </a:br>
            <a:r>
              <a:rPr lang="en-US" sz="2800" dirty="0"/>
              <a:t>ovulatory dysfunction, </a:t>
            </a:r>
            <a:br>
              <a:rPr lang="en-US" sz="2800" dirty="0"/>
            </a:br>
            <a:r>
              <a:rPr lang="en-US" sz="2800" dirty="0"/>
              <a:t>polycystic ovaries</a:t>
            </a:r>
          </a:p>
          <a:p>
            <a:pPr eaLnBrk="1" hangingPunct="1">
              <a:lnSpc>
                <a:spcPct val="110000"/>
              </a:lnSpc>
              <a:defRPr/>
            </a:pPr>
            <a:r>
              <a:rPr lang="en-US" sz="2800" dirty="0"/>
              <a:t>About 40% have prediabetes (10% DM)</a:t>
            </a:r>
          </a:p>
          <a:p>
            <a:pPr eaLnBrk="1" hangingPunct="1">
              <a:lnSpc>
                <a:spcPct val="110000"/>
              </a:lnSpc>
              <a:defRPr/>
            </a:pPr>
            <a:r>
              <a:rPr lang="en-US" sz="2800" dirty="0"/>
              <a:t>Clinical findings</a:t>
            </a:r>
          </a:p>
          <a:p>
            <a:pPr lvl="1" eaLnBrk="1" hangingPunct="1">
              <a:lnSpc>
                <a:spcPct val="110000"/>
              </a:lnSpc>
              <a:defRPr/>
            </a:pPr>
            <a:r>
              <a:rPr lang="en-US" dirty="0"/>
              <a:t>Infertility, amenorrhea, irregular menses, hirsutism, acne, obesity, dyslipidemia, acanthosis </a:t>
            </a:r>
            <a:r>
              <a:rPr lang="en-US" dirty="0" err="1"/>
              <a:t>nigricans</a:t>
            </a:r>
            <a:r>
              <a:rPr lang="en-US" dirty="0"/>
              <a:t>.  </a:t>
            </a:r>
          </a:p>
          <a:p>
            <a:pPr lvl="1" eaLnBrk="1" hangingPunct="1">
              <a:lnSpc>
                <a:spcPct val="110000"/>
              </a:lnSpc>
              <a:defRPr/>
            </a:pPr>
            <a:r>
              <a:rPr lang="en-US" dirty="0"/>
              <a:t>“PCOS is the 5 o’clock shadow </a:t>
            </a:r>
            <a:br>
              <a:rPr lang="en-US" dirty="0"/>
            </a:br>
            <a:r>
              <a:rPr lang="en-US" dirty="0"/>
              <a:t>of Metabolic Syndrome</a:t>
            </a:r>
            <a:r>
              <a:rPr lang="en-US" sz="2400" dirty="0"/>
              <a:t>”</a:t>
            </a:r>
          </a:p>
          <a:p>
            <a:pPr eaLnBrk="1" hangingPunct="1">
              <a:lnSpc>
                <a:spcPct val="110000"/>
              </a:lnSpc>
              <a:defRPr/>
            </a:pPr>
            <a:r>
              <a:rPr lang="en-US" sz="2800" dirty="0"/>
              <a:t>Treatment</a:t>
            </a:r>
          </a:p>
          <a:p>
            <a:pPr lvl="1" eaLnBrk="1" hangingPunct="1">
              <a:lnSpc>
                <a:spcPct val="110000"/>
              </a:lnSpc>
              <a:defRPr/>
            </a:pPr>
            <a:r>
              <a:rPr lang="en-US" dirty="0"/>
              <a:t>Lifestyle changes (lose </a:t>
            </a:r>
            <a:r>
              <a:rPr lang="en-US" dirty="0" err="1"/>
              <a:t>wt</a:t>
            </a:r>
            <a:r>
              <a:rPr lang="en-US" dirty="0"/>
              <a:t>, exercise, healthy eating)</a:t>
            </a:r>
          </a:p>
          <a:p>
            <a:pPr lvl="1" eaLnBrk="1" hangingPunct="1">
              <a:lnSpc>
                <a:spcPct val="110000"/>
              </a:lnSpc>
              <a:defRPr/>
            </a:pPr>
            <a:r>
              <a:rPr lang="en-US" dirty="0"/>
              <a:t>Meds (Metformin and others)</a:t>
            </a:r>
          </a:p>
          <a:p>
            <a:pPr lvl="1" eaLnBrk="1" hangingPunct="1">
              <a:lnSpc>
                <a:spcPct val="110000"/>
              </a:lnSpc>
              <a:defRPr/>
            </a:pPr>
            <a:r>
              <a:rPr lang="en-US" dirty="0"/>
              <a:t>Monitor BG for prediabetes/ diabetes</a:t>
            </a:r>
          </a:p>
          <a:p>
            <a:pPr eaLnBrk="1" hangingPunct="1">
              <a:lnSpc>
                <a:spcPct val="90000"/>
              </a:lnSpc>
              <a:defRPr/>
            </a:pPr>
            <a:endParaRPr lang="en-US" sz="2400" u="sng" dirty="0"/>
          </a:p>
        </p:txBody>
      </p:sp>
      <p:pic>
        <p:nvPicPr>
          <p:cNvPr id="2" name="Picture 1"/>
          <p:cNvPicPr>
            <a:picLocks noChangeAspect="1"/>
          </p:cNvPicPr>
          <p:nvPr/>
        </p:nvPicPr>
        <p:blipFill>
          <a:blip r:embed="rId4"/>
          <a:stretch>
            <a:fillRect/>
          </a:stretch>
        </p:blipFill>
        <p:spPr>
          <a:xfrm>
            <a:off x="6122621" y="2778736"/>
            <a:ext cx="2628900" cy="1896991"/>
          </a:xfrm>
          <a:prstGeom prst="rect">
            <a:avLst/>
          </a:prstGeom>
        </p:spPr>
      </p:pic>
      <p:pic>
        <p:nvPicPr>
          <p:cNvPr id="3" name="Picture 2"/>
          <p:cNvPicPr>
            <a:picLocks noChangeAspect="1"/>
          </p:cNvPicPr>
          <p:nvPr/>
        </p:nvPicPr>
        <p:blipFill>
          <a:blip r:embed="rId5"/>
          <a:stretch>
            <a:fillRect/>
          </a:stretch>
        </p:blipFill>
        <p:spPr>
          <a:xfrm>
            <a:off x="6122621" y="1295400"/>
            <a:ext cx="2667000" cy="1483336"/>
          </a:xfrm>
          <a:prstGeom prst="rect">
            <a:avLst/>
          </a:prstGeom>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5431" y="4679356"/>
            <a:ext cx="3021379" cy="2019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5828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744FF-715F-4CD8-847C-636E3C1F22A8}"/>
              </a:ext>
            </a:extLst>
          </p:cNvPr>
          <p:cNvPicPr>
            <a:picLocks noChangeAspect="1"/>
          </p:cNvPicPr>
          <p:nvPr/>
        </p:nvPicPr>
        <p:blipFill>
          <a:blip r:embed="rId2"/>
          <a:stretch>
            <a:fillRect/>
          </a:stretch>
        </p:blipFill>
        <p:spPr>
          <a:xfrm>
            <a:off x="7000875" y="1473200"/>
            <a:ext cx="2143125" cy="2143125"/>
          </a:xfrm>
          <a:prstGeom prst="rect">
            <a:avLst/>
          </a:prstGeom>
        </p:spPr>
      </p:pic>
      <p:sp>
        <p:nvSpPr>
          <p:cNvPr id="6" name="Title 5"/>
          <p:cNvSpPr>
            <a:spLocks noGrp="1"/>
          </p:cNvSpPr>
          <p:nvPr>
            <p:ph type="title"/>
          </p:nvPr>
        </p:nvSpPr>
        <p:spPr>
          <a:xfrm>
            <a:off x="457200" y="68942"/>
            <a:ext cx="8229600" cy="1226457"/>
          </a:xfrm>
        </p:spPr>
        <p:txBody>
          <a:bodyPr>
            <a:normAutofit fontScale="90000"/>
          </a:bodyPr>
          <a:lstStyle/>
          <a:p>
            <a:r>
              <a:rPr lang="en-US" dirty="0"/>
              <a:t>Polycystic Ovarian Syndrome and Related Issues</a:t>
            </a:r>
          </a:p>
        </p:txBody>
      </p:sp>
      <p:sp>
        <p:nvSpPr>
          <p:cNvPr id="7" name="Content Placeholder 6"/>
          <p:cNvSpPr>
            <a:spLocks noGrp="1"/>
          </p:cNvSpPr>
          <p:nvPr>
            <p:ph sz="quarter" idx="1"/>
          </p:nvPr>
        </p:nvSpPr>
        <p:spPr>
          <a:xfrm>
            <a:off x="381000" y="1371600"/>
            <a:ext cx="6781800" cy="5410200"/>
          </a:xfrm>
        </p:spPr>
        <p:txBody>
          <a:bodyPr>
            <a:normAutofit fontScale="92500" lnSpcReduction="10000"/>
          </a:bodyPr>
          <a:lstStyle/>
          <a:p>
            <a:r>
              <a:rPr lang="en-US" b="1" dirty="0"/>
              <a:t>Diabetes</a:t>
            </a:r>
            <a:r>
              <a:rPr lang="en-US" dirty="0"/>
              <a:t> 50% with PCOS will have diabetes or pre-diabetes by age 40.</a:t>
            </a:r>
            <a:endParaRPr lang="en-US" baseline="30000" dirty="0"/>
          </a:p>
          <a:p>
            <a:r>
              <a:rPr lang="en-US" b="1" dirty="0"/>
              <a:t>High blood pressure </a:t>
            </a:r>
            <a:r>
              <a:rPr lang="en-US" dirty="0"/>
              <a:t> Greater risk of HTN</a:t>
            </a:r>
          </a:p>
          <a:p>
            <a:r>
              <a:rPr lang="en-US" b="1" dirty="0"/>
              <a:t>Cholesterol.</a:t>
            </a:r>
            <a:r>
              <a:rPr lang="en-US" dirty="0"/>
              <a:t> Elevated LDL cholesterol and low HDL cholesterol.</a:t>
            </a:r>
          </a:p>
          <a:p>
            <a:r>
              <a:rPr lang="en-US" b="1" dirty="0"/>
              <a:t>Sleep apnea. </a:t>
            </a:r>
            <a:r>
              <a:rPr lang="en-US" dirty="0"/>
              <a:t>If BMI 25+, increased sleep apnea risk.</a:t>
            </a:r>
          </a:p>
          <a:p>
            <a:r>
              <a:rPr lang="en-US" b="1" dirty="0"/>
              <a:t>Depression and anxiety </a:t>
            </a:r>
            <a:r>
              <a:rPr lang="en-US" dirty="0"/>
              <a:t>more common</a:t>
            </a:r>
          </a:p>
          <a:p>
            <a:r>
              <a:rPr lang="en-US" b="1" dirty="0"/>
              <a:t>Endometrial cancer. </a:t>
            </a:r>
            <a:r>
              <a:rPr lang="en-US" dirty="0"/>
              <a:t>PCOS, excess </a:t>
            </a:r>
            <a:r>
              <a:rPr lang="en-US" dirty="0" err="1"/>
              <a:t>wt</a:t>
            </a:r>
            <a:r>
              <a:rPr lang="en-US" dirty="0"/>
              <a:t>, insulin resistance, diabetes, increase risk of developing endometrium cancer</a:t>
            </a:r>
          </a:p>
        </p:txBody>
      </p:sp>
    </p:spTree>
    <p:extLst>
      <p:ext uri="{BB962C8B-B14F-4D97-AF65-F5344CB8AC3E}">
        <p14:creationId xmlns:p14="http://schemas.microsoft.com/office/powerpoint/2010/main" val="360520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sz="quarter" idx="1"/>
          </p:nvPr>
        </p:nvSpPr>
        <p:spPr>
          <a:xfrm>
            <a:off x="457200" y="1219200"/>
            <a:ext cx="6096000" cy="4937760"/>
          </a:xfrm>
        </p:spPr>
        <p:txBody>
          <a:bodyPr/>
          <a:lstStyle/>
          <a:p>
            <a:r>
              <a:rPr lang="en-US" dirty="0"/>
              <a:t>KR has a history of polycystic ovary disease treated with metformin 850mg BID. </a:t>
            </a:r>
          </a:p>
          <a:p>
            <a:r>
              <a:rPr lang="en-US" dirty="0"/>
              <a:t>Monthly bleeding is 2 weeks late.</a:t>
            </a:r>
          </a:p>
          <a:p>
            <a:r>
              <a:rPr lang="en-US" dirty="0"/>
              <a:t>At provider visit, discovers 4 </a:t>
            </a:r>
            <a:r>
              <a:rPr lang="en-US" dirty="0" err="1"/>
              <a:t>wks</a:t>
            </a:r>
            <a:r>
              <a:rPr lang="en-US" dirty="0"/>
              <a:t> pregnant</a:t>
            </a:r>
          </a:p>
          <a:p>
            <a:r>
              <a:rPr lang="en-US" dirty="0"/>
              <a:t>Fasting glucose is 103 mg/dl</a:t>
            </a:r>
          </a:p>
          <a:p>
            <a:r>
              <a:rPr lang="en-US" dirty="0"/>
              <a:t>What are next actions?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134533"/>
            <a:ext cx="2533650"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51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23"/>
            <a:ext cx="8229600" cy="990600"/>
          </a:xfrm>
        </p:spPr>
        <p:txBody>
          <a:bodyPr/>
          <a:lstStyle/>
          <a:p>
            <a:r>
              <a:rPr lang="en-US" dirty="0"/>
              <a:t>Quick Question 1</a:t>
            </a:r>
          </a:p>
        </p:txBody>
      </p:sp>
      <p:sp>
        <p:nvSpPr>
          <p:cNvPr id="3" name="Content Placeholder 2"/>
          <p:cNvSpPr>
            <a:spLocks noGrp="1"/>
          </p:cNvSpPr>
          <p:nvPr>
            <p:ph sz="quarter" idx="1"/>
          </p:nvPr>
        </p:nvSpPr>
        <p:spPr/>
        <p:txBody>
          <a:bodyPr/>
          <a:lstStyle/>
          <a:p>
            <a:r>
              <a:rPr lang="en-US" dirty="0"/>
              <a:t>KR is 4 weeks pregnant. Fasting glucose is 103 mg/dl. What best describes KRs current situation?</a:t>
            </a:r>
          </a:p>
          <a:p>
            <a:pPr marL="514350" indent="-514350">
              <a:buAutoNum type="alphaUcPeriod"/>
            </a:pPr>
            <a:r>
              <a:rPr lang="en-US" dirty="0"/>
              <a:t>KR has gestational diabetes</a:t>
            </a:r>
          </a:p>
          <a:p>
            <a:pPr marL="514350" indent="-514350">
              <a:buAutoNum type="alphaUcPeriod"/>
            </a:pPr>
            <a:r>
              <a:rPr lang="en-US" dirty="0"/>
              <a:t>KR needs a 75 gm OGTT </a:t>
            </a:r>
          </a:p>
          <a:p>
            <a:pPr marL="514350" indent="-514350">
              <a:buAutoNum type="alphaUcPeriod"/>
            </a:pPr>
            <a:r>
              <a:rPr lang="en-US" dirty="0"/>
              <a:t>KR has type 2 diabetes</a:t>
            </a:r>
          </a:p>
          <a:p>
            <a:pPr marL="514350" indent="-514350">
              <a:buAutoNum type="alphaUcPeriod"/>
            </a:pPr>
            <a:r>
              <a:rPr lang="en-US" dirty="0"/>
              <a:t>KR might have prediabetes</a:t>
            </a:r>
          </a:p>
        </p:txBody>
      </p:sp>
      <p:pic>
        <p:nvPicPr>
          <p:cNvPr id="4" name="Picture 3">
            <a:extLst>
              <a:ext uri="{FF2B5EF4-FFF2-40B4-BE49-F238E27FC236}">
                <a16:creationId xmlns:a16="http://schemas.microsoft.com/office/drawing/2014/main" id="{B4F10179-BC3F-4F71-A9C0-755786C5030B}"/>
              </a:ext>
            </a:extLst>
          </p:cNvPr>
          <p:cNvPicPr>
            <a:picLocks noChangeAspect="1"/>
          </p:cNvPicPr>
          <p:nvPr/>
        </p:nvPicPr>
        <p:blipFill>
          <a:blip r:embed="rId2"/>
          <a:stretch>
            <a:fillRect/>
          </a:stretch>
        </p:blipFill>
        <p:spPr>
          <a:xfrm>
            <a:off x="7086600" y="2339261"/>
            <a:ext cx="1156122" cy="1371600"/>
          </a:xfrm>
          <a:prstGeom prst="rect">
            <a:avLst/>
          </a:prstGeom>
        </p:spPr>
      </p:pic>
      <p:sp>
        <p:nvSpPr>
          <p:cNvPr id="5" name="Oval 4">
            <a:extLst>
              <a:ext uri="{FF2B5EF4-FFF2-40B4-BE49-F238E27FC236}">
                <a16:creationId xmlns:a16="http://schemas.microsoft.com/office/drawing/2014/main" id="{F8F2809B-71E7-343F-E299-87A546157EC3}"/>
              </a:ext>
            </a:extLst>
          </p:cNvPr>
          <p:cNvSpPr/>
          <p:nvPr/>
        </p:nvSpPr>
        <p:spPr>
          <a:xfrm>
            <a:off x="333260" y="4297680"/>
            <a:ext cx="6337722" cy="990600"/>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04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152400"/>
            <a:ext cx="8229600" cy="990600"/>
          </a:xfrm>
        </p:spPr>
        <p:txBody>
          <a:bodyPr/>
          <a:lstStyle/>
          <a:p>
            <a:r>
              <a:rPr lang="en-US" dirty="0"/>
              <a:t>Quick Question 2</a:t>
            </a:r>
          </a:p>
        </p:txBody>
      </p:sp>
      <p:sp>
        <p:nvSpPr>
          <p:cNvPr id="3" name="Content Placeholder 2"/>
          <p:cNvSpPr>
            <a:spLocks noGrp="1"/>
          </p:cNvSpPr>
          <p:nvPr>
            <p:ph sz="quarter" idx="1"/>
          </p:nvPr>
        </p:nvSpPr>
        <p:spPr/>
        <p:txBody>
          <a:bodyPr/>
          <a:lstStyle/>
          <a:p>
            <a:r>
              <a:rPr lang="en-US" dirty="0"/>
              <a:t>If prediabetes diagnosis is confirmed, what is the next step?</a:t>
            </a:r>
          </a:p>
          <a:p>
            <a:pPr marL="514350" indent="-514350">
              <a:buAutoNum type="alphaUcPeriod"/>
            </a:pPr>
            <a:r>
              <a:rPr lang="en-US" dirty="0"/>
              <a:t>Continue metformin through 1</a:t>
            </a:r>
            <a:r>
              <a:rPr lang="en-US" baseline="30000" dirty="0"/>
              <a:t>st</a:t>
            </a:r>
            <a:r>
              <a:rPr lang="en-US" dirty="0"/>
              <a:t> trimester</a:t>
            </a:r>
          </a:p>
          <a:p>
            <a:pPr marL="514350" indent="-514350">
              <a:buAutoNum type="alphaUcPeriod"/>
            </a:pPr>
            <a:r>
              <a:rPr lang="en-US" dirty="0"/>
              <a:t>Start basal insulin</a:t>
            </a:r>
          </a:p>
          <a:p>
            <a:pPr marL="514350" indent="-514350">
              <a:buAutoNum type="alphaUcPeriod"/>
            </a:pPr>
            <a:r>
              <a:rPr lang="en-US" dirty="0"/>
              <a:t>Add human basal bolus insulin</a:t>
            </a:r>
          </a:p>
          <a:p>
            <a:pPr marL="514350" indent="-514350">
              <a:buAutoNum type="alphaUcPeriod"/>
            </a:pPr>
            <a:r>
              <a:rPr lang="en-US" dirty="0"/>
              <a:t>Stop metformin, start sulfonylurea</a:t>
            </a:r>
          </a:p>
        </p:txBody>
      </p:sp>
      <p:pic>
        <p:nvPicPr>
          <p:cNvPr id="4" name="Picture 3">
            <a:extLst>
              <a:ext uri="{FF2B5EF4-FFF2-40B4-BE49-F238E27FC236}">
                <a16:creationId xmlns:a16="http://schemas.microsoft.com/office/drawing/2014/main" id="{1A737678-CF9B-41E2-8673-27ADB0C89144}"/>
              </a:ext>
            </a:extLst>
          </p:cNvPr>
          <p:cNvPicPr>
            <a:picLocks noChangeAspect="1"/>
          </p:cNvPicPr>
          <p:nvPr/>
        </p:nvPicPr>
        <p:blipFill>
          <a:blip r:embed="rId2"/>
          <a:stretch>
            <a:fillRect/>
          </a:stretch>
        </p:blipFill>
        <p:spPr>
          <a:xfrm>
            <a:off x="7162800" y="3200400"/>
            <a:ext cx="1156122" cy="1371600"/>
          </a:xfrm>
          <a:prstGeom prst="rect">
            <a:avLst/>
          </a:prstGeom>
        </p:spPr>
      </p:pic>
      <p:sp>
        <p:nvSpPr>
          <p:cNvPr id="5" name="Oval 4">
            <a:extLst>
              <a:ext uri="{FF2B5EF4-FFF2-40B4-BE49-F238E27FC236}">
                <a16:creationId xmlns:a16="http://schemas.microsoft.com/office/drawing/2014/main" id="{C010672C-2EF8-26B1-409A-AF9802A41668}"/>
              </a:ext>
            </a:extLst>
          </p:cNvPr>
          <p:cNvSpPr/>
          <p:nvPr/>
        </p:nvSpPr>
        <p:spPr>
          <a:xfrm>
            <a:off x="422030" y="2057400"/>
            <a:ext cx="7731369" cy="990600"/>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60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FC2E-5C18-4341-BA28-6D67EF6DAA10}"/>
              </a:ext>
            </a:extLst>
          </p:cNvPr>
          <p:cNvSpPr>
            <a:spLocks noGrp="1"/>
          </p:cNvSpPr>
          <p:nvPr>
            <p:ph type="title"/>
          </p:nvPr>
        </p:nvSpPr>
        <p:spPr>
          <a:xfrm>
            <a:off x="457200" y="152400"/>
            <a:ext cx="8229600" cy="1295400"/>
          </a:xfrm>
        </p:spPr>
        <p:txBody>
          <a:bodyPr>
            <a:normAutofit fontScale="90000"/>
          </a:bodyPr>
          <a:lstStyle/>
          <a:p>
            <a:r>
              <a:rPr lang="en-US" dirty="0"/>
              <a:t>Metformin for Polycystic Ovary Syndrome</a:t>
            </a:r>
          </a:p>
        </p:txBody>
      </p:sp>
      <p:sp>
        <p:nvSpPr>
          <p:cNvPr id="3" name="Content Placeholder 2">
            <a:extLst>
              <a:ext uri="{FF2B5EF4-FFF2-40B4-BE49-F238E27FC236}">
                <a16:creationId xmlns:a16="http://schemas.microsoft.com/office/drawing/2014/main" id="{3BB28F05-34AB-4055-B02C-74514C1189F9}"/>
              </a:ext>
            </a:extLst>
          </p:cNvPr>
          <p:cNvSpPr>
            <a:spLocks noGrp="1"/>
          </p:cNvSpPr>
          <p:nvPr>
            <p:ph sz="quarter" idx="1"/>
          </p:nvPr>
        </p:nvSpPr>
        <p:spPr>
          <a:xfrm>
            <a:off x="457200" y="1752600"/>
            <a:ext cx="4800600" cy="4404360"/>
          </a:xfrm>
        </p:spPr>
        <p:txBody>
          <a:bodyPr/>
          <a:lstStyle/>
          <a:p>
            <a:r>
              <a:rPr lang="en-US" dirty="0"/>
              <a:t>If metformin used to treat polycystic ovary syndrome and induce ovulation</a:t>
            </a:r>
          </a:p>
          <a:p>
            <a:r>
              <a:rPr lang="en-US" dirty="0"/>
              <a:t>Stop at end of first trimester.</a:t>
            </a:r>
          </a:p>
        </p:txBody>
      </p:sp>
      <p:pic>
        <p:nvPicPr>
          <p:cNvPr id="5" name="Picture 4" descr="A picture containing table, food, bottle, cake&#10;&#10;Description automatically generated">
            <a:extLst>
              <a:ext uri="{FF2B5EF4-FFF2-40B4-BE49-F238E27FC236}">
                <a16:creationId xmlns:a16="http://schemas.microsoft.com/office/drawing/2014/main" id="{B26D0C9F-5486-4951-8EFA-70FD7C1AF5C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05992" y="1600200"/>
            <a:ext cx="3080808" cy="3124200"/>
          </a:xfrm>
          <a:prstGeom prst="rect">
            <a:avLst/>
          </a:prstGeom>
        </p:spPr>
      </p:pic>
      <p:sp>
        <p:nvSpPr>
          <p:cNvPr id="4" name="TextBox 3">
            <a:extLst>
              <a:ext uri="{FF2B5EF4-FFF2-40B4-BE49-F238E27FC236}">
                <a16:creationId xmlns:a16="http://schemas.microsoft.com/office/drawing/2014/main" id="{81DDD711-9EF5-1E2F-E454-95DD80A34A57}"/>
              </a:ext>
            </a:extLst>
          </p:cNvPr>
          <p:cNvSpPr txBox="1"/>
          <p:nvPr/>
        </p:nvSpPr>
        <p:spPr>
          <a:xfrm>
            <a:off x="4419600" y="6202622"/>
            <a:ext cx="5029200" cy="646331"/>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sz="1200">
              <a:latin typeface="Calibri"/>
              <a:ea typeface="Calibri"/>
              <a:cs typeface="Calibri"/>
            </a:endParaRPr>
          </a:p>
          <a:p>
            <a:endParaRPr lang="en-US" sz="1200" dirty="0">
              <a:latin typeface="Calibri"/>
              <a:ea typeface="Calibri"/>
              <a:cs typeface="Calibri"/>
            </a:endParaRPr>
          </a:p>
        </p:txBody>
      </p:sp>
    </p:spTree>
    <p:extLst>
      <p:ext uri="{BB962C8B-B14F-4D97-AF65-F5344CB8AC3E}">
        <p14:creationId xmlns:p14="http://schemas.microsoft.com/office/powerpoint/2010/main" val="115513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9E07-38E2-4174-9A78-C7640AE923AC}"/>
              </a:ext>
            </a:extLst>
          </p:cNvPr>
          <p:cNvSpPr>
            <a:spLocks noGrp="1"/>
          </p:cNvSpPr>
          <p:nvPr>
            <p:ph type="title"/>
          </p:nvPr>
        </p:nvSpPr>
        <p:spPr/>
        <p:txBody>
          <a:bodyPr/>
          <a:lstStyle/>
          <a:p>
            <a:r>
              <a:rPr lang="en-US" dirty="0"/>
              <a:t>How does Pregnancy Affect BG?</a:t>
            </a:r>
          </a:p>
        </p:txBody>
      </p:sp>
      <p:pic>
        <p:nvPicPr>
          <p:cNvPr id="5" name="Content Placeholder 4" descr="Pregnant woman walking on the street">
            <a:extLst>
              <a:ext uri="{FF2B5EF4-FFF2-40B4-BE49-F238E27FC236}">
                <a16:creationId xmlns:a16="http://schemas.microsoft.com/office/drawing/2014/main" id="{B28FF90E-20EA-490F-A358-EBEE2E2A25D4}"/>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72837" y="1219200"/>
            <a:ext cx="7398325" cy="4937125"/>
          </a:xfrm>
        </p:spPr>
      </p:pic>
    </p:spTree>
    <p:extLst>
      <p:ext uri="{BB962C8B-B14F-4D97-AF65-F5344CB8AC3E}">
        <p14:creationId xmlns:p14="http://schemas.microsoft.com/office/powerpoint/2010/main" val="319842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52400"/>
            <a:ext cx="8229600" cy="990600"/>
          </a:xfrm>
        </p:spPr>
        <p:txBody>
          <a:bodyPr anchor="b">
            <a:normAutofit/>
          </a:bodyPr>
          <a:lstStyle/>
          <a:p>
            <a:r>
              <a:rPr lang="en-US" dirty="0"/>
              <a:t>BG levels during pregnancy</a:t>
            </a:r>
          </a:p>
        </p:txBody>
      </p:sp>
      <p:graphicFrame>
        <p:nvGraphicFramePr>
          <p:cNvPr id="31748" name="Content Placeholder 2">
            <a:extLst>
              <a:ext uri="{FF2B5EF4-FFF2-40B4-BE49-F238E27FC236}">
                <a16:creationId xmlns:a16="http://schemas.microsoft.com/office/drawing/2014/main" id="{62965CD9-DD7F-4ECC-A7B6-44EF9DFD67A7}"/>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6508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B19B-3AD4-EFCC-A83D-C9C37749AAE6}"/>
              </a:ext>
            </a:extLst>
          </p:cNvPr>
          <p:cNvSpPr>
            <a:spLocks noGrp="1"/>
          </p:cNvSpPr>
          <p:nvPr>
            <p:ph type="title"/>
          </p:nvPr>
        </p:nvSpPr>
        <p:spPr/>
        <p:txBody>
          <a:bodyPr/>
          <a:lstStyle/>
          <a:p>
            <a:r>
              <a:rPr lang="en-US" dirty="0"/>
              <a:t>Insulin Needs During Pregnancy </a:t>
            </a:r>
          </a:p>
        </p:txBody>
      </p:sp>
      <p:sp>
        <p:nvSpPr>
          <p:cNvPr id="3" name="Content Placeholder 2">
            <a:extLst>
              <a:ext uri="{FF2B5EF4-FFF2-40B4-BE49-F238E27FC236}">
                <a16:creationId xmlns:a16="http://schemas.microsoft.com/office/drawing/2014/main" id="{971CC98A-F1FA-D63E-300F-CC1B4CA347E4}"/>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C37F3000-21EA-CFEB-C896-5C88DC75DC78}"/>
              </a:ext>
            </a:extLst>
          </p:cNvPr>
          <p:cNvPicPr>
            <a:picLocks noChangeAspect="1"/>
          </p:cNvPicPr>
          <p:nvPr/>
        </p:nvPicPr>
        <p:blipFill>
          <a:blip r:embed="rId2"/>
          <a:stretch>
            <a:fillRect/>
          </a:stretch>
        </p:blipFill>
        <p:spPr>
          <a:xfrm>
            <a:off x="304800" y="1219200"/>
            <a:ext cx="8534400" cy="4798952"/>
          </a:xfrm>
          <a:prstGeom prst="rect">
            <a:avLst/>
          </a:prstGeom>
        </p:spPr>
      </p:pic>
    </p:spTree>
    <p:extLst>
      <p:ext uri="{BB962C8B-B14F-4D97-AF65-F5344CB8AC3E}">
        <p14:creationId xmlns:p14="http://schemas.microsoft.com/office/powerpoint/2010/main" val="291521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646331"/>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Tree>
    <p:extLst>
      <p:ext uri="{BB962C8B-B14F-4D97-AF65-F5344CB8AC3E}">
        <p14:creationId xmlns:p14="http://schemas.microsoft.com/office/powerpoint/2010/main" val="10828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1414-154A-4A4C-947F-BE6DF62E1CCD}"/>
              </a:ext>
            </a:extLst>
          </p:cNvPr>
          <p:cNvSpPr>
            <a:spLocks noGrp="1"/>
          </p:cNvSpPr>
          <p:nvPr>
            <p:ph type="title"/>
          </p:nvPr>
        </p:nvSpPr>
        <p:spPr>
          <a:xfrm>
            <a:off x="455613" y="273050"/>
            <a:ext cx="8226425" cy="1143000"/>
          </a:xfrm>
        </p:spPr>
        <p:txBody>
          <a:bodyPr vert="horz" anchor="b" anchorCtr="0">
            <a:normAutofit/>
          </a:bodyPr>
          <a:lstStyle/>
          <a:p>
            <a:r>
              <a:rPr kumimoji="0" lang="en-US" kern="1200" dirty="0">
                <a:latin typeface="Calibri" panose="020F0502020204030204" pitchFamily="34" charset="0"/>
                <a:ea typeface="+mj-ea"/>
                <a:cs typeface="+mj-cs"/>
              </a:rPr>
              <a:t>Blood  Glucose and Pregnancy</a:t>
            </a:r>
          </a:p>
        </p:txBody>
      </p:sp>
      <p:sp>
        <p:nvSpPr>
          <p:cNvPr id="4" name="Content Placeholder 3">
            <a:extLst>
              <a:ext uri="{FF2B5EF4-FFF2-40B4-BE49-F238E27FC236}">
                <a16:creationId xmlns:a16="http://schemas.microsoft.com/office/drawing/2014/main" id="{BBBACE25-D5AE-45BE-B18E-F491986405A5}"/>
              </a:ext>
            </a:extLst>
          </p:cNvPr>
          <p:cNvSpPr>
            <a:spLocks noGrp="1"/>
          </p:cNvSpPr>
          <p:nvPr>
            <p:ph type="body" sz="half" idx="1"/>
          </p:nvPr>
        </p:nvSpPr>
        <p:spPr>
          <a:xfrm>
            <a:off x="455612" y="1598613"/>
            <a:ext cx="4116387" cy="4497387"/>
          </a:xfrm>
        </p:spPr>
        <p:txBody>
          <a:bodyPr vert="horz">
            <a:normAutofit/>
          </a:bodyPr>
          <a:lstStyle/>
          <a:p>
            <a:pPr>
              <a:lnSpc>
                <a:spcPct val="90000"/>
              </a:lnSpc>
              <a:defRPr/>
            </a:pPr>
            <a:r>
              <a:rPr lang="en-US" sz="2700" dirty="0"/>
              <a:t>Non-diabetes usual glucose ranges</a:t>
            </a:r>
          </a:p>
          <a:p>
            <a:pPr lvl="1">
              <a:lnSpc>
                <a:spcPct val="90000"/>
              </a:lnSpc>
              <a:defRPr/>
            </a:pPr>
            <a:r>
              <a:rPr lang="en-US" sz="2700" dirty="0"/>
              <a:t>Mean fasting BG</a:t>
            </a:r>
          </a:p>
          <a:p>
            <a:pPr lvl="2">
              <a:lnSpc>
                <a:spcPct val="90000"/>
              </a:lnSpc>
              <a:defRPr/>
            </a:pPr>
            <a:r>
              <a:rPr lang="en-US" sz="2700" dirty="0"/>
              <a:t>61-75 mg/dl</a:t>
            </a:r>
          </a:p>
          <a:p>
            <a:pPr lvl="1">
              <a:lnSpc>
                <a:spcPct val="90000"/>
              </a:lnSpc>
              <a:defRPr/>
            </a:pPr>
            <a:r>
              <a:rPr lang="en-US" sz="2700" dirty="0"/>
              <a:t>Peak post prandial</a:t>
            </a:r>
          </a:p>
          <a:p>
            <a:pPr lvl="2">
              <a:lnSpc>
                <a:spcPct val="90000"/>
              </a:lnSpc>
              <a:defRPr/>
            </a:pPr>
            <a:r>
              <a:rPr lang="en-US" sz="2700" dirty="0"/>
              <a:t>Rarely exceeds 126 mg/dl</a:t>
            </a:r>
          </a:p>
          <a:p>
            <a:pPr lvl="1">
              <a:lnSpc>
                <a:spcPct val="90000"/>
              </a:lnSpc>
              <a:defRPr/>
            </a:pPr>
            <a:r>
              <a:rPr lang="en-US" sz="2700" dirty="0"/>
              <a:t>Maximal post prandial excursions 60 – 90 mins after start of meal.</a:t>
            </a:r>
          </a:p>
          <a:p>
            <a:pPr>
              <a:lnSpc>
                <a:spcPct val="90000"/>
              </a:lnSpc>
            </a:pPr>
            <a:endParaRPr lang="en-US" sz="2700" dirty="0"/>
          </a:p>
        </p:txBody>
      </p:sp>
      <p:pic>
        <p:nvPicPr>
          <p:cNvPr id="9" name="Picture 8" descr="Smiling doctor">
            <a:extLst>
              <a:ext uri="{FF2B5EF4-FFF2-40B4-BE49-F238E27FC236}">
                <a16:creationId xmlns:a16="http://schemas.microsoft.com/office/drawing/2014/main" id="{00C70622-389F-43D7-97A8-4FEF17BEAD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 b="19109"/>
          <a:stretch/>
        </p:blipFill>
        <p:spPr>
          <a:xfrm>
            <a:off x="4645026" y="1598613"/>
            <a:ext cx="4037013" cy="2171700"/>
          </a:xfrm>
          <a:prstGeom prst="rect">
            <a:avLst/>
          </a:prstGeom>
          <a:noFill/>
        </p:spPr>
      </p:pic>
      <p:sp>
        <p:nvSpPr>
          <p:cNvPr id="5" name="TextBox 4"/>
          <p:cNvSpPr txBox="1">
            <a:spLocks noChangeArrowheads="1"/>
          </p:cNvSpPr>
          <p:nvPr/>
        </p:nvSpPr>
        <p:spPr bwMode="auto">
          <a:xfrm>
            <a:off x="492623" y="6069807"/>
            <a:ext cx="7200901" cy="10302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orm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600"/>
              </a:spcAft>
              <a:buClr>
                <a:srgbClr val="86AA2C"/>
              </a:buClr>
            </a:pPr>
            <a:r>
              <a:rPr lang="en-US" sz="1200" dirty="0">
                <a:latin typeface="Calibri" panose="020F0502020204030204" pitchFamily="34" charset="0"/>
              </a:rPr>
              <a:t>Inturrisi, Lintner – Diagnosis and Treatment of Hyperglycemia in Pregnancy - 2011 </a:t>
            </a:r>
          </a:p>
        </p:txBody>
      </p:sp>
    </p:spTree>
    <p:extLst>
      <p:ext uri="{BB962C8B-B14F-4D97-AF65-F5344CB8AC3E}">
        <p14:creationId xmlns:p14="http://schemas.microsoft.com/office/powerpoint/2010/main" val="226622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5D8FC2-E2D2-C7D2-C6EE-0122169930A9}"/>
              </a:ext>
            </a:extLst>
          </p:cNvPr>
          <p:cNvSpPr>
            <a:spLocks noGrp="1"/>
          </p:cNvSpPr>
          <p:nvPr>
            <p:ph type="sldNum" sz="quarter" idx="12"/>
          </p:nvPr>
        </p:nvSpPr>
        <p:spPr/>
        <p:txBody>
          <a:bodyPr/>
          <a:lstStyle/>
          <a:p>
            <a:endParaRPr lang="en-US" dirty="0"/>
          </a:p>
        </p:txBody>
      </p:sp>
      <p:sp>
        <p:nvSpPr>
          <p:cNvPr id="3" name="Title 2">
            <a:extLst>
              <a:ext uri="{FF2B5EF4-FFF2-40B4-BE49-F238E27FC236}">
                <a16:creationId xmlns:a16="http://schemas.microsoft.com/office/drawing/2014/main" id="{79A88605-9D77-65AB-5F93-F06DE2BA0970}"/>
              </a:ext>
            </a:extLst>
          </p:cNvPr>
          <p:cNvSpPr>
            <a:spLocks noGrp="1"/>
          </p:cNvSpPr>
          <p:nvPr>
            <p:ph type="title"/>
          </p:nvPr>
        </p:nvSpPr>
        <p:spPr/>
        <p:txBody>
          <a:bodyPr/>
          <a:lstStyle/>
          <a:p>
            <a:r>
              <a:rPr lang="en-US" sz="4400" dirty="0"/>
              <a:t>The GLAM Study</a:t>
            </a:r>
          </a:p>
        </p:txBody>
      </p:sp>
      <p:sp>
        <p:nvSpPr>
          <p:cNvPr id="4" name="Text Placeholder 3">
            <a:extLst>
              <a:ext uri="{FF2B5EF4-FFF2-40B4-BE49-F238E27FC236}">
                <a16:creationId xmlns:a16="http://schemas.microsoft.com/office/drawing/2014/main" id="{B6BB383D-BE54-1534-9F3B-EDCEBFADD9E2}"/>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67285A64-0470-39C4-8992-3476D82B2CCE}"/>
              </a:ext>
            </a:extLst>
          </p:cNvPr>
          <p:cNvPicPr>
            <a:picLocks noChangeAspect="1"/>
          </p:cNvPicPr>
          <p:nvPr/>
        </p:nvPicPr>
        <p:blipFill>
          <a:blip r:embed="rId3"/>
          <a:stretch>
            <a:fillRect/>
          </a:stretch>
        </p:blipFill>
        <p:spPr>
          <a:xfrm>
            <a:off x="249564" y="1302761"/>
            <a:ext cx="8644867" cy="4692572"/>
          </a:xfrm>
          <a:prstGeom prst="rect">
            <a:avLst/>
          </a:prstGeom>
        </p:spPr>
      </p:pic>
      <p:sp>
        <p:nvSpPr>
          <p:cNvPr id="7" name="TextBox 6">
            <a:extLst>
              <a:ext uri="{FF2B5EF4-FFF2-40B4-BE49-F238E27FC236}">
                <a16:creationId xmlns:a16="http://schemas.microsoft.com/office/drawing/2014/main" id="{30F7A1BB-2EBE-3988-766E-4C28C637A353}"/>
              </a:ext>
            </a:extLst>
          </p:cNvPr>
          <p:cNvSpPr txBox="1"/>
          <p:nvPr/>
        </p:nvSpPr>
        <p:spPr>
          <a:xfrm>
            <a:off x="211662" y="6275355"/>
            <a:ext cx="8919275" cy="507831"/>
          </a:xfrm>
          <a:prstGeom prst="rect">
            <a:avLst/>
          </a:prstGeom>
          <a:noFill/>
        </p:spPr>
        <p:txBody>
          <a:bodyPr wrap="square" rtlCol="0">
            <a:spAutoFit/>
          </a:bodyPr>
          <a:lstStyle/>
          <a:p>
            <a:r>
              <a:rPr lang="en-US" sz="900" dirty="0" err="1">
                <a:solidFill>
                  <a:srgbClr val="212121"/>
                </a:solidFill>
                <a:latin typeface="BlinkMacSystemFont"/>
              </a:rPr>
              <a:t>Durnwald</a:t>
            </a:r>
            <a:r>
              <a:rPr lang="en-US" sz="900" dirty="0">
                <a:solidFill>
                  <a:srgbClr val="212121"/>
                </a:solidFill>
                <a:latin typeface="BlinkMacSystemFont"/>
              </a:rPr>
              <a:t> C, Beck RW, Li Z, et al. CGM Profiles in Pregnancies With and Without GDM. Diabetes Care. 2024 Aug 1;47(8):1333-1341.</a:t>
            </a:r>
            <a:endParaRPr lang="en-US" sz="900" dirty="0">
              <a:latin typeface="BlinkMacSystemFont"/>
            </a:endParaRPr>
          </a:p>
          <a:p>
            <a:endParaRPr lang="en-US" dirty="0"/>
          </a:p>
        </p:txBody>
      </p:sp>
    </p:spTree>
    <p:extLst>
      <p:ext uri="{BB962C8B-B14F-4D97-AF65-F5344CB8AC3E}">
        <p14:creationId xmlns:p14="http://schemas.microsoft.com/office/powerpoint/2010/main" val="381875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17798" y="304800"/>
            <a:ext cx="8385175" cy="914400"/>
          </a:xfrm>
        </p:spPr>
        <p:txBody>
          <a:bodyPr/>
          <a:lstStyle/>
          <a:p>
            <a:r>
              <a:rPr lang="en-US" dirty="0"/>
              <a:t>Hyperglycemia and Fetal Risk	</a:t>
            </a:r>
          </a:p>
        </p:txBody>
      </p:sp>
      <p:pic>
        <p:nvPicPr>
          <p:cNvPr id="3" name="Picture 2"/>
          <p:cNvPicPr>
            <a:picLocks noChangeAspect="1"/>
          </p:cNvPicPr>
          <p:nvPr>
            <p:custDataLst>
              <p:tags r:id="rId2"/>
            </p:custDataLst>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3066" y="1371769"/>
            <a:ext cx="6534372" cy="1024043"/>
          </a:xfrm>
          <a:prstGeom prst="rect">
            <a:avLst/>
          </a:prstGeom>
        </p:spPr>
      </p:pic>
      <p:pic>
        <p:nvPicPr>
          <p:cNvPr id="5" name="Picture 4"/>
          <p:cNvPicPr>
            <a:picLocks noChangeAspect="1"/>
          </p:cNvPicPr>
          <p:nvPr>
            <p:custDataLst>
              <p:tags r:id="rId3"/>
            </p:custDataLst>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9600" y="2395812"/>
            <a:ext cx="7003725" cy="1030139"/>
          </a:xfrm>
          <a:prstGeom prst="rect">
            <a:avLst/>
          </a:prstGeom>
        </p:spPr>
      </p:pic>
      <p:pic>
        <p:nvPicPr>
          <p:cNvPr id="6" name="Picture 5"/>
          <p:cNvPicPr>
            <a:picLocks noChangeAspect="1"/>
          </p:cNvPicPr>
          <p:nvPr>
            <p:custDataLst>
              <p:tags r:id="rId4"/>
            </p:custDataLst>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30431" y="3425951"/>
            <a:ext cx="6583136" cy="1030139"/>
          </a:xfrm>
          <a:prstGeom prst="rect">
            <a:avLst/>
          </a:prstGeom>
        </p:spPr>
      </p:pic>
      <p:pic>
        <p:nvPicPr>
          <p:cNvPr id="7" name="Picture 6"/>
          <p:cNvPicPr>
            <a:picLocks noChangeAspect="1"/>
          </p:cNvPicPr>
          <p:nvPr>
            <p:custDataLst>
              <p:tags r:id="rId5"/>
            </p:custDataLst>
          </p:nvPr>
        </p:nvPicPr>
        <p:blipFill>
          <a:blip r:embed="rId1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05000" y="4465405"/>
            <a:ext cx="6583136" cy="1024043"/>
          </a:xfrm>
          <a:prstGeom prst="rect">
            <a:avLst/>
          </a:prstGeom>
        </p:spPr>
      </p:pic>
      <p:pic>
        <p:nvPicPr>
          <p:cNvPr id="8" name="Picture 7"/>
          <p:cNvPicPr>
            <a:picLocks noChangeAspect="1"/>
          </p:cNvPicPr>
          <p:nvPr>
            <p:custDataLst>
              <p:tags r:id="rId6"/>
            </p:custDataLst>
          </p:nvPr>
        </p:nvPicPr>
        <p:blipFill>
          <a:blip r:embed="rId1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62200" y="5486400"/>
            <a:ext cx="6577041" cy="1030139"/>
          </a:xfrm>
          <a:prstGeom prst="rect">
            <a:avLst/>
          </a:prstGeom>
        </p:spPr>
      </p:pic>
      <p:pic>
        <p:nvPicPr>
          <p:cNvPr id="9" name="Picture 8"/>
          <p:cNvPicPr>
            <a:picLocks noChangeAspect="1"/>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6019800" y="2072750"/>
            <a:ext cx="652218" cy="646123"/>
          </a:xfrm>
          <a:prstGeom prst="rect">
            <a:avLst/>
          </a:prstGeom>
        </p:spPr>
      </p:pic>
      <p:pic>
        <p:nvPicPr>
          <p:cNvPr id="11" name="Picture 10"/>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6781329" y="3102889"/>
            <a:ext cx="652218" cy="646123"/>
          </a:xfrm>
          <a:prstGeom prst="rect">
            <a:avLst/>
          </a:prstGeom>
        </p:spPr>
      </p:pic>
      <p:pic>
        <p:nvPicPr>
          <p:cNvPr id="12" name="Picture 11"/>
          <p:cNvPicPr>
            <a:picLocks noChangeAspect="1"/>
          </p:cNvPicPr>
          <p:nvPr>
            <p:custDataLst>
              <p:tags r:id="rId9"/>
            </p:custDataLst>
          </p:nvPr>
        </p:nvPicPr>
        <p:blipFill>
          <a:blip r:embed="rId18">
            <a:extLst>
              <a:ext uri="{28A0092B-C50C-407E-A947-70E740481C1C}">
                <a14:useLocalDpi xmlns:a14="http://schemas.microsoft.com/office/drawing/2010/main" val="0"/>
              </a:ext>
            </a:extLst>
          </a:blip>
          <a:stretch>
            <a:fillRect/>
          </a:stretch>
        </p:blipFill>
        <p:spPr>
          <a:xfrm>
            <a:off x="7287216" y="4133028"/>
            <a:ext cx="652218" cy="646123"/>
          </a:xfrm>
          <a:prstGeom prst="rect">
            <a:avLst/>
          </a:prstGeom>
        </p:spPr>
      </p:pic>
      <p:pic>
        <p:nvPicPr>
          <p:cNvPr id="13" name="Picture 12"/>
          <p:cNvPicPr>
            <a:picLocks noChangeAspect="1"/>
          </p:cNvPicPr>
          <p:nvPr>
            <p:custDataLst>
              <p:tags r:id="rId10"/>
            </p:custDataLst>
          </p:nvPr>
        </p:nvPicPr>
        <p:blipFill>
          <a:blip r:embed="rId18">
            <a:extLst>
              <a:ext uri="{28A0092B-C50C-407E-A947-70E740481C1C}">
                <a14:useLocalDpi xmlns:a14="http://schemas.microsoft.com/office/drawing/2010/main" val="0"/>
              </a:ext>
            </a:extLst>
          </a:blip>
          <a:stretch>
            <a:fillRect/>
          </a:stretch>
        </p:blipFill>
        <p:spPr>
          <a:xfrm>
            <a:off x="7768835" y="5166386"/>
            <a:ext cx="652218" cy="646123"/>
          </a:xfrm>
          <a:prstGeom prst="rect">
            <a:avLst/>
          </a:prstGeom>
        </p:spPr>
      </p:pic>
    </p:spTree>
    <p:custDataLst>
      <p:tags r:id="rId1"/>
    </p:custDataLst>
    <p:extLst>
      <p:ext uri="{BB962C8B-B14F-4D97-AF65-F5344CB8AC3E}">
        <p14:creationId xmlns:p14="http://schemas.microsoft.com/office/powerpoint/2010/main" val="70572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3</a:t>
            </a:r>
          </a:p>
        </p:txBody>
      </p:sp>
      <p:sp>
        <p:nvSpPr>
          <p:cNvPr id="3" name="Content Placeholder 2"/>
          <p:cNvSpPr>
            <a:spLocks noGrp="1"/>
          </p:cNvSpPr>
          <p:nvPr>
            <p:ph sz="quarter" idx="1"/>
          </p:nvPr>
        </p:nvSpPr>
        <p:spPr>
          <a:xfrm>
            <a:off x="457200" y="1219200"/>
            <a:ext cx="6553200" cy="4937760"/>
          </a:xfrm>
        </p:spPr>
        <p:txBody>
          <a:bodyPr>
            <a:normAutofit lnSpcReduction="10000"/>
          </a:bodyPr>
          <a:lstStyle/>
          <a:p>
            <a:r>
              <a:rPr lang="en-US" dirty="0"/>
              <a:t>What best describes gestational diabetes?</a:t>
            </a:r>
          </a:p>
          <a:p>
            <a:pPr marL="514350" indent="-514350">
              <a:buAutoNum type="alphaLcPeriod"/>
            </a:pPr>
            <a:r>
              <a:rPr lang="en-US" dirty="0"/>
              <a:t>Diabetes discovered within the first 12 weeks of pregnancy.</a:t>
            </a:r>
          </a:p>
          <a:p>
            <a:pPr marL="514350" indent="-514350">
              <a:buAutoNum type="alphaLcPeriod"/>
            </a:pPr>
            <a:r>
              <a:rPr lang="en-US" dirty="0"/>
              <a:t>Diabetes discovered in the 24-28 week of pregnancy.</a:t>
            </a:r>
          </a:p>
          <a:p>
            <a:pPr marL="514350" indent="-514350">
              <a:buAutoNum type="alphaLcPeriod"/>
            </a:pPr>
            <a:r>
              <a:rPr lang="en-US" dirty="0"/>
              <a:t>Risk of getting diabetes before pregnancy.</a:t>
            </a:r>
          </a:p>
          <a:p>
            <a:pPr marL="514350" indent="-514350">
              <a:buAutoNum type="alphaLcPeriod"/>
            </a:pPr>
            <a:r>
              <a:rPr lang="en-US" dirty="0"/>
              <a:t>Diabetes discovered at any point during pregnancy.</a:t>
            </a:r>
          </a:p>
        </p:txBody>
      </p:sp>
      <p:pic>
        <p:nvPicPr>
          <p:cNvPr id="5" name="Picture 4"/>
          <p:cNvPicPr>
            <a:picLocks noChangeAspect="1"/>
          </p:cNvPicPr>
          <p:nvPr/>
        </p:nvPicPr>
        <p:blipFill>
          <a:blip r:embed="rId3"/>
          <a:stretch>
            <a:fillRect/>
          </a:stretch>
        </p:blipFill>
        <p:spPr>
          <a:xfrm>
            <a:off x="7239000" y="1447800"/>
            <a:ext cx="1700931" cy="2017951"/>
          </a:xfrm>
          <a:prstGeom prst="rect">
            <a:avLst/>
          </a:prstGeom>
        </p:spPr>
      </p:pic>
      <p:sp>
        <p:nvSpPr>
          <p:cNvPr id="4" name="Oval 3">
            <a:extLst>
              <a:ext uri="{FF2B5EF4-FFF2-40B4-BE49-F238E27FC236}">
                <a16:creationId xmlns:a16="http://schemas.microsoft.com/office/drawing/2014/main" id="{C5FA7D83-06AF-16D1-1BF5-705781A95AB3}"/>
              </a:ext>
            </a:extLst>
          </p:cNvPr>
          <p:cNvSpPr/>
          <p:nvPr/>
        </p:nvSpPr>
        <p:spPr>
          <a:xfrm>
            <a:off x="304800" y="2933700"/>
            <a:ext cx="6934200" cy="1409700"/>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712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0E19-CB97-4649-9BF8-60A808527DF5}"/>
              </a:ext>
            </a:extLst>
          </p:cNvPr>
          <p:cNvSpPr>
            <a:spLocks noGrp="1"/>
          </p:cNvSpPr>
          <p:nvPr>
            <p:ph type="title"/>
          </p:nvPr>
        </p:nvSpPr>
        <p:spPr>
          <a:xfrm>
            <a:off x="433812" y="284430"/>
            <a:ext cx="8229600" cy="762000"/>
          </a:xfrm>
        </p:spPr>
        <p:txBody>
          <a:bodyPr/>
          <a:lstStyle/>
          <a:p>
            <a:r>
              <a:rPr lang="en-US" dirty="0"/>
              <a:t>KR Life Study – Question 4</a:t>
            </a:r>
          </a:p>
        </p:txBody>
      </p:sp>
      <p:sp>
        <p:nvSpPr>
          <p:cNvPr id="3" name="Content Placeholder 2">
            <a:extLst>
              <a:ext uri="{FF2B5EF4-FFF2-40B4-BE49-F238E27FC236}">
                <a16:creationId xmlns:a16="http://schemas.microsoft.com/office/drawing/2014/main" id="{4CCD1E47-2106-4580-BFA0-D3C380FE3D50}"/>
              </a:ext>
            </a:extLst>
          </p:cNvPr>
          <p:cNvSpPr>
            <a:spLocks noGrp="1"/>
          </p:cNvSpPr>
          <p:nvPr>
            <p:ph sz="quarter" idx="1"/>
          </p:nvPr>
        </p:nvSpPr>
        <p:spPr>
          <a:xfrm>
            <a:off x="457200" y="1143000"/>
            <a:ext cx="8229600" cy="5943600"/>
          </a:xfrm>
        </p:spPr>
        <p:txBody>
          <a:bodyPr>
            <a:normAutofit fontScale="92500" lnSpcReduction="10000"/>
          </a:bodyPr>
          <a:lstStyle/>
          <a:p>
            <a:r>
              <a:rPr lang="en-US" dirty="0"/>
              <a:t>KR meets with a dietitian and is able to adjust her meal plan and activity and lowers BG to non-diabetes range.  At 25 weeks KR goes to the lab for one step 75gm OGTT.</a:t>
            </a:r>
          </a:p>
          <a:p>
            <a:pPr lvl="1">
              <a:defRPr/>
            </a:pPr>
            <a:r>
              <a:rPr lang="en-US" sz="3000" dirty="0"/>
              <a:t>Blood glucose results</a:t>
            </a:r>
          </a:p>
          <a:p>
            <a:pPr lvl="2">
              <a:defRPr/>
            </a:pPr>
            <a:r>
              <a:rPr lang="en-US" sz="3000" dirty="0"/>
              <a:t>FBG 91</a:t>
            </a:r>
          </a:p>
          <a:p>
            <a:pPr lvl="2">
              <a:defRPr/>
            </a:pPr>
            <a:r>
              <a:rPr lang="en-US" sz="3000" dirty="0"/>
              <a:t>1 hour 183</a:t>
            </a:r>
          </a:p>
          <a:p>
            <a:pPr lvl="2">
              <a:defRPr/>
            </a:pPr>
            <a:r>
              <a:rPr lang="en-US" sz="3000" dirty="0"/>
              <a:t>2 </a:t>
            </a:r>
            <a:r>
              <a:rPr lang="en-US" sz="3000" dirty="0" err="1"/>
              <a:t>hr</a:t>
            </a:r>
            <a:r>
              <a:rPr lang="en-US" sz="3000" dirty="0"/>
              <a:t> 156</a:t>
            </a:r>
          </a:p>
          <a:p>
            <a:pPr>
              <a:defRPr/>
            </a:pPr>
            <a:r>
              <a:rPr lang="en-US" sz="2800" dirty="0"/>
              <a:t>What best describes KRs status?</a:t>
            </a:r>
          </a:p>
          <a:p>
            <a:pPr marL="731520" lvl="1" indent="-457200">
              <a:buAutoNum type="alphaUcPeriod"/>
              <a:defRPr/>
            </a:pPr>
            <a:r>
              <a:rPr lang="en-US" sz="2800" dirty="0"/>
              <a:t>Normal blood glucose with pregnancy</a:t>
            </a:r>
          </a:p>
          <a:p>
            <a:pPr marL="731520" lvl="1" indent="-457200">
              <a:buAutoNum type="alphaUcPeriod"/>
              <a:defRPr/>
            </a:pPr>
            <a:r>
              <a:rPr lang="en-US" sz="2800" dirty="0"/>
              <a:t>Pre diabetes associated pregnancy</a:t>
            </a:r>
          </a:p>
          <a:p>
            <a:pPr marL="731520" lvl="1" indent="-457200">
              <a:buAutoNum type="alphaUcPeriod"/>
              <a:defRPr/>
            </a:pPr>
            <a:r>
              <a:rPr lang="en-US" sz="2800" dirty="0"/>
              <a:t>Gestational diabetes</a:t>
            </a:r>
          </a:p>
          <a:p>
            <a:pPr marL="731520" lvl="1" indent="-457200">
              <a:buAutoNum type="alphaUcPeriod"/>
              <a:defRPr/>
            </a:pPr>
            <a:r>
              <a:rPr lang="en-US" sz="2800" dirty="0"/>
              <a:t>Diabetes in pregnancy</a:t>
            </a:r>
          </a:p>
          <a:p>
            <a:pPr marL="0" indent="0">
              <a:buNone/>
            </a:pPr>
            <a:endParaRPr lang="en-US" dirty="0"/>
          </a:p>
        </p:txBody>
      </p:sp>
      <p:pic>
        <p:nvPicPr>
          <p:cNvPr id="4" name="Picture 3">
            <a:extLst>
              <a:ext uri="{FF2B5EF4-FFF2-40B4-BE49-F238E27FC236}">
                <a16:creationId xmlns:a16="http://schemas.microsoft.com/office/drawing/2014/main" id="{94E2FAB4-7B2C-45F7-A04A-BE4AB31AD96E}"/>
              </a:ext>
            </a:extLst>
          </p:cNvPr>
          <p:cNvPicPr>
            <a:picLocks noChangeAspect="1"/>
          </p:cNvPicPr>
          <p:nvPr/>
        </p:nvPicPr>
        <p:blipFill>
          <a:blip r:embed="rId2"/>
          <a:stretch>
            <a:fillRect/>
          </a:stretch>
        </p:blipFill>
        <p:spPr>
          <a:xfrm>
            <a:off x="6789397" y="2743200"/>
            <a:ext cx="1605725" cy="1905000"/>
          </a:xfrm>
          <a:prstGeom prst="rect">
            <a:avLst/>
          </a:prstGeom>
        </p:spPr>
      </p:pic>
      <p:sp>
        <p:nvSpPr>
          <p:cNvPr id="5" name="Oval 4">
            <a:extLst>
              <a:ext uri="{FF2B5EF4-FFF2-40B4-BE49-F238E27FC236}">
                <a16:creationId xmlns:a16="http://schemas.microsoft.com/office/drawing/2014/main" id="{36DA6746-DA62-DB51-8ECA-81900C27832A}"/>
              </a:ext>
            </a:extLst>
          </p:cNvPr>
          <p:cNvSpPr/>
          <p:nvPr/>
        </p:nvSpPr>
        <p:spPr>
          <a:xfrm>
            <a:off x="447085" y="5867400"/>
            <a:ext cx="5420315" cy="609600"/>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54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304800" y="228600"/>
            <a:ext cx="8196263" cy="1219200"/>
          </a:xfrm>
        </p:spPr>
        <p:txBody>
          <a:bodyPr>
            <a:normAutofit fontScale="90000"/>
          </a:bodyPr>
          <a:lstStyle/>
          <a:p>
            <a:pPr eaLnBrk="1" hangingPunct="1"/>
            <a:br>
              <a:rPr lang="en-US" sz="4000" dirty="0"/>
            </a:br>
            <a:r>
              <a:rPr lang="en-US" sz="4000" dirty="0"/>
              <a:t>GDM Criteria - 2 Options</a:t>
            </a:r>
            <a:br>
              <a:rPr lang="en-US" sz="4000" dirty="0"/>
            </a:br>
            <a:r>
              <a:rPr lang="en-US" sz="4000" dirty="0"/>
              <a:t>“1 Step” – 75 gm OGTT</a:t>
            </a:r>
          </a:p>
        </p:txBody>
      </p:sp>
      <p:sp>
        <p:nvSpPr>
          <p:cNvPr id="397315" name="Rectangle 3"/>
          <p:cNvSpPr>
            <a:spLocks noGrp="1" noRot="1" noChangeArrowheads="1"/>
          </p:cNvSpPr>
          <p:nvPr>
            <p:ph idx="1"/>
          </p:nvPr>
        </p:nvSpPr>
        <p:spPr>
          <a:xfrm>
            <a:off x="439738" y="1676400"/>
            <a:ext cx="7713662" cy="4572000"/>
          </a:xfrm>
        </p:spPr>
        <p:txBody>
          <a:bodyPr>
            <a:normAutofit fontScale="92500" lnSpcReduction="10000"/>
          </a:bodyPr>
          <a:lstStyle/>
          <a:p>
            <a:pPr eaLnBrk="1" hangingPunct="1">
              <a:defRPr/>
            </a:pPr>
            <a:r>
              <a:rPr lang="en-US" sz="3000" dirty="0"/>
              <a:t> 24-28 weeks</a:t>
            </a:r>
          </a:p>
          <a:p>
            <a:pPr eaLnBrk="1" hangingPunct="1">
              <a:defRPr/>
            </a:pPr>
            <a:r>
              <a:rPr lang="en-US" sz="3000" dirty="0"/>
              <a:t>OGTT in am after overnight fast of 8 + </a:t>
            </a:r>
            <a:r>
              <a:rPr lang="en-US" sz="3000" dirty="0" err="1"/>
              <a:t>hrs</a:t>
            </a:r>
            <a:r>
              <a:rPr lang="en-US" sz="3000" dirty="0"/>
              <a:t> </a:t>
            </a:r>
          </a:p>
          <a:p>
            <a:pPr eaLnBrk="1" hangingPunct="1">
              <a:defRPr/>
            </a:pPr>
            <a:r>
              <a:rPr lang="en-US" sz="3000" b="1" dirty="0"/>
              <a:t>GDM Diagnosis if ANY</a:t>
            </a:r>
            <a:r>
              <a:rPr lang="en-US" sz="3000" dirty="0"/>
              <a:t> of the following values met or exceeded:</a:t>
            </a:r>
          </a:p>
          <a:p>
            <a:pPr marL="0" indent="0" eaLnBrk="1" hangingPunct="1">
              <a:buNone/>
              <a:defRPr/>
            </a:pPr>
            <a:r>
              <a:rPr lang="en-US" dirty="0"/>
              <a:t>            </a:t>
            </a:r>
          </a:p>
          <a:p>
            <a:pPr>
              <a:defRPr/>
            </a:pPr>
            <a:r>
              <a:rPr lang="en-US" sz="3400" u="sng" dirty="0">
                <a:solidFill>
                  <a:schemeClr val="tx2">
                    <a:lumMod val="75000"/>
                  </a:schemeClr>
                </a:solidFill>
              </a:rPr>
              <a:t>FBG	  1 HR		2HR</a:t>
            </a:r>
          </a:p>
          <a:p>
            <a:pPr>
              <a:defRPr/>
            </a:pPr>
            <a:r>
              <a:rPr lang="en-US" sz="2800" dirty="0"/>
              <a:t> </a:t>
            </a:r>
            <a:r>
              <a:rPr lang="en-US" sz="3000" dirty="0"/>
              <a:t>≥92    or    ≥180  	 or  		≥153</a:t>
            </a:r>
          </a:p>
          <a:p>
            <a:pPr lvl="1" eaLnBrk="1" hangingPunct="1">
              <a:buFont typeface="Wingdings" pitchFamily="2" charset="2"/>
              <a:buNone/>
              <a:defRPr/>
            </a:pPr>
            <a:endParaRPr lang="en-US" sz="2400" i="1" dirty="0"/>
          </a:p>
          <a:p>
            <a:pPr lvl="1" eaLnBrk="1" hangingPunct="1">
              <a:buFont typeface="Wingdings" pitchFamily="2" charset="2"/>
              <a:buNone/>
              <a:defRPr/>
            </a:pPr>
            <a:r>
              <a:rPr lang="en-US" sz="2400" i="1" dirty="0"/>
              <a:t>Based on Hyperglycemia and Adverse </a:t>
            </a:r>
          </a:p>
          <a:p>
            <a:pPr lvl="1" eaLnBrk="1" hangingPunct="1">
              <a:buFont typeface="Wingdings" pitchFamily="2" charset="2"/>
              <a:buNone/>
              <a:defRPr/>
            </a:pPr>
            <a:r>
              <a:rPr lang="en-US" sz="2400" i="1" dirty="0"/>
              <a:t>Pregnancy Outcomes Study</a:t>
            </a:r>
            <a:r>
              <a:rPr lang="en-US" sz="2400" i="1" dirty="0">
                <a:solidFill>
                  <a:schemeClr val="hlink"/>
                </a:solidFill>
              </a:rPr>
              <a:t> - IADPSG</a:t>
            </a:r>
          </a:p>
          <a:p>
            <a:pPr lvl="2" eaLnBrk="1" hangingPunct="1">
              <a:buFont typeface="Wingdings" pitchFamily="2" charset="2"/>
              <a:buNone/>
              <a:defRPr/>
            </a:pPr>
            <a:endParaRPr lang="en-US" i="1" dirty="0">
              <a:solidFill>
                <a:schemeClr val="hlink"/>
              </a:solidFill>
            </a:endParaRPr>
          </a:p>
        </p:txBody>
      </p:sp>
      <p:pic>
        <p:nvPicPr>
          <p:cNvPr id="23556" name="Picture 5" descr="C:\Documents and Settings\Owner\Local Settings\Temporary Internet Files\Content.IE5\TOZ9M740\MPj0398757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629400" y="3598844"/>
            <a:ext cx="16922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9A4DB6-B8E4-02A9-52A6-6D742FEC0366}"/>
              </a:ext>
            </a:extLst>
          </p:cNvPr>
          <p:cNvSpPr txBox="1"/>
          <p:nvPr/>
        </p:nvSpPr>
        <p:spPr>
          <a:xfrm>
            <a:off x="4419600" y="6202622"/>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custDataLst>
      <p:tags r:id="rId1"/>
    </p:custDataLst>
    <p:extLst>
      <p:ext uri="{BB962C8B-B14F-4D97-AF65-F5344CB8AC3E}">
        <p14:creationId xmlns:p14="http://schemas.microsoft.com/office/powerpoint/2010/main" val="4211168225"/>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57200" y="304800"/>
            <a:ext cx="8043863" cy="1143000"/>
          </a:xfrm>
        </p:spPr>
        <p:txBody>
          <a:bodyPr>
            <a:normAutofit fontScale="90000"/>
          </a:bodyPr>
          <a:lstStyle/>
          <a:p>
            <a:pPr eaLnBrk="1" hangingPunct="1"/>
            <a:br>
              <a:rPr lang="en-US" sz="4000" dirty="0"/>
            </a:br>
            <a:r>
              <a:rPr lang="en-US" sz="4000" dirty="0"/>
              <a:t>GDM Criteria – Option 2</a:t>
            </a:r>
            <a:br>
              <a:rPr lang="en-US" sz="4000" dirty="0"/>
            </a:br>
            <a:r>
              <a:rPr lang="en-US" sz="4000" dirty="0"/>
              <a:t>“NIH 2 step”</a:t>
            </a:r>
          </a:p>
        </p:txBody>
      </p:sp>
      <p:sp>
        <p:nvSpPr>
          <p:cNvPr id="397315" name="Rectangle 3"/>
          <p:cNvSpPr>
            <a:spLocks noGrp="1" noRot="1" noChangeArrowheads="1"/>
          </p:cNvSpPr>
          <p:nvPr>
            <p:ph idx="1"/>
          </p:nvPr>
        </p:nvSpPr>
        <p:spPr>
          <a:xfrm>
            <a:off x="304800" y="1447800"/>
            <a:ext cx="8839200" cy="4800600"/>
          </a:xfrm>
        </p:spPr>
        <p:txBody>
          <a:bodyPr vert="horz" lIns="91440" tIns="45720" rIns="91440" bIns="45720" anchor="t">
            <a:normAutofit/>
          </a:bodyPr>
          <a:lstStyle/>
          <a:p>
            <a:pPr>
              <a:defRPr/>
            </a:pPr>
            <a:r>
              <a:rPr lang="en-US" dirty="0"/>
              <a:t>Step 1</a:t>
            </a:r>
          </a:p>
          <a:p>
            <a:pPr lvl="1">
              <a:defRPr/>
            </a:pPr>
            <a:r>
              <a:rPr lang="en-US" sz="2400" dirty="0">
                <a:latin typeface="Calibri"/>
                <a:ea typeface="Calibri"/>
                <a:cs typeface="Calibri"/>
              </a:rPr>
              <a:t>50 gm Oral Glucose Tolerance Test (non-fasting)</a:t>
            </a:r>
          </a:p>
          <a:p>
            <a:pPr lvl="1">
              <a:defRPr/>
            </a:pPr>
            <a:r>
              <a:rPr lang="en-US" sz="2400" dirty="0">
                <a:latin typeface="Calibri"/>
                <a:ea typeface="Calibri"/>
                <a:cs typeface="Calibri"/>
              </a:rPr>
              <a:t>If BG is ≥ 130, 135, or 140 mg/dL after 1 hour, proceed to step 2</a:t>
            </a:r>
          </a:p>
          <a:p>
            <a:pPr eaLnBrk="1" hangingPunct="1">
              <a:defRPr/>
            </a:pPr>
            <a:r>
              <a:rPr lang="en-US" dirty="0"/>
              <a:t>Step 2 – 100 gm Oral Glucose Tolerance (fasting)</a:t>
            </a:r>
          </a:p>
        </p:txBody>
      </p:sp>
      <p:pic>
        <p:nvPicPr>
          <p:cNvPr id="23556" name="Picture 5" descr="C:\Documents and Settings\Owner\Local Settings\Temporary Internet Files\Content.IE5\TOZ9M740\MPj0398757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308604" y="136071"/>
            <a:ext cx="16922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505200"/>
            <a:ext cx="7772400" cy="2677656"/>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GDM - If at least two of the following four plasma glucose levels (measured fasting and at 1, 2, and 3 h during OGTT) are met or exceeded (Carpenter-</a:t>
            </a:r>
            <a:r>
              <a:rPr lang="en-US" sz="2400" dirty="0" err="1">
                <a:latin typeface="Calibri" panose="020F0502020204030204" pitchFamily="34" charset="0"/>
                <a:cs typeface="Calibri" panose="020F0502020204030204" pitchFamily="34" charset="0"/>
              </a:rPr>
              <a:t>Coustan</a:t>
            </a:r>
            <a:r>
              <a:rPr lang="en-US" sz="2400" dirty="0">
                <a:latin typeface="Calibri" panose="020F0502020204030204" pitchFamily="34" charset="0"/>
                <a:cs typeface="Calibri" panose="020F0502020204030204" pitchFamily="34" charset="0"/>
              </a:rPr>
              <a:t> criteria)</a:t>
            </a:r>
          </a:p>
          <a:p>
            <a:r>
              <a:rPr lang="en-US" sz="2400" dirty="0">
                <a:latin typeface="Calibri" panose="020F0502020204030204" pitchFamily="34" charset="0"/>
                <a:cs typeface="Calibri" panose="020F0502020204030204" pitchFamily="34" charset="0"/>
              </a:rPr>
              <a:t>Fasting: 95 mg/</a:t>
            </a:r>
            <a:r>
              <a:rPr lang="en-US" sz="2400" dirty="0" err="1">
                <a:latin typeface="Calibri" panose="020F0502020204030204" pitchFamily="34" charset="0"/>
                <a:cs typeface="Calibri" panose="020F0502020204030204" pitchFamily="34" charset="0"/>
              </a:rPr>
              <a:t>dL</a:t>
            </a:r>
            <a:r>
              <a:rPr lang="en-US" sz="2400" dirty="0">
                <a:latin typeface="Calibri" panose="020F0502020204030204" pitchFamily="34" charset="0"/>
                <a:cs typeface="Calibri" panose="020F0502020204030204" pitchFamily="34" charset="0"/>
              </a:rPr>
              <a:t> (5.3 </a:t>
            </a:r>
            <a:r>
              <a:rPr lang="en-US" sz="2400" dirty="0" err="1">
                <a:latin typeface="Calibri" panose="020F0502020204030204" pitchFamily="34" charset="0"/>
                <a:cs typeface="Calibri" panose="020F0502020204030204" pitchFamily="34" charset="0"/>
              </a:rPr>
              <a:t>mmol</a:t>
            </a:r>
            <a:r>
              <a:rPr lang="en-US" sz="2400" dirty="0">
                <a:latin typeface="Calibri" panose="020F0502020204030204" pitchFamily="34" charset="0"/>
                <a:cs typeface="Calibri" panose="020F0502020204030204" pitchFamily="34" charset="0"/>
              </a:rPr>
              <a:t>/L)</a:t>
            </a:r>
          </a:p>
          <a:p>
            <a:r>
              <a:rPr lang="en-US" sz="2400" dirty="0">
                <a:latin typeface="Calibri" panose="020F0502020204030204" pitchFamily="34" charset="0"/>
                <a:cs typeface="Calibri" panose="020F0502020204030204" pitchFamily="34" charset="0"/>
              </a:rPr>
              <a:t>1 h: 180 mg/</a:t>
            </a:r>
            <a:r>
              <a:rPr lang="en-US" sz="2400" dirty="0" err="1">
                <a:latin typeface="Calibri" panose="020F0502020204030204" pitchFamily="34" charset="0"/>
                <a:cs typeface="Calibri" panose="020F0502020204030204" pitchFamily="34" charset="0"/>
              </a:rPr>
              <a:t>dL</a:t>
            </a:r>
            <a:r>
              <a:rPr lang="en-US" sz="2400" dirty="0">
                <a:latin typeface="Calibri" panose="020F0502020204030204" pitchFamily="34" charset="0"/>
                <a:cs typeface="Calibri" panose="020F0502020204030204" pitchFamily="34" charset="0"/>
              </a:rPr>
              <a:t> (10.0 </a:t>
            </a:r>
            <a:r>
              <a:rPr lang="en-US" sz="2400" dirty="0" err="1">
                <a:latin typeface="Calibri" panose="020F0502020204030204" pitchFamily="34" charset="0"/>
                <a:cs typeface="Calibri" panose="020F0502020204030204" pitchFamily="34" charset="0"/>
              </a:rPr>
              <a:t>mmol</a:t>
            </a:r>
            <a:r>
              <a:rPr lang="en-US" sz="2400" dirty="0">
                <a:latin typeface="Calibri" panose="020F0502020204030204" pitchFamily="34" charset="0"/>
                <a:cs typeface="Calibri" panose="020F0502020204030204" pitchFamily="34" charset="0"/>
              </a:rPr>
              <a:t>/L)</a:t>
            </a:r>
          </a:p>
          <a:p>
            <a:r>
              <a:rPr lang="en-US" sz="2400" dirty="0">
                <a:latin typeface="Calibri" panose="020F0502020204030204" pitchFamily="34" charset="0"/>
                <a:cs typeface="Calibri" panose="020F0502020204030204" pitchFamily="34" charset="0"/>
              </a:rPr>
              <a:t>2 h: 155 mg/</a:t>
            </a:r>
            <a:r>
              <a:rPr lang="en-US" sz="2400" dirty="0" err="1">
                <a:latin typeface="Calibri" panose="020F0502020204030204" pitchFamily="34" charset="0"/>
                <a:cs typeface="Calibri" panose="020F0502020204030204" pitchFamily="34" charset="0"/>
              </a:rPr>
              <a:t>dL</a:t>
            </a:r>
            <a:r>
              <a:rPr lang="en-US" sz="2400" dirty="0">
                <a:latin typeface="Calibri" panose="020F0502020204030204" pitchFamily="34" charset="0"/>
                <a:cs typeface="Calibri" panose="020F0502020204030204" pitchFamily="34" charset="0"/>
              </a:rPr>
              <a:t> (8.6 </a:t>
            </a:r>
            <a:r>
              <a:rPr lang="en-US" sz="2400" dirty="0" err="1">
                <a:latin typeface="Calibri" panose="020F0502020204030204" pitchFamily="34" charset="0"/>
                <a:cs typeface="Calibri" panose="020F0502020204030204" pitchFamily="34" charset="0"/>
              </a:rPr>
              <a:t>mmol</a:t>
            </a:r>
            <a:r>
              <a:rPr lang="en-US" sz="2400" dirty="0">
                <a:latin typeface="Calibri" panose="020F0502020204030204" pitchFamily="34" charset="0"/>
                <a:cs typeface="Calibri" panose="020F0502020204030204" pitchFamily="34" charset="0"/>
              </a:rPr>
              <a:t>/L)</a:t>
            </a:r>
          </a:p>
          <a:p>
            <a:r>
              <a:rPr lang="en-US" sz="2400" dirty="0">
                <a:latin typeface="Calibri" panose="020F0502020204030204" pitchFamily="34" charset="0"/>
                <a:cs typeface="Calibri" panose="020F0502020204030204" pitchFamily="34" charset="0"/>
              </a:rPr>
              <a:t>3 h: 140 mg/</a:t>
            </a:r>
            <a:r>
              <a:rPr lang="en-US" sz="2400" dirty="0" err="1">
                <a:latin typeface="Calibri" panose="020F0502020204030204" pitchFamily="34" charset="0"/>
                <a:cs typeface="Calibri" panose="020F0502020204030204" pitchFamily="34" charset="0"/>
              </a:rPr>
              <a:t>dL</a:t>
            </a:r>
            <a:r>
              <a:rPr lang="en-US" sz="2400" dirty="0">
                <a:latin typeface="Calibri" panose="020F0502020204030204" pitchFamily="34" charset="0"/>
                <a:cs typeface="Calibri" panose="020F0502020204030204" pitchFamily="34" charset="0"/>
              </a:rPr>
              <a:t> (7.8 </a:t>
            </a:r>
            <a:r>
              <a:rPr lang="en-US" sz="2400" dirty="0" err="1">
                <a:latin typeface="Calibri" panose="020F0502020204030204" pitchFamily="34" charset="0"/>
                <a:cs typeface="Calibri" panose="020F0502020204030204" pitchFamily="34" charset="0"/>
              </a:rPr>
              <a:t>mmol</a:t>
            </a:r>
            <a:r>
              <a:rPr lang="en-US" sz="2400" dirty="0">
                <a:latin typeface="Calibri" panose="020F0502020204030204" pitchFamily="34" charset="0"/>
                <a:cs typeface="Calibri" panose="020F0502020204030204" pitchFamily="34" charset="0"/>
              </a:rPr>
              <a:t>/L)</a:t>
            </a:r>
          </a:p>
        </p:txBody>
      </p:sp>
      <p:sp>
        <p:nvSpPr>
          <p:cNvPr id="3" name="TextBox 2">
            <a:extLst>
              <a:ext uri="{FF2B5EF4-FFF2-40B4-BE49-F238E27FC236}">
                <a16:creationId xmlns:a16="http://schemas.microsoft.com/office/drawing/2014/main" id="{336B19EA-6723-C6A4-8591-57EA572172DD}"/>
              </a:ext>
            </a:extLst>
          </p:cNvPr>
          <p:cNvSpPr txBox="1"/>
          <p:nvPr/>
        </p:nvSpPr>
        <p:spPr>
          <a:xfrm>
            <a:off x="4419600" y="6202622"/>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custDataLst>
      <p:tags r:id="rId1"/>
    </p:custDataLst>
    <p:extLst>
      <p:ext uri="{BB962C8B-B14F-4D97-AF65-F5344CB8AC3E}">
        <p14:creationId xmlns:p14="http://schemas.microsoft.com/office/powerpoint/2010/main" val="1168497098"/>
      </p:ext>
    </p:extLst>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373063" y="228600"/>
            <a:ext cx="8229600" cy="1371600"/>
          </a:xfrm>
        </p:spPr>
        <p:txBody>
          <a:bodyPr>
            <a:noAutofit/>
          </a:bodyPr>
          <a:lstStyle/>
          <a:p>
            <a:r>
              <a:rPr lang="en-US" sz="4000" dirty="0"/>
              <a:t>Risks associated w/ elevated BG -GDM</a:t>
            </a:r>
            <a:br>
              <a:rPr lang="en-US" sz="4000" dirty="0"/>
            </a:br>
            <a:r>
              <a:rPr lang="en-US" sz="4000" dirty="0"/>
              <a:t>Second and Third Trimester </a:t>
            </a:r>
          </a:p>
        </p:txBody>
      </p:sp>
      <p:sp>
        <p:nvSpPr>
          <p:cNvPr id="262147" name="Rectangle 3"/>
          <p:cNvSpPr>
            <a:spLocks noGrp="1" noRot="1" noChangeArrowheads="1"/>
          </p:cNvSpPr>
          <p:nvPr>
            <p:ph idx="1"/>
          </p:nvPr>
        </p:nvSpPr>
        <p:spPr>
          <a:xfrm>
            <a:off x="373063" y="1600200"/>
            <a:ext cx="8007350" cy="4495800"/>
          </a:xfrm>
        </p:spPr>
        <p:txBody>
          <a:bodyPr>
            <a:normAutofit/>
          </a:bodyPr>
          <a:lstStyle/>
          <a:p>
            <a:pPr eaLnBrk="1" hangingPunct="1">
              <a:defRPr/>
            </a:pPr>
            <a:r>
              <a:rPr lang="en-US" sz="3600" dirty="0" err="1"/>
              <a:t>Macrosomia</a:t>
            </a:r>
            <a:r>
              <a:rPr lang="en-US" sz="3600" dirty="0"/>
              <a:t>: fetal wt &gt; 4000g (~ 9lbs)</a:t>
            </a:r>
          </a:p>
          <a:p>
            <a:pPr lvl="1" eaLnBrk="1" hangingPunct="1">
              <a:defRPr/>
            </a:pPr>
            <a:r>
              <a:rPr lang="en-US" sz="2800" dirty="0"/>
              <a:t>Birth trauma, shoulder dystocia, clavicular fracture</a:t>
            </a:r>
          </a:p>
          <a:p>
            <a:pPr lvl="2" eaLnBrk="1" hangingPunct="1">
              <a:defRPr/>
            </a:pPr>
            <a:r>
              <a:rPr lang="en-US" sz="2400" dirty="0"/>
              <a:t>Increased risk of C-section</a:t>
            </a:r>
          </a:p>
          <a:p>
            <a:pPr lvl="1" eaLnBrk="1" hangingPunct="1">
              <a:defRPr/>
            </a:pPr>
            <a:r>
              <a:rPr lang="en-US" sz="2800" dirty="0"/>
              <a:t>Still birth</a:t>
            </a:r>
          </a:p>
          <a:p>
            <a:pPr lvl="1" eaLnBrk="1" hangingPunct="1">
              <a:defRPr/>
            </a:pPr>
            <a:r>
              <a:rPr lang="en-US" sz="2800" dirty="0"/>
              <a:t>Polyhydramnios (excess amniotic fluid)</a:t>
            </a:r>
          </a:p>
          <a:p>
            <a:pPr lvl="1" eaLnBrk="1" hangingPunct="1">
              <a:defRPr/>
            </a:pPr>
            <a:r>
              <a:rPr lang="en-US" sz="2800" dirty="0"/>
              <a:t>Pre-eclampsia: edema, HTN, proteinuria</a:t>
            </a:r>
          </a:p>
          <a:p>
            <a:pPr lvl="1" eaLnBrk="1" hangingPunct="1">
              <a:defRPr/>
            </a:pPr>
            <a:r>
              <a:rPr lang="en-US" sz="2800" dirty="0"/>
              <a:t>Neonatal hypoglycemia (should be &gt;40)</a:t>
            </a:r>
          </a:p>
        </p:txBody>
      </p:sp>
      <p:pic>
        <p:nvPicPr>
          <p:cNvPr id="28676" name="Picture 5" descr="C:\Users\Beverly\AppData\Local\Microsoft\Windows\Temporary Internet Files\Content.IE5\52TDUJIH\MCj03607360000[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078663" y="2911475"/>
            <a:ext cx="15240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6817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EC91B-8A3D-84B2-BDAA-C692A76C0A2F}"/>
              </a:ext>
            </a:extLst>
          </p:cNvPr>
          <p:cNvSpPr>
            <a:spLocks noGrp="1"/>
          </p:cNvSpPr>
          <p:nvPr>
            <p:ph type="title"/>
          </p:nvPr>
        </p:nvSpPr>
        <p:spPr>
          <a:xfrm>
            <a:off x="457200" y="228600"/>
            <a:ext cx="8229600" cy="914400"/>
          </a:xfrm>
        </p:spPr>
        <p:txBody>
          <a:bodyPr anchor="b">
            <a:normAutofit/>
          </a:bodyPr>
          <a:lstStyle/>
          <a:p>
            <a:r>
              <a:rPr lang="en-US" dirty="0"/>
              <a:t>A1C in Gestational Diabetes</a:t>
            </a:r>
          </a:p>
        </p:txBody>
      </p:sp>
      <p:sp>
        <p:nvSpPr>
          <p:cNvPr id="3" name="Content Placeholder 2">
            <a:extLst>
              <a:ext uri="{FF2B5EF4-FFF2-40B4-BE49-F238E27FC236}">
                <a16:creationId xmlns:a16="http://schemas.microsoft.com/office/drawing/2014/main" id="{CDC703B9-9452-EA15-83EA-A0FB1B69E9B4}"/>
              </a:ext>
            </a:extLst>
          </p:cNvPr>
          <p:cNvSpPr>
            <a:spLocks noGrp="1"/>
          </p:cNvSpPr>
          <p:nvPr>
            <p:ph sz="quarter" idx="1"/>
          </p:nvPr>
        </p:nvSpPr>
        <p:spPr>
          <a:xfrm>
            <a:off x="457200" y="1219200"/>
            <a:ext cx="4041648" cy="4937760"/>
          </a:xfrm>
        </p:spPr>
        <p:txBody>
          <a:bodyPr>
            <a:normAutofit fontScale="77500" lnSpcReduction="20000"/>
          </a:bodyPr>
          <a:lstStyle/>
          <a:p>
            <a:pPr fontAlgn="base">
              <a:lnSpc>
                <a:spcPct val="120000"/>
              </a:lnSpc>
            </a:pPr>
            <a:r>
              <a:rPr lang="en-US" sz="2800" b="0" i="0" dirty="0">
                <a:effectLst/>
              </a:rPr>
              <a:t>Due to physiological increases in red blood cell turnover, A1C levels fall during normal pregnancy</a:t>
            </a:r>
          </a:p>
          <a:p>
            <a:pPr fontAlgn="base">
              <a:lnSpc>
                <a:spcPct val="120000"/>
              </a:lnSpc>
            </a:pPr>
            <a:r>
              <a:rPr lang="en-US" sz="2800" b="0" i="0" dirty="0">
                <a:effectLst/>
              </a:rPr>
              <a:t>A1C represents an integrated measure of glucose</a:t>
            </a:r>
            <a:endParaRPr lang="en-US" sz="2800" dirty="0"/>
          </a:p>
          <a:p>
            <a:pPr fontAlgn="base">
              <a:lnSpc>
                <a:spcPct val="120000"/>
              </a:lnSpc>
            </a:pPr>
            <a:r>
              <a:rPr lang="en-US" sz="2800" dirty="0"/>
              <a:t>M</a:t>
            </a:r>
            <a:r>
              <a:rPr lang="en-US" sz="2800" b="0" i="0" dirty="0">
                <a:effectLst/>
              </a:rPr>
              <a:t>ay not fully capture postprandial hyperglycemia, which drives macrosomia.</a:t>
            </a:r>
          </a:p>
          <a:p>
            <a:pPr fontAlgn="base">
              <a:lnSpc>
                <a:spcPct val="120000"/>
              </a:lnSpc>
            </a:pPr>
            <a:r>
              <a:rPr lang="en-US" sz="2800" b="0" i="0" dirty="0">
                <a:effectLst/>
              </a:rPr>
              <a:t>A1C may be used as a secondary measure of glycemic control in pregnancy, after glucose monitoring.</a:t>
            </a:r>
          </a:p>
        </p:txBody>
      </p:sp>
      <p:pic>
        <p:nvPicPr>
          <p:cNvPr id="5" name="Picture 4" descr="Pregnant person holding stomach">
            <a:extLst>
              <a:ext uri="{FF2B5EF4-FFF2-40B4-BE49-F238E27FC236}">
                <a16:creationId xmlns:a16="http://schemas.microsoft.com/office/drawing/2014/main" id="{C7F83966-A298-4557-B81B-E92B9D94C1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72" r="12590" b="-3"/>
          <a:stretch/>
        </p:blipFill>
        <p:spPr>
          <a:xfrm>
            <a:off x="4632198" y="1216152"/>
            <a:ext cx="4041648" cy="4937760"/>
          </a:xfrm>
          <a:prstGeom prst="rect">
            <a:avLst/>
          </a:prstGeom>
          <a:noFill/>
        </p:spPr>
      </p:pic>
      <p:sp>
        <p:nvSpPr>
          <p:cNvPr id="4" name="TextBox 3">
            <a:extLst>
              <a:ext uri="{FF2B5EF4-FFF2-40B4-BE49-F238E27FC236}">
                <a16:creationId xmlns:a16="http://schemas.microsoft.com/office/drawing/2014/main" id="{41D4D4CF-DD7B-C695-95D2-B239D9D8F905}"/>
              </a:ext>
            </a:extLst>
          </p:cNvPr>
          <p:cNvSpPr txBox="1"/>
          <p:nvPr/>
        </p:nvSpPr>
        <p:spPr>
          <a:xfrm>
            <a:off x="4419600" y="6202622"/>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224243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332F-C61D-4279-A90B-02AE383D169F}"/>
              </a:ext>
            </a:extLst>
          </p:cNvPr>
          <p:cNvSpPr>
            <a:spLocks noGrp="1"/>
          </p:cNvSpPr>
          <p:nvPr>
            <p:ph type="title"/>
          </p:nvPr>
        </p:nvSpPr>
        <p:spPr>
          <a:xfrm>
            <a:off x="457200" y="228600"/>
            <a:ext cx="8229600" cy="914400"/>
          </a:xfrm>
        </p:spPr>
        <p:txBody>
          <a:bodyPr anchor="b">
            <a:normAutofit/>
          </a:bodyPr>
          <a:lstStyle/>
          <a:p>
            <a:r>
              <a:rPr lang="en-US" dirty="0"/>
              <a:t>A1c Target in Pregnancy</a:t>
            </a:r>
          </a:p>
        </p:txBody>
      </p:sp>
      <p:sp>
        <p:nvSpPr>
          <p:cNvPr id="3" name="Content Placeholder 2">
            <a:extLst>
              <a:ext uri="{FF2B5EF4-FFF2-40B4-BE49-F238E27FC236}">
                <a16:creationId xmlns:a16="http://schemas.microsoft.com/office/drawing/2014/main" id="{C491BB36-1638-4096-BD22-F08B9146A161}"/>
              </a:ext>
            </a:extLst>
          </p:cNvPr>
          <p:cNvSpPr>
            <a:spLocks noGrp="1"/>
          </p:cNvSpPr>
          <p:nvPr>
            <p:ph sz="quarter" idx="1"/>
          </p:nvPr>
        </p:nvSpPr>
        <p:spPr>
          <a:xfrm>
            <a:off x="457200" y="1219200"/>
            <a:ext cx="5033224" cy="5638800"/>
          </a:xfrm>
        </p:spPr>
        <p:txBody>
          <a:bodyPr>
            <a:normAutofit/>
          </a:bodyPr>
          <a:lstStyle/>
          <a:p>
            <a:pPr>
              <a:lnSpc>
                <a:spcPct val="90000"/>
              </a:lnSpc>
            </a:pPr>
            <a:r>
              <a:rPr lang="en-US" sz="2800" dirty="0"/>
              <a:t>In early gestation, lowest rates of adverse fetal outcomes with A1C &lt;6–6.5%   </a:t>
            </a:r>
          </a:p>
          <a:p>
            <a:pPr>
              <a:lnSpc>
                <a:spcPct val="90000"/>
              </a:lnSpc>
            </a:pPr>
            <a:r>
              <a:rPr lang="en-US" sz="2800" dirty="0"/>
              <a:t>In 2-3rd trimester, A1c &lt;6%, has lowest rates of macrosomia, preterm deliver and preeclampsia</a:t>
            </a:r>
          </a:p>
          <a:p>
            <a:pPr>
              <a:lnSpc>
                <a:spcPct val="90000"/>
              </a:lnSpc>
            </a:pPr>
            <a:r>
              <a:rPr lang="en-US" sz="2800" dirty="0"/>
              <a:t>An A1c &lt; 6% is optimal during pregnancy, if it can be achieved with out significant hypo.</a:t>
            </a:r>
          </a:p>
          <a:p>
            <a:pPr>
              <a:lnSpc>
                <a:spcPct val="90000"/>
              </a:lnSpc>
            </a:pPr>
            <a:r>
              <a:rPr lang="en-US" sz="2800" dirty="0"/>
              <a:t> Evaluate for and avoid hypoglycemia</a:t>
            </a:r>
          </a:p>
          <a:p>
            <a:pPr lvl="1">
              <a:lnSpc>
                <a:spcPct val="90000"/>
              </a:lnSpc>
            </a:pPr>
            <a:r>
              <a:rPr lang="en-US" sz="2800" dirty="0"/>
              <a:t> increases risk of low birth </a:t>
            </a:r>
            <a:r>
              <a:rPr lang="en-US" sz="2800" dirty="0" err="1"/>
              <a:t>wt</a:t>
            </a:r>
            <a:endParaRPr lang="en-US" sz="2800" dirty="0"/>
          </a:p>
          <a:p>
            <a:pPr>
              <a:lnSpc>
                <a:spcPct val="90000"/>
              </a:lnSpc>
            </a:pPr>
            <a:endParaRPr lang="en-US" sz="2000" dirty="0"/>
          </a:p>
        </p:txBody>
      </p:sp>
      <p:pic>
        <p:nvPicPr>
          <p:cNvPr id="4" name="Picture 3">
            <a:extLst>
              <a:ext uri="{FF2B5EF4-FFF2-40B4-BE49-F238E27FC236}">
                <a16:creationId xmlns:a16="http://schemas.microsoft.com/office/drawing/2014/main" id="{1329F907-DC02-46DB-AA99-EC74FA02DAAC}"/>
              </a:ext>
            </a:extLst>
          </p:cNvPr>
          <p:cNvPicPr>
            <a:picLocks noChangeAspect="1"/>
          </p:cNvPicPr>
          <p:nvPr/>
        </p:nvPicPr>
        <p:blipFill rotWithShape="1">
          <a:blip r:embed="rId2"/>
          <a:srcRect l="15671" r="13579" b="-1"/>
          <a:stretch/>
        </p:blipFill>
        <p:spPr>
          <a:xfrm>
            <a:off x="5490424" y="1216152"/>
            <a:ext cx="3183422" cy="3889248"/>
          </a:xfrm>
          <a:prstGeom prst="rect">
            <a:avLst/>
          </a:prstGeom>
          <a:noFill/>
        </p:spPr>
      </p:pic>
      <p:sp>
        <p:nvSpPr>
          <p:cNvPr id="5" name="TextBox 4">
            <a:extLst>
              <a:ext uri="{FF2B5EF4-FFF2-40B4-BE49-F238E27FC236}">
                <a16:creationId xmlns:a16="http://schemas.microsoft.com/office/drawing/2014/main" id="{57C2A054-56FC-4B5F-1B25-CB26BF28D89F}"/>
              </a:ext>
            </a:extLst>
          </p:cNvPr>
          <p:cNvSpPr txBox="1"/>
          <p:nvPr/>
        </p:nvSpPr>
        <p:spPr>
          <a:xfrm>
            <a:off x="5257800" y="5140287"/>
            <a:ext cx="4191000" cy="646331"/>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18514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p:txBody>
          <a:bodyPr/>
          <a:lstStyle/>
          <a:p>
            <a:r>
              <a:rPr lang="en-US" dirty="0"/>
              <a:t>Glycemic Targets in Pregnancy</a:t>
            </a:r>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457200" y="1295400"/>
            <a:ext cx="5867400" cy="4572000"/>
          </a:xfrm>
        </p:spPr>
        <p:txBody>
          <a:bodyPr>
            <a:normAutofit/>
          </a:bodyPr>
          <a:lstStyle/>
          <a:p>
            <a:pPr marL="285750" indent="-285750">
              <a:buFont typeface="Arial" panose="020B0604020202020204" pitchFamily="34" charset="0"/>
              <a:buChar char="•"/>
            </a:pPr>
            <a:r>
              <a:rPr lang="en-US" dirty="0">
                <a:latin typeface="AdvOT7b515deb"/>
              </a:rPr>
              <a:t>Fasting glucose 70–95 mg/dL and either</a:t>
            </a:r>
          </a:p>
          <a:p>
            <a:pPr marL="285750" indent="-285750">
              <a:buFont typeface="Arial" panose="020B0604020202020204" pitchFamily="34" charset="0"/>
              <a:buChar char="•"/>
            </a:pPr>
            <a:r>
              <a:rPr lang="en-US" dirty="0">
                <a:latin typeface="AdvOT7b515deb"/>
              </a:rPr>
              <a:t>One-hour postprandial glucose 110–140 mg/dL or</a:t>
            </a:r>
          </a:p>
          <a:p>
            <a:pPr marL="285750" indent="-285750">
              <a:buFont typeface="Arial" panose="020B0604020202020204" pitchFamily="34" charset="0"/>
              <a:buChar char="•"/>
            </a:pPr>
            <a:r>
              <a:rPr lang="en-US" dirty="0">
                <a:latin typeface="AdvOT7b515deb"/>
              </a:rPr>
              <a:t>Two-hour postprandial glucose 100–120 mg/dL  </a:t>
            </a:r>
            <a:endParaRPr lang="en-US" dirty="0"/>
          </a:p>
        </p:txBody>
      </p:sp>
      <p:pic>
        <p:nvPicPr>
          <p:cNvPr id="7" name="Picture 6" descr="A picture containing person, male&#10;&#10;Description automatically generated">
            <a:extLst>
              <a:ext uri="{FF2B5EF4-FFF2-40B4-BE49-F238E27FC236}">
                <a16:creationId xmlns:a16="http://schemas.microsoft.com/office/drawing/2014/main" id="{2EA93E49-6C5F-4DA0-87F9-7B708244212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69956" y="1505339"/>
            <a:ext cx="2316844" cy="3219061"/>
          </a:xfrm>
          <a:prstGeom prst="rect">
            <a:avLst/>
          </a:prstGeom>
        </p:spPr>
      </p:pic>
      <p:sp>
        <p:nvSpPr>
          <p:cNvPr id="6" name="TextBox 5">
            <a:extLst>
              <a:ext uri="{FF2B5EF4-FFF2-40B4-BE49-F238E27FC236}">
                <a16:creationId xmlns:a16="http://schemas.microsoft.com/office/drawing/2014/main" id="{7F455A9D-2050-4884-A043-36227F02CFED}"/>
              </a:ext>
            </a:extLst>
          </p:cNvPr>
          <p:cNvSpPr txBox="1"/>
          <p:nvPr/>
        </p:nvSpPr>
        <p:spPr>
          <a:xfrm>
            <a:off x="1295400" y="5292403"/>
            <a:ext cx="6019800" cy="369332"/>
          </a:xfrm>
          <a:prstGeom prst="rect">
            <a:avLst/>
          </a:prstGeom>
          <a:noFill/>
        </p:spPr>
        <p:txBody>
          <a:bodyPr wrap="square">
            <a:spAutoFit/>
          </a:bodyPr>
          <a:lstStyle/>
          <a:p>
            <a:pPr marL="182880" indent="0">
              <a:buFont typeface="Wingdings" pitchFamily="2" charset="2"/>
              <a:buNone/>
              <a:defRPr/>
            </a:pPr>
            <a:r>
              <a:rPr lang="en-US" sz="1800" dirty="0"/>
              <a:t>Lower limits do not apply if managed with diet only  </a:t>
            </a:r>
            <a:endParaRPr lang="en-US" sz="1600" dirty="0"/>
          </a:p>
        </p:txBody>
      </p:sp>
      <p:sp>
        <p:nvSpPr>
          <p:cNvPr id="4" name="TextBox 3">
            <a:extLst>
              <a:ext uri="{FF2B5EF4-FFF2-40B4-BE49-F238E27FC236}">
                <a16:creationId xmlns:a16="http://schemas.microsoft.com/office/drawing/2014/main" id="{DEA5316F-0099-E586-92A7-1691950054BA}"/>
              </a:ext>
            </a:extLst>
          </p:cNvPr>
          <p:cNvSpPr txBox="1"/>
          <p:nvPr/>
        </p:nvSpPr>
        <p:spPr>
          <a:xfrm>
            <a:off x="2057400" y="6229739"/>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422368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600" dirty="0"/>
              <a:t>Nutrition Intervention: Pregnancy and Diabetes  </a:t>
            </a:r>
          </a:p>
        </p:txBody>
      </p:sp>
      <p:sp>
        <p:nvSpPr>
          <p:cNvPr id="3" name="Content Placeholder 2"/>
          <p:cNvSpPr>
            <a:spLocks noGrp="1"/>
          </p:cNvSpPr>
          <p:nvPr>
            <p:ph sz="quarter" idx="1"/>
          </p:nvPr>
        </p:nvSpPr>
        <p:spPr>
          <a:xfrm>
            <a:off x="430823" y="1600200"/>
            <a:ext cx="4041648" cy="4937760"/>
          </a:xfrm>
        </p:spPr>
        <p:txBody>
          <a:bodyPr>
            <a:normAutofit/>
          </a:bodyPr>
          <a:lstStyle/>
          <a:p>
            <a:r>
              <a:rPr lang="en-US" dirty="0"/>
              <a:t>Dietitian</a:t>
            </a:r>
          </a:p>
          <a:p>
            <a:pPr lvl="1"/>
            <a:r>
              <a:rPr lang="en-US" dirty="0"/>
              <a:t>Referral within 48 hours of diagnosis</a:t>
            </a:r>
          </a:p>
          <a:p>
            <a:pPr lvl="1"/>
            <a:r>
              <a:rPr lang="en-US" dirty="0"/>
              <a:t>MNT initiated within 1 week of diagnosis</a:t>
            </a:r>
          </a:p>
          <a:p>
            <a:endParaRPr lang="en-US" dirty="0"/>
          </a:p>
        </p:txBody>
      </p:sp>
      <p:sp>
        <p:nvSpPr>
          <p:cNvPr id="4" name="Content Placeholder 3">
            <a:extLst>
              <a:ext uri="{FF2B5EF4-FFF2-40B4-BE49-F238E27FC236}">
                <a16:creationId xmlns:a16="http://schemas.microsoft.com/office/drawing/2014/main" id="{B0842A60-C6DA-4B88-9D92-6C9916AF3CE4}"/>
              </a:ext>
            </a:extLst>
          </p:cNvPr>
          <p:cNvSpPr>
            <a:spLocks noGrp="1"/>
          </p:cNvSpPr>
          <p:nvPr>
            <p:ph sz="quarter" idx="2"/>
          </p:nvPr>
        </p:nvSpPr>
        <p:spPr>
          <a:xfrm>
            <a:off x="4645152" y="1565031"/>
            <a:ext cx="4041648" cy="4937760"/>
          </a:xfrm>
        </p:spPr>
        <p:txBody>
          <a:bodyPr>
            <a:normAutofit/>
          </a:bodyPr>
          <a:lstStyle/>
          <a:p>
            <a:r>
              <a:rPr lang="en-US" dirty="0"/>
              <a:t>Avoid ketonemia from ketoacidosis or starvation ketosis   </a:t>
            </a:r>
          </a:p>
          <a:p>
            <a:pPr lvl="1"/>
            <a:r>
              <a:rPr lang="en-US" dirty="0"/>
              <a:t>Make sure consuming sufficient carbs</a:t>
            </a:r>
          </a:p>
          <a:p>
            <a:pPr lvl="1"/>
            <a:r>
              <a:rPr lang="en-US" dirty="0"/>
              <a:t>Monitor urine ketones</a:t>
            </a:r>
          </a:p>
          <a:p>
            <a:pPr lvl="1"/>
            <a:r>
              <a:rPr lang="en-US" dirty="0"/>
              <a:t>DKA associated with risk of stillbirth</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495800"/>
            <a:ext cx="2638425" cy="175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46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Pre-pregnancy BMI and Weight Gain</a:t>
            </a:r>
          </a:p>
        </p:txBody>
      </p:sp>
      <p:pic>
        <p:nvPicPr>
          <p:cNvPr id="5" name="chart">
            <a:extLst>
              <a:ext uri="{FF2B5EF4-FFF2-40B4-BE49-F238E27FC236}">
                <a16:creationId xmlns:a16="http://schemas.microsoft.com/office/drawing/2014/main" id="{784467D6-3EF4-7645-AB2C-99D3CF627B83}"/>
              </a:ext>
            </a:extLst>
          </p:cNvPr>
          <p:cNvPicPr>
            <a:picLocks noChangeAspect="1"/>
          </p:cNvPicPr>
          <p:nvPr/>
        </p:nvPicPr>
        <p:blipFill rotWithShape="1">
          <a:blip r:embed="rId3">
            <a:clrChange>
              <a:clrFrom>
                <a:srgbClr val="FFFFFF"/>
              </a:clrFrom>
              <a:clrTo>
                <a:srgbClr val="FFFFFF">
                  <a:alpha val="0"/>
                </a:srgbClr>
              </a:clrTo>
            </a:clrChange>
          </a:blip>
          <a:srcRect b="61684"/>
          <a:stretch/>
        </p:blipFill>
        <p:spPr>
          <a:xfrm>
            <a:off x="6489737" y="2281585"/>
            <a:ext cx="2103263" cy="392000"/>
          </a:xfrm>
          <a:prstGeom prst="rect">
            <a:avLst/>
          </a:prstGeom>
        </p:spPr>
      </p:pic>
      <p:pic>
        <p:nvPicPr>
          <p:cNvPr id="6" name="chart">
            <a:extLst>
              <a:ext uri="{FF2B5EF4-FFF2-40B4-BE49-F238E27FC236}">
                <a16:creationId xmlns:a16="http://schemas.microsoft.com/office/drawing/2014/main" id="{784467D6-3EF4-7645-AB2C-99D3CF627B83}"/>
              </a:ext>
            </a:extLst>
          </p:cNvPr>
          <p:cNvPicPr>
            <a:picLocks noChangeAspect="1"/>
          </p:cNvPicPr>
          <p:nvPr/>
        </p:nvPicPr>
        <p:blipFill rotWithShape="1">
          <a:blip r:embed="rId3">
            <a:clrChange>
              <a:clrFrom>
                <a:srgbClr val="FFFFFF"/>
              </a:clrFrom>
              <a:clrTo>
                <a:srgbClr val="FFFFFF">
                  <a:alpha val="0"/>
                </a:srgbClr>
              </a:clrTo>
            </a:clrChange>
          </a:blip>
          <a:srcRect t="61135"/>
          <a:stretch/>
        </p:blipFill>
        <p:spPr>
          <a:xfrm>
            <a:off x="6489737" y="2680872"/>
            <a:ext cx="2103263" cy="397618"/>
          </a:xfrm>
          <a:prstGeom prst="rect">
            <a:avLst/>
          </a:prstGeom>
        </p:spPr>
      </p:pic>
      <p:pic>
        <p:nvPicPr>
          <p:cNvPr id="3" name="Picture 2">
            <a:extLst>
              <a:ext uri="{FF2B5EF4-FFF2-40B4-BE49-F238E27FC236}">
                <a16:creationId xmlns:a16="http://schemas.microsoft.com/office/drawing/2014/main" id="{87681AD1-01D1-EC4E-A6C8-66F5BEDC706C}"/>
              </a:ext>
            </a:extLst>
          </p:cNvPr>
          <p:cNvPicPr>
            <a:picLocks noChangeAspect="1"/>
          </p:cNvPicPr>
          <p:nvPr/>
        </p:nvPicPr>
        <p:blipFill>
          <a:blip r:embed="rId4"/>
          <a:stretch>
            <a:fillRect/>
          </a:stretch>
        </p:blipFill>
        <p:spPr>
          <a:xfrm>
            <a:off x="250366" y="1178169"/>
            <a:ext cx="8643268" cy="4861838"/>
          </a:xfrm>
          <a:prstGeom prst="rect">
            <a:avLst/>
          </a:prstGeom>
        </p:spPr>
      </p:pic>
    </p:spTree>
    <p:extLst>
      <p:ext uri="{BB962C8B-B14F-4D97-AF65-F5344CB8AC3E}">
        <p14:creationId xmlns:p14="http://schemas.microsoft.com/office/powerpoint/2010/main" val="324077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36F2-5863-4C3A-BF6F-F0B2DCD9ADA7}"/>
              </a:ext>
            </a:extLst>
          </p:cNvPr>
          <p:cNvSpPr>
            <a:spLocks noGrp="1"/>
          </p:cNvSpPr>
          <p:nvPr>
            <p:ph type="title"/>
          </p:nvPr>
        </p:nvSpPr>
        <p:spPr>
          <a:xfrm>
            <a:off x="457200" y="228600"/>
            <a:ext cx="8229600" cy="914400"/>
          </a:xfrm>
        </p:spPr>
        <p:txBody>
          <a:bodyPr anchor="b">
            <a:normAutofit/>
          </a:bodyPr>
          <a:lstStyle/>
          <a:p>
            <a:pPr>
              <a:lnSpc>
                <a:spcPct val="90000"/>
              </a:lnSpc>
            </a:pPr>
            <a:r>
              <a:rPr lang="en-US" sz="3700" dirty="0"/>
              <a:t>70-85% of GDM Manage with Lifestyle</a:t>
            </a:r>
          </a:p>
        </p:txBody>
      </p:sp>
      <p:sp>
        <p:nvSpPr>
          <p:cNvPr id="3" name="Content Placeholder 2">
            <a:extLst>
              <a:ext uri="{FF2B5EF4-FFF2-40B4-BE49-F238E27FC236}">
                <a16:creationId xmlns:a16="http://schemas.microsoft.com/office/drawing/2014/main" id="{1E2D1BCC-F564-4DEF-97DF-6306B6A12A22}"/>
              </a:ext>
            </a:extLst>
          </p:cNvPr>
          <p:cNvSpPr>
            <a:spLocks noGrp="1"/>
          </p:cNvSpPr>
          <p:nvPr>
            <p:ph sz="quarter" idx="1"/>
          </p:nvPr>
        </p:nvSpPr>
        <p:spPr>
          <a:xfrm>
            <a:off x="457200" y="1219200"/>
            <a:ext cx="4800600" cy="5638800"/>
          </a:xfrm>
        </p:spPr>
        <p:txBody>
          <a:bodyPr>
            <a:normAutofit/>
          </a:bodyPr>
          <a:lstStyle/>
          <a:p>
            <a:pPr>
              <a:lnSpc>
                <a:spcPct val="90000"/>
              </a:lnSpc>
            </a:pPr>
            <a:r>
              <a:rPr lang="en-US" sz="2400" dirty="0"/>
              <a:t>F</a:t>
            </a:r>
            <a:r>
              <a:rPr lang="en-US" sz="2400" b="0" i="0" dirty="0">
                <a:effectLst/>
              </a:rPr>
              <a:t>ood plan based on Dietary Reference Intakes (DRI). </a:t>
            </a:r>
          </a:p>
          <a:p>
            <a:pPr>
              <a:lnSpc>
                <a:spcPct val="90000"/>
              </a:lnSpc>
            </a:pPr>
            <a:r>
              <a:rPr lang="en-US" sz="2400" b="0" i="0" dirty="0">
                <a:effectLst/>
              </a:rPr>
              <a:t>DRI </a:t>
            </a:r>
            <a:r>
              <a:rPr lang="en-US" sz="2400" dirty="0"/>
              <a:t>during pregnancy </a:t>
            </a:r>
            <a:r>
              <a:rPr lang="en-US" sz="2400" b="0" i="0" dirty="0">
                <a:effectLst/>
              </a:rPr>
              <a:t>recommends a minimum of </a:t>
            </a:r>
          </a:p>
          <a:p>
            <a:pPr lvl="1">
              <a:lnSpc>
                <a:spcPct val="90000"/>
              </a:lnSpc>
            </a:pPr>
            <a:r>
              <a:rPr lang="en-US" sz="2400" b="0" i="0" dirty="0">
                <a:effectLst/>
              </a:rPr>
              <a:t>175 g of carbohydrate (individualize)</a:t>
            </a:r>
            <a:r>
              <a:rPr lang="en-US" sz="2000" b="0" i="0" dirty="0">
                <a:effectLst/>
              </a:rPr>
              <a:t> </a:t>
            </a:r>
          </a:p>
          <a:p>
            <a:pPr lvl="1">
              <a:lnSpc>
                <a:spcPct val="90000"/>
              </a:lnSpc>
            </a:pPr>
            <a:r>
              <a:rPr lang="en-US" sz="2400" b="0" i="0" dirty="0">
                <a:effectLst/>
              </a:rPr>
              <a:t>a minimum of 71 g of protein</a:t>
            </a:r>
          </a:p>
          <a:p>
            <a:pPr lvl="1">
              <a:lnSpc>
                <a:spcPct val="90000"/>
              </a:lnSpc>
            </a:pPr>
            <a:r>
              <a:rPr lang="en-US" sz="2400" b="0" i="0" dirty="0">
                <a:effectLst/>
              </a:rPr>
              <a:t>and 28 g of fiber. </a:t>
            </a:r>
          </a:p>
          <a:p>
            <a:pPr>
              <a:lnSpc>
                <a:spcPct val="90000"/>
              </a:lnSpc>
            </a:pPr>
            <a:r>
              <a:rPr lang="en-US" sz="2400" b="0" i="0" dirty="0">
                <a:effectLst/>
              </a:rPr>
              <a:t>Emphasis on monounsaturated and polyunsaturated fats while limiting saturated fats and avoiding </a:t>
            </a:r>
            <a:r>
              <a:rPr lang="en-US" sz="2400" b="0" i="1" dirty="0">
                <a:effectLst/>
              </a:rPr>
              <a:t>trans</a:t>
            </a:r>
            <a:r>
              <a:rPr lang="en-US" sz="2400" b="0" i="0" dirty="0">
                <a:effectLst/>
              </a:rPr>
              <a:t> fats. </a:t>
            </a:r>
            <a:endParaRPr lang="en-US" sz="2400" dirty="0"/>
          </a:p>
          <a:p>
            <a:pPr>
              <a:lnSpc>
                <a:spcPct val="90000"/>
              </a:lnSpc>
            </a:pPr>
            <a:r>
              <a:rPr lang="en-US" sz="2400" dirty="0"/>
              <a:t>Coaching on a</a:t>
            </a:r>
            <a:r>
              <a:rPr lang="en-US" sz="2400" b="0" i="0" dirty="0">
                <a:effectLst/>
              </a:rPr>
              <a:t>mount, type of carbohydrate and impact on BG </a:t>
            </a:r>
            <a:endParaRPr lang="en-US" sz="2400" dirty="0"/>
          </a:p>
        </p:txBody>
      </p:sp>
      <p:pic>
        <p:nvPicPr>
          <p:cNvPr id="5" name="Picture 4" descr="A picture containing food, table, fruit, different&#10;&#10;Description automatically generated">
            <a:extLst>
              <a:ext uri="{FF2B5EF4-FFF2-40B4-BE49-F238E27FC236}">
                <a16:creationId xmlns:a16="http://schemas.microsoft.com/office/drawing/2014/main" id="{FC6EBF51-66F9-412B-8D44-5FF570CAF06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53000" y="1156317"/>
            <a:ext cx="4041648" cy="4658963"/>
          </a:xfrm>
          <a:prstGeom prst="rect">
            <a:avLst/>
          </a:prstGeom>
          <a:noFill/>
        </p:spPr>
      </p:pic>
      <p:sp>
        <p:nvSpPr>
          <p:cNvPr id="6" name="TextBox 5">
            <a:extLst>
              <a:ext uri="{FF2B5EF4-FFF2-40B4-BE49-F238E27FC236}">
                <a16:creationId xmlns:a16="http://schemas.microsoft.com/office/drawing/2014/main" id="{625AF8BA-BF61-FAB5-B3B7-057AF79DEAC0}"/>
              </a:ext>
            </a:extLst>
          </p:cNvPr>
          <p:cNvSpPr txBox="1"/>
          <p:nvPr/>
        </p:nvSpPr>
        <p:spPr>
          <a:xfrm>
            <a:off x="4953000" y="6215742"/>
            <a:ext cx="4114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alibri"/>
              </a:rPr>
              <a:t>Standards of Care in Diabetes—2025. Diabetes Care, January 2025; 48 (Supplement_1): S306-320. https://doi.org/10.2337/dc25-S015</a:t>
            </a:r>
            <a:endParaRPr lang="en-US" sz="1200" dirty="0"/>
          </a:p>
        </p:txBody>
      </p:sp>
    </p:spTree>
    <p:extLst>
      <p:ext uri="{BB962C8B-B14F-4D97-AF65-F5344CB8AC3E}">
        <p14:creationId xmlns:p14="http://schemas.microsoft.com/office/powerpoint/2010/main" val="10819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477C-66D8-CE42-2DDC-C95C84ECA9DF}"/>
              </a:ext>
            </a:extLst>
          </p:cNvPr>
          <p:cNvSpPr>
            <a:spLocks noGrp="1"/>
          </p:cNvSpPr>
          <p:nvPr>
            <p:ph type="title"/>
          </p:nvPr>
        </p:nvSpPr>
        <p:spPr/>
        <p:txBody>
          <a:bodyPr/>
          <a:lstStyle/>
          <a:p>
            <a:r>
              <a:rPr lang="en-US" dirty="0"/>
              <a:t>Nutrition Notes</a:t>
            </a:r>
          </a:p>
        </p:txBody>
      </p:sp>
      <p:sp>
        <p:nvSpPr>
          <p:cNvPr id="3" name="Content Placeholder 2">
            <a:extLst>
              <a:ext uri="{FF2B5EF4-FFF2-40B4-BE49-F238E27FC236}">
                <a16:creationId xmlns:a16="http://schemas.microsoft.com/office/drawing/2014/main" id="{E7E2A6F2-AFB0-851E-7875-F414386A8161}"/>
              </a:ext>
            </a:extLst>
          </p:cNvPr>
          <p:cNvSpPr>
            <a:spLocks noGrp="1"/>
          </p:cNvSpPr>
          <p:nvPr>
            <p:ph sz="quarter" idx="1"/>
          </p:nvPr>
        </p:nvSpPr>
        <p:spPr/>
        <p:txBody>
          <a:bodyPr>
            <a:normAutofit fontScale="77500" lnSpcReduction="20000"/>
          </a:bodyPr>
          <a:lstStyle/>
          <a:p>
            <a:pPr>
              <a:lnSpc>
                <a:spcPct val="120000"/>
              </a:lnSpc>
            </a:pPr>
            <a:r>
              <a:rPr lang="en-US" dirty="0"/>
              <a:t>Avoids diets that severely restrict any macronutrient class, specifically, </a:t>
            </a:r>
          </a:p>
          <a:p>
            <a:pPr lvl="1">
              <a:lnSpc>
                <a:spcPct val="120000"/>
              </a:lnSpc>
            </a:pPr>
            <a:r>
              <a:rPr lang="en-US" dirty="0"/>
              <a:t>the ketogenic diet that lacks carbohydrates</a:t>
            </a:r>
          </a:p>
          <a:p>
            <a:pPr lvl="1">
              <a:lnSpc>
                <a:spcPct val="120000"/>
              </a:lnSpc>
            </a:pPr>
            <a:r>
              <a:rPr lang="en-US" dirty="0"/>
              <a:t>the Paleo diet because of dairy restriction, </a:t>
            </a:r>
          </a:p>
          <a:p>
            <a:pPr lvl="1">
              <a:lnSpc>
                <a:spcPct val="120000"/>
              </a:lnSpc>
            </a:pPr>
            <a:r>
              <a:rPr lang="en-US" dirty="0"/>
              <a:t>and any diet characterized by excess saturated fats. </a:t>
            </a:r>
          </a:p>
          <a:p>
            <a:pPr>
              <a:lnSpc>
                <a:spcPct val="120000"/>
              </a:lnSpc>
            </a:pPr>
            <a:r>
              <a:rPr lang="en-US" dirty="0"/>
              <a:t>Limit processed foods, fatty red meat, and sweetened foods and beverages</a:t>
            </a:r>
          </a:p>
          <a:p>
            <a:pPr lvl="1"/>
            <a:endParaRPr lang="en-US" dirty="0"/>
          </a:p>
        </p:txBody>
      </p:sp>
      <p:sp>
        <p:nvSpPr>
          <p:cNvPr id="4" name="Content Placeholder 3">
            <a:extLst>
              <a:ext uri="{FF2B5EF4-FFF2-40B4-BE49-F238E27FC236}">
                <a16:creationId xmlns:a16="http://schemas.microsoft.com/office/drawing/2014/main" id="{18259429-0CE0-54C5-E106-5840EE446579}"/>
              </a:ext>
            </a:extLst>
          </p:cNvPr>
          <p:cNvSpPr>
            <a:spLocks noGrp="1"/>
          </p:cNvSpPr>
          <p:nvPr>
            <p:ph sz="quarter" idx="2"/>
          </p:nvPr>
        </p:nvSpPr>
        <p:spPr>
          <a:xfrm>
            <a:off x="4632198" y="1216152"/>
            <a:ext cx="4041648" cy="5184648"/>
          </a:xfrm>
        </p:spPr>
        <p:txBody>
          <a:bodyPr>
            <a:normAutofit fontScale="77500" lnSpcReduction="20000"/>
          </a:bodyPr>
          <a:lstStyle/>
          <a:p>
            <a:pPr>
              <a:lnSpc>
                <a:spcPct val="120000"/>
              </a:lnSpc>
            </a:pPr>
            <a:r>
              <a:rPr lang="en-US" dirty="0"/>
              <a:t>Nutrient-dense, whole foods are recommended, including </a:t>
            </a:r>
          </a:p>
          <a:p>
            <a:pPr lvl="1">
              <a:lnSpc>
                <a:spcPct val="120000"/>
              </a:lnSpc>
            </a:pPr>
            <a:r>
              <a:rPr lang="en-US" dirty="0"/>
              <a:t>fruits, vegetables, legumes, whole grains</a:t>
            </a:r>
          </a:p>
          <a:p>
            <a:pPr lvl="1">
              <a:lnSpc>
                <a:spcPct val="120000"/>
              </a:lnSpc>
            </a:pPr>
            <a:r>
              <a:rPr lang="en-US" dirty="0"/>
              <a:t>healthy fats with n-3 fatty acids that include nuts and seeds and fish, which are less likely to promote excessive weight gain. </a:t>
            </a:r>
          </a:p>
        </p:txBody>
      </p:sp>
      <p:pic>
        <p:nvPicPr>
          <p:cNvPr id="6" name="Picture 5" descr="Rainbow of fresh vegetables and fruits">
            <a:extLst>
              <a:ext uri="{FF2B5EF4-FFF2-40B4-BE49-F238E27FC236}">
                <a16:creationId xmlns:a16="http://schemas.microsoft.com/office/drawing/2014/main" id="{6044BDB0-4D12-5DCE-216C-F66830AC13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4545370"/>
            <a:ext cx="3124200" cy="2084030"/>
          </a:xfrm>
          <a:prstGeom prst="rect">
            <a:avLst/>
          </a:prstGeom>
        </p:spPr>
      </p:pic>
      <p:sp>
        <p:nvSpPr>
          <p:cNvPr id="5" name="TextBox 4">
            <a:extLst>
              <a:ext uri="{FF2B5EF4-FFF2-40B4-BE49-F238E27FC236}">
                <a16:creationId xmlns:a16="http://schemas.microsoft.com/office/drawing/2014/main" id="{600CD20F-0C19-22F3-FCE1-BA1B1129EE94}"/>
              </a:ext>
            </a:extLst>
          </p:cNvPr>
          <p:cNvSpPr txBox="1"/>
          <p:nvPr/>
        </p:nvSpPr>
        <p:spPr>
          <a:xfrm>
            <a:off x="494024" y="6284268"/>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63393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37F94C-D6F7-49E1-B85F-7E54EBADCF3A}"/>
              </a:ext>
            </a:extLst>
          </p:cNvPr>
          <p:cNvPicPr>
            <a:picLocks noGrp="1" noChangeAspect="1"/>
          </p:cNvPicPr>
          <p:nvPr>
            <p:ph sz="quarter" idx="1"/>
          </p:nvPr>
        </p:nvPicPr>
        <p:blipFill>
          <a:blip r:embed="rId2"/>
          <a:stretch>
            <a:fillRect/>
          </a:stretch>
        </p:blipFill>
        <p:spPr>
          <a:xfrm>
            <a:off x="457200" y="111829"/>
            <a:ext cx="6934200" cy="6634342"/>
          </a:xfrm>
          <a:prstGeom prst="rect">
            <a:avLst/>
          </a:prstGeom>
        </p:spPr>
      </p:pic>
      <p:sp>
        <p:nvSpPr>
          <p:cNvPr id="6" name="Rectangle 5">
            <a:extLst>
              <a:ext uri="{FF2B5EF4-FFF2-40B4-BE49-F238E27FC236}">
                <a16:creationId xmlns:a16="http://schemas.microsoft.com/office/drawing/2014/main" id="{79F1E2B8-7A79-45E4-ABEE-CEA31B15F8E2}"/>
              </a:ext>
            </a:extLst>
          </p:cNvPr>
          <p:cNvSpPr/>
          <p:nvPr/>
        </p:nvSpPr>
        <p:spPr>
          <a:xfrm>
            <a:off x="5410200" y="2057400"/>
            <a:ext cx="3429000" cy="584775"/>
          </a:xfrm>
          <a:prstGeom prst="rect">
            <a:avLst/>
          </a:prstGeom>
        </p:spPr>
        <p:txBody>
          <a:bodyPr wrap="square">
            <a:spAutoFit/>
          </a:bodyPr>
          <a:lstStyle/>
          <a:p>
            <a:r>
              <a:rPr lang="en-US" sz="1600" dirty="0">
                <a:solidFill>
                  <a:srgbClr val="7030A0"/>
                </a:solidFill>
              </a:rPr>
              <a:t>https://yalehealth.yale.edu/sample-meal-plan-women-gestational-diabetes</a:t>
            </a:r>
          </a:p>
        </p:txBody>
      </p:sp>
    </p:spTree>
    <p:extLst>
      <p:ext uri="{BB962C8B-B14F-4D97-AF65-F5344CB8AC3E}">
        <p14:creationId xmlns:p14="http://schemas.microsoft.com/office/powerpoint/2010/main" val="161940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FBFF-9B46-46BB-9E35-17CCBF9B2FD9}"/>
              </a:ext>
            </a:extLst>
          </p:cNvPr>
          <p:cNvSpPr>
            <a:spLocks noGrp="1"/>
          </p:cNvSpPr>
          <p:nvPr>
            <p:ph type="title"/>
          </p:nvPr>
        </p:nvSpPr>
        <p:spPr>
          <a:xfrm>
            <a:off x="381000" y="152400"/>
            <a:ext cx="8229600" cy="1295400"/>
          </a:xfrm>
        </p:spPr>
        <p:txBody>
          <a:bodyPr>
            <a:normAutofit fontScale="90000"/>
          </a:bodyPr>
          <a:lstStyle/>
          <a:p>
            <a:r>
              <a:rPr lang="en-US" dirty="0"/>
              <a:t>Management of Hyperglycemia in Type 2 or GDM  </a:t>
            </a:r>
          </a:p>
        </p:txBody>
      </p:sp>
      <p:sp>
        <p:nvSpPr>
          <p:cNvPr id="3" name="Content Placeholder 2">
            <a:extLst>
              <a:ext uri="{FF2B5EF4-FFF2-40B4-BE49-F238E27FC236}">
                <a16:creationId xmlns:a16="http://schemas.microsoft.com/office/drawing/2014/main" id="{B964E541-A671-47CE-A478-0E82650AECE2}"/>
              </a:ext>
            </a:extLst>
          </p:cNvPr>
          <p:cNvSpPr>
            <a:spLocks noGrp="1"/>
          </p:cNvSpPr>
          <p:nvPr>
            <p:ph sz="quarter" idx="1"/>
          </p:nvPr>
        </p:nvSpPr>
        <p:spPr>
          <a:xfrm>
            <a:off x="381000" y="1524000"/>
            <a:ext cx="5791200" cy="4953000"/>
          </a:xfrm>
        </p:spPr>
        <p:txBody>
          <a:bodyPr>
            <a:normAutofit/>
          </a:bodyPr>
          <a:lstStyle/>
          <a:p>
            <a:r>
              <a:rPr lang="en-US" dirty="0"/>
              <a:t>With type 2 or GDM, oral meds may not be sufficient to get BG to target.</a:t>
            </a:r>
          </a:p>
          <a:p>
            <a:r>
              <a:rPr lang="en-US" sz="2800" dirty="0"/>
              <a:t>Glyburide, metformin historically used, but no longer recommended  </a:t>
            </a:r>
          </a:p>
          <a:p>
            <a:pPr lvl="1"/>
            <a:r>
              <a:rPr lang="en-US" sz="2800" dirty="0"/>
              <a:t>Both cross the placenta to the fetus</a:t>
            </a:r>
          </a:p>
          <a:p>
            <a:r>
              <a:rPr lang="en-US" sz="3000" dirty="0"/>
              <a:t>If lifestyle alone doesn’t help achieve glucose goals, insulin is recommended.</a:t>
            </a:r>
          </a:p>
          <a:p>
            <a:endParaRPr lang="en-US" dirty="0"/>
          </a:p>
          <a:p>
            <a:endParaRPr lang="en-US" dirty="0"/>
          </a:p>
        </p:txBody>
      </p:sp>
      <p:pic>
        <p:nvPicPr>
          <p:cNvPr id="4" name="Picture 2" descr="C:\Users\bev\AppData\Local\Microsoft\Windows\INetCache\IE\E86OOQE2\17-week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747" y="1676400"/>
            <a:ext cx="223785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73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B3AC73-D843-50E6-F894-6324C70A8B44}"/>
              </a:ext>
            </a:extLst>
          </p:cNvPr>
          <p:cNvPicPr>
            <a:picLocks noGrp="1" noChangeAspect="1"/>
          </p:cNvPicPr>
          <p:nvPr>
            <p:ph sz="half" idx="1"/>
          </p:nvPr>
        </p:nvPicPr>
        <p:blipFill>
          <a:blip r:embed="rId3"/>
          <a:srcRect t="17647"/>
          <a:stretch>
            <a:fillRect/>
          </a:stretch>
        </p:blipFill>
        <p:spPr>
          <a:xfrm>
            <a:off x="1642626" y="1432560"/>
            <a:ext cx="5858747" cy="1066800"/>
          </a:xfrm>
        </p:spPr>
      </p:pic>
      <p:sp>
        <p:nvSpPr>
          <p:cNvPr id="6" name="Content Placeholder 5">
            <a:extLst>
              <a:ext uri="{FF2B5EF4-FFF2-40B4-BE49-F238E27FC236}">
                <a16:creationId xmlns:a16="http://schemas.microsoft.com/office/drawing/2014/main" id="{AF244517-2E85-3067-C868-16E5DBBDFA31}"/>
              </a:ext>
            </a:extLst>
          </p:cNvPr>
          <p:cNvSpPr>
            <a:spLocks noGrp="1"/>
          </p:cNvSpPr>
          <p:nvPr>
            <p:ph sz="half" idx="13"/>
          </p:nvPr>
        </p:nvSpPr>
        <p:spPr>
          <a:xfrm>
            <a:off x="457200" y="2738846"/>
            <a:ext cx="7920989" cy="3601940"/>
          </a:xfrm>
        </p:spPr>
        <p:txBody>
          <a:bodyPr>
            <a:normAutofit/>
          </a:bodyPr>
          <a:lstStyle/>
          <a:p>
            <a:r>
              <a:rPr lang="en-US" b="1" dirty="0"/>
              <a:t>Why it matters:</a:t>
            </a:r>
          </a:p>
          <a:p>
            <a:pPr marL="257175" indent="-257175">
              <a:buFont typeface="Arial" panose="020B0604020202020204" pitchFamily="34" charset="0"/>
              <a:buChar char="•"/>
            </a:pPr>
            <a:r>
              <a:rPr lang="en-US" dirty="0"/>
              <a:t>It would be nice to use oral agents in pregnancy because:</a:t>
            </a:r>
          </a:p>
          <a:p>
            <a:pPr marL="600075" lvl="1" indent="-257175"/>
            <a:r>
              <a:rPr lang="en-US" dirty="0"/>
              <a:t>easier to administer</a:t>
            </a:r>
          </a:p>
          <a:p>
            <a:pPr marL="600075" lvl="1" indent="-257175"/>
            <a:r>
              <a:rPr lang="en-US" dirty="0"/>
              <a:t>less costly</a:t>
            </a:r>
          </a:p>
          <a:p>
            <a:pPr marL="600075" lvl="1" indent="-257175"/>
            <a:r>
              <a:rPr lang="en-US" dirty="0"/>
              <a:t>better accepted by patients</a:t>
            </a:r>
          </a:p>
          <a:p>
            <a:r>
              <a:rPr lang="en-US" sz="1500" b="1" dirty="0"/>
              <a:t>Study Design: Randomized,</a:t>
            </a:r>
            <a:r>
              <a:rPr lang="en-US" sz="1500" dirty="0"/>
              <a:t> open-label noninferiority trial conducted at 25 Dutch centers, participants randomized to orals or insulin</a:t>
            </a:r>
          </a:p>
          <a:p>
            <a:pPr marL="600075" lvl="1" indent="-257175"/>
            <a:r>
              <a:rPr lang="en-US" dirty="0"/>
              <a:t>Orals included metformin at max tolerated dose + glyburide if additional glucose lowering needed </a:t>
            </a:r>
          </a:p>
          <a:p>
            <a:pPr marL="257175" indent="-257175">
              <a:buFont typeface="Arial" panose="020B0604020202020204" pitchFamily="34" charset="0"/>
              <a:buChar char="•"/>
            </a:pPr>
            <a:r>
              <a:rPr lang="en-US" sz="1500" b="1" dirty="0"/>
              <a:t>Population</a:t>
            </a:r>
            <a:r>
              <a:rPr lang="en-US" sz="1500" dirty="0"/>
              <a:t>: N = 820 people with GDM and singleton pregnancies</a:t>
            </a:r>
          </a:p>
          <a:p>
            <a:pPr marL="257175" indent="-257175">
              <a:buFont typeface="Arial" panose="020B0604020202020204" pitchFamily="34" charset="0"/>
              <a:buChar char="•"/>
            </a:pPr>
            <a:r>
              <a:rPr lang="en-US" sz="1500" b="1" dirty="0"/>
              <a:t>Primary endpoint: </a:t>
            </a:r>
            <a:r>
              <a:rPr lang="en-US" sz="1500" dirty="0"/>
              <a:t>% of infants born large for gestational age (birth weight &gt;90%)</a:t>
            </a:r>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CA3C8D0-E749-00E6-D047-855C0EC20F19}"/>
              </a:ext>
            </a:extLst>
          </p:cNvPr>
          <p:cNvSpPr>
            <a:spLocks noGrp="1"/>
          </p:cNvSpPr>
          <p:nvPr>
            <p:ph type="title"/>
          </p:nvPr>
        </p:nvSpPr>
        <p:spPr/>
        <p:txBody>
          <a:bodyPr/>
          <a:lstStyle/>
          <a:p>
            <a:r>
              <a:rPr lang="en-US" dirty="0"/>
              <a:t>New Study: Insulin vs. Oral in GDM</a:t>
            </a:r>
          </a:p>
        </p:txBody>
      </p:sp>
      <p:sp>
        <p:nvSpPr>
          <p:cNvPr id="2" name="TextBox 1">
            <a:extLst>
              <a:ext uri="{FF2B5EF4-FFF2-40B4-BE49-F238E27FC236}">
                <a16:creationId xmlns:a16="http://schemas.microsoft.com/office/drawing/2014/main" id="{6E4D6974-2253-000A-FF38-81AC77C3BBD0}"/>
              </a:ext>
            </a:extLst>
          </p:cNvPr>
          <p:cNvSpPr txBox="1"/>
          <p:nvPr/>
        </p:nvSpPr>
        <p:spPr>
          <a:xfrm>
            <a:off x="381000" y="6488832"/>
            <a:ext cx="7174857" cy="346249"/>
          </a:xfrm>
          <a:prstGeom prst="rect">
            <a:avLst/>
          </a:prstGeom>
          <a:noFill/>
        </p:spPr>
        <p:txBody>
          <a:bodyPr wrap="square">
            <a:spAutoFit/>
          </a:bodyPr>
          <a:lstStyle/>
          <a:p>
            <a:r>
              <a:rPr lang="en-US" sz="750" dirty="0">
                <a:solidFill>
                  <a:srgbClr val="212121"/>
                </a:solidFill>
                <a:latin typeface="BlinkMacSystemFont"/>
              </a:rPr>
              <a:t>Rademaker D, et al. JAMA. 2025 Feb 11;333(6):470-478. </a:t>
            </a:r>
            <a:endParaRPr lang="en-US" sz="750" dirty="0"/>
          </a:p>
          <a:p>
            <a:r>
              <a:rPr lang="en-US" sz="900" dirty="0">
                <a:solidFill>
                  <a:srgbClr val="212121"/>
                </a:solidFill>
                <a:latin typeface="BlinkMacSystemFont"/>
              </a:rPr>
              <a:t>. </a:t>
            </a:r>
            <a:endParaRPr lang="en-US" sz="900" dirty="0"/>
          </a:p>
        </p:txBody>
      </p:sp>
    </p:spTree>
    <p:extLst>
      <p:ext uri="{BB962C8B-B14F-4D97-AF65-F5344CB8AC3E}">
        <p14:creationId xmlns:p14="http://schemas.microsoft.com/office/powerpoint/2010/main" val="2364502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758E6-53FA-B3F2-FA11-25F7A1EFF6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916BE7-00F3-E7C2-61F3-BB0E5CB2EE36}"/>
              </a:ext>
            </a:extLst>
          </p:cNvPr>
          <p:cNvSpPr>
            <a:spLocks noGrp="1"/>
          </p:cNvSpPr>
          <p:nvPr>
            <p:ph sz="quarter" idx="12"/>
          </p:nvPr>
        </p:nvSpPr>
        <p:spPr>
          <a:xfrm>
            <a:off x="26126" y="1383062"/>
            <a:ext cx="5410198" cy="4091875"/>
          </a:xfrm>
        </p:spPr>
        <p:txBody>
          <a:bodyPr>
            <a:noAutofit/>
          </a:bodyPr>
          <a:lstStyle/>
          <a:p>
            <a:pPr marL="257175" indent="-257175">
              <a:buFont typeface="Arial" panose="020B0604020202020204" pitchFamily="34" charset="0"/>
              <a:buChar char="•"/>
            </a:pPr>
            <a:r>
              <a:rPr lang="en-US" sz="2400" b="1" dirty="0"/>
              <a:t>Outcomes</a:t>
            </a:r>
            <a:r>
              <a:rPr lang="en-US" sz="1500" dirty="0"/>
              <a:t>: </a:t>
            </a:r>
          </a:p>
          <a:p>
            <a:pPr marL="600075" lvl="1" indent="-257175"/>
            <a:r>
              <a:rPr lang="en-US" sz="2000" dirty="0"/>
              <a:t>Maternal hypoglycemia reported in 20.9% with orals vs. 10.9% insulin (absolute risk difference 10%, 95% CI 2.7 to 21.2%)</a:t>
            </a:r>
          </a:p>
          <a:p>
            <a:pPr marL="600075" lvl="1" indent="-257175"/>
            <a:r>
              <a:rPr lang="en-US" sz="2000" dirty="0"/>
              <a:t>In exploratory analysis with metformin alone, only 19.7% were LGA</a:t>
            </a:r>
          </a:p>
          <a:p>
            <a:pPr marL="600075" lvl="1" indent="-257175"/>
            <a:r>
              <a:rPr lang="en-US" sz="2000" dirty="0"/>
              <a:t>Other secondary outcomes did not differ between groups</a:t>
            </a:r>
          </a:p>
          <a:p>
            <a:pPr marL="600075" lvl="1" indent="-257175"/>
            <a:endParaRPr lang="en-US" sz="2000" dirty="0"/>
          </a:p>
          <a:p>
            <a:pPr marL="257175" indent="-257175">
              <a:buFont typeface="Arial" panose="020B0604020202020204" pitchFamily="34" charset="0"/>
              <a:buChar char="•"/>
            </a:pPr>
            <a:r>
              <a:rPr lang="en-US" sz="2000" b="1" dirty="0"/>
              <a:t>Clinical Takeaways</a:t>
            </a:r>
          </a:p>
          <a:p>
            <a:pPr marL="600075" lvl="1" indent="-257175"/>
            <a:r>
              <a:rPr lang="en-US" sz="2000" dirty="0"/>
              <a:t>Metformin + glyburide is </a:t>
            </a:r>
            <a:r>
              <a:rPr lang="en-US" sz="2000" b="1" dirty="0"/>
              <a:t>inferior</a:t>
            </a:r>
            <a:r>
              <a:rPr lang="en-US" sz="2000" dirty="0"/>
              <a:t> to insulin for GDM</a:t>
            </a:r>
          </a:p>
          <a:p>
            <a:pPr marL="600075" lvl="1" indent="-257175"/>
            <a:r>
              <a:rPr lang="en-US" sz="2000" dirty="0"/>
              <a:t>Insulin should remain </a:t>
            </a:r>
            <a:r>
              <a:rPr lang="en-US" sz="2000" b="1" dirty="0"/>
              <a:t>1</a:t>
            </a:r>
            <a:r>
              <a:rPr lang="en-US" sz="2000" b="1" baseline="30000" dirty="0"/>
              <a:t>st</a:t>
            </a:r>
            <a:r>
              <a:rPr lang="en-US" sz="2000" b="1" dirty="0"/>
              <a:t> line </a:t>
            </a:r>
            <a:r>
              <a:rPr lang="en-US" sz="2000" dirty="0"/>
              <a:t>for GDM</a:t>
            </a:r>
          </a:p>
          <a:p>
            <a:endParaRPr lang="en-US" sz="2000" dirty="0"/>
          </a:p>
          <a:p>
            <a:pPr marL="600075" lvl="1" indent="-257175"/>
            <a:endParaRPr lang="en-US" sz="1200" dirty="0"/>
          </a:p>
        </p:txBody>
      </p:sp>
      <p:sp>
        <p:nvSpPr>
          <p:cNvPr id="4" name="Title 3">
            <a:extLst>
              <a:ext uri="{FF2B5EF4-FFF2-40B4-BE49-F238E27FC236}">
                <a16:creationId xmlns:a16="http://schemas.microsoft.com/office/drawing/2014/main" id="{D783D91C-AE4E-8C4A-9AD8-4D85AFCBBD7B}"/>
              </a:ext>
            </a:extLst>
          </p:cNvPr>
          <p:cNvSpPr>
            <a:spLocks noGrp="1"/>
          </p:cNvSpPr>
          <p:nvPr>
            <p:ph type="title"/>
          </p:nvPr>
        </p:nvSpPr>
        <p:spPr/>
        <p:txBody>
          <a:bodyPr>
            <a:normAutofit fontScale="90000"/>
          </a:bodyPr>
          <a:lstStyle/>
          <a:p>
            <a:r>
              <a:rPr lang="en-US" dirty="0"/>
              <a:t>GDM Treatment: Insulin for the Win</a:t>
            </a:r>
          </a:p>
        </p:txBody>
      </p:sp>
      <p:sp>
        <p:nvSpPr>
          <p:cNvPr id="6" name="TextBox 5">
            <a:extLst>
              <a:ext uri="{FF2B5EF4-FFF2-40B4-BE49-F238E27FC236}">
                <a16:creationId xmlns:a16="http://schemas.microsoft.com/office/drawing/2014/main" id="{081F05B1-E052-A25E-63B2-0A8DD8501526}"/>
              </a:ext>
            </a:extLst>
          </p:cNvPr>
          <p:cNvSpPr txBox="1"/>
          <p:nvPr/>
        </p:nvSpPr>
        <p:spPr>
          <a:xfrm>
            <a:off x="685800" y="6412915"/>
            <a:ext cx="7174857" cy="323165"/>
          </a:xfrm>
          <a:prstGeom prst="rect">
            <a:avLst/>
          </a:prstGeom>
          <a:noFill/>
        </p:spPr>
        <p:txBody>
          <a:bodyPr wrap="square">
            <a:spAutoFit/>
          </a:bodyPr>
          <a:lstStyle/>
          <a:p>
            <a:r>
              <a:rPr lang="en-US" sz="750" dirty="0">
                <a:solidFill>
                  <a:srgbClr val="212121"/>
                </a:solidFill>
                <a:latin typeface="BlinkMacSystemFont"/>
              </a:rPr>
              <a:t>Rademaker D, et al. JAMA. 2025 Feb 11;333(6):470-478. </a:t>
            </a:r>
            <a:endParaRPr lang="en-US" sz="750" dirty="0"/>
          </a:p>
          <a:p>
            <a:r>
              <a:rPr lang="en-US" sz="750" dirty="0">
                <a:solidFill>
                  <a:srgbClr val="212121"/>
                </a:solidFill>
                <a:latin typeface="BlinkMacSystemFont"/>
              </a:rPr>
              <a:t>. </a:t>
            </a:r>
            <a:endParaRPr lang="en-US" sz="750" dirty="0"/>
          </a:p>
        </p:txBody>
      </p:sp>
      <p:pic>
        <p:nvPicPr>
          <p:cNvPr id="5" name="Picture 4">
            <a:extLst>
              <a:ext uri="{FF2B5EF4-FFF2-40B4-BE49-F238E27FC236}">
                <a16:creationId xmlns:a16="http://schemas.microsoft.com/office/drawing/2014/main" id="{2FDCDDBE-060A-DB46-A45B-497E47A1EB11}"/>
              </a:ext>
            </a:extLst>
          </p:cNvPr>
          <p:cNvPicPr>
            <a:picLocks noChangeAspect="1"/>
          </p:cNvPicPr>
          <p:nvPr/>
        </p:nvPicPr>
        <p:blipFill>
          <a:blip r:embed="rId3"/>
          <a:stretch>
            <a:fillRect/>
          </a:stretch>
        </p:blipFill>
        <p:spPr>
          <a:xfrm>
            <a:off x="5635063" y="1658795"/>
            <a:ext cx="3051737" cy="2895943"/>
          </a:xfrm>
          <a:prstGeom prst="rect">
            <a:avLst/>
          </a:prstGeom>
        </p:spPr>
      </p:pic>
    </p:spTree>
    <p:extLst>
      <p:ext uri="{BB962C8B-B14F-4D97-AF65-F5344CB8AC3E}">
        <p14:creationId xmlns:p14="http://schemas.microsoft.com/office/powerpoint/2010/main" val="24201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37" y="228600"/>
            <a:ext cx="8229600" cy="990600"/>
          </a:xfrm>
        </p:spPr>
        <p:txBody>
          <a:bodyPr>
            <a:noAutofit/>
          </a:bodyPr>
          <a:lstStyle/>
          <a:p>
            <a:r>
              <a:rPr lang="en-US" sz="3600" dirty="0"/>
              <a:t>Management of Pregnancy and Diabetes</a:t>
            </a:r>
          </a:p>
        </p:txBody>
      </p:sp>
      <p:sp>
        <p:nvSpPr>
          <p:cNvPr id="3" name="Content Placeholder 2"/>
          <p:cNvSpPr>
            <a:spLocks noGrp="1"/>
          </p:cNvSpPr>
          <p:nvPr>
            <p:ph sz="quarter" idx="1"/>
          </p:nvPr>
        </p:nvSpPr>
        <p:spPr>
          <a:xfrm>
            <a:off x="445937" y="1447800"/>
            <a:ext cx="5878663" cy="5105400"/>
          </a:xfrm>
        </p:spPr>
        <p:txBody>
          <a:bodyPr>
            <a:normAutofit fontScale="77500" lnSpcReduction="20000"/>
          </a:bodyPr>
          <a:lstStyle/>
          <a:p>
            <a:pPr>
              <a:lnSpc>
                <a:spcPct val="120000"/>
              </a:lnSpc>
            </a:pPr>
            <a:r>
              <a:rPr lang="en-US" dirty="0">
                <a:solidFill>
                  <a:srgbClr val="0070C0"/>
                </a:solidFill>
              </a:rPr>
              <a:t>Insulin is preferred for GDM, type 1 and 2</a:t>
            </a:r>
          </a:p>
          <a:p>
            <a:pPr lvl="1">
              <a:lnSpc>
                <a:spcPct val="120000"/>
              </a:lnSpc>
            </a:pPr>
            <a:r>
              <a:rPr lang="en-US" sz="3100" dirty="0"/>
              <a:t>Does not cross placenta</a:t>
            </a:r>
          </a:p>
          <a:p>
            <a:pPr lvl="1">
              <a:lnSpc>
                <a:spcPct val="120000"/>
              </a:lnSpc>
            </a:pPr>
            <a:r>
              <a:rPr lang="en-US" sz="3100" dirty="0"/>
              <a:t>Can overcome insulin resistance associated w/ T2D</a:t>
            </a:r>
          </a:p>
          <a:p>
            <a:pPr>
              <a:lnSpc>
                <a:spcPct val="120000"/>
              </a:lnSpc>
            </a:pPr>
            <a:r>
              <a:rPr lang="en-US" sz="3100" dirty="0"/>
              <a:t>Either multiple daily injections or insulin pump  </a:t>
            </a:r>
            <a:endParaRPr lang="en-US" sz="3600" dirty="0"/>
          </a:p>
          <a:p>
            <a:pPr>
              <a:lnSpc>
                <a:spcPct val="120000"/>
              </a:lnSpc>
            </a:pPr>
            <a:r>
              <a:rPr lang="en-US" dirty="0"/>
              <a:t>Refer to specialized center</a:t>
            </a:r>
          </a:p>
          <a:p>
            <a:pPr>
              <a:lnSpc>
                <a:spcPct val="120000"/>
              </a:lnSpc>
            </a:pPr>
            <a:r>
              <a:rPr lang="en-US" dirty="0"/>
              <a:t>Get eye exam before pregnancy and every 3 months</a:t>
            </a:r>
          </a:p>
          <a:p>
            <a:pPr lvl="1">
              <a:lnSpc>
                <a:spcPct val="120000"/>
              </a:lnSpc>
            </a:pPr>
            <a:r>
              <a:rPr lang="en-US" sz="3100" dirty="0"/>
              <a:t>Counsel on the risk of development and/or progression of diabetic retinopathy. </a:t>
            </a:r>
          </a:p>
          <a:p>
            <a:pPr lvl="1">
              <a:lnSpc>
                <a:spcPct val="120000"/>
              </a:lnSpc>
            </a:pPr>
            <a:endParaRPr lang="en-US" sz="3100" dirty="0"/>
          </a:p>
          <a:p>
            <a:pPr marL="0" indent="0">
              <a:buNone/>
            </a:pPr>
            <a:endParaRPr lang="en-US" dirty="0"/>
          </a:p>
        </p:txBody>
      </p:sp>
      <p:pic>
        <p:nvPicPr>
          <p:cNvPr id="5" name="Picture 4"/>
          <p:cNvPicPr>
            <a:picLocks noChangeAspect="1"/>
          </p:cNvPicPr>
          <p:nvPr/>
        </p:nvPicPr>
        <p:blipFill>
          <a:blip r:embed="rId3"/>
          <a:stretch>
            <a:fillRect/>
          </a:stretch>
        </p:blipFill>
        <p:spPr>
          <a:xfrm>
            <a:off x="6415202" y="1447800"/>
            <a:ext cx="2635703" cy="1981200"/>
          </a:xfrm>
          <a:prstGeom prst="rect">
            <a:avLst/>
          </a:prstGeom>
        </p:spPr>
      </p:pic>
    </p:spTree>
    <p:custDataLst>
      <p:tags r:id="rId1"/>
    </p:custDataLst>
    <p:extLst>
      <p:ext uri="{BB962C8B-B14F-4D97-AF65-F5344CB8AC3E}">
        <p14:creationId xmlns:p14="http://schemas.microsoft.com/office/powerpoint/2010/main" val="371579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2800" b="1" dirty="0">
                <a:latin typeface="Arial" panose="020B0604020202020204" pitchFamily="34" charset="0"/>
                <a:ea typeface="Calibri" panose="020F0502020204030204" pitchFamily="34" charset="0"/>
              </a:rPr>
              <a:t>Diana Isaacs, PharmD, BCPS, BCACP, </a:t>
            </a:r>
            <a:br>
              <a:rPr lang="en-US" sz="2800" b="1" dirty="0">
                <a:latin typeface="Arial" panose="020B0604020202020204" pitchFamily="34" charset="0"/>
                <a:ea typeface="Calibri" panose="020F0502020204030204" pitchFamily="34" charset="0"/>
              </a:rPr>
            </a:br>
            <a:r>
              <a:rPr lang="en-US" sz="2800" b="1" dirty="0">
                <a:latin typeface="Arial" panose="020B0604020202020204" pitchFamily="34" charset="0"/>
                <a:ea typeface="Calibri" panose="020F0502020204030204" pitchFamily="34" charset="0"/>
              </a:rPr>
              <a:t>BC-ADM, CDCES, FADCES, FCCP</a:t>
            </a:r>
            <a:endParaRPr lang="en-US" sz="2700" dirty="0"/>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7500" lnSpcReduction="20000"/>
          </a:bodyPr>
          <a:lstStyle/>
          <a:p>
            <a:pPr>
              <a:lnSpc>
                <a:spcPct val="120000"/>
              </a:lnSpc>
            </a:pPr>
            <a:r>
              <a:rPr lang="en-US" sz="3200" dirty="0"/>
              <a:t>Provides diabetes care to all regardless of insurance</a:t>
            </a:r>
          </a:p>
          <a:p>
            <a:pPr>
              <a:lnSpc>
                <a:spcPct val="120000"/>
              </a:lnSpc>
            </a:pPr>
            <a:r>
              <a:rPr lang="en-US" sz="3200" dirty="0"/>
              <a:t>Provides care to specialized populations especially transplant, pregnancy and other high-risk individuals. </a:t>
            </a:r>
          </a:p>
          <a:p>
            <a:pPr>
              <a:lnSpc>
                <a:spcPct val="120000"/>
              </a:lnSpc>
            </a:pPr>
            <a:r>
              <a:rPr lang="en-US" sz="3200" dirty="0"/>
              <a:t>Usually sees about 10 clients a day</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2"/>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419100" y="5179158"/>
            <a:ext cx="8724900" cy="1669688"/>
          </a:xfrm>
          <a:prstGeom prst="rect">
            <a:avLst/>
          </a:prstGeom>
        </p:spPr>
        <p:txBody>
          <a:bodyPr wrap="square">
            <a:spAutoFit/>
          </a:bodyPr>
          <a:lstStyle/>
          <a:p>
            <a:pPr lvl="0">
              <a:spcBef>
                <a:spcPts val="0"/>
              </a:spcBef>
              <a:buClr>
                <a:srgbClr val="86AA2C"/>
              </a:buCl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Diana Isaacs, PharmD, BCPS, BCACP, CDCES, BC-ADM, FADCES, FCCP</a:t>
            </a:r>
          </a:p>
          <a:p>
            <a:pPr lvl="0">
              <a:spcBef>
                <a:spcPts val="0"/>
              </a:spcBef>
              <a:buClr>
                <a:srgbClr val="86AA2C"/>
              </a:buCl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Co-Director, Endocrine Disorders in Pregnancy</a:t>
            </a:r>
          </a:p>
          <a:p>
            <a:pPr lvl="0">
              <a:spcBef>
                <a:spcPts val="0"/>
              </a:spcBef>
              <a:buClr>
                <a:srgbClr val="86AA2C"/>
              </a:buCl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Cleveland Clinic Endocrinology &amp; Metabolism Institute</a:t>
            </a:r>
            <a:b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sz="2000" dirty="0">
                <a:solidFill>
                  <a:srgbClr val="000000"/>
                </a:solidFill>
                <a:latin typeface="Arial" panose="020B0604020202020204" pitchFamily="34" charset="0"/>
                <a:ea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152400" y="5192605"/>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B7BB-E5AC-489F-BBF6-F9D6CA2CEC5A}"/>
              </a:ext>
            </a:extLst>
          </p:cNvPr>
          <p:cNvSpPr>
            <a:spLocks noGrp="1"/>
          </p:cNvSpPr>
          <p:nvPr>
            <p:ph type="title"/>
          </p:nvPr>
        </p:nvSpPr>
        <p:spPr>
          <a:xfrm>
            <a:off x="304800" y="146040"/>
            <a:ext cx="8229600" cy="685800"/>
          </a:xfrm>
        </p:spPr>
        <p:txBody>
          <a:bodyPr>
            <a:normAutofit fontScale="90000"/>
          </a:bodyPr>
          <a:lstStyle/>
          <a:p>
            <a:r>
              <a:rPr lang="en-US" dirty="0"/>
              <a:t>Sample Insulin Management Plan</a:t>
            </a:r>
          </a:p>
        </p:txBody>
      </p:sp>
      <p:pic>
        <p:nvPicPr>
          <p:cNvPr id="4" name="Content Placeholder 3">
            <a:extLst>
              <a:ext uri="{FF2B5EF4-FFF2-40B4-BE49-F238E27FC236}">
                <a16:creationId xmlns:a16="http://schemas.microsoft.com/office/drawing/2014/main" id="{3930412E-453A-415F-93DF-19AFFC5777C7}"/>
              </a:ext>
            </a:extLst>
          </p:cNvPr>
          <p:cNvPicPr>
            <a:picLocks noGrp="1" noChangeAspect="1"/>
          </p:cNvPicPr>
          <p:nvPr>
            <p:ph sz="quarter" idx="1"/>
          </p:nvPr>
        </p:nvPicPr>
        <p:blipFill>
          <a:blip r:embed="rId2"/>
          <a:stretch>
            <a:fillRect/>
          </a:stretch>
        </p:blipFill>
        <p:spPr>
          <a:xfrm>
            <a:off x="533400" y="883656"/>
            <a:ext cx="5795656" cy="3964725"/>
          </a:xfrm>
          <a:prstGeom prst="rect">
            <a:avLst/>
          </a:prstGeom>
        </p:spPr>
      </p:pic>
      <p:pic>
        <p:nvPicPr>
          <p:cNvPr id="7" name="Picture 6">
            <a:extLst>
              <a:ext uri="{FF2B5EF4-FFF2-40B4-BE49-F238E27FC236}">
                <a16:creationId xmlns:a16="http://schemas.microsoft.com/office/drawing/2014/main" id="{CE82DDF0-5FFC-4F3F-902D-78533C9A34FF}"/>
              </a:ext>
            </a:extLst>
          </p:cNvPr>
          <p:cNvPicPr>
            <a:picLocks noChangeAspect="1"/>
          </p:cNvPicPr>
          <p:nvPr/>
        </p:nvPicPr>
        <p:blipFill>
          <a:blip r:embed="rId3"/>
          <a:stretch>
            <a:fillRect/>
          </a:stretch>
        </p:blipFill>
        <p:spPr>
          <a:xfrm>
            <a:off x="304800" y="4811805"/>
            <a:ext cx="6477000" cy="2002353"/>
          </a:xfrm>
          <a:prstGeom prst="rect">
            <a:avLst/>
          </a:prstGeom>
        </p:spPr>
      </p:pic>
      <p:sp>
        <p:nvSpPr>
          <p:cNvPr id="8" name="Rectangle 7">
            <a:extLst>
              <a:ext uri="{FF2B5EF4-FFF2-40B4-BE49-F238E27FC236}">
                <a16:creationId xmlns:a16="http://schemas.microsoft.com/office/drawing/2014/main" id="{798EC7BD-DBE3-43DB-9051-2004A14AB049}"/>
              </a:ext>
            </a:extLst>
          </p:cNvPr>
          <p:cNvSpPr/>
          <p:nvPr/>
        </p:nvSpPr>
        <p:spPr>
          <a:xfrm>
            <a:off x="5867400" y="6124254"/>
            <a:ext cx="3238500" cy="584775"/>
          </a:xfrm>
          <a:prstGeom prst="rect">
            <a:avLst/>
          </a:prstGeom>
        </p:spPr>
        <p:txBody>
          <a:bodyPr wrap="square">
            <a:spAutoFit/>
          </a:bodyPr>
          <a:lstStyle/>
          <a:p>
            <a:r>
              <a:rPr lang="en-US" sz="1600" dirty="0"/>
              <a:t>https://spectrum.diabetesjournals.org/content/29/2/92.figures-only</a:t>
            </a:r>
          </a:p>
        </p:txBody>
      </p:sp>
    </p:spTree>
    <p:extLst>
      <p:ext uri="{BB962C8B-B14F-4D97-AF65-F5344CB8AC3E}">
        <p14:creationId xmlns:p14="http://schemas.microsoft.com/office/powerpoint/2010/main" val="31608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AB03-CAD2-4C2F-B5C7-CB0761EFAD78}"/>
              </a:ext>
            </a:extLst>
          </p:cNvPr>
          <p:cNvSpPr>
            <a:spLocks noGrp="1"/>
          </p:cNvSpPr>
          <p:nvPr>
            <p:ph type="title"/>
          </p:nvPr>
        </p:nvSpPr>
        <p:spPr/>
        <p:txBody>
          <a:bodyPr/>
          <a:lstStyle/>
          <a:p>
            <a:r>
              <a:rPr lang="en-US" dirty="0"/>
              <a:t>Delivering Insulin in Pregnancy</a:t>
            </a:r>
          </a:p>
        </p:txBody>
      </p:sp>
      <p:sp>
        <p:nvSpPr>
          <p:cNvPr id="3" name="Content Placeholder 2">
            <a:extLst>
              <a:ext uri="{FF2B5EF4-FFF2-40B4-BE49-F238E27FC236}">
                <a16:creationId xmlns:a16="http://schemas.microsoft.com/office/drawing/2014/main" id="{771D1589-8D2D-4D0F-ACCF-2502216BD9E0}"/>
              </a:ext>
            </a:extLst>
          </p:cNvPr>
          <p:cNvSpPr>
            <a:spLocks noGrp="1"/>
          </p:cNvSpPr>
          <p:nvPr>
            <p:ph sz="quarter" idx="1"/>
          </p:nvPr>
        </p:nvSpPr>
        <p:spPr>
          <a:xfrm>
            <a:off x="457200" y="1219200"/>
            <a:ext cx="5943600" cy="5638800"/>
          </a:xfrm>
        </p:spPr>
        <p:txBody>
          <a:bodyPr>
            <a:normAutofit fontScale="77500" lnSpcReduction="20000"/>
          </a:bodyPr>
          <a:lstStyle/>
          <a:p>
            <a:pPr>
              <a:lnSpc>
                <a:spcPct val="120000"/>
              </a:lnSpc>
            </a:pPr>
            <a:r>
              <a:rPr lang="en-US" sz="2600" dirty="0"/>
              <a:t>Human insulin preparations don’t cross the placenta </a:t>
            </a:r>
          </a:p>
          <a:p>
            <a:pPr lvl="1">
              <a:lnSpc>
                <a:spcPct val="120000"/>
              </a:lnSpc>
            </a:pPr>
            <a:r>
              <a:rPr lang="en-US" dirty="0">
                <a:solidFill>
                  <a:srgbClr val="202124"/>
                </a:solidFill>
                <a:latin typeface="Roboto" panose="02000000000000000000" pitchFamily="2" charset="0"/>
              </a:rPr>
              <a:t>Detemir no longer available </a:t>
            </a:r>
          </a:p>
          <a:p>
            <a:pPr lvl="1">
              <a:lnSpc>
                <a:spcPct val="120000"/>
              </a:lnSpc>
            </a:pPr>
            <a:r>
              <a:rPr lang="en-US" dirty="0"/>
              <a:t>Long acting: glargine, </a:t>
            </a:r>
            <a:r>
              <a:rPr lang="en-US" dirty="0" err="1"/>
              <a:t>degludec</a:t>
            </a:r>
            <a:r>
              <a:rPr lang="en-US" dirty="0"/>
              <a:t>, or NPH (intermediate acting)</a:t>
            </a:r>
          </a:p>
          <a:p>
            <a:pPr lvl="1">
              <a:lnSpc>
                <a:spcPct val="120000"/>
              </a:lnSpc>
            </a:pPr>
            <a:r>
              <a:rPr lang="en-US" dirty="0"/>
              <a:t>Rapid acting preferred over regular insulin (</a:t>
            </a:r>
            <a:r>
              <a:rPr lang="en-US" dirty="0" err="1"/>
              <a:t>aspart</a:t>
            </a:r>
            <a:r>
              <a:rPr lang="en-US" dirty="0"/>
              <a:t>, lispro)</a:t>
            </a:r>
          </a:p>
          <a:p>
            <a:pPr>
              <a:lnSpc>
                <a:spcPct val="120000"/>
              </a:lnSpc>
            </a:pPr>
            <a:r>
              <a:rPr lang="en-US" sz="2600" dirty="0"/>
              <a:t>Many prefer insulin pumps in pregnancy</a:t>
            </a:r>
          </a:p>
          <a:p>
            <a:pPr lvl="1">
              <a:lnSpc>
                <a:spcPct val="120000"/>
              </a:lnSpc>
            </a:pPr>
            <a:r>
              <a:rPr lang="en-US" dirty="0"/>
              <a:t>not clear that they are superior to multiple daily injections.</a:t>
            </a:r>
          </a:p>
          <a:p>
            <a:pPr lvl="1">
              <a:lnSpc>
                <a:spcPct val="120000"/>
              </a:lnSpc>
            </a:pPr>
            <a:r>
              <a:rPr lang="en-US" dirty="0"/>
              <a:t>Insulin pumps can contribute to:</a:t>
            </a:r>
          </a:p>
          <a:p>
            <a:pPr lvl="2">
              <a:lnSpc>
                <a:spcPct val="120000"/>
              </a:lnSpc>
            </a:pPr>
            <a:r>
              <a:rPr lang="en-US" sz="2600" dirty="0"/>
              <a:t>fasting and postprandial glycemic targets   </a:t>
            </a:r>
          </a:p>
          <a:p>
            <a:pPr lvl="2">
              <a:lnSpc>
                <a:spcPct val="120000"/>
              </a:lnSpc>
            </a:pPr>
            <a:r>
              <a:rPr lang="en-US" sz="2600" dirty="0"/>
              <a:t>reduced hypoglycemia and </a:t>
            </a:r>
          </a:p>
          <a:p>
            <a:pPr lvl="2">
              <a:lnSpc>
                <a:spcPct val="120000"/>
              </a:lnSpc>
            </a:pPr>
            <a:r>
              <a:rPr lang="en-US" sz="2600" dirty="0"/>
              <a:t>more aggressive prandial dosing to achieve target</a:t>
            </a:r>
            <a:r>
              <a:rPr lang="en-US" dirty="0"/>
              <a:t>s. </a:t>
            </a:r>
          </a:p>
        </p:txBody>
      </p:sp>
      <p:pic>
        <p:nvPicPr>
          <p:cNvPr id="1026" name="Picture 2" descr="Pregnancy - JDRF">
            <a:extLst>
              <a:ext uri="{FF2B5EF4-FFF2-40B4-BE49-F238E27FC236}">
                <a16:creationId xmlns:a16="http://schemas.microsoft.com/office/drawing/2014/main" id="{6652E9B7-0066-4C54-AF29-4B737A941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447800"/>
            <a:ext cx="199337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1BD1DF-E7D5-526E-AC88-88AC328E0430}"/>
              </a:ext>
            </a:extLst>
          </p:cNvPr>
          <p:cNvPicPr>
            <a:picLocks noChangeAspect="1"/>
          </p:cNvPicPr>
          <p:nvPr/>
        </p:nvPicPr>
        <p:blipFill rotWithShape="1">
          <a:blip r:embed="rId3"/>
          <a:srcRect t="37513"/>
          <a:stretch/>
        </p:blipFill>
        <p:spPr>
          <a:xfrm>
            <a:off x="6175315" y="5257800"/>
            <a:ext cx="2749146" cy="685800"/>
          </a:xfrm>
          <a:prstGeom prst="rect">
            <a:avLst/>
          </a:prstGeom>
        </p:spPr>
      </p:pic>
    </p:spTree>
    <p:extLst>
      <p:ext uri="{BB962C8B-B14F-4D97-AF65-F5344CB8AC3E}">
        <p14:creationId xmlns:p14="http://schemas.microsoft.com/office/powerpoint/2010/main" val="5007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After Delivery - Gestational Diabetes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4937760"/>
          </a:xfrm>
        </p:spPr>
        <p:txBody>
          <a:bodyPr>
            <a:normAutofit fontScale="85000" lnSpcReduction="10000"/>
          </a:bodyPr>
          <a:lstStyle/>
          <a:p>
            <a:r>
              <a:rPr lang="en-US" dirty="0"/>
              <a:t>Test for undiagnosed diabetes at first prenatal visit in those with risk factors</a:t>
            </a:r>
          </a:p>
          <a:p>
            <a:r>
              <a:rPr lang="en-US" dirty="0"/>
              <a:t>Test for GDM at 24-28 weeks</a:t>
            </a:r>
          </a:p>
          <a:p>
            <a:r>
              <a:rPr lang="en-US" dirty="0"/>
              <a:t>Test GDM women for post partum diabetes at 4-12 weeks, using OGTT</a:t>
            </a:r>
          </a:p>
          <a:p>
            <a:r>
              <a:rPr lang="en-US" dirty="0"/>
              <a:t>Those with GDM need lifelong screening for prediabetes/diabetes at least every 3 </a:t>
            </a:r>
            <a:r>
              <a:rPr lang="en-US" dirty="0" err="1"/>
              <a:t>yrs</a:t>
            </a:r>
            <a:endParaRPr lang="en-US" dirty="0"/>
          </a:p>
          <a:p>
            <a:r>
              <a:rPr lang="en-US" dirty="0"/>
              <a:t>Those with </a:t>
            </a:r>
            <a:r>
              <a:rPr lang="en-US" dirty="0" err="1"/>
              <a:t>hx</a:t>
            </a:r>
            <a:r>
              <a:rPr lang="en-US" dirty="0"/>
              <a:t> of GDM, found to have prediabetes need intensive lifestyle interventions or metformin to prevent diabetes.</a:t>
            </a:r>
          </a:p>
        </p:txBody>
      </p:sp>
      <p:sp>
        <p:nvSpPr>
          <p:cNvPr id="4" name="TextBox 3">
            <a:extLst>
              <a:ext uri="{FF2B5EF4-FFF2-40B4-BE49-F238E27FC236}">
                <a16:creationId xmlns:a16="http://schemas.microsoft.com/office/drawing/2014/main" id="{A05732BB-5F8D-99E1-4527-A9C566DE5151}"/>
              </a:ext>
            </a:extLst>
          </p:cNvPr>
          <p:cNvSpPr txBox="1"/>
          <p:nvPr/>
        </p:nvSpPr>
        <p:spPr>
          <a:xfrm>
            <a:off x="4419600" y="6202622"/>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349420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381000"/>
            <a:ext cx="8305800" cy="791059"/>
          </a:xfrm>
        </p:spPr>
        <p:txBody>
          <a:bodyPr/>
          <a:lstStyle/>
          <a:p>
            <a:pPr eaLnBrk="1" hangingPunct="1"/>
            <a:r>
              <a:rPr lang="en-US" dirty="0"/>
              <a:t>Postpartum after GDM</a:t>
            </a:r>
          </a:p>
        </p:txBody>
      </p:sp>
      <p:sp>
        <p:nvSpPr>
          <p:cNvPr id="266243" name="Rectangle 3"/>
          <p:cNvSpPr>
            <a:spLocks noGrp="1" noRot="1" noChangeArrowheads="1"/>
          </p:cNvSpPr>
          <p:nvPr>
            <p:ph idx="1"/>
          </p:nvPr>
        </p:nvSpPr>
        <p:spPr>
          <a:xfrm>
            <a:off x="457200" y="1295400"/>
            <a:ext cx="8388350" cy="5181600"/>
          </a:xfrm>
        </p:spPr>
        <p:txBody>
          <a:bodyPr>
            <a:normAutofit/>
          </a:bodyPr>
          <a:lstStyle/>
          <a:p>
            <a:pPr>
              <a:defRPr/>
            </a:pPr>
            <a:r>
              <a:rPr lang="en-US" sz="2800" b="0" i="0" dirty="0">
                <a:solidFill>
                  <a:srgbClr val="383636"/>
                </a:solidFill>
                <a:effectLst/>
                <a:latin typeface="Helvetica Neue"/>
              </a:rPr>
              <a:t>History of GDM equals a 10-fold increased risk of developing type 2 diabetes </a:t>
            </a:r>
          </a:p>
          <a:p>
            <a:pPr eaLnBrk="1" hangingPunct="1">
              <a:defRPr/>
            </a:pPr>
            <a:r>
              <a:rPr lang="en-US" dirty="0">
                <a:solidFill>
                  <a:srgbClr val="0070C0"/>
                </a:solidFill>
              </a:rPr>
              <a:t>Actions to Prevent include</a:t>
            </a:r>
          </a:p>
          <a:p>
            <a:pPr lvl="1">
              <a:defRPr/>
            </a:pPr>
            <a:r>
              <a:rPr lang="en-US" sz="3000" dirty="0"/>
              <a:t>Encourage Breast Feeding </a:t>
            </a:r>
            <a:br>
              <a:rPr lang="en-US" sz="3000" dirty="0"/>
            </a:br>
            <a:r>
              <a:rPr lang="en-US" sz="3000" dirty="0"/>
              <a:t>(reduces future type 2 risk by 50%)</a:t>
            </a:r>
          </a:p>
          <a:p>
            <a:pPr lvl="1">
              <a:defRPr/>
            </a:pPr>
            <a:r>
              <a:rPr lang="en-US" sz="3000" dirty="0"/>
              <a:t>Encourage healthy weight</a:t>
            </a:r>
          </a:p>
          <a:p>
            <a:pPr lvl="1">
              <a:defRPr/>
            </a:pPr>
            <a:r>
              <a:rPr lang="en-US" sz="3000" dirty="0"/>
              <a:t>Encourage exercise</a:t>
            </a:r>
          </a:p>
          <a:p>
            <a:pPr lvl="1">
              <a:defRPr/>
            </a:pPr>
            <a:r>
              <a:rPr lang="en-US" sz="3000" dirty="0"/>
              <a:t>Make sure connected with health care </a:t>
            </a:r>
          </a:p>
          <a:p>
            <a:pPr lvl="1">
              <a:defRPr/>
            </a:pPr>
            <a:r>
              <a:rPr lang="en-US" sz="3000" dirty="0"/>
              <a:t>Lipid profile/ follow BP</a:t>
            </a:r>
          </a:p>
          <a:p>
            <a:pPr lvl="1">
              <a:defRPr/>
            </a:pPr>
            <a:r>
              <a:rPr lang="en-US" sz="3000" dirty="0"/>
              <a:t>Preconception counseling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276600"/>
            <a:ext cx="1454150" cy="2180160"/>
          </a:xfrm>
          <a:prstGeom prst="rect">
            <a:avLst/>
          </a:prstGeom>
        </p:spPr>
      </p:pic>
    </p:spTree>
    <p:custDataLst>
      <p:tags r:id="rId1"/>
    </p:custDataLst>
    <p:extLst>
      <p:ext uri="{BB962C8B-B14F-4D97-AF65-F5344CB8AC3E}">
        <p14:creationId xmlns:p14="http://schemas.microsoft.com/office/powerpoint/2010/main" val="2670500579"/>
      </p:ext>
    </p:extLst>
  </p:cSld>
  <p:clrMapOvr>
    <a:masterClrMapping/>
  </p:clrMapOvr>
  <p:transition spd="med">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6007-C425-CD46-D926-E605F6A13673}"/>
              </a:ext>
            </a:extLst>
          </p:cNvPr>
          <p:cNvSpPr>
            <a:spLocks noGrp="1"/>
          </p:cNvSpPr>
          <p:nvPr>
            <p:ph type="title"/>
          </p:nvPr>
        </p:nvSpPr>
        <p:spPr>
          <a:xfrm>
            <a:off x="457200" y="228600"/>
            <a:ext cx="8229600" cy="914400"/>
          </a:xfrm>
        </p:spPr>
        <p:txBody>
          <a:bodyPr anchor="b">
            <a:normAutofit/>
          </a:bodyPr>
          <a:lstStyle/>
          <a:p>
            <a:r>
              <a:rPr lang="en-US" dirty="0"/>
              <a:t>Risk of Future GDM</a:t>
            </a:r>
          </a:p>
        </p:txBody>
      </p:sp>
      <p:sp>
        <p:nvSpPr>
          <p:cNvPr id="3" name="Content Placeholder 2">
            <a:extLst>
              <a:ext uri="{FF2B5EF4-FFF2-40B4-BE49-F238E27FC236}">
                <a16:creationId xmlns:a16="http://schemas.microsoft.com/office/drawing/2014/main" id="{38E2834A-30E4-029C-C16E-44DCD3F4F612}"/>
              </a:ext>
            </a:extLst>
          </p:cNvPr>
          <p:cNvSpPr>
            <a:spLocks noGrp="1"/>
          </p:cNvSpPr>
          <p:nvPr>
            <p:ph sz="quarter" idx="1"/>
          </p:nvPr>
        </p:nvSpPr>
        <p:spPr>
          <a:xfrm>
            <a:off x="457200" y="1219200"/>
            <a:ext cx="4041648" cy="5257800"/>
          </a:xfrm>
        </p:spPr>
        <p:txBody>
          <a:bodyPr>
            <a:normAutofit lnSpcReduction="10000"/>
          </a:bodyPr>
          <a:lstStyle/>
          <a:p>
            <a:pPr>
              <a:lnSpc>
                <a:spcPct val="110000"/>
              </a:lnSpc>
            </a:pPr>
            <a:r>
              <a:rPr lang="en-US" sz="3000" b="0" i="0" dirty="0">
                <a:effectLst/>
              </a:rPr>
              <a:t>Absolute risk of developing T2Dnafter GDM increases linearly through a person’s lifetime, being approximately </a:t>
            </a:r>
          </a:p>
          <a:p>
            <a:pPr lvl="1">
              <a:lnSpc>
                <a:spcPct val="110000"/>
              </a:lnSpc>
            </a:pPr>
            <a:r>
              <a:rPr lang="en-US" sz="2400" b="0" i="0" dirty="0">
                <a:effectLst/>
              </a:rPr>
              <a:t>20% at 10 years, </a:t>
            </a:r>
          </a:p>
          <a:p>
            <a:pPr lvl="1">
              <a:lnSpc>
                <a:spcPct val="110000"/>
              </a:lnSpc>
            </a:pPr>
            <a:r>
              <a:rPr lang="en-US" sz="2400" b="0" i="0" dirty="0">
                <a:effectLst/>
              </a:rPr>
              <a:t>30% at 20 years, </a:t>
            </a:r>
          </a:p>
          <a:p>
            <a:pPr lvl="1">
              <a:lnSpc>
                <a:spcPct val="110000"/>
              </a:lnSpc>
            </a:pPr>
            <a:r>
              <a:rPr lang="en-US" sz="2400" b="0" i="0" dirty="0">
                <a:effectLst/>
              </a:rPr>
              <a:t>40% at 30 years, </a:t>
            </a:r>
          </a:p>
          <a:p>
            <a:pPr lvl="1">
              <a:lnSpc>
                <a:spcPct val="110000"/>
              </a:lnSpc>
            </a:pPr>
            <a:r>
              <a:rPr lang="en-US" sz="2400" b="0" i="0" dirty="0">
                <a:effectLst/>
              </a:rPr>
              <a:t>50% at 40 years, and</a:t>
            </a:r>
          </a:p>
          <a:p>
            <a:pPr lvl="1">
              <a:lnSpc>
                <a:spcPct val="110000"/>
              </a:lnSpc>
            </a:pPr>
            <a:r>
              <a:rPr lang="en-US" sz="2400" b="0" i="0" dirty="0">
                <a:effectLst/>
              </a:rPr>
              <a:t>60% at 50 years  (ADA)</a:t>
            </a:r>
            <a:endParaRPr lang="en-US" sz="2400" dirty="0"/>
          </a:p>
        </p:txBody>
      </p:sp>
      <p:pic>
        <p:nvPicPr>
          <p:cNvPr id="5" name="Picture 4" descr="Child hugging pregnant woman in field">
            <a:extLst>
              <a:ext uri="{FF2B5EF4-FFF2-40B4-BE49-F238E27FC236}">
                <a16:creationId xmlns:a16="http://schemas.microsoft.com/office/drawing/2014/main" id="{BC9DC409-A60E-08AB-2C32-FAE2F2D7B2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33" r="20930" b="-3"/>
          <a:stretch/>
        </p:blipFill>
        <p:spPr>
          <a:xfrm>
            <a:off x="4632198" y="1216152"/>
            <a:ext cx="4041648" cy="4937760"/>
          </a:xfrm>
          <a:prstGeom prst="rect">
            <a:avLst/>
          </a:prstGeom>
          <a:noFill/>
        </p:spPr>
      </p:pic>
      <p:sp>
        <p:nvSpPr>
          <p:cNvPr id="4" name="TextBox 3">
            <a:extLst>
              <a:ext uri="{FF2B5EF4-FFF2-40B4-BE49-F238E27FC236}">
                <a16:creationId xmlns:a16="http://schemas.microsoft.com/office/drawing/2014/main" id="{F88C5D25-0343-6132-31D9-F8B15693369E}"/>
              </a:ext>
            </a:extLst>
          </p:cNvPr>
          <p:cNvSpPr txBox="1"/>
          <p:nvPr/>
        </p:nvSpPr>
        <p:spPr>
          <a:xfrm>
            <a:off x="4498848" y="6227064"/>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64332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normAutofit fontScale="90000"/>
          </a:bodyPr>
          <a:lstStyle/>
          <a:p>
            <a:pPr eaLnBrk="1" hangingPunct="1"/>
            <a:r>
              <a:rPr lang="en-US" dirty="0"/>
              <a:t>Improving Health / Preventing GDM</a:t>
            </a:r>
          </a:p>
        </p:txBody>
      </p:sp>
      <p:sp>
        <p:nvSpPr>
          <p:cNvPr id="268291" name="Rectangle 3"/>
          <p:cNvSpPr>
            <a:spLocks noGrp="1" noRot="1" noChangeArrowheads="1"/>
          </p:cNvSpPr>
          <p:nvPr>
            <p:ph idx="1"/>
          </p:nvPr>
        </p:nvSpPr>
        <p:spPr>
          <a:xfrm>
            <a:off x="2811463" y="1219200"/>
            <a:ext cx="5967412" cy="6019800"/>
          </a:xfrm>
        </p:spPr>
        <p:txBody>
          <a:bodyPr>
            <a:normAutofit fontScale="85000" lnSpcReduction="10000"/>
          </a:bodyPr>
          <a:lstStyle/>
          <a:p>
            <a:pPr eaLnBrk="1" hangingPunct="1">
              <a:defRPr/>
            </a:pPr>
            <a:r>
              <a:rPr lang="en-US" sz="3300" dirty="0"/>
              <a:t>Connection, healthy environments plus resources critical before pregnancy.</a:t>
            </a:r>
          </a:p>
          <a:p>
            <a:r>
              <a:rPr lang="en-US" sz="3300" dirty="0"/>
              <a:t>Consider social determinants of health from youth through adulthood</a:t>
            </a:r>
          </a:p>
          <a:p>
            <a:r>
              <a:rPr lang="en-US" sz="3300" dirty="0"/>
              <a:t>Increase access to healthy foods, health care and provide opportunities</a:t>
            </a:r>
          </a:p>
          <a:p>
            <a:pPr eaLnBrk="1" hangingPunct="1">
              <a:defRPr/>
            </a:pPr>
            <a:r>
              <a:rPr lang="en-US" sz="3300" dirty="0"/>
              <a:t>Improve screening and health equity</a:t>
            </a:r>
          </a:p>
          <a:p>
            <a:pPr eaLnBrk="1" hangingPunct="1">
              <a:defRPr/>
            </a:pPr>
            <a:r>
              <a:rPr lang="en-US" sz="3300" dirty="0"/>
              <a:t>Promote prevention of GDM </a:t>
            </a:r>
          </a:p>
          <a:p>
            <a:r>
              <a:rPr lang="en-US" sz="3300" dirty="0"/>
              <a:t>Discuss family planning</a:t>
            </a:r>
          </a:p>
          <a:p>
            <a:pPr eaLnBrk="1" hangingPunct="1">
              <a:defRPr/>
            </a:pPr>
            <a:r>
              <a:rPr lang="en-US" sz="3300" dirty="0"/>
              <a:t>Provide individuals and family with ongoing education, screening and resources</a:t>
            </a:r>
          </a:p>
          <a:p>
            <a:pPr marL="0" indent="0" eaLnBrk="1" hangingPunct="1">
              <a:buNone/>
              <a:defRPr/>
            </a:pPr>
            <a:endParaRPr lang="en-US" dirty="0"/>
          </a:p>
        </p:txBody>
      </p:sp>
      <p:pic>
        <p:nvPicPr>
          <p:cNvPr id="38916" name="Picture 4" descr="C:\Users\Beverly\AppData\Local\Microsoft\Windows\Temporary Internet Files\Content.IE5\6TT3OWG7\MPj0409056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25066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101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7467600" cy="4937760"/>
          </a:xfrm>
        </p:spPr>
        <p:txBody>
          <a:bodyPr/>
          <a:lstStyle/>
          <a:p>
            <a:r>
              <a:rPr lang="en-US" dirty="0"/>
              <a:t>ML is 7 weeks pregnant. The midwife checks fasting BG and it is 134. What does ML have?</a:t>
            </a:r>
          </a:p>
          <a:p>
            <a:pPr marL="0" indent="0">
              <a:buNone/>
            </a:pPr>
            <a:r>
              <a:rPr lang="en-US" dirty="0"/>
              <a:t>A. Gestational diabetes</a:t>
            </a:r>
          </a:p>
          <a:p>
            <a:pPr marL="0" indent="0">
              <a:buNone/>
            </a:pPr>
            <a:r>
              <a:rPr lang="en-US" dirty="0"/>
              <a:t>B. Latent Autoimmune Diabetes</a:t>
            </a:r>
          </a:p>
          <a:p>
            <a:pPr marL="0" indent="0">
              <a:buNone/>
            </a:pPr>
            <a:r>
              <a:rPr lang="en-US" dirty="0"/>
              <a:t>C. Pregnancy induced hyperglycemia</a:t>
            </a:r>
          </a:p>
          <a:p>
            <a:pPr marL="0" indent="0">
              <a:buNone/>
            </a:pPr>
            <a:r>
              <a:rPr lang="en-US" dirty="0"/>
              <a:t>D. Pregestational diabetes</a:t>
            </a:r>
          </a:p>
        </p:txBody>
      </p:sp>
      <p:pic>
        <p:nvPicPr>
          <p:cNvPr id="4" name="Picture 3"/>
          <p:cNvPicPr>
            <a:picLocks noChangeAspect="1"/>
          </p:cNvPicPr>
          <p:nvPr/>
        </p:nvPicPr>
        <p:blipFill>
          <a:blip r:embed="rId3"/>
          <a:stretch>
            <a:fillRect/>
          </a:stretch>
        </p:blipFill>
        <p:spPr>
          <a:xfrm>
            <a:off x="6834187" y="2895600"/>
            <a:ext cx="1852613" cy="2200288"/>
          </a:xfrm>
          <a:prstGeom prst="rect">
            <a:avLst/>
          </a:prstGeom>
        </p:spPr>
      </p:pic>
      <p:sp>
        <p:nvSpPr>
          <p:cNvPr id="5" name="Oval 4">
            <a:extLst>
              <a:ext uri="{FF2B5EF4-FFF2-40B4-BE49-F238E27FC236}">
                <a16:creationId xmlns:a16="http://schemas.microsoft.com/office/drawing/2014/main" id="{68F64549-8F32-5E3D-4F80-803CEEEA27FD}"/>
              </a:ext>
            </a:extLst>
          </p:cNvPr>
          <p:cNvSpPr/>
          <p:nvPr/>
        </p:nvSpPr>
        <p:spPr>
          <a:xfrm>
            <a:off x="161151" y="4114800"/>
            <a:ext cx="5477649" cy="1511624"/>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546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A28C-F2AF-4589-B7DD-4CEC75577C3F}"/>
              </a:ext>
            </a:extLst>
          </p:cNvPr>
          <p:cNvSpPr>
            <a:spLocks noGrp="1"/>
          </p:cNvSpPr>
          <p:nvPr>
            <p:ph type="title"/>
          </p:nvPr>
        </p:nvSpPr>
        <p:spPr/>
        <p:txBody>
          <a:bodyPr/>
          <a:lstStyle/>
          <a:p>
            <a:r>
              <a:rPr lang="en-US" dirty="0"/>
              <a:t>Pregestational Diabetes</a:t>
            </a:r>
          </a:p>
        </p:txBody>
      </p:sp>
      <p:pic>
        <p:nvPicPr>
          <p:cNvPr id="5" name="Content Placeholder 4" descr="Pregnant mother bonding with child">
            <a:extLst>
              <a:ext uri="{FF2B5EF4-FFF2-40B4-BE49-F238E27FC236}">
                <a16:creationId xmlns:a16="http://schemas.microsoft.com/office/drawing/2014/main" id="{BF932789-06AD-4FE5-B897-BD53FE916FB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62081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D24A-4CA3-4484-81E2-05EA2DB51BCA}"/>
              </a:ext>
            </a:extLst>
          </p:cNvPr>
          <p:cNvSpPr>
            <a:spLocks noGrp="1"/>
          </p:cNvSpPr>
          <p:nvPr>
            <p:ph type="title"/>
          </p:nvPr>
        </p:nvSpPr>
        <p:spPr>
          <a:xfrm>
            <a:off x="457200" y="228600"/>
            <a:ext cx="8229600" cy="914400"/>
          </a:xfrm>
        </p:spPr>
        <p:txBody>
          <a:bodyPr anchor="b">
            <a:normAutofit/>
          </a:bodyPr>
          <a:lstStyle/>
          <a:p>
            <a:r>
              <a:rPr lang="en-US" dirty="0"/>
              <a:t>31 year old with Type 1 Diabetes</a:t>
            </a:r>
          </a:p>
        </p:txBody>
      </p:sp>
      <p:sp>
        <p:nvSpPr>
          <p:cNvPr id="3" name="Content Placeholder 2">
            <a:extLst>
              <a:ext uri="{FF2B5EF4-FFF2-40B4-BE49-F238E27FC236}">
                <a16:creationId xmlns:a16="http://schemas.microsoft.com/office/drawing/2014/main" id="{427E0B91-F3FA-438A-9B08-D3B4979A5EE3}"/>
              </a:ext>
            </a:extLst>
          </p:cNvPr>
          <p:cNvSpPr>
            <a:spLocks noGrp="1"/>
          </p:cNvSpPr>
          <p:nvPr>
            <p:ph sz="quarter" idx="1"/>
          </p:nvPr>
        </p:nvSpPr>
        <p:spPr>
          <a:xfrm>
            <a:off x="457200" y="1219200"/>
            <a:ext cx="4041648" cy="4937760"/>
          </a:xfrm>
        </p:spPr>
        <p:txBody>
          <a:bodyPr>
            <a:normAutofit/>
          </a:bodyPr>
          <a:lstStyle/>
          <a:p>
            <a:pPr>
              <a:lnSpc>
                <a:spcPct val="90000"/>
              </a:lnSpc>
            </a:pPr>
            <a:r>
              <a:rPr lang="en-US" dirty="0"/>
              <a:t>Tells you I am ready to get pregnant.</a:t>
            </a:r>
          </a:p>
          <a:p>
            <a:pPr>
              <a:lnSpc>
                <a:spcPct val="90000"/>
              </a:lnSpc>
            </a:pPr>
            <a:r>
              <a:rPr lang="en-US" dirty="0"/>
              <a:t>Uses an insulin pump and CGM.</a:t>
            </a:r>
          </a:p>
        </p:txBody>
      </p:sp>
      <p:pic>
        <p:nvPicPr>
          <p:cNvPr id="8" name="Picture 7" descr="A person smiling for the camera&#10;&#10;Description automatically generated with low confidence">
            <a:extLst>
              <a:ext uri="{FF2B5EF4-FFF2-40B4-BE49-F238E27FC236}">
                <a16:creationId xmlns:a16="http://schemas.microsoft.com/office/drawing/2014/main" id="{C0330E65-DF6B-4380-B93E-E6A2360266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2951"/>
          <a:stretch/>
        </p:blipFill>
        <p:spPr>
          <a:xfrm>
            <a:off x="5021874" y="1316330"/>
            <a:ext cx="3664926" cy="4477512"/>
          </a:xfrm>
          <a:prstGeom prst="rect">
            <a:avLst/>
          </a:prstGeom>
          <a:noFill/>
        </p:spPr>
      </p:pic>
    </p:spTree>
    <p:extLst>
      <p:ext uri="{BB962C8B-B14F-4D97-AF65-F5344CB8AC3E}">
        <p14:creationId xmlns:p14="http://schemas.microsoft.com/office/powerpoint/2010/main" val="323154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Autofit/>
          </a:bodyPr>
          <a:lstStyle/>
          <a:p>
            <a:r>
              <a:rPr lang="en-US" sz="3200" dirty="0"/>
              <a:t>Pregestational Diabetes</a:t>
            </a:r>
          </a:p>
        </p:txBody>
      </p:sp>
      <p:sp>
        <p:nvSpPr>
          <p:cNvPr id="259075" name="Content Placeholder 2"/>
          <p:cNvSpPr>
            <a:spLocks noGrp="1"/>
          </p:cNvSpPr>
          <p:nvPr>
            <p:ph idx="1"/>
          </p:nvPr>
        </p:nvSpPr>
        <p:spPr>
          <a:xfrm>
            <a:off x="338667" y="1295400"/>
            <a:ext cx="5867400" cy="5181600"/>
          </a:xfrm>
        </p:spPr>
        <p:txBody>
          <a:bodyPr>
            <a:normAutofit/>
          </a:bodyPr>
          <a:lstStyle/>
          <a:p>
            <a:pPr>
              <a:defRPr/>
            </a:pPr>
            <a:r>
              <a:rPr lang="en-US" dirty="0"/>
              <a:t>Someone with pre-existing type 1 or 2 becomes pregnant</a:t>
            </a:r>
          </a:p>
          <a:p>
            <a:pPr>
              <a:defRPr/>
            </a:pPr>
            <a:r>
              <a:rPr lang="en-US" dirty="0"/>
              <a:t>Elevated BG discovered in first 13 weeks of pregnancy</a:t>
            </a:r>
          </a:p>
          <a:p>
            <a:pPr>
              <a:defRPr/>
            </a:pPr>
            <a:r>
              <a:rPr lang="en-US" dirty="0">
                <a:solidFill>
                  <a:srgbClr val="0070C0"/>
                </a:solidFill>
              </a:rPr>
              <a:t>Preconception A1c goal &lt; 6.5%. </a:t>
            </a:r>
          </a:p>
          <a:p>
            <a:pPr lvl="1">
              <a:defRPr/>
            </a:pPr>
            <a:r>
              <a:rPr lang="en-US" dirty="0"/>
              <a:t>2/3 of all pregnancies w/ diabetes not planned</a:t>
            </a:r>
          </a:p>
          <a:p>
            <a:pPr>
              <a:defRPr/>
            </a:pPr>
            <a:r>
              <a:rPr lang="en-US" dirty="0"/>
              <a:t>Involve and empower to help prevent complications</a:t>
            </a:r>
            <a:endParaRPr lang="en-US" sz="4200" dirty="0"/>
          </a:p>
          <a:p>
            <a:pPr>
              <a:defRPr/>
            </a:pPr>
            <a:endParaRPr lang="en-US" sz="2800" dirty="0"/>
          </a:p>
          <a:p>
            <a:pPr>
              <a:defRPr/>
            </a:pPr>
            <a:endParaRPr lang="en-US" sz="2800" dirty="0"/>
          </a:p>
        </p:txBody>
      </p:sp>
      <p:pic>
        <p:nvPicPr>
          <p:cNvPr id="2" name="Picture 1"/>
          <p:cNvPicPr>
            <a:picLocks noChangeAspect="1"/>
          </p:cNvPicPr>
          <p:nvPr/>
        </p:nvPicPr>
        <p:blipFill>
          <a:blip r:embed="rId4"/>
          <a:stretch>
            <a:fillRect/>
          </a:stretch>
        </p:blipFill>
        <p:spPr>
          <a:xfrm>
            <a:off x="6172200" y="1447800"/>
            <a:ext cx="2619375" cy="1743075"/>
          </a:xfrm>
          <a:prstGeom prst="rect">
            <a:avLst/>
          </a:prstGeom>
        </p:spPr>
      </p:pic>
      <p:sp>
        <p:nvSpPr>
          <p:cNvPr id="3" name="TextBox 2">
            <a:extLst>
              <a:ext uri="{FF2B5EF4-FFF2-40B4-BE49-F238E27FC236}">
                <a16:creationId xmlns:a16="http://schemas.microsoft.com/office/drawing/2014/main" id="{93725992-5685-28C5-E8D0-2E0381E59269}"/>
              </a:ext>
            </a:extLst>
          </p:cNvPr>
          <p:cNvSpPr txBox="1"/>
          <p:nvPr/>
        </p:nvSpPr>
        <p:spPr>
          <a:xfrm>
            <a:off x="4419600" y="6202622"/>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custDataLst>
      <p:tags r:id="rId1"/>
    </p:custDataLst>
    <p:extLst>
      <p:ext uri="{BB962C8B-B14F-4D97-AF65-F5344CB8AC3E}">
        <p14:creationId xmlns:p14="http://schemas.microsoft.com/office/powerpoint/2010/main" val="129484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dirty="0"/>
              <a:t>Disclosures</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305800" cy="4937760"/>
          </a:xfrm>
        </p:spPr>
        <p:txBody>
          <a:bodyPr>
            <a:normAutofit/>
          </a:bodyPr>
          <a:lstStyle/>
          <a:p>
            <a:pPr>
              <a:lnSpc>
                <a:spcPct val="90000"/>
              </a:lnSpc>
            </a:pPr>
            <a:r>
              <a:rPr lang="en-US" sz="3600" dirty="0"/>
              <a:t>Diana Isaacs, PharmD is a speaker or consultant for the following companies:</a:t>
            </a:r>
          </a:p>
          <a:p>
            <a:pPr lvl="1">
              <a:lnSpc>
                <a:spcPct val="90000"/>
              </a:lnSpc>
            </a:pPr>
            <a:r>
              <a:rPr lang="en-US" sz="2800" dirty="0"/>
              <a:t>Dexcom, Abbott, </a:t>
            </a:r>
            <a:r>
              <a:rPr lang="en-US" sz="2800" dirty="0" err="1"/>
              <a:t>Insulet</a:t>
            </a:r>
            <a:r>
              <a:rPr lang="en-US" sz="2800" dirty="0"/>
              <a:t>, Tandem, Novo Nordisk, Lilly, Sanofi, Sequel, Medtronic, </a:t>
            </a:r>
            <a:r>
              <a:rPr lang="en-US" sz="2800" dirty="0" err="1"/>
              <a:t>Corcept</a:t>
            </a:r>
            <a:r>
              <a:rPr lang="en-US" sz="2800" dirty="0"/>
              <a:t>, </a:t>
            </a:r>
            <a:r>
              <a:rPr lang="en-US" sz="2800" dirty="0" err="1"/>
              <a:t>Embecta</a:t>
            </a:r>
            <a:r>
              <a:rPr lang="en-US" sz="2800" dirty="0"/>
              <a:t>, </a:t>
            </a:r>
            <a:r>
              <a:rPr lang="en-US" sz="2800" dirty="0" err="1"/>
              <a:t>Cequr</a:t>
            </a:r>
            <a:r>
              <a:rPr lang="en-US" sz="2800" dirty="0"/>
              <a:t>, </a:t>
            </a:r>
            <a:r>
              <a:rPr lang="en-US" sz="2800" dirty="0" err="1"/>
              <a:t>Mannkind</a:t>
            </a:r>
            <a:endParaRPr lang="en-US" sz="2800" dirty="0"/>
          </a:p>
          <a:p>
            <a:pPr lvl="1">
              <a:lnSpc>
                <a:spcPct val="90000"/>
              </a:lnSpc>
            </a:pPr>
            <a:endParaRPr lang="en-US" sz="1900" dirty="0"/>
          </a:p>
          <a:p>
            <a:pPr lvl="1">
              <a:lnSpc>
                <a:spcPct val="90000"/>
              </a:lnSpc>
            </a:pPr>
            <a:endParaRPr lang="en-US" sz="1900" dirty="0"/>
          </a:p>
          <a:p>
            <a:pPr lvl="1">
              <a:lnSpc>
                <a:spcPct val="90000"/>
              </a:lnSpc>
            </a:pPr>
            <a:endParaRPr lang="en-US" sz="1900" dirty="0"/>
          </a:p>
          <a:p>
            <a:pPr lvl="1">
              <a:lnSpc>
                <a:spcPct val="90000"/>
              </a:lnSpc>
            </a:pPr>
            <a:endParaRPr lang="en-US" sz="1900" dirty="0"/>
          </a:p>
          <a:p>
            <a:pPr lvl="1">
              <a:lnSpc>
                <a:spcPct val="90000"/>
              </a:lnSpc>
            </a:pPr>
            <a:endParaRPr lang="en-US" sz="1900" dirty="0"/>
          </a:p>
          <a:p>
            <a:pPr lvl="1">
              <a:lnSpc>
                <a:spcPct val="90000"/>
              </a:lnSpc>
            </a:pPr>
            <a:endParaRPr lang="en-US" sz="1900" dirty="0"/>
          </a:p>
          <a:p>
            <a:pPr lvl="1">
              <a:lnSpc>
                <a:spcPct val="90000"/>
              </a:lnSpc>
            </a:pPr>
            <a:endParaRPr lang="en-US" sz="1900" dirty="0"/>
          </a:p>
          <a:p>
            <a:pPr lvl="1">
              <a:lnSpc>
                <a:spcPct val="90000"/>
              </a:lnSpc>
            </a:pPr>
            <a:endParaRPr lang="en-US" sz="1900" dirty="0"/>
          </a:p>
          <a:p>
            <a:pPr>
              <a:lnSpc>
                <a:spcPct val="90000"/>
              </a:lnSpc>
            </a:pPr>
            <a:endParaRPr lang="en-US" sz="2500" dirty="0"/>
          </a:p>
        </p:txBody>
      </p:sp>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304800" y="265043"/>
            <a:ext cx="8382000" cy="1182757"/>
          </a:xfrm>
        </p:spPr>
        <p:txBody>
          <a:bodyPr>
            <a:normAutofit fontScale="90000"/>
          </a:bodyPr>
          <a:lstStyle/>
          <a:p>
            <a:pPr eaLnBrk="1" hangingPunct="1"/>
            <a:r>
              <a:rPr lang="en-US" dirty="0"/>
              <a:t>Pregestational Diabetes– Why do glucose levels matter so much?</a:t>
            </a:r>
          </a:p>
        </p:txBody>
      </p:sp>
      <p:sp>
        <p:nvSpPr>
          <p:cNvPr id="261123" name="Rectangle 3"/>
          <p:cNvSpPr>
            <a:spLocks noGrp="1" noRot="1" noChangeArrowheads="1"/>
          </p:cNvSpPr>
          <p:nvPr>
            <p:ph idx="1"/>
          </p:nvPr>
        </p:nvSpPr>
        <p:spPr>
          <a:xfrm>
            <a:off x="304800" y="1278834"/>
            <a:ext cx="5486400" cy="5314123"/>
          </a:xfrm>
        </p:spPr>
        <p:txBody>
          <a:bodyPr>
            <a:normAutofit lnSpcReduction="10000"/>
          </a:bodyPr>
          <a:lstStyle/>
          <a:p>
            <a:pPr lvl="2" eaLnBrk="1" hangingPunct="1">
              <a:defRPr/>
            </a:pPr>
            <a:endParaRPr lang="en-US" sz="2800" dirty="0"/>
          </a:p>
          <a:p>
            <a:pPr>
              <a:defRPr/>
            </a:pPr>
            <a:r>
              <a:rPr lang="en-US" sz="2800" dirty="0">
                <a:cs typeface="Calibri" panose="020F0502020204030204" pitchFamily="34" charset="0"/>
              </a:rPr>
              <a:t>Risk of malformation associated w/ degree of hyperglycemia during first trimester</a:t>
            </a:r>
          </a:p>
          <a:p>
            <a:pPr lvl="1" eaLnBrk="1" hangingPunct="1">
              <a:defRPr/>
            </a:pPr>
            <a:r>
              <a:rPr lang="en-US" sz="2800" dirty="0">
                <a:cs typeface="Calibri" panose="020F0502020204030204" pitchFamily="34" charset="0"/>
              </a:rPr>
              <a:t>1</a:t>
            </a:r>
            <a:r>
              <a:rPr lang="en-US" sz="2800" baseline="30000" dirty="0">
                <a:cs typeface="Calibri" panose="020F0502020204030204" pitchFamily="34" charset="0"/>
              </a:rPr>
              <a:t>st</a:t>
            </a:r>
            <a:r>
              <a:rPr lang="en-US" sz="2800" dirty="0">
                <a:cs typeface="Calibri" panose="020F0502020204030204" pitchFamily="34" charset="0"/>
              </a:rPr>
              <a:t> Trimester potential complications directly proportional to A1c levels</a:t>
            </a:r>
          </a:p>
          <a:p>
            <a:pPr lvl="1" eaLnBrk="1" hangingPunct="1">
              <a:defRPr/>
            </a:pPr>
            <a:r>
              <a:rPr lang="en-US" sz="2800" dirty="0">
                <a:cs typeface="Calibri" panose="020F0502020204030204" pitchFamily="34" charset="0"/>
              </a:rPr>
              <a:t>5-8 weeks is organogenesis. </a:t>
            </a:r>
          </a:p>
          <a:p>
            <a:r>
              <a:rPr lang="en-US" sz="2600" b="0" i="0" dirty="0">
                <a:effectLst/>
                <a:cs typeface="Calibri" panose="020F0502020204030204" pitchFamily="34" charset="0"/>
              </a:rPr>
              <a:t>Diabetes in pregnancy may increase  risk of obesity, hypertension, and type 2 diabetes in offspring later in life</a:t>
            </a:r>
            <a:endParaRPr lang="en-US" sz="2600" dirty="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5791200" y="1752600"/>
            <a:ext cx="2744746" cy="2055910"/>
          </a:xfrm>
          <a:prstGeom prst="rect">
            <a:avLst/>
          </a:prstGeom>
        </p:spPr>
      </p:pic>
    </p:spTree>
    <p:custDataLst>
      <p:tags r:id="rId1"/>
    </p:custDataLst>
    <p:extLst>
      <p:ext uri="{BB962C8B-B14F-4D97-AF65-F5344CB8AC3E}">
        <p14:creationId xmlns:p14="http://schemas.microsoft.com/office/powerpoint/2010/main" val="22371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6301-58DA-5DB9-A4A8-226971B1D275}"/>
              </a:ext>
            </a:extLst>
          </p:cNvPr>
          <p:cNvSpPr>
            <a:spLocks noGrp="1"/>
          </p:cNvSpPr>
          <p:nvPr>
            <p:ph type="title"/>
          </p:nvPr>
        </p:nvSpPr>
        <p:spPr>
          <a:xfrm>
            <a:off x="457200" y="228600"/>
            <a:ext cx="8229600" cy="914400"/>
          </a:xfrm>
        </p:spPr>
        <p:txBody>
          <a:bodyPr anchor="b">
            <a:normAutofit/>
          </a:bodyPr>
          <a:lstStyle/>
          <a:p>
            <a:r>
              <a:rPr lang="en-US" dirty="0"/>
              <a:t>First 10 Weeks of Pregnancy Risks</a:t>
            </a:r>
          </a:p>
        </p:txBody>
      </p:sp>
      <p:sp>
        <p:nvSpPr>
          <p:cNvPr id="3" name="Content Placeholder 2">
            <a:extLst>
              <a:ext uri="{FF2B5EF4-FFF2-40B4-BE49-F238E27FC236}">
                <a16:creationId xmlns:a16="http://schemas.microsoft.com/office/drawing/2014/main" id="{7508061B-AE5C-A940-D1CC-6C0DFBA2EED9}"/>
              </a:ext>
            </a:extLst>
          </p:cNvPr>
          <p:cNvSpPr>
            <a:spLocks noGrp="1"/>
          </p:cNvSpPr>
          <p:nvPr>
            <p:ph sz="quarter" idx="1"/>
          </p:nvPr>
        </p:nvSpPr>
        <p:spPr>
          <a:xfrm>
            <a:off x="457200" y="1219200"/>
            <a:ext cx="4041648" cy="4937760"/>
          </a:xfrm>
        </p:spPr>
        <p:txBody>
          <a:bodyPr>
            <a:normAutofit/>
          </a:bodyPr>
          <a:lstStyle/>
          <a:p>
            <a:pPr marL="0" indent="0">
              <a:lnSpc>
                <a:spcPct val="90000"/>
              </a:lnSpc>
              <a:buNone/>
            </a:pPr>
            <a:r>
              <a:rPr lang="en-US" sz="2700" b="0" i="0" dirty="0">
                <a:effectLst/>
              </a:rPr>
              <a:t>Complications directly proportional to A1C elevations during the first 10 weeks of pregnancy.</a:t>
            </a:r>
            <a:endParaRPr lang="en-US" sz="2700" dirty="0"/>
          </a:p>
          <a:p>
            <a:pPr>
              <a:lnSpc>
                <a:spcPct val="90000"/>
              </a:lnSpc>
            </a:pPr>
            <a:r>
              <a:rPr lang="en-US" sz="2700" dirty="0"/>
              <a:t>D</a:t>
            </a:r>
            <a:r>
              <a:rPr lang="en-US" sz="2700" b="0" i="0" dirty="0">
                <a:effectLst/>
              </a:rPr>
              <a:t>iabetic embryopathy, especially anencephaly, microcephaly </a:t>
            </a:r>
          </a:p>
          <a:p>
            <a:pPr>
              <a:lnSpc>
                <a:spcPct val="90000"/>
              </a:lnSpc>
            </a:pPr>
            <a:r>
              <a:rPr lang="en-US" sz="2700" dirty="0"/>
              <a:t>C</a:t>
            </a:r>
            <a:r>
              <a:rPr lang="en-US" sz="2700" b="0" i="0" dirty="0">
                <a:effectLst/>
              </a:rPr>
              <a:t>ongenital heart disease</a:t>
            </a:r>
            <a:endParaRPr lang="en-US" sz="2700" dirty="0"/>
          </a:p>
          <a:p>
            <a:pPr>
              <a:lnSpc>
                <a:spcPct val="90000"/>
              </a:lnSpc>
            </a:pPr>
            <a:r>
              <a:rPr lang="en-US" sz="2700" dirty="0"/>
              <a:t>R</a:t>
            </a:r>
            <a:r>
              <a:rPr lang="en-US" sz="2700" b="0" i="0" dirty="0">
                <a:effectLst/>
              </a:rPr>
              <a:t>enal anomalies</a:t>
            </a:r>
          </a:p>
          <a:p>
            <a:pPr>
              <a:lnSpc>
                <a:spcPct val="90000"/>
              </a:lnSpc>
            </a:pPr>
            <a:r>
              <a:rPr lang="en-US" sz="2700" dirty="0"/>
              <a:t>C</a:t>
            </a:r>
            <a:r>
              <a:rPr lang="en-US" sz="2700" b="0" i="0" dirty="0">
                <a:effectLst/>
              </a:rPr>
              <a:t>audal regression</a:t>
            </a:r>
          </a:p>
        </p:txBody>
      </p:sp>
      <p:pic>
        <p:nvPicPr>
          <p:cNvPr id="5" name="Picture 4" descr="Person wearing bonnet">
            <a:extLst>
              <a:ext uri="{FF2B5EF4-FFF2-40B4-BE49-F238E27FC236}">
                <a16:creationId xmlns:a16="http://schemas.microsoft.com/office/drawing/2014/main" id="{29028462-9E2D-B1A1-EF0D-5B9BB95EAC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15" r="42248" b="-3"/>
          <a:stretch/>
        </p:blipFill>
        <p:spPr>
          <a:xfrm>
            <a:off x="4632198" y="1216152"/>
            <a:ext cx="4041648" cy="4937760"/>
          </a:xfrm>
          <a:prstGeom prst="rect">
            <a:avLst/>
          </a:prstGeom>
          <a:noFill/>
        </p:spPr>
      </p:pic>
    </p:spTree>
    <p:extLst>
      <p:ext uri="{BB962C8B-B14F-4D97-AF65-F5344CB8AC3E}">
        <p14:creationId xmlns:p14="http://schemas.microsoft.com/office/powerpoint/2010/main" val="326666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C6A2-6833-4258-86AE-66EC560DC25A}"/>
              </a:ext>
            </a:extLst>
          </p:cNvPr>
          <p:cNvSpPr>
            <a:spLocks noGrp="1"/>
          </p:cNvSpPr>
          <p:nvPr>
            <p:ph type="title"/>
          </p:nvPr>
        </p:nvSpPr>
        <p:spPr/>
        <p:txBody>
          <a:bodyPr/>
          <a:lstStyle/>
          <a:p>
            <a:r>
              <a:rPr lang="en-US" dirty="0"/>
              <a:t>Pregnancy, Youth and Diabetes</a:t>
            </a:r>
          </a:p>
        </p:txBody>
      </p:sp>
      <p:sp>
        <p:nvSpPr>
          <p:cNvPr id="3" name="Content Placeholder 2">
            <a:extLst>
              <a:ext uri="{FF2B5EF4-FFF2-40B4-BE49-F238E27FC236}">
                <a16:creationId xmlns:a16="http://schemas.microsoft.com/office/drawing/2014/main" id="{56F89D58-E02B-4D9B-A76E-D4693B1EF86C}"/>
              </a:ext>
            </a:extLst>
          </p:cNvPr>
          <p:cNvSpPr>
            <a:spLocks noGrp="1"/>
          </p:cNvSpPr>
          <p:nvPr>
            <p:ph sz="quarter" idx="1"/>
          </p:nvPr>
        </p:nvSpPr>
        <p:spPr>
          <a:xfrm>
            <a:off x="457200" y="1219200"/>
            <a:ext cx="5867400" cy="4937760"/>
          </a:xfrm>
        </p:spPr>
        <p:txBody>
          <a:bodyPr/>
          <a:lstStyle/>
          <a:p>
            <a:r>
              <a:rPr lang="en-US" dirty="0"/>
              <a:t>The TODAY study documented that despite disease- and age-specific counseling</a:t>
            </a:r>
          </a:p>
          <a:p>
            <a:pPr lvl="1"/>
            <a:r>
              <a:rPr lang="en-US" dirty="0"/>
              <a:t> 10.2% of the females in the cohort became pregnant over an average of 3.8 years of study participation. </a:t>
            </a:r>
          </a:p>
          <a:p>
            <a:pPr lvl="1"/>
            <a:r>
              <a:rPr lang="en-US" dirty="0"/>
              <a:t>26.4% of pregnancies ended in a miscarriage, stillbirth, or intrauterine death</a:t>
            </a:r>
          </a:p>
          <a:p>
            <a:pPr lvl="1"/>
            <a:r>
              <a:rPr lang="en-US" dirty="0"/>
              <a:t>20.5% of the liveborn infants had a major congenital anomaly.</a:t>
            </a:r>
          </a:p>
        </p:txBody>
      </p:sp>
      <p:pic>
        <p:nvPicPr>
          <p:cNvPr id="9" name="Picture 8">
            <a:extLst>
              <a:ext uri="{FF2B5EF4-FFF2-40B4-BE49-F238E27FC236}">
                <a16:creationId xmlns:a16="http://schemas.microsoft.com/office/drawing/2014/main" id="{CD92E7DB-26E0-49DC-9979-ED52FF1463D3}"/>
              </a:ext>
            </a:extLst>
          </p:cNvPr>
          <p:cNvPicPr>
            <a:picLocks noChangeAspect="1"/>
          </p:cNvPicPr>
          <p:nvPr/>
        </p:nvPicPr>
        <p:blipFill>
          <a:blip r:embed="rId2"/>
          <a:stretch>
            <a:fillRect/>
          </a:stretch>
        </p:blipFill>
        <p:spPr>
          <a:xfrm>
            <a:off x="6400800" y="1304337"/>
            <a:ext cx="2383743" cy="2383743"/>
          </a:xfrm>
          <a:prstGeom prst="rect">
            <a:avLst/>
          </a:prstGeom>
        </p:spPr>
      </p:pic>
    </p:spTree>
    <p:extLst>
      <p:ext uri="{BB962C8B-B14F-4D97-AF65-F5344CB8AC3E}">
        <p14:creationId xmlns:p14="http://schemas.microsoft.com/office/powerpoint/2010/main" val="17203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9FF7-9DA7-EFB3-CD37-D013C2848375}"/>
              </a:ext>
            </a:extLst>
          </p:cNvPr>
          <p:cNvSpPr>
            <a:spLocks noGrp="1"/>
          </p:cNvSpPr>
          <p:nvPr>
            <p:ph type="title"/>
          </p:nvPr>
        </p:nvSpPr>
        <p:spPr>
          <a:xfrm>
            <a:off x="457200" y="228600"/>
            <a:ext cx="8229600" cy="914400"/>
          </a:xfrm>
        </p:spPr>
        <p:txBody>
          <a:bodyPr anchor="b">
            <a:normAutofit/>
          </a:bodyPr>
          <a:lstStyle/>
          <a:p>
            <a:r>
              <a:rPr lang="en-US" dirty="0"/>
              <a:t>Preconception Counseling</a:t>
            </a:r>
          </a:p>
        </p:txBody>
      </p:sp>
      <p:sp>
        <p:nvSpPr>
          <p:cNvPr id="3" name="Content Placeholder 2">
            <a:extLst>
              <a:ext uri="{FF2B5EF4-FFF2-40B4-BE49-F238E27FC236}">
                <a16:creationId xmlns:a16="http://schemas.microsoft.com/office/drawing/2014/main" id="{7CD66A5A-2125-7C10-35B3-D0D681FF89DD}"/>
              </a:ext>
            </a:extLst>
          </p:cNvPr>
          <p:cNvSpPr>
            <a:spLocks noGrp="1"/>
          </p:cNvSpPr>
          <p:nvPr>
            <p:ph sz="quarter" idx="1"/>
          </p:nvPr>
        </p:nvSpPr>
        <p:spPr>
          <a:xfrm>
            <a:off x="457200" y="1219200"/>
            <a:ext cx="4724400" cy="5410200"/>
          </a:xfrm>
        </p:spPr>
        <p:txBody>
          <a:bodyPr>
            <a:normAutofit fontScale="85000" lnSpcReduction="10000"/>
          </a:bodyPr>
          <a:lstStyle/>
          <a:p>
            <a:pPr fontAlgn="base">
              <a:lnSpc>
                <a:spcPct val="120000"/>
              </a:lnSpc>
            </a:pPr>
            <a:r>
              <a:rPr lang="en-US" sz="2600" b="0" i="0" dirty="0">
                <a:effectLst/>
              </a:rPr>
              <a:t>Start at puberty and continue for anyone with diabetes and reproductive potential</a:t>
            </a:r>
            <a:endParaRPr lang="en-US" sz="2600" dirty="0"/>
          </a:p>
          <a:p>
            <a:pPr fontAlgn="base">
              <a:lnSpc>
                <a:spcPct val="120000"/>
              </a:lnSpc>
            </a:pPr>
            <a:r>
              <a:rPr lang="en-US" sz="2600" b="0" i="0" dirty="0">
                <a:effectLst/>
              </a:rPr>
              <a:t>Incorporate preconception counseling into routine diabetes care.  </a:t>
            </a:r>
          </a:p>
          <a:p>
            <a:pPr fontAlgn="base">
              <a:lnSpc>
                <a:spcPct val="120000"/>
              </a:lnSpc>
              <a:buFont typeface="Arial" panose="020B0604020202020204" pitchFamily="34" charset="0"/>
              <a:buChar char="•"/>
            </a:pPr>
            <a:r>
              <a:rPr lang="en-US" sz="2600" dirty="0"/>
              <a:t>Discuss f</a:t>
            </a:r>
            <a:r>
              <a:rPr lang="en-US" sz="2600" b="0" i="0" dirty="0">
                <a:effectLst/>
              </a:rPr>
              <a:t>amily planning and effective contraception (with consideration of long-acting, reversible contraception) until treatment regimen and A1C are optimized for pregnancy. </a:t>
            </a:r>
            <a:r>
              <a:rPr lang="en-US" sz="2600" b="1" i="0" dirty="0">
                <a:effectLst/>
              </a:rPr>
              <a:t> </a:t>
            </a:r>
            <a:endParaRPr lang="en-US" sz="2600" b="0" i="0" dirty="0">
              <a:effectLst/>
            </a:endParaRPr>
          </a:p>
          <a:p>
            <a:pPr fontAlgn="base">
              <a:lnSpc>
                <a:spcPct val="120000"/>
              </a:lnSpc>
              <a:buFont typeface="Arial" panose="020B0604020202020204" pitchFamily="34" charset="0"/>
              <a:buChar char="•"/>
            </a:pPr>
            <a:r>
              <a:rPr lang="en-US" sz="2600" dirty="0"/>
              <a:t>Reinforce </a:t>
            </a:r>
            <a:r>
              <a:rPr lang="en-US" sz="2600" b="0" i="0" dirty="0">
                <a:effectLst/>
              </a:rPr>
              <a:t>importance of </a:t>
            </a:r>
            <a:r>
              <a:rPr lang="en-US" sz="2600" dirty="0"/>
              <a:t>working toward </a:t>
            </a:r>
            <a:r>
              <a:rPr lang="en-US" sz="2600" b="0" i="0" dirty="0">
                <a:effectLst/>
              </a:rPr>
              <a:t>A1C &lt;6.5% to reduce the risk of complications</a:t>
            </a:r>
          </a:p>
          <a:p>
            <a:pPr>
              <a:lnSpc>
                <a:spcPct val="90000"/>
              </a:lnSpc>
            </a:pPr>
            <a:endParaRPr lang="en-US" sz="1800" dirty="0"/>
          </a:p>
        </p:txBody>
      </p:sp>
      <p:pic>
        <p:nvPicPr>
          <p:cNvPr id="5" name="Picture 4" descr="Female attending counseling">
            <a:extLst>
              <a:ext uri="{FF2B5EF4-FFF2-40B4-BE49-F238E27FC236}">
                <a16:creationId xmlns:a16="http://schemas.microsoft.com/office/drawing/2014/main" id="{B38709F5-C248-410F-93C9-E6A9017645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83" r="28680" b="-3"/>
          <a:stretch/>
        </p:blipFill>
        <p:spPr>
          <a:xfrm>
            <a:off x="5303310" y="1216152"/>
            <a:ext cx="3370535" cy="4117848"/>
          </a:xfrm>
          <a:prstGeom prst="rect">
            <a:avLst/>
          </a:prstGeom>
          <a:noFill/>
        </p:spPr>
      </p:pic>
    </p:spTree>
    <p:extLst>
      <p:ext uri="{BB962C8B-B14F-4D97-AF65-F5344CB8AC3E}">
        <p14:creationId xmlns:p14="http://schemas.microsoft.com/office/powerpoint/2010/main" val="339150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01A88A-8B05-43EE-B5B1-8FF675FBA2B5}"/>
              </a:ext>
            </a:extLst>
          </p:cNvPr>
          <p:cNvSpPr>
            <a:spLocks noGrp="1"/>
          </p:cNvSpPr>
          <p:nvPr>
            <p:ph type="title"/>
          </p:nvPr>
        </p:nvSpPr>
        <p:spPr>
          <a:xfrm>
            <a:off x="457200" y="152400"/>
            <a:ext cx="8229600" cy="990600"/>
          </a:xfrm>
        </p:spPr>
        <p:txBody>
          <a:bodyPr/>
          <a:lstStyle/>
          <a:p>
            <a:r>
              <a:rPr lang="en-US" dirty="0"/>
              <a:t>Preconception Planning</a:t>
            </a:r>
          </a:p>
        </p:txBody>
      </p:sp>
      <p:sp>
        <p:nvSpPr>
          <p:cNvPr id="8" name="Content Placeholder 2">
            <a:extLst>
              <a:ext uri="{FF2B5EF4-FFF2-40B4-BE49-F238E27FC236}">
                <a16:creationId xmlns:a16="http://schemas.microsoft.com/office/drawing/2014/main" id="{B26EE94B-3E47-4957-9590-5F3262AF62B4}"/>
              </a:ext>
            </a:extLst>
          </p:cNvPr>
          <p:cNvSpPr>
            <a:spLocks noGrp="1"/>
          </p:cNvSpPr>
          <p:nvPr>
            <p:ph sz="quarter" idx="1"/>
          </p:nvPr>
        </p:nvSpPr>
        <p:spPr>
          <a:xfrm>
            <a:off x="457200" y="1219200"/>
            <a:ext cx="5943600" cy="5715000"/>
          </a:xfrm>
        </p:spPr>
        <p:txBody>
          <a:bodyPr>
            <a:normAutofit fontScale="85000" lnSpcReduction="10000"/>
          </a:bodyPr>
          <a:lstStyle/>
          <a:p>
            <a:r>
              <a:rPr lang="en-US" dirty="0"/>
              <a:t>For girls of childbearing potential provide:</a:t>
            </a:r>
          </a:p>
          <a:p>
            <a:pPr lvl="1">
              <a:lnSpc>
                <a:spcPct val="120000"/>
              </a:lnSpc>
            </a:pPr>
            <a:r>
              <a:rPr lang="en-US" dirty="0"/>
              <a:t>Info on effective contraception or abstinence to prevent unplanned pregnancy. </a:t>
            </a:r>
          </a:p>
          <a:p>
            <a:pPr lvl="1">
              <a:lnSpc>
                <a:spcPct val="120000"/>
              </a:lnSpc>
            </a:pPr>
            <a:r>
              <a:rPr lang="en-US" dirty="0"/>
              <a:t>Use developmentally appropriate educational tools </a:t>
            </a:r>
          </a:p>
          <a:p>
            <a:pPr lvl="1">
              <a:lnSpc>
                <a:spcPct val="120000"/>
              </a:lnSpc>
            </a:pPr>
            <a:r>
              <a:rPr lang="en-US" dirty="0"/>
              <a:t>Enable adolescent girls to make well-informed decisions </a:t>
            </a:r>
          </a:p>
          <a:p>
            <a:pPr lvl="1">
              <a:lnSpc>
                <a:spcPct val="120000"/>
              </a:lnSpc>
            </a:pPr>
            <a:r>
              <a:rPr lang="en-US" dirty="0"/>
              <a:t>Free preconception counseling resources tailored for adolescents are available at ADA </a:t>
            </a:r>
          </a:p>
          <a:p>
            <a:pPr lvl="1">
              <a:lnSpc>
                <a:spcPct val="120000"/>
              </a:lnSpc>
            </a:pPr>
            <a:r>
              <a:rPr lang="en-US" dirty="0"/>
              <a:t>Include education about the risks of malformations associated with elevated glucose levels</a:t>
            </a:r>
          </a:p>
          <a:p>
            <a:pPr lvl="1"/>
            <a:endParaRPr lang="en-US" dirty="0"/>
          </a:p>
        </p:txBody>
      </p:sp>
      <p:pic>
        <p:nvPicPr>
          <p:cNvPr id="9" name="Picture 8" descr="A person posing for the camera&#10;&#10;Description automatically generated">
            <a:extLst>
              <a:ext uri="{FF2B5EF4-FFF2-40B4-BE49-F238E27FC236}">
                <a16:creationId xmlns:a16="http://schemas.microsoft.com/office/drawing/2014/main" id="{3E41652B-4A03-4F85-B50D-1940C257572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00800" y="1371600"/>
            <a:ext cx="2028825" cy="3048000"/>
          </a:xfrm>
          <a:prstGeom prst="rect">
            <a:avLst/>
          </a:prstGeom>
        </p:spPr>
      </p:pic>
      <p:sp>
        <p:nvSpPr>
          <p:cNvPr id="2" name="TextBox 1">
            <a:extLst>
              <a:ext uri="{FF2B5EF4-FFF2-40B4-BE49-F238E27FC236}">
                <a16:creationId xmlns:a16="http://schemas.microsoft.com/office/drawing/2014/main" id="{422679CA-ADF8-5D38-F725-317805EF37DD}"/>
              </a:ext>
            </a:extLst>
          </p:cNvPr>
          <p:cNvSpPr txBox="1"/>
          <p:nvPr/>
        </p:nvSpPr>
        <p:spPr>
          <a:xfrm>
            <a:off x="4419600" y="6278822"/>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344434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498769-B203-B896-BFE1-4316ED4A288E}"/>
              </a:ext>
            </a:extLst>
          </p:cNvPr>
          <p:cNvSpPr>
            <a:spLocks noGrp="1"/>
          </p:cNvSpPr>
          <p:nvPr>
            <p:ph type="title"/>
          </p:nvPr>
        </p:nvSpPr>
        <p:spPr/>
        <p:txBody>
          <a:bodyPr/>
          <a:lstStyle/>
          <a:p>
            <a:r>
              <a:rPr lang="en-US" dirty="0"/>
              <a:t>Team Approach</a:t>
            </a:r>
          </a:p>
        </p:txBody>
      </p:sp>
      <p:sp>
        <p:nvSpPr>
          <p:cNvPr id="6" name="Content Placeholder 5">
            <a:extLst>
              <a:ext uri="{FF2B5EF4-FFF2-40B4-BE49-F238E27FC236}">
                <a16:creationId xmlns:a16="http://schemas.microsoft.com/office/drawing/2014/main" id="{DC1F7078-DF31-6F76-FC70-ED90533CC83A}"/>
              </a:ext>
            </a:extLst>
          </p:cNvPr>
          <p:cNvSpPr>
            <a:spLocks noGrp="1"/>
          </p:cNvSpPr>
          <p:nvPr>
            <p:ph sz="quarter" idx="1"/>
          </p:nvPr>
        </p:nvSpPr>
        <p:spPr/>
        <p:txBody>
          <a:bodyPr/>
          <a:lstStyle/>
          <a:p>
            <a:r>
              <a:rPr lang="en-US" dirty="0"/>
              <a:t>Interprofessional team approach</a:t>
            </a:r>
          </a:p>
          <a:p>
            <a:pPr lvl="1"/>
            <a:r>
              <a:rPr lang="en-US" dirty="0"/>
              <a:t>Endocrinology healthcare professional</a:t>
            </a:r>
          </a:p>
          <a:p>
            <a:pPr lvl="1"/>
            <a:r>
              <a:rPr lang="en-US" dirty="0"/>
              <a:t>Maternal fetal medicine specialist</a:t>
            </a:r>
          </a:p>
          <a:p>
            <a:pPr lvl="1"/>
            <a:r>
              <a:rPr lang="en-US" dirty="0"/>
              <a:t>Registered dietitian nutritionist</a:t>
            </a:r>
          </a:p>
          <a:p>
            <a:pPr lvl="1"/>
            <a:r>
              <a:rPr lang="en-US" dirty="0"/>
              <a:t>Diabetes care and education specialist</a:t>
            </a:r>
          </a:p>
          <a:p>
            <a:r>
              <a:rPr lang="en-US" dirty="0"/>
              <a:t>Counsel on the risk of progression of diabetic retinopathy</a:t>
            </a:r>
          </a:p>
          <a:p>
            <a:pPr lvl="1"/>
            <a:r>
              <a:rPr lang="en-US" dirty="0"/>
              <a:t>Dilated eye exam before pregnancy and in 1</a:t>
            </a:r>
            <a:r>
              <a:rPr lang="en-US" baseline="30000" dirty="0"/>
              <a:t>st</a:t>
            </a:r>
            <a:r>
              <a:rPr lang="en-US" dirty="0"/>
              <a:t> trimester, monitor every trimester and 1 year postpartum as recommended by eye care healthcare professional </a:t>
            </a:r>
          </a:p>
        </p:txBody>
      </p:sp>
    </p:spTree>
    <p:extLst>
      <p:ext uri="{BB962C8B-B14F-4D97-AF65-F5344CB8AC3E}">
        <p14:creationId xmlns:p14="http://schemas.microsoft.com/office/powerpoint/2010/main" val="6711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D24A-4CA3-4484-81E2-05EA2DB51BCA}"/>
              </a:ext>
            </a:extLst>
          </p:cNvPr>
          <p:cNvSpPr>
            <a:spLocks noGrp="1"/>
          </p:cNvSpPr>
          <p:nvPr>
            <p:ph type="title"/>
          </p:nvPr>
        </p:nvSpPr>
        <p:spPr>
          <a:xfrm>
            <a:off x="457200" y="228600"/>
            <a:ext cx="8229600" cy="914400"/>
          </a:xfrm>
        </p:spPr>
        <p:txBody>
          <a:bodyPr anchor="b">
            <a:normAutofit/>
          </a:bodyPr>
          <a:lstStyle/>
          <a:p>
            <a:r>
              <a:rPr lang="en-US" dirty="0"/>
              <a:t>31 year old with Type 1 Diabetes</a:t>
            </a:r>
          </a:p>
        </p:txBody>
      </p:sp>
      <p:sp>
        <p:nvSpPr>
          <p:cNvPr id="3" name="Content Placeholder 2">
            <a:extLst>
              <a:ext uri="{FF2B5EF4-FFF2-40B4-BE49-F238E27FC236}">
                <a16:creationId xmlns:a16="http://schemas.microsoft.com/office/drawing/2014/main" id="{427E0B91-F3FA-438A-9B08-D3B4979A5EE3}"/>
              </a:ext>
            </a:extLst>
          </p:cNvPr>
          <p:cNvSpPr>
            <a:spLocks noGrp="1"/>
          </p:cNvSpPr>
          <p:nvPr>
            <p:ph sz="quarter" idx="1"/>
          </p:nvPr>
        </p:nvSpPr>
        <p:spPr>
          <a:xfrm>
            <a:off x="457200" y="1219200"/>
            <a:ext cx="4041648" cy="4937760"/>
          </a:xfrm>
        </p:spPr>
        <p:txBody>
          <a:bodyPr>
            <a:normAutofit/>
          </a:bodyPr>
          <a:lstStyle/>
          <a:p>
            <a:pPr>
              <a:lnSpc>
                <a:spcPct val="90000"/>
              </a:lnSpc>
            </a:pPr>
            <a:r>
              <a:rPr lang="en-US" dirty="0"/>
              <a:t>Tells you I am ready to get pregnant.</a:t>
            </a:r>
          </a:p>
          <a:p>
            <a:pPr>
              <a:lnSpc>
                <a:spcPct val="90000"/>
              </a:lnSpc>
            </a:pPr>
            <a:r>
              <a:rPr lang="en-US" dirty="0"/>
              <a:t>Uses an insulin pump and CGM.</a:t>
            </a:r>
          </a:p>
          <a:p>
            <a:pPr>
              <a:lnSpc>
                <a:spcPct val="90000"/>
              </a:lnSpc>
            </a:pPr>
            <a:r>
              <a:rPr lang="en-US" dirty="0"/>
              <a:t>Also takes an ACE Inhibitor and statin.</a:t>
            </a:r>
          </a:p>
          <a:p>
            <a:pPr>
              <a:lnSpc>
                <a:spcPct val="90000"/>
              </a:lnSpc>
            </a:pPr>
            <a:r>
              <a:rPr lang="en-US" dirty="0"/>
              <a:t>What is A1c target pre-pregnancy and any other recommendations?</a:t>
            </a:r>
          </a:p>
        </p:txBody>
      </p:sp>
      <p:pic>
        <p:nvPicPr>
          <p:cNvPr id="8" name="Picture 7" descr="A person smiling for the camera&#10;&#10;Description automatically generated with low confidence">
            <a:extLst>
              <a:ext uri="{FF2B5EF4-FFF2-40B4-BE49-F238E27FC236}">
                <a16:creationId xmlns:a16="http://schemas.microsoft.com/office/drawing/2014/main" id="{C0330E65-DF6B-4380-B93E-E6A2360266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2951"/>
          <a:stretch/>
        </p:blipFill>
        <p:spPr>
          <a:xfrm>
            <a:off x="5021874" y="1316330"/>
            <a:ext cx="3664926" cy="4477512"/>
          </a:xfrm>
          <a:prstGeom prst="rect">
            <a:avLst/>
          </a:prstGeom>
          <a:noFill/>
        </p:spPr>
      </p:pic>
    </p:spTree>
    <p:extLst>
      <p:ext uri="{BB962C8B-B14F-4D97-AF65-F5344CB8AC3E}">
        <p14:creationId xmlns:p14="http://schemas.microsoft.com/office/powerpoint/2010/main" val="132443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05893-89DF-4FA8-AAE6-A106752BB39E}"/>
              </a:ext>
            </a:extLst>
          </p:cNvPr>
          <p:cNvSpPr>
            <a:spLocks noGrp="1"/>
          </p:cNvSpPr>
          <p:nvPr>
            <p:ph type="title"/>
          </p:nvPr>
        </p:nvSpPr>
        <p:spPr>
          <a:xfrm>
            <a:off x="457200" y="152400"/>
            <a:ext cx="8229600" cy="1066800"/>
          </a:xfrm>
        </p:spPr>
        <p:txBody>
          <a:bodyPr>
            <a:normAutofit/>
          </a:bodyPr>
          <a:lstStyle/>
          <a:p>
            <a:r>
              <a:rPr lang="en-US" dirty="0"/>
              <a:t>Glucose Monitoring in Pregnancy</a:t>
            </a:r>
          </a:p>
        </p:txBody>
      </p:sp>
      <p:sp>
        <p:nvSpPr>
          <p:cNvPr id="3" name="Content Placeholder 2">
            <a:extLst>
              <a:ext uri="{FF2B5EF4-FFF2-40B4-BE49-F238E27FC236}">
                <a16:creationId xmlns:a16="http://schemas.microsoft.com/office/drawing/2014/main" id="{D67B81E5-1AA6-47CF-89D6-18DEDAC05350}"/>
              </a:ext>
            </a:extLst>
          </p:cNvPr>
          <p:cNvSpPr>
            <a:spLocks noGrp="1"/>
          </p:cNvSpPr>
          <p:nvPr>
            <p:ph sz="quarter" idx="1"/>
          </p:nvPr>
        </p:nvSpPr>
        <p:spPr>
          <a:xfrm>
            <a:off x="457200" y="1245577"/>
            <a:ext cx="6131312" cy="5127331"/>
          </a:xfrm>
        </p:spPr>
        <p:txBody>
          <a:bodyPr vert="horz" lIns="91440" tIns="45720" rIns="91440" bIns="45720" anchor="t">
            <a:noAutofit/>
          </a:bodyPr>
          <a:lstStyle/>
          <a:p>
            <a:r>
              <a:rPr lang="en-US" sz="2800" dirty="0"/>
              <a:t>GDM – check fasting blood glucose and post prandial BG</a:t>
            </a:r>
          </a:p>
          <a:p>
            <a:r>
              <a:rPr lang="en-US" sz="2800" dirty="0"/>
              <a:t>Pre-existing type 1 or type 2, need to also check premeal BG</a:t>
            </a:r>
          </a:p>
          <a:p>
            <a:r>
              <a:rPr lang="en-US" sz="2800" dirty="0"/>
              <a:t>Continuous glucose monitoring (CGM) can help to achieve A1C targets when used in addition to pre- and postprandial glucose monitoring</a:t>
            </a:r>
          </a:p>
          <a:p>
            <a:pPr lvl="1"/>
            <a:r>
              <a:rPr lang="en-US" sz="2800" dirty="0">
                <a:latin typeface="Calibri"/>
                <a:ea typeface="Calibri"/>
                <a:cs typeface="Calibri"/>
              </a:rPr>
              <a:t>Can reduce macrosomia and neonatal hypoglycemia in pregnancy complicated by type 1 diabetes.  </a:t>
            </a:r>
          </a:p>
        </p:txBody>
      </p:sp>
      <p:pic>
        <p:nvPicPr>
          <p:cNvPr id="6" name="Picture 5" descr="A picture containing person, holding, hand&#10;&#10;Description automatically generated">
            <a:extLst>
              <a:ext uri="{FF2B5EF4-FFF2-40B4-BE49-F238E27FC236}">
                <a16:creationId xmlns:a16="http://schemas.microsoft.com/office/drawing/2014/main" id="{D4E6FD28-690A-4B67-8A88-9A2C3D7E1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298" y="1600200"/>
            <a:ext cx="2143125" cy="2143125"/>
          </a:xfrm>
          <a:prstGeom prst="rect">
            <a:avLst/>
          </a:prstGeom>
        </p:spPr>
      </p:pic>
      <p:sp>
        <p:nvSpPr>
          <p:cNvPr id="4" name="TextBox 3">
            <a:extLst>
              <a:ext uri="{FF2B5EF4-FFF2-40B4-BE49-F238E27FC236}">
                <a16:creationId xmlns:a16="http://schemas.microsoft.com/office/drawing/2014/main" id="{25B49D32-77D6-09AC-C656-97AB47A1206C}"/>
              </a:ext>
            </a:extLst>
          </p:cNvPr>
          <p:cNvSpPr txBox="1"/>
          <p:nvPr/>
        </p:nvSpPr>
        <p:spPr>
          <a:xfrm>
            <a:off x="4191000" y="6294079"/>
            <a:ext cx="5029200" cy="461665"/>
          </a:xfrm>
          <a:prstGeom prst="rect">
            <a:avLst/>
          </a:prstGeom>
          <a:noFill/>
        </p:spPr>
        <p:txBody>
          <a:bodyPr wrap="square" lIns="91440" tIns="45720" rIns="91440" bIns="45720" anchor="t">
            <a:spAutoFit/>
          </a:bodyPr>
          <a:lstStyle/>
          <a:p>
            <a:r>
              <a:rPr lang="en-US" sz="1200" dirty="0">
                <a:latin typeface="Calibri"/>
                <a:ea typeface="Calibri"/>
                <a:cs typeface="Calibri"/>
              </a:rPr>
              <a:t>Standards of Care in Diabetes—2025. Diabetes Care, January 2025; 48 (Supplement_1): S306-320. https://doi.org/10.2337/dc25-S015</a:t>
            </a:r>
            <a:endParaRPr lang="en-US" dirty="0"/>
          </a:p>
        </p:txBody>
      </p:sp>
    </p:spTree>
    <p:extLst>
      <p:ext uri="{BB962C8B-B14F-4D97-AF65-F5344CB8AC3E}">
        <p14:creationId xmlns:p14="http://schemas.microsoft.com/office/powerpoint/2010/main" val="299395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083938E-3ADD-9C76-13B2-23B7FC3ABF33}"/>
              </a:ext>
            </a:extLst>
          </p:cNvPr>
          <p:cNvSpPr txBox="1"/>
          <p:nvPr/>
        </p:nvSpPr>
        <p:spPr>
          <a:xfrm>
            <a:off x="2" y="2391963"/>
            <a:ext cx="9143999" cy="2480785"/>
          </a:xfrm>
          <a:prstGeom prst="rect">
            <a:avLst/>
          </a:prstGeom>
          <a:solidFill>
            <a:schemeClr val="bg1">
              <a:lumMod val="95000"/>
            </a:schemeClr>
          </a:solidFill>
          <a:ln w="12700">
            <a:noFill/>
          </a:ln>
        </p:spPr>
        <p:txBody>
          <a:bodyPr wrap="square" lIns="108000" tIns="162000" rIns="108000" bIns="0" rtlCol="0" anchor="t" anchorCtr="0">
            <a:noAutofit/>
          </a:bodyPr>
          <a:lstStyle/>
          <a:p>
            <a:pPr algn="ctr" defTabSz="685800">
              <a:defRPr/>
            </a:pPr>
            <a:endParaRPr lang="en-US" sz="2400" spc="-15">
              <a:solidFill>
                <a:schemeClr val="accent1"/>
              </a:solidFill>
              <a:latin typeface="Arial"/>
              <a:cs typeface="Arial"/>
            </a:endParaRPr>
          </a:p>
        </p:txBody>
      </p:sp>
      <p:sp>
        <p:nvSpPr>
          <p:cNvPr id="26" name="Rectangle 25">
            <a:extLst>
              <a:ext uri="{FF2B5EF4-FFF2-40B4-BE49-F238E27FC236}">
                <a16:creationId xmlns:a16="http://schemas.microsoft.com/office/drawing/2014/main" id="{64449959-CFC5-F318-BEEF-2CAEAF057DC2}"/>
              </a:ext>
            </a:extLst>
          </p:cNvPr>
          <p:cNvSpPr/>
          <p:nvPr/>
        </p:nvSpPr>
        <p:spPr>
          <a:xfrm>
            <a:off x="2337416" y="1741571"/>
            <a:ext cx="2455170" cy="3582416"/>
          </a:xfrm>
          <a:prstGeom prst="rect">
            <a:avLst/>
          </a:prstGeom>
          <a:solidFill>
            <a:schemeClr val="bg1"/>
          </a:solidFill>
          <a:ln w="3175">
            <a:solidFill>
              <a:schemeClr val="bg1">
                <a:lumMod val="75000"/>
              </a:schemeClr>
            </a:solidFill>
          </a:ln>
          <a:effectLst>
            <a:outerShdw blurRad="63500" dist="76200" dir="5400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p>
        </p:txBody>
      </p:sp>
      <p:grpSp>
        <p:nvGrpSpPr>
          <p:cNvPr id="38" name="Group 37">
            <a:extLst>
              <a:ext uri="{FF2B5EF4-FFF2-40B4-BE49-F238E27FC236}">
                <a16:creationId xmlns:a16="http://schemas.microsoft.com/office/drawing/2014/main" id="{6F801BE8-8D65-E048-4F61-B695778F0DCD}"/>
              </a:ext>
            </a:extLst>
          </p:cNvPr>
          <p:cNvGrpSpPr/>
          <p:nvPr/>
        </p:nvGrpSpPr>
        <p:grpSpPr>
          <a:xfrm>
            <a:off x="2526226" y="1868805"/>
            <a:ext cx="2077550" cy="3427812"/>
            <a:chOff x="3439517" y="1435760"/>
            <a:chExt cx="2627635" cy="4335416"/>
          </a:xfrm>
        </p:grpSpPr>
        <p:grpSp>
          <p:nvGrpSpPr>
            <p:cNvPr id="22" name="Group 21">
              <a:extLst>
                <a:ext uri="{FF2B5EF4-FFF2-40B4-BE49-F238E27FC236}">
                  <a16:creationId xmlns:a16="http://schemas.microsoft.com/office/drawing/2014/main" id="{C5FA9A25-F3F3-A4B2-8278-EA7558461049}"/>
                </a:ext>
              </a:extLst>
            </p:cNvPr>
            <p:cNvGrpSpPr/>
            <p:nvPr/>
          </p:nvGrpSpPr>
          <p:grpSpPr>
            <a:xfrm>
              <a:off x="3439517" y="1435760"/>
              <a:ext cx="2627635" cy="4335416"/>
              <a:chOff x="17456305" y="1517698"/>
              <a:chExt cx="2627635" cy="4335416"/>
            </a:xfrm>
          </p:grpSpPr>
          <p:pic>
            <p:nvPicPr>
              <p:cNvPr id="19" name="Picture 18">
                <a:extLst>
                  <a:ext uri="{FF2B5EF4-FFF2-40B4-BE49-F238E27FC236}">
                    <a16:creationId xmlns:a16="http://schemas.microsoft.com/office/drawing/2014/main" id="{743A3E79-A870-4DFB-83B7-7441A890FC9A}"/>
                  </a:ext>
                </a:extLst>
              </p:cNvPr>
              <p:cNvPicPr>
                <a:picLocks noChangeAspect="1"/>
              </p:cNvPicPr>
              <p:nvPr/>
            </p:nvPicPr>
            <p:blipFill>
              <a:blip r:embed="rId3"/>
              <a:stretch>
                <a:fillRect/>
              </a:stretch>
            </p:blipFill>
            <p:spPr>
              <a:xfrm>
                <a:off x="17456305" y="1517698"/>
                <a:ext cx="2627635" cy="4335416"/>
              </a:xfrm>
              <a:prstGeom prst="rect">
                <a:avLst/>
              </a:prstGeom>
              <a:effectLst/>
            </p:spPr>
          </p:pic>
          <p:pic>
            <p:nvPicPr>
              <p:cNvPr id="5" name="Picture 4">
                <a:extLst>
                  <a:ext uri="{FF2B5EF4-FFF2-40B4-BE49-F238E27FC236}">
                    <a16:creationId xmlns:a16="http://schemas.microsoft.com/office/drawing/2014/main" id="{DE936273-0378-4E13-BE68-27136DA17D2F}"/>
                  </a:ext>
                </a:extLst>
              </p:cNvPr>
              <p:cNvPicPr>
                <a:picLocks noChangeAspect="1"/>
              </p:cNvPicPr>
              <p:nvPr/>
            </p:nvPicPr>
            <p:blipFill>
              <a:blip r:embed="rId4"/>
              <a:stretch>
                <a:fillRect/>
              </a:stretch>
            </p:blipFill>
            <p:spPr>
              <a:xfrm>
                <a:off x="17456305" y="1562069"/>
                <a:ext cx="787767" cy="1019664"/>
              </a:xfrm>
              <a:prstGeom prst="rect">
                <a:avLst/>
              </a:prstGeom>
            </p:spPr>
          </p:pic>
        </p:grpSp>
        <p:sp>
          <p:nvSpPr>
            <p:cNvPr id="32" name="Rectangle 31">
              <a:extLst>
                <a:ext uri="{FF2B5EF4-FFF2-40B4-BE49-F238E27FC236}">
                  <a16:creationId xmlns:a16="http://schemas.microsoft.com/office/drawing/2014/main" id="{5FD0AA31-CE3A-792E-5DFC-72BDE6924000}"/>
                </a:ext>
              </a:extLst>
            </p:cNvPr>
            <p:cNvSpPr/>
            <p:nvPr/>
          </p:nvSpPr>
          <p:spPr>
            <a:xfrm>
              <a:off x="5762625" y="5254583"/>
              <a:ext cx="152400" cy="865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DE" sz="1350">
                <a:latin typeface="Arial" panose="020B0604020202020204" pitchFamily="34" charset="0"/>
              </a:endParaRPr>
            </a:p>
          </p:txBody>
        </p:sp>
      </p:grpSp>
      <p:sp>
        <p:nvSpPr>
          <p:cNvPr id="24" name="Rectangle 23">
            <a:extLst>
              <a:ext uri="{FF2B5EF4-FFF2-40B4-BE49-F238E27FC236}">
                <a16:creationId xmlns:a16="http://schemas.microsoft.com/office/drawing/2014/main" id="{CF5C9320-BEF7-846E-8FC0-DBE92D9FF571}"/>
              </a:ext>
            </a:extLst>
          </p:cNvPr>
          <p:cNvSpPr/>
          <p:nvPr/>
        </p:nvSpPr>
        <p:spPr>
          <a:xfrm>
            <a:off x="6356647" y="1741571"/>
            <a:ext cx="2455170" cy="3582416"/>
          </a:xfrm>
          <a:prstGeom prst="rect">
            <a:avLst/>
          </a:prstGeom>
          <a:solidFill>
            <a:schemeClr val="bg1"/>
          </a:solidFill>
          <a:ln w="3175">
            <a:solidFill>
              <a:schemeClr val="bg1">
                <a:lumMod val="75000"/>
              </a:schemeClr>
            </a:solidFill>
          </a:ln>
          <a:effectLst>
            <a:outerShdw blurRad="63500" dist="76200" dir="5400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p>
        </p:txBody>
      </p:sp>
      <p:sp>
        <p:nvSpPr>
          <p:cNvPr id="2" name="Title 1">
            <a:extLst>
              <a:ext uri="{FF2B5EF4-FFF2-40B4-BE49-F238E27FC236}">
                <a16:creationId xmlns:a16="http://schemas.microsoft.com/office/drawing/2014/main" id="{E3FFF4E9-FBCA-9523-9BC0-92118874E2B5}"/>
              </a:ext>
            </a:extLst>
          </p:cNvPr>
          <p:cNvSpPr>
            <a:spLocks noGrp="1"/>
          </p:cNvSpPr>
          <p:nvPr>
            <p:ph type="title"/>
          </p:nvPr>
        </p:nvSpPr>
        <p:spPr/>
        <p:txBody>
          <a:bodyPr/>
          <a:lstStyle/>
          <a:p>
            <a:r>
              <a:rPr lang="en-US" dirty="0"/>
              <a:t>Time in Range Targets in Pregnancy</a:t>
            </a:r>
          </a:p>
        </p:txBody>
      </p:sp>
      <p:sp>
        <p:nvSpPr>
          <p:cNvPr id="6" name="TextBox 5">
            <a:extLst>
              <a:ext uri="{FF2B5EF4-FFF2-40B4-BE49-F238E27FC236}">
                <a16:creationId xmlns:a16="http://schemas.microsoft.com/office/drawing/2014/main" id="{BE1C3F14-2073-47B4-B987-4AB79444D956}"/>
              </a:ext>
            </a:extLst>
          </p:cNvPr>
          <p:cNvSpPr txBox="1"/>
          <p:nvPr/>
        </p:nvSpPr>
        <p:spPr>
          <a:xfrm>
            <a:off x="332186" y="4222702"/>
            <a:ext cx="1791584" cy="461665"/>
          </a:xfrm>
          <a:prstGeom prst="rect">
            <a:avLst/>
          </a:prstGeom>
          <a:noFill/>
        </p:spPr>
        <p:txBody>
          <a:bodyPr wrap="square" lIns="0" tIns="0" rIns="0" bIns="0" rtlCol="0">
            <a:spAutoFit/>
          </a:bodyPr>
          <a:lstStyle/>
          <a:p>
            <a:r>
              <a:rPr lang="en-US" dirty="0">
                <a:solidFill>
                  <a:srgbClr val="C00000"/>
                </a:solidFill>
              </a:rPr>
              <a:t>&lt;1 %</a:t>
            </a:r>
          </a:p>
          <a:p>
            <a:r>
              <a:rPr lang="en-US" sz="1200" dirty="0"/>
              <a:t>of day under 54 mg/dL</a:t>
            </a:r>
          </a:p>
        </p:txBody>
      </p:sp>
      <p:sp>
        <p:nvSpPr>
          <p:cNvPr id="15" name="TextBox 14">
            <a:extLst>
              <a:ext uri="{FF2B5EF4-FFF2-40B4-BE49-F238E27FC236}">
                <a16:creationId xmlns:a16="http://schemas.microsoft.com/office/drawing/2014/main" id="{0C0D6575-7F12-4568-98FF-C7C9E1018A5F}"/>
              </a:ext>
            </a:extLst>
          </p:cNvPr>
          <p:cNvSpPr txBox="1"/>
          <p:nvPr/>
        </p:nvSpPr>
        <p:spPr>
          <a:xfrm>
            <a:off x="332185" y="3562558"/>
            <a:ext cx="1791584" cy="461665"/>
          </a:xfrm>
          <a:prstGeom prst="rect">
            <a:avLst/>
          </a:prstGeom>
          <a:noFill/>
        </p:spPr>
        <p:txBody>
          <a:bodyPr wrap="square" lIns="0" tIns="0" rIns="0" bIns="0" rtlCol="0">
            <a:spAutoFit/>
          </a:bodyPr>
          <a:lstStyle/>
          <a:p>
            <a:pPr>
              <a:defRPr/>
            </a:pPr>
            <a:r>
              <a:rPr lang="en-US" dirty="0">
                <a:solidFill>
                  <a:schemeClr val="accent1"/>
                </a:solidFill>
              </a:rPr>
              <a:t>&gt;70%</a:t>
            </a:r>
          </a:p>
          <a:p>
            <a:pPr>
              <a:defRPr/>
            </a:pPr>
            <a:r>
              <a:rPr lang="en-US" sz="1200" dirty="0"/>
              <a:t>of day 63-140 mg/dL</a:t>
            </a:r>
          </a:p>
        </p:txBody>
      </p:sp>
      <p:sp>
        <p:nvSpPr>
          <p:cNvPr id="18" name="TextBox 17">
            <a:extLst>
              <a:ext uri="{FF2B5EF4-FFF2-40B4-BE49-F238E27FC236}">
                <a16:creationId xmlns:a16="http://schemas.microsoft.com/office/drawing/2014/main" id="{F69060D9-462F-43F9-9495-C269BCA53537}"/>
              </a:ext>
            </a:extLst>
          </p:cNvPr>
          <p:cNvSpPr txBox="1"/>
          <p:nvPr/>
        </p:nvSpPr>
        <p:spPr>
          <a:xfrm>
            <a:off x="4934639" y="2896608"/>
            <a:ext cx="1308530" cy="1274708"/>
          </a:xfrm>
          <a:prstGeom prst="rect">
            <a:avLst/>
          </a:prstGeom>
          <a:noFill/>
          <a:ln>
            <a:noFill/>
          </a:ln>
        </p:spPr>
        <p:txBody>
          <a:bodyPr wrap="square" lIns="0" tIns="0" rIns="0" bIns="0">
            <a:spAutoFit/>
          </a:bodyPr>
          <a:lstStyle/>
          <a:p>
            <a:pPr algn="r">
              <a:lnSpc>
                <a:spcPts val="1950"/>
              </a:lnSpc>
              <a:spcAft>
                <a:spcPts val="900"/>
              </a:spcAft>
              <a:defRPr/>
            </a:pPr>
            <a:r>
              <a:rPr lang="en-US" sz="1350">
                <a:solidFill>
                  <a:schemeClr val="accent1"/>
                </a:solidFill>
              </a:rPr>
              <a:t>SAFELY INCREASE TIR</a:t>
            </a:r>
          </a:p>
          <a:p>
            <a:pPr algn="r">
              <a:spcAft>
                <a:spcPts val="450"/>
              </a:spcAft>
              <a:defRPr/>
            </a:pPr>
            <a:r>
              <a:rPr lang="en-US" sz="1050"/>
              <a:t>as quickly as possible while reducing time &gt;140 mg/dL and glycemic variability</a:t>
            </a:r>
          </a:p>
        </p:txBody>
      </p:sp>
      <p:grpSp>
        <p:nvGrpSpPr>
          <p:cNvPr id="23" name="Group 22">
            <a:extLst>
              <a:ext uri="{FF2B5EF4-FFF2-40B4-BE49-F238E27FC236}">
                <a16:creationId xmlns:a16="http://schemas.microsoft.com/office/drawing/2014/main" id="{2D956FD8-FC4B-468A-BB9A-DE364881FA8A}"/>
              </a:ext>
            </a:extLst>
          </p:cNvPr>
          <p:cNvGrpSpPr/>
          <p:nvPr/>
        </p:nvGrpSpPr>
        <p:grpSpPr>
          <a:xfrm>
            <a:off x="6470125" y="1934070"/>
            <a:ext cx="2228214" cy="3251562"/>
            <a:chOff x="23056770" y="1517698"/>
            <a:chExt cx="2970952" cy="4335416"/>
          </a:xfrm>
        </p:grpSpPr>
        <p:pic>
          <p:nvPicPr>
            <p:cNvPr id="7" name="Picture 6">
              <a:extLst>
                <a:ext uri="{FF2B5EF4-FFF2-40B4-BE49-F238E27FC236}">
                  <a16:creationId xmlns:a16="http://schemas.microsoft.com/office/drawing/2014/main" id="{C8A9D46E-EBE0-3502-B85C-6432E83E922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l="-6315" r="-6315"/>
            <a:stretch/>
          </p:blipFill>
          <p:spPr>
            <a:xfrm>
              <a:off x="23056770" y="1517698"/>
              <a:ext cx="2970952" cy="4335416"/>
            </a:xfrm>
            <a:prstGeom prst="rect">
              <a:avLst/>
            </a:prstGeom>
            <a:solidFill>
              <a:schemeClr val="bg1"/>
            </a:solidFill>
            <a:ln w="88900" cap="sq">
              <a:noFill/>
              <a:miter lim="800000"/>
            </a:ln>
            <a:effectLst/>
            <a:scene3d>
              <a:camera prst="orthographicFront"/>
              <a:lightRig rig="twoPt" dir="t">
                <a:rot lat="0" lon="0" rev="7200000"/>
              </a:lightRig>
            </a:scene3d>
            <a:sp3d>
              <a:contourClr>
                <a:srgbClr val="FFFFFF"/>
              </a:contourClr>
            </a:sp3d>
          </p:spPr>
        </p:pic>
        <p:pic>
          <p:nvPicPr>
            <p:cNvPr id="10" name="Picture 9">
              <a:extLst>
                <a:ext uri="{FF2B5EF4-FFF2-40B4-BE49-F238E27FC236}">
                  <a16:creationId xmlns:a16="http://schemas.microsoft.com/office/drawing/2014/main" id="{79EE740A-337D-8E6B-300D-68DE95E0B937}"/>
                </a:ext>
              </a:extLst>
            </p:cNvPr>
            <p:cNvPicPr>
              <a:picLocks noChangeAspect="1"/>
            </p:cNvPicPr>
            <p:nvPr/>
          </p:nvPicPr>
          <p:blipFill>
            <a:blip r:embed="rId7"/>
            <a:stretch>
              <a:fillRect/>
            </a:stretch>
          </p:blipFill>
          <p:spPr>
            <a:xfrm>
              <a:off x="23636722" y="2226572"/>
              <a:ext cx="994577" cy="569810"/>
            </a:xfrm>
            <a:prstGeom prst="rect">
              <a:avLst/>
            </a:prstGeom>
          </p:spPr>
        </p:pic>
        <p:pic>
          <p:nvPicPr>
            <p:cNvPr id="12" name="Picture 11">
              <a:extLst>
                <a:ext uri="{FF2B5EF4-FFF2-40B4-BE49-F238E27FC236}">
                  <a16:creationId xmlns:a16="http://schemas.microsoft.com/office/drawing/2014/main" id="{A622F87F-A709-2C95-AFC8-563C11985185}"/>
                </a:ext>
              </a:extLst>
            </p:cNvPr>
            <p:cNvPicPr>
              <a:picLocks noChangeAspect="1"/>
            </p:cNvPicPr>
            <p:nvPr/>
          </p:nvPicPr>
          <p:blipFill>
            <a:blip r:embed="rId8"/>
            <a:stretch>
              <a:fillRect/>
            </a:stretch>
          </p:blipFill>
          <p:spPr>
            <a:xfrm>
              <a:off x="23507349" y="3652945"/>
              <a:ext cx="1123950" cy="704850"/>
            </a:xfrm>
            <a:prstGeom prst="rect">
              <a:avLst/>
            </a:prstGeom>
          </p:spPr>
        </p:pic>
        <p:pic>
          <p:nvPicPr>
            <p:cNvPr id="16" name="Picture 15">
              <a:extLst>
                <a:ext uri="{FF2B5EF4-FFF2-40B4-BE49-F238E27FC236}">
                  <a16:creationId xmlns:a16="http://schemas.microsoft.com/office/drawing/2014/main" id="{1DED313D-B1AD-2A95-7665-A3B10119DF3B}"/>
                </a:ext>
              </a:extLst>
            </p:cNvPr>
            <p:cNvPicPr>
              <a:picLocks noChangeAspect="1"/>
            </p:cNvPicPr>
            <p:nvPr/>
          </p:nvPicPr>
          <p:blipFill>
            <a:blip r:embed="rId9"/>
            <a:stretch>
              <a:fillRect/>
            </a:stretch>
          </p:blipFill>
          <p:spPr>
            <a:xfrm>
              <a:off x="23223338" y="5272754"/>
              <a:ext cx="1407961" cy="538985"/>
            </a:xfrm>
            <a:prstGeom prst="rect">
              <a:avLst/>
            </a:prstGeom>
          </p:spPr>
        </p:pic>
      </p:grpSp>
      <p:sp>
        <p:nvSpPr>
          <p:cNvPr id="11" name="TextBox 10">
            <a:extLst>
              <a:ext uri="{FF2B5EF4-FFF2-40B4-BE49-F238E27FC236}">
                <a16:creationId xmlns:a16="http://schemas.microsoft.com/office/drawing/2014/main" id="{2F24A43C-7650-764C-4E15-AE915E874272}"/>
              </a:ext>
            </a:extLst>
          </p:cNvPr>
          <p:cNvSpPr txBox="1"/>
          <p:nvPr/>
        </p:nvSpPr>
        <p:spPr>
          <a:xfrm>
            <a:off x="183433" y="5937791"/>
            <a:ext cx="8479631" cy="443958"/>
          </a:xfrm>
          <a:prstGeom prst="rect">
            <a:avLst/>
          </a:prstGeom>
          <a:noFill/>
        </p:spPr>
        <p:txBody>
          <a:bodyPr wrap="square" lIns="0" tIns="0" rIns="0" bIns="0" rtlCol="0" anchor="b">
            <a:noAutofit/>
          </a:bodyPr>
          <a:lstStyle/>
          <a:p>
            <a:pPr>
              <a:defRPr/>
            </a:pPr>
            <a:r>
              <a:rPr lang="en-US" sz="1200" dirty="0">
                <a:solidFill>
                  <a:srgbClr val="939396"/>
                </a:solidFill>
                <a:latin typeface="Arial" panose="020B0604020202020204"/>
                <a:ea typeface="Segoe UI" panose="020B0502040204020203" pitchFamily="34" charset="0"/>
                <a:cs typeface="Segoe UI" panose="020B0502040204020203" pitchFamily="34" charset="0"/>
              </a:rPr>
              <a:t>1. </a:t>
            </a:r>
            <a:r>
              <a:rPr lang="en-US" sz="1200" dirty="0" err="1">
                <a:solidFill>
                  <a:srgbClr val="939396"/>
                </a:solidFill>
                <a:latin typeface="Arial" panose="020B0604020202020204"/>
                <a:ea typeface="Segoe UI" panose="020B0502040204020203" pitchFamily="34" charset="0"/>
                <a:cs typeface="Segoe UI" panose="020B0502040204020203" pitchFamily="34" charset="0"/>
              </a:rPr>
              <a:t>Battelino</a:t>
            </a:r>
            <a:r>
              <a:rPr lang="en-US" sz="1200" dirty="0">
                <a:solidFill>
                  <a:srgbClr val="939396"/>
                </a:solidFill>
                <a:latin typeface="Arial" panose="020B0604020202020204"/>
                <a:ea typeface="Segoe UI" panose="020B0502040204020203" pitchFamily="34" charset="0"/>
                <a:cs typeface="Segoe UI" panose="020B0502040204020203" pitchFamily="34" charset="0"/>
              </a:rPr>
              <a:t> T et al. </a:t>
            </a:r>
            <a:r>
              <a:rPr lang="en-US" sz="1200" i="1" dirty="0">
                <a:solidFill>
                  <a:srgbClr val="939396"/>
                </a:solidFill>
                <a:latin typeface="Arial" panose="020B0604020202020204"/>
                <a:ea typeface="Segoe UI" panose="020B0502040204020203" pitchFamily="34" charset="0"/>
                <a:cs typeface="Segoe UI" panose="020B0502040204020203" pitchFamily="34" charset="0"/>
              </a:rPr>
              <a:t>Diabetes Care</a:t>
            </a:r>
            <a:r>
              <a:rPr lang="en-US" sz="1200" dirty="0">
                <a:solidFill>
                  <a:srgbClr val="939396"/>
                </a:solidFill>
                <a:latin typeface="Arial" panose="020B0604020202020204"/>
                <a:ea typeface="Segoe UI" panose="020B0502040204020203" pitchFamily="34" charset="0"/>
                <a:cs typeface="Segoe UI" panose="020B0502040204020203" pitchFamily="34" charset="0"/>
              </a:rPr>
              <a:t>. 2019;42(8):1593-1603. </a:t>
            </a:r>
          </a:p>
        </p:txBody>
      </p:sp>
      <p:cxnSp>
        <p:nvCxnSpPr>
          <p:cNvPr id="30" name="Straight Connector 29">
            <a:extLst>
              <a:ext uri="{FF2B5EF4-FFF2-40B4-BE49-F238E27FC236}">
                <a16:creationId xmlns:a16="http://schemas.microsoft.com/office/drawing/2014/main" id="{E7916F88-27FB-EA50-43AA-3F96A405E8E8}"/>
              </a:ext>
            </a:extLst>
          </p:cNvPr>
          <p:cNvCxnSpPr>
            <a:cxnSpLocks/>
          </p:cNvCxnSpPr>
          <p:nvPr/>
        </p:nvCxnSpPr>
        <p:spPr>
          <a:xfrm flipH="1">
            <a:off x="332185" y="3463317"/>
            <a:ext cx="1791584"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599309-D003-A246-8965-1143A564B809}"/>
              </a:ext>
            </a:extLst>
          </p:cNvPr>
          <p:cNvCxnSpPr>
            <a:cxnSpLocks/>
          </p:cNvCxnSpPr>
          <p:nvPr/>
        </p:nvCxnSpPr>
        <p:spPr>
          <a:xfrm flipH="1">
            <a:off x="332185" y="4123460"/>
            <a:ext cx="1791584"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7146884-C2C9-DC97-E83F-FA3EBFA028C0}"/>
              </a:ext>
            </a:extLst>
          </p:cNvPr>
          <p:cNvGrpSpPr/>
          <p:nvPr/>
        </p:nvGrpSpPr>
        <p:grpSpPr>
          <a:xfrm>
            <a:off x="760811" y="2011719"/>
            <a:ext cx="790614" cy="790614"/>
            <a:chOff x="442914" y="1504567"/>
            <a:chExt cx="1054152" cy="1054152"/>
          </a:xfrm>
        </p:grpSpPr>
        <p:sp>
          <p:nvSpPr>
            <p:cNvPr id="13" name="Oval 38">
              <a:extLst>
                <a:ext uri="{FF2B5EF4-FFF2-40B4-BE49-F238E27FC236}">
                  <a16:creationId xmlns:a16="http://schemas.microsoft.com/office/drawing/2014/main" id="{2A2B5EB1-C299-1E08-9EDB-BBA554FB9A80}"/>
                </a:ext>
              </a:extLst>
            </p:cNvPr>
            <p:cNvSpPr/>
            <p:nvPr/>
          </p:nvSpPr>
          <p:spPr>
            <a:xfrm>
              <a:off x="442914" y="1504567"/>
              <a:ext cx="1054152" cy="1054152"/>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783">
                <a:defRPr/>
              </a:pPr>
              <a:endParaRPr lang="en-US" sz="1350">
                <a:solidFill>
                  <a:srgbClr val="FFFFFF"/>
                </a:solidFill>
                <a:latin typeface="Arial" panose="020B0604020202020204"/>
              </a:endParaRPr>
            </a:p>
          </p:txBody>
        </p:sp>
        <p:grpSp>
          <p:nvGrpSpPr>
            <p:cNvPr id="14" name="Group 13">
              <a:extLst>
                <a:ext uri="{FF2B5EF4-FFF2-40B4-BE49-F238E27FC236}">
                  <a16:creationId xmlns:a16="http://schemas.microsoft.com/office/drawing/2014/main" id="{2EAD96AA-A895-F14D-6527-64229F6B88B6}"/>
                </a:ext>
              </a:extLst>
            </p:cNvPr>
            <p:cNvGrpSpPr/>
            <p:nvPr/>
          </p:nvGrpSpPr>
          <p:grpSpPr>
            <a:xfrm>
              <a:off x="667662" y="1725096"/>
              <a:ext cx="604657" cy="613094"/>
              <a:chOff x="2262188" y="5780088"/>
              <a:chExt cx="341313" cy="346075"/>
            </a:xfrm>
          </p:grpSpPr>
          <p:sp>
            <p:nvSpPr>
              <p:cNvPr id="17" name="Freeform 259">
                <a:extLst>
                  <a:ext uri="{FF2B5EF4-FFF2-40B4-BE49-F238E27FC236}">
                    <a16:creationId xmlns:a16="http://schemas.microsoft.com/office/drawing/2014/main" id="{CC5E38EB-BA70-F807-72F2-AAEF53AB51C4}"/>
                  </a:ext>
                </a:extLst>
              </p:cNvPr>
              <p:cNvSpPr>
                <a:spLocks/>
              </p:cNvSpPr>
              <p:nvPr/>
            </p:nvSpPr>
            <p:spPr bwMode="auto">
              <a:xfrm>
                <a:off x="2303463" y="5780088"/>
                <a:ext cx="255588" cy="255588"/>
              </a:xfrm>
              <a:custGeom>
                <a:avLst/>
                <a:gdLst>
                  <a:gd name="T0" fmla="*/ 147 w 161"/>
                  <a:gd name="T1" fmla="*/ 93 h 161"/>
                  <a:gd name="T2" fmla="*/ 161 w 161"/>
                  <a:gd name="T3" fmla="*/ 81 h 161"/>
                  <a:gd name="T4" fmla="*/ 147 w 161"/>
                  <a:gd name="T5" fmla="*/ 69 h 161"/>
                  <a:gd name="T6" fmla="*/ 156 w 161"/>
                  <a:gd name="T7" fmla="*/ 50 h 161"/>
                  <a:gd name="T8" fmla="*/ 137 w 161"/>
                  <a:gd name="T9" fmla="*/ 43 h 161"/>
                  <a:gd name="T10" fmla="*/ 137 w 161"/>
                  <a:gd name="T11" fmla="*/ 24 h 161"/>
                  <a:gd name="T12" fmla="*/ 118 w 161"/>
                  <a:gd name="T13" fmla="*/ 26 h 161"/>
                  <a:gd name="T14" fmla="*/ 111 w 161"/>
                  <a:gd name="T15" fmla="*/ 7 h 161"/>
                  <a:gd name="T16" fmla="*/ 95 w 161"/>
                  <a:gd name="T17" fmla="*/ 17 h 161"/>
                  <a:gd name="T18" fmla="*/ 81 w 161"/>
                  <a:gd name="T19" fmla="*/ 0 h 161"/>
                  <a:gd name="T20" fmla="*/ 69 w 161"/>
                  <a:gd name="T21" fmla="*/ 17 h 161"/>
                  <a:gd name="T22" fmla="*/ 50 w 161"/>
                  <a:gd name="T23" fmla="*/ 7 h 161"/>
                  <a:gd name="T24" fmla="*/ 45 w 161"/>
                  <a:gd name="T25" fmla="*/ 26 h 161"/>
                  <a:gd name="T26" fmla="*/ 24 w 161"/>
                  <a:gd name="T27" fmla="*/ 24 h 161"/>
                  <a:gd name="T28" fmla="*/ 26 w 161"/>
                  <a:gd name="T29" fmla="*/ 43 h 161"/>
                  <a:gd name="T30" fmla="*/ 7 w 161"/>
                  <a:gd name="T31" fmla="*/ 50 h 161"/>
                  <a:gd name="T32" fmla="*/ 17 w 161"/>
                  <a:gd name="T33" fmla="*/ 69 h 161"/>
                  <a:gd name="T34" fmla="*/ 0 w 161"/>
                  <a:gd name="T35" fmla="*/ 81 h 161"/>
                  <a:gd name="T36" fmla="*/ 17 w 161"/>
                  <a:gd name="T37" fmla="*/ 93 h 161"/>
                  <a:gd name="T38" fmla="*/ 7 w 161"/>
                  <a:gd name="T39" fmla="*/ 112 h 161"/>
                  <a:gd name="T40" fmla="*/ 26 w 161"/>
                  <a:gd name="T41" fmla="*/ 119 h 161"/>
                  <a:gd name="T42" fmla="*/ 24 w 161"/>
                  <a:gd name="T43" fmla="*/ 138 h 161"/>
                  <a:gd name="T44" fmla="*/ 45 w 161"/>
                  <a:gd name="T45" fmla="*/ 135 h 161"/>
                  <a:gd name="T46" fmla="*/ 50 w 161"/>
                  <a:gd name="T47" fmla="*/ 154 h 161"/>
                  <a:gd name="T48" fmla="*/ 69 w 161"/>
                  <a:gd name="T49" fmla="*/ 145 h 161"/>
                  <a:gd name="T50" fmla="*/ 81 w 161"/>
                  <a:gd name="T51" fmla="*/ 161 h 161"/>
                  <a:gd name="T52" fmla="*/ 95 w 161"/>
                  <a:gd name="T53" fmla="*/ 145 h 161"/>
                  <a:gd name="T54" fmla="*/ 111 w 161"/>
                  <a:gd name="T55" fmla="*/ 154 h 161"/>
                  <a:gd name="T56" fmla="*/ 118 w 161"/>
                  <a:gd name="T57" fmla="*/ 135 h 161"/>
                  <a:gd name="T58" fmla="*/ 137 w 161"/>
                  <a:gd name="T59" fmla="*/ 138 h 161"/>
                  <a:gd name="T60" fmla="*/ 137 w 161"/>
                  <a:gd name="T61" fmla="*/ 119 h 161"/>
                  <a:gd name="T62" fmla="*/ 156 w 161"/>
                  <a:gd name="T63" fmla="*/ 112 h 161"/>
                  <a:gd name="T64" fmla="*/ 147 w 161"/>
                  <a:gd name="T65" fmla="*/ 9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 h="161">
                    <a:moveTo>
                      <a:pt x="147" y="93"/>
                    </a:moveTo>
                    <a:lnTo>
                      <a:pt x="161" y="81"/>
                    </a:lnTo>
                    <a:lnTo>
                      <a:pt x="147" y="69"/>
                    </a:lnTo>
                    <a:lnTo>
                      <a:pt x="156" y="50"/>
                    </a:lnTo>
                    <a:lnTo>
                      <a:pt x="137" y="43"/>
                    </a:lnTo>
                    <a:lnTo>
                      <a:pt x="137" y="24"/>
                    </a:lnTo>
                    <a:lnTo>
                      <a:pt x="118" y="26"/>
                    </a:lnTo>
                    <a:lnTo>
                      <a:pt x="111" y="7"/>
                    </a:lnTo>
                    <a:lnTo>
                      <a:pt x="95" y="17"/>
                    </a:lnTo>
                    <a:lnTo>
                      <a:pt x="81" y="0"/>
                    </a:lnTo>
                    <a:lnTo>
                      <a:pt x="69" y="17"/>
                    </a:lnTo>
                    <a:lnTo>
                      <a:pt x="50" y="7"/>
                    </a:lnTo>
                    <a:lnTo>
                      <a:pt x="45" y="26"/>
                    </a:lnTo>
                    <a:lnTo>
                      <a:pt x="24" y="24"/>
                    </a:lnTo>
                    <a:lnTo>
                      <a:pt x="26" y="43"/>
                    </a:lnTo>
                    <a:lnTo>
                      <a:pt x="7" y="50"/>
                    </a:lnTo>
                    <a:lnTo>
                      <a:pt x="17" y="69"/>
                    </a:lnTo>
                    <a:lnTo>
                      <a:pt x="0" y="81"/>
                    </a:lnTo>
                    <a:lnTo>
                      <a:pt x="17" y="93"/>
                    </a:lnTo>
                    <a:lnTo>
                      <a:pt x="7" y="112"/>
                    </a:lnTo>
                    <a:lnTo>
                      <a:pt x="26" y="119"/>
                    </a:lnTo>
                    <a:lnTo>
                      <a:pt x="24" y="138"/>
                    </a:lnTo>
                    <a:lnTo>
                      <a:pt x="45" y="135"/>
                    </a:lnTo>
                    <a:lnTo>
                      <a:pt x="50" y="154"/>
                    </a:lnTo>
                    <a:lnTo>
                      <a:pt x="69" y="145"/>
                    </a:lnTo>
                    <a:lnTo>
                      <a:pt x="81" y="161"/>
                    </a:lnTo>
                    <a:lnTo>
                      <a:pt x="95" y="145"/>
                    </a:lnTo>
                    <a:lnTo>
                      <a:pt x="111" y="154"/>
                    </a:lnTo>
                    <a:lnTo>
                      <a:pt x="118" y="135"/>
                    </a:lnTo>
                    <a:lnTo>
                      <a:pt x="137" y="138"/>
                    </a:lnTo>
                    <a:lnTo>
                      <a:pt x="137" y="119"/>
                    </a:lnTo>
                    <a:lnTo>
                      <a:pt x="156" y="112"/>
                    </a:lnTo>
                    <a:lnTo>
                      <a:pt x="147" y="93"/>
                    </a:lnTo>
                    <a:close/>
                  </a:path>
                </a:pathLst>
              </a:custGeom>
              <a:noFill/>
              <a:ln w="254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21" name="Freeform 260">
                <a:extLst>
                  <a:ext uri="{FF2B5EF4-FFF2-40B4-BE49-F238E27FC236}">
                    <a16:creationId xmlns:a16="http://schemas.microsoft.com/office/drawing/2014/main" id="{529F4E31-AF94-D1E7-C0E3-963143856999}"/>
                  </a:ext>
                </a:extLst>
              </p:cNvPr>
              <p:cNvSpPr>
                <a:spLocks/>
              </p:cNvSpPr>
              <p:nvPr/>
            </p:nvSpPr>
            <p:spPr bwMode="auto">
              <a:xfrm>
                <a:off x="2484438" y="5994400"/>
                <a:ext cx="119063" cy="131763"/>
              </a:xfrm>
              <a:custGeom>
                <a:avLst/>
                <a:gdLst>
                  <a:gd name="T0" fmla="*/ 42 w 75"/>
                  <a:gd name="T1" fmla="*/ 0 h 83"/>
                  <a:gd name="T2" fmla="*/ 75 w 75"/>
                  <a:gd name="T3" fmla="*/ 55 h 83"/>
                  <a:gd name="T4" fmla="*/ 38 w 75"/>
                  <a:gd name="T5" fmla="*/ 48 h 83"/>
                  <a:gd name="T6" fmla="*/ 26 w 75"/>
                  <a:gd name="T7" fmla="*/ 83 h 83"/>
                  <a:gd name="T8" fmla="*/ 0 w 75"/>
                  <a:gd name="T9" fmla="*/ 40 h 83"/>
                </a:gdLst>
                <a:ahLst/>
                <a:cxnLst>
                  <a:cxn ang="0">
                    <a:pos x="T0" y="T1"/>
                  </a:cxn>
                  <a:cxn ang="0">
                    <a:pos x="T2" y="T3"/>
                  </a:cxn>
                  <a:cxn ang="0">
                    <a:pos x="T4" y="T5"/>
                  </a:cxn>
                  <a:cxn ang="0">
                    <a:pos x="T6" y="T7"/>
                  </a:cxn>
                  <a:cxn ang="0">
                    <a:pos x="T8" y="T9"/>
                  </a:cxn>
                </a:cxnLst>
                <a:rect l="0" t="0" r="r" b="b"/>
                <a:pathLst>
                  <a:path w="75" h="83">
                    <a:moveTo>
                      <a:pt x="42" y="0"/>
                    </a:moveTo>
                    <a:lnTo>
                      <a:pt x="75" y="55"/>
                    </a:lnTo>
                    <a:lnTo>
                      <a:pt x="38" y="48"/>
                    </a:lnTo>
                    <a:lnTo>
                      <a:pt x="26" y="83"/>
                    </a:lnTo>
                    <a:lnTo>
                      <a:pt x="0" y="40"/>
                    </a:lnTo>
                  </a:path>
                </a:pathLst>
              </a:custGeom>
              <a:noFill/>
              <a:ln w="254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25" name="Freeform 261">
                <a:extLst>
                  <a:ext uri="{FF2B5EF4-FFF2-40B4-BE49-F238E27FC236}">
                    <a16:creationId xmlns:a16="http://schemas.microsoft.com/office/drawing/2014/main" id="{14237359-EBE3-41AF-1B94-3FAE1985B382}"/>
                  </a:ext>
                </a:extLst>
              </p:cNvPr>
              <p:cNvSpPr>
                <a:spLocks/>
              </p:cNvSpPr>
              <p:nvPr/>
            </p:nvSpPr>
            <p:spPr bwMode="auto">
              <a:xfrm>
                <a:off x="2262188" y="5994400"/>
                <a:ext cx="115888" cy="131763"/>
              </a:xfrm>
              <a:custGeom>
                <a:avLst/>
                <a:gdLst>
                  <a:gd name="T0" fmla="*/ 33 w 73"/>
                  <a:gd name="T1" fmla="*/ 0 h 83"/>
                  <a:gd name="T2" fmla="*/ 0 w 73"/>
                  <a:gd name="T3" fmla="*/ 55 h 83"/>
                  <a:gd name="T4" fmla="*/ 36 w 73"/>
                  <a:gd name="T5" fmla="*/ 48 h 83"/>
                  <a:gd name="T6" fmla="*/ 50 w 73"/>
                  <a:gd name="T7" fmla="*/ 83 h 83"/>
                  <a:gd name="T8" fmla="*/ 73 w 73"/>
                  <a:gd name="T9" fmla="*/ 40 h 83"/>
                </a:gdLst>
                <a:ahLst/>
                <a:cxnLst>
                  <a:cxn ang="0">
                    <a:pos x="T0" y="T1"/>
                  </a:cxn>
                  <a:cxn ang="0">
                    <a:pos x="T2" y="T3"/>
                  </a:cxn>
                  <a:cxn ang="0">
                    <a:pos x="T4" y="T5"/>
                  </a:cxn>
                  <a:cxn ang="0">
                    <a:pos x="T6" y="T7"/>
                  </a:cxn>
                  <a:cxn ang="0">
                    <a:pos x="T8" y="T9"/>
                  </a:cxn>
                </a:cxnLst>
                <a:rect l="0" t="0" r="r" b="b"/>
                <a:pathLst>
                  <a:path w="73" h="83">
                    <a:moveTo>
                      <a:pt x="33" y="0"/>
                    </a:moveTo>
                    <a:lnTo>
                      <a:pt x="0" y="55"/>
                    </a:lnTo>
                    <a:lnTo>
                      <a:pt x="36" y="48"/>
                    </a:lnTo>
                    <a:lnTo>
                      <a:pt x="50" y="83"/>
                    </a:lnTo>
                    <a:lnTo>
                      <a:pt x="73" y="40"/>
                    </a:lnTo>
                  </a:path>
                </a:pathLst>
              </a:custGeom>
              <a:noFill/>
              <a:ln w="254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sp>
            <p:nvSpPr>
              <p:cNvPr id="28" name="Freeform 262">
                <a:extLst>
                  <a:ext uri="{FF2B5EF4-FFF2-40B4-BE49-F238E27FC236}">
                    <a16:creationId xmlns:a16="http://schemas.microsoft.com/office/drawing/2014/main" id="{B5CDD786-FCA2-AA98-01D6-4CEFC6E23CDC}"/>
                  </a:ext>
                </a:extLst>
              </p:cNvPr>
              <p:cNvSpPr>
                <a:spLocks/>
              </p:cNvSpPr>
              <p:nvPr/>
            </p:nvSpPr>
            <p:spPr bwMode="auto">
              <a:xfrm>
                <a:off x="2363788" y="5832475"/>
                <a:ext cx="134938" cy="128588"/>
              </a:xfrm>
              <a:custGeom>
                <a:avLst/>
                <a:gdLst>
                  <a:gd name="T0" fmla="*/ 30 w 36"/>
                  <a:gd name="T1" fmla="*/ 30 h 34"/>
                  <a:gd name="T2" fmla="*/ 24 w 36"/>
                  <a:gd name="T3" fmla="*/ 34 h 34"/>
                  <a:gd name="T4" fmla="*/ 18 w 36"/>
                  <a:gd name="T5" fmla="*/ 34 h 34"/>
                  <a:gd name="T6" fmla="*/ 0 w 36"/>
                  <a:gd name="T7" fmla="*/ 31 h 34"/>
                  <a:gd name="T8" fmla="*/ 0 w 36"/>
                  <a:gd name="T9" fmla="*/ 18 h 34"/>
                  <a:gd name="T10" fmla="*/ 4 w 36"/>
                  <a:gd name="T11" fmla="*/ 18 h 34"/>
                  <a:gd name="T12" fmla="*/ 17 w 36"/>
                  <a:gd name="T13" fmla="*/ 4 h 34"/>
                  <a:gd name="T14" fmla="*/ 20 w 36"/>
                  <a:gd name="T15" fmla="*/ 5 h 34"/>
                  <a:gd name="T16" fmla="*/ 20 w 36"/>
                  <a:gd name="T17" fmla="*/ 14 h 34"/>
                  <a:gd name="T18" fmla="*/ 33 w 36"/>
                  <a:gd name="T19" fmla="*/ 14 h 34"/>
                  <a:gd name="T20" fmla="*/ 36 w 36"/>
                  <a:gd name="T21" fmla="*/ 17 h 34"/>
                  <a:gd name="T22" fmla="*/ 30 w 36"/>
                  <a:gd name="T23"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4">
                    <a:moveTo>
                      <a:pt x="30" y="30"/>
                    </a:moveTo>
                    <a:cubicBezTo>
                      <a:pt x="29" y="33"/>
                      <a:pt x="27" y="34"/>
                      <a:pt x="24" y="34"/>
                    </a:cubicBezTo>
                    <a:cubicBezTo>
                      <a:pt x="22" y="34"/>
                      <a:pt x="20" y="34"/>
                      <a:pt x="18" y="34"/>
                    </a:cubicBezTo>
                    <a:cubicBezTo>
                      <a:pt x="11" y="34"/>
                      <a:pt x="12" y="31"/>
                      <a:pt x="0" y="31"/>
                    </a:cubicBezTo>
                    <a:cubicBezTo>
                      <a:pt x="0" y="30"/>
                      <a:pt x="0" y="18"/>
                      <a:pt x="0" y="18"/>
                    </a:cubicBezTo>
                    <a:cubicBezTo>
                      <a:pt x="4" y="18"/>
                      <a:pt x="4" y="18"/>
                      <a:pt x="4" y="18"/>
                    </a:cubicBezTo>
                    <a:cubicBezTo>
                      <a:pt x="10" y="18"/>
                      <a:pt x="14" y="11"/>
                      <a:pt x="17" y="4"/>
                    </a:cubicBezTo>
                    <a:cubicBezTo>
                      <a:pt x="18" y="1"/>
                      <a:pt x="20" y="0"/>
                      <a:pt x="20" y="5"/>
                    </a:cubicBezTo>
                    <a:cubicBezTo>
                      <a:pt x="20" y="8"/>
                      <a:pt x="20" y="14"/>
                      <a:pt x="20" y="14"/>
                    </a:cubicBezTo>
                    <a:cubicBezTo>
                      <a:pt x="33" y="14"/>
                      <a:pt x="33" y="14"/>
                      <a:pt x="33" y="14"/>
                    </a:cubicBezTo>
                    <a:cubicBezTo>
                      <a:pt x="35" y="14"/>
                      <a:pt x="36" y="15"/>
                      <a:pt x="36" y="17"/>
                    </a:cubicBezTo>
                    <a:lnTo>
                      <a:pt x="30" y="30"/>
                    </a:lnTo>
                    <a:close/>
                  </a:path>
                </a:pathLst>
              </a:custGeom>
              <a:noFill/>
              <a:ln w="254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Autofit/>
              </a:bodyPr>
              <a:lstStyle/>
              <a:p>
                <a:endParaRPr lang="en-US" sz="1350"/>
              </a:p>
            </p:txBody>
          </p:sp>
        </p:grpSp>
      </p:grpSp>
      <p:sp>
        <p:nvSpPr>
          <p:cNvPr id="31" name="TextBox 30">
            <a:extLst>
              <a:ext uri="{FF2B5EF4-FFF2-40B4-BE49-F238E27FC236}">
                <a16:creationId xmlns:a16="http://schemas.microsoft.com/office/drawing/2014/main" id="{335B976F-6650-EF4B-864E-C57779095AAB}"/>
              </a:ext>
            </a:extLst>
          </p:cNvPr>
          <p:cNvSpPr txBox="1"/>
          <p:nvPr/>
        </p:nvSpPr>
        <p:spPr>
          <a:xfrm>
            <a:off x="7388552" y="2027558"/>
            <a:ext cx="1112543" cy="430457"/>
          </a:xfrm>
          <a:prstGeom prst="rect">
            <a:avLst/>
          </a:prstGeom>
          <a:solidFill>
            <a:schemeClr val="bg1"/>
          </a:solidFill>
        </p:spPr>
        <p:txBody>
          <a:bodyPr wrap="square" lIns="0" tIns="0" rIns="0" bIns="0" rtlCol="0">
            <a:noAutofit/>
          </a:bodyPr>
          <a:lstStyle/>
          <a:p>
            <a:pPr algn="ctr"/>
            <a:r>
              <a:rPr lang="en-US" sz="825" b="1">
                <a:solidFill>
                  <a:schemeClr val="tx2"/>
                </a:solidFill>
              </a:rPr>
              <a:t>Pregnancy:</a:t>
            </a:r>
          </a:p>
          <a:p>
            <a:pPr algn="ctr"/>
            <a:r>
              <a:rPr lang="en-US" sz="825" b="1">
                <a:solidFill>
                  <a:schemeClr val="tx2"/>
                </a:solidFill>
              </a:rPr>
              <a:t>Gestational and </a:t>
            </a:r>
            <a:br>
              <a:rPr lang="en-US" sz="825" b="1">
                <a:solidFill>
                  <a:schemeClr val="tx2"/>
                </a:solidFill>
              </a:rPr>
            </a:br>
            <a:r>
              <a:rPr lang="en-US" sz="825" b="1">
                <a:solidFill>
                  <a:schemeClr val="tx2"/>
                </a:solidFill>
              </a:rPr>
              <a:t>Type 2 Diabetes</a:t>
            </a:r>
            <a:r>
              <a:rPr lang="en-US" sz="1275" baseline="12000">
                <a:ea typeface="Times New Roman" panose="02020603050405020304" pitchFamily="18" charset="0"/>
              </a:rPr>
              <a:t>†</a:t>
            </a:r>
            <a:endParaRPr lang="en-US" sz="1275" b="1" baseline="12000">
              <a:solidFill>
                <a:schemeClr val="tx2"/>
              </a:solidFill>
            </a:endParaRPr>
          </a:p>
        </p:txBody>
      </p:sp>
      <p:sp>
        <p:nvSpPr>
          <p:cNvPr id="29" name="TextBox 28">
            <a:extLst>
              <a:ext uri="{FF2B5EF4-FFF2-40B4-BE49-F238E27FC236}">
                <a16:creationId xmlns:a16="http://schemas.microsoft.com/office/drawing/2014/main" id="{B8A850CB-CF5D-BCA7-E63A-F75A8AD96781}"/>
              </a:ext>
            </a:extLst>
          </p:cNvPr>
          <p:cNvSpPr txBox="1"/>
          <p:nvPr/>
        </p:nvSpPr>
        <p:spPr>
          <a:xfrm>
            <a:off x="3349243" y="2027558"/>
            <a:ext cx="947845" cy="430457"/>
          </a:xfrm>
          <a:prstGeom prst="rect">
            <a:avLst/>
          </a:prstGeom>
          <a:solidFill>
            <a:schemeClr val="bg1"/>
          </a:solidFill>
        </p:spPr>
        <p:txBody>
          <a:bodyPr wrap="square" lIns="0" tIns="0" rIns="0" bIns="0" rtlCol="0">
            <a:noAutofit/>
          </a:bodyPr>
          <a:lstStyle/>
          <a:p>
            <a:pPr algn="ctr"/>
            <a:r>
              <a:rPr lang="en-US" sz="825" b="1">
                <a:solidFill>
                  <a:schemeClr val="tx2"/>
                </a:solidFill>
              </a:rPr>
              <a:t>Pregnancy:</a:t>
            </a:r>
          </a:p>
          <a:p>
            <a:pPr algn="ctr"/>
            <a:r>
              <a:rPr lang="en-US" sz="825" b="1">
                <a:solidFill>
                  <a:schemeClr val="tx2"/>
                </a:solidFill>
              </a:rPr>
              <a:t>Type 1</a:t>
            </a:r>
          </a:p>
          <a:p>
            <a:pPr algn="ctr"/>
            <a:r>
              <a:rPr lang="en-US" sz="825" b="1">
                <a:solidFill>
                  <a:schemeClr val="tx2"/>
                </a:solidFill>
              </a:rPr>
              <a:t>Diabetes</a:t>
            </a:r>
          </a:p>
        </p:txBody>
      </p:sp>
    </p:spTree>
    <p:extLst>
      <p:ext uri="{BB962C8B-B14F-4D97-AF65-F5344CB8AC3E}">
        <p14:creationId xmlns:p14="http://schemas.microsoft.com/office/powerpoint/2010/main" val="46489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0CC5BA-5872-760D-0999-44BEE74F2FBA}"/>
              </a:ext>
            </a:extLst>
          </p:cNvPr>
          <p:cNvSpPr>
            <a:spLocks noGrp="1"/>
          </p:cNvSpPr>
          <p:nvPr>
            <p:ph type="sldNum" sz="quarter" idx="12"/>
          </p:nvPr>
        </p:nvSpPr>
        <p:spPr/>
        <p:txBody>
          <a:bodyPr/>
          <a:lstStyle/>
          <a:p>
            <a:endParaRPr lang="en-US" dirty="0"/>
          </a:p>
        </p:txBody>
      </p:sp>
      <p:sp>
        <p:nvSpPr>
          <p:cNvPr id="3" name="Title 2">
            <a:extLst>
              <a:ext uri="{FF2B5EF4-FFF2-40B4-BE49-F238E27FC236}">
                <a16:creationId xmlns:a16="http://schemas.microsoft.com/office/drawing/2014/main" id="{61A49B77-AB0F-F094-0E1A-1E3BAF12823E}"/>
              </a:ext>
            </a:extLst>
          </p:cNvPr>
          <p:cNvSpPr>
            <a:spLocks noGrp="1"/>
          </p:cNvSpPr>
          <p:nvPr>
            <p:ph type="title"/>
          </p:nvPr>
        </p:nvSpPr>
        <p:spPr/>
        <p:txBody>
          <a:bodyPr/>
          <a:lstStyle/>
          <a:p>
            <a:r>
              <a:rPr lang="en-US" dirty="0"/>
              <a:t>CGM in GDM Practical Considerations</a:t>
            </a:r>
          </a:p>
        </p:txBody>
      </p:sp>
      <p:sp>
        <p:nvSpPr>
          <p:cNvPr id="4" name="Text Placeholder 3">
            <a:extLst>
              <a:ext uri="{FF2B5EF4-FFF2-40B4-BE49-F238E27FC236}">
                <a16:creationId xmlns:a16="http://schemas.microsoft.com/office/drawing/2014/main" id="{3454C70A-7CF3-2E2B-B702-42C944448F8F}"/>
              </a:ext>
            </a:extLst>
          </p:cNvPr>
          <p:cNvSpPr>
            <a:spLocks noGrp="1"/>
          </p:cNvSpPr>
          <p:nvPr>
            <p:ph type="body" sz="quarter" idx="13"/>
          </p:nvPr>
        </p:nvSpPr>
        <p:spPr>
          <a:xfrm>
            <a:off x="4789259" y="2402226"/>
            <a:ext cx="4092295" cy="2789307"/>
          </a:xfrm>
        </p:spPr>
        <p:txBody>
          <a:bodyPr>
            <a:normAutofit/>
          </a:bodyPr>
          <a:lstStyle/>
          <a:p>
            <a:r>
              <a:rPr lang="en-US" dirty="0">
                <a:solidFill>
                  <a:schemeClr val="tx1"/>
                </a:solidFill>
              </a:rPr>
              <a:t>A1GDM,managed with diet and exercise</a:t>
            </a:r>
          </a:p>
          <a:p>
            <a:r>
              <a:rPr lang="en-US" dirty="0">
                <a:solidFill>
                  <a:schemeClr val="tx1"/>
                </a:solidFill>
              </a:rPr>
              <a:t>A2GDM, treatment with antihyperglycemic medications</a:t>
            </a:r>
          </a:p>
          <a:p>
            <a:endParaRPr lang="en-US" dirty="0">
              <a:solidFill>
                <a:schemeClr val="tx1"/>
              </a:solidFill>
            </a:endParaRPr>
          </a:p>
          <a:p>
            <a:r>
              <a:rPr lang="en-US" dirty="0">
                <a:solidFill>
                  <a:schemeClr val="tx1"/>
                </a:solidFill>
              </a:rPr>
              <a:t>“Recommend CGM to all who are willing and able to safely use this technology”</a:t>
            </a:r>
          </a:p>
        </p:txBody>
      </p:sp>
      <p:pic>
        <p:nvPicPr>
          <p:cNvPr id="6" name="Picture 5">
            <a:extLst>
              <a:ext uri="{FF2B5EF4-FFF2-40B4-BE49-F238E27FC236}">
                <a16:creationId xmlns:a16="http://schemas.microsoft.com/office/drawing/2014/main" id="{BA0E9400-EFD5-46CC-EA36-6CD7E0DB0C7C}"/>
              </a:ext>
            </a:extLst>
          </p:cNvPr>
          <p:cNvPicPr>
            <a:picLocks noChangeAspect="1"/>
          </p:cNvPicPr>
          <p:nvPr/>
        </p:nvPicPr>
        <p:blipFill>
          <a:blip r:embed="rId3"/>
          <a:stretch>
            <a:fillRect/>
          </a:stretch>
        </p:blipFill>
        <p:spPr>
          <a:xfrm>
            <a:off x="479703" y="2402226"/>
            <a:ext cx="4092295" cy="2301439"/>
          </a:xfrm>
          <a:prstGeom prst="rect">
            <a:avLst/>
          </a:prstGeom>
        </p:spPr>
      </p:pic>
      <p:sp>
        <p:nvSpPr>
          <p:cNvPr id="7" name="TextBox 6">
            <a:extLst>
              <a:ext uri="{FF2B5EF4-FFF2-40B4-BE49-F238E27FC236}">
                <a16:creationId xmlns:a16="http://schemas.microsoft.com/office/drawing/2014/main" id="{61286AE1-3785-6331-2BFB-455B18C199B1}"/>
              </a:ext>
            </a:extLst>
          </p:cNvPr>
          <p:cNvSpPr txBox="1"/>
          <p:nvPr/>
        </p:nvSpPr>
        <p:spPr>
          <a:xfrm>
            <a:off x="332184" y="6000988"/>
            <a:ext cx="6989346" cy="369332"/>
          </a:xfrm>
          <a:prstGeom prst="rect">
            <a:avLst/>
          </a:prstGeom>
          <a:noFill/>
        </p:spPr>
        <p:txBody>
          <a:bodyPr wrap="square" rtlCol="0">
            <a:spAutoFit/>
          </a:bodyPr>
          <a:lstStyle/>
          <a:p>
            <a:r>
              <a:rPr lang="en-US" sz="900" dirty="0" err="1">
                <a:solidFill>
                  <a:srgbClr val="212121"/>
                </a:solidFill>
                <a:latin typeface="BlinkMacSystemFont"/>
              </a:rPr>
              <a:t>Castorino</a:t>
            </a:r>
            <a:r>
              <a:rPr lang="en-US" sz="900" dirty="0">
                <a:solidFill>
                  <a:srgbClr val="212121"/>
                </a:solidFill>
                <a:latin typeface="BlinkMacSystemFont"/>
              </a:rPr>
              <a:t> K, </a:t>
            </a:r>
            <a:r>
              <a:rPr lang="en-US" sz="900" dirty="0" err="1">
                <a:solidFill>
                  <a:srgbClr val="212121"/>
                </a:solidFill>
                <a:latin typeface="BlinkMacSystemFont"/>
              </a:rPr>
              <a:t>Durnwald</a:t>
            </a:r>
            <a:r>
              <a:rPr lang="en-US" sz="900" dirty="0">
                <a:solidFill>
                  <a:srgbClr val="212121"/>
                </a:solidFill>
                <a:latin typeface="BlinkMacSystemFont"/>
              </a:rPr>
              <a:t> C, Ehrenberg S. et al; Continuous Glucose Monitoring for Gestational Diabetes Management Working Group. Practical Considerations for Using Continuous Glucose Monitoring in Patients with Gestational Diabetes Mellitus. J </a:t>
            </a:r>
            <a:r>
              <a:rPr lang="en-US" sz="900" dirty="0" err="1">
                <a:solidFill>
                  <a:srgbClr val="212121"/>
                </a:solidFill>
                <a:latin typeface="BlinkMacSystemFont"/>
              </a:rPr>
              <a:t>Womens</a:t>
            </a:r>
            <a:r>
              <a:rPr lang="en-US" sz="900" dirty="0">
                <a:solidFill>
                  <a:srgbClr val="212121"/>
                </a:solidFill>
                <a:latin typeface="BlinkMacSystemFont"/>
              </a:rPr>
              <a:t> Health (</a:t>
            </a:r>
            <a:r>
              <a:rPr lang="en-US" sz="900" dirty="0" err="1">
                <a:solidFill>
                  <a:srgbClr val="212121"/>
                </a:solidFill>
                <a:latin typeface="BlinkMacSystemFont"/>
              </a:rPr>
              <a:t>Larchmt</a:t>
            </a:r>
            <a:r>
              <a:rPr lang="en-US" sz="900" dirty="0">
                <a:solidFill>
                  <a:srgbClr val="212121"/>
                </a:solidFill>
                <a:latin typeface="BlinkMacSystemFont"/>
              </a:rPr>
              <a:t>). 2024 Oct 8. </a:t>
            </a:r>
            <a:endParaRPr lang="en-US" sz="900" dirty="0"/>
          </a:p>
        </p:txBody>
      </p:sp>
    </p:spTree>
    <p:extLst>
      <p:ext uri="{BB962C8B-B14F-4D97-AF65-F5344CB8AC3E}">
        <p14:creationId xmlns:p14="http://schemas.microsoft.com/office/powerpoint/2010/main" val="2596098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2027-9D82-45BF-B9C0-2C4696F20FB8}"/>
              </a:ext>
            </a:extLst>
          </p:cNvPr>
          <p:cNvSpPr>
            <a:spLocks noGrp="1"/>
          </p:cNvSpPr>
          <p:nvPr>
            <p:ph type="title"/>
          </p:nvPr>
        </p:nvSpPr>
        <p:spPr/>
        <p:txBody>
          <a:bodyPr/>
          <a:lstStyle/>
          <a:p>
            <a:r>
              <a:rPr lang="en-US" dirty="0"/>
              <a:t>Resources</a:t>
            </a:r>
          </a:p>
        </p:txBody>
      </p:sp>
      <p:pic>
        <p:nvPicPr>
          <p:cNvPr id="9" name="Picture 8" descr="Woman touching pregnant belly">
            <a:extLst>
              <a:ext uri="{FF2B5EF4-FFF2-40B4-BE49-F238E27FC236}">
                <a16:creationId xmlns:a16="http://schemas.microsoft.com/office/drawing/2014/main" id="{D85AE8E4-91F1-511D-BA88-AC5EEC9CF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28044"/>
            <a:ext cx="5715000" cy="3811550"/>
          </a:xfrm>
          <a:prstGeom prst="rect">
            <a:avLst/>
          </a:prstGeom>
        </p:spPr>
      </p:pic>
      <p:sp>
        <p:nvSpPr>
          <p:cNvPr id="4" name="TextBox 3">
            <a:extLst>
              <a:ext uri="{FF2B5EF4-FFF2-40B4-BE49-F238E27FC236}">
                <a16:creationId xmlns:a16="http://schemas.microsoft.com/office/drawing/2014/main" id="{F5942791-44F3-A471-5A31-6AECD3500D08}"/>
              </a:ext>
            </a:extLst>
          </p:cNvPr>
          <p:cNvSpPr txBox="1"/>
          <p:nvPr/>
        </p:nvSpPr>
        <p:spPr>
          <a:xfrm>
            <a:off x="533400" y="1377447"/>
            <a:ext cx="7620000" cy="341632"/>
          </a:xfrm>
          <a:prstGeom prst="rect">
            <a:avLst/>
          </a:prstGeom>
          <a:noFill/>
        </p:spPr>
        <p:txBody>
          <a:bodyPr wrap="square">
            <a:spAutoFit/>
          </a:bodyPr>
          <a:lstStyle/>
          <a:p>
            <a:pPr>
              <a:lnSpc>
                <a:spcPct val="90000"/>
              </a:lnSpc>
            </a:pPr>
            <a:r>
              <a:rPr lang="en-US" sz="1800" dirty="0"/>
              <a:t>The ADA Standards of Medical Care is main resource for course content</a:t>
            </a:r>
          </a:p>
        </p:txBody>
      </p:sp>
      <p:pic>
        <p:nvPicPr>
          <p:cNvPr id="6" name="Picture 5">
            <a:extLst>
              <a:ext uri="{FF2B5EF4-FFF2-40B4-BE49-F238E27FC236}">
                <a16:creationId xmlns:a16="http://schemas.microsoft.com/office/drawing/2014/main" id="{53F21296-49AB-C767-03E8-4146E6F11E74}"/>
              </a:ext>
            </a:extLst>
          </p:cNvPr>
          <p:cNvPicPr>
            <a:picLocks noChangeAspect="1"/>
          </p:cNvPicPr>
          <p:nvPr/>
        </p:nvPicPr>
        <p:blipFill>
          <a:blip r:embed="rId4"/>
          <a:stretch>
            <a:fillRect/>
          </a:stretch>
        </p:blipFill>
        <p:spPr>
          <a:xfrm>
            <a:off x="304800" y="6082643"/>
            <a:ext cx="8001000" cy="724001"/>
          </a:xfrm>
          <a:prstGeom prst="rect">
            <a:avLst/>
          </a:prstGeom>
        </p:spPr>
      </p:pic>
      <p:pic>
        <p:nvPicPr>
          <p:cNvPr id="10" name="Picture 9">
            <a:extLst>
              <a:ext uri="{FF2B5EF4-FFF2-40B4-BE49-F238E27FC236}">
                <a16:creationId xmlns:a16="http://schemas.microsoft.com/office/drawing/2014/main" id="{9500F140-BEE7-46A4-2B89-20B3357C74AE}"/>
              </a:ext>
            </a:extLst>
          </p:cNvPr>
          <p:cNvPicPr>
            <a:picLocks noChangeAspect="1"/>
          </p:cNvPicPr>
          <p:nvPr/>
        </p:nvPicPr>
        <p:blipFill>
          <a:blip r:embed="rId5"/>
          <a:stretch>
            <a:fillRect/>
          </a:stretch>
        </p:blipFill>
        <p:spPr>
          <a:xfrm>
            <a:off x="336176" y="5401487"/>
            <a:ext cx="7848600" cy="819264"/>
          </a:xfrm>
          <a:prstGeom prst="rect">
            <a:avLst/>
          </a:prstGeom>
        </p:spPr>
      </p:pic>
    </p:spTree>
    <p:extLst>
      <p:ext uri="{BB962C8B-B14F-4D97-AF65-F5344CB8AC3E}">
        <p14:creationId xmlns:p14="http://schemas.microsoft.com/office/powerpoint/2010/main" val="43222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C71B90-B775-C913-6EB2-295C4DB467A5}"/>
              </a:ext>
            </a:extLst>
          </p:cNvPr>
          <p:cNvSpPr/>
          <p:nvPr/>
        </p:nvSpPr>
        <p:spPr>
          <a:xfrm>
            <a:off x="4080373" y="2031572"/>
            <a:ext cx="4449582" cy="1508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79D230-B81B-A47D-C774-99D466733E51}"/>
              </a:ext>
            </a:extLst>
          </p:cNvPr>
          <p:cNvSpPr/>
          <p:nvPr/>
        </p:nvSpPr>
        <p:spPr>
          <a:xfrm>
            <a:off x="120580" y="1791892"/>
            <a:ext cx="3373310" cy="2381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2" name="Title 1">
            <a:extLst>
              <a:ext uri="{FF2B5EF4-FFF2-40B4-BE49-F238E27FC236}">
                <a16:creationId xmlns:a16="http://schemas.microsoft.com/office/drawing/2014/main" id="{F166C21C-5A6C-6B26-C32B-34778164C7EA}"/>
              </a:ext>
            </a:extLst>
          </p:cNvPr>
          <p:cNvSpPr>
            <a:spLocks noGrp="1"/>
          </p:cNvSpPr>
          <p:nvPr>
            <p:ph type="title"/>
          </p:nvPr>
        </p:nvSpPr>
        <p:spPr>
          <a:xfrm>
            <a:off x="380597" y="410005"/>
            <a:ext cx="7886700" cy="595313"/>
          </a:xfrm>
        </p:spPr>
        <p:txBody>
          <a:bodyPr>
            <a:normAutofit fontScale="90000"/>
          </a:bodyPr>
          <a:lstStyle/>
          <a:p>
            <a:pPr>
              <a:defRPr/>
            </a:pPr>
            <a:r>
              <a:rPr lang="en-US" altLang="en-US" dirty="0"/>
              <a:t>FDA Approved CGM in Pregnancy</a:t>
            </a:r>
            <a:endParaRPr lang="en-US" altLang="en-US" i="1" dirty="0"/>
          </a:p>
        </p:txBody>
      </p:sp>
      <p:sp>
        <p:nvSpPr>
          <p:cNvPr id="16" name="Content Placeholder 5">
            <a:extLst>
              <a:ext uri="{FF2B5EF4-FFF2-40B4-BE49-F238E27FC236}">
                <a16:creationId xmlns:a16="http://schemas.microsoft.com/office/drawing/2014/main" id="{A8181395-9472-1ADE-72A1-A78A88DCB2A8}"/>
              </a:ext>
            </a:extLst>
          </p:cNvPr>
          <p:cNvSpPr txBox="1">
            <a:spLocks noChangeArrowheads="1"/>
          </p:cNvSpPr>
          <p:nvPr/>
        </p:nvSpPr>
        <p:spPr bwMode="auto">
          <a:xfrm>
            <a:off x="305850" y="3078867"/>
            <a:ext cx="1266825" cy="923330"/>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a:defRPr/>
            </a:pPr>
            <a:r>
              <a:rPr lang="en-US" altLang="en-US" sz="1800" dirty="0">
                <a:solidFill>
                  <a:schemeClr val="tx2"/>
                </a:solidFill>
                <a:latin typeface="Calibri Light"/>
              </a:rPr>
              <a:t>Freestyle Libre 2 and 2+</a:t>
            </a:r>
          </a:p>
        </p:txBody>
      </p:sp>
      <p:sp>
        <p:nvSpPr>
          <p:cNvPr id="4" name="Content Placeholder 5">
            <a:extLst>
              <a:ext uri="{FF2B5EF4-FFF2-40B4-BE49-F238E27FC236}">
                <a16:creationId xmlns:a16="http://schemas.microsoft.com/office/drawing/2014/main" id="{19D8347C-3250-E7D1-CCC5-F6456C75AF52}"/>
              </a:ext>
            </a:extLst>
          </p:cNvPr>
          <p:cNvSpPr txBox="1">
            <a:spLocks noChangeArrowheads="1"/>
          </p:cNvSpPr>
          <p:nvPr/>
        </p:nvSpPr>
        <p:spPr bwMode="auto">
          <a:xfrm>
            <a:off x="1983780" y="3061226"/>
            <a:ext cx="1266825" cy="923330"/>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a:defRPr/>
            </a:pPr>
            <a:r>
              <a:rPr lang="en-US" altLang="en-US" sz="1800" dirty="0">
                <a:solidFill>
                  <a:schemeClr val="tx2"/>
                </a:solidFill>
                <a:latin typeface="Calibri Light"/>
              </a:rPr>
              <a:t>Freestyle Libre 3 and 3+</a:t>
            </a:r>
            <a:endParaRPr lang="en-US" altLang="en-US" sz="1800" dirty="0">
              <a:solidFill>
                <a:schemeClr val="tx2"/>
              </a:solidFill>
              <a:latin typeface="Calibri Light"/>
              <a:cs typeface="Calibri Light"/>
            </a:endParaRPr>
          </a:p>
        </p:txBody>
      </p:sp>
      <p:sp>
        <p:nvSpPr>
          <p:cNvPr id="2" name="TextBox 10">
            <a:extLst>
              <a:ext uri="{FF2B5EF4-FFF2-40B4-BE49-F238E27FC236}">
                <a16:creationId xmlns:a16="http://schemas.microsoft.com/office/drawing/2014/main" id="{04D668BC-BAA6-F5ED-7CE9-F82799063267}"/>
              </a:ext>
            </a:extLst>
          </p:cNvPr>
          <p:cNvSpPr txBox="1">
            <a:spLocks noChangeArrowheads="1"/>
          </p:cNvSpPr>
          <p:nvPr/>
        </p:nvSpPr>
        <p:spPr bwMode="auto">
          <a:xfrm>
            <a:off x="4393339" y="2479230"/>
            <a:ext cx="979884" cy="646331"/>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a:defRPr/>
            </a:pPr>
            <a:r>
              <a:rPr lang="en-US" altLang="en-US" sz="1800" dirty="0">
                <a:solidFill>
                  <a:schemeClr val="tx2"/>
                </a:solidFill>
                <a:latin typeface="Calibri Light"/>
              </a:rPr>
              <a:t>Dexcom G7</a:t>
            </a:r>
            <a:endParaRPr lang="en-US" altLang="en-US" sz="1800" dirty="0">
              <a:solidFill>
                <a:schemeClr val="tx2"/>
              </a:solidFill>
              <a:latin typeface="Calibri Light"/>
              <a:cs typeface="Calibri Light"/>
            </a:endParaRPr>
          </a:p>
        </p:txBody>
      </p:sp>
      <p:pic>
        <p:nvPicPr>
          <p:cNvPr id="6" name="Picture 5">
            <a:extLst>
              <a:ext uri="{FF2B5EF4-FFF2-40B4-BE49-F238E27FC236}">
                <a16:creationId xmlns:a16="http://schemas.microsoft.com/office/drawing/2014/main" id="{A80B22CE-7568-6340-B69D-5E2D472C677A}"/>
              </a:ext>
            </a:extLst>
          </p:cNvPr>
          <p:cNvPicPr>
            <a:picLocks noChangeAspect="1"/>
          </p:cNvPicPr>
          <p:nvPr/>
        </p:nvPicPr>
        <p:blipFill>
          <a:blip r:embed="rId3"/>
          <a:stretch>
            <a:fillRect/>
          </a:stretch>
        </p:blipFill>
        <p:spPr>
          <a:xfrm>
            <a:off x="252667" y="1874721"/>
            <a:ext cx="1277414" cy="1074513"/>
          </a:xfrm>
          <a:prstGeom prst="rect">
            <a:avLst/>
          </a:prstGeom>
        </p:spPr>
      </p:pic>
      <p:pic>
        <p:nvPicPr>
          <p:cNvPr id="62466" name="Picture 2" descr="Abbott's FreeStyle® Libre 3 System Receives CE Mark - Features World's ...">
            <a:extLst>
              <a:ext uri="{FF2B5EF4-FFF2-40B4-BE49-F238E27FC236}">
                <a16:creationId xmlns:a16="http://schemas.microsoft.com/office/drawing/2014/main" id="{4F840614-20B7-43E5-A858-A3E51B6D31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9180" y="2025436"/>
            <a:ext cx="1484710" cy="7769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E1678B1-82F5-C48C-538A-F9FD61D97DFF}"/>
              </a:ext>
            </a:extLst>
          </p:cNvPr>
          <p:cNvPicPr>
            <a:picLocks noChangeAspect="1"/>
          </p:cNvPicPr>
          <p:nvPr/>
        </p:nvPicPr>
        <p:blipFill>
          <a:blip r:embed="rId5"/>
          <a:stretch>
            <a:fillRect/>
          </a:stretch>
        </p:blipFill>
        <p:spPr>
          <a:xfrm>
            <a:off x="5686188" y="2091083"/>
            <a:ext cx="2843767" cy="1340094"/>
          </a:xfrm>
          <a:prstGeom prst="rect">
            <a:avLst/>
          </a:prstGeom>
        </p:spPr>
      </p:pic>
      <p:sp>
        <p:nvSpPr>
          <p:cNvPr id="3" name="Rectangle 2">
            <a:extLst>
              <a:ext uri="{FF2B5EF4-FFF2-40B4-BE49-F238E27FC236}">
                <a16:creationId xmlns:a16="http://schemas.microsoft.com/office/drawing/2014/main" id="{A58D115D-8777-8CC6-D496-9E60C7FBA932}"/>
              </a:ext>
            </a:extLst>
          </p:cNvPr>
          <p:cNvSpPr/>
          <p:nvPr/>
        </p:nvSpPr>
        <p:spPr>
          <a:xfrm>
            <a:off x="380597" y="2362200"/>
            <a:ext cx="152803" cy="117030"/>
          </a:xfrm>
          <a:prstGeom prst="rect">
            <a:avLst/>
          </a:prstGeom>
          <a:solidFill>
            <a:srgbClr val="E9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BC0C36-1DAF-241E-401A-C7E2FCA137F8}"/>
              </a:ext>
            </a:extLst>
          </p:cNvPr>
          <p:cNvSpPr/>
          <p:nvPr/>
        </p:nvSpPr>
        <p:spPr>
          <a:xfrm>
            <a:off x="7848600" y="3200400"/>
            <a:ext cx="152400" cy="76200"/>
          </a:xfrm>
          <a:prstGeom prst="rect">
            <a:avLst/>
          </a:prstGeom>
          <a:solidFill>
            <a:srgbClr val="CDC6C0"/>
          </a:solidFill>
          <a:ln>
            <a:solidFill>
              <a:srgbClr val="CAC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777B12-D040-902B-1BD7-C61604B7DA1C}"/>
              </a:ext>
            </a:extLst>
          </p:cNvPr>
          <p:cNvSpPr/>
          <p:nvPr/>
        </p:nvSpPr>
        <p:spPr>
          <a:xfrm flipV="1">
            <a:off x="6705600" y="2250505"/>
            <a:ext cx="1219200" cy="896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932A87-BBCB-FF51-9209-3B7168045990}"/>
              </a:ext>
            </a:extLst>
          </p:cNvPr>
          <p:cNvSpPr/>
          <p:nvPr/>
        </p:nvSpPr>
        <p:spPr>
          <a:xfrm flipV="1">
            <a:off x="7567613" y="2479230"/>
            <a:ext cx="395287" cy="400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116407-599D-953C-B330-329A67E6A67C}"/>
              </a:ext>
            </a:extLst>
          </p:cNvPr>
          <p:cNvSpPr/>
          <p:nvPr/>
        </p:nvSpPr>
        <p:spPr>
          <a:xfrm flipV="1">
            <a:off x="6705600" y="3057891"/>
            <a:ext cx="952500" cy="135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D727E4-22DB-E481-8FC2-78D72D96693A}"/>
              </a:ext>
            </a:extLst>
          </p:cNvPr>
          <p:cNvSpPr/>
          <p:nvPr/>
        </p:nvSpPr>
        <p:spPr>
          <a:xfrm rot="381498">
            <a:off x="871913" y="2516535"/>
            <a:ext cx="412170" cy="222455"/>
          </a:xfrm>
          <a:prstGeom prst="ellipse">
            <a:avLst/>
          </a:prstGeom>
          <a:solidFill>
            <a:srgbClr val="314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3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E4EC-5923-EF3D-1866-A4D9FABD00C5}"/>
              </a:ext>
            </a:extLst>
          </p:cNvPr>
          <p:cNvSpPr>
            <a:spLocks noGrp="1"/>
          </p:cNvSpPr>
          <p:nvPr>
            <p:ph type="title"/>
          </p:nvPr>
        </p:nvSpPr>
        <p:spPr>
          <a:xfrm>
            <a:off x="628650" y="470713"/>
            <a:ext cx="7886700" cy="994172"/>
          </a:xfrm>
        </p:spPr>
        <p:txBody>
          <a:bodyPr anchor="ctr">
            <a:normAutofit fontScale="90000"/>
          </a:bodyPr>
          <a:lstStyle/>
          <a:p>
            <a:r>
              <a:rPr lang="en-US" dirty="0"/>
              <a:t>ADA Standards of Care 2025 (CGM)</a:t>
            </a:r>
          </a:p>
        </p:txBody>
      </p:sp>
      <p:graphicFrame>
        <p:nvGraphicFramePr>
          <p:cNvPr id="6" name="Content Placeholder 3">
            <a:extLst>
              <a:ext uri="{FF2B5EF4-FFF2-40B4-BE49-F238E27FC236}">
                <a16:creationId xmlns:a16="http://schemas.microsoft.com/office/drawing/2014/main" id="{041F538C-C445-B054-B2DD-8D408B2C53F3}"/>
              </a:ext>
            </a:extLst>
          </p:cNvPr>
          <p:cNvGraphicFramePr>
            <a:graphicFrameLocks noGrp="1"/>
          </p:cNvGraphicFramePr>
          <p:nvPr>
            <p:ph sz="quarter" idx="12"/>
          </p:nvPr>
        </p:nvGraphicFramePr>
        <p:xfrm>
          <a:off x="457201" y="1781590"/>
          <a:ext cx="8229599" cy="3601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9088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Type 1 and Hypoglycemia</a:t>
            </a:r>
          </a:p>
        </p:txBody>
      </p:sp>
      <p:sp>
        <p:nvSpPr>
          <p:cNvPr id="3" name="Content Placeholder 2"/>
          <p:cNvSpPr>
            <a:spLocks noGrp="1"/>
          </p:cNvSpPr>
          <p:nvPr>
            <p:ph sz="quarter" idx="1"/>
          </p:nvPr>
        </p:nvSpPr>
        <p:spPr>
          <a:xfrm>
            <a:off x="457200" y="1219200"/>
            <a:ext cx="5638800" cy="5486400"/>
          </a:xfrm>
        </p:spPr>
        <p:txBody>
          <a:bodyPr>
            <a:normAutofit fontScale="85000" lnSpcReduction="10000"/>
          </a:bodyPr>
          <a:lstStyle/>
          <a:p>
            <a:r>
              <a:rPr lang="en-US"/>
              <a:t>Increased risk of hypoglycemia in first trimester </a:t>
            </a:r>
          </a:p>
          <a:p>
            <a:pPr lvl="1"/>
            <a:r>
              <a:rPr lang="en-US"/>
              <a:t>Due to altered counterregulatory response in pregnancy that may decrease hypoglycemia awareness. </a:t>
            </a:r>
          </a:p>
          <a:p>
            <a:r>
              <a:rPr lang="en-US"/>
              <a:t>Education about prevention, recognition, and treatment of hypoglycemia is important before, during, and after pregnancy to help to decrease and manage the risk of hypoglycemia. </a:t>
            </a:r>
          </a:p>
          <a:p>
            <a:r>
              <a:rPr lang="en-US"/>
              <a:t>Insulin resistance drops rapidly with delivery of the placenta (leads to hypo post delivery)</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371600"/>
            <a:ext cx="261010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5090879-E162-5D5F-6452-24BF06E332B1}"/>
              </a:ext>
            </a:extLst>
          </p:cNvPr>
          <p:cNvSpPr txBox="1"/>
          <p:nvPr/>
        </p:nvSpPr>
        <p:spPr>
          <a:xfrm>
            <a:off x="5464628" y="6063343"/>
            <a:ext cx="35814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rPr>
              <a:t>Standards of Care in Diabetes—2025. Diabetes Care, January 2025; 48 (Supplement_1): S306-320. https://doi.org/10.2337/dc25-S015</a:t>
            </a:r>
            <a:endParaRPr lang="en-US"/>
          </a:p>
        </p:txBody>
      </p:sp>
    </p:spTree>
    <p:extLst>
      <p:ext uri="{BB962C8B-B14F-4D97-AF65-F5344CB8AC3E}">
        <p14:creationId xmlns:p14="http://schemas.microsoft.com/office/powerpoint/2010/main" val="32447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Poll Question 7</a:t>
            </a:r>
          </a:p>
        </p:txBody>
      </p:sp>
      <p:sp>
        <p:nvSpPr>
          <p:cNvPr id="7" name="Content Placeholder 6"/>
          <p:cNvSpPr>
            <a:spLocks noGrp="1"/>
          </p:cNvSpPr>
          <p:nvPr>
            <p:ph sz="quarter" idx="1"/>
          </p:nvPr>
        </p:nvSpPr>
        <p:spPr/>
        <p:txBody>
          <a:bodyPr/>
          <a:lstStyle/>
          <a:p>
            <a:r>
              <a:rPr lang="en-US" dirty="0"/>
              <a:t>MR has type 1 diabetes and is trying to get pregnant. According to ADA Standards, which of the following medications should be stopped before pregnancy?</a:t>
            </a:r>
          </a:p>
          <a:p>
            <a:pPr marL="274320" lvl="1" indent="0">
              <a:buNone/>
            </a:pPr>
            <a:r>
              <a:rPr lang="en-US" sz="3200" dirty="0"/>
              <a:t>A. Levothyroxine, labetalol</a:t>
            </a:r>
          </a:p>
          <a:p>
            <a:pPr marL="274320" lvl="1" indent="0">
              <a:buNone/>
            </a:pPr>
            <a:r>
              <a:rPr lang="en-US" sz="3200" dirty="0"/>
              <a:t>B. Atorvastatin, Lisinopril</a:t>
            </a:r>
          </a:p>
          <a:p>
            <a:pPr marL="274320" lvl="1" indent="0">
              <a:buNone/>
            </a:pPr>
            <a:r>
              <a:rPr lang="en-US" sz="3200" dirty="0"/>
              <a:t>C. Metformin, nifedipine</a:t>
            </a:r>
          </a:p>
          <a:p>
            <a:pPr marL="274320" lvl="1" indent="0">
              <a:buNone/>
            </a:pPr>
            <a:r>
              <a:rPr lang="en-US" sz="3200" dirty="0"/>
              <a:t>D. Flonase, folic acid</a:t>
            </a:r>
          </a:p>
        </p:txBody>
      </p:sp>
      <p:pic>
        <p:nvPicPr>
          <p:cNvPr id="8" name="Picture 7"/>
          <p:cNvPicPr>
            <a:picLocks noChangeAspect="1"/>
          </p:cNvPicPr>
          <p:nvPr/>
        </p:nvPicPr>
        <p:blipFill>
          <a:blip r:embed="rId3"/>
          <a:stretch>
            <a:fillRect/>
          </a:stretch>
        </p:blipFill>
        <p:spPr>
          <a:xfrm>
            <a:off x="6553200" y="3581400"/>
            <a:ext cx="1700931" cy="2017951"/>
          </a:xfrm>
          <a:prstGeom prst="rect">
            <a:avLst/>
          </a:prstGeom>
        </p:spPr>
      </p:pic>
      <p:sp>
        <p:nvSpPr>
          <p:cNvPr id="2" name="Oval 1">
            <a:extLst>
              <a:ext uri="{FF2B5EF4-FFF2-40B4-BE49-F238E27FC236}">
                <a16:creationId xmlns:a16="http://schemas.microsoft.com/office/drawing/2014/main" id="{440CEF83-32C8-1C64-C391-35B4AB7FED63}"/>
              </a:ext>
            </a:extLst>
          </p:cNvPr>
          <p:cNvSpPr/>
          <p:nvPr/>
        </p:nvSpPr>
        <p:spPr>
          <a:xfrm>
            <a:off x="445265" y="3733800"/>
            <a:ext cx="4848340" cy="625391"/>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5522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457200" y="228600"/>
            <a:ext cx="8229600" cy="1066800"/>
          </a:xfrm>
        </p:spPr>
        <p:txBody>
          <a:bodyPr anchor="b">
            <a:normAutofit fontScale="90000"/>
          </a:bodyPr>
          <a:lstStyle/>
          <a:p>
            <a:pPr eaLnBrk="1" hangingPunct="1">
              <a:lnSpc>
                <a:spcPct val="90000"/>
              </a:lnSpc>
            </a:pPr>
            <a:r>
              <a:rPr lang="en-US" sz="3700" dirty="0"/>
              <a:t>Meds and Blood Pressure Target During Pregnancy</a:t>
            </a:r>
          </a:p>
        </p:txBody>
      </p:sp>
      <p:sp>
        <p:nvSpPr>
          <p:cNvPr id="265219" name="Rectangle 3"/>
          <p:cNvSpPr>
            <a:spLocks noGrp="1" noRot="1" noChangeArrowheads="1"/>
          </p:cNvSpPr>
          <p:nvPr>
            <p:ph sz="quarter" idx="1"/>
          </p:nvPr>
        </p:nvSpPr>
        <p:spPr>
          <a:xfrm>
            <a:off x="457200" y="1524000"/>
            <a:ext cx="4800600" cy="5638800"/>
          </a:xfrm>
        </p:spPr>
        <p:txBody>
          <a:bodyPr vert="horz" lIns="91440" tIns="45720" rIns="91440" bIns="45720" anchor="t">
            <a:normAutofit/>
          </a:bodyPr>
          <a:lstStyle/>
          <a:p>
            <a:pPr eaLnBrk="1" hangingPunct="1">
              <a:lnSpc>
                <a:spcPct val="90000"/>
              </a:lnSpc>
              <a:defRPr/>
            </a:pPr>
            <a:r>
              <a:rPr lang="en-US" sz="2800" dirty="0"/>
              <a:t>Target B/P &lt; 110-135/85</a:t>
            </a:r>
          </a:p>
          <a:p>
            <a:pPr eaLnBrk="1" hangingPunct="1">
              <a:lnSpc>
                <a:spcPct val="90000"/>
              </a:lnSpc>
              <a:defRPr/>
            </a:pPr>
            <a:r>
              <a:rPr lang="en-US" sz="2400" b="1" dirty="0"/>
              <a:t>Meds contraindicated during pregnancy</a:t>
            </a:r>
          </a:p>
          <a:p>
            <a:pPr lvl="1" eaLnBrk="1" hangingPunct="1">
              <a:lnSpc>
                <a:spcPct val="90000"/>
              </a:lnSpc>
              <a:defRPr/>
            </a:pPr>
            <a:r>
              <a:rPr lang="en-US" sz="2400" dirty="0"/>
              <a:t>ACE inhibitors and Angiotensin Renin Blockers  (ARB)</a:t>
            </a:r>
          </a:p>
          <a:p>
            <a:pPr lvl="1">
              <a:lnSpc>
                <a:spcPct val="90000"/>
              </a:lnSpc>
              <a:defRPr/>
            </a:pPr>
            <a:r>
              <a:rPr lang="en-US" sz="2400" dirty="0">
                <a:latin typeface="Calibri"/>
                <a:ea typeface="Calibri"/>
                <a:cs typeface="Calibri"/>
              </a:rPr>
              <a:t>Statins (shared decision-making)</a:t>
            </a:r>
            <a:endParaRPr lang="en-US" sz="2400" dirty="0">
              <a:ea typeface="Calibri"/>
              <a:cs typeface="Calibri"/>
            </a:endParaRPr>
          </a:p>
          <a:p>
            <a:pPr>
              <a:lnSpc>
                <a:spcPct val="90000"/>
              </a:lnSpc>
              <a:defRPr/>
            </a:pPr>
            <a:r>
              <a:rPr lang="en-US" sz="2400" b="1" dirty="0"/>
              <a:t>B/P Meds approved  </a:t>
            </a:r>
          </a:p>
          <a:p>
            <a:pPr lvl="1">
              <a:lnSpc>
                <a:spcPct val="90000"/>
              </a:lnSpc>
              <a:defRPr/>
            </a:pPr>
            <a:r>
              <a:rPr lang="en-US" sz="2400" dirty="0"/>
              <a:t>Methyldopa, nifedipine, labetalol, diltiazem, clonidine, prazosin.</a:t>
            </a:r>
            <a:endParaRPr lang="en-US" sz="2400" dirty="0">
              <a:ea typeface="Calibri"/>
              <a:cs typeface="Calibri"/>
            </a:endParaRPr>
          </a:p>
          <a:p>
            <a:pPr lvl="1">
              <a:lnSpc>
                <a:spcPct val="90000"/>
              </a:lnSpc>
              <a:defRPr/>
            </a:pPr>
            <a:r>
              <a:rPr lang="en-US" sz="2400" dirty="0">
                <a:latin typeface="Calibri"/>
                <a:ea typeface="Calibri"/>
                <a:cs typeface="Calibri"/>
              </a:rPr>
              <a:t>Other beta blockers except atenolol can be used</a:t>
            </a:r>
          </a:p>
          <a:p>
            <a:pPr lvl="1">
              <a:lnSpc>
                <a:spcPct val="90000"/>
              </a:lnSpc>
              <a:defRPr/>
            </a:pPr>
            <a:endParaRPr lang="en-US" sz="2200" dirty="0"/>
          </a:p>
        </p:txBody>
      </p:sp>
      <p:pic>
        <p:nvPicPr>
          <p:cNvPr id="2" name="Picture 1"/>
          <p:cNvPicPr>
            <a:picLocks noChangeAspect="1"/>
          </p:cNvPicPr>
          <p:nvPr/>
        </p:nvPicPr>
        <p:blipFill>
          <a:blip r:embed="rId4"/>
          <a:stretch>
            <a:fillRect/>
          </a:stretch>
        </p:blipFill>
        <p:spPr>
          <a:xfrm>
            <a:off x="5689854" y="1664208"/>
            <a:ext cx="2983992" cy="2983992"/>
          </a:xfrm>
          <a:prstGeom prst="rect">
            <a:avLst/>
          </a:prstGeom>
          <a:noFill/>
        </p:spPr>
      </p:pic>
      <p:sp>
        <p:nvSpPr>
          <p:cNvPr id="4" name="TextBox 3">
            <a:extLst>
              <a:ext uri="{FF2B5EF4-FFF2-40B4-BE49-F238E27FC236}">
                <a16:creationId xmlns:a16="http://schemas.microsoft.com/office/drawing/2014/main" id="{8209AD50-1E94-F834-0B62-1478D85F7E76}"/>
              </a:ext>
            </a:extLst>
          </p:cNvPr>
          <p:cNvSpPr txBox="1"/>
          <p:nvPr/>
        </p:nvSpPr>
        <p:spPr>
          <a:xfrm>
            <a:off x="4572000" y="6291943"/>
            <a:ext cx="45828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rPr>
              <a:t>Standards of Care in Diabetes—2025. Diabetes Care, January 2025; 48 (Supplement_1): S306-320. https://doi.org/10.2337/dc25-S015</a:t>
            </a:r>
            <a:endParaRPr lang="en-US"/>
          </a:p>
        </p:txBody>
      </p:sp>
    </p:spTree>
    <p:custDataLst>
      <p:tags r:id="rId1"/>
    </p:custDataLst>
    <p:extLst>
      <p:ext uri="{BB962C8B-B14F-4D97-AF65-F5344CB8AC3E}">
        <p14:creationId xmlns:p14="http://schemas.microsoft.com/office/powerpoint/2010/main" val="29008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Type 1 or 2 – Aspirin Therapy for Preeclampsia 100-150 mg daily</a:t>
            </a:r>
          </a:p>
        </p:txBody>
      </p:sp>
      <p:sp>
        <p:nvSpPr>
          <p:cNvPr id="3" name="Content Placeholder 2"/>
          <p:cNvSpPr>
            <a:spLocks noGrp="1"/>
          </p:cNvSpPr>
          <p:nvPr>
            <p:ph sz="quarter" idx="1"/>
          </p:nvPr>
        </p:nvSpPr>
        <p:spPr>
          <a:xfrm>
            <a:off x="457200" y="1676400"/>
            <a:ext cx="5791200" cy="5181600"/>
          </a:xfrm>
        </p:spPr>
        <p:txBody>
          <a:bodyPr>
            <a:normAutofit fontScale="92500" lnSpcReduction="10000"/>
          </a:bodyPr>
          <a:lstStyle/>
          <a:p>
            <a:r>
              <a:rPr lang="en-US" dirty="0"/>
              <a:t>People with type 1 or 2 have 2-4x’s increased risk of preeclampsia during pregnancy.</a:t>
            </a:r>
          </a:p>
          <a:p>
            <a:pPr lvl="1"/>
            <a:r>
              <a:rPr lang="en-US" dirty="0"/>
              <a:t>Signs: HTN, Proteinuria, edema</a:t>
            </a:r>
          </a:p>
          <a:p>
            <a:pPr lvl="1"/>
            <a:r>
              <a:rPr lang="en-US" dirty="0"/>
              <a:t>Associated with decrease blood flow to fetus. </a:t>
            </a:r>
          </a:p>
          <a:p>
            <a:r>
              <a:rPr lang="en-US" dirty="0"/>
              <a:t>Start aspirin therapy at 12-16 weeks until birth</a:t>
            </a:r>
          </a:p>
          <a:p>
            <a:pPr lvl="1"/>
            <a:r>
              <a:rPr lang="en-US" dirty="0"/>
              <a:t>US Preventive Task Force 2018 recommendations</a:t>
            </a:r>
          </a:p>
          <a:p>
            <a:pPr lvl="1"/>
            <a:r>
              <a:rPr lang="en-US" dirty="0"/>
              <a:t>Taking ASA reduces morbidity, saves lives and lowers health care costs</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4478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9BFCD87F-4132-75A6-A747-7B979A385803}"/>
              </a:ext>
            </a:extLst>
          </p:cNvPr>
          <p:cNvSpPr txBox="1"/>
          <p:nvPr/>
        </p:nvSpPr>
        <p:spPr>
          <a:xfrm>
            <a:off x="4572000" y="6400800"/>
            <a:ext cx="53448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rPr>
              <a:t>Standards of Care in Diabetes—2025. Diabetes Care, January 2025; 48 (Supplement_1): S306-320. https://doi.org/10.2337/dc25-S015</a:t>
            </a:r>
            <a:endParaRPr lang="en-US"/>
          </a:p>
        </p:txBody>
      </p:sp>
      <p:sp>
        <p:nvSpPr>
          <p:cNvPr id="4" name="Oval 3">
            <a:extLst>
              <a:ext uri="{FF2B5EF4-FFF2-40B4-BE49-F238E27FC236}">
                <a16:creationId xmlns:a16="http://schemas.microsoft.com/office/drawing/2014/main" id="{65F94837-9D12-7799-DDE2-5387879C6900}"/>
              </a:ext>
            </a:extLst>
          </p:cNvPr>
          <p:cNvSpPr/>
          <p:nvPr/>
        </p:nvSpPr>
        <p:spPr>
          <a:xfrm>
            <a:off x="6934200" y="1839754"/>
            <a:ext cx="1371600" cy="1328737"/>
          </a:xfrm>
          <a:prstGeom prst="ellipse">
            <a:avLst/>
          </a:prstGeom>
          <a:solidFill>
            <a:srgbClr val="929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0ABBC"/>
              </a:solidFill>
            </a:endParaRPr>
          </a:p>
        </p:txBody>
      </p:sp>
    </p:spTree>
    <p:extLst>
      <p:ext uri="{BB962C8B-B14F-4D97-AF65-F5344CB8AC3E}">
        <p14:creationId xmlns:p14="http://schemas.microsoft.com/office/powerpoint/2010/main" val="420653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6C3EB7-8C11-C472-8F97-5B15855C2FBD}"/>
              </a:ext>
            </a:extLst>
          </p:cNvPr>
          <p:cNvSpPr>
            <a:spLocks noGrp="1"/>
          </p:cNvSpPr>
          <p:nvPr>
            <p:ph type="title"/>
          </p:nvPr>
        </p:nvSpPr>
        <p:spPr/>
        <p:txBody>
          <a:bodyPr/>
          <a:lstStyle/>
          <a:p>
            <a:r>
              <a:rPr lang="en-US" dirty="0"/>
              <a:t>Pregnancy Care</a:t>
            </a:r>
          </a:p>
        </p:txBody>
      </p:sp>
      <p:sp>
        <p:nvSpPr>
          <p:cNvPr id="6" name="Content Placeholder 5">
            <a:extLst>
              <a:ext uri="{FF2B5EF4-FFF2-40B4-BE49-F238E27FC236}">
                <a16:creationId xmlns:a16="http://schemas.microsoft.com/office/drawing/2014/main" id="{BA6D5C84-80B1-773A-09BB-166C9CF853E6}"/>
              </a:ext>
            </a:extLst>
          </p:cNvPr>
          <p:cNvSpPr>
            <a:spLocks noGrp="1"/>
          </p:cNvSpPr>
          <p:nvPr>
            <p:ph sz="quarter" idx="1"/>
          </p:nvPr>
        </p:nvSpPr>
        <p:spPr/>
        <p:txBody>
          <a:bodyPr>
            <a:normAutofit/>
          </a:bodyPr>
          <a:lstStyle/>
          <a:p>
            <a:r>
              <a:rPr lang="en-US" dirty="0"/>
              <a:t>Prenatal Vitamins</a:t>
            </a:r>
          </a:p>
          <a:p>
            <a:pPr lvl="1"/>
            <a:r>
              <a:rPr lang="en-US" dirty="0"/>
              <a:t>At least 400-800 mg of folic acid</a:t>
            </a:r>
          </a:p>
          <a:p>
            <a:pPr lvl="1"/>
            <a:r>
              <a:rPr lang="en-US" dirty="0"/>
              <a:t>150mg of potassium iodine</a:t>
            </a:r>
          </a:p>
          <a:p>
            <a:r>
              <a:rPr lang="en-US" dirty="0"/>
              <a:t>Abstain from nicotine products, alcohol, and recreational drugs</a:t>
            </a:r>
          </a:p>
          <a:p>
            <a:r>
              <a:rPr lang="en-US" dirty="0"/>
              <a:t>Screen for STD’s, thyroid disorders, recommended vaccinations</a:t>
            </a:r>
          </a:p>
          <a:p>
            <a:r>
              <a:rPr lang="en-US" dirty="0"/>
              <a:t>Careful review of prescription and nonprescription medications</a:t>
            </a:r>
          </a:p>
        </p:txBody>
      </p:sp>
    </p:spTree>
    <p:extLst>
      <p:ext uri="{BB962C8B-B14F-4D97-AF65-F5344CB8AC3E}">
        <p14:creationId xmlns:p14="http://schemas.microsoft.com/office/powerpoint/2010/main" val="259882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D24A-4CA3-4484-81E2-05EA2DB51BCA}"/>
              </a:ext>
            </a:extLst>
          </p:cNvPr>
          <p:cNvSpPr>
            <a:spLocks noGrp="1"/>
          </p:cNvSpPr>
          <p:nvPr>
            <p:ph type="title"/>
          </p:nvPr>
        </p:nvSpPr>
        <p:spPr>
          <a:xfrm>
            <a:off x="457200" y="228600"/>
            <a:ext cx="8229600" cy="914400"/>
          </a:xfrm>
        </p:spPr>
        <p:txBody>
          <a:bodyPr anchor="b">
            <a:normAutofit/>
          </a:bodyPr>
          <a:lstStyle/>
          <a:p>
            <a:r>
              <a:rPr lang="en-US" dirty="0"/>
              <a:t>31 year old with Type 1 Diabetes</a:t>
            </a:r>
          </a:p>
        </p:txBody>
      </p:sp>
      <p:sp>
        <p:nvSpPr>
          <p:cNvPr id="3" name="Content Placeholder 2">
            <a:extLst>
              <a:ext uri="{FF2B5EF4-FFF2-40B4-BE49-F238E27FC236}">
                <a16:creationId xmlns:a16="http://schemas.microsoft.com/office/drawing/2014/main" id="{427E0B91-F3FA-438A-9B08-D3B4979A5EE3}"/>
              </a:ext>
            </a:extLst>
          </p:cNvPr>
          <p:cNvSpPr>
            <a:spLocks noGrp="1"/>
          </p:cNvSpPr>
          <p:nvPr>
            <p:ph sz="quarter" idx="1"/>
          </p:nvPr>
        </p:nvSpPr>
        <p:spPr>
          <a:xfrm>
            <a:off x="457200" y="1219200"/>
            <a:ext cx="4800600" cy="5715000"/>
          </a:xfrm>
        </p:spPr>
        <p:txBody>
          <a:bodyPr>
            <a:normAutofit fontScale="92500" lnSpcReduction="10000"/>
          </a:bodyPr>
          <a:lstStyle/>
          <a:p>
            <a:pPr>
              <a:lnSpc>
                <a:spcPct val="90000"/>
              </a:lnSpc>
            </a:pPr>
            <a:r>
              <a:rPr lang="en-US" dirty="0"/>
              <a:t>Uses an insulin pump and CGM, Time in Range</a:t>
            </a:r>
          </a:p>
          <a:p>
            <a:pPr>
              <a:lnSpc>
                <a:spcPct val="90000"/>
              </a:lnSpc>
            </a:pPr>
            <a:r>
              <a:rPr lang="en-US" dirty="0"/>
              <a:t>Stop ACE Inhibitor and statin  </a:t>
            </a:r>
          </a:p>
          <a:p>
            <a:pPr>
              <a:lnSpc>
                <a:spcPct val="90000"/>
              </a:lnSpc>
            </a:pPr>
            <a:r>
              <a:rPr lang="en-US" dirty="0"/>
              <a:t>Other recommendations?</a:t>
            </a:r>
          </a:p>
          <a:p>
            <a:pPr lvl="1">
              <a:lnSpc>
                <a:spcPct val="110000"/>
              </a:lnSpc>
            </a:pPr>
            <a:r>
              <a:rPr lang="en-US" dirty="0"/>
              <a:t>Find knowledgeable team</a:t>
            </a:r>
          </a:p>
          <a:p>
            <a:pPr lvl="1">
              <a:lnSpc>
                <a:spcPct val="110000"/>
              </a:lnSpc>
            </a:pPr>
            <a:r>
              <a:rPr lang="en-US" dirty="0"/>
              <a:t>Monitor Blood Pressure and glucose with meter</a:t>
            </a:r>
          </a:p>
          <a:p>
            <a:pPr lvl="1">
              <a:lnSpc>
                <a:spcPct val="110000"/>
              </a:lnSpc>
            </a:pPr>
            <a:r>
              <a:rPr lang="en-US" dirty="0"/>
              <a:t>Eye exam before and during each trimester</a:t>
            </a:r>
          </a:p>
          <a:p>
            <a:pPr lvl="1">
              <a:lnSpc>
                <a:spcPct val="110000"/>
              </a:lnSpc>
            </a:pPr>
            <a:r>
              <a:rPr lang="en-US" dirty="0"/>
              <a:t>Prepare for glucose changes over each trimester and post delivery</a:t>
            </a:r>
          </a:p>
          <a:p>
            <a:pPr lvl="1">
              <a:lnSpc>
                <a:spcPct val="110000"/>
              </a:lnSpc>
            </a:pPr>
            <a:r>
              <a:rPr lang="en-US" dirty="0"/>
              <a:t>Help with problem solving</a:t>
            </a:r>
          </a:p>
          <a:p>
            <a:pPr lvl="1">
              <a:lnSpc>
                <a:spcPct val="90000"/>
              </a:lnSpc>
            </a:pPr>
            <a:endParaRPr lang="en-US" dirty="0"/>
          </a:p>
          <a:p>
            <a:pPr lvl="1">
              <a:lnSpc>
                <a:spcPct val="90000"/>
              </a:lnSpc>
            </a:pPr>
            <a:endParaRPr lang="en-US" dirty="0"/>
          </a:p>
          <a:p>
            <a:pPr lvl="1">
              <a:lnSpc>
                <a:spcPct val="90000"/>
              </a:lnSpc>
            </a:pPr>
            <a:endParaRPr lang="en-US" dirty="0"/>
          </a:p>
        </p:txBody>
      </p:sp>
      <p:pic>
        <p:nvPicPr>
          <p:cNvPr id="8" name="Picture 7" descr="A person smiling for the camera&#10;&#10;Description automatically generated with low confidence">
            <a:extLst>
              <a:ext uri="{FF2B5EF4-FFF2-40B4-BE49-F238E27FC236}">
                <a16:creationId xmlns:a16="http://schemas.microsoft.com/office/drawing/2014/main" id="{C0330E65-DF6B-4380-B93E-E6A2360266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2951"/>
          <a:stretch/>
        </p:blipFill>
        <p:spPr>
          <a:xfrm>
            <a:off x="5335892" y="1316330"/>
            <a:ext cx="3350908" cy="4093870"/>
          </a:xfrm>
          <a:prstGeom prst="rect">
            <a:avLst/>
          </a:prstGeom>
          <a:noFill/>
        </p:spPr>
      </p:pic>
    </p:spTree>
    <p:extLst>
      <p:ext uri="{BB962C8B-B14F-4D97-AF65-F5344CB8AC3E}">
        <p14:creationId xmlns:p14="http://schemas.microsoft.com/office/powerpoint/2010/main" val="39021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457200" y="274638"/>
            <a:ext cx="8229600" cy="1143000"/>
          </a:xfrm>
        </p:spPr>
        <p:txBody>
          <a:bodyPr anchor="b">
            <a:normAutofit/>
          </a:bodyPr>
          <a:lstStyle/>
          <a:p>
            <a:pPr eaLnBrk="1" hangingPunct="1"/>
            <a:r>
              <a:rPr lang="en-US" dirty="0"/>
              <a:t>Postpartum with </a:t>
            </a:r>
            <a:r>
              <a:rPr lang="en-US" b="0" i="1" dirty="0" err="1"/>
              <a:t>PreExisting</a:t>
            </a:r>
            <a:r>
              <a:rPr lang="en-US" b="0" i="1" dirty="0"/>
              <a:t> DM</a:t>
            </a:r>
            <a:endParaRPr lang="en-US" dirty="0"/>
          </a:p>
        </p:txBody>
      </p:sp>
      <p:pic>
        <p:nvPicPr>
          <p:cNvPr id="3" name="Picture 2" descr="Baby crawling on the floor">
            <a:extLst>
              <a:ext uri="{FF2B5EF4-FFF2-40B4-BE49-F238E27FC236}">
                <a16:creationId xmlns:a16="http://schemas.microsoft.com/office/drawing/2014/main" id="{AEE6FCC6-F135-772D-0991-77BD86A7B2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21" r="21521" b="1"/>
          <a:stretch/>
        </p:blipFill>
        <p:spPr>
          <a:xfrm>
            <a:off x="457200" y="1600200"/>
            <a:ext cx="4038600" cy="4533900"/>
          </a:xfrm>
          <a:prstGeom prst="rect">
            <a:avLst/>
          </a:prstGeom>
          <a:noFill/>
        </p:spPr>
      </p:pic>
      <p:sp>
        <p:nvSpPr>
          <p:cNvPr id="402435" name="Rectangle 3"/>
          <p:cNvSpPr>
            <a:spLocks noGrp="1" noRot="1" noChangeArrowheads="1"/>
          </p:cNvSpPr>
          <p:nvPr>
            <p:ph type="body" sz="half" idx="2"/>
          </p:nvPr>
        </p:nvSpPr>
        <p:spPr>
          <a:xfrm>
            <a:off x="4648200" y="1600200"/>
            <a:ext cx="4038600" cy="4533900"/>
          </a:xfrm>
        </p:spPr>
        <p:txBody>
          <a:bodyPr>
            <a:normAutofit/>
          </a:bodyPr>
          <a:lstStyle/>
          <a:p>
            <a:pPr eaLnBrk="1" hangingPunct="1">
              <a:lnSpc>
                <a:spcPct val="90000"/>
              </a:lnSpc>
              <a:defRPr/>
            </a:pPr>
            <a:r>
              <a:rPr lang="en-US" sz="2200" dirty="0"/>
              <a:t>Meal plan adjustment for goals/needs</a:t>
            </a:r>
          </a:p>
          <a:p>
            <a:pPr eaLnBrk="1" hangingPunct="1">
              <a:lnSpc>
                <a:spcPct val="90000"/>
              </a:lnSpc>
              <a:defRPr/>
            </a:pPr>
            <a:r>
              <a:rPr lang="en-US" sz="2200" dirty="0"/>
              <a:t>Breastfeeding and BG balance</a:t>
            </a:r>
          </a:p>
          <a:p>
            <a:pPr eaLnBrk="1" hangingPunct="1">
              <a:lnSpc>
                <a:spcPct val="90000"/>
              </a:lnSpc>
              <a:defRPr/>
            </a:pPr>
            <a:r>
              <a:rPr lang="en-US" sz="2200" dirty="0"/>
              <a:t>Family planning</a:t>
            </a:r>
          </a:p>
          <a:p>
            <a:pPr eaLnBrk="1" hangingPunct="1">
              <a:lnSpc>
                <a:spcPct val="90000"/>
              </a:lnSpc>
              <a:defRPr/>
            </a:pPr>
            <a:r>
              <a:rPr lang="en-US" sz="2200" dirty="0"/>
              <a:t>Preconception counseling starts here</a:t>
            </a:r>
          </a:p>
          <a:p>
            <a:pPr eaLnBrk="1" hangingPunct="1">
              <a:lnSpc>
                <a:spcPct val="90000"/>
              </a:lnSpc>
              <a:defRPr/>
            </a:pPr>
            <a:r>
              <a:rPr lang="en-US" sz="2200" dirty="0"/>
              <a:t>Connect with long term follow up care</a:t>
            </a:r>
          </a:p>
          <a:p>
            <a:pPr eaLnBrk="1" hangingPunct="1">
              <a:lnSpc>
                <a:spcPct val="90000"/>
              </a:lnSpc>
              <a:defRPr/>
            </a:pPr>
            <a:r>
              <a:rPr lang="en-US" sz="2200" dirty="0"/>
              <a:t>Monitor for postpartum depression and provide support</a:t>
            </a:r>
          </a:p>
          <a:p>
            <a:pPr eaLnBrk="1" hangingPunct="1">
              <a:lnSpc>
                <a:spcPct val="90000"/>
              </a:lnSpc>
              <a:defRPr/>
            </a:pPr>
            <a:endParaRPr lang="en-US" sz="2200" dirty="0"/>
          </a:p>
          <a:p>
            <a:pPr eaLnBrk="1" hangingPunct="1">
              <a:lnSpc>
                <a:spcPct val="90000"/>
              </a:lnSpc>
              <a:defRPr/>
            </a:pPr>
            <a:endParaRPr lang="en-US" sz="2200" dirty="0"/>
          </a:p>
        </p:txBody>
      </p:sp>
    </p:spTree>
    <p:custDataLst>
      <p:tags r:id="rId1"/>
    </p:custDataLst>
    <p:extLst>
      <p:ext uri="{BB962C8B-B14F-4D97-AF65-F5344CB8AC3E}">
        <p14:creationId xmlns:p14="http://schemas.microsoft.com/office/powerpoint/2010/main" val="27564842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2435">
                                            <p:txEl>
                                              <p:pRg st="0" end="0"/>
                                            </p:txEl>
                                          </p:spTgt>
                                        </p:tgtEl>
                                        <p:attrNameLst>
                                          <p:attrName>style.visibility</p:attrName>
                                        </p:attrNameLst>
                                      </p:cBhvr>
                                      <p:to>
                                        <p:strVal val="visible"/>
                                      </p:to>
                                    </p:set>
                                    <p:anim calcmode="lin" valueType="num">
                                      <p:cBhvr additive="base">
                                        <p:cTn id="7" dur="500" fill="hold"/>
                                        <p:tgtEl>
                                          <p:spTgt spid="402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2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2435">
                                            <p:txEl>
                                              <p:pRg st="1" end="1"/>
                                            </p:txEl>
                                          </p:spTgt>
                                        </p:tgtEl>
                                        <p:attrNameLst>
                                          <p:attrName>style.visibility</p:attrName>
                                        </p:attrNameLst>
                                      </p:cBhvr>
                                      <p:to>
                                        <p:strVal val="visible"/>
                                      </p:to>
                                    </p:set>
                                    <p:anim calcmode="lin" valueType="num">
                                      <p:cBhvr additive="base">
                                        <p:cTn id="13" dur="500" fill="hold"/>
                                        <p:tgtEl>
                                          <p:spTgt spid="402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2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2435">
                                            <p:txEl>
                                              <p:pRg st="2" end="2"/>
                                            </p:txEl>
                                          </p:spTgt>
                                        </p:tgtEl>
                                        <p:attrNameLst>
                                          <p:attrName>style.visibility</p:attrName>
                                        </p:attrNameLst>
                                      </p:cBhvr>
                                      <p:to>
                                        <p:strVal val="visible"/>
                                      </p:to>
                                    </p:set>
                                    <p:anim calcmode="lin" valueType="num">
                                      <p:cBhvr additive="base">
                                        <p:cTn id="19" dur="500" fill="hold"/>
                                        <p:tgtEl>
                                          <p:spTgt spid="402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2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2435">
                                            <p:txEl>
                                              <p:pRg st="3" end="3"/>
                                            </p:txEl>
                                          </p:spTgt>
                                        </p:tgtEl>
                                        <p:attrNameLst>
                                          <p:attrName>style.visibility</p:attrName>
                                        </p:attrNameLst>
                                      </p:cBhvr>
                                      <p:to>
                                        <p:strVal val="visible"/>
                                      </p:to>
                                    </p:set>
                                    <p:anim calcmode="lin" valueType="num">
                                      <p:cBhvr additive="base">
                                        <p:cTn id="25" dur="500" fill="hold"/>
                                        <p:tgtEl>
                                          <p:spTgt spid="4024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24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2435">
                                            <p:txEl>
                                              <p:pRg st="4" end="4"/>
                                            </p:txEl>
                                          </p:spTgt>
                                        </p:tgtEl>
                                        <p:attrNameLst>
                                          <p:attrName>style.visibility</p:attrName>
                                        </p:attrNameLst>
                                      </p:cBhvr>
                                      <p:to>
                                        <p:strVal val="visible"/>
                                      </p:to>
                                    </p:set>
                                    <p:anim calcmode="lin" valueType="num">
                                      <p:cBhvr additive="base">
                                        <p:cTn id="31" dur="500" fill="hold"/>
                                        <p:tgtEl>
                                          <p:spTgt spid="4024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24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2435">
                                            <p:txEl>
                                              <p:pRg st="5" end="5"/>
                                            </p:txEl>
                                          </p:spTgt>
                                        </p:tgtEl>
                                        <p:attrNameLst>
                                          <p:attrName>style.visibility</p:attrName>
                                        </p:attrNameLst>
                                      </p:cBhvr>
                                      <p:to>
                                        <p:strVal val="visible"/>
                                      </p:to>
                                    </p:set>
                                    <p:anim calcmode="lin" valueType="num">
                                      <p:cBhvr additive="base">
                                        <p:cTn id="37" dur="500" fill="hold"/>
                                        <p:tgtEl>
                                          <p:spTgt spid="40243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243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build="p" bldLvl="2"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457200" y="274638"/>
            <a:ext cx="8229600" cy="792162"/>
          </a:xfrm>
        </p:spPr>
        <p:txBody>
          <a:bodyPr>
            <a:normAutofit fontScale="90000"/>
          </a:bodyPr>
          <a:lstStyle/>
          <a:p>
            <a:pPr eaLnBrk="1" hangingPunct="1"/>
            <a:r>
              <a:rPr lang="en-US" dirty="0"/>
              <a:t>Postnatal Health: Maternal Behavior</a:t>
            </a:r>
          </a:p>
        </p:txBody>
      </p:sp>
      <p:pic>
        <p:nvPicPr>
          <p:cNvPr id="100354" name="Picture 2" descr="http://www.clintonhealth.org/breastfeed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95400"/>
            <a:ext cx="4125919" cy="33007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051185" y="4752109"/>
            <a:ext cx="1912956" cy="1436071"/>
          </a:xfrm>
          <a:prstGeom prst="rect">
            <a:avLst/>
          </a:prstGeom>
        </p:spPr>
      </p:pic>
      <p:sp>
        <p:nvSpPr>
          <p:cNvPr id="8" name="Text Placeholder 1"/>
          <p:cNvSpPr>
            <a:spLocks noGrp="1"/>
          </p:cNvSpPr>
          <p:nvPr>
            <p:ph sz="half" idx="1"/>
          </p:nvPr>
        </p:nvSpPr>
        <p:spPr>
          <a:xfrm>
            <a:off x="381000" y="1219200"/>
            <a:ext cx="4191000" cy="5486400"/>
          </a:xfrm>
        </p:spPr>
        <p:txBody>
          <a:bodyPr>
            <a:normAutofit fontScale="70000" lnSpcReduction="20000"/>
          </a:bodyPr>
          <a:lstStyle/>
          <a:p>
            <a:pPr lvl="0"/>
            <a:r>
              <a:rPr lang="en-US" sz="4000" dirty="0"/>
              <a:t>For children: Breastfeeding decreases risk type 1 and type 2 and excess weight</a:t>
            </a:r>
          </a:p>
          <a:p>
            <a:pPr lvl="0"/>
            <a:r>
              <a:rPr lang="en-US" sz="4000" dirty="0"/>
              <a:t>For parent: </a:t>
            </a:r>
          </a:p>
          <a:p>
            <a:pPr lvl="1"/>
            <a:r>
              <a:rPr lang="en-US" sz="4000" dirty="0"/>
              <a:t>Breastfeeding decreases diabetes risk by 50%. </a:t>
            </a:r>
          </a:p>
          <a:p>
            <a:pPr lvl="1"/>
            <a:r>
              <a:rPr lang="en-US" sz="4000" dirty="0"/>
              <a:t>Plus breastfeeding decreases blood pressure, risk of breast cancer and helps with weight management</a:t>
            </a:r>
          </a:p>
          <a:p>
            <a:endParaRPr lang="en-US" dirty="0"/>
          </a:p>
        </p:txBody>
      </p:sp>
    </p:spTree>
    <p:custDataLst>
      <p:tags r:id="rId1"/>
    </p:custDataLst>
    <p:extLst>
      <p:ext uri="{BB962C8B-B14F-4D97-AF65-F5344CB8AC3E}">
        <p14:creationId xmlns:p14="http://schemas.microsoft.com/office/powerpoint/2010/main" val="355503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C:\Documents and Settings\Owner\Local Settings\Temporary Internet Files\Content.IE5\87VYIGIN\MPj043739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71602"/>
            <a:ext cx="2743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p:txBody>
          <a:bodyPr>
            <a:normAutofit/>
          </a:bodyPr>
          <a:lstStyle/>
          <a:p>
            <a:pPr eaLnBrk="1" hangingPunct="1"/>
            <a:r>
              <a:rPr lang="en-US"/>
              <a:t>Diabetes &amp; Pregnancy Topics</a:t>
            </a:r>
            <a:endParaRPr lang="en-US" dirty="0"/>
          </a:p>
        </p:txBody>
      </p:sp>
      <p:sp>
        <p:nvSpPr>
          <p:cNvPr id="2" name="Content Placeholder 1"/>
          <p:cNvSpPr>
            <a:spLocks noGrp="1"/>
          </p:cNvSpPr>
          <p:nvPr>
            <p:ph sz="quarter" idx="1"/>
          </p:nvPr>
        </p:nvSpPr>
        <p:spPr>
          <a:xfrm>
            <a:off x="457200" y="1219200"/>
            <a:ext cx="5257800" cy="4937760"/>
          </a:xfrm>
        </p:spPr>
        <p:txBody>
          <a:bodyPr>
            <a:normAutofit fontScale="92500" lnSpcReduction="10000"/>
          </a:bodyPr>
          <a:lstStyle/>
          <a:p>
            <a:pPr marL="342900" marR="0" lvl="0" indent="-342900">
              <a:lnSpc>
                <a:spcPct val="115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List three issues that affect pregnancy with diabetes.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Describe the unique attributes of pre-existing diabetes in pregnancy &amp; gestational diabetes.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State the diagnostic criteria &amp; management goals for gestational diabetes.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Discuss the </a:t>
            </a:r>
            <a:r>
              <a:rPr lang="en-US" sz="2400" dirty="0">
                <a:ea typeface="Calibri" panose="020F0502020204030204" pitchFamily="34" charset="0"/>
                <a:cs typeface="Calibri" panose="020F0502020204030204" pitchFamily="34" charset="0"/>
              </a:rPr>
              <a:t>p</a:t>
            </a:r>
            <a:r>
              <a:rPr lang="en-US" sz="2400" dirty="0">
                <a:effectLst/>
                <a:latin typeface="Calibri" panose="020F0502020204030204" pitchFamily="34" charset="0"/>
                <a:ea typeface="Calibri" panose="020F0502020204030204" pitchFamily="34" charset="0"/>
                <a:cs typeface="Calibri" panose="020F0502020204030204" pitchFamily="34" charset="0"/>
              </a:rPr>
              <a:t>otential short-term &amp; long-term complications of fetal exposure to hyperglycemia.</a:t>
            </a:r>
            <a:endParaRPr lang="en-US" sz="2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r>
              <a:rPr lang="en-US" sz="2400" dirty="0">
                <a:effectLst/>
                <a:latin typeface="Calibri" panose="020F0502020204030204" pitchFamily="34" charset="0"/>
                <a:ea typeface="Calibri" panose="020F0502020204030204" pitchFamily="34" charset="0"/>
              </a:rPr>
              <a:t>Describe </a:t>
            </a:r>
            <a:r>
              <a:rPr lang="en-US" sz="2400" dirty="0">
                <a:ea typeface="Calibri" panose="020F0502020204030204" pitchFamily="34" charset="0"/>
              </a:rPr>
              <a:t>p</a:t>
            </a:r>
            <a:r>
              <a:rPr lang="en-US" sz="2400" dirty="0">
                <a:effectLst/>
                <a:latin typeface="Calibri" panose="020F0502020204030204" pitchFamily="34" charset="0"/>
                <a:ea typeface="Calibri" panose="020F0502020204030204" pitchFamily="34" charset="0"/>
              </a:rPr>
              <a:t>revention measures to ensure safety.</a:t>
            </a:r>
            <a:endParaRPr lang="en-US" sz="4000" dirty="0"/>
          </a:p>
        </p:txBody>
      </p:sp>
    </p:spTree>
    <p:custDataLst>
      <p:tags r:id="rId1"/>
    </p:custDataLst>
    <p:extLst>
      <p:ext uri="{BB962C8B-B14F-4D97-AF65-F5344CB8AC3E}">
        <p14:creationId xmlns:p14="http://schemas.microsoft.com/office/powerpoint/2010/main" val="13046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28600"/>
            <a:ext cx="8226425" cy="1187450"/>
          </a:xfrm>
        </p:spPr>
        <p:txBody>
          <a:bodyPr>
            <a:normAutofit/>
          </a:bodyPr>
          <a:lstStyle/>
          <a:p>
            <a:r>
              <a:rPr lang="en-US" dirty="0"/>
              <a:t>Engaging and supporting   </a:t>
            </a:r>
          </a:p>
        </p:txBody>
      </p:sp>
      <p:sp>
        <p:nvSpPr>
          <p:cNvPr id="8" name="Text Placeholder 7"/>
          <p:cNvSpPr>
            <a:spLocks noGrp="1"/>
          </p:cNvSpPr>
          <p:nvPr>
            <p:ph type="body" sz="half" idx="1"/>
          </p:nvPr>
        </p:nvSpPr>
        <p:spPr/>
        <p:txBody>
          <a:bodyPr/>
          <a:lstStyle/>
          <a:p>
            <a:r>
              <a:rPr lang="en-US" dirty="0"/>
              <a:t>Phases of Life</a:t>
            </a:r>
          </a:p>
          <a:p>
            <a:pPr lvl="1"/>
            <a:r>
              <a:rPr lang="en-US" dirty="0">
                <a:solidFill>
                  <a:srgbClr val="C00000"/>
                </a:solidFill>
              </a:rPr>
              <a:t>After Delivery</a:t>
            </a:r>
          </a:p>
          <a:p>
            <a:pPr marL="0" indent="0">
              <a:buNone/>
            </a:pPr>
            <a:endParaRPr lang="en-US" dirty="0"/>
          </a:p>
        </p:txBody>
      </p:sp>
      <p:sp>
        <p:nvSpPr>
          <p:cNvPr id="5" name="Content Placeholder 4"/>
          <p:cNvSpPr>
            <a:spLocks noGrp="1"/>
          </p:cNvSpPr>
          <p:nvPr>
            <p:ph sz="quarter" idx="2"/>
          </p:nvPr>
        </p:nvSpPr>
        <p:spPr>
          <a:xfrm>
            <a:off x="4648200" y="1371599"/>
            <a:ext cx="4037013" cy="2972231"/>
          </a:xfrm>
        </p:spPr>
        <p:txBody>
          <a:bodyPr>
            <a:noAutofit/>
          </a:bodyPr>
          <a:lstStyle/>
          <a:p>
            <a:r>
              <a:rPr lang="en-US" sz="2400" dirty="0"/>
              <a:t>Environment</a:t>
            </a:r>
          </a:p>
          <a:p>
            <a:pPr lvl="1"/>
            <a:r>
              <a:rPr lang="en-US" sz="2000" dirty="0"/>
              <a:t>Access to safe places to exercise</a:t>
            </a:r>
          </a:p>
          <a:p>
            <a:pPr lvl="1"/>
            <a:r>
              <a:rPr lang="en-US" sz="2000" dirty="0"/>
              <a:t>Access to healthy foods</a:t>
            </a:r>
          </a:p>
          <a:p>
            <a:pPr lvl="1"/>
            <a:r>
              <a:rPr lang="en-US" sz="2000" dirty="0"/>
              <a:t>Adequate paying job/finances</a:t>
            </a:r>
          </a:p>
          <a:p>
            <a:pPr lvl="1"/>
            <a:r>
              <a:rPr lang="en-US" sz="2000" dirty="0"/>
              <a:t>Access to health care / Postnatal care</a:t>
            </a:r>
          </a:p>
          <a:p>
            <a:pPr lvl="1"/>
            <a:r>
              <a:rPr lang="en-US" sz="2000" dirty="0"/>
              <a:t>Access to child care</a:t>
            </a:r>
          </a:p>
        </p:txBody>
      </p:sp>
      <p:sp>
        <p:nvSpPr>
          <p:cNvPr id="7" name="Content Placeholder 6"/>
          <p:cNvSpPr>
            <a:spLocks noGrp="1"/>
          </p:cNvSpPr>
          <p:nvPr>
            <p:ph sz="quarter" idx="3"/>
          </p:nvPr>
        </p:nvSpPr>
        <p:spPr>
          <a:xfrm>
            <a:off x="4572000" y="4361974"/>
            <a:ext cx="4037013" cy="2173287"/>
          </a:xfrm>
        </p:spPr>
        <p:txBody>
          <a:bodyPr>
            <a:normAutofit fontScale="85000" lnSpcReduction="20000"/>
          </a:bodyPr>
          <a:lstStyle/>
          <a:p>
            <a:r>
              <a:rPr lang="en-US" dirty="0" err="1"/>
              <a:t>LifeStyle</a:t>
            </a:r>
            <a:endParaRPr lang="en-US" dirty="0"/>
          </a:p>
          <a:p>
            <a:pPr lvl="1"/>
            <a:r>
              <a:rPr lang="en-US" dirty="0"/>
              <a:t>Breast feeding</a:t>
            </a:r>
          </a:p>
          <a:p>
            <a:pPr lvl="1"/>
            <a:r>
              <a:rPr lang="en-US" dirty="0"/>
              <a:t>Weight management</a:t>
            </a:r>
          </a:p>
          <a:p>
            <a:pPr lvl="1"/>
            <a:r>
              <a:rPr lang="en-US" dirty="0"/>
              <a:t>Keeping Active</a:t>
            </a:r>
          </a:p>
          <a:p>
            <a:pPr lvl="1"/>
            <a:r>
              <a:rPr lang="en-US" dirty="0"/>
              <a:t>Choose healthy foods</a:t>
            </a:r>
          </a:p>
          <a:p>
            <a:pPr lvl="1"/>
            <a:r>
              <a:rPr lang="en-US" dirty="0"/>
              <a:t>Role model for children</a:t>
            </a:r>
          </a:p>
        </p:txBody>
      </p:sp>
      <p:pic>
        <p:nvPicPr>
          <p:cNvPr id="4" name="Picture 3"/>
          <p:cNvPicPr>
            <a:picLocks noChangeAspect="1"/>
          </p:cNvPicPr>
          <p:nvPr/>
        </p:nvPicPr>
        <p:blipFill>
          <a:blip r:embed="rId3"/>
          <a:stretch>
            <a:fillRect/>
          </a:stretch>
        </p:blipFill>
        <p:spPr>
          <a:xfrm>
            <a:off x="291008" y="2912259"/>
            <a:ext cx="4074081" cy="2863145"/>
          </a:xfrm>
          <a:prstGeom prst="rect">
            <a:avLst/>
          </a:prstGeom>
        </p:spPr>
      </p:pic>
    </p:spTree>
    <p:custDataLst>
      <p:tags r:id="rId1"/>
    </p:custDataLst>
    <p:extLst>
      <p:ext uri="{BB962C8B-B14F-4D97-AF65-F5344CB8AC3E}">
        <p14:creationId xmlns:p14="http://schemas.microsoft.com/office/powerpoint/2010/main" val="3351309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381000" y="304800"/>
            <a:ext cx="8025689" cy="1600200"/>
          </a:xfrm>
        </p:spPr>
        <p:txBody>
          <a:bodyPr>
            <a:normAutofit fontScale="90000"/>
          </a:bodyPr>
          <a:lstStyle/>
          <a:p>
            <a:r>
              <a:rPr lang="en-US" sz="3600" dirty="0"/>
              <a:t>Health Legacy – </a:t>
            </a:r>
            <a:br>
              <a:rPr lang="en-US" sz="3600" dirty="0"/>
            </a:br>
            <a:r>
              <a:rPr lang="en-US" sz="3600" dirty="0"/>
              <a:t>Great opportunity to pass on your best for generations to come</a:t>
            </a:r>
          </a:p>
        </p:txBody>
      </p:sp>
      <p:sp>
        <p:nvSpPr>
          <p:cNvPr id="248835" name="Rectangle 3"/>
          <p:cNvSpPr>
            <a:spLocks noGrp="1" noRot="1" noChangeArrowheads="1"/>
          </p:cNvSpPr>
          <p:nvPr>
            <p:ph idx="1"/>
          </p:nvPr>
        </p:nvSpPr>
        <p:spPr>
          <a:xfrm>
            <a:off x="-228600" y="1905000"/>
            <a:ext cx="5715000" cy="4572000"/>
          </a:xfrm>
        </p:spPr>
        <p:txBody>
          <a:bodyPr/>
          <a:lstStyle/>
          <a:p>
            <a:pPr lvl="2" eaLnBrk="1" hangingPunct="1">
              <a:defRPr/>
            </a:pPr>
            <a:r>
              <a:rPr lang="en-US" sz="2489" dirty="0"/>
              <a:t> </a:t>
            </a:r>
            <a:r>
              <a:rPr lang="en-US" sz="3200" dirty="0"/>
              <a:t>Healthy eating before and during pregnancy matters</a:t>
            </a:r>
          </a:p>
          <a:p>
            <a:pPr lvl="2" eaLnBrk="1" hangingPunct="1">
              <a:defRPr/>
            </a:pPr>
            <a:r>
              <a:rPr lang="en-US" sz="3200" dirty="0"/>
              <a:t> Keep Active</a:t>
            </a:r>
          </a:p>
          <a:p>
            <a:pPr lvl="2" eaLnBrk="1" hangingPunct="1">
              <a:defRPr/>
            </a:pPr>
            <a:r>
              <a:rPr lang="en-US" sz="3200" dirty="0"/>
              <a:t>Family planning</a:t>
            </a:r>
          </a:p>
          <a:p>
            <a:pPr lvl="2" eaLnBrk="1" hangingPunct="1">
              <a:defRPr/>
            </a:pPr>
            <a:r>
              <a:rPr lang="en-US" sz="3200" dirty="0"/>
              <a:t>Encourage active </a:t>
            </a:r>
          </a:p>
          <a:p>
            <a:pPr marL="594360" lvl="2" indent="0" eaLnBrk="1" hangingPunct="1">
              <a:buNone/>
              <a:defRPr/>
            </a:pPr>
            <a:r>
              <a:rPr lang="en-US" sz="3200" dirty="0"/>
              <a:t>participation in care; before, during and after.</a:t>
            </a:r>
          </a:p>
          <a:p>
            <a:pPr lvl="2" eaLnBrk="1" hangingPunct="1">
              <a:defRPr/>
            </a:pPr>
            <a:endParaRPr lang="en-US" sz="2489" dirty="0"/>
          </a:p>
        </p:txBody>
      </p:sp>
      <p:pic>
        <p:nvPicPr>
          <p:cNvPr id="2" name="Picture 1"/>
          <p:cNvPicPr>
            <a:picLocks noChangeAspect="1"/>
          </p:cNvPicPr>
          <p:nvPr/>
        </p:nvPicPr>
        <p:blipFill>
          <a:blip r:embed="rId4"/>
          <a:stretch>
            <a:fillRect/>
          </a:stretch>
        </p:blipFill>
        <p:spPr>
          <a:xfrm>
            <a:off x="5257800" y="2057400"/>
            <a:ext cx="3148889" cy="1967552"/>
          </a:xfrm>
          <a:prstGeom prst="rect">
            <a:avLst/>
          </a:prstGeom>
        </p:spPr>
      </p:pic>
    </p:spTree>
    <p:custDataLst>
      <p:tags r:id="rId1"/>
    </p:custDataLst>
    <p:extLst>
      <p:ext uri="{BB962C8B-B14F-4D97-AF65-F5344CB8AC3E}">
        <p14:creationId xmlns:p14="http://schemas.microsoft.com/office/powerpoint/2010/main" val="370614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338833" y="1143000"/>
            <a:ext cx="5728967" cy="4937760"/>
          </a:xfrm>
        </p:spPr>
        <p:txBody>
          <a:bodyPr/>
          <a:lstStyle/>
          <a:p>
            <a:r>
              <a:rPr lang="fr-FR" dirty="0"/>
              <a:t>Questions? </a:t>
            </a:r>
            <a:r>
              <a:rPr lang="fr-FR" dirty="0" err="1"/>
              <a:t>We</a:t>
            </a:r>
            <a:r>
              <a:rPr lang="fr-FR" dirty="0"/>
              <a:t> are </a:t>
            </a:r>
            <a:r>
              <a:rPr lang="fr-FR" dirty="0" err="1"/>
              <a:t>here</a:t>
            </a:r>
            <a:r>
              <a:rPr lang="fr-FR" dirty="0"/>
              <a:t> to help!</a:t>
            </a:r>
          </a:p>
          <a:p>
            <a:r>
              <a:rPr lang="fr-FR" dirty="0"/>
              <a:t>Email info@diabetesed.net</a:t>
            </a:r>
          </a:p>
          <a:p>
            <a:r>
              <a:rPr lang="fr-FR" dirty="0"/>
              <a:t>Call 530/ 893-8635</a:t>
            </a:r>
          </a:p>
          <a:p>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501" y="1219200"/>
            <a:ext cx="2864332" cy="4296499"/>
          </a:xfrm>
          <a:prstGeom prst="rect">
            <a:avLst/>
          </a:prstGeom>
        </p:spPr>
      </p:pic>
    </p:spTree>
    <p:custDataLst>
      <p:tags r:id="rId1"/>
    </p:custDataLst>
    <p:extLst>
      <p:ext uri="{BB962C8B-B14F-4D97-AF65-F5344CB8AC3E}">
        <p14:creationId xmlns:p14="http://schemas.microsoft.com/office/powerpoint/2010/main" val="503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Elevated Glucose in Pregnancy – Potential Complications</a:t>
            </a:r>
          </a:p>
        </p:txBody>
      </p:sp>
      <p:sp>
        <p:nvSpPr>
          <p:cNvPr id="3" name="Content Placeholder 2"/>
          <p:cNvSpPr>
            <a:spLocks noGrp="1"/>
          </p:cNvSpPr>
          <p:nvPr>
            <p:ph sz="quarter" idx="1"/>
          </p:nvPr>
        </p:nvSpPr>
        <p:spPr>
          <a:xfrm>
            <a:off x="457200" y="1524000"/>
            <a:ext cx="8229600" cy="4632960"/>
          </a:xfrm>
        </p:spPr>
        <p:txBody>
          <a:bodyPr>
            <a:normAutofit/>
          </a:bodyPr>
          <a:lstStyle/>
          <a:p>
            <a:r>
              <a:rPr lang="en-US" dirty="0">
                <a:solidFill>
                  <a:srgbClr val="383636"/>
                </a:solidFill>
                <a:cs typeface="Calibri" panose="020F0502020204030204" pitchFamily="34" charset="0"/>
              </a:rPr>
              <a:t>S</a:t>
            </a:r>
            <a:r>
              <a:rPr lang="en-US" b="0" i="0" dirty="0">
                <a:solidFill>
                  <a:srgbClr val="383636"/>
                </a:solidFill>
                <a:effectLst/>
                <a:cs typeface="Calibri" panose="020F0502020204030204" pitchFamily="34" charset="0"/>
              </a:rPr>
              <a:t>pontaneous abortion</a:t>
            </a:r>
          </a:p>
          <a:p>
            <a:r>
              <a:rPr lang="en-US" dirty="0">
                <a:solidFill>
                  <a:srgbClr val="383636"/>
                </a:solidFill>
                <a:cs typeface="Calibri" panose="020F0502020204030204" pitchFamily="34" charset="0"/>
              </a:rPr>
              <a:t>F</a:t>
            </a:r>
            <a:r>
              <a:rPr lang="en-US" b="0" i="0" dirty="0">
                <a:solidFill>
                  <a:srgbClr val="383636"/>
                </a:solidFill>
                <a:effectLst/>
                <a:cs typeface="Calibri" panose="020F0502020204030204" pitchFamily="34" charset="0"/>
              </a:rPr>
              <a:t>etal anomalies</a:t>
            </a:r>
          </a:p>
          <a:p>
            <a:r>
              <a:rPr lang="en-US" b="0" i="0" dirty="0">
                <a:solidFill>
                  <a:srgbClr val="383636"/>
                </a:solidFill>
                <a:effectLst/>
                <a:cs typeface="Calibri" panose="020F0502020204030204" pitchFamily="34" charset="0"/>
              </a:rPr>
              <a:t>Preeclampsia</a:t>
            </a:r>
          </a:p>
          <a:p>
            <a:r>
              <a:rPr lang="en-US" dirty="0">
                <a:solidFill>
                  <a:srgbClr val="383636"/>
                </a:solidFill>
                <a:cs typeface="Calibri" panose="020F0502020204030204" pitchFamily="34" charset="0"/>
              </a:rPr>
              <a:t>F</a:t>
            </a:r>
            <a:r>
              <a:rPr lang="en-US" b="0" i="0" dirty="0">
                <a:solidFill>
                  <a:srgbClr val="383636"/>
                </a:solidFill>
                <a:effectLst/>
                <a:cs typeface="Calibri" panose="020F0502020204030204" pitchFamily="34" charset="0"/>
              </a:rPr>
              <a:t>etal demise</a:t>
            </a:r>
          </a:p>
          <a:p>
            <a:r>
              <a:rPr lang="en-US" dirty="0">
                <a:solidFill>
                  <a:srgbClr val="383636"/>
                </a:solidFill>
                <a:cs typeface="Calibri" panose="020F0502020204030204" pitchFamily="34" charset="0"/>
              </a:rPr>
              <a:t>M</a:t>
            </a:r>
            <a:r>
              <a:rPr lang="en-US" b="0" i="0" dirty="0">
                <a:solidFill>
                  <a:srgbClr val="383636"/>
                </a:solidFill>
                <a:effectLst/>
                <a:cs typeface="Calibri" panose="020F0502020204030204" pitchFamily="34" charset="0"/>
              </a:rPr>
              <a:t>acrosomia, </a:t>
            </a:r>
          </a:p>
          <a:p>
            <a:r>
              <a:rPr lang="en-US" dirty="0">
                <a:solidFill>
                  <a:srgbClr val="383636"/>
                </a:solidFill>
                <a:cs typeface="Calibri" panose="020F0502020204030204" pitchFamily="34" charset="0"/>
              </a:rPr>
              <a:t>N</a:t>
            </a:r>
            <a:r>
              <a:rPr lang="en-US" b="0" i="0" dirty="0">
                <a:solidFill>
                  <a:srgbClr val="383636"/>
                </a:solidFill>
                <a:effectLst/>
                <a:cs typeface="Calibri" panose="020F0502020204030204" pitchFamily="34" charset="0"/>
              </a:rPr>
              <a:t>eonatal hypoglycemia,</a:t>
            </a:r>
          </a:p>
          <a:p>
            <a:r>
              <a:rPr lang="en-US" b="0" i="0" dirty="0">
                <a:solidFill>
                  <a:srgbClr val="383636"/>
                </a:solidFill>
                <a:effectLst/>
                <a:cs typeface="Calibri" panose="020F0502020204030204" pitchFamily="34" charset="0"/>
              </a:rPr>
              <a:t>Hyperbilirubinemia</a:t>
            </a:r>
          </a:p>
          <a:p>
            <a:r>
              <a:rPr lang="en-US" dirty="0">
                <a:solidFill>
                  <a:srgbClr val="383636"/>
                </a:solidFill>
                <a:cs typeface="Calibri" panose="020F0502020204030204" pitchFamily="34" charset="0"/>
              </a:rPr>
              <a:t>N</a:t>
            </a:r>
            <a:r>
              <a:rPr lang="en-US" b="0" i="0" dirty="0">
                <a:solidFill>
                  <a:srgbClr val="383636"/>
                </a:solidFill>
                <a:effectLst/>
                <a:cs typeface="Calibri" panose="020F0502020204030204" pitchFamily="34" charset="0"/>
              </a:rPr>
              <a:t>eonatal respiratory distress syndrome</a:t>
            </a:r>
          </a:p>
          <a:p>
            <a:endParaRPr lang="en-US" dirty="0"/>
          </a:p>
        </p:txBody>
      </p:sp>
      <p:pic>
        <p:nvPicPr>
          <p:cNvPr id="4" name="Picture 3"/>
          <p:cNvPicPr>
            <a:picLocks noChangeAspect="1"/>
          </p:cNvPicPr>
          <p:nvPr/>
        </p:nvPicPr>
        <p:blipFill>
          <a:blip r:embed="rId3"/>
          <a:stretch>
            <a:fillRect/>
          </a:stretch>
        </p:blipFill>
        <p:spPr>
          <a:xfrm>
            <a:off x="5791200" y="1524000"/>
            <a:ext cx="2447925" cy="2447925"/>
          </a:xfrm>
          <a:prstGeom prst="rect">
            <a:avLst/>
          </a:prstGeom>
        </p:spPr>
      </p:pic>
    </p:spTree>
    <p:custDataLst>
      <p:tags r:id="rId1"/>
    </p:custDataLst>
    <p:extLst>
      <p:ext uri="{BB962C8B-B14F-4D97-AF65-F5344CB8AC3E}">
        <p14:creationId xmlns:p14="http://schemas.microsoft.com/office/powerpoint/2010/main" val="143751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DA0D-F464-DB04-103D-7BFDF9BE909B}"/>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33598137-5749-805A-0E3D-3B5E311B1C64}"/>
              </a:ext>
            </a:extLst>
          </p:cNvPr>
          <p:cNvSpPr>
            <a:spLocks noGrp="1"/>
          </p:cNvSpPr>
          <p:nvPr>
            <p:ph sz="quarter" idx="1"/>
          </p:nvPr>
        </p:nvSpPr>
        <p:spPr/>
        <p:txBody>
          <a:bodyPr>
            <a:normAutofit/>
          </a:bodyPr>
          <a:lstStyle/>
          <a:p>
            <a:r>
              <a:rPr lang="en-US" dirty="0"/>
              <a:t>Prevalence of diabetes in pregnancy is increasing </a:t>
            </a:r>
          </a:p>
          <a:p>
            <a:r>
              <a:rPr lang="en-US" dirty="0"/>
              <a:t>Definitions</a:t>
            </a:r>
          </a:p>
          <a:p>
            <a:pPr lvl="1"/>
            <a:r>
              <a:rPr lang="en-US" dirty="0"/>
              <a:t>Pre-gestational diabetes: pre-existing type 1 or type 2 diabetes in pregnancy</a:t>
            </a:r>
          </a:p>
          <a:p>
            <a:pPr lvl="1"/>
            <a:r>
              <a:rPr lang="en-US" dirty="0"/>
              <a:t>Gestational diabetes: diabetes diagnosed in the 2</a:t>
            </a:r>
            <a:r>
              <a:rPr lang="en-US" baseline="30000" dirty="0"/>
              <a:t>nd</a:t>
            </a:r>
            <a:r>
              <a:rPr lang="en-US" dirty="0"/>
              <a:t> or 3</a:t>
            </a:r>
            <a:r>
              <a:rPr lang="en-US" baseline="30000" dirty="0"/>
              <a:t>rd</a:t>
            </a:r>
            <a:r>
              <a:rPr lang="en-US" dirty="0"/>
              <a:t> trimester of pregnancy</a:t>
            </a:r>
          </a:p>
        </p:txBody>
      </p:sp>
    </p:spTree>
    <p:extLst>
      <p:ext uri="{BB962C8B-B14F-4D97-AF65-F5344CB8AC3E}">
        <p14:creationId xmlns:p14="http://schemas.microsoft.com/office/powerpoint/2010/main" val="87747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586"/>
  <p:tag name="ELAPSEDTIME" val="196.5"/>
  <p:tag name="ANNOTATION_TYPE_1" val="0"/>
  <p:tag name="ANNOTATION_START_1" val="38.7"/>
  <p:tag name="ANNOTATION_END_1" val="55.4"/>
  <p:tag name="ANNOTATION_TOP_1" val="179.9"/>
  <p:tag name="ANNOTATION_LEFT_1" val="47.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2"/>
  <p:tag name="ANNOTATION_START_2" val="55.4"/>
  <p:tag name="ANNOTATION_END_2" val="55.4"/>
  <p:tag name="ANNOTATION_TOP_2" val="-37.2"/>
  <p:tag name="ANNOTATION_LEFT_2" val="-37.3"/>
  <p:tag name="ANNOTATION_WIDTH_2" val="650.5"/>
  <p:tag name="ANNOTATION_HEIGHT_2" val="506.4"/>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5.4"/>
  <p:tag name="ANNOTATION_END_3" val="97.3"/>
  <p:tag name="ANNOTATION_TOP_3" val="201.5"/>
  <p:tag name="ANNOTATION_LEFT_3" val="44.0"/>
  <p:tag name="ANNOTATION_WIDTH_3" val="491.8"/>
  <p:tag name="ANNOTATION_HEIGHT_3" val="130.1"/>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7.3"/>
  <p:tag name="ANNOTATION_END_4" val="100.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00.6"/>
  <p:tag name="ANNOTATION_END_5" val="100.6"/>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0.6"/>
  <p:tag name="ANNOTATION_END_6" val="169.2"/>
  <p:tag name="ANNOTATION_TOP_6" val="330.1"/>
  <p:tag name="ANNOTATION_LEFT_6" val="38.0"/>
  <p:tag name="ANNOTATION_WIDTH_6" val="490.3"/>
  <p:tag name="ANNOTATION_HEIGHT_6" val="91.5"/>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69.2"/>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febf9c2-73e3-475b-b703-3dae79a61a51"/>
  <p:tag name="ARTICULATE_SLIDE_NAV" val="8"/>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665"/>
  <p:tag name="ELAPSEDTIME" val="76.0"/>
  <p:tag name="ANNOTATION_TYPE_1" val="0"/>
  <p:tag name="ANNOTATION_START_1" val="30.2"/>
  <p:tag name="ANNOTATION_END_1" val="43.9"/>
  <p:tag name="ANNOTATION_TOP_1" val="154.7"/>
  <p:tag name="ANNOTATION_LEFT_1" val="38.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3.9"/>
  <p:tag name="ANNOTATION_END_2" val="57.5"/>
  <p:tag name="ANNOTATION_TOP_2" val="235.7"/>
  <p:tag name="ANNOTATION_LEFT_2" val="34.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7.5"/>
  <p:tag name="ANNOTATION_TOP_3" val="275.1"/>
  <p:tag name="ANNOTATION_LEFT_3" val="44.0"/>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25a69dbc-5a0c-43bb-979d-4943d7aa1432"/>
  <p:tag name="ARTICULATE_SLIDE_NAV" val="29"/>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ELINE" val="2.7/52.8/67.5/80.5/96.1"/>
  <p:tag name="ELAPSEDTIME" val="144.9"/>
  <p:tag name="ANNOTATION_COUNT" val="0"/>
  <p:tag name="AUDIO_ID" val="602"/>
  <p:tag name="ARTICULATE_SLIDE_GUID" val="6d445036-ca9f-4182-a415-46e9411c6ae8"/>
  <p:tag name="ARTICULATE_SLIDE_NAV" val="25"/>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JccLfE6F_files\slide0001_image001.png"/>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NnWjcPw6_files\slide0001_image001.png"/>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GPHBiLrW_files\slide0001_image001.png"/>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JxUC2qx_files\slide0001_image001.png"/>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OdqsRfT7_files\slide0001_image001.png"/>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Lrp5oL0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sBegDvK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toDH9U4_files\slide0001_image001.png"/>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rEQgLAk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610"/>
  <p:tag name="ELAPSEDTIME" val="103.7"/>
  <p:tag name="ANNOTATION_TYPE_1" val="2"/>
  <p:tag name="ANNOTATION_START_1" val="7.0"/>
  <p:tag name="ANNOTATION_END_1" val="7.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0"/>
  <p:tag name="ANNOTATION_END_2" val="10.9"/>
  <p:tag name="ANNOTATION_TOP_2" val="348.0"/>
  <p:tag name="ANNOTATION_LEFT_2" val="16.4"/>
  <p:tag name="ANNOTATION_WIDTH_2" val="547.7"/>
  <p:tag name="ANNOTATION_HEIGHT_2" val="6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0.9"/>
  <p:tag name="ANNOTATION_END_3" val="54.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0"/>
  <p:tag name="ANNOTATION_END_4" val="54.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0"/>
  <p:tag name="ANNOTATION_END_5" val="102.0"/>
  <p:tag name="ANNOTATION_TOP_5" val="228.3"/>
  <p:tag name="ANNOTATION_LEFT_5" val="21.6"/>
  <p:tag name="ANNOTATION_WIDTH_5" val="555.9"/>
  <p:tag name="ANNOTATION_HEIGHT_5" val="124.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a07c9611-987c-45ed-ac7b-e62eae02e973"/>
  <p:tag name="ARTICULATE_SLIDE_NAV" val="21"/>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7vbvnr0_files\slide0001_image001.jpg"/>
</p:tagLst>
</file>

<file path=ppt/tags/tag26.xml><?xml version="1.0" encoding="utf-8"?>
<p:tagLst xmlns:a="http://schemas.openxmlformats.org/drawingml/2006/main" xmlns:r="http://schemas.openxmlformats.org/officeDocument/2006/relationships" xmlns:p="http://schemas.openxmlformats.org/presentationml/2006/main">
  <p:tag name="AUDIO_ID" val="610"/>
  <p:tag name="ELAPSEDTIME" val="103.7"/>
  <p:tag name="ANNOTATION_TYPE_1" val="2"/>
  <p:tag name="ANNOTATION_START_1" val="7.0"/>
  <p:tag name="ANNOTATION_END_1" val="7.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0"/>
  <p:tag name="ANNOTATION_END_2" val="10.9"/>
  <p:tag name="ANNOTATION_TOP_2" val="348.0"/>
  <p:tag name="ANNOTATION_LEFT_2" val="16.4"/>
  <p:tag name="ANNOTATION_WIDTH_2" val="547.7"/>
  <p:tag name="ANNOTATION_HEIGHT_2" val="6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0.9"/>
  <p:tag name="ANNOTATION_END_3" val="54.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0"/>
  <p:tag name="ANNOTATION_END_4" val="54.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0"/>
  <p:tag name="ANNOTATION_END_5" val="102.0"/>
  <p:tag name="ANNOTATION_TOP_5" val="228.3"/>
  <p:tag name="ANNOTATION_LEFT_5" val="21.6"/>
  <p:tag name="ANNOTATION_WIDTH_5" val="555.9"/>
  <p:tag name="ANNOTATION_HEIGHT_5" val="124.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a07c9611-987c-45ed-ac7b-e62eae02e973"/>
  <p:tag name="ARTICULATE_SLIDE_NAV" val="21"/>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7vbvnr0_files\slide0001_image001.jpg"/>
</p:tagLst>
</file>

<file path=ppt/tags/tag28.xml><?xml version="1.0" encoding="utf-8"?>
<p:tagLst xmlns:a="http://schemas.openxmlformats.org/drawingml/2006/main" xmlns:r="http://schemas.openxmlformats.org/officeDocument/2006/relationships" xmlns:p="http://schemas.openxmlformats.org/presentationml/2006/main">
  <p:tag name="AUDIO_ID" val="603"/>
  <p:tag name="ELAPSEDTIME" val="92.1"/>
  <p:tag name="ANNOTATION_TYPE_1" val="0"/>
  <p:tag name="ANNOTATION_START_1" val="6.5"/>
  <p:tag name="ANNOTATION_END_1" val="34.2"/>
  <p:tag name="ANNOTATION_TOP_1" val="136.8"/>
  <p:tag name="ANNOTATION_LEFT_1" val="31.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2"/>
  <p:tag name="ANNOTATION_END_2" val="47.6"/>
  <p:tag name="ANNOTATION_TOP_2" val="275.1"/>
  <p:tag name="ANNOTATION_LEFT_2" val="4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7.6"/>
  <p:tag name="ANNOTATION_END_3" val="60.2"/>
  <p:tag name="ANNOTATION_TOP_3" val="315.3"/>
  <p:tag name="ANNOTATION_LEFT_3" val="41.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0.2"/>
  <p:tag name="ANNOTATION_END_4" val="62.0"/>
  <p:tag name="ANNOTATION_TOP_4" val="359.9"/>
  <p:tag name="ANNOTATION_LEFT_4" val="44.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2.0"/>
  <p:tag name="ANNOTATION_TOP_5" val="388.9"/>
  <p:tag name="ANNOTATION_LEFT_5" val="41.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4ac79d34-49f1-4719-a299-a344cbd67459"/>
  <p:tag name="ARTICULATE_SLIDE_NAV" val="26"/>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607"/>
  <p:tag name="ELAPSEDTIME" val="98.7"/>
  <p:tag name="ANNOTATION_TYPE_1" val="0"/>
  <p:tag name="ANNOTATION_START_1" val="10.8"/>
  <p:tag name="ANNOTATION_END_1" val="39.9"/>
  <p:tag name="ANNOTATION_TOP_1" val="115.2"/>
  <p:tag name="ANNOTATION_LEFT_1" val="51.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9"/>
  <p:tag name="ANNOTATION_END_2" val="50.3"/>
  <p:tag name="ANNOTATION_TOP_2" val="192.6"/>
  <p:tag name="ANNOTATION_LEFT_2" val="41.7"/>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0.3"/>
  <p:tag name="ANNOTATION_END_3" val="76.9"/>
  <p:tag name="ANNOTATION_TOP_3" val="233.5"/>
  <p:tag name="ANNOTATION_LEFT_3" val="32.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6.9"/>
  <p:tag name="ANNOTATION_TOP_4" val="400.8"/>
  <p:tag name="ANNOTATION_LEFT_4" val="40.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4e05f4a3-1b01-4a70-b0f4-3f7c10c1f0be"/>
  <p:tag name="ARTICULATE_SLIDE_NAV" val="34"/>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609"/>
  <p:tag name="ELAPSEDTIME" val="41.2"/>
  <p:tag name="ANNOTATION_COUNT" val="0"/>
  <p:tag name="ARTICULATE_SLIDE_GUID" val="3bde31f1-1da0-4c7b-85bf-e7b1014b0aae"/>
  <p:tag name="ARTICULATE_SLIDE_NAV" val="36"/>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efq4lQRs_files\slide0001_image001.jpg"/>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599"/>
  <p:tag name="ELAPSEDTIME" val="152.1"/>
  <p:tag name="ANNOTATION_TYPE_1" val="2"/>
  <p:tag name="ANNOTATION_START_1" val="111.2"/>
  <p:tag name="ANNOTATION_END_1" val="111.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11.2"/>
  <p:tag name="ANNOTATION_END_2" val="124.4"/>
  <p:tag name="ANNOTATION_TOP_2" val="281.1"/>
  <p:tag name="ANNOTATION_LEFT_2" val="29.8"/>
  <p:tag name="ANNOTATION_WIDTH_2" val="517.1"/>
  <p:tag name="ANNOTATION_HEIGHT_2" val="46.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24.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8182d0e2-1abb-4f81-9532-07fbbbc4be2f"/>
  <p:tag name="ARTICULATE_SLIDE_NAV" val="22"/>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600"/>
  <p:tag name="ELAPSEDTIME" val="51.1"/>
  <p:tag name="ANNOTATION_TYPE_1" val="2"/>
  <p:tag name="ANNOTATION_START_1" val="30.7"/>
  <p:tag name="ANNOTATION_END_1" val="30.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0.7"/>
  <p:tag name="ANNOTATION_END_2" val="49.3"/>
  <p:tag name="ANNOTATION_TOP_2" val="290.7"/>
  <p:tag name="ANNOTATION_LEFT_2" val="46.2"/>
  <p:tag name="ANNOTATION_WIDTH_2" val="537.3"/>
  <p:tag name="ANNOTATION_HEIGHT_2" val="116.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02f6007b-2e85-459c-bc88-a2dbc2e5d439"/>
  <p:tag name="ARTICULATE_SLIDE_NAV" val="23"/>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606"/>
  <p:tag name="ELAPSEDTIME" val="74.7"/>
  <p:tag name="ANNOTATION_TYPE_1" val="0"/>
  <p:tag name="ANNOTATION_START_1" val="10.2"/>
  <p:tag name="ANNOTATION_END_1" val="13.2"/>
  <p:tag name="ANNOTATION_TOP_1" val="193.3"/>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2"/>
  <p:tag name="ANNOTATION_END_2" val="26.1"/>
  <p:tag name="ANNOTATION_TOP_2" val="235.0"/>
  <p:tag name="ANNOTATION_LEFT_2" val="61.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6.1"/>
  <p:tag name="ANNOTATION_END_3" val="43.6"/>
  <p:tag name="ANNOTATION_TOP_3" val="313.8"/>
  <p:tag name="ANNOTATION_LEFT_3" val="58.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3.6"/>
  <p:tag name="ANNOTATION_TOP_4" val="377.0"/>
  <p:tag name="ANNOTATION_LEFT_4" val="54.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e10b0286-dcd5-4218-9c15-58abc6fd40b4"/>
  <p:tag name="ARTICULATE_SLIDE_NAV" val="32"/>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608"/>
  <p:tag name="TIMELINE" val="3.7/21.6/45.2/48.4/66.9/73.7"/>
  <p:tag name="ELAPSEDTIME" val="91.9"/>
  <p:tag name="ANNOTATION_COUNT" val="0"/>
  <p:tag name="ARTICULATE_SLIDE_GUID" val="2887033c-9f9d-4046-837c-9f74f81d9eb3"/>
  <p:tag name="ARTICULATE_SLIDE_NAV" val="35"/>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587"/>
  <p:tag name="ELAPSEDTIME" val="56.5"/>
  <p:tag name="ANNOTATION_TYPE_1" val="0"/>
  <p:tag name="ANNOTATION_START_1" val="10.5"/>
  <p:tag name="ANNOTATION_END_1" val="14.9"/>
  <p:tag name="ANNOTATION_TOP_1" val="203.7"/>
  <p:tag name="ANNOTATION_LEFT_1" val="7.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2"/>
  <p:tag name="ANNOTATION_START_2" val="14.9"/>
  <p:tag name="ANNOTATION_END_2" val="14.9"/>
  <p:tag name="ANNOTATION_TOP_2" val="-37.2"/>
  <p:tag name="ANNOTATION_LEFT_2" val="-37.3"/>
  <p:tag name="ANNOTATION_WIDTH_2" val="650.5"/>
  <p:tag name="ANNOTATION_HEIGHT_2" val="506.4"/>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9"/>
  <p:tag name="ANNOTATION_TOP_3" val="211.2"/>
  <p:tag name="ANNOTATION_LEFT_3" val="18.6"/>
  <p:tag name="ANNOTATION_WIDTH_3" val="216.8"/>
  <p:tag name="ANNOTATION_HEIGHT_3" val="140.5"/>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4ee54701-b92e-4522-ba86-c4e7bc68c72f"/>
  <p:tag name="ARTICULATE_SLIDE_NAV" val="10"/>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TGGbKvzh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21467</TotalTime>
  <Pages>98</Pages>
  <Words>5591</Words>
  <Application>Microsoft Office PowerPoint</Application>
  <PresentationFormat>Letter Paper (8.5x11 in)</PresentationFormat>
  <Paragraphs>631</Paragraphs>
  <Slides>83</Slides>
  <Notes>40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83</vt:i4>
      </vt:variant>
    </vt:vector>
  </HeadingPairs>
  <TitlesOfParts>
    <vt:vector size="97" baseType="lpstr">
      <vt:lpstr>AdvOT7b515deb</vt:lpstr>
      <vt:lpstr>Arial</vt:lpstr>
      <vt:lpstr>BlinkMacSystemFont</vt:lpstr>
      <vt:lpstr>Calibri</vt:lpstr>
      <vt:lpstr>Calibri Light</vt:lpstr>
      <vt:lpstr>Gill Sans MT</vt:lpstr>
      <vt:lpstr>Helvetica Neue</vt:lpstr>
      <vt:lpstr>Roboto</vt:lpstr>
      <vt:lpstr>Symbol</vt:lpstr>
      <vt:lpstr>Times New Roman</vt:lpstr>
      <vt:lpstr>Wingdings</vt:lpstr>
      <vt:lpstr>Wingdings 3</vt:lpstr>
      <vt:lpstr>1_Origin</vt:lpstr>
      <vt:lpstr>2_Origin</vt:lpstr>
      <vt:lpstr>Standard 15: Management of Pregnancy in Diabetes 2025  </vt:lpstr>
      <vt:lpstr>Land Acknowledgment</vt:lpstr>
      <vt:lpstr>We are Here to Help!</vt:lpstr>
      <vt:lpstr>Diabetes Education Services Inclusion Statement</vt:lpstr>
      <vt:lpstr>Diana Isaacs, PharmD, BCPS, BCACP,  BC-ADM, CDCES, FADCES, FCCP</vt:lpstr>
      <vt:lpstr>Disclosures</vt:lpstr>
      <vt:lpstr>Resources</vt:lpstr>
      <vt:lpstr>Diabetes &amp; Pregnancy Topics</vt:lpstr>
      <vt:lpstr>Background</vt:lpstr>
      <vt:lpstr>Prevalence of Diabetes in Pregnancy</vt:lpstr>
      <vt:lpstr>Gestational Diabetes (GDM)</vt:lpstr>
      <vt:lpstr>Rates of GDM and Diabetes in Pregnancy increasing</vt:lpstr>
      <vt:lpstr>Risks of Diabetes in Pregnancy</vt:lpstr>
      <vt:lpstr>Perinatal care makes a difference</vt:lpstr>
      <vt:lpstr>Pre-conception: Checking for Diabetes</vt:lpstr>
      <vt:lpstr>Screening in Early Pregnancy</vt:lpstr>
      <vt:lpstr>Risk Factors for Type 2 Diabetes</vt:lpstr>
      <vt:lpstr>Risk Factors for Type 2 Diabetes (Continued)</vt:lpstr>
      <vt:lpstr>Gestational Diabetes and Pregnancy  </vt:lpstr>
      <vt:lpstr>Case Study</vt:lpstr>
      <vt:lpstr>Polycystic Ovarian Syndrome</vt:lpstr>
      <vt:lpstr>Polycystic Ovarian Syndrome and Related Issues</vt:lpstr>
      <vt:lpstr>Case Study</vt:lpstr>
      <vt:lpstr>Quick Question 1</vt:lpstr>
      <vt:lpstr>Quick Question 2</vt:lpstr>
      <vt:lpstr>Metformin for Polycystic Ovary Syndrome</vt:lpstr>
      <vt:lpstr>How does Pregnancy Affect BG?</vt:lpstr>
      <vt:lpstr>BG levels during pregnancy</vt:lpstr>
      <vt:lpstr>Insulin Needs During Pregnancy </vt:lpstr>
      <vt:lpstr>Blood  Glucose and Pregnancy</vt:lpstr>
      <vt:lpstr>The GLAM Study</vt:lpstr>
      <vt:lpstr>Hyperglycemia and Fetal Risk </vt:lpstr>
      <vt:lpstr>Poll question 3</vt:lpstr>
      <vt:lpstr>KR Life Study – Question 4</vt:lpstr>
      <vt:lpstr> GDM Criteria - 2 Options “1 Step” – 75 gm OGTT</vt:lpstr>
      <vt:lpstr> GDM Criteria – Option 2 “NIH 2 step”</vt:lpstr>
      <vt:lpstr>Risks associated w/ elevated BG -GDM Second and Third Trimester </vt:lpstr>
      <vt:lpstr>A1C in Gestational Diabetes</vt:lpstr>
      <vt:lpstr>A1c Target in Pregnancy</vt:lpstr>
      <vt:lpstr>Glycemic Targets in Pregnancy</vt:lpstr>
      <vt:lpstr>Nutrition Intervention: Pregnancy and Diabetes  </vt:lpstr>
      <vt:lpstr>Pre-pregnancy BMI and Weight Gain</vt:lpstr>
      <vt:lpstr>70-85% of GDM Manage with Lifestyle</vt:lpstr>
      <vt:lpstr>Nutrition Notes</vt:lpstr>
      <vt:lpstr>PowerPoint Presentation</vt:lpstr>
      <vt:lpstr>Management of Hyperglycemia in Type 2 or GDM  </vt:lpstr>
      <vt:lpstr>New Study: Insulin vs. Oral in GDM</vt:lpstr>
      <vt:lpstr>GDM Treatment: Insulin for the Win</vt:lpstr>
      <vt:lpstr>Management of Pregnancy and Diabetes</vt:lpstr>
      <vt:lpstr>Sample Insulin Management Plan</vt:lpstr>
      <vt:lpstr>Delivering Insulin in Pregnancy</vt:lpstr>
      <vt:lpstr>After Delivery - Gestational Diabetes</vt:lpstr>
      <vt:lpstr>Postpartum after GDM</vt:lpstr>
      <vt:lpstr>Risk of Future GDM</vt:lpstr>
      <vt:lpstr>Improving Health / Preventing GDM</vt:lpstr>
      <vt:lpstr>Poll Question #5</vt:lpstr>
      <vt:lpstr>Pregestational Diabetes</vt:lpstr>
      <vt:lpstr>31 year old with Type 1 Diabetes</vt:lpstr>
      <vt:lpstr>Pregestational Diabetes</vt:lpstr>
      <vt:lpstr>Pregestational Diabetes– Why do glucose levels matter so much?</vt:lpstr>
      <vt:lpstr>First 10 Weeks of Pregnancy Risks</vt:lpstr>
      <vt:lpstr>Pregnancy, Youth and Diabetes</vt:lpstr>
      <vt:lpstr>Preconception Counseling</vt:lpstr>
      <vt:lpstr>Preconception Planning</vt:lpstr>
      <vt:lpstr>Team Approach</vt:lpstr>
      <vt:lpstr>31 year old with Type 1 Diabetes</vt:lpstr>
      <vt:lpstr>Glucose Monitoring in Pregnancy</vt:lpstr>
      <vt:lpstr>Time in Range Targets in Pregnancy</vt:lpstr>
      <vt:lpstr>CGM in GDM Practical Considerations</vt:lpstr>
      <vt:lpstr>FDA Approved CGM in Pregnancy</vt:lpstr>
      <vt:lpstr>ADA Standards of Care 2025 (CGM)</vt:lpstr>
      <vt:lpstr>Type 1 and Hypoglycemia</vt:lpstr>
      <vt:lpstr>Poll Question 7</vt:lpstr>
      <vt:lpstr>Meds and Blood Pressure Target During Pregnancy</vt:lpstr>
      <vt:lpstr>Type 1 or 2 – Aspirin Therapy for Preeclampsia 100-150 mg daily</vt:lpstr>
      <vt:lpstr>Pregnancy Care</vt:lpstr>
      <vt:lpstr>31 year old with Type 1 Diabetes</vt:lpstr>
      <vt:lpstr>Postpartum with PreExisting DM</vt:lpstr>
      <vt:lpstr>Postnatal Health: Maternal Behavior</vt:lpstr>
      <vt:lpstr>Engaging and supporting   </vt:lpstr>
      <vt:lpstr>Health Legacy –  Great opportunity to pass on your best for generations to come</vt:lpstr>
      <vt:lpstr>Thank You</vt:lpstr>
      <vt:lpstr>Elevated Glucose in Pregnancy – Potential Complications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Bryanna Sabourin</cp:lastModifiedBy>
  <cp:revision>1080</cp:revision>
  <cp:lastPrinted>2021-03-02T00:22:36Z</cp:lastPrinted>
  <dcterms:created xsi:type="dcterms:W3CDTF">1998-04-16T17:55:30Z</dcterms:created>
  <dcterms:modified xsi:type="dcterms:W3CDTF">2025-07-24T12:22:13Z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973DF249-3399-46CA-9E12-627EB0F92968</vt:lpwstr>
  </property>
  <property fmtid="{D5CDD505-2E9C-101B-9397-08002B2CF9AE}" pid="5" name="ArticulateProjectFull">
    <vt:lpwstr>C:\Users\bev\Dropbox\A DES Admin Folder\Boot Camp\2015 Spring BootCamp\6 bootcamp slides MNT ex.ppta</vt:lpwstr>
  </property>
</Properties>
</file>