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7.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8.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9.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0.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7FFFE5CA_0.xml" ContentType="application/vnd.ms-powerpoint.comments+xml"/>
  <Override PartName="/ppt/notesSlides/notesSlide12.xml" ContentType="application/vnd.openxmlformats-officedocument.presentationml.notesSlide+xml"/>
  <Override PartName="/ppt/comments/modernComment_7FE4E537_0.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7FE4E547_0.xml" ContentType="application/vnd.ms-powerpoint.comments+xml"/>
  <Override PartName="/ppt/notesSlides/notesSlide15.xml" ContentType="application/vnd.openxmlformats-officedocument.presentationml.notesSlide+xml"/>
  <Override PartName="/ppt/comments/modernComment_7FFFE5D2_8D04AC90.xml" ContentType="application/vnd.ms-powerpoint.comments+xml"/>
  <Override PartName="/ppt/notesSlides/notesSlide16.xml" ContentType="application/vnd.openxmlformats-officedocument.presentationml.notesSlide+xml"/>
  <Override PartName="/ppt/comments/modernComment_7FFFFC6D_9D35306F.xml" ContentType="application/vnd.ms-powerpoint.comments+xml"/>
  <Override PartName="/ppt/comments/modernComment_7FFFFC7B_CBEEB4F9.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7FFFFC6E_8CAE7842.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7FFFFC70_B1677460.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tags/tag2.xml" ContentType="application/vnd.openxmlformats-officedocument.presentationml.tags+xml"/>
  <Override PartName="/ppt/notesSlides/notesSlide28.xml" ContentType="application/vnd.openxmlformats-officedocument.presentationml.notesSlide+xml"/>
  <Override PartName="/ppt/tags/tag3.xml" ContentType="application/vnd.openxmlformats-officedocument.presentationml.tags+xml"/>
  <Override PartName="/ppt/notesSlides/notesSlide29.xml" ContentType="application/vnd.openxmlformats-officedocument.presentationml.notesSlide+xml"/>
  <Override PartName="/ppt/tags/tag4.xml" ContentType="application/vnd.openxmlformats-officedocument.presentationml.tags+xml"/>
  <Override PartName="/ppt/notesSlides/notesSlide30.xml" ContentType="application/vnd.openxmlformats-officedocument.presentationml.notesSlide+xml"/>
  <Override PartName="/ppt/tags/tag5.xml" ContentType="application/vnd.openxmlformats-officedocument.presentationml.tags+xml"/>
  <Override PartName="/ppt/notesSlides/notesSlide31.xml" ContentType="application/vnd.openxmlformats-officedocument.presentationml.notesSlide+xml"/>
  <Override PartName="/ppt/comments/modernComment_108_0.xml" ContentType="application/vnd.ms-powerpoint.comments+xml"/>
  <Override PartName="/ppt/tags/tag6.xml" ContentType="application/vnd.openxmlformats-officedocument.presentationml.tags+xml"/>
  <Override PartName="/ppt/tags/tag7.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omments/modernComment_7FE4E44A_2076B752.xml" ContentType="application/vnd.ms-powerpoint.comments+xml"/>
  <Override PartName="/ppt/notesSlides/notesSlide43.xml" ContentType="application/vnd.openxmlformats-officedocument.presentationml.notesSlide+xml"/>
  <Override PartName="/ppt/comments/modernComment_7FFFE615_251C311B.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4.xml" ContentType="application/vnd.openxmlformats-officedocument.presentationml.notesSlide+xml"/>
  <Override PartName="/ppt/comments/modernComment_113_0.xml" ContentType="application/vnd.ms-powerpoint.comments+xml"/>
  <Override PartName="/ppt/notesSlides/notesSlide45.xml" ContentType="application/vnd.openxmlformats-officedocument.presentationml.notesSlide+xml"/>
  <Override PartName="/ppt/comments/modernComment_7FFFFC71_0.xml" ContentType="application/vnd.ms-powerpoint.comment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omments/modernComment_7FFFCDAD_0.xml" ContentType="application/vnd.ms-powerpoint.comment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omments/modernComment_7FFFFC7D_0.xml" ContentType="application/vnd.ms-powerpoint.comment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omments/modernComment_15F_0.xml" ContentType="application/vnd.ms-powerpoint.comments+xml"/>
  <Override PartName="/ppt/notesSlides/notesSlide55.xml" ContentType="application/vnd.openxmlformats-officedocument.presentationml.notesSlide+xml"/>
  <Override PartName="/ppt/comments/modernComment_7FFFFC7F_0.xml" ContentType="application/vnd.ms-powerpoint.comment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omments/modernComment_7FFFFC81_0.xml" ContentType="application/vnd.ms-powerpoint.comments+xml"/>
  <Override PartName="/ppt/notesSlides/notesSlide58.xml" ContentType="application/vnd.openxmlformats-officedocument.presentationml.notesSlide+xml"/>
  <Override PartName="/ppt/comments/modernComment_7FFFF730_F8B0DB0.xml" ContentType="application/vnd.ms-powerpoint.comment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11.xml" ContentType="application/vnd.openxmlformats-officedocument.presentationml.tag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omments/modernComment_7FA35690_C3E2937A.xml" ContentType="application/vnd.ms-powerpoint.comment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omments/modernComment_7FFFE5D4_2F5623AA.xml" ContentType="application/vnd.ms-powerpoint.comment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omments/modernComment_7FA356A4_FC473ADA.xml" ContentType="application/vnd.ms-powerpoint.comments+xml"/>
  <Override PartName="/ppt/notesSlides/notesSlide68.xml" ContentType="application/vnd.openxmlformats-officedocument.presentationml.notesSlide+xml"/>
  <Override PartName="/ppt/comments/modernComment_14A_C79C1A47.xml" ContentType="application/vnd.ms-powerpoint.comments+xml"/>
  <Override PartName="/ppt/notesSlides/notesSlide69.xml" ContentType="application/vnd.openxmlformats-officedocument.presentationml.notesSlide+xml"/>
  <Override PartName="/ppt/comments/modernComment_7FFFFC82_6733C5B2.xml" ContentType="application/vnd.ms-powerpoint.comments+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omments/modernComment_7FFFE5D6_E38D4492.xml" ContentType="application/vnd.ms-powerpoint.comments+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comments/modernComment_7FFFCDBD_0.xml" ContentType="application/vnd.ms-powerpoint.comments+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181" saveSubsetFonts="1">
  <p:sldMasterIdLst>
    <p:sldMasterId id="2147483695" r:id="rId1"/>
    <p:sldMasterId id="2147483710" r:id="rId2"/>
    <p:sldMasterId id="2147483939" r:id="rId3"/>
    <p:sldMasterId id="2147483959" r:id="rId4"/>
    <p:sldMasterId id="2147484271" r:id="rId5"/>
    <p:sldMasterId id="2147486013" r:id="rId6"/>
    <p:sldMasterId id="2147486022" r:id="rId7"/>
    <p:sldMasterId id="2147486031" r:id="rId8"/>
    <p:sldMasterId id="2147487605" r:id="rId9"/>
    <p:sldMasterId id="2147487855" r:id="rId10"/>
    <p:sldMasterId id="2147487869" r:id="rId11"/>
  </p:sldMasterIdLst>
  <p:notesMasterIdLst>
    <p:notesMasterId r:id="rId103"/>
  </p:notesMasterIdLst>
  <p:handoutMasterIdLst>
    <p:handoutMasterId r:id="rId104"/>
  </p:handoutMasterIdLst>
  <p:sldIdLst>
    <p:sldId id="285" r:id="rId12"/>
    <p:sldId id="368" r:id="rId13"/>
    <p:sldId id="2145707081" r:id="rId14"/>
    <p:sldId id="2141410975" r:id="rId15"/>
    <p:sldId id="2145707088" r:id="rId16"/>
    <p:sldId id="1593" r:id="rId17"/>
    <p:sldId id="2145707060" r:id="rId18"/>
    <p:sldId id="454" r:id="rId19"/>
    <p:sldId id="2147476845" r:id="rId20"/>
    <p:sldId id="453" r:id="rId21"/>
    <p:sldId id="2147476938" r:id="rId22"/>
    <p:sldId id="2145707319" r:id="rId23"/>
    <p:sldId id="2147470762" r:id="rId24"/>
    <p:sldId id="2145707335" r:id="rId25"/>
    <p:sldId id="256" r:id="rId26"/>
    <p:sldId id="469" r:id="rId27"/>
    <p:sldId id="2147476946" r:id="rId28"/>
    <p:sldId id="2147482733" r:id="rId29"/>
    <p:sldId id="2147482747" r:id="rId30"/>
    <p:sldId id="341" r:id="rId31"/>
    <p:sldId id="2147482734" r:id="rId32"/>
    <p:sldId id="2145707050" r:id="rId33"/>
    <p:sldId id="2147482736" r:id="rId34"/>
    <p:sldId id="2147482735" r:id="rId35"/>
    <p:sldId id="412" r:id="rId36"/>
    <p:sldId id="2145707076" r:id="rId37"/>
    <p:sldId id="838840799" r:id="rId38"/>
    <p:sldId id="458" r:id="rId39"/>
    <p:sldId id="2147470789" r:id="rId40"/>
    <p:sldId id="325" r:id="rId41"/>
    <p:sldId id="2145705571" r:id="rId42"/>
    <p:sldId id="462" r:id="rId43"/>
    <p:sldId id="2145707314" r:id="rId44"/>
    <p:sldId id="1517" r:id="rId45"/>
    <p:sldId id="262" r:id="rId46"/>
    <p:sldId id="1512" r:id="rId47"/>
    <p:sldId id="1513" r:id="rId48"/>
    <p:sldId id="264" r:id="rId49"/>
    <p:sldId id="357" r:id="rId50"/>
    <p:sldId id="2145707126" r:id="rId51"/>
    <p:sldId id="2145707091" r:id="rId52"/>
    <p:sldId id="2145707095" r:id="rId53"/>
    <p:sldId id="2145707092" r:id="rId54"/>
    <p:sldId id="2145707094" r:id="rId55"/>
    <p:sldId id="2145707093" r:id="rId56"/>
    <p:sldId id="2147470830" r:id="rId57"/>
    <p:sldId id="2147470831" r:id="rId58"/>
    <p:sldId id="2145707080" r:id="rId59"/>
    <p:sldId id="461" r:id="rId60"/>
    <p:sldId id="2147470928" r:id="rId61"/>
    <p:sldId id="2145707082" r:id="rId62"/>
    <p:sldId id="2147477013" r:id="rId63"/>
    <p:sldId id="275" r:id="rId64"/>
    <p:sldId id="2147482737" r:id="rId65"/>
    <p:sldId id="506" r:id="rId66"/>
    <p:sldId id="508" r:id="rId67"/>
    <p:sldId id="497" r:id="rId68"/>
    <p:sldId id="2145707056" r:id="rId69"/>
    <p:sldId id="2147470765" r:id="rId70"/>
    <p:sldId id="2145707342" r:id="rId71"/>
    <p:sldId id="2147482749" r:id="rId72"/>
    <p:sldId id="2147482750" r:id="rId73"/>
    <p:sldId id="351" r:id="rId74"/>
    <p:sldId id="2147482751" r:id="rId75"/>
    <p:sldId id="2147482752" r:id="rId76"/>
    <p:sldId id="2147482753" r:id="rId77"/>
    <p:sldId id="2147481392" r:id="rId78"/>
    <p:sldId id="2145707349" r:id="rId79"/>
    <p:sldId id="2145707348" r:id="rId80"/>
    <p:sldId id="376" r:id="rId81"/>
    <p:sldId id="377" r:id="rId82"/>
    <p:sldId id="2147476897" r:id="rId83"/>
    <p:sldId id="2147482748" r:id="rId84"/>
    <p:sldId id="472" r:id="rId85"/>
    <p:sldId id="2141410960" r:id="rId86"/>
    <p:sldId id="2147476948" r:id="rId87"/>
    <p:sldId id="2141410973" r:id="rId88"/>
    <p:sldId id="2141410980" r:id="rId89"/>
    <p:sldId id="330" r:id="rId90"/>
    <p:sldId id="2147482754" r:id="rId91"/>
    <p:sldId id="2141410972" r:id="rId92"/>
    <p:sldId id="2145705673" r:id="rId93"/>
    <p:sldId id="2145706993" r:id="rId94"/>
    <p:sldId id="2147476950" r:id="rId95"/>
    <p:sldId id="392" r:id="rId96"/>
    <p:sldId id="2147470780" r:id="rId97"/>
    <p:sldId id="2147470781" r:id="rId98"/>
    <p:sldId id="2147470888" r:id="rId99"/>
    <p:sldId id="2147470889" r:id="rId100"/>
    <p:sldId id="2147470770" r:id="rId101"/>
    <p:sldId id="2147476937" r:id="rId102"/>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3656">
          <p15:clr>
            <a:srgbClr val="A4A3A4"/>
          </p15:clr>
        </p15:guide>
        <p15:guide id="3"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DCD2113-2794-B80F-5903-064BADC68B1D}" name="Edward Alderman" initials="EA" userId="S::EAlderman@accp.com::23d03378-061b-4e09-862e-a3220cc06f6f" providerId="AD"/>
  <p188:author id="{B39DF41F-75EB-A6A9-B2DE-7AAFE457D87A}" name="Diana Isaacs" initials="DI" userId="60c2d3b95ecfd9e2"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lissa Scott" initials="A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0203"/>
    <a:srgbClr val="FBF3F4"/>
    <a:srgbClr val="452536"/>
    <a:srgbClr val="C5C9CC"/>
    <a:srgbClr val="CACFD0"/>
    <a:srgbClr val="C8AC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95033" autoAdjust="0"/>
  </p:normalViewPr>
  <p:slideViewPr>
    <p:cSldViewPr>
      <p:cViewPr varScale="1">
        <p:scale>
          <a:sx n="97" d="100"/>
          <a:sy n="97" d="100"/>
        </p:scale>
        <p:origin x="1680" y="306"/>
      </p:cViewPr>
      <p:guideLst>
        <p:guide orient="horz" pos="2160"/>
        <p:guide orient="horz" pos="3656"/>
        <p:guide pos="3840"/>
      </p:guideLst>
    </p:cSldViewPr>
  </p:slideViewPr>
  <p:notesTextViewPr>
    <p:cViewPr>
      <p:scale>
        <a:sx n="1" d="1"/>
        <a:sy n="1" d="1"/>
      </p:scale>
      <p:origin x="0" y="0"/>
    </p:cViewPr>
  </p:notesTextViewPr>
  <p:sorterViewPr>
    <p:cViewPr varScale="1">
      <p:scale>
        <a:sx n="1" d="1"/>
        <a:sy n="1" d="1"/>
      </p:scale>
      <p:origin x="0" y="-8298"/>
    </p:cViewPr>
  </p:sorterViewPr>
  <p:notesViewPr>
    <p:cSldViewPr>
      <p:cViewPr varScale="1">
        <p:scale>
          <a:sx n="84" d="100"/>
          <a:sy n="84" d="100"/>
        </p:scale>
        <p:origin x="3912"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6" Type="http://schemas.openxmlformats.org/officeDocument/2006/relationships/slide" Target="slides/slide5.xml"/><Relationship Id="rId107" Type="http://schemas.openxmlformats.org/officeDocument/2006/relationships/viewProps" Target="viewProps.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notesMaster" Target="notesMasters/notesMaster1.xml"/><Relationship Id="rId108" Type="http://schemas.openxmlformats.org/officeDocument/2006/relationships/theme" Target="theme/theme1.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tableStyles" Target="tableStyles.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microsoft.com/office/2018/10/relationships/authors" Target="authors.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3" Type="http://schemas.openxmlformats.org/officeDocument/2006/relationships/slideMaster" Target="slideMasters/slideMaster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s>
</file>

<file path=ppt/comments/modernComment_108_0.xml><?xml version="1.0" encoding="utf-8"?>
<p188:cmLst xmlns:a="http://schemas.openxmlformats.org/drawingml/2006/main" xmlns:r="http://schemas.openxmlformats.org/officeDocument/2006/relationships" xmlns:p188="http://schemas.microsoft.com/office/powerpoint/2018/8/main">
  <p188:cm id="{1975447D-9D7E-47C8-9969-72E05113E92F}" authorId="{B39DF41F-75EB-A6A9-B2DE-7AAFE457D87A}" created="2025-08-26T01:25:37.190">
    <pc:sldMkLst xmlns:pc="http://schemas.microsoft.com/office/powerpoint/2013/main/command">
      <pc:docMk/>
      <pc:sldMk cId="0" sldId="264"/>
    </pc:sldMkLst>
    <p188:txBody>
      <a:bodyPr/>
      <a:lstStyle/>
      <a:p>
        <a:r>
          <a:rPr lang="en-US"/>
          <a:t>Updated, best answer is E. </a:t>
        </a:r>
      </a:p>
    </p188:txBody>
  </p188:cm>
</p188:cmLst>
</file>

<file path=ppt/comments/modernComment_113_0.xml><?xml version="1.0" encoding="utf-8"?>
<p188:cmLst xmlns:a="http://schemas.openxmlformats.org/drawingml/2006/main" xmlns:r="http://schemas.openxmlformats.org/officeDocument/2006/relationships" xmlns:p188="http://schemas.microsoft.com/office/powerpoint/2018/8/main">
  <p188:cm id="{B3F7E5FC-9959-4537-91AF-9AF925DE149A}" authorId="{B39DF41F-75EB-A6A9-B2DE-7AAFE457D87A}" created="2025-08-26T01:39:31.326">
    <pc:sldMkLst xmlns:pc="http://schemas.microsoft.com/office/powerpoint/2013/main/command">
      <pc:docMk/>
      <pc:sldMk cId="0" sldId="275"/>
    </pc:sldMkLst>
    <p188:txBody>
      <a:bodyPr/>
      <a:lstStyle/>
      <a:p>
        <a:r>
          <a:rPr lang="en-US"/>
          <a:t>New/updated slide</a:t>
        </a:r>
      </a:p>
    </p188:txBody>
  </p188:cm>
</p188:cmLst>
</file>

<file path=ppt/comments/modernComment_14A_C79C1A47.xml><?xml version="1.0" encoding="utf-8"?>
<p188:cmLst xmlns:a="http://schemas.openxmlformats.org/drawingml/2006/main" xmlns:r="http://schemas.openxmlformats.org/officeDocument/2006/relationships" xmlns:p188="http://schemas.microsoft.com/office/powerpoint/2018/8/main">
  <p188:cm id="{C22B9910-618F-45F1-9BC9-15BC63F331F8}" authorId="{B39DF41F-75EB-A6A9-B2DE-7AAFE457D87A}" created="2025-08-26T01:57:15.763">
    <pc:sldMkLst xmlns:pc="http://schemas.microsoft.com/office/powerpoint/2013/main/command">
      <pc:docMk/>
      <pc:sldMk cId="3348896327" sldId="330"/>
    </pc:sldMkLst>
    <p188:txBody>
      <a:bodyPr/>
      <a:lstStyle/>
      <a:p>
        <a:r>
          <a:rPr lang="en-US"/>
          <a:t>New slide</a:t>
        </a:r>
      </a:p>
    </p188:txBody>
  </p188:cm>
</p188:cmLst>
</file>

<file path=ppt/comments/modernComment_15F_0.xml><?xml version="1.0" encoding="utf-8"?>
<p188:cmLst xmlns:a="http://schemas.openxmlformats.org/drawingml/2006/main" xmlns:r="http://schemas.openxmlformats.org/officeDocument/2006/relationships" xmlns:p188="http://schemas.microsoft.com/office/powerpoint/2018/8/main">
  <p188:cm id="{8DB47CDB-2EB0-4E51-AEF2-2518C937EF4B}" authorId="{B39DF41F-75EB-A6A9-B2DE-7AAFE457D87A}" created="2025-08-26T01:47:09.791">
    <ac:deMkLst xmlns:ac="http://schemas.microsoft.com/office/drawing/2013/main/command">
      <pc:docMk xmlns:pc="http://schemas.microsoft.com/office/powerpoint/2013/main/command"/>
      <pc:sldMk xmlns:pc="http://schemas.microsoft.com/office/powerpoint/2013/main/command" cId="0" sldId="351"/>
      <ac:spMk id="107524" creationId="{267AB5E9-1992-A70D-6F99-6BBF5DF228C2}"/>
    </ac:deMkLst>
    <p188:txBody>
      <a:bodyPr/>
      <a:lstStyle/>
      <a:p>
        <a:r>
          <a:rPr lang="en-US"/>
          <a:t>updated</a:t>
        </a:r>
      </a:p>
    </p188:txBody>
  </p188:cm>
</p188:cmLst>
</file>

<file path=ppt/comments/modernComment_7FA35690_C3E2937A.xml><?xml version="1.0" encoding="utf-8"?>
<p188:cmLst xmlns:a="http://schemas.openxmlformats.org/drawingml/2006/main" xmlns:r="http://schemas.openxmlformats.org/officeDocument/2006/relationships" xmlns:p188="http://schemas.microsoft.com/office/powerpoint/2018/8/main">
  <p188:cm id="{A007EACC-AE51-4266-B4DC-0703A1465B9E}" authorId="{B39DF41F-75EB-A6A9-B2DE-7AAFE457D87A}" created="2025-08-26T01:56:49.814">
    <pc:sldMkLst xmlns:pc="http://schemas.microsoft.com/office/powerpoint/2013/main/command">
      <pc:docMk/>
      <pc:sldMk cId="3286406010" sldId="2141410960"/>
    </pc:sldMkLst>
    <p188:txBody>
      <a:bodyPr/>
      <a:lstStyle/>
      <a:p>
        <a:r>
          <a:rPr lang="en-US"/>
          <a:t>New slide</a:t>
        </a:r>
      </a:p>
    </p188:txBody>
  </p188:cm>
</p188:cmLst>
</file>

<file path=ppt/comments/modernComment_7FA356A4_FC473ADA.xml><?xml version="1.0" encoding="utf-8"?>
<p188:cmLst xmlns:a="http://schemas.openxmlformats.org/drawingml/2006/main" xmlns:r="http://schemas.openxmlformats.org/officeDocument/2006/relationships" xmlns:p188="http://schemas.microsoft.com/office/powerpoint/2018/8/main">
  <p188:cm id="{17ED96F7-DD04-4FD5-AF68-B27DAE19E5CF}" authorId="{B39DF41F-75EB-A6A9-B2DE-7AAFE457D87A}" created="2025-08-26T01:57:03.767">
    <pc:sldMkLst xmlns:pc="http://schemas.microsoft.com/office/powerpoint/2013/main/command">
      <pc:docMk/>
      <pc:sldMk cId="4232526554" sldId="2141410980"/>
    </pc:sldMkLst>
    <p188:txBody>
      <a:bodyPr/>
      <a:lstStyle/>
      <a:p>
        <a:r>
          <a:rPr lang="en-US"/>
          <a:t>updated</a:t>
        </a:r>
      </a:p>
    </p188:txBody>
  </p188:cm>
</p188:cmLst>
</file>

<file path=ppt/comments/modernComment_7FE4E44A_2076B752.xml><?xml version="1.0" encoding="utf-8"?>
<p188:cmLst xmlns:a="http://schemas.openxmlformats.org/drawingml/2006/main" xmlns:r="http://schemas.openxmlformats.org/officeDocument/2006/relationships" xmlns:p188="http://schemas.microsoft.com/office/powerpoint/2018/8/main">
  <p188:cm id="{32766AA0-37DD-4655-B3C1-55CB994F2D08}" authorId="{B39DF41F-75EB-A6A9-B2DE-7AAFE457D87A}" created="2025-08-26T01:36:39.496">
    <pc:sldMkLst xmlns:pc="http://schemas.microsoft.com/office/powerpoint/2013/main/command">
      <pc:docMk/>
      <pc:sldMk cId="544651090" sldId="2145707082"/>
    </pc:sldMkLst>
    <p188:txBody>
      <a:bodyPr/>
      <a:lstStyle/>
      <a:p>
        <a:r>
          <a:rPr lang="en-US"/>
          <a:t>New slide</a:t>
        </a:r>
      </a:p>
    </p188:txBody>
  </p188:cm>
</p188:cmLst>
</file>

<file path=ppt/comments/modernComment_7FE4E537_0.xml><?xml version="1.0" encoding="utf-8"?>
<p188:cmLst xmlns:a="http://schemas.openxmlformats.org/drawingml/2006/main" xmlns:r="http://schemas.openxmlformats.org/officeDocument/2006/relationships" xmlns:p188="http://schemas.microsoft.com/office/powerpoint/2018/8/main">
  <p188:cm id="{D7577065-7612-45B7-ABE2-356DFB21DB25}" authorId="{B39DF41F-75EB-A6A9-B2DE-7AAFE457D87A}" created="2025-08-26T00:54:08.570">
    <pc:sldMkLst xmlns:pc="http://schemas.microsoft.com/office/powerpoint/2013/main/command">
      <pc:docMk/>
      <pc:sldMk cId="0" sldId="2145707319"/>
    </pc:sldMkLst>
    <p188:txBody>
      <a:bodyPr/>
      <a:lstStyle/>
      <a:p>
        <a:r>
          <a:rPr lang="en-US"/>
          <a:t>Added mobile app</a:t>
        </a:r>
      </a:p>
    </p188:txBody>
  </p188:cm>
</p188:cmLst>
</file>

<file path=ppt/comments/modernComment_7FE4E547_0.xml><?xml version="1.0" encoding="utf-8"?>
<p188:cmLst xmlns:a="http://schemas.openxmlformats.org/drawingml/2006/main" xmlns:r="http://schemas.openxmlformats.org/officeDocument/2006/relationships" xmlns:p188="http://schemas.microsoft.com/office/powerpoint/2018/8/main">
  <p188:cm id="{DB581BB6-1792-4479-9731-D7D5AB95C8DE}" authorId="{B39DF41F-75EB-A6A9-B2DE-7AAFE457D87A}" created="2025-08-26T00:53:45.011">
    <pc:sldMkLst xmlns:pc="http://schemas.microsoft.com/office/powerpoint/2013/main/command">
      <pc:docMk/>
      <pc:sldMk cId="0" sldId="2145707335"/>
    </pc:sldMkLst>
    <p188:txBody>
      <a:bodyPr/>
      <a:lstStyle/>
      <a:p>
        <a:r>
          <a:rPr lang="en-US"/>
          <a:t>updated</a:t>
        </a:r>
      </a:p>
    </p188:txBody>
  </p188:cm>
</p188:cmLst>
</file>

<file path=ppt/comments/modernComment_7FFFCDAD_0.xml><?xml version="1.0" encoding="utf-8"?>
<p188:cmLst xmlns:a="http://schemas.openxmlformats.org/drawingml/2006/main" xmlns:r="http://schemas.openxmlformats.org/officeDocument/2006/relationships" xmlns:p188="http://schemas.microsoft.com/office/powerpoint/2018/8/main">
  <p188:cm id="{B290B3B1-AB7E-4D5A-9A75-BE159D7960CA}" authorId="{B39DF41F-75EB-A6A9-B2DE-7AAFE457D87A}" created="2025-08-26T01:40:44.900">
    <ac:deMkLst xmlns:ac="http://schemas.microsoft.com/office/drawing/2013/main/command">
      <pc:docMk xmlns:pc="http://schemas.microsoft.com/office/powerpoint/2013/main/command"/>
      <pc:sldMk xmlns:pc="http://schemas.microsoft.com/office/powerpoint/2013/main/command" cId="0" sldId="2147470765"/>
      <ac:spMk id="3" creationId="{DBB7EB84-7AA9-6821-E46A-80946B10741A}"/>
    </ac:deMkLst>
    <p188:txBody>
      <a:bodyPr/>
      <a:lstStyle/>
      <a:p>
        <a:r>
          <a:rPr lang="en-US"/>
          <a:t>Slight update</a:t>
        </a:r>
      </a:p>
    </p188:txBody>
  </p188:cm>
</p188:cmLst>
</file>

<file path=ppt/comments/modernComment_7FFFCDBD_0.xml><?xml version="1.0" encoding="utf-8"?>
<p188:cmLst xmlns:a="http://schemas.openxmlformats.org/drawingml/2006/main" xmlns:r="http://schemas.openxmlformats.org/officeDocument/2006/relationships" xmlns:p188="http://schemas.microsoft.com/office/powerpoint/2018/8/main">
  <p188:cm id="{7A3E4A57-D26E-4776-ABBD-322524EB98D4}" authorId="{B39DF41F-75EB-A6A9-B2DE-7AAFE457D87A}" created="2025-08-26T02:00:40.896">
    <ac:deMkLst xmlns:ac="http://schemas.microsoft.com/office/drawing/2013/main/command">
      <pc:docMk xmlns:pc="http://schemas.microsoft.com/office/powerpoint/2013/main/command"/>
      <pc:sldMk xmlns:pc="http://schemas.microsoft.com/office/powerpoint/2013/main/command" cId="0" sldId="2147470781"/>
      <ac:graphicFrameMk id="5" creationId="{1FA851BB-C99E-0484-6A82-BA3EA0D58A85}"/>
    </ac:deMkLst>
    <p188:txBody>
      <a:bodyPr/>
      <a:lstStyle/>
      <a:p>
        <a:r>
          <a:rPr lang="en-US"/>
          <a:t>updated</a:t>
        </a:r>
      </a:p>
    </p188:txBody>
  </p188:cm>
</p188:cmLst>
</file>

<file path=ppt/comments/modernComment_7FFFE5CA_0.xml><?xml version="1.0" encoding="utf-8"?>
<p188:cmLst xmlns:a="http://schemas.openxmlformats.org/drawingml/2006/main" xmlns:r="http://schemas.openxmlformats.org/officeDocument/2006/relationships" xmlns:p188="http://schemas.microsoft.com/office/powerpoint/2018/8/main">
  <p188:cm id="{F1AC3C5B-0BC7-4293-A1CF-E23371CE3D9A}" authorId="{B39DF41F-75EB-A6A9-B2DE-7AAFE457D87A}" created="2025-08-26T01:15:44.239">
    <pc:sldMkLst xmlns:pc="http://schemas.microsoft.com/office/powerpoint/2013/main/command">
      <pc:docMk/>
      <pc:sldMk cId="0" sldId="2147476938"/>
    </pc:sldMkLst>
    <p188:txBody>
      <a:bodyPr/>
      <a:lstStyle/>
      <a:p>
        <a:r>
          <a:rPr lang="en-US"/>
          <a:t>Updated slide</a:t>
        </a:r>
      </a:p>
    </p188:txBody>
  </p188:cm>
</p188:cmLst>
</file>

<file path=ppt/comments/modernComment_7FFFE5D2_8D04AC90.xml><?xml version="1.0" encoding="utf-8"?>
<p188:cmLst xmlns:a="http://schemas.openxmlformats.org/drawingml/2006/main" xmlns:r="http://schemas.openxmlformats.org/officeDocument/2006/relationships" xmlns:p188="http://schemas.microsoft.com/office/powerpoint/2018/8/main">
  <p188:cm id="{0CBC1CEF-C8B4-4C37-9A3E-730738CA4250}" authorId="{B39DF41F-75EB-A6A9-B2DE-7AAFE457D87A}" created="2025-08-26T01:19:25.015">
    <pc:sldMkLst xmlns:pc="http://schemas.microsoft.com/office/powerpoint/2013/main/command">
      <pc:docMk/>
      <pc:sldMk cId="2365893776" sldId="2147476946"/>
    </pc:sldMkLst>
    <p188:txBody>
      <a:bodyPr/>
      <a:lstStyle/>
      <a:p>
        <a:r>
          <a:rPr lang="en-US"/>
          <a:t>New slide</a:t>
        </a:r>
      </a:p>
    </p188:txBody>
  </p188:cm>
</p188:cmLst>
</file>

<file path=ppt/comments/modernComment_7FFFE5D4_2F5623AA.xml><?xml version="1.0" encoding="utf-8"?>
<p188:cmLst xmlns:a="http://schemas.openxmlformats.org/drawingml/2006/main" xmlns:r="http://schemas.openxmlformats.org/officeDocument/2006/relationships" xmlns:p188="http://schemas.microsoft.com/office/powerpoint/2018/8/main">
  <p188:cm id="{82C9EC0F-2870-44A9-BBA4-D24173830317}" authorId="{B39DF41F-75EB-A6A9-B2DE-7AAFE457D87A}" created="2025-08-26T01:56:54.963">
    <pc:sldMkLst xmlns:pc="http://schemas.microsoft.com/office/powerpoint/2013/main/command">
      <pc:docMk/>
      <pc:sldMk cId="794174378" sldId="2147476948"/>
    </pc:sldMkLst>
    <p188:txBody>
      <a:bodyPr/>
      <a:lstStyle/>
      <a:p>
        <a:r>
          <a:rPr lang="en-US"/>
          <a:t>New slide</a:t>
        </a:r>
      </a:p>
    </p188:txBody>
  </p188:cm>
</p188:cmLst>
</file>

<file path=ppt/comments/modernComment_7FFFE5D6_E38D4492.xml><?xml version="1.0" encoding="utf-8"?>
<p188:cmLst xmlns:a="http://schemas.openxmlformats.org/drawingml/2006/main" xmlns:r="http://schemas.openxmlformats.org/officeDocument/2006/relationships" xmlns:p188="http://schemas.microsoft.com/office/powerpoint/2018/8/main">
  <p188:cm id="{10D8B272-6BAD-4073-AA63-6A06AD77F394}" authorId="{B39DF41F-75EB-A6A9-B2DE-7AAFE457D87A}" created="2025-08-26T01:58:06.338">
    <pc:sldMkLst xmlns:pc="http://schemas.microsoft.com/office/powerpoint/2013/main/command">
      <pc:docMk/>
      <pc:sldMk cId="3817686162" sldId="2147476950"/>
    </pc:sldMkLst>
    <p188:txBody>
      <a:bodyPr/>
      <a:lstStyle/>
      <a:p>
        <a:r>
          <a:rPr lang="en-US"/>
          <a:t>New slide</a:t>
        </a:r>
      </a:p>
    </p188:txBody>
  </p188:cm>
</p188:cmLst>
</file>

<file path=ppt/comments/modernComment_7FFFE615_251C311B.xml><?xml version="1.0" encoding="utf-8"?>
<p188:cmLst xmlns:a="http://schemas.openxmlformats.org/drawingml/2006/main" xmlns:r="http://schemas.openxmlformats.org/officeDocument/2006/relationships" xmlns:p188="http://schemas.microsoft.com/office/powerpoint/2018/8/main">
  <p188:cm id="{8BF787AC-7477-4528-9892-9196CEDCBE5F}" authorId="{B39DF41F-75EB-A6A9-B2DE-7AAFE457D87A}" created="2025-08-26T01:36:44.782">
    <pc:sldMkLst xmlns:pc="http://schemas.microsoft.com/office/powerpoint/2013/main/command">
      <pc:docMk/>
      <pc:sldMk cId="622604571" sldId="2147477013"/>
    </pc:sldMkLst>
    <p188:txBody>
      <a:bodyPr/>
      <a:lstStyle/>
      <a:p>
        <a:r>
          <a:rPr lang="en-US"/>
          <a:t>New slide</a:t>
        </a:r>
      </a:p>
    </p188:txBody>
  </p188:cm>
</p188:cmLst>
</file>

<file path=ppt/comments/modernComment_7FFFF730_F8B0DB0.xml><?xml version="1.0" encoding="utf-8"?>
<p188:cmLst xmlns:a="http://schemas.openxmlformats.org/drawingml/2006/main" xmlns:r="http://schemas.openxmlformats.org/officeDocument/2006/relationships" xmlns:p188="http://schemas.microsoft.com/office/powerpoint/2018/8/main">
  <p188:cm id="{B84D6DDD-8C86-44B6-830B-87699CD2E126}" authorId="{B39DF41F-75EB-A6A9-B2DE-7AAFE457D87A}" created="2025-08-26T01:49:14.854">
    <ac:deMkLst xmlns:ac="http://schemas.microsoft.com/office/drawing/2013/main/command">
      <pc:docMk xmlns:pc="http://schemas.microsoft.com/office/powerpoint/2013/main/command"/>
      <pc:sldMk xmlns:pc="http://schemas.microsoft.com/office/powerpoint/2013/main/command" cId="260771248" sldId="2147481392"/>
      <ac:spMk id="5" creationId="{16D9E15F-9547-97FF-101F-A45BC6095FCA}"/>
    </ac:deMkLst>
    <p188:txBody>
      <a:bodyPr/>
      <a:lstStyle/>
      <a:p>
        <a:r>
          <a:rPr lang="en-US"/>
          <a:t>updated</a:t>
        </a:r>
      </a:p>
    </p188:txBody>
  </p188:cm>
</p188:cmLst>
</file>

<file path=ppt/comments/modernComment_7FFFFC6D_9D35306F.xml><?xml version="1.0" encoding="utf-8"?>
<p188:cmLst xmlns:a="http://schemas.openxmlformats.org/drawingml/2006/main" xmlns:r="http://schemas.openxmlformats.org/officeDocument/2006/relationships" xmlns:p188="http://schemas.microsoft.com/office/powerpoint/2018/8/main">
  <p188:cm id="{CDF15EFB-68C1-4E88-B259-E65B44F1B106}" authorId="{B39DF41F-75EB-A6A9-B2DE-7AAFE457D87A}" created="2025-08-26T01:19:34.950">
    <pc:sldMkLst xmlns:pc="http://schemas.microsoft.com/office/powerpoint/2013/main/command">
      <pc:docMk/>
      <pc:sldMk cId="2637508719" sldId="2147482733"/>
    </pc:sldMkLst>
    <p188:txBody>
      <a:bodyPr/>
      <a:lstStyle/>
      <a:p>
        <a:r>
          <a:rPr lang="en-US"/>
          <a:t>New slide</a:t>
        </a:r>
      </a:p>
    </p188:txBody>
  </p188:cm>
</p188:cmLst>
</file>

<file path=ppt/comments/modernComment_7FFFFC6E_8CAE7842.xml><?xml version="1.0" encoding="utf-8"?>
<p188:cmLst xmlns:a="http://schemas.openxmlformats.org/drawingml/2006/main" xmlns:r="http://schemas.openxmlformats.org/officeDocument/2006/relationships" xmlns:p188="http://schemas.microsoft.com/office/powerpoint/2018/8/main">
  <p188:cm id="{4A2A974F-03E4-4173-8855-53C368A976F5}" authorId="{B39DF41F-75EB-A6A9-B2DE-7AAFE457D87A}" created="2025-08-26T01:22:05.153">
    <pc:sldMkLst xmlns:pc="http://schemas.microsoft.com/office/powerpoint/2013/main/command">
      <pc:docMk/>
      <pc:sldMk cId="2360244290" sldId="2147482734"/>
    </pc:sldMkLst>
    <p188:txBody>
      <a:bodyPr/>
      <a:lstStyle/>
      <a:p>
        <a:r>
          <a:rPr lang="en-US"/>
          <a:t>Updated image</a:t>
        </a:r>
      </a:p>
    </p188:txBody>
  </p188:cm>
</p188:cmLst>
</file>

<file path=ppt/comments/modernComment_7FFFFC70_B1677460.xml><?xml version="1.0" encoding="utf-8"?>
<p188:cmLst xmlns:a="http://schemas.openxmlformats.org/drawingml/2006/main" xmlns:r="http://schemas.openxmlformats.org/officeDocument/2006/relationships" xmlns:p188="http://schemas.microsoft.com/office/powerpoint/2018/8/main">
  <p188:cm id="{CE4CD8BC-8803-4B75-BEBD-0406F87BE8C8}" authorId="{B39DF41F-75EB-A6A9-B2DE-7AAFE457D87A}" created="2025-08-26T01:23:47.616">
    <pc:sldMkLst xmlns:pc="http://schemas.microsoft.com/office/powerpoint/2013/main/command">
      <pc:docMk/>
      <pc:sldMk cId="2976347232" sldId="2147482736"/>
    </pc:sldMkLst>
    <p188:txBody>
      <a:bodyPr/>
      <a:lstStyle/>
      <a:p>
        <a:r>
          <a:rPr lang="en-US"/>
          <a:t>updated</a:t>
        </a:r>
      </a:p>
    </p188:txBody>
  </p188:cm>
</p188:cmLst>
</file>

<file path=ppt/comments/modernComment_7FFFFC71_0.xml><?xml version="1.0" encoding="utf-8"?>
<p188:cmLst xmlns:a="http://schemas.openxmlformats.org/drawingml/2006/main" xmlns:r="http://schemas.openxmlformats.org/officeDocument/2006/relationships" xmlns:p188="http://schemas.microsoft.com/office/powerpoint/2018/8/main">
  <p188:cm id="{C359E76B-15D2-4131-AE22-BF7D4DA8C22C}" authorId="{B39DF41F-75EB-A6A9-B2DE-7AAFE457D87A}" created="2025-08-26T01:39:19.210">
    <ac:deMkLst xmlns:ac="http://schemas.microsoft.com/office/drawing/2013/main/command">
      <pc:docMk xmlns:pc="http://schemas.microsoft.com/office/powerpoint/2013/main/command"/>
      <pc:sldMk xmlns:pc="http://schemas.microsoft.com/office/powerpoint/2013/main/command" cId="0" sldId="2147482737"/>
      <ac:spMk id="195587" creationId="{D6A4287F-1944-C4CC-7BAA-9D479D96A0B8}"/>
    </ac:deMkLst>
    <p188:txBody>
      <a:bodyPr/>
      <a:lstStyle/>
      <a:p>
        <a:r>
          <a:rPr lang="en-US"/>
          <a:t>New slide</a:t>
        </a:r>
      </a:p>
    </p188:txBody>
  </p188:cm>
</p188:cmLst>
</file>

<file path=ppt/comments/modernComment_7FFFFC7B_CBEEB4F9.xml><?xml version="1.0" encoding="utf-8"?>
<p188:cmLst xmlns:a="http://schemas.openxmlformats.org/drawingml/2006/main" xmlns:r="http://schemas.openxmlformats.org/officeDocument/2006/relationships" xmlns:p188="http://schemas.microsoft.com/office/powerpoint/2018/8/main">
  <p188:cm id="{2E69C23C-A0D2-4628-AB63-2BD066F2F4EF}" authorId="{B39DF41F-75EB-A6A9-B2DE-7AAFE457D87A}" created="2025-08-26T01:41:57.217">
    <ac:deMkLst xmlns:ac="http://schemas.microsoft.com/office/drawing/2013/main/command">
      <pc:docMk xmlns:pc="http://schemas.microsoft.com/office/powerpoint/2013/main/command"/>
      <pc:sldMk xmlns:pc="http://schemas.microsoft.com/office/powerpoint/2013/main/command" cId="3421418745" sldId="2147482747"/>
      <ac:picMk id="5" creationId="{2FD9BD3F-80DC-518A-23CA-F0E26ED8A1D4}"/>
    </ac:deMkLst>
    <p188:txBody>
      <a:bodyPr/>
      <a:lstStyle/>
      <a:p>
        <a:r>
          <a:rPr lang="en-US"/>
          <a:t>New slide</a:t>
        </a:r>
      </a:p>
    </p188:txBody>
  </p188:cm>
</p188:cmLst>
</file>

<file path=ppt/comments/modernComment_7FFFFC7D_0.xml><?xml version="1.0" encoding="utf-8"?>
<p188:cmLst xmlns:a="http://schemas.openxmlformats.org/drawingml/2006/main" xmlns:r="http://schemas.openxmlformats.org/officeDocument/2006/relationships" xmlns:p188="http://schemas.microsoft.com/office/powerpoint/2018/8/main">
  <p188:cm id="{C3FE6B34-D168-4017-BB04-D8615913B673}" authorId="{B39DF41F-75EB-A6A9-B2DE-7AAFE457D87A}" created="2025-08-26T01:45:50.764">
    <ac:deMkLst xmlns:ac="http://schemas.microsoft.com/office/drawing/2013/main/command">
      <pc:docMk xmlns:pc="http://schemas.microsoft.com/office/powerpoint/2013/main/command"/>
      <pc:sldMk xmlns:pc="http://schemas.microsoft.com/office/powerpoint/2013/main/command" cId="0" sldId="2147482749"/>
      <ac:spMk id="65539" creationId="{D250C6C6-5B43-CB83-52C0-936325639964}"/>
    </ac:deMkLst>
    <p188:txBody>
      <a:bodyPr/>
      <a:lstStyle/>
      <a:p>
        <a:r>
          <a:rPr lang="en-US"/>
          <a:t>New slide</a:t>
        </a:r>
      </a:p>
    </p188:txBody>
  </p188:cm>
</p188:cmLst>
</file>

<file path=ppt/comments/modernComment_7FFFFC7F_0.xml><?xml version="1.0" encoding="utf-8"?>
<p188:cmLst xmlns:a="http://schemas.openxmlformats.org/drawingml/2006/main" xmlns:r="http://schemas.openxmlformats.org/officeDocument/2006/relationships" xmlns:p188="http://schemas.microsoft.com/office/powerpoint/2018/8/main">
  <p188:cm id="{1BA2D97A-FA6A-4311-B2F4-B6D428B47CD8}" authorId="{B39DF41F-75EB-A6A9-B2DE-7AAFE457D87A}" created="2025-08-26T01:47:53.175">
    <pc:sldMkLst xmlns:pc="http://schemas.microsoft.com/office/powerpoint/2013/main/command">
      <pc:docMk/>
      <pc:sldMk cId="0" sldId="2147482751"/>
    </pc:sldMkLst>
    <p188:txBody>
      <a:bodyPr/>
      <a:lstStyle/>
      <a:p>
        <a:r>
          <a:rPr lang="en-US"/>
          <a:t>updated</a:t>
        </a:r>
      </a:p>
    </p188:txBody>
  </p188:cm>
</p188:cmLst>
</file>

<file path=ppt/comments/modernComment_7FFFFC81_0.xml><?xml version="1.0" encoding="utf-8"?>
<p188:cmLst xmlns:a="http://schemas.openxmlformats.org/drawingml/2006/main" xmlns:r="http://schemas.openxmlformats.org/officeDocument/2006/relationships" xmlns:p188="http://schemas.microsoft.com/office/powerpoint/2018/8/main">
  <p188:cm id="{CA84D328-69D8-41E8-9540-F4021FE4A3A0}" authorId="{B39DF41F-75EB-A6A9-B2DE-7AAFE457D87A}" created="2025-08-26T01:48:03.594">
    <pc:sldMkLst xmlns:pc="http://schemas.microsoft.com/office/powerpoint/2013/main/command">
      <pc:docMk/>
      <pc:sldMk cId="0" sldId="2147482753"/>
    </pc:sldMkLst>
    <p188:txBody>
      <a:bodyPr/>
      <a:lstStyle/>
      <a:p>
        <a:r>
          <a:rPr lang="en-US"/>
          <a:t>updated</a:t>
        </a:r>
      </a:p>
    </p188:txBody>
  </p188:cm>
</p188:cmLst>
</file>

<file path=ppt/comments/modernComment_7FFFFC82_6733C5B2.xml><?xml version="1.0" encoding="utf-8"?>
<p188:cmLst xmlns:a="http://schemas.openxmlformats.org/drawingml/2006/main" xmlns:r="http://schemas.openxmlformats.org/officeDocument/2006/relationships" xmlns:p188="http://schemas.microsoft.com/office/powerpoint/2018/8/main">
  <p188:cm id="{B4A145D5-CDA5-4077-9E73-C89E4CE9515C}" authorId="{B39DF41F-75EB-A6A9-B2DE-7AAFE457D87A}" created="2025-08-26T01:57:49.929">
    <pc:sldMkLst xmlns:pc="http://schemas.microsoft.com/office/powerpoint/2013/main/command">
      <pc:docMk/>
      <pc:sldMk cId="1731446194" sldId="2147482754"/>
    </pc:sldMkLst>
    <p188:txBody>
      <a:bodyPr/>
      <a:lstStyle/>
      <a:p>
        <a:r>
          <a:rPr lang="en-US"/>
          <a:t>updated</a:t>
        </a:r>
      </a:p>
    </p188:txBody>
  </p188:cm>
</p188:cmLst>
</file>

<file path=ppt/diagrams/_rels/data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svg"/><Relationship Id="rId1" Type="http://schemas.openxmlformats.org/officeDocument/2006/relationships/image" Target="../media/image105.png"/><Relationship Id="rId4" Type="http://schemas.openxmlformats.org/officeDocument/2006/relationships/image" Target="../media/image108.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svg"/><Relationship Id="rId1" Type="http://schemas.openxmlformats.org/officeDocument/2006/relationships/image" Target="../media/image105.png"/><Relationship Id="rId4" Type="http://schemas.openxmlformats.org/officeDocument/2006/relationships/image" Target="../media/image10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6FF5B9-0BAD-4B3D-91F1-A916FE718E79}" type="doc">
      <dgm:prSet loTypeId="urn:microsoft.com/office/officeart/2005/8/layout/gear1" loCatId="cycle" qsTypeId="urn:microsoft.com/office/officeart/2005/8/quickstyle/simple2" qsCatId="simple" csTypeId="urn:microsoft.com/office/officeart/2005/8/colors/accent1_2" csCatId="accent1" phldr="1"/>
      <dgm:spPr/>
      <dgm:t>
        <a:bodyPr/>
        <a:lstStyle/>
        <a:p>
          <a:endParaRPr lang="en-US"/>
        </a:p>
      </dgm:t>
    </dgm:pt>
    <dgm:pt modelId="{F8928207-0E5C-4B8C-9559-35E8E16CC925}">
      <dgm:prSet phldrT="[Text]"/>
      <dgm:spPr/>
      <dgm:t>
        <a:bodyPr/>
        <a:lstStyle/>
        <a:p>
          <a:r>
            <a:rPr lang="en-US" dirty="0"/>
            <a:t>Behavior Change</a:t>
          </a:r>
        </a:p>
      </dgm:t>
    </dgm:pt>
    <dgm:pt modelId="{F08532EC-ECAA-4AE4-8FB0-FC74820601D8}" type="parTrans" cxnId="{D4F33E9B-F331-4707-A6E5-3B0568C30F45}">
      <dgm:prSet/>
      <dgm:spPr/>
      <dgm:t>
        <a:bodyPr/>
        <a:lstStyle/>
        <a:p>
          <a:endParaRPr lang="en-US"/>
        </a:p>
      </dgm:t>
    </dgm:pt>
    <dgm:pt modelId="{2C8BF902-E8EB-437F-A473-9FB4317C226A}" type="sibTrans" cxnId="{D4F33E9B-F331-4707-A6E5-3B0568C30F45}">
      <dgm:prSet/>
      <dgm:spPr/>
      <dgm:t>
        <a:bodyPr/>
        <a:lstStyle/>
        <a:p>
          <a:endParaRPr lang="en-US"/>
        </a:p>
      </dgm:t>
    </dgm:pt>
    <dgm:pt modelId="{44ECD811-8132-4AEE-B02A-06D3BFDEE5F3}">
      <dgm:prSet phldrT="[Text]"/>
      <dgm:spPr/>
      <dgm:t>
        <a:bodyPr/>
        <a:lstStyle/>
        <a:p>
          <a:r>
            <a:rPr lang="en-US" dirty="0"/>
            <a:t>Mental Health </a:t>
          </a:r>
        </a:p>
      </dgm:t>
    </dgm:pt>
    <dgm:pt modelId="{B2A46F21-5364-43E0-8ED5-21947E79AB13}" type="parTrans" cxnId="{3F6066D7-5BAB-43C4-B691-F185527F44B3}">
      <dgm:prSet/>
      <dgm:spPr/>
      <dgm:t>
        <a:bodyPr/>
        <a:lstStyle/>
        <a:p>
          <a:endParaRPr lang="en-US"/>
        </a:p>
      </dgm:t>
    </dgm:pt>
    <dgm:pt modelId="{6B5EBCB3-5E8B-4E60-9FFF-A69CAC6710DC}" type="sibTrans" cxnId="{3F6066D7-5BAB-43C4-B691-F185527F44B3}">
      <dgm:prSet/>
      <dgm:spPr/>
      <dgm:t>
        <a:bodyPr/>
        <a:lstStyle/>
        <a:p>
          <a:endParaRPr lang="en-US"/>
        </a:p>
      </dgm:t>
    </dgm:pt>
    <dgm:pt modelId="{B9699A80-B707-4B0D-B1E6-4AFACD980025}">
      <dgm:prSet phldrT="[Text]"/>
      <dgm:spPr/>
      <dgm:t>
        <a:bodyPr/>
        <a:lstStyle/>
        <a:p>
          <a:r>
            <a:rPr lang="en-US" dirty="0"/>
            <a:t>Medications</a:t>
          </a:r>
        </a:p>
      </dgm:t>
    </dgm:pt>
    <dgm:pt modelId="{CC6EA93E-2C56-403F-BA69-3820976F2068}" type="parTrans" cxnId="{E5FF0EC5-479C-48B6-A7F5-88D074DF3199}">
      <dgm:prSet/>
      <dgm:spPr/>
      <dgm:t>
        <a:bodyPr/>
        <a:lstStyle/>
        <a:p>
          <a:endParaRPr lang="en-US"/>
        </a:p>
      </dgm:t>
    </dgm:pt>
    <dgm:pt modelId="{B56D68E8-1431-4413-96AE-616DAF6A8465}" type="sibTrans" cxnId="{E5FF0EC5-479C-48B6-A7F5-88D074DF3199}">
      <dgm:prSet/>
      <dgm:spPr/>
      <dgm:t>
        <a:bodyPr/>
        <a:lstStyle/>
        <a:p>
          <a:endParaRPr lang="en-US"/>
        </a:p>
      </dgm:t>
    </dgm:pt>
    <dgm:pt modelId="{EC04FC30-1AA1-4EE6-9BB9-20AF4FF11F3E}" type="pres">
      <dgm:prSet presAssocID="{496FF5B9-0BAD-4B3D-91F1-A916FE718E79}" presName="composite" presStyleCnt="0">
        <dgm:presLayoutVars>
          <dgm:chMax val="3"/>
          <dgm:animLvl val="lvl"/>
          <dgm:resizeHandles val="exact"/>
        </dgm:presLayoutVars>
      </dgm:prSet>
      <dgm:spPr/>
    </dgm:pt>
    <dgm:pt modelId="{EEF20171-8D57-42ED-89F9-23E538C11140}" type="pres">
      <dgm:prSet presAssocID="{F8928207-0E5C-4B8C-9559-35E8E16CC925}" presName="gear1" presStyleLbl="node1" presStyleIdx="0" presStyleCnt="3">
        <dgm:presLayoutVars>
          <dgm:chMax val="1"/>
          <dgm:bulletEnabled val="1"/>
        </dgm:presLayoutVars>
      </dgm:prSet>
      <dgm:spPr/>
    </dgm:pt>
    <dgm:pt modelId="{577E8638-D04F-432F-919A-102F5DDC94C0}" type="pres">
      <dgm:prSet presAssocID="{F8928207-0E5C-4B8C-9559-35E8E16CC925}" presName="gear1srcNode" presStyleLbl="node1" presStyleIdx="0" presStyleCnt="3"/>
      <dgm:spPr/>
    </dgm:pt>
    <dgm:pt modelId="{1DDC961F-72DD-4C46-BF1C-E3F7DD78FA10}" type="pres">
      <dgm:prSet presAssocID="{F8928207-0E5C-4B8C-9559-35E8E16CC925}" presName="gear1dstNode" presStyleLbl="node1" presStyleIdx="0" presStyleCnt="3"/>
      <dgm:spPr/>
    </dgm:pt>
    <dgm:pt modelId="{5D97AA9C-B504-42B3-A90B-8031CED3069D}" type="pres">
      <dgm:prSet presAssocID="{44ECD811-8132-4AEE-B02A-06D3BFDEE5F3}" presName="gear2" presStyleLbl="node1" presStyleIdx="1" presStyleCnt="3">
        <dgm:presLayoutVars>
          <dgm:chMax val="1"/>
          <dgm:bulletEnabled val="1"/>
        </dgm:presLayoutVars>
      </dgm:prSet>
      <dgm:spPr/>
    </dgm:pt>
    <dgm:pt modelId="{10C4500D-94D6-43A3-8E2F-360CA3A5D089}" type="pres">
      <dgm:prSet presAssocID="{44ECD811-8132-4AEE-B02A-06D3BFDEE5F3}" presName="gear2srcNode" presStyleLbl="node1" presStyleIdx="1" presStyleCnt="3"/>
      <dgm:spPr/>
    </dgm:pt>
    <dgm:pt modelId="{F9B01758-0FE5-4FF2-ACB7-DD3984804EBC}" type="pres">
      <dgm:prSet presAssocID="{44ECD811-8132-4AEE-B02A-06D3BFDEE5F3}" presName="gear2dstNode" presStyleLbl="node1" presStyleIdx="1" presStyleCnt="3"/>
      <dgm:spPr/>
    </dgm:pt>
    <dgm:pt modelId="{98C12A95-8655-44B3-A70E-8B6343F0A08B}" type="pres">
      <dgm:prSet presAssocID="{B9699A80-B707-4B0D-B1E6-4AFACD980025}" presName="gear3" presStyleLbl="node1" presStyleIdx="2" presStyleCnt="3"/>
      <dgm:spPr/>
    </dgm:pt>
    <dgm:pt modelId="{A65F0960-822E-4A63-8548-D5361EBD461A}" type="pres">
      <dgm:prSet presAssocID="{B9699A80-B707-4B0D-B1E6-4AFACD980025}" presName="gear3tx" presStyleLbl="node1" presStyleIdx="2" presStyleCnt="3">
        <dgm:presLayoutVars>
          <dgm:chMax val="1"/>
          <dgm:bulletEnabled val="1"/>
        </dgm:presLayoutVars>
      </dgm:prSet>
      <dgm:spPr/>
    </dgm:pt>
    <dgm:pt modelId="{AB8D5A61-935C-42DC-89CB-6019A05572A8}" type="pres">
      <dgm:prSet presAssocID="{B9699A80-B707-4B0D-B1E6-4AFACD980025}" presName="gear3srcNode" presStyleLbl="node1" presStyleIdx="2" presStyleCnt="3"/>
      <dgm:spPr/>
    </dgm:pt>
    <dgm:pt modelId="{9009B59D-A5BB-4F8C-B248-84D8DC3F577F}" type="pres">
      <dgm:prSet presAssocID="{B9699A80-B707-4B0D-B1E6-4AFACD980025}" presName="gear3dstNode" presStyleLbl="node1" presStyleIdx="2" presStyleCnt="3"/>
      <dgm:spPr/>
    </dgm:pt>
    <dgm:pt modelId="{8905ECB8-D5F6-4E7F-966B-4CAC6B50A72B}" type="pres">
      <dgm:prSet presAssocID="{2C8BF902-E8EB-437F-A473-9FB4317C226A}" presName="connector1" presStyleLbl="sibTrans2D1" presStyleIdx="0" presStyleCnt="3"/>
      <dgm:spPr/>
    </dgm:pt>
    <dgm:pt modelId="{135ED77E-4E03-4FD7-ACEE-2017403D4E58}" type="pres">
      <dgm:prSet presAssocID="{6B5EBCB3-5E8B-4E60-9FFF-A69CAC6710DC}" presName="connector2" presStyleLbl="sibTrans2D1" presStyleIdx="1" presStyleCnt="3"/>
      <dgm:spPr/>
    </dgm:pt>
    <dgm:pt modelId="{7DDB9903-3023-4E57-A715-EA72BBFE9955}" type="pres">
      <dgm:prSet presAssocID="{B56D68E8-1431-4413-96AE-616DAF6A8465}" presName="connector3" presStyleLbl="sibTrans2D1" presStyleIdx="2" presStyleCnt="3"/>
      <dgm:spPr/>
    </dgm:pt>
  </dgm:ptLst>
  <dgm:cxnLst>
    <dgm:cxn modelId="{8493CD0F-F404-4C49-9A47-71049733A1EF}" type="presOf" srcId="{B9699A80-B707-4B0D-B1E6-4AFACD980025}" destId="{98C12A95-8655-44B3-A70E-8B6343F0A08B}" srcOrd="0" destOrd="0" presId="urn:microsoft.com/office/officeart/2005/8/layout/gear1"/>
    <dgm:cxn modelId="{FF579816-5FC4-4DE4-BDF8-17E2C7CC6798}" type="presOf" srcId="{44ECD811-8132-4AEE-B02A-06D3BFDEE5F3}" destId="{5D97AA9C-B504-42B3-A90B-8031CED3069D}" srcOrd="0" destOrd="0" presId="urn:microsoft.com/office/officeart/2005/8/layout/gear1"/>
    <dgm:cxn modelId="{2662EB32-43BE-4D4D-BBD9-248EB4DC926F}" type="presOf" srcId="{B9699A80-B707-4B0D-B1E6-4AFACD980025}" destId="{A65F0960-822E-4A63-8548-D5361EBD461A}" srcOrd="1" destOrd="0" presId="urn:microsoft.com/office/officeart/2005/8/layout/gear1"/>
    <dgm:cxn modelId="{E19A3C3E-F9E0-4C75-9F17-637D06A3B67F}" type="presOf" srcId="{F8928207-0E5C-4B8C-9559-35E8E16CC925}" destId="{1DDC961F-72DD-4C46-BF1C-E3F7DD78FA10}" srcOrd="2" destOrd="0" presId="urn:microsoft.com/office/officeart/2005/8/layout/gear1"/>
    <dgm:cxn modelId="{F9BCE65B-3642-4CB3-A325-5A2667AB94B1}" type="presOf" srcId="{F8928207-0E5C-4B8C-9559-35E8E16CC925}" destId="{577E8638-D04F-432F-919A-102F5DDC94C0}" srcOrd="1" destOrd="0" presId="urn:microsoft.com/office/officeart/2005/8/layout/gear1"/>
    <dgm:cxn modelId="{C958DE44-1EA3-4E1E-BC50-F9F9EC326145}" type="presOf" srcId="{F8928207-0E5C-4B8C-9559-35E8E16CC925}" destId="{EEF20171-8D57-42ED-89F9-23E538C11140}" srcOrd="0" destOrd="0" presId="urn:microsoft.com/office/officeart/2005/8/layout/gear1"/>
    <dgm:cxn modelId="{E5481145-75B5-4B00-8F98-3D4EDC1E755F}" type="presOf" srcId="{496FF5B9-0BAD-4B3D-91F1-A916FE718E79}" destId="{EC04FC30-1AA1-4EE6-9BB9-20AF4FF11F3E}" srcOrd="0" destOrd="0" presId="urn:microsoft.com/office/officeart/2005/8/layout/gear1"/>
    <dgm:cxn modelId="{D4173D48-D120-4D0A-A6F3-07D6A42A23B8}" type="presOf" srcId="{2C8BF902-E8EB-437F-A473-9FB4317C226A}" destId="{8905ECB8-D5F6-4E7F-966B-4CAC6B50A72B}" srcOrd="0" destOrd="0" presId="urn:microsoft.com/office/officeart/2005/8/layout/gear1"/>
    <dgm:cxn modelId="{15103373-2EC0-4AFB-9FBA-C8F5F20D17C7}" type="presOf" srcId="{44ECD811-8132-4AEE-B02A-06D3BFDEE5F3}" destId="{F9B01758-0FE5-4FF2-ACB7-DD3984804EBC}" srcOrd="2" destOrd="0" presId="urn:microsoft.com/office/officeart/2005/8/layout/gear1"/>
    <dgm:cxn modelId="{3D625F7E-D9AB-44CE-84D1-6A977CB969A8}" type="presOf" srcId="{44ECD811-8132-4AEE-B02A-06D3BFDEE5F3}" destId="{10C4500D-94D6-43A3-8E2F-360CA3A5D089}" srcOrd="1" destOrd="0" presId="urn:microsoft.com/office/officeart/2005/8/layout/gear1"/>
    <dgm:cxn modelId="{6C5E8C8A-A757-4F1E-A578-A8055193A2FC}" type="presOf" srcId="{6B5EBCB3-5E8B-4E60-9FFF-A69CAC6710DC}" destId="{135ED77E-4E03-4FD7-ACEE-2017403D4E58}" srcOrd="0" destOrd="0" presId="urn:microsoft.com/office/officeart/2005/8/layout/gear1"/>
    <dgm:cxn modelId="{D4F33E9B-F331-4707-A6E5-3B0568C30F45}" srcId="{496FF5B9-0BAD-4B3D-91F1-A916FE718E79}" destId="{F8928207-0E5C-4B8C-9559-35E8E16CC925}" srcOrd="0" destOrd="0" parTransId="{F08532EC-ECAA-4AE4-8FB0-FC74820601D8}" sibTransId="{2C8BF902-E8EB-437F-A473-9FB4317C226A}"/>
    <dgm:cxn modelId="{E5FF0EC5-479C-48B6-A7F5-88D074DF3199}" srcId="{496FF5B9-0BAD-4B3D-91F1-A916FE718E79}" destId="{B9699A80-B707-4B0D-B1E6-4AFACD980025}" srcOrd="2" destOrd="0" parTransId="{CC6EA93E-2C56-403F-BA69-3820976F2068}" sibTransId="{B56D68E8-1431-4413-96AE-616DAF6A8465}"/>
    <dgm:cxn modelId="{983B68CF-C899-4946-B575-A1DE83AB264F}" type="presOf" srcId="{B9699A80-B707-4B0D-B1E6-4AFACD980025}" destId="{AB8D5A61-935C-42DC-89CB-6019A05572A8}" srcOrd="2" destOrd="0" presId="urn:microsoft.com/office/officeart/2005/8/layout/gear1"/>
    <dgm:cxn modelId="{C766A2D2-574F-49EC-8376-A76FCA80668E}" type="presOf" srcId="{B9699A80-B707-4B0D-B1E6-4AFACD980025}" destId="{9009B59D-A5BB-4F8C-B248-84D8DC3F577F}" srcOrd="3" destOrd="0" presId="urn:microsoft.com/office/officeart/2005/8/layout/gear1"/>
    <dgm:cxn modelId="{3F6066D7-5BAB-43C4-B691-F185527F44B3}" srcId="{496FF5B9-0BAD-4B3D-91F1-A916FE718E79}" destId="{44ECD811-8132-4AEE-B02A-06D3BFDEE5F3}" srcOrd="1" destOrd="0" parTransId="{B2A46F21-5364-43E0-8ED5-21947E79AB13}" sibTransId="{6B5EBCB3-5E8B-4E60-9FFF-A69CAC6710DC}"/>
    <dgm:cxn modelId="{333465F9-4AD6-4DD9-B416-76B2A7D64E15}" type="presOf" srcId="{B56D68E8-1431-4413-96AE-616DAF6A8465}" destId="{7DDB9903-3023-4E57-A715-EA72BBFE9955}" srcOrd="0" destOrd="0" presId="urn:microsoft.com/office/officeart/2005/8/layout/gear1"/>
    <dgm:cxn modelId="{299ADC58-515F-421C-9936-18B54A87ACA1}" type="presParOf" srcId="{EC04FC30-1AA1-4EE6-9BB9-20AF4FF11F3E}" destId="{EEF20171-8D57-42ED-89F9-23E538C11140}" srcOrd="0" destOrd="0" presId="urn:microsoft.com/office/officeart/2005/8/layout/gear1"/>
    <dgm:cxn modelId="{44BCA86B-F86C-47F7-8A0D-6D92301B4CBA}" type="presParOf" srcId="{EC04FC30-1AA1-4EE6-9BB9-20AF4FF11F3E}" destId="{577E8638-D04F-432F-919A-102F5DDC94C0}" srcOrd="1" destOrd="0" presId="urn:microsoft.com/office/officeart/2005/8/layout/gear1"/>
    <dgm:cxn modelId="{4901DF44-2381-4BA9-B47B-411A4E9D0D94}" type="presParOf" srcId="{EC04FC30-1AA1-4EE6-9BB9-20AF4FF11F3E}" destId="{1DDC961F-72DD-4C46-BF1C-E3F7DD78FA10}" srcOrd="2" destOrd="0" presId="urn:microsoft.com/office/officeart/2005/8/layout/gear1"/>
    <dgm:cxn modelId="{A3C808A6-4FCD-48D1-9FFC-4992EE700D32}" type="presParOf" srcId="{EC04FC30-1AA1-4EE6-9BB9-20AF4FF11F3E}" destId="{5D97AA9C-B504-42B3-A90B-8031CED3069D}" srcOrd="3" destOrd="0" presId="urn:microsoft.com/office/officeart/2005/8/layout/gear1"/>
    <dgm:cxn modelId="{36F33022-355A-4D16-912C-A3360CE44A49}" type="presParOf" srcId="{EC04FC30-1AA1-4EE6-9BB9-20AF4FF11F3E}" destId="{10C4500D-94D6-43A3-8E2F-360CA3A5D089}" srcOrd="4" destOrd="0" presId="urn:microsoft.com/office/officeart/2005/8/layout/gear1"/>
    <dgm:cxn modelId="{D0820DE6-E697-4FF0-94AE-4D3F67EF0BBD}" type="presParOf" srcId="{EC04FC30-1AA1-4EE6-9BB9-20AF4FF11F3E}" destId="{F9B01758-0FE5-4FF2-ACB7-DD3984804EBC}" srcOrd="5" destOrd="0" presId="urn:microsoft.com/office/officeart/2005/8/layout/gear1"/>
    <dgm:cxn modelId="{EE99D8D6-716C-4958-8895-B106DDD25E6C}" type="presParOf" srcId="{EC04FC30-1AA1-4EE6-9BB9-20AF4FF11F3E}" destId="{98C12A95-8655-44B3-A70E-8B6343F0A08B}" srcOrd="6" destOrd="0" presId="urn:microsoft.com/office/officeart/2005/8/layout/gear1"/>
    <dgm:cxn modelId="{4C34C7C1-2C01-40A8-88F4-31ED76939DE7}" type="presParOf" srcId="{EC04FC30-1AA1-4EE6-9BB9-20AF4FF11F3E}" destId="{A65F0960-822E-4A63-8548-D5361EBD461A}" srcOrd="7" destOrd="0" presId="urn:microsoft.com/office/officeart/2005/8/layout/gear1"/>
    <dgm:cxn modelId="{CE80EAA5-0970-45A5-94E0-283822F8FE63}" type="presParOf" srcId="{EC04FC30-1AA1-4EE6-9BB9-20AF4FF11F3E}" destId="{AB8D5A61-935C-42DC-89CB-6019A05572A8}" srcOrd="8" destOrd="0" presId="urn:microsoft.com/office/officeart/2005/8/layout/gear1"/>
    <dgm:cxn modelId="{8EA2FC76-D5EC-40FB-91A2-CF3363F436AD}" type="presParOf" srcId="{EC04FC30-1AA1-4EE6-9BB9-20AF4FF11F3E}" destId="{9009B59D-A5BB-4F8C-B248-84D8DC3F577F}" srcOrd="9" destOrd="0" presId="urn:microsoft.com/office/officeart/2005/8/layout/gear1"/>
    <dgm:cxn modelId="{A8E1F097-450C-428D-8087-6658572CE070}" type="presParOf" srcId="{EC04FC30-1AA1-4EE6-9BB9-20AF4FF11F3E}" destId="{8905ECB8-D5F6-4E7F-966B-4CAC6B50A72B}" srcOrd="10" destOrd="0" presId="urn:microsoft.com/office/officeart/2005/8/layout/gear1"/>
    <dgm:cxn modelId="{D1D7A131-DAA0-46C0-8938-91B686A2D13B}" type="presParOf" srcId="{EC04FC30-1AA1-4EE6-9BB9-20AF4FF11F3E}" destId="{135ED77E-4E03-4FD7-ACEE-2017403D4E58}" srcOrd="11" destOrd="0" presId="urn:microsoft.com/office/officeart/2005/8/layout/gear1"/>
    <dgm:cxn modelId="{5820BCF7-8026-4560-9952-464DF16BA1F1}" type="presParOf" srcId="{EC04FC30-1AA1-4EE6-9BB9-20AF4FF11F3E}" destId="{7DDB9903-3023-4E57-A715-EA72BBFE9955}"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A52865-7F94-40EF-B13D-D86CCBE2813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19A8278A-6629-4D22-B5FF-0A920CD99972}">
      <dgm:prSet phldrT="[Text]"/>
      <dgm:spPr>
        <a:solidFill>
          <a:srgbClr val="009999"/>
        </a:solidFill>
      </dgm:spPr>
      <dgm:t>
        <a:bodyPr/>
        <a:lstStyle/>
        <a:p>
          <a:pPr>
            <a:buFont typeface="Arial" panose="020B0604020202020204" pitchFamily="34" charset="0"/>
            <a:buChar char="•"/>
          </a:pPr>
          <a:r>
            <a:rPr lang="en-US" dirty="0">
              <a:latin typeface="Montserrat" panose="02000505000000020004" pitchFamily="2" charset="0"/>
            </a:rPr>
            <a:t>Basal rates</a:t>
          </a:r>
        </a:p>
      </dgm:t>
    </dgm:pt>
    <dgm:pt modelId="{62C6B75B-117A-45CD-8EDF-A826FCA787DC}" type="parTrans" cxnId="{74D4751E-1CE8-4195-9FBD-A1C70D727A3D}">
      <dgm:prSet/>
      <dgm:spPr/>
      <dgm:t>
        <a:bodyPr/>
        <a:lstStyle/>
        <a:p>
          <a:endParaRPr lang="en-US">
            <a:latin typeface="Montserrat" panose="02000505000000020004" pitchFamily="2" charset="0"/>
          </a:endParaRPr>
        </a:p>
      </dgm:t>
    </dgm:pt>
    <dgm:pt modelId="{1B0ECF6C-5E7B-488A-AEAF-14C7AAC41E9C}" type="sibTrans" cxnId="{74D4751E-1CE8-4195-9FBD-A1C70D727A3D}">
      <dgm:prSet/>
      <dgm:spPr/>
      <dgm:t>
        <a:bodyPr/>
        <a:lstStyle/>
        <a:p>
          <a:endParaRPr lang="en-US">
            <a:latin typeface="Montserrat" panose="02000505000000020004" pitchFamily="2" charset="0"/>
          </a:endParaRPr>
        </a:p>
      </dgm:t>
    </dgm:pt>
    <dgm:pt modelId="{EF13CB6D-71B2-420D-A780-0BE1A6D42606}">
      <dgm:prSet/>
      <dgm:spPr>
        <a:solidFill>
          <a:srgbClr val="009999"/>
        </a:solidFill>
      </dgm:spPr>
      <dgm:t>
        <a:bodyPr/>
        <a:lstStyle/>
        <a:p>
          <a:r>
            <a:rPr lang="en-US" dirty="0">
              <a:latin typeface="Montserrat" panose="02000505000000020004" pitchFamily="2" charset="0"/>
            </a:rPr>
            <a:t>Carbohydrate ratios</a:t>
          </a:r>
        </a:p>
      </dgm:t>
    </dgm:pt>
    <dgm:pt modelId="{2D805D09-C82B-4B1B-B880-94BCDEF4953B}" type="parTrans" cxnId="{14090C63-EA94-4C01-BC60-28A5BBA40122}">
      <dgm:prSet/>
      <dgm:spPr/>
      <dgm:t>
        <a:bodyPr/>
        <a:lstStyle/>
        <a:p>
          <a:endParaRPr lang="en-US">
            <a:latin typeface="Montserrat" panose="02000505000000020004" pitchFamily="2" charset="0"/>
          </a:endParaRPr>
        </a:p>
      </dgm:t>
    </dgm:pt>
    <dgm:pt modelId="{48531333-F71B-4DAC-8611-D7769D2FBE6B}" type="sibTrans" cxnId="{14090C63-EA94-4C01-BC60-28A5BBA40122}">
      <dgm:prSet/>
      <dgm:spPr/>
      <dgm:t>
        <a:bodyPr/>
        <a:lstStyle/>
        <a:p>
          <a:endParaRPr lang="en-US">
            <a:latin typeface="Montserrat" panose="02000505000000020004" pitchFamily="2" charset="0"/>
          </a:endParaRPr>
        </a:p>
      </dgm:t>
    </dgm:pt>
    <dgm:pt modelId="{871F935D-480E-4B2C-87B5-1785B5F46EE9}">
      <dgm:prSet/>
      <dgm:spPr>
        <a:solidFill>
          <a:srgbClr val="009999"/>
        </a:solidFill>
      </dgm:spPr>
      <dgm:t>
        <a:bodyPr/>
        <a:lstStyle/>
        <a:p>
          <a:r>
            <a:rPr lang="en-US">
              <a:latin typeface="Montserrat" panose="02000505000000020004" pitchFamily="2" charset="0"/>
            </a:rPr>
            <a:t>Correction factors</a:t>
          </a:r>
          <a:endParaRPr lang="en-US" dirty="0">
            <a:latin typeface="Montserrat" panose="02000505000000020004" pitchFamily="2" charset="0"/>
          </a:endParaRPr>
        </a:p>
      </dgm:t>
    </dgm:pt>
    <dgm:pt modelId="{894326BE-99B2-42A6-9CBD-6215F714A100}" type="parTrans" cxnId="{74B0F9AE-6D14-48F5-BB8A-2ADEBABF6B6B}">
      <dgm:prSet/>
      <dgm:spPr/>
      <dgm:t>
        <a:bodyPr/>
        <a:lstStyle/>
        <a:p>
          <a:endParaRPr lang="en-US">
            <a:latin typeface="Montserrat" panose="02000505000000020004" pitchFamily="2" charset="0"/>
          </a:endParaRPr>
        </a:p>
      </dgm:t>
    </dgm:pt>
    <dgm:pt modelId="{AAD15814-9669-4FB0-AD19-5F0A1A7BAF43}" type="sibTrans" cxnId="{74B0F9AE-6D14-48F5-BB8A-2ADEBABF6B6B}">
      <dgm:prSet/>
      <dgm:spPr/>
      <dgm:t>
        <a:bodyPr/>
        <a:lstStyle/>
        <a:p>
          <a:endParaRPr lang="en-US">
            <a:latin typeface="Montserrat" panose="02000505000000020004" pitchFamily="2" charset="0"/>
          </a:endParaRPr>
        </a:p>
      </dgm:t>
    </dgm:pt>
    <dgm:pt modelId="{0C16FFB0-B4A4-4A55-A943-A91FE9552ACF}">
      <dgm:prSet/>
      <dgm:spPr>
        <a:solidFill>
          <a:srgbClr val="009999"/>
        </a:solidFill>
      </dgm:spPr>
      <dgm:t>
        <a:bodyPr/>
        <a:lstStyle/>
        <a:p>
          <a:r>
            <a:rPr lang="en-US" dirty="0">
              <a:latin typeface="Montserrat" panose="02000505000000020004" pitchFamily="2" charset="0"/>
            </a:rPr>
            <a:t>Glucose targets</a:t>
          </a:r>
        </a:p>
      </dgm:t>
    </dgm:pt>
    <dgm:pt modelId="{C2321CE0-065D-4A06-8ED4-607B0035F7E2}" type="parTrans" cxnId="{114DCEFA-8B5A-45CA-B8F5-E3766D072494}">
      <dgm:prSet/>
      <dgm:spPr/>
      <dgm:t>
        <a:bodyPr/>
        <a:lstStyle/>
        <a:p>
          <a:endParaRPr lang="en-US">
            <a:latin typeface="Montserrat" panose="02000505000000020004" pitchFamily="2" charset="0"/>
          </a:endParaRPr>
        </a:p>
      </dgm:t>
    </dgm:pt>
    <dgm:pt modelId="{D353DD2E-D686-4A64-A19C-5F671765426F}" type="sibTrans" cxnId="{114DCEFA-8B5A-45CA-B8F5-E3766D072494}">
      <dgm:prSet/>
      <dgm:spPr/>
      <dgm:t>
        <a:bodyPr/>
        <a:lstStyle/>
        <a:p>
          <a:endParaRPr lang="en-US">
            <a:latin typeface="Montserrat" panose="02000505000000020004" pitchFamily="2" charset="0"/>
          </a:endParaRPr>
        </a:p>
      </dgm:t>
    </dgm:pt>
    <dgm:pt modelId="{2A7919C3-0148-4BB4-A287-6F3FED73BF9D}">
      <dgm:prSet/>
      <dgm:spPr>
        <a:solidFill>
          <a:srgbClr val="009999"/>
        </a:solidFill>
      </dgm:spPr>
      <dgm:t>
        <a:bodyPr/>
        <a:lstStyle/>
        <a:p>
          <a:r>
            <a:rPr lang="en-US" dirty="0">
              <a:latin typeface="Montserrat" panose="02000505000000020004" pitchFamily="2" charset="0"/>
            </a:rPr>
            <a:t>Active insulin time </a:t>
          </a:r>
        </a:p>
      </dgm:t>
    </dgm:pt>
    <dgm:pt modelId="{8B117C8E-AF64-4FE5-BA96-269EA35C53E5}" type="parTrans" cxnId="{543C3D9E-5BAE-43F2-85EB-B9EE6BE3BBEC}">
      <dgm:prSet/>
      <dgm:spPr/>
      <dgm:t>
        <a:bodyPr/>
        <a:lstStyle/>
        <a:p>
          <a:endParaRPr lang="en-US">
            <a:latin typeface="Montserrat" panose="02000505000000020004" pitchFamily="2" charset="0"/>
          </a:endParaRPr>
        </a:p>
      </dgm:t>
    </dgm:pt>
    <dgm:pt modelId="{B71CD691-F9A2-45BD-AB5C-F9298F5EA8C2}" type="sibTrans" cxnId="{543C3D9E-5BAE-43F2-85EB-B9EE6BE3BBEC}">
      <dgm:prSet/>
      <dgm:spPr/>
      <dgm:t>
        <a:bodyPr/>
        <a:lstStyle/>
        <a:p>
          <a:endParaRPr lang="en-US">
            <a:latin typeface="Montserrat" panose="02000505000000020004" pitchFamily="2" charset="0"/>
          </a:endParaRPr>
        </a:p>
      </dgm:t>
    </dgm:pt>
    <dgm:pt modelId="{E3757873-FB1F-41F2-A080-EDF538985CA7}">
      <dgm:prSet/>
      <dgm:spPr>
        <a:solidFill>
          <a:srgbClr val="009999"/>
        </a:solidFill>
      </dgm:spPr>
      <dgm:t>
        <a:bodyPr/>
        <a:lstStyle/>
        <a:p>
          <a:r>
            <a:rPr lang="en-US" dirty="0">
              <a:latin typeface="Montserrat" panose="02000505000000020004" pitchFamily="2" charset="0"/>
            </a:rPr>
            <a:t>Max bolus/Max basal</a:t>
          </a:r>
        </a:p>
      </dgm:t>
    </dgm:pt>
    <dgm:pt modelId="{9DE5CC11-08BA-4F8E-864C-8360FDEEC4F4}" type="parTrans" cxnId="{83CF362B-8302-4AFC-8834-F11AFA9DB129}">
      <dgm:prSet/>
      <dgm:spPr/>
      <dgm:t>
        <a:bodyPr/>
        <a:lstStyle/>
        <a:p>
          <a:endParaRPr lang="en-US">
            <a:latin typeface="Montserrat" panose="02000505000000020004" pitchFamily="2" charset="0"/>
          </a:endParaRPr>
        </a:p>
      </dgm:t>
    </dgm:pt>
    <dgm:pt modelId="{4BC4E364-596F-4E43-A80D-3826093E642C}" type="sibTrans" cxnId="{83CF362B-8302-4AFC-8834-F11AFA9DB129}">
      <dgm:prSet/>
      <dgm:spPr/>
      <dgm:t>
        <a:bodyPr/>
        <a:lstStyle/>
        <a:p>
          <a:endParaRPr lang="en-US">
            <a:latin typeface="Montserrat" panose="02000505000000020004" pitchFamily="2" charset="0"/>
          </a:endParaRPr>
        </a:p>
      </dgm:t>
    </dgm:pt>
    <dgm:pt modelId="{5F63F37D-7A95-450B-9B13-2DEC85AE5752}">
      <dgm:prSet/>
      <dgm:spPr>
        <a:solidFill>
          <a:srgbClr val="009999"/>
        </a:solidFill>
      </dgm:spPr>
      <dgm:t>
        <a:bodyPr/>
        <a:lstStyle/>
        <a:p>
          <a:r>
            <a:rPr lang="en-US" dirty="0">
              <a:latin typeface="Montserrat" panose="02000505000000020004" pitchFamily="2" charset="0"/>
            </a:rPr>
            <a:t>Extended boluses</a:t>
          </a:r>
        </a:p>
      </dgm:t>
    </dgm:pt>
    <dgm:pt modelId="{F9E71949-5E97-454E-92EC-E81306768EEE}" type="parTrans" cxnId="{C82282D0-40A2-40DC-B99C-01745C0C0337}">
      <dgm:prSet/>
      <dgm:spPr/>
      <dgm:t>
        <a:bodyPr/>
        <a:lstStyle/>
        <a:p>
          <a:endParaRPr lang="en-US">
            <a:latin typeface="Montserrat" panose="02000505000000020004" pitchFamily="2" charset="0"/>
          </a:endParaRPr>
        </a:p>
      </dgm:t>
    </dgm:pt>
    <dgm:pt modelId="{B4EE93FB-1181-4883-9CF8-AD444AFB7F54}" type="sibTrans" cxnId="{C82282D0-40A2-40DC-B99C-01745C0C0337}">
      <dgm:prSet/>
      <dgm:spPr/>
      <dgm:t>
        <a:bodyPr/>
        <a:lstStyle/>
        <a:p>
          <a:endParaRPr lang="en-US">
            <a:latin typeface="Montserrat" panose="02000505000000020004" pitchFamily="2" charset="0"/>
          </a:endParaRPr>
        </a:p>
      </dgm:t>
    </dgm:pt>
    <dgm:pt modelId="{F7F6F5B5-BF64-43F1-9E98-36CBFA9F9BE2}">
      <dgm:prSet/>
      <dgm:spPr>
        <a:solidFill>
          <a:srgbClr val="009999"/>
        </a:solidFill>
      </dgm:spPr>
      <dgm:t>
        <a:bodyPr/>
        <a:lstStyle/>
        <a:p>
          <a:r>
            <a:rPr lang="en-US" dirty="0">
              <a:latin typeface="Montserrat" panose="02000505000000020004" pitchFamily="2" charset="0"/>
            </a:rPr>
            <a:t>Temp </a:t>
          </a:r>
          <a:r>
            <a:rPr lang="en-US" dirty="0" err="1">
              <a:latin typeface="Montserrat" panose="02000505000000020004" pitchFamily="2" charset="0"/>
            </a:rPr>
            <a:t>basals</a:t>
          </a:r>
          <a:endParaRPr lang="en-US" dirty="0">
            <a:latin typeface="Montserrat" panose="02000505000000020004" pitchFamily="2" charset="0"/>
          </a:endParaRPr>
        </a:p>
      </dgm:t>
    </dgm:pt>
    <dgm:pt modelId="{57616AC4-2E66-44B5-A93D-DDB9BDF47C63}" type="parTrans" cxnId="{E5E75AAD-4D1D-48BA-B9E0-A4A5D10022C4}">
      <dgm:prSet/>
      <dgm:spPr/>
      <dgm:t>
        <a:bodyPr/>
        <a:lstStyle/>
        <a:p>
          <a:endParaRPr lang="en-US">
            <a:latin typeface="Montserrat" panose="02000505000000020004" pitchFamily="2" charset="0"/>
          </a:endParaRPr>
        </a:p>
      </dgm:t>
    </dgm:pt>
    <dgm:pt modelId="{DA048D60-5396-48DD-8E2E-E3753B4CC9B7}" type="sibTrans" cxnId="{E5E75AAD-4D1D-48BA-B9E0-A4A5D10022C4}">
      <dgm:prSet/>
      <dgm:spPr/>
      <dgm:t>
        <a:bodyPr/>
        <a:lstStyle/>
        <a:p>
          <a:endParaRPr lang="en-US">
            <a:latin typeface="Montserrat" panose="02000505000000020004" pitchFamily="2" charset="0"/>
          </a:endParaRPr>
        </a:p>
      </dgm:t>
    </dgm:pt>
    <dgm:pt modelId="{AAFC1B25-8482-4D17-BC07-1FF35C37CDC1}">
      <dgm:prSet/>
      <dgm:spPr>
        <a:solidFill>
          <a:srgbClr val="009999"/>
        </a:solidFill>
      </dgm:spPr>
      <dgm:t>
        <a:bodyPr/>
        <a:lstStyle/>
        <a:p>
          <a:r>
            <a:rPr lang="en-US" dirty="0">
              <a:latin typeface="Montserrat" panose="02000505000000020004" pitchFamily="2" charset="0"/>
            </a:rPr>
            <a:t>Suspend on/before low</a:t>
          </a:r>
        </a:p>
      </dgm:t>
    </dgm:pt>
    <dgm:pt modelId="{9AE829B9-6CB1-47F1-A8CF-ABC0410C37A8}" type="parTrans" cxnId="{1E05A43C-A11F-4DCC-A93A-E84C99A71640}">
      <dgm:prSet/>
      <dgm:spPr/>
      <dgm:t>
        <a:bodyPr/>
        <a:lstStyle/>
        <a:p>
          <a:endParaRPr lang="en-US"/>
        </a:p>
      </dgm:t>
    </dgm:pt>
    <dgm:pt modelId="{EB6D4ECB-DBB5-4A0E-91B1-3139A3471875}" type="sibTrans" cxnId="{1E05A43C-A11F-4DCC-A93A-E84C99A71640}">
      <dgm:prSet/>
      <dgm:spPr/>
      <dgm:t>
        <a:bodyPr/>
        <a:lstStyle/>
        <a:p>
          <a:endParaRPr lang="en-US"/>
        </a:p>
      </dgm:t>
    </dgm:pt>
    <dgm:pt modelId="{45B2716A-AEAB-404B-9117-1508F715C7A7}" type="pres">
      <dgm:prSet presAssocID="{07A52865-7F94-40EF-B13D-D86CCBE2813B}" presName="diagram" presStyleCnt="0">
        <dgm:presLayoutVars>
          <dgm:dir/>
          <dgm:resizeHandles val="exact"/>
        </dgm:presLayoutVars>
      </dgm:prSet>
      <dgm:spPr/>
    </dgm:pt>
    <dgm:pt modelId="{28248CD2-90BD-401B-933B-3930624B405E}" type="pres">
      <dgm:prSet presAssocID="{19A8278A-6629-4D22-B5FF-0A920CD99972}" presName="node" presStyleLbl="node1" presStyleIdx="0" presStyleCnt="9">
        <dgm:presLayoutVars>
          <dgm:bulletEnabled val="1"/>
        </dgm:presLayoutVars>
      </dgm:prSet>
      <dgm:spPr/>
    </dgm:pt>
    <dgm:pt modelId="{9176338B-7A17-4643-AEA0-2ACE8B7FCE16}" type="pres">
      <dgm:prSet presAssocID="{1B0ECF6C-5E7B-488A-AEAF-14C7AAC41E9C}" presName="sibTrans" presStyleCnt="0"/>
      <dgm:spPr/>
    </dgm:pt>
    <dgm:pt modelId="{60AECF4D-A587-4D24-A199-0783183E35AE}" type="pres">
      <dgm:prSet presAssocID="{EF13CB6D-71B2-420D-A780-0BE1A6D42606}" presName="node" presStyleLbl="node1" presStyleIdx="1" presStyleCnt="9">
        <dgm:presLayoutVars>
          <dgm:bulletEnabled val="1"/>
        </dgm:presLayoutVars>
      </dgm:prSet>
      <dgm:spPr/>
    </dgm:pt>
    <dgm:pt modelId="{E7F53E98-5FEA-4D5E-B11B-FB24AF97F4D1}" type="pres">
      <dgm:prSet presAssocID="{48531333-F71B-4DAC-8611-D7769D2FBE6B}" presName="sibTrans" presStyleCnt="0"/>
      <dgm:spPr/>
    </dgm:pt>
    <dgm:pt modelId="{9B14BF55-B90C-4AB5-A285-977E62D9BA89}" type="pres">
      <dgm:prSet presAssocID="{871F935D-480E-4B2C-87B5-1785B5F46EE9}" presName="node" presStyleLbl="node1" presStyleIdx="2" presStyleCnt="9">
        <dgm:presLayoutVars>
          <dgm:bulletEnabled val="1"/>
        </dgm:presLayoutVars>
      </dgm:prSet>
      <dgm:spPr/>
    </dgm:pt>
    <dgm:pt modelId="{88E4051F-9882-4D42-976D-9B656A992F73}" type="pres">
      <dgm:prSet presAssocID="{AAD15814-9669-4FB0-AD19-5F0A1A7BAF43}" presName="sibTrans" presStyleCnt="0"/>
      <dgm:spPr/>
    </dgm:pt>
    <dgm:pt modelId="{74A386C3-C77A-4DF5-9A47-429E2B15844E}" type="pres">
      <dgm:prSet presAssocID="{0C16FFB0-B4A4-4A55-A943-A91FE9552ACF}" presName="node" presStyleLbl="node1" presStyleIdx="3" presStyleCnt="9">
        <dgm:presLayoutVars>
          <dgm:bulletEnabled val="1"/>
        </dgm:presLayoutVars>
      </dgm:prSet>
      <dgm:spPr/>
    </dgm:pt>
    <dgm:pt modelId="{01A05ADB-8435-4CF8-B203-D728BED247A6}" type="pres">
      <dgm:prSet presAssocID="{D353DD2E-D686-4A64-A19C-5F671765426F}" presName="sibTrans" presStyleCnt="0"/>
      <dgm:spPr/>
    </dgm:pt>
    <dgm:pt modelId="{F04425B3-9E6C-482A-AD1D-DBD2CD89590A}" type="pres">
      <dgm:prSet presAssocID="{2A7919C3-0148-4BB4-A287-6F3FED73BF9D}" presName="node" presStyleLbl="node1" presStyleIdx="4" presStyleCnt="9">
        <dgm:presLayoutVars>
          <dgm:bulletEnabled val="1"/>
        </dgm:presLayoutVars>
      </dgm:prSet>
      <dgm:spPr/>
    </dgm:pt>
    <dgm:pt modelId="{94C3C952-B22C-42B7-A4B7-F7E36EA4A181}" type="pres">
      <dgm:prSet presAssocID="{B71CD691-F9A2-45BD-AB5C-F9298F5EA8C2}" presName="sibTrans" presStyleCnt="0"/>
      <dgm:spPr/>
    </dgm:pt>
    <dgm:pt modelId="{0B0DFD20-45CD-43ED-8B41-C61D2E1B8BA0}" type="pres">
      <dgm:prSet presAssocID="{E3757873-FB1F-41F2-A080-EDF538985CA7}" presName="node" presStyleLbl="node1" presStyleIdx="5" presStyleCnt="9">
        <dgm:presLayoutVars>
          <dgm:bulletEnabled val="1"/>
        </dgm:presLayoutVars>
      </dgm:prSet>
      <dgm:spPr/>
    </dgm:pt>
    <dgm:pt modelId="{BC01E764-B859-4F3A-82C0-EF839AAF6E1C}" type="pres">
      <dgm:prSet presAssocID="{4BC4E364-596F-4E43-A80D-3826093E642C}" presName="sibTrans" presStyleCnt="0"/>
      <dgm:spPr/>
    </dgm:pt>
    <dgm:pt modelId="{E08717CB-9331-40F4-87BC-8CB91FF9EDB3}" type="pres">
      <dgm:prSet presAssocID="{5F63F37D-7A95-450B-9B13-2DEC85AE5752}" presName="node" presStyleLbl="node1" presStyleIdx="6" presStyleCnt="9">
        <dgm:presLayoutVars>
          <dgm:bulletEnabled val="1"/>
        </dgm:presLayoutVars>
      </dgm:prSet>
      <dgm:spPr/>
    </dgm:pt>
    <dgm:pt modelId="{4FC5AD1B-3EAD-4ECB-B860-A91AF53DA684}" type="pres">
      <dgm:prSet presAssocID="{B4EE93FB-1181-4883-9CF8-AD444AFB7F54}" presName="sibTrans" presStyleCnt="0"/>
      <dgm:spPr/>
    </dgm:pt>
    <dgm:pt modelId="{A2AE5330-AA83-4A0A-B503-6986AF7F82FE}" type="pres">
      <dgm:prSet presAssocID="{F7F6F5B5-BF64-43F1-9E98-36CBFA9F9BE2}" presName="node" presStyleLbl="node1" presStyleIdx="7" presStyleCnt="9">
        <dgm:presLayoutVars>
          <dgm:bulletEnabled val="1"/>
        </dgm:presLayoutVars>
      </dgm:prSet>
      <dgm:spPr/>
    </dgm:pt>
    <dgm:pt modelId="{8D48D890-182B-4C68-8833-44B030AAF2C8}" type="pres">
      <dgm:prSet presAssocID="{DA048D60-5396-48DD-8E2E-E3753B4CC9B7}" presName="sibTrans" presStyleCnt="0"/>
      <dgm:spPr/>
    </dgm:pt>
    <dgm:pt modelId="{E749F519-3BCC-4904-9638-56F6E3B0EE1E}" type="pres">
      <dgm:prSet presAssocID="{AAFC1B25-8482-4D17-BC07-1FF35C37CDC1}" presName="node" presStyleLbl="node1" presStyleIdx="8" presStyleCnt="9">
        <dgm:presLayoutVars>
          <dgm:bulletEnabled val="1"/>
        </dgm:presLayoutVars>
      </dgm:prSet>
      <dgm:spPr/>
    </dgm:pt>
  </dgm:ptLst>
  <dgm:cxnLst>
    <dgm:cxn modelId="{A16C330F-57DE-4589-8F1A-F00CA429934E}" type="presOf" srcId="{19A8278A-6629-4D22-B5FF-0A920CD99972}" destId="{28248CD2-90BD-401B-933B-3930624B405E}" srcOrd="0" destOrd="0" presId="urn:microsoft.com/office/officeart/2005/8/layout/default"/>
    <dgm:cxn modelId="{74D4751E-1CE8-4195-9FBD-A1C70D727A3D}" srcId="{07A52865-7F94-40EF-B13D-D86CCBE2813B}" destId="{19A8278A-6629-4D22-B5FF-0A920CD99972}" srcOrd="0" destOrd="0" parTransId="{62C6B75B-117A-45CD-8EDF-A826FCA787DC}" sibTransId="{1B0ECF6C-5E7B-488A-AEAF-14C7AAC41E9C}"/>
    <dgm:cxn modelId="{83CF362B-8302-4AFC-8834-F11AFA9DB129}" srcId="{07A52865-7F94-40EF-B13D-D86CCBE2813B}" destId="{E3757873-FB1F-41F2-A080-EDF538985CA7}" srcOrd="5" destOrd="0" parTransId="{9DE5CC11-08BA-4F8E-864C-8360FDEEC4F4}" sibTransId="{4BC4E364-596F-4E43-A80D-3826093E642C}"/>
    <dgm:cxn modelId="{A8F7822C-692E-4822-8644-AF68F59FEC67}" type="presOf" srcId="{2A7919C3-0148-4BB4-A287-6F3FED73BF9D}" destId="{F04425B3-9E6C-482A-AD1D-DBD2CD89590A}" srcOrd="0" destOrd="0" presId="urn:microsoft.com/office/officeart/2005/8/layout/default"/>
    <dgm:cxn modelId="{1E05A43C-A11F-4DCC-A93A-E84C99A71640}" srcId="{07A52865-7F94-40EF-B13D-D86CCBE2813B}" destId="{AAFC1B25-8482-4D17-BC07-1FF35C37CDC1}" srcOrd="8" destOrd="0" parTransId="{9AE829B9-6CB1-47F1-A8CF-ABC0410C37A8}" sibTransId="{EB6D4ECB-DBB5-4A0E-91B1-3139A3471875}"/>
    <dgm:cxn modelId="{14090C63-EA94-4C01-BC60-28A5BBA40122}" srcId="{07A52865-7F94-40EF-B13D-D86CCBE2813B}" destId="{EF13CB6D-71B2-420D-A780-0BE1A6D42606}" srcOrd="1" destOrd="0" parTransId="{2D805D09-C82B-4B1B-B880-94BCDEF4953B}" sibTransId="{48531333-F71B-4DAC-8611-D7769D2FBE6B}"/>
    <dgm:cxn modelId="{54983E89-8C9C-419C-AFF6-3D533C912ED6}" type="presOf" srcId="{0C16FFB0-B4A4-4A55-A943-A91FE9552ACF}" destId="{74A386C3-C77A-4DF5-9A47-429E2B15844E}" srcOrd="0" destOrd="0" presId="urn:microsoft.com/office/officeart/2005/8/layout/default"/>
    <dgm:cxn modelId="{260F5894-F1F4-4BFD-87A1-7318AF7FE8DC}" type="presOf" srcId="{07A52865-7F94-40EF-B13D-D86CCBE2813B}" destId="{45B2716A-AEAB-404B-9117-1508F715C7A7}" srcOrd="0" destOrd="0" presId="urn:microsoft.com/office/officeart/2005/8/layout/default"/>
    <dgm:cxn modelId="{543C3D9E-5BAE-43F2-85EB-B9EE6BE3BBEC}" srcId="{07A52865-7F94-40EF-B13D-D86CCBE2813B}" destId="{2A7919C3-0148-4BB4-A287-6F3FED73BF9D}" srcOrd="4" destOrd="0" parTransId="{8B117C8E-AF64-4FE5-BA96-269EA35C53E5}" sibTransId="{B71CD691-F9A2-45BD-AB5C-F9298F5EA8C2}"/>
    <dgm:cxn modelId="{E5E75AAD-4D1D-48BA-B9E0-A4A5D10022C4}" srcId="{07A52865-7F94-40EF-B13D-D86CCBE2813B}" destId="{F7F6F5B5-BF64-43F1-9E98-36CBFA9F9BE2}" srcOrd="7" destOrd="0" parTransId="{57616AC4-2E66-44B5-A93D-DDB9BDF47C63}" sibTransId="{DA048D60-5396-48DD-8E2E-E3753B4CC9B7}"/>
    <dgm:cxn modelId="{74B0F9AE-6D14-48F5-BB8A-2ADEBABF6B6B}" srcId="{07A52865-7F94-40EF-B13D-D86CCBE2813B}" destId="{871F935D-480E-4B2C-87B5-1785B5F46EE9}" srcOrd="2" destOrd="0" parTransId="{894326BE-99B2-42A6-9CBD-6215F714A100}" sibTransId="{AAD15814-9669-4FB0-AD19-5F0A1A7BAF43}"/>
    <dgm:cxn modelId="{16B318B7-187E-4387-AE8E-6D7F0900F144}" type="presOf" srcId="{AAFC1B25-8482-4D17-BC07-1FF35C37CDC1}" destId="{E749F519-3BCC-4904-9638-56F6E3B0EE1E}" srcOrd="0" destOrd="0" presId="urn:microsoft.com/office/officeart/2005/8/layout/default"/>
    <dgm:cxn modelId="{D7BC09B9-1B23-4C55-A7FB-D71D4F8E6CDC}" type="presOf" srcId="{EF13CB6D-71B2-420D-A780-0BE1A6D42606}" destId="{60AECF4D-A587-4D24-A199-0783183E35AE}" srcOrd="0" destOrd="0" presId="urn:microsoft.com/office/officeart/2005/8/layout/default"/>
    <dgm:cxn modelId="{02DE80C6-909D-4887-A8A2-0FBD7E20E495}" type="presOf" srcId="{871F935D-480E-4B2C-87B5-1785B5F46EE9}" destId="{9B14BF55-B90C-4AB5-A285-977E62D9BA89}" srcOrd="0" destOrd="0" presId="urn:microsoft.com/office/officeart/2005/8/layout/default"/>
    <dgm:cxn modelId="{C82282D0-40A2-40DC-B99C-01745C0C0337}" srcId="{07A52865-7F94-40EF-B13D-D86CCBE2813B}" destId="{5F63F37D-7A95-450B-9B13-2DEC85AE5752}" srcOrd="6" destOrd="0" parTransId="{F9E71949-5E97-454E-92EC-E81306768EEE}" sibTransId="{B4EE93FB-1181-4883-9CF8-AD444AFB7F54}"/>
    <dgm:cxn modelId="{BF8600DC-C2E5-4AA3-9D17-AFD138CA5793}" type="presOf" srcId="{5F63F37D-7A95-450B-9B13-2DEC85AE5752}" destId="{E08717CB-9331-40F4-87BC-8CB91FF9EDB3}" srcOrd="0" destOrd="0" presId="urn:microsoft.com/office/officeart/2005/8/layout/default"/>
    <dgm:cxn modelId="{7D4F2EF6-A9A3-47FC-9773-3588393C2E7D}" type="presOf" srcId="{F7F6F5B5-BF64-43F1-9E98-36CBFA9F9BE2}" destId="{A2AE5330-AA83-4A0A-B503-6986AF7F82FE}" srcOrd="0" destOrd="0" presId="urn:microsoft.com/office/officeart/2005/8/layout/default"/>
    <dgm:cxn modelId="{114DCEFA-8B5A-45CA-B8F5-E3766D072494}" srcId="{07A52865-7F94-40EF-B13D-D86CCBE2813B}" destId="{0C16FFB0-B4A4-4A55-A943-A91FE9552ACF}" srcOrd="3" destOrd="0" parTransId="{C2321CE0-065D-4A06-8ED4-607B0035F7E2}" sibTransId="{D353DD2E-D686-4A64-A19C-5F671765426F}"/>
    <dgm:cxn modelId="{16EED1FD-B5E6-4A78-8080-7ED56D168FC5}" type="presOf" srcId="{E3757873-FB1F-41F2-A080-EDF538985CA7}" destId="{0B0DFD20-45CD-43ED-8B41-C61D2E1B8BA0}" srcOrd="0" destOrd="0" presId="urn:microsoft.com/office/officeart/2005/8/layout/default"/>
    <dgm:cxn modelId="{87BA8682-E24A-462E-8BE9-8A55B3401E7F}" type="presParOf" srcId="{45B2716A-AEAB-404B-9117-1508F715C7A7}" destId="{28248CD2-90BD-401B-933B-3930624B405E}" srcOrd="0" destOrd="0" presId="urn:microsoft.com/office/officeart/2005/8/layout/default"/>
    <dgm:cxn modelId="{75FB1107-B803-4A34-8FDF-20F636EB2827}" type="presParOf" srcId="{45B2716A-AEAB-404B-9117-1508F715C7A7}" destId="{9176338B-7A17-4643-AEA0-2ACE8B7FCE16}" srcOrd="1" destOrd="0" presId="urn:microsoft.com/office/officeart/2005/8/layout/default"/>
    <dgm:cxn modelId="{B3442A0B-C53E-43CA-BEC2-99ED6710C9D1}" type="presParOf" srcId="{45B2716A-AEAB-404B-9117-1508F715C7A7}" destId="{60AECF4D-A587-4D24-A199-0783183E35AE}" srcOrd="2" destOrd="0" presId="urn:microsoft.com/office/officeart/2005/8/layout/default"/>
    <dgm:cxn modelId="{4A528B79-CDE6-433B-A760-DADA22A6FEB2}" type="presParOf" srcId="{45B2716A-AEAB-404B-9117-1508F715C7A7}" destId="{E7F53E98-5FEA-4D5E-B11B-FB24AF97F4D1}" srcOrd="3" destOrd="0" presId="urn:microsoft.com/office/officeart/2005/8/layout/default"/>
    <dgm:cxn modelId="{FF1FDD4C-27A3-421B-9EED-F5CEDF575151}" type="presParOf" srcId="{45B2716A-AEAB-404B-9117-1508F715C7A7}" destId="{9B14BF55-B90C-4AB5-A285-977E62D9BA89}" srcOrd="4" destOrd="0" presId="urn:microsoft.com/office/officeart/2005/8/layout/default"/>
    <dgm:cxn modelId="{B614CD4D-6F4E-46B4-8F7C-7E210F85226B}" type="presParOf" srcId="{45B2716A-AEAB-404B-9117-1508F715C7A7}" destId="{88E4051F-9882-4D42-976D-9B656A992F73}" srcOrd="5" destOrd="0" presId="urn:microsoft.com/office/officeart/2005/8/layout/default"/>
    <dgm:cxn modelId="{983DF599-8AE7-44AF-97E0-AE9670BFA3B0}" type="presParOf" srcId="{45B2716A-AEAB-404B-9117-1508F715C7A7}" destId="{74A386C3-C77A-4DF5-9A47-429E2B15844E}" srcOrd="6" destOrd="0" presId="urn:microsoft.com/office/officeart/2005/8/layout/default"/>
    <dgm:cxn modelId="{B647F6EE-F613-44C2-9633-D4646503BAAE}" type="presParOf" srcId="{45B2716A-AEAB-404B-9117-1508F715C7A7}" destId="{01A05ADB-8435-4CF8-B203-D728BED247A6}" srcOrd="7" destOrd="0" presId="urn:microsoft.com/office/officeart/2005/8/layout/default"/>
    <dgm:cxn modelId="{BB3B9E29-C9BE-47B1-8B81-1273524A601A}" type="presParOf" srcId="{45B2716A-AEAB-404B-9117-1508F715C7A7}" destId="{F04425B3-9E6C-482A-AD1D-DBD2CD89590A}" srcOrd="8" destOrd="0" presId="urn:microsoft.com/office/officeart/2005/8/layout/default"/>
    <dgm:cxn modelId="{CF24C620-7008-45F5-AA12-6DD6EDCBA5C9}" type="presParOf" srcId="{45B2716A-AEAB-404B-9117-1508F715C7A7}" destId="{94C3C952-B22C-42B7-A4B7-F7E36EA4A181}" srcOrd="9" destOrd="0" presId="urn:microsoft.com/office/officeart/2005/8/layout/default"/>
    <dgm:cxn modelId="{B06B6EB4-303F-4F5C-AB53-DD28F88B7D9D}" type="presParOf" srcId="{45B2716A-AEAB-404B-9117-1508F715C7A7}" destId="{0B0DFD20-45CD-43ED-8B41-C61D2E1B8BA0}" srcOrd="10" destOrd="0" presId="urn:microsoft.com/office/officeart/2005/8/layout/default"/>
    <dgm:cxn modelId="{031BD02F-9242-4960-A2CC-ABF79236EB7D}" type="presParOf" srcId="{45B2716A-AEAB-404B-9117-1508F715C7A7}" destId="{BC01E764-B859-4F3A-82C0-EF839AAF6E1C}" srcOrd="11" destOrd="0" presId="urn:microsoft.com/office/officeart/2005/8/layout/default"/>
    <dgm:cxn modelId="{9E70891B-0F2A-4969-B026-23778AC22C5E}" type="presParOf" srcId="{45B2716A-AEAB-404B-9117-1508F715C7A7}" destId="{E08717CB-9331-40F4-87BC-8CB91FF9EDB3}" srcOrd="12" destOrd="0" presId="urn:microsoft.com/office/officeart/2005/8/layout/default"/>
    <dgm:cxn modelId="{0BECC73B-3B41-4925-A8C5-23C74694DA5A}" type="presParOf" srcId="{45B2716A-AEAB-404B-9117-1508F715C7A7}" destId="{4FC5AD1B-3EAD-4ECB-B860-A91AF53DA684}" srcOrd="13" destOrd="0" presId="urn:microsoft.com/office/officeart/2005/8/layout/default"/>
    <dgm:cxn modelId="{71EAAE2F-1744-46A0-9686-B5BC4A79EC4B}" type="presParOf" srcId="{45B2716A-AEAB-404B-9117-1508F715C7A7}" destId="{A2AE5330-AA83-4A0A-B503-6986AF7F82FE}" srcOrd="14" destOrd="0" presId="urn:microsoft.com/office/officeart/2005/8/layout/default"/>
    <dgm:cxn modelId="{E1AFF0C9-8BEB-4D7B-83D5-BD628AB23D66}" type="presParOf" srcId="{45B2716A-AEAB-404B-9117-1508F715C7A7}" destId="{8D48D890-182B-4C68-8833-44B030AAF2C8}" srcOrd="15" destOrd="0" presId="urn:microsoft.com/office/officeart/2005/8/layout/default"/>
    <dgm:cxn modelId="{01A86EBB-4296-458F-A4F4-032FAF79FF6F}" type="presParOf" srcId="{45B2716A-AEAB-404B-9117-1508F715C7A7}" destId="{E749F519-3BCC-4904-9638-56F6E3B0EE1E}" srcOrd="1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67C135B-8552-4DFD-BE44-A84C5D20114C}"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US"/>
        </a:p>
      </dgm:t>
    </dgm:pt>
    <dgm:pt modelId="{407DBC1B-93D2-4A9A-BEAC-C933AC89C433}">
      <dgm:prSet/>
      <dgm:spPr/>
      <dgm:t>
        <a:bodyPr/>
        <a:lstStyle/>
        <a:p>
          <a:r>
            <a:rPr lang="en-US"/>
            <a:t>A reusable pen or pen cap paired with a smartphone mobile app </a:t>
          </a:r>
        </a:p>
      </dgm:t>
    </dgm:pt>
    <dgm:pt modelId="{A33536D7-98C7-4E0A-BBDA-CB96EBDE834C}" type="parTrans" cxnId="{56028B73-F447-440C-B774-EDF93B76A106}">
      <dgm:prSet/>
      <dgm:spPr/>
      <dgm:t>
        <a:bodyPr/>
        <a:lstStyle/>
        <a:p>
          <a:endParaRPr lang="en-US"/>
        </a:p>
      </dgm:t>
    </dgm:pt>
    <dgm:pt modelId="{8E199302-585D-4867-A0A5-F018C72E411E}" type="sibTrans" cxnId="{56028B73-F447-440C-B774-EDF93B76A106}">
      <dgm:prSet/>
      <dgm:spPr/>
      <dgm:t>
        <a:bodyPr/>
        <a:lstStyle/>
        <a:p>
          <a:endParaRPr lang="en-US"/>
        </a:p>
      </dgm:t>
    </dgm:pt>
    <dgm:pt modelId="{1D762B98-5B47-4B65-B0B5-73A0181EA474}">
      <dgm:prSet/>
      <dgm:spPr/>
      <dgm:t>
        <a:bodyPr/>
        <a:lstStyle/>
        <a:p>
          <a:r>
            <a:rPr lang="en-US"/>
            <a:t>Calculates and tracks insulin doses</a:t>
          </a:r>
        </a:p>
      </dgm:t>
    </dgm:pt>
    <dgm:pt modelId="{F5F3612A-9078-4BC3-80EF-8A91B8A59E4D}" type="parTrans" cxnId="{E72B3363-27D8-47EB-AD52-1B9B74D805E3}">
      <dgm:prSet/>
      <dgm:spPr/>
      <dgm:t>
        <a:bodyPr/>
        <a:lstStyle/>
        <a:p>
          <a:endParaRPr lang="en-US"/>
        </a:p>
      </dgm:t>
    </dgm:pt>
    <dgm:pt modelId="{E6953136-AE0F-4D0D-8846-0D4BD6D2A76C}" type="sibTrans" cxnId="{E72B3363-27D8-47EB-AD52-1B9B74D805E3}">
      <dgm:prSet/>
      <dgm:spPr/>
      <dgm:t>
        <a:bodyPr/>
        <a:lstStyle/>
        <a:p>
          <a:endParaRPr lang="en-US"/>
        </a:p>
      </dgm:t>
    </dgm:pt>
    <dgm:pt modelId="{8ACEC661-EAA4-4184-A9F7-B50FAA2F7B57}">
      <dgm:prSet/>
      <dgm:spPr/>
      <dgm:t>
        <a:bodyPr/>
        <a:lstStyle/>
        <a:p>
          <a:r>
            <a:rPr lang="en-US"/>
            <a:t>Tracks active insulin time</a:t>
          </a:r>
        </a:p>
      </dgm:t>
    </dgm:pt>
    <dgm:pt modelId="{E9F43CC1-A844-4F3B-96ED-D7762F6642A3}" type="parTrans" cxnId="{BF80CBCA-97B7-4407-AB32-7AEB23267386}">
      <dgm:prSet/>
      <dgm:spPr/>
      <dgm:t>
        <a:bodyPr/>
        <a:lstStyle/>
        <a:p>
          <a:endParaRPr lang="en-US"/>
        </a:p>
      </dgm:t>
    </dgm:pt>
    <dgm:pt modelId="{C5ABC0F8-8CC0-467F-AE5F-D1613066A9CB}" type="sibTrans" cxnId="{BF80CBCA-97B7-4407-AB32-7AEB23267386}">
      <dgm:prSet/>
      <dgm:spPr/>
      <dgm:t>
        <a:bodyPr/>
        <a:lstStyle/>
        <a:p>
          <a:endParaRPr lang="en-US"/>
        </a:p>
      </dgm:t>
    </dgm:pt>
    <dgm:pt modelId="{A73069FA-0320-4A0E-A4A9-A3316896D118}">
      <dgm:prSet/>
      <dgm:spPr/>
      <dgm:t>
        <a:bodyPr/>
        <a:lstStyle/>
        <a:p>
          <a:r>
            <a:rPr lang="en-US"/>
            <a:t>Pairs with connected BGM and CGM</a:t>
          </a:r>
        </a:p>
      </dgm:t>
    </dgm:pt>
    <dgm:pt modelId="{BEA53897-D8E4-4E9E-8CDF-3A73E57770AA}" type="parTrans" cxnId="{A1D68CC3-C125-4E2E-8444-BD94D70E447A}">
      <dgm:prSet/>
      <dgm:spPr/>
      <dgm:t>
        <a:bodyPr/>
        <a:lstStyle/>
        <a:p>
          <a:endParaRPr lang="en-US"/>
        </a:p>
      </dgm:t>
    </dgm:pt>
    <dgm:pt modelId="{A4FDE928-67CA-4E2D-A8D4-F0CDC89C73B1}" type="sibTrans" cxnId="{A1D68CC3-C125-4E2E-8444-BD94D70E447A}">
      <dgm:prSet/>
      <dgm:spPr/>
      <dgm:t>
        <a:bodyPr/>
        <a:lstStyle/>
        <a:p>
          <a:endParaRPr lang="en-US"/>
        </a:p>
      </dgm:t>
    </dgm:pt>
    <dgm:pt modelId="{E776C384-FF9C-4F9B-B27A-F546E0A936F2}">
      <dgm:prSet/>
      <dgm:spPr/>
      <dgm:t>
        <a:bodyPr/>
        <a:lstStyle/>
        <a:p>
          <a:r>
            <a:rPr lang="en-US" dirty="0"/>
            <a:t>Cloud-based data access</a:t>
          </a:r>
        </a:p>
      </dgm:t>
    </dgm:pt>
    <dgm:pt modelId="{93DA3F97-E7AF-4F81-A6B5-B30F3B1D7654}" type="parTrans" cxnId="{38DCF695-99FE-4A8E-B8E5-198E12373BBD}">
      <dgm:prSet/>
      <dgm:spPr/>
      <dgm:t>
        <a:bodyPr/>
        <a:lstStyle/>
        <a:p>
          <a:endParaRPr lang="en-US"/>
        </a:p>
      </dgm:t>
    </dgm:pt>
    <dgm:pt modelId="{91B7BB35-8AEB-4BC8-A945-41EF49AA64B2}" type="sibTrans" cxnId="{38DCF695-99FE-4A8E-B8E5-198E12373BBD}">
      <dgm:prSet/>
      <dgm:spPr/>
      <dgm:t>
        <a:bodyPr/>
        <a:lstStyle/>
        <a:p>
          <a:endParaRPr lang="en-US"/>
        </a:p>
      </dgm:t>
    </dgm:pt>
    <dgm:pt modelId="{42120356-6A5A-42DF-B883-A29A2628E6D2}">
      <dgm:prSet/>
      <dgm:spPr/>
      <dgm:t>
        <a:bodyPr/>
        <a:lstStyle/>
        <a:p>
          <a:r>
            <a:rPr lang="en-US"/>
            <a:t>Dose reminders</a:t>
          </a:r>
        </a:p>
      </dgm:t>
    </dgm:pt>
    <dgm:pt modelId="{011F59EC-C0AD-4587-B3A1-A860A5931B3F}" type="parTrans" cxnId="{95E2FEF8-82FA-4E0E-8E7D-5B9932C62CA7}">
      <dgm:prSet/>
      <dgm:spPr/>
      <dgm:t>
        <a:bodyPr/>
        <a:lstStyle/>
        <a:p>
          <a:endParaRPr lang="en-US"/>
        </a:p>
      </dgm:t>
    </dgm:pt>
    <dgm:pt modelId="{2DE74FED-5D1B-41B1-8DB9-2B449843A79E}" type="sibTrans" cxnId="{95E2FEF8-82FA-4E0E-8E7D-5B9932C62CA7}">
      <dgm:prSet/>
      <dgm:spPr/>
      <dgm:t>
        <a:bodyPr/>
        <a:lstStyle/>
        <a:p>
          <a:endParaRPr lang="en-US"/>
        </a:p>
      </dgm:t>
    </dgm:pt>
    <dgm:pt modelId="{B6A32265-D206-42AF-98D7-6A8AD60BBF74}">
      <dgm:prSet/>
      <dgm:spPr/>
      <dgm:t>
        <a:bodyPr/>
        <a:lstStyle/>
        <a:p>
          <a:r>
            <a:rPr lang="en-US"/>
            <a:t>Insulin expiration </a:t>
          </a:r>
        </a:p>
      </dgm:t>
    </dgm:pt>
    <dgm:pt modelId="{E2B2A2AE-F251-4C2E-BDA1-646BDE5310FA}" type="parTrans" cxnId="{4730AF5D-7EE8-4F52-9916-7D7DC6F3522E}">
      <dgm:prSet/>
      <dgm:spPr/>
      <dgm:t>
        <a:bodyPr/>
        <a:lstStyle/>
        <a:p>
          <a:endParaRPr lang="en-US"/>
        </a:p>
      </dgm:t>
    </dgm:pt>
    <dgm:pt modelId="{61CE788E-93B1-40B0-8260-306945DF776F}" type="sibTrans" cxnId="{4730AF5D-7EE8-4F52-9916-7D7DC6F3522E}">
      <dgm:prSet/>
      <dgm:spPr/>
      <dgm:t>
        <a:bodyPr/>
        <a:lstStyle/>
        <a:p>
          <a:endParaRPr lang="en-US"/>
        </a:p>
      </dgm:t>
    </dgm:pt>
    <dgm:pt modelId="{CFCE6CDB-2216-4FA2-AA9A-DB1C81193D37}">
      <dgm:prSet/>
      <dgm:spPr/>
      <dgm:t>
        <a:bodyPr/>
        <a:lstStyle/>
        <a:p>
          <a:r>
            <a:rPr lang="en-US"/>
            <a:t>Temperature indicator</a:t>
          </a:r>
        </a:p>
      </dgm:t>
    </dgm:pt>
    <dgm:pt modelId="{C226BEA8-E940-40BA-8A8D-E4B65803118A}" type="parTrans" cxnId="{F24DFA4B-B780-4520-9DFA-DAAFBD653987}">
      <dgm:prSet/>
      <dgm:spPr/>
      <dgm:t>
        <a:bodyPr/>
        <a:lstStyle/>
        <a:p>
          <a:endParaRPr lang="en-US"/>
        </a:p>
      </dgm:t>
    </dgm:pt>
    <dgm:pt modelId="{0F860509-5B1C-4926-A9C1-F1434D7B34CE}" type="sibTrans" cxnId="{F24DFA4B-B780-4520-9DFA-DAAFBD653987}">
      <dgm:prSet/>
      <dgm:spPr/>
      <dgm:t>
        <a:bodyPr/>
        <a:lstStyle/>
        <a:p>
          <a:endParaRPr lang="en-US"/>
        </a:p>
      </dgm:t>
    </dgm:pt>
    <dgm:pt modelId="{43F4EDA0-69EF-4683-8DC5-EFF4FD53A5C5}" type="pres">
      <dgm:prSet presAssocID="{067C135B-8552-4DFD-BE44-A84C5D20114C}" presName="diagram" presStyleCnt="0">
        <dgm:presLayoutVars>
          <dgm:dir/>
          <dgm:resizeHandles val="exact"/>
        </dgm:presLayoutVars>
      </dgm:prSet>
      <dgm:spPr/>
    </dgm:pt>
    <dgm:pt modelId="{5180B02C-65EB-4CBF-A02B-2789C6341500}" type="pres">
      <dgm:prSet presAssocID="{407DBC1B-93D2-4A9A-BEAC-C933AC89C433}" presName="node" presStyleLbl="node1" presStyleIdx="0" presStyleCnt="8">
        <dgm:presLayoutVars>
          <dgm:bulletEnabled val="1"/>
        </dgm:presLayoutVars>
      </dgm:prSet>
      <dgm:spPr/>
    </dgm:pt>
    <dgm:pt modelId="{C57FF145-F696-4BB2-842C-C8CDBD88E494}" type="pres">
      <dgm:prSet presAssocID="{8E199302-585D-4867-A0A5-F018C72E411E}" presName="sibTrans" presStyleCnt="0"/>
      <dgm:spPr/>
    </dgm:pt>
    <dgm:pt modelId="{11CC1091-C346-4D14-B506-7E176CF802B6}" type="pres">
      <dgm:prSet presAssocID="{1D762B98-5B47-4B65-B0B5-73A0181EA474}" presName="node" presStyleLbl="node1" presStyleIdx="1" presStyleCnt="8">
        <dgm:presLayoutVars>
          <dgm:bulletEnabled val="1"/>
        </dgm:presLayoutVars>
      </dgm:prSet>
      <dgm:spPr/>
    </dgm:pt>
    <dgm:pt modelId="{9A5E91A5-1E8B-442B-AD54-6A1B75D80E63}" type="pres">
      <dgm:prSet presAssocID="{E6953136-AE0F-4D0D-8846-0D4BD6D2A76C}" presName="sibTrans" presStyleCnt="0"/>
      <dgm:spPr/>
    </dgm:pt>
    <dgm:pt modelId="{E07CAB84-DE39-40AF-8F59-7FEC5D1E4DE4}" type="pres">
      <dgm:prSet presAssocID="{8ACEC661-EAA4-4184-A9F7-B50FAA2F7B57}" presName="node" presStyleLbl="node1" presStyleIdx="2" presStyleCnt="8">
        <dgm:presLayoutVars>
          <dgm:bulletEnabled val="1"/>
        </dgm:presLayoutVars>
      </dgm:prSet>
      <dgm:spPr/>
    </dgm:pt>
    <dgm:pt modelId="{E3FE29A4-9294-4410-93A7-0EC03F3DD498}" type="pres">
      <dgm:prSet presAssocID="{C5ABC0F8-8CC0-467F-AE5F-D1613066A9CB}" presName="sibTrans" presStyleCnt="0"/>
      <dgm:spPr/>
    </dgm:pt>
    <dgm:pt modelId="{3B10B81B-466D-47C9-8046-D4F92213AEC3}" type="pres">
      <dgm:prSet presAssocID="{A73069FA-0320-4A0E-A4A9-A3316896D118}" presName="node" presStyleLbl="node1" presStyleIdx="3" presStyleCnt="8">
        <dgm:presLayoutVars>
          <dgm:bulletEnabled val="1"/>
        </dgm:presLayoutVars>
      </dgm:prSet>
      <dgm:spPr/>
    </dgm:pt>
    <dgm:pt modelId="{236E79B5-95AA-482B-9ECC-C0B4AA12048B}" type="pres">
      <dgm:prSet presAssocID="{A4FDE928-67CA-4E2D-A8D4-F0CDC89C73B1}" presName="sibTrans" presStyleCnt="0"/>
      <dgm:spPr/>
    </dgm:pt>
    <dgm:pt modelId="{5102A861-7292-457D-A519-5D891A3365F9}" type="pres">
      <dgm:prSet presAssocID="{E776C384-FF9C-4F9B-B27A-F546E0A936F2}" presName="node" presStyleLbl="node1" presStyleIdx="4" presStyleCnt="8">
        <dgm:presLayoutVars>
          <dgm:bulletEnabled val="1"/>
        </dgm:presLayoutVars>
      </dgm:prSet>
      <dgm:spPr/>
    </dgm:pt>
    <dgm:pt modelId="{22282F00-15BE-4274-BE12-1AFB77B6A02C}" type="pres">
      <dgm:prSet presAssocID="{91B7BB35-8AEB-4BC8-A945-41EF49AA64B2}" presName="sibTrans" presStyleCnt="0"/>
      <dgm:spPr/>
    </dgm:pt>
    <dgm:pt modelId="{64CCA1F3-75DB-43CC-BEA5-0BB8D21D8258}" type="pres">
      <dgm:prSet presAssocID="{42120356-6A5A-42DF-B883-A29A2628E6D2}" presName="node" presStyleLbl="node1" presStyleIdx="5" presStyleCnt="8">
        <dgm:presLayoutVars>
          <dgm:bulletEnabled val="1"/>
        </dgm:presLayoutVars>
      </dgm:prSet>
      <dgm:spPr/>
    </dgm:pt>
    <dgm:pt modelId="{6549E2A5-639F-4C17-AAA1-1FEDE88A146E}" type="pres">
      <dgm:prSet presAssocID="{2DE74FED-5D1B-41B1-8DB9-2B449843A79E}" presName="sibTrans" presStyleCnt="0"/>
      <dgm:spPr/>
    </dgm:pt>
    <dgm:pt modelId="{D3F79828-462D-4BA9-82AF-F4016E391E64}" type="pres">
      <dgm:prSet presAssocID="{B6A32265-D206-42AF-98D7-6A8AD60BBF74}" presName="node" presStyleLbl="node1" presStyleIdx="6" presStyleCnt="8">
        <dgm:presLayoutVars>
          <dgm:bulletEnabled val="1"/>
        </dgm:presLayoutVars>
      </dgm:prSet>
      <dgm:spPr/>
    </dgm:pt>
    <dgm:pt modelId="{C2DF45D2-7D47-4C18-A495-154A01CADE71}" type="pres">
      <dgm:prSet presAssocID="{61CE788E-93B1-40B0-8260-306945DF776F}" presName="sibTrans" presStyleCnt="0"/>
      <dgm:spPr/>
    </dgm:pt>
    <dgm:pt modelId="{75560750-3A95-44EB-82CA-78429149C453}" type="pres">
      <dgm:prSet presAssocID="{CFCE6CDB-2216-4FA2-AA9A-DB1C81193D37}" presName="node" presStyleLbl="node1" presStyleIdx="7" presStyleCnt="8">
        <dgm:presLayoutVars>
          <dgm:bulletEnabled val="1"/>
        </dgm:presLayoutVars>
      </dgm:prSet>
      <dgm:spPr/>
    </dgm:pt>
  </dgm:ptLst>
  <dgm:cxnLst>
    <dgm:cxn modelId="{7F450125-52F4-40F7-A8EB-847166707981}" type="presOf" srcId="{CFCE6CDB-2216-4FA2-AA9A-DB1C81193D37}" destId="{75560750-3A95-44EB-82CA-78429149C453}" srcOrd="0" destOrd="0" presId="urn:microsoft.com/office/officeart/2005/8/layout/default"/>
    <dgm:cxn modelId="{10D9FF36-CE9A-430B-9503-477CEEFD5460}" type="presOf" srcId="{B6A32265-D206-42AF-98D7-6A8AD60BBF74}" destId="{D3F79828-462D-4BA9-82AF-F4016E391E64}" srcOrd="0" destOrd="0" presId="urn:microsoft.com/office/officeart/2005/8/layout/default"/>
    <dgm:cxn modelId="{AB206339-A601-45F2-B266-938C467D4A50}" type="presOf" srcId="{A73069FA-0320-4A0E-A4A9-A3316896D118}" destId="{3B10B81B-466D-47C9-8046-D4F92213AEC3}" srcOrd="0" destOrd="0" presId="urn:microsoft.com/office/officeart/2005/8/layout/default"/>
    <dgm:cxn modelId="{4730AF5D-7EE8-4F52-9916-7D7DC6F3522E}" srcId="{067C135B-8552-4DFD-BE44-A84C5D20114C}" destId="{B6A32265-D206-42AF-98D7-6A8AD60BBF74}" srcOrd="6" destOrd="0" parTransId="{E2B2A2AE-F251-4C2E-BDA1-646BDE5310FA}" sibTransId="{61CE788E-93B1-40B0-8260-306945DF776F}"/>
    <dgm:cxn modelId="{E72B3363-27D8-47EB-AD52-1B9B74D805E3}" srcId="{067C135B-8552-4DFD-BE44-A84C5D20114C}" destId="{1D762B98-5B47-4B65-B0B5-73A0181EA474}" srcOrd="1" destOrd="0" parTransId="{F5F3612A-9078-4BC3-80EF-8A91B8A59E4D}" sibTransId="{E6953136-AE0F-4D0D-8846-0D4BD6D2A76C}"/>
    <dgm:cxn modelId="{F24DFA4B-B780-4520-9DFA-DAAFBD653987}" srcId="{067C135B-8552-4DFD-BE44-A84C5D20114C}" destId="{CFCE6CDB-2216-4FA2-AA9A-DB1C81193D37}" srcOrd="7" destOrd="0" parTransId="{C226BEA8-E940-40BA-8A8D-E4B65803118A}" sibTransId="{0F860509-5B1C-4926-A9C1-F1434D7B34CE}"/>
    <dgm:cxn modelId="{56028B73-F447-440C-B774-EDF93B76A106}" srcId="{067C135B-8552-4DFD-BE44-A84C5D20114C}" destId="{407DBC1B-93D2-4A9A-BEAC-C933AC89C433}" srcOrd="0" destOrd="0" parTransId="{A33536D7-98C7-4E0A-BBDA-CB96EBDE834C}" sibTransId="{8E199302-585D-4867-A0A5-F018C72E411E}"/>
    <dgm:cxn modelId="{99395A7F-BBCC-46BF-8616-CF5C37410D1A}" type="presOf" srcId="{8ACEC661-EAA4-4184-A9F7-B50FAA2F7B57}" destId="{E07CAB84-DE39-40AF-8F59-7FEC5D1E4DE4}" srcOrd="0" destOrd="0" presId="urn:microsoft.com/office/officeart/2005/8/layout/default"/>
    <dgm:cxn modelId="{38DCF695-99FE-4A8E-B8E5-198E12373BBD}" srcId="{067C135B-8552-4DFD-BE44-A84C5D20114C}" destId="{E776C384-FF9C-4F9B-B27A-F546E0A936F2}" srcOrd="4" destOrd="0" parTransId="{93DA3F97-E7AF-4F81-A6B5-B30F3B1D7654}" sibTransId="{91B7BB35-8AEB-4BC8-A945-41EF49AA64B2}"/>
    <dgm:cxn modelId="{42D8909E-B031-4583-B627-FF088240FF98}" type="presOf" srcId="{42120356-6A5A-42DF-B883-A29A2628E6D2}" destId="{64CCA1F3-75DB-43CC-BEA5-0BB8D21D8258}" srcOrd="0" destOrd="0" presId="urn:microsoft.com/office/officeart/2005/8/layout/default"/>
    <dgm:cxn modelId="{59F91CBA-A43C-470F-B32E-3A69C1660FB4}" type="presOf" srcId="{1D762B98-5B47-4B65-B0B5-73A0181EA474}" destId="{11CC1091-C346-4D14-B506-7E176CF802B6}" srcOrd="0" destOrd="0" presId="urn:microsoft.com/office/officeart/2005/8/layout/default"/>
    <dgm:cxn modelId="{A1D68CC3-C125-4E2E-8444-BD94D70E447A}" srcId="{067C135B-8552-4DFD-BE44-A84C5D20114C}" destId="{A73069FA-0320-4A0E-A4A9-A3316896D118}" srcOrd="3" destOrd="0" parTransId="{BEA53897-D8E4-4E9E-8CDF-3A73E57770AA}" sibTransId="{A4FDE928-67CA-4E2D-A8D4-F0CDC89C73B1}"/>
    <dgm:cxn modelId="{F6B63AC7-39D2-4FD0-9571-77A18E397132}" type="presOf" srcId="{407DBC1B-93D2-4A9A-BEAC-C933AC89C433}" destId="{5180B02C-65EB-4CBF-A02B-2789C6341500}" srcOrd="0" destOrd="0" presId="urn:microsoft.com/office/officeart/2005/8/layout/default"/>
    <dgm:cxn modelId="{BF80CBCA-97B7-4407-AB32-7AEB23267386}" srcId="{067C135B-8552-4DFD-BE44-A84C5D20114C}" destId="{8ACEC661-EAA4-4184-A9F7-B50FAA2F7B57}" srcOrd="2" destOrd="0" parTransId="{E9F43CC1-A844-4F3B-96ED-D7762F6642A3}" sibTransId="{C5ABC0F8-8CC0-467F-AE5F-D1613066A9CB}"/>
    <dgm:cxn modelId="{D8846BDC-8227-444D-83C2-E2C39D1FD913}" type="presOf" srcId="{067C135B-8552-4DFD-BE44-A84C5D20114C}" destId="{43F4EDA0-69EF-4683-8DC5-EFF4FD53A5C5}" srcOrd="0" destOrd="0" presId="urn:microsoft.com/office/officeart/2005/8/layout/default"/>
    <dgm:cxn modelId="{1F6795F1-9622-4481-BB50-4AC0CF8B51D0}" type="presOf" srcId="{E776C384-FF9C-4F9B-B27A-F546E0A936F2}" destId="{5102A861-7292-457D-A519-5D891A3365F9}" srcOrd="0" destOrd="0" presId="urn:microsoft.com/office/officeart/2005/8/layout/default"/>
    <dgm:cxn modelId="{95E2FEF8-82FA-4E0E-8E7D-5B9932C62CA7}" srcId="{067C135B-8552-4DFD-BE44-A84C5D20114C}" destId="{42120356-6A5A-42DF-B883-A29A2628E6D2}" srcOrd="5" destOrd="0" parTransId="{011F59EC-C0AD-4587-B3A1-A860A5931B3F}" sibTransId="{2DE74FED-5D1B-41B1-8DB9-2B449843A79E}"/>
    <dgm:cxn modelId="{8E4B73BE-702F-4604-B34C-DABD005C21B5}" type="presParOf" srcId="{43F4EDA0-69EF-4683-8DC5-EFF4FD53A5C5}" destId="{5180B02C-65EB-4CBF-A02B-2789C6341500}" srcOrd="0" destOrd="0" presId="urn:microsoft.com/office/officeart/2005/8/layout/default"/>
    <dgm:cxn modelId="{E00558C3-D5CB-4919-961D-FBA8D9FBB157}" type="presParOf" srcId="{43F4EDA0-69EF-4683-8DC5-EFF4FD53A5C5}" destId="{C57FF145-F696-4BB2-842C-C8CDBD88E494}" srcOrd="1" destOrd="0" presId="urn:microsoft.com/office/officeart/2005/8/layout/default"/>
    <dgm:cxn modelId="{9B2D8503-8E43-4267-85FA-97DBDEB71E49}" type="presParOf" srcId="{43F4EDA0-69EF-4683-8DC5-EFF4FD53A5C5}" destId="{11CC1091-C346-4D14-B506-7E176CF802B6}" srcOrd="2" destOrd="0" presId="urn:microsoft.com/office/officeart/2005/8/layout/default"/>
    <dgm:cxn modelId="{5D9523FF-87CA-4C4D-AAD0-F8F8B6CFBB8E}" type="presParOf" srcId="{43F4EDA0-69EF-4683-8DC5-EFF4FD53A5C5}" destId="{9A5E91A5-1E8B-442B-AD54-6A1B75D80E63}" srcOrd="3" destOrd="0" presId="urn:microsoft.com/office/officeart/2005/8/layout/default"/>
    <dgm:cxn modelId="{63B58AF3-80FE-4C19-B3E0-BCD75A614650}" type="presParOf" srcId="{43F4EDA0-69EF-4683-8DC5-EFF4FD53A5C5}" destId="{E07CAB84-DE39-40AF-8F59-7FEC5D1E4DE4}" srcOrd="4" destOrd="0" presId="urn:microsoft.com/office/officeart/2005/8/layout/default"/>
    <dgm:cxn modelId="{2F70B1EE-C32C-4848-A50F-AA71B5FE3D49}" type="presParOf" srcId="{43F4EDA0-69EF-4683-8DC5-EFF4FD53A5C5}" destId="{E3FE29A4-9294-4410-93A7-0EC03F3DD498}" srcOrd="5" destOrd="0" presId="urn:microsoft.com/office/officeart/2005/8/layout/default"/>
    <dgm:cxn modelId="{9AFC0E5E-5A4D-49DD-BF92-325ED9C1AC47}" type="presParOf" srcId="{43F4EDA0-69EF-4683-8DC5-EFF4FD53A5C5}" destId="{3B10B81B-466D-47C9-8046-D4F92213AEC3}" srcOrd="6" destOrd="0" presId="urn:microsoft.com/office/officeart/2005/8/layout/default"/>
    <dgm:cxn modelId="{BAB7AF79-7285-48D6-8CD4-AA1F3EC7907A}" type="presParOf" srcId="{43F4EDA0-69EF-4683-8DC5-EFF4FD53A5C5}" destId="{236E79B5-95AA-482B-9ECC-C0B4AA12048B}" srcOrd="7" destOrd="0" presId="urn:microsoft.com/office/officeart/2005/8/layout/default"/>
    <dgm:cxn modelId="{AFC0ADAF-A897-443F-8C52-E1A1A422A8A9}" type="presParOf" srcId="{43F4EDA0-69EF-4683-8DC5-EFF4FD53A5C5}" destId="{5102A861-7292-457D-A519-5D891A3365F9}" srcOrd="8" destOrd="0" presId="urn:microsoft.com/office/officeart/2005/8/layout/default"/>
    <dgm:cxn modelId="{A1B5BCEE-C5E1-4E3F-B2CD-FE3908B70C95}" type="presParOf" srcId="{43F4EDA0-69EF-4683-8DC5-EFF4FD53A5C5}" destId="{22282F00-15BE-4274-BE12-1AFB77B6A02C}" srcOrd="9" destOrd="0" presId="urn:microsoft.com/office/officeart/2005/8/layout/default"/>
    <dgm:cxn modelId="{1F8FDD86-5EA3-46E0-8105-AF742FD489BE}" type="presParOf" srcId="{43F4EDA0-69EF-4683-8DC5-EFF4FD53A5C5}" destId="{64CCA1F3-75DB-43CC-BEA5-0BB8D21D8258}" srcOrd="10" destOrd="0" presId="urn:microsoft.com/office/officeart/2005/8/layout/default"/>
    <dgm:cxn modelId="{265DBB14-0DFE-470B-9625-B29F80E48F2F}" type="presParOf" srcId="{43F4EDA0-69EF-4683-8DC5-EFF4FD53A5C5}" destId="{6549E2A5-639F-4C17-AAA1-1FEDE88A146E}" srcOrd="11" destOrd="0" presId="urn:microsoft.com/office/officeart/2005/8/layout/default"/>
    <dgm:cxn modelId="{A903573D-4AAF-41C3-9144-F562294439A8}" type="presParOf" srcId="{43F4EDA0-69EF-4683-8DC5-EFF4FD53A5C5}" destId="{D3F79828-462D-4BA9-82AF-F4016E391E64}" srcOrd="12" destOrd="0" presId="urn:microsoft.com/office/officeart/2005/8/layout/default"/>
    <dgm:cxn modelId="{F3C5AD95-9C83-48D2-B41D-A93A8C083290}" type="presParOf" srcId="{43F4EDA0-69EF-4683-8DC5-EFF4FD53A5C5}" destId="{C2DF45D2-7D47-4C18-A495-154A01CADE71}" srcOrd="13" destOrd="0" presId="urn:microsoft.com/office/officeart/2005/8/layout/default"/>
    <dgm:cxn modelId="{EB9F9319-51C6-410C-AD39-81E710A24EE8}" type="presParOf" srcId="{43F4EDA0-69EF-4683-8DC5-EFF4FD53A5C5}" destId="{75560750-3A95-44EB-82CA-78429149C453}" srcOrd="1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B9C6CA1-A365-4308-BF7D-9870C8A069AC}" type="doc">
      <dgm:prSet loTypeId="urn:microsoft.com/office/officeart/2018/2/layout/IconVerticalSolidList" loCatId="icon" qsTypeId="urn:microsoft.com/office/officeart/2005/8/quickstyle/simple1" qsCatId="simple" csTypeId="urn:microsoft.com/office/officeart/2005/8/colors/colorful2" csCatId="colorful" phldr="1"/>
      <dgm:spPr/>
      <dgm:t>
        <a:bodyPr/>
        <a:lstStyle/>
        <a:p>
          <a:endParaRPr lang="en-US"/>
        </a:p>
      </dgm:t>
    </dgm:pt>
    <dgm:pt modelId="{C2AD47EE-1EF2-4A66-9130-76092B7644EE}">
      <dgm:prSet/>
      <dgm:spPr/>
      <dgm:t>
        <a:bodyPr/>
        <a:lstStyle/>
        <a:p>
          <a:pPr>
            <a:lnSpc>
              <a:spcPct val="100000"/>
            </a:lnSpc>
          </a:pPr>
          <a:r>
            <a:rPr lang="en-US" dirty="0">
              <a:solidFill>
                <a:schemeClr val="bg2"/>
              </a:solidFill>
            </a:rPr>
            <a:t>7.24 Offer connected insulin pens for people with diabetes taking multiple daily insulin injections. B </a:t>
          </a:r>
        </a:p>
      </dgm:t>
    </dgm:pt>
    <dgm:pt modelId="{B2A71C92-36C1-477A-A92D-69318A235F14}" type="parTrans" cxnId="{0688A1CF-1FED-48A7-9C4F-D2637F6378A4}">
      <dgm:prSet/>
      <dgm:spPr/>
      <dgm:t>
        <a:bodyPr/>
        <a:lstStyle/>
        <a:p>
          <a:endParaRPr lang="en-US"/>
        </a:p>
      </dgm:t>
    </dgm:pt>
    <dgm:pt modelId="{1159BD92-86CA-4DCD-AE63-CC1662FF688A}" type="sibTrans" cxnId="{0688A1CF-1FED-48A7-9C4F-D2637F6378A4}">
      <dgm:prSet/>
      <dgm:spPr/>
      <dgm:t>
        <a:bodyPr/>
        <a:lstStyle/>
        <a:p>
          <a:endParaRPr lang="en-US"/>
        </a:p>
      </dgm:t>
    </dgm:pt>
    <dgm:pt modelId="{B31609DE-4BD2-4690-95F8-98480DE4B870}">
      <dgm:prSet/>
      <dgm:spPr/>
      <dgm:t>
        <a:bodyPr/>
        <a:lstStyle/>
        <a:p>
          <a:pPr>
            <a:lnSpc>
              <a:spcPct val="100000"/>
            </a:lnSpc>
          </a:pPr>
          <a:r>
            <a:rPr lang="en-US" dirty="0">
              <a:solidFill>
                <a:schemeClr val="bg2"/>
              </a:solidFill>
            </a:rPr>
            <a:t>7.25 FDA-approved insulin dose calculators/decision support systems may be helpful for calculating insulin doses. B</a:t>
          </a:r>
        </a:p>
      </dgm:t>
    </dgm:pt>
    <dgm:pt modelId="{03565BA8-43A8-4E41-AB7F-380B47396B52}" type="parTrans" cxnId="{B41478C1-8239-49F6-9061-F29BDEA3FCE0}">
      <dgm:prSet/>
      <dgm:spPr/>
      <dgm:t>
        <a:bodyPr/>
        <a:lstStyle/>
        <a:p>
          <a:endParaRPr lang="en-US"/>
        </a:p>
      </dgm:t>
    </dgm:pt>
    <dgm:pt modelId="{CCAB6EA3-3D38-4895-840D-986147F488EB}" type="sibTrans" cxnId="{B41478C1-8239-49F6-9061-F29BDEA3FCE0}">
      <dgm:prSet/>
      <dgm:spPr/>
      <dgm:t>
        <a:bodyPr/>
        <a:lstStyle/>
        <a:p>
          <a:endParaRPr lang="en-US"/>
        </a:p>
      </dgm:t>
    </dgm:pt>
    <dgm:pt modelId="{64DC0728-C4FF-470C-B709-6EF63CB40C4C}" type="pres">
      <dgm:prSet presAssocID="{7B9C6CA1-A365-4308-BF7D-9870C8A069AC}" presName="root" presStyleCnt="0">
        <dgm:presLayoutVars>
          <dgm:dir/>
          <dgm:resizeHandles val="exact"/>
        </dgm:presLayoutVars>
      </dgm:prSet>
      <dgm:spPr/>
    </dgm:pt>
    <dgm:pt modelId="{F89FC6B3-0F47-4B0C-98FA-EF5AD8A11ED9}" type="pres">
      <dgm:prSet presAssocID="{C2AD47EE-1EF2-4A66-9130-76092B7644EE}" presName="compNode" presStyleCnt="0"/>
      <dgm:spPr/>
    </dgm:pt>
    <dgm:pt modelId="{385035E8-42FF-493C-BE46-8CFCB17B96A2}" type="pres">
      <dgm:prSet presAssocID="{C2AD47EE-1EF2-4A66-9130-76092B7644EE}" presName="bgRect" presStyleLbl="bgShp" presStyleIdx="0" presStyleCnt="2"/>
      <dgm:spPr/>
    </dgm:pt>
    <dgm:pt modelId="{F9790ED2-61AE-4DA9-95A6-40532D0046D1}" type="pres">
      <dgm:prSet presAssocID="{C2AD47EE-1EF2-4A66-9130-76092B7644EE}"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Needle"/>
        </a:ext>
      </dgm:extLst>
    </dgm:pt>
    <dgm:pt modelId="{AE60F41D-DFFA-472D-8C89-B836482283D5}" type="pres">
      <dgm:prSet presAssocID="{C2AD47EE-1EF2-4A66-9130-76092B7644EE}" presName="spaceRect" presStyleCnt="0"/>
      <dgm:spPr/>
    </dgm:pt>
    <dgm:pt modelId="{66566908-8EB2-420A-8EDB-CC6C94592C5B}" type="pres">
      <dgm:prSet presAssocID="{C2AD47EE-1EF2-4A66-9130-76092B7644EE}" presName="parTx" presStyleLbl="revTx" presStyleIdx="0" presStyleCnt="2">
        <dgm:presLayoutVars>
          <dgm:chMax val="0"/>
          <dgm:chPref val="0"/>
        </dgm:presLayoutVars>
      </dgm:prSet>
      <dgm:spPr/>
    </dgm:pt>
    <dgm:pt modelId="{D227E069-AF52-483C-AD6F-2C7AC8C52CEE}" type="pres">
      <dgm:prSet presAssocID="{1159BD92-86CA-4DCD-AE63-CC1662FF688A}" presName="sibTrans" presStyleCnt="0"/>
      <dgm:spPr/>
    </dgm:pt>
    <dgm:pt modelId="{C070A557-EC5E-4706-9E9F-E8C3507B05B9}" type="pres">
      <dgm:prSet presAssocID="{B31609DE-4BD2-4690-95F8-98480DE4B870}" presName="compNode" presStyleCnt="0"/>
      <dgm:spPr/>
    </dgm:pt>
    <dgm:pt modelId="{1068C415-FF2C-4824-8037-F62A7A71B08E}" type="pres">
      <dgm:prSet presAssocID="{B31609DE-4BD2-4690-95F8-98480DE4B870}" presName="bgRect" presStyleLbl="bgShp" presStyleIdx="1" presStyleCnt="2"/>
      <dgm:spPr/>
    </dgm:pt>
    <dgm:pt modelId="{57858780-43A3-40E1-85D2-84A32EE9CDE5}" type="pres">
      <dgm:prSet presAssocID="{B31609DE-4BD2-4690-95F8-98480DE4B87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9B153840-5992-4E8F-AB46-778824F68AE1}" type="pres">
      <dgm:prSet presAssocID="{B31609DE-4BD2-4690-95F8-98480DE4B870}" presName="spaceRect" presStyleCnt="0"/>
      <dgm:spPr/>
    </dgm:pt>
    <dgm:pt modelId="{136B0EC5-1968-4D42-87CA-2D79BE1A933E}" type="pres">
      <dgm:prSet presAssocID="{B31609DE-4BD2-4690-95F8-98480DE4B870}" presName="parTx" presStyleLbl="revTx" presStyleIdx="1" presStyleCnt="2">
        <dgm:presLayoutVars>
          <dgm:chMax val="0"/>
          <dgm:chPref val="0"/>
        </dgm:presLayoutVars>
      </dgm:prSet>
      <dgm:spPr/>
    </dgm:pt>
  </dgm:ptLst>
  <dgm:cxnLst>
    <dgm:cxn modelId="{334D4329-FDBB-40E3-812A-1CF942A7AA7D}" type="presOf" srcId="{7B9C6CA1-A365-4308-BF7D-9870C8A069AC}" destId="{64DC0728-C4FF-470C-B709-6EF63CB40C4C}" srcOrd="0" destOrd="0" presId="urn:microsoft.com/office/officeart/2018/2/layout/IconVerticalSolidList"/>
    <dgm:cxn modelId="{708F9C2B-6B69-422A-90FF-59FA5D09A672}" type="presOf" srcId="{C2AD47EE-1EF2-4A66-9130-76092B7644EE}" destId="{66566908-8EB2-420A-8EDB-CC6C94592C5B}" srcOrd="0" destOrd="0" presId="urn:microsoft.com/office/officeart/2018/2/layout/IconVerticalSolidList"/>
    <dgm:cxn modelId="{92671E59-36EB-454C-A3CB-2392863A6685}" type="presOf" srcId="{B31609DE-4BD2-4690-95F8-98480DE4B870}" destId="{136B0EC5-1968-4D42-87CA-2D79BE1A933E}" srcOrd="0" destOrd="0" presId="urn:microsoft.com/office/officeart/2018/2/layout/IconVerticalSolidList"/>
    <dgm:cxn modelId="{B41478C1-8239-49F6-9061-F29BDEA3FCE0}" srcId="{7B9C6CA1-A365-4308-BF7D-9870C8A069AC}" destId="{B31609DE-4BD2-4690-95F8-98480DE4B870}" srcOrd="1" destOrd="0" parTransId="{03565BA8-43A8-4E41-AB7F-380B47396B52}" sibTransId="{CCAB6EA3-3D38-4895-840D-986147F488EB}"/>
    <dgm:cxn modelId="{0688A1CF-1FED-48A7-9C4F-D2637F6378A4}" srcId="{7B9C6CA1-A365-4308-BF7D-9870C8A069AC}" destId="{C2AD47EE-1EF2-4A66-9130-76092B7644EE}" srcOrd="0" destOrd="0" parTransId="{B2A71C92-36C1-477A-A92D-69318A235F14}" sibTransId="{1159BD92-86CA-4DCD-AE63-CC1662FF688A}"/>
    <dgm:cxn modelId="{B2345840-FF57-4602-8A3B-0547A032146F}" type="presParOf" srcId="{64DC0728-C4FF-470C-B709-6EF63CB40C4C}" destId="{F89FC6B3-0F47-4B0C-98FA-EF5AD8A11ED9}" srcOrd="0" destOrd="0" presId="urn:microsoft.com/office/officeart/2018/2/layout/IconVerticalSolidList"/>
    <dgm:cxn modelId="{560A6689-ADF7-4843-AFFD-41DFCD88F2E0}" type="presParOf" srcId="{F89FC6B3-0F47-4B0C-98FA-EF5AD8A11ED9}" destId="{385035E8-42FF-493C-BE46-8CFCB17B96A2}" srcOrd="0" destOrd="0" presId="urn:microsoft.com/office/officeart/2018/2/layout/IconVerticalSolidList"/>
    <dgm:cxn modelId="{710ADC2E-73E5-4327-998C-1111FFF1E782}" type="presParOf" srcId="{F89FC6B3-0F47-4B0C-98FA-EF5AD8A11ED9}" destId="{F9790ED2-61AE-4DA9-95A6-40532D0046D1}" srcOrd="1" destOrd="0" presId="urn:microsoft.com/office/officeart/2018/2/layout/IconVerticalSolidList"/>
    <dgm:cxn modelId="{0601858D-F8A9-41AD-959D-3EEEF0C205DB}" type="presParOf" srcId="{F89FC6B3-0F47-4B0C-98FA-EF5AD8A11ED9}" destId="{AE60F41D-DFFA-472D-8C89-B836482283D5}" srcOrd="2" destOrd="0" presId="urn:microsoft.com/office/officeart/2018/2/layout/IconVerticalSolidList"/>
    <dgm:cxn modelId="{40918F9C-A3DB-4954-9255-5A7C24636CC8}" type="presParOf" srcId="{F89FC6B3-0F47-4B0C-98FA-EF5AD8A11ED9}" destId="{66566908-8EB2-420A-8EDB-CC6C94592C5B}" srcOrd="3" destOrd="0" presId="urn:microsoft.com/office/officeart/2018/2/layout/IconVerticalSolidList"/>
    <dgm:cxn modelId="{63C84915-24D5-4567-B0B3-A56B8829E2EC}" type="presParOf" srcId="{64DC0728-C4FF-470C-B709-6EF63CB40C4C}" destId="{D227E069-AF52-483C-AD6F-2C7AC8C52CEE}" srcOrd="1" destOrd="0" presId="urn:microsoft.com/office/officeart/2018/2/layout/IconVerticalSolidList"/>
    <dgm:cxn modelId="{4C690689-785B-47A9-A4A8-492D6D97AC79}" type="presParOf" srcId="{64DC0728-C4FF-470C-B709-6EF63CB40C4C}" destId="{C070A557-EC5E-4706-9E9F-E8C3507B05B9}" srcOrd="2" destOrd="0" presId="urn:microsoft.com/office/officeart/2018/2/layout/IconVerticalSolidList"/>
    <dgm:cxn modelId="{47E64901-078B-4964-A92E-0AB7999E07BB}" type="presParOf" srcId="{C070A557-EC5E-4706-9E9F-E8C3507B05B9}" destId="{1068C415-FF2C-4824-8037-F62A7A71B08E}" srcOrd="0" destOrd="0" presId="urn:microsoft.com/office/officeart/2018/2/layout/IconVerticalSolidList"/>
    <dgm:cxn modelId="{F4C3E20E-C438-48B5-AE82-88C2B6DEE8BA}" type="presParOf" srcId="{C070A557-EC5E-4706-9E9F-E8C3507B05B9}" destId="{57858780-43A3-40E1-85D2-84A32EE9CDE5}" srcOrd="1" destOrd="0" presId="urn:microsoft.com/office/officeart/2018/2/layout/IconVerticalSolidList"/>
    <dgm:cxn modelId="{E27FB32A-6BC3-42A9-981C-8AE3A06B3A08}" type="presParOf" srcId="{C070A557-EC5E-4706-9E9F-E8C3507B05B9}" destId="{9B153840-5992-4E8F-AB46-778824F68AE1}" srcOrd="2" destOrd="0" presId="urn:microsoft.com/office/officeart/2018/2/layout/IconVerticalSolidList"/>
    <dgm:cxn modelId="{2B935F7D-BC41-4202-BA68-DAD06D6A220F}" type="presParOf" srcId="{C070A557-EC5E-4706-9E9F-E8C3507B05B9}" destId="{136B0EC5-1968-4D42-87CA-2D79BE1A933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F20171-8D57-42ED-89F9-23E538C11140}">
      <dsp:nvSpPr>
        <dsp:cNvPr id="0" name=""/>
        <dsp:cNvSpPr/>
      </dsp:nvSpPr>
      <dsp:spPr>
        <a:xfrm>
          <a:off x="2463635" y="2036464"/>
          <a:ext cx="2489011" cy="2489011"/>
        </a:xfrm>
        <a:prstGeom prst="gear9">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Behavior Change</a:t>
          </a:r>
        </a:p>
      </dsp:txBody>
      <dsp:txXfrm>
        <a:off x="2964037" y="2619503"/>
        <a:ext cx="1488207" cy="1279403"/>
      </dsp:txXfrm>
    </dsp:sp>
    <dsp:sp modelId="{5D97AA9C-B504-42B3-A90B-8031CED3069D}">
      <dsp:nvSpPr>
        <dsp:cNvPr id="0" name=""/>
        <dsp:cNvSpPr/>
      </dsp:nvSpPr>
      <dsp:spPr>
        <a:xfrm>
          <a:off x="1015483" y="1448152"/>
          <a:ext cx="1810190" cy="1810190"/>
        </a:xfrm>
        <a:prstGeom prst="gear6">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Mental Health </a:t>
          </a:r>
        </a:p>
      </dsp:txBody>
      <dsp:txXfrm>
        <a:off x="1471204" y="1906627"/>
        <a:ext cx="898748" cy="893240"/>
      </dsp:txXfrm>
    </dsp:sp>
    <dsp:sp modelId="{98C12A95-8655-44B3-A70E-8B6343F0A08B}">
      <dsp:nvSpPr>
        <dsp:cNvPr id="0" name=""/>
        <dsp:cNvSpPr/>
      </dsp:nvSpPr>
      <dsp:spPr>
        <a:xfrm rot="20700000">
          <a:off x="2029374" y="199305"/>
          <a:ext cx="1773617" cy="1773617"/>
        </a:xfrm>
        <a:prstGeom prst="gear6">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Medications</a:t>
          </a:r>
        </a:p>
      </dsp:txBody>
      <dsp:txXfrm rot="-20700000">
        <a:off x="2418380" y="588311"/>
        <a:ext cx="995604" cy="995604"/>
      </dsp:txXfrm>
    </dsp:sp>
    <dsp:sp modelId="{8905ECB8-D5F6-4E7F-966B-4CAC6B50A72B}">
      <dsp:nvSpPr>
        <dsp:cNvPr id="0" name=""/>
        <dsp:cNvSpPr/>
      </dsp:nvSpPr>
      <dsp:spPr>
        <a:xfrm>
          <a:off x="2275896" y="1658799"/>
          <a:ext cx="3185935" cy="3185935"/>
        </a:xfrm>
        <a:prstGeom prst="circularArrow">
          <a:avLst>
            <a:gd name="adj1" fmla="val 4687"/>
            <a:gd name="adj2" fmla="val 299029"/>
            <a:gd name="adj3" fmla="val 2523562"/>
            <a:gd name="adj4" fmla="val 15845434"/>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135ED77E-4E03-4FD7-ACEE-2017403D4E58}">
      <dsp:nvSpPr>
        <dsp:cNvPr id="0" name=""/>
        <dsp:cNvSpPr/>
      </dsp:nvSpPr>
      <dsp:spPr>
        <a:xfrm>
          <a:off x="694902" y="1046204"/>
          <a:ext cx="2314780" cy="2314780"/>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7DDB9903-3023-4E57-A715-EA72BBFE9955}">
      <dsp:nvSpPr>
        <dsp:cNvPr id="0" name=""/>
        <dsp:cNvSpPr/>
      </dsp:nvSpPr>
      <dsp:spPr>
        <a:xfrm>
          <a:off x="1619118" y="-190604"/>
          <a:ext cx="2495800" cy="2495800"/>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248CD2-90BD-401B-933B-3930624B405E}">
      <dsp:nvSpPr>
        <dsp:cNvPr id="0" name=""/>
        <dsp:cNvSpPr/>
      </dsp:nvSpPr>
      <dsp:spPr>
        <a:xfrm>
          <a:off x="0" y="169333"/>
          <a:ext cx="2539999" cy="1524000"/>
        </a:xfrm>
        <a:prstGeom prst="rect">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Font typeface="Arial" panose="020B0604020202020204" pitchFamily="34" charset="0"/>
            <a:buNone/>
          </a:pPr>
          <a:r>
            <a:rPr lang="en-US" sz="2600" kern="1200" dirty="0">
              <a:latin typeface="Montserrat" panose="02000505000000020004" pitchFamily="2" charset="0"/>
            </a:rPr>
            <a:t>Basal rates</a:t>
          </a:r>
        </a:p>
      </dsp:txBody>
      <dsp:txXfrm>
        <a:off x="0" y="169333"/>
        <a:ext cx="2539999" cy="1524000"/>
      </dsp:txXfrm>
    </dsp:sp>
    <dsp:sp modelId="{60AECF4D-A587-4D24-A199-0783183E35AE}">
      <dsp:nvSpPr>
        <dsp:cNvPr id="0" name=""/>
        <dsp:cNvSpPr/>
      </dsp:nvSpPr>
      <dsp:spPr>
        <a:xfrm>
          <a:off x="2794000" y="169333"/>
          <a:ext cx="2539999" cy="1524000"/>
        </a:xfrm>
        <a:prstGeom prst="rect">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Montserrat" panose="02000505000000020004" pitchFamily="2" charset="0"/>
            </a:rPr>
            <a:t>Carbohydrate ratios</a:t>
          </a:r>
        </a:p>
      </dsp:txBody>
      <dsp:txXfrm>
        <a:off x="2794000" y="169333"/>
        <a:ext cx="2539999" cy="1524000"/>
      </dsp:txXfrm>
    </dsp:sp>
    <dsp:sp modelId="{9B14BF55-B90C-4AB5-A285-977E62D9BA89}">
      <dsp:nvSpPr>
        <dsp:cNvPr id="0" name=""/>
        <dsp:cNvSpPr/>
      </dsp:nvSpPr>
      <dsp:spPr>
        <a:xfrm>
          <a:off x="5587999" y="169333"/>
          <a:ext cx="2539999" cy="1524000"/>
        </a:xfrm>
        <a:prstGeom prst="rect">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latin typeface="Montserrat" panose="02000505000000020004" pitchFamily="2" charset="0"/>
            </a:rPr>
            <a:t>Correction factors</a:t>
          </a:r>
          <a:endParaRPr lang="en-US" sz="2600" kern="1200" dirty="0">
            <a:latin typeface="Montserrat" panose="02000505000000020004" pitchFamily="2" charset="0"/>
          </a:endParaRPr>
        </a:p>
      </dsp:txBody>
      <dsp:txXfrm>
        <a:off x="5587999" y="169333"/>
        <a:ext cx="2539999" cy="1524000"/>
      </dsp:txXfrm>
    </dsp:sp>
    <dsp:sp modelId="{74A386C3-C77A-4DF5-9A47-429E2B15844E}">
      <dsp:nvSpPr>
        <dsp:cNvPr id="0" name=""/>
        <dsp:cNvSpPr/>
      </dsp:nvSpPr>
      <dsp:spPr>
        <a:xfrm>
          <a:off x="0" y="1947333"/>
          <a:ext cx="2539999" cy="1524000"/>
        </a:xfrm>
        <a:prstGeom prst="rect">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Montserrat" panose="02000505000000020004" pitchFamily="2" charset="0"/>
            </a:rPr>
            <a:t>Glucose targets</a:t>
          </a:r>
        </a:p>
      </dsp:txBody>
      <dsp:txXfrm>
        <a:off x="0" y="1947333"/>
        <a:ext cx="2539999" cy="1524000"/>
      </dsp:txXfrm>
    </dsp:sp>
    <dsp:sp modelId="{F04425B3-9E6C-482A-AD1D-DBD2CD89590A}">
      <dsp:nvSpPr>
        <dsp:cNvPr id="0" name=""/>
        <dsp:cNvSpPr/>
      </dsp:nvSpPr>
      <dsp:spPr>
        <a:xfrm>
          <a:off x="2794000" y="1947333"/>
          <a:ext cx="2539999" cy="1524000"/>
        </a:xfrm>
        <a:prstGeom prst="rect">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Montserrat" panose="02000505000000020004" pitchFamily="2" charset="0"/>
            </a:rPr>
            <a:t>Active insulin time </a:t>
          </a:r>
        </a:p>
      </dsp:txBody>
      <dsp:txXfrm>
        <a:off x="2794000" y="1947333"/>
        <a:ext cx="2539999" cy="1524000"/>
      </dsp:txXfrm>
    </dsp:sp>
    <dsp:sp modelId="{0B0DFD20-45CD-43ED-8B41-C61D2E1B8BA0}">
      <dsp:nvSpPr>
        <dsp:cNvPr id="0" name=""/>
        <dsp:cNvSpPr/>
      </dsp:nvSpPr>
      <dsp:spPr>
        <a:xfrm>
          <a:off x="5587999" y="1947333"/>
          <a:ext cx="2539999" cy="1524000"/>
        </a:xfrm>
        <a:prstGeom prst="rect">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Montserrat" panose="02000505000000020004" pitchFamily="2" charset="0"/>
            </a:rPr>
            <a:t>Max bolus/Max basal</a:t>
          </a:r>
        </a:p>
      </dsp:txBody>
      <dsp:txXfrm>
        <a:off x="5587999" y="1947333"/>
        <a:ext cx="2539999" cy="1524000"/>
      </dsp:txXfrm>
    </dsp:sp>
    <dsp:sp modelId="{E08717CB-9331-40F4-87BC-8CB91FF9EDB3}">
      <dsp:nvSpPr>
        <dsp:cNvPr id="0" name=""/>
        <dsp:cNvSpPr/>
      </dsp:nvSpPr>
      <dsp:spPr>
        <a:xfrm>
          <a:off x="0" y="3725333"/>
          <a:ext cx="2539999" cy="1524000"/>
        </a:xfrm>
        <a:prstGeom prst="rect">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Montserrat" panose="02000505000000020004" pitchFamily="2" charset="0"/>
            </a:rPr>
            <a:t>Extended boluses</a:t>
          </a:r>
        </a:p>
      </dsp:txBody>
      <dsp:txXfrm>
        <a:off x="0" y="3725333"/>
        <a:ext cx="2539999" cy="1524000"/>
      </dsp:txXfrm>
    </dsp:sp>
    <dsp:sp modelId="{A2AE5330-AA83-4A0A-B503-6986AF7F82FE}">
      <dsp:nvSpPr>
        <dsp:cNvPr id="0" name=""/>
        <dsp:cNvSpPr/>
      </dsp:nvSpPr>
      <dsp:spPr>
        <a:xfrm>
          <a:off x="2794000" y="3725333"/>
          <a:ext cx="2539999" cy="1524000"/>
        </a:xfrm>
        <a:prstGeom prst="rect">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Montserrat" panose="02000505000000020004" pitchFamily="2" charset="0"/>
            </a:rPr>
            <a:t>Temp </a:t>
          </a:r>
          <a:r>
            <a:rPr lang="en-US" sz="2600" kern="1200" dirty="0" err="1">
              <a:latin typeface="Montserrat" panose="02000505000000020004" pitchFamily="2" charset="0"/>
            </a:rPr>
            <a:t>basals</a:t>
          </a:r>
          <a:endParaRPr lang="en-US" sz="2600" kern="1200" dirty="0">
            <a:latin typeface="Montserrat" panose="02000505000000020004" pitchFamily="2" charset="0"/>
          </a:endParaRPr>
        </a:p>
      </dsp:txBody>
      <dsp:txXfrm>
        <a:off x="2794000" y="3725333"/>
        <a:ext cx="2539999" cy="1524000"/>
      </dsp:txXfrm>
    </dsp:sp>
    <dsp:sp modelId="{E749F519-3BCC-4904-9638-56F6E3B0EE1E}">
      <dsp:nvSpPr>
        <dsp:cNvPr id="0" name=""/>
        <dsp:cNvSpPr/>
      </dsp:nvSpPr>
      <dsp:spPr>
        <a:xfrm>
          <a:off x="5587999" y="3725333"/>
          <a:ext cx="2539999" cy="1524000"/>
        </a:xfrm>
        <a:prstGeom prst="rect">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Montserrat" panose="02000505000000020004" pitchFamily="2" charset="0"/>
            </a:rPr>
            <a:t>Suspend on/before low</a:t>
          </a:r>
        </a:p>
      </dsp:txBody>
      <dsp:txXfrm>
        <a:off x="5587999" y="3725333"/>
        <a:ext cx="2539999" cy="1524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80B02C-65EB-4CBF-A02B-2789C6341500}">
      <dsp:nvSpPr>
        <dsp:cNvPr id="0" name=""/>
        <dsp:cNvSpPr/>
      </dsp:nvSpPr>
      <dsp:spPr>
        <a:xfrm>
          <a:off x="3080" y="587032"/>
          <a:ext cx="2444055" cy="146643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A reusable pen or pen cap paired with a smartphone mobile app </a:t>
          </a:r>
        </a:p>
      </dsp:txBody>
      <dsp:txXfrm>
        <a:off x="3080" y="587032"/>
        <a:ext cx="2444055" cy="1466433"/>
      </dsp:txXfrm>
    </dsp:sp>
    <dsp:sp modelId="{11CC1091-C346-4D14-B506-7E176CF802B6}">
      <dsp:nvSpPr>
        <dsp:cNvPr id="0" name=""/>
        <dsp:cNvSpPr/>
      </dsp:nvSpPr>
      <dsp:spPr>
        <a:xfrm>
          <a:off x="2691541" y="587032"/>
          <a:ext cx="2444055" cy="146643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Calculates and tracks insulin doses</a:t>
          </a:r>
        </a:p>
      </dsp:txBody>
      <dsp:txXfrm>
        <a:off x="2691541" y="587032"/>
        <a:ext cx="2444055" cy="1466433"/>
      </dsp:txXfrm>
    </dsp:sp>
    <dsp:sp modelId="{E07CAB84-DE39-40AF-8F59-7FEC5D1E4DE4}">
      <dsp:nvSpPr>
        <dsp:cNvPr id="0" name=""/>
        <dsp:cNvSpPr/>
      </dsp:nvSpPr>
      <dsp:spPr>
        <a:xfrm>
          <a:off x="5380002" y="587032"/>
          <a:ext cx="2444055" cy="146643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Tracks active insulin time</a:t>
          </a:r>
        </a:p>
      </dsp:txBody>
      <dsp:txXfrm>
        <a:off x="5380002" y="587032"/>
        <a:ext cx="2444055" cy="1466433"/>
      </dsp:txXfrm>
    </dsp:sp>
    <dsp:sp modelId="{3B10B81B-466D-47C9-8046-D4F92213AEC3}">
      <dsp:nvSpPr>
        <dsp:cNvPr id="0" name=""/>
        <dsp:cNvSpPr/>
      </dsp:nvSpPr>
      <dsp:spPr>
        <a:xfrm>
          <a:off x="8068463" y="587032"/>
          <a:ext cx="2444055" cy="146643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Pairs with connected BGM and CGM</a:t>
          </a:r>
        </a:p>
      </dsp:txBody>
      <dsp:txXfrm>
        <a:off x="8068463" y="587032"/>
        <a:ext cx="2444055" cy="1466433"/>
      </dsp:txXfrm>
    </dsp:sp>
    <dsp:sp modelId="{5102A861-7292-457D-A519-5D891A3365F9}">
      <dsp:nvSpPr>
        <dsp:cNvPr id="0" name=""/>
        <dsp:cNvSpPr/>
      </dsp:nvSpPr>
      <dsp:spPr>
        <a:xfrm>
          <a:off x="3080" y="2297871"/>
          <a:ext cx="2444055" cy="146643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Cloud-based data access</a:t>
          </a:r>
        </a:p>
      </dsp:txBody>
      <dsp:txXfrm>
        <a:off x="3080" y="2297871"/>
        <a:ext cx="2444055" cy="1466433"/>
      </dsp:txXfrm>
    </dsp:sp>
    <dsp:sp modelId="{64CCA1F3-75DB-43CC-BEA5-0BB8D21D8258}">
      <dsp:nvSpPr>
        <dsp:cNvPr id="0" name=""/>
        <dsp:cNvSpPr/>
      </dsp:nvSpPr>
      <dsp:spPr>
        <a:xfrm>
          <a:off x="2691541" y="2297871"/>
          <a:ext cx="2444055" cy="146643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Dose reminders</a:t>
          </a:r>
        </a:p>
      </dsp:txBody>
      <dsp:txXfrm>
        <a:off x="2691541" y="2297871"/>
        <a:ext cx="2444055" cy="1466433"/>
      </dsp:txXfrm>
    </dsp:sp>
    <dsp:sp modelId="{D3F79828-462D-4BA9-82AF-F4016E391E64}">
      <dsp:nvSpPr>
        <dsp:cNvPr id="0" name=""/>
        <dsp:cNvSpPr/>
      </dsp:nvSpPr>
      <dsp:spPr>
        <a:xfrm>
          <a:off x="5380002" y="2297871"/>
          <a:ext cx="2444055" cy="146643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Insulin expiration </a:t>
          </a:r>
        </a:p>
      </dsp:txBody>
      <dsp:txXfrm>
        <a:off x="5380002" y="2297871"/>
        <a:ext cx="2444055" cy="1466433"/>
      </dsp:txXfrm>
    </dsp:sp>
    <dsp:sp modelId="{75560750-3A95-44EB-82CA-78429149C453}">
      <dsp:nvSpPr>
        <dsp:cNvPr id="0" name=""/>
        <dsp:cNvSpPr/>
      </dsp:nvSpPr>
      <dsp:spPr>
        <a:xfrm>
          <a:off x="8068463" y="2297871"/>
          <a:ext cx="2444055" cy="146643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Temperature indicator</a:t>
          </a:r>
        </a:p>
      </dsp:txBody>
      <dsp:txXfrm>
        <a:off x="8068463" y="2297871"/>
        <a:ext cx="2444055" cy="14664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5035E8-42FF-493C-BE46-8CFCB17B96A2}">
      <dsp:nvSpPr>
        <dsp:cNvPr id="0" name=""/>
        <dsp:cNvSpPr/>
      </dsp:nvSpPr>
      <dsp:spPr>
        <a:xfrm>
          <a:off x="0" y="707092"/>
          <a:ext cx="10515600" cy="130540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790ED2-61AE-4DA9-95A6-40532D0046D1}">
      <dsp:nvSpPr>
        <dsp:cNvPr id="0" name=""/>
        <dsp:cNvSpPr/>
      </dsp:nvSpPr>
      <dsp:spPr>
        <a:xfrm>
          <a:off x="394883" y="1000807"/>
          <a:ext cx="717970" cy="7179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566908-8EB2-420A-8EDB-CC6C94592C5B}">
      <dsp:nvSpPr>
        <dsp:cNvPr id="0" name=""/>
        <dsp:cNvSpPr/>
      </dsp:nvSpPr>
      <dsp:spPr>
        <a:xfrm>
          <a:off x="1507738" y="707092"/>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111250">
            <a:lnSpc>
              <a:spcPct val="100000"/>
            </a:lnSpc>
            <a:spcBef>
              <a:spcPct val="0"/>
            </a:spcBef>
            <a:spcAft>
              <a:spcPct val="35000"/>
            </a:spcAft>
            <a:buNone/>
          </a:pPr>
          <a:r>
            <a:rPr lang="en-US" sz="2500" kern="1200" dirty="0">
              <a:solidFill>
                <a:schemeClr val="bg2"/>
              </a:solidFill>
            </a:rPr>
            <a:t>7.24 Offer connected insulin pens for people with diabetes taking multiple daily insulin injections. B </a:t>
          </a:r>
        </a:p>
      </dsp:txBody>
      <dsp:txXfrm>
        <a:off x="1507738" y="707092"/>
        <a:ext cx="9007861" cy="1305401"/>
      </dsp:txXfrm>
    </dsp:sp>
    <dsp:sp modelId="{1068C415-FF2C-4824-8037-F62A7A71B08E}">
      <dsp:nvSpPr>
        <dsp:cNvPr id="0" name=""/>
        <dsp:cNvSpPr/>
      </dsp:nvSpPr>
      <dsp:spPr>
        <a:xfrm>
          <a:off x="0" y="2338844"/>
          <a:ext cx="10515600" cy="130540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858780-43A3-40E1-85D2-84A32EE9CDE5}">
      <dsp:nvSpPr>
        <dsp:cNvPr id="0" name=""/>
        <dsp:cNvSpPr/>
      </dsp:nvSpPr>
      <dsp:spPr>
        <a:xfrm>
          <a:off x="394883" y="2632559"/>
          <a:ext cx="717970" cy="7179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6B0EC5-1968-4D42-87CA-2D79BE1A933E}">
      <dsp:nvSpPr>
        <dsp:cNvPr id="0" name=""/>
        <dsp:cNvSpPr/>
      </dsp:nvSpPr>
      <dsp:spPr>
        <a:xfrm>
          <a:off x="1507738" y="2338844"/>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111250">
            <a:lnSpc>
              <a:spcPct val="100000"/>
            </a:lnSpc>
            <a:spcBef>
              <a:spcPct val="0"/>
            </a:spcBef>
            <a:spcAft>
              <a:spcPct val="35000"/>
            </a:spcAft>
            <a:buNone/>
          </a:pPr>
          <a:r>
            <a:rPr lang="en-US" sz="2500" kern="1200" dirty="0">
              <a:solidFill>
                <a:schemeClr val="bg2"/>
              </a:solidFill>
            </a:rPr>
            <a:t>7.25 FDA-approved insulin dose calculators/decision support systems may be helpful for calculating insulin doses. B</a:t>
          </a:r>
        </a:p>
      </dsp:txBody>
      <dsp:txXfrm>
        <a:off x="1507738" y="2338844"/>
        <a:ext cx="9007861" cy="1305401"/>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ED3AC5B-8D30-A850-7D17-F5330B1F3B8B}"/>
              </a:ext>
            </a:extLst>
          </p:cNvPr>
          <p:cNvSpPr>
            <a:spLocks noGrp="1"/>
          </p:cNvSpPr>
          <p:nvPr>
            <p:ph type="ftr" sz="quarter" idx="2"/>
          </p:nvPr>
        </p:nvSpPr>
        <p:spPr>
          <a:xfrm>
            <a:off x="382588" y="8610600"/>
            <a:ext cx="4951412" cy="458788"/>
          </a:xfrm>
          <a:prstGeom prst="rect">
            <a:avLst/>
          </a:prstGeom>
        </p:spPr>
        <p:txBody>
          <a:bodyPr vert="horz" lIns="91435" tIns="45718" rIns="91435" bIns="45718" rtlCol="0" anchor="b"/>
          <a:lstStyle>
            <a:lvl1pPr algn="l" eaLnBrk="1" hangingPunct="1">
              <a:defRPr sz="1100">
                <a:latin typeface="Calibri" panose="020F0502020204030204" pitchFamily="34" charset="0"/>
              </a:defRPr>
            </a:lvl1pPr>
          </a:lstStyle>
          <a:p>
            <a:pPr>
              <a:defRPr/>
            </a:pPr>
            <a:r>
              <a:rPr lang="en-US" dirty="0"/>
              <a:t>© </a:t>
            </a:r>
            <a:r>
              <a:rPr lang="en-US" sz="1200" dirty="0"/>
              <a:t>Copyright</a:t>
            </a:r>
            <a:r>
              <a:rPr lang="en-US" dirty="0"/>
              <a:t> 1999-2025, Diabetes Education Services     www.DiabetesEd.net</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E2506D9-957E-BE94-3332-19048458B5FB}"/>
              </a:ext>
            </a:extLst>
          </p:cNvPr>
          <p:cNvSpPr>
            <a:spLocks noGrp="1"/>
          </p:cNvSpPr>
          <p:nvPr>
            <p:ph type="hdr" sz="quarter"/>
          </p:nvPr>
        </p:nvSpPr>
        <p:spPr>
          <a:xfrm>
            <a:off x="0" y="0"/>
            <a:ext cx="2971800" cy="457200"/>
          </a:xfrm>
          <a:prstGeom prst="rect">
            <a:avLst/>
          </a:prstGeom>
        </p:spPr>
        <p:txBody>
          <a:bodyPr vert="horz" lIns="91435" tIns="45718" rIns="91435" bIns="45718"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306C6048-4EAD-E5E6-A5CF-816331D90D48}"/>
              </a:ext>
            </a:extLst>
          </p:cNvPr>
          <p:cNvSpPr>
            <a:spLocks noGrp="1"/>
          </p:cNvSpPr>
          <p:nvPr>
            <p:ph type="dt" idx="1"/>
          </p:nvPr>
        </p:nvSpPr>
        <p:spPr>
          <a:xfrm>
            <a:off x="3884613" y="0"/>
            <a:ext cx="2971800" cy="457200"/>
          </a:xfrm>
          <a:prstGeom prst="rect">
            <a:avLst/>
          </a:prstGeom>
        </p:spPr>
        <p:txBody>
          <a:bodyPr vert="horz" lIns="91435" tIns="45718" rIns="91435" bIns="45718" rtlCol="0"/>
          <a:lstStyle>
            <a:lvl1pPr algn="r" eaLnBrk="1" fontAlgn="auto" hangingPunct="1">
              <a:spcBef>
                <a:spcPts val="0"/>
              </a:spcBef>
              <a:spcAft>
                <a:spcPts val="0"/>
              </a:spcAft>
              <a:defRPr sz="1200">
                <a:latin typeface="+mn-lt"/>
              </a:defRPr>
            </a:lvl1pPr>
          </a:lstStyle>
          <a:p>
            <a:pPr>
              <a:defRPr/>
            </a:pPr>
            <a:fld id="{FE0C8F30-DAF0-4CE1-9147-71540DE5D84E}" type="datetimeFigureOut">
              <a:rPr lang="en-US"/>
              <a:pPr>
                <a:defRPr/>
              </a:pPr>
              <a:t>10/19/2025</a:t>
            </a:fld>
            <a:endParaRPr lang="en-US"/>
          </a:p>
        </p:txBody>
      </p:sp>
      <p:sp>
        <p:nvSpPr>
          <p:cNvPr id="4" name="Slide Image Placeholder 3">
            <a:extLst>
              <a:ext uri="{FF2B5EF4-FFF2-40B4-BE49-F238E27FC236}">
                <a16:creationId xmlns:a16="http://schemas.microsoft.com/office/drawing/2014/main" id="{481EC0F0-0248-B2BB-607F-D2A0096E5207}"/>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35" tIns="45718" rIns="91435" bIns="45718" rtlCol="0" anchor="ctr"/>
          <a:lstStyle/>
          <a:p>
            <a:pPr lvl="0"/>
            <a:endParaRPr lang="en-US" noProof="0"/>
          </a:p>
        </p:txBody>
      </p:sp>
      <p:sp>
        <p:nvSpPr>
          <p:cNvPr id="5" name="Notes Placeholder 4">
            <a:extLst>
              <a:ext uri="{FF2B5EF4-FFF2-40B4-BE49-F238E27FC236}">
                <a16:creationId xmlns:a16="http://schemas.microsoft.com/office/drawing/2014/main" id="{1A91F982-CFFA-6F5C-A7A9-F7E8A3E91E93}"/>
              </a:ext>
            </a:extLst>
          </p:cNvPr>
          <p:cNvSpPr>
            <a:spLocks noGrp="1"/>
          </p:cNvSpPr>
          <p:nvPr>
            <p:ph type="body" sz="quarter" idx="3"/>
          </p:nvPr>
        </p:nvSpPr>
        <p:spPr>
          <a:xfrm>
            <a:off x="685800" y="4343400"/>
            <a:ext cx="5486400" cy="4114800"/>
          </a:xfrm>
          <a:prstGeom prst="rect">
            <a:avLst/>
          </a:prstGeom>
        </p:spPr>
        <p:txBody>
          <a:bodyPr vert="horz" lIns="91435" tIns="45718" rIns="91435" bIns="45718"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14A13A62-E5FC-C5AA-122B-03D451DA1C72}"/>
              </a:ext>
            </a:extLst>
          </p:cNvPr>
          <p:cNvSpPr>
            <a:spLocks noGrp="1"/>
          </p:cNvSpPr>
          <p:nvPr>
            <p:ph type="ftr" sz="quarter" idx="4"/>
          </p:nvPr>
        </p:nvSpPr>
        <p:spPr>
          <a:xfrm>
            <a:off x="0" y="8685213"/>
            <a:ext cx="2971800" cy="457200"/>
          </a:xfrm>
          <a:prstGeom prst="rect">
            <a:avLst/>
          </a:prstGeom>
        </p:spPr>
        <p:txBody>
          <a:bodyPr vert="horz" lIns="91435" tIns="45718" rIns="91435" bIns="45718"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5EA76CBC-E878-E244-092A-D41FE5371565}"/>
              </a:ext>
            </a:extLst>
          </p:cNvPr>
          <p:cNvSpPr>
            <a:spLocks noGrp="1"/>
          </p:cNvSpPr>
          <p:nvPr>
            <p:ph type="sldNum" sz="quarter" idx="5"/>
          </p:nvPr>
        </p:nvSpPr>
        <p:spPr>
          <a:xfrm>
            <a:off x="3884613" y="8685213"/>
            <a:ext cx="2971800" cy="457200"/>
          </a:xfrm>
          <a:prstGeom prst="rect">
            <a:avLst/>
          </a:prstGeom>
        </p:spPr>
        <p:txBody>
          <a:bodyPr vert="horz" wrap="square" lIns="91435" tIns="45718" rIns="91435" bIns="45718"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54C56C46-C960-4EF8-AA14-29BE4C1E6EE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flickr.com/photos/fdaphotos/15657970628"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www.novonordisk.com/our-products/pens-and-needles/novopen-echo.html"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D5BE9815-4E5B-FFC3-C4F9-70E235E24B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Rectangle 3">
            <a:extLst>
              <a:ext uri="{FF2B5EF4-FFF2-40B4-BE49-F238E27FC236}">
                <a16:creationId xmlns:a16="http://schemas.microsoft.com/office/drawing/2014/main" id="{464B77CC-A4DE-0439-7993-DB4F79D2585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6738" name="Google Shape;328;p16:notes">
            <a:extLst>
              <a:ext uri="{FF2B5EF4-FFF2-40B4-BE49-F238E27FC236}">
                <a16:creationId xmlns:a16="http://schemas.microsoft.com/office/drawing/2014/main" id="{CD39CBEF-A2F3-A105-5A8B-9E2EC09339FA}"/>
              </a:ext>
            </a:extLst>
          </p:cNvPr>
          <p:cNvSpPr>
            <a:spLocks noGrp="1" noRot="1" noChangeAspect="1" noTextEdit="1"/>
          </p:cNvSpPr>
          <p:nvPr>
            <p:ph type="sldImg" idx="2"/>
          </p:nvPr>
        </p:nvSpPr>
        <p:spPr bwMode="auto">
          <a:xfrm>
            <a:off x="382588" y="685800"/>
            <a:ext cx="6094412"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sp>
      <p:sp>
        <p:nvSpPr>
          <p:cNvPr id="116739" name="Google Shape;329;p16:notes">
            <a:extLst>
              <a:ext uri="{FF2B5EF4-FFF2-40B4-BE49-F238E27FC236}">
                <a16:creationId xmlns:a16="http://schemas.microsoft.com/office/drawing/2014/main" id="{421EA278-DAE7-8B32-7F8D-CAD33F5A5D84}"/>
              </a:ext>
            </a:extLst>
          </p:cNvPr>
          <p:cNvSpPr>
            <a:spLocks noGrp="1" noChangeArrowheads="1"/>
          </p:cNvSpPr>
          <p:nvPr>
            <p:ph type="body" idx="1"/>
          </p:nvPr>
        </p:nvSpPr>
        <p:spPr bwMode="auto">
          <a:xfrm>
            <a:off x="685800" y="4400550"/>
            <a:ext cx="5486400"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pPr>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9570" name="Google Shape;328;p16:notes">
            <a:extLst>
              <a:ext uri="{FF2B5EF4-FFF2-40B4-BE49-F238E27FC236}">
                <a16:creationId xmlns:a16="http://schemas.microsoft.com/office/drawing/2014/main" id="{46455C35-C1CA-BA02-0033-77C7F9032EEC}"/>
              </a:ext>
            </a:extLst>
          </p:cNvPr>
          <p:cNvSpPr>
            <a:spLocks noGrp="1" noRot="1" noChangeAspect="1" noTextEdit="1"/>
          </p:cNvSpPr>
          <p:nvPr>
            <p:ph type="sldImg" idx="2"/>
          </p:nvPr>
        </p:nvSpPr>
        <p:spPr bwMode="auto">
          <a:xfrm>
            <a:off x="382588" y="685800"/>
            <a:ext cx="6094412"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sp>
      <p:sp>
        <p:nvSpPr>
          <p:cNvPr id="109571" name="Google Shape;329;p16:notes">
            <a:extLst>
              <a:ext uri="{FF2B5EF4-FFF2-40B4-BE49-F238E27FC236}">
                <a16:creationId xmlns:a16="http://schemas.microsoft.com/office/drawing/2014/main" id="{393A3F7D-5D4B-3ECB-6E82-A8658CBF2630}"/>
              </a:ext>
            </a:extLst>
          </p:cNvPr>
          <p:cNvSpPr>
            <a:spLocks noGrp="1" noChangeArrowheads="1"/>
          </p:cNvSpPr>
          <p:nvPr>
            <p:ph type="body" idx="1"/>
          </p:nvPr>
        </p:nvSpPr>
        <p:spPr bwMode="auto">
          <a:xfrm>
            <a:off x="685800" y="4400550"/>
            <a:ext cx="5486400"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pPr>
            <a:endParaRPr lang="en-US" altLang="en-US" dirty="0"/>
          </a:p>
        </p:txBody>
      </p:sp>
      <p:sp>
        <p:nvSpPr>
          <p:cNvPr id="109572" name="Slide Number Placeholder 1">
            <a:extLst>
              <a:ext uri="{FF2B5EF4-FFF2-40B4-BE49-F238E27FC236}">
                <a16:creationId xmlns:a16="http://schemas.microsoft.com/office/drawing/2014/main" id="{8CC323EB-CB94-79B0-6C7B-DAD435B6A6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6D95D85-B9B5-40DC-9D0E-F090A356E082}" type="slidenum">
              <a:rPr lang="en-US" altLang="en-US" smtClean="0">
                <a:latin typeface="Calibri" panose="020F0502020204030204" pitchFamily="34" charset="0"/>
              </a:rPr>
              <a:pPr/>
              <a:t>191</a:t>
            </a:fld>
            <a:endParaRPr lang="en-US" altLang="en-US">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8786" name="Google Shape;360;p19:notes">
            <a:extLst>
              <a:ext uri="{FF2B5EF4-FFF2-40B4-BE49-F238E27FC236}">
                <a16:creationId xmlns:a16="http://schemas.microsoft.com/office/drawing/2014/main" id="{4F599356-E08D-B089-1B13-0C3520136243}"/>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118787" name="Google Shape;361;p19:notes">
            <a:extLst>
              <a:ext uri="{FF2B5EF4-FFF2-40B4-BE49-F238E27FC236}">
                <a16:creationId xmlns:a16="http://schemas.microsoft.com/office/drawing/2014/main" id="{012EAD4D-2C64-535B-6AFA-7F82B0C27354}"/>
              </a:ext>
            </a:extLst>
          </p:cNvPr>
          <p:cNvSpPr>
            <a:spLocks noGrp="1" noChangeArrowheads="1"/>
          </p:cNvSpPr>
          <p:nvPr>
            <p:ph type="body" idx="1"/>
          </p:nvPr>
        </p:nvSpPr>
        <p:spPr bwMode="auto">
          <a:xfrm>
            <a:off x="685800" y="4400550"/>
            <a:ext cx="5486400"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pPr>
            <a:endParaRPr lang="en-US" altLang="en-US" dirty="0"/>
          </a:p>
          <a:p>
            <a:pPr>
              <a:spcBef>
                <a:spcPct val="0"/>
              </a:spcBef>
            </a:pPr>
            <a:endParaRPr lang="en-US" altLang="en-US" dirty="0"/>
          </a:p>
          <a:p>
            <a:pPr>
              <a:spcBef>
                <a:spcPct val="0"/>
              </a:spcBef>
            </a:pPr>
            <a:endParaRPr lang="en-US"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54B78681-B887-DE15-BEDA-1C58A9D1EA29}"/>
              </a:ext>
            </a:extLst>
          </p:cNvPr>
          <p:cNvSpPr>
            <a:spLocks noGrp="1" noRot="1" noChangeAspect="1" noTextEdit="1"/>
          </p:cNvSpPr>
          <p:nvPr>
            <p:ph type="sldImg"/>
          </p:nvPr>
        </p:nvSpPr>
        <p:spPr bwMode="auto">
          <a:xfrm>
            <a:off x="719138" y="1163638"/>
            <a:ext cx="5584825" cy="3141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a:extLst>
              <a:ext uri="{FF2B5EF4-FFF2-40B4-BE49-F238E27FC236}">
                <a16:creationId xmlns:a16="http://schemas.microsoft.com/office/drawing/2014/main" id="{648C5F9A-9406-E889-5315-33A9964309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AC5C1E29-D77A-7BB8-5C78-65B8CA8F092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a:extLst>
              <a:ext uri="{FF2B5EF4-FFF2-40B4-BE49-F238E27FC236}">
                <a16:creationId xmlns:a16="http://schemas.microsoft.com/office/drawing/2014/main" id="{0E1CEF6E-DE6B-2C22-3FB7-2E942B24E29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a:extLst>
              <a:ext uri="{FF2B5EF4-FFF2-40B4-BE49-F238E27FC236}">
                <a16:creationId xmlns:a16="http://schemas.microsoft.com/office/drawing/2014/main" id="{E2C796D0-ED1F-E95A-6CA4-F0C9215DDEB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a:extLst>
              <a:ext uri="{FF2B5EF4-FFF2-40B4-BE49-F238E27FC236}">
                <a16:creationId xmlns:a16="http://schemas.microsoft.com/office/drawing/2014/main" id="{C946B0BE-4EF9-C654-D42F-5237448817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Zahalka SJ, Akturk HK, Galindo RJ, Shah VN, Low Wang CC. Continuous Glucose Monitoring for Prediabetes - Roles, Evidence, and Gaps. </a:t>
            </a:r>
            <a:r>
              <a:rPr lang="en-US" sz="1200" b="0" i="0" kern="1200" dirty="0" err="1">
                <a:solidFill>
                  <a:schemeClr val="tx1"/>
                </a:solidFill>
                <a:effectLst/>
                <a:latin typeface="+mn-lt"/>
                <a:ea typeface="+mn-ea"/>
                <a:cs typeface="+mn-cs"/>
              </a:rPr>
              <a:t>Endocr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Pract</a:t>
            </a:r>
            <a:r>
              <a:rPr lang="en-US" sz="1200" b="0" i="0" kern="1200" dirty="0">
                <a:solidFill>
                  <a:schemeClr val="tx1"/>
                </a:solidFill>
                <a:effectLst/>
                <a:latin typeface="+mn-lt"/>
                <a:ea typeface="+mn-ea"/>
                <a:cs typeface="+mn-cs"/>
              </a:rPr>
              <a:t>. 2025 May 21:S1530-891X(25)00893-6.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10.1016/j.eprac.2025.05.742. </a:t>
            </a:r>
            <a:r>
              <a:rPr lang="en-US" sz="1200" b="0" i="0" kern="1200" dirty="0" err="1">
                <a:solidFill>
                  <a:schemeClr val="tx1"/>
                </a:solidFill>
                <a:effectLst/>
                <a:latin typeface="+mn-lt"/>
                <a:ea typeface="+mn-ea"/>
                <a:cs typeface="+mn-cs"/>
              </a:rPr>
              <a:t>Epub</a:t>
            </a:r>
            <a:r>
              <a:rPr lang="en-US" sz="1200" b="0" i="0" kern="1200" dirty="0">
                <a:solidFill>
                  <a:schemeClr val="tx1"/>
                </a:solidFill>
                <a:effectLst/>
                <a:latin typeface="+mn-lt"/>
                <a:ea typeface="+mn-ea"/>
                <a:cs typeface="+mn-cs"/>
              </a:rPr>
              <a:t> ahead of print. PMID: 40409607.</a:t>
            </a:r>
          </a:p>
          <a:p>
            <a:endParaRPr lang="en-US" sz="1200" b="0" i="0" kern="1200" dirty="0">
              <a:solidFill>
                <a:schemeClr val="tx1"/>
              </a:solidFill>
              <a:effectLst/>
              <a:latin typeface="+mn-lt"/>
              <a:ea typeface="+mn-ea"/>
              <a:cs typeface="+mn-cs"/>
            </a:endParaRPr>
          </a:p>
          <a:p>
            <a:r>
              <a:rPr lang="en-US" dirty="0"/>
              <a:t>Adults not on insulin with type 2 diabetes, prediabetes or who are interested in tracking their glucose Adults not on insulin interested in understanding their metabolic health and a p</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F22A311E-4516-4077-A68F-F7810F54CAB0}" type="slidenum">
              <a:rPr lang="en-US" altLang="en-US" smtClean="0"/>
              <a:pPr>
                <a:defRPr/>
              </a:pPr>
              <a:t>198</a:t>
            </a:fld>
            <a:endParaRPr lang="en-US" altLang="en-US"/>
          </a:p>
        </p:txBody>
      </p:sp>
    </p:spTree>
    <p:extLst>
      <p:ext uri="{BB962C8B-B14F-4D97-AF65-F5344CB8AC3E}">
        <p14:creationId xmlns:p14="http://schemas.microsoft.com/office/powerpoint/2010/main" val="2528341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4146" name="Google Shape;536;p39:notes">
            <a:extLst>
              <a:ext uri="{FF2B5EF4-FFF2-40B4-BE49-F238E27FC236}">
                <a16:creationId xmlns:a16="http://schemas.microsoft.com/office/drawing/2014/main" id="{F88094F9-7977-9E53-493F-2A87AB70F984}"/>
              </a:ext>
            </a:extLst>
          </p:cNvPr>
          <p:cNvSpPr>
            <a:spLocks noGrp="1" noRot="1" noChangeAspect="1" noTextEdit="1"/>
          </p:cNvSpPr>
          <p:nvPr>
            <p:ph type="sldImg" idx="2"/>
          </p:nvPr>
        </p:nvSpPr>
        <p:spPr bwMode="auto">
          <a:xfrm>
            <a:off x="692150" y="1146175"/>
            <a:ext cx="5487988" cy="3087688"/>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134147" name="Google Shape;537;p39:notes">
            <a:extLst>
              <a:ext uri="{FF2B5EF4-FFF2-40B4-BE49-F238E27FC236}">
                <a16:creationId xmlns:a16="http://schemas.microsoft.com/office/drawing/2014/main" id="{2B02C337-F613-AA28-3272-24A37F127C39}"/>
              </a:ext>
            </a:extLst>
          </p:cNvPr>
          <p:cNvSpPr>
            <a:spLocks noGrp="1" noChangeArrowheads="1"/>
          </p:cNvSpPr>
          <p:nvPr>
            <p:ph type="body" idx="1"/>
          </p:nvPr>
        </p:nvSpPr>
        <p:spPr bwMode="auto">
          <a:xfrm>
            <a:off x="687388" y="4406900"/>
            <a:ext cx="5495925" cy="3605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52" tIns="45764" rIns="91552" bIns="45764" numCol="1" anchor="t" anchorCtr="0" compatLnSpc="1">
            <a:prstTxWarp prst="textNoShape">
              <a:avLst/>
            </a:prstTxWarp>
          </a:bodyPr>
          <a:lstStyle/>
          <a:p>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a:extLst>
              <a:ext uri="{FF2B5EF4-FFF2-40B4-BE49-F238E27FC236}">
                <a16:creationId xmlns:a16="http://schemas.microsoft.com/office/drawing/2014/main" id="{022249B8-B13D-6EE1-24F8-210278FEE94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a:extLst>
              <a:ext uri="{FF2B5EF4-FFF2-40B4-BE49-F238E27FC236}">
                <a16:creationId xmlns:a16="http://schemas.microsoft.com/office/drawing/2014/main" id="{17DA07F2-5AEF-B7B5-F237-1C202E7060B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6196" name="Slide Number Placeholder 1">
            <a:extLst>
              <a:ext uri="{FF2B5EF4-FFF2-40B4-BE49-F238E27FC236}">
                <a16:creationId xmlns:a16="http://schemas.microsoft.com/office/drawing/2014/main" id="{F4C8CF41-3558-8060-AD20-CC802A970D1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21C1D61-8DD8-4036-B73A-77499A6E596E}" type="slidenum">
              <a:rPr lang="en-US" altLang="en-US" smtClean="0">
                <a:latin typeface="Calibri" panose="020F0502020204030204" pitchFamily="34" charset="0"/>
              </a:rPr>
              <a:pPr/>
              <a:t>201</a:t>
            </a:fld>
            <a:endParaRPr lang="en-US" altLang="en-US">
              <a:latin typeface="Calibri" panose="020F0502020204030204" pitchFamily="34" charset="0"/>
            </a:endParaRPr>
          </a:p>
        </p:txBody>
      </p:sp>
    </p:spTree>
    <p:extLst>
      <p:ext uri="{BB962C8B-B14F-4D97-AF65-F5344CB8AC3E}">
        <p14:creationId xmlns:p14="http://schemas.microsoft.com/office/powerpoint/2010/main" val="9526068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a:extLst>
              <a:ext uri="{FF2B5EF4-FFF2-40B4-BE49-F238E27FC236}">
                <a16:creationId xmlns:a16="http://schemas.microsoft.com/office/drawing/2014/main" id="{862F0357-6900-673F-FF0C-C3321B5B218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a:extLst>
              <a:ext uri="{FF2B5EF4-FFF2-40B4-BE49-F238E27FC236}">
                <a16:creationId xmlns:a16="http://schemas.microsoft.com/office/drawing/2014/main" id="{BE4BB828-1D4B-D524-7531-FD7691CA735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5702F217-B925-4101-E4DF-6057D83886A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a:extLst>
              <a:ext uri="{FF2B5EF4-FFF2-40B4-BE49-F238E27FC236}">
                <a16:creationId xmlns:a16="http://schemas.microsoft.com/office/drawing/2014/main" id="{F8BB831D-9EEB-6567-B01D-24C92793045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a:extLst>
              <a:ext uri="{FF2B5EF4-FFF2-40B4-BE49-F238E27FC236}">
                <a16:creationId xmlns:a16="http://schemas.microsoft.com/office/drawing/2014/main" id="{1097A2F1-92B4-FD6E-A1E5-A28C94E5DC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a:extLst>
              <a:ext uri="{FF2B5EF4-FFF2-40B4-BE49-F238E27FC236}">
                <a16:creationId xmlns:a16="http://schemas.microsoft.com/office/drawing/2014/main" id="{416B2B42-C5B5-3A50-567E-3647DF00B73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8244" name="Header Placeholder 3">
            <a:extLst>
              <a:ext uri="{FF2B5EF4-FFF2-40B4-BE49-F238E27FC236}">
                <a16:creationId xmlns:a16="http://schemas.microsoft.com/office/drawing/2014/main" id="{6220DFC5-9A91-8668-F152-1EE24DA63648}"/>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000000"/>
                </a:solidFill>
                <a:latin typeface="Calibri" panose="020F0502020204030204" pitchFamily="34" charset="0"/>
              </a:rPr>
              <a:t>Obesity Series, Part II: Physical Activity</a:t>
            </a:r>
          </a:p>
        </p:txBody>
      </p:sp>
      <p:sp>
        <p:nvSpPr>
          <p:cNvPr id="138245" name="Footer Placeholder 4">
            <a:extLst>
              <a:ext uri="{FF2B5EF4-FFF2-40B4-BE49-F238E27FC236}">
                <a16:creationId xmlns:a16="http://schemas.microsoft.com/office/drawing/2014/main" id="{BD870C2D-86B4-48F3-024A-A459DDED9946}"/>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000000"/>
                </a:solidFill>
                <a:latin typeface="Calibri" panose="020F0502020204030204" pitchFamily="34" charset="0"/>
              </a:rPr>
              <a:t>Copyright 2014 American Association of Diabetes Educators. All rights reserved.</a:t>
            </a:r>
          </a:p>
        </p:txBody>
      </p:sp>
      <p:sp>
        <p:nvSpPr>
          <p:cNvPr id="138246" name="Slide Number Placeholder 5">
            <a:extLst>
              <a:ext uri="{FF2B5EF4-FFF2-40B4-BE49-F238E27FC236}">
                <a16:creationId xmlns:a16="http://schemas.microsoft.com/office/drawing/2014/main" id="{86006375-39BF-90C0-99DF-D437BB57C1E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1B53B5B-D21E-4FFE-B0C1-241C8BDAFC64}" type="slidenum">
              <a:rPr lang="en-US" altLang="en-US" smtClean="0">
                <a:solidFill>
                  <a:srgbClr val="000000"/>
                </a:solidFill>
                <a:latin typeface="Calibri" panose="020F0502020204030204" pitchFamily="34" charset="0"/>
              </a:rPr>
              <a:pPr/>
              <a:t>203</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5636354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a:extLst>
              <a:ext uri="{FF2B5EF4-FFF2-40B4-BE49-F238E27FC236}">
                <a16:creationId xmlns:a16="http://schemas.microsoft.com/office/drawing/2014/main" id="{3662CE84-7A9E-10BB-F442-E4F76B875D9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a:extLst>
              <a:ext uri="{FF2B5EF4-FFF2-40B4-BE49-F238E27FC236}">
                <a16:creationId xmlns:a16="http://schemas.microsoft.com/office/drawing/2014/main" id="{C5056A39-951B-5ACA-8C81-C617CD2CE68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Image obtained from: https://lada-diabetes.com/freestyle-libre-14-day-system-review-first-week-thoughts/</a:t>
            </a:r>
          </a:p>
        </p:txBody>
      </p:sp>
      <p:sp>
        <p:nvSpPr>
          <p:cNvPr id="140292" name="Slide Number Placeholder 3">
            <a:extLst>
              <a:ext uri="{FF2B5EF4-FFF2-40B4-BE49-F238E27FC236}">
                <a16:creationId xmlns:a16="http://schemas.microsoft.com/office/drawing/2014/main" id="{A0DE7A89-FF50-3DDB-1088-A87701023FC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80D26F3-C6AE-4096-9791-204748605DE1}" type="slidenum">
              <a:rPr lang="en-US" altLang="en-US" smtClean="0">
                <a:solidFill>
                  <a:srgbClr val="000000"/>
                </a:solidFill>
                <a:latin typeface="Calibri" panose="020F0502020204030204" pitchFamily="34" charset="0"/>
              </a:rPr>
              <a:pPr/>
              <a:t>204</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4223239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2338" name="Google Shape;436;p27:notes">
            <a:extLst>
              <a:ext uri="{FF2B5EF4-FFF2-40B4-BE49-F238E27FC236}">
                <a16:creationId xmlns:a16="http://schemas.microsoft.com/office/drawing/2014/main" id="{325F481E-9B48-DBFB-C9C8-6B8300C007F7}"/>
              </a:ext>
            </a:extLst>
          </p:cNvPr>
          <p:cNvSpPr>
            <a:spLocks noGrp="1" noChangeArrowheads="1"/>
          </p:cNvSpPr>
          <p:nvPr>
            <p:ph type="body" idx="1"/>
          </p:nvPr>
        </p:nvSpPr>
        <p:spPr bwMode="auto">
          <a:xfrm>
            <a:off x="685800" y="4400550"/>
            <a:ext cx="5486400"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pPr>
            <a:endParaRPr lang="en-US" altLang="en-US"/>
          </a:p>
        </p:txBody>
      </p:sp>
      <p:sp>
        <p:nvSpPr>
          <p:cNvPr id="142339" name="Google Shape;437;p27:notes">
            <a:extLst>
              <a:ext uri="{FF2B5EF4-FFF2-40B4-BE49-F238E27FC236}">
                <a16:creationId xmlns:a16="http://schemas.microsoft.com/office/drawing/2014/main" id="{93D1F996-8E6D-B70E-2143-C89EDBB05BD1}"/>
              </a:ext>
            </a:extLst>
          </p:cNvPr>
          <p:cNvSpPr>
            <a:spLocks noGrp="1" noRot="1" noChangeAspect="1" noTextEdit="1"/>
          </p:cNvSpPr>
          <p:nvPr>
            <p:ph type="sldImg" idx="2"/>
          </p:nvPr>
        </p:nvSpPr>
        <p:spPr bwMode="auto">
          <a:xfrm>
            <a:off x="685800" y="1143000"/>
            <a:ext cx="5486400" cy="30861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a:extLst>
              <a:ext uri="{FF2B5EF4-FFF2-40B4-BE49-F238E27FC236}">
                <a16:creationId xmlns:a16="http://schemas.microsoft.com/office/drawing/2014/main" id="{9F0FFA71-5C73-AB1F-9E75-E51831EE456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a:extLst>
              <a:ext uri="{FF2B5EF4-FFF2-40B4-BE49-F238E27FC236}">
                <a16:creationId xmlns:a16="http://schemas.microsoft.com/office/drawing/2014/main" id="{04178836-AC31-0278-C95C-70CCD6F2324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MS PGothic" panose="020B0600070205080204" pitchFamily="34" charset="-128"/>
              <a:cs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Notes Placeholder 1">
            <a:extLst>
              <a:ext uri="{FF2B5EF4-FFF2-40B4-BE49-F238E27FC236}">
                <a16:creationId xmlns:a16="http://schemas.microsoft.com/office/drawing/2014/main" id="{5E1598CA-6E36-72D8-6ACB-09ED5A868DD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Libreview report, my own image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a:extLst>
              <a:ext uri="{FF2B5EF4-FFF2-40B4-BE49-F238E27FC236}">
                <a16:creationId xmlns:a16="http://schemas.microsoft.com/office/drawing/2014/main" id="{54E44C8A-6D46-0CB1-C219-CB8CB40003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a:extLst>
              <a:ext uri="{FF2B5EF4-FFF2-40B4-BE49-F238E27FC236}">
                <a16:creationId xmlns:a16="http://schemas.microsoft.com/office/drawing/2014/main" id="{72397274-20B8-6F92-AA8E-0581509DCF4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Learning Objective #:  2</a:t>
            </a:r>
          </a:p>
          <a:p>
            <a:endParaRPr lang="en-US" altLang="en-US"/>
          </a:p>
          <a:p>
            <a:r>
              <a:rPr lang="en-US" altLang="en-US"/>
              <a:t>Rationale </a:t>
            </a:r>
          </a:p>
          <a:p>
            <a:endParaRPr lang="en-US" altLang="en-US"/>
          </a:p>
          <a:p>
            <a:r>
              <a:rPr lang="en-US" altLang="en-US"/>
              <a:t>Answer: B</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a:extLst>
              <a:ext uri="{FF2B5EF4-FFF2-40B4-BE49-F238E27FC236}">
                <a16:creationId xmlns:a16="http://schemas.microsoft.com/office/drawing/2014/main" id="{8CDD1F34-6686-60C7-69F0-5728249B86A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a:extLst>
              <a:ext uri="{FF2B5EF4-FFF2-40B4-BE49-F238E27FC236}">
                <a16:creationId xmlns:a16="http://schemas.microsoft.com/office/drawing/2014/main" id="{5FE2B9A9-4F9D-C989-D356-25EF7D9A56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4626" name="Google Shape;601;p42:notes">
            <a:extLst>
              <a:ext uri="{FF2B5EF4-FFF2-40B4-BE49-F238E27FC236}">
                <a16:creationId xmlns:a16="http://schemas.microsoft.com/office/drawing/2014/main" id="{E8D5E3AE-A9EF-363B-012C-404A7C0FA25D}"/>
              </a:ext>
            </a:extLst>
          </p:cNvPr>
          <p:cNvSpPr>
            <a:spLocks noGrp="1" noChangeArrowheads="1"/>
          </p:cNvSpPr>
          <p:nvPr>
            <p:ph type="body" idx="1"/>
          </p:nvPr>
        </p:nvSpPr>
        <p:spPr bwMode="auto">
          <a:xfrm>
            <a:off x="685800" y="4400550"/>
            <a:ext cx="5486400"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pPr>
            <a:endParaRPr lang="en-US" altLang="en-US"/>
          </a:p>
        </p:txBody>
      </p:sp>
      <p:sp>
        <p:nvSpPr>
          <p:cNvPr id="154627" name="Google Shape;602;p42:notes">
            <a:extLst>
              <a:ext uri="{FF2B5EF4-FFF2-40B4-BE49-F238E27FC236}">
                <a16:creationId xmlns:a16="http://schemas.microsoft.com/office/drawing/2014/main" id="{2186BAFC-38D7-396D-2145-E09A2CDEFE56}"/>
              </a:ext>
            </a:extLst>
          </p:cNvPr>
          <p:cNvSpPr>
            <a:spLocks noGrp="1" noRot="1" noChangeAspect="1" noTextEdit="1"/>
          </p:cNvSpPr>
          <p:nvPr>
            <p:ph type="sldImg" idx="2"/>
          </p:nvPr>
        </p:nvSpPr>
        <p:spPr bwMode="auto">
          <a:xfrm>
            <a:off x="685800" y="1143000"/>
            <a:ext cx="5486400" cy="30861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a:extLst>
              <a:ext uri="{FF2B5EF4-FFF2-40B4-BE49-F238E27FC236}">
                <a16:creationId xmlns:a16="http://schemas.microsoft.com/office/drawing/2014/main" id="{8F55B1A5-C1C8-06C6-27B7-4AF164458F3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Notes Placeholder 2">
            <a:extLst>
              <a:ext uri="{FF2B5EF4-FFF2-40B4-BE49-F238E27FC236}">
                <a16:creationId xmlns:a16="http://schemas.microsoft.com/office/drawing/2014/main" id="{8E2F547C-0892-3C2A-C624-703E29741AF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latin typeface="Segoe UI" panose="020B0502040204020203" pitchFamily="34" charset="0"/>
              </a:rPr>
              <a:t>Terrance starts CGM</a:t>
            </a:r>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a:extLst>
              <a:ext uri="{FF2B5EF4-FFF2-40B4-BE49-F238E27FC236}">
                <a16:creationId xmlns:a16="http://schemas.microsoft.com/office/drawing/2014/main" id="{0F911E1E-FF50-D962-0C3B-4787F945A8D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Notes Placeholder 2">
            <a:extLst>
              <a:ext uri="{FF2B5EF4-FFF2-40B4-BE49-F238E27FC236}">
                <a16:creationId xmlns:a16="http://schemas.microsoft.com/office/drawing/2014/main" id="{E548EE2E-D1F6-CF89-3A58-7360DA3AF43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Correction answer:  time below range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F46E6DB1-E187-7207-0CF7-B0B9B96717E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a:extLst>
              <a:ext uri="{FF2B5EF4-FFF2-40B4-BE49-F238E27FC236}">
                <a16:creationId xmlns:a16="http://schemas.microsoft.com/office/drawing/2014/main" id="{BB54EA2A-C337-A23A-6879-8AF966272A2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a:extLst>
              <a:ext uri="{FF2B5EF4-FFF2-40B4-BE49-F238E27FC236}">
                <a16:creationId xmlns:a16="http://schemas.microsoft.com/office/drawing/2014/main" id="{FD00BF6A-38AD-BA27-5166-0E13A1B037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a:extLst>
              <a:ext uri="{FF2B5EF4-FFF2-40B4-BE49-F238E27FC236}">
                <a16:creationId xmlns:a16="http://schemas.microsoft.com/office/drawing/2014/main" id="{6587BC10-D451-A628-6244-3090F41CEF7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Sglt2 inhibitor or </a:t>
            </a:r>
            <a:r>
              <a:rPr lang="en-US" dirty="0" err="1"/>
              <a:t>semaglutide</a:t>
            </a:r>
            <a:r>
              <a:rPr lang="en-US" dirty="0"/>
              <a:t> since CKD. </a:t>
            </a:r>
          </a:p>
        </p:txBody>
      </p:sp>
    </p:spTree>
    <p:extLst>
      <p:ext uri="{BB962C8B-B14F-4D97-AF65-F5344CB8AC3E}">
        <p14:creationId xmlns:p14="http://schemas.microsoft.com/office/powerpoint/2010/main" val="23233225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a:extLst>
              <a:ext uri="{FF2B5EF4-FFF2-40B4-BE49-F238E27FC236}">
                <a16:creationId xmlns:a16="http://schemas.microsoft.com/office/drawing/2014/main" id="{88E6A351-0129-DC3F-AB78-1E7ECE662A6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Notes Placeholder 2">
            <a:extLst>
              <a:ext uri="{FF2B5EF4-FFF2-40B4-BE49-F238E27FC236}">
                <a16:creationId xmlns:a16="http://schemas.microsoft.com/office/drawing/2014/main" id="{02321536-2333-7DE5-4BDC-379C48A004F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a:extLst>
              <a:ext uri="{FF2B5EF4-FFF2-40B4-BE49-F238E27FC236}">
                <a16:creationId xmlns:a16="http://schemas.microsoft.com/office/drawing/2014/main" id="{4F48CF4E-10EF-DE22-B7DD-39CF937642C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Notes Placeholder 2">
            <a:extLst>
              <a:ext uri="{FF2B5EF4-FFF2-40B4-BE49-F238E27FC236}">
                <a16:creationId xmlns:a16="http://schemas.microsoft.com/office/drawing/2014/main" id="{39B08726-D7A8-6AA0-18F8-3639A96DC34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Did not tolerate higher dose of metformin</a:t>
            </a:r>
          </a:p>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a:extLst>
              <a:ext uri="{FF2B5EF4-FFF2-40B4-BE49-F238E27FC236}">
                <a16:creationId xmlns:a16="http://schemas.microsoft.com/office/drawing/2014/main" id="{46ED6B46-6F05-0499-304E-59231A8FF03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Notes Placeholder 2">
            <a:extLst>
              <a:ext uri="{FF2B5EF4-FFF2-40B4-BE49-F238E27FC236}">
                <a16:creationId xmlns:a16="http://schemas.microsoft.com/office/drawing/2014/main" id="{C458A3C5-563D-B324-EE16-10C4279A53D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Answer: D</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a:extLst>
              <a:ext uri="{FF2B5EF4-FFF2-40B4-BE49-F238E27FC236}">
                <a16:creationId xmlns:a16="http://schemas.microsoft.com/office/drawing/2014/main" id="{DACFC256-8831-CD4A-248C-57078689570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Notes Placeholder 2">
            <a:extLst>
              <a:ext uri="{FF2B5EF4-FFF2-40B4-BE49-F238E27FC236}">
                <a16:creationId xmlns:a16="http://schemas.microsoft.com/office/drawing/2014/main" id="{1BC2E0A6-FB43-B392-E457-C6551DBD3A3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a:extLst>
              <a:ext uri="{FF2B5EF4-FFF2-40B4-BE49-F238E27FC236}">
                <a16:creationId xmlns:a16="http://schemas.microsoft.com/office/drawing/2014/main" id="{B8EE9040-B9F0-E6D4-C995-7336C449006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Notes Placeholder 2">
            <a:extLst>
              <a:ext uri="{FF2B5EF4-FFF2-40B4-BE49-F238E27FC236}">
                <a16:creationId xmlns:a16="http://schemas.microsoft.com/office/drawing/2014/main" id="{BA452E62-99CB-75E4-D5BD-4FA8AEDF3E0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solidFill>
                  <a:srgbClr val="000000"/>
                </a:solidFill>
                <a:latin typeface="Arial" panose="020B0604020202020204" pitchFamily="34" charset="0"/>
              </a:rPr>
              <a:t>Current DM Meds </a:t>
            </a:r>
            <a:endParaRPr lang="en-US" altLang="en-US">
              <a:solidFill>
                <a:srgbClr val="000000"/>
              </a:solidFill>
              <a:latin typeface="Arial" panose="020B0604020202020204" pitchFamily="34" charset="0"/>
            </a:endParaRPr>
          </a:p>
          <a:p>
            <a:r>
              <a:rPr lang="en-US" altLang="en-US">
                <a:solidFill>
                  <a:srgbClr val="000000"/>
                </a:solidFill>
                <a:latin typeface="Arial" panose="020B0604020202020204" pitchFamily="34" charset="0"/>
              </a:rPr>
              <a:t>-Insulin glargine inject 50 units QAM and 40 at night</a:t>
            </a:r>
          </a:p>
          <a:p>
            <a:r>
              <a:rPr lang="fr-FR" altLang="en-US">
                <a:solidFill>
                  <a:srgbClr val="000000"/>
                </a:solidFill>
                <a:latin typeface="Arial" panose="020B0604020202020204" pitchFamily="34" charset="0"/>
              </a:rPr>
              <a:t>-Insulin aspart 8-10-10 units plus SS</a:t>
            </a:r>
          </a:p>
          <a:p>
            <a:r>
              <a:rPr lang="en-US" altLang="en-US">
                <a:latin typeface="Arial" panose="020B0604020202020204" pitchFamily="34" charset="0"/>
              </a:rPr>
              <a:t>-Metformin 1000 mg daily </a:t>
            </a:r>
          </a:p>
          <a:p>
            <a:r>
              <a:rPr lang="en-US" altLang="en-US">
                <a:solidFill>
                  <a:srgbClr val="000000"/>
                </a:solidFill>
                <a:latin typeface="Arial" panose="020B0604020202020204" pitchFamily="34" charset="0"/>
              </a:rPr>
              <a:t>-Semaglutide, 0.25mg daily (2 doses so far)</a:t>
            </a:r>
          </a:p>
          <a:p>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a:extLst>
              <a:ext uri="{FF2B5EF4-FFF2-40B4-BE49-F238E27FC236}">
                <a16:creationId xmlns:a16="http://schemas.microsoft.com/office/drawing/2014/main" id="{5100A552-6F1D-B24E-C40F-131933F486B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Notes Placeholder 2">
            <a:extLst>
              <a:ext uri="{FF2B5EF4-FFF2-40B4-BE49-F238E27FC236}">
                <a16:creationId xmlns:a16="http://schemas.microsoft.com/office/drawing/2014/main" id="{285274B8-A221-9B28-9F24-9ED93465238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Next plan: continue to titrate the </a:t>
            </a:r>
            <a:r>
              <a:rPr lang="en-US" altLang="en-US" dirty="0" err="1"/>
              <a:t>semaglutide</a:t>
            </a:r>
            <a:endParaRPr lang="en-US" altLang="en-US" dirty="0"/>
          </a:p>
          <a:p>
            <a:r>
              <a:rPr lang="en-US" altLang="en-US" dirty="0"/>
              <a:t>Consider more </a:t>
            </a:r>
            <a:r>
              <a:rPr lang="en-US" altLang="en-US" dirty="0" err="1"/>
              <a:t>aspart</a:t>
            </a:r>
            <a:r>
              <a:rPr lang="en-US" altLang="en-US" dirty="0"/>
              <a:t> at dinner or lower carb dinner. </a:t>
            </a:r>
          </a:p>
          <a:p>
            <a:r>
              <a:rPr lang="en-US" altLang="en-US" dirty="0"/>
              <a:t>Continue to titrate down the glargine and </a:t>
            </a:r>
            <a:r>
              <a:rPr lang="en-US" altLang="en-US" dirty="0" err="1"/>
              <a:t>aspart</a:t>
            </a:r>
            <a:r>
              <a:rPr lang="en-US" altLang="en-US" dirty="0"/>
              <a:t> </a:t>
            </a:r>
          </a:p>
          <a:p>
            <a:endParaRPr lang="en-US"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a:extLst>
              <a:ext uri="{FF2B5EF4-FFF2-40B4-BE49-F238E27FC236}">
                <a16:creationId xmlns:a16="http://schemas.microsoft.com/office/drawing/2014/main" id="{397F708E-C275-ED0B-E7AC-6CD65B46D09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Notes Placeholder 2">
            <a:extLst>
              <a:ext uri="{FF2B5EF4-FFF2-40B4-BE49-F238E27FC236}">
                <a16:creationId xmlns:a16="http://schemas.microsoft.com/office/drawing/2014/main" id="{1681934E-0E2A-C982-619F-528AC6FA3A6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whole curve is elevated</a:t>
            </a:r>
          </a:p>
          <a:p>
            <a:r>
              <a:rPr lang="en-US" altLang="en-US" dirty="0"/>
              <a:t>Needs more insulin-is the person taking insulin? </a:t>
            </a:r>
          </a:p>
          <a:p>
            <a:r>
              <a:rPr lang="en-US" altLang="en-US" dirty="0"/>
              <a:t>Ability to use non insulin therapies? </a:t>
            </a:r>
          </a:p>
          <a:p>
            <a:r>
              <a:rPr lang="en-US" altLang="en-US" dirty="0"/>
              <a:t>Low on Saturday likely false low.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a:extLst>
              <a:ext uri="{FF2B5EF4-FFF2-40B4-BE49-F238E27FC236}">
                <a16:creationId xmlns:a16="http://schemas.microsoft.com/office/drawing/2014/main" id="{8EEF0B73-7912-793F-5257-8ADE304EC64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Notes Placeholder 2">
            <a:extLst>
              <a:ext uri="{FF2B5EF4-FFF2-40B4-BE49-F238E27FC236}">
                <a16:creationId xmlns:a16="http://schemas.microsoft.com/office/drawing/2014/main" id="{9231B524-5854-9049-29B4-119FFCCB454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Fix lows: too much basals</a:t>
            </a:r>
          </a:p>
          <a:p>
            <a:r>
              <a:rPr lang="en-US" altLang="en-US"/>
              <a:t>Fix highs: dietary modifications, or another medication, possibly meal time insulin.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id="{9326341C-AB97-83B4-C7D3-302CA7B4C8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a:extLst>
              <a:ext uri="{FF2B5EF4-FFF2-40B4-BE49-F238E27FC236}">
                <a16:creationId xmlns:a16="http://schemas.microsoft.com/office/drawing/2014/main" id="{A8E4DB48-0E15-4D44-37AE-A8E01801FF0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Diana start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Options: additional oral or insulin or lifestyle.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82DA0B-E443-4EDD-A52C-8444F6A2615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300809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3" name="Rectangle 7">
            <a:extLst>
              <a:ext uri="{FF2B5EF4-FFF2-40B4-BE49-F238E27FC236}">
                <a16:creationId xmlns:a16="http://schemas.microsoft.com/office/drawing/2014/main" id="{04CFB368-DBBF-D7CD-E1D8-FDC775418A93}"/>
              </a:ext>
            </a:extLst>
          </p:cNvPr>
          <p:cNvSpPr txBox="1">
            <a:spLocks noGrp="1" noChangeArrowheads="1"/>
          </p:cNvSpPr>
          <p:nvPr/>
        </p:nvSpPr>
        <p:spPr bwMode="auto">
          <a:xfrm>
            <a:off x="4052888" y="9064625"/>
            <a:ext cx="31019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80" tIns="47690" rIns="95380" bIns="47690" anchor="b"/>
          <a:lstStyle>
            <a:lvl1pPr defTabSz="965200">
              <a:defRPr>
                <a:solidFill>
                  <a:schemeClr val="tx1"/>
                </a:solidFill>
                <a:latin typeface="Arial" panose="020B0604020202020204" pitchFamily="34" charset="0"/>
              </a:defRPr>
            </a:lvl1pPr>
            <a:lvl2pPr marL="742950" indent="-285750" defTabSz="965200">
              <a:defRPr>
                <a:solidFill>
                  <a:schemeClr val="tx1"/>
                </a:solidFill>
                <a:latin typeface="Arial" panose="020B0604020202020204" pitchFamily="34" charset="0"/>
              </a:defRPr>
            </a:lvl2pPr>
            <a:lvl3pPr marL="1143000" indent="-228600" defTabSz="965200">
              <a:defRPr>
                <a:solidFill>
                  <a:schemeClr val="tx1"/>
                </a:solidFill>
                <a:latin typeface="Arial" panose="020B0604020202020204" pitchFamily="34" charset="0"/>
              </a:defRPr>
            </a:lvl3pPr>
            <a:lvl4pPr marL="1600200" indent="-228600" defTabSz="965200">
              <a:defRPr>
                <a:solidFill>
                  <a:schemeClr val="tx1"/>
                </a:solidFill>
                <a:latin typeface="Arial" panose="020B0604020202020204" pitchFamily="34" charset="0"/>
              </a:defRPr>
            </a:lvl4pPr>
            <a:lvl5pPr marL="2057400" indent="-228600" defTabSz="965200">
              <a:defRPr>
                <a:solidFill>
                  <a:schemeClr val="tx1"/>
                </a:solidFill>
                <a:latin typeface="Arial" panose="020B0604020202020204" pitchFamily="34" charset="0"/>
              </a:defRPr>
            </a:lvl5pPr>
            <a:lvl6pPr marL="2514600" indent="-228600" defTabSz="965200" eaLnBrk="0" fontAlgn="base" hangingPunct="0">
              <a:spcBef>
                <a:spcPct val="0"/>
              </a:spcBef>
              <a:spcAft>
                <a:spcPct val="0"/>
              </a:spcAft>
              <a:defRPr>
                <a:solidFill>
                  <a:schemeClr val="tx1"/>
                </a:solidFill>
                <a:latin typeface="Arial" panose="020B0604020202020204" pitchFamily="34" charset="0"/>
              </a:defRPr>
            </a:lvl6pPr>
            <a:lvl7pPr marL="2971800" indent="-228600" defTabSz="965200" eaLnBrk="0" fontAlgn="base" hangingPunct="0">
              <a:spcBef>
                <a:spcPct val="0"/>
              </a:spcBef>
              <a:spcAft>
                <a:spcPct val="0"/>
              </a:spcAft>
              <a:defRPr>
                <a:solidFill>
                  <a:schemeClr val="tx1"/>
                </a:solidFill>
                <a:latin typeface="Arial" panose="020B0604020202020204" pitchFamily="34" charset="0"/>
              </a:defRPr>
            </a:lvl7pPr>
            <a:lvl8pPr marL="3429000" indent="-228600" defTabSz="965200" eaLnBrk="0" fontAlgn="base" hangingPunct="0">
              <a:spcBef>
                <a:spcPct val="0"/>
              </a:spcBef>
              <a:spcAft>
                <a:spcPct val="0"/>
              </a:spcAft>
              <a:defRPr>
                <a:solidFill>
                  <a:schemeClr val="tx1"/>
                </a:solidFill>
                <a:latin typeface="Arial" panose="020B0604020202020204" pitchFamily="34" charset="0"/>
              </a:defRPr>
            </a:lvl8pPr>
            <a:lvl9pPr marL="3886200" indent="-228600" defTabSz="965200" eaLnBrk="0" fontAlgn="base" hangingPunct="0">
              <a:spcBef>
                <a:spcPct val="0"/>
              </a:spcBef>
              <a:spcAft>
                <a:spcPct val="0"/>
              </a:spcAft>
              <a:defRPr>
                <a:solidFill>
                  <a:schemeClr val="tx1"/>
                </a:solidFill>
                <a:latin typeface="Arial" panose="020B0604020202020204" pitchFamily="34" charset="0"/>
              </a:defRPr>
            </a:lvl9pPr>
          </a:lstStyle>
          <a:p>
            <a:pPr algn="r"/>
            <a:fld id="{C0C47D32-DADB-4879-A4B2-101764EA6BA9}" type="slidenum">
              <a:rPr lang="en-US" altLang="en-US" sz="1200">
                <a:solidFill>
                  <a:srgbClr val="000000"/>
                </a:solidFill>
                <a:latin typeface="Calibri" panose="020F0502020204030204" pitchFamily="34" charset="0"/>
                <a:ea typeface="MS PGothic" panose="020B0600070205080204" pitchFamily="34" charset="-128"/>
                <a:cs typeface="Arial" panose="020B0604020202020204" pitchFamily="34" charset="0"/>
              </a:rPr>
              <a:pPr algn="r"/>
              <a:t>230</a:t>
            </a:fld>
            <a:endParaRPr lang="en-US" altLang="en-US" sz="1200">
              <a:solidFill>
                <a:srgbClr val="000000"/>
              </a:solidFill>
              <a:latin typeface="Calibri" panose="020F0502020204030204" pitchFamily="34" charset="0"/>
              <a:ea typeface="MS PGothic" panose="020B0600070205080204" pitchFamily="34" charset="-128"/>
              <a:cs typeface="Arial" panose="020B0604020202020204" pitchFamily="34" charset="0"/>
            </a:endParaRPr>
          </a:p>
        </p:txBody>
      </p:sp>
      <p:sp>
        <p:nvSpPr>
          <p:cNvPr id="184324" name="Rectangle 2">
            <a:extLst>
              <a:ext uri="{FF2B5EF4-FFF2-40B4-BE49-F238E27FC236}">
                <a16:creationId xmlns:a16="http://schemas.microsoft.com/office/drawing/2014/main" id="{2275F8B0-D274-3CA6-9ECF-2671C2A0BEBF}"/>
              </a:ext>
            </a:extLst>
          </p:cNvPr>
          <p:cNvSpPr>
            <a:spLocks noGrp="1" noRot="1" noChangeAspect="1" noChangeArrowheads="1" noTextEdit="1"/>
          </p:cNvSpPr>
          <p:nvPr>
            <p:ph type="sldImg"/>
          </p:nvPr>
        </p:nvSpPr>
        <p:spPr bwMode="auto">
          <a:xfrm>
            <a:off x="396875" y="712788"/>
            <a:ext cx="6362700" cy="35798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5" name="Rectangle 3">
            <a:extLst>
              <a:ext uri="{FF2B5EF4-FFF2-40B4-BE49-F238E27FC236}">
                <a16:creationId xmlns:a16="http://schemas.microsoft.com/office/drawing/2014/main" id="{BBE20BA6-B4E8-37BF-A8BF-93447D456CFC}"/>
              </a:ext>
            </a:extLst>
          </p:cNvPr>
          <p:cNvSpPr>
            <a:spLocks noGrp="1" noChangeArrowheads="1"/>
          </p:cNvSpPr>
          <p:nvPr>
            <p:ph type="body" idx="1"/>
          </p:nvPr>
        </p:nvSpPr>
        <p:spPr bwMode="auto">
          <a:xfrm>
            <a:off x="357188" y="4537075"/>
            <a:ext cx="6440487" cy="480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380" tIns="47690" rIns="95380" bIns="47690" numCol="1" anchor="t" anchorCtr="0" compatLnSpc="1">
            <a:prstTxWarp prst="textNoShape">
              <a:avLst/>
            </a:prstTxWarp>
          </a:bodyPr>
          <a:lstStyle/>
          <a:p>
            <a:pPr eaLnBrk="1" hangingPunct="1">
              <a:lnSpc>
                <a:spcPct val="95000"/>
              </a:lnSpc>
              <a:spcBef>
                <a:spcPct val="0"/>
              </a:spcBef>
              <a:spcAft>
                <a:spcPct val="25000"/>
              </a:spcAft>
            </a:pPr>
            <a:r>
              <a:rPr lang="en-US" altLang="en-US" dirty="0">
                <a:latin typeface="Arial" panose="020B0604020202020204" pitchFamily="34" charset="0"/>
                <a:cs typeface="Arial" panose="020B0604020202020204" pitchFamily="34" charset="0"/>
              </a:rPr>
              <a:t>Image available for reuse: </a:t>
            </a:r>
            <a:r>
              <a:rPr lang="en-US" altLang="en-US" dirty="0">
                <a:hlinkClick r:id="rId3"/>
              </a:rPr>
              <a:t>https://www.flickr.com/photos/fdaphotos/15657970628</a:t>
            </a:r>
            <a:endParaRPr lang="en-US" altLang="en-US" dirty="0"/>
          </a:p>
          <a:p>
            <a:pPr eaLnBrk="1" hangingPunct="1">
              <a:lnSpc>
                <a:spcPct val="95000"/>
              </a:lnSpc>
              <a:spcBef>
                <a:spcPct val="0"/>
              </a:spcBef>
              <a:spcAft>
                <a:spcPct val="25000"/>
              </a:spcAft>
            </a:pPr>
            <a:endParaRPr lang="en-US" altLang="en-US" dirty="0">
              <a:latin typeface="Arial" panose="020B0604020202020204" pitchFamily="34" charset="0"/>
              <a:cs typeface="Arial" panose="020B0604020202020204" pitchFamily="34" charset="0"/>
            </a:endParaRPr>
          </a:p>
          <a:p>
            <a:pPr eaLnBrk="1" hangingPunct="1">
              <a:lnSpc>
                <a:spcPct val="95000"/>
              </a:lnSpc>
              <a:spcBef>
                <a:spcPct val="0"/>
              </a:spcBef>
              <a:spcAft>
                <a:spcPct val="25000"/>
              </a:spcAft>
            </a:pPr>
            <a:endParaRPr lang="en-US" alt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BD2B2DFA-04F6-4713-86A1-47E953577B26}" type="slidenum">
              <a:rPr lang="en-US" smtClean="0"/>
              <a:t>231</a:t>
            </a:fld>
            <a:endParaRPr lang="en-US"/>
          </a:p>
        </p:txBody>
      </p:sp>
    </p:spTree>
    <p:extLst>
      <p:ext uri="{BB962C8B-B14F-4D97-AF65-F5344CB8AC3E}">
        <p14:creationId xmlns:p14="http://schemas.microsoft.com/office/powerpoint/2010/main" val="41856724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D54BC8-B74A-4A48-8B28-738237F34A4D}" type="slidenum">
              <a:rPr lang="en-US" smtClean="0"/>
              <a:t>232</a:t>
            </a:fld>
            <a:endParaRPr lang="en-US"/>
          </a:p>
        </p:txBody>
      </p:sp>
    </p:spTree>
    <p:extLst>
      <p:ext uri="{BB962C8B-B14F-4D97-AF65-F5344CB8AC3E}">
        <p14:creationId xmlns:p14="http://schemas.microsoft.com/office/powerpoint/2010/main" val="10154422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269D0AF3-96B2-240D-7A50-21C8541E2B1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a:extLst>
              <a:ext uri="{FF2B5EF4-FFF2-40B4-BE49-F238E27FC236}">
                <a16:creationId xmlns:a16="http://schemas.microsoft.com/office/drawing/2014/main" id="{D0AB71A5-486E-DF3C-CAC9-8876AD5D503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Insulin pump basics include the use of U100 rapid-acting insulin, bolus calculators, and customizable basal rates. These features help minimize insulin</a:t>
            </a:r>
            <a:endParaRPr lang="en-US" altLang="en-US" dirty="0"/>
          </a:p>
        </p:txBody>
      </p:sp>
      <p:sp>
        <p:nvSpPr>
          <p:cNvPr id="89092" name="Slide Number Placeholder 3">
            <a:extLst>
              <a:ext uri="{FF2B5EF4-FFF2-40B4-BE49-F238E27FC236}">
                <a16:creationId xmlns:a16="http://schemas.microsoft.com/office/drawing/2014/main" id="{BB390983-AF2B-3FA0-3414-E2B5674A526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a:solidFill>
                  <a:schemeClr val="tx1"/>
                </a:solidFill>
                <a:latin typeface="Arial" panose="020B0604020202020204" pitchFamily="34" charset="0"/>
              </a:defRPr>
            </a:lvl1pPr>
            <a:lvl2pPr marL="769938" indent="-295275" defTabSz="947738">
              <a:defRPr>
                <a:solidFill>
                  <a:schemeClr val="tx1"/>
                </a:solidFill>
                <a:latin typeface="Arial" panose="020B0604020202020204" pitchFamily="34" charset="0"/>
              </a:defRPr>
            </a:lvl2pPr>
            <a:lvl3pPr marL="1184275" indent="-236538" defTabSz="947738">
              <a:defRPr>
                <a:solidFill>
                  <a:schemeClr val="tx1"/>
                </a:solidFill>
                <a:latin typeface="Arial" panose="020B0604020202020204" pitchFamily="34" charset="0"/>
              </a:defRPr>
            </a:lvl3pPr>
            <a:lvl4pPr marL="1658938" indent="-236538" defTabSz="947738">
              <a:defRPr>
                <a:solidFill>
                  <a:schemeClr val="tx1"/>
                </a:solidFill>
                <a:latin typeface="Arial" panose="020B0604020202020204" pitchFamily="34" charset="0"/>
              </a:defRPr>
            </a:lvl4pPr>
            <a:lvl5pPr marL="2133600" indent="-236538" defTabSz="947738">
              <a:defRPr>
                <a:solidFill>
                  <a:schemeClr val="tx1"/>
                </a:solidFill>
                <a:latin typeface="Arial" panose="020B0604020202020204" pitchFamily="34" charset="0"/>
              </a:defRPr>
            </a:lvl5pPr>
            <a:lvl6pPr marL="2590800" indent="-236538" defTabSz="947738" eaLnBrk="0" fontAlgn="base" hangingPunct="0">
              <a:spcBef>
                <a:spcPct val="0"/>
              </a:spcBef>
              <a:spcAft>
                <a:spcPct val="0"/>
              </a:spcAft>
              <a:defRPr>
                <a:solidFill>
                  <a:schemeClr val="tx1"/>
                </a:solidFill>
                <a:latin typeface="Arial" panose="020B0604020202020204" pitchFamily="34" charset="0"/>
              </a:defRPr>
            </a:lvl6pPr>
            <a:lvl7pPr marL="3048000" indent="-236538" defTabSz="947738" eaLnBrk="0" fontAlgn="base" hangingPunct="0">
              <a:spcBef>
                <a:spcPct val="0"/>
              </a:spcBef>
              <a:spcAft>
                <a:spcPct val="0"/>
              </a:spcAft>
              <a:defRPr>
                <a:solidFill>
                  <a:schemeClr val="tx1"/>
                </a:solidFill>
                <a:latin typeface="Arial" panose="020B0604020202020204" pitchFamily="34" charset="0"/>
              </a:defRPr>
            </a:lvl7pPr>
            <a:lvl8pPr marL="3505200" indent="-236538" defTabSz="947738" eaLnBrk="0" fontAlgn="base" hangingPunct="0">
              <a:spcBef>
                <a:spcPct val="0"/>
              </a:spcBef>
              <a:spcAft>
                <a:spcPct val="0"/>
              </a:spcAft>
              <a:defRPr>
                <a:solidFill>
                  <a:schemeClr val="tx1"/>
                </a:solidFill>
                <a:latin typeface="Arial" panose="020B0604020202020204" pitchFamily="34" charset="0"/>
              </a:defRPr>
            </a:lvl8pPr>
            <a:lvl9pPr marL="3962400" indent="-236538" defTabSz="947738"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47738" rtl="0" eaLnBrk="1" fontAlgn="auto" latinLnBrk="0" hangingPunct="1">
              <a:lnSpc>
                <a:spcPct val="100000"/>
              </a:lnSpc>
              <a:spcBef>
                <a:spcPts val="0"/>
              </a:spcBef>
              <a:spcAft>
                <a:spcPts val="0"/>
              </a:spcAft>
              <a:buClrTx/>
              <a:buSzTx/>
              <a:buFontTx/>
              <a:buNone/>
              <a:tabLst/>
              <a:defRPr/>
            </a:pPr>
            <a:fld id="{5D642466-7FBD-45B0-8B65-AA313204D890}"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47738" rtl="0" eaLnBrk="1" fontAlgn="auto" latinLnBrk="0" hangingPunct="1">
                <a:lnSpc>
                  <a:spcPct val="100000"/>
                </a:lnSpc>
                <a:spcBef>
                  <a:spcPts val="0"/>
                </a:spcBef>
                <a:spcAft>
                  <a:spcPts val="0"/>
                </a:spcAft>
                <a:buClrTx/>
                <a:buSzTx/>
                <a:buFontTx/>
                <a:buNone/>
                <a:tabLst/>
                <a:defRPr/>
              </a:pPr>
              <a:t>233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a:extLst>
              <a:ext uri="{FF2B5EF4-FFF2-40B4-BE49-F238E27FC236}">
                <a16:creationId xmlns:a16="http://schemas.microsoft.com/office/drawing/2014/main" id="{429AF620-EA68-AC90-E4E8-0EBAD2FA711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Notes Placeholder 2">
            <a:extLst>
              <a:ext uri="{FF2B5EF4-FFF2-40B4-BE49-F238E27FC236}">
                <a16:creationId xmlns:a16="http://schemas.microsoft.com/office/drawing/2014/main" id="{B6424477-9249-DA68-5050-8BFC166DAD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past, there was more rigid criteria for who should go on an insulin pump. Because of the improved outcomes, the criteria is much more</a:t>
            </a:r>
            <a:endParaRPr lang="en-US" altLang="en-US" dirty="0"/>
          </a:p>
        </p:txBody>
      </p:sp>
      <p:sp>
        <p:nvSpPr>
          <p:cNvPr id="196612" name="Slide Number Placeholder 1">
            <a:extLst>
              <a:ext uri="{FF2B5EF4-FFF2-40B4-BE49-F238E27FC236}">
                <a16:creationId xmlns:a16="http://schemas.microsoft.com/office/drawing/2014/main" id="{1CD11584-DB4C-707B-287F-DF98BBBA6EE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066DC5-D484-4582-A389-B8543E5B5C5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a:extLst>
              <a:ext uri="{FF2B5EF4-FFF2-40B4-BE49-F238E27FC236}">
                <a16:creationId xmlns:a16="http://schemas.microsoft.com/office/drawing/2014/main" id="{7F1173E8-598E-3072-768A-646D9B42EC91}"/>
              </a:ext>
            </a:extLst>
          </p:cNvPr>
          <p:cNvSpPr>
            <a:spLocks noGrp="1" noRot="1" noChangeAspect="1" noTextEdit="1"/>
          </p:cNvSpPr>
          <p:nvPr>
            <p:ph type="sldImg"/>
          </p:nvPr>
        </p:nvSpPr>
        <p:spPr bwMode="auto">
          <a:xfrm>
            <a:off x="381000" y="684213"/>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19" name="Notes Placeholder 2">
            <a:extLst>
              <a:ext uri="{FF2B5EF4-FFF2-40B4-BE49-F238E27FC236}">
                <a16:creationId xmlns:a16="http://schemas.microsoft.com/office/drawing/2014/main" id="{73C2D8FE-0C05-250B-3F0A-0C401A5C0C8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a:extLst>
              <a:ext uri="{FF2B5EF4-FFF2-40B4-BE49-F238E27FC236}">
                <a16:creationId xmlns:a16="http://schemas.microsoft.com/office/drawing/2014/main" id="{2C444CA5-AEFA-A770-8B93-ECBC2C6BDEE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7" name="Notes Placeholder 2">
            <a:extLst>
              <a:ext uri="{FF2B5EF4-FFF2-40B4-BE49-F238E27FC236}">
                <a16:creationId xmlns:a16="http://schemas.microsoft.com/office/drawing/2014/main" id="{D341BE2F-F8BE-210D-E230-13D244AC88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My own picture. </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a:extLst>
              <a:ext uri="{FF2B5EF4-FFF2-40B4-BE49-F238E27FC236}">
                <a16:creationId xmlns:a16="http://schemas.microsoft.com/office/drawing/2014/main" id="{C9FD4260-FA87-6BB5-3199-6CB72F001EB9}"/>
              </a:ext>
            </a:extLst>
          </p:cNvPr>
          <p:cNvSpPr>
            <a:spLocks noGrp="1" noRot="1" noChangeAspect="1" noTextEdit="1"/>
          </p:cNvSpPr>
          <p:nvPr>
            <p:ph type="sldImg"/>
          </p:nvPr>
        </p:nvSpPr>
        <p:spPr bwMode="auto">
          <a:xfrm>
            <a:off x="381000" y="684213"/>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5" name="Notes Placeholder 2">
            <a:extLst>
              <a:ext uri="{FF2B5EF4-FFF2-40B4-BE49-F238E27FC236}">
                <a16:creationId xmlns:a16="http://schemas.microsoft.com/office/drawing/2014/main" id="{FEBB239E-847D-0CE1-96FD-B318230EA90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a:extLst>
              <a:ext uri="{FF2B5EF4-FFF2-40B4-BE49-F238E27FC236}">
                <a16:creationId xmlns:a16="http://schemas.microsoft.com/office/drawing/2014/main" id="{6DF53F05-C587-8EEA-49DB-5007758B9BB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Notes Placeholder 2">
            <a:extLst>
              <a:ext uri="{FF2B5EF4-FFF2-40B4-BE49-F238E27FC236}">
                <a16:creationId xmlns:a16="http://schemas.microsoft.com/office/drawing/2014/main" id="{9927C1B4-B4CF-C9D8-AC2C-711F99D7E0C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05EC0913-9659-58DC-6697-5F9DED2C569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a:extLst>
              <a:ext uri="{FF2B5EF4-FFF2-40B4-BE49-F238E27FC236}">
                <a16:creationId xmlns:a16="http://schemas.microsoft.com/office/drawing/2014/main" id="{A50F5104-E2D6-2FA3-55F5-2E02561D38B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a:extLst>
              <a:ext uri="{FF2B5EF4-FFF2-40B4-BE49-F238E27FC236}">
                <a16:creationId xmlns:a16="http://schemas.microsoft.com/office/drawing/2014/main" id="{8FE3F213-BD14-9D35-B830-A2EE89E4A0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59" name="Notes Placeholder 2">
            <a:extLst>
              <a:ext uri="{FF2B5EF4-FFF2-40B4-BE49-F238E27FC236}">
                <a16:creationId xmlns:a16="http://schemas.microsoft.com/office/drawing/2014/main" id="{7B4BEF02-E89C-9D4C-7C8D-49EAD974C1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a:p>
            <a:pPr eaLnBrk="1" hangingPunct="1">
              <a:spcBef>
                <a:spcPct val="0"/>
              </a:spcBef>
            </a:pPr>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a:extLst>
              <a:ext uri="{FF2B5EF4-FFF2-40B4-BE49-F238E27FC236}">
                <a16:creationId xmlns:a16="http://schemas.microsoft.com/office/drawing/2014/main" id="{6FDBFAE0-CF66-55D6-1664-0FF9B875FD0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Notes Placeholder 2">
            <a:extLst>
              <a:ext uri="{FF2B5EF4-FFF2-40B4-BE49-F238E27FC236}">
                <a16:creationId xmlns:a16="http://schemas.microsoft.com/office/drawing/2014/main" id="{4688569E-28A1-3DB0-3A6C-E57DB9536EC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00AFAD5D-5802-7598-A4FD-B1EBC1E4160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a:extLst>
              <a:ext uri="{FF2B5EF4-FFF2-40B4-BE49-F238E27FC236}">
                <a16:creationId xmlns:a16="http://schemas.microsoft.com/office/drawing/2014/main" id="{268E7400-B4AC-1448-D102-86FE0C9E9B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04452" name="Slide Number Placeholder 3">
            <a:extLst>
              <a:ext uri="{FF2B5EF4-FFF2-40B4-BE49-F238E27FC236}">
                <a16:creationId xmlns:a16="http://schemas.microsoft.com/office/drawing/2014/main" id="{9A07BC06-0D70-F622-8029-93DB150ED4C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363" indent="-284163">
              <a:defRPr>
                <a:solidFill>
                  <a:schemeClr val="tx1"/>
                </a:solidFill>
                <a:latin typeface="Arial" panose="020B0604020202020204" pitchFamily="34" charset="0"/>
              </a:defRPr>
            </a:lvl2pPr>
            <a:lvl3pPr marL="1141413" indent="-227013">
              <a:defRPr>
                <a:solidFill>
                  <a:schemeClr val="tx1"/>
                </a:solidFill>
                <a:latin typeface="Arial" panose="020B0604020202020204" pitchFamily="34" charset="0"/>
              </a:defRPr>
            </a:lvl3pPr>
            <a:lvl4pPr marL="1598613" indent="-227013">
              <a:defRPr>
                <a:solidFill>
                  <a:schemeClr val="tx1"/>
                </a:solidFill>
                <a:latin typeface="Arial" panose="020B0604020202020204" pitchFamily="34" charset="0"/>
              </a:defRPr>
            </a:lvl4pPr>
            <a:lvl5pPr marL="2055813" indent="-227013">
              <a:defRPr>
                <a:solidFill>
                  <a:schemeClr val="tx1"/>
                </a:solidFill>
                <a:latin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defRPr>
            </a:lvl9pPr>
          </a:lstStyle>
          <a:p>
            <a:fld id="{9D751C19-CF7F-4A98-B2FF-92927B4457F7}" type="slidenum">
              <a:rPr lang="en-US" altLang="en-US" smtClean="0">
                <a:solidFill>
                  <a:srgbClr val="000000"/>
                </a:solidFill>
                <a:latin typeface="Calibri" panose="020F0502020204030204" pitchFamily="34" charset="0"/>
              </a:rPr>
              <a:pPr/>
              <a:t>241</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B79726C1-F3F4-57BE-F2FF-600CDADB5C1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a:extLst>
              <a:ext uri="{FF2B5EF4-FFF2-40B4-BE49-F238E27FC236}">
                <a16:creationId xmlns:a16="http://schemas.microsoft.com/office/drawing/2014/main" id="{6CDB66A3-FE7F-3C68-E5AE-5FB038E4A2A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06500" name="Slide Number Placeholder 3">
            <a:extLst>
              <a:ext uri="{FF2B5EF4-FFF2-40B4-BE49-F238E27FC236}">
                <a16:creationId xmlns:a16="http://schemas.microsoft.com/office/drawing/2014/main" id="{C5E4C300-FD65-B87F-8952-057C1A34ABD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D874C66-9D43-4630-9AF8-7DBA27B02404}" type="slidenum">
              <a:rPr lang="en-US" altLang="en-US" smtClean="0">
                <a:solidFill>
                  <a:srgbClr val="000000"/>
                </a:solidFill>
                <a:latin typeface="Calibri" panose="020F0502020204030204" pitchFamily="34" charset="0"/>
              </a:rPr>
              <a:pPr/>
              <a:t>242</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22A311E-4516-4077-A68F-F7810F54CAB0}" type="slidenum">
              <a:rPr lang="en-US" altLang="en-US" smtClean="0"/>
              <a:pPr>
                <a:defRPr/>
              </a:pPr>
              <a:t>243</a:t>
            </a:fld>
            <a:endParaRPr lang="en-US" altLang="en-US"/>
          </a:p>
        </p:txBody>
      </p:sp>
    </p:spTree>
    <p:extLst>
      <p:ext uri="{BB962C8B-B14F-4D97-AF65-F5344CB8AC3E}">
        <p14:creationId xmlns:p14="http://schemas.microsoft.com/office/powerpoint/2010/main" val="20164706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a:extLst>
              <a:ext uri="{FF2B5EF4-FFF2-40B4-BE49-F238E27FC236}">
                <a16:creationId xmlns:a16="http://schemas.microsoft.com/office/drawing/2014/main" id="{EAB86158-5947-2F5C-0461-CA23AB6A89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a:extLst>
              <a:ext uri="{FF2B5EF4-FFF2-40B4-BE49-F238E27FC236}">
                <a16:creationId xmlns:a16="http://schemas.microsoft.com/office/drawing/2014/main" id="{CDD2B5D9-3571-0242-2AE3-95E219A88F8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09572" name="Slide Number Placeholder 3">
            <a:extLst>
              <a:ext uri="{FF2B5EF4-FFF2-40B4-BE49-F238E27FC236}">
                <a16:creationId xmlns:a16="http://schemas.microsoft.com/office/drawing/2014/main" id="{572E1540-7283-EA86-8516-22AAE182A4D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20E2BC6-B94B-43B4-BA6C-82E5ED5E8545}" type="slidenum">
              <a:rPr lang="en-US" altLang="en-US" sz="1300" smtClean="0">
                <a:solidFill>
                  <a:srgbClr val="000000"/>
                </a:solidFill>
                <a:latin typeface="Calibri" panose="020F0502020204030204" pitchFamily="34" charset="0"/>
              </a:rPr>
              <a:pPr/>
              <a:t>244</a:t>
            </a:fld>
            <a:endParaRPr lang="en-US" altLang="en-US" sz="1300">
              <a:solidFill>
                <a:srgbClr val="000000"/>
              </a:solidFill>
              <a:latin typeface="Calibri" panose="020F050202020403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B02519AB-9756-4904-897D-FE671463721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a:extLst>
              <a:ext uri="{FF2B5EF4-FFF2-40B4-BE49-F238E27FC236}">
                <a16:creationId xmlns:a16="http://schemas.microsoft.com/office/drawing/2014/main" id="{5083E56E-93A3-2963-E1C8-12C05A69A54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11620" name="Slide Number Placeholder 3">
            <a:extLst>
              <a:ext uri="{FF2B5EF4-FFF2-40B4-BE49-F238E27FC236}">
                <a16:creationId xmlns:a16="http://schemas.microsoft.com/office/drawing/2014/main" id="{10D4569B-E883-2393-4730-EA2239CD6B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026A3D18-4937-481B-A56D-A7A081B574B0}" type="slidenum">
              <a:rPr lang="en-US" altLang="en-US" smtClean="0">
                <a:solidFill>
                  <a:srgbClr val="000000"/>
                </a:solidFill>
                <a:latin typeface="Calibri" panose="020F0502020204030204" pitchFamily="34" charset="0"/>
              </a:rPr>
              <a:pPr/>
              <a:t>245</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08A67BBD-0FEE-820D-678B-AC462883A1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CA7C9B62-B586-1302-50DB-3015D49700E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13668" name="Slide Number Placeholder 3">
            <a:extLst>
              <a:ext uri="{FF2B5EF4-FFF2-40B4-BE49-F238E27FC236}">
                <a16:creationId xmlns:a16="http://schemas.microsoft.com/office/drawing/2014/main" id="{C5EE8C17-8BF5-0DA6-8F0F-46E00320090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2241B9B-47FA-4173-9697-5227C5D4B823}" type="slidenum">
              <a:rPr lang="en-US" altLang="en-US" smtClean="0">
                <a:latin typeface="Calibri" panose="020F0502020204030204" pitchFamily="34" charset="0"/>
              </a:rPr>
              <a:pPr/>
              <a:t>246</a:t>
            </a:fld>
            <a:endParaRPr lang="en-US" altLang="en-US">
              <a:latin typeface="Calibri" panose="020F050202020403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D5AFB-320E-9316-DBA1-3CFE11E4F5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4619AA-0D24-879C-1D32-2EE20E3571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F19EA6-E640-F0DE-8937-7AF615AF5FD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F72E160-0AF7-8F18-368C-E4679FCF036A}"/>
              </a:ext>
            </a:extLst>
          </p:cNvPr>
          <p:cNvSpPr>
            <a:spLocks noGrp="1"/>
          </p:cNvSpPr>
          <p:nvPr>
            <p:ph type="sldNum" sz="quarter" idx="10"/>
          </p:nvPr>
        </p:nvSpPr>
        <p:spPr/>
        <p:txBody>
          <a:bodyPr/>
          <a:lstStyle/>
          <a:p>
            <a:fld id="{F7021451-1387-4CA6-816F-3879F97B5CBC}" type="slidenum">
              <a:rPr lang="en-US"/>
              <a:t>247</a:t>
            </a:fld>
            <a:endParaRPr lang="en-US"/>
          </a:p>
        </p:txBody>
      </p:sp>
    </p:spTree>
    <p:extLst>
      <p:ext uri="{BB962C8B-B14F-4D97-AF65-F5344CB8AC3E}">
        <p14:creationId xmlns:p14="http://schemas.microsoft.com/office/powerpoint/2010/main" val="15185089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a:extLst>
              <a:ext uri="{FF2B5EF4-FFF2-40B4-BE49-F238E27FC236}">
                <a16:creationId xmlns:a16="http://schemas.microsoft.com/office/drawing/2014/main" id="{FFAC9EFD-01FF-770E-23D8-C017A1374DC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187" name="Notes Placeholder 2">
            <a:extLst>
              <a:ext uri="{FF2B5EF4-FFF2-40B4-BE49-F238E27FC236}">
                <a16:creationId xmlns:a16="http://schemas.microsoft.com/office/drawing/2014/main" id="{CF91EE02-A2C1-8D37-8F0F-8F5773F77AE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800">
                <a:latin typeface="Arial" panose="020B0604020202020204" pitchFamily="34" charset="0"/>
              </a:rPr>
              <a:t> </a:t>
            </a:r>
            <a:r>
              <a:rPr lang="en-US" altLang="en-US" sz="1800" b="1">
                <a:solidFill>
                  <a:srgbClr val="000000"/>
                </a:solidFill>
                <a:latin typeface="Arial" panose="020B0604020202020204" pitchFamily="34" charset="0"/>
              </a:rPr>
              <a:t>HPI: </a:t>
            </a:r>
            <a:r>
              <a:rPr lang="en-US" altLang="en-US" sz="1800">
                <a:solidFill>
                  <a:srgbClr val="000000"/>
                </a:solidFill>
                <a:latin typeface="Arial" panose="020B0604020202020204" pitchFamily="34" charset="0"/>
              </a:rPr>
              <a:t>The patient has Type 2 diabetes and was diagnosed 20 + years ago. There is a history of diabetes in the family. The disease course has been stable . Initially, the symptoms were  thirst , excessive urination and fatigue. Currently, there are no symptoms. Her weight has increased by approximately 20 pounds over the past few months, as she started insulin and controlled her DM. The initial treatment was oral agents, currently the treatment is insulin for the past 15 years.</a:t>
            </a:r>
          </a:p>
          <a:p>
            <a:r>
              <a:rPr lang="en-US" altLang="en-US" sz="1800">
                <a:latin typeface="Arial" panose="020B0604020202020204" pitchFamily="34" charset="0"/>
              </a:rPr>
              <a:t>Her control has been poor until about six months because she was not taking her insulin due to weight gain. She claims to the weight gain of 20 lbs is due to insulin, but she does have calorie count.</a:t>
            </a:r>
          </a:p>
          <a:p>
            <a:r>
              <a:rPr lang="en-US" altLang="en-US" sz="1800">
                <a:latin typeface="Arial" panose="020B0604020202020204" pitchFamily="34" charset="0"/>
              </a:rPr>
              <a:t>Currently, she is taking Lantus 48 units at bedtime. She using Novolog up to 60 units pre meal. </a:t>
            </a:r>
          </a:p>
          <a:p>
            <a:r>
              <a:rPr lang="en-US" altLang="en-US" sz="1800">
                <a:latin typeface="Arial" panose="020B0604020202020204" pitchFamily="34" charset="0"/>
              </a:rPr>
              <a:t>She is following a diet plan and is exercising a little. She does monitor blood glucose levels 4 times daily using a one touch ultra mini meter. She does keep written records of blood glucose levels in a log book. </a:t>
            </a:r>
          </a:p>
          <a:p>
            <a:r>
              <a:rPr lang="en-US" altLang="en-US" sz="1800">
                <a:latin typeface="Arial" panose="020B0604020202020204" pitchFamily="34" charset="0"/>
              </a:rPr>
              <a:t>Her log book looks OK. She is unhappy with weight gain, </a:t>
            </a:r>
          </a:p>
          <a:p>
            <a:r>
              <a:rPr lang="en-US" altLang="en-US" sz="1800">
                <a:latin typeface="Arial" panose="020B0604020202020204" pitchFamily="34" charset="0"/>
              </a:rPr>
              <a:t>She self measures and self injects insulin dose. Terri has had symptoms of hypoglycemia. She has an awareness of what the symptoms are and what to do if she is having a reaction.</a:t>
            </a:r>
          </a:p>
          <a:p>
            <a:r>
              <a:rPr lang="en-US" altLang="en-US" sz="1800">
                <a:latin typeface="Arial" panose="020B0604020202020204" pitchFamily="34" charset="0"/>
              </a:rPr>
              <a:t>She has no complications from diabetes.</a:t>
            </a:r>
          </a:p>
          <a:p>
            <a:r>
              <a:rPr lang="en-US" altLang="en-US" sz="1800">
                <a:latin typeface="Arial" panose="020B0604020202020204" pitchFamily="34" charset="0"/>
              </a:rPr>
              <a:t>She may be interested in a CSII pump.</a:t>
            </a:r>
          </a:p>
          <a:p>
            <a:r>
              <a:rPr lang="en-US" altLang="en-US" sz="1800">
                <a:latin typeface="Arial" panose="020B0604020202020204" pitchFamily="34" charset="0"/>
              </a:rPr>
              <a:t>She is  currently seeing an ophthalmologist. </a:t>
            </a:r>
          </a:p>
          <a:p>
            <a:r>
              <a:rPr lang="en-US" altLang="en-US" sz="1800">
                <a:latin typeface="Arial" panose="020B0604020202020204" pitchFamily="34" charset="0"/>
              </a:rPr>
              <a:t>The patient has additional risk factors for disease including high blood pressure and hyperlipidemia.</a:t>
            </a:r>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30EFCE4B-D1A8-404E-915F-61BDF85D6C8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a:extLst>
              <a:ext uri="{FF2B5EF4-FFF2-40B4-BE49-F238E27FC236}">
                <a16:creationId xmlns:a16="http://schemas.microsoft.com/office/drawing/2014/main" id="{1107BDA4-2479-EDAF-B486-0F55996B250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no device used in diabetes man agement works optimally without educa tion, training, and ongoing support</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a:extLst>
              <a:ext uri="{FF2B5EF4-FFF2-40B4-BE49-F238E27FC236}">
                <a16:creationId xmlns:a16="http://schemas.microsoft.com/office/drawing/2014/main" id="{E6AA0E89-6BAF-BB53-72B5-4920930F694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3235" name="Notes Placeholder 2">
            <a:extLst>
              <a:ext uri="{FF2B5EF4-FFF2-40B4-BE49-F238E27FC236}">
                <a16:creationId xmlns:a16="http://schemas.microsoft.com/office/drawing/2014/main" id="{94A52F6A-C4EB-96C2-C3B3-8538B691CAD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a:extLst>
              <a:ext uri="{FF2B5EF4-FFF2-40B4-BE49-F238E27FC236}">
                <a16:creationId xmlns:a16="http://schemas.microsoft.com/office/drawing/2014/main" id="{44A6C5CC-2DFF-C530-4266-CE541AFE5C9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283" name="Notes Placeholder 2">
            <a:extLst>
              <a:ext uri="{FF2B5EF4-FFF2-40B4-BE49-F238E27FC236}">
                <a16:creationId xmlns:a16="http://schemas.microsoft.com/office/drawing/2014/main" id="{32173661-AA3A-DAD7-A005-126385680D4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Most insulin pump users are more knowledgeable than their hospital health care providers about diabetes management; therefore, experienced pump users may be encouraged to self-manage their diabetes during their hospitalization </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a:extLst>
              <a:ext uri="{FF2B5EF4-FFF2-40B4-BE49-F238E27FC236}">
                <a16:creationId xmlns:a16="http://schemas.microsoft.com/office/drawing/2014/main" id="{411BA945-61BA-2AD8-4DE7-D44F127EDD6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7331" name="Notes Placeholder 2">
            <a:extLst>
              <a:ext uri="{FF2B5EF4-FFF2-40B4-BE49-F238E27FC236}">
                <a16:creationId xmlns:a16="http://schemas.microsoft.com/office/drawing/2014/main" id="{C92E806B-F762-B4A2-EECF-C8206AEABD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a:extLst>
              <a:ext uri="{FF2B5EF4-FFF2-40B4-BE49-F238E27FC236}">
                <a16:creationId xmlns:a16="http://schemas.microsoft.com/office/drawing/2014/main" id="{4A89BF41-6284-9F06-B671-A0B36B19B1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9379" name="Notes Placeholder 2">
            <a:extLst>
              <a:ext uri="{FF2B5EF4-FFF2-40B4-BE49-F238E27FC236}">
                <a16:creationId xmlns:a16="http://schemas.microsoft.com/office/drawing/2014/main" id="{72BC534D-0B9C-143E-87D3-5956AD603A7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608013" lvl="1"/>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a:extLst>
              <a:ext uri="{FF2B5EF4-FFF2-40B4-BE49-F238E27FC236}">
                <a16:creationId xmlns:a16="http://schemas.microsoft.com/office/drawing/2014/main" id="{4BFAE35C-F049-BC9B-436F-EE417382907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a:extLst>
              <a:ext uri="{FF2B5EF4-FFF2-40B4-BE49-F238E27FC236}">
                <a16:creationId xmlns:a16="http://schemas.microsoft.com/office/drawing/2014/main" id="{9CDD7D47-3F4F-539C-8001-2C1F8B775A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AU: Please add transcript of planned narrative 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outlines how to share pump and CGM data with the care team. Pharmacists should ensure patients are trained on data upload and sharing platforms to facilitate collaborative care.</a:t>
            </a:r>
          </a:p>
          <a:p>
            <a:endParaRPr lang="en-US" altLang="en-US" dirty="0"/>
          </a:p>
        </p:txBody>
      </p:sp>
      <p:sp>
        <p:nvSpPr>
          <p:cNvPr id="123908" name="Slide Number Placeholder 3">
            <a:extLst>
              <a:ext uri="{FF2B5EF4-FFF2-40B4-BE49-F238E27FC236}">
                <a16:creationId xmlns:a16="http://schemas.microsoft.com/office/drawing/2014/main" id="{0F9CF8ED-C7A2-9294-61E8-FE00A163D3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E0BEC98-25B4-414E-B54D-48511E25CAD4}" type="slidenum">
              <a:rPr lang="en-US" altLang="en-US" smtClean="0">
                <a:solidFill>
                  <a:srgbClr val="000000"/>
                </a:solidFill>
                <a:latin typeface="Calibri" panose="020F0502020204030204" pitchFamily="34" charset="0"/>
              </a:rPr>
              <a:pPr/>
              <a:t>253</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5185296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2B2DFA-04F6-4713-86A1-47E953577B26}" type="slidenum">
              <a:rPr lang="en-US" smtClean="0"/>
              <a:pPr/>
              <a:t>255</a:t>
            </a:fld>
            <a:endParaRPr lang="en-US"/>
          </a:p>
        </p:txBody>
      </p:sp>
    </p:spTree>
    <p:extLst>
      <p:ext uri="{BB962C8B-B14F-4D97-AF65-F5344CB8AC3E}">
        <p14:creationId xmlns:p14="http://schemas.microsoft.com/office/powerpoint/2010/main" val="38893860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a:t>
            </a:r>
            <a:r>
              <a:rPr lang="en-US" dirty="0" err="1"/>
              <a:t>novopen</a:t>
            </a:r>
            <a:r>
              <a:rPr lang="en-US" dirty="0"/>
              <a:t> echo</a:t>
            </a:r>
          </a:p>
          <a:p>
            <a:endParaRPr lang="en-US" dirty="0"/>
          </a:p>
          <a:p>
            <a:r>
              <a:rPr lang="en-US" dirty="0" err="1">
                <a:hlinkClick r:id="rId3"/>
              </a:rPr>
              <a:t>NovoPen</a:t>
            </a:r>
            <a:r>
              <a:rPr lang="en-US" dirty="0">
                <a:hlinkClick r:id="rId3"/>
              </a:rPr>
              <a:t> Echo®</a:t>
            </a:r>
            <a:endParaRPr lang="en-US" dirty="0"/>
          </a:p>
        </p:txBody>
      </p:sp>
      <p:sp>
        <p:nvSpPr>
          <p:cNvPr id="4" name="Slide Number Placeholder 3"/>
          <p:cNvSpPr>
            <a:spLocks noGrp="1"/>
          </p:cNvSpPr>
          <p:nvPr>
            <p:ph type="sldNum" sz="quarter" idx="10"/>
          </p:nvPr>
        </p:nvSpPr>
        <p:spPr/>
        <p:txBody>
          <a:bodyPr/>
          <a:lstStyle/>
          <a:p>
            <a:fld id="{BD2B2DFA-04F6-4713-86A1-47E953577B26}" type="slidenum">
              <a:rPr lang="en-US" smtClean="0"/>
              <a:pPr/>
              <a:t>257</a:t>
            </a:fld>
            <a:endParaRPr lang="en-US"/>
          </a:p>
        </p:txBody>
      </p:sp>
    </p:spTree>
    <p:extLst>
      <p:ext uri="{BB962C8B-B14F-4D97-AF65-F5344CB8AC3E}">
        <p14:creationId xmlns:p14="http://schemas.microsoft.com/office/powerpoint/2010/main" val="64901101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CE050F-AB49-6145-B5BA-6FE297C4631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4185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be set up in different ways</a:t>
            </a:r>
          </a:p>
          <a:p>
            <a:pPr marL="171450" indent="-171450">
              <a:buFontTx/>
              <a:buChar char="-"/>
            </a:pPr>
            <a:r>
              <a:rPr lang="en-US" dirty="0"/>
              <a:t>Fixed Dose</a:t>
            </a:r>
          </a:p>
          <a:p>
            <a:pPr marL="171450" indent="-171450">
              <a:buFontTx/>
              <a:buChar char="-"/>
            </a:pPr>
            <a:r>
              <a:rPr lang="en-US" dirty="0"/>
              <a:t>Meal Estimation</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6D2FF698-4450-4876-8592-A588BD320E0A}" type="slidenum">
              <a:rPr lang="en-US" smtClean="0"/>
              <a:t>259</a:t>
            </a:fld>
            <a:endParaRPr lang="en-US"/>
          </a:p>
        </p:txBody>
      </p:sp>
    </p:spTree>
    <p:extLst>
      <p:ext uri="{BB962C8B-B14F-4D97-AF65-F5344CB8AC3E}">
        <p14:creationId xmlns:p14="http://schemas.microsoft.com/office/powerpoint/2010/main" val="321836033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2FF698-4450-4876-8592-A588BD320E0A}" type="slidenum">
              <a:rPr lang="en-US" smtClean="0"/>
              <a:t>260</a:t>
            </a:fld>
            <a:endParaRPr lang="en-US"/>
          </a:p>
        </p:txBody>
      </p:sp>
    </p:spTree>
    <p:extLst>
      <p:ext uri="{BB962C8B-B14F-4D97-AF65-F5344CB8AC3E}">
        <p14:creationId xmlns:p14="http://schemas.microsoft.com/office/powerpoint/2010/main" val="3340317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F0D4E6FE-9345-6052-A475-933EFCE12EB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a:extLst>
              <a:ext uri="{FF2B5EF4-FFF2-40B4-BE49-F238E27FC236}">
                <a16:creationId xmlns:a16="http://schemas.microsoft.com/office/drawing/2014/main" id="{3ADD9AB0-B411-7B4E-9AB7-F14AAEEFDC7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2B2DFA-04F6-4713-86A1-47E953577B26}" type="slidenum">
              <a:rPr lang="en-US" smtClean="0"/>
              <a:pPr/>
              <a:t>261</a:t>
            </a:fld>
            <a:endParaRPr lang="en-US"/>
          </a:p>
        </p:txBody>
      </p:sp>
    </p:spTree>
    <p:extLst>
      <p:ext uri="{BB962C8B-B14F-4D97-AF65-F5344CB8AC3E}">
        <p14:creationId xmlns:p14="http://schemas.microsoft.com/office/powerpoint/2010/main" val="352988456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a:extLst>
              <a:ext uri="{FF2B5EF4-FFF2-40B4-BE49-F238E27FC236}">
                <a16:creationId xmlns:a16="http://schemas.microsoft.com/office/drawing/2014/main" id="{0F4D7382-5D7E-459C-98F2-428780D12E4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a:extLst>
              <a:ext uri="{FF2B5EF4-FFF2-40B4-BE49-F238E27FC236}">
                <a16:creationId xmlns:a16="http://schemas.microsoft.com/office/drawing/2014/main" id="{9154AC1F-706F-42BA-93A5-DF66EE03CD4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cs typeface="Calibri" panose="020F0502020204030204" pitchFamily="34" charset="0"/>
            </a:endParaRPr>
          </a:p>
        </p:txBody>
      </p:sp>
      <p:sp>
        <p:nvSpPr>
          <p:cNvPr id="142340" name="Slide Number Placeholder 3">
            <a:extLst>
              <a:ext uri="{FF2B5EF4-FFF2-40B4-BE49-F238E27FC236}">
                <a16:creationId xmlns:a16="http://schemas.microsoft.com/office/drawing/2014/main" id="{C2DCBF7E-F037-4E37-B10B-4A3AB60195C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B3B54ED-6314-4270-AC5F-17848BB1DF17}" type="slidenum">
              <a:rPr lang="en-US" altLang="en-US" sz="1300" smtClean="0">
                <a:solidFill>
                  <a:srgbClr val="000000"/>
                </a:solidFill>
                <a:latin typeface="Calibri" panose="020F0502020204030204" pitchFamily="34" charset="0"/>
              </a:rPr>
              <a:pPr/>
              <a:t>262</a:t>
            </a:fld>
            <a:endParaRPr lang="en-US" altLang="en-US" sz="1300">
              <a:solidFill>
                <a:srgbClr val="000000"/>
              </a:solidFill>
              <a:latin typeface="Calibri" panose="020F0502020204030204"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a:extLst>
              <a:ext uri="{FF2B5EF4-FFF2-40B4-BE49-F238E27FC236}">
                <a16:creationId xmlns:a16="http://schemas.microsoft.com/office/drawing/2014/main" id="{423ED8B4-635F-3C98-2A53-DD42E45DF6E0}"/>
              </a:ext>
            </a:extLst>
          </p:cNvPr>
          <p:cNvSpPr>
            <a:spLocks noGrp="1" noRot="1" noChangeAspect="1" noChangeArrowheads="1" noTextEdit="1"/>
          </p:cNvSpPr>
          <p:nvPr>
            <p:ph type="sldImg"/>
          </p:nvPr>
        </p:nvSpPr>
        <p:spPr bwMode="auto">
          <a:xfrm>
            <a:off x="777875" y="1200150"/>
            <a:ext cx="5759450" cy="3240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8595" name="Notes Placeholder 2">
            <a:extLst>
              <a:ext uri="{FF2B5EF4-FFF2-40B4-BE49-F238E27FC236}">
                <a16:creationId xmlns:a16="http://schemas.microsoft.com/office/drawing/2014/main" id="{114DF137-217B-8CAC-C0B4-0BB67928DDC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Permission to use from companion medical</a:t>
            </a:r>
          </a:p>
          <a:p>
            <a:endParaRPr lang="en-US" altLang="en-US"/>
          </a:p>
          <a:p>
            <a:r>
              <a:rPr lang="en-US" altLang="en-US"/>
              <a:t>Showing how it can be set to carb counting or meal estimates, for small, medium or high carb meals or just using set doses. </a:t>
            </a:r>
          </a:p>
          <a:p>
            <a:r>
              <a:rPr lang="en-US" altLang="en-US"/>
              <a:t>With all of the, you can set the insulin sensitivity factor and BG target, to add or subtract insulin if glucose is out of range. </a:t>
            </a:r>
          </a:p>
          <a:p>
            <a:endParaRPr lang="en-US"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a:extLst>
              <a:ext uri="{FF2B5EF4-FFF2-40B4-BE49-F238E27FC236}">
                <a16:creationId xmlns:a16="http://schemas.microsoft.com/office/drawing/2014/main" id="{A9484777-F6BD-AA17-2453-4A172240C92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3" name="Notes Placeholder 2">
            <a:extLst>
              <a:ext uri="{FF2B5EF4-FFF2-40B4-BE49-F238E27FC236}">
                <a16:creationId xmlns:a16="http://schemas.microsoft.com/office/drawing/2014/main" id="{6CFEBDC6-F99D-5AA8-289E-82CF74AACC6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Header Placeholder 3">
            <a:extLst>
              <a:ext uri="{FF2B5EF4-FFF2-40B4-BE49-F238E27FC236}">
                <a16:creationId xmlns:a16="http://schemas.microsoft.com/office/drawing/2014/main" id="{E03DB248-351E-A0F1-F471-9567D64C54F5}"/>
              </a:ext>
            </a:extLst>
          </p:cNvPr>
          <p:cNvSpPr>
            <a:spLocks noGrp="1"/>
          </p:cNvSpPr>
          <p:nvPr>
            <p:ph type="hdr" sz="quarter"/>
          </p:nvPr>
        </p:nvSpPr>
        <p:spPr/>
        <p:txBody>
          <a:bodyPr/>
          <a:lstStyle/>
          <a:p>
            <a:pPr>
              <a:defRPr/>
            </a:pPr>
            <a:r>
              <a:rPr lang="en-US"/>
              <a:t>Obesity Series, Part II: Physical Activity</a:t>
            </a:r>
          </a:p>
        </p:txBody>
      </p:sp>
      <p:sp>
        <p:nvSpPr>
          <p:cNvPr id="5" name="Footer Placeholder 4">
            <a:extLst>
              <a:ext uri="{FF2B5EF4-FFF2-40B4-BE49-F238E27FC236}">
                <a16:creationId xmlns:a16="http://schemas.microsoft.com/office/drawing/2014/main" id="{A9C28627-A597-E944-52E1-FB5BD6C2FE54}"/>
              </a:ext>
            </a:extLst>
          </p:cNvPr>
          <p:cNvSpPr>
            <a:spLocks noGrp="1"/>
          </p:cNvSpPr>
          <p:nvPr>
            <p:ph type="ftr" sz="quarter" idx="4"/>
          </p:nvPr>
        </p:nvSpPr>
        <p:spPr/>
        <p:txBody>
          <a:bodyPr/>
          <a:lstStyle/>
          <a:p>
            <a:pPr>
              <a:defRPr/>
            </a:pPr>
            <a:r>
              <a:rPr lang="en-US"/>
              <a:t>Copyright 2014 American Association of Diabetes Educators. All rights reserved.</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a:extLst>
              <a:ext uri="{FF2B5EF4-FFF2-40B4-BE49-F238E27FC236}">
                <a16:creationId xmlns:a16="http://schemas.microsoft.com/office/drawing/2014/main" id="{FC4123B2-983C-D7D6-9349-DD4AD11F767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3715" name="Notes Placeholder 2">
            <a:extLst>
              <a:ext uri="{FF2B5EF4-FFF2-40B4-BE49-F238E27FC236}">
                <a16:creationId xmlns:a16="http://schemas.microsoft.com/office/drawing/2014/main" id="{159F96FB-F3FC-B6E7-28E7-977F9F486FA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a:extLst>
              <a:ext uri="{FF2B5EF4-FFF2-40B4-BE49-F238E27FC236}">
                <a16:creationId xmlns:a16="http://schemas.microsoft.com/office/drawing/2014/main" id="{6793E3F1-AC3D-9A74-50D7-2644DE7EBEA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63" name="Notes Placeholder 2">
            <a:extLst>
              <a:ext uri="{FF2B5EF4-FFF2-40B4-BE49-F238E27FC236}">
                <a16:creationId xmlns:a16="http://schemas.microsoft.com/office/drawing/2014/main" id="{60EB77A8-42DF-6E48-A52E-9FEF8FE5054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a:extLst>
              <a:ext uri="{FF2B5EF4-FFF2-40B4-BE49-F238E27FC236}">
                <a16:creationId xmlns:a16="http://schemas.microsoft.com/office/drawing/2014/main" id="{F4F0DD2C-EFC6-260B-BF01-EC9F55ED994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7811" name="Notes Placeholder 2">
            <a:extLst>
              <a:ext uri="{FF2B5EF4-FFF2-40B4-BE49-F238E27FC236}">
                <a16:creationId xmlns:a16="http://schemas.microsoft.com/office/drawing/2014/main" id="{217F7DAE-6FAF-B64C-B7A0-B0121AC83EF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a:extLst>
              <a:ext uri="{FF2B5EF4-FFF2-40B4-BE49-F238E27FC236}">
                <a16:creationId xmlns:a16="http://schemas.microsoft.com/office/drawing/2014/main" id="{0A703D53-FF84-F0A6-A5B2-DDBB07B10D7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9859" name="Notes Placeholder 2">
            <a:extLst>
              <a:ext uri="{FF2B5EF4-FFF2-40B4-BE49-F238E27FC236}">
                <a16:creationId xmlns:a16="http://schemas.microsoft.com/office/drawing/2014/main" id="{5B7B63F6-CB3E-006A-C9BA-6D960C1C55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a:extLst>
              <a:ext uri="{FF2B5EF4-FFF2-40B4-BE49-F238E27FC236}">
                <a16:creationId xmlns:a16="http://schemas.microsoft.com/office/drawing/2014/main" id="{04F58175-E61D-1A9E-3173-00E7C13D2A5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1907" name="Notes Placeholder 2">
            <a:extLst>
              <a:ext uri="{FF2B5EF4-FFF2-40B4-BE49-F238E27FC236}">
                <a16:creationId xmlns:a16="http://schemas.microsoft.com/office/drawing/2014/main" id="{AAFEF293-4FF7-B3FB-46EA-3F3E315571D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4690" name="Google Shape;336;p17:notes">
            <a:extLst>
              <a:ext uri="{FF2B5EF4-FFF2-40B4-BE49-F238E27FC236}">
                <a16:creationId xmlns:a16="http://schemas.microsoft.com/office/drawing/2014/main" id="{6A11D368-9E8A-CF16-B0E5-54A9FCA6365A}"/>
              </a:ext>
            </a:extLst>
          </p:cNvPr>
          <p:cNvSpPr>
            <a:spLocks noGrp="1" noRot="1" noChangeAspect="1" noTextEdit="1"/>
          </p:cNvSpPr>
          <p:nvPr>
            <p:ph type="sldImg" idx="2"/>
          </p:nvPr>
        </p:nvSpPr>
        <p:spPr bwMode="auto">
          <a:xfrm>
            <a:off x="685800" y="1143000"/>
            <a:ext cx="5486400" cy="30861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sp>
      <p:sp>
        <p:nvSpPr>
          <p:cNvPr id="114691" name="Google Shape;337;p17:notes">
            <a:extLst>
              <a:ext uri="{FF2B5EF4-FFF2-40B4-BE49-F238E27FC236}">
                <a16:creationId xmlns:a16="http://schemas.microsoft.com/office/drawing/2014/main" id="{D5A0CA53-42F2-2EEE-0A96-DCE90E327B39}"/>
              </a:ext>
            </a:extLst>
          </p:cNvPr>
          <p:cNvSpPr>
            <a:spLocks noGrp="1" noChangeArrowheads="1"/>
          </p:cNvSpPr>
          <p:nvPr>
            <p:ph type="body" idx="1"/>
          </p:nvPr>
        </p:nvSpPr>
        <p:spPr bwMode="auto">
          <a:xfrm>
            <a:off x="685800" y="4400550"/>
            <a:ext cx="5486400"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pPr>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A42F488A-1AAA-AD71-4A96-0E248192AB9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E63FB32A-C89E-2C89-139E-0D1E7DA55630}"/>
              </a:ext>
            </a:extLst>
          </p:cNvPr>
          <p:cNvSpPr>
            <a:spLocks noGrp="1"/>
          </p:cNvSpPr>
          <p:nvPr>
            <p:ph type="body" idx="1"/>
          </p:nvPr>
        </p:nvSpPr>
        <p:spPr/>
        <p:txBody>
          <a:bodyPr/>
          <a:lstStyle/>
          <a:p>
            <a:pPr eaLnBrk="1" fontAlgn="auto" hangingPunct="1">
              <a:spcBef>
                <a:spcPts val="0"/>
              </a:spcBef>
              <a:spcAft>
                <a:spcPts val="0"/>
              </a:spcAft>
              <a:defRPr/>
            </a:pPr>
            <a:r>
              <a:rPr lang="en-US" baseline="30000" dirty="0">
                <a:solidFill>
                  <a:srgbClr val="939396"/>
                </a:solidFill>
                <a:latin typeface="+mj-lt"/>
              </a:rPr>
              <a:t>*</a:t>
            </a:r>
            <a:r>
              <a:rPr lang="en-US" dirty="0">
                <a:solidFill>
                  <a:srgbClr val="939396"/>
                </a:solidFill>
                <a:latin typeface="+mj-lt"/>
                <a:cs typeface="Arial" panose="020B0604020202020204" pitchFamily="34" charset="0"/>
              </a:rPr>
              <a:t>Grade A: Clear evidence from well-conducted, generalizable randomized controlled trials that are adequately powered; </a:t>
            </a:r>
            <a:r>
              <a:rPr lang="en-US" baseline="30000" dirty="0">
                <a:solidFill>
                  <a:srgbClr val="939396"/>
                </a:solidFill>
                <a:latin typeface="+mj-lt"/>
                <a:cs typeface="Arial" panose="020B0604020202020204" pitchFamily="34" charset="0"/>
              </a:rPr>
              <a:t>†</a:t>
            </a:r>
            <a:r>
              <a:rPr lang="en-US" dirty="0">
                <a:solidFill>
                  <a:srgbClr val="939396"/>
                </a:solidFill>
                <a:latin typeface="+mj-lt"/>
                <a:cs typeface="Arial" panose="020B0604020202020204" pitchFamily="34" charset="0"/>
              </a:rPr>
              <a:t>Grade B: Supportive evidence from well-conducted cohort studies; </a:t>
            </a:r>
            <a:r>
              <a:rPr lang="en-US" baseline="30000" dirty="0">
                <a:solidFill>
                  <a:srgbClr val="939396"/>
                </a:solidFill>
                <a:latin typeface="+mj-lt"/>
                <a:cs typeface="Arial" panose="020B0604020202020204" pitchFamily="34" charset="0"/>
              </a:rPr>
              <a:t>§</a:t>
            </a:r>
            <a:r>
              <a:rPr lang="en-US" dirty="0">
                <a:solidFill>
                  <a:srgbClr val="939396"/>
                </a:solidFill>
                <a:latin typeface="+mj-lt"/>
                <a:cs typeface="Arial" panose="020B0604020202020204" pitchFamily="34" charset="0"/>
              </a:rPr>
              <a:t>Grade C: Supportive evidence from poorly controlled or uncontrolled studies.</a:t>
            </a:r>
            <a:br>
              <a:rPr lang="en-US" dirty="0">
                <a:solidFill>
                  <a:srgbClr val="939396"/>
                </a:solidFill>
                <a:latin typeface="+mj-lt"/>
                <a:cs typeface="Arial" panose="020B0604020202020204" pitchFamily="34" charset="0"/>
              </a:rPr>
            </a:b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14924" y="1567537"/>
            <a:ext cx="11085097" cy="2387600"/>
          </a:xfrm>
        </p:spPr>
        <p:txBody>
          <a:bodyPr anchor="t"/>
          <a:lstStyle>
            <a:lvl1pPr algn="l">
              <a:defRPr sz="5400" cap="none" baseline="0"/>
            </a:lvl1pPr>
          </a:lstStyle>
          <a:p>
            <a:r>
              <a:rPr lang="en-US" dirty="0"/>
              <a:t>Click to edit Master title style</a:t>
            </a:r>
          </a:p>
        </p:txBody>
      </p:sp>
      <p:sp>
        <p:nvSpPr>
          <p:cNvPr id="3" name="Subtitle 2"/>
          <p:cNvSpPr>
            <a:spLocks noGrp="1"/>
          </p:cNvSpPr>
          <p:nvPr>
            <p:ph type="subTitle" idx="1"/>
          </p:nvPr>
        </p:nvSpPr>
        <p:spPr>
          <a:xfrm>
            <a:off x="1126958" y="2610852"/>
            <a:ext cx="9144000" cy="1311440"/>
          </a:xfrm>
        </p:spPr>
        <p:txBody>
          <a:bodyPr>
            <a:normAutofit/>
          </a:bodyPr>
          <a:lstStyle>
            <a:lvl1pPr marL="0" indent="0" algn="l">
              <a:buNone/>
              <a:defRPr sz="36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315667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7755993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F51370AF-2565-0D38-210E-A4ED46F159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4800" y="6324600"/>
            <a:ext cx="190500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lvl1pPr marL="457200" indent="-457200">
              <a:defRPr sz="4000"/>
            </a:lvl1pPr>
            <a:lvl2pPr marL="914400" indent="-457200">
              <a:defRPr sz="3600"/>
            </a:lvl2pPr>
            <a:lvl3pPr marL="1371600" indent="-457200">
              <a:defRPr sz="3200"/>
            </a:lvl3pPr>
            <a:lvl4pPr marL="1828800" indent="-457200">
              <a:defRPr sz="2800"/>
            </a:lvl4pPr>
            <a:lvl5pPr marL="2286000" indent="-457200">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Tree>
    <p:extLst>
      <p:ext uri="{BB962C8B-B14F-4D97-AF65-F5344CB8AC3E}">
        <p14:creationId xmlns:p14="http://schemas.microsoft.com/office/powerpoint/2010/main" val="424440213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sz="4000"/>
            </a:lvl1pPr>
            <a:lvl2pPr>
              <a:defRPr sz="3600"/>
            </a:lvl2pPr>
            <a:lvl3pPr>
              <a:defRPr sz="32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sz="4000"/>
            </a:lvl1pPr>
            <a:lvl2pPr>
              <a:defRPr sz="3600"/>
            </a:lvl2pPr>
            <a:lvl3pPr>
              <a:defRPr sz="32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124544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176" y="365125"/>
            <a:ext cx="12188824"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209601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77204703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7551210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85EAED1D-032C-9571-661A-9FD4B74051D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03575" y="2438400"/>
            <a:ext cx="6016625" cy="16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093213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9447016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7983343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45AD85C7-5855-3055-D473-0363E5E5151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780588" y="5908675"/>
            <a:ext cx="2411412"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noGrp="1"/>
          </p:cNvSpPr>
          <p:nvPr>
            <p:ph idx="1"/>
          </p:nvPr>
        </p:nvSpPr>
        <p:spPr>
          <a:xfrm>
            <a:off x="407773" y="1647825"/>
            <a:ext cx="10946027" cy="4364037"/>
          </a:xfrm>
        </p:spPr>
        <p:txBody>
          <a:bodyPr/>
          <a:lstStyle>
            <a:lvl1pPr>
              <a:defRPr b="0" i="0">
                <a:solidFill>
                  <a:schemeClr val="tx1"/>
                </a:solidFill>
                <a:latin typeface="Arial" panose="020B0604020202020204" pitchFamily="34" charset="0"/>
                <a:cs typeface="Arial" panose="020B0604020202020204" pitchFamily="34" charset="0"/>
              </a:defRPr>
            </a:lvl1pPr>
            <a:lvl2pPr>
              <a:defRPr b="0" i="0">
                <a:solidFill>
                  <a:schemeClr val="tx1"/>
                </a:solidFill>
                <a:latin typeface="Arial" panose="020B0604020202020204" pitchFamily="34" charset="0"/>
                <a:cs typeface="Arial" panose="020B0604020202020204" pitchFamily="34" charset="0"/>
              </a:defRPr>
            </a:lvl2pPr>
            <a:lvl3pPr>
              <a:defRPr b="0" i="0">
                <a:solidFill>
                  <a:schemeClr val="tx1"/>
                </a:solidFill>
                <a:latin typeface="Arial" panose="020B0604020202020204" pitchFamily="34" charset="0"/>
                <a:cs typeface="Arial" panose="020B0604020202020204" pitchFamily="34" charset="0"/>
              </a:defRPr>
            </a:lvl3pPr>
            <a:lvl4pPr>
              <a:defRPr b="0" i="0">
                <a:solidFill>
                  <a:schemeClr val="tx1"/>
                </a:solidFill>
                <a:latin typeface="Arial" panose="020B0604020202020204" pitchFamily="34" charset="0"/>
                <a:cs typeface="Arial" panose="020B0604020202020204" pitchFamily="34" charset="0"/>
              </a:defRPr>
            </a:lvl4pPr>
            <a:lvl5pPr>
              <a:defRPr b="0" i="0">
                <a:solidFill>
                  <a:schemeClr val="tx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p:cNvSpPr>
            <a:spLocks noGrp="1"/>
          </p:cNvSpPr>
          <p:nvPr>
            <p:ph type="title"/>
          </p:nvPr>
        </p:nvSpPr>
        <p:spPr>
          <a:xfrm>
            <a:off x="407773" y="363519"/>
            <a:ext cx="7745627" cy="536822"/>
          </a:xfrm>
        </p:spPr>
        <p:txBody>
          <a:bodyPr>
            <a:normAutofit/>
          </a:bodyPr>
          <a:lstStyle>
            <a:lvl1pPr>
              <a:defRPr sz="3300" b="1" i="0">
                <a:solidFill>
                  <a:srgbClr val="742F82"/>
                </a:solidFill>
                <a:latin typeface="Arial Black" panose="020B0A04020102020204" pitchFamily="34" charset="0"/>
                <a:cs typeface="Arial" panose="020B0604020202020204" pitchFamily="34" charset="0"/>
              </a:defRPr>
            </a:lvl1pPr>
          </a:lstStyle>
          <a:p>
            <a:r>
              <a:rPr lang="en-US" dirty="0"/>
              <a:t>Click to edit Master title style</a:t>
            </a:r>
          </a:p>
        </p:txBody>
      </p:sp>
      <p:sp>
        <p:nvSpPr>
          <p:cNvPr id="3" name="Slide Number Placeholder 4">
            <a:extLst>
              <a:ext uri="{FF2B5EF4-FFF2-40B4-BE49-F238E27FC236}">
                <a16:creationId xmlns:a16="http://schemas.microsoft.com/office/drawing/2014/main" id="{F846F707-CCCC-7BEB-A9A2-7EF8EF0F940D}"/>
              </a:ext>
            </a:extLst>
          </p:cNvPr>
          <p:cNvSpPr>
            <a:spLocks noGrp="1"/>
          </p:cNvSpPr>
          <p:nvPr>
            <p:ph type="sldNum" sz="quarter" idx="10"/>
          </p:nvPr>
        </p:nvSpPr>
        <p:spPr>
          <a:xfrm>
            <a:off x="9040813" y="449263"/>
            <a:ext cx="2743200" cy="365125"/>
          </a:xfrm>
        </p:spPr>
        <p:txBody>
          <a:bodyPr/>
          <a:lstStyle>
            <a:lvl1pPr>
              <a:defRPr b="0" i="0">
                <a:solidFill>
                  <a:srgbClr val="742F82"/>
                </a:solidFill>
                <a:latin typeface="Arial" panose="020B0604020202020204" pitchFamily="34" charset="0"/>
                <a:cs typeface="Arial" panose="020B0604020202020204" pitchFamily="34" charset="0"/>
              </a:defRPr>
            </a:lvl1pPr>
          </a:lstStyle>
          <a:p>
            <a:pPr>
              <a:defRPr/>
            </a:pPr>
            <a:fld id="{0258AF49-31E9-44B9-9643-9DD18D2E9389}" type="slidenum">
              <a:rPr lang="en-US"/>
              <a:pPr>
                <a:defRPr/>
              </a:pPr>
              <a:t>‹#›</a:t>
            </a:fld>
            <a:endParaRPr lang="en-US" dirty="0"/>
          </a:p>
        </p:txBody>
      </p:sp>
    </p:spTree>
    <p:extLst>
      <p:ext uri="{BB962C8B-B14F-4D97-AF65-F5344CB8AC3E}">
        <p14:creationId xmlns:p14="http://schemas.microsoft.com/office/powerpoint/2010/main" val="343014740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83D08810-D5C0-34D2-2BD4-A2831FC466F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517F4B03-74E0-31C3-5037-F313D4F0CD54}"/>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6B4F64A-2AB8-4E9B-A9B3-D699D897BE1C}"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040297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FAC4C38B-FAAD-B9B5-BF31-19A3353CA01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780588" y="5908675"/>
            <a:ext cx="2411412"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noGrp="1"/>
          </p:cNvSpPr>
          <p:nvPr>
            <p:ph idx="1"/>
          </p:nvPr>
        </p:nvSpPr>
        <p:spPr>
          <a:xfrm>
            <a:off x="407773" y="1647825"/>
            <a:ext cx="10946027" cy="4364037"/>
          </a:xfrm>
        </p:spPr>
        <p:txBody>
          <a:bodyPr/>
          <a:lstStyle>
            <a:lvl1pPr>
              <a:defRPr b="0" i="0">
                <a:solidFill>
                  <a:schemeClr val="tx1"/>
                </a:solidFill>
                <a:latin typeface="Arial" panose="020B0604020202020204" pitchFamily="34" charset="0"/>
                <a:cs typeface="Arial" panose="020B0604020202020204" pitchFamily="34" charset="0"/>
              </a:defRPr>
            </a:lvl1pPr>
            <a:lvl2pPr>
              <a:defRPr b="0" i="0">
                <a:solidFill>
                  <a:schemeClr val="tx1"/>
                </a:solidFill>
                <a:latin typeface="Arial" panose="020B0604020202020204" pitchFamily="34" charset="0"/>
                <a:cs typeface="Arial" panose="020B0604020202020204" pitchFamily="34" charset="0"/>
              </a:defRPr>
            </a:lvl2pPr>
            <a:lvl3pPr>
              <a:defRPr b="0" i="0">
                <a:solidFill>
                  <a:schemeClr val="tx1"/>
                </a:solidFill>
                <a:latin typeface="Arial" panose="020B0604020202020204" pitchFamily="34" charset="0"/>
                <a:cs typeface="Arial" panose="020B0604020202020204" pitchFamily="34" charset="0"/>
              </a:defRPr>
            </a:lvl3pPr>
            <a:lvl4pPr>
              <a:defRPr b="0" i="0">
                <a:solidFill>
                  <a:schemeClr val="tx1"/>
                </a:solidFill>
                <a:latin typeface="Arial" panose="020B0604020202020204" pitchFamily="34" charset="0"/>
                <a:cs typeface="Arial" panose="020B0604020202020204" pitchFamily="34" charset="0"/>
              </a:defRPr>
            </a:lvl4pPr>
            <a:lvl5pPr>
              <a:defRPr b="0" i="0">
                <a:solidFill>
                  <a:schemeClr val="tx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p:cNvSpPr>
            <a:spLocks noGrp="1"/>
          </p:cNvSpPr>
          <p:nvPr>
            <p:ph type="title"/>
          </p:nvPr>
        </p:nvSpPr>
        <p:spPr>
          <a:xfrm>
            <a:off x="407773" y="363519"/>
            <a:ext cx="7745627" cy="536822"/>
          </a:xfrm>
        </p:spPr>
        <p:txBody>
          <a:bodyPr>
            <a:normAutofit/>
          </a:bodyPr>
          <a:lstStyle>
            <a:lvl1pPr>
              <a:defRPr sz="3300" b="1" i="0">
                <a:solidFill>
                  <a:srgbClr val="742F82"/>
                </a:solidFill>
                <a:latin typeface="Arial Black" panose="020B0A04020102020204" pitchFamily="34" charset="0"/>
                <a:cs typeface="Arial" panose="020B0604020202020204" pitchFamily="34" charset="0"/>
              </a:defRPr>
            </a:lvl1pPr>
          </a:lstStyle>
          <a:p>
            <a:r>
              <a:rPr lang="en-US" dirty="0"/>
              <a:t>Click to edit Master title style</a:t>
            </a:r>
          </a:p>
        </p:txBody>
      </p:sp>
      <p:sp>
        <p:nvSpPr>
          <p:cNvPr id="3" name="Slide Number Placeholder 4">
            <a:extLst>
              <a:ext uri="{FF2B5EF4-FFF2-40B4-BE49-F238E27FC236}">
                <a16:creationId xmlns:a16="http://schemas.microsoft.com/office/drawing/2014/main" id="{283C993C-8173-A1A9-5602-F254363281FC}"/>
              </a:ext>
            </a:extLst>
          </p:cNvPr>
          <p:cNvSpPr>
            <a:spLocks noGrp="1"/>
          </p:cNvSpPr>
          <p:nvPr>
            <p:ph type="sldNum" sz="quarter" idx="10"/>
          </p:nvPr>
        </p:nvSpPr>
        <p:spPr>
          <a:xfrm>
            <a:off x="9040813" y="449263"/>
            <a:ext cx="2743200" cy="365125"/>
          </a:xfrm>
        </p:spPr>
        <p:txBody>
          <a:bodyPr/>
          <a:lstStyle>
            <a:lvl1pPr>
              <a:defRPr b="0" i="0">
                <a:solidFill>
                  <a:srgbClr val="742F82"/>
                </a:solidFill>
                <a:latin typeface="Arial" panose="020B0604020202020204" pitchFamily="34" charset="0"/>
                <a:cs typeface="Arial" panose="020B0604020202020204" pitchFamily="34" charset="0"/>
              </a:defRPr>
            </a:lvl1pPr>
          </a:lstStyle>
          <a:p>
            <a:pPr>
              <a:defRPr/>
            </a:pPr>
            <a:fld id="{57246EC5-0F6C-43BD-B343-F224504DD18E}" type="slidenum">
              <a:rPr lang="en-US"/>
              <a:pPr>
                <a:defRPr/>
              </a:pPr>
              <a:t>‹#›</a:t>
            </a:fld>
            <a:endParaRPr lang="en-US" dirty="0"/>
          </a:p>
        </p:txBody>
      </p:sp>
    </p:spTree>
    <p:extLst>
      <p:ext uri="{BB962C8B-B14F-4D97-AF65-F5344CB8AC3E}">
        <p14:creationId xmlns:p14="http://schemas.microsoft.com/office/powerpoint/2010/main" val="30588402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2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859BBF3F-F4A3-26F7-2989-05EE4CAA19E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3734748C-C278-88AD-D319-0B35157E2089}"/>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B098C3B-A144-4415-94E5-56E48315F3FA}"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66615116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3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AE9E0160-5370-8624-8EF3-C5FA69817DA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32DF8F1E-3931-004A-E9E6-6F1B49DEE6B6}"/>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C5783A4-E9BA-4482-B073-1848A42B4209}"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90480379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4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0D2381CE-F2CC-E950-6BA0-31122A195C4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F21419DE-6EB0-21F1-57EF-2AD1C1DC5763}"/>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2B6AE58-54DF-4DA9-905B-E5DA7268F996}"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89808085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5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A98E2A3A-AFD7-63CB-A61E-858CAA88DF2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2F961DF8-44B0-7520-2571-0DA24DF8D92E}"/>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9370E54-DFCC-47A0-88D9-2EF2F511E518}"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76548137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6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306539E3-3F66-61F5-376B-F9BBA5CB143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9EBFC859-203B-FC68-67A2-433ACBC6118B}"/>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31238F0-B35D-4471-B667-C68B5E57EAAB}"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26196106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7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020612E0-D5AF-B19A-C051-2C1333EBB41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FB1E85B5-D493-65FD-FCBA-91363B5ED4A2}"/>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E4599D6-3387-4E31-ACB8-F19131635949}"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51054553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8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E17D4D5F-3D50-188C-0CA8-BBB13B23406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FAB4F458-2773-FAF8-ACDC-386E7054F550}"/>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AB81BB4-A044-4759-BA35-29ACC84AD193}"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55595738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9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73686B56-DF55-F30F-E98C-C01F3452ADF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D274BA43-C677-B5D5-9A33-F742D275A122}"/>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356C687-97C6-4773-9FD2-52B61AD8ABE6}"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26807340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0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DBE242AE-D4CF-DFC6-9234-D6CA1A4261E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01005135-B59C-814E-187D-6C7AFAE1A897}"/>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FEEE822E-447C-41CF-8E69-9A212E2BD95A}"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17838959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1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4DD62DC1-7EF4-A722-0B51-7BEF13CFAFB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09A7C117-8EA4-F14D-9E63-E85BBC5D5D41}"/>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6BD1C68-4C39-479D-8E99-CB7DBB2B4B08}"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8429719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6DA68DD0-FB95-FD9C-FA00-9B326AAD5A5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BCE17F2A-9049-2E17-D467-B255E9CB3E48}"/>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16A5F25-B755-49CE-8F00-BDD1D6CC3A40}"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4097516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2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4A79729C-1DB9-E93E-97FD-3837C1B6EEF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2E2622CC-EBED-68EB-6BA2-FB17FF5F7208}"/>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63EA654-D13B-4AD0-A96D-9ED70B9BC244}"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98765317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3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A6B81466-0159-5563-0FD7-4666E79F353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F1CAD96F-50F4-E3B6-74F5-C20F07025E14}"/>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4388CE35-9F87-4377-B03C-925FE8750FC0}"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35892322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4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92FD8EBF-7D82-8663-CF9B-9AE0C93815D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9C2D100B-0198-AF08-B2FE-F32352C6AE8D}"/>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10A6525-1767-4D53-A4EB-195A958C51C7}"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44426135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B946F8-76D5-2701-3C16-1CA15AEC6BE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1588"/>
            <a:ext cx="1218565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827676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06400" y="1752600"/>
            <a:ext cx="11379200" cy="4114800"/>
          </a:xfrm>
        </p:spPr>
        <p:txBody>
          <a:bodyPr/>
          <a:lstStyle>
            <a:lvl1pPr>
              <a:buClr>
                <a:schemeClr val="bg2"/>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0"/>
          </p:nvPr>
        </p:nvSpPr>
        <p:spPr>
          <a:xfrm>
            <a:off x="406400" y="6324600"/>
            <a:ext cx="6096000" cy="381000"/>
          </a:xfrm>
        </p:spPr>
        <p:txBody>
          <a:bodyPr/>
          <a:lstStyle>
            <a:lvl1pPr marL="0" indent="0">
              <a:buNone/>
              <a:defRPr sz="1600" i="1"/>
            </a:lvl1pPr>
          </a:lstStyle>
          <a:p>
            <a:pPr lvl="0"/>
            <a:r>
              <a:rPr lang="en-US"/>
              <a:t>Click to edit Master text styles</a:t>
            </a:r>
          </a:p>
        </p:txBody>
      </p:sp>
    </p:spTree>
    <p:extLst>
      <p:ext uri="{BB962C8B-B14F-4D97-AF65-F5344CB8AC3E}">
        <p14:creationId xmlns:p14="http://schemas.microsoft.com/office/powerpoint/2010/main" val="322545698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Text Placeholder 12"/>
          <p:cNvSpPr>
            <a:spLocks noGrp="1"/>
          </p:cNvSpPr>
          <p:nvPr>
            <p:ph type="body" sz="quarter" idx="10"/>
          </p:nvPr>
        </p:nvSpPr>
        <p:spPr>
          <a:xfrm>
            <a:off x="406400" y="6324600"/>
            <a:ext cx="6096000" cy="381000"/>
          </a:xfrm>
        </p:spPr>
        <p:txBody>
          <a:bodyPr/>
          <a:lstStyle>
            <a:lvl1pPr marL="0" indent="0">
              <a:buNone/>
              <a:defRPr sz="1600" i="1"/>
            </a:lvl1pPr>
          </a:lstStyle>
          <a:p>
            <a:pPr lvl="0"/>
            <a:r>
              <a:rPr lang="en-US"/>
              <a:t>Click to edit Master text styles</a:t>
            </a:r>
          </a:p>
        </p:txBody>
      </p:sp>
    </p:spTree>
    <p:extLst>
      <p:ext uri="{BB962C8B-B14F-4D97-AF65-F5344CB8AC3E}">
        <p14:creationId xmlns:p14="http://schemas.microsoft.com/office/powerpoint/2010/main" val="44077456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06400" y="1752600"/>
            <a:ext cx="5080000" cy="4114800"/>
          </a:xfrm>
        </p:spPr>
        <p:txBody>
          <a:bodyPr/>
          <a:lstStyle>
            <a:lvl1pPr>
              <a:buClr>
                <a:schemeClr val="tx1"/>
              </a:buClr>
              <a:defRPr sz="2400"/>
            </a:lvl1pPr>
            <a:lvl2pPr>
              <a:defRPr sz="24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689600" y="1752600"/>
            <a:ext cx="5080000" cy="4114800"/>
          </a:xfrm>
        </p:spPr>
        <p:txBody>
          <a:bodyPr/>
          <a:lstStyle>
            <a:lvl1pPr>
              <a:buClr>
                <a:schemeClr val="tx1"/>
              </a:buClr>
              <a:defRPr sz="2400"/>
            </a:lvl1pPr>
            <a:lvl2pPr>
              <a:defRPr sz="24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p:cNvSpPr>
            <a:spLocks noGrp="1"/>
          </p:cNvSpPr>
          <p:nvPr>
            <p:ph type="body" sz="quarter" idx="11"/>
          </p:nvPr>
        </p:nvSpPr>
        <p:spPr>
          <a:xfrm>
            <a:off x="406400" y="6324600"/>
            <a:ext cx="6096000" cy="381000"/>
          </a:xfrm>
        </p:spPr>
        <p:txBody>
          <a:bodyPr/>
          <a:lstStyle>
            <a:lvl1pPr marL="0" indent="0">
              <a:buNone/>
              <a:defRPr sz="1600" i="1"/>
            </a:lvl1pPr>
          </a:lstStyle>
          <a:p>
            <a:pPr lvl="0"/>
            <a:r>
              <a:rPr lang="en-US"/>
              <a:t>Click to edit Master text styles</a:t>
            </a:r>
          </a:p>
        </p:txBody>
      </p:sp>
    </p:spTree>
    <p:extLst>
      <p:ext uri="{BB962C8B-B14F-4D97-AF65-F5344CB8AC3E}">
        <p14:creationId xmlns:p14="http://schemas.microsoft.com/office/powerpoint/2010/main" val="289471815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AE6070-D4AC-C397-FFC1-B05D188E55F8}"/>
              </a:ext>
            </a:extLst>
          </p:cNvPr>
          <p:cNvSpPr>
            <a:spLocks noGrp="1"/>
          </p:cNvSpPr>
          <p:nvPr>
            <p:ph type="dt" sz="half" idx="10"/>
          </p:nvPr>
        </p:nvSpPr>
        <p:spPr/>
        <p:txBody>
          <a:bodyPr/>
          <a:lstStyle>
            <a:lvl1pPr>
              <a:defRPr/>
            </a:lvl1pPr>
          </a:lstStyle>
          <a:p>
            <a:pPr>
              <a:defRPr/>
            </a:pPr>
            <a:fld id="{ACC28C68-46CD-41F3-943D-16FB342FC1CD}" type="datetimeFigureOut">
              <a:rPr lang="en-US"/>
              <a:pPr>
                <a:defRPr/>
              </a:pPr>
              <a:t>10/19/2025</a:t>
            </a:fld>
            <a:endParaRPr lang="en-US"/>
          </a:p>
        </p:txBody>
      </p:sp>
      <p:sp>
        <p:nvSpPr>
          <p:cNvPr id="5" name="Footer Placeholder 4">
            <a:extLst>
              <a:ext uri="{FF2B5EF4-FFF2-40B4-BE49-F238E27FC236}">
                <a16:creationId xmlns:a16="http://schemas.microsoft.com/office/drawing/2014/main" id="{831AE4C1-BD9E-4191-D2BC-683A5993A7A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4617920-EC75-EC7C-18FF-B60B3CE26426}"/>
              </a:ext>
            </a:extLst>
          </p:cNvPr>
          <p:cNvSpPr>
            <a:spLocks noGrp="1"/>
          </p:cNvSpPr>
          <p:nvPr>
            <p:ph type="sldNum" sz="quarter" idx="12"/>
          </p:nvPr>
        </p:nvSpPr>
        <p:spPr/>
        <p:txBody>
          <a:bodyPr/>
          <a:lstStyle>
            <a:lvl1pPr>
              <a:defRPr/>
            </a:lvl1pPr>
          </a:lstStyle>
          <a:p>
            <a:pPr>
              <a:defRPr/>
            </a:pPr>
            <a:fld id="{DBC0E2EF-2430-4E5E-A941-86C4F41CC112}" type="slidenum">
              <a:rPr lang="en-US"/>
              <a:pPr>
                <a:defRPr/>
              </a:pPr>
              <a:t>‹#›</a:t>
            </a:fld>
            <a:endParaRPr lang="en-US"/>
          </a:p>
        </p:txBody>
      </p:sp>
    </p:spTree>
    <p:extLst>
      <p:ext uri="{BB962C8B-B14F-4D97-AF65-F5344CB8AC3E}">
        <p14:creationId xmlns:p14="http://schemas.microsoft.com/office/powerpoint/2010/main" val="260515149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13EAB8-DBE8-36E3-D400-89BCCC8CCD52}"/>
              </a:ext>
            </a:extLst>
          </p:cNvPr>
          <p:cNvSpPr>
            <a:spLocks noGrp="1"/>
          </p:cNvSpPr>
          <p:nvPr>
            <p:ph type="dt" sz="half" idx="10"/>
          </p:nvPr>
        </p:nvSpPr>
        <p:spPr/>
        <p:txBody>
          <a:bodyPr/>
          <a:lstStyle>
            <a:lvl1pPr>
              <a:defRPr/>
            </a:lvl1pPr>
          </a:lstStyle>
          <a:p>
            <a:pPr>
              <a:defRPr/>
            </a:pPr>
            <a:fld id="{3D92BB16-9965-4979-A273-1D536BDB181F}" type="datetimeFigureOut">
              <a:rPr lang="en-US"/>
              <a:pPr>
                <a:defRPr/>
              </a:pPr>
              <a:t>10/19/2025</a:t>
            </a:fld>
            <a:endParaRPr lang="en-US"/>
          </a:p>
        </p:txBody>
      </p:sp>
      <p:sp>
        <p:nvSpPr>
          <p:cNvPr id="5" name="Footer Placeholder 4">
            <a:extLst>
              <a:ext uri="{FF2B5EF4-FFF2-40B4-BE49-F238E27FC236}">
                <a16:creationId xmlns:a16="http://schemas.microsoft.com/office/drawing/2014/main" id="{ABDB6EA6-F547-286A-C9DC-CE34EFAFFC9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39A761B-E5DC-3BFE-CF84-67B37F3F2D1D}"/>
              </a:ext>
            </a:extLst>
          </p:cNvPr>
          <p:cNvSpPr>
            <a:spLocks noGrp="1"/>
          </p:cNvSpPr>
          <p:nvPr>
            <p:ph type="sldNum" sz="quarter" idx="12"/>
          </p:nvPr>
        </p:nvSpPr>
        <p:spPr/>
        <p:txBody>
          <a:bodyPr/>
          <a:lstStyle>
            <a:lvl1pPr>
              <a:defRPr/>
            </a:lvl1pPr>
          </a:lstStyle>
          <a:p>
            <a:pPr>
              <a:defRPr/>
            </a:pPr>
            <a:fld id="{F77CF8EB-AC1A-447B-9246-15E4D83B3218}" type="slidenum">
              <a:rPr lang="en-US"/>
              <a:pPr>
                <a:defRPr/>
              </a:pPr>
              <a:t>‹#›</a:t>
            </a:fld>
            <a:endParaRPr lang="en-US"/>
          </a:p>
        </p:txBody>
      </p:sp>
    </p:spTree>
    <p:extLst>
      <p:ext uri="{BB962C8B-B14F-4D97-AF65-F5344CB8AC3E}">
        <p14:creationId xmlns:p14="http://schemas.microsoft.com/office/powerpoint/2010/main" val="379861864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5BA8CF-8AB7-9683-B607-BE435E7BF3FB}"/>
              </a:ext>
            </a:extLst>
          </p:cNvPr>
          <p:cNvSpPr>
            <a:spLocks noGrp="1"/>
          </p:cNvSpPr>
          <p:nvPr>
            <p:ph type="dt" sz="half" idx="10"/>
          </p:nvPr>
        </p:nvSpPr>
        <p:spPr/>
        <p:txBody>
          <a:bodyPr/>
          <a:lstStyle>
            <a:lvl1pPr>
              <a:defRPr/>
            </a:lvl1pPr>
          </a:lstStyle>
          <a:p>
            <a:pPr>
              <a:defRPr/>
            </a:pPr>
            <a:fld id="{1AEB2413-B0B8-4A85-A7C1-63AC86CD56A0}" type="datetimeFigureOut">
              <a:rPr lang="en-US"/>
              <a:pPr>
                <a:defRPr/>
              </a:pPr>
              <a:t>10/19/2025</a:t>
            </a:fld>
            <a:endParaRPr lang="en-US"/>
          </a:p>
        </p:txBody>
      </p:sp>
      <p:sp>
        <p:nvSpPr>
          <p:cNvPr id="5" name="Footer Placeholder 4">
            <a:extLst>
              <a:ext uri="{FF2B5EF4-FFF2-40B4-BE49-F238E27FC236}">
                <a16:creationId xmlns:a16="http://schemas.microsoft.com/office/drawing/2014/main" id="{5115D5DC-DD30-01D1-E0EA-4A1DFD8DE24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AACAD09-271B-E909-4399-8100A8B120D5}"/>
              </a:ext>
            </a:extLst>
          </p:cNvPr>
          <p:cNvSpPr>
            <a:spLocks noGrp="1"/>
          </p:cNvSpPr>
          <p:nvPr>
            <p:ph type="sldNum" sz="quarter" idx="12"/>
          </p:nvPr>
        </p:nvSpPr>
        <p:spPr/>
        <p:txBody>
          <a:bodyPr/>
          <a:lstStyle>
            <a:lvl1pPr>
              <a:defRPr/>
            </a:lvl1pPr>
          </a:lstStyle>
          <a:p>
            <a:pPr>
              <a:defRPr/>
            </a:pPr>
            <a:fld id="{667EA809-8A38-4895-82E3-61E4492CF75D}" type="slidenum">
              <a:rPr lang="en-US"/>
              <a:pPr>
                <a:defRPr/>
              </a:pPr>
              <a:t>‹#›</a:t>
            </a:fld>
            <a:endParaRPr lang="en-US"/>
          </a:p>
        </p:txBody>
      </p:sp>
    </p:spTree>
    <p:extLst>
      <p:ext uri="{BB962C8B-B14F-4D97-AF65-F5344CB8AC3E}">
        <p14:creationId xmlns:p14="http://schemas.microsoft.com/office/powerpoint/2010/main" val="4587998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D52A8B67-B39B-6F6A-34FB-E3A7FADF8B1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460CE16F-96E4-D4D3-F15F-CADA7B72DA61}"/>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3DA6CA5-410C-44F6-85DA-3E34622ACD60}"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07642495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C1280F9-7769-D1FA-2C70-BD6D627FE9A5}"/>
              </a:ext>
            </a:extLst>
          </p:cNvPr>
          <p:cNvSpPr>
            <a:spLocks noGrp="1"/>
          </p:cNvSpPr>
          <p:nvPr>
            <p:ph type="dt" sz="half" idx="10"/>
          </p:nvPr>
        </p:nvSpPr>
        <p:spPr/>
        <p:txBody>
          <a:bodyPr/>
          <a:lstStyle>
            <a:lvl1pPr>
              <a:defRPr/>
            </a:lvl1pPr>
          </a:lstStyle>
          <a:p>
            <a:pPr>
              <a:defRPr/>
            </a:pPr>
            <a:fld id="{5B080AC4-1B67-445E-B26B-78B0626B5BF8}" type="datetimeFigureOut">
              <a:rPr lang="en-US"/>
              <a:pPr>
                <a:defRPr/>
              </a:pPr>
              <a:t>10/19/2025</a:t>
            </a:fld>
            <a:endParaRPr lang="en-US"/>
          </a:p>
        </p:txBody>
      </p:sp>
      <p:sp>
        <p:nvSpPr>
          <p:cNvPr id="6" name="Footer Placeholder 4">
            <a:extLst>
              <a:ext uri="{FF2B5EF4-FFF2-40B4-BE49-F238E27FC236}">
                <a16:creationId xmlns:a16="http://schemas.microsoft.com/office/drawing/2014/main" id="{98E38E5B-1CDF-9E13-23C0-042A8ACEBB3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1C0C4CF-49ED-AA71-43B7-282E8BF61CC8}"/>
              </a:ext>
            </a:extLst>
          </p:cNvPr>
          <p:cNvSpPr>
            <a:spLocks noGrp="1"/>
          </p:cNvSpPr>
          <p:nvPr>
            <p:ph type="sldNum" sz="quarter" idx="12"/>
          </p:nvPr>
        </p:nvSpPr>
        <p:spPr/>
        <p:txBody>
          <a:bodyPr/>
          <a:lstStyle>
            <a:lvl1pPr>
              <a:defRPr/>
            </a:lvl1pPr>
          </a:lstStyle>
          <a:p>
            <a:pPr>
              <a:defRPr/>
            </a:pPr>
            <a:fld id="{4A2F5311-B85D-4E4C-BB1B-66A3AE544C7F}" type="slidenum">
              <a:rPr lang="en-US"/>
              <a:pPr>
                <a:defRPr/>
              </a:pPr>
              <a:t>‹#›</a:t>
            </a:fld>
            <a:endParaRPr lang="en-US"/>
          </a:p>
        </p:txBody>
      </p:sp>
    </p:spTree>
    <p:extLst>
      <p:ext uri="{BB962C8B-B14F-4D97-AF65-F5344CB8AC3E}">
        <p14:creationId xmlns:p14="http://schemas.microsoft.com/office/powerpoint/2010/main" val="21445688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D6CC9A5-34D9-5D60-D427-8C3D8908AC98}"/>
              </a:ext>
            </a:extLst>
          </p:cNvPr>
          <p:cNvSpPr>
            <a:spLocks noGrp="1"/>
          </p:cNvSpPr>
          <p:nvPr>
            <p:ph type="dt" sz="half" idx="10"/>
          </p:nvPr>
        </p:nvSpPr>
        <p:spPr/>
        <p:txBody>
          <a:bodyPr/>
          <a:lstStyle>
            <a:lvl1pPr>
              <a:defRPr/>
            </a:lvl1pPr>
          </a:lstStyle>
          <a:p>
            <a:pPr>
              <a:defRPr/>
            </a:pPr>
            <a:fld id="{5BA569F6-1E76-4A04-9C38-5DEDEB4BB35A}" type="datetimeFigureOut">
              <a:rPr lang="en-US"/>
              <a:pPr>
                <a:defRPr/>
              </a:pPr>
              <a:t>10/19/2025</a:t>
            </a:fld>
            <a:endParaRPr lang="en-US"/>
          </a:p>
        </p:txBody>
      </p:sp>
      <p:sp>
        <p:nvSpPr>
          <p:cNvPr id="8" name="Footer Placeholder 4">
            <a:extLst>
              <a:ext uri="{FF2B5EF4-FFF2-40B4-BE49-F238E27FC236}">
                <a16:creationId xmlns:a16="http://schemas.microsoft.com/office/drawing/2014/main" id="{9133E798-289D-A26F-927B-42047AD1926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96B284F-2E36-AF0E-2385-5EF162E2AF49}"/>
              </a:ext>
            </a:extLst>
          </p:cNvPr>
          <p:cNvSpPr>
            <a:spLocks noGrp="1"/>
          </p:cNvSpPr>
          <p:nvPr>
            <p:ph type="sldNum" sz="quarter" idx="12"/>
          </p:nvPr>
        </p:nvSpPr>
        <p:spPr/>
        <p:txBody>
          <a:bodyPr/>
          <a:lstStyle>
            <a:lvl1pPr>
              <a:defRPr/>
            </a:lvl1pPr>
          </a:lstStyle>
          <a:p>
            <a:pPr>
              <a:defRPr/>
            </a:pPr>
            <a:fld id="{F0807147-79F6-4731-B193-A965B69F2901}" type="slidenum">
              <a:rPr lang="en-US"/>
              <a:pPr>
                <a:defRPr/>
              </a:pPr>
              <a:t>‹#›</a:t>
            </a:fld>
            <a:endParaRPr lang="en-US"/>
          </a:p>
        </p:txBody>
      </p:sp>
    </p:spTree>
    <p:extLst>
      <p:ext uri="{BB962C8B-B14F-4D97-AF65-F5344CB8AC3E}">
        <p14:creationId xmlns:p14="http://schemas.microsoft.com/office/powerpoint/2010/main" val="384608931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7B20FF6-EBD5-E994-9CF4-D20282076837}"/>
              </a:ext>
            </a:extLst>
          </p:cNvPr>
          <p:cNvSpPr>
            <a:spLocks noGrp="1"/>
          </p:cNvSpPr>
          <p:nvPr>
            <p:ph type="dt" sz="half" idx="10"/>
          </p:nvPr>
        </p:nvSpPr>
        <p:spPr/>
        <p:txBody>
          <a:bodyPr/>
          <a:lstStyle>
            <a:lvl1pPr>
              <a:defRPr/>
            </a:lvl1pPr>
          </a:lstStyle>
          <a:p>
            <a:pPr>
              <a:defRPr/>
            </a:pPr>
            <a:fld id="{B1E5E7EE-7D48-4C61-B9F2-BB076A3D0631}" type="datetimeFigureOut">
              <a:rPr lang="en-US"/>
              <a:pPr>
                <a:defRPr/>
              </a:pPr>
              <a:t>10/19/2025</a:t>
            </a:fld>
            <a:endParaRPr lang="en-US"/>
          </a:p>
        </p:txBody>
      </p:sp>
      <p:sp>
        <p:nvSpPr>
          <p:cNvPr id="4" name="Footer Placeholder 4">
            <a:extLst>
              <a:ext uri="{FF2B5EF4-FFF2-40B4-BE49-F238E27FC236}">
                <a16:creationId xmlns:a16="http://schemas.microsoft.com/office/drawing/2014/main" id="{D2FEA296-6A74-E786-398F-B8C2FF2910E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E70F039-73A2-836C-3C5B-1FADBA8E6D5C}"/>
              </a:ext>
            </a:extLst>
          </p:cNvPr>
          <p:cNvSpPr>
            <a:spLocks noGrp="1"/>
          </p:cNvSpPr>
          <p:nvPr>
            <p:ph type="sldNum" sz="quarter" idx="12"/>
          </p:nvPr>
        </p:nvSpPr>
        <p:spPr/>
        <p:txBody>
          <a:bodyPr/>
          <a:lstStyle>
            <a:lvl1pPr>
              <a:defRPr/>
            </a:lvl1pPr>
          </a:lstStyle>
          <a:p>
            <a:pPr>
              <a:defRPr/>
            </a:pPr>
            <a:fld id="{D0368753-23EF-433A-A5CC-94965B67654C}" type="slidenum">
              <a:rPr lang="en-US"/>
              <a:pPr>
                <a:defRPr/>
              </a:pPr>
              <a:t>‹#›</a:t>
            </a:fld>
            <a:endParaRPr lang="en-US"/>
          </a:p>
        </p:txBody>
      </p:sp>
    </p:spTree>
    <p:extLst>
      <p:ext uri="{BB962C8B-B14F-4D97-AF65-F5344CB8AC3E}">
        <p14:creationId xmlns:p14="http://schemas.microsoft.com/office/powerpoint/2010/main" val="21782850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6A6B540-6218-B684-8BB3-24E48B3DEC0F}"/>
              </a:ext>
            </a:extLst>
          </p:cNvPr>
          <p:cNvSpPr>
            <a:spLocks noGrp="1"/>
          </p:cNvSpPr>
          <p:nvPr>
            <p:ph type="dt" sz="half" idx="10"/>
          </p:nvPr>
        </p:nvSpPr>
        <p:spPr/>
        <p:txBody>
          <a:bodyPr/>
          <a:lstStyle>
            <a:lvl1pPr>
              <a:defRPr/>
            </a:lvl1pPr>
          </a:lstStyle>
          <a:p>
            <a:pPr>
              <a:defRPr/>
            </a:pPr>
            <a:fld id="{D2C397D8-9BBC-4E30-A828-6D4D26BB7CFD}" type="datetimeFigureOut">
              <a:rPr lang="en-US"/>
              <a:pPr>
                <a:defRPr/>
              </a:pPr>
              <a:t>10/19/2025</a:t>
            </a:fld>
            <a:endParaRPr lang="en-US"/>
          </a:p>
        </p:txBody>
      </p:sp>
      <p:sp>
        <p:nvSpPr>
          <p:cNvPr id="3" name="Footer Placeholder 4">
            <a:extLst>
              <a:ext uri="{FF2B5EF4-FFF2-40B4-BE49-F238E27FC236}">
                <a16:creationId xmlns:a16="http://schemas.microsoft.com/office/drawing/2014/main" id="{30D30FD5-9136-D17C-7966-8815BDA585A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D17807C-D2C7-33F9-6DA9-45D8D42F0F14}"/>
              </a:ext>
            </a:extLst>
          </p:cNvPr>
          <p:cNvSpPr>
            <a:spLocks noGrp="1"/>
          </p:cNvSpPr>
          <p:nvPr>
            <p:ph type="sldNum" sz="quarter" idx="12"/>
          </p:nvPr>
        </p:nvSpPr>
        <p:spPr/>
        <p:txBody>
          <a:bodyPr/>
          <a:lstStyle>
            <a:lvl1pPr>
              <a:defRPr/>
            </a:lvl1pPr>
          </a:lstStyle>
          <a:p>
            <a:pPr>
              <a:defRPr/>
            </a:pPr>
            <a:fld id="{E22D132C-213F-400A-AA71-7688F434F603}" type="slidenum">
              <a:rPr lang="en-US"/>
              <a:pPr>
                <a:defRPr/>
              </a:pPr>
              <a:t>‹#›</a:t>
            </a:fld>
            <a:endParaRPr lang="en-US"/>
          </a:p>
        </p:txBody>
      </p:sp>
    </p:spTree>
    <p:extLst>
      <p:ext uri="{BB962C8B-B14F-4D97-AF65-F5344CB8AC3E}">
        <p14:creationId xmlns:p14="http://schemas.microsoft.com/office/powerpoint/2010/main" val="380323170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53C6C72A-35FD-3AC9-6D82-1AD2C5017E10}"/>
              </a:ext>
            </a:extLst>
          </p:cNvPr>
          <p:cNvSpPr>
            <a:spLocks noGrp="1"/>
          </p:cNvSpPr>
          <p:nvPr>
            <p:ph type="dt" sz="half" idx="10"/>
          </p:nvPr>
        </p:nvSpPr>
        <p:spPr/>
        <p:txBody>
          <a:bodyPr/>
          <a:lstStyle>
            <a:lvl1pPr>
              <a:defRPr/>
            </a:lvl1pPr>
          </a:lstStyle>
          <a:p>
            <a:pPr>
              <a:defRPr/>
            </a:pPr>
            <a:fld id="{129F1E25-060C-46DC-8DA2-9FD532CD12C9}" type="datetimeFigureOut">
              <a:rPr lang="en-US"/>
              <a:pPr>
                <a:defRPr/>
              </a:pPr>
              <a:t>10/19/2025</a:t>
            </a:fld>
            <a:endParaRPr lang="en-US"/>
          </a:p>
        </p:txBody>
      </p:sp>
      <p:sp>
        <p:nvSpPr>
          <p:cNvPr id="6" name="Footer Placeholder 4">
            <a:extLst>
              <a:ext uri="{FF2B5EF4-FFF2-40B4-BE49-F238E27FC236}">
                <a16:creationId xmlns:a16="http://schemas.microsoft.com/office/drawing/2014/main" id="{BFAE4E00-1A88-A4FF-729D-9B80CC79583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68C277D-D31D-8AD6-CCF4-540AD015533D}"/>
              </a:ext>
            </a:extLst>
          </p:cNvPr>
          <p:cNvSpPr>
            <a:spLocks noGrp="1"/>
          </p:cNvSpPr>
          <p:nvPr>
            <p:ph type="sldNum" sz="quarter" idx="12"/>
          </p:nvPr>
        </p:nvSpPr>
        <p:spPr/>
        <p:txBody>
          <a:bodyPr/>
          <a:lstStyle>
            <a:lvl1pPr>
              <a:defRPr/>
            </a:lvl1pPr>
          </a:lstStyle>
          <a:p>
            <a:pPr>
              <a:defRPr/>
            </a:pPr>
            <a:fld id="{8AB1BC47-3F77-4D0C-92BC-18A826B6587E}" type="slidenum">
              <a:rPr lang="en-US"/>
              <a:pPr>
                <a:defRPr/>
              </a:pPr>
              <a:t>‹#›</a:t>
            </a:fld>
            <a:endParaRPr lang="en-US"/>
          </a:p>
        </p:txBody>
      </p:sp>
    </p:spTree>
    <p:extLst>
      <p:ext uri="{BB962C8B-B14F-4D97-AF65-F5344CB8AC3E}">
        <p14:creationId xmlns:p14="http://schemas.microsoft.com/office/powerpoint/2010/main" val="135281507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FB72D29F-0211-6AB5-237F-0F435693666C}"/>
              </a:ext>
            </a:extLst>
          </p:cNvPr>
          <p:cNvSpPr>
            <a:spLocks noGrp="1"/>
          </p:cNvSpPr>
          <p:nvPr>
            <p:ph type="dt" sz="half" idx="10"/>
          </p:nvPr>
        </p:nvSpPr>
        <p:spPr/>
        <p:txBody>
          <a:bodyPr/>
          <a:lstStyle>
            <a:lvl1pPr>
              <a:defRPr/>
            </a:lvl1pPr>
          </a:lstStyle>
          <a:p>
            <a:pPr>
              <a:defRPr/>
            </a:pPr>
            <a:fld id="{12195D40-E301-4F99-B44C-530713592F26}" type="datetimeFigureOut">
              <a:rPr lang="en-US"/>
              <a:pPr>
                <a:defRPr/>
              </a:pPr>
              <a:t>10/19/2025</a:t>
            </a:fld>
            <a:endParaRPr lang="en-US"/>
          </a:p>
        </p:txBody>
      </p:sp>
      <p:sp>
        <p:nvSpPr>
          <p:cNvPr id="6" name="Footer Placeholder 4">
            <a:extLst>
              <a:ext uri="{FF2B5EF4-FFF2-40B4-BE49-F238E27FC236}">
                <a16:creationId xmlns:a16="http://schemas.microsoft.com/office/drawing/2014/main" id="{0EEC1FA4-801D-A133-F143-39894367FFA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4596787-D2A5-58BC-BFEE-CA8C15D34990}"/>
              </a:ext>
            </a:extLst>
          </p:cNvPr>
          <p:cNvSpPr>
            <a:spLocks noGrp="1"/>
          </p:cNvSpPr>
          <p:nvPr>
            <p:ph type="sldNum" sz="quarter" idx="12"/>
          </p:nvPr>
        </p:nvSpPr>
        <p:spPr/>
        <p:txBody>
          <a:bodyPr/>
          <a:lstStyle>
            <a:lvl1pPr>
              <a:defRPr/>
            </a:lvl1pPr>
          </a:lstStyle>
          <a:p>
            <a:pPr>
              <a:defRPr/>
            </a:pPr>
            <a:fld id="{1BC140F1-9189-4E31-8E85-B8F767943377}" type="slidenum">
              <a:rPr lang="en-US"/>
              <a:pPr>
                <a:defRPr/>
              </a:pPr>
              <a:t>‹#›</a:t>
            </a:fld>
            <a:endParaRPr lang="en-US"/>
          </a:p>
        </p:txBody>
      </p:sp>
    </p:spTree>
    <p:extLst>
      <p:ext uri="{BB962C8B-B14F-4D97-AF65-F5344CB8AC3E}">
        <p14:creationId xmlns:p14="http://schemas.microsoft.com/office/powerpoint/2010/main" val="141047563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8CC17D-5111-DC36-25BB-E42222C84509}"/>
              </a:ext>
            </a:extLst>
          </p:cNvPr>
          <p:cNvSpPr>
            <a:spLocks noGrp="1"/>
          </p:cNvSpPr>
          <p:nvPr>
            <p:ph type="dt" sz="half" idx="10"/>
          </p:nvPr>
        </p:nvSpPr>
        <p:spPr/>
        <p:txBody>
          <a:bodyPr/>
          <a:lstStyle>
            <a:lvl1pPr>
              <a:defRPr/>
            </a:lvl1pPr>
          </a:lstStyle>
          <a:p>
            <a:pPr>
              <a:defRPr/>
            </a:pPr>
            <a:fld id="{35B00A36-F1DD-4561-B1FA-8095E38B2D8D}" type="datetimeFigureOut">
              <a:rPr lang="en-US"/>
              <a:pPr>
                <a:defRPr/>
              </a:pPr>
              <a:t>10/19/2025</a:t>
            </a:fld>
            <a:endParaRPr lang="en-US"/>
          </a:p>
        </p:txBody>
      </p:sp>
      <p:sp>
        <p:nvSpPr>
          <p:cNvPr id="5" name="Footer Placeholder 4">
            <a:extLst>
              <a:ext uri="{FF2B5EF4-FFF2-40B4-BE49-F238E27FC236}">
                <a16:creationId xmlns:a16="http://schemas.microsoft.com/office/drawing/2014/main" id="{1269911A-2901-478F-6561-3E87A53660B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74391B7-4877-426E-718A-EB82B5E2C22B}"/>
              </a:ext>
            </a:extLst>
          </p:cNvPr>
          <p:cNvSpPr>
            <a:spLocks noGrp="1"/>
          </p:cNvSpPr>
          <p:nvPr>
            <p:ph type="sldNum" sz="quarter" idx="12"/>
          </p:nvPr>
        </p:nvSpPr>
        <p:spPr/>
        <p:txBody>
          <a:bodyPr/>
          <a:lstStyle>
            <a:lvl1pPr>
              <a:defRPr/>
            </a:lvl1pPr>
          </a:lstStyle>
          <a:p>
            <a:pPr>
              <a:defRPr/>
            </a:pPr>
            <a:fld id="{10EB16A8-BB95-4F94-9E27-0F808C22F014}" type="slidenum">
              <a:rPr lang="en-US"/>
              <a:pPr>
                <a:defRPr/>
              </a:pPr>
              <a:t>‹#›</a:t>
            </a:fld>
            <a:endParaRPr lang="en-US"/>
          </a:p>
        </p:txBody>
      </p:sp>
    </p:spTree>
    <p:extLst>
      <p:ext uri="{BB962C8B-B14F-4D97-AF65-F5344CB8AC3E}">
        <p14:creationId xmlns:p14="http://schemas.microsoft.com/office/powerpoint/2010/main" val="287938208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80B1A4-C424-269C-182A-0DD250398993}"/>
              </a:ext>
            </a:extLst>
          </p:cNvPr>
          <p:cNvSpPr>
            <a:spLocks noGrp="1"/>
          </p:cNvSpPr>
          <p:nvPr>
            <p:ph type="dt" sz="half" idx="10"/>
          </p:nvPr>
        </p:nvSpPr>
        <p:spPr/>
        <p:txBody>
          <a:bodyPr/>
          <a:lstStyle>
            <a:lvl1pPr>
              <a:defRPr/>
            </a:lvl1pPr>
          </a:lstStyle>
          <a:p>
            <a:pPr>
              <a:defRPr/>
            </a:pPr>
            <a:fld id="{508923A6-793F-4956-B8BB-98B36FA062F8}" type="datetimeFigureOut">
              <a:rPr lang="en-US"/>
              <a:pPr>
                <a:defRPr/>
              </a:pPr>
              <a:t>10/19/2025</a:t>
            </a:fld>
            <a:endParaRPr lang="en-US"/>
          </a:p>
        </p:txBody>
      </p:sp>
      <p:sp>
        <p:nvSpPr>
          <p:cNvPr id="5" name="Footer Placeholder 4">
            <a:extLst>
              <a:ext uri="{FF2B5EF4-FFF2-40B4-BE49-F238E27FC236}">
                <a16:creationId xmlns:a16="http://schemas.microsoft.com/office/drawing/2014/main" id="{75075593-593D-3DC5-AC0C-02965EDD4E7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10A0A36-677B-86E3-987F-6153672A8E56}"/>
              </a:ext>
            </a:extLst>
          </p:cNvPr>
          <p:cNvSpPr>
            <a:spLocks noGrp="1"/>
          </p:cNvSpPr>
          <p:nvPr>
            <p:ph type="sldNum" sz="quarter" idx="12"/>
          </p:nvPr>
        </p:nvSpPr>
        <p:spPr/>
        <p:txBody>
          <a:bodyPr/>
          <a:lstStyle>
            <a:lvl1pPr>
              <a:defRPr/>
            </a:lvl1pPr>
          </a:lstStyle>
          <a:p>
            <a:pPr>
              <a:defRPr/>
            </a:pPr>
            <a:fld id="{A86E7785-868A-48FA-A97A-3EC55FD58716}" type="slidenum">
              <a:rPr lang="en-US"/>
              <a:pPr>
                <a:defRPr/>
              </a:pPr>
              <a:t>‹#›</a:t>
            </a:fld>
            <a:endParaRPr lang="en-US"/>
          </a:p>
        </p:txBody>
      </p:sp>
    </p:spTree>
    <p:extLst>
      <p:ext uri="{BB962C8B-B14F-4D97-AF65-F5344CB8AC3E}">
        <p14:creationId xmlns:p14="http://schemas.microsoft.com/office/powerpoint/2010/main" val="358990301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5"/>
          </p:nvPr>
        </p:nvSpPr>
        <p:spPr>
          <a:xfrm>
            <a:off x="442912" y="6051958"/>
            <a:ext cx="11306174" cy="412750"/>
          </a:xfrm>
          <a:noFill/>
        </p:spPr>
        <p:txBody>
          <a:bodyPr lIns="0" tIns="0" rIns="0" bIns="0" rtlCol="0" anchor="b">
            <a:noAutofit/>
          </a:bodyPr>
          <a:lstStyle>
            <a:lvl1pPr>
              <a:defRPr lang="en-DE" sz="800" dirty="0">
                <a:solidFill>
                  <a:schemeClr val="tx1">
                    <a:lumMod val="60000"/>
                    <a:lumOff val="40000"/>
                  </a:schemeClr>
                </a:solidFill>
              </a:defRPr>
            </a:lvl1pPr>
          </a:lstStyle>
          <a:p>
            <a:pPr lvl="0"/>
            <a:r>
              <a:rPr lang="en-US"/>
              <a:t>Click to edit Master text styles</a:t>
            </a:r>
            <a:endParaRPr lang="en-DE"/>
          </a:p>
        </p:txBody>
      </p:sp>
      <p:sp>
        <p:nvSpPr>
          <p:cNvPr id="2" name="Footer Placeholder 1">
            <a:extLst>
              <a:ext uri="{FF2B5EF4-FFF2-40B4-BE49-F238E27FC236}">
                <a16:creationId xmlns:a16="http://schemas.microsoft.com/office/drawing/2014/main" id="{9D683B33-586F-97B8-624F-30DAE596996C}"/>
              </a:ext>
            </a:extLst>
          </p:cNvPr>
          <p:cNvSpPr>
            <a:spLocks noGrp="1"/>
          </p:cNvSpPr>
          <p:nvPr>
            <p:ph type="ftr" sz="quarter" idx="16"/>
          </p:nvPr>
        </p:nvSpPr>
        <p:spPr>
          <a:xfrm>
            <a:off x="3333750" y="6491288"/>
            <a:ext cx="5524500" cy="247650"/>
          </a:xfrm>
        </p:spPr>
        <p:txBody>
          <a:bodyPr/>
          <a:lstStyle>
            <a:lvl1pPr>
              <a:defRPr/>
            </a:lvl1pPr>
          </a:lstStyle>
          <a:p>
            <a:pPr>
              <a:defRPr/>
            </a:pPr>
            <a:r>
              <a:rPr lang="en-US"/>
              <a:t>MAT-1397 v1.0</a:t>
            </a:r>
          </a:p>
        </p:txBody>
      </p:sp>
      <p:sp>
        <p:nvSpPr>
          <p:cNvPr id="5" name="Slide Number Placeholder 5">
            <a:extLst>
              <a:ext uri="{FF2B5EF4-FFF2-40B4-BE49-F238E27FC236}">
                <a16:creationId xmlns:a16="http://schemas.microsoft.com/office/drawing/2014/main" id="{F01C2CD2-EAC6-AB59-7B4A-28AC7B2618A2}"/>
              </a:ext>
            </a:extLst>
          </p:cNvPr>
          <p:cNvSpPr>
            <a:spLocks noGrp="1"/>
          </p:cNvSpPr>
          <p:nvPr>
            <p:ph type="sldNum" sz="quarter" idx="17"/>
          </p:nvPr>
        </p:nvSpPr>
        <p:spPr>
          <a:xfrm>
            <a:off x="11063288" y="6491288"/>
            <a:ext cx="685800" cy="247650"/>
          </a:xfrm>
        </p:spPr>
        <p:txBody>
          <a:bodyPr/>
          <a:lstStyle>
            <a:lvl1pPr>
              <a:defRPr/>
            </a:lvl1pPr>
          </a:lstStyle>
          <a:p>
            <a:pPr>
              <a:defRPr/>
            </a:pPr>
            <a:fld id="{E96946D7-EE17-4C33-B66C-632E3CC43E33}" type="slidenum">
              <a:rPr lang="en-US"/>
              <a:pPr>
                <a:defRPr/>
              </a:pPr>
              <a:t>‹#›</a:t>
            </a:fld>
            <a:endParaRPr lang="en-US"/>
          </a:p>
        </p:txBody>
      </p:sp>
    </p:spTree>
    <p:extLst>
      <p:ext uri="{BB962C8B-B14F-4D97-AF65-F5344CB8AC3E}">
        <p14:creationId xmlns:p14="http://schemas.microsoft.com/office/powerpoint/2010/main" val="1248406845"/>
      </p:ext>
    </p:extLst>
  </p:cSld>
  <p:clrMapOvr>
    <a:masterClrMapping/>
  </p:clrMapOvr>
  <p:hf hdr="0" ftr="0" dt="0"/>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50114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6AECB1DB-A5DA-C438-FD7F-4E48B883C9E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E46041C3-7F7F-4644-7A30-45483F095C2A}"/>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F015C2BB-2485-4918-9494-377129268587}"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73415493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06400" y="1752600"/>
            <a:ext cx="11379200" cy="4114800"/>
          </a:xfrm>
        </p:spPr>
        <p:txBody>
          <a:bodyPr/>
          <a:lstStyle>
            <a:lvl1pPr>
              <a:buClr>
                <a:schemeClr val="bg2"/>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0"/>
          </p:nvPr>
        </p:nvSpPr>
        <p:spPr>
          <a:xfrm>
            <a:off x="406400" y="6324600"/>
            <a:ext cx="6096000" cy="381000"/>
          </a:xfrm>
        </p:spPr>
        <p:txBody>
          <a:bodyPr/>
          <a:lstStyle>
            <a:lvl1pPr marL="0" indent="0">
              <a:buNone/>
              <a:defRPr sz="1600" i="1"/>
            </a:lvl1pPr>
          </a:lstStyle>
          <a:p>
            <a:pPr lvl="0"/>
            <a:r>
              <a:rPr lang="en-US"/>
              <a:t>Click to edit Master text styles</a:t>
            </a:r>
          </a:p>
        </p:txBody>
      </p:sp>
    </p:spTree>
    <p:extLst>
      <p:ext uri="{BB962C8B-B14F-4D97-AF65-F5344CB8AC3E}">
        <p14:creationId xmlns:p14="http://schemas.microsoft.com/office/powerpoint/2010/main" val="45581585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2 Column Layout A">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EFFAE-9F79-C2DF-98D0-C0E266C1CAF9}"/>
              </a:ext>
            </a:extLst>
          </p:cNvPr>
          <p:cNvSpPr/>
          <p:nvPr userDrawn="1"/>
        </p:nvSpPr>
        <p:spPr>
          <a:xfrm>
            <a:off x="457200" y="1638300"/>
            <a:ext cx="5410200" cy="4314825"/>
          </a:xfrm>
          <a:prstGeom prst="roundRect">
            <a:avLst>
              <a:gd name="adj" fmla="val 3655"/>
            </a:avLst>
          </a:prstGeom>
          <a:solidFill>
            <a:schemeClr val="bg1"/>
          </a:solidFill>
          <a:ln>
            <a:solidFill>
              <a:schemeClr val="bg1">
                <a:lumMod val="95000"/>
              </a:schemeClr>
            </a:solidFill>
          </a:ln>
          <a:effectLst>
            <a:outerShdw blurRad="1270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latin typeface="Arial"/>
            </a:endParaRPr>
          </a:p>
        </p:txBody>
      </p:sp>
      <p:sp>
        <p:nvSpPr>
          <p:cNvPr id="4" name="Rectangle: Top Corners Rounded 3">
            <a:extLst>
              <a:ext uri="{FF2B5EF4-FFF2-40B4-BE49-F238E27FC236}">
                <a16:creationId xmlns:a16="http://schemas.microsoft.com/office/drawing/2014/main" id="{5B7081D5-FC93-2539-328D-D9A0EF015AB9}"/>
              </a:ext>
            </a:extLst>
          </p:cNvPr>
          <p:cNvSpPr/>
          <p:nvPr userDrawn="1"/>
        </p:nvSpPr>
        <p:spPr>
          <a:xfrm flipH="1">
            <a:off x="457200" y="1638300"/>
            <a:ext cx="5410200" cy="739775"/>
          </a:xfrm>
          <a:prstGeom prst="round2SameRect">
            <a:avLst>
              <a:gd name="adj1" fmla="val 23102"/>
              <a:gd name="adj2" fmla="val 0"/>
            </a:avLst>
          </a:prstGeom>
          <a:solidFill>
            <a:schemeClr val="accent1"/>
          </a:solidFill>
          <a:ln w="12700" cap="flat" cmpd="sng" algn="ctr">
            <a:noFill/>
            <a:prstDash val="solid"/>
            <a:miter lim="800000"/>
          </a:ln>
          <a:effectLst/>
        </p:spPr>
        <p:txBody>
          <a:bodyPr lIns="0" tIns="0" rIns="0" bIns="0" anchor="ctr"/>
          <a:lstStyle/>
          <a:p>
            <a:pPr algn="ctr">
              <a:spcBef>
                <a:spcPts val="0"/>
              </a:spcBef>
              <a:defRPr/>
            </a:pPr>
            <a:endParaRPr lang="en-US" b="1" kern="0" dirty="0">
              <a:solidFill>
                <a:srgbClr val="FFFFFF"/>
              </a:solidFill>
              <a:latin typeface="+mj-lt"/>
            </a:endParaRPr>
          </a:p>
        </p:txBody>
      </p:sp>
      <p:sp>
        <p:nvSpPr>
          <p:cNvPr id="5" name="Rectangle: Rounded Corners 4">
            <a:extLst>
              <a:ext uri="{FF2B5EF4-FFF2-40B4-BE49-F238E27FC236}">
                <a16:creationId xmlns:a16="http://schemas.microsoft.com/office/drawing/2014/main" id="{4F787C69-209D-6B8E-881C-ACB2A223D9B8}"/>
              </a:ext>
            </a:extLst>
          </p:cNvPr>
          <p:cNvSpPr/>
          <p:nvPr userDrawn="1"/>
        </p:nvSpPr>
        <p:spPr>
          <a:xfrm>
            <a:off x="6324600" y="1638300"/>
            <a:ext cx="5410200" cy="4314825"/>
          </a:xfrm>
          <a:prstGeom prst="roundRect">
            <a:avLst>
              <a:gd name="adj" fmla="val 3655"/>
            </a:avLst>
          </a:prstGeom>
          <a:solidFill>
            <a:schemeClr val="bg1"/>
          </a:solidFill>
          <a:ln>
            <a:solidFill>
              <a:schemeClr val="bg1">
                <a:lumMod val="95000"/>
              </a:schemeClr>
            </a:solidFill>
          </a:ln>
          <a:effectLst>
            <a:outerShdw blurRad="1270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latin typeface="Arial"/>
            </a:endParaRPr>
          </a:p>
        </p:txBody>
      </p:sp>
      <p:sp>
        <p:nvSpPr>
          <p:cNvPr id="6" name="Rectangle: Top Corners Rounded 5">
            <a:extLst>
              <a:ext uri="{FF2B5EF4-FFF2-40B4-BE49-F238E27FC236}">
                <a16:creationId xmlns:a16="http://schemas.microsoft.com/office/drawing/2014/main" id="{626424A0-FD20-252F-6FBC-BEC19187C16A}"/>
              </a:ext>
            </a:extLst>
          </p:cNvPr>
          <p:cNvSpPr/>
          <p:nvPr userDrawn="1"/>
        </p:nvSpPr>
        <p:spPr>
          <a:xfrm flipH="1">
            <a:off x="6324600" y="1638300"/>
            <a:ext cx="5410200" cy="739775"/>
          </a:xfrm>
          <a:prstGeom prst="round2SameRect">
            <a:avLst>
              <a:gd name="adj1" fmla="val 23102"/>
              <a:gd name="adj2" fmla="val 0"/>
            </a:avLst>
          </a:prstGeom>
          <a:solidFill>
            <a:schemeClr val="accent1"/>
          </a:solidFill>
          <a:ln w="12700" cap="flat" cmpd="sng" algn="ctr">
            <a:noFill/>
            <a:prstDash val="solid"/>
            <a:miter lim="800000"/>
          </a:ln>
          <a:effectLst/>
        </p:spPr>
        <p:txBody>
          <a:bodyPr lIns="0" tIns="0" rIns="0" bIns="0" anchor="ctr"/>
          <a:lstStyle/>
          <a:p>
            <a:pPr algn="ctr">
              <a:spcBef>
                <a:spcPts val="0"/>
              </a:spcBef>
              <a:defRPr/>
            </a:pPr>
            <a:endParaRPr lang="en-US" b="1" kern="0" dirty="0">
              <a:solidFill>
                <a:srgbClr val="FFFFFF"/>
              </a:solidFill>
              <a:latin typeface="+mj-lt"/>
            </a:endParaRPr>
          </a:p>
        </p:txBody>
      </p:sp>
      <p:sp>
        <p:nvSpPr>
          <p:cNvPr id="3" name="Title 2"/>
          <p:cNvSpPr>
            <a:spLocks noGrp="1"/>
          </p:cNvSpPr>
          <p:nvPr>
            <p:ph type="title"/>
          </p:nvPr>
        </p:nvSpPr>
        <p:spPr>
          <a:xfrm>
            <a:off x="460246" y="460693"/>
            <a:ext cx="11274552" cy="429348"/>
          </a:xfrm>
        </p:spPr>
        <p:txBody>
          <a:bodyPr/>
          <a:lstStyle>
            <a:lvl1pPr>
              <a:spcBef>
                <a:spcPts val="0"/>
              </a:spcBef>
              <a:defRPr/>
            </a:lvl1pPr>
          </a:lstStyle>
          <a:p>
            <a:r>
              <a:rPr lang="en-US"/>
              <a:t>Click to edit Master title style</a:t>
            </a:r>
            <a:endParaRPr lang="en-US" dirty="0"/>
          </a:p>
        </p:txBody>
      </p:sp>
      <p:sp>
        <p:nvSpPr>
          <p:cNvPr id="10" name="Text Placeholder 8"/>
          <p:cNvSpPr>
            <a:spLocks noGrp="1"/>
          </p:cNvSpPr>
          <p:nvPr>
            <p:ph type="body" sz="quarter" idx="14"/>
          </p:nvPr>
        </p:nvSpPr>
        <p:spPr>
          <a:xfrm>
            <a:off x="460246" y="924070"/>
            <a:ext cx="11274552" cy="429347"/>
          </a:xfrm>
        </p:spPr>
        <p:txBody>
          <a:bodyPr lIns="0" tIns="0" rIns="0" bIns="0" rtlCol="0">
            <a:noAutofit/>
          </a:bodyPr>
          <a:lstStyle>
            <a:lvl1pPr>
              <a:lnSpc>
                <a:spcPct val="90000"/>
              </a:lnSpc>
              <a:spcBef>
                <a:spcPts val="0"/>
              </a:spcBef>
              <a:defRPr lang="en-US" dirty="0">
                <a:solidFill>
                  <a:schemeClr val="bg1">
                    <a:lumMod val="65000"/>
                  </a:schemeClr>
                </a:solidFill>
              </a:defRPr>
            </a:lvl1pPr>
          </a:lstStyle>
          <a:p>
            <a:pPr lvl="0"/>
            <a:r>
              <a:rPr lang="en-US"/>
              <a:t>Click to edit Master text styles</a:t>
            </a:r>
          </a:p>
        </p:txBody>
      </p:sp>
      <p:sp>
        <p:nvSpPr>
          <p:cNvPr id="8" name="Text Placeholder 7"/>
          <p:cNvSpPr>
            <a:spLocks noGrp="1"/>
          </p:cNvSpPr>
          <p:nvPr>
            <p:ph type="body" sz="quarter" idx="16"/>
          </p:nvPr>
        </p:nvSpPr>
        <p:spPr>
          <a:xfrm>
            <a:off x="460246" y="5960360"/>
            <a:ext cx="11274552" cy="246888"/>
          </a:xfrm>
        </p:spPr>
        <p:txBody>
          <a:bodyPr anchor="b"/>
          <a:lstStyle>
            <a:lvl1pPr>
              <a:spcBef>
                <a:spcPts val="0"/>
              </a:spcBef>
              <a:defRPr lang="en-US" sz="800" kern="1200" dirty="0">
                <a:solidFill>
                  <a:schemeClr val="tx2">
                    <a:lumMod val="60000"/>
                    <a:lumOff val="40000"/>
                  </a:schemeClr>
                </a:solidFill>
                <a:latin typeface="+mn-lt"/>
                <a:ea typeface="+mn-ea"/>
                <a:cs typeface="+mn-cs"/>
              </a:defRPr>
            </a:lvl1pPr>
          </a:lstStyle>
          <a:p>
            <a:pPr lvl="0"/>
            <a:r>
              <a:rPr lang="en-US"/>
              <a:t>Click to edit Master text styles</a:t>
            </a:r>
          </a:p>
        </p:txBody>
      </p:sp>
      <p:sp>
        <p:nvSpPr>
          <p:cNvPr id="13" name="Text Placeholder 12"/>
          <p:cNvSpPr>
            <a:spLocks noGrp="1"/>
          </p:cNvSpPr>
          <p:nvPr>
            <p:ph type="body" sz="quarter" idx="18"/>
          </p:nvPr>
        </p:nvSpPr>
        <p:spPr>
          <a:xfrm>
            <a:off x="457200" y="1638300"/>
            <a:ext cx="5410191" cy="739293"/>
          </a:xfrm>
        </p:spPr>
        <p:txBody>
          <a:bodyPr anchor="ctr"/>
          <a:lstStyle>
            <a:lvl1pPr algn="ctr">
              <a:defRPr sz="1800" b="1">
                <a:solidFill>
                  <a:schemeClr val="bg1"/>
                </a:solidFill>
              </a:defRPr>
            </a:lvl1pPr>
            <a:lvl2pPr marL="0" indent="0">
              <a:buNone/>
              <a:defRPr/>
            </a:lvl2pPr>
          </a:lstStyle>
          <a:p>
            <a:pPr lvl="0"/>
            <a:r>
              <a:rPr lang="en-US"/>
              <a:t>Click to edit Master text styles</a:t>
            </a:r>
          </a:p>
        </p:txBody>
      </p:sp>
      <p:sp>
        <p:nvSpPr>
          <p:cNvPr id="14" name="Text Placeholder 12"/>
          <p:cNvSpPr>
            <a:spLocks noGrp="1"/>
          </p:cNvSpPr>
          <p:nvPr>
            <p:ph type="body" sz="quarter" idx="19"/>
          </p:nvPr>
        </p:nvSpPr>
        <p:spPr>
          <a:xfrm>
            <a:off x="6324601" y="1638300"/>
            <a:ext cx="5410191" cy="739293"/>
          </a:xfrm>
        </p:spPr>
        <p:txBody>
          <a:bodyPr anchor="ctr"/>
          <a:lstStyle>
            <a:lvl1pPr algn="ctr">
              <a:defRPr sz="1800" b="1">
                <a:solidFill>
                  <a:schemeClr val="bg1"/>
                </a:solidFill>
              </a:defRPr>
            </a:lvl1pPr>
            <a:lvl2pPr marL="0" indent="0">
              <a:buNone/>
              <a:defRPr/>
            </a:lvl2pPr>
          </a:lstStyle>
          <a:p>
            <a:pPr lvl="0"/>
            <a:r>
              <a:rPr lang="en-US"/>
              <a:t>Click to edit Master text styles</a:t>
            </a:r>
          </a:p>
        </p:txBody>
      </p:sp>
      <p:sp>
        <p:nvSpPr>
          <p:cNvPr id="17" name="Content Placeholder 3"/>
          <p:cNvSpPr>
            <a:spLocks noGrp="1"/>
          </p:cNvSpPr>
          <p:nvPr>
            <p:ph sz="quarter" idx="10"/>
          </p:nvPr>
        </p:nvSpPr>
        <p:spPr>
          <a:xfrm>
            <a:off x="699247" y="2580563"/>
            <a:ext cx="4962413" cy="3184264"/>
          </a:xfrm>
        </p:spPr>
        <p:txBody>
          <a:bodyPr/>
          <a:lstStyle>
            <a:lvl1pPr>
              <a:defRPr sz="1600"/>
            </a:lvl1pPr>
            <a:lvl2pPr>
              <a:defRPr sz="1400"/>
            </a:lvl2pPr>
            <a:lvl3pPr>
              <a:defRPr sz="1200"/>
            </a:lvl3pPr>
            <a:lvl4pPr>
              <a:defRPr sz="10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quarter" idx="20"/>
          </p:nvPr>
        </p:nvSpPr>
        <p:spPr>
          <a:xfrm>
            <a:off x="6548496" y="2580563"/>
            <a:ext cx="4962413" cy="3184264"/>
          </a:xfrm>
        </p:spPr>
        <p:txBody>
          <a:bodyPr/>
          <a:lstStyle>
            <a:lvl1pPr>
              <a:defRPr sz="1600"/>
            </a:lvl1pPr>
            <a:lvl2pPr>
              <a:defRPr sz="1400"/>
            </a:lvl2pPr>
            <a:lvl3pPr>
              <a:defRPr sz="1200"/>
            </a:lvl3pPr>
            <a:lvl4pPr>
              <a:defRPr sz="10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1">
            <a:extLst>
              <a:ext uri="{FF2B5EF4-FFF2-40B4-BE49-F238E27FC236}">
                <a16:creationId xmlns:a16="http://schemas.microsoft.com/office/drawing/2014/main" id="{EF8BB656-8DB9-2880-93ED-D79EEF22C0DB}"/>
              </a:ext>
            </a:extLst>
          </p:cNvPr>
          <p:cNvSpPr>
            <a:spLocks noGrp="1"/>
          </p:cNvSpPr>
          <p:nvPr>
            <p:ph type="ftr" sz="quarter" idx="21"/>
          </p:nvPr>
        </p:nvSpPr>
        <p:spPr>
          <a:xfrm>
            <a:off x="4038600" y="6502400"/>
            <a:ext cx="4114800" cy="254000"/>
          </a:xfrm>
        </p:spPr>
        <p:txBody>
          <a:bodyPr/>
          <a:lstStyle>
            <a:lvl1pPr>
              <a:defRPr/>
            </a:lvl1pPr>
          </a:lstStyle>
          <a:p>
            <a:pPr>
              <a:defRPr/>
            </a:pPr>
            <a:r>
              <a:rPr lang="en-US"/>
              <a:t>CONFIDENTIAL – DO NOT DISTRIBUTE</a:t>
            </a:r>
          </a:p>
        </p:txBody>
      </p:sp>
    </p:spTree>
    <p:extLst>
      <p:ext uri="{BB962C8B-B14F-4D97-AF65-F5344CB8AC3E}">
        <p14:creationId xmlns:p14="http://schemas.microsoft.com/office/powerpoint/2010/main" val="334032049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10" name="Content Placeholder 9"/>
          <p:cNvSpPr>
            <a:spLocks noGrp="1"/>
          </p:cNvSpPr>
          <p:nvPr>
            <p:ph sz="quarter" idx="12"/>
          </p:nvPr>
        </p:nvSpPr>
        <p:spPr>
          <a:xfrm>
            <a:off x="609601" y="1232453"/>
            <a:ext cx="10972799" cy="48023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0"/>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6931011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Title 2"/>
          <p:cNvSpPr>
            <a:spLocks noGrp="1"/>
          </p:cNvSpPr>
          <p:nvPr>
            <p:ph type="title"/>
          </p:nvPr>
        </p:nvSpPr>
        <p:spPr>
          <a:xfrm>
            <a:off x="460246" y="460693"/>
            <a:ext cx="11274552" cy="429348"/>
          </a:xfrm>
        </p:spPr>
        <p:txBody>
          <a:bodyPr/>
          <a:lstStyle>
            <a:lvl1pPr>
              <a:spcBef>
                <a:spcPts val="0"/>
              </a:spcBef>
              <a:defRPr/>
            </a:lvl1pPr>
          </a:lstStyle>
          <a:p>
            <a:r>
              <a:rPr lang="en-US"/>
              <a:t>Click to edit Master title style</a:t>
            </a:r>
          </a:p>
        </p:txBody>
      </p:sp>
      <p:sp>
        <p:nvSpPr>
          <p:cNvPr id="8" name="Text Placeholder 7"/>
          <p:cNvSpPr>
            <a:spLocks noGrp="1"/>
          </p:cNvSpPr>
          <p:nvPr>
            <p:ph type="body" sz="quarter" idx="16"/>
          </p:nvPr>
        </p:nvSpPr>
        <p:spPr>
          <a:xfrm>
            <a:off x="460246" y="6103112"/>
            <a:ext cx="11274552" cy="246887"/>
          </a:xfrm>
        </p:spPr>
        <p:txBody>
          <a:bodyPr lIns="0" tIns="0" rIns="0" bIns="0" rtlCol="0" anchor="b">
            <a:noAutofit/>
          </a:bodyPr>
          <a:lstStyle>
            <a:lvl1pPr>
              <a:defRPr lang="en-US" sz="800" dirty="0">
                <a:solidFill>
                  <a:schemeClr val="tx2">
                    <a:lumMod val="60000"/>
                    <a:lumOff val="40000"/>
                  </a:schemeClr>
                </a:solidFill>
                <a:latin typeface="+mj-lt"/>
              </a:defRPr>
            </a:lvl1pPr>
          </a:lstStyle>
          <a:p>
            <a:pPr lvl="0"/>
            <a:r>
              <a:rPr lang="en-US"/>
              <a:t>Click to edit Master text styles</a:t>
            </a:r>
          </a:p>
        </p:txBody>
      </p:sp>
      <p:sp>
        <p:nvSpPr>
          <p:cNvPr id="2" name="Footer Placeholder 1">
            <a:extLst>
              <a:ext uri="{FF2B5EF4-FFF2-40B4-BE49-F238E27FC236}">
                <a16:creationId xmlns:a16="http://schemas.microsoft.com/office/drawing/2014/main" id="{80A6347B-ED42-89F5-E673-66A7A2F2332F}"/>
              </a:ext>
            </a:extLst>
          </p:cNvPr>
          <p:cNvSpPr>
            <a:spLocks noGrp="1"/>
          </p:cNvSpPr>
          <p:nvPr>
            <p:ph type="ftr" sz="quarter" idx="17"/>
          </p:nvPr>
        </p:nvSpPr>
        <p:spPr>
          <a:xfrm>
            <a:off x="4038600" y="6502400"/>
            <a:ext cx="4114800" cy="254000"/>
          </a:xfrm>
        </p:spPr>
        <p:txBody>
          <a:bodyPr/>
          <a:lstStyle>
            <a:lvl1pPr>
              <a:defRPr/>
            </a:lvl1pPr>
          </a:lstStyle>
          <a:p>
            <a:pPr>
              <a:defRPr/>
            </a:pPr>
            <a:r>
              <a:rPr lang="en-US"/>
              <a:t>CONFIDENTIAL – DO NOT DISTRIBUTE</a:t>
            </a:r>
          </a:p>
        </p:txBody>
      </p:sp>
    </p:spTree>
    <p:extLst>
      <p:ext uri="{BB962C8B-B14F-4D97-AF65-F5344CB8AC3E}">
        <p14:creationId xmlns:p14="http://schemas.microsoft.com/office/powerpoint/2010/main" val="133798332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Content With Photo A">
    <p:bg>
      <p:bgPr>
        <a:solidFill>
          <a:schemeClr val="bg2"/>
        </a:solidFill>
        <a:effectLst/>
      </p:bgPr>
    </p:bg>
    <p:spTree>
      <p:nvGrpSpPr>
        <p:cNvPr id="1" name=""/>
        <p:cNvGrpSpPr/>
        <p:nvPr/>
      </p:nvGrpSpPr>
      <p:grpSpPr>
        <a:xfrm>
          <a:off x="0" y="0"/>
          <a:ext cx="0" cy="0"/>
          <a:chOff x="0" y="0"/>
          <a:chExt cx="0" cy="0"/>
        </a:xfrm>
      </p:grpSpPr>
      <p:sp>
        <p:nvSpPr>
          <p:cNvPr id="3" name="Round Same Side Corner Rectangle 4">
            <a:extLst>
              <a:ext uri="{FF2B5EF4-FFF2-40B4-BE49-F238E27FC236}">
                <a16:creationId xmlns:a16="http://schemas.microsoft.com/office/drawing/2014/main" id="{A94A60E3-6944-C923-2DC5-4C30EBBE4C63}"/>
              </a:ext>
            </a:extLst>
          </p:cNvPr>
          <p:cNvSpPr/>
          <p:nvPr userDrawn="1"/>
        </p:nvSpPr>
        <p:spPr>
          <a:xfrm rot="5400000">
            <a:off x="-793750" y="1250950"/>
            <a:ext cx="5499100" cy="3911600"/>
          </a:xfrm>
          <a:prstGeom prst="round2SameRect">
            <a:avLst>
              <a:gd name="adj1" fmla="val 353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ext Placeholder 7"/>
          <p:cNvSpPr>
            <a:spLocks noGrp="1"/>
          </p:cNvSpPr>
          <p:nvPr>
            <p:ph type="body" sz="quarter" idx="16"/>
          </p:nvPr>
        </p:nvSpPr>
        <p:spPr>
          <a:xfrm>
            <a:off x="460246" y="6103112"/>
            <a:ext cx="11274552" cy="246888"/>
          </a:xfrm>
        </p:spPr>
        <p:txBody>
          <a:bodyPr anchor="b"/>
          <a:lstStyle>
            <a:lvl1pPr>
              <a:spcBef>
                <a:spcPts val="0"/>
              </a:spcBef>
              <a:defRPr lang="en-US" sz="800" kern="1200" dirty="0">
                <a:solidFill>
                  <a:schemeClr val="tx2">
                    <a:lumMod val="60000"/>
                    <a:lumOff val="40000"/>
                  </a:schemeClr>
                </a:solidFill>
                <a:latin typeface="+mn-lt"/>
                <a:ea typeface="+mn-ea"/>
                <a:cs typeface="+mn-cs"/>
              </a:defRPr>
            </a:lvl1pPr>
          </a:lstStyle>
          <a:p>
            <a:pPr lvl="0"/>
            <a:r>
              <a:rPr lang="en-US"/>
              <a:t>Click to edit Master text styles</a:t>
            </a:r>
          </a:p>
        </p:txBody>
      </p:sp>
      <p:sp>
        <p:nvSpPr>
          <p:cNvPr id="13" name="Picture Placeholder 12"/>
          <p:cNvSpPr>
            <a:spLocks noGrp="1"/>
          </p:cNvSpPr>
          <p:nvPr>
            <p:ph type="pic" sz="quarter" idx="19"/>
          </p:nvPr>
        </p:nvSpPr>
        <p:spPr>
          <a:xfrm>
            <a:off x="-15876" y="457200"/>
            <a:ext cx="3927476" cy="5499101"/>
          </a:xfrm>
          <a:custGeom>
            <a:avLst/>
            <a:gdLst>
              <a:gd name="connsiteX0" fmla="*/ 0 w 3927476"/>
              <a:gd name="connsiteY0" fmla="*/ 0 h 5503160"/>
              <a:gd name="connsiteX1" fmla="*/ 3805718 w 3927476"/>
              <a:gd name="connsiteY1" fmla="*/ 0 h 5503160"/>
              <a:gd name="connsiteX2" fmla="*/ 3927476 w 3927476"/>
              <a:gd name="connsiteY2" fmla="*/ 121758 h 5503160"/>
              <a:gd name="connsiteX3" fmla="*/ 3927476 w 3927476"/>
              <a:gd name="connsiteY3" fmla="*/ 5381402 h 5503160"/>
              <a:gd name="connsiteX4" fmla="*/ 3805718 w 3927476"/>
              <a:gd name="connsiteY4" fmla="*/ 5503160 h 5503160"/>
              <a:gd name="connsiteX5" fmla="*/ 0 w 3927476"/>
              <a:gd name="connsiteY5" fmla="*/ 5503160 h 5503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7476" h="5503160">
                <a:moveTo>
                  <a:pt x="0" y="0"/>
                </a:moveTo>
                <a:lnTo>
                  <a:pt x="3805718" y="0"/>
                </a:lnTo>
                <a:cubicBezTo>
                  <a:pt x="3872963" y="0"/>
                  <a:pt x="3927476" y="54513"/>
                  <a:pt x="3927476" y="121758"/>
                </a:cubicBezTo>
                <a:lnTo>
                  <a:pt x="3927476" y="5381402"/>
                </a:lnTo>
                <a:cubicBezTo>
                  <a:pt x="3927476" y="5448647"/>
                  <a:pt x="3872963" y="5503160"/>
                  <a:pt x="3805718" y="5503160"/>
                </a:cubicBezTo>
                <a:lnTo>
                  <a:pt x="0" y="5503160"/>
                </a:lnTo>
                <a:close/>
              </a:path>
            </a:pathLst>
          </a:custGeom>
        </p:spPr>
        <p:txBody>
          <a:bodyPr tIns="274320" rtlCol="0">
            <a:noAutofit/>
          </a:bodyPr>
          <a:lstStyle>
            <a:lvl1pPr algn="ctr">
              <a:defRPr/>
            </a:lvl1pPr>
          </a:lstStyle>
          <a:p>
            <a:pPr lvl="0"/>
            <a:r>
              <a:rPr lang="en-US" noProof="0"/>
              <a:t>Click icon to add picture</a:t>
            </a:r>
          </a:p>
        </p:txBody>
      </p:sp>
      <p:sp>
        <p:nvSpPr>
          <p:cNvPr id="14" name="Content Placeholder 3"/>
          <p:cNvSpPr>
            <a:spLocks noGrp="1"/>
          </p:cNvSpPr>
          <p:nvPr>
            <p:ph sz="quarter" idx="10"/>
          </p:nvPr>
        </p:nvSpPr>
        <p:spPr>
          <a:xfrm>
            <a:off x="4370509" y="1638300"/>
            <a:ext cx="7364291" cy="431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2"/>
          <p:cNvSpPr>
            <a:spLocks noGrp="1"/>
          </p:cNvSpPr>
          <p:nvPr>
            <p:ph type="title"/>
          </p:nvPr>
        </p:nvSpPr>
        <p:spPr>
          <a:xfrm>
            <a:off x="4370388" y="460693"/>
            <a:ext cx="7366250" cy="429348"/>
          </a:xfrm>
        </p:spPr>
        <p:txBody>
          <a:bodyPr>
            <a:spAutoFit/>
          </a:bodyPr>
          <a:lstStyle>
            <a:lvl1pPr>
              <a:spcBef>
                <a:spcPts val="0"/>
              </a:spcBef>
              <a:defRPr/>
            </a:lvl1pPr>
          </a:lstStyle>
          <a:p>
            <a:r>
              <a:rPr lang="en-US"/>
              <a:t>Click to edit Master title style</a:t>
            </a:r>
          </a:p>
        </p:txBody>
      </p:sp>
      <p:sp>
        <p:nvSpPr>
          <p:cNvPr id="2" name="Text Placeholder 8"/>
          <p:cNvSpPr>
            <a:spLocks noGrp="1"/>
          </p:cNvSpPr>
          <p:nvPr>
            <p:ph type="body" sz="quarter" idx="14"/>
          </p:nvPr>
        </p:nvSpPr>
        <p:spPr>
          <a:xfrm>
            <a:off x="4370388" y="926289"/>
            <a:ext cx="7366250" cy="426791"/>
          </a:xfrm>
        </p:spPr>
        <p:txBody>
          <a:bodyPr lIns="0" tIns="0" rIns="0" bIns="0" rtlCol="0">
            <a:noAutofit/>
          </a:bodyPr>
          <a:lstStyle>
            <a:lvl1pPr>
              <a:lnSpc>
                <a:spcPct val="90000"/>
              </a:lnSpc>
              <a:spcBef>
                <a:spcPts val="0"/>
              </a:spcBef>
              <a:defRPr lang="en-US" dirty="0">
                <a:solidFill>
                  <a:schemeClr val="bg1">
                    <a:lumMod val="65000"/>
                  </a:schemeClr>
                </a:solidFill>
              </a:defRPr>
            </a:lvl1pPr>
          </a:lstStyle>
          <a:p>
            <a:pPr lvl="0"/>
            <a:r>
              <a:rPr lang="en-US"/>
              <a:t>Click to edit Master text styles</a:t>
            </a:r>
          </a:p>
        </p:txBody>
      </p:sp>
      <p:sp>
        <p:nvSpPr>
          <p:cNvPr id="4" name="Footer Placeholder 1">
            <a:extLst>
              <a:ext uri="{FF2B5EF4-FFF2-40B4-BE49-F238E27FC236}">
                <a16:creationId xmlns:a16="http://schemas.microsoft.com/office/drawing/2014/main" id="{FD26AAEF-EC26-7A7B-7D57-BC558BB6DE62}"/>
              </a:ext>
            </a:extLst>
          </p:cNvPr>
          <p:cNvSpPr>
            <a:spLocks noGrp="1"/>
          </p:cNvSpPr>
          <p:nvPr>
            <p:ph type="ftr" sz="quarter" idx="20"/>
          </p:nvPr>
        </p:nvSpPr>
        <p:spPr>
          <a:xfrm>
            <a:off x="4038600" y="6502400"/>
            <a:ext cx="4114800" cy="254000"/>
          </a:xfrm>
        </p:spPr>
        <p:txBody>
          <a:bodyPr/>
          <a:lstStyle>
            <a:lvl1pPr>
              <a:defRPr/>
            </a:lvl1pPr>
          </a:lstStyle>
          <a:p>
            <a:pPr>
              <a:defRPr/>
            </a:pPr>
            <a:r>
              <a:rPr lang="en-US"/>
              <a:t>CONFIDENTIAL – DO NOT DISTRIBUTE</a:t>
            </a:r>
          </a:p>
        </p:txBody>
      </p:sp>
    </p:spTree>
    <p:extLst>
      <p:ext uri="{BB962C8B-B14F-4D97-AF65-F5344CB8AC3E}">
        <p14:creationId xmlns:p14="http://schemas.microsoft.com/office/powerpoint/2010/main" val="77320161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Text Placeholder 12"/>
          <p:cNvSpPr>
            <a:spLocks noGrp="1"/>
          </p:cNvSpPr>
          <p:nvPr>
            <p:ph type="body" sz="quarter" idx="10"/>
          </p:nvPr>
        </p:nvSpPr>
        <p:spPr>
          <a:xfrm>
            <a:off x="406400" y="6324600"/>
            <a:ext cx="6096000" cy="381000"/>
          </a:xfrm>
        </p:spPr>
        <p:txBody>
          <a:bodyPr/>
          <a:lstStyle>
            <a:lvl1pPr marL="0" indent="0">
              <a:buNone/>
              <a:defRPr sz="1600" i="1"/>
            </a:lvl1pPr>
          </a:lstStyle>
          <a:p>
            <a:pPr lvl="0"/>
            <a:r>
              <a:rPr lang="en-US"/>
              <a:t>Click to edit Master text styles</a:t>
            </a:r>
          </a:p>
        </p:txBody>
      </p:sp>
    </p:spTree>
    <p:extLst>
      <p:ext uri="{BB962C8B-B14F-4D97-AF65-F5344CB8AC3E}">
        <p14:creationId xmlns:p14="http://schemas.microsoft.com/office/powerpoint/2010/main" val="191069497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6_Title, content, footer">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01D75A36-AE7D-E196-1BED-BDCAC9B2223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99650" y="6400800"/>
            <a:ext cx="2165350"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itle 41"/>
          <p:cNvSpPr>
            <a:spLocks noGrp="1"/>
          </p:cNvSpPr>
          <p:nvPr>
            <p:ph type="title"/>
          </p:nvPr>
        </p:nvSpPr>
        <p:spPr>
          <a:xfrm>
            <a:off x="661338" y="690580"/>
            <a:ext cx="11052295" cy="549361"/>
          </a:xfrm>
          <a:prstGeom prst="rect">
            <a:avLst/>
          </a:prstGeom>
        </p:spPr>
        <p:txBody>
          <a:bodyPr anchor="b">
            <a:noAutofit/>
          </a:bodyPr>
          <a:lstStyle>
            <a:lvl1pPr algn="l">
              <a:defRPr sz="3733" b="1">
                <a:solidFill>
                  <a:schemeClr val="accent1"/>
                </a:solidFill>
              </a:defRPr>
            </a:lvl1pPr>
          </a:lstStyle>
          <a:p>
            <a:r>
              <a:rPr lang="en-US"/>
              <a:t>Click to edit Master title style</a:t>
            </a:r>
            <a:endParaRPr lang="en-US" dirty="0"/>
          </a:p>
        </p:txBody>
      </p:sp>
      <p:sp>
        <p:nvSpPr>
          <p:cNvPr id="5" name="Text Placeholder 4"/>
          <p:cNvSpPr>
            <a:spLocks noGrp="1"/>
          </p:cNvSpPr>
          <p:nvPr>
            <p:ph type="body" sz="quarter" idx="13"/>
          </p:nvPr>
        </p:nvSpPr>
        <p:spPr>
          <a:xfrm>
            <a:off x="660401" y="1679429"/>
            <a:ext cx="11053233" cy="4497005"/>
          </a:xfrm>
          <a:prstGeom prst="rect">
            <a:avLst/>
          </a:prstGeom>
        </p:spPr>
        <p:txBody>
          <a:bodyPr/>
          <a:lstStyle>
            <a:lvl1pPr>
              <a:defRPr sz="2667"/>
            </a:lvl1pPr>
            <a:lvl2pPr>
              <a:defRPr sz="2667"/>
            </a:lvl2pPr>
            <a:lvl3pPr>
              <a:defRPr sz="2667"/>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levelv</a:t>
            </a:r>
            <a:endParaRPr lang="en-US" dirty="0"/>
          </a:p>
        </p:txBody>
      </p:sp>
      <p:sp>
        <p:nvSpPr>
          <p:cNvPr id="3" name="Slide Number Placeholder 5">
            <a:extLst>
              <a:ext uri="{FF2B5EF4-FFF2-40B4-BE49-F238E27FC236}">
                <a16:creationId xmlns:a16="http://schemas.microsoft.com/office/drawing/2014/main" id="{7FECAFA7-9EF3-F060-68E7-9F2C68E9AFA1}"/>
              </a:ext>
            </a:extLst>
          </p:cNvPr>
          <p:cNvSpPr>
            <a:spLocks noGrp="1"/>
          </p:cNvSpPr>
          <p:nvPr>
            <p:ph type="sldNum" sz="quarter" idx="14"/>
          </p:nvPr>
        </p:nvSpPr>
        <p:spPr>
          <a:xfrm>
            <a:off x="-280988" y="6570663"/>
            <a:ext cx="792163" cy="365125"/>
          </a:xfrm>
        </p:spPr>
        <p:txBody>
          <a:bodyPr/>
          <a:lstStyle>
            <a:lvl1pPr algn="r">
              <a:defRPr sz="1067">
                <a:solidFill>
                  <a:srgbClr val="666666"/>
                </a:solidFill>
              </a:defRPr>
            </a:lvl1pPr>
          </a:lstStyle>
          <a:p>
            <a:pPr>
              <a:defRPr/>
            </a:pPr>
            <a:fld id="{34C39671-8039-44DB-A6D2-4110D2C41299}" type="slidenum">
              <a:rPr lang="en-US"/>
              <a:pPr>
                <a:defRPr/>
              </a:pPr>
              <a:t>‹#›</a:t>
            </a:fld>
            <a:r>
              <a:rPr lang="en-US" dirty="0">
                <a:solidFill>
                  <a:schemeClr val="accent1"/>
                </a:solidFill>
              </a:rPr>
              <a:t>  |</a:t>
            </a:r>
          </a:p>
        </p:txBody>
      </p:sp>
      <p:sp>
        <p:nvSpPr>
          <p:cNvPr id="4" name="Footer Placeholder 4">
            <a:extLst>
              <a:ext uri="{FF2B5EF4-FFF2-40B4-BE49-F238E27FC236}">
                <a16:creationId xmlns:a16="http://schemas.microsoft.com/office/drawing/2014/main" id="{9EE28379-4111-7B38-0A43-C0A9EC65D81D}"/>
              </a:ext>
            </a:extLst>
          </p:cNvPr>
          <p:cNvSpPr>
            <a:spLocks noGrp="1"/>
          </p:cNvSpPr>
          <p:nvPr>
            <p:ph type="ftr" sz="quarter" idx="15"/>
          </p:nvPr>
        </p:nvSpPr>
        <p:spPr>
          <a:xfrm>
            <a:off x="430213" y="6570663"/>
            <a:ext cx="7950200" cy="365125"/>
          </a:xfrm>
        </p:spPr>
        <p:txBody>
          <a:bodyPr/>
          <a:lstStyle>
            <a:lvl1pPr>
              <a:defRPr sz="1067">
                <a:solidFill>
                  <a:srgbClr val="666666"/>
                </a:solidFill>
              </a:defRPr>
            </a:lvl1pPr>
          </a:lstStyle>
          <a:p>
            <a:pPr>
              <a:defRPr/>
            </a:pPr>
            <a:r>
              <a:rPr lang="en-US"/>
              <a:t>Trade Secret, Confidential, Proprietary, Do Not Copy  |  OSU Wexner Medical Center  © 2018 </a:t>
            </a:r>
            <a:endParaRPr lang="en-US" dirty="0"/>
          </a:p>
        </p:txBody>
      </p:sp>
    </p:spTree>
    <p:extLst>
      <p:ext uri="{BB962C8B-B14F-4D97-AF65-F5344CB8AC3E}">
        <p14:creationId xmlns:p14="http://schemas.microsoft.com/office/powerpoint/2010/main" val="408172153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Product Feature">
    <p:spTree>
      <p:nvGrpSpPr>
        <p:cNvPr id="1" name=""/>
        <p:cNvGrpSpPr/>
        <p:nvPr/>
      </p:nvGrpSpPr>
      <p:grpSpPr>
        <a:xfrm>
          <a:off x="0" y="0"/>
          <a:ext cx="0" cy="0"/>
          <a:chOff x="0" y="0"/>
          <a:chExt cx="0" cy="0"/>
        </a:xfrm>
      </p:grpSpPr>
      <p:sp>
        <p:nvSpPr>
          <p:cNvPr id="14" name="Text Placeholder 13"/>
          <p:cNvSpPr>
            <a:spLocks noGrp="1"/>
          </p:cNvSpPr>
          <p:nvPr>
            <p:ph type="body" sz="quarter" idx="14"/>
          </p:nvPr>
        </p:nvSpPr>
        <p:spPr>
          <a:xfrm>
            <a:off x="4313319" y="1559719"/>
            <a:ext cx="7426245" cy="431800"/>
          </a:xfrm>
        </p:spPr>
        <p:txBody>
          <a:bodyPr/>
          <a:lstStyle>
            <a:lvl1pPr>
              <a:defRPr sz="2000">
                <a:solidFill>
                  <a:schemeClr val="accent1"/>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US"/>
              <a:t>Click to edit Master text styles</a:t>
            </a:r>
          </a:p>
        </p:txBody>
      </p:sp>
      <p:sp>
        <p:nvSpPr>
          <p:cNvPr id="16" name="Text Placeholder 15"/>
          <p:cNvSpPr>
            <a:spLocks noGrp="1"/>
          </p:cNvSpPr>
          <p:nvPr>
            <p:ph type="body" sz="quarter" idx="15"/>
          </p:nvPr>
        </p:nvSpPr>
        <p:spPr>
          <a:xfrm>
            <a:off x="4311650" y="2108201"/>
            <a:ext cx="7437439" cy="3886199"/>
          </a:xfrm>
        </p:spPr>
        <p:txBody>
          <a:bodyPr/>
          <a:lstStyle>
            <a:lvl1pPr>
              <a:defRPr sz="1600"/>
            </a:lvl1pPr>
            <a:lvl2pPr>
              <a:defRPr sz="1400"/>
            </a:lvl2pPr>
            <a:lvl3pPr>
              <a:defRPr sz="1200"/>
            </a:lvl3pPr>
            <a:lvl4pPr>
              <a:defRPr sz="1100"/>
            </a:lvl4pPr>
            <a:lvl5pPr>
              <a:defRPr sz="105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6"/>
          </p:nvPr>
        </p:nvSpPr>
        <p:spPr>
          <a:xfrm>
            <a:off x="442913" y="1559720"/>
            <a:ext cx="3563937" cy="4434680"/>
          </a:xfrm>
          <a:prstGeom prst="rect">
            <a:avLst/>
          </a:prstGeom>
          <a:noFill/>
        </p:spPr>
        <p:txBody>
          <a:bodyPr rtlCol="0" anchor="ctr">
            <a:normAutofit/>
          </a:bodyPr>
          <a:lstStyle>
            <a:lvl1pPr algn="ctr">
              <a:defRPr/>
            </a:lvl1pPr>
          </a:lstStyle>
          <a:p>
            <a:pPr lvl="0"/>
            <a:r>
              <a:rPr lang="en-US" noProof="0"/>
              <a:t>Click icon to add picture</a:t>
            </a:r>
          </a:p>
        </p:txBody>
      </p:sp>
      <p:sp>
        <p:nvSpPr>
          <p:cNvPr id="2" name="Title 1"/>
          <p:cNvSpPr>
            <a:spLocks noGrp="1"/>
          </p:cNvSpPr>
          <p:nvPr>
            <p:ph type="title"/>
          </p:nvPr>
        </p:nvSpPr>
        <p:spPr/>
        <p:txBody>
          <a:bodyPr/>
          <a:lstStyle/>
          <a:p>
            <a:r>
              <a:rPr lang="en-US"/>
              <a:t>Click to edit Master title style</a:t>
            </a:r>
          </a:p>
        </p:txBody>
      </p:sp>
      <p:sp>
        <p:nvSpPr>
          <p:cNvPr id="7" name="Text Placeholder 3"/>
          <p:cNvSpPr>
            <a:spLocks noGrp="1"/>
          </p:cNvSpPr>
          <p:nvPr>
            <p:ph type="body" sz="quarter" idx="19"/>
          </p:nvPr>
        </p:nvSpPr>
        <p:spPr>
          <a:xfrm>
            <a:off x="442911" y="6051958"/>
            <a:ext cx="11306175" cy="412750"/>
          </a:xfrm>
          <a:noFill/>
        </p:spPr>
        <p:txBody>
          <a:bodyPr lIns="0" tIns="0" rIns="0" bIns="0" rtlCol="0" anchor="b">
            <a:noAutofit/>
          </a:bodyPr>
          <a:lstStyle>
            <a:lvl1pPr>
              <a:defRPr lang="en-DE" sz="800" dirty="0">
                <a:solidFill>
                  <a:schemeClr val="tx1">
                    <a:lumMod val="60000"/>
                    <a:lumOff val="40000"/>
                  </a:schemeClr>
                </a:solidFill>
              </a:defRPr>
            </a:lvl1pPr>
          </a:lstStyle>
          <a:p>
            <a:pPr lvl="0"/>
            <a:r>
              <a:rPr lang="en-US"/>
              <a:t>Click to edit Master text styles</a:t>
            </a:r>
            <a:endParaRPr lang="en-DE"/>
          </a:p>
        </p:txBody>
      </p:sp>
      <p:sp>
        <p:nvSpPr>
          <p:cNvPr id="3" name="Footer Placeholder 3">
            <a:extLst>
              <a:ext uri="{FF2B5EF4-FFF2-40B4-BE49-F238E27FC236}">
                <a16:creationId xmlns:a16="http://schemas.microsoft.com/office/drawing/2014/main" id="{2C4B5867-5470-B5FD-1E07-EDB62BB5E7C9}"/>
              </a:ext>
            </a:extLst>
          </p:cNvPr>
          <p:cNvSpPr>
            <a:spLocks noGrp="1"/>
          </p:cNvSpPr>
          <p:nvPr>
            <p:ph type="ftr" sz="quarter" idx="20"/>
          </p:nvPr>
        </p:nvSpPr>
        <p:spPr>
          <a:xfrm>
            <a:off x="3333750" y="6491288"/>
            <a:ext cx="5524500" cy="247650"/>
          </a:xfrm>
        </p:spPr>
        <p:txBody>
          <a:bodyPr/>
          <a:lstStyle>
            <a:lvl1pPr>
              <a:defRPr/>
            </a:lvl1pPr>
          </a:lstStyle>
          <a:p>
            <a:pPr>
              <a:defRPr/>
            </a:pPr>
            <a:r>
              <a:rPr lang="en-US"/>
              <a:t>MAT-1397 v1.0</a:t>
            </a:r>
          </a:p>
        </p:txBody>
      </p:sp>
      <p:sp>
        <p:nvSpPr>
          <p:cNvPr id="4" name="Slide Number Placeholder 2">
            <a:extLst>
              <a:ext uri="{FF2B5EF4-FFF2-40B4-BE49-F238E27FC236}">
                <a16:creationId xmlns:a16="http://schemas.microsoft.com/office/drawing/2014/main" id="{571B7C17-AB9B-1F5D-653E-0F6375567A3C}"/>
              </a:ext>
            </a:extLst>
          </p:cNvPr>
          <p:cNvSpPr>
            <a:spLocks noGrp="1"/>
          </p:cNvSpPr>
          <p:nvPr>
            <p:ph type="sldNum" sz="quarter" idx="21"/>
          </p:nvPr>
        </p:nvSpPr>
        <p:spPr>
          <a:xfrm>
            <a:off x="11063288" y="6491288"/>
            <a:ext cx="685800" cy="247650"/>
          </a:xfrm>
        </p:spPr>
        <p:txBody>
          <a:bodyPr/>
          <a:lstStyle>
            <a:lvl1pPr>
              <a:defRPr/>
            </a:lvl1pPr>
          </a:lstStyle>
          <a:p>
            <a:pPr>
              <a:defRPr/>
            </a:pPr>
            <a:fld id="{47E8D6A4-02C5-4F2E-9E84-68BE6A46CAEE}" type="slidenum">
              <a:rPr lang="en-US"/>
              <a:pPr>
                <a:defRPr/>
              </a:pPr>
              <a:t>‹#›</a:t>
            </a:fld>
            <a:endParaRPr lang="en-US"/>
          </a:p>
        </p:txBody>
      </p:sp>
    </p:spTree>
    <p:extLst>
      <p:ext uri="{BB962C8B-B14F-4D97-AF65-F5344CB8AC3E}">
        <p14:creationId xmlns:p14="http://schemas.microsoft.com/office/powerpoint/2010/main" val="36950713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3CFA2-2F5F-DBA3-6E3F-BEA7D9B875E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C743D5-BB91-B2CD-3ECC-EE65A721CD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D433671-EE1E-3718-04E8-0D7216C74836}"/>
              </a:ext>
            </a:extLst>
          </p:cNvPr>
          <p:cNvSpPr>
            <a:spLocks noGrp="1"/>
          </p:cNvSpPr>
          <p:nvPr>
            <p:ph type="dt" sz="half" idx="10"/>
          </p:nvPr>
        </p:nvSpPr>
        <p:spPr/>
        <p:txBody>
          <a:bodyPr/>
          <a:lstStyle/>
          <a:p>
            <a:fld id="{9AC1BE0E-2151-4576-BE97-D2BE58247588}" type="datetimeFigureOut">
              <a:rPr lang="en-US" smtClean="0"/>
              <a:t>10/19/2025</a:t>
            </a:fld>
            <a:endParaRPr lang="en-US"/>
          </a:p>
        </p:txBody>
      </p:sp>
      <p:sp>
        <p:nvSpPr>
          <p:cNvPr id="5" name="Footer Placeholder 4">
            <a:extLst>
              <a:ext uri="{FF2B5EF4-FFF2-40B4-BE49-F238E27FC236}">
                <a16:creationId xmlns:a16="http://schemas.microsoft.com/office/drawing/2014/main" id="{4BABA478-DEC4-31D4-B982-1C3FFE7579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16E97E-A545-06E8-D854-0750D9F8E6A8}"/>
              </a:ext>
            </a:extLst>
          </p:cNvPr>
          <p:cNvSpPr>
            <a:spLocks noGrp="1"/>
          </p:cNvSpPr>
          <p:nvPr>
            <p:ph type="sldNum" sz="quarter" idx="12"/>
          </p:nvPr>
        </p:nvSpPr>
        <p:spPr/>
        <p:txBody>
          <a:bodyPr/>
          <a:lstStyle/>
          <a:p>
            <a:fld id="{78127B22-BD65-4817-BBED-E988D4EA787F}" type="slidenum">
              <a:rPr lang="en-US" smtClean="0"/>
              <a:t>‹#›</a:t>
            </a:fld>
            <a:endParaRPr lang="en-US"/>
          </a:p>
        </p:txBody>
      </p:sp>
    </p:spTree>
    <p:extLst>
      <p:ext uri="{BB962C8B-B14F-4D97-AF65-F5344CB8AC3E}">
        <p14:creationId xmlns:p14="http://schemas.microsoft.com/office/powerpoint/2010/main" val="270653256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AAEBE-A6B0-4AC6-AD89-24C8171DF6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917B5B-85ED-B3B7-F4FF-0974534153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F3B1F3-7FFD-9BD2-82FF-942C340BAFF1}"/>
              </a:ext>
            </a:extLst>
          </p:cNvPr>
          <p:cNvSpPr>
            <a:spLocks noGrp="1"/>
          </p:cNvSpPr>
          <p:nvPr>
            <p:ph type="dt" sz="half" idx="10"/>
          </p:nvPr>
        </p:nvSpPr>
        <p:spPr/>
        <p:txBody>
          <a:bodyPr/>
          <a:lstStyle/>
          <a:p>
            <a:fld id="{9AC1BE0E-2151-4576-BE97-D2BE58247588}" type="datetimeFigureOut">
              <a:rPr lang="en-US" smtClean="0"/>
              <a:t>10/19/2025</a:t>
            </a:fld>
            <a:endParaRPr lang="en-US"/>
          </a:p>
        </p:txBody>
      </p:sp>
      <p:sp>
        <p:nvSpPr>
          <p:cNvPr id="5" name="Footer Placeholder 4">
            <a:extLst>
              <a:ext uri="{FF2B5EF4-FFF2-40B4-BE49-F238E27FC236}">
                <a16:creationId xmlns:a16="http://schemas.microsoft.com/office/drawing/2014/main" id="{442B8C03-3282-1465-CA6F-D35382C326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96956D-71A3-1E32-388D-A0AAB0F5FAFB}"/>
              </a:ext>
            </a:extLst>
          </p:cNvPr>
          <p:cNvSpPr>
            <a:spLocks noGrp="1"/>
          </p:cNvSpPr>
          <p:nvPr>
            <p:ph type="sldNum" sz="quarter" idx="12"/>
          </p:nvPr>
        </p:nvSpPr>
        <p:spPr/>
        <p:txBody>
          <a:bodyPr/>
          <a:lstStyle/>
          <a:p>
            <a:fld id="{78127B22-BD65-4817-BBED-E988D4EA787F}" type="slidenum">
              <a:rPr lang="en-US" smtClean="0"/>
              <a:t>‹#›</a:t>
            </a:fld>
            <a:endParaRPr lang="en-US"/>
          </a:p>
        </p:txBody>
      </p:sp>
    </p:spTree>
    <p:extLst>
      <p:ext uri="{BB962C8B-B14F-4D97-AF65-F5344CB8AC3E}">
        <p14:creationId xmlns:p14="http://schemas.microsoft.com/office/powerpoint/2010/main" val="35081749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3E7344F6-AFBD-1CF4-B85F-AA0D5200BB5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EB3CD800-BBA2-042B-895B-54630F42700C}"/>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ACF8FE4-A90C-4453-BA7A-EF778A0532AA}"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25443624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1B491-E1BF-A345-2B7F-A96ED6BD55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651138-D12B-6D34-87C8-95B0DC19810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52F364-E731-4ED3-C0E6-557935F6A358}"/>
              </a:ext>
            </a:extLst>
          </p:cNvPr>
          <p:cNvSpPr>
            <a:spLocks noGrp="1"/>
          </p:cNvSpPr>
          <p:nvPr>
            <p:ph type="dt" sz="half" idx="10"/>
          </p:nvPr>
        </p:nvSpPr>
        <p:spPr/>
        <p:txBody>
          <a:bodyPr/>
          <a:lstStyle/>
          <a:p>
            <a:fld id="{9AC1BE0E-2151-4576-BE97-D2BE58247588}" type="datetimeFigureOut">
              <a:rPr lang="en-US" smtClean="0"/>
              <a:t>10/19/2025</a:t>
            </a:fld>
            <a:endParaRPr lang="en-US"/>
          </a:p>
        </p:txBody>
      </p:sp>
      <p:sp>
        <p:nvSpPr>
          <p:cNvPr id="5" name="Footer Placeholder 4">
            <a:extLst>
              <a:ext uri="{FF2B5EF4-FFF2-40B4-BE49-F238E27FC236}">
                <a16:creationId xmlns:a16="http://schemas.microsoft.com/office/drawing/2014/main" id="{5FD3E572-3EC6-4186-A9E7-AD7DC9BABD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381D15-5273-0CFF-1652-4D196CBB5A12}"/>
              </a:ext>
            </a:extLst>
          </p:cNvPr>
          <p:cNvSpPr>
            <a:spLocks noGrp="1"/>
          </p:cNvSpPr>
          <p:nvPr>
            <p:ph type="sldNum" sz="quarter" idx="12"/>
          </p:nvPr>
        </p:nvSpPr>
        <p:spPr/>
        <p:txBody>
          <a:bodyPr/>
          <a:lstStyle/>
          <a:p>
            <a:fld id="{78127B22-BD65-4817-BBED-E988D4EA787F}" type="slidenum">
              <a:rPr lang="en-US" smtClean="0"/>
              <a:t>‹#›</a:t>
            </a:fld>
            <a:endParaRPr lang="en-US"/>
          </a:p>
        </p:txBody>
      </p:sp>
    </p:spTree>
    <p:extLst>
      <p:ext uri="{BB962C8B-B14F-4D97-AF65-F5344CB8AC3E}">
        <p14:creationId xmlns:p14="http://schemas.microsoft.com/office/powerpoint/2010/main" val="218252985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2BC0B-2910-F72B-A96F-5D94162625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F0EEAD-4BF0-E455-E4E6-27A9FB6B64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6E91F6-1B0C-CF78-125B-223EE77462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A05416-4C8A-B11E-324B-5233862E495A}"/>
              </a:ext>
            </a:extLst>
          </p:cNvPr>
          <p:cNvSpPr>
            <a:spLocks noGrp="1"/>
          </p:cNvSpPr>
          <p:nvPr>
            <p:ph type="dt" sz="half" idx="10"/>
          </p:nvPr>
        </p:nvSpPr>
        <p:spPr/>
        <p:txBody>
          <a:bodyPr/>
          <a:lstStyle/>
          <a:p>
            <a:fld id="{9AC1BE0E-2151-4576-BE97-D2BE58247588}" type="datetimeFigureOut">
              <a:rPr lang="en-US" smtClean="0"/>
              <a:t>10/19/2025</a:t>
            </a:fld>
            <a:endParaRPr lang="en-US"/>
          </a:p>
        </p:txBody>
      </p:sp>
      <p:sp>
        <p:nvSpPr>
          <p:cNvPr id="6" name="Footer Placeholder 5">
            <a:extLst>
              <a:ext uri="{FF2B5EF4-FFF2-40B4-BE49-F238E27FC236}">
                <a16:creationId xmlns:a16="http://schemas.microsoft.com/office/drawing/2014/main" id="{1C64F017-41F1-02E5-9017-9FC379C111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3FC2FC-29B4-4AB3-AD9B-A9C5F6363EE3}"/>
              </a:ext>
            </a:extLst>
          </p:cNvPr>
          <p:cNvSpPr>
            <a:spLocks noGrp="1"/>
          </p:cNvSpPr>
          <p:nvPr>
            <p:ph type="sldNum" sz="quarter" idx="12"/>
          </p:nvPr>
        </p:nvSpPr>
        <p:spPr/>
        <p:txBody>
          <a:bodyPr/>
          <a:lstStyle/>
          <a:p>
            <a:fld id="{78127B22-BD65-4817-BBED-E988D4EA787F}" type="slidenum">
              <a:rPr lang="en-US" smtClean="0"/>
              <a:t>‹#›</a:t>
            </a:fld>
            <a:endParaRPr lang="en-US"/>
          </a:p>
        </p:txBody>
      </p:sp>
    </p:spTree>
    <p:extLst>
      <p:ext uri="{BB962C8B-B14F-4D97-AF65-F5344CB8AC3E}">
        <p14:creationId xmlns:p14="http://schemas.microsoft.com/office/powerpoint/2010/main" val="67856870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BA9B8-A204-51F4-2BA9-3111A89DF46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C90482-E5D4-D6C3-FEF4-FD3EF106C6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8A9ECC-177A-82BF-64E3-403A5A5A58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04FD42-FB4C-3F9F-7EBE-6C54936190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1FAAF-43D4-2837-6145-639B6BD646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D71059-4452-80BF-94C1-B4640C827653}"/>
              </a:ext>
            </a:extLst>
          </p:cNvPr>
          <p:cNvSpPr>
            <a:spLocks noGrp="1"/>
          </p:cNvSpPr>
          <p:nvPr>
            <p:ph type="dt" sz="half" idx="10"/>
          </p:nvPr>
        </p:nvSpPr>
        <p:spPr/>
        <p:txBody>
          <a:bodyPr/>
          <a:lstStyle/>
          <a:p>
            <a:fld id="{9AC1BE0E-2151-4576-BE97-D2BE58247588}" type="datetimeFigureOut">
              <a:rPr lang="en-US" smtClean="0"/>
              <a:t>10/19/2025</a:t>
            </a:fld>
            <a:endParaRPr lang="en-US"/>
          </a:p>
        </p:txBody>
      </p:sp>
      <p:sp>
        <p:nvSpPr>
          <p:cNvPr id="8" name="Footer Placeholder 7">
            <a:extLst>
              <a:ext uri="{FF2B5EF4-FFF2-40B4-BE49-F238E27FC236}">
                <a16:creationId xmlns:a16="http://schemas.microsoft.com/office/drawing/2014/main" id="{A4865B82-7718-1D6D-39FA-349BFD10785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2F5FB5F-4B4F-19C2-59F2-391E4B256268}"/>
              </a:ext>
            </a:extLst>
          </p:cNvPr>
          <p:cNvSpPr>
            <a:spLocks noGrp="1"/>
          </p:cNvSpPr>
          <p:nvPr>
            <p:ph type="sldNum" sz="quarter" idx="12"/>
          </p:nvPr>
        </p:nvSpPr>
        <p:spPr/>
        <p:txBody>
          <a:bodyPr/>
          <a:lstStyle/>
          <a:p>
            <a:fld id="{78127B22-BD65-4817-BBED-E988D4EA787F}" type="slidenum">
              <a:rPr lang="en-US" smtClean="0"/>
              <a:t>‹#›</a:t>
            </a:fld>
            <a:endParaRPr lang="en-US"/>
          </a:p>
        </p:txBody>
      </p:sp>
    </p:spTree>
    <p:extLst>
      <p:ext uri="{BB962C8B-B14F-4D97-AF65-F5344CB8AC3E}">
        <p14:creationId xmlns:p14="http://schemas.microsoft.com/office/powerpoint/2010/main" val="96498151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FFC62-2A21-E59A-F47B-7291FE7EDD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AA80FD-0C69-C477-8F06-BC01471DF93A}"/>
              </a:ext>
            </a:extLst>
          </p:cNvPr>
          <p:cNvSpPr>
            <a:spLocks noGrp="1"/>
          </p:cNvSpPr>
          <p:nvPr>
            <p:ph type="dt" sz="half" idx="10"/>
          </p:nvPr>
        </p:nvSpPr>
        <p:spPr/>
        <p:txBody>
          <a:bodyPr/>
          <a:lstStyle/>
          <a:p>
            <a:fld id="{9AC1BE0E-2151-4576-BE97-D2BE58247588}" type="datetimeFigureOut">
              <a:rPr lang="en-US" smtClean="0"/>
              <a:t>10/19/2025</a:t>
            </a:fld>
            <a:endParaRPr lang="en-US"/>
          </a:p>
        </p:txBody>
      </p:sp>
      <p:sp>
        <p:nvSpPr>
          <p:cNvPr id="4" name="Footer Placeholder 3">
            <a:extLst>
              <a:ext uri="{FF2B5EF4-FFF2-40B4-BE49-F238E27FC236}">
                <a16:creationId xmlns:a16="http://schemas.microsoft.com/office/drawing/2014/main" id="{14EB54AD-DC71-AE4C-28DF-A9370397DB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2E5BE1-A529-B4EB-EA25-46D9FB49ABA6}"/>
              </a:ext>
            </a:extLst>
          </p:cNvPr>
          <p:cNvSpPr>
            <a:spLocks noGrp="1"/>
          </p:cNvSpPr>
          <p:nvPr>
            <p:ph type="sldNum" sz="quarter" idx="12"/>
          </p:nvPr>
        </p:nvSpPr>
        <p:spPr/>
        <p:txBody>
          <a:bodyPr/>
          <a:lstStyle/>
          <a:p>
            <a:fld id="{78127B22-BD65-4817-BBED-E988D4EA787F}" type="slidenum">
              <a:rPr lang="en-US" smtClean="0"/>
              <a:t>‹#›</a:t>
            </a:fld>
            <a:endParaRPr lang="en-US"/>
          </a:p>
        </p:txBody>
      </p:sp>
    </p:spTree>
    <p:extLst>
      <p:ext uri="{BB962C8B-B14F-4D97-AF65-F5344CB8AC3E}">
        <p14:creationId xmlns:p14="http://schemas.microsoft.com/office/powerpoint/2010/main" val="69907796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1F8D2F-80F5-0B05-9567-046A1DBCE68D}"/>
              </a:ext>
            </a:extLst>
          </p:cNvPr>
          <p:cNvSpPr>
            <a:spLocks noGrp="1"/>
          </p:cNvSpPr>
          <p:nvPr>
            <p:ph type="dt" sz="half" idx="10"/>
          </p:nvPr>
        </p:nvSpPr>
        <p:spPr/>
        <p:txBody>
          <a:bodyPr/>
          <a:lstStyle/>
          <a:p>
            <a:fld id="{9AC1BE0E-2151-4576-BE97-D2BE58247588}" type="datetimeFigureOut">
              <a:rPr lang="en-US" smtClean="0"/>
              <a:t>10/19/2025</a:t>
            </a:fld>
            <a:endParaRPr lang="en-US"/>
          </a:p>
        </p:txBody>
      </p:sp>
      <p:sp>
        <p:nvSpPr>
          <p:cNvPr id="3" name="Footer Placeholder 2">
            <a:extLst>
              <a:ext uri="{FF2B5EF4-FFF2-40B4-BE49-F238E27FC236}">
                <a16:creationId xmlns:a16="http://schemas.microsoft.com/office/drawing/2014/main" id="{8E77CB1F-9436-F771-C9B8-A5692D55BB7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E5306D-F2BC-75E8-E130-BA92621E4627}"/>
              </a:ext>
            </a:extLst>
          </p:cNvPr>
          <p:cNvSpPr>
            <a:spLocks noGrp="1"/>
          </p:cNvSpPr>
          <p:nvPr>
            <p:ph type="sldNum" sz="quarter" idx="12"/>
          </p:nvPr>
        </p:nvSpPr>
        <p:spPr/>
        <p:txBody>
          <a:bodyPr/>
          <a:lstStyle/>
          <a:p>
            <a:fld id="{78127B22-BD65-4817-BBED-E988D4EA787F}" type="slidenum">
              <a:rPr lang="en-US" smtClean="0"/>
              <a:t>‹#›</a:t>
            </a:fld>
            <a:endParaRPr lang="en-US"/>
          </a:p>
        </p:txBody>
      </p:sp>
    </p:spTree>
    <p:extLst>
      <p:ext uri="{BB962C8B-B14F-4D97-AF65-F5344CB8AC3E}">
        <p14:creationId xmlns:p14="http://schemas.microsoft.com/office/powerpoint/2010/main" val="349242265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7FC87-AC52-BCC5-9704-13A4BF212F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AFF64D-10D8-FCBF-AEBE-075146244E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2A1BF8-FA0A-FD0B-D604-84BAC0C3B5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C5458C-7E79-1EA7-04E2-7674C683AFC9}"/>
              </a:ext>
            </a:extLst>
          </p:cNvPr>
          <p:cNvSpPr>
            <a:spLocks noGrp="1"/>
          </p:cNvSpPr>
          <p:nvPr>
            <p:ph type="dt" sz="half" idx="10"/>
          </p:nvPr>
        </p:nvSpPr>
        <p:spPr/>
        <p:txBody>
          <a:bodyPr/>
          <a:lstStyle/>
          <a:p>
            <a:fld id="{9AC1BE0E-2151-4576-BE97-D2BE58247588}" type="datetimeFigureOut">
              <a:rPr lang="en-US" smtClean="0"/>
              <a:t>10/19/2025</a:t>
            </a:fld>
            <a:endParaRPr lang="en-US"/>
          </a:p>
        </p:txBody>
      </p:sp>
      <p:sp>
        <p:nvSpPr>
          <p:cNvPr id="6" name="Footer Placeholder 5">
            <a:extLst>
              <a:ext uri="{FF2B5EF4-FFF2-40B4-BE49-F238E27FC236}">
                <a16:creationId xmlns:a16="http://schemas.microsoft.com/office/drawing/2014/main" id="{C393E97F-D91E-53F9-0C32-6FF33534CA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C70CEB-162E-01AA-2B5F-C7559F2DBA59}"/>
              </a:ext>
            </a:extLst>
          </p:cNvPr>
          <p:cNvSpPr>
            <a:spLocks noGrp="1"/>
          </p:cNvSpPr>
          <p:nvPr>
            <p:ph type="sldNum" sz="quarter" idx="12"/>
          </p:nvPr>
        </p:nvSpPr>
        <p:spPr/>
        <p:txBody>
          <a:bodyPr/>
          <a:lstStyle/>
          <a:p>
            <a:fld id="{78127B22-BD65-4817-BBED-E988D4EA787F}" type="slidenum">
              <a:rPr lang="en-US" smtClean="0"/>
              <a:t>‹#›</a:t>
            </a:fld>
            <a:endParaRPr lang="en-US"/>
          </a:p>
        </p:txBody>
      </p:sp>
    </p:spTree>
    <p:extLst>
      <p:ext uri="{BB962C8B-B14F-4D97-AF65-F5344CB8AC3E}">
        <p14:creationId xmlns:p14="http://schemas.microsoft.com/office/powerpoint/2010/main" val="60984279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3ECB2-DFC8-1F30-A131-5D1B6B37F0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EEF047-6F4A-835C-4F11-46A697479C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FCB0E2-5AFB-7BB7-4829-43F254F42F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42F581-C3E6-6D41-B9B0-AF44FD91DA12}"/>
              </a:ext>
            </a:extLst>
          </p:cNvPr>
          <p:cNvSpPr>
            <a:spLocks noGrp="1"/>
          </p:cNvSpPr>
          <p:nvPr>
            <p:ph type="dt" sz="half" idx="10"/>
          </p:nvPr>
        </p:nvSpPr>
        <p:spPr/>
        <p:txBody>
          <a:bodyPr/>
          <a:lstStyle/>
          <a:p>
            <a:fld id="{9AC1BE0E-2151-4576-BE97-D2BE58247588}" type="datetimeFigureOut">
              <a:rPr lang="en-US" smtClean="0"/>
              <a:t>10/19/2025</a:t>
            </a:fld>
            <a:endParaRPr lang="en-US"/>
          </a:p>
        </p:txBody>
      </p:sp>
      <p:sp>
        <p:nvSpPr>
          <p:cNvPr id="6" name="Footer Placeholder 5">
            <a:extLst>
              <a:ext uri="{FF2B5EF4-FFF2-40B4-BE49-F238E27FC236}">
                <a16:creationId xmlns:a16="http://schemas.microsoft.com/office/drawing/2014/main" id="{6D774C85-61C5-2689-2F3D-7B02FD7181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F1D974-219C-3006-7DD1-A7C05D405E0A}"/>
              </a:ext>
            </a:extLst>
          </p:cNvPr>
          <p:cNvSpPr>
            <a:spLocks noGrp="1"/>
          </p:cNvSpPr>
          <p:nvPr>
            <p:ph type="sldNum" sz="quarter" idx="12"/>
          </p:nvPr>
        </p:nvSpPr>
        <p:spPr/>
        <p:txBody>
          <a:bodyPr/>
          <a:lstStyle/>
          <a:p>
            <a:fld id="{78127B22-BD65-4817-BBED-E988D4EA787F}" type="slidenum">
              <a:rPr lang="en-US" smtClean="0"/>
              <a:t>‹#›</a:t>
            </a:fld>
            <a:endParaRPr lang="en-US"/>
          </a:p>
        </p:txBody>
      </p:sp>
    </p:spTree>
    <p:extLst>
      <p:ext uri="{BB962C8B-B14F-4D97-AF65-F5344CB8AC3E}">
        <p14:creationId xmlns:p14="http://schemas.microsoft.com/office/powerpoint/2010/main" val="300628843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5496D-323D-9DB9-4BBD-88CC6B4F2A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DD551F-9BB5-1C40-3042-497262E5CA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403F42-8CF3-E2D0-B299-7A62ACB6B25A}"/>
              </a:ext>
            </a:extLst>
          </p:cNvPr>
          <p:cNvSpPr>
            <a:spLocks noGrp="1"/>
          </p:cNvSpPr>
          <p:nvPr>
            <p:ph type="dt" sz="half" idx="10"/>
          </p:nvPr>
        </p:nvSpPr>
        <p:spPr/>
        <p:txBody>
          <a:bodyPr/>
          <a:lstStyle/>
          <a:p>
            <a:fld id="{9AC1BE0E-2151-4576-BE97-D2BE58247588}" type="datetimeFigureOut">
              <a:rPr lang="en-US" smtClean="0"/>
              <a:t>10/19/2025</a:t>
            </a:fld>
            <a:endParaRPr lang="en-US"/>
          </a:p>
        </p:txBody>
      </p:sp>
      <p:sp>
        <p:nvSpPr>
          <p:cNvPr id="5" name="Footer Placeholder 4">
            <a:extLst>
              <a:ext uri="{FF2B5EF4-FFF2-40B4-BE49-F238E27FC236}">
                <a16:creationId xmlns:a16="http://schemas.microsoft.com/office/drawing/2014/main" id="{E6E77CB4-3F10-D92A-2B39-E37166D6EE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CC467A-2504-55F1-D559-36A7024288D4}"/>
              </a:ext>
            </a:extLst>
          </p:cNvPr>
          <p:cNvSpPr>
            <a:spLocks noGrp="1"/>
          </p:cNvSpPr>
          <p:nvPr>
            <p:ph type="sldNum" sz="quarter" idx="12"/>
          </p:nvPr>
        </p:nvSpPr>
        <p:spPr/>
        <p:txBody>
          <a:bodyPr/>
          <a:lstStyle/>
          <a:p>
            <a:fld id="{78127B22-BD65-4817-BBED-E988D4EA787F}" type="slidenum">
              <a:rPr lang="en-US" smtClean="0"/>
              <a:t>‹#›</a:t>
            </a:fld>
            <a:endParaRPr lang="en-US"/>
          </a:p>
        </p:txBody>
      </p:sp>
    </p:spTree>
    <p:extLst>
      <p:ext uri="{BB962C8B-B14F-4D97-AF65-F5344CB8AC3E}">
        <p14:creationId xmlns:p14="http://schemas.microsoft.com/office/powerpoint/2010/main" val="168881349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EC407A-04CB-9049-6937-0749527EA7E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5EC22C-CB4A-26B2-AC26-F007E2AAFA0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F299AB-5E12-316C-1B7D-A604FE763B96}"/>
              </a:ext>
            </a:extLst>
          </p:cNvPr>
          <p:cNvSpPr>
            <a:spLocks noGrp="1"/>
          </p:cNvSpPr>
          <p:nvPr>
            <p:ph type="dt" sz="half" idx="10"/>
          </p:nvPr>
        </p:nvSpPr>
        <p:spPr/>
        <p:txBody>
          <a:bodyPr/>
          <a:lstStyle/>
          <a:p>
            <a:fld id="{9AC1BE0E-2151-4576-BE97-D2BE58247588}" type="datetimeFigureOut">
              <a:rPr lang="en-US" smtClean="0"/>
              <a:t>10/19/2025</a:t>
            </a:fld>
            <a:endParaRPr lang="en-US"/>
          </a:p>
        </p:txBody>
      </p:sp>
      <p:sp>
        <p:nvSpPr>
          <p:cNvPr id="5" name="Footer Placeholder 4">
            <a:extLst>
              <a:ext uri="{FF2B5EF4-FFF2-40B4-BE49-F238E27FC236}">
                <a16:creationId xmlns:a16="http://schemas.microsoft.com/office/drawing/2014/main" id="{6AABEEE5-728B-8037-2C70-97027991A1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029171-C32F-243A-5470-0DA1D6DC320B}"/>
              </a:ext>
            </a:extLst>
          </p:cNvPr>
          <p:cNvSpPr>
            <a:spLocks noGrp="1"/>
          </p:cNvSpPr>
          <p:nvPr>
            <p:ph type="sldNum" sz="quarter" idx="12"/>
          </p:nvPr>
        </p:nvSpPr>
        <p:spPr/>
        <p:txBody>
          <a:bodyPr/>
          <a:lstStyle/>
          <a:p>
            <a:fld id="{78127B22-BD65-4817-BBED-E988D4EA787F}" type="slidenum">
              <a:rPr lang="en-US" smtClean="0"/>
              <a:t>‹#›</a:t>
            </a:fld>
            <a:endParaRPr lang="en-US"/>
          </a:p>
        </p:txBody>
      </p:sp>
    </p:spTree>
    <p:extLst>
      <p:ext uri="{BB962C8B-B14F-4D97-AF65-F5344CB8AC3E}">
        <p14:creationId xmlns:p14="http://schemas.microsoft.com/office/powerpoint/2010/main" val="299622075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_Two Content">
    <p:bg>
      <p:bgPr>
        <a:solidFill>
          <a:schemeClr val="bg1"/>
        </a:solidFill>
        <a:effectLst/>
      </p:bgPr>
    </p:bg>
    <p:spTree>
      <p:nvGrpSpPr>
        <p:cNvPr id="1" name=""/>
        <p:cNvGrpSpPr/>
        <p:nvPr/>
      </p:nvGrpSpPr>
      <p:grpSpPr>
        <a:xfrm>
          <a:off x="0" y="0"/>
          <a:ext cx="0" cy="0"/>
          <a:chOff x="0" y="0"/>
          <a:chExt cx="0" cy="0"/>
        </a:xfrm>
      </p:grpSpPr>
      <p:sp>
        <p:nvSpPr>
          <p:cNvPr id="16" name="Slide Number Placeholder 5">
            <a:extLst>
              <a:ext uri="{FF2B5EF4-FFF2-40B4-BE49-F238E27FC236}">
                <a16:creationId xmlns:a16="http://schemas.microsoft.com/office/drawing/2014/main" id="{3A6A4CF5-5E09-BAA7-68B7-FA54FA000FA2}"/>
              </a:ext>
            </a:extLst>
          </p:cNvPr>
          <p:cNvSpPr txBox="1">
            <a:spLocks/>
          </p:cNvSpPr>
          <p:nvPr userDrawn="1"/>
        </p:nvSpPr>
        <p:spPr>
          <a:xfrm>
            <a:off x="8610600" y="6356352"/>
            <a:ext cx="2743200" cy="365125"/>
          </a:xfrm>
          <a:prstGeom prst="rect">
            <a:avLst/>
          </a:prstGeom>
        </p:spPr>
        <p:txBody>
          <a:bodyPr vert="horz" lIns="121920" tIns="60960" rIns="121920" bIns="6096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001AB04-AF52-A74F-9B8C-6A1A2E28C96E}" type="slidenum">
              <a:rPr lang="en-US" sz="933" smtClean="0"/>
              <a:pPr/>
              <a:t>‹#›</a:t>
            </a:fld>
            <a:endParaRPr lang="en-US" sz="933" dirty="0"/>
          </a:p>
        </p:txBody>
      </p:sp>
      <p:sp>
        <p:nvSpPr>
          <p:cNvPr id="8" name="Text Placeholder 7">
            <a:extLst>
              <a:ext uri="{FF2B5EF4-FFF2-40B4-BE49-F238E27FC236}">
                <a16:creationId xmlns:a16="http://schemas.microsoft.com/office/drawing/2014/main" id="{E4FB0A65-73EE-7891-C254-CF07A37777D5}"/>
              </a:ext>
            </a:extLst>
          </p:cNvPr>
          <p:cNvSpPr>
            <a:spLocks noGrp="1"/>
          </p:cNvSpPr>
          <p:nvPr>
            <p:ph type="body" sz="quarter" idx="13"/>
          </p:nvPr>
        </p:nvSpPr>
        <p:spPr>
          <a:xfrm>
            <a:off x="2762253" y="2057402"/>
            <a:ext cx="3905249" cy="3638551"/>
          </a:xfrm>
        </p:spPr>
        <p:txBody>
          <a:bodyPr/>
          <a:lstStyle>
            <a:lvl1pPr marL="0" indent="0">
              <a:buFontTx/>
              <a:buNone/>
              <a:defRPr>
                <a:solidFill>
                  <a:srgbClr val="84BD00"/>
                </a:solidFill>
              </a:defRPr>
            </a:lvl1pPr>
            <a:lvl2pPr marL="457212" indent="0">
              <a:buFontTx/>
              <a:buNone/>
              <a:defRPr>
                <a:solidFill>
                  <a:srgbClr val="17687E"/>
                </a:solidFill>
              </a:defRPr>
            </a:lvl2pPr>
            <a:lvl3pPr marL="914423" indent="0">
              <a:buFontTx/>
              <a:buNone/>
              <a:defRPr>
                <a:solidFill>
                  <a:srgbClr val="17687E"/>
                </a:solidFill>
              </a:defRPr>
            </a:lvl3pPr>
            <a:lvl4pPr marL="1371635" indent="0">
              <a:buFontTx/>
              <a:buNone/>
              <a:defRPr>
                <a:solidFill>
                  <a:srgbClr val="17687E"/>
                </a:solidFill>
              </a:defRPr>
            </a:lvl4pPr>
            <a:lvl5pPr marL="1828845" indent="0">
              <a:buFontTx/>
              <a:buNone/>
              <a:defRPr>
                <a:solidFill>
                  <a:srgbClr val="17687E"/>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4">
            <a:extLst>
              <a:ext uri="{FF2B5EF4-FFF2-40B4-BE49-F238E27FC236}">
                <a16:creationId xmlns:a16="http://schemas.microsoft.com/office/drawing/2014/main" id="{56B8A063-0CA8-63F1-CAB4-DB256CF6F63C}"/>
              </a:ext>
            </a:extLst>
          </p:cNvPr>
          <p:cNvSpPr>
            <a:spLocks noGrp="1"/>
          </p:cNvSpPr>
          <p:nvPr>
            <p:ph type="body" sz="quarter" idx="14" hasCustomPrompt="1"/>
          </p:nvPr>
        </p:nvSpPr>
        <p:spPr>
          <a:xfrm>
            <a:off x="582084" y="400052"/>
            <a:ext cx="9906000" cy="1276349"/>
          </a:xfrm>
        </p:spPr>
        <p:txBody>
          <a:bodyPr anchor="ctr">
            <a:normAutofit/>
          </a:bodyPr>
          <a:lstStyle>
            <a:lvl1pPr marL="0" indent="0">
              <a:buFontTx/>
              <a:buNone/>
              <a:defRPr sz="4400">
                <a:solidFill>
                  <a:srgbClr val="17687E"/>
                </a:solidFill>
              </a:defRPr>
            </a:lvl1pPr>
          </a:lstStyle>
          <a:p>
            <a:pPr lvl="0"/>
            <a:r>
              <a:rPr lang="en-US" dirty="0"/>
              <a:t>Click to edit Master title style</a:t>
            </a:r>
          </a:p>
        </p:txBody>
      </p:sp>
    </p:spTree>
    <p:extLst>
      <p:ext uri="{BB962C8B-B14F-4D97-AF65-F5344CB8AC3E}">
        <p14:creationId xmlns:p14="http://schemas.microsoft.com/office/powerpoint/2010/main" val="8673345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694C9EDB-A513-278F-C09B-AEE02A10D84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93820C92-D82D-23A5-B386-8B74BB38DE3E}"/>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F51B80E-4010-4A54-80E2-4EE62443BA93}"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43918974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p:cSld name="ACCP Title Slide">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578" name="Rectangle 2"/>
          <p:cNvSpPr>
            <a:spLocks noGrp="1" noChangeArrowheads="1"/>
          </p:cNvSpPr>
          <p:nvPr>
            <p:ph type="ctrTitle" hasCustomPrompt="1"/>
          </p:nvPr>
        </p:nvSpPr>
        <p:spPr>
          <a:xfrm>
            <a:off x="632178" y="1305091"/>
            <a:ext cx="10909585" cy="2760126"/>
          </a:xfrm>
        </p:spPr>
        <p:txBody>
          <a:bodyPr/>
          <a:lstStyle>
            <a:lvl1pPr algn="ctr">
              <a:defRPr sz="3600" b="1">
                <a:effectLst>
                  <a:outerShdw blurRad="50800" dist="38100" dir="2700000" algn="tl" rotWithShape="0">
                    <a:prstClr val="black">
                      <a:alpha val="40000"/>
                    </a:prstClr>
                  </a:outerShdw>
                </a:effectLst>
                <a:latin typeface="ITC Avant Garde Std Md" panose="020B0602020202020204" pitchFamily="34" charset="0"/>
              </a:defRPr>
            </a:lvl1pPr>
          </a:lstStyle>
          <a:p>
            <a:r>
              <a:rPr lang="en-US" altLang="en-US" dirty="0"/>
              <a:t>Title Here</a:t>
            </a:r>
          </a:p>
        </p:txBody>
      </p:sp>
      <p:sp>
        <p:nvSpPr>
          <p:cNvPr id="9" name="Text Placeholder 8"/>
          <p:cNvSpPr>
            <a:spLocks noGrp="1"/>
          </p:cNvSpPr>
          <p:nvPr>
            <p:ph type="body" sz="quarter" idx="13" hasCustomPrompt="1"/>
          </p:nvPr>
        </p:nvSpPr>
        <p:spPr>
          <a:xfrm>
            <a:off x="1730965" y="4451262"/>
            <a:ext cx="9810799" cy="501556"/>
          </a:xfrm>
        </p:spPr>
        <p:txBody>
          <a:bodyPr/>
          <a:lstStyle>
            <a:lvl1pPr marL="0" indent="0" algn="l">
              <a:buNone/>
              <a:defRPr sz="2200" b="1" baseline="0">
                <a:effectLst>
                  <a:outerShdw blurRad="50800" dist="38100" dir="2700000" algn="tl" rotWithShape="0">
                    <a:prstClr val="black">
                      <a:alpha val="40000"/>
                    </a:prstClr>
                  </a:outerShdw>
                </a:effectLst>
                <a:latin typeface="ITC Avant Garde Std Bk" panose="020B0502020202020204" pitchFamily="34" charset="0"/>
              </a:defRPr>
            </a:lvl1pPr>
          </a:lstStyle>
          <a:p>
            <a:pPr lvl="0"/>
            <a:r>
              <a:rPr lang="en-US" dirty="0"/>
              <a:t>Author Name</a:t>
            </a:r>
          </a:p>
        </p:txBody>
      </p:sp>
      <p:sp>
        <p:nvSpPr>
          <p:cNvPr id="12" name="Picture Placeholder 11"/>
          <p:cNvSpPr>
            <a:spLocks noGrp="1"/>
          </p:cNvSpPr>
          <p:nvPr>
            <p:ph type="pic" sz="quarter" idx="15"/>
          </p:nvPr>
        </p:nvSpPr>
        <p:spPr>
          <a:xfrm>
            <a:off x="632177" y="4338638"/>
            <a:ext cx="770467" cy="690562"/>
          </a:xfrm>
        </p:spPr>
        <p:txBody>
          <a:bodyPr/>
          <a:lstStyle>
            <a:lvl1pPr marL="0" indent="0">
              <a:buNone/>
              <a:defRPr sz="1000"/>
            </a:lvl1pPr>
          </a:lstStyle>
          <a:p>
            <a:r>
              <a:rPr lang="en-US"/>
              <a:t>Click icon to add picture</a:t>
            </a:r>
            <a:endParaRPr lang="en-US" dirty="0"/>
          </a:p>
        </p:txBody>
      </p:sp>
      <p:sp>
        <p:nvSpPr>
          <p:cNvPr id="18" name="Picture Placeholder 11"/>
          <p:cNvSpPr>
            <a:spLocks noGrp="1"/>
          </p:cNvSpPr>
          <p:nvPr>
            <p:ph type="pic" sz="quarter" idx="16"/>
          </p:nvPr>
        </p:nvSpPr>
        <p:spPr>
          <a:xfrm>
            <a:off x="632177" y="5145460"/>
            <a:ext cx="770467" cy="690562"/>
          </a:xfrm>
        </p:spPr>
        <p:txBody>
          <a:bodyPr/>
          <a:lstStyle>
            <a:lvl1pPr marL="0" indent="0">
              <a:buNone/>
              <a:defRPr sz="1000"/>
            </a:lvl1pPr>
          </a:lstStyle>
          <a:p>
            <a:r>
              <a:rPr lang="en-US"/>
              <a:t>Click icon to add picture</a:t>
            </a:r>
            <a:endParaRPr lang="en-US" dirty="0"/>
          </a:p>
        </p:txBody>
      </p:sp>
      <p:sp>
        <p:nvSpPr>
          <p:cNvPr id="19" name="Text Placeholder 8"/>
          <p:cNvSpPr>
            <a:spLocks noGrp="1"/>
          </p:cNvSpPr>
          <p:nvPr>
            <p:ph type="body" sz="quarter" idx="17" hasCustomPrompt="1"/>
          </p:nvPr>
        </p:nvSpPr>
        <p:spPr>
          <a:xfrm>
            <a:off x="1730964" y="5239963"/>
            <a:ext cx="9810800" cy="501556"/>
          </a:xfrm>
        </p:spPr>
        <p:txBody>
          <a:bodyPr/>
          <a:lstStyle>
            <a:lvl1pPr marL="0" indent="0" algn="l">
              <a:buNone/>
              <a:defRPr sz="2200" b="1" baseline="0">
                <a:effectLst>
                  <a:outerShdw blurRad="50800" dist="38100" dir="2700000" algn="tl" rotWithShape="0">
                    <a:prstClr val="black">
                      <a:alpha val="40000"/>
                    </a:prstClr>
                  </a:outerShdw>
                </a:effectLst>
                <a:latin typeface="ITC Avant Garde Std Bk" panose="020B0502020202020204" pitchFamily="34" charset="0"/>
              </a:defRPr>
            </a:lvl1pPr>
          </a:lstStyle>
          <a:p>
            <a:pPr lvl="0"/>
            <a:r>
              <a:rPr lang="en-US" dirty="0"/>
              <a:t>Author Name</a:t>
            </a:r>
          </a:p>
        </p:txBody>
      </p:sp>
      <p:cxnSp>
        <p:nvCxnSpPr>
          <p:cNvPr id="3" name="Straight Connector 2"/>
          <p:cNvCxnSpPr/>
          <p:nvPr/>
        </p:nvCxnSpPr>
        <p:spPr>
          <a:xfrm>
            <a:off x="632178" y="4065217"/>
            <a:ext cx="11559823" cy="1632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963988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Regular Text Slide">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481877" y="6266815"/>
            <a:ext cx="4857931" cy="201719"/>
          </a:xfrm>
        </p:spPr>
        <p:txBody>
          <a:bodyPr/>
          <a:lstStyle>
            <a:lvl1pPr marL="0" indent="0">
              <a:buNone/>
              <a:defRPr sz="1000" i="1"/>
            </a:lvl1pPr>
            <a:lvl5pPr marL="1005910" indent="0" algn="l">
              <a:buNone/>
              <a:defRPr/>
            </a:lvl5pPr>
          </a:lstStyle>
          <a:p>
            <a:pPr lvl="0"/>
            <a:r>
              <a:rPr lang="en-US" dirty="0"/>
              <a:t>Click to add reference</a:t>
            </a:r>
          </a:p>
        </p:txBody>
      </p:sp>
      <p:sp>
        <p:nvSpPr>
          <p:cNvPr id="11" name="Rectangle 2"/>
          <p:cNvSpPr>
            <a:spLocks noGrp="1" noChangeArrowheads="1"/>
          </p:cNvSpPr>
          <p:nvPr>
            <p:ph type="title" hasCustomPrompt="1"/>
          </p:nvPr>
        </p:nvSpPr>
        <p:spPr bwMode="auto">
          <a:xfrm>
            <a:off x="481879" y="228600"/>
            <a:ext cx="8346437" cy="11398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4" rIns="91424" bIns="45714" numCol="1" anchor="ctr" anchorCtr="0" compatLnSpc="1">
            <a:prstTxWarp prst="textNoShape">
              <a:avLst/>
            </a:prstTxWarp>
          </a:bodyPr>
          <a:lstStyle>
            <a:lvl1pPr>
              <a:defRPr baseline="0"/>
            </a:lvl1pPr>
          </a:lstStyle>
          <a:p>
            <a:pPr lvl="0"/>
            <a:r>
              <a:rPr lang="en-US" altLang="en-US" dirty="0"/>
              <a:t>Slide Title</a:t>
            </a:r>
          </a:p>
        </p:txBody>
      </p:sp>
      <p:sp>
        <p:nvSpPr>
          <p:cNvPr id="13" name="Rectangle 3"/>
          <p:cNvSpPr>
            <a:spLocks noGrp="1" noChangeArrowheads="1"/>
          </p:cNvSpPr>
          <p:nvPr>
            <p:ph idx="1" hasCustomPrompt="1"/>
          </p:nvPr>
        </p:nvSpPr>
        <p:spPr bwMode="auto">
          <a:xfrm>
            <a:off x="481878" y="1469572"/>
            <a:ext cx="11242037" cy="46960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4" rIns="91424" bIns="45714" numCol="1" anchor="t" anchorCtr="0" compatLnSpc="1">
            <a:prstTxWarp prst="textNoShape">
              <a:avLst/>
            </a:prstTxWarp>
          </a:bodyPr>
          <a:lstStyle>
            <a:lvl1pPr>
              <a:defRPr baseline="0">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ltLang="en-US" dirty="0"/>
              <a:t>Click to add text</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250042966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Image Slide">
    <p:spTree>
      <p:nvGrpSpPr>
        <p:cNvPr id="1" name=""/>
        <p:cNvGrpSpPr/>
        <p:nvPr/>
      </p:nvGrpSpPr>
      <p:grpSpPr>
        <a:xfrm>
          <a:off x="0" y="0"/>
          <a:ext cx="0" cy="0"/>
          <a:chOff x="0" y="0"/>
          <a:chExt cx="0" cy="0"/>
        </a:xfrm>
      </p:grpSpPr>
      <p:sp>
        <p:nvSpPr>
          <p:cNvPr id="11" name="Picture Placeholder 10"/>
          <p:cNvSpPr>
            <a:spLocks noGrp="1"/>
          </p:cNvSpPr>
          <p:nvPr>
            <p:ph type="pic" sz="quarter" idx="12" hasCustomPrompt="1"/>
          </p:nvPr>
        </p:nvSpPr>
        <p:spPr>
          <a:xfrm>
            <a:off x="482601" y="1477964"/>
            <a:ext cx="11231033" cy="4670425"/>
          </a:xfrm>
        </p:spPr>
        <p:txBody>
          <a:bodyPr/>
          <a:lstStyle>
            <a:lvl1pPr marL="0" indent="0">
              <a:buNone/>
              <a:defRPr/>
            </a:lvl1pPr>
          </a:lstStyle>
          <a:p>
            <a:r>
              <a:rPr lang="en-US" dirty="0"/>
              <a:t>Click to add picture</a:t>
            </a:r>
          </a:p>
        </p:txBody>
      </p:sp>
      <p:sp>
        <p:nvSpPr>
          <p:cNvPr id="7" name="Rectangle 2"/>
          <p:cNvSpPr>
            <a:spLocks noGrp="1" noChangeArrowheads="1"/>
          </p:cNvSpPr>
          <p:nvPr>
            <p:ph type="title" hasCustomPrompt="1"/>
          </p:nvPr>
        </p:nvSpPr>
        <p:spPr bwMode="auto">
          <a:xfrm>
            <a:off x="481879" y="228600"/>
            <a:ext cx="8346437" cy="11398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4" rIns="91424" bIns="45714" numCol="1" anchor="ctr" anchorCtr="0" compatLnSpc="1">
            <a:prstTxWarp prst="textNoShape">
              <a:avLst/>
            </a:prstTxWarp>
          </a:bodyPr>
          <a:lstStyle>
            <a:lvl1pPr>
              <a:defRPr baseline="0"/>
            </a:lvl1pPr>
          </a:lstStyle>
          <a:p>
            <a:pPr lvl="0"/>
            <a:r>
              <a:rPr lang="en-US" altLang="en-US" dirty="0"/>
              <a:t>Slide Title</a:t>
            </a:r>
          </a:p>
        </p:txBody>
      </p:sp>
      <p:sp>
        <p:nvSpPr>
          <p:cNvPr id="5" name="Text Placeholder 7"/>
          <p:cNvSpPr>
            <a:spLocks noGrp="1"/>
          </p:cNvSpPr>
          <p:nvPr>
            <p:ph type="body" sz="quarter" idx="11" hasCustomPrompt="1"/>
          </p:nvPr>
        </p:nvSpPr>
        <p:spPr>
          <a:xfrm>
            <a:off x="481877" y="6266815"/>
            <a:ext cx="4857931" cy="201719"/>
          </a:xfrm>
        </p:spPr>
        <p:txBody>
          <a:bodyPr/>
          <a:lstStyle>
            <a:lvl1pPr marL="0" indent="0">
              <a:buNone/>
              <a:defRPr sz="1000" i="1"/>
            </a:lvl1pPr>
            <a:lvl5pPr marL="1005910" indent="0" algn="l">
              <a:buNone/>
              <a:defRPr/>
            </a:lvl5pPr>
          </a:lstStyle>
          <a:p>
            <a:pPr lvl="0"/>
            <a:r>
              <a:rPr lang="en-US" dirty="0"/>
              <a:t>Click to add reference</a:t>
            </a:r>
          </a:p>
        </p:txBody>
      </p:sp>
    </p:spTree>
    <p:extLst>
      <p:ext uri="{BB962C8B-B14F-4D97-AF65-F5344CB8AC3E}">
        <p14:creationId xmlns:p14="http://schemas.microsoft.com/office/powerpoint/2010/main" val="248975557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Learning Objectives">
    <p:spTree>
      <p:nvGrpSpPr>
        <p:cNvPr id="1" name=""/>
        <p:cNvGrpSpPr/>
        <p:nvPr/>
      </p:nvGrpSpPr>
      <p:grpSpPr>
        <a:xfrm>
          <a:off x="0" y="0"/>
          <a:ext cx="0" cy="0"/>
          <a:chOff x="0" y="0"/>
          <a:chExt cx="0" cy="0"/>
        </a:xfrm>
      </p:grpSpPr>
      <p:sp>
        <p:nvSpPr>
          <p:cNvPr id="7" name="Rectangle 2"/>
          <p:cNvSpPr>
            <a:spLocks noGrp="1" noChangeArrowheads="1"/>
          </p:cNvSpPr>
          <p:nvPr>
            <p:ph type="title" hasCustomPrompt="1"/>
          </p:nvPr>
        </p:nvSpPr>
        <p:spPr bwMode="auto">
          <a:xfrm>
            <a:off x="481879" y="228600"/>
            <a:ext cx="8346437" cy="11398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4" rIns="91424" bIns="45714" numCol="1" anchor="ctr" anchorCtr="0" compatLnSpc="1">
            <a:prstTxWarp prst="textNoShape">
              <a:avLst/>
            </a:prstTxWarp>
          </a:bodyPr>
          <a:lstStyle>
            <a:lvl1pPr>
              <a:defRPr baseline="0"/>
            </a:lvl1pPr>
          </a:lstStyle>
          <a:p>
            <a:pPr lvl="0"/>
            <a:r>
              <a:rPr lang="en-US" altLang="en-US" dirty="0"/>
              <a:t>Learning Objectives</a:t>
            </a:r>
          </a:p>
        </p:txBody>
      </p:sp>
      <p:sp>
        <p:nvSpPr>
          <p:cNvPr id="15" name="Text Placeholder 14"/>
          <p:cNvSpPr>
            <a:spLocks noGrp="1"/>
          </p:cNvSpPr>
          <p:nvPr>
            <p:ph type="body" sz="quarter" idx="12" hasCustomPrompt="1"/>
          </p:nvPr>
        </p:nvSpPr>
        <p:spPr>
          <a:xfrm>
            <a:off x="482600" y="1462089"/>
            <a:ext cx="11220451" cy="4702175"/>
          </a:xfrm>
        </p:spPr>
        <p:txBody>
          <a:bodyPr/>
          <a:lstStyle>
            <a:lvl1pPr marL="457200" indent="-457200">
              <a:buFont typeface="+mj-lt"/>
              <a:buAutoNum type="arabicPeriod"/>
              <a:defRPr>
                <a:solidFill>
                  <a:schemeClr val="accent6">
                    <a:lumMod val="10000"/>
                  </a:schemeClr>
                </a:solidFill>
              </a:defRPr>
            </a:lvl1pPr>
          </a:lstStyle>
          <a:p>
            <a:pPr lvl="0"/>
            <a:r>
              <a:rPr lang="en-US" dirty="0"/>
              <a:t>Click to add Learning Objectives</a:t>
            </a:r>
          </a:p>
        </p:txBody>
      </p:sp>
    </p:spTree>
    <p:extLst>
      <p:ext uri="{BB962C8B-B14F-4D97-AF65-F5344CB8AC3E}">
        <p14:creationId xmlns:p14="http://schemas.microsoft.com/office/powerpoint/2010/main" val="293736840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Conclusions">
    <p:spTree>
      <p:nvGrpSpPr>
        <p:cNvPr id="1" name=""/>
        <p:cNvGrpSpPr/>
        <p:nvPr/>
      </p:nvGrpSpPr>
      <p:grpSpPr>
        <a:xfrm>
          <a:off x="0" y="0"/>
          <a:ext cx="0" cy="0"/>
          <a:chOff x="0" y="0"/>
          <a:chExt cx="0" cy="0"/>
        </a:xfrm>
      </p:grpSpPr>
      <p:sp>
        <p:nvSpPr>
          <p:cNvPr id="8" name="Rectangle 2"/>
          <p:cNvSpPr>
            <a:spLocks noGrp="1" noChangeArrowheads="1"/>
          </p:cNvSpPr>
          <p:nvPr>
            <p:ph type="title" hasCustomPrompt="1"/>
          </p:nvPr>
        </p:nvSpPr>
        <p:spPr bwMode="auto">
          <a:xfrm>
            <a:off x="481879" y="228600"/>
            <a:ext cx="8346437" cy="11398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4" rIns="91424" bIns="45714" numCol="1" anchor="ctr" anchorCtr="0" compatLnSpc="1">
            <a:prstTxWarp prst="textNoShape">
              <a:avLst/>
            </a:prstTxWarp>
          </a:bodyPr>
          <a:lstStyle>
            <a:lvl1pPr>
              <a:defRPr baseline="0"/>
            </a:lvl1pPr>
          </a:lstStyle>
          <a:p>
            <a:pPr lvl="0"/>
            <a:r>
              <a:rPr lang="en-US" altLang="en-US" dirty="0"/>
              <a:t>Conclusions</a:t>
            </a:r>
          </a:p>
        </p:txBody>
      </p:sp>
      <p:sp>
        <p:nvSpPr>
          <p:cNvPr id="12" name="Text Placeholder 14"/>
          <p:cNvSpPr>
            <a:spLocks noGrp="1"/>
          </p:cNvSpPr>
          <p:nvPr>
            <p:ph type="body" sz="quarter" idx="12" hasCustomPrompt="1"/>
          </p:nvPr>
        </p:nvSpPr>
        <p:spPr>
          <a:xfrm>
            <a:off x="482600" y="1462089"/>
            <a:ext cx="11220451" cy="4702175"/>
          </a:xfrm>
        </p:spPr>
        <p:txBody>
          <a:bodyPr/>
          <a:lstStyle>
            <a:lvl1pPr marL="457200" indent="-457200">
              <a:buFont typeface="+mj-lt"/>
              <a:buAutoNum type="arabicPeriod"/>
              <a:defRPr>
                <a:solidFill>
                  <a:schemeClr val="accent6">
                    <a:lumMod val="10000"/>
                  </a:schemeClr>
                </a:solidFill>
              </a:defRPr>
            </a:lvl1pPr>
          </a:lstStyle>
          <a:p>
            <a:pPr lvl="0"/>
            <a:r>
              <a:rPr lang="en-US" dirty="0"/>
              <a:t>Click to add Conclusions</a:t>
            </a:r>
          </a:p>
        </p:txBody>
      </p:sp>
    </p:spTree>
    <p:extLst>
      <p:ext uri="{BB962C8B-B14F-4D97-AF65-F5344CB8AC3E}">
        <p14:creationId xmlns:p14="http://schemas.microsoft.com/office/powerpoint/2010/main" val="420539133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3600"/>
            </a:lvl1pPr>
          </a:lstStyle>
          <a:p>
            <a:r>
              <a:rPr lang="en-US" dirty="0"/>
              <a:t>Slide Title Here</a:t>
            </a:r>
          </a:p>
        </p:txBody>
      </p:sp>
      <p:sp>
        <p:nvSpPr>
          <p:cNvPr id="7" name="Table Placeholder 6"/>
          <p:cNvSpPr>
            <a:spLocks noGrp="1"/>
          </p:cNvSpPr>
          <p:nvPr>
            <p:ph type="tbl" sz="quarter" idx="13" hasCustomPrompt="1"/>
          </p:nvPr>
        </p:nvSpPr>
        <p:spPr>
          <a:xfrm>
            <a:off x="481878" y="1567089"/>
            <a:ext cx="11296465" cy="4588782"/>
          </a:xfrm>
        </p:spPr>
        <p:txBody>
          <a:bodyPr/>
          <a:lstStyle>
            <a:lvl1pPr marL="0" indent="0">
              <a:buNone/>
              <a:defRPr baseline="0"/>
            </a:lvl1pPr>
          </a:lstStyle>
          <a:p>
            <a:r>
              <a:rPr lang="en-US" dirty="0"/>
              <a:t>Click to add table</a:t>
            </a:r>
          </a:p>
        </p:txBody>
      </p:sp>
      <p:sp>
        <p:nvSpPr>
          <p:cNvPr id="5" name="Text Placeholder 7"/>
          <p:cNvSpPr>
            <a:spLocks noGrp="1"/>
          </p:cNvSpPr>
          <p:nvPr>
            <p:ph type="body" sz="quarter" idx="11" hasCustomPrompt="1"/>
          </p:nvPr>
        </p:nvSpPr>
        <p:spPr>
          <a:xfrm>
            <a:off x="481877" y="6266815"/>
            <a:ext cx="4857931" cy="201719"/>
          </a:xfrm>
        </p:spPr>
        <p:txBody>
          <a:bodyPr/>
          <a:lstStyle>
            <a:lvl1pPr marL="0" indent="0">
              <a:buNone/>
              <a:defRPr sz="1000" i="1"/>
            </a:lvl1pPr>
            <a:lvl5pPr marL="1005910" indent="0" algn="l">
              <a:buNone/>
              <a:defRPr/>
            </a:lvl5pPr>
          </a:lstStyle>
          <a:p>
            <a:pPr lvl="0"/>
            <a:r>
              <a:rPr lang="en-US" dirty="0"/>
              <a:t>Click to add reference</a:t>
            </a:r>
          </a:p>
        </p:txBody>
      </p:sp>
    </p:spTree>
    <p:extLst>
      <p:ext uri="{BB962C8B-B14F-4D97-AF65-F5344CB8AC3E}">
        <p14:creationId xmlns:p14="http://schemas.microsoft.com/office/powerpoint/2010/main" val="86076033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97EB6-CB0B-11EE-D1A1-7703599446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E4C349-5988-7840-4059-65B67F4E44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3C9A4A-1258-0444-98D7-339422E0B95D}"/>
              </a:ext>
            </a:extLst>
          </p:cNvPr>
          <p:cNvSpPr>
            <a:spLocks noGrp="1"/>
          </p:cNvSpPr>
          <p:nvPr>
            <p:ph type="dt" sz="half" idx="10"/>
          </p:nvPr>
        </p:nvSpPr>
        <p:spPr/>
        <p:txBody>
          <a:bodyPr/>
          <a:lstStyle/>
          <a:p>
            <a:fld id="{E782D5EA-BE57-436A-B52C-685D11CB0C61}" type="datetimeFigureOut">
              <a:rPr lang="en-US" smtClean="0"/>
              <a:t>10/19/2025</a:t>
            </a:fld>
            <a:endParaRPr lang="en-US"/>
          </a:p>
        </p:txBody>
      </p:sp>
      <p:sp>
        <p:nvSpPr>
          <p:cNvPr id="5" name="Footer Placeholder 4">
            <a:extLst>
              <a:ext uri="{FF2B5EF4-FFF2-40B4-BE49-F238E27FC236}">
                <a16:creationId xmlns:a16="http://schemas.microsoft.com/office/drawing/2014/main" id="{F1BFD79C-24BC-2B33-8E5C-A59D27344D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4F51FC-08CE-7BE4-1588-8E7B75266573}"/>
              </a:ext>
            </a:extLst>
          </p:cNvPr>
          <p:cNvSpPr>
            <a:spLocks noGrp="1"/>
          </p:cNvSpPr>
          <p:nvPr>
            <p:ph type="sldNum" sz="quarter" idx="12"/>
          </p:nvPr>
        </p:nvSpPr>
        <p:spPr/>
        <p:txBody>
          <a:bodyPr/>
          <a:lstStyle/>
          <a:p>
            <a:fld id="{EA9682D3-E4D2-4C16-99B4-89F7CFC64E81}" type="slidenum">
              <a:rPr lang="en-US" smtClean="0"/>
              <a:t>‹#›</a:t>
            </a:fld>
            <a:endParaRPr lang="en-US"/>
          </a:p>
        </p:txBody>
      </p:sp>
    </p:spTree>
    <p:extLst>
      <p:ext uri="{BB962C8B-B14F-4D97-AF65-F5344CB8AC3E}">
        <p14:creationId xmlns:p14="http://schemas.microsoft.com/office/powerpoint/2010/main" val="317542922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Text Placeholder 12"/>
          <p:cNvSpPr>
            <a:spLocks noGrp="1"/>
          </p:cNvSpPr>
          <p:nvPr>
            <p:ph type="body" sz="quarter" idx="10"/>
          </p:nvPr>
        </p:nvSpPr>
        <p:spPr>
          <a:xfrm>
            <a:off x="406400" y="6324600"/>
            <a:ext cx="6096000" cy="381000"/>
          </a:xfrm>
        </p:spPr>
        <p:txBody>
          <a:bodyPr/>
          <a:lstStyle>
            <a:lvl1pPr marL="0" indent="0">
              <a:buNone/>
              <a:defRPr sz="1600" i="1"/>
            </a:lvl1pPr>
          </a:lstStyle>
          <a:p>
            <a:pPr lvl="0"/>
            <a:r>
              <a:rPr lang="en-US"/>
              <a:t>Click to edit Master text styles</a:t>
            </a:r>
          </a:p>
        </p:txBody>
      </p:sp>
    </p:spTree>
    <p:extLst>
      <p:ext uri="{BB962C8B-B14F-4D97-AF65-F5344CB8AC3E}">
        <p14:creationId xmlns:p14="http://schemas.microsoft.com/office/powerpoint/2010/main" val="166512268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3472B-BDA8-D07D-50AA-6A1357924E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07F17B-67F7-A37B-DCB2-95CE731C1786}"/>
              </a:ext>
            </a:extLst>
          </p:cNvPr>
          <p:cNvSpPr>
            <a:spLocks noGrp="1"/>
          </p:cNvSpPr>
          <p:nvPr>
            <p:ph type="dt" sz="half" idx="10"/>
          </p:nvPr>
        </p:nvSpPr>
        <p:spPr/>
        <p:txBody>
          <a:bodyPr/>
          <a:lstStyle/>
          <a:p>
            <a:fld id="{E782D5EA-BE57-436A-B52C-685D11CB0C61}" type="datetimeFigureOut">
              <a:rPr lang="en-US" smtClean="0"/>
              <a:t>10/19/2025</a:t>
            </a:fld>
            <a:endParaRPr lang="en-US"/>
          </a:p>
        </p:txBody>
      </p:sp>
      <p:sp>
        <p:nvSpPr>
          <p:cNvPr id="4" name="Footer Placeholder 3">
            <a:extLst>
              <a:ext uri="{FF2B5EF4-FFF2-40B4-BE49-F238E27FC236}">
                <a16:creationId xmlns:a16="http://schemas.microsoft.com/office/drawing/2014/main" id="{A6AB824B-461F-D204-74E0-073D7BCDEC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129FE5-FC83-EDC2-1EB5-3230FE7ECB82}"/>
              </a:ext>
            </a:extLst>
          </p:cNvPr>
          <p:cNvSpPr>
            <a:spLocks noGrp="1"/>
          </p:cNvSpPr>
          <p:nvPr>
            <p:ph type="sldNum" sz="quarter" idx="12"/>
          </p:nvPr>
        </p:nvSpPr>
        <p:spPr/>
        <p:txBody>
          <a:bodyPr/>
          <a:lstStyle/>
          <a:p>
            <a:fld id="{EA9682D3-E4D2-4C16-99B4-89F7CFC64E81}" type="slidenum">
              <a:rPr lang="en-US" smtClean="0"/>
              <a:t>‹#›</a:t>
            </a:fld>
            <a:endParaRPr lang="en-US"/>
          </a:p>
        </p:txBody>
      </p:sp>
    </p:spTree>
    <p:extLst>
      <p:ext uri="{BB962C8B-B14F-4D97-AF65-F5344CB8AC3E}">
        <p14:creationId xmlns:p14="http://schemas.microsoft.com/office/powerpoint/2010/main" val="24643236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06400" y="1752600"/>
            <a:ext cx="11379200" cy="4114800"/>
          </a:xfrm>
        </p:spPr>
        <p:txBody>
          <a:bodyPr/>
          <a:lstStyle>
            <a:lvl1pPr>
              <a:buClr>
                <a:schemeClr val="bg2"/>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0"/>
          </p:nvPr>
        </p:nvSpPr>
        <p:spPr>
          <a:xfrm>
            <a:off x="406400" y="6324600"/>
            <a:ext cx="6096000" cy="381000"/>
          </a:xfrm>
        </p:spPr>
        <p:txBody>
          <a:bodyPr/>
          <a:lstStyle>
            <a:lvl1pPr marL="0" indent="0">
              <a:buNone/>
              <a:defRPr sz="1600" i="1"/>
            </a:lvl1pPr>
          </a:lstStyle>
          <a:p>
            <a:pPr lvl="0"/>
            <a:r>
              <a:rPr lang="en-US"/>
              <a:t>Click to edit Master text styles</a:t>
            </a:r>
          </a:p>
        </p:txBody>
      </p:sp>
    </p:spTree>
    <p:extLst>
      <p:ext uri="{BB962C8B-B14F-4D97-AF65-F5344CB8AC3E}">
        <p14:creationId xmlns:p14="http://schemas.microsoft.com/office/powerpoint/2010/main" val="11980564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8746C3F0-99E5-158C-B37A-9158641E85E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7B0B586F-5D16-6F55-77AC-CF37BF7124AA}"/>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68F32D9-05CE-481C-92AC-5FE9540DE0E7}"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98697763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B45A3-03A9-39EB-BA30-2D790DF4AC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AAB947-A202-CF3F-07BC-CB9C74FBF7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AED477-1CA2-2A90-B7E5-2715D30B5029}"/>
              </a:ext>
            </a:extLst>
          </p:cNvPr>
          <p:cNvSpPr>
            <a:spLocks noGrp="1"/>
          </p:cNvSpPr>
          <p:nvPr>
            <p:ph type="dt" sz="half" idx="10"/>
          </p:nvPr>
        </p:nvSpPr>
        <p:spPr/>
        <p:txBody>
          <a:bodyPr/>
          <a:lstStyle/>
          <a:p>
            <a:fld id="{E782D5EA-BE57-436A-B52C-685D11CB0C61}" type="datetimeFigureOut">
              <a:rPr lang="en-US" smtClean="0"/>
              <a:t>10/19/2025</a:t>
            </a:fld>
            <a:endParaRPr lang="en-US"/>
          </a:p>
        </p:txBody>
      </p:sp>
      <p:sp>
        <p:nvSpPr>
          <p:cNvPr id="5" name="Footer Placeholder 4">
            <a:extLst>
              <a:ext uri="{FF2B5EF4-FFF2-40B4-BE49-F238E27FC236}">
                <a16:creationId xmlns:a16="http://schemas.microsoft.com/office/drawing/2014/main" id="{6F25AC7F-02DB-0778-AE7A-6EBECEA605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057FAB-E901-07ED-1C22-603762F26B05}"/>
              </a:ext>
            </a:extLst>
          </p:cNvPr>
          <p:cNvSpPr>
            <a:spLocks noGrp="1"/>
          </p:cNvSpPr>
          <p:nvPr>
            <p:ph type="sldNum" sz="quarter" idx="12"/>
          </p:nvPr>
        </p:nvSpPr>
        <p:spPr/>
        <p:txBody>
          <a:bodyPr/>
          <a:lstStyle/>
          <a:p>
            <a:fld id="{EA9682D3-E4D2-4C16-99B4-89F7CFC64E81}" type="slidenum">
              <a:rPr lang="en-US" smtClean="0"/>
              <a:t>‹#›</a:t>
            </a:fld>
            <a:endParaRPr lang="en-US"/>
          </a:p>
        </p:txBody>
      </p:sp>
    </p:spTree>
    <p:extLst>
      <p:ext uri="{BB962C8B-B14F-4D97-AF65-F5344CB8AC3E}">
        <p14:creationId xmlns:p14="http://schemas.microsoft.com/office/powerpoint/2010/main" val="80051403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B8232-44DE-D9FD-FD93-7DBE5AE0DE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0804C3-3DB4-F10B-73A0-99CBD631BC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7325CE-2AFF-ABAC-95F5-DFF52347BB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DBE4B3-555E-A2D2-66B7-F022F97BD6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C748E5-36E7-82F4-A63A-98CC37BCA7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A4E88B-6454-398F-7F98-8CE38ED05273}"/>
              </a:ext>
            </a:extLst>
          </p:cNvPr>
          <p:cNvSpPr>
            <a:spLocks noGrp="1"/>
          </p:cNvSpPr>
          <p:nvPr>
            <p:ph type="dt" sz="half" idx="10"/>
          </p:nvPr>
        </p:nvSpPr>
        <p:spPr/>
        <p:txBody>
          <a:bodyPr/>
          <a:lstStyle/>
          <a:p>
            <a:fld id="{E782D5EA-BE57-436A-B52C-685D11CB0C61}" type="datetimeFigureOut">
              <a:rPr lang="en-US" smtClean="0"/>
              <a:t>10/19/2025</a:t>
            </a:fld>
            <a:endParaRPr lang="en-US"/>
          </a:p>
        </p:txBody>
      </p:sp>
      <p:sp>
        <p:nvSpPr>
          <p:cNvPr id="8" name="Footer Placeholder 7">
            <a:extLst>
              <a:ext uri="{FF2B5EF4-FFF2-40B4-BE49-F238E27FC236}">
                <a16:creationId xmlns:a16="http://schemas.microsoft.com/office/drawing/2014/main" id="{69D25904-7C6D-430F-53AC-8EBE9B771C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AA0EF7-FF76-63B6-3A90-5CBC7DEEC4A3}"/>
              </a:ext>
            </a:extLst>
          </p:cNvPr>
          <p:cNvSpPr>
            <a:spLocks noGrp="1"/>
          </p:cNvSpPr>
          <p:nvPr>
            <p:ph type="sldNum" sz="quarter" idx="12"/>
          </p:nvPr>
        </p:nvSpPr>
        <p:spPr/>
        <p:txBody>
          <a:bodyPr/>
          <a:lstStyle/>
          <a:p>
            <a:fld id="{EA9682D3-E4D2-4C16-99B4-89F7CFC64E81}" type="slidenum">
              <a:rPr lang="en-US" smtClean="0"/>
              <a:t>‹#›</a:t>
            </a:fld>
            <a:endParaRPr lang="en-US"/>
          </a:p>
        </p:txBody>
      </p:sp>
    </p:spTree>
    <p:extLst>
      <p:ext uri="{BB962C8B-B14F-4D97-AF65-F5344CB8AC3E}">
        <p14:creationId xmlns:p14="http://schemas.microsoft.com/office/powerpoint/2010/main" val="301472309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Product Featur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24302376-45F3-4F52-97F2-6170E64516F3}"/>
              </a:ext>
            </a:extLst>
          </p:cNvPr>
          <p:cNvSpPr>
            <a:spLocks noGrp="1"/>
          </p:cNvSpPr>
          <p:nvPr>
            <p:ph type="body" sz="quarter" idx="14"/>
          </p:nvPr>
        </p:nvSpPr>
        <p:spPr>
          <a:xfrm>
            <a:off x="4313319" y="1559719"/>
            <a:ext cx="7426245" cy="431800"/>
          </a:xfrm>
        </p:spPr>
        <p:txBody>
          <a:bodyPr anchor="t" anchorCtr="0"/>
          <a:lstStyle>
            <a:lvl1pPr>
              <a:defRPr sz="2000">
                <a:solidFill>
                  <a:schemeClr val="accent1"/>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US"/>
              <a:t>Click to edit Master text styles</a:t>
            </a:r>
          </a:p>
        </p:txBody>
      </p:sp>
      <p:sp>
        <p:nvSpPr>
          <p:cNvPr id="16" name="Text Placeholder 15">
            <a:extLst>
              <a:ext uri="{FF2B5EF4-FFF2-40B4-BE49-F238E27FC236}">
                <a16:creationId xmlns:a16="http://schemas.microsoft.com/office/drawing/2014/main" id="{75802E8A-0854-4B22-93B4-C14254B8361C}"/>
              </a:ext>
            </a:extLst>
          </p:cNvPr>
          <p:cNvSpPr>
            <a:spLocks noGrp="1"/>
          </p:cNvSpPr>
          <p:nvPr>
            <p:ph type="body" sz="quarter" idx="15"/>
          </p:nvPr>
        </p:nvSpPr>
        <p:spPr>
          <a:xfrm>
            <a:off x="4311650" y="2108201"/>
            <a:ext cx="7437439" cy="3886199"/>
          </a:xfrm>
        </p:spPr>
        <p:txBody>
          <a:bodyPr/>
          <a:lstStyle>
            <a:lvl1pPr>
              <a:defRPr sz="1600"/>
            </a:lvl1pPr>
            <a:lvl2pPr>
              <a:defRPr sz="1400"/>
            </a:lvl2pPr>
            <a:lvl3pPr>
              <a:defRPr sz="1200"/>
            </a:lvl3pPr>
            <a:lvl4pPr>
              <a:defRPr sz="1100"/>
            </a:lvl4pPr>
            <a:lvl5pPr>
              <a:defRPr sz="105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A64DD9AE-651F-4A34-9AA3-AB7A44E785D6}"/>
              </a:ext>
            </a:extLst>
          </p:cNvPr>
          <p:cNvSpPr>
            <a:spLocks noGrp="1"/>
          </p:cNvSpPr>
          <p:nvPr>
            <p:ph type="pic" sz="quarter" idx="16"/>
          </p:nvPr>
        </p:nvSpPr>
        <p:spPr>
          <a:xfrm>
            <a:off x="442913" y="1559720"/>
            <a:ext cx="3563937" cy="4434680"/>
          </a:xfrm>
          <a:prstGeom prst="rect">
            <a:avLst/>
          </a:prstGeom>
          <a:noFill/>
        </p:spPr>
        <p:txBody>
          <a:bodyPr anchor="ctr" anchorCtr="0"/>
          <a:lstStyle>
            <a:lvl1pPr algn="ctr">
              <a:defRPr/>
            </a:lvl1pPr>
          </a:lstStyle>
          <a:p>
            <a:r>
              <a:rPr lang="en-US"/>
              <a:t>Click icon to add picture</a:t>
            </a:r>
          </a:p>
        </p:txBody>
      </p:sp>
      <p:sp>
        <p:nvSpPr>
          <p:cNvPr id="2" name="Title 1">
            <a:extLst>
              <a:ext uri="{FF2B5EF4-FFF2-40B4-BE49-F238E27FC236}">
                <a16:creationId xmlns:a16="http://schemas.microsoft.com/office/drawing/2014/main" id="{93E7093B-EDA6-49A0-97AC-35CA92B2FF74}"/>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D1A35816-3ACC-4A86-A2F9-634EAEDC2D42}"/>
              </a:ext>
            </a:extLst>
          </p:cNvPr>
          <p:cNvSpPr>
            <a:spLocks noGrp="1"/>
          </p:cNvSpPr>
          <p:nvPr>
            <p:ph type="ftr" sz="quarter" idx="17"/>
          </p:nvPr>
        </p:nvSpPr>
        <p:spPr>
          <a:xfrm>
            <a:off x="3333751" y="6492003"/>
            <a:ext cx="5524500" cy="246221"/>
          </a:xfrm>
          <a:prstGeom prst="rect">
            <a:avLst/>
          </a:prstGeom>
        </p:spPr>
        <p:txBody>
          <a:bodyPr/>
          <a:lstStyle/>
          <a:p>
            <a:r>
              <a:rPr lang="en-US"/>
              <a:t>MAT-1397 v1.0</a:t>
            </a:r>
          </a:p>
        </p:txBody>
      </p:sp>
      <p:sp>
        <p:nvSpPr>
          <p:cNvPr id="3" name="Slide Number Placeholder 2">
            <a:extLst>
              <a:ext uri="{FF2B5EF4-FFF2-40B4-BE49-F238E27FC236}">
                <a16:creationId xmlns:a16="http://schemas.microsoft.com/office/drawing/2014/main" id="{2B538D55-F306-4ACA-AFA8-EED1DFDAC877}"/>
              </a:ext>
            </a:extLst>
          </p:cNvPr>
          <p:cNvSpPr>
            <a:spLocks noGrp="1"/>
          </p:cNvSpPr>
          <p:nvPr>
            <p:ph type="sldNum" sz="quarter" idx="18"/>
          </p:nvPr>
        </p:nvSpPr>
        <p:spPr>
          <a:xfrm>
            <a:off x="11063288" y="6492002"/>
            <a:ext cx="685800" cy="246223"/>
          </a:xfrm>
          <a:prstGeom prst="rect">
            <a:avLst/>
          </a:prstGeom>
        </p:spPr>
        <p:txBody>
          <a:bodyPr/>
          <a:lstStyle/>
          <a:p>
            <a:fld id="{A462F665-1504-430B-A348-AF20EC8B5F95}" type="slidenum">
              <a:rPr lang="en-US" smtClean="0"/>
              <a:pPr/>
              <a:t>‹#›</a:t>
            </a:fld>
            <a:endParaRPr lang="en-US"/>
          </a:p>
        </p:txBody>
      </p:sp>
      <p:sp>
        <p:nvSpPr>
          <p:cNvPr id="7" name="Text Placeholder 3">
            <a:extLst>
              <a:ext uri="{FF2B5EF4-FFF2-40B4-BE49-F238E27FC236}">
                <a16:creationId xmlns:a16="http://schemas.microsoft.com/office/drawing/2014/main" id="{E2F5B11D-9461-E7BD-40DE-AECE2ED24A1F}"/>
              </a:ext>
            </a:extLst>
          </p:cNvPr>
          <p:cNvSpPr>
            <a:spLocks noGrp="1"/>
          </p:cNvSpPr>
          <p:nvPr>
            <p:ph type="body" sz="quarter" idx="19"/>
          </p:nvPr>
        </p:nvSpPr>
        <p:spPr>
          <a:xfrm>
            <a:off x="442911" y="6051958"/>
            <a:ext cx="11306175" cy="412750"/>
          </a:xfrm>
          <a:noFill/>
        </p:spPr>
        <p:txBody>
          <a:bodyPr vert="horz" wrap="square" lIns="0" tIns="0" rIns="0" bIns="0" rtlCol="0" anchor="b">
            <a:noAutofit/>
          </a:bodyPr>
          <a:lstStyle>
            <a:lvl1pPr>
              <a:defRPr lang="en-DE" sz="800" dirty="0">
                <a:solidFill>
                  <a:schemeClr val="tx1">
                    <a:lumMod val="60000"/>
                    <a:lumOff val="40000"/>
                  </a:schemeClr>
                </a:solidFill>
              </a:defRPr>
            </a:lvl1pPr>
          </a:lstStyle>
          <a:p>
            <a:pPr lvl="0">
              <a:spcBef>
                <a:spcPts val="0"/>
              </a:spcBef>
            </a:pPr>
            <a:r>
              <a:rPr lang="en-US"/>
              <a:t>Click to edit Master text styles</a:t>
            </a:r>
            <a:endParaRPr lang="en-DE"/>
          </a:p>
        </p:txBody>
      </p:sp>
    </p:spTree>
    <p:extLst>
      <p:ext uri="{BB962C8B-B14F-4D97-AF65-F5344CB8AC3E}">
        <p14:creationId xmlns:p14="http://schemas.microsoft.com/office/powerpoint/2010/main" val="1778883782"/>
      </p:ext>
    </p:extLst>
  </p:cSld>
  <p:clrMapOvr>
    <a:masterClrMapping/>
  </p:clrMapOvr>
  <p:extLst>
    <p:ext uri="{DCECCB84-F9BA-43D5-87BE-67443E8EF086}">
      <p15:sldGuideLst xmlns:p15="http://schemas.microsoft.com/office/powerpoint/2012/main"/>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D0723BCD-FE2A-574F-A554-0E2ED1CA6285}"/>
              </a:ext>
            </a:extLst>
          </p:cNvPr>
          <p:cNvSpPr>
            <a:spLocks noGrp="1"/>
          </p:cNvSpPr>
          <p:nvPr>
            <p:ph sz="quarter" idx="12"/>
          </p:nvPr>
        </p:nvSpPr>
        <p:spPr>
          <a:xfrm>
            <a:off x="609601" y="1232453"/>
            <a:ext cx="10972799" cy="48023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0">
            <a:extLst>
              <a:ext uri="{FF2B5EF4-FFF2-40B4-BE49-F238E27FC236}">
                <a16:creationId xmlns:a16="http://schemas.microsoft.com/office/drawing/2014/main" id="{48121C72-9261-504D-8F1B-943FA17B9CB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5067849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501614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D0723BCD-FE2A-574F-A554-0E2ED1CA6285}"/>
              </a:ext>
            </a:extLst>
          </p:cNvPr>
          <p:cNvSpPr>
            <a:spLocks noGrp="1"/>
          </p:cNvSpPr>
          <p:nvPr>
            <p:ph sz="quarter" idx="12"/>
          </p:nvPr>
        </p:nvSpPr>
        <p:spPr>
          <a:xfrm>
            <a:off x="609601" y="1232453"/>
            <a:ext cx="10972799" cy="48023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0">
            <a:extLst>
              <a:ext uri="{FF2B5EF4-FFF2-40B4-BE49-F238E27FC236}">
                <a16:creationId xmlns:a16="http://schemas.microsoft.com/office/drawing/2014/main" id="{48121C72-9261-504D-8F1B-943FA17B9CB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355470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7DB2C51A-EE40-EA19-E391-D6CD061FE7D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FDEFE409-D243-C0B6-7E83-B4F6795E621D}"/>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C6A5F99-A71D-4D65-8235-2D5534B39F70}"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4486928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7866F2DC-455D-F391-2BE2-1E1CB517D59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5D7FE7CA-59B2-244E-E787-F2B02172E4EE}"/>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DF12FB0-A1F7-4AA4-A06C-ED3314FD6E7C}"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095132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457200" indent="-457200">
              <a:defRPr sz="4000"/>
            </a:lvl1pPr>
            <a:lvl2pPr marL="914400" indent="-457200">
              <a:defRPr sz="3600"/>
            </a:lvl2pPr>
            <a:lvl3pPr marL="1371600" indent="-457200">
              <a:defRPr sz="3200"/>
            </a:lvl3pPr>
            <a:lvl4pPr marL="1828800" indent="-457200">
              <a:defRPr sz="2800"/>
            </a:lvl4pPr>
            <a:lvl5pPr marL="2286000" indent="-457200">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599307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6DFB106F-18D1-D531-1AE0-42567A06017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B1F7C6D1-F95A-136F-7D61-005BFBC1FF11}"/>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1DEF129-8E0A-4577-B2C2-5BE4F58BF93A}"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4289578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AE1BD6FA-4B06-A3CE-0182-F7215546175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1107704C-0578-36C2-53D2-E02B588C9446}"/>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732629F-1A95-4D18-8E86-C78436E822FE}"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0122301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5AE99B23-E46C-97A2-7EF5-13524D7EE86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89E7ABC0-B3D0-D362-008D-4572C7C9F2BC}"/>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284DF51-3630-4BD5-A008-F8AB28E36B06}"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6479222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2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C33E4077-64F3-DE41-4D44-47B4C4EB9CB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8FD3F74A-7C8B-0E13-2F15-0A821436C212}"/>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29B4F5A-A6B0-48BE-A426-D0BAE54BBD81}"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0419717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3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676A70A3-4B92-8F70-FD3C-7FAE2FF4F29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79B37782-11BB-FBC2-E535-71FDF1882113}"/>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FF2BD7A-D8C1-40B7-B2CA-3EA560B96363}"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1173449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4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E9B83B2D-F6FD-6D8A-92A1-3A8EDD77585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1C1FCCBD-E05F-8D44-59FE-F587ABB7B648}"/>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6FD0CF4-1E58-47A3-88FB-2E32C2FBC2BD}"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6108339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344013-AE37-466B-D097-E5B19813C58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1588"/>
            <a:ext cx="1218565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32644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40622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Text Placeholder 12"/>
          <p:cNvSpPr>
            <a:spLocks noGrp="1"/>
          </p:cNvSpPr>
          <p:nvPr>
            <p:ph type="body" sz="quarter" idx="10"/>
          </p:nvPr>
        </p:nvSpPr>
        <p:spPr>
          <a:xfrm>
            <a:off x="406400" y="6324600"/>
            <a:ext cx="6096000" cy="381000"/>
          </a:xfrm>
        </p:spPr>
        <p:txBody>
          <a:bodyPr/>
          <a:lstStyle>
            <a:lvl1pPr marL="0" indent="0">
              <a:buNone/>
              <a:defRPr sz="1600" i="1"/>
            </a:lvl1pPr>
          </a:lstStyle>
          <a:p>
            <a:pPr lvl="0"/>
            <a:r>
              <a:rPr lang="en-US"/>
              <a:t>Click to edit Master text styles</a:t>
            </a:r>
          </a:p>
        </p:txBody>
      </p:sp>
    </p:spTree>
    <p:extLst>
      <p:ext uri="{BB962C8B-B14F-4D97-AF65-F5344CB8AC3E}">
        <p14:creationId xmlns:p14="http://schemas.microsoft.com/office/powerpoint/2010/main" val="504828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697865"/>
            <a:ext cx="12192000" cy="612775"/>
          </a:xfrm>
        </p:spPr>
        <p:txBody>
          <a:bodyPr/>
          <a:lstStyle>
            <a:lvl1pPr>
              <a:defRPr b="1" i="0">
                <a:latin typeface="+mn-lt"/>
                <a:cs typeface="Gotham Bold" pitchFamily="2" charset="0"/>
              </a:defRPr>
            </a:lvl1pPr>
          </a:lstStyle>
          <a:p>
            <a:r>
              <a:rPr lang="en-US" dirty="0"/>
              <a:t>Click to edit Master title style</a:t>
            </a:r>
          </a:p>
        </p:txBody>
      </p:sp>
      <p:sp>
        <p:nvSpPr>
          <p:cNvPr id="3" name="Content Placeholder 2"/>
          <p:cNvSpPr>
            <a:spLocks noGrp="1"/>
          </p:cNvSpPr>
          <p:nvPr>
            <p:ph idx="1"/>
          </p:nvPr>
        </p:nvSpPr>
        <p:spPr>
          <a:xfrm>
            <a:off x="640080" y="1765299"/>
            <a:ext cx="10982960" cy="3824617"/>
          </a:xfrm>
        </p:spPr>
        <p:txBody>
          <a:bodyPr/>
          <a:lstStyle>
            <a:lvl1pPr marL="285750" indent="-285750" algn="l">
              <a:buClrTx/>
              <a:buFont typeface="Arial" charset="0"/>
              <a:buChar char="•"/>
              <a:defRPr sz="2400" b="0" i="0">
                <a:solidFill>
                  <a:schemeClr val="tx1"/>
                </a:solidFill>
                <a:latin typeface="+mn-lt"/>
                <a:cs typeface="Gotham Book" pitchFamily="2" charset="0"/>
              </a:defRPr>
            </a:lvl1pPr>
            <a:lvl2pPr marL="742950" indent="-285750">
              <a:buClrTx/>
              <a:buFont typeface="Arial" charset="0"/>
              <a:buChar char="•"/>
              <a:defRPr sz="2000" b="0" i="0">
                <a:solidFill>
                  <a:schemeClr val="tx1"/>
                </a:solidFill>
                <a:latin typeface="+mn-lt"/>
                <a:cs typeface="Gotham Book" pitchFamily="2" charset="0"/>
              </a:defRPr>
            </a:lvl2pPr>
            <a:lvl3pPr marL="1200150" indent="-285750">
              <a:buClrTx/>
              <a:buFont typeface="Arial" charset="0"/>
              <a:buChar char="•"/>
              <a:defRPr b="0" i="0">
                <a:solidFill>
                  <a:schemeClr val="tx1"/>
                </a:solidFill>
                <a:latin typeface="+mn-lt"/>
                <a:cs typeface="Gotham Book" pitchFamily="2" charset="0"/>
              </a:defRPr>
            </a:lvl3pPr>
            <a:lvl4pPr marL="1657350" indent="-285750">
              <a:buClrTx/>
              <a:buFont typeface="Arial" charset="0"/>
              <a:buChar char="•"/>
              <a:defRPr sz="1600" b="0" i="0">
                <a:solidFill>
                  <a:schemeClr val="tx1"/>
                </a:solidFill>
                <a:latin typeface="+mn-lt"/>
                <a:cs typeface="Gotham Book" pitchFamily="2" charset="0"/>
              </a:defRPr>
            </a:lvl4pPr>
            <a:lvl5pPr marL="2114550" indent="-285750">
              <a:buClrTx/>
              <a:buFont typeface="Arial" charset="0"/>
              <a:buChar char="•"/>
              <a:defRPr sz="1600" b="0" i="0">
                <a:solidFill>
                  <a:schemeClr val="tx1"/>
                </a:solidFill>
                <a:latin typeface="+mn-lt"/>
                <a:cs typeface="Gotham Book"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5">
            <a:extLst>
              <a:ext uri="{FF2B5EF4-FFF2-40B4-BE49-F238E27FC236}">
                <a16:creationId xmlns:a16="http://schemas.microsoft.com/office/drawing/2014/main" id="{1B05374F-8FA5-9B0E-EBD7-412C3653D0D5}"/>
              </a:ext>
            </a:extLst>
          </p:cNvPr>
          <p:cNvSpPr>
            <a:spLocks noGrp="1"/>
          </p:cNvSpPr>
          <p:nvPr>
            <p:ph type="body" sz="quarter" idx="13" hasCustomPrompt="1"/>
          </p:nvPr>
        </p:nvSpPr>
        <p:spPr>
          <a:xfrm>
            <a:off x="645838" y="5966477"/>
            <a:ext cx="10977202" cy="298450"/>
          </a:xfrm>
        </p:spPr>
        <p:txBody>
          <a:bodyPr anchor="b">
            <a:normAutofit/>
          </a:bodyPr>
          <a:lstStyle>
            <a:lvl1pPr marL="0" indent="0" algn="l">
              <a:spcBef>
                <a:spcPts val="600"/>
              </a:spcBef>
              <a:buNone/>
              <a:defRPr sz="1200" b="0" i="0">
                <a:solidFill>
                  <a:schemeClr val="tx1"/>
                </a:solidFill>
                <a:latin typeface="+mn-lt"/>
                <a:cs typeface="Gotham Book" pitchFamily="2" charset="0"/>
              </a:defRPr>
            </a:lvl1pPr>
            <a:lvl2pPr>
              <a:defRPr sz="1200">
                <a:latin typeface="+mn-lt"/>
              </a:defRPr>
            </a:lvl2pPr>
            <a:lvl3pPr>
              <a:defRPr sz="1200">
                <a:latin typeface="+mn-lt"/>
              </a:defRPr>
            </a:lvl3pPr>
          </a:lstStyle>
          <a:p>
            <a:pPr lvl="0"/>
            <a:r>
              <a:rPr lang="en-US" dirty="0"/>
              <a:t>References Edit Master text styles</a:t>
            </a:r>
          </a:p>
        </p:txBody>
      </p:sp>
    </p:spTree>
    <p:extLst>
      <p:ext uri="{BB962C8B-B14F-4D97-AF65-F5344CB8AC3E}">
        <p14:creationId xmlns:p14="http://schemas.microsoft.com/office/powerpoint/2010/main" val="3745319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457200" indent="-457200">
              <a:defRPr sz="4000"/>
            </a:lvl1pPr>
            <a:lvl2pPr marL="914400" indent="-457200">
              <a:defRPr sz="3600"/>
            </a:lvl2pPr>
            <a:lvl3pPr marL="1371600" indent="-457200">
              <a:defRPr sz="3200"/>
            </a:lvl3pPr>
            <a:lvl4pPr marL="1828800" indent="-457200">
              <a:defRPr sz="2800"/>
            </a:lvl4pPr>
            <a:lvl5pPr marL="2286000" indent="-457200">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Tree>
    <p:extLst>
      <p:ext uri="{BB962C8B-B14F-4D97-AF65-F5344CB8AC3E}">
        <p14:creationId xmlns:p14="http://schemas.microsoft.com/office/powerpoint/2010/main" val="16553528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D0723BCD-FE2A-574F-A554-0E2ED1CA6285}"/>
              </a:ext>
            </a:extLst>
          </p:cNvPr>
          <p:cNvSpPr>
            <a:spLocks noGrp="1"/>
          </p:cNvSpPr>
          <p:nvPr>
            <p:ph sz="quarter" idx="12"/>
          </p:nvPr>
        </p:nvSpPr>
        <p:spPr>
          <a:xfrm>
            <a:off x="609601" y="1232453"/>
            <a:ext cx="10972799" cy="48023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0">
            <a:extLst>
              <a:ext uri="{FF2B5EF4-FFF2-40B4-BE49-F238E27FC236}">
                <a16:creationId xmlns:a16="http://schemas.microsoft.com/office/drawing/2014/main" id="{48121C72-9261-504D-8F1B-943FA17B9CB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181986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ACCP Title Slide">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F1FE1A31-30D4-32D8-584D-550C30B60A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D98E1BB3-36F5-41CE-7673-8C10EE0838BE}"/>
              </a:ext>
            </a:extLst>
          </p:cNvPr>
          <p:cNvCxnSpPr/>
          <p:nvPr/>
        </p:nvCxnSpPr>
        <p:spPr>
          <a:xfrm>
            <a:off x="631825" y="4065588"/>
            <a:ext cx="11560175" cy="1587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4578" name="Rectangle 2"/>
          <p:cNvSpPr>
            <a:spLocks noGrp="1" noChangeArrowheads="1"/>
          </p:cNvSpPr>
          <p:nvPr>
            <p:ph type="ctrTitle"/>
          </p:nvPr>
        </p:nvSpPr>
        <p:spPr>
          <a:xfrm>
            <a:off x="632178" y="1305091"/>
            <a:ext cx="10909585" cy="2760126"/>
          </a:xfrm>
        </p:spPr>
        <p:txBody>
          <a:bodyPr/>
          <a:lstStyle>
            <a:lvl1pPr algn="ctr">
              <a:defRPr sz="3600" b="1">
                <a:effectLst>
                  <a:outerShdw blurRad="50800" dist="38100" dir="2700000" algn="tl" rotWithShape="0">
                    <a:prstClr val="black">
                      <a:alpha val="40000"/>
                    </a:prstClr>
                  </a:outerShdw>
                </a:effectLst>
                <a:latin typeface="ITC Avant Garde Std Md" panose="020B0602020202020204" pitchFamily="34" charset="0"/>
              </a:defRPr>
            </a:lvl1pPr>
          </a:lstStyle>
          <a:p>
            <a:r>
              <a:rPr lang="en-US" altLang="en-US"/>
              <a:t>Click to edit Master title style</a:t>
            </a:r>
            <a:endParaRPr lang="en-US" altLang="en-US" dirty="0"/>
          </a:p>
        </p:txBody>
      </p:sp>
      <p:sp>
        <p:nvSpPr>
          <p:cNvPr id="9" name="Text Placeholder 8"/>
          <p:cNvSpPr>
            <a:spLocks noGrp="1"/>
          </p:cNvSpPr>
          <p:nvPr>
            <p:ph type="body" sz="quarter" idx="13"/>
          </p:nvPr>
        </p:nvSpPr>
        <p:spPr>
          <a:xfrm>
            <a:off x="1730965" y="4451262"/>
            <a:ext cx="9810799" cy="501556"/>
          </a:xfrm>
        </p:spPr>
        <p:txBody>
          <a:bodyPr/>
          <a:lstStyle>
            <a:lvl1pPr marL="0" indent="0" algn="l">
              <a:buNone/>
              <a:defRPr sz="2200" b="1" baseline="0">
                <a:effectLst>
                  <a:outerShdw blurRad="50800" dist="38100" dir="2700000" algn="tl" rotWithShape="0">
                    <a:prstClr val="black">
                      <a:alpha val="40000"/>
                    </a:prstClr>
                  </a:outerShdw>
                </a:effectLst>
                <a:latin typeface="ITC Avant Garde Std Bk" panose="020B0502020202020204" pitchFamily="34" charset="0"/>
              </a:defRPr>
            </a:lvl1pPr>
          </a:lstStyle>
          <a:p>
            <a:pPr lvl="0"/>
            <a:r>
              <a:rPr lang="en-US"/>
              <a:t>Click to edit Master text styles</a:t>
            </a:r>
          </a:p>
        </p:txBody>
      </p:sp>
      <p:sp>
        <p:nvSpPr>
          <p:cNvPr id="12" name="Picture Placeholder 11"/>
          <p:cNvSpPr>
            <a:spLocks noGrp="1"/>
          </p:cNvSpPr>
          <p:nvPr>
            <p:ph type="pic" sz="quarter" idx="15"/>
          </p:nvPr>
        </p:nvSpPr>
        <p:spPr>
          <a:xfrm>
            <a:off x="632177" y="4338638"/>
            <a:ext cx="770467" cy="690562"/>
          </a:xfrm>
        </p:spPr>
        <p:txBody>
          <a:bodyPr/>
          <a:lstStyle>
            <a:lvl1pPr marL="0" indent="0">
              <a:buNone/>
              <a:defRPr sz="1000"/>
            </a:lvl1pPr>
          </a:lstStyle>
          <a:p>
            <a:pPr lvl="0"/>
            <a:r>
              <a:rPr lang="en-US" noProof="0"/>
              <a:t>Click icon to add picture</a:t>
            </a:r>
            <a:endParaRPr lang="en-US" noProof="0" dirty="0"/>
          </a:p>
        </p:txBody>
      </p:sp>
      <p:sp>
        <p:nvSpPr>
          <p:cNvPr id="18" name="Picture Placeholder 11"/>
          <p:cNvSpPr>
            <a:spLocks noGrp="1"/>
          </p:cNvSpPr>
          <p:nvPr>
            <p:ph type="pic" sz="quarter" idx="16"/>
          </p:nvPr>
        </p:nvSpPr>
        <p:spPr>
          <a:xfrm>
            <a:off x="632177" y="5145460"/>
            <a:ext cx="770467" cy="690562"/>
          </a:xfrm>
        </p:spPr>
        <p:txBody>
          <a:bodyPr/>
          <a:lstStyle>
            <a:lvl1pPr marL="0" indent="0">
              <a:buNone/>
              <a:defRPr sz="1000"/>
            </a:lvl1pPr>
          </a:lstStyle>
          <a:p>
            <a:pPr lvl="0"/>
            <a:r>
              <a:rPr lang="en-US" noProof="0"/>
              <a:t>Click icon to add picture</a:t>
            </a:r>
            <a:endParaRPr lang="en-US" noProof="0" dirty="0"/>
          </a:p>
        </p:txBody>
      </p:sp>
      <p:sp>
        <p:nvSpPr>
          <p:cNvPr id="19" name="Text Placeholder 8"/>
          <p:cNvSpPr>
            <a:spLocks noGrp="1"/>
          </p:cNvSpPr>
          <p:nvPr>
            <p:ph type="body" sz="quarter" idx="17"/>
          </p:nvPr>
        </p:nvSpPr>
        <p:spPr>
          <a:xfrm>
            <a:off x="1730964" y="5239963"/>
            <a:ext cx="9810800" cy="501556"/>
          </a:xfrm>
        </p:spPr>
        <p:txBody>
          <a:bodyPr/>
          <a:lstStyle>
            <a:lvl1pPr marL="0" indent="0" algn="l">
              <a:buNone/>
              <a:defRPr sz="2200" b="1" baseline="0">
                <a:effectLst>
                  <a:outerShdw blurRad="50800" dist="38100" dir="2700000" algn="tl" rotWithShape="0">
                    <a:prstClr val="black">
                      <a:alpha val="40000"/>
                    </a:prstClr>
                  </a:outerShdw>
                </a:effectLst>
                <a:latin typeface="ITC Avant Garde Std Bk" panose="020B0502020202020204" pitchFamily="34" charset="0"/>
              </a:defRPr>
            </a:lvl1pPr>
          </a:lstStyle>
          <a:p>
            <a:pPr lvl="0"/>
            <a:r>
              <a:rPr lang="en-US"/>
              <a:t>Click to edit Master text styles</a:t>
            </a:r>
          </a:p>
        </p:txBody>
      </p:sp>
    </p:spTree>
    <p:extLst>
      <p:ext uri="{BB962C8B-B14F-4D97-AF65-F5344CB8AC3E}">
        <p14:creationId xmlns:p14="http://schemas.microsoft.com/office/powerpoint/2010/main" val="35510621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Regular Text Slide">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481877" y="6266815"/>
            <a:ext cx="4857931" cy="201719"/>
          </a:xfrm>
        </p:spPr>
        <p:txBody>
          <a:bodyPr/>
          <a:lstStyle>
            <a:lvl1pPr marL="0" indent="0">
              <a:buNone/>
              <a:defRPr sz="1000" i="1"/>
            </a:lvl1pPr>
            <a:lvl5pPr marL="1005910" indent="0" algn="l">
              <a:buNone/>
              <a:defRPr/>
            </a:lvl5pPr>
          </a:lstStyle>
          <a:p>
            <a:pPr lvl="0"/>
            <a:r>
              <a:rPr lang="en-US"/>
              <a:t>Click to edit Master text styles</a:t>
            </a:r>
          </a:p>
        </p:txBody>
      </p:sp>
      <p:sp>
        <p:nvSpPr>
          <p:cNvPr id="11" name="Rectangle 2"/>
          <p:cNvSpPr>
            <a:spLocks noGrp="1" noChangeArrowheads="1"/>
          </p:cNvSpPr>
          <p:nvPr>
            <p:ph type="title"/>
          </p:nvPr>
        </p:nvSpPr>
        <p:spPr bwMode="auto">
          <a:xfrm>
            <a:off x="481879" y="228600"/>
            <a:ext cx="8346437" cy="1139826"/>
          </a:xfrm>
          <a:prstGeom prst="rect">
            <a:avLst/>
          </a:prstGeom>
          <a:noFill/>
          <a:ln>
            <a:noFill/>
          </a:ln>
        </p:spPr>
        <p:txBody>
          <a:bodyPr/>
          <a:lstStyle>
            <a:lvl1pPr>
              <a:defRPr baseline="0"/>
            </a:lvl1pPr>
          </a:lstStyle>
          <a:p>
            <a:pPr lvl="0"/>
            <a:r>
              <a:rPr lang="en-US" altLang="en-US"/>
              <a:t>Click to edit Master title style</a:t>
            </a:r>
            <a:endParaRPr lang="en-US" altLang="en-US" dirty="0"/>
          </a:p>
        </p:txBody>
      </p:sp>
      <p:sp>
        <p:nvSpPr>
          <p:cNvPr id="13" name="Rectangle 3"/>
          <p:cNvSpPr>
            <a:spLocks noGrp="1" noChangeArrowheads="1"/>
          </p:cNvSpPr>
          <p:nvPr>
            <p:ph idx="1"/>
          </p:nvPr>
        </p:nvSpPr>
        <p:spPr bwMode="auto">
          <a:xfrm>
            <a:off x="481878" y="1469572"/>
            <a:ext cx="11242037" cy="4696097"/>
          </a:xfrm>
          <a:prstGeom prst="rect">
            <a:avLst/>
          </a:prstGeom>
          <a:noFill/>
          <a:ln>
            <a:noFill/>
          </a:ln>
        </p:spPr>
        <p:txBody>
          <a:bodyPr/>
          <a:lstStyle>
            <a:lvl1pPr>
              <a:defRPr baseline="0">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Tree>
    <p:extLst>
      <p:ext uri="{BB962C8B-B14F-4D97-AF65-F5344CB8AC3E}">
        <p14:creationId xmlns:p14="http://schemas.microsoft.com/office/powerpoint/2010/main" val="7586985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Image Slide">
    <p:spTree>
      <p:nvGrpSpPr>
        <p:cNvPr id="1" name=""/>
        <p:cNvGrpSpPr/>
        <p:nvPr/>
      </p:nvGrpSpPr>
      <p:grpSpPr>
        <a:xfrm>
          <a:off x="0" y="0"/>
          <a:ext cx="0" cy="0"/>
          <a:chOff x="0" y="0"/>
          <a:chExt cx="0" cy="0"/>
        </a:xfrm>
      </p:grpSpPr>
      <p:sp>
        <p:nvSpPr>
          <p:cNvPr id="11" name="Picture Placeholder 10"/>
          <p:cNvSpPr>
            <a:spLocks noGrp="1"/>
          </p:cNvSpPr>
          <p:nvPr>
            <p:ph type="pic" sz="quarter" idx="12"/>
          </p:nvPr>
        </p:nvSpPr>
        <p:spPr>
          <a:xfrm>
            <a:off x="482601" y="1477964"/>
            <a:ext cx="11231033" cy="4670425"/>
          </a:xfrm>
        </p:spPr>
        <p:txBody>
          <a:bodyPr/>
          <a:lstStyle>
            <a:lvl1pPr marL="0" indent="0">
              <a:buNone/>
              <a:defRPr/>
            </a:lvl1pPr>
          </a:lstStyle>
          <a:p>
            <a:pPr lvl="0"/>
            <a:r>
              <a:rPr lang="en-US" noProof="0"/>
              <a:t>Click icon to add picture</a:t>
            </a:r>
            <a:endParaRPr lang="en-US" noProof="0" dirty="0"/>
          </a:p>
        </p:txBody>
      </p:sp>
      <p:sp>
        <p:nvSpPr>
          <p:cNvPr id="7" name="Rectangle 2"/>
          <p:cNvSpPr>
            <a:spLocks noGrp="1" noChangeArrowheads="1"/>
          </p:cNvSpPr>
          <p:nvPr>
            <p:ph type="title"/>
          </p:nvPr>
        </p:nvSpPr>
        <p:spPr bwMode="auto">
          <a:xfrm>
            <a:off x="481879" y="228600"/>
            <a:ext cx="8346437" cy="1139826"/>
          </a:xfrm>
          <a:prstGeom prst="rect">
            <a:avLst/>
          </a:prstGeom>
          <a:noFill/>
          <a:ln>
            <a:noFill/>
          </a:ln>
        </p:spPr>
        <p:txBody>
          <a:bodyPr/>
          <a:lstStyle>
            <a:lvl1pPr>
              <a:defRPr baseline="0"/>
            </a:lvl1pPr>
          </a:lstStyle>
          <a:p>
            <a:pPr lvl="0"/>
            <a:r>
              <a:rPr lang="en-US" altLang="en-US"/>
              <a:t>Click to edit Master title style</a:t>
            </a:r>
            <a:endParaRPr lang="en-US" altLang="en-US" dirty="0"/>
          </a:p>
        </p:txBody>
      </p:sp>
      <p:sp>
        <p:nvSpPr>
          <p:cNvPr id="5" name="Text Placeholder 7"/>
          <p:cNvSpPr>
            <a:spLocks noGrp="1"/>
          </p:cNvSpPr>
          <p:nvPr>
            <p:ph type="body" sz="quarter" idx="11"/>
          </p:nvPr>
        </p:nvSpPr>
        <p:spPr>
          <a:xfrm>
            <a:off x="481877" y="6266815"/>
            <a:ext cx="4857931" cy="201719"/>
          </a:xfrm>
        </p:spPr>
        <p:txBody>
          <a:bodyPr/>
          <a:lstStyle>
            <a:lvl1pPr marL="0" indent="0">
              <a:buNone/>
              <a:defRPr sz="1000" i="1"/>
            </a:lvl1pPr>
            <a:lvl5pPr marL="1005910" indent="0" algn="l">
              <a:buNone/>
              <a:defRPr/>
            </a:lvl5pPr>
          </a:lstStyle>
          <a:p>
            <a:pPr lvl="0"/>
            <a:r>
              <a:rPr lang="en-US"/>
              <a:t>Click to edit Master text styles</a:t>
            </a:r>
          </a:p>
        </p:txBody>
      </p:sp>
    </p:spTree>
    <p:extLst>
      <p:ext uri="{BB962C8B-B14F-4D97-AF65-F5344CB8AC3E}">
        <p14:creationId xmlns:p14="http://schemas.microsoft.com/office/powerpoint/2010/main" val="40534188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Learning Objectives">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81879" y="228600"/>
            <a:ext cx="8346437" cy="1139826"/>
          </a:xfrm>
          <a:prstGeom prst="rect">
            <a:avLst/>
          </a:prstGeom>
          <a:noFill/>
          <a:ln>
            <a:noFill/>
          </a:ln>
        </p:spPr>
        <p:txBody>
          <a:bodyPr/>
          <a:lstStyle>
            <a:lvl1pPr>
              <a:defRPr baseline="0"/>
            </a:lvl1pPr>
          </a:lstStyle>
          <a:p>
            <a:pPr lvl="0"/>
            <a:r>
              <a:rPr lang="en-US" altLang="en-US"/>
              <a:t>Click to edit Master title style</a:t>
            </a:r>
            <a:endParaRPr lang="en-US" altLang="en-US" dirty="0"/>
          </a:p>
        </p:txBody>
      </p:sp>
      <p:sp>
        <p:nvSpPr>
          <p:cNvPr id="15" name="Text Placeholder 14"/>
          <p:cNvSpPr>
            <a:spLocks noGrp="1"/>
          </p:cNvSpPr>
          <p:nvPr>
            <p:ph type="body" sz="quarter" idx="12"/>
          </p:nvPr>
        </p:nvSpPr>
        <p:spPr>
          <a:xfrm>
            <a:off x="482600" y="1462089"/>
            <a:ext cx="11220451" cy="4702175"/>
          </a:xfrm>
        </p:spPr>
        <p:txBody>
          <a:bodyPr/>
          <a:lstStyle>
            <a:lvl1pPr marL="457200" indent="-457200">
              <a:buFont typeface="+mj-lt"/>
              <a:buAutoNum type="arabicPeriod"/>
              <a:defRPr>
                <a:solidFill>
                  <a:schemeClr val="accent6">
                    <a:lumMod val="10000"/>
                  </a:schemeClr>
                </a:solidFill>
              </a:defRPr>
            </a:lvl1pPr>
          </a:lstStyle>
          <a:p>
            <a:pPr lvl="0"/>
            <a:r>
              <a:rPr lang="en-US"/>
              <a:t>Click to edit Master text styles</a:t>
            </a:r>
          </a:p>
        </p:txBody>
      </p:sp>
    </p:spTree>
    <p:extLst>
      <p:ext uri="{BB962C8B-B14F-4D97-AF65-F5344CB8AC3E}">
        <p14:creationId xmlns:p14="http://schemas.microsoft.com/office/powerpoint/2010/main" val="9360240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clusions">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bwMode="auto">
          <a:xfrm>
            <a:off x="481879" y="228600"/>
            <a:ext cx="8346437" cy="1139826"/>
          </a:xfrm>
          <a:prstGeom prst="rect">
            <a:avLst/>
          </a:prstGeom>
          <a:noFill/>
          <a:ln>
            <a:noFill/>
          </a:ln>
        </p:spPr>
        <p:txBody>
          <a:bodyPr/>
          <a:lstStyle>
            <a:lvl1pPr>
              <a:defRPr baseline="0"/>
            </a:lvl1pPr>
          </a:lstStyle>
          <a:p>
            <a:pPr lvl="0"/>
            <a:r>
              <a:rPr lang="en-US" altLang="en-US"/>
              <a:t>Click to edit Master title style</a:t>
            </a:r>
            <a:endParaRPr lang="en-US" altLang="en-US" dirty="0"/>
          </a:p>
        </p:txBody>
      </p:sp>
      <p:sp>
        <p:nvSpPr>
          <p:cNvPr id="12" name="Text Placeholder 14"/>
          <p:cNvSpPr>
            <a:spLocks noGrp="1"/>
          </p:cNvSpPr>
          <p:nvPr>
            <p:ph type="body" sz="quarter" idx="12"/>
          </p:nvPr>
        </p:nvSpPr>
        <p:spPr>
          <a:xfrm>
            <a:off x="482600" y="1462089"/>
            <a:ext cx="11220451" cy="4702175"/>
          </a:xfrm>
        </p:spPr>
        <p:txBody>
          <a:bodyPr/>
          <a:lstStyle>
            <a:lvl1pPr marL="457200" indent="-457200">
              <a:buFont typeface="+mj-lt"/>
              <a:buAutoNum type="arabicPeriod"/>
              <a:defRPr>
                <a:solidFill>
                  <a:schemeClr val="accent6">
                    <a:lumMod val="10000"/>
                  </a:schemeClr>
                </a:solidFill>
              </a:defRPr>
            </a:lvl1pPr>
          </a:lstStyle>
          <a:p>
            <a:pPr lvl="0"/>
            <a:r>
              <a:rPr lang="en-US"/>
              <a:t>Click to edit Master text styles</a:t>
            </a:r>
          </a:p>
        </p:txBody>
      </p:sp>
    </p:spTree>
    <p:extLst>
      <p:ext uri="{BB962C8B-B14F-4D97-AF65-F5344CB8AC3E}">
        <p14:creationId xmlns:p14="http://schemas.microsoft.com/office/powerpoint/2010/main" val="12173828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7" name="Table Placeholder 6"/>
          <p:cNvSpPr>
            <a:spLocks noGrp="1"/>
          </p:cNvSpPr>
          <p:nvPr>
            <p:ph type="tbl" sz="quarter" idx="13"/>
          </p:nvPr>
        </p:nvSpPr>
        <p:spPr>
          <a:xfrm>
            <a:off x="481878" y="1567089"/>
            <a:ext cx="11296465" cy="4588782"/>
          </a:xfrm>
        </p:spPr>
        <p:txBody>
          <a:bodyPr/>
          <a:lstStyle>
            <a:lvl1pPr marL="0" indent="0">
              <a:buNone/>
              <a:defRPr baseline="0"/>
            </a:lvl1pPr>
          </a:lstStyle>
          <a:p>
            <a:pPr lvl="0"/>
            <a:r>
              <a:rPr lang="en-US" noProof="0" dirty="0"/>
              <a:t>Click icon to add table</a:t>
            </a:r>
          </a:p>
        </p:txBody>
      </p:sp>
      <p:sp>
        <p:nvSpPr>
          <p:cNvPr id="5" name="Text Placeholder 7"/>
          <p:cNvSpPr>
            <a:spLocks noGrp="1"/>
          </p:cNvSpPr>
          <p:nvPr>
            <p:ph type="body" sz="quarter" idx="11"/>
          </p:nvPr>
        </p:nvSpPr>
        <p:spPr>
          <a:xfrm>
            <a:off x="481877" y="6266815"/>
            <a:ext cx="4857931" cy="201719"/>
          </a:xfrm>
        </p:spPr>
        <p:txBody>
          <a:bodyPr/>
          <a:lstStyle>
            <a:lvl1pPr marL="0" indent="0">
              <a:buNone/>
              <a:defRPr sz="1000" i="1"/>
            </a:lvl1pPr>
            <a:lvl5pPr marL="1005910" indent="0" algn="l">
              <a:buNone/>
              <a:defRPr/>
            </a:lvl5pPr>
          </a:lstStyle>
          <a:p>
            <a:pPr lvl="0"/>
            <a:r>
              <a:rPr lang="en-US"/>
              <a:t>Click to edit Master text styles</a:t>
            </a:r>
          </a:p>
        </p:txBody>
      </p:sp>
    </p:spTree>
    <p:extLst>
      <p:ext uri="{BB962C8B-B14F-4D97-AF65-F5344CB8AC3E}">
        <p14:creationId xmlns:p14="http://schemas.microsoft.com/office/powerpoint/2010/main" val="6712616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2CC7FFB-C318-0376-CBA0-4F1FC624D272}"/>
              </a:ext>
            </a:extLst>
          </p:cNvPr>
          <p:cNvSpPr>
            <a:spLocks noGrp="1"/>
          </p:cNvSpPr>
          <p:nvPr>
            <p:ph type="dt" sz="half" idx="10"/>
          </p:nvPr>
        </p:nvSpPr>
        <p:spPr>
          <a:xfrm>
            <a:off x="609600" y="6356350"/>
            <a:ext cx="2844800" cy="365125"/>
          </a:xfrm>
          <a:prstGeom prst="rect">
            <a:avLst/>
          </a:prstGeom>
        </p:spPr>
        <p:txBody>
          <a:bodyPr/>
          <a:lstStyle>
            <a:lvl1pPr eaLnBrk="1" fontAlgn="auto" hangingPunct="1">
              <a:spcBef>
                <a:spcPts val="0"/>
              </a:spcBef>
              <a:spcAft>
                <a:spcPts val="0"/>
              </a:spcAft>
              <a:defRPr>
                <a:solidFill>
                  <a:srgbClr val="116A9B"/>
                </a:solidFill>
                <a:latin typeface="+mn-lt"/>
              </a:defRPr>
            </a:lvl1pPr>
          </a:lstStyle>
          <a:p>
            <a:pPr>
              <a:defRPr/>
            </a:pPr>
            <a:fld id="{A01B9C49-60CD-4588-9F83-D2047D8D7F78}" type="datetimeFigureOut">
              <a:rPr lang="en-US"/>
              <a:pPr>
                <a:defRPr/>
              </a:pPr>
              <a:t>10/19/2025</a:t>
            </a:fld>
            <a:endParaRPr lang="en-US"/>
          </a:p>
        </p:txBody>
      </p:sp>
      <p:sp>
        <p:nvSpPr>
          <p:cNvPr id="5" name="Footer Placeholder 4">
            <a:extLst>
              <a:ext uri="{FF2B5EF4-FFF2-40B4-BE49-F238E27FC236}">
                <a16:creationId xmlns:a16="http://schemas.microsoft.com/office/drawing/2014/main" id="{E65CA2E8-E587-9F17-1E2C-3A50B267DAF2}"/>
              </a:ext>
            </a:extLst>
          </p:cNvPr>
          <p:cNvSpPr>
            <a:spLocks noGrp="1"/>
          </p:cNvSpPr>
          <p:nvPr>
            <p:ph type="ftr" sz="quarter" idx="11"/>
          </p:nvPr>
        </p:nvSpPr>
        <p:spPr>
          <a:xfrm>
            <a:off x="4165600" y="6356350"/>
            <a:ext cx="3860800" cy="365125"/>
          </a:xfrm>
          <a:prstGeom prst="rect">
            <a:avLst/>
          </a:prstGeom>
        </p:spPr>
        <p:txBody>
          <a:bodyPr/>
          <a:lstStyle>
            <a:lvl1pPr eaLnBrk="1" fontAlgn="auto" hangingPunct="1">
              <a:spcBef>
                <a:spcPts val="0"/>
              </a:spcBef>
              <a:spcAft>
                <a:spcPts val="0"/>
              </a:spcAft>
              <a:defRPr>
                <a:solidFill>
                  <a:srgbClr val="116A9B"/>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7A4FA98-CD78-A8B5-4EC4-D7F64DC71BAC}"/>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116A9B"/>
                </a:solidFill>
              </a:defRPr>
            </a:lvl1pPr>
          </a:lstStyle>
          <a:p>
            <a:pPr>
              <a:defRPr/>
            </a:pPr>
            <a:fld id="{A6A55D69-8D67-4622-A966-67208824DFBF}" type="slidenum">
              <a:rPr lang="en-US" altLang="en-US"/>
              <a:pPr>
                <a:defRPr/>
              </a:pPr>
              <a:t>‹#›</a:t>
            </a:fld>
            <a:endParaRPr lang="en-US" altLang="en-US"/>
          </a:p>
        </p:txBody>
      </p:sp>
    </p:spTree>
    <p:extLst>
      <p:ext uri="{BB962C8B-B14F-4D97-AF65-F5344CB8AC3E}">
        <p14:creationId xmlns:p14="http://schemas.microsoft.com/office/powerpoint/2010/main" val="41301653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D5957A-6AAA-C6E9-ADD3-BE53C2E762BB}"/>
              </a:ext>
            </a:extLst>
          </p:cNvPr>
          <p:cNvSpPr>
            <a:spLocks noGrp="1"/>
          </p:cNvSpPr>
          <p:nvPr>
            <p:ph type="dt" sz="half" idx="10"/>
          </p:nvPr>
        </p:nvSpPr>
        <p:spPr>
          <a:xfrm>
            <a:off x="609600" y="6356350"/>
            <a:ext cx="2844800" cy="365125"/>
          </a:xfrm>
          <a:prstGeom prst="rect">
            <a:avLst/>
          </a:prstGeom>
        </p:spPr>
        <p:txBody>
          <a:bodyPr/>
          <a:lstStyle>
            <a:lvl1pPr eaLnBrk="1" fontAlgn="auto" hangingPunct="1">
              <a:spcBef>
                <a:spcPts val="0"/>
              </a:spcBef>
              <a:spcAft>
                <a:spcPts val="0"/>
              </a:spcAft>
              <a:defRPr>
                <a:solidFill>
                  <a:srgbClr val="116A9B"/>
                </a:solidFill>
                <a:latin typeface="+mn-lt"/>
              </a:defRPr>
            </a:lvl1pPr>
          </a:lstStyle>
          <a:p>
            <a:pPr>
              <a:defRPr/>
            </a:pPr>
            <a:fld id="{DE0F13AB-299B-4F08-9754-C1FF099ED018}" type="datetimeFigureOut">
              <a:rPr lang="en-US"/>
              <a:pPr>
                <a:defRPr/>
              </a:pPr>
              <a:t>10/19/2025</a:t>
            </a:fld>
            <a:endParaRPr lang="en-US"/>
          </a:p>
        </p:txBody>
      </p:sp>
      <p:sp>
        <p:nvSpPr>
          <p:cNvPr id="5" name="Footer Placeholder 4">
            <a:extLst>
              <a:ext uri="{FF2B5EF4-FFF2-40B4-BE49-F238E27FC236}">
                <a16:creationId xmlns:a16="http://schemas.microsoft.com/office/drawing/2014/main" id="{C1121E39-DD63-EF84-B1AD-57CE6F12ED8D}"/>
              </a:ext>
            </a:extLst>
          </p:cNvPr>
          <p:cNvSpPr>
            <a:spLocks noGrp="1"/>
          </p:cNvSpPr>
          <p:nvPr>
            <p:ph type="ftr" sz="quarter" idx="11"/>
          </p:nvPr>
        </p:nvSpPr>
        <p:spPr>
          <a:xfrm>
            <a:off x="4165600" y="6356350"/>
            <a:ext cx="3860800" cy="365125"/>
          </a:xfrm>
          <a:prstGeom prst="rect">
            <a:avLst/>
          </a:prstGeom>
        </p:spPr>
        <p:txBody>
          <a:bodyPr/>
          <a:lstStyle>
            <a:lvl1pPr eaLnBrk="1" fontAlgn="auto" hangingPunct="1">
              <a:spcBef>
                <a:spcPts val="0"/>
              </a:spcBef>
              <a:spcAft>
                <a:spcPts val="0"/>
              </a:spcAft>
              <a:defRPr>
                <a:solidFill>
                  <a:srgbClr val="116A9B"/>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1F55D5A9-C18C-D7FA-5D75-1D88F6F8541D}"/>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116A9B"/>
                </a:solidFill>
              </a:defRPr>
            </a:lvl1pPr>
          </a:lstStyle>
          <a:p>
            <a:pPr>
              <a:defRPr/>
            </a:pPr>
            <a:fld id="{801EBCB5-A3A5-4ACD-9861-78C123149983}" type="slidenum">
              <a:rPr lang="en-US" altLang="en-US"/>
              <a:pPr>
                <a:defRPr/>
              </a:pPr>
              <a:t>‹#›</a:t>
            </a:fld>
            <a:endParaRPr lang="en-US" altLang="en-US"/>
          </a:p>
        </p:txBody>
      </p:sp>
    </p:spTree>
    <p:extLst>
      <p:ext uri="{BB962C8B-B14F-4D97-AF65-F5344CB8AC3E}">
        <p14:creationId xmlns:p14="http://schemas.microsoft.com/office/powerpoint/2010/main" val="24323773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51D984-33F6-5119-2266-7485E2765E28}"/>
              </a:ext>
            </a:extLst>
          </p:cNvPr>
          <p:cNvSpPr>
            <a:spLocks noGrp="1"/>
          </p:cNvSpPr>
          <p:nvPr>
            <p:ph type="dt" sz="half" idx="10"/>
          </p:nvPr>
        </p:nvSpPr>
        <p:spPr>
          <a:xfrm>
            <a:off x="609600" y="6356350"/>
            <a:ext cx="2844800" cy="365125"/>
          </a:xfrm>
          <a:prstGeom prst="rect">
            <a:avLst/>
          </a:prstGeom>
        </p:spPr>
        <p:txBody>
          <a:bodyPr/>
          <a:lstStyle>
            <a:lvl1pPr eaLnBrk="1" fontAlgn="auto" hangingPunct="1">
              <a:spcBef>
                <a:spcPts val="0"/>
              </a:spcBef>
              <a:spcAft>
                <a:spcPts val="0"/>
              </a:spcAft>
              <a:defRPr>
                <a:solidFill>
                  <a:srgbClr val="116A9B"/>
                </a:solidFill>
                <a:latin typeface="+mn-lt"/>
              </a:defRPr>
            </a:lvl1pPr>
          </a:lstStyle>
          <a:p>
            <a:pPr>
              <a:defRPr/>
            </a:pPr>
            <a:fld id="{1714DC97-8D81-4BA8-9D99-1B306F6AB04C}" type="datetimeFigureOut">
              <a:rPr lang="en-US"/>
              <a:pPr>
                <a:defRPr/>
              </a:pPr>
              <a:t>10/19/2025</a:t>
            </a:fld>
            <a:endParaRPr lang="en-US"/>
          </a:p>
        </p:txBody>
      </p:sp>
      <p:sp>
        <p:nvSpPr>
          <p:cNvPr id="8" name="Footer Placeholder 7">
            <a:extLst>
              <a:ext uri="{FF2B5EF4-FFF2-40B4-BE49-F238E27FC236}">
                <a16:creationId xmlns:a16="http://schemas.microsoft.com/office/drawing/2014/main" id="{BBD82CE8-6DCA-D1E3-078E-36C95289567B}"/>
              </a:ext>
            </a:extLst>
          </p:cNvPr>
          <p:cNvSpPr>
            <a:spLocks noGrp="1"/>
          </p:cNvSpPr>
          <p:nvPr>
            <p:ph type="ftr" sz="quarter" idx="11"/>
          </p:nvPr>
        </p:nvSpPr>
        <p:spPr>
          <a:xfrm>
            <a:off x="4165600" y="6356350"/>
            <a:ext cx="3860800" cy="365125"/>
          </a:xfrm>
          <a:prstGeom prst="rect">
            <a:avLst/>
          </a:prstGeom>
        </p:spPr>
        <p:txBody>
          <a:bodyPr/>
          <a:lstStyle>
            <a:lvl1pPr eaLnBrk="1" fontAlgn="auto" hangingPunct="1">
              <a:spcBef>
                <a:spcPts val="0"/>
              </a:spcBef>
              <a:spcAft>
                <a:spcPts val="0"/>
              </a:spcAft>
              <a:defRPr>
                <a:solidFill>
                  <a:srgbClr val="116A9B"/>
                </a:solidFill>
                <a:latin typeface="+mn-lt"/>
              </a:defRPr>
            </a:lvl1pPr>
          </a:lstStyle>
          <a:p>
            <a:pPr>
              <a:defRPr/>
            </a:pPr>
            <a:endParaRPr lang="en-US"/>
          </a:p>
        </p:txBody>
      </p:sp>
      <p:sp>
        <p:nvSpPr>
          <p:cNvPr id="9" name="Slide Number Placeholder 8">
            <a:extLst>
              <a:ext uri="{FF2B5EF4-FFF2-40B4-BE49-F238E27FC236}">
                <a16:creationId xmlns:a16="http://schemas.microsoft.com/office/drawing/2014/main" id="{2B6CE338-FEF9-5C58-E958-34A8FF080061}"/>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116A9B"/>
                </a:solidFill>
              </a:defRPr>
            </a:lvl1pPr>
          </a:lstStyle>
          <a:p>
            <a:pPr>
              <a:defRPr/>
            </a:pPr>
            <a:fld id="{5913BB6E-7666-4133-8FD0-4B32E5128863}" type="slidenum">
              <a:rPr lang="en-US" altLang="en-US"/>
              <a:pPr>
                <a:defRPr/>
              </a:pPr>
              <a:t>‹#›</a:t>
            </a:fld>
            <a:endParaRPr lang="en-US" altLang="en-US"/>
          </a:p>
        </p:txBody>
      </p:sp>
    </p:spTree>
    <p:extLst>
      <p:ext uri="{BB962C8B-B14F-4D97-AF65-F5344CB8AC3E}">
        <p14:creationId xmlns:p14="http://schemas.microsoft.com/office/powerpoint/2010/main" val="2338531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sz="4000"/>
            </a:lvl1pPr>
            <a:lvl2pPr>
              <a:defRPr sz="3600"/>
            </a:lvl2pPr>
            <a:lvl3pPr>
              <a:defRPr sz="32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sz="4000"/>
            </a:lvl1pPr>
            <a:lvl2pPr>
              <a:defRPr sz="3600"/>
            </a:lvl2pPr>
            <a:lvl3pPr>
              <a:defRPr sz="32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11893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sz="4000"/>
            </a:lvl1pPr>
            <a:lvl2pPr>
              <a:defRPr sz="3600"/>
            </a:lvl2pPr>
            <a:lvl3pPr>
              <a:defRPr sz="32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sz="4000"/>
            </a:lvl1pPr>
            <a:lvl2pPr>
              <a:defRPr sz="3600"/>
            </a:lvl2pPr>
            <a:lvl3pPr>
              <a:defRPr sz="32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19606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068469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14902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9624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7" name="Text Placeholder 5"/>
          <p:cNvSpPr>
            <a:spLocks noGrp="1"/>
          </p:cNvSpPr>
          <p:nvPr>
            <p:ph type="body" sz="quarter" idx="12"/>
          </p:nvPr>
        </p:nvSpPr>
        <p:spPr>
          <a:xfrm>
            <a:off x="640081" y="5843253"/>
            <a:ext cx="10675620" cy="298450"/>
          </a:xfrm>
        </p:spPr>
        <p:txBody>
          <a:bodyPr anchor="b"/>
          <a:lstStyle>
            <a:lvl1pPr marL="0" indent="0" algn="l">
              <a:spcBef>
                <a:spcPts val="545"/>
              </a:spcBef>
              <a:buNone/>
              <a:defRPr sz="1089" i="0">
                <a:solidFill>
                  <a:schemeClr val="tx1"/>
                </a:solidFill>
                <a:latin typeface="+mn-lt"/>
              </a:defRPr>
            </a:lvl1pPr>
            <a:lvl2pPr>
              <a:defRPr sz="1089">
                <a:latin typeface="+mn-lt"/>
              </a:defRPr>
            </a:lvl2pPr>
            <a:lvl3pPr>
              <a:defRPr sz="1089">
                <a:latin typeface="+mn-lt"/>
              </a:defRPr>
            </a:lvl3pPr>
          </a:lstStyle>
          <a:p>
            <a:pPr lvl="0"/>
            <a:r>
              <a:rPr lang="en-US"/>
              <a:t>Click to edit Master text styles</a:t>
            </a:r>
          </a:p>
        </p:txBody>
      </p:sp>
    </p:spTree>
    <p:extLst>
      <p:ext uri="{BB962C8B-B14F-4D97-AF65-F5344CB8AC3E}">
        <p14:creationId xmlns:p14="http://schemas.microsoft.com/office/powerpoint/2010/main" val="17836306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54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8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Footer Placeholder 4">
            <a:extLst>
              <a:ext uri="{FF2B5EF4-FFF2-40B4-BE49-F238E27FC236}">
                <a16:creationId xmlns:a16="http://schemas.microsoft.com/office/drawing/2014/main" id="{A44365F4-B8F6-3EAE-EF20-6BFE8E4732C3}"/>
              </a:ext>
            </a:extLst>
          </p:cNvPr>
          <p:cNvSpPr>
            <a:spLocks noGrp="1"/>
          </p:cNvSpPr>
          <p:nvPr>
            <p:ph type="ftr" sz="quarter" idx="10"/>
          </p:nvPr>
        </p:nvSpPr>
        <p:spPr>
          <a:xfrm>
            <a:off x="1524000" y="5735638"/>
            <a:ext cx="7315200" cy="365125"/>
          </a:xfrm>
        </p:spPr>
        <p:txBody>
          <a:bodyPr/>
          <a:lstStyle>
            <a:lvl1pPr>
              <a:defRPr sz="1200"/>
            </a:lvl1pPr>
          </a:lstStyle>
          <a:p>
            <a:pPr>
              <a:defRPr/>
            </a:pPr>
            <a:r>
              <a:t>© 2019. All rights reserved.
No part of this report may be reproduced or distributed without the expressed written permission of </a:t>
            </a:r>
            <a:r>
              <a:rPr i="1"/>
              <a:t>PT</a:t>
            </a:r>
            <a:r>
              <a:t>CE.</a:t>
            </a:r>
          </a:p>
        </p:txBody>
      </p:sp>
    </p:spTree>
    <p:extLst>
      <p:ext uri="{BB962C8B-B14F-4D97-AF65-F5344CB8AC3E}">
        <p14:creationId xmlns:p14="http://schemas.microsoft.com/office/powerpoint/2010/main" val="188441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394212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a:extLst>
              <a:ext uri="{FF2B5EF4-FFF2-40B4-BE49-F238E27FC236}">
                <a16:creationId xmlns:a16="http://schemas.microsoft.com/office/drawing/2014/main" id="{F15F6F14-ECF1-E907-55A1-6DE1C4D55F50}"/>
              </a:ext>
            </a:extLst>
          </p:cNvPr>
          <p:cNvSpPr>
            <a:spLocks noGrp="1"/>
          </p:cNvSpPr>
          <p:nvPr>
            <p:ph type="ftr" sz="quarter" idx="10"/>
          </p:nvPr>
        </p:nvSpPr>
        <p:spPr>
          <a:xfrm>
            <a:off x="838200" y="5875338"/>
            <a:ext cx="10515600" cy="365125"/>
          </a:xfrm>
        </p:spPr>
        <p:txBody>
          <a:bodyPr/>
          <a:lstStyle>
            <a:lvl1pPr>
              <a:defRPr lang="en-US" sz="1200" kern="1200">
                <a:solidFill>
                  <a:prstClr val="black"/>
                </a:solidFill>
                <a:latin typeface="+mn-lt"/>
                <a:ea typeface="Arial" charset="0"/>
                <a:cs typeface="Arial" charset="0"/>
              </a:defRPr>
            </a:lvl1pPr>
          </a:lstStyle>
          <a:p>
            <a:pPr>
              <a:defRPr/>
            </a:pPr>
            <a:endParaRPr/>
          </a:p>
        </p:txBody>
      </p:sp>
    </p:spTree>
    <p:extLst>
      <p:ext uri="{BB962C8B-B14F-4D97-AF65-F5344CB8AC3E}">
        <p14:creationId xmlns:p14="http://schemas.microsoft.com/office/powerpoint/2010/main" val="2768258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642454"/>
          </a:xfrm>
        </p:spPr>
        <p:txBody>
          <a:bodyPr anchor="b">
            <a:normAutofit/>
          </a:bodyPr>
          <a:lstStyle>
            <a:lvl1pPr>
              <a:defRPr sz="54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561271"/>
          </a:xfrm>
        </p:spPr>
        <p:txBody>
          <a:bodyPr>
            <a:normAutofit/>
          </a:bodyPr>
          <a:lstStyle>
            <a:lvl1pPr marL="0" indent="0" algn="ctr">
              <a:buNone/>
              <a:defRPr sz="2800" i="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7850464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39333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39333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FA1C0F1D-8A87-E9EF-E6D3-5DCA5C26F819}"/>
              </a:ext>
            </a:extLst>
          </p:cNvPr>
          <p:cNvSpPr>
            <a:spLocks noGrp="1"/>
          </p:cNvSpPr>
          <p:nvPr>
            <p:ph type="ftr" sz="quarter" idx="10"/>
          </p:nvPr>
        </p:nvSpPr>
        <p:spPr>
          <a:xfrm>
            <a:off x="838200" y="5894388"/>
            <a:ext cx="10515600" cy="365125"/>
          </a:xfrm>
        </p:spPr>
        <p:txBody>
          <a:bodyPr/>
          <a:lstStyle>
            <a:lvl1pPr>
              <a:defRPr lang="en-US" sz="1200" kern="1200">
                <a:solidFill>
                  <a:prstClr val="black"/>
                </a:solidFill>
                <a:latin typeface="+mn-lt"/>
                <a:ea typeface="Arial" charset="0"/>
                <a:cs typeface="Arial" charset="0"/>
              </a:defRPr>
            </a:lvl1pPr>
          </a:lstStyle>
          <a:p>
            <a:pPr>
              <a:defRPr/>
            </a:pPr>
            <a:r>
              <a:t>References</a:t>
            </a:r>
          </a:p>
        </p:txBody>
      </p:sp>
    </p:spTree>
    <p:extLst>
      <p:ext uri="{BB962C8B-B14F-4D97-AF65-F5344CB8AC3E}">
        <p14:creationId xmlns:p14="http://schemas.microsoft.com/office/powerpoint/2010/main" val="41905575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Footer Placeholder 4">
            <a:extLst>
              <a:ext uri="{FF2B5EF4-FFF2-40B4-BE49-F238E27FC236}">
                <a16:creationId xmlns:a16="http://schemas.microsoft.com/office/drawing/2014/main" id="{4337DDB7-BFEC-8C93-387B-4FB10121A9FF}"/>
              </a:ext>
            </a:extLst>
          </p:cNvPr>
          <p:cNvSpPr>
            <a:spLocks noGrp="1"/>
          </p:cNvSpPr>
          <p:nvPr>
            <p:ph type="ftr" sz="quarter" idx="10"/>
          </p:nvPr>
        </p:nvSpPr>
        <p:spPr>
          <a:xfrm>
            <a:off x="838200" y="5842000"/>
            <a:ext cx="10515600" cy="365125"/>
          </a:xfrm>
        </p:spPr>
        <p:txBody>
          <a:bodyPr/>
          <a:lstStyle>
            <a:lvl1pPr>
              <a:defRPr lang="en-US" sz="1200" kern="1200">
                <a:solidFill>
                  <a:prstClr val="black"/>
                </a:solidFill>
                <a:latin typeface="+mn-lt"/>
                <a:ea typeface="Arial" charset="0"/>
                <a:cs typeface="Arial" charset="0"/>
              </a:defRPr>
            </a:lvl1pPr>
          </a:lstStyle>
          <a:p>
            <a:pPr>
              <a:defRPr/>
            </a:pPr>
            <a:endParaRPr/>
          </a:p>
        </p:txBody>
      </p:sp>
    </p:spTree>
    <p:extLst>
      <p:ext uri="{BB962C8B-B14F-4D97-AF65-F5344CB8AC3E}">
        <p14:creationId xmlns:p14="http://schemas.microsoft.com/office/powerpoint/2010/main" val="1012119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176" y="365125"/>
            <a:ext cx="12188824"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56826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_With Content">
    <p:spTree>
      <p:nvGrpSpPr>
        <p:cNvPr id="1" name=""/>
        <p:cNvGrpSpPr/>
        <p:nvPr/>
      </p:nvGrpSpPr>
      <p:grpSpPr>
        <a:xfrm>
          <a:off x="0" y="0"/>
          <a:ext cx="0" cy="0"/>
          <a:chOff x="0" y="0"/>
          <a:chExt cx="0" cy="0"/>
        </a:xfrm>
      </p:grpSpPr>
      <p:pic>
        <p:nvPicPr>
          <p:cNvPr id="2" name="Picture 7" descr="A close up of a logo&#10;&#10;Description automatically generated">
            <a:extLst>
              <a:ext uri="{FF2B5EF4-FFF2-40B4-BE49-F238E27FC236}">
                <a16:creationId xmlns:a16="http://schemas.microsoft.com/office/drawing/2014/main" id="{84D3141D-4C3E-2C94-CC65-6DA36491003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838201" y="132236"/>
            <a:ext cx="10515600" cy="807994"/>
          </a:xfrm>
        </p:spPr>
        <p:txBody>
          <a:bodyPr anchor="b">
            <a:normAutofit/>
          </a:bodyPr>
          <a:lstStyle>
            <a:lvl1pPr>
              <a:defRPr sz="2800">
                <a:solidFill>
                  <a:schemeClr val="bg1"/>
                </a:solidFill>
              </a:defRPr>
            </a:lvl1pPr>
          </a:lstStyle>
          <a:p>
            <a:r>
              <a:rPr lang="en-US" dirty="0"/>
              <a:t>Click to edit Master title style</a:t>
            </a:r>
          </a:p>
        </p:txBody>
      </p:sp>
      <p:sp>
        <p:nvSpPr>
          <p:cNvPr id="8" name="Text Placeholder 2"/>
          <p:cNvSpPr>
            <a:spLocks noGrp="1"/>
          </p:cNvSpPr>
          <p:nvPr>
            <p:ph type="body" idx="1"/>
          </p:nvPr>
        </p:nvSpPr>
        <p:spPr>
          <a:xfrm>
            <a:off x="838201" y="1337751"/>
            <a:ext cx="10515600" cy="4751903"/>
          </a:xfrm>
        </p:spPr>
        <p:txBody>
          <a:bodyPr/>
          <a:lstStyle>
            <a:lvl1pPr marL="342900" indent="-342900">
              <a:buFont typeface="Arial" panose="020B0604020202020204" pitchFamily="34" charset="0"/>
              <a:buChar char="•"/>
              <a:defRPr sz="2400">
                <a:solidFill>
                  <a:schemeClr val="tx1">
                    <a:lumMod val="50000"/>
                  </a:schemeClr>
                </a:solidFill>
              </a:defRPr>
            </a:lvl1pPr>
            <a:lvl2pPr marL="800100" indent="-342900">
              <a:buClr>
                <a:schemeClr val="tx1">
                  <a:lumMod val="50000"/>
                </a:schemeClr>
              </a:buClr>
              <a:buFont typeface="Arial" panose="020B0604020202020204" pitchFamily="34" charset="0"/>
              <a:buChar char="‒"/>
              <a:defRPr sz="2000">
                <a:solidFill>
                  <a:schemeClr val="tx1">
                    <a:lumMod val="50000"/>
                  </a:schemeClr>
                </a:solidFill>
              </a:defRPr>
            </a:lvl2pPr>
            <a:lvl3pPr marL="1200150" indent="-285750">
              <a:buFont typeface="Courier New" panose="02070309020205020404" pitchFamily="49" charset="0"/>
              <a:buChar char="o"/>
              <a:defRPr sz="1800">
                <a:solidFill>
                  <a:schemeClr val="tx1">
                    <a:lumMod val="50000"/>
                  </a:schemeClr>
                </a:solidFill>
              </a:defRPr>
            </a:lvl3pPr>
            <a:lvl4pPr marL="1657350" indent="-285750">
              <a:buFont typeface="Arial" panose="020B0604020202020204" pitchFamily="34" charset="0"/>
              <a:buChar char="•"/>
              <a:defRPr sz="1600">
                <a:solidFill>
                  <a:schemeClr val="tx1">
                    <a:lumMod val="50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Text Placeholder 2"/>
          <p:cNvSpPr>
            <a:spLocks noGrp="1"/>
          </p:cNvSpPr>
          <p:nvPr>
            <p:ph type="body" idx="13"/>
          </p:nvPr>
        </p:nvSpPr>
        <p:spPr>
          <a:xfrm>
            <a:off x="838201" y="904741"/>
            <a:ext cx="10515600" cy="296482"/>
          </a:xfrm>
        </p:spPr>
        <p:txBody>
          <a:bodyPr>
            <a:normAutofit/>
          </a:bodyPr>
          <a:lstStyle>
            <a:lvl1pPr marL="0" indent="0">
              <a:buNone/>
              <a:defRPr sz="13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3" name="Slide Number Placeholder 5">
            <a:extLst>
              <a:ext uri="{FF2B5EF4-FFF2-40B4-BE49-F238E27FC236}">
                <a16:creationId xmlns:a16="http://schemas.microsoft.com/office/drawing/2014/main" id="{07499D62-EE6A-F351-1E50-DDCDA2F0169E}"/>
              </a:ext>
            </a:extLst>
          </p:cNvPr>
          <p:cNvSpPr>
            <a:spLocks noGrp="1"/>
          </p:cNvSpPr>
          <p:nvPr>
            <p:ph type="sldNum" sz="quarter" idx="14"/>
          </p:nvPr>
        </p:nvSpPr>
        <p:spPr>
          <a:xfrm>
            <a:off x="8610600" y="6356350"/>
            <a:ext cx="2743200" cy="365125"/>
          </a:xfrm>
          <a:prstGeom prst="rect">
            <a:avLst/>
          </a:prstGeom>
        </p:spPr>
        <p:txBody>
          <a:bodyPr/>
          <a:lstStyle>
            <a:lvl1pPr>
              <a:defRPr/>
            </a:lvl1pPr>
          </a:lstStyle>
          <a:p>
            <a:pPr>
              <a:defRPr/>
            </a:pPr>
            <a:fld id="{FA2A301D-7435-4F6A-86DE-5DB2F6783FA2}" type="slidenum">
              <a:rPr lang="en-US"/>
              <a:pPr>
                <a:defRPr/>
              </a:pPr>
              <a:t>‹#›</a:t>
            </a:fld>
            <a:endParaRPr lang="en-US" dirty="0"/>
          </a:p>
        </p:txBody>
      </p:sp>
    </p:spTree>
    <p:extLst>
      <p:ext uri="{BB962C8B-B14F-4D97-AF65-F5344CB8AC3E}">
        <p14:creationId xmlns:p14="http://schemas.microsoft.com/office/powerpoint/2010/main" val="5086995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Divider_Blue_01">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85CE05A3-1200-A9EB-302C-650D4C77B7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838201" y="365761"/>
            <a:ext cx="10515600" cy="2536254"/>
          </a:xfrm>
        </p:spPr>
        <p:txBody>
          <a:bodyPr>
            <a:noAutofit/>
          </a:bodyPr>
          <a:lstStyle>
            <a:lvl1pPr>
              <a:defRPr sz="3600">
                <a:solidFill>
                  <a:schemeClr val="bg1"/>
                </a:solidFill>
              </a:defRPr>
            </a:lvl1pPr>
          </a:lstStyle>
          <a:p>
            <a:r>
              <a:rPr lang="en-US" dirty="0"/>
              <a:t>Click to edit Master title style</a:t>
            </a:r>
          </a:p>
        </p:txBody>
      </p:sp>
      <p:sp>
        <p:nvSpPr>
          <p:cNvPr id="11" name="Content Placeholder 2"/>
          <p:cNvSpPr>
            <a:spLocks noGrp="1"/>
          </p:cNvSpPr>
          <p:nvPr>
            <p:ph idx="1"/>
          </p:nvPr>
        </p:nvSpPr>
        <p:spPr>
          <a:xfrm>
            <a:off x="838201" y="2931095"/>
            <a:ext cx="10515600" cy="3245871"/>
          </a:xfrm>
        </p:spPr>
        <p:txBody>
          <a:bodyPr>
            <a:normAutofit/>
          </a:bodyPr>
          <a:lstStyle>
            <a:lvl1pPr marL="0" indent="0">
              <a:buFontTx/>
              <a:buNone/>
              <a:defRPr sz="2000">
                <a:solidFill>
                  <a:schemeClr val="bg1"/>
                </a:solidFill>
              </a:defRPr>
            </a:lvl1pPr>
          </a:lstStyle>
          <a:p>
            <a:pPr lvl="0"/>
            <a:r>
              <a:rPr lang="en-US" dirty="0"/>
              <a:t>Click to edit Master text styles</a:t>
            </a:r>
          </a:p>
        </p:txBody>
      </p:sp>
      <p:sp>
        <p:nvSpPr>
          <p:cNvPr id="3" name="Slide Number Placeholder 5">
            <a:extLst>
              <a:ext uri="{FF2B5EF4-FFF2-40B4-BE49-F238E27FC236}">
                <a16:creationId xmlns:a16="http://schemas.microsoft.com/office/drawing/2014/main" id="{5BC07FC8-9C6F-33CB-FE66-59AF11EB949C}"/>
              </a:ext>
            </a:extLst>
          </p:cNvPr>
          <p:cNvSpPr>
            <a:spLocks noGrp="1"/>
          </p:cNvSpPr>
          <p:nvPr>
            <p:ph type="sldNum" sz="quarter" idx="10"/>
          </p:nvPr>
        </p:nvSpPr>
        <p:spPr>
          <a:xfrm>
            <a:off x="8610600" y="6356350"/>
            <a:ext cx="2743200" cy="365125"/>
          </a:xfrm>
          <a:prstGeom prst="rect">
            <a:avLst/>
          </a:prstGeom>
        </p:spPr>
        <p:txBody>
          <a:bodyPr/>
          <a:lstStyle>
            <a:lvl1pPr>
              <a:defRPr>
                <a:solidFill>
                  <a:schemeClr val="bg1"/>
                </a:solidFill>
              </a:defRPr>
            </a:lvl1pPr>
          </a:lstStyle>
          <a:p>
            <a:pPr>
              <a:defRPr/>
            </a:pPr>
            <a:fld id="{519AF54C-4F1B-4A35-A4A8-B5C80B3E59F2}" type="slidenum">
              <a:rPr lang="en-US"/>
              <a:pPr>
                <a:defRPr/>
              </a:pPr>
              <a:t>‹#›</a:t>
            </a:fld>
            <a:endParaRPr lang="en-US" dirty="0"/>
          </a:p>
        </p:txBody>
      </p:sp>
    </p:spTree>
    <p:extLst>
      <p:ext uri="{BB962C8B-B14F-4D97-AF65-F5344CB8AC3E}">
        <p14:creationId xmlns:p14="http://schemas.microsoft.com/office/powerpoint/2010/main" val="9122188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le and Content ALT">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B045805C-F15E-239D-7087-1ECB3A808479}"/>
              </a:ext>
            </a:extLst>
          </p:cNvPr>
          <p:cNvSpPr/>
          <p:nvPr userDrawn="1"/>
        </p:nvSpPr>
        <p:spPr>
          <a:xfrm rot="5400000">
            <a:off x="-447675" y="5213350"/>
            <a:ext cx="2092325" cy="1196975"/>
          </a:xfrm>
          <a:custGeom>
            <a:avLst/>
            <a:gdLst>
              <a:gd name="connsiteX0" fmla="*/ 4836719 w 4882438"/>
              <a:gd name="connsiteY0" fmla="*/ 0 h 1197635"/>
              <a:gd name="connsiteX1" fmla="*/ 4882438 w 4882438"/>
              <a:gd name="connsiteY1" fmla="*/ 651 h 1197635"/>
              <a:gd name="connsiteX2" fmla="*/ 4882438 w 4882438"/>
              <a:gd name="connsiteY2" fmla="*/ 1197635 h 1197635"/>
              <a:gd name="connsiteX3" fmla="*/ 0 w 4882438"/>
              <a:gd name="connsiteY3" fmla="*/ 1197635 h 1197635"/>
              <a:gd name="connsiteX4" fmla="*/ 342454 w 4882438"/>
              <a:gd name="connsiteY4" fmla="*/ 1022240 h 1197635"/>
              <a:gd name="connsiteX5" fmla="*/ 4836719 w 4882438"/>
              <a:gd name="connsiteY5" fmla="*/ 0 h 119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2438" h="1197635">
                <a:moveTo>
                  <a:pt x="4836719" y="0"/>
                </a:moveTo>
                <a:lnTo>
                  <a:pt x="4882438" y="651"/>
                </a:lnTo>
                <a:lnTo>
                  <a:pt x="4882438" y="1197635"/>
                </a:lnTo>
                <a:lnTo>
                  <a:pt x="0" y="1197635"/>
                </a:lnTo>
                <a:lnTo>
                  <a:pt x="342454" y="1022240"/>
                </a:lnTo>
                <a:cubicBezTo>
                  <a:pt x="1702037" y="367126"/>
                  <a:pt x="3226505" y="0"/>
                  <a:pt x="4836719" y="0"/>
                </a:cubicBezTo>
                <a:close/>
              </a:path>
            </a:pathLst>
          </a:custGeom>
          <a:solidFill>
            <a:srgbClr val="FFB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Freeform 12">
            <a:extLst>
              <a:ext uri="{FF2B5EF4-FFF2-40B4-BE49-F238E27FC236}">
                <a16:creationId xmlns:a16="http://schemas.microsoft.com/office/drawing/2014/main" id="{93A6C659-CD52-EE0D-50AD-8C038A5691A7}"/>
              </a:ext>
            </a:extLst>
          </p:cNvPr>
          <p:cNvSpPr>
            <a:spLocks/>
          </p:cNvSpPr>
          <p:nvPr userDrawn="1"/>
        </p:nvSpPr>
        <p:spPr bwMode="auto">
          <a:xfrm rot="5400000">
            <a:off x="1292224" y="4370388"/>
            <a:ext cx="1274763" cy="4224338"/>
          </a:xfrm>
          <a:custGeom>
            <a:avLst/>
            <a:gdLst>
              <a:gd name="T0" fmla="*/ 1295920 w 1273889"/>
              <a:gd name="T1" fmla="*/ 0 h 4223225"/>
              <a:gd name="T2" fmla="*/ 1295920 w 1273889"/>
              <a:gd name="T3" fmla="*/ 4251138 h 4223225"/>
              <a:gd name="T4" fmla="*/ 1271518 w 1273889"/>
              <a:gd name="T5" fmla="*/ 4239507 h 4223225"/>
              <a:gd name="T6" fmla="*/ 0 w 1273889"/>
              <a:gd name="T7" fmla="*/ 2125569 h 4223225"/>
              <a:gd name="T8" fmla="*/ 1271518 w 1273889"/>
              <a:gd name="T9" fmla="*/ 11630 h 42232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73889" h="4223225">
                <a:moveTo>
                  <a:pt x="1273889" y="0"/>
                </a:moveTo>
                <a:lnTo>
                  <a:pt x="1273889" y="4223225"/>
                </a:lnTo>
                <a:lnTo>
                  <a:pt x="1249902" y="4211670"/>
                </a:lnTo>
                <a:cubicBezTo>
                  <a:pt x="505404" y="3807234"/>
                  <a:pt x="0" y="3018445"/>
                  <a:pt x="0" y="2111612"/>
                </a:cubicBezTo>
                <a:cubicBezTo>
                  <a:pt x="0" y="1204780"/>
                  <a:pt x="505404" y="415990"/>
                  <a:pt x="1249902" y="11555"/>
                </a:cubicBezTo>
                <a:lnTo>
                  <a:pt x="1273889" y="0"/>
                </a:lnTo>
                <a:close/>
              </a:path>
            </a:pathLst>
          </a:custGeom>
          <a:noFill/>
          <a:ln w="25400" cap="flat" cmpd="sng" algn="ctr">
            <a:solidFill>
              <a:srgbClr val="4891DC"/>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4" name="Freeform 13">
            <a:extLst>
              <a:ext uri="{FF2B5EF4-FFF2-40B4-BE49-F238E27FC236}">
                <a16:creationId xmlns:a16="http://schemas.microsoft.com/office/drawing/2014/main" id="{3886FBED-355D-6EF8-F7BA-6E9A72472FFE}"/>
              </a:ext>
            </a:extLst>
          </p:cNvPr>
          <p:cNvSpPr>
            <a:spLocks/>
          </p:cNvSpPr>
          <p:nvPr userDrawn="1"/>
        </p:nvSpPr>
        <p:spPr bwMode="auto">
          <a:xfrm>
            <a:off x="11085513" y="0"/>
            <a:ext cx="1273175" cy="4765675"/>
          </a:xfrm>
          <a:custGeom>
            <a:avLst/>
            <a:gdLst>
              <a:gd name="T0" fmla="*/ 1256159 w 1273889"/>
              <a:gd name="T1" fmla="*/ 0 h 4223225"/>
              <a:gd name="T2" fmla="*/ 1256159 w 1273889"/>
              <a:gd name="T3" fmla="*/ 97747900 h 4223225"/>
              <a:gd name="T4" fmla="*/ 1232505 w 1273889"/>
              <a:gd name="T5" fmla="*/ 97480446 h 4223225"/>
              <a:gd name="T6" fmla="*/ 0 w 1273889"/>
              <a:gd name="T7" fmla="*/ 48873948 h 4223225"/>
              <a:gd name="T8" fmla="*/ 1232505 w 1273889"/>
              <a:gd name="T9" fmla="*/ 267475 h 42232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73889" h="4223225">
                <a:moveTo>
                  <a:pt x="1273889" y="0"/>
                </a:moveTo>
                <a:lnTo>
                  <a:pt x="1273889" y="4223225"/>
                </a:lnTo>
                <a:lnTo>
                  <a:pt x="1249902" y="4211670"/>
                </a:lnTo>
                <a:cubicBezTo>
                  <a:pt x="505404" y="3807234"/>
                  <a:pt x="0" y="3018445"/>
                  <a:pt x="0" y="2111612"/>
                </a:cubicBezTo>
                <a:cubicBezTo>
                  <a:pt x="0" y="1204780"/>
                  <a:pt x="505404" y="415990"/>
                  <a:pt x="1249902" y="11555"/>
                </a:cubicBezTo>
                <a:lnTo>
                  <a:pt x="1273889" y="0"/>
                </a:lnTo>
                <a:close/>
              </a:path>
            </a:pathLst>
          </a:custGeom>
          <a:noFill/>
          <a:ln w="25400" cap="flat" cmpd="sng" algn="ctr">
            <a:solidFill>
              <a:srgbClr val="4891DC"/>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10" name="Title Placeholder 1"/>
          <p:cNvSpPr>
            <a:spLocks noGrp="1"/>
          </p:cNvSpPr>
          <p:nvPr>
            <p:ph type="title"/>
          </p:nvPr>
        </p:nvSpPr>
        <p:spPr>
          <a:xfrm>
            <a:off x="1164655" y="457200"/>
            <a:ext cx="8385718" cy="346449"/>
          </a:xfrm>
          <a:prstGeom prst="rect">
            <a:avLst/>
          </a:prstGeom>
        </p:spPr>
        <p:txBody>
          <a:bodyPr lIns="0" tIns="0" rIns="0" bIns="0" rtlCol="0" anchor="t">
            <a:noAutofit/>
          </a:bodyPr>
          <a:lstStyle/>
          <a:p>
            <a:r>
              <a:rPr lang="en-US"/>
              <a:t>Click to edit Master title style</a:t>
            </a:r>
            <a:endParaRPr lang="en-US" dirty="0"/>
          </a:p>
        </p:txBody>
      </p:sp>
      <p:sp>
        <p:nvSpPr>
          <p:cNvPr id="11" name="Text Placeholder 4"/>
          <p:cNvSpPr>
            <a:spLocks noGrp="1"/>
          </p:cNvSpPr>
          <p:nvPr>
            <p:ph idx="1"/>
          </p:nvPr>
        </p:nvSpPr>
        <p:spPr>
          <a:xfrm>
            <a:off x="1164655" y="1580645"/>
            <a:ext cx="8385718" cy="3553199"/>
          </a:xfrm>
          <a:prstGeom prst="rect">
            <a:avLst/>
          </a:prstGeom>
        </p:spPr>
        <p:txBody>
          <a:bodyPr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a:extLst>
              <a:ext uri="{FF2B5EF4-FFF2-40B4-BE49-F238E27FC236}">
                <a16:creationId xmlns:a16="http://schemas.microsoft.com/office/drawing/2014/main" id="{90AC8EAB-1FEE-B251-C292-3F4563303D04}"/>
              </a:ext>
            </a:extLst>
          </p:cNvPr>
          <p:cNvSpPr>
            <a:spLocks noGrp="1"/>
          </p:cNvSpPr>
          <p:nvPr>
            <p:ph type="sldNum" sz="quarter" idx="10"/>
          </p:nvPr>
        </p:nvSpPr>
        <p:spPr>
          <a:xfrm>
            <a:off x="11595100" y="6365875"/>
            <a:ext cx="249238" cy="228600"/>
          </a:xfrm>
          <a:prstGeom prst="rect">
            <a:avLst/>
          </a:prstGeom>
        </p:spPr>
        <p:txBody>
          <a:bodyPr vert="horz" lIns="0" tIns="0" rIns="0" bIns="0" rtlCol="0" anchor="ctr" anchorCtr="0"/>
          <a:lstStyle>
            <a:lvl1pPr algn="ctr">
              <a:defRPr sz="800">
                <a:solidFill>
                  <a:schemeClr val="tx1"/>
                </a:solidFill>
              </a:defRPr>
            </a:lvl1pPr>
          </a:lstStyle>
          <a:p>
            <a:pPr>
              <a:defRPr/>
            </a:pPr>
            <a:fld id="{9B66B774-B566-4C9D-8D4F-F3020DA85749}" type="slidenum">
              <a:rPr lang="en-US"/>
              <a:pPr>
                <a:defRPr/>
              </a:pPr>
              <a:t>‹#›</a:t>
            </a:fld>
            <a:endParaRPr lang="en-US" dirty="0"/>
          </a:p>
        </p:txBody>
      </p:sp>
    </p:spTree>
    <p:extLst>
      <p:ext uri="{BB962C8B-B14F-4D97-AF65-F5344CB8AC3E}">
        <p14:creationId xmlns:p14="http://schemas.microsoft.com/office/powerpoint/2010/main" val="2055989203"/>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556D4A38-5449-36C0-9AB7-67DB80D955B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780588" y="5908675"/>
            <a:ext cx="2411412"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noGrp="1"/>
          </p:cNvSpPr>
          <p:nvPr>
            <p:ph idx="1"/>
          </p:nvPr>
        </p:nvSpPr>
        <p:spPr>
          <a:xfrm>
            <a:off x="407773" y="1647825"/>
            <a:ext cx="10946027" cy="4364037"/>
          </a:xfrm>
        </p:spPr>
        <p:txBody>
          <a:bodyPr/>
          <a:lstStyle>
            <a:lvl1pPr>
              <a:defRPr b="0" i="0">
                <a:solidFill>
                  <a:schemeClr val="tx1"/>
                </a:solidFill>
                <a:latin typeface="Arial" panose="020B0604020202020204" pitchFamily="34" charset="0"/>
                <a:cs typeface="Arial" panose="020B0604020202020204" pitchFamily="34" charset="0"/>
              </a:defRPr>
            </a:lvl1pPr>
            <a:lvl2pPr>
              <a:defRPr b="0" i="0">
                <a:solidFill>
                  <a:schemeClr val="tx1"/>
                </a:solidFill>
                <a:latin typeface="Arial" panose="020B0604020202020204" pitchFamily="34" charset="0"/>
                <a:cs typeface="Arial" panose="020B0604020202020204" pitchFamily="34" charset="0"/>
              </a:defRPr>
            </a:lvl2pPr>
            <a:lvl3pPr>
              <a:defRPr b="0" i="0">
                <a:solidFill>
                  <a:schemeClr val="tx1"/>
                </a:solidFill>
                <a:latin typeface="Arial" panose="020B0604020202020204" pitchFamily="34" charset="0"/>
                <a:cs typeface="Arial" panose="020B0604020202020204" pitchFamily="34" charset="0"/>
              </a:defRPr>
            </a:lvl3pPr>
            <a:lvl4pPr>
              <a:defRPr b="0" i="0">
                <a:solidFill>
                  <a:schemeClr val="tx1"/>
                </a:solidFill>
                <a:latin typeface="Arial" panose="020B0604020202020204" pitchFamily="34" charset="0"/>
                <a:cs typeface="Arial" panose="020B0604020202020204" pitchFamily="34" charset="0"/>
              </a:defRPr>
            </a:lvl4pPr>
            <a:lvl5pPr>
              <a:defRPr b="0" i="0">
                <a:solidFill>
                  <a:schemeClr val="tx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p:cNvSpPr>
            <a:spLocks noGrp="1"/>
          </p:cNvSpPr>
          <p:nvPr>
            <p:ph type="title"/>
          </p:nvPr>
        </p:nvSpPr>
        <p:spPr>
          <a:xfrm>
            <a:off x="407773" y="363519"/>
            <a:ext cx="7745627" cy="536822"/>
          </a:xfrm>
        </p:spPr>
        <p:txBody>
          <a:bodyPr>
            <a:normAutofit/>
          </a:bodyPr>
          <a:lstStyle>
            <a:lvl1pPr>
              <a:defRPr sz="3300" b="1" i="0">
                <a:solidFill>
                  <a:srgbClr val="742F82"/>
                </a:solidFill>
                <a:latin typeface="Arial Black" panose="020B0A04020102020204" pitchFamily="34" charset="0"/>
                <a:cs typeface="Arial" panose="020B0604020202020204" pitchFamily="34" charset="0"/>
              </a:defRPr>
            </a:lvl1pPr>
          </a:lstStyle>
          <a:p>
            <a:r>
              <a:rPr lang="en-US" dirty="0"/>
              <a:t>Click to edit Master title style</a:t>
            </a:r>
          </a:p>
        </p:txBody>
      </p:sp>
      <p:sp>
        <p:nvSpPr>
          <p:cNvPr id="3" name="Slide Number Placeholder 4">
            <a:extLst>
              <a:ext uri="{FF2B5EF4-FFF2-40B4-BE49-F238E27FC236}">
                <a16:creationId xmlns:a16="http://schemas.microsoft.com/office/drawing/2014/main" id="{55B7931D-922D-BB97-1363-06CFA4B17A6E}"/>
              </a:ext>
            </a:extLst>
          </p:cNvPr>
          <p:cNvSpPr>
            <a:spLocks noGrp="1"/>
          </p:cNvSpPr>
          <p:nvPr>
            <p:ph type="sldNum" sz="quarter" idx="10"/>
          </p:nvPr>
        </p:nvSpPr>
        <p:spPr>
          <a:xfrm>
            <a:off x="9040813" y="449263"/>
            <a:ext cx="2743200" cy="365125"/>
          </a:xfrm>
        </p:spPr>
        <p:txBody>
          <a:bodyPr/>
          <a:lstStyle>
            <a:lvl1pPr>
              <a:defRPr b="0" i="0">
                <a:solidFill>
                  <a:srgbClr val="742F82"/>
                </a:solidFill>
                <a:latin typeface="Arial" panose="020B0604020202020204" pitchFamily="34" charset="0"/>
                <a:cs typeface="Arial" panose="020B0604020202020204" pitchFamily="34" charset="0"/>
              </a:defRPr>
            </a:lvl1pPr>
          </a:lstStyle>
          <a:p>
            <a:pPr>
              <a:defRPr/>
            </a:pPr>
            <a:fld id="{944015E0-495F-418D-8471-C4CC8E7ACAB4}" type="slidenum">
              <a:rPr lang="en-US"/>
              <a:pPr>
                <a:defRPr/>
              </a:pPr>
              <a:t>‹#›</a:t>
            </a:fld>
            <a:endParaRPr lang="en-US" dirty="0"/>
          </a:p>
        </p:txBody>
      </p:sp>
    </p:spTree>
    <p:extLst>
      <p:ext uri="{BB962C8B-B14F-4D97-AF65-F5344CB8AC3E}">
        <p14:creationId xmlns:p14="http://schemas.microsoft.com/office/powerpoint/2010/main" val="21455157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63819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41784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7" name="Text Placeholder 5"/>
          <p:cNvSpPr>
            <a:spLocks noGrp="1"/>
          </p:cNvSpPr>
          <p:nvPr>
            <p:ph type="body" sz="quarter" idx="12"/>
          </p:nvPr>
        </p:nvSpPr>
        <p:spPr>
          <a:xfrm>
            <a:off x="640081" y="5843253"/>
            <a:ext cx="10675620" cy="298450"/>
          </a:xfrm>
        </p:spPr>
        <p:txBody>
          <a:bodyPr anchor="b"/>
          <a:lstStyle>
            <a:lvl1pPr marL="0" indent="0" algn="l">
              <a:spcBef>
                <a:spcPts val="545"/>
              </a:spcBef>
              <a:buNone/>
              <a:defRPr sz="1089" i="0">
                <a:solidFill>
                  <a:schemeClr val="tx1"/>
                </a:solidFill>
                <a:latin typeface="+mn-lt"/>
              </a:defRPr>
            </a:lvl1pPr>
            <a:lvl2pPr>
              <a:defRPr sz="1089">
                <a:latin typeface="+mn-lt"/>
              </a:defRPr>
            </a:lvl2pPr>
            <a:lvl3pPr>
              <a:defRPr sz="1089">
                <a:latin typeface="+mn-lt"/>
              </a:defRPr>
            </a:lvl3pPr>
          </a:lstStyle>
          <a:p>
            <a:pPr lvl="0"/>
            <a:r>
              <a:rPr lang="en-US"/>
              <a:t>Click to edit Master text styles</a:t>
            </a:r>
          </a:p>
        </p:txBody>
      </p:sp>
    </p:spTree>
    <p:extLst>
      <p:ext uri="{BB962C8B-B14F-4D97-AF65-F5344CB8AC3E}">
        <p14:creationId xmlns:p14="http://schemas.microsoft.com/office/powerpoint/2010/main" val="40981640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14924" y="1567537"/>
            <a:ext cx="11085097" cy="2387600"/>
          </a:xfrm>
        </p:spPr>
        <p:txBody>
          <a:bodyPr anchor="t"/>
          <a:lstStyle>
            <a:lvl1pPr algn="l">
              <a:defRPr sz="5400" cap="none" baseline="0"/>
            </a:lvl1pPr>
          </a:lstStyle>
          <a:p>
            <a:r>
              <a:rPr lang="en-US"/>
              <a:t>Click to edit Master title style</a:t>
            </a:r>
            <a:endParaRPr lang="en-US" dirty="0"/>
          </a:p>
        </p:txBody>
      </p:sp>
      <p:sp>
        <p:nvSpPr>
          <p:cNvPr id="3" name="Subtitle 2"/>
          <p:cNvSpPr>
            <a:spLocks noGrp="1"/>
          </p:cNvSpPr>
          <p:nvPr>
            <p:ph type="subTitle" idx="1"/>
          </p:nvPr>
        </p:nvSpPr>
        <p:spPr>
          <a:xfrm>
            <a:off x="1126958" y="2610852"/>
            <a:ext cx="9144000" cy="1311440"/>
          </a:xfrm>
        </p:spPr>
        <p:txBody>
          <a:bodyPr>
            <a:normAutofit/>
          </a:bodyPr>
          <a:lstStyle>
            <a:lvl1pPr marL="0" indent="0" algn="l">
              <a:buNone/>
              <a:defRPr sz="36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2646297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457200" indent="-457200">
              <a:defRPr sz="4000"/>
            </a:lvl1pPr>
            <a:lvl2pPr marL="914400" indent="-457200">
              <a:defRPr sz="3600"/>
            </a:lvl2pPr>
            <a:lvl3pPr marL="1371600" indent="-457200">
              <a:defRPr sz="3200"/>
            </a:lvl3pPr>
            <a:lvl4pPr marL="1828800" indent="-457200">
              <a:defRPr sz="2800"/>
            </a:lvl4pPr>
            <a:lvl5pPr marL="2286000" indent="-457200">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234490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E46C163-27F2-F182-2862-B9DE79DBE9A8}"/>
              </a:ext>
            </a:extLst>
          </p:cNvPr>
          <p:cNvSpPr/>
          <p:nvPr userDrawn="1"/>
        </p:nvSpPr>
        <p:spPr>
          <a:xfrm>
            <a:off x="9601200" y="4648200"/>
            <a:ext cx="2590800" cy="2286000"/>
          </a:xfrm>
          <a:prstGeom prst="rect">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 name="Picture 8">
            <a:extLst>
              <a:ext uri="{FF2B5EF4-FFF2-40B4-BE49-F238E27FC236}">
                <a16:creationId xmlns:a16="http://schemas.microsoft.com/office/drawing/2014/main" id="{6BBEA0C2-729A-9B29-D6E6-A19E2CA6865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4800" y="6324600"/>
            <a:ext cx="190500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lvl1pPr marL="457200" indent="-457200">
              <a:defRPr sz="4000"/>
            </a:lvl1pPr>
            <a:lvl2pPr marL="914400" indent="-457200">
              <a:defRPr sz="3600"/>
            </a:lvl2pPr>
            <a:lvl3pPr marL="1371600" indent="-457200">
              <a:defRPr sz="3200"/>
            </a:lvl3pPr>
            <a:lvl4pPr marL="1828800" indent="-457200">
              <a:defRPr sz="2800"/>
            </a:lvl4pPr>
            <a:lvl5pPr marL="2286000" indent="-457200">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Tree>
    <p:extLst>
      <p:ext uri="{BB962C8B-B14F-4D97-AF65-F5344CB8AC3E}">
        <p14:creationId xmlns:p14="http://schemas.microsoft.com/office/powerpoint/2010/main" val="938419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7985856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8C8C544-1F55-2B9D-B104-75716DDBFC80}"/>
              </a:ext>
            </a:extLst>
          </p:cNvPr>
          <p:cNvCxnSpPr/>
          <p:nvPr userDrawn="1"/>
        </p:nvCxnSpPr>
        <p:spPr>
          <a:xfrm>
            <a:off x="-76200" y="1693863"/>
            <a:ext cx="1242060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39828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176" y="365125"/>
            <a:ext cx="12188824"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1437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628902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35211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A8CC0DA5-6AA0-C1D8-052C-66B0728DCC3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03575" y="2438400"/>
            <a:ext cx="6016625" cy="16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51284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633294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115316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itle_No Content">
    <p:spTree>
      <p:nvGrpSpPr>
        <p:cNvPr id="1" name=""/>
        <p:cNvGrpSpPr/>
        <p:nvPr/>
      </p:nvGrpSpPr>
      <p:grpSpPr>
        <a:xfrm>
          <a:off x="0" y="0"/>
          <a:ext cx="0" cy="0"/>
          <a:chOff x="0" y="0"/>
          <a:chExt cx="0" cy="0"/>
        </a:xfrm>
      </p:grpSpPr>
      <p:pic>
        <p:nvPicPr>
          <p:cNvPr id="2" name="Picture 5" descr="A close up of a logo&#10;&#10;Description automatically generated">
            <a:extLst>
              <a:ext uri="{FF2B5EF4-FFF2-40B4-BE49-F238E27FC236}">
                <a16:creationId xmlns:a16="http://schemas.microsoft.com/office/drawing/2014/main" id="{417E3231-E19D-640C-98B5-5FCDB8E3698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838201" y="132236"/>
            <a:ext cx="10515600" cy="807994"/>
          </a:xfrm>
        </p:spPr>
        <p:txBody>
          <a:bodyPr anchor="b">
            <a:normAutofit/>
          </a:bodyPr>
          <a:lstStyle>
            <a:lvl1pPr>
              <a:defRPr sz="2800">
                <a:solidFill>
                  <a:schemeClr val="bg1"/>
                </a:solidFill>
              </a:defRPr>
            </a:lvl1pPr>
          </a:lstStyle>
          <a:p>
            <a:r>
              <a:rPr lang="en-US" dirty="0"/>
              <a:t>Click to edit Master title style</a:t>
            </a:r>
          </a:p>
        </p:txBody>
      </p:sp>
      <p:sp>
        <p:nvSpPr>
          <p:cNvPr id="9" name="Text Placeholder 2"/>
          <p:cNvSpPr>
            <a:spLocks noGrp="1"/>
          </p:cNvSpPr>
          <p:nvPr>
            <p:ph type="body" idx="13"/>
          </p:nvPr>
        </p:nvSpPr>
        <p:spPr>
          <a:xfrm>
            <a:off x="838201" y="904741"/>
            <a:ext cx="10515600" cy="296482"/>
          </a:xfrm>
        </p:spPr>
        <p:txBody>
          <a:bodyPr>
            <a:normAutofit/>
          </a:bodyPr>
          <a:lstStyle>
            <a:lvl1pPr marL="0" indent="0">
              <a:buNone/>
              <a:defRPr sz="13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3" name="Slide Number Placeholder 5">
            <a:extLst>
              <a:ext uri="{FF2B5EF4-FFF2-40B4-BE49-F238E27FC236}">
                <a16:creationId xmlns:a16="http://schemas.microsoft.com/office/drawing/2014/main" id="{C9687429-0944-176E-58D4-ED1ADEA55E4D}"/>
              </a:ext>
            </a:extLst>
          </p:cNvPr>
          <p:cNvSpPr>
            <a:spLocks noGrp="1"/>
          </p:cNvSpPr>
          <p:nvPr>
            <p:ph type="sldNum" sz="quarter" idx="14"/>
          </p:nvPr>
        </p:nvSpPr>
        <p:spPr>
          <a:xfrm>
            <a:off x="8610600" y="6356350"/>
            <a:ext cx="2743200" cy="365125"/>
          </a:xfrm>
          <a:prstGeom prst="rect">
            <a:avLst/>
          </a:prstGeom>
        </p:spPr>
        <p:txBody>
          <a:bodyPr/>
          <a:lstStyle>
            <a:lvl1pPr>
              <a:defRPr/>
            </a:lvl1pPr>
          </a:lstStyle>
          <a:p>
            <a:pPr>
              <a:defRPr/>
            </a:pPr>
            <a:fld id="{5080C12D-E7AB-4AD1-A2DF-4D1690F79925}" type="slidenum">
              <a:rPr lang="en-US"/>
              <a:pPr>
                <a:defRPr/>
              </a:pPr>
              <a:t>‹#›</a:t>
            </a:fld>
            <a:endParaRPr lang="en-US" dirty="0"/>
          </a:p>
        </p:txBody>
      </p:sp>
    </p:spTree>
    <p:extLst>
      <p:ext uri="{BB962C8B-B14F-4D97-AF65-F5344CB8AC3E}">
        <p14:creationId xmlns:p14="http://schemas.microsoft.com/office/powerpoint/2010/main" val="30417216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18829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7" name="Text Placeholder 5"/>
          <p:cNvSpPr>
            <a:spLocks noGrp="1"/>
          </p:cNvSpPr>
          <p:nvPr>
            <p:ph type="body" sz="quarter" idx="12"/>
          </p:nvPr>
        </p:nvSpPr>
        <p:spPr>
          <a:xfrm>
            <a:off x="640081" y="5843253"/>
            <a:ext cx="10675620" cy="298450"/>
          </a:xfrm>
        </p:spPr>
        <p:txBody>
          <a:bodyPr anchor="b"/>
          <a:lstStyle>
            <a:lvl1pPr marL="0" indent="0" algn="l">
              <a:spcBef>
                <a:spcPts val="545"/>
              </a:spcBef>
              <a:buNone/>
              <a:defRPr sz="1089" i="0">
                <a:solidFill>
                  <a:schemeClr val="tx1"/>
                </a:solidFill>
                <a:latin typeface="+mn-lt"/>
              </a:defRPr>
            </a:lvl1pPr>
            <a:lvl2pPr>
              <a:defRPr sz="1089">
                <a:latin typeface="+mn-lt"/>
              </a:defRPr>
            </a:lvl2pPr>
            <a:lvl3pPr>
              <a:defRPr sz="1089">
                <a:latin typeface="+mn-lt"/>
              </a:defRPr>
            </a:lvl3pPr>
          </a:lstStyle>
          <a:p>
            <a:pPr lvl="0"/>
            <a:r>
              <a:rPr lang="en-US"/>
              <a:t>Click to edit Master text styles</a:t>
            </a:r>
          </a:p>
        </p:txBody>
      </p:sp>
    </p:spTree>
    <p:extLst>
      <p:ext uri="{BB962C8B-B14F-4D97-AF65-F5344CB8AC3E}">
        <p14:creationId xmlns:p14="http://schemas.microsoft.com/office/powerpoint/2010/main" val="2064509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54994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926B54D6-7EBE-00A9-5A23-C31266F735F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6413" y="2862263"/>
            <a:ext cx="3236912" cy="315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114925" y="1567537"/>
            <a:ext cx="11085097" cy="2387600"/>
          </a:xfrm>
        </p:spPr>
        <p:txBody>
          <a:bodyPr anchor="t"/>
          <a:lstStyle>
            <a:lvl1pPr algn="l">
              <a:defRPr sz="5400" cap="none" baseline="0"/>
            </a:lvl1pPr>
          </a:lstStyle>
          <a:p>
            <a:r>
              <a:rPr lang="en-US"/>
              <a:t>Click to edit Master title style</a:t>
            </a:r>
            <a:endParaRPr lang="en-US" dirty="0"/>
          </a:p>
        </p:txBody>
      </p:sp>
      <p:sp>
        <p:nvSpPr>
          <p:cNvPr id="3" name="Subtitle 2"/>
          <p:cNvSpPr>
            <a:spLocks noGrp="1"/>
          </p:cNvSpPr>
          <p:nvPr>
            <p:ph type="subTitle" idx="1"/>
          </p:nvPr>
        </p:nvSpPr>
        <p:spPr>
          <a:xfrm>
            <a:off x="1126959" y="2610852"/>
            <a:ext cx="9144000" cy="1311440"/>
          </a:xfrm>
        </p:spPr>
        <p:txBody>
          <a:bodyPr>
            <a:normAutofit/>
          </a:bodyPr>
          <a:lstStyle>
            <a:lvl1pPr marL="0" indent="0" algn="l">
              <a:buNone/>
              <a:defRPr sz="3600">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Tree>
    <p:extLst>
      <p:ext uri="{BB962C8B-B14F-4D97-AF65-F5344CB8AC3E}">
        <p14:creationId xmlns:p14="http://schemas.microsoft.com/office/powerpoint/2010/main" val="7461986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457189" indent="-457189">
              <a:defRPr sz="4000"/>
            </a:lvl1pPr>
            <a:lvl2pPr marL="914377" indent="-457189">
              <a:defRPr sz="3600"/>
            </a:lvl2pPr>
            <a:lvl3pPr marL="1371566" indent="-457189">
              <a:defRPr sz="3200"/>
            </a:lvl3pPr>
            <a:lvl4pPr marL="1828754" indent="-457189">
              <a:defRPr sz="2800"/>
            </a:lvl4pPr>
            <a:lvl5pPr marL="2285943" indent="-457189">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325330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D8BC4202-1B3B-64CA-1BB4-2C7FD3465CB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4800" y="6324600"/>
            <a:ext cx="190500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lvl1pPr marL="457189" indent="-457189">
              <a:defRPr sz="4000"/>
            </a:lvl1pPr>
            <a:lvl2pPr marL="914377" indent="-457189">
              <a:defRPr sz="3600"/>
            </a:lvl2pPr>
            <a:lvl3pPr marL="1371566" indent="-457189">
              <a:defRPr sz="3200"/>
            </a:lvl3pPr>
            <a:lvl4pPr marL="1828754" indent="-457189">
              <a:defRPr sz="2800"/>
            </a:lvl4pPr>
            <a:lvl5pPr marL="2285943" indent="-457189">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Tree>
    <p:extLst>
      <p:ext uri="{BB962C8B-B14F-4D97-AF65-F5344CB8AC3E}">
        <p14:creationId xmlns:p14="http://schemas.microsoft.com/office/powerpoint/2010/main" val="39858240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lvl1pPr>
              <a:defRPr sz="4000"/>
            </a:lvl1pPr>
            <a:lvl2pPr>
              <a:defRPr sz="3600"/>
            </a:lvl2pPr>
            <a:lvl3pPr>
              <a:defRPr sz="32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9"/>
          </a:xfrm>
        </p:spPr>
        <p:txBody>
          <a:bodyPr/>
          <a:lstStyle>
            <a:lvl1pPr>
              <a:defRPr sz="4000"/>
            </a:lvl1pPr>
            <a:lvl2pPr>
              <a:defRPr sz="3600"/>
            </a:lvl2pPr>
            <a:lvl3pPr>
              <a:defRPr sz="32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57652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176" y="365125"/>
            <a:ext cx="12188824"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08750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8147417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95728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CE06DC28-3793-F550-078F-8825DC244EF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03575" y="2438400"/>
            <a:ext cx="6016625" cy="16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25547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38505578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rtlCol="0">
            <a:no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2394172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919A55CC-0216-ED30-D812-1986D18824E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03575" y="2438400"/>
            <a:ext cx="6016625" cy="16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12338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78419" y="228602"/>
            <a:ext cx="10435167" cy="1139825"/>
          </a:xfrm>
        </p:spPr>
        <p:txBody>
          <a:bodyPr/>
          <a:lstStyle/>
          <a:p>
            <a:r>
              <a:rPr lang="en-US"/>
              <a:t>Click to edit Master title style</a:t>
            </a:r>
          </a:p>
        </p:txBody>
      </p:sp>
      <p:sp>
        <p:nvSpPr>
          <p:cNvPr id="3" name="Text Placeholder 2"/>
          <p:cNvSpPr>
            <a:spLocks noGrp="1"/>
          </p:cNvSpPr>
          <p:nvPr>
            <p:ph type="body" sz="half" idx="1"/>
          </p:nvPr>
        </p:nvSpPr>
        <p:spPr>
          <a:xfrm>
            <a:off x="878419" y="1962152"/>
            <a:ext cx="5115983" cy="4156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62152"/>
            <a:ext cx="5115984" cy="4156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34015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F7D685AD-0E24-B615-7411-50D66BA7BA1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780588" y="5908675"/>
            <a:ext cx="2411412"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noGrp="1"/>
          </p:cNvSpPr>
          <p:nvPr>
            <p:ph idx="1"/>
          </p:nvPr>
        </p:nvSpPr>
        <p:spPr>
          <a:xfrm>
            <a:off x="407773" y="1647826"/>
            <a:ext cx="10946027" cy="4364037"/>
          </a:xfrm>
        </p:spPr>
        <p:txBody>
          <a:bodyPr/>
          <a:lstStyle>
            <a:lvl1pPr>
              <a:defRPr b="0" i="0">
                <a:solidFill>
                  <a:schemeClr val="tx1"/>
                </a:solidFill>
                <a:latin typeface="Arial" panose="020B0604020202020204" pitchFamily="34" charset="0"/>
                <a:cs typeface="Arial" panose="020B0604020202020204" pitchFamily="34" charset="0"/>
              </a:defRPr>
            </a:lvl1pPr>
            <a:lvl2pPr>
              <a:defRPr b="0" i="0">
                <a:solidFill>
                  <a:schemeClr val="tx1"/>
                </a:solidFill>
                <a:latin typeface="Arial" panose="020B0604020202020204" pitchFamily="34" charset="0"/>
                <a:cs typeface="Arial" panose="020B0604020202020204" pitchFamily="34" charset="0"/>
              </a:defRPr>
            </a:lvl2pPr>
            <a:lvl3pPr>
              <a:defRPr b="0" i="0">
                <a:solidFill>
                  <a:schemeClr val="tx1"/>
                </a:solidFill>
                <a:latin typeface="Arial" panose="020B0604020202020204" pitchFamily="34" charset="0"/>
                <a:cs typeface="Arial" panose="020B0604020202020204" pitchFamily="34" charset="0"/>
              </a:defRPr>
            </a:lvl3pPr>
            <a:lvl4pPr>
              <a:defRPr b="0" i="0">
                <a:solidFill>
                  <a:schemeClr val="tx1"/>
                </a:solidFill>
                <a:latin typeface="Arial" panose="020B0604020202020204" pitchFamily="34" charset="0"/>
                <a:cs typeface="Arial" panose="020B0604020202020204" pitchFamily="34" charset="0"/>
              </a:defRPr>
            </a:lvl4pPr>
            <a:lvl5pPr>
              <a:defRPr b="0" i="0">
                <a:solidFill>
                  <a:schemeClr val="tx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p:cNvSpPr>
            <a:spLocks noGrp="1"/>
          </p:cNvSpPr>
          <p:nvPr>
            <p:ph type="title"/>
          </p:nvPr>
        </p:nvSpPr>
        <p:spPr>
          <a:xfrm>
            <a:off x="407773" y="363519"/>
            <a:ext cx="7745627" cy="536823"/>
          </a:xfrm>
        </p:spPr>
        <p:txBody>
          <a:bodyPr>
            <a:normAutofit/>
          </a:bodyPr>
          <a:lstStyle>
            <a:lvl1pPr>
              <a:defRPr sz="3300" b="1" i="0">
                <a:solidFill>
                  <a:srgbClr val="742F82"/>
                </a:solidFill>
                <a:latin typeface="Arial Black" panose="020B0A04020102020204" pitchFamily="34" charset="0"/>
                <a:cs typeface="Arial" panose="020B0604020202020204" pitchFamily="34" charset="0"/>
              </a:defRPr>
            </a:lvl1pPr>
          </a:lstStyle>
          <a:p>
            <a:r>
              <a:rPr lang="en-US" dirty="0"/>
              <a:t>Click to edit Master title style</a:t>
            </a:r>
          </a:p>
        </p:txBody>
      </p:sp>
      <p:sp>
        <p:nvSpPr>
          <p:cNvPr id="3" name="Slide Number Placeholder 4">
            <a:extLst>
              <a:ext uri="{FF2B5EF4-FFF2-40B4-BE49-F238E27FC236}">
                <a16:creationId xmlns:a16="http://schemas.microsoft.com/office/drawing/2014/main" id="{52CC04C0-F4C9-AC96-F0D0-B56492C6A4B3}"/>
              </a:ext>
            </a:extLst>
          </p:cNvPr>
          <p:cNvSpPr>
            <a:spLocks noGrp="1"/>
          </p:cNvSpPr>
          <p:nvPr>
            <p:ph type="sldNum" sz="quarter" idx="10"/>
          </p:nvPr>
        </p:nvSpPr>
        <p:spPr>
          <a:xfrm>
            <a:off x="9040813" y="449263"/>
            <a:ext cx="2743200" cy="365125"/>
          </a:xfrm>
        </p:spPr>
        <p:txBody>
          <a:bodyPr vert="horz" wrap="square" lIns="91440" tIns="45720" rIns="91440" bIns="45720" numCol="1" anchor="t" anchorCtr="0" compatLnSpc="1">
            <a:prstTxWarp prst="textNoShape">
              <a:avLst/>
            </a:prstTxWarp>
          </a:bodyPr>
          <a:lstStyle>
            <a:lvl1pPr>
              <a:defRPr>
                <a:solidFill>
                  <a:srgbClr val="742F82"/>
                </a:solidFill>
                <a:cs typeface="Arial" panose="020B0604020202020204" pitchFamily="34" charset="0"/>
              </a:defRPr>
            </a:lvl1pPr>
          </a:lstStyle>
          <a:p>
            <a:pPr>
              <a:defRPr/>
            </a:pPr>
            <a:fld id="{BDC2A1FB-2176-4BD2-A394-834486FE5ED0}" type="slidenum">
              <a:rPr lang="en-US" altLang="en-US"/>
              <a:pPr>
                <a:defRPr/>
              </a:pPr>
              <a:t>‹#›</a:t>
            </a:fld>
            <a:endParaRPr lang="en-US" altLang="en-US"/>
          </a:p>
        </p:txBody>
      </p:sp>
    </p:spTree>
    <p:extLst>
      <p:ext uri="{BB962C8B-B14F-4D97-AF65-F5344CB8AC3E}">
        <p14:creationId xmlns:p14="http://schemas.microsoft.com/office/powerpoint/2010/main" val="155814960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06400" y="1752600"/>
            <a:ext cx="11379200" cy="4114800"/>
          </a:xfrm>
        </p:spPr>
        <p:txBody>
          <a:bodyPr/>
          <a:lstStyle>
            <a:lvl1pPr>
              <a:buClr>
                <a:schemeClr val="bg2"/>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0"/>
          </p:nvPr>
        </p:nvSpPr>
        <p:spPr>
          <a:xfrm>
            <a:off x="406400" y="6324600"/>
            <a:ext cx="6096000" cy="381000"/>
          </a:xfrm>
        </p:spPr>
        <p:txBody>
          <a:bodyPr/>
          <a:lstStyle>
            <a:lvl1pPr marL="0" indent="0">
              <a:buNone/>
              <a:defRPr sz="1600" i="1"/>
            </a:lvl1pPr>
          </a:lstStyle>
          <a:p>
            <a:pPr lvl="0"/>
            <a:r>
              <a:rPr lang="en-US"/>
              <a:t>Click to edit Master text styles</a:t>
            </a:r>
          </a:p>
        </p:txBody>
      </p:sp>
    </p:spTree>
    <p:extLst>
      <p:ext uri="{BB962C8B-B14F-4D97-AF65-F5344CB8AC3E}">
        <p14:creationId xmlns:p14="http://schemas.microsoft.com/office/powerpoint/2010/main" val="90307120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202814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62305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457200" indent="-457200">
              <a:defRPr sz="4000"/>
            </a:lvl1pPr>
            <a:lvl2pPr marL="914400" indent="-457200">
              <a:defRPr sz="3600"/>
            </a:lvl2pPr>
            <a:lvl3pPr marL="1371600" indent="-457200">
              <a:defRPr sz="3200"/>
            </a:lvl3pPr>
            <a:lvl4pPr marL="1828800" indent="-457200">
              <a:defRPr sz="2800"/>
            </a:lvl4pPr>
            <a:lvl5pPr marL="2286000" indent="-457200">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8412045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2" name="Picture 1" descr="A picture containing graphical user interface&#10;&#10;Description automatically generated">
            <a:extLst>
              <a:ext uri="{FF2B5EF4-FFF2-40B4-BE49-F238E27FC236}">
                <a16:creationId xmlns:a16="http://schemas.microsoft.com/office/drawing/2014/main" id="{8EB03D62-29D8-9EC8-30A1-67697D0C432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50" y="0"/>
            <a:ext cx="1218565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AA7831AC-2E89-395E-3F6B-0A4156872A25}"/>
              </a:ext>
            </a:extLst>
          </p:cNvPr>
          <p:cNvSpPr/>
          <p:nvPr userDrawn="1"/>
        </p:nvSpPr>
        <p:spPr>
          <a:xfrm>
            <a:off x="0" y="565150"/>
            <a:ext cx="685800" cy="3667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89" eaLnBrk="1" fontAlgn="auto" hangingPunct="1">
              <a:spcBef>
                <a:spcPts val="0"/>
              </a:spcBef>
              <a:spcAft>
                <a:spcPts val="0"/>
              </a:spcAft>
              <a:defRPr/>
            </a:pPr>
            <a:endParaRPr lang="en-US" dirty="0">
              <a:solidFill>
                <a:srgbClr val="FFFFFF"/>
              </a:solidFill>
            </a:endParaRPr>
          </a:p>
        </p:txBody>
      </p:sp>
      <p:sp>
        <p:nvSpPr>
          <p:cNvPr id="3" name="Content Placeholder 2"/>
          <p:cNvSpPr>
            <a:spLocks noGrp="1"/>
          </p:cNvSpPr>
          <p:nvPr>
            <p:ph idx="1"/>
          </p:nvPr>
        </p:nvSpPr>
        <p:spPr>
          <a:xfrm>
            <a:off x="914400" y="1871933"/>
            <a:ext cx="10360153" cy="4300268"/>
          </a:xfrm>
        </p:spPr>
        <p:txBody>
          <a:bodyPr lIns="0" tIns="0" rIns="0" bIns="0"/>
          <a:lstStyle>
            <a:lvl1pPr marL="274313" indent="-274313">
              <a:lnSpc>
                <a:spcPct val="114000"/>
              </a:lnSpc>
              <a:spcBef>
                <a:spcPts val="600"/>
              </a:spcBef>
              <a:buFont typeface="Wingdings" panose="05000000000000000000" pitchFamily="2" charset="2"/>
              <a:buChar char="§"/>
              <a:defRPr sz="2000" b="0" i="0">
                <a:latin typeface="Gotham Book" pitchFamily="2" charset="0"/>
                <a:cs typeface="Gotham Book" pitchFamily="2" charset="0"/>
              </a:defRPr>
            </a:lvl1pPr>
            <a:lvl2pPr marL="685783" indent="-228594">
              <a:lnSpc>
                <a:spcPct val="114000"/>
              </a:lnSpc>
              <a:spcBef>
                <a:spcPts val="600"/>
              </a:spcBef>
              <a:buFontTx/>
              <a:buChar char="‒"/>
              <a:defRPr sz="1800" b="0" i="0">
                <a:latin typeface="Gotham Book" pitchFamily="2" charset="0"/>
                <a:cs typeface="Gotham Book" pitchFamily="2" charset="0"/>
              </a:defRPr>
            </a:lvl2pPr>
            <a:lvl3pPr>
              <a:lnSpc>
                <a:spcPct val="114000"/>
              </a:lnSpc>
              <a:spcBef>
                <a:spcPts val="600"/>
              </a:spcBef>
              <a:defRPr sz="1800" b="0" i="0">
                <a:latin typeface="Gotham Book" pitchFamily="2" charset="0"/>
                <a:cs typeface="Gotham Book" pitchFamily="2" charset="0"/>
              </a:defRPr>
            </a:lvl3pPr>
            <a:lvl4pPr marL="1600160" indent="-228594">
              <a:lnSpc>
                <a:spcPct val="114000"/>
              </a:lnSpc>
              <a:spcBef>
                <a:spcPts val="600"/>
              </a:spcBef>
              <a:buFontTx/>
              <a:buChar char="‒"/>
              <a:defRPr sz="1800" b="0" i="0">
                <a:latin typeface="Gotham Book" pitchFamily="2" charset="0"/>
                <a:cs typeface="Gotham Book" pitchFamily="2" charset="0"/>
              </a:defRPr>
            </a:lvl4pPr>
            <a:lvl5pPr>
              <a:lnSpc>
                <a:spcPct val="114000"/>
              </a:lnSpc>
              <a:spcBef>
                <a:spcPts val="600"/>
              </a:spcBef>
              <a:defRPr sz="1800" b="0" i="0">
                <a:latin typeface="Gotham Book" pitchFamily="2" charset="0"/>
                <a:cs typeface="Gotham Book"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12"/>
          <p:cNvSpPr>
            <a:spLocks noGrp="1"/>
          </p:cNvSpPr>
          <p:nvPr>
            <p:ph type="body" sz="quarter" idx="10"/>
          </p:nvPr>
        </p:nvSpPr>
        <p:spPr>
          <a:xfrm>
            <a:off x="914400" y="5862283"/>
            <a:ext cx="4572000" cy="309917"/>
          </a:xfrm>
          <a:prstGeom prst="rect">
            <a:avLst/>
          </a:prstGeom>
        </p:spPr>
        <p:txBody>
          <a:bodyPr>
            <a:normAutofit/>
          </a:bodyPr>
          <a:lstStyle>
            <a:lvl1pPr marL="0" indent="0">
              <a:buNone/>
              <a:defRPr sz="800" i="1">
                <a:latin typeface="Gotham Book"/>
                <a:cs typeface="Arial" panose="020B0604020202020204" pitchFamily="34" charset="0"/>
              </a:defRPr>
            </a:lvl1pPr>
          </a:lstStyle>
          <a:p>
            <a:pPr lvl="0"/>
            <a:r>
              <a:rPr lang="en-US"/>
              <a:t>Click to edit Master text styles</a:t>
            </a:r>
          </a:p>
        </p:txBody>
      </p:sp>
      <p:sp>
        <p:nvSpPr>
          <p:cNvPr id="9" name="Title 1"/>
          <p:cNvSpPr>
            <a:spLocks noGrp="1"/>
          </p:cNvSpPr>
          <p:nvPr>
            <p:ph type="title"/>
          </p:nvPr>
        </p:nvSpPr>
        <p:spPr>
          <a:xfrm>
            <a:off x="914400" y="457201"/>
            <a:ext cx="10360152" cy="1325563"/>
          </a:xfrm>
        </p:spPr>
        <p:txBody>
          <a:bodyPr lIns="0" tIns="0" rIns="0" bIns="0" anchor="t" anchorCtr="0">
            <a:normAutofit/>
          </a:bodyPr>
          <a:lstStyle>
            <a:lvl1pPr>
              <a:lnSpc>
                <a:spcPct val="114000"/>
              </a:lnSpc>
              <a:defRPr sz="3600" b="1" i="0" cap="all" baseline="0">
                <a:solidFill>
                  <a:schemeClr val="accent3"/>
                </a:solidFill>
                <a:latin typeface="Gotham Ultra" pitchFamily="2" charset="0"/>
                <a:cs typeface="Gotham Ultra" pitchFamily="2" charset="0"/>
              </a:defRPr>
            </a:lvl1pPr>
          </a:lstStyle>
          <a:p>
            <a:r>
              <a:rPr lang="en-US" dirty="0"/>
              <a:t>Click to edit Master title style</a:t>
            </a:r>
          </a:p>
        </p:txBody>
      </p:sp>
    </p:spTree>
    <p:extLst>
      <p:ext uri="{BB962C8B-B14F-4D97-AF65-F5344CB8AC3E}">
        <p14:creationId xmlns:p14="http://schemas.microsoft.com/office/powerpoint/2010/main" val="157382815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60889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8802516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BDE28851-265E-F0C2-6CE1-8E25139FBFA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6413" y="2862263"/>
            <a:ext cx="3236912" cy="315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114924" y="1567537"/>
            <a:ext cx="11085097" cy="2387600"/>
          </a:xfrm>
        </p:spPr>
        <p:txBody>
          <a:bodyPr anchor="t"/>
          <a:lstStyle>
            <a:lvl1pPr algn="l">
              <a:defRPr sz="5400" cap="none" baseline="0"/>
            </a:lvl1pPr>
          </a:lstStyle>
          <a:p>
            <a:r>
              <a:rPr lang="en-US"/>
              <a:t>Click to edit Master title style</a:t>
            </a:r>
            <a:endParaRPr lang="en-US" dirty="0"/>
          </a:p>
        </p:txBody>
      </p:sp>
      <p:sp>
        <p:nvSpPr>
          <p:cNvPr id="3" name="Subtitle 2"/>
          <p:cNvSpPr>
            <a:spLocks noGrp="1"/>
          </p:cNvSpPr>
          <p:nvPr>
            <p:ph type="subTitle" idx="1"/>
          </p:nvPr>
        </p:nvSpPr>
        <p:spPr>
          <a:xfrm>
            <a:off x="1126958" y="2610852"/>
            <a:ext cx="9144000" cy="1311440"/>
          </a:xfrm>
        </p:spPr>
        <p:txBody>
          <a:bodyPr>
            <a:normAutofit/>
          </a:bodyPr>
          <a:lstStyle>
            <a:lvl1pPr marL="0" indent="0" algn="l">
              <a:buNone/>
              <a:defRPr sz="36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096626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7774685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7" name="Text Placeholder 5"/>
          <p:cNvSpPr>
            <a:spLocks noGrp="1"/>
          </p:cNvSpPr>
          <p:nvPr>
            <p:ph type="body" sz="quarter" idx="12"/>
          </p:nvPr>
        </p:nvSpPr>
        <p:spPr>
          <a:xfrm>
            <a:off x="640081" y="5843253"/>
            <a:ext cx="10675620" cy="298450"/>
          </a:xfrm>
        </p:spPr>
        <p:txBody>
          <a:bodyPr anchor="b"/>
          <a:lstStyle>
            <a:lvl1pPr marL="0" indent="0" algn="l">
              <a:spcBef>
                <a:spcPts val="545"/>
              </a:spcBef>
              <a:buNone/>
              <a:defRPr sz="1089" i="0">
                <a:solidFill>
                  <a:schemeClr val="tx1"/>
                </a:solidFill>
                <a:latin typeface="+mn-lt"/>
              </a:defRPr>
            </a:lvl1pPr>
            <a:lvl2pPr>
              <a:defRPr sz="1089">
                <a:latin typeface="+mn-lt"/>
              </a:defRPr>
            </a:lvl2pPr>
            <a:lvl3pPr>
              <a:defRPr sz="1089">
                <a:latin typeface="+mn-lt"/>
              </a:defRPr>
            </a:lvl3pPr>
          </a:lstStyle>
          <a:p>
            <a:pPr lvl="0"/>
            <a:r>
              <a:rPr lang="en-US"/>
              <a:t>Click to edit Master text styles</a:t>
            </a:r>
          </a:p>
        </p:txBody>
      </p:sp>
    </p:spTree>
    <p:extLst>
      <p:ext uri="{BB962C8B-B14F-4D97-AF65-F5344CB8AC3E}">
        <p14:creationId xmlns:p14="http://schemas.microsoft.com/office/powerpoint/2010/main" val="247020142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Light Divider A">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7F657A1F-0F19-842D-84F6-55D610BE40A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96900" y="5788025"/>
            <a:ext cx="2874963"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2"/>
          <p:cNvSpPr>
            <a:spLocks noGrp="1"/>
          </p:cNvSpPr>
          <p:nvPr>
            <p:ph type="body" sz="quarter" idx="12"/>
          </p:nvPr>
        </p:nvSpPr>
        <p:spPr>
          <a:xfrm>
            <a:off x="609599" y="2242863"/>
            <a:ext cx="10972800" cy="2372273"/>
          </a:xfrm>
        </p:spPr>
        <p:txBody>
          <a:bodyPr anchor="ctr">
            <a:normAutofit/>
          </a:bodyPr>
          <a:lstStyle>
            <a:lvl1pPr>
              <a:lnSpc>
                <a:spcPct val="90000"/>
              </a:lnSpc>
              <a:spcBef>
                <a:spcPts val="1000"/>
              </a:spcBef>
              <a:defRPr sz="6000" b="1">
                <a:solidFill>
                  <a:schemeClr val="bg1"/>
                </a:solidFill>
                <a:latin typeface="+mj-lt"/>
                <a:cs typeface="Calibri" panose="020F0502020204030204" pitchFamily="34" charset="0"/>
              </a:defRPr>
            </a:lvl1pPr>
            <a:lvl2pPr marL="0" indent="0">
              <a:spcBef>
                <a:spcPts val="1000"/>
              </a:spcBef>
              <a:buNone/>
              <a:defRPr sz="3600" b="0">
                <a:solidFill>
                  <a:schemeClr val="bg1"/>
                </a:solidFill>
                <a:latin typeface="+mj-lt"/>
                <a:cs typeface="Calibri" panose="020F0502020204030204" pitchFamily="34"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8546842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ark Divider A">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D57B32EF-BB31-05C5-C7C0-8052612B4D3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9600" y="5792788"/>
            <a:ext cx="28575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2"/>
          <p:cNvSpPr>
            <a:spLocks noGrp="1"/>
          </p:cNvSpPr>
          <p:nvPr>
            <p:ph type="body" sz="quarter" idx="12"/>
          </p:nvPr>
        </p:nvSpPr>
        <p:spPr>
          <a:xfrm>
            <a:off x="609599" y="2242863"/>
            <a:ext cx="10972800" cy="2372273"/>
          </a:xfrm>
        </p:spPr>
        <p:txBody>
          <a:bodyPr anchor="ctr">
            <a:normAutofit/>
          </a:bodyPr>
          <a:lstStyle>
            <a:lvl1pPr>
              <a:lnSpc>
                <a:spcPct val="90000"/>
              </a:lnSpc>
              <a:spcBef>
                <a:spcPts val="1000"/>
              </a:spcBef>
              <a:defRPr sz="6000" b="1">
                <a:solidFill>
                  <a:schemeClr val="accent2"/>
                </a:solidFill>
                <a:latin typeface="+mj-lt"/>
                <a:cs typeface="Calibri" panose="020F0502020204030204" pitchFamily="34" charset="0"/>
              </a:defRPr>
            </a:lvl1pPr>
            <a:lvl2pPr marL="0" indent="0">
              <a:spcBef>
                <a:spcPts val="1000"/>
              </a:spcBef>
              <a:buNone/>
              <a:defRPr sz="3600" b="0">
                <a:solidFill>
                  <a:schemeClr val="accent4"/>
                </a:solidFill>
                <a:latin typeface="+mj-lt"/>
                <a:cs typeface="Calibri" panose="020F0502020204030204" pitchFamily="34"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13813155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0" name="Content Placeholder 9"/>
          <p:cNvSpPr>
            <a:spLocks noGrp="1"/>
          </p:cNvSpPr>
          <p:nvPr>
            <p:ph sz="quarter" idx="12"/>
          </p:nvPr>
        </p:nvSpPr>
        <p:spPr>
          <a:xfrm>
            <a:off x="609599" y="1232452"/>
            <a:ext cx="10972799" cy="48023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0"/>
          <p:cNvSpPr>
            <a:spLocks noGrp="1"/>
          </p:cNvSpPr>
          <p:nvPr>
            <p:ph type="title"/>
          </p:nvPr>
        </p:nvSpPr>
        <p:spPr/>
        <p:txBody>
          <a:bodyPr/>
          <a:lstStyle/>
          <a:p>
            <a:r>
              <a:rPr lang="en-US"/>
              <a:t>Click to edit Master title style</a:t>
            </a:r>
          </a:p>
        </p:txBody>
      </p:sp>
      <p:sp>
        <p:nvSpPr>
          <p:cNvPr id="2" name="Footer Placeholder 5">
            <a:extLst>
              <a:ext uri="{FF2B5EF4-FFF2-40B4-BE49-F238E27FC236}">
                <a16:creationId xmlns:a16="http://schemas.microsoft.com/office/drawing/2014/main" id="{7CBE0DE8-49E7-C4FC-2886-2C43BE191C61}"/>
              </a:ext>
            </a:extLst>
          </p:cNvPr>
          <p:cNvSpPr>
            <a:spLocks noGrp="1"/>
          </p:cNvSpPr>
          <p:nvPr>
            <p:ph type="ftr" sz="quarter" idx="13"/>
          </p:nvPr>
        </p:nvSpPr>
        <p:spPr/>
        <p:txBody>
          <a:bodyPr/>
          <a:lstStyle>
            <a:lvl1pPr>
              <a:defRPr/>
            </a:lvl1pPr>
          </a:lstStyle>
          <a:p>
            <a:pPr>
              <a:defRPr/>
            </a:pPr>
            <a:r>
              <a:rPr lang="en-US"/>
              <a:t>Corporate Powerpoint</a:t>
            </a:r>
          </a:p>
        </p:txBody>
      </p:sp>
      <p:sp>
        <p:nvSpPr>
          <p:cNvPr id="3" name="Slide Number Placeholder 6">
            <a:extLst>
              <a:ext uri="{FF2B5EF4-FFF2-40B4-BE49-F238E27FC236}">
                <a16:creationId xmlns:a16="http://schemas.microsoft.com/office/drawing/2014/main" id="{C46C390B-927E-CC43-12F0-44C18A83224A}"/>
              </a:ext>
            </a:extLst>
          </p:cNvPr>
          <p:cNvSpPr>
            <a:spLocks noGrp="1"/>
          </p:cNvSpPr>
          <p:nvPr>
            <p:ph type="sldNum" sz="quarter" idx="14"/>
          </p:nvPr>
        </p:nvSpPr>
        <p:spPr/>
        <p:txBody>
          <a:bodyPr/>
          <a:lstStyle>
            <a:lvl1pPr>
              <a:defRPr/>
            </a:lvl1pPr>
          </a:lstStyle>
          <a:p>
            <a:pPr>
              <a:defRPr/>
            </a:pPr>
            <a:fld id="{7D64510A-F299-447E-B8C1-97B884A2E464}" type="slidenum">
              <a:rPr lang="en-US"/>
              <a:pPr>
                <a:defRPr/>
              </a:pPr>
              <a:t>‹#›</a:t>
            </a:fld>
            <a:endParaRPr lang="en-US" dirty="0"/>
          </a:p>
        </p:txBody>
      </p:sp>
    </p:spTree>
    <p:extLst>
      <p:ext uri="{BB962C8B-B14F-4D97-AF65-F5344CB8AC3E}">
        <p14:creationId xmlns:p14="http://schemas.microsoft.com/office/powerpoint/2010/main" val="40178284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2" name="Footer Placeholder 2">
            <a:extLst>
              <a:ext uri="{FF2B5EF4-FFF2-40B4-BE49-F238E27FC236}">
                <a16:creationId xmlns:a16="http://schemas.microsoft.com/office/drawing/2014/main" id="{8E39F315-D504-2BE4-1484-62E1773663AD}"/>
              </a:ext>
            </a:extLst>
          </p:cNvPr>
          <p:cNvSpPr>
            <a:spLocks noGrp="1"/>
          </p:cNvSpPr>
          <p:nvPr>
            <p:ph type="ftr" sz="quarter" idx="10"/>
          </p:nvPr>
        </p:nvSpPr>
        <p:spPr/>
        <p:txBody>
          <a:bodyPr/>
          <a:lstStyle>
            <a:lvl1pPr>
              <a:defRPr/>
            </a:lvl1pPr>
          </a:lstStyle>
          <a:p>
            <a:pPr>
              <a:defRPr/>
            </a:pPr>
            <a:r>
              <a:rPr lang="en-US"/>
              <a:t>Corporate Powerpoint</a:t>
            </a:r>
          </a:p>
        </p:txBody>
      </p:sp>
      <p:sp>
        <p:nvSpPr>
          <p:cNvPr id="3" name="Slide Number Placeholder 3">
            <a:extLst>
              <a:ext uri="{FF2B5EF4-FFF2-40B4-BE49-F238E27FC236}">
                <a16:creationId xmlns:a16="http://schemas.microsoft.com/office/drawing/2014/main" id="{EAE7F0A0-734D-CBAD-C581-BB3C18F401BD}"/>
              </a:ext>
            </a:extLst>
          </p:cNvPr>
          <p:cNvSpPr>
            <a:spLocks noGrp="1"/>
          </p:cNvSpPr>
          <p:nvPr>
            <p:ph type="sldNum" sz="quarter" idx="11"/>
          </p:nvPr>
        </p:nvSpPr>
        <p:spPr/>
        <p:txBody>
          <a:bodyPr/>
          <a:lstStyle>
            <a:lvl1pPr>
              <a:defRPr/>
            </a:lvl1pPr>
          </a:lstStyle>
          <a:p>
            <a:pPr>
              <a:defRPr/>
            </a:pPr>
            <a:fld id="{982FD570-DB09-4B3D-B55C-F2A3086464AD}" type="slidenum">
              <a:rPr lang="en-US"/>
              <a:pPr>
                <a:defRPr/>
              </a:pPr>
              <a:t>‹#›</a:t>
            </a:fld>
            <a:endParaRPr lang="en-US" dirty="0"/>
          </a:p>
        </p:txBody>
      </p:sp>
    </p:spTree>
    <p:extLst>
      <p:ext uri="{BB962C8B-B14F-4D97-AF65-F5344CB8AC3E}">
        <p14:creationId xmlns:p14="http://schemas.microsoft.com/office/powerpoint/2010/main" val="205285332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ormAutofit/>
          </a:bodyPr>
          <a:lstStyle>
            <a:lvl1pPr algn="ctr">
              <a:defRPr sz="54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8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Footer Placeholder 4">
            <a:extLst>
              <a:ext uri="{FF2B5EF4-FFF2-40B4-BE49-F238E27FC236}">
                <a16:creationId xmlns:a16="http://schemas.microsoft.com/office/drawing/2014/main" id="{02808B8F-417F-8F07-3EE7-B9CD4BF676BD}"/>
              </a:ext>
            </a:extLst>
          </p:cNvPr>
          <p:cNvSpPr>
            <a:spLocks noGrp="1"/>
          </p:cNvSpPr>
          <p:nvPr>
            <p:ph type="ftr" sz="quarter" idx="10"/>
          </p:nvPr>
        </p:nvSpPr>
        <p:spPr>
          <a:xfrm>
            <a:off x="1524000" y="5735638"/>
            <a:ext cx="7315200" cy="365125"/>
          </a:xfrm>
        </p:spPr>
        <p:txBody>
          <a:bodyPr/>
          <a:lstStyle>
            <a:lvl1pPr>
              <a:defRPr sz="1200"/>
            </a:lvl1pPr>
          </a:lstStyle>
          <a:p>
            <a:pPr>
              <a:defRPr/>
            </a:pPr>
            <a:r>
              <a:t>© 2019. All rights reserved.
No part of this report may be reproduced or distributed without the expressed written permission of </a:t>
            </a:r>
            <a:r>
              <a:rPr i="1"/>
              <a:t>PT</a:t>
            </a:r>
            <a:r>
              <a:t>CE.</a:t>
            </a:r>
          </a:p>
        </p:txBody>
      </p:sp>
    </p:spTree>
    <p:extLst>
      <p:ext uri="{BB962C8B-B14F-4D97-AF65-F5344CB8AC3E}">
        <p14:creationId xmlns:p14="http://schemas.microsoft.com/office/powerpoint/2010/main" val="326233309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176" y="365125"/>
            <a:ext cx="12188824"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515152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0120942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14924" y="1567537"/>
            <a:ext cx="11085097" cy="2387600"/>
          </a:xfrm>
        </p:spPr>
        <p:txBody>
          <a:bodyPr anchor="t"/>
          <a:lstStyle>
            <a:lvl1pPr algn="l">
              <a:defRPr sz="5400" cap="none" baseline="0"/>
            </a:lvl1pPr>
          </a:lstStyle>
          <a:p>
            <a:r>
              <a:rPr lang="en-US"/>
              <a:t>Click to edit Master title style</a:t>
            </a:r>
            <a:endParaRPr lang="en-US" dirty="0"/>
          </a:p>
        </p:txBody>
      </p:sp>
      <p:sp>
        <p:nvSpPr>
          <p:cNvPr id="3" name="Subtitle 2"/>
          <p:cNvSpPr>
            <a:spLocks noGrp="1"/>
          </p:cNvSpPr>
          <p:nvPr>
            <p:ph type="subTitle" idx="1"/>
          </p:nvPr>
        </p:nvSpPr>
        <p:spPr>
          <a:xfrm>
            <a:off x="1126958" y="2610852"/>
            <a:ext cx="9144000" cy="1311440"/>
          </a:xfrm>
        </p:spPr>
        <p:txBody>
          <a:bodyPr>
            <a:normAutofit/>
          </a:bodyPr>
          <a:lstStyle>
            <a:lvl1pPr marL="0" indent="0" algn="l">
              <a:buNone/>
              <a:defRPr sz="36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98285078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457200" indent="-457200">
              <a:defRPr sz="4000"/>
            </a:lvl1pPr>
            <a:lvl2pPr marL="914400" indent="-457200">
              <a:defRPr sz="3600"/>
            </a:lvl2pPr>
            <a:lvl3pPr marL="1371600" indent="-457200">
              <a:defRPr sz="3200"/>
            </a:lvl3pPr>
            <a:lvl4pPr marL="1828800" indent="-457200">
              <a:defRPr sz="2800"/>
            </a:lvl4pPr>
            <a:lvl5pPr marL="2286000" indent="-457200">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22269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theme" Target="../theme/theme10.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slideLayout" Target="../slideLayouts/slideLayout172.xml"/><Relationship Id="rId18" Type="http://schemas.openxmlformats.org/officeDocument/2006/relationships/image" Target="../media/image5.jpeg"/><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17" Type="http://schemas.openxmlformats.org/officeDocument/2006/relationships/theme" Target="../theme/theme11.xml"/><Relationship Id="rId2" Type="http://schemas.openxmlformats.org/officeDocument/2006/relationships/slideLayout" Target="../slideLayouts/slideLayout161.xml"/><Relationship Id="rId16" Type="http://schemas.openxmlformats.org/officeDocument/2006/relationships/slideLayout" Target="../slideLayouts/slideLayout175.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5" Type="http://schemas.openxmlformats.org/officeDocument/2006/relationships/slideLayout" Target="../slideLayouts/slideLayout17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slideLayout" Target="../slideLayouts/slideLayout17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6" Type="http://schemas.openxmlformats.org/officeDocument/2006/relationships/image" Target="../media/image5.jpe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theme" Target="../theme/theme2.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3.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7.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theme" Target="../theme/theme5.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5" Type="http://schemas.openxmlformats.org/officeDocument/2006/relationships/slideLayout" Target="../slideLayouts/slideLayout88.xml"/><Relationship Id="rId10" Type="http://schemas.openxmlformats.org/officeDocument/2006/relationships/image" Target="../media/image13.png"/><Relationship Id="rId4" Type="http://schemas.openxmlformats.org/officeDocument/2006/relationships/slideLayout" Target="../slideLayouts/slideLayout87.xml"/><Relationship Id="rId9" Type="http://schemas.openxmlformats.org/officeDocument/2006/relationships/image" Target="../media/image12.png"/></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93.xml"/><Relationship Id="rId7" Type="http://schemas.openxmlformats.org/officeDocument/2006/relationships/slideLayout" Target="../slideLayouts/slideLayout97.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5" Type="http://schemas.openxmlformats.org/officeDocument/2006/relationships/slideLayout" Target="../slideLayouts/slideLayout95.xml"/><Relationship Id="rId4" Type="http://schemas.openxmlformats.org/officeDocument/2006/relationships/slideLayout" Target="../slideLayouts/slideLayout9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26" Type="http://schemas.openxmlformats.org/officeDocument/2006/relationships/slideLayout" Target="../slideLayouts/slideLayout123.xml"/><Relationship Id="rId3" Type="http://schemas.openxmlformats.org/officeDocument/2006/relationships/slideLayout" Target="../slideLayouts/slideLayout100.xml"/><Relationship Id="rId21" Type="http://schemas.openxmlformats.org/officeDocument/2006/relationships/slideLayout" Target="../slideLayouts/slideLayout118.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5" Type="http://schemas.openxmlformats.org/officeDocument/2006/relationships/slideLayout" Target="../slideLayouts/slideLayout122.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0" Type="http://schemas.openxmlformats.org/officeDocument/2006/relationships/slideLayout" Target="../slideLayouts/slideLayout117.xml"/><Relationship Id="rId29" Type="http://schemas.openxmlformats.org/officeDocument/2006/relationships/slideLayout" Target="../slideLayouts/slideLayout126.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24" Type="http://schemas.openxmlformats.org/officeDocument/2006/relationships/slideLayout" Target="../slideLayouts/slideLayout121.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23" Type="http://schemas.openxmlformats.org/officeDocument/2006/relationships/slideLayout" Target="../slideLayouts/slideLayout120.xml"/><Relationship Id="rId28" Type="http://schemas.openxmlformats.org/officeDocument/2006/relationships/slideLayout" Target="../slideLayouts/slideLayout125.xml"/><Relationship Id="rId10" Type="http://schemas.openxmlformats.org/officeDocument/2006/relationships/slideLayout" Target="../slideLayouts/slideLayout107.xml"/><Relationship Id="rId19" Type="http://schemas.openxmlformats.org/officeDocument/2006/relationships/slideLayout" Target="../slideLayouts/slideLayout116.xml"/><Relationship Id="rId31" Type="http://schemas.openxmlformats.org/officeDocument/2006/relationships/image" Target="../media/image11.png"/><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 Id="rId22" Type="http://schemas.openxmlformats.org/officeDocument/2006/relationships/slideLayout" Target="../slideLayouts/slideLayout119.xml"/><Relationship Id="rId27" Type="http://schemas.openxmlformats.org/officeDocument/2006/relationships/slideLayout" Target="../slideLayouts/slideLayout124.xml"/><Relationship Id="rId30"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3" Type="http://schemas.openxmlformats.org/officeDocument/2006/relationships/slideLayout" Target="../slideLayouts/slideLayout129.xml"/><Relationship Id="rId21" Type="http://schemas.openxmlformats.org/officeDocument/2006/relationships/slideLayout" Target="../slideLayouts/slideLayout147.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0" Type="http://schemas.openxmlformats.org/officeDocument/2006/relationships/slideLayout" Target="../slideLayouts/slideLayout146.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10" Type="http://schemas.openxmlformats.org/officeDocument/2006/relationships/slideLayout" Target="../slideLayouts/slideLayout136.xml"/><Relationship Id="rId19" Type="http://schemas.openxmlformats.org/officeDocument/2006/relationships/slideLayout" Target="../slideLayouts/slideLayout145.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 Id="rId2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AB6776A-1562-D1A2-0B8E-3A2E567BCB89}"/>
              </a:ext>
            </a:extLst>
          </p:cNvPr>
          <p:cNvSpPr>
            <a:spLocks noGrp="1"/>
          </p:cNvSpPr>
          <p:nvPr>
            <p:ph type="title"/>
          </p:nvPr>
        </p:nvSpPr>
        <p:spPr bwMode="auto">
          <a:xfrm>
            <a:off x="0" y="228600"/>
            <a:ext cx="121920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95A61A3A-1F99-C3DC-5D14-A576DFB87CB6}"/>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1" tx1="lt1" bg2="dk2" tx2="lt2" accent1="accent1" accent2="accent2" accent3="accent3" accent4="accent4" accent5="accent5" accent6="accent6" hlink="hlink" folHlink="folHlink"/>
  <p:sldLayoutIdLst>
    <p:sldLayoutId id="2147487709" r:id="rId1"/>
    <p:sldLayoutId id="2147487710" r:id="rId2"/>
    <p:sldLayoutId id="2147487711" r:id="rId3"/>
    <p:sldLayoutId id="2147487712" r:id="rId4"/>
    <p:sldLayoutId id="2147487713" r:id="rId5"/>
    <p:sldLayoutId id="2147487714" r:id="rId6"/>
    <p:sldLayoutId id="2147487715" r:id="rId7"/>
    <p:sldLayoutId id="2147487773" r:id="rId8"/>
    <p:sldLayoutId id="2147487716" r:id="rId9"/>
    <p:sldLayoutId id="2147487717" r:id="rId10"/>
    <p:sldLayoutId id="2147487774" r:id="rId11"/>
    <p:sldLayoutId id="2147487775" r:id="rId12"/>
    <p:sldLayoutId id="2147487776" r:id="rId13"/>
    <p:sldLayoutId id="2147487777" r:id="rId14"/>
    <p:sldLayoutId id="2147487778" r:id="rId15"/>
    <p:sldLayoutId id="2147487779" r:id="rId16"/>
    <p:sldLayoutId id="2147487780" r:id="rId17"/>
    <p:sldLayoutId id="2147487781" r:id="rId18"/>
    <p:sldLayoutId id="2147487782" r:id="rId19"/>
    <p:sldLayoutId id="2147487783" r:id="rId20"/>
    <p:sldLayoutId id="2147487784" r:id="rId21"/>
    <p:sldLayoutId id="2147487785" r:id="rId22"/>
    <p:sldLayoutId id="2147487786" r:id="rId23"/>
    <p:sldLayoutId id="2147487787" r:id="rId24"/>
    <p:sldLayoutId id="2147487788" r:id="rId25"/>
    <p:sldLayoutId id="2147487789" r:id="rId26"/>
    <p:sldLayoutId id="2147487718" r:id="rId27"/>
    <p:sldLayoutId id="2147487719" r:id="rId28"/>
    <p:sldLayoutId id="2147487854" r:id="rId29"/>
    <p:sldLayoutId id="2147487868" r:id="rId30"/>
  </p:sldLayoutIdLst>
  <p:txStyles>
    <p:titleStyle>
      <a:lvl1pPr algn="ctr" rtl="0" eaLnBrk="0" fontAlgn="base" hangingPunct="0">
        <a:lnSpc>
          <a:spcPct val="90000"/>
        </a:lnSpc>
        <a:spcBef>
          <a:spcPct val="0"/>
        </a:spcBef>
        <a:spcAft>
          <a:spcPct val="0"/>
        </a:spcAft>
        <a:defRPr sz="5400" kern="1200">
          <a:solidFill>
            <a:schemeClr val="bg2"/>
          </a:solidFill>
          <a:latin typeface="Arial" panose="020B0604020202020204" pitchFamily="34" charset="0"/>
          <a:ea typeface="+mj-ea"/>
          <a:cs typeface="Arial" panose="020B0604020202020204" pitchFamily="34" charset="0"/>
        </a:defRPr>
      </a:lvl1pPr>
      <a:lvl2pPr algn="ctr" rtl="0" eaLnBrk="0" fontAlgn="base" hangingPunct="0">
        <a:lnSpc>
          <a:spcPct val="90000"/>
        </a:lnSpc>
        <a:spcBef>
          <a:spcPct val="0"/>
        </a:spcBef>
        <a:spcAft>
          <a:spcPct val="0"/>
        </a:spcAft>
        <a:defRPr sz="5400">
          <a:solidFill>
            <a:schemeClr val="bg2"/>
          </a:solidFill>
          <a:latin typeface="Arial" pitchFamily="34" charset="0"/>
          <a:cs typeface="Arial" pitchFamily="34" charset="0"/>
        </a:defRPr>
      </a:lvl2pPr>
      <a:lvl3pPr algn="ctr" rtl="0" eaLnBrk="0" fontAlgn="base" hangingPunct="0">
        <a:lnSpc>
          <a:spcPct val="90000"/>
        </a:lnSpc>
        <a:spcBef>
          <a:spcPct val="0"/>
        </a:spcBef>
        <a:spcAft>
          <a:spcPct val="0"/>
        </a:spcAft>
        <a:defRPr sz="5400">
          <a:solidFill>
            <a:schemeClr val="bg2"/>
          </a:solidFill>
          <a:latin typeface="Arial" pitchFamily="34" charset="0"/>
          <a:cs typeface="Arial" pitchFamily="34" charset="0"/>
        </a:defRPr>
      </a:lvl3pPr>
      <a:lvl4pPr algn="ctr" rtl="0" eaLnBrk="0" fontAlgn="base" hangingPunct="0">
        <a:lnSpc>
          <a:spcPct val="90000"/>
        </a:lnSpc>
        <a:spcBef>
          <a:spcPct val="0"/>
        </a:spcBef>
        <a:spcAft>
          <a:spcPct val="0"/>
        </a:spcAft>
        <a:defRPr sz="5400">
          <a:solidFill>
            <a:schemeClr val="bg2"/>
          </a:solidFill>
          <a:latin typeface="Arial" pitchFamily="34" charset="0"/>
          <a:cs typeface="Arial" pitchFamily="34" charset="0"/>
        </a:defRPr>
      </a:lvl4pPr>
      <a:lvl5pPr algn="ctr" rtl="0" eaLnBrk="0" fontAlgn="base" hangingPunct="0">
        <a:lnSpc>
          <a:spcPct val="90000"/>
        </a:lnSpc>
        <a:spcBef>
          <a:spcPct val="0"/>
        </a:spcBef>
        <a:spcAft>
          <a:spcPct val="0"/>
        </a:spcAft>
        <a:defRPr sz="5400">
          <a:solidFill>
            <a:schemeClr val="bg2"/>
          </a:solidFill>
          <a:latin typeface="Arial" pitchFamily="34" charset="0"/>
          <a:cs typeface="Arial" pitchFamily="34" charset="0"/>
        </a:defRPr>
      </a:lvl5pPr>
      <a:lvl6pPr marL="457200" algn="ctr" rtl="0" fontAlgn="base">
        <a:lnSpc>
          <a:spcPct val="90000"/>
        </a:lnSpc>
        <a:spcBef>
          <a:spcPct val="0"/>
        </a:spcBef>
        <a:spcAft>
          <a:spcPct val="0"/>
        </a:spcAft>
        <a:defRPr sz="5400">
          <a:solidFill>
            <a:schemeClr val="bg2"/>
          </a:solidFill>
          <a:latin typeface="Arial" pitchFamily="34" charset="0"/>
          <a:cs typeface="Arial" pitchFamily="34" charset="0"/>
        </a:defRPr>
      </a:lvl6pPr>
      <a:lvl7pPr marL="914400" algn="ctr" rtl="0" fontAlgn="base">
        <a:lnSpc>
          <a:spcPct val="90000"/>
        </a:lnSpc>
        <a:spcBef>
          <a:spcPct val="0"/>
        </a:spcBef>
        <a:spcAft>
          <a:spcPct val="0"/>
        </a:spcAft>
        <a:defRPr sz="5400">
          <a:solidFill>
            <a:schemeClr val="bg2"/>
          </a:solidFill>
          <a:latin typeface="Arial" pitchFamily="34" charset="0"/>
          <a:cs typeface="Arial" pitchFamily="34" charset="0"/>
        </a:defRPr>
      </a:lvl7pPr>
      <a:lvl8pPr marL="1371600" algn="ctr" rtl="0" fontAlgn="base">
        <a:lnSpc>
          <a:spcPct val="90000"/>
        </a:lnSpc>
        <a:spcBef>
          <a:spcPct val="0"/>
        </a:spcBef>
        <a:spcAft>
          <a:spcPct val="0"/>
        </a:spcAft>
        <a:defRPr sz="5400">
          <a:solidFill>
            <a:schemeClr val="bg2"/>
          </a:solidFill>
          <a:latin typeface="Arial" pitchFamily="34" charset="0"/>
          <a:cs typeface="Arial" pitchFamily="34" charset="0"/>
        </a:defRPr>
      </a:lvl8pPr>
      <a:lvl9pPr marL="1828800" algn="ctr" rtl="0" fontAlgn="base">
        <a:lnSpc>
          <a:spcPct val="90000"/>
        </a:lnSpc>
        <a:spcBef>
          <a:spcPct val="0"/>
        </a:spcBef>
        <a:spcAft>
          <a:spcPct val="0"/>
        </a:spcAft>
        <a:defRPr sz="5400">
          <a:solidFill>
            <a:schemeClr val="bg2"/>
          </a:solidFill>
          <a:latin typeface="Arial" pitchFamily="34" charset="0"/>
          <a:cs typeface="Arial" pitchFamily="34" charset="0"/>
        </a:defRPr>
      </a:lvl9pPr>
    </p:titleStyle>
    <p:bodyStyle>
      <a:lvl1pPr marL="457200" indent="-457200" algn="l" rtl="0" eaLnBrk="0" fontAlgn="base" hangingPunct="0">
        <a:lnSpc>
          <a:spcPct val="90000"/>
        </a:lnSpc>
        <a:spcBef>
          <a:spcPts val="1000"/>
        </a:spcBef>
        <a:spcAft>
          <a:spcPct val="0"/>
        </a:spcAft>
        <a:buFont typeface="Arial" panose="020B0604020202020204" pitchFamily="34" charset="0"/>
        <a:buChar char="•"/>
        <a:defRPr sz="4400" kern="1200">
          <a:solidFill>
            <a:schemeClr val="bg2"/>
          </a:solidFill>
          <a:latin typeface="Arial" panose="020B0604020202020204" pitchFamily="34" charset="0"/>
          <a:ea typeface="+mn-ea"/>
          <a:cs typeface="Arial" panose="020B0604020202020204" pitchFamily="34" charset="0"/>
        </a:defRPr>
      </a:lvl1pPr>
      <a:lvl2pPr marL="914400" indent="-457200" algn="l" rtl="0" eaLnBrk="0" fontAlgn="base" hangingPunct="0">
        <a:lnSpc>
          <a:spcPct val="90000"/>
        </a:lnSpc>
        <a:spcBef>
          <a:spcPts val="500"/>
        </a:spcBef>
        <a:spcAft>
          <a:spcPct val="0"/>
        </a:spcAft>
        <a:buFont typeface="Arial" panose="020B0604020202020204" pitchFamily="34" charset="0"/>
        <a:buChar char="-"/>
        <a:defRPr sz="4000" kern="1200">
          <a:solidFill>
            <a:schemeClr val="bg2"/>
          </a:solidFill>
          <a:latin typeface="Arial" panose="020B0604020202020204" pitchFamily="34" charset="0"/>
          <a:ea typeface="+mn-ea"/>
          <a:cs typeface="Arial" panose="020B0604020202020204" pitchFamily="34" charset="0"/>
        </a:defRPr>
      </a:lvl2pPr>
      <a:lvl3pPr marL="1371600" indent="-457200" algn="l" rtl="0" eaLnBrk="0" fontAlgn="base" hangingPunct="0">
        <a:lnSpc>
          <a:spcPct val="90000"/>
        </a:lnSpc>
        <a:spcBef>
          <a:spcPts val="500"/>
        </a:spcBef>
        <a:spcAft>
          <a:spcPct val="0"/>
        </a:spcAft>
        <a:buFont typeface="Arial" panose="020B0604020202020204" pitchFamily="34" charset="0"/>
        <a:buChar char="•"/>
        <a:defRPr sz="3600" kern="1200">
          <a:solidFill>
            <a:schemeClr val="bg2"/>
          </a:solidFill>
          <a:latin typeface="Arial" panose="020B0604020202020204" pitchFamily="34" charset="0"/>
          <a:ea typeface="+mn-ea"/>
          <a:cs typeface="Arial" panose="020B0604020202020204" pitchFamily="34" charset="0"/>
        </a:defRPr>
      </a:lvl3pPr>
      <a:lvl4pPr marL="1828800" indent="-457200" algn="l" rtl="0" eaLnBrk="0" fontAlgn="base" hangingPunct="0">
        <a:lnSpc>
          <a:spcPct val="90000"/>
        </a:lnSpc>
        <a:spcBef>
          <a:spcPts val="500"/>
        </a:spcBef>
        <a:spcAft>
          <a:spcPct val="0"/>
        </a:spcAft>
        <a:buFont typeface="Arial" panose="020B0604020202020204" pitchFamily="34" charset="0"/>
        <a:buChar char="•"/>
        <a:defRPr sz="3200" kern="1200">
          <a:solidFill>
            <a:schemeClr val="bg2"/>
          </a:solidFill>
          <a:latin typeface="Arial" panose="020B0604020202020204" pitchFamily="34" charset="0"/>
          <a:ea typeface="+mn-ea"/>
          <a:cs typeface="Arial" panose="020B0604020202020204" pitchFamily="34" charset="0"/>
        </a:defRPr>
      </a:lvl4pPr>
      <a:lvl5pPr marL="2286000" indent="-457200" algn="l" rtl="0" eaLnBrk="0" fontAlgn="base" hangingPunct="0">
        <a:lnSpc>
          <a:spcPct val="90000"/>
        </a:lnSpc>
        <a:spcBef>
          <a:spcPts val="500"/>
        </a:spcBef>
        <a:spcAft>
          <a:spcPct val="0"/>
        </a:spcAft>
        <a:buFont typeface="Arial" panose="020B0604020202020204" pitchFamily="34" charset="0"/>
        <a:buChar char="•"/>
        <a:defRPr sz="3200" kern="1200">
          <a:solidFill>
            <a:schemeClr val="bg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BC0A4F-D744-A405-698C-FA442F40EA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388B95-3FC1-8F6F-1BF3-572A439C76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8E7AF4-A39F-3110-8432-77FC29C316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AC1BE0E-2151-4576-BE97-D2BE58247588}" type="datetimeFigureOut">
              <a:rPr lang="en-US" smtClean="0"/>
              <a:t>10/19/2025</a:t>
            </a:fld>
            <a:endParaRPr lang="en-US"/>
          </a:p>
        </p:txBody>
      </p:sp>
      <p:sp>
        <p:nvSpPr>
          <p:cNvPr id="5" name="Footer Placeholder 4">
            <a:extLst>
              <a:ext uri="{FF2B5EF4-FFF2-40B4-BE49-F238E27FC236}">
                <a16:creationId xmlns:a16="http://schemas.microsoft.com/office/drawing/2014/main" id="{9CBF414B-56BF-9542-2CD4-7BB4A3DE1B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078E4B2-4020-A366-C924-BE2C5180A3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8127B22-BD65-4817-BBED-E988D4EA787F}" type="slidenum">
              <a:rPr lang="en-US" smtClean="0"/>
              <a:t>‹#›</a:t>
            </a:fld>
            <a:endParaRPr lang="en-US"/>
          </a:p>
        </p:txBody>
      </p:sp>
    </p:spTree>
    <p:extLst>
      <p:ext uri="{BB962C8B-B14F-4D97-AF65-F5344CB8AC3E}">
        <p14:creationId xmlns:p14="http://schemas.microsoft.com/office/powerpoint/2010/main" val="932225163"/>
      </p:ext>
    </p:extLst>
  </p:cSld>
  <p:clrMap bg1="lt1" tx1="dk1" bg2="lt2" tx2="dk2" accent1="accent1" accent2="accent2" accent3="accent3" accent4="accent4" accent5="accent5" accent6="accent6" hlink="hlink" folHlink="folHlink"/>
  <p:sldLayoutIdLst>
    <p:sldLayoutId id="2147487856" r:id="rId1"/>
    <p:sldLayoutId id="2147487857" r:id="rId2"/>
    <p:sldLayoutId id="2147487858" r:id="rId3"/>
    <p:sldLayoutId id="2147487859" r:id="rId4"/>
    <p:sldLayoutId id="2147487860" r:id="rId5"/>
    <p:sldLayoutId id="2147487861" r:id="rId6"/>
    <p:sldLayoutId id="2147487862" r:id="rId7"/>
    <p:sldLayoutId id="2147487863" r:id="rId8"/>
    <p:sldLayoutId id="2147487864" r:id="rId9"/>
    <p:sldLayoutId id="2147487865" r:id="rId10"/>
    <p:sldLayoutId id="2147487866" r:id="rId11"/>
    <p:sldLayoutId id="214748786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26" name="Rectangle 2"/>
          <p:cNvSpPr>
            <a:spLocks noGrp="1" noChangeArrowheads="1"/>
          </p:cNvSpPr>
          <p:nvPr>
            <p:ph type="title"/>
          </p:nvPr>
        </p:nvSpPr>
        <p:spPr bwMode="auto">
          <a:xfrm>
            <a:off x="481878" y="228600"/>
            <a:ext cx="8335551" cy="11398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4" rIns="91424" bIns="45714" numCol="1" anchor="ctr" anchorCtr="0" compatLnSpc="1">
            <a:prstTxWarp prst="textNoShape">
              <a:avLst/>
            </a:prstTxWarp>
          </a:bodyPr>
          <a:lstStyle/>
          <a:p>
            <a:pPr lvl="0"/>
            <a:r>
              <a:rPr lang="en-US" altLang="en-US"/>
              <a:t>Click to edit Master title style</a:t>
            </a:r>
            <a:endParaRPr lang="en-US" altLang="en-US" dirty="0"/>
          </a:p>
        </p:txBody>
      </p:sp>
      <p:sp>
        <p:nvSpPr>
          <p:cNvPr id="1027" name="Rectangle 3"/>
          <p:cNvSpPr>
            <a:spLocks noGrp="1" noChangeArrowheads="1"/>
          </p:cNvSpPr>
          <p:nvPr>
            <p:ph type="body" idx="1"/>
          </p:nvPr>
        </p:nvSpPr>
        <p:spPr bwMode="auto">
          <a:xfrm>
            <a:off x="481878" y="1469572"/>
            <a:ext cx="11242037" cy="46960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4" rIns="91424" bIns="4571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cxnSp>
        <p:nvCxnSpPr>
          <p:cNvPr id="11" name="Straight Connector 10"/>
          <p:cNvCxnSpPr/>
          <p:nvPr/>
        </p:nvCxnSpPr>
        <p:spPr>
          <a:xfrm>
            <a:off x="481877" y="1407580"/>
            <a:ext cx="11710123" cy="16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7602752"/>
      </p:ext>
    </p:extLst>
  </p:cSld>
  <p:clrMap bg1="lt1" tx1="dk1" bg2="lt2" tx2="dk2" accent1="accent1" accent2="accent2" accent3="accent3" accent4="accent4" accent5="accent5" accent6="accent6" hlink="hlink" folHlink="folHlink"/>
  <p:sldLayoutIdLst>
    <p:sldLayoutId id="2147487870" r:id="rId1"/>
    <p:sldLayoutId id="2147487871" r:id="rId2"/>
    <p:sldLayoutId id="2147487872" r:id="rId3"/>
    <p:sldLayoutId id="2147487873" r:id="rId4"/>
    <p:sldLayoutId id="2147487874" r:id="rId5"/>
    <p:sldLayoutId id="2147487875" r:id="rId6"/>
    <p:sldLayoutId id="2147487876" r:id="rId7"/>
    <p:sldLayoutId id="2147487877" r:id="rId8"/>
    <p:sldLayoutId id="2147487878" r:id="rId9"/>
    <p:sldLayoutId id="2147487879" r:id="rId10"/>
    <p:sldLayoutId id="2147487880" r:id="rId11"/>
    <p:sldLayoutId id="2147487881" r:id="rId12"/>
    <p:sldLayoutId id="2147487882" r:id="rId13"/>
    <p:sldLayoutId id="2147487883" r:id="rId14"/>
    <p:sldLayoutId id="2147487884" r:id="rId15"/>
    <p:sldLayoutId id="2147487885" r:id="rId16"/>
  </p:sldLayoutIdLst>
  <p:txStyles>
    <p:titleStyle>
      <a:lvl1pPr algn="l" rtl="0" eaLnBrk="1" fontAlgn="base" hangingPunct="1">
        <a:spcBef>
          <a:spcPct val="0"/>
        </a:spcBef>
        <a:spcAft>
          <a:spcPct val="0"/>
        </a:spcAft>
        <a:defRPr sz="2800" b="1">
          <a:solidFill>
            <a:schemeClr val="tx1"/>
          </a:solidFill>
          <a:latin typeface="ITC Avant Garde Std Md" panose="020B0602020202020204" pitchFamily="34" charset="0"/>
          <a:ea typeface="+mj-ea"/>
          <a:cs typeface="+mj-cs"/>
        </a:defRPr>
      </a:lvl1pPr>
      <a:lvl2pPr algn="l" rtl="0" eaLnBrk="1" fontAlgn="base" hangingPunct="1">
        <a:spcBef>
          <a:spcPct val="0"/>
        </a:spcBef>
        <a:spcAft>
          <a:spcPct val="0"/>
        </a:spcAft>
        <a:defRPr sz="3150">
          <a:solidFill>
            <a:srgbClr val="3238B4"/>
          </a:solidFill>
          <a:latin typeface="Garamond" pitchFamily="18" charset="0"/>
        </a:defRPr>
      </a:lvl2pPr>
      <a:lvl3pPr algn="l" rtl="0" eaLnBrk="1" fontAlgn="base" hangingPunct="1">
        <a:spcBef>
          <a:spcPct val="0"/>
        </a:spcBef>
        <a:spcAft>
          <a:spcPct val="0"/>
        </a:spcAft>
        <a:defRPr sz="3150">
          <a:solidFill>
            <a:srgbClr val="3238B4"/>
          </a:solidFill>
          <a:latin typeface="Garamond" pitchFamily="18" charset="0"/>
        </a:defRPr>
      </a:lvl3pPr>
      <a:lvl4pPr algn="l" rtl="0" eaLnBrk="1" fontAlgn="base" hangingPunct="1">
        <a:spcBef>
          <a:spcPct val="0"/>
        </a:spcBef>
        <a:spcAft>
          <a:spcPct val="0"/>
        </a:spcAft>
        <a:defRPr sz="3150">
          <a:solidFill>
            <a:srgbClr val="3238B4"/>
          </a:solidFill>
          <a:latin typeface="Garamond" pitchFamily="18" charset="0"/>
        </a:defRPr>
      </a:lvl4pPr>
      <a:lvl5pPr algn="l" rtl="0" eaLnBrk="1" fontAlgn="base" hangingPunct="1">
        <a:spcBef>
          <a:spcPct val="0"/>
        </a:spcBef>
        <a:spcAft>
          <a:spcPct val="0"/>
        </a:spcAft>
        <a:defRPr sz="3150">
          <a:solidFill>
            <a:srgbClr val="3238B4"/>
          </a:solidFill>
          <a:latin typeface="Garamond" pitchFamily="18" charset="0"/>
        </a:defRPr>
      </a:lvl5pPr>
      <a:lvl6pPr marL="342843" algn="l" rtl="0" eaLnBrk="1" fontAlgn="base" hangingPunct="1">
        <a:spcBef>
          <a:spcPct val="0"/>
        </a:spcBef>
        <a:spcAft>
          <a:spcPct val="0"/>
        </a:spcAft>
        <a:defRPr sz="3150">
          <a:solidFill>
            <a:srgbClr val="3238B4"/>
          </a:solidFill>
          <a:latin typeface="Garamond" pitchFamily="18" charset="0"/>
        </a:defRPr>
      </a:lvl6pPr>
      <a:lvl7pPr marL="685686" algn="l" rtl="0" eaLnBrk="1" fontAlgn="base" hangingPunct="1">
        <a:spcBef>
          <a:spcPct val="0"/>
        </a:spcBef>
        <a:spcAft>
          <a:spcPct val="0"/>
        </a:spcAft>
        <a:defRPr sz="3150">
          <a:solidFill>
            <a:srgbClr val="3238B4"/>
          </a:solidFill>
          <a:latin typeface="Garamond" pitchFamily="18" charset="0"/>
        </a:defRPr>
      </a:lvl7pPr>
      <a:lvl8pPr marL="1028528" algn="l" rtl="0" eaLnBrk="1" fontAlgn="base" hangingPunct="1">
        <a:spcBef>
          <a:spcPct val="0"/>
        </a:spcBef>
        <a:spcAft>
          <a:spcPct val="0"/>
        </a:spcAft>
        <a:defRPr sz="3150">
          <a:solidFill>
            <a:srgbClr val="3238B4"/>
          </a:solidFill>
          <a:latin typeface="Garamond" pitchFamily="18" charset="0"/>
        </a:defRPr>
      </a:lvl8pPr>
      <a:lvl9pPr marL="1371371" algn="l" rtl="0" eaLnBrk="1" fontAlgn="base" hangingPunct="1">
        <a:spcBef>
          <a:spcPct val="0"/>
        </a:spcBef>
        <a:spcAft>
          <a:spcPct val="0"/>
        </a:spcAft>
        <a:defRPr sz="3150">
          <a:solidFill>
            <a:srgbClr val="3238B4"/>
          </a:solidFill>
          <a:latin typeface="Garamond" pitchFamily="18" charset="0"/>
        </a:defRPr>
      </a:lvl9pPr>
    </p:titleStyle>
    <p:bodyStyle>
      <a:lvl1pPr marL="257132" indent="-257132" algn="l" rtl="0" eaLnBrk="1" fontAlgn="base" hangingPunct="1">
        <a:spcBef>
          <a:spcPct val="20000"/>
        </a:spcBef>
        <a:spcAft>
          <a:spcPct val="0"/>
        </a:spcAft>
        <a:buClr>
          <a:schemeClr val="tx1"/>
        </a:buClr>
        <a:buSzPct val="65000"/>
        <a:buFont typeface="Wingdings" pitchFamily="2" charset="2"/>
        <a:buChar char="n"/>
        <a:defRPr sz="2400">
          <a:solidFill>
            <a:schemeClr val="tx1">
              <a:lumMod val="50000"/>
            </a:schemeClr>
          </a:solidFill>
          <a:latin typeface="Calibri" panose="020F0502020204030204" pitchFamily="34" charset="0"/>
          <a:ea typeface="+mn-ea"/>
          <a:cs typeface="+mn-cs"/>
        </a:defRPr>
      </a:lvl1pPr>
      <a:lvl2pPr marL="502360" indent="-244037" algn="l" rtl="0" eaLnBrk="1" fontAlgn="base" hangingPunct="1">
        <a:spcBef>
          <a:spcPct val="20000"/>
        </a:spcBef>
        <a:spcAft>
          <a:spcPct val="0"/>
        </a:spcAft>
        <a:buClr>
          <a:schemeClr val="tx1"/>
        </a:buClr>
        <a:buSzPct val="60000"/>
        <a:buFont typeface="Wingdings" pitchFamily="2" charset="2"/>
        <a:buChar char="q"/>
        <a:defRPr sz="2000">
          <a:solidFill>
            <a:schemeClr val="tx1">
              <a:lumMod val="50000"/>
            </a:schemeClr>
          </a:solidFill>
          <a:latin typeface="Calibri" panose="020F0502020204030204" pitchFamily="34" charset="0"/>
        </a:defRPr>
      </a:lvl2pPr>
      <a:lvl3pPr marL="766636" indent="-263086" algn="l" rtl="0" eaLnBrk="1" fontAlgn="base" hangingPunct="1">
        <a:spcBef>
          <a:spcPct val="20000"/>
        </a:spcBef>
        <a:spcAft>
          <a:spcPct val="0"/>
        </a:spcAft>
        <a:buClr>
          <a:schemeClr val="tx1"/>
        </a:buClr>
        <a:buSzPct val="65000"/>
        <a:buFont typeface="Wingdings" pitchFamily="2" charset="2"/>
        <a:buChar char="n"/>
        <a:defRPr sz="1800">
          <a:solidFill>
            <a:schemeClr val="tx1">
              <a:lumMod val="50000"/>
            </a:schemeClr>
          </a:solidFill>
          <a:latin typeface="Calibri" panose="020F0502020204030204" pitchFamily="34" charset="0"/>
        </a:defRPr>
      </a:lvl3pPr>
      <a:lvl4pPr marL="1004720" indent="-236897" algn="l" rtl="0" eaLnBrk="1" fontAlgn="base" hangingPunct="1">
        <a:spcBef>
          <a:spcPct val="20000"/>
        </a:spcBef>
        <a:spcAft>
          <a:spcPct val="0"/>
        </a:spcAft>
        <a:buClr>
          <a:schemeClr val="tx1"/>
        </a:buClr>
        <a:buSzPct val="70000"/>
        <a:buFont typeface="Wingdings" pitchFamily="2" charset="2"/>
        <a:buChar char="q"/>
        <a:defRPr sz="1600">
          <a:solidFill>
            <a:schemeClr val="tx1">
              <a:lumMod val="50000"/>
            </a:schemeClr>
          </a:solidFill>
          <a:latin typeface="Calibri" panose="020F0502020204030204" pitchFamily="34" charset="0"/>
        </a:defRPr>
      </a:lvl4pPr>
      <a:lvl5pPr marL="1260662" indent="-254752" algn="l" rtl="0" eaLnBrk="1" fontAlgn="base" hangingPunct="1">
        <a:spcBef>
          <a:spcPct val="20000"/>
        </a:spcBef>
        <a:spcAft>
          <a:spcPct val="0"/>
        </a:spcAft>
        <a:buClr>
          <a:schemeClr val="tx1"/>
        </a:buClr>
        <a:buSzPct val="75000"/>
        <a:buFont typeface="Wingdings" pitchFamily="2" charset="2"/>
        <a:buChar char="§"/>
        <a:defRPr sz="1400">
          <a:solidFill>
            <a:schemeClr val="tx1">
              <a:lumMod val="50000"/>
            </a:schemeClr>
          </a:solidFill>
          <a:latin typeface="Calibri" panose="020F0502020204030204" pitchFamily="34" charset="0"/>
        </a:defRPr>
      </a:lvl5pPr>
      <a:lvl6pPr marL="1603505" indent="-254752" algn="l" rtl="0" eaLnBrk="1" fontAlgn="base" hangingPunct="1">
        <a:spcBef>
          <a:spcPct val="20000"/>
        </a:spcBef>
        <a:spcAft>
          <a:spcPct val="0"/>
        </a:spcAft>
        <a:buClr>
          <a:schemeClr val="accent1"/>
        </a:buClr>
        <a:buSzPct val="75000"/>
        <a:buFont typeface="Wingdings" pitchFamily="2" charset="2"/>
        <a:buChar char="§"/>
        <a:defRPr sz="1575">
          <a:solidFill>
            <a:srgbClr val="3238B4"/>
          </a:solidFill>
          <a:latin typeface="+mn-lt"/>
        </a:defRPr>
      </a:lvl6pPr>
      <a:lvl7pPr marL="1946350" indent="-254752" algn="l" rtl="0" eaLnBrk="1" fontAlgn="base" hangingPunct="1">
        <a:spcBef>
          <a:spcPct val="20000"/>
        </a:spcBef>
        <a:spcAft>
          <a:spcPct val="0"/>
        </a:spcAft>
        <a:buClr>
          <a:schemeClr val="accent1"/>
        </a:buClr>
        <a:buSzPct val="75000"/>
        <a:buFont typeface="Wingdings" pitchFamily="2" charset="2"/>
        <a:buChar char="§"/>
        <a:defRPr sz="1575">
          <a:solidFill>
            <a:srgbClr val="3238B4"/>
          </a:solidFill>
          <a:latin typeface="+mn-lt"/>
        </a:defRPr>
      </a:lvl7pPr>
      <a:lvl8pPr marL="2289193" indent="-254752" algn="l" rtl="0" eaLnBrk="1" fontAlgn="base" hangingPunct="1">
        <a:spcBef>
          <a:spcPct val="20000"/>
        </a:spcBef>
        <a:spcAft>
          <a:spcPct val="0"/>
        </a:spcAft>
        <a:buClr>
          <a:schemeClr val="accent1"/>
        </a:buClr>
        <a:buSzPct val="75000"/>
        <a:buFont typeface="Wingdings" pitchFamily="2" charset="2"/>
        <a:buChar char="§"/>
        <a:defRPr sz="1575">
          <a:solidFill>
            <a:srgbClr val="3238B4"/>
          </a:solidFill>
          <a:latin typeface="+mn-lt"/>
        </a:defRPr>
      </a:lvl8pPr>
      <a:lvl9pPr marL="2632035" indent="-254752" algn="l" rtl="0" eaLnBrk="1" fontAlgn="base" hangingPunct="1">
        <a:spcBef>
          <a:spcPct val="20000"/>
        </a:spcBef>
        <a:spcAft>
          <a:spcPct val="0"/>
        </a:spcAft>
        <a:buClr>
          <a:schemeClr val="accent1"/>
        </a:buClr>
        <a:buSzPct val="75000"/>
        <a:buFont typeface="Wingdings" pitchFamily="2" charset="2"/>
        <a:buChar char="§"/>
        <a:defRPr sz="1575">
          <a:solidFill>
            <a:srgbClr val="3238B4"/>
          </a:solidFill>
          <a:latin typeface="+mn-lt"/>
        </a:defRPr>
      </a:lvl9pPr>
    </p:bodyStyle>
    <p:otherStyle>
      <a:defPPr>
        <a:defRPr lang="en-US"/>
      </a:defPPr>
      <a:lvl1pPr marL="0" algn="l" defTabSz="685686" rtl="0" eaLnBrk="1" latinLnBrk="0" hangingPunct="1">
        <a:defRPr sz="1350" kern="1200">
          <a:solidFill>
            <a:schemeClr val="tx1"/>
          </a:solidFill>
          <a:latin typeface="+mn-lt"/>
          <a:ea typeface="+mn-ea"/>
          <a:cs typeface="+mn-cs"/>
        </a:defRPr>
      </a:lvl1pPr>
      <a:lvl2pPr marL="342843" algn="l" defTabSz="685686" rtl="0" eaLnBrk="1" latinLnBrk="0" hangingPunct="1">
        <a:defRPr sz="1350" kern="1200">
          <a:solidFill>
            <a:schemeClr val="tx1"/>
          </a:solidFill>
          <a:latin typeface="+mn-lt"/>
          <a:ea typeface="+mn-ea"/>
          <a:cs typeface="+mn-cs"/>
        </a:defRPr>
      </a:lvl2pPr>
      <a:lvl3pPr marL="685686" algn="l" defTabSz="685686" rtl="0" eaLnBrk="1" latinLnBrk="0" hangingPunct="1">
        <a:defRPr sz="1350" kern="1200">
          <a:solidFill>
            <a:schemeClr val="tx1"/>
          </a:solidFill>
          <a:latin typeface="+mn-lt"/>
          <a:ea typeface="+mn-ea"/>
          <a:cs typeface="+mn-cs"/>
        </a:defRPr>
      </a:lvl3pPr>
      <a:lvl4pPr marL="1028528" algn="l" defTabSz="685686" rtl="0" eaLnBrk="1" latinLnBrk="0" hangingPunct="1">
        <a:defRPr sz="1350" kern="1200">
          <a:solidFill>
            <a:schemeClr val="tx1"/>
          </a:solidFill>
          <a:latin typeface="+mn-lt"/>
          <a:ea typeface="+mn-ea"/>
          <a:cs typeface="+mn-cs"/>
        </a:defRPr>
      </a:lvl4pPr>
      <a:lvl5pPr marL="1371371" algn="l" defTabSz="685686" rtl="0" eaLnBrk="1" latinLnBrk="0" hangingPunct="1">
        <a:defRPr sz="1350" kern="1200">
          <a:solidFill>
            <a:schemeClr val="tx1"/>
          </a:solidFill>
          <a:latin typeface="+mn-lt"/>
          <a:ea typeface="+mn-ea"/>
          <a:cs typeface="+mn-cs"/>
        </a:defRPr>
      </a:lvl5pPr>
      <a:lvl6pPr marL="1714214" algn="l" defTabSz="685686" rtl="0" eaLnBrk="1" latinLnBrk="0" hangingPunct="1">
        <a:defRPr sz="1350" kern="1200">
          <a:solidFill>
            <a:schemeClr val="tx1"/>
          </a:solidFill>
          <a:latin typeface="+mn-lt"/>
          <a:ea typeface="+mn-ea"/>
          <a:cs typeface="+mn-cs"/>
        </a:defRPr>
      </a:lvl6pPr>
      <a:lvl7pPr marL="2057057" algn="l" defTabSz="685686" rtl="0" eaLnBrk="1" latinLnBrk="0" hangingPunct="1">
        <a:defRPr sz="1350" kern="1200">
          <a:solidFill>
            <a:schemeClr val="tx1"/>
          </a:solidFill>
          <a:latin typeface="+mn-lt"/>
          <a:ea typeface="+mn-ea"/>
          <a:cs typeface="+mn-cs"/>
        </a:defRPr>
      </a:lvl7pPr>
      <a:lvl8pPr marL="2399902" algn="l" defTabSz="685686" rtl="0" eaLnBrk="1" latinLnBrk="0" hangingPunct="1">
        <a:defRPr sz="1350" kern="1200">
          <a:solidFill>
            <a:schemeClr val="tx1"/>
          </a:solidFill>
          <a:latin typeface="+mn-lt"/>
          <a:ea typeface="+mn-ea"/>
          <a:cs typeface="+mn-cs"/>
        </a:defRPr>
      </a:lvl8pPr>
      <a:lvl9pPr marL="2742745" algn="l" defTabSz="685686"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5">
            <a:extLst>
              <a:ext uri="{FF2B5EF4-FFF2-40B4-BE49-F238E27FC236}">
                <a16:creationId xmlns:a16="http://schemas.microsoft.com/office/drawing/2014/main" id="{E472A46F-1FC1-D2DC-C886-76496E82A4E9}"/>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id="{E33F0A34-5A4B-1C36-36E6-C899FF60CD39}"/>
              </a:ext>
            </a:extLst>
          </p:cNvPr>
          <p:cNvSpPr>
            <a:spLocks noGrp="1" noChangeArrowheads="1"/>
          </p:cNvSpPr>
          <p:nvPr>
            <p:ph type="title"/>
          </p:nvPr>
        </p:nvSpPr>
        <p:spPr bwMode="auto">
          <a:xfrm>
            <a:off x="482600" y="228600"/>
            <a:ext cx="8334375"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4" rIns="91424" bIns="45714" numCol="1" anchor="ctr" anchorCtr="0" compatLnSpc="1">
            <a:prstTxWarp prst="textNoShape">
              <a:avLst/>
            </a:prstTxWarp>
          </a:bodyPr>
          <a:lstStyle/>
          <a:p>
            <a:pPr lvl="0"/>
            <a:r>
              <a:rPr lang="en-US" altLang="en-US"/>
              <a:t>Click to edit Master title style</a:t>
            </a:r>
          </a:p>
        </p:txBody>
      </p:sp>
      <p:sp>
        <p:nvSpPr>
          <p:cNvPr id="2052" name="Rectangle 3">
            <a:extLst>
              <a:ext uri="{FF2B5EF4-FFF2-40B4-BE49-F238E27FC236}">
                <a16:creationId xmlns:a16="http://schemas.microsoft.com/office/drawing/2014/main" id="{68783393-6FC2-C66B-3E39-35D9602BC951}"/>
              </a:ext>
            </a:extLst>
          </p:cNvPr>
          <p:cNvSpPr>
            <a:spLocks noGrp="1" noChangeArrowheads="1"/>
          </p:cNvSpPr>
          <p:nvPr>
            <p:ph type="body" idx="1"/>
          </p:nvPr>
        </p:nvSpPr>
        <p:spPr bwMode="auto">
          <a:xfrm>
            <a:off x="482600" y="1470025"/>
            <a:ext cx="11241088"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4" rIns="91424" bIns="4571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cxnSp>
        <p:nvCxnSpPr>
          <p:cNvPr id="11" name="Straight Connector 10">
            <a:extLst>
              <a:ext uri="{FF2B5EF4-FFF2-40B4-BE49-F238E27FC236}">
                <a16:creationId xmlns:a16="http://schemas.microsoft.com/office/drawing/2014/main" id="{2B36688D-6F64-94F7-E3AC-3C58919755FF}"/>
              </a:ext>
            </a:extLst>
          </p:cNvPr>
          <p:cNvCxnSpPr/>
          <p:nvPr/>
        </p:nvCxnSpPr>
        <p:spPr>
          <a:xfrm>
            <a:off x="482600" y="1408113"/>
            <a:ext cx="117094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7790" r:id="rId1"/>
    <p:sldLayoutId id="2147487720" r:id="rId2"/>
    <p:sldLayoutId id="2147487721" r:id="rId3"/>
    <p:sldLayoutId id="2147487722" r:id="rId4"/>
    <p:sldLayoutId id="2147487723" r:id="rId5"/>
    <p:sldLayoutId id="2147487724" r:id="rId6"/>
    <p:sldLayoutId id="2147487791" r:id="rId7"/>
    <p:sldLayoutId id="2147487792" r:id="rId8"/>
    <p:sldLayoutId id="2147487793" r:id="rId9"/>
    <p:sldLayoutId id="2147487725" r:id="rId10"/>
    <p:sldLayoutId id="2147487726" r:id="rId11"/>
    <p:sldLayoutId id="2147487727" r:id="rId12"/>
    <p:sldLayoutId id="2147487728" r:id="rId13"/>
    <p:sldLayoutId id="2147487729" r:id="rId14"/>
  </p:sldLayoutIdLst>
  <p:txStyles>
    <p:titleStyle>
      <a:lvl1pPr algn="l" rtl="0" eaLnBrk="0" fontAlgn="base" hangingPunct="0">
        <a:spcBef>
          <a:spcPct val="0"/>
        </a:spcBef>
        <a:spcAft>
          <a:spcPct val="0"/>
        </a:spcAft>
        <a:defRPr sz="2800" b="1">
          <a:solidFill>
            <a:schemeClr val="tx1"/>
          </a:solidFill>
          <a:latin typeface="ITC Avant Garde Std Md" panose="020B0602020202020204" pitchFamily="34" charset="0"/>
          <a:ea typeface="+mj-ea"/>
          <a:cs typeface="+mj-cs"/>
        </a:defRPr>
      </a:lvl1pPr>
      <a:lvl2pPr algn="l" rtl="0" eaLnBrk="0" fontAlgn="base" hangingPunct="0">
        <a:spcBef>
          <a:spcPct val="0"/>
        </a:spcBef>
        <a:spcAft>
          <a:spcPct val="0"/>
        </a:spcAft>
        <a:defRPr sz="2800" b="1">
          <a:solidFill>
            <a:schemeClr val="tx1"/>
          </a:solidFill>
          <a:latin typeface="ITC Avant Garde Std Md"/>
        </a:defRPr>
      </a:lvl2pPr>
      <a:lvl3pPr algn="l" rtl="0" eaLnBrk="0" fontAlgn="base" hangingPunct="0">
        <a:spcBef>
          <a:spcPct val="0"/>
        </a:spcBef>
        <a:spcAft>
          <a:spcPct val="0"/>
        </a:spcAft>
        <a:defRPr sz="2800" b="1">
          <a:solidFill>
            <a:schemeClr val="tx1"/>
          </a:solidFill>
          <a:latin typeface="ITC Avant Garde Std Md"/>
        </a:defRPr>
      </a:lvl3pPr>
      <a:lvl4pPr algn="l" rtl="0" eaLnBrk="0" fontAlgn="base" hangingPunct="0">
        <a:spcBef>
          <a:spcPct val="0"/>
        </a:spcBef>
        <a:spcAft>
          <a:spcPct val="0"/>
        </a:spcAft>
        <a:defRPr sz="2800" b="1">
          <a:solidFill>
            <a:schemeClr val="tx1"/>
          </a:solidFill>
          <a:latin typeface="ITC Avant Garde Std Md"/>
        </a:defRPr>
      </a:lvl4pPr>
      <a:lvl5pPr algn="l" rtl="0" eaLnBrk="0" fontAlgn="base" hangingPunct="0">
        <a:spcBef>
          <a:spcPct val="0"/>
        </a:spcBef>
        <a:spcAft>
          <a:spcPct val="0"/>
        </a:spcAft>
        <a:defRPr sz="2800" b="1">
          <a:solidFill>
            <a:schemeClr val="tx1"/>
          </a:solidFill>
          <a:latin typeface="ITC Avant Garde Std Md"/>
        </a:defRPr>
      </a:lvl5pPr>
      <a:lvl6pPr marL="342843" algn="l" rtl="0" eaLnBrk="1" fontAlgn="base" hangingPunct="1">
        <a:spcBef>
          <a:spcPct val="0"/>
        </a:spcBef>
        <a:spcAft>
          <a:spcPct val="0"/>
        </a:spcAft>
        <a:defRPr sz="3150">
          <a:solidFill>
            <a:srgbClr val="3238B4"/>
          </a:solidFill>
          <a:latin typeface="Garamond" pitchFamily="18" charset="0"/>
        </a:defRPr>
      </a:lvl6pPr>
      <a:lvl7pPr marL="685686" algn="l" rtl="0" eaLnBrk="1" fontAlgn="base" hangingPunct="1">
        <a:spcBef>
          <a:spcPct val="0"/>
        </a:spcBef>
        <a:spcAft>
          <a:spcPct val="0"/>
        </a:spcAft>
        <a:defRPr sz="3150">
          <a:solidFill>
            <a:srgbClr val="3238B4"/>
          </a:solidFill>
          <a:latin typeface="Garamond" pitchFamily="18" charset="0"/>
        </a:defRPr>
      </a:lvl7pPr>
      <a:lvl8pPr marL="1028528" algn="l" rtl="0" eaLnBrk="1" fontAlgn="base" hangingPunct="1">
        <a:spcBef>
          <a:spcPct val="0"/>
        </a:spcBef>
        <a:spcAft>
          <a:spcPct val="0"/>
        </a:spcAft>
        <a:defRPr sz="3150">
          <a:solidFill>
            <a:srgbClr val="3238B4"/>
          </a:solidFill>
          <a:latin typeface="Garamond" pitchFamily="18" charset="0"/>
        </a:defRPr>
      </a:lvl8pPr>
      <a:lvl9pPr marL="1371371" algn="l" rtl="0" eaLnBrk="1" fontAlgn="base" hangingPunct="1">
        <a:spcBef>
          <a:spcPct val="0"/>
        </a:spcBef>
        <a:spcAft>
          <a:spcPct val="0"/>
        </a:spcAft>
        <a:defRPr sz="3150">
          <a:solidFill>
            <a:srgbClr val="3238B4"/>
          </a:solidFill>
          <a:latin typeface="Garamond" pitchFamily="18" charset="0"/>
        </a:defRPr>
      </a:lvl9pPr>
    </p:titleStyle>
    <p:bodyStyle>
      <a:lvl1pPr marL="255588" indent="-255588" algn="l" rtl="0" eaLnBrk="0" fontAlgn="base" hangingPunct="0">
        <a:spcBef>
          <a:spcPct val="20000"/>
        </a:spcBef>
        <a:spcAft>
          <a:spcPct val="0"/>
        </a:spcAft>
        <a:buClr>
          <a:schemeClr val="tx1"/>
        </a:buClr>
        <a:buSzPct val="65000"/>
        <a:buFont typeface="Wingdings" panose="05000000000000000000" pitchFamily="2" charset="2"/>
        <a:buChar char="n"/>
        <a:defRPr sz="2400">
          <a:solidFill>
            <a:srgbClr val="09354E"/>
          </a:solidFill>
          <a:latin typeface="Calibri" panose="020F0502020204030204" pitchFamily="34" charset="0"/>
          <a:ea typeface="+mn-ea"/>
          <a:cs typeface="+mn-cs"/>
        </a:defRPr>
      </a:lvl1pPr>
      <a:lvl2pPr marL="501650" indent="-242888" algn="l" rtl="0" eaLnBrk="0" fontAlgn="base" hangingPunct="0">
        <a:spcBef>
          <a:spcPct val="20000"/>
        </a:spcBef>
        <a:spcAft>
          <a:spcPct val="0"/>
        </a:spcAft>
        <a:buClr>
          <a:schemeClr val="tx1"/>
        </a:buClr>
        <a:buSzPct val="60000"/>
        <a:buFont typeface="Wingdings" panose="05000000000000000000" pitchFamily="2" charset="2"/>
        <a:buChar char="q"/>
        <a:defRPr sz="2000">
          <a:solidFill>
            <a:srgbClr val="09354E"/>
          </a:solidFill>
          <a:latin typeface="Calibri" panose="020F0502020204030204" pitchFamily="34" charset="0"/>
        </a:defRPr>
      </a:lvl2pPr>
      <a:lvl3pPr marL="765175" indent="-261938" algn="l" rtl="0" eaLnBrk="0" fontAlgn="base" hangingPunct="0">
        <a:spcBef>
          <a:spcPct val="20000"/>
        </a:spcBef>
        <a:spcAft>
          <a:spcPct val="0"/>
        </a:spcAft>
        <a:buClr>
          <a:schemeClr val="tx1"/>
        </a:buClr>
        <a:buSzPct val="65000"/>
        <a:buFont typeface="Wingdings" panose="05000000000000000000" pitchFamily="2" charset="2"/>
        <a:buChar char="n"/>
        <a:defRPr>
          <a:solidFill>
            <a:srgbClr val="09354E"/>
          </a:solidFill>
          <a:latin typeface="Calibri" panose="020F0502020204030204" pitchFamily="34" charset="0"/>
        </a:defRPr>
      </a:lvl3pPr>
      <a:lvl4pPr marL="1003300" indent="-236538" algn="l" rtl="0" eaLnBrk="0" fontAlgn="base" hangingPunct="0">
        <a:spcBef>
          <a:spcPct val="20000"/>
        </a:spcBef>
        <a:spcAft>
          <a:spcPct val="0"/>
        </a:spcAft>
        <a:buClr>
          <a:schemeClr val="tx1"/>
        </a:buClr>
        <a:buSzPct val="70000"/>
        <a:buFont typeface="Wingdings" panose="05000000000000000000" pitchFamily="2" charset="2"/>
        <a:buChar char="q"/>
        <a:defRPr sz="1600">
          <a:solidFill>
            <a:srgbClr val="09354E"/>
          </a:solidFill>
          <a:latin typeface="Calibri" panose="020F0502020204030204" pitchFamily="34" charset="0"/>
        </a:defRPr>
      </a:lvl4pPr>
      <a:lvl5pPr marL="1260475" indent="-254000" algn="l" rtl="0" eaLnBrk="0" fontAlgn="base" hangingPunct="0">
        <a:spcBef>
          <a:spcPct val="20000"/>
        </a:spcBef>
        <a:spcAft>
          <a:spcPct val="0"/>
        </a:spcAft>
        <a:buClr>
          <a:schemeClr val="tx1"/>
        </a:buClr>
        <a:buSzPct val="75000"/>
        <a:buFont typeface="Wingdings" panose="05000000000000000000" pitchFamily="2" charset="2"/>
        <a:buChar char="§"/>
        <a:defRPr sz="1400">
          <a:solidFill>
            <a:srgbClr val="09354E"/>
          </a:solidFill>
          <a:latin typeface="Calibri" panose="020F0502020204030204" pitchFamily="34" charset="0"/>
        </a:defRPr>
      </a:lvl5pPr>
      <a:lvl6pPr marL="1603505" indent="-254752" algn="l" rtl="0" eaLnBrk="1" fontAlgn="base" hangingPunct="1">
        <a:spcBef>
          <a:spcPct val="20000"/>
        </a:spcBef>
        <a:spcAft>
          <a:spcPct val="0"/>
        </a:spcAft>
        <a:buClr>
          <a:schemeClr val="accent1"/>
        </a:buClr>
        <a:buSzPct val="75000"/>
        <a:buFont typeface="Wingdings" pitchFamily="2" charset="2"/>
        <a:buChar char="§"/>
        <a:defRPr sz="1575">
          <a:solidFill>
            <a:srgbClr val="3238B4"/>
          </a:solidFill>
          <a:latin typeface="+mn-lt"/>
        </a:defRPr>
      </a:lvl6pPr>
      <a:lvl7pPr marL="1946350" indent="-254752" algn="l" rtl="0" eaLnBrk="1" fontAlgn="base" hangingPunct="1">
        <a:spcBef>
          <a:spcPct val="20000"/>
        </a:spcBef>
        <a:spcAft>
          <a:spcPct val="0"/>
        </a:spcAft>
        <a:buClr>
          <a:schemeClr val="accent1"/>
        </a:buClr>
        <a:buSzPct val="75000"/>
        <a:buFont typeface="Wingdings" pitchFamily="2" charset="2"/>
        <a:buChar char="§"/>
        <a:defRPr sz="1575">
          <a:solidFill>
            <a:srgbClr val="3238B4"/>
          </a:solidFill>
          <a:latin typeface="+mn-lt"/>
        </a:defRPr>
      </a:lvl7pPr>
      <a:lvl8pPr marL="2289193" indent="-254752" algn="l" rtl="0" eaLnBrk="1" fontAlgn="base" hangingPunct="1">
        <a:spcBef>
          <a:spcPct val="20000"/>
        </a:spcBef>
        <a:spcAft>
          <a:spcPct val="0"/>
        </a:spcAft>
        <a:buClr>
          <a:schemeClr val="accent1"/>
        </a:buClr>
        <a:buSzPct val="75000"/>
        <a:buFont typeface="Wingdings" pitchFamily="2" charset="2"/>
        <a:buChar char="§"/>
        <a:defRPr sz="1575">
          <a:solidFill>
            <a:srgbClr val="3238B4"/>
          </a:solidFill>
          <a:latin typeface="+mn-lt"/>
        </a:defRPr>
      </a:lvl8pPr>
      <a:lvl9pPr marL="2632035" indent="-254752" algn="l" rtl="0" eaLnBrk="1" fontAlgn="base" hangingPunct="1">
        <a:spcBef>
          <a:spcPct val="20000"/>
        </a:spcBef>
        <a:spcAft>
          <a:spcPct val="0"/>
        </a:spcAft>
        <a:buClr>
          <a:schemeClr val="accent1"/>
        </a:buClr>
        <a:buSzPct val="75000"/>
        <a:buFont typeface="Wingdings" pitchFamily="2" charset="2"/>
        <a:buChar char="§"/>
        <a:defRPr sz="1575">
          <a:solidFill>
            <a:srgbClr val="3238B4"/>
          </a:solidFill>
          <a:latin typeface="+mn-lt"/>
        </a:defRPr>
      </a:lvl9pPr>
    </p:bodyStyle>
    <p:otherStyle>
      <a:defPPr>
        <a:defRPr lang="en-US"/>
      </a:defPPr>
      <a:lvl1pPr marL="0" algn="l" defTabSz="685686" rtl="0" eaLnBrk="1" latinLnBrk="0" hangingPunct="1">
        <a:defRPr sz="1350" kern="1200">
          <a:solidFill>
            <a:schemeClr val="tx1"/>
          </a:solidFill>
          <a:latin typeface="+mn-lt"/>
          <a:ea typeface="+mn-ea"/>
          <a:cs typeface="+mn-cs"/>
        </a:defRPr>
      </a:lvl1pPr>
      <a:lvl2pPr marL="342843" algn="l" defTabSz="685686" rtl="0" eaLnBrk="1" latinLnBrk="0" hangingPunct="1">
        <a:defRPr sz="1350" kern="1200">
          <a:solidFill>
            <a:schemeClr val="tx1"/>
          </a:solidFill>
          <a:latin typeface="+mn-lt"/>
          <a:ea typeface="+mn-ea"/>
          <a:cs typeface="+mn-cs"/>
        </a:defRPr>
      </a:lvl2pPr>
      <a:lvl3pPr marL="685686" algn="l" defTabSz="685686" rtl="0" eaLnBrk="1" latinLnBrk="0" hangingPunct="1">
        <a:defRPr sz="1350" kern="1200">
          <a:solidFill>
            <a:schemeClr val="tx1"/>
          </a:solidFill>
          <a:latin typeface="+mn-lt"/>
          <a:ea typeface="+mn-ea"/>
          <a:cs typeface="+mn-cs"/>
        </a:defRPr>
      </a:lvl3pPr>
      <a:lvl4pPr marL="1028528" algn="l" defTabSz="685686" rtl="0" eaLnBrk="1" latinLnBrk="0" hangingPunct="1">
        <a:defRPr sz="1350" kern="1200">
          <a:solidFill>
            <a:schemeClr val="tx1"/>
          </a:solidFill>
          <a:latin typeface="+mn-lt"/>
          <a:ea typeface="+mn-ea"/>
          <a:cs typeface="+mn-cs"/>
        </a:defRPr>
      </a:lvl4pPr>
      <a:lvl5pPr marL="1371371" algn="l" defTabSz="685686" rtl="0" eaLnBrk="1" latinLnBrk="0" hangingPunct="1">
        <a:defRPr sz="1350" kern="1200">
          <a:solidFill>
            <a:schemeClr val="tx1"/>
          </a:solidFill>
          <a:latin typeface="+mn-lt"/>
          <a:ea typeface="+mn-ea"/>
          <a:cs typeface="+mn-cs"/>
        </a:defRPr>
      </a:lvl5pPr>
      <a:lvl6pPr marL="1714214" algn="l" defTabSz="685686" rtl="0" eaLnBrk="1" latinLnBrk="0" hangingPunct="1">
        <a:defRPr sz="1350" kern="1200">
          <a:solidFill>
            <a:schemeClr val="tx1"/>
          </a:solidFill>
          <a:latin typeface="+mn-lt"/>
          <a:ea typeface="+mn-ea"/>
          <a:cs typeface="+mn-cs"/>
        </a:defRPr>
      </a:lvl6pPr>
      <a:lvl7pPr marL="2057057" algn="l" defTabSz="685686" rtl="0" eaLnBrk="1" latinLnBrk="0" hangingPunct="1">
        <a:defRPr sz="1350" kern="1200">
          <a:solidFill>
            <a:schemeClr val="tx1"/>
          </a:solidFill>
          <a:latin typeface="+mn-lt"/>
          <a:ea typeface="+mn-ea"/>
          <a:cs typeface="+mn-cs"/>
        </a:defRPr>
      </a:lvl7pPr>
      <a:lvl8pPr marL="2399902" algn="l" defTabSz="685686" rtl="0" eaLnBrk="1" latinLnBrk="0" hangingPunct="1">
        <a:defRPr sz="1350" kern="1200">
          <a:solidFill>
            <a:schemeClr val="tx1"/>
          </a:solidFill>
          <a:latin typeface="+mn-lt"/>
          <a:ea typeface="+mn-ea"/>
          <a:cs typeface="+mn-cs"/>
        </a:defRPr>
      </a:lvl8pPr>
      <a:lvl9pPr marL="2742745" algn="l" defTabSz="685686"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5">
            <a:extLst>
              <a:ext uri="{FF2B5EF4-FFF2-40B4-BE49-F238E27FC236}">
                <a16:creationId xmlns:a16="http://schemas.microsoft.com/office/drawing/2014/main" id="{E99105B1-82C5-5359-CF7C-9FB7EFA82AC0}"/>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itle Placeholder 1">
            <a:extLst>
              <a:ext uri="{FF2B5EF4-FFF2-40B4-BE49-F238E27FC236}">
                <a16:creationId xmlns:a16="http://schemas.microsoft.com/office/drawing/2014/main" id="{26B71402-5F49-C3FE-4134-B8406031D274}"/>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6" name="Text Placeholder 2">
            <a:extLst>
              <a:ext uri="{FF2B5EF4-FFF2-40B4-BE49-F238E27FC236}">
                <a16:creationId xmlns:a16="http://schemas.microsoft.com/office/drawing/2014/main" id="{E87B5095-A1A2-5910-1F82-506F245669DF}"/>
              </a:ext>
            </a:extLst>
          </p:cNvPr>
          <p:cNvSpPr>
            <a:spLocks noGrp="1" noChangeArrowheads="1"/>
          </p:cNvSpPr>
          <p:nvPr>
            <p:ph type="body" idx="1"/>
          </p:nvPr>
        </p:nvSpPr>
        <p:spPr bwMode="auto">
          <a:xfrm>
            <a:off x="838200" y="1825625"/>
            <a:ext cx="10515600" cy="391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Footer Placeholder 4">
            <a:extLst>
              <a:ext uri="{FF2B5EF4-FFF2-40B4-BE49-F238E27FC236}">
                <a16:creationId xmlns:a16="http://schemas.microsoft.com/office/drawing/2014/main" id="{C3AC7BF5-86C9-DECC-9A7E-9656C83CEC99}"/>
              </a:ext>
            </a:extLst>
          </p:cNvPr>
          <p:cNvSpPr>
            <a:spLocks noGrp="1"/>
          </p:cNvSpPr>
          <p:nvPr>
            <p:ph type="ftr" sz="quarter" idx="3"/>
          </p:nvPr>
        </p:nvSpPr>
        <p:spPr>
          <a:xfrm>
            <a:off x="838200" y="5867400"/>
            <a:ext cx="10515600" cy="365125"/>
          </a:xfrm>
          <a:prstGeom prst="rect">
            <a:avLst/>
          </a:prstGeom>
        </p:spPr>
        <p:txBody>
          <a:bodyPr anchor="ctr"/>
          <a:lstStyle>
            <a:lvl1pPr>
              <a:defRPr lang="en-US" sz="1200" kern="1200">
                <a:solidFill>
                  <a:prstClr val="black"/>
                </a:solidFill>
                <a:latin typeface="+mn-lt"/>
                <a:ea typeface="Arial" charset="0"/>
                <a:cs typeface="Arial" charset="0"/>
              </a:defRPr>
            </a:lvl1pPr>
          </a:lstStyle>
          <a:p>
            <a:pPr>
              <a:defRPr/>
            </a:pPr>
            <a:endParaRPr/>
          </a:p>
        </p:txBody>
      </p:sp>
    </p:spTree>
  </p:cSld>
  <p:clrMap bg1="lt1" tx1="dk1" bg2="lt2" tx2="dk2" accent1="accent1" accent2="accent2" accent3="accent3" accent4="accent4" accent5="accent5" accent6="accent6" hlink="hlink" folHlink="folHlink"/>
  <p:sldLayoutIdLst>
    <p:sldLayoutId id="2147487794" r:id="rId1"/>
    <p:sldLayoutId id="2147487795" r:id="rId2"/>
    <p:sldLayoutId id="2147487796" r:id="rId3"/>
    <p:sldLayoutId id="2147487797" r:id="rId4"/>
    <p:sldLayoutId id="2147487798" r:id="rId5"/>
    <p:sldLayoutId id="2147487799" r:id="rId6"/>
    <p:sldLayoutId id="2147487800" r:id="rId7"/>
    <p:sldLayoutId id="2147487801" r:id="rId8"/>
    <p:sldLayoutId id="2147487802" r:id="rId9"/>
    <p:sldLayoutId id="2147487803" r:id="rId10"/>
    <p:sldLayoutId id="2147487804" r:id="rId11"/>
    <p:sldLayoutId id="2147487805" r:id="rId12"/>
  </p:sldLayoutIdLst>
  <p:hf sldNum="0" hdr="0" dt="0"/>
  <p:txStyles>
    <p:titleStyle>
      <a:lvl1pPr algn="ctr" rtl="0" eaLnBrk="0" fontAlgn="base" hangingPunct="0">
        <a:lnSpc>
          <a:spcPct val="90000"/>
        </a:lnSpc>
        <a:spcBef>
          <a:spcPct val="0"/>
        </a:spcBef>
        <a:spcAft>
          <a:spcPct val="0"/>
        </a:spcAft>
        <a:defRPr sz="4400" b="1" kern="1200">
          <a:solidFill>
            <a:schemeClr val="tx1"/>
          </a:solidFill>
          <a:latin typeface="+mn-lt"/>
          <a:ea typeface="+mj-ea"/>
          <a:cs typeface="+mj-cs"/>
        </a:defRPr>
      </a:lvl1pPr>
      <a:lvl2pPr algn="ctr" rtl="0" eaLnBrk="0" fontAlgn="base" hangingPunct="0">
        <a:lnSpc>
          <a:spcPct val="90000"/>
        </a:lnSpc>
        <a:spcBef>
          <a:spcPct val="0"/>
        </a:spcBef>
        <a:spcAft>
          <a:spcPct val="0"/>
        </a:spcAft>
        <a:defRPr sz="4400" b="1">
          <a:solidFill>
            <a:schemeClr val="tx1"/>
          </a:solidFill>
          <a:latin typeface="Calibri" panose="020F0502020204030204" pitchFamily="34" charset="0"/>
        </a:defRPr>
      </a:lvl2pPr>
      <a:lvl3pPr algn="ctr" rtl="0" eaLnBrk="0" fontAlgn="base" hangingPunct="0">
        <a:lnSpc>
          <a:spcPct val="90000"/>
        </a:lnSpc>
        <a:spcBef>
          <a:spcPct val="0"/>
        </a:spcBef>
        <a:spcAft>
          <a:spcPct val="0"/>
        </a:spcAft>
        <a:defRPr sz="4400" b="1">
          <a:solidFill>
            <a:schemeClr val="tx1"/>
          </a:solidFill>
          <a:latin typeface="Calibri" panose="020F0502020204030204" pitchFamily="34" charset="0"/>
        </a:defRPr>
      </a:lvl3pPr>
      <a:lvl4pPr algn="ctr" rtl="0" eaLnBrk="0" fontAlgn="base" hangingPunct="0">
        <a:lnSpc>
          <a:spcPct val="90000"/>
        </a:lnSpc>
        <a:spcBef>
          <a:spcPct val="0"/>
        </a:spcBef>
        <a:spcAft>
          <a:spcPct val="0"/>
        </a:spcAft>
        <a:defRPr sz="4400" b="1">
          <a:solidFill>
            <a:schemeClr val="tx1"/>
          </a:solidFill>
          <a:latin typeface="Calibri" panose="020F0502020204030204" pitchFamily="34" charset="0"/>
        </a:defRPr>
      </a:lvl4pPr>
      <a:lvl5pPr algn="ctr" rtl="0" eaLnBrk="0" fontAlgn="base" hangingPunct="0">
        <a:lnSpc>
          <a:spcPct val="90000"/>
        </a:lnSpc>
        <a:spcBef>
          <a:spcPct val="0"/>
        </a:spcBef>
        <a:spcAft>
          <a:spcPct val="0"/>
        </a:spcAft>
        <a:defRPr sz="4400" b="1">
          <a:solidFill>
            <a:schemeClr val="tx1"/>
          </a:solidFill>
          <a:latin typeface="Calibri" panose="020F0502020204030204" pitchFamily="34" charset="0"/>
        </a:defRPr>
      </a:lvl5pPr>
      <a:lvl6pPr marL="457200" algn="ctr" rtl="0" fontAlgn="base">
        <a:lnSpc>
          <a:spcPct val="90000"/>
        </a:lnSpc>
        <a:spcBef>
          <a:spcPct val="0"/>
        </a:spcBef>
        <a:spcAft>
          <a:spcPct val="0"/>
        </a:spcAft>
        <a:defRPr sz="4400" b="1">
          <a:solidFill>
            <a:schemeClr val="tx1"/>
          </a:solidFill>
          <a:latin typeface="Calibri" panose="020F0502020204030204" pitchFamily="34" charset="0"/>
        </a:defRPr>
      </a:lvl6pPr>
      <a:lvl7pPr marL="914400" algn="ctr" rtl="0" fontAlgn="base">
        <a:lnSpc>
          <a:spcPct val="90000"/>
        </a:lnSpc>
        <a:spcBef>
          <a:spcPct val="0"/>
        </a:spcBef>
        <a:spcAft>
          <a:spcPct val="0"/>
        </a:spcAft>
        <a:defRPr sz="4400" b="1">
          <a:solidFill>
            <a:schemeClr val="tx1"/>
          </a:solidFill>
          <a:latin typeface="Calibri" panose="020F0502020204030204" pitchFamily="34" charset="0"/>
        </a:defRPr>
      </a:lvl7pPr>
      <a:lvl8pPr marL="1371600" algn="ctr" rtl="0" fontAlgn="base">
        <a:lnSpc>
          <a:spcPct val="90000"/>
        </a:lnSpc>
        <a:spcBef>
          <a:spcPct val="0"/>
        </a:spcBef>
        <a:spcAft>
          <a:spcPct val="0"/>
        </a:spcAft>
        <a:defRPr sz="4400" b="1">
          <a:solidFill>
            <a:schemeClr val="tx1"/>
          </a:solidFill>
          <a:latin typeface="Calibri" panose="020F0502020204030204" pitchFamily="34" charset="0"/>
        </a:defRPr>
      </a:lvl8pPr>
      <a:lvl9pPr marL="1828800" algn="ctr" rtl="0" fontAlgn="base">
        <a:lnSpc>
          <a:spcPct val="90000"/>
        </a:lnSpc>
        <a:spcBef>
          <a:spcPct val="0"/>
        </a:spcBef>
        <a:spcAft>
          <a:spcPct val="0"/>
        </a:spcAft>
        <a:defRPr sz="4400" b="1">
          <a:solidFill>
            <a:schemeClr val="tx1"/>
          </a:solidFill>
          <a:latin typeface="Calibri"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40E051CA-F954-7B3E-818A-B516D22CC101}"/>
              </a:ext>
            </a:extLst>
          </p:cNvPr>
          <p:cNvSpPr>
            <a:spLocks noGrp="1" noChangeArrowheads="1"/>
          </p:cNvSpPr>
          <p:nvPr>
            <p:ph type="title"/>
          </p:nvPr>
        </p:nvSpPr>
        <p:spPr bwMode="auto">
          <a:xfrm>
            <a:off x="0" y="228600"/>
            <a:ext cx="121920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50586B4D-3219-BDFD-E037-E855FE1AFBA0}"/>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a:extLst>
              <a:ext uri="{FF2B5EF4-FFF2-40B4-BE49-F238E27FC236}">
                <a16:creationId xmlns:a16="http://schemas.microsoft.com/office/drawing/2014/main" id="{456CC7F5-A5ED-6984-DA4F-E1DB0A9311F0}"/>
              </a:ext>
            </a:extLst>
          </p:cNvPr>
          <p:cNvSpPr/>
          <p:nvPr userDrawn="1"/>
        </p:nvSpPr>
        <p:spPr>
          <a:xfrm>
            <a:off x="9601200" y="4648200"/>
            <a:ext cx="2590800" cy="2286000"/>
          </a:xfrm>
          <a:prstGeom prst="rect">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 bg1="dk1" tx1="lt1" bg2="dk2" tx2="lt2" accent1="accent1" accent2="accent2" accent3="accent3" accent4="accent4" accent5="accent5" accent6="accent6" hlink="hlink" folHlink="folHlink"/>
  <p:sldLayoutIdLst>
    <p:sldLayoutId id="2147487806" r:id="rId1"/>
    <p:sldLayoutId id="2147487730" r:id="rId2"/>
    <p:sldLayoutId id="2147487807" r:id="rId3"/>
    <p:sldLayoutId id="2147487808" r:id="rId4"/>
    <p:sldLayoutId id="2147487731" r:id="rId5"/>
    <p:sldLayoutId id="2147487732" r:id="rId6"/>
    <p:sldLayoutId id="2147487733" r:id="rId7"/>
    <p:sldLayoutId id="2147487809" r:id="rId8"/>
    <p:sldLayoutId id="2147487734" r:id="rId9"/>
    <p:sldLayoutId id="2147487735" r:id="rId10"/>
    <p:sldLayoutId id="2147487810" r:id="rId11"/>
    <p:sldLayoutId id="2147487736" r:id="rId12"/>
    <p:sldLayoutId id="2147487737" r:id="rId13"/>
  </p:sldLayoutIdLst>
  <p:txStyles>
    <p:titleStyle>
      <a:lvl1pPr algn="ctr" rtl="0" eaLnBrk="0" fontAlgn="base" hangingPunct="0">
        <a:lnSpc>
          <a:spcPct val="90000"/>
        </a:lnSpc>
        <a:spcBef>
          <a:spcPct val="0"/>
        </a:spcBef>
        <a:spcAft>
          <a:spcPct val="0"/>
        </a:spcAft>
        <a:defRPr sz="5400" kern="1200">
          <a:solidFill>
            <a:schemeClr val="bg2"/>
          </a:solidFill>
          <a:latin typeface="Arial" panose="020B0604020202020204" pitchFamily="34" charset="0"/>
          <a:ea typeface="+mj-ea"/>
          <a:cs typeface="Arial" panose="020B0604020202020204" pitchFamily="34" charset="0"/>
        </a:defRPr>
      </a:lvl1pPr>
      <a:lvl2pPr algn="ctr" rtl="0" eaLnBrk="0" fontAlgn="base" hangingPunct="0">
        <a:lnSpc>
          <a:spcPct val="90000"/>
        </a:lnSpc>
        <a:spcBef>
          <a:spcPct val="0"/>
        </a:spcBef>
        <a:spcAft>
          <a:spcPct val="0"/>
        </a:spcAft>
        <a:defRPr sz="5400">
          <a:solidFill>
            <a:schemeClr val="bg2"/>
          </a:solidFill>
          <a:latin typeface="Arial" panose="020B0604020202020204" pitchFamily="34" charset="0"/>
          <a:cs typeface="Arial" panose="020B0604020202020204" pitchFamily="34" charset="0"/>
        </a:defRPr>
      </a:lvl2pPr>
      <a:lvl3pPr algn="ctr" rtl="0" eaLnBrk="0" fontAlgn="base" hangingPunct="0">
        <a:lnSpc>
          <a:spcPct val="90000"/>
        </a:lnSpc>
        <a:spcBef>
          <a:spcPct val="0"/>
        </a:spcBef>
        <a:spcAft>
          <a:spcPct val="0"/>
        </a:spcAft>
        <a:defRPr sz="5400">
          <a:solidFill>
            <a:schemeClr val="bg2"/>
          </a:solidFill>
          <a:latin typeface="Arial" panose="020B0604020202020204" pitchFamily="34" charset="0"/>
          <a:cs typeface="Arial" panose="020B0604020202020204" pitchFamily="34" charset="0"/>
        </a:defRPr>
      </a:lvl3pPr>
      <a:lvl4pPr algn="ctr" rtl="0" eaLnBrk="0" fontAlgn="base" hangingPunct="0">
        <a:lnSpc>
          <a:spcPct val="90000"/>
        </a:lnSpc>
        <a:spcBef>
          <a:spcPct val="0"/>
        </a:spcBef>
        <a:spcAft>
          <a:spcPct val="0"/>
        </a:spcAft>
        <a:defRPr sz="5400">
          <a:solidFill>
            <a:schemeClr val="bg2"/>
          </a:solidFill>
          <a:latin typeface="Arial" panose="020B0604020202020204" pitchFamily="34" charset="0"/>
          <a:cs typeface="Arial" panose="020B0604020202020204" pitchFamily="34" charset="0"/>
        </a:defRPr>
      </a:lvl4pPr>
      <a:lvl5pPr algn="ctr" rtl="0" eaLnBrk="0" fontAlgn="base" hangingPunct="0">
        <a:lnSpc>
          <a:spcPct val="90000"/>
        </a:lnSpc>
        <a:spcBef>
          <a:spcPct val="0"/>
        </a:spcBef>
        <a:spcAft>
          <a:spcPct val="0"/>
        </a:spcAft>
        <a:defRPr sz="5400">
          <a:solidFill>
            <a:schemeClr val="bg2"/>
          </a:solidFill>
          <a:latin typeface="Arial" panose="020B0604020202020204" pitchFamily="34" charset="0"/>
          <a:cs typeface="Arial" panose="020B0604020202020204" pitchFamily="34" charset="0"/>
        </a:defRPr>
      </a:lvl5pPr>
      <a:lvl6pPr marL="457200" algn="ctr" rtl="0" fontAlgn="base">
        <a:lnSpc>
          <a:spcPct val="90000"/>
        </a:lnSpc>
        <a:spcBef>
          <a:spcPct val="0"/>
        </a:spcBef>
        <a:spcAft>
          <a:spcPct val="0"/>
        </a:spcAft>
        <a:defRPr sz="5400">
          <a:solidFill>
            <a:schemeClr val="bg2"/>
          </a:solidFill>
          <a:latin typeface="Arial" panose="020B0604020202020204" pitchFamily="34" charset="0"/>
          <a:cs typeface="Arial" panose="020B0604020202020204" pitchFamily="34" charset="0"/>
        </a:defRPr>
      </a:lvl6pPr>
      <a:lvl7pPr marL="914400" algn="ctr" rtl="0" fontAlgn="base">
        <a:lnSpc>
          <a:spcPct val="90000"/>
        </a:lnSpc>
        <a:spcBef>
          <a:spcPct val="0"/>
        </a:spcBef>
        <a:spcAft>
          <a:spcPct val="0"/>
        </a:spcAft>
        <a:defRPr sz="5400">
          <a:solidFill>
            <a:schemeClr val="bg2"/>
          </a:solidFill>
          <a:latin typeface="Arial" panose="020B0604020202020204" pitchFamily="34" charset="0"/>
          <a:cs typeface="Arial" panose="020B0604020202020204" pitchFamily="34" charset="0"/>
        </a:defRPr>
      </a:lvl7pPr>
      <a:lvl8pPr marL="1371600" algn="ctr" rtl="0" fontAlgn="base">
        <a:lnSpc>
          <a:spcPct val="90000"/>
        </a:lnSpc>
        <a:spcBef>
          <a:spcPct val="0"/>
        </a:spcBef>
        <a:spcAft>
          <a:spcPct val="0"/>
        </a:spcAft>
        <a:defRPr sz="5400">
          <a:solidFill>
            <a:schemeClr val="bg2"/>
          </a:solidFill>
          <a:latin typeface="Arial" panose="020B0604020202020204" pitchFamily="34" charset="0"/>
          <a:cs typeface="Arial" panose="020B0604020202020204" pitchFamily="34" charset="0"/>
        </a:defRPr>
      </a:lvl8pPr>
      <a:lvl9pPr marL="1828800" algn="ctr" rtl="0" fontAlgn="base">
        <a:lnSpc>
          <a:spcPct val="90000"/>
        </a:lnSpc>
        <a:spcBef>
          <a:spcPct val="0"/>
        </a:spcBef>
        <a:spcAft>
          <a:spcPct val="0"/>
        </a:spcAft>
        <a:defRPr sz="5400">
          <a:solidFill>
            <a:schemeClr val="bg2"/>
          </a:solidFill>
          <a:latin typeface="Arial" panose="020B0604020202020204" pitchFamily="34" charset="0"/>
          <a:cs typeface="Arial" panose="020B0604020202020204" pitchFamily="34" charset="0"/>
        </a:defRPr>
      </a:lvl9pPr>
    </p:titleStyle>
    <p:bodyStyle>
      <a:lvl1pPr marL="457200" indent="-457200" algn="l" rtl="0" eaLnBrk="0" fontAlgn="base" hangingPunct="0">
        <a:lnSpc>
          <a:spcPct val="90000"/>
        </a:lnSpc>
        <a:spcBef>
          <a:spcPts val="1000"/>
        </a:spcBef>
        <a:spcAft>
          <a:spcPct val="0"/>
        </a:spcAft>
        <a:buFont typeface="Arial" panose="020B0604020202020204" pitchFamily="34" charset="0"/>
        <a:buChar char="•"/>
        <a:defRPr sz="4400" kern="1200">
          <a:solidFill>
            <a:schemeClr val="bg2"/>
          </a:solidFill>
          <a:latin typeface="Arial" panose="020B0604020202020204" pitchFamily="34" charset="0"/>
          <a:ea typeface="+mn-ea"/>
          <a:cs typeface="Arial" panose="020B0604020202020204" pitchFamily="34" charset="0"/>
        </a:defRPr>
      </a:lvl1pPr>
      <a:lvl2pPr marL="914400" indent="-457200" algn="l" rtl="0" eaLnBrk="0" fontAlgn="base" hangingPunct="0">
        <a:lnSpc>
          <a:spcPct val="90000"/>
        </a:lnSpc>
        <a:spcBef>
          <a:spcPts val="500"/>
        </a:spcBef>
        <a:spcAft>
          <a:spcPct val="0"/>
        </a:spcAft>
        <a:buFont typeface="Arial" panose="020B0604020202020204" pitchFamily="34" charset="0"/>
        <a:buChar char="-"/>
        <a:defRPr sz="4000" kern="1200">
          <a:solidFill>
            <a:schemeClr val="bg2"/>
          </a:solidFill>
          <a:latin typeface="Arial" panose="020B0604020202020204" pitchFamily="34" charset="0"/>
          <a:ea typeface="+mn-ea"/>
          <a:cs typeface="Arial" panose="020B0604020202020204" pitchFamily="34" charset="0"/>
        </a:defRPr>
      </a:lvl2pPr>
      <a:lvl3pPr marL="1371600" indent="-457200" algn="l" rtl="0" eaLnBrk="0" fontAlgn="base" hangingPunct="0">
        <a:lnSpc>
          <a:spcPct val="90000"/>
        </a:lnSpc>
        <a:spcBef>
          <a:spcPts val="500"/>
        </a:spcBef>
        <a:spcAft>
          <a:spcPct val="0"/>
        </a:spcAft>
        <a:buFont typeface="Arial" panose="020B0604020202020204" pitchFamily="34" charset="0"/>
        <a:buChar char="•"/>
        <a:defRPr sz="3600" kern="1200">
          <a:solidFill>
            <a:schemeClr val="bg2"/>
          </a:solidFill>
          <a:latin typeface="Arial" panose="020B0604020202020204" pitchFamily="34" charset="0"/>
          <a:ea typeface="+mn-ea"/>
          <a:cs typeface="Arial" panose="020B0604020202020204" pitchFamily="34" charset="0"/>
        </a:defRPr>
      </a:lvl3pPr>
      <a:lvl4pPr marL="1828800" indent="-457200" algn="l" rtl="0" eaLnBrk="0" fontAlgn="base" hangingPunct="0">
        <a:lnSpc>
          <a:spcPct val="90000"/>
        </a:lnSpc>
        <a:spcBef>
          <a:spcPts val="500"/>
        </a:spcBef>
        <a:spcAft>
          <a:spcPct val="0"/>
        </a:spcAft>
        <a:buFont typeface="Arial" panose="020B0604020202020204" pitchFamily="34" charset="0"/>
        <a:buChar char="•"/>
        <a:defRPr sz="3200" kern="1200">
          <a:solidFill>
            <a:schemeClr val="bg2"/>
          </a:solidFill>
          <a:latin typeface="Arial" panose="020B0604020202020204" pitchFamily="34" charset="0"/>
          <a:ea typeface="+mn-ea"/>
          <a:cs typeface="Arial" panose="020B0604020202020204" pitchFamily="34" charset="0"/>
        </a:defRPr>
      </a:lvl4pPr>
      <a:lvl5pPr marL="2286000" indent="-457200" algn="l" rtl="0" eaLnBrk="0" fontAlgn="base" hangingPunct="0">
        <a:lnSpc>
          <a:spcPct val="90000"/>
        </a:lnSpc>
        <a:spcBef>
          <a:spcPts val="500"/>
        </a:spcBef>
        <a:spcAft>
          <a:spcPct val="0"/>
        </a:spcAft>
        <a:buFont typeface="Arial" panose="020B0604020202020204" pitchFamily="34" charset="0"/>
        <a:buChar char="•"/>
        <a:defRPr sz="3200" kern="1200">
          <a:solidFill>
            <a:schemeClr val="bg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F38269E7-9178-2857-B78E-4F2543BE9F49}"/>
              </a:ext>
            </a:extLst>
          </p:cNvPr>
          <p:cNvSpPr>
            <a:spLocks noGrp="1"/>
          </p:cNvSpPr>
          <p:nvPr>
            <p:ph type="title"/>
          </p:nvPr>
        </p:nvSpPr>
        <p:spPr bwMode="auto">
          <a:xfrm>
            <a:off x="0" y="228600"/>
            <a:ext cx="121920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ECACA279-98F5-BE75-7D7C-3166574A5261}"/>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1" tx1="lt1" bg2="dk2" tx2="lt2" accent1="accent1" accent2="accent2" accent3="accent3" accent4="accent4" accent5="accent5" accent6="accent6" hlink="hlink" folHlink="folHlink"/>
  <p:sldLayoutIdLst>
    <p:sldLayoutId id="2147487811" r:id="rId1"/>
    <p:sldLayoutId id="2147487738" r:id="rId2"/>
    <p:sldLayoutId id="2147487812" r:id="rId3"/>
    <p:sldLayoutId id="2147487739" r:id="rId4"/>
    <p:sldLayoutId id="2147487740" r:id="rId5"/>
    <p:sldLayoutId id="2147487741" r:id="rId6"/>
    <p:sldLayoutId id="2147487742" r:id="rId7"/>
    <p:sldLayoutId id="2147487813" r:id="rId8"/>
    <p:sldLayoutId id="2147487743" r:id="rId9"/>
    <p:sldLayoutId id="2147487744" r:id="rId10"/>
    <p:sldLayoutId id="2147487745" r:id="rId11"/>
    <p:sldLayoutId id="2147487814" r:id="rId12"/>
    <p:sldLayoutId id="2147487746" r:id="rId13"/>
    <p:sldLayoutId id="2147487886" r:id="rId14"/>
  </p:sldLayoutIdLst>
  <p:txStyles>
    <p:titleStyle>
      <a:lvl1pPr algn="ctr" rtl="0" eaLnBrk="0" fontAlgn="base" hangingPunct="0">
        <a:lnSpc>
          <a:spcPct val="90000"/>
        </a:lnSpc>
        <a:spcBef>
          <a:spcPct val="0"/>
        </a:spcBef>
        <a:spcAft>
          <a:spcPct val="0"/>
        </a:spcAft>
        <a:defRPr sz="5400" kern="1200">
          <a:solidFill>
            <a:schemeClr val="bg2"/>
          </a:solidFill>
          <a:latin typeface="Arial" panose="020B0604020202020204" pitchFamily="34" charset="0"/>
          <a:ea typeface="+mj-ea"/>
          <a:cs typeface="Arial" panose="020B0604020202020204" pitchFamily="34" charset="0"/>
        </a:defRPr>
      </a:lvl1pPr>
      <a:lvl2pPr algn="ctr" rtl="0" eaLnBrk="0" fontAlgn="base" hangingPunct="0">
        <a:lnSpc>
          <a:spcPct val="90000"/>
        </a:lnSpc>
        <a:spcBef>
          <a:spcPct val="0"/>
        </a:spcBef>
        <a:spcAft>
          <a:spcPct val="0"/>
        </a:spcAft>
        <a:defRPr sz="5400">
          <a:solidFill>
            <a:schemeClr val="bg2"/>
          </a:solidFill>
          <a:latin typeface="Arial" pitchFamily="34" charset="0"/>
          <a:cs typeface="Arial" pitchFamily="34" charset="0"/>
        </a:defRPr>
      </a:lvl2pPr>
      <a:lvl3pPr algn="ctr" rtl="0" eaLnBrk="0" fontAlgn="base" hangingPunct="0">
        <a:lnSpc>
          <a:spcPct val="90000"/>
        </a:lnSpc>
        <a:spcBef>
          <a:spcPct val="0"/>
        </a:spcBef>
        <a:spcAft>
          <a:spcPct val="0"/>
        </a:spcAft>
        <a:defRPr sz="5400">
          <a:solidFill>
            <a:schemeClr val="bg2"/>
          </a:solidFill>
          <a:latin typeface="Arial" pitchFamily="34" charset="0"/>
          <a:cs typeface="Arial" pitchFamily="34" charset="0"/>
        </a:defRPr>
      </a:lvl3pPr>
      <a:lvl4pPr algn="ctr" rtl="0" eaLnBrk="0" fontAlgn="base" hangingPunct="0">
        <a:lnSpc>
          <a:spcPct val="90000"/>
        </a:lnSpc>
        <a:spcBef>
          <a:spcPct val="0"/>
        </a:spcBef>
        <a:spcAft>
          <a:spcPct val="0"/>
        </a:spcAft>
        <a:defRPr sz="5400">
          <a:solidFill>
            <a:schemeClr val="bg2"/>
          </a:solidFill>
          <a:latin typeface="Arial" pitchFamily="34" charset="0"/>
          <a:cs typeface="Arial" pitchFamily="34" charset="0"/>
        </a:defRPr>
      </a:lvl4pPr>
      <a:lvl5pPr algn="ctr" rtl="0" eaLnBrk="0" fontAlgn="base" hangingPunct="0">
        <a:lnSpc>
          <a:spcPct val="90000"/>
        </a:lnSpc>
        <a:spcBef>
          <a:spcPct val="0"/>
        </a:spcBef>
        <a:spcAft>
          <a:spcPct val="0"/>
        </a:spcAft>
        <a:defRPr sz="5400">
          <a:solidFill>
            <a:schemeClr val="bg2"/>
          </a:solidFill>
          <a:latin typeface="Arial" pitchFamily="34" charset="0"/>
          <a:cs typeface="Arial" pitchFamily="34" charset="0"/>
        </a:defRPr>
      </a:lvl5pPr>
      <a:lvl6pPr marL="457189" algn="ctr" rtl="0" fontAlgn="base">
        <a:lnSpc>
          <a:spcPct val="90000"/>
        </a:lnSpc>
        <a:spcBef>
          <a:spcPct val="0"/>
        </a:spcBef>
        <a:spcAft>
          <a:spcPct val="0"/>
        </a:spcAft>
        <a:defRPr sz="5400">
          <a:solidFill>
            <a:schemeClr val="bg2"/>
          </a:solidFill>
          <a:latin typeface="Arial" pitchFamily="34" charset="0"/>
          <a:cs typeface="Arial" pitchFamily="34" charset="0"/>
        </a:defRPr>
      </a:lvl6pPr>
      <a:lvl7pPr marL="914377" algn="ctr" rtl="0" fontAlgn="base">
        <a:lnSpc>
          <a:spcPct val="90000"/>
        </a:lnSpc>
        <a:spcBef>
          <a:spcPct val="0"/>
        </a:spcBef>
        <a:spcAft>
          <a:spcPct val="0"/>
        </a:spcAft>
        <a:defRPr sz="5400">
          <a:solidFill>
            <a:schemeClr val="bg2"/>
          </a:solidFill>
          <a:latin typeface="Arial" pitchFamily="34" charset="0"/>
          <a:cs typeface="Arial" pitchFamily="34" charset="0"/>
        </a:defRPr>
      </a:lvl7pPr>
      <a:lvl8pPr marL="1371566" algn="ctr" rtl="0" fontAlgn="base">
        <a:lnSpc>
          <a:spcPct val="90000"/>
        </a:lnSpc>
        <a:spcBef>
          <a:spcPct val="0"/>
        </a:spcBef>
        <a:spcAft>
          <a:spcPct val="0"/>
        </a:spcAft>
        <a:defRPr sz="5400">
          <a:solidFill>
            <a:schemeClr val="bg2"/>
          </a:solidFill>
          <a:latin typeface="Arial" pitchFamily="34" charset="0"/>
          <a:cs typeface="Arial" pitchFamily="34" charset="0"/>
        </a:defRPr>
      </a:lvl8pPr>
      <a:lvl9pPr marL="1828754" algn="ctr" rtl="0" fontAlgn="base">
        <a:lnSpc>
          <a:spcPct val="90000"/>
        </a:lnSpc>
        <a:spcBef>
          <a:spcPct val="0"/>
        </a:spcBef>
        <a:spcAft>
          <a:spcPct val="0"/>
        </a:spcAft>
        <a:defRPr sz="5400">
          <a:solidFill>
            <a:schemeClr val="bg2"/>
          </a:solidFill>
          <a:latin typeface="Arial" pitchFamily="34" charset="0"/>
          <a:cs typeface="Arial" pitchFamily="34" charset="0"/>
        </a:defRPr>
      </a:lvl9pPr>
    </p:titleStyle>
    <p:bodyStyle>
      <a:lvl1pPr marL="455613" indent="-455613" algn="l" rtl="0" eaLnBrk="0" fontAlgn="base" hangingPunct="0">
        <a:lnSpc>
          <a:spcPct val="90000"/>
        </a:lnSpc>
        <a:spcBef>
          <a:spcPts val="1000"/>
        </a:spcBef>
        <a:spcAft>
          <a:spcPct val="0"/>
        </a:spcAft>
        <a:buFont typeface="Arial" panose="020B0604020202020204" pitchFamily="34" charset="0"/>
        <a:buChar char="•"/>
        <a:defRPr sz="4400" kern="1200">
          <a:solidFill>
            <a:schemeClr val="bg2"/>
          </a:solidFill>
          <a:latin typeface="Arial" panose="020B0604020202020204" pitchFamily="34" charset="0"/>
          <a:ea typeface="+mn-ea"/>
          <a:cs typeface="Arial" panose="020B0604020202020204" pitchFamily="34" charset="0"/>
        </a:defRPr>
      </a:lvl1pPr>
      <a:lvl2pPr marL="912813" indent="-455613" algn="l" rtl="0" eaLnBrk="0" fontAlgn="base" hangingPunct="0">
        <a:lnSpc>
          <a:spcPct val="90000"/>
        </a:lnSpc>
        <a:spcBef>
          <a:spcPts val="500"/>
        </a:spcBef>
        <a:spcAft>
          <a:spcPct val="0"/>
        </a:spcAft>
        <a:buFont typeface="Arial" panose="020B0604020202020204" pitchFamily="34" charset="0"/>
        <a:buChar char="-"/>
        <a:defRPr sz="4000" kern="1200">
          <a:solidFill>
            <a:schemeClr val="bg2"/>
          </a:solidFill>
          <a:latin typeface="Arial" panose="020B0604020202020204" pitchFamily="34" charset="0"/>
          <a:ea typeface="+mn-ea"/>
          <a:cs typeface="Arial" panose="020B0604020202020204" pitchFamily="34" charset="0"/>
        </a:defRPr>
      </a:lvl2pPr>
      <a:lvl3pPr marL="1370013" indent="-455613" algn="l" rtl="0" eaLnBrk="0" fontAlgn="base" hangingPunct="0">
        <a:lnSpc>
          <a:spcPct val="90000"/>
        </a:lnSpc>
        <a:spcBef>
          <a:spcPts val="500"/>
        </a:spcBef>
        <a:spcAft>
          <a:spcPct val="0"/>
        </a:spcAft>
        <a:buFont typeface="Arial" panose="020B0604020202020204" pitchFamily="34" charset="0"/>
        <a:buChar char="•"/>
        <a:defRPr sz="3600" kern="1200">
          <a:solidFill>
            <a:schemeClr val="bg2"/>
          </a:solidFill>
          <a:latin typeface="Arial" panose="020B0604020202020204" pitchFamily="34" charset="0"/>
          <a:ea typeface="+mn-ea"/>
          <a:cs typeface="Arial" panose="020B0604020202020204" pitchFamily="34" charset="0"/>
        </a:defRPr>
      </a:lvl3pPr>
      <a:lvl4pPr marL="1827213" indent="-455613" algn="l" rtl="0" eaLnBrk="0" fontAlgn="base" hangingPunct="0">
        <a:lnSpc>
          <a:spcPct val="90000"/>
        </a:lnSpc>
        <a:spcBef>
          <a:spcPts val="500"/>
        </a:spcBef>
        <a:spcAft>
          <a:spcPct val="0"/>
        </a:spcAft>
        <a:buFont typeface="Arial" panose="020B0604020202020204" pitchFamily="34" charset="0"/>
        <a:buChar char="•"/>
        <a:defRPr sz="3200" kern="1200">
          <a:solidFill>
            <a:schemeClr val="bg2"/>
          </a:solidFill>
          <a:latin typeface="Arial" panose="020B0604020202020204" pitchFamily="34" charset="0"/>
          <a:ea typeface="+mn-ea"/>
          <a:cs typeface="Arial" panose="020B0604020202020204" pitchFamily="34" charset="0"/>
        </a:defRPr>
      </a:lvl4pPr>
      <a:lvl5pPr marL="2284413" indent="-455613" algn="l" rtl="0" eaLnBrk="0" fontAlgn="base" hangingPunct="0">
        <a:lnSpc>
          <a:spcPct val="90000"/>
        </a:lnSpc>
        <a:spcBef>
          <a:spcPts val="500"/>
        </a:spcBef>
        <a:spcAft>
          <a:spcPct val="0"/>
        </a:spcAft>
        <a:buFont typeface="Arial" panose="020B0604020202020204" pitchFamily="34" charset="0"/>
        <a:buChar char="•"/>
        <a:defRPr sz="3200" kern="1200">
          <a:solidFill>
            <a:schemeClr val="bg2"/>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46" name="Picture 7" descr="A screenshot of a computer&#10;&#10;Description automatically generated">
            <a:extLst>
              <a:ext uri="{FF2B5EF4-FFF2-40B4-BE49-F238E27FC236}">
                <a16:creationId xmlns:a16="http://schemas.microsoft.com/office/drawing/2014/main" id="{1FE209B6-A76E-6C9E-D4EE-C91C08D1D335}"/>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4763" y="0"/>
            <a:ext cx="12182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2" descr="A screenshot of a computer&#10;&#10;Description automatically generated">
            <a:extLst>
              <a:ext uri="{FF2B5EF4-FFF2-40B4-BE49-F238E27FC236}">
                <a16:creationId xmlns:a16="http://schemas.microsoft.com/office/drawing/2014/main" id="{7DCCA3D2-0997-6438-A448-61C5017D5C1D}"/>
              </a:ext>
            </a:extLst>
          </p:cNvPr>
          <p:cNvPicPr>
            <a:picLocks noGrp="1" noRot="1" noChangeAspect="1" noMove="1" noResize="1" noEditPoints="1" noAdjustHandles="1" noChangeArrowheads="1" noChangeShapeType="1" noCrop="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763" y="0"/>
            <a:ext cx="12182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747" r:id="rId1"/>
    <p:sldLayoutId id="2147487748" r:id="rId2"/>
    <p:sldLayoutId id="2147487815" r:id="rId3"/>
    <p:sldLayoutId id="2147487749" r:id="rId4"/>
    <p:sldLayoutId id="2147487750" r:id="rId5"/>
    <p:sldLayoutId id="2147487816" r:id="rId6"/>
    <p:sldLayoutId id="2147487751" r:id="rId7"/>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Title Placeholder 1">
            <a:extLst>
              <a:ext uri="{FF2B5EF4-FFF2-40B4-BE49-F238E27FC236}">
                <a16:creationId xmlns:a16="http://schemas.microsoft.com/office/drawing/2014/main" id="{B40F96C3-73A4-78A2-AEA8-B02AC8443766}"/>
              </a:ext>
            </a:extLst>
          </p:cNvPr>
          <p:cNvSpPr>
            <a:spLocks noGrp="1" noChangeArrowheads="1"/>
          </p:cNvSpPr>
          <p:nvPr>
            <p:ph type="title"/>
          </p:nvPr>
        </p:nvSpPr>
        <p:spPr bwMode="auto">
          <a:xfrm>
            <a:off x="609600" y="0"/>
            <a:ext cx="109728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91440" numCol="1" anchor="b" anchorCtr="0" compatLnSpc="1">
            <a:prstTxWarp prst="textNoShape">
              <a:avLst/>
            </a:prstTxWarp>
          </a:bodyPr>
          <a:lstStyle/>
          <a:p>
            <a:pPr lvl="0"/>
            <a:r>
              <a:rPr lang="en-US" altLang="en-US"/>
              <a:t>Click to edit Master title style</a:t>
            </a:r>
          </a:p>
        </p:txBody>
      </p:sp>
      <p:sp>
        <p:nvSpPr>
          <p:cNvPr id="7171" name="Text Placeholder 2">
            <a:extLst>
              <a:ext uri="{FF2B5EF4-FFF2-40B4-BE49-F238E27FC236}">
                <a16:creationId xmlns:a16="http://schemas.microsoft.com/office/drawing/2014/main" id="{E4C6A9FA-23EB-230F-AFF5-947DE13459D2}"/>
              </a:ext>
            </a:extLst>
          </p:cNvPr>
          <p:cNvSpPr>
            <a:spLocks noGrp="1" noChangeArrowheads="1"/>
          </p:cNvSpPr>
          <p:nvPr>
            <p:ph type="body" idx="1"/>
          </p:nvPr>
        </p:nvSpPr>
        <p:spPr bwMode="auto">
          <a:xfrm>
            <a:off x="609600" y="1231900"/>
            <a:ext cx="10972800" cy="48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a:extLst>
              <a:ext uri="{FF2B5EF4-FFF2-40B4-BE49-F238E27FC236}">
                <a16:creationId xmlns:a16="http://schemas.microsoft.com/office/drawing/2014/main" id="{8DDF9C1A-238B-A1A8-B4C4-815268D4767C}"/>
              </a:ext>
            </a:extLst>
          </p:cNvPr>
          <p:cNvSpPr>
            <a:spLocks noGrp="1"/>
          </p:cNvSpPr>
          <p:nvPr>
            <p:ph type="ftr" sz="quarter" idx="3"/>
          </p:nvPr>
        </p:nvSpPr>
        <p:spPr>
          <a:xfrm>
            <a:off x="1116013" y="6486525"/>
            <a:ext cx="4114800" cy="182563"/>
          </a:xfrm>
          <a:prstGeom prst="rect">
            <a:avLst/>
          </a:prstGeom>
        </p:spPr>
        <p:txBody>
          <a:bodyPr vert="horz" lIns="0" tIns="0" rIns="0" bIns="0" rtlCol="0" anchor="ctr">
            <a:spAutoFit/>
          </a:bodyPr>
          <a:lstStyle>
            <a:lvl1pPr algn="l">
              <a:defRPr sz="1200">
                <a:solidFill>
                  <a:schemeClr val="accent3"/>
                </a:solidFill>
                <a:latin typeface="+mn-lt"/>
                <a:cs typeface="Arial" panose="020B0604020202020204" pitchFamily="34" charset="0"/>
              </a:defRPr>
            </a:lvl1pPr>
          </a:lstStyle>
          <a:p>
            <a:pPr>
              <a:defRPr/>
            </a:pPr>
            <a:r>
              <a:rPr lang="en-US"/>
              <a:t>Corporate </a:t>
            </a:r>
            <a:r>
              <a:rPr lang="en-US" err="1"/>
              <a:t>Powerpoint</a:t>
            </a:r>
            <a:endParaRPr lang="en-US"/>
          </a:p>
        </p:txBody>
      </p:sp>
      <p:sp>
        <p:nvSpPr>
          <p:cNvPr id="6" name="Slide Number Placeholder 5">
            <a:extLst>
              <a:ext uri="{FF2B5EF4-FFF2-40B4-BE49-F238E27FC236}">
                <a16:creationId xmlns:a16="http://schemas.microsoft.com/office/drawing/2014/main" id="{BDF7FA59-E2B7-B2DD-F7F6-A0CC8E7A40EB}"/>
              </a:ext>
            </a:extLst>
          </p:cNvPr>
          <p:cNvSpPr>
            <a:spLocks noGrp="1"/>
          </p:cNvSpPr>
          <p:nvPr>
            <p:ph type="sldNum" sz="quarter" idx="4"/>
          </p:nvPr>
        </p:nvSpPr>
        <p:spPr>
          <a:xfrm>
            <a:off x="609600" y="6486525"/>
            <a:ext cx="457200" cy="182563"/>
          </a:xfrm>
          <a:prstGeom prst="rect">
            <a:avLst/>
          </a:prstGeom>
        </p:spPr>
        <p:txBody>
          <a:bodyPr vert="horz" lIns="0" tIns="0" rIns="0" bIns="0" rtlCol="0" anchor="ctr">
            <a:spAutoFit/>
          </a:bodyPr>
          <a:lstStyle>
            <a:lvl1pPr algn="l">
              <a:defRPr sz="1200" b="1">
                <a:solidFill>
                  <a:schemeClr val="tx2"/>
                </a:solidFill>
                <a:latin typeface="+mn-lt"/>
                <a:cs typeface="Arial" panose="020B0604020202020204" pitchFamily="34" charset="0"/>
              </a:defRPr>
            </a:lvl1pPr>
          </a:lstStyle>
          <a:p>
            <a:pPr>
              <a:defRPr/>
            </a:pPr>
            <a:fld id="{C3910373-6158-4470-9D3A-05AE8612A54C}"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7817" r:id="rId1"/>
    <p:sldLayoutId id="2147487818" r:id="rId2"/>
    <p:sldLayoutId id="2147487819" r:id="rId3"/>
    <p:sldLayoutId id="2147487821" r:id="rId4"/>
    <p:sldLayoutId id="2147487822" r:id="rId5"/>
    <p:sldLayoutId id="2147487823" r:id="rId6"/>
    <p:sldLayoutId id="2147487824" r:id="rId7"/>
  </p:sldLayoutIdLst>
  <p:hf hdr="0" dt="0"/>
  <p:txStyles>
    <p:titleStyle>
      <a:lvl1pPr algn="l" rtl="0" eaLnBrk="0" fontAlgn="base" hangingPunct="0">
        <a:spcBef>
          <a:spcPct val="0"/>
        </a:spcBef>
        <a:spcAft>
          <a:spcPct val="0"/>
        </a:spcAft>
        <a:defRPr lang="en-US" sz="3200" b="1" kern="1200" dirty="0">
          <a:solidFill>
            <a:schemeClr val="accent1"/>
          </a:solidFill>
          <a:latin typeface="+mn-lt"/>
          <a:ea typeface="+mj-ea"/>
          <a:cs typeface="Arial" panose="020B0604020202020204" pitchFamily="34" charset="0"/>
        </a:defRPr>
      </a:lvl1pPr>
      <a:lvl2pPr algn="l" rtl="0" eaLnBrk="0" fontAlgn="base" hangingPunct="0">
        <a:spcBef>
          <a:spcPct val="0"/>
        </a:spcBef>
        <a:spcAft>
          <a:spcPct val="0"/>
        </a:spcAft>
        <a:defRPr sz="3200" b="1">
          <a:solidFill>
            <a:schemeClr val="accent1"/>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3200" b="1">
          <a:solidFill>
            <a:schemeClr val="accent1"/>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3200" b="1">
          <a:solidFill>
            <a:schemeClr val="accent1"/>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3200" b="1">
          <a:solidFill>
            <a:schemeClr val="accent1"/>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3200" b="1">
          <a:solidFill>
            <a:schemeClr val="accent1"/>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3200" b="1">
          <a:solidFill>
            <a:schemeClr val="accent1"/>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3200" b="1">
          <a:solidFill>
            <a:schemeClr val="accent1"/>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3200" b="1">
          <a:solidFill>
            <a:schemeClr val="accent1"/>
          </a:solidFill>
          <a:latin typeface="Arial" panose="020B0604020202020204" pitchFamily="34" charset="0"/>
          <a:cs typeface="Arial" panose="020B0604020202020204" pitchFamily="34" charset="0"/>
        </a:defRPr>
      </a:lvl9pPr>
    </p:titleStyle>
    <p:bodyStyle>
      <a:lvl1pPr algn="l" rtl="0" eaLnBrk="0" fontAlgn="base" hangingPunct="0">
        <a:lnSpc>
          <a:spcPct val="110000"/>
        </a:lnSpc>
        <a:spcBef>
          <a:spcPts val="1000"/>
        </a:spcBef>
        <a:spcAft>
          <a:spcPct val="0"/>
        </a:spcAft>
        <a:buFont typeface="Arial" panose="020B0604020202020204" pitchFamily="34" charset="0"/>
        <a:defRPr sz="2400" kern="1200">
          <a:solidFill>
            <a:schemeClr val="tx1"/>
          </a:solidFill>
          <a:latin typeface="+mn-lt"/>
          <a:ea typeface="+mn-ea"/>
          <a:cs typeface="Arial" panose="020B0604020202020204" pitchFamily="34" charset="0"/>
        </a:defRPr>
      </a:lvl1pPr>
      <a:lvl2pPr marL="457200" indent="-273050" algn="l" rtl="0" eaLnBrk="0" fontAlgn="base" hangingPunct="0">
        <a:lnSpc>
          <a:spcPct val="110000"/>
        </a:lnSpc>
        <a:spcBef>
          <a:spcPts val="500"/>
        </a:spcBef>
        <a:spcAft>
          <a:spcPct val="0"/>
        </a:spcAft>
        <a:buClr>
          <a:srgbClr val="FF6914"/>
        </a:buClr>
        <a:buFont typeface="Arial" panose="020B0604020202020204" pitchFamily="34" charset="0"/>
        <a:buChar char="•"/>
        <a:defRPr sz="2000" kern="1200">
          <a:solidFill>
            <a:schemeClr val="tx1"/>
          </a:solidFill>
          <a:latin typeface="+mn-lt"/>
          <a:ea typeface="+mn-ea"/>
          <a:cs typeface="Arial" panose="020B0604020202020204" pitchFamily="34" charset="0"/>
        </a:defRPr>
      </a:lvl2pPr>
      <a:lvl3pPr marL="914400" indent="-273050" algn="l" rtl="0" eaLnBrk="0" fontAlgn="base" hangingPunct="0">
        <a:lnSpc>
          <a:spcPct val="110000"/>
        </a:lnSpc>
        <a:spcBef>
          <a:spcPts val="500"/>
        </a:spcBef>
        <a:spcAft>
          <a:spcPct val="0"/>
        </a:spcAft>
        <a:buClr>
          <a:srgbClr val="FF6914"/>
        </a:buClr>
        <a:buFont typeface="System Font Regular"/>
        <a:buChar char="–"/>
        <a:defRPr kern="1200">
          <a:solidFill>
            <a:schemeClr val="tx1"/>
          </a:solidFill>
          <a:latin typeface="+mn-lt"/>
          <a:ea typeface="+mn-ea"/>
          <a:cs typeface="Arial" panose="020B0604020202020204" pitchFamily="34" charset="0"/>
        </a:defRPr>
      </a:lvl3pPr>
      <a:lvl4pPr marL="1371600" indent="-273050" algn="l" rtl="0" eaLnBrk="0" fontAlgn="base" hangingPunct="0">
        <a:lnSpc>
          <a:spcPct val="110000"/>
        </a:lnSpc>
        <a:spcBef>
          <a:spcPts val="500"/>
        </a:spcBef>
        <a:spcAft>
          <a:spcPct val="0"/>
        </a:spcAft>
        <a:buClr>
          <a:srgbClr val="FF6914"/>
        </a:buClr>
        <a:buFont typeface="Courier New" panose="02070309020205020404" pitchFamily="49" charset="0"/>
        <a:buChar char="o"/>
        <a:defRPr sz="1600" kern="1200">
          <a:solidFill>
            <a:schemeClr val="tx1"/>
          </a:solidFill>
          <a:latin typeface="+mn-lt"/>
          <a:ea typeface="+mn-ea"/>
          <a:cs typeface="Arial" panose="020B0604020202020204" pitchFamily="34" charset="0"/>
        </a:defRPr>
      </a:lvl4pPr>
      <a:lvl5pPr marL="1828800" indent="-273050" algn="l" rtl="0" eaLnBrk="0" fontAlgn="base" hangingPunct="0">
        <a:lnSpc>
          <a:spcPct val="110000"/>
        </a:lnSpc>
        <a:spcBef>
          <a:spcPts val="500"/>
        </a:spcBef>
        <a:spcAft>
          <a:spcPct val="0"/>
        </a:spcAft>
        <a:buClr>
          <a:srgbClr val="FF6914"/>
        </a:buClr>
        <a:buFont typeface="Wingdings" panose="05000000000000000000" pitchFamily="2" charset="2"/>
        <a:buChar char="§"/>
        <a:defRPr sz="14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pSp>
        <p:nvGrpSpPr>
          <p:cNvPr id="8194" name="Group 4">
            <a:extLst>
              <a:ext uri="{FF2B5EF4-FFF2-40B4-BE49-F238E27FC236}">
                <a16:creationId xmlns:a16="http://schemas.microsoft.com/office/drawing/2014/main" id="{60D8DF94-CCEB-2867-0858-D958E17A09F8}"/>
              </a:ext>
            </a:extLst>
          </p:cNvPr>
          <p:cNvGrpSpPr>
            <a:grpSpLocks/>
          </p:cNvGrpSpPr>
          <p:nvPr userDrawn="1"/>
        </p:nvGrpSpPr>
        <p:grpSpPr bwMode="auto">
          <a:xfrm>
            <a:off x="9601200" y="4648200"/>
            <a:ext cx="2590800" cy="2209800"/>
            <a:chOff x="9601200" y="4648200"/>
            <a:chExt cx="2590801" cy="2209800"/>
          </a:xfrm>
        </p:grpSpPr>
        <p:pic>
          <p:nvPicPr>
            <p:cNvPr id="8197" name="Picture 6">
              <a:extLst>
                <a:ext uri="{FF2B5EF4-FFF2-40B4-BE49-F238E27FC236}">
                  <a16:creationId xmlns:a16="http://schemas.microsoft.com/office/drawing/2014/main" id="{D67E9831-CC39-36C3-6EE9-220A8C6D45AD}"/>
                </a:ext>
              </a:extLst>
            </p:cNvPr>
            <p:cNvPicPr>
              <a:picLocks noChangeAspect="1"/>
            </p:cNvPicPr>
            <p:nvPr userDrawn="1"/>
          </p:nvPicPr>
          <p:blipFill>
            <a:blip r:embed="rId31">
              <a:extLst>
                <a:ext uri="{28A0092B-C50C-407E-A947-70E740481C1C}">
                  <a14:useLocalDpi xmlns:a14="http://schemas.microsoft.com/office/drawing/2010/main" val="0"/>
                </a:ext>
              </a:extLst>
            </a:blip>
            <a:srcRect r="11935" b="19354"/>
            <a:stretch>
              <a:fillRect/>
            </a:stretch>
          </p:blipFill>
          <p:spPr bwMode="auto">
            <a:xfrm>
              <a:off x="10058401" y="4953000"/>
              <a:ext cx="21336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51E1F3E9-2078-D14C-4E5E-F92244A89C63}"/>
                </a:ext>
              </a:extLst>
            </p:cNvPr>
            <p:cNvSpPr/>
            <p:nvPr userDrawn="1"/>
          </p:nvSpPr>
          <p:spPr>
            <a:xfrm>
              <a:off x="9601200" y="4648200"/>
              <a:ext cx="2590801" cy="2209800"/>
            </a:xfrm>
            <a:prstGeom prst="rect">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8195" name="Title Placeholder 1">
            <a:extLst>
              <a:ext uri="{FF2B5EF4-FFF2-40B4-BE49-F238E27FC236}">
                <a16:creationId xmlns:a16="http://schemas.microsoft.com/office/drawing/2014/main" id="{2945A6AC-1C10-0811-37DB-70E305204DDA}"/>
              </a:ext>
            </a:extLst>
          </p:cNvPr>
          <p:cNvSpPr>
            <a:spLocks noGrp="1"/>
          </p:cNvSpPr>
          <p:nvPr>
            <p:ph type="title"/>
          </p:nvPr>
        </p:nvSpPr>
        <p:spPr bwMode="auto">
          <a:xfrm>
            <a:off x="0" y="228600"/>
            <a:ext cx="121920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6" name="Text Placeholder 2">
            <a:extLst>
              <a:ext uri="{FF2B5EF4-FFF2-40B4-BE49-F238E27FC236}">
                <a16:creationId xmlns:a16="http://schemas.microsoft.com/office/drawing/2014/main" id="{A24D9D36-3024-C6B4-72EC-24694EDE1B12}"/>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1" tx1="lt1" bg2="dk2" tx2="lt2" accent1="accent1" accent2="accent2" accent3="accent3" accent4="accent4" accent5="accent5" accent6="accent6" hlink="hlink" folHlink="folHlink"/>
  <p:sldLayoutIdLst>
    <p:sldLayoutId id="2147487825" r:id="rId1"/>
    <p:sldLayoutId id="2147487752" r:id="rId2"/>
    <p:sldLayoutId id="2147487826" r:id="rId3"/>
    <p:sldLayoutId id="2147487753" r:id="rId4"/>
    <p:sldLayoutId id="2147487754" r:id="rId5"/>
    <p:sldLayoutId id="2147487755" r:id="rId6"/>
    <p:sldLayoutId id="2147487756" r:id="rId7"/>
    <p:sldLayoutId id="2147487827" r:id="rId8"/>
    <p:sldLayoutId id="2147487757" r:id="rId9"/>
    <p:sldLayoutId id="2147487758" r:id="rId10"/>
    <p:sldLayoutId id="2147487828" r:id="rId11"/>
    <p:sldLayoutId id="2147487829" r:id="rId12"/>
    <p:sldLayoutId id="2147487830" r:id="rId13"/>
    <p:sldLayoutId id="2147487831" r:id="rId14"/>
    <p:sldLayoutId id="2147487832" r:id="rId15"/>
    <p:sldLayoutId id="2147487833" r:id="rId16"/>
    <p:sldLayoutId id="2147487834" r:id="rId17"/>
    <p:sldLayoutId id="2147487835" r:id="rId18"/>
    <p:sldLayoutId id="2147487836" r:id="rId19"/>
    <p:sldLayoutId id="2147487837" r:id="rId20"/>
    <p:sldLayoutId id="2147487838" r:id="rId21"/>
    <p:sldLayoutId id="2147487839" r:id="rId22"/>
    <p:sldLayoutId id="2147487840" r:id="rId23"/>
    <p:sldLayoutId id="2147487841" r:id="rId24"/>
    <p:sldLayoutId id="2147487842" r:id="rId25"/>
    <p:sldLayoutId id="2147487843" r:id="rId26"/>
    <p:sldLayoutId id="2147487759" r:id="rId27"/>
    <p:sldLayoutId id="2147487760" r:id="rId28"/>
    <p:sldLayoutId id="2147487761" r:id="rId29"/>
  </p:sldLayoutIdLst>
  <p:txStyles>
    <p:titleStyle>
      <a:lvl1pPr algn="ctr" rtl="0" eaLnBrk="0" fontAlgn="base" hangingPunct="0">
        <a:lnSpc>
          <a:spcPct val="90000"/>
        </a:lnSpc>
        <a:spcBef>
          <a:spcPct val="0"/>
        </a:spcBef>
        <a:spcAft>
          <a:spcPct val="0"/>
        </a:spcAft>
        <a:defRPr sz="5400" kern="1200">
          <a:solidFill>
            <a:schemeClr val="bg2"/>
          </a:solidFill>
          <a:latin typeface="Arial" panose="020B0604020202020204" pitchFamily="34" charset="0"/>
          <a:ea typeface="+mj-ea"/>
          <a:cs typeface="Arial" panose="020B0604020202020204" pitchFamily="34" charset="0"/>
        </a:defRPr>
      </a:lvl1pPr>
      <a:lvl2pPr algn="ctr" rtl="0" eaLnBrk="0" fontAlgn="base" hangingPunct="0">
        <a:lnSpc>
          <a:spcPct val="90000"/>
        </a:lnSpc>
        <a:spcBef>
          <a:spcPct val="0"/>
        </a:spcBef>
        <a:spcAft>
          <a:spcPct val="0"/>
        </a:spcAft>
        <a:defRPr sz="5400">
          <a:solidFill>
            <a:schemeClr val="bg2"/>
          </a:solidFill>
          <a:latin typeface="Arial" pitchFamily="34" charset="0"/>
          <a:cs typeface="Arial" pitchFamily="34" charset="0"/>
        </a:defRPr>
      </a:lvl2pPr>
      <a:lvl3pPr algn="ctr" rtl="0" eaLnBrk="0" fontAlgn="base" hangingPunct="0">
        <a:lnSpc>
          <a:spcPct val="90000"/>
        </a:lnSpc>
        <a:spcBef>
          <a:spcPct val="0"/>
        </a:spcBef>
        <a:spcAft>
          <a:spcPct val="0"/>
        </a:spcAft>
        <a:defRPr sz="5400">
          <a:solidFill>
            <a:schemeClr val="bg2"/>
          </a:solidFill>
          <a:latin typeface="Arial" pitchFamily="34" charset="0"/>
          <a:cs typeface="Arial" pitchFamily="34" charset="0"/>
        </a:defRPr>
      </a:lvl3pPr>
      <a:lvl4pPr algn="ctr" rtl="0" eaLnBrk="0" fontAlgn="base" hangingPunct="0">
        <a:lnSpc>
          <a:spcPct val="90000"/>
        </a:lnSpc>
        <a:spcBef>
          <a:spcPct val="0"/>
        </a:spcBef>
        <a:spcAft>
          <a:spcPct val="0"/>
        </a:spcAft>
        <a:defRPr sz="5400">
          <a:solidFill>
            <a:schemeClr val="bg2"/>
          </a:solidFill>
          <a:latin typeface="Arial" pitchFamily="34" charset="0"/>
          <a:cs typeface="Arial" pitchFamily="34" charset="0"/>
        </a:defRPr>
      </a:lvl4pPr>
      <a:lvl5pPr algn="ctr" rtl="0" eaLnBrk="0" fontAlgn="base" hangingPunct="0">
        <a:lnSpc>
          <a:spcPct val="90000"/>
        </a:lnSpc>
        <a:spcBef>
          <a:spcPct val="0"/>
        </a:spcBef>
        <a:spcAft>
          <a:spcPct val="0"/>
        </a:spcAft>
        <a:defRPr sz="5400">
          <a:solidFill>
            <a:schemeClr val="bg2"/>
          </a:solidFill>
          <a:latin typeface="Arial" pitchFamily="34" charset="0"/>
          <a:cs typeface="Arial" pitchFamily="34" charset="0"/>
        </a:defRPr>
      </a:lvl5pPr>
      <a:lvl6pPr marL="457200" algn="ctr" rtl="0" fontAlgn="base">
        <a:lnSpc>
          <a:spcPct val="90000"/>
        </a:lnSpc>
        <a:spcBef>
          <a:spcPct val="0"/>
        </a:spcBef>
        <a:spcAft>
          <a:spcPct val="0"/>
        </a:spcAft>
        <a:defRPr sz="5400">
          <a:solidFill>
            <a:schemeClr val="bg2"/>
          </a:solidFill>
          <a:latin typeface="Arial" pitchFamily="34" charset="0"/>
          <a:cs typeface="Arial" pitchFamily="34" charset="0"/>
        </a:defRPr>
      </a:lvl6pPr>
      <a:lvl7pPr marL="914400" algn="ctr" rtl="0" fontAlgn="base">
        <a:lnSpc>
          <a:spcPct val="90000"/>
        </a:lnSpc>
        <a:spcBef>
          <a:spcPct val="0"/>
        </a:spcBef>
        <a:spcAft>
          <a:spcPct val="0"/>
        </a:spcAft>
        <a:defRPr sz="5400">
          <a:solidFill>
            <a:schemeClr val="bg2"/>
          </a:solidFill>
          <a:latin typeface="Arial" pitchFamily="34" charset="0"/>
          <a:cs typeface="Arial" pitchFamily="34" charset="0"/>
        </a:defRPr>
      </a:lvl7pPr>
      <a:lvl8pPr marL="1371600" algn="ctr" rtl="0" fontAlgn="base">
        <a:lnSpc>
          <a:spcPct val="90000"/>
        </a:lnSpc>
        <a:spcBef>
          <a:spcPct val="0"/>
        </a:spcBef>
        <a:spcAft>
          <a:spcPct val="0"/>
        </a:spcAft>
        <a:defRPr sz="5400">
          <a:solidFill>
            <a:schemeClr val="bg2"/>
          </a:solidFill>
          <a:latin typeface="Arial" pitchFamily="34" charset="0"/>
          <a:cs typeface="Arial" pitchFamily="34" charset="0"/>
        </a:defRPr>
      </a:lvl8pPr>
      <a:lvl9pPr marL="1828800" algn="ctr" rtl="0" fontAlgn="base">
        <a:lnSpc>
          <a:spcPct val="90000"/>
        </a:lnSpc>
        <a:spcBef>
          <a:spcPct val="0"/>
        </a:spcBef>
        <a:spcAft>
          <a:spcPct val="0"/>
        </a:spcAft>
        <a:defRPr sz="5400">
          <a:solidFill>
            <a:schemeClr val="bg2"/>
          </a:solidFill>
          <a:latin typeface="Arial" pitchFamily="34" charset="0"/>
          <a:cs typeface="Arial" pitchFamily="34" charset="0"/>
        </a:defRPr>
      </a:lvl9pPr>
    </p:titleStyle>
    <p:bodyStyle>
      <a:lvl1pPr marL="457200" indent="-457200" algn="l" rtl="0" eaLnBrk="0" fontAlgn="base" hangingPunct="0">
        <a:lnSpc>
          <a:spcPct val="90000"/>
        </a:lnSpc>
        <a:spcBef>
          <a:spcPts val="1000"/>
        </a:spcBef>
        <a:spcAft>
          <a:spcPct val="0"/>
        </a:spcAft>
        <a:buFont typeface="Arial" panose="020B0604020202020204" pitchFamily="34" charset="0"/>
        <a:buChar char="•"/>
        <a:defRPr sz="4400" kern="1200">
          <a:solidFill>
            <a:schemeClr val="bg2"/>
          </a:solidFill>
          <a:latin typeface="Arial" panose="020B0604020202020204" pitchFamily="34" charset="0"/>
          <a:ea typeface="+mn-ea"/>
          <a:cs typeface="Arial" panose="020B0604020202020204" pitchFamily="34" charset="0"/>
        </a:defRPr>
      </a:lvl1pPr>
      <a:lvl2pPr marL="914400" indent="-457200" algn="l" rtl="0" eaLnBrk="0" fontAlgn="base" hangingPunct="0">
        <a:lnSpc>
          <a:spcPct val="90000"/>
        </a:lnSpc>
        <a:spcBef>
          <a:spcPts val="500"/>
        </a:spcBef>
        <a:spcAft>
          <a:spcPct val="0"/>
        </a:spcAft>
        <a:buFont typeface="Arial" panose="020B0604020202020204" pitchFamily="34" charset="0"/>
        <a:buChar char="-"/>
        <a:defRPr sz="4000" kern="1200">
          <a:solidFill>
            <a:schemeClr val="bg2"/>
          </a:solidFill>
          <a:latin typeface="Arial" panose="020B0604020202020204" pitchFamily="34" charset="0"/>
          <a:ea typeface="+mn-ea"/>
          <a:cs typeface="Arial" panose="020B0604020202020204" pitchFamily="34" charset="0"/>
        </a:defRPr>
      </a:lvl2pPr>
      <a:lvl3pPr marL="1371600" indent="-457200" algn="l" rtl="0" eaLnBrk="0" fontAlgn="base" hangingPunct="0">
        <a:lnSpc>
          <a:spcPct val="90000"/>
        </a:lnSpc>
        <a:spcBef>
          <a:spcPts val="500"/>
        </a:spcBef>
        <a:spcAft>
          <a:spcPct val="0"/>
        </a:spcAft>
        <a:buFont typeface="Arial" panose="020B0604020202020204" pitchFamily="34" charset="0"/>
        <a:buChar char="•"/>
        <a:defRPr sz="3600" kern="1200">
          <a:solidFill>
            <a:schemeClr val="bg2"/>
          </a:solidFill>
          <a:latin typeface="Arial" panose="020B0604020202020204" pitchFamily="34" charset="0"/>
          <a:ea typeface="+mn-ea"/>
          <a:cs typeface="Arial" panose="020B0604020202020204" pitchFamily="34" charset="0"/>
        </a:defRPr>
      </a:lvl3pPr>
      <a:lvl4pPr marL="1828800" indent="-457200" algn="l" rtl="0" eaLnBrk="0" fontAlgn="base" hangingPunct="0">
        <a:lnSpc>
          <a:spcPct val="90000"/>
        </a:lnSpc>
        <a:spcBef>
          <a:spcPts val="500"/>
        </a:spcBef>
        <a:spcAft>
          <a:spcPct val="0"/>
        </a:spcAft>
        <a:buFont typeface="Arial" panose="020B0604020202020204" pitchFamily="34" charset="0"/>
        <a:buChar char="•"/>
        <a:defRPr sz="3200" kern="1200">
          <a:solidFill>
            <a:schemeClr val="bg2"/>
          </a:solidFill>
          <a:latin typeface="Arial" panose="020B0604020202020204" pitchFamily="34" charset="0"/>
          <a:ea typeface="+mn-ea"/>
          <a:cs typeface="Arial" panose="020B0604020202020204" pitchFamily="34" charset="0"/>
        </a:defRPr>
      </a:lvl4pPr>
      <a:lvl5pPr marL="2286000" indent="-457200" algn="l" rtl="0" eaLnBrk="0" fontAlgn="base" hangingPunct="0">
        <a:lnSpc>
          <a:spcPct val="90000"/>
        </a:lnSpc>
        <a:spcBef>
          <a:spcPts val="500"/>
        </a:spcBef>
        <a:spcAft>
          <a:spcPct val="0"/>
        </a:spcAft>
        <a:buFont typeface="Arial" panose="020B0604020202020204" pitchFamily="34" charset="0"/>
        <a:buChar char="•"/>
        <a:defRPr sz="3200" kern="1200">
          <a:solidFill>
            <a:schemeClr val="bg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Title Placeholder 1">
            <a:extLst>
              <a:ext uri="{FF2B5EF4-FFF2-40B4-BE49-F238E27FC236}">
                <a16:creationId xmlns:a16="http://schemas.microsoft.com/office/drawing/2014/main" id="{D9603119-2861-1980-EC48-8F2044F0B53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9" name="Text Placeholder 2">
            <a:extLst>
              <a:ext uri="{FF2B5EF4-FFF2-40B4-BE49-F238E27FC236}">
                <a16:creationId xmlns:a16="http://schemas.microsoft.com/office/drawing/2014/main" id="{D9D02E35-16B8-4517-9D5A-DA4F0B41BBCB}"/>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CC8C148-3F50-531E-9070-97203C6AD1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mtClean="0">
                <a:solidFill>
                  <a:schemeClr val="tx1">
                    <a:tint val="82000"/>
                  </a:schemeClr>
                </a:solidFill>
              </a:defRPr>
            </a:lvl1pPr>
          </a:lstStyle>
          <a:p>
            <a:pPr>
              <a:defRPr/>
            </a:pPr>
            <a:fld id="{4AB2074D-9108-4497-AA42-4A74EA3E1197}" type="datetimeFigureOut">
              <a:rPr lang="en-US"/>
              <a:pPr>
                <a:defRPr/>
              </a:pPr>
              <a:t>10/19/2025</a:t>
            </a:fld>
            <a:endParaRPr lang="en-US"/>
          </a:p>
        </p:txBody>
      </p:sp>
      <p:sp>
        <p:nvSpPr>
          <p:cNvPr id="5" name="Footer Placeholder 4">
            <a:extLst>
              <a:ext uri="{FF2B5EF4-FFF2-40B4-BE49-F238E27FC236}">
                <a16:creationId xmlns:a16="http://schemas.microsoft.com/office/drawing/2014/main" id="{B6D1A8ED-B64E-8079-E099-BA0CFA28C6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EF08BA57-C8C3-A014-DA9B-2B908B1D19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mtClean="0">
                <a:solidFill>
                  <a:schemeClr val="tx1">
                    <a:tint val="82000"/>
                  </a:schemeClr>
                </a:solidFill>
              </a:defRPr>
            </a:lvl1pPr>
          </a:lstStyle>
          <a:p>
            <a:pPr>
              <a:defRPr/>
            </a:pPr>
            <a:fld id="{E40C648B-E7F0-43FB-98A0-226E5A42DB3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762" r:id="rId1"/>
    <p:sldLayoutId id="2147487763" r:id="rId2"/>
    <p:sldLayoutId id="2147487764" r:id="rId3"/>
    <p:sldLayoutId id="2147487765" r:id="rId4"/>
    <p:sldLayoutId id="2147487766" r:id="rId5"/>
    <p:sldLayoutId id="2147487767" r:id="rId6"/>
    <p:sldLayoutId id="2147487768" r:id="rId7"/>
    <p:sldLayoutId id="2147487769" r:id="rId8"/>
    <p:sldLayoutId id="2147487770" r:id="rId9"/>
    <p:sldLayoutId id="2147487771" r:id="rId10"/>
    <p:sldLayoutId id="2147487772" r:id="rId11"/>
    <p:sldLayoutId id="2147487844" r:id="rId12"/>
    <p:sldLayoutId id="2147487845" r:id="rId13"/>
    <p:sldLayoutId id="2147487846" r:id="rId14"/>
    <p:sldLayoutId id="2147487847" r:id="rId15"/>
    <p:sldLayoutId id="2147487848" r:id="rId16"/>
    <p:sldLayoutId id="2147487849" r:id="rId17"/>
    <p:sldLayoutId id="2147487850" r:id="rId18"/>
    <p:sldLayoutId id="2147487851" r:id="rId19"/>
    <p:sldLayoutId id="2147487852" r:id="rId20"/>
    <p:sldLayoutId id="2147487853" r:id="rId2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Aptos Display" panose="020B0004020202020204" pitchFamily="34" charset="0"/>
        </a:defRPr>
      </a:lvl2pPr>
      <a:lvl3pPr algn="l" rtl="0" fontAlgn="base">
        <a:lnSpc>
          <a:spcPct val="90000"/>
        </a:lnSpc>
        <a:spcBef>
          <a:spcPct val="0"/>
        </a:spcBef>
        <a:spcAft>
          <a:spcPct val="0"/>
        </a:spcAft>
        <a:defRPr sz="4400">
          <a:solidFill>
            <a:schemeClr val="tx1"/>
          </a:solidFill>
          <a:latin typeface="Aptos Display" panose="020B0004020202020204" pitchFamily="34" charset="0"/>
        </a:defRPr>
      </a:lvl3pPr>
      <a:lvl4pPr algn="l" rtl="0" fontAlgn="base">
        <a:lnSpc>
          <a:spcPct val="90000"/>
        </a:lnSpc>
        <a:spcBef>
          <a:spcPct val="0"/>
        </a:spcBef>
        <a:spcAft>
          <a:spcPct val="0"/>
        </a:spcAft>
        <a:defRPr sz="4400">
          <a:solidFill>
            <a:schemeClr val="tx1"/>
          </a:solidFill>
          <a:latin typeface="Aptos Display" panose="020B0004020202020204" pitchFamily="34" charset="0"/>
        </a:defRPr>
      </a:lvl4pPr>
      <a:lvl5pPr algn="l" rtl="0" fontAlgn="base">
        <a:lnSpc>
          <a:spcPct val="90000"/>
        </a:lnSpc>
        <a:spcBef>
          <a:spcPct val="0"/>
        </a:spcBef>
        <a:spcAft>
          <a:spcPct val="0"/>
        </a:spcAft>
        <a:defRPr sz="4400">
          <a:solidFill>
            <a:schemeClr val="tx1"/>
          </a:solidFill>
          <a:latin typeface="Aptos Display" panose="020B0004020202020204" pitchFamily="34" charset="0"/>
        </a:defRPr>
      </a:lvl5pPr>
      <a:lvl6pPr marL="457200" algn="l" rtl="0" fontAlgn="base">
        <a:lnSpc>
          <a:spcPct val="90000"/>
        </a:lnSpc>
        <a:spcBef>
          <a:spcPct val="0"/>
        </a:spcBef>
        <a:spcAft>
          <a:spcPct val="0"/>
        </a:spcAft>
        <a:defRPr sz="4400">
          <a:solidFill>
            <a:schemeClr val="tx1"/>
          </a:solidFill>
          <a:latin typeface="Aptos Display" panose="020B0004020202020204" pitchFamily="34" charset="0"/>
        </a:defRPr>
      </a:lvl6pPr>
      <a:lvl7pPr marL="914400" algn="l" rtl="0" fontAlgn="base">
        <a:lnSpc>
          <a:spcPct val="90000"/>
        </a:lnSpc>
        <a:spcBef>
          <a:spcPct val="0"/>
        </a:spcBef>
        <a:spcAft>
          <a:spcPct val="0"/>
        </a:spcAft>
        <a:defRPr sz="4400">
          <a:solidFill>
            <a:schemeClr val="tx1"/>
          </a:solidFill>
          <a:latin typeface="Aptos Display" panose="020B0004020202020204" pitchFamily="34" charset="0"/>
        </a:defRPr>
      </a:lvl7pPr>
      <a:lvl8pPr marL="1371600" algn="l" rtl="0" fontAlgn="base">
        <a:lnSpc>
          <a:spcPct val="90000"/>
        </a:lnSpc>
        <a:spcBef>
          <a:spcPct val="0"/>
        </a:spcBef>
        <a:spcAft>
          <a:spcPct val="0"/>
        </a:spcAft>
        <a:defRPr sz="4400">
          <a:solidFill>
            <a:schemeClr val="tx1"/>
          </a:solidFill>
          <a:latin typeface="Aptos Display" panose="020B0004020202020204" pitchFamily="34" charset="0"/>
        </a:defRPr>
      </a:lvl8pPr>
      <a:lvl9pPr marL="1828800" algn="l" rtl="0" fontAlgn="base">
        <a:lnSpc>
          <a:spcPct val="90000"/>
        </a:lnSpc>
        <a:spcBef>
          <a:spcPct val="0"/>
        </a:spcBef>
        <a:spcAft>
          <a:spcPct val="0"/>
        </a:spcAft>
        <a:defRPr sz="4400">
          <a:solidFill>
            <a:schemeClr val="tx1"/>
          </a:solidFill>
          <a:latin typeface="Aptos Display" panose="020B000402020202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7FFFE5CA_0.xml"/><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7FE4E537_0.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7FE4E547_0.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microsoft.com/office/2018/10/relationships/comments" Target="../comments/modernComment_7FFFE5D2_8D04AC90.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microsoft.com/office/2018/10/relationships/comments" Target="../comments/modernComment_7FFFFC6D_9D35306F.xm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s://www.hellolingo.com/" TargetMode="External"/><Relationship Id="rId4" Type="http://schemas.openxmlformats.org/officeDocument/2006/relationships/hyperlink" Target="https://www.stelo.com/en-u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microsoft.com/office/2018/10/relationships/comments" Target="../comments/modernComment_7FFFFC7B_CBEEB4F9.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hyperlink" Target="https://dexcompdf.s3.us-west-2.amazonaws.com/en-us/G7-CGM-Users-Guide.pdf" TargetMode="External"/><Relationship Id="rId4" Type="http://schemas.openxmlformats.org/officeDocument/2006/relationships/hyperlink" Target="https://www.medtronicdiabetes.com/sites/default/files/library/download-library/user-guides/MiniMed-780G-system-user-guide-with-Guardian-4-sensor.pdf"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microsoft.com/office/2018/10/relationships/comments" Target="../comments/modernComment_7FFFFC6E_8CAE7842.xm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18/10/relationships/comments" Target="../comments/modernComment_7FFFFC70_B1677460.xml"/><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8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57.png"/><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microsoft.com/office/2018/10/relationships/comments" Target="../comments/modernComment_108_0.xml"/><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0.xml"/><Relationship Id="rId1" Type="http://schemas.openxmlformats.org/officeDocument/2006/relationships/slideLayout" Target="../slideLayouts/slideLayout149.xml"/><Relationship Id="rId4" Type="http://schemas.openxmlformats.org/officeDocument/2006/relationships/image" Target="../media/image7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73.jpeg"/><Relationship Id="rId5" Type="http://schemas.openxmlformats.org/officeDocument/2006/relationships/notesSlide" Target="../notesSlides/notesSlide41.xml"/><Relationship Id="rId4"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3" Type="http://schemas.microsoft.com/office/2018/10/relationships/comments" Target="../comments/modernComment_7FE4E44A_2076B752.xml"/><Relationship Id="rId7" Type="http://schemas.openxmlformats.org/officeDocument/2006/relationships/image" Target="../media/image77.png"/><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52.xml.rels><?xml version="1.0" encoding="UTF-8" standalone="yes"?>
<Relationships xmlns="http://schemas.openxmlformats.org/package/2006/relationships"><Relationship Id="rId8" Type="http://schemas.microsoft.com/office/2007/relationships/diagramDrawing" Target="../diagrams/drawing2.xml"/><Relationship Id="rId3" Type="http://schemas.microsoft.com/office/2018/10/relationships/comments" Target="../comments/modernComment_7FFFE615_251C311B.xml"/><Relationship Id="rId7" Type="http://schemas.openxmlformats.org/officeDocument/2006/relationships/diagramColors" Target="../diagrams/colors2.xml"/><Relationship Id="rId2" Type="http://schemas.openxmlformats.org/officeDocument/2006/relationships/notesSlide" Target="../notesSlides/notesSlide43.xml"/><Relationship Id="rId1" Type="http://schemas.openxmlformats.org/officeDocument/2006/relationships/slideLayout" Target="../slideLayouts/slideLayout30.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3.xml.rels><?xml version="1.0" encoding="UTF-8" standalone="yes"?>
<Relationships xmlns="http://schemas.openxmlformats.org/package/2006/relationships"><Relationship Id="rId3" Type="http://schemas.microsoft.com/office/2018/10/relationships/comments" Target="../comments/modernComment_113_0.xml"/><Relationship Id="rId2" Type="http://schemas.openxmlformats.org/officeDocument/2006/relationships/notesSlide" Target="../notesSlides/notesSlide44.xml"/><Relationship Id="rId1" Type="http://schemas.openxmlformats.org/officeDocument/2006/relationships/slideLayout" Target="../slideLayouts/slideLayout75.xml"/><Relationship Id="rId4" Type="http://schemas.openxmlformats.org/officeDocument/2006/relationships/image" Target="../media/image78.png"/></Relationships>
</file>

<file path=ppt/slides/_rels/slide54.xml.rels><?xml version="1.0" encoding="UTF-8" standalone="yes"?>
<Relationships xmlns="http://schemas.openxmlformats.org/package/2006/relationships"><Relationship Id="rId3" Type="http://schemas.microsoft.com/office/2018/10/relationships/comments" Target="../comments/modernComment_7FFFFC71_0.xml"/><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55.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notesSlide" Target="../notesSlides/notesSlide46.xml"/><Relationship Id="rId1" Type="http://schemas.openxmlformats.org/officeDocument/2006/relationships/slideLayout" Target="../slideLayouts/slideLayout71.xml"/><Relationship Id="rId6" Type="http://schemas.openxmlformats.org/officeDocument/2006/relationships/image" Target="../media/image83.png"/><Relationship Id="rId5" Type="http://schemas.openxmlformats.org/officeDocument/2006/relationships/image" Target="../media/image82.jpeg"/><Relationship Id="rId4" Type="http://schemas.openxmlformats.org/officeDocument/2006/relationships/image" Target="../media/image81.jpeg"/></Relationships>
</file>

<file path=ppt/slides/_rels/slide5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7.xml"/><Relationship Id="rId1" Type="http://schemas.openxmlformats.org/officeDocument/2006/relationships/slideLayout" Target="../slideLayouts/slideLayout71.xml"/></Relationships>
</file>

<file path=ppt/slides/_rels/slide57.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notesSlide" Target="../notesSlides/notesSlide48.xml"/><Relationship Id="rId1" Type="http://schemas.openxmlformats.org/officeDocument/2006/relationships/slideLayout" Target="../slideLayouts/slideLayout71.xml"/><Relationship Id="rId6" Type="http://schemas.openxmlformats.org/officeDocument/2006/relationships/image" Target="../media/image89.jpeg"/><Relationship Id="rId5" Type="http://schemas.openxmlformats.org/officeDocument/2006/relationships/image" Target="../media/image88.jpeg"/><Relationship Id="rId10" Type="http://schemas.openxmlformats.org/officeDocument/2006/relationships/image" Target="../media/image93.jpeg"/><Relationship Id="rId4" Type="http://schemas.openxmlformats.org/officeDocument/2006/relationships/image" Target="../media/image87.jpeg"/><Relationship Id="rId9" Type="http://schemas.openxmlformats.org/officeDocument/2006/relationships/image" Target="../media/image92.jpeg"/></Relationships>
</file>

<file path=ppt/slides/_rels/slide5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9.xml"/><Relationship Id="rId1" Type="http://schemas.openxmlformats.org/officeDocument/2006/relationships/slideLayout" Target="../slideLayouts/slideLayout74.xml"/><Relationship Id="rId4" Type="http://schemas.openxmlformats.org/officeDocument/2006/relationships/image" Target="../media/image95.jpeg"/></Relationships>
</file>

<file path=ppt/slides/_rels/slide59.xml.rels><?xml version="1.0" encoding="UTF-8" standalone="yes"?>
<Relationships xmlns="http://schemas.openxmlformats.org/package/2006/relationships"><Relationship Id="rId3" Type="http://schemas.microsoft.com/office/2018/10/relationships/comments" Target="../comments/modernComment_7FFFCDAD_0.xml"/><Relationship Id="rId2" Type="http://schemas.openxmlformats.org/officeDocument/2006/relationships/notesSlide" Target="../notesSlides/notesSlide50.xml"/><Relationship Id="rId1" Type="http://schemas.openxmlformats.org/officeDocument/2006/relationships/slideLayout" Target="../slideLayouts/slideLayout7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1.xml"/><Relationship Id="rId1" Type="http://schemas.openxmlformats.org/officeDocument/2006/relationships/slideLayout" Target="../slideLayouts/slideLayout71.xml"/></Relationships>
</file>

<file path=ppt/slides/_rels/slide61.xml.rels><?xml version="1.0" encoding="UTF-8" standalone="yes"?>
<Relationships xmlns="http://schemas.openxmlformats.org/package/2006/relationships"><Relationship Id="rId3" Type="http://schemas.microsoft.com/office/2018/10/relationships/comments" Target="../comments/modernComment_7FFFFC7D_0.xml"/><Relationship Id="rId2" Type="http://schemas.openxmlformats.org/officeDocument/2006/relationships/notesSlide" Target="../notesSlides/notesSlide52.xml"/><Relationship Id="rId1" Type="http://schemas.openxmlformats.org/officeDocument/2006/relationships/slideLayout" Target="../slideLayouts/slideLayout82.xml"/><Relationship Id="rId4" Type="http://schemas.openxmlformats.org/officeDocument/2006/relationships/image" Target="../media/image97.png"/></Relationships>
</file>

<file path=ppt/slides/_rels/slide62.xml.rels><?xml version="1.0" encoding="UTF-8" standalone="yes"?>
<Relationships xmlns="http://schemas.openxmlformats.org/package/2006/relationships"><Relationship Id="rId3" Type="http://schemas.openxmlformats.org/officeDocument/2006/relationships/hyperlink" Target="https://www.medtronicdiabetes.com/download-library/minimed-780g-system" TargetMode="External"/><Relationship Id="rId2" Type="http://schemas.openxmlformats.org/officeDocument/2006/relationships/notesSlide" Target="../notesSlides/notesSlide53.xml"/><Relationship Id="rId1" Type="http://schemas.openxmlformats.org/officeDocument/2006/relationships/slideLayout" Target="../slideLayouts/slideLayout71.xml"/></Relationships>
</file>

<file path=ppt/slides/_rels/slide63.xml.rels><?xml version="1.0" encoding="UTF-8" standalone="yes"?>
<Relationships xmlns="http://schemas.openxmlformats.org/package/2006/relationships"><Relationship Id="rId3" Type="http://schemas.microsoft.com/office/2018/10/relationships/comments" Target="../comments/modernComment_15F_0.xml"/><Relationship Id="rId2" Type="http://schemas.openxmlformats.org/officeDocument/2006/relationships/notesSlide" Target="../notesSlides/notesSlide54.xml"/><Relationship Id="rId1" Type="http://schemas.openxmlformats.org/officeDocument/2006/relationships/slideLayout" Target="../slideLayouts/slideLayout71.xml"/><Relationship Id="rId4" Type="http://schemas.openxmlformats.org/officeDocument/2006/relationships/hyperlink" Target="https://www.betabionics.com/user-resources/" TargetMode="External"/></Relationships>
</file>

<file path=ppt/slides/_rels/slide64.xml.rels><?xml version="1.0" encoding="UTF-8" standalone="yes"?>
<Relationships xmlns="http://schemas.openxmlformats.org/package/2006/relationships"><Relationship Id="rId3" Type="http://schemas.microsoft.com/office/2018/10/relationships/comments" Target="../comments/modernComment_7FFFFC7F_0.xml"/><Relationship Id="rId2" Type="http://schemas.openxmlformats.org/officeDocument/2006/relationships/notesSlide" Target="../notesSlides/notesSlide55.xml"/><Relationship Id="rId1" Type="http://schemas.openxmlformats.org/officeDocument/2006/relationships/slideLayout" Target="../slideLayouts/slideLayout71.xml"/><Relationship Id="rId4" Type="http://schemas.openxmlformats.org/officeDocument/2006/relationships/hyperlink" Target="https://www.tandemdiabetes.com/support-center/pumps-and-supplies/tslimx2-insulin-pump/article/user-guides"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6.xml"/><Relationship Id="rId1" Type="http://schemas.openxmlformats.org/officeDocument/2006/relationships/slideLayout" Target="../slideLayouts/slideLayout71.xml"/></Relationships>
</file>

<file path=ppt/slides/_rels/slide66.xml.rels><?xml version="1.0" encoding="UTF-8" standalone="yes"?>
<Relationships xmlns="http://schemas.openxmlformats.org/package/2006/relationships"><Relationship Id="rId3" Type="http://schemas.microsoft.com/office/2018/10/relationships/comments" Target="../comments/modernComment_7FFFFC81_0.xml"/><Relationship Id="rId2" Type="http://schemas.openxmlformats.org/officeDocument/2006/relationships/notesSlide" Target="../notesSlides/notesSlide57.xml"/><Relationship Id="rId1" Type="http://schemas.openxmlformats.org/officeDocument/2006/relationships/slideLayout" Target="../slideLayouts/slideLayout71.xml"/><Relationship Id="rId5" Type="http://schemas.openxmlformats.org/officeDocument/2006/relationships/hyperlink" Target="https://www.tandemdiabetes.com/support-center/pumps-and-supplies/tslimx2-insulin-pump/article/user-guides" TargetMode="External"/><Relationship Id="rId4" Type="http://schemas.openxmlformats.org/officeDocument/2006/relationships/image" Target="../media/image99.png"/></Relationships>
</file>

<file path=ppt/slides/_rels/slide67.xml.rels><?xml version="1.0" encoding="UTF-8" standalone="yes"?>
<Relationships xmlns="http://schemas.openxmlformats.org/package/2006/relationships"><Relationship Id="rId3" Type="http://schemas.microsoft.com/office/2018/10/relationships/comments" Target="../comments/modernComment_7FFFF730_F8B0DB0.xml"/><Relationship Id="rId2" Type="http://schemas.openxmlformats.org/officeDocument/2006/relationships/notesSlide" Target="../notesSlides/notesSlide58.xml"/><Relationship Id="rId1" Type="http://schemas.openxmlformats.org/officeDocument/2006/relationships/slideLayout" Target="../slideLayouts/slideLayout8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1.xml"/></Relationships>
</file>

<file path=ppt/slides/_rels/slide6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0.xml"/><Relationship Id="rId1" Type="http://schemas.openxmlformats.org/officeDocument/2006/relationships/slideLayout" Target="../slideLayouts/slideLayout71.xml"/><Relationship Id="rId4" Type="http://schemas.openxmlformats.org/officeDocument/2006/relationships/image" Target="../media/image101.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47.xml"/><Relationship Id="rId1" Type="http://schemas.openxmlformats.org/officeDocument/2006/relationships/tags" Target="../tags/tag11.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32.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8" Type="http://schemas.microsoft.com/office/2007/relationships/diagramDrawing" Target="../diagrams/drawing3.xml"/><Relationship Id="rId3" Type="http://schemas.microsoft.com/office/2018/10/relationships/comments" Target="../comments/modernComment_7FA35690_C3E2937A.xml"/><Relationship Id="rId7" Type="http://schemas.openxmlformats.org/officeDocument/2006/relationships/diagramColors" Target="../diagrams/colors3.xml"/><Relationship Id="rId2" Type="http://schemas.openxmlformats.org/officeDocument/2006/relationships/notesSlide" Target="../notesSlides/notesSlide65.xml"/><Relationship Id="rId1" Type="http://schemas.openxmlformats.org/officeDocument/2006/relationships/slideLayout" Target="../slideLayouts/slideLayout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microsoft.com/office/2018/10/relationships/comments" Target="../comments/modernComment_7FFFE5D4_2F5623AA.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microsoft.com/office/2018/10/relationships/comments" Target="../comments/modernComment_7FA356A4_FC473ADA.xml"/><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microsoft.com/office/2018/10/relationships/comments" Target="../comments/modernComment_14A_C79C1A47.xml"/><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hyperlink" Target="https://www.medtronicdiabetes.com/sites/default/files/library/download-library/user-guides/inpen-quick-start-guide.pdf" TargetMode="External"/><Relationship Id="rId5" Type="http://schemas.openxmlformats.org/officeDocument/2006/relationships/hyperlink" Target="about:blank" TargetMode="External"/><Relationship Id="rId4" Type="http://schemas.openxmlformats.org/officeDocument/2006/relationships/image" Target="../media/image109.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s>
</file>

<file path=ppt/slides/_rels/slide80.xml.rels><?xml version="1.0" encoding="UTF-8" standalone="yes"?>
<Relationships xmlns="http://schemas.openxmlformats.org/package/2006/relationships"><Relationship Id="rId3" Type="http://schemas.microsoft.com/office/2018/10/relationships/comments" Target="../comments/modernComment_7FFFFC82_6733C5B2.xml"/><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png"/></Relationships>
</file>

<file path=ppt/slides/_rels/slide8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71.xml"/><Relationship Id="rId1" Type="http://schemas.openxmlformats.org/officeDocument/2006/relationships/slideLayout" Target="../slideLayouts/slideLayout6.xml"/><Relationship Id="rId5" Type="http://schemas.openxmlformats.org/officeDocument/2006/relationships/image" Target="../media/image115.jpeg"/><Relationship Id="rId4" Type="http://schemas.openxmlformats.org/officeDocument/2006/relationships/image" Target="../media/image114.jpeg"/></Relationships>
</file>

<file path=ppt/slides/_rels/slide8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119.jpeg"/><Relationship Id="rId5" Type="http://schemas.openxmlformats.org/officeDocument/2006/relationships/image" Target="../media/image118.png"/><Relationship Id="rId4" Type="http://schemas.openxmlformats.org/officeDocument/2006/relationships/image" Target="../media/image117.png"/></Relationships>
</file>

<file path=ppt/slides/_rels/slide84.xml.rels><?xml version="1.0" encoding="UTF-8" standalone="yes"?>
<Relationships xmlns="http://schemas.openxmlformats.org/package/2006/relationships"><Relationship Id="rId2" Type="http://schemas.microsoft.com/office/2018/10/relationships/comments" Target="../comments/modernComment_7FFFE5D6_E38D449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microsoft.com/office/2018/10/relationships/comments" Target="../comments/modernComment_7FFFCDBD_0.xml"/><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8" Type="http://schemas.openxmlformats.org/officeDocument/2006/relationships/hyperlink" Target="https://www.diabeteseducator.org/danatech/home" TargetMode="External"/><Relationship Id="rId3" Type="http://schemas.openxmlformats.org/officeDocument/2006/relationships/hyperlink" Target="https://pro.diabeteswise.org/" TargetMode="External"/><Relationship Id="rId7" Type="http://schemas.openxmlformats.org/officeDocument/2006/relationships/image" Target="../media/image123.png"/><Relationship Id="rId2" Type="http://schemas.openxmlformats.org/officeDocument/2006/relationships/notesSlide" Target="../notesSlides/notesSlide75.xml"/><Relationship Id="rId1" Type="http://schemas.openxmlformats.org/officeDocument/2006/relationships/slideLayout" Target="../slideLayouts/slideLayout6.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8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4.xml"/><Relationship Id="rId1" Type="http://schemas.openxmlformats.org/officeDocument/2006/relationships/tags" Target="../tags/tag1.xml"/><Relationship Id="rId4" Type="http://schemas.openxmlformats.org/officeDocument/2006/relationships/image" Target="../media/image32.png"/></Relationships>
</file>

<file path=ppt/slides/_rels/slide9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mailto:isaacsd@ccf.org" TargetMode="External"/><Relationship Id="rId2" Type="http://schemas.openxmlformats.org/officeDocument/2006/relationships/notesSlide" Target="../notesSlides/notesSlide78.xml"/><Relationship Id="rId1" Type="http://schemas.openxmlformats.org/officeDocument/2006/relationships/slideLayout" Target="../slideLayouts/slideLayout8.xml"/><Relationship Id="rId4" Type="http://schemas.openxmlformats.org/officeDocument/2006/relationships/image" Target="../media/image1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060091BB-D7E6-BA1F-69D6-0E639F68FC44}"/>
              </a:ext>
            </a:extLst>
          </p:cNvPr>
          <p:cNvSpPr>
            <a:spLocks noGrp="1"/>
          </p:cNvSpPr>
          <p:nvPr>
            <p:ph type="ctrTitle"/>
          </p:nvPr>
        </p:nvSpPr>
        <p:spPr>
          <a:xfrm>
            <a:off x="1066800" y="609600"/>
            <a:ext cx="9220200" cy="2667000"/>
          </a:xfrm>
        </p:spPr>
        <p:txBody>
          <a:bodyPr>
            <a:normAutofit fontScale="90000"/>
          </a:bodyPr>
          <a:lstStyle/>
          <a:p>
            <a:pPr algn="r" eaLnBrk="1" hangingPunct="1">
              <a:defRPr/>
            </a:pPr>
            <a:r>
              <a:rPr lang="en-US" altLang="en-US" sz="4800" dirty="0">
                <a:latin typeface="Calibri" panose="020F0502020204030204" pitchFamily="34" charset="0"/>
                <a:ea typeface="Calibri" panose="020F0502020204030204" pitchFamily="34" charset="0"/>
                <a:cs typeface="Times New Roman" panose="02020603050405020304" pitchFamily="18" charset="0"/>
              </a:rPr>
              <a:t>Integrating Technology: CGM, Connected Pens, and Insulin Pumps</a:t>
            </a:r>
            <a:br>
              <a:rPr lang="en-US" altLang="en-US" sz="4800" dirty="0">
                <a:latin typeface="Calibri" panose="020F0502020204030204" pitchFamily="34" charset="0"/>
                <a:ea typeface="Calibri" panose="020F0502020204030204" pitchFamily="34" charset="0"/>
                <a:cs typeface="Times New Roman" panose="02020603050405020304" pitchFamily="18" charset="0"/>
              </a:rPr>
            </a:br>
            <a:r>
              <a:rPr lang="en-US" altLang="en-US" sz="4800" dirty="0" err="1">
                <a:latin typeface="Calibri" panose="020F0502020204030204" pitchFamily="34" charset="0"/>
                <a:ea typeface="Calibri" panose="020F0502020204030204" pitchFamily="34" charset="0"/>
                <a:cs typeface="Times New Roman" panose="02020603050405020304" pitchFamily="18" charset="0"/>
              </a:rPr>
              <a:t>DiabetesEd</a:t>
            </a:r>
            <a:r>
              <a:rPr lang="en-US" altLang="en-US" sz="4800" dirty="0">
                <a:latin typeface="Calibri" panose="020F0502020204030204" pitchFamily="34" charset="0"/>
                <a:ea typeface="Calibri" panose="020F0502020204030204" pitchFamily="34" charset="0"/>
                <a:cs typeface="Times New Roman" panose="02020603050405020304" pitchFamily="18" charset="0"/>
              </a:rPr>
              <a:t> Training Seminar </a:t>
            </a:r>
            <a:br>
              <a:rPr lang="en-US" altLang="en-US" sz="4800" dirty="0">
                <a:latin typeface="Calibri" panose="020F0502020204030204" pitchFamily="34" charset="0"/>
                <a:ea typeface="Calibri" panose="020F0502020204030204" pitchFamily="34" charset="0"/>
                <a:cs typeface="Times New Roman" panose="02020603050405020304" pitchFamily="18" charset="0"/>
              </a:rPr>
            </a:br>
            <a:r>
              <a:rPr lang="en-US" altLang="en-US" sz="4800" dirty="0">
                <a:latin typeface="Calibri" panose="020F0502020204030204" pitchFamily="34" charset="0"/>
                <a:ea typeface="Calibri" panose="020F0502020204030204" pitchFamily="34" charset="0"/>
                <a:cs typeface="Times New Roman" panose="02020603050405020304" pitchFamily="18" charset="0"/>
              </a:rPr>
              <a:t>2025 – Day 2</a:t>
            </a:r>
            <a:endParaRPr lang="en-US" altLang="en-US" sz="4800" dirty="0">
              <a:ea typeface="Calibri" panose="020F0502020204030204" pitchFamily="34" charset="0"/>
              <a:cs typeface="Times New Roman" panose="02020603050405020304" pitchFamily="18" charset="0"/>
            </a:endParaRPr>
          </a:p>
        </p:txBody>
      </p:sp>
      <p:sp>
        <p:nvSpPr>
          <p:cNvPr id="95235" name="Rectangle 3">
            <a:extLst>
              <a:ext uri="{FF2B5EF4-FFF2-40B4-BE49-F238E27FC236}">
                <a16:creationId xmlns:a16="http://schemas.microsoft.com/office/drawing/2014/main" id="{9A308671-66CC-ADD0-FF1C-B4D1CE5979D8}"/>
              </a:ext>
            </a:extLst>
          </p:cNvPr>
          <p:cNvSpPr>
            <a:spLocks noGrp="1"/>
          </p:cNvSpPr>
          <p:nvPr>
            <p:ph type="subTitle" idx="1"/>
          </p:nvPr>
        </p:nvSpPr>
        <p:spPr>
          <a:xfrm>
            <a:off x="1066800" y="4038600"/>
            <a:ext cx="6858000" cy="2286000"/>
          </a:xfrm>
        </p:spPr>
        <p:txBody>
          <a:bodyPr/>
          <a:lstStyle/>
          <a:p>
            <a:pPr eaLnBrk="1" hangingPunct="1"/>
            <a:r>
              <a:rPr lang="en-US" altLang="en-US" sz="2400" dirty="0"/>
              <a:t>Diana Isaacs, PharmD, BCPS, BC-ADM, BCACP CDCES, FADCES, FCCP</a:t>
            </a:r>
          </a:p>
          <a:p>
            <a:pPr eaLnBrk="1" hangingPunct="1"/>
            <a:r>
              <a:rPr lang="en-US" altLang="en-US" sz="2400" dirty="0"/>
              <a:t>Director, Education &amp; Training in Diabetes Technology </a:t>
            </a:r>
          </a:p>
          <a:p>
            <a:pPr eaLnBrk="1" hangingPunct="1"/>
            <a:r>
              <a:rPr lang="en-US" altLang="en-US" sz="2400" dirty="0"/>
              <a:t>Co-Director, Endocrine Disorders in Pregnancy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Google Shape;332;p63">
            <a:extLst>
              <a:ext uri="{FF2B5EF4-FFF2-40B4-BE49-F238E27FC236}">
                <a16:creationId xmlns:a16="http://schemas.microsoft.com/office/drawing/2014/main" id="{6FF382C7-AE81-D08C-BBFD-6AC91E88DA49}"/>
              </a:ext>
            </a:extLst>
          </p:cNvPr>
          <p:cNvSpPr>
            <a:spLocks noGrp="1"/>
          </p:cNvSpPr>
          <p:nvPr>
            <p:ph type="title"/>
          </p:nvPr>
        </p:nvSpPr>
        <p:spPr/>
        <p:txBody>
          <a:bodyPr lIns="91425" tIns="45700" rIns="91425" bIns="45700"/>
          <a:lstStyle/>
          <a:p>
            <a:pPr>
              <a:buClr>
                <a:srgbClr val="000000"/>
              </a:buClr>
              <a:buSzPts val="4400"/>
              <a:buFont typeface="Calibri" panose="020F0502020204030204" pitchFamily="34" charset="0"/>
              <a:buNone/>
            </a:pPr>
            <a:r>
              <a:rPr lang="en-US" altLang="en-US"/>
              <a:t>Types of CGM</a:t>
            </a:r>
          </a:p>
        </p:txBody>
      </p:sp>
      <p:sp>
        <p:nvSpPr>
          <p:cNvPr id="115715" name="Google Shape;333;p63">
            <a:extLst>
              <a:ext uri="{FF2B5EF4-FFF2-40B4-BE49-F238E27FC236}">
                <a16:creationId xmlns:a16="http://schemas.microsoft.com/office/drawing/2014/main" id="{7788122F-B200-D91B-1AAE-CC9CE96B46BE}"/>
              </a:ext>
            </a:extLst>
          </p:cNvPr>
          <p:cNvSpPr txBox="1">
            <a:spLocks noChangeArrowheads="1"/>
          </p:cNvSpPr>
          <p:nvPr/>
        </p:nvSpPr>
        <p:spPr bwMode="auto">
          <a:xfrm>
            <a:off x="414338" y="6149975"/>
            <a:ext cx="112379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5" tIns="34275" rIns="68575" bIns="34275"/>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Clr>
                <a:srgbClr val="000000"/>
              </a:buClr>
              <a:buSzPts val="900"/>
            </a:pPr>
            <a:r>
              <a:rPr lang="en-US" altLang="en-US" sz="1200">
                <a:solidFill>
                  <a:srgbClr val="000000"/>
                </a:solidFill>
                <a:latin typeface="Calibri" panose="020F0502020204030204" pitchFamily="34" charset="0"/>
                <a:cs typeface="Calibri" panose="020F0502020204030204" pitchFamily="34" charset="0"/>
                <a:sym typeface="Arial" panose="020B0604020202020204" pitchFamily="34" charset="0"/>
              </a:rPr>
              <a:t>Wright LA, Hirsch IB. </a:t>
            </a:r>
            <a:r>
              <a:rPr lang="en-US" altLang="en-US" sz="1200" i="1">
                <a:solidFill>
                  <a:srgbClr val="000000"/>
                </a:solidFill>
                <a:latin typeface="Calibri" panose="020F0502020204030204" pitchFamily="34" charset="0"/>
                <a:cs typeface="Calibri" panose="020F0502020204030204" pitchFamily="34" charset="0"/>
                <a:sym typeface="Arial" panose="020B0604020202020204" pitchFamily="34" charset="0"/>
              </a:rPr>
              <a:t>Diabetes Technol Ther. </a:t>
            </a:r>
            <a:r>
              <a:rPr lang="en-US" altLang="en-US" sz="1200">
                <a:solidFill>
                  <a:srgbClr val="000000"/>
                </a:solidFill>
                <a:latin typeface="Calibri" panose="020F0502020204030204" pitchFamily="34" charset="0"/>
                <a:cs typeface="Calibri" panose="020F0502020204030204" pitchFamily="34" charset="0"/>
                <a:sym typeface="Arial" panose="020B0604020202020204" pitchFamily="34" charset="0"/>
              </a:rPr>
              <a:t>2017;19(</a:t>
            </a:r>
            <a:r>
              <a:rPr lang="en-US" altLang="en-US" sz="1200">
                <a:solidFill>
                  <a:srgbClr val="000000"/>
                </a:solidFill>
                <a:latin typeface="Calibri" panose="020F0502020204030204" pitchFamily="34" charset="0"/>
                <a:cs typeface="Calibri" panose="020F0502020204030204" pitchFamily="34" charset="0"/>
              </a:rPr>
              <a:t>suppl 2</a:t>
            </a:r>
            <a:r>
              <a:rPr lang="en-US" altLang="en-US" sz="1200">
                <a:solidFill>
                  <a:srgbClr val="000000"/>
                </a:solidFill>
                <a:latin typeface="Calibri" panose="020F0502020204030204" pitchFamily="34" charset="0"/>
                <a:cs typeface="Calibri" panose="020F0502020204030204" pitchFamily="34" charset="0"/>
                <a:sym typeface="Arial" panose="020B0604020202020204" pitchFamily="34" charset="0"/>
              </a:rPr>
              <a:t>):S16-S26; </a:t>
            </a:r>
            <a:r>
              <a:rPr lang="en-US" altLang="en-US" sz="1200">
                <a:solidFill>
                  <a:srgbClr val="000000"/>
                </a:solidFill>
                <a:latin typeface="Calibri" panose="020F0502020204030204" pitchFamily="34" charset="0"/>
                <a:cs typeface="Calibri" panose="020F0502020204030204" pitchFamily="34" charset="0"/>
              </a:rPr>
              <a:t>Kruger DF, et al. </a:t>
            </a:r>
            <a:r>
              <a:rPr lang="en-US" altLang="en-US" sz="1200" i="1">
                <a:solidFill>
                  <a:srgbClr val="000000"/>
                </a:solidFill>
                <a:latin typeface="Calibri" panose="020F0502020204030204" pitchFamily="34" charset="0"/>
                <a:cs typeface="Calibri" panose="020F0502020204030204" pitchFamily="34" charset="0"/>
              </a:rPr>
              <a:t>Diab Educ</a:t>
            </a:r>
            <a:r>
              <a:rPr lang="en-US" altLang="en-US" sz="1200">
                <a:solidFill>
                  <a:srgbClr val="000000"/>
                </a:solidFill>
                <a:latin typeface="Calibri" panose="020F0502020204030204" pitchFamily="34" charset="0"/>
                <a:cs typeface="Calibri" panose="020F0502020204030204" pitchFamily="34" charset="0"/>
              </a:rPr>
              <a:t>. 2019;45(suppl 1):S3-S20.</a:t>
            </a:r>
          </a:p>
          <a:p>
            <a:pPr eaLnBrk="1" hangingPunct="1">
              <a:buClr>
                <a:srgbClr val="000000"/>
              </a:buClr>
              <a:buSzPts val="900"/>
            </a:pPr>
            <a:endParaRPr lang="en-US" altLang="en-US">
              <a:solidFill>
                <a:srgbClr val="000000"/>
              </a:solidFill>
              <a:latin typeface="Calibri" panose="020F0502020204030204" pitchFamily="34" charset="0"/>
            </a:endParaRPr>
          </a:p>
        </p:txBody>
      </p:sp>
      <p:graphicFrame>
        <p:nvGraphicFramePr>
          <p:cNvPr id="334" name="Google Shape;334;p63">
            <a:extLst>
              <a:ext uri="{FF2B5EF4-FFF2-40B4-BE49-F238E27FC236}">
                <a16:creationId xmlns:a16="http://schemas.microsoft.com/office/drawing/2014/main" id="{580DFEA7-15FE-6A98-9F4D-E187015F0810}"/>
              </a:ext>
            </a:extLst>
          </p:cNvPr>
          <p:cNvGraphicFramePr/>
          <p:nvPr/>
        </p:nvGraphicFramePr>
        <p:xfrm>
          <a:off x="449263" y="1481138"/>
          <a:ext cx="11480800" cy="4429126"/>
        </p:xfrm>
        <a:graphic>
          <a:graphicData uri="http://schemas.openxmlformats.org/drawingml/2006/table">
            <a:tbl>
              <a:tblPr firstRow="1" bandRow="1">
                <a:noFill/>
              </a:tblPr>
              <a:tblGrid>
                <a:gridCol w="5689600">
                  <a:extLst>
                    <a:ext uri="{9D8B030D-6E8A-4147-A177-3AD203B41FA5}">
                      <a16:colId xmlns:a16="http://schemas.microsoft.com/office/drawing/2014/main" val="20000"/>
                    </a:ext>
                  </a:extLst>
                </a:gridCol>
                <a:gridCol w="5791200">
                  <a:extLst>
                    <a:ext uri="{9D8B030D-6E8A-4147-A177-3AD203B41FA5}">
                      <a16:colId xmlns:a16="http://schemas.microsoft.com/office/drawing/2014/main" val="20001"/>
                    </a:ext>
                  </a:extLst>
                </a:gridCol>
              </a:tblGrid>
              <a:tr h="497633">
                <a:tc>
                  <a:txBody>
                    <a:bodyPr/>
                    <a:lstStyle/>
                    <a:p>
                      <a:pPr marL="0" marR="0" lvl="0" indent="0" algn="l" rtl="0">
                        <a:spcBef>
                          <a:spcPts val="0"/>
                        </a:spcBef>
                        <a:spcAft>
                          <a:spcPts val="0"/>
                        </a:spcAft>
                        <a:buNone/>
                      </a:pPr>
                      <a:r>
                        <a:rPr lang="en-US" sz="2400" u="none" strike="noStrike" cap="none" dirty="0">
                          <a:solidFill>
                            <a:schemeClr val="bg1"/>
                          </a:solidFill>
                        </a:rPr>
                        <a:t>Professional</a:t>
                      </a:r>
                      <a:endParaRPr sz="1800" dirty="0">
                        <a:solidFill>
                          <a:schemeClr val="bg1"/>
                        </a:solidFill>
                      </a:endParaRPr>
                    </a:p>
                  </a:txBody>
                  <a:tcPr marL="91450" marR="91450" marT="45699" marB="45699"/>
                </a:tc>
                <a:tc>
                  <a:txBody>
                    <a:bodyPr/>
                    <a:lstStyle/>
                    <a:p>
                      <a:pPr marL="0" marR="0" lvl="0" indent="0" algn="l" rtl="0">
                        <a:spcBef>
                          <a:spcPts val="0"/>
                        </a:spcBef>
                        <a:spcAft>
                          <a:spcPts val="0"/>
                        </a:spcAft>
                        <a:buNone/>
                      </a:pPr>
                      <a:r>
                        <a:rPr lang="en-US" sz="2400" dirty="0">
                          <a:solidFill>
                            <a:schemeClr val="bg1"/>
                          </a:solidFill>
                        </a:rPr>
                        <a:t>Personal</a:t>
                      </a:r>
                      <a:endParaRPr sz="1800" dirty="0">
                        <a:solidFill>
                          <a:schemeClr val="bg1"/>
                        </a:solidFill>
                      </a:endParaRPr>
                    </a:p>
                  </a:txBody>
                  <a:tcPr marL="91450" marR="91450" marT="45699" marB="45699"/>
                </a:tc>
                <a:extLst>
                  <a:ext uri="{0D108BD9-81ED-4DB2-BD59-A6C34878D82A}">
                    <a16:rowId xmlns:a16="http://schemas.microsoft.com/office/drawing/2014/main" val="10000"/>
                  </a:ext>
                </a:extLst>
              </a:tr>
              <a:tr h="639823">
                <a:tc>
                  <a:txBody>
                    <a:bodyPr/>
                    <a:lstStyle/>
                    <a:p>
                      <a:pPr marL="0" marR="0" lvl="0" indent="0" algn="l" rtl="0">
                        <a:spcBef>
                          <a:spcPts val="0"/>
                        </a:spcBef>
                        <a:spcAft>
                          <a:spcPts val="0"/>
                        </a:spcAft>
                        <a:buNone/>
                      </a:pPr>
                      <a:r>
                        <a:rPr lang="en-US" sz="2400" dirty="0">
                          <a:solidFill>
                            <a:schemeClr val="bg1"/>
                          </a:solidFill>
                        </a:rPr>
                        <a:t>Owned by the clinic</a:t>
                      </a:r>
                      <a:endParaRPr sz="1800" dirty="0">
                        <a:solidFill>
                          <a:schemeClr val="bg1"/>
                        </a:solidFill>
                      </a:endParaRPr>
                    </a:p>
                  </a:txBody>
                  <a:tcPr marL="91450" marR="91450" marT="45699" marB="45699"/>
                </a:tc>
                <a:tc>
                  <a:txBody>
                    <a:bodyPr/>
                    <a:lstStyle/>
                    <a:p>
                      <a:pPr marL="0" marR="0" lvl="0" indent="0" algn="l" rtl="0">
                        <a:spcBef>
                          <a:spcPts val="0"/>
                        </a:spcBef>
                        <a:spcAft>
                          <a:spcPts val="0"/>
                        </a:spcAft>
                        <a:buNone/>
                      </a:pPr>
                      <a:r>
                        <a:rPr lang="en-US" sz="2400" dirty="0">
                          <a:solidFill>
                            <a:schemeClr val="bg1"/>
                          </a:solidFill>
                        </a:rPr>
                        <a:t>Owned by the person with diabetes</a:t>
                      </a:r>
                      <a:endParaRPr sz="1800" dirty="0">
                        <a:solidFill>
                          <a:schemeClr val="bg1"/>
                        </a:solidFill>
                      </a:endParaRPr>
                    </a:p>
                  </a:txBody>
                  <a:tcPr marL="91450" marR="91450" marT="45699" marB="45699"/>
                </a:tc>
                <a:extLst>
                  <a:ext uri="{0D108BD9-81ED-4DB2-BD59-A6C34878D82A}">
                    <a16:rowId xmlns:a16="http://schemas.microsoft.com/office/drawing/2014/main" val="10001"/>
                  </a:ext>
                </a:extLst>
              </a:tr>
              <a:tr h="822918">
                <a:tc>
                  <a:txBody>
                    <a:bodyPr/>
                    <a:lstStyle/>
                    <a:p>
                      <a:pPr marL="0" marR="0" lvl="0" indent="0" algn="l" rtl="0">
                        <a:lnSpc>
                          <a:spcPct val="100000"/>
                        </a:lnSpc>
                        <a:spcBef>
                          <a:spcPts val="0"/>
                        </a:spcBef>
                        <a:spcAft>
                          <a:spcPts val="0"/>
                        </a:spcAft>
                        <a:buClr>
                          <a:schemeClr val="dk1"/>
                        </a:buClr>
                        <a:buSzPts val="2400"/>
                        <a:buFont typeface="Calibri"/>
                        <a:buNone/>
                      </a:pPr>
                      <a:r>
                        <a:rPr lang="en-US" sz="2400" dirty="0">
                          <a:solidFill>
                            <a:schemeClr val="bg1"/>
                          </a:solidFill>
                        </a:rPr>
                        <a:t>Blinded and unblinded (real-time feedback) options</a:t>
                      </a:r>
                      <a:endParaRPr sz="2400" dirty="0">
                        <a:solidFill>
                          <a:schemeClr val="bg1"/>
                        </a:solidFill>
                      </a:endParaRPr>
                    </a:p>
                  </a:txBody>
                  <a:tcPr marL="91450" marR="91450" marT="45699" marB="45699"/>
                </a:tc>
                <a:tc>
                  <a:txBody>
                    <a:bodyPr/>
                    <a:lstStyle/>
                    <a:p>
                      <a:pPr marL="0" marR="0" lvl="0" indent="0" algn="l" rtl="0">
                        <a:lnSpc>
                          <a:spcPct val="100000"/>
                        </a:lnSpc>
                        <a:spcBef>
                          <a:spcPts val="0"/>
                        </a:spcBef>
                        <a:spcAft>
                          <a:spcPts val="0"/>
                        </a:spcAft>
                        <a:buClr>
                          <a:schemeClr val="dk1"/>
                        </a:buClr>
                        <a:buSzPts val="2400"/>
                        <a:buFont typeface="Calibri"/>
                        <a:buNone/>
                      </a:pPr>
                      <a:r>
                        <a:rPr lang="en-US" sz="2400" dirty="0">
                          <a:solidFill>
                            <a:schemeClr val="bg1"/>
                          </a:solidFill>
                        </a:rPr>
                        <a:t>Real-time feedback</a:t>
                      </a:r>
                      <a:endParaRPr sz="2400" dirty="0">
                        <a:solidFill>
                          <a:schemeClr val="bg1"/>
                        </a:solidFill>
                      </a:endParaRPr>
                    </a:p>
                  </a:txBody>
                  <a:tcPr marL="91450" marR="91450" marT="45699" marB="45699"/>
                </a:tc>
                <a:extLst>
                  <a:ext uri="{0D108BD9-81ED-4DB2-BD59-A6C34878D82A}">
                    <a16:rowId xmlns:a16="http://schemas.microsoft.com/office/drawing/2014/main" val="10002"/>
                  </a:ext>
                </a:extLst>
              </a:tr>
              <a:tr h="457158">
                <a:tc>
                  <a:txBody>
                    <a:bodyPr/>
                    <a:lstStyle/>
                    <a:p>
                      <a:pPr marL="0" marR="0" lvl="0" indent="0" algn="l" rtl="0">
                        <a:spcBef>
                          <a:spcPts val="0"/>
                        </a:spcBef>
                        <a:spcAft>
                          <a:spcPts val="0"/>
                        </a:spcAft>
                        <a:buNone/>
                      </a:pPr>
                      <a:r>
                        <a:rPr lang="en-US" sz="2400" dirty="0">
                          <a:solidFill>
                            <a:schemeClr val="bg1"/>
                          </a:solidFill>
                        </a:rPr>
                        <a:t>Short-term use (3-14 days)</a:t>
                      </a:r>
                      <a:endParaRPr sz="1800" dirty="0">
                        <a:solidFill>
                          <a:schemeClr val="bg1"/>
                        </a:solidFill>
                      </a:endParaRPr>
                    </a:p>
                  </a:txBody>
                  <a:tcPr marL="91450" marR="91450" marT="45699" marB="45699"/>
                </a:tc>
                <a:tc>
                  <a:txBody>
                    <a:bodyPr/>
                    <a:lstStyle/>
                    <a:p>
                      <a:pPr marL="0" marR="0" lvl="0" indent="0" algn="l" rtl="0">
                        <a:spcBef>
                          <a:spcPts val="0"/>
                        </a:spcBef>
                        <a:spcAft>
                          <a:spcPts val="0"/>
                        </a:spcAft>
                        <a:buNone/>
                      </a:pPr>
                      <a:r>
                        <a:rPr lang="en-US" sz="2400" dirty="0">
                          <a:solidFill>
                            <a:schemeClr val="bg1"/>
                          </a:solidFill>
                        </a:rPr>
                        <a:t>Long-term use </a:t>
                      </a:r>
                      <a:endParaRPr sz="2400" dirty="0">
                        <a:solidFill>
                          <a:schemeClr val="bg1"/>
                        </a:solidFill>
                      </a:endParaRPr>
                    </a:p>
                  </a:txBody>
                  <a:tcPr marL="91450" marR="91450" marT="45699" marB="45699"/>
                </a:tc>
                <a:extLst>
                  <a:ext uri="{0D108BD9-81ED-4DB2-BD59-A6C34878D82A}">
                    <a16:rowId xmlns:a16="http://schemas.microsoft.com/office/drawing/2014/main" val="10003"/>
                  </a:ext>
                </a:extLst>
              </a:tr>
              <a:tr h="1188676">
                <a:tc>
                  <a:txBody>
                    <a:bodyPr/>
                    <a:lstStyle/>
                    <a:p>
                      <a:pPr marL="0" marR="0" lvl="0" indent="0" algn="l" rtl="0">
                        <a:lnSpc>
                          <a:spcPct val="100000"/>
                        </a:lnSpc>
                        <a:spcBef>
                          <a:spcPts val="0"/>
                        </a:spcBef>
                        <a:spcAft>
                          <a:spcPts val="0"/>
                        </a:spcAft>
                        <a:buClr>
                          <a:schemeClr val="dk1"/>
                        </a:buClr>
                        <a:buSzPts val="2400"/>
                        <a:buFont typeface="Calibri"/>
                        <a:buNone/>
                      </a:pPr>
                      <a:r>
                        <a:rPr lang="en-US" sz="2400" dirty="0">
                          <a:solidFill>
                            <a:schemeClr val="bg1"/>
                          </a:solidFill>
                        </a:rPr>
                        <a:t>Insurance coverage for most people with type 1 or type 2 diabetes</a:t>
                      </a:r>
                      <a:endParaRPr sz="1800" dirty="0">
                        <a:solidFill>
                          <a:schemeClr val="bg1"/>
                        </a:solidFill>
                      </a:endParaRPr>
                    </a:p>
                  </a:txBody>
                  <a:tcPr marL="91450" marR="91450" marT="45699" marB="45699"/>
                </a:tc>
                <a:tc>
                  <a:txBody>
                    <a:bodyPr/>
                    <a:lstStyle/>
                    <a:p>
                      <a:pPr marL="0" marR="0" lvl="0" indent="0" algn="l" rtl="0">
                        <a:spcBef>
                          <a:spcPts val="0"/>
                        </a:spcBef>
                        <a:spcAft>
                          <a:spcPts val="0"/>
                        </a:spcAft>
                        <a:buNone/>
                      </a:pPr>
                      <a:r>
                        <a:rPr lang="en-US" sz="2400" dirty="0">
                          <a:solidFill>
                            <a:schemeClr val="bg1"/>
                          </a:solidFill>
                        </a:rPr>
                        <a:t>Insurance coverage for most insulin users</a:t>
                      </a:r>
                      <a:endParaRPr sz="2400" dirty="0">
                        <a:solidFill>
                          <a:schemeClr val="bg1"/>
                        </a:solidFill>
                      </a:endParaRPr>
                    </a:p>
                  </a:txBody>
                  <a:tcPr marL="91450" marR="91450" marT="45699" marB="45699"/>
                </a:tc>
                <a:extLst>
                  <a:ext uri="{0D108BD9-81ED-4DB2-BD59-A6C34878D82A}">
                    <a16:rowId xmlns:a16="http://schemas.microsoft.com/office/drawing/2014/main" val="10004"/>
                  </a:ext>
                </a:extLst>
              </a:tr>
              <a:tr h="822918">
                <a:tc>
                  <a:txBody>
                    <a:bodyPr/>
                    <a:lstStyle/>
                    <a:p>
                      <a:pPr marL="0" marR="0" lvl="0" indent="0" algn="l" rtl="0">
                        <a:lnSpc>
                          <a:spcPct val="100000"/>
                        </a:lnSpc>
                        <a:spcBef>
                          <a:spcPts val="0"/>
                        </a:spcBef>
                        <a:spcAft>
                          <a:spcPts val="0"/>
                        </a:spcAft>
                        <a:buClr>
                          <a:schemeClr val="dk1"/>
                        </a:buClr>
                        <a:buSzPts val="2400"/>
                        <a:buFont typeface="Calibri"/>
                        <a:buNone/>
                      </a:pPr>
                      <a:r>
                        <a:rPr lang="en-US" sz="2400" dirty="0">
                          <a:solidFill>
                            <a:schemeClr val="bg1"/>
                          </a:solidFill>
                        </a:rPr>
                        <a:t>Not compatible with                                                                                                          insulin pumps or connected pens</a:t>
                      </a:r>
                      <a:endParaRPr sz="2400" dirty="0">
                        <a:solidFill>
                          <a:schemeClr val="bg1"/>
                        </a:solidFill>
                      </a:endParaRPr>
                    </a:p>
                  </a:txBody>
                  <a:tcPr marL="91450" marR="91450" marT="45699" marB="45699"/>
                </a:tc>
                <a:tc>
                  <a:txBody>
                    <a:bodyPr/>
                    <a:lstStyle/>
                    <a:p>
                      <a:pPr marL="0" marR="0" lvl="0" indent="0" algn="l" rtl="0">
                        <a:spcBef>
                          <a:spcPts val="0"/>
                        </a:spcBef>
                        <a:spcAft>
                          <a:spcPts val="0"/>
                        </a:spcAft>
                        <a:buNone/>
                      </a:pPr>
                      <a:r>
                        <a:rPr lang="en-US" sz="2400" dirty="0">
                          <a:solidFill>
                            <a:schemeClr val="bg1"/>
                          </a:solidFill>
                        </a:rPr>
                        <a:t>Compatible with smartphones, connected pens and insulin pumps with select devices</a:t>
                      </a:r>
                      <a:endParaRPr sz="2400" dirty="0">
                        <a:solidFill>
                          <a:schemeClr val="bg1"/>
                        </a:solidFill>
                      </a:endParaRPr>
                    </a:p>
                  </a:txBody>
                  <a:tcPr marL="91450" marR="91450" marT="45699" marB="45699"/>
                </a:tc>
                <a:extLst>
                  <a:ext uri="{0D108BD9-81ED-4DB2-BD59-A6C34878D82A}">
                    <a16:rowId xmlns:a16="http://schemas.microsoft.com/office/drawing/2014/main" val="10005"/>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Google Shape;332;p63">
            <a:extLst>
              <a:ext uri="{FF2B5EF4-FFF2-40B4-BE49-F238E27FC236}">
                <a16:creationId xmlns:a16="http://schemas.microsoft.com/office/drawing/2014/main" id="{D9633687-F4C8-96E0-17F1-AA08C1B84CDE}"/>
              </a:ext>
            </a:extLst>
          </p:cNvPr>
          <p:cNvSpPr>
            <a:spLocks noGrp="1"/>
          </p:cNvSpPr>
          <p:nvPr>
            <p:ph type="title"/>
          </p:nvPr>
        </p:nvSpPr>
        <p:spPr>
          <a:xfrm>
            <a:off x="-150586" y="286685"/>
            <a:ext cx="12192000" cy="612775"/>
          </a:xfrm>
        </p:spPr>
        <p:txBody>
          <a:bodyPr lIns="91425" tIns="45700" rIns="91425" bIns="45700"/>
          <a:lstStyle/>
          <a:p>
            <a:pPr>
              <a:buClr>
                <a:srgbClr val="000000"/>
              </a:buClr>
              <a:buSzPts val="4400"/>
              <a:buFont typeface="Calibri" panose="020F0502020204030204" pitchFamily="34" charset="0"/>
              <a:buNone/>
            </a:pPr>
            <a:r>
              <a:rPr lang="en-US" altLang="en-US" b="0" dirty="0">
                <a:latin typeface="Arial" panose="020B0604020202020204" pitchFamily="34" charset="0"/>
                <a:cs typeface="Arial" panose="020B0604020202020204" pitchFamily="34" charset="0"/>
              </a:rPr>
              <a:t>Types of CGM</a:t>
            </a:r>
          </a:p>
        </p:txBody>
      </p:sp>
      <p:sp>
        <p:nvSpPr>
          <p:cNvPr id="4" name="Text Placeholder 3">
            <a:extLst>
              <a:ext uri="{FF2B5EF4-FFF2-40B4-BE49-F238E27FC236}">
                <a16:creationId xmlns:a16="http://schemas.microsoft.com/office/drawing/2014/main" id="{BC82F98A-F899-03A8-0721-BDEE994F9B98}"/>
              </a:ext>
            </a:extLst>
          </p:cNvPr>
          <p:cNvSpPr>
            <a:spLocks noGrp="1"/>
          </p:cNvSpPr>
          <p:nvPr>
            <p:ph type="body" sz="quarter" idx="13"/>
          </p:nvPr>
        </p:nvSpPr>
        <p:spPr/>
        <p:txBody>
          <a:bodyPr/>
          <a:lstStyle/>
          <a:p>
            <a:r>
              <a:rPr lang="en-US" sz="1200" dirty="0"/>
              <a:t>American Diabetes Association Professional Practice Committee. </a:t>
            </a:r>
            <a:r>
              <a:rPr lang="en-US" sz="1200" i="1" dirty="0"/>
              <a:t>Diabetes Care</a:t>
            </a:r>
            <a:r>
              <a:rPr lang="en-US" sz="1200" dirty="0"/>
              <a:t>. 2025;48(Supplement_1):S146-S166.</a:t>
            </a:r>
          </a:p>
        </p:txBody>
      </p:sp>
      <p:graphicFrame>
        <p:nvGraphicFramePr>
          <p:cNvPr id="6" name="Google Shape;334;p63">
            <a:extLst>
              <a:ext uri="{FF2B5EF4-FFF2-40B4-BE49-F238E27FC236}">
                <a16:creationId xmlns:a16="http://schemas.microsoft.com/office/drawing/2014/main" id="{027B63A1-A30D-0AAA-3C2C-31CDF8DE640D}"/>
              </a:ext>
            </a:extLst>
          </p:cNvPr>
          <p:cNvGraphicFramePr>
            <a:graphicFrameLocks noGrp="1"/>
          </p:cNvGraphicFramePr>
          <p:nvPr>
            <p:ph idx="1"/>
          </p:nvPr>
        </p:nvGraphicFramePr>
        <p:xfrm>
          <a:off x="139700" y="1066800"/>
          <a:ext cx="11883571" cy="4907028"/>
        </p:xfrm>
        <a:graphic>
          <a:graphicData uri="http://schemas.openxmlformats.org/drawingml/2006/table">
            <a:tbl>
              <a:tblPr firstRow="1" firstCol="1" bandRow="1">
                <a:tableStyleId>{5C22544A-7EE6-4342-B048-85BDC9FD1C3A}</a:tableStyleId>
              </a:tblPr>
              <a:tblGrid>
                <a:gridCol w="1979154">
                  <a:extLst>
                    <a:ext uri="{9D8B030D-6E8A-4147-A177-3AD203B41FA5}">
                      <a16:colId xmlns:a16="http://schemas.microsoft.com/office/drawing/2014/main" val="20000"/>
                    </a:ext>
                  </a:extLst>
                </a:gridCol>
                <a:gridCol w="3163649">
                  <a:extLst>
                    <a:ext uri="{9D8B030D-6E8A-4147-A177-3AD203B41FA5}">
                      <a16:colId xmlns:a16="http://schemas.microsoft.com/office/drawing/2014/main" val="1366878696"/>
                    </a:ext>
                  </a:extLst>
                </a:gridCol>
                <a:gridCol w="3545811">
                  <a:extLst>
                    <a:ext uri="{9D8B030D-6E8A-4147-A177-3AD203B41FA5}">
                      <a16:colId xmlns:a16="http://schemas.microsoft.com/office/drawing/2014/main" val="20001"/>
                    </a:ext>
                  </a:extLst>
                </a:gridCol>
                <a:gridCol w="3194957">
                  <a:extLst>
                    <a:ext uri="{9D8B030D-6E8A-4147-A177-3AD203B41FA5}">
                      <a16:colId xmlns:a16="http://schemas.microsoft.com/office/drawing/2014/main" val="1606154340"/>
                    </a:ext>
                  </a:extLst>
                </a:gridCol>
              </a:tblGrid>
              <a:tr h="172861">
                <a:tc>
                  <a:txBody>
                    <a:bodyPr/>
                    <a:lstStyle/>
                    <a:p>
                      <a:pPr marL="0" marR="0" lvl="0" indent="0" algn="l" rtl="0">
                        <a:spcBef>
                          <a:spcPts val="0"/>
                        </a:spcBef>
                        <a:spcAft>
                          <a:spcPts val="0"/>
                        </a:spcAft>
                        <a:buNone/>
                      </a:pPr>
                      <a:endParaRPr sz="2200" dirty="0">
                        <a:solidFill>
                          <a:schemeClr val="bg1"/>
                        </a:solidFill>
                      </a:endParaRPr>
                    </a:p>
                  </a:txBody>
                  <a:tcPr marL="91450" marR="91450" marT="45699" marB="45699"/>
                </a:tc>
                <a:tc>
                  <a:txBody>
                    <a:bodyPr/>
                    <a:lstStyle/>
                    <a:p>
                      <a:pPr marL="0" marR="0" lvl="0" indent="0" algn="l" rtl="0">
                        <a:spcBef>
                          <a:spcPts val="0"/>
                        </a:spcBef>
                        <a:spcAft>
                          <a:spcPts val="0"/>
                        </a:spcAft>
                        <a:buNone/>
                      </a:pPr>
                      <a:r>
                        <a:rPr lang="en-US" sz="2200" u="none" strike="noStrike" cap="none" dirty="0">
                          <a:solidFill>
                            <a:schemeClr val="tx1"/>
                          </a:solidFill>
                        </a:rPr>
                        <a:t>Professional</a:t>
                      </a:r>
                      <a:endParaRPr sz="2200" dirty="0">
                        <a:solidFill>
                          <a:schemeClr val="tx1"/>
                        </a:solidFill>
                      </a:endParaRPr>
                    </a:p>
                  </a:txBody>
                  <a:tcPr marL="91450" marR="91450" marT="45699" marB="45699"/>
                </a:tc>
                <a:tc>
                  <a:txBody>
                    <a:bodyPr/>
                    <a:lstStyle/>
                    <a:p>
                      <a:pPr marL="0" marR="0" lvl="0" indent="0" algn="l" rtl="0">
                        <a:spcBef>
                          <a:spcPts val="0"/>
                        </a:spcBef>
                        <a:spcAft>
                          <a:spcPts val="0"/>
                        </a:spcAft>
                        <a:buNone/>
                      </a:pPr>
                      <a:r>
                        <a:rPr lang="en-US" sz="2200" dirty="0">
                          <a:solidFill>
                            <a:schemeClr val="tx1"/>
                          </a:solidFill>
                        </a:rPr>
                        <a:t>Personal</a:t>
                      </a:r>
                      <a:endParaRPr sz="2200" dirty="0">
                        <a:solidFill>
                          <a:schemeClr val="tx1"/>
                        </a:solidFill>
                      </a:endParaRPr>
                    </a:p>
                  </a:txBody>
                  <a:tcPr marL="91450" marR="91450" marT="45699" marB="45699"/>
                </a:tc>
                <a:tc>
                  <a:txBody>
                    <a:bodyPr/>
                    <a:lstStyle/>
                    <a:p>
                      <a:pPr marL="0" marR="0" lvl="0" indent="0" algn="l" rtl="0">
                        <a:spcBef>
                          <a:spcPts val="0"/>
                        </a:spcBef>
                        <a:spcAft>
                          <a:spcPts val="0"/>
                        </a:spcAft>
                        <a:buNone/>
                      </a:pPr>
                      <a:r>
                        <a:rPr lang="en-US" sz="2200" dirty="0">
                          <a:solidFill>
                            <a:schemeClr val="tx1"/>
                          </a:solidFill>
                        </a:rPr>
                        <a:t>OTC</a:t>
                      </a:r>
                      <a:endParaRPr sz="2200" dirty="0">
                        <a:solidFill>
                          <a:schemeClr val="tx1"/>
                        </a:solidFill>
                      </a:endParaRPr>
                    </a:p>
                  </a:txBody>
                  <a:tcPr marL="91450" marR="91450" marT="45699" marB="45699"/>
                </a:tc>
                <a:extLst>
                  <a:ext uri="{0D108BD9-81ED-4DB2-BD59-A6C34878D82A}">
                    <a16:rowId xmlns:a16="http://schemas.microsoft.com/office/drawing/2014/main" val="10000"/>
                  </a:ext>
                </a:extLst>
              </a:tr>
              <a:tr h="243503">
                <a:tc>
                  <a:txBody>
                    <a:bodyPr/>
                    <a:lstStyle/>
                    <a:p>
                      <a:pPr marL="0" marR="0" lvl="0" indent="0" algn="l" rtl="0">
                        <a:spcBef>
                          <a:spcPts val="0"/>
                        </a:spcBef>
                        <a:spcAft>
                          <a:spcPts val="0"/>
                        </a:spcAft>
                        <a:buNone/>
                      </a:pPr>
                      <a:r>
                        <a:rPr lang="en-US" sz="2200" dirty="0">
                          <a:solidFill>
                            <a:schemeClr val="tx1"/>
                          </a:solidFill>
                        </a:rPr>
                        <a:t>How to obtain</a:t>
                      </a:r>
                      <a:endParaRPr sz="2200" dirty="0">
                        <a:solidFill>
                          <a:schemeClr val="tx1"/>
                        </a:solidFill>
                      </a:endParaRPr>
                    </a:p>
                  </a:txBody>
                  <a:tcPr marL="91450" marR="91450" marT="45699" marB="45699"/>
                </a:tc>
                <a:tc>
                  <a:txBody>
                    <a:bodyPr/>
                    <a:lstStyle/>
                    <a:p>
                      <a:pPr marL="0" marR="0" lvl="0" indent="0" algn="l" rtl="0">
                        <a:spcBef>
                          <a:spcPts val="0"/>
                        </a:spcBef>
                        <a:spcAft>
                          <a:spcPts val="0"/>
                        </a:spcAft>
                        <a:buNone/>
                      </a:pPr>
                      <a:r>
                        <a:rPr lang="en-US" sz="2200" dirty="0">
                          <a:solidFill>
                            <a:schemeClr val="bg1"/>
                          </a:solidFill>
                        </a:rPr>
                        <a:t>Owned by the clinic </a:t>
                      </a:r>
                      <a:endParaRPr sz="2200" dirty="0">
                        <a:solidFill>
                          <a:schemeClr val="bg1"/>
                        </a:solidFill>
                      </a:endParaRPr>
                    </a:p>
                  </a:txBody>
                  <a:tcPr marL="91450" marR="91450" marT="45699" marB="45699"/>
                </a:tc>
                <a:tc>
                  <a:txBody>
                    <a:bodyPr/>
                    <a:lstStyle/>
                    <a:p>
                      <a:pPr marL="0" marR="0" lvl="0" indent="0" algn="l" rtl="0">
                        <a:spcBef>
                          <a:spcPts val="0"/>
                        </a:spcBef>
                        <a:spcAft>
                          <a:spcPts val="0"/>
                        </a:spcAft>
                        <a:buNone/>
                      </a:pPr>
                      <a:r>
                        <a:rPr lang="en-US" sz="2200" dirty="0">
                          <a:solidFill>
                            <a:schemeClr val="bg1"/>
                          </a:solidFill>
                        </a:rPr>
                        <a:t>Requires a prescription</a:t>
                      </a:r>
                      <a:endParaRPr sz="2200" dirty="0">
                        <a:solidFill>
                          <a:schemeClr val="bg1"/>
                        </a:solidFill>
                      </a:endParaRPr>
                    </a:p>
                  </a:txBody>
                  <a:tcPr marL="91450" marR="91450" marT="45699" marB="45699"/>
                </a:tc>
                <a:tc>
                  <a:txBody>
                    <a:bodyPr/>
                    <a:lstStyle/>
                    <a:p>
                      <a:pPr marL="0" marR="0" lvl="0" indent="0" algn="l" rtl="0">
                        <a:spcBef>
                          <a:spcPts val="0"/>
                        </a:spcBef>
                        <a:spcAft>
                          <a:spcPts val="0"/>
                        </a:spcAft>
                        <a:buNone/>
                      </a:pPr>
                      <a:r>
                        <a:rPr lang="en-US" sz="2200" dirty="0">
                          <a:solidFill>
                            <a:schemeClr val="bg1"/>
                          </a:solidFill>
                        </a:rPr>
                        <a:t>Available without a prescription </a:t>
                      </a:r>
                      <a:endParaRPr sz="2200" dirty="0">
                        <a:solidFill>
                          <a:schemeClr val="bg1"/>
                        </a:solidFill>
                      </a:endParaRPr>
                    </a:p>
                  </a:txBody>
                  <a:tcPr marL="91450" marR="91450" marT="45699" marB="45699"/>
                </a:tc>
                <a:extLst>
                  <a:ext uri="{0D108BD9-81ED-4DB2-BD59-A6C34878D82A}">
                    <a16:rowId xmlns:a16="http://schemas.microsoft.com/office/drawing/2014/main" val="10001"/>
                  </a:ext>
                </a:extLst>
              </a:tr>
              <a:tr h="455257">
                <a:tc>
                  <a:txBody>
                    <a:bodyPr/>
                    <a:lstStyle/>
                    <a:p>
                      <a:pPr marL="0" marR="0" lvl="0" indent="0" algn="l" rtl="0">
                        <a:lnSpc>
                          <a:spcPct val="100000"/>
                        </a:lnSpc>
                        <a:spcBef>
                          <a:spcPts val="0"/>
                        </a:spcBef>
                        <a:spcAft>
                          <a:spcPts val="0"/>
                        </a:spcAft>
                        <a:buClr>
                          <a:schemeClr val="dk1"/>
                        </a:buClr>
                        <a:buSzPts val="2400"/>
                        <a:buFont typeface="Calibri"/>
                        <a:buNone/>
                      </a:pPr>
                      <a:r>
                        <a:rPr lang="en-US" sz="2200" dirty="0">
                          <a:solidFill>
                            <a:schemeClr val="tx1"/>
                          </a:solidFill>
                        </a:rPr>
                        <a:t>Type</a:t>
                      </a:r>
                      <a:endParaRPr sz="2200" dirty="0">
                        <a:solidFill>
                          <a:schemeClr val="tx1"/>
                        </a:solidFill>
                      </a:endParaRPr>
                    </a:p>
                  </a:txBody>
                  <a:tcPr marL="91450" marR="91450" marT="45699" marB="45699"/>
                </a:tc>
                <a:tc>
                  <a:txBody>
                    <a:bodyPr/>
                    <a:lstStyle/>
                    <a:p>
                      <a:pPr marL="0" marR="0" lvl="0" indent="0" algn="l" rtl="0">
                        <a:lnSpc>
                          <a:spcPct val="100000"/>
                        </a:lnSpc>
                        <a:spcBef>
                          <a:spcPts val="0"/>
                        </a:spcBef>
                        <a:spcAft>
                          <a:spcPts val="0"/>
                        </a:spcAft>
                        <a:buClr>
                          <a:schemeClr val="dk1"/>
                        </a:buClr>
                        <a:buSzPts val="2400"/>
                        <a:buFont typeface="Calibri"/>
                        <a:buNone/>
                      </a:pPr>
                      <a:r>
                        <a:rPr lang="en-US" sz="2200" dirty="0">
                          <a:solidFill>
                            <a:schemeClr val="bg1"/>
                          </a:solidFill>
                        </a:rPr>
                        <a:t>Blinded and unblinded (real-time feedback)</a:t>
                      </a:r>
                      <a:endParaRPr sz="2200" dirty="0">
                        <a:solidFill>
                          <a:schemeClr val="bg1"/>
                        </a:solidFill>
                      </a:endParaRPr>
                    </a:p>
                  </a:txBody>
                  <a:tcPr marL="91450" marR="91450" marT="45699" marB="45699"/>
                </a:tc>
                <a:tc>
                  <a:txBody>
                    <a:bodyPr/>
                    <a:lstStyle/>
                    <a:p>
                      <a:pPr marL="0" marR="0" lvl="0" indent="0" algn="l" rtl="0">
                        <a:lnSpc>
                          <a:spcPct val="100000"/>
                        </a:lnSpc>
                        <a:spcBef>
                          <a:spcPts val="0"/>
                        </a:spcBef>
                        <a:spcAft>
                          <a:spcPts val="0"/>
                        </a:spcAft>
                        <a:buClr>
                          <a:schemeClr val="dk1"/>
                        </a:buClr>
                        <a:buSzPts val="2400"/>
                        <a:buFont typeface="Calibri"/>
                        <a:buNone/>
                      </a:pPr>
                      <a:r>
                        <a:rPr lang="en-US" sz="2200" dirty="0">
                          <a:solidFill>
                            <a:schemeClr val="bg1"/>
                          </a:solidFill>
                        </a:rPr>
                        <a:t>Real-time</a:t>
                      </a:r>
                      <a:endParaRPr sz="2200" dirty="0">
                        <a:solidFill>
                          <a:schemeClr val="bg1"/>
                        </a:solidFill>
                      </a:endParaRPr>
                    </a:p>
                  </a:txBody>
                  <a:tcPr marL="91450" marR="91450" marT="45699" marB="45699"/>
                </a:tc>
                <a:tc>
                  <a:txBody>
                    <a:bodyPr/>
                    <a:lstStyle/>
                    <a:p>
                      <a:pPr marL="0" marR="0" lvl="0" indent="0" algn="l" rtl="0">
                        <a:lnSpc>
                          <a:spcPct val="100000"/>
                        </a:lnSpc>
                        <a:spcBef>
                          <a:spcPts val="0"/>
                        </a:spcBef>
                        <a:spcAft>
                          <a:spcPts val="0"/>
                        </a:spcAft>
                        <a:buClr>
                          <a:schemeClr val="dk1"/>
                        </a:buClr>
                        <a:buSzPts val="2400"/>
                        <a:buFont typeface="Calibri"/>
                        <a:buNone/>
                      </a:pPr>
                      <a:r>
                        <a:rPr lang="en-US" sz="2200" dirty="0">
                          <a:solidFill>
                            <a:schemeClr val="bg1"/>
                          </a:solidFill>
                        </a:rPr>
                        <a:t>Real time</a:t>
                      </a:r>
                      <a:endParaRPr sz="2200" dirty="0">
                        <a:solidFill>
                          <a:schemeClr val="bg1"/>
                        </a:solidFill>
                      </a:endParaRPr>
                    </a:p>
                  </a:txBody>
                  <a:tcPr marL="91450" marR="91450" marT="45699" marB="45699"/>
                </a:tc>
                <a:extLst>
                  <a:ext uri="{0D108BD9-81ED-4DB2-BD59-A6C34878D82A}">
                    <a16:rowId xmlns:a16="http://schemas.microsoft.com/office/drawing/2014/main" val="10002"/>
                  </a:ext>
                </a:extLst>
              </a:tr>
              <a:tr h="158801">
                <a:tc>
                  <a:txBody>
                    <a:bodyPr/>
                    <a:lstStyle/>
                    <a:p>
                      <a:pPr marL="0" marR="0" lvl="0" indent="0" algn="l" rtl="0">
                        <a:spcBef>
                          <a:spcPts val="0"/>
                        </a:spcBef>
                        <a:spcAft>
                          <a:spcPts val="0"/>
                        </a:spcAft>
                        <a:buNone/>
                      </a:pPr>
                      <a:r>
                        <a:rPr lang="en-US" sz="2200" dirty="0">
                          <a:solidFill>
                            <a:schemeClr val="tx1"/>
                          </a:solidFill>
                        </a:rPr>
                        <a:t>Wear duration</a:t>
                      </a:r>
                      <a:endParaRPr sz="2200" dirty="0">
                        <a:solidFill>
                          <a:schemeClr val="tx1"/>
                        </a:solidFill>
                      </a:endParaRPr>
                    </a:p>
                  </a:txBody>
                  <a:tcPr marL="91450" marR="91450" marT="45699" marB="45699"/>
                </a:tc>
                <a:tc>
                  <a:txBody>
                    <a:bodyPr/>
                    <a:lstStyle/>
                    <a:p>
                      <a:pPr marL="0" marR="0" lvl="0" indent="0" algn="l" rtl="0">
                        <a:spcBef>
                          <a:spcPts val="0"/>
                        </a:spcBef>
                        <a:spcAft>
                          <a:spcPts val="0"/>
                        </a:spcAft>
                        <a:buNone/>
                      </a:pPr>
                      <a:r>
                        <a:rPr lang="en-US" sz="2200" dirty="0">
                          <a:solidFill>
                            <a:schemeClr val="bg1"/>
                          </a:solidFill>
                        </a:rPr>
                        <a:t>Short-term use (10 days)</a:t>
                      </a:r>
                      <a:endParaRPr sz="2200" dirty="0">
                        <a:solidFill>
                          <a:schemeClr val="bg1"/>
                        </a:solidFill>
                      </a:endParaRPr>
                    </a:p>
                  </a:txBody>
                  <a:tcPr marL="91450" marR="91450" marT="45699" marB="45699"/>
                </a:tc>
                <a:tc>
                  <a:txBody>
                    <a:bodyPr/>
                    <a:lstStyle/>
                    <a:p>
                      <a:pPr marL="0" marR="0" lvl="0" indent="0" algn="l" rtl="0">
                        <a:spcBef>
                          <a:spcPts val="0"/>
                        </a:spcBef>
                        <a:spcAft>
                          <a:spcPts val="0"/>
                        </a:spcAft>
                        <a:buNone/>
                      </a:pPr>
                      <a:r>
                        <a:rPr lang="en-US" sz="2200" dirty="0">
                          <a:solidFill>
                            <a:schemeClr val="bg1"/>
                          </a:solidFill>
                        </a:rPr>
                        <a:t>Long-term use </a:t>
                      </a:r>
                      <a:endParaRPr sz="2200" dirty="0">
                        <a:solidFill>
                          <a:schemeClr val="bg1"/>
                        </a:solidFill>
                      </a:endParaRPr>
                    </a:p>
                  </a:txBody>
                  <a:tcPr marL="91450" marR="91450" marT="45699" marB="45699"/>
                </a:tc>
                <a:tc>
                  <a:txBody>
                    <a:bodyPr/>
                    <a:lstStyle/>
                    <a:p>
                      <a:pPr marL="0" marR="0" lvl="0" indent="0" algn="l" rtl="0">
                        <a:spcBef>
                          <a:spcPts val="0"/>
                        </a:spcBef>
                        <a:spcAft>
                          <a:spcPts val="0"/>
                        </a:spcAft>
                        <a:buNone/>
                      </a:pPr>
                      <a:r>
                        <a:rPr lang="en-US" sz="2200" dirty="0">
                          <a:solidFill>
                            <a:schemeClr val="bg1"/>
                          </a:solidFill>
                        </a:rPr>
                        <a:t>Short- or long-term use</a:t>
                      </a:r>
                      <a:endParaRPr sz="2200" dirty="0">
                        <a:solidFill>
                          <a:schemeClr val="bg1"/>
                        </a:solidFill>
                      </a:endParaRPr>
                    </a:p>
                  </a:txBody>
                  <a:tcPr marL="91450" marR="91450" marT="45699" marB="45699"/>
                </a:tc>
                <a:extLst>
                  <a:ext uri="{0D108BD9-81ED-4DB2-BD59-A6C34878D82A}">
                    <a16:rowId xmlns:a16="http://schemas.microsoft.com/office/drawing/2014/main" val="10003"/>
                  </a:ext>
                </a:extLst>
              </a:tr>
              <a:tr h="412906">
                <a:tc>
                  <a:txBody>
                    <a:bodyPr/>
                    <a:lstStyle/>
                    <a:p>
                      <a:pPr marL="0" marR="0" lvl="0" indent="0" algn="l" rtl="0">
                        <a:lnSpc>
                          <a:spcPct val="100000"/>
                        </a:lnSpc>
                        <a:spcBef>
                          <a:spcPts val="0"/>
                        </a:spcBef>
                        <a:spcAft>
                          <a:spcPts val="0"/>
                        </a:spcAft>
                        <a:buClr>
                          <a:schemeClr val="dk1"/>
                        </a:buClr>
                        <a:buSzPts val="2400"/>
                        <a:buFont typeface="Calibri"/>
                        <a:buNone/>
                      </a:pPr>
                      <a:r>
                        <a:rPr lang="en-US" sz="2200" dirty="0">
                          <a:solidFill>
                            <a:schemeClr val="tx1"/>
                          </a:solidFill>
                        </a:rPr>
                        <a:t>Access</a:t>
                      </a:r>
                      <a:endParaRPr sz="2200" dirty="0">
                        <a:solidFill>
                          <a:schemeClr val="tx1"/>
                        </a:solidFill>
                      </a:endParaRPr>
                    </a:p>
                  </a:txBody>
                  <a:tcPr marL="91450" marR="91450" marT="45699" marB="45699"/>
                </a:tc>
                <a:tc>
                  <a:txBody>
                    <a:bodyPr/>
                    <a:lstStyle/>
                    <a:p>
                      <a:pPr marL="0" marR="0" lvl="0" indent="0" algn="l" rtl="0">
                        <a:lnSpc>
                          <a:spcPct val="100000"/>
                        </a:lnSpc>
                        <a:spcBef>
                          <a:spcPts val="0"/>
                        </a:spcBef>
                        <a:spcAft>
                          <a:spcPts val="0"/>
                        </a:spcAft>
                        <a:buClr>
                          <a:schemeClr val="dk1"/>
                        </a:buClr>
                        <a:buSzPts val="2400"/>
                        <a:buFont typeface="Calibri"/>
                        <a:buNone/>
                      </a:pPr>
                      <a:r>
                        <a:rPr lang="en-US" sz="2200" dirty="0">
                          <a:solidFill>
                            <a:schemeClr val="bg1"/>
                          </a:solidFill>
                        </a:rPr>
                        <a:t>Insurance coverage for most people living with diabetes or prediabetes</a:t>
                      </a:r>
                      <a:endParaRPr sz="2200" dirty="0">
                        <a:solidFill>
                          <a:schemeClr val="bg1"/>
                        </a:solidFill>
                      </a:endParaRPr>
                    </a:p>
                  </a:txBody>
                  <a:tcPr marL="91450" marR="91450" marT="45699" marB="45699"/>
                </a:tc>
                <a:tc>
                  <a:txBody>
                    <a:bodyPr/>
                    <a:lstStyle/>
                    <a:p>
                      <a:pPr marL="0" marR="0" lvl="0" indent="0" algn="l" rtl="0">
                        <a:spcBef>
                          <a:spcPts val="0"/>
                        </a:spcBef>
                        <a:spcAft>
                          <a:spcPts val="0"/>
                        </a:spcAft>
                        <a:buNone/>
                      </a:pPr>
                      <a:r>
                        <a:rPr lang="en-US" sz="2200" dirty="0">
                          <a:solidFill>
                            <a:schemeClr val="bg1"/>
                          </a:solidFill>
                        </a:rPr>
                        <a:t>Insurance coverage more focused on people taking insulin , although expanding</a:t>
                      </a:r>
                      <a:endParaRPr sz="2200" dirty="0">
                        <a:solidFill>
                          <a:schemeClr val="bg1"/>
                        </a:solidFill>
                      </a:endParaRPr>
                    </a:p>
                  </a:txBody>
                  <a:tcPr marL="91450" marR="91450" marT="45699" marB="45699"/>
                </a:tc>
                <a:tc>
                  <a:txBody>
                    <a:bodyPr/>
                    <a:lstStyle/>
                    <a:p>
                      <a:pPr marL="0" marR="0" lvl="0" indent="0" algn="l" rtl="0">
                        <a:spcBef>
                          <a:spcPts val="0"/>
                        </a:spcBef>
                        <a:spcAft>
                          <a:spcPts val="0"/>
                        </a:spcAft>
                        <a:buNone/>
                      </a:pPr>
                      <a:r>
                        <a:rPr lang="en-US" sz="2200" dirty="0">
                          <a:solidFill>
                            <a:schemeClr val="bg1"/>
                          </a:solidFill>
                        </a:rPr>
                        <a:t>Cash pay, available to all adults</a:t>
                      </a:r>
                      <a:endParaRPr sz="2200" dirty="0">
                        <a:solidFill>
                          <a:schemeClr val="bg1"/>
                        </a:solidFill>
                      </a:endParaRPr>
                    </a:p>
                  </a:txBody>
                  <a:tcPr marL="91450" marR="91450" marT="45699" marB="45699"/>
                </a:tc>
                <a:extLst>
                  <a:ext uri="{0D108BD9-81ED-4DB2-BD59-A6C34878D82A}">
                    <a16:rowId xmlns:a16="http://schemas.microsoft.com/office/drawing/2014/main" val="10004"/>
                  </a:ext>
                </a:extLst>
              </a:tr>
              <a:tr h="349380">
                <a:tc>
                  <a:txBody>
                    <a:bodyPr/>
                    <a:lstStyle/>
                    <a:p>
                      <a:pPr marL="0" marR="0" lvl="0" indent="0" algn="l" rtl="0">
                        <a:lnSpc>
                          <a:spcPct val="100000"/>
                        </a:lnSpc>
                        <a:spcBef>
                          <a:spcPts val="0"/>
                        </a:spcBef>
                        <a:spcAft>
                          <a:spcPts val="0"/>
                        </a:spcAft>
                        <a:buClr>
                          <a:schemeClr val="dk1"/>
                        </a:buClr>
                        <a:buSzPts val="2400"/>
                        <a:buFont typeface="Calibri"/>
                        <a:buNone/>
                      </a:pPr>
                      <a:r>
                        <a:rPr lang="en-US" sz="2200" dirty="0">
                          <a:solidFill>
                            <a:schemeClr val="tx1"/>
                          </a:solidFill>
                        </a:rPr>
                        <a:t>Compatibility</a:t>
                      </a:r>
                      <a:endParaRPr sz="2200" dirty="0">
                        <a:solidFill>
                          <a:schemeClr val="tx1"/>
                        </a:solidFill>
                      </a:endParaRPr>
                    </a:p>
                  </a:txBody>
                  <a:tcPr marL="91450" marR="91450" marT="45699" marB="45699"/>
                </a:tc>
                <a:tc>
                  <a:txBody>
                    <a:bodyPr/>
                    <a:lstStyle/>
                    <a:p>
                      <a:pPr marL="0" marR="0" lvl="0" indent="0" algn="l" defTabSz="914400" rtl="0" eaLnBrk="1" fontAlgn="auto" latinLnBrk="0" hangingPunct="1">
                        <a:lnSpc>
                          <a:spcPct val="100000"/>
                        </a:lnSpc>
                        <a:spcBef>
                          <a:spcPts val="0"/>
                        </a:spcBef>
                        <a:spcAft>
                          <a:spcPts val="0"/>
                        </a:spcAft>
                        <a:buClr>
                          <a:schemeClr val="dk1"/>
                        </a:buClr>
                        <a:buSzPts val="2400"/>
                        <a:buFont typeface="Calibri"/>
                        <a:buNone/>
                        <a:tabLst/>
                        <a:defRPr/>
                      </a:pPr>
                      <a:r>
                        <a:rPr lang="en-US" sz="2200" dirty="0">
                          <a:solidFill>
                            <a:schemeClr val="bg1"/>
                          </a:solidFill>
                        </a:rPr>
                        <a:t>Smartphone app</a:t>
                      </a:r>
                      <a:endParaRPr sz="2200" dirty="0">
                        <a:solidFill>
                          <a:schemeClr val="bg1"/>
                        </a:solidFill>
                      </a:endParaRPr>
                    </a:p>
                  </a:txBody>
                  <a:tcPr marL="91450" marR="91450" marT="45699" marB="45699"/>
                </a:tc>
                <a:tc>
                  <a:txBody>
                    <a:bodyPr/>
                    <a:lstStyle/>
                    <a:p>
                      <a:pPr marL="0" marR="0" lvl="0" indent="0" algn="l" rtl="0">
                        <a:spcBef>
                          <a:spcPts val="0"/>
                        </a:spcBef>
                        <a:spcAft>
                          <a:spcPts val="0"/>
                        </a:spcAft>
                        <a:buNone/>
                      </a:pPr>
                      <a:r>
                        <a:rPr lang="en-US" sz="2200" dirty="0">
                          <a:solidFill>
                            <a:schemeClr val="bg1"/>
                          </a:solidFill>
                        </a:rPr>
                        <a:t>Smartphones, reader/receiver, connected pens, mobile apps, insulin pumps</a:t>
                      </a:r>
                      <a:endParaRPr sz="2200" dirty="0">
                        <a:solidFill>
                          <a:schemeClr val="bg1"/>
                        </a:solidFill>
                      </a:endParaRPr>
                    </a:p>
                  </a:txBody>
                  <a:tcPr marL="91450" marR="91450" marT="45699" marB="45699"/>
                </a:tc>
                <a:tc>
                  <a:txBody>
                    <a:bodyPr/>
                    <a:lstStyle/>
                    <a:p>
                      <a:pPr marL="0" marR="0" lvl="0" indent="0" algn="l" rtl="0">
                        <a:spcBef>
                          <a:spcPts val="0"/>
                        </a:spcBef>
                        <a:spcAft>
                          <a:spcPts val="0"/>
                        </a:spcAft>
                        <a:buNone/>
                      </a:pPr>
                      <a:r>
                        <a:rPr lang="en-US" sz="2200" dirty="0">
                          <a:solidFill>
                            <a:schemeClr val="bg1"/>
                          </a:solidFill>
                        </a:rPr>
                        <a:t>Smartphone app, mobile apps/Oura ring</a:t>
                      </a:r>
                      <a:endParaRPr sz="2200" dirty="0">
                        <a:solidFill>
                          <a:schemeClr val="bg1"/>
                        </a:solidFill>
                      </a:endParaRPr>
                    </a:p>
                  </a:txBody>
                  <a:tcPr marL="91450" marR="91450" marT="45699" marB="45699"/>
                </a:tc>
                <a:extLst>
                  <a:ext uri="{0D108BD9-81ED-4DB2-BD59-A6C34878D82A}">
                    <a16:rowId xmlns:a16="http://schemas.microsoft.com/office/drawing/2014/main" val="10005"/>
                  </a:ext>
                </a:extLst>
              </a:tr>
            </a:tbl>
          </a:graphicData>
        </a:graphic>
      </p:graphicFrame>
    </p:spTree>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Google Shape;364;p66">
            <a:extLst>
              <a:ext uri="{FF2B5EF4-FFF2-40B4-BE49-F238E27FC236}">
                <a16:creationId xmlns:a16="http://schemas.microsoft.com/office/drawing/2014/main" id="{C1F22492-4FED-C4F4-8201-A98793C95CAD}"/>
              </a:ext>
            </a:extLst>
          </p:cNvPr>
          <p:cNvSpPr>
            <a:spLocks noGrp="1"/>
          </p:cNvSpPr>
          <p:nvPr>
            <p:ph type="title"/>
          </p:nvPr>
        </p:nvSpPr>
        <p:spPr/>
        <p:txBody>
          <a:bodyPr lIns="91425" tIns="45700" rIns="91425" bIns="45700"/>
          <a:lstStyle/>
          <a:p>
            <a:pPr>
              <a:buClr>
                <a:srgbClr val="000000"/>
              </a:buClr>
              <a:buSzPts val="4000"/>
              <a:buFont typeface="Calibri" panose="020F0502020204030204" pitchFamily="34" charset="0"/>
              <a:buNone/>
            </a:pPr>
            <a:r>
              <a:rPr lang="en-US" altLang="en-US"/>
              <a:t>Professional CGM</a:t>
            </a:r>
          </a:p>
        </p:txBody>
      </p:sp>
      <p:graphicFrame>
        <p:nvGraphicFramePr>
          <p:cNvPr id="365" name="Google Shape;365;p66">
            <a:extLst>
              <a:ext uri="{FF2B5EF4-FFF2-40B4-BE49-F238E27FC236}">
                <a16:creationId xmlns:a16="http://schemas.microsoft.com/office/drawing/2014/main" id="{1CB44E17-225C-2057-63D8-919961ED8764}"/>
              </a:ext>
            </a:extLst>
          </p:cNvPr>
          <p:cNvGraphicFramePr/>
          <p:nvPr>
            <p:extLst>
              <p:ext uri="{D42A27DB-BD31-4B8C-83A1-F6EECF244321}">
                <p14:modId xmlns:p14="http://schemas.microsoft.com/office/powerpoint/2010/main" val="3735098431"/>
              </p:ext>
            </p:extLst>
          </p:nvPr>
        </p:nvGraphicFramePr>
        <p:xfrm>
          <a:off x="2438400" y="1752600"/>
          <a:ext cx="6692900" cy="4114800"/>
        </p:xfrm>
        <a:graphic>
          <a:graphicData uri="http://schemas.openxmlformats.org/drawingml/2006/table">
            <a:tbl>
              <a:tblPr firstRow="1" firstCol="1" bandRow="1">
                <a:noFill/>
              </a:tblPr>
              <a:tblGrid>
                <a:gridCol w="3346450">
                  <a:extLst>
                    <a:ext uri="{9D8B030D-6E8A-4147-A177-3AD203B41FA5}">
                      <a16:colId xmlns:a16="http://schemas.microsoft.com/office/drawing/2014/main" val="20000"/>
                    </a:ext>
                  </a:extLst>
                </a:gridCol>
                <a:gridCol w="3346450">
                  <a:extLst>
                    <a:ext uri="{9D8B030D-6E8A-4147-A177-3AD203B41FA5}">
                      <a16:colId xmlns:a16="http://schemas.microsoft.com/office/drawing/2014/main" val="20001"/>
                    </a:ext>
                  </a:extLst>
                </a:gridCol>
              </a:tblGrid>
              <a:tr h="357314">
                <a:tc>
                  <a:txBody>
                    <a:bodyPr/>
                    <a:lstStyle/>
                    <a:p>
                      <a:pPr marL="0" marR="0" lvl="0" indent="0" algn="l" rtl="0">
                        <a:lnSpc>
                          <a:spcPct val="115000"/>
                        </a:lnSpc>
                        <a:spcBef>
                          <a:spcPts val="0"/>
                        </a:spcBef>
                        <a:spcAft>
                          <a:spcPts val="0"/>
                        </a:spcAft>
                        <a:buNone/>
                      </a:pPr>
                      <a:r>
                        <a:rPr lang="en-US" sz="1800" dirty="0">
                          <a:solidFill>
                            <a:schemeClr val="bg1"/>
                          </a:solidFill>
                        </a:rPr>
                        <a:t> Characteristics</a:t>
                      </a:r>
                      <a:endParaRPr sz="1800" dirty="0">
                        <a:solidFill>
                          <a:schemeClr val="bg1"/>
                        </a:solidFill>
                        <a:latin typeface="Calibri"/>
                        <a:ea typeface="Calibri"/>
                        <a:cs typeface="Calibri"/>
                        <a:sym typeface="Calibri"/>
                      </a:endParaRPr>
                    </a:p>
                  </a:txBody>
                  <a:tcPr marL="38358" marR="38358" marT="0" marB="0"/>
                </a:tc>
                <a:tc>
                  <a:txBody>
                    <a:bodyPr/>
                    <a:lstStyle/>
                    <a:p>
                      <a:pPr marL="0" marR="0" lvl="0" indent="0" algn="l" rtl="0">
                        <a:lnSpc>
                          <a:spcPct val="115000"/>
                        </a:lnSpc>
                        <a:spcBef>
                          <a:spcPts val="0"/>
                        </a:spcBef>
                        <a:spcAft>
                          <a:spcPts val="0"/>
                        </a:spcAft>
                        <a:buNone/>
                      </a:pPr>
                      <a:r>
                        <a:rPr lang="en-US" sz="1800" dirty="0">
                          <a:solidFill>
                            <a:schemeClr val="bg1"/>
                          </a:solidFill>
                        </a:rPr>
                        <a:t>Dexcom G6 Pro</a:t>
                      </a:r>
                      <a:endParaRPr sz="1800" dirty="0">
                        <a:solidFill>
                          <a:schemeClr val="bg1"/>
                        </a:solidFill>
                      </a:endParaRPr>
                    </a:p>
                  </a:txBody>
                  <a:tcPr marL="38358" marR="38358" marT="0" marB="0"/>
                </a:tc>
                <a:extLst>
                  <a:ext uri="{0D108BD9-81ED-4DB2-BD59-A6C34878D82A}">
                    <a16:rowId xmlns:a16="http://schemas.microsoft.com/office/drawing/2014/main" val="10000"/>
                  </a:ext>
                </a:extLst>
              </a:tr>
              <a:tr h="332949">
                <a:tc>
                  <a:txBody>
                    <a:bodyPr/>
                    <a:lstStyle/>
                    <a:p>
                      <a:pPr marL="0" marR="0" lvl="0" indent="0" algn="l" rtl="0">
                        <a:lnSpc>
                          <a:spcPct val="115000"/>
                        </a:lnSpc>
                        <a:spcBef>
                          <a:spcPts val="0"/>
                        </a:spcBef>
                        <a:spcAft>
                          <a:spcPts val="0"/>
                        </a:spcAft>
                        <a:buNone/>
                      </a:pPr>
                      <a:r>
                        <a:rPr lang="en-US" sz="1800" dirty="0">
                          <a:solidFill>
                            <a:schemeClr val="bg1"/>
                          </a:solidFill>
                        </a:rPr>
                        <a:t>Blinded vs unblinded</a:t>
                      </a:r>
                      <a:endParaRPr sz="1800" dirty="0">
                        <a:solidFill>
                          <a:schemeClr val="bg1"/>
                        </a:solidFill>
                        <a:latin typeface="Calibri"/>
                        <a:ea typeface="Calibri"/>
                        <a:cs typeface="Calibri"/>
                        <a:sym typeface="Calibri"/>
                      </a:endParaRPr>
                    </a:p>
                  </a:txBody>
                  <a:tcPr marL="38358" marR="38358" marT="0" marB="0"/>
                </a:tc>
                <a:tc>
                  <a:txBody>
                    <a:bodyPr/>
                    <a:lstStyle/>
                    <a:p>
                      <a:pPr marL="0" marR="0" lvl="0" indent="0" algn="l" rtl="0">
                        <a:lnSpc>
                          <a:spcPct val="115000"/>
                        </a:lnSpc>
                        <a:spcBef>
                          <a:spcPts val="0"/>
                        </a:spcBef>
                        <a:spcAft>
                          <a:spcPts val="0"/>
                        </a:spcAft>
                        <a:buNone/>
                      </a:pPr>
                      <a:r>
                        <a:rPr lang="en-US" sz="1800" dirty="0">
                          <a:solidFill>
                            <a:schemeClr val="bg1"/>
                          </a:solidFill>
                        </a:rPr>
                        <a:t>Both</a:t>
                      </a:r>
                      <a:endParaRPr sz="1800" dirty="0">
                        <a:solidFill>
                          <a:schemeClr val="bg1"/>
                        </a:solidFill>
                        <a:latin typeface="Calibri"/>
                        <a:ea typeface="Calibri"/>
                        <a:cs typeface="Calibri"/>
                        <a:sym typeface="Calibri"/>
                      </a:endParaRPr>
                    </a:p>
                  </a:txBody>
                  <a:tcPr marL="38358" marR="38358" marT="0" marB="0"/>
                </a:tc>
                <a:extLst>
                  <a:ext uri="{0D108BD9-81ED-4DB2-BD59-A6C34878D82A}">
                    <a16:rowId xmlns:a16="http://schemas.microsoft.com/office/drawing/2014/main" val="10001"/>
                  </a:ext>
                </a:extLst>
              </a:tr>
              <a:tr h="686689">
                <a:tc>
                  <a:txBody>
                    <a:bodyPr/>
                    <a:lstStyle/>
                    <a:p>
                      <a:pPr marL="0" marR="0" lvl="0" indent="0" algn="l" rtl="0">
                        <a:lnSpc>
                          <a:spcPct val="115000"/>
                        </a:lnSpc>
                        <a:spcBef>
                          <a:spcPts val="0"/>
                        </a:spcBef>
                        <a:spcAft>
                          <a:spcPts val="0"/>
                        </a:spcAft>
                        <a:buNone/>
                      </a:pPr>
                      <a:r>
                        <a:rPr lang="en-US" sz="1800" dirty="0">
                          <a:solidFill>
                            <a:schemeClr val="bg1"/>
                          </a:solidFill>
                        </a:rPr>
                        <a:t>Maximum wear time of sensor</a:t>
                      </a:r>
                      <a:endParaRPr sz="1800" dirty="0">
                        <a:solidFill>
                          <a:schemeClr val="bg1"/>
                        </a:solidFill>
                        <a:latin typeface="Calibri"/>
                        <a:ea typeface="Calibri"/>
                        <a:cs typeface="Calibri"/>
                        <a:sym typeface="Calibri"/>
                      </a:endParaRPr>
                    </a:p>
                  </a:txBody>
                  <a:tcPr marL="38358" marR="38358" marT="0" marB="0"/>
                </a:tc>
                <a:tc>
                  <a:txBody>
                    <a:bodyPr/>
                    <a:lstStyle/>
                    <a:p>
                      <a:pPr marL="0" marR="0" lvl="0" indent="0" algn="l" rtl="0">
                        <a:lnSpc>
                          <a:spcPct val="115000"/>
                        </a:lnSpc>
                        <a:spcBef>
                          <a:spcPts val="0"/>
                        </a:spcBef>
                        <a:spcAft>
                          <a:spcPts val="0"/>
                        </a:spcAft>
                        <a:buNone/>
                      </a:pPr>
                      <a:r>
                        <a:rPr lang="en-US" sz="1800" dirty="0">
                          <a:solidFill>
                            <a:schemeClr val="bg1"/>
                          </a:solidFill>
                        </a:rPr>
                        <a:t>10 days</a:t>
                      </a:r>
                      <a:endParaRPr sz="1800" dirty="0">
                        <a:solidFill>
                          <a:schemeClr val="bg1"/>
                        </a:solidFill>
                        <a:latin typeface="Calibri"/>
                        <a:ea typeface="Calibri"/>
                        <a:cs typeface="Calibri"/>
                        <a:sym typeface="Calibri"/>
                      </a:endParaRPr>
                    </a:p>
                  </a:txBody>
                  <a:tcPr marL="38358" marR="38358" marT="0" marB="0"/>
                </a:tc>
                <a:extLst>
                  <a:ext uri="{0D108BD9-81ED-4DB2-BD59-A6C34878D82A}">
                    <a16:rowId xmlns:a16="http://schemas.microsoft.com/office/drawing/2014/main" val="10002"/>
                  </a:ext>
                </a:extLst>
              </a:tr>
              <a:tr h="344831">
                <a:tc>
                  <a:txBody>
                    <a:bodyPr/>
                    <a:lstStyle/>
                    <a:p>
                      <a:pPr marL="0" marR="0" lvl="0" indent="0" algn="l" rtl="0">
                        <a:lnSpc>
                          <a:spcPct val="115000"/>
                        </a:lnSpc>
                        <a:spcBef>
                          <a:spcPts val="0"/>
                        </a:spcBef>
                        <a:spcAft>
                          <a:spcPts val="0"/>
                        </a:spcAft>
                        <a:buNone/>
                      </a:pPr>
                      <a:r>
                        <a:rPr lang="en-US" sz="1800" dirty="0">
                          <a:solidFill>
                            <a:schemeClr val="bg1"/>
                          </a:solidFill>
                        </a:rPr>
                        <a:t>Calibration</a:t>
                      </a:r>
                      <a:endParaRPr sz="1800" dirty="0">
                        <a:solidFill>
                          <a:schemeClr val="bg1"/>
                        </a:solidFill>
                        <a:latin typeface="Calibri"/>
                        <a:ea typeface="Calibri"/>
                        <a:cs typeface="Calibri"/>
                        <a:sym typeface="Calibri"/>
                      </a:endParaRPr>
                    </a:p>
                  </a:txBody>
                  <a:tcPr marL="38358" marR="38358" marT="0" marB="0"/>
                </a:tc>
                <a:tc>
                  <a:txBody>
                    <a:bodyPr/>
                    <a:lstStyle/>
                    <a:p>
                      <a:pPr marL="0" marR="0" lvl="0" indent="0" algn="l" rtl="0">
                        <a:lnSpc>
                          <a:spcPct val="115000"/>
                        </a:lnSpc>
                        <a:spcBef>
                          <a:spcPts val="0"/>
                        </a:spcBef>
                        <a:spcAft>
                          <a:spcPts val="0"/>
                        </a:spcAft>
                        <a:buNone/>
                      </a:pPr>
                      <a:r>
                        <a:rPr lang="en-US" sz="1800" dirty="0">
                          <a:solidFill>
                            <a:schemeClr val="bg1"/>
                          </a:solidFill>
                        </a:rPr>
                        <a:t>None</a:t>
                      </a:r>
                      <a:endParaRPr sz="1800" dirty="0">
                        <a:solidFill>
                          <a:schemeClr val="bg1"/>
                        </a:solidFill>
                        <a:latin typeface="Calibri"/>
                        <a:ea typeface="Calibri"/>
                        <a:cs typeface="Calibri"/>
                        <a:sym typeface="Calibri"/>
                      </a:endParaRPr>
                    </a:p>
                  </a:txBody>
                  <a:tcPr marL="38358" marR="38358" marT="0" marB="0"/>
                </a:tc>
                <a:extLst>
                  <a:ext uri="{0D108BD9-81ED-4DB2-BD59-A6C34878D82A}">
                    <a16:rowId xmlns:a16="http://schemas.microsoft.com/office/drawing/2014/main" val="10003"/>
                  </a:ext>
                </a:extLst>
              </a:tr>
              <a:tr h="332949">
                <a:tc>
                  <a:txBody>
                    <a:bodyPr/>
                    <a:lstStyle/>
                    <a:p>
                      <a:pPr marL="0" marR="0" lvl="0" indent="0" algn="l" rtl="0">
                        <a:lnSpc>
                          <a:spcPct val="115000"/>
                        </a:lnSpc>
                        <a:spcBef>
                          <a:spcPts val="0"/>
                        </a:spcBef>
                        <a:spcAft>
                          <a:spcPts val="0"/>
                        </a:spcAft>
                        <a:buNone/>
                      </a:pPr>
                      <a:r>
                        <a:rPr lang="en-US" sz="1800" dirty="0">
                          <a:solidFill>
                            <a:schemeClr val="bg1"/>
                          </a:solidFill>
                        </a:rPr>
                        <a:t>Downloading reports</a:t>
                      </a:r>
                      <a:endParaRPr sz="1800" dirty="0">
                        <a:solidFill>
                          <a:schemeClr val="bg1"/>
                        </a:solidFill>
                        <a:latin typeface="Calibri"/>
                        <a:ea typeface="Calibri"/>
                        <a:cs typeface="Calibri"/>
                        <a:sym typeface="Calibri"/>
                      </a:endParaRPr>
                    </a:p>
                  </a:txBody>
                  <a:tcPr marL="38358" marR="38358" marT="0" marB="0"/>
                </a:tc>
                <a:tc>
                  <a:txBody>
                    <a:bodyPr/>
                    <a:lstStyle/>
                    <a:p>
                      <a:pPr marL="0" marR="0" lvl="0" indent="0" algn="l" rtl="0">
                        <a:lnSpc>
                          <a:spcPct val="115000"/>
                        </a:lnSpc>
                        <a:spcBef>
                          <a:spcPts val="0"/>
                        </a:spcBef>
                        <a:spcAft>
                          <a:spcPts val="0"/>
                        </a:spcAft>
                        <a:buNone/>
                      </a:pPr>
                      <a:r>
                        <a:rPr lang="en-US" sz="1800" dirty="0">
                          <a:solidFill>
                            <a:schemeClr val="bg1"/>
                          </a:solidFill>
                        </a:rPr>
                        <a:t>Clarity</a:t>
                      </a:r>
                      <a:endParaRPr sz="1800" dirty="0">
                        <a:solidFill>
                          <a:schemeClr val="bg1"/>
                        </a:solidFill>
                        <a:latin typeface="Calibri"/>
                        <a:ea typeface="Calibri"/>
                        <a:cs typeface="Calibri"/>
                        <a:sym typeface="Calibri"/>
                      </a:endParaRPr>
                    </a:p>
                  </a:txBody>
                  <a:tcPr marL="38358" marR="38358" marT="0" marB="0"/>
                </a:tc>
                <a:extLst>
                  <a:ext uri="{0D108BD9-81ED-4DB2-BD59-A6C34878D82A}">
                    <a16:rowId xmlns:a16="http://schemas.microsoft.com/office/drawing/2014/main" val="10004"/>
                  </a:ext>
                </a:extLst>
              </a:tr>
              <a:tr h="686689">
                <a:tc>
                  <a:txBody>
                    <a:bodyPr/>
                    <a:lstStyle/>
                    <a:p>
                      <a:pPr marL="0" marR="0" lvl="0" indent="0" algn="l" rtl="0">
                        <a:lnSpc>
                          <a:spcPct val="115000"/>
                        </a:lnSpc>
                        <a:spcBef>
                          <a:spcPts val="0"/>
                        </a:spcBef>
                        <a:spcAft>
                          <a:spcPts val="0"/>
                        </a:spcAft>
                        <a:buNone/>
                      </a:pPr>
                      <a:r>
                        <a:rPr lang="en-US" sz="1800" dirty="0">
                          <a:solidFill>
                            <a:schemeClr val="bg1"/>
                          </a:solidFill>
                        </a:rPr>
                        <a:t>Care between transmitter use</a:t>
                      </a:r>
                      <a:endParaRPr sz="1800" dirty="0">
                        <a:solidFill>
                          <a:schemeClr val="bg1"/>
                        </a:solidFill>
                        <a:latin typeface="Calibri"/>
                        <a:ea typeface="Calibri"/>
                        <a:cs typeface="Calibri"/>
                        <a:sym typeface="Calibri"/>
                      </a:endParaRPr>
                    </a:p>
                  </a:txBody>
                  <a:tcPr marL="38358" marR="38358" marT="0" marB="0"/>
                </a:tc>
                <a:tc>
                  <a:txBody>
                    <a:bodyPr/>
                    <a:lstStyle/>
                    <a:p>
                      <a:pPr marL="0" marR="0" lvl="0" indent="0" algn="l" rtl="0">
                        <a:lnSpc>
                          <a:spcPct val="115000"/>
                        </a:lnSpc>
                        <a:spcBef>
                          <a:spcPts val="0"/>
                        </a:spcBef>
                        <a:spcAft>
                          <a:spcPts val="0"/>
                        </a:spcAft>
                        <a:buNone/>
                      </a:pPr>
                      <a:r>
                        <a:rPr lang="en-US" sz="1800" dirty="0">
                          <a:solidFill>
                            <a:schemeClr val="bg1"/>
                          </a:solidFill>
                        </a:rPr>
                        <a:t>Disposable-1 time use, must attached transmitter</a:t>
                      </a:r>
                      <a:endParaRPr sz="1800" dirty="0">
                        <a:solidFill>
                          <a:schemeClr val="bg1"/>
                        </a:solidFill>
                        <a:latin typeface="Calibri"/>
                        <a:ea typeface="Calibri"/>
                        <a:cs typeface="Calibri"/>
                        <a:sym typeface="Calibri"/>
                      </a:endParaRPr>
                    </a:p>
                  </a:txBody>
                  <a:tcPr marL="38358" marR="38358" marT="0" marB="0"/>
                </a:tc>
                <a:extLst>
                  <a:ext uri="{0D108BD9-81ED-4DB2-BD59-A6C34878D82A}">
                    <a16:rowId xmlns:a16="http://schemas.microsoft.com/office/drawing/2014/main" val="10005"/>
                  </a:ext>
                </a:extLst>
              </a:tr>
              <a:tr h="686689">
                <a:tc>
                  <a:txBody>
                    <a:bodyPr/>
                    <a:lstStyle/>
                    <a:p>
                      <a:pPr marL="0" marR="0" lvl="0" indent="0" algn="l" rtl="0">
                        <a:lnSpc>
                          <a:spcPct val="115000"/>
                        </a:lnSpc>
                        <a:spcBef>
                          <a:spcPts val="0"/>
                        </a:spcBef>
                        <a:spcAft>
                          <a:spcPts val="0"/>
                        </a:spcAft>
                        <a:buNone/>
                      </a:pPr>
                      <a:r>
                        <a:rPr lang="en-US" sz="1800" dirty="0">
                          <a:solidFill>
                            <a:schemeClr val="bg1"/>
                          </a:solidFill>
                        </a:rPr>
                        <a:t>Alarms for high/low glucose  alerts</a:t>
                      </a:r>
                      <a:endParaRPr sz="1800" dirty="0">
                        <a:solidFill>
                          <a:schemeClr val="bg1"/>
                        </a:solidFill>
                        <a:latin typeface="Calibri"/>
                        <a:ea typeface="Calibri"/>
                        <a:cs typeface="Calibri"/>
                        <a:sym typeface="Calibri"/>
                      </a:endParaRPr>
                    </a:p>
                  </a:txBody>
                  <a:tcPr marL="38358" marR="38358" marT="0" marB="0"/>
                </a:tc>
                <a:tc>
                  <a:txBody>
                    <a:bodyPr/>
                    <a:lstStyle/>
                    <a:p>
                      <a:pPr marL="0" marR="0" lvl="0" indent="0" algn="l" rtl="0">
                        <a:lnSpc>
                          <a:spcPct val="115000"/>
                        </a:lnSpc>
                        <a:spcBef>
                          <a:spcPts val="0"/>
                        </a:spcBef>
                        <a:spcAft>
                          <a:spcPts val="0"/>
                        </a:spcAft>
                        <a:buNone/>
                      </a:pPr>
                      <a:r>
                        <a:rPr lang="en-US" sz="1800" dirty="0">
                          <a:solidFill>
                            <a:schemeClr val="bg1"/>
                          </a:solidFill>
                        </a:rPr>
                        <a:t>Yes</a:t>
                      </a:r>
                      <a:endParaRPr sz="1800" dirty="0">
                        <a:solidFill>
                          <a:schemeClr val="bg1"/>
                        </a:solidFill>
                        <a:latin typeface="Calibri"/>
                        <a:ea typeface="Calibri"/>
                        <a:cs typeface="Calibri"/>
                        <a:sym typeface="Calibri"/>
                      </a:endParaRPr>
                    </a:p>
                  </a:txBody>
                  <a:tcPr marL="38358" marR="38358" marT="0" marB="0"/>
                </a:tc>
                <a:extLst>
                  <a:ext uri="{0D108BD9-81ED-4DB2-BD59-A6C34878D82A}">
                    <a16:rowId xmlns:a16="http://schemas.microsoft.com/office/drawing/2014/main" val="10006"/>
                  </a:ext>
                </a:extLst>
              </a:tr>
              <a:tr h="343345">
                <a:tc>
                  <a:txBody>
                    <a:bodyPr/>
                    <a:lstStyle/>
                    <a:p>
                      <a:pPr marL="0" marR="0" lvl="0" indent="0" algn="l" rtl="0">
                        <a:lnSpc>
                          <a:spcPct val="115000"/>
                        </a:lnSpc>
                        <a:spcBef>
                          <a:spcPts val="0"/>
                        </a:spcBef>
                        <a:spcAft>
                          <a:spcPts val="0"/>
                        </a:spcAft>
                        <a:buNone/>
                      </a:pPr>
                      <a:r>
                        <a:rPr lang="en-US" sz="1800" dirty="0">
                          <a:solidFill>
                            <a:schemeClr val="bg1"/>
                          </a:solidFill>
                        </a:rPr>
                        <a:t>Interfering substances</a:t>
                      </a:r>
                      <a:endParaRPr sz="1800" dirty="0">
                        <a:solidFill>
                          <a:schemeClr val="bg1"/>
                        </a:solidFill>
                        <a:latin typeface="Calibri"/>
                        <a:ea typeface="Calibri"/>
                        <a:cs typeface="Calibri"/>
                        <a:sym typeface="Calibri"/>
                      </a:endParaRPr>
                    </a:p>
                  </a:txBody>
                  <a:tcPr marL="38358" marR="38358" marT="0" marB="0"/>
                </a:tc>
                <a:tc>
                  <a:txBody>
                    <a:bodyPr/>
                    <a:lstStyle/>
                    <a:p>
                      <a:pPr marL="0" marR="0" lvl="0" indent="0" algn="l" rtl="0">
                        <a:lnSpc>
                          <a:spcPct val="115000"/>
                        </a:lnSpc>
                        <a:spcBef>
                          <a:spcPts val="0"/>
                        </a:spcBef>
                        <a:spcAft>
                          <a:spcPts val="0"/>
                        </a:spcAft>
                        <a:buNone/>
                      </a:pPr>
                      <a:r>
                        <a:rPr lang="en-US" sz="1800" dirty="0">
                          <a:solidFill>
                            <a:schemeClr val="bg1"/>
                          </a:solidFill>
                        </a:rPr>
                        <a:t>Hydroxyurea</a:t>
                      </a:r>
                      <a:endParaRPr sz="1800" dirty="0">
                        <a:solidFill>
                          <a:schemeClr val="bg1"/>
                        </a:solidFill>
                        <a:latin typeface="Calibri"/>
                        <a:ea typeface="Calibri"/>
                        <a:cs typeface="Calibri"/>
                        <a:sym typeface="Calibri"/>
                      </a:endParaRPr>
                    </a:p>
                  </a:txBody>
                  <a:tcPr marL="38358" marR="38358" marT="0" marB="0"/>
                </a:tc>
                <a:extLst>
                  <a:ext uri="{0D108BD9-81ED-4DB2-BD59-A6C34878D82A}">
                    <a16:rowId xmlns:a16="http://schemas.microsoft.com/office/drawing/2014/main" val="10007"/>
                  </a:ext>
                </a:extLst>
              </a:tr>
              <a:tr h="343345">
                <a:tc>
                  <a:txBody>
                    <a:bodyPr/>
                    <a:lstStyle/>
                    <a:p>
                      <a:pPr marL="0" marR="0" lvl="0" indent="0" algn="l" rtl="0">
                        <a:lnSpc>
                          <a:spcPct val="115000"/>
                        </a:lnSpc>
                        <a:spcBef>
                          <a:spcPts val="0"/>
                        </a:spcBef>
                        <a:spcAft>
                          <a:spcPts val="0"/>
                        </a:spcAft>
                        <a:buNone/>
                      </a:pPr>
                      <a:r>
                        <a:rPr lang="en-US" sz="1800" dirty="0">
                          <a:solidFill>
                            <a:schemeClr val="bg1"/>
                          </a:solidFill>
                          <a:latin typeface="Calibri"/>
                          <a:ea typeface="Calibri"/>
                          <a:cs typeface="Calibri"/>
                          <a:sym typeface="Calibri"/>
                        </a:rPr>
                        <a:t>Mobile app</a:t>
                      </a:r>
                      <a:endParaRPr sz="1800" dirty="0">
                        <a:solidFill>
                          <a:schemeClr val="bg1"/>
                        </a:solidFill>
                        <a:latin typeface="Calibri"/>
                        <a:ea typeface="Calibri"/>
                        <a:cs typeface="Calibri"/>
                        <a:sym typeface="Calibri"/>
                      </a:endParaRPr>
                    </a:p>
                  </a:txBody>
                  <a:tcPr marL="38358" marR="38358" marT="0" marB="0"/>
                </a:tc>
                <a:tc>
                  <a:txBody>
                    <a:bodyPr/>
                    <a:lstStyle/>
                    <a:p>
                      <a:pPr marL="0" marR="0" lvl="0" indent="0" algn="l" rtl="0">
                        <a:lnSpc>
                          <a:spcPct val="115000"/>
                        </a:lnSpc>
                        <a:spcBef>
                          <a:spcPts val="0"/>
                        </a:spcBef>
                        <a:spcAft>
                          <a:spcPts val="0"/>
                        </a:spcAft>
                        <a:buNone/>
                      </a:pPr>
                      <a:r>
                        <a:rPr lang="en-US" sz="1800" dirty="0">
                          <a:solidFill>
                            <a:schemeClr val="bg1"/>
                          </a:solidFill>
                          <a:latin typeface="Calibri"/>
                          <a:ea typeface="Calibri"/>
                          <a:cs typeface="Calibri"/>
                          <a:sym typeface="Calibri"/>
                        </a:rPr>
                        <a:t>Dexcom G6</a:t>
                      </a:r>
                      <a:endParaRPr sz="1800" dirty="0">
                        <a:solidFill>
                          <a:schemeClr val="bg1"/>
                        </a:solidFill>
                        <a:latin typeface="Calibri"/>
                        <a:ea typeface="Calibri"/>
                        <a:cs typeface="Calibri"/>
                        <a:sym typeface="Calibri"/>
                      </a:endParaRPr>
                    </a:p>
                  </a:txBody>
                  <a:tcPr marL="38358" marR="38358" marT="0" marB="0"/>
                </a:tc>
                <a:extLst>
                  <a:ext uri="{0D108BD9-81ED-4DB2-BD59-A6C34878D82A}">
                    <a16:rowId xmlns:a16="http://schemas.microsoft.com/office/drawing/2014/main" val="253845007"/>
                  </a:ext>
                </a:extLst>
              </a:tr>
            </a:tbl>
          </a:graphicData>
        </a:graphic>
      </p:graphicFrame>
      <p:sp>
        <p:nvSpPr>
          <p:cNvPr id="117792" name="Google Shape;366;p66">
            <a:extLst>
              <a:ext uri="{FF2B5EF4-FFF2-40B4-BE49-F238E27FC236}">
                <a16:creationId xmlns:a16="http://schemas.microsoft.com/office/drawing/2014/main" id="{F03D6328-57DE-197F-FBC8-33701AEC438F}"/>
              </a:ext>
            </a:extLst>
          </p:cNvPr>
          <p:cNvSpPr txBox="1">
            <a:spLocks noChangeArrowheads="1"/>
          </p:cNvSpPr>
          <p:nvPr/>
        </p:nvSpPr>
        <p:spPr bwMode="auto">
          <a:xfrm>
            <a:off x="228600" y="6324600"/>
            <a:ext cx="11036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solidFill>
                  <a:srgbClr val="000000"/>
                </a:solidFill>
                <a:latin typeface="Calibri" panose="020F0502020204030204" pitchFamily="34" charset="0"/>
                <a:cs typeface="Calibri" panose="020F0502020204030204" pitchFamily="34" charset="0"/>
                <a:sym typeface="Calibri" panose="020F0502020204030204" pitchFamily="34" charset="0"/>
              </a:rPr>
              <a:t>ADCES Practice Paper. The diabetes care and education specialist role in CGM. </a:t>
            </a:r>
          </a:p>
        </p:txBody>
      </p:sp>
    </p:spTree>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5BD0345-735C-2697-2E69-C9BD49538CF3}"/>
              </a:ext>
            </a:extLst>
          </p:cNvPr>
          <p:cNvSpPr/>
          <p:nvPr/>
        </p:nvSpPr>
        <p:spPr>
          <a:xfrm>
            <a:off x="125628" y="1447800"/>
            <a:ext cx="11791950" cy="442436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Calibri Light"/>
            </a:endParaRPr>
          </a:p>
        </p:txBody>
      </p:sp>
      <p:sp>
        <p:nvSpPr>
          <p:cNvPr id="81922" name="Title 1">
            <a:extLst>
              <a:ext uri="{FF2B5EF4-FFF2-40B4-BE49-F238E27FC236}">
                <a16:creationId xmlns:a16="http://schemas.microsoft.com/office/drawing/2014/main" id="{BB3040CF-247F-17CB-EAF1-7E8F80912C84}"/>
              </a:ext>
            </a:extLst>
          </p:cNvPr>
          <p:cNvSpPr>
            <a:spLocks noGrp="1"/>
          </p:cNvSpPr>
          <p:nvPr>
            <p:ph type="title"/>
          </p:nvPr>
        </p:nvSpPr>
        <p:spPr>
          <a:xfrm>
            <a:off x="533400" y="452438"/>
            <a:ext cx="10515600" cy="793750"/>
          </a:xfrm>
        </p:spPr>
        <p:txBody>
          <a:bodyPr>
            <a:normAutofit fontScale="90000"/>
          </a:bodyPr>
          <a:lstStyle/>
          <a:p>
            <a:pPr>
              <a:defRPr/>
            </a:pPr>
            <a:r>
              <a:rPr lang="en-US" altLang="en-US" dirty="0"/>
              <a:t>Personal CGM Options (Rx)</a:t>
            </a:r>
            <a:endParaRPr lang="en-US" altLang="en-US" i="1" dirty="0"/>
          </a:p>
        </p:txBody>
      </p:sp>
      <p:sp>
        <p:nvSpPr>
          <p:cNvPr id="16" name="Content Placeholder 5">
            <a:extLst>
              <a:ext uri="{FF2B5EF4-FFF2-40B4-BE49-F238E27FC236}">
                <a16:creationId xmlns:a16="http://schemas.microsoft.com/office/drawing/2014/main" id="{5756C331-068E-06E4-6549-2EC8DD8C976C}"/>
              </a:ext>
            </a:extLst>
          </p:cNvPr>
          <p:cNvSpPr txBox="1">
            <a:spLocks noChangeArrowheads="1"/>
          </p:cNvSpPr>
          <p:nvPr/>
        </p:nvSpPr>
        <p:spPr bwMode="auto">
          <a:xfrm>
            <a:off x="290513" y="1891060"/>
            <a:ext cx="1689100" cy="1077218"/>
          </a:xfrm>
          <a:prstGeom prst="rect">
            <a:avLst/>
          </a:prstGeom>
          <a:solidFill>
            <a:schemeClr val="accent3"/>
          </a:solidFill>
          <a:ln>
            <a:noFill/>
          </a:ln>
        </p:spPr>
        <p:txBody>
          <a:bodyPr anchor="ctr">
            <a:spAutoFit/>
          </a:bodyPr>
          <a:lstStyle>
            <a:defPPr>
              <a:defRPr lang="en-US"/>
            </a:defPPr>
            <a:lvl1pPr algn="ctr">
              <a:defRPr sz="2400" b="1">
                <a:solidFill>
                  <a:schemeClr val="bg1"/>
                </a:solidFill>
              </a:defRPr>
            </a:lvl1pPr>
            <a:lvl2pPr marL="742950" indent="-285750">
              <a:defRPr>
                <a:latin typeface="Arial" pitchFamily="34" charset="0"/>
              </a:defRPr>
            </a:lvl2pPr>
            <a:lvl3pPr marL="1143000" indent="-228600">
              <a:defRPr>
                <a:latin typeface="Arial" pitchFamily="34" charset="0"/>
              </a:defRPr>
            </a:lvl3pPr>
            <a:lvl4pPr marL="1600200" indent="-228600">
              <a:defRPr>
                <a:latin typeface="Arial" pitchFamily="34" charset="0"/>
              </a:defRPr>
            </a:lvl4pPr>
            <a:lvl5pPr marL="2057400" indent="-228600">
              <a:defRPr>
                <a:latin typeface="Arial" pitchFamily="34" charset="0"/>
              </a:defRPr>
            </a:lvl5pPr>
            <a:lvl6pPr marL="2514600" indent="-228600" eaLnBrk="0" fontAlgn="base" hangingPunct="0">
              <a:spcBef>
                <a:spcPct val="0"/>
              </a:spcBef>
              <a:spcAft>
                <a:spcPct val="0"/>
              </a:spcAft>
              <a:defRPr>
                <a:latin typeface="Arial" pitchFamily="34" charset="0"/>
              </a:defRPr>
            </a:lvl6pPr>
            <a:lvl7pPr marL="2971800" indent="-228600" eaLnBrk="0" fontAlgn="base" hangingPunct="0">
              <a:spcBef>
                <a:spcPct val="0"/>
              </a:spcBef>
              <a:spcAft>
                <a:spcPct val="0"/>
              </a:spcAft>
              <a:defRPr>
                <a:latin typeface="Arial" pitchFamily="34" charset="0"/>
              </a:defRPr>
            </a:lvl7pPr>
            <a:lvl8pPr marL="3429000" indent="-228600" eaLnBrk="0" fontAlgn="base" hangingPunct="0">
              <a:spcBef>
                <a:spcPct val="0"/>
              </a:spcBef>
              <a:spcAft>
                <a:spcPct val="0"/>
              </a:spcAft>
              <a:defRPr>
                <a:latin typeface="Arial" pitchFamily="34" charset="0"/>
              </a:defRPr>
            </a:lvl8pPr>
            <a:lvl9pPr marL="3886200" indent="-228600" eaLnBrk="0" fontAlgn="base" hangingPunct="0">
              <a:spcBef>
                <a:spcPct val="0"/>
              </a:spcBef>
              <a:spcAft>
                <a:spcPct val="0"/>
              </a:spcAft>
              <a:defRPr>
                <a:latin typeface="Arial" pitchFamily="34" charset="0"/>
              </a:defRPr>
            </a:lvl9pPr>
          </a:lstStyle>
          <a:p>
            <a:pPr eaLnBrk="1" fontAlgn="auto" hangingPunct="1">
              <a:spcBef>
                <a:spcPts val="0"/>
              </a:spcBef>
              <a:spcAft>
                <a:spcPts val="0"/>
              </a:spcAft>
              <a:defRPr/>
            </a:pPr>
            <a:r>
              <a:rPr lang="en-US" altLang="en-US" sz="3200" dirty="0">
                <a:solidFill>
                  <a:schemeClr val="tx2"/>
                </a:solidFill>
                <a:latin typeface="Calibri Light"/>
              </a:rPr>
              <a:t>Freestyle Libre 2+</a:t>
            </a:r>
          </a:p>
        </p:txBody>
      </p:sp>
      <p:sp>
        <p:nvSpPr>
          <p:cNvPr id="10" name="TextBox 10">
            <a:extLst>
              <a:ext uri="{FF2B5EF4-FFF2-40B4-BE49-F238E27FC236}">
                <a16:creationId xmlns:a16="http://schemas.microsoft.com/office/drawing/2014/main" id="{9E6F6442-68AC-5975-2D5A-C5FE7BC2F451}"/>
              </a:ext>
            </a:extLst>
          </p:cNvPr>
          <p:cNvSpPr txBox="1">
            <a:spLocks noChangeArrowheads="1"/>
          </p:cNvSpPr>
          <p:nvPr/>
        </p:nvSpPr>
        <p:spPr bwMode="auto">
          <a:xfrm>
            <a:off x="7543800" y="1839368"/>
            <a:ext cx="1597025" cy="1077218"/>
          </a:xfrm>
          <a:prstGeom prst="rect">
            <a:avLst/>
          </a:prstGeom>
          <a:solidFill>
            <a:schemeClr val="accent3"/>
          </a:solidFill>
          <a:ln>
            <a:noFill/>
          </a:ln>
        </p:spPr>
        <p:txBody>
          <a:bodyPr wrap="square" anchor="ctr">
            <a:spAutoFit/>
          </a:bodyPr>
          <a:lstStyle>
            <a:defPPr>
              <a:defRPr lang="en-US"/>
            </a:defPPr>
            <a:lvl1pPr algn="ctr">
              <a:defRPr sz="2400" b="1">
                <a:solidFill>
                  <a:schemeClr val="bg1"/>
                </a:solidFill>
              </a:defRPr>
            </a:lvl1pPr>
            <a:lvl2pPr marL="742950" indent="-285750">
              <a:defRPr>
                <a:latin typeface="Arial" pitchFamily="34" charset="0"/>
              </a:defRPr>
            </a:lvl2pPr>
            <a:lvl3pPr marL="1143000" indent="-228600">
              <a:defRPr>
                <a:latin typeface="Arial" pitchFamily="34" charset="0"/>
              </a:defRPr>
            </a:lvl3pPr>
            <a:lvl4pPr marL="1600200" indent="-228600">
              <a:defRPr>
                <a:latin typeface="Arial" pitchFamily="34" charset="0"/>
              </a:defRPr>
            </a:lvl4pPr>
            <a:lvl5pPr marL="2057400" indent="-228600">
              <a:defRPr>
                <a:latin typeface="Arial" pitchFamily="34" charset="0"/>
              </a:defRPr>
            </a:lvl5pPr>
            <a:lvl6pPr marL="2514600" indent="-228600" eaLnBrk="0" fontAlgn="base" hangingPunct="0">
              <a:spcBef>
                <a:spcPct val="0"/>
              </a:spcBef>
              <a:spcAft>
                <a:spcPct val="0"/>
              </a:spcAft>
              <a:defRPr>
                <a:latin typeface="Arial" pitchFamily="34" charset="0"/>
              </a:defRPr>
            </a:lvl6pPr>
            <a:lvl7pPr marL="2971800" indent="-228600" eaLnBrk="0" fontAlgn="base" hangingPunct="0">
              <a:spcBef>
                <a:spcPct val="0"/>
              </a:spcBef>
              <a:spcAft>
                <a:spcPct val="0"/>
              </a:spcAft>
              <a:defRPr>
                <a:latin typeface="Arial" pitchFamily="34" charset="0"/>
              </a:defRPr>
            </a:lvl7pPr>
            <a:lvl8pPr marL="3429000" indent="-228600" eaLnBrk="0" fontAlgn="base" hangingPunct="0">
              <a:spcBef>
                <a:spcPct val="0"/>
              </a:spcBef>
              <a:spcAft>
                <a:spcPct val="0"/>
              </a:spcAft>
              <a:defRPr>
                <a:latin typeface="Arial" pitchFamily="34" charset="0"/>
              </a:defRPr>
            </a:lvl8pPr>
            <a:lvl9pPr marL="3886200" indent="-228600" eaLnBrk="0" fontAlgn="base" hangingPunct="0">
              <a:spcBef>
                <a:spcPct val="0"/>
              </a:spcBef>
              <a:spcAft>
                <a:spcPct val="0"/>
              </a:spcAft>
              <a:defRPr>
                <a:latin typeface="Arial" pitchFamily="34" charset="0"/>
              </a:defRPr>
            </a:lvl9pPr>
          </a:lstStyle>
          <a:p>
            <a:pPr eaLnBrk="1" fontAlgn="auto" hangingPunct="1">
              <a:spcBef>
                <a:spcPts val="0"/>
              </a:spcBef>
              <a:spcAft>
                <a:spcPts val="0"/>
              </a:spcAft>
              <a:defRPr/>
            </a:pPr>
            <a:r>
              <a:rPr lang="en-US" altLang="en-US" sz="3200" dirty="0">
                <a:solidFill>
                  <a:schemeClr val="tx2"/>
                </a:solidFill>
                <a:latin typeface="Calibri Light"/>
              </a:rPr>
              <a:t>Dexcom G6</a:t>
            </a:r>
            <a:endParaRPr lang="en-US" altLang="en-US" sz="3200" dirty="0">
              <a:solidFill>
                <a:schemeClr val="tx2"/>
              </a:solidFill>
              <a:latin typeface="Calibri Light"/>
              <a:cs typeface="Calibri Light"/>
            </a:endParaRPr>
          </a:p>
        </p:txBody>
      </p:sp>
      <p:sp>
        <p:nvSpPr>
          <p:cNvPr id="11" name="TextBox 10">
            <a:extLst>
              <a:ext uri="{FF2B5EF4-FFF2-40B4-BE49-F238E27FC236}">
                <a16:creationId xmlns:a16="http://schemas.microsoft.com/office/drawing/2014/main" id="{FB49F1A2-BD88-811E-982E-A274344E0B9B}"/>
              </a:ext>
            </a:extLst>
          </p:cNvPr>
          <p:cNvSpPr txBox="1">
            <a:spLocks noChangeArrowheads="1"/>
          </p:cNvSpPr>
          <p:nvPr/>
        </p:nvSpPr>
        <p:spPr bwMode="auto">
          <a:xfrm>
            <a:off x="4923847" y="1866756"/>
            <a:ext cx="2020888" cy="1077218"/>
          </a:xfrm>
          <a:prstGeom prst="rect">
            <a:avLst/>
          </a:prstGeom>
          <a:solidFill>
            <a:schemeClr val="accent3"/>
          </a:solidFill>
          <a:ln>
            <a:noFill/>
          </a:ln>
        </p:spPr>
        <p:txBody>
          <a:bodyPr anchor="ctr">
            <a:spAutoFit/>
          </a:bodyPr>
          <a:lstStyle>
            <a:defPPr>
              <a:defRPr lang="en-US"/>
            </a:defPPr>
            <a:lvl1pPr algn="ctr">
              <a:defRPr sz="2400" b="1">
                <a:solidFill>
                  <a:schemeClr val="bg1"/>
                </a:solidFill>
              </a:defRPr>
            </a:lvl1pPr>
            <a:lvl2pPr marL="742950" indent="-285750">
              <a:defRPr>
                <a:latin typeface="Arial" pitchFamily="34" charset="0"/>
              </a:defRPr>
            </a:lvl2pPr>
            <a:lvl3pPr marL="1143000" indent="-228600">
              <a:defRPr>
                <a:latin typeface="Arial" pitchFamily="34" charset="0"/>
              </a:defRPr>
            </a:lvl3pPr>
            <a:lvl4pPr marL="1600200" indent="-228600">
              <a:defRPr>
                <a:latin typeface="Arial" pitchFamily="34" charset="0"/>
              </a:defRPr>
            </a:lvl4pPr>
            <a:lvl5pPr marL="2057400" indent="-228600">
              <a:defRPr>
                <a:latin typeface="Arial" pitchFamily="34" charset="0"/>
              </a:defRPr>
            </a:lvl5pPr>
            <a:lvl6pPr marL="2514600" indent="-228600" eaLnBrk="0" fontAlgn="base" hangingPunct="0">
              <a:spcBef>
                <a:spcPct val="0"/>
              </a:spcBef>
              <a:spcAft>
                <a:spcPct val="0"/>
              </a:spcAft>
              <a:defRPr>
                <a:latin typeface="Arial" pitchFamily="34" charset="0"/>
              </a:defRPr>
            </a:lvl6pPr>
            <a:lvl7pPr marL="2971800" indent="-228600" eaLnBrk="0" fontAlgn="base" hangingPunct="0">
              <a:spcBef>
                <a:spcPct val="0"/>
              </a:spcBef>
              <a:spcAft>
                <a:spcPct val="0"/>
              </a:spcAft>
              <a:defRPr>
                <a:latin typeface="Arial" pitchFamily="34" charset="0"/>
              </a:defRPr>
            </a:lvl7pPr>
            <a:lvl8pPr marL="3429000" indent="-228600" eaLnBrk="0" fontAlgn="base" hangingPunct="0">
              <a:spcBef>
                <a:spcPct val="0"/>
              </a:spcBef>
              <a:spcAft>
                <a:spcPct val="0"/>
              </a:spcAft>
              <a:defRPr>
                <a:latin typeface="Arial" pitchFamily="34" charset="0"/>
              </a:defRPr>
            </a:lvl8pPr>
            <a:lvl9pPr marL="3886200" indent="-228600" eaLnBrk="0" fontAlgn="base" hangingPunct="0">
              <a:spcBef>
                <a:spcPct val="0"/>
              </a:spcBef>
              <a:spcAft>
                <a:spcPct val="0"/>
              </a:spcAft>
              <a:defRPr>
                <a:latin typeface="Arial" pitchFamily="34" charset="0"/>
              </a:defRPr>
            </a:lvl9pPr>
          </a:lstStyle>
          <a:p>
            <a:pPr eaLnBrk="1" fontAlgn="auto" hangingPunct="1">
              <a:spcBef>
                <a:spcPts val="0"/>
              </a:spcBef>
              <a:spcAft>
                <a:spcPts val="0"/>
              </a:spcAft>
              <a:defRPr/>
            </a:pPr>
            <a:r>
              <a:rPr lang="en-US" altLang="en-US" dirty="0">
                <a:solidFill>
                  <a:prstClr val="white"/>
                </a:solidFill>
                <a:latin typeface="Calibri Light"/>
              </a:rPr>
              <a:t> </a:t>
            </a:r>
            <a:r>
              <a:rPr lang="en-US" altLang="en-US" sz="3200" dirty="0" err="1">
                <a:solidFill>
                  <a:prstClr val="white"/>
                </a:solidFill>
                <a:latin typeface="Calibri Light"/>
              </a:rPr>
              <a:t>Eversense</a:t>
            </a:r>
            <a:r>
              <a:rPr lang="en-US" altLang="en-US" sz="3200" dirty="0">
                <a:solidFill>
                  <a:prstClr val="white"/>
                </a:solidFill>
                <a:latin typeface="Calibri Light"/>
              </a:rPr>
              <a:t> 365</a:t>
            </a:r>
          </a:p>
        </p:txBody>
      </p:sp>
      <p:sp>
        <p:nvSpPr>
          <p:cNvPr id="8" name="TextBox 10">
            <a:extLst>
              <a:ext uri="{FF2B5EF4-FFF2-40B4-BE49-F238E27FC236}">
                <a16:creationId xmlns:a16="http://schemas.microsoft.com/office/drawing/2014/main" id="{B23509A3-80D5-7A39-4DA5-2BC7F4F5DCAF}"/>
              </a:ext>
            </a:extLst>
          </p:cNvPr>
          <p:cNvSpPr txBox="1">
            <a:spLocks noChangeArrowheads="1"/>
          </p:cNvSpPr>
          <p:nvPr/>
        </p:nvSpPr>
        <p:spPr bwMode="auto">
          <a:xfrm>
            <a:off x="2487393" y="3759146"/>
            <a:ext cx="2060577" cy="584775"/>
          </a:xfrm>
          <a:prstGeom prst="rect">
            <a:avLst/>
          </a:prstGeom>
          <a:solidFill>
            <a:schemeClr val="accent3"/>
          </a:solidFill>
          <a:ln>
            <a:noFill/>
          </a:ln>
        </p:spPr>
        <p:txBody>
          <a:bodyPr wrap="square" anchor="ct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auto" hangingPunct="1">
              <a:spcBef>
                <a:spcPts val="0"/>
              </a:spcBef>
              <a:spcAft>
                <a:spcPts val="0"/>
              </a:spcAft>
              <a:defRPr/>
            </a:pPr>
            <a:r>
              <a:rPr lang="en-US" altLang="en-US" sz="3200" b="1" dirty="0">
                <a:solidFill>
                  <a:prstClr val="white"/>
                </a:solidFill>
                <a:latin typeface="Calibri Light"/>
              </a:rPr>
              <a:t>Guardian 4</a:t>
            </a:r>
          </a:p>
        </p:txBody>
      </p:sp>
      <p:sp>
        <p:nvSpPr>
          <p:cNvPr id="4" name="Content Placeholder 5">
            <a:extLst>
              <a:ext uri="{FF2B5EF4-FFF2-40B4-BE49-F238E27FC236}">
                <a16:creationId xmlns:a16="http://schemas.microsoft.com/office/drawing/2014/main" id="{15701CAA-624D-1DD2-D715-B53F4D184950}"/>
              </a:ext>
            </a:extLst>
          </p:cNvPr>
          <p:cNvSpPr txBox="1">
            <a:spLocks noChangeArrowheads="1"/>
          </p:cNvSpPr>
          <p:nvPr/>
        </p:nvSpPr>
        <p:spPr bwMode="auto">
          <a:xfrm>
            <a:off x="2270126" y="1891060"/>
            <a:ext cx="1689100" cy="1077218"/>
          </a:xfrm>
          <a:prstGeom prst="rect">
            <a:avLst/>
          </a:prstGeom>
          <a:solidFill>
            <a:schemeClr val="accent3"/>
          </a:solidFill>
          <a:ln>
            <a:noFill/>
          </a:ln>
        </p:spPr>
        <p:txBody>
          <a:bodyPr anchor="ctr">
            <a:spAutoFit/>
          </a:bodyPr>
          <a:lstStyle>
            <a:defPPr>
              <a:defRPr lang="en-US"/>
            </a:defPPr>
            <a:lvl1pPr algn="ctr">
              <a:defRPr sz="2400" b="1">
                <a:solidFill>
                  <a:schemeClr val="bg1"/>
                </a:solidFill>
              </a:defRPr>
            </a:lvl1pPr>
            <a:lvl2pPr marL="742950" indent="-285750">
              <a:defRPr>
                <a:latin typeface="Arial" pitchFamily="34" charset="0"/>
              </a:defRPr>
            </a:lvl2pPr>
            <a:lvl3pPr marL="1143000" indent="-228600">
              <a:defRPr>
                <a:latin typeface="Arial" pitchFamily="34" charset="0"/>
              </a:defRPr>
            </a:lvl3pPr>
            <a:lvl4pPr marL="1600200" indent="-228600">
              <a:defRPr>
                <a:latin typeface="Arial" pitchFamily="34" charset="0"/>
              </a:defRPr>
            </a:lvl4pPr>
            <a:lvl5pPr marL="2057400" indent="-228600">
              <a:defRPr>
                <a:latin typeface="Arial" pitchFamily="34" charset="0"/>
              </a:defRPr>
            </a:lvl5pPr>
            <a:lvl6pPr marL="2514600" indent="-228600" eaLnBrk="0" fontAlgn="base" hangingPunct="0">
              <a:spcBef>
                <a:spcPct val="0"/>
              </a:spcBef>
              <a:spcAft>
                <a:spcPct val="0"/>
              </a:spcAft>
              <a:defRPr>
                <a:latin typeface="Arial" pitchFamily="34" charset="0"/>
              </a:defRPr>
            </a:lvl6pPr>
            <a:lvl7pPr marL="2971800" indent="-228600" eaLnBrk="0" fontAlgn="base" hangingPunct="0">
              <a:spcBef>
                <a:spcPct val="0"/>
              </a:spcBef>
              <a:spcAft>
                <a:spcPct val="0"/>
              </a:spcAft>
              <a:defRPr>
                <a:latin typeface="Arial" pitchFamily="34" charset="0"/>
              </a:defRPr>
            </a:lvl7pPr>
            <a:lvl8pPr marL="3429000" indent="-228600" eaLnBrk="0" fontAlgn="base" hangingPunct="0">
              <a:spcBef>
                <a:spcPct val="0"/>
              </a:spcBef>
              <a:spcAft>
                <a:spcPct val="0"/>
              </a:spcAft>
              <a:defRPr>
                <a:latin typeface="Arial" pitchFamily="34" charset="0"/>
              </a:defRPr>
            </a:lvl8pPr>
            <a:lvl9pPr marL="3886200" indent="-228600" eaLnBrk="0" fontAlgn="base" hangingPunct="0">
              <a:spcBef>
                <a:spcPct val="0"/>
              </a:spcBef>
              <a:spcAft>
                <a:spcPct val="0"/>
              </a:spcAft>
              <a:defRPr>
                <a:latin typeface="Arial" pitchFamily="34" charset="0"/>
              </a:defRPr>
            </a:lvl9pPr>
          </a:lstStyle>
          <a:p>
            <a:pPr eaLnBrk="1" fontAlgn="auto" hangingPunct="1">
              <a:spcBef>
                <a:spcPts val="0"/>
              </a:spcBef>
              <a:spcAft>
                <a:spcPts val="0"/>
              </a:spcAft>
              <a:defRPr/>
            </a:pPr>
            <a:r>
              <a:rPr lang="en-US" altLang="en-US" sz="3200" dirty="0">
                <a:solidFill>
                  <a:schemeClr val="tx2"/>
                </a:solidFill>
                <a:latin typeface="Calibri Light"/>
              </a:rPr>
              <a:t>Freestyle Libre 3+</a:t>
            </a:r>
            <a:endParaRPr lang="en-US" altLang="en-US" sz="3200" dirty="0">
              <a:solidFill>
                <a:schemeClr val="tx2"/>
              </a:solidFill>
              <a:latin typeface="Calibri Light"/>
              <a:cs typeface="Calibri Light"/>
            </a:endParaRPr>
          </a:p>
        </p:txBody>
      </p:sp>
      <p:sp>
        <p:nvSpPr>
          <p:cNvPr id="2" name="TextBox 10">
            <a:extLst>
              <a:ext uri="{FF2B5EF4-FFF2-40B4-BE49-F238E27FC236}">
                <a16:creationId xmlns:a16="http://schemas.microsoft.com/office/drawing/2014/main" id="{D9BD382A-28C4-9DDD-96A5-A0E955A337CB}"/>
              </a:ext>
            </a:extLst>
          </p:cNvPr>
          <p:cNvSpPr txBox="1">
            <a:spLocks noChangeArrowheads="1"/>
          </p:cNvSpPr>
          <p:nvPr/>
        </p:nvSpPr>
        <p:spPr bwMode="auto">
          <a:xfrm>
            <a:off x="9921874" y="1891060"/>
            <a:ext cx="1660525" cy="1077218"/>
          </a:xfrm>
          <a:prstGeom prst="rect">
            <a:avLst/>
          </a:prstGeom>
          <a:solidFill>
            <a:schemeClr val="accent3"/>
          </a:solidFill>
          <a:ln>
            <a:noFill/>
          </a:ln>
        </p:spPr>
        <p:txBody>
          <a:bodyPr wrap="square" anchor="ctr">
            <a:spAutoFit/>
          </a:bodyPr>
          <a:lstStyle>
            <a:defPPr>
              <a:defRPr lang="en-US"/>
            </a:defPPr>
            <a:lvl1pPr algn="ctr">
              <a:defRPr sz="2400" b="1">
                <a:solidFill>
                  <a:schemeClr val="bg1"/>
                </a:solidFill>
              </a:defRPr>
            </a:lvl1pPr>
            <a:lvl2pPr marL="742950" indent="-285750">
              <a:defRPr>
                <a:latin typeface="Arial" pitchFamily="34" charset="0"/>
              </a:defRPr>
            </a:lvl2pPr>
            <a:lvl3pPr marL="1143000" indent="-228600">
              <a:defRPr>
                <a:latin typeface="Arial" pitchFamily="34" charset="0"/>
              </a:defRPr>
            </a:lvl3pPr>
            <a:lvl4pPr marL="1600200" indent="-228600">
              <a:defRPr>
                <a:latin typeface="Arial" pitchFamily="34" charset="0"/>
              </a:defRPr>
            </a:lvl4pPr>
            <a:lvl5pPr marL="2057400" indent="-228600">
              <a:defRPr>
                <a:latin typeface="Arial" pitchFamily="34" charset="0"/>
              </a:defRPr>
            </a:lvl5pPr>
            <a:lvl6pPr marL="2514600" indent="-228600" eaLnBrk="0" fontAlgn="base" hangingPunct="0">
              <a:spcBef>
                <a:spcPct val="0"/>
              </a:spcBef>
              <a:spcAft>
                <a:spcPct val="0"/>
              </a:spcAft>
              <a:defRPr>
                <a:latin typeface="Arial" pitchFamily="34" charset="0"/>
              </a:defRPr>
            </a:lvl6pPr>
            <a:lvl7pPr marL="2971800" indent="-228600" eaLnBrk="0" fontAlgn="base" hangingPunct="0">
              <a:spcBef>
                <a:spcPct val="0"/>
              </a:spcBef>
              <a:spcAft>
                <a:spcPct val="0"/>
              </a:spcAft>
              <a:defRPr>
                <a:latin typeface="Arial" pitchFamily="34" charset="0"/>
              </a:defRPr>
            </a:lvl7pPr>
            <a:lvl8pPr marL="3429000" indent="-228600" eaLnBrk="0" fontAlgn="base" hangingPunct="0">
              <a:spcBef>
                <a:spcPct val="0"/>
              </a:spcBef>
              <a:spcAft>
                <a:spcPct val="0"/>
              </a:spcAft>
              <a:defRPr>
                <a:latin typeface="Arial" pitchFamily="34" charset="0"/>
              </a:defRPr>
            </a:lvl8pPr>
            <a:lvl9pPr marL="3886200" indent="-228600" eaLnBrk="0" fontAlgn="base" hangingPunct="0">
              <a:spcBef>
                <a:spcPct val="0"/>
              </a:spcBef>
              <a:spcAft>
                <a:spcPct val="0"/>
              </a:spcAft>
              <a:defRPr>
                <a:latin typeface="Arial" pitchFamily="34" charset="0"/>
              </a:defRPr>
            </a:lvl9pPr>
          </a:lstStyle>
          <a:p>
            <a:pPr eaLnBrk="1" fontAlgn="auto" hangingPunct="1">
              <a:spcBef>
                <a:spcPts val="0"/>
              </a:spcBef>
              <a:spcAft>
                <a:spcPts val="0"/>
              </a:spcAft>
              <a:defRPr/>
            </a:pPr>
            <a:r>
              <a:rPr lang="en-US" altLang="en-US" sz="3200" dirty="0">
                <a:solidFill>
                  <a:schemeClr val="tx2"/>
                </a:solidFill>
                <a:latin typeface="Calibri Light"/>
              </a:rPr>
              <a:t>Dexcom G7</a:t>
            </a:r>
            <a:endParaRPr lang="en-US" altLang="en-US" sz="3200" dirty="0">
              <a:solidFill>
                <a:schemeClr val="tx2"/>
              </a:solidFill>
              <a:latin typeface="Calibri Light"/>
              <a:cs typeface="Calibri Light"/>
            </a:endParaRPr>
          </a:p>
        </p:txBody>
      </p:sp>
      <p:sp>
        <p:nvSpPr>
          <p:cNvPr id="3" name="TextBox 10">
            <a:extLst>
              <a:ext uri="{FF2B5EF4-FFF2-40B4-BE49-F238E27FC236}">
                <a16:creationId xmlns:a16="http://schemas.microsoft.com/office/drawing/2014/main" id="{9650036C-5169-1DDD-67F7-AF6F1E787D05}"/>
              </a:ext>
            </a:extLst>
          </p:cNvPr>
          <p:cNvSpPr txBox="1">
            <a:spLocks noChangeArrowheads="1"/>
          </p:cNvSpPr>
          <p:nvPr/>
        </p:nvSpPr>
        <p:spPr bwMode="auto">
          <a:xfrm>
            <a:off x="7274717" y="3722531"/>
            <a:ext cx="1916114" cy="584775"/>
          </a:xfrm>
          <a:prstGeom prst="rect">
            <a:avLst/>
          </a:prstGeom>
          <a:solidFill>
            <a:schemeClr val="accent3"/>
          </a:solidFill>
          <a:ln>
            <a:noFill/>
          </a:ln>
        </p:spPr>
        <p:txBody>
          <a:bodyPr wrap="square" anchor="ct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auto" hangingPunct="1">
              <a:spcBef>
                <a:spcPts val="0"/>
              </a:spcBef>
              <a:spcAft>
                <a:spcPts val="0"/>
              </a:spcAft>
              <a:defRPr/>
            </a:pPr>
            <a:r>
              <a:rPr lang="en-US" altLang="en-US" sz="3200" b="1" dirty="0" err="1">
                <a:solidFill>
                  <a:prstClr val="white"/>
                </a:solidFill>
                <a:latin typeface="Calibri Light"/>
              </a:rPr>
              <a:t>Simplera</a:t>
            </a:r>
            <a:endParaRPr lang="en-US" altLang="en-US" sz="3200" b="1" dirty="0">
              <a:solidFill>
                <a:prstClr val="white"/>
              </a:solidFill>
              <a:latin typeface="Calibri Light"/>
            </a:endParaRPr>
          </a:p>
        </p:txBody>
      </p:sp>
      <p:pic>
        <p:nvPicPr>
          <p:cNvPr id="6" name="Picture 5">
            <a:extLst>
              <a:ext uri="{FF2B5EF4-FFF2-40B4-BE49-F238E27FC236}">
                <a16:creationId xmlns:a16="http://schemas.microsoft.com/office/drawing/2014/main" id="{B8845FEB-1D7A-F9EF-9559-BF73411C1951}"/>
              </a:ext>
            </a:extLst>
          </p:cNvPr>
          <p:cNvPicPr>
            <a:picLocks noChangeAspect="1"/>
          </p:cNvPicPr>
          <p:nvPr/>
        </p:nvPicPr>
        <p:blipFill>
          <a:blip r:embed="rId3"/>
          <a:stretch>
            <a:fillRect/>
          </a:stretch>
        </p:blipFill>
        <p:spPr>
          <a:xfrm>
            <a:off x="4574184" y="4552948"/>
            <a:ext cx="3043631" cy="2132086"/>
          </a:xfrm>
          <a:prstGeom prst="rect">
            <a:avLst/>
          </a:prstGeom>
        </p:spPr>
      </p:pic>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xt Placeholder 3">
            <a:extLst>
              <a:ext uri="{FF2B5EF4-FFF2-40B4-BE49-F238E27FC236}">
                <a16:creationId xmlns:a16="http://schemas.microsoft.com/office/drawing/2014/main" id="{4A29EE43-C424-3076-A504-B3E0D378BEF8}"/>
              </a:ext>
            </a:extLst>
          </p:cNvPr>
          <p:cNvSpPr>
            <a:spLocks noGrp="1"/>
          </p:cNvSpPr>
          <p:nvPr>
            <p:ph type="title"/>
          </p:nvPr>
        </p:nvSpPr>
        <p:spPr/>
        <p:txBody>
          <a:bodyPr anchor="t"/>
          <a:lstStyle/>
          <a:p>
            <a:pPr marL="6350" indent="-6350"/>
            <a:r>
              <a:rPr lang="en-US" altLang="en-US"/>
              <a:t>CGM Comparison</a:t>
            </a:r>
            <a:endParaRPr lang="en-US" altLang="en-US">
              <a:cs typeface="Calibri" panose="020F0502020204030204" pitchFamily="34" charset="0"/>
            </a:endParaRPr>
          </a:p>
        </p:txBody>
      </p:sp>
      <p:sp>
        <p:nvSpPr>
          <p:cNvPr id="6" name="TextBox 5">
            <a:extLst>
              <a:ext uri="{FF2B5EF4-FFF2-40B4-BE49-F238E27FC236}">
                <a16:creationId xmlns:a16="http://schemas.microsoft.com/office/drawing/2014/main" id="{15975466-D986-3125-1397-C82A49220ED4}"/>
              </a:ext>
            </a:extLst>
          </p:cNvPr>
          <p:cNvSpPr txBox="1"/>
          <p:nvPr/>
        </p:nvSpPr>
        <p:spPr>
          <a:xfrm>
            <a:off x="838200" y="6470868"/>
            <a:ext cx="9534525" cy="309481"/>
          </a:xfrm>
          <a:prstGeom prst="rect">
            <a:avLst/>
          </a:prstGeom>
          <a:noFill/>
        </p:spPr>
        <p:txBody>
          <a:bodyPr wrap="square" lIns="82907" tIns="41452" rIns="82907" bIns="41452">
            <a:spAutoFit/>
          </a:bodyPr>
          <a:lstStyle/>
          <a:p>
            <a:pPr defTabSz="829122">
              <a:defRPr/>
            </a:pPr>
            <a:r>
              <a:rPr lang="en-US" sz="1467" dirty="0">
                <a:solidFill>
                  <a:srgbClr val="000000"/>
                </a:solidFill>
              </a:rPr>
              <a:t>Product user guides: Dexcom G6, Dexcom G7, Libre 2, Libre 3, </a:t>
            </a:r>
            <a:r>
              <a:rPr lang="en-US" sz="1467" dirty="0" err="1">
                <a:solidFill>
                  <a:srgbClr val="000000"/>
                </a:solidFill>
              </a:rPr>
              <a:t>Simplera</a:t>
            </a:r>
            <a:r>
              <a:rPr lang="en-US" sz="1467" dirty="0">
                <a:solidFill>
                  <a:srgbClr val="000000"/>
                </a:solidFill>
              </a:rPr>
              <a:t>, </a:t>
            </a:r>
            <a:r>
              <a:rPr lang="en-US" sz="1467" dirty="0" err="1">
                <a:solidFill>
                  <a:srgbClr val="000000"/>
                </a:solidFill>
              </a:rPr>
              <a:t>Eversense</a:t>
            </a:r>
            <a:endParaRPr lang="en-US" sz="1467" dirty="0">
              <a:solidFill>
                <a:srgbClr val="000000"/>
              </a:solidFill>
            </a:endParaRPr>
          </a:p>
        </p:txBody>
      </p:sp>
      <p:graphicFrame>
        <p:nvGraphicFramePr>
          <p:cNvPr id="2" name="Table 1">
            <a:extLst>
              <a:ext uri="{FF2B5EF4-FFF2-40B4-BE49-F238E27FC236}">
                <a16:creationId xmlns:a16="http://schemas.microsoft.com/office/drawing/2014/main" id="{A64E81E6-ACDC-552B-2902-1F54CD8F2FB0}"/>
              </a:ext>
            </a:extLst>
          </p:cNvPr>
          <p:cNvGraphicFramePr>
            <a:graphicFrameLocks noGrp="1"/>
          </p:cNvGraphicFramePr>
          <p:nvPr>
            <p:extLst>
              <p:ext uri="{D42A27DB-BD31-4B8C-83A1-F6EECF244321}">
                <p14:modId xmlns:p14="http://schemas.microsoft.com/office/powerpoint/2010/main" val="1553899126"/>
              </p:ext>
            </p:extLst>
          </p:nvPr>
        </p:nvGraphicFramePr>
        <p:xfrm>
          <a:off x="152400" y="914401"/>
          <a:ext cx="11810999" cy="5466015"/>
        </p:xfrm>
        <a:graphic>
          <a:graphicData uri="http://schemas.openxmlformats.org/drawingml/2006/table">
            <a:tbl>
              <a:tblPr firstRow="1" bandRow="1">
                <a:tableStyleId>{5C22544A-7EE6-4342-B048-85BDC9FD1C3A}</a:tableStyleId>
              </a:tblPr>
              <a:tblGrid>
                <a:gridCol w="1954338">
                  <a:extLst>
                    <a:ext uri="{9D8B030D-6E8A-4147-A177-3AD203B41FA5}">
                      <a16:colId xmlns:a16="http://schemas.microsoft.com/office/drawing/2014/main" val="20000"/>
                    </a:ext>
                  </a:extLst>
                </a:gridCol>
                <a:gridCol w="1474662">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gridCol w="2438399">
                  <a:extLst>
                    <a:ext uri="{9D8B030D-6E8A-4147-A177-3AD203B41FA5}">
                      <a16:colId xmlns:a16="http://schemas.microsoft.com/office/drawing/2014/main" val="20006"/>
                    </a:ext>
                  </a:extLst>
                </a:gridCol>
              </a:tblGrid>
              <a:tr h="918233">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rtl="0" fontAlgn="auto"/>
                      <a:r>
                        <a:rPr lang="en-US" sz="1900" dirty="0">
                          <a:effectLst/>
                        </a:rPr>
                        <a:t>​</a:t>
                      </a:r>
                      <a:endParaRPr lang="en-US" sz="1900" b="1" dirty="0">
                        <a:effectLst/>
                        <a:latin typeface="Calibri" panose="020F0502020204030204" pitchFamily="34" charset="0"/>
                      </a:endParaRPr>
                    </a:p>
                  </a:txBody>
                  <a:tcPr marL="91434" marR="91434" marT="45696" marB="45696"/>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rtl="0" fontAlgn="base"/>
                      <a:r>
                        <a:rPr lang="en-US" sz="1900" dirty="0">
                          <a:effectLst/>
                        </a:rPr>
                        <a:t>Dexcom G6​</a:t>
                      </a:r>
                    </a:p>
                  </a:txBody>
                  <a:tcPr marL="91434" marR="91434" marT="45696" marB="45696"/>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rtl="0" fontAlgn="base"/>
                      <a:r>
                        <a:rPr lang="en-US" sz="1900" dirty="0">
                          <a:effectLst/>
                        </a:rPr>
                        <a:t>Dexcom G7​</a:t>
                      </a:r>
                    </a:p>
                  </a:txBody>
                  <a:tcPr marL="91434" marR="91434" marT="45696" marB="45696"/>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rtl="0" fontAlgn="base"/>
                      <a:r>
                        <a:rPr lang="en-US" sz="1900" dirty="0">
                          <a:effectLst/>
                        </a:rPr>
                        <a:t>Libre 2​ +</a:t>
                      </a:r>
                    </a:p>
                  </a:txBody>
                  <a:tcPr marL="91434" marR="91434" marT="45696" marB="45696"/>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rtl="0" fontAlgn="base"/>
                      <a:r>
                        <a:rPr lang="en-US" sz="1900" dirty="0">
                          <a:effectLst/>
                        </a:rPr>
                        <a:t>Libre 3​ +</a:t>
                      </a:r>
                    </a:p>
                  </a:txBody>
                  <a:tcPr marL="91434" marR="91434" marT="45696" marB="45696"/>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rtl="0" fontAlgn="base"/>
                      <a:r>
                        <a:rPr lang="en-US" sz="1900" dirty="0" err="1">
                          <a:effectLst/>
                        </a:rPr>
                        <a:t>Simplera</a:t>
                      </a:r>
                      <a:endParaRPr lang="en-US" sz="1900" dirty="0">
                        <a:effectLst/>
                      </a:endParaRPr>
                    </a:p>
                  </a:txBody>
                  <a:tcPr marL="91434" marR="91434" marT="45696" marB="45696"/>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rtl="0" fontAlgn="base"/>
                      <a:r>
                        <a:rPr lang="en-US" sz="1900" dirty="0" err="1">
                          <a:effectLst/>
                        </a:rPr>
                        <a:t>Eversense</a:t>
                      </a:r>
                      <a:r>
                        <a:rPr lang="en-US" sz="1900" dirty="0">
                          <a:effectLst/>
                        </a:rPr>
                        <a:t>​ 365</a:t>
                      </a:r>
                    </a:p>
                  </a:txBody>
                  <a:tcPr marL="91434" marR="91434" marT="45696" marB="45696"/>
                </a:tc>
                <a:extLst>
                  <a:ext uri="{0D108BD9-81ED-4DB2-BD59-A6C34878D82A}">
                    <a16:rowId xmlns:a16="http://schemas.microsoft.com/office/drawing/2014/main" val="10000"/>
                  </a:ext>
                </a:extLst>
              </a:tr>
              <a:tr h="976723">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900" dirty="0">
                          <a:solidFill>
                            <a:schemeClr val="bg1"/>
                          </a:solidFill>
                          <a:effectLst/>
                          <a:latin typeface="+mn-lt"/>
                        </a:rPr>
                        <a:t>Pump Integration​</a:t>
                      </a:r>
                    </a:p>
                  </a:txBody>
                  <a:tcPr marL="91434" marR="91434" marT="45696" marB="45696"/>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900" dirty="0">
                          <a:solidFill>
                            <a:schemeClr val="bg1"/>
                          </a:solidFill>
                          <a:effectLst/>
                          <a:latin typeface="+mn-lt"/>
                        </a:rPr>
                        <a:t>T:Slim X2,      </a:t>
                      </a:r>
                      <a:r>
                        <a:rPr lang="en-US" sz="1900" dirty="0" err="1">
                          <a:solidFill>
                            <a:schemeClr val="bg1"/>
                          </a:solidFill>
                          <a:effectLst/>
                          <a:latin typeface="+mn-lt"/>
                        </a:rPr>
                        <a:t>Omnipod</a:t>
                      </a:r>
                      <a:r>
                        <a:rPr lang="en-US" sz="1900" dirty="0">
                          <a:solidFill>
                            <a:schemeClr val="bg1"/>
                          </a:solidFill>
                          <a:effectLst/>
                          <a:latin typeface="+mn-lt"/>
                        </a:rPr>
                        <a:t> 5,    </a:t>
                      </a:r>
                      <a:r>
                        <a:rPr lang="en-US" sz="1900" dirty="0" err="1">
                          <a:solidFill>
                            <a:schemeClr val="bg1"/>
                          </a:solidFill>
                          <a:effectLst/>
                          <a:latin typeface="+mn-lt"/>
                        </a:rPr>
                        <a:t>iLet</a:t>
                      </a:r>
                      <a:r>
                        <a:rPr lang="en-US" sz="1900" dirty="0">
                          <a:solidFill>
                            <a:schemeClr val="bg1"/>
                          </a:solidFill>
                          <a:effectLst/>
                          <a:latin typeface="+mn-lt"/>
                        </a:rPr>
                        <a:t>, Mobi</a:t>
                      </a:r>
                    </a:p>
                  </a:txBody>
                  <a:tcPr marL="91434" marR="91434" marT="45696" marB="45696"/>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900" dirty="0">
                          <a:solidFill>
                            <a:schemeClr val="bg1"/>
                          </a:solidFill>
                          <a:effectLst/>
                          <a:latin typeface="+mn-lt"/>
                        </a:rPr>
                        <a:t>T:Slim X2 , </a:t>
                      </a:r>
                      <a:r>
                        <a:rPr lang="en-US" sz="1900" dirty="0" err="1">
                          <a:solidFill>
                            <a:schemeClr val="bg1"/>
                          </a:solidFill>
                          <a:effectLst/>
                          <a:latin typeface="+mn-lt"/>
                        </a:rPr>
                        <a:t>Omnipod</a:t>
                      </a:r>
                      <a:r>
                        <a:rPr lang="en-US" sz="1900" dirty="0">
                          <a:solidFill>
                            <a:schemeClr val="bg1"/>
                          </a:solidFill>
                          <a:effectLst/>
                          <a:latin typeface="+mn-lt"/>
                        </a:rPr>
                        <a:t> 5, </a:t>
                      </a:r>
                      <a:r>
                        <a:rPr lang="en-US" sz="1900" dirty="0" err="1">
                          <a:solidFill>
                            <a:schemeClr val="bg1"/>
                          </a:solidFill>
                          <a:effectLst/>
                          <a:latin typeface="+mn-lt"/>
                        </a:rPr>
                        <a:t>iLet</a:t>
                      </a:r>
                      <a:r>
                        <a:rPr lang="en-US" sz="1900" dirty="0">
                          <a:solidFill>
                            <a:schemeClr val="bg1"/>
                          </a:solidFill>
                          <a:effectLst/>
                          <a:latin typeface="+mn-lt"/>
                        </a:rPr>
                        <a:t>, Mobi, </a:t>
                      </a:r>
                    </a:p>
                  </a:txBody>
                  <a:tcPr marL="91434" marR="91434" marT="45696" marB="45696"/>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900" dirty="0">
                          <a:solidFill>
                            <a:schemeClr val="bg1"/>
                          </a:solidFill>
                          <a:effectLst/>
                          <a:latin typeface="+mn-lt"/>
                        </a:rPr>
                        <a:t>T:Slim X2, </a:t>
                      </a:r>
                      <a:r>
                        <a:rPr lang="en-US" sz="1900" dirty="0" err="1">
                          <a:solidFill>
                            <a:schemeClr val="bg1"/>
                          </a:solidFill>
                          <a:effectLst/>
                          <a:latin typeface="+mn-lt"/>
                        </a:rPr>
                        <a:t>Omnipod</a:t>
                      </a:r>
                      <a:r>
                        <a:rPr lang="en-US" sz="1900" dirty="0">
                          <a:solidFill>
                            <a:schemeClr val="bg1"/>
                          </a:solidFill>
                          <a:effectLst/>
                          <a:latin typeface="+mn-lt"/>
                        </a:rPr>
                        <a:t> 5</a:t>
                      </a:r>
                    </a:p>
                  </a:txBody>
                  <a:tcPr marL="91434" marR="91434" marT="45696" marB="45696"/>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900" dirty="0" err="1">
                          <a:solidFill>
                            <a:schemeClr val="bg1"/>
                          </a:solidFill>
                          <a:effectLst/>
                          <a:latin typeface="+mn-lt"/>
                        </a:rPr>
                        <a:t>Twiist</a:t>
                      </a:r>
                      <a:r>
                        <a:rPr lang="en-US" sz="1900" dirty="0">
                          <a:solidFill>
                            <a:schemeClr val="bg1"/>
                          </a:solidFill>
                          <a:effectLst/>
                          <a:latin typeface="+mn-lt"/>
                        </a:rPr>
                        <a:t>, </a:t>
                      </a:r>
                      <a:r>
                        <a:rPr lang="en-US" sz="1900" dirty="0" err="1">
                          <a:solidFill>
                            <a:schemeClr val="bg1"/>
                          </a:solidFill>
                          <a:effectLst/>
                          <a:latin typeface="+mn-lt"/>
                        </a:rPr>
                        <a:t>iLet</a:t>
                      </a:r>
                      <a:r>
                        <a:rPr lang="en-US" sz="1900" dirty="0">
                          <a:solidFill>
                            <a:schemeClr val="bg1"/>
                          </a:solidFill>
                          <a:effectLst/>
                          <a:latin typeface="+mn-lt"/>
                        </a:rPr>
                        <a:t>, </a:t>
                      </a:r>
                      <a:r>
                        <a:rPr lang="en-US" sz="1900" dirty="0" err="1">
                          <a:solidFill>
                            <a:schemeClr val="bg1"/>
                          </a:solidFill>
                          <a:effectLst/>
                          <a:latin typeface="+mn-lt"/>
                        </a:rPr>
                        <a:t>Omnipod</a:t>
                      </a:r>
                      <a:r>
                        <a:rPr lang="en-US" sz="1900" dirty="0">
                          <a:solidFill>
                            <a:schemeClr val="bg1"/>
                          </a:solidFill>
                          <a:effectLst/>
                          <a:latin typeface="+mn-lt"/>
                        </a:rPr>
                        <a:t> 5</a:t>
                      </a:r>
                    </a:p>
                  </a:txBody>
                  <a:tcPr marL="91434" marR="91434" marT="45696" marB="45696"/>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900" dirty="0">
                          <a:solidFill>
                            <a:schemeClr val="bg1"/>
                          </a:solidFill>
                          <a:effectLst/>
                          <a:latin typeface="+mn-lt"/>
                        </a:rPr>
                        <a:t>780G</a:t>
                      </a:r>
                    </a:p>
                  </a:txBody>
                  <a:tcPr marL="91434" marR="91434" marT="45696" marB="45696"/>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900" dirty="0" err="1">
                          <a:solidFill>
                            <a:schemeClr val="bg1"/>
                          </a:solidFill>
                          <a:effectLst/>
                          <a:latin typeface="+mn-lt"/>
                        </a:rPr>
                        <a:t>Twiist</a:t>
                      </a:r>
                      <a:r>
                        <a:rPr lang="en-US" sz="1900" dirty="0">
                          <a:solidFill>
                            <a:schemeClr val="bg1"/>
                          </a:solidFill>
                          <a:effectLst/>
                          <a:latin typeface="+mn-lt"/>
                        </a:rPr>
                        <a:t> (soon)​</a:t>
                      </a:r>
                    </a:p>
                  </a:txBody>
                  <a:tcPr marL="91434" marR="91434" marT="45696" marB="45696"/>
                </a:tc>
                <a:extLst>
                  <a:ext uri="{0D108BD9-81ED-4DB2-BD59-A6C34878D82A}">
                    <a16:rowId xmlns:a16="http://schemas.microsoft.com/office/drawing/2014/main" val="10001"/>
                  </a:ext>
                </a:extLst>
              </a:tr>
              <a:tr h="641324">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900" dirty="0">
                          <a:solidFill>
                            <a:schemeClr val="bg1"/>
                          </a:solidFill>
                          <a:effectLst/>
                          <a:latin typeface="+mn-lt"/>
                        </a:rPr>
                        <a:t>Maximum wear time​</a:t>
                      </a:r>
                    </a:p>
                  </a:txBody>
                  <a:tcPr marL="91434" marR="91434" marT="45696" marB="45696"/>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900" dirty="0">
                          <a:solidFill>
                            <a:schemeClr val="bg1"/>
                          </a:solidFill>
                          <a:effectLst/>
                          <a:latin typeface="+mn-lt"/>
                        </a:rPr>
                        <a:t>10 days​</a:t>
                      </a:r>
                    </a:p>
                  </a:txBody>
                  <a:tcPr marL="91434" marR="91434" marT="45696" marB="45696"/>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900">
                          <a:solidFill>
                            <a:schemeClr val="bg1"/>
                          </a:solidFill>
                          <a:effectLst/>
                          <a:latin typeface="+mn-lt"/>
                        </a:rPr>
                        <a:t>10.5 days​</a:t>
                      </a:r>
                    </a:p>
                  </a:txBody>
                  <a:tcPr marL="91434" marR="91434" marT="45696" marB="45696"/>
                </a:tc>
                <a:tc gridSpan="2">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900" dirty="0">
                          <a:solidFill>
                            <a:schemeClr val="bg1"/>
                          </a:solidFill>
                          <a:effectLst/>
                          <a:latin typeface="+mn-lt"/>
                        </a:rPr>
                        <a:t>14 days​  (15 days with Libre2+and 3+)</a:t>
                      </a:r>
                    </a:p>
                  </a:txBody>
                  <a:tcPr marL="91434" marR="91434" marT="45696" marB="45696"/>
                </a:tc>
                <a:tc hMerge="1">
                  <a:txBody>
                    <a:bodyPr/>
                    <a:lstStyle/>
                    <a:p>
                      <a:pPr rtl="0" fontAlgn="base"/>
                      <a:r>
                        <a:rPr lang="en-US" sz="1900">
                          <a:effectLst/>
                        </a:rPr>
                        <a:t>14 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900" dirty="0">
                          <a:solidFill>
                            <a:schemeClr val="bg1"/>
                          </a:solidFill>
                          <a:effectLst/>
                          <a:latin typeface="+mn-lt"/>
                        </a:rPr>
                        <a:t>7 days​</a:t>
                      </a:r>
                    </a:p>
                  </a:txBody>
                  <a:tcPr marL="91434" marR="91434" marT="45696" marB="45696"/>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900" dirty="0">
                          <a:solidFill>
                            <a:schemeClr val="bg1"/>
                          </a:solidFill>
                          <a:effectLst/>
                          <a:latin typeface="+mn-lt"/>
                        </a:rPr>
                        <a:t>180 days​</a:t>
                      </a:r>
                    </a:p>
                  </a:txBody>
                  <a:tcPr marL="91434" marR="91434" marT="45696" marB="45696"/>
                </a:tc>
                <a:extLst>
                  <a:ext uri="{0D108BD9-81ED-4DB2-BD59-A6C34878D82A}">
                    <a16:rowId xmlns:a16="http://schemas.microsoft.com/office/drawing/2014/main" val="10002"/>
                  </a:ext>
                </a:extLst>
              </a:tr>
              <a:tr h="64129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900">
                          <a:solidFill>
                            <a:schemeClr val="bg1"/>
                          </a:solidFill>
                          <a:effectLst/>
                          <a:latin typeface="+mn-lt"/>
                        </a:rPr>
                        <a:t>Warm-up time​</a:t>
                      </a:r>
                    </a:p>
                  </a:txBody>
                  <a:tcPr marL="91434" marR="91434" marT="45696" marB="45696"/>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900">
                          <a:solidFill>
                            <a:schemeClr val="bg1"/>
                          </a:solidFill>
                          <a:effectLst/>
                          <a:latin typeface="+mn-lt"/>
                        </a:rPr>
                        <a:t>2 hours​</a:t>
                      </a:r>
                    </a:p>
                  </a:txBody>
                  <a:tcPr marL="91434" marR="91434" marT="45696" marB="45696"/>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900">
                          <a:solidFill>
                            <a:schemeClr val="bg1"/>
                          </a:solidFill>
                          <a:effectLst/>
                          <a:latin typeface="+mn-lt"/>
                        </a:rPr>
                        <a:t>30 min​</a:t>
                      </a:r>
                    </a:p>
                  </a:txBody>
                  <a:tcPr marL="91434" marR="91434" marT="45696" marB="45696"/>
                </a:tc>
                <a:tc gridSpan="2">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900">
                          <a:solidFill>
                            <a:schemeClr val="bg1"/>
                          </a:solidFill>
                          <a:effectLst/>
                          <a:latin typeface="+mn-lt"/>
                        </a:rPr>
                        <a:t>1 hour​</a:t>
                      </a:r>
                    </a:p>
                  </a:txBody>
                  <a:tcPr marL="91434" marR="91434" marT="45696" marB="45696"/>
                </a:tc>
                <a:tc hMerge="1">
                  <a:txBody>
                    <a:bodyPr/>
                    <a:lstStyle/>
                    <a:p>
                      <a:pPr rtl="0" fontAlgn="base"/>
                      <a:r>
                        <a:rPr lang="en-US" sz="1900">
                          <a:effectLst/>
                        </a:rPr>
                        <a:t>1 hour​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900">
                          <a:solidFill>
                            <a:schemeClr val="bg1"/>
                          </a:solidFill>
                          <a:effectLst/>
                          <a:latin typeface="+mn-lt"/>
                        </a:rPr>
                        <a:t>Up to 2 hours​</a:t>
                      </a:r>
                    </a:p>
                  </a:txBody>
                  <a:tcPr marL="91434" marR="91434" marT="45696" marB="45696"/>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900">
                          <a:solidFill>
                            <a:schemeClr val="bg1"/>
                          </a:solidFill>
                          <a:effectLst/>
                          <a:latin typeface="+mn-lt"/>
                        </a:rPr>
                        <a:t>24 hours​</a:t>
                      </a:r>
                    </a:p>
                  </a:txBody>
                  <a:tcPr marL="91434" marR="91434" marT="45696" marB="45696"/>
                </a:tc>
                <a:extLst>
                  <a:ext uri="{0D108BD9-81ED-4DB2-BD59-A6C34878D82A}">
                    <a16:rowId xmlns:a16="http://schemas.microsoft.com/office/drawing/2014/main" val="10003"/>
                  </a:ext>
                </a:extLst>
              </a:tr>
              <a:tr h="641324">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900" dirty="0">
                          <a:solidFill>
                            <a:schemeClr val="bg1"/>
                          </a:solidFill>
                          <a:effectLst/>
                          <a:latin typeface="+mn-lt"/>
                        </a:rPr>
                        <a:t>Calibrations </a:t>
                      </a:r>
                      <a:endParaRPr lang="en-US" sz="1900" dirty="0">
                        <a:solidFill>
                          <a:schemeClr val="bg1"/>
                        </a:solidFill>
                        <a:latin typeface="+mn-lt"/>
                      </a:endParaRPr>
                    </a:p>
                    <a:p>
                      <a:pPr lvl="0">
                        <a:buNone/>
                      </a:pPr>
                      <a:r>
                        <a:rPr lang="en-US" sz="1900" dirty="0">
                          <a:solidFill>
                            <a:schemeClr val="bg1"/>
                          </a:solidFill>
                          <a:effectLst/>
                          <a:latin typeface="+mn-lt"/>
                        </a:rPr>
                        <a:t>​</a:t>
                      </a:r>
                    </a:p>
                  </a:txBody>
                  <a:tcPr marL="91434" marR="91434" marT="45696" marB="45696"/>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900" kern="1200" dirty="0">
                          <a:solidFill>
                            <a:schemeClr val="bg1"/>
                          </a:solidFill>
                          <a:effectLst/>
                          <a:latin typeface="Arial" panose="020B0604020202020204"/>
                          <a:ea typeface="+mn-ea"/>
                          <a:cs typeface="+mn-cs"/>
                        </a:rPr>
                        <a:t>Optional</a:t>
                      </a:r>
                      <a:endParaRPr lang="en-US" sz="1900" dirty="0">
                        <a:solidFill>
                          <a:schemeClr val="bg1"/>
                        </a:solidFill>
                        <a:effectLst/>
                        <a:latin typeface="+mn-lt"/>
                      </a:endParaRPr>
                    </a:p>
                  </a:txBody>
                  <a:tcPr marL="91434" marR="91434" marT="45696" marB="45696"/>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900" dirty="0">
                          <a:solidFill>
                            <a:schemeClr val="bg1"/>
                          </a:solidFill>
                          <a:effectLst/>
                          <a:latin typeface="+mn-lt"/>
                        </a:rPr>
                        <a:t>Optional</a:t>
                      </a:r>
                    </a:p>
                  </a:txBody>
                  <a:tcPr marL="91434" marR="91434" marT="45696" marB="45696"/>
                </a:tc>
                <a:tc gridSpan="2">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900" dirty="0">
                          <a:solidFill>
                            <a:schemeClr val="bg1"/>
                          </a:solidFill>
                          <a:effectLst/>
                          <a:latin typeface="+mn-lt"/>
                        </a:rPr>
                        <a:t>0No</a:t>
                      </a:r>
                    </a:p>
                  </a:txBody>
                  <a:tcPr marL="91434" marR="91434" marT="45696" marB="45696"/>
                </a:tc>
                <a:tc hMerge="1">
                  <a:txBody>
                    <a:bodyPr/>
                    <a:lstStyle/>
                    <a:p>
                      <a:pPr rtl="0" fontAlgn="base"/>
                      <a:r>
                        <a:rPr lang="en-US" sz="1900">
                          <a:effectLst/>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900" dirty="0">
                          <a:solidFill>
                            <a:schemeClr val="bg1"/>
                          </a:solidFill>
                          <a:effectLst/>
                          <a:latin typeface="+mn-lt"/>
                        </a:rPr>
                        <a:t>Only to enter auto mode</a:t>
                      </a:r>
                    </a:p>
                  </a:txBody>
                  <a:tcPr marL="91434" marR="91434" marT="45696" marB="45696"/>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900" dirty="0">
                          <a:solidFill>
                            <a:schemeClr val="bg1"/>
                          </a:solidFill>
                          <a:effectLst/>
                          <a:latin typeface="+mn-lt"/>
                        </a:rPr>
                        <a:t>2/day for 14 days, then 1/week ​</a:t>
                      </a:r>
                    </a:p>
                  </a:txBody>
                  <a:tcPr marL="91434" marR="91434" marT="45696" marB="45696"/>
                </a:tc>
                <a:extLst>
                  <a:ext uri="{0D108BD9-81ED-4DB2-BD59-A6C34878D82A}">
                    <a16:rowId xmlns:a16="http://schemas.microsoft.com/office/drawing/2014/main" val="10004"/>
                  </a:ext>
                </a:extLst>
              </a:tr>
              <a:tr h="641324">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lvl="0">
                        <a:buNone/>
                      </a:pPr>
                      <a:r>
                        <a:rPr lang="en-US" sz="1900" dirty="0">
                          <a:solidFill>
                            <a:schemeClr val="bg1"/>
                          </a:solidFill>
                          <a:effectLst/>
                          <a:latin typeface="+mn-lt"/>
                        </a:rPr>
                        <a:t>Water depth</a:t>
                      </a:r>
                    </a:p>
                  </a:txBody>
                  <a:tcPr marL="91434" marR="91434" marT="45696" marB="45696"/>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900" dirty="0">
                          <a:solidFill>
                            <a:schemeClr val="bg1"/>
                          </a:solidFill>
                          <a:effectLst/>
                          <a:latin typeface="+mn-lt"/>
                        </a:rPr>
                        <a:t>8 feet, 24h</a:t>
                      </a:r>
                    </a:p>
                  </a:txBody>
                  <a:tcPr marL="91434" marR="91434" marT="45696" marB="45696"/>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900" dirty="0">
                          <a:solidFill>
                            <a:schemeClr val="bg1"/>
                          </a:solidFill>
                          <a:effectLst/>
                          <a:latin typeface="+mn-lt"/>
                        </a:rPr>
                        <a:t>8 feet, 24h</a:t>
                      </a:r>
                    </a:p>
                  </a:txBody>
                  <a:tcPr marL="91434" marR="91434" marT="45696" marB="45696"/>
                </a:tc>
                <a:tc gridSpan="2">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900" dirty="0">
                          <a:solidFill>
                            <a:schemeClr val="bg1"/>
                          </a:solidFill>
                          <a:effectLst/>
                          <a:latin typeface="+mn-lt"/>
                        </a:rPr>
                        <a:t>3 feet, 30 min</a:t>
                      </a:r>
                    </a:p>
                  </a:txBody>
                  <a:tcPr marL="91434" marR="91434" marT="45696" marB="45696"/>
                </a:tc>
                <a:tc hMerge="1">
                  <a:txBody>
                    <a:bodyPr/>
                    <a:lstStyle/>
                    <a:p>
                      <a:pPr rtl="0" fontAlgn="base"/>
                      <a:r>
                        <a:rPr lang="en-US" sz="1900">
                          <a:effectLst/>
                        </a:rPr>
                        <a:t>3 feet, 30 min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900" dirty="0">
                          <a:solidFill>
                            <a:schemeClr val="bg1"/>
                          </a:solidFill>
                          <a:effectLst/>
                          <a:latin typeface="+mn-lt"/>
                        </a:rPr>
                        <a:t>8 feet, 30 min</a:t>
                      </a:r>
                    </a:p>
                  </a:txBody>
                  <a:tcPr marL="91434" marR="91434" marT="45696" marB="45696"/>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900" dirty="0">
                          <a:solidFill>
                            <a:schemeClr val="bg1"/>
                          </a:solidFill>
                          <a:effectLst/>
                          <a:latin typeface="+mn-lt"/>
                        </a:rPr>
                        <a:t>3.28 feet, 30 min</a:t>
                      </a:r>
                    </a:p>
                  </a:txBody>
                  <a:tcPr marL="91434" marR="91434" marT="45696" marB="45696"/>
                </a:tc>
                <a:extLst>
                  <a:ext uri="{0D108BD9-81ED-4DB2-BD59-A6C34878D82A}">
                    <a16:rowId xmlns:a16="http://schemas.microsoft.com/office/drawing/2014/main" val="10005"/>
                  </a:ext>
                </a:extLst>
              </a:tr>
              <a:tr h="918233">
                <a:tc>
                  <a:txBody>
                    <a:bodyPr/>
                    <a:lstStyle/>
                    <a:p>
                      <a:pPr lvl="0">
                        <a:buNone/>
                      </a:pPr>
                      <a:r>
                        <a:rPr lang="en-US" sz="1900" dirty="0">
                          <a:solidFill>
                            <a:schemeClr val="bg1"/>
                          </a:solidFill>
                          <a:effectLst/>
                          <a:latin typeface="+mn-lt"/>
                        </a:rPr>
                        <a:t>Data Platform</a:t>
                      </a:r>
                      <a:endParaRPr lang="en-US" sz="1900" dirty="0">
                        <a:solidFill>
                          <a:schemeClr val="bg1"/>
                        </a:solidFill>
                        <a:effectLst/>
                        <a:latin typeface="+mn-lt"/>
                        <a:cs typeface="Arial" panose="020B0604020202020204" pitchFamily="34" charset="0"/>
                      </a:endParaRPr>
                    </a:p>
                  </a:txBody>
                  <a:tcPr marL="91434" marR="91434" marT="45696" marB="45696"/>
                </a:tc>
                <a:tc gridSpan="2">
                  <a:txBody>
                    <a:bodyPr/>
                    <a:lstStyle/>
                    <a:p>
                      <a:pPr rtl="0" fontAlgn="base"/>
                      <a:r>
                        <a:rPr lang="en-US" sz="1900" dirty="0">
                          <a:solidFill>
                            <a:schemeClr val="bg1"/>
                          </a:solidFill>
                          <a:effectLst/>
                          <a:latin typeface="+mn-lt"/>
                        </a:rPr>
                        <a:t>Dexcom Clarity </a:t>
                      </a:r>
                      <a:endParaRPr lang="en-US" sz="1900" dirty="0">
                        <a:solidFill>
                          <a:schemeClr val="bg1"/>
                        </a:solidFill>
                        <a:effectLst/>
                        <a:latin typeface="+mn-lt"/>
                        <a:cs typeface="Arial" panose="020B0604020202020204" pitchFamily="34" charset="0"/>
                      </a:endParaRPr>
                    </a:p>
                  </a:txBody>
                  <a:tcPr marL="91434" marR="91434" marT="45696" marB="45696"/>
                </a:tc>
                <a:tc hMerge="1">
                  <a:txBody>
                    <a:bodyPr/>
                    <a:lstStyle/>
                    <a:p>
                      <a:pPr rtl="0" fontAlgn="base"/>
                      <a:endParaRPr lang="en-US" sz="1900" dirty="0">
                        <a:effectLst/>
                      </a:endParaRPr>
                    </a:p>
                  </a:txBody>
                  <a:tcPr marL="91434" marR="914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tint val="20000"/>
                      </a:srgbClr>
                    </a:solidFill>
                  </a:tcPr>
                </a:tc>
                <a:tc gridSpan="2">
                  <a:txBody>
                    <a:bodyPr/>
                    <a:lstStyle/>
                    <a:p>
                      <a:pPr rtl="0" fontAlgn="base"/>
                      <a:r>
                        <a:rPr lang="en-US" sz="1900" dirty="0" err="1">
                          <a:solidFill>
                            <a:schemeClr val="bg1"/>
                          </a:solidFill>
                          <a:effectLst/>
                          <a:latin typeface="+mn-lt"/>
                        </a:rPr>
                        <a:t>LibreView</a:t>
                      </a:r>
                      <a:endParaRPr lang="en-US" sz="1900" dirty="0">
                        <a:solidFill>
                          <a:schemeClr val="bg1"/>
                        </a:solidFill>
                        <a:effectLst/>
                        <a:latin typeface="+mn-lt"/>
                        <a:cs typeface="Arial" panose="020B0604020202020204" pitchFamily="34" charset="0"/>
                      </a:endParaRPr>
                    </a:p>
                  </a:txBody>
                  <a:tcPr marL="91434" marR="91434" marT="45696" marB="45696"/>
                </a:tc>
                <a:tc hMerge="1">
                  <a:txBody>
                    <a:bodyPr/>
                    <a:lstStyle/>
                    <a:p>
                      <a:endParaRPr lang="en-US"/>
                    </a:p>
                  </a:txBody>
                  <a:tcPr/>
                </a:tc>
                <a:tc>
                  <a:txBody>
                    <a:bodyPr/>
                    <a:lstStyle/>
                    <a:p>
                      <a:pPr rtl="0" fontAlgn="base"/>
                      <a:r>
                        <a:rPr lang="en-US" sz="1900" dirty="0" err="1">
                          <a:solidFill>
                            <a:schemeClr val="bg1"/>
                          </a:solidFill>
                          <a:effectLst/>
                          <a:latin typeface="+mn-lt"/>
                        </a:rPr>
                        <a:t>Carelink</a:t>
                      </a:r>
                      <a:endParaRPr lang="en-US" sz="1900" dirty="0">
                        <a:solidFill>
                          <a:schemeClr val="bg1"/>
                        </a:solidFill>
                        <a:effectLst/>
                        <a:latin typeface="+mn-lt"/>
                        <a:cs typeface="Arial" panose="020B0604020202020204" pitchFamily="34" charset="0"/>
                      </a:endParaRPr>
                    </a:p>
                  </a:txBody>
                  <a:tcPr marL="91434" marR="91434" marT="45696" marB="45696"/>
                </a:tc>
                <a:tc>
                  <a:txBody>
                    <a:bodyPr/>
                    <a:lstStyle/>
                    <a:p>
                      <a:pPr rtl="0" fontAlgn="base"/>
                      <a:r>
                        <a:rPr lang="en-US" sz="1900" dirty="0" err="1">
                          <a:solidFill>
                            <a:schemeClr val="bg1"/>
                          </a:solidFill>
                          <a:effectLst/>
                          <a:latin typeface="+mn-lt"/>
                        </a:rPr>
                        <a:t>Eversense</a:t>
                      </a:r>
                      <a:r>
                        <a:rPr lang="en-US" sz="1900" dirty="0">
                          <a:solidFill>
                            <a:schemeClr val="bg1"/>
                          </a:solidFill>
                          <a:effectLst/>
                          <a:latin typeface="+mn-lt"/>
                        </a:rPr>
                        <a:t> Data Management System</a:t>
                      </a:r>
                      <a:endParaRPr lang="en-US" sz="1900" dirty="0">
                        <a:solidFill>
                          <a:schemeClr val="bg1"/>
                        </a:solidFill>
                        <a:effectLst/>
                        <a:latin typeface="+mn-lt"/>
                        <a:cs typeface="Arial" panose="020B0604020202020204" pitchFamily="34" charset="0"/>
                      </a:endParaRPr>
                    </a:p>
                  </a:txBody>
                  <a:tcPr marL="91434" marR="91434" marT="45696" marB="45696"/>
                </a:tc>
                <a:extLst>
                  <a:ext uri="{0D108BD9-81ED-4DB2-BD59-A6C34878D82A}">
                    <a16:rowId xmlns:a16="http://schemas.microsoft.com/office/drawing/2014/main" val="10006"/>
                  </a:ext>
                </a:extLst>
              </a:tr>
            </a:tbl>
          </a:graphicData>
        </a:graphic>
      </p:graphicFrame>
    </p:spTree>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Title 3">
            <a:extLst>
              <a:ext uri="{FF2B5EF4-FFF2-40B4-BE49-F238E27FC236}">
                <a16:creationId xmlns:a16="http://schemas.microsoft.com/office/drawing/2014/main" id="{32E8A465-52AE-D5F3-F315-3EA4D64CBF31}"/>
              </a:ext>
            </a:extLst>
          </p:cNvPr>
          <p:cNvSpPr>
            <a:spLocks noGrp="1"/>
          </p:cNvSpPr>
          <p:nvPr>
            <p:ph type="title"/>
          </p:nvPr>
        </p:nvSpPr>
        <p:spPr>
          <a:xfrm>
            <a:off x="411163" y="184150"/>
            <a:ext cx="12192000" cy="1325563"/>
          </a:xfrm>
        </p:spPr>
        <p:txBody>
          <a:bodyPr/>
          <a:lstStyle/>
          <a:p>
            <a:r>
              <a:rPr lang="en-US" altLang="en-US"/>
              <a:t>CGM Comparison (Continued) </a:t>
            </a:r>
          </a:p>
        </p:txBody>
      </p:sp>
      <p:graphicFrame>
        <p:nvGraphicFramePr>
          <p:cNvPr id="3" name="Table 2">
            <a:extLst>
              <a:ext uri="{FF2B5EF4-FFF2-40B4-BE49-F238E27FC236}">
                <a16:creationId xmlns:a16="http://schemas.microsoft.com/office/drawing/2014/main" id="{443A9128-02C6-8A8F-AE70-8561BA6FEA96}"/>
              </a:ext>
            </a:extLst>
          </p:cNvPr>
          <p:cNvGraphicFramePr>
            <a:graphicFrameLocks noGrp="1"/>
          </p:cNvGraphicFramePr>
          <p:nvPr>
            <p:extLst>
              <p:ext uri="{D42A27DB-BD31-4B8C-83A1-F6EECF244321}">
                <p14:modId xmlns:p14="http://schemas.microsoft.com/office/powerpoint/2010/main" val="2989566252"/>
              </p:ext>
            </p:extLst>
          </p:nvPr>
        </p:nvGraphicFramePr>
        <p:xfrm>
          <a:off x="152400" y="1371600"/>
          <a:ext cx="11383963" cy="5398592"/>
        </p:xfrm>
        <a:graphic>
          <a:graphicData uri="http://schemas.openxmlformats.org/drawingml/2006/table">
            <a:tbl>
              <a:tblPr firstRow="1" bandRow="1"/>
              <a:tblGrid>
                <a:gridCol w="1837812">
                  <a:extLst>
                    <a:ext uri="{9D8B030D-6E8A-4147-A177-3AD203B41FA5}">
                      <a16:colId xmlns:a16="http://schemas.microsoft.com/office/drawing/2014/main" val="20000"/>
                    </a:ext>
                  </a:extLst>
                </a:gridCol>
                <a:gridCol w="1798838">
                  <a:extLst>
                    <a:ext uri="{9D8B030D-6E8A-4147-A177-3AD203B41FA5}">
                      <a16:colId xmlns:a16="http://schemas.microsoft.com/office/drawing/2014/main" val="20001"/>
                    </a:ext>
                  </a:extLst>
                </a:gridCol>
                <a:gridCol w="1705725">
                  <a:extLst>
                    <a:ext uri="{9D8B030D-6E8A-4147-A177-3AD203B41FA5}">
                      <a16:colId xmlns:a16="http://schemas.microsoft.com/office/drawing/2014/main" val="20002"/>
                    </a:ext>
                  </a:extLst>
                </a:gridCol>
                <a:gridCol w="1074443">
                  <a:extLst>
                    <a:ext uri="{9D8B030D-6E8A-4147-A177-3AD203B41FA5}">
                      <a16:colId xmlns:a16="http://schemas.microsoft.com/office/drawing/2014/main" val="20003"/>
                    </a:ext>
                  </a:extLst>
                </a:gridCol>
                <a:gridCol w="1145919">
                  <a:extLst>
                    <a:ext uri="{9D8B030D-6E8A-4147-A177-3AD203B41FA5}">
                      <a16:colId xmlns:a16="http://schemas.microsoft.com/office/drawing/2014/main" val="20004"/>
                    </a:ext>
                  </a:extLst>
                </a:gridCol>
                <a:gridCol w="1718881">
                  <a:extLst>
                    <a:ext uri="{9D8B030D-6E8A-4147-A177-3AD203B41FA5}">
                      <a16:colId xmlns:a16="http://schemas.microsoft.com/office/drawing/2014/main" val="20005"/>
                    </a:ext>
                  </a:extLst>
                </a:gridCol>
                <a:gridCol w="2102345">
                  <a:extLst>
                    <a:ext uri="{9D8B030D-6E8A-4147-A177-3AD203B41FA5}">
                      <a16:colId xmlns:a16="http://schemas.microsoft.com/office/drawing/2014/main" val="20006"/>
                    </a:ext>
                  </a:extLst>
                </a:gridCol>
              </a:tblGrid>
              <a:tr h="676112">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lvl="0" indent="0" algn="l" rtl="0">
                        <a:lnSpc>
                          <a:spcPct val="114999"/>
                        </a:lnSpc>
                        <a:spcBef>
                          <a:spcPct val="0"/>
                        </a:spcBef>
                        <a:spcAft>
                          <a:spcPts val="1000"/>
                        </a:spcAft>
                        <a:buClrTx/>
                        <a:buSzTx/>
                        <a:buFontTx/>
                        <a:buNone/>
                      </a:pPr>
                      <a:endParaRPr lang="en-US" altLang="en-US" sz="1600" b="1" i="0" u="none" strike="noStrike" cap="none" normalizeH="0" baseline="0" dirty="0">
                        <a:ln>
                          <a:noFill/>
                        </a:ln>
                        <a:solidFill>
                          <a:schemeClr val="tx1"/>
                        </a:solidFill>
                        <a:effectLst/>
                        <a:latin typeface="+mn-lt"/>
                        <a:cs typeface="Times New Roman"/>
                      </a:endParaRPr>
                    </a:p>
                  </a:txBody>
                  <a:tcPr marL="91428" marR="91428" marT="45738" marB="45738">
                    <a:lnL w="12700" cmpd="sng">
                      <a:solidFill>
                        <a:srgbClr val="4472C4"/>
                      </a:solid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lvl="0" indent="0" algn="l" rtl="0">
                        <a:lnSpc>
                          <a:spcPct val="114999"/>
                        </a:lnSpc>
                        <a:spcBef>
                          <a:spcPct val="0"/>
                        </a:spcBef>
                        <a:spcAft>
                          <a:spcPts val="1000"/>
                        </a:spcAft>
                        <a:buClrTx/>
                        <a:buSzTx/>
                        <a:buFontTx/>
                        <a:buNone/>
                      </a:pPr>
                      <a:r>
                        <a:rPr lang="en-US" altLang="en-US" sz="1600" b="1" u="none" strike="noStrike" cap="none" normalizeH="0" baseline="0" dirty="0">
                          <a:ln>
                            <a:noFill/>
                          </a:ln>
                          <a:solidFill>
                            <a:schemeClr val="tx1"/>
                          </a:solidFill>
                          <a:effectLst/>
                        </a:rPr>
                        <a:t>G6</a:t>
                      </a:r>
                      <a:endParaRPr lang="en-US" altLang="en-US" sz="1600" b="1" i="0" u="none" strike="noStrike" cap="none" normalizeH="0" baseline="0" dirty="0">
                        <a:ln>
                          <a:noFill/>
                        </a:ln>
                        <a:solidFill>
                          <a:schemeClr val="tx1"/>
                        </a:solidFill>
                        <a:effectLst/>
                        <a:latin typeface="+mn-lt"/>
                        <a:cs typeface="Times New Roman"/>
                      </a:endParaRPr>
                    </a:p>
                  </a:txBody>
                  <a:tcPr marL="91428" marR="91428" marT="45738" marB="45738">
                    <a:lnL>
                      <a:no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lvl="0" indent="0" algn="l" rtl="0">
                        <a:lnSpc>
                          <a:spcPct val="114999"/>
                        </a:lnSpc>
                        <a:spcBef>
                          <a:spcPct val="0"/>
                        </a:spcBef>
                        <a:spcAft>
                          <a:spcPts val="1000"/>
                        </a:spcAft>
                        <a:buClrTx/>
                        <a:buSzTx/>
                        <a:buFontTx/>
                        <a:buNone/>
                      </a:pPr>
                      <a:r>
                        <a:rPr lang="en-US" altLang="en-US" sz="1600" b="1" u="none" strike="noStrike" cap="none" normalizeH="0" baseline="0" dirty="0">
                          <a:ln>
                            <a:noFill/>
                          </a:ln>
                          <a:solidFill>
                            <a:schemeClr val="tx1"/>
                          </a:solidFill>
                          <a:effectLst/>
                        </a:rPr>
                        <a:t>G7</a:t>
                      </a:r>
                      <a:endParaRPr lang="en-US" sz="1600" dirty="0">
                        <a:solidFill>
                          <a:schemeClr val="tx1"/>
                        </a:solidFill>
                        <a:latin typeface="+mn-lt"/>
                      </a:endParaRPr>
                    </a:p>
                  </a:txBody>
                  <a:tcPr marL="91428" marR="91428" marT="45738" marB="45738">
                    <a:lnL>
                      <a:no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lvl="0" indent="0" algn="l" rtl="0">
                        <a:lnSpc>
                          <a:spcPct val="114999"/>
                        </a:lnSpc>
                        <a:spcBef>
                          <a:spcPct val="0"/>
                        </a:spcBef>
                        <a:spcAft>
                          <a:spcPts val="1000"/>
                        </a:spcAft>
                        <a:buClrTx/>
                        <a:buSzTx/>
                        <a:buFontTx/>
                        <a:buNone/>
                      </a:pPr>
                      <a:r>
                        <a:rPr lang="en-US" altLang="en-US" sz="1600" b="1" u="none" strike="noStrike" cap="none" normalizeH="0" baseline="0" dirty="0">
                          <a:ln>
                            <a:noFill/>
                          </a:ln>
                          <a:solidFill>
                            <a:schemeClr val="tx1"/>
                          </a:solidFill>
                          <a:effectLst/>
                        </a:rPr>
                        <a:t>Libre 2+</a:t>
                      </a:r>
                      <a:endParaRPr lang="en-US" altLang="en-US" sz="1600" b="1" i="0" u="none" strike="noStrike" cap="none" normalizeH="0" baseline="0" dirty="0">
                        <a:ln>
                          <a:noFill/>
                        </a:ln>
                        <a:solidFill>
                          <a:schemeClr val="tx1"/>
                        </a:solidFill>
                        <a:effectLst/>
                        <a:latin typeface="+mn-lt"/>
                        <a:cs typeface="Times New Roman"/>
                      </a:endParaRPr>
                    </a:p>
                  </a:txBody>
                  <a:tcPr marL="91428" marR="91428" marT="45738" marB="45738">
                    <a:lnL>
                      <a:no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lvl="0" indent="0" algn="l" rtl="0">
                        <a:lnSpc>
                          <a:spcPct val="114999"/>
                        </a:lnSpc>
                        <a:spcBef>
                          <a:spcPct val="0"/>
                        </a:spcBef>
                        <a:spcAft>
                          <a:spcPts val="1000"/>
                        </a:spcAft>
                        <a:buClrTx/>
                        <a:buSzTx/>
                        <a:buFontTx/>
                        <a:buNone/>
                      </a:pPr>
                      <a:r>
                        <a:rPr lang="en-US" altLang="en-US" sz="1600" b="1" u="none" strike="noStrike" cap="none" normalizeH="0" baseline="0" dirty="0">
                          <a:ln>
                            <a:noFill/>
                          </a:ln>
                          <a:solidFill>
                            <a:schemeClr val="tx1"/>
                          </a:solidFill>
                          <a:effectLst/>
                        </a:rPr>
                        <a:t>Libre 3+</a:t>
                      </a:r>
                      <a:endParaRPr lang="en-US" sz="1600" dirty="0">
                        <a:solidFill>
                          <a:schemeClr val="tx1"/>
                        </a:solidFill>
                        <a:latin typeface="+mn-lt"/>
                      </a:endParaRPr>
                    </a:p>
                  </a:txBody>
                  <a:tcPr marL="91428" marR="91428" marT="45738" marB="45738">
                    <a:lnL>
                      <a:no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lvl="0" indent="0" algn="l" rtl="0">
                        <a:lnSpc>
                          <a:spcPct val="114999"/>
                        </a:lnSpc>
                        <a:spcBef>
                          <a:spcPct val="0"/>
                        </a:spcBef>
                        <a:spcAft>
                          <a:spcPct val="0"/>
                        </a:spcAft>
                        <a:buClrTx/>
                        <a:buSzTx/>
                        <a:buFontTx/>
                        <a:buNone/>
                      </a:pPr>
                      <a:r>
                        <a:rPr lang="en-US" altLang="en-US" sz="1600" b="1" u="none" strike="noStrike" cap="none" normalizeH="0" baseline="0" dirty="0" err="1">
                          <a:ln>
                            <a:noFill/>
                          </a:ln>
                          <a:solidFill>
                            <a:schemeClr val="tx1"/>
                          </a:solidFill>
                          <a:effectLst/>
                        </a:rPr>
                        <a:t>Simplera</a:t>
                      </a:r>
                      <a:r>
                        <a:rPr lang="en-US" altLang="en-US" sz="1600" b="1" u="none" strike="noStrike" cap="none" normalizeH="0" baseline="0" dirty="0">
                          <a:ln>
                            <a:noFill/>
                          </a:ln>
                          <a:solidFill>
                            <a:schemeClr val="tx1"/>
                          </a:solidFill>
                          <a:effectLst/>
                        </a:rPr>
                        <a:t> &amp; </a:t>
                      </a:r>
                      <a:r>
                        <a:rPr lang="en-US" altLang="en-US" sz="1600" b="1" u="none" strike="noStrike" cap="none" normalizeH="0" baseline="0" dirty="0" err="1">
                          <a:ln>
                            <a:noFill/>
                          </a:ln>
                          <a:solidFill>
                            <a:schemeClr val="tx1"/>
                          </a:solidFill>
                          <a:effectLst/>
                        </a:rPr>
                        <a:t>Simplera</a:t>
                      </a:r>
                      <a:r>
                        <a:rPr lang="en-US" altLang="en-US" sz="1600" b="1" u="none" strike="noStrike" cap="none" normalizeH="0" baseline="0" dirty="0">
                          <a:ln>
                            <a:noFill/>
                          </a:ln>
                          <a:solidFill>
                            <a:schemeClr val="tx1"/>
                          </a:solidFill>
                          <a:effectLst/>
                        </a:rPr>
                        <a:t> Sync</a:t>
                      </a:r>
                      <a:endParaRPr lang="en-US" sz="1600" dirty="0">
                        <a:solidFill>
                          <a:schemeClr val="tx1"/>
                        </a:solidFill>
                        <a:latin typeface="+mn-lt"/>
                      </a:endParaRPr>
                    </a:p>
                  </a:txBody>
                  <a:tcPr marL="91428" marR="91428" marT="45738" marB="45738">
                    <a:lnL>
                      <a:no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lvl="0" indent="0" algn="l" rtl="0">
                        <a:lnSpc>
                          <a:spcPct val="114999"/>
                        </a:lnSpc>
                        <a:spcBef>
                          <a:spcPct val="0"/>
                        </a:spcBef>
                        <a:spcAft>
                          <a:spcPct val="0"/>
                        </a:spcAft>
                        <a:buClrTx/>
                        <a:buSzTx/>
                        <a:buFontTx/>
                        <a:buNone/>
                      </a:pPr>
                      <a:r>
                        <a:rPr lang="en-US" altLang="en-US" sz="1600" b="1" u="none" strike="noStrike" cap="none" normalizeH="0" baseline="0" dirty="0" err="1">
                          <a:ln>
                            <a:noFill/>
                          </a:ln>
                          <a:solidFill>
                            <a:schemeClr val="tx1"/>
                          </a:solidFill>
                          <a:effectLst/>
                        </a:rPr>
                        <a:t>Eversense</a:t>
                      </a:r>
                      <a:r>
                        <a:rPr lang="en-US" altLang="en-US" sz="1600" b="1" u="none" strike="noStrike" cap="none" normalizeH="0" baseline="0" dirty="0">
                          <a:ln>
                            <a:noFill/>
                          </a:ln>
                          <a:solidFill>
                            <a:schemeClr val="tx1"/>
                          </a:solidFill>
                          <a:effectLst/>
                        </a:rPr>
                        <a:t> 365</a:t>
                      </a:r>
                      <a:endParaRPr lang="en-US" sz="1600" dirty="0">
                        <a:solidFill>
                          <a:schemeClr val="tx1"/>
                        </a:solidFill>
                        <a:latin typeface="+mn-lt"/>
                      </a:endParaRPr>
                    </a:p>
                  </a:txBody>
                  <a:tcPr marL="91428" marR="91428" marT="45738" marB="45738">
                    <a:lnL>
                      <a:noFill/>
                    </a:lnL>
                    <a:lnR w="12700" cmpd="sng">
                      <a:solidFill>
                        <a:srgbClr val="4472C4"/>
                      </a:solidFill>
                    </a:lnR>
                    <a:lnT w="12700" cmpd="sng">
                      <a:solidFill>
                        <a:srgbClr val="4472C4"/>
                      </a:solidFill>
                    </a:lnT>
                    <a:lnB w="12700" cap="flat" cmpd="sng" algn="ctr">
                      <a:solidFill>
                        <a:srgbClr val="4472C4"/>
                      </a:solidFill>
                      <a:prstDash val="solid"/>
                      <a:round/>
                      <a:headEnd type="none" w="med" len="med"/>
                      <a:tailEnd type="none" w="med" len="med"/>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0000"/>
                  </a:ext>
                </a:extLst>
              </a:tr>
              <a:tr h="1413643">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600" dirty="0">
                          <a:effectLst/>
                        </a:rPr>
                        <a:t>FDA approved sites​</a:t>
                      </a:r>
                      <a:endParaRPr lang="en-US" sz="1600" dirty="0">
                        <a:effectLst/>
                        <a:latin typeface="+mn-lt"/>
                      </a:endParaRPr>
                    </a:p>
                  </a:txBody>
                  <a:tcPr marL="91428" marR="91428" marT="45738" marB="45738">
                    <a:lnL w="12700" cmpd="sng">
                      <a:solidFill>
                        <a:srgbClr val="4472C4"/>
                      </a:solid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600" dirty="0">
                          <a:effectLst/>
                        </a:rPr>
                        <a:t>Abdomen </a:t>
                      </a:r>
                    </a:p>
                    <a:p>
                      <a:pPr rtl="0" fontAlgn="base"/>
                      <a:r>
                        <a:rPr lang="en-US" sz="1600" dirty="0">
                          <a:effectLst/>
                        </a:rPr>
                        <a:t>(ages2+)  </a:t>
                      </a:r>
                    </a:p>
                    <a:p>
                      <a:pPr rtl="0" fontAlgn="base"/>
                      <a:r>
                        <a:rPr lang="en-US" sz="1600" dirty="0">
                          <a:effectLst/>
                        </a:rPr>
                        <a:t>Upper buttocks (ages 2-17)​</a:t>
                      </a:r>
                      <a:endParaRPr lang="en-US" sz="1600" dirty="0">
                        <a:effectLst/>
                        <a:latin typeface="+mn-lt"/>
                      </a:endParaRPr>
                    </a:p>
                  </a:txBody>
                  <a:tcPr marL="91428" marR="91428" marT="45738" marB="45738">
                    <a:lnL>
                      <a:no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600">
                          <a:effectLst/>
                        </a:rPr>
                        <a:t>Upper arm (ages 7+)​</a:t>
                      </a:r>
                    </a:p>
                    <a:p>
                      <a:pPr rtl="0" fontAlgn="base"/>
                      <a:r>
                        <a:rPr lang="en-US" sz="1600">
                          <a:effectLst/>
                        </a:rPr>
                        <a:t>Upper buttocks (ages 2-6)​</a:t>
                      </a:r>
                      <a:endParaRPr lang="en-US" sz="1600">
                        <a:effectLst/>
                        <a:latin typeface="+mn-lt"/>
                      </a:endParaRPr>
                    </a:p>
                  </a:txBody>
                  <a:tcPr marL="91428" marR="91428" marT="45738" marB="45738">
                    <a:lnL>
                      <a:no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tc gridSpan="2">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600" dirty="0">
                          <a:effectLst/>
                        </a:rPr>
                        <a:t>Upper arm​</a:t>
                      </a:r>
                    </a:p>
                  </a:txBody>
                  <a:tcPr marL="91428" marR="91428" marT="45738" marB="45738">
                    <a:lnL>
                      <a:no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tc hMerge="1">
                  <a:txBody>
                    <a:bodyPr/>
                    <a:lstStyle/>
                    <a:p>
                      <a:pPr rtl="0" fontAlgn="base"/>
                      <a:r>
                        <a:rPr lang="en-US" sz="1600">
                          <a:effectLst/>
                        </a:rPr>
                        <a:t>Upper arm​</a:t>
                      </a:r>
                      <a:endParaRPr lang="en-US" sz="1600">
                        <a:effectLst/>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600" dirty="0">
                          <a:effectLst/>
                        </a:rPr>
                        <a:t>Upper arm, abdomen​</a:t>
                      </a:r>
                    </a:p>
                    <a:p>
                      <a:pPr rtl="0" fontAlgn="base"/>
                      <a:r>
                        <a:rPr lang="en-US" sz="1600" dirty="0">
                          <a:effectLst/>
                        </a:rPr>
                        <a:t>Upper buttocks (ages 2-13)​</a:t>
                      </a:r>
                      <a:endParaRPr lang="en-US" sz="1600" dirty="0">
                        <a:effectLst/>
                        <a:latin typeface="+mn-lt"/>
                      </a:endParaRPr>
                    </a:p>
                  </a:txBody>
                  <a:tcPr marL="91428" marR="91428" marT="45738" marB="45738">
                    <a:lnL>
                      <a:no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600">
                          <a:effectLst/>
                        </a:rPr>
                        <a:t>Upper arm​</a:t>
                      </a:r>
                      <a:endParaRPr lang="en-US" sz="1600">
                        <a:effectLst/>
                        <a:latin typeface="+mn-lt"/>
                      </a:endParaRPr>
                    </a:p>
                  </a:txBody>
                  <a:tcPr marL="91428" marR="91428" marT="45738" marB="45738">
                    <a:lnL>
                      <a:noFill/>
                    </a:lnL>
                    <a:lnR w="12700" cmpd="sng">
                      <a:solidFill>
                        <a:srgbClr val="4472C4"/>
                      </a:solid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0001"/>
                  </a:ext>
                </a:extLst>
              </a:tr>
              <a:tr h="61743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600" dirty="0">
                          <a:effectLst/>
                        </a:rPr>
                        <a:t>Approved in pregnancy</a:t>
                      </a:r>
                      <a:endParaRPr lang="en-US" sz="1600" dirty="0">
                        <a:effectLst/>
                        <a:latin typeface="Arial" panose="020B0604020202020204" pitchFamily="34" charset="0"/>
                        <a:cs typeface="Arial" panose="020B0604020202020204" pitchFamily="34" charset="0"/>
                      </a:endParaRPr>
                    </a:p>
                  </a:txBody>
                  <a:tcPr marL="91428" marR="91428" marT="45738" marB="45738">
                    <a:lnL w="12700" cmpd="sng">
                      <a:solidFill>
                        <a:srgbClr val="4472C4"/>
                      </a:solid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600" dirty="0">
                          <a:effectLst/>
                        </a:rPr>
                        <a:t>No​</a:t>
                      </a:r>
                      <a:endParaRPr lang="en-US" sz="1600" dirty="0">
                        <a:effectLst/>
                        <a:latin typeface="+mn-lt"/>
                      </a:endParaRPr>
                    </a:p>
                  </a:txBody>
                  <a:tcPr marL="91428" marR="91428" marT="45738" marB="45738">
                    <a:lnL>
                      <a:no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600" dirty="0">
                          <a:effectLst/>
                        </a:rPr>
                        <a:t>Yes​</a:t>
                      </a:r>
                      <a:endParaRPr lang="en-US" sz="1600" dirty="0">
                        <a:effectLst/>
                        <a:latin typeface="+mn-lt"/>
                      </a:endParaRPr>
                    </a:p>
                  </a:txBody>
                  <a:tcPr marL="91428" marR="91428" marT="45738" marB="45738">
                    <a:lnL>
                      <a:no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ysClr val="window" lastClr="FFFFFF"/>
                    </a:solidFill>
                  </a:tcPr>
                </a:tc>
                <a:tc gridSpan="2">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600">
                          <a:effectLst/>
                        </a:rPr>
                        <a:t>Yes​</a:t>
                      </a:r>
                      <a:endParaRPr lang="en-US" sz="1600">
                        <a:effectLst/>
                        <a:latin typeface="+mn-lt"/>
                      </a:endParaRPr>
                    </a:p>
                  </a:txBody>
                  <a:tcPr marL="91428" marR="91428" marT="45738" marB="45738">
                    <a:lnL>
                      <a:no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ysClr val="window" lastClr="FFFFFF"/>
                    </a:solidFill>
                  </a:tcPr>
                </a:tc>
                <a:tc hMerge="1">
                  <a:txBody>
                    <a:bodyPr/>
                    <a:lstStyle/>
                    <a:p>
                      <a:pPr rtl="0" fontAlgn="base"/>
                      <a:endParaRPr lang="en-US" sz="1600">
                        <a:effectLst/>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600" dirty="0">
                          <a:effectLst/>
                        </a:rPr>
                        <a:t>No​</a:t>
                      </a:r>
                      <a:endParaRPr lang="en-US" sz="1600" dirty="0">
                        <a:effectLst/>
                        <a:latin typeface="+mn-lt"/>
                      </a:endParaRPr>
                    </a:p>
                  </a:txBody>
                  <a:tcPr marL="91428" marR="91428" marT="45738" marB="45738">
                    <a:lnL>
                      <a:no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600">
                          <a:effectLst/>
                        </a:rPr>
                        <a:t>No</a:t>
                      </a:r>
                      <a:endParaRPr lang="en-US" sz="1600">
                        <a:effectLst/>
                        <a:latin typeface="+mn-lt"/>
                      </a:endParaRPr>
                    </a:p>
                  </a:txBody>
                  <a:tcPr marL="91428" marR="91428" marT="45738" marB="45738">
                    <a:lnL>
                      <a:noFill/>
                    </a:lnL>
                    <a:lnR w="12700" cmpd="sng">
                      <a:solidFill>
                        <a:srgbClr val="4472C4"/>
                      </a:solid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357479">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600" dirty="0">
                          <a:effectLst/>
                        </a:rPr>
                        <a:t>Transmitter</a:t>
                      </a:r>
                      <a:endParaRPr lang="en-US" sz="1600" dirty="0">
                        <a:effectLst/>
                        <a:latin typeface="Arial" panose="020B0604020202020204" pitchFamily="34" charset="0"/>
                        <a:cs typeface="Arial" panose="020B0604020202020204" pitchFamily="34" charset="0"/>
                      </a:endParaRPr>
                    </a:p>
                  </a:txBody>
                  <a:tcPr marL="91428" marR="91428" marT="45738" marB="45738">
                    <a:lnL w="12700" cmpd="sng">
                      <a:solidFill>
                        <a:srgbClr val="4472C4"/>
                      </a:solid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600" dirty="0">
                          <a:effectLst/>
                        </a:rPr>
                        <a:t>3 months</a:t>
                      </a:r>
                      <a:endParaRPr lang="en-US" sz="1600" dirty="0">
                        <a:effectLst/>
                        <a:latin typeface="+mn-lt"/>
                      </a:endParaRPr>
                    </a:p>
                  </a:txBody>
                  <a:tcPr marL="91428" marR="91428" marT="45738" marB="45738">
                    <a:lnL>
                      <a:no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600">
                          <a:effectLst/>
                        </a:rPr>
                        <a:t>Disposable</a:t>
                      </a:r>
                      <a:endParaRPr lang="en-US" sz="1600">
                        <a:effectLst/>
                        <a:latin typeface="+mn-lt"/>
                      </a:endParaRPr>
                    </a:p>
                  </a:txBody>
                  <a:tcPr marL="91428" marR="91428" marT="45738" marB="45738">
                    <a:lnL>
                      <a:no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tc gridSpan="2">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600">
                          <a:effectLst/>
                        </a:rPr>
                        <a:t>Disposable</a:t>
                      </a:r>
                      <a:endParaRPr lang="en-US" sz="1600">
                        <a:effectLst/>
                        <a:latin typeface="+mn-lt"/>
                      </a:endParaRPr>
                    </a:p>
                  </a:txBody>
                  <a:tcPr marL="91428" marR="91428" marT="45738" marB="45738">
                    <a:lnL>
                      <a:no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tc hMerge="1">
                  <a:txBody>
                    <a:bodyPr/>
                    <a:lstStyle/>
                    <a:p>
                      <a:endParaRPr lang="en-US"/>
                    </a:p>
                  </a:txBody>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600" dirty="0">
                          <a:effectLst/>
                        </a:rPr>
                        <a:t>Disposable</a:t>
                      </a:r>
                      <a:endParaRPr lang="en-US" sz="1600" dirty="0">
                        <a:effectLst/>
                        <a:latin typeface="+mn-lt"/>
                      </a:endParaRPr>
                    </a:p>
                  </a:txBody>
                  <a:tcPr marL="91428" marR="91428" marT="45738" marB="45738">
                    <a:lnL>
                      <a:no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600">
                          <a:effectLst/>
                        </a:rPr>
                        <a:t>Charge daily</a:t>
                      </a:r>
                      <a:endParaRPr lang="en-US" sz="1600">
                        <a:effectLst/>
                        <a:latin typeface="+mn-lt"/>
                      </a:endParaRPr>
                    </a:p>
                  </a:txBody>
                  <a:tcPr marL="91428" marR="91428" marT="45738" marB="45738">
                    <a:lnL>
                      <a:noFill/>
                    </a:lnL>
                    <a:lnR w="12700" cmpd="sng">
                      <a:solidFill>
                        <a:srgbClr val="4472C4"/>
                      </a:solid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0003"/>
                  </a:ext>
                </a:extLst>
              </a:tr>
              <a:tr h="877369">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600" dirty="0">
                          <a:effectLst/>
                        </a:rPr>
                        <a:t>FDA approved ages (years)​</a:t>
                      </a:r>
                      <a:endParaRPr lang="en-US" sz="1600" dirty="0">
                        <a:effectLst/>
                        <a:latin typeface="Arial" panose="020B0604020202020204" pitchFamily="34" charset="0"/>
                        <a:cs typeface="Arial" panose="020B0604020202020204" pitchFamily="34" charset="0"/>
                      </a:endParaRPr>
                    </a:p>
                  </a:txBody>
                  <a:tcPr marL="91428" marR="91428" marT="45738" marB="45738">
                    <a:lnL w="12700" cmpd="sng">
                      <a:solidFill>
                        <a:srgbClr val="4472C4"/>
                      </a:solidFill>
                    </a:lnL>
                    <a:lnR>
                      <a:noFill/>
                    </a:lnR>
                    <a:lnT w="12700" cmpd="sng">
                      <a:solidFill>
                        <a:srgbClr val="4472C4"/>
                      </a:solidFill>
                    </a:lnT>
                    <a:lnB w="12700" cap="flat" cmpd="sng" algn="ctr">
                      <a:solidFill>
                        <a:srgbClr val="4472C4"/>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600" dirty="0">
                          <a:effectLst/>
                        </a:rPr>
                        <a:t>≥2​</a:t>
                      </a:r>
                      <a:endParaRPr lang="en-US" sz="1600" dirty="0">
                        <a:effectLst/>
                        <a:latin typeface="+mn-lt"/>
                      </a:endParaRPr>
                    </a:p>
                  </a:txBody>
                  <a:tcPr marL="91428" marR="91428" marT="45738" marB="45738">
                    <a:lnL>
                      <a:noFill/>
                    </a:lnL>
                    <a:lnR>
                      <a:noFill/>
                    </a:lnR>
                    <a:lnT w="12700" cmpd="sng">
                      <a:solidFill>
                        <a:srgbClr val="4472C4"/>
                      </a:solidFill>
                    </a:lnT>
                    <a:lnB w="12700" cap="flat" cmpd="sng" algn="ctr">
                      <a:solidFill>
                        <a:srgbClr val="4472C4"/>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600" dirty="0">
                          <a:effectLst/>
                        </a:rPr>
                        <a:t>≥2​</a:t>
                      </a:r>
                    </a:p>
                    <a:p>
                      <a:pPr rtl="0" fontAlgn="base"/>
                      <a:r>
                        <a:rPr lang="en-US" sz="1600" dirty="0">
                          <a:effectLst/>
                        </a:rPr>
                        <a:t>​</a:t>
                      </a:r>
                      <a:endParaRPr lang="en-US" sz="1600" dirty="0">
                        <a:effectLst/>
                        <a:latin typeface="+mn-lt"/>
                      </a:endParaRPr>
                    </a:p>
                  </a:txBody>
                  <a:tcPr marL="91428" marR="91428" marT="45738" marB="45738">
                    <a:lnL>
                      <a:noFill/>
                    </a:lnL>
                    <a:lnR>
                      <a:noFill/>
                    </a:lnR>
                    <a:lnT w="12700" cmpd="sng">
                      <a:solidFill>
                        <a:srgbClr val="4472C4"/>
                      </a:solidFill>
                    </a:lnT>
                    <a:lnB w="12700" cap="flat" cmpd="sng" algn="ctr">
                      <a:solidFill>
                        <a:srgbClr val="4472C4"/>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gridSpan="2">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600" dirty="0">
                          <a:effectLst/>
                        </a:rPr>
                        <a:t>≥2</a:t>
                      </a:r>
                    </a:p>
                    <a:p>
                      <a:pPr rtl="0" fontAlgn="base"/>
                      <a:r>
                        <a:rPr lang="en-US" sz="1600" dirty="0">
                          <a:effectLst/>
                        </a:rPr>
                        <a:t>​</a:t>
                      </a:r>
                      <a:endParaRPr lang="en-US" sz="1600" dirty="0">
                        <a:effectLst/>
                        <a:latin typeface="+mn-lt"/>
                      </a:endParaRPr>
                    </a:p>
                  </a:txBody>
                  <a:tcPr marL="91428" marR="91428" marT="45738" marB="45738">
                    <a:lnL>
                      <a:noFill/>
                    </a:lnL>
                    <a:lnR>
                      <a:noFill/>
                    </a:lnR>
                    <a:lnT w="12700" cmpd="sng">
                      <a:solidFill>
                        <a:srgbClr val="4472C4"/>
                      </a:solidFill>
                    </a:lnT>
                    <a:lnB w="12700" cap="flat" cmpd="sng" algn="ctr">
                      <a:solidFill>
                        <a:srgbClr val="4472C4"/>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pPr rtl="0" fontAlgn="base"/>
                      <a:r>
                        <a:rPr lang="en-US" sz="1600">
                          <a:effectLst/>
                        </a:rPr>
                        <a:t>≥4​</a:t>
                      </a:r>
                    </a:p>
                    <a:p>
                      <a:pPr rtl="0" fontAlgn="base"/>
                      <a:r>
                        <a:rPr lang="en-US" sz="1600">
                          <a:effectLst/>
                        </a:rPr>
                        <a:t>​</a:t>
                      </a:r>
                      <a:endParaRPr lang="en-US" sz="1600">
                        <a:effectLst/>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600" dirty="0">
                          <a:effectLst/>
                        </a:rPr>
                        <a:t>≥2 </a:t>
                      </a:r>
                      <a:r>
                        <a:rPr lang="en-US" sz="1600" dirty="0" err="1">
                          <a:effectLst/>
                        </a:rPr>
                        <a:t>Simplera</a:t>
                      </a:r>
                      <a:r>
                        <a:rPr lang="en-US" sz="1600" dirty="0">
                          <a:effectLst/>
                        </a:rPr>
                        <a:t> Sync</a:t>
                      </a:r>
                    </a:p>
                    <a:p>
                      <a:pPr rtl="0" fontAlgn="base"/>
                      <a:r>
                        <a:rPr lang="en-US" sz="1600" dirty="0">
                          <a:effectLst/>
                        </a:rPr>
                        <a:t>≥7  </a:t>
                      </a:r>
                      <a:r>
                        <a:rPr lang="en-US" sz="1600" dirty="0" err="1">
                          <a:effectLst/>
                        </a:rPr>
                        <a:t>Simplera</a:t>
                      </a:r>
                      <a:endParaRPr lang="en-US" sz="1600" dirty="0">
                        <a:effectLst/>
                        <a:latin typeface="+mn-lt"/>
                      </a:endParaRPr>
                    </a:p>
                  </a:txBody>
                  <a:tcPr marL="91428" marR="91428" marT="45738" marB="45738">
                    <a:lnL>
                      <a:noFill/>
                    </a:lnL>
                    <a:lnR>
                      <a:noFill/>
                    </a:lnR>
                    <a:lnT w="12700" cmpd="sng">
                      <a:solidFill>
                        <a:srgbClr val="4472C4"/>
                      </a:solidFill>
                    </a:lnT>
                    <a:lnB w="12700" cap="flat" cmpd="sng" algn="ctr">
                      <a:solidFill>
                        <a:srgbClr val="4472C4"/>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600" dirty="0">
                          <a:effectLst/>
                        </a:rPr>
                        <a:t>≥18​</a:t>
                      </a:r>
                    </a:p>
                    <a:p>
                      <a:pPr rtl="0" fontAlgn="base"/>
                      <a:r>
                        <a:rPr lang="en-US" sz="1600" dirty="0">
                          <a:effectLst/>
                        </a:rPr>
                        <a:t>​</a:t>
                      </a:r>
                      <a:endParaRPr lang="en-US" sz="1600" dirty="0">
                        <a:effectLst/>
                        <a:latin typeface="+mn-lt"/>
                      </a:endParaRPr>
                    </a:p>
                  </a:txBody>
                  <a:tcPr marL="91428" marR="91428" marT="45738" marB="45738">
                    <a:lnL>
                      <a:noFill/>
                    </a:lnL>
                    <a:lnR w="12700" cmpd="sng">
                      <a:solidFill>
                        <a:srgbClr val="4472C4"/>
                      </a:solid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r h="568677">
                <a:tc>
                  <a:txBody>
                    <a:bodyPr/>
                    <a:lstStyle/>
                    <a:p>
                      <a:pPr rtl="0" fontAlgn="base"/>
                      <a:r>
                        <a:rPr lang="en-US" sz="1600" dirty="0">
                          <a:solidFill>
                            <a:schemeClr val="bg1"/>
                          </a:solidFill>
                          <a:effectLst/>
                          <a:latin typeface="Arial" panose="020B0604020202020204" pitchFamily="34" charset="0"/>
                          <a:cs typeface="Arial" panose="020B0604020202020204" pitchFamily="34" charset="0"/>
                        </a:rPr>
                        <a:t>Pregnancy Indication</a:t>
                      </a:r>
                    </a:p>
                  </a:txBody>
                  <a:tcPr marL="91428" marR="91428" marT="45738" marB="45738">
                    <a:lnL w="12700" cap="flat" cmpd="sng" algn="ctr">
                      <a:solidFill>
                        <a:srgbClr val="4472C4"/>
                      </a:solidFill>
                      <a:prstDash val="solid"/>
                      <a:round/>
                      <a:headEnd type="none" w="med" len="med"/>
                      <a:tailEnd type="none" w="med" len="med"/>
                    </a:lnL>
                    <a:lnR>
                      <a:noFill/>
                    </a:lnR>
                    <a:lnT w="12700" cap="flat" cmpd="sng" algn="ctr">
                      <a:solidFill>
                        <a:srgbClr val="4472C4"/>
                      </a:solidFill>
                      <a:prstDash val="solid"/>
                      <a:round/>
                      <a:headEnd type="none" w="med" len="med"/>
                      <a:tailEnd type="none" w="med" len="med"/>
                    </a:lnT>
                    <a:lnB w="12700" cmpd="sng">
                      <a:solidFill>
                        <a:srgbClr val="4472C4"/>
                      </a:solidFill>
                    </a:lnB>
                    <a:lnTlToBr w="12700" cmpd="sng">
                      <a:noFill/>
                      <a:prstDash val="solid"/>
                    </a:lnTlToBr>
                    <a:lnBlToTr w="12700" cmpd="sng">
                      <a:noFill/>
                      <a:prstDash val="solid"/>
                    </a:lnBlToTr>
                    <a:solidFill>
                      <a:sysClr val="window" lastClr="FFFFFF"/>
                    </a:solidFill>
                  </a:tcPr>
                </a:tc>
                <a:tc>
                  <a:txBody>
                    <a:bodyPr/>
                    <a:lstStyle/>
                    <a:p>
                      <a:pPr rtl="0" fontAlgn="base"/>
                      <a:r>
                        <a:rPr lang="en-US" sz="1600" dirty="0">
                          <a:solidFill>
                            <a:schemeClr val="bg1"/>
                          </a:solidFill>
                          <a:effectLst/>
                          <a:latin typeface="+mn-lt"/>
                        </a:rPr>
                        <a:t>No</a:t>
                      </a:r>
                    </a:p>
                  </a:txBody>
                  <a:tcPr marL="91428" marR="91428" marT="45738" marB="45738">
                    <a:lnL>
                      <a:noFill/>
                    </a:lnL>
                    <a:lnR>
                      <a:noFill/>
                    </a:lnR>
                    <a:lnT w="12700" cap="flat" cmpd="sng" algn="ctr">
                      <a:solidFill>
                        <a:srgbClr val="4472C4"/>
                      </a:solidFill>
                      <a:prstDash val="solid"/>
                      <a:round/>
                      <a:headEnd type="none" w="med" len="med"/>
                      <a:tailEnd type="none" w="med" len="med"/>
                    </a:lnT>
                    <a:lnB w="12700" cmpd="sng">
                      <a:solidFill>
                        <a:srgbClr val="4472C4"/>
                      </a:solidFill>
                    </a:lnB>
                    <a:lnTlToBr w="12700" cmpd="sng">
                      <a:noFill/>
                      <a:prstDash val="solid"/>
                    </a:lnTlToBr>
                    <a:lnBlToTr w="12700" cmpd="sng">
                      <a:noFill/>
                      <a:prstDash val="solid"/>
                    </a:lnBlToTr>
                    <a:solidFill>
                      <a:sysClr val="window" lastClr="FFFFFF"/>
                    </a:solidFill>
                  </a:tcPr>
                </a:tc>
                <a:tc>
                  <a:txBody>
                    <a:bodyPr/>
                    <a:lstStyle/>
                    <a:p>
                      <a:pPr rtl="0" fontAlgn="base"/>
                      <a:r>
                        <a:rPr lang="en-US" sz="1600" dirty="0">
                          <a:solidFill>
                            <a:schemeClr val="bg1"/>
                          </a:solidFill>
                          <a:effectLst/>
                          <a:latin typeface="+mn-lt"/>
                        </a:rPr>
                        <a:t>Yes</a:t>
                      </a:r>
                    </a:p>
                  </a:txBody>
                  <a:tcPr marL="91428" marR="91428" marT="45738" marB="45738">
                    <a:lnL>
                      <a:noFill/>
                    </a:lnL>
                    <a:lnR>
                      <a:noFill/>
                    </a:lnR>
                    <a:lnT w="12700" cap="flat" cmpd="sng" algn="ctr">
                      <a:solidFill>
                        <a:srgbClr val="4472C4"/>
                      </a:solidFill>
                      <a:prstDash val="solid"/>
                      <a:round/>
                      <a:headEnd type="none" w="med" len="med"/>
                      <a:tailEnd type="none" w="med" len="med"/>
                    </a:lnT>
                    <a:lnB w="12700" cmpd="sng">
                      <a:solidFill>
                        <a:srgbClr val="4472C4"/>
                      </a:solidFill>
                    </a:lnB>
                    <a:lnTlToBr w="12700" cmpd="sng">
                      <a:noFill/>
                      <a:prstDash val="solid"/>
                    </a:lnTlToBr>
                    <a:lnBlToTr w="12700" cmpd="sng">
                      <a:noFill/>
                      <a:prstDash val="solid"/>
                    </a:lnBlToTr>
                    <a:solidFill>
                      <a:sysClr val="window" lastClr="FFFFFF"/>
                    </a:solidFill>
                  </a:tcPr>
                </a:tc>
                <a:tc gridSpan="2">
                  <a:txBody>
                    <a:bodyPr/>
                    <a:lstStyle/>
                    <a:p>
                      <a:pPr rtl="0" fontAlgn="base"/>
                      <a:r>
                        <a:rPr lang="en-US" sz="1600" dirty="0">
                          <a:solidFill>
                            <a:schemeClr val="bg1"/>
                          </a:solidFill>
                          <a:effectLst/>
                          <a:latin typeface="+mn-lt"/>
                        </a:rPr>
                        <a:t>Yes</a:t>
                      </a:r>
                    </a:p>
                  </a:txBody>
                  <a:tcPr marL="91428" marR="91428" marT="45738" marB="45738">
                    <a:lnL>
                      <a:noFill/>
                    </a:lnL>
                    <a:lnR>
                      <a:noFill/>
                    </a:lnR>
                    <a:lnT w="12700" cap="flat" cmpd="sng" algn="ctr">
                      <a:solidFill>
                        <a:srgbClr val="4472C4"/>
                      </a:solidFill>
                      <a:prstDash val="solid"/>
                      <a:round/>
                      <a:headEnd type="none" w="med" len="med"/>
                      <a:tailEnd type="none" w="med" len="med"/>
                    </a:lnT>
                    <a:lnB w="12700" cmpd="sng">
                      <a:solidFill>
                        <a:srgbClr val="4472C4"/>
                      </a:solidFill>
                    </a:lnB>
                    <a:lnTlToBr w="12700" cmpd="sng">
                      <a:noFill/>
                      <a:prstDash val="solid"/>
                    </a:lnTlToBr>
                    <a:lnBlToTr w="12700" cmpd="sng">
                      <a:noFill/>
                      <a:prstDash val="solid"/>
                    </a:lnBlToTr>
                    <a:solidFill>
                      <a:sysClr val="window" lastClr="FFFFFF"/>
                    </a:solidFill>
                  </a:tcPr>
                </a:tc>
                <a:tc hMerge="1">
                  <a:txBody>
                    <a:bodyPr/>
                    <a:lstStyle/>
                    <a:p>
                      <a:endParaRPr lang="en-US"/>
                    </a:p>
                  </a:txBody>
                  <a:tcPr/>
                </a:tc>
                <a:tc>
                  <a:txBody>
                    <a:bodyPr/>
                    <a:lstStyle/>
                    <a:p>
                      <a:pPr rtl="0" fontAlgn="base"/>
                      <a:r>
                        <a:rPr lang="en-US" sz="1600" dirty="0">
                          <a:solidFill>
                            <a:schemeClr val="bg1"/>
                          </a:solidFill>
                          <a:effectLst/>
                          <a:latin typeface="+mn-lt"/>
                        </a:rPr>
                        <a:t>No</a:t>
                      </a:r>
                    </a:p>
                  </a:txBody>
                  <a:tcPr marL="91428" marR="91428" marT="45738" marB="45738">
                    <a:lnL>
                      <a:noFill/>
                    </a:lnL>
                    <a:lnR>
                      <a:noFill/>
                    </a:lnR>
                    <a:lnT w="12700" cap="flat" cmpd="sng" algn="ctr">
                      <a:solidFill>
                        <a:srgbClr val="4472C4"/>
                      </a:solidFill>
                      <a:prstDash val="solid"/>
                      <a:round/>
                      <a:headEnd type="none" w="med" len="med"/>
                      <a:tailEnd type="none" w="med" len="med"/>
                    </a:lnT>
                    <a:lnB w="12700" cmpd="sng">
                      <a:solidFill>
                        <a:srgbClr val="4472C4"/>
                      </a:solidFill>
                    </a:lnB>
                    <a:lnTlToBr w="12700" cmpd="sng">
                      <a:noFill/>
                      <a:prstDash val="solid"/>
                    </a:lnTlToBr>
                    <a:lnBlToTr w="12700" cmpd="sng">
                      <a:noFill/>
                      <a:prstDash val="solid"/>
                    </a:lnBlToTr>
                    <a:solidFill>
                      <a:sysClr val="window" lastClr="FFFFFF"/>
                    </a:solidFill>
                  </a:tcPr>
                </a:tc>
                <a:tc>
                  <a:txBody>
                    <a:bodyPr/>
                    <a:lstStyle/>
                    <a:p>
                      <a:pPr rtl="0" fontAlgn="base"/>
                      <a:r>
                        <a:rPr lang="en-US" sz="1600" dirty="0">
                          <a:solidFill>
                            <a:schemeClr val="bg1"/>
                          </a:solidFill>
                          <a:effectLst/>
                          <a:latin typeface="+mn-lt"/>
                        </a:rPr>
                        <a:t>No</a:t>
                      </a:r>
                    </a:p>
                  </a:txBody>
                  <a:tcPr marL="91428" marR="91428" marT="45738" marB="45738">
                    <a:lnL>
                      <a:noFill/>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086791802"/>
                  </a:ext>
                </a:extLst>
              </a:tr>
              <a:tr h="877395">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600" dirty="0">
                          <a:effectLst/>
                        </a:rPr>
                        <a:t>Drug interactions​</a:t>
                      </a:r>
                      <a:endParaRPr lang="en-US" sz="1600" dirty="0">
                        <a:effectLst/>
                        <a:latin typeface="Arial" panose="020B0604020202020204" pitchFamily="34" charset="0"/>
                        <a:cs typeface="Arial" panose="020B0604020202020204" pitchFamily="34" charset="0"/>
                      </a:endParaRPr>
                    </a:p>
                  </a:txBody>
                  <a:tcPr marL="91428" marR="91428" marT="45738" marB="45738">
                    <a:lnL w="12700" cmpd="sng">
                      <a:solidFill>
                        <a:srgbClr val="4472C4"/>
                      </a:solid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600" dirty="0">
                          <a:effectLst/>
                        </a:rPr>
                        <a:t>Hydroxyurea​</a:t>
                      </a:r>
                      <a:endParaRPr lang="en-US" sz="1600" dirty="0">
                        <a:effectLst/>
                        <a:latin typeface="+mn-lt"/>
                      </a:endParaRPr>
                    </a:p>
                  </a:txBody>
                  <a:tcPr marL="91428" marR="91428" marT="45738" marB="45738">
                    <a:lnL>
                      <a:no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600">
                          <a:effectLst/>
                        </a:rPr>
                        <a:t>Hydroxyurea​</a:t>
                      </a:r>
                      <a:endParaRPr lang="en-US" sz="1600">
                        <a:effectLst/>
                        <a:latin typeface="+mn-lt"/>
                      </a:endParaRPr>
                    </a:p>
                  </a:txBody>
                  <a:tcPr marL="91428" marR="91428" marT="45738" marB="45738">
                    <a:lnL>
                      <a:no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tc gridSpan="2">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600" dirty="0">
                          <a:effectLst/>
                        </a:rPr>
                        <a:t>Vitamin C​ </a:t>
                      </a:r>
                    </a:p>
                  </a:txBody>
                  <a:tcPr marL="91428" marR="91428" marT="45738" marB="45738">
                    <a:lnL>
                      <a:no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tc hMerge="1">
                  <a:txBody>
                    <a:bodyPr/>
                    <a:lstStyle/>
                    <a:p>
                      <a:pPr rtl="0" fontAlgn="base"/>
                      <a:r>
                        <a:rPr lang="en-US" sz="1600">
                          <a:effectLst/>
                        </a:rPr>
                        <a:t>Vitamin C​</a:t>
                      </a:r>
                      <a:endParaRPr lang="en-US" sz="1600">
                        <a:effectLst/>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600" dirty="0">
                          <a:effectLst/>
                        </a:rPr>
                        <a:t>Acetaminophen</a:t>
                      </a:r>
                    </a:p>
                    <a:p>
                      <a:pPr rtl="0" fontAlgn="base"/>
                      <a:r>
                        <a:rPr lang="en-US" sz="1600" dirty="0">
                          <a:effectLst/>
                        </a:rPr>
                        <a:t>​</a:t>
                      </a:r>
                      <a:endParaRPr lang="en-US" sz="1600" dirty="0">
                        <a:effectLst/>
                        <a:latin typeface="+mn-lt"/>
                      </a:endParaRPr>
                    </a:p>
                  </a:txBody>
                  <a:tcPr marL="91428" marR="91428" marT="45738" marB="45738">
                    <a:lnL>
                      <a:no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600" dirty="0">
                          <a:effectLst/>
                        </a:rPr>
                        <a:t>Tetracycline</a:t>
                      </a:r>
                    </a:p>
                    <a:p>
                      <a:pPr rtl="0" fontAlgn="base"/>
                      <a:r>
                        <a:rPr lang="en-US" sz="1600" dirty="0">
                          <a:effectLst/>
                        </a:rPr>
                        <a:t> antibiotics,</a:t>
                      </a:r>
                    </a:p>
                    <a:p>
                      <a:pPr rtl="0" fontAlgn="base"/>
                      <a:r>
                        <a:rPr lang="en-US" sz="1600" dirty="0">
                          <a:effectLst/>
                        </a:rPr>
                        <a:t> mannitol​</a:t>
                      </a:r>
                      <a:endParaRPr lang="en-US" sz="1600" dirty="0">
                        <a:effectLst/>
                        <a:latin typeface="+mn-lt"/>
                      </a:endParaRPr>
                    </a:p>
                  </a:txBody>
                  <a:tcPr marL="91428" marR="91428" marT="45738" marB="45738">
                    <a:lnL>
                      <a:noFill/>
                    </a:lnL>
                    <a:lnR w="12700" cmpd="sng">
                      <a:solidFill>
                        <a:srgbClr val="4472C4"/>
                      </a:solidFill>
                    </a:lnR>
                    <a:lnT w="12700" cap="flat" cmpd="sng" algn="ctr">
                      <a:solidFill>
                        <a:srgbClr val="4472C4"/>
                      </a:solidFill>
                      <a:prstDash val="solid"/>
                      <a:round/>
                      <a:headEnd type="none" w="med" len="med"/>
                      <a:tailEnd type="none" w="med" len="med"/>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0005"/>
                  </a:ext>
                </a:extLst>
              </a:tr>
            </a:tbl>
          </a:graphicData>
        </a:graphic>
      </p:graphicFrame>
      <p:sp>
        <p:nvSpPr>
          <p:cNvPr id="2" name="TextBox 1">
            <a:extLst>
              <a:ext uri="{FF2B5EF4-FFF2-40B4-BE49-F238E27FC236}">
                <a16:creationId xmlns:a16="http://schemas.microsoft.com/office/drawing/2014/main" id="{F639A234-0DA6-515A-1243-933ED9344D1E}"/>
              </a:ext>
            </a:extLst>
          </p:cNvPr>
          <p:cNvSpPr txBox="1"/>
          <p:nvPr/>
        </p:nvSpPr>
        <p:spPr>
          <a:xfrm>
            <a:off x="1328737" y="6519109"/>
            <a:ext cx="9534525" cy="309481"/>
          </a:xfrm>
          <a:prstGeom prst="rect">
            <a:avLst/>
          </a:prstGeom>
          <a:noFill/>
        </p:spPr>
        <p:txBody>
          <a:bodyPr wrap="square" lIns="82907" tIns="41452" rIns="82907" bIns="41452">
            <a:spAutoFit/>
          </a:bodyPr>
          <a:lstStyle/>
          <a:p>
            <a:pPr defTabSz="829122">
              <a:defRPr/>
            </a:pPr>
            <a:r>
              <a:rPr lang="en-US" sz="1467" dirty="0">
                <a:solidFill>
                  <a:srgbClr val="000000"/>
                </a:solidFill>
              </a:rPr>
              <a:t>Product user guides: Dexcom G6, Dexcom G7, Libre 2, Libre 3, </a:t>
            </a:r>
            <a:r>
              <a:rPr lang="en-US" sz="1467" dirty="0" err="1">
                <a:solidFill>
                  <a:srgbClr val="000000"/>
                </a:solidFill>
              </a:rPr>
              <a:t>Simplera</a:t>
            </a:r>
            <a:r>
              <a:rPr lang="en-US" sz="1467" dirty="0">
                <a:solidFill>
                  <a:srgbClr val="000000"/>
                </a:solidFill>
              </a:rPr>
              <a:t>, </a:t>
            </a:r>
            <a:r>
              <a:rPr lang="en-US" sz="1467" dirty="0" err="1">
                <a:solidFill>
                  <a:srgbClr val="000000"/>
                </a:solidFill>
              </a:rPr>
              <a:t>Eversense</a:t>
            </a:r>
            <a:endParaRPr lang="en-US" sz="1467" dirty="0">
              <a:solidFill>
                <a:srgbClr val="00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a:extLst>
              <a:ext uri="{FF2B5EF4-FFF2-40B4-BE49-F238E27FC236}">
                <a16:creationId xmlns:a16="http://schemas.microsoft.com/office/drawing/2014/main" id="{BF300BDF-C602-B3CF-551A-A8534AE7DFBA}"/>
              </a:ext>
            </a:extLst>
          </p:cNvPr>
          <p:cNvSpPr>
            <a:spLocks noGrp="1"/>
          </p:cNvSpPr>
          <p:nvPr>
            <p:ph type="title"/>
          </p:nvPr>
        </p:nvSpPr>
        <p:spPr/>
        <p:txBody>
          <a:bodyPr/>
          <a:lstStyle/>
          <a:p>
            <a:r>
              <a:rPr lang="en-US" altLang="en-US"/>
              <a:t>Poll Question 12</a:t>
            </a:r>
          </a:p>
        </p:txBody>
      </p:sp>
      <p:sp>
        <p:nvSpPr>
          <p:cNvPr id="3" name="Content Placeholder 2">
            <a:extLst>
              <a:ext uri="{FF2B5EF4-FFF2-40B4-BE49-F238E27FC236}">
                <a16:creationId xmlns:a16="http://schemas.microsoft.com/office/drawing/2014/main" id="{49B3DCB3-F956-9AC6-A322-67FFBE90103A}"/>
              </a:ext>
            </a:extLst>
          </p:cNvPr>
          <p:cNvSpPr>
            <a:spLocks noGrp="1"/>
          </p:cNvSpPr>
          <p:nvPr>
            <p:ph idx="1"/>
          </p:nvPr>
        </p:nvSpPr>
        <p:spPr/>
        <p:txBody>
          <a:bodyPr/>
          <a:lstStyle/>
          <a:p>
            <a:pPr marL="0" indent="0">
              <a:buFont typeface="Arial" panose="020B0604020202020204" pitchFamily="34" charset="0"/>
              <a:buNone/>
              <a:defRPr/>
            </a:pPr>
            <a:r>
              <a:rPr lang="en-US" dirty="0"/>
              <a:t>Which of the following sensors is sold over the counter without a prescription? </a:t>
            </a:r>
          </a:p>
          <a:p>
            <a:pPr marL="742950" indent="-742950">
              <a:buFont typeface="+mj-lt"/>
              <a:buAutoNum type="alphaUcPeriod"/>
              <a:defRPr/>
            </a:pPr>
            <a:r>
              <a:rPr lang="en-US" dirty="0" err="1"/>
              <a:t>Simplera</a:t>
            </a:r>
            <a:r>
              <a:rPr lang="en-US" dirty="0"/>
              <a:t> Sync</a:t>
            </a:r>
          </a:p>
          <a:p>
            <a:pPr marL="742950" indent="-742950">
              <a:buFont typeface="+mj-lt"/>
              <a:buAutoNum type="alphaUcPeriod"/>
              <a:defRPr/>
            </a:pPr>
            <a:r>
              <a:rPr lang="en-US" dirty="0"/>
              <a:t>Dexcom G7</a:t>
            </a:r>
          </a:p>
          <a:p>
            <a:pPr marL="742950" indent="-742950">
              <a:buFont typeface="+mj-lt"/>
              <a:buAutoNum type="alphaUcPeriod"/>
              <a:defRPr/>
            </a:pPr>
            <a:r>
              <a:rPr lang="en-US" dirty="0"/>
              <a:t>Libre 3</a:t>
            </a:r>
          </a:p>
          <a:p>
            <a:pPr marL="742950" indent="-742950">
              <a:buFont typeface="+mj-lt"/>
              <a:buAutoNum type="alphaUcPeriod"/>
              <a:defRPr/>
            </a:pPr>
            <a:r>
              <a:rPr lang="en-US" dirty="0"/>
              <a:t>Dexcom </a:t>
            </a:r>
            <a:r>
              <a:rPr lang="en-US" dirty="0" err="1"/>
              <a:t>Stelo</a:t>
            </a:r>
            <a:endParaRPr lang="en-US" dirty="0"/>
          </a:p>
        </p:txBody>
      </p:sp>
      <p:sp>
        <p:nvSpPr>
          <p:cNvPr id="2" name="Oval 1">
            <a:extLst>
              <a:ext uri="{FF2B5EF4-FFF2-40B4-BE49-F238E27FC236}">
                <a16:creationId xmlns:a16="http://schemas.microsoft.com/office/drawing/2014/main" id="{472A4896-6094-D066-8385-CFCA549235E3}"/>
              </a:ext>
            </a:extLst>
          </p:cNvPr>
          <p:cNvSpPr/>
          <p:nvPr/>
        </p:nvSpPr>
        <p:spPr>
          <a:xfrm>
            <a:off x="609600" y="4800600"/>
            <a:ext cx="4648200" cy="9906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14F9E-AD76-A85F-FCB8-21CB4B00D694}"/>
              </a:ext>
            </a:extLst>
          </p:cNvPr>
          <p:cNvSpPr>
            <a:spLocks noGrp="1"/>
          </p:cNvSpPr>
          <p:nvPr>
            <p:ph type="title"/>
          </p:nvPr>
        </p:nvSpPr>
        <p:spPr>
          <a:xfrm>
            <a:off x="0" y="228600"/>
            <a:ext cx="12192000" cy="1325563"/>
          </a:xfrm>
        </p:spPr>
        <p:txBody>
          <a:bodyPr wrap="square" anchor="ctr">
            <a:normAutofit/>
          </a:bodyPr>
          <a:lstStyle/>
          <a:p>
            <a:r>
              <a:rPr lang="en-US" dirty="0"/>
              <a:t>Over-The-Counter CGM</a:t>
            </a:r>
          </a:p>
        </p:txBody>
      </p:sp>
      <p:sp>
        <p:nvSpPr>
          <p:cNvPr id="3" name="Content Placeholder 2">
            <a:extLst>
              <a:ext uri="{FF2B5EF4-FFF2-40B4-BE49-F238E27FC236}">
                <a16:creationId xmlns:a16="http://schemas.microsoft.com/office/drawing/2014/main" id="{578AD785-7461-A398-E255-A7BBF6C9E999}"/>
              </a:ext>
            </a:extLst>
          </p:cNvPr>
          <p:cNvSpPr>
            <a:spLocks noGrp="1"/>
          </p:cNvSpPr>
          <p:nvPr>
            <p:ph sz="half" idx="1"/>
          </p:nvPr>
        </p:nvSpPr>
        <p:spPr>
          <a:xfrm>
            <a:off x="304800" y="1822450"/>
            <a:ext cx="5105400" cy="4351338"/>
          </a:xfrm>
        </p:spPr>
        <p:txBody>
          <a:bodyPr wrap="square" anchor="t">
            <a:normAutofit/>
          </a:bodyPr>
          <a:lstStyle/>
          <a:p>
            <a:r>
              <a:rPr lang="en-US" sz="2800" dirty="0"/>
              <a:t>Available without a prescription</a:t>
            </a:r>
          </a:p>
          <a:p>
            <a:r>
              <a:rPr lang="en-US" sz="2800" dirty="0"/>
              <a:t>Ordered online </a:t>
            </a:r>
          </a:p>
          <a:p>
            <a:r>
              <a:rPr lang="en-US" sz="2800" dirty="0"/>
              <a:t>Intended for adults not taking insulin </a:t>
            </a:r>
          </a:p>
          <a:p>
            <a:r>
              <a:rPr lang="en-US" sz="2800" dirty="0"/>
              <a:t>No alerts for hypoglycemia</a:t>
            </a:r>
          </a:p>
          <a:p>
            <a:r>
              <a:rPr lang="en-US" sz="2800" dirty="0"/>
              <a:t>Works with mobile apps that incorporate education on lifestyle and glucose goals</a:t>
            </a:r>
          </a:p>
          <a:p>
            <a:endParaRPr lang="en-US" sz="2800" dirty="0"/>
          </a:p>
        </p:txBody>
      </p:sp>
      <p:pic>
        <p:nvPicPr>
          <p:cNvPr id="7" name="Picture 6">
            <a:extLst>
              <a:ext uri="{FF2B5EF4-FFF2-40B4-BE49-F238E27FC236}">
                <a16:creationId xmlns:a16="http://schemas.microsoft.com/office/drawing/2014/main" id="{C187C7DD-9967-A18A-6F74-62E6C0FAABBB}"/>
              </a:ext>
            </a:extLst>
          </p:cNvPr>
          <p:cNvPicPr>
            <a:picLocks noChangeAspect="1"/>
          </p:cNvPicPr>
          <p:nvPr/>
        </p:nvPicPr>
        <p:blipFill>
          <a:blip r:embed="rId3"/>
          <a:stretch>
            <a:fillRect/>
          </a:stretch>
        </p:blipFill>
        <p:spPr>
          <a:xfrm>
            <a:off x="8763000" y="2743200"/>
            <a:ext cx="2596745" cy="2953162"/>
          </a:xfrm>
          <a:prstGeom prst="rect">
            <a:avLst/>
          </a:prstGeom>
        </p:spPr>
      </p:pic>
      <p:pic>
        <p:nvPicPr>
          <p:cNvPr id="10" name="Picture 9">
            <a:extLst>
              <a:ext uri="{FF2B5EF4-FFF2-40B4-BE49-F238E27FC236}">
                <a16:creationId xmlns:a16="http://schemas.microsoft.com/office/drawing/2014/main" id="{1F916C27-69B5-6DF8-06F7-9AF10919F66D}"/>
              </a:ext>
            </a:extLst>
          </p:cNvPr>
          <p:cNvPicPr>
            <a:picLocks noChangeAspect="1"/>
          </p:cNvPicPr>
          <p:nvPr/>
        </p:nvPicPr>
        <p:blipFill>
          <a:blip r:embed="rId4"/>
          <a:stretch>
            <a:fillRect/>
          </a:stretch>
        </p:blipFill>
        <p:spPr>
          <a:xfrm>
            <a:off x="6400800" y="2740572"/>
            <a:ext cx="1905266" cy="2953162"/>
          </a:xfrm>
          <a:prstGeom prst="rect">
            <a:avLst/>
          </a:prstGeom>
        </p:spPr>
      </p:pic>
      <p:sp>
        <p:nvSpPr>
          <p:cNvPr id="6" name="TextBox 5">
            <a:extLst>
              <a:ext uri="{FF2B5EF4-FFF2-40B4-BE49-F238E27FC236}">
                <a16:creationId xmlns:a16="http://schemas.microsoft.com/office/drawing/2014/main" id="{7FF6F9B2-4B1B-0D84-0666-3B69B3FE946B}"/>
              </a:ext>
            </a:extLst>
          </p:cNvPr>
          <p:cNvSpPr txBox="1"/>
          <p:nvPr/>
        </p:nvSpPr>
        <p:spPr>
          <a:xfrm>
            <a:off x="375745" y="6480980"/>
            <a:ext cx="8610600" cy="276999"/>
          </a:xfrm>
          <a:prstGeom prst="rect">
            <a:avLst/>
          </a:prstGeom>
          <a:noFill/>
        </p:spPr>
        <p:txBody>
          <a:bodyPr wrap="square" rtlCol="0">
            <a:spAutoFit/>
          </a:bodyPr>
          <a:lstStyle/>
          <a:p>
            <a:r>
              <a:rPr lang="en-US" sz="1200" dirty="0">
                <a:solidFill>
                  <a:schemeClr val="bg1"/>
                </a:solidFill>
              </a:rPr>
              <a:t>Zahalka SJ, et al. </a:t>
            </a:r>
            <a:r>
              <a:rPr lang="en-US" sz="1200" dirty="0" err="1">
                <a:solidFill>
                  <a:schemeClr val="bg1"/>
                </a:solidFill>
              </a:rPr>
              <a:t>Endocr</a:t>
            </a:r>
            <a:r>
              <a:rPr lang="en-US" sz="1200" dirty="0">
                <a:solidFill>
                  <a:schemeClr val="bg1"/>
                </a:solidFill>
              </a:rPr>
              <a:t> </a:t>
            </a:r>
            <a:r>
              <a:rPr lang="en-US" sz="1200" dirty="0" err="1">
                <a:solidFill>
                  <a:schemeClr val="bg1"/>
                </a:solidFill>
              </a:rPr>
              <a:t>Pract</a:t>
            </a:r>
            <a:r>
              <a:rPr lang="en-US" sz="1200" dirty="0">
                <a:solidFill>
                  <a:schemeClr val="bg1"/>
                </a:solidFill>
              </a:rPr>
              <a:t>. 2025 May 21:S1530-891X(25)00893-6</a:t>
            </a:r>
            <a:endParaRPr lang="en-US" sz="1200" dirty="0">
              <a:solidFill>
                <a:schemeClr val="bg2"/>
              </a:solidFill>
            </a:endParaRPr>
          </a:p>
        </p:txBody>
      </p:sp>
      <p:sp>
        <p:nvSpPr>
          <p:cNvPr id="4" name="Oval 3">
            <a:extLst>
              <a:ext uri="{FF2B5EF4-FFF2-40B4-BE49-F238E27FC236}">
                <a16:creationId xmlns:a16="http://schemas.microsoft.com/office/drawing/2014/main" id="{9A547362-A4B4-CDAA-712E-85E0B27885C2}"/>
              </a:ext>
            </a:extLst>
          </p:cNvPr>
          <p:cNvSpPr/>
          <p:nvPr/>
        </p:nvSpPr>
        <p:spPr>
          <a:xfrm>
            <a:off x="7162800" y="2971800"/>
            <a:ext cx="609600" cy="152400"/>
          </a:xfrm>
          <a:prstGeom prst="ellipse">
            <a:avLst/>
          </a:prstGeom>
          <a:solidFill>
            <a:srgbClr val="4525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5893776"/>
      </p:ext>
    </p:extLst>
  </p:cSld>
  <p:clrMapOvr>
    <a:masterClrMapping/>
  </p:clrMapOvr>
  <p:extLst>
    <p:ext uri="{6950BFC3-D8DA-4A85-94F7-54DA5524770B}">
      <p188:commentRel xmlns:p188="http://schemas.microsoft.com/office/powerpoint/2018/8/main" r:id="rId2"/>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2A4FC-3026-383C-8A1F-AB6A766228F0}"/>
              </a:ext>
            </a:extLst>
          </p:cNvPr>
          <p:cNvSpPr>
            <a:spLocks noGrp="1"/>
          </p:cNvSpPr>
          <p:nvPr>
            <p:ph type="title"/>
          </p:nvPr>
        </p:nvSpPr>
        <p:spPr>
          <a:xfrm>
            <a:off x="304800" y="152401"/>
            <a:ext cx="6781800" cy="838200"/>
          </a:xfrm>
        </p:spPr>
        <p:txBody>
          <a:bodyPr/>
          <a:lstStyle/>
          <a:p>
            <a:r>
              <a:rPr lang="en-US" dirty="0"/>
              <a:t>OTC CGM Options</a:t>
            </a:r>
          </a:p>
        </p:txBody>
      </p:sp>
      <p:graphicFrame>
        <p:nvGraphicFramePr>
          <p:cNvPr id="10" name="Content Placeholder 9">
            <a:extLst>
              <a:ext uri="{FF2B5EF4-FFF2-40B4-BE49-F238E27FC236}">
                <a16:creationId xmlns:a16="http://schemas.microsoft.com/office/drawing/2014/main" id="{C0EBD097-8A08-EE1B-0532-0779DF67D9E0}"/>
              </a:ext>
            </a:extLst>
          </p:cNvPr>
          <p:cNvGraphicFramePr>
            <a:graphicFrameLocks noGrp="1"/>
          </p:cNvGraphicFramePr>
          <p:nvPr>
            <p:ph idx="1"/>
          </p:nvPr>
        </p:nvGraphicFramePr>
        <p:xfrm>
          <a:off x="381000" y="930207"/>
          <a:ext cx="9906000" cy="5775393"/>
        </p:xfrm>
        <a:graphic>
          <a:graphicData uri="http://schemas.openxmlformats.org/drawingml/2006/table">
            <a:tbl>
              <a:tblPr firstRow="1" firstCol="1" bandRow="1"/>
              <a:tblGrid>
                <a:gridCol w="1889961">
                  <a:extLst>
                    <a:ext uri="{9D8B030D-6E8A-4147-A177-3AD203B41FA5}">
                      <a16:colId xmlns:a16="http://schemas.microsoft.com/office/drawing/2014/main" val="254685264"/>
                    </a:ext>
                  </a:extLst>
                </a:gridCol>
                <a:gridCol w="4105776">
                  <a:extLst>
                    <a:ext uri="{9D8B030D-6E8A-4147-A177-3AD203B41FA5}">
                      <a16:colId xmlns:a16="http://schemas.microsoft.com/office/drawing/2014/main" val="2759822800"/>
                    </a:ext>
                  </a:extLst>
                </a:gridCol>
                <a:gridCol w="3910263">
                  <a:extLst>
                    <a:ext uri="{9D8B030D-6E8A-4147-A177-3AD203B41FA5}">
                      <a16:colId xmlns:a16="http://schemas.microsoft.com/office/drawing/2014/main" val="1607246535"/>
                    </a:ext>
                  </a:extLst>
                </a:gridCol>
              </a:tblGrid>
              <a:tr h="304800">
                <a:tc>
                  <a:txBody>
                    <a:bodyPr/>
                    <a:lstStyle/>
                    <a:p>
                      <a:pPr marL="0" marR="0">
                        <a:lnSpc>
                          <a:spcPct val="107000"/>
                        </a:lnSpc>
                        <a:spcBef>
                          <a:spcPts val="0"/>
                        </a:spcBef>
                        <a:spcAft>
                          <a:spcPts val="0"/>
                        </a:spcAft>
                      </a:pPr>
                      <a:r>
                        <a:rPr lang="en-US" sz="1800" b="1" dirty="0">
                          <a:solidFill>
                            <a:schemeClr val="bg1"/>
                          </a:solidFill>
                          <a:effectLst/>
                          <a:latin typeface="+mn-lt"/>
                          <a:ea typeface="Calibri" panose="020F0502020204030204" pitchFamily="34" charset="0"/>
                          <a:cs typeface="Calibri" panose="020F0502020204030204" pitchFamily="34" charset="0"/>
                        </a:rPr>
                        <a:t> </a:t>
                      </a:r>
                      <a:endParaRPr lang="en-US" sz="18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800" b="1" dirty="0">
                          <a:solidFill>
                            <a:schemeClr val="bg1"/>
                          </a:solidFill>
                          <a:effectLst/>
                          <a:latin typeface="+mn-lt"/>
                          <a:ea typeface="Calibri" panose="020F0502020204030204" pitchFamily="34" charset="0"/>
                          <a:cs typeface="Calibri" panose="020F0502020204030204" pitchFamily="34" charset="0"/>
                        </a:rPr>
                        <a:t>Dexcom </a:t>
                      </a:r>
                      <a:r>
                        <a:rPr lang="en-US" sz="1800" b="1" dirty="0" err="1">
                          <a:solidFill>
                            <a:schemeClr val="bg1"/>
                          </a:solidFill>
                          <a:effectLst/>
                          <a:latin typeface="+mn-lt"/>
                          <a:ea typeface="Calibri" panose="020F0502020204030204" pitchFamily="34" charset="0"/>
                          <a:cs typeface="Calibri" panose="020F0502020204030204" pitchFamily="34" charset="0"/>
                        </a:rPr>
                        <a:t>Stelo</a:t>
                      </a:r>
                      <a:endParaRPr lang="en-US" sz="18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800" b="1">
                          <a:solidFill>
                            <a:schemeClr val="bg1"/>
                          </a:solidFill>
                          <a:effectLst/>
                          <a:latin typeface="+mn-lt"/>
                          <a:ea typeface="Calibri" panose="020F0502020204030204" pitchFamily="34" charset="0"/>
                          <a:cs typeface="Calibri" panose="020F0502020204030204" pitchFamily="34" charset="0"/>
                        </a:rPr>
                        <a:t>Abbott Lingo </a:t>
                      </a:r>
                      <a:endParaRPr lang="en-US" sz="18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78879723"/>
                  </a:ext>
                </a:extLst>
              </a:tr>
              <a:tr h="124651">
                <a:tc>
                  <a:txBody>
                    <a:bodyPr/>
                    <a:lstStyle/>
                    <a:p>
                      <a:pPr marL="0" marR="0">
                        <a:lnSpc>
                          <a:spcPct val="107000"/>
                        </a:lnSpc>
                        <a:spcBef>
                          <a:spcPts val="0"/>
                        </a:spcBef>
                        <a:spcAft>
                          <a:spcPts val="0"/>
                        </a:spcAft>
                      </a:pPr>
                      <a:r>
                        <a:rPr lang="en-US" sz="1800" b="1" dirty="0">
                          <a:solidFill>
                            <a:schemeClr val="bg1"/>
                          </a:solidFill>
                          <a:effectLst/>
                          <a:latin typeface="+mn-lt"/>
                          <a:ea typeface="Calibri" panose="020F0502020204030204" pitchFamily="34" charset="0"/>
                          <a:cs typeface="Calibri" panose="020F0502020204030204" pitchFamily="34" charset="0"/>
                        </a:rPr>
                        <a:t>Intended audience</a:t>
                      </a:r>
                      <a:endParaRPr lang="en-US" sz="18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800" dirty="0">
                          <a:solidFill>
                            <a:schemeClr val="bg1"/>
                          </a:solidFill>
                        </a:rPr>
                        <a:t>Adults not on insulin with T2D, prediabetes, or who are interested in tracking their glucose</a:t>
                      </a:r>
                      <a:endParaRPr lang="en-US" sz="18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dirty="0">
                          <a:solidFill>
                            <a:schemeClr val="bg1"/>
                          </a:solidFill>
                        </a:rPr>
                        <a:t>Adults not on insulin interested in understanding how to improve their metabolic health </a:t>
                      </a:r>
                      <a:endParaRPr lang="en-US" sz="1800" b="0" i="0" kern="1200" dirty="0">
                        <a:solidFill>
                          <a:schemeClr val="bg1"/>
                        </a:solidFill>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97978023"/>
                  </a:ext>
                </a:extLst>
              </a:tr>
              <a:tr h="124651">
                <a:tc>
                  <a:txBody>
                    <a:bodyPr/>
                    <a:lstStyle/>
                    <a:p>
                      <a:pPr marL="0" marR="0">
                        <a:lnSpc>
                          <a:spcPct val="107000"/>
                        </a:lnSpc>
                        <a:spcBef>
                          <a:spcPts val="0"/>
                        </a:spcBef>
                        <a:spcAft>
                          <a:spcPts val="0"/>
                        </a:spcAft>
                      </a:pPr>
                      <a:r>
                        <a:rPr lang="en-US" sz="1800" b="1" dirty="0">
                          <a:solidFill>
                            <a:schemeClr val="bg1"/>
                          </a:solidFill>
                          <a:effectLst/>
                          <a:latin typeface="+mn-lt"/>
                          <a:ea typeface="Calibri" panose="020F0502020204030204" pitchFamily="34" charset="0"/>
                          <a:cs typeface="Calibri" panose="020F0502020204030204" pitchFamily="34" charset="0"/>
                        </a:rPr>
                        <a:t>Wear time</a:t>
                      </a:r>
                      <a:endParaRPr lang="en-US" sz="18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800" dirty="0">
                          <a:solidFill>
                            <a:schemeClr val="bg1"/>
                          </a:solidFill>
                          <a:effectLst/>
                          <a:latin typeface="+mn-lt"/>
                          <a:ea typeface="Calibri" panose="020F0502020204030204" pitchFamily="34" charset="0"/>
                          <a:cs typeface="Calibri" panose="020F0502020204030204" pitchFamily="34" charset="0"/>
                        </a:rPr>
                        <a:t>15.5 days</a:t>
                      </a:r>
                      <a:endParaRPr lang="en-US" sz="18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800" dirty="0">
                          <a:solidFill>
                            <a:schemeClr val="bg1"/>
                          </a:solidFill>
                          <a:effectLst/>
                          <a:latin typeface="+mn-lt"/>
                          <a:ea typeface="Calibri" panose="020F0502020204030204" pitchFamily="34" charset="0"/>
                          <a:cs typeface="Calibri" panose="020F0502020204030204" pitchFamily="34" charset="0"/>
                        </a:rPr>
                        <a:t>14 days</a:t>
                      </a:r>
                      <a:endParaRPr lang="en-US" sz="18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68613059"/>
                  </a:ext>
                </a:extLst>
              </a:tr>
              <a:tr h="257207">
                <a:tc>
                  <a:txBody>
                    <a:bodyPr/>
                    <a:lstStyle/>
                    <a:p>
                      <a:pPr marL="0" marR="0">
                        <a:lnSpc>
                          <a:spcPct val="107000"/>
                        </a:lnSpc>
                        <a:spcBef>
                          <a:spcPts val="0"/>
                        </a:spcBef>
                        <a:spcAft>
                          <a:spcPts val="0"/>
                        </a:spcAft>
                      </a:pPr>
                      <a:r>
                        <a:rPr lang="en-US" sz="1800" b="1" dirty="0">
                          <a:solidFill>
                            <a:schemeClr val="bg1"/>
                          </a:solidFill>
                          <a:effectLst/>
                          <a:latin typeface="+mn-lt"/>
                          <a:ea typeface="Calibri" panose="020F0502020204030204" pitchFamily="34" charset="0"/>
                          <a:cs typeface="Calibri" panose="020F0502020204030204" pitchFamily="34" charset="0"/>
                        </a:rPr>
                        <a:t>Ability to share data</a:t>
                      </a:r>
                      <a:endParaRPr lang="en-US" sz="18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800" dirty="0">
                          <a:solidFill>
                            <a:schemeClr val="bg1"/>
                          </a:solidFill>
                          <a:effectLst/>
                          <a:latin typeface="+mn-lt"/>
                          <a:ea typeface="Calibri" panose="020F0502020204030204" pitchFamily="34" charset="0"/>
                          <a:cs typeface="Calibri" panose="020F0502020204030204" pitchFamily="34" charset="0"/>
                        </a:rPr>
                        <a:t>Dexcom Clarity</a:t>
                      </a:r>
                      <a:endParaRPr lang="en-US" sz="18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800" dirty="0">
                          <a:solidFill>
                            <a:schemeClr val="bg1"/>
                          </a:solidFill>
                          <a:effectLst/>
                          <a:latin typeface="+mn-lt"/>
                          <a:ea typeface="Calibri" panose="020F0502020204030204" pitchFamily="34" charset="0"/>
                          <a:cs typeface="Calibri" panose="020F0502020204030204" pitchFamily="34" charset="0"/>
                        </a:rPr>
                        <a:t>No</a:t>
                      </a:r>
                      <a:endParaRPr lang="en-US" sz="18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90831302"/>
                  </a:ext>
                </a:extLst>
              </a:tr>
              <a:tr h="304800">
                <a:tc>
                  <a:txBody>
                    <a:bodyPr/>
                    <a:lstStyle/>
                    <a:p>
                      <a:pPr marL="0" marR="0">
                        <a:lnSpc>
                          <a:spcPct val="107000"/>
                        </a:lnSpc>
                        <a:spcBef>
                          <a:spcPts val="0"/>
                        </a:spcBef>
                        <a:spcAft>
                          <a:spcPts val="0"/>
                        </a:spcAft>
                      </a:pPr>
                      <a:r>
                        <a:rPr lang="en-US" sz="1800" b="1">
                          <a:solidFill>
                            <a:schemeClr val="bg1"/>
                          </a:solidFill>
                          <a:effectLst/>
                          <a:latin typeface="+mn-lt"/>
                          <a:ea typeface="Calibri" panose="020F0502020204030204" pitchFamily="34" charset="0"/>
                          <a:cs typeface="Calibri" panose="020F0502020204030204" pitchFamily="34" charset="0"/>
                        </a:rPr>
                        <a:t>Glucose range</a:t>
                      </a:r>
                      <a:endParaRPr lang="en-US" sz="18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800" dirty="0">
                          <a:solidFill>
                            <a:schemeClr val="bg1"/>
                          </a:solidFill>
                          <a:effectLst/>
                          <a:latin typeface="+mn-lt"/>
                          <a:ea typeface="Calibri" panose="020F0502020204030204" pitchFamily="34" charset="0"/>
                          <a:cs typeface="Calibri" panose="020F0502020204030204" pitchFamily="34" charset="0"/>
                        </a:rPr>
                        <a:t>70-250mg/dL</a:t>
                      </a:r>
                      <a:endParaRPr lang="en-US" sz="18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800" dirty="0">
                          <a:solidFill>
                            <a:schemeClr val="bg1"/>
                          </a:solidFill>
                          <a:effectLst/>
                          <a:latin typeface="+mn-lt"/>
                          <a:ea typeface="Calibri" panose="020F0502020204030204" pitchFamily="34" charset="0"/>
                          <a:cs typeface="Calibri" panose="020F0502020204030204" pitchFamily="34" charset="0"/>
                        </a:rPr>
                        <a:t>55-200mg/dL</a:t>
                      </a:r>
                      <a:endParaRPr lang="en-US" sz="18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5331752"/>
                  </a:ext>
                </a:extLst>
              </a:tr>
              <a:tr h="233363">
                <a:tc>
                  <a:txBody>
                    <a:bodyPr/>
                    <a:lstStyle/>
                    <a:p>
                      <a:pPr marL="0" marR="0">
                        <a:lnSpc>
                          <a:spcPct val="107000"/>
                        </a:lnSpc>
                        <a:spcBef>
                          <a:spcPts val="0"/>
                        </a:spcBef>
                        <a:spcAft>
                          <a:spcPts val="0"/>
                        </a:spcAft>
                      </a:pPr>
                      <a:r>
                        <a:rPr lang="en-US" sz="1800" b="1" dirty="0">
                          <a:solidFill>
                            <a:schemeClr val="bg1"/>
                          </a:solidFill>
                          <a:effectLst/>
                          <a:latin typeface="+mn-lt"/>
                          <a:ea typeface="Calibri" panose="020F0502020204030204" pitchFamily="34" charset="0"/>
                          <a:cs typeface="Calibri" panose="020F0502020204030204" pitchFamily="34" charset="0"/>
                        </a:rPr>
                        <a:t>Real-time alerts</a:t>
                      </a:r>
                      <a:endParaRPr lang="en-US" sz="1800" b="1"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800" dirty="0">
                          <a:solidFill>
                            <a:schemeClr val="bg1"/>
                          </a:solidFill>
                          <a:effectLst/>
                          <a:latin typeface="+mn-lt"/>
                          <a:ea typeface="Calibri" panose="020F0502020204030204" pitchFamily="34" charset="0"/>
                          <a:cs typeface="Calibri" panose="020F0502020204030204" pitchFamily="34" charset="0"/>
                        </a:rPr>
                        <a:t>Spike detection</a:t>
                      </a:r>
                      <a:endParaRPr lang="en-US" sz="18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800" dirty="0">
                          <a:solidFill>
                            <a:schemeClr val="bg1"/>
                          </a:solidFill>
                          <a:effectLst/>
                          <a:latin typeface="+mn-lt"/>
                          <a:ea typeface="Calibri" panose="020F0502020204030204" pitchFamily="34" charset="0"/>
                          <a:cs typeface="Calibri" panose="020F0502020204030204" pitchFamily="34" charset="0"/>
                        </a:rPr>
                        <a:t>No</a:t>
                      </a:r>
                      <a:endParaRPr lang="en-US" sz="18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14953247"/>
                  </a:ext>
                </a:extLst>
              </a:tr>
              <a:tr h="233363">
                <a:tc>
                  <a:txBody>
                    <a:bodyPr/>
                    <a:lstStyle/>
                    <a:p>
                      <a:pPr marL="0" marR="0">
                        <a:lnSpc>
                          <a:spcPct val="107000"/>
                        </a:lnSpc>
                        <a:spcBef>
                          <a:spcPts val="0"/>
                        </a:spcBef>
                        <a:spcAft>
                          <a:spcPts val="0"/>
                        </a:spcAft>
                      </a:pPr>
                      <a:r>
                        <a:rPr lang="en-US" sz="1800" b="1" dirty="0">
                          <a:solidFill>
                            <a:schemeClr val="bg1"/>
                          </a:solidFill>
                          <a:effectLst/>
                          <a:latin typeface="+mn-lt"/>
                          <a:ea typeface="Calibri" panose="020F0502020204030204" pitchFamily="34" charset="0"/>
                          <a:cs typeface="Times New Roman" panose="02020603050405020304" pitchFamily="18" charset="0"/>
                        </a:rPr>
                        <a:t>Special features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800" dirty="0">
                          <a:solidFill>
                            <a:schemeClr val="bg1"/>
                          </a:solidFill>
                          <a:latin typeface="+mn-lt"/>
                        </a:rPr>
                        <a:t>“Spike Alerts” – notified that your glucose is rising at a rate the app determines to be a “Spike”</a:t>
                      </a:r>
                    </a:p>
                    <a:p>
                      <a:pPr marL="0" marR="0">
                        <a:lnSpc>
                          <a:spcPct val="107000"/>
                        </a:lnSpc>
                        <a:spcBef>
                          <a:spcPts val="0"/>
                        </a:spcBef>
                        <a:spcAft>
                          <a:spcPts val="0"/>
                        </a:spcAft>
                      </a:pPr>
                      <a:r>
                        <a:rPr lang="en-US" sz="1800" dirty="0">
                          <a:solidFill>
                            <a:schemeClr val="bg1"/>
                          </a:solidFill>
                          <a:latin typeface="+mn-lt"/>
                        </a:rPr>
                        <a:t>Daily insights</a:t>
                      </a:r>
                      <a:endParaRPr lang="en-US" sz="18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800" dirty="0">
                          <a:solidFill>
                            <a:schemeClr val="bg1"/>
                          </a:solidFill>
                          <a:latin typeface="+mn-lt"/>
                        </a:rPr>
                        <a:t>Lingo Count – points assigned for elevations in glucose throughout the day, goal is to get fewer total points, Coaching program </a:t>
                      </a:r>
                      <a:endParaRPr lang="en-US" sz="18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40756956"/>
                  </a:ext>
                </a:extLst>
              </a:tr>
              <a:tr h="280733">
                <a:tc>
                  <a:txBody>
                    <a:bodyPr/>
                    <a:lstStyle/>
                    <a:p>
                      <a:pPr marL="0" marR="0">
                        <a:lnSpc>
                          <a:spcPct val="107000"/>
                        </a:lnSpc>
                        <a:spcBef>
                          <a:spcPts val="0"/>
                        </a:spcBef>
                        <a:spcAft>
                          <a:spcPts val="0"/>
                        </a:spcAft>
                      </a:pPr>
                      <a:r>
                        <a:rPr lang="en-US" sz="1800" b="1" dirty="0">
                          <a:solidFill>
                            <a:schemeClr val="bg1"/>
                          </a:solidFill>
                          <a:effectLst/>
                          <a:latin typeface="+mn-lt"/>
                          <a:ea typeface="Calibri" panose="020F0502020204030204" pitchFamily="34" charset="0"/>
                          <a:cs typeface="Calibri" panose="020F0502020204030204" pitchFamily="34" charset="0"/>
                        </a:rPr>
                        <a:t>Frequency of glucose readings</a:t>
                      </a:r>
                      <a:endParaRPr lang="en-US" sz="1800" b="1"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800" dirty="0">
                          <a:solidFill>
                            <a:schemeClr val="bg1"/>
                          </a:solidFill>
                          <a:effectLst/>
                          <a:latin typeface="+mn-lt"/>
                          <a:ea typeface="Calibri" panose="020F0502020204030204" pitchFamily="34" charset="0"/>
                          <a:cs typeface="Calibri" panose="020F0502020204030204" pitchFamily="34" charset="0"/>
                        </a:rPr>
                        <a:t>15 minutes</a:t>
                      </a:r>
                      <a:endParaRPr lang="en-US" sz="18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800" dirty="0">
                          <a:solidFill>
                            <a:schemeClr val="bg1"/>
                          </a:solidFill>
                          <a:effectLst/>
                          <a:latin typeface="+mn-lt"/>
                          <a:ea typeface="Calibri" panose="020F0502020204030204" pitchFamily="34" charset="0"/>
                          <a:cs typeface="Calibri" panose="020F0502020204030204" pitchFamily="34" charset="0"/>
                        </a:rPr>
                        <a:t>1 minute</a:t>
                      </a:r>
                      <a:endParaRPr lang="en-US" sz="18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31708846"/>
                  </a:ext>
                </a:extLst>
              </a:tr>
              <a:tr h="195008">
                <a:tc>
                  <a:txBody>
                    <a:bodyPr/>
                    <a:lstStyle/>
                    <a:p>
                      <a:pPr marL="0" marR="0">
                        <a:lnSpc>
                          <a:spcPct val="107000"/>
                        </a:lnSpc>
                        <a:spcBef>
                          <a:spcPts val="0"/>
                        </a:spcBef>
                        <a:spcAft>
                          <a:spcPts val="0"/>
                        </a:spcAft>
                      </a:pPr>
                      <a:r>
                        <a:rPr lang="en-US" sz="1800" b="1">
                          <a:solidFill>
                            <a:schemeClr val="bg1"/>
                          </a:solidFill>
                          <a:effectLst/>
                          <a:latin typeface="+mn-lt"/>
                          <a:ea typeface="Calibri" panose="020F0502020204030204" pitchFamily="34" charset="0"/>
                          <a:cs typeface="Calibri" panose="020F0502020204030204" pitchFamily="34" charset="0"/>
                        </a:rPr>
                        <a:t>Education within App</a:t>
                      </a:r>
                      <a:endParaRPr lang="en-US" sz="1800" b="1">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800" dirty="0">
                          <a:solidFill>
                            <a:schemeClr val="bg1"/>
                          </a:solidFill>
                          <a:effectLst/>
                          <a:latin typeface="+mn-lt"/>
                          <a:ea typeface="Calibri" panose="020F0502020204030204" pitchFamily="34" charset="0"/>
                          <a:cs typeface="Calibri" panose="020F0502020204030204" pitchFamily="34" charset="0"/>
                        </a:rPr>
                        <a:t>Yes</a:t>
                      </a:r>
                      <a:endParaRPr lang="en-US" sz="18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800">
                          <a:solidFill>
                            <a:schemeClr val="bg1"/>
                          </a:solidFill>
                          <a:effectLst/>
                          <a:latin typeface="+mn-lt"/>
                          <a:ea typeface="Calibri" panose="020F0502020204030204" pitchFamily="34" charset="0"/>
                          <a:cs typeface="Calibri" panose="020F0502020204030204" pitchFamily="34" charset="0"/>
                        </a:rPr>
                        <a:t>Yes</a:t>
                      </a:r>
                      <a:endParaRPr lang="en-US" sz="18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24570910"/>
                  </a:ext>
                </a:extLst>
              </a:tr>
              <a:tr h="233363">
                <a:tc>
                  <a:txBody>
                    <a:bodyPr/>
                    <a:lstStyle/>
                    <a:p>
                      <a:pPr marL="0" marR="0">
                        <a:lnSpc>
                          <a:spcPct val="107000"/>
                        </a:lnSpc>
                        <a:spcBef>
                          <a:spcPts val="0"/>
                        </a:spcBef>
                        <a:spcAft>
                          <a:spcPts val="0"/>
                        </a:spcAft>
                      </a:pPr>
                      <a:r>
                        <a:rPr lang="en-US" sz="1800" b="1" dirty="0">
                          <a:solidFill>
                            <a:schemeClr val="bg1"/>
                          </a:solidFill>
                          <a:effectLst/>
                          <a:latin typeface="+mn-lt"/>
                          <a:ea typeface="Calibri" panose="020F0502020204030204" pitchFamily="34" charset="0"/>
                          <a:cs typeface="Calibri" panose="020F0502020204030204" pitchFamily="34" charset="0"/>
                        </a:rPr>
                        <a:t>Age</a:t>
                      </a:r>
                      <a:endParaRPr lang="en-US" sz="1800" b="1"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800" dirty="0">
                          <a:solidFill>
                            <a:schemeClr val="bg1"/>
                          </a:solidFill>
                          <a:effectLst/>
                          <a:latin typeface="+mn-lt"/>
                          <a:ea typeface="Calibri" panose="020F0502020204030204" pitchFamily="34" charset="0"/>
                          <a:cs typeface="Calibri" panose="020F0502020204030204" pitchFamily="34" charset="0"/>
                        </a:rPr>
                        <a:t>≥ 18 yr</a:t>
                      </a:r>
                      <a:endParaRPr lang="en-US" sz="18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800" dirty="0">
                          <a:solidFill>
                            <a:schemeClr val="bg1"/>
                          </a:solidFill>
                          <a:effectLst/>
                          <a:latin typeface="+mn-lt"/>
                          <a:ea typeface="Calibri" panose="020F0502020204030204" pitchFamily="34" charset="0"/>
                          <a:cs typeface="Calibri" panose="020F0502020204030204" pitchFamily="34" charset="0"/>
                        </a:rPr>
                        <a:t>≥ 18 yr</a:t>
                      </a:r>
                      <a:endParaRPr lang="en-US" sz="18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70357209"/>
                  </a:ext>
                </a:extLst>
              </a:tr>
              <a:tr h="233363">
                <a:tc>
                  <a:txBody>
                    <a:bodyPr/>
                    <a:lstStyle/>
                    <a:p>
                      <a:pPr marL="0" marR="0">
                        <a:lnSpc>
                          <a:spcPct val="107000"/>
                        </a:lnSpc>
                        <a:spcBef>
                          <a:spcPts val="0"/>
                        </a:spcBef>
                        <a:spcAft>
                          <a:spcPts val="0"/>
                        </a:spcAft>
                      </a:pPr>
                      <a:r>
                        <a:rPr lang="en-US" sz="1800" b="1" dirty="0">
                          <a:solidFill>
                            <a:schemeClr val="bg1"/>
                          </a:solidFill>
                          <a:effectLst/>
                          <a:latin typeface="+mn-lt"/>
                          <a:ea typeface="Calibri" panose="020F0502020204030204" pitchFamily="34" charset="0"/>
                          <a:cs typeface="Times New Roman" panose="02020603050405020304" pitchFamily="18" charset="0"/>
                        </a:rPr>
                        <a:t>Cost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800" dirty="0">
                          <a:solidFill>
                            <a:schemeClr val="bg1"/>
                          </a:solidFill>
                          <a:effectLst/>
                          <a:latin typeface="+mn-lt"/>
                          <a:ea typeface="Calibri" panose="020F0502020204030204" pitchFamily="34" charset="0"/>
                          <a:cs typeface="Times New Roman" panose="02020603050405020304" pitchFamily="18" charset="0"/>
                        </a:rPr>
                        <a:t>$99/month or $85-$89/month with subscription plans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800" dirty="0">
                          <a:solidFill>
                            <a:schemeClr val="bg1"/>
                          </a:solidFill>
                          <a:effectLst/>
                          <a:latin typeface="+mn-lt"/>
                          <a:ea typeface="Calibri" panose="020F0502020204030204" pitchFamily="34" charset="0"/>
                          <a:cs typeface="Times New Roman" panose="02020603050405020304" pitchFamily="18" charset="0"/>
                        </a:rPr>
                        <a:t>$49-1 sensor, $89-2 sensors, $249-6 sensors, subscription plan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06772516"/>
                  </a:ext>
                </a:extLst>
              </a:tr>
            </a:tbl>
          </a:graphicData>
        </a:graphic>
      </p:graphicFrame>
      <p:sp>
        <p:nvSpPr>
          <p:cNvPr id="3" name="TextBox 2">
            <a:extLst>
              <a:ext uri="{FF2B5EF4-FFF2-40B4-BE49-F238E27FC236}">
                <a16:creationId xmlns:a16="http://schemas.microsoft.com/office/drawing/2014/main" id="{83528121-6D7C-3FF7-3D7F-EEBE0E377771}"/>
              </a:ext>
            </a:extLst>
          </p:cNvPr>
          <p:cNvSpPr txBox="1"/>
          <p:nvPr/>
        </p:nvSpPr>
        <p:spPr>
          <a:xfrm>
            <a:off x="76200" y="6700344"/>
            <a:ext cx="9753600" cy="264368"/>
          </a:xfrm>
          <a:prstGeom prst="rect">
            <a:avLst/>
          </a:prstGeom>
          <a:noFill/>
        </p:spPr>
        <p:txBody>
          <a:bodyPr wrap="square" rtlCol="0">
            <a:spAutoFit/>
          </a:bodyPr>
          <a:lstStyle/>
          <a:p>
            <a:pPr marL="0" marR="0">
              <a:lnSpc>
                <a:spcPct val="107000"/>
              </a:lnSpc>
              <a:spcBef>
                <a:spcPts val="0"/>
              </a:spcBef>
              <a:spcAft>
                <a:spcPts val="800"/>
              </a:spcAft>
            </a:pPr>
            <a:r>
              <a:rPr lang="en-US" sz="1100" b="1"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Information from manufacturers websites: </a:t>
            </a:r>
            <a:r>
              <a:rPr lang="en-US" sz="1100" b="1" u="sng" dirty="0">
                <a:solidFill>
                  <a:srgbClr val="0000FF"/>
                </a:solidFill>
                <a:effectLst/>
                <a:highlight>
                  <a:srgbClr val="FFFFFF"/>
                </a:highlight>
                <a:latin typeface="Calibri" panose="020F0502020204030204" pitchFamily="34" charset="0"/>
                <a:ea typeface="Calibri" panose="020F0502020204030204" pitchFamily="34" charset="0"/>
                <a:cs typeface="Calibri" panose="020F0502020204030204" pitchFamily="34" charset="0"/>
                <a:hlinkClick r:id="rId4"/>
              </a:rPr>
              <a:t>https://www.stelo.com/en-us</a:t>
            </a:r>
            <a:r>
              <a:rPr lang="en-US" sz="1100" b="1"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US" sz="1100" b="1" u="sng" dirty="0">
                <a:solidFill>
                  <a:srgbClr val="0000FF"/>
                </a:solidFill>
                <a:effectLst/>
                <a:highlight>
                  <a:srgbClr val="FFFFFF"/>
                </a:highlight>
                <a:latin typeface="Calibri" panose="020F0502020204030204" pitchFamily="34" charset="0"/>
                <a:ea typeface="Calibri" panose="020F0502020204030204" pitchFamily="34" charset="0"/>
                <a:cs typeface="Calibri" panose="020F0502020204030204" pitchFamily="34" charset="0"/>
                <a:hlinkClick r:id="rId5"/>
              </a:rPr>
              <a:t>Lingo - Made by Abbott: Your body has the answers (hellolingo.com)</a:t>
            </a:r>
            <a:r>
              <a:rPr lang="en-US" sz="1100" dirty="0">
                <a:solidFill>
                  <a:schemeClr val="bg1"/>
                </a:solidFill>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64E39E31-7D53-221D-7D51-178B89F2022B}"/>
              </a:ext>
            </a:extLst>
          </p:cNvPr>
          <p:cNvSpPr txBox="1"/>
          <p:nvPr/>
        </p:nvSpPr>
        <p:spPr>
          <a:xfrm>
            <a:off x="10422835" y="2057400"/>
            <a:ext cx="1752600" cy="1938992"/>
          </a:xfrm>
          <a:prstGeom prst="rect">
            <a:avLst/>
          </a:prstGeom>
          <a:noFill/>
        </p:spPr>
        <p:txBody>
          <a:bodyPr wrap="square" rtlCol="0">
            <a:spAutoFit/>
          </a:bodyPr>
          <a:lstStyle/>
          <a:p>
            <a:r>
              <a:rPr lang="en-US" sz="2400" dirty="0">
                <a:solidFill>
                  <a:schemeClr val="bg2"/>
                </a:solidFill>
              </a:rPr>
              <a:t>Libre Rio</a:t>
            </a:r>
          </a:p>
          <a:p>
            <a:r>
              <a:rPr lang="en-US" sz="2400" dirty="0">
                <a:solidFill>
                  <a:schemeClr val="bg2"/>
                </a:solidFill>
              </a:rPr>
              <a:t>FDA cleared</a:t>
            </a:r>
          </a:p>
          <a:p>
            <a:r>
              <a:rPr lang="en-US" sz="2400" dirty="0">
                <a:solidFill>
                  <a:schemeClr val="bg2"/>
                </a:solidFill>
              </a:rPr>
              <a:t>Range: 40-400mg/dL</a:t>
            </a:r>
          </a:p>
        </p:txBody>
      </p:sp>
    </p:spTree>
    <p:extLst>
      <p:ext uri="{BB962C8B-B14F-4D97-AF65-F5344CB8AC3E}">
        <p14:creationId xmlns:p14="http://schemas.microsoft.com/office/powerpoint/2010/main" val="2637508719"/>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07758-00BF-2F52-B6E6-F66BD564BC13}"/>
              </a:ext>
            </a:extLst>
          </p:cNvPr>
          <p:cNvSpPr>
            <a:spLocks noGrp="1"/>
          </p:cNvSpPr>
          <p:nvPr>
            <p:ph type="title"/>
          </p:nvPr>
        </p:nvSpPr>
        <p:spPr>
          <a:xfrm>
            <a:off x="0" y="228600"/>
            <a:ext cx="10134600" cy="1325563"/>
          </a:xfrm>
        </p:spPr>
        <p:txBody>
          <a:bodyPr/>
          <a:lstStyle/>
          <a:p>
            <a:r>
              <a:rPr lang="en-US" dirty="0"/>
              <a:t>Coming Soon</a:t>
            </a:r>
          </a:p>
        </p:txBody>
      </p:sp>
      <p:sp>
        <p:nvSpPr>
          <p:cNvPr id="3" name="Content Placeholder 2">
            <a:extLst>
              <a:ext uri="{FF2B5EF4-FFF2-40B4-BE49-F238E27FC236}">
                <a16:creationId xmlns:a16="http://schemas.microsoft.com/office/drawing/2014/main" id="{C5A3E46C-A25E-D570-36C4-DECB1233FDAD}"/>
              </a:ext>
            </a:extLst>
          </p:cNvPr>
          <p:cNvSpPr>
            <a:spLocks noGrp="1"/>
          </p:cNvSpPr>
          <p:nvPr>
            <p:ph idx="1"/>
          </p:nvPr>
        </p:nvSpPr>
        <p:spPr>
          <a:xfrm>
            <a:off x="235527" y="1782763"/>
            <a:ext cx="10515600" cy="4351338"/>
          </a:xfrm>
        </p:spPr>
        <p:txBody>
          <a:bodyPr/>
          <a:lstStyle/>
          <a:p>
            <a:r>
              <a:rPr lang="en-US" dirty="0"/>
              <a:t>Instinct sensor</a:t>
            </a:r>
          </a:p>
          <a:p>
            <a:endParaRPr lang="en-US" dirty="0"/>
          </a:p>
          <a:p>
            <a:r>
              <a:rPr lang="en-US" dirty="0"/>
              <a:t>Dexcom G7 15 day sensor </a:t>
            </a:r>
          </a:p>
          <a:p>
            <a:endParaRPr lang="en-US" dirty="0"/>
          </a:p>
        </p:txBody>
      </p:sp>
      <p:pic>
        <p:nvPicPr>
          <p:cNvPr id="5" name="Picture 4">
            <a:extLst>
              <a:ext uri="{FF2B5EF4-FFF2-40B4-BE49-F238E27FC236}">
                <a16:creationId xmlns:a16="http://schemas.microsoft.com/office/drawing/2014/main" id="{2FD9BD3F-80DC-518A-23CA-F0E26ED8A1D4}"/>
              </a:ext>
            </a:extLst>
          </p:cNvPr>
          <p:cNvPicPr>
            <a:picLocks noChangeAspect="1"/>
          </p:cNvPicPr>
          <p:nvPr/>
        </p:nvPicPr>
        <p:blipFill>
          <a:blip r:embed="rId3"/>
          <a:srcRect t="41039" r="54903"/>
          <a:stretch>
            <a:fillRect/>
          </a:stretch>
        </p:blipFill>
        <p:spPr>
          <a:xfrm>
            <a:off x="8933727" y="503759"/>
            <a:ext cx="1447800" cy="1325564"/>
          </a:xfrm>
          <a:prstGeom prst="rect">
            <a:avLst/>
          </a:prstGeom>
        </p:spPr>
      </p:pic>
      <p:sp>
        <p:nvSpPr>
          <p:cNvPr id="6" name="TextBox 5">
            <a:extLst>
              <a:ext uri="{FF2B5EF4-FFF2-40B4-BE49-F238E27FC236}">
                <a16:creationId xmlns:a16="http://schemas.microsoft.com/office/drawing/2014/main" id="{797EFA6E-5915-D118-DA23-5736A00E40C1}"/>
              </a:ext>
            </a:extLst>
          </p:cNvPr>
          <p:cNvSpPr txBox="1"/>
          <p:nvPr/>
        </p:nvSpPr>
        <p:spPr>
          <a:xfrm>
            <a:off x="228600" y="5943600"/>
            <a:ext cx="8686800" cy="461665"/>
          </a:xfrm>
          <a:prstGeom prst="rect">
            <a:avLst/>
          </a:prstGeom>
          <a:noFill/>
        </p:spPr>
        <p:txBody>
          <a:bodyPr wrap="square" rtlCol="0">
            <a:spAutoFit/>
          </a:bodyPr>
          <a:lstStyle/>
          <a:p>
            <a:r>
              <a:rPr lang="en-US" sz="1200" dirty="0" err="1">
                <a:solidFill>
                  <a:schemeClr val="bg1"/>
                </a:solidFill>
                <a:hlinkClick r:id="rId4"/>
              </a:rPr>
              <a:t>MiniMed</a:t>
            </a:r>
            <a:r>
              <a:rPr lang="en-US" sz="1200" dirty="0">
                <a:solidFill>
                  <a:schemeClr val="bg1"/>
                </a:solidFill>
                <a:hlinkClick r:id="rId4"/>
              </a:rPr>
              <a:t> Product Guide</a:t>
            </a:r>
            <a:endParaRPr lang="en-US" sz="1200" dirty="0">
              <a:solidFill>
                <a:schemeClr val="bg1"/>
              </a:solidFill>
            </a:endParaRPr>
          </a:p>
          <a:p>
            <a:r>
              <a:rPr lang="en-US" sz="1200" dirty="0">
                <a:hlinkClick r:id="rId5"/>
              </a:rPr>
              <a:t>Dexcom G7 15 Day Sensor User Guide</a:t>
            </a:r>
            <a:endParaRPr lang="en-US" sz="1200" dirty="0">
              <a:solidFill>
                <a:schemeClr val="bg2"/>
              </a:solidFill>
            </a:endParaRPr>
          </a:p>
        </p:txBody>
      </p:sp>
      <p:pic>
        <p:nvPicPr>
          <p:cNvPr id="8" name="Picture 7">
            <a:extLst>
              <a:ext uri="{FF2B5EF4-FFF2-40B4-BE49-F238E27FC236}">
                <a16:creationId xmlns:a16="http://schemas.microsoft.com/office/drawing/2014/main" id="{82406744-499D-0BDA-FAF1-39F3ADC5FE01}"/>
              </a:ext>
            </a:extLst>
          </p:cNvPr>
          <p:cNvPicPr>
            <a:picLocks noChangeAspect="1"/>
          </p:cNvPicPr>
          <p:nvPr/>
        </p:nvPicPr>
        <p:blipFill>
          <a:blip r:embed="rId6"/>
          <a:stretch>
            <a:fillRect/>
          </a:stretch>
        </p:blipFill>
        <p:spPr>
          <a:xfrm>
            <a:off x="7467600" y="2392602"/>
            <a:ext cx="4095127" cy="4434368"/>
          </a:xfrm>
          <a:prstGeom prst="rect">
            <a:avLst/>
          </a:prstGeom>
        </p:spPr>
      </p:pic>
      <p:sp>
        <p:nvSpPr>
          <p:cNvPr id="4" name="Oval 3">
            <a:extLst>
              <a:ext uri="{FF2B5EF4-FFF2-40B4-BE49-F238E27FC236}">
                <a16:creationId xmlns:a16="http://schemas.microsoft.com/office/drawing/2014/main" id="{F9D3D57A-4485-58DA-DCDF-D657A83A11D0}"/>
              </a:ext>
            </a:extLst>
          </p:cNvPr>
          <p:cNvSpPr/>
          <p:nvPr/>
        </p:nvSpPr>
        <p:spPr>
          <a:xfrm>
            <a:off x="10668000" y="4343400"/>
            <a:ext cx="811600" cy="152400"/>
          </a:xfrm>
          <a:prstGeom prst="ellipse">
            <a:avLst/>
          </a:prstGeom>
          <a:solidFill>
            <a:srgbClr val="FBF3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1418745"/>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a:extLst>
              <a:ext uri="{FF2B5EF4-FFF2-40B4-BE49-F238E27FC236}">
                <a16:creationId xmlns:a16="http://schemas.microsoft.com/office/drawing/2014/main" id="{C45D90D5-8BCD-5C5C-5DB7-A62E210EA8CF}"/>
              </a:ext>
            </a:extLst>
          </p:cNvPr>
          <p:cNvSpPr>
            <a:spLocks noGrp="1"/>
          </p:cNvSpPr>
          <p:nvPr>
            <p:ph type="title"/>
          </p:nvPr>
        </p:nvSpPr>
        <p:spPr/>
        <p:txBody>
          <a:bodyPr/>
          <a:lstStyle/>
          <a:p>
            <a:r>
              <a:rPr lang="en-US" altLang="en-US" dirty="0"/>
              <a:t>Learning Objectives</a:t>
            </a:r>
          </a:p>
        </p:txBody>
      </p:sp>
      <p:sp>
        <p:nvSpPr>
          <p:cNvPr id="97283" name="Content Placeholder 2">
            <a:extLst>
              <a:ext uri="{FF2B5EF4-FFF2-40B4-BE49-F238E27FC236}">
                <a16:creationId xmlns:a16="http://schemas.microsoft.com/office/drawing/2014/main" id="{E4662FA5-4A9A-5382-771F-6EE4CA125C98}"/>
              </a:ext>
            </a:extLst>
          </p:cNvPr>
          <p:cNvSpPr>
            <a:spLocks noGrp="1"/>
          </p:cNvSpPr>
          <p:nvPr>
            <p:ph idx="1"/>
          </p:nvPr>
        </p:nvSpPr>
        <p:spPr>
          <a:xfrm>
            <a:off x="457200" y="1554163"/>
            <a:ext cx="11277600" cy="4351337"/>
          </a:xfrm>
        </p:spPr>
        <p:txBody>
          <a:bodyPr/>
          <a:lstStyle/>
          <a:p>
            <a:pPr>
              <a:lnSpc>
                <a:spcPct val="100000"/>
              </a:lnSpc>
              <a:spcBef>
                <a:spcPct val="0"/>
              </a:spcBef>
            </a:pPr>
            <a:r>
              <a:rPr lang="en-US" altLang="en-US" sz="3200" dirty="0"/>
              <a:t>Discuss continuous glucose monitoring (CGM) and the clinical benefits for managing diabetes</a:t>
            </a:r>
          </a:p>
          <a:p>
            <a:pPr>
              <a:lnSpc>
                <a:spcPct val="100000"/>
              </a:lnSpc>
              <a:spcBef>
                <a:spcPct val="0"/>
              </a:spcBef>
            </a:pPr>
            <a:r>
              <a:rPr lang="en-US" altLang="en-US" sz="3200" dirty="0"/>
              <a:t>Compare and contrast different CGM, insulin pump, and connected pen devices</a:t>
            </a:r>
          </a:p>
          <a:p>
            <a:pPr>
              <a:lnSpc>
                <a:spcPct val="100000"/>
              </a:lnSpc>
              <a:spcBef>
                <a:spcPct val="0"/>
              </a:spcBef>
            </a:pPr>
            <a:r>
              <a:rPr lang="en-US" altLang="en-US" sz="3200" dirty="0"/>
              <a:t>Describe critical teaching content for insulin pump, connected pen and CGM use</a:t>
            </a:r>
          </a:p>
          <a:p>
            <a:pPr>
              <a:lnSpc>
                <a:spcPct val="100000"/>
              </a:lnSpc>
              <a:spcBef>
                <a:spcPct val="0"/>
              </a:spcBef>
            </a:pPr>
            <a:endParaRPr lang="en-US" altLang="en-US" sz="600" dirty="0"/>
          </a:p>
          <a:p>
            <a:pPr>
              <a:lnSpc>
                <a:spcPct val="100000"/>
              </a:lnSpc>
              <a:spcBef>
                <a:spcPct val="0"/>
              </a:spcBef>
            </a:pPr>
            <a:r>
              <a:rPr lang="en-US" altLang="en-US" sz="3200" dirty="0"/>
              <a:t>Describe appropriate candidates for insulin pump therapy</a:t>
            </a:r>
          </a:p>
          <a:p>
            <a:pPr>
              <a:lnSpc>
                <a:spcPct val="100000"/>
              </a:lnSpc>
              <a:spcBef>
                <a:spcPct val="0"/>
              </a:spcBef>
            </a:pPr>
            <a:r>
              <a:rPr lang="en-US" altLang="en-US" sz="3200" dirty="0"/>
              <a:t>List inpatient considerations for insulin pump therapy and CGMs</a:t>
            </a:r>
          </a:p>
          <a:p>
            <a:endParaRPr lang="en-US"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Google Shape;540;p86">
            <a:extLst>
              <a:ext uri="{FF2B5EF4-FFF2-40B4-BE49-F238E27FC236}">
                <a16:creationId xmlns:a16="http://schemas.microsoft.com/office/drawing/2014/main" id="{13FD9BC7-8BEE-0A1D-6A77-2A74295074DF}"/>
              </a:ext>
            </a:extLst>
          </p:cNvPr>
          <p:cNvSpPr>
            <a:spLocks noGrp="1"/>
          </p:cNvSpPr>
          <p:nvPr>
            <p:ph type="title"/>
          </p:nvPr>
        </p:nvSpPr>
        <p:spPr/>
        <p:txBody>
          <a:bodyPr lIns="91425" tIns="45700" rIns="91425" bIns="45700"/>
          <a:lstStyle/>
          <a:p>
            <a:pPr>
              <a:buClr>
                <a:srgbClr val="000000"/>
              </a:buClr>
              <a:buSzPts val="4400"/>
              <a:buFont typeface="Calibri" panose="020F0502020204030204" pitchFamily="34" charset="0"/>
              <a:buNone/>
            </a:pPr>
            <a:r>
              <a:rPr lang="en-US" altLang="en-US"/>
              <a:t>CGM Counseling Points</a:t>
            </a:r>
          </a:p>
        </p:txBody>
      </p:sp>
      <p:sp>
        <p:nvSpPr>
          <p:cNvPr id="133123" name="Google Shape;541;p86">
            <a:extLst>
              <a:ext uri="{FF2B5EF4-FFF2-40B4-BE49-F238E27FC236}">
                <a16:creationId xmlns:a16="http://schemas.microsoft.com/office/drawing/2014/main" id="{508C1A0E-629F-C2C6-FBB3-028573F1097E}"/>
              </a:ext>
            </a:extLst>
          </p:cNvPr>
          <p:cNvSpPr>
            <a:spLocks noGrp="1"/>
          </p:cNvSpPr>
          <p:nvPr>
            <p:ph sz="half" idx="1"/>
          </p:nvPr>
        </p:nvSpPr>
        <p:spPr>
          <a:xfrm>
            <a:off x="457200" y="1752600"/>
            <a:ext cx="5181600" cy="4351338"/>
          </a:xfrm>
        </p:spPr>
        <p:txBody>
          <a:bodyPr lIns="91425" tIns="45700" rIns="91425" bIns="45700"/>
          <a:lstStyle/>
          <a:p>
            <a:pPr marL="228600" indent="-228600">
              <a:lnSpc>
                <a:spcPct val="80000"/>
              </a:lnSpc>
              <a:spcBef>
                <a:spcPct val="0"/>
              </a:spcBef>
              <a:buClr>
                <a:srgbClr val="000000"/>
              </a:buClr>
              <a:buSzPts val="2200"/>
            </a:pPr>
            <a:r>
              <a:rPr lang="en-US" altLang="en-US" sz="2400" dirty="0"/>
              <a:t>Important to check glucose when indicated</a:t>
            </a:r>
          </a:p>
          <a:p>
            <a:pPr marL="685800" lvl="1" indent="-228600">
              <a:lnSpc>
                <a:spcPct val="80000"/>
              </a:lnSpc>
              <a:buClr>
                <a:srgbClr val="000000"/>
              </a:buClr>
              <a:buSzPts val="1900"/>
              <a:buFont typeface="Arial" panose="020B0604020202020204" pitchFamily="34" charset="0"/>
              <a:buChar char="•"/>
            </a:pPr>
            <a:r>
              <a:rPr lang="en-US" altLang="en-US" sz="2400" dirty="0"/>
              <a:t>Symptoms do not match sensor value</a:t>
            </a:r>
          </a:p>
          <a:p>
            <a:pPr marL="685800" lvl="1" indent="-228600">
              <a:lnSpc>
                <a:spcPct val="80000"/>
              </a:lnSpc>
              <a:buClr>
                <a:srgbClr val="000000"/>
              </a:buClr>
              <a:buSzPts val="1900"/>
              <a:buFont typeface="Arial" panose="020B0604020202020204" pitchFamily="34" charset="0"/>
              <a:buChar char="•"/>
            </a:pPr>
            <a:r>
              <a:rPr lang="en-US" altLang="en-US" sz="2400" dirty="0"/>
              <a:t>During warm-up period for treatment decisions</a:t>
            </a:r>
          </a:p>
          <a:p>
            <a:pPr marL="228600" indent="-228600">
              <a:lnSpc>
                <a:spcPct val="80000"/>
              </a:lnSpc>
              <a:buClr>
                <a:srgbClr val="000000"/>
              </a:buClr>
              <a:buSzPts val="2200"/>
            </a:pPr>
            <a:r>
              <a:rPr lang="en-US" altLang="en-US" sz="2400" dirty="0"/>
              <a:t>Sensors are waterproof</a:t>
            </a:r>
          </a:p>
          <a:p>
            <a:pPr marL="685800" lvl="1" indent="-228600">
              <a:lnSpc>
                <a:spcPct val="80000"/>
              </a:lnSpc>
              <a:buClr>
                <a:srgbClr val="000000"/>
              </a:buClr>
              <a:buSzPts val="1900"/>
              <a:buFont typeface="Arial" panose="020B0604020202020204" pitchFamily="34" charset="0"/>
              <a:buChar char="•"/>
            </a:pPr>
            <a:r>
              <a:rPr lang="en-US" altLang="en-US" sz="2400" dirty="0"/>
              <a:t>Showering, bathing, swimming OK</a:t>
            </a:r>
          </a:p>
          <a:p>
            <a:pPr marL="685800" lvl="1" indent="-228600">
              <a:lnSpc>
                <a:spcPct val="80000"/>
              </a:lnSpc>
              <a:buClr>
                <a:srgbClr val="000000"/>
              </a:buClr>
              <a:buSzPts val="1900"/>
              <a:buFont typeface="Arial" panose="020B0604020202020204" pitchFamily="34" charset="0"/>
              <a:buChar char="•"/>
            </a:pPr>
            <a:r>
              <a:rPr lang="en-US" altLang="en-US" sz="2400" dirty="0"/>
              <a:t>Check water depth criteria for individual sensor</a:t>
            </a:r>
          </a:p>
          <a:p>
            <a:pPr marL="228600" indent="-228600">
              <a:lnSpc>
                <a:spcPct val="80000"/>
              </a:lnSpc>
              <a:buClr>
                <a:srgbClr val="000000"/>
              </a:buClr>
              <a:buSzPts val="1900"/>
            </a:pPr>
            <a:r>
              <a:rPr lang="en-US" altLang="en-US" sz="2800" dirty="0"/>
              <a:t>Overlays and skin preps to help it stay on </a:t>
            </a:r>
          </a:p>
        </p:txBody>
      </p:sp>
      <p:sp>
        <p:nvSpPr>
          <p:cNvPr id="133124" name="Text Placeholder 4">
            <a:extLst>
              <a:ext uri="{FF2B5EF4-FFF2-40B4-BE49-F238E27FC236}">
                <a16:creationId xmlns:a16="http://schemas.microsoft.com/office/drawing/2014/main" id="{C0F76365-3437-B17B-CE81-436477C1842A}"/>
              </a:ext>
            </a:extLst>
          </p:cNvPr>
          <p:cNvSpPr>
            <a:spLocks noGrp="1"/>
          </p:cNvSpPr>
          <p:nvPr>
            <p:ph sz="half" idx="2"/>
          </p:nvPr>
        </p:nvSpPr>
        <p:spPr>
          <a:xfrm>
            <a:off x="6324600" y="1752600"/>
            <a:ext cx="5181600" cy="4351338"/>
          </a:xfrm>
        </p:spPr>
        <p:txBody>
          <a:bodyPr/>
          <a:lstStyle/>
          <a:p>
            <a:pPr marL="342900" indent="-342900">
              <a:lnSpc>
                <a:spcPct val="80000"/>
              </a:lnSpc>
              <a:buSzPts val="2200"/>
            </a:pPr>
            <a:r>
              <a:rPr lang="en-US" altLang="en-US" sz="2400" dirty="0"/>
              <a:t>Avoid with MRI, CT, diathermy </a:t>
            </a:r>
          </a:p>
          <a:p>
            <a:pPr lvl="1">
              <a:lnSpc>
                <a:spcPct val="80000"/>
              </a:lnSpc>
              <a:buSzPts val="1900"/>
              <a:buFont typeface="Arial" panose="020B0604020202020204" pitchFamily="34" charset="0"/>
              <a:buChar char="•"/>
            </a:pPr>
            <a:r>
              <a:rPr lang="en-US" altLang="en-US" sz="2400" dirty="0"/>
              <a:t>Exception: </a:t>
            </a:r>
            <a:r>
              <a:rPr lang="en-US" altLang="en-US" sz="2400" dirty="0" err="1"/>
              <a:t>Eversense</a:t>
            </a:r>
            <a:r>
              <a:rPr lang="en-US" altLang="en-US" sz="2400" dirty="0"/>
              <a:t> implantable, transmitter should be removed</a:t>
            </a:r>
          </a:p>
          <a:p>
            <a:pPr lvl="1">
              <a:lnSpc>
                <a:spcPct val="80000"/>
              </a:lnSpc>
              <a:buSzPts val="1900"/>
              <a:buFont typeface="Arial" panose="020B0604020202020204" pitchFamily="34" charset="0"/>
              <a:buChar char="•"/>
            </a:pPr>
            <a:r>
              <a:rPr lang="en-US" altLang="en-US" sz="2400" dirty="0"/>
              <a:t>Libre now ok for MRI/CT</a:t>
            </a:r>
          </a:p>
          <a:p>
            <a:pPr lvl="1">
              <a:lnSpc>
                <a:spcPct val="80000"/>
              </a:lnSpc>
              <a:buSzPts val="1900"/>
              <a:buFont typeface="Arial" panose="020B0604020202020204" pitchFamily="34" charset="0"/>
              <a:buChar char="•"/>
            </a:pPr>
            <a:endParaRPr lang="en-US" altLang="en-US" sz="2400" dirty="0"/>
          </a:p>
          <a:p>
            <a:pPr marL="342900" indent="-342900">
              <a:lnSpc>
                <a:spcPct val="80000"/>
              </a:lnSpc>
              <a:buSzPts val="2200"/>
            </a:pPr>
            <a:r>
              <a:rPr lang="en-US" altLang="en-US" sz="2400" dirty="0"/>
              <a:t>Not FDA approved</a:t>
            </a:r>
          </a:p>
          <a:p>
            <a:pPr lvl="1">
              <a:lnSpc>
                <a:spcPct val="80000"/>
              </a:lnSpc>
              <a:buSzPts val="1900"/>
              <a:buFont typeface="Arial" panose="020B0604020202020204" pitchFamily="34" charset="0"/>
              <a:buChar char="•"/>
            </a:pPr>
            <a:r>
              <a:rPr lang="en-US" altLang="en-US" sz="2400" dirty="0"/>
              <a:t>Dialysis, critically ill</a:t>
            </a:r>
          </a:p>
          <a:p>
            <a:pPr lvl="1">
              <a:lnSpc>
                <a:spcPct val="80000"/>
              </a:lnSpc>
              <a:buSzPts val="1900"/>
              <a:buFont typeface="Arial" panose="020B0604020202020204" pitchFamily="34" charset="0"/>
              <a:buChar char="•"/>
            </a:pPr>
            <a:r>
              <a:rPr lang="en-US" altLang="en-US" sz="2400" dirty="0"/>
              <a:t>Pregnancy-</a:t>
            </a:r>
            <a:r>
              <a:rPr lang="en-US" altLang="en-US" sz="2400" dirty="0" err="1"/>
              <a:t>Guardian,simplera</a:t>
            </a:r>
            <a:r>
              <a:rPr lang="en-US" altLang="en-US" sz="2400" dirty="0"/>
              <a:t> </a:t>
            </a:r>
            <a:r>
              <a:rPr lang="en-US" altLang="en-US" sz="2400" dirty="0" err="1"/>
              <a:t>eversense</a:t>
            </a:r>
            <a:r>
              <a:rPr lang="en-US" altLang="en-US" sz="2400" dirty="0"/>
              <a:t>, G6</a:t>
            </a:r>
          </a:p>
          <a:p>
            <a:pPr lvl="1">
              <a:lnSpc>
                <a:spcPct val="80000"/>
              </a:lnSpc>
              <a:buSzPts val="1900"/>
              <a:buFont typeface="Arial" panose="020B0604020202020204" pitchFamily="34" charset="0"/>
              <a:buChar char="•"/>
            </a:pPr>
            <a:r>
              <a:rPr lang="en-US" altLang="en-US" sz="2400" dirty="0"/>
              <a:t>If people choose to use, it is important they know it is off-label</a:t>
            </a:r>
            <a:endParaRPr lang="en-US" altLang="en-US" sz="28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2">
            <a:extLst>
              <a:ext uri="{FF2B5EF4-FFF2-40B4-BE49-F238E27FC236}">
                <a16:creationId xmlns:a16="http://schemas.microsoft.com/office/drawing/2014/main" id="{9BF5D588-ADFD-3927-EB2A-02DEF0C698B9}"/>
              </a:ext>
            </a:extLst>
          </p:cNvPr>
          <p:cNvSpPr>
            <a:spLocks noGrp="1"/>
          </p:cNvSpPr>
          <p:nvPr>
            <p:ph type="title"/>
          </p:nvPr>
        </p:nvSpPr>
        <p:spPr>
          <a:xfrm>
            <a:off x="228600" y="320675"/>
            <a:ext cx="12192000" cy="1325563"/>
          </a:xfrm>
        </p:spPr>
        <p:txBody>
          <a:bodyPr/>
          <a:lstStyle/>
          <a:p>
            <a:r>
              <a:rPr lang="en-US" altLang="en-US"/>
              <a:t>Lag Time</a:t>
            </a:r>
          </a:p>
        </p:txBody>
      </p:sp>
      <p:sp>
        <p:nvSpPr>
          <p:cNvPr id="4" name="Content Placeholder 3">
            <a:extLst>
              <a:ext uri="{FF2B5EF4-FFF2-40B4-BE49-F238E27FC236}">
                <a16:creationId xmlns:a16="http://schemas.microsoft.com/office/drawing/2014/main" id="{750063DF-5251-C02F-926C-84F2E493A6D6}"/>
              </a:ext>
            </a:extLst>
          </p:cNvPr>
          <p:cNvSpPr>
            <a:spLocks noGrp="1"/>
          </p:cNvSpPr>
          <p:nvPr>
            <p:ph idx="1"/>
          </p:nvPr>
        </p:nvSpPr>
        <p:spPr>
          <a:xfrm>
            <a:off x="677863" y="1552575"/>
            <a:ext cx="10515600" cy="3019425"/>
          </a:xfrm>
        </p:spPr>
        <p:txBody>
          <a:bodyPr/>
          <a:lstStyle/>
          <a:p>
            <a:pPr>
              <a:defRPr/>
            </a:pPr>
            <a:r>
              <a:rPr lang="en-US" sz="3200" dirty="0"/>
              <a:t>Refers to a slight delay in CGM sensor readings compared to finger sticks</a:t>
            </a:r>
          </a:p>
          <a:p>
            <a:pPr>
              <a:defRPr/>
            </a:pPr>
            <a:r>
              <a:rPr lang="en-US" sz="3200" dirty="0"/>
              <a:t>Most apparent when glucose is changing rapidly</a:t>
            </a:r>
          </a:p>
          <a:p>
            <a:pPr>
              <a:defRPr/>
            </a:pPr>
            <a:r>
              <a:rPr lang="en-US" sz="3200" dirty="0"/>
              <a:t>Counsel </a:t>
            </a:r>
            <a:r>
              <a:rPr lang="en-US" sz="3200" dirty="0" err="1"/>
              <a:t>pwd</a:t>
            </a:r>
            <a:r>
              <a:rPr lang="en-US" sz="3200" dirty="0"/>
              <a:t> on the train analogy</a:t>
            </a:r>
            <a:endParaRPr lang="en-US" sz="2800" dirty="0"/>
          </a:p>
          <a:p>
            <a:pPr marL="0" indent="0">
              <a:buFont typeface="Arial" panose="020B0604020202020204" pitchFamily="34" charset="0"/>
              <a:buNone/>
              <a:defRPr/>
            </a:pPr>
            <a:endParaRPr lang="en-US" dirty="0"/>
          </a:p>
        </p:txBody>
      </p:sp>
      <p:pic>
        <p:nvPicPr>
          <p:cNvPr id="3" name="Picture 2">
            <a:extLst>
              <a:ext uri="{FF2B5EF4-FFF2-40B4-BE49-F238E27FC236}">
                <a16:creationId xmlns:a16="http://schemas.microsoft.com/office/drawing/2014/main" id="{4B64C0B2-64C3-1D88-364B-6338F57D5AD7}"/>
              </a:ext>
            </a:extLst>
          </p:cNvPr>
          <p:cNvPicPr>
            <a:picLocks noChangeAspect="1"/>
          </p:cNvPicPr>
          <p:nvPr/>
        </p:nvPicPr>
        <p:blipFill>
          <a:blip r:embed="rId4"/>
          <a:stretch>
            <a:fillRect/>
          </a:stretch>
        </p:blipFill>
        <p:spPr>
          <a:xfrm>
            <a:off x="1371600" y="3810000"/>
            <a:ext cx="8535038" cy="2937189"/>
          </a:xfrm>
          <a:prstGeom prst="rect">
            <a:avLst/>
          </a:prstGeom>
        </p:spPr>
      </p:pic>
    </p:spTree>
    <p:extLst>
      <p:ext uri="{BB962C8B-B14F-4D97-AF65-F5344CB8AC3E}">
        <p14:creationId xmlns:p14="http://schemas.microsoft.com/office/powerpoint/2010/main" val="2360244290"/>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2">
            <a:extLst>
              <a:ext uri="{FF2B5EF4-FFF2-40B4-BE49-F238E27FC236}">
                <a16:creationId xmlns:a16="http://schemas.microsoft.com/office/drawing/2014/main" id="{A04344F9-02F5-0618-3589-4B9CE6898C17}"/>
              </a:ext>
            </a:extLst>
          </p:cNvPr>
          <p:cNvSpPr>
            <a:spLocks noGrp="1"/>
          </p:cNvSpPr>
          <p:nvPr>
            <p:ph type="title"/>
          </p:nvPr>
        </p:nvSpPr>
        <p:spPr>
          <a:xfrm>
            <a:off x="228600" y="320675"/>
            <a:ext cx="12192000" cy="1325563"/>
          </a:xfrm>
        </p:spPr>
        <p:txBody>
          <a:bodyPr/>
          <a:lstStyle/>
          <a:p>
            <a:r>
              <a:rPr lang="en-US" altLang="en-US"/>
              <a:t>Lag Time</a:t>
            </a:r>
          </a:p>
        </p:txBody>
      </p:sp>
      <p:sp>
        <p:nvSpPr>
          <p:cNvPr id="4" name="Content Placeholder 3">
            <a:extLst>
              <a:ext uri="{FF2B5EF4-FFF2-40B4-BE49-F238E27FC236}">
                <a16:creationId xmlns:a16="http://schemas.microsoft.com/office/drawing/2014/main" id="{68A32C4F-6225-3BB2-30F3-8FABE89AA45F}"/>
              </a:ext>
            </a:extLst>
          </p:cNvPr>
          <p:cNvSpPr>
            <a:spLocks noGrp="1"/>
          </p:cNvSpPr>
          <p:nvPr>
            <p:ph idx="1"/>
          </p:nvPr>
        </p:nvSpPr>
        <p:spPr>
          <a:xfrm>
            <a:off x="677863" y="1552575"/>
            <a:ext cx="10515600" cy="3019425"/>
          </a:xfrm>
        </p:spPr>
        <p:txBody>
          <a:bodyPr/>
          <a:lstStyle/>
          <a:p>
            <a:pPr>
              <a:defRPr/>
            </a:pPr>
            <a:r>
              <a:rPr lang="en-US" sz="3200" dirty="0"/>
              <a:t>Refers to a delay in CGM sensor readings compared to finger stick blood glucose readings</a:t>
            </a:r>
          </a:p>
          <a:p>
            <a:pPr lvl="1">
              <a:defRPr/>
            </a:pPr>
            <a:r>
              <a:rPr lang="en-US" sz="3200" dirty="0"/>
              <a:t>Estimated CGM sensor reading ~5  minutes behind </a:t>
            </a:r>
          </a:p>
          <a:p>
            <a:pPr>
              <a:defRPr/>
            </a:pPr>
            <a:r>
              <a:rPr lang="en-US" sz="3200" dirty="0"/>
              <a:t>Most apparent when glucose is changing rapidly</a:t>
            </a:r>
          </a:p>
          <a:p>
            <a:pPr>
              <a:defRPr/>
            </a:pPr>
            <a:r>
              <a:rPr lang="en-US" sz="3200" dirty="0"/>
              <a:t>Counsel patients on the train analogy</a:t>
            </a:r>
            <a:endParaRPr lang="en-US" sz="2800" dirty="0"/>
          </a:p>
          <a:p>
            <a:pPr marL="0" indent="0">
              <a:buFont typeface="Arial" panose="020B0604020202020204" pitchFamily="34" charset="0"/>
              <a:buNone/>
              <a:defRPr/>
            </a:pPr>
            <a:endParaRPr lang="en-US" dirty="0"/>
          </a:p>
        </p:txBody>
      </p:sp>
      <p:pic>
        <p:nvPicPr>
          <p:cNvPr id="103429" name="Picture 5">
            <a:extLst>
              <a:ext uri="{FF2B5EF4-FFF2-40B4-BE49-F238E27FC236}">
                <a16:creationId xmlns:a16="http://schemas.microsoft.com/office/drawing/2014/main" id="{9EB1EEA4-912E-2E36-0032-81FF2FC384A2}"/>
              </a:ext>
            </a:extLst>
          </p:cNvPr>
          <p:cNvPicPr>
            <a:picLocks noChangeAspect="1" noChangeArrowheads="1"/>
          </p:cNvPicPr>
          <p:nvPr/>
        </p:nvPicPr>
        <p:blipFill>
          <a:blip r:embed="rId3"/>
          <a:srcRect/>
          <a:stretch>
            <a:fillRect/>
          </a:stretch>
        </p:blipFill>
        <p:spPr bwMode="auto">
          <a:xfrm>
            <a:off x="3240088" y="4413250"/>
            <a:ext cx="5724525" cy="1943100"/>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a:extLst>
              <a:ext uri="{FF2B5EF4-FFF2-40B4-BE49-F238E27FC236}">
                <a16:creationId xmlns:a16="http://schemas.microsoft.com/office/drawing/2014/main" id="{CAA0964E-E58E-99CA-43FF-F481EF22494B}"/>
              </a:ext>
            </a:extLst>
          </p:cNvPr>
          <p:cNvSpPr>
            <a:spLocks noGrp="1"/>
          </p:cNvSpPr>
          <p:nvPr>
            <p:ph type="title" idx="4294967295"/>
          </p:nvPr>
        </p:nvSpPr>
        <p:spPr>
          <a:xfrm>
            <a:off x="0" y="228600"/>
            <a:ext cx="9448800" cy="1325563"/>
          </a:xfrm>
        </p:spPr>
        <p:txBody>
          <a:bodyPr/>
          <a:lstStyle/>
          <a:p>
            <a:r>
              <a:rPr lang="en-US" altLang="en-US"/>
              <a:t>                              </a:t>
            </a:r>
          </a:p>
        </p:txBody>
      </p:sp>
      <p:sp>
        <p:nvSpPr>
          <p:cNvPr id="68611" name="Content Placeholder 2">
            <a:extLst>
              <a:ext uri="{FF2B5EF4-FFF2-40B4-BE49-F238E27FC236}">
                <a16:creationId xmlns:a16="http://schemas.microsoft.com/office/drawing/2014/main" id="{BB50BCC2-373E-4CBC-0AB6-4ACFB46A6A4B}"/>
              </a:ext>
            </a:extLst>
          </p:cNvPr>
          <p:cNvSpPr>
            <a:spLocks noGrp="1"/>
          </p:cNvSpPr>
          <p:nvPr>
            <p:ph idx="4294967295"/>
          </p:nvPr>
        </p:nvSpPr>
        <p:spPr>
          <a:xfrm>
            <a:off x="1120053" y="1916761"/>
            <a:ext cx="8301038" cy="3284538"/>
          </a:xfrm>
        </p:spPr>
        <p:txBody>
          <a:bodyPr/>
          <a:lstStyle/>
          <a:p>
            <a:pPr marL="228600" indent="-228600">
              <a:spcBef>
                <a:spcPts val="0"/>
              </a:spcBef>
              <a:spcAft>
                <a:spcPts val="0"/>
              </a:spcAft>
              <a:buClr>
                <a:schemeClr val="dk1"/>
              </a:buClr>
              <a:buSzPts val="2400"/>
              <a:defRPr/>
            </a:pPr>
            <a:r>
              <a:rPr lang="en-US" sz="3200" dirty="0"/>
              <a:t>Interfering substances</a:t>
            </a:r>
          </a:p>
          <a:p>
            <a:pPr lvl="1">
              <a:spcBef>
                <a:spcPts val="0"/>
              </a:spcBef>
              <a:buClr>
                <a:schemeClr val="dk1"/>
              </a:buClr>
              <a:buSzPts val="2400"/>
              <a:defRPr/>
            </a:pPr>
            <a:r>
              <a:rPr lang="en-US" sz="2800" dirty="0"/>
              <a:t>Falsely high</a:t>
            </a:r>
          </a:p>
          <a:p>
            <a:pPr lvl="2">
              <a:spcBef>
                <a:spcPts val="0"/>
              </a:spcBef>
              <a:buClr>
                <a:schemeClr val="dk1"/>
              </a:buClr>
              <a:buSzPts val="2400"/>
              <a:defRPr/>
            </a:pPr>
            <a:r>
              <a:rPr lang="en-US" sz="2400" dirty="0"/>
              <a:t>Vitamin C (Libre)</a:t>
            </a:r>
          </a:p>
          <a:p>
            <a:pPr lvl="2">
              <a:spcBef>
                <a:spcPts val="0"/>
              </a:spcBef>
              <a:buClr>
                <a:schemeClr val="dk1"/>
              </a:buClr>
              <a:buSzPts val="2400"/>
              <a:defRPr/>
            </a:pPr>
            <a:r>
              <a:rPr lang="en-US" sz="2400" dirty="0"/>
              <a:t>Acetaminophen (high dose Dexcom, </a:t>
            </a:r>
            <a:r>
              <a:rPr lang="en-US" sz="2400" dirty="0" err="1"/>
              <a:t>Simplera</a:t>
            </a:r>
            <a:r>
              <a:rPr lang="en-US" sz="2400" dirty="0"/>
              <a:t>)</a:t>
            </a:r>
          </a:p>
          <a:p>
            <a:pPr lvl="2">
              <a:spcBef>
                <a:spcPts val="0"/>
              </a:spcBef>
              <a:buClr>
                <a:schemeClr val="dk1"/>
              </a:buClr>
              <a:buSzPts val="2400"/>
              <a:defRPr/>
            </a:pPr>
            <a:r>
              <a:rPr lang="en-US" sz="2400" dirty="0"/>
              <a:t>Tetracycline antibiotics (</a:t>
            </a:r>
            <a:r>
              <a:rPr lang="en-US" sz="2400" dirty="0" err="1"/>
              <a:t>Eversense</a:t>
            </a:r>
            <a:r>
              <a:rPr lang="en-US" sz="2400" dirty="0"/>
              <a:t>)</a:t>
            </a:r>
          </a:p>
          <a:p>
            <a:pPr>
              <a:spcBef>
                <a:spcPts val="0"/>
              </a:spcBef>
              <a:buClr>
                <a:schemeClr val="dk1"/>
              </a:buClr>
              <a:buSzPts val="2400"/>
              <a:defRPr/>
            </a:pPr>
            <a:r>
              <a:rPr lang="en-US" sz="3200" dirty="0"/>
              <a:t>Compression Lows</a:t>
            </a:r>
          </a:p>
          <a:p>
            <a:pPr>
              <a:spcBef>
                <a:spcPts val="0"/>
              </a:spcBef>
              <a:buClr>
                <a:schemeClr val="dk1"/>
              </a:buClr>
              <a:buSzPts val="2400"/>
              <a:defRPr/>
            </a:pPr>
            <a:r>
              <a:rPr lang="en-US" sz="3200" dirty="0"/>
              <a:t>Dehydration</a:t>
            </a:r>
          </a:p>
          <a:p>
            <a:pPr>
              <a:spcBef>
                <a:spcPts val="0"/>
              </a:spcBef>
              <a:buClr>
                <a:schemeClr val="dk1"/>
              </a:buClr>
              <a:buSzPts val="2400"/>
              <a:defRPr/>
            </a:pPr>
            <a:r>
              <a:rPr lang="en-US" sz="3200" dirty="0"/>
              <a:t>Faulty sensor</a:t>
            </a:r>
          </a:p>
        </p:txBody>
      </p:sp>
      <p:sp>
        <p:nvSpPr>
          <p:cNvPr id="137220" name="Slide Number Placeholder 3">
            <a:extLst>
              <a:ext uri="{FF2B5EF4-FFF2-40B4-BE49-F238E27FC236}">
                <a16:creationId xmlns:a16="http://schemas.microsoft.com/office/drawing/2014/main" id="{A7993EF0-F164-66C2-7EBC-600D53F044E5}"/>
              </a:ext>
            </a:extLst>
          </p:cNvPr>
          <p:cNvSpPr>
            <a:spLocks noGrp="1"/>
          </p:cNvSpPr>
          <p:nvPr>
            <p:ph type="sldNum" sz="quarter" idx="4294967295"/>
          </p:nvPr>
        </p:nvSpPr>
        <p:spPr bwMode="auto">
          <a:xfrm>
            <a:off x="9347200" y="6148388"/>
            <a:ext cx="284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E7D47BA-43E9-46D0-A879-27A18044A720}" type="slidenum">
              <a:rPr lang="en-US" altLang="en-US">
                <a:solidFill>
                  <a:srgbClr val="FFFFFF"/>
                </a:solidFill>
              </a:rPr>
              <a:pPr/>
              <a:t>203</a:t>
            </a:fld>
            <a:endParaRPr lang="en-US" altLang="en-US">
              <a:solidFill>
                <a:srgbClr val="FFFFFF"/>
              </a:solidFill>
            </a:endParaRPr>
          </a:p>
        </p:txBody>
      </p:sp>
      <p:sp>
        <p:nvSpPr>
          <p:cNvPr id="2" name="Subtitle 2">
            <a:extLst>
              <a:ext uri="{FF2B5EF4-FFF2-40B4-BE49-F238E27FC236}">
                <a16:creationId xmlns:a16="http://schemas.microsoft.com/office/drawing/2014/main" id="{34921A37-21DD-7A3B-F325-8C301B948258}"/>
              </a:ext>
            </a:extLst>
          </p:cNvPr>
          <p:cNvSpPr txBox="1">
            <a:spLocks/>
          </p:cNvSpPr>
          <p:nvPr/>
        </p:nvSpPr>
        <p:spPr>
          <a:xfrm>
            <a:off x="533400" y="344487"/>
            <a:ext cx="11444288" cy="66675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n-US" sz="4400" kern="1200" dirty="0" smtClean="0">
                <a:solidFill>
                  <a:srgbClr val="5C2D8B"/>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defRPr/>
            </a:pPr>
            <a:r>
              <a:rPr sz="4800" dirty="0">
                <a:solidFill>
                  <a:schemeClr val="bg2"/>
                </a:solidFill>
              </a:rPr>
              <a:t>Causes of Falsely High or Low Readings</a:t>
            </a:r>
          </a:p>
        </p:txBody>
      </p:sp>
    </p:spTree>
    <p:extLst>
      <p:ext uri="{BB962C8B-B14F-4D97-AF65-F5344CB8AC3E}">
        <p14:creationId xmlns:p14="http://schemas.microsoft.com/office/powerpoint/2010/main" val="2976347232"/>
      </p:ext>
    </p:extLst>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Content Placeholder 2">
            <a:extLst>
              <a:ext uri="{FF2B5EF4-FFF2-40B4-BE49-F238E27FC236}">
                <a16:creationId xmlns:a16="http://schemas.microsoft.com/office/drawing/2014/main" id="{8A4D1F0B-9A1C-FDB6-80A7-E6DC14B3D80B}"/>
              </a:ext>
            </a:extLst>
          </p:cNvPr>
          <p:cNvSpPr>
            <a:spLocks noGrp="1"/>
          </p:cNvSpPr>
          <p:nvPr>
            <p:ph sz="quarter" idx="4294967295"/>
          </p:nvPr>
        </p:nvSpPr>
        <p:spPr>
          <a:xfrm>
            <a:off x="609600" y="1712119"/>
            <a:ext cx="9461500" cy="4937125"/>
          </a:xfrm>
        </p:spPr>
        <p:txBody>
          <a:bodyPr/>
          <a:lstStyle/>
          <a:p>
            <a:pPr>
              <a:buClr>
                <a:srgbClr val="800000"/>
              </a:buClr>
              <a:buSzPct val="78000"/>
            </a:pPr>
            <a:r>
              <a:rPr lang="en-US" altLang="en-US" sz="2800" dirty="0"/>
              <a:t>A calibration or blood glucose symbol appears on the device</a:t>
            </a:r>
          </a:p>
          <a:p>
            <a:pPr lvl="1">
              <a:buClr>
                <a:srgbClr val="800000"/>
              </a:buClr>
              <a:buSzPct val="78000"/>
            </a:pPr>
            <a:r>
              <a:rPr lang="en-US" altLang="en-US" sz="2800" dirty="0"/>
              <a:t>If making a dosing decisions</a:t>
            </a:r>
          </a:p>
          <a:p>
            <a:pPr>
              <a:buClr>
                <a:srgbClr val="800000"/>
              </a:buClr>
              <a:buSzPct val="78000"/>
            </a:pPr>
            <a:r>
              <a:rPr lang="en-US" altLang="en-US" sz="2800" dirty="0"/>
              <a:t>Symptoms or expectations do not match CGM readings</a:t>
            </a:r>
          </a:p>
          <a:p>
            <a:pPr>
              <a:buClr>
                <a:srgbClr val="800000"/>
              </a:buClr>
              <a:buSzPct val="78000"/>
            </a:pPr>
            <a:r>
              <a:rPr lang="en-US" altLang="en-US" sz="2800" dirty="0"/>
              <a:t>Off-label indications to ensure accuracy: dialysis, inpatient use</a:t>
            </a:r>
          </a:p>
          <a:p>
            <a:pPr>
              <a:buClr>
                <a:srgbClr val="800000"/>
              </a:buClr>
              <a:buSzPct val="78000"/>
            </a:pPr>
            <a:r>
              <a:rPr lang="en-US" altLang="en-US" sz="2800" dirty="0"/>
              <a:t>Possibly after correcting a low</a:t>
            </a:r>
          </a:p>
          <a:p>
            <a:pPr>
              <a:buClr>
                <a:srgbClr val="800000"/>
              </a:buClr>
              <a:buSzPct val="78000"/>
            </a:pPr>
            <a:r>
              <a:rPr lang="en-US" altLang="en-US" sz="2800" dirty="0"/>
              <a:t>If taking an interfering substance </a:t>
            </a:r>
          </a:p>
          <a:p>
            <a:pPr>
              <a:buClr>
                <a:srgbClr val="800000"/>
              </a:buClr>
              <a:buSzPct val="78000"/>
            </a:pPr>
            <a:r>
              <a:rPr lang="en-US" altLang="en-US" sz="2800" dirty="0"/>
              <a:t>Counsel </a:t>
            </a:r>
            <a:r>
              <a:rPr lang="en-US" altLang="en-US" sz="2800" dirty="0" err="1"/>
              <a:t>pwd</a:t>
            </a:r>
            <a:r>
              <a:rPr lang="en-US" altLang="en-US" sz="2800" dirty="0"/>
              <a:t> about “lag time”</a:t>
            </a:r>
          </a:p>
          <a:p>
            <a:pPr>
              <a:buClr>
                <a:srgbClr val="800000"/>
              </a:buClr>
              <a:buSzPct val="78000"/>
            </a:pPr>
            <a:endParaRPr lang="en-US" altLang="en-US" sz="2200" dirty="0"/>
          </a:p>
          <a:p>
            <a:pPr>
              <a:buClr>
                <a:srgbClr val="800000"/>
              </a:buClr>
              <a:buSzPct val="78000"/>
            </a:pPr>
            <a:endParaRPr lang="en-US" altLang="en-US" sz="2200" dirty="0"/>
          </a:p>
          <a:p>
            <a:pPr>
              <a:buClr>
                <a:srgbClr val="800000"/>
              </a:buClr>
              <a:buSzPct val="78000"/>
            </a:pPr>
            <a:endParaRPr lang="en-US" altLang="en-US" sz="2200" dirty="0"/>
          </a:p>
          <a:p>
            <a:pPr>
              <a:buClr>
                <a:srgbClr val="800000"/>
              </a:buClr>
              <a:buSzPct val="78000"/>
            </a:pPr>
            <a:endParaRPr lang="en-US" altLang="en-US" sz="2200" dirty="0"/>
          </a:p>
        </p:txBody>
      </p:sp>
      <p:pic>
        <p:nvPicPr>
          <p:cNvPr id="139267" name="Picture 5">
            <a:extLst>
              <a:ext uri="{FF2B5EF4-FFF2-40B4-BE49-F238E27FC236}">
                <a16:creationId xmlns:a16="http://schemas.microsoft.com/office/drawing/2014/main" id="{F9601AB4-D04E-1A52-0345-A357274593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0595" y="112136"/>
            <a:ext cx="184785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peech Bubble: Rectangle with Corners Rounded 3">
            <a:extLst>
              <a:ext uri="{FF2B5EF4-FFF2-40B4-BE49-F238E27FC236}">
                <a16:creationId xmlns:a16="http://schemas.microsoft.com/office/drawing/2014/main" id="{40B16CC7-BB62-169E-4D4C-2F837911484B}"/>
              </a:ext>
            </a:extLst>
          </p:cNvPr>
          <p:cNvSpPr/>
          <p:nvPr/>
        </p:nvSpPr>
        <p:spPr>
          <a:xfrm>
            <a:off x="8458200" y="5428239"/>
            <a:ext cx="3382963" cy="1317625"/>
          </a:xfrm>
          <a:prstGeom prst="wedgeRoundRectCallo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dirty="0">
                <a:solidFill>
                  <a:prstClr val="white"/>
                </a:solidFill>
                <a:latin typeface="Georgia"/>
              </a:rPr>
              <a:t>Per ADA, every person using CGM should have access to a meter and test strips</a:t>
            </a:r>
          </a:p>
        </p:txBody>
      </p:sp>
      <p:sp>
        <p:nvSpPr>
          <p:cNvPr id="5" name="Subtitle 2">
            <a:extLst>
              <a:ext uri="{FF2B5EF4-FFF2-40B4-BE49-F238E27FC236}">
                <a16:creationId xmlns:a16="http://schemas.microsoft.com/office/drawing/2014/main" id="{4BCAC45D-9ECB-9C13-7614-B4055727C7EB}"/>
              </a:ext>
            </a:extLst>
          </p:cNvPr>
          <p:cNvSpPr txBox="1">
            <a:spLocks/>
          </p:cNvSpPr>
          <p:nvPr/>
        </p:nvSpPr>
        <p:spPr>
          <a:xfrm>
            <a:off x="747713" y="457200"/>
            <a:ext cx="11444287" cy="66675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n-US" sz="4400" kern="1200" dirty="0" smtClean="0">
                <a:solidFill>
                  <a:srgbClr val="5C2D8B"/>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defRPr/>
            </a:pPr>
            <a:r>
              <a:rPr sz="5400" dirty="0">
                <a:solidFill>
                  <a:schemeClr val="bg2"/>
                </a:solidFill>
              </a:rPr>
              <a:t>When to Check BGM?</a:t>
            </a:r>
          </a:p>
        </p:txBody>
      </p:sp>
      <p:sp>
        <p:nvSpPr>
          <p:cNvPr id="2" name="Oval 1">
            <a:extLst>
              <a:ext uri="{FF2B5EF4-FFF2-40B4-BE49-F238E27FC236}">
                <a16:creationId xmlns:a16="http://schemas.microsoft.com/office/drawing/2014/main" id="{833F7043-B672-EBA1-386B-7E3D2A994B18}"/>
              </a:ext>
            </a:extLst>
          </p:cNvPr>
          <p:cNvSpPr/>
          <p:nvPr/>
        </p:nvSpPr>
        <p:spPr>
          <a:xfrm>
            <a:off x="10134600" y="1981200"/>
            <a:ext cx="1447800" cy="228600"/>
          </a:xfrm>
          <a:prstGeom prst="ellipse">
            <a:avLst/>
          </a:prstGeom>
          <a:solidFill>
            <a:srgbClr val="0402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26257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Google Shape;439;p74">
            <a:extLst>
              <a:ext uri="{FF2B5EF4-FFF2-40B4-BE49-F238E27FC236}">
                <a16:creationId xmlns:a16="http://schemas.microsoft.com/office/drawing/2014/main" id="{4AFAC27B-D96C-5CF7-B21E-0969CD102466}"/>
              </a:ext>
            </a:extLst>
          </p:cNvPr>
          <p:cNvSpPr>
            <a:spLocks noGrp="1"/>
          </p:cNvSpPr>
          <p:nvPr>
            <p:ph type="ctrTitle"/>
          </p:nvPr>
        </p:nvSpPr>
        <p:spPr>
          <a:xfrm>
            <a:off x="-20638" y="223838"/>
            <a:ext cx="11085513" cy="2387600"/>
          </a:xfrm>
        </p:spPr>
        <p:txBody>
          <a:bodyPr lIns="91425" tIns="45700" rIns="91425" bIns="45700" anchor="b"/>
          <a:lstStyle/>
          <a:p>
            <a:pPr algn="ctr">
              <a:buClr>
                <a:srgbClr val="000000"/>
              </a:buClr>
              <a:buSzPts val="5400"/>
              <a:buFont typeface="Calibri" panose="020F0502020204030204" pitchFamily="34" charset="0"/>
              <a:buNone/>
            </a:pPr>
            <a:r>
              <a:rPr lang="en-US" altLang="en-US"/>
              <a:t>Downloading CGM Data</a:t>
            </a:r>
          </a:p>
        </p:txBody>
      </p:sp>
      <p:sp>
        <p:nvSpPr>
          <p:cNvPr id="141315" name="Subtitle 3">
            <a:extLst>
              <a:ext uri="{FF2B5EF4-FFF2-40B4-BE49-F238E27FC236}">
                <a16:creationId xmlns:a16="http://schemas.microsoft.com/office/drawing/2014/main" id="{E86E50EA-CE14-F836-536A-9A55701BAF81}"/>
              </a:ext>
            </a:extLst>
          </p:cNvPr>
          <p:cNvSpPr>
            <a:spLocks noGrp="1"/>
          </p:cNvSpPr>
          <p:nvPr>
            <p:ph type="subTitle" idx="1"/>
          </p:nvPr>
        </p:nvSpPr>
        <p:spPr>
          <a:xfrm>
            <a:off x="1127125" y="2611438"/>
            <a:ext cx="9144000" cy="1311275"/>
          </a:xfrm>
        </p:spPr>
        <p:txBody>
          <a:bodyPr/>
          <a:lstStyle/>
          <a:p>
            <a:endParaRPr lang="en-US"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393DEDDB-1592-1C75-822A-5F01AC9F5A3E}"/>
              </a:ext>
            </a:extLst>
          </p:cNvPr>
          <p:cNvSpPr>
            <a:spLocks noGrp="1"/>
          </p:cNvSpPr>
          <p:nvPr>
            <p:ph type="title"/>
          </p:nvPr>
        </p:nvSpPr>
        <p:spPr/>
        <p:txBody>
          <a:bodyPr>
            <a:normAutofit/>
          </a:bodyPr>
          <a:lstStyle/>
          <a:p>
            <a:pPr>
              <a:defRPr/>
            </a:pPr>
            <a:r>
              <a:rPr lang="en-US" sz="4800">
                <a:latin typeface="+mn-lt"/>
                <a:ea typeface="+mj-lt"/>
                <a:cs typeface="Arial Black" panose="020B0604020202020204" pitchFamily="34" charset="0"/>
              </a:rPr>
              <a:t>CGM Key Metrics</a:t>
            </a:r>
            <a:endParaRPr lang="en-US" sz="4800" baseline="30000">
              <a:latin typeface="+mn-lt"/>
              <a:ea typeface="+mj-lt"/>
              <a:cs typeface="Arial Black" panose="020B0604020202020204" pitchFamily="34" charset="0"/>
            </a:endParaRPr>
          </a:p>
        </p:txBody>
      </p:sp>
      <p:sp>
        <p:nvSpPr>
          <p:cNvPr id="85" name="Footer Placeholder 6">
            <a:extLst>
              <a:ext uri="{FF2B5EF4-FFF2-40B4-BE49-F238E27FC236}">
                <a16:creationId xmlns:a16="http://schemas.microsoft.com/office/drawing/2014/main" id="{C46323BB-7BAD-08CB-620C-570D036C26A3}"/>
              </a:ext>
            </a:extLst>
          </p:cNvPr>
          <p:cNvSpPr txBox="1">
            <a:spLocks/>
          </p:cNvSpPr>
          <p:nvPr/>
        </p:nvSpPr>
        <p:spPr>
          <a:xfrm>
            <a:off x="249238" y="6334125"/>
            <a:ext cx="11145837" cy="57626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800">
              <a:solidFill>
                <a:srgbClr val="8E908F"/>
              </a:solidFill>
              <a:latin typeface="Arial" panose="020B0604020202020204" pitchFamily="34" charset="0"/>
              <a:cs typeface="Arial" panose="020B0604020202020204" pitchFamily="34" charset="0"/>
            </a:endParaRPr>
          </a:p>
          <a:p>
            <a:pPr marL="228600" indent="-228600" fontAlgn="auto">
              <a:spcBef>
                <a:spcPts val="0"/>
              </a:spcBef>
              <a:spcAft>
                <a:spcPts val="0"/>
              </a:spcAft>
              <a:buFontTx/>
              <a:buAutoNum type="arabicPeriod"/>
              <a:defRPr/>
            </a:pPr>
            <a:r>
              <a:rPr lang="en-US" sz="800" err="1">
                <a:solidFill>
                  <a:srgbClr val="8E908F"/>
                </a:solidFill>
                <a:latin typeface="Arial"/>
                <a:cs typeface="Arial"/>
              </a:rPr>
              <a:t>Battelino</a:t>
            </a:r>
            <a:r>
              <a:rPr lang="en-US" sz="800">
                <a:solidFill>
                  <a:srgbClr val="8E908F"/>
                </a:solidFill>
                <a:latin typeface="Arial"/>
                <a:cs typeface="Arial"/>
              </a:rPr>
              <a:t> T et al. </a:t>
            </a:r>
            <a:r>
              <a:rPr lang="en-US" sz="800" i="1">
                <a:solidFill>
                  <a:srgbClr val="8E908F"/>
                </a:solidFill>
                <a:latin typeface="Arial"/>
                <a:cs typeface="Arial"/>
              </a:rPr>
              <a:t>Diabetes Care</a:t>
            </a:r>
            <a:r>
              <a:rPr lang="en-US" sz="800">
                <a:solidFill>
                  <a:srgbClr val="8E908F"/>
                </a:solidFill>
                <a:latin typeface="Arial"/>
                <a:cs typeface="Arial"/>
              </a:rPr>
              <a:t>. 2019;42(8):1593-1603. </a:t>
            </a:r>
            <a:r>
              <a:rPr lang="en-US" sz="800">
                <a:solidFill>
                  <a:srgbClr val="DBDBDB">
                    <a:lumMod val="75000"/>
                  </a:srgbClr>
                </a:solidFill>
                <a:latin typeface="Arial"/>
                <a:cs typeface="Arial"/>
              </a:rPr>
              <a:t>. 2. American Diabetes Association. </a:t>
            </a:r>
            <a:r>
              <a:rPr lang="en-US" sz="800" i="1">
                <a:solidFill>
                  <a:srgbClr val="DBDBDB">
                    <a:lumMod val="75000"/>
                  </a:srgbClr>
                </a:solidFill>
                <a:latin typeface="Arial"/>
                <a:cs typeface="Arial"/>
              </a:rPr>
              <a:t>Diabetes Care 2021;44(Suppl. 1):S73–S84 | https://doi.org/10.2337/dc21-S006</a:t>
            </a:r>
            <a:r>
              <a:rPr lang="en-US" sz="800">
                <a:solidFill>
                  <a:srgbClr val="8E908F"/>
                </a:solidFill>
                <a:latin typeface="Arial"/>
                <a:cs typeface="Arial"/>
              </a:rPr>
              <a:t>. </a:t>
            </a:r>
          </a:p>
          <a:p>
            <a:pPr fontAlgn="auto">
              <a:spcBef>
                <a:spcPts val="0"/>
              </a:spcBef>
              <a:spcAft>
                <a:spcPts val="0"/>
              </a:spcAft>
              <a:defRPr/>
            </a:pPr>
            <a:br>
              <a:rPr lang="en-US" sz="800">
                <a:solidFill>
                  <a:srgbClr val="8E908F"/>
                </a:solidFill>
                <a:latin typeface="Arial" panose="020B0604020202020204" pitchFamily="34" charset="0"/>
                <a:cs typeface="Arial" panose="020B0604020202020204" pitchFamily="34" charset="0"/>
              </a:rPr>
            </a:br>
            <a:endParaRPr lang="en-US" sz="800">
              <a:solidFill>
                <a:srgbClr val="8E908F"/>
              </a:solidFill>
              <a:latin typeface="Arial"/>
              <a:cs typeface="Arial"/>
            </a:endParaRPr>
          </a:p>
        </p:txBody>
      </p:sp>
      <p:grpSp>
        <p:nvGrpSpPr>
          <p:cNvPr id="143364" name="Group 99">
            <a:extLst>
              <a:ext uri="{FF2B5EF4-FFF2-40B4-BE49-F238E27FC236}">
                <a16:creationId xmlns:a16="http://schemas.microsoft.com/office/drawing/2014/main" id="{B5941D02-E328-5459-93CB-6DB80D7F6BFE}"/>
              </a:ext>
            </a:extLst>
          </p:cNvPr>
          <p:cNvGrpSpPr>
            <a:grpSpLocks/>
          </p:cNvGrpSpPr>
          <p:nvPr/>
        </p:nvGrpSpPr>
        <p:grpSpPr bwMode="auto">
          <a:xfrm>
            <a:off x="209550" y="1647825"/>
            <a:ext cx="4006850" cy="4446588"/>
            <a:chOff x="4167711" y="1745545"/>
            <a:chExt cx="4006066" cy="4121514"/>
          </a:xfrm>
        </p:grpSpPr>
        <p:sp>
          <p:nvSpPr>
            <p:cNvPr id="101" name="TextBox 100">
              <a:extLst>
                <a:ext uri="{FF2B5EF4-FFF2-40B4-BE49-F238E27FC236}">
                  <a16:creationId xmlns:a16="http://schemas.microsoft.com/office/drawing/2014/main" id="{EF563CF2-5F69-66F0-D3B6-72082B61726F}"/>
                </a:ext>
              </a:extLst>
            </p:cNvPr>
            <p:cNvSpPr txBox="1"/>
            <p:nvPr/>
          </p:nvSpPr>
          <p:spPr>
            <a:xfrm>
              <a:off x="4167711" y="1745545"/>
              <a:ext cx="3688628" cy="584164"/>
            </a:xfrm>
            <a:prstGeom prst="rect">
              <a:avLst/>
            </a:prstGeom>
            <a:noFill/>
          </p:spPr>
          <p:txBody>
            <a:bodyPr>
              <a:spAutoFit/>
            </a:bodyPr>
            <a:lstStyle/>
            <a:p>
              <a:pPr algn="ctr" eaLnBrk="1" fontAlgn="auto" hangingPunct="1">
                <a:spcBef>
                  <a:spcPts val="0"/>
                </a:spcBef>
                <a:spcAft>
                  <a:spcPts val="0"/>
                </a:spcAft>
                <a:defRPr/>
              </a:pPr>
              <a:r>
                <a:rPr lang="en-GB" sz="1600" b="1" kern="0" dirty="0">
                  <a:solidFill>
                    <a:srgbClr val="4D4D4D"/>
                  </a:solidFill>
                  <a:latin typeface="Arial" panose="020B0604020202020204"/>
                  <a:cs typeface="Arial"/>
                </a:rPr>
                <a:t>Recommended Time in Range </a:t>
              </a:r>
            </a:p>
            <a:p>
              <a:pPr algn="ctr" eaLnBrk="1" fontAlgn="auto" hangingPunct="1">
                <a:spcBef>
                  <a:spcPts val="0"/>
                </a:spcBef>
                <a:spcAft>
                  <a:spcPts val="0"/>
                </a:spcAft>
                <a:defRPr/>
              </a:pPr>
              <a:r>
                <a:rPr lang="en-GB" sz="1600" b="1" kern="0" dirty="0">
                  <a:solidFill>
                    <a:srgbClr val="4D4D4D"/>
                  </a:solidFill>
                  <a:latin typeface="Arial" panose="020B0604020202020204"/>
                  <a:cs typeface="Arial"/>
                </a:rPr>
                <a:t>for most people with T1D &amp; T2D</a:t>
              </a:r>
              <a:endParaRPr lang="en-GB" sz="1600" b="1" kern="0" dirty="0">
                <a:solidFill>
                  <a:srgbClr val="4D4D4D"/>
                </a:solidFill>
                <a:latin typeface="Arial" panose="020B0604020202020204"/>
                <a:cs typeface="Arial" charset="0"/>
              </a:endParaRPr>
            </a:p>
          </p:txBody>
        </p:sp>
        <p:sp>
          <p:nvSpPr>
            <p:cNvPr id="143393" name="TextBox 101">
              <a:extLst>
                <a:ext uri="{FF2B5EF4-FFF2-40B4-BE49-F238E27FC236}">
                  <a16:creationId xmlns:a16="http://schemas.microsoft.com/office/drawing/2014/main" id="{5B0338B1-1FD3-DB75-E4FE-7C7072CEC5E9}"/>
                </a:ext>
              </a:extLst>
            </p:cNvPr>
            <p:cNvSpPr txBox="1">
              <a:spLocks noChangeArrowheads="1"/>
            </p:cNvSpPr>
            <p:nvPr/>
          </p:nvSpPr>
          <p:spPr bwMode="auto">
            <a:xfrm>
              <a:off x="6348869" y="2337272"/>
              <a:ext cx="10077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200" b="1" i="1">
                  <a:solidFill>
                    <a:srgbClr val="4D4D4D"/>
                  </a:solidFill>
                  <a:ea typeface="MS PGothic" panose="020B0600070205080204" pitchFamily="34" charset="-128"/>
                  <a:cs typeface="Arial" panose="020B0604020202020204" pitchFamily="34" charset="0"/>
                </a:rPr>
                <a:t>Target time</a:t>
              </a:r>
            </a:p>
          </p:txBody>
        </p:sp>
        <p:sp>
          <p:nvSpPr>
            <p:cNvPr id="143394" name="TextBox 102">
              <a:extLst>
                <a:ext uri="{FF2B5EF4-FFF2-40B4-BE49-F238E27FC236}">
                  <a16:creationId xmlns:a16="http://schemas.microsoft.com/office/drawing/2014/main" id="{4D5788CF-0173-7975-9B44-4BB28740637E}"/>
                </a:ext>
              </a:extLst>
            </p:cNvPr>
            <p:cNvSpPr txBox="1">
              <a:spLocks noChangeArrowheads="1"/>
            </p:cNvSpPr>
            <p:nvPr/>
          </p:nvSpPr>
          <p:spPr bwMode="auto">
            <a:xfrm>
              <a:off x="6377063" y="2561110"/>
              <a:ext cx="12486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b="1">
                  <a:solidFill>
                    <a:srgbClr val="4D4D4D"/>
                  </a:solidFill>
                  <a:ea typeface="MS PGothic" panose="020B0600070205080204" pitchFamily="34" charset="-128"/>
                  <a:cs typeface="Arial" panose="020B0604020202020204" pitchFamily="34" charset="0"/>
                </a:rPr>
                <a:t>&lt;5% Very High</a:t>
              </a:r>
            </a:p>
          </p:txBody>
        </p:sp>
        <p:sp>
          <p:nvSpPr>
            <p:cNvPr id="143395" name="TextBox 103">
              <a:extLst>
                <a:ext uri="{FF2B5EF4-FFF2-40B4-BE49-F238E27FC236}">
                  <a16:creationId xmlns:a16="http://schemas.microsoft.com/office/drawing/2014/main" id="{95670D52-B9B0-4EAD-3CB1-B8EE0AA70F26}"/>
                </a:ext>
              </a:extLst>
            </p:cNvPr>
            <p:cNvSpPr txBox="1">
              <a:spLocks noChangeArrowheads="1"/>
            </p:cNvSpPr>
            <p:nvPr/>
          </p:nvSpPr>
          <p:spPr bwMode="auto">
            <a:xfrm>
              <a:off x="6377063" y="3006856"/>
              <a:ext cx="10262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b="1">
                  <a:solidFill>
                    <a:srgbClr val="4D4D4D"/>
                  </a:solidFill>
                  <a:ea typeface="MS PGothic" panose="020B0600070205080204" pitchFamily="34" charset="-128"/>
                  <a:cs typeface="Arial" panose="020B0604020202020204" pitchFamily="34" charset="0"/>
                </a:rPr>
                <a:t>&lt;25%* High</a:t>
              </a:r>
            </a:p>
          </p:txBody>
        </p:sp>
        <p:sp>
          <p:nvSpPr>
            <p:cNvPr id="143396" name="TextBox 104">
              <a:extLst>
                <a:ext uri="{FF2B5EF4-FFF2-40B4-BE49-F238E27FC236}">
                  <a16:creationId xmlns:a16="http://schemas.microsoft.com/office/drawing/2014/main" id="{0751843C-CEF4-E70A-A897-90CDD13333B7}"/>
                </a:ext>
              </a:extLst>
            </p:cNvPr>
            <p:cNvSpPr txBox="1">
              <a:spLocks noChangeArrowheads="1"/>
            </p:cNvSpPr>
            <p:nvPr/>
          </p:nvSpPr>
          <p:spPr bwMode="auto">
            <a:xfrm>
              <a:off x="6377063" y="4416960"/>
              <a:ext cx="127470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b="1">
                  <a:solidFill>
                    <a:srgbClr val="4D4D4D"/>
                  </a:solidFill>
                  <a:ea typeface="MS PGothic" panose="020B0600070205080204" pitchFamily="34" charset="-128"/>
                  <a:cs typeface="Arial" panose="020B0604020202020204" pitchFamily="34" charset="0"/>
                </a:rPr>
                <a:t>&gt;70% In Range</a:t>
              </a:r>
            </a:p>
          </p:txBody>
        </p:sp>
        <p:sp>
          <p:nvSpPr>
            <p:cNvPr id="143397" name="TextBox 105">
              <a:extLst>
                <a:ext uri="{FF2B5EF4-FFF2-40B4-BE49-F238E27FC236}">
                  <a16:creationId xmlns:a16="http://schemas.microsoft.com/office/drawing/2014/main" id="{7FA84CD8-B7C0-09B6-2A5E-F4C69F155357}"/>
                </a:ext>
              </a:extLst>
            </p:cNvPr>
            <p:cNvSpPr txBox="1">
              <a:spLocks noChangeArrowheads="1"/>
            </p:cNvSpPr>
            <p:nvPr/>
          </p:nvSpPr>
          <p:spPr bwMode="auto">
            <a:xfrm>
              <a:off x="6377063" y="5407859"/>
              <a:ext cx="9669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b="1">
                  <a:solidFill>
                    <a:srgbClr val="4D4D4D"/>
                  </a:solidFill>
                  <a:ea typeface="MS PGothic" panose="020B0600070205080204" pitchFamily="34" charset="-128"/>
                  <a:cs typeface="Arial" panose="020B0604020202020204" pitchFamily="34" charset="0"/>
                </a:rPr>
                <a:t>&lt;4%** Low</a:t>
              </a:r>
            </a:p>
          </p:txBody>
        </p:sp>
        <p:sp>
          <p:nvSpPr>
            <p:cNvPr id="143398" name="TextBox 106">
              <a:extLst>
                <a:ext uri="{FF2B5EF4-FFF2-40B4-BE49-F238E27FC236}">
                  <a16:creationId xmlns:a16="http://schemas.microsoft.com/office/drawing/2014/main" id="{679BDD7F-DDC1-5612-C270-0DD225DDA4D5}"/>
                </a:ext>
              </a:extLst>
            </p:cNvPr>
            <p:cNvSpPr txBox="1">
              <a:spLocks noChangeArrowheads="1"/>
            </p:cNvSpPr>
            <p:nvPr/>
          </p:nvSpPr>
          <p:spPr bwMode="auto">
            <a:xfrm>
              <a:off x="6377063" y="5590060"/>
              <a:ext cx="12149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b="1">
                  <a:solidFill>
                    <a:srgbClr val="4D4D4D"/>
                  </a:solidFill>
                  <a:ea typeface="MS PGothic" panose="020B0600070205080204" pitchFamily="34" charset="-128"/>
                  <a:cs typeface="Arial" panose="020B0604020202020204" pitchFamily="34" charset="0"/>
                </a:rPr>
                <a:t>&lt;1% Very Low</a:t>
              </a:r>
            </a:p>
          </p:txBody>
        </p:sp>
        <p:sp>
          <p:nvSpPr>
            <p:cNvPr id="143399" name="TextBox 107">
              <a:extLst>
                <a:ext uri="{FF2B5EF4-FFF2-40B4-BE49-F238E27FC236}">
                  <a16:creationId xmlns:a16="http://schemas.microsoft.com/office/drawing/2014/main" id="{770EB9EA-6EE0-7C7C-F359-CF30C3922AD7}"/>
                </a:ext>
              </a:extLst>
            </p:cNvPr>
            <p:cNvSpPr txBox="1">
              <a:spLocks noChangeArrowheads="1"/>
            </p:cNvSpPr>
            <p:nvPr/>
          </p:nvSpPr>
          <p:spPr bwMode="auto">
            <a:xfrm>
              <a:off x="4417791" y="2540292"/>
              <a:ext cx="11806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1200">
                  <a:solidFill>
                    <a:srgbClr val="4D4D4D"/>
                  </a:solidFill>
                  <a:ea typeface="MS PGothic" panose="020B0600070205080204" pitchFamily="34" charset="-128"/>
                  <a:cs typeface="Arial" panose="020B0604020202020204" pitchFamily="34" charset="0"/>
                </a:rPr>
                <a:t>&gt;250 mg/dL</a:t>
              </a:r>
              <a:br>
                <a:rPr lang="en-US" altLang="en-US" sz="1200">
                  <a:solidFill>
                    <a:srgbClr val="4D4D4D"/>
                  </a:solidFill>
                  <a:ea typeface="MS PGothic" panose="020B0600070205080204" pitchFamily="34" charset="-128"/>
                  <a:cs typeface="Arial" panose="020B0604020202020204" pitchFamily="34" charset="0"/>
                </a:rPr>
              </a:br>
              <a:endParaRPr lang="en-US" altLang="en-US" sz="1200">
                <a:solidFill>
                  <a:srgbClr val="4D4D4D"/>
                </a:solidFill>
                <a:ea typeface="MS PGothic" panose="020B0600070205080204" pitchFamily="34" charset="-128"/>
                <a:cs typeface="Arial" panose="020B0604020202020204" pitchFamily="34" charset="0"/>
              </a:endParaRPr>
            </a:p>
          </p:txBody>
        </p:sp>
        <p:sp>
          <p:nvSpPr>
            <p:cNvPr id="143400" name="TextBox 108">
              <a:extLst>
                <a:ext uri="{FF2B5EF4-FFF2-40B4-BE49-F238E27FC236}">
                  <a16:creationId xmlns:a16="http://schemas.microsoft.com/office/drawing/2014/main" id="{5B8294D3-5133-6C94-75ED-CC0283D39EB2}"/>
                </a:ext>
              </a:extLst>
            </p:cNvPr>
            <p:cNvSpPr txBox="1">
              <a:spLocks noChangeArrowheads="1"/>
            </p:cNvSpPr>
            <p:nvPr/>
          </p:nvSpPr>
          <p:spPr bwMode="auto">
            <a:xfrm>
              <a:off x="4449813" y="3909831"/>
              <a:ext cx="11486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1200">
                  <a:solidFill>
                    <a:srgbClr val="4D4D4D"/>
                  </a:solidFill>
                  <a:ea typeface="MS PGothic" panose="020B0600070205080204" pitchFamily="34" charset="-128"/>
                  <a:cs typeface="Arial" panose="020B0604020202020204" pitchFamily="34" charset="0"/>
                </a:rPr>
                <a:t>Target Range:</a:t>
              </a:r>
              <a:br>
                <a:rPr lang="en-US" altLang="en-US" sz="1200">
                  <a:solidFill>
                    <a:srgbClr val="4D4D4D"/>
                  </a:solidFill>
                  <a:ea typeface="MS PGothic" panose="020B0600070205080204" pitchFamily="34" charset="-128"/>
                  <a:cs typeface="Arial" panose="020B0604020202020204" pitchFamily="34" charset="0"/>
                </a:rPr>
              </a:br>
              <a:r>
                <a:rPr lang="en-US" altLang="en-US" sz="1200">
                  <a:solidFill>
                    <a:srgbClr val="4D4D4D"/>
                  </a:solidFill>
                  <a:ea typeface="MS PGothic" panose="020B0600070205080204" pitchFamily="34" charset="-128"/>
                  <a:cs typeface="Arial" panose="020B0604020202020204" pitchFamily="34" charset="0"/>
                </a:rPr>
                <a:t>70-180 mg/dL</a:t>
              </a:r>
            </a:p>
          </p:txBody>
        </p:sp>
        <p:sp>
          <p:nvSpPr>
            <p:cNvPr id="143401" name="TextBox 109">
              <a:extLst>
                <a:ext uri="{FF2B5EF4-FFF2-40B4-BE49-F238E27FC236}">
                  <a16:creationId xmlns:a16="http://schemas.microsoft.com/office/drawing/2014/main" id="{611E5B67-F709-1E1B-A1F4-F36FE0DC2753}"/>
                </a:ext>
              </a:extLst>
            </p:cNvPr>
            <p:cNvSpPr txBox="1">
              <a:spLocks noChangeArrowheads="1"/>
            </p:cNvSpPr>
            <p:nvPr/>
          </p:nvSpPr>
          <p:spPr bwMode="auto">
            <a:xfrm>
              <a:off x="4684428" y="5418610"/>
              <a:ext cx="91403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1200">
                  <a:solidFill>
                    <a:srgbClr val="4D4D4D"/>
                  </a:solidFill>
                  <a:ea typeface="MS PGothic" panose="020B0600070205080204" pitchFamily="34" charset="-128"/>
                  <a:cs typeface="Arial" panose="020B0604020202020204" pitchFamily="34" charset="0"/>
                </a:rPr>
                <a:t>&lt;70 mg/dL</a:t>
              </a:r>
            </a:p>
          </p:txBody>
        </p:sp>
        <p:sp>
          <p:nvSpPr>
            <p:cNvPr id="143402" name="TextBox 110">
              <a:extLst>
                <a:ext uri="{FF2B5EF4-FFF2-40B4-BE49-F238E27FC236}">
                  <a16:creationId xmlns:a16="http://schemas.microsoft.com/office/drawing/2014/main" id="{99AAF0E9-559E-F09A-18EA-90DE0C04E29B}"/>
                </a:ext>
              </a:extLst>
            </p:cNvPr>
            <p:cNvSpPr txBox="1">
              <a:spLocks noChangeArrowheads="1"/>
            </p:cNvSpPr>
            <p:nvPr/>
          </p:nvSpPr>
          <p:spPr bwMode="auto">
            <a:xfrm>
              <a:off x="4684428" y="5590060"/>
              <a:ext cx="91403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1200">
                  <a:solidFill>
                    <a:srgbClr val="4D4D4D"/>
                  </a:solidFill>
                  <a:ea typeface="MS PGothic" panose="020B0600070205080204" pitchFamily="34" charset="-128"/>
                  <a:cs typeface="Arial" panose="020B0604020202020204" pitchFamily="34" charset="0"/>
                </a:rPr>
                <a:t>&lt;54 mg/dL</a:t>
              </a:r>
            </a:p>
          </p:txBody>
        </p:sp>
        <p:sp>
          <p:nvSpPr>
            <p:cNvPr id="143403" name="Rectangle 111">
              <a:extLst>
                <a:ext uri="{FF2B5EF4-FFF2-40B4-BE49-F238E27FC236}">
                  <a16:creationId xmlns:a16="http://schemas.microsoft.com/office/drawing/2014/main" id="{1E30BA86-5E2C-4A1D-B113-D33138953AB6}"/>
                </a:ext>
              </a:extLst>
            </p:cNvPr>
            <p:cNvSpPr>
              <a:spLocks noChangeArrowheads="1"/>
            </p:cNvSpPr>
            <p:nvPr/>
          </p:nvSpPr>
          <p:spPr bwMode="auto">
            <a:xfrm>
              <a:off x="5638850" y="3380898"/>
              <a:ext cx="704088" cy="2126047"/>
            </a:xfrm>
            <a:prstGeom prst="rect">
              <a:avLst/>
            </a:prstGeom>
            <a:solidFill>
              <a:schemeClr val="accent1"/>
            </a:solidFill>
            <a:ln w="19050">
              <a:solidFill>
                <a:schemeClr val="bg1"/>
              </a:solidFill>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solidFill>
                  <a:srgbClr val="4D4D4D"/>
                </a:solidFill>
                <a:ea typeface="MS PGothic" panose="020B0600070205080204" pitchFamily="34" charset="-128"/>
                <a:cs typeface="Arial" panose="020B0604020202020204" pitchFamily="34" charset="0"/>
              </a:endParaRPr>
            </a:p>
          </p:txBody>
        </p:sp>
        <p:sp>
          <p:nvSpPr>
            <p:cNvPr id="143404" name="Rectangle 112">
              <a:extLst>
                <a:ext uri="{FF2B5EF4-FFF2-40B4-BE49-F238E27FC236}">
                  <a16:creationId xmlns:a16="http://schemas.microsoft.com/office/drawing/2014/main" id="{EC9BA7B3-DA69-0533-B610-25751C804EC3}"/>
                </a:ext>
              </a:extLst>
            </p:cNvPr>
            <p:cNvSpPr>
              <a:spLocks noChangeArrowheads="1"/>
            </p:cNvSpPr>
            <p:nvPr/>
          </p:nvSpPr>
          <p:spPr bwMode="auto">
            <a:xfrm>
              <a:off x="5638850" y="2764051"/>
              <a:ext cx="704088" cy="616847"/>
            </a:xfrm>
            <a:prstGeom prst="rect">
              <a:avLst/>
            </a:prstGeom>
            <a:solidFill>
              <a:srgbClr val="FFE200"/>
            </a:solidFill>
            <a:ln w="19050">
              <a:solidFill>
                <a:schemeClr val="bg1"/>
              </a:solidFill>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solidFill>
                  <a:srgbClr val="4D4D4D"/>
                </a:solidFill>
                <a:ea typeface="MS PGothic" panose="020B0600070205080204" pitchFamily="34" charset="-128"/>
                <a:cs typeface="Arial" panose="020B0604020202020204" pitchFamily="34" charset="0"/>
              </a:endParaRPr>
            </a:p>
          </p:txBody>
        </p:sp>
        <p:sp>
          <p:nvSpPr>
            <p:cNvPr id="143405" name="Rectangle 113">
              <a:extLst>
                <a:ext uri="{FF2B5EF4-FFF2-40B4-BE49-F238E27FC236}">
                  <a16:creationId xmlns:a16="http://schemas.microsoft.com/office/drawing/2014/main" id="{AF273A5A-B5B0-408C-671A-FB90CF04135E}"/>
                </a:ext>
              </a:extLst>
            </p:cNvPr>
            <p:cNvSpPr>
              <a:spLocks noChangeArrowheads="1"/>
            </p:cNvSpPr>
            <p:nvPr/>
          </p:nvSpPr>
          <p:spPr bwMode="auto">
            <a:xfrm>
              <a:off x="5638850" y="2616152"/>
              <a:ext cx="704088" cy="147942"/>
            </a:xfrm>
            <a:prstGeom prst="rect">
              <a:avLst/>
            </a:prstGeom>
            <a:solidFill>
              <a:schemeClr val="accent2"/>
            </a:solidFill>
            <a:ln w="19050">
              <a:solidFill>
                <a:schemeClr val="bg1"/>
              </a:solidFill>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solidFill>
                  <a:srgbClr val="4D4D4D"/>
                </a:solidFill>
                <a:ea typeface="MS PGothic" panose="020B0600070205080204" pitchFamily="34" charset="-128"/>
                <a:cs typeface="Arial" panose="020B0604020202020204" pitchFamily="34" charset="0"/>
              </a:endParaRPr>
            </a:p>
          </p:txBody>
        </p:sp>
        <p:sp>
          <p:nvSpPr>
            <p:cNvPr id="143406" name="Rectangle 114">
              <a:extLst>
                <a:ext uri="{FF2B5EF4-FFF2-40B4-BE49-F238E27FC236}">
                  <a16:creationId xmlns:a16="http://schemas.microsoft.com/office/drawing/2014/main" id="{DAE31C21-4DC9-4F45-ABA0-5BEE584AFBBA}"/>
                </a:ext>
              </a:extLst>
            </p:cNvPr>
            <p:cNvSpPr>
              <a:spLocks noChangeArrowheads="1"/>
            </p:cNvSpPr>
            <p:nvPr/>
          </p:nvSpPr>
          <p:spPr bwMode="auto">
            <a:xfrm>
              <a:off x="5638850" y="5506273"/>
              <a:ext cx="704088" cy="116739"/>
            </a:xfrm>
            <a:prstGeom prst="rect">
              <a:avLst/>
            </a:prstGeom>
            <a:solidFill>
              <a:srgbClr val="FF8285"/>
            </a:solidFill>
            <a:ln w="19050">
              <a:solidFill>
                <a:schemeClr val="bg1"/>
              </a:solidFill>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solidFill>
                  <a:srgbClr val="4D4D4D"/>
                </a:solidFill>
                <a:ea typeface="MS PGothic" panose="020B0600070205080204" pitchFamily="34" charset="-128"/>
                <a:cs typeface="Arial" panose="020B0604020202020204" pitchFamily="34" charset="0"/>
              </a:endParaRPr>
            </a:p>
          </p:txBody>
        </p:sp>
        <p:sp>
          <p:nvSpPr>
            <p:cNvPr id="143407" name="Rectangle 115">
              <a:extLst>
                <a:ext uri="{FF2B5EF4-FFF2-40B4-BE49-F238E27FC236}">
                  <a16:creationId xmlns:a16="http://schemas.microsoft.com/office/drawing/2014/main" id="{16B232C4-75E2-8D70-8858-AD2F7E3EBB7A}"/>
                </a:ext>
              </a:extLst>
            </p:cNvPr>
            <p:cNvSpPr>
              <a:spLocks noChangeArrowheads="1"/>
            </p:cNvSpPr>
            <p:nvPr/>
          </p:nvSpPr>
          <p:spPr bwMode="auto">
            <a:xfrm>
              <a:off x="5638850" y="5619111"/>
              <a:ext cx="704088" cy="59447"/>
            </a:xfrm>
            <a:prstGeom prst="rect">
              <a:avLst/>
            </a:prstGeom>
            <a:solidFill>
              <a:srgbClr val="C00000"/>
            </a:solidFill>
            <a:ln w="19050">
              <a:solidFill>
                <a:schemeClr val="bg1"/>
              </a:solidFill>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solidFill>
                  <a:srgbClr val="4D4D4D"/>
                </a:solidFill>
                <a:ea typeface="MS PGothic" panose="020B0600070205080204" pitchFamily="34" charset="-128"/>
                <a:cs typeface="Arial" panose="020B0604020202020204" pitchFamily="34" charset="0"/>
              </a:endParaRPr>
            </a:p>
          </p:txBody>
        </p:sp>
        <p:sp>
          <p:nvSpPr>
            <p:cNvPr id="117" name="TextBox 116">
              <a:extLst>
                <a:ext uri="{FF2B5EF4-FFF2-40B4-BE49-F238E27FC236}">
                  <a16:creationId xmlns:a16="http://schemas.microsoft.com/office/drawing/2014/main" id="{52458000-014D-DFDA-B199-7160B60B2C13}"/>
                </a:ext>
              </a:extLst>
            </p:cNvPr>
            <p:cNvSpPr txBox="1"/>
            <p:nvPr/>
          </p:nvSpPr>
          <p:spPr>
            <a:xfrm>
              <a:off x="6377079" y="4622218"/>
              <a:ext cx="1796698" cy="385518"/>
            </a:xfrm>
            <a:prstGeom prst="rect">
              <a:avLst/>
            </a:prstGeom>
            <a:noFill/>
          </p:spPr>
          <p:txBody>
            <a:bodyPr>
              <a:spAutoFit/>
            </a:bodyPr>
            <a:lstStyle/>
            <a:p>
              <a:pPr eaLnBrk="1" fontAlgn="auto" hangingPunct="1">
                <a:spcBef>
                  <a:spcPts val="0"/>
                </a:spcBef>
                <a:spcAft>
                  <a:spcPts val="0"/>
                </a:spcAft>
                <a:defRPr/>
              </a:pPr>
              <a:r>
                <a:rPr lang="en-US" sz="1050">
                  <a:solidFill>
                    <a:srgbClr val="4D4D4D"/>
                  </a:solidFill>
                  <a:latin typeface="Arial"/>
                  <a:ea typeface="MS PGothic" panose="020B0600070205080204" pitchFamily="34" charset="-128"/>
                  <a:cs typeface="Arial" pitchFamily="34" charset="0"/>
                </a:rPr>
                <a:t>Correlates with </a:t>
              </a:r>
              <a:br>
                <a:rPr lang="en-US" sz="1050">
                  <a:solidFill>
                    <a:srgbClr val="4D4D4D"/>
                  </a:solidFill>
                  <a:latin typeface="Arial"/>
                  <a:ea typeface="MS PGothic" panose="020B0600070205080204" pitchFamily="34" charset="-128"/>
                  <a:cs typeface="Arial" pitchFamily="34" charset="0"/>
                </a:rPr>
              </a:br>
              <a:r>
                <a:rPr lang="en-US" sz="1050">
                  <a:solidFill>
                    <a:srgbClr val="4D4D4D"/>
                  </a:solidFill>
                  <a:latin typeface="Arial"/>
                  <a:ea typeface="MS PGothic" panose="020B0600070205080204" pitchFamily="34" charset="-128"/>
                  <a:cs typeface="Arial" pitchFamily="34" charset="0"/>
                </a:rPr>
                <a:t>A1c ~7.0%</a:t>
              </a:r>
            </a:p>
          </p:txBody>
        </p:sp>
      </p:grpSp>
      <p:grpSp>
        <p:nvGrpSpPr>
          <p:cNvPr id="143365" name="Group 134">
            <a:extLst>
              <a:ext uri="{FF2B5EF4-FFF2-40B4-BE49-F238E27FC236}">
                <a16:creationId xmlns:a16="http://schemas.microsoft.com/office/drawing/2014/main" id="{4D818AB5-4F17-B338-AEFA-B48FCDC68159}"/>
              </a:ext>
            </a:extLst>
          </p:cNvPr>
          <p:cNvGrpSpPr>
            <a:grpSpLocks/>
          </p:cNvGrpSpPr>
          <p:nvPr/>
        </p:nvGrpSpPr>
        <p:grpSpPr bwMode="auto">
          <a:xfrm>
            <a:off x="3702050" y="2363788"/>
            <a:ext cx="3357563" cy="3676650"/>
            <a:chOff x="4228239" y="2364284"/>
            <a:chExt cx="3357022" cy="3675741"/>
          </a:xfrm>
        </p:grpSpPr>
        <p:sp>
          <p:nvSpPr>
            <p:cNvPr id="143384" name="Content Placeholder 3">
              <a:extLst>
                <a:ext uri="{FF2B5EF4-FFF2-40B4-BE49-F238E27FC236}">
                  <a16:creationId xmlns:a16="http://schemas.microsoft.com/office/drawing/2014/main" id="{621A8E05-5EC4-DDF5-AE39-F2C3BC966589}"/>
                </a:ext>
              </a:extLst>
            </p:cNvPr>
            <p:cNvSpPr txBox="1">
              <a:spLocks noChangeArrowheads="1"/>
            </p:cNvSpPr>
            <p:nvPr/>
          </p:nvSpPr>
          <p:spPr bwMode="auto">
            <a:xfrm>
              <a:off x="4687273" y="5178251"/>
              <a:ext cx="2757048"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2813">
                <a:lnSpc>
                  <a:spcPct val="90000"/>
                </a:lnSpc>
                <a:spcBef>
                  <a:spcPts val="1000"/>
                </a:spcBef>
                <a:buFont typeface="Arial" panose="020B0604020202020204" pitchFamily="34" charset="0"/>
                <a:buChar char="•"/>
                <a:defRPr sz="4400">
                  <a:solidFill>
                    <a:schemeClr val="bg2"/>
                  </a:solidFill>
                  <a:latin typeface="Arial" panose="020B0604020202020204" pitchFamily="34" charset="0"/>
                  <a:cs typeface="Arial" panose="020B0604020202020204" pitchFamily="34" charset="0"/>
                </a:defRPr>
              </a:lvl1pPr>
              <a:lvl2pPr marL="914400" indent="-223838" defTabSz="912813">
                <a:lnSpc>
                  <a:spcPct val="90000"/>
                </a:lnSpc>
                <a:spcBef>
                  <a:spcPts val="500"/>
                </a:spcBef>
                <a:buFont typeface="Arial" panose="020B0604020202020204" pitchFamily="34" charset="0"/>
                <a:buChar char="-"/>
                <a:defRPr sz="4000">
                  <a:solidFill>
                    <a:schemeClr val="bg2"/>
                  </a:solidFill>
                  <a:latin typeface="Arial" panose="020B0604020202020204" pitchFamily="34" charset="0"/>
                  <a:cs typeface="Arial" panose="020B0604020202020204" pitchFamily="34" charset="0"/>
                </a:defRPr>
              </a:lvl2pPr>
              <a:lvl3pPr marL="690563" indent="-233363" defTabSz="912813">
                <a:lnSpc>
                  <a:spcPct val="90000"/>
                </a:lnSpc>
                <a:spcBef>
                  <a:spcPts val="500"/>
                </a:spcBef>
                <a:buFont typeface="Arial" panose="020B0604020202020204" pitchFamily="34" charset="0"/>
                <a:buChar char="•"/>
                <a:defRPr sz="3600">
                  <a:solidFill>
                    <a:schemeClr val="bg2"/>
                  </a:solidFill>
                  <a:latin typeface="Arial" panose="020B0604020202020204" pitchFamily="34" charset="0"/>
                  <a:cs typeface="Arial" panose="020B0604020202020204" pitchFamily="34" charset="0"/>
                </a:defRPr>
              </a:lvl3pPr>
              <a:lvl4pPr marL="914400" indent="-227013" defTabSz="912813">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4pPr>
              <a:lvl5pPr marL="1147763" indent="-227013" defTabSz="912813">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5pPr>
              <a:lvl6pPr marL="1604963" indent="-227013" defTabSz="912813"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6pPr>
              <a:lvl7pPr marL="2062163" indent="-227013" defTabSz="912813"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7pPr>
              <a:lvl8pPr marL="2519363" indent="-227013" defTabSz="912813"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8pPr>
              <a:lvl9pPr marL="2976563" indent="-227013" defTabSz="912813"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9pPr>
            </a:lstStyle>
            <a:p>
              <a:pPr eaLnBrk="1" hangingPunct="1">
                <a:lnSpc>
                  <a:spcPct val="100000"/>
                </a:lnSpc>
                <a:spcBef>
                  <a:spcPct val="0"/>
                </a:spcBef>
                <a:buClr>
                  <a:srgbClr val="58A618"/>
                </a:buClr>
                <a:buFont typeface="Wingdings" panose="05000000000000000000" pitchFamily="2" charset="2"/>
                <a:buNone/>
              </a:pPr>
              <a:r>
                <a:rPr lang="en-US" altLang="en-US" sz="1800" b="1">
                  <a:solidFill>
                    <a:srgbClr val="C00000"/>
                  </a:solidFill>
                </a:rPr>
                <a:t>Time below range (TBR)</a:t>
              </a:r>
            </a:p>
            <a:p>
              <a:pPr eaLnBrk="1" hangingPunct="1">
                <a:lnSpc>
                  <a:spcPct val="100000"/>
                </a:lnSpc>
                <a:spcBef>
                  <a:spcPct val="0"/>
                </a:spcBef>
                <a:buClr>
                  <a:srgbClr val="58A618"/>
                </a:buClr>
                <a:buFont typeface="Wingdings" panose="05000000000000000000" pitchFamily="2" charset="2"/>
                <a:buNone/>
              </a:pPr>
              <a:r>
                <a:rPr lang="en-US" altLang="en-US" sz="1800">
                  <a:solidFill>
                    <a:srgbClr val="4D4D4D"/>
                  </a:solidFill>
                </a:rPr>
                <a:t>&lt; 1hr &lt; 70mg/dL</a:t>
              </a:r>
            </a:p>
            <a:p>
              <a:pPr eaLnBrk="1" hangingPunct="1">
                <a:lnSpc>
                  <a:spcPct val="100000"/>
                </a:lnSpc>
                <a:spcBef>
                  <a:spcPct val="0"/>
                </a:spcBef>
                <a:buClr>
                  <a:srgbClr val="58A618"/>
                </a:buClr>
                <a:buFont typeface="Wingdings" panose="05000000000000000000" pitchFamily="2" charset="2"/>
                <a:buNone/>
              </a:pPr>
              <a:r>
                <a:rPr lang="en-US" altLang="en-US" sz="1800">
                  <a:solidFill>
                    <a:srgbClr val="4D4D4D"/>
                  </a:solidFill>
                </a:rPr>
                <a:t>&lt; 15 min &lt; 54mg/dL</a:t>
              </a:r>
            </a:p>
          </p:txBody>
        </p:sp>
        <p:grpSp>
          <p:nvGrpSpPr>
            <p:cNvPr id="143385" name="Group 10">
              <a:extLst>
                <a:ext uri="{FF2B5EF4-FFF2-40B4-BE49-F238E27FC236}">
                  <a16:creationId xmlns:a16="http://schemas.microsoft.com/office/drawing/2014/main" id="{7877BF09-D4E7-96E5-CBB3-F1D2FA021AF5}"/>
                </a:ext>
              </a:extLst>
            </p:cNvPr>
            <p:cNvGrpSpPr>
              <a:grpSpLocks/>
            </p:cNvGrpSpPr>
            <p:nvPr/>
          </p:nvGrpSpPr>
          <p:grpSpPr bwMode="auto">
            <a:xfrm>
              <a:off x="4228239" y="3259734"/>
              <a:ext cx="2707034" cy="2198715"/>
              <a:chOff x="4228239" y="3259734"/>
              <a:chExt cx="2707034" cy="2198715"/>
            </a:xfrm>
          </p:grpSpPr>
          <p:sp>
            <p:nvSpPr>
              <p:cNvPr id="143390" name="Content Placeholder 3">
                <a:extLst>
                  <a:ext uri="{FF2B5EF4-FFF2-40B4-BE49-F238E27FC236}">
                    <a16:creationId xmlns:a16="http://schemas.microsoft.com/office/drawing/2014/main" id="{38DC5F43-76BD-D17F-4F7F-0FE7D68A0689}"/>
                  </a:ext>
                </a:extLst>
              </p:cNvPr>
              <p:cNvSpPr txBox="1">
                <a:spLocks noChangeArrowheads="1"/>
              </p:cNvSpPr>
              <p:nvPr/>
            </p:nvSpPr>
            <p:spPr bwMode="auto">
              <a:xfrm>
                <a:off x="4687272" y="4117516"/>
                <a:ext cx="224800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2813">
                  <a:lnSpc>
                    <a:spcPct val="90000"/>
                  </a:lnSpc>
                  <a:spcBef>
                    <a:spcPts val="1000"/>
                  </a:spcBef>
                  <a:buFont typeface="Arial" panose="020B0604020202020204" pitchFamily="34" charset="0"/>
                  <a:buChar char="•"/>
                  <a:defRPr sz="4400">
                    <a:solidFill>
                      <a:schemeClr val="bg2"/>
                    </a:solidFill>
                    <a:latin typeface="Arial" panose="020B0604020202020204" pitchFamily="34" charset="0"/>
                    <a:cs typeface="Arial" panose="020B0604020202020204" pitchFamily="34" charset="0"/>
                  </a:defRPr>
                </a:lvl1pPr>
                <a:lvl2pPr marL="914400" indent="-223838" defTabSz="912813">
                  <a:lnSpc>
                    <a:spcPct val="90000"/>
                  </a:lnSpc>
                  <a:spcBef>
                    <a:spcPts val="500"/>
                  </a:spcBef>
                  <a:buFont typeface="Arial" panose="020B0604020202020204" pitchFamily="34" charset="0"/>
                  <a:buChar char="-"/>
                  <a:defRPr sz="4000">
                    <a:solidFill>
                      <a:schemeClr val="bg2"/>
                    </a:solidFill>
                    <a:latin typeface="Arial" panose="020B0604020202020204" pitchFamily="34" charset="0"/>
                    <a:cs typeface="Arial" panose="020B0604020202020204" pitchFamily="34" charset="0"/>
                  </a:defRPr>
                </a:lvl2pPr>
                <a:lvl3pPr marL="690563" indent="-233363" defTabSz="912813">
                  <a:lnSpc>
                    <a:spcPct val="90000"/>
                  </a:lnSpc>
                  <a:spcBef>
                    <a:spcPts val="500"/>
                  </a:spcBef>
                  <a:buFont typeface="Arial" panose="020B0604020202020204" pitchFamily="34" charset="0"/>
                  <a:buChar char="•"/>
                  <a:defRPr sz="3600">
                    <a:solidFill>
                      <a:schemeClr val="bg2"/>
                    </a:solidFill>
                    <a:latin typeface="Arial" panose="020B0604020202020204" pitchFamily="34" charset="0"/>
                    <a:cs typeface="Arial" panose="020B0604020202020204" pitchFamily="34" charset="0"/>
                  </a:defRPr>
                </a:lvl3pPr>
                <a:lvl4pPr marL="914400" indent="-227013" defTabSz="912813">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4pPr>
                <a:lvl5pPr marL="1147763" indent="-227013" defTabSz="912813">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5pPr>
                <a:lvl6pPr marL="1604963" indent="-227013" defTabSz="912813"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6pPr>
                <a:lvl7pPr marL="2062163" indent="-227013" defTabSz="912813"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7pPr>
                <a:lvl8pPr marL="2519363" indent="-227013" defTabSz="912813"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8pPr>
                <a:lvl9pPr marL="2976563" indent="-227013" defTabSz="912813"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9pPr>
              </a:lstStyle>
              <a:p>
                <a:pPr eaLnBrk="1" hangingPunct="1">
                  <a:lnSpc>
                    <a:spcPct val="100000"/>
                  </a:lnSpc>
                  <a:spcBef>
                    <a:spcPct val="0"/>
                  </a:spcBef>
                  <a:buClr>
                    <a:srgbClr val="58A618"/>
                  </a:buClr>
                  <a:buFont typeface="Wingdings" panose="05000000000000000000" pitchFamily="2" charset="2"/>
                  <a:buNone/>
                </a:pPr>
                <a:r>
                  <a:rPr lang="en-US" altLang="en-US" sz="1800" b="1">
                    <a:solidFill>
                      <a:srgbClr val="58A618"/>
                    </a:solidFill>
                  </a:rPr>
                  <a:t>Time in range (TIR)</a:t>
                </a:r>
              </a:p>
              <a:p>
                <a:pPr eaLnBrk="1" hangingPunct="1">
                  <a:lnSpc>
                    <a:spcPct val="100000"/>
                  </a:lnSpc>
                  <a:spcBef>
                    <a:spcPct val="0"/>
                  </a:spcBef>
                  <a:buClr>
                    <a:srgbClr val="58A618"/>
                  </a:buClr>
                  <a:buFont typeface="Wingdings" panose="05000000000000000000" pitchFamily="2" charset="2"/>
                  <a:buNone/>
                </a:pPr>
                <a:r>
                  <a:rPr lang="en-US" altLang="en-US" sz="1800">
                    <a:solidFill>
                      <a:srgbClr val="4D4D4D"/>
                    </a:solidFill>
                  </a:rPr>
                  <a:t>&gt; 16 hr, 48 min</a:t>
                </a:r>
              </a:p>
            </p:txBody>
          </p:sp>
          <p:sp>
            <p:nvSpPr>
              <p:cNvPr id="118" name="Right Brace 117">
                <a:extLst>
                  <a:ext uri="{FF2B5EF4-FFF2-40B4-BE49-F238E27FC236}">
                    <a16:creationId xmlns:a16="http://schemas.microsoft.com/office/drawing/2014/main" id="{1AE47733-9522-8462-4639-81719266AF30}"/>
                  </a:ext>
                </a:extLst>
              </p:cNvPr>
              <p:cNvSpPr/>
              <p:nvPr/>
            </p:nvSpPr>
            <p:spPr>
              <a:xfrm>
                <a:off x="4228239" y="3259413"/>
                <a:ext cx="277768" cy="2199731"/>
              </a:xfrm>
              <a:prstGeom prst="rightBrace">
                <a:avLst>
                  <a:gd name="adj1" fmla="val 8333"/>
                  <a:gd name="adj2" fmla="val 51695"/>
                </a:avLst>
              </a:prstGeom>
              <a:ln w="25400">
                <a:solidFill>
                  <a:schemeClr val="accent1"/>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a:solidFill>
                    <a:srgbClr val="4D4D4D"/>
                  </a:solidFill>
                  <a:latin typeface="Arial" pitchFamily="34" charset="0"/>
                  <a:cs typeface="Arial" pitchFamily="34" charset="0"/>
                </a:endParaRPr>
              </a:p>
            </p:txBody>
          </p:sp>
        </p:grpSp>
        <p:sp>
          <p:nvSpPr>
            <p:cNvPr id="119" name="Right Brace 118">
              <a:extLst>
                <a:ext uri="{FF2B5EF4-FFF2-40B4-BE49-F238E27FC236}">
                  <a16:creationId xmlns:a16="http://schemas.microsoft.com/office/drawing/2014/main" id="{86F2676F-6358-673F-68AD-98060399EEF4}"/>
                </a:ext>
              </a:extLst>
            </p:cNvPr>
            <p:cNvSpPr/>
            <p:nvPr/>
          </p:nvSpPr>
          <p:spPr>
            <a:xfrm>
              <a:off x="4228239" y="5508343"/>
              <a:ext cx="277768" cy="192041"/>
            </a:xfrm>
            <a:prstGeom prst="rightBrace">
              <a:avLst>
                <a:gd name="adj1" fmla="val 8333"/>
                <a:gd name="adj2" fmla="val 51695"/>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a:solidFill>
                  <a:srgbClr val="4D4D4D"/>
                </a:solidFill>
                <a:latin typeface="Arial" pitchFamily="34" charset="0"/>
                <a:cs typeface="Arial" pitchFamily="34" charset="0"/>
              </a:endParaRPr>
            </a:p>
          </p:txBody>
        </p:sp>
        <p:grpSp>
          <p:nvGrpSpPr>
            <p:cNvPr id="143387" name="Group 11">
              <a:extLst>
                <a:ext uri="{FF2B5EF4-FFF2-40B4-BE49-F238E27FC236}">
                  <a16:creationId xmlns:a16="http://schemas.microsoft.com/office/drawing/2014/main" id="{743B0D48-EFEB-D226-8B27-639B58FF36DD}"/>
                </a:ext>
              </a:extLst>
            </p:cNvPr>
            <p:cNvGrpSpPr>
              <a:grpSpLocks/>
            </p:cNvGrpSpPr>
            <p:nvPr/>
          </p:nvGrpSpPr>
          <p:grpSpPr bwMode="auto">
            <a:xfrm>
              <a:off x="4228239" y="2364284"/>
              <a:ext cx="3357022" cy="1107996"/>
              <a:chOff x="4228239" y="2364284"/>
              <a:chExt cx="3357022" cy="1107996"/>
            </a:xfrm>
          </p:grpSpPr>
          <p:sp>
            <p:nvSpPr>
              <p:cNvPr id="3" name="Right Brace 2">
                <a:extLst>
                  <a:ext uri="{FF2B5EF4-FFF2-40B4-BE49-F238E27FC236}">
                    <a16:creationId xmlns:a16="http://schemas.microsoft.com/office/drawing/2014/main" id="{5D02BF19-71CE-7447-70E7-3B3986948C34}"/>
                  </a:ext>
                </a:extLst>
              </p:cNvPr>
              <p:cNvSpPr/>
              <p:nvPr/>
            </p:nvSpPr>
            <p:spPr>
              <a:xfrm>
                <a:off x="4228239" y="2372219"/>
                <a:ext cx="277768" cy="830058"/>
              </a:xfrm>
              <a:prstGeom prst="rightBrace">
                <a:avLst>
                  <a:gd name="adj1" fmla="val 8333"/>
                  <a:gd name="adj2" fmla="val 51695"/>
                </a:avLst>
              </a:prstGeom>
              <a:ln w="25400">
                <a:solidFill>
                  <a:srgbClr val="FFD10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a:solidFill>
                    <a:srgbClr val="FFD100"/>
                  </a:solidFill>
                  <a:latin typeface="Arial" pitchFamily="34" charset="0"/>
                  <a:cs typeface="Arial" pitchFamily="34" charset="0"/>
                </a:endParaRPr>
              </a:p>
            </p:txBody>
          </p:sp>
          <p:sp>
            <p:nvSpPr>
              <p:cNvPr id="143389" name="Content Placeholder 3">
                <a:extLst>
                  <a:ext uri="{FF2B5EF4-FFF2-40B4-BE49-F238E27FC236}">
                    <a16:creationId xmlns:a16="http://schemas.microsoft.com/office/drawing/2014/main" id="{E72BC113-2BA7-C9BD-0B65-60470105BA93}"/>
                  </a:ext>
                </a:extLst>
              </p:cNvPr>
              <p:cNvSpPr txBox="1">
                <a:spLocks noChangeArrowheads="1"/>
              </p:cNvSpPr>
              <p:nvPr/>
            </p:nvSpPr>
            <p:spPr bwMode="auto">
              <a:xfrm>
                <a:off x="4687272" y="2364284"/>
                <a:ext cx="2897989"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2813">
                  <a:lnSpc>
                    <a:spcPct val="90000"/>
                  </a:lnSpc>
                  <a:spcBef>
                    <a:spcPts val="1000"/>
                  </a:spcBef>
                  <a:buFont typeface="Arial" panose="020B0604020202020204" pitchFamily="34" charset="0"/>
                  <a:buChar char="•"/>
                  <a:defRPr sz="4400">
                    <a:solidFill>
                      <a:schemeClr val="bg2"/>
                    </a:solidFill>
                    <a:latin typeface="Arial" panose="020B0604020202020204" pitchFamily="34" charset="0"/>
                    <a:cs typeface="Arial" panose="020B0604020202020204" pitchFamily="34" charset="0"/>
                  </a:defRPr>
                </a:lvl1pPr>
                <a:lvl2pPr marL="914400" indent="-223838" defTabSz="912813">
                  <a:lnSpc>
                    <a:spcPct val="90000"/>
                  </a:lnSpc>
                  <a:spcBef>
                    <a:spcPts val="500"/>
                  </a:spcBef>
                  <a:buFont typeface="Arial" panose="020B0604020202020204" pitchFamily="34" charset="0"/>
                  <a:buChar char="-"/>
                  <a:defRPr sz="4000">
                    <a:solidFill>
                      <a:schemeClr val="bg2"/>
                    </a:solidFill>
                    <a:latin typeface="Arial" panose="020B0604020202020204" pitchFamily="34" charset="0"/>
                    <a:cs typeface="Arial" panose="020B0604020202020204" pitchFamily="34" charset="0"/>
                  </a:defRPr>
                </a:lvl2pPr>
                <a:lvl3pPr marL="690563" indent="-233363" defTabSz="912813">
                  <a:lnSpc>
                    <a:spcPct val="90000"/>
                  </a:lnSpc>
                  <a:spcBef>
                    <a:spcPts val="500"/>
                  </a:spcBef>
                  <a:buFont typeface="Arial" panose="020B0604020202020204" pitchFamily="34" charset="0"/>
                  <a:buChar char="•"/>
                  <a:defRPr sz="3600">
                    <a:solidFill>
                      <a:schemeClr val="bg2"/>
                    </a:solidFill>
                    <a:latin typeface="Arial" panose="020B0604020202020204" pitchFamily="34" charset="0"/>
                    <a:cs typeface="Arial" panose="020B0604020202020204" pitchFamily="34" charset="0"/>
                  </a:defRPr>
                </a:lvl3pPr>
                <a:lvl4pPr marL="914400" indent="-227013" defTabSz="912813">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4pPr>
                <a:lvl5pPr marL="1147763" indent="-227013" defTabSz="912813">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5pPr>
                <a:lvl6pPr marL="1604963" indent="-227013" defTabSz="912813"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6pPr>
                <a:lvl7pPr marL="2062163" indent="-227013" defTabSz="912813"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7pPr>
                <a:lvl8pPr marL="2519363" indent="-227013" defTabSz="912813"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8pPr>
                <a:lvl9pPr marL="2976563" indent="-227013" defTabSz="912813"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9pPr>
              </a:lstStyle>
              <a:p>
                <a:pPr eaLnBrk="1" hangingPunct="1">
                  <a:lnSpc>
                    <a:spcPct val="100000"/>
                  </a:lnSpc>
                  <a:spcBef>
                    <a:spcPct val="0"/>
                  </a:spcBef>
                  <a:buClr>
                    <a:srgbClr val="58A618"/>
                  </a:buClr>
                  <a:buFont typeface="Wingdings" panose="05000000000000000000" pitchFamily="2" charset="2"/>
                  <a:buNone/>
                </a:pPr>
                <a:r>
                  <a:rPr lang="en-US" altLang="en-US" sz="1800" b="1">
                    <a:solidFill>
                      <a:srgbClr val="FFD100"/>
                    </a:solidFill>
                  </a:rPr>
                  <a:t>Time above range (TAR)</a:t>
                </a:r>
              </a:p>
              <a:p>
                <a:pPr eaLnBrk="1" hangingPunct="1">
                  <a:lnSpc>
                    <a:spcPct val="100000"/>
                  </a:lnSpc>
                  <a:spcBef>
                    <a:spcPct val="0"/>
                  </a:spcBef>
                  <a:buClr>
                    <a:srgbClr val="58A618"/>
                  </a:buClr>
                  <a:buFont typeface="Wingdings" panose="05000000000000000000" pitchFamily="2" charset="2"/>
                  <a:buNone/>
                </a:pPr>
                <a:r>
                  <a:rPr lang="en-US" altLang="en-US" sz="1800">
                    <a:solidFill>
                      <a:srgbClr val="4D4D4D"/>
                    </a:solidFill>
                  </a:rPr>
                  <a:t>&lt; 1 hr, 12 min, &gt; 250 mg/dL</a:t>
                </a:r>
              </a:p>
              <a:p>
                <a:pPr eaLnBrk="1" hangingPunct="1">
                  <a:lnSpc>
                    <a:spcPct val="100000"/>
                  </a:lnSpc>
                  <a:spcBef>
                    <a:spcPct val="0"/>
                  </a:spcBef>
                  <a:buClr>
                    <a:srgbClr val="58A618"/>
                  </a:buClr>
                  <a:buFont typeface="Wingdings" panose="05000000000000000000" pitchFamily="2" charset="2"/>
                  <a:buNone/>
                </a:pPr>
                <a:r>
                  <a:rPr lang="en-US" altLang="en-US" sz="1800">
                    <a:solidFill>
                      <a:srgbClr val="4D4D4D"/>
                    </a:solidFill>
                  </a:rPr>
                  <a:t>&lt; 6 hr, &gt; 180 mg/dL</a:t>
                </a:r>
              </a:p>
              <a:p>
                <a:pPr eaLnBrk="1" hangingPunct="1">
                  <a:lnSpc>
                    <a:spcPct val="100000"/>
                  </a:lnSpc>
                  <a:spcBef>
                    <a:spcPct val="0"/>
                  </a:spcBef>
                  <a:buClr>
                    <a:srgbClr val="58A618"/>
                  </a:buClr>
                  <a:buFont typeface="Wingdings" panose="05000000000000000000" pitchFamily="2" charset="2"/>
                  <a:buNone/>
                </a:pPr>
                <a:endParaRPr lang="en-US" altLang="en-US" sz="1800">
                  <a:solidFill>
                    <a:srgbClr val="4D4D4D"/>
                  </a:solidFill>
                </a:endParaRPr>
              </a:p>
            </p:txBody>
          </p:sp>
        </p:grpSp>
      </p:grpSp>
      <p:pic>
        <p:nvPicPr>
          <p:cNvPr id="143366" name="Picture 1">
            <a:extLst>
              <a:ext uri="{FF2B5EF4-FFF2-40B4-BE49-F238E27FC236}">
                <a16:creationId xmlns:a16="http://schemas.microsoft.com/office/drawing/2014/main" id="{3268A5B1-F3EC-499C-934D-2E02748FB0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9775" y="1017588"/>
            <a:ext cx="2795588"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7" name="TextBox 50">
            <a:extLst>
              <a:ext uri="{FF2B5EF4-FFF2-40B4-BE49-F238E27FC236}">
                <a16:creationId xmlns:a16="http://schemas.microsoft.com/office/drawing/2014/main" id="{269DDEDE-B511-5301-8018-7D788A506A25}"/>
              </a:ext>
            </a:extLst>
          </p:cNvPr>
          <p:cNvSpPr txBox="1">
            <a:spLocks noChangeArrowheads="1"/>
          </p:cNvSpPr>
          <p:nvPr/>
        </p:nvSpPr>
        <p:spPr bwMode="auto">
          <a:xfrm>
            <a:off x="474663" y="2947988"/>
            <a:ext cx="11795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1200">
                <a:solidFill>
                  <a:srgbClr val="4D4D4D"/>
                </a:solidFill>
                <a:ea typeface="MS PGothic" panose="020B0600070205080204" pitchFamily="34" charset="-128"/>
                <a:cs typeface="Arial" panose="020B0604020202020204" pitchFamily="34" charset="0"/>
              </a:rPr>
              <a:t>&gt;180 mg/dL</a:t>
            </a:r>
            <a:br>
              <a:rPr lang="en-US" altLang="en-US" sz="1200">
                <a:solidFill>
                  <a:srgbClr val="4D4D4D"/>
                </a:solidFill>
                <a:ea typeface="MS PGothic" panose="020B0600070205080204" pitchFamily="34" charset="-128"/>
                <a:cs typeface="Arial" panose="020B0604020202020204" pitchFamily="34" charset="0"/>
              </a:rPr>
            </a:br>
            <a:endParaRPr lang="en-US" altLang="en-US" sz="1200">
              <a:solidFill>
                <a:srgbClr val="4D4D4D"/>
              </a:solidFill>
              <a:ea typeface="MS PGothic" panose="020B0600070205080204" pitchFamily="34" charset="-128"/>
              <a:cs typeface="Arial" panose="020B0604020202020204" pitchFamily="34" charset="0"/>
            </a:endParaRPr>
          </a:p>
        </p:txBody>
      </p:sp>
      <p:graphicFrame>
        <p:nvGraphicFramePr>
          <p:cNvPr id="54" name="Table 7">
            <a:extLst>
              <a:ext uri="{FF2B5EF4-FFF2-40B4-BE49-F238E27FC236}">
                <a16:creationId xmlns:a16="http://schemas.microsoft.com/office/drawing/2014/main" id="{20047883-0AC5-C849-39F7-CC32167418DA}"/>
              </a:ext>
            </a:extLst>
          </p:cNvPr>
          <p:cNvGraphicFramePr>
            <a:graphicFrameLocks noGrp="1"/>
          </p:cNvGraphicFramePr>
          <p:nvPr/>
        </p:nvGraphicFramePr>
        <p:xfrm>
          <a:off x="7481888" y="2308225"/>
          <a:ext cx="3309937" cy="2895600"/>
        </p:xfrm>
        <a:graphic>
          <a:graphicData uri="http://schemas.openxmlformats.org/drawingml/2006/table">
            <a:tbl>
              <a:tblPr firstRow="1" bandRow="1">
                <a:tableStyleId>{5C22544A-7EE6-4342-B048-85BDC9FD1C3A}</a:tableStyleId>
              </a:tblPr>
              <a:tblGrid>
                <a:gridCol w="3309937">
                  <a:extLst>
                    <a:ext uri="{9D8B030D-6E8A-4147-A177-3AD203B41FA5}">
                      <a16:colId xmlns:a16="http://schemas.microsoft.com/office/drawing/2014/main" val="20000"/>
                    </a:ext>
                  </a:extLst>
                </a:gridCol>
              </a:tblGrid>
              <a:tr h="298970">
                <a:tc>
                  <a:txBody>
                    <a:bodyPr/>
                    <a:lstStyle/>
                    <a:p>
                      <a:endParaRPr lang="en-US" sz="1400"/>
                    </a:p>
                  </a:txBody>
                  <a:tcPr marL="91407" marR="91407" anchor="ctr"/>
                </a:tc>
                <a:extLst>
                  <a:ext uri="{0D108BD9-81ED-4DB2-BD59-A6C34878D82A}">
                    <a16:rowId xmlns:a16="http://schemas.microsoft.com/office/drawing/2014/main" val="10000"/>
                  </a:ext>
                </a:extLst>
              </a:tr>
              <a:tr h="440484">
                <a:tc>
                  <a:txBody>
                    <a:bodyPr/>
                    <a:lstStyle/>
                    <a:p>
                      <a:r>
                        <a:rPr lang="en-US" sz="1400" b="1"/>
                        <a:t>Number of days CGM is worn</a:t>
                      </a:r>
                    </a:p>
                    <a:p>
                      <a:r>
                        <a:rPr lang="en-US" sz="1400"/>
                        <a:t>14 days is recommended</a:t>
                      </a:r>
                    </a:p>
                  </a:txBody>
                  <a:tcPr marL="91407" marR="91407" anchor="ctr"/>
                </a:tc>
                <a:extLst>
                  <a:ext uri="{0D108BD9-81ED-4DB2-BD59-A6C34878D82A}">
                    <a16:rowId xmlns:a16="http://schemas.microsoft.com/office/drawing/2014/main" val="10001"/>
                  </a:ext>
                </a:extLst>
              </a:tr>
              <a:tr h="440484">
                <a:tc>
                  <a:txBody>
                    <a:bodyPr/>
                    <a:lstStyle/>
                    <a:p>
                      <a:r>
                        <a:rPr lang="en-US" sz="1400" b="1" dirty="0"/>
                        <a:t>Percentage of time CGM is active</a:t>
                      </a:r>
                    </a:p>
                    <a:p>
                      <a:r>
                        <a:rPr lang="en-US" sz="1400" dirty="0"/>
                        <a:t>70% of data from 14 days is recommended</a:t>
                      </a:r>
                    </a:p>
                  </a:txBody>
                  <a:tcPr marL="91407" marR="91407" anchor="ctr"/>
                </a:tc>
                <a:extLst>
                  <a:ext uri="{0D108BD9-81ED-4DB2-BD59-A6C34878D82A}">
                    <a16:rowId xmlns:a16="http://schemas.microsoft.com/office/drawing/2014/main" val="10002"/>
                  </a:ext>
                </a:extLst>
              </a:tr>
              <a:tr h="157840">
                <a:tc>
                  <a:txBody>
                    <a:bodyPr/>
                    <a:lstStyle/>
                    <a:p>
                      <a:r>
                        <a:rPr lang="en-US" sz="1400" b="1"/>
                        <a:t>Mean glucose</a:t>
                      </a:r>
                    </a:p>
                  </a:txBody>
                  <a:tcPr marL="91407" marR="91407" anchor="ctr"/>
                </a:tc>
                <a:extLst>
                  <a:ext uri="{0D108BD9-81ED-4DB2-BD59-A6C34878D82A}">
                    <a16:rowId xmlns:a16="http://schemas.microsoft.com/office/drawing/2014/main" val="10003"/>
                  </a:ext>
                </a:extLst>
              </a:tr>
              <a:tr h="440484">
                <a:tc>
                  <a:txBody>
                    <a:bodyPr/>
                    <a:lstStyle/>
                    <a:p>
                      <a:r>
                        <a:rPr lang="en-US" sz="1400" b="1"/>
                        <a:t>Glucose management indicator (GMI)</a:t>
                      </a:r>
                    </a:p>
                    <a:p>
                      <a:r>
                        <a:rPr lang="en-US" sz="1400"/>
                        <a:t>Estimated A1C</a:t>
                      </a:r>
                    </a:p>
                  </a:txBody>
                  <a:tcPr marL="91407" marR="91407" anchor="ctr"/>
                </a:tc>
                <a:extLst>
                  <a:ext uri="{0D108BD9-81ED-4DB2-BD59-A6C34878D82A}">
                    <a16:rowId xmlns:a16="http://schemas.microsoft.com/office/drawing/2014/main" val="10004"/>
                  </a:ext>
                </a:extLst>
              </a:tr>
              <a:tr h="270039">
                <a:tc>
                  <a:txBody>
                    <a:bodyPr/>
                    <a:lstStyle/>
                    <a:p>
                      <a:r>
                        <a:rPr lang="en-US" sz="1400" b="1" dirty="0"/>
                        <a:t>Coefficient of variation (CV)</a:t>
                      </a:r>
                    </a:p>
                    <a:p>
                      <a:r>
                        <a:rPr lang="en-US" sz="1400" u="none" strike="noStrike" kern="1200" baseline="0" dirty="0"/>
                        <a:t>This is a measure of glycemic variability. A CV &gt;36% is considered unstable.</a:t>
                      </a:r>
                      <a:endParaRPr lang="en-US" sz="1400" b="1" dirty="0"/>
                    </a:p>
                  </a:txBody>
                  <a:tcPr marL="91407" marR="91407" anchor="ctr"/>
                </a:tc>
                <a:extLst>
                  <a:ext uri="{0D108BD9-81ED-4DB2-BD59-A6C34878D82A}">
                    <a16:rowId xmlns:a16="http://schemas.microsoft.com/office/drawing/2014/main" val="10005"/>
                  </a:ext>
                </a:extLst>
              </a:tr>
            </a:tbl>
          </a:graphicData>
        </a:graphic>
      </p:graphicFrame>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09B8FC9-1BF4-942B-CDBD-2D066224E3F3}"/>
              </a:ext>
            </a:extLst>
          </p:cNvPr>
          <p:cNvSpPr/>
          <p:nvPr/>
        </p:nvSpPr>
        <p:spPr>
          <a:xfrm>
            <a:off x="0" y="0"/>
            <a:ext cx="12192000" cy="70754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3200">
              <a:solidFill>
                <a:srgbClr val="FFFFFF"/>
              </a:solidFill>
            </a:endParaRPr>
          </a:p>
        </p:txBody>
      </p:sp>
      <p:pic>
        <p:nvPicPr>
          <p:cNvPr id="145411" name="Picture 4">
            <a:extLst>
              <a:ext uri="{FF2B5EF4-FFF2-40B4-BE49-F238E27FC236}">
                <a16:creationId xmlns:a16="http://schemas.microsoft.com/office/drawing/2014/main" id="{C7C95907-85C5-9824-65CF-FBE71982FD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2400" y="327025"/>
            <a:ext cx="5789613" cy="653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a:extLst>
              <a:ext uri="{FF2B5EF4-FFF2-40B4-BE49-F238E27FC236}">
                <a16:creationId xmlns:a16="http://schemas.microsoft.com/office/drawing/2014/main" id="{46EA80C4-DDD8-2690-F748-742D04FF85EE}"/>
              </a:ext>
            </a:extLst>
          </p:cNvPr>
          <p:cNvSpPr/>
          <p:nvPr/>
        </p:nvSpPr>
        <p:spPr>
          <a:xfrm>
            <a:off x="4022725" y="4397375"/>
            <a:ext cx="1412875" cy="38893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4" eaLnBrk="1" hangingPunct="1">
              <a:defRPr/>
            </a:pPr>
            <a:endParaRPr lang="en-US" sz="2400">
              <a:solidFill>
                <a:prstClr val="white"/>
              </a:solidFill>
            </a:endParaRPr>
          </a:p>
        </p:txBody>
      </p:sp>
      <p:sp>
        <p:nvSpPr>
          <p:cNvPr id="36" name="Oval 35">
            <a:extLst>
              <a:ext uri="{FF2B5EF4-FFF2-40B4-BE49-F238E27FC236}">
                <a16:creationId xmlns:a16="http://schemas.microsoft.com/office/drawing/2014/main" id="{48E18F76-F6D9-2195-70FE-B1851DCD370E}"/>
              </a:ext>
            </a:extLst>
          </p:cNvPr>
          <p:cNvSpPr/>
          <p:nvPr/>
        </p:nvSpPr>
        <p:spPr>
          <a:xfrm>
            <a:off x="6167438" y="4348163"/>
            <a:ext cx="1230312" cy="447675"/>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4" eaLnBrk="1" hangingPunct="1">
              <a:defRPr/>
            </a:pPr>
            <a:endParaRPr lang="en-US" sz="2400">
              <a:solidFill>
                <a:prstClr val="white"/>
              </a:solidFill>
            </a:endParaRPr>
          </a:p>
        </p:txBody>
      </p:sp>
      <p:sp>
        <p:nvSpPr>
          <p:cNvPr id="43" name="TextBox 42">
            <a:extLst>
              <a:ext uri="{FF2B5EF4-FFF2-40B4-BE49-F238E27FC236}">
                <a16:creationId xmlns:a16="http://schemas.microsoft.com/office/drawing/2014/main" id="{DF1C9B5E-A2E2-4BEC-19DE-95C12BB1B037}"/>
              </a:ext>
            </a:extLst>
          </p:cNvPr>
          <p:cNvSpPr txBox="1"/>
          <p:nvPr/>
        </p:nvSpPr>
        <p:spPr>
          <a:xfrm>
            <a:off x="8229600" y="1547813"/>
            <a:ext cx="3336925" cy="503237"/>
          </a:xfrm>
          <a:prstGeom prst="rect">
            <a:avLst/>
          </a:prstGeom>
          <a:noFill/>
        </p:spPr>
        <p:txBody>
          <a:bodyPr>
            <a:spAutoFit/>
          </a:bodyPr>
          <a:lstStyle/>
          <a:p>
            <a:pPr algn="ctr" defTabSz="685766" eaLnBrk="1" hangingPunct="1">
              <a:defRPr/>
            </a:pPr>
            <a:r>
              <a:rPr lang="en-US" sz="2667" b="1" dirty="0">
                <a:solidFill>
                  <a:srgbClr val="00B050"/>
                </a:solidFill>
                <a:latin typeface="Calibri"/>
                <a:ea typeface="MS PGothic" panose="020B0600070205080204" pitchFamily="34" charset="-128"/>
              </a:rPr>
              <a:t>More Green</a:t>
            </a:r>
            <a:r>
              <a:rPr lang="en-US" sz="2667" b="1" dirty="0">
                <a:solidFill>
                  <a:prstClr val="black"/>
                </a:solidFill>
                <a:latin typeface="Calibri"/>
                <a:ea typeface="MS PGothic" panose="020B0600070205080204" pitchFamily="34" charset="-128"/>
              </a:rPr>
              <a:t>, </a:t>
            </a:r>
            <a:r>
              <a:rPr lang="en-US" sz="2667" b="1" dirty="0">
                <a:solidFill>
                  <a:srgbClr val="FF0000"/>
                </a:solidFill>
                <a:latin typeface="Calibri"/>
                <a:ea typeface="MS PGothic" panose="020B0600070205080204" pitchFamily="34" charset="-128"/>
              </a:rPr>
              <a:t>Less Red</a:t>
            </a:r>
            <a:endParaRPr lang="en-US" sz="1867" dirty="0">
              <a:solidFill>
                <a:prstClr val="black"/>
              </a:solidFill>
              <a:latin typeface="Calibri"/>
              <a:ea typeface="MS PGothic" panose="020B0600070205080204" pitchFamily="34" charset="-128"/>
            </a:endParaRPr>
          </a:p>
        </p:txBody>
      </p:sp>
      <p:sp>
        <p:nvSpPr>
          <p:cNvPr id="44" name="TextBox 43">
            <a:extLst>
              <a:ext uri="{FF2B5EF4-FFF2-40B4-BE49-F238E27FC236}">
                <a16:creationId xmlns:a16="http://schemas.microsoft.com/office/drawing/2014/main" id="{41566826-F7E4-8D3A-C8F0-8841C67244A3}"/>
              </a:ext>
            </a:extLst>
          </p:cNvPr>
          <p:cNvSpPr txBox="1"/>
          <p:nvPr/>
        </p:nvSpPr>
        <p:spPr>
          <a:xfrm>
            <a:off x="7813675" y="3724275"/>
            <a:ext cx="1257300" cy="866775"/>
          </a:xfrm>
          <a:prstGeom prst="roundRect">
            <a:avLst/>
          </a:prstGeom>
          <a:solidFill>
            <a:srgbClr val="522398"/>
          </a:solidFill>
          <a:ln w="19050">
            <a:noFill/>
          </a:ln>
          <a:effectLst>
            <a:outerShdw blurRad="50800" dist="38100" dir="2700000" algn="tl" rotWithShape="0">
              <a:prstClr val="black">
                <a:alpha val="40000"/>
              </a:prstClr>
            </a:outerShdw>
          </a:effectLst>
        </p:spPr>
        <p:txBody>
          <a:bodyPr lIns="20251" tIns="20251" rIns="20251" bIns="20251" anchor="ctr"/>
          <a:lstStyle>
            <a:defPPr>
              <a:defRPr lang="en-US"/>
            </a:defPPr>
            <a:lvl1pPr algn="ctr">
              <a:defRPr sz="2400" b="1">
                <a:solidFill>
                  <a:schemeClr val="bg1"/>
                </a:solidFill>
              </a:defRPr>
            </a:lvl1pPr>
          </a:lstStyle>
          <a:p>
            <a:pPr defTabSz="685766" eaLnBrk="1" hangingPunct="1">
              <a:defRPr/>
            </a:pPr>
            <a:r>
              <a:rPr lang="en-US" sz="2700" kern="0" dirty="0">
                <a:solidFill>
                  <a:srgbClr val="FFFFFF"/>
                </a:solidFill>
                <a:latin typeface="Calibri"/>
                <a:ea typeface="MS PGothic" panose="020B0600070205080204" pitchFamily="34" charset="-128"/>
              </a:rPr>
              <a:t>FNIR</a:t>
            </a:r>
          </a:p>
        </p:txBody>
      </p:sp>
      <p:sp>
        <p:nvSpPr>
          <p:cNvPr id="45" name="TextBox 44">
            <a:extLst>
              <a:ext uri="{FF2B5EF4-FFF2-40B4-BE49-F238E27FC236}">
                <a16:creationId xmlns:a16="http://schemas.microsoft.com/office/drawing/2014/main" id="{699BBFD9-923D-6E8F-CBD7-5982EC4EFDFD}"/>
              </a:ext>
            </a:extLst>
          </p:cNvPr>
          <p:cNvSpPr txBox="1"/>
          <p:nvPr/>
        </p:nvSpPr>
        <p:spPr>
          <a:xfrm>
            <a:off x="9312275" y="3708400"/>
            <a:ext cx="2295525" cy="828675"/>
          </a:xfrm>
          <a:prstGeom prst="roundRect">
            <a:avLst/>
          </a:prstGeom>
          <a:solidFill>
            <a:srgbClr val="522398"/>
          </a:solidFill>
        </p:spPr>
        <p:txBody>
          <a:bodyPr>
            <a:spAutoFit/>
          </a:bodyPr>
          <a:lstStyle/>
          <a:p>
            <a:pPr algn="ctr" defTabSz="685766" eaLnBrk="1" hangingPunct="1">
              <a:defRPr/>
            </a:pPr>
            <a:r>
              <a:rPr lang="en-US" sz="2133" b="1" kern="0" dirty="0">
                <a:solidFill>
                  <a:prstClr val="white"/>
                </a:solidFill>
                <a:latin typeface="Calibri"/>
                <a:ea typeface="MS PGothic" panose="020B0600070205080204" pitchFamily="34" charset="-128"/>
              </a:rPr>
              <a:t>F</a:t>
            </a:r>
            <a:r>
              <a:rPr lang="en-US" sz="2133" kern="0" dirty="0">
                <a:solidFill>
                  <a:prstClr val="white"/>
                </a:solidFill>
                <a:latin typeface="Calibri"/>
                <a:ea typeface="MS PGothic" panose="020B0600070205080204" pitchFamily="34" charset="-128"/>
              </a:rPr>
              <a:t>lat </a:t>
            </a:r>
            <a:r>
              <a:rPr lang="en-US" sz="2133" b="1" kern="0" dirty="0">
                <a:solidFill>
                  <a:prstClr val="white"/>
                </a:solidFill>
                <a:latin typeface="Calibri"/>
                <a:ea typeface="MS PGothic" panose="020B0600070205080204" pitchFamily="34" charset="-128"/>
              </a:rPr>
              <a:t>N</a:t>
            </a:r>
            <a:r>
              <a:rPr lang="en-US" sz="2133" kern="0" dirty="0">
                <a:solidFill>
                  <a:prstClr val="white"/>
                </a:solidFill>
                <a:latin typeface="Calibri"/>
                <a:ea typeface="MS PGothic" panose="020B0600070205080204" pitchFamily="34" charset="-128"/>
              </a:rPr>
              <a:t>arrow</a:t>
            </a:r>
          </a:p>
          <a:p>
            <a:pPr algn="ctr" defTabSz="685766" eaLnBrk="1" hangingPunct="1">
              <a:defRPr/>
            </a:pPr>
            <a:r>
              <a:rPr lang="en-US" sz="2133" b="1" kern="0" dirty="0">
                <a:solidFill>
                  <a:prstClr val="white"/>
                </a:solidFill>
                <a:latin typeface="Calibri"/>
                <a:ea typeface="MS PGothic" panose="020B0600070205080204" pitchFamily="34" charset="-128"/>
              </a:rPr>
              <a:t>I</a:t>
            </a:r>
            <a:r>
              <a:rPr lang="en-US" sz="2133" kern="0" dirty="0">
                <a:solidFill>
                  <a:prstClr val="white"/>
                </a:solidFill>
                <a:latin typeface="Calibri"/>
                <a:ea typeface="MS PGothic" panose="020B0600070205080204" pitchFamily="34" charset="-128"/>
              </a:rPr>
              <a:t>n </a:t>
            </a:r>
            <a:r>
              <a:rPr lang="en-US" sz="2133" b="1" kern="0" dirty="0">
                <a:solidFill>
                  <a:prstClr val="white"/>
                </a:solidFill>
                <a:latin typeface="Calibri"/>
                <a:ea typeface="MS PGothic" panose="020B0600070205080204" pitchFamily="34" charset="-128"/>
              </a:rPr>
              <a:t>R</a:t>
            </a:r>
            <a:r>
              <a:rPr lang="en-US" sz="2133" kern="0" dirty="0">
                <a:solidFill>
                  <a:prstClr val="white"/>
                </a:solidFill>
                <a:latin typeface="Calibri"/>
                <a:ea typeface="MS PGothic" panose="020B0600070205080204" pitchFamily="34" charset="-128"/>
              </a:rPr>
              <a:t>ange</a:t>
            </a:r>
          </a:p>
        </p:txBody>
      </p:sp>
      <p:pic>
        <p:nvPicPr>
          <p:cNvPr id="49" name="Picture 48">
            <a:extLst>
              <a:ext uri="{FF2B5EF4-FFF2-40B4-BE49-F238E27FC236}">
                <a16:creationId xmlns:a16="http://schemas.microsoft.com/office/drawing/2014/main" id="{B40846AC-988F-C5AE-0223-7D22A5D088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1725" y="4833938"/>
            <a:ext cx="1557338"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0894CA72-3941-094A-0271-3BA074E9C1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42325" y="5562600"/>
            <a:ext cx="25527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9" name="Picture 3">
            <a:extLst>
              <a:ext uri="{FF2B5EF4-FFF2-40B4-BE49-F238E27FC236}">
                <a16:creationId xmlns:a16="http://schemas.microsoft.com/office/drawing/2014/main" id="{AC3404EF-B6EC-AC54-3A12-F196AD8322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8559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33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6" grpId="0" animBg="1"/>
      <p:bldP spid="43" grpId="0"/>
      <p:bldP spid="44" grpId="0" animBg="1"/>
      <p:bldP spid="4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a:extLst>
              <a:ext uri="{FF2B5EF4-FFF2-40B4-BE49-F238E27FC236}">
                <a16:creationId xmlns:a16="http://schemas.microsoft.com/office/drawing/2014/main" id="{A721E545-9088-4711-1BB5-04B3BB5B292B}"/>
              </a:ext>
            </a:extLst>
          </p:cNvPr>
          <p:cNvSpPr>
            <a:spLocks noGrp="1"/>
          </p:cNvSpPr>
          <p:nvPr>
            <p:ph type="title"/>
          </p:nvPr>
        </p:nvSpPr>
        <p:spPr>
          <a:xfrm>
            <a:off x="0" y="228600"/>
            <a:ext cx="12192000" cy="2209800"/>
          </a:xfrm>
        </p:spPr>
        <p:txBody>
          <a:bodyPr/>
          <a:lstStyle/>
          <a:p>
            <a:r>
              <a:rPr lang="en-US" altLang="en-US"/>
              <a:t>Poll 17. What is the goal time in range for most adults with type 1 or 2 diabetes? </a:t>
            </a:r>
          </a:p>
        </p:txBody>
      </p:sp>
      <p:sp>
        <p:nvSpPr>
          <p:cNvPr id="3" name="Content Placeholder 2">
            <a:extLst>
              <a:ext uri="{FF2B5EF4-FFF2-40B4-BE49-F238E27FC236}">
                <a16:creationId xmlns:a16="http://schemas.microsoft.com/office/drawing/2014/main" id="{96E6673A-0D54-2D74-F7D3-7F52C60172AA}"/>
              </a:ext>
            </a:extLst>
          </p:cNvPr>
          <p:cNvSpPr>
            <a:spLocks noGrp="1"/>
          </p:cNvSpPr>
          <p:nvPr>
            <p:ph idx="1"/>
          </p:nvPr>
        </p:nvSpPr>
        <p:spPr>
          <a:xfrm>
            <a:off x="838200" y="2438400"/>
            <a:ext cx="10515600" cy="3738563"/>
          </a:xfrm>
        </p:spPr>
        <p:txBody>
          <a:bodyPr/>
          <a:lstStyle/>
          <a:p>
            <a:pPr>
              <a:buFont typeface="Arial" panose="020B0604020202020204" pitchFamily="34" charset="0"/>
              <a:buAutoNum type="alphaUcPeriod"/>
              <a:defRPr/>
            </a:pPr>
            <a:r>
              <a:rPr lang="en-US" dirty="0"/>
              <a:t>≥50%</a:t>
            </a:r>
          </a:p>
          <a:p>
            <a:pPr>
              <a:buFont typeface="Arial" panose="020B0604020202020204" pitchFamily="34" charset="0"/>
              <a:buAutoNum type="alphaUcPeriod"/>
              <a:defRPr/>
            </a:pPr>
            <a:r>
              <a:rPr lang="en-US" dirty="0"/>
              <a:t>≥70%</a:t>
            </a:r>
          </a:p>
          <a:p>
            <a:pPr marL="514350" indent="-514350">
              <a:buFont typeface="+mj-lt"/>
              <a:buAutoNum type="alphaUcPeriod"/>
              <a:defRPr/>
            </a:pPr>
            <a:r>
              <a:rPr lang="en-US" dirty="0"/>
              <a:t>≥80%</a:t>
            </a:r>
          </a:p>
          <a:p>
            <a:pPr marL="514350" indent="-514350">
              <a:buFont typeface="+mj-lt"/>
              <a:buAutoNum type="alphaUcPeriod"/>
              <a:defRPr/>
            </a:pPr>
            <a:r>
              <a:rPr lang="en-US" dirty="0"/>
              <a:t>≥90%</a:t>
            </a:r>
          </a:p>
          <a:p>
            <a:pPr>
              <a:defRPr/>
            </a:pPr>
            <a:endParaRPr lang="en-US" dirty="0"/>
          </a:p>
        </p:txBody>
      </p:sp>
      <p:sp>
        <p:nvSpPr>
          <p:cNvPr id="2" name="Oval 1">
            <a:extLst>
              <a:ext uri="{FF2B5EF4-FFF2-40B4-BE49-F238E27FC236}">
                <a16:creationId xmlns:a16="http://schemas.microsoft.com/office/drawing/2014/main" id="{941ABE8A-CD40-44B2-9948-A4F7865C4F23}"/>
              </a:ext>
            </a:extLst>
          </p:cNvPr>
          <p:cNvSpPr/>
          <p:nvPr/>
        </p:nvSpPr>
        <p:spPr>
          <a:xfrm>
            <a:off x="609600" y="3048000"/>
            <a:ext cx="2819400" cy="7620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1">
            <a:extLst>
              <a:ext uri="{FF2B5EF4-FFF2-40B4-BE49-F238E27FC236}">
                <a16:creationId xmlns:a16="http://schemas.microsoft.com/office/drawing/2014/main" id="{0E9E2A44-842C-2D70-BCB7-EC75DDED5245}"/>
              </a:ext>
            </a:extLst>
          </p:cNvPr>
          <p:cNvSpPr>
            <a:spLocks noGrp="1"/>
          </p:cNvSpPr>
          <p:nvPr>
            <p:ph type="title"/>
          </p:nvPr>
        </p:nvSpPr>
        <p:spPr/>
        <p:txBody>
          <a:bodyPr/>
          <a:lstStyle/>
          <a:p>
            <a:r>
              <a:rPr lang="en-US" altLang="en-US"/>
              <a:t>                               </a:t>
            </a:r>
          </a:p>
        </p:txBody>
      </p:sp>
      <p:pic>
        <p:nvPicPr>
          <p:cNvPr id="149507" name="Picture 6">
            <a:extLst>
              <a:ext uri="{FF2B5EF4-FFF2-40B4-BE49-F238E27FC236}">
                <a16:creationId xmlns:a16="http://schemas.microsoft.com/office/drawing/2014/main" id="{37AEDC43-1F66-9D61-47CE-111E5740F3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95425"/>
            <a:ext cx="5943600" cy="236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8" name="Picture 8">
            <a:extLst>
              <a:ext uri="{FF2B5EF4-FFF2-40B4-BE49-F238E27FC236}">
                <a16:creationId xmlns:a16="http://schemas.microsoft.com/office/drawing/2014/main" id="{6900C462-DA6B-A4E6-2436-344B68D36D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414463"/>
            <a:ext cx="2462213" cy="241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9" name="Picture 10">
            <a:extLst>
              <a:ext uri="{FF2B5EF4-FFF2-40B4-BE49-F238E27FC236}">
                <a16:creationId xmlns:a16="http://schemas.microsoft.com/office/drawing/2014/main" id="{0D58A2B2-E468-91C2-CC4E-532AD94FB6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325" y="3921125"/>
            <a:ext cx="520065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0" name="TextBox 13">
            <a:extLst>
              <a:ext uri="{FF2B5EF4-FFF2-40B4-BE49-F238E27FC236}">
                <a16:creationId xmlns:a16="http://schemas.microsoft.com/office/drawing/2014/main" id="{3FF2DB76-BA3B-2A79-4E17-B524E084A986}"/>
              </a:ext>
            </a:extLst>
          </p:cNvPr>
          <p:cNvSpPr txBox="1">
            <a:spLocks noChangeArrowheads="1"/>
          </p:cNvSpPr>
          <p:nvPr/>
        </p:nvSpPr>
        <p:spPr bwMode="auto">
          <a:xfrm>
            <a:off x="461963" y="6313488"/>
            <a:ext cx="10515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chemeClr val="bg1"/>
                </a:solidFill>
              </a:rPr>
              <a:t>Same person, same data, look at the difference in time in range!</a:t>
            </a:r>
          </a:p>
        </p:txBody>
      </p:sp>
      <p:sp>
        <p:nvSpPr>
          <p:cNvPr id="149511" name="Subtitle 2">
            <a:extLst>
              <a:ext uri="{FF2B5EF4-FFF2-40B4-BE49-F238E27FC236}">
                <a16:creationId xmlns:a16="http://schemas.microsoft.com/office/drawing/2014/main" id="{1E001533-1FCB-7E9A-C31A-19D864E1C4A9}"/>
              </a:ext>
            </a:extLst>
          </p:cNvPr>
          <p:cNvSpPr txBox="1">
            <a:spLocks noChangeArrowheads="1"/>
          </p:cNvSpPr>
          <p:nvPr/>
        </p:nvSpPr>
        <p:spPr bwMode="auto">
          <a:xfrm>
            <a:off x="368300" y="312738"/>
            <a:ext cx="114554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4400">
                <a:solidFill>
                  <a:schemeClr val="bg2"/>
                </a:solidFill>
                <a:latin typeface="Arial" panose="020B0604020202020204" pitchFamily="34" charset="0"/>
                <a:cs typeface="Arial" panose="020B0604020202020204" pitchFamily="34" charset="0"/>
              </a:defRPr>
            </a:lvl1pPr>
            <a:lvl2pPr marL="914400" indent="-457200">
              <a:lnSpc>
                <a:spcPct val="90000"/>
              </a:lnSpc>
              <a:spcBef>
                <a:spcPts val="500"/>
              </a:spcBef>
              <a:buFont typeface="Arial" panose="020B0604020202020204" pitchFamily="34" charset="0"/>
              <a:buChar char="-"/>
              <a:defRPr sz="4000">
                <a:solidFill>
                  <a:schemeClr val="bg2"/>
                </a:solidFill>
                <a:latin typeface="Arial" panose="020B0604020202020204" pitchFamily="34" charset="0"/>
                <a:cs typeface="Arial" panose="020B0604020202020204" pitchFamily="34" charset="0"/>
              </a:defRPr>
            </a:lvl2pPr>
            <a:lvl3pPr marL="1371600" indent="-457200">
              <a:lnSpc>
                <a:spcPct val="90000"/>
              </a:lnSpc>
              <a:spcBef>
                <a:spcPts val="500"/>
              </a:spcBef>
              <a:buFont typeface="Arial" panose="020B0604020202020204" pitchFamily="34" charset="0"/>
              <a:buChar char="•"/>
              <a:defRPr sz="3600">
                <a:solidFill>
                  <a:schemeClr val="bg2"/>
                </a:solidFill>
                <a:latin typeface="Arial" panose="020B0604020202020204" pitchFamily="34" charset="0"/>
                <a:cs typeface="Arial" panose="020B0604020202020204" pitchFamily="34" charset="0"/>
              </a:defRPr>
            </a:lvl3pPr>
            <a:lvl4pPr marL="1828800" indent="-457200">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4pPr>
            <a:lvl5pPr marL="2286000" indent="-457200">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5pPr>
            <a:lvl6pPr marL="2743200" indent="-4572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6pPr>
            <a:lvl7pPr marL="3200400" indent="-4572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7pPr>
            <a:lvl8pPr marL="3657600" indent="-4572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8pPr>
            <a:lvl9pPr marL="4114800" indent="-4572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None/>
            </a:pPr>
            <a:r>
              <a:rPr lang="en-US" altLang="en-US">
                <a:solidFill>
                  <a:srgbClr val="5C2D8B"/>
                </a:solidFill>
              </a:rPr>
              <a:t>Target Glucose Ranges</a:t>
            </a:r>
          </a:p>
        </p:txBody>
      </p:sp>
      <p:pic>
        <p:nvPicPr>
          <p:cNvPr id="4" name="Content Placeholder 12">
            <a:extLst>
              <a:ext uri="{FF2B5EF4-FFF2-40B4-BE49-F238E27FC236}">
                <a16:creationId xmlns:a16="http://schemas.microsoft.com/office/drawing/2014/main" id="{C33A99AB-9498-66BD-52B2-2CAFC1A36858}"/>
              </a:ext>
            </a:extLst>
          </p:cNvPr>
          <p:cNvPicPr>
            <a:picLocks noChangeAspect="1"/>
          </p:cNvPicPr>
          <p:nvPr/>
        </p:nvPicPr>
        <p:blipFill>
          <a:blip r:embed="rId5"/>
          <a:stretch>
            <a:fillRect/>
          </a:stretch>
        </p:blipFill>
        <p:spPr>
          <a:xfrm>
            <a:off x="6584950" y="3841750"/>
            <a:ext cx="2028825" cy="2192338"/>
          </a:xfrm>
        </p:spPr>
      </p:pic>
      <p:pic>
        <p:nvPicPr>
          <p:cNvPr id="5" name="Content Placeholder 12">
            <a:extLst>
              <a:ext uri="{FF2B5EF4-FFF2-40B4-BE49-F238E27FC236}">
                <a16:creationId xmlns:a16="http://schemas.microsoft.com/office/drawing/2014/main" id="{7BE4F97E-EF0E-0873-3436-FA910A9DA854}"/>
              </a:ext>
            </a:extLst>
          </p:cNvPr>
          <p:cNvPicPr>
            <a:picLocks noChangeAspect="1"/>
          </p:cNvPicPr>
          <p:nvPr/>
        </p:nvPicPr>
        <p:blipFill>
          <a:blip r:embed="rId5"/>
          <a:stretch>
            <a:fillRect/>
          </a:stretch>
        </p:blipFill>
        <p:spPr>
          <a:xfrm>
            <a:off x="6737350" y="3994150"/>
            <a:ext cx="2028825" cy="2192338"/>
          </a:xfrm>
        </p:spPr>
      </p:pic>
      <p:pic>
        <p:nvPicPr>
          <p:cNvPr id="149514" name="Content Placeholder 12">
            <a:extLst>
              <a:ext uri="{FF2B5EF4-FFF2-40B4-BE49-F238E27FC236}">
                <a16:creationId xmlns:a16="http://schemas.microsoft.com/office/drawing/2014/main" id="{51520267-DA1D-2AED-4BAF-675CECB854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9750" y="4146550"/>
            <a:ext cx="2028825" cy="219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3">
            <a:extLst>
              <a:ext uri="{FF2B5EF4-FFF2-40B4-BE49-F238E27FC236}">
                <a16:creationId xmlns:a16="http://schemas.microsoft.com/office/drawing/2014/main" id="{1878B41B-5F58-C7BF-01A1-06C4339A4E37}"/>
              </a:ext>
            </a:extLst>
          </p:cNvPr>
          <p:cNvSpPr>
            <a:spLocks noGrp="1"/>
          </p:cNvSpPr>
          <p:nvPr>
            <p:ph type="title"/>
          </p:nvPr>
        </p:nvSpPr>
        <p:spPr>
          <a:xfrm>
            <a:off x="6350" y="231775"/>
            <a:ext cx="12179300" cy="836613"/>
          </a:xfrm>
        </p:spPr>
        <p:txBody>
          <a:bodyPr/>
          <a:lstStyle/>
          <a:p>
            <a:pPr>
              <a:defRPr/>
            </a:pPr>
            <a:r>
              <a:rPr lang="en-US" altLang="en-US" sz="3597" dirty="0"/>
              <a:t>ICC Framework – Identify-Configure-Collaborate</a:t>
            </a:r>
            <a:endParaRPr lang="en-US" altLang="en-US" dirty="0"/>
          </a:p>
        </p:txBody>
      </p:sp>
      <p:sp>
        <p:nvSpPr>
          <p:cNvPr id="99331" name="Slide Number Placeholder 2">
            <a:extLst>
              <a:ext uri="{FF2B5EF4-FFF2-40B4-BE49-F238E27FC236}">
                <a16:creationId xmlns:a16="http://schemas.microsoft.com/office/drawing/2014/main" id="{B6C1CF2F-8D3F-401E-2819-AAFCD03683A3}"/>
              </a:ext>
            </a:extLst>
          </p:cNvPr>
          <p:cNvSpPr>
            <a:spLocks noGrp="1" noChangeArrowheads="1"/>
          </p:cNvSpPr>
          <p:nvPr>
            <p:ph type="sldNum" sz="quarter" idx="4294967295"/>
          </p:nvPr>
        </p:nvSpPr>
        <p:spPr bwMode="auto">
          <a:xfrm>
            <a:off x="10134600" y="4772025"/>
            <a:ext cx="2057400" cy="2730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lnSpc>
                <a:spcPct val="90000"/>
              </a:lnSpc>
              <a:spcBef>
                <a:spcPts val="1000"/>
              </a:spcBef>
              <a:buFont typeface="Arial" panose="020B0604020202020204" pitchFamily="34" charset="0"/>
              <a:buChar char="•"/>
              <a:defRPr sz="4400">
                <a:solidFill>
                  <a:schemeClr val="bg2"/>
                </a:solidFill>
                <a:latin typeface="Arial" panose="020B0604020202020204" pitchFamily="34" charset="0"/>
                <a:cs typeface="Arial" panose="020B0604020202020204" pitchFamily="34" charset="0"/>
              </a:defRPr>
            </a:lvl1pPr>
            <a:lvl2pPr marL="914400" indent="-457200" defTabSz="457200">
              <a:lnSpc>
                <a:spcPct val="90000"/>
              </a:lnSpc>
              <a:spcBef>
                <a:spcPts val="500"/>
              </a:spcBef>
              <a:buFont typeface="Arial" panose="020B0604020202020204" pitchFamily="34" charset="0"/>
              <a:buChar char="-"/>
              <a:defRPr sz="4000">
                <a:solidFill>
                  <a:schemeClr val="bg2"/>
                </a:solidFill>
                <a:latin typeface="Arial" panose="020B0604020202020204" pitchFamily="34" charset="0"/>
                <a:cs typeface="Arial" panose="020B0604020202020204" pitchFamily="34" charset="0"/>
              </a:defRPr>
            </a:lvl2pPr>
            <a:lvl3pPr marL="1371600" indent="-457200" defTabSz="457200">
              <a:lnSpc>
                <a:spcPct val="90000"/>
              </a:lnSpc>
              <a:spcBef>
                <a:spcPts val="500"/>
              </a:spcBef>
              <a:buFont typeface="Arial" panose="020B0604020202020204" pitchFamily="34" charset="0"/>
              <a:buChar char="•"/>
              <a:defRPr sz="3600">
                <a:solidFill>
                  <a:schemeClr val="bg2"/>
                </a:solidFill>
                <a:latin typeface="Arial" panose="020B0604020202020204" pitchFamily="34" charset="0"/>
                <a:cs typeface="Arial" panose="020B0604020202020204" pitchFamily="34" charset="0"/>
              </a:defRPr>
            </a:lvl3pPr>
            <a:lvl4pPr marL="1828800" indent="-457200" defTabSz="457200">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4pPr>
            <a:lvl5pPr marL="2286000" indent="-457200" defTabSz="457200">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5pPr>
            <a:lvl6pPr marL="2743200" indent="-457200" defTabSz="4572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6pPr>
            <a:lvl7pPr marL="3200400" indent="-457200" defTabSz="4572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7pPr>
            <a:lvl8pPr marL="3657600" indent="-457200" defTabSz="4572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8pPr>
            <a:lvl9pPr marL="4114800" indent="-457200" defTabSz="4572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9pPr>
          </a:lstStyle>
          <a:p>
            <a:pPr algn="r" eaLnBrk="1" hangingPunct="1">
              <a:lnSpc>
                <a:spcPct val="100000"/>
              </a:lnSpc>
              <a:spcBef>
                <a:spcPct val="0"/>
              </a:spcBef>
              <a:buFontTx/>
              <a:buNone/>
            </a:pPr>
            <a:fld id="{E8B1085F-E4D1-4EB2-9875-0482175F5065}" type="slidenum">
              <a:rPr lang="en-US" altLang="en-US" sz="900">
                <a:solidFill>
                  <a:srgbClr val="FFFFFF"/>
                </a:solidFill>
                <a:latin typeface="Calibri" panose="020F0502020204030204" pitchFamily="34" charset="0"/>
              </a:rPr>
              <a:pPr algn="r" eaLnBrk="1" hangingPunct="1">
                <a:lnSpc>
                  <a:spcPct val="100000"/>
                </a:lnSpc>
                <a:spcBef>
                  <a:spcPct val="0"/>
                </a:spcBef>
                <a:buFontTx/>
                <a:buNone/>
              </a:pPr>
              <a:t>183</a:t>
            </a:fld>
            <a:endParaRPr lang="en-US" altLang="en-US" sz="900">
              <a:solidFill>
                <a:srgbClr val="FFFFFF"/>
              </a:solidFill>
              <a:latin typeface="Calibri" panose="020F0502020204030204" pitchFamily="34" charset="0"/>
            </a:endParaRPr>
          </a:p>
        </p:txBody>
      </p:sp>
      <p:sp>
        <p:nvSpPr>
          <p:cNvPr id="90116" name="Rectangle 5">
            <a:extLst>
              <a:ext uri="{FF2B5EF4-FFF2-40B4-BE49-F238E27FC236}">
                <a16:creationId xmlns:a16="http://schemas.microsoft.com/office/drawing/2014/main" id="{CB48B572-04F3-34B1-6907-D5E6C16008E2}"/>
              </a:ext>
            </a:extLst>
          </p:cNvPr>
          <p:cNvSpPr>
            <a:spLocks noChangeArrowheads="1"/>
          </p:cNvSpPr>
          <p:nvPr/>
        </p:nvSpPr>
        <p:spPr bwMode="auto">
          <a:xfrm>
            <a:off x="19050" y="6211888"/>
            <a:ext cx="11487150" cy="461962"/>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199">
                <a:solidFill>
                  <a:schemeClr val="bg1"/>
                </a:solidFill>
                <a:cs typeface="Arial" panose="020B0604020202020204" pitchFamily="34" charset="0"/>
              </a:rPr>
              <a:t>Greenwood DA, Howell F, Scher L, et al. A Framework for Optimizing Technology-Enabled Diabetes and Cardiometabolic Care and Education: The Role of the Diabetes Care and Education Specialist. The Diabetes Educator. 2020;46(4):315-322. doi:10.1177/0145721720935125</a:t>
            </a:r>
          </a:p>
        </p:txBody>
      </p:sp>
      <p:pic>
        <p:nvPicPr>
          <p:cNvPr id="99333" name="Picture 4">
            <a:extLst>
              <a:ext uri="{FF2B5EF4-FFF2-40B4-BE49-F238E27FC236}">
                <a16:creationId xmlns:a16="http://schemas.microsoft.com/office/drawing/2014/main" id="{AC08F9DF-68CF-E3FF-2201-F45E39E92D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8788" y="1031875"/>
            <a:ext cx="7007225" cy="5264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0118" name="TextBox 6">
            <a:extLst>
              <a:ext uri="{FF2B5EF4-FFF2-40B4-BE49-F238E27FC236}">
                <a16:creationId xmlns:a16="http://schemas.microsoft.com/office/drawing/2014/main" id="{7CDA22E6-3595-A6E9-FB46-170BB58AF60A}"/>
              </a:ext>
            </a:extLst>
          </p:cNvPr>
          <p:cNvSpPr txBox="1">
            <a:spLocks noChangeArrowheads="1"/>
          </p:cNvSpPr>
          <p:nvPr/>
        </p:nvSpPr>
        <p:spPr bwMode="auto">
          <a:xfrm>
            <a:off x="461963" y="1722438"/>
            <a:ext cx="3311525" cy="3413125"/>
          </a:xfrm>
          <a:prstGeom prst="rect">
            <a:avLst/>
          </a:prstGeom>
          <a:solidFill>
            <a:srgbClr val="BD07A3">
              <a:alpha val="45882"/>
            </a:srgbClr>
          </a:solid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3597" dirty="0">
                <a:solidFill>
                  <a:srgbClr val="000000"/>
                </a:solidFill>
                <a:latin typeface="Calibri" panose="020F0502020204030204" pitchFamily="34" charset="0"/>
                <a:cs typeface="Calibri" panose="020F0502020204030204" pitchFamily="34" charset="0"/>
              </a:rPr>
              <a:t>A framework to overcome barriers to technology use and therapeutic inertia</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Content Placeholder 4">
            <a:extLst>
              <a:ext uri="{FF2B5EF4-FFF2-40B4-BE49-F238E27FC236}">
                <a16:creationId xmlns:a16="http://schemas.microsoft.com/office/drawing/2014/main" id="{D2455635-A78B-43C9-C6E6-4A8D985F101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71600" y="285750"/>
            <a:ext cx="9448800" cy="6107113"/>
          </a:xfrm>
          <a:noFill/>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0531" name="TextBox 5">
            <a:extLst>
              <a:ext uri="{FF2B5EF4-FFF2-40B4-BE49-F238E27FC236}">
                <a16:creationId xmlns:a16="http://schemas.microsoft.com/office/drawing/2014/main" id="{C0AA2CEE-11FE-5F51-9B88-3680A78FAB34}"/>
              </a:ext>
            </a:extLst>
          </p:cNvPr>
          <p:cNvSpPr txBox="1">
            <a:spLocks noChangeArrowheads="1"/>
          </p:cNvSpPr>
          <p:nvPr/>
        </p:nvSpPr>
        <p:spPr bwMode="auto">
          <a:xfrm>
            <a:off x="0" y="6392863"/>
            <a:ext cx="79327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dirty="0">
                <a:solidFill>
                  <a:srgbClr val="000000"/>
                </a:solidFill>
                <a:cs typeface="Arial" panose="020B0604020202020204" pitchFamily="34" charset="0"/>
              </a:rPr>
              <a:t>Isaacs D, Cox C, Schwab K, et al. Technology Integration: The Role of the Diabetes Care and Education Specialist in Practice. The Diabetes Educator. 2020;46(4):323-334. doi:10.1177/0145721720935123</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a:extLst>
              <a:ext uri="{FF2B5EF4-FFF2-40B4-BE49-F238E27FC236}">
                <a16:creationId xmlns:a16="http://schemas.microsoft.com/office/drawing/2014/main" id="{B9505669-E2DD-62CD-3B88-FCE025AB51E7}"/>
              </a:ext>
            </a:extLst>
          </p:cNvPr>
          <p:cNvSpPr>
            <a:spLocks noGrp="1"/>
          </p:cNvSpPr>
          <p:nvPr>
            <p:ph type="title"/>
          </p:nvPr>
        </p:nvSpPr>
        <p:spPr/>
        <p:txBody>
          <a:bodyPr/>
          <a:lstStyle/>
          <a:p>
            <a:r>
              <a:rPr lang="en-US" altLang="en-US"/>
              <a:t>Tips for DATA Interpretation </a:t>
            </a:r>
          </a:p>
        </p:txBody>
      </p:sp>
      <p:sp>
        <p:nvSpPr>
          <p:cNvPr id="3" name="Text Placeholder 2">
            <a:extLst>
              <a:ext uri="{FF2B5EF4-FFF2-40B4-BE49-F238E27FC236}">
                <a16:creationId xmlns:a16="http://schemas.microsoft.com/office/drawing/2014/main" id="{FCFA3AE5-9160-85FD-D105-34884FC114F0}"/>
              </a:ext>
            </a:extLst>
          </p:cNvPr>
          <p:cNvSpPr>
            <a:spLocks noGrp="1"/>
          </p:cNvSpPr>
          <p:nvPr>
            <p:ph idx="1"/>
          </p:nvPr>
        </p:nvSpPr>
        <p:spPr>
          <a:xfrm>
            <a:off x="533400" y="1828800"/>
            <a:ext cx="6858000" cy="4351338"/>
          </a:xfrm>
        </p:spPr>
        <p:txBody>
          <a:bodyPr>
            <a:normAutofit lnSpcReduction="10000"/>
          </a:bodyPr>
          <a:lstStyle/>
          <a:p>
            <a:pPr marL="342583" indent="-342583">
              <a:defRPr/>
            </a:pPr>
            <a:r>
              <a:rPr lang="en-US" sz="2398" dirty="0"/>
              <a:t>Start by asking the person what they’ve experienced and noticed with their glucose patterns</a:t>
            </a:r>
          </a:p>
          <a:p>
            <a:pPr marL="342583" indent="-342583">
              <a:defRPr/>
            </a:pPr>
            <a:r>
              <a:rPr lang="en-US" sz="2398" dirty="0"/>
              <a:t>Avoid judgment</a:t>
            </a:r>
          </a:p>
          <a:p>
            <a:pPr marL="342583" indent="-342583">
              <a:defRPr/>
            </a:pPr>
            <a:r>
              <a:rPr lang="en-US" sz="2398" dirty="0"/>
              <a:t>Learn from 1 time episodes, but make changes based on patterns</a:t>
            </a:r>
          </a:p>
          <a:p>
            <a:pPr marL="342583" indent="-342583">
              <a:defRPr/>
            </a:pPr>
            <a:r>
              <a:rPr lang="en-US" sz="2398" dirty="0"/>
              <a:t>Fix lows first but some amount is expected (&lt;1-4%) and if you remove all lows, you may end up with too many highs</a:t>
            </a:r>
          </a:p>
          <a:p>
            <a:pPr marL="342583" indent="-342583">
              <a:defRPr/>
            </a:pPr>
            <a:r>
              <a:rPr lang="en-US" sz="2398" dirty="0"/>
              <a:t>If it’s not making sense, dig deeper (ex. missed doses, rationing, injection technique, food insecurity, </a:t>
            </a:r>
            <a:r>
              <a:rPr lang="en-US" sz="2398" dirty="0" err="1"/>
              <a:t>etc</a:t>
            </a:r>
            <a:r>
              <a:rPr lang="en-US" sz="2398" dirty="0"/>
              <a:t>)</a:t>
            </a:r>
          </a:p>
          <a:p>
            <a:pPr marL="342583" indent="-342583">
              <a:defRPr/>
            </a:pPr>
            <a:endParaRPr lang="en-US" sz="1998" dirty="0"/>
          </a:p>
          <a:p>
            <a:pPr marL="342583" indent="-342583">
              <a:defRPr/>
            </a:pPr>
            <a:endParaRPr lang="en-US" sz="1998" dirty="0"/>
          </a:p>
          <a:p>
            <a:pPr>
              <a:defRPr/>
            </a:pPr>
            <a:endParaRPr lang="en-US" sz="1998" dirty="0"/>
          </a:p>
        </p:txBody>
      </p:sp>
      <p:graphicFrame>
        <p:nvGraphicFramePr>
          <p:cNvPr id="4" name="Diagram 3">
            <a:extLst>
              <a:ext uri="{FF2B5EF4-FFF2-40B4-BE49-F238E27FC236}">
                <a16:creationId xmlns:a16="http://schemas.microsoft.com/office/drawing/2014/main" id="{75A614E5-6414-968D-3A87-E4707A5B5D2C}"/>
              </a:ext>
            </a:extLst>
          </p:cNvPr>
          <p:cNvGraphicFramePr/>
          <p:nvPr/>
        </p:nvGraphicFramePr>
        <p:xfrm>
          <a:off x="6629400" y="1447800"/>
          <a:ext cx="5379819" cy="45254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Google Shape;604;p89">
            <a:extLst>
              <a:ext uri="{FF2B5EF4-FFF2-40B4-BE49-F238E27FC236}">
                <a16:creationId xmlns:a16="http://schemas.microsoft.com/office/drawing/2014/main" id="{9BD75671-1B9C-9753-CB9D-1F18941E31F0}"/>
              </a:ext>
            </a:extLst>
          </p:cNvPr>
          <p:cNvSpPr>
            <a:spLocks noGrp="1"/>
          </p:cNvSpPr>
          <p:nvPr>
            <p:ph type="title"/>
          </p:nvPr>
        </p:nvSpPr>
        <p:spPr>
          <a:xfrm>
            <a:off x="26988" y="255588"/>
            <a:ext cx="12192000" cy="1325562"/>
          </a:xfrm>
        </p:spPr>
        <p:txBody>
          <a:bodyPr lIns="91425" tIns="45700" rIns="91425" bIns="45700"/>
          <a:lstStyle/>
          <a:p>
            <a:pPr>
              <a:buClr>
                <a:srgbClr val="000000"/>
              </a:buClr>
              <a:buSzPts val="4400"/>
              <a:buFont typeface="Calibri" panose="020F0502020204030204" pitchFamily="34" charset="0"/>
              <a:buNone/>
            </a:pPr>
            <a:r>
              <a:rPr lang="en-US" altLang="en-US"/>
              <a:t>Case Studies &amp; 2 min Stretch</a:t>
            </a:r>
          </a:p>
        </p:txBody>
      </p:sp>
      <p:sp>
        <p:nvSpPr>
          <p:cNvPr id="153603" name="Content Placeholder 2">
            <a:extLst>
              <a:ext uri="{FF2B5EF4-FFF2-40B4-BE49-F238E27FC236}">
                <a16:creationId xmlns:a16="http://schemas.microsoft.com/office/drawing/2014/main" id="{D9053964-0F88-185D-0227-CF507FA73220}"/>
              </a:ext>
            </a:extLst>
          </p:cNvPr>
          <p:cNvSpPr>
            <a:spLocks noGrp="1"/>
          </p:cNvSpPr>
          <p:nvPr>
            <p:ph idx="1"/>
          </p:nvPr>
        </p:nvSpPr>
        <p:spPr/>
        <p:txBody>
          <a:bodyPr/>
          <a:lstStyle/>
          <a:p>
            <a:endParaRPr lang="en-US" altLang="en-US"/>
          </a:p>
        </p:txBody>
      </p:sp>
      <p:pic>
        <p:nvPicPr>
          <p:cNvPr id="153604" name="Google Shape;606;p89" descr="C:\Users\disaacs\AppData\Local\Microsoft\Windows\INetCache\IE\IX84MDPU\diversitypeple[1].png">
            <a:extLst>
              <a:ext uri="{FF2B5EF4-FFF2-40B4-BE49-F238E27FC236}">
                <a16:creationId xmlns:a16="http://schemas.microsoft.com/office/drawing/2014/main" id="{B9D3B2D6-F299-439F-9880-DBCEA08E5CE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7813" y="2152650"/>
            <a:ext cx="6556375"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3">
            <a:extLst>
              <a:ext uri="{FF2B5EF4-FFF2-40B4-BE49-F238E27FC236}">
                <a16:creationId xmlns:a16="http://schemas.microsoft.com/office/drawing/2014/main" id="{8B902996-60E0-715B-5D66-EE204CE2A391}"/>
              </a:ext>
            </a:extLst>
          </p:cNvPr>
          <p:cNvSpPr>
            <a:spLocks noGrp="1"/>
          </p:cNvSpPr>
          <p:nvPr>
            <p:ph type="title"/>
          </p:nvPr>
        </p:nvSpPr>
        <p:spPr/>
        <p:txBody>
          <a:bodyPr/>
          <a:lstStyle/>
          <a:p>
            <a:pPr eaLnBrk="1" hangingPunct="1"/>
            <a:r>
              <a:rPr lang="en-US" altLang="en-US"/>
              <a:t>Case 1</a:t>
            </a:r>
          </a:p>
        </p:txBody>
      </p:sp>
      <p:sp>
        <p:nvSpPr>
          <p:cNvPr id="152579" name="Content Placeholder 1">
            <a:extLst>
              <a:ext uri="{FF2B5EF4-FFF2-40B4-BE49-F238E27FC236}">
                <a16:creationId xmlns:a16="http://schemas.microsoft.com/office/drawing/2014/main" id="{F425FBA4-90EB-C34C-0D96-61213E7F0F0D}"/>
              </a:ext>
            </a:extLst>
          </p:cNvPr>
          <p:cNvSpPr>
            <a:spLocks noGrp="1"/>
          </p:cNvSpPr>
          <p:nvPr>
            <p:ph idx="1"/>
          </p:nvPr>
        </p:nvSpPr>
        <p:spPr>
          <a:xfrm>
            <a:off x="381000" y="1303338"/>
            <a:ext cx="5257800" cy="4351337"/>
          </a:xfrm>
        </p:spPr>
        <p:txBody>
          <a:bodyPr>
            <a:normAutofit/>
          </a:bodyPr>
          <a:lstStyle/>
          <a:p>
            <a:pPr marL="0" indent="0">
              <a:buFont typeface="Arial" panose="020B0604020202020204" pitchFamily="34" charset="0"/>
              <a:buNone/>
              <a:defRPr/>
            </a:pPr>
            <a:r>
              <a:rPr lang="en-US" altLang="en-US" sz="2250" dirty="0">
                <a:solidFill>
                  <a:schemeClr val="bg1"/>
                </a:solidFill>
              </a:rPr>
              <a:t>Terrance is a 60-year-old man with T2D x 12 years</a:t>
            </a:r>
          </a:p>
          <a:p>
            <a:pPr marL="0" indent="0">
              <a:buFont typeface="Arial" panose="020B0604020202020204" pitchFamily="34" charset="0"/>
              <a:buNone/>
              <a:defRPr/>
            </a:pPr>
            <a:r>
              <a:rPr lang="en-US" altLang="en-US" sz="2250" dirty="0">
                <a:solidFill>
                  <a:schemeClr val="bg1"/>
                </a:solidFill>
              </a:rPr>
              <a:t>Current DM2 meds:</a:t>
            </a:r>
          </a:p>
          <a:p>
            <a:pPr lvl="1" eaLnBrk="1" hangingPunct="1">
              <a:defRPr/>
            </a:pPr>
            <a:r>
              <a:rPr lang="en-US" altLang="en-US" sz="2063" dirty="0">
                <a:solidFill>
                  <a:schemeClr val="bg1"/>
                </a:solidFill>
              </a:rPr>
              <a:t>Metformin 1000 mg twice daily </a:t>
            </a:r>
          </a:p>
          <a:p>
            <a:pPr lvl="1" eaLnBrk="1" hangingPunct="1">
              <a:defRPr/>
            </a:pPr>
            <a:r>
              <a:rPr lang="en-US" altLang="en-US" sz="2063" dirty="0">
                <a:solidFill>
                  <a:schemeClr val="bg1"/>
                </a:solidFill>
              </a:rPr>
              <a:t>Glimepiride 8mg daily </a:t>
            </a:r>
          </a:p>
          <a:p>
            <a:pPr marL="0" indent="0">
              <a:buFont typeface="Arial" panose="020B0604020202020204" pitchFamily="34" charset="0"/>
              <a:buNone/>
              <a:defRPr/>
            </a:pPr>
            <a:r>
              <a:rPr lang="en-US" altLang="en-US" sz="2250" dirty="0">
                <a:solidFill>
                  <a:schemeClr val="bg1"/>
                </a:solidFill>
              </a:rPr>
              <a:t>Other conditions</a:t>
            </a:r>
          </a:p>
          <a:p>
            <a:pPr lvl="1" eaLnBrk="1" hangingPunct="1">
              <a:defRPr/>
            </a:pPr>
            <a:r>
              <a:rPr lang="en-US" altLang="en-US" sz="2063" dirty="0">
                <a:solidFill>
                  <a:schemeClr val="bg1"/>
                </a:solidFill>
              </a:rPr>
              <a:t>CKD</a:t>
            </a:r>
          </a:p>
          <a:p>
            <a:pPr lvl="1" eaLnBrk="1" hangingPunct="1">
              <a:defRPr/>
            </a:pPr>
            <a:r>
              <a:rPr lang="en-US" altLang="en-US" sz="2063" dirty="0">
                <a:solidFill>
                  <a:schemeClr val="bg1"/>
                </a:solidFill>
              </a:rPr>
              <a:t>Hyperlipidemia</a:t>
            </a:r>
          </a:p>
          <a:p>
            <a:pPr lvl="1" eaLnBrk="1" hangingPunct="1">
              <a:defRPr/>
            </a:pPr>
            <a:r>
              <a:rPr lang="en-US" altLang="en-US" sz="2063" dirty="0">
                <a:solidFill>
                  <a:schemeClr val="bg1"/>
                </a:solidFill>
              </a:rPr>
              <a:t>Hypertension </a:t>
            </a:r>
            <a:endParaRPr lang="en-US" altLang="en-US" dirty="0">
              <a:solidFill>
                <a:schemeClr val="bg1"/>
              </a:solidFill>
            </a:endParaRPr>
          </a:p>
        </p:txBody>
      </p:sp>
      <p:sp>
        <p:nvSpPr>
          <p:cNvPr id="152580" name="Content Placeholder 1">
            <a:extLst>
              <a:ext uri="{FF2B5EF4-FFF2-40B4-BE49-F238E27FC236}">
                <a16:creationId xmlns:a16="http://schemas.microsoft.com/office/drawing/2014/main" id="{F1C00D7E-0561-C93B-B1CE-D0C277A53BF8}"/>
              </a:ext>
            </a:extLst>
          </p:cNvPr>
          <p:cNvSpPr txBox="1">
            <a:spLocks/>
          </p:cNvSpPr>
          <p:nvPr/>
        </p:nvSpPr>
        <p:spPr bwMode="auto">
          <a:xfrm>
            <a:off x="609600" y="4724400"/>
            <a:ext cx="4518025" cy="1916113"/>
          </a:xfrm>
          <a:prstGeom prst="rect">
            <a:avLst/>
          </a:prstGeom>
          <a:no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571500" eaLnBrk="1" fontAlgn="auto" hangingPunct="1">
              <a:spcBef>
                <a:spcPts val="1250"/>
              </a:spcBef>
              <a:spcAft>
                <a:spcPts val="0"/>
              </a:spcAft>
              <a:buFont typeface="Arial" panose="020B0604020202020204" pitchFamily="34" charset="0"/>
              <a:buNone/>
              <a:defRPr/>
            </a:pPr>
            <a:r>
              <a:rPr lang="en-US" altLang="en-US" sz="2250" dirty="0">
                <a:solidFill>
                  <a:srgbClr val="000000"/>
                </a:solidFill>
                <a:cs typeface="Arial" panose="020B0604020202020204" pitchFamily="34" charset="0"/>
              </a:rPr>
              <a:t>Checks BGM once daily</a:t>
            </a:r>
          </a:p>
          <a:p>
            <a:pPr defTabSz="571500" eaLnBrk="1" fontAlgn="auto" hangingPunct="1">
              <a:spcBef>
                <a:spcPts val="1250"/>
              </a:spcBef>
              <a:spcAft>
                <a:spcPts val="0"/>
              </a:spcAft>
              <a:buFont typeface="Arial" panose="020B0604020202020204" pitchFamily="34" charset="0"/>
              <a:buNone/>
              <a:defRPr/>
            </a:pPr>
            <a:r>
              <a:rPr lang="en-US" altLang="en-US" sz="2250" dirty="0">
                <a:solidFill>
                  <a:srgbClr val="000000"/>
                </a:solidFill>
                <a:cs typeface="Arial" panose="020B0604020202020204" pitchFamily="34" charset="0"/>
              </a:rPr>
              <a:t>Pertinent Labs</a:t>
            </a:r>
          </a:p>
          <a:p>
            <a:pPr marL="857250" lvl="1" indent="-285750" defTabSz="571500" eaLnBrk="1" fontAlgn="auto" hangingPunct="1">
              <a:spcBef>
                <a:spcPts val="625"/>
              </a:spcBef>
              <a:spcAft>
                <a:spcPts val="0"/>
              </a:spcAft>
              <a:defRPr/>
            </a:pPr>
            <a:r>
              <a:rPr lang="en-US" altLang="en-US" sz="2063" dirty="0" err="1">
                <a:solidFill>
                  <a:srgbClr val="000000"/>
                </a:solidFill>
                <a:cs typeface="Arial" panose="020B0604020202020204" pitchFamily="34" charset="0"/>
              </a:rPr>
              <a:t>SCr</a:t>
            </a:r>
            <a:r>
              <a:rPr lang="en-US" altLang="en-US" sz="2063" dirty="0">
                <a:solidFill>
                  <a:srgbClr val="000000"/>
                </a:solidFill>
                <a:cs typeface="Arial" panose="020B0604020202020204" pitchFamily="34" charset="0"/>
              </a:rPr>
              <a:t> = 1.38 mg/dL, eGFR = 55</a:t>
            </a:r>
          </a:p>
          <a:p>
            <a:pPr marL="857250" lvl="1" indent="-285750" defTabSz="571500" eaLnBrk="1" fontAlgn="auto" hangingPunct="1">
              <a:spcBef>
                <a:spcPts val="625"/>
              </a:spcBef>
              <a:spcAft>
                <a:spcPts val="0"/>
              </a:spcAft>
              <a:defRPr/>
            </a:pPr>
            <a:r>
              <a:rPr lang="en-US" altLang="en-US" sz="2063" dirty="0">
                <a:solidFill>
                  <a:srgbClr val="000000"/>
                </a:solidFill>
                <a:cs typeface="Arial" panose="020B0604020202020204" pitchFamily="34" charset="0"/>
              </a:rPr>
              <a:t>A1C = 8.2%, BMI = 34 kg/m</a:t>
            </a:r>
            <a:r>
              <a:rPr lang="en-US" altLang="en-US" sz="2063" baseline="30000" dirty="0">
                <a:solidFill>
                  <a:srgbClr val="000000"/>
                </a:solidFill>
                <a:cs typeface="Arial" panose="020B0604020202020204" pitchFamily="34" charset="0"/>
              </a:rPr>
              <a:t>2</a:t>
            </a:r>
            <a:endParaRPr lang="en-US" altLang="en-US" sz="2250" dirty="0">
              <a:solidFill>
                <a:srgbClr val="000000"/>
              </a:solidFill>
              <a:latin typeface="Arial" panose="020B0604020202020204" pitchFamily="34" charset="0"/>
              <a:cs typeface="Arial" panose="020B0604020202020204" pitchFamily="34" charset="0"/>
            </a:endParaRPr>
          </a:p>
        </p:txBody>
      </p:sp>
      <p:sp>
        <p:nvSpPr>
          <p:cNvPr id="152581" name="TextBox 13">
            <a:extLst>
              <a:ext uri="{FF2B5EF4-FFF2-40B4-BE49-F238E27FC236}">
                <a16:creationId xmlns:a16="http://schemas.microsoft.com/office/drawing/2014/main" id="{E0A5C34E-A38D-7BEF-B7F4-E147C6FD2DD6}"/>
              </a:ext>
            </a:extLst>
          </p:cNvPr>
          <p:cNvSpPr txBox="1">
            <a:spLocks noChangeArrowheads="1"/>
          </p:cNvSpPr>
          <p:nvPr/>
        </p:nvSpPr>
        <p:spPr bwMode="auto">
          <a:xfrm>
            <a:off x="5975350" y="1560513"/>
            <a:ext cx="5154613" cy="1724025"/>
          </a:xfrm>
          <a:prstGeom prst="rect">
            <a:avLst/>
          </a:prstGeom>
          <a:noFill/>
          <a:ln>
            <a:noFill/>
          </a:ln>
        </p:spPr>
        <p:txBody>
          <a:bodyPr>
            <a:spAutoFit/>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defTabSz="571500" eaLnBrk="1" fontAlgn="auto" hangingPunct="1">
              <a:spcBef>
                <a:spcPts val="1250"/>
              </a:spcBef>
              <a:spcAft>
                <a:spcPts val="0"/>
              </a:spcAft>
              <a:defRPr/>
            </a:pPr>
            <a:r>
              <a:rPr lang="en-US" altLang="en-US" sz="2250" dirty="0">
                <a:solidFill>
                  <a:srgbClr val="000000"/>
                </a:solidFill>
                <a:cs typeface="Arial" panose="020B0604020202020204" pitchFamily="34" charset="0"/>
              </a:rPr>
              <a:t>Works in project management</a:t>
            </a:r>
          </a:p>
          <a:p>
            <a:pPr marL="285750" indent="-285750" defTabSz="571500" eaLnBrk="1" fontAlgn="auto" hangingPunct="1">
              <a:spcBef>
                <a:spcPts val="1250"/>
              </a:spcBef>
              <a:spcAft>
                <a:spcPts val="0"/>
              </a:spcAft>
              <a:defRPr/>
            </a:pPr>
            <a:r>
              <a:rPr lang="en-US" altLang="en-US" sz="2250" dirty="0">
                <a:solidFill>
                  <a:srgbClr val="000000"/>
                </a:solidFill>
                <a:cs typeface="Arial" panose="020B0604020202020204" pitchFamily="34" charset="0"/>
              </a:rPr>
              <a:t>Eats 3 meals/day, snacks at night, no regular exercise</a:t>
            </a:r>
          </a:p>
          <a:p>
            <a:pPr marL="285750" indent="-285750" defTabSz="571500" eaLnBrk="1" fontAlgn="auto" hangingPunct="1">
              <a:spcBef>
                <a:spcPts val="1250"/>
              </a:spcBef>
              <a:spcAft>
                <a:spcPts val="0"/>
              </a:spcAft>
              <a:defRPr/>
            </a:pPr>
            <a:r>
              <a:rPr lang="en-US" altLang="en-US" sz="2250" dirty="0">
                <a:solidFill>
                  <a:srgbClr val="000000"/>
                </a:solidFill>
                <a:cs typeface="Arial" panose="020B0604020202020204" pitchFamily="34" charset="0"/>
              </a:rPr>
              <a:t>Glucose log</a:t>
            </a:r>
            <a:endParaRPr lang="en-US" altLang="en-US" sz="2625" dirty="0">
              <a:solidFill>
                <a:srgbClr val="000000"/>
              </a:solidFill>
              <a:latin typeface="Arial" panose="020B0604020202020204" pitchFamily="34" charset="0"/>
              <a:cs typeface="Arial" panose="020B0604020202020204" pitchFamily="34" charset="0"/>
            </a:endParaRPr>
          </a:p>
        </p:txBody>
      </p:sp>
      <p:pic>
        <p:nvPicPr>
          <p:cNvPr id="155654" name="Picture 2">
            <a:extLst>
              <a:ext uri="{FF2B5EF4-FFF2-40B4-BE49-F238E27FC236}">
                <a16:creationId xmlns:a16="http://schemas.microsoft.com/office/drawing/2014/main" id="{D95ACBC1-FD6C-D11E-361D-2C6886B2A1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0388" y="2711450"/>
            <a:ext cx="2295525"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Title 3">
            <a:extLst>
              <a:ext uri="{FF2B5EF4-FFF2-40B4-BE49-F238E27FC236}">
                <a16:creationId xmlns:a16="http://schemas.microsoft.com/office/drawing/2014/main" id="{70BB9707-46C7-8B5D-5D0B-4D3CD2D725AC}"/>
              </a:ext>
            </a:extLst>
          </p:cNvPr>
          <p:cNvSpPr>
            <a:spLocks noGrp="1"/>
          </p:cNvSpPr>
          <p:nvPr>
            <p:ph type="title"/>
          </p:nvPr>
        </p:nvSpPr>
        <p:spPr>
          <a:xfrm>
            <a:off x="0" y="228600"/>
            <a:ext cx="5410200" cy="1325563"/>
          </a:xfrm>
        </p:spPr>
        <p:txBody>
          <a:bodyPr>
            <a:normAutofit/>
          </a:bodyPr>
          <a:lstStyle/>
          <a:p>
            <a:pPr eaLnBrk="1" hangingPunct="1">
              <a:defRPr/>
            </a:pPr>
            <a:r>
              <a:rPr lang="en-US" altLang="en-US" sz="3563" dirty="0"/>
              <a:t>Starts CGM</a:t>
            </a:r>
          </a:p>
        </p:txBody>
      </p:sp>
      <p:pic>
        <p:nvPicPr>
          <p:cNvPr id="157699" name="Content Placeholder 7">
            <a:extLst>
              <a:ext uri="{FF2B5EF4-FFF2-40B4-BE49-F238E27FC236}">
                <a16:creationId xmlns:a16="http://schemas.microsoft.com/office/drawing/2014/main" id="{F24670B4-E4D5-E1AE-62A5-FCC99732DF9F}"/>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6130925" y="4137025"/>
            <a:ext cx="6061075" cy="2374900"/>
          </a:xfrm>
        </p:spPr>
      </p:pic>
      <p:pic>
        <p:nvPicPr>
          <p:cNvPr id="157700" name="Picture 5">
            <a:extLst>
              <a:ext uri="{FF2B5EF4-FFF2-40B4-BE49-F238E27FC236}">
                <a16:creationId xmlns:a16="http://schemas.microsoft.com/office/drawing/2014/main" id="{3B8BA2C9-1AC5-EE35-C9C7-C1E3316667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9250" y="973138"/>
            <a:ext cx="765175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1" name="Picture 9">
            <a:extLst>
              <a:ext uri="{FF2B5EF4-FFF2-40B4-BE49-F238E27FC236}">
                <a16:creationId xmlns:a16="http://schemas.microsoft.com/office/drawing/2014/main" id="{6DA7E6D4-5A53-F09A-A13D-51CDE2D3F1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5175" y="2427288"/>
            <a:ext cx="2517775"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2" name="Picture 9">
            <a:extLst>
              <a:ext uri="{FF2B5EF4-FFF2-40B4-BE49-F238E27FC236}">
                <a16:creationId xmlns:a16="http://schemas.microsoft.com/office/drawing/2014/main" id="{2296CD46-1992-3BB5-B58D-A687630021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7100" y="3497263"/>
            <a:ext cx="242887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B2C6EEC-DF30-3227-E03F-B5C14853C73D}"/>
              </a:ext>
            </a:extLst>
          </p:cNvPr>
          <p:cNvSpPr txBox="1"/>
          <p:nvPr/>
        </p:nvSpPr>
        <p:spPr>
          <a:xfrm>
            <a:off x="765175" y="4822825"/>
            <a:ext cx="5167313" cy="1131888"/>
          </a:xfrm>
          <a:prstGeom prst="rect">
            <a:avLst/>
          </a:prstGeom>
          <a:noFill/>
        </p:spPr>
        <p:txBody>
          <a:bodyPr>
            <a:spAutoFit/>
          </a:bodyPr>
          <a:lstStyle/>
          <a:p>
            <a:pPr marL="357188" indent="-357188" defTabSz="571500" eaLnBrk="1" fontAlgn="auto" hangingPunct="1">
              <a:spcBef>
                <a:spcPts val="0"/>
              </a:spcBef>
              <a:spcAft>
                <a:spcPts val="0"/>
              </a:spcAft>
              <a:buFont typeface="Arial" panose="020B0604020202020204" pitchFamily="34" charset="0"/>
              <a:buChar char="•"/>
              <a:defRPr/>
            </a:pPr>
            <a:r>
              <a:rPr lang="en-US" sz="2250" dirty="0">
                <a:solidFill>
                  <a:prstClr val="black"/>
                </a:solidFill>
                <a:latin typeface="Calibri"/>
              </a:rPr>
              <a:t>Which CGM key metrics are at goal? </a:t>
            </a:r>
          </a:p>
          <a:p>
            <a:pPr marL="357188" indent="-357188" defTabSz="571500" eaLnBrk="1" fontAlgn="auto" hangingPunct="1">
              <a:spcBef>
                <a:spcPts val="0"/>
              </a:spcBef>
              <a:spcAft>
                <a:spcPts val="0"/>
              </a:spcAft>
              <a:buFont typeface="Arial" panose="020B0604020202020204" pitchFamily="34" charset="0"/>
              <a:buChar char="•"/>
              <a:defRPr/>
            </a:pPr>
            <a:r>
              <a:rPr lang="en-US" sz="2250" dirty="0">
                <a:solidFill>
                  <a:prstClr val="black"/>
                </a:solidFill>
                <a:latin typeface="Calibri"/>
              </a:rPr>
              <a:t>Which are not? </a:t>
            </a:r>
          </a:p>
          <a:p>
            <a:pPr marL="357188" indent="-357188" defTabSz="571500" eaLnBrk="1" fontAlgn="auto" hangingPunct="1">
              <a:spcBef>
                <a:spcPts val="0"/>
              </a:spcBef>
              <a:spcAft>
                <a:spcPts val="0"/>
              </a:spcAft>
              <a:buFont typeface="Arial" panose="020B0604020202020204" pitchFamily="34" charset="0"/>
              <a:buChar char="•"/>
              <a:defRPr/>
            </a:pPr>
            <a:r>
              <a:rPr lang="en-US" sz="2250" dirty="0">
                <a:solidFill>
                  <a:prstClr val="black"/>
                </a:solidFill>
                <a:latin typeface="Calibri"/>
              </a:rPr>
              <a:t>Overall patterns? </a:t>
            </a:r>
          </a:p>
        </p:txBody>
      </p:sp>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9B73C7-924C-3257-837B-3943F8906E72}"/>
              </a:ext>
            </a:extLst>
          </p:cNvPr>
          <p:cNvSpPr txBox="1"/>
          <p:nvPr/>
        </p:nvSpPr>
        <p:spPr>
          <a:xfrm>
            <a:off x="581025" y="619125"/>
            <a:ext cx="7019925" cy="646113"/>
          </a:xfrm>
          <a:prstGeom prst="rect">
            <a:avLst/>
          </a:prstGeom>
          <a:noFill/>
        </p:spPr>
        <p:txBody>
          <a:bodyPr>
            <a:spAutoFit/>
          </a:bodyPr>
          <a:lstStyle/>
          <a:p>
            <a:pPr eaLnBrk="1" fontAlgn="auto" hangingPunct="1">
              <a:spcBef>
                <a:spcPts val="0"/>
              </a:spcBef>
              <a:spcAft>
                <a:spcPts val="0"/>
              </a:spcAft>
              <a:defRPr/>
            </a:pPr>
            <a:r>
              <a:rPr lang="en-US" sz="3600" b="1" dirty="0">
                <a:solidFill>
                  <a:schemeClr val="accent1">
                    <a:lumMod val="75000"/>
                  </a:schemeClr>
                </a:solidFill>
                <a:cs typeface="Arial" panose="020B0604020202020204" pitchFamily="34" charset="0"/>
              </a:rPr>
              <a:t>Poll Question 18</a:t>
            </a:r>
          </a:p>
        </p:txBody>
      </p:sp>
      <p:sp>
        <p:nvSpPr>
          <p:cNvPr id="158723" name="TextBox 2">
            <a:extLst>
              <a:ext uri="{FF2B5EF4-FFF2-40B4-BE49-F238E27FC236}">
                <a16:creationId xmlns:a16="http://schemas.microsoft.com/office/drawing/2014/main" id="{F6133888-FC0E-B8A4-75E0-2849EE635B88}"/>
              </a:ext>
            </a:extLst>
          </p:cNvPr>
          <p:cNvSpPr txBox="1">
            <a:spLocks noChangeArrowheads="1"/>
          </p:cNvSpPr>
          <p:nvPr/>
        </p:nvSpPr>
        <p:spPr bwMode="auto">
          <a:xfrm>
            <a:off x="228600" y="1676400"/>
            <a:ext cx="10163175"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971550" indent="-5143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dirty="0">
                <a:cs typeface="Arial" panose="020B0604020202020204" pitchFamily="34" charset="0"/>
              </a:rPr>
              <a:t>1.   </a:t>
            </a:r>
            <a:r>
              <a:rPr lang="en-US" altLang="en-US" sz="4000" dirty="0">
                <a:solidFill>
                  <a:schemeClr val="bg1"/>
                </a:solidFill>
                <a:cs typeface="Arial" panose="020B0604020202020204" pitchFamily="34" charset="0"/>
              </a:rPr>
              <a:t>Which CGM key metrics are at goal?  </a:t>
            </a:r>
          </a:p>
          <a:p>
            <a:pPr lvl="1">
              <a:buFont typeface="Calibri Light" panose="020F0302020204030204" pitchFamily="34" charset="0"/>
              <a:buAutoNum type="alphaUcPeriod"/>
            </a:pPr>
            <a:r>
              <a:rPr lang="en-US" altLang="en-US" sz="4000" dirty="0">
                <a:solidFill>
                  <a:schemeClr val="bg1"/>
                </a:solidFill>
                <a:cs typeface="Arial" panose="020B0604020202020204" pitchFamily="34" charset="0"/>
              </a:rPr>
              <a:t>Time in range</a:t>
            </a:r>
          </a:p>
          <a:p>
            <a:pPr lvl="1">
              <a:buFont typeface="Calibri Light" panose="020F0302020204030204" pitchFamily="34" charset="0"/>
              <a:buAutoNum type="alphaUcPeriod"/>
            </a:pPr>
            <a:r>
              <a:rPr lang="en-US" altLang="en-US" sz="4000" dirty="0">
                <a:solidFill>
                  <a:schemeClr val="bg1"/>
                </a:solidFill>
                <a:cs typeface="Arial" panose="020B0604020202020204" pitchFamily="34" charset="0"/>
              </a:rPr>
              <a:t>Time above range</a:t>
            </a:r>
          </a:p>
          <a:p>
            <a:pPr lvl="1">
              <a:buFont typeface="Calibri Light" panose="020F0302020204030204" pitchFamily="34" charset="0"/>
              <a:buAutoNum type="alphaUcPeriod"/>
            </a:pPr>
            <a:r>
              <a:rPr lang="en-US" altLang="en-US" sz="4000" dirty="0">
                <a:solidFill>
                  <a:schemeClr val="bg1"/>
                </a:solidFill>
                <a:cs typeface="Arial" panose="020B0604020202020204" pitchFamily="34" charset="0"/>
              </a:rPr>
              <a:t>Time below range</a:t>
            </a:r>
          </a:p>
          <a:p>
            <a:pPr lvl="1">
              <a:buFont typeface="Calibri Light" panose="020F0302020204030204" pitchFamily="34" charset="0"/>
              <a:buAutoNum type="alphaUcPeriod"/>
            </a:pPr>
            <a:r>
              <a:rPr lang="en-US" altLang="en-US" sz="4000" dirty="0">
                <a:solidFill>
                  <a:schemeClr val="bg1"/>
                </a:solidFill>
                <a:cs typeface="Arial" panose="020B0604020202020204" pitchFamily="34" charset="0"/>
              </a:rPr>
              <a:t>Glucose management indicator</a:t>
            </a:r>
            <a:endParaRPr lang="en-US" altLang="en-US" sz="2400" dirty="0">
              <a:solidFill>
                <a:schemeClr val="bg1"/>
              </a:solidFill>
              <a:cs typeface="Arial" panose="020B0604020202020204" pitchFamily="34" charset="0"/>
            </a:endParaRPr>
          </a:p>
        </p:txBody>
      </p:sp>
      <p:sp>
        <p:nvSpPr>
          <p:cNvPr id="3" name="Oval 2">
            <a:extLst>
              <a:ext uri="{FF2B5EF4-FFF2-40B4-BE49-F238E27FC236}">
                <a16:creationId xmlns:a16="http://schemas.microsoft.com/office/drawing/2014/main" id="{AFA6B746-EFAA-7977-89B7-326EB26FF835}"/>
              </a:ext>
            </a:extLst>
          </p:cNvPr>
          <p:cNvSpPr/>
          <p:nvPr/>
        </p:nvSpPr>
        <p:spPr>
          <a:xfrm>
            <a:off x="581024" y="3429000"/>
            <a:ext cx="5210175" cy="9144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F230BF-58C2-9B9A-48CD-F23139ECCD04}"/>
              </a:ext>
            </a:extLst>
          </p:cNvPr>
          <p:cNvSpPr>
            <a:spLocks noGrp="1"/>
          </p:cNvSpPr>
          <p:nvPr>
            <p:ph type="title" idx="4294967295"/>
          </p:nvPr>
        </p:nvSpPr>
        <p:spPr>
          <a:xfrm>
            <a:off x="0" y="400050"/>
            <a:ext cx="5080000" cy="641350"/>
          </a:xfrm>
        </p:spPr>
        <p:txBody>
          <a:bodyPr>
            <a:normAutofit fontScale="90000"/>
          </a:bodyPr>
          <a:lstStyle/>
          <a:p>
            <a:pPr eaLnBrk="1" hangingPunct="1">
              <a:defRPr/>
            </a:pPr>
            <a:r>
              <a:rPr lang="en-US" dirty="0">
                <a:solidFill>
                  <a:schemeClr val="bg1"/>
                </a:solidFill>
              </a:rPr>
              <a:t>Time in Range</a:t>
            </a:r>
          </a:p>
        </p:txBody>
      </p:sp>
      <p:sp>
        <p:nvSpPr>
          <p:cNvPr id="160772" name="Text Placeholder 8">
            <a:extLst>
              <a:ext uri="{FF2B5EF4-FFF2-40B4-BE49-F238E27FC236}">
                <a16:creationId xmlns:a16="http://schemas.microsoft.com/office/drawing/2014/main" id="{0BEDFF03-DADA-192C-DE6D-950543A52991}"/>
              </a:ext>
            </a:extLst>
          </p:cNvPr>
          <p:cNvSpPr>
            <a:spLocks noGrp="1"/>
          </p:cNvSpPr>
          <p:nvPr>
            <p:ph idx="4294967295"/>
          </p:nvPr>
        </p:nvSpPr>
        <p:spPr>
          <a:xfrm>
            <a:off x="0" y="1827213"/>
            <a:ext cx="5313363" cy="5030787"/>
          </a:xfrm>
        </p:spPr>
        <p:txBody>
          <a:bodyPr>
            <a:normAutofit fontScale="92500"/>
          </a:bodyPr>
          <a:lstStyle/>
          <a:p>
            <a:pPr eaLnBrk="1" hangingPunct="1">
              <a:lnSpc>
                <a:spcPct val="120000"/>
              </a:lnSpc>
              <a:defRPr/>
            </a:pPr>
            <a:r>
              <a:rPr lang="en-US" altLang="en-US" sz="2800" dirty="0"/>
              <a:t>Focus on the positive: what’s worked well on Tue 3/16?</a:t>
            </a:r>
          </a:p>
          <a:p>
            <a:pPr eaLnBrk="1" hangingPunct="1">
              <a:lnSpc>
                <a:spcPct val="120000"/>
              </a:lnSpc>
              <a:defRPr/>
            </a:pPr>
            <a:r>
              <a:rPr lang="en-US" altLang="en-US" sz="2800" dirty="0"/>
              <a:t>Time in range is high this day</a:t>
            </a:r>
          </a:p>
          <a:p>
            <a:pPr eaLnBrk="1" hangingPunct="1">
              <a:lnSpc>
                <a:spcPct val="120000"/>
              </a:lnSpc>
              <a:defRPr/>
            </a:pPr>
            <a:r>
              <a:rPr lang="en-US" altLang="en-US" sz="2800" dirty="0"/>
              <a:t>Ate a granola bar for breakfast, grilled chicken salad at lunch, steak, greens, potato at dinner</a:t>
            </a:r>
          </a:p>
          <a:p>
            <a:pPr eaLnBrk="1" hangingPunct="1">
              <a:lnSpc>
                <a:spcPct val="120000"/>
              </a:lnSpc>
              <a:defRPr/>
            </a:pPr>
            <a:r>
              <a:rPr lang="en-US" altLang="en-US" sz="2800" dirty="0"/>
              <a:t>No missed medication doses</a:t>
            </a:r>
          </a:p>
          <a:p>
            <a:pPr eaLnBrk="1" hangingPunct="1">
              <a:lnSpc>
                <a:spcPct val="120000"/>
              </a:lnSpc>
              <a:defRPr/>
            </a:pPr>
            <a:r>
              <a:rPr lang="en-US" altLang="en-US" sz="2800" dirty="0"/>
              <a:t>Good night’s sleep, low stress</a:t>
            </a:r>
          </a:p>
        </p:txBody>
      </p:sp>
      <p:sp>
        <p:nvSpPr>
          <p:cNvPr id="160770" name="Slide Number Placeholder 2">
            <a:extLst>
              <a:ext uri="{FF2B5EF4-FFF2-40B4-BE49-F238E27FC236}">
                <a16:creationId xmlns:a16="http://schemas.microsoft.com/office/drawing/2014/main" id="{8966B718-1781-8FAC-5DFA-1BD9C865CC81}"/>
              </a:ext>
            </a:extLst>
          </p:cNvPr>
          <p:cNvSpPr>
            <a:spLocks noGrp="1" noChangeArrowheads="1"/>
          </p:cNvSpPr>
          <p:nvPr>
            <p:ph type="sldNum" sz="quarter" idx="4294967295"/>
          </p:nvPr>
        </p:nvSpPr>
        <p:spPr bwMode="auto">
          <a:xfrm>
            <a:off x="0" y="214313"/>
            <a:ext cx="0" cy="0"/>
          </a:xfrm>
          <a:prstGeom prst="rect">
            <a:avLst/>
          </a:prstGeom>
        </p:spPr>
        <p:txBody>
          <a:bodyPr/>
          <a:lstStyle>
            <a:lvl1pPr>
              <a:lnSpc>
                <a:spcPct val="90000"/>
              </a:lnSpc>
              <a:spcBef>
                <a:spcPts val="938"/>
              </a:spcBef>
              <a:buFont typeface="Arial" panose="020B0604020202020204" pitchFamily="34" charset="0"/>
              <a:buChar char="•"/>
              <a:defRPr sz="2625">
                <a:solidFill>
                  <a:schemeClr val="tx1"/>
                </a:solidFill>
                <a:latin typeface="Calibri" panose="020F0502020204030204" pitchFamily="34" charset="0"/>
              </a:defRPr>
            </a:lvl1pPr>
            <a:lvl2pPr marL="696516" indent="-267891">
              <a:lnSpc>
                <a:spcPct val="90000"/>
              </a:lnSpc>
              <a:spcBef>
                <a:spcPts val="469"/>
              </a:spcBef>
              <a:buFont typeface="Arial" panose="020B0604020202020204" pitchFamily="34" charset="0"/>
              <a:buChar char="•"/>
              <a:defRPr sz="2250">
                <a:solidFill>
                  <a:schemeClr val="tx1"/>
                </a:solidFill>
                <a:latin typeface="Calibri" panose="020F0502020204030204" pitchFamily="34" charset="0"/>
              </a:defRPr>
            </a:lvl2pPr>
            <a:lvl3pPr marL="1071563" indent="-214313">
              <a:lnSpc>
                <a:spcPct val="90000"/>
              </a:lnSpc>
              <a:spcBef>
                <a:spcPts val="469"/>
              </a:spcBef>
              <a:buFont typeface="Arial" panose="020B0604020202020204" pitchFamily="34" charset="0"/>
              <a:buChar char="•"/>
              <a:defRPr sz="1875">
                <a:solidFill>
                  <a:schemeClr val="tx1"/>
                </a:solidFill>
                <a:latin typeface="Calibri" panose="020F0502020204030204" pitchFamily="34" charset="0"/>
              </a:defRPr>
            </a:lvl3pPr>
            <a:lvl4pPr marL="1500188" indent="-214313">
              <a:lnSpc>
                <a:spcPct val="90000"/>
              </a:lnSpc>
              <a:spcBef>
                <a:spcPts val="469"/>
              </a:spcBef>
              <a:buFont typeface="Arial" panose="020B0604020202020204" pitchFamily="34" charset="0"/>
              <a:buChar char="•"/>
              <a:defRPr>
                <a:solidFill>
                  <a:schemeClr val="tx1"/>
                </a:solidFill>
                <a:latin typeface="Calibri" panose="020F0502020204030204" pitchFamily="34" charset="0"/>
              </a:defRPr>
            </a:lvl4pPr>
            <a:lvl5pPr marL="1928813" indent="-214313">
              <a:lnSpc>
                <a:spcPct val="90000"/>
              </a:lnSpc>
              <a:spcBef>
                <a:spcPts val="469"/>
              </a:spcBef>
              <a:buFont typeface="Arial" panose="020B0604020202020204" pitchFamily="34" charset="0"/>
              <a:buChar char="•"/>
              <a:defRPr>
                <a:solidFill>
                  <a:schemeClr val="tx1"/>
                </a:solidFill>
                <a:latin typeface="Calibri" panose="020F0502020204030204" pitchFamily="34" charset="0"/>
              </a:defRPr>
            </a:lvl5pPr>
            <a:lvl6pPr marL="2357438" indent="-214313" eaLnBrk="0" fontAlgn="base" hangingPunct="0">
              <a:lnSpc>
                <a:spcPct val="90000"/>
              </a:lnSpc>
              <a:spcBef>
                <a:spcPts val="469"/>
              </a:spcBef>
              <a:spcAft>
                <a:spcPct val="0"/>
              </a:spcAft>
              <a:buFont typeface="Arial" panose="020B0604020202020204" pitchFamily="34" charset="0"/>
              <a:buChar char="•"/>
              <a:defRPr>
                <a:solidFill>
                  <a:schemeClr val="tx1"/>
                </a:solidFill>
                <a:latin typeface="Calibri" panose="020F0502020204030204" pitchFamily="34" charset="0"/>
              </a:defRPr>
            </a:lvl6pPr>
            <a:lvl7pPr marL="2786063" indent="-214313" eaLnBrk="0" fontAlgn="base" hangingPunct="0">
              <a:lnSpc>
                <a:spcPct val="90000"/>
              </a:lnSpc>
              <a:spcBef>
                <a:spcPts val="469"/>
              </a:spcBef>
              <a:spcAft>
                <a:spcPct val="0"/>
              </a:spcAft>
              <a:buFont typeface="Arial" panose="020B0604020202020204" pitchFamily="34" charset="0"/>
              <a:buChar char="•"/>
              <a:defRPr>
                <a:solidFill>
                  <a:schemeClr val="tx1"/>
                </a:solidFill>
                <a:latin typeface="Calibri" panose="020F0502020204030204" pitchFamily="34" charset="0"/>
              </a:defRPr>
            </a:lvl7pPr>
            <a:lvl8pPr marL="3214688" indent="-214313" eaLnBrk="0" fontAlgn="base" hangingPunct="0">
              <a:lnSpc>
                <a:spcPct val="90000"/>
              </a:lnSpc>
              <a:spcBef>
                <a:spcPts val="469"/>
              </a:spcBef>
              <a:spcAft>
                <a:spcPct val="0"/>
              </a:spcAft>
              <a:buFont typeface="Arial" panose="020B0604020202020204" pitchFamily="34" charset="0"/>
              <a:buChar char="•"/>
              <a:defRPr>
                <a:solidFill>
                  <a:schemeClr val="tx1"/>
                </a:solidFill>
                <a:latin typeface="Calibri" panose="020F0502020204030204" pitchFamily="34" charset="0"/>
              </a:defRPr>
            </a:lvl8pPr>
            <a:lvl9pPr marL="3643313" indent="-214313" eaLnBrk="0" fontAlgn="base" hangingPunct="0">
              <a:lnSpc>
                <a:spcPct val="90000"/>
              </a:lnSpc>
              <a:spcBef>
                <a:spcPts val="469"/>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defTabSz="571500" eaLnBrk="1" fontAlgn="auto" hangingPunct="1">
              <a:lnSpc>
                <a:spcPct val="100000"/>
              </a:lnSpc>
              <a:spcBef>
                <a:spcPct val="0"/>
              </a:spcBef>
              <a:spcAft>
                <a:spcPts val="0"/>
              </a:spcAft>
              <a:buFont typeface="Arial" panose="020B0604020202020204" pitchFamily="34" charset="0"/>
              <a:buNone/>
              <a:defRPr/>
            </a:pPr>
            <a:fld id="{F43383C1-F068-4E46-97B4-A633DEA68593}" type="slidenum">
              <a:rPr lang="en-US" altLang="en-US" sz="1125">
                <a:solidFill>
                  <a:srgbClr val="898989"/>
                </a:solidFill>
                <a:latin typeface="Helvetica" panose="020B0604020202020204" pitchFamily="34" charset="0"/>
                <a:ea typeface="Helvetica" panose="020B0604020202020204" pitchFamily="34" charset="0"/>
                <a:cs typeface="Helvetica" panose="020B0604020202020204" pitchFamily="34" charset="0"/>
              </a:rPr>
              <a:pPr algn="r" defTabSz="571500" eaLnBrk="1" fontAlgn="auto" hangingPunct="1">
                <a:lnSpc>
                  <a:spcPct val="100000"/>
                </a:lnSpc>
                <a:spcBef>
                  <a:spcPct val="0"/>
                </a:spcBef>
                <a:spcAft>
                  <a:spcPts val="0"/>
                </a:spcAft>
                <a:buFont typeface="Arial" panose="020B0604020202020204" pitchFamily="34" charset="0"/>
                <a:buNone/>
                <a:defRPr/>
              </a:pPr>
              <a:t>216</a:t>
            </a:fld>
            <a:endParaRPr lang="en-US" altLang="en-US" sz="1125">
              <a:solidFill>
                <a:srgbClr val="898989"/>
              </a:solidFill>
              <a:latin typeface="Helvetica" panose="020B0604020202020204" pitchFamily="34" charset="0"/>
              <a:ea typeface="Helvetica" panose="020B0604020202020204" pitchFamily="34" charset="0"/>
              <a:cs typeface="Helvetica" panose="020B0604020202020204" pitchFamily="34" charset="0"/>
            </a:endParaRPr>
          </a:p>
        </p:txBody>
      </p:sp>
      <p:pic>
        <p:nvPicPr>
          <p:cNvPr id="160773" name="Picture 5">
            <a:extLst>
              <a:ext uri="{FF2B5EF4-FFF2-40B4-BE49-F238E27FC236}">
                <a16:creationId xmlns:a16="http://schemas.microsoft.com/office/drawing/2014/main" id="{C6FACCAE-A930-8534-9319-406C5E20D9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1238" y="1184275"/>
            <a:ext cx="1946275"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4" name="Picture 7">
            <a:extLst>
              <a:ext uri="{FF2B5EF4-FFF2-40B4-BE49-F238E27FC236}">
                <a16:creationId xmlns:a16="http://schemas.microsoft.com/office/drawing/2014/main" id="{B0A6AD82-DB73-AC53-2458-EC43A15CE1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8750" y="1041400"/>
            <a:ext cx="4695825"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632270BC-B5AC-69CA-ED12-C5D782064749}"/>
              </a:ext>
            </a:extLst>
          </p:cNvPr>
          <p:cNvSpPr/>
          <p:nvPr/>
        </p:nvSpPr>
        <p:spPr>
          <a:xfrm>
            <a:off x="6508750" y="3643313"/>
            <a:ext cx="5048250" cy="969962"/>
          </a:xfrm>
          <a:prstGeom prst="rect">
            <a:avLst/>
          </a:prstGeom>
          <a:solidFill>
            <a:schemeClr val="accent4">
              <a:alpha val="40000"/>
            </a:schemeClr>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defTabSz="571500" eaLnBrk="1" fontAlgn="auto" hangingPunct="1">
              <a:spcBef>
                <a:spcPts val="0"/>
              </a:spcBef>
              <a:spcAft>
                <a:spcPts val="0"/>
              </a:spcAft>
              <a:defRPr/>
            </a:pPr>
            <a:endParaRPr lang="en-US" sz="1688">
              <a:solidFill>
                <a:prstClr val="white"/>
              </a:solidFill>
            </a:endParaRPr>
          </a:p>
        </p:txBody>
      </p:sp>
    </p:spTree>
    <p:custDataLst>
      <p:tags r:id="rId1"/>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9" name="Title 3">
            <a:extLst>
              <a:ext uri="{FF2B5EF4-FFF2-40B4-BE49-F238E27FC236}">
                <a16:creationId xmlns:a16="http://schemas.microsoft.com/office/drawing/2014/main" id="{161101B9-0356-0ECA-B610-8D22BF48CF31}"/>
              </a:ext>
            </a:extLst>
          </p:cNvPr>
          <p:cNvSpPr>
            <a:spLocks noGrp="1"/>
          </p:cNvSpPr>
          <p:nvPr>
            <p:ph type="title" idx="4294967295"/>
          </p:nvPr>
        </p:nvSpPr>
        <p:spPr>
          <a:xfrm>
            <a:off x="3432175" y="228600"/>
            <a:ext cx="8759825" cy="681038"/>
          </a:xfrm>
        </p:spPr>
        <p:txBody>
          <a:bodyPr>
            <a:normAutofit fontScale="90000"/>
          </a:bodyPr>
          <a:lstStyle/>
          <a:p>
            <a:pPr eaLnBrk="1" hangingPunct="1">
              <a:defRPr/>
            </a:pPr>
            <a:r>
              <a:rPr lang="en-US" altLang="en-US" dirty="0">
                <a:solidFill>
                  <a:schemeClr val="bg1"/>
                </a:solidFill>
              </a:rPr>
              <a:t>Areas for Improvement</a:t>
            </a:r>
          </a:p>
        </p:txBody>
      </p:sp>
      <p:sp>
        <p:nvSpPr>
          <p:cNvPr id="162820" name="Text Placeholder 8">
            <a:extLst>
              <a:ext uri="{FF2B5EF4-FFF2-40B4-BE49-F238E27FC236}">
                <a16:creationId xmlns:a16="http://schemas.microsoft.com/office/drawing/2014/main" id="{F92A3DBD-0BFB-96EB-986A-636B95E05697}"/>
              </a:ext>
            </a:extLst>
          </p:cNvPr>
          <p:cNvSpPr>
            <a:spLocks noGrp="1"/>
          </p:cNvSpPr>
          <p:nvPr>
            <p:ph idx="4294967295"/>
          </p:nvPr>
        </p:nvSpPr>
        <p:spPr>
          <a:xfrm>
            <a:off x="0" y="1714500"/>
            <a:ext cx="5789613" cy="5014913"/>
          </a:xfrm>
        </p:spPr>
        <p:txBody>
          <a:bodyPr>
            <a:normAutofit fontScale="92500"/>
          </a:bodyPr>
          <a:lstStyle/>
          <a:p>
            <a:pPr eaLnBrk="1" hangingPunct="1">
              <a:lnSpc>
                <a:spcPct val="120000"/>
              </a:lnSpc>
              <a:defRPr/>
            </a:pPr>
            <a:r>
              <a:rPr lang="en-US" altLang="en-US" sz="2800" dirty="0"/>
              <a:t>Sun 3/14 glucose went high 12 pm</a:t>
            </a:r>
          </a:p>
          <a:p>
            <a:pPr eaLnBrk="1" hangingPunct="1">
              <a:lnSpc>
                <a:spcPct val="120000"/>
              </a:lnSpc>
              <a:defRPr/>
            </a:pPr>
            <a:r>
              <a:rPr lang="en-US" altLang="en-US" sz="2800" dirty="0"/>
              <a:t>Reports eating rice bowl and coke</a:t>
            </a:r>
          </a:p>
          <a:p>
            <a:pPr eaLnBrk="1" hangingPunct="1">
              <a:lnSpc>
                <a:spcPct val="120000"/>
              </a:lnSpc>
              <a:defRPr/>
            </a:pPr>
            <a:r>
              <a:rPr lang="en-US" altLang="en-US" sz="2800" dirty="0"/>
              <a:t>Silver lining</a:t>
            </a:r>
          </a:p>
          <a:p>
            <a:pPr lvl="1" eaLnBrk="1" hangingPunct="1">
              <a:lnSpc>
                <a:spcPct val="120000"/>
              </a:lnSpc>
              <a:defRPr/>
            </a:pPr>
            <a:r>
              <a:rPr lang="en-US" altLang="en-US" sz="2400" dirty="0"/>
              <a:t>Walked around 3 pm (helped to lower glucose)</a:t>
            </a:r>
          </a:p>
          <a:p>
            <a:pPr lvl="1" eaLnBrk="1" hangingPunct="1">
              <a:lnSpc>
                <a:spcPct val="120000"/>
              </a:lnSpc>
              <a:defRPr/>
            </a:pPr>
            <a:r>
              <a:rPr lang="en-US" altLang="en-US" sz="2400" dirty="0"/>
              <a:t>Avoided afternoon snacking</a:t>
            </a:r>
          </a:p>
          <a:p>
            <a:pPr lvl="1" eaLnBrk="1" hangingPunct="1">
              <a:lnSpc>
                <a:spcPct val="120000"/>
              </a:lnSpc>
              <a:defRPr/>
            </a:pPr>
            <a:r>
              <a:rPr lang="en-US" altLang="en-US" sz="2400" dirty="0"/>
              <a:t>Ate low-carb dinner (salmon, salad, small potato)</a:t>
            </a:r>
          </a:p>
          <a:p>
            <a:pPr lvl="1" eaLnBrk="1" hangingPunct="1">
              <a:lnSpc>
                <a:spcPct val="120000"/>
              </a:lnSpc>
              <a:defRPr/>
            </a:pPr>
            <a:r>
              <a:rPr lang="en-US" altLang="en-US" sz="2400" dirty="0"/>
              <a:t>Denies missed doses</a:t>
            </a:r>
          </a:p>
        </p:txBody>
      </p:sp>
      <p:sp>
        <p:nvSpPr>
          <p:cNvPr id="162818" name="Slide Number Placeholder 2">
            <a:extLst>
              <a:ext uri="{FF2B5EF4-FFF2-40B4-BE49-F238E27FC236}">
                <a16:creationId xmlns:a16="http://schemas.microsoft.com/office/drawing/2014/main" id="{FD57038A-DB2B-DD9F-DCA9-A0182ED8C9C4}"/>
              </a:ext>
            </a:extLst>
          </p:cNvPr>
          <p:cNvSpPr>
            <a:spLocks noGrp="1" noChangeArrowheads="1"/>
          </p:cNvSpPr>
          <p:nvPr>
            <p:ph type="sldNum" sz="quarter" idx="4294967295"/>
          </p:nvPr>
        </p:nvSpPr>
        <p:spPr bwMode="auto">
          <a:xfrm>
            <a:off x="0" y="214313"/>
            <a:ext cx="0" cy="0"/>
          </a:xfrm>
          <a:prstGeom prst="rect">
            <a:avLst/>
          </a:prstGeom>
        </p:spPr>
        <p:txBody>
          <a:bodyPr/>
          <a:lstStyle>
            <a:lvl1pPr>
              <a:lnSpc>
                <a:spcPct val="90000"/>
              </a:lnSpc>
              <a:spcBef>
                <a:spcPts val="938"/>
              </a:spcBef>
              <a:buFont typeface="Arial" panose="020B0604020202020204" pitchFamily="34" charset="0"/>
              <a:buChar char="•"/>
              <a:defRPr sz="2625">
                <a:solidFill>
                  <a:schemeClr val="tx1"/>
                </a:solidFill>
                <a:latin typeface="Calibri" panose="020F0502020204030204" pitchFamily="34" charset="0"/>
              </a:defRPr>
            </a:lvl1pPr>
            <a:lvl2pPr marL="696516" indent="-267891">
              <a:lnSpc>
                <a:spcPct val="90000"/>
              </a:lnSpc>
              <a:spcBef>
                <a:spcPts val="469"/>
              </a:spcBef>
              <a:buFont typeface="Arial" panose="020B0604020202020204" pitchFamily="34" charset="0"/>
              <a:buChar char="•"/>
              <a:defRPr sz="2250">
                <a:solidFill>
                  <a:schemeClr val="tx1"/>
                </a:solidFill>
                <a:latin typeface="Calibri" panose="020F0502020204030204" pitchFamily="34" charset="0"/>
              </a:defRPr>
            </a:lvl2pPr>
            <a:lvl3pPr marL="1071563" indent="-214313">
              <a:lnSpc>
                <a:spcPct val="90000"/>
              </a:lnSpc>
              <a:spcBef>
                <a:spcPts val="469"/>
              </a:spcBef>
              <a:buFont typeface="Arial" panose="020B0604020202020204" pitchFamily="34" charset="0"/>
              <a:buChar char="•"/>
              <a:defRPr sz="1875">
                <a:solidFill>
                  <a:schemeClr val="tx1"/>
                </a:solidFill>
                <a:latin typeface="Calibri" panose="020F0502020204030204" pitchFamily="34" charset="0"/>
              </a:defRPr>
            </a:lvl3pPr>
            <a:lvl4pPr marL="1500188" indent="-214313">
              <a:lnSpc>
                <a:spcPct val="90000"/>
              </a:lnSpc>
              <a:spcBef>
                <a:spcPts val="469"/>
              </a:spcBef>
              <a:buFont typeface="Arial" panose="020B0604020202020204" pitchFamily="34" charset="0"/>
              <a:buChar char="•"/>
              <a:defRPr>
                <a:solidFill>
                  <a:schemeClr val="tx1"/>
                </a:solidFill>
                <a:latin typeface="Calibri" panose="020F0502020204030204" pitchFamily="34" charset="0"/>
              </a:defRPr>
            </a:lvl4pPr>
            <a:lvl5pPr marL="1928813" indent="-214313">
              <a:lnSpc>
                <a:spcPct val="90000"/>
              </a:lnSpc>
              <a:spcBef>
                <a:spcPts val="469"/>
              </a:spcBef>
              <a:buFont typeface="Arial" panose="020B0604020202020204" pitchFamily="34" charset="0"/>
              <a:buChar char="•"/>
              <a:defRPr>
                <a:solidFill>
                  <a:schemeClr val="tx1"/>
                </a:solidFill>
                <a:latin typeface="Calibri" panose="020F0502020204030204" pitchFamily="34" charset="0"/>
              </a:defRPr>
            </a:lvl5pPr>
            <a:lvl6pPr marL="2357438" indent="-214313" eaLnBrk="0" fontAlgn="base" hangingPunct="0">
              <a:lnSpc>
                <a:spcPct val="90000"/>
              </a:lnSpc>
              <a:spcBef>
                <a:spcPts val="469"/>
              </a:spcBef>
              <a:spcAft>
                <a:spcPct val="0"/>
              </a:spcAft>
              <a:buFont typeface="Arial" panose="020B0604020202020204" pitchFamily="34" charset="0"/>
              <a:buChar char="•"/>
              <a:defRPr>
                <a:solidFill>
                  <a:schemeClr val="tx1"/>
                </a:solidFill>
                <a:latin typeface="Calibri" panose="020F0502020204030204" pitchFamily="34" charset="0"/>
              </a:defRPr>
            </a:lvl6pPr>
            <a:lvl7pPr marL="2786063" indent="-214313" eaLnBrk="0" fontAlgn="base" hangingPunct="0">
              <a:lnSpc>
                <a:spcPct val="90000"/>
              </a:lnSpc>
              <a:spcBef>
                <a:spcPts val="469"/>
              </a:spcBef>
              <a:spcAft>
                <a:spcPct val="0"/>
              </a:spcAft>
              <a:buFont typeface="Arial" panose="020B0604020202020204" pitchFamily="34" charset="0"/>
              <a:buChar char="•"/>
              <a:defRPr>
                <a:solidFill>
                  <a:schemeClr val="tx1"/>
                </a:solidFill>
                <a:latin typeface="Calibri" panose="020F0502020204030204" pitchFamily="34" charset="0"/>
              </a:defRPr>
            </a:lvl7pPr>
            <a:lvl8pPr marL="3214688" indent="-214313" eaLnBrk="0" fontAlgn="base" hangingPunct="0">
              <a:lnSpc>
                <a:spcPct val="90000"/>
              </a:lnSpc>
              <a:spcBef>
                <a:spcPts val="469"/>
              </a:spcBef>
              <a:spcAft>
                <a:spcPct val="0"/>
              </a:spcAft>
              <a:buFont typeface="Arial" panose="020B0604020202020204" pitchFamily="34" charset="0"/>
              <a:buChar char="•"/>
              <a:defRPr>
                <a:solidFill>
                  <a:schemeClr val="tx1"/>
                </a:solidFill>
                <a:latin typeface="Calibri" panose="020F0502020204030204" pitchFamily="34" charset="0"/>
              </a:defRPr>
            </a:lvl8pPr>
            <a:lvl9pPr marL="3643313" indent="-214313" eaLnBrk="0" fontAlgn="base" hangingPunct="0">
              <a:lnSpc>
                <a:spcPct val="90000"/>
              </a:lnSpc>
              <a:spcBef>
                <a:spcPts val="469"/>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defTabSz="571500" eaLnBrk="1" fontAlgn="auto" hangingPunct="1">
              <a:lnSpc>
                <a:spcPct val="100000"/>
              </a:lnSpc>
              <a:spcBef>
                <a:spcPct val="0"/>
              </a:spcBef>
              <a:spcAft>
                <a:spcPts val="0"/>
              </a:spcAft>
              <a:buFont typeface="Arial" panose="020B0604020202020204" pitchFamily="34" charset="0"/>
              <a:buNone/>
              <a:defRPr/>
            </a:pPr>
            <a:fld id="{4097B3A3-F276-43C0-9EF0-FBAD2BACDEFB}" type="slidenum">
              <a:rPr lang="en-US" altLang="en-US" sz="1125">
                <a:solidFill>
                  <a:srgbClr val="898989"/>
                </a:solidFill>
                <a:latin typeface="Helvetica" panose="020B0604020202020204" pitchFamily="34" charset="0"/>
                <a:ea typeface="Helvetica" panose="020B0604020202020204" pitchFamily="34" charset="0"/>
                <a:cs typeface="Helvetica" panose="020B0604020202020204" pitchFamily="34" charset="0"/>
              </a:rPr>
              <a:pPr algn="r" defTabSz="571500" eaLnBrk="1" fontAlgn="auto" hangingPunct="1">
                <a:lnSpc>
                  <a:spcPct val="100000"/>
                </a:lnSpc>
                <a:spcBef>
                  <a:spcPct val="0"/>
                </a:spcBef>
                <a:spcAft>
                  <a:spcPts val="0"/>
                </a:spcAft>
                <a:buFont typeface="Arial" panose="020B0604020202020204" pitchFamily="34" charset="0"/>
                <a:buNone/>
                <a:defRPr/>
              </a:pPr>
              <a:t>217</a:t>
            </a:fld>
            <a:endParaRPr lang="en-US" altLang="en-US" sz="1125">
              <a:solidFill>
                <a:srgbClr val="898989"/>
              </a:solidFill>
              <a:latin typeface="Helvetica" panose="020B0604020202020204" pitchFamily="34" charset="0"/>
              <a:ea typeface="Helvetica" panose="020B0604020202020204" pitchFamily="34" charset="0"/>
              <a:cs typeface="Helvetica" panose="020B0604020202020204" pitchFamily="34" charset="0"/>
            </a:endParaRPr>
          </a:p>
        </p:txBody>
      </p:sp>
      <p:pic>
        <p:nvPicPr>
          <p:cNvPr id="162821" name="Picture 7">
            <a:extLst>
              <a:ext uri="{FF2B5EF4-FFF2-40B4-BE49-F238E27FC236}">
                <a16:creationId xmlns:a16="http://schemas.microsoft.com/office/drawing/2014/main" id="{D9C0A1B5-B077-64A9-D342-AA88A99F79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1963" y="1057275"/>
            <a:ext cx="4697412"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2" name="Picture 4">
            <a:extLst>
              <a:ext uri="{FF2B5EF4-FFF2-40B4-BE49-F238E27FC236}">
                <a16:creationId xmlns:a16="http://schemas.microsoft.com/office/drawing/2014/main" id="{E887EA9A-C992-D770-F65D-CAFB12B8CB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00" y="933450"/>
            <a:ext cx="215265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BC7C8173-A1FD-42B4-E5D7-BFA010DE8B16}"/>
              </a:ext>
            </a:extLst>
          </p:cNvPr>
          <p:cNvSpPr/>
          <p:nvPr/>
        </p:nvSpPr>
        <p:spPr>
          <a:xfrm>
            <a:off x="6762750" y="1884363"/>
            <a:ext cx="5048250" cy="969962"/>
          </a:xfrm>
          <a:prstGeom prst="rect">
            <a:avLst/>
          </a:prstGeom>
          <a:solidFill>
            <a:schemeClr val="accent4">
              <a:alpha val="40000"/>
            </a:schemeClr>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defTabSz="571500" eaLnBrk="1" fontAlgn="auto" hangingPunct="1">
              <a:spcBef>
                <a:spcPts val="0"/>
              </a:spcBef>
              <a:spcAft>
                <a:spcPts val="0"/>
              </a:spcAft>
              <a:defRPr/>
            </a:pPr>
            <a:endParaRPr lang="en-US" sz="1688">
              <a:solidFill>
                <a:prstClr val="white"/>
              </a:solidFill>
            </a:endParaRPr>
          </a:p>
        </p:txBody>
      </p:sp>
    </p:spTree>
    <p:custDataLst>
      <p:tags r:id="rId1"/>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FE4B9C-DF84-FC79-9D9B-308C729AB34F}"/>
              </a:ext>
            </a:extLst>
          </p:cNvPr>
          <p:cNvSpPr txBox="1"/>
          <p:nvPr/>
        </p:nvSpPr>
        <p:spPr>
          <a:xfrm>
            <a:off x="581025" y="619125"/>
            <a:ext cx="9934575" cy="646113"/>
          </a:xfrm>
          <a:prstGeom prst="rect">
            <a:avLst/>
          </a:prstGeom>
          <a:noFill/>
        </p:spPr>
        <p:txBody>
          <a:bodyPr>
            <a:spAutoFit/>
          </a:bodyPr>
          <a:lstStyle/>
          <a:p>
            <a:pPr eaLnBrk="1" fontAlgn="auto" hangingPunct="1">
              <a:spcBef>
                <a:spcPts val="0"/>
              </a:spcBef>
              <a:spcAft>
                <a:spcPts val="0"/>
              </a:spcAft>
              <a:defRPr/>
            </a:pPr>
            <a:r>
              <a:rPr lang="en-US" sz="3600" b="1" dirty="0">
                <a:solidFill>
                  <a:schemeClr val="accent1">
                    <a:lumMod val="75000"/>
                  </a:schemeClr>
                </a:solidFill>
                <a:cs typeface="Arial" panose="020B0604020202020204" pitchFamily="34" charset="0"/>
              </a:rPr>
              <a:t>Poll Question 19</a:t>
            </a:r>
          </a:p>
        </p:txBody>
      </p:sp>
      <p:sp>
        <p:nvSpPr>
          <p:cNvPr id="3" name="TextBox 2">
            <a:extLst>
              <a:ext uri="{FF2B5EF4-FFF2-40B4-BE49-F238E27FC236}">
                <a16:creationId xmlns:a16="http://schemas.microsoft.com/office/drawing/2014/main" id="{FB836FC3-8668-DA38-75D3-C670A02DBD4C}"/>
              </a:ext>
            </a:extLst>
          </p:cNvPr>
          <p:cNvSpPr txBox="1"/>
          <p:nvPr/>
        </p:nvSpPr>
        <p:spPr>
          <a:xfrm>
            <a:off x="554038" y="1444625"/>
            <a:ext cx="10339387" cy="4524315"/>
          </a:xfrm>
          <a:prstGeom prst="rect">
            <a:avLst/>
          </a:prstGeom>
          <a:noFill/>
        </p:spPr>
        <p:txBody>
          <a:bodyPr>
            <a:spAutoFit/>
          </a:bodyPr>
          <a:lstStyle/>
          <a:p>
            <a:pPr>
              <a:defRPr/>
            </a:pPr>
            <a:r>
              <a:rPr lang="en-US" sz="2400" dirty="0">
                <a:solidFill>
                  <a:prstClr val="black"/>
                </a:solidFill>
                <a:cs typeface="Arial" panose="020B0604020202020204" pitchFamily="34" charset="0"/>
              </a:rPr>
              <a:t> </a:t>
            </a:r>
            <a:r>
              <a:rPr lang="en-US" sz="3600" b="1" dirty="0">
                <a:solidFill>
                  <a:schemeClr val="accent1">
                    <a:lumMod val="75000"/>
                  </a:schemeClr>
                </a:solidFill>
                <a:cs typeface="Arial" panose="020B0604020202020204" pitchFamily="34" charset="0"/>
              </a:rPr>
              <a:t>What is the most appropriate medication adjustment for Terrance? </a:t>
            </a:r>
          </a:p>
          <a:p>
            <a:pPr eaLnBrk="1" fontAlgn="auto" hangingPunct="1">
              <a:spcBef>
                <a:spcPts val="0"/>
              </a:spcBef>
              <a:spcAft>
                <a:spcPts val="0"/>
              </a:spcAft>
              <a:defRPr/>
            </a:pPr>
            <a:r>
              <a:rPr lang="en-US" sz="3600" dirty="0">
                <a:solidFill>
                  <a:prstClr val="black"/>
                </a:solidFill>
                <a:cs typeface="Arial" panose="020B0604020202020204" pitchFamily="34" charset="0"/>
              </a:rPr>
              <a:t> </a:t>
            </a:r>
          </a:p>
          <a:p>
            <a:pPr marL="971550" lvl="1" indent="-514350" eaLnBrk="1" fontAlgn="auto" hangingPunct="1">
              <a:spcBef>
                <a:spcPts val="0"/>
              </a:spcBef>
              <a:spcAft>
                <a:spcPts val="0"/>
              </a:spcAft>
              <a:buFont typeface="+mj-lt"/>
              <a:buAutoNum type="alphaUcPeriod"/>
              <a:defRPr/>
            </a:pPr>
            <a:r>
              <a:rPr lang="en-US" sz="3600" dirty="0">
                <a:solidFill>
                  <a:prstClr val="black"/>
                </a:solidFill>
                <a:cs typeface="Arial" panose="020B0604020202020204" pitchFamily="34" charset="0"/>
              </a:rPr>
              <a:t>Add DPP4 inhibitor</a:t>
            </a:r>
          </a:p>
          <a:p>
            <a:pPr marL="971550" lvl="1" indent="-514350" eaLnBrk="1" fontAlgn="auto" hangingPunct="1">
              <a:spcBef>
                <a:spcPts val="0"/>
              </a:spcBef>
              <a:spcAft>
                <a:spcPts val="0"/>
              </a:spcAft>
              <a:buFont typeface="+mj-lt"/>
              <a:buAutoNum type="alphaUcPeriod"/>
              <a:defRPr/>
            </a:pPr>
            <a:r>
              <a:rPr lang="en-US" sz="3600" dirty="0">
                <a:solidFill>
                  <a:prstClr val="black"/>
                </a:solidFill>
                <a:cs typeface="Arial" panose="020B0604020202020204" pitchFamily="34" charset="0"/>
              </a:rPr>
              <a:t>Add GLP-1 receptor agonist</a:t>
            </a:r>
          </a:p>
          <a:p>
            <a:pPr marL="971550" lvl="1" indent="-514350" eaLnBrk="1" fontAlgn="auto" hangingPunct="1">
              <a:spcBef>
                <a:spcPts val="0"/>
              </a:spcBef>
              <a:spcAft>
                <a:spcPts val="0"/>
              </a:spcAft>
              <a:buFont typeface="+mj-lt"/>
              <a:buAutoNum type="alphaUcPeriod"/>
              <a:defRPr/>
            </a:pPr>
            <a:r>
              <a:rPr lang="en-US" sz="3600" dirty="0">
                <a:solidFill>
                  <a:prstClr val="black"/>
                </a:solidFill>
                <a:cs typeface="Arial" panose="020B0604020202020204" pitchFamily="34" charset="0"/>
              </a:rPr>
              <a:t>Add SGLT2 inhibitor</a:t>
            </a:r>
          </a:p>
          <a:p>
            <a:pPr marL="971550" lvl="1" indent="-514350" eaLnBrk="1" fontAlgn="auto" hangingPunct="1">
              <a:spcBef>
                <a:spcPts val="0"/>
              </a:spcBef>
              <a:spcAft>
                <a:spcPts val="0"/>
              </a:spcAft>
              <a:buFont typeface="+mj-lt"/>
              <a:buAutoNum type="alphaUcPeriod"/>
              <a:defRPr/>
            </a:pPr>
            <a:r>
              <a:rPr lang="en-US" sz="3600" dirty="0">
                <a:solidFill>
                  <a:prstClr val="black"/>
                </a:solidFill>
                <a:cs typeface="Arial" panose="020B0604020202020204" pitchFamily="34" charset="0"/>
              </a:rPr>
              <a:t>Lifestyle modifications only</a:t>
            </a:r>
          </a:p>
          <a:p>
            <a:pPr marL="971550" lvl="1" indent="-514350" eaLnBrk="1" fontAlgn="auto" hangingPunct="1">
              <a:spcBef>
                <a:spcPts val="0"/>
              </a:spcBef>
              <a:spcAft>
                <a:spcPts val="0"/>
              </a:spcAft>
              <a:buFont typeface="+mj-lt"/>
              <a:buAutoNum type="alphaUcPeriod"/>
              <a:defRPr/>
            </a:pPr>
            <a:r>
              <a:rPr lang="en-US" sz="3600" dirty="0">
                <a:solidFill>
                  <a:prstClr val="black"/>
                </a:solidFill>
                <a:cs typeface="Arial" panose="020B0604020202020204" pitchFamily="34" charset="0"/>
              </a:rPr>
              <a:t>More than 1 right answer </a:t>
            </a:r>
          </a:p>
        </p:txBody>
      </p:sp>
      <p:sp>
        <p:nvSpPr>
          <p:cNvPr id="4" name="Oval 3">
            <a:extLst>
              <a:ext uri="{FF2B5EF4-FFF2-40B4-BE49-F238E27FC236}">
                <a16:creationId xmlns:a16="http://schemas.microsoft.com/office/drawing/2014/main" id="{6E2248D1-B817-240A-48F9-5DA2E2169DAC}"/>
              </a:ext>
            </a:extLst>
          </p:cNvPr>
          <p:cNvSpPr/>
          <p:nvPr/>
        </p:nvSpPr>
        <p:spPr>
          <a:xfrm>
            <a:off x="613976" y="4114800"/>
            <a:ext cx="7082224" cy="8382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extLst>
    <p:ext uri="{6950BFC3-D8DA-4A85-94F7-54DA5524770B}">
      <p188:commentRel xmlns:p188="http://schemas.microsoft.com/office/powerpoint/2018/8/main" r:id="rId3"/>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3">
            <a:extLst>
              <a:ext uri="{FF2B5EF4-FFF2-40B4-BE49-F238E27FC236}">
                <a16:creationId xmlns:a16="http://schemas.microsoft.com/office/drawing/2014/main" id="{181F4728-F537-52A2-7341-6B37418F1526}"/>
              </a:ext>
            </a:extLst>
          </p:cNvPr>
          <p:cNvSpPr>
            <a:spLocks noGrp="1"/>
          </p:cNvSpPr>
          <p:nvPr>
            <p:ph type="title" idx="4294967295"/>
          </p:nvPr>
        </p:nvSpPr>
        <p:spPr>
          <a:xfrm>
            <a:off x="0" y="798513"/>
            <a:ext cx="3695700" cy="744537"/>
          </a:xfrm>
        </p:spPr>
        <p:txBody>
          <a:bodyPr>
            <a:normAutofit fontScale="90000"/>
          </a:bodyPr>
          <a:lstStyle/>
          <a:p>
            <a:pPr eaLnBrk="1" hangingPunct="1">
              <a:defRPr/>
            </a:pPr>
            <a:r>
              <a:rPr lang="en-US" altLang="en-US">
                <a:solidFill>
                  <a:schemeClr val="bg1"/>
                </a:solidFill>
              </a:rPr>
              <a:t>Action Plan </a:t>
            </a:r>
          </a:p>
        </p:txBody>
      </p:sp>
      <p:sp>
        <p:nvSpPr>
          <p:cNvPr id="163843" name="Text Placeholder 5">
            <a:extLst>
              <a:ext uri="{FF2B5EF4-FFF2-40B4-BE49-F238E27FC236}">
                <a16:creationId xmlns:a16="http://schemas.microsoft.com/office/drawing/2014/main" id="{6AC6B851-2046-6B74-76C4-1F2B39AAAA7F}"/>
              </a:ext>
            </a:extLst>
          </p:cNvPr>
          <p:cNvSpPr>
            <a:spLocks noGrp="1"/>
          </p:cNvSpPr>
          <p:nvPr>
            <p:ph idx="4294967295"/>
          </p:nvPr>
        </p:nvSpPr>
        <p:spPr>
          <a:xfrm>
            <a:off x="762000" y="1747838"/>
            <a:ext cx="9621838" cy="4243387"/>
          </a:xfrm>
        </p:spPr>
        <p:txBody>
          <a:bodyPr>
            <a:normAutofit fontScale="77500" lnSpcReduction="20000"/>
          </a:bodyPr>
          <a:lstStyle/>
          <a:p>
            <a:pPr eaLnBrk="1" hangingPunct="1">
              <a:lnSpc>
                <a:spcPct val="100000"/>
              </a:lnSpc>
              <a:defRPr/>
            </a:pPr>
            <a:r>
              <a:rPr lang="en-US" altLang="en-US" dirty="0"/>
              <a:t>In collaboration with Terrance</a:t>
            </a:r>
          </a:p>
          <a:p>
            <a:pPr lvl="1" eaLnBrk="1" hangingPunct="1">
              <a:lnSpc>
                <a:spcPct val="100000"/>
              </a:lnSpc>
              <a:defRPr/>
            </a:pPr>
            <a:r>
              <a:rPr lang="en-US" altLang="en-US" dirty="0"/>
              <a:t>Lifestyle changes</a:t>
            </a:r>
          </a:p>
          <a:p>
            <a:pPr lvl="2" eaLnBrk="1" hangingPunct="1">
              <a:lnSpc>
                <a:spcPct val="100000"/>
              </a:lnSpc>
              <a:defRPr/>
            </a:pPr>
            <a:r>
              <a:rPr lang="en-US" altLang="en-US" dirty="0"/>
              <a:t>Incorporate a brisk walk 3 days per week </a:t>
            </a:r>
          </a:p>
          <a:p>
            <a:pPr lvl="2" eaLnBrk="1" hangingPunct="1">
              <a:lnSpc>
                <a:spcPct val="100000"/>
              </a:lnSpc>
              <a:defRPr/>
            </a:pPr>
            <a:r>
              <a:rPr lang="en-US" altLang="en-US" dirty="0"/>
              <a:t>Reduce high-carbohydrate foods like fries</a:t>
            </a:r>
          </a:p>
          <a:p>
            <a:pPr lvl="1" eaLnBrk="1" hangingPunct="1">
              <a:lnSpc>
                <a:spcPct val="100000"/>
              </a:lnSpc>
              <a:defRPr/>
            </a:pPr>
            <a:r>
              <a:rPr lang="en-US" altLang="en-US" dirty="0"/>
              <a:t>CGM optimization</a:t>
            </a:r>
          </a:p>
          <a:p>
            <a:pPr lvl="2" eaLnBrk="1" hangingPunct="1">
              <a:lnSpc>
                <a:spcPct val="100000"/>
              </a:lnSpc>
              <a:defRPr/>
            </a:pPr>
            <a:r>
              <a:rPr lang="en-US" altLang="en-US" dirty="0"/>
              <a:t>Alerts, high for 280 </a:t>
            </a:r>
          </a:p>
          <a:p>
            <a:pPr lvl="1" eaLnBrk="1" hangingPunct="1">
              <a:lnSpc>
                <a:spcPct val="100000"/>
              </a:lnSpc>
              <a:defRPr/>
            </a:pPr>
            <a:r>
              <a:rPr lang="en-US" altLang="en-US" dirty="0"/>
              <a:t>Medication adjustments</a:t>
            </a:r>
          </a:p>
          <a:p>
            <a:pPr lvl="3" eaLnBrk="1" hangingPunct="1">
              <a:lnSpc>
                <a:spcPct val="100000"/>
              </a:lnSpc>
              <a:defRPr/>
            </a:pPr>
            <a:r>
              <a:rPr lang="en-US" altLang="en-US" dirty="0"/>
              <a:t>Add a medication to help his CKD + optimize glucose </a:t>
            </a:r>
            <a:r>
              <a:rPr lang="en-US" altLang="en-US" dirty="0">
                <a:sym typeface="Wingdings" panose="05000000000000000000" pitchFamily="2" charset="2"/>
              </a:rPr>
              <a:t> SGLT2 inhibitor</a:t>
            </a:r>
            <a:r>
              <a:rPr lang="en-US" altLang="en-US" dirty="0"/>
              <a:t> </a:t>
            </a:r>
          </a:p>
          <a:p>
            <a:pPr lvl="1" eaLnBrk="1" hangingPunct="1">
              <a:lnSpc>
                <a:spcPct val="100000"/>
              </a:lnSpc>
              <a:defRPr/>
            </a:pPr>
            <a:r>
              <a:rPr lang="en-US" altLang="en-US" dirty="0"/>
              <a:t>Follow-up in 3-4 weeks</a:t>
            </a:r>
          </a:p>
        </p:txBody>
      </p:sp>
      <p:pic>
        <p:nvPicPr>
          <p:cNvPr id="164868" name="Picture 2">
            <a:extLst>
              <a:ext uri="{FF2B5EF4-FFF2-40B4-BE49-F238E27FC236}">
                <a16:creationId xmlns:a16="http://schemas.microsoft.com/office/drawing/2014/main" id="{DD4928B4-9731-E341-9560-9B06144101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7563" y="1003300"/>
            <a:ext cx="2581275" cy="744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B64C32B-78F8-513F-69FF-B3CE91102D9A}"/>
              </a:ext>
            </a:extLst>
          </p:cNvPr>
          <p:cNvSpPr/>
          <p:nvPr/>
        </p:nvSpPr>
        <p:spPr>
          <a:xfrm>
            <a:off x="0" y="1333500"/>
            <a:ext cx="12192000" cy="391953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latin typeface="Calibri Light"/>
            </a:endParaRPr>
          </a:p>
        </p:txBody>
      </p:sp>
      <p:sp>
        <p:nvSpPr>
          <p:cNvPr id="21" name="Rectangle 20">
            <a:extLst>
              <a:ext uri="{FF2B5EF4-FFF2-40B4-BE49-F238E27FC236}">
                <a16:creationId xmlns:a16="http://schemas.microsoft.com/office/drawing/2014/main" id="{B7ED0A53-808D-D1A0-56A4-EF89F6A786A8}"/>
              </a:ext>
            </a:extLst>
          </p:cNvPr>
          <p:cNvSpPr/>
          <p:nvPr/>
        </p:nvSpPr>
        <p:spPr>
          <a:xfrm>
            <a:off x="8878888" y="1604963"/>
            <a:ext cx="2505075" cy="30670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latin typeface="Calibri Light"/>
            </a:endParaRPr>
          </a:p>
        </p:txBody>
      </p:sp>
      <p:sp>
        <p:nvSpPr>
          <p:cNvPr id="20" name="Rectangle 19">
            <a:extLst>
              <a:ext uri="{FF2B5EF4-FFF2-40B4-BE49-F238E27FC236}">
                <a16:creationId xmlns:a16="http://schemas.microsoft.com/office/drawing/2014/main" id="{C17C38E7-6DAD-1771-0861-22778B58B5ED}"/>
              </a:ext>
            </a:extLst>
          </p:cNvPr>
          <p:cNvSpPr/>
          <p:nvPr/>
        </p:nvSpPr>
        <p:spPr>
          <a:xfrm>
            <a:off x="6134100" y="1604963"/>
            <a:ext cx="2506663" cy="30670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latin typeface="Calibri Light"/>
            </a:endParaRPr>
          </a:p>
        </p:txBody>
      </p:sp>
      <p:sp>
        <p:nvSpPr>
          <p:cNvPr id="19" name="Rectangle 18">
            <a:extLst>
              <a:ext uri="{FF2B5EF4-FFF2-40B4-BE49-F238E27FC236}">
                <a16:creationId xmlns:a16="http://schemas.microsoft.com/office/drawing/2014/main" id="{C7CD6663-3EC4-033D-0531-5E4A59BE5237}"/>
              </a:ext>
            </a:extLst>
          </p:cNvPr>
          <p:cNvSpPr/>
          <p:nvPr/>
        </p:nvSpPr>
        <p:spPr>
          <a:xfrm>
            <a:off x="3390900" y="1604963"/>
            <a:ext cx="2505075" cy="30670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latin typeface="Calibri Light"/>
            </a:endParaRPr>
          </a:p>
        </p:txBody>
      </p:sp>
      <p:sp>
        <p:nvSpPr>
          <p:cNvPr id="18" name="Rectangle 17">
            <a:extLst>
              <a:ext uri="{FF2B5EF4-FFF2-40B4-BE49-F238E27FC236}">
                <a16:creationId xmlns:a16="http://schemas.microsoft.com/office/drawing/2014/main" id="{9B755C49-622A-3956-7318-45E5448B86CF}"/>
              </a:ext>
            </a:extLst>
          </p:cNvPr>
          <p:cNvSpPr/>
          <p:nvPr/>
        </p:nvSpPr>
        <p:spPr>
          <a:xfrm>
            <a:off x="647700" y="1604963"/>
            <a:ext cx="2505075" cy="30670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latin typeface="Calibri Light"/>
            </a:endParaRPr>
          </a:p>
        </p:txBody>
      </p:sp>
      <p:sp>
        <p:nvSpPr>
          <p:cNvPr id="101383" name="Title 1">
            <a:extLst>
              <a:ext uri="{FF2B5EF4-FFF2-40B4-BE49-F238E27FC236}">
                <a16:creationId xmlns:a16="http://schemas.microsoft.com/office/drawing/2014/main" id="{6A219F63-198E-104D-EE8E-3E4D8828462C}"/>
              </a:ext>
            </a:extLst>
          </p:cNvPr>
          <p:cNvSpPr>
            <a:spLocks noGrp="1"/>
          </p:cNvSpPr>
          <p:nvPr>
            <p:ph type="title"/>
          </p:nvPr>
        </p:nvSpPr>
        <p:spPr/>
        <p:txBody>
          <a:bodyPr/>
          <a:lstStyle/>
          <a:p>
            <a:r>
              <a:rPr lang="en-US" altLang="en-US"/>
              <a:t>Technology is Here</a:t>
            </a:r>
          </a:p>
        </p:txBody>
      </p:sp>
      <p:pic>
        <p:nvPicPr>
          <p:cNvPr id="101384" name="Picture 4" descr="A person holding a cell phone&#10;&#10;Description automatically generated with low confidence">
            <a:extLst>
              <a:ext uri="{FF2B5EF4-FFF2-40B4-BE49-F238E27FC236}">
                <a16:creationId xmlns:a16="http://schemas.microsoft.com/office/drawing/2014/main" id="{B3679BE3-5CA6-B823-7E10-401F4DC67B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825" y="1871663"/>
            <a:ext cx="2047875"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5" name="TextBox 5">
            <a:extLst>
              <a:ext uri="{FF2B5EF4-FFF2-40B4-BE49-F238E27FC236}">
                <a16:creationId xmlns:a16="http://schemas.microsoft.com/office/drawing/2014/main" id="{468DD783-3774-FF54-4198-AF71D47272D5}"/>
              </a:ext>
            </a:extLst>
          </p:cNvPr>
          <p:cNvSpPr txBox="1">
            <a:spLocks noChangeArrowheads="1"/>
          </p:cNvSpPr>
          <p:nvPr/>
        </p:nvSpPr>
        <p:spPr bwMode="auto">
          <a:xfrm>
            <a:off x="762000" y="3332163"/>
            <a:ext cx="22479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a:solidFill>
                  <a:srgbClr val="FFFFFF"/>
                </a:solidFill>
                <a:latin typeface="Calibri Light" panose="020F0302020204030204" pitchFamily="34" charset="0"/>
              </a:rPr>
              <a:t>CONTINUOUS GLUCOSE MONITORS (CGM)</a:t>
            </a:r>
          </a:p>
        </p:txBody>
      </p:sp>
      <p:sp>
        <p:nvSpPr>
          <p:cNvPr id="101386" name="TextBox 8">
            <a:extLst>
              <a:ext uri="{FF2B5EF4-FFF2-40B4-BE49-F238E27FC236}">
                <a16:creationId xmlns:a16="http://schemas.microsoft.com/office/drawing/2014/main" id="{1DACCD82-42BC-6E1E-706B-1E63CCA7641B}"/>
              </a:ext>
            </a:extLst>
          </p:cNvPr>
          <p:cNvSpPr txBox="1">
            <a:spLocks noChangeArrowheads="1"/>
          </p:cNvSpPr>
          <p:nvPr/>
        </p:nvSpPr>
        <p:spPr bwMode="auto">
          <a:xfrm>
            <a:off x="3648075" y="3332163"/>
            <a:ext cx="2047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a:solidFill>
                  <a:srgbClr val="FFFFFF"/>
                </a:solidFill>
                <a:latin typeface="Calibri Light" panose="020F0302020204030204" pitchFamily="34" charset="0"/>
              </a:rPr>
              <a:t>INSULIN PUMPS</a:t>
            </a:r>
          </a:p>
        </p:txBody>
      </p:sp>
      <p:sp>
        <p:nvSpPr>
          <p:cNvPr id="101387" name="TextBox 11">
            <a:extLst>
              <a:ext uri="{FF2B5EF4-FFF2-40B4-BE49-F238E27FC236}">
                <a16:creationId xmlns:a16="http://schemas.microsoft.com/office/drawing/2014/main" id="{F6B667D0-BFFD-85F5-1E41-E54F99ED6FDE}"/>
              </a:ext>
            </a:extLst>
          </p:cNvPr>
          <p:cNvSpPr txBox="1">
            <a:spLocks noChangeArrowheads="1"/>
          </p:cNvSpPr>
          <p:nvPr/>
        </p:nvSpPr>
        <p:spPr bwMode="auto">
          <a:xfrm>
            <a:off x="6364288" y="3332163"/>
            <a:ext cx="20478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a:solidFill>
                  <a:srgbClr val="FFFFFF"/>
                </a:solidFill>
                <a:latin typeface="Calibri Light" panose="020F0302020204030204" pitchFamily="34" charset="0"/>
              </a:rPr>
              <a:t>CONNECTED PENS AND CAPS</a:t>
            </a:r>
          </a:p>
        </p:txBody>
      </p:sp>
      <p:pic>
        <p:nvPicPr>
          <p:cNvPr id="101388" name="Picture 13" descr="A picture containing text, grass, outdoor, person&#10;&#10;Description automatically generated">
            <a:extLst>
              <a:ext uri="{FF2B5EF4-FFF2-40B4-BE49-F238E27FC236}">
                <a16:creationId xmlns:a16="http://schemas.microsoft.com/office/drawing/2014/main" id="{7B638122-B5B7-BCC2-D3EB-7854447590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2250" y="1871663"/>
            <a:ext cx="204787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9" name="TextBox 14">
            <a:extLst>
              <a:ext uri="{FF2B5EF4-FFF2-40B4-BE49-F238E27FC236}">
                <a16:creationId xmlns:a16="http://schemas.microsoft.com/office/drawing/2014/main" id="{B3B4C195-87AA-E62E-2474-29B84C9B6955}"/>
              </a:ext>
            </a:extLst>
          </p:cNvPr>
          <p:cNvSpPr txBox="1">
            <a:spLocks noChangeArrowheads="1"/>
          </p:cNvSpPr>
          <p:nvPr/>
        </p:nvSpPr>
        <p:spPr bwMode="auto">
          <a:xfrm>
            <a:off x="9107488" y="3332163"/>
            <a:ext cx="2047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a:solidFill>
                  <a:srgbClr val="FFFFFF"/>
                </a:solidFill>
                <a:latin typeface="Calibri Light" panose="020F0302020204030204" pitchFamily="34" charset="0"/>
              </a:rPr>
              <a:t>MOBILE APPS</a:t>
            </a:r>
          </a:p>
        </p:txBody>
      </p:sp>
      <p:pic>
        <p:nvPicPr>
          <p:cNvPr id="101390" name="Picture 3" descr="Close-up of a person holding a syringe&#10;&#10;Description automatically generated with low confidence">
            <a:extLst>
              <a:ext uri="{FF2B5EF4-FFF2-40B4-BE49-F238E27FC236}">
                <a16:creationId xmlns:a16="http://schemas.microsoft.com/office/drawing/2014/main" id="{EC2788A9-4BDE-27BB-410A-46193A38CF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4288" y="1871663"/>
            <a:ext cx="2047875"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91" name="Picture 2">
            <a:extLst>
              <a:ext uri="{FF2B5EF4-FFF2-40B4-BE49-F238E27FC236}">
                <a16:creationId xmlns:a16="http://schemas.microsoft.com/office/drawing/2014/main" id="{AAF76023-5856-B10F-3315-400F14DBA7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1871663"/>
            <a:ext cx="12700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3">
            <a:extLst>
              <a:ext uri="{FF2B5EF4-FFF2-40B4-BE49-F238E27FC236}">
                <a16:creationId xmlns:a16="http://schemas.microsoft.com/office/drawing/2014/main" id="{604345E5-294C-2092-E4E5-84138F8652C5}"/>
              </a:ext>
            </a:extLst>
          </p:cNvPr>
          <p:cNvSpPr>
            <a:spLocks noGrp="1"/>
          </p:cNvSpPr>
          <p:nvPr>
            <p:ph type="title" idx="4294967295"/>
          </p:nvPr>
        </p:nvSpPr>
        <p:spPr>
          <a:xfrm>
            <a:off x="0" y="2260600"/>
            <a:ext cx="3765550" cy="1069975"/>
          </a:xfrm>
        </p:spPr>
        <p:txBody>
          <a:bodyPr>
            <a:normAutofit fontScale="90000"/>
          </a:bodyPr>
          <a:lstStyle/>
          <a:p>
            <a:pPr>
              <a:defRPr/>
            </a:pPr>
            <a:r>
              <a:rPr lang="en-US" altLang="en-US" dirty="0"/>
              <a:t>3 Months Later</a:t>
            </a:r>
          </a:p>
        </p:txBody>
      </p:sp>
      <p:pic>
        <p:nvPicPr>
          <p:cNvPr id="165891" name="Picture 10">
            <a:extLst>
              <a:ext uri="{FF2B5EF4-FFF2-40B4-BE49-F238E27FC236}">
                <a16:creationId xmlns:a16="http://schemas.microsoft.com/office/drawing/2014/main" id="{1BF4EB32-231A-3BEE-DF74-B978332916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4775" y="115888"/>
            <a:ext cx="5710238" cy="642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F36EC212-947A-ADEB-D561-E07BEDF2C75A}"/>
              </a:ext>
            </a:extLst>
          </p:cNvPr>
          <p:cNvSpPr/>
          <p:nvPr/>
        </p:nvSpPr>
        <p:spPr>
          <a:xfrm>
            <a:off x="712788" y="3692525"/>
            <a:ext cx="3346450" cy="1973263"/>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defTabSz="571500" eaLnBrk="1" fontAlgn="auto" hangingPunct="1">
              <a:spcBef>
                <a:spcPts val="0"/>
              </a:spcBef>
              <a:spcAft>
                <a:spcPts val="0"/>
              </a:spcAft>
              <a:defRPr/>
            </a:pPr>
            <a:r>
              <a:rPr lang="en-US" sz="2250" dirty="0">
                <a:solidFill>
                  <a:prstClr val="white"/>
                </a:solidFill>
              </a:rPr>
              <a:t>T2D Meds:</a:t>
            </a:r>
          </a:p>
          <a:p>
            <a:pPr algn="ctr" defTabSz="571500" eaLnBrk="1" fontAlgn="auto" hangingPunct="1">
              <a:spcBef>
                <a:spcPts val="0"/>
              </a:spcBef>
              <a:spcAft>
                <a:spcPts val="0"/>
              </a:spcAft>
              <a:defRPr/>
            </a:pPr>
            <a:r>
              <a:rPr lang="en-US" sz="2250" dirty="0">
                <a:solidFill>
                  <a:prstClr val="white"/>
                </a:solidFill>
              </a:rPr>
              <a:t>Empagliflozin 10mg </a:t>
            </a:r>
            <a:r>
              <a:rPr lang="en-US" sz="2250" dirty="0" err="1">
                <a:solidFill>
                  <a:prstClr val="white"/>
                </a:solidFill>
              </a:rPr>
              <a:t>qday</a:t>
            </a:r>
            <a:endParaRPr lang="en-US" sz="2250" dirty="0">
              <a:solidFill>
                <a:prstClr val="white"/>
              </a:solidFill>
            </a:endParaRPr>
          </a:p>
          <a:p>
            <a:pPr algn="ctr" defTabSz="571500" eaLnBrk="1" fontAlgn="auto" hangingPunct="1">
              <a:spcBef>
                <a:spcPts val="0"/>
              </a:spcBef>
              <a:spcAft>
                <a:spcPts val="0"/>
              </a:spcAft>
              <a:defRPr/>
            </a:pPr>
            <a:r>
              <a:rPr lang="en-US" sz="2250" dirty="0">
                <a:solidFill>
                  <a:prstClr val="white"/>
                </a:solidFill>
              </a:rPr>
              <a:t>Metformin 1000mg BID </a:t>
            </a:r>
          </a:p>
          <a:p>
            <a:pPr algn="ctr" defTabSz="571500" eaLnBrk="1" fontAlgn="auto" hangingPunct="1">
              <a:spcBef>
                <a:spcPts val="0"/>
              </a:spcBef>
              <a:spcAft>
                <a:spcPts val="0"/>
              </a:spcAft>
              <a:defRPr/>
            </a:pPr>
            <a:endParaRPr lang="en-US" sz="2250" dirty="0">
              <a:solidFill>
                <a:prstClr val="white"/>
              </a:solidFill>
            </a:endParaRPr>
          </a:p>
        </p:txBody>
      </p:sp>
    </p:spTree>
    <p:custDataLst>
      <p:tags r:id="rId1"/>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le 1">
            <a:extLst>
              <a:ext uri="{FF2B5EF4-FFF2-40B4-BE49-F238E27FC236}">
                <a16:creationId xmlns:a16="http://schemas.microsoft.com/office/drawing/2014/main" id="{1C764843-BDF4-95EC-2474-C7C7F2B33B5A}"/>
              </a:ext>
            </a:extLst>
          </p:cNvPr>
          <p:cNvSpPr>
            <a:spLocks noGrp="1"/>
          </p:cNvSpPr>
          <p:nvPr>
            <p:ph type="title"/>
          </p:nvPr>
        </p:nvSpPr>
        <p:spPr>
          <a:xfrm>
            <a:off x="0" y="228600"/>
            <a:ext cx="5410200" cy="1325563"/>
          </a:xfrm>
        </p:spPr>
        <p:txBody>
          <a:bodyPr/>
          <a:lstStyle/>
          <a:p>
            <a:r>
              <a:rPr lang="en-US" altLang="en-US"/>
              <a:t>Case 2</a:t>
            </a:r>
          </a:p>
        </p:txBody>
      </p:sp>
      <p:sp>
        <p:nvSpPr>
          <p:cNvPr id="167939" name="TextBox 4">
            <a:extLst>
              <a:ext uri="{FF2B5EF4-FFF2-40B4-BE49-F238E27FC236}">
                <a16:creationId xmlns:a16="http://schemas.microsoft.com/office/drawing/2014/main" id="{36F24C07-0AD2-BFF7-412D-16CFC308A982}"/>
              </a:ext>
            </a:extLst>
          </p:cNvPr>
          <p:cNvSpPr txBox="1">
            <a:spLocks noChangeArrowheads="1"/>
          </p:cNvSpPr>
          <p:nvPr/>
        </p:nvSpPr>
        <p:spPr bwMode="auto">
          <a:xfrm>
            <a:off x="342900" y="1716088"/>
            <a:ext cx="4033838"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solidFill>
                  <a:srgbClr val="000000"/>
                </a:solidFill>
                <a:cs typeface="Arial" panose="020B0604020202020204" pitchFamily="34" charset="0"/>
              </a:rPr>
              <a:t>75 </a:t>
            </a:r>
            <a:r>
              <a:rPr lang="en-US" altLang="en-US" dirty="0" err="1">
                <a:solidFill>
                  <a:srgbClr val="000000"/>
                </a:solidFill>
                <a:cs typeface="Arial" panose="020B0604020202020204" pitchFamily="34" charset="0"/>
              </a:rPr>
              <a:t>yo</a:t>
            </a:r>
            <a:r>
              <a:rPr lang="en-US" altLang="en-US" dirty="0">
                <a:solidFill>
                  <a:srgbClr val="000000"/>
                </a:solidFill>
                <a:cs typeface="Arial" panose="020B0604020202020204" pitchFamily="34" charset="0"/>
              </a:rPr>
              <a:t> F with 25 year h/o T2D. PMH includes HTN, hyperlipidemia, hypothyroid, obesity, ASCVD. </a:t>
            </a:r>
          </a:p>
          <a:p>
            <a:pPr eaLnBrk="1" hangingPunct="1"/>
            <a:endParaRPr lang="en-US" altLang="en-US" dirty="0">
              <a:solidFill>
                <a:srgbClr val="000000"/>
              </a:solidFill>
              <a:cs typeface="Arial" panose="020B0604020202020204" pitchFamily="34" charset="0"/>
            </a:endParaRPr>
          </a:p>
          <a:p>
            <a:pPr eaLnBrk="1" hangingPunct="1"/>
            <a:r>
              <a:rPr lang="en-US" altLang="en-US" b="1" dirty="0">
                <a:solidFill>
                  <a:srgbClr val="000000"/>
                </a:solidFill>
                <a:cs typeface="Arial" panose="020B0604020202020204" pitchFamily="34" charset="0"/>
              </a:rPr>
              <a:t>Current DM Meds </a:t>
            </a:r>
            <a:endParaRPr lang="en-US" altLang="en-US" dirty="0">
              <a:solidFill>
                <a:srgbClr val="000000"/>
              </a:solidFill>
              <a:cs typeface="Arial" panose="020B0604020202020204" pitchFamily="34" charset="0"/>
            </a:endParaRPr>
          </a:p>
          <a:p>
            <a:pPr eaLnBrk="1" hangingPunct="1"/>
            <a:r>
              <a:rPr lang="en-US" altLang="en-US" dirty="0">
                <a:solidFill>
                  <a:srgbClr val="000000"/>
                </a:solidFill>
                <a:cs typeface="Arial" panose="020B0604020202020204" pitchFamily="34" charset="0"/>
              </a:rPr>
              <a:t>-Insulin glargine inject 50 units QAM and 40 at night</a:t>
            </a:r>
          </a:p>
          <a:p>
            <a:pPr eaLnBrk="1" hangingPunct="1"/>
            <a:r>
              <a:rPr lang="fr-FR" altLang="en-US" dirty="0">
                <a:solidFill>
                  <a:srgbClr val="000000"/>
                </a:solidFill>
                <a:cs typeface="Arial" panose="020B0604020202020204" pitchFamily="34" charset="0"/>
              </a:rPr>
              <a:t>-</a:t>
            </a:r>
            <a:r>
              <a:rPr lang="fr-FR" altLang="en-US" dirty="0" err="1">
                <a:solidFill>
                  <a:srgbClr val="000000"/>
                </a:solidFill>
                <a:cs typeface="Arial" panose="020B0604020202020204" pitchFamily="34" charset="0"/>
              </a:rPr>
              <a:t>Insulin</a:t>
            </a:r>
            <a:r>
              <a:rPr lang="fr-FR" altLang="en-US" dirty="0">
                <a:solidFill>
                  <a:srgbClr val="000000"/>
                </a:solidFill>
                <a:cs typeface="Arial" panose="020B0604020202020204" pitchFamily="34" charset="0"/>
              </a:rPr>
              <a:t> </a:t>
            </a:r>
            <a:r>
              <a:rPr lang="fr-FR" altLang="en-US" dirty="0" err="1">
                <a:solidFill>
                  <a:srgbClr val="000000"/>
                </a:solidFill>
                <a:cs typeface="Arial" panose="020B0604020202020204" pitchFamily="34" charset="0"/>
              </a:rPr>
              <a:t>aspart</a:t>
            </a:r>
            <a:r>
              <a:rPr lang="fr-FR" altLang="en-US" dirty="0">
                <a:solidFill>
                  <a:srgbClr val="000000"/>
                </a:solidFill>
                <a:cs typeface="Arial" panose="020B0604020202020204" pitchFamily="34" charset="0"/>
              </a:rPr>
              <a:t> 8-10-10 </a:t>
            </a:r>
            <a:r>
              <a:rPr lang="fr-FR" altLang="en-US" dirty="0" err="1">
                <a:solidFill>
                  <a:srgbClr val="000000"/>
                </a:solidFill>
                <a:cs typeface="Arial" panose="020B0604020202020204" pitchFamily="34" charset="0"/>
              </a:rPr>
              <a:t>units</a:t>
            </a:r>
            <a:r>
              <a:rPr lang="fr-FR" altLang="en-US" dirty="0">
                <a:solidFill>
                  <a:srgbClr val="000000"/>
                </a:solidFill>
                <a:cs typeface="Arial" panose="020B0604020202020204" pitchFamily="34" charset="0"/>
              </a:rPr>
              <a:t> plus correction </a:t>
            </a:r>
            <a:r>
              <a:rPr lang="fr-FR" altLang="en-US" dirty="0" err="1">
                <a:solidFill>
                  <a:srgbClr val="000000"/>
                </a:solidFill>
                <a:cs typeface="Arial" panose="020B0604020202020204" pitchFamily="34" charset="0"/>
              </a:rPr>
              <a:t>scale</a:t>
            </a:r>
            <a:endParaRPr lang="fr-FR" altLang="en-US" dirty="0">
              <a:solidFill>
                <a:srgbClr val="000000"/>
              </a:solidFill>
              <a:cs typeface="Arial" panose="020B0604020202020204" pitchFamily="34" charset="0"/>
            </a:endParaRPr>
          </a:p>
          <a:p>
            <a:pPr eaLnBrk="1" hangingPunct="1"/>
            <a:r>
              <a:rPr lang="en-US" altLang="en-US" dirty="0">
                <a:solidFill>
                  <a:srgbClr val="000000"/>
                </a:solidFill>
                <a:cs typeface="Arial" panose="020B0604020202020204" pitchFamily="34" charset="0"/>
              </a:rPr>
              <a:t>-Metformin 1000 mg daily </a:t>
            </a:r>
          </a:p>
          <a:p>
            <a:pPr eaLnBrk="1" hangingPunct="1"/>
            <a:r>
              <a:rPr lang="en-US" altLang="en-US" dirty="0">
                <a:solidFill>
                  <a:srgbClr val="000000"/>
                </a:solidFill>
                <a:cs typeface="Arial" panose="020B0604020202020204" pitchFamily="34" charset="0"/>
              </a:rPr>
              <a:t>-</a:t>
            </a:r>
            <a:r>
              <a:rPr lang="en-US" altLang="en-US" dirty="0" err="1">
                <a:solidFill>
                  <a:srgbClr val="000000"/>
                </a:solidFill>
                <a:cs typeface="Arial" panose="020B0604020202020204" pitchFamily="34" charset="0"/>
              </a:rPr>
              <a:t>Semaglutide</a:t>
            </a:r>
            <a:r>
              <a:rPr lang="en-US" altLang="en-US" dirty="0">
                <a:solidFill>
                  <a:srgbClr val="000000"/>
                </a:solidFill>
                <a:cs typeface="Arial" panose="020B0604020202020204" pitchFamily="34" charset="0"/>
              </a:rPr>
              <a:t>, 0.25mg weekly (2 doses so far)</a:t>
            </a:r>
          </a:p>
          <a:p>
            <a:pPr eaLnBrk="1" hangingPunct="1"/>
            <a:endParaRPr lang="en-US" altLang="en-US" dirty="0">
              <a:solidFill>
                <a:srgbClr val="000000"/>
              </a:solidFill>
              <a:cs typeface="Arial" panose="020B0604020202020204" pitchFamily="34" charset="0"/>
            </a:endParaRPr>
          </a:p>
        </p:txBody>
      </p:sp>
      <p:pic>
        <p:nvPicPr>
          <p:cNvPr id="167940" name="Picture 8">
            <a:extLst>
              <a:ext uri="{FF2B5EF4-FFF2-40B4-BE49-F238E27FC236}">
                <a16:creationId xmlns:a16="http://schemas.microsoft.com/office/drawing/2014/main" id="{647FF5AE-EEDD-3C66-48F3-25375F2AD9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7413" y="549275"/>
            <a:ext cx="7381875" cy="621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1" name="Picture 10">
            <a:extLst>
              <a:ext uri="{FF2B5EF4-FFF2-40B4-BE49-F238E27FC236}">
                <a16:creationId xmlns:a16="http://schemas.microsoft.com/office/drawing/2014/main" id="{FA8AD01A-8132-AF81-F53D-AB9C033A68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4513" y="5626100"/>
            <a:ext cx="193357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2" name="TextBox 2">
            <a:extLst>
              <a:ext uri="{FF2B5EF4-FFF2-40B4-BE49-F238E27FC236}">
                <a16:creationId xmlns:a16="http://schemas.microsoft.com/office/drawing/2014/main" id="{A44AB043-6A41-4A7E-3F24-F46CB2191FE4}"/>
              </a:ext>
            </a:extLst>
          </p:cNvPr>
          <p:cNvSpPr txBox="1">
            <a:spLocks noChangeArrowheads="1"/>
          </p:cNvSpPr>
          <p:nvPr/>
        </p:nvSpPr>
        <p:spPr bwMode="auto">
          <a:xfrm>
            <a:off x="112713" y="6488113"/>
            <a:ext cx="40338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solidFill>
                  <a:srgbClr val="000000"/>
                </a:solidFill>
                <a:latin typeface="Calibri" panose="020F0502020204030204" pitchFamily="34" charset="0"/>
              </a:rPr>
              <a:t>Clarity report obtained from Diana Isaacs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CCF5D-6DA7-D1D7-9E04-8B9EFAC060F8}"/>
              </a:ext>
            </a:extLst>
          </p:cNvPr>
          <p:cNvSpPr>
            <a:spLocks noGrp="1"/>
          </p:cNvSpPr>
          <p:nvPr>
            <p:ph type="title"/>
          </p:nvPr>
        </p:nvSpPr>
        <p:spPr>
          <a:xfrm>
            <a:off x="0" y="838200"/>
            <a:ext cx="5181600" cy="1325563"/>
          </a:xfrm>
        </p:spPr>
        <p:txBody>
          <a:bodyPr>
            <a:normAutofit fontScale="90000"/>
          </a:bodyPr>
          <a:lstStyle/>
          <a:p>
            <a:pPr>
              <a:defRPr/>
            </a:pPr>
            <a:r>
              <a:rPr lang="en-US" dirty="0"/>
              <a:t>Poll 20. Which of the following CGM key metrics is at target? </a:t>
            </a:r>
          </a:p>
        </p:txBody>
      </p:sp>
      <p:pic>
        <p:nvPicPr>
          <p:cNvPr id="169987" name="Picture 2">
            <a:extLst>
              <a:ext uri="{FF2B5EF4-FFF2-40B4-BE49-F238E27FC236}">
                <a16:creationId xmlns:a16="http://schemas.microsoft.com/office/drawing/2014/main" id="{9A5526A3-7187-6585-5B10-7C36F749D3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2050" y="414338"/>
            <a:ext cx="7219950" cy="607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8" name="TextBox 3">
            <a:extLst>
              <a:ext uri="{FF2B5EF4-FFF2-40B4-BE49-F238E27FC236}">
                <a16:creationId xmlns:a16="http://schemas.microsoft.com/office/drawing/2014/main" id="{2704D636-14B4-44D6-5341-DF979327B993}"/>
              </a:ext>
            </a:extLst>
          </p:cNvPr>
          <p:cNvSpPr txBox="1">
            <a:spLocks noChangeArrowheads="1"/>
          </p:cNvSpPr>
          <p:nvPr/>
        </p:nvSpPr>
        <p:spPr bwMode="auto">
          <a:xfrm>
            <a:off x="112713" y="3092450"/>
            <a:ext cx="459105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Calibri Light" panose="020F0302020204030204" pitchFamily="34" charset="0"/>
              <a:buAutoNum type="alphaUcPeriod"/>
            </a:pPr>
            <a:r>
              <a:rPr lang="en-US" altLang="en-US" sz="3600">
                <a:solidFill>
                  <a:srgbClr val="000000"/>
                </a:solidFill>
                <a:cs typeface="Arial" panose="020B0604020202020204" pitchFamily="34" charset="0"/>
              </a:rPr>
              <a:t>Time in range</a:t>
            </a:r>
          </a:p>
          <a:p>
            <a:pPr eaLnBrk="1" hangingPunct="1">
              <a:buFont typeface="Calibri Light" panose="020F0302020204030204" pitchFamily="34" charset="0"/>
              <a:buAutoNum type="alphaUcPeriod"/>
            </a:pPr>
            <a:r>
              <a:rPr lang="en-US" altLang="en-US" sz="3600">
                <a:solidFill>
                  <a:srgbClr val="000000"/>
                </a:solidFill>
                <a:cs typeface="Arial" panose="020B0604020202020204" pitchFamily="34" charset="0"/>
              </a:rPr>
              <a:t>Time above range </a:t>
            </a:r>
          </a:p>
          <a:p>
            <a:pPr eaLnBrk="1" hangingPunct="1">
              <a:buFont typeface="Calibri Light" panose="020F0302020204030204" pitchFamily="34" charset="0"/>
              <a:buAutoNum type="alphaUcPeriod"/>
            </a:pPr>
            <a:r>
              <a:rPr lang="en-US" altLang="en-US" sz="3600">
                <a:solidFill>
                  <a:srgbClr val="000000"/>
                </a:solidFill>
                <a:cs typeface="Arial" panose="020B0604020202020204" pitchFamily="34" charset="0"/>
              </a:rPr>
              <a:t>Coefficient of variation</a:t>
            </a:r>
          </a:p>
          <a:p>
            <a:pPr eaLnBrk="1" hangingPunct="1">
              <a:buFont typeface="Calibri Light" panose="020F0302020204030204" pitchFamily="34" charset="0"/>
              <a:buAutoNum type="alphaUcPeriod"/>
            </a:pPr>
            <a:r>
              <a:rPr lang="en-US" altLang="en-US" sz="3600">
                <a:solidFill>
                  <a:srgbClr val="000000"/>
                </a:solidFill>
                <a:cs typeface="Arial" panose="020B0604020202020204" pitchFamily="34" charset="0"/>
              </a:rPr>
              <a:t>Time below range</a:t>
            </a:r>
            <a:endParaRPr lang="en-US" altLang="en-US" sz="2800">
              <a:solidFill>
                <a:srgbClr val="000000"/>
              </a:solidFill>
              <a:cs typeface="Arial" panose="020B0604020202020204" pitchFamily="34" charset="0"/>
            </a:endParaRPr>
          </a:p>
        </p:txBody>
      </p:sp>
      <p:sp>
        <p:nvSpPr>
          <p:cNvPr id="169989" name="TextBox 4">
            <a:extLst>
              <a:ext uri="{FF2B5EF4-FFF2-40B4-BE49-F238E27FC236}">
                <a16:creationId xmlns:a16="http://schemas.microsoft.com/office/drawing/2014/main" id="{495C4DE4-A4F8-457B-779C-D103839CD00D}"/>
              </a:ext>
            </a:extLst>
          </p:cNvPr>
          <p:cNvSpPr txBox="1">
            <a:spLocks noChangeArrowheads="1"/>
          </p:cNvSpPr>
          <p:nvPr/>
        </p:nvSpPr>
        <p:spPr bwMode="auto">
          <a:xfrm>
            <a:off x="112713" y="6488113"/>
            <a:ext cx="40338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solidFill>
                  <a:srgbClr val="000000"/>
                </a:solidFill>
                <a:latin typeface="Calibri" panose="020F0502020204030204" pitchFamily="34" charset="0"/>
              </a:rPr>
              <a:t>Clarity report obtained from Diana Isaacs</a:t>
            </a:r>
          </a:p>
        </p:txBody>
      </p:sp>
      <p:sp>
        <p:nvSpPr>
          <p:cNvPr id="3" name="Oval 2">
            <a:extLst>
              <a:ext uri="{FF2B5EF4-FFF2-40B4-BE49-F238E27FC236}">
                <a16:creationId xmlns:a16="http://schemas.microsoft.com/office/drawing/2014/main" id="{9AD11CCD-C2C3-E553-F8A1-9B7E41321E40}"/>
              </a:ext>
            </a:extLst>
          </p:cNvPr>
          <p:cNvSpPr/>
          <p:nvPr/>
        </p:nvSpPr>
        <p:spPr>
          <a:xfrm>
            <a:off x="112712" y="5105400"/>
            <a:ext cx="4465845" cy="9144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1">
            <a:extLst>
              <a:ext uri="{FF2B5EF4-FFF2-40B4-BE49-F238E27FC236}">
                <a16:creationId xmlns:a16="http://schemas.microsoft.com/office/drawing/2014/main" id="{4C329E39-FA2B-F208-5B95-CAA432A2E5F8}"/>
              </a:ext>
            </a:extLst>
          </p:cNvPr>
          <p:cNvSpPr>
            <a:spLocks noGrp="1"/>
          </p:cNvSpPr>
          <p:nvPr>
            <p:ph type="title"/>
          </p:nvPr>
        </p:nvSpPr>
        <p:spPr>
          <a:xfrm>
            <a:off x="0" y="228600"/>
            <a:ext cx="7315200" cy="714375"/>
          </a:xfrm>
        </p:spPr>
        <p:txBody>
          <a:bodyPr/>
          <a:lstStyle/>
          <a:p>
            <a:r>
              <a:rPr lang="en-US" altLang="en-US"/>
              <a:t>Using DATAA</a:t>
            </a:r>
          </a:p>
        </p:txBody>
      </p:sp>
      <p:pic>
        <p:nvPicPr>
          <p:cNvPr id="172035" name="Picture 3">
            <a:extLst>
              <a:ext uri="{FF2B5EF4-FFF2-40B4-BE49-F238E27FC236}">
                <a16:creationId xmlns:a16="http://schemas.microsoft.com/office/drawing/2014/main" id="{A13983F8-45FF-59E2-7EC7-91BB24DC2B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882650"/>
            <a:ext cx="6819900" cy="539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6" name="Picture 5">
            <a:extLst>
              <a:ext uri="{FF2B5EF4-FFF2-40B4-BE49-F238E27FC236}">
                <a16:creationId xmlns:a16="http://schemas.microsoft.com/office/drawing/2014/main" id="{0E3C65C7-5DD7-B4C1-4C8F-47FFC4B0CC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6700" y="2903538"/>
            <a:ext cx="18288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7" name="Picture 6">
            <a:extLst>
              <a:ext uri="{FF2B5EF4-FFF2-40B4-BE49-F238E27FC236}">
                <a16:creationId xmlns:a16="http://schemas.microsoft.com/office/drawing/2014/main" id="{88EBE7B3-0544-5605-AE35-E0623DAD72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663" y="2082800"/>
            <a:ext cx="183038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8" name="Picture 8">
            <a:extLst>
              <a:ext uri="{FF2B5EF4-FFF2-40B4-BE49-F238E27FC236}">
                <a16:creationId xmlns:a16="http://schemas.microsoft.com/office/drawing/2014/main" id="{05D8157E-E2BC-3281-7767-3D035BF87F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2875" y="4800600"/>
            <a:ext cx="1952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9" name="Picture 9">
            <a:extLst>
              <a:ext uri="{FF2B5EF4-FFF2-40B4-BE49-F238E27FC236}">
                <a16:creationId xmlns:a16="http://schemas.microsoft.com/office/drawing/2014/main" id="{2B23C2DE-EDCE-56A9-D0B4-B5A93888C6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163" y="3502025"/>
            <a:ext cx="1952625"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40" name="Picture 11">
            <a:extLst>
              <a:ext uri="{FF2B5EF4-FFF2-40B4-BE49-F238E27FC236}">
                <a16:creationId xmlns:a16="http://schemas.microsoft.com/office/drawing/2014/main" id="{C05C5F90-3FD1-7903-AEBA-BB6E17F348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075" y="5375275"/>
            <a:ext cx="18288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41" name="Picture 13">
            <a:extLst>
              <a:ext uri="{FF2B5EF4-FFF2-40B4-BE49-F238E27FC236}">
                <a16:creationId xmlns:a16="http://schemas.microsoft.com/office/drawing/2014/main" id="{F7372846-A2FF-BBA8-D903-82B180FFA0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71075" y="6094413"/>
            <a:ext cx="18288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42" name="TextBox 14">
            <a:extLst>
              <a:ext uri="{FF2B5EF4-FFF2-40B4-BE49-F238E27FC236}">
                <a16:creationId xmlns:a16="http://schemas.microsoft.com/office/drawing/2014/main" id="{7C9F98AC-4DF8-9E1C-CA21-09E80110851C}"/>
              </a:ext>
            </a:extLst>
          </p:cNvPr>
          <p:cNvSpPr txBox="1">
            <a:spLocks noChangeArrowheads="1"/>
          </p:cNvSpPr>
          <p:nvPr/>
        </p:nvSpPr>
        <p:spPr bwMode="auto">
          <a:xfrm>
            <a:off x="2193925" y="1985963"/>
            <a:ext cx="2690813" cy="120173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rgbClr val="000000"/>
                </a:solidFill>
                <a:cs typeface="Arial" panose="020B0604020202020204" pitchFamily="34" charset="0"/>
              </a:rPr>
              <a:t>Less of an appetite since taking semaglutide, often going low during the day</a:t>
            </a:r>
          </a:p>
        </p:txBody>
      </p:sp>
      <p:sp>
        <p:nvSpPr>
          <p:cNvPr id="172043" name="TextBox 15">
            <a:extLst>
              <a:ext uri="{FF2B5EF4-FFF2-40B4-BE49-F238E27FC236}">
                <a16:creationId xmlns:a16="http://schemas.microsoft.com/office/drawing/2014/main" id="{7E76A1F8-B6A1-E106-1BE5-37D9DAB61E34}"/>
              </a:ext>
            </a:extLst>
          </p:cNvPr>
          <p:cNvSpPr txBox="1">
            <a:spLocks noChangeArrowheads="1"/>
          </p:cNvSpPr>
          <p:nvPr/>
        </p:nvSpPr>
        <p:spPr bwMode="auto">
          <a:xfrm>
            <a:off x="2336800" y="3411538"/>
            <a:ext cx="2692400" cy="12001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rgbClr val="000000"/>
                </a:solidFill>
                <a:cs typeface="Arial" panose="020B0604020202020204" pitchFamily="34" charset="0"/>
              </a:rPr>
              <a:t>During the day, glucose often steady, but also having to drink juice to keep from going low</a:t>
            </a:r>
          </a:p>
        </p:txBody>
      </p:sp>
      <p:sp>
        <p:nvSpPr>
          <p:cNvPr id="172044" name="TextBox 16">
            <a:extLst>
              <a:ext uri="{FF2B5EF4-FFF2-40B4-BE49-F238E27FC236}">
                <a16:creationId xmlns:a16="http://schemas.microsoft.com/office/drawing/2014/main" id="{447493BC-1D33-6D8C-0F53-ADF03A2920A5}"/>
              </a:ext>
            </a:extLst>
          </p:cNvPr>
          <p:cNvSpPr txBox="1">
            <a:spLocks noChangeArrowheads="1"/>
          </p:cNvSpPr>
          <p:nvPr/>
        </p:nvSpPr>
        <p:spPr bwMode="auto">
          <a:xfrm>
            <a:off x="2265363" y="5045075"/>
            <a:ext cx="2692400" cy="9239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rgbClr val="000000"/>
                </a:solidFill>
                <a:cs typeface="Arial" panose="020B0604020202020204" pitchFamily="34" charset="0"/>
              </a:rPr>
              <a:t>Skipping aspart doses because running low, leading to rebound highs</a:t>
            </a:r>
          </a:p>
        </p:txBody>
      </p:sp>
      <p:sp>
        <p:nvSpPr>
          <p:cNvPr id="172045" name="TextBox 2">
            <a:extLst>
              <a:ext uri="{FF2B5EF4-FFF2-40B4-BE49-F238E27FC236}">
                <a16:creationId xmlns:a16="http://schemas.microsoft.com/office/drawing/2014/main" id="{F98C9E85-54E8-2E0D-2635-F1F18362DE44}"/>
              </a:ext>
            </a:extLst>
          </p:cNvPr>
          <p:cNvSpPr txBox="1">
            <a:spLocks noChangeArrowheads="1"/>
          </p:cNvSpPr>
          <p:nvPr/>
        </p:nvSpPr>
        <p:spPr bwMode="auto">
          <a:xfrm>
            <a:off x="112713" y="6488113"/>
            <a:ext cx="40338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solidFill>
                  <a:srgbClr val="000000"/>
                </a:solidFill>
                <a:latin typeface="Calibri" panose="020F0502020204030204" pitchFamily="34" charset="0"/>
              </a:rPr>
              <a:t>Clarity report obtained from Diana Isaacs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a:extLst>
              <a:ext uri="{FF2B5EF4-FFF2-40B4-BE49-F238E27FC236}">
                <a16:creationId xmlns:a16="http://schemas.microsoft.com/office/drawing/2014/main" id="{8A034E4C-5474-152B-B2CE-113E75A3B7C9}"/>
              </a:ext>
            </a:extLst>
          </p:cNvPr>
          <p:cNvSpPr>
            <a:spLocks noGrp="1"/>
          </p:cNvSpPr>
          <p:nvPr>
            <p:ph type="title"/>
          </p:nvPr>
        </p:nvSpPr>
        <p:spPr/>
        <p:txBody>
          <a:bodyPr/>
          <a:lstStyle/>
          <a:p>
            <a:r>
              <a:rPr lang="en-US" altLang="en-US"/>
              <a:t>Action Plan </a:t>
            </a:r>
          </a:p>
        </p:txBody>
      </p:sp>
      <p:pic>
        <p:nvPicPr>
          <p:cNvPr id="174083" name="Picture 3">
            <a:extLst>
              <a:ext uri="{FF2B5EF4-FFF2-40B4-BE49-F238E27FC236}">
                <a16:creationId xmlns:a16="http://schemas.microsoft.com/office/drawing/2014/main" id="{330ABAFF-CA02-E650-CE1E-11F7527FF4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230313"/>
            <a:ext cx="17811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77E153DE-1E1A-AAEE-2EED-59529A7101F7}"/>
              </a:ext>
            </a:extLst>
          </p:cNvPr>
          <p:cNvSpPr txBox="1"/>
          <p:nvPr/>
        </p:nvSpPr>
        <p:spPr>
          <a:xfrm>
            <a:off x="614363" y="2179638"/>
            <a:ext cx="10345737" cy="2524125"/>
          </a:xfrm>
          <a:prstGeom prst="rect">
            <a:avLst/>
          </a:prstGeom>
          <a:noFill/>
        </p:spPr>
        <p:txBody>
          <a:bodyPr>
            <a:spAutoFit/>
          </a:bodyPr>
          <a:lstStyle/>
          <a:p>
            <a:pPr marL="285750" indent="-285750" eaLnBrk="1" fontAlgn="auto" hangingPunct="1">
              <a:spcBef>
                <a:spcPts val="0"/>
              </a:spcBef>
              <a:spcAft>
                <a:spcPts val="0"/>
              </a:spcAft>
              <a:buFont typeface="Arial" panose="020B0604020202020204" pitchFamily="34" charset="0"/>
              <a:buChar char="•"/>
              <a:defRPr/>
            </a:pPr>
            <a:r>
              <a:rPr lang="en-US" sz="2800" dirty="0">
                <a:solidFill>
                  <a:prstClr val="black"/>
                </a:solidFill>
                <a:cs typeface="Arial" panose="020B0604020202020204" pitchFamily="34" charset="0"/>
              </a:rPr>
              <a:t>Continue </a:t>
            </a:r>
            <a:r>
              <a:rPr lang="en-US" sz="2800" dirty="0" err="1">
                <a:solidFill>
                  <a:prstClr val="black"/>
                </a:solidFill>
                <a:cs typeface="Arial" panose="020B0604020202020204" pitchFamily="34" charset="0"/>
              </a:rPr>
              <a:t>semaglutide</a:t>
            </a:r>
            <a:r>
              <a:rPr lang="en-US" sz="2800" dirty="0">
                <a:solidFill>
                  <a:prstClr val="black"/>
                </a:solidFill>
                <a:cs typeface="Arial" panose="020B0604020202020204" pitchFamily="34" charset="0"/>
              </a:rPr>
              <a:t> 0.25mg weekly x 2 more weeks, then titrate up to 0.5mg weekly</a:t>
            </a:r>
          </a:p>
          <a:p>
            <a:pPr marL="285750" indent="-285750" eaLnBrk="1" fontAlgn="auto" hangingPunct="1">
              <a:spcBef>
                <a:spcPts val="0"/>
              </a:spcBef>
              <a:spcAft>
                <a:spcPts val="0"/>
              </a:spcAft>
              <a:buFont typeface="Arial" panose="020B0604020202020204" pitchFamily="34" charset="0"/>
              <a:buChar char="•"/>
              <a:defRPr/>
            </a:pPr>
            <a:r>
              <a:rPr lang="en-US" sz="2800" dirty="0">
                <a:solidFill>
                  <a:prstClr val="black"/>
                </a:solidFill>
                <a:cs typeface="Arial" panose="020B0604020202020204" pitchFamily="34" charset="0"/>
              </a:rPr>
              <a:t>Decrease insulin glargine to 45 units </a:t>
            </a:r>
            <a:r>
              <a:rPr lang="en-US" sz="2800" dirty="0" err="1">
                <a:solidFill>
                  <a:prstClr val="black"/>
                </a:solidFill>
                <a:cs typeface="Arial" panose="020B0604020202020204" pitchFamily="34" charset="0"/>
              </a:rPr>
              <a:t>qam</a:t>
            </a:r>
            <a:r>
              <a:rPr lang="en-US" sz="2800" dirty="0">
                <a:solidFill>
                  <a:prstClr val="black"/>
                </a:solidFill>
                <a:cs typeface="Arial" panose="020B0604020202020204" pitchFamily="34" charset="0"/>
              </a:rPr>
              <a:t> and 35 units </a:t>
            </a:r>
            <a:r>
              <a:rPr lang="en-US" sz="2800" dirty="0" err="1">
                <a:solidFill>
                  <a:prstClr val="black"/>
                </a:solidFill>
                <a:cs typeface="Arial" panose="020B0604020202020204" pitchFamily="34" charset="0"/>
              </a:rPr>
              <a:t>qpm</a:t>
            </a:r>
            <a:r>
              <a:rPr lang="en-US" sz="2800" dirty="0">
                <a:solidFill>
                  <a:prstClr val="black"/>
                </a:solidFill>
                <a:cs typeface="Arial" panose="020B0604020202020204" pitchFamily="34" charset="0"/>
              </a:rPr>
              <a:t> </a:t>
            </a:r>
          </a:p>
          <a:p>
            <a:pPr marL="285750" indent="-285750" eaLnBrk="1" fontAlgn="auto" hangingPunct="1">
              <a:spcBef>
                <a:spcPts val="0"/>
              </a:spcBef>
              <a:spcAft>
                <a:spcPts val="0"/>
              </a:spcAft>
              <a:buFont typeface="Arial" panose="020B0604020202020204" pitchFamily="34" charset="0"/>
              <a:buChar char="•"/>
              <a:defRPr/>
            </a:pPr>
            <a:r>
              <a:rPr lang="en-US" sz="2800" dirty="0">
                <a:solidFill>
                  <a:prstClr val="black"/>
                </a:solidFill>
                <a:cs typeface="Arial" panose="020B0604020202020204" pitchFamily="34" charset="0"/>
              </a:rPr>
              <a:t>Continue insulin </a:t>
            </a:r>
            <a:r>
              <a:rPr lang="en-US" sz="2800" dirty="0" err="1">
                <a:solidFill>
                  <a:prstClr val="black"/>
                </a:solidFill>
                <a:cs typeface="Arial" panose="020B0604020202020204" pitchFamily="34" charset="0"/>
              </a:rPr>
              <a:t>aspart</a:t>
            </a:r>
            <a:r>
              <a:rPr lang="en-US" sz="2800" dirty="0">
                <a:solidFill>
                  <a:prstClr val="black"/>
                </a:solidFill>
                <a:cs typeface="Arial" panose="020B0604020202020204" pitchFamily="34" charset="0"/>
              </a:rPr>
              <a:t> 8-10-10 + correction scale</a:t>
            </a:r>
          </a:p>
          <a:p>
            <a:pPr marL="285750" indent="-285750" eaLnBrk="1" fontAlgn="auto" hangingPunct="1">
              <a:spcBef>
                <a:spcPts val="0"/>
              </a:spcBef>
              <a:spcAft>
                <a:spcPts val="0"/>
              </a:spcAft>
              <a:buFont typeface="Arial" panose="020B0604020202020204" pitchFamily="34" charset="0"/>
              <a:buChar char="•"/>
              <a:defRPr/>
            </a:pPr>
            <a:r>
              <a:rPr lang="en-US" sz="2800" dirty="0">
                <a:solidFill>
                  <a:prstClr val="black"/>
                </a:solidFill>
                <a:cs typeface="Arial" panose="020B0604020202020204" pitchFamily="34" charset="0"/>
              </a:rPr>
              <a:t>Continue metformin 1000mg daily </a:t>
            </a:r>
          </a:p>
          <a:p>
            <a:pPr eaLnBrk="1" fontAlgn="auto" hangingPunct="1">
              <a:spcBef>
                <a:spcPts val="0"/>
              </a:spcBef>
              <a:spcAft>
                <a:spcPts val="0"/>
              </a:spcAft>
              <a:defRPr/>
            </a:pPr>
            <a:endParaRPr lang="en-US" dirty="0">
              <a:solidFill>
                <a:prstClr val="black"/>
              </a:solidFill>
              <a:latin typeface="Calibri" panose="020F0502020204030204"/>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itle 1">
            <a:extLst>
              <a:ext uri="{FF2B5EF4-FFF2-40B4-BE49-F238E27FC236}">
                <a16:creationId xmlns:a16="http://schemas.microsoft.com/office/drawing/2014/main" id="{BAD7E805-6009-5393-2822-728FF92444B4}"/>
              </a:ext>
            </a:extLst>
          </p:cNvPr>
          <p:cNvSpPr>
            <a:spLocks noGrp="1"/>
          </p:cNvSpPr>
          <p:nvPr>
            <p:ph type="title"/>
          </p:nvPr>
        </p:nvSpPr>
        <p:spPr/>
        <p:txBody>
          <a:bodyPr/>
          <a:lstStyle/>
          <a:p>
            <a:r>
              <a:rPr lang="en-US" altLang="en-US"/>
              <a:t>Follow-Up</a:t>
            </a:r>
          </a:p>
        </p:txBody>
      </p:sp>
      <p:pic>
        <p:nvPicPr>
          <p:cNvPr id="176131" name="Picture 2">
            <a:extLst>
              <a:ext uri="{FF2B5EF4-FFF2-40B4-BE49-F238E27FC236}">
                <a16:creationId xmlns:a16="http://schemas.microsoft.com/office/drawing/2014/main" id="{A9B2009D-1B1F-42F3-51E0-9DB999D520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8175" y="123825"/>
            <a:ext cx="7400925" cy="661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Box 3">
            <a:extLst>
              <a:ext uri="{FF2B5EF4-FFF2-40B4-BE49-F238E27FC236}">
                <a16:creationId xmlns:a16="http://schemas.microsoft.com/office/drawing/2014/main" id="{AC843D4C-BEA9-4272-B3C9-CA57B201F124}"/>
              </a:ext>
            </a:extLst>
          </p:cNvPr>
          <p:cNvSpPr txBox="1">
            <a:spLocks noChangeArrowheads="1"/>
          </p:cNvSpPr>
          <p:nvPr/>
        </p:nvSpPr>
        <p:spPr bwMode="auto">
          <a:xfrm>
            <a:off x="658813" y="828675"/>
            <a:ext cx="2354262"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solidFill>
                  <a:srgbClr val="000000"/>
                </a:solidFill>
                <a:cs typeface="Arial" panose="020B0604020202020204" pitchFamily="34" charset="0"/>
              </a:rPr>
              <a:t>1 month later</a:t>
            </a:r>
          </a:p>
          <a:p>
            <a:pPr eaLnBrk="1" hangingPunct="1"/>
            <a:endParaRPr lang="en-US" altLang="en-US">
              <a:solidFill>
                <a:srgbClr val="000000"/>
              </a:solidFill>
              <a:latin typeface="Calibri" panose="020F0502020204030204" pitchFamily="34" charset="0"/>
            </a:endParaRPr>
          </a:p>
          <a:p>
            <a:pPr eaLnBrk="1" hangingPunct="1"/>
            <a:endParaRPr lang="en-US" altLang="en-US">
              <a:solidFill>
                <a:srgbClr val="000000"/>
              </a:solidFill>
              <a:latin typeface="Calibri" panose="020F0502020204030204" pitchFamily="34" charset="0"/>
            </a:endParaRPr>
          </a:p>
        </p:txBody>
      </p:sp>
      <p:sp>
        <p:nvSpPr>
          <p:cNvPr id="176133" name="TextBox 4">
            <a:extLst>
              <a:ext uri="{FF2B5EF4-FFF2-40B4-BE49-F238E27FC236}">
                <a16:creationId xmlns:a16="http://schemas.microsoft.com/office/drawing/2014/main" id="{938428D7-F941-18A2-4EC0-EB75E44A3DD1}"/>
              </a:ext>
            </a:extLst>
          </p:cNvPr>
          <p:cNvSpPr txBox="1">
            <a:spLocks noChangeArrowheads="1"/>
          </p:cNvSpPr>
          <p:nvPr/>
        </p:nvSpPr>
        <p:spPr bwMode="auto">
          <a:xfrm>
            <a:off x="382588" y="2682875"/>
            <a:ext cx="3494087"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Arial" panose="020B0604020202020204" pitchFamily="34" charset="0"/>
              <a:buChar char="•"/>
            </a:pPr>
            <a:r>
              <a:rPr lang="en-US" altLang="en-US" sz="2400">
                <a:solidFill>
                  <a:srgbClr val="000000"/>
                </a:solidFill>
                <a:cs typeface="Arial" panose="020B0604020202020204" pitchFamily="34" charset="0"/>
              </a:rPr>
              <a:t>Average glucose improved</a:t>
            </a:r>
          </a:p>
          <a:p>
            <a:pPr eaLnBrk="1" hangingPunct="1">
              <a:buFont typeface="Arial" panose="020B0604020202020204" pitchFamily="34" charset="0"/>
              <a:buChar char="•"/>
            </a:pPr>
            <a:r>
              <a:rPr lang="en-US" altLang="en-US" sz="2400">
                <a:solidFill>
                  <a:srgbClr val="000000"/>
                </a:solidFill>
                <a:cs typeface="Arial" panose="020B0604020202020204" pitchFamily="34" charset="0"/>
              </a:rPr>
              <a:t>Time in range increased</a:t>
            </a:r>
          </a:p>
          <a:p>
            <a:pPr eaLnBrk="1" hangingPunct="1">
              <a:buFont typeface="Arial" panose="020B0604020202020204" pitchFamily="34" charset="0"/>
              <a:buChar char="•"/>
            </a:pPr>
            <a:r>
              <a:rPr lang="en-US" altLang="en-US" sz="2400">
                <a:solidFill>
                  <a:srgbClr val="000000"/>
                </a:solidFill>
                <a:cs typeface="Arial" panose="020B0604020202020204" pitchFamily="34" charset="0"/>
              </a:rPr>
              <a:t>Glucose variability improved</a:t>
            </a:r>
          </a:p>
          <a:p>
            <a:pPr eaLnBrk="1" hangingPunct="1">
              <a:buFont typeface="Arial" panose="020B0604020202020204" pitchFamily="34" charset="0"/>
              <a:buChar char="•"/>
            </a:pPr>
            <a:r>
              <a:rPr lang="en-US" altLang="en-US" sz="2400">
                <a:solidFill>
                  <a:srgbClr val="000000"/>
                </a:solidFill>
                <a:cs typeface="Arial" panose="020B0604020202020204" pitchFamily="34" charset="0"/>
              </a:rPr>
              <a:t>Less hypoglycemia</a:t>
            </a:r>
          </a:p>
        </p:txBody>
      </p:sp>
      <p:sp>
        <p:nvSpPr>
          <p:cNvPr id="176134" name="TextBox 5">
            <a:extLst>
              <a:ext uri="{FF2B5EF4-FFF2-40B4-BE49-F238E27FC236}">
                <a16:creationId xmlns:a16="http://schemas.microsoft.com/office/drawing/2014/main" id="{440AEBC1-BAC8-996D-5393-E992882ACFA8}"/>
              </a:ext>
            </a:extLst>
          </p:cNvPr>
          <p:cNvSpPr txBox="1">
            <a:spLocks noChangeArrowheads="1"/>
          </p:cNvSpPr>
          <p:nvPr/>
        </p:nvSpPr>
        <p:spPr bwMode="auto">
          <a:xfrm>
            <a:off x="112713" y="6488113"/>
            <a:ext cx="40338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solidFill>
                  <a:srgbClr val="000000"/>
                </a:solidFill>
                <a:latin typeface="Calibri" panose="020F0502020204030204" pitchFamily="34" charset="0"/>
              </a:rPr>
              <a:t>Clarity report obtained from Diana Isaacs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1">
            <a:extLst>
              <a:ext uri="{FF2B5EF4-FFF2-40B4-BE49-F238E27FC236}">
                <a16:creationId xmlns:a16="http://schemas.microsoft.com/office/drawing/2014/main" id="{91CA4CC1-F756-21B0-CE04-D5648B2C969B}"/>
              </a:ext>
            </a:extLst>
          </p:cNvPr>
          <p:cNvSpPr>
            <a:spLocks noGrp="1"/>
          </p:cNvSpPr>
          <p:nvPr>
            <p:ph type="title"/>
          </p:nvPr>
        </p:nvSpPr>
        <p:spPr/>
        <p:txBody>
          <a:bodyPr/>
          <a:lstStyle/>
          <a:p>
            <a:endParaRPr lang="en-US" altLang="en-US"/>
          </a:p>
        </p:txBody>
      </p:sp>
      <p:sp>
        <p:nvSpPr>
          <p:cNvPr id="178179" name="Content Placeholder 2">
            <a:extLst>
              <a:ext uri="{FF2B5EF4-FFF2-40B4-BE49-F238E27FC236}">
                <a16:creationId xmlns:a16="http://schemas.microsoft.com/office/drawing/2014/main" id="{AEBDE56E-154F-A4A7-96D9-F99D7D58B92A}"/>
              </a:ext>
            </a:extLst>
          </p:cNvPr>
          <p:cNvSpPr>
            <a:spLocks noGrp="1"/>
          </p:cNvSpPr>
          <p:nvPr>
            <p:ph idx="1"/>
          </p:nvPr>
        </p:nvSpPr>
        <p:spPr>
          <a:xfrm>
            <a:off x="38100" y="1847850"/>
            <a:ext cx="4926013" cy="4351338"/>
          </a:xfrm>
        </p:spPr>
        <p:txBody>
          <a:bodyPr/>
          <a:lstStyle/>
          <a:p>
            <a:r>
              <a:rPr lang="en-US" altLang="en-US"/>
              <a:t>Person with T2D taking metformin 1000mg twice daily and insulin glargine 20 units daily </a:t>
            </a:r>
          </a:p>
          <a:p>
            <a:endParaRPr lang="en-US" altLang="en-US"/>
          </a:p>
          <a:p>
            <a:endParaRPr lang="en-US" altLang="en-US"/>
          </a:p>
        </p:txBody>
      </p:sp>
      <p:sp>
        <p:nvSpPr>
          <p:cNvPr id="4" name="Slide Number Placeholder 3">
            <a:extLst>
              <a:ext uri="{FF2B5EF4-FFF2-40B4-BE49-F238E27FC236}">
                <a16:creationId xmlns:a16="http://schemas.microsoft.com/office/drawing/2014/main" id="{6EEA8D88-D213-E5BB-15AD-2EFA86A87D06}"/>
              </a:ext>
            </a:extLst>
          </p:cNvPr>
          <p:cNvSpPr>
            <a:spLocks noGrp="1"/>
          </p:cNvSpPr>
          <p:nvPr>
            <p:ph type="sldNum" sz="quarter" idx="4294967295"/>
          </p:nvPr>
        </p:nvSpPr>
        <p:spPr>
          <a:xfrm>
            <a:off x="9448800" y="6356350"/>
            <a:ext cx="2743200" cy="365125"/>
          </a:xfrm>
          <a:prstGeom prst="rect">
            <a:avLst/>
          </a:prstGeom>
        </p:spPr>
        <p:txBody>
          <a:bodyPr anchor="ctr"/>
          <a:lstStyle>
            <a:defPPr>
              <a:defRPr lang="en-US"/>
            </a:defPPr>
            <a:lvl1pPr algn="r" rtl="0" eaLnBrk="0" fontAlgn="base" hangingPunct="0">
              <a:spcBef>
                <a:spcPct val="0"/>
              </a:spcBef>
              <a:spcAft>
                <a:spcPct val="0"/>
              </a:spcAft>
              <a:defRPr sz="933" kern="1200">
                <a:solidFill>
                  <a:schemeClr val="tx1">
                    <a:tint val="75000"/>
                  </a:schemeClr>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324F38DD-A23F-4D8A-BDF6-C00956DC302F}" type="slidenum">
              <a:rPr lang="en-US" smtClean="0"/>
              <a:pPr>
                <a:defRPr/>
              </a:pPr>
              <a:t>226</a:t>
            </a:fld>
            <a:endParaRPr lang="en-US" dirty="0"/>
          </a:p>
        </p:txBody>
      </p:sp>
      <p:pic>
        <p:nvPicPr>
          <p:cNvPr id="178181" name="Picture 5">
            <a:extLst>
              <a:ext uri="{FF2B5EF4-FFF2-40B4-BE49-F238E27FC236}">
                <a16:creationId xmlns:a16="http://schemas.microsoft.com/office/drawing/2014/main" id="{FC4DA49A-E134-3F94-F151-E4ADD7CD2F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0700" y="0"/>
            <a:ext cx="60198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2" name="Subtitle 2">
            <a:extLst>
              <a:ext uri="{FF2B5EF4-FFF2-40B4-BE49-F238E27FC236}">
                <a16:creationId xmlns:a16="http://schemas.microsoft.com/office/drawing/2014/main" id="{93EAB6FD-231E-34A8-EF1C-826CC6A03708}"/>
              </a:ext>
            </a:extLst>
          </p:cNvPr>
          <p:cNvSpPr txBox="1">
            <a:spLocks noChangeArrowheads="1"/>
          </p:cNvSpPr>
          <p:nvPr/>
        </p:nvSpPr>
        <p:spPr bwMode="auto">
          <a:xfrm>
            <a:off x="766763" y="979488"/>
            <a:ext cx="114554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4400">
                <a:solidFill>
                  <a:schemeClr val="bg2"/>
                </a:solidFill>
                <a:latin typeface="Arial" panose="020B0604020202020204" pitchFamily="34" charset="0"/>
                <a:cs typeface="Arial" panose="020B0604020202020204" pitchFamily="34" charset="0"/>
              </a:defRPr>
            </a:lvl1pPr>
            <a:lvl2pPr marL="914400" indent="-457200">
              <a:lnSpc>
                <a:spcPct val="90000"/>
              </a:lnSpc>
              <a:spcBef>
                <a:spcPts val="500"/>
              </a:spcBef>
              <a:buFont typeface="Arial" panose="020B0604020202020204" pitchFamily="34" charset="0"/>
              <a:buChar char="-"/>
              <a:defRPr sz="4000">
                <a:solidFill>
                  <a:schemeClr val="bg2"/>
                </a:solidFill>
                <a:latin typeface="Arial" panose="020B0604020202020204" pitchFamily="34" charset="0"/>
                <a:cs typeface="Arial" panose="020B0604020202020204" pitchFamily="34" charset="0"/>
              </a:defRPr>
            </a:lvl2pPr>
            <a:lvl3pPr marL="1371600" indent="-457200">
              <a:lnSpc>
                <a:spcPct val="90000"/>
              </a:lnSpc>
              <a:spcBef>
                <a:spcPts val="500"/>
              </a:spcBef>
              <a:buFont typeface="Arial" panose="020B0604020202020204" pitchFamily="34" charset="0"/>
              <a:buChar char="•"/>
              <a:defRPr sz="3600">
                <a:solidFill>
                  <a:schemeClr val="bg2"/>
                </a:solidFill>
                <a:latin typeface="Arial" panose="020B0604020202020204" pitchFamily="34" charset="0"/>
                <a:cs typeface="Arial" panose="020B0604020202020204" pitchFamily="34" charset="0"/>
              </a:defRPr>
            </a:lvl3pPr>
            <a:lvl4pPr marL="1828800" indent="-457200">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4pPr>
            <a:lvl5pPr marL="2286000" indent="-457200">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5pPr>
            <a:lvl6pPr marL="2743200" indent="-4572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6pPr>
            <a:lvl7pPr marL="3200400" indent="-4572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7pPr>
            <a:lvl8pPr marL="3657600" indent="-4572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8pPr>
            <a:lvl9pPr marL="4114800" indent="-4572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None/>
            </a:pPr>
            <a:r>
              <a:rPr lang="en-US" altLang="en-US">
                <a:solidFill>
                  <a:srgbClr val="5C2D8B"/>
                </a:solidFill>
              </a:rPr>
              <a:t>Case 3</a:t>
            </a:r>
          </a:p>
        </p:txBody>
      </p:sp>
      <p:sp>
        <p:nvSpPr>
          <p:cNvPr id="2" name="TextBox 1">
            <a:extLst>
              <a:ext uri="{FF2B5EF4-FFF2-40B4-BE49-F238E27FC236}">
                <a16:creationId xmlns:a16="http://schemas.microsoft.com/office/drawing/2014/main" id="{F8DE8D9B-22EF-1606-2320-00D25E8F64B4}"/>
              </a:ext>
            </a:extLst>
          </p:cNvPr>
          <p:cNvSpPr txBox="1"/>
          <p:nvPr/>
        </p:nvSpPr>
        <p:spPr>
          <a:xfrm>
            <a:off x="571500" y="5486400"/>
            <a:ext cx="4457700" cy="1200329"/>
          </a:xfrm>
          <a:prstGeom prst="rect">
            <a:avLst/>
          </a:prstGeom>
          <a:noFill/>
        </p:spPr>
        <p:txBody>
          <a:bodyPr wrap="square" rtlCol="0">
            <a:spAutoFit/>
          </a:bodyPr>
          <a:lstStyle/>
          <a:p>
            <a:r>
              <a:rPr lang="en-US" sz="2400" dirty="0">
                <a:solidFill>
                  <a:schemeClr val="bg2"/>
                </a:solidFill>
              </a:rPr>
              <a:t>Is TIR at goal? </a:t>
            </a:r>
          </a:p>
          <a:p>
            <a:r>
              <a:rPr lang="en-US" sz="2400" dirty="0">
                <a:solidFill>
                  <a:schemeClr val="bg2"/>
                </a:solidFill>
              </a:rPr>
              <a:t>What to ask? </a:t>
            </a:r>
          </a:p>
          <a:p>
            <a:r>
              <a:rPr lang="en-US" sz="2400" dirty="0">
                <a:solidFill>
                  <a:schemeClr val="bg2"/>
                </a:solidFill>
              </a:rPr>
              <a:t>What changes to make?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itle 1">
            <a:extLst>
              <a:ext uri="{FF2B5EF4-FFF2-40B4-BE49-F238E27FC236}">
                <a16:creationId xmlns:a16="http://schemas.microsoft.com/office/drawing/2014/main" id="{128F92B9-A525-C743-2477-5A2AE5A00172}"/>
              </a:ext>
            </a:extLst>
          </p:cNvPr>
          <p:cNvSpPr>
            <a:spLocks noGrp="1"/>
          </p:cNvSpPr>
          <p:nvPr>
            <p:ph type="title"/>
          </p:nvPr>
        </p:nvSpPr>
        <p:spPr/>
        <p:txBody>
          <a:bodyPr/>
          <a:lstStyle/>
          <a:p>
            <a:endParaRPr lang="en-US" altLang="en-US" dirty="0"/>
          </a:p>
        </p:txBody>
      </p:sp>
      <p:sp>
        <p:nvSpPr>
          <p:cNvPr id="180227" name="Content Placeholder 2">
            <a:extLst>
              <a:ext uri="{FF2B5EF4-FFF2-40B4-BE49-F238E27FC236}">
                <a16:creationId xmlns:a16="http://schemas.microsoft.com/office/drawing/2014/main" id="{A2E915A4-F81B-2890-1768-F63C0705BCFC}"/>
              </a:ext>
            </a:extLst>
          </p:cNvPr>
          <p:cNvSpPr>
            <a:spLocks noGrp="1"/>
          </p:cNvSpPr>
          <p:nvPr>
            <p:ph idx="1"/>
          </p:nvPr>
        </p:nvSpPr>
        <p:spPr>
          <a:xfrm>
            <a:off x="277813" y="1903413"/>
            <a:ext cx="5405437" cy="4351337"/>
          </a:xfrm>
        </p:spPr>
        <p:txBody>
          <a:bodyPr/>
          <a:lstStyle/>
          <a:p>
            <a:r>
              <a:rPr lang="en-US" altLang="en-US"/>
              <a:t>Person with T2D</a:t>
            </a:r>
          </a:p>
          <a:p>
            <a:r>
              <a:rPr lang="en-US" altLang="en-US"/>
              <a:t>56yo, BMI=33, A1C=7%</a:t>
            </a:r>
          </a:p>
          <a:p>
            <a:r>
              <a:rPr lang="en-US" altLang="en-US"/>
              <a:t>Meds:</a:t>
            </a:r>
          </a:p>
          <a:p>
            <a:pPr lvl="1"/>
            <a:r>
              <a:rPr lang="en-US" altLang="en-US" sz="2800"/>
              <a:t>Degludec 40 units daily </a:t>
            </a:r>
          </a:p>
          <a:p>
            <a:pPr lvl="1"/>
            <a:r>
              <a:rPr lang="en-US" altLang="en-US" sz="2800"/>
              <a:t>Dulaglutide 4.5mg weekly </a:t>
            </a:r>
          </a:p>
          <a:p>
            <a:pPr lvl="1"/>
            <a:r>
              <a:rPr lang="en-US" altLang="en-US" sz="2800"/>
              <a:t>Dapagliflozin 10mg daily </a:t>
            </a:r>
          </a:p>
          <a:p>
            <a:pPr lvl="1"/>
            <a:r>
              <a:rPr lang="en-US" altLang="en-US" sz="2800"/>
              <a:t>Metformin 1000mg twice daily </a:t>
            </a:r>
          </a:p>
          <a:p>
            <a:pPr lvl="1"/>
            <a:endParaRPr lang="en-US" altLang="en-US"/>
          </a:p>
        </p:txBody>
      </p:sp>
      <p:sp>
        <p:nvSpPr>
          <p:cNvPr id="4" name="Slide Number Placeholder 3">
            <a:extLst>
              <a:ext uri="{FF2B5EF4-FFF2-40B4-BE49-F238E27FC236}">
                <a16:creationId xmlns:a16="http://schemas.microsoft.com/office/drawing/2014/main" id="{69C2912F-F809-0127-5F5B-C9449CD7D956}"/>
              </a:ext>
            </a:extLst>
          </p:cNvPr>
          <p:cNvSpPr>
            <a:spLocks noGrp="1"/>
          </p:cNvSpPr>
          <p:nvPr>
            <p:ph type="sldNum" sz="quarter" idx="4294967295"/>
          </p:nvPr>
        </p:nvSpPr>
        <p:spPr>
          <a:xfrm>
            <a:off x="9448800" y="6356350"/>
            <a:ext cx="2743200" cy="365125"/>
          </a:xfrm>
          <a:prstGeom prst="rect">
            <a:avLst/>
          </a:prstGeom>
        </p:spPr>
        <p:txBody>
          <a:bodyPr anchor="ctr"/>
          <a:lstStyle>
            <a:defPPr>
              <a:defRPr lang="en-US"/>
            </a:defPPr>
            <a:lvl1pPr algn="r" rtl="0" eaLnBrk="0" fontAlgn="base" hangingPunct="0">
              <a:spcBef>
                <a:spcPct val="0"/>
              </a:spcBef>
              <a:spcAft>
                <a:spcPct val="0"/>
              </a:spcAft>
              <a:defRPr sz="933" kern="1200">
                <a:solidFill>
                  <a:schemeClr val="tx1">
                    <a:tint val="75000"/>
                  </a:schemeClr>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8F28017B-CB52-47E4-9088-62C4346CC3FA}" type="slidenum">
              <a:rPr lang="en-US" smtClean="0"/>
              <a:pPr>
                <a:defRPr/>
              </a:pPr>
              <a:t>227</a:t>
            </a:fld>
            <a:endParaRPr lang="en-US" dirty="0"/>
          </a:p>
        </p:txBody>
      </p:sp>
      <p:pic>
        <p:nvPicPr>
          <p:cNvPr id="180229" name="Picture 5">
            <a:extLst>
              <a:ext uri="{FF2B5EF4-FFF2-40B4-BE49-F238E27FC236}">
                <a16:creationId xmlns:a16="http://schemas.microsoft.com/office/drawing/2014/main" id="{7B5B4B76-6661-7DC6-6CC9-FB20CA191B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3250" y="0"/>
            <a:ext cx="65389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30" name="Subtitle 2">
            <a:extLst>
              <a:ext uri="{FF2B5EF4-FFF2-40B4-BE49-F238E27FC236}">
                <a16:creationId xmlns:a16="http://schemas.microsoft.com/office/drawing/2014/main" id="{DF3046C5-F9AF-F8F3-2A49-824CD04506FE}"/>
              </a:ext>
            </a:extLst>
          </p:cNvPr>
          <p:cNvSpPr txBox="1">
            <a:spLocks noChangeArrowheads="1"/>
          </p:cNvSpPr>
          <p:nvPr/>
        </p:nvSpPr>
        <p:spPr bwMode="auto">
          <a:xfrm>
            <a:off x="766763" y="979488"/>
            <a:ext cx="114554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4400">
                <a:solidFill>
                  <a:schemeClr val="bg2"/>
                </a:solidFill>
                <a:latin typeface="Arial" panose="020B0604020202020204" pitchFamily="34" charset="0"/>
                <a:cs typeface="Arial" panose="020B0604020202020204" pitchFamily="34" charset="0"/>
              </a:defRPr>
            </a:lvl1pPr>
            <a:lvl2pPr marL="914400" indent="-457200">
              <a:lnSpc>
                <a:spcPct val="90000"/>
              </a:lnSpc>
              <a:spcBef>
                <a:spcPts val="500"/>
              </a:spcBef>
              <a:buFont typeface="Arial" panose="020B0604020202020204" pitchFamily="34" charset="0"/>
              <a:buChar char="-"/>
              <a:defRPr sz="4000">
                <a:solidFill>
                  <a:schemeClr val="bg2"/>
                </a:solidFill>
                <a:latin typeface="Arial" panose="020B0604020202020204" pitchFamily="34" charset="0"/>
                <a:cs typeface="Arial" panose="020B0604020202020204" pitchFamily="34" charset="0"/>
              </a:defRPr>
            </a:lvl2pPr>
            <a:lvl3pPr marL="1371600" indent="-457200">
              <a:lnSpc>
                <a:spcPct val="90000"/>
              </a:lnSpc>
              <a:spcBef>
                <a:spcPts val="500"/>
              </a:spcBef>
              <a:buFont typeface="Arial" panose="020B0604020202020204" pitchFamily="34" charset="0"/>
              <a:buChar char="•"/>
              <a:defRPr sz="3600">
                <a:solidFill>
                  <a:schemeClr val="bg2"/>
                </a:solidFill>
                <a:latin typeface="Arial" panose="020B0604020202020204" pitchFamily="34" charset="0"/>
                <a:cs typeface="Arial" panose="020B0604020202020204" pitchFamily="34" charset="0"/>
              </a:defRPr>
            </a:lvl3pPr>
            <a:lvl4pPr marL="1828800" indent="-457200">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4pPr>
            <a:lvl5pPr marL="2286000" indent="-457200">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5pPr>
            <a:lvl6pPr marL="2743200" indent="-4572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6pPr>
            <a:lvl7pPr marL="3200400" indent="-4572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7pPr>
            <a:lvl8pPr marL="3657600" indent="-4572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8pPr>
            <a:lvl9pPr marL="4114800" indent="-4572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None/>
            </a:pPr>
            <a:r>
              <a:rPr lang="en-US" altLang="en-US" dirty="0">
                <a:solidFill>
                  <a:srgbClr val="5C2D8B"/>
                </a:solidFill>
              </a:rPr>
              <a:t>Case 4</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288A6-2E34-0599-84F8-C76322F03D9B}"/>
              </a:ext>
            </a:extLst>
          </p:cNvPr>
          <p:cNvSpPr>
            <a:spLocks noGrp="1"/>
          </p:cNvSpPr>
          <p:nvPr>
            <p:ph type="title"/>
          </p:nvPr>
        </p:nvSpPr>
        <p:spPr>
          <a:xfrm>
            <a:off x="838200" y="146156"/>
            <a:ext cx="10515600" cy="1325563"/>
          </a:xfrm>
        </p:spPr>
        <p:txBody>
          <a:bodyPr/>
          <a:lstStyle/>
          <a:p>
            <a:r>
              <a:rPr lang="en-US" dirty="0"/>
              <a:t>Case 4 </a:t>
            </a:r>
          </a:p>
        </p:txBody>
      </p:sp>
      <p:sp>
        <p:nvSpPr>
          <p:cNvPr id="3" name="Content Placeholder 2">
            <a:extLst>
              <a:ext uri="{FF2B5EF4-FFF2-40B4-BE49-F238E27FC236}">
                <a16:creationId xmlns:a16="http://schemas.microsoft.com/office/drawing/2014/main" id="{64BE372A-D2F1-9C88-53C7-9E0C1F91C4CF}"/>
              </a:ext>
            </a:extLst>
          </p:cNvPr>
          <p:cNvSpPr>
            <a:spLocks noGrp="1"/>
          </p:cNvSpPr>
          <p:nvPr>
            <p:ph idx="1"/>
          </p:nvPr>
        </p:nvSpPr>
        <p:spPr>
          <a:xfrm>
            <a:off x="381000" y="1295400"/>
            <a:ext cx="4674548" cy="5197475"/>
          </a:xfrm>
        </p:spPr>
        <p:txBody>
          <a:bodyPr>
            <a:noAutofit/>
          </a:bodyPr>
          <a:lstStyle/>
          <a:p>
            <a:r>
              <a:rPr lang="en-US" sz="2400" dirty="0"/>
              <a:t>40yo F with T2D, lost 20lbs since starting </a:t>
            </a:r>
            <a:r>
              <a:rPr lang="en-US" sz="2400" dirty="0" err="1"/>
              <a:t>Semaglutide</a:t>
            </a:r>
            <a:r>
              <a:rPr lang="en-US" sz="2400" dirty="0"/>
              <a:t> 6 months ago, A1C=7.4%, also has HTN, dyslipidemia, BMI=34kg/m2</a:t>
            </a:r>
          </a:p>
          <a:p>
            <a:r>
              <a:rPr lang="en-US" sz="2400" dirty="0"/>
              <a:t>DM Meds:</a:t>
            </a:r>
          </a:p>
          <a:p>
            <a:pPr lvl="1"/>
            <a:r>
              <a:rPr lang="en-US" dirty="0"/>
              <a:t>Metformin 1000mg twice daily </a:t>
            </a:r>
          </a:p>
          <a:p>
            <a:pPr lvl="1"/>
            <a:r>
              <a:rPr lang="en-US" dirty="0"/>
              <a:t>Empagliflozin 25mg daily </a:t>
            </a:r>
          </a:p>
          <a:p>
            <a:pPr lvl="1"/>
            <a:r>
              <a:rPr lang="en-US" dirty="0"/>
              <a:t>Semaglutide 2mg weekly </a:t>
            </a:r>
          </a:p>
          <a:p>
            <a:r>
              <a:rPr lang="en-US" sz="2400" dirty="0"/>
              <a:t>Is data at goal? </a:t>
            </a:r>
          </a:p>
          <a:p>
            <a:pPr lvl="1"/>
            <a:r>
              <a:rPr lang="en-US" dirty="0"/>
              <a:t>TBR?</a:t>
            </a:r>
          </a:p>
          <a:p>
            <a:pPr lvl="1"/>
            <a:r>
              <a:rPr lang="en-US" dirty="0"/>
              <a:t>TIR? </a:t>
            </a:r>
          </a:p>
          <a:p>
            <a:pPr lvl="1"/>
            <a:r>
              <a:rPr lang="en-US" dirty="0"/>
              <a:t>TAR? </a:t>
            </a:r>
          </a:p>
          <a:p>
            <a:r>
              <a:rPr lang="en-US" sz="2400" dirty="0"/>
              <a:t>Action plan? </a:t>
            </a:r>
            <a:endParaRPr lang="en-US" sz="2000" dirty="0"/>
          </a:p>
        </p:txBody>
      </p:sp>
      <p:pic>
        <p:nvPicPr>
          <p:cNvPr id="5" name="Picture 4">
            <a:extLst>
              <a:ext uri="{FF2B5EF4-FFF2-40B4-BE49-F238E27FC236}">
                <a16:creationId xmlns:a16="http://schemas.microsoft.com/office/drawing/2014/main" id="{35442303-A6E4-F1A4-5CE7-ABEE74210806}"/>
              </a:ext>
            </a:extLst>
          </p:cNvPr>
          <p:cNvPicPr>
            <a:picLocks noChangeAspect="1"/>
          </p:cNvPicPr>
          <p:nvPr/>
        </p:nvPicPr>
        <p:blipFill>
          <a:blip r:embed="rId3"/>
          <a:stretch>
            <a:fillRect/>
          </a:stretch>
        </p:blipFill>
        <p:spPr>
          <a:xfrm>
            <a:off x="5055548" y="109930"/>
            <a:ext cx="6379476" cy="4919270"/>
          </a:xfrm>
          <a:prstGeom prst="rect">
            <a:avLst/>
          </a:prstGeom>
        </p:spPr>
      </p:pic>
      <p:pic>
        <p:nvPicPr>
          <p:cNvPr id="7" name="Picture 6">
            <a:extLst>
              <a:ext uri="{FF2B5EF4-FFF2-40B4-BE49-F238E27FC236}">
                <a16:creationId xmlns:a16="http://schemas.microsoft.com/office/drawing/2014/main" id="{A8B239F5-66E2-D9D8-EDA2-E06F1C5B1451}"/>
              </a:ext>
            </a:extLst>
          </p:cNvPr>
          <p:cNvPicPr>
            <a:picLocks noChangeAspect="1"/>
          </p:cNvPicPr>
          <p:nvPr/>
        </p:nvPicPr>
        <p:blipFill>
          <a:blip r:embed="rId4"/>
          <a:stretch>
            <a:fillRect/>
          </a:stretch>
        </p:blipFill>
        <p:spPr>
          <a:xfrm>
            <a:off x="5217958" y="4904735"/>
            <a:ext cx="5825180" cy="1843335"/>
          </a:xfrm>
          <a:prstGeom prst="rect">
            <a:avLst/>
          </a:prstGeom>
        </p:spPr>
      </p:pic>
    </p:spTree>
    <p:extLst>
      <p:ext uri="{BB962C8B-B14F-4D97-AF65-F5344CB8AC3E}">
        <p14:creationId xmlns:p14="http://schemas.microsoft.com/office/powerpoint/2010/main" val="42020180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tle 1">
            <a:extLst>
              <a:ext uri="{FF2B5EF4-FFF2-40B4-BE49-F238E27FC236}">
                <a16:creationId xmlns:a16="http://schemas.microsoft.com/office/drawing/2014/main" id="{2A0B8719-BD24-27F4-4868-43FC72162FC6}"/>
              </a:ext>
            </a:extLst>
          </p:cNvPr>
          <p:cNvSpPr>
            <a:spLocks noGrp="1"/>
          </p:cNvSpPr>
          <p:nvPr>
            <p:ph type="ctrTitle"/>
          </p:nvPr>
        </p:nvSpPr>
        <p:spPr>
          <a:xfrm>
            <a:off x="1114425" y="1566863"/>
            <a:ext cx="11085513" cy="2387600"/>
          </a:xfrm>
        </p:spPr>
        <p:txBody>
          <a:bodyPr/>
          <a:lstStyle/>
          <a:p>
            <a:pPr eaLnBrk="1" hangingPunct="1"/>
            <a:r>
              <a:rPr lang="en-US" altLang="en-US"/>
              <a:t>Insulin Pumps</a:t>
            </a:r>
          </a:p>
        </p:txBody>
      </p:sp>
      <p:sp>
        <p:nvSpPr>
          <p:cNvPr id="182275" name="Subtitle 1">
            <a:extLst>
              <a:ext uri="{FF2B5EF4-FFF2-40B4-BE49-F238E27FC236}">
                <a16:creationId xmlns:a16="http://schemas.microsoft.com/office/drawing/2014/main" id="{7D7BB112-9F6F-130A-8FEF-4E8394AAD2D0}"/>
              </a:ext>
            </a:extLst>
          </p:cNvPr>
          <p:cNvSpPr>
            <a:spLocks noGrp="1"/>
          </p:cNvSpPr>
          <p:nvPr>
            <p:ph type="subTitle" idx="1"/>
          </p:nvPr>
        </p:nvSpPr>
        <p:spPr>
          <a:xfrm>
            <a:off x="1127125" y="2611438"/>
            <a:ext cx="9144000" cy="1311275"/>
          </a:xfrm>
        </p:spPr>
        <p:txBody>
          <a:bodyPr/>
          <a:lstStyle/>
          <a:p>
            <a:endParaRPr lang="en-US"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2">
            <a:extLst>
              <a:ext uri="{FF2B5EF4-FFF2-40B4-BE49-F238E27FC236}">
                <a16:creationId xmlns:a16="http://schemas.microsoft.com/office/drawing/2014/main" id="{D71C99E3-6A30-F636-196F-00EC605A0F64}"/>
              </a:ext>
            </a:extLst>
          </p:cNvPr>
          <p:cNvSpPr>
            <a:spLocks noGrp="1"/>
          </p:cNvSpPr>
          <p:nvPr>
            <p:ph type="title"/>
          </p:nvPr>
        </p:nvSpPr>
        <p:spPr>
          <a:xfrm>
            <a:off x="842963" y="368300"/>
            <a:ext cx="10506075" cy="793750"/>
          </a:xfrm>
        </p:spPr>
        <p:txBody>
          <a:bodyPr/>
          <a:lstStyle/>
          <a:p>
            <a:pPr>
              <a:defRPr/>
            </a:pPr>
            <a:r>
              <a:rPr lang="en-US" altLang="en-US" sz="2797"/>
              <a:t>Identify:  PWD Identify the “Right” Technology</a:t>
            </a:r>
          </a:p>
        </p:txBody>
      </p:sp>
      <p:sp>
        <p:nvSpPr>
          <p:cNvPr id="103427" name="Content Placeholder 5">
            <a:extLst>
              <a:ext uri="{FF2B5EF4-FFF2-40B4-BE49-F238E27FC236}">
                <a16:creationId xmlns:a16="http://schemas.microsoft.com/office/drawing/2014/main" id="{B6DF486A-2B50-5CA3-3051-85B660372B1B}"/>
              </a:ext>
            </a:extLst>
          </p:cNvPr>
          <p:cNvSpPr>
            <a:spLocks noGrp="1"/>
          </p:cNvSpPr>
          <p:nvPr>
            <p:ph idx="1"/>
          </p:nvPr>
        </p:nvSpPr>
        <p:spPr/>
        <p:txBody>
          <a:bodyPr/>
          <a:lstStyle/>
          <a:p>
            <a:pPr marL="0" indent="0">
              <a:buFont typeface="Arial" panose="020B0604020202020204" pitchFamily="34" charset="0"/>
              <a:buNone/>
            </a:pPr>
            <a:endParaRPr lang="en-US" altLang="en-US"/>
          </a:p>
        </p:txBody>
      </p:sp>
      <p:sp>
        <p:nvSpPr>
          <p:cNvPr id="136196" name="TextBox 4">
            <a:extLst>
              <a:ext uri="{FF2B5EF4-FFF2-40B4-BE49-F238E27FC236}">
                <a16:creationId xmlns:a16="http://schemas.microsoft.com/office/drawing/2014/main" id="{D3F5429C-F6FF-AC88-40DB-1603F7905623}"/>
              </a:ext>
            </a:extLst>
          </p:cNvPr>
          <p:cNvSpPr txBox="1">
            <a:spLocks noChangeArrowheads="1"/>
          </p:cNvSpPr>
          <p:nvPr/>
        </p:nvSpPr>
        <p:spPr bwMode="auto">
          <a:xfrm>
            <a:off x="1076325" y="6503988"/>
            <a:ext cx="6510338" cy="276225"/>
          </a:xfrm>
          <a:prstGeom prst="rect">
            <a:avLst/>
          </a:prstGeom>
          <a:noFill/>
          <a:ln>
            <a:noFill/>
          </a:ln>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en-US" altLang="en-US" sz="1798">
                <a:solidFill>
                  <a:schemeClr val="bg1"/>
                </a:solidFill>
                <a:latin typeface="Arial" panose="020B0604020202020204" pitchFamily="34" charset="0"/>
              </a:rPr>
              <a:t>Diabeteswise.org, providers.diabeteswise.org/#/</a:t>
            </a:r>
          </a:p>
        </p:txBody>
      </p:sp>
      <p:pic>
        <p:nvPicPr>
          <p:cNvPr id="103429" name="Picture 2">
            <a:extLst>
              <a:ext uri="{FF2B5EF4-FFF2-40B4-BE49-F238E27FC236}">
                <a16:creationId xmlns:a16="http://schemas.microsoft.com/office/drawing/2014/main" id="{692D9D5F-F7A6-8D75-75D7-1B629DF4C2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12192000" cy="481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AutoShape 4" hidden="1">
            <a:extLst>
              <a:ext uri="{FF2B5EF4-FFF2-40B4-BE49-F238E27FC236}">
                <a16:creationId xmlns:a16="http://schemas.microsoft.com/office/drawing/2014/main" id="{074AE29F-BAA0-BF7F-2F3B-FDD1147C0043}"/>
              </a:ext>
            </a:extLst>
          </p:cNvPr>
          <p:cNvSpPr>
            <a:spLocks noChangeArrowheads="1"/>
          </p:cNvSpPr>
          <p:nvPr>
            <p:custDataLst>
              <p:tags r:id="rId1"/>
            </p:custDataLst>
          </p:nvPr>
        </p:nvSpPr>
        <p:spPr bwMode="auto">
          <a:xfrm rot="-2750552">
            <a:off x="7708900" y="2833688"/>
            <a:ext cx="1528763" cy="1112837"/>
          </a:xfrm>
          <a:prstGeom prst="roundRect">
            <a:avLst>
              <a:gd name="adj" fmla="val 16667"/>
            </a:avLst>
          </a:prstGeom>
          <a:solidFill>
            <a:schemeClr val="bg1"/>
          </a:solidFill>
          <a:ln w="9525">
            <a:solidFill>
              <a:schemeClr val="tx1"/>
            </a:solidFill>
            <a:round/>
            <a:headEnd/>
            <a:tailEnd/>
          </a:ln>
        </p:spPr>
        <p:txBody>
          <a:bodyPr vert="eaVert" wrap="none" anchor="ctr"/>
          <a:lstStyle>
            <a:lvl1pPr defTabSz="820738">
              <a:lnSpc>
                <a:spcPct val="90000"/>
              </a:lnSpc>
              <a:spcBef>
                <a:spcPts val="1000"/>
              </a:spcBef>
              <a:buFont typeface="Arial" panose="020B0604020202020204" pitchFamily="34" charset="0"/>
              <a:buChar char="•"/>
              <a:defRPr sz="4400">
                <a:solidFill>
                  <a:schemeClr val="bg2"/>
                </a:solidFill>
                <a:latin typeface="Arial" panose="020B0604020202020204" pitchFamily="34" charset="0"/>
                <a:cs typeface="Arial" panose="020B0604020202020204" pitchFamily="34" charset="0"/>
              </a:defRPr>
            </a:lvl1pPr>
            <a:lvl2pPr marL="742950" indent="-285750" defTabSz="820738">
              <a:lnSpc>
                <a:spcPct val="90000"/>
              </a:lnSpc>
              <a:spcBef>
                <a:spcPts val="500"/>
              </a:spcBef>
              <a:buFont typeface="Arial" panose="020B0604020202020204" pitchFamily="34" charset="0"/>
              <a:buChar char="-"/>
              <a:defRPr sz="4000">
                <a:solidFill>
                  <a:schemeClr val="bg2"/>
                </a:solidFill>
                <a:latin typeface="Arial" panose="020B0604020202020204" pitchFamily="34" charset="0"/>
                <a:cs typeface="Arial" panose="020B0604020202020204" pitchFamily="34" charset="0"/>
              </a:defRPr>
            </a:lvl2pPr>
            <a:lvl3pPr marL="1143000" indent="-228600" defTabSz="820738">
              <a:lnSpc>
                <a:spcPct val="90000"/>
              </a:lnSpc>
              <a:spcBef>
                <a:spcPts val="500"/>
              </a:spcBef>
              <a:buFont typeface="Arial" panose="020B0604020202020204" pitchFamily="34" charset="0"/>
              <a:buChar char="•"/>
              <a:defRPr sz="3600">
                <a:solidFill>
                  <a:schemeClr val="bg2"/>
                </a:solidFill>
                <a:latin typeface="Arial" panose="020B0604020202020204" pitchFamily="34" charset="0"/>
                <a:cs typeface="Arial" panose="020B0604020202020204" pitchFamily="34" charset="0"/>
              </a:defRPr>
            </a:lvl3pPr>
            <a:lvl4pPr marL="1600200" indent="-228600" defTabSz="820738">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4pPr>
            <a:lvl5pPr marL="2057400" indent="-228600" defTabSz="820738">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5pPr>
            <a:lvl6pPr marL="2514600" indent="-228600" defTabSz="820738"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6pPr>
            <a:lvl7pPr marL="2971800" indent="-228600" defTabSz="820738"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7pPr>
            <a:lvl8pPr marL="3429000" indent="-228600" defTabSz="820738"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8pPr>
            <a:lvl9pPr marL="3886200" indent="-228600" defTabSz="820738"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9pPr>
          </a:lstStyle>
          <a:p>
            <a:pPr algn="ctr" defTabSz="615539">
              <a:lnSpc>
                <a:spcPct val="100000"/>
              </a:lnSpc>
              <a:spcBef>
                <a:spcPct val="0"/>
              </a:spcBef>
              <a:buFont typeface="Arial" panose="020B0604020202020204" pitchFamily="34" charset="0"/>
              <a:buNone/>
              <a:defRPr/>
            </a:pPr>
            <a:endParaRPr lang="en-US" altLang="en-US" sz="1351">
              <a:solidFill>
                <a:prstClr val="white"/>
              </a:solidFill>
              <a:latin typeface="Calibri" panose="020F0502020204030204" pitchFamily="34" charset="0"/>
            </a:endParaRPr>
          </a:p>
        </p:txBody>
      </p:sp>
      <p:sp>
        <p:nvSpPr>
          <p:cNvPr id="24579" name="AutoShape 5" hidden="1">
            <a:extLst>
              <a:ext uri="{FF2B5EF4-FFF2-40B4-BE49-F238E27FC236}">
                <a16:creationId xmlns:a16="http://schemas.microsoft.com/office/drawing/2014/main" id="{70FA62B7-31EB-930A-0D5E-A7DB1EC0CB2E}"/>
              </a:ext>
            </a:extLst>
          </p:cNvPr>
          <p:cNvSpPr>
            <a:spLocks noChangeArrowheads="1"/>
          </p:cNvSpPr>
          <p:nvPr>
            <p:custDataLst>
              <p:tags r:id="rId2"/>
            </p:custDataLst>
          </p:nvPr>
        </p:nvSpPr>
        <p:spPr bwMode="auto">
          <a:xfrm rot="-2750552">
            <a:off x="5387181" y="1150144"/>
            <a:ext cx="1528763" cy="1114425"/>
          </a:xfrm>
          <a:prstGeom prst="roundRect">
            <a:avLst>
              <a:gd name="adj" fmla="val 16667"/>
            </a:avLst>
          </a:prstGeom>
          <a:solidFill>
            <a:schemeClr val="bg1"/>
          </a:solidFill>
          <a:ln w="9525">
            <a:solidFill>
              <a:schemeClr val="tx1"/>
            </a:solidFill>
            <a:round/>
            <a:headEnd/>
            <a:tailEnd/>
          </a:ln>
        </p:spPr>
        <p:txBody>
          <a:bodyPr vert="eaVert" wrap="none" anchor="ctr"/>
          <a:lstStyle>
            <a:lvl1pPr defTabSz="820738">
              <a:lnSpc>
                <a:spcPct val="90000"/>
              </a:lnSpc>
              <a:spcBef>
                <a:spcPts val="1000"/>
              </a:spcBef>
              <a:buFont typeface="Arial" panose="020B0604020202020204" pitchFamily="34" charset="0"/>
              <a:buChar char="•"/>
              <a:defRPr sz="4400">
                <a:solidFill>
                  <a:schemeClr val="bg2"/>
                </a:solidFill>
                <a:latin typeface="Arial" panose="020B0604020202020204" pitchFamily="34" charset="0"/>
                <a:cs typeface="Arial" panose="020B0604020202020204" pitchFamily="34" charset="0"/>
              </a:defRPr>
            </a:lvl1pPr>
            <a:lvl2pPr marL="742950" indent="-285750" defTabSz="820738">
              <a:lnSpc>
                <a:spcPct val="90000"/>
              </a:lnSpc>
              <a:spcBef>
                <a:spcPts val="500"/>
              </a:spcBef>
              <a:buFont typeface="Arial" panose="020B0604020202020204" pitchFamily="34" charset="0"/>
              <a:buChar char="-"/>
              <a:defRPr sz="4000">
                <a:solidFill>
                  <a:schemeClr val="bg2"/>
                </a:solidFill>
                <a:latin typeface="Arial" panose="020B0604020202020204" pitchFamily="34" charset="0"/>
                <a:cs typeface="Arial" panose="020B0604020202020204" pitchFamily="34" charset="0"/>
              </a:defRPr>
            </a:lvl2pPr>
            <a:lvl3pPr marL="1143000" indent="-228600" defTabSz="820738">
              <a:lnSpc>
                <a:spcPct val="90000"/>
              </a:lnSpc>
              <a:spcBef>
                <a:spcPts val="500"/>
              </a:spcBef>
              <a:buFont typeface="Arial" panose="020B0604020202020204" pitchFamily="34" charset="0"/>
              <a:buChar char="•"/>
              <a:defRPr sz="3600">
                <a:solidFill>
                  <a:schemeClr val="bg2"/>
                </a:solidFill>
                <a:latin typeface="Arial" panose="020B0604020202020204" pitchFamily="34" charset="0"/>
                <a:cs typeface="Arial" panose="020B0604020202020204" pitchFamily="34" charset="0"/>
              </a:defRPr>
            </a:lvl3pPr>
            <a:lvl4pPr marL="1600200" indent="-228600" defTabSz="820738">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4pPr>
            <a:lvl5pPr marL="2057400" indent="-228600" defTabSz="820738">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5pPr>
            <a:lvl6pPr marL="2514600" indent="-228600" defTabSz="820738"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6pPr>
            <a:lvl7pPr marL="2971800" indent="-228600" defTabSz="820738"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7pPr>
            <a:lvl8pPr marL="3429000" indent="-228600" defTabSz="820738"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8pPr>
            <a:lvl9pPr marL="3886200" indent="-228600" defTabSz="820738"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9pPr>
          </a:lstStyle>
          <a:p>
            <a:pPr algn="ctr" defTabSz="615539">
              <a:lnSpc>
                <a:spcPct val="100000"/>
              </a:lnSpc>
              <a:spcBef>
                <a:spcPct val="0"/>
              </a:spcBef>
              <a:buFont typeface="Arial" panose="020B0604020202020204" pitchFamily="34" charset="0"/>
              <a:buNone/>
              <a:defRPr/>
            </a:pPr>
            <a:endParaRPr lang="en-US" altLang="en-US" sz="1351">
              <a:solidFill>
                <a:prstClr val="white"/>
              </a:solidFill>
              <a:latin typeface="Calibri" panose="020F0502020204030204" pitchFamily="34" charset="0"/>
            </a:endParaRPr>
          </a:p>
        </p:txBody>
      </p:sp>
      <p:sp>
        <p:nvSpPr>
          <p:cNvPr id="24580" name="AutoShape 6" hidden="1">
            <a:extLst>
              <a:ext uri="{FF2B5EF4-FFF2-40B4-BE49-F238E27FC236}">
                <a16:creationId xmlns:a16="http://schemas.microsoft.com/office/drawing/2014/main" id="{93F2418B-DB16-4948-87E5-CFAFD04CA355}"/>
              </a:ext>
            </a:extLst>
          </p:cNvPr>
          <p:cNvSpPr>
            <a:spLocks noChangeArrowheads="1"/>
          </p:cNvSpPr>
          <p:nvPr>
            <p:custDataLst>
              <p:tags r:id="rId3"/>
            </p:custDataLst>
          </p:nvPr>
        </p:nvSpPr>
        <p:spPr bwMode="auto">
          <a:xfrm rot="-2750552">
            <a:off x="2894012" y="2843213"/>
            <a:ext cx="1528763" cy="1112838"/>
          </a:xfrm>
          <a:prstGeom prst="roundRect">
            <a:avLst>
              <a:gd name="adj" fmla="val 16667"/>
            </a:avLst>
          </a:prstGeom>
          <a:solidFill>
            <a:schemeClr val="bg1"/>
          </a:solidFill>
          <a:ln w="9525">
            <a:solidFill>
              <a:schemeClr val="tx1"/>
            </a:solidFill>
            <a:round/>
            <a:headEnd/>
            <a:tailEnd/>
          </a:ln>
        </p:spPr>
        <p:txBody>
          <a:bodyPr vert="eaVert" wrap="none" anchor="ctr"/>
          <a:lstStyle>
            <a:lvl1pPr defTabSz="820738">
              <a:lnSpc>
                <a:spcPct val="90000"/>
              </a:lnSpc>
              <a:spcBef>
                <a:spcPts val="1000"/>
              </a:spcBef>
              <a:buFont typeface="Arial" panose="020B0604020202020204" pitchFamily="34" charset="0"/>
              <a:buChar char="•"/>
              <a:defRPr sz="4400">
                <a:solidFill>
                  <a:schemeClr val="bg2"/>
                </a:solidFill>
                <a:latin typeface="Arial" panose="020B0604020202020204" pitchFamily="34" charset="0"/>
                <a:cs typeface="Arial" panose="020B0604020202020204" pitchFamily="34" charset="0"/>
              </a:defRPr>
            </a:lvl1pPr>
            <a:lvl2pPr marL="742950" indent="-285750" defTabSz="820738">
              <a:lnSpc>
                <a:spcPct val="90000"/>
              </a:lnSpc>
              <a:spcBef>
                <a:spcPts val="500"/>
              </a:spcBef>
              <a:buFont typeface="Arial" panose="020B0604020202020204" pitchFamily="34" charset="0"/>
              <a:buChar char="-"/>
              <a:defRPr sz="4000">
                <a:solidFill>
                  <a:schemeClr val="bg2"/>
                </a:solidFill>
                <a:latin typeface="Arial" panose="020B0604020202020204" pitchFamily="34" charset="0"/>
                <a:cs typeface="Arial" panose="020B0604020202020204" pitchFamily="34" charset="0"/>
              </a:defRPr>
            </a:lvl2pPr>
            <a:lvl3pPr marL="1143000" indent="-228600" defTabSz="820738">
              <a:lnSpc>
                <a:spcPct val="90000"/>
              </a:lnSpc>
              <a:spcBef>
                <a:spcPts val="500"/>
              </a:spcBef>
              <a:buFont typeface="Arial" panose="020B0604020202020204" pitchFamily="34" charset="0"/>
              <a:buChar char="•"/>
              <a:defRPr sz="3600">
                <a:solidFill>
                  <a:schemeClr val="bg2"/>
                </a:solidFill>
                <a:latin typeface="Arial" panose="020B0604020202020204" pitchFamily="34" charset="0"/>
                <a:cs typeface="Arial" panose="020B0604020202020204" pitchFamily="34" charset="0"/>
              </a:defRPr>
            </a:lvl3pPr>
            <a:lvl4pPr marL="1600200" indent="-228600" defTabSz="820738">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4pPr>
            <a:lvl5pPr marL="2057400" indent="-228600" defTabSz="820738">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5pPr>
            <a:lvl6pPr marL="2514600" indent="-228600" defTabSz="820738"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6pPr>
            <a:lvl7pPr marL="2971800" indent="-228600" defTabSz="820738"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7pPr>
            <a:lvl8pPr marL="3429000" indent="-228600" defTabSz="820738"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8pPr>
            <a:lvl9pPr marL="3886200" indent="-228600" defTabSz="820738"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9pPr>
          </a:lstStyle>
          <a:p>
            <a:pPr algn="ctr" defTabSz="615539">
              <a:lnSpc>
                <a:spcPct val="100000"/>
              </a:lnSpc>
              <a:spcBef>
                <a:spcPct val="0"/>
              </a:spcBef>
              <a:buFont typeface="Arial" panose="020B0604020202020204" pitchFamily="34" charset="0"/>
              <a:buNone/>
              <a:defRPr/>
            </a:pPr>
            <a:endParaRPr lang="en-US" altLang="en-US" sz="1351">
              <a:solidFill>
                <a:prstClr val="white"/>
              </a:solidFill>
              <a:latin typeface="Calibri" panose="020F0502020204030204" pitchFamily="34" charset="0"/>
            </a:endParaRPr>
          </a:p>
        </p:txBody>
      </p:sp>
      <p:sp>
        <p:nvSpPr>
          <p:cNvPr id="183301" name="Title 10">
            <a:extLst>
              <a:ext uri="{FF2B5EF4-FFF2-40B4-BE49-F238E27FC236}">
                <a16:creationId xmlns:a16="http://schemas.microsoft.com/office/drawing/2014/main" id="{D632C834-C2AE-7FB1-D466-02765E67EB1B}"/>
              </a:ext>
            </a:extLst>
          </p:cNvPr>
          <p:cNvSpPr>
            <a:spLocks noGrp="1"/>
          </p:cNvSpPr>
          <p:nvPr>
            <p:ph type="title"/>
          </p:nvPr>
        </p:nvSpPr>
        <p:spPr/>
        <p:txBody>
          <a:bodyPr/>
          <a:lstStyle/>
          <a:p>
            <a:pPr eaLnBrk="1" hangingPunct="1"/>
            <a:r>
              <a:rPr lang="en-US" altLang="en-US" dirty="0"/>
              <a:t>How a Pump Delivers Insulin</a:t>
            </a:r>
          </a:p>
        </p:txBody>
      </p:sp>
      <p:sp>
        <p:nvSpPr>
          <p:cNvPr id="183302" name="Text Placeholder 1">
            <a:extLst>
              <a:ext uri="{FF2B5EF4-FFF2-40B4-BE49-F238E27FC236}">
                <a16:creationId xmlns:a16="http://schemas.microsoft.com/office/drawing/2014/main" id="{BFB080C3-742A-901E-9C72-975CFDB36FE9}"/>
              </a:ext>
            </a:extLst>
          </p:cNvPr>
          <p:cNvSpPr>
            <a:spLocks noGrp="1"/>
          </p:cNvSpPr>
          <p:nvPr>
            <p:ph type="body" sz="quarter" idx="10"/>
          </p:nvPr>
        </p:nvSpPr>
        <p:spPr/>
        <p:txBody>
          <a:bodyPr/>
          <a:lstStyle/>
          <a:p>
            <a:endParaRPr lang="en-US" altLang="en-US"/>
          </a:p>
        </p:txBody>
      </p:sp>
      <p:sp>
        <p:nvSpPr>
          <p:cNvPr id="24582" name="Text Box 4">
            <a:extLst>
              <a:ext uri="{FF2B5EF4-FFF2-40B4-BE49-F238E27FC236}">
                <a16:creationId xmlns:a16="http://schemas.microsoft.com/office/drawing/2014/main" id="{4414E4BC-67B7-23AD-A890-699F25FE7E25}"/>
              </a:ext>
            </a:extLst>
          </p:cNvPr>
          <p:cNvSpPr txBox="1">
            <a:spLocks noChangeArrowheads="1"/>
          </p:cNvSpPr>
          <p:nvPr/>
        </p:nvSpPr>
        <p:spPr bwMode="auto">
          <a:xfrm rot="-5400000">
            <a:off x="2847975" y="3913188"/>
            <a:ext cx="598488" cy="277812"/>
          </a:xfrm>
          <a:prstGeom prst="rect">
            <a:avLst/>
          </a:prstGeom>
          <a:noFill/>
          <a:ln>
            <a:noFill/>
          </a:ln>
        </p:spPr>
        <p:txBody>
          <a:bodyPr wrap="none" lIns="68575" tIns="34287" rIns="68575" bIns="34287">
            <a:spAutoFit/>
          </a:bodyPr>
          <a:lstStyle>
            <a:lvl1pPr>
              <a:lnSpc>
                <a:spcPct val="90000"/>
              </a:lnSpc>
              <a:spcBef>
                <a:spcPts val="1000"/>
              </a:spcBef>
              <a:buFont typeface="Arial" panose="020B0604020202020204" pitchFamily="34" charset="0"/>
              <a:buChar char="•"/>
              <a:defRPr sz="4400">
                <a:solidFill>
                  <a:schemeClr val="bg2"/>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4000">
                <a:solidFill>
                  <a:schemeClr val="bg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3600">
                <a:solidFill>
                  <a:schemeClr val="bg2"/>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9pPr>
          </a:lstStyle>
          <a:p>
            <a:pPr defTabSz="685783">
              <a:lnSpc>
                <a:spcPct val="100000"/>
              </a:lnSpc>
              <a:spcBef>
                <a:spcPct val="0"/>
              </a:spcBef>
              <a:buFont typeface="Arial" panose="020B0604020202020204" pitchFamily="34" charset="0"/>
              <a:buNone/>
              <a:defRPr/>
            </a:pPr>
            <a:r>
              <a:rPr lang="en-US" altLang="en-US" sz="1351" b="1">
                <a:solidFill>
                  <a:prstClr val="white"/>
                </a:solidFill>
                <a:latin typeface="Arial Narrow" panose="020B0606020202030204" pitchFamily="34" charset="0"/>
              </a:rPr>
              <a:t>Insulin</a:t>
            </a:r>
            <a:endParaRPr lang="en-US" altLang="en-US" sz="1725" b="1">
              <a:solidFill>
                <a:prstClr val="white"/>
              </a:solidFill>
              <a:latin typeface="Arial Narrow" panose="020B0606020202030204" pitchFamily="34" charset="0"/>
            </a:endParaRPr>
          </a:p>
        </p:txBody>
      </p:sp>
      <p:sp>
        <p:nvSpPr>
          <p:cNvPr id="24583" name="Text Box 5">
            <a:extLst>
              <a:ext uri="{FF2B5EF4-FFF2-40B4-BE49-F238E27FC236}">
                <a16:creationId xmlns:a16="http://schemas.microsoft.com/office/drawing/2014/main" id="{D0FA9FEC-8D2F-B239-8AFA-9C6A88230B46}"/>
              </a:ext>
            </a:extLst>
          </p:cNvPr>
          <p:cNvSpPr txBox="1">
            <a:spLocks noChangeArrowheads="1"/>
          </p:cNvSpPr>
          <p:nvPr/>
        </p:nvSpPr>
        <p:spPr bwMode="auto">
          <a:xfrm>
            <a:off x="3924300" y="5791200"/>
            <a:ext cx="468313" cy="277813"/>
          </a:xfrm>
          <a:prstGeom prst="rect">
            <a:avLst/>
          </a:prstGeom>
          <a:noFill/>
          <a:ln>
            <a:noFill/>
          </a:ln>
        </p:spPr>
        <p:txBody>
          <a:bodyPr wrap="none" lIns="68575" tIns="34287" rIns="68575" bIns="34287">
            <a:spAutoFit/>
          </a:bodyPr>
          <a:lstStyle>
            <a:lvl1pPr>
              <a:lnSpc>
                <a:spcPct val="90000"/>
              </a:lnSpc>
              <a:spcBef>
                <a:spcPts val="1000"/>
              </a:spcBef>
              <a:buFont typeface="Arial" panose="020B0604020202020204" pitchFamily="34" charset="0"/>
              <a:buChar char="•"/>
              <a:defRPr sz="4400">
                <a:solidFill>
                  <a:schemeClr val="bg2"/>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4000">
                <a:solidFill>
                  <a:schemeClr val="bg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3600">
                <a:solidFill>
                  <a:schemeClr val="bg2"/>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9pPr>
          </a:lstStyle>
          <a:p>
            <a:pPr defTabSz="685783">
              <a:lnSpc>
                <a:spcPct val="100000"/>
              </a:lnSpc>
              <a:spcBef>
                <a:spcPct val="0"/>
              </a:spcBef>
              <a:buFont typeface="Arial" panose="020B0604020202020204" pitchFamily="34" charset="0"/>
              <a:buNone/>
              <a:defRPr/>
            </a:pPr>
            <a:r>
              <a:rPr lang="en-US" altLang="en-US" sz="1351" b="1">
                <a:solidFill>
                  <a:prstClr val="white"/>
                </a:solidFill>
                <a:latin typeface="Arial Narrow" panose="020B0606020202030204" pitchFamily="34" charset="0"/>
              </a:rPr>
              <a:t>Time</a:t>
            </a:r>
            <a:endParaRPr lang="en-US" altLang="en-US" sz="1725" b="1">
              <a:solidFill>
                <a:prstClr val="white"/>
              </a:solidFill>
              <a:latin typeface="Arial Narrow" panose="020B0606020202030204" pitchFamily="34" charset="0"/>
            </a:endParaRPr>
          </a:p>
        </p:txBody>
      </p:sp>
      <p:sp>
        <p:nvSpPr>
          <p:cNvPr id="24585" name="Freeform 8">
            <a:extLst>
              <a:ext uri="{FF2B5EF4-FFF2-40B4-BE49-F238E27FC236}">
                <a16:creationId xmlns:a16="http://schemas.microsoft.com/office/drawing/2014/main" id="{ADA2E950-E219-5C60-6072-2233559EB4AA}"/>
              </a:ext>
            </a:extLst>
          </p:cNvPr>
          <p:cNvSpPr>
            <a:spLocks/>
          </p:cNvSpPr>
          <p:nvPr/>
        </p:nvSpPr>
        <p:spPr bwMode="auto">
          <a:xfrm>
            <a:off x="3924300" y="2044700"/>
            <a:ext cx="5848350" cy="3460750"/>
          </a:xfrm>
          <a:custGeom>
            <a:avLst/>
            <a:gdLst>
              <a:gd name="T0" fmla="*/ 0 w 5000"/>
              <a:gd name="T1" fmla="*/ 2147483646 h 1540"/>
              <a:gd name="T2" fmla="*/ 2147483646 w 5000"/>
              <a:gd name="T3" fmla="*/ 2147483646 h 1540"/>
              <a:gd name="T4" fmla="*/ 2147483646 w 5000"/>
              <a:gd name="T5" fmla="*/ 2147483646 h 1540"/>
              <a:gd name="T6" fmla="*/ 2147483646 w 5000"/>
              <a:gd name="T7" fmla="*/ 2147483646 h 1540"/>
              <a:gd name="T8" fmla="*/ 2147483646 w 5000"/>
              <a:gd name="T9" fmla="*/ 2147483646 h 1540"/>
              <a:gd name="T10" fmla="*/ 2147483646 w 5000"/>
              <a:gd name="T11" fmla="*/ 2147483646 h 1540"/>
              <a:gd name="T12" fmla="*/ 2147483646 w 5000"/>
              <a:gd name="T13" fmla="*/ 2147483646 h 1540"/>
              <a:gd name="T14" fmla="*/ 2147483646 w 5000"/>
              <a:gd name="T15" fmla="*/ 2147483646 h 1540"/>
              <a:gd name="T16" fmla="*/ 2147483646 w 5000"/>
              <a:gd name="T17" fmla="*/ 2147483646 h 1540"/>
              <a:gd name="T18" fmla="*/ 2147483646 w 5000"/>
              <a:gd name="T19" fmla="*/ 2147483646 h 1540"/>
              <a:gd name="T20" fmla="*/ 2147483646 w 5000"/>
              <a:gd name="T21" fmla="*/ 2147483646 h 1540"/>
              <a:gd name="T22" fmla="*/ 2147483646 w 5000"/>
              <a:gd name="T23" fmla="*/ 2147483646 h 1540"/>
              <a:gd name="T24" fmla="*/ 2147483646 w 5000"/>
              <a:gd name="T25" fmla="*/ 2147483646 h 1540"/>
              <a:gd name="T26" fmla="*/ 2147483646 w 5000"/>
              <a:gd name="T27" fmla="*/ 2147483646 h 1540"/>
              <a:gd name="T28" fmla="*/ 2147483646 w 5000"/>
              <a:gd name="T29" fmla="*/ 2147483646 h 1540"/>
              <a:gd name="T30" fmla="*/ 2147483646 w 5000"/>
              <a:gd name="T31" fmla="*/ 2147483646 h 1540"/>
              <a:gd name="T32" fmla="*/ 2147483646 w 5000"/>
              <a:gd name="T33" fmla="*/ 2147483646 h 1540"/>
              <a:gd name="T34" fmla="*/ 2147483646 w 5000"/>
              <a:gd name="T35" fmla="*/ 2147483646 h 1540"/>
              <a:gd name="T36" fmla="*/ 2147483646 w 5000"/>
              <a:gd name="T37" fmla="*/ 2147483646 h 1540"/>
              <a:gd name="T38" fmla="*/ 2147483646 w 5000"/>
              <a:gd name="T39" fmla="*/ 2147483646 h 1540"/>
              <a:gd name="T40" fmla="*/ 2147483646 w 5000"/>
              <a:gd name="T41" fmla="*/ 2147483646 h 1540"/>
              <a:gd name="T42" fmla="*/ 2147483646 w 5000"/>
              <a:gd name="T43" fmla="*/ 2147483646 h 1540"/>
              <a:gd name="T44" fmla="*/ 2147483646 w 5000"/>
              <a:gd name="T45" fmla="*/ 2147483646 h 15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00"/>
              <a:gd name="T70" fmla="*/ 0 h 1540"/>
              <a:gd name="T71" fmla="*/ 5000 w 5000"/>
              <a:gd name="T72" fmla="*/ 1540 h 154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00" h="1540">
                <a:moveTo>
                  <a:pt x="0" y="1440"/>
                </a:moveTo>
                <a:cubicBezTo>
                  <a:pt x="59" y="1400"/>
                  <a:pt x="228" y="1360"/>
                  <a:pt x="356" y="1202"/>
                </a:cubicBezTo>
                <a:cubicBezTo>
                  <a:pt x="484" y="1044"/>
                  <a:pt x="630" y="468"/>
                  <a:pt x="767" y="493"/>
                </a:cubicBezTo>
                <a:cubicBezTo>
                  <a:pt x="904" y="518"/>
                  <a:pt x="1090" y="1188"/>
                  <a:pt x="1178" y="1353"/>
                </a:cubicBezTo>
                <a:cubicBezTo>
                  <a:pt x="1266" y="1518"/>
                  <a:pt x="1249" y="1523"/>
                  <a:pt x="1298" y="1485"/>
                </a:cubicBezTo>
                <a:cubicBezTo>
                  <a:pt x="1347" y="1447"/>
                  <a:pt x="1423" y="1216"/>
                  <a:pt x="1471" y="1124"/>
                </a:cubicBezTo>
                <a:cubicBezTo>
                  <a:pt x="1519" y="1032"/>
                  <a:pt x="1537" y="967"/>
                  <a:pt x="1589" y="932"/>
                </a:cubicBezTo>
                <a:cubicBezTo>
                  <a:pt x="1641" y="897"/>
                  <a:pt x="1723" y="859"/>
                  <a:pt x="1781" y="914"/>
                </a:cubicBezTo>
                <a:cubicBezTo>
                  <a:pt x="1839" y="969"/>
                  <a:pt x="1870" y="1188"/>
                  <a:pt x="1937" y="1261"/>
                </a:cubicBezTo>
                <a:cubicBezTo>
                  <a:pt x="2004" y="1334"/>
                  <a:pt x="2111" y="1379"/>
                  <a:pt x="2184" y="1353"/>
                </a:cubicBezTo>
                <a:cubicBezTo>
                  <a:pt x="2257" y="1327"/>
                  <a:pt x="2312" y="1251"/>
                  <a:pt x="2376" y="1106"/>
                </a:cubicBezTo>
                <a:cubicBezTo>
                  <a:pt x="2440" y="961"/>
                  <a:pt x="2521" y="629"/>
                  <a:pt x="2568" y="484"/>
                </a:cubicBezTo>
                <a:cubicBezTo>
                  <a:pt x="2615" y="339"/>
                  <a:pt x="2610" y="316"/>
                  <a:pt x="2659" y="237"/>
                </a:cubicBezTo>
                <a:cubicBezTo>
                  <a:pt x="2708" y="158"/>
                  <a:pt x="2799" y="0"/>
                  <a:pt x="2860" y="9"/>
                </a:cubicBezTo>
                <a:cubicBezTo>
                  <a:pt x="2921" y="18"/>
                  <a:pt x="2984" y="187"/>
                  <a:pt x="3025" y="292"/>
                </a:cubicBezTo>
                <a:cubicBezTo>
                  <a:pt x="3066" y="397"/>
                  <a:pt x="3077" y="482"/>
                  <a:pt x="3107" y="640"/>
                </a:cubicBezTo>
                <a:cubicBezTo>
                  <a:pt x="3137" y="798"/>
                  <a:pt x="3161" y="1103"/>
                  <a:pt x="3208" y="1243"/>
                </a:cubicBezTo>
                <a:cubicBezTo>
                  <a:pt x="3255" y="1383"/>
                  <a:pt x="3333" y="1466"/>
                  <a:pt x="3391" y="1481"/>
                </a:cubicBezTo>
                <a:cubicBezTo>
                  <a:pt x="3449" y="1496"/>
                  <a:pt x="3506" y="1383"/>
                  <a:pt x="3555" y="1334"/>
                </a:cubicBezTo>
                <a:cubicBezTo>
                  <a:pt x="3604" y="1285"/>
                  <a:pt x="3601" y="1161"/>
                  <a:pt x="3683" y="1188"/>
                </a:cubicBezTo>
                <a:cubicBezTo>
                  <a:pt x="3765" y="1215"/>
                  <a:pt x="3888" y="1458"/>
                  <a:pt x="4049" y="1499"/>
                </a:cubicBezTo>
                <a:cubicBezTo>
                  <a:pt x="4210" y="1540"/>
                  <a:pt x="4494" y="1462"/>
                  <a:pt x="4652" y="1435"/>
                </a:cubicBezTo>
                <a:cubicBezTo>
                  <a:pt x="4810" y="1408"/>
                  <a:pt x="4927" y="1355"/>
                  <a:pt x="5000" y="1334"/>
                </a:cubicBezTo>
              </a:path>
            </a:pathLst>
          </a:custGeom>
          <a:noFill/>
          <a:ln w="111125">
            <a:solidFill>
              <a:srgbClr val="000099"/>
            </a:solidFill>
            <a:round/>
            <a:headEnd/>
            <a:tailEnd/>
          </a:ln>
        </p:spPr>
        <p:txBody>
          <a:bodyPr/>
          <a:lstStyle/>
          <a:p>
            <a:pPr defTabSz="685783">
              <a:defRPr/>
            </a:pPr>
            <a:endParaRPr lang="en-US" sz="1351">
              <a:solidFill>
                <a:prstClr val="white"/>
              </a:solidFill>
            </a:endParaRPr>
          </a:p>
        </p:txBody>
      </p:sp>
      <p:sp>
        <p:nvSpPr>
          <p:cNvPr id="24586" name="Freeform 9">
            <a:extLst>
              <a:ext uri="{FF2B5EF4-FFF2-40B4-BE49-F238E27FC236}">
                <a16:creationId xmlns:a16="http://schemas.microsoft.com/office/drawing/2014/main" id="{85DCF33A-D366-58C8-E26B-4DCB27FE56B8}"/>
              </a:ext>
            </a:extLst>
          </p:cNvPr>
          <p:cNvSpPr>
            <a:spLocks/>
          </p:cNvSpPr>
          <p:nvPr/>
        </p:nvSpPr>
        <p:spPr bwMode="auto">
          <a:xfrm>
            <a:off x="3917950" y="4646613"/>
            <a:ext cx="5929313" cy="334962"/>
          </a:xfrm>
          <a:custGeom>
            <a:avLst/>
            <a:gdLst>
              <a:gd name="T0" fmla="*/ 2147483646 w 4532"/>
              <a:gd name="T1" fmla="*/ 2147483646 h 121"/>
              <a:gd name="T2" fmla="*/ 2147483646 w 4532"/>
              <a:gd name="T3" fmla="*/ 0 h 121"/>
              <a:gd name="T4" fmla="*/ 2147483646 w 4532"/>
              <a:gd name="T5" fmla="*/ 2147483646 h 121"/>
              <a:gd name="T6" fmla="*/ 2147483646 w 4532"/>
              <a:gd name="T7" fmla="*/ 2147483646 h 121"/>
              <a:gd name="T8" fmla="*/ 0 w 4532"/>
              <a:gd name="T9" fmla="*/ 2147483646 h 121"/>
              <a:gd name="T10" fmla="*/ 0 60000 65536"/>
              <a:gd name="T11" fmla="*/ 0 60000 65536"/>
              <a:gd name="T12" fmla="*/ 0 60000 65536"/>
              <a:gd name="T13" fmla="*/ 0 60000 65536"/>
              <a:gd name="T14" fmla="*/ 0 60000 65536"/>
              <a:gd name="T15" fmla="*/ 0 w 4532"/>
              <a:gd name="T16" fmla="*/ 0 h 121"/>
              <a:gd name="T17" fmla="*/ 4532 w 4532"/>
              <a:gd name="T18" fmla="*/ 121 h 121"/>
            </a:gdLst>
            <a:ahLst/>
            <a:cxnLst>
              <a:cxn ang="T10">
                <a:pos x="T0" y="T1"/>
              </a:cxn>
              <a:cxn ang="T11">
                <a:pos x="T2" y="T3"/>
              </a:cxn>
              <a:cxn ang="T12">
                <a:pos x="T4" y="T5"/>
              </a:cxn>
              <a:cxn ang="T13">
                <a:pos x="T6" y="T7"/>
              </a:cxn>
              <a:cxn ang="T14">
                <a:pos x="T8" y="T9"/>
              </a:cxn>
            </a:cxnLst>
            <a:rect l="T15" t="T16" r="T17" b="T18"/>
            <a:pathLst>
              <a:path w="4532" h="121">
                <a:moveTo>
                  <a:pt x="4532" y="118"/>
                </a:moveTo>
                <a:cubicBezTo>
                  <a:pt x="4381" y="98"/>
                  <a:pt x="3948" y="0"/>
                  <a:pt x="3623" y="0"/>
                </a:cubicBezTo>
                <a:cubicBezTo>
                  <a:pt x="3298" y="0"/>
                  <a:pt x="3019" y="112"/>
                  <a:pt x="2581" y="121"/>
                </a:cubicBezTo>
                <a:cubicBezTo>
                  <a:pt x="1992" y="111"/>
                  <a:pt x="1426" y="49"/>
                  <a:pt x="995" y="55"/>
                </a:cubicBezTo>
                <a:cubicBezTo>
                  <a:pt x="240" y="55"/>
                  <a:pt x="207" y="106"/>
                  <a:pt x="0" y="119"/>
                </a:cubicBezTo>
              </a:path>
            </a:pathLst>
          </a:custGeom>
          <a:noFill/>
          <a:ln w="57150">
            <a:solidFill>
              <a:srgbClr val="194A89">
                <a:alpha val="49019"/>
              </a:srgbClr>
            </a:solidFill>
            <a:prstDash val="sysDot"/>
            <a:round/>
            <a:headEnd/>
            <a:tailEnd/>
          </a:ln>
        </p:spPr>
        <p:txBody>
          <a:bodyPr/>
          <a:lstStyle/>
          <a:p>
            <a:pPr defTabSz="685783">
              <a:defRPr/>
            </a:pPr>
            <a:endParaRPr lang="en-US" sz="1351">
              <a:solidFill>
                <a:prstClr val="white"/>
              </a:solidFill>
            </a:endParaRPr>
          </a:p>
        </p:txBody>
      </p:sp>
      <p:sp>
        <p:nvSpPr>
          <p:cNvPr id="24587" name="Freeform 10">
            <a:extLst>
              <a:ext uri="{FF2B5EF4-FFF2-40B4-BE49-F238E27FC236}">
                <a16:creationId xmlns:a16="http://schemas.microsoft.com/office/drawing/2014/main" id="{BF960546-02BF-6BE0-50E5-0E0E226D4611}"/>
              </a:ext>
            </a:extLst>
          </p:cNvPr>
          <p:cNvSpPr>
            <a:spLocks/>
          </p:cNvSpPr>
          <p:nvPr/>
        </p:nvSpPr>
        <p:spPr bwMode="auto">
          <a:xfrm>
            <a:off x="3924300" y="2438400"/>
            <a:ext cx="5848350" cy="3014663"/>
          </a:xfrm>
          <a:custGeom>
            <a:avLst/>
            <a:gdLst>
              <a:gd name="T0" fmla="*/ 0 w 5000"/>
              <a:gd name="T1" fmla="*/ 2147483646 h 1285"/>
              <a:gd name="T2" fmla="*/ 2147483646 w 5000"/>
              <a:gd name="T3" fmla="*/ 2147483646 h 1285"/>
              <a:gd name="T4" fmla="*/ 2147483646 w 5000"/>
              <a:gd name="T5" fmla="*/ 2147483646 h 1285"/>
              <a:gd name="T6" fmla="*/ 2147483646 w 5000"/>
              <a:gd name="T7" fmla="*/ 2147483646 h 1285"/>
              <a:gd name="T8" fmla="*/ 2147483646 w 5000"/>
              <a:gd name="T9" fmla="*/ 2147483646 h 1285"/>
              <a:gd name="T10" fmla="*/ 2147483646 w 5000"/>
              <a:gd name="T11" fmla="*/ 2147483646 h 1285"/>
              <a:gd name="T12" fmla="*/ 2147483646 w 5000"/>
              <a:gd name="T13" fmla="*/ 2147483646 h 1285"/>
              <a:gd name="T14" fmla="*/ 2147483646 w 5000"/>
              <a:gd name="T15" fmla="*/ 2147483646 h 1285"/>
              <a:gd name="T16" fmla="*/ 2147483646 w 5000"/>
              <a:gd name="T17" fmla="*/ 2147483646 h 1285"/>
              <a:gd name="T18" fmla="*/ 2147483646 w 5000"/>
              <a:gd name="T19" fmla="*/ 2147483646 h 1285"/>
              <a:gd name="T20" fmla="*/ 2147483646 w 5000"/>
              <a:gd name="T21" fmla="*/ 2147483646 h 1285"/>
              <a:gd name="T22" fmla="*/ 2147483646 w 5000"/>
              <a:gd name="T23" fmla="*/ 2147483646 h 1285"/>
              <a:gd name="T24" fmla="*/ 2147483646 w 5000"/>
              <a:gd name="T25" fmla="*/ 2147483646 h 1285"/>
              <a:gd name="T26" fmla="*/ 2147483646 w 5000"/>
              <a:gd name="T27" fmla="*/ 2147483646 h 1285"/>
              <a:gd name="T28" fmla="*/ 2147483646 w 5000"/>
              <a:gd name="T29" fmla="*/ 2147483646 h 1285"/>
              <a:gd name="T30" fmla="*/ 2147483646 w 5000"/>
              <a:gd name="T31" fmla="*/ 2147483646 h 1285"/>
              <a:gd name="T32" fmla="*/ 2147483646 w 5000"/>
              <a:gd name="T33" fmla="*/ 2147483646 h 1285"/>
              <a:gd name="T34" fmla="*/ 2147483646 w 5000"/>
              <a:gd name="T35" fmla="*/ 2147483646 h 1285"/>
              <a:gd name="T36" fmla="*/ 2147483646 w 5000"/>
              <a:gd name="T37" fmla="*/ 2147483646 h 1285"/>
              <a:gd name="T38" fmla="*/ 2147483646 w 5000"/>
              <a:gd name="T39" fmla="*/ 2147483646 h 1285"/>
              <a:gd name="T40" fmla="*/ 2147483646 w 5000"/>
              <a:gd name="T41" fmla="*/ 2147483646 h 128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000"/>
              <a:gd name="T64" fmla="*/ 0 h 1285"/>
              <a:gd name="T65" fmla="*/ 5000 w 5000"/>
              <a:gd name="T66" fmla="*/ 1285 h 128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000" h="1285">
                <a:moveTo>
                  <a:pt x="0" y="1220"/>
                </a:moveTo>
                <a:cubicBezTo>
                  <a:pt x="59" y="1180"/>
                  <a:pt x="256" y="1067"/>
                  <a:pt x="356" y="982"/>
                </a:cubicBezTo>
                <a:cubicBezTo>
                  <a:pt x="456" y="897"/>
                  <a:pt x="496" y="833"/>
                  <a:pt x="602" y="710"/>
                </a:cubicBezTo>
                <a:cubicBezTo>
                  <a:pt x="708" y="587"/>
                  <a:pt x="876" y="165"/>
                  <a:pt x="995" y="244"/>
                </a:cubicBezTo>
                <a:cubicBezTo>
                  <a:pt x="1114" y="323"/>
                  <a:pt x="1219" y="1087"/>
                  <a:pt x="1315" y="1186"/>
                </a:cubicBezTo>
                <a:cubicBezTo>
                  <a:pt x="1411" y="1285"/>
                  <a:pt x="1493" y="929"/>
                  <a:pt x="1571" y="838"/>
                </a:cubicBezTo>
                <a:cubicBezTo>
                  <a:pt x="1649" y="747"/>
                  <a:pt x="1723" y="649"/>
                  <a:pt x="1781" y="637"/>
                </a:cubicBezTo>
                <a:cubicBezTo>
                  <a:pt x="1839" y="625"/>
                  <a:pt x="1884" y="690"/>
                  <a:pt x="1919" y="765"/>
                </a:cubicBezTo>
                <a:cubicBezTo>
                  <a:pt x="1954" y="840"/>
                  <a:pt x="1948" y="1024"/>
                  <a:pt x="1992" y="1085"/>
                </a:cubicBezTo>
                <a:cubicBezTo>
                  <a:pt x="2036" y="1146"/>
                  <a:pt x="2120" y="1166"/>
                  <a:pt x="2184" y="1133"/>
                </a:cubicBezTo>
                <a:cubicBezTo>
                  <a:pt x="2248" y="1100"/>
                  <a:pt x="2288" y="1011"/>
                  <a:pt x="2376" y="886"/>
                </a:cubicBezTo>
                <a:cubicBezTo>
                  <a:pt x="2464" y="761"/>
                  <a:pt x="2611" y="520"/>
                  <a:pt x="2714" y="381"/>
                </a:cubicBezTo>
                <a:cubicBezTo>
                  <a:pt x="2817" y="242"/>
                  <a:pt x="2910" y="104"/>
                  <a:pt x="2997" y="52"/>
                </a:cubicBezTo>
                <a:cubicBezTo>
                  <a:pt x="3084" y="0"/>
                  <a:pt x="3180" y="15"/>
                  <a:pt x="3235" y="70"/>
                </a:cubicBezTo>
                <a:cubicBezTo>
                  <a:pt x="3290" y="125"/>
                  <a:pt x="3313" y="227"/>
                  <a:pt x="3327" y="381"/>
                </a:cubicBezTo>
                <a:cubicBezTo>
                  <a:pt x="3341" y="535"/>
                  <a:pt x="3288" y="854"/>
                  <a:pt x="3317" y="994"/>
                </a:cubicBezTo>
                <a:cubicBezTo>
                  <a:pt x="3346" y="1134"/>
                  <a:pt x="3418" y="1219"/>
                  <a:pt x="3500" y="1222"/>
                </a:cubicBezTo>
                <a:cubicBezTo>
                  <a:pt x="3582" y="1225"/>
                  <a:pt x="3704" y="1009"/>
                  <a:pt x="3811" y="1012"/>
                </a:cubicBezTo>
                <a:cubicBezTo>
                  <a:pt x="3918" y="1015"/>
                  <a:pt x="4000" y="1207"/>
                  <a:pt x="4140" y="1241"/>
                </a:cubicBezTo>
                <a:cubicBezTo>
                  <a:pt x="4280" y="1275"/>
                  <a:pt x="4509" y="1236"/>
                  <a:pt x="4652" y="1215"/>
                </a:cubicBezTo>
                <a:cubicBezTo>
                  <a:pt x="4795" y="1194"/>
                  <a:pt x="4927" y="1135"/>
                  <a:pt x="5000" y="1114"/>
                </a:cubicBezTo>
              </a:path>
            </a:pathLst>
          </a:custGeom>
          <a:noFill/>
          <a:ln w="111125">
            <a:solidFill>
              <a:srgbClr val="59A603"/>
            </a:solidFill>
            <a:round/>
            <a:headEnd/>
            <a:tailEnd/>
          </a:ln>
        </p:spPr>
        <p:txBody>
          <a:bodyPr/>
          <a:lstStyle/>
          <a:p>
            <a:pPr defTabSz="685783">
              <a:defRPr/>
            </a:pPr>
            <a:endParaRPr lang="en-US" sz="1351">
              <a:solidFill>
                <a:prstClr val="white"/>
              </a:solidFill>
            </a:endParaRPr>
          </a:p>
        </p:txBody>
      </p:sp>
      <p:sp>
        <p:nvSpPr>
          <p:cNvPr id="24588" name="Freeform 11">
            <a:extLst>
              <a:ext uri="{FF2B5EF4-FFF2-40B4-BE49-F238E27FC236}">
                <a16:creationId xmlns:a16="http://schemas.microsoft.com/office/drawing/2014/main" id="{632D51FD-D02B-A954-276E-EFAF3D2A3433}"/>
              </a:ext>
            </a:extLst>
          </p:cNvPr>
          <p:cNvSpPr>
            <a:spLocks/>
          </p:cNvSpPr>
          <p:nvPr/>
        </p:nvSpPr>
        <p:spPr bwMode="auto">
          <a:xfrm>
            <a:off x="3922713" y="4722813"/>
            <a:ext cx="5862637" cy="334962"/>
          </a:xfrm>
          <a:custGeom>
            <a:avLst/>
            <a:gdLst>
              <a:gd name="T0" fmla="*/ 2147483646 w 4532"/>
              <a:gd name="T1" fmla="*/ 2147483646 h 121"/>
              <a:gd name="T2" fmla="*/ 2147483646 w 4532"/>
              <a:gd name="T3" fmla="*/ 0 h 121"/>
              <a:gd name="T4" fmla="*/ 2147483646 w 4532"/>
              <a:gd name="T5" fmla="*/ 2147483646 h 121"/>
              <a:gd name="T6" fmla="*/ 2147483646 w 4532"/>
              <a:gd name="T7" fmla="*/ 2147483646 h 121"/>
              <a:gd name="T8" fmla="*/ 0 w 4532"/>
              <a:gd name="T9" fmla="*/ 2147483646 h 121"/>
              <a:gd name="T10" fmla="*/ 0 60000 65536"/>
              <a:gd name="T11" fmla="*/ 0 60000 65536"/>
              <a:gd name="T12" fmla="*/ 0 60000 65536"/>
              <a:gd name="T13" fmla="*/ 0 60000 65536"/>
              <a:gd name="T14" fmla="*/ 0 60000 65536"/>
              <a:gd name="T15" fmla="*/ 0 w 4532"/>
              <a:gd name="T16" fmla="*/ 0 h 121"/>
              <a:gd name="T17" fmla="*/ 4532 w 4532"/>
              <a:gd name="T18" fmla="*/ 121 h 121"/>
            </a:gdLst>
            <a:ahLst/>
            <a:cxnLst>
              <a:cxn ang="T10">
                <a:pos x="T0" y="T1"/>
              </a:cxn>
              <a:cxn ang="T11">
                <a:pos x="T2" y="T3"/>
              </a:cxn>
              <a:cxn ang="T12">
                <a:pos x="T4" y="T5"/>
              </a:cxn>
              <a:cxn ang="T13">
                <a:pos x="T6" y="T7"/>
              </a:cxn>
              <a:cxn ang="T14">
                <a:pos x="T8" y="T9"/>
              </a:cxn>
            </a:cxnLst>
            <a:rect l="T15" t="T16" r="T17" b="T18"/>
            <a:pathLst>
              <a:path w="4532" h="121">
                <a:moveTo>
                  <a:pt x="4532" y="118"/>
                </a:moveTo>
                <a:cubicBezTo>
                  <a:pt x="4381" y="98"/>
                  <a:pt x="3948" y="0"/>
                  <a:pt x="3623" y="0"/>
                </a:cubicBezTo>
                <a:cubicBezTo>
                  <a:pt x="3298" y="0"/>
                  <a:pt x="3019" y="112"/>
                  <a:pt x="2581" y="121"/>
                </a:cubicBezTo>
                <a:cubicBezTo>
                  <a:pt x="1992" y="111"/>
                  <a:pt x="1426" y="49"/>
                  <a:pt x="995" y="55"/>
                </a:cubicBezTo>
                <a:cubicBezTo>
                  <a:pt x="240" y="55"/>
                  <a:pt x="207" y="106"/>
                  <a:pt x="0" y="119"/>
                </a:cubicBezTo>
              </a:path>
            </a:pathLst>
          </a:custGeom>
          <a:noFill/>
          <a:ln w="57150">
            <a:solidFill>
              <a:srgbClr val="59A603">
                <a:alpha val="49019"/>
              </a:srgbClr>
            </a:solidFill>
            <a:round/>
            <a:headEnd/>
            <a:tailEnd/>
          </a:ln>
        </p:spPr>
        <p:txBody>
          <a:bodyPr/>
          <a:lstStyle/>
          <a:p>
            <a:pPr defTabSz="685783">
              <a:defRPr/>
            </a:pPr>
            <a:endParaRPr lang="en-US" sz="1351">
              <a:solidFill>
                <a:prstClr val="white"/>
              </a:solidFill>
            </a:endParaRPr>
          </a:p>
        </p:txBody>
      </p:sp>
      <p:sp>
        <p:nvSpPr>
          <p:cNvPr id="294925" name="Line 13">
            <a:extLst>
              <a:ext uri="{FF2B5EF4-FFF2-40B4-BE49-F238E27FC236}">
                <a16:creationId xmlns:a16="http://schemas.microsoft.com/office/drawing/2014/main" id="{50F29185-B3F4-7E2D-E670-9F296828947A}"/>
              </a:ext>
            </a:extLst>
          </p:cNvPr>
          <p:cNvSpPr>
            <a:spLocks noChangeShapeType="1"/>
          </p:cNvSpPr>
          <p:nvPr/>
        </p:nvSpPr>
        <p:spPr bwMode="auto">
          <a:xfrm>
            <a:off x="8402638" y="1898650"/>
            <a:ext cx="266700" cy="0"/>
          </a:xfrm>
          <a:prstGeom prst="line">
            <a:avLst/>
          </a:prstGeom>
          <a:noFill/>
          <a:ln w="101600">
            <a:solidFill>
              <a:srgbClr val="000099"/>
            </a:solidFill>
            <a:round/>
            <a:headEnd/>
            <a:tailEnd/>
          </a:ln>
        </p:spPr>
        <p:txBody>
          <a:bodyPr/>
          <a:lstStyle/>
          <a:p>
            <a:pPr defTabSz="685783">
              <a:spcBef>
                <a:spcPct val="20000"/>
              </a:spcBef>
              <a:buClr>
                <a:srgbClr val="7AD0E7"/>
              </a:buClr>
              <a:buFontTx/>
              <a:buChar char="•"/>
              <a:defRPr/>
            </a:pPr>
            <a:endParaRPr lang="en-US" sz="1351">
              <a:solidFill>
                <a:prstClr val="white"/>
              </a:solidFill>
              <a:effectLst>
                <a:outerShdw blurRad="38100" dist="38100" dir="2700000" algn="tl">
                  <a:srgbClr val="000000">
                    <a:alpha val="43137"/>
                  </a:srgbClr>
                </a:outerShdw>
              </a:effectLst>
              <a:latin typeface="Arial" charset="0"/>
              <a:cs typeface="Arial" charset="0"/>
            </a:endParaRPr>
          </a:p>
        </p:txBody>
      </p:sp>
      <p:sp>
        <p:nvSpPr>
          <p:cNvPr id="24590" name="Text Box 14">
            <a:extLst>
              <a:ext uri="{FF2B5EF4-FFF2-40B4-BE49-F238E27FC236}">
                <a16:creationId xmlns:a16="http://schemas.microsoft.com/office/drawing/2014/main" id="{156861B8-66AC-571C-9521-5236816B2A6A}"/>
              </a:ext>
            </a:extLst>
          </p:cNvPr>
          <p:cNvSpPr txBox="1">
            <a:spLocks noChangeArrowheads="1"/>
          </p:cNvSpPr>
          <p:nvPr/>
        </p:nvSpPr>
        <p:spPr bwMode="auto">
          <a:xfrm>
            <a:off x="8669338" y="1828800"/>
            <a:ext cx="2954337" cy="328613"/>
          </a:xfrm>
          <a:prstGeom prst="rect">
            <a:avLst/>
          </a:prstGeom>
          <a:noFill/>
          <a:ln>
            <a:noFill/>
          </a:ln>
        </p:spPr>
        <p:txBody>
          <a:bodyPr lIns="68575" tIns="34287" rIns="68575" bIns="34287">
            <a:spAutoFit/>
          </a:bodyPr>
          <a:lstStyle>
            <a:lvl1pPr defTabSz="820738">
              <a:lnSpc>
                <a:spcPct val="90000"/>
              </a:lnSpc>
              <a:spcBef>
                <a:spcPts val="1000"/>
              </a:spcBef>
              <a:buFont typeface="Arial" panose="020B0604020202020204" pitchFamily="34" charset="0"/>
              <a:buChar char="•"/>
              <a:defRPr sz="4400">
                <a:solidFill>
                  <a:schemeClr val="bg2"/>
                </a:solidFill>
                <a:latin typeface="Arial" panose="020B0604020202020204" pitchFamily="34" charset="0"/>
                <a:cs typeface="Arial" panose="020B0604020202020204" pitchFamily="34" charset="0"/>
              </a:defRPr>
            </a:lvl1pPr>
            <a:lvl2pPr marL="742950" indent="-285750" defTabSz="820738">
              <a:lnSpc>
                <a:spcPct val="90000"/>
              </a:lnSpc>
              <a:spcBef>
                <a:spcPts val="500"/>
              </a:spcBef>
              <a:buFont typeface="Arial" panose="020B0604020202020204" pitchFamily="34" charset="0"/>
              <a:buChar char="-"/>
              <a:defRPr sz="4000">
                <a:solidFill>
                  <a:schemeClr val="bg2"/>
                </a:solidFill>
                <a:latin typeface="Arial" panose="020B0604020202020204" pitchFamily="34" charset="0"/>
                <a:cs typeface="Arial" panose="020B0604020202020204" pitchFamily="34" charset="0"/>
              </a:defRPr>
            </a:lvl2pPr>
            <a:lvl3pPr marL="1143000" indent="-228600" defTabSz="820738">
              <a:lnSpc>
                <a:spcPct val="90000"/>
              </a:lnSpc>
              <a:spcBef>
                <a:spcPts val="500"/>
              </a:spcBef>
              <a:buFont typeface="Arial" panose="020B0604020202020204" pitchFamily="34" charset="0"/>
              <a:buChar char="•"/>
              <a:defRPr sz="3600">
                <a:solidFill>
                  <a:schemeClr val="bg2"/>
                </a:solidFill>
                <a:latin typeface="Arial" panose="020B0604020202020204" pitchFamily="34" charset="0"/>
                <a:cs typeface="Arial" panose="020B0604020202020204" pitchFamily="34" charset="0"/>
              </a:defRPr>
            </a:lvl3pPr>
            <a:lvl4pPr marL="1600200" indent="-228600" defTabSz="820738">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4pPr>
            <a:lvl5pPr marL="2057400" indent="-228600" defTabSz="820738">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5pPr>
            <a:lvl6pPr marL="2514600" indent="-228600" defTabSz="820738"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6pPr>
            <a:lvl7pPr marL="2971800" indent="-228600" defTabSz="820738"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7pPr>
            <a:lvl8pPr marL="3429000" indent="-228600" defTabSz="820738"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8pPr>
            <a:lvl9pPr marL="3886200" indent="-228600" defTabSz="820738"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9pPr>
          </a:lstStyle>
          <a:p>
            <a:pPr defTabSz="615539">
              <a:spcBef>
                <a:spcPct val="0"/>
              </a:spcBef>
              <a:buFont typeface="Arial" panose="020B0604020202020204" pitchFamily="34" charset="0"/>
              <a:buNone/>
              <a:defRPr/>
            </a:pPr>
            <a:r>
              <a:rPr lang="en-US" altLang="en-US" sz="1867" b="1" dirty="0">
                <a:solidFill>
                  <a:srgbClr val="000099"/>
                </a:solidFill>
                <a:latin typeface="+mn-lt"/>
              </a:rPr>
              <a:t>Normal Insulin Secretion</a:t>
            </a:r>
          </a:p>
        </p:txBody>
      </p:sp>
      <p:sp>
        <p:nvSpPr>
          <p:cNvPr id="294927" name="Line 15">
            <a:extLst>
              <a:ext uri="{FF2B5EF4-FFF2-40B4-BE49-F238E27FC236}">
                <a16:creationId xmlns:a16="http://schemas.microsoft.com/office/drawing/2014/main" id="{5758CD2F-7315-4DBD-F20B-E35E88063A91}"/>
              </a:ext>
            </a:extLst>
          </p:cNvPr>
          <p:cNvSpPr>
            <a:spLocks noChangeShapeType="1"/>
          </p:cNvSpPr>
          <p:nvPr/>
        </p:nvSpPr>
        <p:spPr bwMode="auto">
          <a:xfrm>
            <a:off x="8402638" y="2127250"/>
            <a:ext cx="266700" cy="0"/>
          </a:xfrm>
          <a:prstGeom prst="line">
            <a:avLst/>
          </a:prstGeom>
          <a:noFill/>
          <a:ln w="76200">
            <a:solidFill>
              <a:srgbClr val="194A89">
                <a:alpha val="49019"/>
              </a:srgbClr>
            </a:solidFill>
            <a:prstDash val="sysDot"/>
            <a:round/>
            <a:headEnd/>
            <a:tailEnd/>
          </a:ln>
        </p:spPr>
        <p:txBody>
          <a:bodyPr/>
          <a:lstStyle/>
          <a:p>
            <a:pPr defTabSz="685783">
              <a:spcBef>
                <a:spcPct val="20000"/>
              </a:spcBef>
              <a:buClr>
                <a:srgbClr val="7AD0E7"/>
              </a:buClr>
              <a:buFontTx/>
              <a:buChar char="•"/>
              <a:defRPr/>
            </a:pPr>
            <a:endParaRPr lang="en-US" sz="1351">
              <a:solidFill>
                <a:prstClr val="white"/>
              </a:solidFill>
              <a:effectLst>
                <a:outerShdw blurRad="38100" dist="38100" dir="2700000" algn="tl">
                  <a:srgbClr val="000000">
                    <a:alpha val="43137"/>
                  </a:srgbClr>
                </a:outerShdw>
              </a:effectLst>
              <a:latin typeface="Arial" charset="0"/>
              <a:cs typeface="Arial" charset="0"/>
            </a:endParaRPr>
          </a:p>
        </p:txBody>
      </p:sp>
      <p:sp>
        <p:nvSpPr>
          <p:cNvPr id="294928" name="Line 16">
            <a:extLst>
              <a:ext uri="{FF2B5EF4-FFF2-40B4-BE49-F238E27FC236}">
                <a16:creationId xmlns:a16="http://schemas.microsoft.com/office/drawing/2014/main" id="{12A595A7-1BED-F1CF-DB80-928E7CD53C44}"/>
              </a:ext>
            </a:extLst>
          </p:cNvPr>
          <p:cNvSpPr>
            <a:spLocks noChangeShapeType="1"/>
          </p:cNvSpPr>
          <p:nvPr/>
        </p:nvSpPr>
        <p:spPr bwMode="auto">
          <a:xfrm>
            <a:off x="8402638" y="2503488"/>
            <a:ext cx="266700" cy="0"/>
          </a:xfrm>
          <a:prstGeom prst="line">
            <a:avLst/>
          </a:prstGeom>
          <a:noFill/>
          <a:ln w="101600">
            <a:solidFill>
              <a:srgbClr val="59A603"/>
            </a:solidFill>
            <a:round/>
            <a:headEnd/>
            <a:tailEnd/>
          </a:ln>
        </p:spPr>
        <p:txBody>
          <a:bodyPr/>
          <a:lstStyle/>
          <a:p>
            <a:pPr defTabSz="685783">
              <a:spcBef>
                <a:spcPct val="20000"/>
              </a:spcBef>
              <a:buClr>
                <a:srgbClr val="7AD0E7"/>
              </a:buClr>
              <a:buFontTx/>
              <a:buChar char="•"/>
              <a:defRPr/>
            </a:pPr>
            <a:endParaRPr lang="en-US" sz="1351">
              <a:solidFill>
                <a:prstClr val="white"/>
              </a:solidFill>
              <a:effectLst>
                <a:outerShdw blurRad="38100" dist="38100" dir="2700000" algn="tl">
                  <a:srgbClr val="000000">
                    <a:alpha val="43137"/>
                  </a:srgbClr>
                </a:outerShdw>
              </a:effectLst>
              <a:latin typeface="Arial" charset="0"/>
              <a:cs typeface="Arial" charset="0"/>
            </a:endParaRPr>
          </a:p>
        </p:txBody>
      </p:sp>
      <p:sp>
        <p:nvSpPr>
          <p:cNvPr id="294929" name="Line 17">
            <a:extLst>
              <a:ext uri="{FF2B5EF4-FFF2-40B4-BE49-F238E27FC236}">
                <a16:creationId xmlns:a16="http://schemas.microsoft.com/office/drawing/2014/main" id="{DD2FA7DB-23C8-D229-2A05-664D681C5C7B}"/>
              </a:ext>
            </a:extLst>
          </p:cNvPr>
          <p:cNvSpPr>
            <a:spLocks noChangeShapeType="1"/>
          </p:cNvSpPr>
          <p:nvPr/>
        </p:nvSpPr>
        <p:spPr bwMode="auto">
          <a:xfrm>
            <a:off x="8402638" y="2732088"/>
            <a:ext cx="266700" cy="0"/>
          </a:xfrm>
          <a:prstGeom prst="line">
            <a:avLst/>
          </a:prstGeom>
          <a:noFill/>
          <a:ln w="101600">
            <a:solidFill>
              <a:srgbClr val="59A603">
                <a:alpha val="49019"/>
              </a:srgbClr>
            </a:solidFill>
            <a:round/>
            <a:headEnd/>
            <a:tailEnd/>
          </a:ln>
        </p:spPr>
        <p:txBody>
          <a:bodyPr/>
          <a:lstStyle/>
          <a:p>
            <a:pPr defTabSz="685783">
              <a:spcBef>
                <a:spcPct val="20000"/>
              </a:spcBef>
              <a:buClr>
                <a:srgbClr val="7AD0E7"/>
              </a:buClr>
              <a:buFontTx/>
              <a:buChar char="•"/>
              <a:defRPr/>
            </a:pPr>
            <a:endParaRPr lang="en-US" sz="1351">
              <a:solidFill>
                <a:prstClr val="white"/>
              </a:solidFill>
              <a:effectLst>
                <a:outerShdw blurRad="38100" dist="38100" dir="2700000" algn="tl">
                  <a:srgbClr val="000000">
                    <a:alpha val="43137"/>
                  </a:srgbClr>
                </a:outerShdw>
              </a:effectLst>
              <a:latin typeface="Arial" charset="0"/>
              <a:cs typeface="Arial" charset="0"/>
            </a:endParaRPr>
          </a:p>
        </p:txBody>
      </p:sp>
      <p:sp>
        <p:nvSpPr>
          <p:cNvPr id="183314" name="Text Box 4">
            <a:extLst>
              <a:ext uri="{FF2B5EF4-FFF2-40B4-BE49-F238E27FC236}">
                <a16:creationId xmlns:a16="http://schemas.microsoft.com/office/drawing/2014/main" id="{BE05A5BC-F14F-2415-E662-F6ED3C4AF120}"/>
              </a:ext>
            </a:extLst>
          </p:cNvPr>
          <p:cNvSpPr txBox="1">
            <a:spLocks noChangeArrowheads="1"/>
          </p:cNvSpPr>
          <p:nvPr/>
        </p:nvSpPr>
        <p:spPr bwMode="auto">
          <a:xfrm>
            <a:off x="3181350" y="6246813"/>
            <a:ext cx="56896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anchor="b">
            <a:spAutoFit/>
          </a:bodyPr>
          <a:lstStyle>
            <a:lvl1pPr marL="130175" indent="-130175" defTabSz="684213">
              <a:lnSpc>
                <a:spcPct val="90000"/>
              </a:lnSpc>
              <a:spcBef>
                <a:spcPts val="1000"/>
              </a:spcBef>
              <a:buFont typeface="Arial" panose="020B0604020202020204" pitchFamily="34" charset="0"/>
              <a:buChar char="•"/>
              <a:defRPr sz="4400">
                <a:solidFill>
                  <a:schemeClr val="bg2"/>
                </a:solidFill>
                <a:latin typeface="Arial" panose="020B0604020202020204" pitchFamily="34" charset="0"/>
                <a:cs typeface="Arial" panose="020B0604020202020204" pitchFamily="34" charset="0"/>
              </a:defRPr>
            </a:lvl1pPr>
            <a:lvl2pPr marL="742950" indent="-285750" defTabSz="684213">
              <a:lnSpc>
                <a:spcPct val="90000"/>
              </a:lnSpc>
              <a:spcBef>
                <a:spcPts val="500"/>
              </a:spcBef>
              <a:buFont typeface="Arial" panose="020B0604020202020204" pitchFamily="34" charset="0"/>
              <a:buChar char="-"/>
              <a:defRPr sz="4000">
                <a:solidFill>
                  <a:schemeClr val="bg2"/>
                </a:solidFill>
                <a:latin typeface="Arial" panose="020B0604020202020204" pitchFamily="34" charset="0"/>
                <a:cs typeface="Arial" panose="020B0604020202020204" pitchFamily="34" charset="0"/>
              </a:defRPr>
            </a:lvl2pPr>
            <a:lvl3pPr marL="1143000" indent="-228600" defTabSz="684213">
              <a:lnSpc>
                <a:spcPct val="90000"/>
              </a:lnSpc>
              <a:spcBef>
                <a:spcPts val="500"/>
              </a:spcBef>
              <a:buFont typeface="Arial" panose="020B0604020202020204" pitchFamily="34" charset="0"/>
              <a:buChar char="•"/>
              <a:defRPr sz="3600">
                <a:solidFill>
                  <a:schemeClr val="bg2"/>
                </a:solidFill>
                <a:latin typeface="Arial" panose="020B0604020202020204" pitchFamily="34" charset="0"/>
                <a:cs typeface="Arial" panose="020B0604020202020204" pitchFamily="34" charset="0"/>
              </a:defRPr>
            </a:lvl3pPr>
            <a:lvl4pPr marL="1600200" indent="-228600" defTabSz="684213">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4pPr>
            <a:lvl5pPr marL="2057400" indent="-228600" defTabSz="684213">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5pPr>
            <a:lvl6pPr marL="2514600" indent="-228600" defTabSz="684213"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6pPr>
            <a:lvl7pPr marL="2971800" indent="-228600" defTabSz="684213"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7pPr>
            <a:lvl8pPr marL="3429000" indent="-228600" defTabSz="684213"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8pPr>
            <a:lvl9pPr marL="3886200" indent="-228600" defTabSz="684213"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9pPr>
          </a:lstStyle>
          <a:p>
            <a:pPr>
              <a:lnSpc>
                <a:spcPct val="100000"/>
              </a:lnSpc>
              <a:spcBef>
                <a:spcPct val="0"/>
              </a:spcBef>
              <a:buFont typeface="Arial" panose="020B0604020202020204" pitchFamily="34" charset="0"/>
              <a:buNone/>
            </a:pPr>
            <a:r>
              <a:rPr lang="en-US" altLang="en-US" sz="900">
                <a:solidFill>
                  <a:srgbClr val="1A1051"/>
                </a:solidFill>
                <a:latin typeface="Arial Narrow" panose="020B0606020202030204" pitchFamily="34" charset="0"/>
              </a:rPr>
              <a:t>.</a:t>
            </a:r>
          </a:p>
        </p:txBody>
      </p:sp>
      <p:pic>
        <p:nvPicPr>
          <p:cNvPr id="183315" name="Picture 2" descr="Continuous Glucose Monitor | There are many options availabl… | Flickr">
            <a:extLst>
              <a:ext uri="{FF2B5EF4-FFF2-40B4-BE49-F238E27FC236}">
                <a16:creationId xmlns:a16="http://schemas.microsoft.com/office/drawing/2014/main" id="{642CCE92-A678-1AF9-8C07-AACFA2770C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475" y="1985963"/>
            <a:ext cx="2828925" cy="329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14">
            <a:extLst>
              <a:ext uri="{FF2B5EF4-FFF2-40B4-BE49-F238E27FC236}">
                <a16:creationId xmlns:a16="http://schemas.microsoft.com/office/drawing/2014/main" id="{45FA7047-AEE5-3514-BE44-7899F4B8E78E}"/>
              </a:ext>
            </a:extLst>
          </p:cNvPr>
          <p:cNvSpPr txBox="1">
            <a:spLocks noChangeArrowheads="1"/>
          </p:cNvSpPr>
          <p:nvPr/>
        </p:nvSpPr>
        <p:spPr bwMode="auto">
          <a:xfrm>
            <a:off x="8724900" y="2460625"/>
            <a:ext cx="1911350" cy="327025"/>
          </a:xfrm>
          <a:prstGeom prst="rect">
            <a:avLst/>
          </a:prstGeom>
          <a:noFill/>
          <a:ln>
            <a:noFill/>
          </a:ln>
        </p:spPr>
        <p:txBody>
          <a:bodyPr lIns="68575" tIns="34287" rIns="68575" bIns="34287">
            <a:spAutoFit/>
          </a:bodyPr>
          <a:lstStyle>
            <a:lvl1pPr defTabSz="820738">
              <a:lnSpc>
                <a:spcPct val="90000"/>
              </a:lnSpc>
              <a:spcBef>
                <a:spcPts val="1000"/>
              </a:spcBef>
              <a:buFont typeface="Arial" panose="020B0604020202020204" pitchFamily="34" charset="0"/>
              <a:buChar char="•"/>
              <a:defRPr sz="4400">
                <a:solidFill>
                  <a:schemeClr val="bg2"/>
                </a:solidFill>
                <a:latin typeface="Arial" panose="020B0604020202020204" pitchFamily="34" charset="0"/>
                <a:cs typeface="Arial" panose="020B0604020202020204" pitchFamily="34" charset="0"/>
              </a:defRPr>
            </a:lvl1pPr>
            <a:lvl2pPr marL="742950" indent="-285750" defTabSz="820738">
              <a:lnSpc>
                <a:spcPct val="90000"/>
              </a:lnSpc>
              <a:spcBef>
                <a:spcPts val="500"/>
              </a:spcBef>
              <a:buFont typeface="Arial" panose="020B0604020202020204" pitchFamily="34" charset="0"/>
              <a:buChar char="-"/>
              <a:defRPr sz="4000">
                <a:solidFill>
                  <a:schemeClr val="bg2"/>
                </a:solidFill>
                <a:latin typeface="Arial" panose="020B0604020202020204" pitchFamily="34" charset="0"/>
                <a:cs typeface="Arial" panose="020B0604020202020204" pitchFamily="34" charset="0"/>
              </a:defRPr>
            </a:lvl2pPr>
            <a:lvl3pPr marL="1143000" indent="-228600" defTabSz="820738">
              <a:lnSpc>
                <a:spcPct val="90000"/>
              </a:lnSpc>
              <a:spcBef>
                <a:spcPts val="500"/>
              </a:spcBef>
              <a:buFont typeface="Arial" panose="020B0604020202020204" pitchFamily="34" charset="0"/>
              <a:buChar char="•"/>
              <a:defRPr sz="3600">
                <a:solidFill>
                  <a:schemeClr val="bg2"/>
                </a:solidFill>
                <a:latin typeface="Arial" panose="020B0604020202020204" pitchFamily="34" charset="0"/>
                <a:cs typeface="Arial" panose="020B0604020202020204" pitchFamily="34" charset="0"/>
              </a:defRPr>
            </a:lvl3pPr>
            <a:lvl4pPr marL="1600200" indent="-228600" defTabSz="820738">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4pPr>
            <a:lvl5pPr marL="2057400" indent="-228600" defTabSz="820738">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5pPr>
            <a:lvl6pPr marL="2514600" indent="-228600" defTabSz="820738"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6pPr>
            <a:lvl7pPr marL="2971800" indent="-228600" defTabSz="820738"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7pPr>
            <a:lvl8pPr marL="3429000" indent="-228600" defTabSz="820738"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8pPr>
            <a:lvl9pPr marL="3886200" indent="-228600" defTabSz="820738"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9pPr>
          </a:lstStyle>
          <a:p>
            <a:pPr defTabSz="615539">
              <a:spcBef>
                <a:spcPct val="0"/>
              </a:spcBef>
              <a:buFont typeface="Arial" panose="020B0604020202020204" pitchFamily="34" charset="0"/>
              <a:buNone/>
              <a:defRPr/>
            </a:pPr>
            <a:r>
              <a:rPr lang="en-US" altLang="en-US" sz="1867" b="1" dirty="0">
                <a:solidFill>
                  <a:srgbClr val="92D050"/>
                </a:solidFill>
                <a:latin typeface="+mn-lt"/>
              </a:rPr>
              <a:t>Insulin Pump</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Insulin Pump Basics</a:t>
            </a:r>
          </a:p>
        </p:txBody>
      </p:sp>
      <p:pic>
        <p:nvPicPr>
          <p:cNvPr id="6" name="Picture 5"/>
          <p:cNvPicPr>
            <a:picLocks noChangeAspect="1"/>
          </p:cNvPicPr>
          <p:nvPr/>
        </p:nvPicPr>
        <p:blipFill>
          <a:blip r:embed="rId4"/>
          <a:stretch>
            <a:fillRect/>
          </a:stretch>
        </p:blipFill>
        <p:spPr>
          <a:xfrm>
            <a:off x="3728922" y="1376986"/>
            <a:ext cx="4267200" cy="5119387"/>
          </a:xfrm>
          <a:prstGeom prst="rect">
            <a:avLst/>
          </a:prstGeom>
          <a:ln>
            <a:noFill/>
          </a:ln>
          <a:effectLst>
            <a:outerShdw blurRad="190500" algn="tl" rotWithShape="0">
              <a:srgbClr val="000000">
                <a:alpha val="70000"/>
              </a:srgbClr>
            </a:outerShdw>
          </a:effectLst>
        </p:spPr>
      </p:pic>
      <p:sp>
        <p:nvSpPr>
          <p:cNvPr id="7" name="TextBox 6"/>
          <p:cNvSpPr txBox="1"/>
          <p:nvPr/>
        </p:nvSpPr>
        <p:spPr>
          <a:xfrm>
            <a:off x="8420100" y="2357202"/>
            <a:ext cx="1447800" cy="646331"/>
          </a:xfrm>
          <a:prstGeom prst="rect">
            <a:avLst/>
          </a:prstGeom>
          <a:noFill/>
          <a:ln>
            <a:solidFill>
              <a:schemeClr val="tx1"/>
            </a:solidFill>
          </a:ln>
        </p:spPr>
        <p:txBody>
          <a:bodyPr wrap="square" rtlCol="0">
            <a:spAutoFit/>
          </a:bodyPr>
          <a:lstStyle/>
          <a:p>
            <a:pPr algn="ctr"/>
            <a:r>
              <a:rPr lang="en-US" b="1" dirty="0">
                <a:solidFill>
                  <a:schemeClr val="bg1"/>
                </a:solidFill>
              </a:rPr>
              <a:t>Infusion Set</a:t>
            </a:r>
          </a:p>
        </p:txBody>
      </p:sp>
      <p:sp>
        <p:nvSpPr>
          <p:cNvPr id="8" name="TextBox 7"/>
          <p:cNvSpPr txBox="1"/>
          <p:nvPr/>
        </p:nvSpPr>
        <p:spPr>
          <a:xfrm>
            <a:off x="8420100" y="3073397"/>
            <a:ext cx="1447800" cy="381000"/>
          </a:xfrm>
          <a:prstGeom prst="rect">
            <a:avLst/>
          </a:prstGeom>
          <a:noFill/>
          <a:ln>
            <a:solidFill>
              <a:schemeClr val="tx1"/>
            </a:solidFill>
          </a:ln>
        </p:spPr>
        <p:txBody>
          <a:bodyPr wrap="square" rtlCol="0">
            <a:spAutoFit/>
          </a:bodyPr>
          <a:lstStyle/>
          <a:p>
            <a:pPr algn="ctr"/>
            <a:r>
              <a:rPr lang="en-US" b="1" dirty="0">
                <a:solidFill>
                  <a:schemeClr val="bg1"/>
                </a:solidFill>
              </a:rPr>
              <a:t>Tubing</a:t>
            </a:r>
          </a:p>
        </p:txBody>
      </p:sp>
      <p:sp>
        <p:nvSpPr>
          <p:cNvPr id="9" name="TextBox 8"/>
          <p:cNvSpPr txBox="1"/>
          <p:nvPr/>
        </p:nvSpPr>
        <p:spPr>
          <a:xfrm>
            <a:off x="8420100" y="3936680"/>
            <a:ext cx="1447800" cy="381000"/>
          </a:xfrm>
          <a:prstGeom prst="rect">
            <a:avLst/>
          </a:prstGeom>
          <a:noFill/>
          <a:ln>
            <a:solidFill>
              <a:schemeClr val="tx1"/>
            </a:solidFill>
          </a:ln>
        </p:spPr>
        <p:txBody>
          <a:bodyPr wrap="square" rtlCol="0">
            <a:spAutoFit/>
          </a:bodyPr>
          <a:lstStyle/>
          <a:p>
            <a:pPr algn="ctr"/>
            <a:r>
              <a:rPr lang="en-US" b="1" dirty="0">
                <a:solidFill>
                  <a:schemeClr val="bg1"/>
                </a:solidFill>
              </a:rPr>
              <a:t>Pump</a:t>
            </a:r>
          </a:p>
        </p:txBody>
      </p:sp>
      <p:cxnSp>
        <p:nvCxnSpPr>
          <p:cNvPr id="10" name="Straight Arrow Connector 9"/>
          <p:cNvCxnSpPr>
            <a:cxnSpLocks/>
            <a:stCxn id="9" idx="1"/>
          </p:cNvCxnSpPr>
          <p:nvPr/>
        </p:nvCxnSpPr>
        <p:spPr>
          <a:xfrm flipH="1">
            <a:off x="6313714" y="4127180"/>
            <a:ext cx="2106386" cy="860317"/>
          </a:xfrm>
          <a:prstGeom prst="straightConnector1">
            <a:avLst/>
          </a:prstGeom>
          <a:ln>
            <a:solidFill>
              <a:schemeClr val="accent1"/>
            </a:solidFill>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p:cNvCxnSpPr>
            <a:cxnSpLocks/>
            <a:stCxn id="8" idx="1"/>
          </p:cNvCxnSpPr>
          <p:nvPr/>
        </p:nvCxnSpPr>
        <p:spPr>
          <a:xfrm flipH="1">
            <a:off x="6212114" y="3263897"/>
            <a:ext cx="2207986" cy="759826"/>
          </a:xfrm>
          <a:prstGeom prst="straightConnector1">
            <a:avLst/>
          </a:prstGeom>
          <a:ln>
            <a:solidFill>
              <a:schemeClr val="accent1"/>
            </a:solidFill>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p:cNvCxnSpPr>
            <a:cxnSpLocks/>
            <a:stCxn id="7" idx="1"/>
          </p:cNvCxnSpPr>
          <p:nvPr/>
        </p:nvCxnSpPr>
        <p:spPr>
          <a:xfrm flipH="1">
            <a:off x="5863771" y="2680368"/>
            <a:ext cx="2556329" cy="877486"/>
          </a:xfrm>
          <a:prstGeom prst="straightConnector1">
            <a:avLst/>
          </a:prstGeom>
          <a:ln>
            <a:solidFill>
              <a:schemeClr val="accent1"/>
            </a:solidFill>
            <a:tailEnd type="triangle"/>
          </a:ln>
        </p:spPr>
        <p:style>
          <a:lnRef idx="3">
            <a:schemeClr val="dk1"/>
          </a:lnRef>
          <a:fillRef idx="0">
            <a:schemeClr val="dk1"/>
          </a:fillRef>
          <a:effectRef idx="2">
            <a:schemeClr val="dk1"/>
          </a:effectRef>
          <a:fontRef idx="minor">
            <a:schemeClr val="tx1"/>
          </a:fontRef>
        </p:style>
      </p:cxnSp>
      <p:pic>
        <p:nvPicPr>
          <p:cNvPr id="3" name="Picture 2">
            <a:extLst>
              <a:ext uri="{FF2B5EF4-FFF2-40B4-BE49-F238E27FC236}">
                <a16:creationId xmlns:a16="http://schemas.microsoft.com/office/drawing/2014/main" id="{AB5FABCB-ED1B-AAF3-EFC3-926A2C274C75}"/>
              </a:ext>
            </a:extLst>
          </p:cNvPr>
          <p:cNvPicPr>
            <a:picLocks noChangeAspect="1"/>
          </p:cNvPicPr>
          <p:nvPr/>
        </p:nvPicPr>
        <p:blipFill>
          <a:blip r:embed="rId5"/>
          <a:stretch>
            <a:fillRect/>
          </a:stretch>
        </p:blipFill>
        <p:spPr>
          <a:xfrm>
            <a:off x="-63621" y="1836650"/>
            <a:ext cx="3369814" cy="2262113"/>
          </a:xfrm>
          <a:prstGeom prst="rect">
            <a:avLst/>
          </a:prstGeom>
        </p:spPr>
      </p:pic>
      <p:pic>
        <p:nvPicPr>
          <p:cNvPr id="13" name="Picture 12">
            <a:extLst>
              <a:ext uri="{FF2B5EF4-FFF2-40B4-BE49-F238E27FC236}">
                <a16:creationId xmlns:a16="http://schemas.microsoft.com/office/drawing/2014/main" id="{CE75B7FA-F6F3-80BF-115B-B7DA409C308A}"/>
              </a:ext>
            </a:extLst>
          </p:cNvPr>
          <p:cNvPicPr>
            <a:picLocks noChangeAspect="1"/>
          </p:cNvPicPr>
          <p:nvPr/>
        </p:nvPicPr>
        <p:blipFill>
          <a:blip r:embed="rId6"/>
          <a:stretch>
            <a:fillRect/>
          </a:stretch>
        </p:blipFill>
        <p:spPr>
          <a:xfrm>
            <a:off x="473183" y="4572000"/>
            <a:ext cx="2296206" cy="1771940"/>
          </a:xfrm>
          <a:prstGeom prst="rect">
            <a:avLst/>
          </a:prstGeom>
        </p:spPr>
      </p:pic>
      <p:pic>
        <p:nvPicPr>
          <p:cNvPr id="4" name="Picture 3">
            <a:extLst>
              <a:ext uri="{FF2B5EF4-FFF2-40B4-BE49-F238E27FC236}">
                <a16:creationId xmlns:a16="http://schemas.microsoft.com/office/drawing/2014/main" id="{683D2A32-2842-DEB7-3B9C-4D6A4E2D90E5}"/>
              </a:ext>
            </a:extLst>
          </p:cNvPr>
          <p:cNvPicPr>
            <a:picLocks noChangeAspect="1"/>
          </p:cNvPicPr>
          <p:nvPr/>
        </p:nvPicPr>
        <p:blipFill>
          <a:blip r:embed="rId7"/>
          <a:stretch>
            <a:fillRect/>
          </a:stretch>
        </p:blipFill>
        <p:spPr>
          <a:xfrm>
            <a:off x="9995972" y="4204185"/>
            <a:ext cx="1926061" cy="1687870"/>
          </a:xfrm>
          <a:prstGeom prst="rect">
            <a:avLst/>
          </a:prstGeom>
        </p:spPr>
      </p:pic>
      <p:sp>
        <p:nvSpPr>
          <p:cNvPr id="18" name="TextBox 17">
            <a:extLst>
              <a:ext uri="{FF2B5EF4-FFF2-40B4-BE49-F238E27FC236}">
                <a16:creationId xmlns:a16="http://schemas.microsoft.com/office/drawing/2014/main" id="{A52F92A3-3DEE-D606-217B-72E18238B311}"/>
              </a:ext>
            </a:extLst>
          </p:cNvPr>
          <p:cNvSpPr txBox="1"/>
          <p:nvPr/>
        </p:nvSpPr>
        <p:spPr>
          <a:xfrm>
            <a:off x="10256520" y="3557854"/>
            <a:ext cx="1630680" cy="646331"/>
          </a:xfrm>
          <a:prstGeom prst="rect">
            <a:avLst/>
          </a:prstGeom>
          <a:noFill/>
        </p:spPr>
        <p:txBody>
          <a:bodyPr wrap="square" rtlCol="0">
            <a:spAutoFit/>
          </a:bodyPr>
          <a:lstStyle/>
          <a:p>
            <a:r>
              <a:rPr lang="en-US" dirty="0"/>
              <a:t>Insulin reservoir</a:t>
            </a:r>
          </a:p>
        </p:txBody>
      </p:sp>
      <p:cxnSp>
        <p:nvCxnSpPr>
          <p:cNvPr id="20" name="Straight Arrow Connector 19">
            <a:extLst>
              <a:ext uri="{FF2B5EF4-FFF2-40B4-BE49-F238E27FC236}">
                <a16:creationId xmlns:a16="http://schemas.microsoft.com/office/drawing/2014/main" id="{72C2FA45-BFB9-0AC3-BC22-9F966EACBE01}"/>
              </a:ext>
            </a:extLst>
          </p:cNvPr>
          <p:cNvCxnSpPr/>
          <p:nvPr/>
        </p:nvCxnSpPr>
        <p:spPr>
          <a:xfrm>
            <a:off x="10425772" y="4330301"/>
            <a:ext cx="579120" cy="5202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4651090"/>
      </p:ext>
    </p:extLst>
  </p:cSld>
  <p:clrMapOvr>
    <a:masterClrMapping/>
  </p:clrMapOvr>
  <p:extLst>
    <p:ext uri="{6950BFC3-D8DA-4A85-94F7-54DA5524770B}">
      <p188:commentRel xmlns:p188="http://schemas.microsoft.com/office/powerpoint/2018/8/main" r:id="rId3"/>
    </p:ext>
  </p:extLs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513971-F05F-05E3-0C9A-6F115EA120A0}"/>
              </a:ext>
            </a:extLst>
          </p:cNvPr>
          <p:cNvSpPr>
            <a:spLocks noGrp="1"/>
          </p:cNvSpPr>
          <p:nvPr>
            <p:ph type="title"/>
          </p:nvPr>
        </p:nvSpPr>
        <p:spPr/>
        <p:txBody>
          <a:bodyPr/>
          <a:lstStyle/>
          <a:p>
            <a:r>
              <a:rPr lang="en-US" dirty="0"/>
              <a:t> </a:t>
            </a:r>
          </a:p>
        </p:txBody>
      </p:sp>
      <p:graphicFrame>
        <p:nvGraphicFramePr>
          <p:cNvPr id="4" name="Diagram 3">
            <a:extLst>
              <a:ext uri="{FF2B5EF4-FFF2-40B4-BE49-F238E27FC236}">
                <a16:creationId xmlns:a16="http://schemas.microsoft.com/office/drawing/2014/main" id="{18DC860D-D491-532C-4C9E-D33CEEFDC30F}"/>
              </a:ext>
            </a:extLst>
          </p:cNvPr>
          <p:cNvGraphicFramePr/>
          <p:nvPr/>
        </p:nvGraphicFramePr>
        <p:xfrm>
          <a:off x="1756428" y="1407437"/>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 1">
            <a:extLst>
              <a:ext uri="{FF2B5EF4-FFF2-40B4-BE49-F238E27FC236}">
                <a16:creationId xmlns:a16="http://schemas.microsoft.com/office/drawing/2014/main" id="{696DC676-6B04-E743-04A3-0A53889EF0B9}"/>
              </a:ext>
            </a:extLst>
          </p:cNvPr>
          <p:cNvSpPr/>
          <p:nvPr/>
        </p:nvSpPr>
        <p:spPr>
          <a:xfrm>
            <a:off x="508000" y="412751"/>
            <a:ext cx="7518400" cy="457200"/>
          </a:xfrm>
          <a:prstGeom prst="rect">
            <a:avLst/>
          </a:prstGeom>
          <a:noFill/>
          <a:ln/>
        </p:spPr>
        <p:txBody>
          <a:bodyPr wrap="square" lIns="121920" tIns="60960" rIns="121920" bIns="60960" rtlCol="0" anchor="ctr"/>
          <a:lstStyle/>
          <a:p>
            <a:pPr>
              <a:lnSpc>
                <a:spcPts val="3584"/>
              </a:lnSpc>
            </a:pPr>
            <a:r>
              <a:rPr lang="en-US" sz="3200" dirty="0">
                <a:solidFill>
                  <a:srgbClr val="00796E">
                    <a:alpha val="99000"/>
                  </a:srgbClr>
                </a:solidFill>
                <a:latin typeface="Oswald"/>
                <a:ea typeface="Oswald" pitchFamily="34" charset="-122"/>
                <a:cs typeface="Oswald" pitchFamily="34" charset="-120"/>
              </a:rPr>
              <a:t>Insulin Pump Definitions</a:t>
            </a:r>
            <a:endParaRPr lang="en-US" sz="3200" dirty="0"/>
          </a:p>
        </p:txBody>
      </p:sp>
      <p:sp>
        <p:nvSpPr>
          <p:cNvPr id="5" name="TextBox 4">
            <a:extLst>
              <a:ext uri="{FF2B5EF4-FFF2-40B4-BE49-F238E27FC236}">
                <a16:creationId xmlns:a16="http://schemas.microsoft.com/office/drawing/2014/main" id="{7078B48C-2397-BB9A-282C-3C541B3EDF94}"/>
              </a:ext>
            </a:extLst>
          </p:cNvPr>
          <p:cNvSpPr txBox="1"/>
          <p:nvPr/>
        </p:nvSpPr>
        <p:spPr>
          <a:xfrm>
            <a:off x="10249809" y="5166360"/>
            <a:ext cx="1637391" cy="369332"/>
          </a:xfrm>
          <a:prstGeom prst="rect">
            <a:avLst/>
          </a:prstGeom>
          <a:noFill/>
        </p:spPr>
        <p:txBody>
          <a:bodyPr wrap="square" rtlCol="0">
            <a:spAutoFit/>
          </a:bodyPr>
          <a:lstStyle/>
          <a:p>
            <a:r>
              <a:rPr lang="en-US" dirty="0"/>
              <a:t>Sherr 2022</a:t>
            </a:r>
          </a:p>
        </p:txBody>
      </p:sp>
    </p:spTree>
    <p:extLst>
      <p:ext uri="{BB962C8B-B14F-4D97-AF65-F5344CB8AC3E}">
        <p14:creationId xmlns:p14="http://schemas.microsoft.com/office/powerpoint/2010/main" val="622604571"/>
      </p:ext>
    </p:extLst>
  </p:cSld>
  <p:clrMapOvr>
    <a:masterClrMapping/>
  </p:clrMapOvr>
  <p:extLst>
    <p:ext uri="{6950BFC3-D8DA-4A85-94F7-54DA5524770B}">
      <p188:commentRel xmlns:p188="http://schemas.microsoft.com/office/powerpoint/2018/8/main" r:id="rId3"/>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5">
            <a:extLst>
              <a:ext uri="{FF2B5EF4-FFF2-40B4-BE49-F238E27FC236}">
                <a16:creationId xmlns:a16="http://schemas.microsoft.com/office/drawing/2014/main" id="{064B7F01-A524-9705-F736-F4995B1A0E89}"/>
              </a:ext>
            </a:extLst>
          </p:cNvPr>
          <p:cNvSpPr>
            <a:spLocks noGrp="1"/>
          </p:cNvSpPr>
          <p:nvPr>
            <p:ph type="title"/>
          </p:nvPr>
        </p:nvSpPr>
        <p:spPr/>
        <p:txBody>
          <a:bodyPr/>
          <a:lstStyle/>
          <a:p>
            <a:r>
              <a:rPr lang="en-US" altLang="en-US"/>
              <a:t>Insulin Pump Basics</a:t>
            </a:r>
          </a:p>
        </p:txBody>
      </p:sp>
      <p:sp>
        <p:nvSpPr>
          <p:cNvPr id="88067" name="Content Placeholder 8">
            <a:extLst>
              <a:ext uri="{FF2B5EF4-FFF2-40B4-BE49-F238E27FC236}">
                <a16:creationId xmlns:a16="http://schemas.microsoft.com/office/drawing/2014/main" id="{639AB3E3-FECC-11B3-6B83-B2E70A2A2157}"/>
              </a:ext>
            </a:extLst>
          </p:cNvPr>
          <p:cNvSpPr>
            <a:spLocks noGrp="1"/>
          </p:cNvSpPr>
          <p:nvPr>
            <p:ph idx="4294967295"/>
          </p:nvPr>
        </p:nvSpPr>
        <p:spPr>
          <a:xfrm>
            <a:off x="381000" y="1752600"/>
            <a:ext cx="10998200" cy="4114800"/>
          </a:xfrm>
        </p:spPr>
        <p:txBody>
          <a:bodyPr/>
          <a:lstStyle/>
          <a:p>
            <a:pPr>
              <a:buClr>
                <a:schemeClr val="tx1"/>
              </a:buClr>
            </a:pPr>
            <a:r>
              <a:rPr lang="en-US" altLang="en-US" sz="2400">
                <a:solidFill>
                  <a:schemeClr val="bg1"/>
                </a:solidFill>
              </a:rPr>
              <a:t>Uses U100  rapid-acting insulin</a:t>
            </a:r>
          </a:p>
          <a:p>
            <a:pPr lvl="1">
              <a:buFont typeface="Arial" panose="020B0604020202020204" pitchFamily="34" charset="0"/>
              <a:buChar char="•"/>
            </a:pPr>
            <a:r>
              <a:rPr lang="en-US" altLang="en-US" sz="2400">
                <a:solidFill>
                  <a:schemeClr val="bg1"/>
                </a:solidFill>
              </a:rPr>
              <a:t>Minimizes insulin variability</a:t>
            </a:r>
          </a:p>
          <a:p>
            <a:pPr lvl="1">
              <a:buFont typeface="Arial" panose="020B0604020202020204" pitchFamily="34" charset="0"/>
              <a:buChar char="•"/>
            </a:pPr>
            <a:r>
              <a:rPr lang="en-US" altLang="en-US" sz="2400">
                <a:solidFill>
                  <a:schemeClr val="bg1"/>
                </a:solidFill>
              </a:rPr>
              <a:t>Must have dexterity to fill cartridge or device</a:t>
            </a:r>
          </a:p>
          <a:p>
            <a:pPr>
              <a:buClr>
                <a:schemeClr val="tx1"/>
              </a:buClr>
            </a:pPr>
            <a:r>
              <a:rPr lang="en-US" altLang="en-US" sz="2400">
                <a:solidFill>
                  <a:schemeClr val="bg1"/>
                </a:solidFill>
              </a:rPr>
              <a:t>Bolus calculator incorporating settings</a:t>
            </a:r>
          </a:p>
          <a:p>
            <a:pPr>
              <a:buClr>
                <a:schemeClr val="tx1"/>
              </a:buClr>
            </a:pPr>
            <a:r>
              <a:rPr lang="en-US" altLang="en-US" sz="2400">
                <a:solidFill>
                  <a:schemeClr val="bg1"/>
                </a:solidFill>
              </a:rPr>
              <a:t>Active insulin to prevent stacking</a:t>
            </a:r>
          </a:p>
          <a:p>
            <a:pPr>
              <a:buClr>
                <a:schemeClr val="tx1"/>
              </a:buClr>
            </a:pPr>
            <a:r>
              <a:rPr lang="en-US" altLang="en-US" sz="2400">
                <a:solidFill>
                  <a:schemeClr val="bg1"/>
                </a:solidFill>
              </a:rPr>
              <a:t>Multiple basal rates or automated delivery</a:t>
            </a:r>
          </a:p>
          <a:p>
            <a:pPr>
              <a:buClr>
                <a:schemeClr val="tx1"/>
              </a:buClr>
            </a:pPr>
            <a:r>
              <a:rPr lang="en-US" altLang="en-US" sz="2400">
                <a:solidFill>
                  <a:schemeClr val="bg1"/>
                </a:solidFill>
              </a:rPr>
              <a:t>Small dose increments</a:t>
            </a:r>
          </a:p>
          <a:p>
            <a:pPr>
              <a:buClr>
                <a:schemeClr val="tx1"/>
              </a:buClr>
            </a:pPr>
            <a:r>
              <a:rPr lang="en-US" altLang="en-US" sz="2400">
                <a:solidFill>
                  <a:schemeClr val="bg1"/>
                </a:solidFill>
              </a:rPr>
              <a:t>Temporary basal rates or temporary glucose targets</a:t>
            </a:r>
          </a:p>
          <a:p>
            <a:pPr>
              <a:buClr>
                <a:schemeClr val="tx1"/>
              </a:buClr>
            </a:pPr>
            <a:r>
              <a:rPr lang="en-US" altLang="en-US" sz="2400">
                <a:solidFill>
                  <a:schemeClr val="bg1"/>
                </a:solidFill>
              </a:rPr>
              <a:t>Alarms and reminder features</a:t>
            </a:r>
          </a:p>
          <a:p>
            <a:endParaRPr lang="en-US" altLang="en-US" dirty="0"/>
          </a:p>
        </p:txBody>
      </p:sp>
      <p:pic>
        <p:nvPicPr>
          <p:cNvPr id="88069" name="Picture 2">
            <a:extLst>
              <a:ext uri="{FF2B5EF4-FFF2-40B4-BE49-F238E27FC236}">
                <a16:creationId xmlns:a16="http://schemas.microsoft.com/office/drawing/2014/main" id="{AAA65A1B-BD88-EAC1-B96C-3C4749D7CD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8200" y="1638300"/>
            <a:ext cx="2819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extLst>
    <p:ext uri="{6950BFC3-D8DA-4A85-94F7-54DA5524770B}">
      <p188:commentRel xmlns:p188="http://schemas.microsoft.com/office/powerpoint/2018/8/main" r:id="rId3"/>
    </p:ext>
  </p:extLs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2964E4F2-7DD2-CC2B-D567-0A0843656509}"/>
              </a:ext>
            </a:extLst>
          </p:cNvPr>
          <p:cNvSpPr>
            <a:spLocks noGrp="1"/>
          </p:cNvSpPr>
          <p:nvPr>
            <p:ph type="title" idx="4294967295"/>
          </p:nvPr>
        </p:nvSpPr>
        <p:spPr>
          <a:xfrm>
            <a:off x="0" y="228600"/>
            <a:ext cx="8334375" cy="1139825"/>
          </a:xfrm>
        </p:spPr>
        <p:txBody>
          <a:bodyPr/>
          <a:lstStyle/>
          <a:p>
            <a:r>
              <a:rPr lang="en-US" altLang="en-US" dirty="0"/>
              <a:t>Ideal Pump Candidates</a:t>
            </a:r>
          </a:p>
        </p:txBody>
      </p:sp>
      <p:sp>
        <p:nvSpPr>
          <p:cNvPr id="195587" name="Rectangle 3">
            <a:extLst>
              <a:ext uri="{FF2B5EF4-FFF2-40B4-BE49-F238E27FC236}">
                <a16:creationId xmlns:a16="http://schemas.microsoft.com/office/drawing/2014/main" id="{D6A4287F-1944-C4CC-7BAA-9D479D96A0B8}"/>
              </a:ext>
            </a:extLst>
          </p:cNvPr>
          <p:cNvSpPr>
            <a:spLocks noGrp="1"/>
          </p:cNvSpPr>
          <p:nvPr>
            <p:ph idx="4294967295"/>
          </p:nvPr>
        </p:nvSpPr>
        <p:spPr>
          <a:xfrm>
            <a:off x="609600" y="1843088"/>
            <a:ext cx="10563225" cy="4078287"/>
          </a:xfrm>
        </p:spPr>
        <p:txBody>
          <a:bodyPr/>
          <a:lstStyle/>
          <a:p>
            <a:pPr marL="455613" indent="-455613" eaLnBrk="1" hangingPunct="1"/>
            <a:r>
              <a:rPr lang="en-US" altLang="en-US" sz="2400" dirty="0"/>
              <a:t>Require meal-time insulin</a:t>
            </a:r>
          </a:p>
          <a:p>
            <a:pPr marL="455613" indent="-455613" eaLnBrk="1" hangingPunct="1"/>
            <a:r>
              <a:rPr lang="en-US" altLang="en-US" sz="2400" dirty="0"/>
              <a:t>Wearing CGM or frequently checking BGM</a:t>
            </a:r>
          </a:p>
          <a:p>
            <a:pPr marL="455613" indent="-455613" eaLnBrk="1" hangingPunct="1"/>
            <a:r>
              <a:rPr lang="en-US" altLang="en-US" sz="2400" dirty="0"/>
              <a:t>Carbohydrate awareness</a:t>
            </a:r>
          </a:p>
          <a:p>
            <a:pPr marL="455613" indent="-455613" eaLnBrk="1" hangingPunct="1"/>
            <a:r>
              <a:rPr lang="en-US" altLang="en-US" sz="2400" dirty="0"/>
              <a:t>Willing to follow up regularly with health care team</a:t>
            </a:r>
          </a:p>
          <a:p>
            <a:pPr marL="455613" indent="-455613" eaLnBrk="1" hangingPunct="1"/>
            <a:r>
              <a:rPr lang="en-US" altLang="en-US" sz="2400" dirty="0"/>
              <a:t>Can afford the pump/supplies</a:t>
            </a:r>
          </a:p>
          <a:p>
            <a:pPr marL="455613" indent="-455613" eaLnBrk="1" hangingPunct="1"/>
            <a:r>
              <a:rPr lang="en-US" altLang="en-US" sz="2400" dirty="0"/>
              <a:t>Problem solving skills (</a:t>
            </a:r>
            <a:r>
              <a:rPr lang="en-US" altLang="en-US" sz="2400" dirty="0" err="1"/>
              <a:t>eg</a:t>
            </a:r>
            <a:r>
              <a:rPr lang="en-US" altLang="en-US" sz="2400" dirty="0"/>
              <a:t>, troubleshoot and treating high or low glucose)</a:t>
            </a:r>
          </a:p>
          <a:p>
            <a:pPr marL="455613" indent="-455613" eaLnBrk="1" hangingPunct="1"/>
            <a:r>
              <a:rPr lang="en-US" altLang="en-US" sz="2400" dirty="0"/>
              <a:t>Able to use the device independently or with caregiver support</a:t>
            </a:r>
          </a:p>
          <a:p>
            <a:pPr marL="455613" indent="-455613" eaLnBrk="1" hangingPunct="1"/>
            <a:endParaRPr lang="en-US" altLang="en-US" sz="2800" dirty="0"/>
          </a:p>
        </p:txBody>
      </p:sp>
      <p:pic>
        <p:nvPicPr>
          <p:cNvPr id="195588" name="Picture 5" descr="MC900441310[1]">
            <a:extLst>
              <a:ext uri="{FF2B5EF4-FFF2-40B4-BE49-F238E27FC236}">
                <a16:creationId xmlns:a16="http://schemas.microsoft.com/office/drawing/2014/main" id="{2352410B-8DC0-3AAC-F01D-D6E0C28BA0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53600" y="381000"/>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4F585F6-2690-3E28-B8AD-F6E7FFDF4672}"/>
              </a:ext>
            </a:extLst>
          </p:cNvPr>
          <p:cNvSpPr txBox="1"/>
          <p:nvPr/>
        </p:nvSpPr>
        <p:spPr>
          <a:xfrm>
            <a:off x="213360" y="6111240"/>
            <a:ext cx="10850880" cy="3657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16A9B"/>
                </a:solidFill>
                <a:effectLst/>
                <a:uLnTx/>
                <a:uFillTx/>
                <a:latin typeface="Arial"/>
                <a:ea typeface="+mn-ea"/>
                <a:cs typeface="+mn-cs"/>
              </a:rPr>
              <a:t>Diabetes Care. 2025;48(Supplement_1):S146-S166. doi:10.2337/dc25-S007.</a:t>
            </a:r>
            <a:endParaRPr kumimoji="0" lang="en-US" sz="1800" b="0" i="0" u="none" strike="noStrike" kern="1200" cap="none" spc="0" normalizeH="0" baseline="0" noProof="0" dirty="0">
              <a:ln>
                <a:noFill/>
              </a:ln>
              <a:solidFill>
                <a:srgbClr val="116A9B"/>
              </a:solidFill>
              <a:effectLst/>
              <a:uLnTx/>
              <a:uFillTx/>
              <a:latin typeface="Arial"/>
              <a:ea typeface="+mn-ea"/>
              <a:cs typeface="+mn-cs"/>
            </a:endParaRPr>
          </a:p>
        </p:txBody>
      </p:sp>
    </p:spTree>
  </p:cSld>
  <p:clrMapOvr>
    <a:masterClrMapping/>
  </p:clrMapOvr>
  <p:extLst>
    <p:ext uri="{6950BFC3-D8DA-4A85-94F7-54DA5524770B}">
      <p188:commentRel xmlns:p188="http://schemas.microsoft.com/office/powerpoint/2018/8/main" r:id="rId3"/>
    </p:ext>
  </p:extLs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4" descr="See the source image">
            <a:extLst>
              <a:ext uri="{FF2B5EF4-FFF2-40B4-BE49-F238E27FC236}">
                <a16:creationId xmlns:a16="http://schemas.microsoft.com/office/drawing/2014/main" id="{D973858F-E6AE-FD7F-8A5D-9511C552C4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9213" y="5237163"/>
            <a:ext cx="1982787" cy="148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5" name="Picture 2" descr="https://www.adwdiabetes.com/images/t90-infusion-set-ps005914.jpg">
            <a:extLst>
              <a:ext uri="{FF2B5EF4-FFF2-40B4-BE49-F238E27FC236}">
                <a16:creationId xmlns:a16="http://schemas.microsoft.com/office/drawing/2014/main" id="{4C92D706-3CA1-D4A1-B2EC-FA06C365F9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0963" y="2800350"/>
            <a:ext cx="1903412"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Title 1">
            <a:extLst>
              <a:ext uri="{FF2B5EF4-FFF2-40B4-BE49-F238E27FC236}">
                <a16:creationId xmlns:a16="http://schemas.microsoft.com/office/drawing/2014/main" id="{341E0294-EAFB-2F98-5A3A-3261AFE134EF}"/>
              </a:ext>
            </a:extLst>
          </p:cNvPr>
          <p:cNvSpPr>
            <a:spLocks noGrp="1"/>
          </p:cNvSpPr>
          <p:nvPr>
            <p:ph type="title"/>
          </p:nvPr>
        </p:nvSpPr>
        <p:spPr/>
        <p:txBody>
          <a:bodyPr/>
          <a:lstStyle/>
          <a:p>
            <a:r>
              <a:rPr lang="en-US" altLang="en-US">
                <a:solidFill>
                  <a:schemeClr val="bg1"/>
                </a:solidFill>
              </a:rPr>
              <a:t>Infusion Sets</a:t>
            </a:r>
          </a:p>
        </p:txBody>
      </p:sp>
      <p:sp>
        <p:nvSpPr>
          <p:cNvPr id="3" name="Content Placeholder 2">
            <a:extLst>
              <a:ext uri="{FF2B5EF4-FFF2-40B4-BE49-F238E27FC236}">
                <a16:creationId xmlns:a16="http://schemas.microsoft.com/office/drawing/2014/main" id="{1104AB69-6737-DF5C-572F-987D50DA8EC5}"/>
              </a:ext>
            </a:extLst>
          </p:cNvPr>
          <p:cNvSpPr>
            <a:spLocks noGrp="1"/>
          </p:cNvSpPr>
          <p:nvPr>
            <p:ph idx="1"/>
          </p:nvPr>
        </p:nvSpPr>
        <p:spPr>
          <a:xfrm>
            <a:off x="838200" y="1825625"/>
            <a:ext cx="10515600" cy="4938713"/>
          </a:xfrm>
        </p:spPr>
        <p:txBody>
          <a:bodyPr>
            <a:normAutofit fontScale="62500" lnSpcReduction="20000"/>
          </a:bodyPr>
          <a:lstStyle/>
          <a:p>
            <a:pPr>
              <a:defRPr/>
            </a:pPr>
            <a:r>
              <a:rPr lang="en-US" sz="3867" dirty="0"/>
              <a:t>Infusion sets are usually Teflon</a:t>
            </a:r>
          </a:p>
          <a:p>
            <a:pPr lvl="1">
              <a:defRPr/>
            </a:pPr>
            <a:r>
              <a:rPr lang="en-US" sz="3867" dirty="0"/>
              <a:t>Available in different sizes (ex. 9mm vs 6mm) </a:t>
            </a:r>
          </a:p>
          <a:p>
            <a:pPr lvl="1">
              <a:defRPr/>
            </a:pPr>
            <a:r>
              <a:rPr lang="en-US" sz="3867" dirty="0"/>
              <a:t>Silhouette (angled) may be better for kids/thinner/very active people </a:t>
            </a:r>
          </a:p>
          <a:p>
            <a:pPr lvl="1">
              <a:defRPr/>
            </a:pPr>
            <a:r>
              <a:rPr lang="en-US" sz="3867" dirty="0"/>
              <a:t>Steel infusion sets a good option for people with frequent site occlusions</a:t>
            </a:r>
          </a:p>
          <a:p>
            <a:pPr>
              <a:defRPr/>
            </a:pPr>
            <a:r>
              <a:rPr lang="en-US" sz="3867" dirty="0"/>
              <a:t>Insert at least 1 inch from CGM site</a:t>
            </a:r>
          </a:p>
          <a:p>
            <a:pPr lvl="1">
              <a:defRPr/>
            </a:pPr>
            <a:r>
              <a:rPr lang="en-US" sz="3867" dirty="0"/>
              <a:t>Auto-injectors vs. manually injecting</a:t>
            </a:r>
          </a:p>
          <a:p>
            <a:pPr>
              <a:defRPr/>
            </a:pPr>
            <a:r>
              <a:rPr lang="en-US" sz="3867" dirty="0"/>
              <a:t>Site selection/rotation</a:t>
            </a:r>
          </a:p>
          <a:p>
            <a:pPr>
              <a:defRPr/>
            </a:pPr>
            <a:r>
              <a:rPr lang="en-US" sz="3867" dirty="0"/>
              <a:t>Longer tubing options</a:t>
            </a:r>
          </a:p>
          <a:p>
            <a:pPr lvl="1">
              <a:defRPr/>
            </a:pPr>
            <a:r>
              <a:rPr lang="en-US" sz="3867" dirty="0"/>
              <a:t>Good if connected on leg, arm or wearing pump further from site</a:t>
            </a:r>
          </a:p>
          <a:p>
            <a:pPr>
              <a:defRPr/>
            </a:pPr>
            <a:r>
              <a:rPr lang="en-US" sz="3867" dirty="0"/>
              <a:t>Caution with kids/babies/pets-pouches available to hide pump</a:t>
            </a:r>
          </a:p>
          <a:p>
            <a:pPr>
              <a:defRPr/>
            </a:pPr>
            <a:r>
              <a:rPr lang="en-US" sz="3867" dirty="0"/>
              <a:t>When changing out infusion set, check glucose or CGM 1-2 hours after</a:t>
            </a:r>
          </a:p>
          <a:p>
            <a:pPr lvl="1">
              <a:defRPr/>
            </a:pPr>
            <a:r>
              <a:rPr lang="en-US" sz="3867" dirty="0"/>
              <a:t>Don't change right before bed</a:t>
            </a:r>
          </a:p>
          <a:p>
            <a:pPr>
              <a:defRPr/>
            </a:pPr>
            <a:endParaRPr lang="en-US" dirty="0"/>
          </a:p>
          <a:p>
            <a:pPr>
              <a:defRPr/>
            </a:pPr>
            <a:endParaRPr lang="en-US" dirty="0"/>
          </a:p>
        </p:txBody>
      </p:sp>
      <p:pic>
        <p:nvPicPr>
          <p:cNvPr id="187398" name="Picture 3">
            <a:extLst>
              <a:ext uri="{FF2B5EF4-FFF2-40B4-BE49-F238E27FC236}">
                <a16:creationId xmlns:a16="http://schemas.microsoft.com/office/drawing/2014/main" id="{1DB9F7DA-7BFA-CB31-BDA3-F64DBE1626B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12263" y="28575"/>
            <a:ext cx="2635250" cy="197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9" name="Picture 4">
            <a:extLst>
              <a:ext uri="{FF2B5EF4-FFF2-40B4-BE49-F238E27FC236}">
                <a16:creationId xmlns:a16="http://schemas.microsoft.com/office/drawing/2014/main" id="{B4CFE3C1-1578-AEB3-5BB1-2D908655E44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38200" y="200025"/>
            <a:ext cx="212407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00" name="Picture 6">
            <a:extLst>
              <a:ext uri="{FF2B5EF4-FFF2-40B4-BE49-F238E27FC236}">
                <a16:creationId xmlns:a16="http://schemas.microsoft.com/office/drawing/2014/main" id="{3EC142EC-261C-8767-58FF-9CE513BD89F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874375" y="3503613"/>
            <a:ext cx="1262063"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a:extLst>
              <a:ext uri="{FF2B5EF4-FFF2-40B4-BE49-F238E27FC236}">
                <a16:creationId xmlns:a16="http://schemas.microsoft.com/office/drawing/2014/main" id="{04B4A39D-D073-0871-0922-FBB04B3DFFD2}"/>
              </a:ext>
            </a:extLst>
          </p:cNvPr>
          <p:cNvSpPr>
            <a:spLocks noGrp="1"/>
          </p:cNvSpPr>
          <p:nvPr>
            <p:ph type="title"/>
          </p:nvPr>
        </p:nvSpPr>
        <p:spPr/>
        <p:txBody>
          <a:bodyPr/>
          <a:lstStyle/>
          <a:p>
            <a:r>
              <a:rPr lang="en-US" altLang="en-US">
                <a:solidFill>
                  <a:schemeClr val="bg1"/>
                </a:solidFill>
              </a:rPr>
              <a:t>What Happens with a Bent Cannula? </a:t>
            </a:r>
          </a:p>
        </p:txBody>
      </p:sp>
      <p:sp>
        <p:nvSpPr>
          <p:cNvPr id="189443" name="Content Placeholder 1">
            <a:extLst>
              <a:ext uri="{FF2B5EF4-FFF2-40B4-BE49-F238E27FC236}">
                <a16:creationId xmlns:a16="http://schemas.microsoft.com/office/drawing/2014/main" id="{2BA6938D-CC2D-B682-687E-B29202EE7915}"/>
              </a:ext>
            </a:extLst>
          </p:cNvPr>
          <p:cNvSpPr>
            <a:spLocks noGrp="1"/>
          </p:cNvSpPr>
          <p:nvPr>
            <p:ph idx="1"/>
          </p:nvPr>
        </p:nvSpPr>
        <p:spPr/>
        <p:txBody>
          <a:bodyPr/>
          <a:lstStyle/>
          <a:p>
            <a:pPr marL="455613" indent="-455613"/>
            <a:endParaRPr lang="en-US" altLang="en-US"/>
          </a:p>
        </p:txBody>
      </p:sp>
      <p:pic>
        <p:nvPicPr>
          <p:cNvPr id="189444" name="Picture 4">
            <a:extLst>
              <a:ext uri="{FF2B5EF4-FFF2-40B4-BE49-F238E27FC236}">
                <a16:creationId xmlns:a16="http://schemas.microsoft.com/office/drawing/2014/main" id="{914585EB-0D84-328F-295A-6CEED15AEA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828800"/>
            <a:ext cx="5791200" cy="432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5" name="TextBox 1">
            <a:extLst>
              <a:ext uri="{FF2B5EF4-FFF2-40B4-BE49-F238E27FC236}">
                <a16:creationId xmlns:a16="http://schemas.microsoft.com/office/drawing/2014/main" id="{090B7A37-E266-E90C-40A0-ABE26EC3519F}"/>
              </a:ext>
            </a:extLst>
          </p:cNvPr>
          <p:cNvSpPr txBox="1">
            <a:spLocks noChangeArrowheads="1"/>
          </p:cNvSpPr>
          <p:nvPr/>
        </p:nvSpPr>
        <p:spPr bwMode="auto">
          <a:xfrm>
            <a:off x="7010400" y="2209800"/>
            <a:ext cx="3962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5613" indent="-455613"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buFontTx/>
              <a:buAutoNum type="alphaUcPeriod"/>
            </a:pPr>
            <a:r>
              <a:rPr lang="en-US" altLang="en-US" sz="3200">
                <a:solidFill>
                  <a:schemeClr val="bg1"/>
                </a:solidFill>
                <a:latin typeface="Helvetica" panose="020B0604020202020204" pitchFamily="34" charset="0"/>
                <a:ea typeface="MS PGothic" panose="020B0600070205080204" pitchFamily="34" charset="-128"/>
              </a:rPr>
              <a:t>Hyperglycemia</a:t>
            </a:r>
          </a:p>
          <a:p>
            <a:pPr>
              <a:buFontTx/>
              <a:buAutoNum type="alphaUcPeriod"/>
            </a:pPr>
            <a:r>
              <a:rPr lang="en-US" altLang="en-US" sz="3200">
                <a:solidFill>
                  <a:srgbClr val="44546A"/>
                </a:solidFill>
                <a:latin typeface="Helvetica" panose="020B0604020202020204" pitchFamily="34" charset="0"/>
                <a:ea typeface="MS PGothic" panose="020B0600070205080204" pitchFamily="34" charset="-128"/>
              </a:rPr>
              <a:t>Hypoglycemia</a:t>
            </a:r>
          </a:p>
          <a:p>
            <a:pPr>
              <a:buFontTx/>
              <a:buAutoNum type="alphaUcPeriod"/>
            </a:pPr>
            <a:r>
              <a:rPr lang="en-US" altLang="en-US" sz="3200">
                <a:solidFill>
                  <a:srgbClr val="44546A"/>
                </a:solidFill>
                <a:latin typeface="Helvetica" panose="020B0604020202020204" pitchFamily="34" charset="0"/>
                <a:ea typeface="MS PGothic" panose="020B0600070205080204" pitchFamily="34" charset="-128"/>
              </a:rPr>
              <a:t>No effect</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a:extLst>
              <a:ext uri="{FF2B5EF4-FFF2-40B4-BE49-F238E27FC236}">
                <a16:creationId xmlns:a16="http://schemas.microsoft.com/office/drawing/2014/main" id="{2191E776-45A1-8B07-6211-B8AFCB6634DC}"/>
              </a:ext>
            </a:extLst>
          </p:cNvPr>
          <p:cNvSpPr>
            <a:spLocks noGrp="1"/>
          </p:cNvSpPr>
          <p:nvPr>
            <p:ph type="title"/>
          </p:nvPr>
        </p:nvSpPr>
        <p:spPr/>
        <p:txBody>
          <a:bodyPr/>
          <a:lstStyle/>
          <a:p>
            <a:r>
              <a:rPr lang="en-US" altLang="en-US">
                <a:solidFill>
                  <a:schemeClr val="bg1"/>
                </a:solidFill>
              </a:rPr>
              <a:t>Where to Wear? </a:t>
            </a:r>
          </a:p>
        </p:txBody>
      </p:sp>
      <p:pic>
        <p:nvPicPr>
          <p:cNvPr id="191491" name="Content Placeholder 5">
            <a:extLst>
              <a:ext uri="{FF2B5EF4-FFF2-40B4-BE49-F238E27FC236}">
                <a16:creationId xmlns:a16="http://schemas.microsoft.com/office/drawing/2014/main" id="{58584A47-2217-9DDF-AA64-C6711E0F163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054725" y="1379538"/>
            <a:ext cx="3305175" cy="4349750"/>
          </a:xfrm>
        </p:spPr>
      </p:pic>
      <p:pic>
        <p:nvPicPr>
          <p:cNvPr id="191492" name="Picture 6">
            <a:extLst>
              <a:ext uri="{FF2B5EF4-FFF2-40B4-BE49-F238E27FC236}">
                <a16:creationId xmlns:a16="http://schemas.microsoft.com/office/drawing/2014/main" id="{851A572C-A5F2-F69F-0419-74C3C905DF5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97325" y="2033588"/>
            <a:ext cx="2114550"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3" name="Picture 7">
            <a:extLst>
              <a:ext uri="{FF2B5EF4-FFF2-40B4-BE49-F238E27FC236}">
                <a16:creationId xmlns:a16="http://schemas.microsoft.com/office/drawing/2014/main" id="{D6C71053-818F-85CC-D7DA-DAB310EC4A5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750" y="1689100"/>
            <a:ext cx="3530600" cy="220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4" name="Picture 8">
            <a:extLst>
              <a:ext uri="{FF2B5EF4-FFF2-40B4-BE49-F238E27FC236}">
                <a16:creationId xmlns:a16="http://schemas.microsoft.com/office/drawing/2014/main" id="{E5FBF1D6-460E-8272-B860-CB95C9632DE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7200" y="4481513"/>
            <a:ext cx="1779588" cy="237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5" name="Picture 9">
            <a:extLst>
              <a:ext uri="{FF2B5EF4-FFF2-40B4-BE49-F238E27FC236}">
                <a16:creationId xmlns:a16="http://schemas.microsoft.com/office/drawing/2014/main" id="{276F3567-99BE-427F-3D5D-8661FA5E3B6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28975" y="4364038"/>
            <a:ext cx="2603500"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6" name="Picture 10">
            <a:extLst>
              <a:ext uri="{FF2B5EF4-FFF2-40B4-BE49-F238E27FC236}">
                <a16:creationId xmlns:a16="http://schemas.microsoft.com/office/drawing/2014/main" id="{314E376E-C1A0-4FCE-F671-FF215257A657}"/>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439275" y="906463"/>
            <a:ext cx="224790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7" name="Picture 12">
            <a:extLst>
              <a:ext uri="{FF2B5EF4-FFF2-40B4-BE49-F238E27FC236}">
                <a16:creationId xmlns:a16="http://schemas.microsoft.com/office/drawing/2014/main" id="{C82E0D75-6D13-ABAA-6B64-57FDC016177A}"/>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556375" y="4306888"/>
            <a:ext cx="1860550"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val 13">
            <a:extLst>
              <a:ext uri="{FF2B5EF4-FFF2-40B4-BE49-F238E27FC236}">
                <a16:creationId xmlns:a16="http://schemas.microsoft.com/office/drawing/2014/main" id="{B8E41E1A-244A-46B1-4A63-8CAA3F4773F4}"/>
              </a:ext>
            </a:extLst>
          </p:cNvPr>
          <p:cNvSpPr/>
          <p:nvPr/>
        </p:nvSpPr>
        <p:spPr>
          <a:xfrm>
            <a:off x="955675" y="4481513"/>
            <a:ext cx="841375" cy="9017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en-US" sz="1867">
              <a:solidFill>
                <a:prstClr val="white"/>
              </a:solidFill>
            </a:endParaRPr>
          </a:p>
        </p:txBody>
      </p:sp>
      <p:pic>
        <p:nvPicPr>
          <p:cNvPr id="191499" name="Picture 15">
            <a:extLst>
              <a:ext uri="{FF2B5EF4-FFF2-40B4-BE49-F238E27FC236}">
                <a16:creationId xmlns:a16="http://schemas.microsoft.com/office/drawing/2014/main" id="{BDDD077C-71E0-1EFD-7D21-609C0F7422D9}"/>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204325" y="4260850"/>
            <a:ext cx="1893888"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C81A3AA6-AC0D-D7D8-DEF3-7A17EFFB513A}"/>
              </a:ext>
            </a:extLst>
          </p:cNvPr>
          <p:cNvSpPr/>
          <p:nvPr/>
        </p:nvSpPr>
        <p:spPr>
          <a:xfrm>
            <a:off x="2624138" y="3103563"/>
            <a:ext cx="841375" cy="9017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en-US" sz="1867">
              <a:solidFill>
                <a:prstClr val="white"/>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itle 4">
            <a:extLst>
              <a:ext uri="{FF2B5EF4-FFF2-40B4-BE49-F238E27FC236}">
                <a16:creationId xmlns:a16="http://schemas.microsoft.com/office/drawing/2014/main" id="{4C1EED6B-03EF-89F3-3F26-F69CB4D1EC36}"/>
              </a:ext>
            </a:extLst>
          </p:cNvPr>
          <p:cNvSpPr>
            <a:spLocks noGrp="1"/>
          </p:cNvSpPr>
          <p:nvPr>
            <p:ph type="title"/>
          </p:nvPr>
        </p:nvSpPr>
        <p:spPr>
          <a:xfrm>
            <a:off x="3175" y="365125"/>
            <a:ext cx="12188825" cy="1325563"/>
          </a:xfrm>
        </p:spPr>
        <p:txBody>
          <a:bodyPr/>
          <a:lstStyle/>
          <a:p>
            <a:r>
              <a:rPr lang="en-US" altLang="en-US" dirty="0"/>
              <a:t>Patch Pumps</a:t>
            </a:r>
          </a:p>
        </p:txBody>
      </p:sp>
      <p:sp>
        <p:nvSpPr>
          <p:cNvPr id="6" name="Text Placeholder 5">
            <a:extLst>
              <a:ext uri="{FF2B5EF4-FFF2-40B4-BE49-F238E27FC236}">
                <a16:creationId xmlns:a16="http://schemas.microsoft.com/office/drawing/2014/main" id="{A492192C-D576-7CD8-6C00-D58331F122F8}"/>
              </a:ext>
            </a:extLst>
          </p:cNvPr>
          <p:cNvSpPr>
            <a:spLocks noGrp="1"/>
          </p:cNvSpPr>
          <p:nvPr>
            <p:ph type="body" idx="1"/>
          </p:nvPr>
        </p:nvSpPr>
        <p:spPr>
          <a:xfrm>
            <a:off x="839788" y="1681163"/>
            <a:ext cx="5157787" cy="823912"/>
          </a:xfrm>
        </p:spPr>
        <p:txBody>
          <a:bodyPr/>
          <a:lstStyle/>
          <a:p>
            <a:pPr>
              <a:defRPr/>
            </a:pPr>
            <a:r>
              <a:rPr lang="en-US" sz="2664" dirty="0"/>
              <a:t>Cequr Simplicity </a:t>
            </a:r>
            <a:endParaRPr lang="en-US" dirty="0"/>
          </a:p>
        </p:txBody>
      </p:sp>
      <p:sp>
        <p:nvSpPr>
          <p:cNvPr id="7" name="Content Placeholder 6">
            <a:extLst>
              <a:ext uri="{FF2B5EF4-FFF2-40B4-BE49-F238E27FC236}">
                <a16:creationId xmlns:a16="http://schemas.microsoft.com/office/drawing/2014/main" id="{DA9109CA-B821-2A2F-F5D9-C62ACAE48FC3}"/>
              </a:ext>
            </a:extLst>
          </p:cNvPr>
          <p:cNvSpPr>
            <a:spLocks noGrp="1"/>
          </p:cNvSpPr>
          <p:nvPr>
            <p:ph sz="half" idx="2"/>
          </p:nvPr>
        </p:nvSpPr>
        <p:spPr>
          <a:xfrm>
            <a:off x="839788" y="2505075"/>
            <a:ext cx="5157787" cy="4352925"/>
          </a:xfrm>
        </p:spPr>
        <p:txBody>
          <a:bodyPr>
            <a:normAutofit fontScale="40000" lnSpcReduction="20000"/>
          </a:bodyPr>
          <a:lstStyle/>
          <a:p>
            <a:pPr>
              <a:lnSpc>
                <a:spcPct val="120000"/>
              </a:lnSpc>
              <a:defRPr/>
            </a:pPr>
            <a:r>
              <a:rPr lang="en-US" sz="5000" dirty="0"/>
              <a:t>Bolus pump patch only</a:t>
            </a:r>
          </a:p>
          <a:p>
            <a:pPr>
              <a:lnSpc>
                <a:spcPct val="120000"/>
              </a:lnSpc>
              <a:defRPr/>
            </a:pPr>
            <a:r>
              <a:rPr lang="en-US" sz="5000" dirty="0"/>
              <a:t>Approved for adults with T1DM or T2DM</a:t>
            </a:r>
          </a:p>
          <a:p>
            <a:pPr>
              <a:lnSpc>
                <a:spcPct val="120000"/>
              </a:lnSpc>
              <a:defRPr/>
            </a:pPr>
            <a:r>
              <a:rPr lang="en-US" sz="5000" dirty="0"/>
              <a:t>Holds up to 200 units of rapid acting insulin</a:t>
            </a:r>
          </a:p>
          <a:p>
            <a:pPr>
              <a:lnSpc>
                <a:spcPct val="120000"/>
              </a:lnSpc>
              <a:defRPr/>
            </a:pPr>
            <a:r>
              <a:rPr lang="en-US" sz="5000" dirty="0"/>
              <a:t>On-demand bolus doses in 2 unit increments </a:t>
            </a:r>
          </a:p>
          <a:p>
            <a:pPr>
              <a:lnSpc>
                <a:spcPct val="120000"/>
              </a:lnSpc>
              <a:defRPr/>
            </a:pPr>
            <a:r>
              <a:rPr lang="en-US" sz="5000" dirty="0"/>
              <a:t>Doses administered via clicks directly on the device</a:t>
            </a:r>
          </a:p>
          <a:p>
            <a:pPr>
              <a:lnSpc>
                <a:spcPct val="120000"/>
              </a:lnSpc>
              <a:defRPr/>
            </a:pPr>
            <a:r>
              <a:rPr lang="en-US" sz="5000" dirty="0"/>
              <a:t>Must be changed every 4 days</a:t>
            </a:r>
          </a:p>
          <a:p>
            <a:pPr>
              <a:defRPr/>
            </a:pPr>
            <a:endParaRPr lang="en-US" dirty="0"/>
          </a:p>
        </p:txBody>
      </p:sp>
      <p:sp>
        <p:nvSpPr>
          <p:cNvPr id="8" name="Text Placeholder 7">
            <a:extLst>
              <a:ext uri="{FF2B5EF4-FFF2-40B4-BE49-F238E27FC236}">
                <a16:creationId xmlns:a16="http://schemas.microsoft.com/office/drawing/2014/main" id="{1C57FC7A-9D88-D87F-10BB-41548F6D22FC}"/>
              </a:ext>
            </a:extLst>
          </p:cNvPr>
          <p:cNvSpPr>
            <a:spLocks noGrp="1"/>
          </p:cNvSpPr>
          <p:nvPr>
            <p:ph type="body" sz="quarter" idx="3"/>
          </p:nvPr>
        </p:nvSpPr>
        <p:spPr>
          <a:xfrm>
            <a:off x="6172200" y="1681163"/>
            <a:ext cx="5183188" cy="823912"/>
          </a:xfrm>
        </p:spPr>
        <p:txBody>
          <a:bodyPr/>
          <a:lstStyle/>
          <a:p>
            <a:pPr>
              <a:defRPr/>
            </a:pPr>
            <a:r>
              <a:rPr lang="en-US" altLang="en-US" sz="2664" dirty="0"/>
              <a:t>V-Go</a:t>
            </a:r>
            <a:endParaRPr lang="en-US" dirty="0"/>
          </a:p>
        </p:txBody>
      </p:sp>
      <p:sp>
        <p:nvSpPr>
          <p:cNvPr id="9" name="Content Placeholder 8">
            <a:extLst>
              <a:ext uri="{FF2B5EF4-FFF2-40B4-BE49-F238E27FC236}">
                <a16:creationId xmlns:a16="http://schemas.microsoft.com/office/drawing/2014/main" id="{BD2A76C8-A3A4-1588-8081-47D4618B37BC}"/>
              </a:ext>
            </a:extLst>
          </p:cNvPr>
          <p:cNvSpPr>
            <a:spLocks noGrp="1"/>
          </p:cNvSpPr>
          <p:nvPr>
            <p:ph sz="quarter" idx="4"/>
          </p:nvPr>
        </p:nvSpPr>
        <p:spPr>
          <a:xfrm>
            <a:off x="6172200" y="2505075"/>
            <a:ext cx="5183188" cy="3684588"/>
          </a:xfrm>
        </p:spPr>
        <p:txBody>
          <a:bodyPr>
            <a:normAutofit fontScale="40000" lnSpcReduction="20000"/>
          </a:bodyPr>
          <a:lstStyle/>
          <a:p>
            <a:pPr>
              <a:lnSpc>
                <a:spcPct val="120000"/>
              </a:lnSpc>
              <a:defRPr/>
            </a:pPr>
            <a:r>
              <a:rPr lang="en-US" sz="5000" dirty="0"/>
              <a:t>24 hr. basal/bolus patch pump</a:t>
            </a:r>
          </a:p>
          <a:p>
            <a:pPr>
              <a:lnSpc>
                <a:spcPct val="120000"/>
              </a:lnSpc>
              <a:defRPr/>
            </a:pPr>
            <a:r>
              <a:rPr lang="en-US" sz="5000" dirty="0"/>
              <a:t>Approved for adults with T2DM</a:t>
            </a:r>
          </a:p>
          <a:p>
            <a:pPr>
              <a:lnSpc>
                <a:spcPct val="120000"/>
              </a:lnSpc>
              <a:defRPr/>
            </a:pPr>
            <a:r>
              <a:rPr lang="en-US" sz="5000" dirty="0"/>
              <a:t>Allows 20, 30, 40 unit basal rate options </a:t>
            </a:r>
          </a:p>
          <a:p>
            <a:pPr>
              <a:lnSpc>
                <a:spcPct val="120000"/>
              </a:lnSpc>
              <a:defRPr/>
            </a:pPr>
            <a:r>
              <a:rPr lang="en-US" sz="5000" dirty="0"/>
              <a:t>On-demand bolus doses in 2 unit increments </a:t>
            </a:r>
          </a:p>
          <a:p>
            <a:pPr lvl="1">
              <a:lnSpc>
                <a:spcPct val="120000"/>
              </a:lnSpc>
              <a:defRPr/>
            </a:pPr>
            <a:r>
              <a:rPr lang="en-US" sz="4500" dirty="0"/>
              <a:t>Up to 36 units/24 </a:t>
            </a:r>
            <a:r>
              <a:rPr lang="en-US" sz="4500" dirty="0" err="1"/>
              <a:t>hrs</a:t>
            </a:r>
            <a:endParaRPr lang="en-US" sz="4500" dirty="0"/>
          </a:p>
          <a:p>
            <a:pPr>
              <a:lnSpc>
                <a:spcPct val="120000"/>
              </a:lnSpc>
              <a:defRPr/>
            </a:pPr>
            <a:r>
              <a:rPr lang="en-US" sz="5000" dirty="0"/>
              <a:t>Doses administered via clicks directly on the device</a:t>
            </a:r>
          </a:p>
          <a:p>
            <a:pPr>
              <a:lnSpc>
                <a:spcPct val="120000"/>
              </a:lnSpc>
              <a:defRPr/>
            </a:pPr>
            <a:r>
              <a:rPr lang="en-US" sz="5000" dirty="0"/>
              <a:t>Must be changed daily </a:t>
            </a:r>
          </a:p>
          <a:p>
            <a:pPr>
              <a:defRPr/>
            </a:pPr>
            <a:endParaRPr lang="en-US" dirty="0"/>
          </a:p>
        </p:txBody>
      </p:sp>
      <p:sp>
        <p:nvSpPr>
          <p:cNvPr id="11" name="TextBox 10">
            <a:extLst>
              <a:ext uri="{FF2B5EF4-FFF2-40B4-BE49-F238E27FC236}">
                <a16:creationId xmlns:a16="http://schemas.microsoft.com/office/drawing/2014/main" id="{8282C447-CA57-C8CC-2D9F-FAFCF80B7CD8}"/>
              </a:ext>
            </a:extLst>
          </p:cNvPr>
          <p:cNvSpPr txBox="1"/>
          <p:nvPr/>
        </p:nvSpPr>
        <p:spPr>
          <a:xfrm>
            <a:off x="981074" y="6250298"/>
            <a:ext cx="10379076" cy="485154"/>
          </a:xfrm>
          <a:prstGeom prst="rect">
            <a:avLst/>
          </a:prstGeom>
          <a:noFill/>
        </p:spPr>
        <p:txBody>
          <a:bodyPr wrap="square" lIns="114702" tIns="57351" rIns="114702" bIns="57351">
            <a:spAutoFit/>
          </a:bodyPr>
          <a:lstStyle/>
          <a:p>
            <a:pPr defTabSz="609036">
              <a:defRPr/>
            </a:pPr>
            <a:r>
              <a:rPr lang="en-US" sz="1200" dirty="0" err="1">
                <a:solidFill>
                  <a:prstClr val="black"/>
                </a:solidFill>
                <a:latin typeface="Calibri"/>
              </a:rPr>
              <a:t>Cequr</a:t>
            </a:r>
            <a:r>
              <a:rPr lang="en-US" sz="1200" dirty="0">
                <a:solidFill>
                  <a:prstClr val="black"/>
                </a:solidFill>
                <a:latin typeface="Calibri"/>
              </a:rPr>
              <a:t> Simplicity Product Guide: https://myceqursimplicity.com/wp-content/uploads/User-Guide.pdf</a:t>
            </a:r>
          </a:p>
          <a:p>
            <a:pPr defTabSz="609036">
              <a:defRPr/>
            </a:pPr>
            <a:r>
              <a:rPr lang="en-US" sz="1200" dirty="0">
                <a:solidFill>
                  <a:prstClr val="black"/>
                </a:solidFill>
                <a:latin typeface="Calibri"/>
              </a:rPr>
              <a:t>V-Go Product Guide: https://www.go-vgo.com/wp-content/uploads/2018/06/instructions-for-patient-use.pdf</a:t>
            </a:r>
            <a:endParaRPr lang="en-US" altLang="en-US" sz="1200" dirty="0">
              <a:solidFill>
                <a:srgbClr val="44546A"/>
              </a:solidFill>
              <a:latin typeface="Calibri"/>
            </a:endParaRPr>
          </a:p>
        </p:txBody>
      </p:sp>
      <p:pic>
        <p:nvPicPr>
          <p:cNvPr id="195592" name="Picture 2">
            <a:extLst>
              <a:ext uri="{FF2B5EF4-FFF2-40B4-BE49-F238E27FC236}">
                <a16:creationId xmlns:a16="http://schemas.microsoft.com/office/drawing/2014/main" id="{FE739F11-F96D-C6FB-E00C-DC3A62D3A5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223"/>
          <a:stretch>
            <a:fillRect/>
          </a:stretch>
        </p:blipFill>
        <p:spPr bwMode="auto">
          <a:xfrm>
            <a:off x="1295400" y="515253"/>
            <a:ext cx="762000" cy="926627"/>
          </a:xfrm>
          <a:prstGeom prst="rect">
            <a:avLst/>
          </a:prstGeom>
          <a:solidFill>
            <a:srgbClr val="C8ACA0"/>
          </a:solidFill>
          <a:ln>
            <a:noFill/>
          </a:ln>
        </p:spPr>
      </p:pic>
      <p:pic>
        <p:nvPicPr>
          <p:cNvPr id="195593" name="Picture 1">
            <a:extLst>
              <a:ext uri="{FF2B5EF4-FFF2-40B4-BE49-F238E27FC236}">
                <a16:creationId xmlns:a16="http://schemas.microsoft.com/office/drawing/2014/main" id="{5DE1D0AD-F8A6-D46A-CB0C-50FED94C74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09075" y="461963"/>
            <a:ext cx="2251075" cy="1241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CAE20678-ABF7-D761-3DC3-848810C930B3}"/>
              </a:ext>
            </a:extLst>
          </p:cNvPr>
          <p:cNvSpPr/>
          <p:nvPr/>
        </p:nvSpPr>
        <p:spPr>
          <a:xfrm>
            <a:off x="1504950" y="636144"/>
            <a:ext cx="104775" cy="600202"/>
          </a:xfrm>
          <a:custGeom>
            <a:avLst/>
            <a:gdLst>
              <a:gd name="connsiteX0" fmla="*/ 0 w 76200"/>
              <a:gd name="connsiteY0" fmla="*/ 0 h 583057"/>
              <a:gd name="connsiteX1" fmla="*/ 76200 w 76200"/>
              <a:gd name="connsiteY1" fmla="*/ 0 h 583057"/>
              <a:gd name="connsiteX2" fmla="*/ 76200 w 76200"/>
              <a:gd name="connsiteY2" fmla="*/ 583057 h 583057"/>
              <a:gd name="connsiteX3" fmla="*/ 0 w 76200"/>
              <a:gd name="connsiteY3" fmla="*/ 583057 h 583057"/>
              <a:gd name="connsiteX4" fmla="*/ 0 w 76200"/>
              <a:gd name="connsiteY4" fmla="*/ 0 h 583057"/>
              <a:gd name="connsiteX0" fmla="*/ 19050 w 95250"/>
              <a:gd name="connsiteY0" fmla="*/ 0 h 596392"/>
              <a:gd name="connsiteX1" fmla="*/ 95250 w 95250"/>
              <a:gd name="connsiteY1" fmla="*/ 0 h 596392"/>
              <a:gd name="connsiteX2" fmla="*/ 95250 w 95250"/>
              <a:gd name="connsiteY2" fmla="*/ 583057 h 596392"/>
              <a:gd name="connsiteX3" fmla="*/ 0 w 95250"/>
              <a:gd name="connsiteY3" fmla="*/ 596392 h 596392"/>
              <a:gd name="connsiteX4" fmla="*/ 19050 w 95250"/>
              <a:gd name="connsiteY4" fmla="*/ 0 h 596392"/>
              <a:gd name="connsiteX0" fmla="*/ 19050 w 104775"/>
              <a:gd name="connsiteY0" fmla="*/ 0 h 600202"/>
              <a:gd name="connsiteX1" fmla="*/ 95250 w 104775"/>
              <a:gd name="connsiteY1" fmla="*/ 0 h 600202"/>
              <a:gd name="connsiteX2" fmla="*/ 104775 w 104775"/>
              <a:gd name="connsiteY2" fmla="*/ 600202 h 600202"/>
              <a:gd name="connsiteX3" fmla="*/ 0 w 104775"/>
              <a:gd name="connsiteY3" fmla="*/ 596392 h 600202"/>
              <a:gd name="connsiteX4" fmla="*/ 19050 w 104775"/>
              <a:gd name="connsiteY4" fmla="*/ 0 h 600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600202">
                <a:moveTo>
                  <a:pt x="19050" y="0"/>
                </a:moveTo>
                <a:lnTo>
                  <a:pt x="95250" y="0"/>
                </a:lnTo>
                <a:lnTo>
                  <a:pt x="104775" y="600202"/>
                </a:lnTo>
                <a:lnTo>
                  <a:pt x="0" y="596392"/>
                </a:lnTo>
                <a:lnTo>
                  <a:pt x="19050" y="0"/>
                </a:lnTo>
                <a:close/>
              </a:path>
            </a:pathLst>
          </a:custGeom>
          <a:solidFill>
            <a:srgbClr val="C8AC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C8ACA0"/>
                </a:solidFill>
              </a:ln>
            </a:endParaRPr>
          </a:p>
        </p:txBody>
      </p:sp>
      <p:sp>
        <p:nvSpPr>
          <p:cNvPr id="3" name="Oval 2">
            <a:extLst>
              <a:ext uri="{FF2B5EF4-FFF2-40B4-BE49-F238E27FC236}">
                <a16:creationId xmlns:a16="http://schemas.microsoft.com/office/drawing/2014/main" id="{2CEFA355-29A1-AFFE-9B16-5197C23FCEC1}"/>
              </a:ext>
            </a:extLst>
          </p:cNvPr>
          <p:cNvSpPr/>
          <p:nvPr/>
        </p:nvSpPr>
        <p:spPr>
          <a:xfrm>
            <a:off x="1338603" y="685800"/>
            <a:ext cx="45719" cy="550546"/>
          </a:xfrm>
          <a:prstGeom prst="ellipse">
            <a:avLst/>
          </a:prstGeom>
          <a:solidFill>
            <a:srgbClr val="C8AC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461F8D3-48C5-16AD-3F0D-21F26BDCE592}"/>
              </a:ext>
            </a:extLst>
          </p:cNvPr>
          <p:cNvSpPr/>
          <p:nvPr/>
        </p:nvSpPr>
        <p:spPr>
          <a:xfrm flipH="1">
            <a:off x="1810702" y="990600"/>
            <a:ext cx="45720" cy="283370"/>
          </a:xfrm>
          <a:prstGeom prst="rect">
            <a:avLst/>
          </a:prstGeom>
          <a:solidFill>
            <a:srgbClr val="C8AC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94E663C-A309-8901-1E47-C97B37B97ECE}"/>
              </a:ext>
            </a:extLst>
          </p:cNvPr>
          <p:cNvSpPr/>
          <p:nvPr/>
        </p:nvSpPr>
        <p:spPr>
          <a:xfrm>
            <a:off x="8720138" y="4427538"/>
            <a:ext cx="2938462" cy="9667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a:extLst>
              <a:ext uri="{FF2B5EF4-FFF2-40B4-BE49-F238E27FC236}">
                <a16:creationId xmlns:a16="http://schemas.microsoft.com/office/drawing/2014/main" id="{BC64D5AA-EAF8-8AE9-BF46-402D2CD99F7A}"/>
              </a:ext>
            </a:extLst>
          </p:cNvPr>
          <p:cNvSpPr/>
          <p:nvPr/>
        </p:nvSpPr>
        <p:spPr>
          <a:xfrm>
            <a:off x="4648200" y="4427538"/>
            <a:ext cx="2036763" cy="9667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a:extLst>
              <a:ext uri="{FF2B5EF4-FFF2-40B4-BE49-F238E27FC236}">
                <a16:creationId xmlns:a16="http://schemas.microsoft.com/office/drawing/2014/main" id="{739BAE39-BD2B-8FFC-7672-41A1ABA0C723}"/>
              </a:ext>
            </a:extLst>
          </p:cNvPr>
          <p:cNvSpPr/>
          <p:nvPr/>
        </p:nvSpPr>
        <p:spPr>
          <a:xfrm>
            <a:off x="1225550" y="4662488"/>
            <a:ext cx="1746250" cy="90011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a:extLst>
              <a:ext uri="{FF2B5EF4-FFF2-40B4-BE49-F238E27FC236}">
                <a16:creationId xmlns:a16="http://schemas.microsoft.com/office/drawing/2014/main" id="{093043D4-F95C-C847-E633-C40764DE829E}"/>
              </a:ext>
            </a:extLst>
          </p:cNvPr>
          <p:cNvSpPr/>
          <p:nvPr/>
        </p:nvSpPr>
        <p:spPr>
          <a:xfrm>
            <a:off x="8970963" y="2890838"/>
            <a:ext cx="2127250" cy="100806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a:extLst>
              <a:ext uri="{FF2B5EF4-FFF2-40B4-BE49-F238E27FC236}">
                <a16:creationId xmlns:a16="http://schemas.microsoft.com/office/drawing/2014/main" id="{984DF81C-8A7F-624A-A765-098CD41A3B6F}"/>
              </a:ext>
            </a:extLst>
          </p:cNvPr>
          <p:cNvSpPr/>
          <p:nvPr/>
        </p:nvSpPr>
        <p:spPr>
          <a:xfrm>
            <a:off x="4419600" y="3006725"/>
            <a:ext cx="2514600" cy="8445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a:extLst>
              <a:ext uri="{FF2B5EF4-FFF2-40B4-BE49-F238E27FC236}">
                <a16:creationId xmlns:a16="http://schemas.microsoft.com/office/drawing/2014/main" id="{8AFD1386-6638-104D-4EF0-D2A452AE7E71}"/>
              </a:ext>
            </a:extLst>
          </p:cNvPr>
          <p:cNvSpPr/>
          <p:nvPr/>
        </p:nvSpPr>
        <p:spPr>
          <a:xfrm>
            <a:off x="1225550" y="2860675"/>
            <a:ext cx="174625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7640" name="Rectangle 2">
            <a:extLst>
              <a:ext uri="{FF2B5EF4-FFF2-40B4-BE49-F238E27FC236}">
                <a16:creationId xmlns:a16="http://schemas.microsoft.com/office/drawing/2014/main" id="{82E48F5B-0600-D188-AA77-5CB41D00B8A6}"/>
              </a:ext>
            </a:extLst>
          </p:cNvPr>
          <p:cNvSpPr>
            <a:spLocks noGrp="1"/>
          </p:cNvSpPr>
          <p:nvPr>
            <p:ph type="title"/>
          </p:nvPr>
        </p:nvSpPr>
        <p:spPr>
          <a:xfrm>
            <a:off x="-152400" y="1463675"/>
            <a:ext cx="12192000" cy="1325563"/>
          </a:xfrm>
        </p:spPr>
        <p:txBody>
          <a:bodyPr/>
          <a:lstStyle/>
          <a:p>
            <a:pPr eaLnBrk="1" hangingPunct="1"/>
            <a:r>
              <a:rPr lang="en-US" altLang="en-US"/>
              <a:t>Automated Insulin Delivery Systems</a:t>
            </a:r>
          </a:p>
        </p:txBody>
      </p:sp>
      <p:sp>
        <p:nvSpPr>
          <p:cNvPr id="48131" name="Rectangle 3">
            <a:extLst>
              <a:ext uri="{FF2B5EF4-FFF2-40B4-BE49-F238E27FC236}">
                <a16:creationId xmlns:a16="http://schemas.microsoft.com/office/drawing/2014/main" id="{6C4996EA-1662-6421-6FE8-E6535DF62F20}"/>
              </a:ext>
            </a:extLst>
          </p:cNvPr>
          <p:cNvSpPr>
            <a:spLocks noGrp="1"/>
          </p:cNvSpPr>
          <p:nvPr>
            <p:ph idx="4294967295"/>
          </p:nvPr>
        </p:nvSpPr>
        <p:spPr>
          <a:xfrm>
            <a:off x="781050" y="3006725"/>
            <a:ext cx="2647950" cy="844550"/>
          </a:xfrm>
        </p:spPr>
        <p:txBody>
          <a:bodyPr>
            <a:noAutofit/>
          </a:bodyPr>
          <a:lstStyle/>
          <a:p>
            <a:pPr marL="0" indent="0" algn="ctr" eaLnBrk="1" hangingPunct="1">
              <a:buFontTx/>
              <a:buNone/>
              <a:defRPr/>
            </a:pPr>
            <a:r>
              <a:rPr lang="en-US" altLang="en-US" sz="1998" dirty="0" err="1">
                <a:solidFill>
                  <a:schemeClr val="tx1"/>
                </a:solidFill>
              </a:rPr>
              <a:t>Omnipod</a:t>
            </a:r>
            <a:r>
              <a:rPr lang="en-US" altLang="en-US" sz="1998" dirty="0">
                <a:solidFill>
                  <a:schemeClr val="tx1"/>
                </a:solidFill>
              </a:rPr>
              <a:t> 5</a:t>
            </a:r>
            <a:br>
              <a:rPr lang="en-US" altLang="en-US" sz="1998" dirty="0">
                <a:solidFill>
                  <a:schemeClr val="tx1"/>
                </a:solidFill>
              </a:rPr>
            </a:br>
            <a:r>
              <a:rPr lang="en-US" altLang="en-US" sz="1998" dirty="0">
                <a:solidFill>
                  <a:schemeClr val="tx1"/>
                </a:solidFill>
              </a:rPr>
              <a:t>(</a:t>
            </a:r>
            <a:r>
              <a:rPr lang="en-US" altLang="en-US" sz="1998" dirty="0" err="1">
                <a:solidFill>
                  <a:schemeClr val="tx1"/>
                </a:solidFill>
              </a:rPr>
              <a:t>Insulet</a:t>
            </a:r>
            <a:r>
              <a:rPr lang="en-US" altLang="en-US" sz="1998" dirty="0">
                <a:solidFill>
                  <a:schemeClr val="tx1"/>
                </a:solidFill>
              </a:rPr>
              <a:t>)</a:t>
            </a:r>
          </a:p>
        </p:txBody>
      </p:sp>
      <p:sp>
        <p:nvSpPr>
          <p:cNvPr id="48132" name="Text Box 16">
            <a:extLst>
              <a:ext uri="{FF2B5EF4-FFF2-40B4-BE49-F238E27FC236}">
                <a16:creationId xmlns:a16="http://schemas.microsoft.com/office/drawing/2014/main" id="{C99EF8EC-35DE-5C2F-20A6-E939BBF2EC8C}"/>
              </a:ext>
            </a:extLst>
          </p:cNvPr>
          <p:cNvSpPr txBox="1">
            <a:spLocks noChangeArrowheads="1"/>
          </p:cNvSpPr>
          <p:nvPr/>
        </p:nvSpPr>
        <p:spPr bwMode="auto">
          <a:xfrm>
            <a:off x="4110038" y="3060700"/>
            <a:ext cx="3065462" cy="714375"/>
          </a:xfrm>
          <a:prstGeom prst="rect">
            <a:avLst/>
          </a:prstGeom>
          <a:noFill/>
          <a:ln>
            <a:noFill/>
          </a:ln>
          <a:effectLst/>
        </p:spPr>
        <p:txBody>
          <a:bodyPr lIns="98334" tIns="49166" rIns="98334" bIns="49166">
            <a:spAutoFit/>
          </a:bodyPr>
          <a:lstStyle>
            <a:lvl1pPr defTabSz="976313">
              <a:defRPr>
                <a:solidFill>
                  <a:schemeClr val="tx1"/>
                </a:solidFill>
                <a:latin typeface="Arial" panose="020B0604020202020204" pitchFamily="34" charset="0"/>
              </a:defRPr>
            </a:lvl1pPr>
            <a:lvl2pPr marL="742950" indent="-285750" defTabSz="976313">
              <a:defRPr>
                <a:solidFill>
                  <a:schemeClr val="tx1"/>
                </a:solidFill>
                <a:latin typeface="Arial" panose="020B0604020202020204" pitchFamily="34" charset="0"/>
              </a:defRPr>
            </a:lvl2pPr>
            <a:lvl3pPr marL="1143000" indent="-228600" defTabSz="976313">
              <a:defRPr>
                <a:solidFill>
                  <a:schemeClr val="tx1"/>
                </a:solidFill>
                <a:latin typeface="Arial" panose="020B0604020202020204" pitchFamily="34" charset="0"/>
              </a:defRPr>
            </a:lvl3pPr>
            <a:lvl4pPr marL="1600200" indent="-228600" defTabSz="976313">
              <a:defRPr>
                <a:solidFill>
                  <a:schemeClr val="tx1"/>
                </a:solidFill>
                <a:latin typeface="Arial" panose="020B0604020202020204" pitchFamily="34" charset="0"/>
              </a:defRPr>
            </a:lvl4pPr>
            <a:lvl5pPr marL="2057400" indent="-228600" defTabSz="976313">
              <a:defRPr>
                <a:solidFill>
                  <a:schemeClr val="tx1"/>
                </a:solidFill>
                <a:latin typeface="Arial" panose="020B0604020202020204" pitchFamily="34" charset="0"/>
              </a:defRPr>
            </a:lvl5pPr>
            <a:lvl6pPr marL="2514600" indent="-228600" defTabSz="976313" eaLnBrk="0" fontAlgn="base" hangingPunct="0">
              <a:spcBef>
                <a:spcPct val="0"/>
              </a:spcBef>
              <a:spcAft>
                <a:spcPct val="0"/>
              </a:spcAft>
              <a:defRPr>
                <a:solidFill>
                  <a:schemeClr val="tx1"/>
                </a:solidFill>
                <a:latin typeface="Arial" panose="020B0604020202020204" pitchFamily="34" charset="0"/>
              </a:defRPr>
            </a:lvl6pPr>
            <a:lvl7pPr marL="2971800" indent="-228600" defTabSz="976313" eaLnBrk="0" fontAlgn="base" hangingPunct="0">
              <a:spcBef>
                <a:spcPct val="0"/>
              </a:spcBef>
              <a:spcAft>
                <a:spcPct val="0"/>
              </a:spcAft>
              <a:defRPr>
                <a:solidFill>
                  <a:schemeClr val="tx1"/>
                </a:solidFill>
                <a:latin typeface="Arial" panose="020B0604020202020204" pitchFamily="34" charset="0"/>
              </a:defRPr>
            </a:lvl7pPr>
            <a:lvl8pPr marL="3429000" indent="-228600" defTabSz="976313" eaLnBrk="0" fontAlgn="base" hangingPunct="0">
              <a:spcBef>
                <a:spcPct val="0"/>
              </a:spcBef>
              <a:spcAft>
                <a:spcPct val="0"/>
              </a:spcAft>
              <a:defRPr>
                <a:solidFill>
                  <a:schemeClr val="tx1"/>
                </a:solidFill>
                <a:latin typeface="Arial" panose="020B0604020202020204" pitchFamily="34" charset="0"/>
              </a:defRPr>
            </a:lvl8pPr>
            <a:lvl9pPr marL="3886200" indent="-228600" defTabSz="976313" eaLnBrk="0" fontAlgn="base" hangingPunct="0">
              <a:spcBef>
                <a:spcPct val="0"/>
              </a:spcBef>
              <a:spcAft>
                <a:spcPct val="0"/>
              </a:spcAft>
              <a:defRPr>
                <a:solidFill>
                  <a:schemeClr val="tx1"/>
                </a:solidFill>
                <a:latin typeface="Arial" panose="020B0604020202020204" pitchFamily="34" charset="0"/>
              </a:defRPr>
            </a:lvl9pPr>
          </a:lstStyle>
          <a:p>
            <a:pPr algn="ctr" defTabSz="975410">
              <a:buClr>
                <a:srgbClr val="7AD0E7"/>
              </a:buClr>
              <a:defRPr/>
            </a:pPr>
            <a:r>
              <a:rPr lang="en-US" altLang="en-US" sz="1998" dirty="0">
                <a:cs typeface="Arial" panose="020B0604020202020204" pitchFamily="34" charset="0"/>
              </a:rPr>
              <a:t>T:slim X2 (Tandem)</a:t>
            </a:r>
          </a:p>
          <a:p>
            <a:pPr algn="ctr" defTabSz="975410">
              <a:buClr>
                <a:srgbClr val="7AD0E7"/>
              </a:buClr>
              <a:defRPr/>
            </a:pPr>
            <a:r>
              <a:rPr lang="en-US" altLang="en-US" sz="1998" dirty="0">
                <a:cs typeface="Arial" panose="020B0604020202020204" pitchFamily="34" charset="0"/>
              </a:rPr>
              <a:t>Control IQ+</a:t>
            </a:r>
          </a:p>
        </p:txBody>
      </p:sp>
      <p:sp>
        <p:nvSpPr>
          <p:cNvPr id="3" name="Text Box 11">
            <a:extLst>
              <a:ext uri="{FF2B5EF4-FFF2-40B4-BE49-F238E27FC236}">
                <a16:creationId xmlns:a16="http://schemas.microsoft.com/office/drawing/2014/main" id="{DBB7EB84-7AA9-6821-E46A-80946B10741A}"/>
              </a:ext>
            </a:extLst>
          </p:cNvPr>
          <p:cNvSpPr txBox="1">
            <a:spLocks noChangeArrowheads="1"/>
          </p:cNvSpPr>
          <p:nvPr/>
        </p:nvSpPr>
        <p:spPr bwMode="auto">
          <a:xfrm>
            <a:off x="8801100" y="3006725"/>
            <a:ext cx="2338388" cy="776288"/>
          </a:xfrm>
          <a:prstGeom prst="rect">
            <a:avLst/>
          </a:prstGeom>
          <a:noFill/>
          <a:ln>
            <a:noFill/>
          </a:ln>
          <a:effectLst/>
        </p:spPr>
        <p:txBody>
          <a:bodyPr lIns="98334" tIns="49166" rIns="98334" bIns="49166">
            <a:spAutoFit/>
          </a:bodyPr>
          <a:lstStyle>
            <a:lvl1pPr defTabSz="976313">
              <a:defRPr>
                <a:solidFill>
                  <a:schemeClr val="tx1"/>
                </a:solidFill>
                <a:latin typeface="Arial" panose="020B0604020202020204" pitchFamily="34" charset="0"/>
              </a:defRPr>
            </a:lvl1pPr>
            <a:lvl2pPr marL="742950" indent="-285750" defTabSz="976313">
              <a:defRPr>
                <a:solidFill>
                  <a:schemeClr val="tx1"/>
                </a:solidFill>
                <a:latin typeface="Arial" panose="020B0604020202020204" pitchFamily="34" charset="0"/>
              </a:defRPr>
            </a:lvl2pPr>
            <a:lvl3pPr marL="1143000" indent="-228600" defTabSz="976313">
              <a:defRPr>
                <a:solidFill>
                  <a:schemeClr val="tx1"/>
                </a:solidFill>
                <a:latin typeface="Arial" panose="020B0604020202020204" pitchFamily="34" charset="0"/>
              </a:defRPr>
            </a:lvl3pPr>
            <a:lvl4pPr marL="1600200" indent="-228600" defTabSz="976313">
              <a:defRPr>
                <a:solidFill>
                  <a:schemeClr val="tx1"/>
                </a:solidFill>
                <a:latin typeface="Arial" panose="020B0604020202020204" pitchFamily="34" charset="0"/>
              </a:defRPr>
            </a:lvl4pPr>
            <a:lvl5pPr marL="2057400" indent="-228600" defTabSz="976313">
              <a:defRPr>
                <a:solidFill>
                  <a:schemeClr val="tx1"/>
                </a:solidFill>
                <a:latin typeface="Arial" panose="020B0604020202020204" pitchFamily="34" charset="0"/>
              </a:defRPr>
            </a:lvl5pPr>
            <a:lvl6pPr marL="2514600" indent="-228600" defTabSz="976313" eaLnBrk="0" fontAlgn="base" hangingPunct="0">
              <a:spcBef>
                <a:spcPct val="0"/>
              </a:spcBef>
              <a:spcAft>
                <a:spcPct val="0"/>
              </a:spcAft>
              <a:defRPr>
                <a:solidFill>
                  <a:schemeClr val="tx1"/>
                </a:solidFill>
                <a:latin typeface="Arial" panose="020B0604020202020204" pitchFamily="34" charset="0"/>
              </a:defRPr>
            </a:lvl6pPr>
            <a:lvl7pPr marL="2971800" indent="-228600" defTabSz="976313" eaLnBrk="0" fontAlgn="base" hangingPunct="0">
              <a:spcBef>
                <a:spcPct val="0"/>
              </a:spcBef>
              <a:spcAft>
                <a:spcPct val="0"/>
              </a:spcAft>
              <a:defRPr>
                <a:solidFill>
                  <a:schemeClr val="tx1"/>
                </a:solidFill>
                <a:latin typeface="Arial" panose="020B0604020202020204" pitchFamily="34" charset="0"/>
              </a:defRPr>
            </a:lvl7pPr>
            <a:lvl8pPr marL="3429000" indent="-228600" defTabSz="976313" eaLnBrk="0" fontAlgn="base" hangingPunct="0">
              <a:spcBef>
                <a:spcPct val="0"/>
              </a:spcBef>
              <a:spcAft>
                <a:spcPct val="0"/>
              </a:spcAft>
              <a:defRPr>
                <a:solidFill>
                  <a:schemeClr val="tx1"/>
                </a:solidFill>
                <a:latin typeface="Arial" panose="020B0604020202020204" pitchFamily="34" charset="0"/>
              </a:defRPr>
            </a:lvl8pPr>
            <a:lvl9pPr marL="3886200" indent="-228600" defTabSz="976313" eaLnBrk="0" fontAlgn="base" hangingPunct="0">
              <a:spcBef>
                <a:spcPct val="0"/>
              </a:spcBef>
              <a:spcAft>
                <a:spcPct val="0"/>
              </a:spcAft>
              <a:defRPr>
                <a:solidFill>
                  <a:schemeClr val="tx1"/>
                </a:solidFill>
                <a:latin typeface="Arial" panose="020B0604020202020204" pitchFamily="34" charset="0"/>
              </a:defRPr>
            </a:lvl9pPr>
          </a:lstStyle>
          <a:p>
            <a:pPr algn="ctr" defTabSz="975410">
              <a:spcBef>
                <a:spcPct val="20000"/>
              </a:spcBef>
              <a:buClr>
                <a:srgbClr val="7AD0E7"/>
              </a:buClr>
              <a:defRPr/>
            </a:pPr>
            <a:r>
              <a:rPr lang="en-US" altLang="en-US" sz="1998" dirty="0">
                <a:cs typeface="Arial" panose="020B0604020202020204" pitchFamily="34" charset="0"/>
              </a:rPr>
              <a:t>780G </a:t>
            </a:r>
          </a:p>
          <a:p>
            <a:pPr algn="ctr" defTabSz="975410">
              <a:spcBef>
                <a:spcPct val="20000"/>
              </a:spcBef>
              <a:buClr>
                <a:srgbClr val="7AD0E7"/>
              </a:buClr>
              <a:defRPr/>
            </a:pPr>
            <a:r>
              <a:rPr lang="en-US" altLang="en-US" sz="1998" dirty="0">
                <a:cs typeface="Arial" panose="020B0604020202020204" pitchFamily="34" charset="0"/>
              </a:rPr>
              <a:t>(</a:t>
            </a:r>
            <a:r>
              <a:rPr lang="en-US" altLang="en-US" sz="1998" dirty="0" err="1">
                <a:cs typeface="Arial" panose="020B0604020202020204" pitchFamily="34" charset="0"/>
              </a:rPr>
              <a:t>Minimed</a:t>
            </a:r>
            <a:r>
              <a:rPr lang="en-US" altLang="en-US" sz="1998" dirty="0">
                <a:cs typeface="Arial" panose="020B0604020202020204" pitchFamily="34" charset="0"/>
              </a:rPr>
              <a:t>)</a:t>
            </a:r>
          </a:p>
        </p:txBody>
      </p:sp>
      <p:sp>
        <p:nvSpPr>
          <p:cNvPr id="6" name="Text Box 11">
            <a:extLst>
              <a:ext uri="{FF2B5EF4-FFF2-40B4-BE49-F238E27FC236}">
                <a16:creationId xmlns:a16="http://schemas.microsoft.com/office/drawing/2014/main" id="{751EBB05-D94D-0D43-9637-36C863ED5BB4}"/>
              </a:ext>
            </a:extLst>
          </p:cNvPr>
          <p:cNvSpPr txBox="1">
            <a:spLocks noChangeArrowheads="1"/>
          </p:cNvSpPr>
          <p:nvPr/>
        </p:nvSpPr>
        <p:spPr bwMode="auto">
          <a:xfrm>
            <a:off x="8610600" y="4662488"/>
            <a:ext cx="2847975" cy="406400"/>
          </a:xfrm>
          <a:prstGeom prst="rect">
            <a:avLst/>
          </a:prstGeom>
          <a:noFill/>
          <a:ln>
            <a:noFill/>
          </a:ln>
          <a:effectLst/>
        </p:spPr>
        <p:txBody>
          <a:bodyPr lIns="98334" tIns="49166" rIns="98334" bIns="49166">
            <a:spAutoFit/>
          </a:bodyPr>
          <a:lstStyle>
            <a:lvl1pPr defTabSz="976313">
              <a:defRPr>
                <a:solidFill>
                  <a:schemeClr val="tx1"/>
                </a:solidFill>
                <a:latin typeface="Arial" panose="020B0604020202020204" pitchFamily="34" charset="0"/>
              </a:defRPr>
            </a:lvl1pPr>
            <a:lvl2pPr marL="742950" indent="-285750" defTabSz="976313">
              <a:defRPr>
                <a:solidFill>
                  <a:schemeClr val="tx1"/>
                </a:solidFill>
                <a:latin typeface="Arial" panose="020B0604020202020204" pitchFamily="34" charset="0"/>
              </a:defRPr>
            </a:lvl2pPr>
            <a:lvl3pPr marL="1143000" indent="-228600" defTabSz="976313">
              <a:defRPr>
                <a:solidFill>
                  <a:schemeClr val="tx1"/>
                </a:solidFill>
                <a:latin typeface="Arial" panose="020B0604020202020204" pitchFamily="34" charset="0"/>
              </a:defRPr>
            </a:lvl3pPr>
            <a:lvl4pPr marL="1600200" indent="-228600" defTabSz="976313">
              <a:defRPr>
                <a:solidFill>
                  <a:schemeClr val="tx1"/>
                </a:solidFill>
                <a:latin typeface="Arial" panose="020B0604020202020204" pitchFamily="34" charset="0"/>
              </a:defRPr>
            </a:lvl4pPr>
            <a:lvl5pPr marL="2057400" indent="-228600" defTabSz="976313">
              <a:defRPr>
                <a:solidFill>
                  <a:schemeClr val="tx1"/>
                </a:solidFill>
                <a:latin typeface="Arial" panose="020B0604020202020204" pitchFamily="34" charset="0"/>
              </a:defRPr>
            </a:lvl5pPr>
            <a:lvl6pPr marL="2514600" indent="-228600" defTabSz="976313" eaLnBrk="0" fontAlgn="base" hangingPunct="0">
              <a:spcBef>
                <a:spcPct val="0"/>
              </a:spcBef>
              <a:spcAft>
                <a:spcPct val="0"/>
              </a:spcAft>
              <a:defRPr>
                <a:solidFill>
                  <a:schemeClr val="tx1"/>
                </a:solidFill>
                <a:latin typeface="Arial" panose="020B0604020202020204" pitchFamily="34" charset="0"/>
              </a:defRPr>
            </a:lvl6pPr>
            <a:lvl7pPr marL="2971800" indent="-228600" defTabSz="976313" eaLnBrk="0" fontAlgn="base" hangingPunct="0">
              <a:spcBef>
                <a:spcPct val="0"/>
              </a:spcBef>
              <a:spcAft>
                <a:spcPct val="0"/>
              </a:spcAft>
              <a:defRPr>
                <a:solidFill>
                  <a:schemeClr val="tx1"/>
                </a:solidFill>
                <a:latin typeface="Arial" panose="020B0604020202020204" pitchFamily="34" charset="0"/>
              </a:defRPr>
            </a:lvl7pPr>
            <a:lvl8pPr marL="3429000" indent="-228600" defTabSz="976313" eaLnBrk="0" fontAlgn="base" hangingPunct="0">
              <a:spcBef>
                <a:spcPct val="0"/>
              </a:spcBef>
              <a:spcAft>
                <a:spcPct val="0"/>
              </a:spcAft>
              <a:defRPr>
                <a:solidFill>
                  <a:schemeClr val="tx1"/>
                </a:solidFill>
                <a:latin typeface="Arial" panose="020B0604020202020204" pitchFamily="34" charset="0"/>
              </a:defRPr>
            </a:lvl8pPr>
            <a:lvl9pPr marL="3886200" indent="-228600" defTabSz="976313" eaLnBrk="0" fontAlgn="base" hangingPunct="0">
              <a:spcBef>
                <a:spcPct val="0"/>
              </a:spcBef>
              <a:spcAft>
                <a:spcPct val="0"/>
              </a:spcAft>
              <a:defRPr>
                <a:solidFill>
                  <a:schemeClr val="tx1"/>
                </a:solidFill>
                <a:latin typeface="Arial" panose="020B0604020202020204" pitchFamily="34" charset="0"/>
              </a:defRPr>
            </a:lvl9pPr>
          </a:lstStyle>
          <a:p>
            <a:pPr algn="ctr" defTabSz="975410">
              <a:spcBef>
                <a:spcPct val="20000"/>
              </a:spcBef>
              <a:buClr>
                <a:srgbClr val="7AD0E7"/>
              </a:buClr>
              <a:defRPr/>
            </a:pPr>
            <a:r>
              <a:rPr lang="en-US" altLang="en-US" sz="1998" dirty="0">
                <a:cs typeface="Arial" panose="020B0604020202020204" pitchFamily="34" charset="0"/>
              </a:rPr>
              <a:t>Tidepool Loop (Sequel)</a:t>
            </a:r>
          </a:p>
        </p:txBody>
      </p:sp>
      <p:sp>
        <p:nvSpPr>
          <p:cNvPr id="7" name="Text Box 11">
            <a:extLst>
              <a:ext uri="{FF2B5EF4-FFF2-40B4-BE49-F238E27FC236}">
                <a16:creationId xmlns:a16="http://schemas.microsoft.com/office/drawing/2014/main" id="{302E9C56-7AB7-32FF-34F4-AE28D5B035C3}"/>
              </a:ext>
            </a:extLst>
          </p:cNvPr>
          <p:cNvSpPr txBox="1">
            <a:spLocks noChangeArrowheads="1"/>
          </p:cNvSpPr>
          <p:nvPr/>
        </p:nvSpPr>
        <p:spPr bwMode="auto">
          <a:xfrm>
            <a:off x="1066800" y="4662488"/>
            <a:ext cx="2036763" cy="731837"/>
          </a:xfrm>
          <a:prstGeom prst="rect">
            <a:avLst/>
          </a:prstGeom>
          <a:noFill/>
          <a:ln>
            <a:noFill/>
          </a:ln>
          <a:effectLst/>
        </p:spPr>
        <p:txBody>
          <a:bodyPr lIns="55364" tIns="27682" rIns="55364" bIns="27682">
            <a:spAutoFit/>
          </a:bodyPr>
          <a:lstStyle>
            <a:lvl1pPr defTabSz="977900">
              <a:defRPr>
                <a:solidFill>
                  <a:schemeClr val="tx1"/>
                </a:solidFill>
                <a:latin typeface="Arial" panose="020B0604020202020204" pitchFamily="34" charset="0"/>
              </a:defRPr>
            </a:lvl1pPr>
            <a:lvl2pPr marL="742950" indent="-285750" defTabSz="977900">
              <a:defRPr>
                <a:solidFill>
                  <a:schemeClr val="tx1"/>
                </a:solidFill>
                <a:latin typeface="Arial" panose="020B0604020202020204" pitchFamily="34" charset="0"/>
              </a:defRPr>
            </a:lvl2pPr>
            <a:lvl3pPr marL="1143000" indent="-228600" defTabSz="977900">
              <a:defRPr>
                <a:solidFill>
                  <a:schemeClr val="tx1"/>
                </a:solidFill>
                <a:latin typeface="Arial" panose="020B0604020202020204" pitchFamily="34" charset="0"/>
              </a:defRPr>
            </a:lvl3pPr>
            <a:lvl4pPr marL="1600200" indent="-228600" defTabSz="977900">
              <a:defRPr>
                <a:solidFill>
                  <a:schemeClr val="tx1"/>
                </a:solidFill>
                <a:latin typeface="Arial" panose="020B0604020202020204" pitchFamily="34" charset="0"/>
              </a:defRPr>
            </a:lvl4pPr>
            <a:lvl5pPr marL="2057400" indent="-228600" defTabSz="977900">
              <a:defRPr>
                <a:solidFill>
                  <a:schemeClr val="tx1"/>
                </a:solidFill>
                <a:latin typeface="Arial" panose="020B0604020202020204" pitchFamily="34" charset="0"/>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defRPr>
            </a:lvl9pPr>
          </a:lstStyle>
          <a:p>
            <a:pPr algn="ctr" defTabSz="550069">
              <a:spcBef>
                <a:spcPct val="20000"/>
              </a:spcBef>
              <a:buClr>
                <a:srgbClr val="7AD0E7"/>
              </a:buClr>
              <a:defRPr/>
            </a:pPr>
            <a:r>
              <a:rPr lang="en-US" altLang="en-US" sz="2000" dirty="0">
                <a:latin typeface="+mn-lt"/>
                <a:cs typeface="Arial" panose="020B0604020202020204" pitchFamily="34" charset="0"/>
              </a:rPr>
              <a:t> </a:t>
            </a:r>
            <a:r>
              <a:rPr lang="en-US" altLang="en-US" sz="2000" dirty="0" err="1">
                <a:latin typeface="+mn-lt"/>
                <a:cs typeface="Arial" panose="020B0604020202020204" pitchFamily="34" charset="0"/>
              </a:rPr>
              <a:t>iLet</a:t>
            </a:r>
            <a:endParaRPr lang="en-US" altLang="en-US" sz="2000" dirty="0">
              <a:latin typeface="+mn-lt"/>
              <a:cs typeface="Arial" panose="020B0604020202020204" pitchFamily="34" charset="0"/>
            </a:endParaRPr>
          </a:p>
          <a:p>
            <a:pPr algn="ctr" defTabSz="550069">
              <a:spcBef>
                <a:spcPct val="20000"/>
              </a:spcBef>
              <a:buClr>
                <a:srgbClr val="7AD0E7"/>
              </a:buClr>
              <a:defRPr/>
            </a:pPr>
            <a:r>
              <a:rPr lang="en-US" altLang="en-US" sz="2000" dirty="0">
                <a:latin typeface="+mn-lt"/>
                <a:cs typeface="Arial" panose="020B0604020202020204" pitchFamily="34" charset="0"/>
              </a:rPr>
              <a:t>(Beta Bionics)</a:t>
            </a:r>
          </a:p>
        </p:txBody>
      </p:sp>
      <p:sp>
        <p:nvSpPr>
          <p:cNvPr id="2" name="Text Box 16">
            <a:extLst>
              <a:ext uri="{FF2B5EF4-FFF2-40B4-BE49-F238E27FC236}">
                <a16:creationId xmlns:a16="http://schemas.microsoft.com/office/drawing/2014/main" id="{4122BB1F-A992-B0BB-F86B-8739BAA60499}"/>
              </a:ext>
            </a:extLst>
          </p:cNvPr>
          <p:cNvSpPr txBox="1">
            <a:spLocks noChangeArrowheads="1"/>
          </p:cNvSpPr>
          <p:nvPr/>
        </p:nvSpPr>
        <p:spPr bwMode="auto">
          <a:xfrm>
            <a:off x="4110038" y="4495800"/>
            <a:ext cx="3065462" cy="714375"/>
          </a:xfrm>
          <a:prstGeom prst="rect">
            <a:avLst/>
          </a:prstGeom>
          <a:noFill/>
          <a:ln>
            <a:noFill/>
          </a:ln>
          <a:effectLst/>
        </p:spPr>
        <p:txBody>
          <a:bodyPr lIns="98334" tIns="49166" rIns="98334" bIns="49166">
            <a:spAutoFit/>
          </a:bodyPr>
          <a:lstStyle>
            <a:lvl1pPr defTabSz="976313">
              <a:defRPr>
                <a:solidFill>
                  <a:schemeClr val="tx1"/>
                </a:solidFill>
                <a:latin typeface="Arial" panose="020B0604020202020204" pitchFamily="34" charset="0"/>
              </a:defRPr>
            </a:lvl1pPr>
            <a:lvl2pPr marL="742950" indent="-285750" defTabSz="976313">
              <a:defRPr>
                <a:solidFill>
                  <a:schemeClr val="tx1"/>
                </a:solidFill>
                <a:latin typeface="Arial" panose="020B0604020202020204" pitchFamily="34" charset="0"/>
              </a:defRPr>
            </a:lvl2pPr>
            <a:lvl3pPr marL="1143000" indent="-228600" defTabSz="976313">
              <a:defRPr>
                <a:solidFill>
                  <a:schemeClr val="tx1"/>
                </a:solidFill>
                <a:latin typeface="Arial" panose="020B0604020202020204" pitchFamily="34" charset="0"/>
              </a:defRPr>
            </a:lvl3pPr>
            <a:lvl4pPr marL="1600200" indent="-228600" defTabSz="976313">
              <a:defRPr>
                <a:solidFill>
                  <a:schemeClr val="tx1"/>
                </a:solidFill>
                <a:latin typeface="Arial" panose="020B0604020202020204" pitchFamily="34" charset="0"/>
              </a:defRPr>
            </a:lvl4pPr>
            <a:lvl5pPr marL="2057400" indent="-228600" defTabSz="976313">
              <a:defRPr>
                <a:solidFill>
                  <a:schemeClr val="tx1"/>
                </a:solidFill>
                <a:latin typeface="Arial" panose="020B0604020202020204" pitchFamily="34" charset="0"/>
              </a:defRPr>
            </a:lvl5pPr>
            <a:lvl6pPr marL="2514600" indent="-228600" defTabSz="976313" eaLnBrk="0" fontAlgn="base" hangingPunct="0">
              <a:spcBef>
                <a:spcPct val="0"/>
              </a:spcBef>
              <a:spcAft>
                <a:spcPct val="0"/>
              </a:spcAft>
              <a:defRPr>
                <a:solidFill>
                  <a:schemeClr val="tx1"/>
                </a:solidFill>
                <a:latin typeface="Arial" panose="020B0604020202020204" pitchFamily="34" charset="0"/>
              </a:defRPr>
            </a:lvl6pPr>
            <a:lvl7pPr marL="2971800" indent="-228600" defTabSz="976313" eaLnBrk="0" fontAlgn="base" hangingPunct="0">
              <a:spcBef>
                <a:spcPct val="0"/>
              </a:spcBef>
              <a:spcAft>
                <a:spcPct val="0"/>
              </a:spcAft>
              <a:defRPr>
                <a:solidFill>
                  <a:schemeClr val="tx1"/>
                </a:solidFill>
                <a:latin typeface="Arial" panose="020B0604020202020204" pitchFamily="34" charset="0"/>
              </a:defRPr>
            </a:lvl7pPr>
            <a:lvl8pPr marL="3429000" indent="-228600" defTabSz="976313" eaLnBrk="0" fontAlgn="base" hangingPunct="0">
              <a:spcBef>
                <a:spcPct val="0"/>
              </a:spcBef>
              <a:spcAft>
                <a:spcPct val="0"/>
              </a:spcAft>
              <a:defRPr>
                <a:solidFill>
                  <a:schemeClr val="tx1"/>
                </a:solidFill>
                <a:latin typeface="Arial" panose="020B0604020202020204" pitchFamily="34" charset="0"/>
              </a:defRPr>
            </a:lvl8pPr>
            <a:lvl9pPr marL="3886200" indent="-228600" defTabSz="976313" eaLnBrk="0" fontAlgn="base" hangingPunct="0">
              <a:spcBef>
                <a:spcPct val="0"/>
              </a:spcBef>
              <a:spcAft>
                <a:spcPct val="0"/>
              </a:spcAft>
              <a:defRPr>
                <a:solidFill>
                  <a:schemeClr val="tx1"/>
                </a:solidFill>
                <a:latin typeface="Arial" panose="020B0604020202020204" pitchFamily="34" charset="0"/>
              </a:defRPr>
            </a:lvl9pPr>
          </a:lstStyle>
          <a:p>
            <a:pPr algn="ctr" defTabSz="975410">
              <a:buClr>
                <a:srgbClr val="7AD0E7"/>
              </a:buClr>
              <a:defRPr/>
            </a:pPr>
            <a:r>
              <a:rPr lang="en-US" altLang="en-US" sz="1998" dirty="0">
                <a:cs typeface="Arial" panose="020B0604020202020204" pitchFamily="34" charset="0"/>
              </a:rPr>
              <a:t>Mobi (Tandem)</a:t>
            </a:r>
          </a:p>
          <a:p>
            <a:pPr algn="ctr" defTabSz="975410">
              <a:buClr>
                <a:srgbClr val="7AD0E7"/>
              </a:buClr>
              <a:defRPr/>
            </a:pPr>
            <a:r>
              <a:rPr lang="en-US" altLang="en-US" sz="1998" dirty="0">
                <a:cs typeface="Arial" panose="020B0604020202020204" pitchFamily="34" charset="0"/>
              </a:rPr>
              <a:t>Control IQ+</a:t>
            </a:r>
          </a:p>
        </p:txBody>
      </p:sp>
    </p:spTree>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Oval 6">
            <a:extLst>
              <a:ext uri="{FF2B5EF4-FFF2-40B4-BE49-F238E27FC236}">
                <a16:creationId xmlns:a16="http://schemas.microsoft.com/office/drawing/2014/main" id="{95A003D2-7845-7B11-BE31-BB0BC10A6AD3}"/>
              </a:ext>
            </a:extLst>
          </p:cNvPr>
          <p:cNvSpPr/>
          <p:nvPr/>
        </p:nvSpPr>
        <p:spPr>
          <a:xfrm>
            <a:off x="454025" y="1749425"/>
            <a:ext cx="10747375" cy="3735388"/>
          </a:xfrm>
          <a:prstGeom prst="wedgeEllipseCallou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998">
              <a:cs typeface="Calibri" panose="020F0502020204030204" pitchFamily="34" charset="0"/>
            </a:endParaRPr>
          </a:p>
        </p:txBody>
      </p:sp>
      <p:sp>
        <p:nvSpPr>
          <p:cNvPr id="91139" name="Title 1">
            <a:extLst>
              <a:ext uri="{FF2B5EF4-FFF2-40B4-BE49-F238E27FC236}">
                <a16:creationId xmlns:a16="http://schemas.microsoft.com/office/drawing/2014/main" id="{8BCD5CD3-022D-BE62-7669-4EEE7F0CE5F4}"/>
              </a:ext>
            </a:extLst>
          </p:cNvPr>
          <p:cNvSpPr>
            <a:spLocks noGrp="1"/>
          </p:cNvSpPr>
          <p:nvPr>
            <p:ph type="title"/>
          </p:nvPr>
        </p:nvSpPr>
        <p:spPr/>
        <p:txBody>
          <a:bodyPr>
            <a:normAutofit fontScale="90000"/>
          </a:bodyPr>
          <a:lstStyle/>
          <a:p>
            <a:pPr>
              <a:defRPr/>
            </a:pPr>
            <a:r>
              <a:rPr lang="en-US" altLang="en-US" dirty="0"/>
              <a:t>The Importance of Education &amp; Training</a:t>
            </a:r>
          </a:p>
        </p:txBody>
      </p:sp>
      <p:sp>
        <p:nvSpPr>
          <p:cNvPr id="91140" name="Content Placeholder 2">
            <a:extLst>
              <a:ext uri="{FF2B5EF4-FFF2-40B4-BE49-F238E27FC236}">
                <a16:creationId xmlns:a16="http://schemas.microsoft.com/office/drawing/2014/main" id="{C25ED6A0-E0A1-2B8E-00BE-E2E0FF20CDBD}"/>
              </a:ext>
            </a:extLst>
          </p:cNvPr>
          <p:cNvSpPr>
            <a:spLocks noGrp="1"/>
          </p:cNvSpPr>
          <p:nvPr>
            <p:ph idx="1"/>
          </p:nvPr>
        </p:nvSpPr>
        <p:spPr>
          <a:xfrm>
            <a:off x="722313" y="2195513"/>
            <a:ext cx="10747375" cy="2527300"/>
          </a:xfrm>
        </p:spPr>
        <p:txBody>
          <a:bodyPr/>
          <a:lstStyle/>
          <a:p>
            <a:pPr marL="0" indent="0" algn="ctr">
              <a:lnSpc>
                <a:spcPct val="100000"/>
              </a:lnSpc>
              <a:buFont typeface="Arial" panose="020B0604020202020204" pitchFamily="34" charset="0"/>
              <a:buNone/>
              <a:defRPr/>
            </a:pPr>
            <a:r>
              <a:rPr lang="en-US" altLang="en-US" sz="3996" dirty="0"/>
              <a:t>“No device used in diabetes</a:t>
            </a:r>
          </a:p>
          <a:p>
            <a:pPr marL="0" indent="0" algn="ctr">
              <a:lnSpc>
                <a:spcPct val="100000"/>
              </a:lnSpc>
              <a:buFont typeface="Arial" panose="020B0604020202020204" pitchFamily="34" charset="0"/>
              <a:buNone/>
              <a:defRPr/>
            </a:pPr>
            <a:r>
              <a:rPr lang="en-US" altLang="en-US" sz="3996" dirty="0"/>
              <a:t>management works optimally </a:t>
            </a:r>
            <a:br>
              <a:rPr lang="en-US" altLang="en-US" sz="3996" dirty="0"/>
            </a:br>
            <a:r>
              <a:rPr lang="en-US" altLang="en-US" sz="3996" dirty="0"/>
              <a:t>without education, training, and ongoing support.”</a:t>
            </a:r>
          </a:p>
        </p:txBody>
      </p:sp>
      <p:sp>
        <p:nvSpPr>
          <p:cNvPr id="91141" name="Text Box 11">
            <a:extLst>
              <a:ext uri="{FF2B5EF4-FFF2-40B4-BE49-F238E27FC236}">
                <a16:creationId xmlns:a16="http://schemas.microsoft.com/office/drawing/2014/main" id="{9CE11943-B118-DE33-5B84-80872C6A7DF6}"/>
              </a:ext>
            </a:extLst>
          </p:cNvPr>
          <p:cNvSpPr txBox="1">
            <a:spLocks noChangeArrowheads="1"/>
          </p:cNvSpPr>
          <p:nvPr/>
        </p:nvSpPr>
        <p:spPr bwMode="auto">
          <a:xfrm>
            <a:off x="454025" y="6418263"/>
            <a:ext cx="8004175" cy="276225"/>
          </a:xfrm>
          <a:prstGeom prst="rect">
            <a:avLst/>
          </a:prstGeom>
          <a:noFill/>
          <a:ln>
            <a:noFill/>
          </a:ln>
        </p:spPr>
        <p:txBody>
          <a:bodyPr anchor="b">
            <a:spAutoFit/>
          </a:bodyPr>
          <a:lstStyle>
            <a:lvl1pPr>
              <a:lnSpc>
                <a:spcPct val="90000"/>
              </a:lnSpc>
              <a:spcBef>
                <a:spcPts val="1000"/>
              </a:spcBef>
              <a:buFont typeface="Arial" panose="020B0604020202020204" pitchFamily="34" charset="0"/>
              <a:buChar char="•"/>
              <a:defRPr sz="4400">
                <a:solidFill>
                  <a:schemeClr val="bg2"/>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4000">
                <a:solidFill>
                  <a:schemeClr val="bg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3600">
                <a:solidFill>
                  <a:schemeClr val="bg2"/>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defRPr/>
            </a:pPr>
            <a:r>
              <a:rPr lang="pt-BR" altLang="en-US" sz="1199" dirty="0">
                <a:solidFill>
                  <a:srgbClr val="455560"/>
                </a:solidFill>
                <a:latin typeface="Calibri" panose="020F0502020204030204" pitchFamily="34" charset="0"/>
              </a:rPr>
              <a:t>ADA. Diabetes Care. 2025</a:t>
            </a:r>
            <a:endParaRPr lang="en-US" altLang="en-US" sz="1199" dirty="0">
              <a:solidFill>
                <a:srgbClr val="455560"/>
              </a:solidFill>
              <a:latin typeface="Calibri" panose="020F0502020204030204"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itle 1">
            <a:extLst>
              <a:ext uri="{FF2B5EF4-FFF2-40B4-BE49-F238E27FC236}">
                <a16:creationId xmlns:a16="http://schemas.microsoft.com/office/drawing/2014/main" id="{E63B6503-D0EE-6195-EAAF-8D1AA92D260A}"/>
              </a:ext>
            </a:extLst>
          </p:cNvPr>
          <p:cNvSpPr>
            <a:spLocks noGrp="1"/>
          </p:cNvSpPr>
          <p:nvPr>
            <p:ph type="title"/>
          </p:nvPr>
        </p:nvSpPr>
        <p:spPr/>
        <p:txBody>
          <a:bodyPr/>
          <a:lstStyle/>
          <a:p>
            <a:r>
              <a:rPr lang="en-US" altLang="en-US"/>
              <a:t>Hybrid-Closed Loop</a:t>
            </a:r>
          </a:p>
        </p:txBody>
      </p:sp>
      <p:sp>
        <p:nvSpPr>
          <p:cNvPr id="199683" name="Content Placeholder 2">
            <a:extLst>
              <a:ext uri="{FF2B5EF4-FFF2-40B4-BE49-F238E27FC236}">
                <a16:creationId xmlns:a16="http://schemas.microsoft.com/office/drawing/2014/main" id="{868C14C5-E8F8-181E-BE3A-774C46C5BAFF}"/>
              </a:ext>
            </a:extLst>
          </p:cNvPr>
          <p:cNvSpPr>
            <a:spLocks noGrp="1"/>
          </p:cNvSpPr>
          <p:nvPr>
            <p:ph idx="1"/>
          </p:nvPr>
        </p:nvSpPr>
        <p:spPr>
          <a:xfrm>
            <a:off x="8763000" y="1579563"/>
            <a:ext cx="3124200" cy="4195762"/>
          </a:xfrm>
        </p:spPr>
        <p:txBody>
          <a:bodyPr/>
          <a:lstStyle/>
          <a:p>
            <a:pPr marL="455613" indent="-455613"/>
            <a:r>
              <a:rPr lang="en-US" altLang="en-US" sz="2800"/>
              <a:t>Automated insulin delivery (AID)</a:t>
            </a:r>
          </a:p>
          <a:p>
            <a:pPr marL="455613" indent="-455613"/>
            <a:r>
              <a:rPr lang="en-US" altLang="en-US" sz="2800"/>
              <a:t>Auto adjust background insulin</a:t>
            </a:r>
          </a:p>
          <a:p>
            <a:pPr marL="455613" indent="-455613"/>
            <a:r>
              <a:rPr lang="en-US" altLang="en-US" sz="2800"/>
              <a:t>Some systems give auto corrections</a:t>
            </a:r>
          </a:p>
          <a:p>
            <a:pPr marL="455613" indent="-455613"/>
            <a:r>
              <a:rPr lang="en-US" altLang="en-US" sz="2800"/>
              <a:t>Maximize time 70-180mg/dL</a:t>
            </a:r>
          </a:p>
          <a:p>
            <a:pPr marL="455613" indent="-455613"/>
            <a:endParaRPr lang="en-US" altLang="en-US"/>
          </a:p>
        </p:txBody>
      </p:sp>
      <p:pic>
        <p:nvPicPr>
          <p:cNvPr id="199684" name="Picture 4">
            <a:extLst>
              <a:ext uri="{FF2B5EF4-FFF2-40B4-BE49-F238E27FC236}">
                <a16:creationId xmlns:a16="http://schemas.microsoft.com/office/drawing/2014/main" id="{8E26B083-F6AB-2AD6-198E-C57BF148EB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878013"/>
            <a:ext cx="8107363"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4E0544AA-853D-7814-2C2F-515C716E672F}"/>
              </a:ext>
            </a:extLst>
          </p:cNvPr>
          <p:cNvSpPr>
            <a:spLocks noGrp="1"/>
          </p:cNvSpPr>
          <p:nvPr>
            <p:ph type="title"/>
          </p:nvPr>
        </p:nvSpPr>
        <p:spPr>
          <a:xfrm>
            <a:off x="304800" y="371475"/>
            <a:ext cx="10363200" cy="1295400"/>
          </a:xfrm>
        </p:spPr>
        <p:txBody>
          <a:bodyPr/>
          <a:lstStyle/>
          <a:p>
            <a:pPr>
              <a:defRPr/>
            </a:pPr>
            <a:r>
              <a:rPr lang="en-US" altLang="en-US" dirty="0" err="1"/>
              <a:t>Omnipod</a:t>
            </a:r>
            <a:r>
              <a:rPr lang="en-US" altLang="en-US" dirty="0"/>
              <a:t> 5</a:t>
            </a:r>
          </a:p>
        </p:txBody>
      </p:sp>
      <p:sp>
        <p:nvSpPr>
          <p:cNvPr id="65539" name="Rectangle 3">
            <a:extLst>
              <a:ext uri="{FF2B5EF4-FFF2-40B4-BE49-F238E27FC236}">
                <a16:creationId xmlns:a16="http://schemas.microsoft.com/office/drawing/2014/main" id="{D250C6C6-5B43-CB83-52C0-936325639964}"/>
              </a:ext>
            </a:extLst>
          </p:cNvPr>
          <p:cNvSpPr>
            <a:spLocks noGrp="1"/>
          </p:cNvSpPr>
          <p:nvPr>
            <p:ph idx="1"/>
          </p:nvPr>
        </p:nvSpPr>
        <p:spPr>
          <a:xfrm>
            <a:off x="406400" y="1752600"/>
            <a:ext cx="9382125" cy="4400550"/>
          </a:xfrm>
        </p:spPr>
        <p:txBody>
          <a:bodyPr>
            <a:normAutofit fontScale="55000" lnSpcReduction="20000"/>
          </a:bodyPr>
          <a:lstStyle/>
          <a:p>
            <a:pPr>
              <a:buClr>
                <a:schemeClr val="tx1"/>
              </a:buClr>
              <a:defRPr/>
            </a:pPr>
            <a:r>
              <a:rPr lang="en-US" altLang="en-US" dirty="0"/>
              <a:t>Holds 200 units</a:t>
            </a:r>
          </a:p>
          <a:p>
            <a:pPr>
              <a:buClr>
                <a:schemeClr val="tx1"/>
              </a:buClr>
              <a:defRPr/>
            </a:pPr>
            <a:r>
              <a:rPr lang="en-US" altLang="en-US" dirty="0"/>
              <a:t>Compatible with Dexcom G6, G7, Libre 2+</a:t>
            </a:r>
          </a:p>
          <a:p>
            <a:pPr>
              <a:buClr>
                <a:schemeClr val="tx1"/>
              </a:buClr>
              <a:defRPr/>
            </a:pPr>
            <a:r>
              <a:rPr lang="en-US" altLang="en-US" dirty="0"/>
              <a:t>No tubing</a:t>
            </a:r>
          </a:p>
          <a:p>
            <a:pPr>
              <a:buClr>
                <a:schemeClr val="tx1"/>
              </a:buClr>
              <a:defRPr/>
            </a:pPr>
            <a:r>
              <a:rPr lang="en-US" altLang="en-US" dirty="0"/>
              <a:t>Control system from a compatible smartphone or controller </a:t>
            </a:r>
          </a:p>
          <a:p>
            <a:pPr>
              <a:buClr>
                <a:schemeClr val="tx1"/>
              </a:buClr>
              <a:defRPr/>
            </a:pPr>
            <a:r>
              <a:rPr lang="en-US" altLang="en-US" dirty="0"/>
              <a:t>Uses last 4-5 pods for adjustments, based on TDD</a:t>
            </a:r>
          </a:p>
          <a:p>
            <a:pPr>
              <a:buClr>
                <a:schemeClr val="tx1"/>
              </a:buClr>
              <a:defRPr/>
            </a:pPr>
            <a:r>
              <a:rPr lang="en-US" altLang="en-US" dirty="0" err="1"/>
              <a:t>SmartBolus</a:t>
            </a:r>
            <a:r>
              <a:rPr lang="en-US" altLang="en-US" dirty="0"/>
              <a:t> calculator informed by CGM value and trend</a:t>
            </a:r>
          </a:p>
          <a:p>
            <a:pPr>
              <a:buClr>
                <a:schemeClr val="tx1"/>
              </a:buClr>
              <a:defRPr/>
            </a:pPr>
            <a:r>
              <a:rPr lang="en-US" altLang="en-US" dirty="0"/>
              <a:t>Glucose targets from 110-150 mg/dL adjustable in 10 mg/dL increments</a:t>
            </a:r>
          </a:p>
          <a:p>
            <a:pPr>
              <a:buClr>
                <a:schemeClr val="tx1"/>
              </a:buClr>
              <a:defRPr/>
            </a:pPr>
            <a:r>
              <a:rPr lang="en-US" altLang="en-US" dirty="0"/>
              <a:t>Activity mode to protect from lows </a:t>
            </a:r>
          </a:p>
          <a:p>
            <a:pPr>
              <a:buClr>
                <a:schemeClr val="tx1"/>
              </a:buClr>
              <a:defRPr/>
            </a:pPr>
            <a:r>
              <a:rPr lang="en-US" altLang="en-US" dirty="0"/>
              <a:t>Bluetooth connectivity with Glooko, automatic data uploads</a:t>
            </a:r>
          </a:p>
          <a:p>
            <a:pPr>
              <a:defRPr/>
            </a:pPr>
            <a:endParaRPr lang="en-US" altLang="en-US" dirty="0">
              <a:solidFill>
                <a:srgbClr val="000000"/>
              </a:solidFill>
            </a:endParaRPr>
          </a:p>
        </p:txBody>
      </p:sp>
      <p:sp>
        <p:nvSpPr>
          <p:cNvPr id="5" name="Text Placeholder 4">
            <a:extLst>
              <a:ext uri="{FF2B5EF4-FFF2-40B4-BE49-F238E27FC236}">
                <a16:creationId xmlns:a16="http://schemas.microsoft.com/office/drawing/2014/main" id="{0C44E207-4049-1C01-2683-BD4F8BF934BB}"/>
              </a:ext>
            </a:extLst>
          </p:cNvPr>
          <p:cNvSpPr>
            <a:spLocks noGrp="1"/>
          </p:cNvSpPr>
          <p:nvPr>
            <p:ph type="body" sz="quarter" idx="10"/>
          </p:nvPr>
        </p:nvSpPr>
        <p:spPr>
          <a:xfrm>
            <a:off x="406400" y="6048375"/>
            <a:ext cx="6096000" cy="381000"/>
          </a:xfrm>
        </p:spPr>
        <p:txBody>
          <a:bodyPr>
            <a:normAutofit/>
          </a:bodyPr>
          <a:lstStyle/>
          <a:p>
            <a:pPr>
              <a:defRPr/>
            </a:pPr>
            <a:r>
              <a:rPr lang="en-US" altLang="en-US" sz="1200" dirty="0" err="1">
                <a:latin typeface="+mn-lt"/>
              </a:rPr>
              <a:t>Omnipod</a:t>
            </a:r>
            <a:r>
              <a:rPr lang="en-US" altLang="en-US" sz="1200" dirty="0">
                <a:latin typeface="+mn-lt"/>
              </a:rPr>
              <a:t> 5 Automated Insulin Delivery System. User Guide.</a:t>
            </a:r>
          </a:p>
        </p:txBody>
      </p:sp>
      <p:sp>
        <p:nvSpPr>
          <p:cNvPr id="262170" name="AutoShape 26" descr="OmniPod New Smaller OmniPod Insulin Pump Coming Next Year">
            <a:extLst>
              <a:ext uri="{FF2B5EF4-FFF2-40B4-BE49-F238E27FC236}">
                <a16:creationId xmlns:a16="http://schemas.microsoft.com/office/drawing/2014/main" id="{6200ADC5-616F-4353-B92D-0E556BA996F5}"/>
              </a:ext>
            </a:extLst>
          </p:cNvPr>
          <p:cNvSpPr>
            <a:spLocks noChangeAspect="1" noChangeArrowheads="1"/>
          </p:cNvSpPr>
          <p:nvPr/>
        </p:nvSpPr>
        <p:spPr bwMode="auto">
          <a:xfrm>
            <a:off x="1695450" y="50800"/>
            <a:ext cx="5702300" cy="3403600"/>
          </a:xfrm>
          <a:prstGeom prst="rect">
            <a:avLst/>
          </a:prstGeom>
          <a:noFill/>
        </p:spPr>
        <p:txBody>
          <a:bodyPr/>
          <a:lstStyle/>
          <a:p>
            <a:pPr defTabSz="913532">
              <a:defRPr/>
            </a:pPr>
            <a:endParaRPr lang="en-US" sz="1797">
              <a:solidFill>
                <a:prstClr val="white"/>
              </a:solidFill>
              <a:effectLst>
                <a:outerShdw blurRad="38100" dist="38100" dir="2700000" algn="tl">
                  <a:srgbClr val="000000">
                    <a:alpha val="43137"/>
                  </a:srgbClr>
                </a:outerShdw>
              </a:effectLst>
              <a:latin typeface="Arial" charset="0"/>
              <a:cs typeface="Arial" charset="0"/>
            </a:endParaRPr>
          </a:p>
        </p:txBody>
      </p:sp>
      <p:pic>
        <p:nvPicPr>
          <p:cNvPr id="3" name="Picture 2">
            <a:extLst>
              <a:ext uri="{FF2B5EF4-FFF2-40B4-BE49-F238E27FC236}">
                <a16:creationId xmlns:a16="http://schemas.microsoft.com/office/drawing/2014/main" id="{D06FDD11-3032-F408-C7CE-0A137A81875E}"/>
              </a:ext>
            </a:extLst>
          </p:cNvPr>
          <p:cNvPicPr>
            <a:picLocks noChangeAspect="1"/>
          </p:cNvPicPr>
          <p:nvPr/>
        </p:nvPicPr>
        <p:blipFill>
          <a:blip r:embed="rId4"/>
          <a:stretch>
            <a:fillRect/>
          </a:stretch>
        </p:blipFill>
        <p:spPr>
          <a:xfrm>
            <a:off x="8467441" y="171331"/>
            <a:ext cx="2844571" cy="2377154"/>
          </a:xfrm>
          <a:prstGeom prst="rect">
            <a:avLst/>
          </a:prstGeom>
        </p:spPr>
      </p:pic>
    </p:spTree>
  </p:cSld>
  <p:clrMapOvr>
    <a:masterClrMapping/>
  </p:clrMapOvr>
  <p:extLst>
    <p:ext uri="{6950BFC3-D8DA-4A85-94F7-54DA5524770B}">
      <p188:commentRel xmlns:p188="http://schemas.microsoft.com/office/powerpoint/2018/8/main" r:id="rId3"/>
    </p:ext>
  </p:extLs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a:extLst>
              <a:ext uri="{FF2B5EF4-FFF2-40B4-BE49-F238E27FC236}">
                <a16:creationId xmlns:a16="http://schemas.microsoft.com/office/drawing/2014/main" id="{A88506AA-DC27-D68D-B5D7-FA8B0C5C5EAD}"/>
              </a:ext>
            </a:extLst>
          </p:cNvPr>
          <p:cNvSpPr>
            <a:spLocks noGrp="1"/>
          </p:cNvSpPr>
          <p:nvPr>
            <p:ph type="title"/>
          </p:nvPr>
        </p:nvSpPr>
        <p:spPr>
          <a:xfrm>
            <a:off x="609600" y="228600"/>
            <a:ext cx="9906000" cy="1325563"/>
          </a:xfrm>
        </p:spPr>
        <p:txBody>
          <a:bodyPr/>
          <a:lstStyle/>
          <a:p>
            <a:r>
              <a:rPr lang="en-US" altLang="en-US" dirty="0" err="1"/>
              <a:t>Minimed</a:t>
            </a:r>
            <a:r>
              <a:rPr lang="en-US" altLang="en-US" dirty="0"/>
              <a:t>  780G</a:t>
            </a:r>
          </a:p>
        </p:txBody>
      </p:sp>
      <p:sp>
        <p:nvSpPr>
          <p:cNvPr id="73731" name="Content Placeholder 2">
            <a:extLst>
              <a:ext uri="{FF2B5EF4-FFF2-40B4-BE49-F238E27FC236}">
                <a16:creationId xmlns:a16="http://schemas.microsoft.com/office/drawing/2014/main" id="{459EE4B6-D4FA-383C-65E9-EA36920E4233}"/>
              </a:ext>
            </a:extLst>
          </p:cNvPr>
          <p:cNvSpPr>
            <a:spLocks noGrp="1"/>
          </p:cNvSpPr>
          <p:nvPr>
            <p:ph idx="1"/>
          </p:nvPr>
        </p:nvSpPr>
        <p:spPr>
          <a:xfrm>
            <a:off x="609600" y="1731963"/>
            <a:ext cx="8529637" cy="5030787"/>
          </a:xfrm>
        </p:spPr>
        <p:txBody>
          <a:bodyPr>
            <a:normAutofit/>
          </a:bodyPr>
          <a:lstStyle/>
          <a:p>
            <a:pPr>
              <a:defRPr/>
            </a:pPr>
            <a:r>
              <a:rPr lang="en-US" altLang="en-US" sz="2398" dirty="0"/>
              <a:t>Holds 300 units</a:t>
            </a:r>
          </a:p>
          <a:p>
            <a:pPr>
              <a:defRPr/>
            </a:pPr>
            <a:r>
              <a:rPr lang="en-US" altLang="en-US" sz="2398" dirty="0"/>
              <a:t>Compatible with Guardian Sensor 3 or 4</a:t>
            </a:r>
          </a:p>
          <a:p>
            <a:pPr>
              <a:defRPr/>
            </a:pPr>
            <a:r>
              <a:rPr lang="en-US" altLang="en-US" sz="2398" dirty="0"/>
              <a:t>Meal detection (auto correction + basal)</a:t>
            </a:r>
          </a:p>
          <a:p>
            <a:pPr>
              <a:defRPr/>
            </a:pPr>
            <a:r>
              <a:rPr lang="en-US" altLang="en-US" sz="2398" dirty="0"/>
              <a:t>Adjustable target (100, 110, 120mg/dL)</a:t>
            </a:r>
          </a:p>
          <a:p>
            <a:pPr>
              <a:defRPr/>
            </a:pPr>
            <a:r>
              <a:rPr lang="en-US" altLang="en-US" sz="2400" dirty="0"/>
              <a:t>Suspend before/on low options (in manual mode) </a:t>
            </a:r>
          </a:p>
          <a:p>
            <a:pPr eaLnBrk="1" hangingPunct="1">
              <a:defRPr/>
            </a:pPr>
            <a:r>
              <a:rPr lang="en-US" altLang="en-US" sz="2398" dirty="0"/>
              <a:t>Bluetooth connectivity, remote software upgrades </a:t>
            </a:r>
          </a:p>
          <a:p>
            <a:pPr eaLnBrk="1" hangingPunct="1">
              <a:defRPr/>
            </a:pPr>
            <a:r>
              <a:rPr lang="en-US" altLang="en-US" sz="2400" dirty="0" err="1"/>
              <a:t>MiniMed</a:t>
            </a:r>
            <a:r>
              <a:rPr lang="en-US" altLang="en-US" sz="2400" dirty="0"/>
              <a:t> and </a:t>
            </a:r>
            <a:r>
              <a:rPr lang="en-US" altLang="en-US" sz="2400" dirty="0" err="1"/>
              <a:t>Carelink</a:t>
            </a:r>
            <a:r>
              <a:rPr lang="en-US" altLang="en-US" sz="2400" dirty="0"/>
              <a:t> apps for data sharing/viewing </a:t>
            </a:r>
          </a:p>
          <a:p>
            <a:pPr eaLnBrk="1" hangingPunct="1">
              <a:defRPr/>
            </a:pPr>
            <a:r>
              <a:rPr lang="en-US" sz="2400" dirty="0"/>
              <a:t>7 day infusion set option</a:t>
            </a:r>
          </a:p>
          <a:p>
            <a:pPr eaLnBrk="1" hangingPunct="1">
              <a:defRPr/>
            </a:pPr>
            <a:r>
              <a:rPr lang="en-US" sz="2400" dirty="0"/>
              <a:t>Uses AA battery </a:t>
            </a:r>
          </a:p>
        </p:txBody>
      </p:sp>
      <p:sp>
        <p:nvSpPr>
          <p:cNvPr id="2" name="TextBox 1">
            <a:extLst>
              <a:ext uri="{FF2B5EF4-FFF2-40B4-BE49-F238E27FC236}">
                <a16:creationId xmlns:a16="http://schemas.microsoft.com/office/drawing/2014/main" id="{16360288-09C7-037B-0FA9-B1C7A42F45F7}"/>
              </a:ext>
            </a:extLst>
          </p:cNvPr>
          <p:cNvSpPr txBox="1"/>
          <p:nvPr/>
        </p:nvSpPr>
        <p:spPr>
          <a:xfrm>
            <a:off x="426720" y="5882640"/>
            <a:ext cx="6705600" cy="369332"/>
          </a:xfrm>
          <a:prstGeom prst="rect">
            <a:avLst/>
          </a:prstGeom>
          <a:noFill/>
        </p:spPr>
        <p:txBody>
          <a:bodyPr wrap="square" rtlCol="0">
            <a:spAutoFit/>
          </a:bodyPr>
          <a:lstStyle/>
          <a:p>
            <a:r>
              <a:rPr lang="en-US" dirty="0" err="1">
                <a:hlinkClick r:id="rId3"/>
              </a:rPr>
              <a:t>MiniMed</a:t>
            </a:r>
            <a:r>
              <a:rPr lang="en-US" dirty="0">
                <a:hlinkClick r:id="rId3"/>
              </a:rPr>
              <a:t>™ 780G system - User Guides &amp; Manuals | Medtronic</a:t>
            </a:r>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Title 4">
            <a:extLst>
              <a:ext uri="{FF2B5EF4-FFF2-40B4-BE49-F238E27FC236}">
                <a16:creationId xmlns:a16="http://schemas.microsoft.com/office/drawing/2014/main" id="{FF9D1CDC-7A57-A831-EB72-72A9E909D7A5}"/>
              </a:ext>
            </a:extLst>
          </p:cNvPr>
          <p:cNvSpPr>
            <a:spLocks noGrp="1"/>
          </p:cNvSpPr>
          <p:nvPr>
            <p:ph type="title"/>
          </p:nvPr>
        </p:nvSpPr>
        <p:spPr/>
        <p:txBody>
          <a:bodyPr/>
          <a:lstStyle/>
          <a:p>
            <a:r>
              <a:rPr lang="en-US" altLang="en-US" dirty="0"/>
              <a:t>Beta Bionics </a:t>
            </a:r>
            <a:r>
              <a:rPr lang="en-US" altLang="en-US" dirty="0" err="1"/>
              <a:t>iLet</a:t>
            </a:r>
            <a:endParaRPr lang="en-US" altLang="en-US" dirty="0"/>
          </a:p>
        </p:txBody>
      </p:sp>
      <p:sp>
        <p:nvSpPr>
          <p:cNvPr id="107524" name="Text Placeholder 1">
            <a:extLst>
              <a:ext uri="{FF2B5EF4-FFF2-40B4-BE49-F238E27FC236}">
                <a16:creationId xmlns:a16="http://schemas.microsoft.com/office/drawing/2014/main" id="{267AB5E9-1992-A70D-6F99-6BBF5DF228C2}"/>
              </a:ext>
            </a:extLst>
          </p:cNvPr>
          <p:cNvSpPr>
            <a:spLocks noGrp="1"/>
          </p:cNvSpPr>
          <p:nvPr>
            <p:ph idx="1"/>
          </p:nvPr>
        </p:nvSpPr>
        <p:spPr>
          <a:xfrm>
            <a:off x="304800" y="1823156"/>
            <a:ext cx="10668000" cy="4351338"/>
          </a:xfrm>
        </p:spPr>
        <p:txBody>
          <a:bodyPr>
            <a:normAutofit lnSpcReduction="10000"/>
          </a:bodyPr>
          <a:lstStyle/>
          <a:p>
            <a:r>
              <a:rPr lang="en-US" altLang="en-US" sz="2400" dirty="0"/>
              <a:t>Holds 180 units of insulin</a:t>
            </a:r>
          </a:p>
          <a:p>
            <a:r>
              <a:rPr lang="en-US" altLang="en-US" sz="2400" dirty="0"/>
              <a:t>Compatible with Dexcom G6, G7, Libre 3+</a:t>
            </a:r>
          </a:p>
          <a:p>
            <a:r>
              <a:rPr lang="en-US" altLang="en-US" sz="2400" dirty="0"/>
              <a:t>Works with pre-filled insulin cartridges (</a:t>
            </a:r>
            <a:r>
              <a:rPr lang="en-US" altLang="en-US" sz="2400" dirty="0" err="1"/>
              <a:t>Fiasp</a:t>
            </a:r>
            <a:r>
              <a:rPr lang="en-US" altLang="en-US" sz="2400" dirty="0"/>
              <a:t>) -160 units</a:t>
            </a:r>
          </a:p>
          <a:p>
            <a:r>
              <a:rPr lang="en-US" altLang="en-US" sz="2400" dirty="0"/>
              <a:t>Programmed by entering body weight and connecting to CGM</a:t>
            </a:r>
          </a:p>
          <a:p>
            <a:pPr lvl="1"/>
            <a:r>
              <a:rPr lang="en-US" altLang="en-US" sz="2400" dirty="0"/>
              <a:t>No other insulin pump settings</a:t>
            </a:r>
          </a:p>
          <a:p>
            <a:r>
              <a:rPr lang="en-US" altLang="en-US" sz="2400" dirty="0"/>
              <a:t>Glucose targets (110, 120, or 130mg/dL)</a:t>
            </a:r>
          </a:p>
          <a:p>
            <a:r>
              <a:rPr lang="en-US" altLang="en-US" sz="2400" dirty="0"/>
              <a:t>Meal estimates: no carb counting (usual, less, more)</a:t>
            </a:r>
          </a:p>
          <a:p>
            <a:r>
              <a:rPr lang="en-US" altLang="en-US" sz="2400" dirty="0"/>
              <a:t>Provides calculated back up settings for boluses</a:t>
            </a:r>
          </a:p>
          <a:p>
            <a:r>
              <a:rPr lang="en-US" altLang="en-US" sz="2400" dirty="0"/>
              <a:t>Requires charger</a:t>
            </a:r>
          </a:p>
          <a:p>
            <a:r>
              <a:rPr lang="en-US" altLang="en-US" sz="2400" dirty="0"/>
              <a:t>Bluetooth connected, Bionic Circle app for up to 10 followers</a:t>
            </a:r>
          </a:p>
          <a:p>
            <a:endParaRPr lang="en-US" altLang="en-US" dirty="0"/>
          </a:p>
          <a:p>
            <a:endParaRPr lang="en-US" altLang="en-US" dirty="0"/>
          </a:p>
        </p:txBody>
      </p:sp>
      <p:sp>
        <p:nvSpPr>
          <p:cNvPr id="107526" name="Slide Number Placeholder 3">
            <a:extLst>
              <a:ext uri="{FF2B5EF4-FFF2-40B4-BE49-F238E27FC236}">
                <a16:creationId xmlns:a16="http://schemas.microsoft.com/office/drawing/2014/main" id="{F843A23A-FBC8-AF5B-F00A-B14E71A1B46A}"/>
              </a:ext>
            </a:extLst>
          </p:cNvPr>
          <p:cNvSpPr>
            <a:spLocks noGrp="1" noChangeArrowheads="1"/>
          </p:cNvSpPr>
          <p:nvPr>
            <p:ph type="sldNum" sz="quarter" idx="12"/>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lnSpc>
                <a:spcPct val="100000"/>
              </a:lnSpc>
              <a:spcBef>
                <a:spcPct val="0"/>
              </a:spcBef>
              <a:buFontTx/>
              <a:buNone/>
            </a:pPr>
            <a:fld id="{EA9682D3-E4D2-4C16-99B4-89F7CFC64E81}" type="slidenum">
              <a:rPr lang="en-US" smtClean="0"/>
              <a:pPr/>
              <a:t>243</a:t>
            </a:fld>
            <a:endParaRPr lang="en-US" altLang="en-US" sz="1200">
              <a:solidFill>
                <a:srgbClr val="FFFFFF"/>
              </a:solidFill>
              <a:latin typeface="Calibri" panose="020F0502020204030204" pitchFamily="34" charset="0"/>
            </a:endParaRPr>
          </a:p>
        </p:txBody>
      </p:sp>
      <p:sp>
        <p:nvSpPr>
          <p:cNvPr id="2" name="TextBox 1">
            <a:extLst>
              <a:ext uri="{FF2B5EF4-FFF2-40B4-BE49-F238E27FC236}">
                <a16:creationId xmlns:a16="http://schemas.microsoft.com/office/drawing/2014/main" id="{7416C6B2-A68C-11F2-8BC3-A278F667E737}"/>
              </a:ext>
            </a:extLst>
          </p:cNvPr>
          <p:cNvSpPr txBox="1"/>
          <p:nvPr/>
        </p:nvSpPr>
        <p:spPr>
          <a:xfrm>
            <a:off x="481878" y="5958840"/>
            <a:ext cx="8335551" cy="369332"/>
          </a:xfrm>
          <a:prstGeom prst="rect">
            <a:avLst/>
          </a:prstGeom>
          <a:noFill/>
        </p:spPr>
        <p:txBody>
          <a:bodyPr wrap="square" rtlCol="0">
            <a:spAutoFit/>
          </a:bodyPr>
          <a:lstStyle/>
          <a:p>
            <a:r>
              <a:rPr lang="en-US" dirty="0">
                <a:hlinkClick r:id="rId4"/>
              </a:rPr>
              <a:t>Beta Bionics User Resources</a:t>
            </a:r>
            <a:endParaRPr lang="en-US" dirty="0"/>
          </a:p>
        </p:txBody>
      </p:sp>
    </p:spTree>
  </p:cSld>
  <p:clrMapOvr>
    <a:masterClrMapping/>
  </p:clrMapOvr>
  <p:extLst>
    <p:ext uri="{6950BFC3-D8DA-4A85-94F7-54DA5524770B}">
      <p188:commentRel xmlns:p188="http://schemas.microsoft.com/office/powerpoint/2018/8/main" r:id="rId3"/>
    </p:ext>
  </p:extLs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Title 1">
            <a:extLst>
              <a:ext uri="{FF2B5EF4-FFF2-40B4-BE49-F238E27FC236}">
                <a16:creationId xmlns:a16="http://schemas.microsoft.com/office/drawing/2014/main" id="{923A1F9D-D59E-7042-651A-84A2F1118CE4}"/>
              </a:ext>
            </a:extLst>
          </p:cNvPr>
          <p:cNvSpPr>
            <a:spLocks noGrp="1"/>
          </p:cNvSpPr>
          <p:nvPr>
            <p:ph type="title"/>
          </p:nvPr>
        </p:nvSpPr>
        <p:spPr>
          <a:xfrm>
            <a:off x="265470" y="228600"/>
            <a:ext cx="10707329" cy="1325563"/>
          </a:xfrm>
        </p:spPr>
        <p:txBody>
          <a:bodyPr/>
          <a:lstStyle/>
          <a:p>
            <a:r>
              <a:rPr lang="en-US" altLang="en-US" dirty="0"/>
              <a:t>Tandem T:Slim X2 with Control-IQ+</a:t>
            </a:r>
          </a:p>
        </p:txBody>
      </p:sp>
      <p:sp>
        <p:nvSpPr>
          <p:cNvPr id="108546" name="Content Placeholder 2">
            <a:extLst>
              <a:ext uri="{FF2B5EF4-FFF2-40B4-BE49-F238E27FC236}">
                <a16:creationId xmlns:a16="http://schemas.microsoft.com/office/drawing/2014/main" id="{3106F704-7535-868C-2469-420C298FF05A}"/>
              </a:ext>
            </a:extLst>
          </p:cNvPr>
          <p:cNvSpPr>
            <a:spLocks noGrp="1"/>
          </p:cNvSpPr>
          <p:nvPr>
            <p:ph idx="1"/>
          </p:nvPr>
        </p:nvSpPr>
        <p:spPr>
          <a:xfrm>
            <a:off x="685800" y="1521618"/>
            <a:ext cx="9762450" cy="5107782"/>
          </a:xfrm>
        </p:spPr>
        <p:txBody>
          <a:bodyPr/>
          <a:lstStyle/>
          <a:p>
            <a:pPr>
              <a:spcBef>
                <a:spcPts val="1200"/>
              </a:spcBef>
            </a:pPr>
            <a:r>
              <a:rPr lang="en-US" altLang="en-US" sz="2200" dirty="0"/>
              <a:t>Holds 300 units</a:t>
            </a:r>
          </a:p>
          <a:p>
            <a:pPr>
              <a:spcBef>
                <a:spcPts val="1200"/>
              </a:spcBef>
            </a:pPr>
            <a:r>
              <a:rPr lang="en-US" altLang="en-US" sz="2200" dirty="0"/>
              <a:t>Compatible with Dexcom G6, G7, Libre 2+ </a:t>
            </a:r>
          </a:p>
          <a:p>
            <a:pPr>
              <a:spcBef>
                <a:spcPts val="1200"/>
              </a:spcBef>
            </a:pPr>
            <a:r>
              <a:rPr lang="en-US" altLang="en-US" sz="2200" dirty="0"/>
              <a:t>Algorithm adjusts insulin delivery from programed “manual” settings</a:t>
            </a:r>
          </a:p>
          <a:p>
            <a:pPr>
              <a:spcBef>
                <a:spcPts val="1200"/>
              </a:spcBef>
            </a:pPr>
            <a:r>
              <a:rPr lang="en-US" altLang="en-US" sz="2200" dirty="0"/>
              <a:t>Automatic correction doses</a:t>
            </a:r>
          </a:p>
          <a:p>
            <a:pPr lvl="1">
              <a:spcBef>
                <a:spcPts val="600"/>
              </a:spcBef>
            </a:pPr>
            <a:r>
              <a:rPr lang="en-US" altLang="en-US" sz="2200" dirty="0"/>
              <a:t>Up to 1 every hour based on projected glucose &gt;180mg/dL</a:t>
            </a:r>
          </a:p>
          <a:p>
            <a:pPr lvl="1">
              <a:spcBef>
                <a:spcPts val="600"/>
              </a:spcBef>
            </a:pPr>
            <a:r>
              <a:rPr lang="en-US" altLang="en-US" sz="2200" dirty="0"/>
              <a:t>Calculated at 60% of programmed correction factor (target of 110)</a:t>
            </a:r>
          </a:p>
          <a:p>
            <a:pPr>
              <a:spcBef>
                <a:spcPts val="1200"/>
              </a:spcBef>
            </a:pPr>
            <a:r>
              <a:rPr lang="en-US" altLang="en-US" sz="2200" dirty="0"/>
              <a:t>Tandem T:Slim mobile app to bolus and for remote downloads </a:t>
            </a:r>
          </a:p>
          <a:p>
            <a:pPr>
              <a:spcBef>
                <a:spcPts val="1200"/>
              </a:spcBef>
            </a:pPr>
            <a:r>
              <a:rPr lang="en-US" altLang="en-US" sz="2200" dirty="0"/>
              <a:t>Requires charging cable</a:t>
            </a:r>
          </a:p>
          <a:p>
            <a:pPr>
              <a:spcBef>
                <a:spcPts val="1200"/>
              </a:spcBef>
            </a:pPr>
            <a:endParaRPr lang="en-US" altLang="en-US" sz="1800" dirty="0"/>
          </a:p>
        </p:txBody>
      </p:sp>
      <p:sp>
        <p:nvSpPr>
          <p:cNvPr id="2" name="TextBox 1">
            <a:extLst>
              <a:ext uri="{FF2B5EF4-FFF2-40B4-BE49-F238E27FC236}">
                <a16:creationId xmlns:a16="http://schemas.microsoft.com/office/drawing/2014/main" id="{17A4558C-E27B-0E5B-798F-43907A67D6AE}"/>
              </a:ext>
            </a:extLst>
          </p:cNvPr>
          <p:cNvSpPr txBox="1"/>
          <p:nvPr/>
        </p:nvSpPr>
        <p:spPr>
          <a:xfrm>
            <a:off x="265470" y="5882640"/>
            <a:ext cx="9762450" cy="369332"/>
          </a:xfrm>
          <a:prstGeom prst="rect">
            <a:avLst/>
          </a:prstGeom>
          <a:noFill/>
        </p:spPr>
        <p:txBody>
          <a:bodyPr wrap="square" rtlCol="0">
            <a:spAutoFit/>
          </a:bodyPr>
          <a:lstStyle/>
          <a:p>
            <a:r>
              <a:rPr lang="en-US" dirty="0">
                <a:hlinkClick r:id="rId4"/>
              </a:rPr>
              <a:t>User Guides for Tandem Diabetes Care Products</a:t>
            </a:r>
            <a:endParaRPr lang="en-US" dirty="0"/>
          </a:p>
        </p:txBody>
      </p:sp>
    </p:spTree>
  </p:cSld>
  <p:clrMapOvr>
    <a:masterClrMapping/>
  </p:clrMapOvr>
  <p:extLst>
    <p:ext uri="{6950BFC3-D8DA-4A85-94F7-54DA5524770B}">
      <p188:commentRel xmlns:p188="http://schemas.microsoft.com/office/powerpoint/2018/8/main" r:id="rId3"/>
    </p:ext>
  </p:extLs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a:extLst>
              <a:ext uri="{FF2B5EF4-FFF2-40B4-BE49-F238E27FC236}">
                <a16:creationId xmlns:a16="http://schemas.microsoft.com/office/drawing/2014/main" id="{F5D96651-0DF2-6A81-C927-4239880DFDB0}"/>
              </a:ext>
            </a:extLst>
          </p:cNvPr>
          <p:cNvSpPr>
            <a:spLocks noGrp="1"/>
          </p:cNvSpPr>
          <p:nvPr>
            <p:ph type="title"/>
          </p:nvPr>
        </p:nvSpPr>
        <p:spPr>
          <a:xfrm>
            <a:off x="838200" y="228600"/>
            <a:ext cx="11353800" cy="1325563"/>
          </a:xfrm>
        </p:spPr>
        <p:txBody>
          <a:bodyPr/>
          <a:lstStyle/>
          <a:p>
            <a:pPr algn="l"/>
            <a:r>
              <a:rPr lang="en-US" altLang="en-US" dirty="0"/>
              <a:t>Control IQ+ Targets</a:t>
            </a:r>
          </a:p>
        </p:txBody>
      </p:sp>
      <p:pic>
        <p:nvPicPr>
          <p:cNvPr id="110595" name="Picture 4">
            <a:extLst>
              <a:ext uri="{FF2B5EF4-FFF2-40B4-BE49-F238E27FC236}">
                <a16:creationId xmlns:a16="http://schemas.microsoft.com/office/drawing/2014/main" id="{ECC8F2EA-6DE3-E733-8AD2-66068AA96A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14012"/>
            <a:ext cx="10800074" cy="493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5">
            <a:extLst>
              <a:ext uri="{FF2B5EF4-FFF2-40B4-BE49-F238E27FC236}">
                <a16:creationId xmlns:a16="http://schemas.microsoft.com/office/drawing/2014/main" id="{7E955FBE-E3EB-BB33-7FBE-51D8DE4F44F8}"/>
              </a:ext>
            </a:extLst>
          </p:cNvPr>
          <p:cNvSpPr txBox="1">
            <a:spLocks noChangeArrowheads="1"/>
          </p:cNvSpPr>
          <p:nvPr/>
        </p:nvSpPr>
        <p:spPr bwMode="auto">
          <a:xfrm>
            <a:off x="838200" y="6110287"/>
            <a:ext cx="6129337" cy="276225"/>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09036">
              <a:defRPr/>
            </a:pPr>
            <a:r>
              <a:rPr lang="en-US" altLang="en-US" sz="1199" dirty="0"/>
              <a:t>https://www.tandemdiabetes.com/providers/products/control-iq</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a:extLst>
              <a:ext uri="{FF2B5EF4-FFF2-40B4-BE49-F238E27FC236}">
                <a16:creationId xmlns:a16="http://schemas.microsoft.com/office/drawing/2014/main" id="{74AF98AC-D3B2-7E93-8E5F-75B50D15606A}"/>
              </a:ext>
            </a:extLst>
          </p:cNvPr>
          <p:cNvSpPr>
            <a:spLocks noGrp="1"/>
          </p:cNvSpPr>
          <p:nvPr>
            <p:ph type="title"/>
          </p:nvPr>
        </p:nvSpPr>
        <p:spPr>
          <a:xfrm>
            <a:off x="514350" y="228600"/>
            <a:ext cx="10458450" cy="1325563"/>
          </a:xfrm>
        </p:spPr>
        <p:txBody>
          <a:bodyPr/>
          <a:lstStyle/>
          <a:p>
            <a:r>
              <a:rPr lang="en-US" altLang="en-US" dirty="0"/>
              <a:t>Tandem Mobi with Control IQ+</a:t>
            </a:r>
          </a:p>
        </p:txBody>
      </p:sp>
      <p:sp>
        <p:nvSpPr>
          <p:cNvPr id="112643" name="Content Placeholder 2">
            <a:extLst>
              <a:ext uri="{FF2B5EF4-FFF2-40B4-BE49-F238E27FC236}">
                <a16:creationId xmlns:a16="http://schemas.microsoft.com/office/drawing/2014/main" id="{218CEF7B-D39A-C7C1-FE63-E28740352A02}"/>
              </a:ext>
            </a:extLst>
          </p:cNvPr>
          <p:cNvSpPr>
            <a:spLocks noGrp="1"/>
          </p:cNvSpPr>
          <p:nvPr>
            <p:ph idx="1"/>
          </p:nvPr>
        </p:nvSpPr>
        <p:spPr>
          <a:xfrm>
            <a:off x="228600" y="1631156"/>
            <a:ext cx="10515600" cy="4351338"/>
          </a:xfrm>
        </p:spPr>
        <p:txBody>
          <a:bodyPr>
            <a:normAutofit fontScale="92500" lnSpcReduction="10000"/>
          </a:bodyPr>
          <a:lstStyle/>
          <a:p>
            <a:pPr>
              <a:buFont typeface="Wingdings" panose="05000000000000000000" pitchFamily="2" charset="2"/>
              <a:buChar char="§"/>
            </a:pPr>
            <a:r>
              <a:rPr lang="en-US" altLang="en-US" sz="2800" dirty="0"/>
              <a:t>Holds 200 units</a:t>
            </a:r>
          </a:p>
          <a:p>
            <a:pPr>
              <a:buFont typeface="Wingdings" panose="05000000000000000000" pitchFamily="2" charset="2"/>
              <a:buChar char="§"/>
            </a:pPr>
            <a:r>
              <a:rPr lang="en-US" altLang="en-US" sz="2800" dirty="0"/>
              <a:t>Half the size of T:Slim X2</a:t>
            </a:r>
          </a:p>
          <a:p>
            <a:pPr>
              <a:buFont typeface="Wingdings" panose="05000000000000000000" pitchFamily="2" charset="2"/>
              <a:buChar char="§"/>
            </a:pPr>
            <a:r>
              <a:rPr lang="en-US" altLang="en-US" sz="2800" dirty="0"/>
              <a:t>Dexcom G6, G7 integration</a:t>
            </a:r>
          </a:p>
          <a:p>
            <a:pPr>
              <a:buFont typeface="Wingdings" panose="05000000000000000000" pitchFamily="2" charset="2"/>
              <a:buChar char="§"/>
            </a:pPr>
            <a:r>
              <a:rPr lang="en-US" altLang="en-US" sz="2800" dirty="0"/>
              <a:t>Runs the Control IQ algorithm</a:t>
            </a:r>
          </a:p>
          <a:p>
            <a:pPr>
              <a:buFont typeface="Wingdings" panose="05000000000000000000" pitchFamily="2" charset="2"/>
              <a:buChar char="§"/>
            </a:pPr>
            <a:r>
              <a:rPr lang="en-US" altLang="en-US" sz="2800" dirty="0"/>
              <a:t>5-Inch tubing option</a:t>
            </a:r>
          </a:p>
          <a:p>
            <a:pPr>
              <a:buFont typeface="Wingdings" panose="05000000000000000000" pitchFamily="2" charset="2"/>
              <a:buChar char="§"/>
            </a:pPr>
            <a:r>
              <a:rPr lang="en-US" altLang="en-US" sz="2800" dirty="0"/>
              <a:t>Everything controlled from mobile app except quick bolus option from pump (Tandem Mobi mobile app)</a:t>
            </a:r>
          </a:p>
          <a:p>
            <a:pPr>
              <a:buFont typeface="Wingdings" panose="05000000000000000000" pitchFamily="2" charset="2"/>
              <a:buChar char="§"/>
            </a:pPr>
            <a:r>
              <a:rPr lang="en-US" altLang="en-US" sz="2800" dirty="0"/>
              <a:t>Syringe-driven pump fill</a:t>
            </a:r>
          </a:p>
          <a:p>
            <a:pPr>
              <a:buFont typeface="Wingdings" panose="05000000000000000000" pitchFamily="2" charset="2"/>
              <a:buChar char="§"/>
            </a:pPr>
            <a:r>
              <a:rPr lang="en-US" altLang="en-US" sz="2800" dirty="0"/>
              <a:t>Wireless charging</a:t>
            </a:r>
          </a:p>
          <a:p>
            <a:pPr>
              <a:buFont typeface="Wingdings" panose="05000000000000000000" pitchFamily="2" charset="2"/>
              <a:buChar char="§"/>
            </a:pPr>
            <a:r>
              <a:rPr lang="en-US" altLang="en-US" sz="2800" dirty="0"/>
              <a:t>IP28 water resistant rating (8 feet for 2 hours)</a:t>
            </a:r>
          </a:p>
          <a:p>
            <a:endParaRPr lang="en-US" altLang="en-US" sz="3200" dirty="0"/>
          </a:p>
          <a:p>
            <a:endParaRPr lang="en-US" altLang="en-US" dirty="0"/>
          </a:p>
        </p:txBody>
      </p:sp>
      <p:pic>
        <p:nvPicPr>
          <p:cNvPr id="3" name="Picture 2">
            <a:extLst>
              <a:ext uri="{FF2B5EF4-FFF2-40B4-BE49-F238E27FC236}">
                <a16:creationId xmlns:a16="http://schemas.microsoft.com/office/drawing/2014/main" id="{1C510616-5FD6-0146-3281-99E481EDF6A9}"/>
              </a:ext>
            </a:extLst>
          </p:cNvPr>
          <p:cNvPicPr>
            <a:picLocks noChangeAspect="1"/>
          </p:cNvPicPr>
          <p:nvPr/>
        </p:nvPicPr>
        <p:blipFill>
          <a:blip r:embed="rId4"/>
          <a:stretch>
            <a:fillRect/>
          </a:stretch>
        </p:blipFill>
        <p:spPr>
          <a:xfrm>
            <a:off x="10291555" y="1046601"/>
            <a:ext cx="1386095" cy="2410108"/>
          </a:xfrm>
          <a:prstGeom prst="rect">
            <a:avLst/>
          </a:prstGeom>
        </p:spPr>
      </p:pic>
      <p:sp>
        <p:nvSpPr>
          <p:cNvPr id="2" name="TextBox 1">
            <a:extLst>
              <a:ext uri="{FF2B5EF4-FFF2-40B4-BE49-F238E27FC236}">
                <a16:creationId xmlns:a16="http://schemas.microsoft.com/office/drawing/2014/main" id="{7009E8D9-3AE8-5856-08E7-471345BBB3D2}"/>
              </a:ext>
            </a:extLst>
          </p:cNvPr>
          <p:cNvSpPr txBox="1"/>
          <p:nvPr/>
        </p:nvSpPr>
        <p:spPr>
          <a:xfrm>
            <a:off x="265470" y="5882640"/>
            <a:ext cx="9762450" cy="369332"/>
          </a:xfrm>
          <a:prstGeom prst="rect">
            <a:avLst/>
          </a:prstGeom>
          <a:noFill/>
        </p:spPr>
        <p:txBody>
          <a:bodyPr wrap="square" rtlCol="0">
            <a:spAutoFit/>
          </a:bodyPr>
          <a:lstStyle/>
          <a:p>
            <a:r>
              <a:rPr lang="en-US" dirty="0">
                <a:hlinkClick r:id="rId5"/>
              </a:rPr>
              <a:t>User Guides for Tandem Diabetes Care Products</a:t>
            </a:r>
            <a:endParaRPr lang="en-US" dirty="0"/>
          </a:p>
        </p:txBody>
      </p:sp>
    </p:spTree>
  </p:cSld>
  <p:clrMapOvr>
    <a:masterClrMapping/>
  </p:clrMapOvr>
  <p:extLst>
    <p:ext uri="{6950BFC3-D8DA-4A85-94F7-54DA5524770B}">
      <p188:commentRel xmlns:p188="http://schemas.microsoft.com/office/powerpoint/2018/8/main" r:id="rId3"/>
    </p:ext>
  </p:extLs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E09207F-8A2D-6F77-851A-A3E930C7C694}"/>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99B2B96E-F1B9-89D4-F398-0B769053723E}"/>
              </a:ext>
            </a:extLst>
          </p:cNvPr>
          <p:cNvSpPr/>
          <p:nvPr/>
        </p:nvSpPr>
        <p:spPr>
          <a:xfrm>
            <a:off x="508000" y="412751"/>
            <a:ext cx="6908800" cy="457200"/>
          </a:xfrm>
          <a:prstGeom prst="rect">
            <a:avLst/>
          </a:prstGeom>
          <a:noFill/>
          <a:ln/>
        </p:spPr>
        <p:txBody>
          <a:bodyPr/>
          <a:lstStyle/>
          <a:p>
            <a:endParaRPr lang="en-US" sz="2400"/>
          </a:p>
        </p:txBody>
      </p:sp>
      <p:sp>
        <p:nvSpPr>
          <p:cNvPr id="4" name="Text 1">
            <a:extLst>
              <a:ext uri="{FF2B5EF4-FFF2-40B4-BE49-F238E27FC236}">
                <a16:creationId xmlns:a16="http://schemas.microsoft.com/office/drawing/2014/main" id="{0E503488-0E2B-87F4-95B9-DFCCC5C1177D}"/>
              </a:ext>
            </a:extLst>
          </p:cNvPr>
          <p:cNvSpPr/>
          <p:nvPr/>
        </p:nvSpPr>
        <p:spPr>
          <a:xfrm>
            <a:off x="508000" y="412751"/>
            <a:ext cx="7518400" cy="457200"/>
          </a:xfrm>
          <a:prstGeom prst="rect">
            <a:avLst/>
          </a:prstGeom>
          <a:noFill/>
          <a:ln/>
        </p:spPr>
        <p:txBody>
          <a:bodyPr wrap="square" lIns="121920" tIns="60960" rIns="121920" bIns="60960" rtlCol="0" anchor="ctr"/>
          <a:lstStyle/>
          <a:p>
            <a:pPr>
              <a:lnSpc>
                <a:spcPts val="3584"/>
              </a:lnSpc>
            </a:pPr>
            <a:r>
              <a:rPr lang="en-US" sz="3200" dirty="0">
                <a:solidFill>
                  <a:srgbClr val="00796E">
                    <a:alpha val="99000"/>
                  </a:srgbClr>
                </a:solidFill>
                <a:latin typeface="Oswald"/>
                <a:ea typeface="Oswald" pitchFamily="34" charset="-122"/>
                <a:cs typeface="Oswald" pitchFamily="34" charset="-120"/>
              </a:rPr>
              <a:t>Sequel </a:t>
            </a:r>
            <a:r>
              <a:rPr lang="en-US" sz="3200" dirty="0" err="1">
                <a:solidFill>
                  <a:srgbClr val="00796E">
                    <a:alpha val="99000"/>
                  </a:srgbClr>
                </a:solidFill>
                <a:latin typeface="Oswald"/>
                <a:ea typeface="Oswald" pitchFamily="34" charset="-122"/>
                <a:cs typeface="Oswald" pitchFamily="34" charset="-120"/>
              </a:rPr>
              <a:t>Twiist</a:t>
            </a:r>
            <a:endParaRPr lang="en-US" sz="3200" dirty="0">
              <a:solidFill>
                <a:srgbClr val="00796E">
                  <a:alpha val="99000"/>
                </a:srgbClr>
              </a:solidFill>
              <a:latin typeface="Oswald"/>
              <a:ea typeface="Oswald" pitchFamily="34" charset="-122"/>
              <a:cs typeface="Oswald" pitchFamily="34" charset="-120"/>
            </a:endParaRPr>
          </a:p>
        </p:txBody>
      </p:sp>
      <p:sp>
        <p:nvSpPr>
          <p:cNvPr id="5" name="Text 7">
            <a:extLst>
              <a:ext uri="{FF2B5EF4-FFF2-40B4-BE49-F238E27FC236}">
                <a16:creationId xmlns:a16="http://schemas.microsoft.com/office/drawing/2014/main" id="{16D9E15F-9547-97FF-101F-A45BC6095FCA}"/>
              </a:ext>
            </a:extLst>
          </p:cNvPr>
          <p:cNvSpPr/>
          <p:nvPr/>
        </p:nvSpPr>
        <p:spPr>
          <a:xfrm>
            <a:off x="404950" y="1041012"/>
            <a:ext cx="11334205" cy="5575688"/>
          </a:xfrm>
          <a:prstGeom prst="rect">
            <a:avLst/>
          </a:prstGeom>
          <a:noFill/>
          <a:ln/>
        </p:spPr>
        <p:txBody>
          <a:bodyPr wrap="square" rtlCol="0" anchor="t" anchorCtr="0">
            <a:normAutofit fontScale="92500" lnSpcReduction="10000"/>
          </a:bodyPr>
          <a:lstStyle/>
          <a:p>
            <a:pPr marL="457189" indent="-457189">
              <a:lnSpc>
                <a:spcPct val="90000"/>
              </a:lnSpc>
              <a:spcBef>
                <a:spcPts val="1333"/>
              </a:spcBef>
              <a:buFont typeface="Arial" panose="020B0604020202020204" pitchFamily="34" charset="0"/>
              <a:buChar char="•"/>
            </a:pPr>
            <a:r>
              <a:rPr lang="en-US" sz="2400" kern="0" spc="-16" dirty="0">
                <a:solidFill>
                  <a:srgbClr val="212529">
                    <a:alpha val="99000"/>
                  </a:srgbClr>
                </a:solidFill>
                <a:latin typeface="Montserrat" pitchFamily="34" charset="0"/>
                <a:ea typeface="Montserrat" pitchFamily="34" charset="-122"/>
                <a:cs typeface="Montserrat" pitchFamily="34" charset="-120"/>
              </a:rPr>
              <a:t>Holds 300 units of insulin</a:t>
            </a:r>
          </a:p>
          <a:p>
            <a:pPr marL="457189" indent="-457189">
              <a:lnSpc>
                <a:spcPct val="90000"/>
              </a:lnSpc>
              <a:spcBef>
                <a:spcPts val="1333"/>
              </a:spcBef>
              <a:buFont typeface="Arial" panose="020B0604020202020204" pitchFamily="34" charset="0"/>
              <a:buChar char="•"/>
            </a:pPr>
            <a:r>
              <a:rPr lang="en-US" sz="2400" kern="0" spc="-16" dirty="0">
                <a:solidFill>
                  <a:srgbClr val="212529">
                    <a:alpha val="99000"/>
                  </a:srgbClr>
                </a:solidFill>
                <a:latin typeface="Montserrat" pitchFamily="34" charset="0"/>
                <a:ea typeface="Montserrat" pitchFamily="34" charset="-122"/>
                <a:cs typeface="Montserrat" pitchFamily="34" charset="-120"/>
              </a:rPr>
              <a:t>Superior occlusion detection</a:t>
            </a:r>
          </a:p>
          <a:p>
            <a:pPr marL="457189" indent="-457189">
              <a:lnSpc>
                <a:spcPct val="90000"/>
              </a:lnSpc>
              <a:spcBef>
                <a:spcPts val="1333"/>
              </a:spcBef>
              <a:buFont typeface="Arial" panose="020B0604020202020204" pitchFamily="34" charset="0"/>
              <a:buChar char="•"/>
            </a:pPr>
            <a:r>
              <a:rPr lang="en-US" sz="2400" kern="0" spc="-16" dirty="0">
                <a:solidFill>
                  <a:srgbClr val="212529">
                    <a:alpha val="99000"/>
                  </a:srgbClr>
                </a:solidFill>
                <a:latin typeface="Montserrat" pitchFamily="34" charset="0"/>
                <a:ea typeface="Montserrat" pitchFamily="34" charset="-122"/>
                <a:cs typeface="Montserrat" pitchFamily="34" charset="-120"/>
              </a:rPr>
              <a:t>Tidepool Loop Algorithm</a:t>
            </a:r>
          </a:p>
          <a:p>
            <a:pPr marL="1066773" lvl="1" indent="-457189">
              <a:lnSpc>
                <a:spcPct val="90000"/>
              </a:lnSpc>
              <a:spcBef>
                <a:spcPts val="1333"/>
              </a:spcBef>
              <a:buFont typeface="Arial" panose="020B0604020202020204" pitchFamily="34" charset="0"/>
              <a:buChar char="•"/>
            </a:pPr>
            <a:r>
              <a:rPr lang="en-US" sz="2000" kern="0" spc="-16" dirty="0">
                <a:solidFill>
                  <a:srgbClr val="212529">
                    <a:alpha val="99000"/>
                  </a:srgbClr>
                </a:solidFill>
                <a:latin typeface="Montserrat" pitchFamily="34" charset="0"/>
                <a:ea typeface="Montserrat" pitchFamily="34" charset="-122"/>
                <a:cs typeface="Montserrat" pitchFamily="34" charset="-120"/>
              </a:rPr>
              <a:t>iPhone controlled</a:t>
            </a:r>
          </a:p>
          <a:p>
            <a:pPr marL="1066773" lvl="1" indent="-457189">
              <a:lnSpc>
                <a:spcPct val="90000"/>
              </a:lnSpc>
              <a:spcBef>
                <a:spcPts val="1333"/>
              </a:spcBef>
              <a:buFont typeface="Arial" panose="020B0604020202020204" pitchFamily="34" charset="0"/>
              <a:buChar char="•"/>
            </a:pPr>
            <a:r>
              <a:rPr lang="en-US" sz="2000" kern="0" spc="-16" dirty="0">
                <a:solidFill>
                  <a:srgbClr val="212529">
                    <a:alpha val="99000"/>
                  </a:srgbClr>
                </a:solidFill>
                <a:latin typeface="Montserrat" pitchFamily="34" charset="0"/>
                <a:ea typeface="Montserrat" pitchFamily="34" charset="-122"/>
                <a:cs typeface="Montserrat" pitchFamily="34" charset="-120"/>
              </a:rPr>
              <a:t>Bolus from Apple watch</a:t>
            </a:r>
          </a:p>
          <a:p>
            <a:pPr marL="1066773" lvl="1" indent="-457189">
              <a:lnSpc>
                <a:spcPct val="90000"/>
              </a:lnSpc>
              <a:spcBef>
                <a:spcPts val="1333"/>
              </a:spcBef>
              <a:buFont typeface="Arial" panose="020B0604020202020204" pitchFamily="34" charset="0"/>
              <a:buChar char="•"/>
            </a:pPr>
            <a:r>
              <a:rPr lang="en-US" sz="2000" kern="0" spc="-16" dirty="0">
                <a:solidFill>
                  <a:srgbClr val="212529">
                    <a:alpha val="99000"/>
                  </a:srgbClr>
                </a:solidFill>
                <a:latin typeface="Montserrat" pitchFamily="34" charset="0"/>
                <a:ea typeface="Montserrat" pitchFamily="34" charset="-122"/>
                <a:cs typeface="Montserrat" pitchFamily="34" charset="-120"/>
              </a:rPr>
              <a:t>6-hour predictions, uses manual settings for automation </a:t>
            </a:r>
          </a:p>
          <a:p>
            <a:pPr marL="457189" indent="-457189">
              <a:lnSpc>
                <a:spcPct val="90000"/>
              </a:lnSpc>
              <a:spcBef>
                <a:spcPts val="1333"/>
              </a:spcBef>
              <a:buFont typeface="Arial" panose="020B0604020202020204" pitchFamily="34" charset="0"/>
              <a:buChar char="•"/>
            </a:pPr>
            <a:r>
              <a:rPr lang="en-US" sz="2400" kern="0" spc="-16" dirty="0">
                <a:solidFill>
                  <a:srgbClr val="212529">
                    <a:alpha val="99000"/>
                  </a:srgbClr>
                </a:solidFill>
                <a:latin typeface="Montserrat" pitchFamily="34" charset="0"/>
                <a:ea typeface="Montserrat" pitchFamily="34" charset="-122"/>
                <a:cs typeface="Montserrat" pitchFamily="34" charset="-120"/>
              </a:rPr>
              <a:t>Correction Range 87mg/dL-180 mg/dL</a:t>
            </a:r>
          </a:p>
          <a:p>
            <a:pPr marL="457189" indent="-457189">
              <a:lnSpc>
                <a:spcPct val="90000"/>
              </a:lnSpc>
              <a:spcBef>
                <a:spcPts val="1333"/>
              </a:spcBef>
              <a:buFont typeface="Arial" panose="020B0604020202020204" pitchFamily="34" charset="0"/>
              <a:buChar char="•"/>
            </a:pPr>
            <a:r>
              <a:rPr lang="en-US" sz="2400" kern="0" spc="-16" dirty="0">
                <a:solidFill>
                  <a:srgbClr val="212529">
                    <a:alpha val="99000"/>
                  </a:srgbClr>
                </a:solidFill>
                <a:latin typeface="Montserrat" pitchFamily="34" charset="0"/>
                <a:ea typeface="Montserrat" pitchFamily="34" charset="-122"/>
                <a:cs typeface="Montserrat" pitchFamily="34" charset="-120"/>
              </a:rPr>
              <a:t>Glucose Safety Limit: 67-110 mg/dL</a:t>
            </a:r>
          </a:p>
          <a:p>
            <a:pPr marL="457189" indent="-457189">
              <a:lnSpc>
                <a:spcPct val="90000"/>
              </a:lnSpc>
              <a:spcBef>
                <a:spcPts val="1333"/>
              </a:spcBef>
              <a:buFont typeface="Arial" panose="020B0604020202020204" pitchFamily="34" charset="0"/>
              <a:buChar char="•"/>
            </a:pPr>
            <a:r>
              <a:rPr lang="en-US" sz="2400" kern="0" spc="-16" dirty="0">
                <a:solidFill>
                  <a:srgbClr val="212529">
                    <a:alpha val="99000"/>
                  </a:srgbClr>
                </a:solidFill>
                <a:latin typeface="Montserrat" pitchFamily="34" charset="0"/>
                <a:ea typeface="Montserrat" pitchFamily="34" charset="-122"/>
                <a:cs typeface="Montserrat" pitchFamily="34" charset="-120"/>
              </a:rPr>
              <a:t>Food type for bolus speed</a:t>
            </a:r>
          </a:p>
          <a:p>
            <a:pPr marL="1066773" lvl="1" indent="-457189">
              <a:lnSpc>
                <a:spcPct val="90000"/>
              </a:lnSpc>
              <a:spcBef>
                <a:spcPts val="1333"/>
              </a:spcBef>
              <a:buFont typeface="Arial" panose="020B0604020202020204" pitchFamily="34" charset="0"/>
              <a:buChar char="•"/>
            </a:pPr>
            <a:r>
              <a:rPr lang="en-US" sz="2000" kern="0" spc="-16" dirty="0">
                <a:solidFill>
                  <a:srgbClr val="212529">
                    <a:alpha val="99000"/>
                  </a:srgbClr>
                </a:solidFill>
                <a:latin typeface="Montserrat" pitchFamily="34" charset="0"/>
                <a:ea typeface="Montserrat" pitchFamily="34" charset="-122"/>
                <a:cs typeface="Montserrat" pitchFamily="34" charset="-120"/>
              </a:rPr>
              <a:t>Lollipop, Taco, Pizza Bolus (up to 8 </a:t>
            </a:r>
            <a:r>
              <a:rPr lang="en-US" sz="2000" kern="0" spc="-16" dirty="0" err="1">
                <a:solidFill>
                  <a:srgbClr val="212529">
                    <a:alpha val="99000"/>
                  </a:srgbClr>
                </a:solidFill>
                <a:latin typeface="Montserrat" pitchFamily="34" charset="0"/>
                <a:ea typeface="Montserrat" pitchFamily="34" charset="-122"/>
                <a:cs typeface="Montserrat" pitchFamily="34" charset="-120"/>
              </a:rPr>
              <a:t>hr</a:t>
            </a:r>
            <a:r>
              <a:rPr lang="en-US" sz="2000" kern="0" spc="-16" dirty="0">
                <a:solidFill>
                  <a:srgbClr val="212529">
                    <a:alpha val="99000"/>
                  </a:srgbClr>
                </a:solidFill>
                <a:latin typeface="Montserrat" pitchFamily="34" charset="0"/>
                <a:ea typeface="Montserrat" pitchFamily="34" charset="-122"/>
                <a:cs typeface="Montserrat" pitchFamily="34" charset="-120"/>
              </a:rPr>
              <a:t> absorption)</a:t>
            </a:r>
          </a:p>
          <a:p>
            <a:pPr marL="1066773" lvl="1" indent="-457189">
              <a:lnSpc>
                <a:spcPct val="90000"/>
              </a:lnSpc>
              <a:spcBef>
                <a:spcPts val="1333"/>
              </a:spcBef>
              <a:buFont typeface="Arial" panose="020B0604020202020204" pitchFamily="34" charset="0"/>
              <a:buChar char="•"/>
            </a:pPr>
            <a:r>
              <a:rPr lang="en-US" sz="2000" kern="0" spc="-16" dirty="0">
                <a:solidFill>
                  <a:srgbClr val="212529">
                    <a:alpha val="99000"/>
                  </a:srgbClr>
                </a:solidFill>
                <a:latin typeface="Montserrat" pitchFamily="34" charset="0"/>
                <a:ea typeface="Montserrat" pitchFamily="34" charset="-122"/>
                <a:cs typeface="Montserrat" pitchFamily="34" charset="-120"/>
              </a:rPr>
              <a:t>Ability for retroactive carb entries</a:t>
            </a:r>
          </a:p>
          <a:p>
            <a:pPr marL="457189" indent="-457189">
              <a:lnSpc>
                <a:spcPct val="90000"/>
              </a:lnSpc>
              <a:spcBef>
                <a:spcPts val="1333"/>
              </a:spcBef>
              <a:buFont typeface="Arial" panose="020B0604020202020204" pitchFamily="34" charset="0"/>
              <a:buChar char="•"/>
            </a:pPr>
            <a:r>
              <a:rPr lang="en-US" sz="2400" kern="0" spc="-16" dirty="0">
                <a:solidFill>
                  <a:srgbClr val="212529">
                    <a:alpha val="99000"/>
                  </a:srgbClr>
                </a:solidFill>
                <a:latin typeface="Montserrat" pitchFamily="34" charset="0"/>
                <a:ea typeface="Montserrat" pitchFamily="34" charset="-122"/>
                <a:cs typeface="Montserrat" pitchFamily="34" charset="-120"/>
              </a:rPr>
              <a:t>Pre-meal preset option (67-130mg/dL) </a:t>
            </a:r>
          </a:p>
          <a:p>
            <a:pPr marL="457189" indent="-457189">
              <a:lnSpc>
                <a:spcPct val="90000"/>
              </a:lnSpc>
              <a:spcBef>
                <a:spcPts val="1333"/>
              </a:spcBef>
              <a:buFont typeface="Arial" panose="020B0604020202020204" pitchFamily="34" charset="0"/>
              <a:buChar char="•"/>
            </a:pPr>
            <a:r>
              <a:rPr lang="en-US" sz="2400" kern="0" spc="-16" dirty="0">
                <a:solidFill>
                  <a:srgbClr val="212529">
                    <a:alpha val="99000"/>
                  </a:srgbClr>
                </a:solidFill>
                <a:latin typeface="Montserrat" pitchFamily="34" charset="0"/>
                <a:ea typeface="Montserrat" pitchFamily="34" charset="-122"/>
                <a:cs typeface="Montserrat" pitchFamily="34" charset="-120"/>
              </a:rPr>
              <a:t>Work-out preset option (87-250mg/dL)</a:t>
            </a:r>
          </a:p>
        </p:txBody>
      </p:sp>
      <p:sp>
        <p:nvSpPr>
          <p:cNvPr id="7" name="Text Placeholder 4">
            <a:extLst>
              <a:ext uri="{FF2B5EF4-FFF2-40B4-BE49-F238E27FC236}">
                <a16:creationId xmlns:a16="http://schemas.microsoft.com/office/drawing/2014/main" id="{66661D67-BDF2-52DC-3CF4-669D98BF9A01}"/>
              </a:ext>
            </a:extLst>
          </p:cNvPr>
          <p:cNvSpPr txBox="1">
            <a:spLocks/>
          </p:cNvSpPr>
          <p:nvPr/>
        </p:nvSpPr>
        <p:spPr>
          <a:xfrm>
            <a:off x="7405816" y="6105017"/>
            <a:ext cx="8128000" cy="350273"/>
          </a:xfrm>
          <a:prstGeom prst="rect">
            <a:avLst/>
          </a:prstGeom>
        </p:spPr>
        <p:txBody>
          <a:bodyPr vert="horz" lIns="121920" tIns="60960" rIns="121920" bIns="60960" rtlCol="0">
            <a:normAutofit/>
          </a:bodyPr>
          <a:lstStyle>
            <a:lvl1pPr marL="0" indent="0" algn="l" defTabSz="914400" rtl="0" eaLnBrk="1" latinLnBrk="0" hangingPunct="1">
              <a:lnSpc>
                <a:spcPct val="110000"/>
              </a:lnSpc>
              <a:spcBef>
                <a:spcPts val="1000"/>
              </a:spcBef>
              <a:buFont typeface="Arial" panose="020B0604020202020204" pitchFamily="34" charset="0"/>
              <a:buNone/>
              <a:defRPr sz="1600" i="1" kern="1200">
                <a:solidFill>
                  <a:schemeClr val="tx1"/>
                </a:solidFill>
                <a:latin typeface="Larsseit" pitchFamily="2" charset="77"/>
                <a:ea typeface="+mn-ea"/>
                <a:cs typeface="Arial" panose="020B0604020202020204" pitchFamily="34" charset="0"/>
              </a:defRPr>
            </a:lvl1pPr>
            <a:lvl2pPr marL="457200" indent="-274320" algn="l" defTabSz="914400" rtl="0" eaLnBrk="1" latinLnBrk="0" hangingPunct="1">
              <a:lnSpc>
                <a:spcPct val="110000"/>
              </a:lnSpc>
              <a:spcBef>
                <a:spcPts val="500"/>
              </a:spcBef>
              <a:buClr>
                <a:schemeClr val="accent4"/>
              </a:buClr>
              <a:buFont typeface="Arial" panose="020B0604020202020204" pitchFamily="34" charset="0"/>
              <a:buChar char="•"/>
              <a:defRPr sz="2000" kern="1200">
                <a:solidFill>
                  <a:schemeClr val="tx1"/>
                </a:solidFill>
                <a:latin typeface="Larsseit" pitchFamily="2" charset="77"/>
                <a:ea typeface="+mn-ea"/>
                <a:cs typeface="Arial" panose="020B0604020202020204" pitchFamily="34" charset="0"/>
              </a:defRPr>
            </a:lvl2pPr>
            <a:lvl3pPr marL="914400" indent="-274320" algn="l" defTabSz="914400" rtl="0" eaLnBrk="1" latinLnBrk="0" hangingPunct="1">
              <a:lnSpc>
                <a:spcPct val="110000"/>
              </a:lnSpc>
              <a:spcBef>
                <a:spcPts val="500"/>
              </a:spcBef>
              <a:buClr>
                <a:schemeClr val="accent4"/>
              </a:buClr>
              <a:buFont typeface="System Font Regular"/>
              <a:buChar char="–"/>
              <a:defRPr sz="1800" kern="1200">
                <a:solidFill>
                  <a:schemeClr val="tx1"/>
                </a:solidFill>
                <a:latin typeface="Larsseit" pitchFamily="2" charset="77"/>
                <a:ea typeface="+mn-ea"/>
                <a:cs typeface="Arial" panose="020B0604020202020204" pitchFamily="34" charset="0"/>
              </a:defRPr>
            </a:lvl3pPr>
            <a:lvl4pPr marL="1371600" indent="-274320" algn="l" defTabSz="914400" rtl="0" eaLnBrk="1" latinLnBrk="0" hangingPunct="1">
              <a:lnSpc>
                <a:spcPct val="110000"/>
              </a:lnSpc>
              <a:spcBef>
                <a:spcPts val="500"/>
              </a:spcBef>
              <a:buClr>
                <a:schemeClr val="accent4"/>
              </a:buClr>
              <a:buFont typeface="Courier New" panose="02070309020205020404" pitchFamily="49" charset="0"/>
              <a:buChar char="o"/>
              <a:defRPr sz="1600" kern="1200">
                <a:solidFill>
                  <a:schemeClr val="tx1"/>
                </a:solidFill>
                <a:latin typeface="Larsseit" pitchFamily="2" charset="77"/>
                <a:ea typeface="+mn-ea"/>
                <a:cs typeface="Arial" panose="020B0604020202020204" pitchFamily="34" charset="0"/>
              </a:defRPr>
            </a:lvl4pPr>
            <a:lvl5pPr marL="1828800" indent="-274320" algn="l" defTabSz="914400" rtl="0" eaLnBrk="1" latinLnBrk="0" hangingPunct="1">
              <a:lnSpc>
                <a:spcPct val="110000"/>
              </a:lnSpc>
              <a:spcBef>
                <a:spcPts val="500"/>
              </a:spcBef>
              <a:buClr>
                <a:schemeClr val="accent4"/>
              </a:buClr>
              <a:buFont typeface="Wingdings" pitchFamily="2" charset="2"/>
              <a:buChar char="§"/>
              <a:defRPr sz="1400" kern="1200">
                <a:solidFill>
                  <a:schemeClr val="tx1"/>
                </a:solidFill>
                <a:latin typeface="Larssei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219170">
              <a:spcBef>
                <a:spcPts val="1333"/>
              </a:spcBef>
              <a:defRPr/>
            </a:pPr>
            <a:r>
              <a:rPr lang="en-US" altLang="en-US" sz="1200" i="0" dirty="0">
                <a:solidFill>
                  <a:srgbClr val="000000"/>
                </a:solidFill>
                <a:latin typeface="Montserrat" panose="02000505000000020004" pitchFamily="2" charset="0"/>
              </a:rPr>
              <a:t>https://www.twiist.com/hcp-home</a:t>
            </a:r>
          </a:p>
        </p:txBody>
      </p:sp>
    </p:spTree>
    <p:extLst>
      <p:ext uri="{BB962C8B-B14F-4D97-AF65-F5344CB8AC3E}">
        <p14:creationId xmlns:p14="http://schemas.microsoft.com/office/powerpoint/2010/main" val="260771248"/>
      </p:ext>
    </p:extLst>
  </p:cSld>
  <p:clrMapOvr>
    <a:masterClrMapping/>
  </p:clrMapOvr>
  <p:extLst>
    <p:ext uri="{6950BFC3-D8DA-4A85-94F7-54DA5524770B}">
      <p188:commentRel xmlns:p188="http://schemas.microsoft.com/office/powerpoint/2018/8/main" r:id="rId3"/>
    </p:ext>
  </p:extLs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Title 1">
            <a:extLst>
              <a:ext uri="{FF2B5EF4-FFF2-40B4-BE49-F238E27FC236}">
                <a16:creationId xmlns:a16="http://schemas.microsoft.com/office/drawing/2014/main" id="{33BF18B9-551A-5226-1F80-56750FC7955D}"/>
              </a:ext>
            </a:extLst>
          </p:cNvPr>
          <p:cNvSpPr>
            <a:spLocks noGrp="1"/>
          </p:cNvSpPr>
          <p:nvPr>
            <p:ph type="title"/>
          </p:nvPr>
        </p:nvSpPr>
        <p:spPr/>
        <p:txBody>
          <a:bodyPr/>
          <a:lstStyle/>
          <a:p>
            <a:r>
              <a:rPr lang="en-US" altLang="en-US"/>
              <a:t>Patient Case</a:t>
            </a:r>
          </a:p>
        </p:txBody>
      </p:sp>
      <p:sp>
        <p:nvSpPr>
          <p:cNvPr id="220163" name="Content Placeholder 2">
            <a:extLst>
              <a:ext uri="{FF2B5EF4-FFF2-40B4-BE49-F238E27FC236}">
                <a16:creationId xmlns:a16="http://schemas.microsoft.com/office/drawing/2014/main" id="{7C8A78DC-1F87-42E3-872A-8BEB60DDEFBC}"/>
              </a:ext>
            </a:extLst>
          </p:cNvPr>
          <p:cNvSpPr>
            <a:spLocks noGrp="1"/>
          </p:cNvSpPr>
          <p:nvPr>
            <p:ph idx="1"/>
          </p:nvPr>
        </p:nvSpPr>
        <p:spPr>
          <a:xfrm>
            <a:off x="838200" y="1825625"/>
            <a:ext cx="5943600" cy="4422775"/>
          </a:xfrm>
        </p:spPr>
        <p:txBody>
          <a:bodyPr/>
          <a:lstStyle/>
          <a:p>
            <a:pPr marL="455613" indent="-455613"/>
            <a:r>
              <a:rPr lang="en-US" altLang="en-US" sz="2800"/>
              <a:t>47 years old</a:t>
            </a:r>
          </a:p>
          <a:p>
            <a:pPr marL="455613" indent="-455613"/>
            <a:r>
              <a:rPr lang="en-US" altLang="en-US" sz="2800"/>
              <a:t>T2D x 20+ years</a:t>
            </a:r>
          </a:p>
          <a:p>
            <a:pPr marL="455613" indent="-455613"/>
            <a:r>
              <a:rPr lang="en-US" altLang="en-US" sz="2800"/>
              <a:t>A1C=8.1%</a:t>
            </a:r>
          </a:p>
          <a:p>
            <a:pPr marL="455613" indent="-455613"/>
            <a:r>
              <a:rPr lang="en-US" altLang="en-US" sz="2800"/>
              <a:t>BMI=39kg/m</a:t>
            </a:r>
            <a:r>
              <a:rPr lang="en-US" altLang="en-US" sz="2800" baseline="30000"/>
              <a:t>2</a:t>
            </a:r>
          </a:p>
          <a:p>
            <a:pPr marL="455613" indent="-455613"/>
            <a:r>
              <a:rPr lang="en-US" altLang="en-US" sz="2800"/>
              <a:t>Works as a bank teller</a:t>
            </a:r>
          </a:p>
          <a:p>
            <a:pPr marL="455613" indent="-455613"/>
            <a:r>
              <a:rPr lang="en-US" altLang="en-US" sz="2800"/>
              <a:t>No diabetes complications</a:t>
            </a:r>
          </a:p>
          <a:p>
            <a:pPr marL="455613" indent="-455613"/>
            <a:r>
              <a:rPr lang="en-US" altLang="en-US" sz="2800"/>
              <a:t>Meds:</a:t>
            </a:r>
          </a:p>
          <a:p>
            <a:pPr marL="912813" lvl="1" indent="-455613"/>
            <a:r>
              <a:rPr lang="en-US" altLang="en-US" sz="2000"/>
              <a:t>Insulin glargine 100 units qpm</a:t>
            </a:r>
          </a:p>
          <a:p>
            <a:pPr marL="912813" lvl="1" indent="-455613"/>
            <a:r>
              <a:rPr lang="en-US" altLang="en-US" sz="2000"/>
              <a:t>Insulin aspart 45 units TID a.c. </a:t>
            </a:r>
          </a:p>
          <a:p>
            <a:pPr marL="912813" lvl="1" indent="-455613"/>
            <a:r>
              <a:rPr lang="en-US" altLang="en-US" sz="2000"/>
              <a:t>Dapagliflozin 10mg daily </a:t>
            </a:r>
          </a:p>
          <a:p>
            <a:pPr marL="912813" lvl="1" indent="-455613"/>
            <a:r>
              <a:rPr lang="en-US" altLang="en-US" sz="2000"/>
              <a:t>Dulaglutide 1.5 mg weekly</a:t>
            </a:r>
          </a:p>
          <a:p>
            <a:pPr marL="455613" indent="-455613"/>
            <a:r>
              <a:rPr lang="en-US" altLang="en-US"/>
              <a:t>  </a:t>
            </a:r>
          </a:p>
        </p:txBody>
      </p:sp>
      <p:sp>
        <p:nvSpPr>
          <p:cNvPr id="5" name="Flowchart: Process 4">
            <a:extLst>
              <a:ext uri="{FF2B5EF4-FFF2-40B4-BE49-F238E27FC236}">
                <a16:creationId xmlns:a16="http://schemas.microsoft.com/office/drawing/2014/main" id="{17BC2201-5700-4441-EBE1-472D894F824D}"/>
              </a:ext>
            </a:extLst>
          </p:cNvPr>
          <p:cNvSpPr/>
          <p:nvPr/>
        </p:nvSpPr>
        <p:spPr>
          <a:xfrm>
            <a:off x="6934200" y="2362200"/>
            <a:ext cx="4648200" cy="342900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dirty="0"/>
              <a:t>Is this a good candidate for an insulin pump?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Title 1">
            <a:extLst>
              <a:ext uri="{FF2B5EF4-FFF2-40B4-BE49-F238E27FC236}">
                <a16:creationId xmlns:a16="http://schemas.microsoft.com/office/drawing/2014/main" id="{B46AD6AD-578B-10E8-2D7E-9099BB3066B9}"/>
              </a:ext>
            </a:extLst>
          </p:cNvPr>
          <p:cNvSpPr>
            <a:spLocks noGrp="1"/>
          </p:cNvSpPr>
          <p:nvPr>
            <p:ph type="title"/>
          </p:nvPr>
        </p:nvSpPr>
        <p:spPr/>
        <p:txBody>
          <a:bodyPr/>
          <a:lstStyle/>
          <a:p>
            <a:r>
              <a:rPr lang="en-US" altLang="en-US"/>
              <a:t>Patient Case</a:t>
            </a:r>
          </a:p>
        </p:txBody>
      </p:sp>
      <p:pic>
        <p:nvPicPr>
          <p:cNvPr id="222211" name="Picture 4">
            <a:extLst>
              <a:ext uri="{FF2B5EF4-FFF2-40B4-BE49-F238E27FC236}">
                <a16:creationId xmlns:a16="http://schemas.microsoft.com/office/drawing/2014/main" id="{55F50267-C5CE-05AF-18D3-3C38ABCD31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0" y="2401888"/>
            <a:ext cx="66103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212" name="Picture 8">
            <a:extLst>
              <a:ext uri="{FF2B5EF4-FFF2-40B4-BE49-F238E27FC236}">
                <a16:creationId xmlns:a16="http://schemas.microsoft.com/office/drawing/2014/main" id="{8648C1EE-063A-56C5-42C0-F5BB8B3AAA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1574800"/>
            <a:ext cx="4629150" cy="261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3" name="TextBox 9">
            <a:extLst>
              <a:ext uri="{FF2B5EF4-FFF2-40B4-BE49-F238E27FC236}">
                <a16:creationId xmlns:a16="http://schemas.microsoft.com/office/drawing/2014/main" id="{841AE24A-6E0B-260D-73A9-02CD616FF374}"/>
              </a:ext>
            </a:extLst>
          </p:cNvPr>
          <p:cNvSpPr txBox="1">
            <a:spLocks noChangeArrowheads="1"/>
          </p:cNvSpPr>
          <p:nvPr/>
        </p:nvSpPr>
        <p:spPr bwMode="auto">
          <a:xfrm>
            <a:off x="7696200" y="4567238"/>
            <a:ext cx="327660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200" b="1">
                <a:solidFill>
                  <a:schemeClr val="bg2"/>
                </a:solidFill>
              </a:rPr>
              <a:t>TDD decreased by 30%</a:t>
            </a:r>
          </a:p>
          <a:p>
            <a:pPr algn="ctr"/>
            <a:r>
              <a:rPr lang="en-US" altLang="en-US" sz="3200" b="1">
                <a:solidFill>
                  <a:schemeClr val="bg2"/>
                </a:solidFill>
              </a:rPr>
              <a:t>Follow-Up A1C=6.7%</a:t>
            </a:r>
          </a:p>
        </p:txBody>
      </p:sp>
      <p:sp>
        <p:nvSpPr>
          <p:cNvPr id="222214" name="TextBox 10">
            <a:extLst>
              <a:ext uri="{FF2B5EF4-FFF2-40B4-BE49-F238E27FC236}">
                <a16:creationId xmlns:a16="http://schemas.microsoft.com/office/drawing/2014/main" id="{72B6659F-D7E3-F879-4675-7F19985BF7DC}"/>
              </a:ext>
            </a:extLst>
          </p:cNvPr>
          <p:cNvSpPr txBox="1">
            <a:spLocks noChangeArrowheads="1"/>
          </p:cNvSpPr>
          <p:nvPr/>
        </p:nvSpPr>
        <p:spPr bwMode="auto">
          <a:xfrm>
            <a:off x="685800" y="1371600"/>
            <a:ext cx="6400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chemeClr val="bg2"/>
                </a:solidFill>
              </a:rPr>
              <a:t>47yo T2DM, A1C=8.1%, BMI=39kg/m</a:t>
            </a:r>
            <a:r>
              <a:rPr lang="en-US" altLang="en-US" sz="2400" b="1" baseline="30000">
                <a:solidFill>
                  <a:schemeClr val="bg2"/>
                </a:solidFill>
              </a:rPr>
              <a:t>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5A12EE4-EE55-39BE-91B7-765A8F5D68D4}"/>
              </a:ext>
            </a:extLst>
          </p:cNvPr>
          <p:cNvSpPr>
            <a:spLocks noGrp="1"/>
          </p:cNvSpPr>
          <p:nvPr>
            <p:ph type="ctrTitle"/>
          </p:nvPr>
        </p:nvSpPr>
        <p:spPr>
          <a:xfrm>
            <a:off x="1114425" y="1566863"/>
            <a:ext cx="11085513" cy="2387600"/>
          </a:xfrm>
        </p:spPr>
        <p:txBody>
          <a:bodyPr/>
          <a:lstStyle/>
          <a:p>
            <a:pPr>
              <a:spcBef>
                <a:spcPts val="1000"/>
              </a:spcBef>
              <a:defRPr/>
            </a:pPr>
            <a:r>
              <a:rPr lang="en-US" dirty="0">
                <a:ea typeface="+mn-ea"/>
              </a:rPr>
              <a:t>Continuous Glucose Monitors</a:t>
            </a:r>
            <a:br>
              <a:rPr lang="en-US" dirty="0">
                <a:solidFill>
                  <a:schemeClr val="bg1"/>
                </a:solidFill>
                <a:ea typeface="+mn-ea"/>
              </a:rPr>
            </a:br>
            <a:endParaRPr lang="en-US" dirty="0">
              <a:solidFill>
                <a:schemeClr val="bg1"/>
              </a:solidFill>
            </a:endParaRPr>
          </a:p>
        </p:txBody>
      </p:sp>
      <p:pic>
        <p:nvPicPr>
          <p:cNvPr id="3" name="Picture 2">
            <a:extLst>
              <a:ext uri="{FF2B5EF4-FFF2-40B4-BE49-F238E27FC236}">
                <a16:creationId xmlns:a16="http://schemas.microsoft.com/office/drawing/2014/main" id="{6B2B8B4B-8198-1357-C839-50E9AD624CDF}"/>
              </a:ext>
            </a:extLst>
          </p:cNvPr>
          <p:cNvPicPr>
            <a:picLocks noChangeAspect="1"/>
          </p:cNvPicPr>
          <p:nvPr/>
        </p:nvPicPr>
        <p:blipFill>
          <a:blip r:embed="rId3"/>
          <a:stretch>
            <a:fillRect/>
          </a:stretch>
        </p:blipFill>
        <p:spPr>
          <a:xfrm>
            <a:off x="3429000" y="2971800"/>
            <a:ext cx="4675986" cy="3275563"/>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itle 1">
            <a:extLst>
              <a:ext uri="{FF2B5EF4-FFF2-40B4-BE49-F238E27FC236}">
                <a16:creationId xmlns:a16="http://schemas.microsoft.com/office/drawing/2014/main" id="{6D7DF6EA-F3B0-DB39-EBD5-2DC21E64287E}"/>
              </a:ext>
            </a:extLst>
          </p:cNvPr>
          <p:cNvSpPr>
            <a:spLocks noGrp="1"/>
          </p:cNvSpPr>
          <p:nvPr>
            <p:ph type="title"/>
          </p:nvPr>
        </p:nvSpPr>
        <p:spPr/>
        <p:txBody>
          <a:bodyPr/>
          <a:lstStyle/>
          <a:p>
            <a:endParaRPr lang="en-US" altLang="en-US"/>
          </a:p>
        </p:txBody>
      </p:sp>
      <p:sp>
        <p:nvSpPr>
          <p:cNvPr id="224259" name="Content Placeholder 2">
            <a:extLst>
              <a:ext uri="{FF2B5EF4-FFF2-40B4-BE49-F238E27FC236}">
                <a16:creationId xmlns:a16="http://schemas.microsoft.com/office/drawing/2014/main" id="{1121B7E4-0D08-7DB7-5CF1-B250AB5D5526}"/>
              </a:ext>
            </a:extLst>
          </p:cNvPr>
          <p:cNvSpPr>
            <a:spLocks noGrp="1"/>
          </p:cNvSpPr>
          <p:nvPr>
            <p:ph idx="1"/>
          </p:nvPr>
        </p:nvSpPr>
        <p:spPr/>
        <p:txBody>
          <a:bodyPr/>
          <a:lstStyle/>
          <a:p>
            <a:endParaRPr lang="en-US" altLang="en-US"/>
          </a:p>
        </p:txBody>
      </p:sp>
      <p:pic>
        <p:nvPicPr>
          <p:cNvPr id="224260" name="Picture 2" descr="https://care.diabetesjournals.org/content/diacare/41/8/1579/F1.large.jpg?width=800&amp;height=600&amp;carousel=1">
            <a:extLst>
              <a:ext uri="{FF2B5EF4-FFF2-40B4-BE49-F238E27FC236}">
                <a16:creationId xmlns:a16="http://schemas.microsoft.com/office/drawing/2014/main" id="{9B2D122E-675F-E4A2-59B3-AA6CEA1884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47700"/>
            <a:ext cx="8689975"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61" name="TextBox 3">
            <a:extLst>
              <a:ext uri="{FF2B5EF4-FFF2-40B4-BE49-F238E27FC236}">
                <a16:creationId xmlns:a16="http://schemas.microsoft.com/office/drawing/2014/main" id="{19A23A9A-C624-36B3-CCF4-732F39064C52}"/>
              </a:ext>
            </a:extLst>
          </p:cNvPr>
          <p:cNvSpPr txBox="1">
            <a:spLocks noChangeArrowheads="1"/>
          </p:cNvSpPr>
          <p:nvPr/>
        </p:nvSpPr>
        <p:spPr bwMode="auto">
          <a:xfrm>
            <a:off x="609600" y="6400800"/>
            <a:ext cx="5029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pt-BR" altLang="en-US" sz="1200">
                <a:solidFill>
                  <a:schemeClr val="bg2"/>
                </a:solidFill>
              </a:rPr>
              <a:t>Umpierrez G et al. Diabetes Care 2018 Aug; 41(8): 1579-1589</a:t>
            </a:r>
            <a:r>
              <a:rPr lang="pt-BR" altLang="en-US" sz="2400">
                <a:solidFill>
                  <a:schemeClr val="bg2"/>
                </a:solidFill>
              </a:rPr>
              <a:t>.</a:t>
            </a:r>
            <a:endParaRPr lang="en-US" altLang="en-US" sz="2400">
              <a:solidFill>
                <a:schemeClr val="bg2"/>
              </a:solidFill>
            </a:endParaRPr>
          </a:p>
          <a:p>
            <a:endParaRPr lang="en-US" altLang="en-US" sz="2400">
              <a:solidFill>
                <a:schemeClr val="bg2"/>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Title 1">
            <a:extLst>
              <a:ext uri="{FF2B5EF4-FFF2-40B4-BE49-F238E27FC236}">
                <a16:creationId xmlns:a16="http://schemas.microsoft.com/office/drawing/2014/main" id="{19186F7F-8611-98A6-234E-BCA883D0B9DD}"/>
              </a:ext>
            </a:extLst>
          </p:cNvPr>
          <p:cNvSpPr>
            <a:spLocks noGrp="1"/>
          </p:cNvSpPr>
          <p:nvPr>
            <p:ph type="title"/>
          </p:nvPr>
        </p:nvSpPr>
        <p:spPr/>
        <p:txBody>
          <a:bodyPr/>
          <a:lstStyle/>
          <a:p>
            <a:r>
              <a:rPr lang="en-US" altLang="en-US"/>
              <a:t>Contraindications to Insulin Pumps in the Hospital</a:t>
            </a:r>
          </a:p>
        </p:txBody>
      </p:sp>
      <p:graphicFrame>
        <p:nvGraphicFramePr>
          <p:cNvPr id="4" name="Content Placeholder 3">
            <a:extLst>
              <a:ext uri="{FF2B5EF4-FFF2-40B4-BE49-F238E27FC236}">
                <a16:creationId xmlns:a16="http://schemas.microsoft.com/office/drawing/2014/main" id="{E4CAA5E0-DA1F-8855-149E-E9A2E995FE6A}"/>
              </a:ext>
            </a:extLst>
          </p:cNvPr>
          <p:cNvGraphicFramePr>
            <a:graphicFrameLocks noGrp="1"/>
          </p:cNvGraphicFramePr>
          <p:nvPr>
            <p:ph idx="1"/>
          </p:nvPr>
        </p:nvGraphicFramePr>
        <p:xfrm>
          <a:off x="1143000" y="1812925"/>
          <a:ext cx="9601200" cy="4587878"/>
        </p:xfrm>
        <a:graphic>
          <a:graphicData uri="http://schemas.openxmlformats.org/drawingml/2006/table">
            <a:tbl>
              <a:tblPr>
                <a:tableStyleId>{10A1B5D5-9B99-4C35-A422-299274C87663}</a:tableStyleId>
              </a:tblPr>
              <a:tblGrid>
                <a:gridCol w="9601200">
                  <a:extLst>
                    <a:ext uri="{9D8B030D-6E8A-4147-A177-3AD203B41FA5}">
                      <a16:colId xmlns:a16="http://schemas.microsoft.com/office/drawing/2014/main" val="20000"/>
                    </a:ext>
                  </a:extLst>
                </a:gridCol>
              </a:tblGrid>
              <a:tr h="616058">
                <a:tc>
                  <a:txBody>
                    <a:bodyPr/>
                    <a:lstStyle/>
                    <a:p>
                      <a:pPr fontAlgn="base"/>
                      <a:r>
                        <a:rPr lang="en-US" sz="1400" dirty="0">
                          <a:effectLst/>
                        </a:rPr>
                        <a:t>Impaired level of consciousness (except during short-term anesthesia)</a:t>
                      </a:r>
                      <a:endParaRPr lang="en-US" sz="1400" dirty="0">
                        <a:solidFill>
                          <a:srgbClr val="000000"/>
                        </a:solidFill>
                        <a:effectLst/>
                      </a:endParaRPr>
                    </a:p>
                  </a:txBody>
                  <a:tcPr marL="58802" marR="58802" marT="58807" marB="58807" anchor="ctr"/>
                </a:tc>
                <a:extLst>
                  <a:ext uri="{0D108BD9-81ED-4DB2-BD59-A6C34878D82A}">
                    <a16:rowId xmlns:a16="http://schemas.microsoft.com/office/drawing/2014/main" val="10000"/>
                  </a:ext>
                </a:extLst>
              </a:tr>
              <a:tr h="616058">
                <a:tc>
                  <a:txBody>
                    <a:bodyPr/>
                    <a:lstStyle/>
                    <a:p>
                      <a:pPr fontAlgn="base"/>
                      <a:r>
                        <a:rPr lang="en-US" sz="1400">
                          <a:effectLst/>
                        </a:rPr>
                        <a:t>Patient’s inability to correctly demonstrate appropriate pump settings</a:t>
                      </a:r>
                      <a:endParaRPr lang="en-US" sz="1400">
                        <a:solidFill>
                          <a:srgbClr val="000000"/>
                        </a:solidFill>
                        <a:effectLst/>
                      </a:endParaRPr>
                    </a:p>
                  </a:txBody>
                  <a:tcPr marL="58802" marR="58802" marT="58807" marB="58807" anchor="ctr"/>
                </a:tc>
                <a:extLst>
                  <a:ext uri="{0D108BD9-81ED-4DB2-BD59-A6C34878D82A}">
                    <a16:rowId xmlns:a16="http://schemas.microsoft.com/office/drawing/2014/main" val="10001"/>
                  </a:ext>
                </a:extLst>
              </a:tr>
              <a:tr h="376897">
                <a:tc>
                  <a:txBody>
                    <a:bodyPr/>
                    <a:lstStyle/>
                    <a:p>
                      <a:pPr fontAlgn="base"/>
                      <a:r>
                        <a:rPr lang="en-US" sz="1400" dirty="0">
                          <a:effectLst/>
                        </a:rPr>
                        <a:t>Critical illness requiring intensive care</a:t>
                      </a:r>
                      <a:endParaRPr lang="en-US" sz="1400" dirty="0">
                        <a:solidFill>
                          <a:srgbClr val="000000"/>
                        </a:solidFill>
                        <a:effectLst/>
                      </a:endParaRPr>
                    </a:p>
                  </a:txBody>
                  <a:tcPr marL="58802" marR="58802" marT="58807" marB="58807" anchor="ctr"/>
                </a:tc>
                <a:extLst>
                  <a:ext uri="{0D108BD9-81ED-4DB2-BD59-A6C34878D82A}">
                    <a16:rowId xmlns:a16="http://schemas.microsoft.com/office/drawing/2014/main" val="10002"/>
                  </a:ext>
                </a:extLst>
              </a:tr>
              <a:tr h="616058">
                <a:tc>
                  <a:txBody>
                    <a:bodyPr/>
                    <a:lstStyle/>
                    <a:p>
                      <a:pPr fontAlgn="base"/>
                      <a:r>
                        <a:rPr lang="en-US" sz="1400" dirty="0">
                          <a:effectLst/>
                        </a:rPr>
                        <a:t>Psychiatric illness that interferes with a patient’s ability to self-manage diabetes</a:t>
                      </a:r>
                      <a:endParaRPr lang="en-US" sz="1400" dirty="0">
                        <a:solidFill>
                          <a:srgbClr val="000000"/>
                        </a:solidFill>
                        <a:effectLst/>
                      </a:endParaRPr>
                    </a:p>
                  </a:txBody>
                  <a:tcPr marL="58802" marR="58802" marT="58807" marB="58807" anchor="ctr"/>
                </a:tc>
                <a:extLst>
                  <a:ext uri="{0D108BD9-81ED-4DB2-BD59-A6C34878D82A}">
                    <a16:rowId xmlns:a16="http://schemas.microsoft.com/office/drawing/2014/main" val="10003"/>
                  </a:ext>
                </a:extLst>
              </a:tr>
              <a:tr h="616058">
                <a:tc>
                  <a:txBody>
                    <a:bodyPr/>
                    <a:lstStyle/>
                    <a:p>
                      <a:pPr fontAlgn="base"/>
                      <a:r>
                        <a:rPr lang="en-US" sz="1400" dirty="0">
                          <a:effectLst/>
                        </a:rPr>
                        <a:t>Diabetic ketoacidosis and hyperosmolar hyperglycemic state</a:t>
                      </a:r>
                      <a:endParaRPr lang="en-US" sz="1400" dirty="0">
                        <a:solidFill>
                          <a:srgbClr val="000000"/>
                        </a:solidFill>
                        <a:effectLst/>
                      </a:endParaRPr>
                    </a:p>
                  </a:txBody>
                  <a:tcPr marL="58802" marR="58802" marT="58807" marB="58807" anchor="ctr"/>
                </a:tc>
                <a:extLst>
                  <a:ext uri="{0D108BD9-81ED-4DB2-BD59-A6C34878D82A}">
                    <a16:rowId xmlns:a16="http://schemas.microsoft.com/office/drawing/2014/main" val="10004"/>
                  </a:ext>
                </a:extLst>
              </a:tr>
              <a:tr h="376897">
                <a:tc>
                  <a:txBody>
                    <a:bodyPr/>
                    <a:lstStyle/>
                    <a:p>
                      <a:pPr fontAlgn="base"/>
                      <a:r>
                        <a:rPr lang="en-US" sz="1400">
                          <a:effectLst/>
                        </a:rPr>
                        <a:t>Refusal or unwillingness to participate in self-care</a:t>
                      </a:r>
                      <a:endParaRPr lang="en-US" sz="1400">
                        <a:solidFill>
                          <a:srgbClr val="000000"/>
                        </a:solidFill>
                        <a:effectLst/>
                      </a:endParaRPr>
                    </a:p>
                  </a:txBody>
                  <a:tcPr marL="58802" marR="58802" marT="58807" marB="58807" anchor="ctr"/>
                </a:tc>
                <a:extLst>
                  <a:ext uri="{0D108BD9-81ED-4DB2-BD59-A6C34878D82A}">
                    <a16:rowId xmlns:a16="http://schemas.microsoft.com/office/drawing/2014/main" val="10005"/>
                  </a:ext>
                </a:extLst>
              </a:tr>
              <a:tr h="376897">
                <a:tc>
                  <a:txBody>
                    <a:bodyPr/>
                    <a:lstStyle/>
                    <a:p>
                      <a:pPr fontAlgn="base"/>
                      <a:r>
                        <a:rPr lang="en-US" sz="1400" dirty="0">
                          <a:effectLst/>
                        </a:rPr>
                        <a:t>Lack of pump supplies</a:t>
                      </a:r>
                      <a:endParaRPr lang="en-US" sz="1400" dirty="0">
                        <a:solidFill>
                          <a:srgbClr val="000000"/>
                        </a:solidFill>
                        <a:effectLst/>
                      </a:endParaRPr>
                    </a:p>
                  </a:txBody>
                  <a:tcPr marL="58802" marR="58802" marT="58807" marB="58807" anchor="ctr"/>
                </a:tc>
                <a:extLst>
                  <a:ext uri="{0D108BD9-81ED-4DB2-BD59-A6C34878D82A}">
                    <a16:rowId xmlns:a16="http://schemas.microsoft.com/office/drawing/2014/main" val="10006"/>
                  </a:ext>
                </a:extLst>
              </a:tr>
              <a:tr h="616058">
                <a:tc>
                  <a:txBody>
                    <a:bodyPr/>
                    <a:lstStyle/>
                    <a:p>
                      <a:pPr fontAlgn="base"/>
                      <a:r>
                        <a:rPr lang="en-US" sz="1400">
                          <a:effectLst/>
                        </a:rPr>
                        <a:t>Lack of trained health care providers, diabetes educators, or diabetes specialist</a:t>
                      </a:r>
                      <a:endParaRPr lang="en-US" sz="1400">
                        <a:solidFill>
                          <a:srgbClr val="000000"/>
                        </a:solidFill>
                        <a:effectLst/>
                      </a:endParaRPr>
                    </a:p>
                  </a:txBody>
                  <a:tcPr marL="58802" marR="58802" marT="58807" marB="58807" anchor="ctr"/>
                </a:tc>
                <a:extLst>
                  <a:ext uri="{0D108BD9-81ED-4DB2-BD59-A6C34878D82A}">
                    <a16:rowId xmlns:a16="http://schemas.microsoft.com/office/drawing/2014/main" val="10007"/>
                  </a:ext>
                </a:extLst>
              </a:tr>
              <a:tr h="376897">
                <a:tc>
                  <a:txBody>
                    <a:bodyPr/>
                    <a:lstStyle/>
                    <a:p>
                      <a:pPr fontAlgn="base"/>
                      <a:r>
                        <a:rPr lang="en-US" sz="1400" dirty="0">
                          <a:effectLst/>
                        </a:rPr>
                        <a:t>Patient at risk for suicide</a:t>
                      </a:r>
                      <a:endParaRPr lang="en-US" sz="1400" dirty="0">
                        <a:solidFill>
                          <a:srgbClr val="000000"/>
                        </a:solidFill>
                        <a:effectLst/>
                      </a:endParaRPr>
                    </a:p>
                  </a:txBody>
                  <a:tcPr marL="58802" marR="58802" marT="58807" marB="58807" anchor="ctr"/>
                </a:tc>
                <a:extLst>
                  <a:ext uri="{0D108BD9-81ED-4DB2-BD59-A6C34878D82A}">
                    <a16:rowId xmlns:a16="http://schemas.microsoft.com/office/drawing/2014/main" val="10008"/>
                  </a:ext>
                </a:extLst>
              </a:tr>
            </a:tbl>
          </a:graphicData>
        </a:graphic>
      </p:graphicFrame>
      <p:sp>
        <p:nvSpPr>
          <p:cNvPr id="226329" name="TextBox 4">
            <a:extLst>
              <a:ext uri="{FF2B5EF4-FFF2-40B4-BE49-F238E27FC236}">
                <a16:creationId xmlns:a16="http://schemas.microsoft.com/office/drawing/2014/main" id="{E85728FF-8F91-A668-ACE5-C8179887B7FE}"/>
              </a:ext>
            </a:extLst>
          </p:cNvPr>
          <p:cNvSpPr txBox="1">
            <a:spLocks noChangeArrowheads="1"/>
          </p:cNvSpPr>
          <p:nvPr/>
        </p:nvSpPr>
        <p:spPr bwMode="auto">
          <a:xfrm>
            <a:off x="609600" y="6400800"/>
            <a:ext cx="502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pt-BR" altLang="en-US" sz="1200">
                <a:solidFill>
                  <a:schemeClr val="bg2"/>
                </a:solidFill>
              </a:rPr>
              <a:t>Umpierrez G et al. Diabetes Care 2018 Aug; 41(8): 1579-1589</a:t>
            </a:r>
            <a:r>
              <a:rPr lang="pt-BR" altLang="en-US" sz="2400">
                <a:solidFill>
                  <a:schemeClr val="bg2"/>
                </a:solidFill>
              </a:rPr>
              <a:t>.</a:t>
            </a:r>
            <a:endParaRPr lang="en-US" altLang="en-US" sz="2400">
              <a:solidFill>
                <a:schemeClr val="bg2"/>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Title 1">
            <a:extLst>
              <a:ext uri="{FF2B5EF4-FFF2-40B4-BE49-F238E27FC236}">
                <a16:creationId xmlns:a16="http://schemas.microsoft.com/office/drawing/2014/main" id="{AB9FFF65-5464-D80A-8D84-7FEC09F8607B}"/>
              </a:ext>
            </a:extLst>
          </p:cNvPr>
          <p:cNvSpPr>
            <a:spLocks noGrp="1" noChangeArrowheads="1"/>
          </p:cNvSpPr>
          <p:nvPr>
            <p:ph type="title"/>
          </p:nvPr>
        </p:nvSpPr>
        <p:spPr/>
        <p:txBody>
          <a:bodyPr/>
          <a:lstStyle/>
          <a:p>
            <a:r>
              <a:rPr lang="en-US" altLang="en-US"/>
              <a:t>ADA Standards of Care 2025</a:t>
            </a:r>
          </a:p>
        </p:txBody>
      </p:sp>
      <p:sp>
        <p:nvSpPr>
          <p:cNvPr id="228355" name="Text Placeholder 8">
            <a:extLst>
              <a:ext uri="{FF2B5EF4-FFF2-40B4-BE49-F238E27FC236}">
                <a16:creationId xmlns:a16="http://schemas.microsoft.com/office/drawing/2014/main" id="{F62576C8-0BCA-4E8F-1893-4598F1BB7729}"/>
              </a:ext>
            </a:extLst>
          </p:cNvPr>
          <p:cNvSpPr>
            <a:spLocks noGrp="1" noChangeArrowheads="1"/>
          </p:cNvSpPr>
          <p:nvPr>
            <p:ph type="body" sz="quarter" idx="19"/>
          </p:nvPr>
        </p:nvSpPr>
        <p:spPr>
          <a:xfrm>
            <a:off x="885825" y="6308725"/>
            <a:ext cx="11306175" cy="412750"/>
          </a:xfrm>
        </p:spPr>
        <p:txBody>
          <a:bodyPr/>
          <a:lstStyle/>
          <a:p>
            <a:pPr marL="0" indent="0">
              <a:lnSpc>
                <a:spcPct val="100000"/>
              </a:lnSpc>
              <a:spcBef>
                <a:spcPct val="0"/>
              </a:spcBef>
              <a:buFont typeface="Arial" panose="020B0604020202020204" pitchFamily="34" charset="0"/>
              <a:buNone/>
            </a:pPr>
            <a:r>
              <a:rPr lang="en-US" altLang="en-US">
                <a:solidFill>
                  <a:srgbClr val="939396"/>
                </a:solidFill>
              </a:rPr>
              <a:t>*</a:t>
            </a:r>
            <a:br>
              <a:rPr lang="en-US" altLang="en-US">
                <a:solidFill>
                  <a:srgbClr val="939396"/>
                </a:solidFill>
                <a:latin typeface="Arial" panose="020B0604020202020204" pitchFamily="34" charset="0"/>
                <a:cs typeface="Arial" panose="020B0604020202020204" pitchFamily="34" charset="0"/>
              </a:rPr>
            </a:br>
            <a:r>
              <a:rPr lang="en-US" altLang="en-US" sz="1200">
                <a:solidFill>
                  <a:schemeClr val="tx1"/>
                </a:solidFill>
              </a:rPr>
              <a:t>Diabetes Care 2025;48(Suppl. 1):S146–S166 </a:t>
            </a:r>
          </a:p>
        </p:txBody>
      </p:sp>
      <p:sp>
        <p:nvSpPr>
          <p:cNvPr id="66" name="TextBox 65">
            <a:extLst>
              <a:ext uri="{FF2B5EF4-FFF2-40B4-BE49-F238E27FC236}">
                <a16:creationId xmlns:a16="http://schemas.microsoft.com/office/drawing/2014/main" id="{67801404-B4CE-1371-E0B2-16FBE5D90247}"/>
              </a:ext>
            </a:extLst>
          </p:cNvPr>
          <p:cNvSpPr txBox="1">
            <a:spLocks noChangeArrowheads="1"/>
          </p:cNvSpPr>
          <p:nvPr/>
        </p:nvSpPr>
        <p:spPr bwMode="auto">
          <a:xfrm>
            <a:off x="5183188" y="2268538"/>
            <a:ext cx="5989637"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300"/>
              </a:spcAft>
            </a:pPr>
            <a:r>
              <a:rPr lang="en-US" altLang="en-US" sz="1600" dirty="0">
                <a:solidFill>
                  <a:srgbClr val="4D4D4F"/>
                </a:solidFill>
                <a:cs typeface="Arial" panose="020B0604020202020204" pitchFamily="34" charset="0"/>
              </a:rPr>
              <a:t>AID systems should be the preferred insulin delivery method to improve glycemic outcomes and reduce hypoglycemia and disparities in youth and adults with T1D  (A ) and other forms of insulin deficient diabetes (E )</a:t>
            </a:r>
            <a:endParaRPr lang="en-US" altLang="en-US" sz="1600" b="1" dirty="0">
              <a:solidFill>
                <a:srgbClr val="32AD10"/>
              </a:solidFill>
              <a:cs typeface="Arial" panose="020B0604020202020204" pitchFamily="34" charset="0"/>
            </a:endParaRPr>
          </a:p>
        </p:txBody>
      </p:sp>
      <p:grpSp>
        <p:nvGrpSpPr>
          <p:cNvPr id="17" name="Group 16">
            <a:extLst>
              <a:ext uri="{FF2B5EF4-FFF2-40B4-BE49-F238E27FC236}">
                <a16:creationId xmlns:a16="http://schemas.microsoft.com/office/drawing/2014/main" id="{CF7FF707-79BB-A59D-D3CE-CC0ADB94069A}"/>
              </a:ext>
            </a:extLst>
          </p:cNvPr>
          <p:cNvGrpSpPr>
            <a:grpSpLocks/>
          </p:cNvGrpSpPr>
          <p:nvPr/>
        </p:nvGrpSpPr>
        <p:grpSpPr bwMode="auto">
          <a:xfrm>
            <a:off x="5018088" y="2768600"/>
            <a:ext cx="6565900" cy="1501775"/>
            <a:chOff x="5183599" y="2762641"/>
            <a:chExt cx="6565489" cy="1502820"/>
          </a:xfrm>
        </p:grpSpPr>
        <p:cxnSp>
          <p:nvCxnSpPr>
            <p:cNvPr id="87" name="Straight Connector 86">
              <a:extLst>
                <a:ext uri="{FF2B5EF4-FFF2-40B4-BE49-F238E27FC236}">
                  <a16:creationId xmlns:a16="http://schemas.microsoft.com/office/drawing/2014/main" id="{0350535E-AABE-FDE8-C40B-5C552CFF76D0}"/>
                </a:ext>
              </a:extLst>
            </p:cNvPr>
            <p:cNvCxnSpPr>
              <a:cxnSpLocks/>
            </p:cNvCxnSpPr>
            <p:nvPr/>
          </p:nvCxnSpPr>
          <p:spPr>
            <a:xfrm>
              <a:off x="5183599" y="2762641"/>
              <a:ext cx="656548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51DC5F14-0037-602C-1CFA-D0C523960A64}"/>
                </a:ext>
              </a:extLst>
            </p:cNvPr>
            <p:cNvCxnSpPr>
              <a:cxnSpLocks/>
            </p:cNvCxnSpPr>
            <p:nvPr/>
          </p:nvCxnSpPr>
          <p:spPr>
            <a:xfrm>
              <a:off x="5183599" y="4265461"/>
              <a:ext cx="656548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02" name="TextBox 101">
            <a:extLst>
              <a:ext uri="{FF2B5EF4-FFF2-40B4-BE49-F238E27FC236}">
                <a16:creationId xmlns:a16="http://schemas.microsoft.com/office/drawing/2014/main" id="{5D7124CD-055D-CF05-FA74-2C3B90705B5E}"/>
              </a:ext>
            </a:extLst>
          </p:cNvPr>
          <p:cNvSpPr txBox="1">
            <a:spLocks noChangeArrowheads="1"/>
          </p:cNvSpPr>
          <p:nvPr/>
        </p:nvSpPr>
        <p:spPr bwMode="auto">
          <a:xfrm>
            <a:off x="5257800" y="4487863"/>
            <a:ext cx="65563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200"/>
              </a:spcAft>
            </a:pPr>
            <a:r>
              <a:rPr lang="en-US" altLang="en-US" sz="1600" dirty="0">
                <a:solidFill>
                  <a:srgbClr val="000000"/>
                </a:solidFill>
                <a:cs typeface="Arial" panose="020B0604020202020204" pitchFamily="34" charset="0"/>
              </a:rPr>
              <a:t>The choice of device should be made based on the individual’s circumstances, preferences, and needs. ( A)</a:t>
            </a:r>
            <a:endParaRPr lang="en-US" altLang="en-US" sz="1600" b="1" baseline="30000" dirty="0">
              <a:solidFill>
                <a:srgbClr val="32AD10"/>
              </a:solidFill>
              <a:cs typeface="Arial" panose="020B0604020202020204" pitchFamily="34" charset="0"/>
            </a:endParaRPr>
          </a:p>
        </p:txBody>
      </p:sp>
      <p:grpSp>
        <p:nvGrpSpPr>
          <p:cNvPr id="18" name="Group 17">
            <a:extLst>
              <a:ext uri="{FF2B5EF4-FFF2-40B4-BE49-F238E27FC236}">
                <a16:creationId xmlns:a16="http://schemas.microsoft.com/office/drawing/2014/main" id="{72A04A76-A0B8-AE8F-4E86-0DE878E7A59A}"/>
              </a:ext>
            </a:extLst>
          </p:cNvPr>
          <p:cNvGrpSpPr>
            <a:grpSpLocks/>
          </p:cNvGrpSpPr>
          <p:nvPr/>
        </p:nvGrpSpPr>
        <p:grpSpPr bwMode="auto">
          <a:xfrm>
            <a:off x="0" y="1549400"/>
            <a:ext cx="4075113" cy="4241800"/>
            <a:chOff x="0" y="1549869"/>
            <a:chExt cx="4074348" cy="4241575"/>
          </a:xfrm>
        </p:grpSpPr>
        <p:sp>
          <p:nvSpPr>
            <p:cNvPr id="10" name="Freeform 11">
              <a:extLst>
                <a:ext uri="{FF2B5EF4-FFF2-40B4-BE49-F238E27FC236}">
                  <a16:creationId xmlns:a16="http://schemas.microsoft.com/office/drawing/2014/main" id="{62759DE1-FFF1-6E9A-89A4-102356E44362}"/>
                </a:ext>
              </a:extLst>
            </p:cNvPr>
            <p:cNvSpPr>
              <a:spLocks noChangeAspect="1"/>
            </p:cNvSpPr>
            <p:nvPr/>
          </p:nvSpPr>
          <p:spPr>
            <a:xfrm flipH="1">
              <a:off x="0" y="1549869"/>
              <a:ext cx="4074348" cy="4241575"/>
            </a:xfrm>
            <a:custGeom>
              <a:avLst/>
              <a:gdLst>
                <a:gd name="connsiteX0" fmla="*/ 2610622 w 5015376"/>
                <a:gd name="connsiteY0" fmla="*/ 0 h 5221227"/>
                <a:gd name="connsiteX1" fmla="*/ 4360052 w 5015376"/>
                <a:gd name="connsiteY1" fmla="*/ 672841 h 5221227"/>
                <a:gd name="connsiteX2" fmla="*/ 4360680 w 5015376"/>
                <a:gd name="connsiteY2" fmla="*/ 673520 h 5221227"/>
                <a:gd name="connsiteX3" fmla="*/ 4559738 w 5015376"/>
                <a:gd name="connsiteY3" fmla="*/ 874078 h 5221227"/>
                <a:gd name="connsiteX4" fmla="*/ 5015376 w 5015376"/>
                <a:gd name="connsiteY4" fmla="*/ 1333201 h 5221227"/>
                <a:gd name="connsiteX5" fmla="*/ 5015376 w 5015376"/>
                <a:gd name="connsiteY5" fmla="*/ 3888017 h 5221227"/>
                <a:gd name="connsiteX6" fmla="*/ 4559932 w 5015376"/>
                <a:gd name="connsiteY6" fmla="*/ 4346940 h 5221227"/>
                <a:gd name="connsiteX7" fmla="*/ 4360488 w 5015376"/>
                <a:gd name="connsiteY7" fmla="*/ 4547885 h 5221227"/>
                <a:gd name="connsiteX8" fmla="*/ 4337896 w 5015376"/>
                <a:gd name="connsiteY8" fmla="*/ 4568070 h 5221227"/>
                <a:gd name="connsiteX9" fmla="*/ 2610622 w 5015376"/>
                <a:gd name="connsiteY9" fmla="*/ 5221227 h 5221227"/>
                <a:gd name="connsiteX10" fmla="*/ 0 w 5015376"/>
                <a:gd name="connsiteY10" fmla="*/ 2610622 h 5221227"/>
                <a:gd name="connsiteX11" fmla="*/ 2610622 w 5015376"/>
                <a:gd name="connsiteY11" fmla="*/ 0 h 522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15376" h="5221227">
                  <a:moveTo>
                    <a:pt x="2610622" y="0"/>
                  </a:moveTo>
                  <a:cubicBezTo>
                    <a:pt x="3283608" y="0"/>
                    <a:pt x="3897101" y="254754"/>
                    <a:pt x="4360052" y="672841"/>
                  </a:cubicBezTo>
                  <a:lnTo>
                    <a:pt x="4360680" y="673520"/>
                  </a:lnTo>
                  <a:cubicBezTo>
                    <a:pt x="4430608" y="736728"/>
                    <a:pt x="4497013" y="803716"/>
                    <a:pt x="4559738" y="874078"/>
                  </a:cubicBezTo>
                  <a:lnTo>
                    <a:pt x="5015376" y="1333201"/>
                  </a:lnTo>
                  <a:lnTo>
                    <a:pt x="5015376" y="3888017"/>
                  </a:lnTo>
                  <a:lnTo>
                    <a:pt x="4559932" y="4346940"/>
                  </a:lnTo>
                  <a:cubicBezTo>
                    <a:pt x="4497062" y="4417447"/>
                    <a:pt x="4430544" y="4484580"/>
                    <a:pt x="4360488" y="4547885"/>
                  </a:cubicBezTo>
                  <a:lnTo>
                    <a:pt x="4337896" y="4568070"/>
                  </a:lnTo>
                  <a:cubicBezTo>
                    <a:pt x="3877610" y="4974548"/>
                    <a:pt x="3272934" y="5221227"/>
                    <a:pt x="2610622" y="5221227"/>
                  </a:cubicBezTo>
                  <a:cubicBezTo>
                    <a:pt x="1168834" y="5221227"/>
                    <a:pt x="0" y="4052441"/>
                    <a:pt x="0" y="2610622"/>
                  </a:cubicBezTo>
                  <a:cubicBezTo>
                    <a:pt x="0" y="1168834"/>
                    <a:pt x="1168834" y="0"/>
                    <a:pt x="2610622"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85" eaLnBrk="1" fontAlgn="auto" hangingPunct="1">
                <a:spcBef>
                  <a:spcPts val="0"/>
                </a:spcBef>
                <a:spcAft>
                  <a:spcPts val="0"/>
                </a:spcAft>
                <a:defRPr/>
              </a:pPr>
              <a:endParaRPr lang="en-US">
                <a:solidFill>
                  <a:srgbClr val="FFFFFF"/>
                </a:solidFill>
                <a:latin typeface="Arial" panose="020B0604020202020204" pitchFamily="34" charset="0"/>
              </a:endParaRPr>
            </a:p>
          </p:txBody>
        </p:sp>
        <p:pic>
          <p:nvPicPr>
            <p:cNvPr id="5" name="Graphic 4">
              <a:extLst>
                <a:ext uri="{FF2B5EF4-FFF2-40B4-BE49-F238E27FC236}">
                  <a16:creationId xmlns:a16="http://schemas.microsoft.com/office/drawing/2014/main" id="{017E57F2-45AD-9143-B56E-54084D6B7BE2}"/>
                </a:ext>
              </a:extLst>
            </p:cNvPr>
            <p:cNvPicPr>
              <a:picLocks noChangeAspect="1"/>
            </p:cNvPicPr>
            <p:nvPr/>
          </p:nvPicPr>
          <p:blipFill>
            <a:blip r:embed="rId4"/>
            <a:stretch>
              <a:fillRect/>
            </a:stretch>
          </p:blipFill>
          <p:spPr>
            <a:xfrm>
              <a:off x="453940" y="3200781"/>
              <a:ext cx="3082346" cy="865142"/>
            </a:xfrm>
            <a:prstGeom prst="rect">
              <a:avLst/>
            </a:prstGeom>
          </p:spPr>
        </p:pic>
      </p:grpSp>
      <p:grpSp>
        <p:nvGrpSpPr>
          <p:cNvPr id="3" name="Group 2">
            <a:extLst>
              <a:ext uri="{FF2B5EF4-FFF2-40B4-BE49-F238E27FC236}">
                <a16:creationId xmlns:a16="http://schemas.microsoft.com/office/drawing/2014/main" id="{BC99E6CE-D9C5-56F1-736C-86505DA793CC}"/>
              </a:ext>
            </a:extLst>
          </p:cNvPr>
          <p:cNvGrpSpPr/>
          <p:nvPr/>
        </p:nvGrpSpPr>
        <p:grpSpPr>
          <a:xfrm>
            <a:off x="4518810" y="2141655"/>
            <a:ext cx="521929" cy="521929"/>
            <a:chOff x="7729538" y="2889250"/>
            <a:chExt cx="360363" cy="360363"/>
          </a:xfrm>
          <a:solidFill>
            <a:srgbClr val="32AD10"/>
          </a:solidFill>
        </p:grpSpPr>
        <p:sp>
          <p:nvSpPr>
            <p:cNvPr id="6" name="Freeform 14">
              <a:extLst>
                <a:ext uri="{FF2B5EF4-FFF2-40B4-BE49-F238E27FC236}">
                  <a16:creationId xmlns:a16="http://schemas.microsoft.com/office/drawing/2014/main" id="{DB9DBD22-C5D8-0555-282E-5CB1AD06F6FD}"/>
                </a:ext>
              </a:extLst>
            </p:cNvPr>
            <p:cNvSpPr>
              <a:spLocks/>
            </p:cNvSpPr>
            <p:nvPr/>
          </p:nvSpPr>
          <p:spPr bwMode="auto">
            <a:xfrm>
              <a:off x="7826376" y="3009900"/>
              <a:ext cx="165100" cy="119063"/>
            </a:xfrm>
            <a:custGeom>
              <a:avLst/>
              <a:gdLst>
                <a:gd name="T0" fmla="*/ 170 w 623"/>
                <a:gd name="T1" fmla="*/ 453 h 453"/>
                <a:gd name="T2" fmla="*/ 170 w 623"/>
                <a:gd name="T3" fmla="*/ 453 h 453"/>
                <a:gd name="T4" fmla="*/ 165 w 623"/>
                <a:gd name="T5" fmla="*/ 453 h 453"/>
                <a:gd name="T6" fmla="*/ 160 w 623"/>
                <a:gd name="T7" fmla="*/ 451 h 453"/>
                <a:gd name="T8" fmla="*/ 155 w 623"/>
                <a:gd name="T9" fmla="*/ 449 h 453"/>
                <a:gd name="T10" fmla="*/ 150 w 623"/>
                <a:gd name="T11" fmla="*/ 445 h 453"/>
                <a:gd name="T12" fmla="*/ 8 w 623"/>
                <a:gd name="T13" fmla="*/ 303 h 453"/>
                <a:gd name="T14" fmla="*/ 8 w 623"/>
                <a:gd name="T15" fmla="*/ 303 h 453"/>
                <a:gd name="T16" fmla="*/ 5 w 623"/>
                <a:gd name="T17" fmla="*/ 299 h 453"/>
                <a:gd name="T18" fmla="*/ 2 w 623"/>
                <a:gd name="T19" fmla="*/ 294 h 453"/>
                <a:gd name="T20" fmla="*/ 1 w 623"/>
                <a:gd name="T21" fmla="*/ 289 h 453"/>
                <a:gd name="T22" fmla="*/ 0 w 623"/>
                <a:gd name="T23" fmla="*/ 283 h 453"/>
                <a:gd name="T24" fmla="*/ 1 w 623"/>
                <a:gd name="T25" fmla="*/ 278 h 453"/>
                <a:gd name="T26" fmla="*/ 2 w 623"/>
                <a:gd name="T27" fmla="*/ 273 h 453"/>
                <a:gd name="T28" fmla="*/ 5 w 623"/>
                <a:gd name="T29" fmla="*/ 268 h 453"/>
                <a:gd name="T30" fmla="*/ 8 w 623"/>
                <a:gd name="T31" fmla="*/ 263 h 453"/>
                <a:gd name="T32" fmla="*/ 8 w 623"/>
                <a:gd name="T33" fmla="*/ 263 h 453"/>
                <a:gd name="T34" fmla="*/ 13 w 623"/>
                <a:gd name="T35" fmla="*/ 260 h 453"/>
                <a:gd name="T36" fmla="*/ 18 w 623"/>
                <a:gd name="T37" fmla="*/ 257 h 453"/>
                <a:gd name="T38" fmla="*/ 23 w 623"/>
                <a:gd name="T39" fmla="*/ 256 h 453"/>
                <a:gd name="T40" fmla="*/ 28 w 623"/>
                <a:gd name="T41" fmla="*/ 255 h 453"/>
                <a:gd name="T42" fmla="*/ 34 w 623"/>
                <a:gd name="T43" fmla="*/ 256 h 453"/>
                <a:gd name="T44" fmla="*/ 39 w 623"/>
                <a:gd name="T45" fmla="*/ 257 h 453"/>
                <a:gd name="T46" fmla="*/ 45 w 623"/>
                <a:gd name="T47" fmla="*/ 260 h 453"/>
                <a:gd name="T48" fmla="*/ 49 w 623"/>
                <a:gd name="T49" fmla="*/ 263 h 453"/>
                <a:gd name="T50" fmla="*/ 171 w 623"/>
                <a:gd name="T51" fmla="*/ 386 h 453"/>
                <a:gd name="T52" fmla="*/ 576 w 623"/>
                <a:gd name="T53" fmla="*/ 7 h 453"/>
                <a:gd name="T54" fmla="*/ 576 w 623"/>
                <a:gd name="T55" fmla="*/ 7 h 453"/>
                <a:gd name="T56" fmla="*/ 580 w 623"/>
                <a:gd name="T57" fmla="*/ 4 h 453"/>
                <a:gd name="T58" fmla="*/ 585 w 623"/>
                <a:gd name="T59" fmla="*/ 1 h 453"/>
                <a:gd name="T60" fmla="*/ 591 w 623"/>
                <a:gd name="T61" fmla="*/ 0 h 453"/>
                <a:gd name="T62" fmla="*/ 596 w 623"/>
                <a:gd name="T63" fmla="*/ 0 h 453"/>
                <a:gd name="T64" fmla="*/ 601 w 623"/>
                <a:gd name="T65" fmla="*/ 0 h 453"/>
                <a:gd name="T66" fmla="*/ 606 w 623"/>
                <a:gd name="T67" fmla="*/ 2 h 453"/>
                <a:gd name="T68" fmla="*/ 611 w 623"/>
                <a:gd name="T69" fmla="*/ 5 h 453"/>
                <a:gd name="T70" fmla="*/ 616 w 623"/>
                <a:gd name="T71" fmla="*/ 8 h 453"/>
                <a:gd name="T72" fmla="*/ 616 w 623"/>
                <a:gd name="T73" fmla="*/ 8 h 453"/>
                <a:gd name="T74" fmla="*/ 619 w 623"/>
                <a:gd name="T75" fmla="*/ 14 h 453"/>
                <a:gd name="T76" fmla="*/ 621 w 623"/>
                <a:gd name="T77" fmla="*/ 19 h 453"/>
                <a:gd name="T78" fmla="*/ 623 w 623"/>
                <a:gd name="T79" fmla="*/ 24 h 453"/>
                <a:gd name="T80" fmla="*/ 623 w 623"/>
                <a:gd name="T81" fmla="*/ 30 h 453"/>
                <a:gd name="T82" fmla="*/ 622 w 623"/>
                <a:gd name="T83" fmla="*/ 35 h 453"/>
                <a:gd name="T84" fmla="*/ 621 w 623"/>
                <a:gd name="T85" fmla="*/ 40 h 453"/>
                <a:gd name="T86" fmla="*/ 618 w 623"/>
                <a:gd name="T87" fmla="*/ 45 h 453"/>
                <a:gd name="T88" fmla="*/ 614 w 623"/>
                <a:gd name="T89" fmla="*/ 49 h 453"/>
                <a:gd name="T90" fmla="*/ 189 w 623"/>
                <a:gd name="T91" fmla="*/ 446 h 453"/>
                <a:gd name="T92" fmla="*/ 189 w 623"/>
                <a:gd name="T93" fmla="*/ 446 h 453"/>
                <a:gd name="T94" fmla="*/ 185 w 623"/>
                <a:gd name="T95" fmla="*/ 449 h 453"/>
                <a:gd name="T96" fmla="*/ 180 w 623"/>
                <a:gd name="T97" fmla="*/ 452 h 453"/>
                <a:gd name="T98" fmla="*/ 175 w 623"/>
                <a:gd name="T99" fmla="*/ 453 h 453"/>
                <a:gd name="T100" fmla="*/ 170 w 623"/>
                <a:gd name="T101" fmla="*/ 453 h 453"/>
                <a:gd name="T102" fmla="*/ 170 w 623"/>
                <a:gd name="T103" fmla="*/ 45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23" h="453">
                  <a:moveTo>
                    <a:pt x="170" y="453"/>
                  </a:moveTo>
                  <a:lnTo>
                    <a:pt x="170" y="453"/>
                  </a:lnTo>
                  <a:lnTo>
                    <a:pt x="165" y="453"/>
                  </a:lnTo>
                  <a:lnTo>
                    <a:pt x="160" y="451"/>
                  </a:lnTo>
                  <a:lnTo>
                    <a:pt x="155" y="449"/>
                  </a:lnTo>
                  <a:lnTo>
                    <a:pt x="150" y="445"/>
                  </a:lnTo>
                  <a:lnTo>
                    <a:pt x="8" y="303"/>
                  </a:lnTo>
                  <a:lnTo>
                    <a:pt x="8" y="303"/>
                  </a:lnTo>
                  <a:lnTo>
                    <a:pt x="5" y="299"/>
                  </a:lnTo>
                  <a:lnTo>
                    <a:pt x="2" y="294"/>
                  </a:lnTo>
                  <a:lnTo>
                    <a:pt x="1" y="289"/>
                  </a:lnTo>
                  <a:lnTo>
                    <a:pt x="0" y="283"/>
                  </a:lnTo>
                  <a:lnTo>
                    <a:pt x="1" y="278"/>
                  </a:lnTo>
                  <a:lnTo>
                    <a:pt x="2" y="273"/>
                  </a:lnTo>
                  <a:lnTo>
                    <a:pt x="5" y="268"/>
                  </a:lnTo>
                  <a:lnTo>
                    <a:pt x="8" y="263"/>
                  </a:lnTo>
                  <a:lnTo>
                    <a:pt x="8" y="263"/>
                  </a:lnTo>
                  <a:lnTo>
                    <a:pt x="13" y="260"/>
                  </a:lnTo>
                  <a:lnTo>
                    <a:pt x="18" y="257"/>
                  </a:lnTo>
                  <a:lnTo>
                    <a:pt x="23" y="256"/>
                  </a:lnTo>
                  <a:lnTo>
                    <a:pt x="28" y="255"/>
                  </a:lnTo>
                  <a:lnTo>
                    <a:pt x="34" y="256"/>
                  </a:lnTo>
                  <a:lnTo>
                    <a:pt x="39" y="257"/>
                  </a:lnTo>
                  <a:lnTo>
                    <a:pt x="45" y="260"/>
                  </a:lnTo>
                  <a:lnTo>
                    <a:pt x="49" y="263"/>
                  </a:lnTo>
                  <a:lnTo>
                    <a:pt x="171" y="386"/>
                  </a:lnTo>
                  <a:lnTo>
                    <a:pt x="576" y="7"/>
                  </a:lnTo>
                  <a:lnTo>
                    <a:pt x="576" y="7"/>
                  </a:lnTo>
                  <a:lnTo>
                    <a:pt x="580" y="4"/>
                  </a:lnTo>
                  <a:lnTo>
                    <a:pt x="585" y="1"/>
                  </a:lnTo>
                  <a:lnTo>
                    <a:pt x="591" y="0"/>
                  </a:lnTo>
                  <a:lnTo>
                    <a:pt x="596" y="0"/>
                  </a:lnTo>
                  <a:lnTo>
                    <a:pt x="601" y="0"/>
                  </a:lnTo>
                  <a:lnTo>
                    <a:pt x="606" y="2"/>
                  </a:lnTo>
                  <a:lnTo>
                    <a:pt x="611" y="5"/>
                  </a:lnTo>
                  <a:lnTo>
                    <a:pt x="616" y="8"/>
                  </a:lnTo>
                  <a:lnTo>
                    <a:pt x="616" y="8"/>
                  </a:lnTo>
                  <a:lnTo>
                    <a:pt x="619" y="14"/>
                  </a:lnTo>
                  <a:lnTo>
                    <a:pt x="621" y="19"/>
                  </a:lnTo>
                  <a:lnTo>
                    <a:pt x="623" y="24"/>
                  </a:lnTo>
                  <a:lnTo>
                    <a:pt x="623" y="30"/>
                  </a:lnTo>
                  <a:lnTo>
                    <a:pt x="622" y="35"/>
                  </a:lnTo>
                  <a:lnTo>
                    <a:pt x="621" y="40"/>
                  </a:lnTo>
                  <a:lnTo>
                    <a:pt x="618" y="45"/>
                  </a:lnTo>
                  <a:lnTo>
                    <a:pt x="614" y="49"/>
                  </a:lnTo>
                  <a:lnTo>
                    <a:pt x="189" y="446"/>
                  </a:lnTo>
                  <a:lnTo>
                    <a:pt x="189" y="446"/>
                  </a:lnTo>
                  <a:lnTo>
                    <a:pt x="185" y="449"/>
                  </a:lnTo>
                  <a:lnTo>
                    <a:pt x="180" y="452"/>
                  </a:lnTo>
                  <a:lnTo>
                    <a:pt x="175" y="453"/>
                  </a:lnTo>
                  <a:lnTo>
                    <a:pt x="170" y="453"/>
                  </a:lnTo>
                  <a:lnTo>
                    <a:pt x="170" y="453"/>
                  </a:lnTo>
                  <a:close/>
                </a:path>
              </a:pathLst>
            </a:custGeom>
            <a:grpFill/>
            <a:ln w="15875">
              <a:solidFill>
                <a:srgbClr val="32AD10"/>
              </a:solidFill>
              <a:round/>
              <a:headEnd/>
              <a:tailEnd/>
            </a:ln>
          </p:spPr>
          <p:txBody>
            <a:bodyPr/>
            <a:lstStyle/>
            <a:p>
              <a:pPr eaLnBrk="1" fontAlgn="auto" hangingPunct="1">
                <a:spcBef>
                  <a:spcPts val="0"/>
                </a:spcBef>
                <a:spcAft>
                  <a:spcPts val="0"/>
                </a:spcAft>
                <a:defRPr/>
              </a:pPr>
              <a:endParaRPr lang="en-US" kern="0">
                <a:solidFill>
                  <a:srgbClr val="4D4D4F"/>
                </a:solidFill>
                <a:latin typeface="Gilroy"/>
              </a:endParaRPr>
            </a:p>
          </p:txBody>
        </p:sp>
        <p:sp>
          <p:nvSpPr>
            <p:cNvPr id="8" name="Freeform 15">
              <a:extLst>
                <a:ext uri="{FF2B5EF4-FFF2-40B4-BE49-F238E27FC236}">
                  <a16:creationId xmlns:a16="http://schemas.microsoft.com/office/drawing/2014/main" id="{E5BE08A4-3481-2603-74CC-29CD3464F81F}"/>
                </a:ext>
              </a:extLst>
            </p:cNvPr>
            <p:cNvSpPr>
              <a:spLocks noEditPoints="1"/>
            </p:cNvSpPr>
            <p:nvPr/>
          </p:nvSpPr>
          <p:spPr bwMode="auto">
            <a:xfrm>
              <a:off x="7729538" y="2889250"/>
              <a:ext cx="360363" cy="360363"/>
            </a:xfrm>
            <a:custGeom>
              <a:avLst/>
              <a:gdLst>
                <a:gd name="T0" fmla="*/ 575 w 1359"/>
                <a:gd name="T1" fmla="*/ 1352 h 1359"/>
                <a:gd name="T2" fmla="*/ 415 w 1359"/>
                <a:gd name="T3" fmla="*/ 1306 h 1359"/>
                <a:gd name="T4" fmla="*/ 273 w 1359"/>
                <a:gd name="T5" fmla="*/ 1225 h 1359"/>
                <a:gd name="T6" fmla="*/ 154 w 1359"/>
                <a:gd name="T7" fmla="*/ 1112 h 1359"/>
                <a:gd name="T8" fmla="*/ 66 w 1359"/>
                <a:gd name="T9" fmla="*/ 974 h 1359"/>
                <a:gd name="T10" fmla="*/ 13 w 1359"/>
                <a:gd name="T11" fmla="*/ 816 h 1359"/>
                <a:gd name="T12" fmla="*/ 0 w 1359"/>
                <a:gd name="T13" fmla="*/ 680 h 1359"/>
                <a:gd name="T14" fmla="*/ 21 w 1359"/>
                <a:gd name="T15" fmla="*/ 510 h 1359"/>
                <a:gd name="T16" fmla="*/ 81 w 1359"/>
                <a:gd name="T17" fmla="*/ 356 h 1359"/>
                <a:gd name="T18" fmla="*/ 176 w 1359"/>
                <a:gd name="T19" fmla="*/ 222 h 1359"/>
                <a:gd name="T20" fmla="*/ 299 w 1359"/>
                <a:gd name="T21" fmla="*/ 116 h 1359"/>
                <a:gd name="T22" fmla="*/ 446 w 1359"/>
                <a:gd name="T23" fmla="*/ 41 h 1359"/>
                <a:gd name="T24" fmla="*/ 609 w 1359"/>
                <a:gd name="T25" fmla="*/ 3 h 1359"/>
                <a:gd name="T26" fmla="*/ 748 w 1359"/>
                <a:gd name="T27" fmla="*/ 3 h 1359"/>
                <a:gd name="T28" fmla="*/ 912 w 1359"/>
                <a:gd name="T29" fmla="*/ 41 h 1359"/>
                <a:gd name="T30" fmla="*/ 1059 w 1359"/>
                <a:gd name="T31" fmla="*/ 116 h 1359"/>
                <a:gd name="T32" fmla="*/ 1182 w 1359"/>
                <a:gd name="T33" fmla="*/ 222 h 1359"/>
                <a:gd name="T34" fmla="*/ 1277 w 1359"/>
                <a:gd name="T35" fmla="*/ 356 h 1359"/>
                <a:gd name="T36" fmla="*/ 1337 w 1359"/>
                <a:gd name="T37" fmla="*/ 510 h 1359"/>
                <a:gd name="T38" fmla="*/ 1359 w 1359"/>
                <a:gd name="T39" fmla="*/ 680 h 1359"/>
                <a:gd name="T40" fmla="*/ 1345 w 1359"/>
                <a:gd name="T41" fmla="*/ 816 h 1359"/>
                <a:gd name="T42" fmla="*/ 1292 w 1359"/>
                <a:gd name="T43" fmla="*/ 974 h 1359"/>
                <a:gd name="T44" fmla="*/ 1203 w 1359"/>
                <a:gd name="T45" fmla="*/ 1112 h 1359"/>
                <a:gd name="T46" fmla="*/ 1086 w 1359"/>
                <a:gd name="T47" fmla="*/ 1225 h 1359"/>
                <a:gd name="T48" fmla="*/ 943 w 1359"/>
                <a:gd name="T49" fmla="*/ 1306 h 1359"/>
                <a:gd name="T50" fmla="*/ 782 w 1359"/>
                <a:gd name="T51" fmla="*/ 1352 h 1359"/>
                <a:gd name="T52" fmla="*/ 679 w 1359"/>
                <a:gd name="T53" fmla="*/ 56 h 1359"/>
                <a:gd name="T54" fmla="*/ 553 w 1359"/>
                <a:gd name="T55" fmla="*/ 69 h 1359"/>
                <a:gd name="T56" fmla="*/ 410 w 1359"/>
                <a:gd name="T57" fmla="*/ 118 h 1359"/>
                <a:gd name="T58" fmla="*/ 283 w 1359"/>
                <a:gd name="T59" fmla="*/ 199 h 1359"/>
                <a:gd name="T60" fmla="*/ 179 w 1359"/>
                <a:gd name="T61" fmla="*/ 307 h 1359"/>
                <a:gd name="T62" fmla="*/ 105 w 1359"/>
                <a:gd name="T63" fmla="*/ 437 h 1359"/>
                <a:gd name="T64" fmla="*/ 63 w 1359"/>
                <a:gd name="T65" fmla="*/ 585 h 1359"/>
                <a:gd name="T66" fmla="*/ 57 w 1359"/>
                <a:gd name="T67" fmla="*/ 712 h 1359"/>
                <a:gd name="T68" fmla="*/ 84 w 1359"/>
                <a:gd name="T69" fmla="*/ 865 h 1359"/>
                <a:gd name="T70" fmla="*/ 146 w 1359"/>
                <a:gd name="T71" fmla="*/ 1002 h 1359"/>
                <a:gd name="T72" fmla="*/ 239 w 1359"/>
                <a:gd name="T73" fmla="*/ 1120 h 1359"/>
                <a:gd name="T74" fmla="*/ 356 w 1359"/>
                <a:gd name="T75" fmla="*/ 1213 h 1359"/>
                <a:gd name="T76" fmla="*/ 494 w 1359"/>
                <a:gd name="T77" fmla="*/ 1275 h 1359"/>
                <a:gd name="T78" fmla="*/ 647 w 1359"/>
                <a:gd name="T79" fmla="*/ 1302 h 1359"/>
                <a:gd name="T80" fmla="*/ 773 w 1359"/>
                <a:gd name="T81" fmla="*/ 1296 h 1359"/>
                <a:gd name="T82" fmla="*/ 921 w 1359"/>
                <a:gd name="T83" fmla="*/ 1254 h 1359"/>
                <a:gd name="T84" fmla="*/ 1052 w 1359"/>
                <a:gd name="T85" fmla="*/ 1179 h 1359"/>
                <a:gd name="T86" fmla="*/ 1159 w 1359"/>
                <a:gd name="T87" fmla="*/ 1076 h 1359"/>
                <a:gd name="T88" fmla="*/ 1241 w 1359"/>
                <a:gd name="T89" fmla="*/ 950 h 1359"/>
                <a:gd name="T90" fmla="*/ 1290 w 1359"/>
                <a:gd name="T91" fmla="*/ 805 h 1359"/>
                <a:gd name="T92" fmla="*/ 1302 w 1359"/>
                <a:gd name="T93" fmla="*/ 680 h 1359"/>
                <a:gd name="T94" fmla="*/ 1283 w 1359"/>
                <a:gd name="T95" fmla="*/ 524 h 1359"/>
                <a:gd name="T96" fmla="*/ 1226 w 1359"/>
                <a:gd name="T97" fmla="*/ 383 h 1359"/>
                <a:gd name="T98" fmla="*/ 1140 w 1359"/>
                <a:gd name="T99" fmla="*/ 260 h 1359"/>
                <a:gd name="T100" fmla="*/ 1028 w 1359"/>
                <a:gd name="T101" fmla="*/ 163 h 1359"/>
                <a:gd name="T102" fmla="*/ 893 w 1359"/>
                <a:gd name="T103" fmla="*/ 95 h 1359"/>
                <a:gd name="T104" fmla="*/ 742 w 1359"/>
                <a:gd name="T105" fmla="*/ 59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59" h="1359">
                  <a:moveTo>
                    <a:pt x="679" y="1359"/>
                  </a:moveTo>
                  <a:lnTo>
                    <a:pt x="679" y="1359"/>
                  </a:lnTo>
                  <a:lnTo>
                    <a:pt x="644" y="1359"/>
                  </a:lnTo>
                  <a:lnTo>
                    <a:pt x="609" y="1356"/>
                  </a:lnTo>
                  <a:lnTo>
                    <a:pt x="575" y="1352"/>
                  </a:lnTo>
                  <a:lnTo>
                    <a:pt x="542" y="1346"/>
                  </a:lnTo>
                  <a:lnTo>
                    <a:pt x="509" y="1338"/>
                  </a:lnTo>
                  <a:lnTo>
                    <a:pt x="477" y="1329"/>
                  </a:lnTo>
                  <a:lnTo>
                    <a:pt x="446" y="1318"/>
                  </a:lnTo>
                  <a:lnTo>
                    <a:pt x="415" y="1306"/>
                  </a:lnTo>
                  <a:lnTo>
                    <a:pt x="384" y="1293"/>
                  </a:lnTo>
                  <a:lnTo>
                    <a:pt x="355" y="1278"/>
                  </a:lnTo>
                  <a:lnTo>
                    <a:pt x="327" y="1261"/>
                  </a:lnTo>
                  <a:lnTo>
                    <a:pt x="299" y="1244"/>
                  </a:lnTo>
                  <a:lnTo>
                    <a:pt x="273" y="1225"/>
                  </a:lnTo>
                  <a:lnTo>
                    <a:pt x="247" y="1204"/>
                  </a:lnTo>
                  <a:lnTo>
                    <a:pt x="223" y="1182"/>
                  </a:lnTo>
                  <a:lnTo>
                    <a:pt x="198" y="1160"/>
                  </a:lnTo>
                  <a:lnTo>
                    <a:pt x="176" y="1137"/>
                  </a:lnTo>
                  <a:lnTo>
                    <a:pt x="154" y="1112"/>
                  </a:lnTo>
                  <a:lnTo>
                    <a:pt x="134" y="1086"/>
                  </a:lnTo>
                  <a:lnTo>
                    <a:pt x="115" y="1060"/>
                  </a:lnTo>
                  <a:lnTo>
                    <a:pt x="98" y="1032"/>
                  </a:lnTo>
                  <a:lnTo>
                    <a:pt x="81" y="1003"/>
                  </a:lnTo>
                  <a:lnTo>
                    <a:pt x="66" y="974"/>
                  </a:lnTo>
                  <a:lnTo>
                    <a:pt x="53" y="944"/>
                  </a:lnTo>
                  <a:lnTo>
                    <a:pt x="41" y="913"/>
                  </a:lnTo>
                  <a:lnTo>
                    <a:pt x="30" y="882"/>
                  </a:lnTo>
                  <a:lnTo>
                    <a:pt x="21" y="850"/>
                  </a:lnTo>
                  <a:lnTo>
                    <a:pt x="13" y="816"/>
                  </a:lnTo>
                  <a:lnTo>
                    <a:pt x="7" y="783"/>
                  </a:lnTo>
                  <a:lnTo>
                    <a:pt x="3" y="749"/>
                  </a:lnTo>
                  <a:lnTo>
                    <a:pt x="1" y="715"/>
                  </a:lnTo>
                  <a:lnTo>
                    <a:pt x="0" y="680"/>
                  </a:lnTo>
                  <a:lnTo>
                    <a:pt x="0" y="680"/>
                  </a:lnTo>
                  <a:lnTo>
                    <a:pt x="1" y="644"/>
                  </a:lnTo>
                  <a:lnTo>
                    <a:pt x="3" y="610"/>
                  </a:lnTo>
                  <a:lnTo>
                    <a:pt x="7" y="576"/>
                  </a:lnTo>
                  <a:lnTo>
                    <a:pt x="13" y="543"/>
                  </a:lnTo>
                  <a:lnTo>
                    <a:pt x="21" y="510"/>
                  </a:lnTo>
                  <a:lnTo>
                    <a:pt x="30" y="478"/>
                  </a:lnTo>
                  <a:lnTo>
                    <a:pt x="41" y="446"/>
                  </a:lnTo>
                  <a:lnTo>
                    <a:pt x="53" y="415"/>
                  </a:lnTo>
                  <a:lnTo>
                    <a:pt x="66" y="385"/>
                  </a:lnTo>
                  <a:lnTo>
                    <a:pt x="81" y="356"/>
                  </a:lnTo>
                  <a:lnTo>
                    <a:pt x="98" y="328"/>
                  </a:lnTo>
                  <a:lnTo>
                    <a:pt x="115" y="300"/>
                  </a:lnTo>
                  <a:lnTo>
                    <a:pt x="134" y="273"/>
                  </a:lnTo>
                  <a:lnTo>
                    <a:pt x="154" y="247"/>
                  </a:lnTo>
                  <a:lnTo>
                    <a:pt x="176" y="222"/>
                  </a:lnTo>
                  <a:lnTo>
                    <a:pt x="198" y="199"/>
                  </a:lnTo>
                  <a:lnTo>
                    <a:pt x="223" y="177"/>
                  </a:lnTo>
                  <a:lnTo>
                    <a:pt x="247" y="155"/>
                  </a:lnTo>
                  <a:lnTo>
                    <a:pt x="273" y="135"/>
                  </a:lnTo>
                  <a:lnTo>
                    <a:pt x="299" y="116"/>
                  </a:lnTo>
                  <a:lnTo>
                    <a:pt x="327" y="99"/>
                  </a:lnTo>
                  <a:lnTo>
                    <a:pt x="355" y="81"/>
                  </a:lnTo>
                  <a:lnTo>
                    <a:pt x="384" y="66"/>
                  </a:lnTo>
                  <a:lnTo>
                    <a:pt x="415" y="53"/>
                  </a:lnTo>
                  <a:lnTo>
                    <a:pt x="446" y="41"/>
                  </a:lnTo>
                  <a:lnTo>
                    <a:pt x="477" y="30"/>
                  </a:lnTo>
                  <a:lnTo>
                    <a:pt x="509" y="21"/>
                  </a:lnTo>
                  <a:lnTo>
                    <a:pt x="542" y="13"/>
                  </a:lnTo>
                  <a:lnTo>
                    <a:pt x="575" y="7"/>
                  </a:lnTo>
                  <a:lnTo>
                    <a:pt x="609" y="3"/>
                  </a:lnTo>
                  <a:lnTo>
                    <a:pt x="644" y="0"/>
                  </a:lnTo>
                  <a:lnTo>
                    <a:pt x="679" y="0"/>
                  </a:lnTo>
                  <a:lnTo>
                    <a:pt x="679" y="0"/>
                  </a:lnTo>
                  <a:lnTo>
                    <a:pt x="714" y="0"/>
                  </a:lnTo>
                  <a:lnTo>
                    <a:pt x="748" y="3"/>
                  </a:lnTo>
                  <a:lnTo>
                    <a:pt x="782" y="7"/>
                  </a:lnTo>
                  <a:lnTo>
                    <a:pt x="815" y="13"/>
                  </a:lnTo>
                  <a:lnTo>
                    <a:pt x="849" y="21"/>
                  </a:lnTo>
                  <a:lnTo>
                    <a:pt x="881" y="30"/>
                  </a:lnTo>
                  <a:lnTo>
                    <a:pt x="912" y="41"/>
                  </a:lnTo>
                  <a:lnTo>
                    <a:pt x="943" y="53"/>
                  </a:lnTo>
                  <a:lnTo>
                    <a:pt x="973" y="66"/>
                  </a:lnTo>
                  <a:lnTo>
                    <a:pt x="1002" y="81"/>
                  </a:lnTo>
                  <a:lnTo>
                    <a:pt x="1032" y="99"/>
                  </a:lnTo>
                  <a:lnTo>
                    <a:pt x="1059" y="116"/>
                  </a:lnTo>
                  <a:lnTo>
                    <a:pt x="1086" y="135"/>
                  </a:lnTo>
                  <a:lnTo>
                    <a:pt x="1111" y="155"/>
                  </a:lnTo>
                  <a:lnTo>
                    <a:pt x="1136" y="177"/>
                  </a:lnTo>
                  <a:lnTo>
                    <a:pt x="1159" y="199"/>
                  </a:lnTo>
                  <a:lnTo>
                    <a:pt x="1182" y="222"/>
                  </a:lnTo>
                  <a:lnTo>
                    <a:pt x="1203" y="247"/>
                  </a:lnTo>
                  <a:lnTo>
                    <a:pt x="1223" y="273"/>
                  </a:lnTo>
                  <a:lnTo>
                    <a:pt x="1243" y="300"/>
                  </a:lnTo>
                  <a:lnTo>
                    <a:pt x="1260" y="328"/>
                  </a:lnTo>
                  <a:lnTo>
                    <a:pt x="1277" y="356"/>
                  </a:lnTo>
                  <a:lnTo>
                    <a:pt x="1292" y="385"/>
                  </a:lnTo>
                  <a:lnTo>
                    <a:pt x="1305" y="415"/>
                  </a:lnTo>
                  <a:lnTo>
                    <a:pt x="1317" y="446"/>
                  </a:lnTo>
                  <a:lnTo>
                    <a:pt x="1328" y="478"/>
                  </a:lnTo>
                  <a:lnTo>
                    <a:pt x="1337" y="510"/>
                  </a:lnTo>
                  <a:lnTo>
                    <a:pt x="1345" y="543"/>
                  </a:lnTo>
                  <a:lnTo>
                    <a:pt x="1351" y="576"/>
                  </a:lnTo>
                  <a:lnTo>
                    <a:pt x="1355" y="610"/>
                  </a:lnTo>
                  <a:lnTo>
                    <a:pt x="1358" y="644"/>
                  </a:lnTo>
                  <a:lnTo>
                    <a:pt x="1359" y="680"/>
                  </a:lnTo>
                  <a:lnTo>
                    <a:pt x="1359" y="680"/>
                  </a:lnTo>
                  <a:lnTo>
                    <a:pt x="1358" y="715"/>
                  </a:lnTo>
                  <a:lnTo>
                    <a:pt x="1355" y="749"/>
                  </a:lnTo>
                  <a:lnTo>
                    <a:pt x="1351" y="783"/>
                  </a:lnTo>
                  <a:lnTo>
                    <a:pt x="1345" y="816"/>
                  </a:lnTo>
                  <a:lnTo>
                    <a:pt x="1337" y="850"/>
                  </a:lnTo>
                  <a:lnTo>
                    <a:pt x="1328" y="882"/>
                  </a:lnTo>
                  <a:lnTo>
                    <a:pt x="1317" y="913"/>
                  </a:lnTo>
                  <a:lnTo>
                    <a:pt x="1305" y="944"/>
                  </a:lnTo>
                  <a:lnTo>
                    <a:pt x="1292" y="974"/>
                  </a:lnTo>
                  <a:lnTo>
                    <a:pt x="1277" y="1003"/>
                  </a:lnTo>
                  <a:lnTo>
                    <a:pt x="1260" y="1032"/>
                  </a:lnTo>
                  <a:lnTo>
                    <a:pt x="1243" y="1060"/>
                  </a:lnTo>
                  <a:lnTo>
                    <a:pt x="1223" y="1086"/>
                  </a:lnTo>
                  <a:lnTo>
                    <a:pt x="1203" y="1112"/>
                  </a:lnTo>
                  <a:lnTo>
                    <a:pt x="1182" y="1137"/>
                  </a:lnTo>
                  <a:lnTo>
                    <a:pt x="1159" y="1160"/>
                  </a:lnTo>
                  <a:lnTo>
                    <a:pt x="1136" y="1182"/>
                  </a:lnTo>
                  <a:lnTo>
                    <a:pt x="1111" y="1204"/>
                  </a:lnTo>
                  <a:lnTo>
                    <a:pt x="1086" y="1225"/>
                  </a:lnTo>
                  <a:lnTo>
                    <a:pt x="1059" y="1244"/>
                  </a:lnTo>
                  <a:lnTo>
                    <a:pt x="1032" y="1261"/>
                  </a:lnTo>
                  <a:lnTo>
                    <a:pt x="1002" y="1278"/>
                  </a:lnTo>
                  <a:lnTo>
                    <a:pt x="973" y="1293"/>
                  </a:lnTo>
                  <a:lnTo>
                    <a:pt x="943" y="1306"/>
                  </a:lnTo>
                  <a:lnTo>
                    <a:pt x="912" y="1318"/>
                  </a:lnTo>
                  <a:lnTo>
                    <a:pt x="881" y="1329"/>
                  </a:lnTo>
                  <a:lnTo>
                    <a:pt x="849" y="1338"/>
                  </a:lnTo>
                  <a:lnTo>
                    <a:pt x="815" y="1346"/>
                  </a:lnTo>
                  <a:lnTo>
                    <a:pt x="782" y="1352"/>
                  </a:lnTo>
                  <a:lnTo>
                    <a:pt x="748" y="1356"/>
                  </a:lnTo>
                  <a:lnTo>
                    <a:pt x="714" y="1359"/>
                  </a:lnTo>
                  <a:lnTo>
                    <a:pt x="679" y="1359"/>
                  </a:lnTo>
                  <a:lnTo>
                    <a:pt x="679" y="1359"/>
                  </a:lnTo>
                  <a:close/>
                  <a:moveTo>
                    <a:pt x="679" y="56"/>
                  </a:moveTo>
                  <a:lnTo>
                    <a:pt x="679" y="56"/>
                  </a:lnTo>
                  <a:lnTo>
                    <a:pt x="647" y="57"/>
                  </a:lnTo>
                  <a:lnTo>
                    <a:pt x="616" y="59"/>
                  </a:lnTo>
                  <a:lnTo>
                    <a:pt x="584" y="63"/>
                  </a:lnTo>
                  <a:lnTo>
                    <a:pt x="553" y="69"/>
                  </a:lnTo>
                  <a:lnTo>
                    <a:pt x="523" y="76"/>
                  </a:lnTo>
                  <a:lnTo>
                    <a:pt x="494" y="84"/>
                  </a:lnTo>
                  <a:lnTo>
                    <a:pt x="465" y="95"/>
                  </a:lnTo>
                  <a:lnTo>
                    <a:pt x="437" y="106"/>
                  </a:lnTo>
                  <a:lnTo>
                    <a:pt x="410" y="118"/>
                  </a:lnTo>
                  <a:lnTo>
                    <a:pt x="382" y="132"/>
                  </a:lnTo>
                  <a:lnTo>
                    <a:pt x="356" y="147"/>
                  </a:lnTo>
                  <a:lnTo>
                    <a:pt x="331" y="163"/>
                  </a:lnTo>
                  <a:lnTo>
                    <a:pt x="306" y="180"/>
                  </a:lnTo>
                  <a:lnTo>
                    <a:pt x="283" y="199"/>
                  </a:lnTo>
                  <a:lnTo>
                    <a:pt x="260" y="218"/>
                  </a:lnTo>
                  <a:lnTo>
                    <a:pt x="239" y="239"/>
                  </a:lnTo>
                  <a:lnTo>
                    <a:pt x="218" y="260"/>
                  </a:lnTo>
                  <a:lnTo>
                    <a:pt x="198" y="284"/>
                  </a:lnTo>
                  <a:lnTo>
                    <a:pt x="179" y="307"/>
                  </a:lnTo>
                  <a:lnTo>
                    <a:pt x="162" y="332"/>
                  </a:lnTo>
                  <a:lnTo>
                    <a:pt x="146" y="357"/>
                  </a:lnTo>
                  <a:lnTo>
                    <a:pt x="131" y="383"/>
                  </a:lnTo>
                  <a:lnTo>
                    <a:pt x="117" y="409"/>
                  </a:lnTo>
                  <a:lnTo>
                    <a:pt x="105" y="437"/>
                  </a:lnTo>
                  <a:lnTo>
                    <a:pt x="94" y="466"/>
                  </a:lnTo>
                  <a:lnTo>
                    <a:pt x="84" y="495"/>
                  </a:lnTo>
                  <a:lnTo>
                    <a:pt x="76" y="524"/>
                  </a:lnTo>
                  <a:lnTo>
                    <a:pt x="69" y="554"/>
                  </a:lnTo>
                  <a:lnTo>
                    <a:pt x="63" y="585"/>
                  </a:lnTo>
                  <a:lnTo>
                    <a:pt x="59" y="616"/>
                  </a:lnTo>
                  <a:lnTo>
                    <a:pt x="57" y="647"/>
                  </a:lnTo>
                  <a:lnTo>
                    <a:pt x="56" y="680"/>
                  </a:lnTo>
                  <a:lnTo>
                    <a:pt x="56" y="680"/>
                  </a:lnTo>
                  <a:lnTo>
                    <a:pt x="57" y="712"/>
                  </a:lnTo>
                  <a:lnTo>
                    <a:pt x="59" y="743"/>
                  </a:lnTo>
                  <a:lnTo>
                    <a:pt x="63" y="774"/>
                  </a:lnTo>
                  <a:lnTo>
                    <a:pt x="69" y="805"/>
                  </a:lnTo>
                  <a:lnTo>
                    <a:pt x="76" y="836"/>
                  </a:lnTo>
                  <a:lnTo>
                    <a:pt x="84" y="865"/>
                  </a:lnTo>
                  <a:lnTo>
                    <a:pt x="94" y="894"/>
                  </a:lnTo>
                  <a:lnTo>
                    <a:pt x="105" y="922"/>
                  </a:lnTo>
                  <a:lnTo>
                    <a:pt x="117" y="950"/>
                  </a:lnTo>
                  <a:lnTo>
                    <a:pt x="131" y="976"/>
                  </a:lnTo>
                  <a:lnTo>
                    <a:pt x="146" y="1002"/>
                  </a:lnTo>
                  <a:lnTo>
                    <a:pt x="162" y="1028"/>
                  </a:lnTo>
                  <a:lnTo>
                    <a:pt x="179" y="1053"/>
                  </a:lnTo>
                  <a:lnTo>
                    <a:pt x="198" y="1076"/>
                  </a:lnTo>
                  <a:lnTo>
                    <a:pt x="218" y="1099"/>
                  </a:lnTo>
                  <a:lnTo>
                    <a:pt x="239" y="1120"/>
                  </a:lnTo>
                  <a:lnTo>
                    <a:pt x="260" y="1141"/>
                  </a:lnTo>
                  <a:lnTo>
                    <a:pt x="283" y="1160"/>
                  </a:lnTo>
                  <a:lnTo>
                    <a:pt x="306" y="1179"/>
                  </a:lnTo>
                  <a:lnTo>
                    <a:pt x="331" y="1196"/>
                  </a:lnTo>
                  <a:lnTo>
                    <a:pt x="356" y="1213"/>
                  </a:lnTo>
                  <a:lnTo>
                    <a:pt x="382" y="1228"/>
                  </a:lnTo>
                  <a:lnTo>
                    <a:pt x="410" y="1242"/>
                  </a:lnTo>
                  <a:lnTo>
                    <a:pt x="437" y="1254"/>
                  </a:lnTo>
                  <a:lnTo>
                    <a:pt x="465" y="1265"/>
                  </a:lnTo>
                  <a:lnTo>
                    <a:pt x="494" y="1275"/>
                  </a:lnTo>
                  <a:lnTo>
                    <a:pt x="523" y="1284"/>
                  </a:lnTo>
                  <a:lnTo>
                    <a:pt x="553" y="1290"/>
                  </a:lnTo>
                  <a:lnTo>
                    <a:pt x="584" y="1296"/>
                  </a:lnTo>
                  <a:lnTo>
                    <a:pt x="616" y="1300"/>
                  </a:lnTo>
                  <a:lnTo>
                    <a:pt x="647" y="1302"/>
                  </a:lnTo>
                  <a:lnTo>
                    <a:pt x="679" y="1303"/>
                  </a:lnTo>
                  <a:lnTo>
                    <a:pt x="679" y="1303"/>
                  </a:lnTo>
                  <a:lnTo>
                    <a:pt x="711" y="1302"/>
                  </a:lnTo>
                  <a:lnTo>
                    <a:pt x="742" y="1300"/>
                  </a:lnTo>
                  <a:lnTo>
                    <a:pt x="773" y="1296"/>
                  </a:lnTo>
                  <a:lnTo>
                    <a:pt x="804" y="1290"/>
                  </a:lnTo>
                  <a:lnTo>
                    <a:pt x="835" y="1284"/>
                  </a:lnTo>
                  <a:lnTo>
                    <a:pt x="864" y="1275"/>
                  </a:lnTo>
                  <a:lnTo>
                    <a:pt x="893" y="1265"/>
                  </a:lnTo>
                  <a:lnTo>
                    <a:pt x="921" y="1254"/>
                  </a:lnTo>
                  <a:lnTo>
                    <a:pt x="949" y="1242"/>
                  </a:lnTo>
                  <a:lnTo>
                    <a:pt x="975" y="1228"/>
                  </a:lnTo>
                  <a:lnTo>
                    <a:pt x="1001" y="1213"/>
                  </a:lnTo>
                  <a:lnTo>
                    <a:pt x="1028" y="1196"/>
                  </a:lnTo>
                  <a:lnTo>
                    <a:pt x="1052" y="1179"/>
                  </a:lnTo>
                  <a:lnTo>
                    <a:pt x="1075" y="1160"/>
                  </a:lnTo>
                  <a:lnTo>
                    <a:pt x="1098" y="1141"/>
                  </a:lnTo>
                  <a:lnTo>
                    <a:pt x="1119" y="1120"/>
                  </a:lnTo>
                  <a:lnTo>
                    <a:pt x="1140" y="1099"/>
                  </a:lnTo>
                  <a:lnTo>
                    <a:pt x="1159" y="1076"/>
                  </a:lnTo>
                  <a:lnTo>
                    <a:pt x="1178" y="1053"/>
                  </a:lnTo>
                  <a:lnTo>
                    <a:pt x="1195" y="1028"/>
                  </a:lnTo>
                  <a:lnTo>
                    <a:pt x="1211" y="1002"/>
                  </a:lnTo>
                  <a:lnTo>
                    <a:pt x="1226" y="976"/>
                  </a:lnTo>
                  <a:lnTo>
                    <a:pt x="1241" y="950"/>
                  </a:lnTo>
                  <a:lnTo>
                    <a:pt x="1253" y="922"/>
                  </a:lnTo>
                  <a:lnTo>
                    <a:pt x="1264" y="894"/>
                  </a:lnTo>
                  <a:lnTo>
                    <a:pt x="1274" y="865"/>
                  </a:lnTo>
                  <a:lnTo>
                    <a:pt x="1283" y="836"/>
                  </a:lnTo>
                  <a:lnTo>
                    <a:pt x="1290" y="805"/>
                  </a:lnTo>
                  <a:lnTo>
                    <a:pt x="1295" y="774"/>
                  </a:lnTo>
                  <a:lnTo>
                    <a:pt x="1299" y="743"/>
                  </a:lnTo>
                  <a:lnTo>
                    <a:pt x="1301" y="712"/>
                  </a:lnTo>
                  <a:lnTo>
                    <a:pt x="1302" y="680"/>
                  </a:lnTo>
                  <a:lnTo>
                    <a:pt x="1302" y="680"/>
                  </a:lnTo>
                  <a:lnTo>
                    <a:pt x="1301" y="647"/>
                  </a:lnTo>
                  <a:lnTo>
                    <a:pt x="1299" y="616"/>
                  </a:lnTo>
                  <a:lnTo>
                    <a:pt x="1295" y="585"/>
                  </a:lnTo>
                  <a:lnTo>
                    <a:pt x="1290" y="554"/>
                  </a:lnTo>
                  <a:lnTo>
                    <a:pt x="1283" y="524"/>
                  </a:lnTo>
                  <a:lnTo>
                    <a:pt x="1274" y="495"/>
                  </a:lnTo>
                  <a:lnTo>
                    <a:pt x="1264" y="466"/>
                  </a:lnTo>
                  <a:lnTo>
                    <a:pt x="1253" y="437"/>
                  </a:lnTo>
                  <a:lnTo>
                    <a:pt x="1241" y="409"/>
                  </a:lnTo>
                  <a:lnTo>
                    <a:pt x="1226" y="383"/>
                  </a:lnTo>
                  <a:lnTo>
                    <a:pt x="1211" y="357"/>
                  </a:lnTo>
                  <a:lnTo>
                    <a:pt x="1195" y="332"/>
                  </a:lnTo>
                  <a:lnTo>
                    <a:pt x="1178" y="307"/>
                  </a:lnTo>
                  <a:lnTo>
                    <a:pt x="1159" y="284"/>
                  </a:lnTo>
                  <a:lnTo>
                    <a:pt x="1140" y="260"/>
                  </a:lnTo>
                  <a:lnTo>
                    <a:pt x="1119" y="239"/>
                  </a:lnTo>
                  <a:lnTo>
                    <a:pt x="1098" y="218"/>
                  </a:lnTo>
                  <a:lnTo>
                    <a:pt x="1075" y="199"/>
                  </a:lnTo>
                  <a:lnTo>
                    <a:pt x="1052" y="180"/>
                  </a:lnTo>
                  <a:lnTo>
                    <a:pt x="1028" y="163"/>
                  </a:lnTo>
                  <a:lnTo>
                    <a:pt x="1001" y="147"/>
                  </a:lnTo>
                  <a:lnTo>
                    <a:pt x="975" y="132"/>
                  </a:lnTo>
                  <a:lnTo>
                    <a:pt x="949" y="118"/>
                  </a:lnTo>
                  <a:lnTo>
                    <a:pt x="921" y="106"/>
                  </a:lnTo>
                  <a:lnTo>
                    <a:pt x="893" y="95"/>
                  </a:lnTo>
                  <a:lnTo>
                    <a:pt x="864" y="84"/>
                  </a:lnTo>
                  <a:lnTo>
                    <a:pt x="835" y="76"/>
                  </a:lnTo>
                  <a:lnTo>
                    <a:pt x="804" y="69"/>
                  </a:lnTo>
                  <a:lnTo>
                    <a:pt x="773" y="63"/>
                  </a:lnTo>
                  <a:lnTo>
                    <a:pt x="742" y="59"/>
                  </a:lnTo>
                  <a:lnTo>
                    <a:pt x="711" y="57"/>
                  </a:lnTo>
                  <a:lnTo>
                    <a:pt x="679" y="56"/>
                  </a:lnTo>
                  <a:lnTo>
                    <a:pt x="679" y="56"/>
                  </a:lnTo>
                  <a:close/>
                </a:path>
              </a:pathLst>
            </a:custGeom>
            <a:grpFill/>
            <a:ln w="15875">
              <a:noFill/>
              <a:round/>
              <a:headEnd/>
              <a:tailEnd/>
            </a:ln>
          </p:spPr>
          <p:txBody>
            <a:bodyPr/>
            <a:lstStyle/>
            <a:p>
              <a:pPr eaLnBrk="1" fontAlgn="auto" hangingPunct="1">
                <a:spcBef>
                  <a:spcPts val="0"/>
                </a:spcBef>
                <a:spcAft>
                  <a:spcPts val="0"/>
                </a:spcAft>
                <a:defRPr/>
              </a:pPr>
              <a:endParaRPr lang="en-US" kern="0">
                <a:solidFill>
                  <a:srgbClr val="4D4D4F"/>
                </a:solidFill>
                <a:latin typeface="Gilroy"/>
              </a:endParaRPr>
            </a:p>
          </p:txBody>
        </p:sp>
      </p:grpSp>
      <p:grpSp>
        <p:nvGrpSpPr>
          <p:cNvPr id="14" name="Group 13">
            <a:extLst>
              <a:ext uri="{FF2B5EF4-FFF2-40B4-BE49-F238E27FC236}">
                <a16:creationId xmlns:a16="http://schemas.microsoft.com/office/drawing/2014/main" id="{35B0C4F8-53C9-C424-112B-D08A5C50F875}"/>
              </a:ext>
            </a:extLst>
          </p:cNvPr>
          <p:cNvGrpSpPr/>
          <p:nvPr/>
        </p:nvGrpSpPr>
        <p:grpSpPr>
          <a:xfrm>
            <a:off x="4521723" y="4375817"/>
            <a:ext cx="521929" cy="521929"/>
            <a:chOff x="7729538" y="2889250"/>
            <a:chExt cx="360363" cy="360363"/>
          </a:xfrm>
          <a:solidFill>
            <a:srgbClr val="32AD10"/>
          </a:solidFill>
        </p:grpSpPr>
        <p:sp>
          <p:nvSpPr>
            <p:cNvPr id="15" name="Freeform 14">
              <a:extLst>
                <a:ext uri="{FF2B5EF4-FFF2-40B4-BE49-F238E27FC236}">
                  <a16:creationId xmlns:a16="http://schemas.microsoft.com/office/drawing/2014/main" id="{4C4CD729-723E-A58F-0625-540AA8AB2966}"/>
                </a:ext>
              </a:extLst>
            </p:cNvPr>
            <p:cNvSpPr>
              <a:spLocks/>
            </p:cNvSpPr>
            <p:nvPr/>
          </p:nvSpPr>
          <p:spPr bwMode="auto">
            <a:xfrm>
              <a:off x="7826376" y="3009900"/>
              <a:ext cx="165100" cy="119063"/>
            </a:xfrm>
            <a:custGeom>
              <a:avLst/>
              <a:gdLst>
                <a:gd name="T0" fmla="*/ 170 w 623"/>
                <a:gd name="T1" fmla="*/ 453 h 453"/>
                <a:gd name="T2" fmla="*/ 170 w 623"/>
                <a:gd name="T3" fmla="*/ 453 h 453"/>
                <a:gd name="T4" fmla="*/ 165 w 623"/>
                <a:gd name="T5" fmla="*/ 453 h 453"/>
                <a:gd name="T6" fmla="*/ 160 w 623"/>
                <a:gd name="T7" fmla="*/ 451 h 453"/>
                <a:gd name="T8" fmla="*/ 155 w 623"/>
                <a:gd name="T9" fmla="*/ 449 h 453"/>
                <a:gd name="T10" fmla="*/ 150 w 623"/>
                <a:gd name="T11" fmla="*/ 445 h 453"/>
                <a:gd name="T12" fmla="*/ 8 w 623"/>
                <a:gd name="T13" fmla="*/ 303 h 453"/>
                <a:gd name="T14" fmla="*/ 8 w 623"/>
                <a:gd name="T15" fmla="*/ 303 h 453"/>
                <a:gd name="T16" fmla="*/ 5 w 623"/>
                <a:gd name="T17" fmla="*/ 299 h 453"/>
                <a:gd name="T18" fmla="*/ 2 w 623"/>
                <a:gd name="T19" fmla="*/ 294 h 453"/>
                <a:gd name="T20" fmla="*/ 1 w 623"/>
                <a:gd name="T21" fmla="*/ 289 h 453"/>
                <a:gd name="T22" fmla="*/ 0 w 623"/>
                <a:gd name="T23" fmla="*/ 283 h 453"/>
                <a:gd name="T24" fmla="*/ 1 w 623"/>
                <a:gd name="T25" fmla="*/ 278 h 453"/>
                <a:gd name="T26" fmla="*/ 2 w 623"/>
                <a:gd name="T27" fmla="*/ 273 h 453"/>
                <a:gd name="T28" fmla="*/ 5 w 623"/>
                <a:gd name="T29" fmla="*/ 268 h 453"/>
                <a:gd name="T30" fmla="*/ 8 w 623"/>
                <a:gd name="T31" fmla="*/ 263 h 453"/>
                <a:gd name="T32" fmla="*/ 8 w 623"/>
                <a:gd name="T33" fmla="*/ 263 h 453"/>
                <a:gd name="T34" fmla="*/ 13 w 623"/>
                <a:gd name="T35" fmla="*/ 260 h 453"/>
                <a:gd name="T36" fmla="*/ 18 w 623"/>
                <a:gd name="T37" fmla="*/ 257 h 453"/>
                <a:gd name="T38" fmla="*/ 23 w 623"/>
                <a:gd name="T39" fmla="*/ 256 h 453"/>
                <a:gd name="T40" fmla="*/ 28 w 623"/>
                <a:gd name="T41" fmla="*/ 255 h 453"/>
                <a:gd name="T42" fmla="*/ 34 w 623"/>
                <a:gd name="T43" fmla="*/ 256 h 453"/>
                <a:gd name="T44" fmla="*/ 39 w 623"/>
                <a:gd name="T45" fmla="*/ 257 h 453"/>
                <a:gd name="T46" fmla="*/ 45 w 623"/>
                <a:gd name="T47" fmla="*/ 260 h 453"/>
                <a:gd name="T48" fmla="*/ 49 w 623"/>
                <a:gd name="T49" fmla="*/ 263 h 453"/>
                <a:gd name="T50" fmla="*/ 171 w 623"/>
                <a:gd name="T51" fmla="*/ 386 h 453"/>
                <a:gd name="T52" fmla="*/ 576 w 623"/>
                <a:gd name="T53" fmla="*/ 7 h 453"/>
                <a:gd name="T54" fmla="*/ 576 w 623"/>
                <a:gd name="T55" fmla="*/ 7 h 453"/>
                <a:gd name="T56" fmla="*/ 580 w 623"/>
                <a:gd name="T57" fmla="*/ 4 h 453"/>
                <a:gd name="T58" fmla="*/ 585 w 623"/>
                <a:gd name="T59" fmla="*/ 1 h 453"/>
                <a:gd name="T60" fmla="*/ 591 w 623"/>
                <a:gd name="T61" fmla="*/ 0 h 453"/>
                <a:gd name="T62" fmla="*/ 596 w 623"/>
                <a:gd name="T63" fmla="*/ 0 h 453"/>
                <a:gd name="T64" fmla="*/ 601 w 623"/>
                <a:gd name="T65" fmla="*/ 0 h 453"/>
                <a:gd name="T66" fmla="*/ 606 w 623"/>
                <a:gd name="T67" fmla="*/ 2 h 453"/>
                <a:gd name="T68" fmla="*/ 611 w 623"/>
                <a:gd name="T69" fmla="*/ 5 h 453"/>
                <a:gd name="T70" fmla="*/ 616 w 623"/>
                <a:gd name="T71" fmla="*/ 8 h 453"/>
                <a:gd name="T72" fmla="*/ 616 w 623"/>
                <a:gd name="T73" fmla="*/ 8 h 453"/>
                <a:gd name="T74" fmla="*/ 619 w 623"/>
                <a:gd name="T75" fmla="*/ 14 h 453"/>
                <a:gd name="T76" fmla="*/ 621 w 623"/>
                <a:gd name="T77" fmla="*/ 19 h 453"/>
                <a:gd name="T78" fmla="*/ 623 w 623"/>
                <a:gd name="T79" fmla="*/ 24 h 453"/>
                <a:gd name="T80" fmla="*/ 623 w 623"/>
                <a:gd name="T81" fmla="*/ 30 h 453"/>
                <a:gd name="T82" fmla="*/ 622 w 623"/>
                <a:gd name="T83" fmla="*/ 35 h 453"/>
                <a:gd name="T84" fmla="*/ 621 w 623"/>
                <a:gd name="T85" fmla="*/ 40 h 453"/>
                <a:gd name="T86" fmla="*/ 618 w 623"/>
                <a:gd name="T87" fmla="*/ 45 h 453"/>
                <a:gd name="T88" fmla="*/ 614 w 623"/>
                <a:gd name="T89" fmla="*/ 49 h 453"/>
                <a:gd name="T90" fmla="*/ 189 w 623"/>
                <a:gd name="T91" fmla="*/ 446 h 453"/>
                <a:gd name="T92" fmla="*/ 189 w 623"/>
                <a:gd name="T93" fmla="*/ 446 h 453"/>
                <a:gd name="T94" fmla="*/ 185 w 623"/>
                <a:gd name="T95" fmla="*/ 449 h 453"/>
                <a:gd name="T96" fmla="*/ 180 w 623"/>
                <a:gd name="T97" fmla="*/ 452 h 453"/>
                <a:gd name="T98" fmla="*/ 175 w 623"/>
                <a:gd name="T99" fmla="*/ 453 h 453"/>
                <a:gd name="T100" fmla="*/ 170 w 623"/>
                <a:gd name="T101" fmla="*/ 453 h 453"/>
                <a:gd name="T102" fmla="*/ 170 w 623"/>
                <a:gd name="T103" fmla="*/ 45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23" h="453">
                  <a:moveTo>
                    <a:pt x="170" y="453"/>
                  </a:moveTo>
                  <a:lnTo>
                    <a:pt x="170" y="453"/>
                  </a:lnTo>
                  <a:lnTo>
                    <a:pt x="165" y="453"/>
                  </a:lnTo>
                  <a:lnTo>
                    <a:pt x="160" y="451"/>
                  </a:lnTo>
                  <a:lnTo>
                    <a:pt x="155" y="449"/>
                  </a:lnTo>
                  <a:lnTo>
                    <a:pt x="150" y="445"/>
                  </a:lnTo>
                  <a:lnTo>
                    <a:pt x="8" y="303"/>
                  </a:lnTo>
                  <a:lnTo>
                    <a:pt x="8" y="303"/>
                  </a:lnTo>
                  <a:lnTo>
                    <a:pt x="5" y="299"/>
                  </a:lnTo>
                  <a:lnTo>
                    <a:pt x="2" y="294"/>
                  </a:lnTo>
                  <a:lnTo>
                    <a:pt x="1" y="289"/>
                  </a:lnTo>
                  <a:lnTo>
                    <a:pt x="0" y="283"/>
                  </a:lnTo>
                  <a:lnTo>
                    <a:pt x="1" y="278"/>
                  </a:lnTo>
                  <a:lnTo>
                    <a:pt x="2" y="273"/>
                  </a:lnTo>
                  <a:lnTo>
                    <a:pt x="5" y="268"/>
                  </a:lnTo>
                  <a:lnTo>
                    <a:pt x="8" y="263"/>
                  </a:lnTo>
                  <a:lnTo>
                    <a:pt x="8" y="263"/>
                  </a:lnTo>
                  <a:lnTo>
                    <a:pt x="13" y="260"/>
                  </a:lnTo>
                  <a:lnTo>
                    <a:pt x="18" y="257"/>
                  </a:lnTo>
                  <a:lnTo>
                    <a:pt x="23" y="256"/>
                  </a:lnTo>
                  <a:lnTo>
                    <a:pt x="28" y="255"/>
                  </a:lnTo>
                  <a:lnTo>
                    <a:pt x="34" y="256"/>
                  </a:lnTo>
                  <a:lnTo>
                    <a:pt x="39" y="257"/>
                  </a:lnTo>
                  <a:lnTo>
                    <a:pt x="45" y="260"/>
                  </a:lnTo>
                  <a:lnTo>
                    <a:pt x="49" y="263"/>
                  </a:lnTo>
                  <a:lnTo>
                    <a:pt x="171" y="386"/>
                  </a:lnTo>
                  <a:lnTo>
                    <a:pt x="576" y="7"/>
                  </a:lnTo>
                  <a:lnTo>
                    <a:pt x="576" y="7"/>
                  </a:lnTo>
                  <a:lnTo>
                    <a:pt x="580" y="4"/>
                  </a:lnTo>
                  <a:lnTo>
                    <a:pt x="585" y="1"/>
                  </a:lnTo>
                  <a:lnTo>
                    <a:pt x="591" y="0"/>
                  </a:lnTo>
                  <a:lnTo>
                    <a:pt x="596" y="0"/>
                  </a:lnTo>
                  <a:lnTo>
                    <a:pt x="601" y="0"/>
                  </a:lnTo>
                  <a:lnTo>
                    <a:pt x="606" y="2"/>
                  </a:lnTo>
                  <a:lnTo>
                    <a:pt x="611" y="5"/>
                  </a:lnTo>
                  <a:lnTo>
                    <a:pt x="616" y="8"/>
                  </a:lnTo>
                  <a:lnTo>
                    <a:pt x="616" y="8"/>
                  </a:lnTo>
                  <a:lnTo>
                    <a:pt x="619" y="14"/>
                  </a:lnTo>
                  <a:lnTo>
                    <a:pt x="621" y="19"/>
                  </a:lnTo>
                  <a:lnTo>
                    <a:pt x="623" y="24"/>
                  </a:lnTo>
                  <a:lnTo>
                    <a:pt x="623" y="30"/>
                  </a:lnTo>
                  <a:lnTo>
                    <a:pt x="622" y="35"/>
                  </a:lnTo>
                  <a:lnTo>
                    <a:pt x="621" y="40"/>
                  </a:lnTo>
                  <a:lnTo>
                    <a:pt x="618" y="45"/>
                  </a:lnTo>
                  <a:lnTo>
                    <a:pt x="614" y="49"/>
                  </a:lnTo>
                  <a:lnTo>
                    <a:pt x="189" y="446"/>
                  </a:lnTo>
                  <a:lnTo>
                    <a:pt x="189" y="446"/>
                  </a:lnTo>
                  <a:lnTo>
                    <a:pt x="185" y="449"/>
                  </a:lnTo>
                  <a:lnTo>
                    <a:pt x="180" y="452"/>
                  </a:lnTo>
                  <a:lnTo>
                    <a:pt x="175" y="453"/>
                  </a:lnTo>
                  <a:lnTo>
                    <a:pt x="170" y="453"/>
                  </a:lnTo>
                  <a:lnTo>
                    <a:pt x="170" y="453"/>
                  </a:lnTo>
                  <a:close/>
                </a:path>
              </a:pathLst>
            </a:custGeom>
            <a:grpFill/>
            <a:ln w="15875">
              <a:solidFill>
                <a:srgbClr val="32AD10"/>
              </a:solidFill>
              <a:round/>
              <a:headEnd/>
              <a:tailEnd/>
            </a:ln>
          </p:spPr>
          <p:txBody>
            <a:bodyPr/>
            <a:lstStyle/>
            <a:p>
              <a:pPr eaLnBrk="1" fontAlgn="auto" hangingPunct="1">
                <a:spcBef>
                  <a:spcPts val="0"/>
                </a:spcBef>
                <a:spcAft>
                  <a:spcPts val="0"/>
                </a:spcAft>
                <a:defRPr/>
              </a:pPr>
              <a:endParaRPr lang="en-US" kern="0">
                <a:solidFill>
                  <a:srgbClr val="4D4D4F"/>
                </a:solidFill>
                <a:latin typeface="Gilroy"/>
              </a:endParaRPr>
            </a:p>
          </p:txBody>
        </p:sp>
        <p:sp>
          <p:nvSpPr>
            <p:cNvPr id="16" name="Freeform 15">
              <a:extLst>
                <a:ext uri="{FF2B5EF4-FFF2-40B4-BE49-F238E27FC236}">
                  <a16:creationId xmlns:a16="http://schemas.microsoft.com/office/drawing/2014/main" id="{13010EA6-56C4-3E15-9212-B6D39B0DC821}"/>
                </a:ext>
              </a:extLst>
            </p:cNvPr>
            <p:cNvSpPr>
              <a:spLocks noEditPoints="1"/>
            </p:cNvSpPr>
            <p:nvPr/>
          </p:nvSpPr>
          <p:spPr bwMode="auto">
            <a:xfrm>
              <a:off x="7729538" y="2889250"/>
              <a:ext cx="360363" cy="360363"/>
            </a:xfrm>
            <a:custGeom>
              <a:avLst/>
              <a:gdLst>
                <a:gd name="T0" fmla="*/ 575 w 1359"/>
                <a:gd name="T1" fmla="*/ 1352 h 1359"/>
                <a:gd name="T2" fmla="*/ 415 w 1359"/>
                <a:gd name="T3" fmla="*/ 1306 h 1359"/>
                <a:gd name="T4" fmla="*/ 273 w 1359"/>
                <a:gd name="T5" fmla="*/ 1225 h 1359"/>
                <a:gd name="T6" fmla="*/ 154 w 1359"/>
                <a:gd name="T7" fmla="*/ 1112 h 1359"/>
                <a:gd name="T8" fmla="*/ 66 w 1359"/>
                <a:gd name="T9" fmla="*/ 974 h 1359"/>
                <a:gd name="T10" fmla="*/ 13 w 1359"/>
                <a:gd name="T11" fmla="*/ 816 h 1359"/>
                <a:gd name="T12" fmla="*/ 0 w 1359"/>
                <a:gd name="T13" fmla="*/ 680 h 1359"/>
                <a:gd name="T14" fmla="*/ 21 w 1359"/>
                <a:gd name="T15" fmla="*/ 510 h 1359"/>
                <a:gd name="T16" fmla="*/ 81 w 1359"/>
                <a:gd name="T17" fmla="*/ 356 h 1359"/>
                <a:gd name="T18" fmla="*/ 176 w 1359"/>
                <a:gd name="T19" fmla="*/ 222 h 1359"/>
                <a:gd name="T20" fmla="*/ 299 w 1359"/>
                <a:gd name="T21" fmla="*/ 116 h 1359"/>
                <a:gd name="T22" fmla="*/ 446 w 1359"/>
                <a:gd name="T23" fmla="*/ 41 h 1359"/>
                <a:gd name="T24" fmla="*/ 609 w 1359"/>
                <a:gd name="T25" fmla="*/ 3 h 1359"/>
                <a:gd name="T26" fmla="*/ 748 w 1359"/>
                <a:gd name="T27" fmla="*/ 3 h 1359"/>
                <a:gd name="T28" fmla="*/ 912 w 1359"/>
                <a:gd name="T29" fmla="*/ 41 h 1359"/>
                <a:gd name="T30" fmla="*/ 1059 w 1359"/>
                <a:gd name="T31" fmla="*/ 116 h 1359"/>
                <a:gd name="T32" fmla="*/ 1182 w 1359"/>
                <a:gd name="T33" fmla="*/ 222 h 1359"/>
                <a:gd name="T34" fmla="*/ 1277 w 1359"/>
                <a:gd name="T35" fmla="*/ 356 h 1359"/>
                <a:gd name="T36" fmla="*/ 1337 w 1359"/>
                <a:gd name="T37" fmla="*/ 510 h 1359"/>
                <a:gd name="T38" fmla="*/ 1359 w 1359"/>
                <a:gd name="T39" fmla="*/ 680 h 1359"/>
                <a:gd name="T40" fmla="*/ 1345 w 1359"/>
                <a:gd name="T41" fmla="*/ 816 h 1359"/>
                <a:gd name="T42" fmla="*/ 1292 w 1359"/>
                <a:gd name="T43" fmla="*/ 974 h 1359"/>
                <a:gd name="T44" fmla="*/ 1203 w 1359"/>
                <a:gd name="T45" fmla="*/ 1112 h 1359"/>
                <a:gd name="T46" fmla="*/ 1086 w 1359"/>
                <a:gd name="T47" fmla="*/ 1225 h 1359"/>
                <a:gd name="T48" fmla="*/ 943 w 1359"/>
                <a:gd name="T49" fmla="*/ 1306 h 1359"/>
                <a:gd name="T50" fmla="*/ 782 w 1359"/>
                <a:gd name="T51" fmla="*/ 1352 h 1359"/>
                <a:gd name="T52" fmla="*/ 679 w 1359"/>
                <a:gd name="T53" fmla="*/ 56 h 1359"/>
                <a:gd name="T54" fmla="*/ 553 w 1359"/>
                <a:gd name="T55" fmla="*/ 69 h 1359"/>
                <a:gd name="T56" fmla="*/ 410 w 1359"/>
                <a:gd name="T57" fmla="*/ 118 h 1359"/>
                <a:gd name="T58" fmla="*/ 283 w 1359"/>
                <a:gd name="T59" fmla="*/ 199 h 1359"/>
                <a:gd name="T60" fmla="*/ 179 w 1359"/>
                <a:gd name="T61" fmla="*/ 307 h 1359"/>
                <a:gd name="T62" fmla="*/ 105 w 1359"/>
                <a:gd name="T63" fmla="*/ 437 h 1359"/>
                <a:gd name="T64" fmla="*/ 63 w 1359"/>
                <a:gd name="T65" fmla="*/ 585 h 1359"/>
                <a:gd name="T66" fmla="*/ 57 w 1359"/>
                <a:gd name="T67" fmla="*/ 712 h 1359"/>
                <a:gd name="T68" fmla="*/ 84 w 1359"/>
                <a:gd name="T69" fmla="*/ 865 h 1359"/>
                <a:gd name="T70" fmla="*/ 146 w 1359"/>
                <a:gd name="T71" fmla="*/ 1002 h 1359"/>
                <a:gd name="T72" fmla="*/ 239 w 1359"/>
                <a:gd name="T73" fmla="*/ 1120 h 1359"/>
                <a:gd name="T74" fmla="*/ 356 w 1359"/>
                <a:gd name="T75" fmla="*/ 1213 h 1359"/>
                <a:gd name="T76" fmla="*/ 494 w 1359"/>
                <a:gd name="T77" fmla="*/ 1275 h 1359"/>
                <a:gd name="T78" fmla="*/ 647 w 1359"/>
                <a:gd name="T79" fmla="*/ 1302 h 1359"/>
                <a:gd name="T80" fmla="*/ 773 w 1359"/>
                <a:gd name="T81" fmla="*/ 1296 h 1359"/>
                <a:gd name="T82" fmla="*/ 921 w 1359"/>
                <a:gd name="T83" fmla="*/ 1254 h 1359"/>
                <a:gd name="T84" fmla="*/ 1052 w 1359"/>
                <a:gd name="T85" fmla="*/ 1179 h 1359"/>
                <a:gd name="T86" fmla="*/ 1159 w 1359"/>
                <a:gd name="T87" fmla="*/ 1076 h 1359"/>
                <a:gd name="T88" fmla="*/ 1241 w 1359"/>
                <a:gd name="T89" fmla="*/ 950 h 1359"/>
                <a:gd name="T90" fmla="*/ 1290 w 1359"/>
                <a:gd name="T91" fmla="*/ 805 h 1359"/>
                <a:gd name="T92" fmla="*/ 1302 w 1359"/>
                <a:gd name="T93" fmla="*/ 680 h 1359"/>
                <a:gd name="T94" fmla="*/ 1283 w 1359"/>
                <a:gd name="T95" fmla="*/ 524 h 1359"/>
                <a:gd name="T96" fmla="*/ 1226 w 1359"/>
                <a:gd name="T97" fmla="*/ 383 h 1359"/>
                <a:gd name="T98" fmla="*/ 1140 w 1359"/>
                <a:gd name="T99" fmla="*/ 260 h 1359"/>
                <a:gd name="T100" fmla="*/ 1028 w 1359"/>
                <a:gd name="T101" fmla="*/ 163 h 1359"/>
                <a:gd name="T102" fmla="*/ 893 w 1359"/>
                <a:gd name="T103" fmla="*/ 95 h 1359"/>
                <a:gd name="T104" fmla="*/ 742 w 1359"/>
                <a:gd name="T105" fmla="*/ 59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59" h="1359">
                  <a:moveTo>
                    <a:pt x="679" y="1359"/>
                  </a:moveTo>
                  <a:lnTo>
                    <a:pt x="679" y="1359"/>
                  </a:lnTo>
                  <a:lnTo>
                    <a:pt x="644" y="1359"/>
                  </a:lnTo>
                  <a:lnTo>
                    <a:pt x="609" y="1356"/>
                  </a:lnTo>
                  <a:lnTo>
                    <a:pt x="575" y="1352"/>
                  </a:lnTo>
                  <a:lnTo>
                    <a:pt x="542" y="1346"/>
                  </a:lnTo>
                  <a:lnTo>
                    <a:pt x="509" y="1338"/>
                  </a:lnTo>
                  <a:lnTo>
                    <a:pt x="477" y="1329"/>
                  </a:lnTo>
                  <a:lnTo>
                    <a:pt x="446" y="1318"/>
                  </a:lnTo>
                  <a:lnTo>
                    <a:pt x="415" y="1306"/>
                  </a:lnTo>
                  <a:lnTo>
                    <a:pt x="384" y="1293"/>
                  </a:lnTo>
                  <a:lnTo>
                    <a:pt x="355" y="1278"/>
                  </a:lnTo>
                  <a:lnTo>
                    <a:pt x="327" y="1261"/>
                  </a:lnTo>
                  <a:lnTo>
                    <a:pt x="299" y="1244"/>
                  </a:lnTo>
                  <a:lnTo>
                    <a:pt x="273" y="1225"/>
                  </a:lnTo>
                  <a:lnTo>
                    <a:pt x="247" y="1204"/>
                  </a:lnTo>
                  <a:lnTo>
                    <a:pt x="223" y="1182"/>
                  </a:lnTo>
                  <a:lnTo>
                    <a:pt x="198" y="1160"/>
                  </a:lnTo>
                  <a:lnTo>
                    <a:pt x="176" y="1137"/>
                  </a:lnTo>
                  <a:lnTo>
                    <a:pt x="154" y="1112"/>
                  </a:lnTo>
                  <a:lnTo>
                    <a:pt x="134" y="1086"/>
                  </a:lnTo>
                  <a:lnTo>
                    <a:pt x="115" y="1060"/>
                  </a:lnTo>
                  <a:lnTo>
                    <a:pt x="98" y="1032"/>
                  </a:lnTo>
                  <a:lnTo>
                    <a:pt x="81" y="1003"/>
                  </a:lnTo>
                  <a:lnTo>
                    <a:pt x="66" y="974"/>
                  </a:lnTo>
                  <a:lnTo>
                    <a:pt x="53" y="944"/>
                  </a:lnTo>
                  <a:lnTo>
                    <a:pt x="41" y="913"/>
                  </a:lnTo>
                  <a:lnTo>
                    <a:pt x="30" y="882"/>
                  </a:lnTo>
                  <a:lnTo>
                    <a:pt x="21" y="850"/>
                  </a:lnTo>
                  <a:lnTo>
                    <a:pt x="13" y="816"/>
                  </a:lnTo>
                  <a:lnTo>
                    <a:pt x="7" y="783"/>
                  </a:lnTo>
                  <a:lnTo>
                    <a:pt x="3" y="749"/>
                  </a:lnTo>
                  <a:lnTo>
                    <a:pt x="1" y="715"/>
                  </a:lnTo>
                  <a:lnTo>
                    <a:pt x="0" y="680"/>
                  </a:lnTo>
                  <a:lnTo>
                    <a:pt x="0" y="680"/>
                  </a:lnTo>
                  <a:lnTo>
                    <a:pt x="1" y="644"/>
                  </a:lnTo>
                  <a:lnTo>
                    <a:pt x="3" y="610"/>
                  </a:lnTo>
                  <a:lnTo>
                    <a:pt x="7" y="576"/>
                  </a:lnTo>
                  <a:lnTo>
                    <a:pt x="13" y="543"/>
                  </a:lnTo>
                  <a:lnTo>
                    <a:pt x="21" y="510"/>
                  </a:lnTo>
                  <a:lnTo>
                    <a:pt x="30" y="478"/>
                  </a:lnTo>
                  <a:lnTo>
                    <a:pt x="41" y="446"/>
                  </a:lnTo>
                  <a:lnTo>
                    <a:pt x="53" y="415"/>
                  </a:lnTo>
                  <a:lnTo>
                    <a:pt x="66" y="385"/>
                  </a:lnTo>
                  <a:lnTo>
                    <a:pt x="81" y="356"/>
                  </a:lnTo>
                  <a:lnTo>
                    <a:pt x="98" y="328"/>
                  </a:lnTo>
                  <a:lnTo>
                    <a:pt x="115" y="300"/>
                  </a:lnTo>
                  <a:lnTo>
                    <a:pt x="134" y="273"/>
                  </a:lnTo>
                  <a:lnTo>
                    <a:pt x="154" y="247"/>
                  </a:lnTo>
                  <a:lnTo>
                    <a:pt x="176" y="222"/>
                  </a:lnTo>
                  <a:lnTo>
                    <a:pt x="198" y="199"/>
                  </a:lnTo>
                  <a:lnTo>
                    <a:pt x="223" y="177"/>
                  </a:lnTo>
                  <a:lnTo>
                    <a:pt x="247" y="155"/>
                  </a:lnTo>
                  <a:lnTo>
                    <a:pt x="273" y="135"/>
                  </a:lnTo>
                  <a:lnTo>
                    <a:pt x="299" y="116"/>
                  </a:lnTo>
                  <a:lnTo>
                    <a:pt x="327" y="99"/>
                  </a:lnTo>
                  <a:lnTo>
                    <a:pt x="355" y="81"/>
                  </a:lnTo>
                  <a:lnTo>
                    <a:pt x="384" y="66"/>
                  </a:lnTo>
                  <a:lnTo>
                    <a:pt x="415" y="53"/>
                  </a:lnTo>
                  <a:lnTo>
                    <a:pt x="446" y="41"/>
                  </a:lnTo>
                  <a:lnTo>
                    <a:pt x="477" y="30"/>
                  </a:lnTo>
                  <a:lnTo>
                    <a:pt x="509" y="21"/>
                  </a:lnTo>
                  <a:lnTo>
                    <a:pt x="542" y="13"/>
                  </a:lnTo>
                  <a:lnTo>
                    <a:pt x="575" y="7"/>
                  </a:lnTo>
                  <a:lnTo>
                    <a:pt x="609" y="3"/>
                  </a:lnTo>
                  <a:lnTo>
                    <a:pt x="644" y="0"/>
                  </a:lnTo>
                  <a:lnTo>
                    <a:pt x="679" y="0"/>
                  </a:lnTo>
                  <a:lnTo>
                    <a:pt x="679" y="0"/>
                  </a:lnTo>
                  <a:lnTo>
                    <a:pt x="714" y="0"/>
                  </a:lnTo>
                  <a:lnTo>
                    <a:pt x="748" y="3"/>
                  </a:lnTo>
                  <a:lnTo>
                    <a:pt x="782" y="7"/>
                  </a:lnTo>
                  <a:lnTo>
                    <a:pt x="815" y="13"/>
                  </a:lnTo>
                  <a:lnTo>
                    <a:pt x="849" y="21"/>
                  </a:lnTo>
                  <a:lnTo>
                    <a:pt x="881" y="30"/>
                  </a:lnTo>
                  <a:lnTo>
                    <a:pt x="912" y="41"/>
                  </a:lnTo>
                  <a:lnTo>
                    <a:pt x="943" y="53"/>
                  </a:lnTo>
                  <a:lnTo>
                    <a:pt x="973" y="66"/>
                  </a:lnTo>
                  <a:lnTo>
                    <a:pt x="1002" y="81"/>
                  </a:lnTo>
                  <a:lnTo>
                    <a:pt x="1032" y="99"/>
                  </a:lnTo>
                  <a:lnTo>
                    <a:pt x="1059" y="116"/>
                  </a:lnTo>
                  <a:lnTo>
                    <a:pt x="1086" y="135"/>
                  </a:lnTo>
                  <a:lnTo>
                    <a:pt x="1111" y="155"/>
                  </a:lnTo>
                  <a:lnTo>
                    <a:pt x="1136" y="177"/>
                  </a:lnTo>
                  <a:lnTo>
                    <a:pt x="1159" y="199"/>
                  </a:lnTo>
                  <a:lnTo>
                    <a:pt x="1182" y="222"/>
                  </a:lnTo>
                  <a:lnTo>
                    <a:pt x="1203" y="247"/>
                  </a:lnTo>
                  <a:lnTo>
                    <a:pt x="1223" y="273"/>
                  </a:lnTo>
                  <a:lnTo>
                    <a:pt x="1243" y="300"/>
                  </a:lnTo>
                  <a:lnTo>
                    <a:pt x="1260" y="328"/>
                  </a:lnTo>
                  <a:lnTo>
                    <a:pt x="1277" y="356"/>
                  </a:lnTo>
                  <a:lnTo>
                    <a:pt x="1292" y="385"/>
                  </a:lnTo>
                  <a:lnTo>
                    <a:pt x="1305" y="415"/>
                  </a:lnTo>
                  <a:lnTo>
                    <a:pt x="1317" y="446"/>
                  </a:lnTo>
                  <a:lnTo>
                    <a:pt x="1328" y="478"/>
                  </a:lnTo>
                  <a:lnTo>
                    <a:pt x="1337" y="510"/>
                  </a:lnTo>
                  <a:lnTo>
                    <a:pt x="1345" y="543"/>
                  </a:lnTo>
                  <a:lnTo>
                    <a:pt x="1351" y="576"/>
                  </a:lnTo>
                  <a:lnTo>
                    <a:pt x="1355" y="610"/>
                  </a:lnTo>
                  <a:lnTo>
                    <a:pt x="1358" y="644"/>
                  </a:lnTo>
                  <a:lnTo>
                    <a:pt x="1359" y="680"/>
                  </a:lnTo>
                  <a:lnTo>
                    <a:pt x="1359" y="680"/>
                  </a:lnTo>
                  <a:lnTo>
                    <a:pt x="1358" y="715"/>
                  </a:lnTo>
                  <a:lnTo>
                    <a:pt x="1355" y="749"/>
                  </a:lnTo>
                  <a:lnTo>
                    <a:pt x="1351" y="783"/>
                  </a:lnTo>
                  <a:lnTo>
                    <a:pt x="1345" y="816"/>
                  </a:lnTo>
                  <a:lnTo>
                    <a:pt x="1337" y="850"/>
                  </a:lnTo>
                  <a:lnTo>
                    <a:pt x="1328" y="882"/>
                  </a:lnTo>
                  <a:lnTo>
                    <a:pt x="1317" y="913"/>
                  </a:lnTo>
                  <a:lnTo>
                    <a:pt x="1305" y="944"/>
                  </a:lnTo>
                  <a:lnTo>
                    <a:pt x="1292" y="974"/>
                  </a:lnTo>
                  <a:lnTo>
                    <a:pt x="1277" y="1003"/>
                  </a:lnTo>
                  <a:lnTo>
                    <a:pt x="1260" y="1032"/>
                  </a:lnTo>
                  <a:lnTo>
                    <a:pt x="1243" y="1060"/>
                  </a:lnTo>
                  <a:lnTo>
                    <a:pt x="1223" y="1086"/>
                  </a:lnTo>
                  <a:lnTo>
                    <a:pt x="1203" y="1112"/>
                  </a:lnTo>
                  <a:lnTo>
                    <a:pt x="1182" y="1137"/>
                  </a:lnTo>
                  <a:lnTo>
                    <a:pt x="1159" y="1160"/>
                  </a:lnTo>
                  <a:lnTo>
                    <a:pt x="1136" y="1182"/>
                  </a:lnTo>
                  <a:lnTo>
                    <a:pt x="1111" y="1204"/>
                  </a:lnTo>
                  <a:lnTo>
                    <a:pt x="1086" y="1225"/>
                  </a:lnTo>
                  <a:lnTo>
                    <a:pt x="1059" y="1244"/>
                  </a:lnTo>
                  <a:lnTo>
                    <a:pt x="1032" y="1261"/>
                  </a:lnTo>
                  <a:lnTo>
                    <a:pt x="1002" y="1278"/>
                  </a:lnTo>
                  <a:lnTo>
                    <a:pt x="973" y="1293"/>
                  </a:lnTo>
                  <a:lnTo>
                    <a:pt x="943" y="1306"/>
                  </a:lnTo>
                  <a:lnTo>
                    <a:pt x="912" y="1318"/>
                  </a:lnTo>
                  <a:lnTo>
                    <a:pt x="881" y="1329"/>
                  </a:lnTo>
                  <a:lnTo>
                    <a:pt x="849" y="1338"/>
                  </a:lnTo>
                  <a:lnTo>
                    <a:pt x="815" y="1346"/>
                  </a:lnTo>
                  <a:lnTo>
                    <a:pt x="782" y="1352"/>
                  </a:lnTo>
                  <a:lnTo>
                    <a:pt x="748" y="1356"/>
                  </a:lnTo>
                  <a:lnTo>
                    <a:pt x="714" y="1359"/>
                  </a:lnTo>
                  <a:lnTo>
                    <a:pt x="679" y="1359"/>
                  </a:lnTo>
                  <a:lnTo>
                    <a:pt x="679" y="1359"/>
                  </a:lnTo>
                  <a:close/>
                  <a:moveTo>
                    <a:pt x="679" y="56"/>
                  </a:moveTo>
                  <a:lnTo>
                    <a:pt x="679" y="56"/>
                  </a:lnTo>
                  <a:lnTo>
                    <a:pt x="647" y="57"/>
                  </a:lnTo>
                  <a:lnTo>
                    <a:pt x="616" y="59"/>
                  </a:lnTo>
                  <a:lnTo>
                    <a:pt x="584" y="63"/>
                  </a:lnTo>
                  <a:lnTo>
                    <a:pt x="553" y="69"/>
                  </a:lnTo>
                  <a:lnTo>
                    <a:pt x="523" y="76"/>
                  </a:lnTo>
                  <a:lnTo>
                    <a:pt x="494" y="84"/>
                  </a:lnTo>
                  <a:lnTo>
                    <a:pt x="465" y="95"/>
                  </a:lnTo>
                  <a:lnTo>
                    <a:pt x="437" y="106"/>
                  </a:lnTo>
                  <a:lnTo>
                    <a:pt x="410" y="118"/>
                  </a:lnTo>
                  <a:lnTo>
                    <a:pt x="382" y="132"/>
                  </a:lnTo>
                  <a:lnTo>
                    <a:pt x="356" y="147"/>
                  </a:lnTo>
                  <a:lnTo>
                    <a:pt x="331" y="163"/>
                  </a:lnTo>
                  <a:lnTo>
                    <a:pt x="306" y="180"/>
                  </a:lnTo>
                  <a:lnTo>
                    <a:pt x="283" y="199"/>
                  </a:lnTo>
                  <a:lnTo>
                    <a:pt x="260" y="218"/>
                  </a:lnTo>
                  <a:lnTo>
                    <a:pt x="239" y="239"/>
                  </a:lnTo>
                  <a:lnTo>
                    <a:pt x="218" y="260"/>
                  </a:lnTo>
                  <a:lnTo>
                    <a:pt x="198" y="284"/>
                  </a:lnTo>
                  <a:lnTo>
                    <a:pt x="179" y="307"/>
                  </a:lnTo>
                  <a:lnTo>
                    <a:pt x="162" y="332"/>
                  </a:lnTo>
                  <a:lnTo>
                    <a:pt x="146" y="357"/>
                  </a:lnTo>
                  <a:lnTo>
                    <a:pt x="131" y="383"/>
                  </a:lnTo>
                  <a:lnTo>
                    <a:pt x="117" y="409"/>
                  </a:lnTo>
                  <a:lnTo>
                    <a:pt x="105" y="437"/>
                  </a:lnTo>
                  <a:lnTo>
                    <a:pt x="94" y="466"/>
                  </a:lnTo>
                  <a:lnTo>
                    <a:pt x="84" y="495"/>
                  </a:lnTo>
                  <a:lnTo>
                    <a:pt x="76" y="524"/>
                  </a:lnTo>
                  <a:lnTo>
                    <a:pt x="69" y="554"/>
                  </a:lnTo>
                  <a:lnTo>
                    <a:pt x="63" y="585"/>
                  </a:lnTo>
                  <a:lnTo>
                    <a:pt x="59" y="616"/>
                  </a:lnTo>
                  <a:lnTo>
                    <a:pt x="57" y="647"/>
                  </a:lnTo>
                  <a:lnTo>
                    <a:pt x="56" y="680"/>
                  </a:lnTo>
                  <a:lnTo>
                    <a:pt x="56" y="680"/>
                  </a:lnTo>
                  <a:lnTo>
                    <a:pt x="57" y="712"/>
                  </a:lnTo>
                  <a:lnTo>
                    <a:pt x="59" y="743"/>
                  </a:lnTo>
                  <a:lnTo>
                    <a:pt x="63" y="774"/>
                  </a:lnTo>
                  <a:lnTo>
                    <a:pt x="69" y="805"/>
                  </a:lnTo>
                  <a:lnTo>
                    <a:pt x="76" y="836"/>
                  </a:lnTo>
                  <a:lnTo>
                    <a:pt x="84" y="865"/>
                  </a:lnTo>
                  <a:lnTo>
                    <a:pt x="94" y="894"/>
                  </a:lnTo>
                  <a:lnTo>
                    <a:pt x="105" y="922"/>
                  </a:lnTo>
                  <a:lnTo>
                    <a:pt x="117" y="950"/>
                  </a:lnTo>
                  <a:lnTo>
                    <a:pt x="131" y="976"/>
                  </a:lnTo>
                  <a:lnTo>
                    <a:pt x="146" y="1002"/>
                  </a:lnTo>
                  <a:lnTo>
                    <a:pt x="162" y="1028"/>
                  </a:lnTo>
                  <a:lnTo>
                    <a:pt x="179" y="1053"/>
                  </a:lnTo>
                  <a:lnTo>
                    <a:pt x="198" y="1076"/>
                  </a:lnTo>
                  <a:lnTo>
                    <a:pt x="218" y="1099"/>
                  </a:lnTo>
                  <a:lnTo>
                    <a:pt x="239" y="1120"/>
                  </a:lnTo>
                  <a:lnTo>
                    <a:pt x="260" y="1141"/>
                  </a:lnTo>
                  <a:lnTo>
                    <a:pt x="283" y="1160"/>
                  </a:lnTo>
                  <a:lnTo>
                    <a:pt x="306" y="1179"/>
                  </a:lnTo>
                  <a:lnTo>
                    <a:pt x="331" y="1196"/>
                  </a:lnTo>
                  <a:lnTo>
                    <a:pt x="356" y="1213"/>
                  </a:lnTo>
                  <a:lnTo>
                    <a:pt x="382" y="1228"/>
                  </a:lnTo>
                  <a:lnTo>
                    <a:pt x="410" y="1242"/>
                  </a:lnTo>
                  <a:lnTo>
                    <a:pt x="437" y="1254"/>
                  </a:lnTo>
                  <a:lnTo>
                    <a:pt x="465" y="1265"/>
                  </a:lnTo>
                  <a:lnTo>
                    <a:pt x="494" y="1275"/>
                  </a:lnTo>
                  <a:lnTo>
                    <a:pt x="523" y="1284"/>
                  </a:lnTo>
                  <a:lnTo>
                    <a:pt x="553" y="1290"/>
                  </a:lnTo>
                  <a:lnTo>
                    <a:pt x="584" y="1296"/>
                  </a:lnTo>
                  <a:lnTo>
                    <a:pt x="616" y="1300"/>
                  </a:lnTo>
                  <a:lnTo>
                    <a:pt x="647" y="1302"/>
                  </a:lnTo>
                  <a:lnTo>
                    <a:pt x="679" y="1303"/>
                  </a:lnTo>
                  <a:lnTo>
                    <a:pt x="679" y="1303"/>
                  </a:lnTo>
                  <a:lnTo>
                    <a:pt x="711" y="1302"/>
                  </a:lnTo>
                  <a:lnTo>
                    <a:pt x="742" y="1300"/>
                  </a:lnTo>
                  <a:lnTo>
                    <a:pt x="773" y="1296"/>
                  </a:lnTo>
                  <a:lnTo>
                    <a:pt x="804" y="1290"/>
                  </a:lnTo>
                  <a:lnTo>
                    <a:pt x="835" y="1284"/>
                  </a:lnTo>
                  <a:lnTo>
                    <a:pt x="864" y="1275"/>
                  </a:lnTo>
                  <a:lnTo>
                    <a:pt x="893" y="1265"/>
                  </a:lnTo>
                  <a:lnTo>
                    <a:pt x="921" y="1254"/>
                  </a:lnTo>
                  <a:lnTo>
                    <a:pt x="949" y="1242"/>
                  </a:lnTo>
                  <a:lnTo>
                    <a:pt x="975" y="1228"/>
                  </a:lnTo>
                  <a:lnTo>
                    <a:pt x="1001" y="1213"/>
                  </a:lnTo>
                  <a:lnTo>
                    <a:pt x="1028" y="1196"/>
                  </a:lnTo>
                  <a:lnTo>
                    <a:pt x="1052" y="1179"/>
                  </a:lnTo>
                  <a:lnTo>
                    <a:pt x="1075" y="1160"/>
                  </a:lnTo>
                  <a:lnTo>
                    <a:pt x="1098" y="1141"/>
                  </a:lnTo>
                  <a:lnTo>
                    <a:pt x="1119" y="1120"/>
                  </a:lnTo>
                  <a:lnTo>
                    <a:pt x="1140" y="1099"/>
                  </a:lnTo>
                  <a:lnTo>
                    <a:pt x="1159" y="1076"/>
                  </a:lnTo>
                  <a:lnTo>
                    <a:pt x="1178" y="1053"/>
                  </a:lnTo>
                  <a:lnTo>
                    <a:pt x="1195" y="1028"/>
                  </a:lnTo>
                  <a:lnTo>
                    <a:pt x="1211" y="1002"/>
                  </a:lnTo>
                  <a:lnTo>
                    <a:pt x="1226" y="976"/>
                  </a:lnTo>
                  <a:lnTo>
                    <a:pt x="1241" y="950"/>
                  </a:lnTo>
                  <a:lnTo>
                    <a:pt x="1253" y="922"/>
                  </a:lnTo>
                  <a:lnTo>
                    <a:pt x="1264" y="894"/>
                  </a:lnTo>
                  <a:lnTo>
                    <a:pt x="1274" y="865"/>
                  </a:lnTo>
                  <a:lnTo>
                    <a:pt x="1283" y="836"/>
                  </a:lnTo>
                  <a:lnTo>
                    <a:pt x="1290" y="805"/>
                  </a:lnTo>
                  <a:lnTo>
                    <a:pt x="1295" y="774"/>
                  </a:lnTo>
                  <a:lnTo>
                    <a:pt x="1299" y="743"/>
                  </a:lnTo>
                  <a:lnTo>
                    <a:pt x="1301" y="712"/>
                  </a:lnTo>
                  <a:lnTo>
                    <a:pt x="1302" y="680"/>
                  </a:lnTo>
                  <a:lnTo>
                    <a:pt x="1302" y="680"/>
                  </a:lnTo>
                  <a:lnTo>
                    <a:pt x="1301" y="647"/>
                  </a:lnTo>
                  <a:lnTo>
                    <a:pt x="1299" y="616"/>
                  </a:lnTo>
                  <a:lnTo>
                    <a:pt x="1295" y="585"/>
                  </a:lnTo>
                  <a:lnTo>
                    <a:pt x="1290" y="554"/>
                  </a:lnTo>
                  <a:lnTo>
                    <a:pt x="1283" y="524"/>
                  </a:lnTo>
                  <a:lnTo>
                    <a:pt x="1274" y="495"/>
                  </a:lnTo>
                  <a:lnTo>
                    <a:pt x="1264" y="466"/>
                  </a:lnTo>
                  <a:lnTo>
                    <a:pt x="1253" y="437"/>
                  </a:lnTo>
                  <a:lnTo>
                    <a:pt x="1241" y="409"/>
                  </a:lnTo>
                  <a:lnTo>
                    <a:pt x="1226" y="383"/>
                  </a:lnTo>
                  <a:lnTo>
                    <a:pt x="1211" y="357"/>
                  </a:lnTo>
                  <a:lnTo>
                    <a:pt x="1195" y="332"/>
                  </a:lnTo>
                  <a:lnTo>
                    <a:pt x="1178" y="307"/>
                  </a:lnTo>
                  <a:lnTo>
                    <a:pt x="1159" y="284"/>
                  </a:lnTo>
                  <a:lnTo>
                    <a:pt x="1140" y="260"/>
                  </a:lnTo>
                  <a:lnTo>
                    <a:pt x="1119" y="239"/>
                  </a:lnTo>
                  <a:lnTo>
                    <a:pt x="1098" y="218"/>
                  </a:lnTo>
                  <a:lnTo>
                    <a:pt x="1075" y="199"/>
                  </a:lnTo>
                  <a:lnTo>
                    <a:pt x="1052" y="180"/>
                  </a:lnTo>
                  <a:lnTo>
                    <a:pt x="1028" y="163"/>
                  </a:lnTo>
                  <a:lnTo>
                    <a:pt x="1001" y="147"/>
                  </a:lnTo>
                  <a:lnTo>
                    <a:pt x="975" y="132"/>
                  </a:lnTo>
                  <a:lnTo>
                    <a:pt x="949" y="118"/>
                  </a:lnTo>
                  <a:lnTo>
                    <a:pt x="921" y="106"/>
                  </a:lnTo>
                  <a:lnTo>
                    <a:pt x="893" y="95"/>
                  </a:lnTo>
                  <a:lnTo>
                    <a:pt x="864" y="84"/>
                  </a:lnTo>
                  <a:lnTo>
                    <a:pt x="835" y="76"/>
                  </a:lnTo>
                  <a:lnTo>
                    <a:pt x="804" y="69"/>
                  </a:lnTo>
                  <a:lnTo>
                    <a:pt x="773" y="63"/>
                  </a:lnTo>
                  <a:lnTo>
                    <a:pt x="742" y="59"/>
                  </a:lnTo>
                  <a:lnTo>
                    <a:pt x="711" y="57"/>
                  </a:lnTo>
                  <a:lnTo>
                    <a:pt x="679" y="56"/>
                  </a:lnTo>
                  <a:lnTo>
                    <a:pt x="679" y="56"/>
                  </a:lnTo>
                  <a:close/>
                </a:path>
              </a:pathLst>
            </a:custGeom>
            <a:grpFill/>
            <a:ln w="15875">
              <a:noFill/>
              <a:round/>
              <a:headEnd/>
              <a:tailEnd/>
            </a:ln>
          </p:spPr>
          <p:txBody>
            <a:bodyPr/>
            <a:lstStyle/>
            <a:p>
              <a:pPr eaLnBrk="1" fontAlgn="auto" hangingPunct="1">
                <a:spcBef>
                  <a:spcPts val="0"/>
                </a:spcBef>
                <a:spcAft>
                  <a:spcPts val="0"/>
                </a:spcAft>
                <a:defRPr/>
              </a:pPr>
              <a:endParaRPr lang="en-US" kern="0">
                <a:solidFill>
                  <a:srgbClr val="4D4D4F"/>
                </a:solidFill>
                <a:latin typeface="Gilroy"/>
              </a:endParaRPr>
            </a:p>
          </p:txBody>
        </p:sp>
      </p:grpSp>
      <p:pic>
        <p:nvPicPr>
          <p:cNvPr id="19" name="Picture 18">
            <a:extLst>
              <a:ext uri="{FF2B5EF4-FFF2-40B4-BE49-F238E27FC236}">
                <a16:creationId xmlns:a16="http://schemas.microsoft.com/office/drawing/2014/main" id="{0264C01F-621D-A8E3-4037-69B5A9C69F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6325" y="3492500"/>
            <a:ext cx="6578600" cy="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D79B7E37-6A9C-ECF1-7F24-6EA406A31A62}"/>
              </a:ext>
            </a:extLst>
          </p:cNvPr>
          <p:cNvSpPr txBox="1">
            <a:spLocks noChangeArrowheads="1"/>
          </p:cNvSpPr>
          <p:nvPr/>
        </p:nvSpPr>
        <p:spPr bwMode="auto">
          <a:xfrm>
            <a:off x="5183188" y="3670300"/>
            <a:ext cx="621506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300"/>
              </a:spcAft>
            </a:pPr>
            <a:r>
              <a:rPr lang="en-US" altLang="en-US" sz="1600" dirty="0">
                <a:solidFill>
                  <a:srgbClr val="4D4D4F"/>
                </a:solidFill>
                <a:cs typeface="Arial" panose="020B0604020202020204" pitchFamily="34" charset="0"/>
              </a:rPr>
              <a:t>Insulin pump therapy, preferably with CGM, should be offered for diabetes management to tough and adults on MDI with T2D (A )</a:t>
            </a:r>
            <a:endParaRPr lang="en-US" altLang="en-US" sz="1600" b="1" dirty="0">
              <a:solidFill>
                <a:srgbClr val="32AD10"/>
              </a:solidFill>
              <a:cs typeface="Arial" panose="020B0604020202020204" pitchFamily="34" charset="0"/>
            </a:endParaRPr>
          </a:p>
        </p:txBody>
      </p:sp>
      <p:pic>
        <p:nvPicPr>
          <p:cNvPr id="21" name="Picture 20">
            <a:extLst>
              <a:ext uri="{FF2B5EF4-FFF2-40B4-BE49-F238E27FC236}">
                <a16:creationId xmlns:a16="http://schemas.microsoft.com/office/drawing/2014/main" id="{8FEA354D-958A-55DD-F908-03A03DC5B4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2788" y="3621088"/>
            <a:ext cx="523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25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25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6"/>
                                        </p:tgtEl>
                                        <p:attrNameLst>
                                          <p:attrName>style.visibility</p:attrName>
                                        </p:attrNameLst>
                                      </p:cBhvr>
                                      <p:to>
                                        <p:strVal val="visible"/>
                                      </p:to>
                                    </p:set>
                                    <p:animEffect transition="in" filter="fade">
                                      <p:cBhvr>
                                        <p:cTn id="16" dur="500"/>
                                        <p:tgtEl>
                                          <p:spTgt spid="6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par>
                          <p:cTn id="28" fill="hold" nodeType="afterGroup">
                            <p:stCondLst>
                              <p:cond delay="500"/>
                            </p:stCondLst>
                            <p:childTnLst>
                              <p:par>
                                <p:cTn id="29" presetID="10"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2"/>
                                        </p:tgtEl>
                                        <p:attrNameLst>
                                          <p:attrName>style.visibility</p:attrName>
                                        </p:attrNameLst>
                                      </p:cBhvr>
                                      <p:to>
                                        <p:strVal val="visible"/>
                                      </p:to>
                                    </p:set>
                                    <p:animEffect transition="in" filter="fade">
                                      <p:cBhvr>
                                        <p:cTn id="39"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102" grpId="0"/>
      <p:bldP spid="20"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3">
            <a:extLst>
              <a:ext uri="{FF2B5EF4-FFF2-40B4-BE49-F238E27FC236}">
                <a16:creationId xmlns:a16="http://schemas.microsoft.com/office/drawing/2014/main" id="{460DDC11-E071-3D16-1A77-F223554AB6D5}"/>
              </a:ext>
            </a:extLst>
          </p:cNvPr>
          <p:cNvSpPr>
            <a:spLocks noGrp="1"/>
          </p:cNvSpPr>
          <p:nvPr>
            <p:ph type="title"/>
          </p:nvPr>
        </p:nvSpPr>
        <p:spPr>
          <a:xfrm>
            <a:off x="457200" y="439559"/>
            <a:ext cx="10506075" cy="792163"/>
          </a:xfrm>
        </p:spPr>
        <p:txBody>
          <a:bodyPr/>
          <a:lstStyle/>
          <a:p>
            <a:pPr eaLnBrk="1" hangingPunct="1">
              <a:defRPr/>
            </a:pPr>
            <a:r>
              <a:rPr lang="en-US" altLang="en-US" dirty="0"/>
              <a:t>How to Share Data</a:t>
            </a:r>
          </a:p>
        </p:txBody>
      </p:sp>
      <p:graphicFrame>
        <p:nvGraphicFramePr>
          <p:cNvPr id="5" name="Google Shape;433;p73">
            <a:extLst>
              <a:ext uri="{FF2B5EF4-FFF2-40B4-BE49-F238E27FC236}">
                <a16:creationId xmlns:a16="http://schemas.microsoft.com/office/drawing/2014/main" id="{E54B0469-BECF-311B-AC7F-901BD12F9B3E}"/>
              </a:ext>
            </a:extLst>
          </p:cNvPr>
          <p:cNvGraphicFramePr/>
          <p:nvPr/>
        </p:nvGraphicFramePr>
        <p:xfrm>
          <a:off x="466240" y="1313369"/>
          <a:ext cx="11259520" cy="4818558"/>
        </p:xfrm>
        <a:graphic>
          <a:graphicData uri="http://schemas.openxmlformats.org/drawingml/2006/table">
            <a:tbl>
              <a:tblPr firstRow="1" firstCol="1" bandRow="1">
                <a:tableStyleId>{17292A2E-F333-43FB-9621-5CBBE7FDCDCB}</a:tableStyleId>
              </a:tblPr>
              <a:tblGrid>
                <a:gridCol w="2477513">
                  <a:extLst>
                    <a:ext uri="{9D8B030D-6E8A-4147-A177-3AD203B41FA5}">
                      <a16:colId xmlns:a16="http://schemas.microsoft.com/office/drawing/2014/main" val="20000"/>
                    </a:ext>
                  </a:extLst>
                </a:gridCol>
                <a:gridCol w="1837122">
                  <a:extLst>
                    <a:ext uri="{9D8B030D-6E8A-4147-A177-3AD203B41FA5}">
                      <a16:colId xmlns:a16="http://schemas.microsoft.com/office/drawing/2014/main" val="20001"/>
                    </a:ext>
                  </a:extLst>
                </a:gridCol>
                <a:gridCol w="3674794">
                  <a:extLst>
                    <a:ext uri="{9D8B030D-6E8A-4147-A177-3AD203B41FA5}">
                      <a16:colId xmlns:a16="http://schemas.microsoft.com/office/drawing/2014/main" val="3060293248"/>
                    </a:ext>
                  </a:extLst>
                </a:gridCol>
                <a:gridCol w="3270091">
                  <a:extLst>
                    <a:ext uri="{9D8B030D-6E8A-4147-A177-3AD203B41FA5}">
                      <a16:colId xmlns:a16="http://schemas.microsoft.com/office/drawing/2014/main" val="20002"/>
                    </a:ext>
                  </a:extLst>
                </a:gridCol>
              </a:tblGrid>
              <a:tr h="311693">
                <a:tc>
                  <a:txBody>
                    <a:bodyPr/>
                    <a:lstStyle/>
                    <a:p>
                      <a:pPr marL="0" marR="0" lvl="0" indent="0" algn="l" rtl="0">
                        <a:lnSpc>
                          <a:spcPct val="107000"/>
                        </a:lnSpc>
                        <a:spcBef>
                          <a:spcPts val="0"/>
                        </a:spcBef>
                        <a:spcAft>
                          <a:spcPts val="0"/>
                        </a:spcAft>
                        <a:buNone/>
                      </a:pPr>
                      <a:r>
                        <a:rPr lang="en-US" sz="2000" dirty="0">
                          <a:solidFill>
                            <a:schemeClr val="bg1"/>
                          </a:solidFill>
                        </a:rPr>
                        <a:t>System:</a:t>
                      </a:r>
                      <a:endParaRPr sz="2000" b="1" dirty="0">
                        <a:solidFill>
                          <a:schemeClr val="bg1"/>
                        </a:solidFill>
                        <a:latin typeface="+mj-lt"/>
                        <a:ea typeface="Calibri"/>
                        <a:cs typeface="Calibri"/>
                        <a:sym typeface="Calibri"/>
                      </a:endParaRPr>
                    </a:p>
                  </a:txBody>
                  <a:tcPr marL="48410" marR="48410" marT="0" marB="0">
                    <a:solidFill>
                      <a:schemeClr val="tx2"/>
                    </a:solidFill>
                  </a:tcPr>
                </a:tc>
                <a:tc>
                  <a:txBody>
                    <a:bodyPr/>
                    <a:lstStyle/>
                    <a:p>
                      <a:pPr marL="0" marR="0" lvl="0" indent="0" algn="l" rtl="0">
                        <a:lnSpc>
                          <a:spcPct val="107000"/>
                        </a:lnSpc>
                        <a:spcBef>
                          <a:spcPts val="0"/>
                        </a:spcBef>
                        <a:spcAft>
                          <a:spcPts val="0"/>
                        </a:spcAft>
                        <a:buNone/>
                      </a:pPr>
                      <a:r>
                        <a:rPr lang="en-US" sz="2000" dirty="0">
                          <a:solidFill>
                            <a:schemeClr val="bg1"/>
                          </a:solidFill>
                          <a:sym typeface="Calibri"/>
                        </a:rPr>
                        <a:t>Associated Mobile Apps</a:t>
                      </a:r>
                      <a:endParaRPr sz="2000" b="1" dirty="0">
                        <a:solidFill>
                          <a:schemeClr val="bg1"/>
                        </a:solidFill>
                        <a:latin typeface="+mj-lt"/>
                        <a:ea typeface="Calibri"/>
                        <a:cs typeface="Calibri"/>
                        <a:sym typeface="Calibri"/>
                      </a:endParaRPr>
                    </a:p>
                  </a:txBody>
                  <a:tcPr marL="48410" marR="48410" marT="0" marB="0">
                    <a:solidFill>
                      <a:schemeClr val="tx2"/>
                    </a:solidFill>
                  </a:tcPr>
                </a:tc>
                <a:tc>
                  <a:txBody>
                    <a:bodyPr/>
                    <a:lstStyle/>
                    <a:p>
                      <a:pPr marL="0" marR="0" lvl="0" indent="0" algn="l" rtl="0">
                        <a:lnSpc>
                          <a:spcPct val="107000"/>
                        </a:lnSpc>
                        <a:spcBef>
                          <a:spcPts val="0"/>
                        </a:spcBef>
                        <a:spcAft>
                          <a:spcPts val="0"/>
                        </a:spcAft>
                        <a:buNone/>
                      </a:pPr>
                      <a:r>
                        <a:rPr lang="en-US" sz="2000" b="1" dirty="0">
                          <a:solidFill>
                            <a:schemeClr val="bg1"/>
                          </a:solidFill>
                          <a:latin typeface="+mn-lt"/>
                          <a:ea typeface="Calibri"/>
                          <a:cs typeface="Calibri"/>
                          <a:sym typeface="Calibri"/>
                        </a:rPr>
                        <a:t>Website to Access Portal </a:t>
                      </a:r>
                      <a:endParaRPr sz="2000" b="1" dirty="0">
                        <a:solidFill>
                          <a:schemeClr val="bg1"/>
                        </a:solidFill>
                        <a:latin typeface="+mn-lt"/>
                        <a:ea typeface="Calibri"/>
                        <a:cs typeface="Calibri"/>
                        <a:sym typeface="Calibri"/>
                      </a:endParaRPr>
                    </a:p>
                  </a:txBody>
                  <a:tcPr marL="48410" marR="48410" marT="0" marB="0">
                    <a:solidFill>
                      <a:schemeClr val="tx2"/>
                    </a:solidFill>
                  </a:tcPr>
                </a:tc>
                <a:tc>
                  <a:txBody>
                    <a:bodyPr/>
                    <a:lstStyle/>
                    <a:p>
                      <a:pPr marL="0" marR="0" lvl="0" indent="0" algn="l" rtl="0">
                        <a:lnSpc>
                          <a:spcPct val="107000"/>
                        </a:lnSpc>
                        <a:spcBef>
                          <a:spcPts val="0"/>
                        </a:spcBef>
                        <a:spcAft>
                          <a:spcPts val="0"/>
                        </a:spcAft>
                        <a:buNone/>
                      </a:pPr>
                      <a:r>
                        <a:rPr lang="en-US" sz="2000" dirty="0">
                          <a:solidFill>
                            <a:schemeClr val="bg1"/>
                          </a:solidFill>
                        </a:rPr>
                        <a:t>Data Sources</a:t>
                      </a:r>
                      <a:endParaRPr sz="2000" b="1" dirty="0">
                        <a:solidFill>
                          <a:schemeClr val="bg1"/>
                        </a:solidFill>
                        <a:latin typeface="+mj-lt"/>
                        <a:ea typeface="Calibri"/>
                        <a:cs typeface="Calibri"/>
                        <a:sym typeface="Calibri"/>
                      </a:endParaRPr>
                    </a:p>
                  </a:txBody>
                  <a:tcPr marL="48410" marR="48410" marT="0" marB="0">
                    <a:solidFill>
                      <a:schemeClr val="tx2"/>
                    </a:solidFill>
                  </a:tcPr>
                </a:tc>
                <a:extLst>
                  <a:ext uri="{0D108BD9-81ED-4DB2-BD59-A6C34878D82A}">
                    <a16:rowId xmlns:a16="http://schemas.microsoft.com/office/drawing/2014/main" val="10000"/>
                  </a:ext>
                </a:extLst>
              </a:tr>
              <a:tr h="637865">
                <a:tc>
                  <a:txBody>
                    <a:bodyPr/>
                    <a:lstStyle/>
                    <a:p>
                      <a:pPr marL="0" marR="0" lvl="0" indent="0" algn="l" rtl="0">
                        <a:lnSpc>
                          <a:spcPct val="107000"/>
                        </a:lnSpc>
                        <a:spcBef>
                          <a:spcPts val="0"/>
                        </a:spcBef>
                        <a:spcAft>
                          <a:spcPts val="0"/>
                        </a:spcAft>
                        <a:buNone/>
                      </a:pPr>
                      <a:r>
                        <a:rPr lang="en-US" sz="2000" b="1" dirty="0">
                          <a:solidFill>
                            <a:schemeClr val="tx1"/>
                          </a:solidFill>
                          <a:latin typeface="+mn-lt"/>
                        </a:rPr>
                        <a:t>Glooko</a:t>
                      </a:r>
                      <a:endParaRPr sz="2000" b="1" dirty="0">
                        <a:solidFill>
                          <a:schemeClr val="tx1"/>
                        </a:solidFill>
                        <a:latin typeface="+mn-lt"/>
                        <a:ea typeface="Calibri"/>
                        <a:cs typeface="Calibri"/>
                        <a:sym typeface="Calibri"/>
                      </a:endParaRPr>
                    </a:p>
                  </a:txBody>
                  <a:tcPr marL="48410" marR="48410"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2000" dirty="0">
                          <a:solidFill>
                            <a:schemeClr val="tx1"/>
                          </a:solidFill>
                          <a:latin typeface="+mn-lt"/>
                          <a:sym typeface="Calibri"/>
                        </a:rPr>
                        <a:t>Glooko</a:t>
                      </a:r>
                      <a:endParaRPr sz="2000" dirty="0">
                        <a:solidFill>
                          <a:schemeClr val="tx1"/>
                        </a:solidFill>
                        <a:latin typeface="+mn-lt"/>
                        <a:ea typeface="Calibri"/>
                        <a:cs typeface="Calibri"/>
                        <a:sym typeface="Calibri"/>
                      </a:endParaRPr>
                    </a:p>
                  </a:txBody>
                  <a:tcPr marL="48410" marR="48410" marT="0" marB="0" anchor="ctr"/>
                </a:tc>
                <a:tc>
                  <a:txBody>
                    <a:bodyPr/>
                    <a:lstStyle/>
                    <a:p>
                      <a:pPr marL="0" marR="0" lvl="0" indent="0" algn="l" rtl="0">
                        <a:lnSpc>
                          <a:spcPct val="107000"/>
                        </a:lnSpc>
                        <a:spcBef>
                          <a:spcPts val="0"/>
                        </a:spcBef>
                        <a:spcAft>
                          <a:spcPts val="0"/>
                        </a:spcAft>
                        <a:buNone/>
                      </a:pPr>
                      <a:r>
                        <a:rPr lang="en-US" sz="2000" dirty="0">
                          <a:solidFill>
                            <a:schemeClr val="tx1"/>
                          </a:solidFill>
                          <a:latin typeface="+mn-lt"/>
                          <a:ea typeface="Calibri"/>
                          <a:cs typeface="Calibri"/>
                          <a:sym typeface="Calibri"/>
                        </a:rPr>
                        <a:t>Glooko.com</a:t>
                      </a:r>
                      <a:endParaRPr sz="2000" dirty="0">
                        <a:solidFill>
                          <a:schemeClr val="tx1"/>
                        </a:solidFill>
                        <a:latin typeface="+mn-lt"/>
                        <a:ea typeface="Calibri"/>
                        <a:cs typeface="Calibri"/>
                        <a:sym typeface="Calibri"/>
                      </a:endParaRPr>
                    </a:p>
                  </a:txBody>
                  <a:tcPr marL="48410" marR="48410" marT="0" marB="0" anchor="ctr"/>
                </a:tc>
                <a:tc>
                  <a:txBody>
                    <a:bodyPr/>
                    <a:lstStyle/>
                    <a:p>
                      <a:pPr marL="0" marR="0" lvl="0" indent="0" algn="l" rtl="0">
                        <a:lnSpc>
                          <a:spcPct val="107000"/>
                        </a:lnSpc>
                        <a:spcBef>
                          <a:spcPts val="0"/>
                        </a:spcBef>
                        <a:spcAft>
                          <a:spcPts val="0"/>
                        </a:spcAft>
                        <a:buNone/>
                      </a:pPr>
                      <a:r>
                        <a:rPr lang="en-US" sz="2000" dirty="0" err="1">
                          <a:solidFill>
                            <a:schemeClr val="tx1"/>
                          </a:solidFill>
                          <a:latin typeface="+mn-lt"/>
                        </a:rPr>
                        <a:t>Omnipod</a:t>
                      </a:r>
                      <a:endParaRPr sz="2000" dirty="0">
                        <a:solidFill>
                          <a:schemeClr val="tx1"/>
                        </a:solidFill>
                        <a:latin typeface="+mn-lt"/>
                      </a:endParaRPr>
                    </a:p>
                  </a:txBody>
                  <a:tcPr marL="48410" marR="48410" marT="0" marB="0" anchor="ctr"/>
                </a:tc>
                <a:extLst>
                  <a:ext uri="{0D108BD9-81ED-4DB2-BD59-A6C34878D82A}">
                    <a16:rowId xmlns:a16="http://schemas.microsoft.com/office/drawing/2014/main" val="10001"/>
                  </a:ext>
                </a:extLst>
              </a:tr>
              <a:tr h="520142">
                <a:tc>
                  <a:txBody>
                    <a:bodyPr/>
                    <a:lstStyle/>
                    <a:p>
                      <a:pPr marL="0" marR="0" lvl="0" indent="0" algn="l" rtl="0">
                        <a:lnSpc>
                          <a:spcPct val="107000"/>
                        </a:lnSpc>
                        <a:spcBef>
                          <a:spcPts val="0"/>
                        </a:spcBef>
                        <a:spcAft>
                          <a:spcPts val="0"/>
                        </a:spcAft>
                        <a:buNone/>
                      </a:pPr>
                      <a:r>
                        <a:rPr lang="en-US" sz="2000" b="1" dirty="0">
                          <a:solidFill>
                            <a:schemeClr val="tx1"/>
                          </a:solidFill>
                          <a:latin typeface="+mn-lt"/>
                        </a:rPr>
                        <a:t>Carelink</a:t>
                      </a:r>
                      <a:endParaRPr sz="2000" b="1" dirty="0">
                        <a:solidFill>
                          <a:schemeClr val="tx1"/>
                        </a:solidFill>
                        <a:latin typeface="+mn-lt"/>
                        <a:ea typeface="Calibri"/>
                        <a:cs typeface="Calibri"/>
                        <a:sym typeface="Calibri"/>
                      </a:endParaRPr>
                    </a:p>
                  </a:txBody>
                  <a:tcPr marL="48410" marR="48410"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2000" dirty="0" err="1">
                          <a:solidFill>
                            <a:schemeClr val="tx1"/>
                          </a:solidFill>
                          <a:latin typeface="+mn-lt"/>
                          <a:sym typeface="Calibri"/>
                        </a:rPr>
                        <a:t>MiniMed</a:t>
                      </a:r>
                      <a:r>
                        <a:rPr lang="en-US" sz="2000" dirty="0">
                          <a:solidFill>
                            <a:schemeClr val="tx1"/>
                          </a:solidFill>
                          <a:latin typeface="+mn-lt"/>
                          <a:sym typeface="Calibri"/>
                        </a:rPr>
                        <a:t> Mobile, </a:t>
                      </a:r>
                      <a:r>
                        <a:rPr lang="en-US" sz="2000" dirty="0" err="1">
                          <a:solidFill>
                            <a:schemeClr val="tx1"/>
                          </a:solidFill>
                          <a:latin typeface="+mn-lt"/>
                          <a:sym typeface="Calibri"/>
                        </a:rPr>
                        <a:t>Carelink</a:t>
                      </a:r>
                      <a:r>
                        <a:rPr lang="en-US" sz="2000" dirty="0">
                          <a:solidFill>
                            <a:schemeClr val="tx1"/>
                          </a:solidFill>
                          <a:latin typeface="+mn-lt"/>
                          <a:sym typeface="Calibri"/>
                        </a:rPr>
                        <a:t> Mobile</a:t>
                      </a:r>
                      <a:endParaRPr sz="2000" dirty="0">
                        <a:solidFill>
                          <a:schemeClr val="tx1"/>
                        </a:solidFill>
                        <a:latin typeface="+mn-lt"/>
                        <a:ea typeface="Calibri"/>
                        <a:cs typeface="Calibri"/>
                        <a:sym typeface="Calibri"/>
                      </a:endParaRPr>
                    </a:p>
                  </a:txBody>
                  <a:tcPr marL="48410" marR="48410" marT="0" marB="0" anchor="ctr"/>
                </a:tc>
                <a:tc>
                  <a:txBody>
                    <a:bodyPr/>
                    <a:lstStyle/>
                    <a:p>
                      <a:pPr marL="0" marR="0" lvl="0" indent="0" algn="l" rtl="0">
                        <a:lnSpc>
                          <a:spcPct val="107000"/>
                        </a:lnSpc>
                        <a:spcBef>
                          <a:spcPts val="0"/>
                        </a:spcBef>
                        <a:spcAft>
                          <a:spcPts val="0"/>
                        </a:spcAft>
                        <a:buNone/>
                      </a:pPr>
                      <a:r>
                        <a:rPr lang="en-US" sz="2000" dirty="0">
                          <a:solidFill>
                            <a:schemeClr val="tx1"/>
                          </a:solidFill>
                          <a:latin typeface="+mn-lt"/>
                          <a:ea typeface="Calibri"/>
                          <a:cs typeface="Calibri"/>
                          <a:sym typeface="Calibri"/>
                        </a:rPr>
                        <a:t>https://carelink.medtronic.com/login</a:t>
                      </a:r>
                      <a:endParaRPr sz="2000" dirty="0">
                        <a:solidFill>
                          <a:schemeClr val="tx1"/>
                        </a:solidFill>
                        <a:latin typeface="+mn-lt"/>
                        <a:ea typeface="Calibri"/>
                        <a:cs typeface="Calibri"/>
                        <a:sym typeface="Calibri"/>
                      </a:endParaRPr>
                    </a:p>
                  </a:txBody>
                  <a:tcPr marL="48410" marR="48410" marT="0" marB="0" anchor="ctr"/>
                </a:tc>
                <a:tc>
                  <a:txBody>
                    <a:bodyPr/>
                    <a:lstStyle/>
                    <a:p>
                      <a:pPr marL="0" marR="0" lvl="0" indent="0" algn="l" rtl="0">
                        <a:lnSpc>
                          <a:spcPct val="107000"/>
                        </a:lnSpc>
                        <a:spcBef>
                          <a:spcPts val="0"/>
                        </a:spcBef>
                        <a:spcAft>
                          <a:spcPts val="0"/>
                        </a:spcAft>
                        <a:buNone/>
                      </a:pPr>
                      <a:r>
                        <a:rPr lang="en-US" sz="2000" dirty="0" err="1">
                          <a:solidFill>
                            <a:schemeClr val="tx1"/>
                          </a:solidFill>
                          <a:latin typeface="+mn-lt"/>
                        </a:rPr>
                        <a:t>MiniMed</a:t>
                      </a:r>
                      <a:r>
                        <a:rPr lang="en-US" sz="2000" dirty="0">
                          <a:solidFill>
                            <a:schemeClr val="tx1"/>
                          </a:solidFill>
                          <a:latin typeface="+mn-lt"/>
                        </a:rPr>
                        <a:t> pumps</a:t>
                      </a:r>
                      <a:endParaRPr sz="2000" dirty="0">
                        <a:solidFill>
                          <a:schemeClr val="tx1"/>
                        </a:solidFill>
                        <a:latin typeface="+mn-lt"/>
                        <a:ea typeface="Calibri"/>
                        <a:cs typeface="Calibri"/>
                        <a:sym typeface="Calibri"/>
                      </a:endParaRPr>
                    </a:p>
                  </a:txBody>
                  <a:tcPr marL="48410" marR="48410" marT="0" marB="0" anchor="ctr"/>
                </a:tc>
                <a:extLst>
                  <a:ext uri="{0D108BD9-81ED-4DB2-BD59-A6C34878D82A}">
                    <a16:rowId xmlns:a16="http://schemas.microsoft.com/office/drawing/2014/main" val="10004"/>
                  </a:ext>
                </a:extLst>
              </a:tr>
              <a:tr h="964037">
                <a:tc>
                  <a:txBody>
                    <a:bodyPr/>
                    <a:lstStyle/>
                    <a:p>
                      <a:pPr marL="0" marR="0" lvl="0" indent="0" algn="l" rtl="0">
                        <a:lnSpc>
                          <a:spcPct val="107000"/>
                        </a:lnSpc>
                        <a:spcBef>
                          <a:spcPts val="0"/>
                        </a:spcBef>
                        <a:spcAft>
                          <a:spcPts val="0"/>
                        </a:spcAft>
                        <a:buNone/>
                      </a:pPr>
                      <a:r>
                        <a:rPr lang="en-US" sz="2000" b="1" dirty="0">
                          <a:solidFill>
                            <a:schemeClr val="tx1"/>
                          </a:solidFill>
                          <a:latin typeface="+mn-lt"/>
                        </a:rPr>
                        <a:t>Tidepool</a:t>
                      </a:r>
                      <a:endParaRPr sz="2000" b="1" dirty="0">
                        <a:solidFill>
                          <a:schemeClr val="tx1"/>
                        </a:solidFill>
                        <a:latin typeface="+mn-lt"/>
                        <a:ea typeface="Calibri"/>
                        <a:cs typeface="Calibri"/>
                        <a:sym typeface="Calibri"/>
                      </a:endParaRPr>
                    </a:p>
                  </a:txBody>
                  <a:tcPr marL="48410" marR="48410"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2000" dirty="0">
                          <a:solidFill>
                            <a:schemeClr val="tx1"/>
                          </a:solidFill>
                          <a:latin typeface="+mn-lt"/>
                          <a:sym typeface="Calibri"/>
                        </a:rPr>
                        <a:t>Tidepool Mobile</a:t>
                      </a:r>
                      <a:endParaRPr sz="2000" dirty="0">
                        <a:solidFill>
                          <a:schemeClr val="tx1"/>
                        </a:solidFill>
                        <a:latin typeface="+mn-lt"/>
                        <a:ea typeface="Calibri"/>
                        <a:cs typeface="Calibri"/>
                        <a:sym typeface="Calibri"/>
                      </a:endParaRPr>
                    </a:p>
                  </a:txBody>
                  <a:tcPr marL="48410" marR="48410" marT="0" marB="0" anchor="ctr"/>
                </a:tc>
                <a:tc>
                  <a:txBody>
                    <a:bodyPr/>
                    <a:lstStyle/>
                    <a:p>
                      <a:pPr marL="0" marR="0" lvl="0" indent="0" algn="l" rtl="0">
                        <a:lnSpc>
                          <a:spcPct val="107000"/>
                        </a:lnSpc>
                        <a:spcBef>
                          <a:spcPts val="0"/>
                        </a:spcBef>
                        <a:spcAft>
                          <a:spcPts val="0"/>
                        </a:spcAft>
                        <a:buNone/>
                      </a:pPr>
                      <a:r>
                        <a:rPr lang="en-US" sz="2000" dirty="0">
                          <a:solidFill>
                            <a:schemeClr val="tx1"/>
                          </a:solidFill>
                          <a:latin typeface="+mn-lt"/>
                          <a:ea typeface="Calibri"/>
                          <a:cs typeface="Calibri"/>
                          <a:sym typeface="Calibri"/>
                        </a:rPr>
                        <a:t>Tidepool.org</a:t>
                      </a:r>
                      <a:endParaRPr sz="2000" dirty="0">
                        <a:solidFill>
                          <a:schemeClr val="tx1"/>
                        </a:solidFill>
                        <a:latin typeface="+mn-lt"/>
                        <a:ea typeface="Calibri"/>
                        <a:cs typeface="Calibri"/>
                        <a:sym typeface="Calibri"/>
                      </a:endParaRPr>
                    </a:p>
                  </a:txBody>
                  <a:tcPr marL="48410" marR="48410" marT="0" marB="0" anchor="ctr"/>
                </a:tc>
                <a:tc>
                  <a:txBody>
                    <a:bodyPr/>
                    <a:lstStyle/>
                    <a:p>
                      <a:pPr marL="0" marR="0" lvl="0" indent="0" algn="l" rtl="0">
                        <a:lnSpc>
                          <a:spcPct val="107000"/>
                        </a:lnSpc>
                        <a:spcBef>
                          <a:spcPts val="0"/>
                        </a:spcBef>
                        <a:spcAft>
                          <a:spcPts val="0"/>
                        </a:spcAft>
                        <a:buNone/>
                      </a:pPr>
                      <a:r>
                        <a:rPr lang="en-US" sz="2000" dirty="0" err="1">
                          <a:solidFill>
                            <a:schemeClr val="tx1"/>
                          </a:solidFill>
                          <a:latin typeface="+mn-lt"/>
                        </a:rPr>
                        <a:t>Twiist</a:t>
                      </a:r>
                      <a:endParaRPr sz="2000" dirty="0">
                        <a:solidFill>
                          <a:schemeClr val="tx1"/>
                        </a:solidFill>
                        <a:latin typeface="+mn-lt"/>
                        <a:ea typeface="Calibri"/>
                        <a:cs typeface="Calibri"/>
                        <a:sym typeface="Calibri"/>
                      </a:endParaRPr>
                    </a:p>
                  </a:txBody>
                  <a:tcPr marL="48410" marR="48410" marT="0" marB="0" anchor="ctr"/>
                </a:tc>
                <a:extLst>
                  <a:ext uri="{0D108BD9-81ED-4DB2-BD59-A6C34878D82A}">
                    <a16:rowId xmlns:a16="http://schemas.microsoft.com/office/drawing/2014/main" val="10005"/>
                  </a:ext>
                </a:extLst>
              </a:tr>
              <a:tr h="240824">
                <a:tc>
                  <a:txBody>
                    <a:bodyPr/>
                    <a:lstStyle/>
                    <a:p>
                      <a:pPr marL="0" marR="0" lvl="0" indent="0" algn="l" rtl="0">
                        <a:lnSpc>
                          <a:spcPct val="107000"/>
                        </a:lnSpc>
                        <a:spcBef>
                          <a:spcPts val="0"/>
                        </a:spcBef>
                        <a:spcAft>
                          <a:spcPts val="0"/>
                        </a:spcAft>
                        <a:buNone/>
                      </a:pPr>
                      <a:r>
                        <a:rPr lang="en-US" sz="2000" b="1" dirty="0">
                          <a:solidFill>
                            <a:schemeClr val="tx1"/>
                          </a:solidFill>
                          <a:latin typeface="+mn-lt"/>
                          <a:ea typeface="Calibri"/>
                          <a:cs typeface="Calibri"/>
                          <a:sym typeface="Calibri"/>
                        </a:rPr>
                        <a:t>Source</a:t>
                      </a:r>
                      <a:endParaRPr sz="2000" b="1" dirty="0">
                        <a:solidFill>
                          <a:schemeClr val="tx1"/>
                        </a:solidFill>
                        <a:latin typeface="+mn-lt"/>
                        <a:ea typeface="Calibri"/>
                        <a:cs typeface="Calibri"/>
                        <a:sym typeface="Calibri"/>
                      </a:endParaRPr>
                    </a:p>
                  </a:txBody>
                  <a:tcPr marL="48410" marR="48410"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2000" dirty="0">
                          <a:solidFill>
                            <a:schemeClr val="tx1"/>
                          </a:solidFill>
                          <a:latin typeface="+mn-lt"/>
                          <a:ea typeface="Calibri"/>
                          <a:cs typeface="Calibri"/>
                          <a:sym typeface="Calibri"/>
                        </a:rPr>
                        <a:t>T:Connect Mobile, Mobi</a:t>
                      </a:r>
                      <a:endParaRPr sz="2000" dirty="0">
                        <a:solidFill>
                          <a:schemeClr val="tx1"/>
                        </a:solidFill>
                        <a:latin typeface="+mn-lt"/>
                        <a:ea typeface="Calibri"/>
                        <a:cs typeface="Calibri"/>
                        <a:sym typeface="Calibri"/>
                      </a:endParaRPr>
                    </a:p>
                  </a:txBody>
                  <a:tcPr marL="48410" marR="48410" marT="0" marB="0" anchor="ctr"/>
                </a:tc>
                <a:tc>
                  <a:txBody>
                    <a:bodyPr/>
                    <a:lstStyle/>
                    <a:p>
                      <a:pPr marL="0" marR="0" lvl="0" indent="0" algn="l" rtl="0">
                        <a:lnSpc>
                          <a:spcPct val="107000"/>
                        </a:lnSpc>
                        <a:spcBef>
                          <a:spcPts val="0"/>
                        </a:spcBef>
                        <a:spcAft>
                          <a:spcPts val="0"/>
                        </a:spcAft>
                        <a:buNone/>
                      </a:pPr>
                      <a:r>
                        <a:rPr lang="en-US" sz="2000" dirty="0">
                          <a:solidFill>
                            <a:schemeClr val="tx1"/>
                          </a:solidFill>
                        </a:rPr>
                        <a:t>https://source.tandemdiabetes.com/patients</a:t>
                      </a:r>
                      <a:endParaRPr sz="2000" dirty="0">
                        <a:solidFill>
                          <a:schemeClr val="tx1"/>
                        </a:solidFill>
                        <a:latin typeface="+mn-lt"/>
                        <a:ea typeface="Calibri"/>
                        <a:cs typeface="Calibri"/>
                        <a:sym typeface="Calibri"/>
                      </a:endParaRPr>
                    </a:p>
                  </a:txBody>
                  <a:tcPr marL="48410" marR="48410" marT="0" marB="0" anchor="ctr"/>
                </a:tc>
                <a:tc>
                  <a:txBody>
                    <a:bodyPr/>
                    <a:lstStyle/>
                    <a:p>
                      <a:pPr marL="0" marR="0" lvl="0" indent="0" algn="l" rtl="0">
                        <a:lnSpc>
                          <a:spcPct val="107000"/>
                        </a:lnSpc>
                        <a:spcBef>
                          <a:spcPts val="0"/>
                        </a:spcBef>
                        <a:spcAft>
                          <a:spcPts val="0"/>
                        </a:spcAft>
                        <a:buNone/>
                      </a:pPr>
                      <a:r>
                        <a:rPr lang="en-US" sz="2000" dirty="0">
                          <a:solidFill>
                            <a:schemeClr val="tx1"/>
                          </a:solidFill>
                          <a:latin typeface="+mn-lt"/>
                          <a:ea typeface="Calibri"/>
                          <a:cs typeface="Calibri"/>
                          <a:sym typeface="Calibri"/>
                        </a:rPr>
                        <a:t>Tandem pumps</a:t>
                      </a:r>
                      <a:endParaRPr sz="2000" dirty="0">
                        <a:solidFill>
                          <a:schemeClr val="tx1"/>
                        </a:solidFill>
                        <a:latin typeface="+mn-lt"/>
                        <a:ea typeface="Calibri"/>
                        <a:cs typeface="Calibri"/>
                        <a:sym typeface="Calibri"/>
                      </a:endParaRPr>
                    </a:p>
                  </a:txBody>
                  <a:tcPr marL="48410" marR="48410" marT="0" marB="0" anchor="ctr"/>
                </a:tc>
                <a:extLst>
                  <a:ext uri="{0D108BD9-81ED-4DB2-BD59-A6C34878D82A}">
                    <a16:rowId xmlns:a16="http://schemas.microsoft.com/office/drawing/2014/main" val="10006"/>
                  </a:ext>
                </a:extLst>
              </a:tr>
              <a:tr h="240824">
                <a:tc>
                  <a:txBody>
                    <a:bodyPr/>
                    <a:lstStyle/>
                    <a:p>
                      <a:pPr marL="0" marR="0" lvl="0" indent="0" algn="l" rtl="0">
                        <a:lnSpc>
                          <a:spcPct val="107000"/>
                        </a:lnSpc>
                        <a:spcBef>
                          <a:spcPts val="0"/>
                        </a:spcBef>
                        <a:spcAft>
                          <a:spcPts val="0"/>
                        </a:spcAft>
                        <a:buNone/>
                      </a:pPr>
                      <a:r>
                        <a:rPr lang="en-US" sz="2000" b="1" dirty="0">
                          <a:solidFill>
                            <a:schemeClr val="tx1"/>
                          </a:solidFill>
                          <a:latin typeface="+mn-lt"/>
                          <a:ea typeface="Calibri"/>
                          <a:cs typeface="Calibri"/>
                          <a:sym typeface="Calibri"/>
                        </a:rPr>
                        <a:t>Beta Bionics User Portal </a:t>
                      </a:r>
                      <a:endParaRPr sz="2000" b="1" dirty="0">
                        <a:solidFill>
                          <a:schemeClr val="tx1"/>
                        </a:solidFill>
                        <a:latin typeface="+mn-lt"/>
                        <a:ea typeface="Calibri"/>
                        <a:cs typeface="Calibri"/>
                        <a:sym typeface="Calibri"/>
                      </a:endParaRPr>
                    </a:p>
                  </a:txBody>
                  <a:tcPr marL="48410" marR="48410"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2000" dirty="0">
                          <a:solidFill>
                            <a:schemeClr val="tx1"/>
                          </a:solidFill>
                          <a:latin typeface="+mn-lt"/>
                          <a:ea typeface="Calibri"/>
                          <a:cs typeface="Calibri"/>
                          <a:sym typeface="Calibri"/>
                        </a:rPr>
                        <a:t>Beta bionics smartphone app</a:t>
                      </a:r>
                      <a:endParaRPr sz="2000" dirty="0">
                        <a:solidFill>
                          <a:schemeClr val="tx1"/>
                        </a:solidFill>
                        <a:latin typeface="+mn-lt"/>
                        <a:ea typeface="Calibri"/>
                        <a:cs typeface="Calibri"/>
                        <a:sym typeface="Calibri"/>
                      </a:endParaRPr>
                    </a:p>
                  </a:txBody>
                  <a:tcPr marL="48410" marR="48410" marT="0" marB="0" anchor="ctr"/>
                </a:tc>
                <a:tc>
                  <a:txBody>
                    <a:bodyPr/>
                    <a:lstStyle/>
                    <a:p>
                      <a:pPr marL="0" marR="0" lvl="0" indent="0" algn="l" rtl="0">
                        <a:lnSpc>
                          <a:spcPct val="107000"/>
                        </a:lnSpc>
                        <a:spcBef>
                          <a:spcPts val="0"/>
                        </a:spcBef>
                        <a:spcAft>
                          <a:spcPts val="0"/>
                        </a:spcAft>
                        <a:buNone/>
                      </a:pPr>
                      <a:r>
                        <a:rPr lang="en-US" sz="2000" dirty="0">
                          <a:solidFill>
                            <a:schemeClr val="tx1"/>
                          </a:solidFill>
                          <a:latin typeface="+mn-lt"/>
                          <a:ea typeface="Calibri"/>
                          <a:cs typeface="Calibri"/>
                          <a:sym typeface="Calibri"/>
                        </a:rPr>
                        <a:t>https://report.betabionics.com/</a:t>
                      </a:r>
                      <a:endParaRPr sz="2000" dirty="0">
                        <a:solidFill>
                          <a:schemeClr val="tx1"/>
                        </a:solidFill>
                        <a:latin typeface="+mn-lt"/>
                        <a:ea typeface="Calibri"/>
                        <a:cs typeface="Calibri"/>
                        <a:sym typeface="Calibri"/>
                      </a:endParaRPr>
                    </a:p>
                  </a:txBody>
                  <a:tcPr marL="48410" marR="48410" marT="0" marB="0" anchor="ctr"/>
                </a:tc>
                <a:tc>
                  <a:txBody>
                    <a:bodyPr/>
                    <a:lstStyle/>
                    <a:p>
                      <a:pPr marL="0" marR="0" lvl="0" indent="0" algn="l" rtl="0">
                        <a:lnSpc>
                          <a:spcPct val="107000"/>
                        </a:lnSpc>
                        <a:spcBef>
                          <a:spcPts val="0"/>
                        </a:spcBef>
                        <a:spcAft>
                          <a:spcPts val="0"/>
                        </a:spcAft>
                        <a:buNone/>
                      </a:pPr>
                      <a:r>
                        <a:rPr lang="en-US" sz="2000" dirty="0" err="1">
                          <a:solidFill>
                            <a:schemeClr val="tx1"/>
                          </a:solidFill>
                          <a:latin typeface="+mn-lt"/>
                          <a:ea typeface="Calibri"/>
                          <a:cs typeface="Calibri"/>
                          <a:sym typeface="Calibri"/>
                        </a:rPr>
                        <a:t>iLet</a:t>
                      </a:r>
                      <a:endParaRPr sz="2000" dirty="0">
                        <a:solidFill>
                          <a:schemeClr val="tx1"/>
                        </a:solidFill>
                        <a:latin typeface="+mn-lt"/>
                        <a:ea typeface="Calibri"/>
                        <a:cs typeface="Calibri"/>
                        <a:sym typeface="Calibri"/>
                      </a:endParaRPr>
                    </a:p>
                  </a:txBody>
                  <a:tcPr marL="48410" marR="48410" marT="0" marB="0" anchor="ctr"/>
                </a:tc>
                <a:extLst>
                  <a:ext uri="{0D108BD9-81ED-4DB2-BD59-A6C34878D82A}">
                    <a16:rowId xmlns:a16="http://schemas.microsoft.com/office/drawing/2014/main" val="1513519847"/>
                  </a:ext>
                </a:extLst>
              </a:tr>
            </a:tbl>
          </a:graphicData>
        </a:graphic>
      </p:graphicFrame>
    </p:spTree>
    <p:extLst>
      <p:ext uri="{BB962C8B-B14F-4D97-AF65-F5344CB8AC3E}">
        <p14:creationId xmlns:p14="http://schemas.microsoft.com/office/powerpoint/2010/main" val="2813082045"/>
      </p:ext>
    </p:extLst>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Title 1">
            <a:extLst>
              <a:ext uri="{FF2B5EF4-FFF2-40B4-BE49-F238E27FC236}">
                <a16:creationId xmlns:a16="http://schemas.microsoft.com/office/drawing/2014/main" id="{A896CFDE-CE93-DDA7-8A21-1ACEF73F9988}"/>
              </a:ext>
            </a:extLst>
          </p:cNvPr>
          <p:cNvSpPr>
            <a:spLocks noGrp="1"/>
          </p:cNvSpPr>
          <p:nvPr>
            <p:ph type="ctrTitle"/>
          </p:nvPr>
        </p:nvSpPr>
        <p:spPr>
          <a:xfrm>
            <a:off x="1114425" y="1566863"/>
            <a:ext cx="11085513" cy="2387600"/>
          </a:xfrm>
        </p:spPr>
        <p:txBody>
          <a:bodyPr/>
          <a:lstStyle/>
          <a:p>
            <a:r>
              <a:rPr lang="en-US" altLang="en-US"/>
              <a:t>Connected Insulin Pens</a:t>
            </a:r>
          </a:p>
        </p:txBody>
      </p:sp>
      <p:sp>
        <p:nvSpPr>
          <p:cNvPr id="232451" name="Subtitle 2">
            <a:extLst>
              <a:ext uri="{FF2B5EF4-FFF2-40B4-BE49-F238E27FC236}">
                <a16:creationId xmlns:a16="http://schemas.microsoft.com/office/drawing/2014/main" id="{BF00DE13-0552-A5DD-D29B-9FAD54BED85B}"/>
              </a:ext>
            </a:extLst>
          </p:cNvPr>
          <p:cNvSpPr>
            <a:spLocks noGrp="1"/>
          </p:cNvSpPr>
          <p:nvPr>
            <p:ph type="subTitle" idx="1"/>
          </p:nvPr>
        </p:nvSpPr>
        <p:spPr>
          <a:xfrm>
            <a:off x="1127125" y="2611438"/>
            <a:ext cx="9144000" cy="1311275"/>
          </a:xfrm>
        </p:spPr>
        <p:txBody>
          <a:bodyPr/>
          <a:lstStyle/>
          <a:p>
            <a:endParaRPr lang="en-US" altLang="en-US"/>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F18F-D440-41C2-90F5-C67CDDA32B0E}"/>
              </a:ext>
            </a:extLst>
          </p:cNvPr>
          <p:cNvSpPr>
            <a:spLocks noGrp="1"/>
          </p:cNvSpPr>
          <p:nvPr>
            <p:ph type="title"/>
          </p:nvPr>
        </p:nvSpPr>
        <p:spPr>
          <a:xfrm>
            <a:off x="0" y="228600"/>
            <a:ext cx="12192000" cy="1325563"/>
          </a:xfrm>
        </p:spPr>
        <p:txBody>
          <a:bodyPr anchor="ctr">
            <a:normAutofit/>
          </a:bodyPr>
          <a:lstStyle/>
          <a:p>
            <a:r>
              <a:rPr lang="en-US" dirty="0"/>
              <a:t>Connected Insulin Pen Basics</a:t>
            </a:r>
          </a:p>
        </p:txBody>
      </p:sp>
      <p:graphicFrame>
        <p:nvGraphicFramePr>
          <p:cNvPr id="5" name="Text Placeholder 2">
            <a:extLst>
              <a:ext uri="{FF2B5EF4-FFF2-40B4-BE49-F238E27FC236}">
                <a16:creationId xmlns:a16="http://schemas.microsoft.com/office/drawing/2014/main" id="{47C017FE-D3CA-75F8-07F0-A9885DAAF4CD}"/>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86406010"/>
      </p:ext>
    </p:extLst>
  </p:cSld>
  <p:clrMapOvr>
    <a:masterClrMapping/>
  </p:clrMapOvr>
  <p:extLst>
    <p:ext uri="{6950BFC3-D8DA-4A85-94F7-54DA5524770B}">
      <p188:commentRel xmlns:p188="http://schemas.microsoft.com/office/powerpoint/2018/8/main" r:id="rId3"/>
    </p:ext>
  </p:extLs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09C9B-D932-7A57-7711-A3C26FCC9575}"/>
              </a:ext>
            </a:extLst>
          </p:cNvPr>
          <p:cNvSpPr>
            <a:spLocks noGrp="1"/>
          </p:cNvSpPr>
          <p:nvPr>
            <p:ph type="title"/>
          </p:nvPr>
        </p:nvSpPr>
        <p:spPr>
          <a:xfrm>
            <a:off x="0" y="228600"/>
            <a:ext cx="12192000" cy="1325563"/>
          </a:xfrm>
        </p:spPr>
        <p:txBody>
          <a:bodyPr anchor="ctr">
            <a:normAutofit/>
          </a:bodyPr>
          <a:lstStyle/>
          <a:p>
            <a:r>
              <a:rPr lang="en-US" sz="4200" dirty="0"/>
              <a:t>ADA SOC 2025: </a:t>
            </a:r>
            <a:br>
              <a:rPr lang="en-US" sz="4200" dirty="0"/>
            </a:br>
            <a:r>
              <a:rPr lang="en-US" sz="4200" dirty="0"/>
              <a:t>Who Should Use Connected Pens? </a:t>
            </a:r>
          </a:p>
        </p:txBody>
      </p:sp>
      <p:graphicFrame>
        <p:nvGraphicFramePr>
          <p:cNvPr id="5" name="Content Placeholder 2">
            <a:extLst>
              <a:ext uri="{FF2B5EF4-FFF2-40B4-BE49-F238E27FC236}">
                <a16:creationId xmlns:a16="http://schemas.microsoft.com/office/drawing/2014/main" id="{0270E5E3-19A5-3253-0868-615A540AE84F}"/>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94174378"/>
      </p:ext>
    </p:extLst>
  </p:cSld>
  <p:clrMapOvr>
    <a:masterClrMapping/>
  </p:clrMapOvr>
  <p:extLst>
    <p:ext uri="{6950BFC3-D8DA-4A85-94F7-54DA5524770B}">
      <p188:commentRel xmlns:p188="http://schemas.microsoft.com/office/powerpoint/2018/8/main" r:id="rId2"/>
    </p:ext>
  </p:extLs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645B-2CB3-495C-809F-6D18E95D5352}"/>
              </a:ext>
            </a:extLst>
          </p:cNvPr>
          <p:cNvSpPr>
            <a:spLocks noGrp="1"/>
          </p:cNvSpPr>
          <p:nvPr>
            <p:ph type="title"/>
          </p:nvPr>
        </p:nvSpPr>
        <p:spPr/>
        <p:txBody>
          <a:bodyPr/>
          <a:lstStyle/>
          <a:p>
            <a:r>
              <a:rPr lang="en-US" dirty="0"/>
              <a:t>US Products</a:t>
            </a:r>
          </a:p>
        </p:txBody>
      </p:sp>
      <p:sp>
        <p:nvSpPr>
          <p:cNvPr id="8" name="TextBox 7">
            <a:extLst>
              <a:ext uri="{FF2B5EF4-FFF2-40B4-BE49-F238E27FC236}">
                <a16:creationId xmlns:a16="http://schemas.microsoft.com/office/drawing/2014/main" id="{618996A5-946D-45CC-A0F8-8D07DB2F7C21}"/>
              </a:ext>
            </a:extLst>
          </p:cNvPr>
          <p:cNvSpPr txBox="1"/>
          <p:nvPr/>
        </p:nvSpPr>
        <p:spPr>
          <a:xfrm>
            <a:off x="1371600" y="2286000"/>
            <a:ext cx="4419600" cy="1446550"/>
          </a:xfrm>
          <a:prstGeom prst="rect">
            <a:avLst/>
          </a:prstGeom>
          <a:noFill/>
        </p:spPr>
        <p:txBody>
          <a:bodyPr wrap="square" rtlCol="0">
            <a:spAutoFit/>
          </a:bodyPr>
          <a:lstStyle/>
          <a:p>
            <a:pPr algn="ctr"/>
            <a:r>
              <a:rPr lang="en-US" sz="4400" b="1" dirty="0">
                <a:solidFill>
                  <a:schemeClr val="bg2"/>
                </a:solidFill>
              </a:rPr>
              <a:t>Medtronic </a:t>
            </a:r>
            <a:r>
              <a:rPr lang="en-US" sz="4400" b="1" dirty="0" err="1">
                <a:solidFill>
                  <a:schemeClr val="bg2"/>
                </a:solidFill>
              </a:rPr>
              <a:t>InPen</a:t>
            </a:r>
            <a:endParaRPr lang="en-US" sz="4400" b="1" dirty="0">
              <a:solidFill>
                <a:schemeClr val="bg2"/>
              </a:solidFill>
            </a:endParaRPr>
          </a:p>
        </p:txBody>
      </p:sp>
      <p:sp>
        <p:nvSpPr>
          <p:cNvPr id="10" name="TextBox 9">
            <a:extLst>
              <a:ext uri="{FF2B5EF4-FFF2-40B4-BE49-F238E27FC236}">
                <a16:creationId xmlns:a16="http://schemas.microsoft.com/office/drawing/2014/main" id="{843D2DB6-F8B4-E83F-60FC-A4BBB154FF9C}"/>
              </a:ext>
            </a:extLst>
          </p:cNvPr>
          <p:cNvSpPr txBox="1"/>
          <p:nvPr/>
        </p:nvSpPr>
        <p:spPr>
          <a:xfrm>
            <a:off x="6428511" y="2286000"/>
            <a:ext cx="4419600" cy="1446550"/>
          </a:xfrm>
          <a:prstGeom prst="rect">
            <a:avLst/>
          </a:prstGeom>
          <a:noFill/>
        </p:spPr>
        <p:txBody>
          <a:bodyPr wrap="square" rtlCol="0">
            <a:spAutoFit/>
          </a:bodyPr>
          <a:lstStyle/>
          <a:p>
            <a:pPr algn="ctr"/>
            <a:r>
              <a:rPr lang="en-US" sz="4400" b="1" dirty="0">
                <a:solidFill>
                  <a:schemeClr val="bg2"/>
                </a:solidFill>
              </a:rPr>
              <a:t>Tempo Smart Button </a:t>
            </a:r>
          </a:p>
        </p:txBody>
      </p:sp>
    </p:spTree>
    <p:extLst>
      <p:ext uri="{BB962C8B-B14F-4D97-AF65-F5344CB8AC3E}">
        <p14:creationId xmlns:p14="http://schemas.microsoft.com/office/powerpoint/2010/main" val="11309097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Text Placeholder 7"/>
          <p:cNvSpPr txBox="1">
            <a:spLocks/>
          </p:cNvSpPr>
          <p:nvPr/>
        </p:nvSpPr>
        <p:spPr bwMode="auto">
          <a:xfrm>
            <a:off x="653511" y="1804027"/>
            <a:ext cx="9773412" cy="4027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bIns="0" anchor="ctr" anchorCtr="0"/>
          <a:lstStyle>
            <a:lvl1pPr marL="342900" indent="-342900">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defRPr>
            </a:lvl2pPr>
            <a:lvl3pPr marL="1143000" indent="-228600">
              <a:defRPr sz="2400">
                <a:solidFill>
                  <a:schemeClr val="tx1"/>
                </a:solidFill>
                <a:latin typeface="Arial" charset="0"/>
                <a:ea typeface="ヒラギノ角ゴ Pro W3" charset="0"/>
              </a:defRPr>
            </a:lvl3pPr>
            <a:lvl4pPr marL="1600200" indent="-228600">
              <a:defRPr sz="2400">
                <a:solidFill>
                  <a:schemeClr val="tx1"/>
                </a:solidFill>
                <a:latin typeface="Arial" charset="0"/>
                <a:ea typeface="ヒラギノ角ゴ Pro W3" charset="0"/>
              </a:defRPr>
            </a:lvl4pPr>
            <a:lvl5pPr marL="2057400" indent="-22860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marL="456777" indent="-456777" defTabSz="609036"/>
            <a:endParaRPr lang="en-US" sz="2398" dirty="0">
              <a:latin typeface="Futura Std Book" charset="0"/>
            </a:endParaRPr>
          </a:p>
        </p:txBody>
      </p:sp>
      <p:sp>
        <p:nvSpPr>
          <p:cNvPr id="3" name="Title 2"/>
          <p:cNvSpPr>
            <a:spLocks noGrp="1"/>
          </p:cNvSpPr>
          <p:nvPr>
            <p:ph type="title"/>
          </p:nvPr>
        </p:nvSpPr>
        <p:spPr>
          <a:xfrm>
            <a:off x="76200" y="167075"/>
            <a:ext cx="12192000" cy="1325563"/>
          </a:xfrm>
        </p:spPr>
        <p:txBody>
          <a:bodyPr/>
          <a:lstStyle/>
          <a:p>
            <a:r>
              <a:rPr lang="en-US" dirty="0" err="1"/>
              <a:t>InPen</a:t>
            </a:r>
            <a:endParaRPr lang="en-US" dirty="0"/>
          </a:p>
        </p:txBody>
      </p:sp>
      <p:sp>
        <p:nvSpPr>
          <p:cNvPr id="4" name="Content Placeholder 3"/>
          <p:cNvSpPr>
            <a:spLocks noGrp="1"/>
          </p:cNvSpPr>
          <p:nvPr>
            <p:ph idx="1"/>
          </p:nvPr>
        </p:nvSpPr>
        <p:spPr>
          <a:xfrm>
            <a:off x="653510" y="1253330"/>
            <a:ext cx="10090689" cy="5041799"/>
          </a:xfrm>
        </p:spPr>
        <p:txBody>
          <a:bodyPr/>
          <a:lstStyle/>
          <a:p>
            <a:r>
              <a:rPr lang="en-US" sz="2800" dirty="0"/>
              <a:t>Reusable pen for up to 1 year without charging </a:t>
            </a:r>
          </a:p>
          <a:p>
            <a:r>
              <a:rPr lang="en-US" sz="2800" dirty="0" err="1"/>
              <a:t>InPen</a:t>
            </a:r>
            <a:r>
              <a:rPr lang="en-US" sz="2800" dirty="0"/>
              <a:t> app – Bluetooth connected </a:t>
            </a:r>
          </a:p>
          <a:p>
            <a:r>
              <a:rPr lang="en-US" sz="2800" dirty="0"/>
              <a:t>Integrated with </a:t>
            </a:r>
            <a:r>
              <a:rPr lang="en-US" sz="2800" dirty="0" err="1"/>
              <a:t>Simplera</a:t>
            </a:r>
            <a:r>
              <a:rPr lang="en-US" sz="2800" dirty="0"/>
              <a:t> Sync and Dexcom G6/G7</a:t>
            </a:r>
          </a:p>
          <a:p>
            <a:r>
              <a:rPr lang="en-US" sz="2800" dirty="0"/>
              <a:t>Works with </a:t>
            </a:r>
            <a:r>
              <a:rPr lang="en-US" sz="2800" dirty="0" err="1"/>
              <a:t>Fiasp</a:t>
            </a:r>
            <a:r>
              <a:rPr lang="en-US" sz="2800" dirty="0"/>
              <a:t>, Humalog, NovoLog cartridges</a:t>
            </a:r>
          </a:p>
          <a:p>
            <a:r>
              <a:rPr lang="en-US" sz="2800" dirty="0"/>
              <a:t>Delivers boluses in 0.5 unit increments up to 30 units/dose</a:t>
            </a:r>
          </a:p>
          <a:p>
            <a:r>
              <a:rPr lang="en-US" sz="2800" dirty="0"/>
              <a:t>Monitors insulin temperature excursions</a:t>
            </a:r>
          </a:p>
          <a:p>
            <a:r>
              <a:rPr lang="en-US" sz="2800" dirty="0"/>
              <a:t>Dose calculator, records exact doses, priming doses</a:t>
            </a:r>
          </a:p>
          <a:p>
            <a:endParaRPr lang="en-US" sz="2800" dirty="0"/>
          </a:p>
          <a:p>
            <a:endParaRPr lang="en-US" sz="2800" dirty="0"/>
          </a:p>
        </p:txBody>
      </p:sp>
    </p:spTree>
    <p:extLst>
      <p:ext uri="{BB962C8B-B14F-4D97-AF65-F5344CB8AC3E}">
        <p14:creationId xmlns:p14="http://schemas.microsoft.com/office/powerpoint/2010/main" val="4232526554"/>
      </p:ext>
    </p:extLst>
  </p:cSld>
  <p:clrMapOvr>
    <a:masterClrMapping/>
  </p:clrMapOvr>
  <p:extLst>
    <p:ext uri="{6950BFC3-D8DA-4A85-94F7-54DA5524770B}">
      <p188:commentRel xmlns:p188="http://schemas.microsoft.com/office/powerpoint/2018/8/main" r:id="rId3"/>
    </p:ext>
  </p:extLs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F0BAC0-6A98-9849-0B1E-365ECFAED8EF}"/>
              </a:ext>
            </a:extLst>
          </p:cNvPr>
          <p:cNvPicPr>
            <a:picLocks noChangeAspect="1"/>
          </p:cNvPicPr>
          <p:nvPr/>
        </p:nvPicPr>
        <p:blipFill>
          <a:blip r:embed="rId4"/>
          <a:stretch>
            <a:fillRect/>
          </a:stretch>
        </p:blipFill>
        <p:spPr>
          <a:xfrm>
            <a:off x="304800" y="568623"/>
            <a:ext cx="11887200" cy="5720753"/>
          </a:xfrm>
          <a:prstGeom prst="rect">
            <a:avLst/>
          </a:prstGeom>
        </p:spPr>
      </p:pic>
      <p:sp>
        <p:nvSpPr>
          <p:cNvPr id="2" name="Google Shape;147;p20">
            <a:hlinkClick r:id="rId5"/>
            <a:extLst>
              <a:ext uri="{FF2B5EF4-FFF2-40B4-BE49-F238E27FC236}">
                <a16:creationId xmlns:a16="http://schemas.microsoft.com/office/drawing/2014/main" id="{3BE2D788-16CE-0218-D10E-7D8D5CA5CC35}"/>
              </a:ext>
            </a:extLst>
          </p:cNvPr>
          <p:cNvSpPr txBox="1"/>
          <p:nvPr/>
        </p:nvSpPr>
        <p:spPr>
          <a:xfrm>
            <a:off x="5639" y="6535778"/>
            <a:ext cx="6816289" cy="430431"/>
          </a:xfrm>
          <a:prstGeom prst="rect">
            <a:avLst/>
          </a:prstGeom>
          <a:noFill/>
          <a:ln>
            <a:noFill/>
          </a:ln>
        </p:spPr>
        <p:txBody>
          <a:bodyPr spcFirstLastPara="1" wrap="square" lIns="91341" tIns="91341" rIns="91341" bIns="91341" anchor="t" anchorCtr="0">
            <a:spAutoFit/>
          </a:bodyPr>
          <a:lstStyle/>
          <a:p>
            <a:pPr defTabSz="609036"/>
            <a:r>
              <a:rPr lang="en-US" sz="799" u="sng" dirty="0">
                <a:latin typeface="Calibri" panose="020F0502020204030204"/>
                <a:hlinkClick r:id="rId6"/>
              </a:rPr>
              <a:t>User Guide</a:t>
            </a:r>
            <a:endParaRPr sz="799" dirty="0">
              <a:latin typeface="Calibri" panose="020F0502020204030204"/>
            </a:endParaRPr>
          </a:p>
          <a:p>
            <a:pPr defTabSz="609036"/>
            <a:endParaRPr sz="799" dirty="0">
              <a:latin typeface="Calibri" panose="020F0502020204030204"/>
            </a:endParaRPr>
          </a:p>
        </p:txBody>
      </p:sp>
    </p:spTree>
    <p:extLst>
      <p:ext uri="{BB962C8B-B14F-4D97-AF65-F5344CB8AC3E}">
        <p14:creationId xmlns:p14="http://schemas.microsoft.com/office/powerpoint/2010/main" val="3348896327"/>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Google Shape;340;p64">
            <a:extLst>
              <a:ext uri="{FF2B5EF4-FFF2-40B4-BE49-F238E27FC236}">
                <a16:creationId xmlns:a16="http://schemas.microsoft.com/office/drawing/2014/main" id="{08E7AFFB-DB4A-750E-7863-6DD569DD787F}"/>
              </a:ext>
            </a:extLst>
          </p:cNvPr>
          <p:cNvSpPr>
            <a:spLocks noGrp="1"/>
          </p:cNvSpPr>
          <p:nvPr>
            <p:ph type="title"/>
          </p:nvPr>
        </p:nvSpPr>
        <p:spPr>
          <a:xfrm>
            <a:off x="0" y="228600"/>
            <a:ext cx="8915400" cy="1325563"/>
          </a:xfrm>
        </p:spPr>
        <p:txBody>
          <a:bodyPr lIns="91425" tIns="45700" rIns="91425" bIns="45700"/>
          <a:lstStyle/>
          <a:p>
            <a:pPr>
              <a:buClr>
                <a:srgbClr val="000000"/>
              </a:buClr>
              <a:buSzPts val="4400"/>
              <a:buFont typeface="Calibri" panose="020F0502020204030204" pitchFamily="34" charset="0"/>
              <a:buNone/>
            </a:pPr>
            <a:r>
              <a:rPr lang="en-US" altLang="en-US"/>
              <a:t>CGM: Real-Time Data</a:t>
            </a:r>
          </a:p>
        </p:txBody>
      </p:sp>
      <p:sp>
        <p:nvSpPr>
          <p:cNvPr id="113667" name="Google Shape;345;p64" descr="Image result for medtronic guardian connect glucose reading">
            <a:extLst>
              <a:ext uri="{FF2B5EF4-FFF2-40B4-BE49-F238E27FC236}">
                <a16:creationId xmlns:a16="http://schemas.microsoft.com/office/drawing/2014/main" id="{BC03DA01-DA43-BDB6-59DA-DABCA08CDCE1}"/>
              </a:ext>
            </a:extLst>
          </p:cNvPr>
          <p:cNvSpPr>
            <a:spLocks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solidFill>
                <a:srgbClr val="000000"/>
              </a:solidFill>
              <a:cs typeface="Arial" panose="020B0604020202020204" pitchFamily="34" charset="0"/>
              <a:sym typeface="Arial" panose="020B0604020202020204" pitchFamily="34" charset="0"/>
            </a:endParaRPr>
          </a:p>
        </p:txBody>
      </p:sp>
      <p:pic>
        <p:nvPicPr>
          <p:cNvPr id="113668" name="Google Shape;346;p64">
            <a:extLst>
              <a:ext uri="{FF2B5EF4-FFF2-40B4-BE49-F238E27FC236}">
                <a16:creationId xmlns:a16="http://schemas.microsoft.com/office/drawing/2014/main" id="{25710E19-95E8-3CA0-1EEC-4865E711903A}"/>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6238" y="1887538"/>
            <a:ext cx="2522537"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9" name="Picture 2" descr="Image result for dexcom real time data&quot;">
            <a:extLst>
              <a:ext uri="{FF2B5EF4-FFF2-40B4-BE49-F238E27FC236}">
                <a16:creationId xmlns:a16="http://schemas.microsoft.com/office/drawing/2014/main" id="{C6E48DE3-162F-CA66-433E-B11E731ED5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0370" r="30212"/>
          <a:stretch>
            <a:fillRect/>
          </a:stretch>
        </p:blipFill>
        <p:spPr bwMode="auto">
          <a:xfrm>
            <a:off x="177800" y="1927225"/>
            <a:ext cx="1903413" cy="389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0" name="Picture 10" descr="Image result for eversense screen display">
            <a:extLst>
              <a:ext uri="{FF2B5EF4-FFF2-40B4-BE49-F238E27FC236}">
                <a16:creationId xmlns:a16="http://schemas.microsoft.com/office/drawing/2014/main" id="{E9585352-0D24-AA4C-BB20-ED9DAAE20F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425" y="1763713"/>
            <a:ext cx="2293938" cy="387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1" name="Picture 12" descr="Image result for libre cgm display on phone">
            <a:extLst>
              <a:ext uri="{FF2B5EF4-FFF2-40B4-BE49-F238E27FC236}">
                <a16:creationId xmlns:a16="http://schemas.microsoft.com/office/drawing/2014/main" id="{31E00751-BF53-0DBB-DF87-E6B69121D4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8785" t="763" r="45235" b="-5467"/>
          <a:stretch>
            <a:fillRect/>
          </a:stretch>
        </p:blipFill>
        <p:spPr bwMode="auto">
          <a:xfrm>
            <a:off x="4122738" y="2101850"/>
            <a:ext cx="2070100" cy="413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2" name="Google Shape;343;p64" descr="Image result for dexcom g6 alert before low">
            <a:extLst>
              <a:ext uri="{FF2B5EF4-FFF2-40B4-BE49-F238E27FC236}">
                <a16:creationId xmlns:a16="http://schemas.microsoft.com/office/drawing/2014/main" id="{F91406B9-BFA1-250A-7FE5-2635E4DE61A2}"/>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78825" y="1520825"/>
            <a:ext cx="3432175" cy="40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EB0B6-9BF3-4295-3CFE-5795D899DA64}"/>
              </a:ext>
            </a:extLst>
          </p:cNvPr>
          <p:cNvSpPr>
            <a:spLocks noGrp="1"/>
          </p:cNvSpPr>
          <p:nvPr>
            <p:ph type="title"/>
          </p:nvPr>
        </p:nvSpPr>
        <p:spPr>
          <a:xfrm>
            <a:off x="839788" y="457200"/>
            <a:ext cx="3932237" cy="914400"/>
          </a:xfrm>
        </p:spPr>
        <p:txBody>
          <a:bodyPr/>
          <a:lstStyle/>
          <a:p>
            <a:r>
              <a:rPr lang="en-US" dirty="0"/>
              <a:t>Tempo Pen </a:t>
            </a:r>
          </a:p>
        </p:txBody>
      </p:sp>
      <p:sp>
        <p:nvSpPr>
          <p:cNvPr id="4" name="Text Placeholder 3">
            <a:extLst>
              <a:ext uri="{FF2B5EF4-FFF2-40B4-BE49-F238E27FC236}">
                <a16:creationId xmlns:a16="http://schemas.microsoft.com/office/drawing/2014/main" id="{42B9D7EF-8693-4FB6-FC9A-19569B31F62E}"/>
              </a:ext>
            </a:extLst>
          </p:cNvPr>
          <p:cNvSpPr>
            <a:spLocks noGrp="1"/>
          </p:cNvSpPr>
          <p:nvPr>
            <p:ph type="body" sz="half" idx="2"/>
          </p:nvPr>
        </p:nvSpPr>
        <p:spPr>
          <a:xfrm>
            <a:off x="1219200" y="1600200"/>
            <a:ext cx="10440508" cy="4953000"/>
          </a:xfrm>
        </p:spPr>
        <p:txBody>
          <a:bodyPr>
            <a:noAutofit/>
          </a:bodyPr>
          <a:lstStyle/>
          <a:p>
            <a:pPr marL="285750" indent="-285750">
              <a:buFontTx/>
              <a:buChar char="-"/>
            </a:pPr>
            <a:r>
              <a:rPr lang="en-US" sz="1800" dirty="0"/>
              <a:t>Disposable prefilled insulin pen (Tempo)</a:t>
            </a:r>
          </a:p>
          <a:p>
            <a:pPr marL="285750" indent="-285750">
              <a:buFontTx/>
              <a:buChar char="-"/>
            </a:pPr>
            <a:r>
              <a:rPr lang="en-US" sz="1800" dirty="0"/>
              <a:t>Tempo Smart button goes on top of this pen</a:t>
            </a:r>
          </a:p>
          <a:p>
            <a:pPr marL="285750" indent="-285750">
              <a:buFontTx/>
              <a:buChar char="-"/>
            </a:pPr>
            <a:r>
              <a:rPr lang="en-US" sz="1800" dirty="0"/>
              <a:t>Works with the </a:t>
            </a:r>
            <a:r>
              <a:rPr lang="en-US" sz="1800" dirty="0" err="1"/>
              <a:t>TempoSmart</a:t>
            </a:r>
            <a:r>
              <a:rPr lang="en-US" sz="1800" dirty="0"/>
              <a:t> App </a:t>
            </a:r>
          </a:p>
          <a:p>
            <a:pPr marL="285750" indent="-285750">
              <a:buFontTx/>
              <a:buChar char="-"/>
            </a:pPr>
            <a:r>
              <a:rPr lang="en-US" sz="1800" dirty="0"/>
              <a:t>Functionality </a:t>
            </a:r>
          </a:p>
          <a:p>
            <a:pPr marL="742950" lvl="1" indent="-285750">
              <a:buFontTx/>
              <a:buChar char="-"/>
            </a:pPr>
            <a:r>
              <a:rPr lang="en-US" sz="1800" dirty="0"/>
              <a:t>Bolus calculator</a:t>
            </a:r>
          </a:p>
          <a:p>
            <a:pPr marL="742950" lvl="1" indent="-285750">
              <a:buFontTx/>
              <a:buChar char="-"/>
            </a:pPr>
            <a:r>
              <a:rPr lang="en-US" sz="1800" dirty="0"/>
              <a:t>Basal insulin titration (only BGM)</a:t>
            </a:r>
          </a:p>
          <a:p>
            <a:pPr marL="742950" lvl="1" indent="-285750">
              <a:buFontTx/>
              <a:buChar char="-"/>
            </a:pPr>
            <a:r>
              <a:rPr lang="en-US" sz="1800" dirty="0"/>
              <a:t>Set dose reminders and notifications</a:t>
            </a:r>
          </a:p>
          <a:p>
            <a:pPr marL="285750" indent="-285750">
              <a:buFontTx/>
              <a:buChar char="-"/>
            </a:pPr>
            <a:r>
              <a:rPr lang="en-US" sz="1800" dirty="0"/>
              <a:t>Compatible CGM:</a:t>
            </a:r>
          </a:p>
          <a:p>
            <a:pPr marL="742950" lvl="1" indent="-285750">
              <a:buFontTx/>
              <a:buChar char="-"/>
            </a:pPr>
            <a:r>
              <a:rPr lang="en-US" sz="1800" dirty="0"/>
              <a:t>Dexcom G6/G7</a:t>
            </a:r>
          </a:p>
          <a:p>
            <a:pPr marL="285750" indent="-285750">
              <a:buFontTx/>
              <a:buChar char="-"/>
            </a:pPr>
            <a:r>
              <a:rPr lang="en-US" sz="1800" dirty="0"/>
              <a:t>Available Colors: Gray</a:t>
            </a:r>
            <a:endParaRPr lang="en-US" sz="1800" b="1" dirty="0">
              <a:solidFill>
                <a:schemeClr val="bg1">
                  <a:lumMod val="50000"/>
                </a:schemeClr>
              </a:solidFill>
            </a:endParaRPr>
          </a:p>
          <a:p>
            <a:pPr marL="285750" indent="-285750">
              <a:buFontTx/>
              <a:buChar char="-"/>
            </a:pPr>
            <a:r>
              <a:rPr lang="en-US" sz="1800" dirty="0"/>
              <a:t>Compatible Insulin: Tempo Pens</a:t>
            </a:r>
          </a:p>
          <a:p>
            <a:pPr marL="742950" lvl="1" indent="-285750">
              <a:buFontTx/>
              <a:buChar char="-"/>
            </a:pPr>
            <a:r>
              <a:rPr lang="en-US" sz="1800" dirty="0" err="1"/>
              <a:t>Lyumjev</a:t>
            </a:r>
            <a:r>
              <a:rPr lang="en-US" sz="1800" dirty="0"/>
              <a:t> (insulin lispro) 100 units/mL</a:t>
            </a:r>
          </a:p>
          <a:p>
            <a:pPr marL="742950" lvl="1" indent="-285750">
              <a:buFontTx/>
              <a:buChar char="-"/>
            </a:pPr>
            <a:r>
              <a:rPr lang="en-US" sz="1800" dirty="0" err="1"/>
              <a:t>Basaglar</a:t>
            </a:r>
            <a:r>
              <a:rPr lang="en-US" sz="1800" dirty="0"/>
              <a:t> (insulin glargine) 100 units/mL</a:t>
            </a:r>
          </a:p>
          <a:p>
            <a:pPr marL="742950" lvl="1" indent="-285750">
              <a:buFontTx/>
              <a:buChar char="-"/>
            </a:pPr>
            <a:r>
              <a:rPr lang="en-US" sz="1800" dirty="0"/>
              <a:t>Humalog (insulin lispro) 100 units/mL</a:t>
            </a:r>
          </a:p>
        </p:txBody>
      </p:sp>
    </p:spTree>
    <p:extLst>
      <p:ext uri="{BB962C8B-B14F-4D97-AF65-F5344CB8AC3E}">
        <p14:creationId xmlns:p14="http://schemas.microsoft.com/office/powerpoint/2010/main" val="1731446194"/>
      </p:ext>
    </p:extLst>
  </p:cSld>
  <p:clrMapOvr>
    <a:masterClrMapping/>
  </p:clrMapOvr>
  <p:extLst>
    <p:ext uri="{6950BFC3-D8DA-4A85-94F7-54DA5524770B}">
      <p188:commentRel xmlns:p188="http://schemas.microsoft.com/office/powerpoint/2018/8/main" r:id="rId3"/>
    </p:ext>
  </p:extLs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01D16-66AD-4204-97D6-359C9C6E1714}"/>
              </a:ext>
            </a:extLst>
          </p:cNvPr>
          <p:cNvSpPr>
            <a:spLocks noGrp="1"/>
          </p:cNvSpPr>
          <p:nvPr>
            <p:ph type="title"/>
          </p:nvPr>
        </p:nvSpPr>
        <p:spPr>
          <a:xfrm>
            <a:off x="76200" y="45394"/>
            <a:ext cx="10591800" cy="1325563"/>
          </a:xfrm>
        </p:spPr>
        <p:txBody>
          <a:bodyPr/>
          <a:lstStyle/>
          <a:p>
            <a:r>
              <a:rPr lang="en-US" dirty="0"/>
              <a:t>Dose Calculator</a:t>
            </a:r>
          </a:p>
        </p:txBody>
      </p:sp>
      <p:pic>
        <p:nvPicPr>
          <p:cNvPr id="4" name="Google Shape;133;p13">
            <a:extLst>
              <a:ext uri="{FF2B5EF4-FFF2-40B4-BE49-F238E27FC236}">
                <a16:creationId xmlns:a16="http://schemas.microsoft.com/office/drawing/2014/main" id="{E8B73AA9-D822-43CE-8B1A-B449A964CB63}"/>
              </a:ext>
            </a:extLst>
          </p:cNvPr>
          <p:cNvPicPr preferRelativeResize="0"/>
          <p:nvPr/>
        </p:nvPicPr>
        <p:blipFill>
          <a:blip r:embed="rId3"/>
          <a:srcRect/>
          <a:stretch/>
        </p:blipFill>
        <p:spPr>
          <a:xfrm>
            <a:off x="627186" y="1176253"/>
            <a:ext cx="2398216" cy="4936624"/>
          </a:xfrm>
          <a:prstGeom prst="rect">
            <a:avLst/>
          </a:prstGeom>
          <a:noFill/>
          <a:ln>
            <a:noFill/>
          </a:ln>
        </p:spPr>
      </p:pic>
      <p:pic>
        <p:nvPicPr>
          <p:cNvPr id="5" name="Google Shape;133;p13">
            <a:extLst>
              <a:ext uri="{FF2B5EF4-FFF2-40B4-BE49-F238E27FC236}">
                <a16:creationId xmlns:a16="http://schemas.microsoft.com/office/drawing/2014/main" id="{C1F67B3C-FAC5-45C2-8DD4-4B6E44DFF94B}"/>
              </a:ext>
            </a:extLst>
          </p:cNvPr>
          <p:cNvPicPr preferRelativeResize="0"/>
          <p:nvPr/>
        </p:nvPicPr>
        <p:blipFill>
          <a:blip r:embed="rId4"/>
          <a:srcRect/>
          <a:stretch/>
        </p:blipFill>
        <p:spPr>
          <a:xfrm>
            <a:off x="4078784" y="1191493"/>
            <a:ext cx="2550616" cy="4921384"/>
          </a:xfrm>
          <a:prstGeom prst="rect">
            <a:avLst/>
          </a:prstGeom>
          <a:noFill/>
          <a:ln>
            <a:noFill/>
          </a:ln>
        </p:spPr>
      </p:pic>
      <p:pic>
        <p:nvPicPr>
          <p:cNvPr id="6" name="Google Shape;133;p13">
            <a:extLst>
              <a:ext uri="{FF2B5EF4-FFF2-40B4-BE49-F238E27FC236}">
                <a16:creationId xmlns:a16="http://schemas.microsoft.com/office/drawing/2014/main" id="{DF953449-E549-419C-A9BE-A4109839A8E3}"/>
              </a:ext>
            </a:extLst>
          </p:cNvPr>
          <p:cNvPicPr preferRelativeResize="0"/>
          <p:nvPr/>
        </p:nvPicPr>
        <p:blipFill>
          <a:blip r:embed="rId5"/>
          <a:srcRect/>
          <a:stretch/>
        </p:blipFill>
        <p:spPr>
          <a:xfrm>
            <a:off x="7924800" y="1176252"/>
            <a:ext cx="2398216" cy="4936624"/>
          </a:xfrm>
          <a:prstGeom prst="rect">
            <a:avLst/>
          </a:prstGeom>
          <a:noFill/>
          <a:ln>
            <a:noFill/>
          </a:ln>
        </p:spPr>
      </p:pic>
      <p:sp>
        <p:nvSpPr>
          <p:cNvPr id="7" name="TextBox 6">
            <a:extLst>
              <a:ext uri="{FF2B5EF4-FFF2-40B4-BE49-F238E27FC236}">
                <a16:creationId xmlns:a16="http://schemas.microsoft.com/office/drawing/2014/main" id="{9522F48A-7B39-4F28-8ABA-1D59D8CDC53E}"/>
              </a:ext>
            </a:extLst>
          </p:cNvPr>
          <p:cNvSpPr txBox="1"/>
          <p:nvPr/>
        </p:nvSpPr>
        <p:spPr>
          <a:xfrm>
            <a:off x="860376" y="5807851"/>
            <a:ext cx="2017216" cy="338554"/>
          </a:xfrm>
          <a:prstGeom prst="rect">
            <a:avLst/>
          </a:prstGeom>
          <a:noFill/>
        </p:spPr>
        <p:txBody>
          <a:bodyPr wrap="square" rtlCol="0">
            <a:spAutoFit/>
          </a:bodyPr>
          <a:lstStyle/>
          <a:p>
            <a:pPr algn="ctr" defTabSz="912787"/>
            <a:r>
              <a:rPr lang="en-US" sz="1600" b="1" dirty="0">
                <a:solidFill>
                  <a:srgbClr val="001E46"/>
                </a:solidFill>
                <a:latin typeface="Effra"/>
                <a:cs typeface="Poppins Medium" pitchFamily="2" charset="77"/>
              </a:rPr>
              <a:t>Carb Counting</a:t>
            </a:r>
          </a:p>
        </p:txBody>
      </p:sp>
      <p:sp>
        <p:nvSpPr>
          <p:cNvPr id="9" name="TextBox 8">
            <a:extLst>
              <a:ext uri="{FF2B5EF4-FFF2-40B4-BE49-F238E27FC236}">
                <a16:creationId xmlns:a16="http://schemas.microsoft.com/office/drawing/2014/main" id="{9444E32F-A561-49C6-9480-D9E65D8B6791}"/>
              </a:ext>
            </a:extLst>
          </p:cNvPr>
          <p:cNvSpPr txBox="1"/>
          <p:nvPr/>
        </p:nvSpPr>
        <p:spPr>
          <a:xfrm>
            <a:off x="8115300" y="5774323"/>
            <a:ext cx="2017216" cy="338554"/>
          </a:xfrm>
          <a:prstGeom prst="rect">
            <a:avLst/>
          </a:prstGeom>
          <a:noFill/>
        </p:spPr>
        <p:txBody>
          <a:bodyPr wrap="square" rtlCol="0">
            <a:spAutoFit/>
          </a:bodyPr>
          <a:lstStyle/>
          <a:p>
            <a:pPr algn="ctr" defTabSz="912787"/>
            <a:r>
              <a:rPr lang="en-US" sz="1600" b="1" dirty="0">
                <a:solidFill>
                  <a:srgbClr val="001E46"/>
                </a:solidFill>
                <a:latin typeface="Effra"/>
                <a:cs typeface="Poppins Medium" pitchFamily="2" charset="77"/>
              </a:rPr>
              <a:t>Fixed Dose</a:t>
            </a:r>
          </a:p>
        </p:txBody>
      </p:sp>
      <p:sp>
        <p:nvSpPr>
          <p:cNvPr id="10" name="TextBox 9">
            <a:extLst>
              <a:ext uri="{FF2B5EF4-FFF2-40B4-BE49-F238E27FC236}">
                <a16:creationId xmlns:a16="http://schemas.microsoft.com/office/drawing/2014/main" id="{1DE0B56B-261C-4721-A0B3-891E5B5D7213}"/>
              </a:ext>
            </a:extLst>
          </p:cNvPr>
          <p:cNvSpPr txBox="1"/>
          <p:nvPr/>
        </p:nvSpPr>
        <p:spPr>
          <a:xfrm>
            <a:off x="4496973" y="5774323"/>
            <a:ext cx="2017216" cy="338554"/>
          </a:xfrm>
          <a:prstGeom prst="rect">
            <a:avLst/>
          </a:prstGeom>
          <a:noFill/>
        </p:spPr>
        <p:txBody>
          <a:bodyPr wrap="square" rtlCol="0">
            <a:spAutoFit/>
          </a:bodyPr>
          <a:lstStyle/>
          <a:p>
            <a:pPr algn="ctr" defTabSz="912787"/>
            <a:r>
              <a:rPr lang="en-US" sz="1600" b="1" dirty="0">
                <a:solidFill>
                  <a:srgbClr val="001E46"/>
                </a:solidFill>
                <a:latin typeface="Effra"/>
                <a:cs typeface="Poppins Medium" pitchFamily="2" charset="77"/>
              </a:rPr>
              <a:t>Meal Estimation</a:t>
            </a:r>
          </a:p>
        </p:txBody>
      </p:sp>
    </p:spTree>
    <p:extLst>
      <p:ext uri="{BB962C8B-B14F-4D97-AF65-F5344CB8AC3E}">
        <p14:creationId xmlns:p14="http://schemas.microsoft.com/office/powerpoint/2010/main" val="77548499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4A5A26EA-FA8C-469A-94B4-D3D9769381B2}"/>
              </a:ext>
            </a:extLst>
          </p:cNvPr>
          <p:cNvPicPr>
            <a:picLocks noChangeAspect="1"/>
          </p:cNvPicPr>
          <p:nvPr/>
        </p:nvPicPr>
        <p:blipFill rotWithShape="1">
          <a:blip r:embed="rId3" cstate="screen"/>
          <a:srcRect/>
          <a:stretch/>
        </p:blipFill>
        <p:spPr>
          <a:xfrm>
            <a:off x="647700" y="1300860"/>
            <a:ext cx="1385216" cy="1358999"/>
          </a:xfrm>
          <a:prstGeom prst="ellipse">
            <a:avLst/>
          </a:prstGeom>
          <a:solidFill>
            <a:schemeClr val="bg2"/>
          </a:solidFill>
          <a:ln>
            <a:solidFill>
              <a:schemeClr val="tx2"/>
            </a:solidFill>
          </a:ln>
        </p:spPr>
      </p:pic>
      <p:sp>
        <p:nvSpPr>
          <p:cNvPr id="141315" name="Title 3">
            <a:extLst>
              <a:ext uri="{FF2B5EF4-FFF2-40B4-BE49-F238E27FC236}">
                <a16:creationId xmlns:a16="http://schemas.microsoft.com/office/drawing/2014/main" id="{82DE1340-00A7-42DA-BA4E-7F184A9F1BBF}"/>
              </a:ext>
            </a:extLst>
          </p:cNvPr>
          <p:cNvSpPr>
            <a:spLocks noGrp="1"/>
          </p:cNvSpPr>
          <p:nvPr>
            <p:ph type="title"/>
          </p:nvPr>
        </p:nvSpPr>
        <p:spPr>
          <a:xfrm>
            <a:off x="1070071" y="297254"/>
            <a:ext cx="10515600" cy="793750"/>
          </a:xfrm>
        </p:spPr>
        <p:txBody>
          <a:bodyPr/>
          <a:lstStyle/>
          <a:p>
            <a:r>
              <a:rPr lang="en-US" altLang="en-US" dirty="0"/>
              <a:t>Different Dose Calculators </a:t>
            </a:r>
          </a:p>
        </p:txBody>
      </p:sp>
      <p:sp>
        <p:nvSpPr>
          <p:cNvPr id="31" name="Text Placeholder 5">
            <a:extLst>
              <a:ext uri="{FF2B5EF4-FFF2-40B4-BE49-F238E27FC236}">
                <a16:creationId xmlns:a16="http://schemas.microsoft.com/office/drawing/2014/main" id="{A1646A4C-0A8B-415D-8D9C-2C7E96C09ECD}"/>
              </a:ext>
            </a:extLst>
          </p:cNvPr>
          <p:cNvSpPr txBox="1">
            <a:spLocks/>
          </p:cNvSpPr>
          <p:nvPr/>
        </p:nvSpPr>
        <p:spPr>
          <a:xfrm>
            <a:off x="593725" y="723900"/>
            <a:ext cx="11002963" cy="323850"/>
          </a:xfrm>
          <a:prstGeom prst="rect">
            <a:avLst/>
          </a:prstGeom>
        </p:spPr>
        <p:txBody>
          <a:bodyPr/>
          <a:lstStyle>
            <a:lvl1pPr marL="0" indent="0" algn="l" defTabSz="914363" rtl="0" eaLnBrk="1" latinLnBrk="0" hangingPunct="1">
              <a:lnSpc>
                <a:spcPct val="100000"/>
              </a:lnSpc>
              <a:spcBef>
                <a:spcPts val="1000"/>
              </a:spcBef>
              <a:buFont typeface="Arial" panose="020B0604020202020204" pitchFamily="34" charset="0"/>
              <a:buNone/>
              <a:defRPr sz="1833" b="0" kern="1200">
                <a:solidFill>
                  <a:schemeClr val="tx1"/>
                </a:solidFill>
                <a:latin typeface="+mn-lt"/>
                <a:ea typeface="+mn-ea"/>
                <a:cs typeface="+mn-cs"/>
              </a:defRPr>
            </a:lvl1pPr>
            <a:lvl2pPr marL="152394" indent="-152394" algn="l" defTabSz="914363" rtl="0" eaLnBrk="1" latinLnBrk="0" hangingPunct="1">
              <a:lnSpc>
                <a:spcPct val="100000"/>
              </a:lnSpc>
              <a:spcBef>
                <a:spcPts val="500"/>
              </a:spcBef>
              <a:buFont typeface="Arial" panose="020B0604020202020204" pitchFamily="34" charset="0"/>
              <a:buChar char="•"/>
              <a:defRPr lang="en-US" sz="1667" kern="1200" dirty="0">
                <a:solidFill>
                  <a:schemeClr val="tx1"/>
                </a:solidFill>
                <a:latin typeface="+mn-lt"/>
                <a:ea typeface="+mn-ea"/>
                <a:cs typeface="+mn-cs"/>
              </a:defRPr>
            </a:lvl2pPr>
            <a:lvl3pPr marL="304788" indent="-152394" algn="l" defTabSz="914363" rtl="0" eaLnBrk="1" latinLnBrk="0" hangingPunct="1">
              <a:lnSpc>
                <a:spcPct val="100000"/>
              </a:lnSpc>
              <a:spcBef>
                <a:spcPts val="500"/>
              </a:spcBef>
              <a:buFont typeface="Arial" panose="020B0604020202020204" pitchFamily="34" charset="0"/>
              <a:buChar char="–"/>
              <a:defRPr lang="en-US" sz="1500" kern="1200" dirty="0">
                <a:solidFill>
                  <a:schemeClr val="tx1"/>
                </a:solidFill>
                <a:latin typeface="+mn-lt"/>
                <a:ea typeface="+mn-ea"/>
                <a:cs typeface="+mn-cs"/>
              </a:defRPr>
            </a:lvl3pPr>
            <a:lvl4pPr marL="457182" indent="-152394" algn="l" defTabSz="914363" rtl="0" eaLnBrk="1" latinLnBrk="0" hangingPunct="1">
              <a:lnSpc>
                <a:spcPct val="100000"/>
              </a:lnSpc>
              <a:spcBef>
                <a:spcPts val="500"/>
              </a:spcBef>
              <a:buFont typeface="Arial" panose="020B0604020202020204" pitchFamily="34" charset="0"/>
              <a:buChar char="•"/>
              <a:defRPr lang="en-US" sz="1333" kern="1200" dirty="0">
                <a:solidFill>
                  <a:schemeClr val="tx1"/>
                </a:solidFill>
                <a:latin typeface="+mn-lt"/>
                <a:ea typeface="+mn-ea"/>
                <a:cs typeface="+mn-cs"/>
              </a:defRPr>
            </a:lvl4pPr>
            <a:lvl5pPr marL="609576" indent="-152394" algn="l" defTabSz="914363" rtl="0" eaLnBrk="1" latinLnBrk="0" hangingPunct="1">
              <a:lnSpc>
                <a:spcPct val="100000"/>
              </a:lnSpc>
              <a:spcBef>
                <a:spcPts val="500"/>
              </a:spcBef>
              <a:buFont typeface="Arial" panose="020B0604020202020204" pitchFamily="34" charset="0"/>
              <a:buChar char="–"/>
              <a:defRPr lang="en-US" sz="1167" kern="1200" dirty="0">
                <a:solidFill>
                  <a:schemeClr val="tx1"/>
                </a:solidFill>
                <a:latin typeface="+mn-lt"/>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endParaRPr lang="en-US" dirty="0">
              <a:solidFill>
                <a:prstClr val="black"/>
              </a:solidFill>
              <a:latin typeface="Calibri Light"/>
            </a:endParaRPr>
          </a:p>
        </p:txBody>
      </p:sp>
      <p:sp>
        <p:nvSpPr>
          <p:cNvPr id="33" name="Slide Number Placeholder 2">
            <a:extLst>
              <a:ext uri="{FF2B5EF4-FFF2-40B4-BE49-F238E27FC236}">
                <a16:creationId xmlns:a16="http://schemas.microsoft.com/office/drawing/2014/main" id="{D900F25A-4525-40EB-851F-8DAD92CA2A12}"/>
              </a:ext>
            </a:extLst>
          </p:cNvPr>
          <p:cNvSpPr txBox="1">
            <a:spLocks/>
          </p:cNvSpPr>
          <p:nvPr/>
        </p:nvSpPr>
        <p:spPr>
          <a:xfrm>
            <a:off x="666750" y="6115050"/>
            <a:ext cx="254000" cy="1285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ts val="1000"/>
              </a:lnSpc>
              <a:spcBef>
                <a:spcPts val="0"/>
              </a:spcBef>
              <a:spcAft>
                <a:spcPts val="0"/>
              </a:spcAft>
              <a:defRPr/>
            </a:pPr>
            <a:fld id="{266C2A46-BF3C-4E35-809D-0632281018F4}" type="slidenum">
              <a:rPr lang="en-US" sz="833" smtClean="0">
                <a:solidFill>
                  <a:srgbClr val="FFFFFF"/>
                </a:solidFill>
              </a:rPr>
              <a:pPr fontAlgn="auto">
                <a:lnSpc>
                  <a:spcPts val="1000"/>
                </a:lnSpc>
                <a:spcBef>
                  <a:spcPts val="0"/>
                </a:spcBef>
                <a:spcAft>
                  <a:spcPts val="0"/>
                </a:spcAft>
                <a:defRPr/>
              </a:pPr>
              <a:t>262</a:t>
            </a:fld>
            <a:endParaRPr lang="en-US" sz="833" dirty="0">
              <a:solidFill>
                <a:srgbClr val="FFFFFF"/>
              </a:solidFill>
            </a:endParaRPr>
          </a:p>
        </p:txBody>
      </p:sp>
      <p:sp>
        <p:nvSpPr>
          <p:cNvPr id="141318" name="Rectangle 33">
            <a:extLst>
              <a:ext uri="{FF2B5EF4-FFF2-40B4-BE49-F238E27FC236}">
                <a16:creationId xmlns:a16="http://schemas.microsoft.com/office/drawing/2014/main" id="{12ACDA17-AB8F-4237-8974-B0E386D2AFC5}"/>
              </a:ext>
            </a:extLst>
          </p:cNvPr>
          <p:cNvSpPr>
            <a:spLocks noChangeArrowheads="1"/>
          </p:cNvSpPr>
          <p:nvPr/>
        </p:nvSpPr>
        <p:spPr bwMode="auto">
          <a:xfrm>
            <a:off x="5038725" y="1627188"/>
            <a:ext cx="61976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a:solidFill>
                  <a:srgbClr val="1E042A"/>
                </a:solidFill>
                <a:latin typeface="Calibri" panose="020F0502020204030204" pitchFamily="34" charset="0"/>
              </a:rPr>
              <a:t>“I don’t even know what a carb is. I am just trying to reduce my portion sizes.“</a:t>
            </a:r>
          </a:p>
        </p:txBody>
      </p:sp>
      <p:sp>
        <p:nvSpPr>
          <p:cNvPr id="141319" name="Arrow: Pentagon 34">
            <a:extLst>
              <a:ext uri="{FF2B5EF4-FFF2-40B4-BE49-F238E27FC236}">
                <a16:creationId xmlns:a16="http://schemas.microsoft.com/office/drawing/2014/main" id="{631DF662-D770-42C5-9DEA-6BBC445871E6}"/>
              </a:ext>
            </a:extLst>
          </p:cNvPr>
          <p:cNvSpPr>
            <a:spLocks noChangeArrowheads="1"/>
          </p:cNvSpPr>
          <p:nvPr/>
        </p:nvSpPr>
        <p:spPr bwMode="auto">
          <a:xfrm>
            <a:off x="2311400" y="1749425"/>
            <a:ext cx="2525713" cy="461963"/>
          </a:xfrm>
          <a:prstGeom prst="homePlate">
            <a:avLst>
              <a:gd name="adj" fmla="val 49940"/>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571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a:solidFill>
                  <a:srgbClr val="FFFFFF"/>
                </a:solidFill>
                <a:latin typeface="Calibri" panose="020F0502020204030204" pitchFamily="34" charset="0"/>
              </a:rPr>
              <a:t>Fixed dose</a:t>
            </a:r>
          </a:p>
        </p:txBody>
      </p:sp>
      <p:sp>
        <p:nvSpPr>
          <p:cNvPr id="141320" name="Rectangle 35">
            <a:extLst>
              <a:ext uri="{FF2B5EF4-FFF2-40B4-BE49-F238E27FC236}">
                <a16:creationId xmlns:a16="http://schemas.microsoft.com/office/drawing/2014/main" id="{C6BFEA36-B9FF-4246-B58C-FBACA342870B}"/>
              </a:ext>
            </a:extLst>
          </p:cNvPr>
          <p:cNvSpPr>
            <a:spLocks noChangeArrowheads="1"/>
          </p:cNvSpPr>
          <p:nvPr/>
        </p:nvSpPr>
        <p:spPr bwMode="auto">
          <a:xfrm>
            <a:off x="5038725" y="3352800"/>
            <a:ext cx="6297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a:solidFill>
                  <a:srgbClr val="1E042A"/>
                </a:solidFill>
                <a:latin typeface="Calibri" panose="020F0502020204030204" pitchFamily="34" charset="0"/>
              </a:rPr>
              <a:t>“Counting carbs is a bit overwhelming. But since I don’t always eat the same amount, I need to vary my dose!”</a:t>
            </a:r>
          </a:p>
        </p:txBody>
      </p:sp>
      <p:sp>
        <p:nvSpPr>
          <p:cNvPr id="141321" name="Rectangle 36">
            <a:extLst>
              <a:ext uri="{FF2B5EF4-FFF2-40B4-BE49-F238E27FC236}">
                <a16:creationId xmlns:a16="http://schemas.microsoft.com/office/drawing/2014/main" id="{8268FD18-7462-4F2C-99D6-89D67989686E}"/>
              </a:ext>
            </a:extLst>
          </p:cNvPr>
          <p:cNvSpPr>
            <a:spLocks noChangeArrowheads="1"/>
          </p:cNvSpPr>
          <p:nvPr/>
        </p:nvSpPr>
        <p:spPr bwMode="auto">
          <a:xfrm>
            <a:off x="5092700" y="4999038"/>
            <a:ext cx="61436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a:solidFill>
                  <a:srgbClr val="1E042A"/>
                </a:solidFill>
                <a:latin typeface="Calibri" panose="020F0502020204030204" pitchFamily="34" charset="0"/>
              </a:rPr>
              <a:t>“I'm pretty good at figuring out the exact amount of carbs I eat; I use 3 different carb ratios in my dose calculator to match my insulin dose to my food.” </a:t>
            </a:r>
          </a:p>
        </p:txBody>
      </p:sp>
      <p:sp>
        <p:nvSpPr>
          <p:cNvPr id="141322" name="Arrow: Pentagon 38">
            <a:extLst>
              <a:ext uri="{FF2B5EF4-FFF2-40B4-BE49-F238E27FC236}">
                <a16:creationId xmlns:a16="http://schemas.microsoft.com/office/drawing/2014/main" id="{5A96F8A5-BC45-4886-951C-E12F79EE884E}"/>
              </a:ext>
            </a:extLst>
          </p:cNvPr>
          <p:cNvSpPr>
            <a:spLocks noChangeArrowheads="1"/>
          </p:cNvSpPr>
          <p:nvPr/>
        </p:nvSpPr>
        <p:spPr bwMode="auto">
          <a:xfrm>
            <a:off x="2311400" y="3449638"/>
            <a:ext cx="2525713" cy="461962"/>
          </a:xfrm>
          <a:prstGeom prst="homePlate">
            <a:avLst>
              <a:gd name="adj" fmla="val 49940"/>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571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a:solidFill>
                  <a:srgbClr val="FFFFFF"/>
                </a:solidFill>
                <a:latin typeface="Calibri" panose="020F0502020204030204" pitchFamily="34" charset="0"/>
              </a:rPr>
              <a:t>Meal estimation</a:t>
            </a:r>
          </a:p>
        </p:txBody>
      </p:sp>
      <p:sp>
        <p:nvSpPr>
          <p:cNvPr id="141323" name="Arrow: Pentagon 39">
            <a:extLst>
              <a:ext uri="{FF2B5EF4-FFF2-40B4-BE49-F238E27FC236}">
                <a16:creationId xmlns:a16="http://schemas.microsoft.com/office/drawing/2014/main" id="{FB59C977-7E35-446A-A0CB-4091E7505FD2}"/>
              </a:ext>
            </a:extLst>
          </p:cNvPr>
          <p:cNvSpPr>
            <a:spLocks noChangeArrowheads="1"/>
          </p:cNvSpPr>
          <p:nvPr/>
        </p:nvSpPr>
        <p:spPr bwMode="auto">
          <a:xfrm>
            <a:off x="2311400" y="5149850"/>
            <a:ext cx="2525713" cy="461963"/>
          </a:xfrm>
          <a:prstGeom prst="homePlate">
            <a:avLst>
              <a:gd name="adj" fmla="val 49940"/>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571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a:solidFill>
                  <a:srgbClr val="FFFFFF"/>
                </a:solidFill>
                <a:latin typeface="Calibri" panose="020F0502020204030204" pitchFamily="34" charset="0"/>
              </a:rPr>
              <a:t>Carb counting </a:t>
            </a:r>
          </a:p>
        </p:txBody>
      </p:sp>
      <p:pic>
        <p:nvPicPr>
          <p:cNvPr id="3" name="Picture 2" descr="Medium shot of a person crossing the arms&#10;&#10;Description automatically generated">
            <a:extLst>
              <a:ext uri="{FF2B5EF4-FFF2-40B4-BE49-F238E27FC236}">
                <a16:creationId xmlns:a16="http://schemas.microsoft.com/office/drawing/2014/main" id="{342AEB87-7355-49D4-AD49-0F2616B3D451}"/>
              </a:ext>
            </a:extLst>
          </p:cNvPr>
          <p:cNvPicPr>
            <a:picLocks noChangeAspect="1"/>
          </p:cNvPicPr>
          <p:nvPr/>
        </p:nvPicPr>
        <p:blipFill rotWithShape="1">
          <a:blip r:embed="rId4" cstate="screen"/>
          <a:srcRect/>
          <a:stretch/>
        </p:blipFill>
        <p:spPr>
          <a:xfrm>
            <a:off x="669963" y="2993196"/>
            <a:ext cx="1439490" cy="1358999"/>
          </a:xfrm>
          <a:prstGeom prst="ellipse">
            <a:avLst/>
          </a:prstGeom>
          <a:solidFill>
            <a:schemeClr val="bg2"/>
          </a:solidFill>
          <a:ln>
            <a:solidFill>
              <a:schemeClr val="tx2"/>
            </a:solidFill>
          </a:ln>
        </p:spPr>
      </p:pic>
      <p:pic>
        <p:nvPicPr>
          <p:cNvPr id="5" name="Picture 4" descr="A person smiling for the camera&#10;&#10;Description automatically generated with medium confidence">
            <a:extLst>
              <a:ext uri="{FF2B5EF4-FFF2-40B4-BE49-F238E27FC236}">
                <a16:creationId xmlns:a16="http://schemas.microsoft.com/office/drawing/2014/main" id="{C4642366-9946-402B-823F-6B503AF4EDB7}"/>
              </a:ext>
            </a:extLst>
          </p:cNvPr>
          <p:cNvPicPr>
            <a:picLocks noChangeAspect="1"/>
          </p:cNvPicPr>
          <p:nvPr/>
        </p:nvPicPr>
        <p:blipFill rotWithShape="1">
          <a:blip r:embed="rId5" cstate="screen"/>
          <a:srcRect/>
          <a:stretch/>
        </p:blipFill>
        <p:spPr>
          <a:xfrm>
            <a:off x="644951" y="4646421"/>
            <a:ext cx="1439490" cy="1459412"/>
          </a:xfrm>
          <a:prstGeom prst="ellipse">
            <a:avLst/>
          </a:prstGeom>
          <a:solidFill>
            <a:schemeClr val="bg2"/>
          </a:solidFill>
          <a:ln>
            <a:solidFill>
              <a:schemeClr val="tx2"/>
            </a:solid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Title 1">
            <a:extLst>
              <a:ext uri="{FF2B5EF4-FFF2-40B4-BE49-F238E27FC236}">
                <a16:creationId xmlns:a16="http://schemas.microsoft.com/office/drawing/2014/main" id="{24CE7096-8977-903F-1FA2-92A92F767CC2}"/>
              </a:ext>
            </a:extLst>
          </p:cNvPr>
          <p:cNvSpPr>
            <a:spLocks noGrp="1"/>
          </p:cNvSpPr>
          <p:nvPr>
            <p:ph type="title"/>
          </p:nvPr>
        </p:nvSpPr>
        <p:spPr/>
        <p:txBody>
          <a:bodyPr/>
          <a:lstStyle/>
          <a:p>
            <a:r>
              <a:rPr lang="en-US" altLang="en-US">
                <a:latin typeface="ITC Avant Garde Std Bk"/>
              </a:rPr>
              <a:t>Therapy Settings</a:t>
            </a:r>
          </a:p>
        </p:txBody>
      </p:sp>
      <p:sp>
        <p:nvSpPr>
          <p:cNvPr id="3" name="Text Placeholder 2">
            <a:extLst>
              <a:ext uri="{FF2B5EF4-FFF2-40B4-BE49-F238E27FC236}">
                <a16:creationId xmlns:a16="http://schemas.microsoft.com/office/drawing/2014/main" id="{8DD6312C-BD6C-853A-AF69-ED61F217C0E1}"/>
              </a:ext>
            </a:extLst>
          </p:cNvPr>
          <p:cNvSpPr>
            <a:spLocks noGrp="1"/>
          </p:cNvSpPr>
          <p:nvPr>
            <p:ph idx="1"/>
          </p:nvPr>
        </p:nvSpPr>
        <p:spPr/>
        <p:txBody>
          <a:bodyPr>
            <a:normAutofit/>
          </a:bodyPr>
          <a:lstStyle/>
          <a:p>
            <a:pPr>
              <a:lnSpc>
                <a:spcPct val="100000"/>
              </a:lnSpc>
              <a:defRPr/>
            </a:pPr>
            <a:r>
              <a:rPr lang="en-US" sz="1798" u="sng" dirty="0">
                <a:latin typeface="ITC Avant Garde Std Bk"/>
                <a:cs typeface="Poppins Medium" pitchFamily="2" charset="77"/>
              </a:rPr>
              <a:t>Customize insulin settings: </a:t>
            </a:r>
            <a:br>
              <a:rPr lang="en-US" sz="1798" dirty="0">
                <a:latin typeface="ITC Avant Garde Std Bk"/>
                <a:cs typeface="Poppins Medium" pitchFamily="2" charset="77"/>
              </a:rPr>
            </a:br>
            <a:r>
              <a:rPr lang="en-US" sz="1798" dirty="0">
                <a:latin typeface="ITC Avant Garde Std Bk"/>
                <a:cs typeface="Poppins Medium" pitchFamily="2" charset="77"/>
              </a:rPr>
              <a:t>Duration of Insulin Action</a:t>
            </a:r>
          </a:p>
          <a:p>
            <a:pPr>
              <a:lnSpc>
                <a:spcPct val="100000"/>
              </a:lnSpc>
              <a:defRPr/>
            </a:pPr>
            <a:r>
              <a:rPr lang="en-US" sz="1798" dirty="0">
                <a:latin typeface="ITC Avant Garde Std Bk"/>
                <a:cs typeface="Poppins Medium" pitchFamily="2" charset="77"/>
              </a:rPr>
              <a:t>Target Blood Glucose</a:t>
            </a:r>
          </a:p>
          <a:p>
            <a:pPr>
              <a:lnSpc>
                <a:spcPct val="100000"/>
              </a:lnSpc>
              <a:defRPr/>
            </a:pPr>
            <a:r>
              <a:rPr lang="en-US" sz="1798" dirty="0">
                <a:latin typeface="ITC Avant Garde Std Bk"/>
                <a:cs typeface="Poppins Medium" pitchFamily="2" charset="77"/>
              </a:rPr>
              <a:t>Insulin Sensitivity Factors</a:t>
            </a:r>
          </a:p>
          <a:p>
            <a:pPr>
              <a:lnSpc>
                <a:spcPct val="100000"/>
              </a:lnSpc>
              <a:defRPr/>
            </a:pPr>
            <a:r>
              <a:rPr lang="en-US" sz="1798" dirty="0">
                <a:latin typeface="ITC Avant Garde Std Bk"/>
                <a:cs typeface="Poppins Medium" pitchFamily="2" charset="77"/>
              </a:rPr>
              <a:t>Insulin/carbohydrate ratios or meal-size dose </a:t>
            </a:r>
          </a:p>
        </p:txBody>
      </p:sp>
      <p:sp>
        <p:nvSpPr>
          <p:cNvPr id="8" name="Rectangle 7">
            <a:extLst>
              <a:ext uri="{FF2B5EF4-FFF2-40B4-BE49-F238E27FC236}">
                <a16:creationId xmlns:a16="http://schemas.microsoft.com/office/drawing/2014/main" id="{CB0688E7-AA0E-4B8B-3D60-39C15CCCBDAA}"/>
              </a:ext>
            </a:extLst>
          </p:cNvPr>
          <p:cNvSpPr/>
          <p:nvPr/>
        </p:nvSpPr>
        <p:spPr>
          <a:xfrm>
            <a:off x="7566025" y="7248525"/>
            <a:ext cx="1350963" cy="806450"/>
          </a:xfrm>
          <a:prstGeom prst="rect">
            <a:avLst/>
          </a:prstGeom>
        </p:spPr>
        <p:txBody>
          <a:bodyPr lIns="68471" tIns="34258" rIns="68471" bIns="34258">
            <a:spAutoFit/>
          </a:bodyPr>
          <a:lstStyle/>
          <a:p>
            <a:pPr algn="ctr">
              <a:defRPr/>
            </a:pPr>
            <a:r>
              <a:rPr lang="en-US" sz="1199" dirty="0">
                <a:solidFill>
                  <a:srgbClr val="6B706D"/>
                </a:solidFill>
                <a:latin typeface="Poppins Medium" pitchFamily="2" charset="77"/>
                <a:cs typeface="Poppins Medium" pitchFamily="2" charset="77"/>
              </a:rPr>
              <a:t>Adjust based on time of day or use same settings for entire day </a:t>
            </a:r>
          </a:p>
        </p:txBody>
      </p:sp>
      <p:cxnSp>
        <p:nvCxnSpPr>
          <p:cNvPr id="9" name="Straight Arrow Connector 8">
            <a:extLst>
              <a:ext uri="{FF2B5EF4-FFF2-40B4-BE49-F238E27FC236}">
                <a16:creationId xmlns:a16="http://schemas.microsoft.com/office/drawing/2014/main" id="{52BB0B68-EE52-38BC-79AC-69FF4EBBBEFD}"/>
              </a:ext>
            </a:extLst>
          </p:cNvPr>
          <p:cNvCxnSpPr>
            <a:cxnSpLocks/>
          </p:cNvCxnSpPr>
          <p:nvPr/>
        </p:nvCxnSpPr>
        <p:spPr>
          <a:xfrm>
            <a:off x="3538538" y="4167188"/>
            <a:ext cx="768350" cy="0"/>
          </a:xfrm>
          <a:prstGeom prst="straightConnector1">
            <a:avLst/>
          </a:prstGeom>
          <a:ln w="28575" cap="flat" cmpd="sng" algn="ctr">
            <a:solidFill>
              <a:srgbClr val="438CC8"/>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237574" name="Picture 6">
            <a:extLst>
              <a:ext uri="{FF2B5EF4-FFF2-40B4-BE49-F238E27FC236}">
                <a16:creationId xmlns:a16="http://schemas.microsoft.com/office/drawing/2014/main" id="{48F97E16-511A-FFCB-EE35-3D4A2B029D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1797"/>
          <a:stretch>
            <a:fillRect/>
          </a:stretch>
        </p:blipFill>
        <p:spPr bwMode="auto">
          <a:xfrm>
            <a:off x="2692400" y="1866900"/>
            <a:ext cx="2268538" cy="460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75" name="Picture 9">
            <a:extLst>
              <a:ext uri="{FF2B5EF4-FFF2-40B4-BE49-F238E27FC236}">
                <a16:creationId xmlns:a16="http://schemas.microsoft.com/office/drawing/2014/main" id="{F1381052-54CA-5099-C966-4D0C8765B8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0938" y="1858963"/>
            <a:ext cx="2152650" cy="46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76" name="Picture 13">
            <a:extLst>
              <a:ext uri="{FF2B5EF4-FFF2-40B4-BE49-F238E27FC236}">
                <a16:creationId xmlns:a16="http://schemas.microsoft.com/office/drawing/2014/main" id="{280F62EA-0598-BC8C-7A38-523BF7ECF8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50172"/>
          <a:stretch>
            <a:fillRect/>
          </a:stretch>
        </p:blipFill>
        <p:spPr bwMode="auto">
          <a:xfrm>
            <a:off x="449263" y="1858963"/>
            <a:ext cx="2243137" cy="46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BE2BDFF4-2327-F3BE-C6A3-0B5BB219DE05}"/>
              </a:ext>
            </a:extLst>
          </p:cNvPr>
          <p:cNvSpPr txBox="1"/>
          <p:nvPr/>
        </p:nvSpPr>
        <p:spPr>
          <a:xfrm>
            <a:off x="141288" y="1520825"/>
            <a:ext cx="2859087" cy="346075"/>
          </a:xfrm>
          <a:prstGeom prst="rect">
            <a:avLst/>
          </a:prstGeom>
          <a:noFill/>
        </p:spPr>
        <p:txBody>
          <a:bodyPr lIns="68471" tIns="34258" rIns="68471" bIns="34258">
            <a:spAutoFit/>
          </a:bodyPr>
          <a:lstStyle/>
          <a:p>
            <a:pPr algn="ctr">
              <a:defRPr/>
            </a:pPr>
            <a:r>
              <a:rPr lang="en-US" sz="1798" dirty="0">
                <a:latin typeface="ITC Avant Garde Std Bk"/>
                <a:cs typeface="Poppins Medium" pitchFamily="2" charset="77"/>
              </a:rPr>
              <a:t>Carb Counting</a:t>
            </a:r>
          </a:p>
        </p:txBody>
      </p:sp>
      <p:sp>
        <p:nvSpPr>
          <p:cNvPr id="17" name="TextBox 16">
            <a:extLst>
              <a:ext uri="{FF2B5EF4-FFF2-40B4-BE49-F238E27FC236}">
                <a16:creationId xmlns:a16="http://schemas.microsoft.com/office/drawing/2014/main" id="{A0067283-8256-58C1-B37E-14C72E58D3D3}"/>
              </a:ext>
            </a:extLst>
          </p:cNvPr>
          <p:cNvSpPr txBox="1"/>
          <p:nvPr/>
        </p:nvSpPr>
        <p:spPr>
          <a:xfrm>
            <a:off x="2865438" y="1512888"/>
            <a:ext cx="2114550" cy="346075"/>
          </a:xfrm>
          <a:prstGeom prst="rect">
            <a:avLst/>
          </a:prstGeom>
          <a:noFill/>
        </p:spPr>
        <p:txBody>
          <a:bodyPr lIns="68471" tIns="34258" rIns="68471" bIns="34258">
            <a:spAutoFit/>
          </a:bodyPr>
          <a:lstStyle/>
          <a:p>
            <a:pPr algn="ctr">
              <a:defRPr/>
            </a:pPr>
            <a:r>
              <a:rPr lang="en-US" sz="1798" dirty="0">
                <a:latin typeface="ITC Avant Garde Std Bk"/>
                <a:cs typeface="Poppins Medium" pitchFamily="2" charset="77"/>
              </a:rPr>
              <a:t>Meal Estimation</a:t>
            </a:r>
          </a:p>
        </p:txBody>
      </p:sp>
      <p:sp>
        <p:nvSpPr>
          <p:cNvPr id="18" name="TextBox 17">
            <a:extLst>
              <a:ext uri="{FF2B5EF4-FFF2-40B4-BE49-F238E27FC236}">
                <a16:creationId xmlns:a16="http://schemas.microsoft.com/office/drawing/2014/main" id="{8832D4D1-FCA6-2F2C-266B-34FD64787F40}"/>
              </a:ext>
            </a:extLst>
          </p:cNvPr>
          <p:cNvSpPr txBox="1"/>
          <p:nvPr/>
        </p:nvSpPr>
        <p:spPr>
          <a:xfrm>
            <a:off x="5281613" y="1520825"/>
            <a:ext cx="1511300" cy="346075"/>
          </a:xfrm>
          <a:prstGeom prst="rect">
            <a:avLst/>
          </a:prstGeom>
          <a:noFill/>
        </p:spPr>
        <p:txBody>
          <a:bodyPr lIns="68471" tIns="34258" rIns="68471" bIns="34258">
            <a:spAutoFit/>
          </a:bodyPr>
          <a:lstStyle/>
          <a:p>
            <a:pPr algn="ctr">
              <a:defRPr/>
            </a:pPr>
            <a:r>
              <a:rPr lang="en-US" sz="1798" dirty="0">
                <a:latin typeface="ITC Avant Garde Std Bk"/>
                <a:cs typeface="Poppins Medium" pitchFamily="2" charset="77"/>
              </a:rPr>
              <a:t>Fixed Dose</a:t>
            </a:r>
          </a:p>
        </p:txBody>
      </p:sp>
      <p:pic>
        <p:nvPicPr>
          <p:cNvPr id="237580" name="Picture 11" descr="A screenshot of a cell phone&#10;&#10;Description automatically generated">
            <a:extLst>
              <a:ext uri="{FF2B5EF4-FFF2-40B4-BE49-F238E27FC236}">
                <a16:creationId xmlns:a16="http://schemas.microsoft.com/office/drawing/2014/main" id="{B856472B-E501-451A-B00A-1C64818B6E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39651" b="11472"/>
          <a:stretch>
            <a:fillRect/>
          </a:stretch>
        </p:blipFill>
        <p:spPr bwMode="auto">
          <a:xfrm>
            <a:off x="7935913" y="3746500"/>
            <a:ext cx="2668587"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0D8437-2E18-79DF-6D5B-7701A6A12225}"/>
              </a:ext>
            </a:extLst>
          </p:cNvPr>
          <p:cNvSpPr>
            <a:spLocks noGrp="1"/>
          </p:cNvSpPr>
          <p:nvPr>
            <p:ph type="title"/>
          </p:nvPr>
        </p:nvSpPr>
        <p:spPr/>
        <p:txBody>
          <a:bodyPr/>
          <a:lstStyle/>
          <a:p>
            <a:r>
              <a:rPr lang="en-US" dirty="0"/>
              <a:t>Connected Pen Settings</a:t>
            </a:r>
          </a:p>
        </p:txBody>
      </p:sp>
      <p:sp>
        <p:nvSpPr>
          <p:cNvPr id="4" name="Content Placeholder 3">
            <a:extLst>
              <a:ext uri="{FF2B5EF4-FFF2-40B4-BE49-F238E27FC236}">
                <a16:creationId xmlns:a16="http://schemas.microsoft.com/office/drawing/2014/main" id="{66578CAC-3F8F-8F1B-E720-DB74854F66D2}"/>
              </a:ext>
            </a:extLst>
          </p:cNvPr>
          <p:cNvSpPr>
            <a:spLocks noGrp="1"/>
          </p:cNvSpPr>
          <p:nvPr>
            <p:ph idx="1"/>
          </p:nvPr>
        </p:nvSpPr>
        <p:spPr/>
        <p:txBody>
          <a:bodyPr/>
          <a:lstStyle/>
          <a:p>
            <a:r>
              <a:rPr lang="en-US" sz="2800" dirty="0"/>
              <a:t>Correction factor: rule of 1700</a:t>
            </a:r>
          </a:p>
          <a:p>
            <a:pPr lvl="1"/>
            <a:r>
              <a:rPr lang="en-US" sz="2800" dirty="0"/>
              <a:t>1700/TDD</a:t>
            </a:r>
          </a:p>
          <a:p>
            <a:r>
              <a:rPr lang="en-US" sz="2800" dirty="0"/>
              <a:t>May use existing MDI settings</a:t>
            </a:r>
          </a:p>
          <a:p>
            <a:pPr lvl="1"/>
            <a:r>
              <a:rPr lang="en-US" sz="2800" dirty="0"/>
              <a:t>Long acting insulin</a:t>
            </a:r>
          </a:p>
          <a:p>
            <a:pPr lvl="1"/>
            <a:r>
              <a:rPr lang="en-US" sz="2800" dirty="0"/>
              <a:t>Meal time doses</a:t>
            </a:r>
          </a:p>
          <a:p>
            <a:r>
              <a:rPr lang="en-US" sz="2800" dirty="0"/>
              <a:t>Meal estimates:</a:t>
            </a:r>
          </a:p>
          <a:p>
            <a:pPr lvl="1"/>
            <a:r>
              <a:rPr lang="en-US" sz="2800" dirty="0"/>
              <a:t>Small: 20-25% less</a:t>
            </a:r>
          </a:p>
          <a:p>
            <a:pPr lvl="1"/>
            <a:r>
              <a:rPr lang="en-US" sz="2800" dirty="0"/>
              <a:t>Large: 20-25% more</a:t>
            </a:r>
          </a:p>
          <a:p>
            <a:r>
              <a:rPr lang="en-US" sz="2800" dirty="0"/>
              <a:t>Carb ratios: rule of 450</a:t>
            </a:r>
          </a:p>
          <a:p>
            <a:pPr lvl="1"/>
            <a:r>
              <a:rPr lang="en-US" sz="2800" dirty="0"/>
              <a:t>450/TDD</a:t>
            </a:r>
          </a:p>
        </p:txBody>
      </p:sp>
    </p:spTree>
    <p:extLst>
      <p:ext uri="{BB962C8B-B14F-4D97-AF65-F5344CB8AC3E}">
        <p14:creationId xmlns:p14="http://schemas.microsoft.com/office/powerpoint/2010/main" val="3817686162"/>
      </p:ext>
    </p:extLst>
  </p:cSld>
  <p:clrMapOvr>
    <a:masterClrMapping/>
  </p:clrMapOvr>
  <p:extLst>
    <p:ext uri="{6950BFC3-D8DA-4A85-94F7-54DA5524770B}">
      <p188:commentRel xmlns:p188="http://schemas.microsoft.com/office/powerpoint/2018/8/main" r:id="rId2"/>
    </p:ext>
  </p:extLs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Title 1">
            <a:extLst>
              <a:ext uri="{FF2B5EF4-FFF2-40B4-BE49-F238E27FC236}">
                <a16:creationId xmlns:a16="http://schemas.microsoft.com/office/drawing/2014/main" id="{23A25A55-7698-C779-67D9-46A6283FD77B}"/>
              </a:ext>
            </a:extLst>
          </p:cNvPr>
          <p:cNvSpPr>
            <a:spLocks noGrp="1"/>
          </p:cNvSpPr>
          <p:nvPr>
            <p:ph type="title"/>
          </p:nvPr>
        </p:nvSpPr>
        <p:spPr>
          <a:xfrm>
            <a:off x="0" y="228600"/>
            <a:ext cx="9448800" cy="1325563"/>
          </a:xfrm>
        </p:spPr>
        <p:txBody>
          <a:bodyPr/>
          <a:lstStyle/>
          <a:p>
            <a:r>
              <a:rPr lang="en-US" altLang="en-US"/>
              <a:t>In Summary</a:t>
            </a:r>
          </a:p>
        </p:txBody>
      </p:sp>
      <p:sp>
        <p:nvSpPr>
          <p:cNvPr id="68611" name="Content Placeholder 2">
            <a:extLst>
              <a:ext uri="{FF2B5EF4-FFF2-40B4-BE49-F238E27FC236}">
                <a16:creationId xmlns:a16="http://schemas.microsoft.com/office/drawing/2014/main" id="{26753F24-7462-C6DB-249E-2A5644851E44}"/>
              </a:ext>
            </a:extLst>
          </p:cNvPr>
          <p:cNvSpPr>
            <a:spLocks noGrp="1"/>
          </p:cNvSpPr>
          <p:nvPr>
            <p:ph idx="1"/>
          </p:nvPr>
        </p:nvSpPr>
        <p:spPr>
          <a:xfrm>
            <a:off x="762000" y="1674813"/>
            <a:ext cx="10267950" cy="4352925"/>
          </a:xfrm>
        </p:spPr>
        <p:txBody>
          <a:bodyPr/>
          <a:lstStyle/>
          <a:p>
            <a:pPr marL="228600" indent="-228600">
              <a:spcBef>
                <a:spcPts val="0"/>
              </a:spcBef>
              <a:spcAft>
                <a:spcPts val="0"/>
              </a:spcAft>
              <a:buClr>
                <a:schemeClr val="dk1"/>
              </a:buClr>
              <a:buSzPts val="2400"/>
              <a:defRPr/>
            </a:pPr>
            <a:r>
              <a:rPr lang="en-US" sz="3200" dirty="0"/>
              <a:t>There are several CGM, connected pen and insulin pump options, and the DCES can help PWD select the best device for their individual needs</a:t>
            </a:r>
          </a:p>
          <a:p>
            <a:pPr>
              <a:defRPr/>
            </a:pPr>
            <a:r>
              <a:rPr lang="en-US" altLang="en-US" sz="3200" dirty="0"/>
              <a:t>New era of hybrid closed loops</a:t>
            </a:r>
          </a:p>
          <a:p>
            <a:pPr>
              <a:defRPr/>
            </a:pPr>
            <a:r>
              <a:rPr lang="en-US" altLang="en-US" sz="3200" dirty="0"/>
              <a:t>No artificial pancreas yet, but we are getting closer to closing the loop</a:t>
            </a:r>
            <a:endParaRPr lang="en-US" sz="3200" dirty="0"/>
          </a:p>
          <a:p>
            <a:pPr>
              <a:defRPr/>
            </a:pPr>
            <a:r>
              <a:rPr lang="en-US" sz="3200" dirty="0"/>
              <a:t>Connected data can be used to discussion diabetes self-management with the person with diabetes and help to make meaningful changes-think DATAA</a:t>
            </a:r>
          </a:p>
        </p:txBody>
      </p:sp>
      <p:sp>
        <p:nvSpPr>
          <p:cNvPr id="239620" name="Slide Number Placeholder 3">
            <a:extLst>
              <a:ext uri="{FF2B5EF4-FFF2-40B4-BE49-F238E27FC236}">
                <a16:creationId xmlns:a16="http://schemas.microsoft.com/office/drawing/2014/main" id="{1EB7288B-D4F8-70E5-205D-06E629035ADB}"/>
              </a:ext>
            </a:extLst>
          </p:cNvPr>
          <p:cNvSpPr>
            <a:spLocks noGrp="1"/>
          </p:cNvSpPr>
          <p:nvPr>
            <p:ph type="sldNum" sz="quarter" idx="4294967295"/>
          </p:nvPr>
        </p:nvSpPr>
        <p:spPr bwMode="auto">
          <a:xfrm>
            <a:off x="9347200" y="6148388"/>
            <a:ext cx="284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412C4B9-E586-40A4-8031-88E13D76F99D}" type="slidenum">
              <a:rPr lang="en-US" altLang="en-US"/>
              <a:pPr/>
              <a:t>265</a:t>
            </a:fld>
            <a:endParaRPr lang="en-US" altLang="en-US"/>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Title 1">
            <a:extLst>
              <a:ext uri="{FF2B5EF4-FFF2-40B4-BE49-F238E27FC236}">
                <a16:creationId xmlns:a16="http://schemas.microsoft.com/office/drawing/2014/main" id="{8AA5BFBB-E726-7713-0413-81AA4697AA16}"/>
              </a:ext>
            </a:extLst>
          </p:cNvPr>
          <p:cNvSpPr>
            <a:spLocks noGrp="1"/>
          </p:cNvSpPr>
          <p:nvPr>
            <p:ph type="ctrTitle"/>
          </p:nvPr>
        </p:nvSpPr>
        <p:spPr>
          <a:xfrm>
            <a:off x="1114425" y="1566863"/>
            <a:ext cx="11085513" cy="2387600"/>
          </a:xfrm>
        </p:spPr>
        <p:txBody>
          <a:bodyPr/>
          <a:lstStyle/>
          <a:p>
            <a:r>
              <a:rPr lang="en-US" altLang="en-US"/>
              <a:t>Resources</a:t>
            </a:r>
          </a:p>
        </p:txBody>
      </p:sp>
      <p:sp>
        <p:nvSpPr>
          <p:cNvPr id="241667" name="Subtitle 2">
            <a:extLst>
              <a:ext uri="{FF2B5EF4-FFF2-40B4-BE49-F238E27FC236}">
                <a16:creationId xmlns:a16="http://schemas.microsoft.com/office/drawing/2014/main" id="{5D97C177-AB08-C3E1-8CD5-B95621126C5F}"/>
              </a:ext>
            </a:extLst>
          </p:cNvPr>
          <p:cNvSpPr>
            <a:spLocks noGrp="1"/>
          </p:cNvSpPr>
          <p:nvPr>
            <p:ph type="subTitle" idx="1"/>
          </p:nvPr>
        </p:nvSpPr>
        <p:spPr>
          <a:xfrm>
            <a:off x="1127125" y="2611438"/>
            <a:ext cx="9144000" cy="1311275"/>
          </a:xfrm>
        </p:spPr>
        <p:txBody>
          <a:bodyPr/>
          <a:lstStyle/>
          <a:p>
            <a:endParaRPr lang="en-US" alt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3">
            <a:extLst>
              <a:ext uri="{FF2B5EF4-FFF2-40B4-BE49-F238E27FC236}">
                <a16:creationId xmlns:a16="http://schemas.microsoft.com/office/drawing/2014/main" id="{26FBAEDC-7918-0731-377A-D41E20374902}"/>
              </a:ext>
            </a:extLst>
          </p:cNvPr>
          <p:cNvSpPr>
            <a:spLocks noGrp="1"/>
          </p:cNvSpPr>
          <p:nvPr>
            <p:ph type="title"/>
          </p:nvPr>
        </p:nvSpPr>
        <p:spPr>
          <a:xfrm>
            <a:off x="457200" y="76200"/>
            <a:ext cx="10506075" cy="792163"/>
          </a:xfrm>
        </p:spPr>
        <p:txBody>
          <a:bodyPr/>
          <a:lstStyle/>
          <a:p>
            <a:pPr eaLnBrk="1" hangingPunct="1">
              <a:defRPr/>
            </a:pPr>
            <a:r>
              <a:rPr lang="en-US" altLang="en-US" sz="3600" dirty="0"/>
              <a:t>Collaborate: How to Share Data</a:t>
            </a:r>
            <a:endParaRPr lang="en-US" altLang="en-US" sz="3996" dirty="0"/>
          </a:p>
        </p:txBody>
      </p:sp>
      <p:graphicFrame>
        <p:nvGraphicFramePr>
          <p:cNvPr id="5" name="Google Shape;433;p73">
            <a:extLst>
              <a:ext uri="{FF2B5EF4-FFF2-40B4-BE49-F238E27FC236}">
                <a16:creationId xmlns:a16="http://schemas.microsoft.com/office/drawing/2014/main" id="{1FA851BB-C99E-0484-6A82-BA3EA0D58A85}"/>
              </a:ext>
            </a:extLst>
          </p:cNvPr>
          <p:cNvGraphicFramePr/>
          <p:nvPr>
            <p:extLst>
              <p:ext uri="{D42A27DB-BD31-4B8C-83A1-F6EECF244321}">
                <p14:modId xmlns:p14="http://schemas.microsoft.com/office/powerpoint/2010/main" val="3770031721"/>
              </p:ext>
            </p:extLst>
          </p:nvPr>
        </p:nvGraphicFramePr>
        <p:xfrm>
          <a:off x="190500" y="685800"/>
          <a:ext cx="11925300" cy="5691190"/>
        </p:xfrm>
        <a:graphic>
          <a:graphicData uri="http://schemas.openxmlformats.org/drawingml/2006/table">
            <a:tbl>
              <a:tblPr firstRow="1" firstCol="1" bandRow="1">
                <a:tableStyleId>{17292A2E-F333-43FB-9621-5CBBE7FDCDCB}</a:tableStyleId>
              </a:tblPr>
              <a:tblGrid>
                <a:gridCol w="2624009">
                  <a:extLst>
                    <a:ext uri="{9D8B030D-6E8A-4147-A177-3AD203B41FA5}">
                      <a16:colId xmlns:a16="http://schemas.microsoft.com/office/drawing/2014/main" val="20000"/>
                    </a:ext>
                  </a:extLst>
                </a:gridCol>
                <a:gridCol w="3891504">
                  <a:extLst>
                    <a:ext uri="{9D8B030D-6E8A-4147-A177-3AD203B41FA5}">
                      <a16:colId xmlns:a16="http://schemas.microsoft.com/office/drawing/2014/main" val="20001"/>
                    </a:ext>
                  </a:extLst>
                </a:gridCol>
                <a:gridCol w="5409787">
                  <a:extLst>
                    <a:ext uri="{9D8B030D-6E8A-4147-A177-3AD203B41FA5}">
                      <a16:colId xmlns:a16="http://schemas.microsoft.com/office/drawing/2014/main" val="20002"/>
                    </a:ext>
                  </a:extLst>
                </a:gridCol>
              </a:tblGrid>
              <a:tr h="311729">
                <a:tc>
                  <a:txBody>
                    <a:bodyPr/>
                    <a:lstStyle/>
                    <a:p>
                      <a:pPr marL="0" marR="0" lvl="0" indent="0" algn="l" rtl="0">
                        <a:lnSpc>
                          <a:spcPct val="107000"/>
                        </a:lnSpc>
                        <a:spcBef>
                          <a:spcPts val="0"/>
                        </a:spcBef>
                        <a:spcAft>
                          <a:spcPts val="0"/>
                        </a:spcAft>
                        <a:buNone/>
                      </a:pPr>
                      <a:r>
                        <a:rPr lang="en-US" sz="2000" dirty="0">
                          <a:solidFill>
                            <a:schemeClr val="bg1"/>
                          </a:solidFill>
                        </a:rPr>
                        <a:t>System:</a:t>
                      </a:r>
                      <a:endParaRPr sz="2000" b="1" dirty="0">
                        <a:solidFill>
                          <a:schemeClr val="bg1"/>
                        </a:solidFill>
                        <a:latin typeface="+mj-lt"/>
                        <a:ea typeface="Calibri"/>
                        <a:cs typeface="Calibri"/>
                        <a:sym typeface="Calibri"/>
                      </a:endParaRPr>
                    </a:p>
                  </a:txBody>
                  <a:tcPr marL="48410" marR="48410" marT="0" marB="0">
                    <a:solidFill>
                      <a:schemeClr val="tx2"/>
                    </a:solidFill>
                  </a:tcPr>
                </a:tc>
                <a:tc>
                  <a:txBody>
                    <a:bodyPr/>
                    <a:lstStyle/>
                    <a:p>
                      <a:pPr marL="0" marR="0" lvl="0" indent="0" algn="l" rtl="0">
                        <a:lnSpc>
                          <a:spcPct val="107000"/>
                        </a:lnSpc>
                        <a:spcBef>
                          <a:spcPts val="0"/>
                        </a:spcBef>
                        <a:spcAft>
                          <a:spcPts val="0"/>
                        </a:spcAft>
                        <a:buNone/>
                      </a:pPr>
                      <a:r>
                        <a:rPr lang="en-US" sz="2000" dirty="0">
                          <a:solidFill>
                            <a:schemeClr val="bg1"/>
                          </a:solidFill>
                          <a:sym typeface="Calibri"/>
                        </a:rPr>
                        <a:t>Associated Mobile Apps</a:t>
                      </a:r>
                      <a:endParaRPr sz="2000" b="1" dirty="0">
                        <a:solidFill>
                          <a:schemeClr val="bg1"/>
                        </a:solidFill>
                        <a:latin typeface="+mj-lt"/>
                        <a:ea typeface="Calibri"/>
                        <a:cs typeface="Calibri"/>
                        <a:sym typeface="Calibri"/>
                      </a:endParaRPr>
                    </a:p>
                  </a:txBody>
                  <a:tcPr marL="48410" marR="48410" marT="0" marB="0">
                    <a:solidFill>
                      <a:schemeClr val="tx2"/>
                    </a:solidFill>
                  </a:tcPr>
                </a:tc>
                <a:tc>
                  <a:txBody>
                    <a:bodyPr/>
                    <a:lstStyle/>
                    <a:p>
                      <a:pPr marL="0" marR="0" lvl="0" indent="0" algn="l" rtl="0">
                        <a:lnSpc>
                          <a:spcPct val="107000"/>
                        </a:lnSpc>
                        <a:spcBef>
                          <a:spcPts val="0"/>
                        </a:spcBef>
                        <a:spcAft>
                          <a:spcPts val="0"/>
                        </a:spcAft>
                        <a:buNone/>
                      </a:pPr>
                      <a:r>
                        <a:rPr lang="en-US" sz="2000" dirty="0">
                          <a:solidFill>
                            <a:schemeClr val="bg1"/>
                          </a:solidFill>
                        </a:rPr>
                        <a:t>Data Sources</a:t>
                      </a:r>
                      <a:endParaRPr sz="2000" b="1" dirty="0">
                        <a:solidFill>
                          <a:schemeClr val="bg1"/>
                        </a:solidFill>
                        <a:latin typeface="+mj-lt"/>
                        <a:ea typeface="Calibri"/>
                        <a:cs typeface="Calibri"/>
                        <a:sym typeface="Calibri"/>
                      </a:endParaRPr>
                    </a:p>
                  </a:txBody>
                  <a:tcPr marL="48410" marR="48410" marT="0" marB="0">
                    <a:solidFill>
                      <a:schemeClr val="tx2"/>
                    </a:solidFill>
                  </a:tcPr>
                </a:tc>
                <a:extLst>
                  <a:ext uri="{0D108BD9-81ED-4DB2-BD59-A6C34878D82A}">
                    <a16:rowId xmlns:a16="http://schemas.microsoft.com/office/drawing/2014/main" val="10000"/>
                  </a:ext>
                </a:extLst>
              </a:tr>
              <a:tr h="637939">
                <a:tc>
                  <a:txBody>
                    <a:bodyPr/>
                    <a:lstStyle/>
                    <a:p>
                      <a:pPr marL="0" marR="0" lvl="0" indent="0" algn="l" rtl="0">
                        <a:lnSpc>
                          <a:spcPct val="107000"/>
                        </a:lnSpc>
                        <a:spcBef>
                          <a:spcPts val="0"/>
                        </a:spcBef>
                        <a:spcAft>
                          <a:spcPts val="0"/>
                        </a:spcAft>
                        <a:buNone/>
                      </a:pPr>
                      <a:r>
                        <a:rPr lang="en-US" sz="2000" b="1" dirty="0">
                          <a:solidFill>
                            <a:schemeClr val="bg1"/>
                          </a:solidFill>
                          <a:latin typeface="+mn-lt"/>
                        </a:rPr>
                        <a:t>Glooko</a:t>
                      </a:r>
                      <a:endParaRPr sz="2000" b="1" dirty="0">
                        <a:solidFill>
                          <a:schemeClr val="bg1"/>
                        </a:solidFill>
                        <a:latin typeface="+mn-lt"/>
                        <a:ea typeface="Calibri"/>
                        <a:cs typeface="Calibri"/>
                        <a:sym typeface="Calibri"/>
                      </a:endParaRPr>
                    </a:p>
                  </a:txBody>
                  <a:tcPr marL="48410" marR="48410"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2000" dirty="0">
                          <a:solidFill>
                            <a:schemeClr val="bg1"/>
                          </a:solidFill>
                          <a:latin typeface="+mn-lt"/>
                          <a:sym typeface="Calibri"/>
                        </a:rPr>
                        <a:t>Glooko</a:t>
                      </a:r>
                      <a:endParaRPr sz="2000" dirty="0">
                        <a:solidFill>
                          <a:schemeClr val="bg1"/>
                        </a:solidFill>
                        <a:latin typeface="+mn-lt"/>
                        <a:ea typeface="Calibri"/>
                        <a:cs typeface="Calibri"/>
                        <a:sym typeface="Calibri"/>
                      </a:endParaRPr>
                    </a:p>
                  </a:txBody>
                  <a:tcPr marL="48410" marR="48410" marT="0" marB="0" anchor="ctr"/>
                </a:tc>
                <a:tc>
                  <a:txBody>
                    <a:bodyPr/>
                    <a:lstStyle/>
                    <a:p>
                      <a:pPr marL="0" marR="0" lvl="0" indent="0" algn="l" rtl="0">
                        <a:lnSpc>
                          <a:spcPct val="107000"/>
                        </a:lnSpc>
                        <a:spcBef>
                          <a:spcPts val="0"/>
                        </a:spcBef>
                        <a:spcAft>
                          <a:spcPts val="0"/>
                        </a:spcAft>
                        <a:buNone/>
                      </a:pPr>
                      <a:r>
                        <a:rPr lang="en-US" sz="2000" dirty="0" err="1">
                          <a:solidFill>
                            <a:schemeClr val="bg1"/>
                          </a:solidFill>
                          <a:latin typeface="+mn-lt"/>
                        </a:rPr>
                        <a:t>Omnipod</a:t>
                      </a:r>
                      <a:r>
                        <a:rPr lang="en-US" sz="2000" dirty="0">
                          <a:solidFill>
                            <a:schemeClr val="bg1"/>
                          </a:solidFill>
                          <a:latin typeface="+mn-lt"/>
                        </a:rPr>
                        <a:t> 5, Dexcom, </a:t>
                      </a:r>
                      <a:r>
                        <a:rPr lang="en-US" sz="2000" dirty="0" err="1">
                          <a:solidFill>
                            <a:schemeClr val="bg1"/>
                          </a:solidFill>
                          <a:latin typeface="+mn-lt"/>
                        </a:rPr>
                        <a:t>Eversense</a:t>
                      </a:r>
                      <a:r>
                        <a:rPr lang="en-US" sz="2000" dirty="0">
                          <a:solidFill>
                            <a:schemeClr val="bg1"/>
                          </a:solidFill>
                          <a:latin typeface="+mn-lt"/>
                        </a:rPr>
                        <a:t>, many glucose meters, </a:t>
                      </a:r>
                      <a:r>
                        <a:rPr lang="en-US" sz="2000" dirty="0" err="1">
                          <a:solidFill>
                            <a:schemeClr val="bg1"/>
                          </a:solidFill>
                          <a:latin typeface="+mn-lt"/>
                        </a:rPr>
                        <a:t>InPen</a:t>
                      </a:r>
                      <a:r>
                        <a:rPr lang="en-US" sz="2000" dirty="0">
                          <a:solidFill>
                            <a:schemeClr val="bg1"/>
                          </a:solidFill>
                          <a:latin typeface="+mn-lt"/>
                        </a:rPr>
                        <a:t>, Libre</a:t>
                      </a:r>
                      <a:endParaRPr sz="2000" dirty="0">
                        <a:solidFill>
                          <a:schemeClr val="bg1"/>
                        </a:solidFill>
                        <a:latin typeface="+mn-lt"/>
                      </a:endParaRPr>
                    </a:p>
                  </a:txBody>
                  <a:tcPr marL="48410" marR="48410" marT="0" marB="0" anchor="ctr"/>
                </a:tc>
                <a:extLst>
                  <a:ext uri="{0D108BD9-81ED-4DB2-BD59-A6C34878D82A}">
                    <a16:rowId xmlns:a16="http://schemas.microsoft.com/office/drawing/2014/main" val="10001"/>
                  </a:ext>
                </a:extLst>
              </a:tr>
              <a:tr h="637939">
                <a:tc>
                  <a:txBody>
                    <a:bodyPr/>
                    <a:lstStyle/>
                    <a:p>
                      <a:pPr marL="0" marR="0" lvl="0" indent="0" algn="l" rtl="0">
                        <a:lnSpc>
                          <a:spcPct val="107000"/>
                        </a:lnSpc>
                        <a:spcBef>
                          <a:spcPts val="0"/>
                        </a:spcBef>
                        <a:spcAft>
                          <a:spcPts val="0"/>
                        </a:spcAft>
                        <a:buNone/>
                      </a:pPr>
                      <a:r>
                        <a:rPr lang="en-US" sz="2000" b="1" dirty="0">
                          <a:solidFill>
                            <a:schemeClr val="bg1"/>
                          </a:solidFill>
                          <a:latin typeface="+mn-lt"/>
                        </a:rPr>
                        <a:t>Clarity</a:t>
                      </a:r>
                      <a:endParaRPr sz="2000" b="1" dirty="0">
                        <a:solidFill>
                          <a:schemeClr val="bg1"/>
                        </a:solidFill>
                        <a:latin typeface="+mn-lt"/>
                        <a:ea typeface="Calibri"/>
                        <a:cs typeface="Calibri"/>
                        <a:sym typeface="Calibri"/>
                      </a:endParaRPr>
                    </a:p>
                  </a:txBody>
                  <a:tcPr marL="48410" marR="48410"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2000" baseline="0" dirty="0">
                          <a:solidFill>
                            <a:schemeClr val="bg1"/>
                          </a:solidFill>
                          <a:latin typeface="+mn-lt"/>
                          <a:sym typeface="Calibri"/>
                        </a:rPr>
                        <a:t>Dexcom G6, G7, Clarity, Dexcom Follow, Undermyfork, Sugarmate</a:t>
                      </a:r>
                      <a:endParaRPr sz="2000" dirty="0">
                        <a:solidFill>
                          <a:schemeClr val="bg1"/>
                        </a:solidFill>
                        <a:latin typeface="+mn-lt"/>
                        <a:ea typeface="Calibri"/>
                        <a:cs typeface="Calibri"/>
                        <a:sym typeface="Calibri"/>
                      </a:endParaRPr>
                    </a:p>
                  </a:txBody>
                  <a:tcPr marL="48410" marR="48410" marT="0" marB="0" anchor="ctr"/>
                </a:tc>
                <a:tc>
                  <a:txBody>
                    <a:bodyPr/>
                    <a:lstStyle/>
                    <a:p>
                      <a:pPr marL="0" marR="0" lvl="0" indent="0" algn="l" rtl="0">
                        <a:lnSpc>
                          <a:spcPct val="107000"/>
                        </a:lnSpc>
                        <a:spcBef>
                          <a:spcPts val="0"/>
                        </a:spcBef>
                        <a:spcAft>
                          <a:spcPts val="0"/>
                        </a:spcAft>
                        <a:buNone/>
                      </a:pPr>
                      <a:r>
                        <a:rPr lang="en-US" sz="2000" dirty="0">
                          <a:solidFill>
                            <a:schemeClr val="bg1"/>
                          </a:solidFill>
                          <a:latin typeface="+mn-lt"/>
                        </a:rPr>
                        <a:t>Dexcom, InPen</a:t>
                      </a:r>
                      <a:endParaRPr sz="2000" dirty="0">
                        <a:solidFill>
                          <a:schemeClr val="bg1"/>
                        </a:solidFill>
                        <a:latin typeface="+mn-lt"/>
                      </a:endParaRPr>
                    </a:p>
                    <a:p>
                      <a:pPr marL="0" marR="0" lvl="0" indent="0" algn="l" rtl="0">
                        <a:lnSpc>
                          <a:spcPct val="107000"/>
                        </a:lnSpc>
                        <a:spcBef>
                          <a:spcPts val="0"/>
                        </a:spcBef>
                        <a:spcAft>
                          <a:spcPts val="0"/>
                        </a:spcAft>
                        <a:buNone/>
                      </a:pPr>
                      <a:r>
                        <a:rPr lang="en-US" sz="2000" dirty="0">
                          <a:solidFill>
                            <a:schemeClr val="bg1"/>
                          </a:solidFill>
                          <a:latin typeface="+mn-lt"/>
                        </a:rPr>
                        <a:t> </a:t>
                      </a:r>
                      <a:endParaRPr sz="2000" dirty="0">
                        <a:solidFill>
                          <a:schemeClr val="bg1"/>
                        </a:solidFill>
                        <a:latin typeface="+mn-lt"/>
                        <a:ea typeface="Calibri"/>
                        <a:cs typeface="Calibri"/>
                        <a:sym typeface="Calibri"/>
                      </a:endParaRPr>
                    </a:p>
                  </a:txBody>
                  <a:tcPr marL="48410" marR="48410" marT="0" marB="0" anchor="ctr"/>
                </a:tc>
                <a:extLst>
                  <a:ext uri="{0D108BD9-81ED-4DB2-BD59-A6C34878D82A}">
                    <a16:rowId xmlns:a16="http://schemas.microsoft.com/office/drawing/2014/main" val="10002"/>
                  </a:ext>
                </a:extLst>
              </a:tr>
              <a:tr h="637939">
                <a:tc>
                  <a:txBody>
                    <a:bodyPr/>
                    <a:lstStyle/>
                    <a:p>
                      <a:pPr marL="0" marR="0" lvl="0" indent="0" algn="l" rtl="0">
                        <a:lnSpc>
                          <a:spcPct val="107000"/>
                        </a:lnSpc>
                        <a:spcBef>
                          <a:spcPts val="0"/>
                        </a:spcBef>
                        <a:spcAft>
                          <a:spcPts val="0"/>
                        </a:spcAft>
                        <a:buNone/>
                      </a:pPr>
                      <a:r>
                        <a:rPr lang="en-US" sz="2000" b="1" dirty="0">
                          <a:solidFill>
                            <a:schemeClr val="bg1"/>
                          </a:solidFill>
                          <a:latin typeface="+mn-lt"/>
                        </a:rPr>
                        <a:t>LibreView</a:t>
                      </a:r>
                      <a:endParaRPr sz="2000" b="1" dirty="0">
                        <a:solidFill>
                          <a:schemeClr val="bg1"/>
                        </a:solidFill>
                        <a:latin typeface="+mn-lt"/>
                        <a:ea typeface="Calibri"/>
                        <a:cs typeface="Calibri"/>
                        <a:sym typeface="Calibri"/>
                      </a:endParaRPr>
                    </a:p>
                  </a:txBody>
                  <a:tcPr marL="48410" marR="48410"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2000" dirty="0">
                          <a:solidFill>
                            <a:schemeClr val="bg1"/>
                          </a:solidFill>
                          <a:latin typeface="+mn-lt"/>
                          <a:sym typeface="Calibri"/>
                        </a:rPr>
                        <a:t>LibreLink, LibreLinkUp,  Libre, Libre 2, Libre 3</a:t>
                      </a:r>
                      <a:endParaRPr sz="2000" dirty="0">
                        <a:solidFill>
                          <a:schemeClr val="bg1"/>
                        </a:solidFill>
                        <a:latin typeface="+mn-lt"/>
                        <a:ea typeface="Calibri"/>
                        <a:cs typeface="Calibri"/>
                        <a:sym typeface="Calibri"/>
                      </a:endParaRPr>
                    </a:p>
                  </a:txBody>
                  <a:tcPr marL="48410" marR="48410" marT="0" marB="0" anchor="ctr"/>
                </a:tc>
                <a:tc>
                  <a:txBody>
                    <a:bodyPr/>
                    <a:lstStyle/>
                    <a:p>
                      <a:pPr marL="0" marR="0" lvl="0" indent="0" algn="l" rtl="0">
                        <a:lnSpc>
                          <a:spcPct val="107000"/>
                        </a:lnSpc>
                        <a:spcBef>
                          <a:spcPts val="0"/>
                        </a:spcBef>
                        <a:spcAft>
                          <a:spcPts val="0"/>
                        </a:spcAft>
                        <a:buNone/>
                      </a:pPr>
                      <a:r>
                        <a:rPr lang="en-US" sz="2000" dirty="0">
                          <a:solidFill>
                            <a:schemeClr val="bg1"/>
                          </a:solidFill>
                          <a:latin typeface="+mn-lt"/>
                        </a:rPr>
                        <a:t>Libre 14 day, Libre 2+, Libre 3+</a:t>
                      </a:r>
                      <a:endParaRPr sz="2000" dirty="0">
                        <a:solidFill>
                          <a:schemeClr val="bg1"/>
                        </a:solidFill>
                        <a:latin typeface="+mn-lt"/>
                        <a:ea typeface="Calibri"/>
                        <a:cs typeface="Calibri"/>
                        <a:sym typeface="Calibri"/>
                      </a:endParaRPr>
                    </a:p>
                  </a:txBody>
                  <a:tcPr marL="48410" marR="48410" marT="0" marB="0" anchor="ctr"/>
                </a:tc>
                <a:extLst>
                  <a:ext uri="{0D108BD9-81ED-4DB2-BD59-A6C34878D82A}">
                    <a16:rowId xmlns:a16="http://schemas.microsoft.com/office/drawing/2014/main" val="10003"/>
                  </a:ext>
                </a:extLst>
              </a:tr>
              <a:tr h="520202">
                <a:tc>
                  <a:txBody>
                    <a:bodyPr/>
                    <a:lstStyle/>
                    <a:p>
                      <a:pPr marL="0" marR="0" lvl="0" indent="0" algn="l" rtl="0">
                        <a:lnSpc>
                          <a:spcPct val="107000"/>
                        </a:lnSpc>
                        <a:spcBef>
                          <a:spcPts val="0"/>
                        </a:spcBef>
                        <a:spcAft>
                          <a:spcPts val="0"/>
                        </a:spcAft>
                        <a:buNone/>
                      </a:pPr>
                      <a:r>
                        <a:rPr lang="en-US" sz="2000" b="1" dirty="0">
                          <a:solidFill>
                            <a:schemeClr val="bg1"/>
                          </a:solidFill>
                          <a:latin typeface="+mn-lt"/>
                        </a:rPr>
                        <a:t>Carelink</a:t>
                      </a:r>
                      <a:endParaRPr sz="2000" b="1" dirty="0">
                        <a:solidFill>
                          <a:schemeClr val="bg1"/>
                        </a:solidFill>
                        <a:latin typeface="+mn-lt"/>
                        <a:ea typeface="Calibri"/>
                        <a:cs typeface="Calibri"/>
                        <a:sym typeface="Calibri"/>
                      </a:endParaRPr>
                    </a:p>
                  </a:txBody>
                  <a:tcPr marL="48410" marR="48410"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2000" dirty="0" err="1">
                          <a:solidFill>
                            <a:schemeClr val="bg1"/>
                          </a:solidFill>
                          <a:latin typeface="+mn-lt"/>
                          <a:ea typeface="Calibri"/>
                          <a:cs typeface="Calibri"/>
                          <a:sym typeface="Calibri"/>
                        </a:rPr>
                        <a:t>MiniMed</a:t>
                      </a:r>
                      <a:r>
                        <a:rPr lang="en-US" sz="2000" dirty="0">
                          <a:solidFill>
                            <a:schemeClr val="bg1"/>
                          </a:solidFill>
                          <a:latin typeface="+mn-lt"/>
                          <a:ea typeface="Calibri"/>
                          <a:cs typeface="Calibri"/>
                          <a:sym typeface="Calibri"/>
                        </a:rPr>
                        <a:t> Connect, </a:t>
                      </a:r>
                      <a:r>
                        <a:rPr lang="en-US" sz="2000" dirty="0" err="1">
                          <a:solidFill>
                            <a:schemeClr val="bg1"/>
                          </a:solidFill>
                          <a:latin typeface="+mn-lt"/>
                          <a:ea typeface="Calibri"/>
                          <a:cs typeface="Calibri"/>
                          <a:sym typeface="Calibri"/>
                        </a:rPr>
                        <a:t>Carelink</a:t>
                      </a:r>
                      <a:r>
                        <a:rPr lang="en-US" sz="2000" dirty="0">
                          <a:solidFill>
                            <a:schemeClr val="bg1"/>
                          </a:solidFill>
                          <a:latin typeface="+mn-lt"/>
                          <a:ea typeface="Calibri"/>
                          <a:cs typeface="Calibri"/>
                          <a:sym typeface="Calibri"/>
                        </a:rPr>
                        <a:t> Connect</a:t>
                      </a:r>
                      <a:endParaRPr sz="2000" dirty="0">
                        <a:solidFill>
                          <a:schemeClr val="bg1"/>
                        </a:solidFill>
                        <a:latin typeface="+mn-lt"/>
                        <a:ea typeface="Calibri"/>
                        <a:cs typeface="Calibri"/>
                        <a:sym typeface="Calibri"/>
                      </a:endParaRPr>
                    </a:p>
                  </a:txBody>
                  <a:tcPr marL="48410" marR="48410" marT="0" marB="0" anchor="ctr"/>
                </a:tc>
                <a:tc>
                  <a:txBody>
                    <a:bodyPr/>
                    <a:lstStyle/>
                    <a:p>
                      <a:pPr marL="0" marR="0" lvl="0" indent="0" algn="l" rtl="0">
                        <a:lnSpc>
                          <a:spcPct val="107000"/>
                        </a:lnSpc>
                        <a:spcBef>
                          <a:spcPts val="0"/>
                        </a:spcBef>
                        <a:spcAft>
                          <a:spcPts val="0"/>
                        </a:spcAft>
                        <a:buNone/>
                      </a:pPr>
                      <a:r>
                        <a:rPr lang="en-US" sz="2000" dirty="0">
                          <a:solidFill>
                            <a:schemeClr val="bg1"/>
                          </a:solidFill>
                          <a:latin typeface="+mn-lt"/>
                        </a:rPr>
                        <a:t>780G, </a:t>
                      </a:r>
                      <a:r>
                        <a:rPr lang="en-US" sz="2000" dirty="0" err="1">
                          <a:solidFill>
                            <a:schemeClr val="bg1"/>
                          </a:solidFill>
                          <a:latin typeface="+mn-lt"/>
                        </a:rPr>
                        <a:t>Simplera</a:t>
                      </a:r>
                      <a:r>
                        <a:rPr lang="en-US" sz="2000" dirty="0">
                          <a:solidFill>
                            <a:schemeClr val="bg1"/>
                          </a:solidFill>
                          <a:latin typeface="+mn-lt"/>
                        </a:rPr>
                        <a:t>, </a:t>
                      </a:r>
                      <a:r>
                        <a:rPr lang="en-US" sz="2000" dirty="0" err="1">
                          <a:solidFill>
                            <a:schemeClr val="bg1"/>
                          </a:solidFill>
                          <a:latin typeface="+mn-lt"/>
                        </a:rPr>
                        <a:t>InPen</a:t>
                      </a:r>
                      <a:endParaRPr sz="2000" dirty="0">
                        <a:solidFill>
                          <a:schemeClr val="bg1"/>
                        </a:solidFill>
                        <a:latin typeface="+mn-lt"/>
                        <a:ea typeface="Calibri"/>
                        <a:cs typeface="Calibri"/>
                        <a:sym typeface="Calibri"/>
                      </a:endParaRPr>
                    </a:p>
                  </a:txBody>
                  <a:tcPr marL="48410" marR="48410" marT="0" marB="0" anchor="ctr"/>
                </a:tc>
                <a:extLst>
                  <a:ext uri="{0D108BD9-81ED-4DB2-BD59-A6C34878D82A}">
                    <a16:rowId xmlns:a16="http://schemas.microsoft.com/office/drawing/2014/main" val="10004"/>
                  </a:ext>
                </a:extLst>
              </a:tr>
              <a:tr h="964148">
                <a:tc>
                  <a:txBody>
                    <a:bodyPr/>
                    <a:lstStyle/>
                    <a:p>
                      <a:pPr marL="0" marR="0" lvl="0" indent="0" algn="l" rtl="0">
                        <a:lnSpc>
                          <a:spcPct val="107000"/>
                        </a:lnSpc>
                        <a:spcBef>
                          <a:spcPts val="0"/>
                        </a:spcBef>
                        <a:spcAft>
                          <a:spcPts val="0"/>
                        </a:spcAft>
                        <a:buNone/>
                      </a:pPr>
                      <a:r>
                        <a:rPr lang="en-US" sz="2000" b="1" dirty="0">
                          <a:solidFill>
                            <a:schemeClr val="bg1"/>
                          </a:solidFill>
                          <a:latin typeface="+mn-lt"/>
                        </a:rPr>
                        <a:t>Tidepool</a:t>
                      </a:r>
                      <a:endParaRPr sz="2000" b="1" dirty="0">
                        <a:solidFill>
                          <a:schemeClr val="bg1"/>
                        </a:solidFill>
                        <a:latin typeface="+mn-lt"/>
                        <a:ea typeface="Calibri"/>
                        <a:cs typeface="Calibri"/>
                        <a:sym typeface="Calibri"/>
                      </a:endParaRPr>
                    </a:p>
                  </a:txBody>
                  <a:tcPr marL="48410" marR="48410"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2000" dirty="0">
                          <a:solidFill>
                            <a:schemeClr val="bg1"/>
                          </a:solidFill>
                          <a:latin typeface="+mn-lt"/>
                          <a:sym typeface="Calibri"/>
                        </a:rPr>
                        <a:t>Tidepool Mobile</a:t>
                      </a:r>
                      <a:endParaRPr sz="2000" dirty="0">
                        <a:solidFill>
                          <a:schemeClr val="bg1"/>
                        </a:solidFill>
                        <a:latin typeface="+mn-lt"/>
                        <a:ea typeface="Calibri"/>
                        <a:cs typeface="Calibri"/>
                        <a:sym typeface="Calibri"/>
                      </a:endParaRPr>
                    </a:p>
                  </a:txBody>
                  <a:tcPr marL="48410" marR="48410" marT="0" marB="0" anchor="ctr"/>
                </a:tc>
                <a:tc>
                  <a:txBody>
                    <a:bodyPr/>
                    <a:lstStyle/>
                    <a:p>
                      <a:pPr marL="0" marR="0" lvl="0" indent="0" algn="l" rtl="0">
                        <a:lnSpc>
                          <a:spcPct val="107000"/>
                        </a:lnSpc>
                        <a:spcBef>
                          <a:spcPts val="0"/>
                        </a:spcBef>
                        <a:spcAft>
                          <a:spcPts val="0"/>
                        </a:spcAft>
                        <a:buNone/>
                      </a:pPr>
                      <a:r>
                        <a:rPr lang="en-US" sz="2000" dirty="0" err="1">
                          <a:solidFill>
                            <a:schemeClr val="bg1"/>
                          </a:solidFill>
                          <a:latin typeface="+mn-lt"/>
                        </a:rPr>
                        <a:t>Twiist</a:t>
                      </a:r>
                      <a:r>
                        <a:rPr lang="en-US" sz="2000" dirty="0">
                          <a:solidFill>
                            <a:schemeClr val="bg1"/>
                          </a:solidFill>
                          <a:latin typeface="+mn-lt"/>
                        </a:rPr>
                        <a:t>,, Dexcom, Libre,  many glucose meters, InPen</a:t>
                      </a:r>
                      <a:endParaRPr sz="2000" dirty="0">
                        <a:solidFill>
                          <a:schemeClr val="bg1"/>
                        </a:solidFill>
                        <a:latin typeface="+mn-lt"/>
                        <a:ea typeface="Calibri"/>
                        <a:cs typeface="Calibri"/>
                        <a:sym typeface="Calibri"/>
                      </a:endParaRPr>
                    </a:p>
                  </a:txBody>
                  <a:tcPr marL="48410" marR="48410" marT="0" marB="0" anchor="ctr"/>
                </a:tc>
                <a:extLst>
                  <a:ext uri="{0D108BD9-81ED-4DB2-BD59-A6C34878D82A}">
                    <a16:rowId xmlns:a16="http://schemas.microsoft.com/office/drawing/2014/main" val="10005"/>
                  </a:ext>
                </a:extLst>
              </a:tr>
              <a:tr h="637868">
                <a:tc>
                  <a:txBody>
                    <a:bodyPr/>
                    <a:lstStyle/>
                    <a:p>
                      <a:pPr marL="0" marR="0" lvl="0" indent="0" algn="l" rtl="0">
                        <a:lnSpc>
                          <a:spcPct val="107000"/>
                        </a:lnSpc>
                        <a:spcBef>
                          <a:spcPts val="0"/>
                        </a:spcBef>
                        <a:spcAft>
                          <a:spcPts val="0"/>
                        </a:spcAft>
                        <a:buNone/>
                      </a:pPr>
                      <a:r>
                        <a:rPr lang="en-US" sz="2000" b="1" dirty="0">
                          <a:solidFill>
                            <a:schemeClr val="bg1"/>
                          </a:solidFill>
                          <a:latin typeface="+mn-lt"/>
                          <a:ea typeface="Calibri"/>
                          <a:cs typeface="Calibri"/>
                          <a:sym typeface="Calibri"/>
                        </a:rPr>
                        <a:t>Source</a:t>
                      </a:r>
                      <a:endParaRPr sz="2000" b="1" dirty="0">
                        <a:solidFill>
                          <a:schemeClr val="bg1"/>
                        </a:solidFill>
                        <a:latin typeface="+mn-lt"/>
                        <a:ea typeface="Calibri"/>
                        <a:cs typeface="Calibri"/>
                        <a:sym typeface="Calibri"/>
                      </a:endParaRPr>
                    </a:p>
                  </a:txBody>
                  <a:tcPr marL="48410" marR="48410"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2000" dirty="0">
                          <a:solidFill>
                            <a:schemeClr val="bg1"/>
                          </a:solidFill>
                          <a:latin typeface="+mn-lt"/>
                          <a:ea typeface="Calibri"/>
                          <a:cs typeface="Calibri"/>
                          <a:sym typeface="Calibri"/>
                        </a:rPr>
                        <a:t>Tandem t:slim mobile app, Tandem </a:t>
                      </a:r>
                      <a:r>
                        <a:rPr lang="en-US" sz="2000" dirty="0" err="1">
                          <a:solidFill>
                            <a:schemeClr val="bg1"/>
                          </a:solidFill>
                          <a:latin typeface="+mn-lt"/>
                          <a:ea typeface="Calibri"/>
                          <a:cs typeface="Calibri"/>
                          <a:sym typeface="Calibri"/>
                        </a:rPr>
                        <a:t>mobi</a:t>
                      </a:r>
                      <a:r>
                        <a:rPr lang="en-US" sz="2000" dirty="0">
                          <a:solidFill>
                            <a:schemeClr val="bg1"/>
                          </a:solidFill>
                          <a:latin typeface="+mn-lt"/>
                          <a:ea typeface="Calibri"/>
                          <a:cs typeface="Calibri"/>
                          <a:sym typeface="Calibri"/>
                        </a:rPr>
                        <a:t> mobile app</a:t>
                      </a:r>
                      <a:endParaRPr sz="2000" dirty="0">
                        <a:solidFill>
                          <a:schemeClr val="bg1"/>
                        </a:solidFill>
                        <a:latin typeface="+mn-lt"/>
                        <a:ea typeface="Calibri"/>
                        <a:cs typeface="Calibri"/>
                        <a:sym typeface="Calibri"/>
                      </a:endParaRPr>
                    </a:p>
                  </a:txBody>
                  <a:tcPr marL="48410" marR="48410" marT="0" marB="0" anchor="ctr"/>
                </a:tc>
                <a:tc>
                  <a:txBody>
                    <a:bodyPr/>
                    <a:lstStyle/>
                    <a:p>
                      <a:pPr marL="0" marR="0" lvl="0" indent="0" algn="l" rtl="0">
                        <a:lnSpc>
                          <a:spcPct val="107000"/>
                        </a:lnSpc>
                        <a:spcBef>
                          <a:spcPts val="0"/>
                        </a:spcBef>
                        <a:spcAft>
                          <a:spcPts val="0"/>
                        </a:spcAft>
                        <a:buNone/>
                      </a:pPr>
                      <a:r>
                        <a:rPr lang="en-US" sz="2000" dirty="0">
                          <a:solidFill>
                            <a:schemeClr val="bg1"/>
                          </a:solidFill>
                          <a:latin typeface="+mn-lt"/>
                          <a:ea typeface="Calibri"/>
                          <a:cs typeface="Calibri"/>
                          <a:sym typeface="Calibri"/>
                        </a:rPr>
                        <a:t>T:Slim X2, Mobi </a:t>
                      </a:r>
                      <a:endParaRPr sz="2000" dirty="0">
                        <a:solidFill>
                          <a:schemeClr val="bg1"/>
                        </a:solidFill>
                        <a:latin typeface="+mn-lt"/>
                        <a:ea typeface="Calibri"/>
                        <a:cs typeface="Calibri"/>
                        <a:sym typeface="Calibri"/>
                      </a:endParaRPr>
                    </a:p>
                  </a:txBody>
                  <a:tcPr marL="48410" marR="48410" marT="0" marB="0" anchor="ctr"/>
                </a:tc>
                <a:extLst>
                  <a:ext uri="{0D108BD9-81ED-4DB2-BD59-A6C34878D82A}">
                    <a16:rowId xmlns:a16="http://schemas.microsoft.com/office/drawing/2014/main" val="10006"/>
                  </a:ext>
                </a:extLst>
              </a:tr>
              <a:tr h="637939">
                <a:tc>
                  <a:txBody>
                    <a:bodyPr/>
                    <a:lstStyle/>
                    <a:p>
                      <a:pPr marL="0" marR="0" lvl="0" indent="0" algn="l" rtl="0">
                        <a:lnSpc>
                          <a:spcPct val="107000"/>
                        </a:lnSpc>
                        <a:spcBef>
                          <a:spcPts val="0"/>
                        </a:spcBef>
                        <a:spcAft>
                          <a:spcPts val="0"/>
                        </a:spcAft>
                        <a:buNone/>
                      </a:pPr>
                      <a:r>
                        <a:rPr lang="en-US" sz="2000" b="1" dirty="0">
                          <a:solidFill>
                            <a:schemeClr val="bg1"/>
                          </a:solidFill>
                          <a:latin typeface="+mn-lt"/>
                        </a:rPr>
                        <a:t>Eversense Data Management System</a:t>
                      </a:r>
                      <a:endParaRPr sz="2000" b="1" dirty="0">
                        <a:solidFill>
                          <a:schemeClr val="bg1"/>
                        </a:solidFill>
                        <a:latin typeface="+mn-lt"/>
                        <a:ea typeface="Calibri"/>
                        <a:cs typeface="Calibri"/>
                        <a:sym typeface="Calibri"/>
                      </a:endParaRPr>
                    </a:p>
                  </a:txBody>
                  <a:tcPr marL="48410" marR="48410"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2000" dirty="0">
                          <a:solidFill>
                            <a:schemeClr val="bg1"/>
                          </a:solidFill>
                          <a:latin typeface="+mn-lt"/>
                          <a:sym typeface="Calibri"/>
                        </a:rPr>
                        <a:t>Eversense</a:t>
                      </a:r>
                      <a:endParaRPr sz="2000" dirty="0">
                        <a:solidFill>
                          <a:schemeClr val="bg1"/>
                        </a:solidFill>
                        <a:latin typeface="+mn-lt"/>
                        <a:ea typeface="Calibri"/>
                        <a:cs typeface="Calibri"/>
                        <a:sym typeface="Calibri"/>
                      </a:endParaRPr>
                    </a:p>
                  </a:txBody>
                  <a:tcPr marL="48410" marR="48410" marT="0" marB="0" anchor="ctr"/>
                </a:tc>
                <a:tc>
                  <a:txBody>
                    <a:bodyPr/>
                    <a:lstStyle/>
                    <a:p>
                      <a:pPr marL="0" marR="0" lvl="0" indent="0" algn="l" rtl="0">
                        <a:lnSpc>
                          <a:spcPct val="107000"/>
                        </a:lnSpc>
                        <a:spcBef>
                          <a:spcPts val="0"/>
                        </a:spcBef>
                        <a:spcAft>
                          <a:spcPts val="0"/>
                        </a:spcAft>
                        <a:buNone/>
                      </a:pPr>
                      <a:r>
                        <a:rPr lang="en-US" sz="2000" dirty="0">
                          <a:solidFill>
                            <a:schemeClr val="bg1"/>
                          </a:solidFill>
                          <a:latin typeface="+mn-lt"/>
                        </a:rPr>
                        <a:t>Eversense</a:t>
                      </a:r>
                      <a:endParaRPr sz="2000" dirty="0">
                        <a:solidFill>
                          <a:schemeClr val="bg1"/>
                        </a:solidFill>
                        <a:latin typeface="+mn-lt"/>
                        <a:ea typeface="Calibri"/>
                        <a:cs typeface="Calibri"/>
                        <a:sym typeface="Calibri"/>
                      </a:endParaRPr>
                    </a:p>
                  </a:txBody>
                  <a:tcPr marL="48410" marR="48410" marT="0" marB="0" anchor="ctr"/>
                </a:tc>
                <a:extLst>
                  <a:ext uri="{0D108BD9-81ED-4DB2-BD59-A6C34878D82A}">
                    <a16:rowId xmlns:a16="http://schemas.microsoft.com/office/drawing/2014/main" val="10007"/>
                  </a:ext>
                </a:extLst>
              </a:tr>
              <a:tr h="386517">
                <a:tc>
                  <a:txBody>
                    <a:bodyPr/>
                    <a:lstStyle/>
                    <a:p>
                      <a:pPr marL="0" marR="0" lvl="0" indent="0" algn="l" rtl="0">
                        <a:lnSpc>
                          <a:spcPct val="107000"/>
                        </a:lnSpc>
                        <a:spcBef>
                          <a:spcPts val="0"/>
                        </a:spcBef>
                        <a:spcAft>
                          <a:spcPts val="0"/>
                        </a:spcAft>
                        <a:buNone/>
                      </a:pPr>
                      <a:r>
                        <a:rPr lang="en-US" sz="2000" b="1" dirty="0">
                          <a:solidFill>
                            <a:schemeClr val="bg1"/>
                          </a:solidFill>
                          <a:latin typeface="+mn-lt"/>
                          <a:sym typeface="Calibri"/>
                        </a:rPr>
                        <a:t>InPen Insights Report</a:t>
                      </a:r>
                      <a:endParaRPr sz="2000" b="1" dirty="0">
                        <a:solidFill>
                          <a:schemeClr val="bg1"/>
                        </a:solidFill>
                        <a:latin typeface="+mn-lt"/>
                        <a:ea typeface="Calibri"/>
                        <a:cs typeface="Calibri"/>
                        <a:sym typeface="Calibri"/>
                      </a:endParaRPr>
                    </a:p>
                  </a:txBody>
                  <a:tcPr marL="48410" marR="48410"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2000" dirty="0" err="1">
                          <a:solidFill>
                            <a:schemeClr val="bg1"/>
                          </a:solidFill>
                          <a:latin typeface="+mn-lt"/>
                          <a:sym typeface="Calibri"/>
                        </a:rPr>
                        <a:t>InPen</a:t>
                      </a:r>
                      <a:endParaRPr sz="2000" dirty="0">
                        <a:solidFill>
                          <a:schemeClr val="bg1"/>
                        </a:solidFill>
                        <a:latin typeface="+mn-lt"/>
                        <a:ea typeface="Calibri"/>
                        <a:cs typeface="Calibri"/>
                        <a:sym typeface="Calibri"/>
                      </a:endParaRPr>
                    </a:p>
                  </a:txBody>
                  <a:tcPr marL="48410" marR="48410" marT="0" marB="0" anchor="ctr"/>
                </a:tc>
                <a:tc>
                  <a:txBody>
                    <a:bodyPr/>
                    <a:lstStyle/>
                    <a:p>
                      <a:pPr marL="0" marR="0" lvl="0" indent="0" algn="l" rtl="0">
                        <a:lnSpc>
                          <a:spcPct val="107000"/>
                        </a:lnSpc>
                        <a:spcBef>
                          <a:spcPts val="0"/>
                        </a:spcBef>
                        <a:spcAft>
                          <a:spcPts val="0"/>
                        </a:spcAft>
                        <a:buNone/>
                      </a:pPr>
                      <a:r>
                        <a:rPr lang="en-US" sz="2000" dirty="0">
                          <a:solidFill>
                            <a:schemeClr val="bg1"/>
                          </a:solidFill>
                          <a:latin typeface="+mn-lt"/>
                          <a:sym typeface="Calibri"/>
                        </a:rPr>
                        <a:t>InPen, Dexcom, </a:t>
                      </a:r>
                      <a:r>
                        <a:rPr lang="en-US" sz="2000" dirty="0" err="1">
                          <a:solidFill>
                            <a:schemeClr val="bg1"/>
                          </a:solidFill>
                          <a:latin typeface="+mn-lt"/>
                          <a:sym typeface="Calibri"/>
                        </a:rPr>
                        <a:t>Simplera</a:t>
                      </a:r>
                      <a:endParaRPr sz="2000" dirty="0">
                        <a:solidFill>
                          <a:schemeClr val="bg1"/>
                        </a:solidFill>
                        <a:latin typeface="+mn-lt"/>
                        <a:ea typeface="Calibri"/>
                        <a:cs typeface="Calibri"/>
                        <a:sym typeface="Calibri"/>
                      </a:endParaRPr>
                    </a:p>
                  </a:txBody>
                  <a:tcPr marL="48410" marR="48410" marT="0" marB="0" anchor="ctr"/>
                </a:tc>
                <a:extLst>
                  <a:ext uri="{0D108BD9-81ED-4DB2-BD59-A6C34878D82A}">
                    <a16:rowId xmlns:a16="http://schemas.microsoft.com/office/drawing/2014/main" val="10008"/>
                  </a:ext>
                </a:extLst>
              </a:tr>
              <a:tr h="318970">
                <a:tc>
                  <a:txBody>
                    <a:bodyPr/>
                    <a:lstStyle/>
                    <a:p>
                      <a:pPr marL="0" marR="0" lvl="0" indent="0" algn="l" rtl="0">
                        <a:lnSpc>
                          <a:spcPct val="107000"/>
                        </a:lnSpc>
                        <a:spcBef>
                          <a:spcPts val="0"/>
                        </a:spcBef>
                        <a:spcAft>
                          <a:spcPts val="0"/>
                        </a:spcAft>
                        <a:buNone/>
                      </a:pPr>
                      <a:r>
                        <a:rPr lang="en-US" sz="2000" b="1" dirty="0">
                          <a:solidFill>
                            <a:schemeClr val="bg1"/>
                          </a:solidFill>
                          <a:latin typeface="+mn-lt"/>
                          <a:ea typeface="Calibri"/>
                          <a:cs typeface="Calibri"/>
                          <a:sym typeface="Calibri"/>
                        </a:rPr>
                        <a:t>Tempo Platform</a:t>
                      </a:r>
                      <a:endParaRPr sz="2000" b="1" dirty="0">
                        <a:solidFill>
                          <a:schemeClr val="bg1"/>
                        </a:solidFill>
                        <a:latin typeface="+mn-lt"/>
                        <a:ea typeface="Calibri"/>
                        <a:cs typeface="Calibri"/>
                        <a:sym typeface="Calibri"/>
                      </a:endParaRPr>
                    </a:p>
                  </a:txBody>
                  <a:tcPr marL="48410" marR="48410"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2000" dirty="0" err="1">
                          <a:solidFill>
                            <a:schemeClr val="bg1"/>
                          </a:solidFill>
                          <a:latin typeface="+mn-lt"/>
                          <a:ea typeface="Calibri"/>
                          <a:cs typeface="Calibri"/>
                          <a:sym typeface="Calibri"/>
                        </a:rPr>
                        <a:t>TempoSmart</a:t>
                      </a:r>
                      <a:r>
                        <a:rPr lang="en-US" sz="2000" dirty="0">
                          <a:solidFill>
                            <a:schemeClr val="bg1"/>
                          </a:solidFill>
                          <a:latin typeface="+mn-lt"/>
                          <a:ea typeface="Calibri"/>
                          <a:cs typeface="Calibri"/>
                          <a:sym typeface="Calibri"/>
                        </a:rPr>
                        <a:t> </a:t>
                      </a:r>
                      <a:endParaRPr sz="2000" dirty="0">
                        <a:solidFill>
                          <a:schemeClr val="bg1"/>
                        </a:solidFill>
                        <a:latin typeface="+mn-lt"/>
                        <a:ea typeface="Calibri"/>
                        <a:cs typeface="Calibri"/>
                        <a:sym typeface="Calibri"/>
                      </a:endParaRPr>
                    </a:p>
                  </a:txBody>
                  <a:tcPr marL="48410" marR="48410" marT="0" marB="0" anchor="ctr"/>
                </a:tc>
                <a:tc>
                  <a:txBody>
                    <a:bodyPr/>
                    <a:lstStyle/>
                    <a:p>
                      <a:pPr marL="0" marR="0" lvl="0" indent="0" algn="l" rtl="0">
                        <a:lnSpc>
                          <a:spcPct val="107000"/>
                        </a:lnSpc>
                        <a:spcBef>
                          <a:spcPts val="0"/>
                        </a:spcBef>
                        <a:spcAft>
                          <a:spcPts val="0"/>
                        </a:spcAft>
                        <a:buNone/>
                      </a:pPr>
                      <a:r>
                        <a:rPr lang="en-US" sz="2000" dirty="0" err="1">
                          <a:solidFill>
                            <a:schemeClr val="bg1"/>
                          </a:solidFill>
                          <a:latin typeface="+mn-lt"/>
                          <a:ea typeface="Calibri"/>
                          <a:cs typeface="Calibri"/>
                          <a:sym typeface="Calibri"/>
                        </a:rPr>
                        <a:t>TempoSmart</a:t>
                      </a:r>
                      <a:r>
                        <a:rPr lang="en-US" sz="2000" dirty="0">
                          <a:solidFill>
                            <a:schemeClr val="bg1"/>
                          </a:solidFill>
                          <a:latin typeface="+mn-lt"/>
                          <a:ea typeface="Calibri"/>
                          <a:cs typeface="Calibri"/>
                          <a:sym typeface="Calibri"/>
                        </a:rPr>
                        <a:t> Button, Dexcom</a:t>
                      </a:r>
                      <a:endParaRPr sz="2000" dirty="0">
                        <a:solidFill>
                          <a:schemeClr val="bg1"/>
                        </a:solidFill>
                        <a:latin typeface="+mn-lt"/>
                        <a:ea typeface="Calibri"/>
                        <a:cs typeface="Calibri"/>
                        <a:sym typeface="Calibri"/>
                      </a:endParaRPr>
                    </a:p>
                  </a:txBody>
                  <a:tcPr marL="48410" marR="48410" marT="0" marB="0" anchor="ctr"/>
                </a:tc>
                <a:extLst>
                  <a:ext uri="{0D108BD9-81ED-4DB2-BD59-A6C34878D82A}">
                    <a16:rowId xmlns:a16="http://schemas.microsoft.com/office/drawing/2014/main" val="10009"/>
                  </a:ext>
                </a:extLst>
              </a:tr>
            </a:tbl>
          </a:graphicData>
        </a:graphic>
      </p:graphicFrame>
    </p:spTree>
  </p:cSld>
  <p:clrMapOvr>
    <a:masterClrMapping/>
  </p:clrMapOvr>
  <p:transition spd="slow"/>
  <p:extLst>
    <p:ext uri="{6950BFC3-D8DA-4A85-94F7-54DA5524770B}">
      <p188:commentRel xmlns:p188="http://schemas.microsoft.com/office/powerpoint/2018/8/main" r:id="rId3"/>
    </p:ext>
  </p:extLs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Title 2">
            <a:extLst>
              <a:ext uri="{FF2B5EF4-FFF2-40B4-BE49-F238E27FC236}">
                <a16:creationId xmlns:a16="http://schemas.microsoft.com/office/drawing/2014/main" id="{BB9ADEB3-C328-2792-99E0-BB83CF5B3858}"/>
              </a:ext>
            </a:extLst>
          </p:cNvPr>
          <p:cNvSpPr>
            <a:spLocks noGrp="1"/>
          </p:cNvSpPr>
          <p:nvPr>
            <p:ph type="title"/>
          </p:nvPr>
        </p:nvSpPr>
        <p:spPr>
          <a:xfrm>
            <a:off x="-152400" y="87313"/>
            <a:ext cx="12192000" cy="1327150"/>
          </a:xfrm>
        </p:spPr>
        <p:txBody>
          <a:bodyPr/>
          <a:lstStyle/>
          <a:p>
            <a:r>
              <a:rPr lang="en-US" altLang="en-US" dirty="0"/>
              <a:t>Learn All About the Tech </a:t>
            </a:r>
          </a:p>
        </p:txBody>
      </p:sp>
      <p:sp>
        <p:nvSpPr>
          <p:cNvPr id="244739" name="TextBox 4">
            <a:extLst>
              <a:ext uri="{FF2B5EF4-FFF2-40B4-BE49-F238E27FC236}">
                <a16:creationId xmlns:a16="http://schemas.microsoft.com/office/drawing/2014/main" id="{1C6765D1-3D64-FDD3-E6FB-4B2FA6AED63D}"/>
              </a:ext>
            </a:extLst>
          </p:cNvPr>
          <p:cNvSpPr txBox="1">
            <a:spLocks noChangeArrowheads="1"/>
          </p:cNvSpPr>
          <p:nvPr/>
        </p:nvSpPr>
        <p:spPr bwMode="auto">
          <a:xfrm>
            <a:off x="381000" y="6315075"/>
            <a:ext cx="2895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4400">
                <a:solidFill>
                  <a:schemeClr val="bg2"/>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4000">
                <a:solidFill>
                  <a:schemeClr val="bg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3600">
                <a:solidFill>
                  <a:schemeClr val="bg2"/>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400">
                <a:solidFill>
                  <a:schemeClr val="bg1"/>
                </a:solidFill>
                <a:hlinkClick r:id="rId3"/>
              </a:rPr>
              <a:t>https://pro.diabeteswise.org/</a:t>
            </a:r>
            <a:endParaRPr lang="en-US" altLang="en-US" sz="1400">
              <a:solidFill>
                <a:schemeClr val="bg1"/>
              </a:solidFill>
            </a:endParaRPr>
          </a:p>
        </p:txBody>
      </p:sp>
      <p:pic>
        <p:nvPicPr>
          <p:cNvPr id="244740" name="Picture 1">
            <a:extLst>
              <a:ext uri="{FF2B5EF4-FFF2-40B4-BE49-F238E27FC236}">
                <a16:creationId xmlns:a16="http://schemas.microsoft.com/office/drawing/2014/main" id="{E89F3B5D-AC80-6D42-54A0-BFA4873E95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1295400"/>
            <a:ext cx="4381500"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41" name="Picture 9">
            <a:extLst>
              <a:ext uri="{FF2B5EF4-FFF2-40B4-BE49-F238E27FC236}">
                <a16:creationId xmlns:a16="http://schemas.microsoft.com/office/drawing/2014/main" id="{5DF22C39-8265-2253-88C7-A1047B5250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5573"/>
          <a:stretch>
            <a:fillRect/>
          </a:stretch>
        </p:blipFill>
        <p:spPr bwMode="auto">
          <a:xfrm>
            <a:off x="8077200" y="5245100"/>
            <a:ext cx="3076575"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42" name="Picture 4">
            <a:extLst>
              <a:ext uri="{FF2B5EF4-FFF2-40B4-BE49-F238E27FC236}">
                <a16:creationId xmlns:a16="http://schemas.microsoft.com/office/drawing/2014/main" id="{C5A0280C-7550-4BAA-AFC6-5FE9244A9D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900" y="1385888"/>
            <a:ext cx="28194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43" name="Picture 6">
            <a:extLst>
              <a:ext uri="{FF2B5EF4-FFF2-40B4-BE49-F238E27FC236}">
                <a16:creationId xmlns:a16="http://schemas.microsoft.com/office/drawing/2014/main" id="{8B07FB91-FC69-7E02-9156-5539695E62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0988" y="1873250"/>
            <a:ext cx="6440487"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44" name="TextBox 4">
            <a:extLst>
              <a:ext uri="{FF2B5EF4-FFF2-40B4-BE49-F238E27FC236}">
                <a16:creationId xmlns:a16="http://schemas.microsoft.com/office/drawing/2014/main" id="{B4C6F24F-C440-692A-A3D5-E07642F2D643}"/>
              </a:ext>
            </a:extLst>
          </p:cNvPr>
          <p:cNvSpPr txBox="1">
            <a:spLocks noChangeArrowheads="1"/>
          </p:cNvSpPr>
          <p:nvPr/>
        </p:nvSpPr>
        <p:spPr bwMode="auto">
          <a:xfrm>
            <a:off x="7708900" y="6427788"/>
            <a:ext cx="39116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4400">
                <a:solidFill>
                  <a:schemeClr val="bg2"/>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4000">
                <a:solidFill>
                  <a:schemeClr val="bg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3600">
                <a:solidFill>
                  <a:schemeClr val="bg2"/>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400">
                <a:solidFill>
                  <a:schemeClr val="tx1"/>
                </a:solidFill>
                <a:hlinkClick r:id="rId8"/>
              </a:rPr>
              <a:t>https://www.diabeteseducator.org/danatech/home</a:t>
            </a:r>
            <a:r>
              <a:rPr lang="en-US" altLang="en-US" sz="1400">
                <a:solidFill>
                  <a:schemeClr val="tx1"/>
                </a:solidFill>
                <a:latin typeface="Calibri" panose="020F0502020204030204" pitchFamily="34" charset="0"/>
                <a:hlinkClick r:id="rId8"/>
              </a:rPr>
              <a:t>)</a:t>
            </a:r>
            <a:r>
              <a:rPr lang="en-US" altLang="en-US" sz="1400">
                <a:solidFill>
                  <a:schemeClr val="bg1"/>
                </a:solidFill>
              </a:rPr>
              <a:t>/</a:t>
            </a:r>
          </a:p>
        </p:txBody>
      </p:sp>
      <p:sp>
        <p:nvSpPr>
          <p:cNvPr id="2" name="Oval 1">
            <a:extLst>
              <a:ext uri="{FF2B5EF4-FFF2-40B4-BE49-F238E27FC236}">
                <a16:creationId xmlns:a16="http://schemas.microsoft.com/office/drawing/2014/main" id="{C66F7086-03C8-0D83-B9D1-A48ABFC6E9D8}"/>
              </a:ext>
            </a:extLst>
          </p:cNvPr>
          <p:cNvSpPr/>
          <p:nvPr/>
        </p:nvSpPr>
        <p:spPr>
          <a:xfrm>
            <a:off x="8469630" y="4343400"/>
            <a:ext cx="304800" cy="76200"/>
          </a:xfrm>
          <a:prstGeom prst="ellipse">
            <a:avLst/>
          </a:prstGeom>
          <a:solidFill>
            <a:srgbClr val="C5C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Title 1">
            <a:extLst>
              <a:ext uri="{FF2B5EF4-FFF2-40B4-BE49-F238E27FC236}">
                <a16:creationId xmlns:a16="http://schemas.microsoft.com/office/drawing/2014/main" id="{10C3D560-5D44-CC3C-6AA7-AB43D50704B0}"/>
              </a:ext>
            </a:extLst>
          </p:cNvPr>
          <p:cNvSpPr>
            <a:spLocks noGrp="1"/>
          </p:cNvSpPr>
          <p:nvPr>
            <p:ph type="title"/>
          </p:nvPr>
        </p:nvSpPr>
        <p:spPr>
          <a:xfrm>
            <a:off x="0" y="228600"/>
            <a:ext cx="6705600" cy="1325563"/>
          </a:xfrm>
        </p:spPr>
        <p:txBody>
          <a:bodyPr/>
          <a:lstStyle/>
          <a:p>
            <a:r>
              <a:rPr lang="en-US" altLang="en-US" dirty="0"/>
              <a:t>Panther Tools</a:t>
            </a:r>
          </a:p>
        </p:txBody>
      </p:sp>
      <p:pic>
        <p:nvPicPr>
          <p:cNvPr id="246787" name="Picture 4">
            <a:extLst>
              <a:ext uri="{FF2B5EF4-FFF2-40B4-BE49-F238E27FC236}">
                <a16:creationId xmlns:a16="http://schemas.microsoft.com/office/drawing/2014/main" id="{DCAE766F-A847-B6F8-E47F-0023EFB8D4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2860"/>
            <a:ext cx="57896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88" name="Picture 6">
            <a:extLst>
              <a:ext uri="{FF2B5EF4-FFF2-40B4-BE49-F238E27FC236}">
                <a16:creationId xmlns:a16="http://schemas.microsoft.com/office/drawing/2014/main" id="{452F590F-735C-8263-D316-6C96A8BB97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62200"/>
            <a:ext cx="6351588"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F6722290-441A-6520-F542-A332DB007FD7}"/>
              </a:ext>
            </a:extLst>
          </p:cNvPr>
          <p:cNvSpPr/>
          <p:nvPr/>
        </p:nvSpPr>
        <p:spPr>
          <a:xfrm>
            <a:off x="5105400" y="2895600"/>
            <a:ext cx="533400" cy="228600"/>
          </a:xfrm>
          <a:prstGeom prst="ellipse">
            <a:avLst/>
          </a:prstGeom>
          <a:solidFill>
            <a:srgbClr val="C5C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18A4AC50-18A8-46DD-CC62-B3B2F3C027F3}"/>
              </a:ext>
            </a:extLst>
          </p:cNvPr>
          <p:cNvSpPr/>
          <p:nvPr/>
        </p:nvSpPr>
        <p:spPr>
          <a:xfrm rot="21054980" flipV="1">
            <a:off x="9208494" y="1664754"/>
            <a:ext cx="159123" cy="75760"/>
          </a:xfrm>
          <a:prstGeom prst="ellipse">
            <a:avLst/>
          </a:prstGeom>
          <a:solidFill>
            <a:srgbClr val="C5C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601CCEC-0E7C-03D5-900B-31E4538D8985}"/>
              </a:ext>
            </a:extLst>
          </p:cNvPr>
          <p:cNvSpPr>
            <a:spLocks noGrp="1"/>
          </p:cNvSpPr>
          <p:nvPr>
            <p:ph type="body" sz="quarter" idx="16"/>
          </p:nvPr>
        </p:nvSpPr>
        <p:spPr>
          <a:xfrm>
            <a:off x="330200" y="6516688"/>
            <a:ext cx="11276013" cy="246062"/>
          </a:xfrm>
        </p:spPr>
        <p:txBody>
          <a:bodyPr rtlCol="0">
            <a:noAutofit/>
          </a:bodyPr>
          <a:lstStyle/>
          <a:p>
            <a:pPr fontAlgn="auto">
              <a:spcAft>
                <a:spcPts val="0"/>
              </a:spcAft>
              <a:defRPr/>
            </a:pPr>
            <a:r>
              <a:rPr lang="en-DE" sz="1200">
                <a:latin typeface="Arial" panose="020B0604020202020204" pitchFamily="34" charset="0"/>
              </a:rPr>
              <a:t>1 </a:t>
            </a:r>
            <a:r>
              <a:rPr sz="1200">
                <a:latin typeface="Arial" panose="020B0604020202020204" pitchFamily="34" charset="0"/>
              </a:rPr>
              <a:t>American Diabetes Association. </a:t>
            </a:r>
            <a:r>
              <a:rPr sz="1200" i="1">
                <a:latin typeface="Arial" panose="020B0604020202020204" pitchFamily="34" charset="0"/>
              </a:rPr>
              <a:t>Diabetes Care</a:t>
            </a:r>
            <a:r>
              <a:rPr sz="1200">
                <a:latin typeface="Arial" panose="020B0604020202020204" pitchFamily="34" charset="0"/>
              </a:rPr>
              <a:t>. 202</a:t>
            </a:r>
            <a:r>
              <a:rPr lang="en-DE" sz="1200">
                <a:latin typeface="Arial" panose="020B0604020202020204" pitchFamily="34" charset="0"/>
              </a:rPr>
              <a:t>5</a:t>
            </a:r>
            <a:r>
              <a:rPr sz="1200">
                <a:latin typeface="Arial" panose="020B0604020202020204" pitchFamily="34" charset="0"/>
              </a:rPr>
              <a:t>;4</a:t>
            </a:r>
            <a:r>
              <a:rPr lang="en-DE" sz="1200">
                <a:latin typeface="Arial" panose="020B0604020202020204" pitchFamily="34" charset="0"/>
              </a:rPr>
              <a:t>8</a:t>
            </a:r>
            <a:r>
              <a:rPr sz="1200">
                <a:latin typeface="Arial" panose="020B0604020202020204" pitchFamily="34" charset="0"/>
              </a:rPr>
              <a:t>(Suppl. 1):S</a:t>
            </a:r>
            <a:r>
              <a:rPr lang="en-DE" sz="1200">
                <a:latin typeface="Arial" panose="020B0604020202020204" pitchFamily="34" charset="0"/>
              </a:rPr>
              <a:t>146-S166</a:t>
            </a:r>
            <a:r>
              <a:rPr sz="1200">
                <a:latin typeface="Arial" panose="020B0604020202020204" pitchFamily="34" charset="0"/>
              </a:rPr>
              <a:t>. </a:t>
            </a:r>
            <a:r>
              <a:rPr lang="en-DE" sz="1200">
                <a:latin typeface="Arial" panose="020B0604020202020204" pitchFamily="34" charset="0"/>
              </a:rPr>
              <a:t>2 </a:t>
            </a:r>
            <a:r>
              <a:rPr sz="1200">
                <a:latin typeface="Arial" panose="020B0604020202020204" pitchFamily="34" charset="0"/>
              </a:rPr>
              <a:t>American Diabetes Association. </a:t>
            </a:r>
            <a:r>
              <a:rPr sz="1200" i="1">
                <a:latin typeface="Arial" panose="020B0604020202020204" pitchFamily="34" charset="0"/>
              </a:rPr>
              <a:t>Diabetes Care</a:t>
            </a:r>
            <a:r>
              <a:rPr sz="1200">
                <a:latin typeface="Arial" panose="020B0604020202020204" pitchFamily="34" charset="0"/>
              </a:rPr>
              <a:t>. 202</a:t>
            </a:r>
            <a:r>
              <a:rPr lang="en-DE" sz="1200">
                <a:latin typeface="Arial" panose="020B0604020202020204" pitchFamily="34" charset="0"/>
              </a:rPr>
              <a:t>5</a:t>
            </a:r>
            <a:r>
              <a:rPr sz="1200">
                <a:latin typeface="Arial" panose="020B0604020202020204" pitchFamily="34" charset="0"/>
              </a:rPr>
              <a:t>;4</a:t>
            </a:r>
            <a:r>
              <a:rPr lang="en-DE" sz="1200">
                <a:latin typeface="Arial" panose="020B0604020202020204" pitchFamily="34" charset="0"/>
              </a:rPr>
              <a:t>8</a:t>
            </a:r>
            <a:r>
              <a:rPr sz="1200">
                <a:latin typeface="Arial" panose="020B0604020202020204" pitchFamily="34" charset="0"/>
              </a:rPr>
              <a:t>(Suppl. 1):S</a:t>
            </a:r>
            <a:r>
              <a:rPr lang="en-DE" sz="1200">
                <a:latin typeface="Arial" panose="020B0604020202020204" pitchFamily="34" charset="0"/>
              </a:rPr>
              <a:t>128-S145</a:t>
            </a:r>
            <a:r>
              <a:rPr sz="600">
                <a:latin typeface="Arial" panose="020B0604020202020204" pitchFamily="34" charset="0"/>
              </a:rPr>
              <a:t>. </a:t>
            </a:r>
            <a:endParaRPr lang="en-GB" sz="600">
              <a:latin typeface="Arial" panose="020B0604020202020204" pitchFamily="34" charset="0"/>
              <a:cs typeface="Arial" panose="020B0604020202020204" pitchFamily="34" charset="0"/>
            </a:endParaRPr>
          </a:p>
        </p:txBody>
      </p:sp>
      <p:sp>
        <p:nvSpPr>
          <p:cNvPr id="109571" name="Title 1">
            <a:extLst>
              <a:ext uri="{FF2B5EF4-FFF2-40B4-BE49-F238E27FC236}">
                <a16:creationId xmlns:a16="http://schemas.microsoft.com/office/drawing/2014/main" id="{46B812C4-1B59-7AAA-6680-23C85AA0F118}"/>
              </a:ext>
            </a:extLst>
          </p:cNvPr>
          <p:cNvSpPr>
            <a:spLocks noGrp="1" noChangeArrowheads="1"/>
          </p:cNvSpPr>
          <p:nvPr>
            <p:ph type="title"/>
          </p:nvPr>
        </p:nvSpPr>
        <p:spPr>
          <a:xfrm>
            <a:off x="4370388" y="322661"/>
            <a:ext cx="7366000" cy="705642"/>
          </a:xfrm>
        </p:spPr>
        <p:txBody>
          <a:bodyPr/>
          <a:lstStyle/>
          <a:p>
            <a:pPr>
              <a:spcBef>
                <a:spcPct val="0"/>
              </a:spcBef>
            </a:pPr>
            <a:r>
              <a:rPr lang="LID4096" altLang="en-US" dirty="0">
                <a:solidFill>
                  <a:schemeClr val="accent1"/>
                </a:solidFill>
              </a:rPr>
              <a:t>ADA Standards of Care 2025</a:t>
            </a:r>
            <a:endParaRPr lang="en-US" altLang="en-US" dirty="0">
              <a:solidFill>
                <a:schemeClr val="accent1"/>
              </a:solidFill>
            </a:endParaRPr>
          </a:p>
        </p:txBody>
      </p:sp>
      <p:pic>
        <p:nvPicPr>
          <p:cNvPr id="5" name="Graphic 4">
            <a:extLst>
              <a:ext uri="{FF2B5EF4-FFF2-40B4-BE49-F238E27FC236}">
                <a16:creationId xmlns:a16="http://schemas.microsoft.com/office/drawing/2014/main" id="{B467F911-5249-E54F-A2B5-4F466AA21607}"/>
              </a:ext>
            </a:extLst>
          </p:cNvPr>
          <p:cNvPicPr>
            <a:picLocks noChangeAspect="1"/>
          </p:cNvPicPr>
          <p:nvPr/>
        </p:nvPicPr>
        <p:blipFill>
          <a:blip r:embed="rId4"/>
          <a:stretch>
            <a:fillRect/>
          </a:stretch>
        </p:blipFill>
        <p:spPr>
          <a:xfrm>
            <a:off x="344488" y="2782888"/>
            <a:ext cx="3082925" cy="865187"/>
          </a:xfrm>
          <a:prstGeom prst="rect">
            <a:avLst/>
          </a:prstGeom>
        </p:spPr>
      </p:pic>
      <p:sp>
        <p:nvSpPr>
          <p:cNvPr id="4" name="Text Placeholder 157">
            <a:extLst>
              <a:ext uri="{FF2B5EF4-FFF2-40B4-BE49-F238E27FC236}">
                <a16:creationId xmlns:a16="http://schemas.microsoft.com/office/drawing/2014/main" id="{B78BBBF0-632A-68FC-FA57-79A2292032DD}"/>
              </a:ext>
            </a:extLst>
          </p:cNvPr>
          <p:cNvSpPr txBox="1">
            <a:spLocks/>
          </p:cNvSpPr>
          <p:nvPr/>
        </p:nvSpPr>
        <p:spPr>
          <a:xfrm rot="16200000">
            <a:off x="6014244" y="-245269"/>
            <a:ext cx="4446588" cy="7908925"/>
          </a:xfrm>
          <a:prstGeom prst="round2SameRect">
            <a:avLst>
              <a:gd name="adj1" fmla="val 3321"/>
              <a:gd name="adj2" fmla="val 0"/>
            </a:avLst>
          </a:prstGeom>
          <a:solidFill>
            <a:schemeClr val="bg1"/>
          </a:solidFill>
          <a:effectLst>
            <a:outerShdw blurRad="127000" algn="ctr" rotWithShape="0">
              <a:prstClr val="black">
                <a:alpha val="15000"/>
              </a:prstClr>
            </a:outerShdw>
          </a:effectLst>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182880" indent="-182880" algn="l" defTabSz="914400" rtl="0" eaLnBrk="1" latinLnBrk="0" hangingPunct="1">
              <a:lnSpc>
                <a:spcPct val="100000"/>
              </a:lnSpc>
              <a:spcBef>
                <a:spcPts val="0"/>
              </a:spcBef>
              <a:buClr>
                <a:schemeClr val="accent1"/>
              </a:buClr>
              <a:buFont typeface="Arial" panose="020B0604020202020204" pitchFamily="34" charset="0"/>
              <a:buChar char="•"/>
              <a:defRPr sz="1800" kern="1200">
                <a:solidFill>
                  <a:schemeClr val="tx2"/>
                </a:solidFill>
                <a:latin typeface="+mn-lt"/>
                <a:ea typeface="+mn-ea"/>
                <a:cs typeface="+mn-cs"/>
              </a:defRPr>
            </a:lvl2pPr>
            <a:lvl3pPr marL="365760" indent="-182880" algn="l" defTabSz="914400" rtl="0" eaLnBrk="1" latinLnBrk="0" hangingPunct="1">
              <a:lnSpc>
                <a:spcPct val="100000"/>
              </a:lnSpc>
              <a:spcBef>
                <a:spcPts val="0"/>
              </a:spcBef>
              <a:buClr>
                <a:schemeClr val="tx1"/>
              </a:buClr>
              <a:buFont typeface="Arial" panose="020B0604020202020204" pitchFamily="34" charset="0"/>
              <a:buChar char="–"/>
              <a:defRPr sz="1600" kern="1200">
                <a:solidFill>
                  <a:schemeClr val="tx2"/>
                </a:solidFill>
                <a:latin typeface="+mn-lt"/>
                <a:ea typeface="+mn-ea"/>
                <a:cs typeface="+mn-cs"/>
              </a:defRPr>
            </a:lvl3pPr>
            <a:lvl4pPr marL="548640" indent="-182880" algn="l" defTabSz="914400" rtl="0" eaLnBrk="1" latinLnBrk="0" hangingPunct="1">
              <a:lnSpc>
                <a:spcPct val="100000"/>
              </a:lnSpc>
              <a:spcBef>
                <a:spcPts val="0"/>
              </a:spcBef>
              <a:buClr>
                <a:schemeClr val="tx1"/>
              </a:buClr>
              <a:buFont typeface="Arial" panose="020B0604020202020204" pitchFamily="34" charset="0"/>
              <a:buChar char="•"/>
              <a:defRPr sz="1400" kern="1200">
                <a:solidFill>
                  <a:schemeClr val="tx2"/>
                </a:solidFill>
                <a:latin typeface="+mn-lt"/>
                <a:ea typeface="+mn-ea"/>
                <a:cs typeface="+mn-cs"/>
              </a:defRPr>
            </a:lvl4pPr>
            <a:lvl5pPr marL="731520" indent="-182880" algn="l" defTabSz="914400" rtl="0" eaLnBrk="1" latinLnBrk="0" hangingPunct="1">
              <a:lnSpc>
                <a:spcPct val="100000"/>
              </a:lnSpc>
              <a:spcBef>
                <a:spcPts val="0"/>
              </a:spcBef>
              <a:buClr>
                <a:schemeClr val="tx1"/>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endParaRPr lang="en-US" sz="1600" b="1" baseline="30000">
              <a:solidFill>
                <a:srgbClr val="434141"/>
              </a:solidFill>
              <a:latin typeface="Arial" panose="020B0604020202020204"/>
              <a:cs typeface="Arial" panose="020B0604020202020204" pitchFamily="34" charset="0"/>
            </a:endParaRPr>
          </a:p>
        </p:txBody>
      </p:sp>
      <p:sp>
        <p:nvSpPr>
          <p:cNvPr id="109574" name="TextBox 65">
            <a:extLst>
              <a:ext uri="{FF2B5EF4-FFF2-40B4-BE49-F238E27FC236}">
                <a16:creationId xmlns:a16="http://schemas.microsoft.com/office/drawing/2014/main" id="{056D990E-4838-D77E-4E0E-2F719C589993}"/>
              </a:ext>
            </a:extLst>
          </p:cNvPr>
          <p:cNvSpPr txBox="1">
            <a:spLocks noChangeArrowheads="1"/>
          </p:cNvSpPr>
          <p:nvPr/>
        </p:nvSpPr>
        <p:spPr bwMode="auto">
          <a:xfrm>
            <a:off x="5233988" y="1839913"/>
            <a:ext cx="59880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300"/>
              </a:spcAft>
            </a:pPr>
            <a:r>
              <a:rPr lang="en-US" altLang="en-US" sz="1600" dirty="0">
                <a:solidFill>
                  <a:srgbClr val="4D4D4F"/>
                </a:solidFill>
                <a:cs typeface="Arial" panose="020B0604020202020204" pitchFamily="34" charset="0"/>
              </a:rPr>
              <a:t>Diabetes devices </a:t>
            </a:r>
            <a:r>
              <a:rPr lang="en-US" altLang="en-US" sz="1600" u="sng" dirty="0">
                <a:solidFill>
                  <a:srgbClr val="4D4D4F"/>
                </a:solidFill>
                <a:cs typeface="Arial" panose="020B0604020202020204" pitchFamily="34" charset="0"/>
              </a:rPr>
              <a:t>should be offered</a:t>
            </a:r>
            <a:r>
              <a:rPr lang="en-US" altLang="en-US" sz="1600" dirty="0">
                <a:solidFill>
                  <a:srgbClr val="4D4D4F"/>
                </a:solidFill>
                <a:cs typeface="Arial" panose="020B0604020202020204" pitchFamily="34" charset="0"/>
              </a:rPr>
              <a:t> to people with diabetes </a:t>
            </a:r>
            <a:r>
              <a:rPr lang="en-US" altLang="en-US" sz="1600" b="1" dirty="0">
                <a:solidFill>
                  <a:srgbClr val="32AD10"/>
                </a:solidFill>
                <a:cs typeface="Arial" panose="020B0604020202020204" pitchFamily="34" charset="0"/>
              </a:rPr>
              <a:t>(A)</a:t>
            </a:r>
            <a:endParaRPr lang="en-US" altLang="en-US" sz="1600" b="1" baseline="30000" dirty="0">
              <a:solidFill>
                <a:srgbClr val="32AD10"/>
              </a:solidFill>
              <a:cs typeface="Arial" panose="020B0604020202020204" pitchFamily="34" charset="0"/>
            </a:endParaRPr>
          </a:p>
        </p:txBody>
      </p:sp>
      <p:sp>
        <p:nvSpPr>
          <p:cNvPr id="109575" name="TextBox 94">
            <a:extLst>
              <a:ext uri="{FF2B5EF4-FFF2-40B4-BE49-F238E27FC236}">
                <a16:creationId xmlns:a16="http://schemas.microsoft.com/office/drawing/2014/main" id="{84C7722A-6603-C4FA-031A-D7C43816FCE4}"/>
              </a:ext>
            </a:extLst>
          </p:cNvPr>
          <p:cNvSpPr txBox="1">
            <a:spLocks noChangeArrowheads="1"/>
          </p:cNvSpPr>
          <p:nvPr/>
        </p:nvSpPr>
        <p:spPr bwMode="auto">
          <a:xfrm>
            <a:off x="5233988" y="2333625"/>
            <a:ext cx="60642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300"/>
              </a:spcAft>
            </a:pPr>
            <a:r>
              <a:rPr lang="LID4096" altLang="en-US" sz="1600" u="sng" dirty="0">
                <a:solidFill>
                  <a:srgbClr val="434141"/>
                </a:solidFill>
                <a:cs typeface="Arial" panose="020B0604020202020204" pitchFamily="34" charset="0"/>
              </a:rPr>
              <a:t>Recommend</a:t>
            </a:r>
            <a:r>
              <a:rPr lang="LID4096" altLang="en-US" sz="1600" dirty="0">
                <a:solidFill>
                  <a:srgbClr val="434141"/>
                </a:solidFill>
                <a:cs typeface="Arial" panose="020B0604020202020204" pitchFamily="34" charset="0"/>
              </a:rPr>
              <a:t> </a:t>
            </a:r>
            <a:r>
              <a:rPr lang="LID4096" altLang="en-US" sz="1600" b="1" dirty="0">
                <a:solidFill>
                  <a:srgbClr val="434141"/>
                </a:solidFill>
                <a:cs typeface="Arial" panose="020B0604020202020204" pitchFamily="34" charset="0"/>
              </a:rPr>
              <a:t>real</a:t>
            </a:r>
            <a:r>
              <a:rPr lang="en-US" altLang="en-US" sz="1600" b="1" dirty="0">
                <a:solidFill>
                  <a:srgbClr val="434141"/>
                </a:solidFill>
                <a:cs typeface="Arial" panose="020B0604020202020204" pitchFamily="34" charset="0"/>
              </a:rPr>
              <a:t>-time CGM </a:t>
            </a:r>
            <a:r>
              <a:rPr lang="en-US" altLang="en-US" sz="1600" b="1" dirty="0">
                <a:solidFill>
                  <a:srgbClr val="32AD10"/>
                </a:solidFill>
                <a:cs typeface="Arial" panose="020B0604020202020204" pitchFamily="34" charset="0"/>
              </a:rPr>
              <a:t>(A)</a:t>
            </a:r>
            <a:r>
              <a:rPr lang="en-US" altLang="en-US" sz="1600" dirty="0">
                <a:solidFill>
                  <a:srgbClr val="32AD10"/>
                </a:solidFill>
                <a:cs typeface="Arial" panose="020B0604020202020204" pitchFamily="34" charset="0"/>
              </a:rPr>
              <a:t> </a:t>
            </a:r>
            <a:r>
              <a:rPr lang="en-US" altLang="en-US" sz="1600" dirty="0">
                <a:solidFill>
                  <a:srgbClr val="4D4D4F"/>
                </a:solidFill>
                <a:cs typeface="Arial" panose="020B0604020202020204" pitchFamily="34" charset="0"/>
              </a:rPr>
              <a:t>or </a:t>
            </a:r>
            <a:r>
              <a:rPr lang="en-US" altLang="en-US" sz="1600" b="1" dirty="0">
                <a:solidFill>
                  <a:srgbClr val="4D4D4F"/>
                </a:solidFill>
                <a:cs typeface="Arial" panose="020B0604020202020204" pitchFamily="34" charset="0"/>
              </a:rPr>
              <a:t>IS-CGM </a:t>
            </a:r>
            <a:r>
              <a:rPr lang="en-US" altLang="en-US" sz="1600" b="1" dirty="0">
                <a:solidFill>
                  <a:srgbClr val="32AD10"/>
                </a:solidFill>
                <a:cs typeface="Arial" panose="020B0604020202020204" pitchFamily="34" charset="0"/>
              </a:rPr>
              <a:t>(B)</a:t>
            </a:r>
            <a:r>
              <a:rPr lang="en-US" altLang="en-US" sz="1600" b="1" baseline="30000" dirty="0">
                <a:solidFill>
                  <a:srgbClr val="32AD10"/>
                </a:solidFill>
                <a:cs typeface="Arial" panose="020B0604020202020204" pitchFamily="34" charset="0"/>
              </a:rPr>
              <a:t> </a:t>
            </a:r>
            <a:r>
              <a:rPr lang="en-US" altLang="en-US" sz="1600" b="1" dirty="0">
                <a:solidFill>
                  <a:srgbClr val="32AD10"/>
                </a:solidFill>
                <a:cs typeface="Arial" panose="020B0604020202020204" pitchFamily="34" charset="0"/>
              </a:rPr>
              <a:t> </a:t>
            </a:r>
            <a:r>
              <a:rPr lang="LID4096" altLang="en-US" sz="1600" dirty="0">
                <a:solidFill>
                  <a:srgbClr val="434141"/>
                </a:solidFill>
                <a:cs typeface="Arial" panose="020B0604020202020204" pitchFamily="34" charset="0"/>
              </a:rPr>
              <a:t>for diabetes management to youth </a:t>
            </a:r>
            <a:r>
              <a:rPr lang="en-US" altLang="en-US" sz="1600" b="1" dirty="0">
                <a:solidFill>
                  <a:srgbClr val="32AD10"/>
                </a:solidFill>
                <a:cs typeface="Arial" panose="020B0604020202020204" pitchFamily="34" charset="0"/>
              </a:rPr>
              <a:t>(C)</a:t>
            </a:r>
            <a:r>
              <a:rPr lang="en-US" altLang="en-US" sz="1600" b="1" baseline="30000" dirty="0">
                <a:solidFill>
                  <a:srgbClr val="32AD10"/>
                </a:solidFill>
                <a:cs typeface="Arial" panose="020B0604020202020204" pitchFamily="34" charset="0"/>
              </a:rPr>
              <a:t> </a:t>
            </a:r>
            <a:r>
              <a:rPr lang="LID4096" altLang="en-US" sz="1600" dirty="0">
                <a:solidFill>
                  <a:srgbClr val="434141"/>
                </a:solidFill>
                <a:cs typeface="Arial" panose="020B0604020202020204" pitchFamily="34" charset="0"/>
              </a:rPr>
              <a:t>and adults </a:t>
            </a:r>
            <a:r>
              <a:rPr lang="LID4096" altLang="en-US" sz="1600" b="1" dirty="0">
                <a:solidFill>
                  <a:srgbClr val="32AD10"/>
                </a:solidFill>
                <a:cs typeface="Arial" panose="020B0604020202020204" pitchFamily="34" charset="0"/>
              </a:rPr>
              <a:t>(B)</a:t>
            </a:r>
            <a:r>
              <a:rPr lang="en-US" altLang="en-US" sz="800" baseline="30000" dirty="0">
                <a:solidFill>
                  <a:srgbClr val="939396"/>
                </a:solidFill>
                <a:cs typeface="Arial" panose="020B0604020202020204" pitchFamily="34" charset="0"/>
              </a:rPr>
              <a:t> </a:t>
            </a:r>
            <a:r>
              <a:rPr lang="LID4096" altLang="en-US" sz="1600" b="1" dirty="0">
                <a:solidFill>
                  <a:srgbClr val="32AD10"/>
                </a:solidFill>
                <a:cs typeface="Arial" panose="020B0604020202020204" pitchFamily="34" charset="0"/>
              </a:rPr>
              <a:t> </a:t>
            </a:r>
            <a:r>
              <a:rPr lang="LID4096" altLang="en-US" sz="1600" dirty="0">
                <a:solidFill>
                  <a:srgbClr val="434141"/>
                </a:solidFill>
                <a:cs typeface="Arial" panose="020B0604020202020204" pitchFamily="34" charset="0"/>
              </a:rPr>
              <a:t>with diabetes on any type of insulin therapy</a:t>
            </a:r>
            <a:endParaRPr lang="en-US" altLang="en-US" sz="1600" baseline="30000" dirty="0">
              <a:solidFill>
                <a:srgbClr val="434141"/>
              </a:solidFill>
              <a:cs typeface="Arial" panose="020B0604020202020204" pitchFamily="34" charset="0"/>
            </a:endParaRPr>
          </a:p>
        </p:txBody>
      </p:sp>
      <p:cxnSp>
        <p:nvCxnSpPr>
          <p:cNvPr id="87" name="Straight Connector 86">
            <a:extLst>
              <a:ext uri="{FF2B5EF4-FFF2-40B4-BE49-F238E27FC236}">
                <a16:creationId xmlns:a16="http://schemas.microsoft.com/office/drawing/2014/main" id="{760A7482-5CDF-90F2-01F3-CD77A86E897D}"/>
              </a:ext>
            </a:extLst>
          </p:cNvPr>
          <p:cNvCxnSpPr>
            <a:cxnSpLocks/>
          </p:cNvCxnSpPr>
          <p:nvPr/>
        </p:nvCxnSpPr>
        <p:spPr>
          <a:xfrm>
            <a:off x="5040313" y="2209800"/>
            <a:ext cx="65659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ABCB8BA-50AE-9B30-8F1B-99A3D29A7015}"/>
              </a:ext>
            </a:extLst>
          </p:cNvPr>
          <p:cNvCxnSpPr>
            <a:cxnSpLocks/>
          </p:cNvCxnSpPr>
          <p:nvPr/>
        </p:nvCxnSpPr>
        <p:spPr>
          <a:xfrm>
            <a:off x="5040313" y="5108575"/>
            <a:ext cx="65659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9578" name="TextBox 101">
            <a:extLst>
              <a:ext uri="{FF2B5EF4-FFF2-40B4-BE49-F238E27FC236}">
                <a16:creationId xmlns:a16="http://schemas.microsoft.com/office/drawing/2014/main" id="{0F2CB05E-9AE9-6974-D1E5-9ED58998AC89}"/>
              </a:ext>
            </a:extLst>
          </p:cNvPr>
          <p:cNvSpPr txBox="1">
            <a:spLocks noChangeArrowheads="1"/>
          </p:cNvSpPr>
          <p:nvPr/>
        </p:nvSpPr>
        <p:spPr bwMode="auto">
          <a:xfrm>
            <a:off x="5233988" y="5232400"/>
            <a:ext cx="655478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300"/>
              </a:spcAft>
            </a:pPr>
            <a:r>
              <a:rPr lang="en-US" altLang="en-US" sz="1600" dirty="0">
                <a:solidFill>
                  <a:srgbClr val="4D4D4F"/>
                </a:solidFill>
                <a:cs typeface="Arial" panose="020B0604020202020204" pitchFamily="34" charset="0"/>
              </a:rPr>
              <a:t>Recommend </a:t>
            </a:r>
            <a:r>
              <a:rPr lang="en-US" altLang="en-US" sz="1600" u="sng" dirty="0">
                <a:solidFill>
                  <a:srgbClr val="4D4D4F"/>
                </a:solidFill>
                <a:cs typeface="Arial" panose="020B0604020202020204" pitchFamily="34" charset="0"/>
              </a:rPr>
              <a:t>early initiation, including at diagnosis</a:t>
            </a:r>
            <a:r>
              <a:rPr lang="en-US" altLang="en-US" sz="1600" dirty="0">
                <a:solidFill>
                  <a:srgbClr val="4D4D4F"/>
                </a:solidFill>
                <a:cs typeface="Arial" panose="020B0604020202020204" pitchFamily="34" charset="0"/>
              </a:rPr>
              <a:t>, of CGM, CSII, and AID depending on a person's or caregiver's needs and preferences </a:t>
            </a:r>
            <a:r>
              <a:rPr lang="en-US" altLang="en-US" sz="1600" b="1" dirty="0">
                <a:solidFill>
                  <a:srgbClr val="32AD10"/>
                </a:solidFill>
                <a:cs typeface="Arial" panose="020B0604020202020204" pitchFamily="34" charset="0"/>
              </a:rPr>
              <a:t>(C)</a:t>
            </a:r>
            <a:endParaRPr lang="en-US" altLang="en-US" sz="1600" b="1" baseline="30000" dirty="0">
              <a:solidFill>
                <a:srgbClr val="32AD10"/>
              </a:solidFill>
              <a:cs typeface="Arial" panose="020B0604020202020204" pitchFamily="34" charset="0"/>
            </a:endParaRPr>
          </a:p>
        </p:txBody>
      </p:sp>
      <p:grpSp>
        <p:nvGrpSpPr>
          <p:cNvPr id="3" name="Group 2">
            <a:extLst>
              <a:ext uri="{FF2B5EF4-FFF2-40B4-BE49-F238E27FC236}">
                <a16:creationId xmlns:a16="http://schemas.microsoft.com/office/drawing/2014/main" id="{EDE6CE8B-F1C2-D206-97F0-D8D464506AB7}"/>
              </a:ext>
            </a:extLst>
          </p:cNvPr>
          <p:cNvGrpSpPr/>
          <p:nvPr/>
        </p:nvGrpSpPr>
        <p:grpSpPr>
          <a:xfrm>
            <a:off x="4502184" y="1678501"/>
            <a:ext cx="521929" cy="521929"/>
            <a:chOff x="7729538" y="2889250"/>
            <a:chExt cx="360363" cy="360363"/>
          </a:xfrm>
          <a:solidFill>
            <a:srgbClr val="32AD10"/>
          </a:solidFill>
        </p:grpSpPr>
        <p:sp>
          <p:nvSpPr>
            <p:cNvPr id="6" name="Freeform 14">
              <a:extLst>
                <a:ext uri="{FF2B5EF4-FFF2-40B4-BE49-F238E27FC236}">
                  <a16:creationId xmlns:a16="http://schemas.microsoft.com/office/drawing/2014/main" id="{380B1205-8653-B37D-D739-E07F64010AE0}"/>
                </a:ext>
              </a:extLst>
            </p:cNvPr>
            <p:cNvSpPr>
              <a:spLocks/>
            </p:cNvSpPr>
            <p:nvPr/>
          </p:nvSpPr>
          <p:spPr bwMode="auto">
            <a:xfrm>
              <a:off x="7826376" y="3009900"/>
              <a:ext cx="165100" cy="119063"/>
            </a:xfrm>
            <a:custGeom>
              <a:avLst/>
              <a:gdLst>
                <a:gd name="T0" fmla="*/ 170 w 623"/>
                <a:gd name="T1" fmla="*/ 453 h 453"/>
                <a:gd name="T2" fmla="*/ 170 w 623"/>
                <a:gd name="T3" fmla="*/ 453 h 453"/>
                <a:gd name="T4" fmla="*/ 165 w 623"/>
                <a:gd name="T5" fmla="*/ 453 h 453"/>
                <a:gd name="T6" fmla="*/ 160 w 623"/>
                <a:gd name="T7" fmla="*/ 451 h 453"/>
                <a:gd name="T8" fmla="*/ 155 w 623"/>
                <a:gd name="T9" fmla="*/ 449 h 453"/>
                <a:gd name="T10" fmla="*/ 150 w 623"/>
                <a:gd name="T11" fmla="*/ 445 h 453"/>
                <a:gd name="T12" fmla="*/ 8 w 623"/>
                <a:gd name="T13" fmla="*/ 303 h 453"/>
                <a:gd name="T14" fmla="*/ 8 w 623"/>
                <a:gd name="T15" fmla="*/ 303 h 453"/>
                <a:gd name="T16" fmla="*/ 5 w 623"/>
                <a:gd name="T17" fmla="*/ 299 h 453"/>
                <a:gd name="T18" fmla="*/ 2 w 623"/>
                <a:gd name="T19" fmla="*/ 294 h 453"/>
                <a:gd name="T20" fmla="*/ 1 w 623"/>
                <a:gd name="T21" fmla="*/ 289 h 453"/>
                <a:gd name="T22" fmla="*/ 0 w 623"/>
                <a:gd name="T23" fmla="*/ 283 h 453"/>
                <a:gd name="T24" fmla="*/ 1 w 623"/>
                <a:gd name="T25" fmla="*/ 278 h 453"/>
                <a:gd name="T26" fmla="*/ 2 w 623"/>
                <a:gd name="T27" fmla="*/ 273 h 453"/>
                <a:gd name="T28" fmla="*/ 5 w 623"/>
                <a:gd name="T29" fmla="*/ 268 h 453"/>
                <a:gd name="T30" fmla="*/ 8 w 623"/>
                <a:gd name="T31" fmla="*/ 263 h 453"/>
                <a:gd name="T32" fmla="*/ 8 w 623"/>
                <a:gd name="T33" fmla="*/ 263 h 453"/>
                <a:gd name="T34" fmla="*/ 13 w 623"/>
                <a:gd name="T35" fmla="*/ 260 h 453"/>
                <a:gd name="T36" fmla="*/ 18 w 623"/>
                <a:gd name="T37" fmla="*/ 257 h 453"/>
                <a:gd name="T38" fmla="*/ 23 w 623"/>
                <a:gd name="T39" fmla="*/ 256 h 453"/>
                <a:gd name="T40" fmla="*/ 28 w 623"/>
                <a:gd name="T41" fmla="*/ 255 h 453"/>
                <a:gd name="T42" fmla="*/ 34 w 623"/>
                <a:gd name="T43" fmla="*/ 256 h 453"/>
                <a:gd name="T44" fmla="*/ 39 w 623"/>
                <a:gd name="T45" fmla="*/ 257 h 453"/>
                <a:gd name="T46" fmla="*/ 45 w 623"/>
                <a:gd name="T47" fmla="*/ 260 h 453"/>
                <a:gd name="T48" fmla="*/ 49 w 623"/>
                <a:gd name="T49" fmla="*/ 263 h 453"/>
                <a:gd name="T50" fmla="*/ 171 w 623"/>
                <a:gd name="T51" fmla="*/ 386 h 453"/>
                <a:gd name="T52" fmla="*/ 576 w 623"/>
                <a:gd name="T53" fmla="*/ 7 h 453"/>
                <a:gd name="T54" fmla="*/ 576 w 623"/>
                <a:gd name="T55" fmla="*/ 7 h 453"/>
                <a:gd name="T56" fmla="*/ 580 w 623"/>
                <a:gd name="T57" fmla="*/ 4 h 453"/>
                <a:gd name="T58" fmla="*/ 585 w 623"/>
                <a:gd name="T59" fmla="*/ 1 h 453"/>
                <a:gd name="T60" fmla="*/ 591 w 623"/>
                <a:gd name="T61" fmla="*/ 0 h 453"/>
                <a:gd name="T62" fmla="*/ 596 w 623"/>
                <a:gd name="T63" fmla="*/ 0 h 453"/>
                <a:gd name="T64" fmla="*/ 601 w 623"/>
                <a:gd name="T65" fmla="*/ 0 h 453"/>
                <a:gd name="T66" fmla="*/ 606 w 623"/>
                <a:gd name="T67" fmla="*/ 2 h 453"/>
                <a:gd name="T68" fmla="*/ 611 w 623"/>
                <a:gd name="T69" fmla="*/ 5 h 453"/>
                <a:gd name="T70" fmla="*/ 616 w 623"/>
                <a:gd name="T71" fmla="*/ 8 h 453"/>
                <a:gd name="T72" fmla="*/ 616 w 623"/>
                <a:gd name="T73" fmla="*/ 8 h 453"/>
                <a:gd name="T74" fmla="*/ 619 w 623"/>
                <a:gd name="T75" fmla="*/ 14 h 453"/>
                <a:gd name="T76" fmla="*/ 621 w 623"/>
                <a:gd name="T77" fmla="*/ 19 h 453"/>
                <a:gd name="T78" fmla="*/ 623 w 623"/>
                <a:gd name="T79" fmla="*/ 24 h 453"/>
                <a:gd name="T80" fmla="*/ 623 w 623"/>
                <a:gd name="T81" fmla="*/ 30 h 453"/>
                <a:gd name="T82" fmla="*/ 622 w 623"/>
                <a:gd name="T83" fmla="*/ 35 h 453"/>
                <a:gd name="T84" fmla="*/ 621 w 623"/>
                <a:gd name="T85" fmla="*/ 40 h 453"/>
                <a:gd name="T86" fmla="*/ 618 w 623"/>
                <a:gd name="T87" fmla="*/ 45 h 453"/>
                <a:gd name="T88" fmla="*/ 614 w 623"/>
                <a:gd name="T89" fmla="*/ 49 h 453"/>
                <a:gd name="T90" fmla="*/ 189 w 623"/>
                <a:gd name="T91" fmla="*/ 446 h 453"/>
                <a:gd name="T92" fmla="*/ 189 w 623"/>
                <a:gd name="T93" fmla="*/ 446 h 453"/>
                <a:gd name="T94" fmla="*/ 185 w 623"/>
                <a:gd name="T95" fmla="*/ 449 h 453"/>
                <a:gd name="T96" fmla="*/ 180 w 623"/>
                <a:gd name="T97" fmla="*/ 452 h 453"/>
                <a:gd name="T98" fmla="*/ 175 w 623"/>
                <a:gd name="T99" fmla="*/ 453 h 453"/>
                <a:gd name="T100" fmla="*/ 170 w 623"/>
                <a:gd name="T101" fmla="*/ 453 h 453"/>
                <a:gd name="T102" fmla="*/ 170 w 623"/>
                <a:gd name="T103" fmla="*/ 45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23" h="453">
                  <a:moveTo>
                    <a:pt x="170" y="453"/>
                  </a:moveTo>
                  <a:lnTo>
                    <a:pt x="170" y="453"/>
                  </a:lnTo>
                  <a:lnTo>
                    <a:pt x="165" y="453"/>
                  </a:lnTo>
                  <a:lnTo>
                    <a:pt x="160" y="451"/>
                  </a:lnTo>
                  <a:lnTo>
                    <a:pt x="155" y="449"/>
                  </a:lnTo>
                  <a:lnTo>
                    <a:pt x="150" y="445"/>
                  </a:lnTo>
                  <a:lnTo>
                    <a:pt x="8" y="303"/>
                  </a:lnTo>
                  <a:lnTo>
                    <a:pt x="8" y="303"/>
                  </a:lnTo>
                  <a:lnTo>
                    <a:pt x="5" y="299"/>
                  </a:lnTo>
                  <a:lnTo>
                    <a:pt x="2" y="294"/>
                  </a:lnTo>
                  <a:lnTo>
                    <a:pt x="1" y="289"/>
                  </a:lnTo>
                  <a:lnTo>
                    <a:pt x="0" y="283"/>
                  </a:lnTo>
                  <a:lnTo>
                    <a:pt x="1" y="278"/>
                  </a:lnTo>
                  <a:lnTo>
                    <a:pt x="2" y="273"/>
                  </a:lnTo>
                  <a:lnTo>
                    <a:pt x="5" y="268"/>
                  </a:lnTo>
                  <a:lnTo>
                    <a:pt x="8" y="263"/>
                  </a:lnTo>
                  <a:lnTo>
                    <a:pt x="8" y="263"/>
                  </a:lnTo>
                  <a:lnTo>
                    <a:pt x="13" y="260"/>
                  </a:lnTo>
                  <a:lnTo>
                    <a:pt x="18" y="257"/>
                  </a:lnTo>
                  <a:lnTo>
                    <a:pt x="23" y="256"/>
                  </a:lnTo>
                  <a:lnTo>
                    <a:pt x="28" y="255"/>
                  </a:lnTo>
                  <a:lnTo>
                    <a:pt x="34" y="256"/>
                  </a:lnTo>
                  <a:lnTo>
                    <a:pt x="39" y="257"/>
                  </a:lnTo>
                  <a:lnTo>
                    <a:pt x="45" y="260"/>
                  </a:lnTo>
                  <a:lnTo>
                    <a:pt x="49" y="263"/>
                  </a:lnTo>
                  <a:lnTo>
                    <a:pt x="171" y="386"/>
                  </a:lnTo>
                  <a:lnTo>
                    <a:pt x="576" y="7"/>
                  </a:lnTo>
                  <a:lnTo>
                    <a:pt x="576" y="7"/>
                  </a:lnTo>
                  <a:lnTo>
                    <a:pt x="580" y="4"/>
                  </a:lnTo>
                  <a:lnTo>
                    <a:pt x="585" y="1"/>
                  </a:lnTo>
                  <a:lnTo>
                    <a:pt x="591" y="0"/>
                  </a:lnTo>
                  <a:lnTo>
                    <a:pt x="596" y="0"/>
                  </a:lnTo>
                  <a:lnTo>
                    <a:pt x="601" y="0"/>
                  </a:lnTo>
                  <a:lnTo>
                    <a:pt x="606" y="2"/>
                  </a:lnTo>
                  <a:lnTo>
                    <a:pt x="611" y="5"/>
                  </a:lnTo>
                  <a:lnTo>
                    <a:pt x="616" y="8"/>
                  </a:lnTo>
                  <a:lnTo>
                    <a:pt x="616" y="8"/>
                  </a:lnTo>
                  <a:lnTo>
                    <a:pt x="619" y="14"/>
                  </a:lnTo>
                  <a:lnTo>
                    <a:pt x="621" y="19"/>
                  </a:lnTo>
                  <a:lnTo>
                    <a:pt x="623" y="24"/>
                  </a:lnTo>
                  <a:lnTo>
                    <a:pt x="623" y="30"/>
                  </a:lnTo>
                  <a:lnTo>
                    <a:pt x="622" y="35"/>
                  </a:lnTo>
                  <a:lnTo>
                    <a:pt x="621" y="40"/>
                  </a:lnTo>
                  <a:lnTo>
                    <a:pt x="618" y="45"/>
                  </a:lnTo>
                  <a:lnTo>
                    <a:pt x="614" y="49"/>
                  </a:lnTo>
                  <a:lnTo>
                    <a:pt x="189" y="446"/>
                  </a:lnTo>
                  <a:lnTo>
                    <a:pt x="189" y="446"/>
                  </a:lnTo>
                  <a:lnTo>
                    <a:pt x="185" y="449"/>
                  </a:lnTo>
                  <a:lnTo>
                    <a:pt x="180" y="452"/>
                  </a:lnTo>
                  <a:lnTo>
                    <a:pt x="175" y="453"/>
                  </a:lnTo>
                  <a:lnTo>
                    <a:pt x="170" y="453"/>
                  </a:lnTo>
                  <a:lnTo>
                    <a:pt x="170" y="453"/>
                  </a:lnTo>
                  <a:close/>
                </a:path>
              </a:pathLst>
            </a:custGeom>
            <a:grpFill/>
            <a:ln w="15875">
              <a:solidFill>
                <a:srgbClr val="32AD10"/>
              </a:solidFill>
              <a:round/>
              <a:headEnd/>
              <a:tailEnd/>
            </a:ln>
          </p:spPr>
          <p:txBody>
            <a:bodyPr/>
            <a:lstStyle/>
            <a:p>
              <a:pPr eaLnBrk="1" fontAlgn="auto" hangingPunct="1">
                <a:spcBef>
                  <a:spcPts val="0"/>
                </a:spcBef>
                <a:spcAft>
                  <a:spcPts val="0"/>
                </a:spcAft>
                <a:defRPr/>
              </a:pPr>
              <a:endParaRPr lang="en-US" kern="0">
                <a:solidFill>
                  <a:srgbClr val="4D4D4F"/>
                </a:solidFill>
                <a:latin typeface="Gilroy"/>
              </a:endParaRPr>
            </a:p>
          </p:txBody>
        </p:sp>
        <p:sp>
          <p:nvSpPr>
            <p:cNvPr id="8" name="Freeform 15">
              <a:extLst>
                <a:ext uri="{FF2B5EF4-FFF2-40B4-BE49-F238E27FC236}">
                  <a16:creationId xmlns:a16="http://schemas.microsoft.com/office/drawing/2014/main" id="{1E525CAC-7A67-962A-32EA-E10085AA1784}"/>
                </a:ext>
              </a:extLst>
            </p:cNvPr>
            <p:cNvSpPr>
              <a:spLocks noEditPoints="1"/>
            </p:cNvSpPr>
            <p:nvPr/>
          </p:nvSpPr>
          <p:spPr bwMode="auto">
            <a:xfrm>
              <a:off x="7729538" y="2889250"/>
              <a:ext cx="360363" cy="360363"/>
            </a:xfrm>
            <a:custGeom>
              <a:avLst/>
              <a:gdLst>
                <a:gd name="T0" fmla="*/ 575 w 1359"/>
                <a:gd name="T1" fmla="*/ 1352 h 1359"/>
                <a:gd name="T2" fmla="*/ 415 w 1359"/>
                <a:gd name="T3" fmla="*/ 1306 h 1359"/>
                <a:gd name="T4" fmla="*/ 273 w 1359"/>
                <a:gd name="T5" fmla="*/ 1225 h 1359"/>
                <a:gd name="T6" fmla="*/ 154 w 1359"/>
                <a:gd name="T7" fmla="*/ 1112 h 1359"/>
                <a:gd name="T8" fmla="*/ 66 w 1359"/>
                <a:gd name="T9" fmla="*/ 974 h 1359"/>
                <a:gd name="T10" fmla="*/ 13 w 1359"/>
                <a:gd name="T11" fmla="*/ 816 h 1359"/>
                <a:gd name="T12" fmla="*/ 0 w 1359"/>
                <a:gd name="T13" fmla="*/ 680 h 1359"/>
                <a:gd name="T14" fmla="*/ 21 w 1359"/>
                <a:gd name="T15" fmla="*/ 510 h 1359"/>
                <a:gd name="T16" fmla="*/ 81 w 1359"/>
                <a:gd name="T17" fmla="*/ 356 h 1359"/>
                <a:gd name="T18" fmla="*/ 176 w 1359"/>
                <a:gd name="T19" fmla="*/ 222 h 1359"/>
                <a:gd name="T20" fmla="*/ 299 w 1359"/>
                <a:gd name="T21" fmla="*/ 116 h 1359"/>
                <a:gd name="T22" fmla="*/ 446 w 1359"/>
                <a:gd name="T23" fmla="*/ 41 h 1359"/>
                <a:gd name="T24" fmla="*/ 609 w 1359"/>
                <a:gd name="T25" fmla="*/ 3 h 1359"/>
                <a:gd name="T26" fmla="*/ 748 w 1359"/>
                <a:gd name="T27" fmla="*/ 3 h 1359"/>
                <a:gd name="T28" fmla="*/ 912 w 1359"/>
                <a:gd name="T29" fmla="*/ 41 h 1359"/>
                <a:gd name="T30" fmla="*/ 1059 w 1359"/>
                <a:gd name="T31" fmla="*/ 116 h 1359"/>
                <a:gd name="T32" fmla="*/ 1182 w 1359"/>
                <a:gd name="T33" fmla="*/ 222 h 1359"/>
                <a:gd name="T34" fmla="*/ 1277 w 1359"/>
                <a:gd name="T35" fmla="*/ 356 h 1359"/>
                <a:gd name="T36" fmla="*/ 1337 w 1359"/>
                <a:gd name="T37" fmla="*/ 510 h 1359"/>
                <a:gd name="T38" fmla="*/ 1359 w 1359"/>
                <a:gd name="T39" fmla="*/ 680 h 1359"/>
                <a:gd name="T40" fmla="*/ 1345 w 1359"/>
                <a:gd name="T41" fmla="*/ 816 h 1359"/>
                <a:gd name="T42" fmla="*/ 1292 w 1359"/>
                <a:gd name="T43" fmla="*/ 974 h 1359"/>
                <a:gd name="T44" fmla="*/ 1203 w 1359"/>
                <a:gd name="T45" fmla="*/ 1112 h 1359"/>
                <a:gd name="T46" fmla="*/ 1086 w 1359"/>
                <a:gd name="T47" fmla="*/ 1225 h 1359"/>
                <a:gd name="T48" fmla="*/ 943 w 1359"/>
                <a:gd name="T49" fmla="*/ 1306 h 1359"/>
                <a:gd name="T50" fmla="*/ 782 w 1359"/>
                <a:gd name="T51" fmla="*/ 1352 h 1359"/>
                <a:gd name="T52" fmla="*/ 679 w 1359"/>
                <a:gd name="T53" fmla="*/ 56 h 1359"/>
                <a:gd name="T54" fmla="*/ 553 w 1359"/>
                <a:gd name="T55" fmla="*/ 69 h 1359"/>
                <a:gd name="T56" fmla="*/ 410 w 1359"/>
                <a:gd name="T57" fmla="*/ 118 h 1359"/>
                <a:gd name="T58" fmla="*/ 283 w 1359"/>
                <a:gd name="T59" fmla="*/ 199 h 1359"/>
                <a:gd name="T60" fmla="*/ 179 w 1359"/>
                <a:gd name="T61" fmla="*/ 307 h 1359"/>
                <a:gd name="T62" fmla="*/ 105 w 1359"/>
                <a:gd name="T63" fmla="*/ 437 h 1359"/>
                <a:gd name="T64" fmla="*/ 63 w 1359"/>
                <a:gd name="T65" fmla="*/ 585 h 1359"/>
                <a:gd name="T66" fmla="*/ 57 w 1359"/>
                <a:gd name="T67" fmla="*/ 712 h 1359"/>
                <a:gd name="T68" fmla="*/ 84 w 1359"/>
                <a:gd name="T69" fmla="*/ 865 h 1359"/>
                <a:gd name="T70" fmla="*/ 146 w 1359"/>
                <a:gd name="T71" fmla="*/ 1002 h 1359"/>
                <a:gd name="T72" fmla="*/ 239 w 1359"/>
                <a:gd name="T73" fmla="*/ 1120 h 1359"/>
                <a:gd name="T74" fmla="*/ 356 w 1359"/>
                <a:gd name="T75" fmla="*/ 1213 h 1359"/>
                <a:gd name="T76" fmla="*/ 494 w 1359"/>
                <a:gd name="T77" fmla="*/ 1275 h 1359"/>
                <a:gd name="T78" fmla="*/ 647 w 1359"/>
                <a:gd name="T79" fmla="*/ 1302 h 1359"/>
                <a:gd name="T80" fmla="*/ 773 w 1359"/>
                <a:gd name="T81" fmla="*/ 1296 h 1359"/>
                <a:gd name="T82" fmla="*/ 921 w 1359"/>
                <a:gd name="T83" fmla="*/ 1254 h 1359"/>
                <a:gd name="T84" fmla="*/ 1052 w 1359"/>
                <a:gd name="T85" fmla="*/ 1179 h 1359"/>
                <a:gd name="T86" fmla="*/ 1159 w 1359"/>
                <a:gd name="T87" fmla="*/ 1076 h 1359"/>
                <a:gd name="T88" fmla="*/ 1241 w 1359"/>
                <a:gd name="T89" fmla="*/ 950 h 1359"/>
                <a:gd name="T90" fmla="*/ 1290 w 1359"/>
                <a:gd name="T91" fmla="*/ 805 h 1359"/>
                <a:gd name="T92" fmla="*/ 1302 w 1359"/>
                <a:gd name="T93" fmla="*/ 680 h 1359"/>
                <a:gd name="T94" fmla="*/ 1283 w 1359"/>
                <a:gd name="T95" fmla="*/ 524 h 1359"/>
                <a:gd name="T96" fmla="*/ 1226 w 1359"/>
                <a:gd name="T97" fmla="*/ 383 h 1359"/>
                <a:gd name="T98" fmla="*/ 1140 w 1359"/>
                <a:gd name="T99" fmla="*/ 260 h 1359"/>
                <a:gd name="T100" fmla="*/ 1028 w 1359"/>
                <a:gd name="T101" fmla="*/ 163 h 1359"/>
                <a:gd name="T102" fmla="*/ 893 w 1359"/>
                <a:gd name="T103" fmla="*/ 95 h 1359"/>
                <a:gd name="T104" fmla="*/ 742 w 1359"/>
                <a:gd name="T105" fmla="*/ 59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59" h="1359">
                  <a:moveTo>
                    <a:pt x="679" y="1359"/>
                  </a:moveTo>
                  <a:lnTo>
                    <a:pt x="679" y="1359"/>
                  </a:lnTo>
                  <a:lnTo>
                    <a:pt x="644" y="1359"/>
                  </a:lnTo>
                  <a:lnTo>
                    <a:pt x="609" y="1356"/>
                  </a:lnTo>
                  <a:lnTo>
                    <a:pt x="575" y="1352"/>
                  </a:lnTo>
                  <a:lnTo>
                    <a:pt x="542" y="1346"/>
                  </a:lnTo>
                  <a:lnTo>
                    <a:pt x="509" y="1338"/>
                  </a:lnTo>
                  <a:lnTo>
                    <a:pt x="477" y="1329"/>
                  </a:lnTo>
                  <a:lnTo>
                    <a:pt x="446" y="1318"/>
                  </a:lnTo>
                  <a:lnTo>
                    <a:pt x="415" y="1306"/>
                  </a:lnTo>
                  <a:lnTo>
                    <a:pt x="384" y="1293"/>
                  </a:lnTo>
                  <a:lnTo>
                    <a:pt x="355" y="1278"/>
                  </a:lnTo>
                  <a:lnTo>
                    <a:pt x="327" y="1261"/>
                  </a:lnTo>
                  <a:lnTo>
                    <a:pt x="299" y="1244"/>
                  </a:lnTo>
                  <a:lnTo>
                    <a:pt x="273" y="1225"/>
                  </a:lnTo>
                  <a:lnTo>
                    <a:pt x="247" y="1204"/>
                  </a:lnTo>
                  <a:lnTo>
                    <a:pt x="223" y="1182"/>
                  </a:lnTo>
                  <a:lnTo>
                    <a:pt x="198" y="1160"/>
                  </a:lnTo>
                  <a:lnTo>
                    <a:pt x="176" y="1137"/>
                  </a:lnTo>
                  <a:lnTo>
                    <a:pt x="154" y="1112"/>
                  </a:lnTo>
                  <a:lnTo>
                    <a:pt x="134" y="1086"/>
                  </a:lnTo>
                  <a:lnTo>
                    <a:pt x="115" y="1060"/>
                  </a:lnTo>
                  <a:lnTo>
                    <a:pt x="98" y="1032"/>
                  </a:lnTo>
                  <a:lnTo>
                    <a:pt x="81" y="1003"/>
                  </a:lnTo>
                  <a:lnTo>
                    <a:pt x="66" y="974"/>
                  </a:lnTo>
                  <a:lnTo>
                    <a:pt x="53" y="944"/>
                  </a:lnTo>
                  <a:lnTo>
                    <a:pt x="41" y="913"/>
                  </a:lnTo>
                  <a:lnTo>
                    <a:pt x="30" y="882"/>
                  </a:lnTo>
                  <a:lnTo>
                    <a:pt x="21" y="850"/>
                  </a:lnTo>
                  <a:lnTo>
                    <a:pt x="13" y="816"/>
                  </a:lnTo>
                  <a:lnTo>
                    <a:pt x="7" y="783"/>
                  </a:lnTo>
                  <a:lnTo>
                    <a:pt x="3" y="749"/>
                  </a:lnTo>
                  <a:lnTo>
                    <a:pt x="1" y="715"/>
                  </a:lnTo>
                  <a:lnTo>
                    <a:pt x="0" y="680"/>
                  </a:lnTo>
                  <a:lnTo>
                    <a:pt x="0" y="680"/>
                  </a:lnTo>
                  <a:lnTo>
                    <a:pt x="1" y="644"/>
                  </a:lnTo>
                  <a:lnTo>
                    <a:pt x="3" y="610"/>
                  </a:lnTo>
                  <a:lnTo>
                    <a:pt x="7" y="576"/>
                  </a:lnTo>
                  <a:lnTo>
                    <a:pt x="13" y="543"/>
                  </a:lnTo>
                  <a:lnTo>
                    <a:pt x="21" y="510"/>
                  </a:lnTo>
                  <a:lnTo>
                    <a:pt x="30" y="478"/>
                  </a:lnTo>
                  <a:lnTo>
                    <a:pt x="41" y="446"/>
                  </a:lnTo>
                  <a:lnTo>
                    <a:pt x="53" y="415"/>
                  </a:lnTo>
                  <a:lnTo>
                    <a:pt x="66" y="385"/>
                  </a:lnTo>
                  <a:lnTo>
                    <a:pt x="81" y="356"/>
                  </a:lnTo>
                  <a:lnTo>
                    <a:pt x="98" y="328"/>
                  </a:lnTo>
                  <a:lnTo>
                    <a:pt x="115" y="300"/>
                  </a:lnTo>
                  <a:lnTo>
                    <a:pt x="134" y="273"/>
                  </a:lnTo>
                  <a:lnTo>
                    <a:pt x="154" y="247"/>
                  </a:lnTo>
                  <a:lnTo>
                    <a:pt x="176" y="222"/>
                  </a:lnTo>
                  <a:lnTo>
                    <a:pt x="198" y="199"/>
                  </a:lnTo>
                  <a:lnTo>
                    <a:pt x="223" y="177"/>
                  </a:lnTo>
                  <a:lnTo>
                    <a:pt x="247" y="155"/>
                  </a:lnTo>
                  <a:lnTo>
                    <a:pt x="273" y="135"/>
                  </a:lnTo>
                  <a:lnTo>
                    <a:pt x="299" y="116"/>
                  </a:lnTo>
                  <a:lnTo>
                    <a:pt x="327" y="99"/>
                  </a:lnTo>
                  <a:lnTo>
                    <a:pt x="355" y="81"/>
                  </a:lnTo>
                  <a:lnTo>
                    <a:pt x="384" y="66"/>
                  </a:lnTo>
                  <a:lnTo>
                    <a:pt x="415" y="53"/>
                  </a:lnTo>
                  <a:lnTo>
                    <a:pt x="446" y="41"/>
                  </a:lnTo>
                  <a:lnTo>
                    <a:pt x="477" y="30"/>
                  </a:lnTo>
                  <a:lnTo>
                    <a:pt x="509" y="21"/>
                  </a:lnTo>
                  <a:lnTo>
                    <a:pt x="542" y="13"/>
                  </a:lnTo>
                  <a:lnTo>
                    <a:pt x="575" y="7"/>
                  </a:lnTo>
                  <a:lnTo>
                    <a:pt x="609" y="3"/>
                  </a:lnTo>
                  <a:lnTo>
                    <a:pt x="644" y="0"/>
                  </a:lnTo>
                  <a:lnTo>
                    <a:pt x="679" y="0"/>
                  </a:lnTo>
                  <a:lnTo>
                    <a:pt x="679" y="0"/>
                  </a:lnTo>
                  <a:lnTo>
                    <a:pt x="714" y="0"/>
                  </a:lnTo>
                  <a:lnTo>
                    <a:pt x="748" y="3"/>
                  </a:lnTo>
                  <a:lnTo>
                    <a:pt x="782" y="7"/>
                  </a:lnTo>
                  <a:lnTo>
                    <a:pt x="815" y="13"/>
                  </a:lnTo>
                  <a:lnTo>
                    <a:pt x="849" y="21"/>
                  </a:lnTo>
                  <a:lnTo>
                    <a:pt x="881" y="30"/>
                  </a:lnTo>
                  <a:lnTo>
                    <a:pt x="912" y="41"/>
                  </a:lnTo>
                  <a:lnTo>
                    <a:pt x="943" y="53"/>
                  </a:lnTo>
                  <a:lnTo>
                    <a:pt x="973" y="66"/>
                  </a:lnTo>
                  <a:lnTo>
                    <a:pt x="1002" y="81"/>
                  </a:lnTo>
                  <a:lnTo>
                    <a:pt x="1032" y="99"/>
                  </a:lnTo>
                  <a:lnTo>
                    <a:pt x="1059" y="116"/>
                  </a:lnTo>
                  <a:lnTo>
                    <a:pt x="1086" y="135"/>
                  </a:lnTo>
                  <a:lnTo>
                    <a:pt x="1111" y="155"/>
                  </a:lnTo>
                  <a:lnTo>
                    <a:pt x="1136" y="177"/>
                  </a:lnTo>
                  <a:lnTo>
                    <a:pt x="1159" y="199"/>
                  </a:lnTo>
                  <a:lnTo>
                    <a:pt x="1182" y="222"/>
                  </a:lnTo>
                  <a:lnTo>
                    <a:pt x="1203" y="247"/>
                  </a:lnTo>
                  <a:lnTo>
                    <a:pt x="1223" y="273"/>
                  </a:lnTo>
                  <a:lnTo>
                    <a:pt x="1243" y="300"/>
                  </a:lnTo>
                  <a:lnTo>
                    <a:pt x="1260" y="328"/>
                  </a:lnTo>
                  <a:lnTo>
                    <a:pt x="1277" y="356"/>
                  </a:lnTo>
                  <a:lnTo>
                    <a:pt x="1292" y="385"/>
                  </a:lnTo>
                  <a:lnTo>
                    <a:pt x="1305" y="415"/>
                  </a:lnTo>
                  <a:lnTo>
                    <a:pt x="1317" y="446"/>
                  </a:lnTo>
                  <a:lnTo>
                    <a:pt x="1328" y="478"/>
                  </a:lnTo>
                  <a:lnTo>
                    <a:pt x="1337" y="510"/>
                  </a:lnTo>
                  <a:lnTo>
                    <a:pt x="1345" y="543"/>
                  </a:lnTo>
                  <a:lnTo>
                    <a:pt x="1351" y="576"/>
                  </a:lnTo>
                  <a:lnTo>
                    <a:pt x="1355" y="610"/>
                  </a:lnTo>
                  <a:lnTo>
                    <a:pt x="1358" y="644"/>
                  </a:lnTo>
                  <a:lnTo>
                    <a:pt x="1359" y="680"/>
                  </a:lnTo>
                  <a:lnTo>
                    <a:pt x="1359" y="680"/>
                  </a:lnTo>
                  <a:lnTo>
                    <a:pt x="1358" y="715"/>
                  </a:lnTo>
                  <a:lnTo>
                    <a:pt x="1355" y="749"/>
                  </a:lnTo>
                  <a:lnTo>
                    <a:pt x="1351" y="783"/>
                  </a:lnTo>
                  <a:lnTo>
                    <a:pt x="1345" y="816"/>
                  </a:lnTo>
                  <a:lnTo>
                    <a:pt x="1337" y="850"/>
                  </a:lnTo>
                  <a:lnTo>
                    <a:pt x="1328" y="882"/>
                  </a:lnTo>
                  <a:lnTo>
                    <a:pt x="1317" y="913"/>
                  </a:lnTo>
                  <a:lnTo>
                    <a:pt x="1305" y="944"/>
                  </a:lnTo>
                  <a:lnTo>
                    <a:pt x="1292" y="974"/>
                  </a:lnTo>
                  <a:lnTo>
                    <a:pt x="1277" y="1003"/>
                  </a:lnTo>
                  <a:lnTo>
                    <a:pt x="1260" y="1032"/>
                  </a:lnTo>
                  <a:lnTo>
                    <a:pt x="1243" y="1060"/>
                  </a:lnTo>
                  <a:lnTo>
                    <a:pt x="1223" y="1086"/>
                  </a:lnTo>
                  <a:lnTo>
                    <a:pt x="1203" y="1112"/>
                  </a:lnTo>
                  <a:lnTo>
                    <a:pt x="1182" y="1137"/>
                  </a:lnTo>
                  <a:lnTo>
                    <a:pt x="1159" y="1160"/>
                  </a:lnTo>
                  <a:lnTo>
                    <a:pt x="1136" y="1182"/>
                  </a:lnTo>
                  <a:lnTo>
                    <a:pt x="1111" y="1204"/>
                  </a:lnTo>
                  <a:lnTo>
                    <a:pt x="1086" y="1225"/>
                  </a:lnTo>
                  <a:lnTo>
                    <a:pt x="1059" y="1244"/>
                  </a:lnTo>
                  <a:lnTo>
                    <a:pt x="1032" y="1261"/>
                  </a:lnTo>
                  <a:lnTo>
                    <a:pt x="1002" y="1278"/>
                  </a:lnTo>
                  <a:lnTo>
                    <a:pt x="973" y="1293"/>
                  </a:lnTo>
                  <a:lnTo>
                    <a:pt x="943" y="1306"/>
                  </a:lnTo>
                  <a:lnTo>
                    <a:pt x="912" y="1318"/>
                  </a:lnTo>
                  <a:lnTo>
                    <a:pt x="881" y="1329"/>
                  </a:lnTo>
                  <a:lnTo>
                    <a:pt x="849" y="1338"/>
                  </a:lnTo>
                  <a:lnTo>
                    <a:pt x="815" y="1346"/>
                  </a:lnTo>
                  <a:lnTo>
                    <a:pt x="782" y="1352"/>
                  </a:lnTo>
                  <a:lnTo>
                    <a:pt x="748" y="1356"/>
                  </a:lnTo>
                  <a:lnTo>
                    <a:pt x="714" y="1359"/>
                  </a:lnTo>
                  <a:lnTo>
                    <a:pt x="679" y="1359"/>
                  </a:lnTo>
                  <a:lnTo>
                    <a:pt x="679" y="1359"/>
                  </a:lnTo>
                  <a:close/>
                  <a:moveTo>
                    <a:pt x="679" y="56"/>
                  </a:moveTo>
                  <a:lnTo>
                    <a:pt x="679" y="56"/>
                  </a:lnTo>
                  <a:lnTo>
                    <a:pt x="647" y="57"/>
                  </a:lnTo>
                  <a:lnTo>
                    <a:pt x="616" y="59"/>
                  </a:lnTo>
                  <a:lnTo>
                    <a:pt x="584" y="63"/>
                  </a:lnTo>
                  <a:lnTo>
                    <a:pt x="553" y="69"/>
                  </a:lnTo>
                  <a:lnTo>
                    <a:pt x="523" y="76"/>
                  </a:lnTo>
                  <a:lnTo>
                    <a:pt x="494" y="84"/>
                  </a:lnTo>
                  <a:lnTo>
                    <a:pt x="465" y="95"/>
                  </a:lnTo>
                  <a:lnTo>
                    <a:pt x="437" y="106"/>
                  </a:lnTo>
                  <a:lnTo>
                    <a:pt x="410" y="118"/>
                  </a:lnTo>
                  <a:lnTo>
                    <a:pt x="382" y="132"/>
                  </a:lnTo>
                  <a:lnTo>
                    <a:pt x="356" y="147"/>
                  </a:lnTo>
                  <a:lnTo>
                    <a:pt x="331" y="163"/>
                  </a:lnTo>
                  <a:lnTo>
                    <a:pt x="306" y="180"/>
                  </a:lnTo>
                  <a:lnTo>
                    <a:pt x="283" y="199"/>
                  </a:lnTo>
                  <a:lnTo>
                    <a:pt x="260" y="218"/>
                  </a:lnTo>
                  <a:lnTo>
                    <a:pt x="239" y="239"/>
                  </a:lnTo>
                  <a:lnTo>
                    <a:pt x="218" y="260"/>
                  </a:lnTo>
                  <a:lnTo>
                    <a:pt x="198" y="284"/>
                  </a:lnTo>
                  <a:lnTo>
                    <a:pt x="179" y="307"/>
                  </a:lnTo>
                  <a:lnTo>
                    <a:pt x="162" y="332"/>
                  </a:lnTo>
                  <a:lnTo>
                    <a:pt x="146" y="357"/>
                  </a:lnTo>
                  <a:lnTo>
                    <a:pt x="131" y="383"/>
                  </a:lnTo>
                  <a:lnTo>
                    <a:pt x="117" y="409"/>
                  </a:lnTo>
                  <a:lnTo>
                    <a:pt x="105" y="437"/>
                  </a:lnTo>
                  <a:lnTo>
                    <a:pt x="94" y="466"/>
                  </a:lnTo>
                  <a:lnTo>
                    <a:pt x="84" y="495"/>
                  </a:lnTo>
                  <a:lnTo>
                    <a:pt x="76" y="524"/>
                  </a:lnTo>
                  <a:lnTo>
                    <a:pt x="69" y="554"/>
                  </a:lnTo>
                  <a:lnTo>
                    <a:pt x="63" y="585"/>
                  </a:lnTo>
                  <a:lnTo>
                    <a:pt x="59" y="616"/>
                  </a:lnTo>
                  <a:lnTo>
                    <a:pt x="57" y="647"/>
                  </a:lnTo>
                  <a:lnTo>
                    <a:pt x="56" y="680"/>
                  </a:lnTo>
                  <a:lnTo>
                    <a:pt x="56" y="680"/>
                  </a:lnTo>
                  <a:lnTo>
                    <a:pt x="57" y="712"/>
                  </a:lnTo>
                  <a:lnTo>
                    <a:pt x="59" y="743"/>
                  </a:lnTo>
                  <a:lnTo>
                    <a:pt x="63" y="774"/>
                  </a:lnTo>
                  <a:lnTo>
                    <a:pt x="69" y="805"/>
                  </a:lnTo>
                  <a:lnTo>
                    <a:pt x="76" y="836"/>
                  </a:lnTo>
                  <a:lnTo>
                    <a:pt x="84" y="865"/>
                  </a:lnTo>
                  <a:lnTo>
                    <a:pt x="94" y="894"/>
                  </a:lnTo>
                  <a:lnTo>
                    <a:pt x="105" y="922"/>
                  </a:lnTo>
                  <a:lnTo>
                    <a:pt x="117" y="950"/>
                  </a:lnTo>
                  <a:lnTo>
                    <a:pt x="131" y="976"/>
                  </a:lnTo>
                  <a:lnTo>
                    <a:pt x="146" y="1002"/>
                  </a:lnTo>
                  <a:lnTo>
                    <a:pt x="162" y="1028"/>
                  </a:lnTo>
                  <a:lnTo>
                    <a:pt x="179" y="1053"/>
                  </a:lnTo>
                  <a:lnTo>
                    <a:pt x="198" y="1076"/>
                  </a:lnTo>
                  <a:lnTo>
                    <a:pt x="218" y="1099"/>
                  </a:lnTo>
                  <a:lnTo>
                    <a:pt x="239" y="1120"/>
                  </a:lnTo>
                  <a:lnTo>
                    <a:pt x="260" y="1141"/>
                  </a:lnTo>
                  <a:lnTo>
                    <a:pt x="283" y="1160"/>
                  </a:lnTo>
                  <a:lnTo>
                    <a:pt x="306" y="1179"/>
                  </a:lnTo>
                  <a:lnTo>
                    <a:pt x="331" y="1196"/>
                  </a:lnTo>
                  <a:lnTo>
                    <a:pt x="356" y="1213"/>
                  </a:lnTo>
                  <a:lnTo>
                    <a:pt x="382" y="1228"/>
                  </a:lnTo>
                  <a:lnTo>
                    <a:pt x="410" y="1242"/>
                  </a:lnTo>
                  <a:lnTo>
                    <a:pt x="437" y="1254"/>
                  </a:lnTo>
                  <a:lnTo>
                    <a:pt x="465" y="1265"/>
                  </a:lnTo>
                  <a:lnTo>
                    <a:pt x="494" y="1275"/>
                  </a:lnTo>
                  <a:lnTo>
                    <a:pt x="523" y="1284"/>
                  </a:lnTo>
                  <a:lnTo>
                    <a:pt x="553" y="1290"/>
                  </a:lnTo>
                  <a:lnTo>
                    <a:pt x="584" y="1296"/>
                  </a:lnTo>
                  <a:lnTo>
                    <a:pt x="616" y="1300"/>
                  </a:lnTo>
                  <a:lnTo>
                    <a:pt x="647" y="1302"/>
                  </a:lnTo>
                  <a:lnTo>
                    <a:pt x="679" y="1303"/>
                  </a:lnTo>
                  <a:lnTo>
                    <a:pt x="679" y="1303"/>
                  </a:lnTo>
                  <a:lnTo>
                    <a:pt x="711" y="1302"/>
                  </a:lnTo>
                  <a:lnTo>
                    <a:pt x="742" y="1300"/>
                  </a:lnTo>
                  <a:lnTo>
                    <a:pt x="773" y="1296"/>
                  </a:lnTo>
                  <a:lnTo>
                    <a:pt x="804" y="1290"/>
                  </a:lnTo>
                  <a:lnTo>
                    <a:pt x="835" y="1284"/>
                  </a:lnTo>
                  <a:lnTo>
                    <a:pt x="864" y="1275"/>
                  </a:lnTo>
                  <a:lnTo>
                    <a:pt x="893" y="1265"/>
                  </a:lnTo>
                  <a:lnTo>
                    <a:pt x="921" y="1254"/>
                  </a:lnTo>
                  <a:lnTo>
                    <a:pt x="949" y="1242"/>
                  </a:lnTo>
                  <a:lnTo>
                    <a:pt x="975" y="1228"/>
                  </a:lnTo>
                  <a:lnTo>
                    <a:pt x="1001" y="1213"/>
                  </a:lnTo>
                  <a:lnTo>
                    <a:pt x="1028" y="1196"/>
                  </a:lnTo>
                  <a:lnTo>
                    <a:pt x="1052" y="1179"/>
                  </a:lnTo>
                  <a:lnTo>
                    <a:pt x="1075" y="1160"/>
                  </a:lnTo>
                  <a:lnTo>
                    <a:pt x="1098" y="1141"/>
                  </a:lnTo>
                  <a:lnTo>
                    <a:pt x="1119" y="1120"/>
                  </a:lnTo>
                  <a:lnTo>
                    <a:pt x="1140" y="1099"/>
                  </a:lnTo>
                  <a:lnTo>
                    <a:pt x="1159" y="1076"/>
                  </a:lnTo>
                  <a:lnTo>
                    <a:pt x="1178" y="1053"/>
                  </a:lnTo>
                  <a:lnTo>
                    <a:pt x="1195" y="1028"/>
                  </a:lnTo>
                  <a:lnTo>
                    <a:pt x="1211" y="1002"/>
                  </a:lnTo>
                  <a:lnTo>
                    <a:pt x="1226" y="976"/>
                  </a:lnTo>
                  <a:lnTo>
                    <a:pt x="1241" y="950"/>
                  </a:lnTo>
                  <a:lnTo>
                    <a:pt x="1253" y="922"/>
                  </a:lnTo>
                  <a:lnTo>
                    <a:pt x="1264" y="894"/>
                  </a:lnTo>
                  <a:lnTo>
                    <a:pt x="1274" y="865"/>
                  </a:lnTo>
                  <a:lnTo>
                    <a:pt x="1283" y="836"/>
                  </a:lnTo>
                  <a:lnTo>
                    <a:pt x="1290" y="805"/>
                  </a:lnTo>
                  <a:lnTo>
                    <a:pt x="1295" y="774"/>
                  </a:lnTo>
                  <a:lnTo>
                    <a:pt x="1299" y="743"/>
                  </a:lnTo>
                  <a:lnTo>
                    <a:pt x="1301" y="712"/>
                  </a:lnTo>
                  <a:lnTo>
                    <a:pt x="1302" y="680"/>
                  </a:lnTo>
                  <a:lnTo>
                    <a:pt x="1302" y="680"/>
                  </a:lnTo>
                  <a:lnTo>
                    <a:pt x="1301" y="647"/>
                  </a:lnTo>
                  <a:lnTo>
                    <a:pt x="1299" y="616"/>
                  </a:lnTo>
                  <a:lnTo>
                    <a:pt x="1295" y="585"/>
                  </a:lnTo>
                  <a:lnTo>
                    <a:pt x="1290" y="554"/>
                  </a:lnTo>
                  <a:lnTo>
                    <a:pt x="1283" y="524"/>
                  </a:lnTo>
                  <a:lnTo>
                    <a:pt x="1274" y="495"/>
                  </a:lnTo>
                  <a:lnTo>
                    <a:pt x="1264" y="466"/>
                  </a:lnTo>
                  <a:lnTo>
                    <a:pt x="1253" y="437"/>
                  </a:lnTo>
                  <a:lnTo>
                    <a:pt x="1241" y="409"/>
                  </a:lnTo>
                  <a:lnTo>
                    <a:pt x="1226" y="383"/>
                  </a:lnTo>
                  <a:lnTo>
                    <a:pt x="1211" y="357"/>
                  </a:lnTo>
                  <a:lnTo>
                    <a:pt x="1195" y="332"/>
                  </a:lnTo>
                  <a:lnTo>
                    <a:pt x="1178" y="307"/>
                  </a:lnTo>
                  <a:lnTo>
                    <a:pt x="1159" y="284"/>
                  </a:lnTo>
                  <a:lnTo>
                    <a:pt x="1140" y="260"/>
                  </a:lnTo>
                  <a:lnTo>
                    <a:pt x="1119" y="239"/>
                  </a:lnTo>
                  <a:lnTo>
                    <a:pt x="1098" y="218"/>
                  </a:lnTo>
                  <a:lnTo>
                    <a:pt x="1075" y="199"/>
                  </a:lnTo>
                  <a:lnTo>
                    <a:pt x="1052" y="180"/>
                  </a:lnTo>
                  <a:lnTo>
                    <a:pt x="1028" y="163"/>
                  </a:lnTo>
                  <a:lnTo>
                    <a:pt x="1001" y="147"/>
                  </a:lnTo>
                  <a:lnTo>
                    <a:pt x="975" y="132"/>
                  </a:lnTo>
                  <a:lnTo>
                    <a:pt x="949" y="118"/>
                  </a:lnTo>
                  <a:lnTo>
                    <a:pt x="921" y="106"/>
                  </a:lnTo>
                  <a:lnTo>
                    <a:pt x="893" y="95"/>
                  </a:lnTo>
                  <a:lnTo>
                    <a:pt x="864" y="84"/>
                  </a:lnTo>
                  <a:lnTo>
                    <a:pt x="835" y="76"/>
                  </a:lnTo>
                  <a:lnTo>
                    <a:pt x="804" y="69"/>
                  </a:lnTo>
                  <a:lnTo>
                    <a:pt x="773" y="63"/>
                  </a:lnTo>
                  <a:lnTo>
                    <a:pt x="742" y="59"/>
                  </a:lnTo>
                  <a:lnTo>
                    <a:pt x="711" y="57"/>
                  </a:lnTo>
                  <a:lnTo>
                    <a:pt x="679" y="56"/>
                  </a:lnTo>
                  <a:lnTo>
                    <a:pt x="679" y="56"/>
                  </a:lnTo>
                  <a:close/>
                </a:path>
              </a:pathLst>
            </a:custGeom>
            <a:grpFill/>
            <a:ln w="15875">
              <a:noFill/>
              <a:round/>
              <a:headEnd/>
              <a:tailEnd/>
            </a:ln>
          </p:spPr>
          <p:txBody>
            <a:bodyPr/>
            <a:lstStyle/>
            <a:p>
              <a:pPr eaLnBrk="1" fontAlgn="auto" hangingPunct="1">
                <a:spcBef>
                  <a:spcPts val="0"/>
                </a:spcBef>
                <a:spcAft>
                  <a:spcPts val="0"/>
                </a:spcAft>
                <a:defRPr/>
              </a:pPr>
              <a:endParaRPr lang="en-US" kern="0">
                <a:solidFill>
                  <a:srgbClr val="4D4D4F"/>
                </a:solidFill>
                <a:latin typeface="Gilroy"/>
              </a:endParaRPr>
            </a:p>
          </p:txBody>
        </p:sp>
      </p:grpSp>
      <p:grpSp>
        <p:nvGrpSpPr>
          <p:cNvPr id="11" name="Group 10">
            <a:extLst>
              <a:ext uri="{FF2B5EF4-FFF2-40B4-BE49-F238E27FC236}">
                <a16:creationId xmlns:a16="http://schemas.microsoft.com/office/drawing/2014/main" id="{83FA2054-3CBA-90F7-E7EE-B5AD9D5B7C6A}"/>
              </a:ext>
            </a:extLst>
          </p:cNvPr>
          <p:cNvGrpSpPr/>
          <p:nvPr/>
        </p:nvGrpSpPr>
        <p:grpSpPr>
          <a:xfrm>
            <a:off x="4518810" y="3470822"/>
            <a:ext cx="521929" cy="521929"/>
            <a:chOff x="7729538" y="2861547"/>
            <a:chExt cx="360363" cy="360363"/>
          </a:xfrm>
          <a:solidFill>
            <a:srgbClr val="32AD10"/>
          </a:solidFill>
        </p:grpSpPr>
        <p:sp>
          <p:nvSpPr>
            <p:cNvPr id="12" name="Freeform 14">
              <a:extLst>
                <a:ext uri="{FF2B5EF4-FFF2-40B4-BE49-F238E27FC236}">
                  <a16:creationId xmlns:a16="http://schemas.microsoft.com/office/drawing/2014/main" id="{7C65BE2B-E296-5CFA-3194-09E156C053F6}"/>
                </a:ext>
              </a:extLst>
            </p:cNvPr>
            <p:cNvSpPr>
              <a:spLocks/>
            </p:cNvSpPr>
            <p:nvPr/>
          </p:nvSpPr>
          <p:spPr bwMode="auto">
            <a:xfrm>
              <a:off x="7826376" y="2982197"/>
              <a:ext cx="165100" cy="119063"/>
            </a:xfrm>
            <a:custGeom>
              <a:avLst/>
              <a:gdLst>
                <a:gd name="T0" fmla="*/ 170 w 623"/>
                <a:gd name="T1" fmla="*/ 453 h 453"/>
                <a:gd name="T2" fmla="*/ 170 w 623"/>
                <a:gd name="T3" fmla="*/ 453 h 453"/>
                <a:gd name="T4" fmla="*/ 165 w 623"/>
                <a:gd name="T5" fmla="*/ 453 h 453"/>
                <a:gd name="T6" fmla="*/ 160 w 623"/>
                <a:gd name="T7" fmla="*/ 451 h 453"/>
                <a:gd name="T8" fmla="*/ 155 w 623"/>
                <a:gd name="T9" fmla="*/ 449 h 453"/>
                <a:gd name="T10" fmla="*/ 150 w 623"/>
                <a:gd name="T11" fmla="*/ 445 h 453"/>
                <a:gd name="T12" fmla="*/ 8 w 623"/>
                <a:gd name="T13" fmla="*/ 303 h 453"/>
                <a:gd name="T14" fmla="*/ 8 w 623"/>
                <a:gd name="T15" fmla="*/ 303 h 453"/>
                <a:gd name="T16" fmla="*/ 5 w 623"/>
                <a:gd name="T17" fmla="*/ 299 h 453"/>
                <a:gd name="T18" fmla="*/ 2 w 623"/>
                <a:gd name="T19" fmla="*/ 294 h 453"/>
                <a:gd name="T20" fmla="*/ 1 w 623"/>
                <a:gd name="T21" fmla="*/ 289 h 453"/>
                <a:gd name="T22" fmla="*/ 0 w 623"/>
                <a:gd name="T23" fmla="*/ 283 h 453"/>
                <a:gd name="T24" fmla="*/ 1 w 623"/>
                <a:gd name="T25" fmla="*/ 278 h 453"/>
                <a:gd name="T26" fmla="*/ 2 w 623"/>
                <a:gd name="T27" fmla="*/ 273 h 453"/>
                <a:gd name="T28" fmla="*/ 5 w 623"/>
                <a:gd name="T29" fmla="*/ 268 h 453"/>
                <a:gd name="T30" fmla="*/ 8 w 623"/>
                <a:gd name="T31" fmla="*/ 263 h 453"/>
                <a:gd name="T32" fmla="*/ 8 w 623"/>
                <a:gd name="T33" fmla="*/ 263 h 453"/>
                <a:gd name="T34" fmla="*/ 13 w 623"/>
                <a:gd name="T35" fmla="*/ 260 h 453"/>
                <a:gd name="T36" fmla="*/ 18 w 623"/>
                <a:gd name="T37" fmla="*/ 257 h 453"/>
                <a:gd name="T38" fmla="*/ 23 w 623"/>
                <a:gd name="T39" fmla="*/ 256 h 453"/>
                <a:gd name="T40" fmla="*/ 28 w 623"/>
                <a:gd name="T41" fmla="*/ 255 h 453"/>
                <a:gd name="T42" fmla="*/ 34 w 623"/>
                <a:gd name="T43" fmla="*/ 256 h 453"/>
                <a:gd name="T44" fmla="*/ 39 w 623"/>
                <a:gd name="T45" fmla="*/ 257 h 453"/>
                <a:gd name="T46" fmla="*/ 45 w 623"/>
                <a:gd name="T47" fmla="*/ 260 h 453"/>
                <a:gd name="T48" fmla="*/ 49 w 623"/>
                <a:gd name="T49" fmla="*/ 263 h 453"/>
                <a:gd name="T50" fmla="*/ 171 w 623"/>
                <a:gd name="T51" fmla="*/ 386 h 453"/>
                <a:gd name="T52" fmla="*/ 576 w 623"/>
                <a:gd name="T53" fmla="*/ 7 h 453"/>
                <a:gd name="T54" fmla="*/ 576 w 623"/>
                <a:gd name="T55" fmla="*/ 7 h 453"/>
                <a:gd name="T56" fmla="*/ 580 w 623"/>
                <a:gd name="T57" fmla="*/ 4 h 453"/>
                <a:gd name="T58" fmla="*/ 585 w 623"/>
                <a:gd name="T59" fmla="*/ 1 h 453"/>
                <a:gd name="T60" fmla="*/ 591 w 623"/>
                <a:gd name="T61" fmla="*/ 0 h 453"/>
                <a:gd name="T62" fmla="*/ 596 w 623"/>
                <a:gd name="T63" fmla="*/ 0 h 453"/>
                <a:gd name="T64" fmla="*/ 601 w 623"/>
                <a:gd name="T65" fmla="*/ 0 h 453"/>
                <a:gd name="T66" fmla="*/ 606 w 623"/>
                <a:gd name="T67" fmla="*/ 2 h 453"/>
                <a:gd name="T68" fmla="*/ 611 w 623"/>
                <a:gd name="T69" fmla="*/ 5 h 453"/>
                <a:gd name="T70" fmla="*/ 616 w 623"/>
                <a:gd name="T71" fmla="*/ 8 h 453"/>
                <a:gd name="T72" fmla="*/ 616 w 623"/>
                <a:gd name="T73" fmla="*/ 8 h 453"/>
                <a:gd name="T74" fmla="*/ 619 w 623"/>
                <a:gd name="T75" fmla="*/ 14 h 453"/>
                <a:gd name="T76" fmla="*/ 621 w 623"/>
                <a:gd name="T77" fmla="*/ 19 h 453"/>
                <a:gd name="T78" fmla="*/ 623 w 623"/>
                <a:gd name="T79" fmla="*/ 24 h 453"/>
                <a:gd name="T80" fmla="*/ 623 w 623"/>
                <a:gd name="T81" fmla="*/ 30 h 453"/>
                <a:gd name="T82" fmla="*/ 622 w 623"/>
                <a:gd name="T83" fmla="*/ 35 h 453"/>
                <a:gd name="T84" fmla="*/ 621 w 623"/>
                <a:gd name="T85" fmla="*/ 40 h 453"/>
                <a:gd name="T86" fmla="*/ 618 w 623"/>
                <a:gd name="T87" fmla="*/ 45 h 453"/>
                <a:gd name="T88" fmla="*/ 614 w 623"/>
                <a:gd name="T89" fmla="*/ 49 h 453"/>
                <a:gd name="T90" fmla="*/ 189 w 623"/>
                <a:gd name="T91" fmla="*/ 446 h 453"/>
                <a:gd name="T92" fmla="*/ 189 w 623"/>
                <a:gd name="T93" fmla="*/ 446 h 453"/>
                <a:gd name="T94" fmla="*/ 185 w 623"/>
                <a:gd name="T95" fmla="*/ 449 h 453"/>
                <a:gd name="T96" fmla="*/ 180 w 623"/>
                <a:gd name="T97" fmla="*/ 452 h 453"/>
                <a:gd name="T98" fmla="*/ 175 w 623"/>
                <a:gd name="T99" fmla="*/ 453 h 453"/>
                <a:gd name="T100" fmla="*/ 170 w 623"/>
                <a:gd name="T101" fmla="*/ 453 h 453"/>
                <a:gd name="T102" fmla="*/ 170 w 623"/>
                <a:gd name="T103" fmla="*/ 45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23" h="453">
                  <a:moveTo>
                    <a:pt x="170" y="453"/>
                  </a:moveTo>
                  <a:lnTo>
                    <a:pt x="170" y="453"/>
                  </a:lnTo>
                  <a:lnTo>
                    <a:pt x="165" y="453"/>
                  </a:lnTo>
                  <a:lnTo>
                    <a:pt x="160" y="451"/>
                  </a:lnTo>
                  <a:lnTo>
                    <a:pt x="155" y="449"/>
                  </a:lnTo>
                  <a:lnTo>
                    <a:pt x="150" y="445"/>
                  </a:lnTo>
                  <a:lnTo>
                    <a:pt x="8" y="303"/>
                  </a:lnTo>
                  <a:lnTo>
                    <a:pt x="8" y="303"/>
                  </a:lnTo>
                  <a:lnTo>
                    <a:pt x="5" y="299"/>
                  </a:lnTo>
                  <a:lnTo>
                    <a:pt x="2" y="294"/>
                  </a:lnTo>
                  <a:lnTo>
                    <a:pt x="1" y="289"/>
                  </a:lnTo>
                  <a:lnTo>
                    <a:pt x="0" y="283"/>
                  </a:lnTo>
                  <a:lnTo>
                    <a:pt x="1" y="278"/>
                  </a:lnTo>
                  <a:lnTo>
                    <a:pt x="2" y="273"/>
                  </a:lnTo>
                  <a:lnTo>
                    <a:pt x="5" y="268"/>
                  </a:lnTo>
                  <a:lnTo>
                    <a:pt x="8" y="263"/>
                  </a:lnTo>
                  <a:lnTo>
                    <a:pt x="8" y="263"/>
                  </a:lnTo>
                  <a:lnTo>
                    <a:pt x="13" y="260"/>
                  </a:lnTo>
                  <a:lnTo>
                    <a:pt x="18" y="257"/>
                  </a:lnTo>
                  <a:lnTo>
                    <a:pt x="23" y="256"/>
                  </a:lnTo>
                  <a:lnTo>
                    <a:pt x="28" y="255"/>
                  </a:lnTo>
                  <a:lnTo>
                    <a:pt x="34" y="256"/>
                  </a:lnTo>
                  <a:lnTo>
                    <a:pt x="39" y="257"/>
                  </a:lnTo>
                  <a:lnTo>
                    <a:pt x="45" y="260"/>
                  </a:lnTo>
                  <a:lnTo>
                    <a:pt x="49" y="263"/>
                  </a:lnTo>
                  <a:lnTo>
                    <a:pt x="171" y="386"/>
                  </a:lnTo>
                  <a:lnTo>
                    <a:pt x="576" y="7"/>
                  </a:lnTo>
                  <a:lnTo>
                    <a:pt x="576" y="7"/>
                  </a:lnTo>
                  <a:lnTo>
                    <a:pt x="580" y="4"/>
                  </a:lnTo>
                  <a:lnTo>
                    <a:pt x="585" y="1"/>
                  </a:lnTo>
                  <a:lnTo>
                    <a:pt x="591" y="0"/>
                  </a:lnTo>
                  <a:lnTo>
                    <a:pt x="596" y="0"/>
                  </a:lnTo>
                  <a:lnTo>
                    <a:pt x="601" y="0"/>
                  </a:lnTo>
                  <a:lnTo>
                    <a:pt x="606" y="2"/>
                  </a:lnTo>
                  <a:lnTo>
                    <a:pt x="611" y="5"/>
                  </a:lnTo>
                  <a:lnTo>
                    <a:pt x="616" y="8"/>
                  </a:lnTo>
                  <a:lnTo>
                    <a:pt x="616" y="8"/>
                  </a:lnTo>
                  <a:lnTo>
                    <a:pt x="619" y="14"/>
                  </a:lnTo>
                  <a:lnTo>
                    <a:pt x="621" y="19"/>
                  </a:lnTo>
                  <a:lnTo>
                    <a:pt x="623" y="24"/>
                  </a:lnTo>
                  <a:lnTo>
                    <a:pt x="623" y="30"/>
                  </a:lnTo>
                  <a:lnTo>
                    <a:pt x="622" y="35"/>
                  </a:lnTo>
                  <a:lnTo>
                    <a:pt x="621" y="40"/>
                  </a:lnTo>
                  <a:lnTo>
                    <a:pt x="618" y="45"/>
                  </a:lnTo>
                  <a:lnTo>
                    <a:pt x="614" y="49"/>
                  </a:lnTo>
                  <a:lnTo>
                    <a:pt x="189" y="446"/>
                  </a:lnTo>
                  <a:lnTo>
                    <a:pt x="189" y="446"/>
                  </a:lnTo>
                  <a:lnTo>
                    <a:pt x="185" y="449"/>
                  </a:lnTo>
                  <a:lnTo>
                    <a:pt x="180" y="452"/>
                  </a:lnTo>
                  <a:lnTo>
                    <a:pt x="175" y="453"/>
                  </a:lnTo>
                  <a:lnTo>
                    <a:pt x="170" y="453"/>
                  </a:lnTo>
                  <a:lnTo>
                    <a:pt x="170" y="453"/>
                  </a:lnTo>
                  <a:close/>
                </a:path>
              </a:pathLst>
            </a:custGeom>
            <a:grpFill/>
            <a:ln w="15875">
              <a:solidFill>
                <a:srgbClr val="32AD10"/>
              </a:solidFill>
              <a:round/>
              <a:headEnd/>
              <a:tailEnd/>
            </a:ln>
          </p:spPr>
          <p:txBody>
            <a:bodyPr/>
            <a:lstStyle/>
            <a:p>
              <a:pPr eaLnBrk="1" fontAlgn="auto" hangingPunct="1">
                <a:spcBef>
                  <a:spcPts val="0"/>
                </a:spcBef>
                <a:spcAft>
                  <a:spcPts val="0"/>
                </a:spcAft>
                <a:defRPr/>
              </a:pPr>
              <a:endParaRPr lang="en-US" kern="0">
                <a:solidFill>
                  <a:srgbClr val="4D4D4F"/>
                </a:solidFill>
                <a:latin typeface="Gilroy"/>
              </a:endParaRPr>
            </a:p>
          </p:txBody>
        </p:sp>
        <p:sp>
          <p:nvSpPr>
            <p:cNvPr id="13" name="Freeform 15">
              <a:extLst>
                <a:ext uri="{FF2B5EF4-FFF2-40B4-BE49-F238E27FC236}">
                  <a16:creationId xmlns:a16="http://schemas.microsoft.com/office/drawing/2014/main" id="{81D9B5B0-D4A1-876B-2601-589F134ECCA4}"/>
                </a:ext>
              </a:extLst>
            </p:cNvPr>
            <p:cNvSpPr>
              <a:spLocks noEditPoints="1"/>
            </p:cNvSpPr>
            <p:nvPr/>
          </p:nvSpPr>
          <p:spPr bwMode="auto">
            <a:xfrm>
              <a:off x="7729538" y="2861547"/>
              <a:ext cx="360363" cy="360363"/>
            </a:xfrm>
            <a:custGeom>
              <a:avLst/>
              <a:gdLst>
                <a:gd name="T0" fmla="*/ 575 w 1359"/>
                <a:gd name="T1" fmla="*/ 1352 h 1359"/>
                <a:gd name="T2" fmla="*/ 415 w 1359"/>
                <a:gd name="T3" fmla="*/ 1306 h 1359"/>
                <a:gd name="T4" fmla="*/ 273 w 1359"/>
                <a:gd name="T5" fmla="*/ 1225 h 1359"/>
                <a:gd name="T6" fmla="*/ 154 w 1359"/>
                <a:gd name="T7" fmla="*/ 1112 h 1359"/>
                <a:gd name="T8" fmla="*/ 66 w 1359"/>
                <a:gd name="T9" fmla="*/ 974 h 1359"/>
                <a:gd name="T10" fmla="*/ 13 w 1359"/>
                <a:gd name="T11" fmla="*/ 816 h 1359"/>
                <a:gd name="T12" fmla="*/ 0 w 1359"/>
                <a:gd name="T13" fmla="*/ 680 h 1359"/>
                <a:gd name="T14" fmla="*/ 21 w 1359"/>
                <a:gd name="T15" fmla="*/ 510 h 1359"/>
                <a:gd name="T16" fmla="*/ 81 w 1359"/>
                <a:gd name="T17" fmla="*/ 356 h 1359"/>
                <a:gd name="T18" fmla="*/ 176 w 1359"/>
                <a:gd name="T19" fmla="*/ 222 h 1359"/>
                <a:gd name="T20" fmla="*/ 299 w 1359"/>
                <a:gd name="T21" fmla="*/ 116 h 1359"/>
                <a:gd name="T22" fmla="*/ 446 w 1359"/>
                <a:gd name="T23" fmla="*/ 41 h 1359"/>
                <a:gd name="T24" fmla="*/ 609 w 1359"/>
                <a:gd name="T25" fmla="*/ 3 h 1359"/>
                <a:gd name="T26" fmla="*/ 748 w 1359"/>
                <a:gd name="T27" fmla="*/ 3 h 1359"/>
                <a:gd name="T28" fmla="*/ 912 w 1359"/>
                <a:gd name="T29" fmla="*/ 41 h 1359"/>
                <a:gd name="T30" fmla="*/ 1059 w 1359"/>
                <a:gd name="T31" fmla="*/ 116 h 1359"/>
                <a:gd name="T32" fmla="*/ 1182 w 1359"/>
                <a:gd name="T33" fmla="*/ 222 h 1359"/>
                <a:gd name="T34" fmla="*/ 1277 w 1359"/>
                <a:gd name="T35" fmla="*/ 356 h 1359"/>
                <a:gd name="T36" fmla="*/ 1337 w 1359"/>
                <a:gd name="T37" fmla="*/ 510 h 1359"/>
                <a:gd name="T38" fmla="*/ 1359 w 1359"/>
                <a:gd name="T39" fmla="*/ 680 h 1359"/>
                <a:gd name="T40" fmla="*/ 1345 w 1359"/>
                <a:gd name="T41" fmla="*/ 816 h 1359"/>
                <a:gd name="T42" fmla="*/ 1292 w 1359"/>
                <a:gd name="T43" fmla="*/ 974 h 1359"/>
                <a:gd name="T44" fmla="*/ 1203 w 1359"/>
                <a:gd name="T45" fmla="*/ 1112 h 1359"/>
                <a:gd name="T46" fmla="*/ 1086 w 1359"/>
                <a:gd name="T47" fmla="*/ 1225 h 1359"/>
                <a:gd name="T48" fmla="*/ 943 w 1359"/>
                <a:gd name="T49" fmla="*/ 1306 h 1359"/>
                <a:gd name="T50" fmla="*/ 782 w 1359"/>
                <a:gd name="T51" fmla="*/ 1352 h 1359"/>
                <a:gd name="T52" fmla="*/ 679 w 1359"/>
                <a:gd name="T53" fmla="*/ 56 h 1359"/>
                <a:gd name="T54" fmla="*/ 553 w 1359"/>
                <a:gd name="T55" fmla="*/ 69 h 1359"/>
                <a:gd name="T56" fmla="*/ 410 w 1359"/>
                <a:gd name="T57" fmla="*/ 118 h 1359"/>
                <a:gd name="T58" fmla="*/ 283 w 1359"/>
                <a:gd name="T59" fmla="*/ 199 h 1359"/>
                <a:gd name="T60" fmla="*/ 179 w 1359"/>
                <a:gd name="T61" fmla="*/ 307 h 1359"/>
                <a:gd name="T62" fmla="*/ 105 w 1359"/>
                <a:gd name="T63" fmla="*/ 437 h 1359"/>
                <a:gd name="T64" fmla="*/ 63 w 1359"/>
                <a:gd name="T65" fmla="*/ 585 h 1359"/>
                <a:gd name="T66" fmla="*/ 57 w 1359"/>
                <a:gd name="T67" fmla="*/ 712 h 1359"/>
                <a:gd name="T68" fmla="*/ 84 w 1359"/>
                <a:gd name="T69" fmla="*/ 865 h 1359"/>
                <a:gd name="T70" fmla="*/ 146 w 1359"/>
                <a:gd name="T71" fmla="*/ 1002 h 1359"/>
                <a:gd name="T72" fmla="*/ 239 w 1359"/>
                <a:gd name="T73" fmla="*/ 1120 h 1359"/>
                <a:gd name="T74" fmla="*/ 356 w 1359"/>
                <a:gd name="T75" fmla="*/ 1213 h 1359"/>
                <a:gd name="T76" fmla="*/ 494 w 1359"/>
                <a:gd name="T77" fmla="*/ 1275 h 1359"/>
                <a:gd name="T78" fmla="*/ 647 w 1359"/>
                <a:gd name="T79" fmla="*/ 1302 h 1359"/>
                <a:gd name="T80" fmla="*/ 773 w 1359"/>
                <a:gd name="T81" fmla="*/ 1296 h 1359"/>
                <a:gd name="T82" fmla="*/ 921 w 1359"/>
                <a:gd name="T83" fmla="*/ 1254 h 1359"/>
                <a:gd name="T84" fmla="*/ 1052 w 1359"/>
                <a:gd name="T85" fmla="*/ 1179 h 1359"/>
                <a:gd name="T86" fmla="*/ 1159 w 1359"/>
                <a:gd name="T87" fmla="*/ 1076 h 1359"/>
                <a:gd name="T88" fmla="*/ 1241 w 1359"/>
                <a:gd name="T89" fmla="*/ 950 h 1359"/>
                <a:gd name="T90" fmla="*/ 1290 w 1359"/>
                <a:gd name="T91" fmla="*/ 805 h 1359"/>
                <a:gd name="T92" fmla="*/ 1302 w 1359"/>
                <a:gd name="T93" fmla="*/ 680 h 1359"/>
                <a:gd name="T94" fmla="*/ 1283 w 1359"/>
                <a:gd name="T95" fmla="*/ 524 h 1359"/>
                <a:gd name="T96" fmla="*/ 1226 w 1359"/>
                <a:gd name="T97" fmla="*/ 383 h 1359"/>
                <a:gd name="T98" fmla="*/ 1140 w 1359"/>
                <a:gd name="T99" fmla="*/ 260 h 1359"/>
                <a:gd name="T100" fmla="*/ 1028 w 1359"/>
                <a:gd name="T101" fmla="*/ 163 h 1359"/>
                <a:gd name="T102" fmla="*/ 893 w 1359"/>
                <a:gd name="T103" fmla="*/ 95 h 1359"/>
                <a:gd name="T104" fmla="*/ 742 w 1359"/>
                <a:gd name="T105" fmla="*/ 59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59" h="1359">
                  <a:moveTo>
                    <a:pt x="679" y="1359"/>
                  </a:moveTo>
                  <a:lnTo>
                    <a:pt x="679" y="1359"/>
                  </a:lnTo>
                  <a:lnTo>
                    <a:pt x="644" y="1359"/>
                  </a:lnTo>
                  <a:lnTo>
                    <a:pt x="609" y="1356"/>
                  </a:lnTo>
                  <a:lnTo>
                    <a:pt x="575" y="1352"/>
                  </a:lnTo>
                  <a:lnTo>
                    <a:pt x="542" y="1346"/>
                  </a:lnTo>
                  <a:lnTo>
                    <a:pt x="509" y="1338"/>
                  </a:lnTo>
                  <a:lnTo>
                    <a:pt x="477" y="1329"/>
                  </a:lnTo>
                  <a:lnTo>
                    <a:pt x="446" y="1318"/>
                  </a:lnTo>
                  <a:lnTo>
                    <a:pt x="415" y="1306"/>
                  </a:lnTo>
                  <a:lnTo>
                    <a:pt x="384" y="1293"/>
                  </a:lnTo>
                  <a:lnTo>
                    <a:pt x="355" y="1278"/>
                  </a:lnTo>
                  <a:lnTo>
                    <a:pt x="327" y="1261"/>
                  </a:lnTo>
                  <a:lnTo>
                    <a:pt x="299" y="1244"/>
                  </a:lnTo>
                  <a:lnTo>
                    <a:pt x="273" y="1225"/>
                  </a:lnTo>
                  <a:lnTo>
                    <a:pt x="247" y="1204"/>
                  </a:lnTo>
                  <a:lnTo>
                    <a:pt x="223" y="1182"/>
                  </a:lnTo>
                  <a:lnTo>
                    <a:pt x="198" y="1160"/>
                  </a:lnTo>
                  <a:lnTo>
                    <a:pt x="176" y="1137"/>
                  </a:lnTo>
                  <a:lnTo>
                    <a:pt x="154" y="1112"/>
                  </a:lnTo>
                  <a:lnTo>
                    <a:pt x="134" y="1086"/>
                  </a:lnTo>
                  <a:lnTo>
                    <a:pt x="115" y="1060"/>
                  </a:lnTo>
                  <a:lnTo>
                    <a:pt x="98" y="1032"/>
                  </a:lnTo>
                  <a:lnTo>
                    <a:pt x="81" y="1003"/>
                  </a:lnTo>
                  <a:lnTo>
                    <a:pt x="66" y="974"/>
                  </a:lnTo>
                  <a:lnTo>
                    <a:pt x="53" y="944"/>
                  </a:lnTo>
                  <a:lnTo>
                    <a:pt x="41" y="913"/>
                  </a:lnTo>
                  <a:lnTo>
                    <a:pt x="30" y="882"/>
                  </a:lnTo>
                  <a:lnTo>
                    <a:pt x="21" y="850"/>
                  </a:lnTo>
                  <a:lnTo>
                    <a:pt x="13" y="816"/>
                  </a:lnTo>
                  <a:lnTo>
                    <a:pt x="7" y="783"/>
                  </a:lnTo>
                  <a:lnTo>
                    <a:pt x="3" y="749"/>
                  </a:lnTo>
                  <a:lnTo>
                    <a:pt x="1" y="715"/>
                  </a:lnTo>
                  <a:lnTo>
                    <a:pt x="0" y="680"/>
                  </a:lnTo>
                  <a:lnTo>
                    <a:pt x="0" y="680"/>
                  </a:lnTo>
                  <a:lnTo>
                    <a:pt x="1" y="644"/>
                  </a:lnTo>
                  <a:lnTo>
                    <a:pt x="3" y="610"/>
                  </a:lnTo>
                  <a:lnTo>
                    <a:pt x="7" y="576"/>
                  </a:lnTo>
                  <a:lnTo>
                    <a:pt x="13" y="543"/>
                  </a:lnTo>
                  <a:lnTo>
                    <a:pt x="21" y="510"/>
                  </a:lnTo>
                  <a:lnTo>
                    <a:pt x="30" y="478"/>
                  </a:lnTo>
                  <a:lnTo>
                    <a:pt x="41" y="446"/>
                  </a:lnTo>
                  <a:lnTo>
                    <a:pt x="53" y="415"/>
                  </a:lnTo>
                  <a:lnTo>
                    <a:pt x="66" y="385"/>
                  </a:lnTo>
                  <a:lnTo>
                    <a:pt x="81" y="356"/>
                  </a:lnTo>
                  <a:lnTo>
                    <a:pt x="98" y="328"/>
                  </a:lnTo>
                  <a:lnTo>
                    <a:pt x="115" y="300"/>
                  </a:lnTo>
                  <a:lnTo>
                    <a:pt x="134" y="273"/>
                  </a:lnTo>
                  <a:lnTo>
                    <a:pt x="154" y="247"/>
                  </a:lnTo>
                  <a:lnTo>
                    <a:pt x="176" y="222"/>
                  </a:lnTo>
                  <a:lnTo>
                    <a:pt x="198" y="199"/>
                  </a:lnTo>
                  <a:lnTo>
                    <a:pt x="223" y="177"/>
                  </a:lnTo>
                  <a:lnTo>
                    <a:pt x="247" y="155"/>
                  </a:lnTo>
                  <a:lnTo>
                    <a:pt x="273" y="135"/>
                  </a:lnTo>
                  <a:lnTo>
                    <a:pt x="299" y="116"/>
                  </a:lnTo>
                  <a:lnTo>
                    <a:pt x="327" y="99"/>
                  </a:lnTo>
                  <a:lnTo>
                    <a:pt x="355" y="81"/>
                  </a:lnTo>
                  <a:lnTo>
                    <a:pt x="384" y="66"/>
                  </a:lnTo>
                  <a:lnTo>
                    <a:pt x="415" y="53"/>
                  </a:lnTo>
                  <a:lnTo>
                    <a:pt x="446" y="41"/>
                  </a:lnTo>
                  <a:lnTo>
                    <a:pt x="477" y="30"/>
                  </a:lnTo>
                  <a:lnTo>
                    <a:pt x="509" y="21"/>
                  </a:lnTo>
                  <a:lnTo>
                    <a:pt x="542" y="13"/>
                  </a:lnTo>
                  <a:lnTo>
                    <a:pt x="575" y="7"/>
                  </a:lnTo>
                  <a:lnTo>
                    <a:pt x="609" y="3"/>
                  </a:lnTo>
                  <a:lnTo>
                    <a:pt x="644" y="0"/>
                  </a:lnTo>
                  <a:lnTo>
                    <a:pt x="679" y="0"/>
                  </a:lnTo>
                  <a:lnTo>
                    <a:pt x="679" y="0"/>
                  </a:lnTo>
                  <a:lnTo>
                    <a:pt x="714" y="0"/>
                  </a:lnTo>
                  <a:lnTo>
                    <a:pt x="748" y="3"/>
                  </a:lnTo>
                  <a:lnTo>
                    <a:pt x="782" y="7"/>
                  </a:lnTo>
                  <a:lnTo>
                    <a:pt x="815" y="13"/>
                  </a:lnTo>
                  <a:lnTo>
                    <a:pt x="849" y="21"/>
                  </a:lnTo>
                  <a:lnTo>
                    <a:pt x="881" y="30"/>
                  </a:lnTo>
                  <a:lnTo>
                    <a:pt x="912" y="41"/>
                  </a:lnTo>
                  <a:lnTo>
                    <a:pt x="943" y="53"/>
                  </a:lnTo>
                  <a:lnTo>
                    <a:pt x="973" y="66"/>
                  </a:lnTo>
                  <a:lnTo>
                    <a:pt x="1002" y="81"/>
                  </a:lnTo>
                  <a:lnTo>
                    <a:pt x="1032" y="99"/>
                  </a:lnTo>
                  <a:lnTo>
                    <a:pt x="1059" y="116"/>
                  </a:lnTo>
                  <a:lnTo>
                    <a:pt x="1086" y="135"/>
                  </a:lnTo>
                  <a:lnTo>
                    <a:pt x="1111" y="155"/>
                  </a:lnTo>
                  <a:lnTo>
                    <a:pt x="1136" y="177"/>
                  </a:lnTo>
                  <a:lnTo>
                    <a:pt x="1159" y="199"/>
                  </a:lnTo>
                  <a:lnTo>
                    <a:pt x="1182" y="222"/>
                  </a:lnTo>
                  <a:lnTo>
                    <a:pt x="1203" y="247"/>
                  </a:lnTo>
                  <a:lnTo>
                    <a:pt x="1223" y="273"/>
                  </a:lnTo>
                  <a:lnTo>
                    <a:pt x="1243" y="300"/>
                  </a:lnTo>
                  <a:lnTo>
                    <a:pt x="1260" y="328"/>
                  </a:lnTo>
                  <a:lnTo>
                    <a:pt x="1277" y="356"/>
                  </a:lnTo>
                  <a:lnTo>
                    <a:pt x="1292" y="385"/>
                  </a:lnTo>
                  <a:lnTo>
                    <a:pt x="1305" y="415"/>
                  </a:lnTo>
                  <a:lnTo>
                    <a:pt x="1317" y="446"/>
                  </a:lnTo>
                  <a:lnTo>
                    <a:pt x="1328" y="478"/>
                  </a:lnTo>
                  <a:lnTo>
                    <a:pt x="1337" y="510"/>
                  </a:lnTo>
                  <a:lnTo>
                    <a:pt x="1345" y="543"/>
                  </a:lnTo>
                  <a:lnTo>
                    <a:pt x="1351" y="576"/>
                  </a:lnTo>
                  <a:lnTo>
                    <a:pt x="1355" y="610"/>
                  </a:lnTo>
                  <a:lnTo>
                    <a:pt x="1358" y="644"/>
                  </a:lnTo>
                  <a:lnTo>
                    <a:pt x="1359" y="680"/>
                  </a:lnTo>
                  <a:lnTo>
                    <a:pt x="1359" y="680"/>
                  </a:lnTo>
                  <a:lnTo>
                    <a:pt x="1358" y="715"/>
                  </a:lnTo>
                  <a:lnTo>
                    <a:pt x="1355" y="749"/>
                  </a:lnTo>
                  <a:lnTo>
                    <a:pt x="1351" y="783"/>
                  </a:lnTo>
                  <a:lnTo>
                    <a:pt x="1345" y="816"/>
                  </a:lnTo>
                  <a:lnTo>
                    <a:pt x="1337" y="850"/>
                  </a:lnTo>
                  <a:lnTo>
                    <a:pt x="1328" y="882"/>
                  </a:lnTo>
                  <a:lnTo>
                    <a:pt x="1317" y="913"/>
                  </a:lnTo>
                  <a:lnTo>
                    <a:pt x="1305" y="944"/>
                  </a:lnTo>
                  <a:lnTo>
                    <a:pt x="1292" y="974"/>
                  </a:lnTo>
                  <a:lnTo>
                    <a:pt x="1277" y="1003"/>
                  </a:lnTo>
                  <a:lnTo>
                    <a:pt x="1260" y="1032"/>
                  </a:lnTo>
                  <a:lnTo>
                    <a:pt x="1243" y="1060"/>
                  </a:lnTo>
                  <a:lnTo>
                    <a:pt x="1223" y="1086"/>
                  </a:lnTo>
                  <a:lnTo>
                    <a:pt x="1203" y="1112"/>
                  </a:lnTo>
                  <a:lnTo>
                    <a:pt x="1182" y="1137"/>
                  </a:lnTo>
                  <a:lnTo>
                    <a:pt x="1159" y="1160"/>
                  </a:lnTo>
                  <a:lnTo>
                    <a:pt x="1136" y="1182"/>
                  </a:lnTo>
                  <a:lnTo>
                    <a:pt x="1111" y="1204"/>
                  </a:lnTo>
                  <a:lnTo>
                    <a:pt x="1086" y="1225"/>
                  </a:lnTo>
                  <a:lnTo>
                    <a:pt x="1059" y="1244"/>
                  </a:lnTo>
                  <a:lnTo>
                    <a:pt x="1032" y="1261"/>
                  </a:lnTo>
                  <a:lnTo>
                    <a:pt x="1002" y="1278"/>
                  </a:lnTo>
                  <a:lnTo>
                    <a:pt x="973" y="1293"/>
                  </a:lnTo>
                  <a:lnTo>
                    <a:pt x="943" y="1306"/>
                  </a:lnTo>
                  <a:lnTo>
                    <a:pt x="912" y="1318"/>
                  </a:lnTo>
                  <a:lnTo>
                    <a:pt x="881" y="1329"/>
                  </a:lnTo>
                  <a:lnTo>
                    <a:pt x="849" y="1338"/>
                  </a:lnTo>
                  <a:lnTo>
                    <a:pt x="815" y="1346"/>
                  </a:lnTo>
                  <a:lnTo>
                    <a:pt x="782" y="1352"/>
                  </a:lnTo>
                  <a:lnTo>
                    <a:pt x="748" y="1356"/>
                  </a:lnTo>
                  <a:lnTo>
                    <a:pt x="714" y="1359"/>
                  </a:lnTo>
                  <a:lnTo>
                    <a:pt x="679" y="1359"/>
                  </a:lnTo>
                  <a:lnTo>
                    <a:pt x="679" y="1359"/>
                  </a:lnTo>
                  <a:close/>
                  <a:moveTo>
                    <a:pt x="679" y="56"/>
                  </a:moveTo>
                  <a:lnTo>
                    <a:pt x="679" y="56"/>
                  </a:lnTo>
                  <a:lnTo>
                    <a:pt x="647" y="57"/>
                  </a:lnTo>
                  <a:lnTo>
                    <a:pt x="616" y="59"/>
                  </a:lnTo>
                  <a:lnTo>
                    <a:pt x="584" y="63"/>
                  </a:lnTo>
                  <a:lnTo>
                    <a:pt x="553" y="69"/>
                  </a:lnTo>
                  <a:lnTo>
                    <a:pt x="523" y="76"/>
                  </a:lnTo>
                  <a:lnTo>
                    <a:pt x="494" y="84"/>
                  </a:lnTo>
                  <a:lnTo>
                    <a:pt x="465" y="95"/>
                  </a:lnTo>
                  <a:lnTo>
                    <a:pt x="437" y="106"/>
                  </a:lnTo>
                  <a:lnTo>
                    <a:pt x="410" y="118"/>
                  </a:lnTo>
                  <a:lnTo>
                    <a:pt x="382" y="132"/>
                  </a:lnTo>
                  <a:lnTo>
                    <a:pt x="356" y="147"/>
                  </a:lnTo>
                  <a:lnTo>
                    <a:pt x="331" y="163"/>
                  </a:lnTo>
                  <a:lnTo>
                    <a:pt x="306" y="180"/>
                  </a:lnTo>
                  <a:lnTo>
                    <a:pt x="283" y="199"/>
                  </a:lnTo>
                  <a:lnTo>
                    <a:pt x="260" y="218"/>
                  </a:lnTo>
                  <a:lnTo>
                    <a:pt x="239" y="239"/>
                  </a:lnTo>
                  <a:lnTo>
                    <a:pt x="218" y="260"/>
                  </a:lnTo>
                  <a:lnTo>
                    <a:pt x="198" y="284"/>
                  </a:lnTo>
                  <a:lnTo>
                    <a:pt x="179" y="307"/>
                  </a:lnTo>
                  <a:lnTo>
                    <a:pt x="162" y="332"/>
                  </a:lnTo>
                  <a:lnTo>
                    <a:pt x="146" y="357"/>
                  </a:lnTo>
                  <a:lnTo>
                    <a:pt x="131" y="383"/>
                  </a:lnTo>
                  <a:lnTo>
                    <a:pt x="117" y="409"/>
                  </a:lnTo>
                  <a:lnTo>
                    <a:pt x="105" y="437"/>
                  </a:lnTo>
                  <a:lnTo>
                    <a:pt x="94" y="466"/>
                  </a:lnTo>
                  <a:lnTo>
                    <a:pt x="84" y="495"/>
                  </a:lnTo>
                  <a:lnTo>
                    <a:pt x="76" y="524"/>
                  </a:lnTo>
                  <a:lnTo>
                    <a:pt x="69" y="554"/>
                  </a:lnTo>
                  <a:lnTo>
                    <a:pt x="63" y="585"/>
                  </a:lnTo>
                  <a:lnTo>
                    <a:pt x="59" y="616"/>
                  </a:lnTo>
                  <a:lnTo>
                    <a:pt x="57" y="647"/>
                  </a:lnTo>
                  <a:lnTo>
                    <a:pt x="56" y="680"/>
                  </a:lnTo>
                  <a:lnTo>
                    <a:pt x="56" y="680"/>
                  </a:lnTo>
                  <a:lnTo>
                    <a:pt x="57" y="712"/>
                  </a:lnTo>
                  <a:lnTo>
                    <a:pt x="59" y="743"/>
                  </a:lnTo>
                  <a:lnTo>
                    <a:pt x="63" y="774"/>
                  </a:lnTo>
                  <a:lnTo>
                    <a:pt x="69" y="805"/>
                  </a:lnTo>
                  <a:lnTo>
                    <a:pt x="76" y="836"/>
                  </a:lnTo>
                  <a:lnTo>
                    <a:pt x="84" y="865"/>
                  </a:lnTo>
                  <a:lnTo>
                    <a:pt x="94" y="894"/>
                  </a:lnTo>
                  <a:lnTo>
                    <a:pt x="105" y="922"/>
                  </a:lnTo>
                  <a:lnTo>
                    <a:pt x="117" y="950"/>
                  </a:lnTo>
                  <a:lnTo>
                    <a:pt x="131" y="976"/>
                  </a:lnTo>
                  <a:lnTo>
                    <a:pt x="146" y="1002"/>
                  </a:lnTo>
                  <a:lnTo>
                    <a:pt x="162" y="1028"/>
                  </a:lnTo>
                  <a:lnTo>
                    <a:pt x="179" y="1053"/>
                  </a:lnTo>
                  <a:lnTo>
                    <a:pt x="198" y="1076"/>
                  </a:lnTo>
                  <a:lnTo>
                    <a:pt x="218" y="1099"/>
                  </a:lnTo>
                  <a:lnTo>
                    <a:pt x="239" y="1120"/>
                  </a:lnTo>
                  <a:lnTo>
                    <a:pt x="260" y="1141"/>
                  </a:lnTo>
                  <a:lnTo>
                    <a:pt x="283" y="1160"/>
                  </a:lnTo>
                  <a:lnTo>
                    <a:pt x="306" y="1179"/>
                  </a:lnTo>
                  <a:lnTo>
                    <a:pt x="331" y="1196"/>
                  </a:lnTo>
                  <a:lnTo>
                    <a:pt x="356" y="1213"/>
                  </a:lnTo>
                  <a:lnTo>
                    <a:pt x="382" y="1228"/>
                  </a:lnTo>
                  <a:lnTo>
                    <a:pt x="410" y="1242"/>
                  </a:lnTo>
                  <a:lnTo>
                    <a:pt x="437" y="1254"/>
                  </a:lnTo>
                  <a:lnTo>
                    <a:pt x="465" y="1265"/>
                  </a:lnTo>
                  <a:lnTo>
                    <a:pt x="494" y="1275"/>
                  </a:lnTo>
                  <a:lnTo>
                    <a:pt x="523" y="1284"/>
                  </a:lnTo>
                  <a:lnTo>
                    <a:pt x="553" y="1290"/>
                  </a:lnTo>
                  <a:lnTo>
                    <a:pt x="584" y="1296"/>
                  </a:lnTo>
                  <a:lnTo>
                    <a:pt x="616" y="1300"/>
                  </a:lnTo>
                  <a:lnTo>
                    <a:pt x="647" y="1302"/>
                  </a:lnTo>
                  <a:lnTo>
                    <a:pt x="679" y="1303"/>
                  </a:lnTo>
                  <a:lnTo>
                    <a:pt x="679" y="1303"/>
                  </a:lnTo>
                  <a:lnTo>
                    <a:pt x="711" y="1302"/>
                  </a:lnTo>
                  <a:lnTo>
                    <a:pt x="742" y="1300"/>
                  </a:lnTo>
                  <a:lnTo>
                    <a:pt x="773" y="1296"/>
                  </a:lnTo>
                  <a:lnTo>
                    <a:pt x="804" y="1290"/>
                  </a:lnTo>
                  <a:lnTo>
                    <a:pt x="835" y="1284"/>
                  </a:lnTo>
                  <a:lnTo>
                    <a:pt x="864" y="1275"/>
                  </a:lnTo>
                  <a:lnTo>
                    <a:pt x="893" y="1265"/>
                  </a:lnTo>
                  <a:lnTo>
                    <a:pt x="921" y="1254"/>
                  </a:lnTo>
                  <a:lnTo>
                    <a:pt x="949" y="1242"/>
                  </a:lnTo>
                  <a:lnTo>
                    <a:pt x="975" y="1228"/>
                  </a:lnTo>
                  <a:lnTo>
                    <a:pt x="1001" y="1213"/>
                  </a:lnTo>
                  <a:lnTo>
                    <a:pt x="1028" y="1196"/>
                  </a:lnTo>
                  <a:lnTo>
                    <a:pt x="1052" y="1179"/>
                  </a:lnTo>
                  <a:lnTo>
                    <a:pt x="1075" y="1160"/>
                  </a:lnTo>
                  <a:lnTo>
                    <a:pt x="1098" y="1141"/>
                  </a:lnTo>
                  <a:lnTo>
                    <a:pt x="1119" y="1120"/>
                  </a:lnTo>
                  <a:lnTo>
                    <a:pt x="1140" y="1099"/>
                  </a:lnTo>
                  <a:lnTo>
                    <a:pt x="1159" y="1076"/>
                  </a:lnTo>
                  <a:lnTo>
                    <a:pt x="1178" y="1053"/>
                  </a:lnTo>
                  <a:lnTo>
                    <a:pt x="1195" y="1028"/>
                  </a:lnTo>
                  <a:lnTo>
                    <a:pt x="1211" y="1002"/>
                  </a:lnTo>
                  <a:lnTo>
                    <a:pt x="1226" y="976"/>
                  </a:lnTo>
                  <a:lnTo>
                    <a:pt x="1241" y="950"/>
                  </a:lnTo>
                  <a:lnTo>
                    <a:pt x="1253" y="922"/>
                  </a:lnTo>
                  <a:lnTo>
                    <a:pt x="1264" y="894"/>
                  </a:lnTo>
                  <a:lnTo>
                    <a:pt x="1274" y="865"/>
                  </a:lnTo>
                  <a:lnTo>
                    <a:pt x="1283" y="836"/>
                  </a:lnTo>
                  <a:lnTo>
                    <a:pt x="1290" y="805"/>
                  </a:lnTo>
                  <a:lnTo>
                    <a:pt x="1295" y="774"/>
                  </a:lnTo>
                  <a:lnTo>
                    <a:pt x="1299" y="743"/>
                  </a:lnTo>
                  <a:lnTo>
                    <a:pt x="1301" y="712"/>
                  </a:lnTo>
                  <a:lnTo>
                    <a:pt x="1302" y="680"/>
                  </a:lnTo>
                  <a:lnTo>
                    <a:pt x="1302" y="680"/>
                  </a:lnTo>
                  <a:lnTo>
                    <a:pt x="1301" y="647"/>
                  </a:lnTo>
                  <a:lnTo>
                    <a:pt x="1299" y="616"/>
                  </a:lnTo>
                  <a:lnTo>
                    <a:pt x="1295" y="585"/>
                  </a:lnTo>
                  <a:lnTo>
                    <a:pt x="1290" y="554"/>
                  </a:lnTo>
                  <a:lnTo>
                    <a:pt x="1283" y="524"/>
                  </a:lnTo>
                  <a:lnTo>
                    <a:pt x="1274" y="495"/>
                  </a:lnTo>
                  <a:lnTo>
                    <a:pt x="1264" y="466"/>
                  </a:lnTo>
                  <a:lnTo>
                    <a:pt x="1253" y="437"/>
                  </a:lnTo>
                  <a:lnTo>
                    <a:pt x="1241" y="409"/>
                  </a:lnTo>
                  <a:lnTo>
                    <a:pt x="1226" y="383"/>
                  </a:lnTo>
                  <a:lnTo>
                    <a:pt x="1211" y="357"/>
                  </a:lnTo>
                  <a:lnTo>
                    <a:pt x="1195" y="332"/>
                  </a:lnTo>
                  <a:lnTo>
                    <a:pt x="1178" y="307"/>
                  </a:lnTo>
                  <a:lnTo>
                    <a:pt x="1159" y="284"/>
                  </a:lnTo>
                  <a:lnTo>
                    <a:pt x="1140" y="260"/>
                  </a:lnTo>
                  <a:lnTo>
                    <a:pt x="1119" y="239"/>
                  </a:lnTo>
                  <a:lnTo>
                    <a:pt x="1098" y="218"/>
                  </a:lnTo>
                  <a:lnTo>
                    <a:pt x="1075" y="199"/>
                  </a:lnTo>
                  <a:lnTo>
                    <a:pt x="1052" y="180"/>
                  </a:lnTo>
                  <a:lnTo>
                    <a:pt x="1028" y="163"/>
                  </a:lnTo>
                  <a:lnTo>
                    <a:pt x="1001" y="147"/>
                  </a:lnTo>
                  <a:lnTo>
                    <a:pt x="975" y="132"/>
                  </a:lnTo>
                  <a:lnTo>
                    <a:pt x="949" y="118"/>
                  </a:lnTo>
                  <a:lnTo>
                    <a:pt x="921" y="106"/>
                  </a:lnTo>
                  <a:lnTo>
                    <a:pt x="893" y="95"/>
                  </a:lnTo>
                  <a:lnTo>
                    <a:pt x="864" y="84"/>
                  </a:lnTo>
                  <a:lnTo>
                    <a:pt x="835" y="76"/>
                  </a:lnTo>
                  <a:lnTo>
                    <a:pt x="804" y="69"/>
                  </a:lnTo>
                  <a:lnTo>
                    <a:pt x="773" y="63"/>
                  </a:lnTo>
                  <a:lnTo>
                    <a:pt x="742" y="59"/>
                  </a:lnTo>
                  <a:lnTo>
                    <a:pt x="711" y="57"/>
                  </a:lnTo>
                  <a:lnTo>
                    <a:pt x="679" y="56"/>
                  </a:lnTo>
                  <a:lnTo>
                    <a:pt x="679" y="56"/>
                  </a:lnTo>
                  <a:close/>
                </a:path>
              </a:pathLst>
            </a:custGeom>
            <a:grpFill/>
            <a:ln w="15875">
              <a:noFill/>
              <a:round/>
              <a:headEnd/>
              <a:tailEnd/>
            </a:ln>
          </p:spPr>
          <p:txBody>
            <a:bodyPr/>
            <a:lstStyle/>
            <a:p>
              <a:pPr eaLnBrk="1" fontAlgn="auto" hangingPunct="1">
                <a:spcBef>
                  <a:spcPts val="0"/>
                </a:spcBef>
                <a:spcAft>
                  <a:spcPts val="0"/>
                </a:spcAft>
                <a:defRPr/>
              </a:pPr>
              <a:endParaRPr lang="en-US" kern="0">
                <a:solidFill>
                  <a:srgbClr val="4D4D4F"/>
                </a:solidFill>
                <a:latin typeface="Gilroy"/>
              </a:endParaRPr>
            </a:p>
          </p:txBody>
        </p:sp>
      </p:grpSp>
      <p:grpSp>
        <p:nvGrpSpPr>
          <p:cNvPr id="14" name="Group 13">
            <a:extLst>
              <a:ext uri="{FF2B5EF4-FFF2-40B4-BE49-F238E27FC236}">
                <a16:creationId xmlns:a16="http://schemas.microsoft.com/office/drawing/2014/main" id="{72EF8984-2F77-FCE1-BE69-E3DFA7CFB067}"/>
              </a:ext>
            </a:extLst>
          </p:cNvPr>
          <p:cNvGrpSpPr/>
          <p:nvPr/>
        </p:nvGrpSpPr>
        <p:grpSpPr>
          <a:xfrm>
            <a:off x="4502186" y="5215078"/>
            <a:ext cx="521929" cy="521929"/>
            <a:chOff x="7729538" y="2889250"/>
            <a:chExt cx="360363" cy="360363"/>
          </a:xfrm>
          <a:solidFill>
            <a:srgbClr val="32AD10"/>
          </a:solidFill>
        </p:grpSpPr>
        <p:sp>
          <p:nvSpPr>
            <p:cNvPr id="15" name="Freeform 14">
              <a:extLst>
                <a:ext uri="{FF2B5EF4-FFF2-40B4-BE49-F238E27FC236}">
                  <a16:creationId xmlns:a16="http://schemas.microsoft.com/office/drawing/2014/main" id="{F8E93DF4-2179-C6E3-A670-4D565BB626B4}"/>
                </a:ext>
              </a:extLst>
            </p:cNvPr>
            <p:cNvSpPr>
              <a:spLocks/>
            </p:cNvSpPr>
            <p:nvPr/>
          </p:nvSpPr>
          <p:spPr bwMode="auto">
            <a:xfrm>
              <a:off x="7826376" y="3009900"/>
              <a:ext cx="165100" cy="119063"/>
            </a:xfrm>
            <a:custGeom>
              <a:avLst/>
              <a:gdLst>
                <a:gd name="T0" fmla="*/ 170 w 623"/>
                <a:gd name="T1" fmla="*/ 453 h 453"/>
                <a:gd name="T2" fmla="*/ 170 w 623"/>
                <a:gd name="T3" fmla="*/ 453 h 453"/>
                <a:gd name="T4" fmla="*/ 165 w 623"/>
                <a:gd name="T5" fmla="*/ 453 h 453"/>
                <a:gd name="T6" fmla="*/ 160 w 623"/>
                <a:gd name="T7" fmla="*/ 451 h 453"/>
                <a:gd name="T8" fmla="*/ 155 w 623"/>
                <a:gd name="T9" fmla="*/ 449 h 453"/>
                <a:gd name="T10" fmla="*/ 150 w 623"/>
                <a:gd name="T11" fmla="*/ 445 h 453"/>
                <a:gd name="T12" fmla="*/ 8 w 623"/>
                <a:gd name="T13" fmla="*/ 303 h 453"/>
                <a:gd name="T14" fmla="*/ 8 w 623"/>
                <a:gd name="T15" fmla="*/ 303 h 453"/>
                <a:gd name="T16" fmla="*/ 5 w 623"/>
                <a:gd name="T17" fmla="*/ 299 h 453"/>
                <a:gd name="T18" fmla="*/ 2 w 623"/>
                <a:gd name="T19" fmla="*/ 294 h 453"/>
                <a:gd name="T20" fmla="*/ 1 w 623"/>
                <a:gd name="T21" fmla="*/ 289 h 453"/>
                <a:gd name="T22" fmla="*/ 0 w 623"/>
                <a:gd name="T23" fmla="*/ 283 h 453"/>
                <a:gd name="T24" fmla="*/ 1 w 623"/>
                <a:gd name="T25" fmla="*/ 278 h 453"/>
                <a:gd name="T26" fmla="*/ 2 w 623"/>
                <a:gd name="T27" fmla="*/ 273 h 453"/>
                <a:gd name="T28" fmla="*/ 5 w 623"/>
                <a:gd name="T29" fmla="*/ 268 h 453"/>
                <a:gd name="T30" fmla="*/ 8 w 623"/>
                <a:gd name="T31" fmla="*/ 263 h 453"/>
                <a:gd name="T32" fmla="*/ 8 w 623"/>
                <a:gd name="T33" fmla="*/ 263 h 453"/>
                <a:gd name="T34" fmla="*/ 13 w 623"/>
                <a:gd name="T35" fmla="*/ 260 h 453"/>
                <a:gd name="T36" fmla="*/ 18 w 623"/>
                <a:gd name="T37" fmla="*/ 257 h 453"/>
                <a:gd name="T38" fmla="*/ 23 w 623"/>
                <a:gd name="T39" fmla="*/ 256 h 453"/>
                <a:gd name="T40" fmla="*/ 28 w 623"/>
                <a:gd name="T41" fmla="*/ 255 h 453"/>
                <a:gd name="T42" fmla="*/ 34 w 623"/>
                <a:gd name="T43" fmla="*/ 256 h 453"/>
                <a:gd name="T44" fmla="*/ 39 w 623"/>
                <a:gd name="T45" fmla="*/ 257 h 453"/>
                <a:gd name="T46" fmla="*/ 45 w 623"/>
                <a:gd name="T47" fmla="*/ 260 h 453"/>
                <a:gd name="T48" fmla="*/ 49 w 623"/>
                <a:gd name="T49" fmla="*/ 263 h 453"/>
                <a:gd name="T50" fmla="*/ 171 w 623"/>
                <a:gd name="T51" fmla="*/ 386 h 453"/>
                <a:gd name="T52" fmla="*/ 576 w 623"/>
                <a:gd name="T53" fmla="*/ 7 h 453"/>
                <a:gd name="T54" fmla="*/ 576 w 623"/>
                <a:gd name="T55" fmla="*/ 7 h 453"/>
                <a:gd name="T56" fmla="*/ 580 w 623"/>
                <a:gd name="T57" fmla="*/ 4 h 453"/>
                <a:gd name="T58" fmla="*/ 585 w 623"/>
                <a:gd name="T59" fmla="*/ 1 h 453"/>
                <a:gd name="T60" fmla="*/ 591 w 623"/>
                <a:gd name="T61" fmla="*/ 0 h 453"/>
                <a:gd name="T62" fmla="*/ 596 w 623"/>
                <a:gd name="T63" fmla="*/ 0 h 453"/>
                <a:gd name="T64" fmla="*/ 601 w 623"/>
                <a:gd name="T65" fmla="*/ 0 h 453"/>
                <a:gd name="T66" fmla="*/ 606 w 623"/>
                <a:gd name="T67" fmla="*/ 2 h 453"/>
                <a:gd name="T68" fmla="*/ 611 w 623"/>
                <a:gd name="T69" fmla="*/ 5 h 453"/>
                <a:gd name="T70" fmla="*/ 616 w 623"/>
                <a:gd name="T71" fmla="*/ 8 h 453"/>
                <a:gd name="T72" fmla="*/ 616 w 623"/>
                <a:gd name="T73" fmla="*/ 8 h 453"/>
                <a:gd name="T74" fmla="*/ 619 w 623"/>
                <a:gd name="T75" fmla="*/ 14 h 453"/>
                <a:gd name="T76" fmla="*/ 621 w 623"/>
                <a:gd name="T77" fmla="*/ 19 h 453"/>
                <a:gd name="T78" fmla="*/ 623 w 623"/>
                <a:gd name="T79" fmla="*/ 24 h 453"/>
                <a:gd name="T80" fmla="*/ 623 w 623"/>
                <a:gd name="T81" fmla="*/ 30 h 453"/>
                <a:gd name="T82" fmla="*/ 622 w 623"/>
                <a:gd name="T83" fmla="*/ 35 h 453"/>
                <a:gd name="T84" fmla="*/ 621 w 623"/>
                <a:gd name="T85" fmla="*/ 40 h 453"/>
                <a:gd name="T86" fmla="*/ 618 w 623"/>
                <a:gd name="T87" fmla="*/ 45 h 453"/>
                <a:gd name="T88" fmla="*/ 614 w 623"/>
                <a:gd name="T89" fmla="*/ 49 h 453"/>
                <a:gd name="T90" fmla="*/ 189 w 623"/>
                <a:gd name="T91" fmla="*/ 446 h 453"/>
                <a:gd name="T92" fmla="*/ 189 w 623"/>
                <a:gd name="T93" fmla="*/ 446 h 453"/>
                <a:gd name="T94" fmla="*/ 185 w 623"/>
                <a:gd name="T95" fmla="*/ 449 h 453"/>
                <a:gd name="T96" fmla="*/ 180 w 623"/>
                <a:gd name="T97" fmla="*/ 452 h 453"/>
                <a:gd name="T98" fmla="*/ 175 w 623"/>
                <a:gd name="T99" fmla="*/ 453 h 453"/>
                <a:gd name="T100" fmla="*/ 170 w 623"/>
                <a:gd name="T101" fmla="*/ 453 h 453"/>
                <a:gd name="T102" fmla="*/ 170 w 623"/>
                <a:gd name="T103" fmla="*/ 45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23" h="453">
                  <a:moveTo>
                    <a:pt x="170" y="453"/>
                  </a:moveTo>
                  <a:lnTo>
                    <a:pt x="170" y="453"/>
                  </a:lnTo>
                  <a:lnTo>
                    <a:pt x="165" y="453"/>
                  </a:lnTo>
                  <a:lnTo>
                    <a:pt x="160" y="451"/>
                  </a:lnTo>
                  <a:lnTo>
                    <a:pt x="155" y="449"/>
                  </a:lnTo>
                  <a:lnTo>
                    <a:pt x="150" y="445"/>
                  </a:lnTo>
                  <a:lnTo>
                    <a:pt x="8" y="303"/>
                  </a:lnTo>
                  <a:lnTo>
                    <a:pt x="8" y="303"/>
                  </a:lnTo>
                  <a:lnTo>
                    <a:pt x="5" y="299"/>
                  </a:lnTo>
                  <a:lnTo>
                    <a:pt x="2" y="294"/>
                  </a:lnTo>
                  <a:lnTo>
                    <a:pt x="1" y="289"/>
                  </a:lnTo>
                  <a:lnTo>
                    <a:pt x="0" y="283"/>
                  </a:lnTo>
                  <a:lnTo>
                    <a:pt x="1" y="278"/>
                  </a:lnTo>
                  <a:lnTo>
                    <a:pt x="2" y="273"/>
                  </a:lnTo>
                  <a:lnTo>
                    <a:pt x="5" y="268"/>
                  </a:lnTo>
                  <a:lnTo>
                    <a:pt x="8" y="263"/>
                  </a:lnTo>
                  <a:lnTo>
                    <a:pt x="8" y="263"/>
                  </a:lnTo>
                  <a:lnTo>
                    <a:pt x="13" y="260"/>
                  </a:lnTo>
                  <a:lnTo>
                    <a:pt x="18" y="257"/>
                  </a:lnTo>
                  <a:lnTo>
                    <a:pt x="23" y="256"/>
                  </a:lnTo>
                  <a:lnTo>
                    <a:pt x="28" y="255"/>
                  </a:lnTo>
                  <a:lnTo>
                    <a:pt x="34" y="256"/>
                  </a:lnTo>
                  <a:lnTo>
                    <a:pt x="39" y="257"/>
                  </a:lnTo>
                  <a:lnTo>
                    <a:pt x="45" y="260"/>
                  </a:lnTo>
                  <a:lnTo>
                    <a:pt x="49" y="263"/>
                  </a:lnTo>
                  <a:lnTo>
                    <a:pt x="171" y="386"/>
                  </a:lnTo>
                  <a:lnTo>
                    <a:pt x="576" y="7"/>
                  </a:lnTo>
                  <a:lnTo>
                    <a:pt x="576" y="7"/>
                  </a:lnTo>
                  <a:lnTo>
                    <a:pt x="580" y="4"/>
                  </a:lnTo>
                  <a:lnTo>
                    <a:pt x="585" y="1"/>
                  </a:lnTo>
                  <a:lnTo>
                    <a:pt x="591" y="0"/>
                  </a:lnTo>
                  <a:lnTo>
                    <a:pt x="596" y="0"/>
                  </a:lnTo>
                  <a:lnTo>
                    <a:pt x="601" y="0"/>
                  </a:lnTo>
                  <a:lnTo>
                    <a:pt x="606" y="2"/>
                  </a:lnTo>
                  <a:lnTo>
                    <a:pt x="611" y="5"/>
                  </a:lnTo>
                  <a:lnTo>
                    <a:pt x="616" y="8"/>
                  </a:lnTo>
                  <a:lnTo>
                    <a:pt x="616" y="8"/>
                  </a:lnTo>
                  <a:lnTo>
                    <a:pt x="619" y="14"/>
                  </a:lnTo>
                  <a:lnTo>
                    <a:pt x="621" y="19"/>
                  </a:lnTo>
                  <a:lnTo>
                    <a:pt x="623" y="24"/>
                  </a:lnTo>
                  <a:lnTo>
                    <a:pt x="623" y="30"/>
                  </a:lnTo>
                  <a:lnTo>
                    <a:pt x="622" y="35"/>
                  </a:lnTo>
                  <a:lnTo>
                    <a:pt x="621" y="40"/>
                  </a:lnTo>
                  <a:lnTo>
                    <a:pt x="618" y="45"/>
                  </a:lnTo>
                  <a:lnTo>
                    <a:pt x="614" y="49"/>
                  </a:lnTo>
                  <a:lnTo>
                    <a:pt x="189" y="446"/>
                  </a:lnTo>
                  <a:lnTo>
                    <a:pt x="189" y="446"/>
                  </a:lnTo>
                  <a:lnTo>
                    <a:pt x="185" y="449"/>
                  </a:lnTo>
                  <a:lnTo>
                    <a:pt x="180" y="452"/>
                  </a:lnTo>
                  <a:lnTo>
                    <a:pt x="175" y="453"/>
                  </a:lnTo>
                  <a:lnTo>
                    <a:pt x="170" y="453"/>
                  </a:lnTo>
                  <a:lnTo>
                    <a:pt x="170" y="453"/>
                  </a:lnTo>
                  <a:close/>
                </a:path>
              </a:pathLst>
            </a:custGeom>
            <a:grpFill/>
            <a:ln w="15875">
              <a:solidFill>
                <a:srgbClr val="32AD10"/>
              </a:solidFill>
              <a:round/>
              <a:headEnd/>
              <a:tailEnd/>
            </a:ln>
          </p:spPr>
          <p:txBody>
            <a:bodyPr/>
            <a:lstStyle/>
            <a:p>
              <a:pPr eaLnBrk="1" fontAlgn="auto" hangingPunct="1">
                <a:spcBef>
                  <a:spcPts val="0"/>
                </a:spcBef>
                <a:spcAft>
                  <a:spcPts val="0"/>
                </a:spcAft>
                <a:defRPr/>
              </a:pPr>
              <a:endParaRPr lang="en-US" kern="0">
                <a:solidFill>
                  <a:srgbClr val="4D4D4F"/>
                </a:solidFill>
                <a:latin typeface="Gilroy"/>
              </a:endParaRPr>
            </a:p>
          </p:txBody>
        </p:sp>
        <p:sp>
          <p:nvSpPr>
            <p:cNvPr id="16" name="Freeform 15">
              <a:extLst>
                <a:ext uri="{FF2B5EF4-FFF2-40B4-BE49-F238E27FC236}">
                  <a16:creationId xmlns:a16="http://schemas.microsoft.com/office/drawing/2014/main" id="{081E82B2-2821-3715-518D-B614FF4E4429}"/>
                </a:ext>
              </a:extLst>
            </p:cNvPr>
            <p:cNvSpPr>
              <a:spLocks noEditPoints="1"/>
            </p:cNvSpPr>
            <p:nvPr/>
          </p:nvSpPr>
          <p:spPr bwMode="auto">
            <a:xfrm>
              <a:off x="7729538" y="2889250"/>
              <a:ext cx="360363" cy="360363"/>
            </a:xfrm>
            <a:custGeom>
              <a:avLst/>
              <a:gdLst>
                <a:gd name="T0" fmla="*/ 575 w 1359"/>
                <a:gd name="T1" fmla="*/ 1352 h 1359"/>
                <a:gd name="T2" fmla="*/ 415 w 1359"/>
                <a:gd name="T3" fmla="*/ 1306 h 1359"/>
                <a:gd name="T4" fmla="*/ 273 w 1359"/>
                <a:gd name="T5" fmla="*/ 1225 h 1359"/>
                <a:gd name="T6" fmla="*/ 154 w 1359"/>
                <a:gd name="T7" fmla="*/ 1112 h 1359"/>
                <a:gd name="T8" fmla="*/ 66 w 1359"/>
                <a:gd name="T9" fmla="*/ 974 h 1359"/>
                <a:gd name="T10" fmla="*/ 13 w 1359"/>
                <a:gd name="T11" fmla="*/ 816 h 1359"/>
                <a:gd name="T12" fmla="*/ 0 w 1359"/>
                <a:gd name="T13" fmla="*/ 680 h 1359"/>
                <a:gd name="T14" fmla="*/ 21 w 1359"/>
                <a:gd name="T15" fmla="*/ 510 h 1359"/>
                <a:gd name="T16" fmla="*/ 81 w 1359"/>
                <a:gd name="T17" fmla="*/ 356 h 1359"/>
                <a:gd name="T18" fmla="*/ 176 w 1359"/>
                <a:gd name="T19" fmla="*/ 222 h 1359"/>
                <a:gd name="T20" fmla="*/ 299 w 1359"/>
                <a:gd name="T21" fmla="*/ 116 h 1359"/>
                <a:gd name="T22" fmla="*/ 446 w 1359"/>
                <a:gd name="T23" fmla="*/ 41 h 1359"/>
                <a:gd name="T24" fmla="*/ 609 w 1359"/>
                <a:gd name="T25" fmla="*/ 3 h 1359"/>
                <a:gd name="T26" fmla="*/ 748 w 1359"/>
                <a:gd name="T27" fmla="*/ 3 h 1359"/>
                <a:gd name="T28" fmla="*/ 912 w 1359"/>
                <a:gd name="T29" fmla="*/ 41 h 1359"/>
                <a:gd name="T30" fmla="*/ 1059 w 1359"/>
                <a:gd name="T31" fmla="*/ 116 h 1359"/>
                <a:gd name="T32" fmla="*/ 1182 w 1359"/>
                <a:gd name="T33" fmla="*/ 222 h 1359"/>
                <a:gd name="T34" fmla="*/ 1277 w 1359"/>
                <a:gd name="T35" fmla="*/ 356 h 1359"/>
                <a:gd name="T36" fmla="*/ 1337 w 1359"/>
                <a:gd name="T37" fmla="*/ 510 h 1359"/>
                <a:gd name="T38" fmla="*/ 1359 w 1359"/>
                <a:gd name="T39" fmla="*/ 680 h 1359"/>
                <a:gd name="T40" fmla="*/ 1345 w 1359"/>
                <a:gd name="T41" fmla="*/ 816 h 1359"/>
                <a:gd name="T42" fmla="*/ 1292 w 1359"/>
                <a:gd name="T43" fmla="*/ 974 h 1359"/>
                <a:gd name="T44" fmla="*/ 1203 w 1359"/>
                <a:gd name="T45" fmla="*/ 1112 h 1359"/>
                <a:gd name="T46" fmla="*/ 1086 w 1359"/>
                <a:gd name="T47" fmla="*/ 1225 h 1359"/>
                <a:gd name="T48" fmla="*/ 943 w 1359"/>
                <a:gd name="T49" fmla="*/ 1306 h 1359"/>
                <a:gd name="T50" fmla="*/ 782 w 1359"/>
                <a:gd name="T51" fmla="*/ 1352 h 1359"/>
                <a:gd name="T52" fmla="*/ 679 w 1359"/>
                <a:gd name="T53" fmla="*/ 56 h 1359"/>
                <a:gd name="T54" fmla="*/ 553 w 1359"/>
                <a:gd name="T55" fmla="*/ 69 h 1359"/>
                <a:gd name="T56" fmla="*/ 410 w 1359"/>
                <a:gd name="T57" fmla="*/ 118 h 1359"/>
                <a:gd name="T58" fmla="*/ 283 w 1359"/>
                <a:gd name="T59" fmla="*/ 199 h 1359"/>
                <a:gd name="T60" fmla="*/ 179 w 1359"/>
                <a:gd name="T61" fmla="*/ 307 h 1359"/>
                <a:gd name="T62" fmla="*/ 105 w 1359"/>
                <a:gd name="T63" fmla="*/ 437 h 1359"/>
                <a:gd name="T64" fmla="*/ 63 w 1359"/>
                <a:gd name="T65" fmla="*/ 585 h 1359"/>
                <a:gd name="T66" fmla="*/ 57 w 1359"/>
                <a:gd name="T67" fmla="*/ 712 h 1359"/>
                <a:gd name="T68" fmla="*/ 84 w 1359"/>
                <a:gd name="T69" fmla="*/ 865 h 1359"/>
                <a:gd name="T70" fmla="*/ 146 w 1359"/>
                <a:gd name="T71" fmla="*/ 1002 h 1359"/>
                <a:gd name="T72" fmla="*/ 239 w 1359"/>
                <a:gd name="T73" fmla="*/ 1120 h 1359"/>
                <a:gd name="T74" fmla="*/ 356 w 1359"/>
                <a:gd name="T75" fmla="*/ 1213 h 1359"/>
                <a:gd name="T76" fmla="*/ 494 w 1359"/>
                <a:gd name="T77" fmla="*/ 1275 h 1359"/>
                <a:gd name="T78" fmla="*/ 647 w 1359"/>
                <a:gd name="T79" fmla="*/ 1302 h 1359"/>
                <a:gd name="T80" fmla="*/ 773 w 1359"/>
                <a:gd name="T81" fmla="*/ 1296 h 1359"/>
                <a:gd name="T82" fmla="*/ 921 w 1359"/>
                <a:gd name="T83" fmla="*/ 1254 h 1359"/>
                <a:gd name="T84" fmla="*/ 1052 w 1359"/>
                <a:gd name="T85" fmla="*/ 1179 h 1359"/>
                <a:gd name="T86" fmla="*/ 1159 w 1359"/>
                <a:gd name="T87" fmla="*/ 1076 h 1359"/>
                <a:gd name="T88" fmla="*/ 1241 w 1359"/>
                <a:gd name="T89" fmla="*/ 950 h 1359"/>
                <a:gd name="T90" fmla="*/ 1290 w 1359"/>
                <a:gd name="T91" fmla="*/ 805 h 1359"/>
                <a:gd name="T92" fmla="*/ 1302 w 1359"/>
                <a:gd name="T93" fmla="*/ 680 h 1359"/>
                <a:gd name="T94" fmla="*/ 1283 w 1359"/>
                <a:gd name="T95" fmla="*/ 524 h 1359"/>
                <a:gd name="T96" fmla="*/ 1226 w 1359"/>
                <a:gd name="T97" fmla="*/ 383 h 1359"/>
                <a:gd name="T98" fmla="*/ 1140 w 1359"/>
                <a:gd name="T99" fmla="*/ 260 h 1359"/>
                <a:gd name="T100" fmla="*/ 1028 w 1359"/>
                <a:gd name="T101" fmla="*/ 163 h 1359"/>
                <a:gd name="T102" fmla="*/ 893 w 1359"/>
                <a:gd name="T103" fmla="*/ 95 h 1359"/>
                <a:gd name="T104" fmla="*/ 742 w 1359"/>
                <a:gd name="T105" fmla="*/ 59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59" h="1359">
                  <a:moveTo>
                    <a:pt x="679" y="1359"/>
                  </a:moveTo>
                  <a:lnTo>
                    <a:pt x="679" y="1359"/>
                  </a:lnTo>
                  <a:lnTo>
                    <a:pt x="644" y="1359"/>
                  </a:lnTo>
                  <a:lnTo>
                    <a:pt x="609" y="1356"/>
                  </a:lnTo>
                  <a:lnTo>
                    <a:pt x="575" y="1352"/>
                  </a:lnTo>
                  <a:lnTo>
                    <a:pt x="542" y="1346"/>
                  </a:lnTo>
                  <a:lnTo>
                    <a:pt x="509" y="1338"/>
                  </a:lnTo>
                  <a:lnTo>
                    <a:pt x="477" y="1329"/>
                  </a:lnTo>
                  <a:lnTo>
                    <a:pt x="446" y="1318"/>
                  </a:lnTo>
                  <a:lnTo>
                    <a:pt x="415" y="1306"/>
                  </a:lnTo>
                  <a:lnTo>
                    <a:pt x="384" y="1293"/>
                  </a:lnTo>
                  <a:lnTo>
                    <a:pt x="355" y="1278"/>
                  </a:lnTo>
                  <a:lnTo>
                    <a:pt x="327" y="1261"/>
                  </a:lnTo>
                  <a:lnTo>
                    <a:pt x="299" y="1244"/>
                  </a:lnTo>
                  <a:lnTo>
                    <a:pt x="273" y="1225"/>
                  </a:lnTo>
                  <a:lnTo>
                    <a:pt x="247" y="1204"/>
                  </a:lnTo>
                  <a:lnTo>
                    <a:pt x="223" y="1182"/>
                  </a:lnTo>
                  <a:lnTo>
                    <a:pt x="198" y="1160"/>
                  </a:lnTo>
                  <a:lnTo>
                    <a:pt x="176" y="1137"/>
                  </a:lnTo>
                  <a:lnTo>
                    <a:pt x="154" y="1112"/>
                  </a:lnTo>
                  <a:lnTo>
                    <a:pt x="134" y="1086"/>
                  </a:lnTo>
                  <a:lnTo>
                    <a:pt x="115" y="1060"/>
                  </a:lnTo>
                  <a:lnTo>
                    <a:pt x="98" y="1032"/>
                  </a:lnTo>
                  <a:lnTo>
                    <a:pt x="81" y="1003"/>
                  </a:lnTo>
                  <a:lnTo>
                    <a:pt x="66" y="974"/>
                  </a:lnTo>
                  <a:lnTo>
                    <a:pt x="53" y="944"/>
                  </a:lnTo>
                  <a:lnTo>
                    <a:pt x="41" y="913"/>
                  </a:lnTo>
                  <a:lnTo>
                    <a:pt x="30" y="882"/>
                  </a:lnTo>
                  <a:lnTo>
                    <a:pt x="21" y="850"/>
                  </a:lnTo>
                  <a:lnTo>
                    <a:pt x="13" y="816"/>
                  </a:lnTo>
                  <a:lnTo>
                    <a:pt x="7" y="783"/>
                  </a:lnTo>
                  <a:lnTo>
                    <a:pt x="3" y="749"/>
                  </a:lnTo>
                  <a:lnTo>
                    <a:pt x="1" y="715"/>
                  </a:lnTo>
                  <a:lnTo>
                    <a:pt x="0" y="680"/>
                  </a:lnTo>
                  <a:lnTo>
                    <a:pt x="0" y="680"/>
                  </a:lnTo>
                  <a:lnTo>
                    <a:pt x="1" y="644"/>
                  </a:lnTo>
                  <a:lnTo>
                    <a:pt x="3" y="610"/>
                  </a:lnTo>
                  <a:lnTo>
                    <a:pt x="7" y="576"/>
                  </a:lnTo>
                  <a:lnTo>
                    <a:pt x="13" y="543"/>
                  </a:lnTo>
                  <a:lnTo>
                    <a:pt x="21" y="510"/>
                  </a:lnTo>
                  <a:lnTo>
                    <a:pt x="30" y="478"/>
                  </a:lnTo>
                  <a:lnTo>
                    <a:pt x="41" y="446"/>
                  </a:lnTo>
                  <a:lnTo>
                    <a:pt x="53" y="415"/>
                  </a:lnTo>
                  <a:lnTo>
                    <a:pt x="66" y="385"/>
                  </a:lnTo>
                  <a:lnTo>
                    <a:pt x="81" y="356"/>
                  </a:lnTo>
                  <a:lnTo>
                    <a:pt x="98" y="328"/>
                  </a:lnTo>
                  <a:lnTo>
                    <a:pt x="115" y="300"/>
                  </a:lnTo>
                  <a:lnTo>
                    <a:pt x="134" y="273"/>
                  </a:lnTo>
                  <a:lnTo>
                    <a:pt x="154" y="247"/>
                  </a:lnTo>
                  <a:lnTo>
                    <a:pt x="176" y="222"/>
                  </a:lnTo>
                  <a:lnTo>
                    <a:pt x="198" y="199"/>
                  </a:lnTo>
                  <a:lnTo>
                    <a:pt x="223" y="177"/>
                  </a:lnTo>
                  <a:lnTo>
                    <a:pt x="247" y="155"/>
                  </a:lnTo>
                  <a:lnTo>
                    <a:pt x="273" y="135"/>
                  </a:lnTo>
                  <a:lnTo>
                    <a:pt x="299" y="116"/>
                  </a:lnTo>
                  <a:lnTo>
                    <a:pt x="327" y="99"/>
                  </a:lnTo>
                  <a:lnTo>
                    <a:pt x="355" y="81"/>
                  </a:lnTo>
                  <a:lnTo>
                    <a:pt x="384" y="66"/>
                  </a:lnTo>
                  <a:lnTo>
                    <a:pt x="415" y="53"/>
                  </a:lnTo>
                  <a:lnTo>
                    <a:pt x="446" y="41"/>
                  </a:lnTo>
                  <a:lnTo>
                    <a:pt x="477" y="30"/>
                  </a:lnTo>
                  <a:lnTo>
                    <a:pt x="509" y="21"/>
                  </a:lnTo>
                  <a:lnTo>
                    <a:pt x="542" y="13"/>
                  </a:lnTo>
                  <a:lnTo>
                    <a:pt x="575" y="7"/>
                  </a:lnTo>
                  <a:lnTo>
                    <a:pt x="609" y="3"/>
                  </a:lnTo>
                  <a:lnTo>
                    <a:pt x="644" y="0"/>
                  </a:lnTo>
                  <a:lnTo>
                    <a:pt x="679" y="0"/>
                  </a:lnTo>
                  <a:lnTo>
                    <a:pt x="679" y="0"/>
                  </a:lnTo>
                  <a:lnTo>
                    <a:pt x="714" y="0"/>
                  </a:lnTo>
                  <a:lnTo>
                    <a:pt x="748" y="3"/>
                  </a:lnTo>
                  <a:lnTo>
                    <a:pt x="782" y="7"/>
                  </a:lnTo>
                  <a:lnTo>
                    <a:pt x="815" y="13"/>
                  </a:lnTo>
                  <a:lnTo>
                    <a:pt x="849" y="21"/>
                  </a:lnTo>
                  <a:lnTo>
                    <a:pt x="881" y="30"/>
                  </a:lnTo>
                  <a:lnTo>
                    <a:pt x="912" y="41"/>
                  </a:lnTo>
                  <a:lnTo>
                    <a:pt x="943" y="53"/>
                  </a:lnTo>
                  <a:lnTo>
                    <a:pt x="973" y="66"/>
                  </a:lnTo>
                  <a:lnTo>
                    <a:pt x="1002" y="81"/>
                  </a:lnTo>
                  <a:lnTo>
                    <a:pt x="1032" y="99"/>
                  </a:lnTo>
                  <a:lnTo>
                    <a:pt x="1059" y="116"/>
                  </a:lnTo>
                  <a:lnTo>
                    <a:pt x="1086" y="135"/>
                  </a:lnTo>
                  <a:lnTo>
                    <a:pt x="1111" y="155"/>
                  </a:lnTo>
                  <a:lnTo>
                    <a:pt x="1136" y="177"/>
                  </a:lnTo>
                  <a:lnTo>
                    <a:pt x="1159" y="199"/>
                  </a:lnTo>
                  <a:lnTo>
                    <a:pt x="1182" y="222"/>
                  </a:lnTo>
                  <a:lnTo>
                    <a:pt x="1203" y="247"/>
                  </a:lnTo>
                  <a:lnTo>
                    <a:pt x="1223" y="273"/>
                  </a:lnTo>
                  <a:lnTo>
                    <a:pt x="1243" y="300"/>
                  </a:lnTo>
                  <a:lnTo>
                    <a:pt x="1260" y="328"/>
                  </a:lnTo>
                  <a:lnTo>
                    <a:pt x="1277" y="356"/>
                  </a:lnTo>
                  <a:lnTo>
                    <a:pt x="1292" y="385"/>
                  </a:lnTo>
                  <a:lnTo>
                    <a:pt x="1305" y="415"/>
                  </a:lnTo>
                  <a:lnTo>
                    <a:pt x="1317" y="446"/>
                  </a:lnTo>
                  <a:lnTo>
                    <a:pt x="1328" y="478"/>
                  </a:lnTo>
                  <a:lnTo>
                    <a:pt x="1337" y="510"/>
                  </a:lnTo>
                  <a:lnTo>
                    <a:pt x="1345" y="543"/>
                  </a:lnTo>
                  <a:lnTo>
                    <a:pt x="1351" y="576"/>
                  </a:lnTo>
                  <a:lnTo>
                    <a:pt x="1355" y="610"/>
                  </a:lnTo>
                  <a:lnTo>
                    <a:pt x="1358" y="644"/>
                  </a:lnTo>
                  <a:lnTo>
                    <a:pt x="1359" y="680"/>
                  </a:lnTo>
                  <a:lnTo>
                    <a:pt x="1359" y="680"/>
                  </a:lnTo>
                  <a:lnTo>
                    <a:pt x="1358" y="715"/>
                  </a:lnTo>
                  <a:lnTo>
                    <a:pt x="1355" y="749"/>
                  </a:lnTo>
                  <a:lnTo>
                    <a:pt x="1351" y="783"/>
                  </a:lnTo>
                  <a:lnTo>
                    <a:pt x="1345" y="816"/>
                  </a:lnTo>
                  <a:lnTo>
                    <a:pt x="1337" y="850"/>
                  </a:lnTo>
                  <a:lnTo>
                    <a:pt x="1328" y="882"/>
                  </a:lnTo>
                  <a:lnTo>
                    <a:pt x="1317" y="913"/>
                  </a:lnTo>
                  <a:lnTo>
                    <a:pt x="1305" y="944"/>
                  </a:lnTo>
                  <a:lnTo>
                    <a:pt x="1292" y="974"/>
                  </a:lnTo>
                  <a:lnTo>
                    <a:pt x="1277" y="1003"/>
                  </a:lnTo>
                  <a:lnTo>
                    <a:pt x="1260" y="1032"/>
                  </a:lnTo>
                  <a:lnTo>
                    <a:pt x="1243" y="1060"/>
                  </a:lnTo>
                  <a:lnTo>
                    <a:pt x="1223" y="1086"/>
                  </a:lnTo>
                  <a:lnTo>
                    <a:pt x="1203" y="1112"/>
                  </a:lnTo>
                  <a:lnTo>
                    <a:pt x="1182" y="1137"/>
                  </a:lnTo>
                  <a:lnTo>
                    <a:pt x="1159" y="1160"/>
                  </a:lnTo>
                  <a:lnTo>
                    <a:pt x="1136" y="1182"/>
                  </a:lnTo>
                  <a:lnTo>
                    <a:pt x="1111" y="1204"/>
                  </a:lnTo>
                  <a:lnTo>
                    <a:pt x="1086" y="1225"/>
                  </a:lnTo>
                  <a:lnTo>
                    <a:pt x="1059" y="1244"/>
                  </a:lnTo>
                  <a:lnTo>
                    <a:pt x="1032" y="1261"/>
                  </a:lnTo>
                  <a:lnTo>
                    <a:pt x="1002" y="1278"/>
                  </a:lnTo>
                  <a:lnTo>
                    <a:pt x="973" y="1293"/>
                  </a:lnTo>
                  <a:lnTo>
                    <a:pt x="943" y="1306"/>
                  </a:lnTo>
                  <a:lnTo>
                    <a:pt x="912" y="1318"/>
                  </a:lnTo>
                  <a:lnTo>
                    <a:pt x="881" y="1329"/>
                  </a:lnTo>
                  <a:lnTo>
                    <a:pt x="849" y="1338"/>
                  </a:lnTo>
                  <a:lnTo>
                    <a:pt x="815" y="1346"/>
                  </a:lnTo>
                  <a:lnTo>
                    <a:pt x="782" y="1352"/>
                  </a:lnTo>
                  <a:lnTo>
                    <a:pt x="748" y="1356"/>
                  </a:lnTo>
                  <a:lnTo>
                    <a:pt x="714" y="1359"/>
                  </a:lnTo>
                  <a:lnTo>
                    <a:pt x="679" y="1359"/>
                  </a:lnTo>
                  <a:lnTo>
                    <a:pt x="679" y="1359"/>
                  </a:lnTo>
                  <a:close/>
                  <a:moveTo>
                    <a:pt x="679" y="56"/>
                  </a:moveTo>
                  <a:lnTo>
                    <a:pt x="679" y="56"/>
                  </a:lnTo>
                  <a:lnTo>
                    <a:pt x="647" y="57"/>
                  </a:lnTo>
                  <a:lnTo>
                    <a:pt x="616" y="59"/>
                  </a:lnTo>
                  <a:lnTo>
                    <a:pt x="584" y="63"/>
                  </a:lnTo>
                  <a:lnTo>
                    <a:pt x="553" y="69"/>
                  </a:lnTo>
                  <a:lnTo>
                    <a:pt x="523" y="76"/>
                  </a:lnTo>
                  <a:lnTo>
                    <a:pt x="494" y="84"/>
                  </a:lnTo>
                  <a:lnTo>
                    <a:pt x="465" y="95"/>
                  </a:lnTo>
                  <a:lnTo>
                    <a:pt x="437" y="106"/>
                  </a:lnTo>
                  <a:lnTo>
                    <a:pt x="410" y="118"/>
                  </a:lnTo>
                  <a:lnTo>
                    <a:pt x="382" y="132"/>
                  </a:lnTo>
                  <a:lnTo>
                    <a:pt x="356" y="147"/>
                  </a:lnTo>
                  <a:lnTo>
                    <a:pt x="331" y="163"/>
                  </a:lnTo>
                  <a:lnTo>
                    <a:pt x="306" y="180"/>
                  </a:lnTo>
                  <a:lnTo>
                    <a:pt x="283" y="199"/>
                  </a:lnTo>
                  <a:lnTo>
                    <a:pt x="260" y="218"/>
                  </a:lnTo>
                  <a:lnTo>
                    <a:pt x="239" y="239"/>
                  </a:lnTo>
                  <a:lnTo>
                    <a:pt x="218" y="260"/>
                  </a:lnTo>
                  <a:lnTo>
                    <a:pt x="198" y="284"/>
                  </a:lnTo>
                  <a:lnTo>
                    <a:pt x="179" y="307"/>
                  </a:lnTo>
                  <a:lnTo>
                    <a:pt x="162" y="332"/>
                  </a:lnTo>
                  <a:lnTo>
                    <a:pt x="146" y="357"/>
                  </a:lnTo>
                  <a:lnTo>
                    <a:pt x="131" y="383"/>
                  </a:lnTo>
                  <a:lnTo>
                    <a:pt x="117" y="409"/>
                  </a:lnTo>
                  <a:lnTo>
                    <a:pt x="105" y="437"/>
                  </a:lnTo>
                  <a:lnTo>
                    <a:pt x="94" y="466"/>
                  </a:lnTo>
                  <a:lnTo>
                    <a:pt x="84" y="495"/>
                  </a:lnTo>
                  <a:lnTo>
                    <a:pt x="76" y="524"/>
                  </a:lnTo>
                  <a:lnTo>
                    <a:pt x="69" y="554"/>
                  </a:lnTo>
                  <a:lnTo>
                    <a:pt x="63" y="585"/>
                  </a:lnTo>
                  <a:lnTo>
                    <a:pt x="59" y="616"/>
                  </a:lnTo>
                  <a:lnTo>
                    <a:pt x="57" y="647"/>
                  </a:lnTo>
                  <a:lnTo>
                    <a:pt x="56" y="680"/>
                  </a:lnTo>
                  <a:lnTo>
                    <a:pt x="56" y="680"/>
                  </a:lnTo>
                  <a:lnTo>
                    <a:pt x="57" y="712"/>
                  </a:lnTo>
                  <a:lnTo>
                    <a:pt x="59" y="743"/>
                  </a:lnTo>
                  <a:lnTo>
                    <a:pt x="63" y="774"/>
                  </a:lnTo>
                  <a:lnTo>
                    <a:pt x="69" y="805"/>
                  </a:lnTo>
                  <a:lnTo>
                    <a:pt x="76" y="836"/>
                  </a:lnTo>
                  <a:lnTo>
                    <a:pt x="84" y="865"/>
                  </a:lnTo>
                  <a:lnTo>
                    <a:pt x="94" y="894"/>
                  </a:lnTo>
                  <a:lnTo>
                    <a:pt x="105" y="922"/>
                  </a:lnTo>
                  <a:lnTo>
                    <a:pt x="117" y="950"/>
                  </a:lnTo>
                  <a:lnTo>
                    <a:pt x="131" y="976"/>
                  </a:lnTo>
                  <a:lnTo>
                    <a:pt x="146" y="1002"/>
                  </a:lnTo>
                  <a:lnTo>
                    <a:pt x="162" y="1028"/>
                  </a:lnTo>
                  <a:lnTo>
                    <a:pt x="179" y="1053"/>
                  </a:lnTo>
                  <a:lnTo>
                    <a:pt x="198" y="1076"/>
                  </a:lnTo>
                  <a:lnTo>
                    <a:pt x="218" y="1099"/>
                  </a:lnTo>
                  <a:lnTo>
                    <a:pt x="239" y="1120"/>
                  </a:lnTo>
                  <a:lnTo>
                    <a:pt x="260" y="1141"/>
                  </a:lnTo>
                  <a:lnTo>
                    <a:pt x="283" y="1160"/>
                  </a:lnTo>
                  <a:lnTo>
                    <a:pt x="306" y="1179"/>
                  </a:lnTo>
                  <a:lnTo>
                    <a:pt x="331" y="1196"/>
                  </a:lnTo>
                  <a:lnTo>
                    <a:pt x="356" y="1213"/>
                  </a:lnTo>
                  <a:lnTo>
                    <a:pt x="382" y="1228"/>
                  </a:lnTo>
                  <a:lnTo>
                    <a:pt x="410" y="1242"/>
                  </a:lnTo>
                  <a:lnTo>
                    <a:pt x="437" y="1254"/>
                  </a:lnTo>
                  <a:lnTo>
                    <a:pt x="465" y="1265"/>
                  </a:lnTo>
                  <a:lnTo>
                    <a:pt x="494" y="1275"/>
                  </a:lnTo>
                  <a:lnTo>
                    <a:pt x="523" y="1284"/>
                  </a:lnTo>
                  <a:lnTo>
                    <a:pt x="553" y="1290"/>
                  </a:lnTo>
                  <a:lnTo>
                    <a:pt x="584" y="1296"/>
                  </a:lnTo>
                  <a:lnTo>
                    <a:pt x="616" y="1300"/>
                  </a:lnTo>
                  <a:lnTo>
                    <a:pt x="647" y="1302"/>
                  </a:lnTo>
                  <a:lnTo>
                    <a:pt x="679" y="1303"/>
                  </a:lnTo>
                  <a:lnTo>
                    <a:pt x="679" y="1303"/>
                  </a:lnTo>
                  <a:lnTo>
                    <a:pt x="711" y="1302"/>
                  </a:lnTo>
                  <a:lnTo>
                    <a:pt x="742" y="1300"/>
                  </a:lnTo>
                  <a:lnTo>
                    <a:pt x="773" y="1296"/>
                  </a:lnTo>
                  <a:lnTo>
                    <a:pt x="804" y="1290"/>
                  </a:lnTo>
                  <a:lnTo>
                    <a:pt x="835" y="1284"/>
                  </a:lnTo>
                  <a:lnTo>
                    <a:pt x="864" y="1275"/>
                  </a:lnTo>
                  <a:lnTo>
                    <a:pt x="893" y="1265"/>
                  </a:lnTo>
                  <a:lnTo>
                    <a:pt x="921" y="1254"/>
                  </a:lnTo>
                  <a:lnTo>
                    <a:pt x="949" y="1242"/>
                  </a:lnTo>
                  <a:lnTo>
                    <a:pt x="975" y="1228"/>
                  </a:lnTo>
                  <a:lnTo>
                    <a:pt x="1001" y="1213"/>
                  </a:lnTo>
                  <a:lnTo>
                    <a:pt x="1028" y="1196"/>
                  </a:lnTo>
                  <a:lnTo>
                    <a:pt x="1052" y="1179"/>
                  </a:lnTo>
                  <a:lnTo>
                    <a:pt x="1075" y="1160"/>
                  </a:lnTo>
                  <a:lnTo>
                    <a:pt x="1098" y="1141"/>
                  </a:lnTo>
                  <a:lnTo>
                    <a:pt x="1119" y="1120"/>
                  </a:lnTo>
                  <a:lnTo>
                    <a:pt x="1140" y="1099"/>
                  </a:lnTo>
                  <a:lnTo>
                    <a:pt x="1159" y="1076"/>
                  </a:lnTo>
                  <a:lnTo>
                    <a:pt x="1178" y="1053"/>
                  </a:lnTo>
                  <a:lnTo>
                    <a:pt x="1195" y="1028"/>
                  </a:lnTo>
                  <a:lnTo>
                    <a:pt x="1211" y="1002"/>
                  </a:lnTo>
                  <a:lnTo>
                    <a:pt x="1226" y="976"/>
                  </a:lnTo>
                  <a:lnTo>
                    <a:pt x="1241" y="950"/>
                  </a:lnTo>
                  <a:lnTo>
                    <a:pt x="1253" y="922"/>
                  </a:lnTo>
                  <a:lnTo>
                    <a:pt x="1264" y="894"/>
                  </a:lnTo>
                  <a:lnTo>
                    <a:pt x="1274" y="865"/>
                  </a:lnTo>
                  <a:lnTo>
                    <a:pt x="1283" y="836"/>
                  </a:lnTo>
                  <a:lnTo>
                    <a:pt x="1290" y="805"/>
                  </a:lnTo>
                  <a:lnTo>
                    <a:pt x="1295" y="774"/>
                  </a:lnTo>
                  <a:lnTo>
                    <a:pt x="1299" y="743"/>
                  </a:lnTo>
                  <a:lnTo>
                    <a:pt x="1301" y="712"/>
                  </a:lnTo>
                  <a:lnTo>
                    <a:pt x="1302" y="680"/>
                  </a:lnTo>
                  <a:lnTo>
                    <a:pt x="1302" y="680"/>
                  </a:lnTo>
                  <a:lnTo>
                    <a:pt x="1301" y="647"/>
                  </a:lnTo>
                  <a:lnTo>
                    <a:pt x="1299" y="616"/>
                  </a:lnTo>
                  <a:lnTo>
                    <a:pt x="1295" y="585"/>
                  </a:lnTo>
                  <a:lnTo>
                    <a:pt x="1290" y="554"/>
                  </a:lnTo>
                  <a:lnTo>
                    <a:pt x="1283" y="524"/>
                  </a:lnTo>
                  <a:lnTo>
                    <a:pt x="1274" y="495"/>
                  </a:lnTo>
                  <a:lnTo>
                    <a:pt x="1264" y="466"/>
                  </a:lnTo>
                  <a:lnTo>
                    <a:pt x="1253" y="437"/>
                  </a:lnTo>
                  <a:lnTo>
                    <a:pt x="1241" y="409"/>
                  </a:lnTo>
                  <a:lnTo>
                    <a:pt x="1226" y="383"/>
                  </a:lnTo>
                  <a:lnTo>
                    <a:pt x="1211" y="357"/>
                  </a:lnTo>
                  <a:lnTo>
                    <a:pt x="1195" y="332"/>
                  </a:lnTo>
                  <a:lnTo>
                    <a:pt x="1178" y="307"/>
                  </a:lnTo>
                  <a:lnTo>
                    <a:pt x="1159" y="284"/>
                  </a:lnTo>
                  <a:lnTo>
                    <a:pt x="1140" y="260"/>
                  </a:lnTo>
                  <a:lnTo>
                    <a:pt x="1119" y="239"/>
                  </a:lnTo>
                  <a:lnTo>
                    <a:pt x="1098" y="218"/>
                  </a:lnTo>
                  <a:lnTo>
                    <a:pt x="1075" y="199"/>
                  </a:lnTo>
                  <a:lnTo>
                    <a:pt x="1052" y="180"/>
                  </a:lnTo>
                  <a:lnTo>
                    <a:pt x="1028" y="163"/>
                  </a:lnTo>
                  <a:lnTo>
                    <a:pt x="1001" y="147"/>
                  </a:lnTo>
                  <a:lnTo>
                    <a:pt x="975" y="132"/>
                  </a:lnTo>
                  <a:lnTo>
                    <a:pt x="949" y="118"/>
                  </a:lnTo>
                  <a:lnTo>
                    <a:pt x="921" y="106"/>
                  </a:lnTo>
                  <a:lnTo>
                    <a:pt x="893" y="95"/>
                  </a:lnTo>
                  <a:lnTo>
                    <a:pt x="864" y="84"/>
                  </a:lnTo>
                  <a:lnTo>
                    <a:pt x="835" y="76"/>
                  </a:lnTo>
                  <a:lnTo>
                    <a:pt x="804" y="69"/>
                  </a:lnTo>
                  <a:lnTo>
                    <a:pt x="773" y="63"/>
                  </a:lnTo>
                  <a:lnTo>
                    <a:pt x="742" y="59"/>
                  </a:lnTo>
                  <a:lnTo>
                    <a:pt x="711" y="57"/>
                  </a:lnTo>
                  <a:lnTo>
                    <a:pt x="679" y="56"/>
                  </a:lnTo>
                  <a:lnTo>
                    <a:pt x="679" y="56"/>
                  </a:lnTo>
                  <a:close/>
                </a:path>
              </a:pathLst>
            </a:custGeom>
            <a:grpFill/>
            <a:ln w="15875">
              <a:noFill/>
              <a:round/>
              <a:headEnd/>
              <a:tailEnd/>
            </a:ln>
          </p:spPr>
          <p:txBody>
            <a:bodyPr/>
            <a:lstStyle/>
            <a:p>
              <a:pPr eaLnBrk="1" fontAlgn="auto" hangingPunct="1">
                <a:spcBef>
                  <a:spcPts val="0"/>
                </a:spcBef>
                <a:spcAft>
                  <a:spcPts val="0"/>
                </a:spcAft>
                <a:defRPr/>
              </a:pPr>
              <a:endParaRPr lang="en-US" kern="0">
                <a:solidFill>
                  <a:srgbClr val="4D4D4F"/>
                </a:solidFill>
                <a:latin typeface="Gilroy"/>
              </a:endParaRPr>
            </a:p>
          </p:txBody>
        </p:sp>
      </p:grpSp>
      <p:sp>
        <p:nvSpPr>
          <p:cNvPr id="109582" name="TextBox 16">
            <a:extLst>
              <a:ext uri="{FF2B5EF4-FFF2-40B4-BE49-F238E27FC236}">
                <a16:creationId xmlns:a16="http://schemas.microsoft.com/office/drawing/2014/main" id="{F3C67DC3-F0FA-68FD-FACB-77DDBEAD78BB}"/>
              </a:ext>
            </a:extLst>
          </p:cNvPr>
          <p:cNvSpPr txBox="1">
            <a:spLocks noChangeArrowheads="1"/>
          </p:cNvSpPr>
          <p:nvPr/>
        </p:nvSpPr>
        <p:spPr bwMode="auto">
          <a:xfrm>
            <a:off x="5135563" y="3321050"/>
            <a:ext cx="61626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600"/>
              </a:spcBef>
              <a:spcAft>
                <a:spcPts val="300"/>
              </a:spcAft>
            </a:pPr>
            <a:r>
              <a:rPr lang="LID4096" altLang="en-US" sz="1600" dirty="0">
                <a:solidFill>
                  <a:srgbClr val="4D4D4F"/>
                </a:solidFill>
                <a:cs typeface="Arial" panose="020B0604020202020204" pitchFamily="34" charset="0"/>
              </a:rPr>
              <a:t>Consider using </a:t>
            </a:r>
            <a:r>
              <a:rPr lang="LID4096" altLang="en-US" sz="1600" b="1" dirty="0">
                <a:solidFill>
                  <a:srgbClr val="4D4D4F"/>
                </a:solidFill>
                <a:cs typeface="Arial" panose="020B0604020202020204" pitchFamily="34" charset="0"/>
              </a:rPr>
              <a:t>rtCGM</a:t>
            </a:r>
            <a:r>
              <a:rPr lang="LID4096" altLang="en-US" sz="1600" dirty="0">
                <a:solidFill>
                  <a:srgbClr val="4D4D4F"/>
                </a:solidFill>
                <a:cs typeface="Arial" panose="020B0604020202020204" pitchFamily="34" charset="0"/>
              </a:rPr>
              <a:t> and i</a:t>
            </a:r>
            <a:r>
              <a:rPr lang="LID4096" altLang="en-US" sz="1600" b="1" dirty="0">
                <a:solidFill>
                  <a:srgbClr val="4D4D4F"/>
                </a:solidFill>
                <a:cs typeface="Arial" panose="020B0604020202020204" pitchFamily="34" charset="0"/>
              </a:rPr>
              <a:t>sCGM</a:t>
            </a:r>
            <a:r>
              <a:rPr lang="LID4096" altLang="en-US" sz="1600" dirty="0">
                <a:solidFill>
                  <a:srgbClr val="4D4D4F"/>
                </a:solidFill>
                <a:cs typeface="Arial" panose="020B0604020202020204" pitchFamily="34" charset="0"/>
              </a:rPr>
              <a:t> in adults with type 2 diabetes treated with glucose-lowering medications other than insulin to achieve and maintain individualized goals </a:t>
            </a:r>
            <a:r>
              <a:rPr lang="LID4096" altLang="en-US" sz="1600" b="1" dirty="0">
                <a:solidFill>
                  <a:srgbClr val="32AD10"/>
                </a:solidFill>
                <a:cs typeface="Arial" panose="020B0604020202020204" pitchFamily="34" charset="0"/>
              </a:rPr>
              <a:t>(B)</a:t>
            </a:r>
            <a:r>
              <a:rPr lang="en-US" altLang="en-US" sz="1600" b="1" baseline="30000" dirty="0">
                <a:solidFill>
                  <a:srgbClr val="32AD10"/>
                </a:solidFill>
                <a:cs typeface="Arial" panose="020B0604020202020204" pitchFamily="34" charset="0"/>
              </a:rPr>
              <a:t> </a:t>
            </a:r>
            <a:endParaRPr lang="LID4096" altLang="en-US" b="1" baseline="30000" dirty="0">
              <a:solidFill>
                <a:srgbClr val="32AD10"/>
              </a:solidFill>
              <a:cs typeface="Arial" panose="020B0604020202020204" pitchFamily="34" charset="0"/>
            </a:endParaRPr>
          </a:p>
        </p:txBody>
      </p:sp>
      <p:sp>
        <p:nvSpPr>
          <p:cNvPr id="109583" name="TextBox 18">
            <a:extLst>
              <a:ext uri="{FF2B5EF4-FFF2-40B4-BE49-F238E27FC236}">
                <a16:creationId xmlns:a16="http://schemas.microsoft.com/office/drawing/2014/main" id="{69C98069-EE84-7415-0629-9E5253EB6E1E}"/>
              </a:ext>
            </a:extLst>
          </p:cNvPr>
          <p:cNvSpPr txBox="1">
            <a:spLocks noChangeArrowheads="1"/>
          </p:cNvSpPr>
          <p:nvPr/>
        </p:nvSpPr>
        <p:spPr bwMode="auto">
          <a:xfrm>
            <a:off x="5159375" y="4394200"/>
            <a:ext cx="61626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dirty="0">
                <a:solidFill>
                  <a:srgbClr val="4D4D4F"/>
                </a:solidFill>
                <a:cs typeface="Arial" panose="020B0604020202020204" pitchFamily="34" charset="0"/>
              </a:rPr>
              <a:t>Use of CGM is beneficial and</a:t>
            </a:r>
            <a:r>
              <a:rPr lang="LID4096" altLang="en-US" sz="1600" dirty="0">
                <a:solidFill>
                  <a:srgbClr val="4D4D4F"/>
                </a:solidFill>
                <a:cs typeface="Arial" panose="020B0604020202020204" pitchFamily="34" charset="0"/>
              </a:rPr>
              <a:t> </a:t>
            </a:r>
            <a:r>
              <a:rPr lang="en-US" altLang="en-US" sz="1600" dirty="0">
                <a:solidFill>
                  <a:srgbClr val="4D4D4F"/>
                </a:solidFill>
                <a:cs typeface="Arial" panose="020B0604020202020204" pitchFamily="34" charset="0"/>
              </a:rPr>
              <a:t>recommended for individuals at high</a:t>
            </a:r>
          </a:p>
          <a:p>
            <a:pPr eaLnBrk="1" hangingPunct="1"/>
            <a:r>
              <a:rPr lang="en-US" altLang="en-US" sz="1600" dirty="0">
                <a:solidFill>
                  <a:srgbClr val="4D4D4F"/>
                </a:solidFill>
                <a:cs typeface="Arial" panose="020B0604020202020204" pitchFamily="34" charset="0"/>
              </a:rPr>
              <a:t>risk for hypoglycemia </a:t>
            </a:r>
            <a:r>
              <a:rPr lang="LID4096" altLang="en-US" sz="1600" b="1" dirty="0">
                <a:solidFill>
                  <a:srgbClr val="32AD10"/>
                </a:solidFill>
                <a:cs typeface="Arial" panose="020B0604020202020204" pitchFamily="34" charset="0"/>
              </a:rPr>
              <a:t>(</a:t>
            </a:r>
            <a:r>
              <a:rPr lang="en-US" altLang="en-US" sz="1600" b="1" dirty="0">
                <a:solidFill>
                  <a:srgbClr val="32AD10"/>
                </a:solidFill>
                <a:cs typeface="Arial" panose="020B0604020202020204" pitchFamily="34" charset="0"/>
              </a:rPr>
              <a:t>A)</a:t>
            </a:r>
            <a:endParaRPr lang="en-US" altLang="en-US" sz="1600" dirty="0">
              <a:solidFill>
                <a:srgbClr val="4D4D4F"/>
              </a:solidFill>
              <a:cs typeface="Arial" panose="020B0604020202020204" pitchFamily="34" charset="0"/>
            </a:endParaRPr>
          </a:p>
        </p:txBody>
      </p:sp>
      <p:cxnSp>
        <p:nvCxnSpPr>
          <p:cNvPr id="20" name="Straight Connector 19">
            <a:extLst>
              <a:ext uri="{FF2B5EF4-FFF2-40B4-BE49-F238E27FC236}">
                <a16:creationId xmlns:a16="http://schemas.microsoft.com/office/drawing/2014/main" id="{DF3EDEE2-05F4-DB2F-7062-A6A4162AF681}"/>
              </a:ext>
            </a:extLst>
          </p:cNvPr>
          <p:cNvCxnSpPr>
            <a:cxnSpLocks/>
          </p:cNvCxnSpPr>
          <p:nvPr/>
        </p:nvCxnSpPr>
        <p:spPr>
          <a:xfrm>
            <a:off x="5040313" y="3195638"/>
            <a:ext cx="65659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F3C79FC-7E27-B168-C3F5-198B86CDEEBA}"/>
              </a:ext>
            </a:extLst>
          </p:cNvPr>
          <p:cNvCxnSpPr>
            <a:cxnSpLocks/>
          </p:cNvCxnSpPr>
          <p:nvPr/>
        </p:nvCxnSpPr>
        <p:spPr>
          <a:xfrm>
            <a:off x="5040313" y="4275138"/>
            <a:ext cx="65659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1CD552E6-B120-2546-EC3D-94241181B6D9}"/>
              </a:ext>
            </a:extLst>
          </p:cNvPr>
          <p:cNvGrpSpPr/>
          <p:nvPr/>
        </p:nvGrpSpPr>
        <p:grpSpPr>
          <a:xfrm>
            <a:off x="4502185" y="2449918"/>
            <a:ext cx="521929" cy="521929"/>
            <a:chOff x="7729538" y="2889250"/>
            <a:chExt cx="360363" cy="360363"/>
          </a:xfrm>
          <a:solidFill>
            <a:srgbClr val="32AD10"/>
          </a:solidFill>
        </p:grpSpPr>
        <p:sp>
          <p:nvSpPr>
            <p:cNvPr id="23" name="Freeform 14">
              <a:extLst>
                <a:ext uri="{FF2B5EF4-FFF2-40B4-BE49-F238E27FC236}">
                  <a16:creationId xmlns:a16="http://schemas.microsoft.com/office/drawing/2014/main" id="{A99E5C0F-FB43-B614-FDC3-8CDD300FED4F}"/>
                </a:ext>
              </a:extLst>
            </p:cNvPr>
            <p:cNvSpPr>
              <a:spLocks/>
            </p:cNvSpPr>
            <p:nvPr/>
          </p:nvSpPr>
          <p:spPr bwMode="auto">
            <a:xfrm>
              <a:off x="7826376" y="3009900"/>
              <a:ext cx="165100" cy="119063"/>
            </a:xfrm>
            <a:custGeom>
              <a:avLst/>
              <a:gdLst>
                <a:gd name="T0" fmla="*/ 170 w 623"/>
                <a:gd name="T1" fmla="*/ 453 h 453"/>
                <a:gd name="T2" fmla="*/ 170 w 623"/>
                <a:gd name="T3" fmla="*/ 453 h 453"/>
                <a:gd name="T4" fmla="*/ 165 w 623"/>
                <a:gd name="T5" fmla="*/ 453 h 453"/>
                <a:gd name="T6" fmla="*/ 160 w 623"/>
                <a:gd name="T7" fmla="*/ 451 h 453"/>
                <a:gd name="T8" fmla="*/ 155 w 623"/>
                <a:gd name="T9" fmla="*/ 449 h 453"/>
                <a:gd name="T10" fmla="*/ 150 w 623"/>
                <a:gd name="T11" fmla="*/ 445 h 453"/>
                <a:gd name="T12" fmla="*/ 8 w 623"/>
                <a:gd name="T13" fmla="*/ 303 h 453"/>
                <a:gd name="T14" fmla="*/ 8 w 623"/>
                <a:gd name="T15" fmla="*/ 303 h 453"/>
                <a:gd name="T16" fmla="*/ 5 w 623"/>
                <a:gd name="T17" fmla="*/ 299 h 453"/>
                <a:gd name="T18" fmla="*/ 2 w 623"/>
                <a:gd name="T19" fmla="*/ 294 h 453"/>
                <a:gd name="T20" fmla="*/ 1 w 623"/>
                <a:gd name="T21" fmla="*/ 289 h 453"/>
                <a:gd name="T22" fmla="*/ 0 w 623"/>
                <a:gd name="T23" fmla="*/ 283 h 453"/>
                <a:gd name="T24" fmla="*/ 1 w 623"/>
                <a:gd name="T25" fmla="*/ 278 h 453"/>
                <a:gd name="T26" fmla="*/ 2 w 623"/>
                <a:gd name="T27" fmla="*/ 273 h 453"/>
                <a:gd name="T28" fmla="*/ 5 w 623"/>
                <a:gd name="T29" fmla="*/ 268 h 453"/>
                <a:gd name="T30" fmla="*/ 8 w 623"/>
                <a:gd name="T31" fmla="*/ 263 h 453"/>
                <a:gd name="T32" fmla="*/ 8 w 623"/>
                <a:gd name="T33" fmla="*/ 263 h 453"/>
                <a:gd name="T34" fmla="*/ 13 w 623"/>
                <a:gd name="T35" fmla="*/ 260 h 453"/>
                <a:gd name="T36" fmla="*/ 18 w 623"/>
                <a:gd name="T37" fmla="*/ 257 h 453"/>
                <a:gd name="T38" fmla="*/ 23 w 623"/>
                <a:gd name="T39" fmla="*/ 256 h 453"/>
                <a:gd name="T40" fmla="*/ 28 w 623"/>
                <a:gd name="T41" fmla="*/ 255 h 453"/>
                <a:gd name="T42" fmla="*/ 34 w 623"/>
                <a:gd name="T43" fmla="*/ 256 h 453"/>
                <a:gd name="T44" fmla="*/ 39 w 623"/>
                <a:gd name="T45" fmla="*/ 257 h 453"/>
                <a:gd name="T46" fmla="*/ 45 w 623"/>
                <a:gd name="T47" fmla="*/ 260 h 453"/>
                <a:gd name="T48" fmla="*/ 49 w 623"/>
                <a:gd name="T49" fmla="*/ 263 h 453"/>
                <a:gd name="T50" fmla="*/ 171 w 623"/>
                <a:gd name="T51" fmla="*/ 386 h 453"/>
                <a:gd name="T52" fmla="*/ 576 w 623"/>
                <a:gd name="T53" fmla="*/ 7 h 453"/>
                <a:gd name="T54" fmla="*/ 576 w 623"/>
                <a:gd name="T55" fmla="*/ 7 h 453"/>
                <a:gd name="T56" fmla="*/ 580 w 623"/>
                <a:gd name="T57" fmla="*/ 4 h 453"/>
                <a:gd name="T58" fmla="*/ 585 w 623"/>
                <a:gd name="T59" fmla="*/ 1 h 453"/>
                <a:gd name="T60" fmla="*/ 591 w 623"/>
                <a:gd name="T61" fmla="*/ 0 h 453"/>
                <a:gd name="T62" fmla="*/ 596 w 623"/>
                <a:gd name="T63" fmla="*/ 0 h 453"/>
                <a:gd name="T64" fmla="*/ 601 w 623"/>
                <a:gd name="T65" fmla="*/ 0 h 453"/>
                <a:gd name="T66" fmla="*/ 606 w 623"/>
                <a:gd name="T67" fmla="*/ 2 h 453"/>
                <a:gd name="T68" fmla="*/ 611 w 623"/>
                <a:gd name="T69" fmla="*/ 5 h 453"/>
                <a:gd name="T70" fmla="*/ 616 w 623"/>
                <a:gd name="T71" fmla="*/ 8 h 453"/>
                <a:gd name="T72" fmla="*/ 616 w 623"/>
                <a:gd name="T73" fmla="*/ 8 h 453"/>
                <a:gd name="T74" fmla="*/ 619 w 623"/>
                <a:gd name="T75" fmla="*/ 14 h 453"/>
                <a:gd name="T76" fmla="*/ 621 w 623"/>
                <a:gd name="T77" fmla="*/ 19 h 453"/>
                <a:gd name="T78" fmla="*/ 623 w 623"/>
                <a:gd name="T79" fmla="*/ 24 h 453"/>
                <a:gd name="T80" fmla="*/ 623 w 623"/>
                <a:gd name="T81" fmla="*/ 30 h 453"/>
                <a:gd name="T82" fmla="*/ 622 w 623"/>
                <a:gd name="T83" fmla="*/ 35 h 453"/>
                <a:gd name="T84" fmla="*/ 621 w 623"/>
                <a:gd name="T85" fmla="*/ 40 h 453"/>
                <a:gd name="T86" fmla="*/ 618 w 623"/>
                <a:gd name="T87" fmla="*/ 45 h 453"/>
                <a:gd name="T88" fmla="*/ 614 w 623"/>
                <a:gd name="T89" fmla="*/ 49 h 453"/>
                <a:gd name="T90" fmla="*/ 189 w 623"/>
                <a:gd name="T91" fmla="*/ 446 h 453"/>
                <a:gd name="T92" fmla="*/ 189 w 623"/>
                <a:gd name="T93" fmla="*/ 446 h 453"/>
                <a:gd name="T94" fmla="*/ 185 w 623"/>
                <a:gd name="T95" fmla="*/ 449 h 453"/>
                <a:gd name="T96" fmla="*/ 180 w 623"/>
                <a:gd name="T97" fmla="*/ 452 h 453"/>
                <a:gd name="T98" fmla="*/ 175 w 623"/>
                <a:gd name="T99" fmla="*/ 453 h 453"/>
                <a:gd name="T100" fmla="*/ 170 w 623"/>
                <a:gd name="T101" fmla="*/ 453 h 453"/>
                <a:gd name="T102" fmla="*/ 170 w 623"/>
                <a:gd name="T103" fmla="*/ 45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23" h="453">
                  <a:moveTo>
                    <a:pt x="170" y="453"/>
                  </a:moveTo>
                  <a:lnTo>
                    <a:pt x="170" y="453"/>
                  </a:lnTo>
                  <a:lnTo>
                    <a:pt x="165" y="453"/>
                  </a:lnTo>
                  <a:lnTo>
                    <a:pt x="160" y="451"/>
                  </a:lnTo>
                  <a:lnTo>
                    <a:pt x="155" y="449"/>
                  </a:lnTo>
                  <a:lnTo>
                    <a:pt x="150" y="445"/>
                  </a:lnTo>
                  <a:lnTo>
                    <a:pt x="8" y="303"/>
                  </a:lnTo>
                  <a:lnTo>
                    <a:pt x="8" y="303"/>
                  </a:lnTo>
                  <a:lnTo>
                    <a:pt x="5" y="299"/>
                  </a:lnTo>
                  <a:lnTo>
                    <a:pt x="2" y="294"/>
                  </a:lnTo>
                  <a:lnTo>
                    <a:pt x="1" y="289"/>
                  </a:lnTo>
                  <a:lnTo>
                    <a:pt x="0" y="283"/>
                  </a:lnTo>
                  <a:lnTo>
                    <a:pt x="1" y="278"/>
                  </a:lnTo>
                  <a:lnTo>
                    <a:pt x="2" y="273"/>
                  </a:lnTo>
                  <a:lnTo>
                    <a:pt x="5" y="268"/>
                  </a:lnTo>
                  <a:lnTo>
                    <a:pt x="8" y="263"/>
                  </a:lnTo>
                  <a:lnTo>
                    <a:pt x="8" y="263"/>
                  </a:lnTo>
                  <a:lnTo>
                    <a:pt x="13" y="260"/>
                  </a:lnTo>
                  <a:lnTo>
                    <a:pt x="18" y="257"/>
                  </a:lnTo>
                  <a:lnTo>
                    <a:pt x="23" y="256"/>
                  </a:lnTo>
                  <a:lnTo>
                    <a:pt x="28" y="255"/>
                  </a:lnTo>
                  <a:lnTo>
                    <a:pt x="34" y="256"/>
                  </a:lnTo>
                  <a:lnTo>
                    <a:pt x="39" y="257"/>
                  </a:lnTo>
                  <a:lnTo>
                    <a:pt x="45" y="260"/>
                  </a:lnTo>
                  <a:lnTo>
                    <a:pt x="49" y="263"/>
                  </a:lnTo>
                  <a:lnTo>
                    <a:pt x="171" y="386"/>
                  </a:lnTo>
                  <a:lnTo>
                    <a:pt x="576" y="7"/>
                  </a:lnTo>
                  <a:lnTo>
                    <a:pt x="576" y="7"/>
                  </a:lnTo>
                  <a:lnTo>
                    <a:pt x="580" y="4"/>
                  </a:lnTo>
                  <a:lnTo>
                    <a:pt x="585" y="1"/>
                  </a:lnTo>
                  <a:lnTo>
                    <a:pt x="591" y="0"/>
                  </a:lnTo>
                  <a:lnTo>
                    <a:pt x="596" y="0"/>
                  </a:lnTo>
                  <a:lnTo>
                    <a:pt x="601" y="0"/>
                  </a:lnTo>
                  <a:lnTo>
                    <a:pt x="606" y="2"/>
                  </a:lnTo>
                  <a:lnTo>
                    <a:pt x="611" y="5"/>
                  </a:lnTo>
                  <a:lnTo>
                    <a:pt x="616" y="8"/>
                  </a:lnTo>
                  <a:lnTo>
                    <a:pt x="616" y="8"/>
                  </a:lnTo>
                  <a:lnTo>
                    <a:pt x="619" y="14"/>
                  </a:lnTo>
                  <a:lnTo>
                    <a:pt x="621" y="19"/>
                  </a:lnTo>
                  <a:lnTo>
                    <a:pt x="623" y="24"/>
                  </a:lnTo>
                  <a:lnTo>
                    <a:pt x="623" y="30"/>
                  </a:lnTo>
                  <a:lnTo>
                    <a:pt x="622" y="35"/>
                  </a:lnTo>
                  <a:lnTo>
                    <a:pt x="621" y="40"/>
                  </a:lnTo>
                  <a:lnTo>
                    <a:pt x="618" y="45"/>
                  </a:lnTo>
                  <a:lnTo>
                    <a:pt x="614" y="49"/>
                  </a:lnTo>
                  <a:lnTo>
                    <a:pt x="189" y="446"/>
                  </a:lnTo>
                  <a:lnTo>
                    <a:pt x="189" y="446"/>
                  </a:lnTo>
                  <a:lnTo>
                    <a:pt x="185" y="449"/>
                  </a:lnTo>
                  <a:lnTo>
                    <a:pt x="180" y="452"/>
                  </a:lnTo>
                  <a:lnTo>
                    <a:pt x="175" y="453"/>
                  </a:lnTo>
                  <a:lnTo>
                    <a:pt x="170" y="453"/>
                  </a:lnTo>
                  <a:lnTo>
                    <a:pt x="170" y="453"/>
                  </a:lnTo>
                  <a:close/>
                </a:path>
              </a:pathLst>
            </a:custGeom>
            <a:grpFill/>
            <a:ln w="15875">
              <a:solidFill>
                <a:srgbClr val="32AD10"/>
              </a:solidFill>
              <a:round/>
              <a:headEnd/>
              <a:tailEnd/>
            </a:ln>
          </p:spPr>
          <p:txBody>
            <a:bodyPr/>
            <a:lstStyle/>
            <a:p>
              <a:pPr eaLnBrk="1" fontAlgn="auto" hangingPunct="1">
                <a:spcBef>
                  <a:spcPts val="0"/>
                </a:spcBef>
                <a:spcAft>
                  <a:spcPts val="0"/>
                </a:spcAft>
                <a:defRPr/>
              </a:pPr>
              <a:endParaRPr lang="en-US" kern="0">
                <a:solidFill>
                  <a:srgbClr val="4D4D4F"/>
                </a:solidFill>
                <a:latin typeface="Gilroy"/>
              </a:endParaRPr>
            </a:p>
          </p:txBody>
        </p:sp>
        <p:sp>
          <p:nvSpPr>
            <p:cNvPr id="24" name="Freeform 15">
              <a:extLst>
                <a:ext uri="{FF2B5EF4-FFF2-40B4-BE49-F238E27FC236}">
                  <a16:creationId xmlns:a16="http://schemas.microsoft.com/office/drawing/2014/main" id="{1679BBC5-5B7F-A5CD-41A4-1BFAFEBF4165}"/>
                </a:ext>
              </a:extLst>
            </p:cNvPr>
            <p:cNvSpPr>
              <a:spLocks noEditPoints="1"/>
            </p:cNvSpPr>
            <p:nvPr/>
          </p:nvSpPr>
          <p:spPr bwMode="auto">
            <a:xfrm>
              <a:off x="7729538" y="2889250"/>
              <a:ext cx="360363" cy="360363"/>
            </a:xfrm>
            <a:custGeom>
              <a:avLst/>
              <a:gdLst>
                <a:gd name="T0" fmla="*/ 575 w 1359"/>
                <a:gd name="T1" fmla="*/ 1352 h 1359"/>
                <a:gd name="T2" fmla="*/ 415 w 1359"/>
                <a:gd name="T3" fmla="*/ 1306 h 1359"/>
                <a:gd name="T4" fmla="*/ 273 w 1359"/>
                <a:gd name="T5" fmla="*/ 1225 h 1359"/>
                <a:gd name="T6" fmla="*/ 154 w 1359"/>
                <a:gd name="T7" fmla="*/ 1112 h 1359"/>
                <a:gd name="T8" fmla="*/ 66 w 1359"/>
                <a:gd name="T9" fmla="*/ 974 h 1359"/>
                <a:gd name="T10" fmla="*/ 13 w 1359"/>
                <a:gd name="T11" fmla="*/ 816 h 1359"/>
                <a:gd name="T12" fmla="*/ 0 w 1359"/>
                <a:gd name="T13" fmla="*/ 680 h 1359"/>
                <a:gd name="T14" fmla="*/ 21 w 1359"/>
                <a:gd name="T15" fmla="*/ 510 h 1359"/>
                <a:gd name="T16" fmla="*/ 81 w 1359"/>
                <a:gd name="T17" fmla="*/ 356 h 1359"/>
                <a:gd name="T18" fmla="*/ 176 w 1359"/>
                <a:gd name="T19" fmla="*/ 222 h 1359"/>
                <a:gd name="T20" fmla="*/ 299 w 1359"/>
                <a:gd name="T21" fmla="*/ 116 h 1359"/>
                <a:gd name="T22" fmla="*/ 446 w 1359"/>
                <a:gd name="T23" fmla="*/ 41 h 1359"/>
                <a:gd name="T24" fmla="*/ 609 w 1359"/>
                <a:gd name="T25" fmla="*/ 3 h 1359"/>
                <a:gd name="T26" fmla="*/ 748 w 1359"/>
                <a:gd name="T27" fmla="*/ 3 h 1359"/>
                <a:gd name="T28" fmla="*/ 912 w 1359"/>
                <a:gd name="T29" fmla="*/ 41 h 1359"/>
                <a:gd name="T30" fmla="*/ 1059 w 1359"/>
                <a:gd name="T31" fmla="*/ 116 h 1359"/>
                <a:gd name="T32" fmla="*/ 1182 w 1359"/>
                <a:gd name="T33" fmla="*/ 222 h 1359"/>
                <a:gd name="T34" fmla="*/ 1277 w 1359"/>
                <a:gd name="T35" fmla="*/ 356 h 1359"/>
                <a:gd name="T36" fmla="*/ 1337 w 1359"/>
                <a:gd name="T37" fmla="*/ 510 h 1359"/>
                <a:gd name="T38" fmla="*/ 1359 w 1359"/>
                <a:gd name="T39" fmla="*/ 680 h 1359"/>
                <a:gd name="T40" fmla="*/ 1345 w 1359"/>
                <a:gd name="T41" fmla="*/ 816 h 1359"/>
                <a:gd name="T42" fmla="*/ 1292 w 1359"/>
                <a:gd name="T43" fmla="*/ 974 h 1359"/>
                <a:gd name="T44" fmla="*/ 1203 w 1359"/>
                <a:gd name="T45" fmla="*/ 1112 h 1359"/>
                <a:gd name="T46" fmla="*/ 1086 w 1359"/>
                <a:gd name="T47" fmla="*/ 1225 h 1359"/>
                <a:gd name="T48" fmla="*/ 943 w 1359"/>
                <a:gd name="T49" fmla="*/ 1306 h 1359"/>
                <a:gd name="T50" fmla="*/ 782 w 1359"/>
                <a:gd name="T51" fmla="*/ 1352 h 1359"/>
                <a:gd name="T52" fmla="*/ 679 w 1359"/>
                <a:gd name="T53" fmla="*/ 56 h 1359"/>
                <a:gd name="T54" fmla="*/ 553 w 1359"/>
                <a:gd name="T55" fmla="*/ 69 h 1359"/>
                <a:gd name="T56" fmla="*/ 410 w 1359"/>
                <a:gd name="T57" fmla="*/ 118 h 1359"/>
                <a:gd name="T58" fmla="*/ 283 w 1359"/>
                <a:gd name="T59" fmla="*/ 199 h 1359"/>
                <a:gd name="T60" fmla="*/ 179 w 1359"/>
                <a:gd name="T61" fmla="*/ 307 h 1359"/>
                <a:gd name="T62" fmla="*/ 105 w 1359"/>
                <a:gd name="T63" fmla="*/ 437 h 1359"/>
                <a:gd name="T64" fmla="*/ 63 w 1359"/>
                <a:gd name="T65" fmla="*/ 585 h 1359"/>
                <a:gd name="T66" fmla="*/ 57 w 1359"/>
                <a:gd name="T67" fmla="*/ 712 h 1359"/>
                <a:gd name="T68" fmla="*/ 84 w 1359"/>
                <a:gd name="T69" fmla="*/ 865 h 1359"/>
                <a:gd name="T70" fmla="*/ 146 w 1359"/>
                <a:gd name="T71" fmla="*/ 1002 h 1359"/>
                <a:gd name="T72" fmla="*/ 239 w 1359"/>
                <a:gd name="T73" fmla="*/ 1120 h 1359"/>
                <a:gd name="T74" fmla="*/ 356 w 1359"/>
                <a:gd name="T75" fmla="*/ 1213 h 1359"/>
                <a:gd name="T76" fmla="*/ 494 w 1359"/>
                <a:gd name="T77" fmla="*/ 1275 h 1359"/>
                <a:gd name="T78" fmla="*/ 647 w 1359"/>
                <a:gd name="T79" fmla="*/ 1302 h 1359"/>
                <a:gd name="T80" fmla="*/ 773 w 1359"/>
                <a:gd name="T81" fmla="*/ 1296 h 1359"/>
                <a:gd name="T82" fmla="*/ 921 w 1359"/>
                <a:gd name="T83" fmla="*/ 1254 h 1359"/>
                <a:gd name="T84" fmla="*/ 1052 w 1359"/>
                <a:gd name="T85" fmla="*/ 1179 h 1359"/>
                <a:gd name="T86" fmla="*/ 1159 w 1359"/>
                <a:gd name="T87" fmla="*/ 1076 h 1359"/>
                <a:gd name="T88" fmla="*/ 1241 w 1359"/>
                <a:gd name="T89" fmla="*/ 950 h 1359"/>
                <a:gd name="T90" fmla="*/ 1290 w 1359"/>
                <a:gd name="T91" fmla="*/ 805 h 1359"/>
                <a:gd name="T92" fmla="*/ 1302 w 1359"/>
                <a:gd name="T93" fmla="*/ 680 h 1359"/>
                <a:gd name="T94" fmla="*/ 1283 w 1359"/>
                <a:gd name="T95" fmla="*/ 524 h 1359"/>
                <a:gd name="T96" fmla="*/ 1226 w 1359"/>
                <a:gd name="T97" fmla="*/ 383 h 1359"/>
                <a:gd name="T98" fmla="*/ 1140 w 1359"/>
                <a:gd name="T99" fmla="*/ 260 h 1359"/>
                <a:gd name="T100" fmla="*/ 1028 w 1359"/>
                <a:gd name="T101" fmla="*/ 163 h 1359"/>
                <a:gd name="T102" fmla="*/ 893 w 1359"/>
                <a:gd name="T103" fmla="*/ 95 h 1359"/>
                <a:gd name="T104" fmla="*/ 742 w 1359"/>
                <a:gd name="T105" fmla="*/ 59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59" h="1359">
                  <a:moveTo>
                    <a:pt x="679" y="1359"/>
                  </a:moveTo>
                  <a:lnTo>
                    <a:pt x="679" y="1359"/>
                  </a:lnTo>
                  <a:lnTo>
                    <a:pt x="644" y="1359"/>
                  </a:lnTo>
                  <a:lnTo>
                    <a:pt x="609" y="1356"/>
                  </a:lnTo>
                  <a:lnTo>
                    <a:pt x="575" y="1352"/>
                  </a:lnTo>
                  <a:lnTo>
                    <a:pt x="542" y="1346"/>
                  </a:lnTo>
                  <a:lnTo>
                    <a:pt x="509" y="1338"/>
                  </a:lnTo>
                  <a:lnTo>
                    <a:pt x="477" y="1329"/>
                  </a:lnTo>
                  <a:lnTo>
                    <a:pt x="446" y="1318"/>
                  </a:lnTo>
                  <a:lnTo>
                    <a:pt x="415" y="1306"/>
                  </a:lnTo>
                  <a:lnTo>
                    <a:pt x="384" y="1293"/>
                  </a:lnTo>
                  <a:lnTo>
                    <a:pt x="355" y="1278"/>
                  </a:lnTo>
                  <a:lnTo>
                    <a:pt x="327" y="1261"/>
                  </a:lnTo>
                  <a:lnTo>
                    <a:pt x="299" y="1244"/>
                  </a:lnTo>
                  <a:lnTo>
                    <a:pt x="273" y="1225"/>
                  </a:lnTo>
                  <a:lnTo>
                    <a:pt x="247" y="1204"/>
                  </a:lnTo>
                  <a:lnTo>
                    <a:pt x="223" y="1182"/>
                  </a:lnTo>
                  <a:lnTo>
                    <a:pt x="198" y="1160"/>
                  </a:lnTo>
                  <a:lnTo>
                    <a:pt x="176" y="1137"/>
                  </a:lnTo>
                  <a:lnTo>
                    <a:pt x="154" y="1112"/>
                  </a:lnTo>
                  <a:lnTo>
                    <a:pt x="134" y="1086"/>
                  </a:lnTo>
                  <a:lnTo>
                    <a:pt x="115" y="1060"/>
                  </a:lnTo>
                  <a:lnTo>
                    <a:pt x="98" y="1032"/>
                  </a:lnTo>
                  <a:lnTo>
                    <a:pt x="81" y="1003"/>
                  </a:lnTo>
                  <a:lnTo>
                    <a:pt x="66" y="974"/>
                  </a:lnTo>
                  <a:lnTo>
                    <a:pt x="53" y="944"/>
                  </a:lnTo>
                  <a:lnTo>
                    <a:pt x="41" y="913"/>
                  </a:lnTo>
                  <a:lnTo>
                    <a:pt x="30" y="882"/>
                  </a:lnTo>
                  <a:lnTo>
                    <a:pt x="21" y="850"/>
                  </a:lnTo>
                  <a:lnTo>
                    <a:pt x="13" y="816"/>
                  </a:lnTo>
                  <a:lnTo>
                    <a:pt x="7" y="783"/>
                  </a:lnTo>
                  <a:lnTo>
                    <a:pt x="3" y="749"/>
                  </a:lnTo>
                  <a:lnTo>
                    <a:pt x="1" y="715"/>
                  </a:lnTo>
                  <a:lnTo>
                    <a:pt x="0" y="680"/>
                  </a:lnTo>
                  <a:lnTo>
                    <a:pt x="0" y="680"/>
                  </a:lnTo>
                  <a:lnTo>
                    <a:pt x="1" y="644"/>
                  </a:lnTo>
                  <a:lnTo>
                    <a:pt x="3" y="610"/>
                  </a:lnTo>
                  <a:lnTo>
                    <a:pt x="7" y="576"/>
                  </a:lnTo>
                  <a:lnTo>
                    <a:pt x="13" y="543"/>
                  </a:lnTo>
                  <a:lnTo>
                    <a:pt x="21" y="510"/>
                  </a:lnTo>
                  <a:lnTo>
                    <a:pt x="30" y="478"/>
                  </a:lnTo>
                  <a:lnTo>
                    <a:pt x="41" y="446"/>
                  </a:lnTo>
                  <a:lnTo>
                    <a:pt x="53" y="415"/>
                  </a:lnTo>
                  <a:lnTo>
                    <a:pt x="66" y="385"/>
                  </a:lnTo>
                  <a:lnTo>
                    <a:pt x="81" y="356"/>
                  </a:lnTo>
                  <a:lnTo>
                    <a:pt x="98" y="328"/>
                  </a:lnTo>
                  <a:lnTo>
                    <a:pt x="115" y="300"/>
                  </a:lnTo>
                  <a:lnTo>
                    <a:pt x="134" y="273"/>
                  </a:lnTo>
                  <a:lnTo>
                    <a:pt x="154" y="247"/>
                  </a:lnTo>
                  <a:lnTo>
                    <a:pt x="176" y="222"/>
                  </a:lnTo>
                  <a:lnTo>
                    <a:pt x="198" y="199"/>
                  </a:lnTo>
                  <a:lnTo>
                    <a:pt x="223" y="177"/>
                  </a:lnTo>
                  <a:lnTo>
                    <a:pt x="247" y="155"/>
                  </a:lnTo>
                  <a:lnTo>
                    <a:pt x="273" y="135"/>
                  </a:lnTo>
                  <a:lnTo>
                    <a:pt x="299" y="116"/>
                  </a:lnTo>
                  <a:lnTo>
                    <a:pt x="327" y="99"/>
                  </a:lnTo>
                  <a:lnTo>
                    <a:pt x="355" y="81"/>
                  </a:lnTo>
                  <a:lnTo>
                    <a:pt x="384" y="66"/>
                  </a:lnTo>
                  <a:lnTo>
                    <a:pt x="415" y="53"/>
                  </a:lnTo>
                  <a:lnTo>
                    <a:pt x="446" y="41"/>
                  </a:lnTo>
                  <a:lnTo>
                    <a:pt x="477" y="30"/>
                  </a:lnTo>
                  <a:lnTo>
                    <a:pt x="509" y="21"/>
                  </a:lnTo>
                  <a:lnTo>
                    <a:pt x="542" y="13"/>
                  </a:lnTo>
                  <a:lnTo>
                    <a:pt x="575" y="7"/>
                  </a:lnTo>
                  <a:lnTo>
                    <a:pt x="609" y="3"/>
                  </a:lnTo>
                  <a:lnTo>
                    <a:pt x="644" y="0"/>
                  </a:lnTo>
                  <a:lnTo>
                    <a:pt x="679" y="0"/>
                  </a:lnTo>
                  <a:lnTo>
                    <a:pt x="679" y="0"/>
                  </a:lnTo>
                  <a:lnTo>
                    <a:pt x="714" y="0"/>
                  </a:lnTo>
                  <a:lnTo>
                    <a:pt x="748" y="3"/>
                  </a:lnTo>
                  <a:lnTo>
                    <a:pt x="782" y="7"/>
                  </a:lnTo>
                  <a:lnTo>
                    <a:pt x="815" y="13"/>
                  </a:lnTo>
                  <a:lnTo>
                    <a:pt x="849" y="21"/>
                  </a:lnTo>
                  <a:lnTo>
                    <a:pt x="881" y="30"/>
                  </a:lnTo>
                  <a:lnTo>
                    <a:pt x="912" y="41"/>
                  </a:lnTo>
                  <a:lnTo>
                    <a:pt x="943" y="53"/>
                  </a:lnTo>
                  <a:lnTo>
                    <a:pt x="973" y="66"/>
                  </a:lnTo>
                  <a:lnTo>
                    <a:pt x="1002" y="81"/>
                  </a:lnTo>
                  <a:lnTo>
                    <a:pt x="1032" y="99"/>
                  </a:lnTo>
                  <a:lnTo>
                    <a:pt x="1059" y="116"/>
                  </a:lnTo>
                  <a:lnTo>
                    <a:pt x="1086" y="135"/>
                  </a:lnTo>
                  <a:lnTo>
                    <a:pt x="1111" y="155"/>
                  </a:lnTo>
                  <a:lnTo>
                    <a:pt x="1136" y="177"/>
                  </a:lnTo>
                  <a:lnTo>
                    <a:pt x="1159" y="199"/>
                  </a:lnTo>
                  <a:lnTo>
                    <a:pt x="1182" y="222"/>
                  </a:lnTo>
                  <a:lnTo>
                    <a:pt x="1203" y="247"/>
                  </a:lnTo>
                  <a:lnTo>
                    <a:pt x="1223" y="273"/>
                  </a:lnTo>
                  <a:lnTo>
                    <a:pt x="1243" y="300"/>
                  </a:lnTo>
                  <a:lnTo>
                    <a:pt x="1260" y="328"/>
                  </a:lnTo>
                  <a:lnTo>
                    <a:pt x="1277" y="356"/>
                  </a:lnTo>
                  <a:lnTo>
                    <a:pt x="1292" y="385"/>
                  </a:lnTo>
                  <a:lnTo>
                    <a:pt x="1305" y="415"/>
                  </a:lnTo>
                  <a:lnTo>
                    <a:pt x="1317" y="446"/>
                  </a:lnTo>
                  <a:lnTo>
                    <a:pt x="1328" y="478"/>
                  </a:lnTo>
                  <a:lnTo>
                    <a:pt x="1337" y="510"/>
                  </a:lnTo>
                  <a:lnTo>
                    <a:pt x="1345" y="543"/>
                  </a:lnTo>
                  <a:lnTo>
                    <a:pt x="1351" y="576"/>
                  </a:lnTo>
                  <a:lnTo>
                    <a:pt x="1355" y="610"/>
                  </a:lnTo>
                  <a:lnTo>
                    <a:pt x="1358" y="644"/>
                  </a:lnTo>
                  <a:lnTo>
                    <a:pt x="1359" y="680"/>
                  </a:lnTo>
                  <a:lnTo>
                    <a:pt x="1359" y="680"/>
                  </a:lnTo>
                  <a:lnTo>
                    <a:pt x="1358" y="715"/>
                  </a:lnTo>
                  <a:lnTo>
                    <a:pt x="1355" y="749"/>
                  </a:lnTo>
                  <a:lnTo>
                    <a:pt x="1351" y="783"/>
                  </a:lnTo>
                  <a:lnTo>
                    <a:pt x="1345" y="816"/>
                  </a:lnTo>
                  <a:lnTo>
                    <a:pt x="1337" y="850"/>
                  </a:lnTo>
                  <a:lnTo>
                    <a:pt x="1328" y="882"/>
                  </a:lnTo>
                  <a:lnTo>
                    <a:pt x="1317" y="913"/>
                  </a:lnTo>
                  <a:lnTo>
                    <a:pt x="1305" y="944"/>
                  </a:lnTo>
                  <a:lnTo>
                    <a:pt x="1292" y="974"/>
                  </a:lnTo>
                  <a:lnTo>
                    <a:pt x="1277" y="1003"/>
                  </a:lnTo>
                  <a:lnTo>
                    <a:pt x="1260" y="1032"/>
                  </a:lnTo>
                  <a:lnTo>
                    <a:pt x="1243" y="1060"/>
                  </a:lnTo>
                  <a:lnTo>
                    <a:pt x="1223" y="1086"/>
                  </a:lnTo>
                  <a:lnTo>
                    <a:pt x="1203" y="1112"/>
                  </a:lnTo>
                  <a:lnTo>
                    <a:pt x="1182" y="1137"/>
                  </a:lnTo>
                  <a:lnTo>
                    <a:pt x="1159" y="1160"/>
                  </a:lnTo>
                  <a:lnTo>
                    <a:pt x="1136" y="1182"/>
                  </a:lnTo>
                  <a:lnTo>
                    <a:pt x="1111" y="1204"/>
                  </a:lnTo>
                  <a:lnTo>
                    <a:pt x="1086" y="1225"/>
                  </a:lnTo>
                  <a:lnTo>
                    <a:pt x="1059" y="1244"/>
                  </a:lnTo>
                  <a:lnTo>
                    <a:pt x="1032" y="1261"/>
                  </a:lnTo>
                  <a:lnTo>
                    <a:pt x="1002" y="1278"/>
                  </a:lnTo>
                  <a:lnTo>
                    <a:pt x="973" y="1293"/>
                  </a:lnTo>
                  <a:lnTo>
                    <a:pt x="943" y="1306"/>
                  </a:lnTo>
                  <a:lnTo>
                    <a:pt x="912" y="1318"/>
                  </a:lnTo>
                  <a:lnTo>
                    <a:pt x="881" y="1329"/>
                  </a:lnTo>
                  <a:lnTo>
                    <a:pt x="849" y="1338"/>
                  </a:lnTo>
                  <a:lnTo>
                    <a:pt x="815" y="1346"/>
                  </a:lnTo>
                  <a:lnTo>
                    <a:pt x="782" y="1352"/>
                  </a:lnTo>
                  <a:lnTo>
                    <a:pt x="748" y="1356"/>
                  </a:lnTo>
                  <a:lnTo>
                    <a:pt x="714" y="1359"/>
                  </a:lnTo>
                  <a:lnTo>
                    <a:pt x="679" y="1359"/>
                  </a:lnTo>
                  <a:lnTo>
                    <a:pt x="679" y="1359"/>
                  </a:lnTo>
                  <a:close/>
                  <a:moveTo>
                    <a:pt x="679" y="56"/>
                  </a:moveTo>
                  <a:lnTo>
                    <a:pt x="679" y="56"/>
                  </a:lnTo>
                  <a:lnTo>
                    <a:pt x="647" y="57"/>
                  </a:lnTo>
                  <a:lnTo>
                    <a:pt x="616" y="59"/>
                  </a:lnTo>
                  <a:lnTo>
                    <a:pt x="584" y="63"/>
                  </a:lnTo>
                  <a:lnTo>
                    <a:pt x="553" y="69"/>
                  </a:lnTo>
                  <a:lnTo>
                    <a:pt x="523" y="76"/>
                  </a:lnTo>
                  <a:lnTo>
                    <a:pt x="494" y="84"/>
                  </a:lnTo>
                  <a:lnTo>
                    <a:pt x="465" y="95"/>
                  </a:lnTo>
                  <a:lnTo>
                    <a:pt x="437" y="106"/>
                  </a:lnTo>
                  <a:lnTo>
                    <a:pt x="410" y="118"/>
                  </a:lnTo>
                  <a:lnTo>
                    <a:pt x="382" y="132"/>
                  </a:lnTo>
                  <a:lnTo>
                    <a:pt x="356" y="147"/>
                  </a:lnTo>
                  <a:lnTo>
                    <a:pt x="331" y="163"/>
                  </a:lnTo>
                  <a:lnTo>
                    <a:pt x="306" y="180"/>
                  </a:lnTo>
                  <a:lnTo>
                    <a:pt x="283" y="199"/>
                  </a:lnTo>
                  <a:lnTo>
                    <a:pt x="260" y="218"/>
                  </a:lnTo>
                  <a:lnTo>
                    <a:pt x="239" y="239"/>
                  </a:lnTo>
                  <a:lnTo>
                    <a:pt x="218" y="260"/>
                  </a:lnTo>
                  <a:lnTo>
                    <a:pt x="198" y="284"/>
                  </a:lnTo>
                  <a:lnTo>
                    <a:pt x="179" y="307"/>
                  </a:lnTo>
                  <a:lnTo>
                    <a:pt x="162" y="332"/>
                  </a:lnTo>
                  <a:lnTo>
                    <a:pt x="146" y="357"/>
                  </a:lnTo>
                  <a:lnTo>
                    <a:pt x="131" y="383"/>
                  </a:lnTo>
                  <a:lnTo>
                    <a:pt x="117" y="409"/>
                  </a:lnTo>
                  <a:lnTo>
                    <a:pt x="105" y="437"/>
                  </a:lnTo>
                  <a:lnTo>
                    <a:pt x="94" y="466"/>
                  </a:lnTo>
                  <a:lnTo>
                    <a:pt x="84" y="495"/>
                  </a:lnTo>
                  <a:lnTo>
                    <a:pt x="76" y="524"/>
                  </a:lnTo>
                  <a:lnTo>
                    <a:pt x="69" y="554"/>
                  </a:lnTo>
                  <a:lnTo>
                    <a:pt x="63" y="585"/>
                  </a:lnTo>
                  <a:lnTo>
                    <a:pt x="59" y="616"/>
                  </a:lnTo>
                  <a:lnTo>
                    <a:pt x="57" y="647"/>
                  </a:lnTo>
                  <a:lnTo>
                    <a:pt x="56" y="680"/>
                  </a:lnTo>
                  <a:lnTo>
                    <a:pt x="56" y="680"/>
                  </a:lnTo>
                  <a:lnTo>
                    <a:pt x="57" y="712"/>
                  </a:lnTo>
                  <a:lnTo>
                    <a:pt x="59" y="743"/>
                  </a:lnTo>
                  <a:lnTo>
                    <a:pt x="63" y="774"/>
                  </a:lnTo>
                  <a:lnTo>
                    <a:pt x="69" y="805"/>
                  </a:lnTo>
                  <a:lnTo>
                    <a:pt x="76" y="836"/>
                  </a:lnTo>
                  <a:lnTo>
                    <a:pt x="84" y="865"/>
                  </a:lnTo>
                  <a:lnTo>
                    <a:pt x="94" y="894"/>
                  </a:lnTo>
                  <a:lnTo>
                    <a:pt x="105" y="922"/>
                  </a:lnTo>
                  <a:lnTo>
                    <a:pt x="117" y="950"/>
                  </a:lnTo>
                  <a:lnTo>
                    <a:pt x="131" y="976"/>
                  </a:lnTo>
                  <a:lnTo>
                    <a:pt x="146" y="1002"/>
                  </a:lnTo>
                  <a:lnTo>
                    <a:pt x="162" y="1028"/>
                  </a:lnTo>
                  <a:lnTo>
                    <a:pt x="179" y="1053"/>
                  </a:lnTo>
                  <a:lnTo>
                    <a:pt x="198" y="1076"/>
                  </a:lnTo>
                  <a:lnTo>
                    <a:pt x="218" y="1099"/>
                  </a:lnTo>
                  <a:lnTo>
                    <a:pt x="239" y="1120"/>
                  </a:lnTo>
                  <a:lnTo>
                    <a:pt x="260" y="1141"/>
                  </a:lnTo>
                  <a:lnTo>
                    <a:pt x="283" y="1160"/>
                  </a:lnTo>
                  <a:lnTo>
                    <a:pt x="306" y="1179"/>
                  </a:lnTo>
                  <a:lnTo>
                    <a:pt x="331" y="1196"/>
                  </a:lnTo>
                  <a:lnTo>
                    <a:pt x="356" y="1213"/>
                  </a:lnTo>
                  <a:lnTo>
                    <a:pt x="382" y="1228"/>
                  </a:lnTo>
                  <a:lnTo>
                    <a:pt x="410" y="1242"/>
                  </a:lnTo>
                  <a:lnTo>
                    <a:pt x="437" y="1254"/>
                  </a:lnTo>
                  <a:lnTo>
                    <a:pt x="465" y="1265"/>
                  </a:lnTo>
                  <a:lnTo>
                    <a:pt x="494" y="1275"/>
                  </a:lnTo>
                  <a:lnTo>
                    <a:pt x="523" y="1284"/>
                  </a:lnTo>
                  <a:lnTo>
                    <a:pt x="553" y="1290"/>
                  </a:lnTo>
                  <a:lnTo>
                    <a:pt x="584" y="1296"/>
                  </a:lnTo>
                  <a:lnTo>
                    <a:pt x="616" y="1300"/>
                  </a:lnTo>
                  <a:lnTo>
                    <a:pt x="647" y="1302"/>
                  </a:lnTo>
                  <a:lnTo>
                    <a:pt x="679" y="1303"/>
                  </a:lnTo>
                  <a:lnTo>
                    <a:pt x="679" y="1303"/>
                  </a:lnTo>
                  <a:lnTo>
                    <a:pt x="711" y="1302"/>
                  </a:lnTo>
                  <a:lnTo>
                    <a:pt x="742" y="1300"/>
                  </a:lnTo>
                  <a:lnTo>
                    <a:pt x="773" y="1296"/>
                  </a:lnTo>
                  <a:lnTo>
                    <a:pt x="804" y="1290"/>
                  </a:lnTo>
                  <a:lnTo>
                    <a:pt x="835" y="1284"/>
                  </a:lnTo>
                  <a:lnTo>
                    <a:pt x="864" y="1275"/>
                  </a:lnTo>
                  <a:lnTo>
                    <a:pt x="893" y="1265"/>
                  </a:lnTo>
                  <a:lnTo>
                    <a:pt x="921" y="1254"/>
                  </a:lnTo>
                  <a:lnTo>
                    <a:pt x="949" y="1242"/>
                  </a:lnTo>
                  <a:lnTo>
                    <a:pt x="975" y="1228"/>
                  </a:lnTo>
                  <a:lnTo>
                    <a:pt x="1001" y="1213"/>
                  </a:lnTo>
                  <a:lnTo>
                    <a:pt x="1028" y="1196"/>
                  </a:lnTo>
                  <a:lnTo>
                    <a:pt x="1052" y="1179"/>
                  </a:lnTo>
                  <a:lnTo>
                    <a:pt x="1075" y="1160"/>
                  </a:lnTo>
                  <a:lnTo>
                    <a:pt x="1098" y="1141"/>
                  </a:lnTo>
                  <a:lnTo>
                    <a:pt x="1119" y="1120"/>
                  </a:lnTo>
                  <a:lnTo>
                    <a:pt x="1140" y="1099"/>
                  </a:lnTo>
                  <a:lnTo>
                    <a:pt x="1159" y="1076"/>
                  </a:lnTo>
                  <a:lnTo>
                    <a:pt x="1178" y="1053"/>
                  </a:lnTo>
                  <a:lnTo>
                    <a:pt x="1195" y="1028"/>
                  </a:lnTo>
                  <a:lnTo>
                    <a:pt x="1211" y="1002"/>
                  </a:lnTo>
                  <a:lnTo>
                    <a:pt x="1226" y="976"/>
                  </a:lnTo>
                  <a:lnTo>
                    <a:pt x="1241" y="950"/>
                  </a:lnTo>
                  <a:lnTo>
                    <a:pt x="1253" y="922"/>
                  </a:lnTo>
                  <a:lnTo>
                    <a:pt x="1264" y="894"/>
                  </a:lnTo>
                  <a:lnTo>
                    <a:pt x="1274" y="865"/>
                  </a:lnTo>
                  <a:lnTo>
                    <a:pt x="1283" y="836"/>
                  </a:lnTo>
                  <a:lnTo>
                    <a:pt x="1290" y="805"/>
                  </a:lnTo>
                  <a:lnTo>
                    <a:pt x="1295" y="774"/>
                  </a:lnTo>
                  <a:lnTo>
                    <a:pt x="1299" y="743"/>
                  </a:lnTo>
                  <a:lnTo>
                    <a:pt x="1301" y="712"/>
                  </a:lnTo>
                  <a:lnTo>
                    <a:pt x="1302" y="680"/>
                  </a:lnTo>
                  <a:lnTo>
                    <a:pt x="1302" y="680"/>
                  </a:lnTo>
                  <a:lnTo>
                    <a:pt x="1301" y="647"/>
                  </a:lnTo>
                  <a:lnTo>
                    <a:pt x="1299" y="616"/>
                  </a:lnTo>
                  <a:lnTo>
                    <a:pt x="1295" y="585"/>
                  </a:lnTo>
                  <a:lnTo>
                    <a:pt x="1290" y="554"/>
                  </a:lnTo>
                  <a:lnTo>
                    <a:pt x="1283" y="524"/>
                  </a:lnTo>
                  <a:lnTo>
                    <a:pt x="1274" y="495"/>
                  </a:lnTo>
                  <a:lnTo>
                    <a:pt x="1264" y="466"/>
                  </a:lnTo>
                  <a:lnTo>
                    <a:pt x="1253" y="437"/>
                  </a:lnTo>
                  <a:lnTo>
                    <a:pt x="1241" y="409"/>
                  </a:lnTo>
                  <a:lnTo>
                    <a:pt x="1226" y="383"/>
                  </a:lnTo>
                  <a:lnTo>
                    <a:pt x="1211" y="357"/>
                  </a:lnTo>
                  <a:lnTo>
                    <a:pt x="1195" y="332"/>
                  </a:lnTo>
                  <a:lnTo>
                    <a:pt x="1178" y="307"/>
                  </a:lnTo>
                  <a:lnTo>
                    <a:pt x="1159" y="284"/>
                  </a:lnTo>
                  <a:lnTo>
                    <a:pt x="1140" y="260"/>
                  </a:lnTo>
                  <a:lnTo>
                    <a:pt x="1119" y="239"/>
                  </a:lnTo>
                  <a:lnTo>
                    <a:pt x="1098" y="218"/>
                  </a:lnTo>
                  <a:lnTo>
                    <a:pt x="1075" y="199"/>
                  </a:lnTo>
                  <a:lnTo>
                    <a:pt x="1052" y="180"/>
                  </a:lnTo>
                  <a:lnTo>
                    <a:pt x="1028" y="163"/>
                  </a:lnTo>
                  <a:lnTo>
                    <a:pt x="1001" y="147"/>
                  </a:lnTo>
                  <a:lnTo>
                    <a:pt x="975" y="132"/>
                  </a:lnTo>
                  <a:lnTo>
                    <a:pt x="949" y="118"/>
                  </a:lnTo>
                  <a:lnTo>
                    <a:pt x="921" y="106"/>
                  </a:lnTo>
                  <a:lnTo>
                    <a:pt x="893" y="95"/>
                  </a:lnTo>
                  <a:lnTo>
                    <a:pt x="864" y="84"/>
                  </a:lnTo>
                  <a:lnTo>
                    <a:pt x="835" y="76"/>
                  </a:lnTo>
                  <a:lnTo>
                    <a:pt x="804" y="69"/>
                  </a:lnTo>
                  <a:lnTo>
                    <a:pt x="773" y="63"/>
                  </a:lnTo>
                  <a:lnTo>
                    <a:pt x="742" y="59"/>
                  </a:lnTo>
                  <a:lnTo>
                    <a:pt x="711" y="57"/>
                  </a:lnTo>
                  <a:lnTo>
                    <a:pt x="679" y="56"/>
                  </a:lnTo>
                  <a:lnTo>
                    <a:pt x="679" y="56"/>
                  </a:lnTo>
                  <a:close/>
                </a:path>
              </a:pathLst>
            </a:custGeom>
            <a:grpFill/>
            <a:ln w="15875">
              <a:noFill/>
              <a:round/>
              <a:headEnd/>
              <a:tailEnd/>
            </a:ln>
          </p:spPr>
          <p:txBody>
            <a:bodyPr/>
            <a:lstStyle/>
            <a:p>
              <a:pPr eaLnBrk="1" fontAlgn="auto" hangingPunct="1">
                <a:spcBef>
                  <a:spcPts val="0"/>
                </a:spcBef>
                <a:spcAft>
                  <a:spcPts val="0"/>
                </a:spcAft>
                <a:defRPr/>
              </a:pPr>
              <a:endParaRPr lang="en-US" kern="0">
                <a:solidFill>
                  <a:srgbClr val="4D4D4F"/>
                </a:solidFill>
                <a:latin typeface="Gilroy"/>
              </a:endParaRPr>
            </a:p>
          </p:txBody>
        </p:sp>
      </p:grpSp>
      <p:grpSp>
        <p:nvGrpSpPr>
          <p:cNvPr id="25" name="Group 24">
            <a:extLst>
              <a:ext uri="{FF2B5EF4-FFF2-40B4-BE49-F238E27FC236}">
                <a16:creationId xmlns:a16="http://schemas.microsoft.com/office/drawing/2014/main" id="{45D875F2-9F94-7657-2505-44EB75D125FD}"/>
              </a:ext>
            </a:extLst>
          </p:cNvPr>
          <p:cNvGrpSpPr/>
          <p:nvPr/>
        </p:nvGrpSpPr>
        <p:grpSpPr>
          <a:xfrm>
            <a:off x="4496897" y="4430674"/>
            <a:ext cx="521929" cy="521929"/>
            <a:chOff x="7729538" y="2889250"/>
            <a:chExt cx="360363" cy="360363"/>
          </a:xfrm>
          <a:solidFill>
            <a:srgbClr val="32AD10"/>
          </a:solidFill>
        </p:grpSpPr>
        <p:sp>
          <p:nvSpPr>
            <p:cNvPr id="26" name="Freeform 14">
              <a:extLst>
                <a:ext uri="{FF2B5EF4-FFF2-40B4-BE49-F238E27FC236}">
                  <a16:creationId xmlns:a16="http://schemas.microsoft.com/office/drawing/2014/main" id="{DD0D623C-BEC7-1000-4CAB-D4F45D5E8926}"/>
                </a:ext>
              </a:extLst>
            </p:cNvPr>
            <p:cNvSpPr>
              <a:spLocks/>
            </p:cNvSpPr>
            <p:nvPr/>
          </p:nvSpPr>
          <p:spPr bwMode="auto">
            <a:xfrm>
              <a:off x="7826376" y="3009900"/>
              <a:ext cx="165100" cy="119063"/>
            </a:xfrm>
            <a:custGeom>
              <a:avLst/>
              <a:gdLst>
                <a:gd name="T0" fmla="*/ 170 w 623"/>
                <a:gd name="T1" fmla="*/ 453 h 453"/>
                <a:gd name="T2" fmla="*/ 170 w 623"/>
                <a:gd name="T3" fmla="*/ 453 h 453"/>
                <a:gd name="T4" fmla="*/ 165 w 623"/>
                <a:gd name="T5" fmla="*/ 453 h 453"/>
                <a:gd name="T6" fmla="*/ 160 w 623"/>
                <a:gd name="T7" fmla="*/ 451 h 453"/>
                <a:gd name="T8" fmla="*/ 155 w 623"/>
                <a:gd name="T9" fmla="*/ 449 h 453"/>
                <a:gd name="T10" fmla="*/ 150 w 623"/>
                <a:gd name="T11" fmla="*/ 445 h 453"/>
                <a:gd name="T12" fmla="*/ 8 w 623"/>
                <a:gd name="T13" fmla="*/ 303 h 453"/>
                <a:gd name="T14" fmla="*/ 8 w 623"/>
                <a:gd name="T15" fmla="*/ 303 h 453"/>
                <a:gd name="T16" fmla="*/ 5 w 623"/>
                <a:gd name="T17" fmla="*/ 299 h 453"/>
                <a:gd name="T18" fmla="*/ 2 w 623"/>
                <a:gd name="T19" fmla="*/ 294 h 453"/>
                <a:gd name="T20" fmla="*/ 1 w 623"/>
                <a:gd name="T21" fmla="*/ 289 h 453"/>
                <a:gd name="T22" fmla="*/ 0 w 623"/>
                <a:gd name="T23" fmla="*/ 283 h 453"/>
                <a:gd name="T24" fmla="*/ 1 w 623"/>
                <a:gd name="T25" fmla="*/ 278 h 453"/>
                <a:gd name="T26" fmla="*/ 2 w 623"/>
                <a:gd name="T27" fmla="*/ 273 h 453"/>
                <a:gd name="T28" fmla="*/ 5 w 623"/>
                <a:gd name="T29" fmla="*/ 268 h 453"/>
                <a:gd name="T30" fmla="*/ 8 w 623"/>
                <a:gd name="T31" fmla="*/ 263 h 453"/>
                <a:gd name="T32" fmla="*/ 8 w 623"/>
                <a:gd name="T33" fmla="*/ 263 h 453"/>
                <a:gd name="T34" fmla="*/ 13 w 623"/>
                <a:gd name="T35" fmla="*/ 260 h 453"/>
                <a:gd name="T36" fmla="*/ 18 w 623"/>
                <a:gd name="T37" fmla="*/ 257 h 453"/>
                <a:gd name="T38" fmla="*/ 23 w 623"/>
                <a:gd name="T39" fmla="*/ 256 h 453"/>
                <a:gd name="T40" fmla="*/ 28 w 623"/>
                <a:gd name="T41" fmla="*/ 255 h 453"/>
                <a:gd name="T42" fmla="*/ 34 w 623"/>
                <a:gd name="T43" fmla="*/ 256 h 453"/>
                <a:gd name="T44" fmla="*/ 39 w 623"/>
                <a:gd name="T45" fmla="*/ 257 h 453"/>
                <a:gd name="T46" fmla="*/ 45 w 623"/>
                <a:gd name="T47" fmla="*/ 260 h 453"/>
                <a:gd name="T48" fmla="*/ 49 w 623"/>
                <a:gd name="T49" fmla="*/ 263 h 453"/>
                <a:gd name="T50" fmla="*/ 171 w 623"/>
                <a:gd name="T51" fmla="*/ 386 h 453"/>
                <a:gd name="T52" fmla="*/ 576 w 623"/>
                <a:gd name="T53" fmla="*/ 7 h 453"/>
                <a:gd name="T54" fmla="*/ 576 w 623"/>
                <a:gd name="T55" fmla="*/ 7 h 453"/>
                <a:gd name="T56" fmla="*/ 580 w 623"/>
                <a:gd name="T57" fmla="*/ 4 h 453"/>
                <a:gd name="T58" fmla="*/ 585 w 623"/>
                <a:gd name="T59" fmla="*/ 1 h 453"/>
                <a:gd name="T60" fmla="*/ 591 w 623"/>
                <a:gd name="T61" fmla="*/ 0 h 453"/>
                <a:gd name="T62" fmla="*/ 596 w 623"/>
                <a:gd name="T63" fmla="*/ 0 h 453"/>
                <a:gd name="T64" fmla="*/ 601 w 623"/>
                <a:gd name="T65" fmla="*/ 0 h 453"/>
                <a:gd name="T66" fmla="*/ 606 w 623"/>
                <a:gd name="T67" fmla="*/ 2 h 453"/>
                <a:gd name="T68" fmla="*/ 611 w 623"/>
                <a:gd name="T69" fmla="*/ 5 h 453"/>
                <a:gd name="T70" fmla="*/ 616 w 623"/>
                <a:gd name="T71" fmla="*/ 8 h 453"/>
                <a:gd name="T72" fmla="*/ 616 w 623"/>
                <a:gd name="T73" fmla="*/ 8 h 453"/>
                <a:gd name="T74" fmla="*/ 619 w 623"/>
                <a:gd name="T75" fmla="*/ 14 h 453"/>
                <a:gd name="T76" fmla="*/ 621 w 623"/>
                <a:gd name="T77" fmla="*/ 19 h 453"/>
                <a:gd name="T78" fmla="*/ 623 w 623"/>
                <a:gd name="T79" fmla="*/ 24 h 453"/>
                <a:gd name="T80" fmla="*/ 623 w 623"/>
                <a:gd name="T81" fmla="*/ 30 h 453"/>
                <a:gd name="T82" fmla="*/ 622 w 623"/>
                <a:gd name="T83" fmla="*/ 35 h 453"/>
                <a:gd name="T84" fmla="*/ 621 w 623"/>
                <a:gd name="T85" fmla="*/ 40 h 453"/>
                <a:gd name="T86" fmla="*/ 618 w 623"/>
                <a:gd name="T87" fmla="*/ 45 h 453"/>
                <a:gd name="T88" fmla="*/ 614 w 623"/>
                <a:gd name="T89" fmla="*/ 49 h 453"/>
                <a:gd name="T90" fmla="*/ 189 w 623"/>
                <a:gd name="T91" fmla="*/ 446 h 453"/>
                <a:gd name="T92" fmla="*/ 189 w 623"/>
                <a:gd name="T93" fmla="*/ 446 h 453"/>
                <a:gd name="T94" fmla="*/ 185 w 623"/>
                <a:gd name="T95" fmla="*/ 449 h 453"/>
                <a:gd name="T96" fmla="*/ 180 w 623"/>
                <a:gd name="T97" fmla="*/ 452 h 453"/>
                <a:gd name="T98" fmla="*/ 175 w 623"/>
                <a:gd name="T99" fmla="*/ 453 h 453"/>
                <a:gd name="T100" fmla="*/ 170 w 623"/>
                <a:gd name="T101" fmla="*/ 453 h 453"/>
                <a:gd name="T102" fmla="*/ 170 w 623"/>
                <a:gd name="T103" fmla="*/ 45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23" h="453">
                  <a:moveTo>
                    <a:pt x="170" y="453"/>
                  </a:moveTo>
                  <a:lnTo>
                    <a:pt x="170" y="453"/>
                  </a:lnTo>
                  <a:lnTo>
                    <a:pt x="165" y="453"/>
                  </a:lnTo>
                  <a:lnTo>
                    <a:pt x="160" y="451"/>
                  </a:lnTo>
                  <a:lnTo>
                    <a:pt x="155" y="449"/>
                  </a:lnTo>
                  <a:lnTo>
                    <a:pt x="150" y="445"/>
                  </a:lnTo>
                  <a:lnTo>
                    <a:pt x="8" y="303"/>
                  </a:lnTo>
                  <a:lnTo>
                    <a:pt x="8" y="303"/>
                  </a:lnTo>
                  <a:lnTo>
                    <a:pt x="5" y="299"/>
                  </a:lnTo>
                  <a:lnTo>
                    <a:pt x="2" y="294"/>
                  </a:lnTo>
                  <a:lnTo>
                    <a:pt x="1" y="289"/>
                  </a:lnTo>
                  <a:lnTo>
                    <a:pt x="0" y="283"/>
                  </a:lnTo>
                  <a:lnTo>
                    <a:pt x="1" y="278"/>
                  </a:lnTo>
                  <a:lnTo>
                    <a:pt x="2" y="273"/>
                  </a:lnTo>
                  <a:lnTo>
                    <a:pt x="5" y="268"/>
                  </a:lnTo>
                  <a:lnTo>
                    <a:pt x="8" y="263"/>
                  </a:lnTo>
                  <a:lnTo>
                    <a:pt x="8" y="263"/>
                  </a:lnTo>
                  <a:lnTo>
                    <a:pt x="13" y="260"/>
                  </a:lnTo>
                  <a:lnTo>
                    <a:pt x="18" y="257"/>
                  </a:lnTo>
                  <a:lnTo>
                    <a:pt x="23" y="256"/>
                  </a:lnTo>
                  <a:lnTo>
                    <a:pt x="28" y="255"/>
                  </a:lnTo>
                  <a:lnTo>
                    <a:pt x="34" y="256"/>
                  </a:lnTo>
                  <a:lnTo>
                    <a:pt x="39" y="257"/>
                  </a:lnTo>
                  <a:lnTo>
                    <a:pt x="45" y="260"/>
                  </a:lnTo>
                  <a:lnTo>
                    <a:pt x="49" y="263"/>
                  </a:lnTo>
                  <a:lnTo>
                    <a:pt x="171" y="386"/>
                  </a:lnTo>
                  <a:lnTo>
                    <a:pt x="576" y="7"/>
                  </a:lnTo>
                  <a:lnTo>
                    <a:pt x="576" y="7"/>
                  </a:lnTo>
                  <a:lnTo>
                    <a:pt x="580" y="4"/>
                  </a:lnTo>
                  <a:lnTo>
                    <a:pt x="585" y="1"/>
                  </a:lnTo>
                  <a:lnTo>
                    <a:pt x="591" y="0"/>
                  </a:lnTo>
                  <a:lnTo>
                    <a:pt x="596" y="0"/>
                  </a:lnTo>
                  <a:lnTo>
                    <a:pt x="601" y="0"/>
                  </a:lnTo>
                  <a:lnTo>
                    <a:pt x="606" y="2"/>
                  </a:lnTo>
                  <a:lnTo>
                    <a:pt x="611" y="5"/>
                  </a:lnTo>
                  <a:lnTo>
                    <a:pt x="616" y="8"/>
                  </a:lnTo>
                  <a:lnTo>
                    <a:pt x="616" y="8"/>
                  </a:lnTo>
                  <a:lnTo>
                    <a:pt x="619" y="14"/>
                  </a:lnTo>
                  <a:lnTo>
                    <a:pt x="621" y="19"/>
                  </a:lnTo>
                  <a:lnTo>
                    <a:pt x="623" y="24"/>
                  </a:lnTo>
                  <a:lnTo>
                    <a:pt x="623" y="30"/>
                  </a:lnTo>
                  <a:lnTo>
                    <a:pt x="622" y="35"/>
                  </a:lnTo>
                  <a:lnTo>
                    <a:pt x="621" y="40"/>
                  </a:lnTo>
                  <a:lnTo>
                    <a:pt x="618" y="45"/>
                  </a:lnTo>
                  <a:lnTo>
                    <a:pt x="614" y="49"/>
                  </a:lnTo>
                  <a:lnTo>
                    <a:pt x="189" y="446"/>
                  </a:lnTo>
                  <a:lnTo>
                    <a:pt x="189" y="446"/>
                  </a:lnTo>
                  <a:lnTo>
                    <a:pt x="185" y="449"/>
                  </a:lnTo>
                  <a:lnTo>
                    <a:pt x="180" y="452"/>
                  </a:lnTo>
                  <a:lnTo>
                    <a:pt x="175" y="453"/>
                  </a:lnTo>
                  <a:lnTo>
                    <a:pt x="170" y="453"/>
                  </a:lnTo>
                  <a:lnTo>
                    <a:pt x="170" y="453"/>
                  </a:lnTo>
                  <a:close/>
                </a:path>
              </a:pathLst>
            </a:custGeom>
            <a:grpFill/>
            <a:ln w="15875">
              <a:solidFill>
                <a:srgbClr val="32AD10"/>
              </a:solidFill>
              <a:round/>
              <a:headEnd/>
              <a:tailEnd/>
            </a:ln>
          </p:spPr>
          <p:txBody>
            <a:bodyPr/>
            <a:lstStyle/>
            <a:p>
              <a:pPr eaLnBrk="1" fontAlgn="auto" hangingPunct="1">
                <a:spcBef>
                  <a:spcPts val="0"/>
                </a:spcBef>
                <a:spcAft>
                  <a:spcPts val="0"/>
                </a:spcAft>
                <a:defRPr/>
              </a:pPr>
              <a:endParaRPr lang="en-US" kern="0">
                <a:solidFill>
                  <a:srgbClr val="4D4D4F"/>
                </a:solidFill>
                <a:latin typeface="Gilroy"/>
              </a:endParaRPr>
            </a:p>
          </p:txBody>
        </p:sp>
        <p:sp>
          <p:nvSpPr>
            <p:cNvPr id="27" name="Freeform 15">
              <a:extLst>
                <a:ext uri="{FF2B5EF4-FFF2-40B4-BE49-F238E27FC236}">
                  <a16:creationId xmlns:a16="http://schemas.microsoft.com/office/drawing/2014/main" id="{25C77424-CAA0-7697-237C-64AB594304EA}"/>
                </a:ext>
              </a:extLst>
            </p:cNvPr>
            <p:cNvSpPr>
              <a:spLocks noEditPoints="1"/>
            </p:cNvSpPr>
            <p:nvPr/>
          </p:nvSpPr>
          <p:spPr bwMode="auto">
            <a:xfrm>
              <a:off x="7729538" y="2889250"/>
              <a:ext cx="360363" cy="360363"/>
            </a:xfrm>
            <a:custGeom>
              <a:avLst/>
              <a:gdLst>
                <a:gd name="T0" fmla="*/ 575 w 1359"/>
                <a:gd name="T1" fmla="*/ 1352 h 1359"/>
                <a:gd name="T2" fmla="*/ 415 w 1359"/>
                <a:gd name="T3" fmla="*/ 1306 h 1359"/>
                <a:gd name="T4" fmla="*/ 273 w 1359"/>
                <a:gd name="T5" fmla="*/ 1225 h 1359"/>
                <a:gd name="T6" fmla="*/ 154 w 1359"/>
                <a:gd name="T7" fmla="*/ 1112 h 1359"/>
                <a:gd name="T8" fmla="*/ 66 w 1359"/>
                <a:gd name="T9" fmla="*/ 974 h 1359"/>
                <a:gd name="T10" fmla="*/ 13 w 1359"/>
                <a:gd name="T11" fmla="*/ 816 h 1359"/>
                <a:gd name="T12" fmla="*/ 0 w 1359"/>
                <a:gd name="T13" fmla="*/ 680 h 1359"/>
                <a:gd name="T14" fmla="*/ 21 w 1359"/>
                <a:gd name="T15" fmla="*/ 510 h 1359"/>
                <a:gd name="T16" fmla="*/ 81 w 1359"/>
                <a:gd name="T17" fmla="*/ 356 h 1359"/>
                <a:gd name="T18" fmla="*/ 176 w 1359"/>
                <a:gd name="T19" fmla="*/ 222 h 1359"/>
                <a:gd name="T20" fmla="*/ 299 w 1359"/>
                <a:gd name="T21" fmla="*/ 116 h 1359"/>
                <a:gd name="T22" fmla="*/ 446 w 1359"/>
                <a:gd name="T23" fmla="*/ 41 h 1359"/>
                <a:gd name="T24" fmla="*/ 609 w 1359"/>
                <a:gd name="T25" fmla="*/ 3 h 1359"/>
                <a:gd name="T26" fmla="*/ 748 w 1359"/>
                <a:gd name="T27" fmla="*/ 3 h 1359"/>
                <a:gd name="T28" fmla="*/ 912 w 1359"/>
                <a:gd name="T29" fmla="*/ 41 h 1359"/>
                <a:gd name="T30" fmla="*/ 1059 w 1359"/>
                <a:gd name="T31" fmla="*/ 116 h 1359"/>
                <a:gd name="T32" fmla="*/ 1182 w 1359"/>
                <a:gd name="T33" fmla="*/ 222 h 1359"/>
                <a:gd name="T34" fmla="*/ 1277 w 1359"/>
                <a:gd name="T35" fmla="*/ 356 h 1359"/>
                <a:gd name="T36" fmla="*/ 1337 w 1359"/>
                <a:gd name="T37" fmla="*/ 510 h 1359"/>
                <a:gd name="T38" fmla="*/ 1359 w 1359"/>
                <a:gd name="T39" fmla="*/ 680 h 1359"/>
                <a:gd name="T40" fmla="*/ 1345 w 1359"/>
                <a:gd name="T41" fmla="*/ 816 h 1359"/>
                <a:gd name="T42" fmla="*/ 1292 w 1359"/>
                <a:gd name="T43" fmla="*/ 974 h 1359"/>
                <a:gd name="T44" fmla="*/ 1203 w 1359"/>
                <a:gd name="T45" fmla="*/ 1112 h 1359"/>
                <a:gd name="T46" fmla="*/ 1086 w 1359"/>
                <a:gd name="T47" fmla="*/ 1225 h 1359"/>
                <a:gd name="T48" fmla="*/ 943 w 1359"/>
                <a:gd name="T49" fmla="*/ 1306 h 1359"/>
                <a:gd name="T50" fmla="*/ 782 w 1359"/>
                <a:gd name="T51" fmla="*/ 1352 h 1359"/>
                <a:gd name="T52" fmla="*/ 679 w 1359"/>
                <a:gd name="T53" fmla="*/ 56 h 1359"/>
                <a:gd name="T54" fmla="*/ 553 w 1359"/>
                <a:gd name="T55" fmla="*/ 69 h 1359"/>
                <a:gd name="T56" fmla="*/ 410 w 1359"/>
                <a:gd name="T57" fmla="*/ 118 h 1359"/>
                <a:gd name="T58" fmla="*/ 283 w 1359"/>
                <a:gd name="T59" fmla="*/ 199 h 1359"/>
                <a:gd name="T60" fmla="*/ 179 w 1359"/>
                <a:gd name="T61" fmla="*/ 307 h 1359"/>
                <a:gd name="T62" fmla="*/ 105 w 1359"/>
                <a:gd name="T63" fmla="*/ 437 h 1359"/>
                <a:gd name="T64" fmla="*/ 63 w 1359"/>
                <a:gd name="T65" fmla="*/ 585 h 1359"/>
                <a:gd name="T66" fmla="*/ 57 w 1359"/>
                <a:gd name="T67" fmla="*/ 712 h 1359"/>
                <a:gd name="T68" fmla="*/ 84 w 1359"/>
                <a:gd name="T69" fmla="*/ 865 h 1359"/>
                <a:gd name="T70" fmla="*/ 146 w 1359"/>
                <a:gd name="T71" fmla="*/ 1002 h 1359"/>
                <a:gd name="T72" fmla="*/ 239 w 1359"/>
                <a:gd name="T73" fmla="*/ 1120 h 1359"/>
                <a:gd name="T74" fmla="*/ 356 w 1359"/>
                <a:gd name="T75" fmla="*/ 1213 h 1359"/>
                <a:gd name="T76" fmla="*/ 494 w 1359"/>
                <a:gd name="T77" fmla="*/ 1275 h 1359"/>
                <a:gd name="T78" fmla="*/ 647 w 1359"/>
                <a:gd name="T79" fmla="*/ 1302 h 1359"/>
                <a:gd name="T80" fmla="*/ 773 w 1359"/>
                <a:gd name="T81" fmla="*/ 1296 h 1359"/>
                <a:gd name="T82" fmla="*/ 921 w 1359"/>
                <a:gd name="T83" fmla="*/ 1254 h 1359"/>
                <a:gd name="T84" fmla="*/ 1052 w 1359"/>
                <a:gd name="T85" fmla="*/ 1179 h 1359"/>
                <a:gd name="T86" fmla="*/ 1159 w 1359"/>
                <a:gd name="T87" fmla="*/ 1076 h 1359"/>
                <a:gd name="T88" fmla="*/ 1241 w 1359"/>
                <a:gd name="T89" fmla="*/ 950 h 1359"/>
                <a:gd name="T90" fmla="*/ 1290 w 1359"/>
                <a:gd name="T91" fmla="*/ 805 h 1359"/>
                <a:gd name="T92" fmla="*/ 1302 w 1359"/>
                <a:gd name="T93" fmla="*/ 680 h 1359"/>
                <a:gd name="T94" fmla="*/ 1283 w 1359"/>
                <a:gd name="T95" fmla="*/ 524 h 1359"/>
                <a:gd name="T96" fmla="*/ 1226 w 1359"/>
                <a:gd name="T97" fmla="*/ 383 h 1359"/>
                <a:gd name="T98" fmla="*/ 1140 w 1359"/>
                <a:gd name="T99" fmla="*/ 260 h 1359"/>
                <a:gd name="T100" fmla="*/ 1028 w 1359"/>
                <a:gd name="T101" fmla="*/ 163 h 1359"/>
                <a:gd name="T102" fmla="*/ 893 w 1359"/>
                <a:gd name="T103" fmla="*/ 95 h 1359"/>
                <a:gd name="T104" fmla="*/ 742 w 1359"/>
                <a:gd name="T105" fmla="*/ 59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59" h="1359">
                  <a:moveTo>
                    <a:pt x="679" y="1359"/>
                  </a:moveTo>
                  <a:lnTo>
                    <a:pt x="679" y="1359"/>
                  </a:lnTo>
                  <a:lnTo>
                    <a:pt x="644" y="1359"/>
                  </a:lnTo>
                  <a:lnTo>
                    <a:pt x="609" y="1356"/>
                  </a:lnTo>
                  <a:lnTo>
                    <a:pt x="575" y="1352"/>
                  </a:lnTo>
                  <a:lnTo>
                    <a:pt x="542" y="1346"/>
                  </a:lnTo>
                  <a:lnTo>
                    <a:pt x="509" y="1338"/>
                  </a:lnTo>
                  <a:lnTo>
                    <a:pt x="477" y="1329"/>
                  </a:lnTo>
                  <a:lnTo>
                    <a:pt x="446" y="1318"/>
                  </a:lnTo>
                  <a:lnTo>
                    <a:pt x="415" y="1306"/>
                  </a:lnTo>
                  <a:lnTo>
                    <a:pt x="384" y="1293"/>
                  </a:lnTo>
                  <a:lnTo>
                    <a:pt x="355" y="1278"/>
                  </a:lnTo>
                  <a:lnTo>
                    <a:pt x="327" y="1261"/>
                  </a:lnTo>
                  <a:lnTo>
                    <a:pt x="299" y="1244"/>
                  </a:lnTo>
                  <a:lnTo>
                    <a:pt x="273" y="1225"/>
                  </a:lnTo>
                  <a:lnTo>
                    <a:pt x="247" y="1204"/>
                  </a:lnTo>
                  <a:lnTo>
                    <a:pt x="223" y="1182"/>
                  </a:lnTo>
                  <a:lnTo>
                    <a:pt x="198" y="1160"/>
                  </a:lnTo>
                  <a:lnTo>
                    <a:pt x="176" y="1137"/>
                  </a:lnTo>
                  <a:lnTo>
                    <a:pt x="154" y="1112"/>
                  </a:lnTo>
                  <a:lnTo>
                    <a:pt x="134" y="1086"/>
                  </a:lnTo>
                  <a:lnTo>
                    <a:pt x="115" y="1060"/>
                  </a:lnTo>
                  <a:lnTo>
                    <a:pt x="98" y="1032"/>
                  </a:lnTo>
                  <a:lnTo>
                    <a:pt x="81" y="1003"/>
                  </a:lnTo>
                  <a:lnTo>
                    <a:pt x="66" y="974"/>
                  </a:lnTo>
                  <a:lnTo>
                    <a:pt x="53" y="944"/>
                  </a:lnTo>
                  <a:lnTo>
                    <a:pt x="41" y="913"/>
                  </a:lnTo>
                  <a:lnTo>
                    <a:pt x="30" y="882"/>
                  </a:lnTo>
                  <a:lnTo>
                    <a:pt x="21" y="850"/>
                  </a:lnTo>
                  <a:lnTo>
                    <a:pt x="13" y="816"/>
                  </a:lnTo>
                  <a:lnTo>
                    <a:pt x="7" y="783"/>
                  </a:lnTo>
                  <a:lnTo>
                    <a:pt x="3" y="749"/>
                  </a:lnTo>
                  <a:lnTo>
                    <a:pt x="1" y="715"/>
                  </a:lnTo>
                  <a:lnTo>
                    <a:pt x="0" y="680"/>
                  </a:lnTo>
                  <a:lnTo>
                    <a:pt x="0" y="680"/>
                  </a:lnTo>
                  <a:lnTo>
                    <a:pt x="1" y="644"/>
                  </a:lnTo>
                  <a:lnTo>
                    <a:pt x="3" y="610"/>
                  </a:lnTo>
                  <a:lnTo>
                    <a:pt x="7" y="576"/>
                  </a:lnTo>
                  <a:lnTo>
                    <a:pt x="13" y="543"/>
                  </a:lnTo>
                  <a:lnTo>
                    <a:pt x="21" y="510"/>
                  </a:lnTo>
                  <a:lnTo>
                    <a:pt x="30" y="478"/>
                  </a:lnTo>
                  <a:lnTo>
                    <a:pt x="41" y="446"/>
                  </a:lnTo>
                  <a:lnTo>
                    <a:pt x="53" y="415"/>
                  </a:lnTo>
                  <a:lnTo>
                    <a:pt x="66" y="385"/>
                  </a:lnTo>
                  <a:lnTo>
                    <a:pt x="81" y="356"/>
                  </a:lnTo>
                  <a:lnTo>
                    <a:pt x="98" y="328"/>
                  </a:lnTo>
                  <a:lnTo>
                    <a:pt x="115" y="300"/>
                  </a:lnTo>
                  <a:lnTo>
                    <a:pt x="134" y="273"/>
                  </a:lnTo>
                  <a:lnTo>
                    <a:pt x="154" y="247"/>
                  </a:lnTo>
                  <a:lnTo>
                    <a:pt x="176" y="222"/>
                  </a:lnTo>
                  <a:lnTo>
                    <a:pt x="198" y="199"/>
                  </a:lnTo>
                  <a:lnTo>
                    <a:pt x="223" y="177"/>
                  </a:lnTo>
                  <a:lnTo>
                    <a:pt x="247" y="155"/>
                  </a:lnTo>
                  <a:lnTo>
                    <a:pt x="273" y="135"/>
                  </a:lnTo>
                  <a:lnTo>
                    <a:pt x="299" y="116"/>
                  </a:lnTo>
                  <a:lnTo>
                    <a:pt x="327" y="99"/>
                  </a:lnTo>
                  <a:lnTo>
                    <a:pt x="355" y="81"/>
                  </a:lnTo>
                  <a:lnTo>
                    <a:pt x="384" y="66"/>
                  </a:lnTo>
                  <a:lnTo>
                    <a:pt x="415" y="53"/>
                  </a:lnTo>
                  <a:lnTo>
                    <a:pt x="446" y="41"/>
                  </a:lnTo>
                  <a:lnTo>
                    <a:pt x="477" y="30"/>
                  </a:lnTo>
                  <a:lnTo>
                    <a:pt x="509" y="21"/>
                  </a:lnTo>
                  <a:lnTo>
                    <a:pt x="542" y="13"/>
                  </a:lnTo>
                  <a:lnTo>
                    <a:pt x="575" y="7"/>
                  </a:lnTo>
                  <a:lnTo>
                    <a:pt x="609" y="3"/>
                  </a:lnTo>
                  <a:lnTo>
                    <a:pt x="644" y="0"/>
                  </a:lnTo>
                  <a:lnTo>
                    <a:pt x="679" y="0"/>
                  </a:lnTo>
                  <a:lnTo>
                    <a:pt x="679" y="0"/>
                  </a:lnTo>
                  <a:lnTo>
                    <a:pt x="714" y="0"/>
                  </a:lnTo>
                  <a:lnTo>
                    <a:pt x="748" y="3"/>
                  </a:lnTo>
                  <a:lnTo>
                    <a:pt x="782" y="7"/>
                  </a:lnTo>
                  <a:lnTo>
                    <a:pt x="815" y="13"/>
                  </a:lnTo>
                  <a:lnTo>
                    <a:pt x="849" y="21"/>
                  </a:lnTo>
                  <a:lnTo>
                    <a:pt x="881" y="30"/>
                  </a:lnTo>
                  <a:lnTo>
                    <a:pt x="912" y="41"/>
                  </a:lnTo>
                  <a:lnTo>
                    <a:pt x="943" y="53"/>
                  </a:lnTo>
                  <a:lnTo>
                    <a:pt x="973" y="66"/>
                  </a:lnTo>
                  <a:lnTo>
                    <a:pt x="1002" y="81"/>
                  </a:lnTo>
                  <a:lnTo>
                    <a:pt x="1032" y="99"/>
                  </a:lnTo>
                  <a:lnTo>
                    <a:pt x="1059" y="116"/>
                  </a:lnTo>
                  <a:lnTo>
                    <a:pt x="1086" y="135"/>
                  </a:lnTo>
                  <a:lnTo>
                    <a:pt x="1111" y="155"/>
                  </a:lnTo>
                  <a:lnTo>
                    <a:pt x="1136" y="177"/>
                  </a:lnTo>
                  <a:lnTo>
                    <a:pt x="1159" y="199"/>
                  </a:lnTo>
                  <a:lnTo>
                    <a:pt x="1182" y="222"/>
                  </a:lnTo>
                  <a:lnTo>
                    <a:pt x="1203" y="247"/>
                  </a:lnTo>
                  <a:lnTo>
                    <a:pt x="1223" y="273"/>
                  </a:lnTo>
                  <a:lnTo>
                    <a:pt x="1243" y="300"/>
                  </a:lnTo>
                  <a:lnTo>
                    <a:pt x="1260" y="328"/>
                  </a:lnTo>
                  <a:lnTo>
                    <a:pt x="1277" y="356"/>
                  </a:lnTo>
                  <a:lnTo>
                    <a:pt x="1292" y="385"/>
                  </a:lnTo>
                  <a:lnTo>
                    <a:pt x="1305" y="415"/>
                  </a:lnTo>
                  <a:lnTo>
                    <a:pt x="1317" y="446"/>
                  </a:lnTo>
                  <a:lnTo>
                    <a:pt x="1328" y="478"/>
                  </a:lnTo>
                  <a:lnTo>
                    <a:pt x="1337" y="510"/>
                  </a:lnTo>
                  <a:lnTo>
                    <a:pt x="1345" y="543"/>
                  </a:lnTo>
                  <a:lnTo>
                    <a:pt x="1351" y="576"/>
                  </a:lnTo>
                  <a:lnTo>
                    <a:pt x="1355" y="610"/>
                  </a:lnTo>
                  <a:lnTo>
                    <a:pt x="1358" y="644"/>
                  </a:lnTo>
                  <a:lnTo>
                    <a:pt x="1359" y="680"/>
                  </a:lnTo>
                  <a:lnTo>
                    <a:pt x="1359" y="680"/>
                  </a:lnTo>
                  <a:lnTo>
                    <a:pt x="1358" y="715"/>
                  </a:lnTo>
                  <a:lnTo>
                    <a:pt x="1355" y="749"/>
                  </a:lnTo>
                  <a:lnTo>
                    <a:pt x="1351" y="783"/>
                  </a:lnTo>
                  <a:lnTo>
                    <a:pt x="1345" y="816"/>
                  </a:lnTo>
                  <a:lnTo>
                    <a:pt x="1337" y="850"/>
                  </a:lnTo>
                  <a:lnTo>
                    <a:pt x="1328" y="882"/>
                  </a:lnTo>
                  <a:lnTo>
                    <a:pt x="1317" y="913"/>
                  </a:lnTo>
                  <a:lnTo>
                    <a:pt x="1305" y="944"/>
                  </a:lnTo>
                  <a:lnTo>
                    <a:pt x="1292" y="974"/>
                  </a:lnTo>
                  <a:lnTo>
                    <a:pt x="1277" y="1003"/>
                  </a:lnTo>
                  <a:lnTo>
                    <a:pt x="1260" y="1032"/>
                  </a:lnTo>
                  <a:lnTo>
                    <a:pt x="1243" y="1060"/>
                  </a:lnTo>
                  <a:lnTo>
                    <a:pt x="1223" y="1086"/>
                  </a:lnTo>
                  <a:lnTo>
                    <a:pt x="1203" y="1112"/>
                  </a:lnTo>
                  <a:lnTo>
                    <a:pt x="1182" y="1137"/>
                  </a:lnTo>
                  <a:lnTo>
                    <a:pt x="1159" y="1160"/>
                  </a:lnTo>
                  <a:lnTo>
                    <a:pt x="1136" y="1182"/>
                  </a:lnTo>
                  <a:lnTo>
                    <a:pt x="1111" y="1204"/>
                  </a:lnTo>
                  <a:lnTo>
                    <a:pt x="1086" y="1225"/>
                  </a:lnTo>
                  <a:lnTo>
                    <a:pt x="1059" y="1244"/>
                  </a:lnTo>
                  <a:lnTo>
                    <a:pt x="1032" y="1261"/>
                  </a:lnTo>
                  <a:lnTo>
                    <a:pt x="1002" y="1278"/>
                  </a:lnTo>
                  <a:lnTo>
                    <a:pt x="973" y="1293"/>
                  </a:lnTo>
                  <a:lnTo>
                    <a:pt x="943" y="1306"/>
                  </a:lnTo>
                  <a:lnTo>
                    <a:pt x="912" y="1318"/>
                  </a:lnTo>
                  <a:lnTo>
                    <a:pt x="881" y="1329"/>
                  </a:lnTo>
                  <a:lnTo>
                    <a:pt x="849" y="1338"/>
                  </a:lnTo>
                  <a:lnTo>
                    <a:pt x="815" y="1346"/>
                  </a:lnTo>
                  <a:lnTo>
                    <a:pt x="782" y="1352"/>
                  </a:lnTo>
                  <a:lnTo>
                    <a:pt x="748" y="1356"/>
                  </a:lnTo>
                  <a:lnTo>
                    <a:pt x="714" y="1359"/>
                  </a:lnTo>
                  <a:lnTo>
                    <a:pt x="679" y="1359"/>
                  </a:lnTo>
                  <a:lnTo>
                    <a:pt x="679" y="1359"/>
                  </a:lnTo>
                  <a:close/>
                  <a:moveTo>
                    <a:pt x="679" y="56"/>
                  </a:moveTo>
                  <a:lnTo>
                    <a:pt x="679" y="56"/>
                  </a:lnTo>
                  <a:lnTo>
                    <a:pt x="647" y="57"/>
                  </a:lnTo>
                  <a:lnTo>
                    <a:pt x="616" y="59"/>
                  </a:lnTo>
                  <a:lnTo>
                    <a:pt x="584" y="63"/>
                  </a:lnTo>
                  <a:lnTo>
                    <a:pt x="553" y="69"/>
                  </a:lnTo>
                  <a:lnTo>
                    <a:pt x="523" y="76"/>
                  </a:lnTo>
                  <a:lnTo>
                    <a:pt x="494" y="84"/>
                  </a:lnTo>
                  <a:lnTo>
                    <a:pt x="465" y="95"/>
                  </a:lnTo>
                  <a:lnTo>
                    <a:pt x="437" y="106"/>
                  </a:lnTo>
                  <a:lnTo>
                    <a:pt x="410" y="118"/>
                  </a:lnTo>
                  <a:lnTo>
                    <a:pt x="382" y="132"/>
                  </a:lnTo>
                  <a:lnTo>
                    <a:pt x="356" y="147"/>
                  </a:lnTo>
                  <a:lnTo>
                    <a:pt x="331" y="163"/>
                  </a:lnTo>
                  <a:lnTo>
                    <a:pt x="306" y="180"/>
                  </a:lnTo>
                  <a:lnTo>
                    <a:pt x="283" y="199"/>
                  </a:lnTo>
                  <a:lnTo>
                    <a:pt x="260" y="218"/>
                  </a:lnTo>
                  <a:lnTo>
                    <a:pt x="239" y="239"/>
                  </a:lnTo>
                  <a:lnTo>
                    <a:pt x="218" y="260"/>
                  </a:lnTo>
                  <a:lnTo>
                    <a:pt x="198" y="284"/>
                  </a:lnTo>
                  <a:lnTo>
                    <a:pt x="179" y="307"/>
                  </a:lnTo>
                  <a:lnTo>
                    <a:pt x="162" y="332"/>
                  </a:lnTo>
                  <a:lnTo>
                    <a:pt x="146" y="357"/>
                  </a:lnTo>
                  <a:lnTo>
                    <a:pt x="131" y="383"/>
                  </a:lnTo>
                  <a:lnTo>
                    <a:pt x="117" y="409"/>
                  </a:lnTo>
                  <a:lnTo>
                    <a:pt x="105" y="437"/>
                  </a:lnTo>
                  <a:lnTo>
                    <a:pt x="94" y="466"/>
                  </a:lnTo>
                  <a:lnTo>
                    <a:pt x="84" y="495"/>
                  </a:lnTo>
                  <a:lnTo>
                    <a:pt x="76" y="524"/>
                  </a:lnTo>
                  <a:lnTo>
                    <a:pt x="69" y="554"/>
                  </a:lnTo>
                  <a:lnTo>
                    <a:pt x="63" y="585"/>
                  </a:lnTo>
                  <a:lnTo>
                    <a:pt x="59" y="616"/>
                  </a:lnTo>
                  <a:lnTo>
                    <a:pt x="57" y="647"/>
                  </a:lnTo>
                  <a:lnTo>
                    <a:pt x="56" y="680"/>
                  </a:lnTo>
                  <a:lnTo>
                    <a:pt x="56" y="680"/>
                  </a:lnTo>
                  <a:lnTo>
                    <a:pt x="57" y="712"/>
                  </a:lnTo>
                  <a:lnTo>
                    <a:pt x="59" y="743"/>
                  </a:lnTo>
                  <a:lnTo>
                    <a:pt x="63" y="774"/>
                  </a:lnTo>
                  <a:lnTo>
                    <a:pt x="69" y="805"/>
                  </a:lnTo>
                  <a:lnTo>
                    <a:pt x="76" y="836"/>
                  </a:lnTo>
                  <a:lnTo>
                    <a:pt x="84" y="865"/>
                  </a:lnTo>
                  <a:lnTo>
                    <a:pt x="94" y="894"/>
                  </a:lnTo>
                  <a:lnTo>
                    <a:pt x="105" y="922"/>
                  </a:lnTo>
                  <a:lnTo>
                    <a:pt x="117" y="950"/>
                  </a:lnTo>
                  <a:lnTo>
                    <a:pt x="131" y="976"/>
                  </a:lnTo>
                  <a:lnTo>
                    <a:pt x="146" y="1002"/>
                  </a:lnTo>
                  <a:lnTo>
                    <a:pt x="162" y="1028"/>
                  </a:lnTo>
                  <a:lnTo>
                    <a:pt x="179" y="1053"/>
                  </a:lnTo>
                  <a:lnTo>
                    <a:pt x="198" y="1076"/>
                  </a:lnTo>
                  <a:lnTo>
                    <a:pt x="218" y="1099"/>
                  </a:lnTo>
                  <a:lnTo>
                    <a:pt x="239" y="1120"/>
                  </a:lnTo>
                  <a:lnTo>
                    <a:pt x="260" y="1141"/>
                  </a:lnTo>
                  <a:lnTo>
                    <a:pt x="283" y="1160"/>
                  </a:lnTo>
                  <a:lnTo>
                    <a:pt x="306" y="1179"/>
                  </a:lnTo>
                  <a:lnTo>
                    <a:pt x="331" y="1196"/>
                  </a:lnTo>
                  <a:lnTo>
                    <a:pt x="356" y="1213"/>
                  </a:lnTo>
                  <a:lnTo>
                    <a:pt x="382" y="1228"/>
                  </a:lnTo>
                  <a:lnTo>
                    <a:pt x="410" y="1242"/>
                  </a:lnTo>
                  <a:lnTo>
                    <a:pt x="437" y="1254"/>
                  </a:lnTo>
                  <a:lnTo>
                    <a:pt x="465" y="1265"/>
                  </a:lnTo>
                  <a:lnTo>
                    <a:pt x="494" y="1275"/>
                  </a:lnTo>
                  <a:lnTo>
                    <a:pt x="523" y="1284"/>
                  </a:lnTo>
                  <a:lnTo>
                    <a:pt x="553" y="1290"/>
                  </a:lnTo>
                  <a:lnTo>
                    <a:pt x="584" y="1296"/>
                  </a:lnTo>
                  <a:lnTo>
                    <a:pt x="616" y="1300"/>
                  </a:lnTo>
                  <a:lnTo>
                    <a:pt x="647" y="1302"/>
                  </a:lnTo>
                  <a:lnTo>
                    <a:pt x="679" y="1303"/>
                  </a:lnTo>
                  <a:lnTo>
                    <a:pt x="679" y="1303"/>
                  </a:lnTo>
                  <a:lnTo>
                    <a:pt x="711" y="1302"/>
                  </a:lnTo>
                  <a:lnTo>
                    <a:pt x="742" y="1300"/>
                  </a:lnTo>
                  <a:lnTo>
                    <a:pt x="773" y="1296"/>
                  </a:lnTo>
                  <a:lnTo>
                    <a:pt x="804" y="1290"/>
                  </a:lnTo>
                  <a:lnTo>
                    <a:pt x="835" y="1284"/>
                  </a:lnTo>
                  <a:lnTo>
                    <a:pt x="864" y="1275"/>
                  </a:lnTo>
                  <a:lnTo>
                    <a:pt x="893" y="1265"/>
                  </a:lnTo>
                  <a:lnTo>
                    <a:pt x="921" y="1254"/>
                  </a:lnTo>
                  <a:lnTo>
                    <a:pt x="949" y="1242"/>
                  </a:lnTo>
                  <a:lnTo>
                    <a:pt x="975" y="1228"/>
                  </a:lnTo>
                  <a:lnTo>
                    <a:pt x="1001" y="1213"/>
                  </a:lnTo>
                  <a:lnTo>
                    <a:pt x="1028" y="1196"/>
                  </a:lnTo>
                  <a:lnTo>
                    <a:pt x="1052" y="1179"/>
                  </a:lnTo>
                  <a:lnTo>
                    <a:pt x="1075" y="1160"/>
                  </a:lnTo>
                  <a:lnTo>
                    <a:pt x="1098" y="1141"/>
                  </a:lnTo>
                  <a:lnTo>
                    <a:pt x="1119" y="1120"/>
                  </a:lnTo>
                  <a:lnTo>
                    <a:pt x="1140" y="1099"/>
                  </a:lnTo>
                  <a:lnTo>
                    <a:pt x="1159" y="1076"/>
                  </a:lnTo>
                  <a:lnTo>
                    <a:pt x="1178" y="1053"/>
                  </a:lnTo>
                  <a:lnTo>
                    <a:pt x="1195" y="1028"/>
                  </a:lnTo>
                  <a:lnTo>
                    <a:pt x="1211" y="1002"/>
                  </a:lnTo>
                  <a:lnTo>
                    <a:pt x="1226" y="976"/>
                  </a:lnTo>
                  <a:lnTo>
                    <a:pt x="1241" y="950"/>
                  </a:lnTo>
                  <a:lnTo>
                    <a:pt x="1253" y="922"/>
                  </a:lnTo>
                  <a:lnTo>
                    <a:pt x="1264" y="894"/>
                  </a:lnTo>
                  <a:lnTo>
                    <a:pt x="1274" y="865"/>
                  </a:lnTo>
                  <a:lnTo>
                    <a:pt x="1283" y="836"/>
                  </a:lnTo>
                  <a:lnTo>
                    <a:pt x="1290" y="805"/>
                  </a:lnTo>
                  <a:lnTo>
                    <a:pt x="1295" y="774"/>
                  </a:lnTo>
                  <a:lnTo>
                    <a:pt x="1299" y="743"/>
                  </a:lnTo>
                  <a:lnTo>
                    <a:pt x="1301" y="712"/>
                  </a:lnTo>
                  <a:lnTo>
                    <a:pt x="1302" y="680"/>
                  </a:lnTo>
                  <a:lnTo>
                    <a:pt x="1302" y="680"/>
                  </a:lnTo>
                  <a:lnTo>
                    <a:pt x="1301" y="647"/>
                  </a:lnTo>
                  <a:lnTo>
                    <a:pt x="1299" y="616"/>
                  </a:lnTo>
                  <a:lnTo>
                    <a:pt x="1295" y="585"/>
                  </a:lnTo>
                  <a:lnTo>
                    <a:pt x="1290" y="554"/>
                  </a:lnTo>
                  <a:lnTo>
                    <a:pt x="1283" y="524"/>
                  </a:lnTo>
                  <a:lnTo>
                    <a:pt x="1274" y="495"/>
                  </a:lnTo>
                  <a:lnTo>
                    <a:pt x="1264" y="466"/>
                  </a:lnTo>
                  <a:lnTo>
                    <a:pt x="1253" y="437"/>
                  </a:lnTo>
                  <a:lnTo>
                    <a:pt x="1241" y="409"/>
                  </a:lnTo>
                  <a:lnTo>
                    <a:pt x="1226" y="383"/>
                  </a:lnTo>
                  <a:lnTo>
                    <a:pt x="1211" y="357"/>
                  </a:lnTo>
                  <a:lnTo>
                    <a:pt x="1195" y="332"/>
                  </a:lnTo>
                  <a:lnTo>
                    <a:pt x="1178" y="307"/>
                  </a:lnTo>
                  <a:lnTo>
                    <a:pt x="1159" y="284"/>
                  </a:lnTo>
                  <a:lnTo>
                    <a:pt x="1140" y="260"/>
                  </a:lnTo>
                  <a:lnTo>
                    <a:pt x="1119" y="239"/>
                  </a:lnTo>
                  <a:lnTo>
                    <a:pt x="1098" y="218"/>
                  </a:lnTo>
                  <a:lnTo>
                    <a:pt x="1075" y="199"/>
                  </a:lnTo>
                  <a:lnTo>
                    <a:pt x="1052" y="180"/>
                  </a:lnTo>
                  <a:lnTo>
                    <a:pt x="1028" y="163"/>
                  </a:lnTo>
                  <a:lnTo>
                    <a:pt x="1001" y="147"/>
                  </a:lnTo>
                  <a:lnTo>
                    <a:pt x="975" y="132"/>
                  </a:lnTo>
                  <a:lnTo>
                    <a:pt x="949" y="118"/>
                  </a:lnTo>
                  <a:lnTo>
                    <a:pt x="921" y="106"/>
                  </a:lnTo>
                  <a:lnTo>
                    <a:pt x="893" y="95"/>
                  </a:lnTo>
                  <a:lnTo>
                    <a:pt x="864" y="84"/>
                  </a:lnTo>
                  <a:lnTo>
                    <a:pt x="835" y="76"/>
                  </a:lnTo>
                  <a:lnTo>
                    <a:pt x="804" y="69"/>
                  </a:lnTo>
                  <a:lnTo>
                    <a:pt x="773" y="63"/>
                  </a:lnTo>
                  <a:lnTo>
                    <a:pt x="742" y="59"/>
                  </a:lnTo>
                  <a:lnTo>
                    <a:pt x="711" y="57"/>
                  </a:lnTo>
                  <a:lnTo>
                    <a:pt x="679" y="56"/>
                  </a:lnTo>
                  <a:lnTo>
                    <a:pt x="679" y="56"/>
                  </a:lnTo>
                  <a:close/>
                </a:path>
              </a:pathLst>
            </a:custGeom>
            <a:grpFill/>
            <a:ln w="15875">
              <a:noFill/>
              <a:round/>
              <a:headEnd/>
              <a:tailEnd/>
            </a:ln>
          </p:spPr>
          <p:txBody>
            <a:bodyPr/>
            <a:lstStyle/>
            <a:p>
              <a:pPr eaLnBrk="1" fontAlgn="auto" hangingPunct="1">
                <a:spcBef>
                  <a:spcPts val="0"/>
                </a:spcBef>
                <a:spcAft>
                  <a:spcPts val="0"/>
                </a:spcAft>
                <a:defRPr/>
              </a:pPr>
              <a:endParaRPr lang="en-US" kern="0">
                <a:solidFill>
                  <a:srgbClr val="4D4D4F"/>
                </a:solidFill>
                <a:latin typeface="Gilroy"/>
              </a:endParaRPr>
            </a:p>
          </p:txBody>
        </p:sp>
      </p:grpSp>
    </p:spTree>
    <p:custDataLst>
      <p:tags r:id="rId1"/>
    </p:custDataLst>
  </p:cSld>
  <p:clrMapOvr>
    <a:masterClrMapping/>
  </p:clrMapOvr>
  <p:transition spd="med">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Title 1">
            <a:extLst>
              <a:ext uri="{FF2B5EF4-FFF2-40B4-BE49-F238E27FC236}">
                <a16:creationId xmlns:a16="http://schemas.microsoft.com/office/drawing/2014/main" id="{6143635D-7AE5-6330-45ED-FDE38E193343}"/>
              </a:ext>
            </a:extLst>
          </p:cNvPr>
          <p:cNvSpPr>
            <a:spLocks noGrp="1"/>
          </p:cNvSpPr>
          <p:nvPr>
            <p:ph type="title"/>
          </p:nvPr>
        </p:nvSpPr>
        <p:spPr>
          <a:xfrm>
            <a:off x="0" y="228600"/>
            <a:ext cx="12192000" cy="1219200"/>
          </a:xfrm>
        </p:spPr>
        <p:txBody>
          <a:bodyPr/>
          <a:lstStyle/>
          <a:p>
            <a:r>
              <a:rPr lang="en-US" altLang="en-US"/>
              <a:t>Panther Tools </a:t>
            </a:r>
          </a:p>
        </p:txBody>
      </p:sp>
      <p:sp>
        <p:nvSpPr>
          <p:cNvPr id="248835" name="Content Placeholder 2">
            <a:extLst>
              <a:ext uri="{FF2B5EF4-FFF2-40B4-BE49-F238E27FC236}">
                <a16:creationId xmlns:a16="http://schemas.microsoft.com/office/drawing/2014/main" id="{94FFB3B6-EEBE-13D5-385B-4A592697DE84}"/>
              </a:ext>
            </a:extLst>
          </p:cNvPr>
          <p:cNvSpPr>
            <a:spLocks noGrp="1"/>
          </p:cNvSpPr>
          <p:nvPr>
            <p:ph idx="1"/>
          </p:nvPr>
        </p:nvSpPr>
        <p:spPr/>
        <p:txBody>
          <a:bodyPr/>
          <a:lstStyle/>
          <a:p>
            <a:endParaRPr lang="en-US" altLang="en-US"/>
          </a:p>
        </p:txBody>
      </p:sp>
      <p:pic>
        <p:nvPicPr>
          <p:cNvPr id="248836" name="Picture 4">
            <a:extLst>
              <a:ext uri="{FF2B5EF4-FFF2-40B4-BE49-F238E27FC236}">
                <a16:creationId xmlns:a16="http://schemas.microsoft.com/office/drawing/2014/main" id="{2C52625B-CBF5-2134-F7F4-AA5EEABF58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9350"/>
            <a:ext cx="12192000" cy="570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BCAAAD75-CDE5-ECF1-DEAE-0335C8579D80}"/>
              </a:ext>
            </a:extLst>
          </p:cNvPr>
          <p:cNvSpPr/>
          <p:nvPr/>
        </p:nvSpPr>
        <p:spPr>
          <a:xfrm>
            <a:off x="8001000" y="3810000"/>
            <a:ext cx="457200" cy="152400"/>
          </a:xfrm>
          <a:prstGeom prst="ellipse">
            <a:avLst/>
          </a:prstGeom>
          <a:solidFill>
            <a:srgbClr val="C5C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8245644F-BEE9-755B-CD19-3C9110CD963C}"/>
              </a:ext>
            </a:extLst>
          </p:cNvPr>
          <p:cNvSpPr/>
          <p:nvPr/>
        </p:nvSpPr>
        <p:spPr>
          <a:xfrm rot="21146113">
            <a:off x="3665642" y="2772632"/>
            <a:ext cx="457200" cy="152400"/>
          </a:xfrm>
          <a:prstGeom prst="ellipse">
            <a:avLst/>
          </a:prstGeom>
          <a:solidFill>
            <a:srgbClr val="C5C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795899FC-0498-624C-2020-FB663C164EC3}"/>
              </a:ext>
            </a:extLst>
          </p:cNvPr>
          <p:cNvSpPr/>
          <p:nvPr/>
        </p:nvSpPr>
        <p:spPr>
          <a:xfrm>
            <a:off x="10287000" y="3848894"/>
            <a:ext cx="457200" cy="152400"/>
          </a:xfrm>
          <a:prstGeom prst="ellipse">
            <a:avLst/>
          </a:prstGeom>
          <a:solidFill>
            <a:srgbClr val="C5C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TextBox 1">
            <a:extLst>
              <a:ext uri="{FF2B5EF4-FFF2-40B4-BE49-F238E27FC236}">
                <a16:creationId xmlns:a16="http://schemas.microsoft.com/office/drawing/2014/main" id="{B51CFCC9-605F-379C-842A-049F3A631B05}"/>
              </a:ext>
            </a:extLst>
          </p:cNvPr>
          <p:cNvSpPr txBox="1">
            <a:spLocks noChangeArrowheads="1"/>
          </p:cNvSpPr>
          <p:nvPr/>
        </p:nvSpPr>
        <p:spPr bwMode="auto">
          <a:xfrm>
            <a:off x="381000" y="4648200"/>
            <a:ext cx="8991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chemeClr val="bg2"/>
                </a:solidFill>
              </a:rPr>
              <a:t>Diana Isaacs, PharmD</a:t>
            </a:r>
          </a:p>
          <a:p>
            <a:r>
              <a:rPr lang="en-US" altLang="en-US" sz="2400">
                <a:solidFill>
                  <a:schemeClr val="bg2"/>
                </a:solidFill>
                <a:hlinkClick r:id="rId3"/>
              </a:rPr>
              <a:t>isaacsd@ccf.org</a:t>
            </a:r>
            <a:endParaRPr lang="en-US" altLang="en-US" sz="2400">
              <a:solidFill>
                <a:schemeClr val="bg2"/>
              </a:solidFill>
            </a:endParaRPr>
          </a:p>
          <a:p>
            <a:r>
              <a:rPr lang="en-US" altLang="en-US" sz="2400">
                <a:solidFill>
                  <a:schemeClr val="bg2"/>
                </a:solidFill>
              </a:rPr>
              <a:t>Instagram/Twitter: dianamisaacs</a:t>
            </a:r>
          </a:p>
          <a:p>
            <a:r>
              <a:rPr lang="en-US" altLang="en-US" sz="2400">
                <a:solidFill>
                  <a:schemeClr val="bg2"/>
                </a:solidFill>
              </a:rPr>
              <a:t>Podcast: https://www.hcplive.com/podcasts/diabetes-dialogue</a:t>
            </a:r>
          </a:p>
        </p:txBody>
      </p:sp>
      <p:pic>
        <p:nvPicPr>
          <p:cNvPr id="250883" name="Picture 2">
            <a:extLst>
              <a:ext uri="{FF2B5EF4-FFF2-40B4-BE49-F238E27FC236}">
                <a16:creationId xmlns:a16="http://schemas.microsoft.com/office/drawing/2014/main" id="{678DA24B-6064-F412-C748-C584E434D6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000" y="5181600"/>
            <a:ext cx="2092325"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PTXSS_ISORIGINAL" val="487458"/>
  <p:tag name="PTXSS_ORIGID" val="487444"/>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PTXSS_ISORIGINAL" val="487455"/>
  <p:tag name="PTXSS_ORIGID" val="487440"/>
</p:tagLst>
</file>

<file path=ppt/tags/tag9.xml><?xml version="1.0" encoding="utf-8"?>
<p:tagLst xmlns:a="http://schemas.openxmlformats.org/drawingml/2006/main" xmlns:r="http://schemas.openxmlformats.org/officeDocument/2006/relationships" xmlns:p="http://schemas.openxmlformats.org/presentationml/2006/main">
  <p:tag name="PTXSS_ISORIGINAL" val="487457"/>
  <p:tag name="PTXSS_ORIGID" val="487442"/>
</p:tagLst>
</file>

<file path=ppt/theme/theme1.xml><?xml version="1.0" encoding="utf-8"?>
<a:theme xmlns:a="http://schemas.openxmlformats.org/drawingml/2006/main" name="1_Office Theme">
  <a:themeElements>
    <a:clrScheme name="Custom 1">
      <a:dk1>
        <a:sysClr val="windowText" lastClr="000000"/>
      </a:dk1>
      <a:lt1>
        <a:sysClr val="window" lastClr="FFFFFF"/>
      </a:lt1>
      <a:dk2>
        <a:srgbClr val="44546A"/>
      </a:dk2>
      <a:lt2>
        <a:srgbClr val="E7E6E6"/>
      </a:lt2>
      <a:accent1>
        <a:srgbClr val="0877BC"/>
      </a:accent1>
      <a:accent2>
        <a:srgbClr val="7AD0E7"/>
      </a:accent2>
      <a:accent3>
        <a:srgbClr val="F79647"/>
      </a:accent3>
      <a:accent4>
        <a:srgbClr val="F8C946"/>
      </a:accent4>
      <a:accent5>
        <a:srgbClr val="DBDBDB"/>
      </a:accent5>
      <a:accent6>
        <a:srgbClr val="1EC85A"/>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400" dirty="0" smtClean="0">
            <a:solidFill>
              <a:schemeClr val="bg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1_Edge">
  <a:themeElements>
    <a:clrScheme name="PSAP">
      <a:dk1>
        <a:srgbClr val="116A9B"/>
      </a:dk1>
      <a:lt1>
        <a:srgbClr val="FFFFFF"/>
      </a:lt1>
      <a:dk2>
        <a:srgbClr val="116A9B"/>
      </a:dk2>
      <a:lt2>
        <a:srgbClr val="FFFFFF"/>
      </a:lt2>
      <a:accent1>
        <a:srgbClr val="116A9B"/>
      </a:accent1>
      <a:accent2>
        <a:srgbClr val="8DCFF3"/>
      </a:accent2>
      <a:accent3>
        <a:srgbClr val="FFFFFF"/>
      </a:accent3>
      <a:accent4>
        <a:srgbClr val="A5A5A5"/>
      </a:accent4>
      <a:accent5>
        <a:srgbClr val="116A9B"/>
      </a:accent5>
      <a:accent6>
        <a:srgbClr val="8DCFF3"/>
      </a:accent6>
      <a:hlink>
        <a:srgbClr val="116A9B"/>
      </a:hlink>
      <a:folHlink>
        <a:srgbClr val="8DCFF3"/>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dge">
  <a:themeElements>
    <a:clrScheme name="PSAP">
      <a:dk1>
        <a:srgbClr val="116A9B"/>
      </a:dk1>
      <a:lt1>
        <a:srgbClr val="FFFFFF"/>
      </a:lt1>
      <a:dk2>
        <a:srgbClr val="116A9B"/>
      </a:dk2>
      <a:lt2>
        <a:srgbClr val="FFFFFF"/>
      </a:lt2>
      <a:accent1>
        <a:srgbClr val="116A9B"/>
      </a:accent1>
      <a:accent2>
        <a:srgbClr val="8DCFF3"/>
      </a:accent2>
      <a:accent3>
        <a:srgbClr val="FFFFFF"/>
      </a:accent3>
      <a:accent4>
        <a:srgbClr val="A5A5A5"/>
      </a:accent4>
      <a:accent5>
        <a:srgbClr val="116A9B"/>
      </a:accent5>
      <a:accent6>
        <a:srgbClr val="8DCFF3"/>
      </a:accent6>
      <a:hlink>
        <a:srgbClr val="116A9B"/>
      </a:hlink>
      <a:folHlink>
        <a:srgbClr val="8DCFF3"/>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Custom 1">
      <a:dk1>
        <a:sysClr val="windowText" lastClr="000000"/>
      </a:dk1>
      <a:lt1>
        <a:sysClr val="window" lastClr="FFFFFF"/>
      </a:lt1>
      <a:dk2>
        <a:srgbClr val="44546A"/>
      </a:dk2>
      <a:lt2>
        <a:srgbClr val="E7E6E6"/>
      </a:lt2>
      <a:accent1>
        <a:srgbClr val="0877BC"/>
      </a:accent1>
      <a:accent2>
        <a:srgbClr val="7AD0E7"/>
      </a:accent2>
      <a:accent3>
        <a:srgbClr val="F79647"/>
      </a:accent3>
      <a:accent4>
        <a:srgbClr val="F8C946"/>
      </a:accent4>
      <a:accent5>
        <a:srgbClr val="DBDBDB"/>
      </a:accent5>
      <a:accent6>
        <a:srgbClr val="1EC85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400" dirty="0" smtClean="0">
            <a:solidFill>
              <a:schemeClr val="bg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Custom 1">
      <a:dk1>
        <a:sysClr val="windowText" lastClr="000000"/>
      </a:dk1>
      <a:lt1>
        <a:sysClr val="window" lastClr="FFFFFF"/>
      </a:lt1>
      <a:dk2>
        <a:srgbClr val="44546A"/>
      </a:dk2>
      <a:lt2>
        <a:srgbClr val="E7E6E6"/>
      </a:lt2>
      <a:accent1>
        <a:srgbClr val="0877BC"/>
      </a:accent1>
      <a:accent2>
        <a:srgbClr val="7AD0E7"/>
      </a:accent2>
      <a:accent3>
        <a:srgbClr val="F79647"/>
      </a:accent3>
      <a:accent4>
        <a:srgbClr val="F8C946"/>
      </a:accent4>
      <a:accent5>
        <a:srgbClr val="DBDBDB"/>
      </a:accent5>
      <a:accent6>
        <a:srgbClr val="1EC85A"/>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400" dirty="0" smtClean="0">
            <a:solidFill>
              <a:schemeClr val="bg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Divider Slides">
  <a:themeElements>
    <a:clrScheme name="AACE Theme">
      <a:dk1>
        <a:srgbClr val="000000"/>
      </a:dk1>
      <a:lt1>
        <a:srgbClr val="FFFFFF"/>
      </a:lt1>
      <a:dk2>
        <a:srgbClr val="00619B"/>
      </a:dk2>
      <a:lt2>
        <a:srgbClr val="EBEAEB"/>
      </a:lt2>
      <a:accent1>
        <a:srgbClr val="440099"/>
      </a:accent1>
      <a:accent2>
        <a:srgbClr val="8030A7"/>
      </a:accent2>
      <a:accent3>
        <a:srgbClr val="0085CA"/>
      </a:accent3>
      <a:accent4>
        <a:srgbClr val="FF6914"/>
      </a:accent4>
      <a:accent5>
        <a:srgbClr val="FFD700"/>
      </a:accent5>
      <a:accent6>
        <a:srgbClr val="44D62C"/>
      </a:accent6>
      <a:hlink>
        <a:srgbClr val="464145"/>
      </a:hlink>
      <a:folHlink>
        <a:srgbClr val="6969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Custom 1">
      <a:dk1>
        <a:sysClr val="windowText" lastClr="000000"/>
      </a:dk1>
      <a:lt1>
        <a:sysClr val="window" lastClr="FFFFFF"/>
      </a:lt1>
      <a:dk2>
        <a:srgbClr val="44546A"/>
      </a:dk2>
      <a:lt2>
        <a:srgbClr val="E7E6E6"/>
      </a:lt2>
      <a:accent1>
        <a:srgbClr val="0877BC"/>
      </a:accent1>
      <a:accent2>
        <a:srgbClr val="7AD0E7"/>
      </a:accent2>
      <a:accent3>
        <a:srgbClr val="F79647"/>
      </a:accent3>
      <a:accent4>
        <a:srgbClr val="F8C946"/>
      </a:accent4>
      <a:accent5>
        <a:srgbClr val="DBDBDB"/>
      </a:accent5>
      <a:accent6>
        <a:srgbClr val="1EC85A"/>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400" dirty="0" smtClean="0">
            <a:solidFill>
              <a:schemeClr val="bg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17360</TotalTime>
  <Words>5653</Words>
  <Application>Microsoft Office PowerPoint</Application>
  <PresentationFormat>Widescreen</PresentationFormat>
  <Paragraphs>932</Paragraphs>
  <Slides>91</Slides>
  <Notes>78</Notes>
  <HiddenSlides>0</HiddenSlides>
  <MMClips>0</MMClips>
  <ScaleCrop>false</ScaleCrop>
  <HeadingPairs>
    <vt:vector size="6" baseType="variant">
      <vt:variant>
        <vt:lpstr>Fonts Used</vt:lpstr>
      </vt:variant>
      <vt:variant>
        <vt:i4>25</vt:i4>
      </vt:variant>
      <vt:variant>
        <vt:lpstr>Theme</vt:lpstr>
      </vt:variant>
      <vt:variant>
        <vt:i4>11</vt:i4>
      </vt:variant>
      <vt:variant>
        <vt:lpstr>Slide Titles</vt:lpstr>
      </vt:variant>
      <vt:variant>
        <vt:i4>91</vt:i4>
      </vt:variant>
    </vt:vector>
  </HeadingPairs>
  <TitlesOfParts>
    <vt:vector size="127" baseType="lpstr">
      <vt:lpstr>MS PGothic</vt:lpstr>
      <vt:lpstr>Aptos</vt:lpstr>
      <vt:lpstr>Aptos Display</vt:lpstr>
      <vt:lpstr>Arial</vt:lpstr>
      <vt:lpstr>Arial Black</vt:lpstr>
      <vt:lpstr>Arial Narrow</vt:lpstr>
      <vt:lpstr>Calibri</vt:lpstr>
      <vt:lpstr>Calibri Light</vt:lpstr>
      <vt:lpstr>Courier New</vt:lpstr>
      <vt:lpstr>Effra</vt:lpstr>
      <vt:lpstr>Futura Std Book</vt:lpstr>
      <vt:lpstr>Garamond</vt:lpstr>
      <vt:lpstr>Georgia</vt:lpstr>
      <vt:lpstr>Gilroy</vt:lpstr>
      <vt:lpstr>Gotham Book</vt:lpstr>
      <vt:lpstr>Gotham Ultra</vt:lpstr>
      <vt:lpstr>Helvetica</vt:lpstr>
      <vt:lpstr>ITC Avant Garde Std Bk</vt:lpstr>
      <vt:lpstr>ITC Avant Garde Std Md</vt:lpstr>
      <vt:lpstr>Montserrat</vt:lpstr>
      <vt:lpstr>Oswald</vt:lpstr>
      <vt:lpstr>Poppins Medium</vt:lpstr>
      <vt:lpstr>Segoe UI</vt:lpstr>
      <vt:lpstr>System Font Regular</vt:lpstr>
      <vt:lpstr>Wingdings</vt:lpstr>
      <vt:lpstr>1_Office Theme</vt:lpstr>
      <vt:lpstr>Edge</vt:lpstr>
      <vt:lpstr>1_Custom Design</vt:lpstr>
      <vt:lpstr>3_Office Theme</vt:lpstr>
      <vt:lpstr>4_Office Theme</vt:lpstr>
      <vt:lpstr>2_Custom Design</vt:lpstr>
      <vt:lpstr>Divider Slides</vt:lpstr>
      <vt:lpstr>2_Office Theme</vt:lpstr>
      <vt:lpstr>Office Theme</vt:lpstr>
      <vt:lpstr>5_Office Theme</vt:lpstr>
      <vt:lpstr>1_Edge</vt:lpstr>
      <vt:lpstr>Integrating Technology: CGM, Connected Pens, and Insulin Pumps DiabetesEd Training Seminar  2025 – Day 2</vt:lpstr>
      <vt:lpstr>Learning Objectives</vt:lpstr>
      <vt:lpstr>ICC Framework – Identify-Configure-Collaborate</vt:lpstr>
      <vt:lpstr>Technology is Here</vt:lpstr>
      <vt:lpstr>Identify:  PWD Identify the “Right” Technology</vt:lpstr>
      <vt:lpstr>The Importance of Education &amp; Training</vt:lpstr>
      <vt:lpstr>Continuous Glucose Monitors </vt:lpstr>
      <vt:lpstr>CGM: Real-Time Data</vt:lpstr>
      <vt:lpstr>ADA Standards of Care 2025</vt:lpstr>
      <vt:lpstr>Types of CGM</vt:lpstr>
      <vt:lpstr>Types of CGM</vt:lpstr>
      <vt:lpstr>Professional CGM</vt:lpstr>
      <vt:lpstr>Personal CGM Options (Rx)</vt:lpstr>
      <vt:lpstr>CGM Comparison</vt:lpstr>
      <vt:lpstr>CGM Comparison (Continued) </vt:lpstr>
      <vt:lpstr>Poll Question 12</vt:lpstr>
      <vt:lpstr>Over-The-Counter CGM</vt:lpstr>
      <vt:lpstr>OTC CGM Options</vt:lpstr>
      <vt:lpstr>Coming Soon</vt:lpstr>
      <vt:lpstr>CGM Counseling Points</vt:lpstr>
      <vt:lpstr>Lag Time</vt:lpstr>
      <vt:lpstr>Lag Time</vt:lpstr>
      <vt:lpstr>                              </vt:lpstr>
      <vt:lpstr>PowerPoint Presentation</vt:lpstr>
      <vt:lpstr>Downloading CGM Data</vt:lpstr>
      <vt:lpstr>CGM Key Metrics</vt:lpstr>
      <vt:lpstr>PowerPoint Presentation</vt:lpstr>
      <vt:lpstr>Poll 17. What is the goal time in range for most adults with type 1 or 2 diabetes? </vt:lpstr>
      <vt:lpstr>                               </vt:lpstr>
      <vt:lpstr>PowerPoint Presentation</vt:lpstr>
      <vt:lpstr>Tips for DATA Interpretation </vt:lpstr>
      <vt:lpstr>Case Studies &amp; 2 min Stretch</vt:lpstr>
      <vt:lpstr>Case 1</vt:lpstr>
      <vt:lpstr>Starts CGM</vt:lpstr>
      <vt:lpstr>PowerPoint Presentation</vt:lpstr>
      <vt:lpstr>Time in Range</vt:lpstr>
      <vt:lpstr>Areas for Improvement</vt:lpstr>
      <vt:lpstr>PowerPoint Presentation</vt:lpstr>
      <vt:lpstr>Action Plan </vt:lpstr>
      <vt:lpstr>3 Months Later</vt:lpstr>
      <vt:lpstr>Case 2</vt:lpstr>
      <vt:lpstr>Poll 20. Which of the following CGM key metrics is at target? </vt:lpstr>
      <vt:lpstr>Using DATAA</vt:lpstr>
      <vt:lpstr>Action Plan </vt:lpstr>
      <vt:lpstr>Follow-Up</vt:lpstr>
      <vt:lpstr>PowerPoint Presentation</vt:lpstr>
      <vt:lpstr>PowerPoint Presentation</vt:lpstr>
      <vt:lpstr>Case 4 </vt:lpstr>
      <vt:lpstr>Insulin Pumps</vt:lpstr>
      <vt:lpstr>How a Pump Delivers Insulin</vt:lpstr>
      <vt:lpstr>Insulin Pump Basics</vt:lpstr>
      <vt:lpstr> </vt:lpstr>
      <vt:lpstr>Insulin Pump Basics</vt:lpstr>
      <vt:lpstr>Ideal Pump Candidates</vt:lpstr>
      <vt:lpstr>Infusion Sets</vt:lpstr>
      <vt:lpstr>What Happens with a Bent Cannula? </vt:lpstr>
      <vt:lpstr>Where to Wear? </vt:lpstr>
      <vt:lpstr>Patch Pumps</vt:lpstr>
      <vt:lpstr>Automated Insulin Delivery Systems</vt:lpstr>
      <vt:lpstr>Hybrid-Closed Loop</vt:lpstr>
      <vt:lpstr>Omnipod 5</vt:lpstr>
      <vt:lpstr>Minimed  780G</vt:lpstr>
      <vt:lpstr>Beta Bionics iLet</vt:lpstr>
      <vt:lpstr>Tandem T:Slim X2 with Control-IQ+</vt:lpstr>
      <vt:lpstr>Control IQ+ Targets</vt:lpstr>
      <vt:lpstr>Tandem Mobi with Control IQ+</vt:lpstr>
      <vt:lpstr>PowerPoint Presentation</vt:lpstr>
      <vt:lpstr>Patient Case</vt:lpstr>
      <vt:lpstr>Patient Case</vt:lpstr>
      <vt:lpstr>PowerPoint Presentation</vt:lpstr>
      <vt:lpstr>Contraindications to Insulin Pumps in the Hospital</vt:lpstr>
      <vt:lpstr>ADA Standards of Care 2025</vt:lpstr>
      <vt:lpstr>How to Share Data</vt:lpstr>
      <vt:lpstr>Connected Insulin Pens</vt:lpstr>
      <vt:lpstr>Connected Insulin Pen Basics</vt:lpstr>
      <vt:lpstr>ADA SOC 2025:  Who Should Use Connected Pens? </vt:lpstr>
      <vt:lpstr>US Products</vt:lpstr>
      <vt:lpstr>InPen</vt:lpstr>
      <vt:lpstr>PowerPoint Presentation</vt:lpstr>
      <vt:lpstr>Tempo Pen </vt:lpstr>
      <vt:lpstr>Dose Calculator</vt:lpstr>
      <vt:lpstr>Different Dose Calculators </vt:lpstr>
      <vt:lpstr>Therapy Settings</vt:lpstr>
      <vt:lpstr>Connected Pen Settings</vt:lpstr>
      <vt:lpstr>In Summary</vt:lpstr>
      <vt:lpstr>Resources</vt:lpstr>
      <vt:lpstr>Collaborate: How to Share Data</vt:lpstr>
      <vt:lpstr>Learn All About the Tech </vt:lpstr>
      <vt:lpstr>Panther Tools</vt:lpstr>
      <vt:lpstr>Panther Tools </vt:lpstr>
      <vt:lpstr>PowerPoint Presentation</vt:lpstr>
    </vt:vector>
  </TitlesOfParts>
  <Company>Cleveland Clinic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Bar Graph</dc:title>
  <dc:creator>Zwischenberger, Andrea</dc:creator>
  <cp:lastModifiedBy>Beverly Thomassian</cp:lastModifiedBy>
  <cp:revision>201</cp:revision>
  <cp:lastPrinted>2025-04-08T19:57:32Z</cp:lastPrinted>
  <dcterms:created xsi:type="dcterms:W3CDTF">2014-11-21T19:31:52Z</dcterms:created>
  <dcterms:modified xsi:type="dcterms:W3CDTF">2025-10-19T20:19:27Z</dcterms:modified>
</cp:coreProperties>
</file>