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87" r:id="rId1"/>
  </p:sldMasterIdLst>
  <p:notesMasterIdLst>
    <p:notesMasterId r:id="rId48"/>
  </p:notesMasterIdLst>
  <p:handoutMasterIdLst>
    <p:handoutMasterId r:id="rId49"/>
  </p:handoutMasterIdLst>
  <p:sldIdLst>
    <p:sldId id="2521" r:id="rId2"/>
    <p:sldId id="2522" r:id="rId3"/>
    <p:sldId id="2523" r:id="rId4"/>
    <p:sldId id="2524" r:id="rId5"/>
    <p:sldId id="2525" r:id="rId6"/>
    <p:sldId id="2526" r:id="rId7"/>
    <p:sldId id="2527" r:id="rId8"/>
    <p:sldId id="2528" r:id="rId9"/>
    <p:sldId id="2529" r:id="rId10"/>
    <p:sldId id="2530" r:id="rId11"/>
    <p:sldId id="2531" r:id="rId12"/>
    <p:sldId id="2532" r:id="rId13"/>
    <p:sldId id="2564" r:id="rId14"/>
    <p:sldId id="2534" r:id="rId15"/>
    <p:sldId id="2535" r:id="rId16"/>
    <p:sldId id="2536" r:id="rId17"/>
    <p:sldId id="2537" r:id="rId18"/>
    <p:sldId id="2538" r:id="rId19"/>
    <p:sldId id="2539" r:id="rId20"/>
    <p:sldId id="2540" r:id="rId21"/>
    <p:sldId id="2541" r:id="rId22"/>
    <p:sldId id="2542" r:id="rId23"/>
    <p:sldId id="2543" r:id="rId24"/>
    <p:sldId id="2544" r:id="rId25"/>
    <p:sldId id="2545" r:id="rId26"/>
    <p:sldId id="2546" r:id="rId27"/>
    <p:sldId id="2547" r:id="rId28"/>
    <p:sldId id="2548" r:id="rId29"/>
    <p:sldId id="2549" r:id="rId30"/>
    <p:sldId id="2550" r:id="rId31"/>
    <p:sldId id="2551" r:id="rId32"/>
    <p:sldId id="2571" r:id="rId33"/>
    <p:sldId id="2552" r:id="rId34"/>
    <p:sldId id="2553" r:id="rId35"/>
    <p:sldId id="2554" r:id="rId36"/>
    <p:sldId id="2569" r:id="rId37"/>
    <p:sldId id="2570" r:id="rId38"/>
    <p:sldId id="2555" r:id="rId39"/>
    <p:sldId id="2556" r:id="rId40"/>
    <p:sldId id="2557" r:id="rId41"/>
    <p:sldId id="2558" r:id="rId42"/>
    <p:sldId id="2559" r:id="rId43"/>
    <p:sldId id="2560" r:id="rId44"/>
    <p:sldId id="2567" r:id="rId45"/>
    <p:sldId id="2561" r:id="rId46"/>
    <p:sldId id="2563" r:id="rId47"/>
  </p:sldIdLst>
  <p:sldSz cx="9144000" cy="6858000" type="letter"/>
  <p:notesSz cx="6858000" cy="9296400"/>
  <p:custDataLst>
    <p:tags r:id="rId50"/>
  </p:custDataLst>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80049"/>
    <a:srgbClr val="790015"/>
    <a:srgbClr val="FFCC00"/>
    <a:srgbClr val="00FF00"/>
    <a:srgbClr val="33CC33"/>
    <a:srgbClr val="3C0023"/>
    <a:srgbClr val="000665"/>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9" autoAdjust="0"/>
    <p:restoredTop sz="79245" autoAdjust="0"/>
  </p:normalViewPr>
  <p:slideViewPr>
    <p:cSldViewPr>
      <p:cViewPr varScale="1">
        <p:scale>
          <a:sx n="124" d="100"/>
          <a:sy n="124" d="100"/>
        </p:scale>
        <p:origin x="117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5760"/>
    </p:cViewPr>
  </p:sorterViewPr>
  <p:notesViewPr>
    <p:cSldViewPr>
      <p:cViewPr varScale="1">
        <p:scale>
          <a:sx n="88" d="100"/>
          <a:sy n="88" d="100"/>
        </p:scale>
        <p:origin x="3780" y="96"/>
      </p:cViewPr>
      <p:guideLst>
        <p:guide orient="horz" pos="2927"/>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5B7744-917A-4FD6-AA16-3CB0263912D1}" type="doc">
      <dgm:prSet loTypeId="urn:microsoft.com/office/officeart/2005/8/layout/hList7#1" loCatId="relationship" qsTypeId="urn:microsoft.com/office/officeart/2005/8/quickstyle/simple1" qsCatId="simple" csTypeId="urn:microsoft.com/office/officeart/2005/8/colors/accent1_3" csCatId="accent1" phldr="1"/>
      <dgm:spPr/>
    </dgm:pt>
    <dgm:pt modelId="{714289C4-44BF-4423-B73A-D36C7D29CD8B}">
      <dgm:prSet phldrT="[Text]"/>
      <dgm:spPr/>
      <dgm:t>
        <a:bodyPr/>
        <a:lstStyle/>
        <a:p>
          <a:r>
            <a:rPr lang="en-US" b="1" u="sng" dirty="0" smtClean="0">
              <a:solidFill>
                <a:schemeClr val="bg2"/>
              </a:solidFill>
            </a:rPr>
            <a:t>Normal</a:t>
          </a:r>
        </a:p>
        <a:p>
          <a:r>
            <a:rPr lang="en-US" b="1" dirty="0" smtClean="0">
              <a:solidFill>
                <a:schemeClr val="bg2"/>
              </a:solidFill>
            </a:rPr>
            <a:t>FBG &lt;100</a:t>
          </a:r>
        </a:p>
        <a:p>
          <a:r>
            <a:rPr lang="en-US" b="1" dirty="0" smtClean="0">
              <a:solidFill>
                <a:schemeClr val="bg2"/>
              </a:solidFill>
            </a:rPr>
            <a:t>Random &lt;140</a:t>
          </a:r>
        </a:p>
        <a:p>
          <a:r>
            <a:rPr lang="en-US" b="1" dirty="0" smtClean="0">
              <a:solidFill>
                <a:schemeClr val="bg2"/>
              </a:solidFill>
            </a:rPr>
            <a:t>A1c &lt;5.7%</a:t>
          </a:r>
          <a:endParaRPr lang="en-US" b="1" dirty="0">
            <a:solidFill>
              <a:schemeClr val="bg2"/>
            </a:solidFill>
          </a:endParaRPr>
        </a:p>
      </dgm:t>
    </dgm:pt>
    <dgm:pt modelId="{5AA015D8-B11C-4C72-B385-36C1E774D1A2}" type="parTrans" cxnId="{2E994245-FA34-4D67-9E2B-743453B3ABA0}">
      <dgm:prSet/>
      <dgm:spPr/>
      <dgm:t>
        <a:bodyPr/>
        <a:lstStyle/>
        <a:p>
          <a:endParaRPr lang="en-US"/>
        </a:p>
      </dgm:t>
    </dgm:pt>
    <dgm:pt modelId="{883B5228-B675-48FD-ADE3-882F219A32FD}" type="sibTrans" cxnId="{2E994245-FA34-4D67-9E2B-743453B3ABA0}">
      <dgm:prSet/>
      <dgm:spPr/>
      <dgm:t>
        <a:bodyPr/>
        <a:lstStyle/>
        <a:p>
          <a:endParaRPr lang="en-US"/>
        </a:p>
      </dgm:t>
    </dgm:pt>
    <dgm:pt modelId="{DAFD5B8F-7307-420F-8AA9-469750D54466}">
      <dgm:prSet phldrT="[Text]"/>
      <dgm:spPr/>
      <dgm:t>
        <a:bodyPr/>
        <a:lstStyle/>
        <a:p>
          <a:r>
            <a:rPr lang="en-US" b="1" u="sng" dirty="0" smtClean="0">
              <a:solidFill>
                <a:schemeClr val="bg2"/>
              </a:solidFill>
            </a:rPr>
            <a:t>Prediabetes</a:t>
          </a:r>
        </a:p>
        <a:p>
          <a:r>
            <a:rPr lang="en-US" b="1" dirty="0" smtClean="0">
              <a:solidFill>
                <a:schemeClr val="bg2"/>
              </a:solidFill>
            </a:rPr>
            <a:t>FBG 100-125</a:t>
          </a:r>
        </a:p>
        <a:p>
          <a:r>
            <a:rPr lang="en-US" b="1" dirty="0" smtClean="0">
              <a:solidFill>
                <a:schemeClr val="bg2"/>
              </a:solidFill>
            </a:rPr>
            <a:t>Random 140 - 199</a:t>
          </a:r>
        </a:p>
        <a:p>
          <a:r>
            <a:rPr lang="en-US" b="1" dirty="0" smtClean="0">
              <a:solidFill>
                <a:schemeClr val="bg2"/>
              </a:solidFill>
            </a:rPr>
            <a:t>A1c ~ 5.7- 6.4% </a:t>
          </a:r>
        </a:p>
        <a:p>
          <a:r>
            <a:rPr lang="en-US" b="1" dirty="0" smtClean="0">
              <a:solidFill>
                <a:schemeClr val="bg2"/>
              </a:solidFill>
            </a:rPr>
            <a:t>50% working pancreas</a:t>
          </a:r>
          <a:endParaRPr lang="en-US" b="1" dirty="0">
            <a:solidFill>
              <a:schemeClr val="bg2"/>
            </a:solidFill>
          </a:endParaRPr>
        </a:p>
      </dgm:t>
    </dgm:pt>
    <dgm:pt modelId="{63002CCC-C05A-4123-9188-6CE2F4212990}" type="parTrans" cxnId="{818E502A-FE27-4D49-AAD0-FDEFDFC89433}">
      <dgm:prSet/>
      <dgm:spPr/>
      <dgm:t>
        <a:bodyPr/>
        <a:lstStyle/>
        <a:p>
          <a:endParaRPr lang="en-US"/>
        </a:p>
      </dgm:t>
    </dgm:pt>
    <dgm:pt modelId="{BDA7D873-F110-416A-8950-D7A412F1A1A1}" type="sibTrans" cxnId="{818E502A-FE27-4D49-AAD0-FDEFDFC89433}">
      <dgm:prSet/>
      <dgm:spPr/>
      <dgm:t>
        <a:bodyPr/>
        <a:lstStyle/>
        <a:p>
          <a:endParaRPr lang="en-US"/>
        </a:p>
      </dgm:t>
    </dgm:pt>
    <dgm:pt modelId="{53A7C8F1-6573-416B-BAD0-E203C790D54C}">
      <dgm:prSet phldrT="[Text]"/>
      <dgm:spPr/>
      <dgm:t>
        <a:bodyPr/>
        <a:lstStyle/>
        <a:p>
          <a:r>
            <a:rPr lang="en-US" b="1" u="sng" dirty="0" smtClean="0">
              <a:solidFill>
                <a:schemeClr val="bg2"/>
              </a:solidFill>
              <a:latin typeface="+mn-lt"/>
            </a:rPr>
            <a:t>D</a:t>
          </a:r>
          <a:r>
            <a:rPr kumimoji="0" lang="en-US" b="1" i="0" u="sng" strike="noStrike" cap="none" spc="0" normalizeH="0" baseline="0" noProof="0" dirty="0" err="1" smtClean="0">
              <a:ln/>
              <a:solidFill>
                <a:schemeClr val="bg2"/>
              </a:solidFill>
              <a:effectLst/>
              <a:uLnTx/>
              <a:uFillTx/>
              <a:latin typeface="+mn-lt"/>
              <a:ea typeface="+mn-ea"/>
              <a:cs typeface="+mn-cs"/>
            </a:rPr>
            <a:t>iabetes</a:t>
          </a:r>
          <a:endParaRPr kumimoji="0" lang="en-US" b="1" i="0" u="sng" strike="noStrike" cap="none" spc="0" normalizeH="0" baseline="0" noProof="0" dirty="0" smtClean="0">
            <a:ln/>
            <a:solidFill>
              <a:schemeClr val="bg2"/>
            </a:solidFill>
            <a:effectLst/>
            <a:uLnTx/>
            <a:uFillTx/>
            <a:latin typeface="+mn-lt"/>
            <a:ea typeface="+mn-ea"/>
            <a:cs typeface="+mn-cs"/>
          </a:endParaRPr>
        </a:p>
        <a:p>
          <a:pPr rtl="0"/>
          <a:r>
            <a:rPr kumimoji="0" lang="en-US" b="1" i="0" u="none" strike="noStrike" cap="none" spc="0" normalizeH="0" baseline="0" noProof="0" dirty="0" smtClean="0">
              <a:ln/>
              <a:solidFill>
                <a:schemeClr val="bg2"/>
              </a:solidFill>
              <a:effectLst/>
              <a:uLnTx/>
              <a:uFillTx/>
              <a:latin typeface="+mn-lt"/>
            </a:rPr>
            <a:t>FBG 126 +</a:t>
          </a:r>
        </a:p>
        <a:p>
          <a:pPr rtl="0"/>
          <a:r>
            <a:rPr kumimoji="0" lang="en-US" b="1" i="0" u="none" strike="noStrike" cap="none" spc="0" normalizeH="0" baseline="0" noProof="0" dirty="0" smtClean="0">
              <a:ln/>
              <a:solidFill>
                <a:schemeClr val="bg2"/>
              </a:solidFill>
              <a:effectLst/>
              <a:uLnTx/>
              <a:uFillTx/>
              <a:latin typeface="+mn-lt"/>
            </a:rPr>
            <a:t>Random 200</a:t>
          </a:r>
          <a:r>
            <a:rPr kumimoji="0" lang="en-US" b="1" i="0" u="none" strike="noStrike" cap="none" spc="0" normalizeH="0" noProof="0" dirty="0" smtClean="0">
              <a:ln/>
              <a:solidFill>
                <a:schemeClr val="bg2"/>
              </a:solidFill>
              <a:effectLst/>
              <a:uLnTx/>
              <a:uFillTx/>
              <a:latin typeface="+mn-lt"/>
            </a:rPr>
            <a:t> +</a:t>
          </a:r>
          <a:endParaRPr kumimoji="0" lang="en-US" b="1" i="0" u="none" strike="noStrike" cap="none" spc="0" normalizeH="0" baseline="0" noProof="0" dirty="0" smtClean="0">
            <a:ln/>
            <a:solidFill>
              <a:schemeClr val="bg2"/>
            </a:solidFill>
            <a:effectLst/>
            <a:uLnTx/>
            <a:uFillTx/>
            <a:latin typeface="+mn-lt"/>
          </a:endParaRPr>
        </a:p>
        <a:p>
          <a:r>
            <a:rPr kumimoji="0" lang="en-US" b="1" i="0" u="none" strike="noStrike" cap="none" spc="0" normalizeH="0" baseline="0" noProof="0" dirty="0" smtClean="0">
              <a:ln/>
              <a:solidFill>
                <a:schemeClr val="bg2"/>
              </a:solidFill>
              <a:effectLst/>
              <a:uLnTx/>
              <a:uFillTx/>
              <a:latin typeface="+mn-lt"/>
            </a:rPr>
            <a:t>A1c</a:t>
          </a:r>
          <a:r>
            <a:rPr kumimoji="0" lang="en-US" b="1" i="0" u="none" strike="noStrike" cap="none" spc="0" normalizeH="0" noProof="0" dirty="0" smtClean="0">
              <a:ln/>
              <a:solidFill>
                <a:schemeClr val="bg2"/>
              </a:solidFill>
              <a:effectLst/>
              <a:uLnTx/>
              <a:uFillTx/>
              <a:latin typeface="+mn-lt"/>
            </a:rPr>
            <a:t> </a:t>
          </a:r>
          <a:r>
            <a:rPr kumimoji="0" lang="en-US" b="1" i="0" u="none" strike="noStrike" cap="none" spc="0" normalizeH="0" baseline="0" noProof="0" dirty="0" smtClean="0">
              <a:ln/>
              <a:solidFill>
                <a:schemeClr val="bg2"/>
              </a:solidFill>
              <a:effectLst/>
              <a:uLnTx/>
              <a:uFillTx/>
              <a:latin typeface="+mn-lt"/>
            </a:rPr>
            <a:t>6.5% or +   </a:t>
          </a:r>
        </a:p>
        <a:p>
          <a:pPr rtl="0"/>
          <a:r>
            <a:rPr lang="en-US" b="1" dirty="0" smtClean="0">
              <a:solidFill>
                <a:schemeClr val="bg2"/>
              </a:solidFill>
            </a:rPr>
            <a:t>20% working pancreas</a:t>
          </a:r>
          <a:endParaRPr lang="en-US" b="1" dirty="0">
            <a:solidFill>
              <a:schemeClr val="bg2"/>
            </a:solidFill>
          </a:endParaRPr>
        </a:p>
      </dgm:t>
    </dgm:pt>
    <dgm:pt modelId="{D9354FAC-CB2C-4D5E-AC16-2B482560F86D}" type="parTrans" cxnId="{9F26229F-1FC4-476A-A7FD-B16E1578B86D}">
      <dgm:prSet/>
      <dgm:spPr/>
      <dgm:t>
        <a:bodyPr/>
        <a:lstStyle/>
        <a:p>
          <a:endParaRPr lang="en-US"/>
        </a:p>
      </dgm:t>
    </dgm:pt>
    <dgm:pt modelId="{886A07C9-7549-4FDD-82D5-820D0D3FDA16}" type="sibTrans" cxnId="{9F26229F-1FC4-476A-A7FD-B16E1578B86D}">
      <dgm:prSet/>
      <dgm:spPr/>
      <dgm:t>
        <a:bodyPr/>
        <a:lstStyle/>
        <a:p>
          <a:endParaRPr lang="en-US"/>
        </a:p>
      </dgm:t>
    </dgm:pt>
    <dgm:pt modelId="{21B2BCE8-470C-4505-93DC-36DDE14B2DFF}" type="pres">
      <dgm:prSet presAssocID="{5B5B7744-917A-4FD6-AA16-3CB0263912D1}" presName="Name0" presStyleCnt="0">
        <dgm:presLayoutVars>
          <dgm:dir/>
          <dgm:resizeHandles val="exact"/>
        </dgm:presLayoutVars>
      </dgm:prSet>
      <dgm:spPr/>
    </dgm:pt>
    <dgm:pt modelId="{D737B785-468C-4A0C-9BAF-B33CE9B38ADA}" type="pres">
      <dgm:prSet presAssocID="{5B5B7744-917A-4FD6-AA16-3CB0263912D1}" presName="fgShape" presStyleLbl="fgShp" presStyleIdx="0" presStyleCnt="1"/>
      <dgm:spPr/>
    </dgm:pt>
    <dgm:pt modelId="{E3446D0B-132A-4581-B805-7D509ABBE1A9}" type="pres">
      <dgm:prSet presAssocID="{5B5B7744-917A-4FD6-AA16-3CB0263912D1}" presName="linComp" presStyleCnt="0"/>
      <dgm:spPr/>
    </dgm:pt>
    <dgm:pt modelId="{F0280A93-2598-4B79-BCF2-5A74016DDAA6}" type="pres">
      <dgm:prSet presAssocID="{714289C4-44BF-4423-B73A-D36C7D29CD8B}" presName="compNode" presStyleCnt="0"/>
      <dgm:spPr/>
    </dgm:pt>
    <dgm:pt modelId="{3325B67F-1C1F-4C7F-87F7-63A9F5F04916}" type="pres">
      <dgm:prSet presAssocID="{714289C4-44BF-4423-B73A-D36C7D29CD8B}" presName="bkgdShape" presStyleLbl="node1" presStyleIdx="0" presStyleCnt="3" custLinFactNeighborX="-64"/>
      <dgm:spPr/>
      <dgm:t>
        <a:bodyPr/>
        <a:lstStyle/>
        <a:p>
          <a:endParaRPr lang="en-US"/>
        </a:p>
      </dgm:t>
    </dgm:pt>
    <dgm:pt modelId="{5A6B1BA2-8CEC-4075-979B-58B751678363}" type="pres">
      <dgm:prSet presAssocID="{714289C4-44BF-4423-B73A-D36C7D29CD8B}" presName="nodeTx" presStyleLbl="node1" presStyleIdx="0" presStyleCnt="3">
        <dgm:presLayoutVars>
          <dgm:bulletEnabled val="1"/>
        </dgm:presLayoutVars>
      </dgm:prSet>
      <dgm:spPr/>
      <dgm:t>
        <a:bodyPr/>
        <a:lstStyle/>
        <a:p>
          <a:endParaRPr lang="en-US"/>
        </a:p>
      </dgm:t>
    </dgm:pt>
    <dgm:pt modelId="{E679BF5D-7D68-48F1-9595-1ED90F266B6A}" type="pres">
      <dgm:prSet presAssocID="{714289C4-44BF-4423-B73A-D36C7D29CD8B}" presName="invisiNode" presStyleLbl="node1" presStyleIdx="0" presStyleCnt="3"/>
      <dgm:spPr/>
    </dgm:pt>
    <dgm:pt modelId="{1B13010B-D7B8-48A4-9EA8-0FF90A870D10}" type="pres">
      <dgm:prSet presAssocID="{714289C4-44BF-4423-B73A-D36C7D29CD8B}" presName="imagNode" presStyleLbl="fgImgPlace1" presStyleIdx="0" presStyleCnt="3" custScaleX="122489" custScaleY="110658"/>
      <dgm:spPr>
        <a:blipFill rotWithShape="0">
          <a:blip xmlns:r="http://schemas.openxmlformats.org/officeDocument/2006/relationships" r:embed="rId1"/>
          <a:stretch>
            <a:fillRect/>
          </a:stretch>
        </a:blipFill>
      </dgm:spPr>
      <dgm:t>
        <a:bodyPr/>
        <a:lstStyle/>
        <a:p>
          <a:endParaRPr lang="en-US"/>
        </a:p>
      </dgm:t>
    </dgm:pt>
    <dgm:pt modelId="{A40BD255-8246-4A86-AC24-6E13AC11D8D0}" type="pres">
      <dgm:prSet presAssocID="{883B5228-B675-48FD-ADE3-882F219A32FD}" presName="sibTrans" presStyleLbl="sibTrans2D1" presStyleIdx="0" presStyleCnt="0"/>
      <dgm:spPr/>
      <dgm:t>
        <a:bodyPr/>
        <a:lstStyle/>
        <a:p>
          <a:endParaRPr lang="en-US"/>
        </a:p>
      </dgm:t>
    </dgm:pt>
    <dgm:pt modelId="{B4EC43FF-F280-4D81-B573-0BBE26119323}" type="pres">
      <dgm:prSet presAssocID="{DAFD5B8F-7307-420F-8AA9-469750D54466}" presName="compNode" presStyleCnt="0"/>
      <dgm:spPr/>
    </dgm:pt>
    <dgm:pt modelId="{4C98858D-9DCD-4D61-A6D2-9C95CB504251}" type="pres">
      <dgm:prSet presAssocID="{DAFD5B8F-7307-420F-8AA9-469750D54466}" presName="bkgdShape" presStyleLbl="node1" presStyleIdx="1" presStyleCnt="3" custLinFactNeighborX="-118"/>
      <dgm:spPr/>
      <dgm:t>
        <a:bodyPr/>
        <a:lstStyle/>
        <a:p>
          <a:endParaRPr lang="en-US"/>
        </a:p>
      </dgm:t>
    </dgm:pt>
    <dgm:pt modelId="{1DFC81E9-AEE7-4738-A0AB-51EC388659CE}" type="pres">
      <dgm:prSet presAssocID="{DAFD5B8F-7307-420F-8AA9-469750D54466}" presName="nodeTx" presStyleLbl="node1" presStyleIdx="1" presStyleCnt="3">
        <dgm:presLayoutVars>
          <dgm:bulletEnabled val="1"/>
        </dgm:presLayoutVars>
      </dgm:prSet>
      <dgm:spPr/>
      <dgm:t>
        <a:bodyPr/>
        <a:lstStyle/>
        <a:p>
          <a:endParaRPr lang="en-US"/>
        </a:p>
      </dgm:t>
    </dgm:pt>
    <dgm:pt modelId="{5642C667-2035-465B-88FA-BD5286D1ED4A}" type="pres">
      <dgm:prSet presAssocID="{DAFD5B8F-7307-420F-8AA9-469750D54466}" presName="invisiNode" presStyleLbl="node1" presStyleIdx="1" presStyleCnt="3"/>
      <dgm:spPr/>
    </dgm:pt>
    <dgm:pt modelId="{3606B1B6-912D-4BB2-940E-606747701328}" type="pres">
      <dgm:prSet presAssocID="{DAFD5B8F-7307-420F-8AA9-469750D54466}" presName="imagNode" presStyleLbl="fgImgPlace1" presStyleIdx="1" presStyleCnt="3" custScaleX="60724" custScaleY="66163" custLinFactNeighborX="2870" custLinFactNeighborY="-5329"/>
      <dgm:spPr>
        <a:blipFill rotWithShape="0">
          <a:blip xmlns:r="http://schemas.openxmlformats.org/officeDocument/2006/relationships" r:embed="rId2"/>
          <a:stretch>
            <a:fillRect/>
          </a:stretch>
        </a:blipFill>
      </dgm:spPr>
      <dgm:t>
        <a:bodyPr/>
        <a:lstStyle/>
        <a:p>
          <a:endParaRPr lang="en-US"/>
        </a:p>
      </dgm:t>
    </dgm:pt>
    <dgm:pt modelId="{6FCB4B09-5AE8-4BCF-9C2E-5DB02F534E9D}" type="pres">
      <dgm:prSet presAssocID="{BDA7D873-F110-416A-8950-D7A412F1A1A1}" presName="sibTrans" presStyleLbl="sibTrans2D1" presStyleIdx="0" presStyleCnt="0"/>
      <dgm:spPr/>
      <dgm:t>
        <a:bodyPr/>
        <a:lstStyle/>
        <a:p>
          <a:endParaRPr lang="en-US"/>
        </a:p>
      </dgm:t>
    </dgm:pt>
    <dgm:pt modelId="{552AA70C-A20B-4D1F-9285-6CFC3143FB01}" type="pres">
      <dgm:prSet presAssocID="{53A7C8F1-6573-416B-BAD0-E203C790D54C}" presName="compNode" presStyleCnt="0"/>
      <dgm:spPr/>
    </dgm:pt>
    <dgm:pt modelId="{84406800-1B15-4073-9BE5-7AED3F8CD968}" type="pres">
      <dgm:prSet presAssocID="{53A7C8F1-6573-416B-BAD0-E203C790D54C}" presName="bkgdShape" presStyleLbl="node1" presStyleIdx="2" presStyleCnt="3" custLinFactNeighborX="8192"/>
      <dgm:spPr/>
      <dgm:t>
        <a:bodyPr/>
        <a:lstStyle/>
        <a:p>
          <a:endParaRPr lang="en-US"/>
        </a:p>
      </dgm:t>
    </dgm:pt>
    <dgm:pt modelId="{80C2ACF9-BD38-4248-9C5A-D57702DCA3FA}" type="pres">
      <dgm:prSet presAssocID="{53A7C8F1-6573-416B-BAD0-E203C790D54C}" presName="nodeTx" presStyleLbl="node1" presStyleIdx="2" presStyleCnt="3">
        <dgm:presLayoutVars>
          <dgm:bulletEnabled val="1"/>
        </dgm:presLayoutVars>
      </dgm:prSet>
      <dgm:spPr/>
      <dgm:t>
        <a:bodyPr/>
        <a:lstStyle/>
        <a:p>
          <a:endParaRPr lang="en-US"/>
        </a:p>
      </dgm:t>
    </dgm:pt>
    <dgm:pt modelId="{A550690B-CD28-43E2-88E8-918DBD12128C}" type="pres">
      <dgm:prSet presAssocID="{53A7C8F1-6573-416B-BAD0-E203C790D54C}" presName="invisiNode" presStyleLbl="node1" presStyleIdx="2" presStyleCnt="3"/>
      <dgm:spPr/>
    </dgm:pt>
    <dgm:pt modelId="{693F3127-73CA-4418-9BEB-76AC94A2C0E0}" type="pres">
      <dgm:prSet presAssocID="{53A7C8F1-6573-416B-BAD0-E203C790D54C}" presName="imagNode" presStyleLbl="fgImgPlace1" presStyleIdx="2" presStyleCnt="3" custScaleX="37897" custScaleY="42985"/>
      <dgm:spPr>
        <a:blipFill rotWithShape="0">
          <a:blip xmlns:r="http://schemas.openxmlformats.org/officeDocument/2006/relationships" r:embed="rId3"/>
          <a:stretch>
            <a:fillRect/>
          </a:stretch>
        </a:blipFill>
      </dgm:spPr>
    </dgm:pt>
  </dgm:ptLst>
  <dgm:cxnLst>
    <dgm:cxn modelId="{92E5E2E8-E916-40EF-A680-AA63215BBC0E}" type="presOf" srcId="{5B5B7744-917A-4FD6-AA16-3CB0263912D1}" destId="{21B2BCE8-470C-4505-93DC-36DDE14B2DFF}" srcOrd="0" destOrd="0" presId="urn:microsoft.com/office/officeart/2005/8/layout/hList7#1"/>
    <dgm:cxn modelId="{9F26229F-1FC4-476A-A7FD-B16E1578B86D}" srcId="{5B5B7744-917A-4FD6-AA16-3CB0263912D1}" destId="{53A7C8F1-6573-416B-BAD0-E203C790D54C}" srcOrd="2" destOrd="0" parTransId="{D9354FAC-CB2C-4D5E-AC16-2B482560F86D}" sibTransId="{886A07C9-7549-4FDD-82D5-820D0D3FDA16}"/>
    <dgm:cxn modelId="{CB417FCF-E95B-49DC-AEF1-4F825B9AB8DD}" type="presOf" srcId="{53A7C8F1-6573-416B-BAD0-E203C790D54C}" destId="{84406800-1B15-4073-9BE5-7AED3F8CD968}" srcOrd="0" destOrd="0" presId="urn:microsoft.com/office/officeart/2005/8/layout/hList7#1"/>
    <dgm:cxn modelId="{1A418CED-2A3C-42FF-A4F9-7148D093DB0D}" type="presOf" srcId="{714289C4-44BF-4423-B73A-D36C7D29CD8B}" destId="{3325B67F-1C1F-4C7F-87F7-63A9F5F04916}" srcOrd="0" destOrd="0" presId="urn:microsoft.com/office/officeart/2005/8/layout/hList7#1"/>
    <dgm:cxn modelId="{2E994245-FA34-4D67-9E2B-743453B3ABA0}" srcId="{5B5B7744-917A-4FD6-AA16-3CB0263912D1}" destId="{714289C4-44BF-4423-B73A-D36C7D29CD8B}" srcOrd="0" destOrd="0" parTransId="{5AA015D8-B11C-4C72-B385-36C1E774D1A2}" sibTransId="{883B5228-B675-48FD-ADE3-882F219A32FD}"/>
    <dgm:cxn modelId="{2261874F-13D9-45C5-9BF2-247CE0129BF7}" type="presOf" srcId="{DAFD5B8F-7307-420F-8AA9-469750D54466}" destId="{4C98858D-9DCD-4D61-A6D2-9C95CB504251}" srcOrd="0" destOrd="0" presId="urn:microsoft.com/office/officeart/2005/8/layout/hList7#1"/>
    <dgm:cxn modelId="{52654871-9E2C-406D-BC73-14D40F16C7C0}" type="presOf" srcId="{DAFD5B8F-7307-420F-8AA9-469750D54466}" destId="{1DFC81E9-AEE7-4738-A0AB-51EC388659CE}" srcOrd="1" destOrd="0" presId="urn:microsoft.com/office/officeart/2005/8/layout/hList7#1"/>
    <dgm:cxn modelId="{818E502A-FE27-4D49-AAD0-FDEFDFC89433}" srcId="{5B5B7744-917A-4FD6-AA16-3CB0263912D1}" destId="{DAFD5B8F-7307-420F-8AA9-469750D54466}" srcOrd="1" destOrd="0" parTransId="{63002CCC-C05A-4123-9188-6CE2F4212990}" sibTransId="{BDA7D873-F110-416A-8950-D7A412F1A1A1}"/>
    <dgm:cxn modelId="{312FD159-E319-4C5B-AADF-13922C49DFF6}" type="presOf" srcId="{53A7C8F1-6573-416B-BAD0-E203C790D54C}" destId="{80C2ACF9-BD38-4248-9C5A-D57702DCA3FA}" srcOrd="1" destOrd="0" presId="urn:microsoft.com/office/officeart/2005/8/layout/hList7#1"/>
    <dgm:cxn modelId="{698E9755-3353-4804-8CB9-11DE96FCF4B7}" type="presOf" srcId="{714289C4-44BF-4423-B73A-D36C7D29CD8B}" destId="{5A6B1BA2-8CEC-4075-979B-58B751678363}" srcOrd="1" destOrd="0" presId="urn:microsoft.com/office/officeart/2005/8/layout/hList7#1"/>
    <dgm:cxn modelId="{C6826C46-0494-4EB3-A4CE-BF30FDC8F9D8}" type="presOf" srcId="{BDA7D873-F110-416A-8950-D7A412F1A1A1}" destId="{6FCB4B09-5AE8-4BCF-9C2E-5DB02F534E9D}" srcOrd="0" destOrd="0" presId="urn:microsoft.com/office/officeart/2005/8/layout/hList7#1"/>
    <dgm:cxn modelId="{E7572B76-EDF7-4DC7-BA04-7F36F8002DCC}" type="presOf" srcId="{883B5228-B675-48FD-ADE3-882F219A32FD}" destId="{A40BD255-8246-4A86-AC24-6E13AC11D8D0}" srcOrd="0" destOrd="0" presId="urn:microsoft.com/office/officeart/2005/8/layout/hList7#1"/>
    <dgm:cxn modelId="{AFEF15FC-1654-443F-9CE4-B8B9816FC9D8}" type="presParOf" srcId="{21B2BCE8-470C-4505-93DC-36DDE14B2DFF}" destId="{D737B785-468C-4A0C-9BAF-B33CE9B38ADA}" srcOrd="0" destOrd="0" presId="urn:microsoft.com/office/officeart/2005/8/layout/hList7#1"/>
    <dgm:cxn modelId="{EE77C23C-CAD2-4472-BEE2-F6FBE4963309}" type="presParOf" srcId="{21B2BCE8-470C-4505-93DC-36DDE14B2DFF}" destId="{E3446D0B-132A-4581-B805-7D509ABBE1A9}" srcOrd="1" destOrd="0" presId="urn:microsoft.com/office/officeart/2005/8/layout/hList7#1"/>
    <dgm:cxn modelId="{A7B2BB59-48C9-4EE6-8561-DEF77C394AC3}" type="presParOf" srcId="{E3446D0B-132A-4581-B805-7D509ABBE1A9}" destId="{F0280A93-2598-4B79-BCF2-5A74016DDAA6}" srcOrd="0" destOrd="0" presId="urn:microsoft.com/office/officeart/2005/8/layout/hList7#1"/>
    <dgm:cxn modelId="{0AE06AB0-F1A0-4F65-9587-D11CD55BBD18}" type="presParOf" srcId="{F0280A93-2598-4B79-BCF2-5A74016DDAA6}" destId="{3325B67F-1C1F-4C7F-87F7-63A9F5F04916}" srcOrd="0" destOrd="0" presId="urn:microsoft.com/office/officeart/2005/8/layout/hList7#1"/>
    <dgm:cxn modelId="{1879E41C-8ECC-4B5C-B46C-59DFE89B5208}" type="presParOf" srcId="{F0280A93-2598-4B79-BCF2-5A74016DDAA6}" destId="{5A6B1BA2-8CEC-4075-979B-58B751678363}" srcOrd="1" destOrd="0" presId="urn:microsoft.com/office/officeart/2005/8/layout/hList7#1"/>
    <dgm:cxn modelId="{4DA24CFD-1D81-4790-B8CE-6BD367786254}" type="presParOf" srcId="{F0280A93-2598-4B79-BCF2-5A74016DDAA6}" destId="{E679BF5D-7D68-48F1-9595-1ED90F266B6A}" srcOrd="2" destOrd="0" presId="urn:microsoft.com/office/officeart/2005/8/layout/hList7#1"/>
    <dgm:cxn modelId="{EA03DEC4-AB8C-4463-A376-118BCED780C9}" type="presParOf" srcId="{F0280A93-2598-4B79-BCF2-5A74016DDAA6}" destId="{1B13010B-D7B8-48A4-9EA8-0FF90A870D10}" srcOrd="3" destOrd="0" presId="urn:microsoft.com/office/officeart/2005/8/layout/hList7#1"/>
    <dgm:cxn modelId="{FDA109AE-5417-4A03-AE0E-2D5AAD59CE44}" type="presParOf" srcId="{E3446D0B-132A-4581-B805-7D509ABBE1A9}" destId="{A40BD255-8246-4A86-AC24-6E13AC11D8D0}" srcOrd="1" destOrd="0" presId="urn:microsoft.com/office/officeart/2005/8/layout/hList7#1"/>
    <dgm:cxn modelId="{51D5FD29-322D-4C13-8081-B396A4A59663}" type="presParOf" srcId="{E3446D0B-132A-4581-B805-7D509ABBE1A9}" destId="{B4EC43FF-F280-4D81-B573-0BBE26119323}" srcOrd="2" destOrd="0" presId="urn:microsoft.com/office/officeart/2005/8/layout/hList7#1"/>
    <dgm:cxn modelId="{2D10D615-B916-482C-8E8A-9F8EF520E307}" type="presParOf" srcId="{B4EC43FF-F280-4D81-B573-0BBE26119323}" destId="{4C98858D-9DCD-4D61-A6D2-9C95CB504251}" srcOrd="0" destOrd="0" presId="urn:microsoft.com/office/officeart/2005/8/layout/hList7#1"/>
    <dgm:cxn modelId="{9ED7CA2E-B12B-44BF-B4E4-D71467049354}" type="presParOf" srcId="{B4EC43FF-F280-4D81-B573-0BBE26119323}" destId="{1DFC81E9-AEE7-4738-A0AB-51EC388659CE}" srcOrd="1" destOrd="0" presId="urn:microsoft.com/office/officeart/2005/8/layout/hList7#1"/>
    <dgm:cxn modelId="{2E3065CD-762B-4409-A8B1-F9172C000C91}" type="presParOf" srcId="{B4EC43FF-F280-4D81-B573-0BBE26119323}" destId="{5642C667-2035-465B-88FA-BD5286D1ED4A}" srcOrd="2" destOrd="0" presId="urn:microsoft.com/office/officeart/2005/8/layout/hList7#1"/>
    <dgm:cxn modelId="{D7522956-05AE-4AC8-99A9-F566B2AD46AD}" type="presParOf" srcId="{B4EC43FF-F280-4D81-B573-0BBE26119323}" destId="{3606B1B6-912D-4BB2-940E-606747701328}" srcOrd="3" destOrd="0" presId="urn:microsoft.com/office/officeart/2005/8/layout/hList7#1"/>
    <dgm:cxn modelId="{38F7B493-2CAD-4F34-9F27-C3B91CDC6616}" type="presParOf" srcId="{E3446D0B-132A-4581-B805-7D509ABBE1A9}" destId="{6FCB4B09-5AE8-4BCF-9C2E-5DB02F534E9D}" srcOrd="3" destOrd="0" presId="urn:microsoft.com/office/officeart/2005/8/layout/hList7#1"/>
    <dgm:cxn modelId="{C0298997-B5CF-4DF2-8DFC-F999E41540A5}" type="presParOf" srcId="{E3446D0B-132A-4581-B805-7D509ABBE1A9}" destId="{552AA70C-A20B-4D1F-9285-6CFC3143FB01}" srcOrd="4" destOrd="0" presId="urn:microsoft.com/office/officeart/2005/8/layout/hList7#1"/>
    <dgm:cxn modelId="{CD98B337-1FCC-4C51-993B-9802466CDCCF}" type="presParOf" srcId="{552AA70C-A20B-4D1F-9285-6CFC3143FB01}" destId="{84406800-1B15-4073-9BE5-7AED3F8CD968}" srcOrd="0" destOrd="0" presId="urn:microsoft.com/office/officeart/2005/8/layout/hList7#1"/>
    <dgm:cxn modelId="{B057F129-4C71-4C34-9981-103E153BCD26}" type="presParOf" srcId="{552AA70C-A20B-4D1F-9285-6CFC3143FB01}" destId="{80C2ACF9-BD38-4248-9C5A-D57702DCA3FA}" srcOrd="1" destOrd="0" presId="urn:microsoft.com/office/officeart/2005/8/layout/hList7#1"/>
    <dgm:cxn modelId="{235E217B-8C4B-4A63-84F6-3F8ACCEFE07B}" type="presParOf" srcId="{552AA70C-A20B-4D1F-9285-6CFC3143FB01}" destId="{A550690B-CD28-43E2-88E8-918DBD12128C}" srcOrd="2" destOrd="0" presId="urn:microsoft.com/office/officeart/2005/8/layout/hList7#1"/>
    <dgm:cxn modelId="{9CD2B06A-28CD-4ABE-B44C-8E3E4BD68B88}" type="presParOf" srcId="{552AA70C-A20B-4D1F-9285-6CFC3143FB01}" destId="{693F3127-73CA-4418-9BEB-76AC94A2C0E0}" srcOrd="3" destOrd="0" presId="urn:microsoft.com/office/officeart/2005/8/layout/hList7#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25B67F-1C1F-4C7F-87F7-63A9F5F04916}">
      <dsp:nvSpPr>
        <dsp:cNvPr id="0" name=""/>
        <dsp:cNvSpPr/>
      </dsp:nvSpPr>
      <dsp:spPr>
        <a:xfrm>
          <a:off x="7" y="0"/>
          <a:ext cx="2812739" cy="5410200"/>
        </a:xfrm>
        <a:prstGeom prst="roundRect">
          <a:avLst>
            <a:gd name="adj" fmla="val 10000"/>
          </a:avLst>
        </a:prstGeom>
        <a:solidFill>
          <a:schemeClr val="accent1">
            <a:shade val="80000"/>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u="sng" kern="1200" dirty="0" smtClean="0">
              <a:solidFill>
                <a:schemeClr val="bg2"/>
              </a:solidFill>
            </a:rPr>
            <a:t>Normal</a:t>
          </a:r>
        </a:p>
        <a:p>
          <a:pPr lvl="0" algn="ctr" defTabSz="844550">
            <a:lnSpc>
              <a:spcPct val="90000"/>
            </a:lnSpc>
            <a:spcBef>
              <a:spcPct val="0"/>
            </a:spcBef>
            <a:spcAft>
              <a:spcPct val="35000"/>
            </a:spcAft>
          </a:pPr>
          <a:r>
            <a:rPr lang="en-US" sz="1900" b="1" kern="1200" dirty="0" smtClean="0">
              <a:solidFill>
                <a:schemeClr val="bg2"/>
              </a:solidFill>
            </a:rPr>
            <a:t>FBG &lt;100</a:t>
          </a:r>
        </a:p>
        <a:p>
          <a:pPr lvl="0" algn="ctr" defTabSz="844550">
            <a:lnSpc>
              <a:spcPct val="90000"/>
            </a:lnSpc>
            <a:spcBef>
              <a:spcPct val="0"/>
            </a:spcBef>
            <a:spcAft>
              <a:spcPct val="35000"/>
            </a:spcAft>
          </a:pPr>
          <a:r>
            <a:rPr lang="en-US" sz="1900" b="1" kern="1200" dirty="0" smtClean="0">
              <a:solidFill>
                <a:schemeClr val="bg2"/>
              </a:solidFill>
            </a:rPr>
            <a:t>Random &lt;140</a:t>
          </a:r>
        </a:p>
        <a:p>
          <a:pPr lvl="0" algn="ctr" defTabSz="844550">
            <a:lnSpc>
              <a:spcPct val="90000"/>
            </a:lnSpc>
            <a:spcBef>
              <a:spcPct val="0"/>
            </a:spcBef>
            <a:spcAft>
              <a:spcPct val="35000"/>
            </a:spcAft>
          </a:pPr>
          <a:r>
            <a:rPr lang="en-US" sz="1900" b="1" kern="1200" dirty="0" smtClean="0">
              <a:solidFill>
                <a:schemeClr val="bg2"/>
              </a:solidFill>
            </a:rPr>
            <a:t>A1c &lt;5.7%</a:t>
          </a:r>
          <a:endParaRPr lang="en-US" sz="1900" b="1" kern="1200" dirty="0">
            <a:solidFill>
              <a:schemeClr val="bg2"/>
            </a:solidFill>
          </a:endParaRPr>
        </a:p>
      </dsp:txBody>
      <dsp:txXfrm>
        <a:off x="7" y="2164080"/>
        <a:ext cx="2812739" cy="2164080"/>
      </dsp:txXfrm>
    </dsp:sp>
    <dsp:sp modelId="{1B13010B-D7B8-48A4-9EA8-0FF90A870D10}">
      <dsp:nvSpPr>
        <dsp:cNvPr id="0" name=""/>
        <dsp:cNvSpPr/>
      </dsp:nvSpPr>
      <dsp:spPr>
        <a:xfrm>
          <a:off x="304799" y="228604"/>
          <a:ext cx="2206757" cy="1993610"/>
        </a:xfrm>
        <a:prstGeom prst="ellipse">
          <a:avLst/>
        </a:prstGeom>
        <a:blipFill rotWithShape="0">
          <a:blip xmlns:r="http://schemas.openxmlformats.org/officeDocument/2006/relationships" r:embed="rId1"/>
          <a:stretch>
            <a:fillRect/>
          </a:stretch>
        </a:blip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98858D-9DCD-4D61-A6D2-9C95CB504251}">
      <dsp:nvSpPr>
        <dsp:cNvPr id="0" name=""/>
        <dsp:cNvSpPr/>
      </dsp:nvSpPr>
      <dsp:spPr>
        <a:xfrm>
          <a:off x="2895610" y="0"/>
          <a:ext cx="2812739" cy="5410200"/>
        </a:xfrm>
        <a:prstGeom prst="roundRect">
          <a:avLst>
            <a:gd name="adj" fmla="val 10000"/>
          </a:avLst>
        </a:prstGeom>
        <a:solidFill>
          <a:schemeClr val="accent1">
            <a:shade val="80000"/>
            <a:hueOff val="185366"/>
            <a:satOff val="-7259"/>
            <a:lumOff val="14115"/>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u="sng" kern="1200" dirty="0" smtClean="0">
              <a:solidFill>
                <a:schemeClr val="bg2"/>
              </a:solidFill>
            </a:rPr>
            <a:t>Prediabetes</a:t>
          </a:r>
        </a:p>
        <a:p>
          <a:pPr lvl="0" algn="ctr" defTabSz="844550">
            <a:lnSpc>
              <a:spcPct val="90000"/>
            </a:lnSpc>
            <a:spcBef>
              <a:spcPct val="0"/>
            </a:spcBef>
            <a:spcAft>
              <a:spcPct val="35000"/>
            </a:spcAft>
          </a:pPr>
          <a:r>
            <a:rPr lang="en-US" sz="1900" b="1" kern="1200" dirty="0" smtClean="0">
              <a:solidFill>
                <a:schemeClr val="bg2"/>
              </a:solidFill>
            </a:rPr>
            <a:t>FBG 100-125</a:t>
          </a:r>
        </a:p>
        <a:p>
          <a:pPr lvl="0" algn="ctr" defTabSz="844550">
            <a:lnSpc>
              <a:spcPct val="90000"/>
            </a:lnSpc>
            <a:spcBef>
              <a:spcPct val="0"/>
            </a:spcBef>
            <a:spcAft>
              <a:spcPct val="35000"/>
            </a:spcAft>
          </a:pPr>
          <a:r>
            <a:rPr lang="en-US" sz="1900" b="1" kern="1200" dirty="0" smtClean="0">
              <a:solidFill>
                <a:schemeClr val="bg2"/>
              </a:solidFill>
            </a:rPr>
            <a:t>Random 140 - 199</a:t>
          </a:r>
        </a:p>
        <a:p>
          <a:pPr lvl="0" algn="ctr" defTabSz="844550">
            <a:lnSpc>
              <a:spcPct val="90000"/>
            </a:lnSpc>
            <a:spcBef>
              <a:spcPct val="0"/>
            </a:spcBef>
            <a:spcAft>
              <a:spcPct val="35000"/>
            </a:spcAft>
          </a:pPr>
          <a:r>
            <a:rPr lang="en-US" sz="1900" b="1" kern="1200" dirty="0" smtClean="0">
              <a:solidFill>
                <a:schemeClr val="bg2"/>
              </a:solidFill>
            </a:rPr>
            <a:t>A1c ~ 5.7- 6.4% </a:t>
          </a:r>
        </a:p>
        <a:p>
          <a:pPr lvl="0" algn="ctr" defTabSz="844550">
            <a:lnSpc>
              <a:spcPct val="90000"/>
            </a:lnSpc>
            <a:spcBef>
              <a:spcPct val="0"/>
            </a:spcBef>
            <a:spcAft>
              <a:spcPct val="35000"/>
            </a:spcAft>
          </a:pPr>
          <a:r>
            <a:rPr lang="en-US" sz="1900" b="1" kern="1200" dirty="0" smtClean="0">
              <a:solidFill>
                <a:schemeClr val="bg2"/>
              </a:solidFill>
            </a:rPr>
            <a:t>50% working pancreas</a:t>
          </a:r>
          <a:endParaRPr lang="en-US" sz="1900" b="1" kern="1200" dirty="0">
            <a:solidFill>
              <a:schemeClr val="bg2"/>
            </a:solidFill>
          </a:endParaRPr>
        </a:p>
      </dsp:txBody>
      <dsp:txXfrm>
        <a:off x="2895610" y="2164080"/>
        <a:ext cx="2812739" cy="2164080"/>
      </dsp:txXfrm>
    </dsp:sp>
    <dsp:sp modelId="{3606B1B6-912D-4BB2-940E-606747701328}">
      <dsp:nvSpPr>
        <dsp:cNvPr id="0" name=""/>
        <dsp:cNvSpPr/>
      </dsp:nvSpPr>
      <dsp:spPr>
        <a:xfrm>
          <a:off x="3810005" y="533408"/>
          <a:ext cx="1094001" cy="1191990"/>
        </a:xfrm>
        <a:prstGeom prst="ellipse">
          <a:avLst/>
        </a:prstGeom>
        <a:blipFill rotWithShape="0">
          <a:blip xmlns:r="http://schemas.openxmlformats.org/officeDocument/2006/relationships" r:embed="rId2"/>
          <a:stretch>
            <a:fillRect/>
          </a:stretch>
        </a:blip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406800-1B15-4073-9BE5-7AED3F8CD968}">
      <dsp:nvSpPr>
        <dsp:cNvPr id="0" name=""/>
        <dsp:cNvSpPr/>
      </dsp:nvSpPr>
      <dsp:spPr>
        <a:xfrm>
          <a:off x="5797860" y="0"/>
          <a:ext cx="2812739" cy="5410200"/>
        </a:xfrm>
        <a:prstGeom prst="roundRect">
          <a:avLst>
            <a:gd name="adj" fmla="val 10000"/>
          </a:avLst>
        </a:prstGeom>
        <a:solidFill>
          <a:schemeClr val="accent1">
            <a:shade val="80000"/>
            <a:hueOff val="370732"/>
            <a:satOff val="-14519"/>
            <a:lumOff val="28231"/>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u="sng" kern="1200" dirty="0" smtClean="0">
              <a:solidFill>
                <a:schemeClr val="bg2"/>
              </a:solidFill>
              <a:latin typeface="+mn-lt"/>
            </a:rPr>
            <a:t>D</a:t>
          </a:r>
          <a:r>
            <a:rPr kumimoji="0" lang="en-US" sz="1900" b="1" i="0" u="sng" strike="noStrike" kern="1200" cap="none" spc="0" normalizeH="0" baseline="0" noProof="0" dirty="0" err="1" smtClean="0">
              <a:ln/>
              <a:solidFill>
                <a:schemeClr val="bg2"/>
              </a:solidFill>
              <a:effectLst/>
              <a:uLnTx/>
              <a:uFillTx/>
              <a:latin typeface="+mn-lt"/>
              <a:ea typeface="+mn-ea"/>
              <a:cs typeface="+mn-cs"/>
            </a:rPr>
            <a:t>iabetes</a:t>
          </a:r>
          <a:endParaRPr kumimoji="0" lang="en-US" sz="1900" b="1" i="0" u="sng" strike="noStrike" kern="1200" cap="none" spc="0" normalizeH="0" baseline="0" noProof="0" dirty="0" smtClean="0">
            <a:ln/>
            <a:solidFill>
              <a:schemeClr val="bg2"/>
            </a:solidFill>
            <a:effectLst/>
            <a:uLnTx/>
            <a:uFillTx/>
            <a:latin typeface="+mn-lt"/>
            <a:ea typeface="+mn-ea"/>
            <a:cs typeface="+mn-cs"/>
          </a:endParaRPr>
        </a:p>
        <a:p>
          <a:pPr lvl="0" algn="ctr" defTabSz="844550" rtl="0">
            <a:lnSpc>
              <a:spcPct val="90000"/>
            </a:lnSpc>
            <a:spcBef>
              <a:spcPct val="0"/>
            </a:spcBef>
            <a:spcAft>
              <a:spcPct val="35000"/>
            </a:spcAft>
          </a:pPr>
          <a:r>
            <a:rPr kumimoji="0" lang="en-US" sz="1900" b="1" i="0" u="none" strike="noStrike" kern="1200" cap="none" spc="0" normalizeH="0" baseline="0" noProof="0" dirty="0" smtClean="0">
              <a:ln/>
              <a:solidFill>
                <a:schemeClr val="bg2"/>
              </a:solidFill>
              <a:effectLst/>
              <a:uLnTx/>
              <a:uFillTx/>
              <a:latin typeface="+mn-lt"/>
            </a:rPr>
            <a:t>FBG 126 +</a:t>
          </a:r>
        </a:p>
        <a:p>
          <a:pPr lvl="0" algn="ctr" defTabSz="844550" rtl="0">
            <a:lnSpc>
              <a:spcPct val="90000"/>
            </a:lnSpc>
            <a:spcBef>
              <a:spcPct val="0"/>
            </a:spcBef>
            <a:spcAft>
              <a:spcPct val="35000"/>
            </a:spcAft>
          </a:pPr>
          <a:r>
            <a:rPr kumimoji="0" lang="en-US" sz="1900" b="1" i="0" u="none" strike="noStrike" kern="1200" cap="none" spc="0" normalizeH="0" baseline="0" noProof="0" dirty="0" smtClean="0">
              <a:ln/>
              <a:solidFill>
                <a:schemeClr val="bg2"/>
              </a:solidFill>
              <a:effectLst/>
              <a:uLnTx/>
              <a:uFillTx/>
              <a:latin typeface="+mn-lt"/>
            </a:rPr>
            <a:t>Random 200</a:t>
          </a:r>
          <a:r>
            <a:rPr kumimoji="0" lang="en-US" sz="1900" b="1" i="0" u="none" strike="noStrike" kern="1200" cap="none" spc="0" normalizeH="0" noProof="0" dirty="0" smtClean="0">
              <a:ln/>
              <a:solidFill>
                <a:schemeClr val="bg2"/>
              </a:solidFill>
              <a:effectLst/>
              <a:uLnTx/>
              <a:uFillTx/>
              <a:latin typeface="+mn-lt"/>
            </a:rPr>
            <a:t> +</a:t>
          </a:r>
          <a:endParaRPr kumimoji="0" lang="en-US" sz="1900" b="1" i="0" u="none" strike="noStrike" kern="1200" cap="none" spc="0" normalizeH="0" baseline="0" noProof="0" dirty="0" smtClean="0">
            <a:ln/>
            <a:solidFill>
              <a:schemeClr val="bg2"/>
            </a:solidFill>
            <a:effectLst/>
            <a:uLnTx/>
            <a:uFillTx/>
            <a:latin typeface="+mn-lt"/>
          </a:endParaRPr>
        </a:p>
        <a:p>
          <a:pPr lvl="0" algn="ctr" defTabSz="844550">
            <a:lnSpc>
              <a:spcPct val="90000"/>
            </a:lnSpc>
            <a:spcBef>
              <a:spcPct val="0"/>
            </a:spcBef>
            <a:spcAft>
              <a:spcPct val="35000"/>
            </a:spcAft>
          </a:pPr>
          <a:r>
            <a:rPr kumimoji="0" lang="en-US" sz="1900" b="1" i="0" u="none" strike="noStrike" kern="1200" cap="none" spc="0" normalizeH="0" baseline="0" noProof="0" dirty="0" smtClean="0">
              <a:ln/>
              <a:solidFill>
                <a:schemeClr val="bg2"/>
              </a:solidFill>
              <a:effectLst/>
              <a:uLnTx/>
              <a:uFillTx/>
              <a:latin typeface="+mn-lt"/>
            </a:rPr>
            <a:t>A1c</a:t>
          </a:r>
          <a:r>
            <a:rPr kumimoji="0" lang="en-US" sz="1900" b="1" i="0" u="none" strike="noStrike" kern="1200" cap="none" spc="0" normalizeH="0" noProof="0" dirty="0" smtClean="0">
              <a:ln/>
              <a:solidFill>
                <a:schemeClr val="bg2"/>
              </a:solidFill>
              <a:effectLst/>
              <a:uLnTx/>
              <a:uFillTx/>
              <a:latin typeface="+mn-lt"/>
            </a:rPr>
            <a:t> </a:t>
          </a:r>
          <a:r>
            <a:rPr kumimoji="0" lang="en-US" sz="1900" b="1" i="0" u="none" strike="noStrike" kern="1200" cap="none" spc="0" normalizeH="0" baseline="0" noProof="0" dirty="0" smtClean="0">
              <a:ln/>
              <a:solidFill>
                <a:schemeClr val="bg2"/>
              </a:solidFill>
              <a:effectLst/>
              <a:uLnTx/>
              <a:uFillTx/>
              <a:latin typeface="+mn-lt"/>
            </a:rPr>
            <a:t>6.5% or +   </a:t>
          </a:r>
        </a:p>
        <a:p>
          <a:pPr lvl="0" algn="ctr" defTabSz="844550" rtl="0">
            <a:lnSpc>
              <a:spcPct val="90000"/>
            </a:lnSpc>
            <a:spcBef>
              <a:spcPct val="0"/>
            </a:spcBef>
            <a:spcAft>
              <a:spcPct val="35000"/>
            </a:spcAft>
          </a:pPr>
          <a:r>
            <a:rPr lang="en-US" sz="1900" b="1" kern="1200" dirty="0" smtClean="0">
              <a:solidFill>
                <a:schemeClr val="bg2"/>
              </a:solidFill>
            </a:rPr>
            <a:t>20% working pancreas</a:t>
          </a:r>
          <a:endParaRPr lang="en-US" sz="1900" b="1" kern="1200" dirty="0">
            <a:solidFill>
              <a:schemeClr val="bg2"/>
            </a:solidFill>
          </a:endParaRPr>
        </a:p>
      </dsp:txBody>
      <dsp:txXfrm>
        <a:off x="5797860" y="2164080"/>
        <a:ext cx="2812739" cy="2164080"/>
      </dsp:txXfrm>
    </dsp:sp>
    <dsp:sp modelId="{693F3127-73CA-4418-9BEB-76AC94A2C0E0}">
      <dsp:nvSpPr>
        <dsp:cNvPr id="0" name=""/>
        <dsp:cNvSpPr/>
      </dsp:nvSpPr>
      <dsp:spPr>
        <a:xfrm>
          <a:off x="6861046" y="838202"/>
          <a:ext cx="682751" cy="774416"/>
        </a:xfrm>
        <a:prstGeom prst="ellipse">
          <a:avLst/>
        </a:prstGeom>
        <a:blipFill rotWithShape="0">
          <a:blip xmlns:r="http://schemas.openxmlformats.org/officeDocument/2006/relationships" r:embed="rId3"/>
          <a:stretch>
            <a:fillRect/>
          </a:stretch>
        </a:blip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37B785-468C-4A0C-9BAF-B33CE9B38ADA}">
      <dsp:nvSpPr>
        <dsp:cNvPr id="0" name=""/>
        <dsp:cNvSpPr/>
      </dsp:nvSpPr>
      <dsp:spPr>
        <a:xfrm>
          <a:off x="344423" y="4328160"/>
          <a:ext cx="7921752" cy="811530"/>
        </a:xfrm>
        <a:prstGeom prst="leftRightArrow">
          <a:avLst/>
        </a:prstGeom>
        <a:solidFill>
          <a:schemeClr val="accent1">
            <a:tint val="40000"/>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292587" y="8703706"/>
            <a:ext cx="1087933" cy="275815"/>
          </a:xfrm>
          <a:prstGeom prst="rect">
            <a:avLst/>
          </a:prstGeom>
          <a:noFill/>
          <a:ln w="12700">
            <a:noFill/>
            <a:miter lim="800000"/>
            <a:headEnd/>
            <a:tailEnd/>
          </a:ln>
          <a:effectLst/>
        </p:spPr>
        <p:txBody>
          <a:bodyPr lIns="91879" tIns="45134" rIns="91879" bIns="45134">
            <a:spAutoFit/>
          </a:bodyPr>
          <a:lstStyle/>
          <a:p>
            <a:pPr>
              <a:defRPr/>
            </a:pPr>
            <a:r>
              <a:rPr lang="en-US" sz="1200" b="1" dirty="0"/>
              <a:t>Page </a:t>
            </a:r>
            <a:fld id="{B66B78B2-30B6-478B-B638-63EED3E235F9}" type="slidenum">
              <a:rPr lang="en-US" sz="1200" b="1"/>
              <a:pPr>
                <a:defRPr/>
              </a:pPr>
              <a:t>‹#›</a:t>
            </a:fld>
            <a:endParaRPr lang="en-US" sz="1200" b="1" dirty="0"/>
          </a:p>
        </p:txBody>
      </p:sp>
      <p:sp>
        <p:nvSpPr>
          <p:cNvPr id="3076" name="Text Box 4"/>
          <p:cNvSpPr txBox="1">
            <a:spLocks noChangeArrowheads="1"/>
          </p:cNvSpPr>
          <p:nvPr/>
        </p:nvSpPr>
        <p:spPr bwMode="auto">
          <a:xfrm>
            <a:off x="149087" y="8703706"/>
            <a:ext cx="5411391" cy="278417"/>
          </a:xfrm>
          <a:prstGeom prst="rect">
            <a:avLst/>
          </a:prstGeom>
          <a:noFill/>
          <a:ln w="12700">
            <a:noFill/>
            <a:miter lim="800000"/>
            <a:headEnd/>
            <a:tailEnd/>
          </a:ln>
          <a:effectLst/>
        </p:spPr>
        <p:txBody>
          <a:bodyPr lIns="92846" tIns="46422" rIns="92846" bIns="46422">
            <a:spAutoFit/>
          </a:bodyPr>
          <a:lstStyle/>
          <a:p>
            <a:pPr algn="ctr">
              <a:spcBef>
                <a:spcPct val="50000"/>
              </a:spcBef>
              <a:defRPr/>
            </a:pPr>
            <a:r>
              <a:rPr lang="en-US" sz="1200" i="1" dirty="0"/>
              <a:t>Diabetes </a:t>
            </a:r>
            <a:r>
              <a:rPr lang="en-US" sz="1200" i="1" dirty="0" smtClean="0"/>
              <a:t>Education Services</a:t>
            </a:r>
            <a:r>
              <a:rPr lang="en-US" sz="1200" i="1" baseline="30000" dirty="0"/>
              <a:t>©      </a:t>
            </a:r>
            <a:r>
              <a:rPr lang="en-US" sz="1200" b="1" dirty="0" smtClean="0"/>
              <a:t>www.DiabetesEd.net</a:t>
            </a:r>
            <a:endParaRPr lang="en-US" sz="1200" b="1" dirty="0"/>
          </a:p>
        </p:txBody>
      </p:sp>
    </p:spTree>
    <p:extLst>
      <p:ext uri="{BB962C8B-B14F-4D97-AF65-F5344CB8AC3E}">
        <p14:creationId xmlns:p14="http://schemas.microsoft.com/office/powerpoint/2010/main" val="2022278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1922" name="Rectangle 2"/>
          <p:cNvSpPr>
            <a:spLocks noGrp="1" noChangeArrowheads="1"/>
          </p:cNvSpPr>
          <p:nvPr>
            <p:ph type="hdr" sz="quarter"/>
          </p:nvPr>
        </p:nvSpPr>
        <p:spPr bwMode="auto">
          <a:xfrm>
            <a:off x="1" y="1"/>
            <a:ext cx="2972098" cy="462669"/>
          </a:xfrm>
          <a:prstGeom prst="rect">
            <a:avLst/>
          </a:prstGeom>
          <a:noFill/>
          <a:ln w="12700">
            <a:noFill/>
            <a:miter lim="800000"/>
            <a:headEnd/>
            <a:tailEnd/>
          </a:ln>
          <a:effectLst/>
        </p:spPr>
        <p:txBody>
          <a:bodyPr vert="horz" wrap="square" lIns="92846" tIns="46422" rIns="92846" bIns="46422" numCol="1" anchor="t" anchorCtr="0" compatLnSpc="1">
            <a:prstTxWarp prst="textNoShape">
              <a:avLst/>
            </a:prstTxWarp>
          </a:bodyPr>
          <a:lstStyle>
            <a:lvl1pPr>
              <a:defRPr sz="1300">
                <a:latin typeface="Times New Roman" pitchFamily="18" charset="0"/>
              </a:defRPr>
            </a:lvl1pPr>
          </a:lstStyle>
          <a:p>
            <a:pPr>
              <a:defRPr/>
            </a:pPr>
            <a:endParaRPr lang="en-US"/>
          </a:p>
        </p:txBody>
      </p:sp>
      <p:sp>
        <p:nvSpPr>
          <p:cNvPr id="721923" name="Rectangle 3"/>
          <p:cNvSpPr>
            <a:spLocks noGrp="1" noChangeArrowheads="1"/>
          </p:cNvSpPr>
          <p:nvPr>
            <p:ph type="dt" idx="1"/>
          </p:nvPr>
        </p:nvSpPr>
        <p:spPr bwMode="auto">
          <a:xfrm>
            <a:off x="3885904" y="1"/>
            <a:ext cx="2972097" cy="462669"/>
          </a:xfrm>
          <a:prstGeom prst="rect">
            <a:avLst/>
          </a:prstGeom>
          <a:noFill/>
          <a:ln w="12700">
            <a:noFill/>
            <a:miter lim="800000"/>
            <a:headEnd/>
            <a:tailEnd/>
          </a:ln>
          <a:effectLst/>
        </p:spPr>
        <p:txBody>
          <a:bodyPr vert="horz" wrap="square" lIns="92846" tIns="46422" rIns="92846" bIns="46422" numCol="1" anchor="t" anchorCtr="0" compatLnSpc="1">
            <a:prstTxWarp prst="textNoShape">
              <a:avLst/>
            </a:prstTxWarp>
          </a:bodyPr>
          <a:lstStyle>
            <a:lvl1pPr algn="r">
              <a:defRPr sz="1300">
                <a:latin typeface="Times New Roman" pitchFamily="18" charset="0"/>
              </a:defRPr>
            </a:lvl1pPr>
          </a:lstStyle>
          <a:p>
            <a:pPr>
              <a:defRPr/>
            </a:pPr>
            <a:endParaRPr lang="en-US"/>
          </a:p>
        </p:txBody>
      </p:sp>
      <p:sp>
        <p:nvSpPr>
          <p:cNvPr id="204804" name="Rectangle 4"/>
          <p:cNvSpPr>
            <a:spLocks noGrp="1" noRot="1" noChangeAspect="1" noChangeArrowheads="1" noTextEdit="1"/>
          </p:cNvSpPr>
          <p:nvPr>
            <p:ph type="sldImg" idx="2"/>
          </p:nvPr>
        </p:nvSpPr>
        <p:spPr bwMode="auto">
          <a:xfrm>
            <a:off x="1120775" y="693738"/>
            <a:ext cx="4616450"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1925" name="Rectangle 5"/>
          <p:cNvSpPr>
            <a:spLocks noGrp="1" noChangeArrowheads="1"/>
          </p:cNvSpPr>
          <p:nvPr>
            <p:ph type="body" sz="quarter" idx="3"/>
          </p:nvPr>
        </p:nvSpPr>
        <p:spPr bwMode="auto">
          <a:xfrm>
            <a:off x="913805" y="4388430"/>
            <a:ext cx="5030391" cy="4236256"/>
          </a:xfrm>
          <a:prstGeom prst="rect">
            <a:avLst/>
          </a:prstGeom>
          <a:noFill/>
          <a:ln w="12700">
            <a:noFill/>
            <a:miter lim="800000"/>
            <a:headEnd/>
            <a:tailEnd/>
          </a:ln>
          <a:effectLst/>
        </p:spPr>
        <p:txBody>
          <a:bodyPr vert="horz" wrap="square" lIns="92846" tIns="46422" rIns="92846" bIns="4642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21926" name="Rectangle 6"/>
          <p:cNvSpPr>
            <a:spLocks noGrp="1" noChangeArrowheads="1"/>
          </p:cNvSpPr>
          <p:nvPr>
            <p:ph type="ftr" sz="quarter" idx="4"/>
          </p:nvPr>
        </p:nvSpPr>
        <p:spPr bwMode="auto">
          <a:xfrm>
            <a:off x="1" y="8855252"/>
            <a:ext cx="2972098" cy="462668"/>
          </a:xfrm>
          <a:prstGeom prst="rect">
            <a:avLst/>
          </a:prstGeom>
          <a:noFill/>
          <a:ln w="12700">
            <a:noFill/>
            <a:miter lim="800000"/>
            <a:headEnd/>
            <a:tailEnd/>
          </a:ln>
          <a:effectLst/>
        </p:spPr>
        <p:txBody>
          <a:bodyPr vert="horz" wrap="square" lIns="92846" tIns="46422" rIns="92846" bIns="46422" numCol="1" anchor="b" anchorCtr="0" compatLnSpc="1">
            <a:prstTxWarp prst="textNoShape">
              <a:avLst/>
            </a:prstTxWarp>
          </a:bodyPr>
          <a:lstStyle>
            <a:lvl1pPr>
              <a:defRPr sz="1300">
                <a:latin typeface="Times New Roman" pitchFamily="18" charset="0"/>
              </a:defRPr>
            </a:lvl1pPr>
          </a:lstStyle>
          <a:p>
            <a:pPr>
              <a:defRPr/>
            </a:pPr>
            <a:r>
              <a:rPr lang="en-US"/>
              <a:t>Diabetes Educational Services© (530) 893 - 8635 </a:t>
            </a:r>
          </a:p>
        </p:txBody>
      </p:sp>
      <p:sp>
        <p:nvSpPr>
          <p:cNvPr id="721927" name="Rectangle 7"/>
          <p:cNvSpPr>
            <a:spLocks noGrp="1" noChangeArrowheads="1"/>
          </p:cNvSpPr>
          <p:nvPr>
            <p:ph type="sldNum" sz="quarter" idx="5"/>
          </p:nvPr>
        </p:nvSpPr>
        <p:spPr bwMode="auto">
          <a:xfrm>
            <a:off x="3885904" y="8855252"/>
            <a:ext cx="2972097" cy="462668"/>
          </a:xfrm>
          <a:prstGeom prst="rect">
            <a:avLst/>
          </a:prstGeom>
          <a:noFill/>
          <a:ln w="12700">
            <a:noFill/>
            <a:miter lim="800000"/>
            <a:headEnd/>
            <a:tailEnd/>
          </a:ln>
          <a:effectLst/>
        </p:spPr>
        <p:txBody>
          <a:bodyPr vert="horz" wrap="square" lIns="92846" tIns="46422" rIns="92846" bIns="46422" numCol="1" anchor="b" anchorCtr="0" compatLnSpc="1">
            <a:prstTxWarp prst="textNoShape">
              <a:avLst/>
            </a:prstTxWarp>
          </a:bodyPr>
          <a:lstStyle>
            <a:lvl1pPr algn="r">
              <a:defRPr sz="1300">
                <a:latin typeface="Times New Roman" pitchFamily="18" charset="0"/>
              </a:defRPr>
            </a:lvl1pPr>
          </a:lstStyle>
          <a:p>
            <a:pPr>
              <a:defRPr/>
            </a:pPr>
            <a:fld id="{C233B0E3-6876-4E53-9EE0-6ED1EFDF6740}" type="slidenum">
              <a:rPr lang="en-US"/>
              <a:pPr>
                <a:defRPr/>
              </a:pPr>
              <a:t>‹#›</a:t>
            </a:fld>
            <a:endParaRPr lang="en-US"/>
          </a:p>
        </p:txBody>
      </p:sp>
    </p:spTree>
    <p:extLst>
      <p:ext uri="{BB962C8B-B14F-4D97-AF65-F5344CB8AC3E}">
        <p14:creationId xmlns:p14="http://schemas.microsoft.com/office/powerpoint/2010/main" val="230096898"/>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fld id="{45D395F9-7C3B-4B79-881A-90717B9EEBBF}" type="slidenum">
              <a:rPr lang="en-US"/>
              <a:pPr/>
              <a:t>7</a:t>
            </a:fld>
            <a:endParaRPr lang="en-US"/>
          </a:p>
        </p:txBody>
      </p:sp>
      <p:sp>
        <p:nvSpPr>
          <p:cNvPr id="14339" name="Rectangle 2"/>
          <p:cNvSpPr>
            <a:spLocks noGrp="1" noRot="1" noChangeAspect="1" noChangeArrowheads="1" noTextEdit="1"/>
          </p:cNvSpPr>
          <p:nvPr>
            <p:ph type="sldImg"/>
          </p:nvPr>
        </p:nvSpPr>
        <p:spPr>
          <a:xfrm>
            <a:off x="1041400" y="704850"/>
            <a:ext cx="4627563" cy="3471863"/>
          </a:xfrm>
          <a:ln/>
        </p:spPr>
      </p:sp>
      <p:sp>
        <p:nvSpPr>
          <p:cNvPr id="1434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171641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fld id="{D5C42BB0-323D-47A4-AE4D-0C2BF6D50519}" type="slidenum">
              <a:rPr lang="en-US"/>
              <a:pPr/>
              <a:t>20</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670892" y="4416426"/>
            <a:ext cx="5367130" cy="4183063"/>
          </a:xfrm>
          <a:noFill/>
        </p:spPr>
        <p:txBody>
          <a:bodyPr/>
          <a:lstStyle/>
          <a:p>
            <a:pPr eaLnBrk="1" hangingPunct="1"/>
            <a:r>
              <a:rPr lang="en-US" smtClean="0"/>
              <a:t>Introduction</a:t>
            </a:r>
          </a:p>
          <a:p>
            <a:pPr eaLnBrk="1" hangingPunct="1"/>
            <a:r>
              <a:rPr lang="en-US" smtClean="0"/>
              <a:t>Name</a:t>
            </a:r>
          </a:p>
          <a:p>
            <a:pPr eaLnBrk="1" hangingPunct="1"/>
            <a:r>
              <a:rPr lang="en-US" smtClean="0"/>
              <a:t>Education</a:t>
            </a:r>
          </a:p>
          <a:p>
            <a:pPr eaLnBrk="1" hangingPunct="1"/>
            <a:r>
              <a:rPr lang="en-US" smtClean="0"/>
              <a:t>Length at Feather River Hospital, Work at Feather River Health Center</a:t>
            </a:r>
          </a:p>
          <a:p>
            <a:pPr eaLnBrk="1" hangingPunct="1"/>
            <a:r>
              <a:rPr lang="en-US" smtClean="0"/>
              <a:t>14 years experience in outpatient nutrition education with an emphasis in diabetes</a:t>
            </a:r>
          </a:p>
          <a:p>
            <a:pPr eaLnBrk="1" hangingPunct="1"/>
            <a:r>
              <a:rPr lang="en-US" smtClean="0"/>
              <a:t>Diabetes—a clear problem that responds to nutrition</a:t>
            </a:r>
          </a:p>
        </p:txBody>
      </p:sp>
    </p:spTree>
    <p:extLst>
      <p:ext uri="{BB962C8B-B14F-4D97-AF65-F5344CB8AC3E}">
        <p14:creationId xmlns:p14="http://schemas.microsoft.com/office/powerpoint/2010/main" val="2049411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fld id="{CB95988D-7BB4-4C76-8D08-A276BF572ADF}" type="slidenum">
              <a:rPr lang="en-US"/>
              <a:pPr/>
              <a:t>22</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670892" y="4416426"/>
            <a:ext cx="5367130" cy="4183063"/>
          </a:xfrm>
          <a:noFill/>
        </p:spPr>
        <p:txBody>
          <a:bodyPr/>
          <a:lstStyle/>
          <a:p>
            <a:pPr eaLnBrk="1" hangingPunct="1"/>
            <a:endParaRPr lang="en-US" smtClean="0"/>
          </a:p>
        </p:txBody>
      </p:sp>
    </p:spTree>
    <p:extLst>
      <p:ext uri="{BB962C8B-B14F-4D97-AF65-F5344CB8AC3E}">
        <p14:creationId xmlns:p14="http://schemas.microsoft.com/office/powerpoint/2010/main" val="505513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fld id="{62B6D5F2-8B6A-4804-9A0A-1C2AABAF3C54}" type="slidenum">
              <a:rPr lang="en-US"/>
              <a:pPr/>
              <a:t>9</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xfrm>
            <a:off x="521805" y="4338638"/>
            <a:ext cx="5665304" cy="4260850"/>
          </a:xfrm>
          <a:noFill/>
        </p:spPr>
        <p:txBody>
          <a:bodyPr/>
          <a:lstStyle/>
          <a:p>
            <a:pPr eaLnBrk="1" hangingPunct="1"/>
            <a:r>
              <a:rPr lang="en-US" sz="1000" b="1" smtClean="0">
                <a:solidFill>
                  <a:srgbClr val="000000"/>
                </a:solidFill>
              </a:rPr>
              <a:t>KEY MESSAGE: To understand diabetes, it is helpful to know some basic facts about metabolism and the role of blood glucose in providing cells with energy. </a:t>
            </a:r>
          </a:p>
          <a:p>
            <a:pPr eaLnBrk="1" hangingPunct="1"/>
            <a:endParaRPr lang="en-US" sz="1000" b="1" smtClean="0">
              <a:solidFill>
                <a:srgbClr val="000000"/>
              </a:solidFill>
            </a:endParaRPr>
          </a:p>
          <a:p>
            <a:pPr eaLnBrk="1" hangingPunct="1"/>
            <a:r>
              <a:rPr lang="en-US" sz="1000" b="1" i="1" smtClean="0">
                <a:solidFill>
                  <a:srgbClr val="000000"/>
                </a:solidFill>
              </a:rPr>
              <a:t>Supporting Points</a:t>
            </a:r>
            <a:endParaRPr lang="en-US" sz="1000" smtClean="0">
              <a:solidFill>
                <a:srgbClr val="000000"/>
              </a:solidFill>
            </a:endParaRPr>
          </a:p>
          <a:p>
            <a:pPr eaLnBrk="1" hangingPunct="1"/>
            <a:r>
              <a:rPr lang="en-US" sz="1000" smtClean="0">
                <a:solidFill>
                  <a:srgbClr val="000000"/>
                </a:solidFill>
              </a:rPr>
              <a:t>In diabetes, too much glucose (a type of sugar) builds up in the blood. To understand normal blood glucose control, people need to know what happens to food after eating. Explain that:</a:t>
            </a:r>
          </a:p>
          <a:p>
            <a:pPr eaLnBrk="1" hangingPunct="1">
              <a:buFontTx/>
              <a:buChar char="•"/>
            </a:pPr>
            <a:r>
              <a:rPr lang="en-US" sz="1000" b="1" smtClean="0">
                <a:solidFill>
                  <a:srgbClr val="000000"/>
                </a:solidFill>
              </a:rPr>
              <a:t> In the digestive tract, food is broken down into protein, carbohydrates, and fat. </a:t>
            </a:r>
            <a:r>
              <a:rPr lang="en-US" sz="1000" smtClean="0">
                <a:solidFill>
                  <a:srgbClr val="000000"/>
                </a:solidFill>
              </a:rPr>
              <a:t>These nutrients then are absorbed into the blood.</a:t>
            </a:r>
          </a:p>
          <a:p>
            <a:pPr eaLnBrk="1" hangingPunct="1">
              <a:buFontTx/>
              <a:buChar char="•"/>
            </a:pPr>
            <a:r>
              <a:rPr lang="en-US" sz="1000" b="1" smtClean="0">
                <a:solidFill>
                  <a:srgbClr val="000000"/>
                </a:solidFill>
              </a:rPr>
              <a:t> Carbohydrates in food are converted into blood glucose.</a:t>
            </a:r>
            <a:r>
              <a:rPr lang="en-US" sz="1000" smtClean="0">
                <a:solidFill>
                  <a:srgbClr val="000000"/>
                </a:solidFill>
              </a:rPr>
              <a:t> Glucose is transported from the blood into the body’s cells. Inside the cells, glucose is used as fuel to supply most of the body’s energy. Extra glucose is stored as fat, an energy source that is used when glucose is not available.</a:t>
            </a:r>
          </a:p>
        </p:txBody>
      </p:sp>
    </p:spTree>
    <p:extLst>
      <p:ext uri="{BB962C8B-B14F-4D97-AF65-F5344CB8AC3E}">
        <p14:creationId xmlns:p14="http://schemas.microsoft.com/office/powerpoint/2010/main" val="862410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fld id="{7FE57CF8-C91A-4C4E-BFBA-E618CA436E83}" type="slidenum">
              <a:rPr lang="en-US"/>
              <a:pPr/>
              <a:t>10</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521805" y="4338638"/>
            <a:ext cx="5665304" cy="4260850"/>
          </a:xfrm>
          <a:noFill/>
        </p:spPr>
        <p:txBody>
          <a:bodyPr/>
          <a:lstStyle/>
          <a:p>
            <a:pPr eaLnBrk="1" hangingPunct="1"/>
            <a:r>
              <a:rPr lang="en-US" sz="1000" b="1" smtClean="0">
                <a:solidFill>
                  <a:srgbClr val="000000"/>
                </a:solidFill>
              </a:rPr>
              <a:t>KEY MESSAGE: Although diabetes has different causes, affected people share a common problem: too much blood glucose. </a:t>
            </a:r>
          </a:p>
          <a:p>
            <a:pPr eaLnBrk="1" hangingPunct="1"/>
            <a:endParaRPr lang="en-US" sz="1000" b="1" smtClean="0">
              <a:solidFill>
                <a:srgbClr val="000000"/>
              </a:solidFill>
            </a:endParaRPr>
          </a:p>
          <a:p>
            <a:pPr eaLnBrk="1" hangingPunct="1"/>
            <a:r>
              <a:rPr lang="en-US" sz="1000" b="1" i="1" smtClean="0"/>
              <a:t>Supporting Points</a:t>
            </a:r>
            <a:endParaRPr lang="en-US" sz="1000" smtClean="0"/>
          </a:p>
          <a:p>
            <a:pPr eaLnBrk="1" hangingPunct="1"/>
            <a:r>
              <a:rPr lang="en-US" sz="1000" smtClean="0">
                <a:solidFill>
                  <a:srgbClr val="000000"/>
                </a:solidFill>
              </a:rPr>
              <a:t>Diabetes has a number of different causes. Reasons for high blood glucose, also known as hyperglycemia, include:</a:t>
            </a:r>
          </a:p>
          <a:p>
            <a:pPr eaLnBrk="1" hangingPunct="1">
              <a:buFontTx/>
              <a:buChar char="•"/>
            </a:pPr>
            <a:r>
              <a:rPr lang="en-US" sz="1000" b="1" smtClean="0">
                <a:solidFill>
                  <a:srgbClr val="000000"/>
                </a:solidFill>
              </a:rPr>
              <a:t> Insulin deficiency.</a:t>
            </a:r>
            <a:r>
              <a:rPr lang="en-US" sz="1000" smtClean="0">
                <a:solidFill>
                  <a:srgbClr val="000000"/>
                </a:solidFill>
              </a:rPr>
              <a:t> If the insulin-producing beta cells of the pancreas have failed or are failing, or if the pancreas is damaged, the body no longer can make sufficient insulin. This condition occurs in people with type 1 diabetes. People with type 2 diabetes also may not have enough insulin to meet their needs, such as if insulin is released too slowly after eating. Without sufficient insulin, glucose cannot be transported into cells, causing blood glucose to build up.</a:t>
            </a:r>
          </a:p>
          <a:p>
            <a:pPr eaLnBrk="1" hangingPunct="1">
              <a:buFontTx/>
              <a:buChar char="•"/>
            </a:pPr>
            <a:r>
              <a:rPr lang="en-US" sz="1000" b="1" smtClean="0">
                <a:solidFill>
                  <a:srgbClr val="000000"/>
                </a:solidFill>
              </a:rPr>
              <a:t> Insulin resistance. </a:t>
            </a:r>
            <a:r>
              <a:rPr lang="en-US" sz="1000" smtClean="0">
                <a:solidFill>
                  <a:srgbClr val="000000"/>
                </a:solidFill>
              </a:rPr>
              <a:t>Although insulin may be present, cells may not be able to respond to its actions. This condition is called “insulin resistance.” Insulin resistance is an important cause of type 2 diabetes, the most common form of diabetes. In people with insulin resistance, glucose cannot enter cells efficiently, causing hyperglycemia. </a:t>
            </a:r>
          </a:p>
          <a:p>
            <a:pPr eaLnBrk="1" hangingPunct="1">
              <a:buFontTx/>
              <a:buChar char="•"/>
            </a:pPr>
            <a:r>
              <a:rPr lang="en-US" sz="1000" b="1" smtClean="0">
                <a:solidFill>
                  <a:srgbClr val="000000"/>
                </a:solidFill>
              </a:rPr>
              <a:t> Excess production and release of glucose by the liver.</a:t>
            </a:r>
            <a:r>
              <a:rPr lang="en-US" sz="1000" smtClean="0">
                <a:solidFill>
                  <a:srgbClr val="000000"/>
                </a:solidFill>
              </a:rPr>
              <a:t> In the liver, insulin deficiency or resistance leads to increased glucose production and release, further contributing to hyperglycemia.</a:t>
            </a:r>
          </a:p>
        </p:txBody>
      </p:sp>
    </p:spTree>
    <p:extLst>
      <p:ext uri="{BB962C8B-B14F-4D97-AF65-F5344CB8AC3E}">
        <p14:creationId xmlns:p14="http://schemas.microsoft.com/office/powerpoint/2010/main" val="963926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fld id="{99289EEA-0804-4FDB-8C98-2374950A9197}" type="slidenum">
              <a:rPr lang="en-US"/>
              <a:pPr/>
              <a:t>11</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xfrm>
            <a:off x="521805" y="4338638"/>
            <a:ext cx="5665304" cy="4260850"/>
          </a:xfrm>
          <a:noFill/>
        </p:spPr>
        <p:txBody>
          <a:bodyPr/>
          <a:lstStyle/>
          <a:p>
            <a:pPr eaLnBrk="1" hangingPunct="1"/>
            <a:r>
              <a:rPr lang="en-US" sz="1000" b="1" smtClean="0">
                <a:solidFill>
                  <a:srgbClr val="000000"/>
                </a:solidFill>
              </a:rPr>
              <a:t>KEY MESSAGE: Type 2 diabetes is often silent in its early stages and may go undiagnosed. </a:t>
            </a:r>
          </a:p>
          <a:p>
            <a:pPr eaLnBrk="1" hangingPunct="1"/>
            <a:endParaRPr lang="en-US" sz="1000" b="1" smtClean="0">
              <a:solidFill>
                <a:srgbClr val="000000"/>
              </a:solidFill>
            </a:endParaRPr>
          </a:p>
          <a:p>
            <a:pPr eaLnBrk="1" hangingPunct="1"/>
            <a:r>
              <a:rPr lang="en-US" sz="1000" b="1" i="1" smtClean="0">
                <a:solidFill>
                  <a:srgbClr val="000000"/>
                </a:solidFill>
              </a:rPr>
              <a:t>Supporting Points</a:t>
            </a:r>
            <a:endParaRPr lang="en-US" sz="1000" smtClean="0">
              <a:solidFill>
                <a:srgbClr val="000000"/>
              </a:solidFill>
            </a:endParaRPr>
          </a:p>
          <a:p>
            <a:pPr eaLnBrk="1" hangingPunct="1">
              <a:buFontTx/>
              <a:buChar char="•"/>
            </a:pPr>
            <a:r>
              <a:rPr lang="en-US" sz="1000" b="1" smtClean="0">
                <a:solidFill>
                  <a:srgbClr val="000000"/>
                </a:solidFill>
              </a:rPr>
              <a:t> Unlike type 1 diabetes, type 2 usually does not appear suddenly.</a:t>
            </a:r>
            <a:r>
              <a:rPr lang="en-US" sz="1000" smtClean="0">
                <a:solidFill>
                  <a:srgbClr val="000000"/>
                </a:solidFill>
              </a:rPr>
              <a:t> Instead, a person may have no noticeable symptoms or only mild symptoms for years.</a:t>
            </a:r>
          </a:p>
          <a:p>
            <a:pPr eaLnBrk="1" hangingPunct="1">
              <a:buFontTx/>
              <a:buChar char="•"/>
            </a:pPr>
            <a:r>
              <a:rPr lang="en-US" sz="1000" b="1" smtClean="0">
                <a:solidFill>
                  <a:srgbClr val="000000"/>
                </a:solidFill>
              </a:rPr>
              <a:t> Symptoms, when they occur, are similar to those of type 1 diabetes. </a:t>
            </a:r>
            <a:r>
              <a:rPr lang="en-US" sz="1000" smtClean="0">
                <a:solidFill>
                  <a:srgbClr val="000000"/>
                </a:solidFill>
              </a:rPr>
              <a:t>In addition, people with type 2 diabetes may experience more frequent infections and have cuts and bruises that are slow to heal. Symptoms of type 2 diabetes typically do not occur until blood glucose levels are very high. Emphasize the need for a thorough medical evaluation should a person experience suspected symptoms of diabetes.</a:t>
            </a:r>
          </a:p>
          <a:p>
            <a:pPr eaLnBrk="1" hangingPunct="1">
              <a:buFontTx/>
              <a:buChar char="•"/>
            </a:pPr>
            <a:r>
              <a:rPr lang="en-US" sz="1000" b="1" smtClean="0">
                <a:solidFill>
                  <a:srgbClr val="000000"/>
                </a:solidFill>
              </a:rPr>
              <a:t> People with diabetes may mistake their symptoms for other conditions or situations, </a:t>
            </a:r>
            <a:r>
              <a:rPr lang="en-US" sz="1000" smtClean="0">
                <a:solidFill>
                  <a:srgbClr val="000000"/>
                </a:solidFill>
              </a:rPr>
              <a:t>such as aging, summer heat leading to excessive thirst and urination, or side effects of various medications.</a:t>
            </a:r>
          </a:p>
        </p:txBody>
      </p:sp>
    </p:spTree>
    <p:extLst>
      <p:ext uri="{BB962C8B-B14F-4D97-AF65-F5344CB8AC3E}">
        <p14:creationId xmlns:p14="http://schemas.microsoft.com/office/powerpoint/2010/main" val="3858290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fld id="{0B4F4A8A-399F-4A82-BF5F-04537B341266}" type="slidenum">
              <a:rPr lang="en-US"/>
              <a:pPr/>
              <a:t>12</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521805" y="4338638"/>
            <a:ext cx="5665304" cy="4260850"/>
          </a:xfrm>
          <a:noFill/>
        </p:spPr>
        <p:txBody>
          <a:bodyPr/>
          <a:lstStyle/>
          <a:p>
            <a:pPr eaLnBrk="1" hangingPunct="1"/>
            <a:r>
              <a:rPr lang="en-US" sz="1000" b="1" smtClean="0">
                <a:solidFill>
                  <a:srgbClr val="000000"/>
                </a:solidFill>
              </a:rPr>
              <a:t>KEY MESSAGE: The two most common types of diabetes are type 1 and type 2. </a:t>
            </a:r>
          </a:p>
          <a:p>
            <a:pPr eaLnBrk="1" hangingPunct="1"/>
            <a:endParaRPr lang="en-US" sz="1000" b="1" smtClean="0">
              <a:solidFill>
                <a:srgbClr val="000000"/>
              </a:solidFill>
            </a:endParaRPr>
          </a:p>
          <a:p>
            <a:pPr eaLnBrk="1" hangingPunct="1"/>
            <a:r>
              <a:rPr lang="en-US" sz="1000" b="1" i="1" smtClean="0">
                <a:solidFill>
                  <a:srgbClr val="000000"/>
                </a:solidFill>
              </a:rPr>
              <a:t>Supporting Points</a:t>
            </a:r>
            <a:endParaRPr lang="en-US" sz="1000" smtClean="0">
              <a:solidFill>
                <a:srgbClr val="000000"/>
              </a:solidFill>
            </a:endParaRPr>
          </a:p>
          <a:p>
            <a:pPr eaLnBrk="1" hangingPunct="1">
              <a:buFontTx/>
              <a:buChar char="•"/>
            </a:pPr>
            <a:r>
              <a:rPr lang="en-US" sz="1000" b="1" smtClean="0">
                <a:solidFill>
                  <a:srgbClr val="000000"/>
                </a:solidFill>
              </a:rPr>
              <a:t> Type 1 and type 2 diabetes are the most common forms of the disease. </a:t>
            </a:r>
            <a:r>
              <a:rPr lang="en-US" sz="1000" smtClean="0">
                <a:solidFill>
                  <a:srgbClr val="000000"/>
                </a:solidFill>
              </a:rPr>
              <a:t>In type 1 diabetes, the beta cells of the pancreas stop producing insulin. Type 2 diabetes is a metabolic disorder in which the body does not properly use insulin or produce insulin in the right amounts or at the right times.</a:t>
            </a:r>
          </a:p>
          <a:p>
            <a:pPr eaLnBrk="1" hangingPunct="1">
              <a:buFontTx/>
              <a:buChar char="•"/>
            </a:pPr>
            <a:r>
              <a:rPr lang="en-US" sz="1000" b="1" smtClean="0">
                <a:solidFill>
                  <a:srgbClr val="000000"/>
                </a:solidFill>
              </a:rPr>
              <a:t> Other types of diabetes can occur.</a:t>
            </a:r>
            <a:r>
              <a:rPr lang="en-US" sz="1000" smtClean="0">
                <a:solidFill>
                  <a:srgbClr val="000000"/>
                </a:solidFill>
              </a:rPr>
              <a:t> Gestational diabetes develops in 2% to 5% of all pregnancies. Women with gestational diabetes are at increased risk for developing type 2 diabetes after pregnancy or later in life. Other specific types of diabetes may result from surgery, use of certain medications, various illnesses, and other specific causes.</a:t>
            </a:r>
          </a:p>
        </p:txBody>
      </p:sp>
    </p:spTree>
    <p:extLst>
      <p:ext uri="{BB962C8B-B14F-4D97-AF65-F5344CB8AC3E}">
        <p14:creationId xmlns:p14="http://schemas.microsoft.com/office/powerpoint/2010/main" val="2909804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475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79463" indent="-300038">
              <a:spcBef>
                <a:spcPct val="30000"/>
              </a:spcBef>
              <a:defRPr sz="1200">
                <a:solidFill>
                  <a:schemeClr val="tx1"/>
                </a:solidFill>
                <a:latin typeface="Times New Roman" panose="02020603050405020304" pitchFamily="18" charset="0"/>
              </a:defRPr>
            </a:lvl2pPr>
            <a:lvl3pPr marL="1200150" indent="-239713">
              <a:spcBef>
                <a:spcPct val="30000"/>
              </a:spcBef>
              <a:defRPr sz="1200">
                <a:solidFill>
                  <a:schemeClr val="tx1"/>
                </a:solidFill>
                <a:latin typeface="Times New Roman" panose="02020603050405020304" pitchFamily="18" charset="0"/>
              </a:defRPr>
            </a:lvl3pPr>
            <a:lvl4pPr marL="1681163" indent="-239713">
              <a:spcBef>
                <a:spcPct val="30000"/>
              </a:spcBef>
              <a:defRPr sz="1200">
                <a:solidFill>
                  <a:schemeClr val="tx1"/>
                </a:solidFill>
                <a:latin typeface="Times New Roman" panose="02020603050405020304" pitchFamily="18" charset="0"/>
              </a:defRPr>
            </a:lvl4pPr>
            <a:lvl5pPr marL="2162175" indent="-239713">
              <a:spcBef>
                <a:spcPct val="30000"/>
              </a:spcBef>
              <a:defRPr sz="1200">
                <a:solidFill>
                  <a:schemeClr val="tx1"/>
                </a:solidFill>
                <a:latin typeface="Times New Roman" panose="02020603050405020304" pitchFamily="18" charset="0"/>
              </a:defRPr>
            </a:lvl5pPr>
            <a:lvl6pPr marL="2619375" indent="-239713" eaLnBrk="0" fontAlgn="base" hangingPunct="0">
              <a:spcBef>
                <a:spcPct val="30000"/>
              </a:spcBef>
              <a:spcAft>
                <a:spcPct val="0"/>
              </a:spcAft>
              <a:defRPr sz="1200">
                <a:solidFill>
                  <a:schemeClr val="tx1"/>
                </a:solidFill>
                <a:latin typeface="Times New Roman" panose="02020603050405020304" pitchFamily="18" charset="0"/>
              </a:defRPr>
            </a:lvl6pPr>
            <a:lvl7pPr marL="3076575" indent="-239713" eaLnBrk="0" fontAlgn="base" hangingPunct="0">
              <a:spcBef>
                <a:spcPct val="30000"/>
              </a:spcBef>
              <a:spcAft>
                <a:spcPct val="0"/>
              </a:spcAft>
              <a:defRPr sz="1200">
                <a:solidFill>
                  <a:schemeClr val="tx1"/>
                </a:solidFill>
                <a:latin typeface="Times New Roman" panose="02020603050405020304" pitchFamily="18" charset="0"/>
              </a:defRPr>
            </a:lvl7pPr>
            <a:lvl8pPr marL="3533775" indent="-239713" eaLnBrk="0" fontAlgn="base" hangingPunct="0">
              <a:spcBef>
                <a:spcPct val="30000"/>
              </a:spcBef>
              <a:spcAft>
                <a:spcPct val="0"/>
              </a:spcAft>
              <a:defRPr sz="1200">
                <a:solidFill>
                  <a:schemeClr val="tx1"/>
                </a:solidFill>
                <a:latin typeface="Times New Roman" panose="02020603050405020304" pitchFamily="18" charset="0"/>
              </a:defRPr>
            </a:lvl8pPr>
            <a:lvl9pPr marL="3990975" indent="-2397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sz="1300" smtClean="0"/>
              <a:t>Diabetes Educational Services© (530) 893 - 8635 </a:t>
            </a:r>
          </a:p>
        </p:txBody>
      </p:sp>
      <p:sp>
        <p:nvSpPr>
          <p:cNvPr id="7475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79463" indent="-300038">
              <a:spcBef>
                <a:spcPct val="30000"/>
              </a:spcBef>
              <a:defRPr sz="1200">
                <a:solidFill>
                  <a:schemeClr val="tx1"/>
                </a:solidFill>
                <a:latin typeface="Times New Roman" panose="02020603050405020304" pitchFamily="18" charset="0"/>
              </a:defRPr>
            </a:lvl2pPr>
            <a:lvl3pPr marL="1200150" indent="-239713">
              <a:spcBef>
                <a:spcPct val="30000"/>
              </a:spcBef>
              <a:defRPr sz="1200">
                <a:solidFill>
                  <a:schemeClr val="tx1"/>
                </a:solidFill>
                <a:latin typeface="Times New Roman" panose="02020603050405020304" pitchFamily="18" charset="0"/>
              </a:defRPr>
            </a:lvl3pPr>
            <a:lvl4pPr marL="1681163" indent="-239713">
              <a:spcBef>
                <a:spcPct val="30000"/>
              </a:spcBef>
              <a:defRPr sz="1200">
                <a:solidFill>
                  <a:schemeClr val="tx1"/>
                </a:solidFill>
                <a:latin typeface="Times New Roman" panose="02020603050405020304" pitchFamily="18" charset="0"/>
              </a:defRPr>
            </a:lvl4pPr>
            <a:lvl5pPr marL="2162175" indent="-239713">
              <a:spcBef>
                <a:spcPct val="30000"/>
              </a:spcBef>
              <a:defRPr sz="1200">
                <a:solidFill>
                  <a:schemeClr val="tx1"/>
                </a:solidFill>
                <a:latin typeface="Times New Roman" panose="02020603050405020304" pitchFamily="18" charset="0"/>
              </a:defRPr>
            </a:lvl5pPr>
            <a:lvl6pPr marL="2619375" indent="-239713" eaLnBrk="0" fontAlgn="base" hangingPunct="0">
              <a:spcBef>
                <a:spcPct val="30000"/>
              </a:spcBef>
              <a:spcAft>
                <a:spcPct val="0"/>
              </a:spcAft>
              <a:defRPr sz="1200">
                <a:solidFill>
                  <a:schemeClr val="tx1"/>
                </a:solidFill>
                <a:latin typeface="Times New Roman" panose="02020603050405020304" pitchFamily="18" charset="0"/>
              </a:defRPr>
            </a:lvl6pPr>
            <a:lvl7pPr marL="3076575" indent="-239713" eaLnBrk="0" fontAlgn="base" hangingPunct="0">
              <a:spcBef>
                <a:spcPct val="30000"/>
              </a:spcBef>
              <a:spcAft>
                <a:spcPct val="0"/>
              </a:spcAft>
              <a:defRPr sz="1200">
                <a:solidFill>
                  <a:schemeClr val="tx1"/>
                </a:solidFill>
                <a:latin typeface="Times New Roman" panose="02020603050405020304" pitchFamily="18" charset="0"/>
              </a:defRPr>
            </a:lvl7pPr>
            <a:lvl8pPr marL="3533775" indent="-239713" eaLnBrk="0" fontAlgn="base" hangingPunct="0">
              <a:spcBef>
                <a:spcPct val="30000"/>
              </a:spcBef>
              <a:spcAft>
                <a:spcPct val="0"/>
              </a:spcAft>
              <a:defRPr sz="1200">
                <a:solidFill>
                  <a:schemeClr val="tx1"/>
                </a:solidFill>
                <a:latin typeface="Times New Roman" panose="02020603050405020304" pitchFamily="18" charset="0"/>
              </a:defRPr>
            </a:lvl8pPr>
            <a:lvl9pPr marL="3990975" indent="-2397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53D8AEB-B83F-4151-B941-B7F305F597D6}" type="slidenum">
              <a:rPr lang="en-US" sz="1300" smtClean="0"/>
              <a:pPr>
                <a:spcBef>
                  <a:spcPct val="0"/>
                </a:spcBef>
              </a:pPr>
              <a:t>13</a:t>
            </a:fld>
            <a:endParaRPr lang="en-US" sz="1300" smtClean="0"/>
          </a:p>
        </p:txBody>
      </p:sp>
    </p:spTree>
    <p:extLst>
      <p:ext uri="{BB962C8B-B14F-4D97-AF65-F5344CB8AC3E}">
        <p14:creationId xmlns:p14="http://schemas.microsoft.com/office/powerpoint/2010/main" val="908846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fld id="{2DD907B5-A4E2-47F8-8689-4E82F200EB38}" type="slidenum">
              <a:rPr lang="en-US"/>
              <a:pPr/>
              <a:t>14</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521805" y="4338638"/>
            <a:ext cx="5665304" cy="4260850"/>
          </a:xfrm>
          <a:noFill/>
          <a:extLst>
            <a:ext uri="{91240B29-F687-4F45-9708-019B960494DF}">
              <a14:hiddenLine xmlns:a14="http://schemas.microsoft.com/office/drawing/2010/main" w="9525">
                <a:solidFill>
                  <a:schemeClr val="bg1"/>
                </a:solidFill>
                <a:miter lim="800000"/>
                <a:headEnd/>
                <a:tailEnd/>
              </a14:hiddenLine>
            </a:ext>
          </a:extLst>
        </p:spPr>
        <p:txBody>
          <a:bodyPr/>
          <a:lstStyle/>
          <a:p>
            <a:pPr eaLnBrk="1" hangingPunct="1"/>
            <a:r>
              <a:rPr lang="en-US" sz="1000" b="1" smtClean="0">
                <a:solidFill>
                  <a:srgbClr val="000000"/>
                </a:solidFill>
              </a:rPr>
              <a:t>KEY MESSAGE: Although diabetes is a lifelong disease, people with diabetes can take steps to manage it and prevent serious medical problems. </a:t>
            </a:r>
          </a:p>
          <a:p>
            <a:pPr eaLnBrk="1" hangingPunct="1"/>
            <a:endParaRPr lang="en-US" sz="1000" b="1" smtClean="0">
              <a:solidFill>
                <a:srgbClr val="000000"/>
              </a:solidFill>
            </a:endParaRPr>
          </a:p>
          <a:p>
            <a:pPr eaLnBrk="1" hangingPunct="1"/>
            <a:r>
              <a:rPr lang="en-US" sz="1000" b="1" i="1" smtClean="0">
                <a:solidFill>
                  <a:srgbClr val="000000"/>
                </a:solidFill>
              </a:rPr>
              <a:t>Supporting Points</a:t>
            </a:r>
            <a:endParaRPr lang="en-US" sz="1000" smtClean="0">
              <a:solidFill>
                <a:srgbClr val="000000"/>
              </a:solidFill>
            </a:endParaRPr>
          </a:p>
          <a:p>
            <a:pPr eaLnBrk="1" hangingPunct="1">
              <a:buFontTx/>
              <a:buChar char="•"/>
            </a:pPr>
            <a:r>
              <a:rPr lang="en-US" sz="1000" b="1" smtClean="0">
                <a:solidFill>
                  <a:srgbClr val="000000"/>
                </a:solidFill>
              </a:rPr>
              <a:t> Diabetes is common. </a:t>
            </a:r>
            <a:r>
              <a:rPr lang="en-US" sz="1000" smtClean="0">
                <a:solidFill>
                  <a:srgbClr val="000000"/>
                </a:solidFill>
              </a:rPr>
              <a:t>According to the American Diabetes Association (ADA), 18.2 million people in the United States (6.3% of the population) have diabetes. Many people with type 2 diabetes do not know they have the disease, which is typically “silent” (asymptomatic) in its early stages. Although an estimated 13 million have been diagnosed, 5.2 million Americans—more than one third of people with diabetes—are unaware they have the disease.</a:t>
            </a:r>
          </a:p>
          <a:p>
            <a:pPr eaLnBrk="1" hangingPunct="1">
              <a:buFontTx/>
              <a:buChar char="•"/>
            </a:pPr>
            <a:r>
              <a:rPr lang="en-US" sz="1000" b="1" smtClean="0">
                <a:solidFill>
                  <a:srgbClr val="000000"/>
                </a:solidFill>
              </a:rPr>
              <a:t> Diabetes is chronic.</a:t>
            </a:r>
            <a:r>
              <a:rPr lang="en-US" sz="1000" smtClean="0">
                <a:solidFill>
                  <a:srgbClr val="000000"/>
                </a:solidFill>
              </a:rPr>
              <a:t> Diabetes is a lifelong disease that has no cure at present. </a:t>
            </a:r>
          </a:p>
          <a:p>
            <a:pPr eaLnBrk="1" hangingPunct="1">
              <a:buFontTx/>
              <a:buChar char="•"/>
            </a:pPr>
            <a:r>
              <a:rPr lang="en-US" sz="1000" smtClean="0">
                <a:solidFill>
                  <a:srgbClr val="000000"/>
                </a:solidFill>
              </a:rPr>
              <a:t> </a:t>
            </a:r>
            <a:r>
              <a:rPr lang="en-US" sz="1000" b="1" smtClean="0">
                <a:solidFill>
                  <a:srgbClr val="000000"/>
                </a:solidFill>
              </a:rPr>
              <a:t>Diabetes is controllable.</a:t>
            </a:r>
            <a:r>
              <a:rPr lang="en-US" sz="1000" smtClean="0">
                <a:solidFill>
                  <a:srgbClr val="000000"/>
                </a:solidFill>
              </a:rPr>
              <a:t> Diabetes can be managed when people take charge of the disease by adopting a healthier lifestyle, learning self-care skills, and receiving regular care from their health professionals.</a:t>
            </a:r>
          </a:p>
        </p:txBody>
      </p:sp>
    </p:spTree>
    <p:extLst>
      <p:ext uri="{BB962C8B-B14F-4D97-AF65-F5344CB8AC3E}">
        <p14:creationId xmlns:p14="http://schemas.microsoft.com/office/powerpoint/2010/main" val="4278114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fld id="{5AF2032D-4B9F-4164-AA72-5DA127CAB19D}" type="slidenum">
              <a:rPr lang="en-US"/>
              <a:pPr/>
              <a:t>15</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521805" y="4338638"/>
            <a:ext cx="5665304" cy="4260850"/>
          </a:xfrm>
          <a:noFill/>
        </p:spPr>
        <p:txBody>
          <a:bodyPr/>
          <a:lstStyle/>
          <a:p>
            <a:pPr eaLnBrk="1" hangingPunct="1"/>
            <a:r>
              <a:rPr lang="en-US" sz="1000" b="1" smtClean="0">
                <a:solidFill>
                  <a:srgbClr val="000000"/>
                </a:solidFill>
              </a:rPr>
              <a:t>KEY MESSAGE: Although diabetes is serious, people with diabetes can live active, full, and productive lives by taking charge of their health. </a:t>
            </a:r>
          </a:p>
          <a:p>
            <a:pPr eaLnBrk="1" hangingPunct="1"/>
            <a:endParaRPr lang="en-US" sz="1000" b="1" smtClean="0">
              <a:solidFill>
                <a:srgbClr val="000000"/>
              </a:solidFill>
            </a:endParaRPr>
          </a:p>
          <a:p>
            <a:pPr eaLnBrk="1" hangingPunct="1"/>
            <a:r>
              <a:rPr lang="en-US" sz="1000" b="1" i="1" smtClean="0">
                <a:solidFill>
                  <a:srgbClr val="000000"/>
                </a:solidFill>
              </a:rPr>
              <a:t>Supporting Points</a:t>
            </a:r>
            <a:endParaRPr lang="en-US" sz="1000" smtClean="0">
              <a:solidFill>
                <a:srgbClr val="000000"/>
              </a:solidFill>
            </a:endParaRPr>
          </a:p>
          <a:p>
            <a:pPr eaLnBrk="1" hangingPunct="1">
              <a:buFontTx/>
              <a:buChar char="•"/>
            </a:pPr>
            <a:r>
              <a:rPr lang="en-US" sz="1000" b="1" smtClean="0">
                <a:solidFill>
                  <a:srgbClr val="000000"/>
                </a:solidFill>
              </a:rPr>
              <a:t> With proper care, diabetes complications can be prevented or delayed. </a:t>
            </a:r>
            <a:r>
              <a:rPr lang="en-US" sz="1000" smtClean="0">
                <a:solidFill>
                  <a:srgbClr val="000000"/>
                </a:solidFill>
              </a:rPr>
              <a:t>People with diabetes can reduce their risk of complications if they are educated about their disease, practice skills to manage blood glucose levels, and receive regular checkups from their health care team.</a:t>
            </a:r>
          </a:p>
        </p:txBody>
      </p:sp>
    </p:spTree>
    <p:extLst>
      <p:ext uri="{BB962C8B-B14F-4D97-AF65-F5344CB8AC3E}">
        <p14:creationId xmlns:p14="http://schemas.microsoft.com/office/powerpoint/2010/main" val="3795697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fld id="{B0487BB0-4043-4AD5-9756-1257285C8275}" type="slidenum">
              <a:rPr lang="en-US"/>
              <a:pPr/>
              <a:t>19</a:t>
            </a:fld>
            <a:endParaRPr lang="en-US"/>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xfrm>
            <a:off x="521805" y="4338638"/>
            <a:ext cx="5665304" cy="4260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b="1" smtClean="0">
                <a:solidFill>
                  <a:srgbClr val="000000"/>
                </a:solidFill>
              </a:rPr>
              <a:t>KEY MESSAGE: Successful diabetes management is based on an individualized care plan, tailored to a person’s lifestyle and needs.</a:t>
            </a:r>
          </a:p>
          <a:p>
            <a:pPr eaLnBrk="1" hangingPunct="1"/>
            <a:endParaRPr lang="en-US" sz="1000" smtClean="0">
              <a:solidFill>
                <a:srgbClr val="000000"/>
              </a:solidFill>
            </a:endParaRPr>
          </a:p>
          <a:p>
            <a:pPr eaLnBrk="1" hangingPunct="1"/>
            <a:r>
              <a:rPr lang="en-US" sz="1000" b="1" i="1" smtClean="0">
                <a:solidFill>
                  <a:srgbClr val="000000"/>
                </a:solidFill>
              </a:rPr>
              <a:t>Supporting Points</a:t>
            </a:r>
          </a:p>
          <a:p>
            <a:pPr eaLnBrk="1" hangingPunct="1">
              <a:buFontTx/>
              <a:buChar char="•"/>
            </a:pPr>
            <a:r>
              <a:rPr lang="en-US" sz="1000" b="1" smtClean="0">
                <a:solidFill>
                  <a:srgbClr val="000000"/>
                </a:solidFill>
              </a:rPr>
              <a:t> Patient education is the heart of the care plan. </a:t>
            </a:r>
            <a:r>
              <a:rPr lang="en-US" sz="1000" smtClean="0">
                <a:solidFill>
                  <a:srgbClr val="000000"/>
                </a:solidFill>
              </a:rPr>
              <a:t>By learning about diabetes and its management, people can reduce their risk of complications, recognize and manage symptoms, and lead full, active lives.</a:t>
            </a:r>
          </a:p>
          <a:p>
            <a:pPr eaLnBrk="1" hangingPunct="1">
              <a:buFontTx/>
              <a:buChar char="•"/>
            </a:pPr>
            <a:r>
              <a:rPr lang="en-US" sz="1000" smtClean="0">
                <a:solidFill>
                  <a:srgbClr val="000000"/>
                </a:solidFill>
              </a:rPr>
              <a:t> </a:t>
            </a:r>
            <a:r>
              <a:rPr lang="en-US" sz="1000" b="1" smtClean="0">
                <a:solidFill>
                  <a:srgbClr val="000000"/>
                </a:solidFill>
              </a:rPr>
              <a:t>Lifestyle changes, such as making healthy food choices and becoming more physically active, are important for everyone with diabetes.</a:t>
            </a:r>
            <a:r>
              <a:rPr lang="en-US" sz="1000" smtClean="0">
                <a:solidFill>
                  <a:srgbClr val="000000"/>
                </a:solidFill>
              </a:rPr>
              <a:t> Blood glucose monitoring is an essential self-care skill that can help people reach their blood glucose goals and make informed choices about managing diabetes. Reaching and maintaining a healthy body weight is another important component of diabetes self-management for many people. Learning to manage stress through relaxation techniques and other methods also is key to successful diabetes management.</a:t>
            </a:r>
          </a:p>
          <a:p>
            <a:pPr eaLnBrk="1" hangingPunct="1">
              <a:buFontTx/>
              <a:buChar char="•"/>
            </a:pPr>
            <a:r>
              <a:rPr lang="en-US" sz="1000" b="1" smtClean="0">
                <a:solidFill>
                  <a:srgbClr val="000000"/>
                </a:solidFill>
              </a:rPr>
              <a:t> Many people with diabetes also need oral diabetes medications, insulin injections, or both.</a:t>
            </a:r>
            <a:r>
              <a:rPr lang="en-US" sz="1000" smtClean="0">
                <a:solidFill>
                  <a:srgbClr val="000000"/>
                </a:solidFill>
              </a:rPr>
              <a:t> Insulin is always needed in people with type 1 diabetes, because the pancreas no longer makes sufficient insulin in this disease. In people with type 2 diabetes, oral medications, insulin, or both may be prescribed if lifestyle changes alone are not enough to control blood glucose.</a:t>
            </a:r>
          </a:p>
        </p:txBody>
      </p:sp>
    </p:spTree>
    <p:extLst>
      <p:ext uri="{BB962C8B-B14F-4D97-AF65-F5344CB8AC3E}">
        <p14:creationId xmlns:p14="http://schemas.microsoft.com/office/powerpoint/2010/main" val="33563967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pPr>
              <a:defRPr/>
            </a:pPr>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kumimoji="0" lang="en-US" dirty="0">
              <a:solidFill>
                <a:srgbClr val="FFFFFF"/>
              </a:solidFill>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pPr>
              <a:defRPr/>
            </a:pPr>
            <a:fld id="{0247E09B-841F-4DDC-A3BA-49138A265551}"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F8CFA630-13BB-46C4-BD44-B2C5F9B66074}" type="datetimeFigureOut">
              <a:rPr lang="en-US" smtClean="0"/>
              <a:pPr eaLnBrk="1" latinLnBrk="0" hangingPunct="1"/>
              <a:t>5/1/2014</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pPr>
              <a:defRPr/>
            </a:pPr>
            <a:fld id="{5A5EF8D5-C04F-44EC-B3C7-ECB382E35317}"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pPr eaLnBrk="1" latinLnBrk="0" hangingPunct="1"/>
            <a:fld id="{F8CFA630-13BB-46C4-BD44-B2C5F9B66074}" type="datetimeFigureOut">
              <a:rPr lang="en-US" smtClean="0"/>
              <a:pPr eaLnBrk="1" latinLnBrk="0" hangingPunct="1"/>
              <a:t>5/1/2014</a:t>
            </a:fld>
            <a:endParaRPr lang="en-US" dirty="0"/>
          </a:p>
        </p:txBody>
      </p:sp>
      <p:sp>
        <p:nvSpPr>
          <p:cNvPr id="5" name="Footer Placeholder 4"/>
          <p:cNvSpPr>
            <a:spLocks noGrp="1"/>
          </p:cNvSpPr>
          <p:nvPr>
            <p:ph type="ftr" sz="quarter" idx="11"/>
          </p:nvPr>
        </p:nvSpPr>
        <p:spPr>
          <a:xfrm>
            <a:off x="457200" y="6556248"/>
            <a:ext cx="3657600" cy="228600"/>
          </a:xfrm>
        </p:spPr>
        <p:txBody>
          <a:bodyPr/>
          <a:lstStyle>
            <a:extLst/>
          </a:lstStyle>
          <a:p>
            <a:endParaRPr kumimoji="0" lang="en-US" dirty="0"/>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pPr>
              <a:defRPr/>
            </a:pPr>
            <a:fld id="{059BA2D8-FA0D-493A-8BFA-46094C0B57F2}"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264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5613" y="1598613"/>
            <a:ext cx="4037012"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598613"/>
            <a:ext cx="4037013"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0"/>
          <p:cNvSpPr>
            <a:spLocks noGrp="1" noChangeArrowheads="1"/>
          </p:cNvSpPr>
          <p:nvPr>
            <p:ph type="sldNum" sz="quarter" idx="10"/>
          </p:nvPr>
        </p:nvSpPr>
        <p:spPr>
          <a:ln/>
        </p:spPr>
        <p:txBody>
          <a:bodyPr/>
          <a:lstStyle>
            <a:lvl1pPr>
              <a:defRPr/>
            </a:lvl1pPr>
          </a:lstStyle>
          <a:p>
            <a:pPr>
              <a:defRPr/>
            </a:pPr>
            <a:fld id="{114813B1-857E-4D46-BE5D-9A28513CA6BB}" type="slidenum">
              <a:rPr lang="en-US"/>
              <a:pPr>
                <a:defRPr/>
              </a:pPr>
              <a:t>‹#›</a:t>
            </a:fld>
            <a:endParaRPr lang="en-US"/>
          </a:p>
        </p:txBody>
      </p:sp>
    </p:spTree>
    <p:extLst>
      <p:ext uri="{BB962C8B-B14F-4D97-AF65-F5344CB8AC3E}">
        <p14:creationId xmlns:p14="http://schemas.microsoft.com/office/powerpoint/2010/main" val="3427061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18"/>
          <p:cNvSpPr>
            <a:spLocks noGrp="1" noChangeArrowheads="1"/>
          </p:cNvSpPr>
          <p:nvPr>
            <p:ph type="sldNum" sz="quarter" idx="10"/>
          </p:nvPr>
        </p:nvSpPr>
        <p:spPr/>
        <p:txBody>
          <a:bodyPr/>
          <a:lstStyle>
            <a:lvl1pPr>
              <a:defRPr/>
            </a:lvl1pPr>
          </a:lstStyle>
          <a:p>
            <a:pPr>
              <a:defRPr/>
            </a:pPr>
            <a:fld id="{AE7B05DB-FC04-4768-9B1A-64CA06E6BA5A}" type="slidenum">
              <a:rPr lang="en-US"/>
              <a:pPr>
                <a:defRPr/>
              </a:pPr>
              <a:t>‹#›</a:t>
            </a:fld>
            <a:endParaRPr lang="en-US"/>
          </a:p>
        </p:txBody>
      </p:sp>
      <p:sp>
        <p:nvSpPr>
          <p:cNvPr id="6" name="Rectangle 219"/>
          <p:cNvSpPr>
            <a:spLocks noGrp="1" noChangeArrowheads="1"/>
          </p:cNvSpPr>
          <p:nvPr>
            <p:ph type="dt" sz="half" idx="11"/>
          </p:nvPr>
        </p:nvSpPr>
        <p:spPr>
          <a:xfrm>
            <a:off x="457200" y="6243638"/>
            <a:ext cx="2133600" cy="457200"/>
          </a:xfrm>
          <a:prstGeom prst="rect">
            <a:avLst/>
          </a:prstGeom>
        </p:spPr>
        <p:txBody>
          <a:bodyPr/>
          <a:lstStyle>
            <a:lvl1pPr>
              <a:defRPr>
                <a:latin typeface="Arial" charset="0"/>
              </a:defRPr>
            </a:lvl1pPr>
          </a:lstStyle>
          <a:p>
            <a:pPr>
              <a:defRPr/>
            </a:pPr>
            <a:endParaRPr lang="en-US"/>
          </a:p>
        </p:txBody>
      </p:sp>
    </p:spTree>
    <p:extLst>
      <p:ext uri="{BB962C8B-B14F-4D97-AF65-F5344CB8AC3E}">
        <p14:creationId xmlns:p14="http://schemas.microsoft.com/office/powerpoint/2010/main" val="2397654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2642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598613"/>
            <a:ext cx="4037012"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5025" y="1598613"/>
            <a:ext cx="4037013"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5025" y="3922713"/>
            <a:ext cx="4037013"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0"/>
          <p:cNvSpPr>
            <a:spLocks noGrp="1" noChangeArrowheads="1"/>
          </p:cNvSpPr>
          <p:nvPr>
            <p:ph type="sldNum" sz="quarter" idx="10"/>
          </p:nvPr>
        </p:nvSpPr>
        <p:spPr>
          <a:ln/>
        </p:spPr>
        <p:txBody>
          <a:bodyPr/>
          <a:lstStyle>
            <a:lvl1pPr>
              <a:defRPr/>
            </a:lvl1pPr>
          </a:lstStyle>
          <a:p>
            <a:pPr>
              <a:defRPr/>
            </a:pPr>
            <a:fld id="{CBE6F69D-EC7C-4158-B48B-7F1BD0375DFA}" type="slidenum">
              <a:rPr lang="en-US"/>
              <a:pPr>
                <a:defRPr/>
              </a:pPr>
              <a:t>‹#›</a:t>
            </a:fld>
            <a:endParaRPr lang="en-US"/>
          </a:p>
        </p:txBody>
      </p:sp>
    </p:spTree>
    <p:extLst>
      <p:ext uri="{BB962C8B-B14F-4D97-AF65-F5344CB8AC3E}">
        <p14:creationId xmlns:p14="http://schemas.microsoft.com/office/powerpoint/2010/main" val="488170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extLst/>
          </a:lstStyle>
          <a:p>
            <a:pPr eaLnBrk="1" latinLnBrk="0" hangingPunct="1"/>
            <a:fld id="{F8CFA630-13BB-46C4-BD44-B2C5F9B66074}" type="datetimeFigureOut">
              <a:rPr lang="en-US" smtClean="0"/>
              <a:pPr eaLnBrk="1" latinLnBrk="0" hangingPunct="1"/>
              <a:t>5/1/2014</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pPr>
              <a:defRPr/>
            </a:pPr>
            <a:fld id="{525138AE-A095-449D-9577-7111D12A472A}"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pPr eaLnBrk="1" latinLnBrk="0" hangingPunct="1"/>
            <a:fld id="{F8CFA630-13BB-46C4-BD44-B2C5F9B66074}" type="datetimeFigureOut">
              <a:rPr lang="en-US" smtClean="0"/>
              <a:pPr eaLnBrk="1" latinLnBrk="0" hangingPunct="1"/>
              <a:t>5/1/2014</a:t>
            </a:fld>
            <a:endParaRPr lang="en-US">
              <a:solidFill>
                <a:schemeClr val="tx2"/>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kumimoji="0" lang="en-US" dirty="0">
              <a:solidFill>
                <a:schemeClr val="tx2"/>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pPr>
              <a:defRPr/>
            </a:pPr>
            <a:fld id="{E8BEF6EC-E333-449E-A077-DCBC93F2C53D}"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eaLnBrk="1" latinLnBrk="0" hangingPunct="1"/>
            <a:fld id="{F8CFA630-13BB-46C4-BD44-B2C5F9B66074}" type="datetimeFigureOut">
              <a:rPr lang="en-US" smtClean="0"/>
              <a:pPr eaLnBrk="1" latinLnBrk="0" hangingPunct="1"/>
              <a:t>5/1/2014</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pPr>
              <a:defRPr/>
            </a:pPr>
            <a:fld id="{68DD374E-E8F5-4406-8AE1-19ED5A076712}"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eaLnBrk="1" latinLnBrk="0" hangingPunct="1"/>
            <a:fld id="{F8CFA630-13BB-46C4-BD44-B2C5F9B66074}" type="datetimeFigureOut">
              <a:rPr lang="en-US" smtClean="0"/>
              <a:pPr eaLnBrk="1" latinLnBrk="0" hangingPunct="1"/>
              <a:t>5/1/2014</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pPr>
              <a:defRPr/>
            </a:pPr>
            <a:fld id="{80379B99-3D86-47B4-A0E0-D311B39F106B}"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eaLnBrk="1" latinLnBrk="0" hangingPunct="1"/>
            <a:fld id="{F8CFA630-13BB-46C4-BD44-B2C5F9B66074}" type="datetimeFigureOut">
              <a:rPr lang="en-US" smtClean="0"/>
              <a:pPr eaLnBrk="1" latinLnBrk="0" hangingPunct="1"/>
              <a:t>5/1/2014</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pPr>
              <a:defRPr/>
            </a:pPr>
            <a:fld id="{0A191652-4370-4586-BADE-97B8E4921532}"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pPr eaLnBrk="1" latinLnBrk="0" hangingPunct="1"/>
            <a:fld id="{F8CFA630-13BB-46C4-BD44-B2C5F9B66074}" type="datetimeFigureOut">
              <a:rPr lang="en-US" smtClean="0"/>
              <a:pPr eaLnBrk="1" latinLnBrk="0" hangingPunct="1"/>
              <a:t>5/1/2014</a:t>
            </a:fld>
            <a:endParaRPr lang="en-US" dirty="0">
              <a:solidFill>
                <a:schemeClr val="tx2"/>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kumimoji="0" lang="en-US" dirty="0">
              <a:solidFill>
                <a:schemeClr val="tx2"/>
              </a:solidFill>
            </a:endParaRPr>
          </a:p>
        </p:txBody>
      </p:sp>
      <p:sp>
        <p:nvSpPr>
          <p:cNvPr id="4" name="Slide Number Placeholder 3"/>
          <p:cNvSpPr>
            <a:spLocks noGrp="1"/>
          </p:cNvSpPr>
          <p:nvPr>
            <p:ph type="sldNum" sz="quarter" idx="12"/>
          </p:nvPr>
        </p:nvSpPr>
        <p:spPr/>
        <p:txBody>
          <a:bodyPr/>
          <a:lstStyle>
            <a:extLst/>
          </a:lstStyle>
          <a:p>
            <a:pPr>
              <a:defRPr/>
            </a:pPr>
            <a:fld id="{BA0E922A-2B0F-486A-8534-8CF98328A053}"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eaLnBrk="1" latinLnBrk="0" hangingPunct="1"/>
            <a:fld id="{F8CFA630-13BB-46C4-BD44-B2C5F9B66074}" type="datetimeFigureOut">
              <a:rPr lang="en-US" smtClean="0"/>
              <a:pPr eaLnBrk="1" latinLnBrk="0" hangingPunct="1"/>
              <a:t>5/1/2014</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pPr>
              <a:defRPr/>
            </a:pPr>
            <a:fld id="{19FA6F35-4F55-4520-9CE9-4190E39B18CF}"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pPr eaLnBrk="1" latinLnBrk="0" hangingPunct="1"/>
            <a:fld id="{F8CFA630-13BB-46C4-BD44-B2C5F9B66074}" type="datetimeFigureOut">
              <a:rPr lang="en-US" smtClean="0"/>
              <a:pPr eaLnBrk="1" latinLnBrk="0" hangingPunct="1"/>
              <a:t>5/1/2014</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pPr>
              <a:defRPr/>
            </a:pPr>
            <a:fld id="{CD884172-ECF3-46F5-8D53-2C86835739E2}" type="slidenum">
              <a:rPr lang="en-US" smtClean="0"/>
              <a:pPr>
                <a:defRPr/>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6">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pPr eaLnBrk="1" latinLnBrk="0" hangingPunct="1"/>
            <a:fld id="{F8CFA630-13BB-46C4-BD44-B2C5F9B66074}" type="datetimeFigureOut">
              <a:rPr lang="en-US" smtClean="0"/>
              <a:pPr eaLnBrk="1" latinLnBrk="0" hangingPunct="1"/>
              <a:t>5/1/2014</a:t>
            </a:fld>
            <a:endParaRPr lang="en-US" sz="1000" dirty="0">
              <a:solidFill>
                <a:schemeClr val="tx2"/>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lgn="r" eaLnBrk="1" latinLnBrk="0" hangingPunct="1"/>
            <a:endParaRPr kumimoji="0" lang="en-US" sz="1000" dirty="0">
              <a:solidFill>
                <a:schemeClr val="tx2"/>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a:defRPr/>
            </a:pPr>
            <a:fld id="{F117D363-A1D7-4FE6-B5FE-E46995BCFFE7}"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 id="2147484100" r:id="rId12"/>
    <p:sldLayoutId id="2147484101" r:id="rId13"/>
    <p:sldLayoutId id="2147484102" r:id="rId14"/>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png"/><Relationship Id="rId7" Type="http://schemas.openxmlformats.org/officeDocument/2006/relationships/diagramColors" Target="../diagrams/colors1.xml"/><Relationship Id="rId12"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QuickStyle" Target="../diagrams/quickStyle1.xml"/><Relationship Id="rId11" Type="http://schemas.openxmlformats.org/officeDocument/2006/relationships/image" Target="../media/image19.png"/><Relationship Id="rId5" Type="http://schemas.openxmlformats.org/officeDocument/2006/relationships/diagramLayout" Target="../diagrams/layout1.xml"/><Relationship Id="rId10" Type="http://schemas.openxmlformats.org/officeDocument/2006/relationships/image" Target="../media/image18.png"/><Relationship Id="rId4" Type="http://schemas.openxmlformats.org/officeDocument/2006/relationships/diagramData" Target="../diagrams/data1.xml"/><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5.png"/><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hsph.harvard.edu/nutritionsource/files/healthy-eating-plate.pdf"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9.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51.jpe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png"/><Relationship Id="rId9" Type="http://schemas.openxmlformats.org/officeDocument/2006/relationships/image" Target="../media/image49.jpeg"/></Relationships>
</file>

<file path=ppt/slides/_rels/slide39.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55.jpeg"/><Relationship Id="rId11" Type="http://schemas.openxmlformats.org/officeDocument/2006/relationships/image" Target="../media/image60.png"/><Relationship Id="rId5" Type="http://schemas.openxmlformats.org/officeDocument/2006/relationships/image" Target="../media/image54.jpeg"/><Relationship Id="rId10" Type="http://schemas.openxmlformats.org/officeDocument/2006/relationships/image" Target="../media/image59.png"/><Relationship Id="rId4" Type="http://schemas.openxmlformats.org/officeDocument/2006/relationships/image" Target="../media/image53.jpeg"/><Relationship Id="rId9" Type="http://schemas.openxmlformats.org/officeDocument/2006/relationships/image" Target="../media/image58.png"/></Relationships>
</file>

<file path=ppt/slides/_rels/slide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image" Target="../media/image61.jpeg"/><Relationship Id="rId1" Type="http://schemas.openxmlformats.org/officeDocument/2006/relationships/slideLayout" Target="../slideLayouts/slideLayout7.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41.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68.jpeg"/><Relationship Id="rId7" Type="http://schemas.openxmlformats.org/officeDocument/2006/relationships/image" Target="../media/image72.jpe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71.jpeg"/><Relationship Id="rId11" Type="http://schemas.openxmlformats.org/officeDocument/2006/relationships/image" Target="../media/image76.png"/><Relationship Id="rId5" Type="http://schemas.openxmlformats.org/officeDocument/2006/relationships/image" Target="../media/image70.jpeg"/><Relationship Id="rId10" Type="http://schemas.openxmlformats.org/officeDocument/2006/relationships/image" Target="../media/image75.jpeg"/><Relationship Id="rId4" Type="http://schemas.openxmlformats.org/officeDocument/2006/relationships/image" Target="../media/image69.png"/><Relationship Id="rId9" Type="http://schemas.openxmlformats.org/officeDocument/2006/relationships/image" Target="../media/image74.jpeg"/></Relationships>
</file>

<file path=ppt/slides/_rels/slide4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w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3074"/>
          <p:cNvSpPr>
            <a:spLocks noGrp="1" noChangeArrowheads="1"/>
          </p:cNvSpPr>
          <p:nvPr>
            <p:ph type="title"/>
          </p:nvPr>
        </p:nvSpPr>
        <p:spPr>
          <a:xfrm>
            <a:off x="457200" y="625123"/>
            <a:ext cx="8212667" cy="1652411"/>
          </a:xfrm>
        </p:spPr>
        <p:txBody>
          <a:bodyPr/>
          <a:lstStyle/>
          <a:p>
            <a:pPr eaLnBrk="1" hangingPunct="1">
              <a:defRPr/>
            </a:pPr>
            <a:r>
              <a:rPr lang="en-US" sz="4267"/>
              <a:t>Welcome to </a:t>
            </a:r>
            <a:br>
              <a:rPr lang="en-US" sz="4267"/>
            </a:br>
            <a:r>
              <a:rPr lang="en-US" sz="4267"/>
              <a:t>Diabetes Survival Camp</a:t>
            </a:r>
          </a:p>
        </p:txBody>
      </p:sp>
      <p:sp>
        <p:nvSpPr>
          <p:cNvPr id="509955" name="Rectangle 3075"/>
          <p:cNvSpPr>
            <a:spLocks noGrp="1" noChangeArrowheads="1"/>
          </p:cNvSpPr>
          <p:nvPr>
            <p:ph type="body" idx="1"/>
          </p:nvPr>
        </p:nvSpPr>
        <p:spPr>
          <a:xfrm>
            <a:off x="3048000" y="2617611"/>
            <a:ext cx="4741333" cy="1151467"/>
          </a:xfrm>
        </p:spPr>
        <p:txBody>
          <a:bodyPr/>
          <a:lstStyle/>
          <a:p>
            <a:pPr eaLnBrk="1" hangingPunct="1">
              <a:defRPr/>
            </a:pPr>
            <a:r>
              <a:rPr lang="en-US" b="1" smtClean="0"/>
              <a:t> </a:t>
            </a:r>
            <a:r>
              <a:rPr lang="en-US" b="1" i="1" smtClean="0"/>
              <a:t>You can strive and thrive with diabetes</a:t>
            </a:r>
            <a:endParaRPr lang="en-US" i="1" smtClean="0"/>
          </a:p>
          <a:p>
            <a:pPr lvl="1" eaLnBrk="1" hangingPunct="1">
              <a:defRPr/>
            </a:pPr>
            <a:endParaRPr lang="en-US" smtClean="0"/>
          </a:p>
        </p:txBody>
      </p:sp>
      <p:sp>
        <p:nvSpPr>
          <p:cNvPr id="7172" name="Line 3076"/>
          <p:cNvSpPr>
            <a:spLocks noChangeShapeType="1"/>
          </p:cNvSpPr>
          <p:nvPr/>
        </p:nvSpPr>
        <p:spPr bwMode="auto">
          <a:xfrm>
            <a:off x="1" y="2277534"/>
            <a:ext cx="8142486"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717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 y="2616200"/>
            <a:ext cx="1715911"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9960" name="Rectangle 3080"/>
          <p:cNvSpPr>
            <a:spLocks noChangeArrowheads="1"/>
          </p:cNvSpPr>
          <p:nvPr/>
        </p:nvSpPr>
        <p:spPr bwMode="auto">
          <a:xfrm>
            <a:off x="3048000" y="4512734"/>
            <a:ext cx="5012267" cy="1490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90000"/>
              <a:buFont typeface="Wingdings" panose="05000000000000000000" pitchFamily="2" charset="2"/>
              <a:buBlip>
                <a:blip r:embed="rId3"/>
              </a:buBlip>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effectLst>
                  <a:outerShdw blurRad="38100" dist="38100" dir="2700000" algn="tl">
                    <a:srgbClr val="000000"/>
                  </a:outerShdw>
                </a:effectLst>
                <a:latin typeface="Arial" panose="020B0604020202020204" pitchFamily="34" charset="0"/>
              </a:defRPr>
            </a:lvl9pPr>
          </a:lstStyle>
          <a:p>
            <a:pPr eaLnBrk="1" hangingPunct="1">
              <a:defRPr/>
            </a:pPr>
            <a:r>
              <a:rPr lang="en-US" sz="2844" b="1" dirty="0"/>
              <a:t>We are in office on Tuesdays </a:t>
            </a:r>
            <a:r>
              <a:rPr lang="en-US" sz="2844" dirty="0"/>
              <a:t>(530) 876-7297</a:t>
            </a:r>
          </a:p>
          <a:p>
            <a:pPr lvl="1" eaLnBrk="1" hangingPunct="1">
              <a:defRPr/>
            </a:pPr>
            <a:endParaRPr lang="en-US" sz="2489" dirty="0"/>
          </a:p>
        </p:txBody>
      </p:sp>
    </p:spTree>
    <p:extLst>
      <p:ext uri="{BB962C8B-B14F-4D97-AF65-F5344CB8AC3E}">
        <p14:creationId xmlns:p14="http://schemas.microsoft.com/office/powerpoint/2010/main" val="12069960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9522" name="Rectangle 2"/>
          <p:cNvSpPr>
            <a:spLocks noGrp="1" noChangeArrowheads="1"/>
          </p:cNvSpPr>
          <p:nvPr>
            <p:ph type="title"/>
          </p:nvPr>
        </p:nvSpPr>
        <p:spPr/>
        <p:txBody>
          <a:bodyPr>
            <a:normAutofit fontScale="90000"/>
          </a:bodyPr>
          <a:lstStyle/>
          <a:p>
            <a:pPr eaLnBrk="1" hangingPunct="1">
              <a:defRPr/>
            </a:pPr>
            <a:r>
              <a:rPr lang="en-US" smtClean="0"/>
              <a:t>High Blood Glucose (Hyperglycemia)</a:t>
            </a:r>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7948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1570" name="Rectangle 2"/>
          <p:cNvSpPr>
            <a:spLocks noGrp="1" noChangeArrowheads="1"/>
          </p:cNvSpPr>
          <p:nvPr>
            <p:ph type="title"/>
          </p:nvPr>
        </p:nvSpPr>
        <p:spPr/>
        <p:txBody>
          <a:bodyPr>
            <a:normAutofit fontScale="90000"/>
          </a:bodyPr>
          <a:lstStyle/>
          <a:p>
            <a:pPr eaLnBrk="1" hangingPunct="1">
              <a:defRPr/>
            </a:pPr>
            <a:r>
              <a:rPr lang="en-US" b="0" smtClean="0"/>
              <a:t>Symptoms of Type 2 Diabetes</a:t>
            </a:r>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8403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3618" name="Rectangle 2"/>
          <p:cNvSpPr>
            <a:spLocks noGrp="1" noChangeArrowheads="1"/>
          </p:cNvSpPr>
          <p:nvPr>
            <p:ph type="title"/>
          </p:nvPr>
        </p:nvSpPr>
        <p:spPr/>
        <p:txBody>
          <a:bodyPr>
            <a:normAutofit fontScale="90000"/>
          </a:bodyPr>
          <a:lstStyle/>
          <a:p>
            <a:pPr eaLnBrk="1" hangingPunct="1">
              <a:defRPr/>
            </a:pPr>
            <a:r>
              <a:rPr lang="en-US" smtClean="0"/>
              <a:t>Two Main Types of Diabetes</a:t>
            </a:r>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8540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381000" y="0"/>
            <a:ext cx="8226425" cy="1143000"/>
          </a:xfrm>
        </p:spPr>
        <p:txBody>
          <a:bodyPr/>
          <a:lstStyle/>
          <a:p>
            <a:pPr eaLnBrk="1" hangingPunct="1"/>
            <a:r>
              <a:rPr lang="en-US" smtClean="0"/>
              <a:t>Natural History of Diabetes</a:t>
            </a:r>
          </a:p>
        </p:txBody>
      </p:sp>
      <p:sp>
        <p:nvSpPr>
          <p:cNvPr id="8" name="Content Placeholder 3"/>
          <p:cNvSpPr txBox="1">
            <a:spLocks/>
          </p:cNvSpPr>
          <p:nvPr/>
        </p:nvSpPr>
        <p:spPr bwMode="auto">
          <a:xfrm>
            <a:off x="5943600" y="1752600"/>
            <a:ext cx="2971800" cy="1828800"/>
          </a:xfrm>
          <a:prstGeom prst="rect">
            <a:avLst/>
          </a:prstGeom>
          <a:noFill/>
          <a:ln w="9525">
            <a:noFill/>
            <a:miter lim="800000"/>
            <a:headEnd/>
            <a:tailEnd/>
          </a:ln>
          <a:effectLst/>
        </p:spPr>
        <p:txBody>
          <a:bodyPr/>
          <a:lstStyle/>
          <a:p>
            <a:pPr marL="342900" indent="-342900" eaLnBrk="1" hangingPunct="1">
              <a:spcBef>
                <a:spcPct val="20000"/>
              </a:spcBef>
              <a:buClr>
                <a:schemeClr val="tx2"/>
              </a:buClr>
              <a:buSzPct val="65000"/>
              <a:buFont typeface="Wingdings" pitchFamily="2" charset="2"/>
              <a:buBlip>
                <a:blip r:embed="rId3"/>
              </a:buBlip>
              <a:defRPr/>
            </a:pPr>
            <a:endParaRPr lang="en-US" sz="3200" kern="0" dirty="0">
              <a:latin typeface="+mn-lt"/>
            </a:endParaRPr>
          </a:p>
        </p:txBody>
      </p:sp>
      <p:graphicFrame>
        <p:nvGraphicFramePr>
          <p:cNvPr id="9" name="Diagram 8"/>
          <p:cNvGraphicFramePr/>
          <p:nvPr/>
        </p:nvGraphicFramePr>
        <p:xfrm>
          <a:off x="304800" y="1066800"/>
          <a:ext cx="8610600" cy="5410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4517" name="TextBox 9"/>
          <p:cNvSpPr txBox="1">
            <a:spLocks noChangeArrowheads="1"/>
          </p:cNvSpPr>
          <p:nvPr/>
        </p:nvSpPr>
        <p:spPr bwMode="auto">
          <a:xfrm>
            <a:off x="914400" y="5638800"/>
            <a:ext cx="7924800" cy="307975"/>
          </a:xfrm>
          <a:prstGeom prst="rect">
            <a:avLst/>
          </a:prstGeom>
          <a:noFill/>
          <a:ln w="9525">
            <a:noFill/>
            <a:miter lim="800000"/>
            <a:headEnd/>
            <a:tailEnd/>
          </a:ln>
        </p:spPr>
        <p:txBody>
          <a:bodyPr>
            <a:spAutoFit/>
          </a:bodyPr>
          <a:lstStyle/>
          <a:p>
            <a:pPr algn="ctr" eaLnBrk="1" hangingPunct="1">
              <a:defRPr/>
            </a:pPr>
            <a:r>
              <a:rPr lang="en-US" sz="1400" dirty="0">
                <a:solidFill>
                  <a:schemeClr val="tx2">
                    <a:lumMod val="50000"/>
                  </a:schemeClr>
                </a:solidFill>
                <a:latin typeface="+mj-lt"/>
              </a:rPr>
              <a:t>Development of type 2 diabetes happens over years or decades</a:t>
            </a:r>
          </a:p>
        </p:txBody>
      </p:sp>
      <p:sp>
        <p:nvSpPr>
          <p:cNvPr id="73734" name="TextBox 12"/>
          <p:cNvSpPr txBox="1">
            <a:spLocks noChangeArrowheads="1"/>
          </p:cNvSpPr>
          <p:nvPr/>
        </p:nvSpPr>
        <p:spPr bwMode="auto">
          <a:xfrm>
            <a:off x="533400" y="510540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60000"/>
              <a:buFont typeface="Wingdings" panose="05000000000000000000" pitchFamily="2" charset="2"/>
              <a:buBlip>
                <a:blip r:embed="rId9"/>
              </a:buBlip>
              <a:defRPr sz="3200">
                <a:solidFill>
                  <a:schemeClr val="tx1"/>
                </a:solidFill>
                <a:latin typeface="Tahoma" panose="020B0604030504040204" pitchFamily="34" charset="0"/>
              </a:defRPr>
            </a:lvl1pPr>
            <a:lvl2pPr marL="742950" indent="-285750">
              <a:spcBef>
                <a:spcPct val="20000"/>
              </a:spcBef>
              <a:buClr>
                <a:schemeClr val="folHlink"/>
              </a:buClr>
              <a:buSzPct val="55000"/>
              <a:buFont typeface="Wingdings" panose="05000000000000000000" pitchFamily="2" charset="2"/>
              <a:buBlip>
                <a:blip r:embed="rId10"/>
              </a:buBlip>
              <a:defRPr sz="3200">
                <a:solidFill>
                  <a:schemeClr val="tx1"/>
                </a:solidFill>
                <a:latin typeface="Tahoma" panose="020B0604030504040204" pitchFamily="34" charset="0"/>
              </a:defRPr>
            </a:lvl2pPr>
            <a:lvl3pPr marL="1143000" indent="-228600">
              <a:spcBef>
                <a:spcPct val="20000"/>
              </a:spcBef>
              <a:buClr>
                <a:schemeClr val="tx2"/>
              </a:buClr>
              <a:buSzPct val="50000"/>
              <a:buFont typeface="Wingdings" panose="05000000000000000000" pitchFamily="2" charset="2"/>
              <a:buBlip>
                <a:blip r:embed="rId11"/>
              </a:buBlip>
              <a:defRPr sz="3200">
                <a:solidFill>
                  <a:schemeClr val="tx1"/>
                </a:solidFill>
                <a:latin typeface="Tahoma" panose="020B0604030504040204" pitchFamily="34" charset="0"/>
              </a:defRPr>
            </a:lvl3pPr>
            <a:lvl4pPr marL="1600200" indent="-228600">
              <a:spcBef>
                <a:spcPct val="20000"/>
              </a:spcBef>
              <a:buClr>
                <a:schemeClr val="tx1"/>
              </a:buClr>
              <a:buSzPct val="55000"/>
              <a:buBlip>
                <a:blip r:embed="rId12"/>
              </a:buBlip>
              <a:defRPr sz="3200">
                <a:solidFill>
                  <a:schemeClr val="tx1"/>
                </a:solidFill>
                <a:latin typeface="Tahoma" panose="020B0604030504040204" pitchFamily="34" charset="0"/>
              </a:defRPr>
            </a:lvl4pPr>
            <a:lvl5pPr marL="2057400" indent="-228600">
              <a:spcBef>
                <a:spcPct val="20000"/>
              </a:spcBef>
              <a:buClr>
                <a:schemeClr val="tx1"/>
              </a:buClr>
              <a:buBlip>
                <a:blip r:embed="rId12"/>
              </a:buBlip>
              <a:defRPr sz="32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Blip>
                <a:blip r:embed="rId12"/>
              </a:buBlip>
              <a:defRPr sz="32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Blip>
                <a:blip r:embed="rId12"/>
              </a:buBlip>
              <a:defRPr sz="32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Blip>
                <a:blip r:embed="rId12"/>
              </a:buBlip>
              <a:defRPr sz="32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Blip>
                <a:blip r:embed="rId12"/>
              </a:buBlip>
              <a:defRPr sz="3200">
                <a:solidFill>
                  <a:schemeClr val="tx1"/>
                </a:solidFill>
                <a:latin typeface="Tahoma" panose="020B0604030504040204" pitchFamily="34" charset="0"/>
              </a:defRPr>
            </a:lvl9pPr>
          </a:lstStyle>
          <a:p>
            <a:pPr eaLnBrk="1" hangingPunct="1">
              <a:spcBef>
                <a:spcPct val="0"/>
              </a:spcBef>
              <a:buClrTx/>
              <a:buSzTx/>
              <a:buFontTx/>
              <a:buNone/>
            </a:pPr>
            <a:endParaRPr lang="en-US" sz="2400">
              <a:latin typeface="Times New Roman" panose="02020603050405020304" pitchFamily="18" charset="0"/>
            </a:endParaRPr>
          </a:p>
        </p:txBody>
      </p:sp>
      <p:sp>
        <p:nvSpPr>
          <p:cNvPr id="73735" name="Left Arrow 15"/>
          <p:cNvSpPr>
            <a:spLocks noChangeArrowheads="1"/>
          </p:cNvSpPr>
          <p:nvPr/>
        </p:nvSpPr>
        <p:spPr bwMode="auto">
          <a:xfrm>
            <a:off x="2667000" y="2895600"/>
            <a:ext cx="1143000" cy="609600"/>
          </a:xfrm>
          <a:prstGeom prst="leftArrow">
            <a:avLst>
              <a:gd name="adj1" fmla="val 63333"/>
              <a:gd name="adj2" fmla="val 50000"/>
            </a:avLst>
          </a:prstGeom>
          <a:solidFill>
            <a:schemeClr val="tx1"/>
          </a:solidFill>
          <a:ln w="12700" algn="ctr">
            <a:solidFill>
              <a:schemeClr val="tx1"/>
            </a:solidFill>
            <a:round/>
            <a:headEnd/>
            <a:tailEnd/>
          </a:ln>
        </p:spPr>
        <p:txBody>
          <a:bodyPr/>
          <a:lstStyle>
            <a:lvl1pPr>
              <a:spcBef>
                <a:spcPct val="20000"/>
              </a:spcBef>
              <a:buClr>
                <a:schemeClr val="tx2"/>
              </a:buClr>
              <a:buSzPct val="60000"/>
              <a:buFont typeface="Wingdings" panose="05000000000000000000" pitchFamily="2" charset="2"/>
              <a:buBlip>
                <a:blip r:embed="rId9"/>
              </a:buBlip>
              <a:defRPr sz="3200">
                <a:solidFill>
                  <a:schemeClr val="tx1"/>
                </a:solidFill>
                <a:latin typeface="Tahoma" panose="020B0604030504040204" pitchFamily="34" charset="0"/>
              </a:defRPr>
            </a:lvl1pPr>
            <a:lvl2pPr marL="742950" indent="-285750">
              <a:spcBef>
                <a:spcPct val="20000"/>
              </a:spcBef>
              <a:buClr>
                <a:schemeClr val="folHlink"/>
              </a:buClr>
              <a:buSzPct val="55000"/>
              <a:buFont typeface="Wingdings" panose="05000000000000000000" pitchFamily="2" charset="2"/>
              <a:buBlip>
                <a:blip r:embed="rId10"/>
              </a:buBlip>
              <a:defRPr sz="3200">
                <a:solidFill>
                  <a:schemeClr val="tx1"/>
                </a:solidFill>
                <a:latin typeface="Tahoma" panose="020B0604030504040204" pitchFamily="34" charset="0"/>
              </a:defRPr>
            </a:lvl2pPr>
            <a:lvl3pPr marL="1143000" indent="-228600">
              <a:spcBef>
                <a:spcPct val="20000"/>
              </a:spcBef>
              <a:buClr>
                <a:schemeClr val="tx2"/>
              </a:buClr>
              <a:buSzPct val="50000"/>
              <a:buFont typeface="Wingdings" panose="05000000000000000000" pitchFamily="2" charset="2"/>
              <a:buBlip>
                <a:blip r:embed="rId11"/>
              </a:buBlip>
              <a:defRPr sz="3200">
                <a:solidFill>
                  <a:schemeClr val="tx1"/>
                </a:solidFill>
                <a:latin typeface="Tahoma" panose="020B0604030504040204" pitchFamily="34" charset="0"/>
              </a:defRPr>
            </a:lvl3pPr>
            <a:lvl4pPr marL="1600200" indent="-228600">
              <a:spcBef>
                <a:spcPct val="20000"/>
              </a:spcBef>
              <a:buClr>
                <a:schemeClr val="tx1"/>
              </a:buClr>
              <a:buSzPct val="55000"/>
              <a:buBlip>
                <a:blip r:embed="rId12"/>
              </a:buBlip>
              <a:defRPr sz="3200">
                <a:solidFill>
                  <a:schemeClr val="tx1"/>
                </a:solidFill>
                <a:latin typeface="Tahoma" panose="020B0604030504040204" pitchFamily="34" charset="0"/>
              </a:defRPr>
            </a:lvl4pPr>
            <a:lvl5pPr marL="2057400" indent="-228600">
              <a:spcBef>
                <a:spcPct val="20000"/>
              </a:spcBef>
              <a:buClr>
                <a:schemeClr val="tx1"/>
              </a:buClr>
              <a:buBlip>
                <a:blip r:embed="rId12"/>
              </a:buBlip>
              <a:defRPr sz="32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Blip>
                <a:blip r:embed="rId12"/>
              </a:buBlip>
              <a:defRPr sz="32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Blip>
                <a:blip r:embed="rId12"/>
              </a:buBlip>
              <a:defRPr sz="32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Blip>
                <a:blip r:embed="rId12"/>
              </a:buBlip>
              <a:defRPr sz="32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Blip>
                <a:blip r:embed="rId12"/>
              </a:buBlip>
              <a:defRPr sz="3200">
                <a:solidFill>
                  <a:schemeClr val="tx1"/>
                </a:solidFill>
                <a:latin typeface="Tahoma" panose="020B0604030504040204" pitchFamily="34" charset="0"/>
              </a:defRPr>
            </a:lvl9pPr>
          </a:lstStyle>
          <a:p>
            <a:pPr eaLnBrk="1" hangingPunct="1">
              <a:spcBef>
                <a:spcPct val="0"/>
              </a:spcBef>
              <a:buClrTx/>
              <a:buSzTx/>
              <a:buFontTx/>
              <a:buNone/>
            </a:pPr>
            <a:endParaRPr lang="en-US" sz="2400">
              <a:latin typeface="Times New Roman" panose="02020603050405020304" pitchFamily="18" charset="0"/>
            </a:endParaRPr>
          </a:p>
        </p:txBody>
      </p:sp>
      <p:sp>
        <p:nvSpPr>
          <p:cNvPr id="73736" name="Left Arrow 16"/>
          <p:cNvSpPr>
            <a:spLocks noChangeArrowheads="1"/>
          </p:cNvSpPr>
          <p:nvPr/>
        </p:nvSpPr>
        <p:spPr bwMode="auto">
          <a:xfrm>
            <a:off x="5715000" y="2819400"/>
            <a:ext cx="914400" cy="609600"/>
          </a:xfrm>
          <a:prstGeom prst="leftArrow">
            <a:avLst>
              <a:gd name="adj1" fmla="val 50000"/>
              <a:gd name="adj2" fmla="val 50000"/>
            </a:avLst>
          </a:prstGeom>
          <a:solidFill>
            <a:schemeClr val="tx1"/>
          </a:solidFill>
          <a:ln w="12700" algn="ctr">
            <a:solidFill>
              <a:schemeClr val="tx1"/>
            </a:solidFill>
            <a:round/>
            <a:headEnd/>
            <a:tailEnd/>
          </a:ln>
        </p:spPr>
        <p:txBody>
          <a:bodyPr/>
          <a:lstStyle>
            <a:lvl1pPr>
              <a:spcBef>
                <a:spcPct val="20000"/>
              </a:spcBef>
              <a:buClr>
                <a:schemeClr val="tx2"/>
              </a:buClr>
              <a:buSzPct val="60000"/>
              <a:buFont typeface="Wingdings" panose="05000000000000000000" pitchFamily="2" charset="2"/>
              <a:buBlip>
                <a:blip r:embed="rId9"/>
              </a:buBlip>
              <a:defRPr sz="3200">
                <a:solidFill>
                  <a:schemeClr val="tx1"/>
                </a:solidFill>
                <a:latin typeface="Tahoma" panose="020B0604030504040204" pitchFamily="34" charset="0"/>
              </a:defRPr>
            </a:lvl1pPr>
            <a:lvl2pPr marL="742950" indent="-285750">
              <a:spcBef>
                <a:spcPct val="20000"/>
              </a:spcBef>
              <a:buClr>
                <a:schemeClr val="folHlink"/>
              </a:buClr>
              <a:buSzPct val="55000"/>
              <a:buFont typeface="Wingdings" panose="05000000000000000000" pitchFamily="2" charset="2"/>
              <a:buBlip>
                <a:blip r:embed="rId10"/>
              </a:buBlip>
              <a:defRPr sz="3200">
                <a:solidFill>
                  <a:schemeClr val="tx1"/>
                </a:solidFill>
                <a:latin typeface="Tahoma" panose="020B0604030504040204" pitchFamily="34" charset="0"/>
              </a:defRPr>
            </a:lvl2pPr>
            <a:lvl3pPr marL="1143000" indent="-228600">
              <a:spcBef>
                <a:spcPct val="20000"/>
              </a:spcBef>
              <a:buClr>
                <a:schemeClr val="tx2"/>
              </a:buClr>
              <a:buSzPct val="50000"/>
              <a:buFont typeface="Wingdings" panose="05000000000000000000" pitchFamily="2" charset="2"/>
              <a:buBlip>
                <a:blip r:embed="rId11"/>
              </a:buBlip>
              <a:defRPr sz="3200">
                <a:solidFill>
                  <a:schemeClr val="tx1"/>
                </a:solidFill>
                <a:latin typeface="Tahoma" panose="020B0604030504040204" pitchFamily="34" charset="0"/>
              </a:defRPr>
            </a:lvl3pPr>
            <a:lvl4pPr marL="1600200" indent="-228600">
              <a:spcBef>
                <a:spcPct val="20000"/>
              </a:spcBef>
              <a:buClr>
                <a:schemeClr val="tx1"/>
              </a:buClr>
              <a:buSzPct val="55000"/>
              <a:buBlip>
                <a:blip r:embed="rId12"/>
              </a:buBlip>
              <a:defRPr sz="3200">
                <a:solidFill>
                  <a:schemeClr val="tx1"/>
                </a:solidFill>
                <a:latin typeface="Tahoma" panose="020B0604030504040204" pitchFamily="34" charset="0"/>
              </a:defRPr>
            </a:lvl4pPr>
            <a:lvl5pPr marL="2057400" indent="-228600">
              <a:spcBef>
                <a:spcPct val="20000"/>
              </a:spcBef>
              <a:buClr>
                <a:schemeClr val="tx1"/>
              </a:buClr>
              <a:buBlip>
                <a:blip r:embed="rId12"/>
              </a:buBlip>
              <a:defRPr sz="32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Blip>
                <a:blip r:embed="rId12"/>
              </a:buBlip>
              <a:defRPr sz="32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Blip>
                <a:blip r:embed="rId12"/>
              </a:buBlip>
              <a:defRPr sz="32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Blip>
                <a:blip r:embed="rId12"/>
              </a:buBlip>
              <a:defRPr sz="32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Blip>
                <a:blip r:embed="rId12"/>
              </a:buBlip>
              <a:defRPr sz="3200">
                <a:solidFill>
                  <a:schemeClr val="tx1"/>
                </a:solidFill>
                <a:latin typeface="Tahoma" panose="020B0604030504040204" pitchFamily="34" charset="0"/>
              </a:defRPr>
            </a:lvl9pPr>
          </a:lstStyle>
          <a:p>
            <a:pPr eaLnBrk="1" hangingPunct="1">
              <a:spcBef>
                <a:spcPct val="0"/>
              </a:spcBef>
              <a:buClrTx/>
              <a:buSzTx/>
              <a:buFontTx/>
              <a:buNone/>
            </a:pPr>
            <a:endParaRPr lang="en-US" sz="2400">
              <a:latin typeface="Times New Roman" panose="02020603050405020304" pitchFamily="18" charset="0"/>
            </a:endParaRPr>
          </a:p>
        </p:txBody>
      </p:sp>
      <p:sp>
        <p:nvSpPr>
          <p:cNvPr id="64521" name="TextBox 23"/>
          <p:cNvSpPr txBox="1">
            <a:spLocks noChangeArrowheads="1"/>
          </p:cNvSpPr>
          <p:nvPr/>
        </p:nvSpPr>
        <p:spPr bwMode="auto">
          <a:xfrm>
            <a:off x="3060700" y="3022600"/>
            <a:ext cx="762000" cy="3810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eaLnBrk="1" hangingPunct="1">
              <a:defRPr/>
            </a:pPr>
            <a:r>
              <a:rPr lang="en-US" dirty="0"/>
              <a:t>Yes!</a:t>
            </a:r>
          </a:p>
        </p:txBody>
      </p:sp>
      <p:sp>
        <p:nvSpPr>
          <p:cNvPr id="64523" name="TextBox 14"/>
          <p:cNvSpPr txBox="1">
            <a:spLocks noChangeArrowheads="1"/>
          </p:cNvSpPr>
          <p:nvPr/>
        </p:nvSpPr>
        <p:spPr bwMode="auto">
          <a:xfrm>
            <a:off x="6108700" y="2971800"/>
            <a:ext cx="622300" cy="369888"/>
          </a:xfrm>
          <a:prstGeom prst="rect">
            <a:avLst/>
          </a:prstGeom>
          <a:solidFill>
            <a:schemeClr val="tx1"/>
          </a:solidFill>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eaLnBrk="1" hangingPunct="1">
              <a:defRPr/>
            </a:pPr>
            <a:r>
              <a:rPr lang="en-US" dirty="0">
                <a:solidFill>
                  <a:schemeClr val="bg1"/>
                </a:solidFill>
              </a:rPr>
              <a:t>NO</a:t>
            </a:r>
          </a:p>
        </p:txBody>
      </p:sp>
    </p:spTree>
    <p:extLst>
      <p:ext uri="{BB962C8B-B14F-4D97-AF65-F5344CB8AC3E}">
        <p14:creationId xmlns:p14="http://schemas.microsoft.com/office/powerpoint/2010/main" val="10620385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7714" name="Rectangle 2"/>
          <p:cNvSpPr>
            <a:spLocks noGrp="1" noChangeArrowheads="1"/>
          </p:cNvSpPr>
          <p:nvPr>
            <p:ph type="title"/>
          </p:nvPr>
        </p:nvSpPr>
        <p:spPr/>
        <p:txBody>
          <a:bodyPr/>
          <a:lstStyle/>
          <a:p>
            <a:pPr eaLnBrk="1" hangingPunct="1">
              <a:defRPr/>
            </a:pPr>
            <a:r>
              <a:rPr lang="en-US" smtClean="0"/>
              <a:t>Diabetes Is…</a:t>
            </a:r>
          </a:p>
        </p:txBody>
      </p: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149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9762" name="Rectangle 2"/>
          <p:cNvSpPr>
            <a:spLocks noGrp="1" noChangeArrowheads="1"/>
          </p:cNvSpPr>
          <p:nvPr>
            <p:ph type="title"/>
          </p:nvPr>
        </p:nvSpPr>
        <p:spPr/>
        <p:txBody>
          <a:bodyPr>
            <a:normAutofit fontScale="90000"/>
          </a:bodyPr>
          <a:lstStyle/>
          <a:p>
            <a:pPr eaLnBrk="1" hangingPunct="1">
              <a:defRPr/>
            </a:pPr>
            <a:r>
              <a:rPr lang="en-US" b="0" smtClean="0"/>
              <a:t>The Good News About Diabetes</a:t>
            </a:r>
          </a:p>
        </p:txBody>
      </p:sp>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8121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762000"/>
            <a:ext cx="8161867" cy="53805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1949594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ChangeArrowheads="1"/>
          </p:cNvSpPr>
          <p:nvPr>
            <p:ph type="title"/>
          </p:nvPr>
        </p:nvSpPr>
        <p:spPr/>
        <p:txBody>
          <a:bodyPr/>
          <a:lstStyle/>
          <a:p>
            <a:pPr eaLnBrk="1" hangingPunct="1">
              <a:defRPr/>
            </a:pPr>
            <a:r>
              <a:rPr lang="en-US" sz="5333" dirty="0"/>
              <a:t>Diabetes ABC’s</a:t>
            </a:r>
            <a:endParaRPr lang="en-US" dirty="0" smtClean="0"/>
          </a:p>
        </p:txBody>
      </p:sp>
      <p:sp>
        <p:nvSpPr>
          <p:cNvPr id="637955" name="Rectangle 3"/>
          <p:cNvSpPr>
            <a:spLocks noGrp="1" noChangeArrowheads="1"/>
          </p:cNvSpPr>
          <p:nvPr>
            <p:ph type="body" idx="1"/>
          </p:nvPr>
        </p:nvSpPr>
        <p:spPr/>
        <p:txBody>
          <a:bodyPr/>
          <a:lstStyle/>
          <a:p>
            <a:pPr eaLnBrk="1" hangingPunct="1">
              <a:lnSpc>
                <a:spcPct val="90000"/>
              </a:lnSpc>
              <a:spcAft>
                <a:spcPts val="600"/>
              </a:spcAft>
              <a:buFont typeface="Wingdings" panose="05000000000000000000" pitchFamily="2" charset="2"/>
              <a:buNone/>
              <a:defRPr/>
            </a:pPr>
            <a:r>
              <a:rPr lang="en-US" sz="6400" b="1" dirty="0">
                <a:solidFill>
                  <a:schemeClr val="hlink"/>
                </a:solidFill>
                <a:latin typeface="Albertus Extra Bold" pitchFamily="34" charset="0"/>
              </a:rPr>
              <a:t>A</a:t>
            </a:r>
            <a:r>
              <a:rPr lang="en-US" sz="6400" dirty="0"/>
              <a:t> 1c    </a:t>
            </a:r>
            <a:r>
              <a:rPr lang="en-US" sz="4000" dirty="0"/>
              <a:t>(less than 7%)</a:t>
            </a:r>
          </a:p>
          <a:p>
            <a:pPr eaLnBrk="1" hangingPunct="1">
              <a:lnSpc>
                <a:spcPct val="90000"/>
              </a:lnSpc>
              <a:spcAft>
                <a:spcPts val="600"/>
              </a:spcAft>
              <a:buFont typeface="Wingdings" panose="05000000000000000000" pitchFamily="2" charset="2"/>
              <a:buNone/>
              <a:defRPr/>
            </a:pPr>
            <a:r>
              <a:rPr lang="en-US" sz="6400" b="1" dirty="0">
                <a:solidFill>
                  <a:schemeClr val="hlink"/>
                </a:solidFill>
                <a:latin typeface="Albertus Extra Bold" pitchFamily="34" charset="0"/>
              </a:rPr>
              <a:t>B</a:t>
            </a:r>
            <a:r>
              <a:rPr lang="en-US" sz="6400" dirty="0"/>
              <a:t> </a:t>
            </a:r>
            <a:r>
              <a:rPr lang="en-US" sz="6400" dirty="0" err="1"/>
              <a:t>lood</a:t>
            </a:r>
            <a:r>
              <a:rPr lang="en-US" sz="6400" dirty="0"/>
              <a:t> Pressure </a:t>
            </a:r>
            <a:r>
              <a:rPr lang="en-US" sz="4000" dirty="0"/>
              <a:t>(140/80)</a:t>
            </a:r>
          </a:p>
          <a:p>
            <a:pPr eaLnBrk="1" hangingPunct="1">
              <a:lnSpc>
                <a:spcPct val="90000"/>
              </a:lnSpc>
              <a:buFont typeface="Wingdings" panose="05000000000000000000" pitchFamily="2" charset="2"/>
              <a:buNone/>
              <a:defRPr/>
            </a:pPr>
            <a:r>
              <a:rPr lang="en-US" sz="6400" b="1" dirty="0">
                <a:solidFill>
                  <a:schemeClr val="hlink"/>
                </a:solidFill>
                <a:latin typeface="Albertus Extra Bold" pitchFamily="34" charset="0"/>
              </a:rPr>
              <a:t>C</a:t>
            </a:r>
            <a:r>
              <a:rPr lang="en-US" sz="6400" dirty="0"/>
              <a:t> </a:t>
            </a:r>
            <a:r>
              <a:rPr lang="en-US" sz="6400" dirty="0" err="1"/>
              <a:t>holesterol</a:t>
            </a:r>
            <a:r>
              <a:rPr lang="en-US" sz="6400" dirty="0"/>
              <a:t>  </a:t>
            </a:r>
          </a:p>
          <a:p>
            <a:pPr eaLnBrk="1" hangingPunct="1">
              <a:lnSpc>
                <a:spcPct val="90000"/>
              </a:lnSpc>
              <a:buFont typeface="Wingdings" panose="05000000000000000000" pitchFamily="2" charset="2"/>
              <a:buNone/>
              <a:defRPr/>
            </a:pPr>
            <a:r>
              <a:rPr lang="en-US" sz="3600" dirty="0"/>
              <a:t>(LDL &lt;100, HDL &gt; 40, Trig &lt; 150)</a:t>
            </a:r>
          </a:p>
        </p:txBody>
      </p:sp>
      <p:sp>
        <p:nvSpPr>
          <p:cNvPr id="4" name="Line 2052"/>
          <p:cNvSpPr>
            <a:spLocks noChangeShapeType="1"/>
          </p:cNvSpPr>
          <p:nvPr/>
        </p:nvSpPr>
        <p:spPr bwMode="auto">
          <a:xfrm>
            <a:off x="152400" y="1432336"/>
            <a:ext cx="8043333"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131933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ChangeArrowheads="1"/>
          </p:cNvSpPr>
          <p:nvPr>
            <p:ph type="title"/>
          </p:nvPr>
        </p:nvSpPr>
        <p:spPr/>
        <p:txBody>
          <a:bodyPr>
            <a:normAutofit fontScale="90000"/>
          </a:bodyPr>
          <a:lstStyle/>
          <a:p>
            <a:pPr eaLnBrk="1" hangingPunct="1">
              <a:defRPr/>
            </a:pPr>
            <a:r>
              <a:rPr lang="en-US" smtClean="0"/>
              <a:t>Glucose Goals – </a:t>
            </a:r>
            <a:br>
              <a:rPr lang="en-US" smtClean="0"/>
            </a:br>
            <a:r>
              <a:rPr lang="en-US" smtClean="0"/>
              <a:t>How do we Get there?</a:t>
            </a:r>
          </a:p>
        </p:txBody>
      </p:sp>
      <p:sp>
        <p:nvSpPr>
          <p:cNvPr id="516099" name="Rectangle 3"/>
          <p:cNvSpPr>
            <a:spLocks noGrp="1" noChangeArrowheads="1"/>
          </p:cNvSpPr>
          <p:nvPr>
            <p:ph type="body" sz="half" idx="1"/>
          </p:nvPr>
        </p:nvSpPr>
        <p:spPr>
          <a:xfrm>
            <a:off x="228600" y="1801847"/>
            <a:ext cx="4961467" cy="1423812"/>
          </a:xfrm>
        </p:spPr>
        <p:txBody>
          <a:bodyPr/>
          <a:lstStyle/>
          <a:p>
            <a:pPr eaLnBrk="1" hangingPunct="1">
              <a:defRPr/>
            </a:pPr>
            <a:r>
              <a:rPr lang="en-US" sz="2489"/>
              <a:t>Test</a:t>
            </a:r>
          </a:p>
          <a:p>
            <a:pPr lvl="1" eaLnBrk="1" hangingPunct="1">
              <a:defRPr/>
            </a:pPr>
            <a:r>
              <a:rPr lang="en-US" sz="2133"/>
              <a:t>Pre-meal blood sugar	</a:t>
            </a:r>
          </a:p>
          <a:p>
            <a:pPr lvl="1" eaLnBrk="1" hangingPunct="1">
              <a:defRPr/>
            </a:pPr>
            <a:r>
              <a:rPr lang="en-US" sz="2133"/>
              <a:t>1-2 hours after meal blood sugar</a:t>
            </a:r>
          </a:p>
        </p:txBody>
      </p:sp>
      <p:sp>
        <p:nvSpPr>
          <p:cNvPr id="516100" name="Rectangle 4"/>
          <p:cNvSpPr>
            <a:spLocks noGrp="1" noChangeArrowheads="1"/>
          </p:cNvSpPr>
          <p:nvPr>
            <p:ph type="body" sz="half" idx="2"/>
          </p:nvPr>
        </p:nvSpPr>
        <p:spPr>
          <a:xfrm>
            <a:off x="5283200" y="1801847"/>
            <a:ext cx="2997200" cy="1491545"/>
          </a:xfrm>
        </p:spPr>
        <p:txBody>
          <a:bodyPr/>
          <a:lstStyle/>
          <a:p>
            <a:pPr eaLnBrk="1" hangingPunct="1">
              <a:defRPr/>
            </a:pPr>
            <a:r>
              <a:rPr lang="en-US" sz="2489" dirty="0"/>
              <a:t>Goal </a:t>
            </a:r>
          </a:p>
          <a:p>
            <a:pPr lvl="1" eaLnBrk="1" hangingPunct="1">
              <a:defRPr/>
            </a:pPr>
            <a:r>
              <a:rPr lang="en-US" sz="2133" dirty="0"/>
              <a:t>70 – 130</a:t>
            </a:r>
          </a:p>
          <a:p>
            <a:pPr lvl="1" eaLnBrk="1" hangingPunct="1">
              <a:defRPr/>
            </a:pPr>
            <a:r>
              <a:rPr lang="en-US" sz="2133" dirty="0"/>
              <a:t>Less than 180</a:t>
            </a:r>
          </a:p>
        </p:txBody>
      </p:sp>
      <p:sp>
        <p:nvSpPr>
          <p:cNvPr id="32773" name="Text Box 5"/>
          <p:cNvSpPr txBox="1">
            <a:spLocks noChangeArrowheads="1"/>
          </p:cNvSpPr>
          <p:nvPr/>
        </p:nvSpPr>
        <p:spPr bwMode="auto">
          <a:xfrm>
            <a:off x="2302934" y="3564467"/>
            <a:ext cx="4334933" cy="2499595"/>
          </a:xfrm>
          <a:prstGeom prst="rect">
            <a:avLst/>
          </a:prstGeom>
          <a:noFill/>
          <a:ln w="31750">
            <a:solidFill>
              <a:srgbClr val="00FF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FontTx/>
              <a:buChar char="•"/>
            </a:pPr>
            <a:r>
              <a:rPr lang="en-US" sz="2133" dirty="0">
                <a:solidFill>
                  <a:srgbClr val="280049"/>
                </a:solidFill>
                <a:latin typeface="Tahoma" panose="020B0604030504040204" pitchFamily="34" charset="0"/>
              </a:rPr>
              <a:t> </a:t>
            </a:r>
            <a:r>
              <a:rPr lang="en-US" sz="2844" dirty="0">
                <a:solidFill>
                  <a:srgbClr val="280049"/>
                </a:solidFill>
                <a:latin typeface="Tahoma" panose="020B0604030504040204" pitchFamily="34" charset="0"/>
              </a:rPr>
              <a:t>Healthy Eating</a:t>
            </a:r>
          </a:p>
          <a:p>
            <a:pPr>
              <a:spcBef>
                <a:spcPct val="50000"/>
              </a:spcBef>
              <a:buFontTx/>
              <a:buChar char="•"/>
            </a:pPr>
            <a:r>
              <a:rPr lang="en-US" sz="2844" dirty="0">
                <a:solidFill>
                  <a:srgbClr val="280049"/>
                </a:solidFill>
                <a:latin typeface="Tahoma" panose="020B0604030504040204" pitchFamily="34" charset="0"/>
              </a:rPr>
              <a:t> Exercise</a:t>
            </a:r>
          </a:p>
          <a:p>
            <a:pPr>
              <a:spcBef>
                <a:spcPct val="50000"/>
              </a:spcBef>
              <a:buFontTx/>
              <a:buChar char="•"/>
            </a:pPr>
            <a:r>
              <a:rPr lang="en-US" sz="2844" dirty="0">
                <a:solidFill>
                  <a:srgbClr val="280049"/>
                </a:solidFill>
                <a:latin typeface="Tahoma" panose="020B0604030504040204" pitchFamily="34" charset="0"/>
              </a:rPr>
              <a:t> Medication / Insulin</a:t>
            </a:r>
          </a:p>
          <a:p>
            <a:pPr>
              <a:spcBef>
                <a:spcPct val="50000"/>
              </a:spcBef>
              <a:buFontTx/>
              <a:buChar char="•"/>
            </a:pPr>
            <a:r>
              <a:rPr lang="en-US" sz="2844" dirty="0">
                <a:solidFill>
                  <a:srgbClr val="280049"/>
                </a:solidFill>
                <a:latin typeface="Tahoma" panose="020B0604030504040204" pitchFamily="34" charset="0"/>
              </a:rPr>
              <a:t> Monitoring</a:t>
            </a:r>
          </a:p>
        </p:txBody>
      </p:sp>
      <p:sp>
        <p:nvSpPr>
          <p:cNvPr id="32774" name="Text Box 6"/>
          <p:cNvSpPr txBox="1">
            <a:spLocks noChangeArrowheads="1"/>
          </p:cNvSpPr>
          <p:nvPr/>
        </p:nvSpPr>
        <p:spPr bwMode="auto">
          <a:xfrm>
            <a:off x="948267" y="3429001"/>
            <a:ext cx="43349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US">
              <a:latin typeface="Garamond" panose="02020404030301010803" pitchFamily="18" charset="0"/>
            </a:endParaRPr>
          </a:p>
        </p:txBody>
      </p:sp>
      <p:sp>
        <p:nvSpPr>
          <p:cNvPr id="7" name="Line 2052"/>
          <p:cNvSpPr>
            <a:spLocks noChangeShapeType="1"/>
          </p:cNvSpPr>
          <p:nvPr/>
        </p:nvSpPr>
        <p:spPr bwMode="auto">
          <a:xfrm>
            <a:off x="152400" y="1443353"/>
            <a:ext cx="8043333"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503618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fontScale="90000"/>
          </a:bodyPr>
          <a:lstStyle/>
          <a:p>
            <a:pPr eaLnBrk="1" hangingPunct="1">
              <a:defRPr/>
            </a:pPr>
            <a:r>
              <a:rPr lang="en-US" b="1" smtClean="0"/>
              <a:t>Diabetes Management Plan</a:t>
            </a:r>
          </a:p>
        </p:txBody>
      </p:sp>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7179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a:xfrm>
            <a:off x="955203" y="347642"/>
            <a:ext cx="8212667" cy="982134"/>
          </a:xfrm>
        </p:spPr>
        <p:txBody>
          <a:bodyPr/>
          <a:lstStyle/>
          <a:p>
            <a:pPr eaLnBrk="1" hangingPunct="1">
              <a:defRPr/>
            </a:pPr>
            <a:r>
              <a:rPr lang="en-US" sz="4267" dirty="0"/>
              <a:t>Camp Counselors</a:t>
            </a:r>
          </a:p>
        </p:txBody>
      </p:sp>
      <p:sp>
        <p:nvSpPr>
          <p:cNvPr id="512003" name="Rectangle 3"/>
          <p:cNvSpPr>
            <a:spLocks noGrp="1" noChangeArrowheads="1"/>
          </p:cNvSpPr>
          <p:nvPr>
            <p:ph type="body" idx="1"/>
          </p:nvPr>
        </p:nvSpPr>
        <p:spPr>
          <a:xfrm>
            <a:off x="284603" y="2006600"/>
            <a:ext cx="7436998" cy="1152878"/>
          </a:xfrm>
        </p:spPr>
        <p:txBody>
          <a:bodyPr/>
          <a:lstStyle/>
          <a:p>
            <a:pPr eaLnBrk="1" hangingPunct="1">
              <a:defRPr/>
            </a:pPr>
            <a:r>
              <a:rPr lang="en-US" b="1" dirty="0" smtClean="0"/>
              <a:t> </a:t>
            </a:r>
            <a:r>
              <a:rPr lang="en-US" sz="2800" b="1" i="1" dirty="0" smtClean="0"/>
              <a:t>You can strive and thrive with diabetes</a:t>
            </a:r>
          </a:p>
          <a:p>
            <a:pPr eaLnBrk="1" hangingPunct="1">
              <a:defRPr/>
            </a:pPr>
            <a:endParaRPr lang="en-US" dirty="0" smtClean="0"/>
          </a:p>
          <a:p>
            <a:pPr lvl="1" eaLnBrk="1" hangingPunct="1">
              <a:defRPr/>
            </a:pPr>
            <a:endParaRPr lang="en-US" dirty="0" smtClean="0"/>
          </a:p>
        </p:txBody>
      </p:sp>
      <p:sp>
        <p:nvSpPr>
          <p:cNvPr id="8196" name="Line 4"/>
          <p:cNvSpPr>
            <a:spLocks noChangeShapeType="1"/>
          </p:cNvSpPr>
          <p:nvPr/>
        </p:nvSpPr>
        <p:spPr bwMode="auto">
          <a:xfrm>
            <a:off x="12700" y="1320084"/>
            <a:ext cx="8064500" cy="9692"/>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06" name="Rectangle 6"/>
          <p:cNvSpPr>
            <a:spLocks noChangeArrowheads="1"/>
          </p:cNvSpPr>
          <p:nvPr/>
        </p:nvSpPr>
        <p:spPr bwMode="auto">
          <a:xfrm>
            <a:off x="381000" y="2971800"/>
            <a:ext cx="5621867" cy="1490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90000"/>
              <a:buFont typeface="Wingdings" panose="05000000000000000000" pitchFamily="2" charset="2"/>
              <a:buBlip>
                <a:blip r:embed="rId2"/>
              </a:buBlip>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defRPr>
            </a:lvl9pPr>
          </a:lstStyle>
          <a:p>
            <a:pPr eaLnBrk="1" hangingPunct="1">
              <a:defRPr/>
            </a:pPr>
            <a:r>
              <a:rPr lang="en-US" sz="2844" b="1" dirty="0"/>
              <a:t> </a:t>
            </a:r>
            <a:r>
              <a:rPr lang="en-US" sz="2844" b="1" u="sng" dirty="0"/>
              <a:t>Camp Counselors</a:t>
            </a:r>
          </a:p>
          <a:p>
            <a:pPr lvl="1" eaLnBrk="1" hangingPunct="1">
              <a:defRPr/>
            </a:pPr>
            <a:r>
              <a:rPr lang="en-US" sz="2489" dirty="0"/>
              <a:t>Beverly </a:t>
            </a:r>
            <a:r>
              <a:rPr lang="en-US" sz="2489" dirty="0" err="1"/>
              <a:t>Thomassian</a:t>
            </a:r>
            <a:r>
              <a:rPr lang="en-US" sz="2489" dirty="0"/>
              <a:t>, RN, CDE</a:t>
            </a:r>
          </a:p>
          <a:p>
            <a:pPr lvl="1" eaLnBrk="1" hangingPunct="1">
              <a:defRPr/>
            </a:pPr>
            <a:r>
              <a:rPr lang="en-US" sz="2489" dirty="0"/>
              <a:t>Georgia </a:t>
            </a:r>
            <a:r>
              <a:rPr lang="en-US" sz="2489" dirty="0" err="1"/>
              <a:t>Juney</a:t>
            </a:r>
            <a:r>
              <a:rPr lang="en-US" sz="2489" dirty="0"/>
              <a:t>, RN</a:t>
            </a:r>
          </a:p>
          <a:p>
            <a:pPr lvl="1" eaLnBrk="1" hangingPunct="1">
              <a:defRPr/>
            </a:pPr>
            <a:r>
              <a:rPr lang="en-US" sz="2489" dirty="0"/>
              <a:t>Dawn </a:t>
            </a:r>
            <a:r>
              <a:rPr lang="en-US" sz="2489" dirty="0" err="1"/>
              <a:t>DeSoto</a:t>
            </a:r>
            <a:r>
              <a:rPr lang="en-US" sz="2489" dirty="0"/>
              <a:t>, RD, </a:t>
            </a:r>
            <a:r>
              <a:rPr lang="en-US" sz="2489" dirty="0" smtClean="0"/>
              <a:t>CDE</a:t>
            </a:r>
          </a:p>
          <a:p>
            <a:pPr lvl="1" eaLnBrk="1" hangingPunct="1">
              <a:defRPr/>
            </a:pPr>
            <a:r>
              <a:rPr lang="en-US" sz="2489" dirty="0" err="1" smtClean="0"/>
              <a:t>Jenae</a:t>
            </a:r>
            <a:r>
              <a:rPr lang="en-US" sz="2489" dirty="0" smtClean="0"/>
              <a:t> Hawkins, RD</a:t>
            </a:r>
            <a:endParaRPr lang="en-US" sz="2489" dirty="0"/>
          </a:p>
          <a:p>
            <a:pPr lvl="1" eaLnBrk="1" hangingPunct="1">
              <a:buFontTx/>
              <a:buNone/>
              <a:defRPr/>
            </a:pPr>
            <a:endParaRPr lang="en-US" sz="2489" dirty="0"/>
          </a:p>
          <a:p>
            <a:pPr lvl="1" eaLnBrk="1" hangingPunct="1">
              <a:defRPr/>
            </a:pPr>
            <a:endParaRPr lang="en-US" sz="2489" dirty="0"/>
          </a:p>
        </p:txBody>
      </p:sp>
      <p:pic>
        <p:nvPicPr>
          <p:cNvPr id="8198"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72355" y="4648200"/>
            <a:ext cx="2675467" cy="20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538846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Grp="1" noChangeArrowheads="1"/>
          </p:cNvSpPr>
          <p:nvPr>
            <p:ph type="ctrTitle" idx="4294967295"/>
          </p:nvPr>
        </p:nvSpPr>
        <p:spPr>
          <a:xfrm>
            <a:off x="76200" y="990600"/>
            <a:ext cx="8001000" cy="1573213"/>
          </a:xfrm>
        </p:spPr>
        <p:txBody>
          <a:bodyPr/>
          <a:lstStyle/>
          <a:p>
            <a:pPr algn="ctr" eaLnBrk="1" hangingPunct="1">
              <a:defRPr/>
            </a:pPr>
            <a:r>
              <a:rPr lang="en-US" dirty="0" smtClean="0"/>
              <a:t>Eating to Survive </a:t>
            </a:r>
            <a:br>
              <a:rPr lang="en-US" dirty="0" smtClean="0"/>
            </a:br>
            <a:r>
              <a:rPr lang="en-US" dirty="0" smtClean="0"/>
              <a:t>and Thrive 	</a:t>
            </a:r>
          </a:p>
        </p:txBody>
      </p:sp>
      <p:sp>
        <p:nvSpPr>
          <p:cNvPr id="552963" name="Rectangle 3"/>
          <p:cNvSpPr>
            <a:spLocks noGrp="1" noChangeArrowheads="1"/>
          </p:cNvSpPr>
          <p:nvPr>
            <p:ph type="subTitle" idx="4294967295"/>
          </p:nvPr>
        </p:nvSpPr>
        <p:spPr>
          <a:xfrm>
            <a:off x="2057400" y="3352800"/>
            <a:ext cx="5114925" cy="1101725"/>
          </a:xfrm>
        </p:spPr>
        <p:txBody>
          <a:bodyPr/>
          <a:lstStyle/>
          <a:p>
            <a:pPr eaLnBrk="1" hangingPunct="1">
              <a:lnSpc>
                <a:spcPct val="80000"/>
              </a:lnSpc>
              <a:defRPr/>
            </a:pPr>
            <a:r>
              <a:rPr lang="en-US" sz="2844" dirty="0"/>
              <a:t>Dawn </a:t>
            </a:r>
            <a:r>
              <a:rPr lang="en-US" sz="2844" dirty="0" err="1"/>
              <a:t>DeSoto</a:t>
            </a:r>
            <a:r>
              <a:rPr lang="en-US" sz="2844" dirty="0"/>
              <a:t> RD, </a:t>
            </a:r>
            <a:r>
              <a:rPr lang="en-US" sz="2844" dirty="0" smtClean="0"/>
              <a:t>CDE</a:t>
            </a:r>
          </a:p>
          <a:p>
            <a:pPr eaLnBrk="1" hangingPunct="1">
              <a:lnSpc>
                <a:spcPct val="80000"/>
              </a:lnSpc>
              <a:defRPr/>
            </a:pPr>
            <a:r>
              <a:rPr lang="en-US" sz="2844" dirty="0" err="1" smtClean="0"/>
              <a:t>Jenae</a:t>
            </a:r>
            <a:r>
              <a:rPr lang="en-US" sz="2844" dirty="0" smtClean="0"/>
              <a:t> Hawkins, RD</a:t>
            </a:r>
            <a:endParaRPr lang="en-US" sz="2844" dirty="0"/>
          </a:p>
          <a:p>
            <a:pPr eaLnBrk="1" hangingPunct="1">
              <a:lnSpc>
                <a:spcPct val="80000"/>
              </a:lnSpc>
              <a:defRPr/>
            </a:pPr>
            <a:endParaRPr lang="en-US" sz="2844" dirty="0"/>
          </a:p>
        </p:txBody>
      </p:sp>
    </p:spTree>
    <p:extLst>
      <p:ext uri="{BB962C8B-B14F-4D97-AF65-F5344CB8AC3E}">
        <p14:creationId xmlns:p14="http://schemas.microsoft.com/office/powerpoint/2010/main" val="3665923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a:xfrm>
            <a:off x="478366" y="-16933"/>
            <a:ext cx="7239000" cy="1143000"/>
          </a:xfrm>
        </p:spPr>
        <p:txBody>
          <a:bodyPr>
            <a:normAutofit fontScale="90000"/>
          </a:bodyPr>
          <a:lstStyle/>
          <a:p>
            <a:pPr eaLnBrk="1" hangingPunct="1">
              <a:defRPr/>
            </a:pPr>
            <a:r>
              <a:rPr lang="en-US" dirty="0" smtClean="0"/>
              <a:t/>
            </a:r>
            <a:br>
              <a:rPr lang="en-US" dirty="0" smtClean="0"/>
            </a:br>
            <a:r>
              <a:rPr lang="en-US" dirty="0" smtClean="0"/>
              <a:t>Eating to Survive and Thrive </a:t>
            </a:r>
            <a:endParaRPr lang="en-US" i="1" dirty="0" smtClean="0"/>
          </a:p>
        </p:txBody>
      </p:sp>
      <p:sp>
        <p:nvSpPr>
          <p:cNvPr id="345091" name="Rectangle 3"/>
          <p:cNvSpPr>
            <a:spLocks noGrp="1" noChangeArrowheads="1"/>
          </p:cNvSpPr>
          <p:nvPr>
            <p:ph type="body" idx="1"/>
          </p:nvPr>
        </p:nvSpPr>
        <p:spPr>
          <a:xfrm>
            <a:off x="76200" y="1464734"/>
            <a:ext cx="8001000" cy="4097865"/>
          </a:xfrm>
        </p:spPr>
        <p:txBody>
          <a:bodyPr>
            <a:normAutofit lnSpcReduction="10000"/>
          </a:bodyPr>
          <a:lstStyle/>
          <a:p>
            <a:pPr eaLnBrk="1" hangingPunct="1">
              <a:buFont typeface="Wingdings" panose="05000000000000000000" pitchFamily="2" charset="2"/>
              <a:buNone/>
              <a:defRPr/>
            </a:pPr>
            <a:endParaRPr lang="en-US" dirty="0" smtClean="0"/>
          </a:p>
          <a:p>
            <a:pPr lvl="1" eaLnBrk="1" hangingPunct="1">
              <a:spcBef>
                <a:spcPts val="0"/>
              </a:spcBef>
              <a:defRPr/>
            </a:pPr>
            <a:r>
              <a:rPr lang="en-US" sz="3911" dirty="0"/>
              <a:t> </a:t>
            </a:r>
            <a:r>
              <a:rPr lang="en-US" sz="3556" dirty="0"/>
              <a:t>Healthy Foods to nourish your  </a:t>
            </a:r>
            <a:endParaRPr lang="en-US" sz="3556" dirty="0" smtClean="0"/>
          </a:p>
          <a:p>
            <a:pPr marL="292608" lvl="1" indent="0" eaLnBrk="1" hangingPunct="1">
              <a:spcBef>
                <a:spcPts val="0"/>
              </a:spcBef>
              <a:spcAft>
                <a:spcPts val="1800"/>
              </a:spcAft>
              <a:buNone/>
              <a:defRPr/>
            </a:pPr>
            <a:r>
              <a:rPr lang="en-US" sz="3556" dirty="0" smtClean="0"/>
              <a:t>   lifetime </a:t>
            </a:r>
            <a:r>
              <a:rPr lang="en-US" sz="3556" dirty="0"/>
              <a:t>journey</a:t>
            </a:r>
          </a:p>
          <a:p>
            <a:pPr lvl="1" eaLnBrk="1" hangingPunct="1">
              <a:spcBef>
                <a:spcPts val="0"/>
              </a:spcBef>
              <a:defRPr/>
            </a:pPr>
            <a:r>
              <a:rPr lang="en-US" sz="3556" dirty="0"/>
              <a:t> Surviving &amp; thriving with everyday </a:t>
            </a:r>
            <a:endParaRPr lang="en-US" sz="3556" dirty="0" smtClean="0"/>
          </a:p>
          <a:p>
            <a:pPr marL="292608" lvl="1" indent="0" eaLnBrk="1" hangingPunct="1">
              <a:spcBef>
                <a:spcPts val="0"/>
              </a:spcBef>
              <a:spcAft>
                <a:spcPts val="1800"/>
              </a:spcAft>
              <a:buNone/>
              <a:defRPr/>
            </a:pPr>
            <a:r>
              <a:rPr lang="en-US" sz="3556" dirty="0" smtClean="0"/>
              <a:t>   foods</a:t>
            </a:r>
            <a:endParaRPr lang="en-US" sz="3556" dirty="0"/>
          </a:p>
          <a:p>
            <a:pPr lvl="1" eaLnBrk="1" hangingPunct="1">
              <a:spcBef>
                <a:spcPts val="0"/>
              </a:spcBef>
              <a:defRPr/>
            </a:pPr>
            <a:r>
              <a:rPr lang="en-US" sz="3556" dirty="0"/>
              <a:t> Building your Nutrition Survival </a:t>
            </a:r>
            <a:endParaRPr lang="en-US" sz="3556" dirty="0" smtClean="0"/>
          </a:p>
          <a:p>
            <a:pPr marL="292608" lvl="1" indent="0" eaLnBrk="1" hangingPunct="1">
              <a:spcBef>
                <a:spcPts val="0"/>
              </a:spcBef>
              <a:buNone/>
              <a:defRPr/>
            </a:pPr>
            <a:r>
              <a:rPr lang="en-US" sz="3556" dirty="0"/>
              <a:t> </a:t>
            </a:r>
            <a:r>
              <a:rPr lang="en-US" sz="3556" dirty="0" smtClean="0"/>
              <a:t>  tool </a:t>
            </a:r>
            <a:r>
              <a:rPr lang="en-US" sz="3556" dirty="0"/>
              <a:t>kit</a:t>
            </a:r>
          </a:p>
        </p:txBody>
      </p:sp>
      <p:sp>
        <p:nvSpPr>
          <p:cNvPr id="4" name="Line 2052"/>
          <p:cNvSpPr>
            <a:spLocks noChangeShapeType="1"/>
          </p:cNvSpPr>
          <p:nvPr/>
        </p:nvSpPr>
        <p:spPr bwMode="auto">
          <a:xfrm>
            <a:off x="76200" y="1126067"/>
            <a:ext cx="8043333"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65972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5010" name="Rectangle 2"/>
          <p:cNvSpPr>
            <a:spLocks noGrp="1" noChangeArrowheads="1"/>
          </p:cNvSpPr>
          <p:nvPr>
            <p:ph type="title"/>
          </p:nvPr>
        </p:nvSpPr>
        <p:spPr>
          <a:xfrm>
            <a:off x="762000" y="457200"/>
            <a:ext cx="8229600" cy="677333"/>
          </a:xfrm>
        </p:spPr>
        <p:txBody>
          <a:bodyPr vert="horz" lIns="81844" tIns="40923" rIns="81844" bIns="40923" anchor="b" anchorCtr="0">
            <a:normAutofit/>
          </a:bodyPr>
          <a:lstStyle/>
          <a:p>
            <a:pPr eaLnBrk="1" hangingPunct="1">
              <a:defRPr/>
            </a:pPr>
            <a:r>
              <a:rPr lang="en-US" smtClean="0"/>
              <a:t>Thriving through Food</a:t>
            </a:r>
            <a:endParaRPr lang="en-US" dirty="0" smtClean="0"/>
          </a:p>
        </p:txBody>
      </p:sp>
      <p:sp>
        <p:nvSpPr>
          <p:cNvPr id="555011" name="Rectangle 3"/>
          <p:cNvSpPr>
            <a:spLocks noGrp="1" noChangeArrowheads="1"/>
          </p:cNvSpPr>
          <p:nvPr>
            <p:ph type="body" sz="half" idx="1"/>
          </p:nvPr>
        </p:nvSpPr>
        <p:spPr>
          <a:xfrm>
            <a:off x="533400" y="1727199"/>
            <a:ext cx="7620000" cy="4013200"/>
          </a:xfrm>
        </p:spPr>
        <p:txBody>
          <a:bodyPr vert="horz" lIns="81844" tIns="40923" rIns="81844" bIns="40923">
            <a:normAutofit/>
          </a:bodyPr>
          <a:lstStyle/>
          <a:p>
            <a:pPr>
              <a:lnSpc>
                <a:spcPct val="90000"/>
              </a:lnSpc>
              <a:spcAft>
                <a:spcPts val="1200"/>
              </a:spcAft>
              <a:defRPr/>
            </a:pPr>
            <a:r>
              <a:rPr lang="en-US" dirty="0" smtClean="0"/>
              <a:t>Controlling portions and carbohydrates can affect blood sugars immediately</a:t>
            </a:r>
          </a:p>
          <a:p>
            <a:pPr>
              <a:lnSpc>
                <a:spcPct val="90000"/>
              </a:lnSpc>
              <a:spcAft>
                <a:spcPts val="1200"/>
              </a:spcAft>
              <a:defRPr/>
            </a:pPr>
            <a:r>
              <a:rPr lang="en-US" dirty="0" smtClean="0"/>
              <a:t>Better blood sugar means a lower risk of diabetes complications</a:t>
            </a:r>
          </a:p>
          <a:p>
            <a:pPr>
              <a:lnSpc>
                <a:spcPct val="90000"/>
              </a:lnSpc>
              <a:spcAft>
                <a:spcPts val="1200"/>
              </a:spcAft>
              <a:defRPr/>
            </a:pPr>
            <a:r>
              <a:rPr lang="en-US" dirty="0" smtClean="0"/>
              <a:t>Sometimes medications are needed despite excellent nutrition</a:t>
            </a:r>
          </a:p>
          <a:p>
            <a:pPr marL="0" indent="0" eaLnBrk="1" hangingPunct="1">
              <a:lnSpc>
                <a:spcPct val="90000"/>
              </a:lnSpc>
              <a:spcAft>
                <a:spcPct val="30000"/>
              </a:spcAft>
              <a:buNone/>
              <a:defRPr/>
            </a:pPr>
            <a:endParaRPr lang="en-US" dirty="0"/>
          </a:p>
        </p:txBody>
      </p:sp>
      <p:graphicFrame>
        <p:nvGraphicFramePr>
          <p:cNvPr id="38916" name="Object 4"/>
          <p:cNvGraphicFramePr>
            <a:graphicFrameLocks noGrp="1" noChangeAspect="1"/>
          </p:cNvGraphicFramePr>
          <p:nvPr>
            <p:ph sz="half" idx="2"/>
            <p:extLst>
              <p:ext uri="{D42A27DB-BD31-4B8C-83A1-F6EECF244321}">
                <p14:modId xmlns:p14="http://schemas.microsoft.com/office/powerpoint/2010/main" val="3107762425"/>
              </p:ext>
            </p:extLst>
          </p:nvPr>
        </p:nvGraphicFramePr>
        <p:xfrm>
          <a:off x="6114344" y="4114800"/>
          <a:ext cx="2648656" cy="2595033"/>
        </p:xfrm>
        <a:graphic>
          <a:graphicData uri="http://schemas.openxmlformats.org/presentationml/2006/ole">
            <mc:AlternateContent xmlns:mc="http://schemas.openxmlformats.org/markup-compatibility/2006">
              <mc:Choice xmlns:v="urn:schemas-microsoft-com:vml" Requires="v">
                <p:oleObj spid="_x0000_s75799" name="Bitmap Image" r:id="rId4" imgW="952633" imgH="933580" progId="Paint.Picture">
                  <p:embed/>
                </p:oleObj>
              </mc:Choice>
              <mc:Fallback>
                <p:oleObj name="Bitmap Image" r:id="rId4" imgW="952633" imgH="93358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4344" y="4114800"/>
                        <a:ext cx="2648656" cy="2595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Line 2052"/>
          <p:cNvSpPr>
            <a:spLocks noChangeShapeType="1"/>
          </p:cNvSpPr>
          <p:nvPr/>
        </p:nvSpPr>
        <p:spPr bwMode="auto">
          <a:xfrm>
            <a:off x="152400" y="1134533"/>
            <a:ext cx="8610600"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5797937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ChangeArrowheads="1"/>
          </p:cNvSpPr>
          <p:nvPr>
            <p:ph type="title"/>
          </p:nvPr>
        </p:nvSpPr>
        <p:spPr>
          <a:xfrm>
            <a:off x="448922" y="271494"/>
            <a:ext cx="7239000" cy="822645"/>
          </a:xfrm>
        </p:spPr>
        <p:txBody>
          <a:bodyPr>
            <a:normAutofit fontScale="90000"/>
          </a:bodyPr>
          <a:lstStyle/>
          <a:p>
            <a:pPr eaLnBrk="1" hangingPunct="1">
              <a:defRPr/>
            </a:pPr>
            <a:r>
              <a:rPr lang="en-US" dirty="0" smtClean="0"/>
              <a:t>Diabetes is a Puzzle		</a:t>
            </a:r>
          </a:p>
        </p:txBody>
      </p:sp>
      <p:sp>
        <p:nvSpPr>
          <p:cNvPr id="557059" name="Rectangle 3"/>
          <p:cNvSpPr>
            <a:spLocks noGrp="1" noChangeArrowheads="1"/>
          </p:cNvSpPr>
          <p:nvPr>
            <p:ph type="body" idx="1"/>
          </p:nvPr>
        </p:nvSpPr>
        <p:spPr>
          <a:xfrm>
            <a:off x="914400" y="2142067"/>
            <a:ext cx="8229600" cy="4027311"/>
          </a:xfrm>
        </p:spPr>
        <p:txBody>
          <a:bodyPr/>
          <a:lstStyle/>
          <a:p>
            <a:pPr eaLnBrk="1" hangingPunct="1">
              <a:spcAft>
                <a:spcPts val="1200"/>
              </a:spcAft>
              <a:defRPr/>
            </a:pPr>
            <a:r>
              <a:rPr lang="en-US" sz="3200" dirty="0"/>
              <a:t> Monitoring</a:t>
            </a:r>
          </a:p>
          <a:p>
            <a:pPr eaLnBrk="1" hangingPunct="1">
              <a:spcAft>
                <a:spcPct val="40000"/>
              </a:spcAft>
              <a:defRPr/>
            </a:pPr>
            <a:r>
              <a:rPr lang="en-US" sz="3200" dirty="0"/>
              <a:t> Exercise</a:t>
            </a:r>
          </a:p>
          <a:p>
            <a:pPr eaLnBrk="1" hangingPunct="1">
              <a:spcAft>
                <a:spcPct val="40000"/>
              </a:spcAft>
              <a:defRPr/>
            </a:pPr>
            <a:r>
              <a:rPr lang="en-US" sz="3200" dirty="0"/>
              <a:t> Medication</a:t>
            </a:r>
          </a:p>
          <a:p>
            <a:pPr eaLnBrk="1" hangingPunct="1">
              <a:defRPr/>
            </a:pPr>
            <a:r>
              <a:rPr lang="en-US" sz="3200" dirty="0"/>
              <a:t> </a:t>
            </a:r>
            <a:r>
              <a:rPr lang="en-US" sz="3200" dirty="0" smtClean="0"/>
              <a:t>Nutrition, </a:t>
            </a:r>
            <a:r>
              <a:rPr lang="en-US" sz="3200" dirty="0"/>
              <a:t>not Diet</a:t>
            </a:r>
          </a:p>
        </p:txBody>
      </p:sp>
      <p:pic>
        <p:nvPicPr>
          <p:cNvPr id="40964" name="Picture 5" descr="BD04912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2128296"/>
            <a:ext cx="2465212" cy="3079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2052"/>
          <p:cNvSpPr>
            <a:spLocks noChangeShapeType="1"/>
          </p:cNvSpPr>
          <p:nvPr/>
        </p:nvSpPr>
        <p:spPr bwMode="auto">
          <a:xfrm>
            <a:off x="76200" y="1125165"/>
            <a:ext cx="8043333"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815485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a:xfrm>
            <a:off x="228600" y="0"/>
            <a:ext cx="7467600" cy="1143000"/>
          </a:xfrm>
        </p:spPr>
        <p:txBody>
          <a:bodyPr>
            <a:normAutofit fontScale="90000"/>
          </a:bodyPr>
          <a:lstStyle/>
          <a:p>
            <a:pPr eaLnBrk="1" hangingPunct="1">
              <a:defRPr/>
            </a:pPr>
            <a:r>
              <a:rPr lang="en-US" dirty="0" smtClean="0"/>
              <a:t>Eating Healthy Improves Life </a:t>
            </a:r>
          </a:p>
        </p:txBody>
      </p:sp>
      <p:sp>
        <p:nvSpPr>
          <p:cNvPr id="558083" name="Rectangle 3"/>
          <p:cNvSpPr>
            <a:spLocks noGrp="1" noChangeArrowheads="1"/>
          </p:cNvSpPr>
          <p:nvPr>
            <p:ph type="body" idx="1"/>
          </p:nvPr>
        </p:nvSpPr>
        <p:spPr>
          <a:xfrm>
            <a:off x="2209800" y="1972733"/>
            <a:ext cx="6180667" cy="3454400"/>
          </a:xfrm>
        </p:spPr>
        <p:txBody>
          <a:bodyPr/>
          <a:lstStyle/>
          <a:p>
            <a:pPr eaLnBrk="1" hangingPunct="1">
              <a:spcAft>
                <a:spcPct val="30000"/>
              </a:spcAft>
              <a:defRPr/>
            </a:pPr>
            <a:r>
              <a:rPr lang="en-US" dirty="0" smtClean="0"/>
              <a:t>Promote Normal Blood sugar</a:t>
            </a:r>
          </a:p>
          <a:p>
            <a:pPr eaLnBrk="1" hangingPunct="1">
              <a:spcAft>
                <a:spcPct val="40000"/>
              </a:spcAft>
              <a:defRPr/>
            </a:pPr>
            <a:r>
              <a:rPr lang="en-US" dirty="0" smtClean="0"/>
              <a:t>Provide optimal nutrient intake</a:t>
            </a:r>
          </a:p>
          <a:p>
            <a:pPr eaLnBrk="1" hangingPunct="1">
              <a:spcAft>
                <a:spcPts val="1800"/>
              </a:spcAft>
              <a:defRPr/>
            </a:pPr>
            <a:r>
              <a:rPr lang="en-US" dirty="0" smtClean="0"/>
              <a:t>Helps with weight</a:t>
            </a:r>
          </a:p>
          <a:p>
            <a:pPr eaLnBrk="1" hangingPunct="1">
              <a:spcBef>
                <a:spcPts val="0"/>
              </a:spcBef>
              <a:defRPr/>
            </a:pPr>
            <a:r>
              <a:rPr lang="en-US" dirty="0" smtClean="0"/>
              <a:t>Prevent, delay or treat diabetes </a:t>
            </a:r>
          </a:p>
          <a:p>
            <a:pPr marL="0" indent="0" eaLnBrk="1" hangingPunct="1">
              <a:spcBef>
                <a:spcPts val="0"/>
              </a:spcBef>
              <a:buNone/>
              <a:defRPr/>
            </a:pPr>
            <a:r>
              <a:rPr lang="en-US" dirty="0"/>
              <a:t> </a:t>
            </a:r>
            <a:r>
              <a:rPr lang="en-US" dirty="0" smtClean="0"/>
              <a:t>  related complications</a:t>
            </a:r>
          </a:p>
          <a:p>
            <a:pPr eaLnBrk="1" hangingPunct="1">
              <a:buFont typeface="Wingdings" panose="05000000000000000000" pitchFamily="2" charset="2"/>
              <a:buNone/>
              <a:defRPr/>
            </a:pPr>
            <a:endParaRPr lang="en-US" dirty="0" smtClean="0"/>
          </a:p>
        </p:txBody>
      </p:sp>
      <p:pic>
        <p:nvPicPr>
          <p:cNvPr id="41988" name="Picture 4" descr="BS01316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38867"/>
            <a:ext cx="1943100" cy="3522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2052"/>
          <p:cNvSpPr>
            <a:spLocks noChangeShapeType="1"/>
          </p:cNvSpPr>
          <p:nvPr/>
        </p:nvSpPr>
        <p:spPr bwMode="auto">
          <a:xfrm>
            <a:off x="76200" y="1125165"/>
            <a:ext cx="8043333"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235928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8" name="Rectangle 4"/>
          <p:cNvSpPr>
            <a:spLocks noGrp="1" noChangeArrowheads="1"/>
          </p:cNvSpPr>
          <p:nvPr>
            <p:ph type="title"/>
          </p:nvPr>
        </p:nvSpPr>
        <p:spPr/>
        <p:txBody>
          <a:bodyPr>
            <a:normAutofit fontScale="90000"/>
          </a:bodyPr>
          <a:lstStyle/>
          <a:p>
            <a:pPr eaLnBrk="1" hangingPunct="1">
              <a:defRPr/>
            </a:pPr>
            <a:r>
              <a:rPr lang="en-US" smtClean="0"/>
              <a:t>What are Protein, Fat and Carbohydrate (CHO) ?</a:t>
            </a:r>
          </a:p>
        </p:txBody>
      </p:sp>
      <p:sp>
        <p:nvSpPr>
          <p:cNvPr id="43011" name="Rectangle 5"/>
          <p:cNvSpPr>
            <a:spLocks noGrp="1" noChangeArrowheads="1"/>
          </p:cNvSpPr>
          <p:nvPr>
            <p:ph type="body" idx="1"/>
          </p:nvPr>
        </p:nvSpPr>
        <p:spPr>
          <a:xfrm>
            <a:off x="59266" y="2057400"/>
            <a:ext cx="8229600" cy="4027311"/>
          </a:xfrm>
          <a:noFill/>
        </p:spPr>
        <p:txBody>
          <a:bodyPr>
            <a:normAutofit/>
          </a:bodyPr>
          <a:lstStyle/>
          <a:p>
            <a:pPr eaLnBrk="1" hangingPunct="1">
              <a:lnSpc>
                <a:spcPct val="80000"/>
              </a:lnSpc>
            </a:pPr>
            <a:r>
              <a:rPr lang="en-US" sz="2133" b="1" dirty="0"/>
              <a:t>Proteins</a:t>
            </a:r>
            <a:r>
              <a:rPr lang="en-US" sz="2133" dirty="0"/>
              <a:t> are needed for growth, repair, maintenance </a:t>
            </a:r>
            <a:r>
              <a:rPr lang="en-US" sz="2133" dirty="0" smtClean="0"/>
              <a:t>and </a:t>
            </a:r>
            <a:r>
              <a:rPr lang="en-US" sz="2133" dirty="0"/>
              <a:t>energy. They are found in meats, poultry, fish, dairy products, eggs, beans, peas, &amp; lentils.</a:t>
            </a:r>
          </a:p>
          <a:p>
            <a:pPr eaLnBrk="1" hangingPunct="1">
              <a:lnSpc>
                <a:spcPct val="80000"/>
              </a:lnSpc>
              <a:buFont typeface="Wingdings" panose="05000000000000000000" pitchFamily="2" charset="2"/>
              <a:buNone/>
            </a:pPr>
            <a:endParaRPr lang="en-US" sz="2133" dirty="0"/>
          </a:p>
          <a:p>
            <a:pPr eaLnBrk="1" hangingPunct="1">
              <a:lnSpc>
                <a:spcPct val="80000"/>
              </a:lnSpc>
            </a:pPr>
            <a:r>
              <a:rPr lang="en-US" sz="2133" b="1" dirty="0"/>
              <a:t>Fats </a:t>
            </a:r>
            <a:r>
              <a:rPr lang="en-US" sz="2133" dirty="0"/>
              <a:t>provide energy &amp; are needed for cells BUT you only </a:t>
            </a:r>
            <a:r>
              <a:rPr lang="en-US" sz="2133" dirty="0" smtClean="0"/>
              <a:t>     need a small </a:t>
            </a:r>
            <a:r>
              <a:rPr lang="en-US" sz="2133" dirty="0"/>
              <a:t>amount of fat in your diet. The best </a:t>
            </a:r>
            <a:r>
              <a:rPr lang="en-US" sz="2133" dirty="0" smtClean="0"/>
              <a:t>sources are  </a:t>
            </a:r>
            <a:r>
              <a:rPr lang="en-US" sz="2133" dirty="0"/>
              <a:t>the monounsaturated (canola &amp; olive oil, nuts, and avocado).</a:t>
            </a:r>
          </a:p>
          <a:p>
            <a:pPr eaLnBrk="1" hangingPunct="1">
              <a:lnSpc>
                <a:spcPct val="80000"/>
              </a:lnSpc>
              <a:buFont typeface="Wingdings" panose="05000000000000000000" pitchFamily="2" charset="2"/>
              <a:buNone/>
            </a:pPr>
            <a:endParaRPr lang="en-US" sz="2133" dirty="0"/>
          </a:p>
          <a:p>
            <a:pPr eaLnBrk="1" hangingPunct="1">
              <a:lnSpc>
                <a:spcPct val="80000"/>
              </a:lnSpc>
            </a:pPr>
            <a:r>
              <a:rPr lang="en-US" sz="2133" b="1" dirty="0"/>
              <a:t>Carbohydrates</a:t>
            </a:r>
            <a:r>
              <a:rPr lang="en-US" sz="2133" dirty="0"/>
              <a:t> provide energy for your cells &amp; brain. They </a:t>
            </a:r>
            <a:r>
              <a:rPr lang="en-US" sz="2133" dirty="0" smtClean="0"/>
              <a:t>    are the </a:t>
            </a:r>
            <a:r>
              <a:rPr lang="en-US" sz="2133" dirty="0"/>
              <a:t>sugars, starches &amp; fibers in foods. Foods that provide </a:t>
            </a:r>
            <a:r>
              <a:rPr lang="en-US" sz="2133" dirty="0" smtClean="0"/>
              <a:t>   carbs are </a:t>
            </a:r>
            <a:r>
              <a:rPr lang="en-US" sz="2133" dirty="0"/>
              <a:t>potatoes, rice, pasta, bread, beans, corn, peas &amp; lentils. Sugars are naturally present in fruits, milk, yogurt &amp; </a:t>
            </a:r>
            <a:r>
              <a:rPr lang="en-US" sz="2133" dirty="0" smtClean="0"/>
              <a:t>        a small </a:t>
            </a:r>
            <a:r>
              <a:rPr lang="en-US" sz="2133" dirty="0"/>
              <a:t>amount in vegetables.</a:t>
            </a:r>
          </a:p>
        </p:txBody>
      </p:sp>
      <p:sp>
        <p:nvSpPr>
          <p:cNvPr id="4" name="Line 2052"/>
          <p:cNvSpPr>
            <a:spLocks noChangeShapeType="1"/>
          </p:cNvSpPr>
          <p:nvPr/>
        </p:nvSpPr>
        <p:spPr bwMode="auto">
          <a:xfrm>
            <a:off x="152400" y="1463040"/>
            <a:ext cx="8043333"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445542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ChangeArrowheads="1"/>
          </p:cNvSpPr>
          <p:nvPr>
            <p:ph type="title"/>
          </p:nvPr>
        </p:nvSpPr>
        <p:spPr/>
        <p:txBody>
          <a:bodyPr/>
          <a:lstStyle/>
          <a:p>
            <a:pPr eaLnBrk="1" hangingPunct="1">
              <a:defRPr/>
            </a:pPr>
            <a:r>
              <a:rPr lang="en-US" sz="3556" dirty="0"/>
              <a:t>How Does Food Affect Blood Sugar?</a:t>
            </a:r>
          </a:p>
        </p:txBody>
      </p:sp>
      <p:sp>
        <p:nvSpPr>
          <p:cNvPr id="559107" name="Rectangle 3"/>
          <p:cNvSpPr>
            <a:spLocks noGrp="1" noChangeArrowheads="1"/>
          </p:cNvSpPr>
          <p:nvPr>
            <p:ph type="body" idx="1"/>
          </p:nvPr>
        </p:nvSpPr>
        <p:spPr>
          <a:xfrm>
            <a:off x="218910" y="1981200"/>
            <a:ext cx="8229600" cy="4027311"/>
          </a:xfrm>
        </p:spPr>
        <p:txBody>
          <a:bodyPr/>
          <a:lstStyle/>
          <a:p>
            <a:pPr eaLnBrk="1" hangingPunct="1">
              <a:spcAft>
                <a:spcPts val="1800"/>
              </a:spcAft>
              <a:defRPr/>
            </a:pPr>
            <a:r>
              <a:rPr lang="en-US" dirty="0" smtClean="0"/>
              <a:t>Food&gt;&gt;digestion&gt;&gt;&gt; proteins, fats, carbohydrates and vitamins &amp; minerals</a:t>
            </a:r>
          </a:p>
          <a:p>
            <a:pPr eaLnBrk="1" hangingPunct="1">
              <a:spcAft>
                <a:spcPts val="2400"/>
              </a:spcAft>
              <a:defRPr/>
            </a:pPr>
            <a:r>
              <a:rPr lang="en-US" dirty="0" smtClean="0"/>
              <a:t>Carbohydrates&gt;&gt;&gt;Blood glucose</a:t>
            </a:r>
          </a:p>
          <a:p>
            <a:pPr eaLnBrk="1" hangingPunct="1">
              <a:spcBef>
                <a:spcPts val="0"/>
              </a:spcBef>
              <a:defRPr/>
            </a:pPr>
            <a:r>
              <a:rPr lang="en-US" dirty="0" smtClean="0"/>
              <a:t>Blood glucose + insulin&gt;&gt;into cell and converted </a:t>
            </a:r>
          </a:p>
          <a:p>
            <a:pPr marL="0" indent="0" eaLnBrk="1" hangingPunct="1">
              <a:spcBef>
                <a:spcPts val="0"/>
              </a:spcBef>
              <a:buNone/>
              <a:defRPr/>
            </a:pPr>
            <a:r>
              <a:rPr lang="en-US" dirty="0"/>
              <a:t> </a:t>
            </a:r>
            <a:r>
              <a:rPr lang="en-US" dirty="0" smtClean="0"/>
              <a:t>  to energy that your body can use.</a:t>
            </a:r>
          </a:p>
        </p:txBody>
      </p:sp>
      <p:pic>
        <p:nvPicPr>
          <p:cNvPr id="44036" name="Picture 4" descr="BD08911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4648200"/>
            <a:ext cx="1761067" cy="165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2052"/>
          <p:cNvSpPr>
            <a:spLocks noChangeShapeType="1"/>
          </p:cNvSpPr>
          <p:nvPr/>
        </p:nvSpPr>
        <p:spPr bwMode="auto">
          <a:xfrm>
            <a:off x="0" y="1431434"/>
            <a:ext cx="8043333"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948502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370" name="Picture 4"/>
          <p:cNvPicPr>
            <a:picLocks noChangeAspect="1" noChangeArrowheads="1"/>
          </p:cNvPicPr>
          <p:nvPr/>
        </p:nvPicPr>
        <p:blipFill>
          <a:blip r:embed="rId2">
            <a:extLst>
              <a:ext uri="{28A0092B-C50C-407E-A947-70E740481C1C}">
                <a14:useLocalDpi xmlns:a14="http://schemas.microsoft.com/office/drawing/2010/main" val="0"/>
              </a:ext>
            </a:extLst>
          </a:blip>
          <a:srcRect t="7446" b="10638"/>
          <a:stretch>
            <a:fillRect/>
          </a:stretch>
        </p:blipFill>
        <p:spPr bwMode="auto">
          <a:xfrm>
            <a:off x="1524000" y="711200"/>
            <a:ext cx="6028267" cy="576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1" name="Rectangle 5"/>
          <p:cNvSpPr>
            <a:spLocks noChangeArrowheads="1"/>
          </p:cNvSpPr>
          <p:nvPr/>
        </p:nvSpPr>
        <p:spPr bwMode="auto">
          <a:xfrm>
            <a:off x="7552267" y="719667"/>
            <a:ext cx="1591733" cy="575733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p>
        </p:txBody>
      </p:sp>
      <p:sp>
        <p:nvSpPr>
          <p:cNvPr id="58372" name="Rectangle 6"/>
          <p:cNvSpPr>
            <a:spLocks noChangeArrowheads="1"/>
          </p:cNvSpPr>
          <p:nvPr/>
        </p:nvSpPr>
        <p:spPr bwMode="auto">
          <a:xfrm>
            <a:off x="169334" y="719667"/>
            <a:ext cx="1591733" cy="575733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p>
        </p:txBody>
      </p:sp>
    </p:spTree>
    <p:extLst>
      <p:ext uri="{BB962C8B-B14F-4D97-AF65-F5344CB8AC3E}">
        <p14:creationId xmlns:p14="http://schemas.microsoft.com/office/powerpoint/2010/main" val="821930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1010" name="Title 1"/>
          <p:cNvSpPr>
            <a:spLocks noGrp="1"/>
          </p:cNvSpPr>
          <p:nvPr>
            <p:ph type="title"/>
          </p:nvPr>
        </p:nvSpPr>
        <p:spPr>
          <a:xfrm>
            <a:off x="533400" y="228600"/>
            <a:ext cx="6908800" cy="1016000"/>
          </a:xfrm>
        </p:spPr>
        <p:txBody>
          <a:bodyPr>
            <a:normAutofit/>
          </a:bodyPr>
          <a:lstStyle/>
          <a:p>
            <a:r>
              <a:rPr lang="en-US" dirty="0" smtClean="0"/>
              <a:t>USDA Food Pyramid</a:t>
            </a:r>
            <a:br>
              <a:rPr lang="en-US" dirty="0" smtClean="0"/>
            </a:br>
            <a:r>
              <a:rPr lang="en-US" sz="2700" dirty="0" smtClean="0"/>
              <a:t>www.myplate.gov</a:t>
            </a:r>
          </a:p>
        </p:txBody>
      </p:sp>
      <p:sp>
        <p:nvSpPr>
          <p:cNvPr id="5123" name="Content Placeholder 2"/>
          <p:cNvSpPr>
            <a:spLocks noGrp="1"/>
          </p:cNvSpPr>
          <p:nvPr>
            <p:ph idx="1"/>
          </p:nvPr>
        </p:nvSpPr>
        <p:spPr>
          <a:xfrm>
            <a:off x="711200" y="1735667"/>
            <a:ext cx="7213600" cy="4817533"/>
          </a:xfrm>
        </p:spPr>
        <p:txBody>
          <a:bodyPr/>
          <a:lstStyle/>
          <a:p>
            <a:pPr marL="0" indent="0">
              <a:buNone/>
              <a:defRPr/>
            </a:pPr>
            <a:r>
              <a:rPr lang="en-US" sz="2400" b="1" i="1" dirty="0"/>
              <a:t>Balancing Calories</a:t>
            </a:r>
            <a:r>
              <a:rPr lang="en-US" sz="2400" dirty="0"/>
              <a:t> </a:t>
            </a:r>
            <a:r>
              <a:rPr lang="en-US" sz="2133" dirty="0"/>
              <a:t>  </a:t>
            </a:r>
          </a:p>
          <a:p>
            <a:pPr>
              <a:defRPr/>
            </a:pPr>
            <a:r>
              <a:rPr lang="en-US" sz="2133" dirty="0"/>
              <a:t>Enjoy your food, but eat less.   </a:t>
            </a:r>
          </a:p>
          <a:p>
            <a:pPr>
              <a:spcAft>
                <a:spcPts val="600"/>
              </a:spcAft>
              <a:defRPr/>
            </a:pPr>
            <a:r>
              <a:rPr lang="en-US" sz="2133" dirty="0"/>
              <a:t>Avoid oversized portions.     </a:t>
            </a:r>
          </a:p>
          <a:p>
            <a:pPr marL="0" indent="0">
              <a:buNone/>
              <a:defRPr/>
            </a:pPr>
            <a:r>
              <a:rPr lang="en-US" sz="2400" b="1" i="1" dirty="0"/>
              <a:t>Foods to Increase</a:t>
            </a:r>
            <a:r>
              <a:rPr lang="en-US" sz="2400" dirty="0"/>
              <a:t> </a:t>
            </a:r>
            <a:r>
              <a:rPr lang="en-US" sz="2133" dirty="0"/>
              <a:t>  </a:t>
            </a:r>
          </a:p>
          <a:p>
            <a:pPr>
              <a:defRPr/>
            </a:pPr>
            <a:r>
              <a:rPr lang="en-US" sz="2133" dirty="0"/>
              <a:t>Make half your plate fruits and vegetables.   </a:t>
            </a:r>
          </a:p>
          <a:p>
            <a:pPr>
              <a:defRPr/>
            </a:pPr>
            <a:r>
              <a:rPr lang="en-US" sz="2133" dirty="0"/>
              <a:t>Make at least half your grains whole grains.  </a:t>
            </a:r>
          </a:p>
          <a:p>
            <a:pPr>
              <a:spcAft>
                <a:spcPts val="600"/>
              </a:spcAft>
              <a:defRPr/>
            </a:pPr>
            <a:r>
              <a:rPr lang="en-US" sz="2133" dirty="0"/>
              <a:t> Switch to fat-free or low-fat (1%) milk.    </a:t>
            </a:r>
          </a:p>
          <a:p>
            <a:pPr marL="0" indent="0">
              <a:buNone/>
              <a:defRPr/>
            </a:pPr>
            <a:r>
              <a:rPr lang="en-US" sz="2400" b="1" i="1" dirty="0"/>
              <a:t>Foods to Reduce</a:t>
            </a:r>
            <a:r>
              <a:rPr lang="en-US" sz="2400" dirty="0"/>
              <a:t> </a:t>
            </a:r>
            <a:r>
              <a:rPr lang="en-US" sz="2133" dirty="0"/>
              <a:t> </a:t>
            </a:r>
          </a:p>
          <a:p>
            <a:pPr>
              <a:defRPr/>
            </a:pPr>
            <a:r>
              <a:rPr lang="en-US" sz="2133" dirty="0"/>
              <a:t> Compare sodium in foods like soup, bread, and frozen meals ― and choose the foods with lower numbers.   </a:t>
            </a:r>
          </a:p>
          <a:p>
            <a:pPr>
              <a:buFont typeface="Arial" pitchFamily="34" charset="0"/>
              <a:buChar char="•"/>
              <a:defRPr/>
            </a:pPr>
            <a:r>
              <a:rPr lang="en-US" sz="2133" dirty="0"/>
              <a:t>Drink water instead of sugary drinks.</a:t>
            </a:r>
          </a:p>
        </p:txBody>
      </p:sp>
      <p:pic>
        <p:nvPicPr>
          <p:cNvPr id="171012" name="Picture 2" descr="My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2350" y="838200"/>
            <a:ext cx="26797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46584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9394" name="Picture 3" descr="Healthy Eating Plate (healthy-eating-plate-700-link.jpg)">
            <a:hlinkClick r:id="rId2" tooltip="&quot;Download the Healthy Eating Plate handout&quot;"/>
          </p:cNvPr>
          <p:cNvPicPr>
            <a:picLocks noChangeAspect="1" noChangeArrowheads="1"/>
          </p:cNvPicPr>
          <p:nvPr/>
        </p:nvPicPr>
        <p:blipFill>
          <a:blip r:embed="rId3">
            <a:extLst>
              <a:ext uri="{28A0092B-C50C-407E-A947-70E740481C1C}">
                <a14:useLocalDpi xmlns:a14="http://schemas.microsoft.com/office/drawing/2010/main" val="0"/>
              </a:ext>
            </a:extLst>
          </a:blip>
          <a:srcRect t="6000" b="1999"/>
          <a:stretch>
            <a:fillRect/>
          </a:stretch>
        </p:blipFill>
        <p:spPr bwMode="auto">
          <a:xfrm>
            <a:off x="1049867" y="505178"/>
            <a:ext cx="6976533" cy="5971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 Box 4"/>
          <p:cNvSpPr txBox="1">
            <a:spLocks noChangeArrowheads="1"/>
          </p:cNvSpPr>
          <p:nvPr/>
        </p:nvSpPr>
        <p:spPr bwMode="auto">
          <a:xfrm>
            <a:off x="8094133" y="719667"/>
            <a:ext cx="10498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US">
              <a:latin typeface="Garamond" panose="02020404030301010803" pitchFamily="18" charset="0"/>
            </a:endParaRPr>
          </a:p>
        </p:txBody>
      </p:sp>
      <p:sp>
        <p:nvSpPr>
          <p:cNvPr id="59396" name="Rectangle 5"/>
          <p:cNvSpPr>
            <a:spLocks noChangeArrowheads="1"/>
          </p:cNvSpPr>
          <p:nvPr/>
        </p:nvSpPr>
        <p:spPr bwMode="auto">
          <a:xfrm>
            <a:off x="8026400" y="516467"/>
            <a:ext cx="1117600" cy="596053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p>
        </p:txBody>
      </p:sp>
      <p:sp>
        <p:nvSpPr>
          <p:cNvPr id="59397" name="Rectangle 6"/>
          <p:cNvSpPr>
            <a:spLocks noChangeArrowheads="1"/>
          </p:cNvSpPr>
          <p:nvPr/>
        </p:nvSpPr>
        <p:spPr bwMode="auto">
          <a:xfrm>
            <a:off x="169334" y="516467"/>
            <a:ext cx="880533" cy="596053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p>
        </p:txBody>
      </p:sp>
    </p:spTree>
    <p:extLst>
      <p:ext uri="{BB962C8B-B14F-4D97-AF65-F5344CB8AC3E}">
        <p14:creationId xmlns:p14="http://schemas.microsoft.com/office/powerpoint/2010/main" val="510612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609600" y="126567"/>
            <a:ext cx="8212667" cy="1042811"/>
          </a:xfrm>
        </p:spPr>
        <p:txBody>
          <a:bodyPr/>
          <a:lstStyle/>
          <a:p>
            <a:pPr eaLnBrk="1" hangingPunct="1">
              <a:defRPr/>
            </a:pPr>
            <a:r>
              <a:rPr lang="en-US" sz="4267" dirty="0"/>
              <a:t>Survival Camp Topics</a:t>
            </a:r>
          </a:p>
        </p:txBody>
      </p:sp>
      <p:sp>
        <p:nvSpPr>
          <p:cNvPr id="241667" name="Rectangle 3"/>
          <p:cNvSpPr>
            <a:spLocks noGrp="1" noChangeArrowheads="1"/>
          </p:cNvSpPr>
          <p:nvPr>
            <p:ph type="body" idx="1"/>
          </p:nvPr>
        </p:nvSpPr>
        <p:spPr>
          <a:xfrm>
            <a:off x="372534" y="1735667"/>
            <a:ext cx="8305800" cy="4199467"/>
          </a:xfrm>
        </p:spPr>
        <p:txBody>
          <a:bodyPr/>
          <a:lstStyle/>
          <a:p>
            <a:pPr eaLnBrk="1" hangingPunct="1">
              <a:lnSpc>
                <a:spcPct val="90000"/>
              </a:lnSpc>
              <a:defRPr/>
            </a:pPr>
            <a:r>
              <a:rPr lang="en-US" b="1" u="sng" smtClean="0"/>
              <a:t>Training 1</a:t>
            </a:r>
            <a:r>
              <a:rPr lang="en-US" u="sng" smtClean="0"/>
              <a:t> </a:t>
            </a:r>
            <a:endParaRPr lang="en-US" smtClean="0"/>
          </a:p>
          <a:p>
            <a:pPr lvl="1" eaLnBrk="1" hangingPunct="1">
              <a:lnSpc>
                <a:spcPct val="90000"/>
              </a:lnSpc>
              <a:defRPr/>
            </a:pPr>
            <a:r>
              <a:rPr lang="en-US" smtClean="0"/>
              <a:t>What is Diabetes?</a:t>
            </a:r>
          </a:p>
          <a:p>
            <a:pPr lvl="1" eaLnBrk="1" hangingPunct="1">
              <a:lnSpc>
                <a:spcPct val="90000"/>
              </a:lnSpc>
              <a:defRPr/>
            </a:pPr>
            <a:r>
              <a:rPr lang="en-US" smtClean="0"/>
              <a:t>Healthy Foods to nourish your lifetime journey</a:t>
            </a:r>
          </a:p>
          <a:p>
            <a:pPr lvl="1" eaLnBrk="1" hangingPunct="1">
              <a:lnSpc>
                <a:spcPct val="90000"/>
              </a:lnSpc>
              <a:defRPr/>
            </a:pPr>
            <a:r>
              <a:rPr lang="en-US" smtClean="0"/>
              <a:t>Surviving &amp; thriving w/ everyday foods  </a:t>
            </a:r>
          </a:p>
          <a:p>
            <a:pPr lvl="1" eaLnBrk="1" hangingPunct="1">
              <a:lnSpc>
                <a:spcPct val="90000"/>
              </a:lnSpc>
              <a:buFontTx/>
              <a:buNone/>
              <a:defRPr/>
            </a:pPr>
            <a:r>
              <a:rPr lang="en-US" b="1" smtClean="0"/>
              <a:t> </a:t>
            </a:r>
            <a:endParaRPr lang="en-US" smtClean="0"/>
          </a:p>
          <a:p>
            <a:pPr lvl="1" eaLnBrk="1" hangingPunct="1">
              <a:lnSpc>
                <a:spcPct val="90000"/>
              </a:lnSpc>
              <a:buFontTx/>
              <a:buNone/>
              <a:defRPr/>
            </a:pPr>
            <a:r>
              <a:rPr lang="en-US" b="1" u="sng" smtClean="0"/>
              <a:t>Training 2</a:t>
            </a:r>
          </a:p>
          <a:p>
            <a:pPr lvl="1" eaLnBrk="1" hangingPunct="1">
              <a:lnSpc>
                <a:spcPct val="90000"/>
              </a:lnSpc>
              <a:defRPr/>
            </a:pPr>
            <a:r>
              <a:rPr lang="en-US" smtClean="0"/>
              <a:t>Calibrate your Diabetes Compass</a:t>
            </a:r>
          </a:p>
          <a:p>
            <a:pPr lvl="1" eaLnBrk="1" hangingPunct="1">
              <a:lnSpc>
                <a:spcPct val="90000"/>
              </a:lnSpc>
              <a:defRPr/>
            </a:pPr>
            <a:r>
              <a:rPr lang="en-US" smtClean="0"/>
              <a:t>Boots are made for Walking!	</a:t>
            </a:r>
          </a:p>
          <a:p>
            <a:pPr lvl="1" eaLnBrk="1" hangingPunct="1">
              <a:lnSpc>
                <a:spcPct val="90000"/>
              </a:lnSpc>
              <a:defRPr/>
            </a:pPr>
            <a:r>
              <a:rPr lang="en-US" smtClean="0"/>
              <a:t>Medications and Insulin – Survival Tools				 </a:t>
            </a:r>
          </a:p>
        </p:txBody>
      </p:sp>
      <p:sp>
        <p:nvSpPr>
          <p:cNvPr id="9220" name="Line 4"/>
          <p:cNvSpPr>
            <a:spLocks noChangeShapeType="1"/>
          </p:cNvSpPr>
          <p:nvPr/>
        </p:nvSpPr>
        <p:spPr bwMode="auto">
          <a:xfrm flipV="1">
            <a:off x="1" y="1169378"/>
            <a:ext cx="8153400"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922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486400"/>
            <a:ext cx="1618306" cy="1132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828663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40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049" y="2345267"/>
            <a:ext cx="2660952" cy="1490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data:image/jpeg;base64,/9j/4AAQSkZJRgABAQAAAQABAAD/2wCEAAkGBxMTEhUUExQWFRUWFxcXGRUXFRUXFxgYFxQXFhcXFxUYHCggGBolHRQUITEhJSkrLi4uFx8zODMsNygtLiwBCgoKDg0OGxAQGywkHyQsLCwsLywsLCwsLCwsLCwsLCwsLCwsLCwsLCwsLCwsLCwsLCwsLCwsLCwsLCwsLCwsLP/AABEIALkBEQMBIgACEQEDEQH/xAAcAAACAgMBAQAAAAAAAAAAAAAFBgQHAQIDAAj/xAA7EAABAwIFAgQDBwQBAwUAAAABAAIDBBEFBhIhMUFREyJhcYGRoQcUIzJCUrEWwdHhYhUzghdDU5Lw/8QAGQEAAwEBAQAAAAAAAAAAAAAAAgMEAQAF/8QAJREAAgICAgIDAAMBAQAAAAAAAQIAEQMhEjEEQRMiUTJhcSOx/9oADAMBAAIRAxEAPwCkQF6yyvBdOngF662ssWXTpgLZbRtubBMWF5WfJYu2CBnC9wlQt1FsAlbiJ3Yqy6HKjGji6n/04z9qQfJHoSkeKfZlb4FQCWQBysBmVow0bBDcXwv7v+IwcI9kuqkq3WIIaOT3QuzPtZwQY9NF/FsrN0ktal3BcNd94a1w2uvos4PGGWIHCQMdpooX69gbrQzKN7imonQjbgtIGsA9FCziGthdfsgNNnyJjbXSznHOBqG6WcIACTHBG/IqPbdx91Nw2QxSAkbIbRai4G10yVDfFDWhu+ya4BFGVofrGNlWZGjSutDTaHh1kQy7SNYwAhE6qJtlAnHH/GYwLdwvhuKt07lRK+t1us07JRxiXQ3Y2W+CVDzY2JT3cldRC4wGjUaJrhuAlbMOUmSA2FimiGY24WlXNbhIXIVOo1kBEonEsNdC8sKxDQPdwFZ2IZWfUSa7WCK0WUdFld87UKEmXCl7MqZuBSHovPwWQdFcjsJDfzD6KC/BXPvYfRB82T8jfhw/speohLTuLLknLOeFui/M3buk9zVUjFhZkmRApoG5osr2lYRxc8SvLBWCV06ZusFeWCunTK8tV5dMnILZYC8AunTyzZe0lbALJ1Qjlun1ztHKvDCMJGkXCr/7L6WFuqWTm9grR/6/C21kjKFJ3KMbsFoCdJaMAWa1QpKJ54CJsx6LqCPgpkOJwu4cEsophjK4iVWYG95848qZMu0sVO3oEYm06SdrWS++PXd3RCxCDUyzkO4SxDGAdmjZVBnaqkfLp3AKtMxgtAHKXs4YY0Rl1vMOEAyG9x+NFUyrJ8JkY0Oc02PVcaWlLzYcItWYxM5nhuZtxddcNpeE1nCi5WrctTeCjDQp2F21hembYWQnEat0Vi3c36KbGS5jc3FMctejjAZdQsQlsLoNlLFpZQGOYQbdQmefAXyA3NroTjYmpF8igQXg+EiodqduAnWlwdjQAAEKy7QuphpfuO6Y4atvdVpSipG5LG5Bq8PFuEGoqYlx1dEzYnXRtaTccJawKV8pcSLNvshZVJ13NVyBDETAFKa0FdqWmCjY7MIW6uyLjUHlOFZTB2y6spWtHQJBxfPFt2cpWr80VUu5eWjsFqx6+O7i/Uf8+4ex9O64HCqjCMvaxd3CK1GZZ5IfBPmJ2umTL+DSCIa7BczkDUxcYDU0CR5ditu1RK7Kcbh5dinl2GlaxYeXbDlLV2/Y4rjMpnE8KfCdxt3Q8hXHi+D3uHtVY49h/hSEDgqnHl5aPclzYeI5DqC2tWzmLUrBKdJ5heWqyunTnp6LoAp2LUZjeb8k3UVrLpfKxceiVNqaIvcGt3LjYLevpDG8sdyOV3iBic13BG6O4TluWscZX+UO39SuLBRZg5QeowZeDPBj0gADlPNFh9OQNxflV9JlSanBMb7gC9ip+XMUmf5PDOrj/fopOQNkbjVa9R2qado6hDJGtcbH5hegw6Zou4gXNzq7KNUwvfcxPbcGxB/sl2bjgBCM1a+NmkG+yl4TiUejzuAPYlK+J0FR4ZLXDV1CrvFppdZDrtI9SjA5e5gXdS9IKqLVs8H4oHnKoJb5eBuVVuEwVcgLoA52nmxW82YJy0skJvwb8hZ8RjOP4bhFuMRyjQG790WweiLvhuk7CCA/3T9grnu/Cj/M8c9ggyIAeIlGFjx5GB6+UBxR7KuWfGIkkHsFPZ9nxO7n79wjeXqGamJZIdTP0uA49CExcZUSfyPIXJpYVp8JazcABT6d1/gtKjEGtaf5QKixsPDwzfe11oyce5LwLQ1W1TACOfZJGLQ1jXF0LxoP6TyPYpkiZ0HPUrq+mFj/ACktmJjlwgCKVTVvLBrNz1Tjlx4MTSll+DGScA/k5KcqCiDGgN2CbhB7krKVNGTjOGNJKrbO+YJHEgDyDkp5xWncWbKq/tBMlmxxtc5x5DRdLyZXGUIBoyjEi8SxgXDWNlf5jYLrirWNOlpuO6iYdglW3fwX/JccVpalv/sv+SqlwzIBdxiybhJkfrPA4Viw0w69EmfZxU3gLXgtcDuHAgpsnqBGbhxI+dlM5NyUtzNyf4QtZCa5/hjUOQtZcfZbbcnoEFmxW7yHHYDhYt3qYdSNiebmPHmIuFXGYsRbM+7eii4szXUyaT5dRK0FOwdbq1EANmKZ2ccQJFfutGqWYB0K4SNsnXJmRl7miws2WFsGWLPhsZFpbHVex6/NK7MPdHVCEDUS4af9qw30w+7gEDVqA2733AUKkYxlY97hu1zbE9AQokajLmNDUacNybCGiSVge89SNh7BZdC2J+luw7Iz/wBTboAuLWSliuI6pmhu5v0Q5TyFSci9wni0w8rf3cn0WMPeyL8gA/uun/ThMBrvtxbZLeZny0l3cxHbV1b7pSqRHYqA3DtXXhweJXNttt2HS6EU1ZSxvPhnzHpe6U6J08zrhx0E3uevaykzYE8OL2vsT3RUB2Y4A1oRx/6m1zTY3tzZLmJ5dfVjxWh1htcAH6KFgolie4SDyn9Q4TTgtXLGSI3jSd7OFx/pYTwN/wDkJQSP7/uKeGQVtA4yRASM/UP8hL2NYgZ5XSuaGucdwOArrgpBoc4kF799t9+TYJHzvlXyGeIWcN3Nta4727pqua+0xSoa4iwkjdO32cVpNSb86dvXfdKdLiDPBMZY0km+v9Q9FmhxY00jJB+k7+yMDcZm3jNT6VpiHBbSxeiW8Axds8bZoje4Gpv+k20zw8CxRA3PNIqKWYcveLYtc5o6tB2KB0zGQSCMDSDv7lWRNCq9zrl6WWaN0T9I6pOTHY1GY3o7k5lWATuuzaoHfoPqlKvn+7kNmlZf0O/xCHV+amAWjeDbupRjaW2D1LCwybXIUywhVLkjNEbC77xI0Oc7ne1uisugxiCX8krHezh/CtxrxFSLLZN1CU7LhAAyKJ1y0Oc4lHqqoa1lyVU9Lmh0tfK1wtEdo3HYXHNihyfsFB6lnUmiQeUWI5HZZloGnoEFoanSQ4fH2RgY3CC1rni7uPh37LA/7OKn1I0mFs/aPkhNbhRYCY/keCnABrh5XAqFVssERAMwMRKjqc0xxSOaYxrbsbjgpUxPGy9zjsCUd+0qoiY97WsBe/T5u1lXYBG5TkxCrgtkMJ4NQmZ7wXWNi73t0URo3WsFU5m7TY916Df4pjCN8ZtzcsWkjQUy0eAa4S/xGAj9BO59kCqYdKDqWNTCpA8JeXTUvI+Uk+AS4Y6RzWOJvfVra3pe/f2QmIB76pz7gDSOOobdE4gXbkn5rjX0utjm6izULFzefqF5hyoZUfFy1AuXhUVF7PIhBtfq63Qf5TVSYa1huBv1PX5qLhWJMpw2M6QdNgOAenlv7IizEQ++ne3YKLPlyM9LcLHjVR9oxUjOLIfmajbJG5rhcOBXbBa1rhbcEGxBBH8rjjlSCQwbm2/pdWfJxQM+pOEtqWIeHysFmggW2+WyMxQ6kPGUgC5zZHguJdY2IufguFTPJS/n3b+7p/pKXyMbmlMuVTW4VqsPIG4tcIFU1v3dwJ/ITb2XVmbWHYn23/ss12Euqm2d5Wm3Tzf6VC6O+oDixruEMNzHqAJLdINm2uLN6n3R+fEGyRa3G4LbEEb7bBBMIy3FA3yt+JNz9V3lljBsSEL5AuhATCzbleQZZnmqJPCaBHqNif7BFK37NKpwu1zT6JslnDLOjI92/wCUYy/iE1SXn8kbTpuOXGwJ9hui+dyfqJzYkVfsZV+GVtZg8oErT4bjxe4+CuTK2bo6loc0Hf0P8ruzB4nnzMa63cX/AJQ/NOZ6fD2hgZqeRdrG2aAO5PQJ6sW/2RPQOuo6isa4JD+0nG/BYxsbtLn3NxyLdPS6WWfadITcQxkft1O1fPgpwOFQYnSNlczQ5zSWne7Xeh6i6MgjuAtXKVIDyXOdqdzueSmjJmX6OcONVL4R/SLtaHC251G/XokrEX6JXxkgOY4tPuDbZejqHgWvt26fJEJYxDilNRszxlympnRinqBJrvdhLSW9nEt6fBCZ8KfExrxLG6//AMb7uFu42IUCkp5pyfCifIRzoaTb3I4RSLKVc5upsDrermA/IuQs6juFjBHZhDCsyzHTDPK7widzy4D35sndmGU9RGGxeYDgsG47G/RVnhOCTuqo4JI3Me8/qFvKN3G/BAAPCv3DKBkUbWNFgAB77cn1SXCnYishAOoh0dZJTSmGU6rC9rgu0+17qK6qY6Yll9Nza+3v/f5Kyp8Ihk/PGx3u1p/kKDNl+nYDaJg62DR/CAqKgBzexAOFV7mnZxuD9FpjWZ6kHQ2MC5s15N79yG8qFPTkyvELtLAQLjvYEgH0NwpVHQb6nXJ4uTc/6SsaMpNGUjGGALRVqMqmZzpJpHueTfgAD2CX81Yc9hbaMFuzbsbvfpcBWpM1C6qnvfYm4tsOtwqhlZYnLhTjoSuMDy2JHkVJMTbbWte54v2TRBkGCNt2udIDwSf8bKfJQt0m4IcOnQjv6LXCK8xyBh/I7ax6HoUl87v0akQFRJx2hfSv66Dwe3ou+G4FJUDU8lrfqnDGqXxnaRawPJF7rvHAxoa11tRIsN7kjsAmLlYruW42bjuLf9Ex/vcvJ30HsPmvIubfs6hFduZSxmt8Bsezxcep22USpzTI/aOMAu7m/wAV2fANAsNrAH4i6k0uHxxwmURkvLdLG3JJedmkDtex9LX6KXHjRuxGL5uQzXAqAyvLJC6fzB7nax4cVxawA9Bwjc8Lgzx4CGRRNfs64bL6hg4HZx/hT6UU1ML20BrA1xHW3mDQOXPJd8rcKPLAar8Se7Y7Wjgvaw/fIR+rYWHSyoJ9RXZswBLizpWPbGXaz5nPOzW2OzYwCbc8ndDGYtiHiGRsPixk9SNXl2uCN+i6ZorAHxxU4Adu1rGixJNrkn9uwJ9kxZPp5gxkUzQCB+Zrri3O4sgZVYUaNzeRU6h/K4+9Q6zG9lzbzix25t3HqpOMZREkbg11yQdnAWPp6JiooQAAFLkFmkk2AFyTwLeq5fCwgdQD5WS9GUTl3K8dM9zpd363AB36ADx7+qdfFY0XGho/c5zWge5OyTM9ZginneKcat95bkC4FjotyNuTsl0Qvfu8udbubgew6LCrMfsZ6GDESt1UdMVx+HUxvjXZq/E0Em4BGzSPis49megdGIoGWGxL/DIdtvsbXSWYbLkY1vxgA/3Kfgsgk9RohxGGQtjbKyNvGp/lA+fVPWB4dHTxlsEmsElxcHB4Lj1BBsqc8ILvSzPiOpjnNPdpIPzC0KANRWbxC+wZd+FVpYS2TvsTsCD6qBieVzU18VQ6GN8TIy1wkJsXXu0tYOSN+bcpUy59oJa9oq4/EaLDW0APb6lvDvoVcOG1cc0bZInB7HcOHH+j6J2NZ5WfG2M0RA1RlSnk2fCy22zWho8puOEWZRgC3Tsp2lZ0I6k9wRU4HBICHxRvB5DmNP8AISRmb7NKPSXxM8PfhpNhfbyg8eystzgEt5qxBrWsaTy/j0AP+QhY6hp3BOBYG2miZHELgDe9vMepPcqfLCOTt/xH+F3pJ2lotYFddTW73CksyyhBFU0DTIxpL4zqDTa5HDmtPcgkItFOHNDmnYj2PsQdx7HhQny63+QXsRvbZDMSoKySVn3SVkVi7xA9utjm28o083B6gjbquUWaEBxQuNDJkJzVizIKaSRxsGtPvc7AAHknYKRTYVU2/Ekiv/xa8D5F390CznkCSuj0mrc3SbhgY3w793D8x57/AATVUk0YokDc55OpQ6OMOdu7dzv+TtyfmUVrodBIUTLlFJSxNjnALmgAPbu1x9z/AAV6vn3Jut6ErvkbHUM4HhIk87xdvQd7dT6JidE1uwAsPRCsArmugjc3gtH8b/W6lyVXdPWgJDkJZtzeSNp5aD8AgeI5VpZOYw086m+U355HPxUzEcXihbqkcGj6n2CUar7Sog6zInOHcuDfpYrGZR3NTA7/AMRO02ACIgXLgCSCQCd+hXKipvFeXNIcAdIDd9xzc/4Q3MP2gRmllfG1wlaAWscL/qFzcdAL34XHKGem1BayJn4p/My9tI/U/jcb/VKr2vUbtfq2jGj7key8pFnLy3ifyZzH7Kzro30/4UrbG1wbgh47sPULlX1hsJRNp0sAbF5dri2q7jYHd2/Nth69sS1aA57GvaD5TqL7X5/MLjgbhQhhkZs6zWB3FvEvt3O1vgkoAs1cRUzemzNI8hzo9TwBYvdaMEfqDe6k/wBSSSPZTtLXyP5Lb2aOpt0A991AxXLpkYTHI8G23muHEdL8/JTPs8wMwMM7wPEebDrpHT/Py7In4hS0O2sCMDMuRRODwCZdJDnuJJIve4HA+FkbwKI+IL/D2UWpqTYE/tHysuWT8ZdVyuZE0gQ3YZCBpvfoepsPqFF4uQuxJ9RmdAqj+5YtM1JP21Yo+KjiiYS3x3lryNjoYLlvxJb8AU3yUDSBq3Pe5Sp9oOX3VFLpa4kxEvY0772sRc7i4VjeRWiNfsRhQcwTKZoGNuLqycEyfHLT+K6UNHaxPx2VUMms617Ecgo3RZnmjZ4bX+Xt0+Seoruek2TnpGqP02R4n/knZ6XIafax5QmbIMzQTdu3Z7SD8OUo4lj0kv5j8AiWEYHXTRiSItDXcXla0npxyu0fUzmU7cQockVXIYXe1ihNZhEkbrOaWnsRZdcQbiNHYyOexpNg4SAtJ7XBUjDc+TamtqQ2do/cAXAehXcQYa+Q3ogwLLTEJv8AsszEaepFO4/hzG3oH/pcO1+Pl2UjM+L4bKxrodTXfqaRb69VX9TMA7U0+oPbfZcBxMzIRmxnkKn0Dj2faSlu25lkH6GWNvd3ASFif2rVbyRDFFEOmq73fPYfRIcEd+b9/U3/ALpiw7Bi7iM35tYuJ9ewRWTqSDxUxi23O3/qBiHJlb7CNlv4QeqzFLLI6SbzFwDTa4sGm4LBezTf03TJPgDmj8SzB29EAxamjYDYgriIYTGehD+XsTdK2wlYLbedwafTnY+ybqTCHOF3yEj/AIW/lU3h9a2GTU62g7PB4LTyi+G4g184bDOXR8lhHmHYaha4SGxe4tjTcZZstXp/Dh6cl24v8OVHZjU1Pd2lkh7btPz37dlypCNK7eADylUR1GhV6YXGLAsxR1EYds13VmoFw6bjZFY5WuuGuBItcdR7jlI0WBRPdxY90QZlOWNwlicdQGzg8k27EHkeicjuRsSbJgxg6av9jRJTBwIcL3ukzHsuyAnw5QGHi7dRae3IuEzYVi5LvBnbol6HgP8A8H0Sx9oePujIhiNnncn9o4+fK1+JSzBwLkGUKPcA4L95w4uZJKyaFxLgLiOSMnc2aXWc3ryt8fzu78lPa/WS1/8A6g/ylZ0RO5JJPJJuT7nkrwhA6Kf5zVT0x4aXZkaZ75Dqke557uJP8rn4akkLXSlXcr0BQnFrU1fZbg7InzyAC73AD0Abcgf+RP0QvC8Bnn3Yyzf3u8rfgevwum7LuCyUpdqka8Gxs1rhY733PPTtwqcFj/J5nnMjCvcbvDWVx+/jt9F5U8l/Z5dGIv3GaMWOh4HNjcn1F+eVGlp5SNDQ8uc7YusABfpbgeihTV0zraS02Isbi+3U2RjKNa98jvEAFrW/ueVOoDNUsYlVuEafI75GDxJ3A/tY0AfE/q+KDY1TyYez8VwMOwEgafKeAHAcX7+isyml2XWspWSsLXtDmkEOaQCCD3BTHwqRUnXMwO5WtFh01ZBqjPhMcLNke0kkfuay4JHqSLo/kPCW0cRgDtRY43faxcSSS4i5tc+pTDDYDSdrfwgNeyojlcYoxJG7e4dpcD1Fjyp3xfEn/P8AdxnynIftGnxhZQa2qbY3NgNyTwAOSUEOIOaPO17fT/aXsTjqqxxiA8Kmvdzg7U5//EdvikHk2qmqVvuIWMZWkle+qpi1zZXueIyNJALjbSSbH6ILBRSSPMYicJW8t0m49yrddE1lom2FhsOwGyi0+FkeXxSJZLlxG5sOAB0G6rTMaozAl7iNg+TXud+L4wA5DGgb9ruTh/Q8bGHw5Z2dyJNPzs1F4KpsALPDku0AB2knV63U+mqB4TSQ4bcONyubI3dxqqBqVdmbKlXH5mvNQwA2a5zjIABfYHY7b7W4SphTpZ5GxwxOe88Nbufe/QepV8wV43uLhS8n5ZgpfEfG3zzPL3O62JuGjsBf6o8eYEb3AyB1OjK+pfs5rngFzYWejpST8dLCPqtKr7L60PDrxSNG+hpc03/8hY/NXjHDdbGEhdzMH5WsWZRTKc0zwJ4y0gg2cLXtvs7g7o3/AFu5jToIZe/QXufVWNi+FxTxujmaHNPzB7tPQqscMyR4NU4zPD2scfCB6jkOf6i9vgtD0JR8yv8AyG5PwrCaitPiTlzWHgXs5w/sE10+AQxAARt9yLn5lSMNk8vI27InVuLmdBskly0Fib/qAq2iicC10bXAjgtBB+iprMVC3Dq1ro9opRcN/bvuL9t/qrj0uDtzdvUKsPthp7mF1jp87dyOSA7+Glb47W1H3AzLQseow4Ri4cBvcI9DUA73VSZIpqh7rNNo28udf5AdSrJhpS0c3XZAEarj8Tc1uoeiqR3RWmxtzRYHbhKWshefWOHt6IVyEdTWxg9wnmCpJ84NnNIcD7JBfiJqZnyuO7nEe1jYD6IlmTMTIoSSd7cdbqtMvYk4Pc0gnUSfa5ui+NnUmFizJjcKZcz8uxiASeK0k9ARf2slquY1vBS9LjUjdm/yosmKPPLvosOEkaFShclHZuGHygJlyTgQqHmWQXjYbBv7nc2PcBV/99cem/ork+y54dh8Tu7pCe99ZG/rssXCQdxXk+TSUp2YyGDayjmNEXlD62YAI3nlia6QvIZ99XkEKp84+K9u7HEH02umn7PMeeKnTI7ZzdtgNwfTk7/RLZDCvU8Glwcx1nNNxdemVEl5GfSeF1txuibKwkEN29VWmSswiVzWO2d1arJhI6JDa1CmzI11ZZbNWSEM2aTRtcLWQWqwktJdEdJ5t0KOhqw5qFlB7nCV1LAfFOu+tzd2Hgi/6T3RTD6DXMJQNtOm3UEI7i2HNkF7eZu7T1BS5JjboR5XAuBsb837lIK8TuWI/IahSpeGh7S7Tbrbi6AV9UXOazVYfqfbp6DutqirknGuSxvt5eCurKVwF2tF+xQMgb/IxW4/7BWNYU6Rv4DpGix1Enc+o7JkwytqA0aw1otseVmamc5tr2Ft7LeSB/hhp2vtf0RhaGoJN9yR/UToy3VZwcbXA4t1KM0OMskF2uBCr2qwp4c1gefCJ46+q44hG2mdEWOewA6bNFy7V0I67rlNmoLoKsSzKmba6ql2bYnVs0LjaziA42sfYhWJh9E5zRrLtx15+XRc6XJVExxcKdhcSSXEXJJ5N04Y7G4jnR1BWEVDG8G/r3Rl2IAhb4jliN7CI7xOts5nT4Kq2S4gyt+5hwc4G5cRsGfvSfhI0I0ZA2zLGfODfdJ/2gQslpXtuNQ8zT2cOP8ACeaLBmNaNfnd1J/sFExzKtPUNs9ljyC0kEEccLEQgg3CORSKiblyhbDC1jeg3Pc8ko2AhtTQyUr7O80fR3+VPhlB3Smu9yxar69TZ7VyfCu7CpgoHEXtsu4E9TOYHcrDPmXC4eMwny8t6e4HdK2Hxho9Vb+JRixDvVVNVANke0cBxsq8DkrxPqJONQ/MTLnLV5Wh9F18PZOlA6nON5BBHRWTkDN8cLnU8pDWv/EY4mwDjs9p7XO/xVaPNlExN9/DINiAf5RBeWpF5RqjPpv7/cdweLJOzjmtkDTy424A2+J4CrDDs/VUMfhgNdbYEk3H1QfGceqKo/iv8o4YNm/7QjBvck+T8jD/AFvV9m//AL4ryTfC9vovJvxL+QObfs6rdjrFc7qbS0hkNhymRc7UGKOhkZINyw/MdQrcyvnqCcAa9D+rHbH/AGqdrKF0Zs7ZFsmvgEpZK0HVYh3UJWVRVw1PqfQVNiIPBBRKlqA42OyqGelngfqgmNugO49kSos8SxkCaO1uXDce6kXKP2MMtl1P2K4PZZL1DnWnkAs8X91NdjkbuHA+xTOQnVJkvCrPNGWmTySyNke09gRa4HZNOM4nK4aIWEl22roPVCKqmkigOlpleb3A6k8lKcn1DGoJomzOEYaNDWbE9x3TPg1NLMS1ttI/Ug8DZPB8zLOtwp2F4gYIrEhpPquWr3KDdah+oga38Mu6blCJagiPSH7k2GrsooxRpaLOuO6DYtiIL2Fo1OB+AXMwmAVsxglc3yuO5HVZwhjZpy47iPj3KAYpPKYyWNubXsljJWbH09Q9tUHMDztcbA9rrMQ5G/yC+VeNCX5SsvsF2LbJYp8yQ2uHj5rjNmlhJa11z2G6eXFScKTGaqr2RtJJFgkHA8dgqa+ocyxcxrWX7gXJt8Su2I0ElS20ry1h5a02J9LoPHlGCnPi0uqOQDnUSHejh1SuYPcYEqWLHJstwkrLmdIp/K46XtJa4eo2Ka46gEXa4H4rJtVM1tK17SHC4KSMXojTG4N2fwm2sxNrPzGyXcSxSKdrmW1AghCwB7jcTMp1BkFcDvdGIcyOZGW7WKSaTB5WX89xfa/ZcMWlmjbxq9kC2DQlJ4kbkjNmO6Y3G+5VdRy337rlieIvldZ1wB0UemltsrseLiu+5Ic9vQ6h6gj1EBMuKZeMEbXuc3zDgJVoKgN3WcSxV79tRIHqtqUl69zjWO3UCfey6xtc91gCSVYGBZajENpWBznd+ixsgx9ybL/00JWhYshqYM1YAad2pu8Z+iXdScrBhYkbKVNGZuvLWy8igzEcvdSqarLTsbKDZSKCkMjgOnVYTQudJUtS+Q73cfmo3hysOqzgR1TpQUzGCwA26rtKwEbhSnyd9TQJCwrO58MMlbe2wKJjM0dgGgOLtrcn2slHHMNA8zdu4R77K8JbJM6V4vo2APfuu+PG45CduM+HZOM9pJfwwd9Lbg/EhPOE4LFCAGN+JJK6xqbGVoHqGNTqAshi2jZdSW0htdbU25DfCCLEKuM84RK14LCSw9Oys52yC5ipjJHZu5S3AqErEdSsZ21DY7MA47rhlJ7yXeKCCDwU1y0D2jzC3qlzFLxHWOh3U9kgiY7se48UlrL1VhsT/wAzGn3CXsLx1haCDv2U2TFyRskANdTFUt1EXPELxUMZAS3X5dLTsrCyjgDaWIF51SO3JO5SrVYfrmbNqs5puEwz4pIW7fmVl/QCPXEw7jNJOLEk/BQpZ9Qt0KV8Pq5ST4p67BMVGA4crz87OG4iWY8a1ZizieWYgS+H8N53uOCfVSsOfKxgu4lw7E/wtsZqQHBt+ql4XGD15T8XMjcFwoml3yC77/FYZT6GmxRSroeztlAms02G4TyldxYe+piIbbqHXwg9V3fIAhddXAbXQVDESM3UjQ4OaN+qWXeidMz2Mdzyk1X4TayDOKebx1NuVjx91oQvAJtCL5t+yz8oYXE1rX7OcevZNtQzSFSmGYxLB+R23Ypihz4+1nMuosmByf2UplWNmPMa6F4dxYqoyEbxjM8s4020tPPdAgn4EKDcVmcMdTNlhZsvJ8TNLIhg0liVBHVdKL8yFxYqdG6hmLjZFKl7Gt53QTDPzLNfyvPI3U2RcXqPKV3yBjop5i1+zX9exQnE/wAqFj+4/lWYlAWp0+lKGoDwCDcFTXOcOiTMj/8Aab8E9foQnUKcmVlliXFwByh1ahEPKVlYhbEYi2YakrXP6rpqfblRqZTlGLO7lBoakWpfdpDh0VcY7MBrB43Vi1nB9iqlzb+Z6Zj+zUYnMABczlml2Lr3uUzhqX8t/wDbCYU1ttKsYAUVOjI100LaBSHLqh3IDmLInc3hSJFGlQsoOjNBi/i+KWeNSJYdigJ2OyVM5cj3XXB/yohjCoKiS9tUeZMSvtq+q8J3EeUEpeovzpyw/gLuN9zGbjFmvE4B8pS5PiAYbvuD2KtWq/Kqmz3+b4pi4gTFnOa6gbFsVMxsNgEO0rULZVKoAoSVmLGzPELAC2WpWwZsDZYKwVldOmF4Ly2K2dNV5ZXl06f/2Q=="/>
          <p:cNvSpPr>
            <a:spLocks noChangeAspect="1" noChangeArrowheads="1"/>
          </p:cNvSpPr>
          <p:nvPr/>
        </p:nvSpPr>
        <p:spPr bwMode="auto">
          <a:xfrm>
            <a:off x="646289" y="252589"/>
            <a:ext cx="270933" cy="27093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1280" tIns="40640" rIns="81280" bIns="40640" numCol="1" anchor="t" anchorCtr="0" compatLnSpc="1">
            <a:prstTxWarp prst="textNoShape">
              <a:avLst/>
            </a:prstTxWarp>
          </a:bodyPr>
          <a:lstStyle/>
          <a:p>
            <a:endParaRPr lang="en-US"/>
          </a:p>
        </p:txBody>
      </p:sp>
      <p:pic>
        <p:nvPicPr>
          <p:cNvPr id="214019" name="Picture 3" descr="C:\Users\bev_000\AppData\Local\Microsoft\Windows\Temporary Internet Files\Content.IE5\EFRK1MDT\MP90040043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7561" y="4106334"/>
            <a:ext cx="1764572" cy="22335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bev_000\AppData\Local\Microsoft\Windows\Temporary Internet Files\Content.IE5\LVC98H3G\MP90043878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1399" y="374017"/>
            <a:ext cx="2361380" cy="15812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1507" y="113871"/>
            <a:ext cx="7035800" cy="734544"/>
          </a:xfrm>
        </p:spPr>
        <p:txBody>
          <a:bodyPr>
            <a:normAutofit fontScale="90000"/>
          </a:bodyPr>
          <a:lstStyle/>
          <a:p>
            <a:r>
              <a:rPr lang="en-US" dirty="0" smtClean="0"/>
              <a:t>Move toward the Tomato</a:t>
            </a:r>
            <a:endParaRPr lang="en-US" dirty="0"/>
          </a:p>
        </p:txBody>
      </p:sp>
      <p:pic>
        <p:nvPicPr>
          <p:cNvPr id="214020" name="Picture 4" descr="C:\Users\bev_000\AppData\Local\Microsoft\Windows\Temporary Internet Files\Content.IE5\EVED0Q0B\MP900422826[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52533" y="1845299"/>
            <a:ext cx="3112228" cy="2074009"/>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bwMode="auto">
          <a:xfrm>
            <a:off x="498681" y="2666049"/>
            <a:ext cx="6143886" cy="286134"/>
          </a:xfrm>
          <a:prstGeom prst="rightArrow">
            <a:avLst/>
          </a:prstGeom>
          <a:solidFill>
            <a:srgbClr val="8DF658"/>
          </a:solidFill>
          <a:ln w="9525" cap="flat" cmpd="sng" algn="ctr">
            <a:solidFill>
              <a:schemeClr val="tx1"/>
            </a:solidFill>
            <a:prstDash val="solid"/>
            <a:round/>
            <a:headEnd type="none" w="med" len="med"/>
            <a:tailEnd type="none" w="med" len="med"/>
          </a:ln>
          <a:effectLst/>
        </p:spPr>
        <p:txBody>
          <a:bodyPr vert="horz" wrap="none" lIns="81280" tIns="40640" rIns="81280" bIns="40640" numCol="1" rtlCol="0" anchor="t" anchorCtr="0" compatLnSpc="1">
            <a:prstTxWarp prst="textNoShape">
              <a:avLst/>
            </a:prstTxWarp>
          </a:bodyPr>
          <a:lstStyle/>
          <a:p>
            <a:pPr eaLnBrk="1" hangingPunct="1"/>
            <a:endParaRPr lang="en-US" sz="2133">
              <a:latin typeface="Times New Roman" pitchFamily="18" charset="0"/>
            </a:endParaRPr>
          </a:p>
        </p:txBody>
      </p:sp>
      <p:pic>
        <p:nvPicPr>
          <p:cNvPr id="214022" name="Picture 6" descr="C:\Users\bev_000\AppData\Local\Microsoft\Windows\Temporary Internet Files\Content.IE5\HB640QEY\MP90042303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181601" y="4580468"/>
            <a:ext cx="1535708" cy="15357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1092" y="4255854"/>
            <a:ext cx="2029179" cy="1934484"/>
          </a:xfrm>
          <a:prstGeom prst="rect">
            <a:avLst/>
          </a:prstGeom>
        </p:spPr>
      </p:pic>
      <p:sp>
        <p:nvSpPr>
          <p:cNvPr id="11" name="Line 2052"/>
          <p:cNvSpPr>
            <a:spLocks noChangeShapeType="1"/>
          </p:cNvSpPr>
          <p:nvPr/>
        </p:nvSpPr>
        <p:spPr bwMode="auto">
          <a:xfrm flipV="1">
            <a:off x="221508" y="879125"/>
            <a:ext cx="6616054" cy="1294"/>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7338976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239000" cy="1143000"/>
          </a:xfrm>
        </p:spPr>
        <p:txBody>
          <a:bodyPr/>
          <a:lstStyle/>
          <a:p>
            <a:r>
              <a:rPr lang="en-US" dirty="0" smtClean="0"/>
              <a:t>Health  Campaigns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8" y="2006601"/>
            <a:ext cx="7801759" cy="3795450"/>
          </a:xfrm>
        </p:spPr>
      </p:pic>
      <p:sp>
        <p:nvSpPr>
          <p:cNvPr id="5" name="Line 2052"/>
          <p:cNvSpPr>
            <a:spLocks noChangeShapeType="1"/>
          </p:cNvSpPr>
          <p:nvPr/>
        </p:nvSpPr>
        <p:spPr bwMode="auto">
          <a:xfrm>
            <a:off x="76200" y="1295400"/>
            <a:ext cx="8991600"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5948263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2" name="Rectangle 2"/>
          <p:cNvSpPr>
            <a:spLocks noGrp="1" noRot="1" noChangeArrowheads="1"/>
          </p:cNvSpPr>
          <p:nvPr>
            <p:ph type="title"/>
          </p:nvPr>
        </p:nvSpPr>
        <p:spPr>
          <a:xfrm>
            <a:off x="1025996" y="304800"/>
            <a:ext cx="6324600" cy="787400"/>
          </a:xfrm>
        </p:spPr>
        <p:txBody>
          <a:bodyPr>
            <a:noAutofit/>
          </a:bodyPr>
          <a:lstStyle/>
          <a:p>
            <a:pPr eaLnBrk="1" hangingPunct="1">
              <a:defRPr/>
            </a:pPr>
            <a:r>
              <a:rPr lang="en-US" sz="3600" dirty="0"/>
              <a:t>Eating Away From Home </a:t>
            </a:r>
            <a:r>
              <a:rPr lang="en-US" sz="3600" dirty="0" smtClean="0"/>
              <a:t> </a:t>
            </a:r>
            <a:endParaRPr lang="en-US" sz="3600" dirty="0"/>
          </a:p>
        </p:txBody>
      </p:sp>
      <p:sp>
        <p:nvSpPr>
          <p:cNvPr id="942083" name="Rectangle 3"/>
          <p:cNvSpPr>
            <a:spLocks noGrp="1" noChangeArrowheads="1"/>
          </p:cNvSpPr>
          <p:nvPr>
            <p:ph type="body" idx="1"/>
          </p:nvPr>
        </p:nvSpPr>
        <p:spPr>
          <a:xfrm>
            <a:off x="457200" y="1371600"/>
            <a:ext cx="7462193" cy="4274256"/>
          </a:xfrm>
        </p:spPr>
        <p:txBody>
          <a:bodyPr/>
          <a:lstStyle/>
          <a:p>
            <a:pPr eaLnBrk="1" hangingPunct="1">
              <a:spcAft>
                <a:spcPts val="1200"/>
              </a:spcAft>
              <a:defRPr/>
            </a:pPr>
            <a:r>
              <a:rPr lang="en-US" dirty="0" smtClean="0"/>
              <a:t>Plan Ahead - Know your goals and meal plan.</a:t>
            </a:r>
          </a:p>
          <a:p>
            <a:pPr eaLnBrk="1" hangingPunct="1">
              <a:spcAft>
                <a:spcPts val="1200"/>
              </a:spcAft>
              <a:defRPr/>
            </a:pPr>
            <a:r>
              <a:rPr lang="en-US" dirty="0" smtClean="0"/>
              <a:t>Choose salads - dressing on side</a:t>
            </a:r>
          </a:p>
          <a:p>
            <a:pPr eaLnBrk="1" hangingPunct="1">
              <a:spcAft>
                <a:spcPts val="1200"/>
              </a:spcAft>
              <a:defRPr/>
            </a:pPr>
            <a:r>
              <a:rPr lang="en-US" dirty="0" smtClean="0"/>
              <a:t>Watch for gravies, cream sauce, fried foods</a:t>
            </a:r>
          </a:p>
          <a:p>
            <a:pPr eaLnBrk="1" hangingPunct="1">
              <a:spcAft>
                <a:spcPts val="1200"/>
              </a:spcAft>
              <a:defRPr/>
            </a:pPr>
            <a:r>
              <a:rPr lang="en-US" dirty="0" smtClean="0"/>
              <a:t>Count your starches - take extra home</a:t>
            </a:r>
          </a:p>
          <a:p>
            <a:pPr eaLnBrk="1" hangingPunct="1">
              <a:spcAft>
                <a:spcPts val="1200"/>
              </a:spcAft>
              <a:defRPr/>
            </a:pPr>
            <a:r>
              <a:rPr lang="en-US" dirty="0" smtClean="0"/>
              <a:t>Choose desserts wisely</a:t>
            </a:r>
          </a:p>
          <a:p>
            <a:pPr eaLnBrk="1" hangingPunct="1">
              <a:defRPr/>
            </a:pPr>
            <a:r>
              <a:rPr lang="en-US" dirty="0" smtClean="0"/>
              <a:t>Take control - Ask your waitress questions!</a:t>
            </a:r>
          </a:p>
        </p:txBody>
      </p:sp>
      <p:graphicFrame>
        <p:nvGraphicFramePr>
          <p:cNvPr id="20484" name="Object 4"/>
          <p:cNvGraphicFramePr>
            <a:graphicFrameLocks noChangeAspect="1"/>
          </p:cNvGraphicFramePr>
          <p:nvPr>
            <p:extLst>
              <p:ext uri="{D42A27DB-BD31-4B8C-83A1-F6EECF244321}">
                <p14:modId xmlns:p14="http://schemas.microsoft.com/office/powerpoint/2010/main" val="3143891162"/>
              </p:ext>
            </p:extLst>
          </p:nvPr>
        </p:nvGraphicFramePr>
        <p:xfrm>
          <a:off x="6172200" y="5181600"/>
          <a:ext cx="1371600" cy="1394729"/>
        </p:xfrm>
        <a:graphic>
          <a:graphicData uri="http://schemas.openxmlformats.org/presentationml/2006/ole">
            <mc:AlternateContent xmlns:mc="http://schemas.openxmlformats.org/markup-compatibility/2006">
              <mc:Choice xmlns:v="urn:schemas-microsoft-com:vml" Requires="v">
                <p:oleObj spid="_x0000_s76802" name="Clip" r:id="rId3" imgW="3411648" imgH="3468986" progId="MS_ClipArt_Gallery.5">
                  <p:embed/>
                </p:oleObj>
              </mc:Choice>
              <mc:Fallback>
                <p:oleObj name="Clip" r:id="rId3" imgW="3411648" imgH="3468986" progId="MS_ClipArt_Gallery.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5181600"/>
                        <a:ext cx="1371600" cy="1394729"/>
                      </a:xfrm>
                      <a:prstGeom prst="rect">
                        <a:avLst/>
                      </a:prstGeom>
                      <a:noFill/>
                      <a:ln>
                        <a:noFill/>
                      </a:ln>
                      <a:effectLst/>
                    </p:spPr>
                  </p:pic>
                </p:oleObj>
              </mc:Fallback>
            </mc:AlternateContent>
          </a:graphicData>
        </a:graphic>
      </p:graphicFrame>
      <p:sp>
        <p:nvSpPr>
          <p:cNvPr id="5" name="Line 2052"/>
          <p:cNvSpPr>
            <a:spLocks noChangeShapeType="1"/>
          </p:cNvSpPr>
          <p:nvPr/>
        </p:nvSpPr>
        <p:spPr bwMode="auto">
          <a:xfrm>
            <a:off x="76200" y="1109772"/>
            <a:ext cx="8043333"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570390657"/>
      </p:ext>
    </p:extLst>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050"/>
            <a:ext cx="8229600" cy="1567150"/>
          </a:xfrm>
        </p:spPr>
        <p:txBody>
          <a:bodyPr>
            <a:normAutofit/>
          </a:bodyPr>
          <a:lstStyle/>
          <a:p>
            <a:r>
              <a:rPr lang="en-US" dirty="0" smtClean="0"/>
              <a:t>		</a:t>
            </a:r>
            <a:r>
              <a:rPr lang="en-US" dirty="0" err="1" smtClean="0"/>
              <a:t>Superfoods</a:t>
            </a:r>
            <a:r>
              <a:rPr lang="en-US" dirty="0" smtClean="0"/>
              <a:t> </a:t>
            </a:r>
            <a:r>
              <a:rPr lang="en-US" dirty="0"/>
              <a:t/>
            </a:r>
            <a:br>
              <a:rPr lang="en-US" dirty="0"/>
            </a:br>
            <a:r>
              <a:rPr lang="en-US" sz="1600" dirty="0"/>
              <a:t/>
            </a:r>
            <a:br>
              <a:rPr lang="en-US" sz="1600" dirty="0"/>
            </a:br>
            <a:endParaRPr lang="en-US" sz="1600" dirty="0"/>
          </a:p>
        </p:txBody>
      </p:sp>
      <p:sp>
        <p:nvSpPr>
          <p:cNvPr id="7" name="Line 2052"/>
          <p:cNvSpPr>
            <a:spLocks noChangeShapeType="1"/>
          </p:cNvSpPr>
          <p:nvPr/>
        </p:nvSpPr>
        <p:spPr bwMode="auto">
          <a:xfrm flipV="1">
            <a:off x="40394" y="1142999"/>
            <a:ext cx="9027406" cy="1445"/>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Rectangle 7"/>
          <p:cNvSpPr/>
          <p:nvPr/>
        </p:nvSpPr>
        <p:spPr>
          <a:xfrm>
            <a:off x="439297" y="1524000"/>
            <a:ext cx="8229600" cy="3613040"/>
          </a:xfrm>
          <a:prstGeom prst="rect">
            <a:avLst/>
          </a:prstGeom>
        </p:spPr>
        <p:txBody>
          <a:bodyPr wrap="square">
            <a:spAutoFit/>
          </a:bodyPr>
          <a:lstStyle/>
          <a:p>
            <a:pPr eaLnBrk="1" hangingPunct="1">
              <a:defRPr/>
            </a:pPr>
            <a:r>
              <a:rPr lang="en-US" sz="2489" b="1" dirty="0"/>
              <a:t>Found in the pigments, chemicals, and fiber of plants</a:t>
            </a:r>
          </a:p>
          <a:p>
            <a:pPr eaLnBrk="1" hangingPunct="1">
              <a:defRPr/>
            </a:pPr>
            <a:endParaRPr lang="en-US" sz="2489" dirty="0" smtClean="0"/>
          </a:p>
          <a:p>
            <a:pPr eaLnBrk="1" hangingPunct="1">
              <a:spcAft>
                <a:spcPts val="600"/>
              </a:spcAft>
              <a:defRPr/>
            </a:pPr>
            <a:r>
              <a:rPr lang="en-US" sz="2200" dirty="0" smtClean="0"/>
              <a:t>Sources </a:t>
            </a:r>
            <a:r>
              <a:rPr lang="en-US" sz="2200" dirty="0"/>
              <a:t>include: </a:t>
            </a:r>
          </a:p>
          <a:p>
            <a:pPr marL="800100" lvl="1" indent="-342900" eaLnBrk="1" hangingPunct="1">
              <a:spcAft>
                <a:spcPts val="1200"/>
              </a:spcAft>
              <a:buFont typeface="Arial" panose="020B0604020202020204" pitchFamily="34" charset="0"/>
              <a:buChar char="•"/>
              <a:defRPr/>
            </a:pPr>
            <a:r>
              <a:rPr lang="en-US" sz="2000" dirty="0"/>
              <a:t>Greens: Kale, spinach, </a:t>
            </a:r>
            <a:r>
              <a:rPr lang="en-US" sz="2000" dirty="0" err="1"/>
              <a:t>bok</a:t>
            </a:r>
            <a:r>
              <a:rPr lang="en-US" sz="2000" dirty="0"/>
              <a:t> </a:t>
            </a:r>
            <a:r>
              <a:rPr lang="en-US" sz="2000" dirty="0" err="1"/>
              <a:t>choy</a:t>
            </a:r>
            <a:endParaRPr lang="en-US" sz="2000" dirty="0"/>
          </a:p>
          <a:p>
            <a:pPr marL="800100" lvl="1" indent="-342900" eaLnBrk="1" hangingPunct="1">
              <a:spcAft>
                <a:spcPts val="1200"/>
              </a:spcAft>
              <a:buFont typeface="Arial" panose="020B0604020202020204" pitchFamily="34" charset="0"/>
              <a:buChar char="•"/>
              <a:defRPr/>
            </a:pPr>
            <a:r>
              <a:rPr lang="en-US" sz="2000" dirty="0"/>
              <a:t>Deep orange fruit and veggies: carrots, winter squash, apricots, sweet potatoes</a:t>
            </a:r>
          </a:p>
          <a:p>
            <a:pPr marL="800100" lvl="1" indent="-342900" eaLnBrk="1" hangingPunct="1">
              <a:spcAft>
                <a:spcPts val="1200"/>
              </a:spcAft>
              <a:buFont typeface="Arial" panose="020B0604020202020204" pitchFamily="34" charset="0"/>
              <a:buChar char="•"/>
              <a:defRPr/>
            </a:pPr>
            <a:r>
              <a:rPr lang="en-US" sz="2000" dirty="0"/>
              <a:t>Red and purple fruits and veggies: berries, beets, plums, red grapes and red peppers</a:t>
            </a:r>
          </a:p>
          <a:p>
            <a:pPr marL="800100" lvl="1" indent="-342900" eaLnBrk="1" hangingPunct="1">
              <a:buFont typeface="Arial" panose="020B0604020202020204" pitchFamily="34" charset="0"/>
              <a:buChar char="•"/>
              <a:defRPr/>
            </a:pPr>
            <a:r>
              <a:rPr lang="en-US" sz="2000" dirty="0"/>
              <a:t>Nuts, onions, citrus, cruciferous vegetables, dark chocolate! </a:t>
            </a:r>
            <a:endParaRPr lang="en-US" sz="2000" dirty="0"/>
          </a:p>
        </p:txBody>
      </p:sp>
    </p:spTree>
    <p:extLst>
      <p:ext uri="{BB962C8B-B14F-4D97-AF65-F5344CB8AC3E}">
        <p14:creationId xmlns:p14="http://schemas.microsoft.com/office/powerpoint/2010/main" val="27690652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idx="4294967295"/>
          </p:nvPr>
        </p:nvSpPr>
        <p:spPr>
          <a:xfrm>
            <a:off x="1591733" y="226932"/>
            <a:ext cx="5892800" cy="488244"/>
          </a:xfrm>
        </p:spPr>
        <p:txBody>
          <a:bodyPr vert="horz" wrap="square" lIns="81280" tIns="40640" rIns="81280" bIns="40640" numCol="1" anchor="b" anchorCtr="0" compatLnSpc="1">
            <a:prstTxWarp prst="textNoShape">
              <a:avLst/>
            </a:prstTxWarp>
            <a:noAutofit/>
          </a:bodyPr>
          <a:lstStyle/>
          <a:p>
            <a:pPr algn="ctr" eaLnBrk="1" hangingPunct="1"/>
            <a:r>
              <a:rPr lang="en-US" sz="3600" dirty="0">
                <a:latin typeface="Tahoma" pitchFamily="34" charset="0"/>
              </a:rPr>
              <a:t>Label Lessons</a:t>
            </a:r>
          </a:p>
        </p:txBody>
      </p:sp>
      <p:sp>
        <p:nvSpPr>
          <p:cNvPr id="24" name="Line 2052"/>
          <p:cNvSpPr>
            <a:spLocks noChangeShapeType="1"/>
          </p:cNvSpPr>
          <p:nvPr/>
        </p:nvSpPr>
        <p:spPr bwMode="auto">
          <a:xfrm>
            <a:off x="0" y="715176"/>
            <a:ext cx="8043333"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5" name="Picture 24"/>
          <p:cNvPicPr>
            <a:picLocks noChangeAspect="1" noChangeArrowheads="1"/>
          </p:cNvPicPr>
          <p:nvPr/>
        </p:nvPicPr>
        <p:blipFill rotWithShape="1">
          <a:blip r:embed="rId2">
            <a:extLst>
              <a:ext uri="{28A0092B-C50C-407E-A947-70E740481C1C}">
                <a14:useLocalDpi xmlns:a14="http://schemas.microsoft.com/office/drawing/2010/main" val="0"/>
              </a:ext>
            </a:extLst>
          </a:blip>
          <a:srcRect l="4962" t="21112" r="64556" b="4444"/>
          <a:stretch/>
        </p:blipFill>
        <p:spPr bwMode="auto">
          <a:xfrm>
            <a:off x="2362200" y="838200"/>
            <a:ext cx="3657600" cy="569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0551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7" name="Rectangle 2"/>
          <p:cNvSpPr>
            <a:spLocks noGrp="1" noChangeArrowheads="1"/>
          </p:cNvSpPr>
          <p:nvPr>
            <p:ph type="title" idx="4294967295"/>
          </p:nvPr>
        </p:nvSpPr>
        <p:spPr>
          <a:xfrm>
            <a:off x="1000494" y="914400"/>
            <a:ext cx="6908800" cy="643467"/>
          </a:xfrm>
        </p:spPr>
        <p:txBody>
          <a:bodyPr vert="horz" wrap="square" lIns="81280" tIns="40640" rIns="81280" bIns="40640" numCol="1" anchor="b" anchorCtr="0" compatLnSpc="1">
            <a:prstTxWarp prst="textNoShape">
              <a:avLst/>
            </a:prstTxWarp>
            <a:noAutofit/>
          </a:bodyPr>
          <a:lstStyle/>
          <a:p>
            <a:pPr eaLnBrk="1" hangingPunct="1"/>
            <a:r>
              <a:rPr lang="en-US" sz="3600" dirty="0">
                <a:latin typeface="Tahoma" pitchFamily="34" charset="0"/>
              </a:rPr>
              <a:t>Choose Healthy Carbs</a:t>
            </a:r>
            <a:br>
              <a:rPr lang="en-US" sz="3600" dirty="0">
                <a:latin typeface="Tahoma" pitchFamily="34" charset="0"/>
              </a:rPr>
            </a:br>
            <a:endParaRPr lang="en-US" sz="3600" dirty="0">
              <a:latin typeface="Tahoma" pitchFamily="34" charset="0"/>
            </a:endParaRPr>
          </a:p>
        </p:txBody>
      </p:sp>
      <p:sp>
        <p:nvSpPr>
          <p:cNvPr id="1854468" name="Rectangle 3"/>
          <p:cNvSpPr>
            <a:spLocks noGrp="1" noChangeArrowheads="1"/>
          </p:cNvSpPr>
          <p:nvPr>
            <p:ph type="body" idx="4294967295"/>
          </p:nvPr>
        </p:nvSpPr>
        <p:spPr>
          <a:xfrm>
            <a:off x="609600" y="1667934"/>
            <a:ext cx="5943600" cy="4199466"/>
          </a:xfrm>
        </p:spPr>
        <p:txBody>
          <a:bodyPr>
            <a:normAutofit/>
          </a:bodyPr>
          <a:lstStyle/>
          <a:p>
            <a:pPr eaLnBrk="1" hangingPunct="1">
              <a:lnSpc>
                <a:spcPct val="90000"/>
              </a:lnSpc>
              <a:spcBef>
                <a:spcPct val="50000"/>
              </a:spcBef>
              <a:spcAft>
                <a:spcPts val="1200"/>
              </a:spcAft>
              <a:buFontTx/>
              <a:buChar char="o"/>
              <a:defRPr/>
            </a:pPr>
            <a:r>
              <a:rPr lang="en-US" sz="2311" dirty="0"/>
              <a:t>Carbs have fiber, vitamins, minerals and phytonutrients </a:t>
            </a:r>
          </a:p>
          <a:p>
            <a:pPr eaLnBrk="1" hangingPunct="1">
              <a:lnSpc>
                <a:spcPct val="90000"/>
              </a:lnSpc>
              <a:spcBef>
                <a:spcPct val="50000"/>
              </a:spcBef>
              <a:spcAft>
                <a:spcPts val="1200"/>
              </a:spcAft>
              <a:buFontTx/>
              <a:buChar char="o"/>
              <a:defRPr/>
            </a:pPr>
            <a:r>
              <a:rPr lang="en-US" sz="2311" dirty="0" smtClean="0"/>
              <a:t>25-38 </a:t>
            </a:r>
            <a:r>
              <a:rPr lang="en-US" sz="2311" dirty="0" err="1"/>
              <a:t>gms</a:t>
            </a:r>
            <a:r>
              <a:rPr lang="en-US" sz="2311" dirty="0"/>
              <a:t> of fiber a day</a:t>
            </a:r>
          </a:p>
          <a:p>
            <a:pPr eaLnBrk="1" hangingPunct="1">
              <a:lnSpc>
                <a:spcPct val="90000"/>
              </a:lnSpc>
              <a:spcBef>
                <a:spcPct val="50000"/>
              </a:spcBef>
              <a:buFontTx/>
              <a:buChar char="o"/>
              <a:defRPr/>
            </a:pPr>
            <a:r>
              <a:rPr lang="en-US" sz="2311" dirty="0"/>
              <a:t>Power Carbs include:</a:t>
            </a:r>
          </a:p>
          <a:p>
            <a:pPr lvl="1">
              <a:lnSpc>
                <a:spcPct val="90000"/>
              </a:lnSpc>
              <a:spcBef>
                <a:spcPct val="50000"/>
              </a:spcBef>
              <a:buFontTx/>
              <a:buChar char="o"/>
              <a:defRPr/>
            </a:pPr>
            <a:r>
              <a:rPr lang="en-US" sz="2311" dirty="0"/>
              <a:t>Beans</a:t>
            </a:r>
          </a:p>
          <a:p>
            <a:pPr lvl="1">
              <a:lnSpc>
                <a:spcPct val="90000"/>
              </a:lnSpc>
              <a:spcBef>
                <a:spcPct val="50000"/>
              </a:spcBef>
              <a:buFontTx/>
              <a:buChar char="o"/>
              <a:defRPr/>
            </a:pPr>
            <a:r>
              <a:rPr lang="en-US" sz="2311" dirty="0"/>
              <a:t>Veggies</a:t>
            </a:r>
          </a:p>
          <a:p>
            <a:pPr lvl="1">
              <a:lnSpc>
                <a:spcPct val="90000"/>
              </a:lnSpc>
              <a:spcBef>
                <a:spcPct val="50000"/>
              </a:spcBef>
              <a:buFontTx/>
              <a:buChar char="o"/>
              <a:defRPr/>
            </a:pPr>
            <a:r>
              <a:rPr lang="en-US" sz="2311" dirty="0"/>
              <a:t>Fruits</a:t>
            </a:r>
          </a:p>
          <a:p>
            <a:pPr lvl="1">
              <a:lnSpc>
                <a:spcPct val="90000"/>
              </a:lnSpc>
              <a:spcBef>
                <a:spcPct val="50000"/>
              </a:spcBef>
              <a:buFontTx/>
              <a:buChar char="o"/>
              <a:defRPr/>
            </a:pPr>
            <a:r>
              <a:rPr lang="en-US" sz="2311" dirty="0"/>
              <a:t>Whole grain foods</a:t>
            </a:r>
          </a:p>
          <a:p>
            <a:pPr lvl="1">
              <a:lnSpc>
                <a:spcPct val="90000"/>
              </a:lnSpc>
              <a:spcBef>
                <a:spcPct val="50000"/>
              </a:spcBef>
              <a:buFontTx/>
              <a:buChar char="o"/>
              <a:defRPr/>
            </a:pPr>
            <a:endParaRPr lang="en-US" sz="2311" dirty="0"/>
          </a:p>
          <a:p>
            <a:pPr lvl="1">
              <a:lnSpc>
                <a:spcPct val="90000"/>
              </a:lnSpc>
              <a:spcBef>
                <a:spcPct val="50000"/>
              </a:spcBef>
              <a:buFontTx/>
              <a:buChar char="o"/>
              <a:defRPr/>
            </a:pPr>
            <a:endParaRPr lang="en-US" sz="2311" dirty="0"/>
          </a:p>
        </p:txBody>
      </p:sp>
      <p:pic>
        <p:nvPicPr>
          <p:cNvPr id="214019" name="Picture 3" descr="C:\Users\bev_000\AppData\Local\Microsoft\Windows\Temporary Internet Files\Content.IE5\EFRK1MDT\MP900430944[1].jp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4567657" y="3226610"/>
            <a:ext cx="3530760" cy="3601094"/>
          </a:xfrm>
          <a:prstGeom prst="rect">
            <a:avLst/>
          </a:prstGeom>
          <a:noFill/>
          <a:extLst>
            <a:ext uri="{909E8E84-426E-40DD-AFC4-6F175D3DCCD1}">
              <a14:hiddenFill xmlns:a14="http://schemas.microsoft.com/office/drawing/2010/main">
                <a:solidFill>
                  <a:srgbClr val="FFFFFF"/>
                </a:solidFill>
              </a14:hiddenFill>
            </a:ext>
          </a:extLst>
        </p:spPr>
      </p:pic>
      <p:sp>
        <p:nvSpPr>
          <p:cNvPr id="5" name="Line 2052"/>
          <p:cNvSpPr>
            <a:spLocks noChangeShapeType="1"/>
          </p:cNvSpPr>
          <p:nvPr/>
        </p:nvSpPr>
        <p:spPr bwMode="auto">
          <a:xfrm>
            <a:off x="55084" y="990600"/>
            <a:ext cx="8043333"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8595137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8" name="Rectangle 4"/>
          <p:cNvSpPr>
            <a:spLocks noGrp="1" noChangeArrowheads="1"/>
          </p:cNvSpPr>
          <p:nvPr>
            <p:ph type="title"/>
          </p:nvPr>
        </p:nvSpPr>
        <p:spPr>
          <a:noFill/>
          <a:ln/>
        </p:spPr>
        <p:txBody>
          <a:bodyPr/>
          <a:lstStyle/>
          <a:p>
            <a:r>
              <a:rPr lang="en-US" sz="3556"/>
              <a:t>Strategies for Counting Carbohydrates per Meal</a:t>
            </a:r>
          </a:p>
        </p:txBody>
      </p:sp>
      <p:sp>
        <p:nvSpPr>
          <p:cNvPr id="646149" name="Rectangle 5"/>
          <p:cNvSpPr>
            <a:spLocks noGrp="1" noChangeArrowheads="1"/>
          </p:cNvSpPr>
          <p:nvPr>
            <p:ph type="body" idx="1"/>
          </p:nvPr>
        </p:nvSpPr>
        <p:spPr>
          <a:xfrm>
            <a:off x="440267" y="2074334"/>
            <a:ext cx="8229600" cy="4027311"/>
          </a:xfrm>
          <a:noFill/>
          <a:ln/>
        </p:spPr>
        <p:txBody>
          <a:bodyPr/>
          <a:lstStyle/>
          <a:p>
            <a:r>
              <a:rPr lang="en-US"/>
              <a:t> Men:  4 exchanges per meal (60 grams of  carbohydrate) </a:t>
            </a:r>
          </a:p>
          <a:p>
            <a:endParaRPr lang="en-US"/>
          </a:p>
          <a:p>
            <a:r>
              <a:rPr lang="en-US"/>
              <a:t>  Women:  3 exchanges per meal (45 grams of carbohydrate)</a:t>
            </a:r>
          </a:p>
          <a:p>
            <a:endParaRPr lang="en-US"/>
          </a:p>
          <a:p>
            <a:pPr lvl="1">
              <a:buFontTx/>
              <a:buNone/>
            </a:pPr>
            <a:r>
              <a:rPr lang="en-US"/>
              <a:t>     </a:t>
            </a:r>
            <a:r>
              <a:rPr lang="en-US" sz="2844"/>
              <a:t>1 exchange = 15 grams carbohydrate </a:t>
            </a:r>
          </a:p>
          <a:p>
            <a:pPr lvl="1">
              <a:buFontTx/>
              <a:buNone/>
            </a:pPr>
            <a:r>
              <a:rPr lang="en-US" sz="2844"/>
              <a:t>               =1 carbohydrate choice</a:t>
            </a:r>
          </a:p>
        </p:txBody>
      </p:sp>
      <p:sp>
        <p:nvSpPr>
          <p:cNvPr id="4" name="Line 2052"/>
          <p:cNvSpPr>
            <a:spLocks noChangeShapeType="1"/>
          </p:cNvSpPr>
          <p:nvPr/>
        </p:nvSpPr>
        <p:spPr bwMode="auto">
          <a:xfrm>
            <a:off x="76200" y="1455356"/>
            <a:ext cx="8043333"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0458570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a:xfrm>
            <a:off x="762000" y="297181"/>
            <a:ext cx="6400800" cy="1143000"/>
          </a:xfrm>
        </p:spPr>
        <p:txBody>
          <a:bodyPr>
            <a:normAutofit fontScale="90000"/>
          </a:bodyPr>
          <a:lstStyle/>
          <a:p>
            <a:pPr algn="ctr"/>
            <a:r>
              <a:rPr lang="en-US" dirty="0"/>
              <a:t>Carbohydrate </a:t>
            </a:r>
            <a:r>
              <a:rPr lang="en-US" dirty="0" smtClean="0"/>
              <a:t>Values of </a:t>
            </a:r>
            <a:br>
              <a:rPr lang="en-US" dirty="0" smtClean="0"/>
            </a:br>
            <a:r>
              <a:rPr lang="en-US" dirty="0" smtClean="0"/>
              <a:t>Major </a:t>
            </a:r>
            <a:r>
              <a:rPr lang="en-US" dirty="0"/>
              <a:t>Foods</a:t>
            </a:r>
          </a:p>
        </p:txBody>
      </p:sp>
      <p:sp>
        <p:nvSpPr>
          <p:cNvPr id="566275" name="Rectangle 3"/>
          <p:cNvSpPr>
            <a:spLocks noGrp="1" noChangeArrowheads="1"/>
          </p:cNvSpPr>
          <p:nvPr>
            <p:ph type="body" idx="1"/>
          </p:nvPr>
        </p:nvSpPr>
        <p:spPr>
          <a:xfrm>
            <a:off x="111098" y="2057400"/>
            <a:ext cx="8008435" cy="4027311"/>
          </a:xfrm>
        </p:spPr>
        <p:txBody>
          <a:bodyPr/>
          <a:lstStyle/>
          <a:p>
            <a:r>
              <a:rPr lang="en-US" sz="2489" dirty="0"/>
              <a:t>Starches = 15 grams of carbohydrate = 1 exchange</a:t>
            </a:r>
          </a:p>
          <a:p>
            <a:pPr>
              <a:spcAft>
                <a:spcPct val="30000"/>
              </a:spcAft>
            </a:pPr>
            <a:r>
              <a:rPr lang="en-US" sz="2489" dirty="0"/>
              <a:t>Milk/Yogurt = 12 grams of carbohydrate = 1 exchange</a:t>
            </a:r>
          </a:p>
          <a:p>
            <a:pPr>
              <a:spcAft>
                <a:spcPct val="30000"/>
              </a:spcAft>
            </a:pPr>
            <a:r>
              <a:rPr lang="en-US" sz="2489" dirty="0"/>
              <a:t>Fruit = 15 grams of carbohydrate = 1 exchange</a:t>
            </a:r>
          </a:p>
          <a:p>
            <a:pPr>
              <a:spcAft>
                <a:spcPct val="30000"/>
              </a:spcAft>
            </a:pPr>
            <a:r>
              <a:rPr lang="en-US" sz="2489" dirty="0"/>
              <a:t>Vegetables = 5 grams of carbohydrates</a:t>
            </a:r>
          </a:p>
          <a:p>
            <a:pPr>
              <a:spcAft>
                <a:spcPct val="30000"/>
              </a:spcAft>
            </a:pPr>
            <a:r>
              <a:rPr lang="en-US" sz="2489" dirty="0"/>
              <a:t>Meats/Proteins = 0 grams of carbohydrate</a:t>
            </a:r>
          </a:p>
          <a:p>
            <a:r>
              <a:rPr lang="en-US" sz="2489" dirty="0"/>
              <a:t>Fats = 0 grams of carbohydrate</a:t>
            </a:r>
          </a:p>
        </p:txBody>
      </p:sp>
      <p:sp>
        <p:nvSpPr>
          <p:cNvPr id="4" name="Line 2052"/>
          <p:cNvSpPr>
            <a:spLocks noChangeShapeType="1"/>
          </p:cNvSpPr>
          <p:nvPr/>
        </p:nvSpPr>
        <p:spPr bwMode="auto">
          <a:xfrm>
            <a:off x="76200" y="1463040"/>
            <a:ext cx="8043333"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812276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0226" name="Text Box 2"/>
          <p:cNvSpPr txBox="1">
            <a:spLocks noChangeArrowheads="1"/>
          </p:cNvSpPr>
          <p:nvPr/>
        </p:nvSpPr>
        <p:spPr bwMode="auto">
          <a:xfrm>
            <a:off x="1320800" y="2751667"/>
            <a:ext cx="128693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44">
                <a:latin typeface="Tahoma" pitchFamily="34" charset="0"/>
                <a:cs typeface="Times New Roman" pitchFamily="18" charset="0"/>
              </a:rPr>
              <a:t>1/2 cup </a:t>
            </a:r>
          </a:p>
          <a:p>
            <a:pPr algn="ctr" eaLnBrk="1" hangingPunct="1"/>
            <a:r>
              <a:rPr lang="en-US" sz="1244">
                <a:latin typeface="Tahoma" pitchFamily="34" charset="0"/>
                <a:cs typeface="Times New Roman" pitchFamily="18" charset="0"/>
              </a:rPr>
              <a:t>cooked beans</a:t>
            </a:r>
            <a:endParaRPr lang="en-US" sz="1244">
              <a:latin typeface="Tahoma" pitchFamily="34" charset="0"/>
            </a:endParaRPr>
          </a:p>
        </p:txBody>
      </p:sp>
      <p:sp>
        <p:nvSpPr>
          <p:cNvPr id="180227" name="Text Box 3"/>
          <p:cNvSpPr txBox="1">
            <a:spLocks noChangeArrowheads="1"/>
          </p:cNvSpPr>
          <p:nvPr/>
        </p:nvSpPr>
        <p:spPr bwMode="auto">
          <a:xfrm>
            <a:off x="6671734" y="5867400"/>
            <a:ext cx="149013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sz="889" b="1">
              <a:latin typeface="Arial" charset="0"/>
              <a:cs typeface="Times New Roman" pitchFamily="18" charset="0"/>
            </a:endParaRPr>
          </a:p>
          <a:p>
            <a:pPr algn="ctr" eaLnBrk="1" hangingPunct="1"/>
            <a:r>
              <a:rPr lang="en-US" sz="1244">
                <a:latin typeface="Tahoma" pitchFamily="34" charset="0"/>
                <a:cs typeface="Times New Roman" pitchFamily="18" charset="0"/>
              </a:rPr>
              <a:t>1/2 English muffin</a:t>
            </a:r>
          </a:p>
        </p:txBody>
      </p:sp>
      <p:sp>
        <p:nvSpPr>
          <p:cNvPr id="180228" name="Text Box 4"/>
          <p:cNvSpPr txBox="1">
            <a:spLocks noChangeArrowheads="1"/>
          </p:cNvSpPr>
          <p:nvPr/>
        </p:nvSpPr>
        <p:spPr bwMode="auto">
          <a:xfrm>
            <a:off x="4030135" y="3361268"/>
            <a:ext cx="1381478" cy="42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44" b="1">
                <a:latin typeface="Tahoma" pitchFamily="34" charset="0"/>
                <a:cs typeface="Times New Roman" pitchFamily="18" charset="0"/>
              </a:rPr>
              <a:t>1 slice bread</a:t>
            </a:r>
            <a:endParaRPr lang="en-US" sz="1244">
              <a:latin typeface="Tahoma" pitchFamily="34" charset="0"/>
            </a:endParaRPr>
          </a:p>
        </p:txBody>
      </p:sp>
      <p:sp>
        <p:nvSpPr>
          <p:cNvPr id="180229" name="Text Box 5"/>
          <p:cNvSpPr txBox="1">
            <a:spLocks noChangeArrowheads="1"/>
          </p:cNvSpPr>
          <p:nvPr/>
        </p:nvSpPr>
        <p:spPr bwMode="auto">
          <a:xfrm>
            <a:off x="3014134" y="2413000"/>
            <a:ext cx="1693333" cy="338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44">
                <a:latin typeface="Arial" charset="0"/>
                <a:cs typeface="Times New Roman" pitchFamily="18" charset="0"/>
              </a:rPr>
              <a:t>1 small ear of corn or 1/2 cup corn</a:t>
            </a:r>
            <a:endParaRPr lang="en-US" sz="1244">
              <a:latin typeface="Arial" charset="0"/>
            </a:endParaRPr>
          </a:p>
        </p:txBody>
      </p:sp>
      <p:sp>
        <p:nvSpPr>
          <p:cNvPr id="180230" name="Text Box 6"/>
          <p:cNvSpPr txBox="1">
            <a:spLocks noChangeArrowheads="1"/>
          </p:cNvSpPr>
          <p:nvPr/>
        </p:nvSpPr>
        <p:spPr bwMode="auto">
          <a:xfrm>
            <a:off x="6807200" y="4309535"/>
            <a:ext cx="1219200" cy="46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44">
                <a:latin typeface="Tahoma" pitchFamily="34" charset="0"/>
                <a:cs typeface="Times New Roman" pitchFamily="18" charset="0"/>
              </a:rPr>
              <a:t>1 small potato</a:t>
            </a:r>
            <a:endParaRPr lang="en-US" sz="1244">
              <a:latin typeface="Tahoma" pitchFamily="34" charset="0"/>
            </a:endParaRPr>
          </a:p>
        </p:txBody>
      </p:sp>
      <p:sp>
        <p:nvSpPr>
          <p:cNvPr id="180231" name="Text Box 7"/>
          <p:cNvSpPr txBox="1">
            <a:spLocks noChangeArrowheads="1"/>
          </p:cNvSpPr>
          <p:nvPr/>
        </p:nvSpPr>
        <p:spPr bwMode="auto">
          <a:xfrm>
            <a:off x="3894667" y="6070600"/>
            <a:ext cx="189653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44">
                <a:latin typeface="Tahoma" pitchFamily="34" charset="0"/>
                <a:cs typeface="Times New Roman" pitchFamily="18" charset="0"/>
              </a:rPr>
              <a:t>5-6 small crackers</a:t>
            </a:r>
            <a:endParaRPr lang="en-US" sz="1244">
              <a:latin typeface="Tahoma" pitchFamily="34" charset="0"/>
            </a:endParaRPr>
          </a:p>
          <a:p>
            <a:pPr eaLnBrk="1" hangingPunct="1"/>
            <a:endParaRPr lang="en-US" sz="1244">
              <a:latin typeface="Tahoma" pitchFamily="34" charset="0"/>
            </a:endParaRPr>
          </a:p>
        </p:txBody>
      </p:sp>
      <p:sp>
        <p:nvSpPr>
          <p:cNvPr id="180232" name="Text Box 9"/>
          <p:cNvSpPr txBox="1">
            <a:spLocks noChangeArrowheads="1"/>
          </p:cNvSpPr>
          <p:nvPr/>
        </p:nvSpPr>
        <p:spPr bwMode="auto">
          <a:xfrm>
            <a:off x="1524000" y="4377267"/>
            <a:ext cx="1016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44">
                <a:latin typeface="Tahoma" pitchFamily="34" charset="0"/>
                <a:cs typeface="Times New Roman" pitchFamily="18" charset="0"/>
              </a:rPr>
              <a:t>1/3 cup cooked rice</a:t>
            </a:r>
            <a:endParaRPr lang="en-US" sz="1244">
              <a:latin typeface="Tahoma" pitchFamily="34" charset="0"/>
            </a:endParaRPr>
          </a:p>
        </p:txBody>
      </p:sp>
      <p:sp>
        <p:nvSpPr>
          <p:cNvPr id="180233" name="Text Box 10"/>
          <p:cNvSpPr txBox="1">
            <a:spLocks noChangeArrowheads="1"/>
          </p:cNvSpPr>
          <p:nvPr/>
        </p:nvSpPr>
        <p:spPr bwMode="auto">
          <a:xfrm>
            <a:off x="6671733" y="2954867"/>
            <a:ext cx="1219200" cy="479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44">
                <a:latin typeface="Tahoma" pitchFamily="34" charset="0"/>
                <a:cs typeface="Times New Roman" pitchFamily="18" charset="0"/>
              </a:rPr>
              <a:t>3/4 cup cold cereal</a:t>
            </a:r>
            <a:endParaRPr lang="en-US" sz="1244">
              <a:latin typeface="Tahoma" pitchFamily="34" charset="0"/>
            </a:endParaRPr>
          </a:p>
        </p:txBody>
      </p:sp>
      <p:sp>
        <p:nvSpPr>
          <p:cNvPr id="180234" name="Text Box 11"/>
          <p:cNvSpPr txBox="1">
            <a:spLocks noChangeArrowheads="1"/>
          </p:cNvSpPr>
          <p:nvPr/>
        </p:nvSpPr>
        <p:spPr bwMode="auto">
          <a:xfrm>
            <a:off x="692960" y="617964"/>
            <a:ext cx="5283200" cy="67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556" dirty="0">
                <a:solidFill>
                  <a:schemeClr val="tx2"/>
                </a:solidFill>
                <a:latin typeface="Tahoma" pitchFamily="34" charset="0"/>
                <a:cs typeface="Times New Roman" pitchFamily="18" charset="0"/>
              </a:rPr>
              <a:t>Carb counting- </a:t>
            </a:r>
            <a:r>
              <a:rPr lang="en-US" sz="3556" b="1" dirty="0">
                <a:solidFill>
                  <a:schemeClr val="tx2"/>
                </a:solidFill>
                <a:latin typeface="Tahoma" pitchFamily="34" charset="0"/>
                <a:cs typeface="Times New Roman" pitchFamily="18" charset="0"/>
              </a:rPr>
              <a:t>starch</a:t>
            </a:r>
            <a:endParaRPr lang="en-US" sz="3556" b="1" dirty="0">
              <a:latin typeface="Tahoma" pitchFamily="34" charset="0"/>
            </a:endParaRPr>
          </a:p>
        </p:txBody>
      </p:sp>
      <p:sp>
        <p:nvSpPr>
          <p:cNvPr id="180235" name="Text Box 12"/>
          <p:cNvSpPr txBox="1">
            <a:spLocks noChangeArrowheads="1"/>
          </p:cNvSpPr>
          <p:nvPr/>
        </p:nvSpPr>
        <p:spPr bwMode="auto">
          <a:xfrm>
            <a:off x="5536572" y="651934"/>
            <a:ext cx="1964267" cy="880533"/>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778" dirty="0">
                <a:solidFill>
                  <a:schemeClr val="accent1">
                    <a:lumMod val="50000"/>
                  </a:schemeClr>
                </a:solidFill>
                <a:latin typeface="Tahoma" pitchFamily="34" charset="0"/>
              </a:rPr>
              <a:t>Each Food has:</a:t>
            </a:r>
          </a:p>
          <a:p>
            <a:pPr eaLnBrk="1" hangingPunct="1"/>
            <a:r>
              <a:rPr lang="en-US" sz="1778" dirty="0">
                <a:solidFill>
                  <a:schemeClr val="accent1">
                    <a:lumMod val="50000"/>
                  </a:schemeClr>
                </a:solidFill>
                <a:latin typeface="Tahoma" pitchFamily="34" charset="0"/>
                <a:cs typeface="Times New Roman" pitchFamily="18" charset="0"/>
              </a:rPr>
              <a:t>    80 Calories</a:t>
            </a:r>
            <a:endParaRPr lang="en-US" sz="1778" dirty="0">
              <a:solidFill>
                <a:schemeClr val="accent1">
                  <a:lumMod val="50000"/>
                </a:schemeClr>
              </a:solidFill>
              <a:latin typeface="Tahoma" pitchFamily="34" charset="0"/>
            </a:endParaRPr>
          </a:p>
          <a:p>
            <a:pPr eaLnBrk="1" hangingPunct="1"/>
            <a:r>
              <a:rPr lang="en-US" sz="1778" dirty="0">
                <a:solidFill>
                  <a:schemeClr val="accent1">
                    <a:lumMod val="50000"/>
                  </a:schemeClr>
                </a:solidFill>
                <a:latin typeface="Tahoma" pitchFamily="34" charset="0"/>
                <a:cs typeface="Times New Roman" pitchFamily="18" charset="0"/>
              </a:rPr>
              <a:t>    15 grams carb</a:t>
            </a:r>
            <a:endParaRPr lang="en-US" sz="1778" dirty="0">
              <a:solidFill>
                <a:schemeClr val="accent1">
                  <a:lumMod val="50000"/>
                </a:schemeClr>
              </a:solidFill>
              <a:latin typeface="Tahoma" pitchFamily="34" charset="0"/>
            </a:endParaRPr>
          </a:p>
          <a:p>
            <a:pPr eaLnBrk="1" hangingPunct="1"/>
            <a:endParaRPr lang="en-US" sz="1244" dirty="0">
              <a:solidFill>
                <a:schemeClr val="folHlink"/>
              </a:solidFill>
              <a:latin typeface="Arial" charset="0"/>
            </a:endParaRPr>
          </a:p>
        </p:txBody>
      </p:sp>
      <p:sp>
        <p:nvSpPr>
          <p:cNvPr id="180236" name="Line 13"/>
          <p:cNvSpPr>
            <a:spLocks noChangeShapeType="1"/>
          </p:cNvSpPr>
          <p:nvPr/>
        </p:nvSpPr>
        <p:spPr bwMode="auto">
          <a:xfrm flipV="1">
            <a:off x="5452533" y="3022600"/>
            <a:ext cx="1016000" cy="54186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0237" name="Line 14"/>
          <p:cNvSpPr>
            <a:spLocks noChangeShapeType="1"/>
          </p:cNvSpPr>
          <p:nvPr/>
        </p:nvSpPr>
        <p:spPr bwMode="auto">
          <a:xfrm flipV="1">
            <a:off x="4978400" y="2954867"/>
            <a:ext cx="67733" cy="33866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0238" name="Line 15"/>
          <p:cNvSpPr>
            <a:spLocks noChangeShapeType="1"/>
          </p:cNvSpPr>
          <p:nvPr/>
        </p:nvSpPr>
        <p:spPr bwMode="auto">
          <a:xfrm flipH="1" flipV="1">
            <a:off x="4097867" y="2887134"/>
            <a:ext cx="270933" cy="47413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0239" name="Line 16"/>
          <p:cNvSpPr>
            <a:spLocks noChangeShapeType="1"/>
          </p:cNvSpPr>
          <p:nvPr/>
        </p:nvSpPr>
        <p:spPr bwMode="auto">
          <a:xfrm flipH="1" flipV="1">
            <a:off x="2743200" y="4038600"/>
            <a:ext cx="1354667"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0240" name="Line 17"/>
          <p:cNvSpPr>
            <a:spLocks noChangeShapeType="1"/>
          </p:cNvSpPr>
          <p:nvPr/>
        </p:nvSpPr>
        <p:spPr bwMode="auto">
          <a:xfrm flipH="1">
            <a:off x="3081867" y="4445000"/>
            <a:ext cx="1083733" cy="67733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0241" name="Line 18"/>
          <p:cNvSpPr>
            <a:spLocks noChangeShapeType="1"/>
          </p:cNvSpPr>
          <p:nvPr/>
        </p:nvSpPr>
        <p:spPr bwMode="auto">
          <a:xfrm>
            <a:off x="5384800" y="4038600"/>
            <a:ext cx="1422400" cy="6773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0242" name="Line 19"/>
          <p:cNvSpPr>
            <a:spLocks noChangeShapeType="1"/>
          </p:cNvSpPr>
          <p:nvPr/>
        </p:nvSpPr>
        <p:spPr bwMode="auto">
          <a:xfrm>
            <a:off x="4842934" y="4715934"/>
            <a:ext cx="12700" cy="47413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0243" name="Line 20"/>
          <p:cNvSpPr>
            <a:spLocks noChangeShapeType="1"/>
          </p:cNvSpPr>
          <p:nvPr/>
        </p:nvSpPr>
        <p:spPr bwMode="auto">
          <a:xfrm>
            <a:off x="5317067" y="4580467"/>
            <a:ext cx="1151467" cy="67733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0244" name="Line 22"/>
          <p:cNvSpPr>
            <a:spLocks noChangeShapeType="1"/>
          </p:cNvSpPr>
          <p:nvPr/>
        </p:nvSpPr>
        <p:spPr bwMode="auto">
          <a:xfrm flipH="1" flipV="1">
            <a:off x="2675468" y="2954867"/>
            <a:ext cx="1409700" cy="53622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0245" name="Rectangle 23"/>
          <p:cNvSpPr>
            <a:spLocks noChangeArrowheads="1"/>
          </p:cNvSpPr>
          <p:nvPr/>
        </p:nvSpPr>
        <p:spPr bwMode="auto">
          <a:xfrm>
            <a:off x="1117601" y="20197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sp>
        <p:nvSpPr>
          <p:cNvPr id="180246" name="Rectangle 24"/>
          <p:cNvSpPr>
            <a:spLocks noChangeArrowheads="1"/>
          </p:cNvSpPr>
          <p:nvPr/>
        </p:nvSpPr>
        <p:spPr bwMode="auto">
          <a:xfrm>
            <a:off x="752124" y="652783"/>
            <a:ext cx="184731" cy="475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244">
                <a:latin typeface="Arial" charset="0"/>
              </a:rPr>
              <a:t/>
            </a:r>
            <a:br>
              <a:rPr lang="en-US" sz="1244">
                <a:latin typeface="Arial" charset="0"/>
              </a:rPr>
            </a:br>
            <a:endParaRPr lang="en-US" sz="1244">
              <a:latin typeface="Arial" charset="0"/>
            </a:endParaRPr>
          </a:p>
        </p:txBody>
      </p:sp>
      <p:sp>
        <p:nvSpPr>
          <p:cNvPr id="180247" name="Rectangle 25"/>
          <p:cNvSpPr>
            <a:spLocks noChangeArrowheads="1"/>
          </p:cNvSpPr>
          <p:nvPr/>
        </p:nvSpPr>
        <p:spPr bwMode="auto">
          <a:xfrm>
            <a:off x="752124" y="1236105"/>
            <a:ext cx="184731" cy="59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800">
              <a:latin typeface="Arial" charset="0"/>
            </a:endParaRPr>
          </a:p>
          <a:p>
            <a:r>
              <a:rPr lang="en-US" sz="1244">
                <a:latin typeface="Arial" charset="0"/>
              </a:rPr>
              <a:t/>
            </a:r>
            <a:br>
              <a:rPr lang="en-US" sz="1244">
                <a:latin typeface="Arial" charset="0"/>
              </a:rPr>
            </a:br>
            <a:endParaRPr lang="en-US" sz="1244">
              <a:latin typeface="Arial" charset="0"/>
            </a:endParaRPr>
          </a:p>
        </p:txBody>
      </p:sp>
      <p:sp>
        <p:nvSpPr>
          <p:cNvPr id="180248" name="Rectangle 26"/>
          <p:cNvSpPr>
            <a:spLocks noChangeArrowheads="1"/>
          </p:cNvSpPr>
          <p:nvPr/>
        </p:nvSpPr>
        <p:spPr bwMode="auto">
          <a:xfrm>
            <a:off x="752124" y="1929441"/>
            <a:ext cx="184731" cy="40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800">
              <a:latin typeface="Arial" charset="0"/>
            </a:endParaRPr>
          </a:p>
          <a:p>
            <a:endParaRPr lang="en-US" sz="1244">
              <a:latin typeface="Arial" charset="0"/>
            </a:endParaRPr>
          </a:p>
        </p:txBody>
      </p:sp>
      <p:sp>
        <p:nvSpPr>
          <p:cNvPr id="180249" name="Rectangle 27"/>
          <p:cNvSpPr>
            <a:spLocks noChangeArrowheads="1"/>
          </p:cNvSpPr>
          <p:nvPr/>
        </p:nvSpPr>
        <p:spPr bwMode="auto">
          <a:xfrm>
            <a:off x="1862668" y="5930901"/>
            <a:ext cx="1177951" cy="283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44">
                <a:latin typeface="Tahoma" pitchFamily="34" charset="0"/>
                <a:cs typeface="Times New Roman" pitchFamily="18" charset="0"/>
              </a:rPr>
              <a:t>1 small tortilla</a:t>
            </a:r>
          </a:p>
        </p:txBody>
      </p:sp>
      <p:pic>
        <p:nvPicPr>
          <p:cNvPr id="180250" name="Picture 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8267" y="1871133"/>
            <a:ext cx="812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51" name="Picture 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1068" y="3632200"/>
            <a:ext cx="922867" cy="948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52"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1067" y="5257800"/>
            <a:ext cx="10160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53" name="Picture 3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3496733"/>
            <a:ext cx="1004711" cy="948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54" name="Picture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2933" y="1938867"/>
            <a:ext cx="897467" cy="58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55" name="Text Box 8"/>
          <p:cNvSpPr txBox="1">
            <a:spLocks noChangeArrowheads="1"/>
          </p:cNvSpPr>
          <p:nvPr/>
        </p:nvSpPr>
        <p:spPr bwMode="auto">
          <a:xfrm>
            <a:off x="4707467" y="2480733"/>
            <a:ext cx="115146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44">
                <a:latin typeface="Tahoma" pitchFamily="34" charset="0"/>
                <a:cs typeface="Times New Roman" pitchFamily="18" charset="0"/>
              </a:rPr>
              <a:t>1/3 cup cooked pasta</a:t>
            </a:r>
            <a:endParaRPr lang="en-US" sz="1244">
              <a:latin typeface="Tahoma" pitchFamily="34" charset="0"/>
            </a:endParaRPr>
          </a:p>
        </p:txBody>
      </p:sp>
      <p:pic>
        <p:nvPicPr>
          <p:cNvPr id="180256" name="Picture 37" descr="MPj0144238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56267" y="1938866"/>
            <a:ext cx="1083733" cy="71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57" name="Picture 43" descr="441078_tortill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30400" y="4986867"/>
            <a:ext cx="999067" cy="982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58" name="Picture 51" descr="MPj01754290000[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71733" y="2074333"/>
            <a:ext cx="1219200" cy="81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59" name="Picture 53" descr="b02406muf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71735" y="5054600"/>
            <a:ext cx="1430867" cy="953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60" name="Picture 55" descr="potat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42667" y="3632200"/>
            <a:ext cx="965200" cy="65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80293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1250" name="Text Box 2"/>
          <p:cNvSpPr txBox="1">
            <a:spLocks noChangeArrowheads="1"/>
          </p:cNvSpPr>
          <p:nvPr/>
        </p:nvSpPr>
        <p:spPr bwMode="auto">
          <a:xfrm>
            <a:off x="1320800" y="2751667"/>
            <a:ext cx="128693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44">
                <a:latin typeface="Tahoma" pitchFamily="34" charset="0"/>
                <a:cs typeface="Times New Roman" pitchFamily="18" charset="0"/>
              </a:rPr>
              <a:t>1 small fresh fruit</a:t>
            </a:r>
            <a:endParaRPr lang="en-US" sz="1244">
              <a:latin typeface="Tahoma" pitchFamily="34" charset="0"/>
            </a:endParaRPr>
          </a:p>
        </p:txBody>
      </p:sp>
      <p:sp>
        <p:nvSpPr>
          <p:cNvPr id="181251" name="Text Box 3"/>
          <p:cNvSpPr txBox="1">
            <a:spLocks noChangeArrowheads="1"/>
          </p:cNvSpPr>
          <p:nvPr/>
        </p:nvSpPr>
        <p:spPr bwMode="auto">
          <a:xfrm>
            <a:off x="6671734" y="5867400"/>
            <a:ext cx="149013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sz="889" b="1">
              <a:latin typeface="Arial" charset="0"/>
              <a:cs typeface="Times New Roman" pitchFamily="18" charset="0"/>
            </a:endParaRPr>
          </a:p>
          <a:p>
            <a:pPr algn="ctr" eaLnBrk="1" hangingPunct="1"/>
            <a:r>
              <a:rPr lang="en-US" sz="1244">
                <a:latin typeface="Tahoma" pitchFamily="34" charset="0"/>
                <a:cs typeface="Times New Roman" pitchFamily="18" charset="0"/>
              </a:rPr>
              <a:t>1 1/4 cup strawberries</a:t>
            </a:r>
          </a:p>
        </p:txBody>
      </p:sp>
      <p:sp>
        <p:nvSpPr>
          <p:cNvPr id="181252" name="Text Box 4"/>
          <p:cNvSpPr txBox="1">
            <a:spLocks noChangeArrowheads="1"/>
          </p:cNvSpPr>
          <p:nvPr/>
        </p:nvSpPr>
        <p:spPr bwMode="auto">
          <a:xfrm>
            <a:off x="4030135" y="3361268"/>
            <a:ext cx="1381478" cy="42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44" b="1">
                <a:latin typeface="Tahoma" pitchFamily="34" charset="0"/>
                <a:cs typeface="Times New Roman" pitchFamily="18" charset="0"/>
              </a:rPr>
              <a:t>1 slice bread</a:t>
            </a:r>
            <a:endParaRPr lang="en-US" sz="1244">
              <a:latin typeface="Tahoma" pitchFamily="34" charset="0"/>
            </a:endParaRPr>
          </a:p>
        </p:txBody>
      </p:sp>
      <p:sp>
        <p:nvSpPr>
          <p:cNvPr id="181253" name="Text Box 5"/>
          <p:cNvSpPr txBox="1">
            <a:spLocks noChangeArrowheads="1"/>
          </p:cNvSpPr>
          <p:nvPr/>
        </p:nvSpPr>
        <p:spPr bwMode="auto">
          <a:xfrm>
            <a:off x="982134" y="4241800"/>
            <a:ext cx="1693333" cy="338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44">
                <a:latin typeface="Arial" charset="0"/>
                <a:cs typeface="Times New Roman" pitchFamily="18" charset="0"/>
              </a:rPr>
              <a:t>17 small grapes</a:t>
            </a:r>
            <a:endParaRPr lang="en-US" sz="1244">
              <a:latin typeface="Arial" charset="0"/>
            </a:endParaRPr>
          </a:p>
        </p:txBody>
      </p:sp>
      <p:sp>
        <p:nvSpPr>
          <p:cNvPr id="181254" name="Text Box 6"/>
          <p:cNvSpPr txBox="1">
            <a:spLocks noChangeArrowheads="1"/>
          </p:cNvSpPr>
          <p:nvPr/>
        </p:nvSpPr>
        <p:spPr bwMode="auto">
          <a:xfrm>
            <a:off x="6807200" y="4445001"/>
            <a:ext cx="1219200" cy="46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44">
                <a:latin typeface="Tahoma" pitchFamily="34" charset="0"/>
                <a:cs typeface="Times New Roman" pitchFamily="18" charset="0"/>
              </a:rPr>
              <a:t>1 cup melon</a:t>
            </a:r>
            <a:endParaRPr lang="en-US" sz="1244">
              <a:latin typeface="Tahoma" pitchFamily="34" charset="0"/>
            </a:endParaRPr>
          </a:p>
        </p:txBody>
      </p:sp>
      <p:sp>
        <p:nvSpPr>
          <p:cNvPr id="181255" name="Text Box 7"/>
          <p:cNvSpPr txBox="1">
            <a:spLocks noChangeArrowheads="1"/>
          </p:cNvSpPr>
          <p:nvPr/>
        </p:nvSpPr>
        <p:spPr bwMode="auto">
          <a:xfrm>
            <a:off x="3894667" y="6070600"/>
            <a:ext cx="189653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sz="1244">
              <a:latin typeface="Tahoma" pitchFamily="34" charset="0"/>
            </a:endParaRPr>
          </a:p>
        </p:txBody>
      </p:sp>
      <p:sp>
        <p:nvSpPr>
          <p:cNvPr id="181256" name="Text Box 9"/>
          <p:cNvSpPr txBox="1">
            <a:spLocks noChangeArrowheads="1"/>
          </p:cNvSpPr>
          <p:nvPr/>
        </p:nvSpPr>
        <p:spPr bwMode="auto">
          <a:xfrm>
            <a:off x="3149600" y="2616200"/>
            <a:ext cx="155786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44">
                <a:latin typeface="Tahoma" pitchFamily="34" charset="0"/>
                <a:cs typeface="Times New Roman" pitchFamily="18" charset="0"/>
              </a:rPr>
              <a:t>½ cup fruit juice</a:t>
            </a:r>
            <a:endParaRPr lang="en-US" sz="1244">
              <a:latin typeface="Tahoma" pitchFamily="34" charset="0"/>
            </a:endParaRPr>
          </a:p>
        </p:txBody>
      </p:sp>
      <p:sp>
        <p:nvSpPr>
          <p:cNvPr id="181257" name="Text Box 10"/>
          <p:cNvSpPr txBox="1">
            <a:spLocks noChangeArrowheads="1"/>
          </p:cNvSpPr>
          <p:nvPr/>
        </p:nvSpPr>
        <p:spPr bwMode="auto">
          <a:xfrm>
            <a:off x="6671733" y="2954867"/>
            <a:ext cx="1625600" cy="479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44">
                <a:latin typeface="Tahoma" pitchFamily="34" charset="0"/>
              </a:rPr>
              <a:t>½ cup unsweetened apple sauce</a:t>
            </a:r>
          </a:p>
        </p:txBody>
      </p:sp>
      <p:sp>
        <p:nvSpPr>
          <p:cNvPr id="181258" name="Text Box 11"/>
          <p:cNvSpPr txBox="1">
            <a:spLocks noChangeArrowheads="1"/>
          </p:cNvSpPr>
          <p:nvPr/>
        </p:nvSpPr>
        <p:spPr bwMode="auto">
          <a:xfrm>
            <a:off x="663876" y="494213"/>
            <a:ext cx="5283200" cy="67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556" dirty="0">
                <a:solidFill>
                  <a:schemeClr val="tx2"/>
                </a:solidFill>
                <a:latin typeface="Tahoma" pitchFamily="34" charset="0"/>
                <a:cs typeface="Times New Roman" pitchFamily="18" charset="0"/>
              </a:rPr>
              <a:t>Carb counting- </a:t>
            </a:r>
            <a:r>
              <a:rPr lang="en-US" sz="3556" b="1" dirty="0">
                <a:solidFill>
                  <a:schemeClr val="tx2"/>
                </a:solidFill>
                <a:latin typeface="Tahoma" pitchFamily="34" charset="0"/>
                <a:cs typeface="Times New Roman" pitchFamily="18" charset="0"/>
              </a:rPr>
              <a:t>fruit</a:t>
            </a:r>
            <a:endParaRPr lang="en-US" sz="3556" b="1" dirty="0">
              <a:latin typeface="Tahoma" pitchFamily="34" charset="0"/>
            </a:endParaRPr>
          </a:p>
        </p:txBody>
      </p:sp>
      <p:sp>
        <p:nvSpPr>
          <p:cNvPr id="181259" name="Text Box 12"/>
          <p:cNvSpPr txBox="1">
            <a:spLocks noChangeArrowheads="1"/>
          </p:cNvSpPr>
          <p:nvPr/>
        </p:nvSpPr>
        <p:spPr bwMode="auto">
          <a:xfrm>
            <a:off x="5689600" y="744081"/>
            <a:ext cx="1964267" cy="880533"/>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778" dirty="0">
                <a:solidFill>
                  <a:schemeClr val="tx2">
                    <a:lumMod val="50000"/>
                  </a:schemeClr>
                </a:solidFill>
                <a:latin typeface="Tahoma" pitchFamily="34" charset="0"/>
              </a:rPr>
              <a:t>Each Food has:</a:t>
            </a:r>
          </a:p>
          <a:p>
            <a:pPr eaLnBrk="1" hangingPunct="1"/>
            <a:r>
              <a:rPr lang="en-US" sz="1778" dirty="0">
                <a:solidFill>
                  <a:schemeClr val="tx2">
                    <a:lumMod val="50000"/>
                  </a:schemeClr>
                </a:solidFill>
                <a:latin typeface="Tahoma" pitchFamily="34" charset="0"/>
                <a:cs typeface="Times New Roman" pitchFamily="18" charset="0"/>
              </a:rPr>
              <a:t>    60 Calories</a:t>
            </a:r>
            <a:endParaRPr lang="en-US" sz="1778" dirty="0">
              <a:solidFill>
                <a:schemeClr val="tx2">
                  <a:lumMod val="50000"/>
                </a:schemeClr>
              </a:solidFill>
              <a:latin typeface="Tahoma" pitchFamily="34" charset="0"/>
            </a:endParaRPr>
          </a:p>
          <a:p>
            <a:pPr eaLnBrk="1" hangingPunct="1"/>
            <a:r>
              <a:rPr lang="en-US" sz="1778" dirty="0">
                <a:solidFill>
                  <a:schemeClr val="tx2">
                    <a:lumMod val="50000"/>
                  </a:schemeClr>
                </a:solidFill>
                <a:latin typeface="Tahoma" pitchFamily="34" charset="0"/>
                <a:cs typeface="Times New Roman" pitchFamily="18" charset="0"/>
              </a:rPr>
              <a:t>    15 grams carb</a:t>
            </a:r>
            <a:endParaRPr lang="en-US" sz="1778" dirty="0">
              <a:solidFill>
                <a:schemeClr val="tx2">
                  <a:lumMod val="50000"/>
                </a:schemeClr>
              </a:solidFill>
              <a:latin typeface="Tahoma" pitchFamily="34" charset="0"/>
            </a:endParaRPr>
          </a:p>
          <a:p>
            <a:pPr eaLnBrk="1" hangingPunct="1"/>
            <a:endParaRPr lang="en-US" sz="1244" dirty="0">
              <a:solidFill>
                <a:srgbClr val="64EA81"/>
              </a:solidFill>
              <a:latin typeface="Arial" charset="0"/>
            </a:endParaRPr>
          </a:p>
        </p:txBody>
      </p:sp>
      <p:sp>
        <p:nvSpPr>
          <p:cNvPr id="181260" name="Line 13"/>
          <p:cNvSpPr>
            <a:spLocks noChangeShapeType="1"/>
          </p:cNvSpPr>
          <p:nvPr/>
        </p:nvSpPr>
        <p:spPr bwMode="auto">
          <a:xfrm flipV="1">
            <a:off x="5452533" y="3022600"/>
            <a:ext cx="1016000" cy="54186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1261" name="Line 14"/>
          <p:cNvSpPr>
            <a:spLocks noChangeShapeType="1"/>
          </p:cNvSpPr>
          <p:nvPr/>
        </p:nvSpPr>
        <p:spPr bwMode="auto">
          <a:xfrm flipV="1">
            <a:off x="5113867" y="3090333"/>
            <a:ext cx="135467" cy="33866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1262" name="Line 15"/>
          <p:cNvSpPr>
            <a:spLocks noChangeShapeType="1"/>
          </p:cNvSpPr>
          <p:nvPr/>
        </p:nvSpPr>
        <p:spPr bwMode="auto">
          <a:xfrm flipH="1" flipV="1">
            <a:off x="4165600" y="3090334"/>
            <a:ext cx="203200" cy="27093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1263" name="Line 16"/>
          <p:cNvSpPr>
            <a:spLocks noChangeShapeType="1"/>
          </p:cNvSpPr>
          <p:nvPr/>
        </p:nvSpPr>
        <p:spPr bwMode="auto">
          <a:xfrm flipH="1" flipV="1">
            <a:off x="2743200" y="4038600"/>
            <a:ext cx="1354667"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1264" name="Line 17"/>
          <p:cNvSpPr>
            <a:spLocks noChangeShapeType="1"/>
          </p:cNvSpPr>
          <p:nvPr/>
        </p:nvSpPr>
        <p:spPr bwMode="auto">
          <a:xfrm flipH="1">
            <a:off x="3081867" y="4445000"/>
            <a:ext cx="1083733" cy="67733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1265" name="Line 18"/>
          <p:cNvSpPr>
            <a:spLocks noChangeShapeType="1"/>
          </p:cNvSpPr>
          <p:nvPr/>
        </p:nvSpPr>
        <p:spPr bwMode="auto">
          <a:xfrm>
            <a:off x="5384800" y="4038600"/>
            <a:ext cx="1422400" cy="6773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1266" name="Line 19"/>
          <p:cNvSpPr>
            <a:spLocks noChangeShapeType="1"/>
          </p:cNvSpPr>
          <p:nvPr/>
        </p:nvSpPr>
        <p:spPr bwMode="auto">
          <a:xfrm>
            <a:off x="4842934" y="4715934"/>
            <a:ext cx="12700" cy="47413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1267" name="Line 20"/>
          <p:cNvSpPr>
            <a:spLocks noChangeShapeType="1"/>
          </p:cNvSpPr>
          <p:nvPr/>
        </p:nvSpPr>
        <p:spPr bwMode="auto">
          <a:xfrm>
            <a:off x="5317067" y="4580467"/>
            <a:ext cx="1151467" cy="67733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1268" name="Line 22"/>
          <p:cNvSpPr>
            <a:spLocks noChangeShapeType="1"/>
          </p:cNvSpPr>
          <p:nvPr/>
        </p:nvSpPr>
        <p:spPr bwMode="auto">
          <a:xfrm flipH="1" flipV="1">
            <a:off x="2675468" y="2954867"/>
            <a:ext cx="1409700" cy="53622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1269" name="Rectangle 23"/>
          <p:cNvSpPr>
            <a:spLocks noChangeArrowheads="1"/>
          </p:cNvSpPr>
          <p:nvPr/>
        </p:nvSpPr>
        <p:spPr bwMode="auto">
          <a:xfrm>
            <a:off x="1117601" y="20197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sp>
        <p:nvSpPr>
          <p:cNvPr id="181270" name="Rectangle 24"/>
          <p:cNvSpPr>
            <a:spLocks noChangeArrowheads="1"/>
          </p:cNvSpPr>
          <p:nvPr/>
        </p:nvSpPr>
        <p:spPr bwMode="auto">
          <a:xfrm>
            <a:off x="752124" y="652783"/>
            <a:ext cx="184731" cy="475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244">
                <a:latin typeface="Arial" charset="0"/>
              </a:rPr>
              <a:t/>
            </a:r>
            <a:br>
              <a:rPr lang="en-US" sz="1244">
                <a:latin typeface="Arial" charset="0"/>
              </a:rPr>
            </a:br>
            <a:endParaRPr lang="en-US" sz="1244">
              <a:latin typeface="Arial" charset="0"/>
            </a:endParaRPr>
          </a:p>
        </p:txBody>
      </p:sp>
      <p:sp>
        <p:nvSpPr>
          <p:cNvPr id="181271" name="Rectangle 25"/>
          <p:cNvSpPr>
            <a:spLocks noChangeArrowheads="1"/>
          </p:cNvSpPr>
          <p:nvPr/>
        </p:nvSpPr>
        <p:spPr bwMode="auto">
          <a:xfrm>
            <a:off x="752124" y="1236105"/>
            <a:ext cx="184731" cy="59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800">
              <a:latin typeface="Arial" charset="0"/>
            </a:endParaRPr>
          </a:p>
          <a:p>
            <a:r>
              <a:rPr lang="en-US" sz="1244">
                <a:latin typeface="Arial" charset="0"/>
              </a:rPr>
              <a:t/>
            </a:r>
            <a:br>
              <a:rPr lang="en-US" sz="1244">
                <a:latin typeface="Arial" charset="0"/>
              </a:rPr>
            </a:br>
            <a:endParaRPr lang="en-US" sz="1244">
              <a:latin typeface="Arial" charset="0"/>
            </a:endParaRPr>
          </a:p>
        </p:txBody>
      </p:sp>
      <p:sp>
        <p:nvSpPr>
          <p:cNvPr id="181272" name="Rectangle 26"/>
          <p:cNvSpPr>
            <a:spLocks noChangeArrowheads="1"/>
          </p:cNvSpPr>
          <p:nvPr/>
        </p:nvSpPr>
        <p:spPr bwMode="auto">
          <a:xfrm>
            <a:off x="752124" y="1929441"/>
            <a:ext cx="184731" cy="40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800">
              <a:latin typeface="Arial" charset="0"/>
            </a:endParaRPr>
          </a:p>
          <a:p>
            <a:endParaRPr lang="en-US" sz="1244">
              <a:latin typeface="Arial" charset="0"/>
            </a:endParaRPr>
          </a:p>
        </p:txBody>
      </p:sp>
      <p:sp>
        <p:nvSpPr>
          <p:cNvPr id="181273" name="Rectangle 27"/>
          <p:cNvSpPr>
            <a:spLocks noChangeArrowheads="1"/>
          </p:cNvSpPr>
          <p:nvPr/>
        </p:nvSpPr>
        <p:spPr bwMode="auto">
          <a:xfrm>
            <a:off x="1862668" y="5930901"/>
            <a:ext cx="1384866" cy="283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44">
                <a:latin typeface="Tahoma" pitchFamily="34" charset="0"/>
                <a:cs typeface="Times New Roman" pitchFamily="18" charset="0"/>
              </a:rPr>
              <a:t>¼ cup dried fruit</a:t>
            </a:r>
          </a:p>
        </p:txBody>
      </p:sp>
      <p:pic>
        <p:nvPicPr>
          <p:cNvPr id="181274" name="Picture 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1068" y="3632200"/>
            <a:ext cx="922867" cy="948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75" name="Rectangle 27"/>
          <p:cNvSpPr>
            <a:spLocks noChangeArrowheads="1"/>
          </p:cNvSpPr>
          <p:nvPr/>
        </p:nvSpPr>
        <p:spPr bwMode="auto">
          <a:xfrm>
            <a:off x="4301068" y="6070600"/>
            <a:ext cx="1111651" cy="283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44">
                <a:latin typeface="Tahoma" pitchFamily="34" charset="0"/>
                <a:cs typeface="Times New Roman" pitchFamily="18" charset="0"/>
              </a:rPr>
              <a:t>2 tbsp raisins</a:t>
            </a:r>
          </a:p>
        </p:txBody>
      </p:sp>
      <p:pic>
        <p:nvPicPr>
          <p:cNvPr id="181276" name="Picture 38" descr="C:\Users\HP_Administrator\AppData\Local\Microsoft\Windows\Temporary Internet Files\Content.IE5\SES04SCU\MPj04092570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1733" y="1938867"/>
            <a:ext cx="842434" cy="85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77" name="Picture 40" descr="C:\Users\HP_Administrator\AppData\Local\Microsoft\Windows\Temporary Internet Files\Content.IE5\H1OY46O2\MPj031425800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4801" y="1871133"/>
            <a:ext cx="55174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78" name="Text Box 8"/>
          <p:cNvSpPr txBox="1">
            <a:spLocks noChangeArrowheads="1"/>
          </p:cNvSpPr>
          <p:nvPr/>
        </p:nvSpPr>
        <p:spPr bwMode="auto">
          <a:xfrm>
            <a:off x="4910667" y="2819400"/>
            <a:ext cx="135466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44">
                <a:latin typeface="Tahoma" pitchFamily="34" charset="0"/>
                <a:cs typeface="Times New Roman" pitchFamily="18" charset="0"/>
              </a:rPr>
              <a:t>½ banana</a:t>
            </a:r>
            <a:endParaRPr lang="en-US" sz="1244">
              <a:latin typeface="Tahoma" pitchFamily="34" charset="0"/>
            </a:endParaRPr>
          </a:p>
        </p:txBody>
      </p:sp>
      <p:pic>
        <p:nvPicPr>
          <p:cNvPr id="181279" name="Picture 42" descr="C:\Users\HP_Administrator\AppData\Local\Microsoft\Windows\Temporary Internet Files\Content.IE5\O2FPU4Z6\MPj031400600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4933" y="3632200"/>
            <a:ext cx="1315156" cy="8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80" name="Picture 45" descr="http://www.everdale.org/gallery/main.php?g2_view=core.DownloadItem&amp;g2_itemId=893&amp;g2_serialNumber=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98133" y="5122333"/>
            <a:ext cx="101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81" name="Picture 47" descr="http://static.flickr.com/114/295056372_1fe5559c1b_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10401" y="2209800"/>
            <a:ext cx="1048456" cy="78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82" name="Picture 49" descr="http://content.answers.com/main/content/wp/en/thumb/e/e6/200px-Sun-Maid_Raisins_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04267" y="5325535"/>
            <a:ext cx="722489" cy="726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83" name="Picture 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56001" y="1600200"/>
            <a:ext cx="78316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84" name="Picture 3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39467" y="4986867"/>
            <a:ext cx="863600" cy="103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85" name="Picture 3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85333" y="3429002"/>
            <a:ext cx="1303867" cy="793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033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050"/>
          <p:cNvSpPr>
            <a:spLocks noGrp="1" noChangeArrowheads="1"/>
          </p:cNvSpPr>
          <p:nvPr>
            <p:ph type="title"/>
          </p:nvPr>
        </p:nvSpPr>
        <p:spPr>
          <a:xfrm>
            <a:off x="558800" y="82353"/>
            <a:ext cx="8212667" cy="1042812"/>
          </a:xfrm>
        </p:spPr>
        <p:txBody>
          <a:bodyPr/>
          <a:lstStyle/>
          <a:p>
            <a:pPr eaLnBrk="1" hangingPunct="1">
              <a:defRPr/>
            </a:pPr>
            <a:r>
              <a:rPr lang="en-US" sz="4267" dirty="0"/>
              <a:t>Survival Camp Topics</a:t>
            </a:r>
          </a:p>
        </p:txBody>
      </p:sp>
      <p:sp>
        <p:nvSpPr>
          <p:cNvPr id="510979" name="Rectangle 2051"/>
          <p:cNvSpPr>
            <a:spLocks noGrp="1" noChangeArrowheads="1"/>
          </p:cNvSpPr>
          <p:nvPr>
            <p:ph type="body" idx="1"/>
          </p:nvPr>
        </p:nvSpPr>
        <p:spPr>
          <a:xfrm>
            <a:off x="372534" y="1532467"/>
            <a:ext cx="8305800" cy="4064000"/>
          </a:xfrm>
        </p:spPr>
        <p:txBody>
          <a:bodyPr>
            <a:normAutofit fontScale="92500" lnSpcReduction="20000"/>
          </a:bodyPr>
          <a:lstStyle/>
          <a:p>
            <a:pPr lvl="1" eaLnBrk="1" hangingPunct="1">
              <a:lnSpc>
                <a:spcPct val="90000"/>
              </a:lnSpc>
              <a:buFontTx/>
              <a:buNone/>
              <a:defRPr/>
            </a:pPr>
            <a:r>
              <a:rPr lang="en-US" sz="2311" b="1" u="sng" dirty="0">
                <a:cs typeface="Times New Roman" panose="02020603050405020304" pitchFamily="18" charset="0"/>
              </a:rPr>
              <a:t>Training 3</a:t>
            </a:r>
          </a:p>
          <a:p>
            <a:pPr lvl="1" eaLnBrk="1" hangingPunct="1">
              <a:lnSpc>
                <a:spcPct val="90000"/>
              </a:lnSpc>
              <a:buFontTx/>
              <a:buNone/>
              <a:defRPr/>
            </a:pPr>
            <a:r>
              <a:rPr lang="en-US" sz="2311" dirty="0"/>
              <a:t>Navigating restaurant menus and fatty foods</a:t>
            </a:r>
          </a:p>
          <a:p>
            <a:pPr lvl="1" eaLnBrk="1" hangingPunct="1">
              <a:lnSpc>
                <a:spcPct val="90000"/>
              </a:lnSpc>
              <a:buFontTx/>
              <a:buNone/>
              <a:defRPr/>
            </a:pPr>
            <a:r>
              <a:rPr lang="en-US" sz="2311" dirty="0"/>
              <a:t>Safely lifting “Spirits” </a:t>
            </a:r>
          </a:p>
          <a:p>
            <a:pPr lvl="1" eaLnBrk="1" hangingPunct="1">
              <a:lnSpc>
                <a:spcPct val="90000"/>
              </a:lnSpc>
              <a:buFontTx/>
              <a:buNone/>
              <a:defRPr/>
            </a:pPr>
            <a:r>
              <a:rPr lang="en-US" sz="2311" dirty="0"/>
              <a:t>Keep heart healthy </a:t>
            </a:r>
          </a:p>
          <a:p>
            <a:pPr lvl="1" eaLnBrk="1" hangingPunct="1">
              <a:lnSpc>
                <a:spcPct val="90000"/>
              </a:lnSpc>
              <a:buFontTx/>
              <a:buNone/>
              <a:defRPr/>
            </a:pPr>
            <a:r>
              <a:rPr lang="en-US" sz="2311" dirty="0"/>
              <a:t>Peaks and Valleys and understanding your numbers		 </a:t>
            </a:r>
          </a:p>
          <a:p>
            <a:pPr lvl="1" eaLnBrk="1" hangingPunct="1">
              <a:lnSpc>
                <a:spcPct val="90000"/>
              </a:lnSpc>
              <a:buFontTx/>
              <a:buNone/>
              <a:defRPr/>
            </a:pPr>
            <a:endParaRPr lang="en-US" sz="2311" b="1" u="sng" dirty="0"/>
          </a:p>
          <a:p>
            <a:pPr lvl="1" eaLnBrk="1" hangingPunct="1">
              <a:lnSpc>
                <a:spcPct val="90000"/>
              </a:lnSpc>
              <a:buFontTx/>
              <a:buNone/>
              <a:defRPr/>
            </a:pPr>
            <a:r>
              <a:rPr lang="en-US" sz="2311" b="1" u="sng" dirty="0"/>
              <a:t>Training 4</a:t>
            </a:r>
          </a:p>
          <a:p>
            <a:pPr lvl="1" eaLnBrk="1" hangingPunct="1">
              <a:lnSpc>
                <a:spcPct val="90000"/>
              </a:lnSpc>
              <a:buFontTx/>
              <a:buNone/>
              <a:defRPr/>
            </a:pPr>
            <a:r>
              <a:rPr lang="en-US" sz="2311" dirty="0"/>
              <a:t>Keep those small blood vessels flowing	 </a:t>
            </a:r>
          </a:p>
          <a:p>
            <a:pPr lvl="1" eaLnBrk="1" hangingPunct="1">
              <a:lnSpc>
                <a:spcPct val="90000"/>
              </a:lnSpc>
              <a:buFontTx/>
              <a:buNone/>
              <a:defRPr/>
            </a:pPr>
            <a:r>
              <a:rPr lang="en-US" sz="2311" dirty="0"/>
              <a:t>Weathering the Storms of Diabetes	 </a:t>
            </a:r>
          </a:p>
          <a:p>
            <a:pPr lvl="1" eaLnBrk="1" hangingPunct="1">
              <a:lnSpc>
                <a:spcPct val="90000"/>
              </a:lnSpc>
              <a:buFontTx/>
              <a:buNone/>
              <a:defRPr/>
            </a:pPr>
            <a:r>
              <a:rPr lang="en-US" sz="2311" dirty="0"/>
              <a:t> Healthy ~Happy~! Hiking Feet! </a:t>
            </a:r>
          </a:p>
          <a:p>
            <a:pPr lvl="1" eaLnBrk="1" hangingPunct="1">
              <a:lnSpc>
                <a:spcPct val="90000"/>
              </a:lnSpc>
              <a:buFontTx/>
              <a:buNone/>
              <a:defRPr/>
            </a:pPr>
            <a:r>
              <a:rPr lang="en-US" sz="2311" dirty="0"/>
              <a:t>Final camp day festivities</a:t>
            </a:r>
          </a:p>
          <a:p>
            <a:pPr lvl="1" eaLnBrk="1" hangingPunct="1">
              <a:lnSpc>
                <a:spcPct val="90000"/>
              </a:lnSpc>
              <a:spcBef>
                <a:spcPct val="65000"/>
              </a:spcBef>
              <a:buFontTx/>
              <a:buNone/>
              <a:defRPr/>
            </a:pPr>
            <a:r>
              <a:rPr lang="en-US" sz="2311" b="1" dirty="0"/>
              <a:t>Graduation</a:t>
            </a:r>
          </a:p>
          <a:p>
            <a:pPr lvl="1" eaLnBrk="1" hangingPunct="1">
              <a:lnSpc>
                <a:spcPct val="90000"/>
              </a:lnSpc>
              <a:defRPr/>
            </a:pPr>
            <a:endParaRPr lang="en-US" sz="2311" b="1" dirty="0"/>
          </a:p>
        </p:txBody>
      </p:sp>
      <p:sp>
        <p:nvSpPr>
          <p:cNvPr id="10244" name="Line 2052"/>
          <p:cNvSpPr>
            <a:spLocks noChangeShapeType="1"/>
          </p:cNvSpPr>
          <p:nvPr/>
        </p:nvSpPr>
        <p:spPr bwMode="auto">
          <a:xfrm>
            <a:off x="76200" y="1125165"/>
            <a:ext cx="8043333"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24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4953000"/>
            <a:ext cx="2099733" cy="15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55684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2274" name="Text Box 4"/>
          <p:cNvSpPr txBox="1">
            <a:spLocks noChangeArrowheads="1"/>
          </p:cNvSpPr>
          <p:nvPr/>
        </p:nvSpPr>
        <p:spPr bwMode="auto">
          <a:xfrm>
            <a:off x="4030135" y="3361268"/>
            <a:ext cx="1381478" cy="42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44" b="1">
                <a:latin typeface="Tahoma" pitchFamily="34" charset="0"/>
                <a:cs typeface="Times New Roman" pitchFamily="18" charset="0"/>
              </a:rPr>
              <a:t>1 slice bread</a:t>
            </a:r>
            <a:endParaRPr lang="en-US" sz="1244">
              <a:latin typeface="Tahoma" pitchFamily="34" charset="0"/>
            </a:endParaRPr>
          </a:p>
        </p:txBody>
      </p:sp>
      <p:sp>
        <p:nvSpPr>
          <p:cNvPr id="182275" name="Text Box 6"/>
          <p:cNvSpPr txBox="1">
            <a:spLocks noChangeArrowheads="1"/>
          </p:cNvSpPr>
          <p:nvPr/>
        </p:nvSpPr>
        <p:spPr bwMode="auto">
          <a:xfrm>
            <a:off x="6739467" y="5461001"/>
            <a:ext cx="1219200" cy="46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44">
                <a:latin typeface="Tahoma" pitchFamily="34" charset="0"/>
                <a:cs typeface="Times New Roman" pitchFamily="18" charset="0"/>
              </a:rPr>
              <a:t>6 oz light fruit yogurt</a:t>
            </a:r>
            <a:endParaRPr lang="en-US" sz="1244">
              <a:latin typeface="Tahoma" pitchFamily="34" charset="0"/>
            </a:endParaRPr>
          </a:p>
        </p:txBody>
      </p:sp>
      <p:sp>
        <p:nvSpPr>
          <p:cNvPr id="182276" name="Text Box 7"/>
          <p:cNvSpPr txBox="1">
            <a:spLocks noChangeArrowheads="1"/>
          </p:cNvSpPr>
          <p:nvPr/>
        </p:nvSpPr>
        <p:spPr bwMode="auto">
          <a:xfrm>
            <a:off x="3894667" y="6070600"/>
            <a:ext cx="189653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44">
                <a:latin typeface="Tahoma" pitchFamily="34" charset="0"/>
                <a:cs typeface="Times New Roman" pitchFamily="18" charset="0"/>
              </a:rPr>
              <a:t>8 oz soy milk</a:t>
            </a:r>
            <a:endParaRPr lang="en-US" sz="1244">
              <a:latin typeface="Tahoma" pitchFamily="34" charset="0"/>
            </a:endParaRPr>
          </a:p>
          <a:p>
            <a:pPr eaLnBrk="1" hangingPunct="1"/>
            <a:endParaRPr lang="en-US" sz="1244">
              <a:latin typeface="Tahoma" pitchFamily="34" charset="0"/>
            </a:endParaRPr>
          </a:p>
        </p:txBody>
      </p:sp>
      <p:sp>
        <p:nvSpPr>
          <p:cNvPr id="182277" name="Text Box 9"/>
          <p:cNvSpPr txBox="1">
            <a:spLocks noChangeArrowheads="1"/>
          </p:cNvSpPr>
          <p:nvPr/>
        </p:nvSpPr>
        <p:spPr bwMode="auto">
          <a:xfrm>
            <a:off x="1524000" y="5190067"/>
            <a:ext cx="1016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44">
                <a:latin typeface="Tahoma" pitchFamily="34" charset="0"/>
                <a:cs typeface="Times New Roman" pitchFamily="18" charset="0"/>
              </a:rPr>
              <a:t>8 oz milk</a:t>
            </a:r>
            <a:endParaRPr lang="en-US" sz="1244">
              <a:latin typeface="Tahoma" pitchFamily="34" charset="0"/>
            </a:endParaRPr>
          </a:p>
        </p:txBody>
      </p:sp>
      <p:sp>
        <p:nvSpPr>
          <p:cNvPr id="182278" name="Text Box 10"/>
          <p:cNvSpPr txBox="1">
            <a:spLocks noChangeArrowheads="1"/>
          </p:cNvSpPr>
          <p:nvPr/>
        </p:nvSpPr>
        <p:spPr bwMode="auto">
          <a:xfrm>
            <a:off x="6671733" y="3293533"/>
            <a:ext cx="1219200" cy="479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44">
                <a:latin typeface="Tahoma" pitchFamily="34" charset="0"/>
                <a:cs typeface="Times New Roman" pitchFamily="18" charset="0"/>
              </a:rPr>
              <a:t>6 oz plain yogurt</a:t>
            </a:r>
            <a:endParaRPr lang="en-US" sz="1244">
              <a:latin typeface="Tahoma" pitchFamily="34" charset="0"/>
            </a:endParaRPr>
          </a:p>
        </p:txBody>
      </p:sp>
      <p:sp>
        <p:nvSpPr>
          <p:cNvPr id="182279" name="Text Box 11"/>
          <p:cNvSpPr txBox="1">
            <a:spLocks noChangeArrowheads="1"/>
          </p:cNvSpPr>
          <p:nvPr/>
        </p:nvSpPr>
        <p:spPr bwMode="auto">
          <a:xfrm>
            <a:off x="711200" y="648212"/>
            <a:ext cx="5283200" cy="67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556" dirty="0">
                <a:solidFill>
                  <a:schemeClr val="tx2"/>
                </a:solidFill>
                <a:latin typeface="Tahoma" pitchFamily="34" charset="0"/>
                <a:cs typeface="Times New Roman" pitchFamily="18" charset="0"/>
              </a:rPr>
              <a:t>Carb counting- </a:t>
            </a:r>
            <a:r>
              <a:rPr lang="en-US" sz="3556" b="1" dirty="0">
                <a:solidFill>
                  <a:schemeClr val="tx2"/>
                </a:solidFill>
                <a:latin typeface="Tahoma" pitchFamily="34" charset="0"/>
                <a:cs typeface="Times New Roman" pitchFamily="18" charset="0"/>
              </a:rPr>
              <a:t>milk</a:t>
            </a:r>
            <a:endParaRPr lang="en-US" sz="3556" b="1" dirty="0">
              <a:latin typeface="Tahoma" pitchFamily="34" charset="0"/>
            </a:endParaRPr>
          </a:p>
        </p:txBody>
      </p:sp>
      <p:sp>
        <p:nvSpPr>
          <p:cNvPr id="182280" name="Text Box 12"/>
          <p:cNvSpPr txBox="1">
            <a:spLocks noChangeArrowheads="1"/>
          </p:cNvSpPr>
          <p:nvPr/>
        </p:nvSpPr>
        <p:spPr bwMode="auto">
          <a:xfrm>
            <a:off x="5442181" y="644173"/>
            <a:ext cx="1964267" cy="880533"/>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778" dirty="0">
                <a:solidFill>
                  <a:schemeClr val="tx2">
                    <a:lumMod val="50000"/>
                  </a:schemeClr>
                </a:solidFill>
                <a:latin typeface="Tahoma" pitchFamily="34" charset="0"/>
              </a:rPr>
              <a:t>Each Food has:</a:t>
            </a:r>
          </a:p>
          <a:p>
            <a:pPr eaLnBrk="1" hangingPunct="1"/>
            <a:r>
              <a:rPr lang="en-US" sz="1778" dirty="0">
                <a:solidFill>
                  <a:schemeClr val="tx2">
                    <a:lumMod val="50000"/>
                  </a:schemeClr>
                </a:solidFill>
                <a:latin typeface="Tahoma" pitchFamily="34" charset="0"/>
                <a:cs typeface="Times New Roman" pitchFamily="18" charset="0"/>
              </a:rPr>
              <a:t>   90-150 calories</a:t>
            </a:r>
            <a:endParaRPr lang="en-US" sz="1778" dirty="0">
              <a:solidFill>
                <a:schemeClr val="tx2">
                  <a:lumMod val="50000"/>
                </a:schemeClr>
              </a:solidFill>
              <a:latin typeface="Tahoma" pitchFamily="34" charset="0"/>
            </a:endParaRPr>
          </a:p>
          <a:p>
            <a:pPr eaLnBrk="1" hangingPunct="1"/>
            <a:r>
              <a:rPr lang="en-US" sz="1778" dirty="0">
                <a:solidFill>
                  <a:schemeClr val="tx2">
                    <a:lumMod val="50000"/>
                  </a:schemeClr>
                </a:solidFill>
                <a:latin typeface="Tahoma" pitchFamily="34" charset="0"/>
                <a:cs typeface="Times New Roman" pitchFamily="18" charset="0"/>
              </a:rPr>
              <a:t>12-15 grams carb</a:t>
            </a:r>
            <a:endParaRPr lang="en-US" sz="1778" dirty="0">
              <a:solidFill>
                <a:schemeClr val="tx2">
                  <a:lumMod val="50000"/>
                </a:schemeClr>
              </a:solidFill>
              <a:latin typeface="Tahoma" pitchFamily="34" charset="0"/>
            </a:endParaRPr>
          </a:p>
          <a:p>
            <a:pPr eaLnBrk="1" hangingPunct="1"/>
            <a:endParaRPr lang="en-US" sz="1244" dirty="0">
              <a:solidFill>
                <a:schemeClr val="tx2">
                  <a:lumMod val="50000"/>
                </a:schemeClr>
              </a:solidFill>
              <a:latin typeface="Arial" charset="0"/>
            </a:endParaRPr>
          </a:p>
        </p:txBody>
      </p:sp>
      <p:sp>
        <p:nvSpPr>
          <p:cNvPr id="182281" name="Line 13"/>
          <p:cNvSpPr>
            <a:spLocks noChangeShapeType="1"/>
          </p:cNvSpPr>
          <p:nvPr/>
        </p:nvSpPr>
        <p:spPr bwMode="auto">
          <a:xfrm flipV="1">
            <a:off x="5452533" y="3158067"/>
            <a:ext cx="1219200" cy="4064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2282" name="Line 15"/>
          <p:cNvSpPr>
            <a:spLocks noChangeShapeType="1"/>
          </p:cNvSpPr>
          <p:nvPr/>
        </p:nvSpPr>
        <p:spPr bwMode="auto">
          <a:xfrm flipV="1">
            <a:off x="4612924" y="2616200"/>
            <a:ext cx="40922" cy="74506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2283" name="Line 17"/>
          <p:cNvSpPr>
            <a:spLocks noChangeShapeType="1"/>
          </p:cNvSpPr>
          <p:nvPr/>
        </p:nvSpPr>
        <p:spPr bwMode="auto">
          <a:xfrm flipH="1">
            <a:off x="2540000" y="4445000"/>
            <a:ext cx="1625600" cy="54186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2284" name="Line 19"/>
          <p:cNvSpPr>
            <a:spLocks noChangeShapeType="1"/>
          </p:cNvSpPr>
          <p:nvPr/>
        </p:nvSpPr>
        <p:spPr bwMode="auto">
          <a:xfrm flipH="1">
            <a:off x="4775200" y="4715934"/>
            <a:ext cx="67733" cy="47413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2285" name="Line 20"/>
          <p:cNvSpPr>
            <a:spLocks noChangeShapeType="1"/>
          </p:cNvSpPr>
          <p:nvPr/>
        </p:nvSpPr>
        <p:spPr bwMode="auto">
          <a:xfrm>
            <a:off x="5317067" y="4580467"/>
            <a:ext cx="1151467" cy="67733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2286" name="Line 22"/>
          <p:cNvSpPr>
            <a:spLocks noChangeShapeType="1"/>
          </p:cNvSpPr>
          <p:nvPr/>
        </p:nvSpPr>
        <p:spPr bwMode="auto">
          <a:xfrm flipH="1" flipV="1">
            <a:off x="2675468" y="2954867"/>
            <a:ext cx="1409700" cy="53622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2287" name="Rectangle 23"/>
          <p:cNvSpPr>
            <a:spLocks noChangeArrowheads="1"/>
          </p:cNvSpPr>
          <p:nvPr/>
        </p:nvSpPr>
        <p:spPr bwMode="auto">
          <a:xfrm>
            <a:off x="1117601" y="20197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sp>
        <p:nvSpPr>
          <p:cNvPr id="182288" name="Rectangle 24"/>
          <p:cNvSpPr>
            <a:spLocks noChangeArrowheads="1"/>
          </p:cNvSpPr>
          <p:nvPr/>
        </p:nvSpPr>
        <p:spPr bwMode="auto">
          <a:xfrm>
            <a:off x="752124" y="652783"/>
            <a:ext cx="184731" cy="475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244">
                <a:latin typeface="Arial" charset="0"/>
              </a:rPr>
              <a:t/>
            </a:r>
            <a:br>
              <a:rPr lang="en-US" sz="1244">
                <a:latin typeface="Arial" charset="0"/>
              </a:rPr>
            </a:br>
            <a:endParaRPr lang="en-US" sz="1244">
              <a:latin typeface="Arial" charset="0"/>
            </a:endParaRPr>
          </a:p>
        </p:txBody>
      </p:sp>
      <p:sp>
        <p:nvSpPr>
          <p:cNvPr id="182289" name="Rectangle 25"/>
          <p:cNvSpPr>
            <a:spLocks noChangeArrowheads="1"/>
          </p:cNvSpPr>
          <p:nvPr/>
        </p:nvSpPr>
        <p:spPr bwMode="auto">
          <a:xfrm>
            <a:off x="752124" y="1236105"/>
            <a:ext cx="184731" cy="59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800">
              <a:latin typeface="Arial" charset="0"/>
            </a:endParaRPr>
          </a:p>
          <a:p>
            <a:r>
              <a:rPr lang="en-US" sz="1244">
                <a:latin typeface="Arial" charset="0"/>
              </a:rPr>
              <a:t/>
            </a:r>
            <a:br>
              <a:rPr lang="en-US" sz="1244">
                <a:latin typeface="Arial" charset="0"/>
              </a:rPr>
            </a:br>
            <a:endParaRPr lang="en-US" sz="1244">
              <a:latin typeface="Arial" charset="0"/>
            </a:endParaRPr>
          </a:p>
        </p:txBody>
      </p:sp>
      <p:sp>
        <p:nvSpPr>
          <p:cNvPr id="182290" name="Rectangle 26"/>
          <p:cNvSpPr>
            <a:spLocks noChangeArrowheads="1"/>
          </p:cNvSpPr>
          <p:nvPr/>
        </p:nvSpPr>
        <p:spPr bwMode="auto">
          <a:xfrm>
            <a:off x="752124" y="1929441"/>
            <a:ext cx="184731" cy="40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800">
              <a:latin typeface="Arial" charset="0"/>
            </a:endParaRPr>
          </a:p>
          <a:p>
            <a:endParaRPr lang="en-US" sz="1244">
              <a:latin typeface="Arial" charset="0"/>
            </a:endParaRPr>
          </a:p>
        </p:txBody>
      </p:sp>
      <p:pic>
        <p:nvPicPr>
          <p:cNvPr id="182291" name="Picture 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1068" y="3632200"/>
            <a:ext cx="922867" cy="948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92" name="Text Box 38"/>
          <p:cNvSpPr txBox="1">
            <a:spLocks noChangeArrowheads="1"/>
          </p:cNvSpPr>
          <p:nvPr/>
        </p:nvSpPr>
        <p:spPr bwMode="auto">
          <a:xfrm>
            <a:off x="1085866" y="3158067"/>
            <a:ext cx="1823128" cy="283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244">
                <a:latin typeface="Tahoma" pitchFamily="34" charset="0"/>
              </a:rPr>
              <a:t>1 packet diet hot cocoa</a:t>
            </a:r>
          </a:p>
        </p:txBody>
      </p:sp>
      <p:sp>
        <p:nvSpPr>
          <p:cNvPr id="182293" name="Text Box 39"/>
          <p:cNvSpPr txBox="1">
            <a:spLocks noChangeArrowheads="1"/>
          </p:cNvSpPr>
          <p:nvPr/>
        </p:nvSpPr>
        <p:spPr bwMode="auto">
          <a:xfrm>
            <a:off x="3676953" y="2277533"/>
            <a:ext cx="1238352" cy="283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244" dirty="0">
                <a:latin typeface="Tahoma" pitchFamily="34" charset="0"/>
              </a:rPr>
              <a:t>8 </a:t>
            </a:r>
            <a:r>
              <a:rPr lang="en-US" sz="1244" dirty="0" err="1">
                <a:latin typeface="Tahoma" pitchFamily="34" charset="0"/>
              </a:rPr>
              <a:t>oz</a:t>
            </a:r>
            <a:r>
              <a:rPr lang="en-US" sz="1244" dirty="0">
                <a:latin typeface="Tahoma" pitchFamily="34" charset="0"/>
              </a:rPr>
              <a:t> buttermilk</a:t>
            </a:r>
          </a:p>
        </p:txBody>
      </p:sp>
      <p:pic>
        <p:nvPicPr>
          <p:cNvPr id="182294" name="Picture 31" descr="C:\Users\HP_Administrator\AppData\Local\Microsoft\Windows\Temporary Internet Files\Content.IE5\YI9RITS3\MPj03143150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1735" y="3970868"/>
            <a:ext cx="777523" cy="1210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295" name="Picture 33" descr="C:\Users\HP_Administrator\AppData\Local\Microsoft\Windows\Temporary Internet Files\Content.IE5\IO3XA1ZT\MPj032117200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2935" y="1938868"/>
            <a:ext cx="889000" cy="124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296" name="Picture 34" descr="C:\Users\HP_Administrator\AppData\Local\Microsoft\Windows\Temporary Internet Files\Content.IE5\H1OY46O2\MPj038470300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2074334"/>
            <a:ext cx="1134533" cy="1141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297" name="Picture 36" descr="http://www.javaestate.com/category_resize.asp?width=300&amp;img=Soy%2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65600" y="5257801"/>
            <a:ext cx="880533" cy="8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298" name="Picture 38" descr="http://www.rateitall.com/face/20135159_thumb.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10400" y="4377268"/>
            <a:ext cx="880533" cy="1114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299" name="Picture 40" descr="http://www.diwinetaste.com/html/dwt200410/images/Yogurt.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74933" y="2345267"/>
            <a:ext cx="1219200" cy="93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89439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3298" name="Text Box 2"/>
          <p:cNvSpPr txBox="1">
            <a:spLocks noChangeArrowheads="1"/>
          </p:cNvSpPr>
          <p:nvPr/>
        </p:nvSpPr>
        <p:spPr bwMode="auto">
          <a:xfrm>
            <a:off x="1185333" y="2751667"/>
            <a:ext cx="1422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44">
                <a:latin typeface="Tahoma" pitchFamily="34" charset="0"/>
                <a:cs typeface="Times New Roman" pitchFamily="18" charset="0"/>
              </a:rPr>
              <a:t>2 inch square cake or brownie, unfrosted</a:t>
            </a:r>
          </a:p>
        </p:txBody>
      </p:sp>
      <p:sp>
        <p:nvSpPr>
          <p:cNvPr id="183299" name="Text Box 3"/>
          <p:cNvSpPr txBox="1">
            <a:spLocks noChangeArrowheads="1"/>
          </p:cNvSpPr>
          <p:nvPr/>
        </p:nvSpPr>
        <p:spPr bwMode="auto">
          <a:xfrm>
            <a:off x="6671734" y="5867400"/>
            <a:ext cx="149013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sz="889" b="1">
              <a:latin typeface="Arial" charset="0"/>
              <a:cs typeface="Times New Roman" pitchFamily="18" charset="0"/>
            </a:endParaRPr>
          </a:p>
          <a:p>
            <a:pPr algn="ctr" eaLnBrk="1" hangingPunct="1"/>
            <a:r>
              <a:rPr lang="en-US" sz="1244">
                <a:latin typeface="Tahoma" pitchFamily="34" charset="0"/>
                <a:cs typeface="Times New Roman" pitchFamily="18" charset="0"/>
              </a:rPr>
              <a:t>¼ cup sorbet</a:t>
            </a:r>
          </a:p>
        </p:txBody>
      </p:sp>
      <p:sp>
        <p:nvSpPr>
          <p:cNvPr id="183300" name="Text Box 4"/>
          <p:cNvSpPr txBox="1">
            <a:spLocks noChangeArrowheads="1"/>
          </p:cNvSpPr>
          <p:nvPr/>
        </p:nvSpPr>
        <p:spPr bwMode="auto">
          <a:xfrm>
            <a:off x="4030135" y="3361268"/>
            <a:ext cx="1381478" cy="42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44" b="1">
                <a:latin typeface="Tahoma" pitchFamily="34" charset="0"/>
                <a:cs typeface="Times New Roman" pitchFamily="18" charset="0"/>
              </a:rPr>
              <a:t>1 slice bread</a:t>
            </a:r>
            <a:endParaRPr lang="en-US" sz="1244">
              <a:latin typeface="Tahoma" pitchFamily="34" charset="0"/>
            </a:endParaRPr>
          </a:p>
        </p:txBody>
      </p:sp>
      <p:sp>
        <p:nvSpPr>
          <p:cNvPr id="183301" name="Text Box 5"/>
          <p:cNvSpPr txBox="1">
            <a:spLocks noChangeArrowheads="1"/>
          </p:cNvSpPr>
          <p:nvPr/>
        </p:nvSpPr>
        <p:spPr bwMode="auto">
          <a:xfrm>
            <a:off x="3149600" y="2616200"/>
            <a:ext cx="1693333" cy="338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44">
                <a:latin typeface="Arial" charset="0"/>
                <a:cs typeface="Times New Roman" pitchFamily="18" charset="0"/>
              </a:rPr>
              <a:t>½ cup diet pudding</a:t>
            </a:r>
            <a:endParaRPr lang="en-US" sz="1244">
              <a:latin typeface="Arial" charset="0"/>
            </a:endParaRPr>
          </a:p>
        </p:txBody>
      </p:sp>
      <p:sp>
        <p:nvSpPr>
          <p:cNvPr id="183302" name="Text Box 6"/>
          <p:cNvSpPr txBox="1">
            <a:spLocks noChangeArrowheads="1"/>
          </p:cNvSpPr>
          <p:nvPr/>
        </p:nvSpPr>
        <p:spPr bwMode="auto">
          <a:xfrm>
            <a:off x="6468533" y="4309535"/>
            <a:ext cx="1828800" cy="46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44">
                <a:latin typeface="Tahoma" pitchFamily="34" charset="0"/>
                <a:cs typeface="Times New Roman" pitchFamily="18" charset="0"/>
              </a:rPr>
              <a:t>1 tbsp syrup, jam, jelly, table sugar, honey</a:t>
            </a:r>
            <a:endParaRPr lang="en-US" sz="1244">
              <a:latin typeface="Tahoma" pitchFamily="34" charset="0"/>
            </a:endParaRPr>
          </a:p>
        </p:txBody>
      </p:sp>
      <p:sp>
        <p:nvSpPr>
          <p:cNvPr id="183303" name="Text Box 7"/>
          <p:cNvSpPr txBox="1">
            <a:spLocks noChangeArrowheads="1"/>
          </p:cNvSpPr>
          <p:nvPr/>
        </p:nvSpPr>
        <p:spPr bwMode="auto">
          <a:xfrm>
            <a:off x="3894667" y="6070600"/>
            <a:ext cx="189653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44">
                <a:latin typeface="Tahoma" pitchFamily="34" charset="0"/>
                <a:cs typeface="Times New Roman" pitchFamily="18" charset="0"/>
              </a:rPr>
              <a:t>½ cup sherbet</a:t>
            </a:r>
            <a:endParaRPr lang="en-US" sz="1244">
              <a:latin typeface="Tahoma" pitchFamily="34" charset="0"/>
            </a:endParaRPr>
          </a:p>
          <a:p>
            <a:pPr eaLnBrk="1" hangingPunct="1"/>
            <a:endParaRPr lang="en-US" sz="1244">
              <a:latin typeface="Tahoma" pitchFamily="34" charset="0"/>
            </a:endParaRPr>
          </a:p>
        </p:txBody>
      </p:sp>
      <p:sp>
        <p:nvSpPr>
          <p:cNvPr id="183304" name="Text Box 9"/>
          <p:cNvSpPr txBox="1">
            <a:spLocks noChangeArrowheads="1"/>
          </p:cNvSpPr>
          <p:nvPr/>
        </p:nvSpPr>
        <p:spPr bwMode="auto">
          <a:xfrm>
            <a:off x="1524000" y="4580467"/>
            <a:ext cx="1016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44">
                <a:latin typeface="Tahoma" pitchFamily="34" charset="0"/>
                <a:cs typeface="Times New Roman" pitchFamily="18" charset="0"/>
              </a:rPr>
              <a:t>2 small cookies</a:t>
            </a:r>
            <a:endParaRPr lang="en-US" sz="1244">
              <a:latin typeface="Tahoma" pitchFamily="34" charset="0"/>
            </a:endParaRPr>
          </a:p>
        </p:txBody>
      </p:sp>
      <p:sp>
        <p:nvSpPr>
          <p:cNvPr id="183305" name="Text Box 10"/>
          <p:cNvSpPr txBox="1">
            <a:spLocks noChangeArrowheads="1"/>
          </p:cNvSpPr>
          <p:nvPr/>
        </p:nvSpPr>
        <p:spPr bwMode="auto">
          <a:xfrm>
            <a:off x="6536267" y="2413000"/>
            <a:ext cx="1219200" cy="479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44">
                <a:latin typeface="Tahoma" pitchFamily="34" charset="0"/>
                <a:cs typeface="Times New Roman" pitchFamily="18" charset="0"/>
              </a:rPr>
              <a:t>2 tbsp light syrup</a:t>
            </a:r>
            <a:endParaRPr lang="en-US" sz="1244">
              <a:latin typeface="Tahoma" pitchFamily="34" charset="0"/>
            </a:endParaRPr>
          </a:p>
        </p:txBody>
      </p:sp>
      <p:sp>
        <p:nvSpPr>
          <p:cNvPr id="183306" name="Text Box 11"/>
          <p:cNvSpPr txBox="1">
            <a:spLocks noChangeArrowheads="1"/>
          </p:cNvSpPr>
          <p:nvPr/>
        </p:nvSpPr>
        <p:spPr bwMode="auto">
          <a:xfrm>
            <a:off x="440267" y="515716"/>
            <a:ext cx="5283200" cy="67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556" dirty="0">
                <a:solidFill>
                  <a:schemeClr val="tx2"/>
                </a:solidFill>
                <a:latin typeface="Tahoma" pitchFamily="34" charset="0"/>
                <a:cs typeface="Times New Roman" pitchFamily="18" charset="0"/>
              </a:rPr>
              <a:t>Carb counting - </a:t>
            </a:r>
            <a:r>
              <a:rPr lang="en-US" sz="3556" b="1" dirty="0">
                <a:solidFill>
                  <a:schemeClr val="tx2"/>
                </a:solidFill>
                <a:latin typeface="Tahoma" pitchFamily="34" charset="0"/>
                <a:cs typeface="Times New Roman" pitchFamily="18" charset="0"/>
              </a:rPr>
              <a:t>sweets</a:t>
            </a:r>
            <a:endParaRPr lang="en-US" sz="3556" b="1" dirty="0">
              <a:latin typeface="Tahoma" pitchFamily="34" charset="0"/>
            </a:endParaRPr>
          </a:p>
        </p:txBody>
      </p:sp>
      <p:sp>
        <p:nvSpPr>
          <p:cNvPr id="183307" name="Text Box 12"/>
          <p:cNvSpPr txBox="1">
            <a:spLocks noChangeArrowheads="1"/>
          </p:cNvSpPr>
          <p:nvPr/>
        </p:nvSpPr>
        <p:spPr bwMode="auto">
          <a:xfrm>
            <a:off x="5824061" y="522112"/>
            <a:ext cx="1897239" cy="880533"/>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778" dirty="0">
                <a:solidFill>
                  <a:schemeClr val="accent2">
                    <a:lumMod val="50000"/>
                  </a:schemeClr>
                </a:solidFill>
                <a:latin typeface="Tahoma" pitchFamily="34" charset="0"/>
              </a:rPr>
              <a:t>Each Food has:</a:t>
            </a:r>
          </a:p>
          <a:p>
            <a:pPr eaLnBrk="1" hangingPunct="1"/>
            <a:r>
              <a:rPr lang="en-US" sz="1778" dirty="0">
                <a:solidFill>
                  <a:schemeClr val="accent2">
                    <a:lumMod val="50000"/>
                  </a:schemeClr>
                </a:solidFill>
                <a:latin typeface="Tahoma" pitchFamily="34" charset="0"/>
                <a:cs typeface="Times New Roman" pitchFamily="18" charset="0"/>
              </a:rPr>
              <a:t>      Calories vary</a:t>
            </a:r>
            <a:endParaRPr lang="en-US" sz="1778" dirty="0">
              <a:solidFill>
                <a:schemeClr val="accent2">
                  <a:lumMod val="50000"/>
                </a:schemeClr>
              </a:solidFill>
              <a:latin typeface="Tahoma" pitchFamily="34" charset="0"/>
            </a:endParaRPr>
          </a:p>
          <a:p>
            <a:pPr eaLnBrk="1" hangingPunct="1"/>
            <a:r>
              <a:rPr lang="en-US" sz="1778" dirty="0">
                <a:solidFill>
                  <a:schemeClr val="accent2">
                    <a:lumMod val="50000"/>
                  </a:schemeClr>
                </a:solidFill>
                <a:latin typeface="Tahoma" pitchFamily="34" charset="0"/>
                <a:cs typeface="Times New Roman" pitchFamily="18" charset="0"/>
              </a:rPr>
              <a:t>    15 grams carb</a:t>
            </a:r>
            <a:endParaRPr lang="en-US" sz="1778" dirty="0">
              <a:solidFill>
                <a:schemeClr val="accent2">
                  <a:lumMod val="50000"/>
                </a:schemeClr>
              </a:solidFill>
              <a:latin typeface="Tahoma" pitchFamily="34" charset="0"/>
            </a:endParaRPr>
          </a:p>
          <a:p>
            <a:pPr eaLnBrk="1" hangingPunct="1"/>
            <a:endParaRPr lang="en-US" sz="1244" dirty="0">
              <a:solidFill>
                <a:srgbClr val="0066FF"/>
              </a:solidFill>
              <a:latin typeface="Arial" charset="0"/>
            </a:endParaRPr>
          </a:p>
        </p:txBody>
      </p:sp>
      <p:sp>
        <p:nvSpPr>
          <p:cNvPr id="183308" name="Line 13"/>
          <p:cNvSpPr>
            <a:spLocks noChangeShapeType="1"/>
          </p:cNvSpPr>
          <p:nvPr/>
        </p:nvSpPr>
        <p:spPr bwMode="auto">
          <a:xfrm flipV="1">
            <a:off x="5452533" y="2887134"/>
            <a:ext cx="1761067" cy="67733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3309" name="Line 14"/>
          <p:cNvSpPr>
            <a:spLocks noChangeShapeType="1"/>
          </p:cNvSpPr>
          <p:nvPr/>
        </p:nvSpPr>
        <p:spPr bwMode="auto">
          <a:xfrm flipV="1">
            <a:off x="4978400" y="2616200"/>
            <a:ext cx="338667" cy="67733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3310" name="Line 15"/>
          <p:cNvSpPr>
            <a:spLocks noChangeShapeType="1"/>
          </p:cNvSpPr>
          <p:nvPr/>
        </p:nvSpPr>
        <p:spPr bwMode="auto">
          <a:xfrm flipH="1" flipV="1">
            <a:off x="4097867" y="2887134"/>
            <a:ext cx="270933" cy="47413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3311" name="Line 16"/>
          <p:cNvSpPr>
            <a:spLocks noChangeShapeType="1"/>
          </p:cNvSpPr>
          <p:nvPr/>
        </p:nvSpPr>
        <p:spPr bwMode="auto">
          <a:xfrm flipH="1">
            <a:off x="2810934" y="4038600"/>
            <a:ext cx="1286933" cy="13546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3312" name="Line 17"/>
          <p:cNvSpPr>
            <a:spLocks noChangeShapeType="1"/>
          </p:cNvSpPr>
          <p:nvPr/>
        </p:nvSpPr>
        <p:spPr bwMode="auto">
          <a:xfrm flipH="1">
            <a:off x="3081867" y="4445000"/>
            <a:ext cx="1083733" cy="12192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3313" name="Line 18"/>
          <p:cNvSpPr>
            <a:spLocks noChangeShapeType="1"/>
          </p:cNvSpPr>
          <p:nvPr/>
        </p:nvSpPr>
        <p:spPr bwMode="auto">
          <a:xfrm>
            <a:off x="5384800" y="4038600"/>
            <a:ext cx="1422400" cy="6773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3314" name="Line 19"/>
          <p:cNvSpPr>
            <a:spLocks noChangeShapeType="1"/>
          </p:cNvSpPr>
          <p:nvPr/>
        </p:nvSpPr>
        <p:spPr bwMode="auto">
          <a:xfrm>
            <a:off x="4842934" y="4715934"/>
            <a:ext cx="12700" cy="47413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3315" name="Line 20"/>
          <p:cNvSpPr>
            <a:spLocks noChangeShapeType="1"/>
          </p:cNvSpPr>
          <p:nvPr/>
        </p:nvSpPr>
        <p:spPr bwMode="auto">
          <a:xfrm>
            <a:off x="5317067" y="4580467"/>
            <a:ext cx="1354667" cy="812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3316" name="Line 22"/>
          <p:cNvSpPr>
            <a:spLocks noChangeShapeType="1"/>
          </p:cNvSpPr>
          <p:nvPr/>
        </p:nvSpPr>
        <p:spPr bwMode="auto">
          <a:xfrm flipH="1" flipV="1">
            <a:off x="2675468" y="2954867"/>
            <a:ext cx="1409700" cy="53622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3317" name="Rectangle 23"/>
          <p:cNvSpPr>
            <a:spLocks noChangeArrowheads="1"/>
          </p:cNvSpPr>
          <p:nvPr/>
        </p:nvSpPr>
        <p:spPr bwMode="auto">
          <a:xfrm>
            <a:off x="1117601" y="20197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sp>
        <p:nvSpPr>
          <p:cNvPr id="183318" name="Rectangle 24"/>
          <p:cNvSpPr>
            <a:spLocks noChangeArrowheads="1"/>
          </p:cNvSpPr>
          <p:nvPr/>
        </p:nvSpPr>
        <p:spPr bwMode="auto">
          <a:xfrm>
            <a:off x="752124" y="652783"/>
            <a:ext cx="184731" cy="475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244">
                <a:latin typeface="Arial" charset="0"/>
              </a:rPr>
              <a:t/>
            </a:r>
            <a:br>
              <a:rPr lang="en-US" sz="1244">
                <a:latin typeface="Arial" charset="0"/>
              </a:rPr>
            </a:br>
            <a:endParaRPr lang="en-US" sz="1244">
              <a:latin typeface="Arial" charset="0"/>
            </a:endParaRPr>
          </a:p>
        </p:txBody>
      </p:sp>
      <p:sp>
        <p:nvSpPr>
          <p:cNvPr id="183319" name="Rectangle 25"/>
          <p:cNvSpPr>
            <a:spLocks noChangeArrowheads="1"/>
          </p:cNvSpPr>
          <p:nvPr/>
        </p:nvSpPr>
        <p:spPr bwMode="auto">
          <a:xfrm>
            <a:off x="752124" y="1236105"/>
            <a:ext cx="184731" cy="59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800">
              <a:latin typeface="Arial" charset="0"/>
            </a:endParaRPr>
          </a:p>
          <a:p>
            <a:r>
              <a:rPr lang="en-US" sz="1244">
                <a:latin typeface="Arial" charset="0"/>
              </a:rPr>
              <a:t/>
            </a:r>
            <a:br>
              <a:rPr lang="en-US" sz="1244">
                <a:latin typeface="Arial" charset="0"/>
              </a:rPr>
            </a:br>
            <a:endParaRPr lang="en-US" sz="1244">
              <a:latin typeface="Arial" charset="0"/>
            </a:endParaRPr>
          </a:p>
        </p:txBody>
      </p:sp>
      <p:sp>
        <p:nvSpPr>
          <p:cNvPr id="183320" name="Rectangle 26"/>
          <p:cNvSpPr>
            <a:spLocks noChangeArrowheads="1"/>
          </p:cNvSpPr>
          <p:nvPr/>
        </p:nvSpPr>
        <p:spPr bwMode="auto">
          <a:xfrm>
            <a:off x="752124" y="1929441"/>
            <a:ext cx="184731" cy="40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800">
              <a:latin typeface="Arial" charset="0"/>
            </a:endParaRPr>
          </a:p>
          <a:p>
            <a:endParaRPr lang="en-US" sz="1244">
              <a:latin typeface="Arial" charset="0"/>
            </a:endParaRPr>
          </a:p>
        </p:txBody>
      </p:sp>
      <p:sp>
        <p:nvSpPr>
          <p:cNvPr id="183321" name="Rectangle 27"/>
          <p:cNvSpPr>
            <a:spLocks noChangeArrowheads="1"/>
          </p:cNvSpPr>
          <p:nvPr/>
        </p:nvSpPr>
        <p:spPr bwMode="auto">
          <a:xfrm>
            <a:off x="1659467" y="5867400"/>
            <a:ext cx="1490133" cy="475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244">
                <a:latin typeface="Tahoma" pitchFamily="34" charset="0"/>
                <a:cs typeface="Times New Roman" pitchFamily="18" charset="0"/>
              </a:rPr>
              <a:t>½ cup ice cream or frozen yogurt</a:t>
            </a:r>
          </a:p>
        </p:txBody>
      </p:sp>
      <p:pic>
        <p:nvPicPr>
          <p:cNvPr id="183322" name="Picture 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1068" y="3632200"/>
            <a:ext cx="922867" cy="948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323" name="Text Box 8"/>
          <p:cNvSpPr txBox="1">
            <a:spLocks noChangeArrowheads="1"/>
          </p:cNvSpPr>
          <p:nvPr/>
        </p:nvSpPr>
        <p:spPr bwMode="auto">
          <a:xfrm>
            <a:off x="5113867" y="2480733"/>
            <a:ext cx="115146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44">
                <a:latin typeface="Tahoma" pitchFamily="34" charset="0"/>
                <a:cs typeface="Times New Roman" pitchFamily="18" charset="0"/>
              </a:rPr>
              <a:t>½ cup regular jello</a:t>
            </a:r>
            <a:endParaRPr lang="en-US" sz="1244">
              <a:latin typeface="Tahoma" pitchFamily="34" charset="0"/>
            </a:endParaRPr>
          </a:p>
        </p:txBody>
      </p:sp>
      <p:pic>
        <p:nvPicPr>
          <p:cNvPr id="183324" name="Picture 38" descr="http://www.akakestrel.com/Images/food/watermelon-strawberry-sorbe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2667" y="5046135"/>
            <a:ext cx="745067" cy="962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25" name="Picture 40" descr="http://www.wpclipart.com/food/desserts_snacks/ice_cream/sherbe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4267" y="5257800"/>
            <a:ext cx="74506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26" name="Picture 43" descr="C:\Users\HP_Administrator\AppData\Local\Microsoft\Windows\Temporary Internet Files\Content.IE5\SES04SCU\MPj042436600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6267" y="1803400"/>
            <a:ext cx="1016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27" name="Picture 45" descr="http://joepastry.web.aplus.net/pics/jell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17068" y="1735668"/>
            <a:ext cx="1037167" cy="77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28" name="Picture 47" descr="http://upload.wikimedia.org/wikipedia/commons/1/18/Maple_syru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52268" y="2006600"/>
            <a:ext cx="540456" cy="107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29" name="Picture 4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42667" y="3496733"/>
            <a:ext cx="115146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30" name="Picture 50" descr="http://images.jupiterimages.com/common/detail/07/84/23238407.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23735" y="1803400"/>
            <a:ext cx="704145" cy="87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31" name="Picture 53" descr="http://glutenfreecookingschool.com/wordpress/wp-content/uploads/2007/11/johns-peanut-butter-chocolate-chip-cookies.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88533" y="3632200"/>
            <a:ext cx="1339145" cy="1006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32" name="Picture 55" descr="http://www.haagen-dazs.com/img_db/pro/pro_mc_101.g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65867" y="5122335"/>
            <a:ext cx="1016000" cy="84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25873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5346" name="Rectangle 2"/>
          <p:cNvSpPr>
            <a:spLocks noGrp="1" noChangeArrowheads="1"/>
          </p:cNvSpPr>
          <p:nvPr>
            <p:ph type="title" idx="4294967295"/>
          </p:nvPr>
        </p:nvSpPr>
        <p:spPr>
          <a:xfrm>
            <a:off x="1155702" y="16933"/>
            <a:ext cx="6908800" cy="1016000"/>
          </a:xfrm>
        </p:spPr>
        <p:txBody>
          <a:bodyPr vert="horz" wrap="square" lIns="81280" tIns="40640" rIns="81280" bIns="40640" numCol="1" anchor="b" anchorCtr="0" compatLnSpc="1">
            <a:prstTxWarp prst="textNoShape">
              <a:avLst/>
            </a:prstTxWarp>
            <a:normAutofit/>
          </a:bodyPr>
          <a:lstStyle/>
          <a:p>
            <a:pPr eaLnBrk="1" hangingPunct="1"/>
            <a:r>
              <a:rPr lang="en-US" dirty="0" smtClean="0">
                <a:latin typeface="Tahoma" pitchFamily="34" charset="0"/>
              </a:rPr>
              <a:t>Go Lean with Protein</a:t>
            </a:r>
          </a:p>
        </p:txBody>
      </p:sp>
      <p:sp>
        <p:nvSpPr>
          <p:cNvPr id="1868803" name="Rectangle 3"/>
          <p:cNvSpPr>
            <a:spLocks noGrp="1" noChangeArrowheads="1"/>
          </p:cNvSpPr>
          <p:nvPr>
            <p:ph type="body" idx="4294967295"/>
          </p:nvPr>
        </p:nvSpPr>
        <p:spPr>
          <a:xfrm>
            <a:off x="711200" y="1600200"/>
            <a:ext cx="7450667" cy="4673600"/>
          </a:xfrm>
        </p:spPr>
        <p:txBody>
          <a:bodyPr>
            <a:normAutofit lnSpcReduction="10000"/>
          </a:bodyPr>
          <a:lstStyle/>
          <a:p>
            <a:pPr eaLnBrk="1" hangingPunct="1">
              <a:lnSpc>
                <a:spcPct val="80000"/>
              </a:lnSpc>
              <a:buFont typeface="Courier New" pitchFamily="49" charset="0"/>
              <a:buChar char="o"/>
              <a:defRPr/>
            </a:pPr>
            <a:r>
              <a:rPr lang="en-US" sz="2133" dirty="0"/>
              <a:t>Choose lean protein</a:t>
            </a:r>
          </a:p>
          <a:p>
            <a:pPr lvl="1" eaLnBrk="1" hangingPunct="1">
              <a:lnSpc>
                <a:spcPct val="80000"/>
              </a:lnSpc>
              <a:buFont typeface="Courier New" pitchFamily="49" charset="0"/>
              <a:buChar char="o"/>
              <a:defRPr/>
            </a:pPr>
            <a:r>
              <a:rPr lang="en-US" sz="2311" dirty="0"/>
              <a:t>Poultry, fish, egg, lean beef</a:t>
            </a:r>
          </a:p>
          <a:p>
            <a:pPr lvl="1" eaLnBrk="1" hangingPunct="1">
              <a:lnSpc>
                <a:spcPct val="80000"/>
              </a:lnSpc>
              <a:buFont typeface="Courier New" pitchFamily="49" charset="0"/>
              <a:buChar char="o"/>
              <a:defRPr/>
            </a:pPr>
            <a:r>
              <a:rPr lang="en-US" sz="2311" dirty="0"/>
              <a:t>Plant sources- beans, lentils, nuts</a:t>
            </a:r>
          </a:p>
          <a:p>
            <a:pPr lvl="1" eaLnBrk="1" hangingPunct="1">
              <a:lnSpc>
                <a:spcPct val="80000"/>
              </a:lnSpc>
              <a:buFont typeface="Courier New" pitchFamily="49" charset="0"/>
              <a:buChar char="o"/>
              <a:defRPr/>
            </a:pPr>
            <a:r>
              <a:rPr lang="en-US" sz="2311" dirty="0"/>
              <a:t>Low fat cheese- cottage cheese, mozzarella cheese</a:t>
            </a:r>
          </a:p>
          <a:p>
            <a:pPr eaLnBrk="1" hangingPunct="1">
              <a:lnSpc>
                <a:spcPct val="80000"/>
              </a:lnSpc>
              <a:buFont typeface="Courier New" pitchFamily="49" charset="0"/>
              <a:buChar char="o"/>
              <a:defRPr/>
            </a:pPr>
            <a:endParaRPr lang="en-US" sz="2133" dirty="0"/>
          </a:p>
          <a:p>
            <a:pPr eaLnBrk="1" hangingPunct="1">
              <a:lnSpc>
                <a:spcPct val="80000"/>
              </a:lnSpc>
              <a:buFont typeface="Courier New" pitchFamily="49" charset="0"/>
              <a:buChar char="o"/>
              <a:defRPr/>
            </a:pPr>
            <a:r>
              <a:rPr lang="en-US" sz="2133" dirty="0"/>
              <a:t>Limit high fat protein</a:t>
            </a:r>
          </a:p>
          <a:p>
            <a:pPr lvl="1" eaLnBrk="1" hangingPunct="1">
              <a:lnSpc>
                <a:spcPct val="80000"/>
              </a:lnSpc>
              <a:buFont typeface="Courier New" pitchFamily="49" charset="0"/>
              <a:buChar char="o"/>
              <a:defRPr/>
            </a:pPr>
            <a:r>
              <a:rPr lang="en-US" sz="2311" dirty="0"/>
              <a:t>Bacon &amp; sausage</a:t>
            </a:r>
          </a:p>
          <a:p>
            <a:pPr lvl="1" eaLnBrk="1" hangingPunct="1">
              <a:lnSpc>
                <a:spcPct val="80000"/>
              </a:lnSpc>
              <a:buFont typeface="Courier New" pitchFamily="49" charset="0"/>
              <a:buChar char="o"/>
              <a:defRPr/>
            </a:pPr>
            <a:r>
              <a:rPr lang="en-US" sz="2311" dirty="0"/>
              <a:t>High fat cuts of beef</a:t>
            </a:r>
          </a:p>
          <a:p>
            <a:pPr lvl="1" eaLnBrk="1" hangingPunct="1">
              <a:lnSpc>
                <a:spcPct val="80000"/>
              </a:lnSpc>
              <a:buFont typeface="Courier New" pitchFamily="49" charset="0"/>
              <a:buChar char="o"/>
              <a:defRPr/>
            </a:pPr>
            <a:r>
              <a:rPr lang="en-US" sz="2311" dirty="0"/>
              <a:t>Whole milk cheese</a:t>
            </a:r>
          </a:p>
          <a:p>
            <a:pPr eaLnBrk="1" hangingPunct="1">
              <a:lnSpc>
                <a:spcPct val="80000"/>
              </a:lnSpc>
              <a:buFont typeface="Courier New" pitchFamily="49" charset="0"/>
              <a:buChar char="o"/>
              <a:defRPr/>
            </a:pPr>
            <a:endParaRPr lang="en-US" sz="2133" dirty="0"/>
          </a:p>
          <a:p>
            <a:pPr eaLnBrk="1" hangingPunct="1">
              <a:lnSpc>
                <a:spcPct val="80000"/>
              </a:lnSpc>
              <a:buFont typeface="Courier New" pitchFamily="49" charset="0"/>
              <a:buChar char="o"/>
              <a:defRPr/>
            </a:pPr>
            <a:r>
              <a:rPr lang="en-US" sz="2133" dirty="0"/>
              <a:t>Serving size</a:t>
            </a:r>
          </a:p>
          <a:p>
            <a:pPr lvl="1" eaLnBrk="1" hangingPunct="1">
              <a:lnSpc>
                <a:spcPct val="80000"/>
              </a:lnSpc>
              <a:buFont typeface="Courier New" pitchFamily="49" charset="0"/>
              <a:buChar char="o"/>
              <a:defRPr/>
            </a:pPr>
            <a:r>
              <a:rPr lang="en-US" sz="2311" dirty="0"/>
              <a:t>1 </a:t>
            </a:r>
            <a:r>
              <a:rPr lang="en-US" sz="2311" dirty="0" err="1"/>
              <a:t>oz</a:t>
            </a:r>
            <a:r>
              <a:rPr lang="en-US" sz="2311" dirty="0"/>
              <a:t> = ¼ cup</a:t>
            </a:r>
          </a:p>
          <a:p>
            <a:pPr lvl="1" eaLnBrk="1" hangingPunct="1">
              <a:lnSpc>
                <a:spcPct val="80000"/>
              </a:lnSpc>
              <a:buFont typeface="Courier New" pitchFamily="49" charset="0"/>
              <a:buChar char="o"/>
              <a:defRPr/>
            </a:pPr>
            <a:r>
              <a:rPr lang="en-US" sz="2311" dirty="0"/>
              <a:t>3 </a:t>
            </a:r>
            <a:r>
              <a:rPr lang="en-US" sz="2311" dirty="0" err="1"/>
              <a:t>oz</a:t>
            </a:r>
            <a:r>
              <a:rPr lang="en-US" sz="2311" dirty="0"/>
              <a:t> = deck of cards</a:t>
            </a:r>
          </a:p>
        </p:txBody>
      </p:sp>
      <p:pic>
        <p:nvPicPr>
          <p:cNvPr id="18534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6417" y="1376408"/>
            <a:ext cx="850900" cy="130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49" name="Picture 9" descr="C:\Users\bev\AppData\Local\Microsoft\Windows\Temporary Internet Files\Content.IE5\7GPPI1RU\MP90043315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1" y="3361268"/>
            <a:ext cx="4198056" cy="278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2052"/>
          <p:cNvSpPr>
            <a:spLocks noChangeShapeType="1"/>
          </p:cNvSpPr>
          <p:nvPr/>
        </p:nvSpPr>
        <p:spPr bwMode="auto">
          <a:xfrm>
            <a:off x="118534" y="1012343"/>
            <a:ext cx="8720666" cy="20589"/>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57144956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68803">
                                            <p:txEl>
                                              <p:pRg st="0" end="0"/>
                                            </p:txEl>
                                          </p:spTgt>
                                        </p:tgtEl>
                                        <p:attrNameLst>
                                          <p:attrName>style.visibility</p:attrName>
                                        </p:attrNameLst>
                                      </p:cBhvr>
                                      <p:to>
                                        <p:strVal val="visible"/>
                                      </p:to>
                                    </p:set>
                                    <p:anim calcmode="lin" valueType="num">
                                      <p:cBhvr additive="base">
                                        <p:cTn id="7" dur="500" fill="hold"/>
                                        <p:tgtEl>
                                          <p:spTgt spid="18688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6880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68803">
                                            <p:txEl>
                                              <p:pRg st="1" end="1"/>
                                            </p:txEl>
                                          </p:spTgt>
                                        </p:tgtEl>
                                        <p:attrNameLst>
                                          <p:attrName>style.visibility</p:attrName>
                                        </p:attrNameLst>
                                      </p:cBhvr>
                                      <p:to>
                                        <p:strVal val="visible"/>
                                      </p:to>
                                    </p:set>
                                    <p:anim calcmode="lin" valueType="num">
                                      <p:cBhvr additive="base">
                                        <p:cTn id="11" dur="500" fill="hold"/>
                                        <p:tgtEl>
                                          <p:spTgt spid="186880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86880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68803">
                                            <p:txEl>
                                              <p:pRg st="2" end="2"/>
                                            </p:txEl>
                                          </p:spTgt>
                                        </p:tgtEl>
                                        <p:attrNameLst>
                                          <p:attrName>style.visibility</p:attrName>
                                        </p:attrNameLst>
                                      </p:cBhvr>
                                      <p:to>
                                        <p:strVal val="visible"/>
                                      </p:to>
                                    </p:set>
                                    <p:anim calcmode="lin" valueType="num">
                                      <p:cBhvr additive="base">
                                        <p:cTn id="15" dur="500" fill="hold"/>
                                        <p:tgtEl>
                                          <p:spTgt spid="186880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86880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68803">
                                            <p:txEl>
                                              <p:pRg st="3" end="3"/>
                                            </p:txEl>
                                          </p:spTgt>
                                        </p:tgtEl>
                                        <p:attrNameLst>
                                          <p:attrName>style.visibility</p:attrName>
                                        </p:attrNameLst>
                                      </p:cBhvr>
                                      <p:to>
                                        <p:strVal val="visible"/>
                                      </p:to>
                                    </p:set>
                                    <p:anim calcmode="lin" valueType="num">
                                      <p:cBhvr additive="base">
                                        <p:cTn id="19" dur="500" fill="hold"/>
                                        <p:tgtEl>
                                          <p:spTgt spid="186880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688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68803">
                                            <p:txEl>
                                              <p:pRg st="5" end="5"/>
                                            </p:txEl>
                                          </p:spTgt>
                                        </p:tgtEl>
                                        <p:attrNameLst>
                                          <p:attrName>style.visibility</p:attrName>
                                        </p:attrNameLst>
                                      </p:cBhvr>
                                      <p:to>
                                        <p:strVal val="visible"/>
                                      </p:to>
                                    </p:set>
                                    <p:anim calcmode="lin" valueType="num">
                                      <p:cBhvr additive="base">
                                        <p:cTn id="25" dur="500" fill="hold"/>
                                        <p:tgtEl>
                                          <p:spTgt spid="186880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6880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868803">
                                            <p:txEl>
                                              <p:pRg st="6" end="6"/>
                                            </p:txEl>
                                          </p:spTgt>
                                        </p:tgtEl>
                                        <p:attrNameLst>
                                          <p:attrName>style.visibility</p:attrName>
                                        </p:attrNameLst>
                                      </p:cBhvr>
                                      <p:to>
                                        <p:strVal val="visible"/>
                                      </p:to>
                                    </p:set>
                                    <p:anim calcmode="lin" valueType="num">
                                      <p:cBhvr additive="base">
                                        <p:cTn id="29" dur="500" fill="hold"/>
                                        <p:tgtEl>
                                          <p:spTgt spid="186880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86880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868803">
                                            <p:txEl>
                                              <p:pRg st="7" end="7"/>
                                            </p:txEl>
                                          </p:spTgt>
                                        </p:tgtEl>
                                        <p:attrNameLst>
                                          <p:attrName>style.visibility</p:attrName>
                                        </p:attrNameLst>
                                      </p:cBhvr>
                                      <p:to>
                                        <p:strVal val="visible"/>
                                      </p:to>
                                    </p:set>
                                    <p:anim calcmode="lin" valueType="num">
                                      <p:cBhvr additive="base">
                                        <p:cTn id="33" dur="500" fill="hold"/>
                                        <p:tgtEl>
                                          <p:spTgt spid="186880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86880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868803">
                                            <p:txEl>
                                              <p:pRg st="8" end="8"/>
                                            </p:txEl>
                                          </p:spTgt>
                                        </p:tgtEl>
                                        <p:attrNameLst>
                                          <p:attrName>style.visibility</p:attrName>
                                        </p:attrNameLst>
                                      </p:cBhvr>
                                      <p:to>
                                        <p:strVal val="visible"/>
                                      </p:to>
                                    </p:set>
                                    <p:anim calcmode="lin" valueType="num">
                                      <p:cBhvr additive="base">
                                        <p:cTn id="37" dur="500" fill="hold"/>
                                        <p:tgtEl>
                                          <p:spTgt spid="186880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6880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68803">
                                            <p:txEl>
                                              <p:pRg st="10" end="10"/>
                                            </p:txEl>
                                          </p:spTgt>
                                        </p:tgtEl>
                                        <p:attrNameLst>
                                          <p:attrName>style.visibility</p:attrName>
                                        </p:attrNameLst>
                                      </p:cBhvr>
                                      <p:to>
                                        <p:strVal val="visible"/>
                                      </p:to>
                                    </p:set>
                                    <p:anim calcmode="lin" valueType="num">
                                      <p:cBhvr additive="base">
                                        <p:cTn id="43" dur="500" fill="hold"/>
                                        <p:tgtEl>
                                          <p:spTgt spid="186880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6880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868803">
                                            <p:txEl>
                                              <p:pRg st="11" end="11"/>
                                            </p:txEl>
                                          </p:spTgt>
                                        </p:tgtEl>
                                        <p:attrNameLst>
                                          <p:attrName>style.visibility</p:attrName>
                                        </p:attrNameLst>
                                      </p:cBhvr>
                                      <p:to>
                                        <p:strVal val="visible"/>
                                      </p:to>
                                    </p:set>
                                    <p:anim calcmode="lin" valueType="num">
                                      <p:cBhvr additive="base">
                                        <p:cTn id="47" dur="500" fill="hold"/>
                                        <p:tgtEl>
                                          <p:spTgt spid="186880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868803">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868803">
                                            <p:txEl>
                                              <p:pRg st="12" end="12"/>
                                            </p:txEl>
                                          </p:spTgt>
                                        </p:tgtEl>
                                        <p:attrNameLst>
                                          <p:attrName>style.visibility</p:attrName>
                                        </p:attrNameLst>
                                      </p:cBhvr>
                                      <p:to>
                                        <p:strVal val="visible"/>
                                      </p:to>
                                    </p:set>
                                    <p:anim calcmode="lin" valueType="num">
                                      <p:cBhvr additive="base">
                                        <p:cTn id="51" dur="500" fill="hold"/>
                                        <p:tgtEl>
                                          <p:spTgt spid="1868803">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86880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8803"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70" name="Title 1"/>
          <p:cNvSpPr>
            <a:spLocks noGrp="1"/>
          </p:cNvSpPr>
          <p:nvPr>
            <p:ph type="title" idx="4294967295"/>
          </p:nvPr>
        </p:nvSpPr>
        <p:spPr>
          <a:xfrm>
            <a:off x="457200" y="144875"/>
            <a:ext cx="7162800" cy="1016000"/>
          </a:xfrm>
        </p:spPr>
        <p:txBody>
          <a:bodyPr vert="horz" wrap="square" lIns="81280" tIns="40640" rIns="81280" bIns="40640" numCol="1" anchor="b" anchorCtr="0" compatLnSpc="1">
            <a:prstTxWarp prst="textNoShape">
              <a:avLst/>
            </a:prstTxWarp>
            <a:normAutofit fontScale="90000"/>
          </a:bodyPr>
          <a:lstStyle/>
          <a:p>
            <a:pPr eaLnBrk="1" hangingPunct="1"/>
            <a:r>
              <a:rPr lang="en-US" dirty="0" smtClean="0">
                <a:latin typeface="Tahoma" pitchFamily="34" charset="0"/>
              </a:rPr>
              <a:t>Fats - Aim for heart health</a:t>
            </a:r>
          </a:p>
        </p:txBody>
      </p:sp>
      <p:sp>
        <p:nvSpPr>
          <p:cNvPr id="1869827" name="Content Placeholder 2"/>
          <p:cNvSpPr>
            <a:spLocks noGrp="1"/>
          </p:cNvSpPr>
          <p:nvPr>
            <p:ph sz="half" idx="4294967295"/>
          </p:nvPr>
        </p:nvSpPr>
        <p:spPr>
          <a:xfrm>
            <a:off x="762001" y="1600200"/>
            <a:ext cx="4080934" cy="4622800"/>
          </a:xfrm>
        </p:spPr>
        <p:txBody>
          <a:bodyPr>
            <a:normAutofit/>
          </a:bodyPr>
          <a:lstStyle/>
          <a:p>
            <a:pPr>
              <a:spcBef>
                <a:spcPct val="0"/>
              </a:spcBef>
              <a:buClrTx/>
              <a:buSzTx/>
              <a:buFontTx/>
              <a:buChar char="•"/>
              <a:defRPr/>
            </a:pPr>
            <a:r>
              <a:rPr lang="en-US" sz="2400" b="1" dirty="0">
                <a:solidFill>
                  <a:schemeClr val="folHlink"/>
                </a:solidFill>
              </a:rPr>
              <a:t>Saturated fats</a:t>
            </a:r>
            <a:r>
              <a:rPr lang="en-US" sz="2400" b="1" dirty="0"/>
              <a:t> </a:t>
            </a:r>
            <a:r>
              <a:rPr lang="en-US" sz="2400" b="1" dirty="0">
                <a:solidFill>
                  <a:schemeClr val="tx2">
                    <a:lumMod val="50000"/>
                  </a:schemeClr>
                </a:solidFill>
              </a:rPr>
              <a:t>(LIMIT)</a:t>
            </a:r>
          </a:p>
          <a:p>
            <a:pPr marL="292608" lvl="1" indent="0">
              <a:lnSpc>
                <a:spcPct val="70000"/>
              </a:lnSpc>
              <a:buNone/>
              <a:defRPr/>
            </a:pPr>
            <a:r>
              <a:rPr lang="en-US" sz="2400" dirty="0" smtClean="0"/>
              <a:t>(trans fats)</a:t>
            </a:r>
          </a:p>
          <a:p>
            <a:pPr marL="292608" lvl="1" indent="0">
              <a:lnSpc>
                <a:spcPct val="70000"/>
              </a:lnSpc>
              <a:buNone/>
              <a:defRPr/>
            </a:pPr>
            <a:endParaRPr lang="en-US" sz="2311" dirty="0">
              <a:solidFill>
                <a:schemeClr val="folHlink"/>
              </a:solidFill>
            </a:endParaRPr>
          </a:p>
          <a:p>
            <a:pPr>
              <a:lnSpc>
                <a:spcPct val="70000"/>
              </a:lnSpc>
              <a:buFont typeface="Courier New" pitchFamily="49" charset="0"/>
              <a:buChar char="o"/>
              <a:defRPr/>
            </a:pPr>
            <a:r>
              <a:rPr lang="en-US" sz="2400" b="1" dirty="0">
                <a:solidFill>
                  <a:schemeClr val="folHlink"/>
                </a:solidFill>
              </a:rPr>
              <a:t>Monounsaturated</a:t>
            </a:r>
          </a:p>
          <a:p>
            <a:pPr lvl="2" eaLnBrk="1" hangingPunct="1">
              <a:lnSpc>
                <a:spcPct val="70000"/>
              </a:lnSpc>
              <a:buFont typeface="Courier New" pitchFamily="49" charset="0"/>
              <a:buChar char="o"/>
              <a:defRPr/>
            </a:pPr>
            <a:endParaRPr lang="en-US" dirty="0" smtClean="0"/>
          </a:p>
          <a:p>
            <a:pPr lvl="2" eaLnBrk="1" hangingPunct="1">
              <a:lnSpc>
                <a:spcPct val="70000"/>
              </a:lnSpc>
              <a:buFont typeface="Courier New" pitchFamily="49" charset="0"/>
              <a:buChar char="o"/>
              <a:defRPr/>
            </a:pPr>
            <a:endParaRPr lang="en-US" dirty="0" smtClean="0"/>
          </a:p>
          <a:p>
            <a:pPr eaLnBrk="1" hangingPunct="1">
              <a:lnSpc>
                <a:spcPct val="70000"/>
              </a:lnSpc>
              <a:buFont typeface="Courier New" pitchFamily="49" charset="0"/>
              <a:buChar char="o"/>
              <a:defRPr/>
            </a:pPr>
            <a:r>
              <a:rPr lang="en-US" sz="2400" b="1" dirty="0">
                <a:solidFill>
                  <a:schemeClr val="folHlink"/>
                </a:solidFill>
              </a:rPr>
              <a:t>Polyunsaturated</a:t>
            </a:r>
          </a:p>
          <a:p>
            <a:pPr lvl="1" eaLnBrk="1" hangingPunct="1">
              <a:spcBef>
                <a:spcPct val="0"/>
              </a:spcBef>
              <a:buClrTx/>
              <a:buSzTx/>
              <a:buFontTx/>
              <a:buNone/>
              <a:defRPr/>
            </a:pPr>
            <a:endParaRPr lang="en-US" sz="2311" dirty="0"/>
          </a:p>
          <a:p>
            <a:pPr eaLnBrk="1" hangingPunct="1">
              <a:spcBef>
                <a:spcPct val="0"/>
              </a:spcBef>
              <a:buClrTx/>
              <a:buSzTx/>
              <a:buFontTx/>
              <a:buChar char="•"/>
              <a:defRPr/>
            </a:pPr>
            <a:endParaRPr lang="en-US" sz="2311" dirty="0"/>
          </a:p>
        </p:txBody>
      </p:sp>
      <p:sp>
        <p:nvSpPr>
          <p:cNvPr id="1869828" name="Content Placeholder 3"/>
          <p:cNvSpPr>
            <a:spLocks noGrp="1"/>
          </p:cNvSpPr>
          <p:nvPr>
            <p:ph sz="half" idx="4294967295"/>
          </p:nvPr>
        </p:nvSpPr>
        <p:spPr>
          <a:xfrm>
            <a:off x="4913489" y="1944845"/>
            <a:ext cx="3206044" cy="4216400"/>
          </a:xfrm>
        </p:spPr>
        <p:txBody>
          <a:bodyPr/>
          <a:lstStyle/>
          <a:p>
            <a:pPr eaLnBrk="1" hangingPunct="1">
              <a:buFont typeface="Wingdings" pitchFamily="2" charset="2"/>
              <a:buNone/>
              <a:defRPr/>
            </a:pPr>
            <a:r>
              <a:rPr lang="en-US" sz="2133" dirty="0"/>
              <a:t>Serving sizes</a:t>
            </a:r>
          </a:p>
          <a:p>
            <a:pPr eaLnBrk="1" hangingPunct="1">
              <a:buFont typeface="Courier New" pitchFamily="49" charset="0"/>
              <a:buChar char="o"/>
              <a:defRPr/>
            </a:pPr>
            <a:r>
              <a:rPr lang="en-US" sz="1956" dirty="0"/>
              <a:t>1 tsp butter, margarine, oil, mayonnaise</a:t>
            </a:r>
          </a:p>
          <a:p>
            <a:pPr eaLnBrk="1" hangingPunct="1">
              <a:buFont typeface="Courier New" pitchFamily="49" charset="0"/>
              <a:buChar char="o"/>
              <a:defRPr/>
            </a:pPr>
            <a:r>
              <a:rPr lang="en-US" sz="1956" dirty="0"/>
              <a:t>1 Tbsp salad dressing, cream cheese, seeds</a:t>
            </a:r>
          </a:p>
          <a:p>
            <a:pPr eaLnBrk="1" hangingPunct="1">
              <a:buFont typeface="Courier New" pitchFamily="49" charset="0"/>
              <a:buChar char="o"/>
              <a:defRPr/>
            </a:pPr>
            <a:r>
              <a:rPr lang="en-US" sz="1956" dirty="0"/>
              <a:t>2 Tbsp avocado, cream, sour cream</a:t>
            </a:r>
          </a:p>
          <a:p>
            <a:pPr eaLnBrk="1" hangingPunct="1">
              <a:buFont typeface="Courier New" pitchFamily="49" charset="0"/>
              <a:buChar char="o"/>
              <a:defRPr/>
            </a:pPr>
            <a:r>
              <a:rPr lang="en-US" sz="1956" dirty="0"/>
              <a:t>1 slice bacon</a:t>
            </a:r>
          </a:p>
        </p:txBody>
      </p:sp>
      <p:pic>
        <p:nvPicPr>
          <p:cNvPr id="186373" name="Picture 5" descr="FD01057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4102805"/>
            <a:ext cx="1549400" cy="961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74" name="Picture 7" descr="87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5334000"/>
            <a:ext cx="1422400" cy="102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2052"/>
          <p:cNvSpPr>
            <a:spLocks noChangeShapeType="1"/>
          </p:cNvSpPr>
          <p:nvPr/>
        </p:nvSpPr>
        <p:spPr bwMode="auto">
          <a:xfrm>
            <a:off x="76200" y="1125165"/>
            <a:ext cx="8043333"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27848731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69827">
                                            <p:txEl>
                                              <p:pRg st="0" end="0"/>
                                            </p:txEl>
                                          </p:spTgt>
                                        </p:tgtEl>
                                        <p:attrNameLst>
                                          <p:attrName>style.visibility</p:attrName>
                                        </p:attrNameLst>
                                      </p:cBhvr>
                                      <p:to>
                                        <p:strVal val="visible"/>
                                      </p:to>
                                    </p:set>
                                    <p:anim calcmode="lin" valueType="num">
                                      <p:cBhvr additive="base">
                                        <p:cTn id="7" dur="500" fill="hold"/>
                                        <p:tgtEl>
                                          <p:spTgt spid="18698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6982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69827">
                                            <p:txEl>
                                              <p:pRg st="1" end="1"/>
                                            </p:txEl>
                                          </p:spTgt>
                                        </p:tgtEl>
                                        <p:attrNameLst>
                                          <p:attrName>style.visibility</p:attrName>
                                        </p:attrNameLst>
                                      </p:cBhvr>
                                      <p:to>
                                        <p:strVal val="visible"/>
                                      </p:to>
                                    </p:set>
                                    <p:anim calcmode="lin" valueType="num">
                                      <p:cBhvr additive="base">
                                        <p:cTn id="11" dur="500" fill="hold"/>
                                        <p:tgtEl>
                                          <p:spTgt spid="186982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8698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69827">
                                            <p:txEl>
                                              <p:pRg st="3" end="3"/>
                                            </p:txEl>
                                          </p:spTgt>
                                        </p:tgtEl>
                                        <p:attrNameLst>
                                          <p:attrName>style.visibility</p:attrName>
                                        </p:attrNameLst>
                                      </p:cBhvr>
                                      <p:to>
                                        <p:strVal val="visible"/>
                                      </p:to>
                                    </p:set>
                                    <p:anim calcmode="lin" valueType="num">
                                      <p:cBhvr additive="base">
                                        <p:cTn id="17" dur="500" fill="hold"/>
                                        <p:tgtEl>
                                          <p:spTgt spid="186982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8698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869827">
                                            <p:txEl>
                                              <p:pRg st="6" end="6"/>
                                            </p:txEl>
                                          </p:spTgt>
                                        </p:tgtEl>
                                        <p:attrNameLst>
                                          <p:attrName>style.visibility</p:attrName>
                                        </p:attrNameLst>
                                      </p:cBhvr>
                                      <p:to>
                                        <p:strVal val="visible"/>
                                      </p:to>
                                    </p:set>
                                    <p:anim calcmode="lin" valueType="num">
                                      <p:cBhvr additive="base">
                                        <p:cTn id="23" dur="500" fill="hold"/>
                                        <p:tgtEl>
                                          <p:spTgt spid="1869827">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86982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9827"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6701"/>
            <a:ext cx="7239000" cy="1143000"/>
          </a:xfrm>
        </p:spPr>
        <p:txBody>
          <a:bodyPr>
            <a:normAutofit fontScale="90000"/>
          </a:bodyPr>
          <a:lstStyle/>
          <a:p>
            <a:r>
              <a:rPr lang="en-US" dirty="0" smtClean="0"/>
              <a:t/>
            </a:r>
            <a:br>
              <a:rPr lang="en-US" dirty="0" smtClean="0"/>
            </a:br>
            <a:r>
              <a:rPr lang="en-US" dirty="0" smtClean="0"/>
              <a:t>Food &amp; Activity Tracker</a:t>
            </a:r>
            <a:br>
              <a:rPr lang="en-US" dirty="0" smtClean="0"/>
            </a:br>
            <a:endParaRPr lang="en-US" dirty="0"/>
          </a:p>
        </p:txBody>
      </p:sp>
      <p:sp>
        <p:nvSpPr>
          <p:cNvPr id="3" name="Subtitle 2"/>
          <p:cNvSpPr>
            <a:spLocks noGrp="1"/>
          </p:cNvSpPr>
          <p:nvPr>
            <p:ph idx="1"/>
          </p:nvPr>
        </p:nvSpPr>
        <p:spPr>
          <a:xfrm>
            <a:off x="457200" y="1905000"/>
            <a:ext cx="7239000" cy="2276784"/>
          </a:xfrm>
        </p:spPr>
        <p:txBody>
          <a:bodyPr/>
          <a:lstStyle/>
          <a:p>
            <a:pPr marL="508006" indent="-508006" algn="l">
              <a:buFont typeface="Arial" panose="020B0604020202020204" pitchFamily="34" charset="0"/>
              <a:buChar char="•"/>
            </a:pPr>
            <a:r>
              <a:rPr lang="en-US" sz="2844" dirty="0">
                <a:solidFill>
                  <a:schemeClr val="tx1">
                    <a:lumMod val="85000"/>
                    <a:lumOff val="15000"/>
                  </a:schemeClr>
                </a:solidFill>
              </a:rPr>
              <a:t>Tracking food and activity helps us accomplish blood sugar control and weight loss goals</a:t>
            </a:r>
          </a:p>
          <a:p>
            <a:pPr algn="l"/>
            <a:endParaRPr lang="en-US" sz="2844" dirty="0">
              <a:solidFill>
                <a:schemeClr val="tx1">
                  <a:lumMod val="85000"/>
                  <a:lumOff val="15000"/>
                </a:schemeClr>
              </a:solidFill>
            </a:endParaRPr>
          </a:p>
          <a:p>
            <a:pPr marL="508006" indent="-508006">
              <a:buFont typeface="Arial" panose="020B0604020202020204" pitchFamily="34" charset="0"/>
              <a:buChar char="•"/>
            </a:pPr>
            <a:endParaRPr lang="en-US" dirty="0" smtClean="0"/>
          </a:p>
          <a:p>
            <a:pPr marL="508006" indent="-508006">
              <a:buFont typeface="Arial" panose="020B0604020202020204" pitchFamily="34" charset="0"/>
              <a:buChar char="•"/>
            </a:pPr>
            <a:endParaRPr lang="en-US" dirty="0" smtClean="0"/>
          </a:p>
          <a:p>
            <a:pPr marL="508006" indent="-508006">
              <a:buFont typeface="Arial" panose="020B0604020202020204" pitchFamily="34" charset="0"/>
              <a:buChar char="•"/>
            </a:pPr>
            <a:endParaRPr lang="en-US" dirty="0"/>
          </a:p>
        </p:txBody>
      </p:sp>
      <p:sp>
        <p:nvSpPr>
          <p:cNvPr id="4" name="Line 2052"/>
          <p:cNvSpPr>
            <a:spLocks noChangeShapeType="1"/>
          </p:cNvSpPr>
          <p:nvPr/>
        </p:nvSpPr>
        <p:spPr bwMode="auto">
          <a:xfrm>
            <a:off x="152400" y="914400"/>
            <a:ext cx="8043333"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8016732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499" y="152400"/>
            <a:ext cx="9022078" cy="6705599"/>
          </a:xfrm>
          <a:prstGeom prst="rect">
            <a:avLst/>
          </a:prstGeom>
        </p:spPr>
      </p:pic>
    </p:spTree>
    <p:extLst>
      <p:ext uri="{BB962C8B-B14F-4D97-AF65-F5344CB8AC3E}">
        <p14:creationId xmlns:p14="http://schemas.microsoft.com/office/powerpoint/2010/main" val="24319866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a:xfrm>
            <a:off x="2209800" y="0"/>
            <a:ext cx="3962400" cy="1143000"/>
          </a:xfrm>
        </p:spPr>
        <p:txBody>
          <a:bodyPr>
            <a:normAutofit/>
          </a:bodyPr>
          <a:lstStyle/>
          <a:p>
            <a:pPr eaLnBrk="1" hangingPunct="1">
              <a:defRPr/>
            </a:pPr>
            <a:r>
              <a:rPr lang="en-US" sz="4000" dirty="0" smtClean="0">
                <a:solidFill>
                  <a:srgbClr val="7030A0"/>
                </a:solidFill>
              </a:rPr>
              <a:t>Thank You!</a:t>
            </a:r>
          </a:p>
        </p:txBody>
      </p:sp>
      <p:sp>
        <p:nvSpPr>
          <p:cNvPr id="403459" name="Rectangle 3"/>
          <p:cNvSpPr>
            <a:spLocks noGrp="1" noChangeArrowheads="1"/>
          </p:cNvSpPr>
          <p:nvPr>
            <p:ph type="body" idx="1"/>
          </p:nvPr>
        </p:nvSpPr>
        <p:spPr/>
        <p:txBody>
          <a:bodyPr/>
          <a:lstStyle/>
          <a:p>
            <a:pPr eaLnBrk="1" hangingPunct="1">
              <a:defRPr/>
            </a:pPr>
            <a:endParaRPr lang="en-US" dirty="0" smtClean="0"/>
          </a:p>
        </p:txBody>
      </p:sp>
      <p:pic>
        <p:nvPicPr>
          <p:cNvPr id="61444" name="Picture 4" descr="NA01062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601152"/>
            <a:ext cx="7848600" cy="403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498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473725" y="122803"/>
            <a:ext cx="7239000" cy="1143000"/>
          </a:xfrm>
        </p:spPr>
        <p:txBody>
          <a:bodyPr/>
          <a:lstStyle/>
          <a:p>
            <a:pPr eaLnBrk="1" hangingPunct="1">
              <a:defRPr/>
            </a:pPr>
            <a:r>
              <a:rPr lang="en-US" dirty="0" smtClean="0"/>
              <a:t>Campers Responsibility</a:t>
            </a:r>
          </a:p>
        </p:txBody>
      </p:sp>
      <p:sp>
        <p:nvSpPr>
          <p:cNvPr id="242691" name="Rectangle 3"/>
          <p:cNvSpPr>
            <a:spLocks noGrp="1" noChangeArrowheads="1"/>
          </p:cNvSpPr>
          <p:nvPr>
            <p:ph type="body" idx="1"/>
          </p:nvPr>
        </p:nvSpPr>
        <p:spPr>
          <a:xfrm>
            <a:off x="484742" y="1828800"/>
            <a:ext cx="7516258" cy="3886200"/>
          </a:xfrm>
        </p:spPr>
        <p:txBody>
          <a:bodyPr/>
          <a:lstStyle/>
          <a:p>
            <a:pPr eaLnBrk="1" hangingPunct="1">
              <a:lnSpc>
                <a:spcPct val="90000"/>
              </a:lnSpc>
              <a:spcAft>
                <a:spcPts val="600"/>
              </a:spcAft>
              <a:defRPr/>
            </a:pPr>
            <a:r>
              <a:rPr lang="en-US" dirty="0" smtClean="0"/>
              <a:t>Come to every class</a:t>
            </a:r>
          </a:p>
          <a:p>
            <a:pPr eaLnBrk="1" hangingPunct="1">
              <a:lnSpc>
                <a:spcPct val="90000"/>
              </a:lnSpc>
              <a:spcAft>
                <a:spcPts val="600"/>
              </a:spcAft>
              <a:defRPr/>
            </a:pPr>
            <a:r>
              <a:rPr lang="en-US" dirty="0" smtClean="0"/>
              <a:t>Keep it confidential</a:t>
            </a:r>
          </a:p>
          <a:p>
            <a:pPr eaLnBrk="1" hangingPunct="1">
              <a:lnSpc>
                <a:spcPct val="90000"/>
              </a:lnSpc>
              <a:spcAft>
                <a:spcPts val="600"/>
              </a:spcAft>
              <a:defRPr/>
            </a:pPr>
            <a:r>
              <a:rPr lang="en-US" dirty="0" smtClean="0"/>
              <a:t>Be a Graduate </a:t>
            </a:r>
            <a:r>
              <a:rPr lang="en-US" sz="2400" dirty="0" smtClean="0"/>
              <a:t>(certificate and survival kit)</a:t>
            </a:r>
          </a:p>
          <a:p>
            <a:pPr eaLnBrk="1" hangingPunct="1">
              <a:lnSpc>
                <a:spcPct val="90000"/>
              </a:lnSpc>
              <a:spcAft>
                <a:spcPts val="600"/>
              </a:spcAft>
              <a:defRPr/>
            </a:pPr>
            <a:r>
              <a:rPr lang="en-US" dirty="0" smtClean="0"/>
              <a:t>Check your A1c after graduation</a:t>
            </a:r>
          </a:p>
          <a:p>
            <a:pPr eaLnBrk="1" hangingPunct="1">
              <a:lnSpc>
                <a:spcPct val="90000"/>
              </a:lnSpc>
              <a:spcAft>
                <a:spcPts val="600"/>
              </a:spcAft>
              <a:defRPr/>
            </a:pPr>
            <a:r>
              <a:rPr lang="en-US" dirty="0" smtClean="0"/>
              <a:t>Please return post test and class evaluation</a:t>
            </a:r>
          </a:p>
          <a:p>
            <a:pPr eaLnBrk="1" hangingPunct="1">
              <a:lnSpc>
                <a:spcPct val="90000"/>
              </a:lnSpc>
              <a:spcAft>
                <a:spcPts val="600"/>
              </a:spcAft>
              <a:defRPr/>
            </a:pPr>
            <a:r>
              <a:rPr lang="en-US" dirty="0" smtClean="0"/>
              <a:t>Don’t leave any food in your tent </a:t>
            </a:r>
            <a:r>
              <a:rPr lang="en-US" sz="2300" dirty="0" smtClean="0"/>
              <a:t>(bear avoidance)</a:t>
            </a:r>
          </a:p>
          <a:p>
            <a:pPr eaLnBrk="1" hangingPunct="1">
              <a:lnSpc>
                <a:spcPct val="90000"/>
              </a:lnSpc>
              <a:defRPr/>
            </a:pPr>
            <a:r>
              <a:rPr lang="en-US" dirty="0" smtClean="0"/>
              <a:t>Please take a moment to introduce yourself</a:t>
            </a:r>
          </a:p>
        </p:txBody>
      </p:sp>
      <p:sp>
        <p:nvSpPr>
          <p:cNvPr id="4" name="Line 2052"/>
          <p:cNvSpPr>
            <a:spLocks noChangeShapeType="1"/>
          </p:cNvSpPr>
          <p:nvPr/>
        </p:nvSpPr>
        <p:spPr bwMode="auto">
          <a:xfrm>
            <a:off x="82575" y="1265803"/>
            <a:ext cx="8043333"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11766231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1026"/>
          <p:cNvSpPr>
            <a:spLocks noGrp="1" noChangeArrowheads="1"/>
          </p:cNvSpPr>
          <p:nvPr>
            <p:ph type="ctrTitle" idx="4294967295"/>
          </p:nvPr>
        </p:nvSpPr>
        <p:spPr>
          <a:xfrm>
            <a:off x="457200" y="0"/>
            <a:ext cx="7891463" cy="1152525"/>
          </a:xfrm>
        </p:spPr>
        <p:txBody>
          <a:bodyPr/>
          <a:lstStyle/>
          <a:p>
            <a:pPr eaLnBrk="1" hangingPunct="1">
              <a:defRPr/>
            </a:pPr>
            <a:r>
              <a:rPr lang="en-US" sz="3200" dirty="0"/>
              <a:t>Welcome to 1</a:t>
            </a:r>
            <a:r>
              <a:rPr lang="en-US" sz="3200" baseline="30000" dirty="0"/>
              <a:t>st</a:t>
            </a:r>
            <a:r>
              <a:rPr lang="en-US" sz="3200" dirty="0"/>
              <a:t> Camp Session  </a:t>
            </a:r>
          </a:p>
        </p:txBody>
      </p:sp>
      <p:sp>
        <p:nvSpPr>
          <p:cNvPr id="501763" name="Rectangle 1027"/>
          <p:cNvSpPr>
            <a:spLocks noGrp="1" noChangeArrowheads="1"/>
          </p:cNvSpPr>
          <p:nvPr>
            <p:ph type="subTitle" idx="4294967295"/>
          </p:nvPr>
        </p:nvSpPr>
        <p:spPr>
          <a:xfrm>
            <a:off x="6096000" y="4800600"/>
            <a:ext cx="3048000" cy="1947863"/>
          </a:xfrm>
        </p:spPr>
        <p:txBody>
          <a:bodyPr/>
          <a:lstStyle/>
          <a:p>
            <a:pPr algn="r" eaLnBrk="1" hangingPunct="1">
              <a:defRPr/>
            </a:pPr>
            <a:r>
              <a:rPr lang="en-US" sz="3911" i="1" dirty="0"/>
              <a:t> </a:t>
            </a:r>
            <a:endParaRPr lang="en-US" sz="3911" dirty="0"/>
          </a:p>
          <a:p>
            <a:pPr algn="r" eaLnBrk="1" hangingPunct="1">
              <a:defRPr/>
            </a:pPr>
            <a:endParaRPr lang="en-US" sz="3911" dirty="0"/>
          </a:p>
          <a:p>
            <a:pPr algn="r" eaLnBrk="1" hangingPunct="1">
              <a:defRPr/>
            </a:pPr>
            <a:r>
              <a:rPr lang="en-US" dirty="0" smtClean="0"/>
              <a:t> </a:t>
            </a:r>
          </a:p>
          <a:p>
            <a:pPr algn="r" eaLnBrk="1" hangingPunct="1">
              <a:defRPr/>
            </a:pPr>
            <a:endParaRPr lang="en-US" sz="2844" dirty="0"/>
          </a:p>
          <a:p>
            <a:pPr algn="r" eaLnBrk="1" hangingPunct="1">
              <a:defRPr/>
            </a:pPr>
            <a:endParaRPr lang="en-US" sz="2844" dirty="0"/>
          </a:p>
          <a:p>
            <a:pPr algn="r" eaLnBrk="1" hangingPunct="1">
              <a:defRPr/>
            </a:pPr>
            <a:endParaRPr lang="en-US" sz="2844" dirty="0"/>
          </a:p>
          <a:p>
            <a:pPr algn="r" eaLnBrk="1" hangingPunct="1">
              <a:defRPr/>
            </a:pPr>
            <a:endParaRPr lang="en-US" sz="3556" dirty="0"/>
          </a:p>
        </p:txBody>
      </p:sp>
      <p:pic>
        <p:nvPicPr>
          <p:cNvPr id="12292" name="Picture 1028" descr="MCj0234089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5116953"/>
            <a:ext cx="2064456" cy="1315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67" name="Rectangle 1031"/>
          <p:cNvSpPr>
            <a:spLocks noChangeArrowheads="1"/>
          </p:cNvSpPr>
          <p:nvPr/>
        </p:nvSpPr>
        <p:spPr bwMode="auto">
          <a:xfrm>
            <a:off x="135484" y="1914059"/>
            <a:ext cx="7772400" cy="2591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1" eaLnBrk="1" hangingPunct="1">
              <a:lnSpc>
                <a:spcPct val="90000"/>
              </a:lnSpc>
              <a:spcBef>
                <a:spcPct val="50000"/>
              </a:spcBef>
              <a:spcAft>
                <a:spcPct val="50000"/>
              </a:spcAft>
              <a:buClr>
                <a:schemeClr val="accent2"/>
              </a:buClr>
              <a:buSzPct val="70000"/>
              <a:buFont typeface="Wingdings" panose="05000000000000000000" pitchFamily="2" charset="2"/>
              <a:buChar char="n"/>
              <a:defRPr/>
            </a:pPr>
            <a:r>
              <a:rPr lang="en-US" sz="2900" dirty="0">
                <a:effectLst>
                  <a:outerShdw blurRad="38100" dist="38100" dir="2700000" algn="tl">
                    <a:srgbClr val="000000"/>
                  </a:outerShdw>
                </a:effectLst>
                <a:latin typeface="Tahoma" panose="020B0604030504040204" pitchFamily="34" charset="0"/>
              </a:rPr>
              <a:t>  What is Diabetes?</a:t>
            </a:r>
          </a:p>
          <a:p>
            <a:pPr lvl="1" eaLnBrk="1" hangingPunct="1">
              <a:lnSpc>
                <a:spcPct val="90000"/>
              </a:lnSpc>
              <a:spcBef>
                <a:spcPct val="50000"/>
              </a:spcBef>
              <a:buClr>
                <a:schemeClr val="accent2"/>
              </a:buClr>
              <a:buSzPct val="70000"/>
              <a:buFont typeface="Wingdings" panose="05000000000000000000" pitchFamily="2" charset="2"/>
              <a:buChar char="n"/>
              <a:defRPr/>
            </a:pPr>
            <a:r>
              <a:rPr lang="en-US" sz="2900" dirty="0">
                <a:effectLst>
                  <a:outerShdw blurRad="38100" dist="38100" dir="2700000" algn="tl">
                    <a:srgbClr val="000000"/>
                  </a:outerShdw>
                </a:effectLst>
                <a:latin typeface="Tahoma" panose="020B0604030504040204" pitchFamily="34" charset="0"/>
              </a:rPr>
              <a:t>  Healthy Foods to nourish your </a:t>
            </a:r>
          </a:p>
          <a:p>
            <a:pPr lvl="1" eaLnBrk="1" hangingPunct="1">
              <a:lnSpc>
                <a:spcPct val="90000"/>
              </a:lnSpc>
              <a:spcAft>
                <a:spcPct val="50000"/>
              </a:spcAft>
              <a:buClr>
                <a:schemeClr val="accent2"/>
              </a:buClr>
              <a:buSzPct val="70000"/>
              <a:buFont typeface="Wingdings" panose="05000000000000000000" pitchFamily="2" charset="2"/>
              <a:buNone/>
              <a:defRPr/>
            </a:pPr>
            <a:r>
              <a:rPr lang="en-US" sz="2900" dirty="0">
                <a:effectLst>
                  <a:outerShdw blurRad="38100" dist="38100" dir="2700000" algn="tl">
                    <a:srgbClr val="000000"/>
                  </a:outerShdw>
                </a:effectLst>
                <a:latin typeface="Tahoma" panose="020B0604030504040204" pitchFamily="34" charset="0"/>
              </a:rPr>
              <a:t>    lifetime journey</a:t>
            </a:r>
          </a:p>
          <a:p>
            <a:pPr lvl="1" eaLnBrk="1" hangingPunct="1">
              <a:lnSpc>
                <a:spcPct val="90000"/>
              </a:lnSpc>
              <a:spcBef>
                <a:spcPct val="50000"/>
              </a:spcBef>
              <a:buClr>
                <a:schemeClr val="accent2"/>
              </a:buClr>
              <a:buSzPct val="70000"/>
              <a:buFont typeface="Wingdings" panose="05000000000000000000" pitchFamily="2" charset="2"/>
              <a:buChar char="n"/>
              <a:defRPr/>
            </a:pPr>
            <a:r>
              <a:rPr lang="en-US" sz="2900" dirty="0">
                <a:effectLst>
                  <a:outerShdw blurRad="38100" dist="38100" dir="2700000" algn="tl">
                    <a:srgbClr val="000000"/>
                  </a:outerShdw>
                </a:effectLst>
                <a:latin typeface="Tahoma" panose="020B0604030504040204" pitchFamily="34" charset="0"/>
              </a:rPr>
              <a:t>  Surviving &amp; thriving w/ </a:t>
            </a:r>
            <a:r>
              <a:rPr lang="en-US" sz="2900" dirty="0" smtClean="0">
                <a:effectLst>
                  <a:outerShdw blurRad="38100" dist="38100" dir="2700000" algn="tl">
                    <a:srgbClr val="000000"/>
                  </a:outerShdw>
                </a:effectLst>
                <a:latin typeface="Tahoma" panose="020B0604030504040204" pitchFamily="34" charset="0"/>
              </a:rPr>
              <a:t>everyday foods</a:t>
            </a:r>
            <a:endParaRPr lang="en-US" sz="2900" dirty="0">
              <a:effectLst>
                <a:outerShdw blurRad="38100" dist="38100" dir="2700000" algn="tl">
                  <a:srgbClr val="000000"/>
                </a:outerShdw>
              </a:effectLst>
              <a:latin typeface="Tahoma" panose="020B0604030504040204" pitchFamily="34" charset="0"/>
            </a:endParaRPr>
          </a:p>
        </p:txBody>
      </p:sp>
      <p:sp>
        <p:nvSpPr>
          <p:cNvPr id="6" name="Line 2052"/>
          <p:cNvSpPr>
            <a:spLocks noChangeShapeType="1"/>
          </p:cNvSpPr>
          <p:nvPr/>
        </p:nvSpPr>
        <p:spPr bwMode="auto">
          <a:xfrm>
            <a:off x="117123" y="1170313"/>
            <a:ext cx="8043333"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84887422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t>USDHHS and CDC 11/97</a:t>
            </a:r>
          </a:p>
        </p:txBody>
      </p:sp>
      <p:sp>
        <p:nvSpPr>
          <p:cNvPr id="245762" name="Rectangle 2"/>
          <p:cNvSpPr>
            <a:spLocks noGrp="1" noChangeArrowheads="1"/>
          </p:cNvSpPr>
          <p:nvPr>
            <p:ph type="title"/>
          </p:nvPr>
        </p:nvSpPr>
        <p:spPr>
          <a:xfrm>
            <a:off x="650913" y="152400"/>
            <a:ext cx="6207087" cy="1016000"/>
          </a:xfrm>
          <a:extLst>
            <a:ext uri="{91240B29-F687-4F45-9708-019B960494DF}">
              <a14:hiddenLine xmlns:a14="http://schemas.microsoft.com/office/drawing/2010/main" w="12700">
                <a:solidFill>
                  <a:schemeClr val="tx1"/>
                </a:solidFill>
                <a:miter lim="800000"/>
                <a:headEnd/>
                <a:tailEnd/>
              </a14:hiddenLine>
            </a:ext>
          </a:extLst>
        </p:spPr>
        <p:txBody>
          <a:bodyPr vert="horz" lIns="80434" tIns="39511" rIns="80434" bIns="39511" anchor="b" anchorCtr="0">
            <a:normAutofit/>
          </a:bodyPr>
          <a:lstStyle/>
          <a:p>
            <a:pPr eaLnBrk="1" hangingPunct="1">
              <a:defRPr/>
            </a:pPr>
            <a:r>
              <a:rPr lang="en-US" dirty="0" smtClean="0"/>
              <a:t>Diabetes Overview</a:t>
            </a:r>
            <a:endParaRPr lang="en-US" sz="3556" dirty="0">
              <a:sym typeface="Monotype Sorts" charset="2"/>
            </a:endParaRPr>
          </a:p>
        </p:txBody>
      </p:sp>
      <p:sp>
        <p:nvSpPr>
          <p:cNvPr id="245763" name="Rectangle 3"/>
          <p:cNvSpPr>
            <a:spLocks noGrp="1" noChangeArrowheads="1"/>
          </p:cNvSpPr>
          <p:nvPr>
            <p:ph type="body" idx="1"/>
          </p:nvPr>
        </p:nvSpPr>
        <p:spPr>
          <a:xfrm>
            <a:off x="101906" y="1828800"/>
            <a:ext cx="8610600" cy="4538133"/>
          </a:xfrm>
          <a:extLst>
            <a:ext uri="{91240B29-F687-4F45-9708-019B960494DF}">
              <a14:hiddenLine xmlns:a14="http://schemas.microsoft.com/office/drawing/2010/main" w="12700">
                <a:solidFill>
                  <a:schemeClr val="tx1"/>
                </a:solidFill>
                <a:miter lim="800000"/>
                <a:headEnd/>
                <a:tailEnd/>
              </a14:hiddenLine>
            </a:ext>
          </a:extLst>
        </p:spPr>
        <p:txBody>
          <a:bodyPr vert="horz" lIns="80434" tIns="39511" rIns="80434" bIns="39511">
            <a:normAutofit/>
          </a:bodyPr>
          <a:lstStyle/>
          <a:p>
            <a:pPr eaLnBrk="1" hangingPunct="1">
              <a:lnSpc>
                <a:spcPct val="90000"/>
              </a:lnSpc>
              <a:spcAft>
                <a:spcPct val="40000"/>
              </a:spcAft>
              <a:defRPr/>
            </a:pPr>
            <a:r>
              <a:rPr lang="en-US" sz="2400" dirty="0" smtClean="0"/>
              <a:t> 26 million or (8.3%) of Americans have Diabetes</a:t>
            </a:r>
          </a:p>
          <a:p>
            <a:pPr eaLnBrk="1" hangingPunct="1">
              <a:lnSpc>
                <a:spcPct val="90000"/>
              </a:lnSpc>
              <a:spcAft>
                <a:spcPts val="1200"/>
              </a:spcAft>
              <a:defRPr/>
            </a:pPr>
            <a:r>
              <a:rPr lang="en-US" sz="2400" dirty="0" smtClean="0"/>
              <a:t> 1/4 of Americans remain undiagnosed</a:t>
            </a:r>
          </a:p>
          <a:p>
            <a:pPr eaLnBrk="1" hangingPunct="1">
              <a:lnSpc>
                <a:spcPct val="90000"/>
              </a:lnSpc>
              <a:spcBef>
                <a:spcPts val="0"/>
              </a:spcBef>
              <a:defRPr/>
            </a:pPr>
            <a:r>
              <a:rPr lang="en-US" sz="2400" dirty="0" smtClean="0"/>
              <a:t> Age 64 or older: 25% of all people in this age group </a:t>
            </a:r>
          </a:p>
          <a:p>
            <a:pPr marL="0" indent="0" eaLnBrk="1" hangingPunct="1">
              <a:lnSpc>
                <a:spcPct val="90000"/>
              </a:lnSpc>
              <a:spcBef>
                <a:spcPts val="0"/>
              </a:spcBef>
              <a:spcAft>
                <a:spcPts val="1200"/>
              </a:spcAft>
              <a:buNone/>
              <a:defRPr/>
            </a:pPr>
            <a:r>
              <a:rPr lang="en-US" sz="2400" dirty="0" smtClean="0"/>
              <a:t>    have diabetes</a:t>
            </a:r>
          </a:p>
          <a:p>
            <a:pPr eaLnBrk="1" hangingPunct="1">
              <a:lnSpc>
                <a:spcPct val="90000"/>
              </a:lnSpc>
              <a:spcBef>
                <a:spcPts val="0"/>
              </a:spcBef>
              <a:defRPr/>
            </a:pPr>
            <a:r>
              <a:rPr lang="en-US" sz="2400" dirty="0" smtClean="0"/>
              <a:t> Good levels of glucose, blood pressure and blood fats </a:t>
            </a:r>
          </a:p>
          <a:p>
            <a:pPr marL="0" indent="0" eaLnBrk="1" hangingPunct="1">
              <a:lnSpc>
                <a:spcPct val="90000"/>
              </a:lnSpc>
              <a:spcBef>
                <a:spcPts val="0"/>
              </a:spcBef>
              <a:buNone/>
              <a:defRPr/>
            </a:pPr>
            <a:r>
              <a:rPr lang="en-US" sz="2400" dirty="0"/>
              <a:t> </a:t>
            </a:r>
            <a:r>
              <a:rPr lang="en-US" sz="2400" dirty="0" smtClean="0"/>
              <a:t>   can prevent and reduce your risk of complications.</a:t>
            </a:r>
          </a:p>
          <a:p>
            <a:pPr marL="0" indent="0" eaLnBrk="1" hangingPunct="1">
              <a:lnSpc>
                <a:spcPct val="90000"/>
              </a:lnSpc>
              <a:spcBef>
                <a:spcPts val="0"/>
              </a:spcBef>
              <a:buNone/>
              <a:defRPr/>
            </a:pPr>
            <a:endParaRPr lang="en-US" sz="2400" dirty="0"/>
          </a:p>
          <a:p>
            <a:pPr marL="0" indent="0" eaLnBrk="1" hangingPunct="1">
              <a:lnSpc>
                <a:spcPct val="90000"/>
              </a:lnSpc>
              <a:spcBef>
                <a:spcPts val="0"/>
              </a:spcBef>
              <a:buNone/>
              <a:defRPr/>
            </a:pPr>
            <a:r>
              <a:rPr lang="en-US" sz="2400" dirty="0" smtClean="0"/>
              <a:t>					</a:t>
            </a:r>
          </a:p>
          <a:p>
            <a:pPr marL="0" indent="0" eaLnBrk="1" hangingPunct="1">
              <a:lnSpc>
                <a:spcPct val="90000"/>
              </a:lnSpc>
              <a:spcBef>
                <a:spcPts val="0"/>
              </a:spcBef>
              <a:buNone/>
              <a:defRPr/>
            </a:pPr>
            <a:endParaRPr lang="en-US" sz="2400" dirty="0"/>
          </a:p>
          <a:p>
            <a:pPr marL="0" indent="0" eaLnBrk="1" hangingPunct="1">
              <a:lnSpc>
                <a:spcPct val="90000"/>
              </a:lnSpc>
              <a:spcBef>
                <a:spcPts val="0"/>
              </a:spcBef>
              <a:buNone/>
              <a:defRPr/>
            </a:pPr>
            <a:endParaRPr lang="en-US" sz="2400" dirty="0" smtClean="0"/>
          </a:p>
          <a:p>
            <a:pPr marL="0" indent="0" eaLnBrk="1" hangingPunct="1">
              <a:lnSpc>
                <a:spcPct val="90000"/>
              </a:lnSpc>
              <a:spcBef>
                <a:spcPts val="0"/>
              </a:spcBef>
              <a:buNone/>
              <a:defRPr/>
            </a:pPr>
            <a:r>
              <a:rPr lang="en-US" sz="2400" dirty="0"/>
              <a:t>	</a:t>
            </a:r>
            <a:r>
              <a:rPr lang="en-US" sz="2400" dirty="0" smtClean="0"/>
              <a:t>					</a:t>
            </a:r>
            <a:r>
              <a:rPr lang="en-US" sz="1600" dirty="0" smtClean="0"/>
              <a:t>UHDHHS </a:t>
            </a:r>
            <a:r>
              <a:rPr lang="en-US" sz="1600" dirty="0"/>
              <a:t>and CDC 1997       </a:t>
            </a:r>
            <a:endParaRPr lang="en-US" dirty="0" smtClean="0"/>
          </a:p>
        </p:txBody>
      </p:sp>
      <p:sp>
        <p:nvSpPr>
          <p:cNvPr id="5" name="Line 2052"/>
          <p:cNvSpPr>
            <a:spLocks noChangeShapeType="1"/>
          </p:cNvSpPr>
          <p:nvPr/>
        </p:nvSpPr>
        <p:spPr bwMode="auto">
          <a:xfrm>
            <a:off x="76200" y="1125165"/>
            <a:ext cx="8043333"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7297844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763">
                                            <p:txEl>
                                              <p:pRg st="0" end="0"/>
                                            </p:txEl>
                                          </p:spTgt>
                                        </p:tgtEl>
                                        <p:attrNameLst>
                                          <p:attrName>style.visibility</p:attrName>
                                        </p:attrNameLst>
                                      </p:cBhvr>
                                      <p:to>
                                        <p:strVal val="visible"/>
                                      </p:to>
                                    </p:set>
                                    <p:anim calcmode="lin" valueType="num">
                                      <p:cBhvr additive="base">
                                        <p:cTn id="7" dur="500" fill="hold"/>
                                        <p:tgtEl>
                                          <p:spTgt spid="2457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576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763">
                                            <p:txEl>
                                              <p:pRg st="1" end="1"/>
                                            </p:txEl>
                                          </p:spTgt>
                                        </p:tgtEl>
                                        <p:attrNameLst>
                                          <p:attrName>style.visibility</p:attrName>
                                        </p:attrNameLst>
                                      </p:cBhvr>
                                      <p:to>
                                        <p:strVal val="visible"/>
                                      </p:to>
                                    </p:set>
                                    <p:anim calcmode="lin" valueType="num">
                                      <p:cBhvr additive="base">
                                        <p:cTn id="13" dur="500" fill="hold"/>
                                        <p:tgtEl>
                                          <p:spTgt spid="2457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576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5763">
                                            <p:txEl>
                                              <p:pRg st="2" end="2"/>
                                            </p:txEl>
                                          </p:spTgt>
                                        </p:tgtEl>
                                        <p:attrNameLst>
                                          <p:attrName>style.visibility</p:attrName>
                                        </p:attrNameLst>
                                      </p:cBhvr>
                                      <p:to>
                                        <p:strVal val="visible"/>
                                      </p:to>
                                    </p:set>
                                    <p:anim calcmode="lin" valueType="num">
                                      <p:cBhvr additive="base">
                                        <p:cTn id="19" dur="500" fill="hold"/>
                                        <p:tgtEl>
                                          <p:spTgt spid="2457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576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45763">
                                            <p:txEl>
                                              <p:pRg st="3" end="3"/>
                                            </p:txEl>
                                          </p:spTgt>
                                        </p:tgtEl>
                                        <p:attrNameLst>
                                          <p:attrName>style.visibility</p:attrName>
                                        </p:attrNameLst>
                                      </p:cBhvr>
                                      <p:to>
                                        <p:strVal val="visible"/>
                                      </p:to>
                                    </p:set>
                                    <p:anim calcmode="lin" valueType="num">
                                      <p:cBhvr additive="base">
                                        <p:cTn id="25" dur="500" fill="hold"/>
                                        <p:tgtEl>
                                          <p:spTgt spid="2457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4576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45763">
                                            <p:txEl>
                                              <p:pRg st="4" end="4"/>
                                            </p:txEl>
                                          </p:spTgt>
                                        </p:tgtEl>
                                        <p:attrNameLst>
                                          <p:attrName>style.visibility</p:attrName>
                                        </p:attrNameLst>
                                      </p:cBhvr>
                                      <p:to>
                                        <p:strVal val="visible"/>
                                      </p:to>
                                    </p:set>
                                    <p:anim calcmode="lin" valueType="num">
                                      <p:cBhvr additive="base">
                                        <p:cTn id="31" dur="500" fill="hold"/>
                                        <p:tgtEl>
                                          <p:spTgt spid="24576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4576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45763">
                                            <p:txEl>
                                              <p:pRg st="5" end="5"/>
                                            </p:txEl>
                                          </p:spTgt>
                                        </p:tgtEl>
                                        <p:attrNameLst>
                                          <p:attrName>style.visibility</p:attrName>
                                        </p:attrNameLst>
                                      </p:cBhvr>
                                      <p:to>
                                        <p:strVal val="visible"/>
                                      </p:to>
                                    </p:set>
                                    <p:anim calcmode="lin" valueType="num">
                                      <p:cBhvr additive="base">
                                        <p:cTn id="37" dur="500" fill="hold"/>
                                        <p:tgtEl>
                                          <p:spTgt spid="24576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4576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45763">
                                            <p:txEl>
                                              <p:pRg st="7" end="7"/>
                                            </p:txEl>
                                          </p:spTgt>
                                        </p:tgtEl>
                                        <p:attrNameLst>
                                          <p:attrName>style.visibility</p:attrName>
                                        </p:attrNameLst>
                                      </p:cBhvr>
                                      <p:to>
                                        <p:strVal val="visible"/>
                                      </p:to>
                                    </p:set>
                                    <p:anim calcmode="lin" valueType="num">
                                      <p:cBhvr additive="base">
                                        <p:cTn id="43" dur="500" fill="hold"/>
                                        <p:tgtEl>
                                          <p:spTgt spid="245763">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45763">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45763">
                                            <p:txEl>
                                              <p:pRg st="10" end="10"/>
                                            </p:txEl>
                                          </p:spTgt>
                                        </p:tgtEl>
                                        <p:attrNameLst>
                                          <p:attrName>style.visibility</p:attrName>
                                        </p:attrNameLst>
                                      </p:cBhvr>
                                      <p:to>
                                        <p:strVal val="visible"/>
                                      </p:to>
                                    </p:set>
                                    <p:anim calcmode="lin" valueType="num">
                                      <p:cBhvr additive="base">
                                        <p:cTn id="49" dur="500" fill="hold"/>
                                        <p:tgtEl>
                                          <p:spTgt spid="245763">
                                            <p:txEl>
                                              <p:pRg st="10" end="1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45763">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2"/>
          <p:cNvSpPr>
            <a:spLocks noGrp="1" noChangeArrowheads="1"/>
          </p:cNvSpPr>
          <p:nvPr>
            <p:ph type="title"/>
          </p:nvPr>
        </p:nvSpPr>
        <p:spPr/>
        <p:txBody>
          <a:bodyPr/>
          <a:lstStyle/>
          <a:p>
            <a:pPr eaLnBrk="1" hangingPunct="1">
              <a:defRPr/>
            </a:pPr>
            <a:r>
              <a:rPr lang="en-US" sz="2844"/>
              <a:t>   </a:t>
            </a:r>
          </a:p>
        </p:txBody>
      </p:sp>
      <p:sp>
        <p:nvSpPr>
          <p:cNvPr id="616451" name="Rectangle 3"/>
          <p:cNvSpPr>
            <a:spLocks noGrp="1" noChangeArrowheads="1"/>
          </p:cNvSpPr>
          <p:nvPr>
            <p:ph idx="1"/>
          </p:nvPr>
        </p:nvSpPr>
        <p:spPr>
          <a:xfrm>
            <a:off x="753533" y="609600"/>
            <a:ext cx="7239000" cy="4846320"/>
          </a:xfrm>
        </p:spPr>
        <p:txBody>
          <a:bodyPr/>
          <a:lstStyle/>
          <a:p>
            <a:pPr marL="0" indent="0" algn="r" eaLnBrk="1" hangingPunct="1">
              <a:buNone/>
              <a:defRPr/>
            </a:pPr>
            <a:endParaRPr lang="en-US" sz="2489" dirty="0"/>
          </a:p>
          <a:p>
            <a:pPr algn="r" eaLnBrk="1" hangingPunct="1">
              <a:defRPr/>
            </a:pPr>
            <a:endParaRPr lang="en-US" sz="2489" dirty="0"/>
          </a:p>
          <a:p>
            <a:pPr algn="r" eaLnBrk="1" hangingPunct="1">
              <a:defRPr/>
            </a:pPr>
            <a:endParaRPr lang="en-US" dirty="0" smtClean="0"/>
          </a:p>
        </p:txBody>
      </p:sp>
      <p:pic>
        <p:nvPicPr>
          <p:cNvPr id="15364" name="Picture 4" descr="MCj0234089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0998" y="4572000"/>
            <a:ext cx="2397458" cy="1527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453" name="Rectangle 5"/>
          <p:cNvSpPr>
            <a:spLocks noChangeArrowheads="1"/>
          </p:cNvSpPr>
          <p:nvPr/>
        </p:nvSpPr>
        <p:spPr bwMode="auto">
          <a:xfrm>
            <a:off x="778933" y="2616200"/>
            <a:ext cx="7721600" cy="1476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eaLnBrk="1" hangingPunct="1">
              <a:lnSpc>
                <a:spcPct val="90000"/>
              </a:lnSpc>
              <a:spcBef>
                <a:spcPct val="50000"/>
              </a:spcBef>
              <a:buClr>
                <a:schemeClr val="accent2"/>
              </a:buClr>
              <a:buSzPct val="70000"/>
              <a:buFont typeface="Wingdings" panose="05000000000000000000" pitchFamily="2" charset="2"/>
              <a:buChar char="n"/>
              <a:defRPr/>
            </a:pPr>
            <a:r>
              <a:rPr lang="en-US" sz="3200">
                <a:effectLst>
                  <a:outerShdw blurRad="38100" dist="38100" dir="2700000" algn="tl">
                    <a:srgbClr val="000000"/>
                  </a:outerShdw>
                </a:effectLst>
                <a:latin typeface="Tahoma" panose="020B0604030504040204" pitchFamily="34" charset="0"/>
              </a:rPr>
              <a:t>  </a:t>
            </a:r>
            <a:r>
              <a:rPr lang="en-US" sz="3911">
                <a:effectLst>
                  <a:outerShdw blurRad="38100" dist="38100" dir="2700000" algn="tl">
                    <a:srgbClr val="000000"/>
                  </a:outerShdw>
                </a:effectLst>
                <a:latin typeface="Tahoma" panose="020B0604030504040204" pitchFamily="34" charset="0"/>
              </a:rPr>
              <a:t>What is Diabetes?</a:t>
            </a:r>
          </a:p>
          <a:p>
            <a:pPr lvl="1" eaLnBrk="1" hangingPunct="1">
              <a:lnSpc>
                <a:spcPct val="90000"/>
              </a:lnSpc>
              <a:spcBef>
                <a:spcPct val="50000"/>
              </a:spcBef>
              <a:buClr>
                <a:schemeClr val="accent2"/>
              </a:buClr>
              <a:buSzPct val="70000"/>
              <a:buFont typeface="Wingdings" panose="05000000000000000000" pitchFamily="2" charset="2"/>
              <a:buNone/>
              <a:defRPr/>
            </a:pPr>
            <a:endParaRPr lang="en-US" sz="3911">
              <a:effectLst>
                <a:outerShdw blurRad="38100" dist="38100" dir="2700000" algn="tl">
                  <a:srgbClr val="000000"/>
                </a:outerShdw>
              </a:effectLst>
              <a:latin typeface="Tahoma" panose="020B0604030504040204" pitchFamily="34" charset="0"/>
            </a:endParaRPr>
          </a:p>
        </p:txBody>
      </p:sp>
    </p:spTree>
    <p:extLst>
      <p:ext uri="{BB962C8B-B14F-4D97-AF65-F5344CB8AC3E}">
        <p14:creationId xmlns:p14="http://schemas.microsoft.com/office/powerpoint/2010/main" val="357405479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7474" name="Rectangle 2"/>
          <p:cNvSpPr>
            <a:spLocks noGrp="1" noChangeArrowheads="1"/>
          </p:cNvSpPr>
          <p:nvPr>
            <p:ph type="title" idx="4294967295"/>
          </p:nvPr>
        </p:nvSpPr>
        <p:spPr>
          <a:xfrm>
            <a:off x="0" y="320675"/>
            <a:ext cx="7242175" cy="1143000"/>
          </a:xfrm>
        </p:spPr>
        <p:txBody>
          <a:bodyPr>
            <a:normAutofit fontScale="90000"/>
          </a:bodyPr>
          <a:lstStyle/>
          <a:p>
            <a:pPr eaLnBrk="1" hangingPunct="1">
              <a:defRPr/>
            </a:pPr>
            <a:r>
              <a:rPr lang="en-US" smtClean="0"/>
              <a:t>What Happens When We Eat?</a:t>
            </a: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84067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Custom 1">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581F4D"/>
      </a:hlink>
      <a:folHlink>
        <a:srgbClr val="842F7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14730</TotalTime>
  <Pages>98</Pages>
  <Words>2455</Words>
  <Application>Microsoft Office PowerPoint</Application>
  <PresentationFormat>Letter Paper (8.5x11 in)</PresentationFormat>
  <Paragraphs>355</Paragraphs>
  <Slides>46</Slides>
  <Notes>11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46</vt:i4>
      </vt:variant>
    </vt:vector>
  </HeadingPairs>
  <TitlesOfParts>
    <vt:vector size="58" baseType="lpstr">
      <vt:lpstr>Albertus Extra Bold</vt:lpstr>
      <vt:lpstr>Arial</vt:lpstr>
      <vt:lpstr>Courier New</vt:lpstr>
      <vt:lpstr>Garamond</vt:lpstr>
      <vt:lpstr>Monotype Sorts</vt:lpstr>
      <vt:lpstr>Tahoma</vt:lpstr>
      <vt:lpstr>Times New Roman</vt:lpstr>
      <vt:lpstr>Wingdings</vt:lpstr>
      <vt:lpstr>Wingdings 2</vt:lpstr>
      <vt:lpstr>Opulent</vt:lpstr>
      <vt:lpstr>Bitmap Image</vt:lpstr>
      <vt:lpstr>Microsoft Clip Gallery</vt:lpstr>
      <vt:lpstr>Welcome to  Diabetes Survival Camp</vt:lpstr>
      <vt:lpstr>Camp Counselors</vt:lpstr>
      <vt:lpstr>Survival Camp Topics</vt:lpstr>
      <vt:lpstr>Survival Camp Topics</vt:lpstr>
      <vt:lpstr>Campers Responsibility</vt:lpstr>
      <vt:lpstr>Welcome to 1st Camp Session  </vt:lpstr>
      <vt:lpstr>Diabetes Overview</vt:lpstr>
      <vt:lpstr>   </vt:lpstr>
      <vt:lpstr>What Happens When We Eat?</vt:lpstr>
      <vt:lpstr>High Blood Glucose (Hyperglycemia)</vt:lpstr>
      <vt:lpstr>Symptoms of Type 2 Diabetes</vt:lpstr>
      <vt:lpstr>Two Main Types of Diabetes</vt:lpstr>
      <vt:lpstr>Natural History of Diabetes</vt:lpstr>
      <vt:lpstr>Diabetes Is…</vt:lpstr>
      <vt:lpstr>The Good News About Diabetes</vt:lpstr>
      <vt:lpstr>PowerPoint Presentation</vt:lpstr>
      <vt:lpstr>Diabetes ABC’s</vt:lpstr>
      <vt:lpstr>Glucose Goals –  How do we Get there?</vt:lpstr>
      <vt:lpstr>Diabetes Management Plan</vt:lpstr>
      <vt:lpstr>Eating to Survive  and Thrive  </vt:lpstr>
      <vt:lpstr> Eating to Survive and Thrive </vt:lpstr>
      <vt:lpstr>Thriving through Food</vt:lpstr>
      <vt:lpstr>Diabetes is a Puzzle  </vt:lpstr>
      <vt:lpstr>Eating Healthy Improves Life </vt:lpstr>
      <vt:lpstr>What are Protein, Fat and Carbohydrate (CHO) ?</vt:lpstr>
      <vt:lpstr>How Does Food Affect Blood Sugar?</vt:lpstr>
      <vt:lpstr>PowerPoint Presentation</vt:lpstr>
      <vt:lpstr>USDA Food Pyramid www.myplate.gov</vt:lpstr>
      <vt:lpstr>PowerPoint Presentation</vt:lpstr>
      <vt:lpstr>Move toward the Tomato</vt:lpstr>
      <vt:lpstr>Health  Campaigns</vt:lpstr>
      <vt:lpstr>Eating Away From Home  </vt:lpstr>
      <vt:lpstr>  Superfoods   </vt:lpstr>
      <vt:lpstr>Label Lessons</vt:lpstr>
      <vt:lpstr>Choose Healthy Carbs </vt:lpstr>
      <vt:lpstr>Strategies for Counting Carbohydrates per Meal</vt:lpstr>
      <vt:lpstr>Carbohydrate Values of  Major Foods</vt:lpstr>
      <vt:lpstr>PowerPoint Presentation</vt:lpstr>
      <vt:lpstr>PowerPoint Presentation</vt:lpstr>
      <vt:lpstr>PowerPoint Presentation</vt:lpstr>
      <vt:lpstr>PowerPoint Presentation</vt:lpstr>
      <vt:lpstr>Go Lean with Protein</vt:lpstr>
      <vt:lpstr>Fats - Aim for heart health</vt:lpstr>
      <vt:lpstr> Food &amp; Activity Tracker </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Diabetes, tools and tips of the trade</dc:title>
  <dc:creator>IMT</dc:creator>
  <cp:lastModifiedBy>Carey,Caroline</cp:lastModifiedBy>
  <cp:revision>702</cp:revision>
  <cp:lastPrinted>2014-03-04T17:59:03Z</cp:lastPrinted>
  <dcterms:created xsi:type="dcterms:W3CDTF">1998-04-16T17:55:30Z</dcterms:created>
  <dcterms:modified xsi:type="dcterms:W3CDTF">2014-05-01T22:28:26Z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slide day 1, BAE 2014</vt:lpwstr>
  </property>
  <property fmtid="{D5CDD505-2E9C-101B-9397-08002B2CF9AE}" pid="4" name="ArticulateGUID">
    <vt:lpwstr>219E0F04-F4AA-44AB-8838-2AD50E10DF33</vt:lpwstr>
  </property>
  <property fmtid="{D5CDD505-2E9C-101B-9397-08002B2CF9AE}" pid="5" name="ArticulateProjectFull">
    <vt:lpwstr>C:\Users\bev\Dropbox\A DES Admin Folder\Diabetes in the 21st Century Secured Gigs\Hosp Secured Gigs\KP oakland\2014 kaiser\kaiser new layout 2014.ppta</vt:lpwstr>
  </property>
</Properties>
</file>