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" ContentType="image/tiff"/>
  <Default Extension="doc" ContentType="application/msword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notesSlides/notesSlide3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4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5.xml" ContentType="application/vnd.openxmlformats-officedocument.presentationml.notesSlide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6.xml" ContentType="application/vnd.openxmlformats-officedocument.presentationml.notesSlid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4110" r:id="rId1"/>
    <p:sldMasterId id="2147484122" r:id="rId2"/>
  </p:sldMasterIdLst>
  <p:notesMasterIdLst>
    <p:notesMasterId r:id="rId63"/>
  </p:notesMasterIdLst>
  <p:handoutMasterIdLst>
    <p:handoutMasterId r:id="rId64"/>
  </p:handoutMasterIdLst>
  <p:sldIdLst>
    <p:sldId id="2347" r:id="rId3"/>
    <p:sldId id="2348" r:id="rId4"/>
    <p:sldId id="2672" r:id="rId5"/>
    <p:sldId id="2634" r:id="rId6"/>
    <p:sldId id="2446" r:id="rId7"/>
    <p:sldId id="2447" r:id="rId8"/>
    <p:sldId id="2711" r:id="rId9"/>
    <p:sldId id="2448" r:id="rId10"/>
    <p:sldId id="2659" r:id="rId11"/>
    <p:sldId id="2712" r:id="rId12"/>
    <p:sldId id="2660" r:id="rId13"/>
    <p:sldId id="2458" r:id="rId14"/>
    <p:sldId id="2721" r:id="rId15"/>
    <p:sldId id="2726" r:id="rId16"/>
    <p:sldId id="2725" r:id="rId17"/>
    <p:sldId id="2728" r:id="rId18"/>
    <p:sldId id="2459" r:id="rId19"/>
    <p:sldId id="2600" r:id="rId20"/>
    <p:sldId id="2457" r:id="rId21"/>
    <p:sldId id="2461" r:id="rId22"/>
    <p:sldId id="2462" r:id="rId23"/>
    <p:sldId id="2465" r:id="rId24"/>
    <p:sldId id="2466" r:id="rId25"/>
    <p:sldId id="2467" r:id="rId26"/>
    <p:sldId id="2468" r:id="rId27"/>
    <p:sldId id="2658" r:id="rId28"/>
    <p:sldId id="2657" r:id="rId29"/>
    <p:sldId id="2460" r:id="rId30"/>
    <p:sldId id="2667" r:id="rId31"/>
    <p:sldId id="2470" r:id="rId32"/>
    <p:sldId id="2666" r:id="rId33"/>
    <p:sldId id="2718" r:id="rId34"/>
    <p:sldId id="2669" r:id="rId35"/>
    <p:sldId id="2469" r:id="rId36"/>
    <p:sldId id="2471" r:id="rId37"/>
    <p:sldId id="2722" r:id="rId38"/>
    <p:sldId id="2646" r:id="rId39"/>
    <p:sldId id="2648" r:id="rId40"/>
    <p:sldId id="2649" r:id="rId41"/>
    <p:sldId id="2647" r:id="rId42"/>
    <p:sldId id="2661" r:id="rId43"/>
    <p:sldId id="2655" r:id="rId44"/>
    <p:sldId id="2717" r:id="rId45"/>
    <p:sldId id="2675" r:id="rId46"/>
    <p:sldId id="2671" r:id="rId47"/>
    <p:sldId id="2677" r:id="rId48"/>
    <p:sldId id="2676" r:id="rId49"/>
    <p:sldId id="2682" r:id="rId50"/>
    <p:sldId id="2679" r:id="rId51"/>
    <p:sldId id="2684" r:id="rId52"/>
    <p:sldId id="2681" r:id="rId53"/>
    <p:sldId id="2683" r:id="rId54"/>
    <p:sldId id="2687" r:id="rId55"/>
    <p:sldId id="2688" r:id="rId56"/>
    <p:sldId id="2689" r:id="rId57"/>
    <p:sldId id="2690" r:id="rId58"/>
    <p:sldId id="2702" r:id="rId59"/>
    <p:sldId id="2693" r:id="rId60"/>
    <p:sldId id="2729" r:id="rId61"/>
    <p:sldId id="2346" r:id="rId62"/>
  </p:sldIdLst>
  <p:sldSz cx="9144000" cy="6858000" type="letter"/>
  <p:notesSz cx="7315200" cy="9601200"/>
  <p:custDataLst>
    <p:tags r:id="rId65"/>
  </p:custDataLst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3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790015"/>
    <a:srgbClr val="FFCC00"/>
    <a:srgbClr val="00FF00"/>
    <a:srgbClr val="33CC33"/>
    <a:srgbClr val="3C0023"/>
    <a:srgbClr val="000665"/>
    <a:srgbClr val="280049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 horzBarState="maximized">
    <p:restoredLeft sz="15619" autoAdjust="0"/>
    <p:restoredTop sz="79245" autoAdjust="0"/>
  </p:normalViewPr>
  <p:slideViewPr>
    <p:cSldViewPr>
      <p:cViewPr>
        <p:scale>
          <a:sx n="59" d="100"/>
          <a:sy n="59" d="100"/>
        </p:scale>
        <p:origin x="2118" y="4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3780" y="96"/>
      </p:cViewPr>
      <p:guideLst>
        <p:guide orient="horz" pos="3023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notesMaster" Target="notesMasters/notesMaster1.xml"/><Relationship Id="rId68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handoutMaster" Target="handoutMasters/handoutMaster1.xml"/><Relationship Id="rId69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image" Target="../media/image2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5645426" y="8989073"/>
            <a:ext cx="1160462" cy="28485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5306" tIns="46817" rIns="95306" bIns="46817">
            <a:spAutoFit/>
          </a:bodyPr>
          <a:lstStyle/>
          <a:p>
            <a:pPr>
              <a:defRPr/>
            </a:pPr>
            <a:r>
              <a:rPr lang="en-US" sz="1200" b="1" dirty="0"/>
              <a:t>Page </a:t>
            </a:r>
            <a:fld id="{B66B78B2-30B6-478B-B638-63EED3E235F9}" type="slidenum">
              <a:rPr lang="en-US" sz="1200" b="1"/>
              <a:pPr>
                <a:defRPr/>
              </a:pPr>
              <a:t>‹#›</a:t>
            </a:fld>
            <a:endParaRPr lang="en-US" sz="1200" b="1" dirty="0"/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159026" y="8989073"/>
            <a:ext cx="5772150" cy="28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6309" tIns="48154" rIns="96309" bIns="48154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 i="1" dirty="0"/>
              <a:t>Diabetes </a:t>
            </a:r>
            <a:r>
              <a:rPr lang="en-US" sz="1200" i="1" dirty="0"/>
              <a:t>Education Services</a:t>
            </a:r>
            <a:r>
              <a:rPr lang="en-US" sz="1200" i="1" baseline="30000" dirty="0"/>
              <a:t>©      </a:t>
            </a:r>
            <a:r>
              <a:rPr lang="en-US" sz="1200" b="1" dirty="0"/>
              <a:t>www.DiabetesEd.net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20222781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170238" cy="4778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6309" tIns="48154" rIns="96309" bIns="48154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219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4" y="1"/>
            <a:ext cx="3170237" cy="4778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6309" tIns="48154" rIns="96309" bIns="48154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71588" y="715963"/>
            <a:ext cx="4772025" cy="35782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19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6" y="4532313"/>
            <a:ext cx="5365750" cy="4375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6309" tIns="48154" rIns="96309" bIns="4815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7219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145588"/>
            <a:ext cx="3170238" cy="4778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6309" tIns="48154" rIns="96309" bIns="48154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/>
              <a:t>Diabetes Educational Services© (530) 893 - 8635 </a:t>
            </a:r>
          </a:p>
        </p:txBody>
      </p:sp>
      <p:sp>
        <p:nvSpPr>
          <p:cNvPr id="7219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4" y="9145588"/>
            <a:ext cx="3170237" cy="4778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6309" tIns="48154" rIns="96309" bIns="48154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fld id="{C233B0E3-6876-4E53-9EE0-6ED1EFDF67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96898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60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16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70662" indent="-296408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85634" indent="-237127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59887" indent="-237127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34141" indent="-237127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608395" indent="-23712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082648" indent="-23712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556902" indent="-23712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4031155" indent="-23712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A33F773-5A92-4894-B4BE-1E99263F492A}" type="slidenum">
              <a:rPr lang="en-US" sz="1200">
                <a:solidFill>
                  <a:srgbClr val="000000"/>
                </a:solidFill>
              </a:rPr>
              <a:pPr eaLnBrk="1" hangingPunct="1"/>
              <a:t>2</a:t>
            </a:fld>
            <a:endParaRPr 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9821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43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543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70662" indent="-296408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85634" indent="-237127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59887" indent="-237127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34141" indent="-237127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608395" indent="-23712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082648" indent="-23712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556902" indent="-23712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4031155" indent="-23712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B0D31B7-2378-4E9F-A4ED-876B932EC239}" type="slidenum">
              <a:rPr lang="en-US" sz="1200"/>
              <a:pPr eaLnBrk="1" hangingPunct="1"/>
              <a:t>6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431339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70662" indent="-29640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85634" indent="-23712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59887" indent="-23712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34141" indent="-23712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08395" indent="-23712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2648" indent="-23712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56902" indent="-23712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31155" indent="-23712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mtClean="0">
                <a:latin typeface="Times New Roman" panose="02020603050405020304" pitchFamily="18" charset="0"/>
              </a:rPr>
              <a:t>Diabetes Educational Services© (530) 893 - 8635 </a:t>
            </a:r>
          </a:p>
        </p:txBody>
      </p:sp>
      <p:sp>
        <p:nvSpPr>
          <p:cNvPr id="16896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70662" indent="-29640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85634" indent="-23712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59887" indent="-23712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34141" indent="-23712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08395" indent="-23712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2648" indent="-23712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56902" indent="-23712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31155" indent="-23712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455F66E-3C59-4CE7-9D52-9D9B34EA8B90}" type="slidenum">
              <a:rPr lang="en-US" altLang="en-US">
                <a:latin typeface="Times New Roman" panose="02020603050405020304" pitchFamily="18" charset="0"/>
              </a:rPr>
              <a:pPr/>
              <a:t>7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689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3325" y="712788"/>
            <a:ext cx="4751388" cy="3563937"/>
          </a:xfrm>
          <a:ln/>
        </p:spPr>
      </p:sp>
      <p:sp>
        <p:nvSpPr>
          <p:cNvPr id="16896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4156" y="4513680"/>
            <a:ext cx="5247861" cy="4274304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2742426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99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3799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808537" indent="-311229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44916" indent="-24865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43870" indent="-24865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42824" indent="-24865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17078" indent="-24865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191331" indent="-24865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65585" indent="-24865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39838" indent="-24865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9F767B16-1CF1-4362-B84E-852F1947EE5F}" type="slidenum">
              <a:rPr lang="en-US" sz="1300"/>
              <a:pPr>
                <a:spcBef>
                  <a:spcPct val="0"/>
                </a:spcBef>
              </a:pPr>
              <a:t>12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6762735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58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3758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808537" indent="-311229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44916" indent="-24865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43870" indent="-24865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42824" indent="-248654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17078" indent="-24865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191331" indent="-24865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65585" indent="-24865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39838" indent="-24865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D7327D2-8146-4D0A-B2B3-11F9E02384FD}" type="slidenum">
              <a:rPr lang="en-US" sz="1300"/>
              <a:pPr>
                <a:spcBef>
                  <a:spcPct val="0"/>
                </a:spcBef>
              </a:pPr>
              <a:t>35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10636791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70662" indent="-29640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85634" indent="-237127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59887" indent="-237127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34141" indent="-237127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08395" indent="-23712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82648" indent="-23712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56902" indent="-23712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31155" indent="-23712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6511DD2-452B-4D14-B5EA-73E3C88200EA}" type="slidenum">
              <a:rPr lang="en-US"/>
              <a:pPr>
                <a:spcBef>
                  <a:spcPct val="0"/>
                </a:spcBef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7323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17613" y="708025"/>
            <a:ext cx="4721225" cy="3541713"/>
          </a:xfrm>
          <a:ln/>
        </p:spPr>
      </p:sp>
      <p:sp>
        <p:nvSpPr>
          <p:cNvPr id="26419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264196" name="Footer Placeholder 3"/>
          <p:cNvSpPr>
            <a:spLocks noGrp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28950" indent="-28036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21461" indent="-224292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70047" indent="-224292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18631" indent="-224292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67216" indent="-2242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15801" indent="-2242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64385" indent="-2242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12970" indent="-2242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mtClean="0">
                <a:solidFill>
                  <a:prstClr val="black"/>
                </a:solidFill>
                <a:latin typeface="Times New Roman" panose="02020603050405020304" pitchFamily="18" charset="0"/>
              </a:rPr>
              <a:t>Diabetes Educational Services© (530) 893 - 8635 </a:t>
            </a:r>
          </a:p>
        </p:txBody>
      </p:sp>
      <p:sp>
        <p:nvSpPr>
          <p:cNvPr id="264197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28950" indent="-28036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21461" indent="-224292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70047" indent="-224292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18631" indent="-224292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67216" indent="-2242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15801" indent="-2242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64385" indent="-2242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12970" indent="-2242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DB4D74C-9B85-4DFD-9115-E1F2E713A514}" type="slidenum">
              <a:rPr lang="en-US">
                <a:solidFill>
                  <a:prstClr val="black"/>
                </a:solidFill>
                <a:latin typeface="Times New Roman" panose="02020603050405020304" pitchFamily="18" charset="0"/>
              </a:rPr>
              <a:pPr/>
              <a:t>60</a:t>
            </a:fld>
            <a:endParaRPr lang="en-US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54212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microsoft.com/office/2007/relationships/hdphoto" Target="../media/hdphoto3.wdp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9200" y="3352800"/>
            <a:ext cx="6858000" cy="1524000"/>
          </a:xfrm>
          <a:noFill/>
        </p:spPr>
        <p:txBody>
          <a:bodyPr anchor="t" anchorCtr="0">
            <a:normAutofit/>
          </a:bodyPr>
          <a:lstStyle>
            <a:lvl1pPr algn="r">
              <a:defRPr sz="4400">
                <a:solidFill>
                  <a:schemeClr val="tx1"/>
                </a:solidFill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>
            <a:noAutofit/>
          </a:bodyPr>
          <a:lstStyle>
            <a:lvl1pPr marL="0" indent="0" algn="r">
              <a:buNone/>
              <a:defRPr sz="3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dirty="0" smtClean="0"/>
              <a:t>Click to edit Master subtitle style</a:t>
            </a:r>
            <a:endParaRPr kumimoji="0" lang="en-US" dirty="0"/>
          </a:p>
        </p:txBody>
      </p:sp>
      <p:sp>
        <p:nvSpPr>
          <p:cNvPr id="21" name="Rectangle 20"/>
          <p:cNvSpPr/>
          <p:nvPr/>
        </p:nvSpPr>
        <p:spPr>
          <a:xfrm>
            <a:off x="904875" y="3276600"/>
            <a:ext cx="7315200" cy="1651635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04875" y="3276600"/>
            <a:ext cx="228600" cy="1651635"/>
          </a:xfrm>
          <a:prstGeom prst="rect">
            <a:avLst/>
          </a:prstGeom>
          <a:solidFill>
            <a:srgbClr val="5E3886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rgbClr val="B1D45A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90" y="6291778"/>
            <a:ext cx="8205387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BFBFBF"/>
              </a:clrFrom>
              <a:clrTo>
                <a:srgbClr val="BFBFBF">
                  <a:alpha val="0"/>
                </a:srgbClr>
              </a:clrTo>
            </a:clrChange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saturation sat="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8" y="6276823"/>
            <a:ext cx="1371602" cy="533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752" y="6109000"/>
            <a:ext cx="2212848" cy="67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76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71524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38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ill Sans MT"/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417348" y="2963339"/>
            <a:ext cx="5853141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BFBFBF"/>
              </a:clrFrom>
              <a:clrTo>
                <a:srgbClr val="BFBFBF">
                  <a:alpha val="0"/>
                </a:srgbClr>
              </a:clrTo>
            </a:clrChange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saturation sat="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90350" y="495150"/>
            <a:ext cx="1371602" cy="533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12698" y="4961024"/>
            <a:ext cx="2212848" cy="67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538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273050"/>
            <a:ext cx="822642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5613" y="1598613"/>
            <a:ext cx="4037012" cy="44973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598613"/>
            <a:ext cx="4037013" cy="44973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4813B1-857E-4D46-BE5D-9A28513CA6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9116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3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3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18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7B05DB-FC04-4768-9B1A-64CA06E6BA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219"/>
          <p:cNvSpPr>
            <a:spLocks noGrp="1" noChangeArrowheads="1"/>
          </p:cNvSpPr>
          <p:nvPr>
            <p:ph type="dt" sz="half" idx="11"/>
          </p:nvPr>
        </p:nvSpPr>
        <p:spPr>
          <a:xfrm>
            <a:off x="457200" y="6243638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4133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273050"/>
            <a:ext cx="822642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598613"/>
            <a:ext cx="4037012" cy="44973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5025" y="1598613"/>
            <a:ext cx="4037013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5025" y="3922713"/>
            <a:ext cx="4037013" cy="21732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E6F69D-EC7C-4158-B48B-7F1BD0375D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2645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273050"/>
            <a:ext cx="822642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5613" y="1598613"/>
            <a:ext cx="4037012" cy="44973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5025" y="1598613"/>
            <a:ext cx="4037013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5025" y="3922713"/>
            <a:ext cx="4037013" cy="21732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444616-E14A-46A0-A6D3-6E66F6B1A6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8252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048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752600"/>
            <a:ext cx="3810000" cy="4800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876800" y="1752600"/>
            <a:ext cx="3810000" cy="4800600"/>
          </a:xfrm>
        </p:spPr>
        <p:txBody>
          <a:bodyPr/>
          <a:lstStyle/>
          <a:p>
            <a:pPr lvl="0"/>
            <a:r>
              <a:rPr lang="en-US" noProof="0" smtClean="0"/>
              <a:t>Click icon to add clip art</a:t>
            </a:r>
          </a:p>
        </p:txBody>
      </p:sp>
    </p:spTree>
    <p:extLst>
      <p:ext uri="{BB962C8B-B14F-4D97-AF65-F5344CB8AC3E}">
        <p14:creationId xmlns:p14="http://schemas.microsoft.com/office/powerpoint/2010/main" val="35383828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5613" y="273050"/>
            <a:ext cx="822642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5613" y="1598613"/>
            <a:ext cx="4037012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5025" y="1598613"/>
            <a:ext cx="4037013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5613" y="3922713"/>
            <a:ext cx="4037012" cy="21732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922713"/>
            <a:ext cx="4037013" cy="21732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0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2050"/>
            <a:ext cx="2130425" cy="4746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4AD6B3-B1B7-49E5-B823-7FEAA2E29B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5531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3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339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218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7BA7FA-DEB3-4EB5-A868-60568F930B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219"/>
          <p:cNvSpPr>
            <a:spLocks noGrp="1" noChangeArrowheads="1"/>
          </p:cNvSpPr>
          <p:nvPr>
            <p:ph type="dt" sz="half" idx="11"/>
          </p:nvPr>
        </p:nvSpPr>
        <p:spPr>
          <a:xfrm>
            <a:off x="457200" y="6243638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3305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339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C7E323-D131-4E3A-9E2F-77C209BD0B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219"/>
          <p:cNvSpPr>
            <a:spLocks noGrp="1" noChangeArrowheads="1"/>
          </p:cNvSpPr>
          <p:nvPr>
            <p:ph type="dt" sz="half" idx="11"/>
          </p:nvPr>
        </p:nvSpPr>
        <p:spPr>
          <a:xfrm>
            <a:off x="457200" y="6243638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094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>
            <a:lvl1pPr>
              <a:defRPr sz="3200"/>
            </a:lvl1pPr>
            <a:lvl2pPr>
              <a:defRPr sz="2600"/>
            </a:lvl2pPr>
            <a:lvl3pPr>
              <a:defRPr sz="2200"/>
            </a:lvl3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336433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048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914400" y="1752600"/>
            <a:ext cx="3810000" cy="4800600"/>
          </a:xfrm>
        </p:spPr>
        <p:txBody>
          <a:bodyPr/>
          <a:lstStyle/>
          <a:p>
            <a:pPr lvl="0"/>
            <a:r>
              <a:rPr lang="en-US" noProof="0" smtClean="0"/>
              <a:t>Click icon to add clip art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76800" y="1752600"/>
            <a:ext cx="3810000" cy="4800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2955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048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752600"/>
            <a:ext cx="7772400" cy="4800600"/>
          </a:xfrm>
        </p:spPr>
        <p:txBody>
          <a:bodyPr/>
          <a:lstStyle/>
          <a:p>
            <a:pPr lvl="0"/>
            <a:r>
              <a:rPr lang="en-US" noProof="0" smtClean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18150864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9200" y="3352800"/>
            <a:ext cx="6858000" cy="1524000"/>
          </a:xfrm>
          <a:noFill/>
        </p:spPr>
        <p:txBody>
          <a:bodyPr anchor="t" anchorCtr="0">
            <a:normAutofit/>
          </a:bodyPr>
          <a:lstStyle>
            <a:lvl1pPr algn="r">
              <a:defRPr sz="4400">
                <a:solidFill>
                  <a:schemeClr val="tx1"/>
                </a:solidFill>
              </a:defRPr>
            </a:lvl1pPr>
          </a:lstStyle>
          <a:p>
            <a:endParaRPr kumimoji="0"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>
            <a:noAutofit/>
          </a:bodyPr>
          <a:lstStyle>
            <a:lvl1pPr marL="0" indent="0" algn="r">
              <a:buNone/>
              <a:defRPr sz="3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dirty="0" smtClean="0"/>
              <a:t>Click to edit Master subtitle style</a:t>
            </a:r>
            <a:endParaRPr kumimoji="0" lang="en-US" dirty="0"/>
          </a:p>
        </p:txBody>
      </p:sp>
      <p:sp>
        <p:nvSpPr>
          <p:cNvPr id="21" name="Rectangle 20"/>
          <p:cNvSpPr/>
          <p:nvPr/>
        </p:nvSpPr>
        <p:spPr>
          <a:xfrm>
            <a:off x="904875" y="3276600"/>
            <a:ext cx="7315200" cy="1655064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04875" y="3276600"/>
            <a:ext cx="228600" cy="1651635"/>
          </a:xfrm>
          <a:prstGeom prst="rect">
            <a:avLst/>
          </a:prstGeom>
          <a:solidFill>
            <a:srgbClr val="B1D45A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rgbClr val="5E3886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52" y="6305550"/>
            <a:ext cx="8229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BFBFBF"/>
              </a:clrFrom>
              <a:clrTo>
                <a:srgbClr val="BFBFBF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saturation sat="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52" y="6344160"/>
            <a:ext cx="1046148" cy="407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752" y="6109000"/>
            <a:ext cx="2212848" cy="67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97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52" y="6305550"/>
            <a:ext cx="8229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BFBFBF"/>
              </a:clrFrom>
              <a:clrTo>
                <a:srgbClr val="BFBFBF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saturation sat="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52" y="6344160"/>
            <a:ext cx="1046148" cy="407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752" y="6109000"/>
            <a:ext cx="2212848" cy="67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082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>
            <a:normAutofit/>
          </a:bodyPr>
          <a:lstStyle>
            <a:lvl1pPr algn="r">
              <a:buNone/>
              <a:defRPr sz="4400" b="0" cap="none" baseline="0">
                <a:solidFill>
                  <a:schemeClr val="bg1"/>
                </a:solidFill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4267200"/>
            <a:ext cx="73152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rgbClr val="5E3886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Subtitle 8"/>
          <p:cNvSpPr txBox="1">
            <a:spLocks/>
          </p:cNvSpPr>
          <p:nvPr userDrawn="1"/>
        </p:nvSpPr>
        <p:spPr>
          <a:xfrm>
            <a:off x="1219200" y="4572000"/>
            <a:ext cx="6858000" cy="533400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r" rtl="0" eaLnBrk="1" latinLnBrk="0" hangingPunct="1">
              <a:spcBef>
                <a:spcPts val="600"/>
              </a:spcBef>
              <a:buClr>
                <a:srgbClr val="5E3886"/>
              </a:buClr>
              <a:buSzPct val="76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marL="457200" indent="0" algn="ctr" rtl="0" eaLnBrk="1" latinLnBrk="0" hangingPunct="1">
              <a:spcBef>
                <a:spcPts val="500"/>
              </a:spcBef>
              <a:buClr>
                <a:srgbClr val="5E3886"/>
              </a:buClr>
              <a:buSzPct val="76000"/>
              <a:buFont typeface="Wingdings 3"/>
              <a:buNone/>
              <a:defRPr kumimoji="0" sz="23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500"/>
              </a:spcBef>
              <a:buClr>
                <a:srgbClr val="5E3886"/>
              </a:buClr>
              <a:buSzPct val="76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400"/>
              </a:spcBef>
              <a:buClr>
                <a:srgbClr val="5E3886"/>
              </a:buClr>
              <a:buSzPct val="70000"/>
              <a:buFont typeface="Wingdings"/>
              <a:buNone/>
              <a:defRPr kumimoji="0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300"/>
              </a:spcBef>
              <a:buClr>
                <a:srgbClr val="5E3886"/>
              </a:buClr>
              <a:buSzPct val="70000"/>
              <a:buFont typeface="Wingdings"/>
              <a:buNone/>
              <a:defRPr kumimoji="0"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None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None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None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None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3200" dirty="0" smtClean="0">
                <a:solidFill>
                  <a:sysClr val="windowText" lastClr="000000"/>
                </a:solidFill>
              </a:rPr>
              <a:t>Click to edit Master subtitle style</a:t>
            </a:r>
            <a:endParaRPr lang="en-US" sz="3200" dirty="0">
              <a:solidFill>
                <a:sysClr val="windowText" lastClr="000000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52" y="6305550"/>
            <a:ext cx="8229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BFBFBF"/>
              </a:clrFrom>
              <a:clrTo>
                <a:srgbClr val="BFBFBF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saturation sat="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52" y="6344160"/>
            <a:ext cx="1046148" cy="407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752" y="6109000"/>
            <a:ext cx="2212848" cy="67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6473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52" y="6305550"/>
            <a:ext cx="8229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BFBFBF"/>
              </a:clrFrom>
              <a:clrTo>
                <a:srgbClr val="BFBFBF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saturation sat="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52" y="6344160"/>
            <a:ext cx="1046148" cy="407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752" y="6109000"/>
            <a:ext cx="2212848" cy="67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9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dirty="0" smtClean="0"/>
              <a:t>Click to edit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dirty="0" smtClean="0"/>
              <a:t>Click to edit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83347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909114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52" y="6305550"/>
            <a:ext cx="8229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BFBFBF"/>
              </a:clrFrom>
              <a:clrTo>
                <a:srgbClr val="BFBFBF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saturation sat="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52" y="6344160"/>
            <a:ext cx="1046148" cy="407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752" y="6109000"/>
            <a:ext cx="2212848" cy="67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733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1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52" y="6305550"/>
            <a:ext cx="8229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BFBFBF"/>
              </a:clrFrom>
              <a:clrTo>
                <a:srgbClr val="BFBFBF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saturation sat="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52" y="6344160"/>
            <a:ext cx="1046148" cy="407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752" y="6109000"/>
            <a:ext cx="2212848" cy="67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99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>
            <a:normAutofit/>
          </a:bodyPr>
          <a:lstStyle>
            <a:lvl1pPr algn="r">
              <a:buNone/>
              <a:defRPr sz="4400" b="0" cap="none" baseline="0">
                <a:solidFill>
                  <a:schemeClr val="tx1"/>
                </a:solidFill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>
            <a:normAutofit/>
          </a:bodyPr>
          <a:lstStyle>
            <a:lvl1pPr marL="0" indent="0" algn="r">
              <a:buNone/>
              <a:defRPr sz="3200">
                <a:solidFill>
                  <a:schemeClr val="bg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rgbClr val="B1D45A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90" y="6291778"/>
            <a:ext cx="8205387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BFBFBF"/>
              </a:clrFrom>
              <a:clrTo>
                <a:srgbClr val="BFBFBF">
                  <a:alpha val="0"/>
                </a:srgbClr>
              </a:clrTo>
            </a:clrChange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saturation sat="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8" y="6276823"/>
            <a:ext cx="1371602" cy="533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752" y="6109000"/>
            <a:ext cx="2212848" cy="67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575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>
            <a:noAutofit/>
          </a:bodyPr>
          <a:lstStyle>
            <a:lvl1pPr algn="r">
              <a:buNone/>
              <a:defRPr sz="4400" b="0">
                <a:solidFill>
                  <a:schemeClr val="tx1"/>
                </a:solidFill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>
            <a:noAutofit/>
          </a:bodyPr>
          <a:lstStyle>
            <a:lvl1pPr marL="0" indent="0" algn="l">
              <a:buFontTx/>
              <a:buNone/>
              <a:defRPr sz="32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rgbClr val="5E3886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52" y="6305550"/>
            <a:ext cx="8229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BFBFBF"/>
              </a:clrFrom>
              <a:clrTo>
                <a:srgbClr val="BFBFBF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saturation sat="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52" y="6344160"/>
            <a:ext cx="1046148" cy="407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752" y="6109000"/>
            <a:ext cx="2212848" cy="67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8577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557107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38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ill Sans MT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394473" y="2957775"/>
            <a:ext cx="5864268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BFBFBF"/>
              </a:clrFrom>
              <a:clrTo>
                <a:srgbClr val="BFBFBF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saturation sat="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0911" y="432965"/>
            <a:ext cx="745466" cy="407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0716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69988" y="1946275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32388" y="1946275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132388" y="4079875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3758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273050"/>
            <a:ext cx="822642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5613" y="1598613"/>
            <a:ext cx="4037012" cy="44973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598613"/>
            <a:ext cx="4037013" cy="44973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2050"/>
            <a:ext cx="2130425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C4017C6B-0061-4126-9AFA-98771871A6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61298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783860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dirty="0" smtClean="0"/>
              <a:t>Click to edit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dirty="0" smtClean="0"/>
              <a:t>Click to edit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526606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844442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90" y="6291778"/>
            <a:ext cx="8205387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BFBFBF"/>
              </a:clrFrom>
              <a:clrTo>
                <a:srgbClr val="BFBFBF">
                  <a:alpha val="0"/>
                </a:srgbClr>
              </a:clrTo>
            </a:clrChange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saturation sat="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8" y="6276823"/>
            <a:ext cx="1371602" cy="533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752" y="6109000"/>
            <a:ext cx="2212848" cy="67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259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1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pic>
        <p:nvPicPr>
          <p:cNvPr id="17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90" y="6291778"/>
            <a:ext cx="8205387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BFBFBF"/>
              </a:clrFrom>
              <a:clrTo>
                <a:srgbClr val="BFBFBF">
                  <a:alpha val="0"/>
                </a:srgbClr>
              </a:clrTo>
            </a:clrChange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saturation sat="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8" y="6276823"/>
            <a:ext cx="1371602" cy="533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752" y="6109000"/>
            <a:ext cx="2212848" cy="67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478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>
            <a:noAutofit/>
          </a:bodyPr>
          <a:lstStyle>
            <a:lvl1pPr algn="r">
              <a:buNone/>
              <a:defRPr sz="4400" b="0">
                <a:solidFill>
                  <a:schemeClr val="tx1"/>
                </a:solidFill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>
            <a:noAutofit/>
          </a:bodyPr>
          <a:lstStyle>
            <a:lvl1pPr marL="0" indent="0" algn="l">
              <a:buFontTx/>
              <a:buNone/>
              <a:defRPr sz="32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rgbClr val="B1D45A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90" y="6291778"/>
            <a:ext cx="8205387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BFBFBF"/>
              </a:clrFrom>
              <a:clrTo>
                <a:srgbClr val="BFBFBF">
                  <a:alpha val="0"/>
                </a:srgbClr>
              </a:clrTo>
            </a:clrChange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saturation sat="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8" y="6276823"/>
            <a:ext cx="1371602" cy="533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752" y="6109000"/>
            <a:ext cx="2212848" cy="67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6536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microsoft.com/office/2007/relationships/hdphoto" Target="../media/hdphoto1.wdp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28" Type="http://schemas.openxmlformats.org/officeDocument/2006/relationships/image" Target="../media/image5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Relationship Id="rId27" Type="http://schemas.microsoft.com/office/2007/relationships/hdphoto" Target="../media/hdphoto2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microsoft.com/office/2007/relationships/hdphoto" Target="../media/hdphoto1.wdp"/><Relationship Id="rId2" Type="http://schemas.openxmlformats.org/officeDocument/2006/relationships/slideLayout" Target="../slideLayouts/slideLayout2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  <a:solidFill>
            <a:srgbClr val="5E3886"/>
          </a:solidFill>
        </p:spPr>
        <p:txBody>
          <a:bodyPr vert="horz" anchor="b" anchorCtr="0">
            <a:normAutofit/>
          </a:bodyPr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ill Sans MT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 userDrawn="1"/>
        </p:nvPicPr>
        <p:blipFill>
          <a:blip r:embed="rId23" cstate="print">
            <a:clrChange>
              <a:clrFrom>
                <a:srgbClr val="BFBFBF"/>
              </a:clrFrom>
              <a:clrTo>
                <a:srgbClr val="BFBFBF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harpenSoften amount="100000"/>
                    </a14:imgEffect>
                    <a14:imgEffect>
                      <a14:saturation sat="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71" y="4229610"/>
            <a:ext cx="1046148" cy="407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90" y="6291778"/>
            <a:ext cx="8205387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 userDrawn="1"/>
        </p:nvPicPr>
        <p:blipFill>
          <a:blip r:embed="rId26" cstate="print">
            <a:clrChange>
              <a:clrFrom>
                <a:srgbClr val="BFBFBF"/>
              </a:clrFrom>
              <a:clrTo>
                <a:srgbClr val="BFBFBF">
                  <a:alpha val="0"/>
                </a:srgbClr>
              </a:clrTo>
            </a:clrChange>
            <a:biLevel thresh="75000"/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harpenSoften amount="100000"/>
                    </a14:imgEffect>
                    <a14:imgEffect>
                      <a14:saturation sat="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8" y="6276823"/>
            <a:ext cx="1371602" cy="533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752" y="6109000"/>
            <a:ext cx="2212848" cy="67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983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1" r:id="rId1"/>
    <p:sldLayoutId id="2147484112" r:id="rId2"/>
    <p:sldLayoutId id="2147484113" r:id="rId3"/>
    <p:sldLayoutId id="2147484114" r:id="rId4"/>
    <p:sldLayoutId id="2147484115" r:id="rId5"/>
    <p:sldLayoutId id="2147484116" r:id="rId6"/>
    <p:sldLayoutId id="2147484117" r:id="rId7"/>
    <p:sldLayoutId id="2147484118" r:id="rId8"/>
    <p:sldLayoutId id="2147484119" r:id="rId9"/>
    <p:sldLayoutId id="2147484120" r:id="rId10"/>
    <p:sldLayoutId id="2147484121" r:id="rId11"/>
    <p:sldLayoutId id="2147484134" r:id="rId12"/>
    <p:sldLayoutId id="2147484135" r:id="rId13"/>
    <p:sldLayoutId id="2147484136" r:id="rId14"/>
    <p:sldLayoutId id="2147484137" r:id="rId15"/>
    <p:sldLayoutId id="2147484138" r:id="rId16"/>
    <p:sldLayoutId id="2147484139" r:id="rId17"/>
    <p:sldLayoutId id="2147484140" r:id="rId18"/>
    <p:sldLayoutId id="2147484141" r:id="rId19"/>
    <p:sldLayoutId id="2147484142" r:id="rId20"/>
    <p:sldLayoutId id="2147484143" r:id="rId2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bg1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rgbClr val="86AA2C"/>
        </a:buClr>
        <a:buSzPct val="76000"/>
        <a:buFont typeface="Wingdings 3"/>
        <a:buChar char=""/>
        <a:defRPr kumimoji="0" sz="32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rgbClr val="86AA2C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rgbClr val="86AA2C"/>
        </a:buClr>
        <a:buSzPct val="76000"/>
        <a:buFont typeface="Wingdings 3"/>
        <a:buChar char=""/>
        <a:defRPr kumimoji="0" sz="22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rgbClr val="86AA2C"/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rgbClr val="86AA2C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  <a:solidFill>
            <a:srgbClr val="B1D45A"/>
          </a:solidFill>
        </p:spPr>
        <p:txBody>
          <a:bodyPr vert="horz" anchor="b" anchorCtr="0">
            <a:normAutofit/>
          </a:bodyPr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ill Sans MT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52" y="6305550"/>
            <a:ext cx="8229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 userDrawn="1"/>
        </p:nvPicPr>
        <p:blipFill>
          <a:blip r:embed="rId16" cstate="print">
            <a:clrChange>
              <a:clrFrom>
                <a:srgbClr val="BFBFBF"/>
              </a:clrFrom>
              <a:clrTo>
                <a:srgbClr val="BFBFBF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100000"/>
                    </a14:imgEffect>
                    <a14:imgEffect>
                      <a14:saturation sat="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52" y="6344160"/>
            <a:ext cx="1046148" cy="407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18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752" y="6109000"/>
            <a:ext cx="2212848" cy="67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693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3" r:id="rId1"/>
    <p:sldLayoutId id="2147484124" r:id="rId2"/>
    <p:sldLayoutId id="2147484125" r:id="rId3"/>
    <p:sldLayoutId id="2147484126" r:id="rId4"/>
    <p:sldLayoutId id="2147484127" r:id="rId5"/>
    <p:sldLayoutId id="2147484128" r:id="rId6"/>
    <p:sldLayoutId id="2147484129" r:id="rId7"/>
    <p:sldLayoutId id="2147484130" r:id="rId8"/>
    <p:sldLayoutId id="2147484131" r:id="rId9"/>
    <p:sldLayoutId id="2147484132" r:id="rId10"/>
    <p:sldLayoutId id="2147484133" r:id="rId11"/>
    <p:sldLayoutId id="2147484144" r:id="rId12"/>
    <p:sldLayoutId id="2147484145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rgbClr val="5E3886"/>
        </a:buClr>
        <a:buSzPct val="76000"/>
        <a:buFont typeface="Wingdings 3"/>
        <a:buChar char=""/>
        <a:defRPr kumimoji="0" sz="32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rgbClr val="5E3886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rgbClr val="5E3886"/>
        </a:buClr>
        <a:buSzPct val="76000"/>
        <a:buFont typeface="Wingdings 3"/>
        <a:buChar char=""/>
        <a:defRPr kumimoji="0" sz="22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rgbClr val="5E3886"/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rgbClr val="5E3886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2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wmf"/><Relationship Id="rId3" Type="http://schemas.openxmlformats.org/officeDocument/2006/relationships/slideLayout" Target="../slideLayouts/slideLayout23.xml"/><Relationship Id="rId7" Type="http://schemas.openxmlformats.org/officeDocument/2006/relationships/oleObject" Target="../embeddings/oleObject2.bin"/><Relationship Id="rId2" Type="http://schemas.openxmlformats.org/officeDocument/2006/relationships/tags" Target="../tags/tag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2.wmf"/><Relationship Id="rId5" Type="http://schemas.openxmlformats.org/officeDocument/2006/relationships/oleObject" Target="../embeddings/oleObject1.bin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4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20.xml"/><Relationship Id="rId5" Type="http://schemas.openxmlformats.org/officeDocument/2006/relationships/image" Target="../media/image36.wmf"/><Relationship Id="rId4" Type="http://schemas.openxmlformats.org/officeDocument/2006/relationships/image" Target="../media/image35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3.xml"/><Relationship Id="rId4" Type="http://schemas.openxmlformats.org/officeDocument/2006/relationships/image" Target="../media/image10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2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jpe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23.xml"/><Relationship Id="rId6" Type="http://schemas.openxmlformats.org/officeDocument/2006/relationships/image" Target="../media/image42.jpeg"/><Relationship Id="rId11" Type="http://schemas.openxmlformats.org/officeDocument/2006/relationships/image" Target="../media/image47.jpeg"/><Relationship Id="rId5" Type="http://schemas.openxmlformats.org/officeDocument/2006/relationships/image" Target="../media/image41.png"/><Relationship Id="rId10" Type="http://schemas.openxmlformats.org/officeDocument/2006/relationships/image" Target="../media/image46.jpeg"/><Relationship Id="rId4" Type="http://schemas.openxmlformats.org/officeDocument/2006/relationships/image" Target="../media/image40.png"/><Relationship Id="rId9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0.png"/><Relationship Id="rId7" Type="http://schemas.openxmlformats.org/officeDocument/2006/relationships/image" Target="../media/image52.jpeg"/><Relationship Id="rId12" Type="http://schemas.openxmlformats.org/officeDocument/2006/relationships/image" Target="../media/image57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24.xml"/><Relationship Id="rId6" Type="http://schemas.openxmlformats.org/officeDocument/2006/relationships/image" Target="../media/image51.jpeg"/><Relationship Id="rId11" Type="http://schemas.openxmlformats.org/officeDocument/2006/relationships/image" Target="../media/image56.png"/><Relationship Id="rId5" Type="http://schemas.openxmlformats.org/officeDocument/2006/relationships/image" Target="../media/image50.jpeg"/><Relationship Id="rId10" Type="http://schemas.openxmlformats.org/officeDocument/2006/relationships/image" Target="../media/image55.png"/><Relationship Id="rId4" Type="http://schemas.openxmlformats.org/officeDocument/2006/relationships/image" Target="../media/image49.jpeg"/><Relationship Id="rId9" Type="http://schemas.openxmlformats.org/officeDocument/2006/relationships/image" Target="../media/image54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25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Relationship Id="rId9" Type="http://schemas.openxmlformats.org/officeDocument/2006/relationships/image" Target="../media/image64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40.png"/><Relationship Id="rId7" Type="http://schemas.openxmlformats.org/officeDocument/2006/relationships/image" Target="../media/image68.jpeg"/><Relationship Id="rId12" Type="http://schemas.openxmlformats.org/officeDocument/2006/relationships/image" Target="../media/image73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26.xml"/><Relationship Id="rId6" Type="http://schemas.openxmlformats.org/officeDocument/2006/relationships/image" Target="../media/image67.jpeg"/><Relationship Id="rId11" Type="http://schemas.openxmlformats.org/officeDocument/2006/relationships/image" Target="../media/image72.jpeg"/><Relationship Id="rId5" Type="http://schemas.openxmlformats.org/officeDocument/2006/relationships/image" Target="../media/image66.png"/><Relationship Id="rId10" Type="http://schemas.openxmlformats.org/officeDocument/2006/relationships/image" Target="../media/image71.jpeg"/><Relationship Id="rId4" Type="http://schemas.openxmlformats.org/officeDocument/2006/relationships/image" Target="../media/image65.jpeg"/><Relationship Id="rId9" Type="http://schemas.openxmlformats.org/officeDocument/2006/relationships/image" Target="../media/image7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27.xml"/><Relationship Id="rId4" Type="http://schemas.microsoft.com/office/2007/relationships/hdphoto" Target="../media/hdphoto4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WMF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2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2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4.xml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wmf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31.xml"/><Relationship Id="rId4" Type="http://schemas.openxmlformats.org/officeDocument/2006/relationships/image" Target="../media/image7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32.xml"/><Relationship Id="rId4" Type="http://schemas.openxmlformats.org/officeDocument/2006/relationships/image" Target="../media/image8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3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3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35.xml"/><Relationship Id="rId4" Type="http://schemas.openxmlformats.org/officeDocument/2006/relationships/image" Target="../media/image8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36.xml"/><Relationship Id="rId4" Type="http://schemas.openxmlformats.org/officeDocument/2006/relationships/image" Target="../media/image86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tags" Target="../tags/tag3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87.emf"/><Relationship Id="rId4" Type="http://schemas.openxmlformats.org/officeDocument/2006/relationships/oleObject" Target="../embeddings/Microsoft_Word_97_-_2003_Document1.doc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38.xml"/><Relationship Id="rId4" Type="http://schemas.openxmlformats.org/officeDocument/2006/relationships/image" Target="../media/image8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3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wmf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4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4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4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4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4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4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46.xml"/><Relationship Id="rId4" Type="http://schemas.openxmlformats.org/officeDocument/2006/relationships/image" Target="../media/image9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4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WMF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4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4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WMF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5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WMF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5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5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WMF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5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WMF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5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WMF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5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WMF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5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5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5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5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6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7.xml"/><Relationship Id="rId4" Type="http://schemas.openxmlformats.org/officeDocument/2006/relationships/image" Target="../media/image15.w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61.xml"/><Relationship Id="rId5" Type="http://schemas.openxmlformats.org/officeDocument/2006/relationships/image" Target="../media/image113.tif"/><Relationship Id="rId4" Type="http://schemas.openxmlformats.org/officeDocument/2006/relationships/image" Target="../media/image1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8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4900" dirty="0" smtClean="0"/>
              <a:t>Diabetes Fundamentals</a:t>
            </a:r>
            <a:br>
              <a:rPr lang="en-US" sz="4900" dirty="0" smtClean="0"/>
            </a:br>
            <a:r>
              <a:rPr lang="en-US" sz="4900" dirty="0" smtClean="0"/>
              <a:t>Nutrition and Exercise</a:t>
            </a:r>
            <a:endParaRPr lang="en-US" dirty="0"/>
          </a:p>
        </p:txBody>
      </p:sp>
      <p:sp>
        <p:nvSpPr>
          <p:cNvPr id="11" name="Subtitle 10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lvl="0">
              <a:lnSpc>
                <a:spcPts val="2400"/>
              </a:lnSpc>
              <a:spcBef>
                <a:spcPts val="0"/>
              </a:spcBef>
              <a:buClr>
                <a:srgbClr val="86AA2C"/>
              </a:buClr>
            </a:pPr>
            <a:r>
              <a:rPr lang="en-US" sz="2400" dirty="0">
                <a:solidFill>
                  <a:prstClr val="black"/>
                </a:solidFill>
              </a:rPr>
              <a:t>Beverly </a:t>
            </a:r>
            <a:r>
              <a:rPr lang="en-US" sz="2400" dirty="0" err="1">
                <a:solidFill>
                  <a:prstClr val="black"/>
                </a:solidFill>
              </a:rPr>
              <a:t>Dyck</a:t>
            </a:r>
            <a:r>
              <a:rPr lang="en-US" sz="2400" dirty="0">
                <a:solidFill>
                  <a:prstClr val="black"/>
                </a:solidFill>
              </a:rPr>
              <a:t> Thomassian, RN, MPH, BC-ADM, CDE</a:t>
            </a:r>
          </a:p>
          <a:p>
            <a:pPr lvl="0">
              <a:lnSpc>
                <a:spcPts val="2400"/>
              </a:lnSpc>
              <a:spcBef>
                <a:spcPts val="0"/>
              </a:spcBef>
              <a:buClr>
                <a:srgbClr val="86AA2C"/>
              </a:buClr>
            </a:pPr>
            <a:r>
              <a:rPr lang="en-US" sz="2400" dirty="0">
                <a:solidFill>
                  <a:prstClr val="black"/>
                </a:solidFill>
              </a:rPr>
              <a:t>President, Diabetes Education </a:t>
            </a:r>
            <a:r>
              <a:rPr lang="en-US" sz="2400" dirty="0" smtClean="0">
                <a:solidFill>
                  <a:prstClr val="black"/>
                </a:solidFill>
              </a:rPr>
              <a:t>Services</a:t>
            </a:r>
            <a:endParaRPr lang="en-US" sz="2400" dirty="0">
              <a:solidFill>
                <a:prstClr val="black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100" y="543839"/>
            <a:ext cx="5765800" cy="1894561"/>
          </a:xfrm>
          <a:prstGeom prst="rect">
            <a:avLst/>
          </a:prstGeom>
        </p:spPr>
      </p:pic>
      <p:pic>
        <p:nvPicPr>
          <p:cNvPr id="13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228600"/>
            <a:ext cx="999334" cy="1397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264"/>
          <p:cNvSpPr txBox="1">
            <a:spLocks noChangeArrowheads="1"/>
          </p:cNvSpPr>
          <p:nvPr/>
        </p:nvSpPr>
        <p:spPr bwMode="auto">
          <a:xfrm>
            <a:off x="2362200" y="6480842"/>
            <a:ext cx="402065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000" dirty="0">
                <a:latin typeface="Calibri" panose="020F0502020204030204" pitchFamily="34" charset="0"/>
              </a:rPr>
              <a:t>© Copyright </a:t>
            </a:r>
            <a:r>
              <a:rPr lang="en-US" sz="1000" dirty="0" smtClean="0">
                <a:latin typeface="Calibri" panose="020F0502020204030204" pitchFamily="34" charset="0"/>
              </a:rPr>
              <a:t>1999-2014, </a:t>
            </a:r>
            <a:r>
              <a:rPr lang="en-US" sz="1000" dirty="0">
                <a:latin typeface="Calibri" panose="020F0502020204030204" pitchFamily="34" charset="0"/>
              </a:rPr>
              <a:t>Diabetes </a:t>
            </a:r>
            <a:r>
              <a:rPr lang="en-US" sz="1000" dirty="0" smtClean="0">
                <a:latin typeface="Calibri" panose="020F0502020204030204" pitchFamily="34" charset="0"/>
              </a:rPr>
              <a:t>Education Services</a:t>
            </a:r>
            <a:r>
              <a:rPr lang="en-US" sz="1000" dirty="0">
                <a:latin typeface="Calibri" panose="020F0502020204030204" pitchFamily="34" charset="0"/>
              </a:rPr>
              <a:t>, All Rights Reserved.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3005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95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Average American Consumes</a:t>
            </a:r>
            <a:br>
              <a:rPr lang="en-US" dirty="0" smtClean="0"/>
            </a:br>
            <a:r>
              <a:rPr lang="en-US" dirty="0" smtClean="0"/>
              <a:t>25 teaspoons of sugar a day (400 </a:t>
            </a:r>
            <a:r>
              <a:rPr lang="en-US" dirty="0" err="1" smtClean="0"/>
              <a:t>cals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5791200" cy="4953000"/>
          </a:xfrm>
        </p:spPr>
        <p:txBody>
          <a:bodyPr>
            <a:normAutofit/>
          </a:bodyPr>
          <a:lstStyle/>
          <a:p>
            <a:r>
              <a:rPr lang="en-US" dirty="0" smtClean="0">
                <a:effectLst/>
              </a:rPr>
              <a:t>Warning label on sodas proposed</a:t>
            </a:r>
          </a:p>
          <a:p>
            <a:r>
              <a:rPr lang="en-US" dirty="0" smtClean="0">
                <a:effectLst/>
              </a:rPr>
              <a:t> One soda has 12 teaspoons sugar</a:t>
            </a:r>
          </a:p>
          <a:p>
            <a:r>
              <a:rPr lang="en-US" dirty="0" smtClean="0">
                <a:effectLst/>
              </a:rPr>
              <a:t>On </a:t>
            </a:r>
            <a:r>
              <a:rPr lang="en-US" dirty="0" err="1" smtClean="0">
                <a:effectLst/>
              </a:rPr>
              <a:t>avg</a:t>
            </a:r>
            <a:r>
              <a:rPr lang="en-US" dirty="0" smtClean="0">
                <a:effectLst/>
              </a:rPr>
              <a:t>, 1 person consumes 40 gallons of soda each year</a:t>
            </a:r>
          </a:p>
          <a:p>
            <a:r>
              <a:rPr lang="en-US" dirty="0" smtClean="0"/>
              <a:t>ADA guidelines “limit sodas and beverages with sugar, High Fructose Corn Syrup, (HFCS)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600" y="1600200"/>
            <a:ext cx="2401214" cy="2971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1931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458200" cy="1219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ADA recommendation</a:t>
            </a:r>
            <a:br>
              <a:rPr lang="en-US" dirty="0" smtClean="0"/>
            </a:br>
            <a:r>
              <a:rPr lang="en-US" dirty="0" smtClean="0"/>
              <a:t>Eat Less Junk Food &amp; Sugary Drinks –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76400"/>
            <a:ext cx="8229600" cy="4480560"/>
          </a:xfrm>
        </p:spPr>
        <p:txBody>
          <a:bodyPr/>
          <a:lstStyle/>
          <a:p>
            <a:r>
              <a:rPr lang="en-US" sz="2800" dirty="0" smtClean="0">
                <a:latin typeface="Tahoma" pitchFamily="34" charset="0"/>
              </a:rPr>
              <a:t>Less Processed Foods</a:t>
            </a:r>
          </a:p>
          <a:p>
            <a:r>
              <a:rPr lang="en-US" sz="2800" dirty="0" smtClean="0">
                <a:latin typeface="Tahoma" pitchFamily="34" charset="0"/>
              </a:rPr>
              <a:t>Less Sugary Beverages </a:t>
            </a:r>
          </a:p>
          <a:p>
            <a:pPr lvl="1"/>
            <a:r>
              <a:rPr lang="en-US" sz="2500" dirty="0" smtClean="0">
                <a:latin typeface="Tahoma" pitchFamily="34" charset="0"/>
              </a:rPr>
              <a:t>increase visceral adiposity</a:t>
            </a:r>
          </a:p>
          <a:p>
            <a:pPr lvl="1"/>
            <a:r>
              <a:rPr lang="en-US" dirty="0" smtClean="0">
                <a:latin typeface="Tahoma" pitchFamily="34" charset="0"/>
              </a:rPr>
              <a:t>With sugar</a:t>
            </a:r>
            <a:r>
              <a:rPr lang="en-US" dirty="0" smtClean="0"/>
              <a:t> or </a:t>
            </a:r>
          </a:p>
          <a:p>
            <a:pPr lvl="1"/>
            <a:r>
              <a:rPr lang="en-US" dirty="0" smtClean="0">
                <a:latin typeface="Tahoma" pitchFamily="34" charset="0"/>
              </a:rPr>
              <a:t>High fructose corn syrup</a:t>
            </a:r>
          </a:p>
          <a:p>
            <a:endParaRPr lang="en-US" dirty="0">
              <a:latin typeface="Tahoma" pitchFamily="34" charset="0"/>
            </a:endParaRPr>
          </a:p>
          <a:p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Soda Tax?</a:t>
            </a:r>
          </a:p>
          <a:p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Junk Food Tax?</a:t>
            </a:r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Font typeface="Courier New" pitchFamily="49" charset="0"/>
              <a:buChar char="o"/>
              <a:defRPr/>
            </a:pPr>
            <a:endParaRPr lang="en-US" dirty="0"/>
          </a:p>
          <a:p>
            <a:pPr lvl="1"/>
            <a:endParaRPr lang="en-US" dirty="0" smtClean="0">
              <a:latin typeface="Tahoma" pitchFamily="34" charset="0"/>
            </a:endParaRPr>
          </a:p>
          <a:p>
            <a:pPr lvl="1"/>
            <a:endParaRPr lang="en-US" dirty="0" smtClean="0">
              <a:latin typeface="Tahoma" pitchFamily="34" charset="0"/>
            </a:endParaRPr>
          </a:p>
        </p:txBody>
      </p:sp>
      <p:pic>
        <p:nvPicPr>
          <p:cNvPr id="4813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521200"/>
            <a:ext cx="2395682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5" name="Picture 7" descr="http://media.spokesman.com/photos/2012/06/02/heller_t470.jpg?84974f3f373deb0dda0f75a22ddd9b7d3a332b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745816"/>
            <a:ext cx="3497984" cy="2440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3062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smtClean="0"/>
              <a:t>Teaching About Eating Healthy</a:t>
            </a:r>
          </a:p>
        </p:txBody>
      </p:sp>
      <p:graphicFrame>
        <p:nvGraphicFramePr>
          <p:cNvPr id="378884" name="Object 4"/>
          <p:cNvGraphicFramePr>
            <a:graphicFrameLocks noGrp="1" noChangeAspect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043483969"/>
              </p:ext>
            </p:extLst>
          </p:nvPr>
        </p:nvGraphicFramePr>
        <p:xfrm>
          <a:off x="4005263" y="1935163"/>
          <a:ext cx="717550" cy="811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534" name="Clip" r:id="rId5" imgW="716890" imgH="811987" progId="MS_ClipArt_Gallery.5">
                  <p:embed/>
                </p:oleObj>
              </mc:Choice>
              <mc:Fallback>
                <p:oleObj name="Clip" r:id="rId5" imgW="716890" imgH="811987" progId="MS_ClipArt_Gallery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5263" y="1935163"/>
                        <a:ext cx="717550" cy="811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883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85800" y="1349375"/>
            <a:ext cx="4037013" cy="4497387"/>
          </a:xfrm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</a:pPr>
            <a:r>
              <a:rPr lang="en-US" sz="2800" dirty="0" smtClean="0"/>
              <a:t>Major food groups</a:t>
            </a:r>
          </a:p>
          <a:p>
            <a:pPr algn="ctr" eaLnBrk="1" hangingPunct="1">
              <a:buFont typeface="Wingdings" panose="05000000000000000000" pitchFamily="2" charset="2"/>
              <a:buNone/>
            </a:pPr>
            <a:r>
              <a:rPr lang="en-US" sz="2800" dirty="0" smtClean="0"/>
              <a:t>“Handy Diet”   </a:t>
            </a:r>
          </a:p>
          <a:p>
            <a:pPr algn="ctr" eaLnBrk="1" hangingPunct="1">
              <a:buFont typeface="Wingdings" panose="05000000000000000000" pitchFamily="2" charset="2"/>
              <a:buNone/>
            </a:pPr>
            <a:r>
              <a:rPr lang="en-US" sz="2800" dirty="0" smtClean="0"/>
              <a:t>Plate Method</a:t>
            </a:r>
          </a:p>
          <a:p>
            <a:pPr algn="ctr" eaLnBrk="1" hangingPunct="1">
              <a:buFont typeface="Wingdings" panose="05000000000000000000" pitchFamily="2" charset="2"/>
              <a:buNone/>
            </a:pPr>
            <a:r>
              <a:rPr lang="en-US" sz="2800" dirty="0" smtClean="0"/>
              <a:t>Exchange Lists</a:t>
            </a:r>
          </a:p>
          <a:p>
            <a:pPr algn="ctr" eaLnBrk="1" hangingPunct="1">
              <a:buFont typeface="Wingdings" panose="05000000000000000000" pitchFamily="2" charset="2"/>
              <a:buNone/>
            </a:pPr>
            <a:r>
              <a:rPr lang="en-US" sz="2800" dirty="0" smtClean="0"/>
              <a:t>Food Diaries / Glucose Records</a:t>
            </a:r>
          </a:p>
          <a:p>
            <a:pPr algn="ctr" eaLnBrk="1" hangingPunct="1">
              <a:buFont typeface="Wingdings" panose="05000000000000000000" pitchFamily="2" charset="2"/>
              <a:buNone/>
            </a:pPr>
            <a:r>
              <a:rPr lang="en-US" sz="2800" dirty="0" smtClean="0"/>
              <a:t>Carbohydrate Counting</a:t>
            </a:r>
          </a:p>
          <a:p>
            <a:pPr algn="ctr" eaLnBrk="1" hangingPunct="1">
              <a:buFont typeface="Wingdings" panose="05000000000000000000" pitchFamily="2" charset="2"/>
              <a:buNone/>
            </a:pPr>
            <a:r>
              <a:rPr lang="en-US" sz="2000" i="1" dirty="0" smtClean="0"/>
              <a:t>Assess what is best for the situation.</a:t>
            </a:r>
            <a:endParaRPr lang="en-US" sz="2800" dirty="0" smtClean="0"/>
          </a:p>
          <a:p>
            <a:pPr eaLnBrk="1" hangingPunct="1"/>
            <a:endParaRPr lang="en-US" sz="2800" dirty="0" smtClean="0"/>
          </a:p>
        </p:txBody>
      </p:sp>
      <p:graphicFrame>
        <p:nvGraphicFramePr>
          <p:cNvPr id="378885" name="Object 5"/>
          <p:cNvGraphicFramePr>
            <a:graphicFrameLocks noGrp="1" noChangeAspect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3701767617"/>
              </p:ext>
            </p:extLst>
          </p:nvPr>
        </p:nvGraphicFramePr>
        <p:xfrm>
          <a:off x="7635875" y="4927600"/>
          <a:ext cx="1050925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535" name="Clip" r:id="rId7" imgW="716250" imgH="777149" progId="MS_ClipArt_Gallery.5">
                  <p:embed/>
                </p:oleObj>
              </mc:Choice>
              <mc:Fallback>
                <p:oleObj name="Clip" r:id="rId7" imgW="716250" imgH="777149" progId="MS_ClipArt_Gallery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35875" y="4927600"/>
                        <a:ext cx="1050925" cy="114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78886" name="Picture 2" descr="MyPlat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349375"/>
            <a:ext cx="3014662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534752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0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157230"/>
            <a:ext cx="2993571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xMTEhUUExQWFRUWFxcXGRUXFRUXFxgYFxQXFhcXFxUYHCggGBolHRQUITEhJSkrLi4uFx8zODMsNygtLiwBCgoKDg0OGxAQGywkHyQsLCwsLywsLCwsLCwsLCwsLCwsLCwsLCwsLCwsLCwsLCwsLCwsLCwsLCwsLCwsLCwsLP/AABEIALkBEQMBIgACEQEDEQH/xAAcAAACAgMBAQAAAAAAAAAAAAAFBgQHAQIDAAj/xAA7EAABAwIFAgQDBwQBAwUAAAABAAIDBBEFBhIhMUFREyJhcYGRoQcUIzJCUrEWwdHhYhUzghdDU5Lw/8QAGQEAAwEBAQAAAAAAAAAAAAAAAgMEAQAF/8QAJREAAgICAgIDAAMBAQAAAAAAAQIAEQMhEjEEQRMiUTJhcSOx/9oADAMBAAIRAxEAPwCkQF6yyvBdOngF662ssWXTpgLZbRtubBMWF5WfJYu2CBnC9wlQt1FsAlbiJ3Yqy6HKjGji6n/04z9qQfJHoSkeKfZlb4FQCWQBysBmVow0bBDcXwv7v+IwcI9kuqkq3WIIaOT3QuzPtZwQY9NF/FsrN0ktal3BcNd94a1w2uvos4PGGWIHCQMdpooX69gbrQzKN7imonQjbgtIGsA9FCziGthdfsgNNnyJjbXSznHOBqG6WcIACTHBG/IqPbdx91Nw2QxSAkbIbRai4G10yVDfFDWhu+ya4BFGVofrGNlWZGjSutDTaHh1kQy7SNYwAhE6qJtlAnHH/GYwLdwvhuKt07lRK+t1us07JRxiXQ3Y2W+CVDzY2JT3cldRC4wGjUaJrhuAlbMOUmSA2FimiGY24WlXNbhIXIVOo1kBEonEsNdC8sKxDQPdwFZ2IZWfUSa7WCK0WUdFld87UKEmXCl7MqZuBSHovPwWQdFcjsJDfzD6KC/BXPvYfRB82T8jfhw/speohLTuLLknLOeFui/M3buk9zVUjFhZkmRApoG5osr2lYRxc8SvLBWCV06ZusFeWCunTK8tV5dMnILZYC8AunTyzZe0lbALJ1Qjlun1ztHKvDCMJGkXCr/7L6WFuqWTm9grR/6/C21kjKFJ3KMbsFoCdJaMAWa1QpKJ54CJsx6LqCPgpkOJwu4cEsophjK4iVWYG95848qZMu0sVO3oEYm06SdrWS++PXd3RCxCDUyzkO4SxDGAdmjZVBnaqkfLp3AKtMxgtAHKXs4YY0Rl1vMOEAyG9x+NFUyrJ8JkY0Oc02PVcaWlLzYcItWYxM5nhuZtxddcNpeE1nCi5WrctTeCjDQp2F21hembYWQnEat0Vi3c36KbGS5jc3FMctejjAZdQsQlsLoNlLFpZQGOYQbdQmefAXyA3NroTjYmpF8igQXg+EiodqduAnWlwdjQAAEKy7QuphpfuO6Y4atvdVpSipG5LG5Bq8PFuEGoqYlx1dEzYnXRtaTccJawKV8pcSLNvshZVJ13NVyBDETAFKa0FdqWmCjY7MIW6uyLjUHlOFZTB2y6spWtHQJBxfPFt2cpWr80VUu5eWjsFqx6+O7i/Uf8+4ex9O64HCqjCMvaxd3CK1GZZ5IfBPmJ2umTL+DSCIa7BczkDUxcYDU0CR5ditu1RK7Kcbh5dinl2GlaxYeXbDlLV2/Y4rjMpnE8KfCdxt3Q8hXHi+D3uHtVY49h/hSEDgqnHl5aPclzYeI5DqC2tWzmLUrBKdJ5heWqyunTnp6LoAp2LUZjeb8k3UVrLpfKxceiVNqaIvcGt3LjYLevpDG8sdyOV3iBic13BG6O4TluWscZX+UO39SuLBRZg5QeowZeDPBj0gADlPNFh9OQNxflV9JlSanBMb7gC9ip+XMUmf5PDOrj/fopOQNkbjVa9R2qado6hDJGtcbH5hegw6Zou4gXNzq7KNUwvfcxPbcGxB/sl2bjgBCM1a+NmkG+yl4TiUejzuAPYlK+J0FR4ZLXDV1CrvFppdZDrtI9SjA5e5gXdS9IKqLVs8H4oHnKoJb5eBuVVuEwVcgLoA52nmxW82YJy0skJvwb8hZ8RjOP4bhFuMRyjQG790WweiLvhuk7CCA/3T9grnu/Cj/M8c9ggyIAeIlGFjx5GB6+UBxR7KuWfGIkkHsFPZ9nxO7n79wjeXqGamJZIdTP0uA49CExcZUSfyPIXJpYVp8JazcABT6d1/gtKjEGtaf5QKixsPDwzfe11oyce5LwLQ1W1TACOfZJGLQ1jXF0LxoP6TyPYpkiZ0HPUrq+mFj/ACktmJjlwgCKVTVvLBrNz1Tjlx4MTSll+DGScA/k5KcqCiDGgN2CbhB7krKVNGTjOGNJKrbO+YJHEgDyDkp5xWncWbKq/tBMlmxxtc5x5DRdLyZXGUIBoyjEi8SxgXDWNlf5jYLrirWNOlpuO6iYdglW3fwX/JccVpalv/sv+SqlwzIBdxiybhJkfrPA4Viw0w69EmfZxU3gLXgtcDuHAgpsnqBGbhxI+dlM5NyUtzNyf4QtZCa5/hjUOQtZcfZbbcnoEFmxW7yHHYDhYt3qYdSNiebmPHmIuFXGYsRbM+7eii4szXUyaT5dRK0FOwdbq1EANmKZ2ccQJFfutGqWYB0K4SNsnXJmRl7miws2WFsGWLPhsZFpbHVex6/NK7MPdHVCEDUS4af9qw30w+7gEDVqA2733AUKkYxlY97hu1zbE9AQokajLmNDUacNybCGiSVge89SNh7BZdC2J+luw7Iz/wBTboAuLWSliuI6pmhu5v0Q5TyFSci9wni0w8rf3cn0WMPeyL8gA/uun/ThMBrvtxbZLeZny0l3cxHbV1b7pSqRHYqA3DtXXhweJXNttt2HS6EU1ZSxvPhnzHpe6U6J08zrhx0E3uevaykzYE8OL2vsT3RUB2Y4A1oRx/6m1zTY3tzZLmJ5dfVjxWh1htcAH6KFgolie4SDyn9Q4TTgtXLGSI3jSd7OFx/pYTwN/wDkJQSP7/uKeGQVtA4yRASM/UP8hL2NYgZ5XSuaGucdwOArrgpBoc4kF799t9+TYJHzvlXyGeIWcN3Nta4727pqua+0xSoa4iwkjdO32cVpNSb86dvXfdKdLiDPBMZY0km+v9Q9FmhxY00jJB+k7+yMDcZm3jNT6VpiHBbSxeiW8Axds8bZoje4Gpv+k20zw8CxRA3PNIqKWYcveLYtc5o6tB2KB0zGQSCMDSDv7lWRNCq9zrl6WWaN0T9I6pOTHY1GY3o7k5lWATuuzaoHfoPqlKvn+7kNmlZf0O/xCHV+amAWjeDbupRjaW2D1LCwybXIUywhVLkjNEbC77xI0Oc7ne1uisugxiCX8krHezh/CtxrxFSLLZN1CU7LhAAyKJ1y0Oc4lHqqoa1lyVU9Lmh0tfK1wtEdo3HYXHNihyfsFB6lnUmiQeUWI5HZZloGnoEFoanSQ4fH2RgY3CC1rni7uPh37LA/7OKn1I0mFs/aPkhNbhRYCY/keCnABrh5XAqFVssERAMwMRKjqc0xxSOaYxrbsbjgpUxPGy9zjsCUd+0qoiY97WsBe/T5u1lXYBG5TkxCrgtkMJ4NQmZ7wXWNi73t0URo3WsFU5m7TY916Df4pjCN8ZtzcsWkjQUy0eAa4S/xGAj9BO59kCqYdKDqWNTCpA8JeXTUvI+Uk+AS4Y6RzWOJvfVra3pe/f2QmIB76pz7gDSOOobdE4gXbkn5rjX0utjm6izULFzefqF5hyoZUfFy1AuXhUVF7PIhBtfq63Qf5TVSYa1huBv1PX5qLhWJMpw2M6QdNgOAenlv7IizEQ++ne3YKLPlyM9LcLHjVR9oxUjOLIfmajbJG5rhcOBXbBa1rhbcEGxBBH8rjjlSCQwbm2/pdWfJxQM+pOEtqWIeHysFmggW2+WyMxQ6kPGUgC5zZHguJdY2IufguFTPJS/n3b+7p/pKXyMbmlMuVTW4VqsPIG4tcIFU1v3dwJ/ITb2XVmbWHYn23/ss12Euqm2d5Wm3Tzf6VC6O+oDixruEMNzHqAJLdINm2uLN6n3R+fEGyRa3G4LbEEb7bBBMIy3FA3yt+JNz9V3lljBsSEL5AuhATCzbleQZZnmqJPCaBHqNif7BFK37NKpwu1zT6JslnDLOjI92/wCUYy/iE1SXn8kbTpuOXGwJ9hui+dyfqJzYkVfsZV+GVtZg8oErT4bjxe4+CuTK2bo6loc0Hf0P8ruzB4nnzMa63cX/AJQ/NOZ6fD2hgZqeRdrG2aAO5PQJ6sW/2RPQOuo6isa4JD+0nG/BYxsbtLn3NxyLdPS6WWfadITcQxkft1O1fPgpwOFQYnSNlczQ5zSWne7Xeh6i6MgjuAtXKVIDyXOdqdzueSmjJmX6OcONVL4R/SLtaHC251G/XokrEX6JXxkgOY4tPuDbZejqHgWvt26fJEJYxDilNRszxlympnRinqBJrvdhLSW9nEt6fBCZ8KfExrxLG6//AMb7uFu42IUCkp5pyfCifIRzoaTb3I4RSLKVc5upsDrermA/IuQs6juFjBHZhDCsyzHTDPK7widzy4D35sndmGU9RGGxeYDgsG47G/RVnhOCTuqo4JI3Me8/qFvKN3G/BAAPCv3DKBkUbWNFgAB77cn1SXCnYishAOoh0dZJTSmGU6rC9rgu0+17qK6qY6Yll9Nza+3v/f5Kyp8Ihk/PGx3u1p/kKDNl+nYDaJg62DR/CAqKgBzexAOFV7mnZxuD9FpjWZ6kHQ2MC5s15N79yG8qFPTkyvELtLAQLjvYEgH0NwpVHQb6nXJ4uTc/6SsaMpNGUjGGALRVqMqmZzpJpHueTfgAD2CX81Yc9hbaMFuzbsbvfpcBWpM1C6qnvfYm4tsOtwqhlZYnLhTjoSuMDy2JHkVJMTbbWte54v2TRBkGCNt2udIDwSf8bKfJQt0m4IcOnQjv6LXCK8xyBh/I7ax6HoUl87v0akQFRJx2hfSv66Dwe3ou+G4FJUDU8lrfqnDGqXxnaRawPJF7rvHAxoa11tRIsN7kjsAmLlYruW42bjuLf9Ex/vcvJ30HsPmvIubfs6hFduZSxmt8Bsezxcep22USpzTI/aOMAu7m/wAV2fANAsNrAH4i6k0uHxxwmURkvLdLG3JJedmkDtex9LX6KXHjRuxGL5uQzXAqAyvLJC6fzB7nax4cVxawA9Bwjc8Lgzx4CGRRNfs64bL6hg4HZx/hT6UU1ML20BrA1xHW3mDQOXPJd8rcKPLAar8Se7Y7Wjgvaw/fIR+rYWHSyoJ9RXZswBLizpWPbGXaz5nPOzW2OzYwCbc8ndDGYtiHiGRsPixk9SNXl2uCN+i6ZorAHxxU4Adu1rGixJNrkn9uwJ9kxZPp5gxkUzQCB+Zrri3O4sgZVYUaNzeRU6h/K4+9Q6zG9lzbzix25t3HqpOMZREkbg11yQdnAWPp6JiooQAAFLkFmkk2AFyTwLeq5fCwgdQD5WS9GUTl3K8dM9zpd363AB36ADx7+qdfFY0XGho/c5zWge5OyTM9ZginneKcat95bkC4FjotyNuTsl0Qvfu8udbubgew6LCrMfsZ6GDESt1UdMVx+HUxvjXZq/E0Em4BGzSPis49megdGIoGWGxL/DIdtvsbXSWYbLkY1vxgA/3Kfgsgk9RohxGGQtjbKyNvGp/lA+fVPWB4dHTxlsEmsElxcHB4Lj1BBsqc8ILvSzPiOpjnNPdpIPzC0KANRWbxC+wZd+FVpYS2TvsTsCD6qBieVzU18VQ6GN8TIy1wkJsXXu0tYOSN+bcpUy59oJa9oq4/EaLDW0APb6lvDvoVcOG1cc0bZInB7HcOHH+j6J2NZ5WfG2M0RA1RlSnk2fCy22zWho8puOEWZRgC3Tsp2lZ0I6k9wRU4HBICHxRvB5DmNP8AISRmb7NKPSXxM8PfhpNhfbyg8eystzgEt5qxBrWsaTy/j0AP+QhY6hp3BOBYG2miZHELgDe9vMepPcqfLCOTt/xH+F3pJ2lotYFddTW73CksyyhBFU0DTIxpL4zqDTa5HDmtPcgkItFOHNDmnYj2PsQdx7HhQny63+QXsRvbZDMSoKySVn3SVkVi7xA9utjm28o083B6gjbquUWaEBxQuNDJkJzVizIKaSRxsGtPvc7AAHknYKRTYVU2/Ekiv/xa8D5F390CznkCSuj0mrc3SbhgY3w793D8x57/AATVUk0YokDc55OpQ6OMOdu7dzv+TtyfmUVrodBIUTLlFJSxNjnALmgAPbu1x9z/AAV6vn3Jut6ErvkbHUM4HhIk87xdvQd7dT6JidE1uwAsPRCsArmugjc3gtH8b/W6lyVXdPWgJDkJZtzeSNp5aD8AgeI5VpZOYw086m+U355HPxUzEcXihbqkcGj6n2CUar7Sog6zInOHcuDfpYrGZR3NTA7/AMRO02ACIgXLgCSCQCd+hXKipvFeXNIcAdIDd9xzc/4Q3MP2gRmllfG1wlaAWscL/qFzcdAL34XHKGem1BayJn4p/My9tI/U/jcb/VKr2vUbtfq2jGj7key8pFnLy3ifyZzH7Kzro30/4UrbG1wbgh47sPULlX1hsJRNp0sAbF5dri2q7jYHd2/Nth69sS1aA57GvaD5TqL7X5/MLjgbhQhhkZs6zWB3FvEvt3O1vgkoAs1cRUzemzNI8hzo9TwBYvdaMEfqDe6k/wBSSSPZTtLXyP5Lb2aOpt0A991AxXLpkYTHI8G23muHEdL8/JTPs8wMwMM7wPEebDrpHT/Py7In4hS0O2sCMDMuRRODwCZdJDnuJJIve4HA+FkbwKI+IL/D2UWpqTYE/tHysuWT8ZdVyuZE0gQ3YZCBpvfoepsPqFF4uQuxJ9RmdAqj+5YtM1JP21Yo+KjiiYS3x3lryNjoYLlvxJb8AU3yUDSBq3Pe5Sp9oOX3VFLpa4kxEvY0772sRc7i4VjeRWiNfsRhQcwTKZoGNuLqycEyfHLT+K6UNHaxPx2VUMms617Ecgo3RZnmjZ4bX+Xt0+Seoruek2TnpGqP02R4n/knZ6XIafax5QmbIMzQTdu3Z7SD8OUo4lj0kv5j8AiWEYHXTRiSItDXcXla0npxyu0fUzmU7cQockVXIYXe1ihNZhEkbrOaWnsRZdcQbiNHYyOexpNg4SAtJ7XBUjDc+TamtqQ2do/cAXAehXcQYa+Q3ogwLLTEJv8AsszEaepFO4/hzG3oH/pcO1+Pl2UjM+L4bKxrodTXfqaRb69VX9TMA7U0+oPbfZcBxMzIRmxnkKn0Dj2faSlu25lkH6GWNvd3ASFif2rVbyRDFFEOmq73fPYfRIcEd+b9/U3/ALpiw7Bi7iM35tYuJ9ewRWTqSDxUxi23O3/qBiHJlb7CNlv4QeqzFLLI6SbzFwDTa4sGm4LBezTf03TJPgDmj8SzB29EAxamjYDYgriIYTGehD+XsTdK2wlYLbedwafTnY+ybqTCHOF3yEj/AIW/lU3h9a2GTU62g7PB4LTyi+G4g184bDOXR8lhHmHYaha4SGxe4tjTcZZstXp/Dh6cl24v8OVHZjU1Pd2lkh7btPz37dlypCNK7eADylUR1GhV6YXGLAsxR1EYds13VmoFw6bjZFY5WuuGuBItcdR7jlI0WBRPdxY90QZlOWNwlicdQGzg8k27EHkeicjuRsSbJgxg6av9jRJTBwIcL3ukzHsuyAnw5QGHi7dRae3IuEzYVi5LvBnbol6HgP8A8H0Sx9oePujIhiNnncn9o4+fK1+JSzBwLkGUKPcA4L95w4uZJKyaFxLgLiOSMnc2aXWc3ryt8fzu78lPa/WS1/8A6g/ylZ0RO5JJPJJuT7nkrwhA6Kf5zVT0x4aXZkaZ75Dqke557uJP8rn4akkLXSlXcr0BQnFrU1fZbg7InzyAC73AD0Abcgf+RP0QvC8Bnn3Yyzf3u8rfgevwum7LuCyUpdqka8Gxs1rhY733PPTtwqcFj/J5nnMjCvcbvDWVx+/jt9F5U8l/Z5dGIv3GaMWOh4HNjcn1F+eVGlp5SNDQ8uc7YusABfpbgeihTV0zraS02Isbi+3U2RjKNa98jvEAFrW/ueVOoDNUsYlVuEafI75GDxJ3A/tY0AfE/q+KDY1TyYez8VwMOwEgafKeAHAcX7+isyml2XWspWSsLXtDmkEOaQCCD3BTHwqRUnXMwO5WtFh01ZBqjPhMcLNke0kkfuay4JHqSLo/kPCW0cRgDtRY43faxcSSS4i5tc+pTDDYDSdrfwgNeyojlcYoxJG7e4dpcD1Fjyp3xfEn/P8AdxnynIftGnxhZQa2qbY3NgNyTwAOSUEOIOaPO17fT/aXsTjqqxxiA8Kmvdzg7U5//EdvikHk2qmqVvuIWMZWkle+qpi1zZXueIyNJALjbSSbH6ILBRSSPMYicJW8t0m49yrddE1lom2FhsOwGyi0+FkeXxSJZLlxG5sOAB0G6rTMaozAl7iNg+TXud+L4wA5DGgb9ruTh/Q8bGHw5Z2dyJNPzs1F4KpsALPDku0AB2knV63U+mqB4TSQ4bcONyubI3dxqqBqVdmbKlXH5mvNQwA2a5zjIABfYHY7b7W4SphTpZ5GxwxOe88Nbufe/QepV8wV43uLhS8n5ZgpfEfG3zzPL3O62JuGjsBf6o8eYEb3AyB1OjK+pfs5rngFzYWejpST8dLCPqtKr7L60PDrxSNG+hpc03/8hY/NXjHDdbGEhdzMH5WsWZRTKc0zwJ4y0gg2cLXtvs7g7o3/AFu5jToIZe/QXufVWNi+FxTxujmaHNPzB7tPQqscMyR4NU4zPD2scfCB6jkOf6i9vgtD0JR8yv8AyG5PwrCaitPiTlzWHgXs5w/sE10+AQxAARt9yLn5lSMNk8vI27InVuLmdBskly0Fib/qAq2iicC10bXAjgtBB+iprMVC3Dq1ro9opRcN/bvuL9t/qrj0uDtzdvUKsPthp7mF1jp87dyOSA7+Glb47W1H3AzLQseow4Ri4cBvcI9DUA73VSZIpqh7rNNo28udf5AdSrJhpS0c3XZAEarj8Tc1uoeiqR3RWmxtzRYHbhKWshefWOHt6IVyEdTWxg9wnmCpJ84NnNIcD7JBfiJqZnyuO7nEe1jYD6IlmTMTIoSSd7cdbqtMvYk4Pc0gnUSfa5ui+NnUmFizJjcKZcz8uxiASeK0k9ARf2slquY1vBS9LjUjdm/yosmKPPLvosOEkaFShclHZuGHygJlyTgQqHmWQXjYbBv7nc2PcBV/99cem/ork+y54dh8Tu7pCe99ZG/rssXCQdxXk+TSUp2YyGDayjmNEXlD62YAI3nlia6QvIZ99XkEKp84+K9u7HEH02umn7PMeeKnTI7ZzdtgNwfTk7/RLZDCvU8Glwcx1nNNxdemVEl5GfSeF1txuibKwkEN29VWmSswiVzWO2d1arJhI6JDa1CmzI11ZZbNWSEM2aTRtcLWQWqwktJdEdJ5t0KOhqw5qFlB7nCV1LAfFOu+tzd2Hgi/6T3RTD6DXMJQNtOm3UEI7i2HNkF7eZu7T1BS5JjboR5XAuBsb837lIK8TuWI/IahSpeGh7S7Tbrbi6AV9UXOazVYfqfbp6DutqirknGuSxvt5eCurKVwF2tF+xQMgb/IxW4/7BWNYU6Rv4DpGix1Enc+o7JkwytqA0aw1otseVmamc5tr2Ft7LeSB/hhp2vtf0RhaGoJN9yR/UToy3VZwcbXA4t1KM0OMskF2uBCr2qwp4c1gefCJ46+q44hG2mdEWOewA6bNFy7V0I67rlNmoLoKsSzKmba6ql2bYnVs0LjaziA42sfYhWJh9E5zRrLtx15+XRc6XJVExxcKdhcSSXEXJJ5N04Y7G4jnR1BWEVDG8G/r3Rl2IAhb4jliN7CI7xOts5nT4Kq2S4gyt+5hwc4G5cRsGfvSfhI0I0ZA2zLGfODfdJ/2gQslpXtuNQ8zT2cOP8ACeaLBmNaNfnd1J/sFExzKtPUNs9ljyC0kEEccLEQgg3CORSKiblyhbDC1jeg3Pc8ko2AhtTQyUr7O80fR3+VPhlB3Smu9yxar69TZ7VyfCu7CpgoHEXtsu4E9TOYHcrDPmXC4eMwny8t6e4HdK2Hxho9Vb+JRixDvVVNVANke0cBxsq8DkrxPqJONQ/MTLnLV5Wh9F18PZOlA6nON5BBHRWTkDN8cLnU8pDWv/EY4mwDjs9p7XO/xVaPNlExN9/DINiAf5RBeWpF5RqjPpv7/cdweLJOzjmtkDTy424A2+J4CrDDs/VUMfhgNdbYEk3H1QfGceqKo/iv8o4YNm/7QjBvck+T8jD/AFvV9m//AL4ryTfC9vovJvxL+QObfs6rdjrFc7qbS0hkNhymRc7UGKOhkZINyw/MdQrcyvnqCcAa9D+rHbH/AGqdrKF0Zs7ZFsmvgEpZK0HVYh3UJWVRVw1PqfQVNiIPBBRKlqA42OyqGelngfqgmNugO49kSos8SxkCaO1uXDce6kXKP2MMtl1P2K4PZZL1DnWnkAs8X91NdjkbuHA+xTOQnVJkvCrPNGWmTySyNke09gRa4HZNOM4nK4aIWEl22roPVCKqmkigOlpleb3A6k8lKcn1DGoJomzOEYaNDWbE9x3TPg1NLMS1ttI/Ug8DZPB8zLOtwp2F4gYIrEhpPquWr3KDdah+oga38Mu6blCJagiPSH7k2GrsooxRpaLOuO6DYtiIL2Fo1OB+AXMwmAVsxglc3yuO5HVZwhjZpy47iPj3KAYpPKYyWNubXsljJWbH09Q9tUHMDztcbA9rrMQ5G/yC+VeNCX5SsvsF2LbJYp8yQ2uHj5rjNmlhJa11z2G6eXFScKTGaqr2RtJJFgkHA8dgqa+ocyxcxrWX7gXJt8Su2I0ElS20ry1h5a02J9LoPHlGCnPi0uqOQDnUSHejh1SuYPcYEqWLHJstwkrLmdIp/K46XtJa4eo2Ka46gEXa4H4rJtVM1tK17SHC4KSMXojTG4N2fwm2sxNrPzGyXcSxSKdrmW1AghCwB7jcTMp1BkFcDvdGIcyOZGW7WKSaTB5WX89xfa/ZcMWlmjbxq9kC2DQlJ4kbkjNmO6Y3G+5VdRy337rlieIvldZ1wB0UemltsrseLiu+5Ic9vQ6h6gj1EBMuKZeMEbXuc3zDgJVoKgN3WcSxV79tRIHqtqUl69zjWO3UCfey6xtc91gCSVYGBZajENpWBznd+ixsgx9ybL/00JWhYshqYM1YAad2pu8Z+iXdScrBhYkbKVNGZuvLWy8igzEcvdSqarLTsbKDZSKCkMjgOnVYTQudJUtS+Q73cfmo3hysOqzgR1TpQUzGCwA26rtKwEbhSnyd9TQJCwrO58MMlbe2wKJjM0dgGgOLtrcn2slHHMNA8zdu4R77K8JbJM6V4vo2APfuu+PG45CduM+HZOM9pJfwwd9Lbg/EhPOE4LFCAGN+JJK6xqbGVoHqGNTqAshi2jZdSW0htdbU25DfCCLEKuM84RK14LCSw9Oys52yC5ipjJHZu5S3AqErEdSsZ21DY7MA47rhlJ7yXeKCCDwU1y0D2jzC3qlzFLxHWOh3U9kgiY7se48UlrL1VhsT/wAzGn3CXsLx1haCDv2U2TFyRskANdTFUt1EXPELxUMZAS3X5dLTsrCyjgDaWIF51SO3JO5SrVYfrmbNqs5puEwz4pIW7fmVl/QCPXEw7jNJOLEk/BQpZ9Qt0KV8Pq5ST4p67BMVGA4crz87OG4iWY8a1ZizieWYgS+H8N53uOCfVSsOfKxgu4lw7E/wtsZqQHBt+ql4XGD15T8XMjcFwoml3yC77/FYZT6GmxRSroeztlAms02G4TyldxYe+piIbbqHXwg9V3fIAhddXAbXQVDESM3UjQ4OaN+qWXeidMz2Mdzyk1X4TayDOKebx1NuVjx91oQvAJtCL5t+yz8oYXE1rX7OcevZNtQzSFSmGYxLB+R23Ypihz4+1nMuosmByf2UplWNmPMa6F4dxYqoyEbxjM8s4020tPPdAgn4EKDcVmcMdTNlhZsvJ8TNLIhg0liVBHVdKL8yFxYqdG6hmLjZFKl7Gt53QTDPzLNfyvPI3U2RcXqPKV3yBjop5i1+zX9exQnE/wAqFj+4/lWYlAWp0+lKGoDwCDcFTXOcOiTMj/8Aab8E9foQnUKcmVlliXFwByh1ahEPKVlYhbEYi2YakrXP6rpqfblRqZTlGLO7lBoakWpfdpDh0VcY7MBrB43Vi1nB9iqlzb+Z6Zj+zUYnMABczlml2Lr3uUzhqX8t/wDbCYU1ttKsYAUVOjI100LaBSHLqh3IDmLInc3hSJFGlQsoOjNBi/i+KWeNSJYdigJ2OyVM5cj3XXB/yohjCoKiS9tUeZMSvtq+q8J3EeUEpeovzpyw/gLuN9zGbjFmvE4B8pS5PiAYbvuD2KtWq/Kqmz3+b4pi4gTFnOa6gbFsVMxsNgEO0rULZVKoAoSVmLGzPELAC2WpWwZsDZYKwVldOmF4Ly2K2dNV5ZXl06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14019" name="Picture 3" descr="C:\Users\bev_000\AppData\Local\Microsoft\Windows\Temporary Internet Files\Content.IE5\EFRK1MDT\MP900400432[2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232" y="4162060"/>
            <a:ext cx="1985144" cy="2512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Move toward the Tomato</a:t>
            </a:r>
            <a:endParaRPr lang="en-US" dirty="0"/>
          </a:p>
        </p:txBody>
      </p:sp>
      <p:pic>
        <p:nvPicPr>
          <p:cNvPr id="214020" name="Picture 4" descr="C:\Users\bev_000\AppData\Local\Microsoft\Windows\Temporary Internet Files\Content.IE5\EVED0Q0B\MP900422826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408" y="1828800"/>
            <a:ext cx="3501257" cy="2333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ight Arrow 3"/>
          <p:cNvSpPr/>
          <p:nvPr/>
        </p:nvSpPr>
        <p:spPr bwMode="auto">
          <a:xfrm>
            <a:off x="-38100" y="3251200"/>
            <a:ext cx="8750300" cy="381000"/>
          </a:xfrm>
          <a:prstGeom prst="rightArrow">
            <a:avLst/>
          </a:prstGeom>
          <a:solidFill>
            <a:srgbClr val="8DF658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214022" name="Picture 6" descr="C:\Users\bev_000\AppData\Local\Microsoft\Windows\Temporary Internet Files\Content.IE5\HB640QEY\MP900423030[1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82561" y="4190764"/>
            <a:ext cx="1727671" cy="1727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74" y="3983418"/>
            <a:ext cx="2282826" cy="2176294"/>
          </a:xfrm>
          <a:prstGeom prst="rect">
            <a:avLst/>
          </a:prstGeom>
        </p:spPr>
      </p:pic>
      <p:pic>
        <p:nvPicPr>
          <p:cNvPr id="5" name="Picture 4" descr="C:\Users\bev_000\AppData\Local\Microsoft\Windows\Temporary Internet Files\Content.IE5\LVC98H3G\MP900438787[1]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443" y="326977"/>
            <a:ext cx="2242722" cy="1501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475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sz="3600" dirty="0" smtClean="0"/>
              <a:t>Losing 2-8kg Early in diagnosis Type 2 Helpful</a:t>
            </a:r>
            <a:r>
              <a:rPr lang="en-US" sz="4000" dirty="0" smtClean="0"/>
              <a:t> </a:t>
            </a:r>
            <a:r>
              <a:rPr lang="en-US" sz="4400" dirty="0" smtClean="0"/>
              <a:t/>
            </a:r>
            <a:br>
              <a:rPr lang="en-US" sz="4400" dirty="0" smtClean="0"/>
            </a:br>
            <a:r>
              <a:rPr lang="en-US" sz="1600" i="1" dirty="0" smtClean="0"/>
              <a:t>ADA 2014</a:t>
            </a:r>
            <a:endParaRPr lang="en-US" sz="2400" b="1" i="1" dirty="0" smtClean="0"/>
          </a:p>
        </p:txBody>
      </p:sp>
      <p:sp>
        <p:nvSpPr>
          <p:cNvPr id="1851395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57200" y="1295400"/>
            <a:ext cx="6858000" cy="4861560"/>
          </a:xfrm>
        </p:spPr>
        <p:txBody>
          <a:bodyPr>
            <a:normAutofit fontScale="92500"/>
          </a:bodyPr>
          <a:lstStyle/>
          <a:p>
            <a:pPr>
              <a:defRPr/>
            </a:pPr>
            <a:r>
              <a:rPr lang="en-US" sz="2800" dirty="0" smtClean="0"/>
              <a:t>Weight </a:t>
            </a:r>
            <a:r>
              <a:rPr lang="en-US" sz="2800" dirty="0"/>
              <a:t>Loss </a:t>
            </a:r>
            <a:r>
              <a:rPr lang="en-US" sz="2800" dirty="0" smtClean="0"/>
              <a:t>– </a:t>
            </a:r>
          </a:p>
          <a:p>
            <a:pPr lvl="1">
              <a:defRPr/>
            </a:pPr>
            <a:r>
              <a:rPr lang="en-US" sz="2500" i="1" dirty="0" smtClean="0"/>
              <a:t>The </a:t>
            </a:r>
            <a:r>
              <a:rPr lang="en-US" sz="2500" i="1" dirty="0"/>
              <a:t>optimal macronutrient intake to lose </a:t>
            </a:r>
            <a:r>
              <a:rPr lang="en-US" sz="2500" i="1" dirty="0" smtClean="0"/>
              <a:t>weight not known</a:t>
            </a:r>
          </a:p>
          <a:p>
            <a:pPr lvl="1">
              <a:defRPr/>
            </a:pPr>
            <a:r>
              <a:rPr lang="en-US" sz="2500" i="1" dirty="0" smtClean="0"/>
              <a:t>The </a:t>
            </a:r>
            <a:r>
              <a:rPr lang="en-US" sz="2500" i="1" dirty="0"/>
              <a:t>literature does not support one particular nutrition therapy to reduce weight, but rather a spectrum of eating patterns that result in reduced energy intake</a:t>
            </a:r>
            <a:r>
              <a:rPr lang="en-US" sz="2500" dirty="0"/>
              <a:t>.</a:t>
            </a:r>
          </a:p>
          <a:p>
            <a:pPr eaLnBrk="1" hangingPunct="1">
              <a:defRPr/>
            </a:pPr>
            <a:endParaRPr lang="en-US" sz="2800" dirty="0" smtClean="0"/>
          </a:p>
          <a:p>
            <a:pPr lvl="1" eaLnBrk="1" hangingPunct="1">
              <a:defRPr/>
            </a:pPr>
            <a:r>
              <a:rPr lang="en-US" sz="3400" dirty="0" smtClean="0">
                <a:solidFill>
                  <a:srgbClr val="790015"/>
                </a:solidFill>
              </a:rPr>
              <a:t>To lose one pound – avoid 3,500 </a:t>
            </a:r>
            <a:r>
              <a:rPr lang="en-US" sz="3400" dirty="0" err="1" smtClean="0">
                <a:solidFill>
                  <a:srgbClr val="790015"/>
                </a:solidFill>
              </a:rPr>
              <a:t>cals</a:t>
            </a:r>
            <a:endParaRPr lang="en-US" sz="3400" dirty="0" smtClean="0">
              <a:solidFill>
                <a:srgbClr val="790015"/>
              </a:solidFill>
            </a:endParaRPr>
          </a:p>
          <a:p>
            <a:pPr lvl="2">
              <a:defRPr/>
            </a:pPr>
            <a:r>
              <a:rPr lang="en-US" sz="3100" dirty="0" smtClean="0">
                <a:solidFill>
                  <a:srgbClr val="790015"/>
                </a:solidFill>
              </a:rPr>
              <a:t>Decrease intake 250-500 </a:t>
            </a:r>
            <a:r>
              <a:rPr lang="en-US" sz="3100" dirty="0" err="1" smtClean="0">
                <a:solidFill>
                  <a:srgbClr val="790015"/>
                </a:solidFill>
              </a:rPr>
              <a:t>cals</a:t>
            </a:r>
            <a:r>
              <a:rPr lang="en-US" sz="3100" dirty="0" smtClean="0">
                <a:solidFill>
                  <a:srgbClr val="790015"/>
                </a:solidFill>
              </a:rPr>
              <a:t> daily + exercise</a:t>
            </a:r>
          </a:p>
          <a:p>
            <a:pPr marL="457200" lvl="1" indent="0" eaLnBrk="1" hangingPunct="1">
              <a:buFont typeface="Wingdings" pitchFamily="2" charset="2"/>
              <a:buNone/>
              <a:defRPr/>
            </a:pPr>
            <a:endParaRPr lang="en-US" sz="2800" dirty="0"/>
          </a:p>
          <a:p>
            <a:pPr eaLnBrk="1" hangingPunct="1">
              <a:buFont typeface="Wingdings" pitchFamily="2" charset="2"/>
              <a:buChar char="Ø"/>
              <a:defRPr/>
            </a:pPr>
            <a:endParaRPr lang="en-US" sz="2800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15042" name="Picture 2" descr="C:\Users\bev_000\AppData\Local\Microsoft\Windows\Temporary Internet Files\Content.IE5\HB640QEY\MC900441902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4526" y="1447800"/>
            <a:ext cx="1547695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162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95400"/>
          </a:xfrm>
        </p:spPr>
        <p:txBody>
          <a:bodyPr>
            <a:normAutofit fontScale="90000"/>
          </a:bodyPr>
          <a:lstStyle/>
          <a:p>
            <a:r>
              <a:rPr lang="en-US" dirty="0"/>
              <a:t>Successful weight loss strategies include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76400"/>
            <a:ext cx="8229600" cy="4480560"/>
          </a:xfrm>
        </p:spPr>
        <p:txBody>
          <a:bodyPr/>
          <a:lstStyle/>
          <a:p>
            <a:r>
              <a:rPr lang="en-US" dirty="0" smtClean="0"/>
              <a:t>Weekly self-weighing </a:t>
            </a:r>
          </a:p>
          <a:p>
            <a:r>
              <a:rPr lang="en-US" dirty="0" smtClean="0"/>
              <a:t>Eat breakfast </a:t>
            </a:r>
          </a:p>
          <a:p>
            <a:r>
              <a:rPr lang="en-US" dirty="0" smtClean="0"/>
              <a:t>Reduce </a:t>
            </a:r>
            <a:r>
              <a:rPr lang="en-US" dirty="0"/>
              <a:t>fast food intake</a:t>
            </a:r>
            <a:r>
              <a:rPr lang="en-US" dirty="0" smtClean="0"/>
              <a:t>.</a:t>
            </a:r>
          </a:p>
          <a:p>
            <a:r>
              <a:rPr lang="en-US" dirty="0" smtClean="0"/>
              <a:t>Decrease portion size</a:t>
            </a:r>
            <a:endParaRPr lang="en-US" dirty="0"/>
          </a:p>
          <a:p>
            <a:r>
              <a:rPr lang="en-US" dirty="0" smtClean="0"/>
              <a:t>Increase </a:t>
            </a:r>
            <a:r>
              <a:rPr lang="en-US" dirty="0"/>
              <a:t>physical </a:t>
            </a:r>
            <a:r>
              <a:rPr lang="en-US" dirty="0" smtClean="0"/>
              <a:t>activity</a:t>
            </a:r>
          </a:p>
          <a:p>
            <a:r>
              <a:rPr lang="en-US" dirty="0" smtClean="0"/>
              <a:t>Use </a:t>
            </a:r>
            <a:r>
              <a:rPr lang="en-US" dirty="0"/>
              <a:t>meal replacements </a:t>
            </a:r>
            <a:endParaRPr lang="en-US" dirty="0" smtClean="0"/>
          </a:p>
          <a:p>
            <a:r>
              <a:rPr lang="en-US" dirty="0" smtClean="0"/>
              <a:t>Eat </a:t>
            </a:r>
            <a:r>
              <a:rPr lang="en-US" dirty="0"/>
              <a:t>healthy foods</a:t>
            </a:r>
          </a:p>
          <a:p>
            <a:endParaRPr lang="en-US" dirty="0"/>
          </a:p>
        </p:txBody>
      </p:sp>
      <p:pic>
        <p:nvPicPr>
          <p:cNvPr id="47108" name="Picture 4" descr="C:\Users\bev_000\AppData\Local\Microsoft\Windows\Temporary Internet Files\Content.IE5\EVED0Q0B\MP900439346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905000"/>
            <a:ext cx="3330262" cy="222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1710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Bariatric Surgery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Consider for adults with BMI 35 or greater</a:t>
            </a:r>
          </a:p>
          <a:p>
            <a:r>
              <a:rPr lang="en-US" dirty="0" smtClean="0"/>
              <a:t>Increases gut hormone availability</a:t>
            </a:r>
          </a:p>
          <a:p>
            <a:r>
              <a:rPr lang="en-US" dirty="0" smtClean="0"/>
              <a:t>Need life long support and monitoring</a:t>
            </a:r>
          </a:p>
          <a:p>
            <a:r>
              <a:rPr lang="en-US" dirty="0" smtClean="0"/>
              <a:t>More likely to cause remission* with recently diagnosed diabetes (more beta cell mass)</a:t>
            </a:r>
          </a:p>
          <a:p>
            <a:pPr lvl="1"/>
            <a:r>
              <a:rPr lang="en-US" dirty="0" smtClean="0"/>
              <a:t>68% remission within 5 years</a:t>
            </a:r>
          </a:p>
          <a:p>
            <a:pPr lvl="1"/>
            <a:r>
              <a:rPr lang="en-US" dirty="0" smtClean="0"/>
              <a:t>35% redeveloped diabetes</a:t>
            </a:r>
          </a:p>
          <a:p>
            <a:r>
              <a:rPr lang="en-US" dirty="0" smtClean="0"/>
              <a:t>Long term benefits still under investigation</a:t>
            </a:r>
          </a:p>
          <a:p>
            <a:pPr marL="0" indent="0" algn="r">
              <a:buNone/>
            </a:pPr>
            <a:r>
              <a:rPr lang="en-US" dirty="0" smtClean="0"/>
              <a:t>*</a:t>
            </a:r>
            <a:r>
              <a:rPr lang="en-US" sz="2400" dirty="0" smtClean="0"/>
              <a:t>remission = BG levels normal without meds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59288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Title 1"/>
          <p:cNvSpPr>
            <a:spLocks noGrp="1"/>
          </p:cNvSpPr>
          <p:nvPr>
            <p:ph type="title"/>
          </p:nvPr>
        </p:nvSpPr>
        <p:spPr>
          <a:xfrm>
            <a:off x="304800" y="266700"/>
            <a:ext cx="8382000" cy="762000"/>
          </a:xfrm>
        </p:spPr>
        <p:txBody>
          <a:bodyPr>
            <a:normAutofit/>
          </a:bodyPr>
          <a:lstStyle/>
          <a:p>
            <a:r>
              <a:rPr lang="en-US" dirty="0" smtClean="0"/>
              <a:t>USDA  www.myplate.gov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524000"/>
            <a:ext cx="8229600" cy="4632960"/>
          </a:xfrm>
        </p:spPr>
        <p:txBody>
          <a:bodyPr>
            <a:normAutofit lnSpcReduction="10000"/>
          </a:bodyPr>
          <a:lstStyle/>
          <a:p>
            <a:pPr marL="0" indent="0">
              <a:buFont typeface="Wingdings" pitchFamily="2" charset="2"/>
              <a:buNone/>
              <a:defRPr/>
            </a:pPr>
            <a:r>
              <a:rPr lang="en-US" sz="2400" b="1" i="1" dirty="0" smtClean="0"/>
              <a:t>Balancing Calories</a:t>
            </a:r>
            <a:r>
              <a:rPr lang="en-US" sz="2400" dirty="0" smtClean="0"/>
              <a:t>   </a:t>
            </a:r>
          </a:p>
          <a:p>
            <a:pPr>
              <a:defRPr/>
            </a:pPr>
            <a:r>
              <a:rPr lang="en-US" sz="2400" dirty="0" smtClean="0"/>
              <a:t>Enjoy your food, but eat less.   </a:t>
            </a:r>
          </a:p>
          <a:p>
            <a:pPr>
              <a:defRPr/>
            </a:pPr>
            <a:r>
              <a:rPr lang="en-US" sz="2400" dirty="0" smtClean="0"/>
              <a:t>Avoid oversized portions.     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i="1" dirty="0" smtClean="0"/>
              <a:t>Foods to Increase</a:t>
            </a:r>
            <a:r>
              <a:rPr lang="en-US" sz="2400" dirty="0" smtClean="0"/>
              <a:t>   </a:t>
            </a:r>
          </a:p>
          <a:p>
            <a:pPr>
              <a:defRPr/>
            </a:pPr>
            <a:r>
              <a:rPr lang="en-US" sz="2400" dirty="0" smtClean="0"/>
              <a:t>Make half your plate fruits and vegetables.   </a:t>
            </a:r>
          </a:p>
          <a:p>
            <a:pPr>
              <a:defRPr/>
            </a:pPr>
            <a:r>
              <a:rPr lang="en-US" sz="2400" dirty="0" smtClean="0"/>
              <a:t>Make at least half your grains whole grains.  </a:t>
            </a:r>
          </a:p>
          <a:p>
            <a:pPr>
              <a:defRPr/>
            </a:pPr>
            <a:r>
              <a:rPr lang="en-US" sz="2400" dirty="0" smtClean="0"/>
              <a:t> Switch to fat-free or low-fat (1%) milk.    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i="1" dirty="0" smtClean="0"/>
              <a:t>Foods to Reduce</a:t>
            </a:r>
            <a:r>
              <a:rPr lang="en-US" sz="2400" dirty="0" smtClean="0"/>
              <a:t>  </a:t>
            </a:r>
          </a:p>
          <a:p>
            <a:pPr>
              <a:defRPr/>
            </a:pPr>
            <a:r>
              <a:rPr lang="en-US" sz="2400" dirty="0" smtClean="0"/>
              <a:t> Compare sodium in foods like soup, bread, and frozen meals ― and choose the foods with lower numbers.  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2400" dirty="0" smtClean="0"/>
              <a:t>Drink water instead of sugary drinks.</a:t>
            </a:r>
          </a:p>
        </p:txBody>
      </p:sp>
      <p:pic>
        <p:nvPicPr>
          <p:cNvPr id="171012" name="Picture 2" descr="MyPla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838200"/>
            <a:ext cx="2721571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2806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/>
          <a:lstStyle/>
          <a:p>
            <a:r>
              <a:rPr lang="en-US" dirty="0" smtClean="0"/>
              <a:t>Another plate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3730" name="Picture 2" descr="http://2.bp.blogspot.com/_J0EEixf3ntI/TVDDYxzw4GI/AAAAAAAAAVc/Bp8Xq9FGRAg/s1600/obesity-wallPoster-spa-9_Page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90600"/>
            <a:ext cx="8248650" cy="533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32623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91440" tIns="45720" rIns="91440" bIns="45720" anchor="b">
            <a:normAutofit fontScale="90000"/>
          </a:bodyPr>
          <a:lstStyle/>
          <a:p>
            <a:pPr eaLnBrk="1" hangingPunct="1"/>
            <a:r>
              <a:rPr lang="en-US" smtClean="0">
                <a:latin typeface="Tahoma" pitchFamily="34" charset="0"/>
              </a:rPr>
              <a:t>How nutrients affect blood sugar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7305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928392"/>
            <a:ext cx="4191000" cy="15700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306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12" y="1292087"/>
            <a:ext cx="4114800" cy="15478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306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688132"/>
            <a:ext cx="4114800" cy="15700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25593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90477" tIns="44445" rIns="90477" bIns="44445" anchor="b">
            <a:normAutofit/>
          </a:bodyPr>
          <a:lstStyle/>
          <a:p>
            <a:pPr>
              <a:defRPr/>
            </a:pPr>
            <a:r>
              <a:rPr lang="en-US" dirty="0" smtClean="0"/>
              <a:t>Diabetes Fundamentals</a:t>
            </a:r>
            <a:endParaRPr lang="en-US" sz="4400" dirty="0" smtClean="0"/>
          </a:p>
        </p:txBody>
      </p:sp>
      <p:sp>
        <p:nvSpPr>
          <p:cNvPr id="870403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3657600" y="1447800"/>
            <a:ext cx="5029200" cy="4709160"/>
          </a:xfrm>
        </p:spPr>
        <p:txBody>
          <a:bodyPr lIns="90477" tIns="44445" rIns="90477" bIns="44445">
            <a:normAutofit lnSpcReduction="10000"/>
          </a:bodyPr>
          <a:lstStyle/>
          <a:p>
            <a:r>
              <a:rPr lang="en-US" sz="3600" dirty="0" smtClean="0"/>
              <a:t>Nutrition guidelines</a:t>
            </a:r>
          </a:p>
          <a:p>
            <a:pPr lvl="1"/>
            <a:r>
              <a:rPr lang="en-US" sz="3000" dirty="0" smtClean="0"/>
              <a:t>Describe current MNT recommendations </a:t>
            </a:r>
          </a:p>
          <a:p>
            <a:pPr lvl="1"/>
            <a:r>
              <a:rPr lang="en-US" sz="3000" dirty="0" smtClean="0"/>
              <a:t>List 3 teaching strategies to help patients succeed</a:t>
            </a:r>
            <a:endParaRPr lang="en-US" sz="3000" dirty="0"/>
          </a:p>
          <a:p>
            <a:r>
              <a:rPr lang="en-US" sz="3600" dirty="0" smtClean="0"/>
              <a:t>Exercise Guidelines</a:t>
            </a:r>
          </a:p>
          <a:p>
            <a:pPr lvl="1"/>
            <a:r>
              <a:rPr lang="en-US" sz="3000" dirty="0" smtClean="0"/>
              <a:t>Discuss exercise goals for people with diabetes</a:t>
            </a:r>
          </a:p>
          <a:p>
            <a:pPr lvl="1"/>
            <a:r>
              <a:rPr lang="en-US" sz="3000" dirty="0" smtClean="0"/>
              <a:t>Describe safety precautions</a:t>
            </a:r>
            <a:endParaRPr lang="en-US" sz="3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31" y="1295400"/>
            <a:ext cx="3151138" cy="4724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75107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</p:spPr>
        <p:txBody>
          <a:bodyPr lIns="91440" tIns="45720" rIns="91440" bIns="45720" anchor="b">
            <a:normAutofit fontScale="90000"/>
          </a:bodyPr>
          <a:lstStyle/>
          <a:p>
            <a:pPr eaLnBrk="1" hangingPunct="1"/>
            <a:r>
              <a:rPr lang="en-US" dirty="0" smtClean="0">
                <a:latin typeface="Tahoma" pitchFamily="34" charset="0"/>
              </a:rPr>
              <a:t>Carbs affect Post meal Blood Glucose</a:t>
            </a:r>
          </a:p>
        </p:txBody>
      </p:sp>
      <p:sp>
        <p:nvSpPr>
          <p:cNvPr id="185344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828800"/>
            <a:ext cx="8229600" cy="4328160"/>
          </a:xfrm>
        </p:spPr>
        <p:txBody>
          <a:bodyPr/>
          <a:lstStyle/>
          <a:p>
            <a:pPr eaLnBrk="1" hangingPunct="1">
              <a:buFont typeface="Courier New" pitchFamily="49" charset="0"/>
              <a:buChar char="o"/>
              <a:defRPr/>
            </a:pPr>
            <a:r>
              <a:rPr lang="en-US" dirty="0" smtClean="0"/>
              <a:t>Starch</a:t>
            </a:r>
          </a:p>
          <a:p>
            <a:pPr eaLnBrk="1" hangingPunct="1">
              <a:buFont typeface="Courier New" pitchFamily="49" charset="0"/>
              <a:buChar char="o"/>
              <a:defRPr/>
            </a:pPr>
            <a:r>
              <a:rPr lang="en-US" dirty="0" smtClean="0"/>
              <a:t>Fruit</a:t>
            </a:r>
          </a:p>
          <a:p>
            <a:pPr eaLnBrk="1" hangingPunct="1">
              <a:buFont typeface="Courier New" pitchFamily="49" charset="0"/>
              <a:buChar char="o"/>
              <a:defRPr/>
            </a:pPr>
            <a:r>
              <a:rPr lang="en-US" dirty="0" smtClean="0"/>
              <a:t>Milk</a:t>
            </a:r>
          </a:p>
          <a:p>
            <a:pPr eaLnBrk="1" hangingPunct="1">
              <a:buFont typeface="Courier New" pitchFamily="49" charset="0"/>
              <a:buChar char="o"/>
              <a:defRPr/>
            </a:pPr>
            <a:r>
              <a:rPr lang="en-US" dirty="0" smtClean="0"/>
              <a:t>Desserts</a:t>
            </a:r>
          </a:p>
        </p:txBody>
      </p:sp>
      <p:pic>
        <p:nvPicPr>
          <p:cNvPr id="174084" name="Picture 7" descr="Starchy foo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714147"/>
            <a:ext cx="4686300" cy="374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5915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371600"/>
          </a:xfrm>
        </p:spPr>
        <p:txBody>
          <a:bodyPr lIns="91440" tIns="45720" rIns="91440" bIns="45720" anchor="b">
            <a:normAutofit fontScale="90000"/>
          </a:bodyPr>
          <a:lstStyle/>
          <a:p>
            <a:pPr algn="ctr" eaLnBrk="1" hangingPunct="1">
              <a:defRPr/>
            </a:pPr>
            <a:r>
              <a:rPr lang="en-US" dirty="0" smtClean="0">
                <a:latin typeface="Tahoma" pitchFamily="34" charset="0"/>
              </a:rPr>
              <a:t>Carbohydrate Needs for </a:t>
            </a:r>
            <a:br>
              <a:rPr lang="en-US" dirty="0" smtClean="0">
                <a:latin typeface="Tahoma" pitchFamily="34" charset="0"/>
              </a:rPr>
            </a:br>
            <a:r>
              <a:rPr lang="en-US" dirty="0" smtClean="0">
                <a:latin typeface="Tahoma" pitchFamily="34" charset="0"/>
              </a:rPr>
              <a:t>Most Adults</a:t>
            </a:r>
          </a:p>
        </p:txBody>
      </p:sp>
      <p:sp>
        <p:nvSpPr>
          <p:cNvPr id="1855491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57200" y="1828800"/>
            <a:ext cx="8229600" cy="432816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dirty="0" smtClean="0"/>
              <a:t>			    	 </a:t>
            </a:r>
            <a:r>
              <a:rPr lang="en-US" u="sng" dirty="0" smtClean="0"/>
              <a:t>Grams		Servings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dirty="0" smtClean="0"/>
              <a:t>Each Meal		45-60 gm		3 - 4	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dirty="0" smtClean="0"/>
              <a:t>	Snacks    		15-30 gm		 1- 2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r">
              <a:buNone/>
              <a:defRPr/>
            </a:pPr>
            <a:r>
              <a:rPr lang="en-US" sz="2400" dirty="0" smtClean="0"/>
              <a:t>		           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Carbs 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affect Post Meal Blood 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Glucose</a:t>
            </a:r>
          </a:p>
          <a:p>
            <a:pPr algn="r">
              <a:buNone/>
              <a:defRPr/>
            </a:pP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RDA – at least 130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</a:rPr>
              <a:t>gms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 of Carb a day </a:t>
            </a:r>
          </a:p>
        </p:txBody>
      </p:sp>
      <p:pic>
        <p:nvPicPr>
          <p:cNvPr id="176132" name="Picture 7" descr="C:\Users\HP_Administrator\AppData\Local\Microsoft\Windows\Temporary Internet Files\Content.IE5\O2FPU4Z6\MPj04392720000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800600"/>
            <a:ext cx="22352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69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Text Box 2"/>
          <p:cNvSpPr txBox="1">
            <a:spLocks noChangeArrowheads="1"/>
          </p:cNvSpPr>
          <p:nvPr/>
        </p:nvSpPr>
        <p:spPr bwMode="auto">
          <a:xfrm>
            <a:off x="914400" y="2667000"/>
            <a:ext cx="1447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400">
                <a:latin typeface="Tahoma" pitchFamily="34" charset="0"/>
                <a:cs typeface="Times New Roman" pitchFamily="18" charset="0"/>
              </a:rPr>
              <a:t>1/2 cup </a:t>
            </a:r>
          </a:p>
          <a:p>
            <a:pPr algn="ctr" eaLnBrk="1" hangingPunct="1"/>
            <a:r>
              <a:rPr lang="en-US" sz="1400">
                <a:latin typeface="Tahoma" pitchFamily="34" charset="0"/>
                <a:cs typeface="Times New Roman" pitchFamily="18" charset="0"/>
              </a:rPr>
              <a:t>cooked beans</a:t>
            </a:r>
            <a:endParaRPr lang="en-US" sz="1400">
              <a:latin typeface="Tahoma" pitchFamily="34" charset="0"/>
            </a:endParaRPr>
          </a:p>
        </p:txBody>
      </p:sp>
      <p:sp>
        <p:nvSpPr>
          <p:cNvPr id="180227" name="Text Box 3"/>
          <p:cNvSpPr txBox="1">
            <a:spLocks noChangeArrowheads="1"/>
          </p:cNvSpPr>
          <p:nvPr/>
        </p:nvSpPr>
        <p:spPr bwMode="auto">
          <a:xfrm>
            <a:off x="6858738" y="4740275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sz="1000" b="1" dirty="0">
              <a:latin typeface="Arial" charset="0"/>
              <a:cs typeface="Times New Roman" pitchFamily="18" charset="0"/>
            </a:endParaRPr>
          </a:p>
          <a:p>
            <a:pPr algn="ctr" eaLnBrk="1" hangingPunct="1"/>
            <a:r>
              <a:rPr lang="en-US" sz="1400" dirty="0">
                <a:latin typeface="Tahoma" pitchFamily="34" charset="0"/>
                <a:cs typeface="Times New Roman" pitchFamily="18" charset="0"/>
              </a:rPr>
              <a:t>1/2 English muffin</a:t>
            </a:r>
          </a:p>
        </p:txBody>
      </p:sp>
      <p:sp>
        <p:nvSpPr>
          <p:cNvPr id="180228" name="Text Box 4"/>
          <p:cNvSpPr txBox="1">
            <a:spLocks noChangeArrowheads="1"/>
          </p:cNvSpPr>
          <p:nvPr/>
        </p:nvSpPr>
        <p:spPr bwMode="auto">
          <a:xfrm>
            <a:off x="3962400" y="3352800"/>
            <a:ext cx="1554163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400" b="1">
                <a:latin typeface="Tahoma" pitchFamily="34" charset="0"/>
                <a:cs typeface="Times New Roman" pitchFamily="18" charset="0"/>
              </a:rPr>
              <a:t>1 slice bread</a:t>
            </a:r>
            <a:endParaRPr lang="en-US" sz="1400">
              <a:latin typeface="Tahoma" pitchFamily="34" charset="0"/>
            </a:endParaRPr>
          </a:p>
        </p:txBody>
      </p:sp>
      <p:sp>
        <p:nvSpPr>
          <p:cNvPr id="180229" name="Text Box 5"/>
          <p:cNvSpPr txBox="1">
            <a:spLocks noChangeArrowheads="1"/>
          </p:cNvSpPr>
          <p:nvPr/>
        </p:nvSpPr>
        <p:spPr bwMode="auto">
          <a:xfrm>
            <a:off x="2819400" y="2286000"/>
            <a:ext cx="1905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400">
                <a:latin typeface="Arial" charset="0"/>
                <a:cs typeface="Times New Roman" pitchFamily="18" charset="0"/>
              </a:rPr>
              <a:t>1 small ear of corn or 1/2 cup corn</a:t>
            </a:r>
            <a:endParaRPr lang="en-US" sz="1400">
              <a:latin typeface="Arial" charset="0"/>
            </a:endParaRPr>
          </a:p>
        </p:txBody>
      </p:sp>
      <p:sp>
        <p:nvSpPr>
          <p:cNvPr id="180230" name="Text Box 6"/>
          <p:cNvSpPr txBox="1">
            <a:spLocks noChangeArrowheads="1"/>
          </p:cNvSpPr>
          <p:nvPr/>
        </p:nvSpPr>
        <p:spPr bwMode="auto">
          <a:xfrm>
            <a:off x="7086600" y="4419600"/>
            <a:ext cx="1371600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400">
                <a:latin typeface="Tahoma" pitchFamily="34" charset="0"/>
                <a:cs typeface="Times New Roman" pitchFamily="18" charset="0"/>
              </a:rPr>
              <a:t>1 small potato</a:t>
            </a:r>
            <a:endParaRPr lang="en-US" sz="1400">
              <a:latin typeface="Tahoma" pitchFamily="34" charset="0"/>
            </a:endParaRPr>
          </a:p>
        </p:txBody>
      </p:sp>
      <p:sp>
        <p:nvSpPr>
          <p:cNvPr id="180231" name="Text Box 7"/>
          <p:cNvSpPr txBox="1">
            <a:spLocks noChangeArrowheads="1"/>
          </p:cNvSpPr>
          <p:nvPr/>
        </p:nvSpPr>
        <p:spPr bwMode="auto">
          <a:xfrm>
            <a:off x="3622720" y="6011862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400" dirty="0">
                <a:latin typeface="Tahoma" pitchFamily="34" charset="0"/>
                <a:cs typeface="Times New Roman" pitchFamily="18" charset="0"/>
              </a:rPr>
              <a:t>5-6 small crackers</a:t>
            </a:r>
            <a:endParaRPr lang="en-US" sz="1400" dirty="0">
              <a:latin typeface="Tahoma" pitchFamily="34" charset="0"/>
            </a:endParaRPr>
          </a:p>
          <a:p>
            <a:pPr eaLnBrk="1" hangingPunct="1"/>
            <a:endParaRPr lang="en-US" sz="1400" dirty="0">
              <a:latin typeface="Tahoma" pitchFamily="34" charset="0"/>
            </a:endParaRPr>
          </a:p>
        </p:txBody>
      </p:sp>
      <p:sp>
        <p:nvSpPr>
          <p:cNvPr id="180232" name="Text Box 9"/>
          <p:cNvSpPr txBox="1">
            <a:spLocks noChangeArrowheads="1"/>
          </p:cNvSpPr>
          <p:nvPr/>
        </p:nvSpPr>
        <p:spPr bwMode="auto">
          <a:xfrm>
            <a:off x="1143000" y="4495800"/>
            <a:ext cx="1143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400">
                <a:latin typeface="Tahoma" pitchFamily="34" charset="0"/>
                <a:cs typeface="Times New Roman" pitchFamily="18" charset="0"/>
              </a:rPr>
              <a:t>1/3 cup cooked rice</a:t>
            </a:r>
            <a:endParaRPr lang="en-US" sz="1400">
              <a:latin typeface="Tahoma" pitchFamily="34" charset="0"/>
            </a:endParaRPr>
          </a:p>
        </p:txBody>
      </p:sp>
      <p:sp>
        <p:nvSpPr>
          <p:cNvPr id="180233" name="Text Box 10"/>
          <p:cNvSpPr txBox="1">
            <a:spLocks noChangeArrowheads="1"/>
          </p:cNvSpPr>
          <p:nvPr/>
        </p:nvSpPr>
        <p:spPr bwMode="auto">
          <a:xfrm>
            <a:off x="6934200" y="2895600"/>
            <a:ext cx="13716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400">
                <a:latin typeface="Tahoma" pitchFamily="34" charset="0"/>
                <a:cs typeface="Times New Roman" pitchFamily="18" charset="0"/>
              </a:rPr>
              <a:t>3/4 cup cold cereal</a:t>
            </a:r>
            <a:endParaRPr lang="en-US" sz="1400">
              <a:latin typeface="Tahoma" pitchFamily="34" charset="0"/>
            </a:endParaRPr>
          </a:p>
        </p:txBody>
      </p:sp>
      <p:sp>
        <p:nvSpPr>
          <p:cNvPr id="180236" name="Line 13"/>
          <p:cNvSpPr>
            <a:spLocks noChangeShapeType="1"/>
          </p:cNvSpPr>
          <p:nvPr/>
        </p:nvSpPr>
        <p:spPr bwMode="auto">
          <a:xfrm flipV="1">
            <a:off x="5562600" y="2971800"/>
            <a:ext cx="1143000" cy="609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0237" name="Line 14"/>
          <p:cNvSpPr>
            <a:spLocks noChangeShapeType="1"/>
          </p:cNvSpPr>
          <p:nvPr/>
        </p:nvSpPr>
        <p:spPr bwMode="auto">
          <a:xfrm flipV="1">
            <a:off x="5029200" y="2895600"/>
            <a:ext cx="76200" cy="381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0238" name="Line 15"/>
          <p:cNvSpPr>
            <a:spLocks noChangeShapeType="1"/>
          </p:cNvSpPr>
          <p:nvPr/>
        </p:nvSpPr>
        <p:spPr bwMode="auto">
          <a:xfrm flipH="1" flipV="1">
            <a:off x="4038600" y="2819400"/>
            <a:ext cx="304800" cy="533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0239" name="Line 16"/>
          <p:cNvSpPr>
            <a:spLocks noChangeShapeType="1"/>
          </p:cNvSpPr>
          <p:nvPr/>
        </p:nvSpPr>
        <p:spPr bwMode="auto">
          <a:xfrm flipH="1" flipV="1">
            <a:off x="2514600" y="4114800"/>
            <a:ext cx="15240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0240" name="Line 17"/>
          <p:cNvSpPr>
            <a:spLocks noChangeShapeType="1"/>
          </p:cNvSpPr>
          <p:nvPr/>
        </p:nvSpPr>
        <p:spPr bwMode="auto">
          <a:xfrm flipH="1">
            <a:off x="2895600" y="4572000"/>
            <a:ext cx="1219200" cy="762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0241" name="Line 18"/>
          <p:cNvSpPr>
            <a:spLocks noChangeShapeType="1"/>
          </p:cNvSpPr>
          <p:nvPr/>
        </p:nvSpPr>
        <p:spPr bwMode="auto">
          <a:xfrm>
            <a:off x="5486400" y="4114800"/>
            <a:ext cx="1600200" cy="76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0242" name="Line 19"/>
          <p:cNvSpPr>
            <a:spLocks noChangeShapeType="1"/>
          </p:cNvSpPr>
          <p:nvPr/>
        </p:nvSpPr>
        <p:spPr bwMode="auto">
          <a:xfrm>
            <a:off x="4872507" y="4682331"/>
            <a:ext cx="0" cy="304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0243" name="Line 20"/>
          <p:cNvSpPr>
            <a:spLocks noChangeShapeType="1"/>
          </p:cNvSpPr>
          <p:nvPr/>
        </p:nvSpPr>
        <p:spPr bwMode="auto">
          <a:xfrm>
            <a:off x="5410200" y="4724400"/>
            <a:ext cx="1295400" cy="762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0244" name="Line 22"/>
          <p:cNvSpPr>
            <a:spLocks noChangeShapeType="1"/>
          </p:cNvSpPr>
          <p:nvPr/>
        </p:nvSpPr>
        <p:spPr bwMode="auto">
          <a:xfrm flipH="1" flipV="1">
            <a:off x="2438400" y="2895600"/>
            <a:ext cx="1585913" cy="6032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0245" name="Rectangle 23"/>
          <p:cNvSpPr>
            <a:spLocks noChangeArrowheads="1"/>
          </p:cNvSpPr>
          <p:nvPr/>
        </p:nvSpPr>
        <p:spPr bwMode="auto">
          <a:xfrm>
            <a:off x="685800" y="63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endParaRPr lang="en-US"/>
          </a:p>
        </p:txBody>
      </p:sp>
      <p:sp>
        <p:nvSpPr>
          <p:cNvPr id="180246" name="Rectangle 24"/>
          <p:cNvSpPr>
            <a:spLocks noChangeArrowheads="1"/>
          </p:cNvSpPr>
          <p:nvPr/>
        </p:nvSpPr>
        <p:spPr bwMode="auto">
          <a:xfrm>
            <a:off x="274638" y="252413"/>
            <a:ext cx="184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en-US" sz="1400">
                <a:latin typeface="Arial" charset="0"/>
              </a:rPr>
              <a:t/>
            </a:r>
            <a:br>
              <a:rPr lang="en-US" sz="1400">
                <a:latin typeface="Arial" charset="0"/>
              </a:rPr>
            </a:br>
            <a:endParaRPr lang="en-US" sz="1400">
              <a:latin typeface="Arial" charset="0"/>
            </a:endParaRPr>
          </a:p>
        </p:txBody>
      </p:sp>
      <p:sp>
        <p:nvSpPr>
          <p:cNvPr id="180247" name="Rectangle 25"/>
          <p:cNvSpPr>
            <a:spLocks noChangeArrowheads="1"/>
          </p:cNvSpPr>
          <p:nvPr/>
        </p:nvSpPr>
        <p:spPr bwMode="auto">
          <a:xfrm>
            <a:off x="274638" y="893763"/>
            <a:ext cx="18415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900">
              <a:latin typeface="Arial" charset="0"/>
            </a:endParaRPr>
          </a:p>
          <a:p>
            <a:r>
              <a:rPr lang="en-US" sz="1400">
                <a:latin typeface="Arial" charset="0"/>
              </a:rPr>
              <a:t/>
            </a:r>
            <a:br>
              <a:rPr lang="en-US" sz="1400">
                <a:latin typeface="Arial" charset="0"/>
              </a:rPr>
            </a:br>
            <a:endParaRPr lang="en-US" sz="1400">
              <a:latin typeface="Arial" charset="0"/>
            </a:endParaRPr>
          </a:p>
        </p:txBody>
      </p:sp>
      <p:sp>
        <p:nvSpPr>
          <p:cNvPr id="180248" name="Rectangle 26"/>
          <p:cNvSpPr>
            <a:spLocks noChangeArrowheads="1"/>
          </p:cNvSpPr>
          <p:nvPr/>
        </p:nvSpPr>
        <p:spPr bwMode="auto">
          <a:xfrm>
            <a:off x="274638" y="1703388"/>
            <a:ext cx="184150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900">
              <a:latin typeface="Arial" charset="0"/>
            </a:endParaRPr>
          </a:p>
          <a:p>
            <a:endParaRPr lang="en-US" sz="1400">
              <a:latin typeface="Arial" charset="0"/>
            </a:endParaRPr>
          </a:p>
        </p:txBody>
      </p:sp>
      <p:sp>
        <p:nvSpPr>
          <p:cNvPr id="180249" name="Rectangle 27"/>
          <p:cNvSpPr>
            <a:spLocks noChangeArrowheads="1"/>
          </p:cNvSpPr>
          <p:nvPr/>
        </p:nvSpPr>
        <p:spPr bwMode="auto">
          <a:xfrm>
            <a:off x="366713" y="5715000"/>
            <a:ext cx="12922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dirty="0">
                <a:latin typeface="Tahoma" pitchFamily="34" charset="0"/>
                <a:cs typeface="Times New Roman" pitchFamily="18" charset="0"/>
              </a:rPr>
              <a:t>1 small tortilla</a:t>
            </a:r>
          </a:p>
        </p:txBody>
      </p:sp>
      <p:pic>
        <p:nvPicPr>
          <p:cNvPr id="180250" name="Picture 3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676400"/>
            <a:ext cx="914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0251" name="Picture 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657600"/>
            <a:ext cx="10382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0252" name="Picture 3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675" y="5082437"/>
            <a:ext cx="1143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0253" name="Picture 3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505200"/>
            <a:ext cx="11303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0254" name="Picture 3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752600"/>
            <a:ext cx="100965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0255" name="Text Box 8"/>
          <p:cNvSpPr txBox="1">
            <a:spLocks noChangeArrowheads="1"/>
          </p:cNvSpPr>
          <p:nvPr/>
        </p:nvSpPr>
        <p:spPr bwMode="auto">
          <a:xfrm>
            <a:off x="4724400" y="2362200"/>
            <a:ext cx="1295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400">
                <a:latin typeface="Tahoma" pitchFamily="34" charset="0"/>
                <a:cs typeface="Times New Roman" pitchFamily="18" charset="0"/>
              </a:rPr>
              <a:t>1/3 cup cooked pasta</a:t>
            </a:r>
            <a:endParaRPr lang="en-US" sz="1400">
              <a:latin typeface="Tahoma" pitchFamily="34" charset="0"/>
            </a:endParaRPr>
          </a:p>
        </p:txBody>
      </p:sp>
      <p:pic>
        <p:nvPicPr>
          <p:cNvPr id="180256" name="Picture 37" descr="MPj01442380000[1]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752600"/>
            <a:ext cx="1219200" cy="80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0257" name="Picture 43" descr="441078_tortilla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181600"/>
            <a:ext cx="112395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0258" name="Picture 51" descr="MPj01754290000[1]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905000"/>
            <a:ext cx="13716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0259" name="Picture 53" descr="b02406muff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738" y="5192617"/>
            <a:ext cx="1609725" cy="10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0260" name="Picture 55" descr="potato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3657600"/>
            <a:ext cx="108585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223" y="214637"/>
            <a:ext cx="8229600" cy="990600"/>
          </a:xfrm>
        </p:spPr>
        <p:txBody>
          <a:bodyPr/>
          <a:lstStyle/>
          <a:p>
            <a:r>
              <a:rPr lang="en-US" dirty="0" smtClean="0"/>
              <a:t>Carb Counting - Starch</a:t>
            </a:r>
            <a:endParaRPr lang="en-US" dirty="0"/>
          </a:p>
        </p:txBody>
      </p:sp>
      <p:sp>
        <p:nvSpPr>
          <p:cNvPr id="180235" name="Text Box 12"/>
          <p:cNvSpPr txBox="1">
            <a:spLocks noChangeArrowheads="1"/>
          </p:cNvSpPr>
          <p:nvPr/>
        </p:nvSpPr>
        <p:spPr bwMode="auto">
          <a:xfrm>
            <a:off x="6187225" y="239048"/>
            <a:ext cx="2209800" cy="9906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Tahoma" pitchFamily="34" charset="0"/>
              </a:rPr>
              <a:t>Each Food has:</a:t>
            </a:r>
          </a:p>
          <a:p>
            <a:pPr eaLnBrk="1" hangingPunct="1"/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imes New Roman" pitchFamily="18" charset="0"/>
              </a:rPr>
              <a:t>    80 Calories</a:t>
            </a:r>
            <a:endParaRPr lang="en-US" sz="2000" dirty="0">
              <a:solidFill>
                <a:schemeClr val="accent1">
                  <a:lumMod val="50000"/>
                </a:schemeClr>
              </a:solidFill>
              <a:latin typeface="Tahoma" pitchFamily="34" charset="0"/>
            </a:endParaRPr>
          </a:p>
          <a:p>
            <a:pPr eaLnBrk="1" hangingPunct="1"/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imes New Roman" pitchFamily="18" charset="0"/>
              </a:rPr>
              <a:t>    15 grams carb</a:t>
            </a:r>
            <a:endParaRPr lang="en-US" sz="2000" dirty="0">
              <a:solidFill>
                <a:schemeClr val="accent1">
                  <a:lumMod val="50000"/>
                </a:schemeClr>
              </a:solidFill>
              <a:latin typeface="Tahoma" pitchFamily="34" charset="0"/>
            </a:endParaRPr>
          </a:p>
          <a:p>
            <a:pPr eaLnBrk="1" hangingPunct="1"/>
            <a:endParaRPr lang="en-US" sz="1400" dirty="0">
              <a:solidFill>
                <a:schemeClr val="folHlink"/>
              </a:solidFill>
              <a:latin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98311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Text Box 2"/>
          <p:cNvSpPr txBox="1">
            <a:spLocks noChangeArrowheads="1"/>
          </p:cNvSpPr>
          <p:nvPr/>
        </p:nvSpPr>
        <p:spPr bwMode="auto">
          <a:xfrm>
            <a:off x="914400" y="2667000"/>
            <a:ext cx="1447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400">
                <a:latin typeface="Tahoma" pitchFamily="34" charset="0"/>
                <a:cs typeface="Times New Roman" pitchFamily="18" charset="0"/>
              </a:rPr>
              <a:t>1 small fresh fruit</a:t>
            </a:r>
            <a:endParaRPr lang="en-US" sz="1400">
              <a:latin typeface="Tahoma" pitchFamily="34" charset="0"/>
            </a:endParaRPr>
          </a:p>
        </p:txBody>
      </p:sp>
      <p:sp>
        <p:nvSpPr>
          <p:cNvPr id="181251" name="Text Box 3"/>
          <p:cNvSpPr txBox="1">
            <a:spLocks noChangeArrowheads="1"/>
          </p:cNvSpPr>
          <p:nvPr/>
        </p:nvSpPr>
        <p:spPr bwMode="auto">
          <a:xfrm>
            <a:off x="5759361" y="5554663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sz="1000" b="1" dirty="0">
              <a:latin typeface="Arial" charset="0"/>
              <a:cs typeface="Times New Roman" pitchFamily="18" charset="0"/>
            </a:endParaRPr>
          </a:p>
          <a:p>
            <a:pPr algn="ctr" eaLnBrk="1" hangingPunct="1"/>
            <a:r>
              <a:rPr lang="en-US" sz="1400" dirty="0">
                <a:latin typeface="Tahoma" pitchFamily="34" charset="0"/>
                <a:cs typeface="Times New Roman" pitchFamily="18" charset="0"/>
              </a:rPr>
              <a:t>1 1/4 cup strawberries</a:t>
            </a:r>
          </a:p>
        </p:txBody>
      </p:sp>
      <p:sp>
        <p:nvSpPr>
          <p:cNvPr id="181252" name="Text Box 4"/>
          <p:cNvSpPr txBox="1">
            <a:spLocks noChangeArrowheads="1"/>
          </p:cNvSpPr>
          <p:nvPr/>
        </p:nvSpPr>
        <p:spPr bwMode="auto">
          <a:xfrm>
            <a:off x="3962400" y="3352800"/>
            <a:ext cx="1554163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400" b="1">
                <a:latin typeface="Tahoma" pitchFamily="34" charset="0"/>
                <a:cs typeface="Times New Roman" pitchFamily="18" charset="0"/>
              </a:rPr>
              <a:t>1 slice bread</a:t>
            </a:r>
            <a:endParaRPr lang="en-US" sz="1400">
              <a:latin typeface="Tahoma" pitchFamily="34" charset="0"/>
            </a:endParaRPr>
          </a:p>
        </p:txBody>
      </p:sp>
      <p:sp>
        <p:nvSpPr>
          <p:cNvPr id="181253" name="Text Box 5"/>
          <p:cNvSpPr txBox="1">
            <a:spLocks noChangeArrowheads="1"/>
          </p:cNvSpPr>
          <p:nvPr/>
        </p:nvSpPr>
        <p:spPr bwMode="auto">
          <a:xfrm>
            <a:off x="533400" y="4343400"/>
            <a:ext cx="1905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400">
                <a:latin typeface="Arial" charset="0"/>
                <a:cs typeface="Times New Roman" pitchFamily="18" charset="0"/>
              </a:rPr>
              <a:t>17 small grapes</a:t>
            </a:r>
            <a:endParaRPr lang="en-US" sz="1400">
              <a:latin typeface="Arial" charset="0"/>
            </a:endParaRPr>
          </a:p>
        </p:txBody>
      </p:sp>
      <p:sp>
        <p:nvSpPr>
          <p:cNvPr id="181254" name="Text Box 6"/>
          <p:cNvSpPr txBox="1">
            <a:spLocks noChangeArrowheads="1"/>
          </p:cNvSpPr>
          <p:nvPr/>
        </p:nvSpPr>
        <p:spPr bwMode="auto">
          <a:xfrm>
            <a:off x="7086600" y="4572000"/>
            <a:ext cx="1371600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400">
                <a:latin typeface="Tahoma" pitchFamily="34" charset="0"/>
                <a:cs typeface="Times New Roman" pitchFamily="18" charset="0"/>
              </a:rPr>
              <a:t>1 cup melon</a:t>
            </a:r>
            <a:endParaRPr lang="en-US" sz="1400">
              <a:latin typeface="Tahoma" pitchFamily="34" charset="0"/>
            </a:endParaRPr>
          </a:p>
        </p:txBody>
      </p:sp>
      <p:sp>
        <p:nvSpPr>
          <p:cNvPr id="181255" name="Text Box 7"/>
          <p:cNvSpPr txBox="1">
            <a:spLocks noChangeArrowheads="1"/>
          </p:cNvSpPr>
          <p:nvPr/>
        </p:nvSpPr>
        <p:spPr bwMode="auto">
          <a:xfrm>
            <a:off x="3810000" y="64008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sz="1400">
              <a:latin typeface="Tahoma" pitchFamily="34" charset="0"/>
            </a:endParaRPr>
          </a:p>
        </p:txBody>
      </p:sp>
      <p:sp>
        <p:nvSpPr>
          <p:cNvPr id="181256" name="Text Box 9"/>
          <p:cNvSpPr txBox="1">
            <a:spLocks noChangeArrowheads="1"/>
          </p:cNvSpPr>
          <p:nvPr/>
        </p:nvSpPr>
        <p:spPr bwMode="auto">
          <a:xfrm>
            <a:off x="2971800" y="2514600"/>
            <a:ext cx="1752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400">
                <a:latin typeface="Tahoma" pitchFamily="34" charset="0"/>
                <a:cs typeface="Times New Roman" pitchFamily="18" charset="0"/>
              </a:rPr>
              <a:t>½ cup fruit juice</a:t>
            </a:r>
            <a:endParaRPr lang="en-US" sz="1400">
              <a:latin typeface="Tahoma" pitchFamily="34" charset="0"/>
            </a:endParaRPr>
          </a:p>
        </p:txBody>
      </p:sp>
      <p:sp>
        <p:nvSpPr>
          <p:cNvPr id="181257" name="Text Box 10"/>
          <p:cNvSpPr txBox="1">
            <a:spLocks noChangeArrowheads="1"/>
          </p:cNvSpPr>
          <p:nvPr/>
        </p:nvSpPr>
        <p:spPr bwMode="auto">
          <a:xfrm>
            <a:off x="6934200" y="2895600"/>
            <a:ext cx="18288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400">
                <a:latin typeface="Tahoma" pitchFamily="34" charset="0"/>
              </a:rPr>
              <a:t>½ cup unsweetened apple sauce</a:t>
            </a:r>
          </a:p>
        </p:txBody>
      </p:sp>
      <p:sp>
        <p:nvSpPr>
          <p:cNvPr id="181260" name="Line 13"/>
          <p:cNvSpPr>
            <a:spLocks noChangeShapeType="1"/>
          </p:cNvSpPr>
          <p:nvPr/>
        </p:nvSpPr>
        <p:spPr bwMode="auto">
          <a:xfrm flipV="1">
            <a:off x="5562600" y="2971800"/>
            <a:ext cx="1143000" cy="609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1261" name="Line 14"/>
          <p:cNvSpPr>
            <a:spLocks noChangeShapeType="1"/>
          </p:cNvSpPr>
          <p:nvPr/>
        </p:nvSpPr>
        <p:spPr bwMode="auto">
          <a:xfrm flipV="1">
            <a:off x="5234110" y="2919950"/>
            <a:ext cx="152400" cy="381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1262" name="Line 15"/>
          <p:cNvSpPr>
            <a:spLocks noChangeShapeType="1"/>
          </p:cNvSpPr>
          <p:nvPr/>
        </p:nvSpPr>
        <p:spPr bwMode="auto">
          <a:xfrm flipH="1" flipV="1">
            <a:off x="4114800" y="3048000"/>
            <a:ext cx="228600" cy="304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1263" name="Line 16"/>
          <p:cNvSpPr>
            <a:spLocks noChangeShapeType="1"/>
          </p:cNvSpPr>
          <p:nvPr/>
        </p:nvSpPr>
        <p:spPr bwMode="auto">
          <a:xfrm flipH="1" flipV="1">
            <a:off x="2514600" y="4114800"/>
            <a:ext cx="15240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1264" name="Line 17"/>
          <p:cNvSpPr>
            <a:spLocks noChangeShapeType="1"/>
          </p:cNvSpPr>
          <p:nvPr/>
        </p:nvSpPr>
        <p:spPr bwMode="auto">
          <a:xfrm flipH="1">
            <a:off x="2895600" y="4572000"/>
            <a:ext cx="1219200" cy="762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1265" name="Line 18"/>
          <p:cNvSpPr>
            <a:spLocks noChangeShapeType="1"/>
          </p:cNvSpPr>
          <p:nvPr/>
        </p:nvSpPr>
        <p:spPr bwMode="auto">
          <a:xfrm>
            <a:off x="5486400" y="4114800"/>
            <a:ext cx="1600200" cy="76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1266" name="Line 19"/>
          <p:cNvSpPr>
            <a:spLocks noChangeShapeType="1"/>
          </p:cNvSpPr>
          <p:nvPr/>
        </p:nvSpPr>
        <p:spPr bwMode="auto">
          <a:xfrm>
            <a:off x="4876800" y="4838700"/>
            <a:ext cx="0" cy="2746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1267" name="Line 20"/>
          <p:cNvSpPr>
            <a:spLocks noChangeShapeType="1"/>
          </p:cNvSpPr>
          <p:nvPr/>
        </p:nvSpPr>
        <p:spPr bwMode="auto">
          <a:xfrm>
            <a:off x="5410200" y="4724400"/>
            <a:ext cx="1295400" cy="762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1268" name="Line 22"/>
          <p:cNvSpPr>
            <a:spLocks noChangeShapeType="1"/>
          </p:cNvSpPr>
          <p:nvPr/>
        </p:nvSpPr>
        <p:spPr bwMode="auto">
          <a:xfrm flipH="1" flipV="1">
            <a:off x="2438400" y="2895600"/>
            <a:ext cx="1585913" cy="6032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1269" name="Rectangle 23"/>
          <p:cNvSpPr>
            <a:spLocks noChangeArrowheads="1"/>
          </p:cNvSpPr>
          <p:nvPr/>
        </p:nvSpPr>
        <p:spPr bwMode="auto">
          <a:xfrm>
            <a:off x="685800" y="63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endParaRPr lang="en-US"/>
          </a:p>
        </p:txBody>
      </p:sp>
      <p:sp>
        <p:nvSpPr>
          <p:cNvPr id="181270" name="Rectangle 24"/>
          <p:cNvSpPr>
            <a:spLocks noChangeArrowheads="1"/>
          </p:cNvSpPr>
          <p:nvPr/>
        </p:nvSpPr>
        <p:spPr bwMode="auto">
          <a:xfrm>
            <a:off x="274638" y="252413"/>
            <a:ext cx="184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en-US" sz="1400">
                <a:latin typeface="Arial" charset="0"/>
              </a:rPr>
              <a:t/>
            </a:r>
            <a:br>
              <a:rPr lang="en-US" sz="1400">
                <a:latin typeface="Arial" charset="0"/>
              </a:rPr>
            </a:br>
            <a:endParaRPr lang="en-US" sz="1400">
              <a:latin typeface="Arial" charset="0"/>
            </a:endParaRPr>
          </a:p>
        </p:txBody>
      </p:sp>
      <p:sp>
        <p:nvSpPr>
          <p:cNvPr id="181271" name="Rectangle 25"/>
          <p:cNvSpPr>
            <a:spLocks noChangeArrowheads="1"/>
          </p:cNvSpPr>
          <p:nvPr/>
        </p:nvSpPr>
        <p:spPr bwMode="auto">
          <a:xfrm>
            <a:off x="274638" y="893763"/>
            <a:ext cx="18415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900">
              <a:latin typeface="Arial" charset="0"/>
            </a:endParaRPr>
          </a:p>
          <a:p>
            <a:r>
              <a:rPr lang="en-US" sz="1400">
                <a:latin typeface="Arial" charset="0"/>
              </a:rPr>
              <a:t/>
            </a:r>
            <a:br>
              <a:rPr lang="en-US" sz="1400">
                <a:latin typeface="Arial" charset="0"/>
              </a:rPr>
            </a:br>
            <a:endParaRPr lang="en-US" sz="1400">
              <a:latin typeface="Arial" charset="0"/>
            </a:endParaRPr>
          </a:p>
        </p:txBody>
      </p:sp>
      <p:sp>
        <p:nvSpPr>
          <p:cNvPr id="181272" name="Rectangle 26"/>
          <p:cNvSpPr>
            <a:spLocks noChangeArrowheads="1"/>
          </p:cNvSpPr>
          <p:nvPr/>
        </p:nvSpPr>
        <p:spPr bwMode="auto">
          <a:xfrm>
            <a:off x="274638" y="1703388"/>
            <a:ext cx="184150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900">
              <a:latin typeface="Arial" charset="0"/>
            </a:endParaRPr>
          </a:p>
          <a:p>
            <a:endParaRPr lang="en-US" sz="1400">
              <a:latin typeface="Arial" charset="0"/>
            </a:endParaRPr>
          </a:p>
        </p:txBody>
      </p:sp>
      <p:sp>
        <p:nvSpPr>
          <p:cNvPr id="181273" name="Rectangle 27"/>
          <p:cNvSpPr>
            <a:spLocks noChangeArrowheads="1"/>
          </p:cNvSpPr>
          <p:nvPr/>
        </p:nvSpPr>
        <p:spPr bwMode="auto">
          <a:xfrm>
            <a:off x="964283" y="5029200"/>
            <a:ext cx="15224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dirty="0">
                <a:latin typeface="Tahoma" pitchFamily="34" charset="0"/>
                <a:cs typeface="Times New Roman" pitchFamily="18" charset="0"/>
              </a:rPr>
              <a:t>¼ cup dried fruit</a:t>
            </a:r>
          </a:p>
        </p:txBody>
      </p:sp>
      <p:pic>
        <p:nvPicPr>
          <p:cNvPr id="181274" name="Picture 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657600"/>
            <a:ext cx="10382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1275" name="Rectangle 27"/>
          <p:cNvSpPr>
            <a:spLocks noChangeArrowheads="1"/>
          </p:cNvSpPr>
          <p:nvPr/>
        </p:nvSpPr>
        <p:spPr bwMode="auto">
          <a:xfrm>
            <a:off x="3794438" y="5191919"/>
            <a:ext cx="12239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dirty="0">
                <a:latin typeface="Tahoma" pitchFamily="34" charset="0"/>
                <a:cs typeface="Times New Roman" pitchFamily="18" charset="0"/>
              </a:rPr>
              <a:t>2 </a:t>
            </a:r>
            <a:r>
              <a:rPr lang="en-US" sz="1400" dirty="0" err="1">
                <a:latin typeface="Tahoma" pitchFamily="34" charset="0"/>
                <a:cs typeface="Times New Roman" pitchFamily="18" charset="0"/>
              </a:rPr>
              <a:t>tbsp</a:t>
            </a:r>
            <a:r>
              <a:rPr lang="en-US" sz="1400" dirty="0">
                <a:latin typeface="Tahoma" pitchFamily="34" charset="0"/>
                <a:cs typeface="Times New Roman" pitchFamily="18" charset="0"/>
              </a:rPr>
              <a:t> raisins</a:t>
            </a:r>
          </a:p>
        </p:txBody>
      </p:sp>
      <p:pic>
        <p:nvPicPr>
          <p:cNvPr id="181276" name="Picture 38" descr="C:\Users\HP_Administrator\AppData\Local\Microsoft\Windows\Temporary Internet Files\Content.IE5\SES04SCU\MPj04092570000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752600"/>
            <a:ext cx="947738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277" name="Picture 40" descr="C:\Users\HP_Administrator\AppData\Local\Microsoft\Windows\Temporary Internet Files\Content.IE5\H1OY46O2\MPj03142580000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3243" y="1366446"/>
            <a:ext cx="6207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1278" name="Text Box 8"/>
          <p:cNvSpPr txBox="1">
            <a:spLocks noChangeArrowheads="1"/>
          </p:cNvSpPr>
          <p:nvPr/>
        </p:nvSpPr>
        <p:spPr bwMode="auto">
          <a:xfrm>
            <a:off x="5029200" y="2549269"/>
            <a:ext cx="152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400">
                <a:latin typeface="Tahoma" pitchFamily="34" charset="0"/>
                <a:cs typeface="Times New Roman" pitchFamily="18" charset="0"/>
              </a:rPr>
              <a:t>½ banana</a:t>
            </a:r>
            <a:endParaRPr lang="en-US" sz="1400">
              <a:latin typeface="Tahoma" pitchFamily="34" charset="0"/>
            </a:endParaRPr>
          </a:p>
        </p:txBody>
      </p:sp>
      <p:pic>
        <p:nvPicPr>
          <p:cNvPr id="181279" name="Picture 42" descr="C:\Users\HP_Administrator\AppData\Local\Microsoft\Windows\Temporary Internet Files\Content.IE5\O2FPU4Z6\MPj03140060000[1]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3657600"/>
            <a:ext cx="1479550" cy="9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280" name="Picture 45" descr="http://www.everdale.org/gallery/main.php?g2_view=core.DownloadItem&amp;g2_itemId=893&amp;g2_serialNumber=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5334000"/>
            <a:ext cx="1143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281" name="Picture 47" descr="http://static.flickr.com/114/295056372_1fe5559c1b_o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057400"/>
            <a:ext cx="1179513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282" name="Picture 49" descr="http://content.answers.com/main/content/wp/en/thumb/e/e6/200px-Sun-Maid_Raisins_Logo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013" y="5460743"/>
            <a:ext cx="812800" cy="81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283" name="Picture 3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371600"/>
            <a:ext cx="88106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284" name="Picture 3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426" y="5062672"/>
            <a:ext cx="97155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285" name="Picture 3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429000"/>
            <a:ext cx="146685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2"/>
                </a:solidFill>
                <a:latin typeface="Tahoma" pitchFamily="34" charset="0"/>
                <a:cs typeface="Times New Roman" pitchFamily="18" charset="0"/>
              </a:rPr>
              <a:t>Carb counting- </a:t>
            </a:r>
            <a:r>
              <a:rPr lang="en-US" dirty="0" smtClean="0">
                <a:solidFill>
                  <a:schemeClr val="tx2"/>
                </a:solidFill>
                <a:latin typeface="Tahoma" pitchFamily="34" charset="0"/>
                <a:cs typeface="Times New Roman" pitchFamily="18" charset="0"/>
              </a:rPr>
              <a:t>fruit</a:t>
            </a:r>
            <a:endParaRPr lang="en-US" dirty="0"/>
          </a:p>
        </p:txBody>
      </p:sp>
      <p:sp>
        <p:nvSpPr>
          <p:cNvPr id="181259" name="Text Box 12"/>
          <p:cNvSpPr txBox="1">
            <a:spLocks noChangeArrowheads="1"/>
          </p:cNvSpPr>
          <p:nvPr/>
        </p:nvSpPr>
        <p:spPr bwMode="auto">
          <a:xfrm>
            <a:off x="6134100" y="186532"/>
            <a:ext cx="2209800" cy="9906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</a:rPr>
              <a:t>Each Food has:</a:t>
            </a:r>
          </a:p>
          <a:p>
            <a:pPr eaLnBrk="1" hangingPunct="1"/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cs typeface="Times New Roman" pitchFamily="18" charset="0"/>
              </a:rPr>
              <a:t>    60 Calories</a:t>
            </a:r>
            <a:endParaRPr lang="en-US" sz="2000" dirty="0">
              <a:solidFill>
                <a:schemeClr val="tx2">
                  <a:lumMod val="50000"/>
                </a:schemeClr>
              </a:solidFill>
              <a:latin typeface="Tahoma" pitchFamily="34" charset="0"/>
            </a:endParaRPr>
          </a:p>
          <a:p>
            <a:pPr eaLnBrk="1" hangingPunct="1"/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cs typeface="Times New Roman" pitchFamily="18" charset="0"/>
              </a:rPr>
              <a:t>    15 grams carb</a:t>
            </a:r>
            <a:endParaRPr lang="en-US" sz="2000" dirty="0">
              <a:solidFill>
                <a:schemeClr val="tx2">
                  <a:lumMod val="50000"/>
                </a:schemeClr>
              </a:solidFill>
              <a:latin typeface="Tahoma" pitchFamily="34" charset="0"/>
            </a:endParaRPr>
          </a:p>
          <a:p>
            <a:pPr eaLnBrk="1" hangingPunct="1"/>
            <a:endParaRPr lang="en-US" sz="1400" dirty="0">
              <a:solidFill>
                <a:srgbClr val="64EA81"/>
              </a:solidFill>
              <a:latin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2747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Text Box 4"/>
          <p:cNvSpPr txBox="1">
            <a:spLocks noChangeArrowheads="1"/>
          </p:cNvSpPr>
          <p:nvPr/>
        </p:nvSpPr>
        <p:spPr bwMode="auto">
          <a:xfrm>
            <a:off x="3962400" y="3352800"/>
            <a:ext cx="1554163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400" b="1">
                <a:latin typeface="Tahoma" pitchFamily="34" charset="0"/>
                <a:cs typeface="Times New Roman" pitchFamily="18" charset="0"/>
              </a:rPr>
              <a:t>1 slice bread</a:t>
            </a:r>
            <a:endParaRPr lang="en-US" sz="1400">
              <a:latin typeface="Tahoma" pitchFamily="34" charset="0"/>
            </a:endParaRPr>
          </a:p>
        </p:txBody>
      </p:sp>
      <p:sp>
        <p:nvSpPr>
          <p:cNvPr id="182275" name="Text Box 6"/>
          <p:cNvSpPr txBox="1">
            <a:spLocks noChangeArrowheads="1"/>
          </p:cNvSpPr>
          <p:nvPr/>
        </p:nvSpPr>
        <p:spPr bwMode="auto">
          <a:xfrm>
            <a:off x="7010400" y="5715000"/>
            <a:ext cx="1371600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400">
                <a:latin typeface="Tahoma" pitchFamily="34" charset="0"/>
                <a:cs typeface="Times New Roman" pitchFamily="18" charset="0"/>
              </a:rPr>
              <a:t>6 oz light fruit yogurt</a:t>
            </a:r>
            <a:endParaRPr lang="en-US" sz="1400">
              <a:latin typeface="Tahoma" pitchFamily="34" charset="0"/>
            </a:endParaRPr>
          </a:p>
        </p:txBody>
      </p:sp>
      <p:sp>
        <p:nvSpPr>
          <p:cNvPr id="182276" name="Text Box 7"/>
          <p:cNvSpPr txBox="1">
            <a:spLocks noChangeArrowheads="1"/>
          </p:cNvSpPr>
          <p:nvPr/>
        </p:nvSpPr>
        <p:spPr bwMode="auto">
          <a:xfrm>
            <a:off x="3672681" y="5981391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400" dirty="0">
                <a:latin typeface="Tahoma" pitchFamily="34" charset="0"/>
                <a:cs typeface="Times New Roman" pitchFamily="18" charset="0"/>
              </a:rPr>
              <a:t>8 </a:t>
            </a:r>
            <a:r>
              <a:rPr lang="en-US" sz="1400" dirty="0" err="1">
                <a:latin typeface="Tahoma" pitchFamily="34" charset="0"/>
                <a:cs typeface="Times New Roman" pitchFamily="18" charset="0"/>
              </a:rPr>
              <a:t>oz</a:t>
            </a:r>
            <a:r>
              <a:rPr lang="en-US" sz="1400" dirty="0">
                <a:latin typeface="Tahoma" pitchFamily="34" charset="0"/>
                <a:cs typeface="Times New Roman" pitchFamily="18" charset="0"/>
              </a:rPr>
              <a:t> soy milk</a:t>
            </a:r>
            <a:endParaRPr lang="en-US" sz="1400" dirty="0">
              <a:latin typeface="Tahoma" pitchFamily="34" charset="0"/>
            </a:endParaRPr>
          </a:p>
          <a:p>
            <a:pPr eaLnBrk="1" hangingPunct="1"/>
            <a:endParaRPr lang="en-US" sz="1400" dirty="0">
              <a:latin typeface="Tahoma" pitchFamily="34" charset="0"/>
            </a:endParaRPr>
          </a:p>
        </p:txBody>
      </p:sp>
      <p:sp>
        <p:nvSpPr>
          <p:cNvPr id="182277" name="Text Box 9"/>
          <p:cNvSpPr txBox="1">
            <a:spLocks noChangeArrowheads="1"/>
          </p:cNvSpPr>
          <p:nvPr/>
        </p:nvSpPr>
        <p:spPr bwMode="auto">
          <a:xfrm>
            <a:off x="1143000" y="5410200"/>
            <a:ext cx="1143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400">
                <a:latin typeface="Tahoma" pitchFamily="34" charset="0"/>
                <a:cs typeface="Times New Roman" pitchFamily="18" charset="0"/>
              </a:rPr>
              <a:t>8 oz milk</a:t>
            </a:r>
            <a:endParaRPr lang="en-US" sz="1400">
              <a:latin typeface="Tahoma" pitchFamily="34" charset="0"/>
            </a:endParaRPr>
          </a:p>
        </p:txBody>
      </p:sp>
      <p:sp>
        <p:nvSpPr>
          <p:cNvPr id="182278" name="Text Box 10"/>
          <p:cNvSpPr txBox="1">
            <a:spLocks noChangeArrowheads="1"/>
          </p:cNvSpPr>
          <p:nvPr/>
        </p:nvSpPr>
        <p:spPr bwMode="auto">
          <a:xfrm>
            <a:off x="6934200" y="3276600"/>
            <a:ext cx="13716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400">
                <a:latin typeface="Tahoma" pitchFamily="34" charset="0"/>
                <a:cs typeface="Times New Roman" pitchFamily="18" charset="0"/>
              </a:rPr>
              <a:t>6 oz plain yogurt</a:t>
            </a:r>
            <a:endParaRPr lang="en-US" sz="1400">
              <a:latin typeface="Tahoma" pitchFamily="34" charset="0"/>
            </a:endParaRPr>
          </a:p>
        </p:txBody>
      </p:sp>
      <p:sp>
        <p:nvSpPr>
          <p:cNvPr id="182281" name="Line 13"/>
          <p:cNvSpPr>
            <a:spLocks noChangeShapeType="1"/>
          </p:cNvSpPr>
          <p:nvPr/>
        </p:nvSpPr>
        <p:spPr bwMode="auto">
          <a:xfrm flipV="1">
            <a:off x="5562600" y="3124200"/>
            <a:ext cx="1371600" cy="457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2282" name="Line 15"/>
          <p:cNvSpPr>
            <a:spLocks noChangeShapeType="1"/>
          </p:cNvSpPr>
          <p:nvPr/>
        </p:nvSpPr>
        <p:spPr bwMode="auto">
          <a:xfrm flipV="1">
            <a:off x="4618038" y="2514600"/>
            <a:ext cx="46037" cy="838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2283" name="Line 17"/>
          <p:cNvSpPr>
            <a:spLocks noChangeShapeType="1"/>
          </p:cNvSpPr>
          <p:nvPr/>
        </p:nvSpPr>
        <p:spPr bwMode="auto">
          <a:xfrm flipH="1">
            <a:off x="2286000" y="4572000"/>
            <a:ext cx="1828800" cy="609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2284" name="Line 19"/>
          <p:cNvSpPr>
            <a:spLocks noChangeShapeType="1"/>
          </p:cNvSpPr>
          <p:nvPr/>
        </p:nvSpPr>
        <p:spPr bwMode="auto">
          <a:xfrm flipH="1">
            <a:off x="4637453" y="4648200"/>
            <a:ext cx="0" cy="4333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2285" name="Line 20"/>
          <p:cNvSpPr>
            <a:spLocks noChangeShapeType="1"/>
          </p:cNvSpPr>
          <p:nvPr/>
        </p:nvSpPr>
        <p:spPr bwMode="auto">
          <a:xfrm>
            <a:off x="5410200" y="4724400"/>
            <a:ext cx="1295400" cy="762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2286" name="Line 22"/>
          <p:cNvSpPr>
            <a:spLocks noChangeShapeType="1"/>
          </p:cNvSpPr>
          <p:nvPr/>
        </p:nvSpPr>
        <p:spPr bwMode="auto">
          <a:xfrm flipH="1" flipV="1">
            <a:off x="2438400" y="2895600"/>
            <a:ext cx="1585913" cy="6032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2287" name="Rectangle 23"/>
          <p:cNvSpPr>
            <a:spLocks noChangeArrowheads="1"/>
          </p:cNvSpPr>
          <p:nvPr/>
        </p:nvSpPr>
        <p:spPr bwMode="auto">
          <a:xfrm>
            <a:off x="685800" y="63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endParaRPr lang="en-US"/>
          </a:p>
        </p:txBody>
      </p:sp>
      <p:sp>
        <p:nvSpPr>
          <p:cNvPr id="182288" name="Rectangle 24"/>
          <p:cNvSpPr>
            <a:spLocks noChangeArrowheads="1"/>
          </p:cNvSpPr>
          <p:nvPr/>
        </p:nvSpPr>
        <p:spPr bwMode="auto">
          <a:xfrm>
            <a:off x="274638" y="252413"/>
            <a:ext cx="184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en-US" sz="1400">
                <a:latin typeface="Arial" charset="0"/>
              </a:rPr>
              <a:t/>
            </a:r>
            <a:br>
              <a:rPr lang="en-US" sz="1400">
                <a:latin typeface="Arial" charset="0"/>
              </a:rPr>
            </a:br>
            <a:endParaRPr lang="en-US" sz="1400">
              <a:latin typeface="Arial" charset="0"/>
            </a:endParaRPr>
          </a:p>
        </p:txBody>
      </p:sp>
      <p:sp>
        <p:nvSpPr>
          <p:cNvPr id="182289" name="Rectangle 25"/>
          <p:cNvSpPr>
            <a:spLocks noChangeArrowheads="1"/>
          </p:cNvSpPr>
          <p:nvPr/>
        </p:nvSpPr>
        <p:spPr bwMode="auto">
          <a:xfrm>
            <a:off x="274638" y="893763"/>
            <a:ext cx="18415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900">
              <a:latin typeface="Arial" charset="0"/>
            </a:endParaRPr>
          </a:p>
          <a:p>
            <a:r>
              <a:rPr lang="en-US" sz="1400">
                <a:latin typeface="Arial" charset="0"/>
              </a:rPr>
              <a:t/>
            </a:r>
            <a:br>
              <a:rPr lang="en-US" sz="1400">
                <a:latin typeface="Arial" charset="0"/>
              </a:rPr>
            </a:br>
            <a:endParaRPr lang="en-US" sz="1400">
              <a:latin typeface="Arial" charset="0"/>
            </a:endParaRPr>
          </a:p>
        </p:txBody>
      </p:sp>
      <p:sp>
        <p:nvSpPr>
          <p:cNvPr id="182290" name="Rectangle 26"/>
          <p:cNvSpPr>
            <a:spLocks noChangeArrowheads="1"/>
          </p:cNvSpPr>
          <p:nvPr/>
        </p:nvSpPr>
        <p:spPr bwMode="auto">
          <a:xfrm>
            <a:off x="274638" y="1703388"/>
            <a:ext cx="184150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900">
              <a:latin typeface="Arial" charset="0"/>
            </a:endParaRPr>
          </a:p>
          <a:p>
            <a:endParaRPr lang="en-US" sz="1400">
              <a:latin typeface="Arial" charset="0"/>
            </a:endParaRPr>
          </a:p>
        </p:txBody>
      </p:sp>
      <p:pic>
        <p:nvPicPr>
          <p:cNvPr id="182291" name="Picture 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657600"/>
            <a:ext cx="10382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292" name="Text Box 38"/>
          <p:cNvSpPr txBox="1">
            <a:spLocks noChangeArrowheads="1"/>
          </p:cNvSpPr>
          <p:nvPr/>
        </p:nvSpPr>
        <p:spPr bwMode="auto">
          <a:xfrm>
            <a:off x="666750" y="3124200"/>
            <a:ext cx="20177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1400">
                <a:latin typeface="Tahoma" pitchFamily="34" charset="0"/>
              </a:rPr>
              <a:t>1 packet diet hot cocoa</a:t>
            </a:r>
          </a:p>
        </p:txBody>
      </p:sp>
      <p:sp>
        <p:nvSpPr>
          <p:cNvPr id="182293" name="Text Box 39"/>
          <p:cNvSpPr txBox="1">
            <a:spLocks noChangeArrowheads="1"/>
          </p:cNvSpPr>
          <p:nvPr/>
        </p:nvSpPr>
        <p:spPr bwMode="auto">
          <a:xfrm>
            <a:off x="3201838" y="2095809"/>
            <a:ext cx="13604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1400" dirty="0">
                <a:latin typeface="Tahoma" pitchFamily="34" charset="0"/>
              </a:rPr>
              <a:t>8 </a:t>
            </a:r>
            <a:r>
              <a:rPr lang="en-US" sz="1400" dirty="0" err="1">
                <a:latin typeface="Tahoma" pitchFamily="34" charset="0"/>
              </a:rPr>
              <a:t>oz</a:t>
            </a:r>
            <a:r>
              <a:rPr lang="en-US" sz="1400" dirty="0">
                <a:latin typeface="Tahoma" pitchFamily="34" charset="0"/>
              </a:rPr>
              <a:t> buttermilk</a:t>
            </a:r>
          </a:p>
        </p:txBody>
      </p:sp>
      <p:pic>
        <p:nvPicPr>
          <p:cNvPr id="182294" name="Picture 31" descr="C:\Users\HP_Administrator\AppData\Local\Microsoft\Windows\Temporary Internet Files\Content.IE5\YI9RITS3\MPj03143150000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038600"/>
            <a:ext cx="874713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2295" name="Picture 33" descr="C:\Users\HP_Administrator\AppData\Local\Microsoft\Windows\Temporary Internet Files\Content.IE5\IO3XA1ZT\MPj03211720000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824" y="1276349"/>
            <a:ext cx="1000125" cy="140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2296" name="Picture 34" descr="C:\Users\HP_Administrator\AppData\Local\Microsoft\Windows\Temporary Internet Files\Content.IE5\H1OY46O2\MPj03847030000[1]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905000"/>
            <a:ext cx="1276350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2297" name="Picture 36" descr="http://www.javaestate.com/category_resize.asp?width=300&amp;img=Soy%20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0" y="5076600"/>
            <a:ext cx="990600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2298" name="Picture 38" descr="http://www.rateitall.com/face/20135159_thumb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4495800"/>
            <a:ext cx="990600" cy="125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2299" name="Picture 40" descr="http://www.diwinetaste.com/html/dwt200410/images/Yogurt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2209800"/>
            <a:ext cx="1371600" cy="105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099"/>
            <a:ext cx="8229600" cy="1127125"/>
          </a:xfrm>
        </p:spPr>
        <p:txBody>
          <a:bodyPr/>
          <a:lstStyle/>
          <a:p>
            <a:r>
              <a:rPr lang="en-US" dirty="0" smtClean="0"/>
              <a:t>Carb Counting - Milk</a:t>
            </a:r>
            <a:endParaRPr lang="en-US" dirty="0"/>
          </a:p>
        </p:txBody>
      </p:sp>
      <p:sp>
        <p:nvSpPr>
          <p:cNvPr id="182280" name="Text Box 12"/>
          <p:cNvSpPr txBox="1">
            <a:spLocks noChangeArrowheads="1"/>
          </p:cNvSpPr>
          <p:nvPr/>
        </p:nvSpPr>
        <p:spPr bwMode="auto">
          <a:xfrm>
            <a:off x="6042875" y="114300"/>
            <a:ext cx="2209800" cy="9906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</a:rPr>
              <a:t>Each Food has:</a:t>
            </a:r>
          </a:p>
          <a:p>
            <a:pPr eaLnBrk="1" hangingPunct="1"/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cs typeface="Times New Roman" pitchFamily="18" charset="0"/>
              </a:rPr>
              <a:t>   90-150 calories</a:t>
            </a:r>
            <a:endParaRPr lang="en-US" sz="2000" dirty="0">
              <a:solidFill>
                <a:schemeClr val="tx2">
                  <a:lumMod val="50000"/>
                </a:schemeClr>
              </a:solidFill>
              <a:latin typeface="Tahoma" pitchFamily="34" charset="0"/>
            </a:endParaRPr>
          </a:p>
          <a:p>
            <a:pPr eaLnBrk="1" hangingPunct="1"/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cs typeface="Times New Roman" pitchFamily="18" charset="0"/>
              </a:rPr>
              <a:t>12-15 grams carb</a:t>
            </a:r>
            <a:endParaRPr lang="en-US" sz="2000" dirty="0">
              <a:solidFill>
                <a:schemeClr val="tx2">
                  <a:lumMod val="50000"/>
                </a:schemeClr>
              </a:solidFill>
              <a:latin typeface="Tahoma" pitchFamily="34" charset="0"/>
            </a:endParaRPr>
          </a:p>
          <a:p>
            <a:pPr eaLnBrk="1" hangingPunct="1"/>
            <a:endParaRPr lang="en-US" sz="1400" dirty="0">
              <a:solidFill>
                <a:schemeClr val="tx2">
                  <a:lumMod val="50000"/>
                </a:schemeClr>
              </a:solidFill>
              <a:latin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5933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Text Box 2"/>
          <p:cNvSpPr txBox="1">
            <a:spLocks noChangeArrowheads="1"/>
          </p:cNvSpPr>
          <p:nvPr/>
        </p:nvSpPr>
        <p:spPr bwMode="auto">
          <a:xfrm>
            <a:off x="668760" y="2420085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400" dirty="0">
                <a:latin typeface="Tahoma" pitchFamily="34" charset="0"/>
                <a:cs typeface="Times New Roman" pitchFamily="18" charset="0"/>
              </a:rPr>
              <a:t>2 inch square cake or brownie, unfrosted</a:t>
            </a:r>
          </a:p>
        </p:txBody>
      </p:sp>
      <p:sp>
        <p:nvSpPr>
          <p:cNvPr id="183299" name="Text Box 3"/>
          <p:cNvSpPr txBox="1">
            <a:spLocks noChangeArrowheads="1"/>
          </p:cNvSpPr>
          <p:nvPr/>
        </p:nvSpPr>
        <p:spPr bwMode="auto">
          <a:xfrm>
            <a:off x="7117282" y="5367801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sz="1000" b="1" dirty="0">
              <a:latin typeface="Arial" charset="0"/>
              <a:cs typeface="Times New Roman" pitchFamily="18" charset="0"/>
            </a:endParaRPr>
          </a:p>
          <a:p>
            <a:pPr algn="ctr" eaLnBrk="1" hangingPunct="1"/>
            <a:r>
              <a:rPr lang="en-US" sz="1400" dirty="0">
                <a:latin typeface="Tahoma" pitchFamily="34" charset="0"/>
                <a:cs typeface="Times New Roman" pitchFamily="18" charset="0"/>
              </a:rPr>
              <a:t>¼ cup sorbet</a:t>
            </a:r>
          </a:p>
        </p:txBody>
      </p:sp>
      <p:sp>
        <p:nvSpPr>
          <p:cNvPr id="183300" name="Text Box 4"/>
          <p:cNvSpPr txBox="1">
            <a:spLocks noChangeArrowheads="1"/>
          </p:cNvSpPr>
          <p:nvPr/>
        </p:nvSpPr>
        <p:spPr bwMode="auto">
          <a:xfrm>
            <a:off x="3962400" y="3352800"/>
            <a:ext cx="1554163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400" b="1">
                <a:latin typeface="Tahoma" pitchFamily="34" charset="0"/>
                <a:cs typeface="Times New Roman" pitchFamily="18" charset="0"/>
              </a:rPr>
              <a:t>1 slice bread</a:t>
            </a:r>
            <a:endParaRPr lang="en-US" sz="1400">
              <a:latin typeface="Tahoma" pitchFamily="34" charset="0"/>
            </a:endParaRPr>
          </a:p>
        </p:txBody>
      </p:sp>
      <p:sp>
        <p:nvSpPr>
          <p:cNvPr id="183301" name="Text Box 5"/>
          <p:cNvSpPr txBox="1">
            <a:spLocks noChangeArrowheads="1"/>
          </p:cNvSpPr>
          <p:nvPr/>
        </p:nvSpPr>
        <p:spPr bwMode="auto">
          <a:xfrm>
            <a:off x="2971800" y="2514600"/>
            <a:ext cx="1905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400">
                <a:latin typeface="Arial" charset="0"/>
                <a:cs typeface="Times New Roman" pitchFamily="18" charset="0"/>
              </a:rPr>
              <a:t>½ cup diet pudding</a:t>
            </a:r>
            <a:endParaRPr lang="en-US" sz="1400">
              <a:latin typeface="Arial" charset="0"/>
            </a:endParaRPr>
          </a:p>
        </p:txBody>
      </p:sp>
      <p:sp>
        <p:nvSpPr>
          <p:cNvPr id="183302" name="Text Box 6"/>
          <p:cNvSpPr txBox="1">
            <a:spLocks noChangeArrowheads="1"/>
          </p:cNvSpPr>
          <p:nvPr/>
        </p:nvSpPr>
        <p:spPr bwMode="auto">
          <a:xfrm>
            <a:off x="6705600" y="4419600"/>
            <a:ext cx="2057400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400">
                <a:latin typeface="Tahoma" pitchFamily="34" charset="0"/>
                <a:cs typeface="Times New Roman" pitchFamily="18" charset="0"/>
              </a:rPr>
              <a:t>1 tbsp syrup, jam, jelly, table sugar, honey</a:t>
            </a:r>
            <a:endParaRPr lang="en-US" sz="1400">
              <a:latin typeface="Tahoma" pitchFamily="34" charset="0"/>
            </a:endParaRPr>
          </a:p>
        </p:txBody>
      </p:sp>
      <p:sp>
        <p:nvSpPr>
          <p:cNvPr id="183304" name="Text Box 9"/>
          <p:cNvSpPr txBox="1">
            <a:spLocks noChangeArrowheads="1"/>
          </p:cNvSpPr>
          <p:nvPr/>
        </p:nvSpPr>
        <p:spPr bwMode="auto">
          <a:xfrm>
            <a:off x="1143000" y="4724400"/>
            <a:ext cx="1143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400">
                <a:latin typeface="Tahoma" pitchFamily="34" charset="0"/>
                <a:cs typeface="Times New Roman" pitchFamily="18" charset="0"/>
              </a:rPr>
              <a:t>2 small cookies</a:t>
            </a:r>
            <a:endParaRPr lang="en-US" sz="1400">
              <a:latin typeface="Tahoma" pitchFamily="34" charset="0"/>
            </a:endParaRPr>
          </a:p>
        </p:txBody>
      </p:sp>
      <p:sp>
        <p:nvSpPr>
          <p:cNvPr id="183305" name="Text Box 10"/>
          <p:cNvSpPr txBox="1">
            <a:spLocks noChangeArrowheads="1"/>
          </p:cNvSpPr>
          <p:nvPr/>
        </p:nvSpPr>
        <p:spPr bwMode="auto">
          <a:xfrm>
            <a:off x="6781800" y="2286000"/>
            <a:ext cx="13716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400">
                <a:latin typeface="Tahoma" pitchFamily="34" charset="0"/>
                <a:cs typeface="Times New Roman" pitchFamily="18" charset="0"/>
              </a:rPr>
              <a:t>2 tbsp light syrup</a:t>
            </a:r>
            <a:endParaRPr lang="en-US" sz="1400">
              <a:latin typeface="Tahoma" pitchFamily="34" charset="0"/>
            </a:endParaRPr>
          </a:p>
        </p:txBody>
      </p:sp>
      <p:sp>
        <p:nvSpPr>
          <p:cNvPr id="183308" name="Line 13"/>
          <p:cNvSpPr>
            <a:spLocks noChangeShapeType="1"/>
          </p:cNvSpPr>
          <p:nvPr/>
        </p:nvSpPr>
        <p:spPr bwMode="auto">
          <a:xfrm flipV="1">
            <a:off x="5562600" y="2819400"/>
            <a:ext cx="1981200" cy="762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3309" name="Line 14"/>
          <p:cNvSpPr>
            <a:spLocks noChangeShapeType="1"/>
          </p:cNvSpPr>
          <p:nvPr/>
        </p:nvSpPr>
        <p:spPr bwMode="auto">
          <a:xfrm flipV="1">
            <a:off x="5029200" y="2514600"/>
            <a:ext cx="381000" cy="762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3310" name="Line 15"/>
          <p:cNvSpPr>
            <a:spLocks noChangeShapeType="1"/>
          </p:cNvSpPr>
          <p:nvPr/>
        </p:nvSpPr>
        <p:spPr bwMode="auto">
          <a:xfrm flipH="1" flipV="1">
            <a:off x="4038600" y="2819400"/>
            <a:ext cx="304800" cy="533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3311" name="Line 16"/>
          <p:cNvSpPr>
            <a:spLocks noChangeShapeType="1"/>
          </p:cNvSpPr>
          <p:nvPr/>
        </p:nvSpPr>
        <p:spPr bwMode="auto">
          <a:xfrm flipH="1">
            <a:off x="2590800" y="4114800"/>
            <a:ext cx="144780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3312" name="Line 17"/>
          <p:cNvSpPr>
            <a:spLocks noChangeShapeType="1"/>
          </p:cNvSpPr>
          <p:nvPr/>
        </p:nvSpPr>
        <p:spPr bwMode="auto">
          <a:xfrm flipH="1">
            <a:off x="2895600" y="4572000"/>
            <a:ext cx="1219200" cy="1371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3313" name="Line 18"/>
          <p:cNvSpPr>
            <a:spLocks noChangeShapeType="1"/>
          </p:cNvSpPr>
          <p:nvPr/>
        </p:nvSpPr>
        <p:spPr bwMode="auto">
          <a:xfrm>
            <a:off x="5486400" y="4114800"/>
            <a:ext cx="1600200" cy="76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3314" name="Line 19"/>
          <p:cNvSpPr>
            <a:spLocks noChangeShapeType="1"/>
          </p:cNvSpPr>
          <p:nvPr/>
        </p:nvSpPr>
        <p:spPr bwMode="auto">
          <a:xfrm>
            <a:off x="4800599" y="4701409"/>
            <a:ext cx="14288" cy="533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3315" name="Line 20"/>
          <p:cNvSpPr>
            <a:spLocks noChangeShapeType="1"/>
          </p:cNvSpPr>
          <p:nvPr/>
        </p:nvSpPr>
        <p:spPr bwMode="auto">
          <a:xfrm>
            <a:off x="5410200" y="4724400"/>
            <a:ext cx="838200" cy="4032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3316" name="Line 22"/>
          <p:cNvSpPr>
            <a:spLocks noChangeShapeType="1"/>
          </p:cNvSpPr>
          <p:nvPr/>
        </p:nvSpPr>
        <p:spPr bwMode="auto">
          <a:xfrm flipH="1" flipV="1">
            <a:off x="2438400" y="2895600"/>
            <a:ext cx="1585913" cy="6032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3317" name="Rectangle 23"/>
          <p:cNvSpPr>
            <a:spLocks noChangeArrowheads="1"/>
          </p:cNvSpPr>
          <p:nvPr/>
        </p:nvSpPr>
        <p:spPr bwMode="auto">
          <a:xfrm>
            <a:off x="685800" y="63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endParaRPr lang="en-US"/>
          </a:p>
        </p:txBody>
      </p:sp>
      <p:sp>
        <p:nvSpPr>
          <p:cNvPr id="183318" name="Rectangle 24"/>
          <p:cNvSpPr>
            <a:spLocks noChangeArrowheads="1"/>
          </p:cNvSpPr>
          <p:nvPr/>
        </p:nvSpPr>
        <p:spPr bwMode="auto">
          <a:xfrm>
            <a:off x="274638" y="252413"/>
            <a:ext cx="184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en-US" sz="1400">
                <a:latin typeface="Arial" charset="0"/>
              </a:rPr>
              <a:t/>
            </a:r>
            <a:br>
              <a:rPr lang="en-US" sz="1400">
                <a:latin typeface="Arial" charset="0"/>
              </a:rPr>
            </a:br>
            <a:endParaRPr lang="en-US" sz="1400">
              <a:latin typeface="Arial" charset="0"/>
            </a:endParaRPr>
          </a:p>
        </p:txBody>
      </p:sp>
      <p:sp>
        <p:nvSpPr>
          <p:cNvPr id="183319" name="Rectangle 25"/>
          <p:cNvSpPr>
            <a:spLocks noChangeArrowheads="1"/>
          </p:cNvSpPr>
          <p:nvPr/>
        </p:nvSpPr>
        <p:spPr bwMode="auto">
          <a:xfrm>
            <a:off x="274638" y="893763"/>
            <a:ext cx="18415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900">
              <a:latin typeface="Arial" charset="0"/>
            </a:endParaRPr>
          </a:p>
          <a:p>
            <a:r>
              <a:rPr lang="en-US" sz="1400">
                <a:latin typeface="Arial" charset="0"/>
              </a:rPr>
              <a:t/>
            </a:r>
            <a:br>
              <a:rPr lang="en-US" sz="1400">
                <a:latin typeface="Arial" charset="0"/>
              </a:rPr>
            </a:br>
            <a:endParaRPr lang="en-US" sz="1400">
              <a:latin typeface="Arial" charset="0"/>
            </a:endParaRPr>
          </a:p>
        </p:txBody>
      </p:sp>
      <p:sp>
        <p:nvSpPr>
          <p:cNvPr id="183320" name="Rectangle 26"/>
          <p:cNvSpPr>
            <a:spLocks noChangeArrowheads="1"/>
          </p:cNvSpPr>
          <p:nvPr/>
        </p:nvSpPr>
        <p:spPr bwMode="auto">
          <a:xfrm>
            <a:off x="274638" y="1703388"/>
            <a:ext cx="184150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900">
              <a:latin typeface="Arial" charset="0"/>
            </a:endParaRPr>
          </a:p>
          <a:p>
            <a:endParaRPr lang="en-US" sz="1400">
              <a:latin typeface="Arial" charset="0"/>
            </a:endParaRPr>
          </a:p>
        </p:txBody>
      </p:sp>
      <p:sp>
        <p:nvSpPr>
          <p:cNvPr id="183321" name="Rectangle 27"/>
          <p:cNvSpPr>
            <a:spLocks noChangeArrowheads="1"/>
          </p:cNvSpPr>
          <p:nvPr/>
        </p:nvSpPr>
        <p:spPr bwMode="auto">
          <a:xfrm>
            <a:off x="2057400" y="5860797"/>
            <a:ext cx="16764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400" dirty="0">
                <a:latin typeface="Tahoma" pitchFamily="34" charset="0"/>
                <a:cs typeface="Times New Roman" pitchFamily="18" charset="0"/>
              </a:rPr>
              <a:t>½ cup ice cream or frozen yogurt</a:t>
            </a:r>
          </a:p>
        </p:txBody>
      </p:sp>
      <p:pic>
        <p:nvPicPr>
          <p:cNvPr id="183322" name="Picture 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657600"/>
            <a:ext cx="10382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323" name="Text Box 8"/>
          <p:cNvSpPr txBox="1">
            <a:spLocks noChangeArrowheads="1"/>
          </p:cNvSpPr>
          <p:nvPr/>
        </p:nvSpPr>
        <p:spPr bwMode="auto">
          <a:xfrm>
            <a:off x="5181600" y="2362200"/>
            <a:ext cx="1295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400">
                <a:latin typeface="Tahoma" pitchFamily="34" charset="0"/>
                <a:cs typeface="Times New Roman" pitchFamily="18" charset="0"/>
              </a:rPr>
              <a:t>½ cup regular jello</a:t>
            </a:r>
            <a:endParaRPr lang="en-US" sz="1400">
              <a:latin typeface="Tahoma" pitchFamily="34" charset="0"/>
            </a:endParaRPr>
          </a:p>
        </p:txBody>
      </p:sp>
      <p:pic>
        <p:nvPicPr>
          <p:cNvPr id="183324" name="Picture 38" descr="http://www.akakestrel.com/Images/food/watermelon-strawberry-sorbe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013" y="5049065"/>
            <a:ext cx="838200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3325" name="Picture 40" descr="http://www.wpclipart.com/food/desserts_snacks/ice_cream/sherbe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083" y="5296996"/>
            <a:ext cx="838200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3326" name="Picture 43" descr="C:\Users\HP_Administrator\AppData\Local\Microsoft\Windows\Temporary Internet Files\Content.IE5\SES04SCU\MPj04243660000[1]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718" y="1216507"/>
            <a:ext cx="1249988" cy="124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3327" name="Picture 45" descr="http://joepastry.web.aplus.net/pics/jello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524000"/>
            <a:ext cx="1166813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3328" name="Picture 47" descr="http://upload.wikimedia.org/wikipedia/commons/1/18/Maple_syrup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1828800"/>
            <a:ext cx="608013" cy="120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3329" name="Picture 4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3505200"/>
            <a:ext cx="129540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3330" name="Picture 50" descr="http://images.jupiterimages.com/common/detail/07/84/23238407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600200"/>
            <a:ext cx="792163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3331" name="Picture 53" descr="http://glutenfreecookingschool.com/wordpress/wp-content/uploads/2007/11/johns-peanut-butter-chocolate-chip-cookies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62" y="3440112"/>
            <a:ext cx="1506538" cy="113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3332" name="Picture 55" descr="http://www.haagen-dazs.com/img_db/pro/pro_mc_101.gif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943714"/>
            <a:ext cx="1143000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Carb  Counting - Sweets</a:t>
            </a:r>
            <a:endParaRPr lang="en-US" dirty="0"/>
          </a:p>
        </p:txBody>
      </p:sp>
      <p:sp>
        <p:nvSpPr>
          <p:cNvPr id="183307" name="Text Box 12"/>
          <p:cNvSpPr txBox="1">
            <a:spLocks noChangeArrowheads="1"/>
          </p:cNvSpPr>
          <p:nvPr/>
        </p:nvSpPr>
        <p:spPr bwMode="auto">
          <a:xfrm>
            <a:off x="6477000" y="132557"/>
            <a:ext cx="2134394" cy="9906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Tahoma" pitchFamily="34" charset="0"/>
              </a:rPr>
              <a:t>Each Food has:</a:t>
            </a:r>
          </a:p>
          <a:p>
            <a:pPr eaLnBrk="1" hangingPunct="1"/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cs typeface="Times New Roman" pitchFamily="18" charset="0"/>
              </a:rPr>
              <a:t>      Calories vary</a:t>
            </a:r>
            <a:endParaRPr lang="en-US" sz="2000" dirty="0">
              <a:solidFill>
                <a:schemeClr val="accent2">
                  <a:lumMod val="50000"/>
                </a:schemeClr>
              </a:solidFill>
              <a:latin typeface="Tahoma" pitchFamily="34" charset="0"/>
            </a:endParaRPr>
          </a:p>
          <a:p>
            <a:pPr eaLnBrk="1" hangingPunct="1"/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cs typeface="Times New Roman" pitchFamily="18" charset="0"/>
              </a:rPr>
              <a:t>    15 grams carb</a:t>
            </a:r>
            <a:endParaRPr lang="en-US" sz="2000" dirty="0">
              <a:solidFill>
                <a:schemeClr val="accent2">
                  <a:lumMod val="50000"/>
                </a:schemeClr>
              </a:solidFill>
              <a:latin typeface="Tahoma" pitchFamily="34" charset="0"/>
            </a:endParaRPr>
          </a:p>
          <a:p>
            <a:pPr eaLnBrk="1" hangingPunct="1"/>
            <a:endParaRPr lang="en-US" sz="1400" dirty="0">
              <a:solidFill>
                <a:srgbClr val="0066FF"/>
              </a:solidFill>
              <a:latin typeface="Arial" charset="0"/>
            </a:endParaRPr>
          </a:p>
        </p:txBody>
      </p:sp>
      <p:sp>
        <p:nvSpPr>
          <p:cNvPr id="183303" name="Text Box 7"/>
          <p:cNvSpPr txBox="1">
            <a:spLocks noChangeArrowheads="1"/>
          </p:cNvSpPr>
          <p:nvPr/>
        </p:nvSpPr>
        <p:spPr bwMode="auto">
          <a:xfrm>
            <a:off x="4097942" y="5898384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400" dirty="0">
                <a:latin typeface="Tahoma" pitchFamily="34" charset="0"/>
                <a:cs typeface="Times New Roman" pitchFamily="18" charset="0"/>
              </a:rPr>
              <a:t>½ cup sherbet</a:t>
            </a:r>
            <a:endParaRPr lang="en-US" sz="1400" dirty="0">
              <a:latin typeface="Tahoma" pitchFamily="34" charset="0"/>
            </a:endParaRPr>
          </a:p>
          <a:p>
            <a:pPr eaLnBrk="1" hangingPunct="1"/>
            <a:endParaRPr lang="en-US" sz="1400" dirty="0">
              <a:latin typeface="Tahom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73981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7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91440" tIns="45720" rIns="91440" bIns="45720" anchor="b">
            <a:normAutofit/>
          </a:bodyPr>
          <a:lstStyle/>
          <a:p>
            <a:pPr eaLnBrk="1" hangingPunct="1"/>
            <a:r>
              <a:rPr lang="en-US" sz="2800" dirty="0" smtClean="0">
                <a:latin typeface="Tahoma" pitchFamily="34" charset="0"/>
              </a:rPr>
              <a:t>Choose Healthy Carbs</a:t>
            </a:r>
            <a:br>
              <a:rPr lang="en-US" sz="2800" dirty="0" smtClean="0">
                <a:latin typeface="Tahoma" pitchFamily="34" charset="0"/>
              </a:rPr>
            </a:br>
            <a:endParaRPr lang="en-US" sz="2800" dirty="0" smtClean="0">
              <a:latin typeface="Tahoma" pitchFamily="34" charset="0"/>
            </a:endParaRPr>
          </a:p>
        </p:txBody>
      </p:sp>
      <p:sp>
        <p:nvSpPr>
          <p:cNvPr id="1854468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spcBef>
                <a:spcPct val="50000"/>
              </a:spcBef>
              <a:buFontTx/>
              <a:buChar char="o"/>
              <a:defRPr/>
            </a:pPr>
            <a:r>
              <a:rPr lang="en-US" sz="2600" dirty="0" smtClean="0"/>
              <a:t>Carbs have fiber, vitamins, minerals and phytonutrients 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FontTx/>
              <a:buChar char="o"/>
              <a:defRPr/>
            </a:pPr>
            <a:r>
              <a:rPr lang="en-US" sz="2600" dirty="0" smtClean="0"/>
              <a:t>25 </a:t>
            </a:r>
            <a:r>
              <a:rPr lang="en-US" sz="2600" dirty="0" err="1" smtClean="0"/>
              <a:t>gms</a:t>
            </a:r>
            <a:r>
              <a:rPr lang="en-US" sz="2600" dirty="0" smtClean="0"/>
              <a:t> of fiber a day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FontTx/>
              <a:buChar char="o"/>
              <a:defRPr/>
            </a:pPr>
            <a:r>
              <a:rPr lang="en-US" sz="2600" dirty="0" smtClean="0"/>
              <a:t>Power Carbs include:</a:t>
            </a:r>
          </a:p>
          <a:p>
            <a:pPr lvl="1">
              <a:lnSpc>
                <a:spcPct val="90000"/>
              </a:lnSpc>
              <a:spcBef>
                <a:spcPct val="50000"/>
              </a:spcBef>
              <a:buFontTx/>
              <a:buChar char="o"/>
              <a:defRPr/>
            </a:pPr>
            <a:r>
              <a:rPr lang="en-US" sz="2600" dirty="0" smtClean="0"/>
              <a:t>Beans</a:t>
            </a:r>
          </a:p>
          <a:p>
            <a:pPr lvl="1">
              <a:lnSpc>
                <a:spcPct val="90000"/>
              </a:lnSpc>
              <a:spcBef>
                <a:spcPct val="50000"/>
              </a:spcBef>
              <a:buFontTx/>
              <a:buChar char="o"/>
              <a:defRPr/>
            </a:pPr>
            <a:r>
              <a:rPr lang="en-US" sz="2600" dirty="0" smtClean="0"/>
              <a:t>Veggies</a:t>
            </a:r>
          </a:p>
          <a:p>
            <a:pPr lvl="1">
              <a:lnSpc>
                <a:spcPct val="90000"/>
              </a:lnSpc>
              <a:spcBef>
                <a:spcPct val="50000"/>
              </a:spcBef>
              <a:buFontTx/>
              <a:buChar char="o"/>
              <a:defRPr/>
            </a:pPr>
            <a:r>
              <a:rPr lang="en-US" sz="2600" dirty="0" smtClean="0"/>
              <a:t>Fruits</a:t>
            </a:r>
          </a:p>
          <a:p>
            <a:pPr lvl="1">
              <a:lnSpc>
                <a:spcPct val="90000"/>
              </a:lnSpc>
              <a:spcBef>
                <a:spcPct val="50000"/>
              </a:spcBef>
              <a:buFontTx/>
              <a:buChar char="o"/>
              <a:defRPr/>
            </a:pPr>
            <a:r>
              <a:rPr lang="en-US" sz="2600" dirty="0" smtClean="0"/>
              <a:t>Whole grain foods</a:t>
            </a:r>
          </a:p>
          <a:p>
            <a:pPr lvl="1">
              <a:lnSpc>
                <a:spcPct val="90000"/>
              </a:lnSpc>
              <a:spcBef>
                <a:spcPct val="50000"/>
              </a:spcBef>
              <a:buFontTx/>
              <a:buChar char="o"/>
              <a:defRPr/>
            </a:pPr>
            <a:endParaRPr lang="en-US" sz="2600" dirty="0"/>
          </a:p>
          <a:p>
            <a:pPr lvl="1">
              <a:lnSpc>
                <a:spcPct val="90000"/>
              </a:lnSpc>
              <a:spcBef>
                <a:spcPct val="50000"/>
              </a:spcBef>
              <a:buFontTx/>
              <a:buChar char="o"/>
              <a:defRPr/>
            </a:pPr>
            <a:endParaRPr lang="en-US" sz="2600" dirty="0" smtClean="0"/>
          </a:p>
        </p:txBody>
      </p:sp>
      <p:pic>
        <p:nvPicPr>
          <p:cNvPr id="214019" name="Picture 3" descr="C:\Users\bev_000\AppData\Local\Microsoft\Windows\Temporary Internet Files\Content.IE5\EFRK1MDT\MP900430944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362200"/>
            <a:ext cx="3735586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59397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10 </a:t>
            </a:r>
            <a:r>
              <a:rPr lang="en-US" dirty="0" err="1" smtClean="0"/>
              <a:t>Superfoods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Beans</a:t>
            </a:r>
          </a:p>
          <a:p>
            <a:r>
              <a:rPr lang="en-US" dirty="0" smtClean="0"/>
              <a:t>Dark Green Leafy </a:t>
            </a:r>
            <a:r>
              <a:rPr lang="en-US" dirty="0" err="1" smtClean="0"/>
              <a:t>Vegs</a:t>
            </a:r>
            <a:endParaRPr lang="en-US" dirty="0" smtClean="0"/>
          </a:p>
          <a:p>
            <a:r>
              <a:rPr lang="en-US" dirty="0" smtClean="0"/>
              <a:t>Citrus Fruit</a:t>
            </a:r>
          </a:p>
          <a:p>
            <a:r>
              <a:rPr lang="en-US" dirty="0" smtClean="0"/>
              <a:t>Sweet Potatoes</a:t>
            </a:r>
          </a:p>
          <a:p>
            <a:r>
              <a:rPr lang="en-US" dirty="0" smtClean="0"/>
              <a:t>Berries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4294967295"/>
          </p:nvPr>
        </p:nvSpPr>
        <p:spPr>
          <a:xfrm>
            <a:off x="5105400" y="1600200"/>
            <a:ext cx="4038600" cy="4533900"/>
          </a:xfrm>
        </p:spPr>
        <p:txBody>
          <a:bodyPr/>
          <a:lstStyle/>
          <a:p>
            <a:r>
              <a:rPr lang="en-US" dirty="0" smtClean="0"/>
              <a:t>Tomatoes</a:t>
            </a:r>
          </a:p>
          <a:p>
            <a:r>
              <a:rPr lang="en-US" dirty="0" smtClean="0"/>
              <a:t>Fish High in Omega-3 Fatty Acids</a:t>
            </a:r>
          </a:p>
          <a:p>
            <a:r>
              <a:rPr lang="en-US" dirty="0" smtClean="0"/>
              <a:t>Whole Grains</a:t>
            </a:r>
          </a:p>
          <a:p>
            <a:r>
              <a:rPr lang="en-US" dirty="0" smtClean="0"/>
              <a:t>Nuts</a:t>
            </a:r>
          </a:p>
          <a:p>
            <a:r>
              <a:rPr lang="en-US" dirty="0" smtClean="0"/>
              <a:t>Fat-Free Milk and Yogurt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525" y="3588678"/>
            <a:ext cx="2445675" cy="25682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371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9203" name="Group 4"/>
          <p:cNvGrpSpPr>
            <a:grpSpLocks/>
          </p:cNvGrpSpPr>
          <p:nvPr/>
        </p:nvGrpSpPr>
        <p:grpSpPr bwMode="auto">
          <a:xfrm>
            <a:off x="2590800" y="0"/>
            <a:ext cx="3276600" cy="6737321"/>
            <a:chOff x="384" y="656"/>
            <a:chExt cx="1920" cy="3529"/>
          </a:xfrm>
        </p:grpSpPr>
        <p:sp>
          <p:nvSpPr>
            <p:cNvPr id="179206" name="Text Box 5"/>
            <p:cNvSpPr txBox="1">
              <a:spLocks noChangeArrowheads="1"/>
            </p:cNvSpPr>
            <p:nvPr/>
          </p:nvSpPr>
          <p:spPr bwMode="auto">
            <a:xfrm>
              <a:off x="384" y="656"/>
              <a:ext cx="1920" cy="43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kumimoji="1" lang="en-US" sz="1800" b="1" dirty="0">
                  <a:solidFill>
                    <a:schemeClr val="tx2"/>
                  </a:solidFill>
                  <a:latin typeface="Arial" charset="0"/>
                </a:rPr>
                <a:t>Nutrition Facts</a:t>
              </a:r>
            </a:p>
            <a:p>
              <a:pPr eaLnBrk="1" hangingPunct="1"/>
              <a:r>
                <a:rPr kumimoji="1" lang="en-US" sz="1200" b="1" dirty="0">
                  <a:latin typeface="Arial" charset="0"/>
                </a:rPr>
                <a:t>Serving Size 1/2 cup (114</a:t>
              </a:r>
              <a:r>
                <a:rPr kumimoji="1" lang="en-US" sz="1200" b="1" dirty="0">
                  <a:solidFill>
                    <a:schemeClr val="tx2"/>
                  </a:solidFill>
                  <a:latin typeface="Arial" charset="0"/>
                </a:rPr>
                <a:t> g)</a:t>
              </a:r>
            </a:p>
            <a:p>
              <a:pPr eaLnBrk="1" hangingPunct="1"/>
              <a:r>
                <a:rPr kumimoji="1" lang="en-US" sz="1200" b="1" dirty="0">
                  <a:solidFill>
                    <a:schemeClr val="tx2"/>
                  </a:solidFill>
                  <a:latin typeface="Arial" charset="0"/>
                </a:rPr>
                <a:t>Servings Per Container 4</a:t>
              </a:r>
              <a:endParaRPr kumimoji="1" lang="en-US" sz="1200" b="1" dirty="0">
                <a:solidFill>
                  <a:schemeClr val="tx2"/>
                </a:solidFill>
                <a:latin typeface="Tempus Sans ITC" pitchFamily="82" charset="0"/>
              </a:endParaRPr>
            </a:p>
          </p:txBody>
        </p:sp>
        <p:sp>
          <p:nvSpPr>
            <p:cNvPr id="179207" name="Text Box 6"/>
            <p:cNvSpPr txBox="1">
              <a:spLocks noChangeArrowheads="1"/>
            </p:cNvSpPr>
            <p:nvPr/>
          </p:nvSpPr>
          <p:spPr bwMode="auto">
            <a:xfrm>
              <a:off x="384" y="1136"/>
              <a:ext cx="1920" cy="16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200" b="1">
                  <a:solidFill>
                    <a:schemeClr val="tx2"/>
                  </a:solidFill>
                  <a:latin typeface="Arial" charset="0"/>
                </a:rPr>
                <a:t>Amount Per Serving</a:t>
              </a:r>
              <a:endParaRPr lang="en-US" sz="1000">
                <a:solidFill>
                  <a:schemeClr val="tx2"/>
                </a:solidFill>
                <a:latin typeface="Arial" charset="0"/>
              </a:endParaRPr>
            </a:p>
          </p:txBody>
        </p:sp>
        <p:sp>
          <p:nvSpPr>
            <p:cNvPr id="179208" name="Text Box 7"/>
            <p:cNvSpPr txBox="1">
              <a:spLocks noChangeArrowheads="1"/>
            </p:cNvSpPr>
            <p:nvPr/>
          </p:nvSpPr>
          <p:spPr bwMode="auto">
            <a:xfrm>
              <a:off x="384" y="1280"/>
              <a:ext cx="1920" cy="16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200" b="1" dirty="0">
                  <a:solidFill>
                    <a:schemeClr val="tx2"/>
                  </a:solidFill>
                  <a:latin typeface="Arial" charset="0"/>
                </a:rPr>
                <a:t>Calories   90</a:t>
              </a:r>
              <a:r>
                <a:rPr lang="en-US" sz="1200" dirty="0">
                  <a:solidFill>
                    <a:schemeClr val="tx2"/>
                  </a:solidFill>
                  <a:latin typeface="Arial" charset="0"/>
                </a:rPr>
                <a:t>          Calories from Fat 30</a:t>
              </a:r>
              <a:endParaRPr lang="en-US" sz="900" b="1" dirty="0">
                <a:solidFill>
                  <a:schemeClr val="tx2"/>
                </a:solidFill>
                <a:latin typeface="Arial" charset="0"/>
              </a:endParaRPr>
            </a:p>
          </p:txBody>
        </p:sp>
        <p:sp>
          <p:nvSpPr>
            <p:cNvPr id="179209" name="Text Box 8"/>
            <p:cNvSpPr txBox="1">
              <a:spLocks noChangeArrowheads="1"/>
            </p:cNvSpPr>
            <p:nvPr/>
          </p:nvSpPr>
          <p:spPr bwMode="auto">
            <a:xfrm>
              <a:off x="384" y="1472"/>
              <a:ext cx="1920" cy="13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</a:pPr>
              <a:r>
                <a:rPr lang="en-US" sz="800" b="1">
                  <a:solidFill>
                    <a:schemeClr val="tx2"/>
                  </a:solidFill>
                  <a:latin typeface="Arial" charset="0"/>
                </a:rPr>
                <a:t> % Daily Value*</a:t>
              </a:r>
            </a:p>
          </p:txBody>
        </p:sp>
        <p:sp>
          <p:nvSpPr>
            <p:cNvPr id="179210" name="Text Box 9"/>
            <p:cNvSpPr txBox="1">
              <a:spLocks noChangeArrowheads="1"/>
            </p:cNvSpPr>
            <p:nvPr/>
          </p:nvSpPr>
          <p:spPr bwMode="auto">
            <a:xfrm>
              <a:off x="384" y="1664"/>
              <a:ext cx="1920" cy="16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800" b="1">
                  <a:solidFill>
                    <a:schemeClr val="tx2"/>
                  </a:solidFill>
                  <a:latin typeface="Arial" charset="0"/>
                </a:rPr>
                <a:t> </a:t>
              </a:r>
              <a:r>
                <a:rPr lang="en-US" sz="1200" b="1">
                  <a:solidFill>
                    <a:schemeClr val="tx2"/>
                  </a:solidFill>
                  <a:latin typeface="Arial" charset="0"/>
                </a:rPr>
                <a:t>Total Fat  </a:t>
              </a:r>
              <a:r>
                <a:rPr lang="en-US" sz="1200">
                  <a:solidFill>
                    <a:schemeClr val="tx2"/>
                  </a:solidFill>
                  <a:latin typeface="Arial" charset="0"/>
                </a:rPr>
                <a:t>3g</a:t>
              </a:r>
              <a:r>
                <a:rPr lang="en-US" sz="800">
                  <a:solidFill>
                    <a:schemeClr val="tx2"/>
                  </a:solidFill>
                  <a:latin typeface="Arial" charset="0"/>
                </a:rPr>
                <a:t>                                                             5%</a:t>
              </a:r>
            </a:p>
          </p:txBody>
        </p:sp>
        <p:sp>
          <p:nvSpPr>
            <p:cNvPr id="179211" name="Text Box 10"/>
            <p:cNvSpPr txBox="1">
              <a:spLocks noChangeArrowheads="1"/>
            </p:cNvSpPr>
            <p:nvPr/>
          </p:nvSpPr>
          <p:spPr bwMode="auto">
            <a:xfrm>
              <a:off x="384" y="1808"/>
              <a:ext cx="1920" cy="14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800" b="1">
                  <a:solidFill>
                    <a:schemeClr val="tx2"/>
                  </a:solidFill>
                  <a:latin typeface="Arial" charset="0"/>
                </a:rPr>
                <a:t>     </a:t>
              </a:r>
              <a:r>
                <a:rPr lang="en-US" sz="1000">
                  <a:solidFill>
                    <a:schemeClr val="tx2"/>
                  </a:solidFill>
                  <a:latin typeface="Arial" charset="0"/>
                </a:rPr>
                <a:t>Saturated Fat  0g</a:t>
              </a:r>
              <a:r>
                <a:rPr lang="en-US" sz="800">
                  <a:solidFill>
                    <a:schemeClr val="tx2"/>
                  </a:solidFill>
                  <a:latin typeface="Arial" charset="0"/>
                </a:rPr>
                <a:t>                                                      0%</a:t>
              </a:r>
            </a:p>
          </p:txBody>
        </p:sp>
        <p:sp>
          <p:nvSpPr>
            <p:cNvPr id="179212" name="Text Box 11"/>
            <p:cNvSpPr txBox="1">
              <a:spLocks noChangeArrowheads="1"/>
            </p:cNvSpPr>
            <p:nvPr/>
          </p:nvSpPr>
          <p:spPr bwMode="auto">
            <a:xfrm>
              <a:off x="384" y="1951"/>
              <a:ext cx="1920" cy="14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800" b="1">
                  <a:solidFill>
                    <a:schemeClr val="tx2"/>
                  </a:solidFill>
                  <a:latin typeface="Arial" charset="0"/>
                </a:rPr>
                <a:t> </a:t>
              </a:r>
              <a:r>
                <a:rPr lang="en-US" sz="1000" b="1">
                  <a:solidFill>
                    <a:schemeClr val="tx2"/>
                  </a:solidFill>
                  <a:latin typeface="Arial" charset="0"/>
                </a:rPr>
                <a:t>Cholesterol </a:t>
              </a:r>
              <a:r>
                <a:rPr lang="en-US" sz="1000">
                  <a:solidFill>
                    <a:schemeClr val="tx2"/>
                  </a:solidFill>
                  <a:latin typeface="Arial" charset="0"/>
                </a:rPr>
                <a:t> 0g</a:t>
              </a:r>
              <a:r>
                <a:rPr lang="en-US" sz="800">
                  <a:solidFill>
                    <a:schemeClr val="tx2"/>
                  </a:solidFill>
                  <a:latin typeface="Arial" charset="0"/>
                </a:rPr>
                <a:t>                                                             0%</a:t>
              </a:r>
            </a:p>
          </p:txBody>
        </p:sp>
        <p:sp>
          <p:nvSpPr>
            <p:cNvPr id="179213" name="Text Box 12"/>
            <p:cNvSpPr txBox="1">
              <a:spLocks noChangeArrowheads="1"/>
            </p:cNvSpPr>
            <p:nvPr/>
          </p:nvSpPr>
          <p:spPr bwMode="auto">
            <a:xfrm>
              <a:off x="384" y="2096"/>
              <a:ext cx="1920" cy="14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800" b="1">
                  <a:solidFill>
                    <a:schemeClr val="tx2"/>
                  </a:solidFill>
                  <a:latin typeface="Arial" charset="0"/>
                </a:rPr>
                <a:t> </a:t>
              </a:r>
              <a:r>
                <a:rPr lang="en-US" sz="1000" b="1">
                  <a:solidFill>
                    <a:schemeClr val="tx2"/>
                  </a:solidFill>
                  <a:latin typeface="Arial" charset="0"/>
                </a:rPr>
                <a:t>Sodium</a:t>
              </a:r>
              <a:r>
                <a:rPr lang="en-US" sz="1000">
                  <a:solidFill>
                    <a:schemeClr val="tx2"/>
                  </a:solidFill>
                  <a:latin typeface="Arial" charset="0"/>
                </a:rPr>
                <a:t>  300mg</a:t>
              </a:r>
              <a:r>
                <a:rPr lang="en-US" sz="800">
                  <a:solidFill>
                    <a:schemeClr val="tx2"/>
                  </a:solidFill>
                  <a:latin typeface="Arial" charset="0"/>
                </a:rPr>
                <a:t>                                                           13%</a:t>
              </a:r>
            </a:p>
          </p:txBody>
        </p:sp>
        <p:sp>
          <p:nvSpPr>
            <p:cNvPr id="179214" name="Text Box 13"/>
            <p:cNvSpPr txBox="1">
              <a:spLocks noChangeArrowheads="1"/>
            </p:cNvSpPr>
            <p:nvPr/>
          </p:nvSpPr>
          <p:spPr bwMode="auto">
            <a:xfrm>
              <a:off x="384" y="2240"/>
              <a:ext cx="1920" cy="16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800">
                  <a:solidFill>
                    <a:schemeClr val="tx2"/>
                  </a:solidFill>
                  <a:latin typeface="Arial" charset="0"/>
                </a:rPr>
                <a:t> </a:t>
              </a:r>
              <a:r>
                <a:rPr lang="en-US" sz="1200" b="1">
                  <a:latin typeface="Arial" charset="0"/>
                </a:rPr>
                <a:t>Total Carbohydrate</a:t>
              </a:r>
              <a:r>
                <a:rPr lang="en-US" sz="1200">
                  <a:latin typeface="Arial" charset="0"/>
                </a:rPr>
                <a:t>  13g</a:t>
              </a:r>
              <a:r>
                <a:rPr lang="en-US" sz="1200">
                  <a:solidFill>
                    <a:schemeClr val="tx2"/>
                  </a:solidFill>
                  <a:latin typeface="Arial" charset="0"/>
                </a:rPr>
                <a:t>                     </a:t>
              </a:r>
              <a:r>
                <a:rPr lang="en-US" sz="800">
                  <a:solidFill>
                    <a:schemeClr val="tx2"/>
                  </a:solidFill>
                  <a:latin typeface="Arial" charset="0"/>
                </a:rPr>
                <a:t>4%                     </a:t>
              </a:r>
            </a:p>
          </p:txBody>
        </p:sp>
        <p:sp>
          <p:nvSpPr>
            <p:cNvPr id="179215" name="Text Box 14"/>
            <p:cNvSpPr txBox="1">
              <a:spLocks noChangeArrowheads="1"/>
            </p:cNvSpPr>
            <p:nvPr/>
          </p:nvSpPr>
          <p:spPr bwMode="auto">
            <a:xfrm>
              <a:off x="384" y="2384"/>
              <a:ext cx="1920" cy="14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800" b="1" dirty="0">
                  <a:solidFill>
                    <a:schemeClr val="tx2"/>
                  </a:solidFill>
                  <a:latin typeface="Arial" charset="0"/>
                </a:rPr>
                <a:t>    </a:t>
              </a:r>
              <a:r>
                <a:rPr lang="en-US" sz="1000" dirty="0">
                  <a:solidFill>
                    <a:schemeClr val="tx2"/>
                  </a:solidFill>
                  <a:latin typeface="Arial" charset="0"/>
                </a:rPr>
                <a:t>Dietary Fiber  </a:t>
              </a:r>
              <a:r>
                <a:rPr lang="en-US" sz="1000" b="1" dirty="0">
                  <a:solidFill>
                    <a:schemeClr val="tx2"/>
                  </a:solidFill>
                  <a:latin typeface="Arial" charset="0"/>
                </a:rPr>
                <a:t> </a:t>
              </a:r>
              <a:r>
                <a:rPr lang="en-US" sz="1000" dirty="0">
                  <a:solidFill>
                    <a:schemeClr val="tx2"/>
                  </a:solidFill>
                  <a:latin typeface="Arial" charset="0"/>
                </a:rPr>
                <a:t>3g</a:t>
              </a:r>
              <a:r>
                <a:rPr lang="en-US" sz="800" dirty="0">
                  <a:solidFill>
                    <a:schemeClr val="tx2"/>
                  </a:solidFill>
                  <a:latin typeface="Arial" charset="0"/>
                </a:rPr>
                <a:t>                                                       12%</a:t>
              </a:r>
            </a:p>
          </p:txBody>
        </p:sp>
        <p:sp>
          <p:nvSpPr>
            <p:cNvPr id="179216" name="Text Box 15"/>
            <p:cNvSpPr txBox="1">
              <a:spLocks noChangeArrowheads="1"/>
            </p:cNvSpPr>
            <p:nvPr/>
          </p:nvSpPr>
          <p:spPr bwMode="auto">
            <a:xfrm>
              <a:off x="384" y="2529"/>
              <a:ext cx="1920" cy="14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000" b="1">
                  <a:solidFill>
                    <a:schemeClr val="tx2"/>
                  </a:solidFill>
                  <a:latin typeface="Arial" charset="0"/>
                </a:rPr>
                <a:t>    </a:t>
              </a:r>
              <a:r>
                <a:rPr lang="en-US" sz="1000">
                  <a:solidFill>
                    <a:schemeClr val="tx2"/>
                  </a:solidFill>
                  <a:latin typeface="Arial" charset="0"/>
                </a:rPr>
                <a:t>Sugars  </a:t>
              </a:r>
              <a:r>
                <a:rPr lang="en-US" sz="1000" b="1">
                  <a:solidFill>
                    <a:schemeClr val="tx2"/>
                  </a:solidFill>
                  <a:latin typeface="Arial" charset="0"/>
                </a:rPr>
                <a:t> </a:t>
              </a:r>
              <a:r>
                <a:rPr lang="en-US" sz="1000">
                  <a:solidFill>
                    <a:schemeClr val="tx2"/>
                  </a:solidFill>
                  <a:latin typeface="Arial" charset="0"/>
                </a:rPr>
                <a:t>3g</a:t>
              </a:r>
              <a:r>
                <a:rPr lang="en-US" sz="800">
                  <a:solidFill>
                    <a:schemeClr val="tx2"/>
                  </a:solidFill>
                  <a:latin typeface="Arial" charset="0"/>
                </a:rPr>
                <a:t> </a:t>
              </a:r>
            </a:p>
          </p:txBody>
        </p:sp>
        <p:sp>
          <p:nvSpPr>
            <p:cNvPr id="179217" name="Text Box 16"/>
            <p:cNvSpPr txBox="1">
              <a:spLocks noChangeArrowheads="1"/>
            </p:cNvSpPr>
            <p:nvPr/>
          </p:nvSpPr>
          <p:spPr bwMode="auto">
            <a:xfrm>
              <a:off x="384" y="2673"/>
              <a:ext cx="1920" cy="16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200" b="1">
                  <a:solidFill>
                    <a:schemeClr val="tx2"/>
                  </a:solidFill>
                  <a:latin typeface="Arial" charset="0"/>
                </a:rPr>
                <a:t>Protein</a:t>
              </a:r>
              <a:r>
                <a:rPr lang="en-US" sz="1200">
                  <a:solidFill>
                    <a:schemeClr val="tx2"/>
                  </a:solidFill>
                  <a:latin typeface="Arial" charset="0"/>
                </a:rPr>
                <a:t> </a:t>
              </a:r>
              <a:r>
                <a:rPr lang="en-US" sz="1200" b="1">
                  <a:solidFill>
                    <a:schemeClr val="tx2"/>
                  </a:solidFill>
                  <a:latin typeface="Arial" charset="0"/>
                </a:rPr>
                <a:t> </a:t>
              </a:r>
              <a:r>
                <a:rPr lang="en-US" sz="1200">
                  <a:solidFill>
                    <a:schemeClr val="tx2"/>
                  </a:solidFill>
                  <a:latin typeface="Arial" charset="0"/>
                </a:rPr>
                <a:t>3g </a:t>
              </a:r>
            </a:p>
          </p:txBody>
        </p:sp>
        <p:sp>
          <p:nvSpPr>
            <p:cNvPr id="179218" name="Text Box 17"/>
            <p:cNvSpPr txBox="1">
              <a:spLocks noChangeArrowheads="1"/>
            </p:cNvSpPr>
            <p:nvPr/>
          </p:nvSpPr>
          <p:spPr bwMode="auto">
            <a:xfrm>
              <a:off x="384" y="2817"/>
              <a:ext cx="1920" cy="13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800" b="1">
                  <a:solidFill>
                    <a:schemeClr val="tx2"/>
                  </a:solidFill>
                  <a:latin typeface="Arial" charset="0"/>
                </a:rPr>
                <a:t>Vitamin A     </a:t>
              </a:r>
              <a:r>
                <a:rPr lang="en-US" sz="800">
                  <a:solidFill>
                    <a:schemeClr val="tx2"/>
                  </a:solidFill>
                  <a:latin typeface="Arial" charset="0"/>
                </a:rPr>
                <a:t>80%</a:t>
              </a:r>
              <a:r>
                <a:rPr lang="en-US" sz="800" b="1">
                  <a:solidFill>
                    <a:schemeClr val="tx2"/>
                  </a:solidFill>
                  <a:latin typeface="Arial" charset="0"/>
                </a:rPr>
                <a:t>     *      Vitamin C         </a:t>
              </a:r>
              <a:r>
                <a:rPr lang="en-US" sz="800">
                  <a:solidFill>
                    <a:schemeClr val="tx2"/>
                  </a:solidFill>
                  <a:latin typeface="Arial" charset="0"/>
                </a:rPr>
                <a:t>60%</a:t>
              </a:r>
            </a:p>
          </p:txBody>
        </p:sp>
        <p:sp>
          <p:nvSpPr>
            <p:cNvPr id="179219" name="Text Box 18"/>
            <p:cNvSpPr txBox="1">
              <a:spLocks noChangeArrowheads="1"/>
            </p:cNvSpPr>
            <p:nvPr/>
          </p:nvSpPr>
          <p:spPr bwMode="auto">
            <a:xfrm>
              <a:off x="384" y="2960"/>
              <a:ext cx="1920" cy="13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800" b="1">
                  <a:solidFill>
                    <a:schemeClr val="tx2"/>
                  </a:solidFill>
                  <a:latin typeface="Arial" charset="0"/>
                </a:rPr>
                <a:t>Calcium       </a:t>
              </a:r>
              <a:r>
                <a:rPr lang="en-US" sz="800">
                  <a:solidFill>
                    <a:schemeClr val="tx2"/>
                  </a:solidFill>
                  <a:latin typeface="Arial" charset="0"/>
                </a:rPr>
                <a:t> 4%    *     </a:t>
              </a:r>
              <a:r>
                <a:rPr lang="en-US" sz="800" b="1">
                  <a:solidFill>
                    <a:schemeClr val="tx2"/>
                  </a:solidFill>
                  <a:latin typeface="Arial" charset="0"/>
                </a:rPr>
                <a:t>Iron</a:t>
              </a:r>
              <a:r>
                <a:rPr lang="en-US" sz="800">
                  <a:solidFill>
                    <a:schemeClr val="tx2"/>
                  </a:solidFill>
                  <a:latin typeface="Arial" charset="0"/>
                </a:rPr>
                <a:t>                4%</a:t>
              </a:r>
            </a:p>
          </p:txBody>
        </p:sp>
        <p:sp>
          <p:nvSpPr>
            <p:cNvPr id="179220" name="Text Box 19"/>
            <p:cNvSpPr txBox="1">
              <a:spLocks noChangeArrowheads="1"/>
            </p:cNvSpPr>
            <p:nvPr/>
          </p:nvSpPr>
          <p:spPr bwMode="auto">
            <a:xfrm>
              <a:off x="384" y="3105"/>
              <a:ext cx="1920" cy="20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z="800">
                  <a:solidFill>
                    <a:schemeClr val="tx2"/>
                  </a:solidFill>
                  <a:latin typeface="Arial" charset="0"/>
                </a:rPr>
                <a:t>* Percent Daily Values are based on a 2,000 calorie diet.  Your daily values may be higher or lower depending on your calorie needs:</a:t>
              </a:r>
            </a:p>
          </p:txBody>
        </p:sp>
        <p:sp>
          <p:nvSpPr>
            <p:cNvPr id="179221" name="Text Box 20"/>
            <p:cNvSpPr txBox="1">
              <a:spLocks noChangeArrowheads="1"/>
            </p:cNvSpPr>
            <p:nvPr/>
          </p:nvSpPr>
          <p:spPr bwMode="auto">
            <a:xfrm>
              <a:off x="384" y="3439"/>
              <a:ext cx="1920" cy="49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700" u="sng">
                  <a:solidFill>
                    <a:schemeClr val="tx2"/>
                  </a:solidFill>
                  <a:latin typeface="Arial" charset="0"/>
                </a:rPr>
                <a:t>	          Calories     _   2000              2500</a:t>
              </a:r>
              <a:endParaRPr lang="en-US" sz="700">
                <a:solidFill>
                  <a:schemeClr val="tx2"/>
                </a:solidFill>
                <a:latin typeface="Arial" charset="0"/>
              </a:endParaRPr>
            </a:p>
            <a:p>
              <a:pPr eaLnBrk="1" hangingPunct="1"/>
              <a:r>
                <a:rPr lang="en-US" sz="700">
                  <a:solidFill>
                    <a:schemeClr val="tx2"/>
                  </a:solidFill>
                  <a:latin typeface="Arial" charset="0"/>
                </a:rPr>
                <a:t>Total Fat                               Less than         65g              80g</a:t>
              </a:r>
            </a:p>
            <a:p>
              <a:pPr eaLnBrk="1" hangingPunct="1"/>
              <a:r>
                <a:rPr lang="en-US" sz="700">
                  <a:solidFill>
                    <a:schemeClr val="tx2"/>
                  </a:solidFill>
                  <a:latin typeface="Arial" charset="0"/>
                </a:rPr>
                <a:t>Sat Fat                                 Less than          20g              25g</a:t>
              </a:r>
            </a:p>
            <a:p>
              <a:pPr eaLnBrk="1" hangingPunct="1"/>
              <a:r>
                <a:rPr lang="en-US" sz="700">
                  <a:solidFill>
                    <a:schemeClr val="tx2"/>
                  </a:solidFill>
                  <a:latin typeface="Arial" charset="0"/>
                </a:rPr>
                <a:t>Cholesterol                           Less than         300mg         300mg</a:t>
              </a:r>
            </a:p>
            <a:p>
              <a:pPr eaLnBrk="1" hangingPunct="1"/>
              <a:r>
                <a:rPr lang="en-US" sz="700">
                  <a:solidFill>
                    <a:schemeClr val="tx2"/>
                  </a:solidFill>
                  <a:latin typeface="Arial" charset="0"/>
                </a:rPr>
                <a:t>Sodium                                 Less than        2400mg        2400mg</a:t>
              </a:r>
            </a:p>
            <a:p>
              <a:pPr eaLnBrk="1" hangingPunct="1"/>
              <a:r>
                <a:rPr lang="en-US" sz="700">
                  <a:solidFill>
                    <a:schemeClr val="tx2"/>
                  </a:solidFill>
                  <a:latin typeface="Arial" charset="0"/>
                </a:rPr>
                <a:t>Total Carbohydrate                                       300g            375g</a:t>
              </a:r>
            </a:p>
            <a:p>
              <a:pPr eaLnBrk="1" hangingPunct="1"/>
              <a:r>
                <a:rPr lang="en-US" sz="700">
                  <a:solidFill>
                    <a:schemeClr val="tx2"/>
                  </a:solidFill>
                  <a:latin typeface="Arial" charset="0"/>
                </a:rPr>
                <a:t>Fiber                                                              25g              30g</a:t>
              </a:r>
            </a:p>
          </p:txBody>
        </p:sp>
        <p:sp>
          <p:nvSpPr>
            <p:cNvPr id="179222" name="Line 21"/>
            <p:cNvSpPr>
              <a:spLocks noChangeShapeType="1"/>
            </p:cNvSpPr>
            <p:nvPr/>
          </p:nvSpPr>
          <p:spPr bwMode="auto">
            <a:xfrm>
              <a:off x="384" y="2816"/>
              <a:ext cx="192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9223" name="Text Box 22"/>
            <p:cNvSpPr txBox="1">
              <a:spLocks noChangeArrowheads="1"/>
            </p:cNvSpPr>
            <p:nvPr/>
          </p:nvSpPr>
          <p:spPr bwMode="auto">
            <a:xfrm>
              <a:off x="384" y="4064"/>
              <a:ext cx="1920" cy="12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z="900" dirty="0">
                  <a:solidFill>
                    <a:schemeClr val="bg1"/>
                  </a:solidFill>
                  <a:latin typeface="Arial" charset="0"/>
                </a:rPr>
                <a:t>Calories per gram: Fat  9     Carbohydrates 4      Protein  4</a:t>
              </a:r>
            </a:p>
          </p:txBody>
        </p:sp>
      </p:grpSp>
      <p:sp>
        <p:nvSpPr>
          <p:cNvPr id="1860630" name="Oval 27"/>
          <p:cNvSpPr>
            <a:spLocks noChangeArrowheads="1"/>
          </p:cNvSpPr>
          <p:nvPr/>
        </p:nvSpPr>
        <p:spPr bwMode="auto">
          <a:xfrm>
            <a:off x="2590800" y="2897864"/>
            <a:ext cx="2438400" cy="427840"/>
          </a:xfrm>
          <a:prstGeom prst="ellips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860631" name="Oval 27"/>
          <p:cNvSpPr>
            <a:spLocks noChangeArrowheads="1"/>
          </p:cNvSpPr>
          <p:nvPr/>
        </p:nvSpPr>
        <p:spPr bwMode="auto">
          <a:xfrm>
            <a:off x="2590800" y="217902"/>
            <a:ext cx="2438400" cy="687023"/>
          </a:xfrm>
          <a:prstGeom prst="ellips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466843" y="1159531"/>
            <a:ext cx="1981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Fooducate</a:t>
            </a:r>
            <a:r>
              <a:rPr lang="en-US" dirty="0" smtClean="0"/>
              <a:t> App – gives grade and nutrition info.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2143898"/>
            <a:ext cx="2886075" cy="1295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2000" y="3527550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 tsp sugar =4 </a:t>
            </a:r>
            <a:r>
              <a:rPr lang="en-US" dirty="0" err="1" smtClean="0"/>
              <a:t>gms</a:t>
            </a:r>
            <a:endParaRPr lang="en-US" dirty="0"/>
          </a:p>
        </p:txBody>
      </p:sp>
      <p:sp>
        <p:nvSpPr>
          <p:cNvPr id="5" name="Right Arrow 4"/>
          <p:cNvSpPr/>
          <p:nvPr/>
        </p:nvSpPr>
        <p:spPr>
          <a:xfrm>
            <a:off x="2095500" y="3648825"/>
            <a:ext cx="381000" cy="1345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964530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0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0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0630" grpId="0" animBg="1" autoUpdateAnimBg="0"/>
      <p:bldP spid="1860631" grpId="0" animBg="1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Dietary Fat and Cholesterol Guidelines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5943600" cy="5410200"/>
          </a:xfrm>
        </p:spPr>
        <p:txBody>
          <a:bodyPr>
            <a:normAutofit/>
          </a:bodyPr>
          <a:lstStyle/>
          <a:p>
            <a:pPr lvl="1"/>
            <a:r>
              <a:rPr lang="en-US" sz="2800" dirty="0" err="1" smtClean="0"/>
              <a:t>Avg</a:t>
            </a:r>
            <a:r>
              <a:rPr lang="en-US" sz="2800" dirty="0" smtClean="0"/>
              <a:t> Calorie distribution for PWD</a:t>
            </a:r>
            <a:endParaRPr lang="en-US" sz="2800" dirty="0"/>
          </a:p>
          <a:p>
            <a:pPr lvl="2"/>
            <a:r>
              <a:rPr lang="en-US" sz="2400" dirty="0" smtClean="0"/>
              <a:t>45% of calories from carbs  </a:t>
            </a:r>
          </a:p>
          <a:p>
            <a:pPr lvl="2"/>
            <a:r>
              <a:rPr lang="en-US" sz="2400" dirty="0" smtClean="0"/>
              <a:t>30-40% from fat, </a:t>
            </a:r>
          </a:p>
          <a:p>
            <a:pPr lvl="2"/>
            <a:r>
              <a:rPr lang="en-US" sz="2400" dirty="0" smtClean="0"/>
              <a:t>16-18% from protein</a:t>
            </a:r>
          </a:p>
          <a:p>
            <a:pPr lvl="1"/>
            <a:r>
              <a:rPr lang="en-US" dirty="0" smtClean="0"/>
              <a:t>Guidelines from ADA </a:t>
            </a:r>
          </a:p>
          <a:p>
            <a:pPr lvl="2"/>
            <a:r>
              <a:rPr lang="en-US" sz="2800" dirty="0"/>
              <a:t>S</a:t>
            </a:r>
            <a:r>
              <a:rPr lang="en-US" sz="2800" dirty="0" smtClean="0"/>
              <a:t>aturated fats  &lt;10% of calories</a:t>
            </a:r>
          </a:p>
          <a:p>
            <a:pPr lvl="2"/>
            <a:r>
              <a:rPr lang="en-US" sz="2800" dirty="0" smtClean="0"/>
              <a:t>Limit trans fat as much as possible</a:t>
            </a:r>
          </a:p>
          <a:p>
            <a:pPr lvl="2"/>
            <a:r>
              <a:rPr lang="en-US" sz="2800" dirty="0" smtClean="0"/>
              <a:t>Limit total dietary cholesterol to 300 mg/day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1371600"/>
            <a:ext cx="2286000" cy="3429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6719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Good Resources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95300" y="1219200"/>
            <a:ext cx="8229600" cy="4937760"/>
          </a:xfrm>
        </p:spPr>
        <p:txBody>
          <a:bodyPr/>
          <a:lstStyle/>
          <a:p>
            <a:r>
              <a:rPr lang="en-US" dirty="0" smtClean="0"/>
              <a:t>Review Exchange List</a:t>
            </a:r>
          </a:p>
          <a:p>
            <a:r>
              <a:rPr lang="en-US" dirty="0" smtClean="0"/>
              <a:t>Review ADA Standards of Care: 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261" y="2362200"/>
            <a:ext cx="8305800" cy="15525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000" y="4122158"/>
            <a:ext cx="5048250" cy="18712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3258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Title 1"/>
          <p:cNvSpPr>
            <a:spLocks noGrp="1"/>
          </p:cNvSpPr>
          <p:nvPr>
            <p:ph type="title"/>
          </p:nvPr>
        </p:nvSpPr>
        <p:spPr>
          <a:xfrm>
            <a:off x="457200" y="220317"/>
            <a:ext cx="8229600" cy="760758"/>
          </a:xfrm>
        </p:spPr>
        <p:txBody>
          <a:bodyPr lIns="91440" tIns="45720" rIns="91440" bIns="45720" anchor="b">
            <a:normAutofit fontScale="90000"/>
          </a:bodyPr>
          <a:lstStyle/>
          <a:p>
            <a:pPr eaLnBrk="1" hangingPunct="1"/>
            <a:r>
              <a:rPr lang="en-US" dirty="0" smtClean="0">
                <a:latin typeface="Tahoma" pitchFamily="34" charset="0"/>
              </a:rPr>
              <a:t>Fats- 9 calories per gram</a:t>
            </a:r>
          </a:p>
        </p:txBody>
      </p:sp>
      <p:sp>
        <p:nvSpPr>
          <p:cNvPr id="1869827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953000" cy="493776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70000"/>
              </a:lnSpc>
              <a:defRPr/>
            </a:pPr>
            <a:r>
              <a:rPr lang="en-US" sz="2800" dirty="0" smtClean="0">
                <a:solidFill>
                  <a:schemeClr val="folHlink"/>
                </a:solidFill>
              </a:rPr>
              <a:t>Monounsaturated - healthy</a:t>
            </a:r>
          </a:p>
          <a:p>
            <a:pPr lvl="1" eaLnBrk="1" hangingPunct="1">
              <a:buFont typeface="Courier New" pitchFamily="49" charset="0"/>
              <a:buChar char="o"/>
              <a:defRPr/>
            </a:pPr>
            <a:r>
              <a:rPr lang="en-US" sz="2000" dirty="0" smtClean="0"/>
              <a:t>Olive &amp; canola oils, Nuts, Avocado</a:t>
            </a:r>
          </a:p>
          <a:p>
            <a:pPr lvl="1" eaLnBrk="1" hangingPunct="1">
              <a:buFont typeface="Courier New" pitchFamily="49" charset="0"/>
              <a:buChar char="o"/>
              <a:defRPr/>
            </a:pPr>
            <a:r>
              <a:rPr lang="en-US" sz="2000" dirty="0" smtClean="0"/>
              <a:t>Lowers total cholesterol and LDL</a:t>
            </a:r>
          </a:p>
          <a:p>
            <a:pPr lvl="1" eaLnBrk="1" hangingPunct="1">
              <a:buFont typeface="Courier New" pitchFamily="49" charset="0"/>
              <a:buChar char="o"/>
              <a:defRPr/>
            </a:pPr>
            <a:r>
              <a:rPr lang="en-US" sz="2000" dirty="0" smtClean="0"/>
              <a:t>Raise HDL, high in omega 3 fatty acids</a:t>
            </a:r>
          </a:p>
          <a:p>
            <a:pPr lvl="2" eaLnBrk="1" hangingPunct="1">
              <a:lnSpc>
                <a:spcPct val="70000"/>
              </a:lnSpc>
              <a:buFont typeface="Courier New" pitchFamily="49" charset="0"/>
              <a:buChar char="o"/>
              <a:defRPr/>
            </a:pPr>
            <a:endParaRPr lang="en-US" dirty="0" smtClean="0"/>
          </a:p>
          <a:p>
            <a:pPr>
              <a:lnSpc>
                <a:spcPct val="70000"/>
              </a:lnSpc>
              <a:defRPr/>
            </a:pPr>
            <a:r>
              <a:rPr lang="en-US" sz="2800" dirty="0" smtClean="0">
                <a:solidFill>
                  <a:schemeClr val="folHlink"/>
                </a:solidFill>
              </a:rPr>
              <a:t>Polyunsaturated - healthy</a:t>
            </a:r>
          </a:p>
          <a:p>
            <a:pPr lvl="1">
              <a:lnSpc>
                <a:spcPct val="110000"/>
              </a:lnSpc>
              <a:buFont typeface="Courier New" pitchFamily="49" charset="0"/>
              <a:buChar char="o"/>
              <a:defRPr/>
            </a:pPr>
            <a:r>
              <a:rPr lang="en-US" sz="2000" dirty="0" smtClean="0"/>
              <a:t>corn, walnut, safflower, soybean</a:t>
            </a:r>
          </a:p>
          <a:p>
            <a:pPr lvl="1">
              <a:lnSpc>
                <a:spcPct val="110000"/>
              </a:lnSpc>
              <a:buFont typeface="Courier New" pitchFamily="49" charset="0"/>
              <a:buChar char="o"/>
              <a:defRPr/>
            </a:pPr>
            <a:r>
              <a:rPr lang="en-US" sz="2000" dirty="0" smtClean="0"/>
              <a:t>Lowers </a:t>
            </a:r>
            <a:r>
              <a:rPr lang="en-US" sz="2000" dirty="0"/>
              <a:t>total cholesterol and </a:t>
            </a:r>
            <a:r>
              <a:rPr lang="en-US" sz="2000" dirty="0" smtClean="0"/>
              <a:t>LDL</a:t>
            </a:r>
            <a:endParaRPr lang="en-US" sz="2000" dirty="0"/>
          </a:p>
          <a:p>
            <a:pPr lvl="1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sz="2600" dirty="0" smtClean="0"/>
          </a:p>
          <a:p>
            <a:pPr>
              <a:spcBef>
                <a:spcPct val="0"/>
              </a:spcBef>
              <a:buClrTx/>
              <a:buSzTx/>
              <a:defRPr/>
            </a:pPr>
            <a:r>
              <a:rPr lang="en-US" sz="2800" b="1" dirty="0" smtClean="0">
                <a:solidFill>
                  <a:schemeClr val="folHlink"/>
                </a:solidFill>
              </a:rPr>
              <a:t>Saturated </a:t>
            </a:r>
            <a:r>
              <a:rPr lang="en-US" sz="2800" b="1" dirty="0">
                <a:solidFill>
                  <a:schemeClr val="folHlink"/>
                </a:solidFill>
              </a:rPr>
              <a:t>fats</a:t>
            </a:r>
            <a:r>
              <a:rPr lang="en-US" sz="2400" b="1" dirty="0"/>
              <a:t> </a:t>
            </a:r>
            <a:r>
              <a:rPr lang="en-US" sz="2000" dirty="0" smtClean="0">
                <a:solidFill>
                  <a:schemeClr val="tx1"/>
                </a:solidFill>
              </a:rPr>
              <a:t>(</a:t>
            </a:r>
            <a:r>
              <a:rPr lang="en-US" sz="2000" dirty="0" smtClean="0"/>
              <a:t>limit &lt;10%</a:t>
            </a:r>
            <a:r>
              <a:rPr lang="en-US" sz="2000" dirty="0" smtClean="0">
                <a:solidFill>
                  <a:schemeClr val="tx1"/>
                </a:solidFill>
              </a:rPr>
              <a:t>)</a:t>
            </a:r>
          </a:p>
          <a:p>
            <a:pPr lvl="1">
              <a:buFont typeface="Courier New" pitchFamily="49" charset="0"/>
              <a:buChar char="o"/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Animal products – meat, chicken, pork, fish, skin, cheese butter, dairy</a:t>
            </a:r>
          </a:p>
          <a:p>
            <a:pPr lvl="1">
              <a:buFont typeface="Courier New" pitchFamily="49" charset="0"/>
              <a:buChar char="o"/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Plant products include;  palm, coconut, palm kerne</a:t>
            </a:r>
            <a:r>
              <a:rPr lang="en-US" sz="2000" dirty="0" smtClean="0"/>
              <a:t>l oil</a:t>
            </a:r>
          </a:p>
          <a:p>
            <a:pPr lvl="1">
              <a:buFont typeface="Courier New" pitchFamily="49" charset="0"/>
              <a:buChar char="o"/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Solid at room temp</a:t>
            </a:r>
          </a:p>
          <a:p>
            <a:pPr lvl="1">
              <a:buFont typeface="Courier New" pitchFamily="49" charset="0"/>
              <a:buChar char="o"/>
              <a:defRPr/>
            </a:pPr>
            <a:endParaRPr lang="en-US" sz="2000" dirty="0" smtClean="0">
              <a:solidFill>
                <a:schemeClr val="folHlink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  <a:defRPr/>
            </a:pPr>
            <a:endParaRPr lang="en-US" sz="2600" dirty="0" smtClean="0"/>
          </a:p>
        </p:txBody>
      </p:sp>
      <p:sp>
        <p:nvSpPr>
          <p:cNvPr id="1869828" name="Content Placeholder 3"/>
          <p:cNvSpPr>
            <a:spLocks noGrp="1"/>
          </p:cNvSpPr>
          <p:nvPr>
            <p:ph sz="half" idx="4294967295"/>
          </p:nvPr>
        </p:nvSpPr>
        <p:spPr>
          <a:xfrm>
            <a:off x="5334000" y="1174694"/>
            <a:ext cx="3606800" cy="474345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2400" dirty="0" smtClean="0"/>
              <a:t>Serving sizes</a:t>
            </a:r>
          </a:p>
          <a:p>
            <a:pPr eaLnBrk="1" hangingPunct="1">
              <a:buFont typeface="Courier New" pitchFamily="49" charset="0"/>
              <a:buChar char="o"/>
              <a:defRPr/>
            </a:pPr>
            <a:r>
              <a:rPr lang="en-US" sz="2200" dirty="0" smtClean="0"/>
              <a:t>1 tsp butter, margarine, oil, mayonnaise</a:t>
            </a:r>
          </a:p>
          <a:p>
            <a:pPr eaLnBrk="1" hangingPunct="1">
              <a:buFont typeface="Courier New" pitchFamily="49" charset="0"/>
              <a:buChar char="o"/>
              <a:defRPr/>
            </a:pPr>
            <a:r>
              <a:rPr lang="en-US" sz="2200" dirty="0" smtClean="0"/>
              <a:t>1 Tbsp salad dressing, cream cheese, seeds</a:t>
            </a:r>
          </a:p>
          <a:p>
            <a:pPr eaLnBrk="1" hangingPunct="1">
              <a:buFont typeface="Courier New" pitchFamily="49" charset="0"/>
              <a:buChar char="o"/>
              <a:defRPr/>
            </a:pPr>
            <a:r>
              <a:rPr lang="en-US" sz="2200" dirty="0" smtClean="0"/>
              <a:t>2 Tbsp avocado, cream, sour cream</a:t>
            </a:r>
          </a:p>
          <a:p>
            <a:pPr eaLnBrk="1" hangingPunct="1">
              <a:buFont typeface="Courier New" pitchFamily="49" charset="0"/>
              <a:buChar char="o"/>
              <a:defRPr/>
            </a:pPr>
            <a:r>
              <a:rPr lang="en-US" sz="2200" dirty="0" smtClean="0"/>
              <a:t>1 slice bacon</a:t>
            </a:r>
          </a:p>
        </p:txBody>
      </p:sp>
      <p:pic>
        <p:nvPicPr>
          <p:cNvPr id="186373" name="Picture 5" descr="FD01057_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188" y="5000018"/>
            <a:ext cx="13716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6374" name="Picture 7" descr="87_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0079" y="4572000"/>
            <a:ext cx="16002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27597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9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69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69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98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698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698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98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698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698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98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698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698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98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698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698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98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698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698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98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698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698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98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698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698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98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698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698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982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6982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6982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982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6982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6982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9827" grpId="0" build="p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Unhealthy Dietary Fats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6172200" cy="4937760"/>
          </a:xfrm>
        </p:spPr>
        <p:txBody>
          <a:bodyPr/>
          <a:lstStyle/>
          <a:p>
            <a:r>
              <a:rPr lang="en-US" dirty="0" smtClean="0"/>
              <a:t>Trans Fat – strong link between diet high in trans fat and heart disease</a:t>
            </a:r>
          </a:p>
          <a:p>
            <a:pPr lvl="1"/>
            <a:r>
              <a:rPr lang="en-US" dirty="0" smtClean="0"/>
              <a:t>Lowers HDL</a:t>
            </a:r>
          </a:p>
          <a:p>
            <a:pPr lvl="1"/>
            <a:r>
              <a:rPr lang="en-US" dirty="0" smtClean="0"/>
              <a:t>Increases LDL</a:t>
            </a:r>
          </a:p>
          <a:p>
            <a:pPr lvl="1"/>
            <a:r>
              <a:rPr lang="en-US" dirty="0" smtClean="0"/>
              <a:t>May increase </a:t>
            </a:r>
            <a:r>
              <a:rPr lang="en-US" dirty="0" err="1" smtClean="0"/>
              <a:t>wt</a:t>
            </a:r>
            <a:r>
              <a:rPr lang="en-US" dirty="0" smtClean="0"/>
              <a:t> gain and abdominal fat</a:t>
            </a:r>
          </a:p>
          <a:p>
            <a:pPr lvl="1"/>
            <a:r>
              <a:rPr lang="en-US" dirty="0" smtClean="0"/>
              <a:t>May contribute to type 2 diabetes</a:t>
            </a:r>
            <a:endParaRPr lang="en-US" dirty="0"/>
          </a:p>
          <a:p>
            <a:r>
              <a:rPr lang="en-US" dirty="0" smtClean="0"/>
              <a:t>Look on label and look for words “hydrogenated” or “partially hydrogenated”.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1246393"/>
            <a:ext cx="2362200" cy="2362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9400" y="3731206"/>
            <a:ext cx="2129270" cy="25171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8322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95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Diabetes Prevention Program </a:t>
            </a:r>
            <a:br>
              <a:rPr lang="en-US" dirty="0" smtClean="0"/>
            </a:br>
            <a:r>
              <a:rPr lang="en-US" dirty="0" smtClean="0"/>
              <a:t>Focus on fat = </a:t>
            </a:r>
            <a:r>
              <a:rPr lang="en-US" dirty="0" err="1" smtClean="0"/>
              <a:t>wt</a:t>
            </a:r>
            <a:r>
              <a:rPr lang="en-US" dirty="0" smtClean="0"/>
              <a:t> loss success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3"/>
          <a:stretch>
            <a:fillRect/>
          </a:stretch>
        </p:blipFill>
        <p:spPr>
          <a:xfrm>
            <a:off x="391886" y="1461287"/>
            <a:ext cx="8294914" cy="3505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7655" y="5715000"/>
            <a:ext cx="7543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http://www.cdc.gov/diabetes/prevention/recognition/curriculum.htm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1411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Protein Recommendations -2014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6477000" cy="4937760"/>
          </a:xfrm>
        </p:spPr>
        <p:txBody>
          <a:bodyPr>
            <a:normAutofit fontScale="92500"/>
          </a:bodyPr>
          <a:lstStyle/>
          <a:p>
            <a:r>
              <a:rPr lang="en-US" sz="2800" dirty="0"/>
              <a:t>For people with diabetes and no </a:t>
            </a:r>
            <a:r>
              <a:rPr lang="en-US" sz="2800" dirty="0" smtClean="0"/>
              <a:t>diabetes </a:t>
            </a:r>
            <a:r>
              <a:rPr lang="en-US" sz="2800" dirty="0"/>
              <a:t>kidney disease, </a:t>
            </a:r>
            <a:r>
              <a:rPr lang="en-US" sz="2800" dirty="0" smtClean="0"/>
              <a:t>evidence is inconclusive for ideal </a:t>
            </a:r>
            <a:r>
              <a:rPr lang="en-US" sz="2800" dirty="0"/>
              <a:t>amount of </a:t>
            </a:r>
            <a:r>
              <a:rPr lang="en-US" sz="2800" dirty="0" smtClean="0"/>
              <a:t>protein; there fore</a:t>
            </a:r>
            <a:r>
              <a:rPr lang="en-US" sz="2800" dirty="0"/>
              <a:t>, goals should be individualized</a:t>
            </a:r>
            <a:r>
              <a:rPr lang="en-US" sz="2800" dirty="0" smtClean="0"/>
              <a:t>. </a:t>
            </a:r>
          </a:p>
          <a:p>
            <a:r>
              <a:rPr lang="en-US" dirty="0" smtClean="0"/>
              <a:t>RDA – 0.8gm good quality protein/kg/day</a:t>
            </a:r>
          </a:p>
          <a:p>
            <a:pPr lvl="1"/>
            <a:r>
              <a:rPr lang="en-US" dirty="0" smtClean="0"/>
              <a:t>Protein seems to stimulate insulin response, do not use to treat hypoglycemia</a:t>
            </a:r>
          </a:p>
          <a:p>
            <a:pPr lvl="1"/>
            <a:r>
              <a:rPr lang="en-US" dirty="0"/>
              <a:t>F</a:t>
            </a:r>
            <a:r>
              <a:rPr lang="en-US" dirty="0" smtClean="0"/>
              <a:t>or those with kidney failure, reducing the amount of dietary protein is not recommended. Does not improve outcomes.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8445" y="1295400"/>
            <a:ext cx="1560909" cy="1752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20213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91440" tIns="45720" rIns="91440" bIns="45720" anchor="b"/>
          <a:lstStyle/>
          <a:p>
            <a:pPr eaLnBrk="1" hangingPunct="1"/>
            <a:r>
              <a:rPr lang="en-US" dirty="0" smtClean="0">
                <a:latin typeface="Tahoma" pitchFamily="34" charset="0"/>
              </a:rPr>
              <a:t>Protein – 4 </a:t>
            </a:r>
            <a:r>
              <a:rPr lang="en-US" dirty="0" err="1" smtClean="0">
                <a:latin typeface="Tahoma" pitchFamily="34" charset="0"/>
              </a:rPr>
              <a:t>cals</a:t>
            </a:r>
            <a:r>
              <a:rPr lang="en-US" dirty="0" smtClean="0">
                <a:latin typeface="Tahoma" pitchFamily="34" charset="0"/>
              </a:rPr>
              <a:t> per gram</a:t>
            </a:r>
          </a:p>
        </p:txBody>
      </p:sp>
      <p:sp>
        <p:nvSpPr>
          <p:cNvPr id="1868803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buFont typeface="Courier New" pitchFamily="49" charset="0"/>
              <a:buChar char="o"/>
              <a:defRPr/>
            </a:pPr>
            <a:r>
              <a:rPr lang="en-US" sz="2400" dirty="0" smtClean="0"/>
              <a:t>Choose lean protein</a:t>
            </a:r>
          </a:p>
          <a:p>
            <a:pPr lvl="1" eaLnBrk="1" hangingPunct="1">
              <a:lnSpc>
                <a:spcPct val="80000"/>
              </a:lnSpc>
              <a:buFont typeface="Courier New" pitchFamily="49" charset="0"/>
              <a:buChar char="o"/>
              <a:defRPr/>
            </a:pPr>
            <a:r>
              <a:rPr lang="en-US" sz="2600" dirty="0" smtClean="0"/>
              <a:t>Poultry, fish, egg, lean beef</a:t>
            </a:r>
          </a:p>
          <a:p>
            <a:pPr lvl="1" eaLnBrk="1" hangingPunct="1">
              <a:lnSpc>
                <a:spcPct val="80000"/>
              </a:lnSpc>
              <a:buFont typeface="Courier New" pitchFamily="49" charset="0"/>
              <a:buChar char="o"/>
              <a:defRPr/>
            </a:pPr>
            <a:r>
              <a:rPr lang="en-US" sz="2600" dirty="0" smtClean="0"/>
              <a:t>Plant sources- beans, lentils, nuts</a:t>
            </a:r>
          </a:p>
          <a:p>
            <a:pPr lvl="1" eaLnBrk="1" hangingPunct="1">
              <a:lnSpc>
                <a:spcPct val="80000"/>
              </a:lnSpc>
              <a:buFont typeface="Courier New" pitchFamily="49" charset="0"/>
              <a:buChar char="o"/>
              <a:defRPr/>
            </a:pPr>
            <a:r>
              <a:rPr lang="en-US" sz="2600" dirty="0" smtClean="0"/>
              <a:t>Low fat cheese- cottage cheese, mozzarella cheese</a:t>
            </a:r>
          </a:p>
          <a:p>
            <a:pPr eaLnBrk="1" hangingPunct="1">
              <a:lnSpc>
                <a:spcPct val="80000"/>
              </a:lnSpc>
              <a:buFont typeface="Courier New" pitchFamily="49" charset="0"/>
              <a:buChar char="o"/>
              <a:defRPr/>
            </a:pPr>
            <a:endParaRPr lang="en-US" sz="2400" dirty="0" smtClean="0"/>
          </a:p>
          <a:p>
            <a:pPr eaLnBrk="1" hangingPunct="1">
              <a:lnSpc>
                <a:spcPct val="80000"/>
              </a:lnSpc>
              <a:buFont typeface="Courier New" pitchFamily="49" charset="0"/>
              <a:buChar char="o"/>
              <a:defRPr/>
            </a:pPr>
            <a:r>
              <a:rPr lang="en-US" sz="2400" dirty="0" smtClean="0"/>
              <a:t>Limit high fat protein</a:t>
            </a:r>
          </a:p>
          <a:p>
            <a:pPr lvl="1" eaLnBrk="1" hangingPunct="1">
              <a:lnSpc>
                <a:spcPct val="80000"/>
              </a:lnSpc>
              <a:buFont typeface="Courier New" pitchFamily="49" charset="0"/>
              <a:buChar char="o"/>
              <a:defRPr/>
            </a:pPr>
            <a:r>
              <a:rPr lang="en-US" sz="2600" dirty="0" smtClean="0"/>
              <a:t>Bacon &amp; sausage</a:t>
            </a:r>
          </a:p>
          <a:p>
            <a:pPr lvl="1" eaLnBrk="1" hangingPunct="1">
              <a:lnSpc>
                <a:spcPct val="80000"/>
              </a:lnSpc>
              <a:buFont typeface="Courier New" pitchFamily="49" charset="0"/>
              <a:buChar char="o"/>
              <a:defRPr/>
            </a:pPr>
            <a:r>
              <a:rPr lang="en-US" sz="2600" dirty="0" smtClean="0"/>
              <a:t>High fat cuts of beef</a:t>
            </a:r>
          </a:p>
          <a:p>
            <a:pPr lvl="1" eaLnBrk="1" hangingPunct="1">
              <a:lnSpc>
                <a:spcPct val="80000"/>
              </a:lnSpc>
              <a:buFont typeface="Courier New" pitchFamily="49" charset="0"/>
              <a:buChar char="o"/>
              <a:defRPr/>
            </a:pPr>
            <a:r>
              <a:rPr lang="en-US" sz="2600" dirty="0" smtClean="0"/>
              <a:t>Whole milk cheese</a:t>
            </a:r>
          </a:p>
          <a:p>
            <a:pPr eaLnBrk="1" hangingPunct="1">
              <a:lnSpc>
                <a:spcPct val="80000"/>
              </a:lnSpc>
              <a:buFont typeface="Courier New" pitchFamily="49" charset="0"/>
              <a:buChar char="o"/>
              <a:defRPr/>
            </a:pPr>
            <a:endParaRPr lang="en-US" sz="2400" dirty="0" smtClean="0"/>
          </a:p>
          <a:p>
            <a:pPr eaLnBrk="1" hangingPunct="1">
              <a:lnSpc>
                <a:spcPct val="80000"/>
              </a:lnSpc>
              <a:buFont typeface="Courier New" pitchFamily="49" charset="0"/>
              <a:buChar char="o"/>
              <a:defRPr/>
            </a:pPr>
            <a:r>
              <a:rPr lang="en-US" sz="2400" dirty="0" smtClean="0"/>
              <a:t>Serving size</a:t>
            </a:r>
          </a:p>
          <a:p>
            <a:pPr lvl="1" eaLnBrk="1" hangingPunct="1">
              <a:lnSpc>
                <a:spcPct val="80000"/>
              </a:lnSpc>
              <a:buFont typeface="Courier New" pitchFamily="49" charset="0"/>
              <a:buChar char="o"/>
              <a:defRPr/>
            </a:pPr>
            <a:r>
              <a:rPr lang="en-US" sz="2600" dirty="0" smtClean="0"/>
              <a:t>1 </a:t>
            </a:r>
            <a:r>
              <a:rPr lang="en-US" sz="2600" dirty="0" err="1" smtClean="0"/>
              <a:t>oz</a:t>
            </a:r>
            <a:r>
              <a:rPr lang="en-US" sz="2600" dirty="0" smtClean="0"/>
              <a:t> = ¼ cup</a:t>
            </a:r>
          </a:p>
          <a:p>
            <a:pPr lvl="1" eaLnBrk="1" hangingPunct="1">
              <a:lnSpc>
                <a:spcPct val="80000"/>
              </a:lnSpc>
              <a:buFont typeface="Courier New" pitchFamily="49" charset="0"/>
              <a:buChar char="o"/>
              <a:defRPr/>
            </a:pPr>
            <a:r>
              <a:rPr lang="en-US" sz="2600" dirty="0" smtClean="0"/>
              <a:t>3 </a:t>
            </a:r>
            <a:r>
              <a:rPr lang="en-US" sz="2600" dirty="0" err="1" smtClean="0"/>
              <a:t>oz</a:t>
            </a:r>
            <a:r>
              <a:rPr lang="en-US" sz="2600" dirty="0" smtClean="0"/>
              <a:t> = deck of cards</a:t>
            </a:r>
          </a:p>
        </p:txBody>
      </p:sp>
      <p:pic>
        <p:nvPicPr>
          <p:cNvPr id="18534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09600"/>
            <a:ext cx="957263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5349" name="Picture 9" descr="C:\Users\bev\AppData\Local\Microsoft\Windows\Temporary Internet Files\Content.IE5\7GPPI1RU\MP900433159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895600"/>
            <a:ext cx="4722813" cy="313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31089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8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68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68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8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68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68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8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68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68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8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68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68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88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688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688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88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688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688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88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688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688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88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688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688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880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6880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6880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880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6880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6880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880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6880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6880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8803" grpId="0" build="p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buFont typeface="Monotype Sorts" pitchFamily="2" charset="2"/>
              <a:buNone/>
            </a:pPr>
            <a:r>
              <a:rPr lang="en-US" sz="4400" dirty="0" smtClean="0"/>
              <a:t>Using Alcohol Safely</a:t>
            </a:r>
            <a:endParaRPr lang="en-US" dirty="0" smtClean="0">
              <a:sym typeface="Monotype Sorts" pitchFamily="2" charset="2"/>
            </a:endParaRPr>
          </a:p>
        </p:txBody>
      </p:sp>
      <p:sp>
        <p:nvSpPr>
          <p:cNvPr id="374787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57200" y="1219200"/>
            <a:ext cx="6629400" cy="4937760"/>
          </a:xfrm>
        </p:spPr>
        <p:txBody>
          <a:bodyPr>
            <a:normAutofit/>
          </a:bodyPr>
          <a:lstStyle/>
          <a:p>
            <a:r>
              <a:rPr lang="en-US" dirty="0" smtClean="0"/>
              <a:t>Women- 1 or fewer alcoholic drinks a day </a:t>
            </a:r>
          </a:p>
          <a:p>
            <a:r>
              <a:rPr lang="en-US" dirty="0" smtClean="0"/>
              <a:t>Men 2 or fewer alcoholic drinks a day</a:t>
            </a:r>
          </a:p>
          <a:p>
            <a:pPr lvl="1"/>
            <a:r>
              <a:rPr lang="en-US" dirty="0" smtClean="0"/>
              <a:t>1 alcoholic drink equals</a:t>
            </a:r>
          </a:p>
          <a:p>
            <a:pPr lvl="2"/>
            <a:r>
              <a:rPr lang="en-US" dirty="0" smtClean="0"/>
              <a:t>12 </a:t>
            </a:r>
            <a:r>
              <a:rPr lang="en-US" dirty="0" err="1" smtClean="0"/>
              <a:t>oz</a:t>
            </a:r>
            <a:r>
              <a:rPr lang="en-US" dirty="0" smtClean="0"/>
              <a:t> beer, 5 </a:t>
            </a:r>
            <a:r>
              <a:rPr lang="en-US" dirty="0" err="1" smtClean="0"/>
              <a:t>oz</a:t>
            </a:r>
            <a:r>
              <a:rPr lang="en-US" dirty="0" smtClean="0"/>
              <a:t> glass of wine, or  1.5 </a:t>
            </a:r>
            <a:r>
              <a:rPr lang="en-US" dirty="0" err="1" smtClean="0"/>
              <a:t>oz</a:t>
            </a:r>
            <a:r>
              <a:rPr lang="en-US" dirty="0" smtClean="0"/>
              <a:t> distilled spirits (vodka, gin </a:t>
            </a:r>
            <a:r>
              <a:rPr lang="en-US" dirty="0" err="1" smtClean="0"/>
              <a:t>etc</a:t>
            </a:r>
            <a:r>
              <a:rPr lang="en-US" dirty="0" smtClean="0"/>
              <a:t>)</a:t>
            </a:r>
          </a:p>
          <a:p>
            <a:r>
              <a:rPr lang="en-US" dirty="0" smtClean="0"/>
              <a:t>If drink, limit amount and drink w/ food. </a:t>
            </a:r>
          </a:p>
          <a:p>
            <a:r>
              <a:rPr lang="en-US" dirty="0" smtClean="0"/>
              <a:t>Can cause hypo and worsen neuropathy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0" y="3124200"/>
            <a:ext cx="1991266" cy="28914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4499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0467" name="Object 3"/>
          <p:cNvGraphicFramePr>
            <a:graphicFrameLocks noGrp="1" noChangeAspect="1"/>
          </p:cNvGraphicFramePr>
          <p:nvPr>
            <p:ph sz="quarter" idx="1"/>
            <p:extLst/>
          </p:nvPr>
        </p:nvGraphicFramePr>
        <p:xfrm>
          <a:off x="533400" y="1447800"/>
          <a:ext cx="7924800" cy="4708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24" name="Document" r:id="rId4" imgW="7979509" imgH="5280261" progId="Word.Document.8">
                  <p:embed/>
                </p:oleObj>
              </mc:Choice>
              <mc:Fallback>
                <p:oleObj name="Document" r:id="rId4" imgW="7979509" imgH="5280261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1447800"/>
                        <a:ext cx="7924800" cy="4708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Ms. Gonzales’ Daily Meal plan</a:t>
            </a:r>
            <a:endParaRPr lang="en-US" dirty="0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6296462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7772400" cy="1143000"/>
          </a:xfrm>
        </p:spPr>
        <p:txBody>
          <a:bodyPr/>
          <a:lstStyle/>
          <a:p>
            <a:pPr eaLnBrk="1" hangingPunct="1"/>
            <a:r>
              <a:rPr lang="en-US" sz="4000" smtClean="0"/>
              <a:t>Celiac Disease </a:t>
            </a:r>
            <a:endParaRPr lang="en-US" smtClean="0"/>
          </a:p>
        </p:txBody>
      </p:sp>
      <p:sp>
        <p:nvSpPr>
          <p:cNvPr id="10014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600200"/>
            <a:ext cx="8534400" cy="54864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US" sz="800" dirty="0" smtClean="0"/>
          </a:p>
          <a:p>
            <a:pPr eaLnBrk="1" hangingPunct="1">
              <a:defRPr/>
            </a:pPr>
            <a:r>
              <a:rPr lang="en-US" sz="2800" dirty="0" smtClean="0"/>
              <a:t>Type 1 – Affects ~10 \%  </a:t>
            </a:r>
          </a:p>
          <a:p>
            <a:pPr eaLnBrk="1" hangingPunct="1">
              <a:defRPr/>
            </a:pPr>
            <a:r>
              <a:rPr lang="en-US" sz="2800" dirty="0" smtClean="0"/>
              <a:t>Immune reaction to gluten - affects function of villi in intestine, decreasing nutrient absorption</a:t>
            </a:r>
          </a:p>
          <a:p>
            <a:pPr eaLnBrk="1" hangingPunct="1">
              <a:defRPr/>
            </a:pPr>
            <a:r>
              <a:rPr lang="en-US" sz="2800" dirty="0" smtClean="0"/>
              <a:t>S/S: bloating, </a:t>
            </a:r>
            <a:r>
              <a:rPr lang="en-US" sz="2800" dirty="0" err="1" smtClean="0"/>
              <a:t>malabsorption</a:t>
            </a:r>
            <a:r>
              <a:rPr lang="en-US" sz="2800" dirty="0" smtClean="0"/>
              <a:t>, </a:t>
            </a:r>
            <a:r>
              <a:rPr lang="en-US" sz="2800" dirty="0" err="1" smtClean="0"/>
              <a:t>wt</a:t>
            </a:r>
            <a:r>
              <a:rPr lang="en-US" sz="2800" dirty="0" smtClean="0"/>
              <a:t> loss, fatty stools, diarrhea, muscle tenderness, failure to thrive</a:t>
            </a:r>
          </a:p>
          <a:p>
            <a:pPr eaLnBrk="1" hangingPunct="1">
              <a:defRPr/>
            </a:pPr>
            <a:r>
              <a:rPr lang="en-US" sz="2800" dirty="0" smtClean="0"/>
              <a:t>Diagnosis: measure either anti-</a:t>
            </a:r>
            <a:r>
              <a:rPr lang="en-US" sz="2800" dirty="0" err="1"/>
              <a:t>e</a:t>
            </a:r>
            <a:r>
              <a:rPr lang="en-US" sz="2800" dirty="0" err="1" smtClean="0"/>
              <a:t>ndomysial</a:t>
            </a:r>
            <a:r>
              <a:rPr lang="en-US" sz="2800" dirty="0" smtClean="0"/>
              <a:t> antibodies (EMA) titers or tissue </a:t>
            </a:r>
            <a:r>
              <a:rPr lang="en-US" sz="2800" dirty="0" err="1" smtClean="0"/>
              <a:t>transglutaminase</a:t>
            </a:r>
            <a:r>
              <a:rPr lang="en-US" sz="2800" dirty="0" smtClean="0"/>
              <a:t>.</a:t>
            </a:r>
          </a:p>
          <a:p>
            <a:pPr eaLnBrk="1" hangingPunct="1">
              <a:defRPr/>
            </a:pPr>
            <a:r>
              <a:rPr lang="en-US" sz="2800" dirty="0" smtClean="0"/>
              <a:t>If positive, refer to GI specialist for endoscopy and biopsy of small intestine to confirm diagnosis.</a:t>
            </a:r>
          </a:p>
        </p:txBody>
      </p:sp>
      <p:pic>
        <p:nvPicPr>
          <p:cNvPr id="54276" name="Picture 11" descr="celiac-disease_figure-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88900"/>
            <a:ext cx="4648200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1841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5"/>
          <p:cNvSpPr>
            <a:spLocks noGrp="1"/>
          </p:cNvSpPr>
          <p:nvPr>
            <p:ph type="title"/>
          </p:nvPr>
        </p:nvSpPr>
        <p:spPr>
          <a:xfrm>
            <a:off x="330200" y="266700"/>
            <a:ext cx="8382000" cy="762000"/>
          </a:xfrm>
        </p:spPr>
        <p:txBody>
          <a:bodyPr/>
          <a:lstStyle/>
          <a:p>
            <a:r>
              <a:rPr lang="en-US" altLang="en-US" dirty="0" smtClean="0"/>
              <a:t>Treatment – Gluten Free for Life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828800" y="1295400"/>
            <a:ext cx="6781800" cy="476567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800" dirty="0" smtClean="0"/>
              <a:t>Avoid </a:t>
            </a:r>
          </a:p>
          <a:p>
            <a:pPr lvl="1">
              <a:defRPr/>
            </a:pPr>
            <a:r>
              <a:rPr lang="en-US" sz="2800" dirty="0"/>
              <a:t>W</a:t>
            </a:r>
            <a:r>
              <a:rPr lang="en-US" sz="2800" dirty="0" smtClean="0"/>
              <a:t>heat (einkorn, durum, faro, graham, </a:t>
            </a:r>
            <a:r>
              <a:rPr lang="en-US" sz="2800" dirty="0" err="1" smtClean="0"/>
              <a:t>kamut</a:t>
            </a:r>
            <a:r>
              <a:rPr lang="en-US" sz="2800" dirty="0" smtClean="0"/>
              <a:t>, semolina, spelt), </a:t>
            </a:r>
          </a:p>
          <a:p>
            <a:pPr lvl="1">
              <a:defRPr/>
            </a:pPr>
            <a:r>
              <a:rPr lang="en-US" sz="2800" dirty="0" smtClean="0"/>
              <a:t>Rye</a:t>
            </a:r>
          </a:p>
          <a:p>
            <a:pPr lvl="1">
              <a:defRPr/>
            </a:pPr>
            <a:r>
              <a:rPr lang="en-US" sz="2800" dirty="0" smtClean="0"/>
              <a:t>Barley</a:t>
            </a:r>
          </a:p>
          <a:p>
            <a:pPr>
              <a:defRPr/>
            </a:pPr>
            <a:r>
              <a:rPr lang="en-US" sz="2800" dirty="0" smtClean="0"/>
              <a:t>Refer to a dietitian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2400" b="1" dirty="0" smtClean="0"/>
              <a:t>ASSOCIATED AUTOIMMUNE DISORDERS</a:t>
            </a:r>
          </a:p>
          <a:p>
            <a:pPr>
              <a:defRPr/>
            </a:pPr>
            <a:r>
              <a:rPr lang="en-US" sz="2000" dirty="0" smtClean="0"/>
              <a:t>Insulin-dependent Type 1 Diabetes Mellitus, Liver diseases, Thyroid Disease-Hashimoto’s Thyroiditis, Lupus (SLE), Addison’s Disease, Chronic Active Hepatitis, Rheumatoid Arthritis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4000" dirty="0" smtClean="0"/>
          </a:p>
        </p:txBody>
      </p:sp>
      <p:pic>
        <p:nvPicPr>
          <p:cNvPr id="31748" name="Picture 2" descr="C:\Users\Beverly\AppData\Local\Microsoft\Windows\Temporary Internet Files\Content.IE5\Z2J1B3R6\MP900427755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68" y="1905000"/>
            <a:ext cx="13208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6308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0"/>
          <p:cNvSpPr>
            <a:spLocks noGrp="1"/>
          </p:cNvSpPr>
          <p:nvPr>
            <p:ph type="title"/>
          </p:nvPr>
        </p:nvSpPr>
        <p:spPr>
          <a:xfrm>
            <a:off x="381000" y="381000"/>
            <a:ext cx="8534400" cy="914400"/>
          </a:xfrm>
        </p:spPr>
        <p:txBody>
          <a:bodyPr/>
          <a:lstStyle/>
          <a:p>
            <a:r>
              <a:rPr lang="en-US" altLang="en-US" smtClean="0"/>
              <a:t>Ex of Gluten Containing Foods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3886200" cy="5105400"/>
          </a:xfrm>
        </p:spPr>
        <p:txBody>
          <a:bodyPr>
            <a:normAutofit fontScale="77500" lnSpcReduction="20000"/>
          </a:bodyPr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dirty="0" smtClean="0"/>
              <a:t>•</a:t>
            </a:r>
            <a:r>
              <a:rPr lang="en-US" dirty="0"/>
              <a:t>Brown rice syrup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dirty="0"/>
              <a:t>•Breading &amp; coating mixes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dirty="0"/>
              <a:t>•Croutons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dirty="0"/>
              <a:t>•Energy Bars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dirty="0"/>
              <a:t>•Flour or cereal products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dirty="0"/>
              <a:t>•Imitation bacon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dirty="0"/>
              <a:t>•Imitation seafood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dirty="0"/>
              <a:t>•</a:t>
            </a:r>
            <a:r>
              <a:rPr lang="en-US" dirty="0" smtClean="0"/>
              <a:t>Marinades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5029200" y="1295400"/>
            <a:ext cx="3810000" cy="4267200"/>
          </a:xfrm>
        </p:spPr>
        <p:txBody>
          <a:bodyPr>
            <a:normAutofit fontScale="77500" lnSpcReduction="20000"/>
          </a:bodyPr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dirty="0"/>
              <a:t>•Pastas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dirty="0"/>
              <a:t>•Processed luncheon meats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dirty="0"/>
              <a:t>•Sauces, gravies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dirty="0"/>
              <a:t>•Self-basting poultry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dirty="0"/>
              <a:t>•Soy sauce or soy sauce solids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dirty="0"/>
              <a:t>•Soup bases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dirty="0"/>
              <a:t>•</a:t>
            </a:r>
            <a:r>
              <a:rPr lang="en-US" dirty="0" err="1"/>
              <a:t>Stuffings</a:t>
            </a:r>
            <a:r>
              <a:rPr lang="en-US" dirty="0"/>
              <a:t>, dressing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dirty="0"/>
              <a:t>•Thickeners (Roux)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dirty="0"/>
              <a:t>•Communion </a:t>
            </a:r>
            <a:r>
              <a:rPr lang="en-US" dirty="0" smtClean="0"/>
              <a:t>wafers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dirty="0" smtClean="0"/>
              <a:t>And more!</a:t>
            </a:r>
            <a:endParaRPr lang="en-US" dirty="0"/>
          </a:p>
          <a:p>
            <a:pPr>
              <a:defRPr/>
            </a:pPr>
            <a:endParaRPr lang="en-US" dirty="0"/>
          </a:p>
        </p:txBody>
      </p:sp>
      <p:pic>
        <p:nvPicPr>
          <p:cNvPr id="32773" name="Picture 2" descr="C:\Users\Beverly\AppData\Local\Microsoft\Windows\Temporary Internet Files\Content.IE5\PM1RI3ZU\MC900036387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137" y="4724400"/>
            <a:ext cx="1757363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161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Assess Knowledge, Self Management Skills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343400" y="1752600"/>
            <a:ext cx="3962400" cy="24384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Eating Patterns</a:t>
            </a:r>
          </a:p>
          <a:p>
            <a:pPr lvl="1"/>
            <a:r>
              <a:rPr lang="en-US" dirty="0" smtClean="0"/>
              <a:t>Preferences, portion sizes, timing on meals and snacks, eating environment, disordered eating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66479"/>
            <a:ext cx="2796367" cy="27245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70635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229600" cy="762000"/>
          </a:xfrm>
        </p:spPr>
        <p:txBody>
          <a:bodyPr/>
          <a:lstStyle/>
          <a:p>
            <a:r>
              <a:rPr lang="en-US" sz="4000" dirty="0" err="1" smtClean="0"/>
              <a:t>Gastroparesis</a:t>
            </a:r>
            <a:endParaRPr lang="en-US" dirty="0" smtClean="0"/>
          </a:p>
        </p:txBody>
      </p:sp>
      <p:sp>
        <p:nvSpPr>
          <p:cNvPr id="10895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943495" y="990600"/>
            <a:ext cx="5943600" cy="5410200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  <a:defRPr/>
            </a:pPr>
            <a:endParaRPr lang="en-US" sz="900" dirty="0"/>
          </a:p>
          <a:p>
            <a:pPr>
              <a:defRPr/>
            </a:pPr>
            <a:r>
              <a:rPr lang="en-US" sz="2800" dirty="0" err="1"/>
              <a:t>Gastroparesis</a:t>
            </a:r>
            <a:r>
              <a:rPr lang="en-US" sz="2800" dirty="0"/>
              <a:t>: affects 20 – 30% of </a:t>
            </a:r>
            <a:r>
              <a:rPr lang="en-US" sz="2800" dirty="0" err="1"/>
              <a:t>pt’s</a:t>
            </a:r>
            <a:r>
              <a:rPr lang="en-US" sz="2800" dirty="0"/>
              <a:t> w/ longstanding </a:t>
            </a:r>
            <a:r>
              <a:rPr lang="en-US" sz="2800" dirty="0" err="1"/>
              <a:t>dm</a:t>
            </a:r>
            <a:endParaRPr lang="en-US" sz="2800" dirty="0"/>
          </a:p>
          <a:p>
            <a:pPr>
              <a:defRPr/>
            </a:pPr>
            <a:r>
              <a:rPr lang="en-US" sz="2800" dirty="0"/>
              <a:t>Delayed emptying of stomach contents due to nerve damage</a:t>
            </a:r>
          </a:p>
          <a:p>
            <a:pPr>
              <a:defRPr/>
            </a:pPr>
            <a:r>
              <a:rPr lang="en-US" sz="2800" dirty="0"/>
              <a:t>S/S include early satiety, fullness, postprandial hypo, vomiting</a:t>
            </a:r>
          </a:p>
          <a:p>
            <a:pPr>
              <a:defRPr/>
            </a:pPr>
            <a:r>
              <a:rPr lang="en-US" sz="2800" dirty="0"/>
              <a:t>Diagnosis: gastric emptying studies, post-prandial hypoglycemia</a:t>
            </a:r>
          </a:p>
          <a:p>
            <a:pPr>
              <a:defRPr/>
            </a:pPr>
            <a:r>
              <a:rPr lang="en-US" sz="2800" dirty="0" err="1"/>
              <a:t>Tx</a:t>
            </a:r>
            <a:r>
              <a:rPr lang="en-US" sz="2800" dirty="0"/>
              <a:t>: improve BG, small, low fat &amp; fiber meals  meds: </a:t>
            </a:r>
            <a:r>
              <a:rPr lang="en-US" sz="2800" dirty="0" err="1"/>
              <a:t>reglan</a:t>
            </a:r>
            <a:r>
              <a:rPr lang="en-US" sz="2800" dirty="0"/>
              <a:t>, </a:t>
            </a:r>
            <a:r>
              <a:rPr lang="en-US" sz="2800" dirty="0" smtClean="0"/>
              <a:t>erythromycin</a:t>
            </a:r>
            <a:endParaRPr lang="en-US" dirty="0"/>
          </a:p>
        </p:txBody>
      </p:sp>
      <p:pic>
        <p:nvPicPr>
          <p:cNvPr id="52228" name="Picture 4" descr="C:\Users\Beverly\AppData\Local\Microsoft\Windows\Temporary Internet Files\Content.IE5\KORAASHY\MP900425264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81" y="1295400"/>
            <a:ext cx="2591492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6126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Disordered Eating	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6096000" cy="493776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“</a:t>
            </a:r>
            <a:r>
              <a:rPr lang="en-US" dirty="0" err="1" smtClean="0"/>
              <a:t>DiaBulimia</a:t>
            </a:r>
            <a:r>
              <a:rPr lang="en-US" dirty="0" smtClean="0"/>
              <a:t>”  </a:t>
            </a:r>
          </a:p>
          <a:p>
            <a:r>
              <a:rPr lang="en-US" dirty="0" smtClean="0"/>
              <a:t>People with type 1 diabetes give themselves less insulin than needed to lose weight</a:t>
            </a:r>
          </a:p>
          <a:p>
            <a:r>
              <a:rPr lang="en-US" dirty="0"/>
              <a:t>T</a:t>
            </a:r>
            <a:r>
              <a:rPr lang="en-US" dirty="0" smtClean="0"/>
              <a:t>ends </a:t>
            </a:r>
            <a:r>
              <a:rPr lang="en-US" dirty="0"/>
              <a:t>to start in </a:t>
            </a:r>
            <a:r>
              <a:rPr lang="en-US" dirty="0" smtClean="0"/>
              <a:t>adolescence, more </a:t>
            </a:r>
            <a:r>
              <a:rPr lang="en-US" dirty="0"/>
              <a:t>likely to occur in women than men. </a:t>
            </a:r>
            <a:endParaRPr lang="en-US" dirty="0" smtClean="0"/>
          </a:p>
          <a:p>
            <a:r>
              <a:rPr lang="en-US" dirty="0" smtClean="0"/>
              <a:t>Signs: unexplainable spikes, </a:t>
            </a:r>
            <a:r>
              <a:rPr lang="en-US" dirty="0"/>
              <a:t>A1c, weight loss, lack of marks from </a:t>
            </a:r>
            <a:r>
              <a:rPr lang="en-US" dirty="0" err="1"/>
              <a:t>fingerpricks</a:t>
            </a:r>
            <a:r>
              <a:rPr lang="en-US" dirty="0"/>
              <a:t>, lack of prescription refills for </a:t>
            </a:r>
            <a:r>
              <a:rPr lang="en-US" dirty="0" smtClean="0"/>
              <a:t>diabetes meds</a:t>
            </a:r>
            <a:r>
              <a:rPr lang="en-US" dirty="0"/>
              <a:t>, </a:t>
            </a:r>
            <a:r>
              <a:rPr lang="en-US" dirty="0" smtClean="0"/>
              <a:t>records </a:t>
            </a:r>
            <a:r>
              <a:rPr lang="en-US" dirty="0"/>
              <a:t>that </a:t>
            </a:r>
            <a:r>
              <a:rPr lang="en-US" dirty="0" smtClean="0"/>
              <a:t>don’t </a:t>
            </a:r>
            <a:r>
              <a:rPr lang="en-US" dirty="0"/>
              <a:t>match </a:t>
            </a:r>
            <a:r>
              <a:rPr lang="en-US" dirty="0" smtClean="0"/>
              <a:t>A1c.</a:t>
            </a:r>
          </a:p>
          <a:p>
            <a:r>
              <a:rPr lang="en-US" dirty="0" smtClean="0"/>
              <a:t>Treatment – Mental health specialist and team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8148" y="1371600"/>
            <a:ext cx="2276475" cy="31146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0075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Physical Activity – Key areas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5791200" cy="46482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ADA and American College of Sports Medicine recommendations</a:t>
            </a:r>
          </a:p>
          <a:p>
            <a:r>
              <a:rPr lang="en-US" dirty="0" smtClean="0"/>
              <a:t>Benefits, barriers precautions</a:t>
            </a:r>
          </a:p>
          <a:p>
            <a:r>
              <a:rPr lang="en-US" dirty="0" smtClean="0"/>
              <a:t>Exercise and activity plan (aerobic, resistance training, </a:t>
            </a:r>
            <a:r>
              <a:rPr lang="en-US" dirty="0" err="1" smtClean="0"/>
              <a:t>etc</a:t>
            </a:r>
            <a:r>
              <a:rPr lang="en-US" dirty="0" smtClean="0"/>
              <a:t>)</a:t>
            </a:r>
          </a:p>
          <a:p>
            <a:r>
              <a:rPr lang="en-US" dirty="0" smtClean="0"/>
              <a:t>Adjustment and monitoring of food and/or meds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848" y="1371600"/>
            <a:ext cx="2378952" cy="30806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453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Physical Activity - Kids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3733800" cy="4937760"/>
          </a:xfrm>
        </p:spPr>
        <p:txBody>
          <a:bodyPr>
            <a:normAutofit/>
          </a:bodyPr>
          <a:lstStyle/>
          <a:p>
            <a:r>
              <a:rPr lang="en-US" dirty="0" smtClean="0"/>
              <a:t>Children </a:t>
            </a:r>
            <a:r>
              <a:rPr lang="en-US" dirty="0" smtClean="0"/>
              <a:t>should </a:t>
            </a:r>
            <a:r>
              <a:rPr lang="en-US" dirty="0" smtClean="0"/>
              <a:t>be encouraged to engage in at least 60 minutes of physical activity a </a:t>
            </a:r>
            <a:r>
              <a:rPr lang="en-US" dirty="0" smtClean="0"/>
              <a:t>day.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700" y="1447800"/>
            <a:ext cx="4191000" cy="4191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668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Physical Activity - ADA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5486400" cy="4937760"/>
          </a:xfrm>
        </p:spPr>
        <p:txBody>
          <a:bodyPr>
            <a:normAutofit/>
          </a:bodyPr>
          <a:lstStyle/>
          <a:p>
            <a:r>
              <a:rPr lang="en-US" dirty="0" smtClean="0"/>
              <a:t>Adults with diabetes – </a:t>
            </a:r>
          </a:p>
          <a:p>
            <a:pPr lvl="1"/>
            <a:r>
              <a:rPr lang="en-US" dirty="0" smtClean="0"/>
              <a:t>150 minutes a week of moderate-intensity aerobic physical activity</a:t>
            </a:r>
          </a:p>
          <a:p>
            <a:pPr lvl="1"/>
            <a:r>
              <a:rPr lang="en-US" dirty="0" smtClean="0"/>
              <a:t>spread over at least 3 days/</a:t>
            </a:r>
            <a:r>
              <a:rPr lang="en-US" dirty="0" err="1" smtClean="0"/>
              <a:t>wk</a:t>
            </a:r>
            <a:endParaRPr lang="en-US" dirty="0" smtClean="0"/>
          </a:p>
          <a:p>
            <a:pPr lvl="1"/>
            <a:r>
              <a:rPr lang="en-US" dirty="0" smtClean="0"/>
              <a:t>Don’t miss more than 2 consecutive days of exercise.</a:t>
            </a:r>
          </a:p>
          <a:p>
            <a:r>
              <a:rPr lang="en-US" dirty="0" smtClean="0"/>
              <a:t>In absence of contraindications, type 2 adults should engage in resistance training 2x’s a </a:t>
            </a:r>
            <a:r>
              <a:rPr lang="en-US" dirty="0" err="1" smtClean="0"/>
              <a:t>wk</a:t>
            </a:r>
            <a:r>
              <a:rPr lang="en-US" dirty="0" smtClean="0"/>
              <a:t>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3962400"/>
            <a:ext cx="2895600" cy="19273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9155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Definitions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6400800" cy="493776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Physical activity</a:t>
            </a:r>
          </a:p>
          <a:p>
            <a:pPr lvl="1"/>
            <a:r>
              <a:rPr lang="en-US" dirty="0" smtClean="0"/>
              <a:t>Bodily movement produced by the contraction of skeletal muscle that requires more energy than when resting</a:t>
            </a:r>
          </a:p>
          <a:p>
            <a:r>
              <a:rPr lang="en-US" dirty="0" smtClean="0"/>
              <a:t>Exercise</a:t>
            </a:r>
          </a:p>
          <a:p>
            <a:pPr lvl="1"/>
            <a:r>
              <a:rPr lang="en-US" dirty="0" smtClean="0"/>
              <a:t>Subset of physical activity that is planned, structured and includes repetitive body movements</a:t>
            </a:r>
          </a:p>
          <a:p>
            <a:pPr lvl="1"/>
            <a:r>
              <a:rPr lang="en-US" dirty="0" smtClean="0"/>
              <a:t>Performed to improve or maintain physical fitness</a:t>
            </a:r>
          </a:p>
          <a:p>
            <a:r>
              <a:rPr lang="en-US" dirty="0" smtClean="0"/>
              <a:t>Sedentary behavior</a:t>
            </a:r>
          </a:p>
          <a:p>
            <a:pPr lvl="1"/>
            <a:r>
              <a:rPr lang="en-US" dirty="0" smtClean="0"/>
              <a:t>Little on no movement or physical activity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759" y="1371600"/>
            <a:ext cx="1965960" cy="19659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759" y="3886200"/>
            <a:ext cx="2056121" cy="20421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27017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Progressive Resistance exercise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5791200" cy="4937760"/>
          </a:xfrm>
        </p:spPr>
        <p:txBody>
          <a:bodyPr/>
          <a:lstStyle/>
          <a:p>
            <a:r>
              <a:rPr lang="en-US" dirty="0" smtClean="0"/>
              <a:t>Improves insulin sensitivity</a:t>
            </a:r>
          </a:p>
          <a:p>
            <a:r>
              <a:rPr lang="en-US" dirty="0" smtClean="0"/>
              <a:t>Goal is 2 sessions a week</a:t>
            </a:r>
            <a:endParaRPr lang="en-US" dirty="0"/>
          </a:p>
          <a:p>
            <a:r>
              <a:rPr lang="en-US" dirty="0" smtClean="0"/>
              <a:t>Examples include:</a:t>
            </a:r>
          </a:p>
          <a:p>
            <a:pPr lvl="1"/>
            <a:r>
              <a:rPr lang="en-US" dirty="0" smtClean="0"/>
              <a:t>Exercise with free weights, </a:t>
            </a:r>
            <a:r>
              <a:rPr lang="en-US" dirty="0" err="1" smtClean="0"/>
              <a:t>wt</a:t>
            </a:r>
            <a:r>
              <a:rPr lang="en-US" dirty="0" smtClean="0"/>
              <a:t> machines</a:t>
            </a:r>
          </a:p>
          <a:p>
            <a:r>
              <a:rPr lang="en-US" dirty="0" smtClean="0"/>
              <a:t>Each session consisting of least:</a:t>
            </a:r>
          </a:p>
          <a:p>
            <a:pPr lvl="1"/>
            <a:r>
              <a:rPr lang="en-US" dirty="0" smtClean="0"/>
              <a:t>One set of five or more resistance exercises using large muscle groups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8049" y="1371600"/>
            <a:ext cx="2748752" cy="2286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798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Benefits of Exercise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Improve BG</a:t>
            </a:r>
          </a:p>
          <a:p>
            <a:pPr lvl="1"/>
            <a:r>
              <a:rPr lang="en-US" dirty="0" smtClean="0"/>
              <a:t>Improves insulin sensitivity</a:t>
            </a:r>
          </a:p>
          <a:p>
            <a:r>
              <a:rPr lang="en-US" dirty="0" smtClean="0"/>
              <a:t>Reduce CV Risk factors</a:t>
            </a:r>
          </a:p>
          <a:p>
            <a:r>
              <a:rPr lang="en-US" dirty="0" smtClean="0"/>
              <a:t>Maintain </a:t>
            </a:r>
            <a:r>
              <a:rPr lang="en-US" dirty="0" err="1" smtClean="0"/>
              <a:t>wt</a:t>
            </a:r>
            <a:r>
              <a:rPr lang="en-US" dirty="0" smtClean="0"/>
              <a:t> loss</a:t>
            </a:r>
          </a:p>
          <a:p>
            <a:r>
              <a:rPr lang="en-US" dirty="0" smtClean="0"/>
              <a:t>Contribute to well being</a:t>
            </a:r>
          </a:p>
          <a:p>
            <a:r>
              <a:rPr lang="en-US" dirty="0" smtClean="0"/>
              <a:t>Muscle strength</a:t>
            </a:r>
          </a:p>
          <a:p>
            <a:r>
              <a:rPr lang="en-US" dirty="0" smtClean="0"/>
              <a:t>Slows decline in mobility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2667000"/>
            <a:ext cx="2402114" cy="2362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8029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Importance of Exercise with Diabetes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5715000" cy="493776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Vital component of prevention as well of the management of type 2 diabetes</a:t>
            </a:r>
          </a:p>
          <a:p>
            <a:r>
              <a:rPr lang="en-US" dirty="0" smtClean="0"/>
              <a:t>Greatest impact in improving metabolic abnormalities in type 2 when started early in progression from IR to Pre Diabetes to DM</a:t>
            </a:r>
          </a:p>
          <a:p>
            <a:r>
              <a:rPr lang="en-US" dirty="0" smtClean="0"/>
              <a:t>Type 1 – emphasis on adjusting insulin to allow for safe participation in all forms of activity.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6975" y="1371600"/>
            <a:ext cx="2409825" cy="2971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5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Pre-exercise </a:t>
            </a:r>
            <a:r>
              <a:rPr lang="en-US" dirty="0" err="1" smtClean="0"/>
              <a:t>Eval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1371600"/>
            <a:ext cx="7010400" cy="4937760"/>
          </a:xfrm>
        </p:spPr>
        <p:txBody>
          <a:bodyPr>
            <a:normAutofit fontScale="92500" lnSpcReduction="20000"/>
          </a:bodyPr>
          <a:lstStyle/>
          <a:p>
            <a:r>
              <a:rPr lang="en-US" sz="3000" dirty="0" smtClean="0"/>
              <a:t>Use clinical judgment when making physical activity suggestions and check in with provider if unsure.</a:t>
            </a:r>
          </a:p>
          <a:p>
            <a:r>
              <a:rPr lang="en-US" sz="3000" dirty="0" smtClean="0"/>
              <a:t>Encourage high risk pts to start with low intensity and short time. </a:t>
            </a:r>
          </a:p>
          <a:p>
            <a:pPr lvl="1"/>
            <a:r>
              <a:rPr lang="en-US" dirty="0" smtClean="0"/>
              <a:t>Increase duration and intensity slowly</a:t>
            </a:r>
          </a:p>
          <a:p>
            <a:r>
              <a:rPr lang="en-US" sz="3000" dirty="0" smtClean="0"/>
              <a:t>Contraindications to certain types of exercise:</a:t>
            </a:r>
          </a:p>
          <a:p>
            <a:pPr lvl="1"/>
            <a:r>
              <a:rPr lang="en-US" dirty="0" smtClean="0"/>
              <a:t>Uncontrolled HTN, severe autonomic or peripheral neuropathy, history of foot lesions, unstable proliferative retinopathy.</a:t>
            </a:r>
          </a:p>
          <a:p>
            <a:pPr lvl="1"/>
            <a:r>
              <a:rPr lang="en-US" dirty="0" smtClean="0"/>
              <a:t>Pt w/ complications require a more thorough assessment.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1524000"/>
            <a:ext cx="1862633" cy="18900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14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Medical Nutrition Therapy – ADA 2014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66916" name="Picture 8" descr="C:\Users\Beverly\AppData\Local\Microsoft\Windows\Temporary Internet Files\Content.IE5\Z2J1B3R6\MP900407542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38081"/>
            <a:ext cx="7224713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2000" y="4833772"/>
            <a:ext cx="72247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No ideal </a:t>
            </a:r>
            <a:r>
              <a:rPr lang="en-US" dirty="0"/>
              <a:t>percentage of calories from protein, carbohydrate and fat for </a:t>
            </a:r>
            <a:r>
              <a:rPr lang="en-US" dirty="0" smtClean="0"/>
              <a:t> people </a:t>
            </a:r>
            <a:r>
              <a:rPr lang="en-US" dirty="0"/>
              <a:t>with </a:t>
            </a:r>
            <a:r>
              <a:rPr lang="en-US" dirty="0" smtClean="0"/>
              <a:t>diabetes.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Macronutrient </a:t>
            </a:r>
            <a:r>
              <a:rPr lang="en-US" dirty="0"/>
              <a:t>distribution should be based on an</a:t>
            </a:r>
            <a:r>
              <a:rPr lang="en-US" i="1" dirty="0"/>
              <a:t> individualized assessment </a:t>
            </a:r>
            <a:r>
              <a:rPr lang="en-US" dirty="0"/>
              <a:t>of eating patterns, preferences and metabolic goals</a:t>
            </a:r>
            <a:r>
              <a:rPr lang="en-US" dirty="0" smtClean="0"/>
              <a:t>.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36478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Patients to discuss symptoms with provider before starting exercise  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6477000" cy="4937760"/>
          </a:xfrm>
        </p:spPr>
        <p:txBody>
          <a:bodyPr/>
          <a:lstStyle/>
          <a:p>
            <a:r>
              <a:rPr lang="en-US" dirty="0" smtClean="0"/>
              <a:t>Chest pain and/or shortness of breath</a:t>
            </a:r>
          </a:p>
          <a:p>
            <a:r>
              <a:rPr lang="en-US" dirty="0" smtClean="0"/>
              <a:t>Leg cramps that go away with rest</a:t>
            </a:r>
          </a:p>
          <a:p>
            <a:r>
              <a:rPr lang="en-US" dirty="0" smtClean="0"/>
              <a:t>Head, shoulder, neck and or back aches.</a:t>
            </a:r>
          </a:p>
          <a:p>
            <a:r>
              <a:rPr lang="en-US" i="1" dirty="0" smtClean="0"/>
              <a:t>Any unexplained pain above the belt line should be considered cardiac in origin until proven otherwise.</a:t>
            </a:r>
            <a:endParaRPr lang="en-US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141" y="4038600"/>
            <a:ext cx="1658722" cy="15654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7558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Hormone Response –Type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5638800" cy="4937760"/>
          </a:xfrm>
        </p:spPr>
        <p:txBody>
          <a:bodyPr/>
          <a:lstStyle/>
          <a:p>
            <a:r>
              <a:rPr lang="en-US" dirty="0" smtClean="0"/>
              <a:t>Exogenous insulin remains high</a:t>
            </a:r>
          </a:p>
          <a:p>
            <a:r>
              <a:rPr lang="en-US" dirty="0" smtClean="0"/>
              <a:t>Increased insulin sensitivity</a:t>
            </a:r>
          </a:p>
          <a:p>
            <a:r>
              <a:rPr lang="en-US" dirty="0" smtClean="0"/>
              <a:t>Increased insulin absorption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What is this group at risk for?</a:t>
            </a:r>
          </a:p>
          <a:p>
            <a:pPr marL="0" indent="0">
              <a:buNone/>
            </a:pPr>
            <a:r>
              <a:rPr lang="en-US" dirty="0" smtClean="0"/>
              <a:t>What strategies to stay safe before, during and after exercise?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1905000"/>
            <a:ext cx="2737341" cy="41151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831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Hormone Response –Type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5715000" cy="4937760"/>
          </a:xfrm>
        </p:spPr>
        <p:txBody>
          <a:bodyPr/>
          <a:lstStyle/>
          <a:p>
            <a:r>
              <a:rPr lang="en-US" dirty="0" smtClean="0"/>
              <a:t>Decreased secretion of endogenous insulin</a:t>
            </a:r>
          </a:p>
          <a:p>
            <a:r>
              <a:rPr lang="en-US" dirty="0" smtClean="0"/>
              <a:t>Increased insulin sensitivity</a:t>
            </a:r>
          </a:p>
          <a:p>
            <a:r>
              <a:rPr lang="en-US" dirty="0" smtClean="0"/>
              <a:t>Increased glucose disposal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What is this group at risk for?</a:t>
            </a:r>
          </a:p>
          <a:p>
            <a:pPr marL="0" indent="0">
              <a:buNone/>
            </a:pPr>
            <a:r>
              <a:rPr lang="en-US" dirty="0" smtClean="0"/>
              <a:t>What strategies to stay safe before, during and after exercise?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783" y="1295400"/>
            <a:ext cx="2379848" cy="21454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4178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Duration of Hypoglycemia Risk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5486400" cy="4937760"/>
          </a:xfrm>
        </p:spPr>
        <p:txBody>
          <a:bodyPr/>
          <a:lstStyle/>
          <a:p>
            <a:r>
              <a:rPr lang="en-US" dirty="0" smtClean="0"/>
              <a:t>During exercise</a:t>
            </a:r>
          </a:p>
          <a:p>
            <a:r>
              <a:rPr lang="en-US" dirty="0" smtClean="0"/>
              <a:t>Immediately after exercise</a:t>
            </a:r>
          </a:p>
          <a:p>
            <a:r>
              <a:rPr lang="en-US" dirty="0" smtClean="0"/>
              <a:t>Post exercise late onset hypo</a:t>
            </a:r>
          </a:p>
          <a:p>
            <a:pPr lvl="1"/>
            <a:r>
              <a:rPr lang="en-US" dirty="0" smtClean="0"/>
              <a:t>More often in type 1</a:t>
            </a:r>
          </a:p>
          <a:p>
            <a:pPr lvl="1"/>
            <a:r>
              <a:rPr lang="en-US" dirty="0" smtClean="0"/>
              <a:t>More often at night</a:t>
            </a:r>
          </a:p>
          <a:p>
            <a:pPr lvl="1"/>
            <a:r>
              <a:rPr lang="en-US" dirty="0" smtClean="0"/>
              <a:t>Moderate to high intensity exercise &gt; 30 min</a:t>
            </a:r>
          </a:p>
          <a:p>
            <a:pPr lvl="1"/>
            <a:r>
              <a:rPr lang="en-US" dirty="0" smtClean="0"/>
              <a:t>4 to 15 hours following an exercise session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1676400"/>
            <a:ext cx="1622425" cy="29447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0637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Hypoglycemia Prevention Strategies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6019800" cy="4937760"/>
          </a:xfrm>
        </p:spPr>
        <p:txBody>
          <a:bodyPr>
            <a:normAutofit/>
          </a:bodyPr>
          <a:lstStyle/>
          <a:p>
            <a:r>
              <a:rPr lang="en-US" dirty="0" smtClean="0"/>
              <a:t>If planned activity, adjust insulin in anticipation of activities</a:t>
            </a:r>
          </a:p>
          <a:p>
            <a:r>
              <a:rPr lang="en-US" dirty="0" smtClean="0"/>
              <a:t>Reduce insulin in post exercise period</a:t>
            </a:r>
          </a:p>
          <a:p>
            <a:r>
              <a:rPr lang="en-US" dirty="0" smtClean="0"/>
              <a:t>Frequent monitoring in post exercise period</a:t>
            </a:r>
          </a:p>
          <a:p>
            <a:r>
              <a:rPr lang="en-US" dirty="0" smtClean="0"/>
              <a:t>Pt to keep log to determine how responds to different activities, duration and intensity.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2819400"/>
            <a:ext cx="2190939" cy="22090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38638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Hypoglycemia Prevention Strategies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5943600" cy="493776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Carry fast acting carb/ glucagon ER Kit</a:t>
            </a:r>
          </a:p>
          <a:p>
            <a:r>
              <a:rPr lang="en-US" dirty="0" smtClean="0"/>
              <a:t>Extra CHO in post exercise period</a:t>
            </a:r>
          </a:p>
          <a:p>
            <a:r>
              <a:rPr lang="en-US" dirty="0" smtClean="0"/>
              <a:t>Caution with alcohol post exercise</a:t>
            </a:r>
          </a:p>
          <a:p>
            <a:r>
              <a:rPr lang="en-US" dirty="0" smtClean="0"/>
              <a:t>Adjust carbohydrate prior to planned activity:</a:t>
            </a:r>
          </a:p>
          <a:p>
            <a:pPr lvl="1"/>
            <a:r>
              <a:rPr lang="en-US" dirty="0" smtClean="0"/>
              <a:t>If BG &lt; 100 prior to exercise</a:t>
            </a:r>
          </a:p>
          <a:p>
            <a:pPr lvl="1"/>
            <a:r>
              <a:rPr lang="en-US" dirty="0" smtClean="0"/>
              <a:t>If using insulin and /or </a:t>
            </a:r>
            <a:r>
              <a:rPr lang="en-US" dirty="0" err="1" smtClean="0"/>
              <a:t>secretagogues</a:t>
            </a:r>
            <a:endParaRPr lang="en-US" dirty="0" smtClean="0"/>
          </a:p>
          <a:p>
            <a:pPr lvl="2"/>
            <a:r>
              <a:rPr lang="en-US" sz="2400" dirty="0" smtClean="0"/>
              <a:t>15 </a:t>
            </a:r>
            <a:r>
              <a:rPr lang="en-US" sz="2400" dirty="0" err="1" smtClean="0"/>
              <a:t>gms</a:t>
            </a:r>
            <a:r>
              <a:rPr lang="en-US" sz="2400" dirty="0" smtClean="0"/>
              <a:t> carb snack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4038600"/>
            <a:ext cx="2133600" cy="17667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45287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3"/>
          <a:stretch>
            <a:fillRect/>
          </a:stretch>
        </p:blipFill>
        <p:spPr>
          <a:xfrm>
            <a:off x="457200" y="152400"/>
            <a:ext cx="8221552" cy="61166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8552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Behavior Change and Smart Goals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16787"/>
            <a:ext cx="3281736" cy="4937125"/>
          </a:xfrm>
        </p:spPr>
      </p:pic>
      <p:sp>
        <p:nvSpPr>
          <p:cNvPr id="3" name="Content Placeholder 2"/>
          <p:cNvSpPr>
            <a:spLocks noGrp="1"/>
          </p:cNvSpPr>
          <p:nvPr>
            <p:ph sz="quarter" idx="2"/>
          </p:nvPr>
        </p:nvSpPr>
        <p:spPr>
          <a:xfrm>
            <a:off x="4114800" y="1216152"/>
            <a:ext cx="4559046" cy="4937760"/>
          </a:xfrm>
        </p:spPr>
        <p:txBody>
          <a:bodyPr/>
          <a:lstStyle/>
          <a:p>
            <a:r>
              <a:rPr lang="en-US" dirty="0" smtClean="0"/>
              <a:t>Julie currently walks her dog 3 times a week around the block.</a:t>
            </a:r>
          </a:p>
          <a:p>
            <a:r>
              <a:rPr lang="en-US" dirty="0" smtClean="0"/>
              <a:t>Is this exercise?</a:t>
            </a:r>
          </a:p>
          <a:p>
            <a:r>
              <a:rPr lang="en-US" dirty="0" smtClean="0"/>
              <a:t>What new and revised SMART Goal could you set with her?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9324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Setting SMART </a:t>
            </a:r>
            <a:r>
              <a:rPr lang="en-US" dirty="0" smtClean="0"/>
              <a:t>Goals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Specific</a:t>
            </a:r>
          </a:p>
          <a:p>
            <a:r>
              <a:rPr lang="en-US" dirty="0" smtClean="0"/>
              <a:t>Measurable</a:t>
            </a:r>
          </a:p>
          <a:p>
            <a:r>
              <a:rPr lang="en-US" dirty="0" smtClean="0"/>
              <a:t>Attainable</a:t>
            </a:r>
          </a:p>
          <a:p>
            <a:r>
              <a:rPr lang="en-US" dirty="0" smtClean="0"/>
              <a:t>Realistic</a:t>
            </a:r>
          </a:p>
          <a:p>
            <a:r>
              <a:rPr lang="en-US" dirty="0" smtClean="0"/>
              <a:t>Timely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581400" y="1219200"/>
            <a:ext cx="5105400" cy="5257800"/>
          </a:xfrm>
        </p:spPr>
        <p:txBody>
          <a:bodyPr/>
          <a:lstStyle/>
          <a:p>
            <a:r>
              <a:rPr lang="en-US" dirty="0" smtClean="0"/>
              <a:t>Behavioral </a:t>
            </a:r>
            <a:r>
              <a:rPr lang="en-US" dirty="0" smtClean="0"/>
              <a:t>Goal – </a:t>
            </a:r>
            <a:endParaRPr lang="en-US" dirty="0" smtClean="0"/>
          </a:p>
          <a:p>
            <a:pPr lvl="1"/>
            <a:r>
              <a:rPr lang="en-US" dirty="0" smtClean="0"/>
              <a:t>Walk the dog around the block 4 days a week.</a:t>
            </a:r>
          </a:p>
          <a:p>
            <a:pPr lvl="1"/>
            <a:r>
              <a:rPr lang="en-US" dirty="0" smtClean="0"/>
              <a:t>Walk the dog around the block two times.</a:t>
            </a:r>
          </a:p>
          <a:p>
            <a:pPr lvl="1"/>
            <a:r>
              <a:rPr lang="en-US" dirty="0" smtClean="0"/>
              <a:t>Do 10 minutes of weight bearing activit</a:t>
            </a:r>
            <a:r>
              <a:rPr lang="en-US" dirty="0" smtClean="0"/>
              <a:t>y on 2 of the days you don’t walk the dog.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953000"/>
            <a:ext cx="5324475" cy="17504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35963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Help Patients Prepare for Setbacks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"/>
          </p:nvPr>
        </p:nvPicPr>
        <p:blipFill>
          <a:blip r:embed="rId3"/>
          <a:stretch>
            <a:fillRect/>
          </a:stretch>
        </p:blipFill>
        <p:spPr>
          <a:xfrm>
            <a:off x="1600200" y="1676400"/>
            <a:ext cx="5703841" cy="32972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532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ChangeArrowheads="1"/>
          </p:cNvSpPr>
          <p:nvPr/>
        </p:nvSpPr>
        <p:spPr bwMode="auto">
          <a:xfrm>
            <a:off x="431800" y="622935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8963" name="Rectangle 3"/>
          <p:cNvSpPr>
            <a:spLocks noChangeArrowheads="1"/>
          </p:cNvSpPr>
          <p:nvPr/>
        </p:nvSpPr>
        <p:spPr bwMode="auto">
          <a:xfrm>
            <a:off x="3124200" y="622935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7301" name="Rectangle 5"/>
          <p:cNvSpPr>
            <a:spLocks noGrp="1" noChangeArrowheads="1"/>
          </p:cNvSpPr>
          <p:nvPr>
            <p:ph sz="quarter" idx="1"/>
          </p:nvPr>
        </p:nvSpPr>
        <p:spPr>
          <a:xfrm>
            <a:off x="457200" y="1219200"/>
            <a:ext cx="5791200" cy="4937760"/>
          </a:xfrm>
        </p:spPr>
        <p:txBody>
          <a:bodyPr lIns="90477" tIns="44445" rIns="90477" bIns="44445">
            <a:normAutofit/>
          </a:bodyPr>
          <a:lstStyle/>
          <a:p>
            <a:pPr eaLnBrk="1" hangingPunct="1">
              <a:defRPr/>
            </a:pPr>
            <a:r>
              <a:rPr lang="en-US" dirty="0" smtClean="0"/>
              <a:t>Focus on the Individual</a:t>
            </a:r>
          </a:p>
          <a:p>
            <a:pPr eaLnBrk="1" hangingPunct="1">
              <a:defRPr/>
            </a:pPr>
            <a:r>
              <a:rPr lang="en-US" dirty="0" smtClean="0"/>
              <a:t>Maintain pleasure of eating</a:t>
            </a:r>
          </a:p>
          <a:p>
            <a:pPr eaLnBrk="1" hangingPunct="1">
              <a:defRPr/>
            </a:pPr>
            <a:r>
              <a:rPr lang="en-US" dirty="0" smtClean="0"/>
              <a:t>Provide positive messages about food</a:t>
            </a:r>
          </a:p>
          <a:p>
            <a:pPr eaLnBrk="1" hangingPunct="1">
              <a:defRPr/>
            </a:pPr>
            <a:r>
              <a:rPr lang="en-US" dirty="0" smtClean="0"/>
              <a:t>Limit food choices only when backed by science</a:t>
            </a:r>
          </a:p>
          <a:p>
            <a:pPr eaLnBrk="1" hangingPunct="1">
              <a:defRPr/>
            </a:pPr>
            <a:r>
              <a:rPr lang="en-US" dirty="0" smtClean="0"/>
              <a:t>Provide practical tools</a:t>
            </a:r>
          </a:p>
          <a:p>
            <a:pPr eaLnBrk="1" hangingPunct="1">
              <a:defRPr/>
            </a:pPr>
            <a:r>
              <a:rPr lang="en-US" dirty="0" smtClean="0"/>
              <a:t>Refer to a RD and Diabetes Education – Lowers A1c by 1-2%</a:t>
            </a:r>
          </a:p>
        </p:txBody>
      </p:sp>
      <p:pic>
        <p:nvPicPr>
          <p:cNvPr id="168994" name="Picture 34" descr="C:\Users\bev_000\AppData\Local\Microsoft\Windows\Temporary Internet Files\Content.IE5\LVC98H3G\MC900441830[1].wm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371600"/>
            <a:ext cx="2514601" cy="3145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Medical Nutrition Therapy – ADA 2014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074700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1546" name="Rectangle 10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6000" dirty="0"/>
              <a:t>Thank You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038600" y="1216152"/>
            <a:ext cx="4635246" cy="4937760"/>
          </a:xfrm>
        </p:spPr>
        <p:txBody>
          <a:bodyPr/>
          <a:lstStyle/>
          <a:p>
            <a:r>
              <a:rPr lang="fr-FR" dirty="0"/>
              <a:t>Questions?</a:t>
            </a:r>
          </a:p>
          <a:p>
            <a:r>
              <a:rPr lang="fr-FR" dirty="0" smtClean="0"/>
              <a:t>Email </a:t>
            </a:r>
            <a:r>
              <a:rPr lang="fr-FR" dirty="0"/>
              <a:t>bev@diabetesed.net</a:t>
            </a:r>
          </a:p>
          <a:p>
            <a:r>
              <a:rPr lang="fr-FR" dirty="0" smtClean="0"/>
              <a:t>Web  </a:t>
            </a:r>
            <a:r>
              <a:rPr lang="fr-FR" dirty="0"/>
              <a:t>www.diabetesed.net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11998"/>
            <a:ext cx="3259667" cy="48895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4343401"/>
            <a:ext cx="4302034" cy="1371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083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32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Medical </a:t>
            </a:r>
            <a:r>
              <a:rPr lang="en-US" sz="4000" dirty="0"/>
              <a:t>Nutrition </a:t>
            </a:r>
            <a:r>
              <a:rPr lang="en-US" sz="4000" dirty="0" smtClean="0"/>
              <a:t>Therapy – What Medicare Covers</a:t>
            </a:r>
          </a:p>
        </p:txBody>
      </p:sp>
      <p:sp>
        <p:nvSpPr>
          <p:cNvPr id="15032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5613" y="1600200"/>
            <a:ext cx="4037012" cy="44958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 smtClean="0"/>
              <a:t>3 hours initial benefit in first calendar year</a:t>
            </a:r>
          </a:p>
          <a:p>
            <a:pPr eaLnBrk="1" hangingPunct="1">
              <a:defRPr/>
            </a:pPr>
            <a:r>
              <a:rPr lang="en-US" sz="2800" dirty="0" smtClean="0"/>
              <a:t>2 hours follow-up annually</a:t>
            </a:r>
          </a:p>
          <a:p>
            <a:pPr eaLnBrk="1" hangingPunct="1">
              <a:defRPr/>
            </a:pPr>
            <a:r>
              <a:rPr lang="en-US" sz="2800" dirty="0" smtClean="0"/>
              <a:t>Must be ADA/AADE  Recognized  </a:t>
            </a:r>
          </a:p>
          <a:p>
            <a:pPr eaLnBrk="1" hangingPunct="1">
              <a:defRPr/>
            </a:pPr>
            <a:r>
              <a:rPr lang="en-US" sz="2800" dirty="0" smtClean="0"/>
              <a:t>MNT for diabetes and renal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532" y="1752600"/>
            <a:ext cx="2957512" cy="3657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8008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Approach Depends on Patient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 numCol="2"/>
          <a:lstStyle/>
          <a:p>
            <a:pPr>
              <a:buFont typeface="Arial" pitchFamily="34" charset="0"/>
              <a:buChar char="•"/>
            </a:pPr>
            <a:r>
              <a:rPr lang="en-US" sz="3200" dirty="0" smtClean="0"/>
              <a:t>New Type 2</a:t>
            </a:r>
            <a:endParaRPr lang="en-US" sz="3200" dirty="0"/>
          </a:p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Portion Control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Plate Method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Record Keeping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Education</a:t>
            </a:r>
          </a:p>
          <a:p>
            <a:pPr>
              <a:buFont typeface="Arial" pitchFamily="34" charset="0"/>
              <a:buChar char="•"/>
            </a:pPr>
            <a:r>
              <a:rPr lang="en-US" sz="3400" dirty="0" smtClean="0"/>
              <a:t>On Insulin? 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Carb counting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Post prandial checks</a:t>
            </a:r>
            <a:endParaRPr lang="en-US" sz="2400" dirty="0"/>
          </a:p>
          <a:p>
            <a:pPr lvl="2"/>
            <a:endParaRPr lang="en-US" dirty="0" smtClean="0"/>
          </a:p>
        </p:txBody>
      </p:sp>
      <p:pic>
        <p:nvPicPr>
          <p:cNvPr id="216067" name="Picture 3" descr="C:\Users\bev_000\AppData\Local\Microsoft\Windows\Temporary Internet Files\Content.IE5\LVC98H3G\MP900442192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609416"/>
            <a:ext cx="3810000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7516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Sodium, Fat </a:t>
            </a:r>
            <a:r>
              <a:rPr lang="en-US" smtClean="0"/>
              <a:t>and Fiber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5486400" cy="4937760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Sodium </a:t>
            </a:r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</a:rPr>
              <a:t>  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– Try and keep less than 2,300 mg a </a:t>
            </a:r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</a:rPr>
              <a:t>day</a:t>
            </a:r>
          </a:p>
          <a:p>
            <a:pPr>
              <a:defRPr/>
            </a:pPr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</a:rPr>
              <a:t>Vitamin 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and mineral supplements not recommended -lack of </a:t>
            </a:r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</a:rPr>
              <a:t>evidence.</a:t>
            </a:r>
          </a:p>
          <a:p>
            <a:pPr>
              <a:defRPr/>
            </a:pPr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</a:rPr>
              <a:t>Fat - same as recommended 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for </a:t>
            </a:r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</a:rPr>
              <a:t>general 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population </a:t>
            </a:r>
            <a:endParaRPr lang="en-US" sz="2800" dirty="0" smtClean="0">
              <a:solidFill>
                <a:schemeClr val="tx2">
                  <a:lumMod val="50000"/>
                </a:schemeClr>
              </a:solidFill>
            </a:endParaRPr>
          </a:p>
          <a:p>
            <a:pPr lvl="1">
              <a:defRPr/>
            </a:pP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</a:rPr>
              <a:t>Less than 10% saturated fat, </a:t>
            </a:r>
          </a:p>
          <a:p>
            <a:pPr lvl="1">
              <a:defRPr/>
            </a:pP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</a:rPr>
              <a:t>Limit trans fats</a:t>
            </a:r>
          </a:p>
          <a:p>
            <a:pPr lvl="1">
              <a:defRPr/>
            </a:pP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</a:rPr>
              <a:t>Less than 300 mg cholesterol daily</a:t>
            </a:r>
          </a:p>
          <a:p>
            <a:pPr lvl="1">
              <a:defRPr/>
            </a:pP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</a:rPr>
              <a:t>Mediterranean Diet looks like good option</a:t>
            </a:r>
          </a:p>
          <a:p>
            <a:pPr>
              <a:defRPr/>
            </a:pPr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</a:rPr>
              <a:t>Fiber 25 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-38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</a:rPr>
              <a:t>gms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 a day </a:t>
            </a:r>
            <a:endParaRPr lang="en-US" sz="2800" dirty="0" smtClean="0">
              <a:solidFill>
                <a:schemeClr val="tx2">
                  <a:lumMod val="50000"/>
                </a:schemeClr>
              </a:solidFill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952" y="1256288"/>
            <a:ext cx="3048000" cy="20335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5496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6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NOTATION_TYPE_16" val="2"/>
  <p:tag name="ANNOTATION_START_16" val="227.0"/>
  <p:tag name="ANNOTATION_END_16" val="227.0"/>
  <p:tag name="ANNOTATION_TOP_16" val="-29.9"/>
  <p:tag name="ANNOTATION_LEFT_16" val="-30.0"/>
  <p:tag name="ANNOTATION_WIDTH_16" val="635.9"/>
  <p:tag name="ANNOTATION_HEIGHT_16" val="491.8"/>
  <p:tag name="ANNOTATION_ANIMATION_16" val="4"/>
  <p:tag name="ANNOTATION_ROTATION_16" val="0"/>
  <p:tag name="ANNOTATION_SUB_TYPE_16" val="11"/>
  <p:tag name="ANNOTATION_LOOP_COUNT_16" val="1"/>
  <p:tag name="ANNOTATION_BOX_RADIUS_16" val="0"/>
  <p:tag name="ANNOTATION_SCALE_16" val="0"/>
  <p:tag name="ANNOTATION_BORDER_ALPHA_16" val="100"/>
  <p:tag name="ANNOTATION_BORDER_COLOR_16" val="16777215"/>
  <p:tag name="ANNOTATION_FILL_COLOR_16" val="855309"/>
  <p:tag name="ANNOTATION_FILL_ALPHA_16" val="50"/>
  <p:tag name="ANNOTATION_BORDER_WIDTH_16" val="2"/>
  <p:tag name="ANNOTATION_TYPE_17" val="2"/>
  <p:tag name="ANNOTATION_START_17" val="227.0"/>
  <p:tag name="ANNOTATION_END_17" val="277.9"/>
  <p:tag name="ANNOTATION_TOP_17" val="347.8"/>
  <p:tag name="ANNOTATION_LEFT_17" val="10.2"/>
  <p:tag name="ANNOTATION_WIDTH_17" val="552.0"/>
  <p:tag name="ANNOTATION_HEIGHT_17" val="71.7"/>
  <p:tag name="ANNOTATION_ANIMATION_17" val="4"/>
  <p:tag name="ANNOTATION_ROTATION_17" val="0"/>
  <p:tag name="ANNOTATION_SUB_TYPE_17" val="11"/>
  <p:tag name="ANNOTATION_LOOP_COUNT_17" val="1"/>
  <p:tag name="ANNOTATION_BOX_RADIUS_17" val="5"/>
  <p:tag name="ANNOTATION_SCALE_17" val="0"/>
  <p:tag name="ANNOTATION_BORDER_ALPHA_17" val="100"/>
  <p:tag name="ANNOTATION_BORDER_COLOR_17" val="16777215"/>
  <p:tag name="ANNOTATION_FILL_COLOR_17" val="855309"/>
  <p:tag name="ANNOTATION_FILL_ALPHA_17" val="50"/>
  <p:tag name="ANNOTATION_BORDER_WIDTH_17" val="2"/>
  <p:tag name="ANNOTATION_TYPE_18" val="2"/>
  <p:tag name="ANNOTATION_START_18" val="277.9"/>
  <p:tag name="ANNOTATION_TOP_18" val="-29.9"/>
  <p:tag name="ANNOTATION_LEFT_18" val="-30.0"/>
  <p:tag name="ANNOTATION_WIDTH_18" val="635.9"/>
  <p:tag name="ANNOTATION_HEIGHT_18" val="491.8"/>
  <p:tag name="ANNOTATION_ANIMATION_18" val="4"/>
  <p:tag name="ANNOTATION_ROTATION_18" val="0"/>
  <p:tag name="ANNOTATION_SUB_TYPE_18" val="11"/>
  <p:tag name="ANNOTATION_LOOP_COUNT_18" val="1"/>
  <p:tag name="ANNOTATION_BOX_RADIUS_18" val="0"/>
  <p:tag name="ANNOTATION_SCALE_18" val="0"/>
  <p:tag name="ANNOTATION_BORDER_ALPHA_18" val="100"/>
  <p:tag name="ANNOTATION_BORDER_COLOR_18" val="16777215"/>
  <p:tag name="ANNOTATION_FILL_COLOR_18" val="855309"/>
  <p:tag name="ANNOTATION_FILL_ALPHA_18" val="50"/>
  <p:tag name="ANNOTATION_BORDER_WIDTH_18" val="2"/>
  <p:tag name="AUDIO_ID" val="921"/>
  <p:tag name="ELAPSEDTIME" val="293.1"/>
  <p:tag name="ANNOTATION_TYPE_1" val="2"/>
  <p:tag name="ANNOTATION_START_1" val="16.3"/>
  <p:tag name="ANNOTATION_END_1" val="16.3"/>
  <p:tag name="ANNOTATION_TOP_1" val="-29.9"/>
  <p:tag name="ANNOTATION_LEFT_1" val="-30.0"/>
  <p:tag name="ANNOTATION_WIDTH_1" val="635.9"/>
  <p:tag name="ANNOTATION_HEIGHT_1" val="491.8"/>
  <p:tag name="ANNOTATION_ANIMATION_1" val="4"/>
  <p:tag name="ANNOTATION_ROTATION_1" val="0"/>
  <p:tag name="ANNOTATION_SUB_TYPE_1" val="11"/>
  <p:tag name="ANNOTATION_LOOP_COUNT_1" val="1"/>
  <p:tag name="ANNOTATION_BOX_RADIUS_1" val="0"/>
  <p:tag name="ANNOTATION_SCALE_1" val="0"/>
  <p:tag name="ANNOTATION_BORDER_ALPHA_1" val="100"/>
  <p:tag name="ANNOTATION_BORDER_COLOR_1" val="16777215"/>
  <p:tag name="ANNOTATION_FILL_COLOR_1" val="855309"/>
  <p:tag name="ANNOTATION_FILL_ALPHA_1" val="50"/>
  <p:tag name="ANNOTATION_BORDER_WIDTH_1" val="2"/>
  <p:tag name="ANNOTATION_TYPE_2" val="2"/>
  <p:tag name="ANNOTATION_START_2" val="16.3"/>
  <p:tag name="ANNOTATION_END_2" val="49.1"/>
  <p:tag name="ANNOTATION_TOP_2" val="88.4"/>
  <p:tag name="ANNOTATION_LEFT_2" val="21.6"/>
  <p:tag name="ANNOTATION_WIDTH_2" val="256.5"/>
  <p:tag name="ANNOTATION_HEIGHT_2" val="49.0"/>
  <p:tag name="ANNOTATION_ANIMATION_2" val="4"/>
  <p:tag name="ANNOTATION_ROTATION_2" val="0"/>
  <p:tag name="ANNOTATION_SUB_TYPE_2" val="11"/>
  <p:tag name="ANNOTATION_LOOP_COUNT_2" val="1"/>
  <p:tag name="ANNOTATION_BOX_RADIUS_2" val="5"/>
  <p:tag name="ANNOTATION_SCALE_2" val="0"/>
  <p:tag name="ANNOTATION_BORDER_ALPHA_2" val="100"/>
  <p:tag name="ANNOTATION_BORDER_COLOR_2" val="16777215"/>
  <p:tag name="ANNOTATION_FILL_COLOR_2" val="855309"/>
  <p:tag name="ANNOTATION_FILL_ALPHA_2" val="50"/>
  <p:tag name="ANNOTATION_BORDER_WIDTH_2" val="2"/>
  <p:tag name="ANNOTATION_TYPE_3" val="2"/>
  <p:tag name="ANNOTATION_START_3" val="49.1"/>
  <p:tag name="ANNOTATION_END_3" val="54.1"/>
  <p:tag name="ANNOTATION_TOP_3" val="-29.9"/>
  <p:tag name="ANNOTATION_LEFT_3" val="-30.0"/>
  <p:tag name="ANNOTATION_WIDTH_3" val="635.9"/>
  <p:tag name="ANNOTATION_HEIGHT_3" val="491.8"/>
  <p:tag name="ANNOTATION_ANIMATION_3" val="4"/>
  <p:tag name="ANNOTATION_ROTATION_3" val="0"/>
  <p:tag name="ANNOTATION_SUB_TYPE_3" val="11"/>
  <p:tag name="ANNOTATION_LOOP_COUNT_3" val="1"/>
  <p:tag name="ANNOTATION_BOX_RADIUS_3" val="0"/>
  <p:tag name="ANNOTATION_SCALE_3" val="0"/>
  <p:tag name="ANNOTATION_BORDER_ALPHA_3" val="100"/>
  <p:tag name="ANNOTATION_BORDER_COLOR_3" val="16777215"/>
  <p:tag name="ANNOTATION_FILL_COLOR_3" val="855309"/>
  <p:tag name="ANNOTATION_FILL_ALPHA_3" val="50"/>
  <p:tag name="ANNOTATION_BORDER_WIDTH_3" val="2"/>
  <p:tag name="ANNOTATION_TYPE_4" val="2"/>
  <p:tag name="ANNOTATION_START_4" val="54.1"/>
  <p:tag name="ANNOTATION_END_4" val="54.1"/>
  <p:tag name="ANNOTATION_TOP_4" val="-29.9"/>
  <p:tag name="ANNOTATION_LEFT_4" val="-30.0"/>
  <p:tag name="ANNOTATION_WIDTH_4" val="635.9"/>
  <p:tag name="ANNOTATION_HEIGHT_4" val="491.8"/>
  <p:tag name="ANNOTATION_ANIMATION_4" val="4"/>
  <p:tag name="ANNOTATION_ROTATION_4" val="0"/>
  <p:tag name="ANNOTATION_SUB_TYPE_4" val="11"/>
  <p:tag name="ANNOTATION_LOOP_COUNT_4" val="1"/>
  <p:tag name="ANNOTATION_BOX_RADIUS_4" val="0"/>
  <p:tag name="ANNOTATION_SCALE_4" val="0"/>
  <p:tag name="ANNOTATION_BORDER_ALPHA_4" val="100"/>
  <p:tag name="ANNOTATION_BORDER_COLOR_4" val="16777215"/>
  <p:tag name="ANNOTATION_FILL_COLOR_4" val="855309"/>
  <p:tag name="ANNOTATION_FILL_ALPHA_4" val="50"/>
  <p:tag name="ANNOTATION_BORDER_WIDTH_4" val="2"/>
  <p:tag name="ANNOTATION_TYPE_5" val="2"/>
  <p:tag name="ANNOTATION_START_5" val="54.1"/>
  <p:tag name="ANNOTATION_END_5" val="74.0"/>
  <p:tag name="ANNOTATION_TOP_5" val="128.5"/>
  <p:tag name="ANNOTATION_LEFT_5" val="21.6"/>
  <p:tag name="ANNOTATION_WIDTH_5" val="534.0"/>
  <p:tag name="ANNOTATION_HEIGHT_5" val="58.6"/>
  <p:tag name="ANNOTATION_ANIMATION_5" val="4"/>
  <p:tag name="ANNOTATION_ROTATION_5" val="0"/>
  <p:tag name="ANNOTATION_SUB_TYPE_5" val="11"/>
  <p:tag name="ANNOTATION_LOOP_COUNT_5" val="1"/>
  <p:tag name="ANNOTATION_BOX_RADIUS_5" val="5"/>
  <p:tag name="ANNOTATION_SCALE_5" val="0"/>
  <p:tag name="ANNOTATION_BORDER_ALPHA_5" val="100"/>
  <p:tag name="ANNOTATION_BORDER_COLOR_5" val="16777215"/>
  <p:tag name="ANNOTATION_FILL_COLOR_5" val="855309"/>
  <p:tag name="ANNOTATION_FILL_ALPHA_5" val="50"/>
  <p:tag name="ANNOTATION_BORDER_WIDTH_5" val="2"/>
  <p:tag name="ANNOTATION_TYPE_6" val="2"/>
  <p:tag name="ANNOTATION_START_6" val="74.0"/>
  <p:tag name="ANNOTATION_END_6" val="74.0"/>
  <p:tag name="ANNOTATION_TOP_6" val="-29.9"/>
  <p:tag name="ANNOTATION_LEFT_6" val="-30.0"/>
  <p:tag name="ANNOTATION_WIDTH_6" val="635.9"/>
  <p:tag name="ANNOTATION_HEIGHT_6" val="491.8"/>
  <p:tag name="ANNOTATION_ANIMATION_6" val="4"/>
  <p:tag name="ANNOTATION_ROTATION_6" val="0"/>
  <p:tag name="ANNOTATION_SUB_TYPE_6" val="11"/>
  <p:tag name="ANNOTATION_LOOP_COUNT_6" val="1"/>
  <p:tag name="ANNOTATION_BOX_RADIUS_6" val="0"/>
  <p:tag name="ANNOTATION_SCALE_6" val="0"/>
  <p:tag name="ANNOTATION_BORDER_ALPHA_6" val="100"/>
  <p:tag name="ANNOTATION_BORDER_COLOR_6" val="16777215"/>
  <p:tag name="ANNOTATION_FILL_COLOR_6" val="855309"/>
  <p:tag name="ANNOTATION_FILL_ALPHA_6" val="50"/>
  <p:tag name="ANNOTATION_BORDER_WIDTH_6" val="2"/>
  <p:tag name="ANNOTATION_TYPE_7" val="2"/>
  <p:tag name="ANNOTATION_START_7" val="74.0"/>
  <p:tag name="ANNOTATION_END_7" val="101.6"/>
  <p:tag name="ANNOTATION_TOP_7" val="5.4"/>
  <p:tag name="ANNOTATION_LEFT_7" val="271.5"/>
  <p:tag name="ANNOTATION_WIDTH_7" val="166.6"/>
  <p:tag name="ANNOTATION_HEIGHT_7" val="117.7"/>
  <p:tag name="ANNOTATION_ANIMATION_7" val="4"/>
  <p:tag name="ANNOTATION_ROTATION_7" val="0"/>
  <p:tag name="ANNOTATION_SUB_TYPE_7" val="11"/>
  <p:tag name="ANNOTATION_LOOP_COUNT_7" val="1"/>
  <p:tag name="ANNOTATION_BOX_RADIUS_7" val="5"/>
  <p:tag name="ANNOTATION_SCALE_7" val="0"/>
  <p:tag name="ANNOTATION_BORDER_ALPHA_7" val="100"/>
  <p:tag name="ANNOTATION_BORDER_COLOR_7" val="16777215"/>
  <p:tag name="ANNOTATION_FILL_COLOR_7" val="855309"/>
  <p:tag name="ANNOTATION_FILL_ALPHA_7" val="50"/>
  <p:tag name="ANNOTATION_BORDER_WIDTH_7" val="2"/>
  <p:tag name="ANNOTATION_TYPE_8" val="2"/>
  <p:tag name="ANNOTATION_START_8" val="101.6"/>
  <p:tag name="ANNOTATION_END_8" val="101.6"/>
  <p:tag name="ANNOTATION_TOP_8" val="-29.9"/>
  <p:tag name="ANNOTATION_LEFT_8" val="-30.0"/>
  <p:tag name="ANNOTATION_WIDTH_8" val="635.9"/>
  <p:tag name="ANNOTATION_HEIGHT_8" val="491.8"/>
  <p:tag name="ANNOTATION_ANIMATION_8" val="4"/>
  <p:tag name="ANNOTATION_ROTATION_8" val="0"/>
  <p:tag name="ANNOTATION_SUB_TYPE_8" val="11"/>
  <p:tag name="ANNOTATION_LOOP_COUNT_8" val="1"/>
  <p:tag name="ANNOTATION_BOX_RADIUS_8" val="0"/>
  <p:tag name="ANNOTATION_SCALE_8" val="0"/>
  <p:tag name="ANNOTATION_BORDER_ALPHA_8" val="100"/>
  <p:tag name="ANNOTATION_BORDER_COLOR_8" val="16777215"/>
  <p:tag name="ANNOTATION_FILL_COLOR_8" val="855309"/>
  <p:tag name="ANNOTATION_FILL_ALPHA_8" val="50"/>
  <p:tag name="ANNOTATION_BORDER_WIDTH_8" val="2"/>
  <p:tag name="ANNOTATION_TYPE_9" val="2"/>
  <p:tag name="ANNOTATION_START_9" val="101.6"/>
  <p:tag name="ANNOTATION_END_9" val="134.0"/>
  <p:tag name="ANNOTATION_TOP_9" val="3.0"/>
  <p:tag name="ANNOTATION_LEFT_9" val="431.6"/>
  <p:tag name="ANNOTATION_WIDTH_9" val="141.5"/>
  <p:tag name="ANNOTATION_HEIGHT_9" val="124.9"/>
  <p:tag name="ANNOTATION_ANIMATION_9" val="4"/>
  <p:tag name="ANNOTATION_ROTATION_9" val="0"/>
  <p:tag name="ANNOTATION_SUB_TYPE_9" val="11"/>
  <p:tag name="ANNOTATION_LOOP_COUNT_9" val="1"/>
  <p:tag name="ANNOTATION_BOX_RADIUS_9" val="5"/>
  <p:tag name="ANNOTATION_SCALE_9" val="0"/>
  <p:tag name="ANNOTATION_BORDER_ALPHA_9" val="100"/>
  <p:tag name="ANNOTATION_BORDER_COLOR_9" val="16777215"/>
  <p:tag name="ANNOTATION_FILL_COLOR_9" val="855309"/>
  <p:tag name="ANNOTATION_FILL_ALPHA_9" val="50"/>
  <p:tag name="ANNOTATION_BORDER_WIDTH_9" val="2"/>
  <p:tag name="ANNOTATION_TYPE_10" val="2"/>
  <p:tag name="ANNOTATION_START_10" val="134.0"/>
  <p:tag name="ANNOTATION_END_10" val="134.0"/>
  <p:tag name="ANNOTATION_TOP_10" val="-29.9"/>
  <p:tag name="ANNOTATION_LEFT_10" val="-30.0"/>
  <p:tag name="ANNOTATION_WIDTH_10" val="635.9"/>
  <p:tag name="ANNOTATION_HEIGHT_10" val="491.8"/>
  <p:tag name="ANNOTATION_ANIMATION_10" val="4"/>
  <p:tag name="ANNOTATION_ROTATION_10" val="0"/>
  <p:tag name="ANNOTATION_SUB_TYPE_10" val="11"/>
  <p:tag name="ANNOTATION_LOOP_COUNT_10" val="1"/>
  <p:tag name="ANNOTATION_BOX_RADIUS_10" val="0"/>
  <p:tag name="ANNOTATION_SCALE_10" val="0"/>
  <p:tag name="ANNOTATION_BORDER_ALPHA_10" val="100"/>
  <p:tag name="ANNOTATION_BORDER_COLOR_10" val="16777215"/>
  <p:tag name="ANNOTATION_FILL_COLOR_10" val="855309"/>
  <p:tag name="ANNOTATION_FILL_ALPHA_10" val="50"/>
  <p:tag name="ANNOTATION_BORDER_WIDTH_10" val="2"/>
  <p:tag name="ANNOTATION_TYPE_11" val="2"/>
  <p:tag name="ANNOTATION_START_11" val="134.0"/>
  <p:tag name="ANNOTATION_END_11" val="198.1"/>
  <p:tag name="ANNOTATION_TOP_11" val="175.1"/>
  <p:tag name="ANNOTATION_LEFT_11" val="12.6"/>
  <p:tag name="ANNOTATION_WIDTH_11" val="540.0"/>
  <p:tag name="ANNOTATION_HEIGHT_11" val="78.3"/>
  <p:tag name="ANNOTATION_ANIMATION_11" val="4"/>
  <p:tag name="ANNOTATION_ROTATION_11" val="0"/>
  <p:tag name="ANNOTATION_SUB_TYPE_11" val="11"/>
  <p:tag name="ANNOTATION_LOOP_COUNT_11" val="1"/>
  <p:tag name="ANNOTATION_BOX_RADIUS_11" val="5"/>
  <p:tag name="ANNOTATION_SCALE_11" val="0"/>
  <p:tag name="ANNOTATION_BORDER_ALPHA_11" val="100"/>
  <p:tag name="ANNOTATION_BORDER_COLOR_11" val="16777215"/>
  <p:tag name="ANNOTATION_FILL_COLOR_11" val="855309"/>
  <p:tag name="ANNOTATION_FILL_ALPHA_11" val="50"/>
  <p:tag name="ANNOTATION_BORDER_WIDTH_11" val="2"/>
  <p:tag name="ANNOTATION_TYPE_12" val="2"/>
  <p:tag name="ANNOTATION_START_12" val="198.1"/>
  <p:tag name="ANNOTATION_END_12" val="198.1"/>
  <p:tag name="ANNOTATION_TOP_12" val="-29.9"/>
  <p:tag name="ANNOTATION_LEFT_12" val="-30.0"/>
  <p:tag name="ANNOTATION_WIDTH_12" val="635.9"/>
  <p:tag name="ANNOTATION_HEIGHT_12" val="491.8"/>
  <p:tag name="ANNOTATION_ANIMATION_12" val="4"/>
  <p:tag name="ANNOTATION_ROTATION_12" val="0"/>
  <p:tag name="ANNOTATION_SUB_TYPE_12" val="11"/>
  <p:tag name="ANNOTATION_LOOP_COUNT_12" val="1"/>
  <p:tag name="ANNOTATION_BOX_RADIUS_12" val="0"/>
  <p:tag name="ANNOTATION_SCALE_12" val="0"/>
  <p:tag name="ANNOTATION_BORDER_ALPHA_12" val="100"/>
  <p:tag name="ANNOTATION_BORDER_COLOR_12" val="16777215"/>
  <p:tag name="ANNOTATION_FILL_COLOR_12" val="855309"/>
  <p:tag name="ANNOTATION_FILL_ALPHA_12" val="50"/>
  <p:tag name="ANNOTATION_BORDER_WIDTH_12" val="2"/>
  <p:tag name="ANNOTATION_TYPE_13" val="2"/>
  <p:tag name="ANNOTATION_START_13" val="198.1"/>
  <p:tag name="ANNOTATION_END_13" val="242.2"/>
  <p:tag name="ANNOTATION_TOP_13" val="246.2"/>
  <p:tag name="ANNOTATION_LEFT_13" val="18.6"/>
  <p:tag name="ANNOTATION_WIDTH_13" val="529.2"/>
  <p:tag name="ANNOTATION_HEIGHT_13" val="116.5"/>
  <p:tag name="ANNOTATION_ANIMATION_13" val="4"/>
  <p:tag name="ANNOTATION_ROTATION_13" val="0"/>
  <p:tag name="ANNOTATION_SUB_TYPE_13" val="11"/>
  <p:tag name="ANNOTATION_LOOP_COUNT_13" val="1"/>
  <p:tag name="ANNOTATION_BOX_RADIUS_13" val="5"/>
  <p:tag name="ANNOTATION_SCALE_13" val="0"/>
  <p:tag name="ANNOTATION_BORDER_ALPHA_13" val="100"/>
  <p:tag name="ANNOTATION_BORDER_COLOR_13" val="16777215"/>
  <p:tag name="ANNOTATION_FILL_COLOR_13" val="855309"/>
  <p:tag name="ANNOTATION_FILL_ALPHA_13" val="50"/>
  <p:tag name="ANNOTATION_BORDER_WIDTH_13" val="2"/>
  <p:tag name="ANNOTATION_TYPE_14" val="2"/>
  <p:tag name="ANNOTATION_START_14" val="242.2"/>
  <p:tag name="ANNOTATION_END_14" val="242.2"/>
  <p:tag name="ANNOTATION_TOP_14" val="-29.9"/>
  <p:tag name="ANNOTATION_LEFT_14" val="-30.0"/>
  <p:tag name="ANNOTATION_WIDTH_14" val="635.9"/>
  <p:tag name="ANNOTATION_HEIGHT_14" val="491.8"/>
  <p:tag name="ANNOTATION_ANIMATION_14" val="4"/>
  <p:tag name="ANNOTATION_ROTATION_14" val="0"/>
  <p:tag name="ANNOTATION_SUB_TYPE_14" val="11"/>
  <p:tag name="ANNOTATION_LOOP_COUNT_14" val="1"/>
  <p:tag name="ANNOTATION_BOX_RADIUS_14" val="0"/>
  <p:tag name="ANNOTATION_SCALE_14" val="0"/>
  <p:tag name="ANNOTATION_BORDER_ALPHA_14" val="100"/>
  <p:tag name="ANNOTATION_BORDER_COLOR_14" val="16777215"/>
  <p:tag name="ANNOTATION_FILL_COLOR_14" val="855309"/>
  <p:tag name="ANNOTATION_FILL_ALPHA_14" val="50"/>
  <p:tag name="ANNOTATION_BORDER_WIDTH_14" val="2"/>
  <p:tag name="ANNOTATION_TYPE_15" val="2"/>
  <p:tag name="ANNOTATION_START_15" val="242.2"/>
  <p:tag name="ANNOTATION_TOP_15" val="359.1"/>
  <p:tag name="ANNOTATION_LEFT_15" val="20.4"/>
  <p:tag name="ANNOTATION_WIDTH_15" val="510.7"/>
  <p:tag name="ANNOTATION_HEIGHT_15" val="56.8"/>
  <p:tag name="ANNOTATION_ANIMATION_15" val="4"/>
  <p:tag name="ANNOTATION_ROTATION_15" val="0"/>
  <p:tag name="ANNOTATION_SUB_TYPE_15" val="11"/>
  <p:tag name="ANNOTATION_LOOP_COUNT_15" val="1"/>
  <p:tag name="ANNOTATION_BOX_RADIUS_15" val="5"/>
  <p:tag name="ANNOTATION_SCALE_15" val="0"/>
  <p:tag name="ANNOTATION_BORDER_ALPHA_15" val="100"/>
  <p:tag name="ANNOTATION_BORDER_COLOR_15" val="16777215"/>
  <p:tag name="ANNOTATION_FILL_COLOR_15" val="855309"/>
  <p:tag name="ANNOTATION_FILL_ALPHA_15" val="50"/>
  <p:tag name="ANNOTATION_BORDER_WIDTH_15" val="2"/>
  <p:tag name="ANNOTATION_COUNT" val="15"/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NAV" val="51"/>
  <p:tag name="ARTICULATE_SLIDE_GUID" val="e9a5e332-0279-40eb-8c9b-0e056506e32c"/>
  <p:tag name="AUDIO_ID" val="1279"/>
  <p:tag name="ELAPSEDTIME" val="38.9"/>
  <p:tag name="ANNOTATION_TYPE_1" val="0"/>
  <p:tag name="ANNOTATION_START_1" val="5.2"/>
  <p:tag name="ANNOTATION_END_1" val="18.0"/>
  <p:tag name="ANNOTATION_TOP_1" val="152.4"/>
  <p:tag name="ANNOTATION_LEFT_1" val="37.3"/>
  <p:tag name="ANNOTATION_WIDTH_1" val="111.8"/>
  <p:tag name="ANNOTATION_HEIGHT_1" val="111.5"/>
  <p:tag name="ANNOTATION_ANIMATION_1" val="3"/>
  <p:tag name="ANNOTATION_ROTATION_1" val="0"/>
  <p:tag name="ANNOTATION_SUB_TYPE_1" val="2"/>
  <p:tag name="ANNOTATION_LOOP_COUNT_1" val="1"/>
  <p:tag name="ANNOTATION_BOX_RADIUS_1" val="0"/>
  <p:tag name="ANNOTATION_SCALE_1" val="125"/>
  <p:tag name="ANNOTATION_BORDER_ALPHA_1" val="100"/>
  <p:tag name="ANNOTATION_BORDER_COLOR_1" val="16777215"/>
  <p:tag name="ANNOTATION_FILL_COLOR_1" val="683492"/>
  <p:tag name="ANNOTATION_FILL_ALPHA_1" val="100"/>
  <p:tag name="ANNOTATION_BORDER_WIDTH_1" val="2"/>
  <p:tag name="ANNOTATION_TYPE_2" val="0"/>
  <p:tag name="ANNOTATION_START_2" val="18.0"/>
  <p:tag name="ANNOTATION_END_2" val="27.6"/>
  <p:tag name="ANNOTATION_TOP_2" val="219.3"/>
  <p:tag name="ANNOTATION_LEFT_2" val="42.5"/>
  <p:tag name="ANNOTATION_WIDTH_2" val="111.8"/>
  <p:tag name="ANNOTATION_HEIGHT_2" val="111.5"/>
  <p:tag name="ANNOTATION_ANIMATION_2" val="3"/>
  <p:tag name="ANNOTATION_ROTATION_2" val="0"/>
  <p:tag name="ANNOTATION_SUB_TYPE_2" val="2"/>
  <p:tag name="ANNOTATION_LOOP_COUNT_2" val="1"/>
  <p:tag name="ANNOTATION_BOX_RADIUS_2" val="0"/>
  <p:tag name="ANNOTATION_SCALE_2" val="125"/>
  <p:tag name="ANNOTATION_BORDER_ALPHA_2" val="100"/>
  <p:tag name="ANNOTATION_BORDER_COLOR_2" val="16777215"/>
  <p:tag name="ANNOTATION_FILL_COLOR_2" val="683492"/>
  <p:tag name="ANNOTATION_FILL_ALPHA_2" val="100"/>
  <p:tag name="ANNOTATION_BORDER_WIDTH_2" val="2"/>
  <p:tag name="ANNOTATION_TYPE_3" val="0"/>
  <p:tag name="ANNOTATION_START_3" val="27.6"/>
  <p:tag name="ANNOTATION_END_3" val="35.9"/>
  <p:tag name="ANNOTATION_TOP_3" val="267.7"/>
  <p:tag name="ANNOTATION_LEFT_3" val="61.1"/>
  <p:tag name="ANNOTATION_WIDTH_3" val="111.8"/>
  <p:tag name="ANNOTATION_HEIGHT_3" val="111.5"/>
  <p:tag name="ANNOTATION_ANIMATION_3" val="3"/>
  <p:tag name="ANNOTATION_ROTATION_3" val="0"/>
  <p:tag name="ANNOTATION_SUB_TYPE_3" val="2"/>
  <p:tag name="ANNOTATION_LOOP_COUNT_3" val="1"/>
  <p:tag name="ANNOTATION_BOX_RADIUS_3" val="0"/>
  <p:tag name="ANNOTATION_SCALE_3" val="125"/>
  <p:tag name="ANNOTATION_BORDER_ALPHA_3" val="100"/>
  <p:tag name="ANNOTATION_BORDER_COLOR_3" val="16777215"/>
  <p:tag name="ANNOTATION_FILL_COLOR_3" val="683492"/>
  <p:tag name="ANNOTATION_FILL_ALPHA_3" val="100"/>
  <p:tag name="ANNOTATION_BORDER_WIDTH_3" val="2"/>
  <p:tag name="ANNOTATION_TYPE_4" val="0"/>
  <p:tag name="ANNOTATION_START_4" val="35.9"/>
  <p:tag name="ANNOTATION_TOP_4" val="326.4"/>
  <p:tag name="ANNOTATION_LEFT_4" val="62.6"/>
  <p:tag name="ANNOTATION_WIDTH_4" val="111.8"/>
  <p:tag name="ANNOTATION_HEIGHT_4" val="111.5"/>
  <p:tag name="ANNOTATION_ANIMATION_4" val="3"/>
  <p:tag name="ANNOTATION_ROTATION_4" val="0"/>
  <p:tag name="ANNOTATION_SUB_TYPE_4" val="2"/>
  <p:tag name="ANNOTATION_LOOP_COUNT_4" val="1"/>
  <p:tag name="ANNOTATION_BOX_RADIUS_4" val="0"/>
  <p:tag name="ANNOTATION_SCALE_4" val="125"/>
  <p:tag name="ANNOTATION_BORDER_ALPHA_4" val="100"/>
  <p:tag name="ANNOTATION_BORDER_COLOR_4" val="16777215"/>
  <p:tag name="ANNOTATION_FILL_COLOR_4" val="683492"/>
  <p:tag name="ANNOTATION_FILL_ALPHA_4" val="100"/>
  <p:tag name="ANNOTATION_BORDER_WIDTH_4" val="2"/>
  <p:tag name="ANNOTATION_COUNT" val="4"/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Origi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rigi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16005</TotalTime>
  <Pages>98</Pages>
  <Words>2430</Words>
  <Application>Microsoft Office PowerPoint</Application>
  <PresentationFormat>Letter Paper (8.5x11 in)</PresentationFormat>
  <Paragraphs>467</Paragraphs>
  <Slides>60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60</vt:i4>
      </vt:variant>
    </vt:vector>
  </HeadingPairs>
  <TitlesOfParts>
    <vt:vector size="74" baseType="lpstr">
      <vt:lpstr>Arial</vt:lpstr>
      <vt:lpstr>Calibri</vt:lpstr>
      <vt:lpstr>Courier New</vt:lpstr>
      <vt:lpstr>Gill Sans MT</vt:lpstr>
      <vt:lpstr>Monotype Sorts</vt:lpstr>
      <vt:lpstr>Tahoma</vt:lpstr>
      <vt:lpstr>Tempus Sans ITC</vt:lpstr>
      <vt:lpstr>Times New Roman</vt:lpstr>
      <vt:lpstr>Wingdings</vt:lpstr>
      <vt:lpstr>Wingdings 3</vt:lpstr>
      <vt:lpstr>1_Origin</vt:lpstr>
      <vt:lpstr>Origin</vt:lpstr>
      <vt:lpstr>Clip</vt:lpstr>
      <vt:lpstr>Document</vt:lpstr>
      <vt:lpstr>Diabetes Fundamentals Nutrition and Exercise</vt:lpstr>
      <vt:lpstr>Diabetes Fundamentals</vt:lpstr>
      <vt:lpstr>Good Resources </vt:lpstr>
      <vt:lpstr>Assess Knowledge, Self Management Skills</vt:lpstr>
      <vt:lpstr>Medical Nutrition Therapy – ADA 2014</vt:lpstr>
      <vt:lpstr>Medical Nutrition Therapy – ADA 2014</vt:lpstr>
      <vt:lpstr> Medical Nutrition Therapy – What Medicare Covers</vt:lpstr>
      <vt:lpstr>Approach Depends on Patient</vt:lpstr>
      <vt:lpstr>Sodium, Fat and Fiber</vt:lpstr>
      <vt:lpstr>Average American Consumes 25 teaspoons of sugar a day (400 cals)</vt:lpstr>
      <vt:lpstr>ADA recommendation Eat Less Junk Food &amp; Sugary Drinks –</vt:lpstr>
      <vt:lpstr>Teaching About Eating Healthy</vt:lpstr>
      <vt:lpstr>Move toward the Tomato</vt:lpstr>
      <vt:lpstr>Losing 2-8kg Early in diagnosis Type 2 Helpful  ADA 2014</vt:lpstr>
      <vt:lpstr>Successful weight loss strategies include</vt:lpstr>
      <vt:lpstr>Bariatric Surgery</vt:lpstr>
      <vt:lpstr>USDA  www.myplate.gov</vt:lpstr>
      <vt:lpstr>Another plate example</vt:lpstr>
      <vt:lpstr>How nutrients affect blood sugar</vt:lpstr>
      <vt:lpstr>Carbs affect Post meal Blood Glucose</vt:lpstr>
      <vt:lpstr>Carbohydrate Needs for  Most Adults</vt:lpstr>
      <vt:lpstr>Carb Counting - Starch</vt:lpstr>
      <vt:lpstr>Carb counting- fruit</vt:lpstr>
      <vt:lpstr>Carb Counting - Milk</vt:lpstr>
      <vt:lpstr>Carb  Counting - Sweets</vt:lpstr>
      <vt:lpstr>Choose Healthy Carbs </vt:lpstr>
      <vt:lpstr>10 Superfoods</vt:lpstr>
      <vt:lpstr>PowerPoint Presentation</vt:lpstr>
      <vt:lpstr>Dietary Fat and Cholesterol Guidelines</vt:lpstr>
      <vt:lpstr>Fats- 9 calories per gram</vt:lpstr>
      <vt:lpstr>Unhealthy Dietary Fats</vt:lpstr>
      <vt:lpstr>Diabetes Prevention Program  Focus on fat = wt loss success</vt:lpstr>
      <vt:lpstr>Protein Recommendations -2014</vt:lpstr>
      <vt:lpstr>Protein – 4 cals per gram</vt:lpstr>
      <vt:lpstr>Using Alcohol Safely</vt:lpstr>
      <vt:lpstr>Ms. Gonzales’ Daily Meal plan</vt:lpstr>
      <vt:lpstr>Celiac Disease </vt:lpstr>
      <vt:lpstr>Treatment – Gluten Free for Life</vt:lpstr>
      <vt:lpstr>Ex of Gluten Containing Foods</vt:lpstr>
      <vt:lpstr>Gastroparesis</vt:lpstr>
      <vt:lpstr>Disordered Eating </vt:lpstr>
      <vt:lpstr>Physical Activity – Key areas</vt:lpstr>
      <vt:lpstr>Physical Activity - Kids</vt:lpstr>
      <vt:lpstr>Physical Activity - ADA</vt:lpstr>
      <vt:lpstr>Definitions</vt:lpstr>
      <vt:lpstr>Progressive Resistance exercise </vt:lpstr>
      <vt:lpstr>Benefits of Exercise</vt:lpstr>
      <vt:lpstr>Importance of Exercise with Diabetes</vt:lpstr>
      <vt:lpstr>Pre-exercise Eval </vt:lpstr>
      <vt:lpstr>Patients to discuss symptoms with provider before starting exercise  </vt:lpstr>
      <vt:lpstr>Hormone Response –Type 1</vt:lpstr>
      <vt:lpstr>Hormone Response –Type 2</vt:lpstr>
      <vt:lpstr>Duration of Hypoglycemia Risk</vt:lpstr>
      <vt:lpstr>Hypoglycemia Prevention Strategies</vt:lpstr>
      <vt:lpstr>Hypoglycemia Prevention Strategies</vt:lpstr>
      <vt:lpstr>PowerPoint Presentation</vt:lpstr>
      <vt:lpstr>Behavior Change and Smart Goals</vt:lpstr>
      <vt:lpstr>Setting SMART Goals </vt:lpstr>
      <vt:lpstr>Help Patients Prepare for Setbacks</vt:lpstr>
      <vt:lpstr>Thank You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Diabetes, tools and tips of the trade</dc:title>
  <dc:creator>IMT</dc:creator>
  <cp:lastModifiedBy>Beverly Web</cp:lastModifiedBy>
  <cp:revision>806</cp:revision>
  <cp:lastPrinted>2014-12-12T06:27:46Z</cp:lastPrinted>
  <dcterms:created xsi:type="dcterms:W3CDTF">1998-04-16T17:55:30Z</dcterms:created>
  <dcterms:modified xsi:type="dcterms:W3CDTF">2014-12-12T06:28:48Z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UseProject">
    <vt:lpwstr>1</vt:lpwstr>
  </property>
  <property fmtid="{D5CDD505-2E9C-101B-9397-08002B2CF9AE}" pid="3" name="ArticulatePath">
    <vt:lpwstr>slide day 1, BAE 2014</vt:lpwstr>
  </property>
  <property fmtid="{D5CDD505-2E9C-101B-9397-08002B2CF9AE}" pid="4" name="ArticulateGUID">
    <vt:lpwstr>91F0593C-3273-4A2D-91C8-24EEFC87DE70</vt:lpwstr>
  </property>
  <property fmtid="{D5CDD505-2E9C-101B-9397-08002B2CF9AE}" pid="5" name="ArticulateProjectFull">
    <vt:lpwstr>C:\Users\Beverly Web\Dropbox\A DES Admin Folder\Level 1 2015\Slides\2 Fund Exercise and Nut Handout.ppta</vt:lpwstr>
  </property>
</Properties>
</file>