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9.xml" ContentType="application/vnd.openxmlformats-officedocument.presentationml.notesSlide+xml"/>
  <Override PartName="/ppt/tags/tag14.xml" ContentType="application/vnd.openxmlformats-officedocument.presentationml.tags+xml"/>
  <Override PartName="/ppt/notesSlides/notesSlide7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2.xml" ContentType="application/vnd.openxmlformats-officedocument.presentationml.notesSlide+xml"/>
  <Override PartName="/ppt/tags/tag19.xml" ContentType="application/vnd.openxmlformats-officedocument.presentationml.tags+xml"/>
  <Override PartName="/ppt/notesSlides/notesSlide7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4.xml" ContentType="application/vnd.openxmlformats-officedocument.presentationml.notesSlide+xml"/>
  <Override PartName="/ppt/tags/tag23.xml" ContentType="application/vnd.openxmlformats-officedocument.presentationml.tags+xml"/>
  <Override PartName="/ppt/notesSlides/notesSlide7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76.xml" ContentType="application/vnd.openxmlformats-officedocument.presentationml.notesSlide+xml"/>
  <Override PartName="/ppt/tags/tag26.xml" ContentType="application/vnd.openxmlformats-officedocument.presentationml.tags+xml"/>
  <Override PartName="/ppt/notesSlides/notesSlide7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8.xml" ContentType="application/vnd.openxmlformats-officedocument.presentationml.notesSlide+xml"/>
  <Override PartName="/ppt/tags/tag31.xml" ContentType="application/vnd.openxmlformats-officedocument.presentationml.tags+xml"/>
  <Override PartName="/ppt/notesSlides/notesSlide7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8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81.xml" ContentType="application/vnd.openxmlformats-officedocument.presentationml.notesSlide+xml"/>
  <Override PartName="/ppt/tags/tag37.xml" ContentType="application/vnd.openxmlformats-officedocument.presentationml.tags+xml"/>
  <Override PartName="/ppt/notesSlides/notesSlide8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83.xml" ContentType="application/vnd.openxmlformats-officedocument.presentationml.notesSlide+xml"/>
  <Override PartName="/ppt/tags/tag40.xml" ContentType="application/vnd.openxmlformats-officedocument.presentationml.tags+xml"/>
  <Override PartName="/ppt/notesSlides/notesSlide8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85.xml" ContentType="application/vnd.openxmlformats-officedocument.presentationml.notesSlide+xml"/>
  <Override PartName="/ppt/tags/tag43.xml" ContentType="application/vnd.openxmlformats-officedocument.presentationml.tags+xml"/>
  <Override PartName="/ppt/notesSlides/notesSlide86.xml" ContentType="application/vnd.openxmlformats-officedocument.presentationml.notesSlide+xml"/>
  <Override PartName="/ppt/tags/tag44.xml" ContentType="application/vnd.openxmlformats-officedocument.presentationml.tags+xml"/>
  <Override PartName="/ppt/notesSlides/notesSlide8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8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8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90.xml" ContentType="application/vnd.openxmlformats-officedocument.presentationml.notesSlide+xml"/>
  <Override PartName="/ppt/tags/tag52.xml" ContentType="application/vnd.openxmlformats-officedocument.presentationml.tags+xml"/>
  <Override PartName="/ppt/notesSlides/notesSlide91.xml" ContentType="application/vnd.openxmlformats-officedocument.presentationml.notesSlide+xml"/>
  <Override PartName="/ppt/tags/tag53.xml" ContentType="application/vnd.openxmlformats-officedocument.presentationml.tags+xml"/>
  <Override PartName="/ppt/notesSlides/notesSlide92.xml" ContentType="application/vnd.openxmlformats-officedocument.presentationml.notesSlide+xml"/>
  <Override PartName="/ppt/tags/tag54.xml" ContentType="application/vnd.openxmlformats-officedocument.presentationml.tags+xml"/>
  <Override PartName="/ppt/notesSlides/notesSlide93.xml" ContentType="application/vnd.openxmlformats-officedocument.presentationml.notesSlide+xml"/>
  <Override PartName="/ppt/tags/tag55.xml" ContentType="application/vnd.openxmlformats-officedocument.presentationml.tags+xml"/>
  <Override PartName="/ppt/notesSlides/notesSlide94.xml" ContentType="application/vnd.openxmlformats-officedocument.presentationml.notesSlide+xml"/>
  <Override PartName="/ppt/tags/tag56.xml" ContentType="application/vnd.openxmlformats-officedocument.presentationml.tags+xml"/>
  <Override PartName="/ppt/notesSlides/notesSlide95.xml" ContentType="application/vnd.openxmlformats-officedocument.presentationml.notesSlide+xml"/>
  <Override PartName="/ppt/tags/tag57.xml" ContentType="application/vnd.openxmlformats-officedocument.presentationml.tags+xml"/>
  <Override PartName="/ppt/notesSlides/notesSlide96.xml" ContentType="application/vnd.openxmlformats-officedocument.presentationml.notesSlide+xml"/>
  <Override PartName="/ppt/tags/tag58.xml" ContentType="application/vnd.openxmlformats-officedocument.presentationml.tags+xml"/>
  <Override PartName="/ppt/notesSlides/notesSlide9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8.xml" ContentType="application/vnd.openxmlformats-officedocument.presentationml.notesSlide+xml"/>
  <Override PartName="/ppt/tags/tag61.xml" ContentType="application/vnd.openxmlformats-officedocument.presentationml.tags+xml"/>
  <Override PartName="/ppt/notesSlides/notesSlide9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0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0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0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0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04.xml" ContentType="application/vnd.openxmlformats-officedocument.presentationml.notesSlide+xml"/>
  <Override PartName="/ppt/tags/tag73.xml" ContentType="application/vnd.openxmlformats-officedocument.presentationml.tags+xml"/>
  <Override PartName="/ppt/notesSlides/notesSlide105.xml" ContentType="application/vnd.openxmlformats-officedocument.presentationml.notesSlide+xml"/>
  <Override PartName="/ppt/tags/tag74.xml" ContentType="application/vnd.openxmlformats-officedocument.presentationml.tags+xml"/>
  <Override PartName="/ppt/notesSlides/notesSlide106.xml" ContentType="application/vnd.openxmlformats-officedocument.presentationml.notesSlide+xml"/>
  <Override PartName="/ppt/tags/tag75.xml" ContentType="application/vnd.openxmlformats-officedocument.presentationml.tags+xml"/>
  <Override PartName="/ppt/notesSlides/notesSlide10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08.xml" ContentType="application/vnd.openxmlformats-officedocument.presentationml.notesSlide+xml"/>
  <Override PartName="/ppt/tags/tag78.xml" ContentType="application/vnd.openxmlformats-officedocument.presentationml.tags+xml"/>
  <Override PartName="/ppt/notesSlides/notesSlide109.xml" ContentType="application/vnd.openxmlformats-officedocument.presentationml.notesSlide+xml"/>
  <Override PartName="/ppt/tags/tag79.xml" ContentType="application/vnd.openxmlformats-officedocument.presentationml.tags+xml"/>
  <Override PartName="/ppt/notesSlides/notesSlide110.xml" ContentType="application/vnd.openxmlformats-officedocument.presentationml.notesSlide+xml"/>
  <Override PartName="/ppt/tags/tag80.xml" ContentType="application/vnd.openxmlformats-officedocument.presentationml.tags+xml"/>
  <Override PartName="/ppt/notesSlides/notesSlide1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12.xml" ContentType="application/vnd.openxmlformats-officedocument.presentationml.notesSlide+xml"/>
  <Override PartName="/ppt/tags/tag83.xml" ContentType="application/vnd.openxmlformats-officedocument.presentationml.tags+xml"/>
  <Override PartName="/ppt/notesSlides/notesSlide113.xml" ContentType="application/vnd.openxmlformats-officedocument.presentationml.notesSlide+xml"/>
  <Override PartName="/ppt/tags/tag84.xml" ContentType="application/vnd.openxmlformats-officedocument.presentationml.tags+xml"/>
  <Override PartName="/ppt/notesSlides/notesSlide114.xml" ContentType="application/vnd.openxmlformats-officedocument.presentationml.notesSlide+xml"/>
  <Override PartName="/ppt/tags/tag85.xml" ContentType="application/vnd.openxmlformats-officedocument.presentationml.tags+xml"/>
  <Override PartName="/ppt/notesSlides/notesSlide115.xml" ContentType="application/vnd.openxmlformats-officedocument.presentationml.notesSlide+xml"/>
  <Override PartName="/ppt/tags/tag86.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87.xml" ContentType="application/vnd.openxmlformats-officedocument.presentationml.tags+xml"/>
  <Override PartName="/ppt/notesSlides/notesSlide12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30.xml" ContentType="application/vnd.openxmlformats-officedocument.presentationml.notesSlide+xml"/>
  <Override PartName="/ppt/tags/tag90.xml" ContentType="application/vnd.openxmlformats-officedocument.presentationml.tags+xml"/>
  <Override PartName="/ppt/notesSlides/notesSlide131.xml" ContentType="application/vnd.openxmlformats-officedocument.presentationml.notesSlide+xml"/>
  <Override PartName="/ppt/tags/tag91.xml" ContentType="application/vnd.openxmlformats-officedocument.presentationml.tags+xml"/>
  <Override PartName="/ppt/notesSlides/notesSlide13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3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220"/>
  </p:notesMasterIdLst>
  <p:handoutMasterIdLst>
    <p:handoutMasterId r:id="rId221"/>
  </p:handoutMasterIdLst>
  <p:sldIdLst>
    <p:sldId id="1312" r:id="rId3"/>
    <p:sldId id="1854" r:id="rId4"/>
    <p:sldId id="1409" r:id="rId5"/>
    <p:sldId id="1324" r:id="rId6"/>
    <p:sldId id="1702" r:id="rId7"/>
    <p:sldId id="1881" r:id="rId8"/>
    <p:sldId id="1893" r:id="rId9"/>
    <p:sldId id="1742" r:id="rId10"/>
    <p:sldId id="1889" r:id="rId11"/>
    <p:sldId id="1407" r:id="rId12"/>
    <p:sldId id="1791" r:id="rId13"/>
    <p:sldId id="1863" r:id="rId14"/>
    <p:sldId id="1336" r:id="rId15"/>
    <p:sldId id="1450" r:id="rId16"/>
    <p:sldId id="1444" r:id="rId17"/>
    <p:sldId id="1882" r:id="rId18"/>
    <p:sldId id="1883" r:id="rId19"/>
    <p:sldId id="1114" r:id="rId20"/>
    <p:sldId id="1698" r:id="rId21"/>
    <p:sldId id="1699" r:id="rId22"/>
    <p:sldId id="1857" r:id="rId23"/>
    <p:sldId id="1701" r:id="rId24"/>
    <p:sldId id="856" r:id="rId25"/>
    <p:sldId id="1871" r:id="rId26"/>
    <p:sldId id="1133" r:id="rId27"/>
    <p:sldId id="1711" r:id="rId28"/>
    <p:sldId id="1864" r:id="rId29"/>
    <p:sldId id="1958" r:id="rId30"/>
    <p:sldId id="1654" r:id="rId31"/>
    <p:sldId id="1959" r:id="rId32"/>
    <p:sldId id="1961" r:id="rId33"/>
    <p:sldId id="1963" r:id="rId34"/>
    <p:sldId id="1962" r:id="rId35"/>
    <p:sldId id="1703" r:id="rId36"/>
    <p:sldId id="1957" r:id="rId37"/>
    <p:sldId id="1867" r:id="rId38"/>
    <p:sldId id="1869" r:id="rId39"/>
    <p:sldId id="1866" r:id="rId40"/>
    <p:sldId id="1870" r:id="rId41"/>
    <p:sldId id="1453" r:id="rId42"/>
    <p:sldId id="1454" r:id="rId43"/>
    <p:sldId id="1704" r:id="rId44"/>
    <p:sldId id="1708" r:id="rId45"/>
    <p:sldId id="1709" r:id="rId46"/>
    <p:sldId id="1718" r:id="rId47"/>
    <p:sldId id="1719" r:id="rId48"/>
    <p:sldId id="1416" r:id="rId49"/>
    <p:sldId id="1414" r:id="rId50"/>
    <p:sldId id="1418" r:id="rId51"/>
    <p:sldId id="1419" r:id="rId52"/>
    <p:sldId id="1420" r:id="rId53"/>
    <p:sldId id="1421" r:id="rId54"/>
    <p:sldId id="1717" r:id="rId55"/>
    <p:sldId id="1891" r:id="rId56"/>
    <p:sldId id="1860" r:id="rId57"/>
    <p:sldId id="1721" r:id="rId58"/>
    <p:sldId id="2100" r:id="rId59"/>
    <p:sldId id="1428" r:id="rId60"/>
    <p:sldId id="1147" r:id="rId61"/>
    <p:sldId id="1788" r:id="rId62"/>
    <p:sldId id="1790" r:id="rId63"/>
    <p:sldId id="1874" r:id="rId64"/>
    <p:sldId id="1144" r:id="rId65"/>
    <p:sldId id="1342" r:id="rId66"/>
    <p:sldId id="1697" r:id="rId67"/>
    <p:sldId id="1345" r:id="rId68"/>
    <p:sldId id="1346" r:id="rId69"/>
    <p:sldId id="1347" r:id="rId70"/>
    <p:sldId id="1348" r:id="rId71"/>
    <p:sldId id="1877" r:id="rId72"/>
    <p:sldId id="1350" r:id="rId73"/>
    <p:sldId id="1351" r:id="rId74"/>
    <p:sldId id="1353" r:id="rId75"/>
    <p:sldId id="1354" r:id="rId76"/>
    <p:sldId id="1356" r:id="rId77"/>
    <p:sldId id="1358" r:id="rId78"/>
    <p:sldId id="1412" r:id="rId79"/>
    <p:sldId id="1360" r:id="rId80"/>
    <p:sldId id="1361" r:id="rId81"/>
    <p:sldId id="1455" r:id="rId82"/>
    <p:sldId id="1366" r:id="rId83"/>
    <p:sldId id="1380" r:id="rId84"/>
    <p:sldId id="1383" r:id="rId85"/>
    <p:sldId id="1384" r:id="rId86"/>
    <p:sldId id="1385" r:id="rId87"/>
    <p:sldId id="2087" r:id="rId88"/>
    <p:sldId id="1386" r:id="rId89"/>
    <p:sldId id="1387" r:id="rId90"/>
    <p:sldId id="1411" r:id="rId91"/>
    <p:sldId id="1878" r:id="rId92"/>
    <p:sldId id="1389" r:id="rId93"/>
    <p:sldId id="1879" r:id="rId94"/>
    <p:sldId id="1390" r:id="rId95"/>
    <p:sldId id="1391" r:id="rId96"/>
    <p:sldId id="1737" r:id="rId97"/>
    <p:sldId id="1744" r:id="rId98"/>
    <p:sldId id="1749" r:id="rId99"/>
    <p:sldId id="1965" r:id="rId100"/>
    <p:sldId id="1750" r:id="rId101"/>
    <p:sldId id="1751" r:id="rId102"/>
    <p:sldId id="1752" r:id="rId103"/>
    <p:sldId id="1755" r:id="rId104"/>
    <p:sldId id="1756" r:id="rId105"/>
    <p:sldId id="1757" r:id="rId106"/>
    <p:sldId id="1758" r:id="rId107"/>
    <p:sldId id="1759" r:id="rId108"/>
    <p:sldId id="1760" r:id="rId109"/>
    <p:sldId id="1761" r:id="rId110"/>
    <p:sldId id="1762" r:id="rId111"/>
    <p:sldId id="1764" r:id="rId112"/>
    <p:sldId id="1765" r:id="rId113"/>
    <p:sldId id="1766" r:id="rId114"/>
    <p:sldId id="1767" r:id="rId115"/>
    <p:sldId id="1768" r:id="rId116"/>
    <p:sldId id="1769" r:id="rId117"/>
    <p:sldId id="1770" r:id="rId118"/>
    <p:sldId id="1771" r:id="rId119"/>
    <p:sldId id="1774" r:id="rId120"/>
    <p:sldId id="1775" r:id="rId121"/>
    <p:sldId id="1780" r:id="rId122"/>
    <p:sldId id="1781" r:id="rId123"/>
    <p:sldId id="1782" r:id="rId124"/>
    <p:sldId id="1783" r:id="rId125"/>
    <p:sldId id="1784" r:id="rId126"/>
    <p:sldId id="1785" r:id="rId127"/>
    <p:sldId id="1776" r:id="rId128"/>
    <p:sldId id="1777" r:id="rId129"/>
    <p:sldId id="1779" r:id="rId130"/>
    <p:sldId id="1795" r:id="rId131"/>
    <p:sldId id="1894" r:id="rId132"/>
    <p:sldId id="1895" r:id="rId133"/>
    <p:sldId id="1896" r:id="rId134"/>
    <p:sldId id="1897" r:id="rId135"/>
    <p:sldId id="1898" r:id="rId136"/>
    <p:sldId id="1899" r:id="rId137"/>
    <p:sldId id="1900" r:id="rId138"/>
    <p:sldId id="1901" r:id="rId139"/>
    <p:sldId id="1902" r:id="rId140"/>
    <p:sldId id="1903" r:id="rId141"/>
    <p:sldId id="1904" r:id="rId142"/>
    <p:sldId id="1905" r:id="rId143"/>
    <p:sldId id="1906" r:id="rId144"/>
    <p:sldId id="1907" r:id="rId145"/>
    <p:sldId id="1908" r:id="rId146"/>
    <p:sldId id="1909" r:id="rId147"/>
    <p:sldId id="1911" r:id="rId148"/>
    <p:sldId id="1912" r:id="rId149"/>
    <p:sldId id="1913" r:id="rId150"/>
    <p:sldId id="1914" r:id="rId151"/>
    <p:sldId id="1915" r:id="rId152"/>
    <p:sldId id="1916" r:id="rId153"/>
    <p:sldId id="1917" r:id="rId154"/>
    <p:sldId id="1918" r:id="rId155"/>
    <p:sldId id="1919" r:id="rId156"/>
    <p:sldId id="1920" r:id="rId157"/>
    <p:sldId id="1921" r:id="rId158"/>
    <p:sldId id="1922" r:id="rId159"/>
    <p:sldId id="1923" r:id="rId160"/>
    <p:sldId id="1924" r:id="rId161"/>
    <p:sldId id="1925" r:id="rId162"/>
    <p:sldId id="1926" r:id="rId163"/>
    <p:sldId id="1927" r:id="rId164"/>
    <p:sldId id="1928" r:id="rId165"/>
    <p:sldId id="1929" r:id="rId166"/>
    <p:sldId id="1930" r:id="rId167"/>
    <p:sldId id="1931" r:id="rId168"/>
    <p:sldId id="1932" r:id="rId169"/>
    <p:sldId id="1933" r:id="rId170"/>
    <p:sldId id="1934" r:id="rId171"/>
    <p:sldId id="1935" r:id="rId172"/>
    <p:sldId id="1936" r:id="rId173"/>
    <p:sldId id="1937" r:id="rId174"/>
    <p:sldId id="1938" r:id="rId175"/>
    <p:sldId id="1939" r:id="rId176"/>
    <p:sldId id="1940" r:id="rId177"/>
    <p:sldId id="1941" r:id="rId178"/>
    <p:sldId id="1942" r:id="rId179"/>
    <p:sldId id="1943" r:id="rId180"/>
    <p:sldId id="1944" r:id="rId181"/>
    <p:sldId id="1945" r:id="rId182"/>
    <p:sldId id="1946" r:id="rId183"/>
    <p:sldId id="1947" r:id="rId184"/>
    <p:sldId id="1948" r:id="rId185"/>
    <p:sldId id="1949" r:id="rId186"/>
    <p:sldId id="1950" r:id="rId187"/>
    <p:sldId id="1951" r:id="rId188"/>
    <p:sldId id="1952" r:id="rId189"/>
    <p:sldId id="1953" r:id="rId190"/>
    <p:sldId id="1954" r:id="rId191"/>
    <p:sldId id="1955" r:id="rId192"/>
    <p:sldId id="1956" r:id="rId193"/>
    <p:sldId id="1617" r:id="rId194"/>
    <p:sldId id="1618" r:id="rId195"/>
    <p:sldId id="1620" r:id="rId196"/>
    <p:sldId id="1621" r:id="rId197"/>
    <p:sldId id="1622" r:id="rId198"/>
    <p:sldId id="1728" r:id="rId199"/>
    <p:sldId id="1625" r:id="rId200"/>
    <p:sldId id="1626" r:id="rId201"/>
    <p:sldId id="1627" r:id="rId202"/>
    <p:sldId id="1628" r:id="rId203"/>
    <p:sldId id="1629" r:id="rId204"/>
    <p:sldId id="1630" r:id="rId205"/>
    <p:sldId id="1967" r:id="rId206"/>
    <p:sldId id="1968" r:id="rId207"/>
    <p:sldId id="1969" r:id="rId208"/>
    <p:sldId id="1970" r:id="rId209"/>
    <p:sldId id="1971" r:id="rId210"/>
    <p:sldId id="1972" r:id="rId211"/>
    <p:sldId id="1973" r:id="rId212"/>
    <p:sldId id="1640" r:id="rId213"/>
    <p:sldId id="1975" r:id="rId214"/>
    <p:sldId id="1643" r:id="rId215"/>
    <p:sldId id="1644" r:id="rId216"/>
    <p:sldId id="1651" r:id="rId217"/>
    <p:sldId id="1653" r:id="rId218"/>
    <p:sldId id="2086" r:id="rId219"/>
  </p:sldIdLst>
  <p:sldSz cx="9144000" cy="6858000" type="letter"/>
  <p:notesSz cx="7010400" cy="9296400"/>
  <p:custDataLst>
    <p:tags r:id="rId222"/>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74" d="100"/>
          <a:sy n="74" d="100"/>
        </p:scale>
        <p:origin x="-19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35928"/>
    </p:cViewPr>
  </p:sorterViewPr>
  <p:notesViewPr>
    <p:cSldViewPr>
      <p:cViewPr>
        <p:scale>
          <a:sx n="75" d="100"/>
          <a:sy n="75" d="100"/>
        </p:scale>
        <p:origin x="-2544" y="34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222" Type="http://schemas.openxmlformats.org/officeDocument/2006/relationships/tags" Target="tags/tag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handoutMaster" Target="handoutMasters/handout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custT="1"/>
      <dgm:spPr/>
      <dgm:t>
        <a:bodyPr/>
        <a:lstStyle/>
        <a:p>
          <a:r>
            <a:rPr lang="en-US" sz="2400" b="1" u="sng" dirty="0" smtClean="0">
              <a:solidFill>
                <a:schemeClr val="tx1"/>
              </a:solidFill>
            </a:rPr>
            <a:t>Normal</a:t>
          </a:r>
        </a:p>
        <a:p>
          <a:r>
            <a:rPr lang="en-US" sz="2400" b="1" dirty="0" smtClean="0">
              <a:solidFill>
                <a:schemeClr val="tx1"/>
              </a:solidFill>
            </a:rPr>
            <a:t>FBG &lt;100</a:t>
          </a:r>
        </a:p>
        <a:p>
          <a:r>
            <a:rPr lang="en-US" sz="2400" b="1" dirty="0" smtClean="0">
              <a:solidFill>
                <a:schemeClr val="tx1"/>
              </a:solidFill>
            </a:rPr>
            <a:t>Random &lt;140</a:t>
          </a:r>
        </a:p>
        <a:p>
          <a:r>
            <a:rPr lang="en-US" sz="2400" b="1" dirty="0" smtClean="0">
              <a:solidFill>
                <a:schemeClr val="tx1"/>
              </a:solidFill>
            </a:rPr>
            <a:t>A1c &lt;5.7%</a:t>
          </a:r>
          <a:endParaRPr lang="en-US" sz="2400" b="1" dirty="0">
            <a:solidFill>
              <a:schemeClr val="tx1"/>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smtClean="0">
              <a:solidFill>
                <a:schemeClr val="tx1"/>
              </a:solidFill>
            </a:rPr>
            <a:t>Prediabetes</a:t>
          </a:r>
        </a:p>
        <a:p>
          <a:r>
            <a:rPr lang="en-US" sz="2000" b="1" dirty="0" smtClean="0">
              <a:solidFill>
                <a:schemeClr val="tx1"/>
              </a:solidFill>
            </a:rPr>
            <a:t>FBG 100-125</a:t>
          </a:r>
        </a:p>
        <a:p>
          <a:r>
            <a:rPr lang="en-US" sz="2000" b="1" dirty="0" smtClean="0">
              <a:solidFill>
                <a:schemeClr val="tx1"/>
              </a:solidFill>
            </a:rPr>
            <a:t>Random 140 - 199</a:t>
          </a:r>
        </a:p>
        <a:p>
          <a:r>
            <a:rPr lang="en-US" sz="2000" b="1" dirty="0" smtClean="0">
              <a:solidFill>
                <a:schemeClr val="tx1"/>
              </a:solidFill>
            </a:rPr>
            <a:t>A1c ~ 5.7- 6.4% </a:t>
          </a:r>
        </a:p>
        <a:p>
          <a:r>
            <a:rPr lang="en-US" sz="2000" b="1" dirty="0" smtClean="0">
              <a:solidFill>
                <a:schemeClr val="tx1"/>
              </a:solidFill>
            </a:rPr>
            <a:t>50% working pancreas</a:t>
          </a:r>
          <a:endParaRPr lang="en-US" sz="2000" b="1" dirty="0">
            <a:solidFill>
              <a:schemeClr val="tx1"/>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smtClean="0">
              <a:solidFill>
                <a:schemeClr val="tx1"/>
              </a:solidFill>
              <a:latin typeface="+mn-lt"/>
            </a:rPr>
            <a:t>D</a:t>
          </a:r>
          <a:r>
            <a:rPr kumimoji="0" lang="en-US" sz="2400" b="1" i="0" u="sng" strike="noStrike" cap="none" spc="0" normalizeH="0" baseline="0" noProof="0" dirty="0" err="1" smtClean="0">
              <a:ln/>
              <a:solidFill>
                <a:schemeClr val="tx1"/>
              </a:solidFill>
              <a:effectLst/>
              <a:uLnTx/>
              <a:uFillTx/>
              <a:latin typeface="+mn-lt"/>
              <a:ea typeface="+mn-ea"/>
              <a:cs typeface="+mn-cs"/>
            </a:rPr>
            <a:t>iabetes</a:t>
          </a:r>
          <a:endParaRPr kumimoji="0" lang="en-US" sz="2400" b="1" i="0" u="sng" strike="noStrike" cap="none" spc="0" normalizeH="0" baseline="0" noProof="0" dirty="0" smtClean="0">
            <a:ln/>
            <a:solidFill>
              <a:schemeClr val="tx1"/>
            </a:solidFill>
            <a:effectLst/>
            <a:uLnTx/>
            <a:uFillTx/>
            <a:latin typeface="+mn-lt"/>
            <a:ea typeface="+mn-ea"/>
            <a:cs typeface="+mn-cs"/>
          </a:endParaRPr>
        </a:p>
        <a:p>
          <a:pPr rtl="0"/>
          <a:r>
            <a:rPr kumimoji="0" lang="en-US" sz="2400" b="1" i="0" u="none" strike="noStrike" cap="none" spc="0" normalizeH="0" baseline="0" noProof="0" dirty="0" smtClean="0">
              <a:ln/>
              <a:solidFill>
                <a:schemeClr val="tx1"/>
              </a:solidFill>
              <a:effectLst/>
              <a:uLnTx/>
              <a:uFillTx/>
              <a:latin typeface="+mn-lt"/>
            </a:rPr>
            <a:t>FBG 126 +</a:t>
          </a:r>
        </a:p>
        <a:p>
          <a:pPr rtl="0"/>
          <a:r>
            <a:rPr kumimoji="0" lang="en-US" sz="2400" b="1" i="0" u="none" strike="noStrike" cap="none" spc="0" normalizeH="0" baseline="0" noProof="0" dirty="0" smtClean="0">
              <a:ln/>
              <a:solidFill>
                <a:schemeClr val="tx1"/>
              </a:solidFill>
              <a:effectLst/>
              <a:uLnTx/>
              <a:uFillTx/>
              <a:latin typeface="+mn-lt"/>
            </a:rPr>
            <a:t>Random 200</a:t>
          </a:r>
          <a:r>
            <a:rPr kumimoji="0" lang="en-US" sz="2400" b="1" i="0" u="none" strike="noStrike" cap="none" spc="0" normalizeH="0" noProof="0" dirty="0" smtClean="0">
              <a:ln/>
              <a:solidFill>
                <a:schemeClr val="tx1"/>
              </a:solidFill>
              <a:effectLst/>
              <a:uLnTx/>
              <a:uFillTx/>
              <a:latin typeface="+mn-lt"/>
            </a:rPr>
            <a:t> +</a:t>
          </a:r>
          <a:endParaRPr kumimoji="0" lang="en-US" sz="2400" b="1" i="0" u="none" strike="noStrike" cap="none" spc="0" normalizeH="0" baseline="0" noProof="0" dirty="0" smtClean="0">
            <a:ln/>
            <a:solidFill>
              <a:schemeClr val="tx1"/>
            </a:solidFill>
            <a:effectLst/>
            <a:uLnTx/>
            <a:uFillTx/>
            <a:latin typeface="+mn-lt"/>
          </a:endParaRPr>
        </a:p>
        <a:p>
          <a:r>
            <a:rPr kumimoji="0" lang="en-US" sz="2400" b="1" i="0" u="none" strike="noStrike" cap="none" spc="0" normalizeH="0" baseline="0" noProof="0" dirty="0" smtClean="0">
              <a:ln/>
              <a:solidFill>
                <a:schemeClr val="tx1"/>
              </a:solidFill>
              <a:effectLst/>
              <a:uLnTx/>
              <a:uFillTx/>
              <a:latin typeface="+mn-lt"/>
            </a:rPr>
            <a:t>A1c</a:t>
          </a:r>
          <a:r>
            <a:rPr kumimoji="0" lang="en-US" sz="2400" b="1" i="0" u="none" strike="noStrike" cap="none" spc="0" normalizeH="0" noProof="0" dirty="0" smtClean="0">
              <a:ln/>
              <a:solidFill>
                <a:schemeClr val="tx1"/>
              </a:solidFill>
              <a:effectLst/>
              <a:uLnTx/>
              <a:uFillTx/>
              <a:latin typeface="+mn-lt"/>
            </a:rPr>
            <a:t> </a:t>
          </a:r>
          <a:r>
            <a:rPr kumimoji="0" lang="en-US" sz="2400" b="1" i="0" u="none" strike="noStrike" cap="none" spc="0" normalizeH="0" baseline="0" noProof="0" dirty="0" smtClean="0">
              <a:ln/>
              <a:solidFill>
                <a:schemeClr val="tx1"/>
              </a:solidFill>
              <a:effectLst/>
              <a:uLnTx/>
              <a:uFillTx/>
              <a:latin typeface="+mn-lt"/>
            </a:rPr>
            <a:t>6.5% or +   </a:t>
          </a:r>
        </a:p>
        <a:p>
          <a:pPr rtl="0"/>
          <a:r>
            <a:rPr lang="en-US" sz="2400" b="1" dirty="0" smtClean="0">
              <a:solidFill>
                <a:schemeClr val="tx1"/>
              </a:solidFill>
            </a:rPr>
            <a:t>20% working pancreas</a:t>
          </a:r>
          <a:endParaRPr lang="en-US" sz="2400" b="1" dirty="0">
            <a:solidFill>
              <a:schemeClr val="tx1"/>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C0339B8B-D442-43AC-AB7E-07F72F71C508}"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B35CA341-A2F3-4D6C-B8CC-A3E350EBE0F1}" type="presOf" srcId="{53A7C8F1-6573-416B-BAD0-E203C790D54C}" destId="{80C2ACF9-BD38-4248-9C5A-D57702DCA3FA}" srcOrd="1" destOrd="0" presId="urn:microsoft.com/office/officeart/2005/8/layout/hList7#1"/>
    <dgm:cxn modelId="{BBDFCA1C-93C2-40E1-985E-B085BBE35ADA}" type="presOf" srcId="{714289C4-44BF-4423-B73A-D36C7D29CD8B}" destId="{3325B67F-1C1F-4C7F-87F7-63A9F5F04916}"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15A5573-B918-48D7-AF5C-3E5C92913866}" type="presOf" srcId="{DAFD5B8F-7307-420F-8AA9-469750D54466}" destId="{4C98858D-9DCD-4D61-A6D2-9C95CB504251}" srcOrd="0" destOrd="0" presId="urn:microsoft.com/office/officeart/2005/8/layout/hList7#1"/>
    <dgm:cxn modelId="{CF99DB4F-5C97-4AF2-8C0B-DD8B34112820}"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15233E6-FD58-4582-B07E-34BBA3F97279}" type="presOf" srcId="{883B5228-B675-48FD-ADE3-882F219A32FD}" destId="{A40BD255-8246-4A86-AC24-6E13AC11D8D0}" srcOrd="0" destOrd="0" presId="urn:microsoft.com/office/officeart/2005/8/layout/hList7#1"/>
    <dgm:cxn modelId="{D179D9E2-6CBB-476D-BE86-1D7C7BE6E7E0}" type="presOf" srcId="{5B5B7744-917A-4FD6-AA16-3CB0263912D1}" destId="{21B2BCE8-470C-4505-93DC-36DDE14B2DFF}" srcOrd="0" destOrd="0" presId="urn:microsoft.com/office/officeart/2005/8/layout/hList7#1"/>
    <dgm:cxn modelId="{6D12A652-ABD5-4022-BBAD-2C889C5A0618}" type="presOf" srcId="{DAFD5B8F-7307-420F-8AA9-469750D54466}" destId="{1DFC81E9-AEE7-4738-A0AB-51EC388659CE}" srcOrd="1" destOrd="0" presId="urn:microsoft.com/office/officeart/2005/8/layout/hList7#1"/>
    <dgm:cxn modelId="{CAA2FBD6-956F-4A4D-9C4F-DECAF3FC2748}" type="presOf" srcId="{714289C4-44BF-4423-B73A-D36C7D29CD8B}" destId="{5A6B1BA2-8CEC-4075-979B-58B751678363}" srcOrd="1" destOrd="0" presId="urn:microsoft.com/office/officeart/2005/8/layout/hList7#1"/>
    <dgm:cxn modelId="{6B2C78D4-8A1C-465D-B0CB-213C9FD08515}" type="presParOf" srcId="{21B2BCE8-470C-4505-93DC-36DDE14B2DFF}" destId="{D737B785-468C-4A0C-9BAF-B33CE9B38ADA}" srcOrd="0" destOrd="0" presId="urn:microsoft.com/office/officeart/2005/8/layout/hList7#1"/>
    <dgm:cxn modelId="{5E40BD59-B7EB-49E9-89CE-E68A2C45202B}" type="presParOf" srcId="{21B2BCE8-470C-4505-93DC-36DDE14B2DFF}" destId="{E3446D0B-132A-4581-B805-7D509ABBE1A9}" srcOrd="1" destOrd="0" presId="urn:microsoft.com/office/officeart/2005/8/layout/hList7#1"/>
    <dgm:cxn modelId="{3B9FD9CC-536D-4468-89FF-BBAFB48D46B1}" type="presParOf" srcId="{E3446D0B-132A-4581-B805-7D509ABBE1A9}" destId="{F0280A93-2598-4B79-BCF2-5A74016DDAA6}" srcOrd="0" destOrd="0" presId="urn:microsoft.com/office/officeart/2005/8/layout/hList7#1"/>
    <dgm:cxn modelId="{99FD4666-2960-46D5-A409-DB3AD49D1BC3}" type="presParOf" srcId="{F0280A93-2598-4B79-BCF2-5A74016DDAA6}" destId="{3325B67F-1C1F-4C7F-87F7-63A9F5F04916}" srcOrd="0" destOrd="0" presId="urn:microsoft.com/office/officeart/2005/8/layout/hList7#1"/>
    <dgm:cxn modelId="{7027979B-C2EC-431E-88D4-E73851EA7BA9}" type="presParOf" srcId="{F0280A93-2598-4B79-BCF2-5A74016DDAA6}" destId="{5A6B1BA2-8CEC-4075-979B-58B751678363}" srcOrd="1" destOrd="0" presId="urn:microsoft.com/office/officeart/2005/8/layout/hList7#1"/>
    <dgm:cxn modelId="{952D952C-F218-4A6F-83AC-F9EDA91D282D}" type="presParOf" srcId="{F0280A93-2598-4B79-BCF2-5A74016DDAA6}" destId="{E679BF5D-7D68-48F1-9595-1ED90F266B6A}" srcOrd="2" destOrd="0" presId="urn:microsoft.com/office/officeart/2005/8/layout/hList7#1"/>
    <dgm:cxn modelId="{D4BA985E-0767-41CB-8642-B75345B6F469}" type="presParOf" srcId="{F0280A93-2598-4B79-BCF2-5A74016DDAA6}" destId="{1B13010B-D7B8-48A4-9EA8-0FF90A870D10}" srcOrd="3" destOrd="0" presId="urn:microsoft.com/office/officeart/2005/8/layout/hList7#1"/>
    <dgm:cxn modelId="{E03880CC-8C23-4755-9B13-A2C56BE27541}" type="presParOf" srcId="{E3446D0B-132A-4581-B805-7D509ABBE1A9}" destId="{A40BD255-8246-4A86-AC24-6E13AC11D8D0}" srcOrd="1" destOrd="0" presId="urn:microsoft.com/office/officeart/2005/8/layout/hList7#1"/>
    <dgm:cxn modelId="{A0F778F3-2E57-4C8B-B7B7-4551566F9714}" type="presParOf" srcId="{E3446D0B-132A-4581-B805-7D509ABBE1A9}" destId="{B4EC43FF-F280-4D81-B573-0BBE26119323}" srcOrd="2" destOrd="0" presId="urn:microsoft.com/office/officeart/2005/8/layout/hList7#1"/>
    <dgm:cxn modelId="{354F82EA-5182-40DC-876F-05268D92B6C4}" type="presParOf" srcId="{B4EC43FF-F280-4D81-B573-0BBE26119323}" destId="{4C98858D-9DCD-4D61-A6D2-9C95CB504251}" srcOrd="0" destOrd="0" presId="urn:microsoft.com/office/officeart/2005/8/layout/hList7#1"/>
    <dgm:cxn modelId="{759DCA7E-AB5E-420A-B01C-33269E151BBB}" type="presParOf" srcId="{B4EC43FF-F280-4D81-B573-0BBE26119323}" destId="{1DFC81E9-AEE7-4738-A0AB-51EC388659CE}" srcOrd="1" destOrd="0" presId="urn:microsoft.com/office/officeart/2005/8/layout/hList7#1"/>
    <dgm:cxn modelId="{CF58E0E6-0A4B-4C37-A3EA-523B3C12E3BE}" type="presParOf" srcId="{B4EC43FF-F280-4D81-B573-0BBE26119323}" destId="{5642C667-2035-465B-88FA-BD5286D1ED4A}" srcOrd="2" destOrd="0" presId="urn:microsoft.com/office/officeart/2005/8/layout/hList7#1"/>
    <dgm:cxn modelId="{535D77DC-2A3B-45E9-9A71-3C990E5A5787}" type="presParOf" srcId="{B4EC43FF-F280-4D81-B573-0BBE26119323}" destId="{3606B1B6-912D-4BB2-940E-606747701328}" srcOrd="3" destOrd="0" presId="urn:microsoft.com/office/officeart/2005/8/layout/hList7#1"/>
    <dgm:cxn modelId="{BDA35857-D75A-49D7-98E0-654C72F293BB}" type="presParOf" srcId="{E3446D0B-132A-4581-B805-7D509ABBE1A9}" destId="{6FCB4B09-5AE8-4BCF-9C2E-5DB02F534E9D}" srcOrd="3" destOrd="0" presId="urn:microsoft.com/office/officeart/2005/8/layout/hList7#1"/>
    <dgm:cxn modelId="{2326F30E-898D-47FD-9C84-989DF8624DC9}" type="presParOf" srcId="{E3446D0B-132A-4581-B805-7D509ABBE1A9}" destId="{552AA70C-A20B-4D1F-9285-6CFC3143FB01}" srcOrd="4" destOrd="0" presId="urn:microsoft.com/office/officeart/2005/8/layout/hList7#1"/>
    <dgm:cxn modelId="{708C2B33-DF03-4F70-A0CB-D749677BACE3}" type="presParOf" srcId="{552AA70C-A20B-4D1F-9285-6CFC3143FB01}" destId="{84406800-1B15-4073-9BE5-7AED3F8CD968}" srcOrd="0" destOrd="0" presId="urn:microsoft.com/office/officeart/2005/8/layout/hList7#1"/>
    <dgm:cxn modelId="{ACB660C4-5CB0-46C2-9151-E36115D25F4F}" type="presParOf" srcId="{552AA70C-A20B-4D1F-9285-6CFC3143FB01}" destId="{80C2ACF9-BD38-4248-9C5A-D57702DCA3FA}" srcOrd="1" destOrd="0" presId="urn:microsoft.com/office/officeart/2005/8/layout/hList7#1"/>
    <dgm:cxn modelId="{2D0297B5-A3B9-4A4A-8964-F24D83D6B6E1}" type="presParOf" srcId="{552AA70C-A20B-4D1F-9285-6CFC3143FB01}" destId="{A550690B-CD28-43E2-88E8-918DBD12128C}" srcOrd="2" destOrd="0" presId="urn:microsoft.com/office/officeart/2005/8/layout/hList7#1"/>
    <dgm:cxn modelId="{7B9BE0EC-EF9C-4CAA-BE8E-D4420B8AAFA1}"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7" y="0"/>
          <a:ext cx="2812739" cy="5410200"/>
        </a:xfrm>
        <a:prstGeom prst="roundRect">
          <a:avLst>
            <a:gd name="adj" fmla="val 10000"/>
          </a:avLst>
        </a:prstGeom>
        <a:solidFill>
          <a:schemeClr val="accent1">
            <a:shade val="8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rPr>
            <a:t>Normal</a:t>
          </a:r>
        </a:p>
        <a:p>
          <a:pPr lvl="0" algn="ctr" defTabSz="1066800">
            <a:lnSpc>
              <a:spcPct val="90000"/>
            </a:lnSpc>
            <a:spcBef>
              <a:spcPct val="0"/>
            </a:spcBef>
            <a:spcAft>
              <a:spcPct val="35000"/>
            </a:spcAft>
          </a:pPr>
          <a:r>
            <a:rPr lang="en-US" sz="2400" b="1" kern="1200" dirty="0" smtClean="0">
              <a:solidFill>
                <a:schemeClr val="tx1"/>
              </a:solidFill>
            </a:rPr>
            <a:t>FBG &lt;100</a:t>
          </a:r>
        </a:p>
        <a:p>
          <a:pPr lvl="0" algn="ctr" defTabSz="1066800">
            <a:lnSpc>
              <a:spcPct val="90000"/>
            </a:lnSpc>
            <a:spcBef>
              <a:spcPct val="0"/>
            </a:spcBef>
            <a:spcAft>
              <a:spcPct val="35000"/>
            </a:spcAft>
          </a:pPr>
          <a:r>
            <a:rPr lang="en-US" sz="2400" b="1" kern="1200" dirty="0" smtClean="0">
              <a:solidFill>
                <a:schemeClr val="tx1"/>
              </a:solidFill>
            </a:rPr>
            <a:t>Random &lt;140</a:t>
          </a:r>
        </a:p>
        <a:p>
          <a:pPr lvl="0" algn="ctr" defTabSz="1066800">
            <a:lnSpc>
              <a:spcPct val="90000"/>
            </a:lnSpc>
            <a:spcBef>
              <a:spcPct val="0"/>
            </a:spcBef>
            <a:spcAft>
              <a:spcPct val="35000"/>
            </a:spcAft>
          </a:pPr>
          <a:r>
            <a:rPr lang="en-US" sz="2400" b="1" kern="1200" dirty="0" smtClean="0">
              <a:solidFill>
                <a:schemeClr val="tx1"/>
              </a:solidFill>
            </a:rPr>
            <a:t>A1c &lt;5.7%</a:t>
          </a:r>
          <a:endParaRPr lang="en-US" sz="2400" b="1" kern="1200" dirty="0">
            <a:solidFill>
              <a:schemeClr val="tx1"/>
            </a:solidFill>
          </a:endParaRPr>
        </a:p>
      </dsp:txBody>
      <dsp:txXfrm>
        <a:off x="7" y="2164080"/>
        <a:ext cx="2812739" cy="2164080"/>
      </dsp:txXfrm>
    </dsp:sp>
    <dsp:sp modelId="{1B13010B-D7B8-48A4-9EA8-0FF90A870D10}">
      <dsp:nvSpPr>
        <dsp:cNvPr id="0" name=""/>
        <dsp:cNvSpPr/>
      </dsp:nvSpPr>
      <dsp:spPr>
        <a:xfrm>
          <a:off x="257182" y="271753"/>
          <a:ext cx="2206757" cy="1993610"/>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895610" y="0"/>
          <a:ext cx="2812739" cy="5410200"/>
        </a:xfrm>
        <a:prstGeom prst="roundRect">
          <a:avLst>
            <a:gd name="adj" fmla="val 10000"/>
          </a:avLst>
        </a:prstGeom>
        <a:solidFill>
          <a:schemeClr val="accent1">
            <a:shade val="80000"/>
            <a:hueOff val="185367"/>
            <a:satOff val="-7259"/>
            <a:lumOff val="1411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smtClean="0">
              <a:solidFill>
                <a:schemeClr val="tx1"/>
              </a:solidFill>
            </a:rPr>
            <a:t>Prediabetes</a:t>
          </a:r>
        </a:p>
        <a:p>
          <a:pPr lvl="0" algn="ctr" defTabSz="889000">
            <a:lnSpc>
              <a:spcPct val="90000"/>
            </a:lnSpc>
            <a:spcBef>
              <a:spcPct val="0"/>
            </a:spcBef>
            <a:spcAft>
              <a:spcPct val="35000"/>
            </a:spcAft>
          </a:pPr>
          <a:r>
            <a:rPr lang="en-US" sz="2000" b="1" kern="1200" dirty="0" smtClean="0">
              <a:solidFill>
                <a:schemeClr val="tx1"/>
              </a:solidFill>
            </a:rPr>
            <a:t>FBG 100-125</a:t>
          </a:r>
        </a:p>
        <a:p>
          <a:pPr lvl="0" algn="ctr" defTabSz="889000">
            <a:lnSpc>
              <a:spcPct val="90000"/>
            </a:lnSpc>
            <a:spcBef>
              <a:spcPct val="0"/>
            </a:spcBef>
            <a:spcAft>
              <a:spcPct val="35000"/>
            </a:spcAft>
          </a:pPr>
          <a:r>
            <a:rPr lang="en-US" sz="2000" b="1" kern="1200" dirty="0" smtClean="0">
              <a:solidFill>
                <a:schemeClr val="tx1"/>
              </a:solidFill>
            </a:rPr>
            <a:t>Random 140 - 199</a:t>
          </a:r>
        </a:p>
        <a:p>
          <a:pPr lvl="0" algn="ctr" defTabSz="889000">
            <a:lnSpc>
              <a:spcPct val="90000"/>
            </a:lnSpc>
            <a:spcBef>
              <a:spcPct val="0"/>
            </a:spcBef>
            <a:spcAft>
              <a:spcPct val="35000"/>
            </a:spcAft>
          </a:pPr>
          <a:r>
            <a:rPr lang="en-US" sz="2000" b="1" kern="1200" dirty="0" smtClean="0">
              <a:solidFill>
                <a:schemeClr val="tx1"/>
              </a:solidFill>
            </a:rPr>
            <a:t>A1c ~ 5.7- 6.4% </a:t>
          </a:r>
        </a:p>
        <a:p>
          <a:pPr lvl="0" algn="ctr" defTabSz="889000">
            <a:lnSpc>
              <a:spcPct val="90000"/>
            </a:lnSpc>
            <a:spcBef>
              <a:spcPct val="0"/>
            </a:spcBef>
            <a:spcAft>
              <a:spcPct val="35000"/>
            </a:spcAft>
          </a:pPr>
          <a:r>
            <a:rPr lang="en-US" sz="2000" b="1" kern="1200" dirty="0" smtClean="0">
              <a:solidFill>
                <a:schemeClr val="tx1"/>
              </a:solidFill>
            </a:rPr>
            <a:t>50% working pancreas</a:t>
          </a:r>
          <a:endParaRPr lang="en-US" sz="2000" b="1" kern="1200" dirty="0">
            <a:solidFill>
              <a:schemeClr val="tx1"/>
            </a:solidFill>
          </a:endParaRPr>
        </a:p>
      </dsp:txBody>
      <dsp:txXfrm>
        <a:off x="2895610" y="2164080"/>
        <a:ext cx="2812739" cy="2164080"/>
      </dsp:txXfrm>
    </dsp:sp>
    <dsp:sp modelId="{3606B1B6-912D-4BB2-940E-606747701328}">
      <dsp:nvSpPr>
        <dsp:cNvPr id="0" name=""/>
        <dsp:cNvSpPr/>
      </dsp:nvSpPr>
      <dsp:spPr>
        <a:xfrm>
          <a:off x="3810005" y="533408"/>
          <a:ext cx="1094001" cy="1191990"/>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797860" y="0"/>
          <a:ext cx="2812739" cy="5410200"/>
        </a:xfrm>
        <a:prstGeom prst="roundRect">
          <a:avLst>
            <a:gd name="adj" fmla="val 10000"/>
          </a:avLst>
        </a:prstGeom>
        <a:solidFill>
          <a:schemeClr val="accent1">
            <a:shade val="80000"/>
            <a:hueOff val="370734"/>
            <a:satOff val="-14519"/>
            <a:lumOff val="2823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latin typeface="+mn-lt"/>
            </a:rPr>
            <a:t>D</a:t>
          </a:r>
          <a:r>
            <a:rPr kumimoji="0" lang="en-US" sz="2400" b="1" i="0" u="sng" strike="noStrike" kern="1200" cap="none" spc="0" normalizeH="0" baseline="0" noProof="0" dirty="0" err="1" smtClean="0">
              <a:ln/>
              <a:solidFill>
                <a:schemeClr val="tx1"/>
              </a:solidFill>
              <a:effectLst/>
              <a:uLnTx/>
              <a:uFillTx/>
              <a:latin typeface="+mn-lt"/>
              <a:ea typeface="+mn-ea"/>
              <a:cs typeface="+mn-cs"/>
            </a:rPr>
            <a:t>iabetes</a:t>
          </a:r>
          <a:endParaRPr kumimoji="0" lang="en-US" sz="2400" b="1" i="0" u="sng" strike="noStrike" kern="1200" cap="none" spc="0" normalizeH="0" baseline="0" noProof="0" dirty="0" smtClean="0">
            <a:ln/>
            <a:solidFill>
              <a:schemeClr val="tx1"/>
            </a:solidFill>
            <a:effectLst/>
            <a:uLnTx/>
            <a:uFillTx/>
            <a:latin typeface="+mn-lt"/>
            <a:ea typeface="+mn-ea"/>
            <a:cs typeface="+mn-cs"/>
          </a:endParaRPr>
        </a:p>
        <a:p>
          <a:pPr lvl="0" algn="ctr" defTabSz="1066800" rtl="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Random 200</a:t>
          </a:r>
          <a:r>
            <a:rPr kumimoji="0" lang="en-US" sz="2400" b="1" i="0" u="none" strike="noStrike" kern="1200" cap="none" spc="0" normalizeH="0" noProof="0" dirty="0" smtClean="0">
              <a:ln/>
              <a:solidFill>
                <a:schemeClr val="tx1"/>
              </a:solidFill>
              <a:effectLst/>
              <a:uLnTx/>
              <a:uFillTx/>
              <a:latin typeface="+mn-lt"/>
            </a:rPr>
            <a:t> +</a:t>
          </a:r>
          <a:endParaRPr kumimoji="0" lang="en-US" sz="2400" b="1" i="0" u="none" strike="noStrike" kern="1200" cap="none" spc="0" normalizeH="0" baseline="0" noProof="0" dirty="0" smtClean="0">
            <a:ln/>
            <a:solidFill>
              <a:schemeClr val="tx1"/>
            </a:solidFill>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A1c</a:t>
          </a:r>
          <a:r>
            <a:rPr kumimoji="0" lang="en-US" sz="2400" b="1" i="0" u="none" strike="noStrike" kern="1200" cap="none" spc="0" normalizeH="0" noProof="0" dirty="0" smtClean="0">
              <a:ln/>
              <a:solidFill>
                <a:schemeClr val="tx1"/>
              </a:solidFill>
              <a:effectLst/>
              <a:uLnTx/>
              <a:uFillTx/>
              <a:latin typeface="+mn-lt"/>
            </a:rPr>
            <a:t> </a:t>
          </a:r>
          <a:r>
            <a:rPr kumimoji="0" lang="en-US" sz="2400" b="1" i="0" u="none" strike="noStrike" kern="1200" cap="none" spc="0" normalizeH="0" baseline="0" noProof="0" dirty="0" smtClean="0">
              <a:ln/>
              <a:solidFill>
                <a:schemeClr val="tx1"/>
              </a:solidFill>
              <a:effectLst/>
              <a:uLnTx/>
              <a:uFillTx/>
              <a:latin typeface="+mn-lt"/>
            </a:rPr>
            <a:t>6.5% or +   </a:t>
          </a:r>
        </a:p>
        <a:p>
          <a:pPr lvl="0" algn="ctr" defTabSz="1066800" rtl="0">
            <a:lnSpc>
              <a:spcPct val="90000"/>
            </a:lnSpc>
            <a:spcBef>
              <a:spcPct val="0"/>
            </a:spcBef>
            <a:spcAft>
              <a:spcPct val="35000"/>
            </a:spcAft>
          </a:pPr>
          <a:r>
            <a:rPr lang="en-US" sz="2400" b="1" kern="1200" dirty="0" smtClean="0">
              <a:solidFill>
                <a:schemeClr val="tx1"/>
              </a:solidFill>
            </a:rPr>
            <a:t>20% working pancreas</a:t>
          </a:r>
          <a:endParaRPr lang="en-US" sz="2400" b="1" kern="1200" dirty="0">
            <a:solidFill>
              <a:schemeClr val="tx1"/>
            </a:solidFill>
          </a:endParaRPr>
        </a:p>
      </dsp:txBody>
      <dsp:txXfrm>
        <a:off x="5797860" y="2164080"/>
        <a:ext cx="2812739" cy="2164080"/>
      </dsp:txXfrm>
    </dsp:sp>
    <dsp:sp modelId="{693F3127-73CA-4418-9BEB-76AC94A2C0E0}">
      <dsp:nvSpPr>
        <dsp:cNvPr id="0" name=""/>
        <dsp:cNvSpPr/>
      </dsp:nvSpPr>
      <dsp:spPr>
        <a:xfrm>
          <a:off x="6861046" y="838202"/>
          <a:ext cx="682751" cy="774416"/>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52583" y="4502330"/>
          <a:ext cx="7921752" cy="811530"/>
        </a:xfrm>
        <a:prstGeom prst="leftRightArrow">
          <a:avLst/>
        </a:prstGeom>
        <a:solidFill>
          <a:schemeClr val="accent1">
            <a:tint val="4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44927" y="8575499"/>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5178" y="8575500"/>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Educational Services</a:t>
            </a:r>
            <a:r>
              <a:rPr lang="en-US" sz="1200" i="1" baseline="30000" dirty="0"/>
              <a:t>©      </a:t>
            </a:r>
            <a:r>
              <a:rPr lang="en-US" sz="1200" b="1" dirty="0"/>
              <a:t>Becoming An Educator Day 1</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13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141.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145.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14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149.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5</a:t>
            </a:fld>
            <a:endParaRPr lang="en-US" smtClean="0">
              <a:latin typeface="Times New Roman" pitchFamily="18" charset="0"/>
            </a:endParaRPr>
          </a:p>
        </p:txBody>
      </p:sp>
    </p:spTree>
    <p:extLst>
      <p:ext uri="{BB962C8B-B14F-4D97-AF65-F5344CB8AC3E}">
        <p14:creationId xmlns:p14="http://schemas.microsoft.com/office/powerpoint/2010/main" val="12552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25</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800277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173</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173</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173</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918087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174</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174</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174</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119482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175</a:t>
            </a:fld>
            <a:endParaRPr lang="en-US" smtClean="0">
              <a:latin typeface="Times New Roman" pitchFamily="18" charset="0"/>
            </a:endParaRPr>
          </a:p>
        </p:txBody>
      </p:sp>
    </p:spTree>
    <p:extLst>
      <p:ext uri="{BB962C8B-B14F-4D97-AF65-F5344CB8AC3E}">
        <p14:creationId xmlns:p14="http://schemas.microsoft.com/office/powerpoint/2010/main" val="37923108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176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176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176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1162694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177</a:t>
            </a:fld>
            <a:endParaRPr lang="en-US">
              <a:latin typeface="Times New Roman" panose="02020603050405020304" pitchFamily="18" charset="0"/>
            </a:endParaRPr>
          </a:p>
        </p:txBody>
      </p:sp>
    </p:spTree>
    <p:extLst>
      <p:ext uri="{BB962C8B-B14F-4D97-AF65-F5344CB8AC3E}">
        <p14:creationId xmlns:p14="http://schemas.microsoft.com/office/powerpoint/2010/main" val="29471193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178</a:t>
            </a:fld>
            <a:endParaRPr lang="en-US" smtClean="0">
              <a:latin typeface="Times New Roman" pitchFamily="18" charset="0"/>
            </a:endParaRPr>
          </a:p>
        </p:txBody>
      </p:sp>
    </p:spTree>
    <p:extLst>
      <p:ext uri="{BB962C8B-B14F-4D97-AF65-F5344CB8AC3E}">
        <p14:creationId xmlns:p14="http://schemas.microsoft.com/office/powerpoint/2010/main" val="42918995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D7A80C0-F75B-4DCB-BB3B-6E2414FD566A}" type="slidenum">
              <a:rPr lang="en-US" smtClean="0">
                <a:latin typeface="Times New Roman" pitchFamily="18" charset="0"/>
              </a:rPr>
              <a:pPr/>
              <a:t>179</a:t>
            </a:fld>
            <a:endParaRPr lang="en-US" smtClean="0">
              <a:latin typeface="Times New Roman" pitchFamily="18" charset="0"/>
            </a:endParaRPr>
          </a:p>
        </p:txBody>
      </p:sp>
      <p:sp>
        <p:nvSpPr>
          <p:cNvPr id="13517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66C3C36-B172-4076-8101-9BA00141654C}" type="slidenum">
              <a:rPr lang="en-US" sz="1200">
                <a:latin typeface="Times New Roman" pitchFamily="18" charset="0"/>
              </a:rPr>
              <a:pPr algn="r"/>
              <a:t>179</a:t>
            </a:fld>
            <a:endParaRPr lang="en-US" sz="1200">
              <a:latin typeface="Times New Roman" pitchFamily="18" charset="0"/>
            </a:endParaRPr>
          </a:p>
        </p:txBody>
      </p:sp>
      <p:sp>
        <p:nvSpPr>
          <p:cNvPr id="135172" name="Slide Image Placeholder 1"/>
          <p:cNvSpPr>
            <a:spLocks noGrp="1" noRot="1" noChangeAspect="1" noTextEdit="1"/>
          </p:cNvSpPr>
          <p:nvPr>
            <p:ph type="sldImg"/>
          </p:nvPr>
        </p:nvSpPr>
        <p:spPr>
          <a:ln/>
        </p:spPr>
      </p:sp>
      <p:sp>
        <p:nvSpPr>
          <p:cNvPr id="13517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517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517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1574343-8599-40BC-8971-53AAFB8309A3}" type="slidenum">
              <a:rPr lang="en-US" sz="1200">
                <a:latin typeface="Times New Roman" pitchFamily="18" charset="0"/>
              </a:rPr>
              <a:pPr algn="r"/>
              <a:t>179</a:t>
            </a:fld>
            <a:endParaRPr lang="en-US" sz="1200">
              <a:latin typeface="Times New Roman" pitchFamily="18" charset="0"/>
            </a:endParaRPr>
          </a:p>
        </p:txBody>
      </p:sp>
    </p:spTree>
    <p:extLst>
      <p:ext uri="{BB962C8B-B14F-4D97-AF65-F5344CB8AC3E}">
        <p14:creationId xmlns:p14="http://schemas.microsoft.com/office/powerpoint/2010/main" val="454571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A04A6AD-2593-475F-A1B7-391C4FF624E1}" type="slidenum">
              <a:rPr lang="en-US" smtClean="0">
                <a:latin typeface="Times New Roman" pitchFamily="18" charset="0"/>
              </a:rPr>
              <a:pPr/>
              <a:t>180</a:t>
            </a:fld>
            <a:endParaRPr lang="en-US" smtClean="0">
              <a:latin typeface="Times New Roman" pitchFamily="18" charset="0"/>
            </a:endParaRPr>
          </a:p>
        </p:txBody>
      </p:sp>
      <p:sp>
        <p:nvSpPr>
          <p:cNvPr id="13824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81CFC2-1766-45DE-97F3-C737FF6642A3}" type="slidenum">
              <a:rPr lang="en-US" sz="1200">
                <a:latin typeface="Times New Roman" pitchFamily="18" charset="0"/>
              </a:rPr>
              <a:pPr algn="r"/>
              <a:t>180</a:t>
            </a:fld>
            <a:endParaRPr lang="en-US" sz="1200">
              <a:latin typeface="Times New Roman" pitchFamily="18" charset="0"/>
            </a:endParaRPr>
          </a:p>
        </p:txBody>
      </p:sp>
      <p:sp>
        <p:nvSpPr>
          <p:cNvPr id="13824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824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C3D49D2-B58E-48EB-A62E-C9B809ED95D8}" type="slidenum">
              <a:rPr lang="en-US" sz="1200">
                <a:latin typeface="Times New Roman" pitchFamily="18" charset="0"/>
              </a:rPr>
              <a:pPr algn="r"/>
              <a:t>180</a:t>
            </a:fld>
            <a:endParaRPr lang="en-US" sz="1200">
              <a:latin typeface="Times New Roman" pitchFamily="18" charset="0"/>
            </a:endParaRPr>
          </a:p>
        </p:txBody>
      </p:sp>
      <p:sp>
        <p:nvSpPr>
          <p:cNvPr id="138246" name="Rectangle 2"/>
          <p:cNvSpPr>
            <a:spLocks noGrp="1" noRot="1" noChangeAspect="1" noChangeArrowheads="1" noTextEdit="1"/>
          </p:cNvSpPr>
          <p:nvPr>
            <p:ph type="sldImg"/>
          </p:nvPr>
        </p:nvSpPr>
        <p:spPr>
          <a:xfrm>
            <a:off x="1125538" y="671513"/>
            <a:ext cx="4470400" cy="3354387"/>
          </a:xfrm>
          <a:ln/>
        </p:spPr>
      </p:sp>
      <p:sp>
        <p:nvSpPr>
          <p:cNvPr id="13824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2737103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8783A61-1B11-4564-A2BE-083BE66CC82B}" type="slidenum">
              <a:rPr lang="en-US" smtClean="0">
                <a:latin typeface="Times New Roman" pitchFamily="18" charset="0"/>
              </a:rPr>
              <a:pPr/>
              <a:t>181</a:t>
            </a:fld>
            <a:endParaRPr lang="en-US" smtClean="0">
              <a:latin typeface="Times New Roman" pitchFamily="18" charset="0"/>
            </a:endParaRPr>
          </a:p>
        </p:txBody>
      </p:sp>
      <p:sp>
        <p:nvSpPr>
          <p:cNvPr id="13926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F10217A-45AE-430A-96BD-DFDEDF08521D}" type="slidenum">
              <a:rPr lang="en-US" sz="1200">
                <a:latin typeface="Times New Roman" pitchFamily="18" charset="0"/>
              </a:rPr>
              <a:pPr algn="r"/>
              <a:t>181</a:t>
            </a:fld>
            <a:endParaRPr lang="en-US" sz="1200">
              <a:latin typeface="Times New Roman" pitchFamily="18" charset="0"/>
            </a:endParaRPr>
          </a:p>
        </p:txBody>
      </p:sp>
      <p:sp>
        <p:nvSpPr>
          <p:cNvPr id="139268" name="Slide Image Placeholder 1"/>
          <p:cNvSpPr>
            <a:spLocks noGrp="1" noRot="1" noChangeAspect="1" noTextEdit="1"/>
          </p:cNvSpPr>
          <p:nvPr>
            <p:ph type="sldImg"/>
          </p:nvPr>
        </p:nvSpPr>
        <p:spPr>
          <a:ln/>
        </p:spPr>
      </p:sp>
      <p:sp>
        <p:nvSpPr>
          <p:cNvPr id="13926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927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927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CAC6F1A-36DD-4002-B204-9D124A3BE47C}" type="slidenum">
              <a:rPr lang="en-US" sz="1200">
                <a:latin typeface="Times New Roman" pitchFamily="18" charset="0"/>
              </a:rPr>
              <a:pPr algn="r"/>
              <a:t>181</a:t>
            </a:fld>
            <a:endParaRPr lang="en-US" sz="1200">
              <a:latin typeface="Times New Roman" pitchFamily="18" charset="0"/>
            </a:endParaRPr>
          </a:p>
        </p:txBody>
      </p:sp>
    </p:spTree>
    <p:extLst>
      <p:ext uri="{BB962C8B-B14F-4D97-AF65-F5344CB8AC3E}">
        <p14:creationId xmlns:p14="http://schemas.microsoft.com/office/powerpoint/2010/main" val="18331983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02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02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ECBD3BD-3277-41D0-8562-D2F8B6CEFE0A}" type="slidenum">
              <a:rPr lang="en-US" smtClean="0">
                <a:latin typeface="Times New Roman" pitchFamily="18" charset="0"/>
              </a:rPr>
              <a:pPr/>
              <a:t>182</a:t>
            </a:fld>
            <a:endParaRPr lang="en-US" smtClean="0">
              <a:latin typeface="Times New Roman" pitchFamily="18" charset="0"/>
            </a:endParaRPr>
          </a:p>
        </p:txBody>
      </p:sp>
    </p:spTree>
    <p:extLst>
      <p:ext uri="{BB962C8B-B14F-4D97-AF65-F5344CB8AC3E}">
        <p14:creationId xmlns:p14="http://schemas.microsoft.com/office/powerpoint/2010/main" val="4185648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26</a:t>
            </a:fld>
            <a:endParaRPr lang="en-US" smtClean="0"/>
          </a:p>
        </p:txBody>
      </p:sp>
    </p:spTree>
    <p:extLst>
      <p:ext uri="{BB962C8B-B14F-4D97-AF65-F5344CB8AC3E}">
        <p14:creationId xmlns:p14="http://schemas.microsoft.com/office/powerpoint/2010/main" val="35334991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649DA11-3E59-43E2-8E8E-0B40DDC94FD9}" type="slidenum">
              <a:rPr lang="en-US" smtClean="0">
                <a:latin typeface="Times New Roman" pitchFamily="18" charset="0"/>
              </a:rPr>
              <a:pPr/>
              <a:t>183</a:t>
            </a:fld>
            <a:endParaRPr lang="en-US" smtClean="0">
              <a:latin typeface="Times New Roman" pitchFamily="18" charset="0"/>
            </a:endParaRPr>
          </a:p>
        </p:txBody>
      </p:sp>
      <p:sp>
        <p:nvSpPr>
          <p:cNvPr id="14131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871260F-2205-4729-BDD2-28BD6D33A537}" type="slidenum">
              <a:rPr lang="en-US" sz="1200">
                <a:latin typeface="Times New Roman" pitchFamily="18" charset="0"/>
              </a:rPr>
              <a:pPr algn="r"/>
              <a:t>183</a:t>
            </a:fld>
            <a:endParaRPr lang="en-US" sz="1200">
              <a:latin typeface="Times New Roman" pitchFamily="18" charset="0"/>
            </a:endParaRPr>
          </a:p>
        </p:txBody>
      </p:sp>
      <p:sp>
        <p:nvSpPr>
          <p:cNvPr id="141316" name="Slide Image Placeholder 1"/>
          <p:cNvSpPr>
            <a:spLocks noGrp="1" noRot="1" noChangeAspect="1" noTextEdit="1"/>
          </p:cNvSpPr>
          <p:nvPr>
            <p:ph type="sldImg"/>
          </p:nvPr>
        </p:nvSpPr>
        <p:spPr>
          <a:ln/>
        </p:spPr>
      </p:sp>
      <p:sp>
        <p:nvSpPr>
          <p:cNvPr id="14131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131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4131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63DD66-70B1-482C-9A92-6AEE7441C26D}"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24885768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C61613E-53F9-4B1C-AC1D-AD43C6FC76FF}" type="slidenum">
              <a:rPr lang="en-US" smtClean="0">
                <a:latin typeface="Times New Roman" pitchFamily="18" charset="0"/>
              </a:rPr>
              <a:pPr/>
              <a:t>184</a:t>
            </a:fld>
            <a:endParaRPr lang="en-US" smtClean="0">
              <a:latin typeface="Times New Roman" pitchFamily="18" charset="0"/>
            </a:endParaRPr>
          </a:p>
        </p:txBody>
      </p:sp>
      <p:sp>
        <p:nvSpPr>
          <p:cNvPr id="14233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407D7BD-5537-40D7-98D2-B04F38BF6256}" type="slidenum">
              <a:rPr lang="en-US" sz="1200">
                <a:latin typeface="Times New Roman" pitchFamily="18" charset="0"/>
              </a:rPr>
              <a:pPr algn="r"/>
              <a:t>184</a:t>
            </a:fld>
            <a:endParaRPr lang="en-US" sz="1200">
              <a:latin typeface="Times New Roman" pitchFamily="18" charset="0"/>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4234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1D729DC-8610-4A59-94C4-C0C8AE6E55A6}" type="slidenum">
              <a:rPr lang="en-US" sz="1200">
                <a:latin typeface="Times New Roman" pitchFamily="18" charset="0"/>
              </a:rPr>
              <a:pPr algn="r"/>
              <a:t>184</a:t>
            </a:fld>
            <a:endParaRPr lang="en-US" sz="1200">
              <a:latin typeface="Times New Roman" pitchFamily="18" charset="0"/>
            </a:endParaRPr>
          </a:p>
        </p:txBody>
      </p:sp>
      <p:sp>
        <p:nvSpPr>
          <p:cNvPr id="142342" name="Rectangle 2"/>
          <p:cNvSpPr>
            <a:spLocks noGrp="1" noRot="1" noChangeAspect="1" noChangeArrowheads="1" noTextEdit="1"/>
          </p:cNvSpPr>
          <p:nvPr>
            <p:ph type="sldImg"/>
          </p:nvPr>
        </p:nvSpPr>
        <p:spPr>
          <a:xfrm>
            <a:off x="1125538" y="671513"/>
            <a:ext cx="4470400" cy="3354387"/>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smtClean="0"/>
          </a:p>
          <a:p>
            <a:r>
              <a:rPr lang="en-US" smtClean="0"/>
              <a:t>Because AGIs work in the digestive tract, they are more effective at lowering postprandial glucose levels than fasting plasma glucose levels. On average, AGIs are less effective at lowering A1c levels than biguanides or sulfonylureas.</a:t>
            </a:r>
          </a:p>
          <a:p>
            <a:endParaRPr lang="en-US" smtClean="0"/>
          </a:p>
          <a:p>
            <a:r>
              <a:rPr lang="en-US" smtClean="0"/>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smtClean="0"/>
          </a:p>
          <a:p>
            <a:endParaRPr lang="en-US" smtClean="0"/>
          </a:p>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30664340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33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33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DC8550E-CCAE-41C2-B17D-50CF56CFB7D8}" type="slidenum">
              <a:rPr lang="en-US" smtClean="0">
                <a:latin typeface="Times New Roman" pitchFamily="18" charset="0"/>
              </a:rPr>
              <a:pPr/>
              <a:t>185</a:t>
            </a:fld>
            <a:endParaRPr lang="en-US" smtClean="0">
              <a:latin typeface="Times New Roman" pitchFamily="18" charset="0"/>
            </a:endParaRPr>
          </a:p>
        </p:txBody>
      </p:sp>
    </p:spTree>
    <p:extLst>
      <p:ext uri="{BB962C8B-B14F-4D97-AF65-F5344CB8AC3E}">
        <p14:creationId xmlns:p14="http://schemas.microsoft.com/office/powerpoint/2010/main" val="38216126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43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43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62A476C-F1A0-4983-8C10-CB7DC74809B0}" type="slidenum">
              <a:rPr lang="en-US" smtClean="0">
                <a:latin typeface="Times New Roman" pitchFamily="18" charset="0"/>
              </a:rPr>
              <a:pPr/>
              <a:t>186</a:t>
            </a:fld>
            <a:endParaRPr lang="en-US" smtClean="0">
              <a:latin typeface="Times New Roman" pitchFamily="18" charset="0"/>
            </a:endParaRPr>
          </a:p>
        </p:txBody>
      </p:sp>
    </p:spTree>
    <p:extLst>
      <p:ext uri="{BB962C8B-B14F-4D97-AF65-F5344CB8AC3E}">
        <p14:creationId xmlns:p14="http://schemas.microsoft.com/office/powerpoint/2010/main" val="4581623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54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54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9098AAA-F83D-44AF-B6F2-EBCB1C3EE50B}" type="slidenum">
              <a:rPr lang="en-US" smtClean="0">
                <a:latin typeface="Times New Roman" pitchFamily="18" charset="0"/>
              </a:rPr>
              <a:pPr/>
              <a:t>187</a:t>
            </a:fld>
            <a:endParaRPr lang="en-US" smtClean="0">
              <a:latin typeface="Times New Roman" pitchFamily="18" charset="0"/>
            </a:endParaRPr>
          </a:p>
        </p:txBody>
      </p:sp>
    </p:spTree>
    <p:extLst>
      <p:ext uri="{BB962C8B-B14F-4D97-AF65-F5344CB8AC3E}">
        <p14:creationId xmlns:p14="http://schemas.microsoft.com/office/powerpoint/2010/main" val="1839900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E3BBCB27-C159-43F6-8893-17FC3B655FD7}" type="slidenum">
              <a:rPr lang="en-US" smtClean="0">
                <a:latin typeface="Times New Roman" pitchFamily="18" charset="0"/>
              </a:rPr>
              <a:pPr eaLnBrk="1" hangingPunct="1"/>
              <a:t>188</a:t>
            </a:fld>
            <a:endParaRPr lang="en-US" smtClean="0">
              <a:latin typeface="Times New Roman" pitchFamily="18" charset="0"/>
            </a:endParaRPr>
          </a:p>
        </p:txBody>
      </p:sp>
      <p:sp>
        <p:nvSpPr>
          <p:cNvPr id="1464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9CDE6AF-A8C9-4CC0-A861-9B4E4E68194D}" type="slidenum">
              <a:rPr lang="en-US" sz="1200">
                <a:latin typeface="Times New Roman" pitchFamily="18" charset="0"/>
              </a:rPr>
              <a:pPr algn="r" eaLnBrk="1" hangingPunct="1"/>
              <a:t>188</a:t>
            </a:fld>
            <a:endParaRPr lang="en-US" sz="1200">
              <a:latin typeface="Times New Roman" pitchFamily="18" charset="0"/>
            </a:endParaRPr>
          </a:p>
        </p:txBody>
      </p:sp>
      <p:sp>
        <p:nvSpPr>
          <p:cNvPr id="1464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464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CE76FBB-BE15-4E17-B7A0-6FE7EA62BD93}" type="slidenum">
              <a:rPr lang="en-US" sz="1200">
                <a:latin typeface="Times New Roman" pitchFamily="18" charset="0"/>
              </a:rPr>
              <a:pPr algn="r" eaLnBrk="1" hangingPunct="1"/>
              <a:t>188</a:t>
            </a:fld>
            <a:endParaRPr lang="en-US" sz="1200">
              <a:latin typeface="Times New Roman" pitchFamily="18" charset="0"/>
            </a:endParaRPr>
          </a:p>
        </p:txBody>
      </p:sp>
      <p:sp>
        <p:nvSpPr>
          <p:cNvPr id="146438" name="Rectangle 2"/>
          <p:cNvSpPr>
            <a:spLocks noGrp="1" noRot="1" noChangeAspect="1" noChangeArrowheads="1" noTextEdit="1"/>
          </p:cNvSpPr>
          <p:nvPr>
            <p:ph type="sldImg"/>
          </p:nvPr>
        </p:nvSpPr>
        <p:spPr>
          <a:xfrm>
            <a:off x="1125538" y="673100"/>
            <a:ext cx="4470400" cy="3352800"/>
          </a:xfrm>
          <a:ln/>
        </p:spPr>
      </p:sp>
      <p:sp>
        <p:nvSpPr>
          <p:cNvPr id="14643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slide illustrates the fixed combination pills available.</a:t>
            </a:r>
          </a:p>
          <a:p>
            <a:endParaRPr lang="en-US" smtClean="0"/>
          </a:p>
        </p:txBody>
      </p:sp>
    </p:spTree>
    <p:extLst>
      <p:ext uri="{BB962C8B-B14F-4D97-AF65-F5344CB8AC3E}">
        <p14:creationId xmlns:p14="http://schemas.microsoft.com/office/powerpoint/2010/main" val="20580005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190</a:t>
            </a:fld>
            <a:endParaRPr lang="en-US" smtClean="0">
              <a:latin typeface="Times New Roman" pitchFamily="18" charset="0"/>
            </a:endParaRPr>
          </a:p>
        </p:txBody>
      </p:sp>
    </p:spTree>
    <p:extLst>
      <p:ext uri="{BB962C8B-B14F-4D97-AF65-F5344CB8AC3E}">
        <p14:creationId xmlns:p14="http://schemas.microsoft.com/office/powerpoint/2010/main" val="30099076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64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764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F087060-7552-4BAA-A6C5-A82B19B7889B}" type="slidenum">
              <a:rPr lang="en-US" smtClean="0">
                <a:latin typeface="Times New Roman" pitchFamily="18" charset="0"/>
              </a:rPr>
              <a:pPr/>
              <a:t>192</a:t>
            </a:fld>
            <a:endParaRPr lang="en-US" smtClean="0">
              <a:latin typeface="Times New Roman" pitchFamily="18" charset="0"/>
            </a:endParaRPr>
          </a:p>
        </p:txBody>
      </p:sp>
    </p:spTree>
    <p:extLst>
      <p:ext uri="{BB962C8B-B14F-4D97-AF65-F5344CB8AC3E}">
        <p14:creationId xmlns:p14="http://schemas.microsoft.com/office/powerpoint/2010/main" val="42480427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75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775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4D9D3F1-FEB5-4B64-B42F-6F56C5E0FCC7}" type="slidenum">
              <a:rPr lang="en-US" smtClean="0">
                <a:latin typeface="Times New Roman" pitchFamily="18" charset="0"/>
              </a:rPr>
              <a:pPr/>
              <a:t>193</a:t>
            </a:fld>
            <a:endParaRPr lang="en-US" smtClean="0">
              <a:latin typeface="Times New Roman" pitchFamily="18" charset="0"/>
            </a:endParaRPr>
          </a:p>
        </p:txBody>
      </p:sp>
    </p:spTree>
    <p:extLst>
      <p:ext uri="{BB962C8B-B14F-4D97-AF65-F5344CB8AC3E}">
        <p14:creationId xmlns:p14="http://schemas.microsoft.com/office/powerpoint/2010/main" val="29903658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8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4D8F837-0795-4955-9FAF-F31CD665D772}" type="slidenum">
              <a:rPr lang="en-US" smtClean="0">
                <a:latin typeface="Times New Roman" pitchFamily="18" charset="0"/>
              </a:rPr>
              <a:pPr/>
              <a:t>194</a:t>
            </a:fld>
            <a:endParaRPr lang="en-US" smtClean="0">
              <a:latin typeface="Times New Roman" pitchFamily="18" charset="0"/>
            </a:endParaRPr>
          </a:p>
        </p:txBody>
      </p:sp>
    </p:spTree>
    <p:extLst>
      <p:ext uri="{BB962C8B-B14F-4D97-AF65-F5344CB8AC3E}">
        <p14:creationId xmlns:p14="http://schemas.microsoft.com/office/powerpoint/2010/main" val="320858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2685454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95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7D04709-735E-4188-BDC9-5B4195DAB328}" type="slidenum">
              <a:rPr lang="en-US" smtClean="0">
                <a:latin typeface="Times New Roman" pitchFamily="18" charset="0"/>
              </a:rPr>
              <a:pPr/>
              <a:t>195</a:t>
            </a:fld>
            <a:endParaRPr lang="en-US" smtClean="0">
              <a:latin typeface="Times New Roman" pitchFamily="18" charset="0"/>
            </a:endParaRPr>
          </a:p>
        </p:txBody>
      </p:sp>
    </p:spTree>
    <p:extLst>
      <p:ext uri="{BB962C8B-B14F-4D97-AF65-F5344CB8AC3E}">
        <p14:creationId xmlns:p14="http://schemas.microsoft.com/office/powerpoint/2010/main" val="9252854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05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091C94C-1182-413F-BA92-57108CA45E85}" type="slidenum">
              <a:rPr lang="en-US" smtClean="0">
                <a:latin typeface="Times New Roman" pitchFamily="18" charset="0"/>
              </a:rPr>
              <a:pPr/>
              <a:t>196</a:t>
            </a:fld>
            <a:endParaRPr lang="en-US" smtClean="0">
              <a:latin typeface="Times New Roman" pitchFamily="18" charset="0"/>
            </a:endParaRPr>
          </a:p>
        </p:txBody>
      </p:sp>
    </p:spTree>
    <p:extLst>
      <p:ext uri="{BB962C8B-B14F-4D97-AF65-F5344CB8AC3E}">
        <p14:creationId xmlns:p14="http://schemas.microsoft.com/office/powerpoint/2010/main" val="33633315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52BDB3-3087-4B6D-9497-38E3780324E0}" type="slidenum">
              <a:rPr lang="en-US" sz="1300"/>
              <a:pPr eaLnBrk="1" hangingPunct="1"/>
              <a:t>197</a:t>
            </a:fld>
            <a:endParaRPr lang="en-US" sz="1300"/>
          </a:p>
        </p:txBody>
      </p:sp>
    </p:spTree>
    <p:extLst>
      <p:ext uri="{BB962C8B-B14F-4D97-AF65-F5344CB8AC3E}">
        <p14:creationId xmlns:p14="http://schemas.microsoft.com/office/powerpoint/2010/main" val="37757451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3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0F2F521-DBF8-494A-9788-EA8AC6FFA362}" type="slidenum">
              <a:rPr lang="en-US" smtClean="0">
                <a:latin typeface="Times New Roman" pitchFamily="18" charset="0"/>
              </a:rPr>
              <a:pPr/>
              <a:t>198</a:t>
            </a:fld>
            <a:endParaRPr lang="en-US" smtClean="0">
              <a:latin typeface="Times New Roman" pitchFamily="18" charset="0"/>
            </a:endParaRPr>
          </a:p>
        </p:txBody>
      </p:sp>
    </p:spTree>
    <p:extLst>
      <p:ext uri="{BB962C8B-B14F-4D97-AF65-F5344CB8AC3E}">
        <p14:creationId xmlns:p14="http://schemas.microsoft.com/office/powerpoint/2010/main" val="2014767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46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A52441C-C3F7-469F-9815-E7F7454F6A9C}"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22374832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57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A104766-5F14-4104-AA41-5BBB51A8839D}" type="slidenum">
              <a:rPr lang="en-US" smtClean="0">
                <a:latin typeface="Times New Roman" pitchFamily="18" charset="0"/>
              </a:rPr>
              <a:pPr/>
              <a:t>200</a:t>
            </a:fld>
            <a:endParaRPr lang="en-US" smtClean="0">
              <a:latin typeface="Times New Roman" pitchFamily="18" charset="0"/>
            </a:endParaRPr>
          </a:p>
        </p:txBody>
      </p:sp>
    </p:spTree>
    <p:extLst>
      <p:ext uri="{BB962C8B-B14F-4D97-AF65-F5344CB8AC3E}">
        <p14:creationId xmlns:p14="http://schemas.microsoft.com/office/powerpoint/2010/main" val="5168732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67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67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F6B0881-DA23-4DBB-BCE4-07D888249C81}" type="slidenum">
              <a:rPr lang="en-US" smtClean="0">
                <a:latin typeface="Times New Roman" pitchFamily="18" charset="0"/>
              </a:rPr>
              <a:pPr/>
              <a:t>201</a:t>
            </a:fld>
            <a:endParaRPr lang="en-US" smtClean="0">
              <a:latin typeface="Times New Roman" pitchFamily="18" charset="0"/>
            </a:endParaRPr>
          </a:p>
        </p:txBody>
      </p:sp>
    </p:spTree>
    <p:extLst>
      <p:ext uri="{BB962C8B-B14F-4D97-AF65-F5344CB8AC3E}">
        <p14:creationId xmlns:p14="http://schemas.microsoft.com/office/powerpoint/2010/main" val="3537606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77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E0E20BB-AB5D-48E2-B40E-FD0BDBD9E711}"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27057304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latin typeface="Times New Roman" pitchFamily="18" charset="0"/>
              </a:rPr>
              <a:pPr/>
              <a:t>203</a:t>
            </a:fld>
            <a:endParaRPr lang="en-US" smtClean="0">
              <a:latin typeface="Times New Roman" pitchFamily="18" charset="0"/>
            </a:endParaRPr>
          </a:p>
        </p:txBody>
      </p:sp>
    </p:spTree>
    <p:extLst>
      <p:ext uri="{BB962C8B-B14F-4D97-AF65-F5344CB8AC3E}">
        <p14:creationId xmlns:p14="http://schemas.microsoft.com/office/powerpoint/2010/main" val="22294330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204</a:t>
            </a:fld>
            <a:endParaRPr lang="en-US"/>
          </a:p>
        </p:txBody>
      </p:sp>
    </p:spTree>
    <p:extLst>
      <p:ext uri="{BB962C8B-B14F-4D97-AF65-F5344CB8AC3E}">
        <p14:creationId xmlns:p14="http://schemas.microsoft.com/office/powerpoint/2010/main" val="218858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11379917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205</a:t>
            </a:fld>
            <a:endParaRPr lang="en-US"/>
          </a:p>
        </p:txBody>
      </p:sp>
    </p:spTree>
    <p:extLst>
      <p:ext uri="{BB962C8B-B14F-4D97-AF65-F5344CB8AC3E}">
        <p14:creationId xmlns:p14="http://schemas.microsoft.com/office/powerpoint/2010/main" val="23565238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pPr>
                <a:defRPr/>
              </a:pPr>
              <a:t>206</a:t>
            </a:fld>
            <a:endParaRPr lang="en-US"/>
          </a:p>
        </p:txBody>
      </p:sp>
    </p:spTree>
    <p:extLst>
      <p:ext uri="{BB962C8B-B14F-4D97-AF65-F5344CB8AC3E}">
        <p14:creationId xmlns:p14="http://schemas.microsoft.com/office/powerpoint/2010/main" val="25862590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207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38499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208</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662398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209</a:t>
            </a:fld>
            <a:endParaRPr lang="en-US"/>
          </a:p>
        </p:txBody>
      </p:sp>
    </p:spTree>
    <p:extLst>
      <p:ext uri="{BB962C8B-B14F-4D97-AF65-F5344CB8AC3E}">
        <p14:creationId xmlns:p14="http://schemas.microsoft.com/office/powerpoint/2010/main" val="11903264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pPr eaLnBrk="1" hangingPunct="1"/>
              <a:t>210</a:t>
            </a:fld>
            <a:endParaRPr lang="en-US" sz="1300"/>
          </a:p>
        </p:txBody>
      </p:sp>
    </p:spTree>
    <p:extLst>
      <p:ext uri="{BB962C8B-B14F-4D97-AF65-F5344CB8AC3E}">
        <p14:creationId xmlns:p14="http://schemas.microsoft.com/office/powerpoint/2010/main" val="10489157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211</a:t>
            </a:fld>
            <a:endParaRPr lang="en-US" smtClean="0">
              <a:latin typeface="Times New Roman" pitchFamily="18" charset="0"/>
            </a:endParaRPr>
          </a:p>
        </p:txBody>
      </p:sp>
    </p:spTree>
    <p:extLst>
      <p:ext uri="{BB962C8B-B14F-4D97-AF65-F5344CB8AC3E}">
        <p14:creationId xmlns:p14="http://schemas.microsoft.com/office/powerpoint/2010/main" val="38568378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latin typeface="Times New Roman" pitchFamily="18" charset="0"/>
              </a:rPr>
              <a:pPr eaLnBrk="1" hangingPunct="1">
                <a:defRPr/>
              </a:pPr>
              <a:t>212</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4661805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0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DF03966-518A-416E-BC8B-DCBDBACCC2B4}" type="slidenum">
              <a:rPr lang="en-US" smtClean="0">
                <a:latin typeface="Times New Roman" pitchFamily="18" charset="0"/>
              </a:rPr>
              <a:pPr/>
              <a:t>213</a:t>
            </a:fld>
            <a:endParaRPr lang="en-US" smtClean="0">
              <a:latin typeface="Times New Roman" pitchFamily="18" charset="0"/>
            </a:endParaRPr>
          </a:p>
        </p:txBody>
      </p:sp>
    </p:spTree>
    <p:extLst>
      <p:ext uri="{BB962C8B-B14F-4D97-AF65-F5344CB8AC3E}">
        <p14:creationId xmlns:p14="http://schemas.microsoft.com/office/powerpoint/2010/main" val="14365882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10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59FEABD-E512-4150-B5ED-A9B2A6BDEEE4}" type="slidenum">
              <a:rPr lang="en-US" smtClean="0">
                <a:latin typeface="Times New Roman" pitchFamily="18" charset="0"/>
              </a:rPr>
              <a:pPr/>
              <a:t>214</a:t>
            </a:fld>
            <a:endParaRPr lang="en-US" smtClean="0">
              <a:latin typeface="Times New Roman" pitchFamily="18" charset="0"/>
            </a:endParaRPr>
          </a:p>
        </p:txBody>
      </p:sp>
    </p:spTree>
    <p:extLst>
      <p:ext uri="{BB962C8B-B14F-4D97-AF65-F5344CB8AC3E}">
        <p14:creationId xmlns:p14="http://schemas.microsoft.com/office/powerpoint/2010/main" val="138297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2670202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215</a:t>
            </a:fld>
            <a:endParaRPr lang="en-US" smtClean="0">
              <a:latin typeface="Times New Roman" pitchFamily="18" charset="0"/>
            </a:endParaRPr>
          </a:p>
        </p:txBody>
      </p:sp>
    </p:spTree>
    <p:extLst>
      <p:ext uri="{BB962C8B-B14F-4D97-AF65-F5344CB8AC3E}">
        <p14:creationId xmlns:p14="http://schemas.microsoft.com/office/powerpoint/2010/main" val="11779158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216</a:t>
            </a:fld>
            <a:endParaRPr lang="en-US" smtClean="0">
              <a:latin typeface="Times New Roman" pitchFamily="18" charset="0"/>
            </a:endParaRPr>
          </a:p>
        </p:txBody>
      </p:sp>
    </p:spTree>
    <p:extLst>
      <p:ext uri="{BB962C8B-B14F-4D97-AF65-F5344CB8AC3E}">
        <p14:creationId xmlns:p14="http://schemas.microsoft.com/office/powerpoint/2010/main" val="35167143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217</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41</a:t>
            </a:fld>
            <a:endParaRPr lang="en-US" smtClean="0">
              <a:latin typeface="Times New Roman" pitchFamily="18" charset="0"/>
            </a:endParaRPr>
          </a:p>
        </p:txBody>
      </p:sp>
    </p:spTree>
    <p:extLst>
      <p:ext uri="{BB962C8B-B14F-4D97-AF65-F5344CB8AC3E}">
        <p14:creationId xmlns:p14="http://schemas.microsoft.com/office/powerpoint/2010/main" val="123936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43</a:t>
            </a:fld>
            <a:endParaRPr lang="en-US" smtClean="0">
              <a:latin typeface="Times New Roman" pitchFamily="18" charset="0"/>
            </a:endParaRPr>
          </a:p>
        </p:txBody>
      </p:sp>
    </p:spTree>
    <p:extLst>
      <p:ext uri="{BB962C8B-B14F-4D97-AF65-F5344CB8AC3E}">
        <p14:creationId xmlns:p14="http://schemas.microsoft.com/office/powerpoint/2010/main" val="52979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44</a:t>
            </a:fld>
            <a:endParaRPr lang="en-US" smtClean="0">
              <a:latin typeface="Times New Roman" pitchFamily="18" charset="0"/>
            </a:endParaRPr>
          </a:p>
        </p:txBody>
      </p:sp>
    </p:spTree>
    <p:extLst>
      <p:ext uri="{BB962C8B-B14F-4D97-AF65-F5344CB8AC3E}">
        <p14:creationId xmlns:p14="http://schemas.microsoft.com/office/powerpoint/2010/main" val="95719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pPr>
                <a:defRPr/>
              </a:pPr>
              <a:t>45</a:t>
            </a:fld>
            <a:endParaRPr lang="en-US" smtClean="0"/>
          </a:p>
        </p:txBody>
      </p:sp>
    </p:spTree>
    <p:extLst>
      <p:ext uri="{BB962C8B-B14F-4D97-AF65-F5344CB8AC3E}">
        <p14:creationId xmlns:p14="http://schemas.microsoft.com/office/powerpoint/2010/main" val="191180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46</a:t>
            </a:fld>
            <a:endParaRPr lang="en-US" smtClean="0"/>
          </a:p>
        </p:txBody>
      </p:sp>
    </p:spTree>
    <p:extLst>
      <p:ext uri="{BB962C8B-B14F-4D97-AF65-F5344CB8AC3E}">
        <p14:creationId xmlns:p14="http://schemas.microsoft.com/office/powerpoint/2010/main" val="91447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78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617F55F-EA82-481F-8412-75A31D654538}" type="slidenum">
              <a:rPr lang="en-US" smtClean="0">
                <a:latin typeface="Times New Roman" pitchFamily="18" charset="0"/>
              </a:rPr>
              <a:pPr/>
              <a:t>10</a:t>
            </a:fld>
            <a:endParaRPr lang="en-US" smtClean="0">
              <a:latin typeface="Times New Roman" pitchFamily="18" charset="0"/>
            </a:endParaRPr>
          </a:p>
        </p:txBody>
      </p:sp>
      <p:sp>
        <p:nvSpPr>
          <p:cNvPr id="207876" name="Rectangle 2"/>
          <p:cNvSpPr>
            <a:spLocks noGrp="1" noRot="1" noChangeAspect="1" noChangeArrowheads="1" noTextEdit="1"/>
          </p:cNvSpPr>
          <p:nvPr>
            <p:ph type="sldImg"/>
          </p:nvPr>
        </p:nvSpPr>
        <p:spPr>
          <a:xfrm>
            <a:off x="1182688" y="698500"/>
            <a:ext cx="4646612" cy="3486150"/>
          </a:xfrm>
          <a:ln/>
        </p:spPr>
      </p:sp>
      <p:sp>
        <p:nvSpPr>
          <p:cNvPr id="20787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1400">
                <a:latin typeface="Verdana" pitchFamily="34" charset="0"/>
              </a:rPr>
              <a:t>Adapted from: Klein S and Romijn J, in: Williams Textbook of Endocrinology, 10th ed, 2003</a:t>
            </a:r>
          </a:p>
          <a:p>
            <a:endParaRPr lang="en-US" sz="1400">
              <a:latin typeface="Verdana" pitchFamily="34" charset="0"/>
            </a:endParaRPr>
          </a:p>
          <a:p>
            <a:r>
              <a:rPr lang="en-US" sz="1400">
                <a:latin typeface="Verdana" pitchFamily="34" charset="0"/>
              </a:rPr>
              <a:t>From the IDF publication: ‘Diabetes and Obesity’, p.25</a:t>
            </a:r>
          </a:p>
          <a:p>
            <a:endParaRPr lang="en-US" sz="1400">
              <a:latin typeface="Verdana" pitchFamily="34" charset="0"/>
            </a:endParaRPr>
          </a:p>
        </p:txBody>
      </p:sp>
    </p:spTree>
    <p:extLst>
      <p:ext uri="{BB962C8B-B14F-4D97-AF65-F5344CB8AC3E}">
        <p14:creationId xmlns:p14="http://schemas.microsoft.com/office/powerpoint/2010/main" val="325800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47</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55336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53</a:t>
            </a:fld>
            <a:endParaRPr lang="en-US" smtClean="0"/>
          </a:p>
        </p:txBody>
      </p:sp>
    </p:spTree>
    <p:extLst>
      <p:ext uri="{BB962C8B-B14F-4D97-AF65-F5344CB8AC3E}">
        <p14:creationId xmlns:p14="http://schemas.microsoft.com/office/powerpoint/2010/main" val="319182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31359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56</a:t>
            </a:fld>
            <a:endParaRPr lang="en-US" smtClean="0"/>
          </a:p>
        </p:txBody>
      </p:sp>
    </p:spTree>
    <p:extLst>
      <p:ext uri="{BB962C8B-B14F-4D97-AF65-F5344CB8AC3E}">
        <p14:creationId xmlns:p14="http://schemas.microsoft.com/office/powerpoint/2010/main" val="171992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16130" indent="-275434" eaLnBrk="0" hangingPunct="0">
              <a:defRPr>
                <a:solidFill>
                  <a:schemeClr val="tx1"/>
                </a:solidFill>
                <a:latin typeface="Arial" pitchFamily="34" charset="0"/>
              </a:defRPr>
            </a:lvl2pPr>
            <a:lvl3pPr marL="1101738" indent="-220348" eaLnBrk="0" hangingPunct="0">
              <a:defRPr>
                <a:solidFill>
                  <a:schemeClr val="tx1"/>
                </a:solidFill>
                <a:latin typeface="Arial" pitchFamily="34" charset="0"/>
              </a:defRPr>
            </a:lvl3pPr>
            <a:lvl4pPr marL="1542433" indent="-220348" eaLnBrk="0" hangingPunct="0">
              <a:defRPr>
                <a:solidFill>
                  <a:schemeClr val="tx1"/>
                </a:solidFill>
                <a:latin typeface="Arial" pitchFamily="34" charset="0"/>
              </a:defRPr>
            </a:lvl4pPr>
            <a:lvl5pPr marL="1983128" indent="-220348" eaLnBrk="0" hangingPunct="0">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E48661F-AEC0-47D1-912A-B6D4C5C3ADAB}" type="slidenum">
              <a:rPr lang="en-US" smtClean="0">
                <a:latin typeface="Times New Roman" pitchFamily="18" charset="0"/>
              </a:rPr>
              <a:pPr/>
              <a:t>62</a:t>
            </a:fld>
            <a:endParaRPr lang="en-US" smtClean="0">
              <a:latin typeface="Times New Roman" pitchFamily="18" charset="0"/>
            </a:endParaRPr>
          </a:p>
        </p:txBody>
      </p:sp>
    </p:spTree>
    <p:extLst>
      <p:ext uri="{BB962C8B-B14F-4D97-AF65-F5344CB8AC3E}">
        <p14:creationId xmlns:p14="http://schemas.microsoft.com/office/powerpoint/2010/main" val="851641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65</a:t>
            </a:fld>
            <a:endParaRPr lang="en-US" smtClean="0">
              <a:latin typeface="Times New Roman" pitchFamily="18" charset="0"/>
            </a:endParaRPr>
          </a:p>
        </p:txBody>
      </p:sp>
    </p:spTree>
    <p:extLst>
      <p:ext uri="{BB962C8B-B14F-4D97-AF65-F5344CB8AC3E}">
        <p14:creationId xmlns:p14="http://schemas.microsoft.com/office/powerpoint/2010/main" val="263402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80</a:t>
            </a:fld>
            <a:endParaRPr lang="en-US" smtClean="0">
              <a:latin typeface="Times New Roman" pitchFamily="18" charset="0"/>
            </a:endParaRPr>
          </a:p>
        </p:txBody>
      </p:sp>
    </p:spTree>
    <p:extLst>
      <p:ext uri="{BB962C8B-B14F-4D97-AF65-F5344CB8AC3E}">
        <p14:creationId xmlns:p14="http://schemas.microsoft.com/office/powerpoint/2010/main" val="4233283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3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43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36189D29-EBB4-4DAC-A6FB-33A311FE5431}" type="slidenum">
              <a:rPr lang="en-US" smtClean="0">
                <a:latin typeface="Times New Roman" pitchFamily="18" charset="0"/>
              </a:rPr>
              <a:pPr/>
              <a:t>95</a:t>
            </a:fld>
            <a:endParaRPr lang="en-US" smtClean="0">
              <a:latin typeface="Times New Roman" pitchFamily="18" charset="0"/>
            </a:endParaRPr>
          </a:p>
        </p:txBody>
      </p:sp>
    </p:spTree>
    <p:extLst>
      <p:ext uri="{BB962C8B-B14F-4D97-AF65-F5344CB8AC3E}">
        <p14:creationId xmlns:p14="http://schemas.microsoft.com/office/powerpoint/2010/main" val="179535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96</a:t>
            </a:fld>
            <a:endParaRPr lang="en-US" sz="1300"/>
          </a:p>
        </p:txBody>
      </p:sp>
    </p:spTree>
    <p:extLst>
      <p:ext uri="{BB962C8B-B14F-4D97-AF65-F5344CB8AC3E}">
        <p14:creationId xmlns:p14="http://schemas.microsoft.com/office/powerpoint/2010/main" val="348266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97</a:t>
            </a:fld>
            <a:endParaRPr lang="en-US" sz="1300"/>
          </a:p>
        </p:txBody>
      </p:sp>
    </p:spTree>
    <p:extLst>
      <p:ext uri="{BB962C8B-B14F-4D97-AF65-F5344CB8AC3E}">
        <p14:creationId xmlns:p14="http://schemas.microsoft.com/office/powerpoint/2010/main" val="229159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B044584-0F06-492C-990A-05DCF498F15A}"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7229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99</a:t>
            </a:fld>
            <a:endParaRPr lang="en-US" sz="1300"/>
          </a:p>
        </p:txBody>
      </p:sp>
    </p:spTree>
    <p:extLst>
      <p:ext uri="{BB962C8B-B14F-4D97-AF65-F5344CB8AC3E}">
        <p14:creationId xmlns:p14="http://schemas.microsoft.com/office/powerpoint/2010/main" val="3558698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100</a:t>
            </a:fld>
            <a:endParaRPr lang="en-US" sz="1300"/>
          </a:p>
        </p:txBody>
      </p:sp>
    </p:spTree>
    <p:extLst>
      <p:ext uri="{BB962C8B-B14F-4D97-AF65-F5344CB8AC3E}">
        <p14:creationId xmlns:p14="http://schemas.microsoft.com/office/powerpoint/2010/main" val="350400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101</a:t>
            </a:fld>
            <a:endParaRPr lang="en-US" sz="1300"/>
          </a:p>
        </p:txBody>
      </p:sp>
    </p:spTree>
    <p:extLst>
      <p:ext uri="{BB962C8B-B14F-4D97-AF65-F5344CB8AC3E}">
        <p14:creationId xmlns:p14="http://schemas.microsoft.com/office/powerpoint/2010/main" val="33687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102</a:t>
            </a:fld>
            <a:endParaRPr lang="en-US" sz="1300"/>
          </a:p>
        </p:txBody>
      </p:sp>
    </p:spTree>
    <p:extLst>
      <p:ext uri="{BB962C8B-B14F-4D97-AF65-F5344CB8AC3E}">
        <p14:creationId xmlns:p14="http://schemas.microsoft.com/office/powerpoint/2010/main" val="344192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103</a:t>
            </a:fld>
            <a:endParaRPr lang="en-US" sz="1300"/>
          </a:p>
        </p:txBody>
      </p:sp>
    </p:spTree>
    <p:extLst>
      <p:ext uri="{BB962C8B-B14F-4D97-AF65-F5344CB8AC3E}">
        <p14:creationId xmlns:p14="http://schemas.microsoft.com/office/powerpoint/2010/main" val="346014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104</a:t>
            </a:fld>
            <a:endParaRPr lang="en-US" sz="1300"/>
          </a:p>
        </p:txBody>
      </p:sp>
    </p:spTree>
    <p:extLst>
      <p:ext uri="{BB962C8B-B14F-4D97-AF65-F5344CB8AC3E}">
        <p14:creationId xmlns:p14="http://schemas.microsoft.com/office/powerpoint/2010/main" val="229702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105</a:t>
            </a:fld>
            <a:endParaRPr lang="en-US" sz="1300"/>
          </a:p>
        </p:txBody>
      </p:sp>
    </p:spTree>
    <p:extLst>
      <p:ext uri="{BB962C8B-B14F-4D97-AF65-F5344CB8AC3E}">
        <p14:creationId xmlns:p14="http://schemas.microsoft.com/office/powerpoint/2010/main" val="1516090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106</a:t>
            </a:fld>
            <a:endParaRPr lang="en-US" sz="1300"/>
          </a:p>
        </p:txBody>
      </p:sp>
    </p:spTree>
    <p:extLst>
      <p:ext uri="{BB962C8B-B14F-4D97-AF65-F5344CB8AC3E}">
        <p14:creationId xmlns:p14="http://schemas.microsoft.com/office/powerpoint/2010/main" val="39551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107</a:t>
            </a:fld>
            <a:endParaRPr lang="en-US" sz="1300"/>
          </a:p>
        </p:txBody>
      </p:sp>
    </p:spTree>
    <p:extLst>
      <p:ext uri="{BB962C8B-B14F-4D97-AF65-F5344CB8AC3E}">
        <p14:creationId xmlns:p14="http://schemas.microsoft.com/office/powerpoint/2010/main" val="1540496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108</a:t>
            </a:fld>
            <a:endParaRPr lang="en-US" sz="1300"/>
          </a:p>
        </p:txBody>
      </p:sp>
    </p:spTree>
    <p:extLst>
      <p:ext uri="{BB962C8B-B14F-4D97-AF65-F5344CB8AC3E}">
        <p14:creationId xmlns:p14="http://schemas.microsoft.com/office/powerpoint/2010/main" val="392165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89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7DF949B-FE9E-4D0B-9BAF-8665245ED9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2893683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109</a:t>
            </a:fld>
            <a:endParaRPr lang="en-US" sz="1300"/>
          </a:p>
        </p:txBody>
      </p:sp>
    </p:spTree>
    <p:extLst>
      <p:ext uri="{BB962C8B-B14F-4D97-AF65-F5344CB8AC3E}">
        <p14:creationId xmlns:p14="http://schemas.microsoft.com/office/powerpoint/2010/main" val="1702757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110</a:t>
            </a:fld>
            <a:endParaRPr lang="en-US" sz="1300"/>
          </a:p>
        </p:txBody>
      </p:sp>
    </p:spTree>
    <p:extLst>
      <p:ext uri="{BB962C8B-B14F-4D97-AF65-F5344CB8AC3E}">
        <p14:creationId xmlns:p14="http://schemas.microsoft.com/office/powerpoint/2010/main" val="2252655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111</a:t>
            </a:fld>
            <a:endParaRPr lang="en-US" sz="1300"/>
          </a:p>
        </p:txBody>
      </p:sp>
    </p:spTree>
    <p:extLst>
      <p:ext uri="{BB962C8B-B14F-4D97-AF65-F5344CB8AC3E}">
        <p14:creationId xmlns:p14="http://schemas.microsoft.com/office/powerpoint/2010/main" val="197431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112</a:t>
            </a:fld>
            <a:endParaRPr lang="en-US" sz="1300"/>
          </a:p>
        </p:txBody>
      </p:sp>
    </p:spTree>
    <p:extLst>
      <p:ext uri="{BB962C8B-B14F-4D97-AF65-F5344CB8AC3E}">
        <p14:creationId xmlns:p14="http://schemas.microsoft.com/office/powerpoint/2010/main" val="2997419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113</a:t>
            </a:fld>
            <a:endParaRPr lang="en-US" sz="1300"/>
          </a:p>
        </p:txBody>
      </p:sp>
    </p:spTree>
    <p:extLst>
      <p:ext uri="{BB962C8B-B14F-4D97-AF65-F5344CB8AC3E}">
        <p14:creationId xmlns:p14="http://schemas.microsoft.com/office/powerpoint/2010/main" val="2595308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114</a:t>
            </a:fld>
            <a:endParaRPr lang="en-US" sz="1300"/>
          </a:p>
        </p:txBody>
      </p:sp>
    </p:spTree>
    <p:extLst>
      <p:ext uri="{BB962C8B-B14F-4D97-AF65-F5344CB8AC3E}">
        <p14:creationId xmlns:p14="http://schemas.microsoft.com/office/powerpoint/2010/main" val="1735265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115</a:t>
            </a:fld>
            <a:endParaRPr lang="en-US" sz="1300"/>
          </a:p>
        </p:txBody>
      </p:sp>
    </p:spTree>
    <p:extLst>
      <p:ext uri="{BB962C8B-B14F-4D97-AF65-F5344CB8AC3E}">
        <p14:creationId xmlns:p14="http://schemas.microsoft.com/office/powerpoint/2010/main" val="1722937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116</a:t>
            </a:fld>
            <a:endParaRPr lang="en-US" sz="1300"/>
          </a:p>
        </p:txBody>
      </p:sp>
    </p:spTree>
    <p:extLst>
      <p:ext uri="{BB962C8B-B14F-4D97-AF65-F5344CB8AC3E}">
        <p14:creationId xmlns:p14="http://schemas.microsoft.com/office/powerpoint/2010/main" val="1795789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117</a:t>
            </a:fld>
            <a:endParaRPr lang="en-US" sz="1300"/>
          </a:p>
        </p:txBody>
      </p:sp>
    </p:spTree>
    <p:extLst>
      <p:ext uri="{BB962C8B-B14F-4D97-AF65-F5344CB8AC3E}">
        <p14:creationId xmlns:p14="http://schemas.microsoft.com/office/powerpoint/2010/main" val="98046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118</a:t>
            </a:fld>
            <a:endParaRPr lang="en-US" sz="1300"/>
          </a:p>
        </p:txBody>
      </p:sp>
    </p:spTree>
    <p:extLst>
      <p:ext uri="{BB962C8B-B14F-4D97-AF65-F5344CB8AC3E}">
        <p14:creationId xmlns:p14="http://schemas.microsoft.com/office/powerpoint/2010/main" val="281410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19</a:t>
            </a:fld>
            <a:endParaRPr lang="en-US" smtClean="0">
              <a:latin typeface="Times New Roman" pitchFamily="18" charset="0"/>
            </a:endParaRPr>
          </a:p>
        </p:txBody>
      </p:sp>
    </p:spTree>
    <p:extLst>
      <p:ext uri="{BB962C8B-B14F-4D97-AF65-F5344CB8AC3E}">
        <p14:creationId xmlns:p14="http://schemas.microsoft.com/office/powerpoint/2010/main" val="4186395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119</a:t>
            </a:fld>
            <a:endParaRPr lang="en-US" sz="1300"/>
          </a:p>
        </p:txBody>
      </p:sp>
    </p:spTree>
    <p:extLst>
      <p:ext uri="{BB962C8B-B14F-4D97-AF65-F5344CB8AC3E}">
        <p14:creationId xmlns:p14="http://schemas.microsoft.com/office/powerpoint/2010/main" val="6950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0957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A3C0DD37-05A5-4BCD-B58C-5B562656E7ED}" type="slidenum">
              <a:rPr lang="en-US" smtClean="0">
                <a:latin typeface="Times New Roman" pitchFamily="18" charset="0"/>
              </a:rPr>
              <a:pPr/>
              <a:t>120</a:t>
            </a:fld>
            <a:endParaRPr lang="en-US" smtClean="0">
              <a:latin typeface="Times New Roman" pitchFamily="18" charset="0"/>
            </a:endParaRPr>
          </a:p>
        </p:txBody>
      </p:sp>
      <p:sp>
        <p:nvSpPr>
          <p:cNvPr id="109572" name="Rectangle 2"/>
          <p:cNvSpPr>
            <a:spLocks noGrp="1" noRot="1" noChangeAspect="1" noChangeArrowheads="1" noTextEdit="1"/>
          </p:cNvSpPr>
          <p:nvPr>
            <p:ph type="sldImg"/>
          </p:nvPr>
        </p:nvSpPr>
        <p:spPr>
          <a:xfrm>
            <a:off x="1182688" y="698500"/>
            <a:ext cx="4646612" cy="3486150"/>
          </a:xfrm>
          <a:ln/>
        </p:spPr>
      </p:sp>
      <p:sp>
        <p:nvSpPr>
          <p:cNvPr id="109573" name="Rectangle 3"/>
          <p:cNvSpPr>
            <a:spLocks noGrp="1" noChangeArrowheads="1"/>
          </p:cNvSpPr>
          <p:nvPr>
            <p:ph type="body" idx="1"/>
          </p:nvPr>
        </p:nvSpPr>
        <p:spPr>
          <a:xfrm>
            <a:off x="934720" y="4416392"/>
            <a:ext cx="5140960" cy="418217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1773288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05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236AA303-09D0-4E25-946F-175AD0BF3B42}" type="slidenum">
              <a:rPr lang="en-US" smtClean="0">
                <a:latin typeface="Times New Roman" pitchFamily="18" charset="0"/>
              </a:rPr>
              <a:pPr/>
              <a:t>121</a:t>
            </a:fld>
            <a:endParaRPr lang="en-US" smtClean="0">
              <a:latin typeface="Times New Roman" pitchFamily="18" charset="0"/>
            </a:endParaRPr>
          </a:p>
        </p:txBody>
      </p:sp>
      <p:sp>
        <p:nvSpPr>
          <p:cNvPr id="110596" name="Rectangle 2"/>
          <p:cNvSpPr>
            <a:spLocks noGrp="1" noRot="1" noChangeAspect="1" noChangeArrowheads="1" noTextEdit="1"/>
          </p:cNvSpPr>
          <p:nvPr>
            <p:ph type="sldImg"/>
          </p:nvPr>
        </p:nvSpPr>
        <p:spPr>
          <a:xfrm>
            <a:off x="1184275" y="700088"/>
            <a:ext cx="4648200" cy="3486150"/>
          </a:xfrm>
          <a:ln/>
        </p:spPr>
      </p:sp>
      <p:sp>
        <p:nvSpPr>
          <p:cNvPr id="110597" name="Rectangle 3"/>
          <p:cNvSpPr>
            <a:spLocks noGrp="1" noChangeArrowheads="1"/>
          </p:cNvSpPr>
          <p:nvPr>
            <p:ph type="body" idx="1"/>
          </p:nvPr>
        </p:nvSpPr>
        <p:spPr>
          <a:xfrm>
            <a:off x="934720" y="4416392"/>
            <a:ext cx="5140960" cy="418057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1" smtClean="0"/>
          </a:p>
        </p:txBody>
      </p:sp>
    </p:spTree>
    <p:extLst>
      <p:ext uri="{BB962C8B-B14F-4D97-AF65-F5344CB8AC3E}">
        <p14:creationId xmlns:p14="http://schemas.microsoft.com/office/powerpoint/2010/main" val="1652076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161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727662E7-7C4C-45BB-A3F6-A9D1074712D6}" type="slidenum">
              <a:rPr lang="en-US" smtClean="0">
                <a:latin typeface="Times New Roman" pitchFamily="18" charset="0"/>
              </a:rPr>
              <a:pPr/>
              <a:t>122</a:t>
            </a:fld>
            <a:endParaRPr lang="en-US" smtClean="0">
              <a:latin typeface="Times New Roman" pitchFamily="18" charset="0"/>
            </a:endParaRPr>
          </a:p>
        </p:txBody>
      </p:sp>
      <p:sp>
        <p:nvSpPr>
          <p:cNvPr id="111620" name="Rectangle 2"/>
          <p:cNvSpPr>
            <a:spLocks noGrp="1" noRot="1" noChangeAspect="1" noChangeArrowheads="1" noTextEdit="1"/>
          </p:cNvSpPr>
          <p:nvPr>
            <p:ph type="sldImg"/>
          </p:nvPr>
        </p:nvSpPr>
        <p:spPr>
          <a:xfrm>
            <a:off x="1182688" y="698500"/>
            <a:ext cx="4646612" cy="3486150"/>
          </a:xfrm>
          <a:ln/>
        </p:spPr>
      </p:sp>
      <p:sp>
        <p:nvSpPr>
          <p:cNvPr id="111621" name="Rectangle 3"/>
          <p:cNvSpPr>
            <a:spLocks noGrp="1" noChangeArrowheads="1"/>
          </p:cNvSpPr>
          <p:nvPr>
            <p:ph type="body" idx="1"/>
          </p:nvPr>
        </p:nvSpPr>
        <p:spPr>
          <a:xfrm>
            <a:off x="934720" y="4416392"/>
            <a:ext cx="5140960" cy="418217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45117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32FA8016-41EE-4BEB-B045-0A6C0D8067D6}" type="slidenum">
              <a:rPr lang="en-US" smtClean="0">
                <a:latin typeface="Times New Roman" pitchFamily="18" charset="0"/>
              </a:rPr>
              <a:pPr/>
              <a:t>123</a:t>
            </a:fld>
            <a:endParaRPr lang="en-US" smtClean="0">
              <a:latin typeface="Times New Roman" pitchFamily="18" charset="0"/>
            </a:endParaRPr>
          </a:p>
        </p:txBody>
      </p:sp>
    </p:spTree>
    <p:extLst>
      <p:ext uri="{BB962C8B-B14F-4D97-AF65-F5344CB8AC3E}">
        <p14:creationId xmlns:p14="http://schemas.microsoft.com/office/powerpoint/2010/main" val="1411126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124</a:t>
            </a:fld>
            <a:endParaRPr lang="en-US" smtClean="0">
              <a:latin typeface="Times New Roman" pitchFamily="18" charset="0"/>
            </a:endParaRPr>
          </a:p>
        </p:txBody>
      </p:sp>
    </p:spTree>
    <p:extLst>
      <p:ext uri="{BB962C8B-B14F-4D97-AF65-F5344CB8AC3E}">
        <p14:creationId xmlns:p14="http://schemas.microsoft.com/office/powerpoint/2010/main" val="140818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125</a:t>
            </a:fld>
            <a:endParaRPr lang="en-US" smtClean="0">
              <a:latin typeface="Times New Roman" pitchFamily="18" charset="0"/>
            </a:endParaRPr>
          </a:p>
        </p:txBody>
      </p:sp>
    </p:spTree>
    <p:extLst>
      <p:ext uri="{BB962C8B-B14F-4D97-AF65-F5344CB8AC3E}">
        <p14:creationId xmlns:p14="http://schemas.microsoft.com/office/powerpoint/2010/main" val="1555294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126</a:t>
            </a:fld>
            <a:endParaRPr lang="en-US" sz="1300"/>
          </a:p>
        </p:txBody>
      </p:sp>
    </p:spTree>
    <p:extLst>
      <p:ext uri="{BB962C8B-B14F-4D97-AF65-F5344CB8AC3E}">
        <p14:creationId xmlns:p14="http://schemas.microsoft.com/office/powerpoint/2010/main" val="419835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127</a:t>
            </a:fld>
            <a:endParaRPr lang="en-US" sz="1300"/>
          </a:p>
        </p:txBody>
      </p:sp>
    </p:spTree>
    <p:extLst>
      <p:ext uri="{BB962C8B-B14F-4D97-AF65-F5344CB8AC3E}">
        <p14:creationId xmlns:p14="http://schemas.microsoft.com/office/powerpoint/2010/main" val="1033667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128</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20</a:t>
            </a:fld>
            <a:endParaRPr lang="en-US" smtClean="0">
              <a:latin typeface="Times New Roman" pitchFamily="18" charset="0"/>
            </a:endParaRPr>
          </a:p>
        </p:txBody>
      </p:sp>
    </p:spTree>
    <p:extLst>
      <p:ext uri="{BB962C8B-B14F-4D97-AF65-F5344CB8AC3E}">
        <p14:creationId xmlns:p14="http://schemas.microsoft.com/office/powerpoint/2010/main" val="241491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BE2AF6E-3D98-4121-BBAC-0D1FE1A914F6}" type="slidenum">
              <a:rPr lang="en-US" smtClean="0">
                <a:latin typeface="Times New Roman" pitchFamily="18" charset="0"/>
              </a:rPr>
              <a:pPr/>
              <a:t>129</a:t>
            </a:fld>
            <a:endParaRPr lang="en-US" smtClean="0">
              <a:latin typeface="Times New Roman" pitchFamily="18" charset="0"/>
            </a:endParaRPr>
          </a:p>
        </p:txBody>
      </p:sp>
      <p:sp>
        <p:nvSpPr>
          <p:cNvPr id="86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A9CCB14-5F3E-4DAE-BA13-94005FDF005C}" type="slidenum">
              <a:rPr lang="en-US" sz="1300">
                <a:latin typeface="Times New Roman" pitchFamily="18" charset="0"/>
              </a:rPr>
              <a:pPr algn="r"/>
              <a:t>129</a:t>
            </a:fld>
            <a:endParaRPr lang="en-US" sz="1300">
              <a:latin typeface="Times New Roman" pitchFamily="18" charset="0"/>
            </a:endParaRPr>
          </a:p>
        </p:txBody>
      </p:sp>
      <p:sp>
        <p:nvSpPr>
          <p:cNvPr id="86020" name="Slide Image Placeholder 1"/>
          <p:cNvSpPr>
            <a:spLocks noGrp="1" noRot="1" noChangeAspect="1" noTextEdit="1"/>
          </p:cNvSpPr>
          <p:nvPr>
            <p:ph type="sldImg"/>
          </p:nvPr>
        </p:nvSpPr>
        <p:spPr>
          <a:ln/>
        </p:spPr>
      </p:sp>
      <p:sp>
        <p:nvSpPr>
          <p:cNvPr id="8602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86023" name="Slide Number Placeholder 4"/>
          <p:cNvSpPr txBox="1">
            <a:spLocks noGrp="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FB74A89-180F-42D9-AA92-B2ADC66F8B7C}" type="slidenum">
              <a:rPr lang="en-US" sz="1300">
                <a:latin typeface="Times New Roman" pitchFamily="18" charset="0"/>
              </a:rPr>
              <a:pPr algn="r"/>
              <a:t>129</a:t>
            </a:fld>
            <a:endParaRPr lang="en-US" sz="1300">
              <a:latin typeface="Times New Roman" pitchFamily="18" charset="0"/>
            </a:endParaRPr>
          </a:p>
        </p:txBody>
      </p:sp>
    </p:spTree>
    <p:extLst>
      <p:ext uri="{BB962C8B-B14F-4D97-AF65-F5344CB8AC3E}">
        <p14:creationId xmlns:p14="http://schemas.microsoft.com/office/powerpoint/2010/main" val="977581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130</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130</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130</a:t>
            </a:fld>
            <a:endParaRPr lang="en-US" sz="1200">
              <a:latin typeface="Times New Roman" pitchFamily="18" charset="0"/>
            </a:endParaRPr>
          </a:p>
        </p:txBody>
      </p:sp>
    </p:spTree>
    <p:extLst>
      <p:ext uri="{BB962C8B-B14F-4D97-AF65-F5344CB8AC3E}">
        <p14:creationId xmlns:p14="http://schemas.microsoft.com/office/powerpoint/2010/main" val="338383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131</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131</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131</a:t>
            </a:fld>
            <a:endParaRPr lang="en-US" sz="1200">
              <a:latin typeface="Times New Roman" pitchFamily="18" charset="0"/>
            </a:endParaRPr>
          </a:p>
        </p:txBody>
      </p:sp>
    </p:spTree>
    <p:extLst>
      <p:ext uri="{BB962C8B-B14F-4D97-AF65-F5344CB8AC3E}">
        <p14:creationId xmlns:p14="http://schemas.microsoft.com/office/powerpoint/2010/main" val="6526248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777DAAF-85E2-4F51-8157-A9627A033FE9}" type="slidenum">
              <a:rPr lang="en-US" smtClean="0">
                <a:latin typeface="Times New Roman" pitchFamily="18" charset="0"/>
              </a:rPr>
              <a:pPr/>
              <a:t>132</a:t>
            </a:fld>
            <a:endParaRPr lang="en-US" smtClean="0">
              <a:latin typeface="Times New Roman" pitchFamily="18" charset="0"/>
            </a:endParaRPr>
          </a:p>
        </p:txBody>
      </p:sp>
      <p:sp>
        <p:nvSpPr>
          <p:cNvPr id="9421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4FF659F-3006-4090-A83C-E6D27B4830AB}" type="slidenum">
              <a:rPr lang="en-US" sz="1200">
                <a:latin typeface="Times New Roman" pitchFamily="18" charset="0"/>
              </a:rPr>
              <a:pPr algn="r"/>
              <a:t>132</a:t>
            </a:fld>
            <a:endParaRPr lang="en-US" sz="1200">
              <a:latin typeface="Times New Roman" pitchFamily="18" charset="0"/>
            </a:endParaRPr>
          </a:p>
        </p:txBody>
      </p:sp>
      <p:sp>
        <p:nvSpPr>
          <p:cNvPr id="94212" name="Slide Image Placeholder 1"/>
          <p:cNvSpPr>
            <a:spLocks noGrp="1" noRot="1" noChangeAspect="1" noTextEdit="1"/>
          </p:cNvSpPr>
          <p:nvPr>
            <p:ph type="sldImg"/>
          </p:nvPr>
        </p:nvSpPr>
        <p:spPr>
          <a:ln/>
        </p:spPr>
      </p:sp>
      <p:sp>
        <p:nvSpPr>
          <p:cNvPr id="9421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421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421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53C594B-0D2C-4793-B434-2BEF1520B3F0}" type="slidenum">
              <a:rPr lang="en-US" sz="1200">
                <a:latin typeface="Times New Roman" pitchFamily="18" charset="0"/>
              </a:rPr>
              <a:pPr algn="r"/>
              <a:t>132</a:t>
            </a:fld>
            <a:endParaRPr lang="en-US" sz="1200">
              <a:latin typeface="Times New Roman" pitchFamily="18" charset="0"/>
            </a:endParaRPr>
          </a:p>
        </p:txBody>
      </p:sp>
    </p:spTree>
    <p:extLst>
      <p:ext uri="{BB962C8B-B14F-4D97-AF65-F5344CB8AC3E}">
        <p14:creationId xmlns:p14="http://schemas.microsoft.com/office/powerpoint/2010/main" val="2381776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133</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133</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133</a:t>
            </a:fld>
            <a:endParaRPr lang="en-US" sz="1200">
              <a:latin typeface="Times New Roman" pitchFamily="18" charset="0"/>
            </a:endParaRPr>
          </a:p>
        </p:txBody>
      </p:sp>
    </p:spTree>
    <p:extLst>
      <p:ext uri="{BB962C8B-B14F-4D97-AF65-F5344CB8AC3E}">
        <p14:creationId xmlns:p14="http://schemas.microsoft.com/office/powerpoint/2010/main" val="1344315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134</a:t>
            </a:fld>
            <a:endParaRPr lang="en-US"/>
          </a:p>
        </p:txBody>
      </p:sp>
    </p:spTree>
    <p:extLst>
      <p:ext uri="{BB962C8B-B14F-4D97-AF65-F5344CB8AC3E}">
        <p14:creationId xmlns:p14="http://schemas.microsoft.com/office/powerpoint/2010/main" val="26100010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135</a:t>
            </a:fld>
            <a:endParaRPr lang="en-US"/>
          </a:p>
        </p:txBody>
      </p:sp>
    </p:spTree>
    <p:extLst>
      <p:ext uri="{BB962C8B-B14F-4D97-AF65-F5344CB8AC3E}">
        <p14:creationId xmlns:p14="http://schemas.microsoft.com/office/powerpoint/2010/main" val="2220489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136</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136</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136</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81543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138</a:t>
            </a:fld>
            <a:endParaRPr lang="en-US" smtClean="0">
              <a:latin typeface="Times New Roman" pitchFamily="18" charset="0"/>
            </a:endParaRPr>
          </a:p>
        </p:txBody>
      </p:sp>
    </p:spTree>
    <p:extLst>
      <p:ext uri="{BB962C8B-B14F-4D97-AF65-F5344CB8AC3E}">
        <p14:creationId xmlns:p14="http://schemas.microsoft.com/office/powerpoint/2010/main" val="1025807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139</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139</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139</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116891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21</a:t>
            </a:fld>
            <a:endParaRPr lang="en-US" sz="1300"/>
          </a:p>
        </p:txBody>
      </p:sp>
    </p:spTree>
    <p:extLst>
      <p:ext uri="{BB962C8B-B14F-4D97-AF65-F5344CB8AC3E}">
        <p14:creationId xmlns:p14="http://schemas.microsoft.com/office/powerpoint/2010/main" val="11364619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140</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140</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140</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6711102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141</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141</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141</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1858978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142</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142</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142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3142839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143</a:t>
            </a:fld>
            <a:endParaRPr lang="en-US" smtClean="0">
              <a:latin typeface="Times New Roman" pitchFamily="18" charset="0"/>
            </a:endParaRPr>
          </a:p>
        </p:txBody>
      </p:sp>
    </p:spTree>
    <p:extLst>
      <p:ext uri="{BB962C8B-B14F-4D97-AF65-F5344CB8AC3E}">
        <p14:creationId xmlns:p14="http://schemas.microsoft.com/office/powerpoint/2010/main" val="25143890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144</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144</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144</a:t>
            </a:fld>
            <a:endParaRPr lang="en-US" sz="1200">
              <a:latin typeface="Times New Roman" pitchFamily="18" charset="0"/>
            </a:endParaRPr>
          </a:p>
        </p:txBody>
      </p:sp>
    </p:spTree>
    <p:extLst>
      <p:ext uri="{BB962C8B-B14F-4D97-AF65-F5344CB8AC3E}">
        <p14:creationId xmlns:p14="http://schemas.microsoft.com/office/powerpoint/2010/main" val="1822943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145</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145</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145</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927854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146</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146</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146</a:t>
            </a:fld>
            <a:endParaRPr lang="en-US" sz="1200">
              <a:latin typeface="Times New Roman" pitchFamily="18" charset="0"/>
            </a:endParaRPr>
          </a:p>
        </p:txBody>
      </p:sp>
    </p:spTree>
    <p:extLst>
      <p:ext uri="{BB962C8B-B14F-4D97-AF65-F5344CB8AC3E}">
        <p14:creationId xmlns:p14="http://schemas.microsoft.com/office/powerpoint/2010/main" val="3256347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147</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147</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147</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2218875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B8DE1CA-545A-4254-A850-7233A6885450}" type="slidenum">
              <a:rPr lang="en-US" smtClean="0">
                <a:latin typeface="Times New Roman" pitchFamily="18" charset="0"/>
              </a:rPr>
              <a:pPr/>
              <a:t>148</a:t>
            </a:fld>
            <a:endParaRPr lang="en-US" smtClean="0">
              <a:latin typeface="Times New Roman" pitchFamily="18" charset="0"/>
            </a:endParaRPr>
          </a:p>
        </p:txBody>
      </p:sp>
      <p:sp>
        <p:nvSpPr>
          <p:cNvPr id="10957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0D43205-1E26-41BC-A054-34DC8A9A1D6F}" type="slidenum">
              <a:rPr lang="en-US" sz="1200">
                <a:latin typeface="Times New Roman" pitchFamily="18" charset="0"/>
              </a:rPr>
              <a:pPr algn="r"/>
              <a:t>148</a:t>
            </a:fld>
            <a:endParaRPr lang="en-US" sz="1200">
              <a:latin typeface="Times New Roman" pitchFamily="18" charset="0"/>
            </a:endParaRPr>
          </a:p>
        </p:txBody>
      </p:sp>
      <p:sp>
        <p:nvSpPr>
          <p:cNvPr id="109572" name="Slide Image Placeholder 1"/>
          <p:cNvSpPr>
            <a:spLocks noGrp="1" noRot="1" noChangeAspect="1" noTextEdit="1"/>
          </p:cNvSpPr>
          <p:nvPr>
            <p:ph type="sldImg"/>
          </p:nvPr>
        </p:nvSpPr>
        <p:spPr>
          <a:ln/>
        </p:spPr>
      </p:sp>
      <p:sp>
        <p:nvSpPr>
          <p:cNvPr id="10957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957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957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C61BC3B-F877-4AD8-BA77-28B200D339D9}" type="slidenum">
              <a:rPr lang="en-US" sz="1200">
                <a:latin typeface="Times New Roman" pitchFamily="18" charset="0"/>
              </a:rPr>
              <a:pPr algn="r"/>
              <a:t>148</a:t>
            </a:fld>
            <a:endParaRPr lang="en-US" sz="1200">
              <a:latin typeface="Times New Roman" pitchFamily="18" charset="0"/>
            </a:endParaRPr>
          </a:p>
        </p:txBody>
      </p:sp>
    </p:spTree>
    <p:extLst>
      <p:ext uri="{BB962C8B-B14F-4D97-AF65-F5344CB8AC3E}">
        <p14:creationId xmlns:p14="http://schemas.microsoft.com/office/powerpoint/2010/main" val="3649526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149</a:t>
            </a:fld>
            <a:endParaRPr lang="en-US" smtClean="0">
              <a:latin typeface="Times New Roman" pitchFamily="18" charset="0"/>
            </a:endParaRPr>
          </a:p>
        </p:txBody>
      </p:sp>
      <p:sp>
        <p:nvSpPr>
          <p:cNvPr id="11059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200">
                <a:latin typeface="Times New Roman" pitchFamily="18" charset="0"/>
              </a:rPr>
              <a:pPr algn="r"/>
              <a:t>149</a:t>
            </a:fld>
            <a:endParaRPr lang="en-US" sz="12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059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200">
                <a:latin typeface="Times New Roman" pitchFamily="18" charset="0"/>
              </a:rPr>
              <a:pPr algn="r"/>
              <a:t>149</a:t>
            </a:fld>
            <a:endParaRPr lang="en-US" sz="1200">
              <a:latin typeface="Times New Roman" pitchFamily="18" charset="0"/>
            </a:endParaRPr>
          </a:p>
        </p:txBody>
      </p:sp>
      <p:sp>
        <p:nvSpPr>
          <p:cNvPr id="110598" name="Rectangle 2"/>
          <p:cNvSpPr>
            <a:spLocks noGrp="1" noRot="1" noChangeAspect="1" noChangeArrowheads="1" noTextEdit="1"/>
          </p:cNvSpPr>
          <p:nvPr>
            <p:ph type="sldImg"/>
          </p:nvPr>
        </p:nvSpPr>
        <p:spPr>
          <a:xfrm>
            <a:off x="1125538" y="671513"/>
            <a:ext cx="4470400" cy="3354387"/>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108658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22</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22</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22</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01542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F1D9CB7-99A3-4851-8DFB-1BE55003B588}" type="slidenum">
              <a:rPr lang="en-US" smtClean="0">
                <a:latin typeface="Times New Roman" pitchFamily="18" charset="0"/>
              </a:rPr>
              <a:pPr/>
              <a:t>150</a:t>
            </a:fld>
            <a:endParaRPr lang="en-US" smtClean="0">
              <a:latin typeface="Times New Roman" pitchFamily="18" charset="0"/>
            </a:endParaRPr>
          </a:p>
        </p:txBody>
      </p:sp>
      <p:sp>
        <p:nvSpPr>
          <p:cNvPr id="11161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C18A67-E1CC-4A99-BCD0-694102008F01}" type="slidenum">
              <a:rPr lang="en-US" sz="1200">
                <a:latin typeface="Times New Roman" pitchFamily="18" charset="0"/>
              </a:rPr>
              <a:pPr algn="r"/>
              <a:t>150</a:t>
            </a:fld>
            <a:endParaRPr lang="en-US" sz="1200">
              <a:latin typeface="Times New Roman" pitchFamily="18" charset="0"/>
            </a:endParaRPr>
          </a:p>
        </p:txBody>
      </p:sp>
      <p:sp>
        <p:nvSpPr>
          <p:cNvPr id="1116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162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8F11C64-EB58-487E-B4AF-32E9C9A346BC}" type="slidenum">
              <a:rPr lang="en-US" sz="1200">
                <a:latin typeface="Times New Roman" pitchFamily="18" charset="0"/>
              </a:rPr>
              <a:pPr algn="r"/>
              <a:t>150</a:t>
            </a:fld>
            <a:endParaRPr lang="en-US" sz="1200">
              <a:latin typeface="Times New Roman" pitchFamily="18" charset="0"/>
            </a:endParaRPr>
          </a:p>
        </p:txBody>
      </p:sp>
      <p:sp>
        <p:nvSpPr>
          <p:cNvPr id="111622" name="Rectangle 2"/>
          <p:cNvSpPr>
            <a:spLocks noGrp="1" noRot="1" noChangeAspect="1" noChangeArrowheads="1" noTextEdit="1"/>
          </p:cNvSpPr>
          <p:nvPr>
            <p:ph type="sldImg"/>
          </p:nvPr>
        </p:nvSpPr>
        <p:spPr>
          <a:xfrm>
            <a:off x="1125538" y="671513"/>
            <a:ext cx="4470400" cy="3354387"/>
          </a:xfrm>
          <a:ln/>
        </p:spPr>
      </p:sp>
      <p:sp>
        <p:nvSpPr>
          <p:cNvPr id="11162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3643516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151</a:t>
            </a:fld>
            <a:endParaRPr lang="en-US" smtClean="0">
              <a:latin typeface="Times New Roman" pitchFamily="18" charset="0"/>
            </a:endParaRPr>
          </a:p>
        </p:txBody>
      </p:sp>
    </p:spTree>
    <p:extLst>
      <p:ext uri="{BB962C8B-B14F-4D97-AF65-F5344CB8AC3E}">
        <p14:creationId xmlns:p14="http://schemas.microsoft.com/office/powerpoint/2010/main" val="1479609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152</a:t>
            </a:fld>
            <a:endParaRPr lang="en-US" smtClean="0">
              <a:latin typeface="Times New Roman" pitchFamily="18" charset="0"/>
            </a:endParaRPr>
          </a:p>
        </p:txBody>
      </p:sp>
    </p:spTree>
    <p:extLst>
      <p:ext uri="{BB962C8B-B14F-4D97-AF65-F5344CB8AC3E}">
        <p14:creationId xmlns:p14="http://schemas.microsoft.com/office/powerpoint/2010/main" val="33523397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5B074E2-36D1-4AE4-A982-1A469C7E3A2B}" type="slidenum">
              <a:rPr lang="en-US" smtClean="0">
                <a:latin typeface="Times New Roman" pitchFamily="18" charset="0"/>
              </a:rPr>
              <a:pPr/>
              <a:t>153</a:t>
            </a:fld>
            <a:endParaRPr lang="en-US" smtClean="0">
              <a:latin typeface="Times New Roman" pitchFamily="18" charset="0"/>
            </a:endParaRPr>
          </a:p>
        </p:txBody>
      </p:sp>
      <p:sp>
        <p:nvSpPr>
          <p:cNvPr id="11469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38DD6E3B-0F99-4ABD-A7C6-884A7323C6C0}" type="slidenum">
              <a:rPr lang="en-US" sz="1200">
                <a:latin typeface="Times New Roman" pitchFamily="18" charset="0"/>
              </a:rPr>
              <a:pPr algn="r"/>
              <a:t>153</a:t>
            </a:fld>
            <a:endParaRPr lang="en-US" sz="1200">
              <a:latin typeface="Times New Roman" pitchFamily="18" charset="0"/>
            </a:endParaRPr>
          </a:p>
        </p:txBody>
      </p:sp>
      <p:sp>
        <p:nvSpPr>
          <p:cNvPr id="114692" name="Slide Image Placeholder 1"/>
          <p:cNvSpPr>
            <a:spLocks noGrp="1" noRot="1" noChangeAspect="1" noTextEdit="1"/>
          </p:cNvSpPr>
          <p:nvPr>
            <p:ph type="sldImg"/>
          </p:nvPr>
        </p:nvSpPr>
        <p:spPr>
          <a:ln/>
        </p:spPr>
      </p:sp>
      <p:sp>
        <p:nvSpPr>
          <p:cNvPr id="11469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469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80B86A0-0FAB-4F4D-A7F5-496A90B91212}" type="slidenum">
              <a:rPr lang="en-US" sz="1200">
                <a:latin typeface="Times New Roman" pitchFamily="18" charset="0"/>
              </a:rPr>
              <a:pPr algn="r"/>
              <a:t>153</a:t>
            </a:fld>
            <a:endParaRPr lang="en-US" sz="1200">
              <a:latin typeface="Times New Roman" pitchFamily="18" charset="0"/>
            </a:endParaRPr>
          </a:p>
        </p:txBody>
      </p:sp>
    </p:spTree>
    <p:extLst>
      <p:ext uri="{BB962C8B-B14F-4D97-AF65-F5344CB8AC3E}">
        <p14:creationId xmlns:p14="http://schemas.microsoft.com/office/powerpoint/2010/main" val="3332045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5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AC3D693-968C-4979-9946-79F129DE5D0E}" type="slidenum">
              <a:rPr lang="en-US" smtClean="0">
                <a:latin typeface="Times New Roman" pitchFamily="18" charset="0"/>
              </a:rPr>
              <a:pPr/>
              <a:t>154</a:t>
            </a:fld>
            <a:endParaRPr lang="en-US" smtClean="0">
              <a:latin typeface="Times New Roman" pitchFamily="18" charset="0"/>
            </a:endParaRPr>
          </a:p>
        </p:txBody>
      </p:sp>
    </p:spTree>
    <p:extLst>
      <p:ext uri="{BB962C8B-B14F-4D97-AF65-F5344CB8AC3E}">
        <p14:creationId xmlns:p14="http://schemas.microsoft.com/office/powerpoint/2010/main" val="10126615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FD02E0A-797E-4C4C-83BE-E3D6D128679A}" type="slidenum">
              <a:rPr lang="en-US" smtClean="0">
                <a:latin typeface="Times New Roman" pitchFamily="18" charset="0"/>
              </a:rPr>
              <a:pPr/>
              <a:t>155</a:t>
            </a:fld>
            <a:endParaRPr lang="en-US" smtClean="0">
              <a:latin typeface="Times New Roman" pitchFamily="18" charset="0"/>
            </a:endParaRPr>
          </a:p>
        </p:txBody>
      </p:sp>
      <p:sp>
        <p:nvSpPr>
          <p:cNvPr id="11673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1F7392A-EFC8-4FB6-8C63-27C9463E5B87}" type="slidenum">
              <a:rPr lang="en-US" sz="1200">
                <a:latin typeface="Times New Roman" pitchFamily="18" charset="0"/>
              </a:rPr>
              <a:pPr algn="r"/>
              <a:t>155</a:t>
            </a:fld>
            <a:endParaRPr lang="en-US" sz="1200">
              <a:latin typeface="Times New Roman" pitchFamily="18" charset="0"/>
            </a:endParaRPr>
          </a:p>
        </p:txBody>
      </p:sp>
      <p:sp>
        <p:nvSpPr>
          <p:cNvPr id="116740" name="Slide Image Placeholder 1"/>
          <p:cNvSpPr>
            <a:spLocks noGrp="1" noRot="1" noChangeAspect="1" noTextEdit="1"/>
          </p:cNvSpPr>
          <p:nvPr>
            <p:ph type="sldImg"/>
          </p:nvPr>
        </p:nvSpPr>
        <p:spPr>
          <a:ln/>
        </p:spPr>
      </p:sp>
      <p:sp>
        <p:nvSpPr>
          <p:cNvPr id="11674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674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674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06A0277-6DD4-4E2E-84CB-458B4E273580}" type="slidenum">
              <a:rPr lang="en-US" sz="1200">
                <a:latin typeface="Times New Roman" pitchFamily="18" charset="0"/>
              </a:rPr>
              <a:pPr algn="r"/>
              <a:t>155</a:t>
            </a:fld>
            <a:endParaRPr lang="en-US" sz="1200">
              <a:latin typeface="Times New Roman" pitchFamily="18" charset="0"/>
            </a:endParaRPr>
          </a:p>
        </p:txBody>
      </p:sp>
    </p:spTree>
    <p:extLst>
      <p:ext uri="{BB962C8B-B14F-4D97-AF65-F5344CB8AC3E}">
        <p14:creationId xmlns:p14="http://schemas.microsoft.com/office/powerpoint/2010/main" val="2336139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7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7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EF8BE56-C2F3-41DB-A1B2-3BD4044A5B30}" type="slidenum">
              <a:rPr lang="en-US" smtClean="0">
                <a:latin typeface="Times New Roman" pitchFamily="18" charset="0"/>
              </a:rPr>
              <a:pPr/>
              <a:t>156</a:t>
            </a:fld>
            <a:endParaRPr lang="en-US" smtClean="0">
              <a:latin typeface="Times New Roman" pitchFamily="18" charset="0"/>
            </a:endParaRPr>
          </a:p>
        </p:txBody>
      </p:sp>
    </p:spTree>
    <p:extLst>
      <p:ext uri="{BB962C8B-B14F-4D97-AF65-F5344CB8AC3E}">
        <p14:creationId xmlns:p14="http://schemas.microsoft.com/office/powerpoint/2010/main" val="11604168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0DCDD7C-74DE-4046-9524-34B84B97D1D1}" type="slidenum">
              <a:rPr lang="en-US" smtClean="0">
                <a:latin typeface="Times New Roman" pitchFamily="18" charset="0"/>
              </a:rPr>
              <a:pPr/>
              <a:t>157</a:t>
            </a:fld>
            <a:endParaRPr lang="en-US" smtClean="0">
              <a:latin typeface="Times New Roman" pitchFamily="18" charset="0"/>
            </a:endParaRPr>
          </a:p>
        </p:txBody>
      </p:sp>
      <p:sp>
        <p:nvSpPr>
          <p:cNvPr id="1187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8CE560E-1F86-480A-BAB8-ACE4B0BCA0C8}" type="slidenum">
              <a:rPr lang="en-US" sz="1200">
                <a:latin typeface="Times New Roman" pitchFamily="18" charset="0"/>
              </a:rPr>
              <a:pPr algn="r"/>
              <a:t>157</a:t>
            </a:fld>
            <a:endParaRPr lang="en-US" sz="1200">
              <a:latin typeface="Times New Roman" pitchFamily="18" charset="0"/>
            </a:endParaRPr>
          </a:p>
        </p:txBody>
      </p:sp>
      <p:sp>
        <p:nvSpPr>
          <p:cNvPr id="118788" name="Slide Image Placeholder 1"/>
          <p:cNvSpPr>
            <a:spLocks noGrp="1" noRot="1" noChangeAspect="1" noTextEdit="1"/>
          </p:cNvSpPr>
          <p:nvPr>
            <p:ph type="sldImg"/>
          </p:nvPr>
        </p:nvSpPr>
        <p:spPr>
          <a:ln/>
        </p:spPr>
      </p:sp>
      <p:sp>
        <p:nvSpPr>
          <p:cNvPr id="1187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87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87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ECDE9FA-0F16-4F00-BC16-EEE2FEF0E8D5}" type="slidenum">
              <a:rPr lang="en-US" sz="1200">
                <a:latin typeface="Times New Roman" pitchFamily="18" charset="0"/>
              </a:rPr>
              <a:pPr algn="r"/>
              <a:t>157</a:t>
            </a:fld>
            <a:endParaRPr lang="en-US" sz="1200">
              <a:latin typeface="Times New Roman" pitchFamily="18" charset="0"/>
            </a:endParaRPr>
          </a:p>
        </p:txBody>
      </p:sp>
    </p:spTree>
    <p:extLst>
      <p:ext uri="{BB962C8B-B14F-4D97-AF65-F5344CB8AC3E}">
        <p14:creationId xmlns:p14="http://schemas.microsoft.com/office/powerpoint/2010/main" val="11430320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A710E2-D3B1-47FD-83E1-A5B9E4128A61}" type="slidenum">
              <a:rPr lang="en-US" smtClean="0">
                <a:latin typeface="Times New Roman" pitchFamily="18" charset="0"/>
              </a:rPr>
              <a:pPr/>
              <a:t>158</a:t>
            </a:fld>
            <a:endParaRPr lang="en-US" smtClean="0">
              <a:latin typeface="Times New Roman" pitchFamily="18" charset="0"/>
            </a:endParaRPr>
          </a:p>
        </p:txBody>
      </p:sp>
      <p:sp>
        <p:nvSpPr>
          <p:cNvPr id="11981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C1C0C27-AF68-4348-9BB4-EDAF3E6D913F}" type="slidenum">
              <a:rPr lang="en-US" sz="1200">
                <a:latin typeface="Times New Roman" pitchFamily="18" charset="0"/>
              </a:rPr>
              <a:pPr algn="r"/>
              <a:t>158</a:t>
            </a:fld>
            <a:endParaRPr lang="en-US" sz="1200">
              <a:latin typeface="Times New Roman" pitchFamily="18" charset="0"/>
            </a:endParaRPr>
          </a:p>
        </p:txBody>
      </p:sp>
      <p:sp>
        <p:nvSpPr>
          <p:cNvPr id="119812" name="Slide Image Placeholder 1"/>
          <p:cNvSpPr>
            <a:spLocks noGrp="1" noRot="1" noChangeAspect="1" noTextEdit="1"/>
          </p:cNvSpPr>
          <p:nvPr>
            <p:ph type="sldImg"/>
          </p:nvPr>
        </p:nvSpPr>
        <p:spPr>
          <a:ln/>
        </p:spPr>
      </p:sp>
      <p:sp>
        <p:nvSpPr>
          <p:cNvPr id="11981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981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981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B6343D-4CDD-4949-BA4C-69FBAC44A864}" type="slidenum">
              <a:rPr lang="en-US" sz="1200">
                <a:latin typeface="Times New Roman" pitchFamily="18" charset="0"/>
              </a:rPr>
              <a:pPr algn="r"/>
              <a:t>158</a:t>
            </a:fld>
            <a:endParaRPr lang="en-US" sz="1200">
              <a:latin typeface="Times New Roman" pitchFamily="18" charset="0"/>
            </a:endParaRPr>
          </a:p>
        </p:txBody>
      </p:sp>
    </p:spTree>
    <p:extLst>
      <p:ext uri="{BB962C8B-B14F-4D97-AF65-F5344CB8AC3E}">
        <p14:creationId xmlns:p14="http://schemas.microsoft.com/office/powerpoint/2010/main" val="26258558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159</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159</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159</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22474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latin typeface="Times New Roman" pitchFamily="18" charset="0"/>
              </a:rPr>
              <a:pPr/>
              <a:t>24</a:t>
            </a:fld>
            <a:endParaRPr lang="en-US" smtClean="0">
              <a:latin typeface="Times New Roman" pitchFamily="18" charset="0"/>
            </a:endParaRPr>
          </a:p>
        </p:txBody>
      </p:sp>
    </p:spTree>
    <p:extLst>
      <p:ext uri="{BB962C8B-B14F-4D97-AF65-F5344CB8AC3E}">
        <p14:creationId xmlns:p14="http://schemas.microsoft.com/office/powerpoint/2010/main" val="1538844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161</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161</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161</a:t>
            </a:fld>
            <a:endParaRPr lang="en-US" sz="1200">
              <a:latin typeface="Times New Roman" pitchFamily="18" charset="0"/>
            </a:endParaRPr>
          </a:p>
        </p:txBody>
      </p:sp>
    </p:spTree>
    <p:extLst>
      <p:ext uri="{BB962C8B-B14F-4D97-AF65-F5344CB8AC3E}">
        <p14:creationId xmlns:p14="http://schemas.microsoft.com/office/powerpoint/2010/main" val="1564092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162</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162</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162</a:t>
            </a:fld>
            <a:endParaRPr lang="en-US" sz="1200">
              <a:latin typeface="Times New Roman" pitchFamily="18" charset="0"/>
            </a:endParaRPr>
          </a:p>
        </p:txBody>
      </p:sp>
    </p:spTree>
    <p:extLst>
      <p:ext uri="{BB962C8B-B14F-4D97-AF65-F5344CB8AC3E}">
        <p14:creationId xmlns:p14="http://schemas.microsoft.com/office/powerpoint/2010/main" val="4795685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165</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165</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165</a:t>
            </a:fld>
            <a:endParaRPr lang="en-US" sz="1200">
              <a:latin typeface="Times New Roman" pitchFamily="18" charset="0"/>
            </a:endParaRPr>
          </a:p>
        </p:txBody>
      </p:sp>
    </p:spTree>
    <p:extLst>
      <p:ext uri="{BB962C8B-B14F-4D97-AF65-F5344CB8AC3E}">
        <p14:creationId xmlns:p14="http://schemas.microsoft.com/office/powerpoint/2010/main" val="37301305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0B72C59-1A32-476F-831A-F193D62A0979}" type="slidenum">
              <a:rPr lang="en-US" smtClean="0">
                <a:latin typeface="Times New Roman" pitchFamily="18" charset="0"/>
              </a:rPr>
              <a:pPr/>
              <a:t>166</a:t>
            </a:fld>
            <a:endParaRPr lang="en-US" smtClean="0">
              <a:latin typeface="Times New Roman" pitchFamily="18" charset="0"/>
            </a:endParaRPr>
          </a:p>
        </p:txBody>
      </p:sp>
      <p:sp>
        <p:nvSpPr>
          <p:cNvPr id="1249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00D8932-9710-4DE6-8EF2-94B78273BE57}" type="slidenum">
              <a:rPr lang="en-US" sz="1200">
                <a:latin typeface="Times New Roman" pitchFamily="18" charset="0"/>
              </a:rPr>
              <a:pPr algn="r"/>
              <a:t>166</a:t>
            </a:fld>
            <a:endParaRPr lang="en-US" sz="1200">
              <a:latin typeface="Times New Roman" pitchFamily="18" charset="0"/>
            </a:endParaRPr>
          </a:p>
        </p:txBody>
      </p:sp>
      <p:sp>
        <p:nvSpPr>
          <p:cNvPr id="124932" name="Slide Image Placeholder 1"/>
          <p:cNvSpPr>
            <a:spLocks noGrp="1" noRot="1" noChangeAspect="1" noTextEdit="1"/>
          </p:cNvSpPr>
          <p:nvPr>
            <p:ph type="sldImg"/>
          </p:nvPr>
        </p:nvSpPr>
        <p:spPr>
          <a:ln/>
        </p:spPr>
      </p:sp>
      <p:sp>
        <p:nvSpPr>
          <p:cNvPr id="1249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49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49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3CF807C-1B26-41D1-90AE-03E316349505}" type="slidenum">
              <a:rPr lang="en-US" sz="1200">
                <a:latin typeface="Times New Roman" pitchFamily="18" charset="0"/>
              </a:rPr>
              <a:pPr algn="r"/>
              <a:t>166</a:t>
            </a:fld>
            <a:endParaRPr lang="en-US" sz="1200">
              <a:latin typeface="Times New Roman" pitchFamily="18" charset="0"/>
            </a:endParaRPr>
          </a:p>
        </p:txBody>
      </p:sp>
    </p:spTree>
    <p:extLst>
      <p:ext uri="{BB962C8B-B14F-4D97-AF65-F5344CB8AC3E}">
        <p14:creationId xmlns:p14="http://schemas.microsoft.com/office/powerpoint/2010/main" val="29663034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167</a:t>
            </a:fld>
            <a:endParaRPr lang="en-US" smtClean="0">
              <a:latin typeface="Times New Roman" pitchFamily="18" charset="0"/>
            </a:endParaRPr>
          </a:p>
        </p:txBody>
      </p:sp>
    </p:spTree>
    <p:extLst>
      <p:ext uri="{BB962C8B-B14F-4D97-AF65-F5344CB8AC3E}">
        <p14:creationId xmlns:p14="http://schemas.microsoft.com/office/powerpoint/2010/main" val="18949462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168</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168</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168</a:t>
            </a:fld>
            <a:endParaRPr lang="en-US" sz="1200">
              <a:latin typeface="Times New Roman" pitchFamily="18" charset="0"/>
            </a:endParaRPr>
          </a:p>
        </p:txBody>
      </p:sp>
    </p:spTree>
    <p:extLst>
      <p:ext uri="{BB962C8B-B14F-4D97-AF65-F5344CB8AC3E}">
        <p14:creationId xmlns:p14="http://schemas.microsoft.com/office/powerpoint/2010/main" val="6633157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169</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169</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169</a:t>
            </a:fld>
            <a:endParaRPr lang="en-US" sz="1200">
              <a:latin typeface="Times New Roman" pitchFamily="18" charset="0"/>
            </a:endParaRPr>
          </a:p>
        </p:txBody>
      </p:sp>
    </p:spTree>
    <p:extLst>
      <p:ext uri="{BB962C8B-B14F-4D97-AF65-F5344CB8AC3E}">
        <p14:creationId xmlns:p14="http://schemas.microsoft.com/office/powerpoint/2010/main" val="524364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170</a:t>
            </a:fld>
            <a:endParaRPr lang="en-US" smtClean="0">
              <a:latin typeface="Times New Roman" pitchFamily="18" charset="0"/>
            </a:endParaRPr>
          </a:p>
        </p:txBody>
      </p:sp>
    </p:spTree>
    <p:extLst>
      <p:ext uri="{BB962C8B-B14F-4D97-AF65-F5344CB8AC3E}">
        <p14:creationId xmlns:p14="http://schemas.microsoft.com/office/powerpoint/2010/main" val="37390344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171</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171</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171</a:t>
            </a:fld>
            <a:endParaRPr lang="en-US" sz="1200">
              <a:latin typeface="Times New Roman" pitchFamily="18" charset="0"/>
            </a:endParaRPr>
          </a:p>
        </p:txBody>
      </p:sp>
    </p:spTree>
    <p:extLst>
      <p:ext uri="{BB962C8B-B14F-4D97-AF65-F5344CB8AC3E}">
        <p14:creationId xmlns:p14="http://schemas.microsoft.com/office/powerpoint/2010/main" val="523281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172</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172</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172</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16074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1/5/2014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1/5/2014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1/5/2014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1/5/2014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3413" cy="455613"/>
          </a:xfrm>
        </p:spPr>
        <p:txBody>
          <a:bodyPr/>
          <a:lstStyle>
            <a:lvl1pPr>
              <a:defRPr/>
            </a:lvl1pPr>
          </a:lstStyle>
          <a:p>
            <a:r>
              <a:rPr lang="en-US"/>
              <a:t> </a:t>
            </a:r>
          </a:p>
        </p:txBody>
      </p:sp>
      <p:sp>
        <p:nvSpPr>
          <p:cNvPr id="4" name="Footer Placeholder 3"/>
          <p:cNvSpPr>
            <a:spLocks noGrp="1"/>
          </p:cNvSpPr>
          <p:nvPr>
            <p:ph type="ftr" idx="11"/>
          </p:nvPr>
        </p:nvSpPr>
        <p:spPr>
          <a:xfrm>
            <a:off x="3124200" y="6248400"/>
            <a:ext cx="2894013" cy="455613"/>
          </a:xfrm>
        </p:spPr>
        <p:txBody>
          <a:bodyPr/>
          <a:lstStyle>
            <a:lvl1pPr>
              <a:defRPr/>
            </a:lvl1pPr>
          </a:lstStyle>
          <a:p>
            <a:r>
              <a:rPr lang="en-US"/>
              <a:t> </a:t>
            </a:r>
          </a:p>
        </p:txBody>
      </p:sp>
      <p:sp>
        <p:nvSpPr>
          <p:cNvPr id="5" name="Slide Number Placeholder 4"/>
          <p:cNvSpPr>
            <a:spLocks noGrp="1"/>
          </p:cNvSpPr>
          <p:nvPr>
            <p:ph type="sldNum" idx="12"/>
          </p:nvPr>
        </p:nvSpPr>
        <p:spPr>
          <a:xfrm>
            <a:off x="6553200" y="6248400"/>
            <a:ext cx="1903413" cy="455613"/>
          </a:xfrm>
        </p:spPr>
        <p:txBody>
          <a:bodyPr/>
          <a:lstStyle>
            <a:lvl1pPr>
              <a:defRPr/>
            </a:lvl1pPr>
          </a:lstStyle>
          <a:p>
            <a:fld id="{24748708-6592-4BF4-9EE7-7F4F892A97C5}" type="slidenum">
              <a:rPr lang="en-US"/>
              <a:pPr/>
              <a:t>‹#›</a:t>
            </a:fld>
            <a:r>
              <a:rPr lang="en-US"/>
              <a:t> </a:t>
            </a:r>
          </a:p>
        </p:txBody>
      </p:sp>
    </p:spTree>
    <p:extLst>
      <p:ext uri="{BB962C8B-B14F-4D97-AF65-F5344CB8AC3E}">
        <p14:creationId xmlns:p14="http://schemas.microsoft.com/office/powerpoint/2010/main" val="105188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405709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1/5/2014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1">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1/5/2014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5" r:id="rId18"/>
    <p:sldLayoutId id="2147484106" r:id="rId19"/>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93.w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vmlDrawing" Target="../drawings/vmlDrawing6.vml"/><Relationship Id="rId6" Type="http://schemas.openxmlformats.org/officeDocument/2006/relationships/image" Target="../media/image94.emf"/><Relationship Id="rId5" Type="http://schemas.openxmlformats.org/officeDocument/2006/relationships/oleObject" Target="../embeddings/Microsoft_Word_97_-_2003_Document1.doc"/><Relationship Id="rId4" Type="http://schemas.openxmlformats.org/officeDocument/2006/relationships/oleObject" Target="../embeddings/oleObject7.bin"/></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vmlDrawing" Target="../drawings/vmlDrawing7.vml"/><Relationship Id="rId6" Type="http://schemas.openxmlformats.org/officeDocument/2006/relationships/image" Target="../media/image95.emf"/><Relationship Id="rId5" Type="http://schemas.openxmlformats.org/officeDocument/2006/relationships/oleObject" Target="../embeddings/Microsoft_Word_97_-_2003_Document2.doc"/><Relationship Id="rId4" Type="http://schemas.openxmlformats.org/officeDocument/2006/relationships/oleObject" Target="../embeddings/oleObject8.bin"/></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8.xml"/><Relationship Id="rId1" Type="http://schemas.openxmlformats.org/officeDocument/2006/relationships/vmlDrawing" Target="../drawings/vmlDrawing8.vml"/><Relationship Id="rId6" Type="http://schemas.openxmlformats.org/officeDocument/2006/relationships/image" Target="../media/image97.emf"/><Relationship Id="rId5" Type="http://schemas.openxmlformats.org/officeDocument/2006/relationships/oleObject" Target="../embeddings/Microsoft_Word_97_-_2003_Document3.doc"/><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8.xml"/><Relationship Id="rId1" Type="http://schemas.openxmlformats.org/officeDocument/2006/relationships/vmlDrawing" Target="../drawings/vmlDrawing9.vml"/><Relationship Id="rId6" Type="http://schemas.openxmlformats.org/officeDocument/2006/relationships/image" Target="../media/image98.emf"/><Relationship Id="rId5" Type="http://schemas.openxmlformats.org/officeDocument/2006/relationships/oleObject" Target="../embeddings/Microsoft_Word_97_-_2003_Document4.doc"/><Relationship Id="rId4" Type="http://schemas.openxmlformats.org/officeDocument/2006/relationships/oleObject" Target="../embeddings/oleObject10.bin"/></Relationships>
</file>

<file path=ppt/slides/_rels/slide11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8.xml"/><Relationship Id="rId1" Type="http://schemas.openxmlformats.org/officeDocument/2006/relationships/vmlDrawing" Target="../drawings/vmlDrawing10.vml"/><Relationship Id="rId6" Type="http://schemas.openxmlformats.org/officeDocument/2006/relationships/image" Target="../media/image101.emf"/><Relationship Id="rId5" Type="http://schemas.openxmlformats.org/officeDocument/2006/relationships/oleObject" Target="../embeddings/Microsoft_Word_97_-_2003_Document5.doc"/><Relationship Id="rId4" Type="http://schemas.openxmlformats.org/officeDocument/2006/relationships/oleObject" Target="../embeddings/oleObject11.bin"/></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8.xml"/><Relationship Id="rId1" Type="http://schemas.openxmlformats.org/officeDocument/2006/relationships/vmlDrawing" Target="../drawings/vmlDrawing11.vml"/><Relationship Id="rId6" Type="http://schemas.openxmlformats.org/officeDocument/2006/relationships/image" Target="../media/image102.emf"/><Relationship Id="rId5" Type="http://schemas.openxmlformats.org/officeDocument/2006/relationships/oleObject" Target="../embeddings/Microsoft_Word_97_-_2003_Document6.doc"/><Relationship Id="rId4" Type="http://schemas.openxmlformats.org/officeDocument/2006/relationships/oleObject" Target="../embeddings/oleObject12.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vmlDrawing" Target="../drawings/vmlDrawing12.vml"/><Relationship Id="rId6" Type="http://schemas.openxmlformats.org/officeDocument/2006/relationships/image" Target="../media/image103.emf"/><Relationship Id="rId5" Type="http://schemas.openxmlformats.org/officeDocument/2006/relationships/oleObject" Target="../embeddings/Microsoft_Word_97_-_2003_Document7.doc"/><Relationship Id="rId4" Type="http://schemas.openxmlformats.org/officeDocument/2006/relationships/oleObject" Target="../embeddings/oleObject13.bin"/></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8.xml"/><Relationship Id="rId1" Type="http://schemas.openxmlformats.org/officeDocument/2006/relationships/vmlDrawing" Target="../drawings/vmlDrawing13.vml"/><Relationship Id="rId6" Type="http://schemas.openxmlformats.org/officeDocument/2006/relationships/image" Target="../media/image106.emf"/><Relationship Id="rId5" Type="http://schemas.openxmlformats.org/officeDocument/2006/relationships/oleObject" Target="../embeddings/Microsoft_Word_97_-_2003_Document8.doc"/><Relationship Id="rId4" Type="http://schemas.openxmlformats.org/officeDocument/2006/relationships/oleObject" Target="../embeddings/oleObject14.bin"/></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vmlDrawing" Target="../drawings/vmlDrawing14.vml"/><Relationship Id="rId5" Type="http://schemas.openxmlformats.org/officeDocument/2006/relationships/image" Target="../media/image109.emf"/><Relationship Id="rId4" Type="http://schemas.openxmlformats.org/officeDocument/2006/relationships/oleObject" Target="../embeddings/oleObject15.bin"/></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LDY0MYHP\MPj04034660000%5b1%5d.jpg" TargetMode="External"/><Relationship Id="rId4" Type="http://schemas.openxmlformats.org/officeDocument/2006/relationships/image" Target="../media/image110.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image" Target="../media/image111.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hyperlink" Target="http://www.pparx.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15.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16.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9.png"/><Relationship Id="rId5" Type="http://schemas.openxmlformats.org/officeDocument/2006/relationships/image" Target="../media/image118.wmf"/><Relationship Id="rId4" Type="http://schemas.openxmlformats.org/officeDocument/2006/relationships/notesSlide" Target="../notesSlides/notesSlide6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44.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20.w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9.jpeg"/><Relationship Id="rId5" Type="http://schemas.openxmlformats.org/officeDocument/2006/relationships/notesSlide" Target="../notesSlides/notesSlide74.xml"/><Relationship Id="rId4"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121.jpeg"/></Relationships>
</file>

<file path=ppt/slides/_rels/slide148.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22.w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9.jpeg"/><Relationship Id="rId5" Type="http://schemas.openxmlformats.org/officeDocument/2006/relationships/notesSlide" Target="../notesSlides/notesSlide78.xml"/><Relationship Id="rId4"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23.wmf"/><Relationship Id="rId4" Type="http://schemas.openxmlformats.org/officeDocument/2006/relationships/notesSlide" Target="../notesSlides/notesSlide8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24.jpe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25.jpeg"/><Relationship Id="rId4" Type="http://schemas.openxmlformats.org/officeDocument/2006/relationships/notesSlide" Target="../notesSlides/notesSlide83.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4.xml"/><Relationship Id="rId1" Type="http://schemas.openxmlformats.org/officeDocument/2006/relationships/tags" Target="../tags/tag40.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26.jpeg"/><Relationship Id="rId4" Type="http://schemas.openxmlformats.org/officeDocument/2006/relationships/notesSlide" Target="../notesSlides/notesSlide85.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127.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28.jpeg"/><Relationship Id="rId4" Type="http://schemas.openxmlformats.org/officeDocument/2006/relationships/notesSlide" Target="../notesSlides/notesSlide88.xml"/></Relationships>
</file>

<file path=ppt/slides/_rels/slide159.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2.png"/><Relationship Id="rId5" Type="http://schemas.openxmlformats.org/officeDocument/2006/relationships/notesSlide" Target="../notesSlides/notesSlide89.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13.xml"/><Relationship Id="rId7" Type="http://schemas.openxmlformats.org/officeDocument/2006/relationships/oleObject" Target="../embeddings/oleObject17.bin"/><Relationship Id="rId2" Type="http://schemas.openxmlformats.org/officeDocument/2006/relationships/tags" Target="../tags/tag51.xml"/><Relationship Id="rId1" Type="http://schemas.openxmlformats.org/officeDocument/2006/relationships/vmlDrawing" Target="../drawings/vmlDrawing15.vml"/><Relationship Id="rId6" Type="http://schemas.openxmlformats.org/officeDocument/2006/relationships/image" Target="../media/image129.png"/><Relationship Id="rId5" Type="http://schemas.openxmlformats.org/officeDocument/2006/relationships/oleObject" Target="../embeddings/oleObject16.bin"/><Relationship Id="rId4" Type="http://schemas.openxmlformats.org/officeDocument/2006/relationships/notesSlide" Target="../notesSlides/notesSlide9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40.wmf"/><Relationship Id="rId4" Type="http://schemas.openxmlformats.org/officeDocument/2006/relationships/notesSlide" Target="../notesSlides/notesSlide98.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41.png"/><Relationship Id="rId4" Type="http://schemas.openxmlformats.org/officeDocument/2006/relationships/notesSlide" Target="../notesSlides/notesSlide103.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41.png"/><Relationship Id="rId4" Type="http://schemas.openxmlformats.org/officeDocument/2006/relationships/notesSlide" Target="../notesSlides/notesSlide104.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4.xml"/><Relationship Id="rId1" Type="http://schemas.openxmlformats.org/officeDocument/2006/relationships/tags" Target="../tags/tag74.xml"/><Relationship Id="rId4" Type="http://schemas.openxmlformats.org/officeDocument/2006/relationships/image" Target="../media/image14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18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144.wmf"/><Relationship Id="rId2" Type="http://schemas.microsoft.com/office/2007/relationships/media" Target="../media/media1.WAV"/><Relationship Id="rId1" Type="http://schemas.openxmlformats.org/officeDocument/2006/relationships/tags" Target="../tags/tag77.xml"/><Relationship Id="rId6" Type="http://schemas.openxmlformats.org/officeDocument/2006/relationships/image" Target="../media/image143.png"/><Relationship Id="rId5" Type="http://schemas.openxmlformats.org/officeDocument/2006/relationships/notesSlide" Target="../notesSlides/notesSlide108.xml"/><Relationship Id="rId4"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GVXF6AFP\MPj01850520000%5b1%5d.jpg" TargetMode="External"/><Relationship Id="rId1" Type="http://schemas.openxmlformats.org/officeDocument/2006/relationships/tags" Target="../tags/tag79.xml"/><Relationship Id="rId5" Type="http://schemas.openxmlformats.org/officeDocument/2006/relationships/image" Target="../media/image145.jpeg"/><Relationship Id="rId4" Type="http://schemas.openxmlformats.org/officeDocument/2006/relationships/notesSlide" Target="../notesSlides/notesSlide11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85.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149.wmf"/></Relationships>
</file>

<file path=ppt/slides/_rels/slide1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22.xml"/><Relationship Id="rId1" Type="http://schemas.openxmlformats.org/officeDocument/2006/relationships/slideLayout" Target="../slideLayouts/slideLayout18.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hyperlink" Target="http://www.diabeteshealthconnection.com/images/healthy_living/asta_figure_sm.gif" TargetMode="External"/><Relationship Id="rId2" Type="http://schemas.openxmlformats.org/officeDocument/2006/relationships/notesSlide" Target="../notesSlides/notesSlide123.xml"/><Relationship Id="rId1" Type="http://schemas.openxmlformats.org/officeDocument/2006/relationships/slideLayout" Target="../slideLayouts/slideLayout23.xml"/><Relationship Id="rId6" Type="http://schemas.openxmlformats.org/officeDocument/2006/relationships/image" Target="../media/image159.jpeg"/><Relationship Id="rId5" Type="http://schemas.openxmlformats.org/officeDocument/2006/relationships/hyperlink" Target="http://www.diabeteshealthconnection.com/images/healthy_living/arm.jpg" TargetMode="External"/><Relationship Id="rId4" Type="http://schemas.openxmlformats.org/officeDocument/2006/relationships/image" Target="../media/image158.jpeg"/></Relationships>
</file>

<file path=ppt/slides/_rels/slide199.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iabetesed.net/"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7.xml"/><Relationship Id="rId5" Type="http://schemas.openxmlformats.org/officeDocument/2006/relationships/image" Target="../media/image162.png"/><Relationship Id="rId4" Type="http://schemas.openxmlformats.org/officeDocument/2006/relationships/notesSlide" Target="../notesSlides/notesSlide129.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63.jpeg"/><Relationship Id="rId4" Type="http://schemas.openxmlformats.org/officeDocument/2006/relationships/notesSlide" Target="../notesSlides/notesSlide130.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90.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1.xml"/><Relationship Id="rId1" Type="http://schemas.openxmlformats.org/officeDocument/2006/relationships/vmlDrawing" Target="../drawings/vmlDrawing16.vml"/><Relationship Id="rId6" Type="http://schemas.openxmlformats.org/officeDocument/2006/relationships/image" Target="../media/image164.emf"/><Relationship Id="rId5" Type="http://schemas.openxmlformats.org/officeDocument/2006/relationships/oleObject" Target="../embeddings/oleObject18.bin"/><Relationship Id="rId4" Type="http://schemas.openxmlformats.org/officeDocument/2006/relationships/notesSlide" Target="../notesSlides/notesSlide132.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3.xml"/><Relationship Id="rId1" Type="http://schemas.openxmlformats.org/officeDocument/2006/relationships/vmlDrawing" Target="../drawings/vmlDrawing17.vml"/><Relationship Id="rId6" Type="http://schemas.openxmlformats.org/officeDocument/2006/relationships/image" Target="../media/image165.emf"/><Relationship Id="rId5" Type="http://schemas.openxmlformats.org/officeDocument/2006/relationships/oleObject" Target="../embeddings/oleObject19.bin"/><Relationship Id="rId4" Type="http://schemas.openxmlformats.org/officeDocument/2006/relationships/notesSlide" Target="../notesSlides/notesSlide133.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95.xml"/><Relationship Id="rId5" Type="http://schemas.openxmlformats.org/officeDocument/2006/relationships/image" Target="../media/image166.jpeg"/><Relationship Id="rId4" Type="http://schemas.openxmlformats.org/officeDocument/2006/relationships/hyperlink" Target="http://www.diabetesed.net/page/_files/J-Clin-Endocrinol-Metab.-2012;97-16-38.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69.wmf"/><Relationship Id="rId4" Type="http://schemas.openxmlformats.org/officeDocument/2006/relationships/notesSlide" Target="../notesSlides/notesSlide13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0.xml"/><Relationship Id="rId1" Type="http://schemas.openxmlformats.org/officeDocument/2006/relationships/slideLayout" Target="../slideLayouts/slideLayout2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2.xml"/><Relationship Id="rId1" Type="http://schemas.openxmlformats.org/officeDocument/2006/relationships/slideLayout" Target="../slideLayouts/slideLayout15.xml"/><Relationship Id="rId6" Type="http://schemas.openxmlformats.org/officeDocument/2006/relationships/image" Target="../media/image174.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I48PR8YO\MPj04331060000%5b1%5d.jpg" TargetMode="External"/><Relationship Id="rId1" Type="http://schemas.microsoft.com/office/2007/relationships/media" Target="file:///C:\Documents%20and%20Settings\Owner.BEVERLY-Q62OQR5\Local%20Settings\Temporary%20Internet%20Files\Content.IE5\I48PR8YO\MPj04331060000%5b1%5d.jpg"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19.xml"/><Relationship Id="rId7" Type="http://schemas.openxmlformats.org/officeDocument/2006/relationships/image" Target="../media/image54.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3.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ww.worlddiabetesday.org/node/449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7.wmf"/><Relationship Id="rId4"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Documents%20and%20Settings\Owner.BEVERLY-Q62OQR5\Local%20Settings\Temporary%20Internet%20Files\Content.IE5\4DQRG92N\MPj04027780000%5b1%5d.jpg" TargetMode="External"/><Relationship Id="rId1" Type="http://schemas.microsoft.com/office/2007/relationships/media" Target="file:///C:\Documents%20and%20Settings\Owner.BEVERLY-Q62OQR5\Local%20Settings\Temporary%20Internet%20Files\Content.IE5\4DQRG92N\MPj04027780000%5b1%5d.jpg" TargetMode="External"/><Relationship Id="rId5" Type="http://schemas.openxmlformats.org/officeDocument/2006/relationships/image" Target="../media/image76.wmf"/><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8.wmf"/><Relationship Id="rId4" Type="http://schemas.openxmlformats.org/officeDocument/2006/relationships/oleObject" Target="../embeddings/oleObject6.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Becoming a Diabetes Educator – Day 1</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fr-FR" sz="800" i="1">
              <a:latin typeface="Verdana" pitchFamily="34" charset="0"/>
            </a:endParaRPr>
          </a:p>
        </p:txBody>
      </p:sp>
      <p:sp>
        <p:nvSpPr>
          <p:cNvPr id="28675"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fr-FR" sz="1000">
              <a:latin typeface="Verdana" pitchFamily="34" charset="0"/>
            </a:endParaRPr>
          </a:p>
        </p:txBody>
      </p:sp>
      <p:sp>
        <p:nvSpPr>
          <p:cNvPr id="28676"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rPr>
              <a:t> </a:t>
            </a:r>
            <a:endParaRPr lang="en-US">
              <a:solidFill>
                <a:srgbClr val="000000"/>
              </a:solidFill>
              <a:latin typeface="Verdana" pitchFamily="34" charset="0"/>
            </a:endParaRPr>
          </a:p>
        </p:txBody>
      </p:sp>
      <p:grpSp>
        <p:nvGrpSpPr>
          <p:cNvPr id="28677" name="Group 5"/>
          <p:cNvGrpSpPr>
            <a:grpSpLocks/>
          </p:cNvGrpSpPr>
          <p:nvPr/>
        </p:nvGrpSpPr>
        <p:grpSpPr bwMode="auto">
          <a:xfrm>
            <a:off x="304800" y="1295400"/>
            <a:ext cx="7288213" cy="5265738"/>
            <a:chOff x="601" y="970"/>
            <a:chExt cx="4591" cy="2888"/>
          </a:xfrm>
        </p:grpSpPr>
        <p:sp>
          <p:nvSpPr>
            <p:cNvPr id="28679" name="Freeform 6"/>
            <p:cNvSpPr>
              <a:spLocks/>
            </p:cNvSpPr>
            <p:nvPr/>
          </p:nvSpPr>
          <p:spPr bwMode="auto">
            <a:xfrm>
              <a:off x="1250" y="1135"/>
              <a:ext cx="3755" cy="2111"/>
            </a:xfrm>
            <a:custGeom>
              <a:avLst/>
              <a:gdLst>
                <a:gd name="T0" fmla="*/ 11110 w 3216"/>
                <a:gd name="T1" fmla="*/ 6244 h 1808"/>
                <a:gd name="T2" fmla="*/ 0 w 3216"/>
                <a:gd name="T3" fmla="*/ 6244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0"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5</a:t>
              </a:r>
              <a:endParaRPr lang="en-US" sz="2000">
                <a:latin typeface="Verdana" pitchFamily="34" charset="0"/>
              </a:endParaRPr>
            </a:p>
          </p:txBody>
        </p:sp>
        <p:sp>
          <p:nvSpPr>
            <p:cNvPr id="28684"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5"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6"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7"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1.5</a:t>
              </a:r>
              <a:endParaRPr lang="en-US" sz="2000">
                <a:latin typeface="Verdana" pitchFamily="34" charset="0"/>
              </a:endParaRPr>
            </a:p>
          </p:txBody>
        </p:sp>
        <p:sp>
          <p:nvSpPr>
            <p:cNvPr id="28688"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4.4</a:t>
              </a:r>
              <a:endParaRPr lang="en-US" sz="2000">
                <a:latin typeface="Verdana" pitchFamily="34" charset="0"/>
              </a:endParaRPr>
            </a:p>
          </p:txBody>
        </p:sp>
        <p:sp>
          <p:nvSpPr>
            <p:cNvPr id="28689"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6.7</a:t>
              </a:r>
              <a:endParaRPr lang="en-US" sz="2000">
                <a:latin typeface="Verdana" pitchFamily="34" charset="0"/>
              </a:endParaRPr>
            </a:p>
          </p:txBody>
        </p:sp>
        <p:sp>
          <p:nvSpPr>
            <p:cNvPr id="28690"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11.6</a:t>
              </a:r>
              <a:endParaRPr lang="en-US" sz="2000">
                <a:solidFill>
                  <a:schemeClr val="bg1"/>
                </a:solidFill>
                <a:latin typeface="Verdana" pitchFamily="34" charset="0"/>
              </a:endParaRPr>
            </a:p>
          </p:txBody>
        </p:sp>
        <p:sp>
          <p:nvSpPr>
            <p:cNvPr id="28691"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21.3</a:t>
              </a:r>
              <a:endParaRPr lang="en-US" sz="2000">
                <a:solidFill>
                  <a:schemeClr val="bg1"/>
                </a:solidFill>
                <a:latin typeface="Verdana" pitchFamily="34" charset="0"/>
              </a:endParaRPr>
            </a:p>
          </p:txBody>
        </p:sp>
        <p:sp>
          <p:nvSpPr>
            <p:cNvPr id="28692"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42.1</a:t>
              </a:r>
              <a:endParaRPr lang="en-US" sz="2000">
                <a:solidFill>
                  <a:schemeClr val="bg1"/>
                </a:solidFill>
                <a:latin typeface="Verdana" pitchFamily="34" charset="0"/>
              </a:endParaRPr>
            </a:p>
          </p:txBody>
        </p:sp>
        <p:sp>
          <p:nvSpPr>
            <p:cNvPr id="28693"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2.2</a:t>
              </a:r>
              <a:endParaRPr lang="en-US" sz="2000">
                <a:latin typeface="Verdana" pitchFamily="34" charset="0"/>
              </a:endParaRPr>
            </a:p>
          </p:txBody>
        </p:sp>
        <p:sp>
          <p:nvSpPr>
            <p:cNvPr id="28694"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2.9</a:t>
              </a:r>
              <a:endParaRPr lang="en-US" sz="2000">
                <a:latin typeface="Verdana" pitchFamily="34" charset="0"/>
              </a:endParaRPr>
            </a:p>
          </p:txBody>
        </p:sp>
        <p:sp>
          <p:nvSpPr>
            <p:cNvPr id="28695"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4.3</a:t>
              </a:r>
              <a:endParaRPr lang="en-US" sz="2000">
                <a:latin typeface="Verdana" pitchFamily="34" charset="0"/>
              </a:endParaRPr>
            </a:p>
          </p:txBody>
        </p:sp>
        <p:sp>
          <p:nvSpPr>
            <p:cNvPr id="28696"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5.0</a:t>
              </a:r>
              <a:endParaRPr lang="en-US" sz="2000">
                <a:latin typeface="Verdana" pitchFamily="34" charset="0"/>
              </a:endParaRPr>
            </a:p>
          </p:txBody>
        </p:sp>
        <p:sp>
          <p:nvSpPr>
            <p:cNvPr id="28697"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15.8</a:t>
              </a:r>
              <a:endParaRPr lang="en-US" sz="2000">
                <a:solidFill>
                  <a:schemeClr val="bg1"/>
                </a:solidFill>
                <a:latin typeface="Verdana" pitchFamily="34" charset="0"/>
              </a:endParaRPr>
            </a:p>
          </p:txBody>
        </p:sp>
        <p:sp>
          <p:nvSpPr>
            <p:cNvPr id="28698"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27.6</a:t>
              </a:r>
              <a:endParaRPr lang="en-US" sz="2000">
                <a:solidFill>
                  <a:schemeClr val="bg1"/>
                </a:solidFill>
                <a:latin typeface="Verdana" pitchFamily="34" charset="0"/>
              </a:endParaRPr>
            </a:p>
          </p:txBody>
        </p:sp>
        <p:sp>
          <p:nvSpPr>
            <p:cNvPr id="28699"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40.3</a:t>
              </a:r>
              <a:endParaRPr lang="en-US" sz="2000">
                <a:solidFill>
                  <a:schemeClr val="bg1"/>
                </a:solidFill>
                <a:latin typeface="Verdana" pitchFamily="34" charset="0"/>
              </a:endParaRPr>
            </a:p>
          </p:txBody>
        </p:sp>
        <p:sp>
          <p:nvSpPr>
            <p:cNvPr id="28700"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54.0</a:t>
              </a:r>
              <a:endParaRPr lang="en-US" sz="2000">
                <a:solidFill>
                  <a:schemeClr val="bg1"/>
                </a:solidFill>
                <a:latin typeface="Verdana" pitchFamily="34" charset="0"/>
              </a:endParaRPr>
            </a:p>
          </p:txBody>
        </p:sp>
        <p:sp>
          <p:nvSpPr>
            <p:cNvPr id="28701"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93.2</a:t>
              </a:r>
              <a:endParaRPr lang="en-US" sz="2000">
                <a:solidFill>
                  <a:schemeClr val="bg1"/>
                </a:solidFill>
                <a:latin typeface="Verdana" pitchFamily="34" charset="0"/>
              </a:endParaRPr>
            </a:p>
          </p:txBody>
        </p:sp>
        <p:sp>
          <p:nvSpPr>
            <p:cNvPr id="28702"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8.1</a:t>
              </a:r>
              <a:endParaRPr lang="en-US" sz="2000">
                <a:latin typeface="Verdana" pitchFamily="34" charset="0"/>
              </a:endParaRPr>
            </a:p>
          </p:txBody>
        </p:sp>
        <p:sp>
          <p:nvSpPr>
            <p:cNvPr id="28703"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10</a:t>
              </a:r>
              <a:endParaRPr lang="en-US" sz="2000">
                <a:latin typeface="Verdana" pitchFamily="34" charset="0"/>
              </a:endParaRPr>
            </a:p>
          </p:txBody>
        </p:sp>
        <p:sp>
          <p:nvSpPr>
            <p:cNvPr id="28704" name="Rectangle 31"/>
            <p:cNvSpPr>
              <a:spLocks noChangeArrowheads="1"/>
            </p:cNvSpPr>
            <p:nvPr/>
          </p:nvSpPr>
          <p:spPr bwMode="auto">
            <a:xfrm>
              <a:off x="1947" y="1179"/>
              <a:ext cx="57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chemeClr val="accent2">
                      <a:lumMod val="50000"/>
                    </a:schemeClr>
                  </a:solidFill>
                  <a:latin typeface="Verdana" pitchFamily="34" charset="0"/>
                </a:rPr>
                <a:t>Women</a:t>
              </a:r>
              <a:endParaRPr lang="en-US" sz="2000" dirty="0">
                <a:solidFill>
                  <a:schemeClr val="accent2">
                    <a:lumMod val="50000"/>
                  </a:schemeClr>
                </a:solidFill>
                <a:latin typeface="Verdana" pitchFamily="34" charset="0"/>
              </a:endParaRPr>
            </a:p>
          </p:txBody>
        </p:sp>
        <p:sp>
          <p:nvSpPr>
            <p:cNvPr id="28705"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chemeClr val="accent2">
                      <a:lumMod val="50000"/>
                    </a:schemeClr>
                  </a:solidFill>
                  <a:latin typeface="Verdana" pitchFamily="34" charset="0"/>
                </a:rPr>
                <a:t>Men</a:t>
              </a:r>
              <a:endParaRPr lang="en-US" sz="2000" dirty="0">
                <a:solidFill>
                  <a:schemeClr val="accent2">
                    <a:lumMod val="50000"/>
                  </a:schemeClr>
                </a:solidFill>
                <a:latin typeface="Verdana" pitchFamily="34" charset="0"/>
              </a:endParaRPr>
            </a:p>
          </p:txBody>
        </p:sp>
        <p:sp>
          <p:nvSpPr>
            <p:cNvPr id="28706"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40</a:t>
              </a:r>
              <a:endParaRPr lang="en-US" sz="2000">
                <a:latin typeface="Verdana" pitchFamily="34" charset="0"/>
              </a:endParaRPr>
            </a:p>
          </p:txBody>
        </p:sp>
        <p:sp>
          <p:nvSpPr>
            <p:cNvPr id="28707"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70</a:t>
              </a:r>
              <a:endParaRPr lang="en-US" sz="2000">
                <a:latin typeface="Verdana" pitchFamily="34" charset="0"/>
              </a:endParaRPr>
            </a:p>
          </p:txBody>
        </p:sp>
        <p:sp>
          <p:nvSpPr>
            <p:cNvPr id="28708"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chemeClr val="bg1"/>
                  </a:solidFill>
                </a:rPr>
                <a:t>100</a:t>
              </a:r>
              <a:endParaRPr lang="en-US" sz="2000">
                <a:solidFill>
                  <a:schemeClr val="bg1"/>
                </a:solidFill>
                <a:latin typeface="Verdana" pitchFamily="34" charset="0"/>
              </a:endParaRPr>
            </a:p>
          </p:txBody>
        </p:sp>
        <p:sp>
          <p:nvSpPr>
            <p:cNvPr id="28709"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chemeClr val="bg1"/>
                  </a:solidFill>
                </a:rPr>
                <a:t>0</a:t>
              </a:r>
              <a:endParaRPr lang="en-US" sz="2000">
                <a:solidFill>
                  <a:schemeClr val="bg1"/>
                </a:solidFill>
                <a:latin typeface="Verdana" pitchFamily="34" charset="0"/>
              </a:endParaRPr>
            </a:p>
          </p:txBody>
        </p:sp>
        <p:sp>
          <p:nvSpPr>
            <p:cNvPr id="28710"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&lt;22</a:t>
              </a:r>
            </a:p>
          </p:txBody>
        </p:sp>
        <p:sp>
          <p:nvSpPr>
            <p:cNvPr id="28711"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&lt;23</a:t>
              </a:r>
            </a:p>
          </p:txBody>
        </p:sp>
        <p:sp>
          <p:nvSpPr>
            <p:cNvPr id="28712"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23-</a:t>
              </a:r>
            </a:p>
          </p:txBody>
        </p:sp>
        <p:sp>
          <p:nvSpPr>
            <p:cNvPr id="28713"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23.9</a:t>
              </a:r>
            </a:p>
          </p:txBody>
        </p:sp>
        <p:sp>
          <p:nvSpPr>
            <p:cNvPr id="28714" name="Rectangle 41"/>
            <p:cNvSpPr>
              <a:spLocks noChangeArrowheads="1"/>
            </p:cNvSpPr>
            <p:nvPr/>
          </p:nvSpPr>
          <p:spPr bwMode="auto">
            <a:xfrm>
              <a:off x="2266" y="3708"/>
              <a:ext cx="208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latin typeface="Verdana" pitchFamily="34" charset="0"/>
                </a:rPr>
                <a:t>Body mass index (kg/m</a:t>
              </a:r>
              <a:r>
                <a:rPr lang="en-US" b="1" baseline="30000">
                  <a:latin typeface="Verdana" pitchFamily="34" charset="0"/>
                </a:rPr>
                <a:t>2</a:t>
              </a:r>
              <a:r>
                <a:rPr lang="en-US" b="1">
                  <a:solidFill>
                    <a:schemeClr val="bg1"/>
                  </a:solidFill>
                  <a:latin typeface="Verdana" pitchFamily="34" charset="0"/>
                </a:rPr>
                <a:t>)</a:t>
              </a:r>
            </a:p>
          </p:txBody>
        </p:sp>
        <p:sp>
          <p:nvSpPr>
            <p:cNvPr id="28715"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24.9</a:t>
              </a:r>
            </a:p>
          </p:txBody>
        </p:sp>
        <p:sp>
          <p:nvSpPr>
            <p:cNvPr id="28716"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26.9</a:t>
              </a:r>
            </a:p>
          </p:txBody>
        </p:sp>
        <p:sp>
          <p:nvSpPr>
            <p:cNvPr id="28717"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28.9</a:t>
              </a:r>
            </a:p>
          </p:txBody>
        </p:sp>
        <p:sp>
          <p:nvSpPr>
            <p:cNvPr id="28718"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30.9</a:t>
              </a:r>
            </a:p>
          </p:txBody>
        </p:sp>
        <p:sp>
          <p:nvSpPr>
            <p:cNvPr id="28719"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32.9</a:t>
              </a:r>
            </a:p>
          </p:txBody>
        </p:sp>
        <p:sp>
          <p:nvSpPr>
            <p:cNvPr id="28720"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34.9</a:t>
              </a:r>
            </a:p>
          </p:txBody>
        </p:sp>
        <p:sp>
          <p:nvSpPr>
            <p:cNvPr id="28721"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24-</a:t>
              </a:r>
            </a:p>
          </p:txBody>
        </p:sp>
        <p:sp>
          <p:nvSpPr>
            <p:cNvPr id="28722"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25-</a:t>
              </a:r>
            </a:p>
          </p:txBody>
        </p:sp>
        <p:sp>
          <p:nvSpPr>
            <p:cNvPr id="28723"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27-</a:t>
              </a:r>
            </a:p>
          </p:txBody>
        </p:sp>
        <p:sp>
          <p:nvSpPr>
            <p:cNvPr id="28724"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29-</a:t>
              </a:r>
            </a:p>
          </p:txBody>
        </p:sp>
        <p:sp>
          <p:nvSpPr>
            <p:cNvPr id="28725"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31-</a:t>
              </a:r>
            </a:p>
          </p:txBody>
        </p:sp>
        <p:sp>
          <p:nvSpPr>
            <p:cNvPr id="28726"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33-</a:t>
              </a:r>
            </a:p>
          </p:txBody>
        </p:sp>
        <p:sp>
          <p:nvSpPr>
            <p:cNvPr id="28727"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Verdana" pitchFamily="34" charset="0"/>
                </a:rPr>
                <a:t>35+</a:t>
              </a:r>
            </a:p>
          </p:txBody>
        </p:sp>
        <p:sp>
          <p:nvSpPr>
            <p:cNvPr id="28728"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9" name="Freeform 56"/>
            <p:cNvSpPr>
              <a:spLocks/>
            </p:cNvSpPr>
            <p:nvPr/>
          </p:nvSpPr>
          <p:spPr bwMode="auto">
            <a:xfrm>
              <a:off x="1485" y="1173"/>
              <a:ext cx="3533" cy="1981"/>
            </a:xfrm>
            <a:custGeom>
              <a:avLst/>
              <a:gdLst>
                <a:gd name="T0" fmla="*/ 0 w 3026"/>
                <a:gd name="T1" fmla="*/ 5854 h 1697"/>
                <a:gd name="T2" fmla="*/ 1157 w 3026"/>
                <a:gd name="T3" fmla="*/ 5236 h 1697"/>
                <a:gd name="T4" fmla="*/ 2393 w 3026"/>
                <a:gd name="T5" fmla="*/ 4773 h 1697"/>
                <a:gd name="T6" fmla="*/ 3664 w 3026"/>
                <a:gd name="T7" fmla="*/ 4578 h 1697"/>
                <a:gd name="T8" fmla="*/ 4822 w 3026"/>
                <a:gd name="T9" fmla="*/ 3542 h 1697"/>
                <a:gd name="T10" fmla="*/ 6053 w 3026"/>
                <a:gd name="T11" fmla="*/ 2694 h 1697"/>
                <a:gd name="T12" fmla="*/ 7250 w 3026"/>
                <a:gd name="T13" fmla="*/ 2348 h 1697"/>
                <a:gd name="T14" fmla="*/ 8485 w 3026"/>
                <a:gd name="T15" fmla="*/ 1850 h 1697"/>
                <a:gd name="T16" fmla="*/ 9526 w 3026"/>
                <a:gd name="T17" fmla="*/ 1311 h 1697"/>
                <a:gd name="T18" fmla="*/ 10448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0" name="Freeform 57"/>
            <p:cNvSpPr>
              <a:spLocks/>
            </p:cNvSpPr>
            <p:nvPr/>
          </p:nvSpPr>
          <p:spPr bwMode="auto">
            <a:xfrm>
              <a:off x="1863" y="1773"/>
              <a:ext cx="3155" cy="1381"/>
            </a:xfrm>
            <a:custGeom>
              <a:avLst/>
              <a:gdLst>
                <a:gd name="T0" fmla="*/ 0 w 2702"/>
                <a:gd name="T1" fmla="*/ 4080 h 1183"/>
                <a:gd name="T2" fmla="*/ 1196 w 2702"/>
                <a:gd name="T3" fmla="*/ 4040 h 1183"/>
                <a:gd name="T4" fmla="*/ 2391 w 2702"/>
                <a:gd name="T5" fmla="*/ 3886 h 1183"/>
                <a:gd name="T6" fmla="*/ 3705 w 2702"/>
                <a:gd name="T7" fmla="*/ 3618 h 1183"/>
                <a:gd name="T8" fmla="*/ 4942 w 2702"/>
                <a:gd name="T9" fmla="*/ 2925 h 1183"/>
                <a:gd name="T10" fmla="*/ 6096 w 2702"/>
                <a:gd name="T11" fmla="*/ 2229 h 1183"/>
                <a:gd name="T12" fmla="*/ 7253 w 2702"/>
                <a:gd name="T13" fmla="*/ 1114 h 1183"/>
                <a:gd name="T14" fmla="*/ 8335 w 2702"/>
                <a:gd name="T15" fmla="*/ 768 h 1183"/>
                <a:gd name="T16" fmla="*/ 9337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1"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p>
              <a:endParaRPr lang="en-US"/>
            </a:p>
          </p:txBody>
        </p:sp>
        <p:sp>
          <p:nvSpPr>
            <p:cNvPr id="28732"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p>
              <a:endParaRPr lang="en-US"/>
            </a:p>
          </p:txBody>
        </p:sp>
        <p:sp>
          <p:nvSpPr>
            <p:cNvPr id="28733"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p>
              <a:endParaRPr lang="en-US"/>
            </a:p>
          </p:txBody>
        </p:sp>
        <p:sp>
          <p:nvSpPr>
            <p:cNvPr id="28734"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p>
              <a:endParaRPr lang="en-US"/>
            </a:p>
          </p:txBody>
        </p:sp>
        <p:sp>
          <p:nvSpPr>
            <p:cNvPr id="28735"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p>
              <a:endParaRPr lang="en-US"/>
            </a:p>
          </p:txBody>
        </p:sp>
        <p:sp>
          <p:nvSpPr>
            <p:cNvPr id="28736"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p>
              <a:endParaRPr lang="en-US"/>
            </a:p>
          </p:txBody>
        </p:sp>
        <p:sp>
          <p:nvSpPr>
            <p:cNvPr id="28737"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p>
              <a:endParaRPr lang="en-US"/>
            </a:p>
          </p:txBody>
        </p:sp>
        <p:sp>
          <p:nvSpPr>
            <p:cNvPr id="28738"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p>
              <a:endParaRPr lang="en-US"/>
            </a:p>
          </p:txBody>
        </p:sp>
        <p:sp>
          <p:nvSpPr>
            <p:cNvPr id="28739"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0"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1"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b="1" dirty="0">
                  <a:latin typeface="Verdana" pitchFamily="34" charset="0"/>
                </a:rPr>
                <a:t>Risk of type 2 diabetes</a:t>
              </a:r>
            </a:p>
          </p:txBody>
        </p:sp>
        <p:sp>
          <p:nvSpPr>
            <p:cNvPr id="28742"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3"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4"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5"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6"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7"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8"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9"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0"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1"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2"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3"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p>
              <a:endParaRPr lang="en-US"/>
            </a:p>
          </p:txBody>
        </p:sp>
        <p:sp>
          <p:nvSpPr>
            <p:cNvPr id="28754"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p>
              <a:endParaRPr lang="en-US"/>
            </a:p>
          </p:txBody>
        </p:sp>
      </p:grpSp>
      <p:sp>
        <p:nvSpPr>
          <p:cNvPr id="28678" name="Rectangle 82"/>
          <p:cNvSpPr>
            <a:spLocks noGrp="1" noChangeArrowheads="1"/>
          </p:cNvSpPr>
          <p:nvPr>
            <p:ph type="title"/>
          </p:nvPr>
        </p:nvSpPr>
        <p:spPr>
          <a:xfrm>
            <a:off x="457200" y="304800"/>
            <a:ext cx="8229600" cy="792163"/>
          </a:xfrm>
        </p:spPr>
        <p:txBody>
          <a:bodyPr anchor="t" anchorCtr="0">
            <a:normAutofit fontScale="90000"/>
          </a:bodyPr>
          <a:lstStyle/>
          <a:p>
            <a:pPr eaLnBrk="1" hangingPunct="1"/>
            <a:r>
              <a:rPr lang="en-US" sz="2800" smtClean="0"/>
              <a:t>The relationship between BMI and </a:t>
            </a:r>
            <a:br>
              <a:rPr lang="en-US" sz="2800" smtClean="0"/>
            </a:br>
            <a:r>
              <a:rPr lang="en-US" sz="2800" smtClean="0"/>
              <a:t>the risk of developing type 2 diabetes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262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3403655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295400"/>
            <a:ext cx="8382000" cy="5791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855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39480346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ext uri="{D42A27DB-BD31-4B8C-83A1-F6EECF244321}">
                <p14:modId xmlns:p14="http://schemas.microsoft.com/office/powerpoint/2010/main" val="1032797902"/>
              </p:ext>
            </p:extLst>
          </p:nvPr>
        </p:nvGraphicFramePr>
        <p:xfrm>
          <a:off x="169863" y="1662113"/>
          <a:ext cx="8321675" cy="5726112"/>
        </p:xfrm>
        <a:graphic>
          <a:graphicData uri="http://schemas.openxmlformats.org/presentationml/2006/ole">
            <mc:AlternateContent xmlns:mc="http://schemas.openxmlformats.org/markup-compatibility/2006">
              <mc:Choice xmlns:v="urn:schemas-microsoft-com:vml" Requires="v">
                <p:oleObj spid="_x0000_s1748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169863" y="1662113"/>
                        <a:ext cx="8321675"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897051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1170154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497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ext uri="{D42A27DB-BD31-4B8C-83A1-F6EECF244321}">
                <p14:modId xmlns:p14="http://schemas.microsoft.com/office/powerpoint/2010/main" val="1235593934"/>
              </p:ext>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18505" name="Document" r:id="rId5" imgW="7887878" imgH="5431064" progId="Word.Document.8">
                  <p:embed/>
                </p:oleObj>
              </mc:Choice>
              <mc:Fallback>
                <p:oleObj name="Document" r:id="rId5" imgW="7887878" imgH="5431064" progId="Word.Document.8">
                  <p:embed/>
                  <p:pic>
                    <p:nvPicPr>
                      <p:cNvPr id="0" name=""/>
                      <p:cNvPicPr>
                        <a:picLocks noChangeAspect="1" noChangeArrowheads="1"/>
                      </p:cNvPicPr>
                      <p:nvPr/>
                    </p:nvPicPr>
                    <p:blipFill>
                      <a:blip r:embed="rId6"/>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439123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21669810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3592354817"/>
              </p:ext>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19529"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82308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lnSpcReduction="10000"/>
          </a:bodyPr>
          <a:lstStyle/>
          <a:p>
            <a:pPr>
              <a:buFont typeface="Arial" pitchFamily="34" charset="0"/>
              <a:buChar char="•"/>
              <a:defRPr/>
            </a:pPr>
            <a:r>
              <a:rPr lang="en-US" dirty="0" smtClean="0"/>
              <a:t>34% BMI 30 +,  34% BMI 25-29</a:t>
            </a:r>
          </a:p>
          <a:p>
            <a:pPr>
              <a:buFont typeface="Arial" pitchFamily="34" charset="0"/>
              <a:buChar char="•"/>
              <a:defRPr/>
            </a:pPr>
            <a:r>
              <a:rPr lang="en-US" dirty="0" smtClean="0"/>
              <a:t>We burn 100 </a:t>
            </a:r>
            <a:r>
              <a:rPr lang="en-US" dirty="0" err="1" smtClean="0"/>
              <a:t>cals</a:t>
            </a:r>
            <a:r>
              <a:rPr lang="en-US" dirty="0" smtClean="0"/>
              <a:t> less a day at work</a:t>
            </a:r>
          </a:p>
          <a:p>
            <a:pPr>
              <a:buFont typeface="Arial" pitchFamily="34" charset="0"/>
              <a:buChar char="•"/>
              <a:defRPr/>
            </a:pPr>
            <a:r>
              <a:rPr lang="en-US" dirty="0" smtClean="0"/>
              <a:t>1/3 of all </a:t>
            </a:r>
            <a:r>
              <a:rPr lang="en-US" dirty="0" err="1" smtClean="0"/>
              <a:t>overwt</a:t>
            </a:r>
            <a:r>
              <a:rPr lang="en-US" dirty="0" smtClean="0"/>
              <a:t> people don’t get diabetes</a:t>
            </a:r>
            <a:endParaRPr lang="en-US" dirty="0"/>
          </a:p>
        </p:txBody>
      </p:sp>
      <p:pic>
        <p:nvPicPr>
          <p:cNvPr id="13315"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0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ext uri="{D42A27DB-BD31-4B8C-83A1-F6EECF244321}">
                <p14:modId xmlns:p14="http://schemas.microsoft.com/office/powerpoint/2010/main" val="3874683428"/>
              </p:ext>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20553"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647476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4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99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ext uri="{D42A27DB-BD31-4B8C-83A1-F6EECF244321}">
                <p14:modId xmlns:p14="http://schemas.microsoft.com/office/powerpoint/2010/main" val="1724687204"/>
              </p:ext>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21577"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29706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ext uri="{D42A27DB-BD31-4B8C-83A1-F6EECF244321}">
                <p14:modId xmlns:p14="http://schemas.microsoft.com/office/powerpoint/2010/main" val="55821782"/>
              </p:ext>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22601"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174522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ext uri="{D42A27DB-BD31-4B8C-83A1-F6EECF244321}">
                <p14:modId xmlns:p14="http://schemas.microsoft.com/office/powerpoint/2010/main" val="1482774982"/>
              </p:ext>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23625"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005348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1253313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304800" y="1813560"/>
            <a:ext cx="4343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648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1211657561"/>
      </p:ext>
    </p:extLst>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ext uri="{D42A27DB-BD31-4B8C-83A1-F6EECF244321}">
                <p14:modId xmlns:p14="http://schemas.microsoft.com/office/powerpoint/2010/main" val="1972058715"/>
              </p:ext>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24649"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67284864"/>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343199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BMI Cutoff for Diabetes Risk Differs based on Ethnicity</a:t>
            </a:r>
            <a:endParaRPr lang="en-US" dirty="0"/>
          </a:p>
        </p:txBody>
      </p:sp>
      <p:sp>
        <p:nvSpPr>
          <p:cNvPr id="3" name="Content Placeholder 2"/>
          <p:cNvSpPr>
            <a:spLocks noGrp="1"/>
          </p:cNvSpPr>
          <p:nvPr>
            <p:ph idx="1"/>
          </p:nvPr>
        </p:nvSpPr>
        <p:spPr>
          <a:xfrm>
            <a:off x="455613" y="1752600"/>
            <a:ext cx="8226425" cy="4343400"/>
          </a:xfrm>
        </p:spPr>
        <p:txBody>
          <a:bodyPr/>
          <a:lstStyle/>
          <a:p>
            <a:r>
              <a:rPr lang="en-US" dirty="0" smtClean="0">
                <a:solidFill>
                  <a:schemeClr val="accent1">
                    <a:lumMod val="50000"/>
                  </a:schemeClr>
                </a:solidFill>
              </a:rPr>
              <a:t>Ethnicity</a:t>
            </a:r>
            <a:r>
              <a:rPr lang="en-US" dirty="0" smtClean="0">
                <a:solidFill>
                  <a:srgbClr val="00B050"/>
                </a:solidFill>
              </a:rPr>
              <a:t>	</a:t>
            </a:r>
            <a:r>
              <a:rPr lang="en-US" dirty="0" smtClean="0"/>
              <a:t>		</a:t>
            </a:r>
            <a:r>
              <a:rPr lang="en-US" dirty="0" smtClean="0">
                <a:solidFill>
                  <a:schemeClr val="accent1">
                    <a:lumMod val="50000"/>
                  </a:schemeClr>
                </a:solidFill>
              </a:rPr>
              <a:t>BMI Cut-off</a:t>
            </a:r>
          </a:p>
          <a:p>
            <a:pPr lvl="1"/>
            <a:r>
              <a:rPr lang="en-US" dirty="0" smtClean="0"/>
              <a:t>South Asians		24 kg/m</a:t>
            </a:r>
            <a:r>
              <a:rPr lang="en-US" baseline="30000" dirty="0" smtClean="0"/>
              <a:t>2</a:t>
            </a:r>
          </a:p>
          <a:p>
            <a:pPr lvl="1"/>
            <a:r>
              <a:rPr lang="en-US" dirty="0" smtClean="0"/>
              <a:t>Chinese			25 kg/m</a:t>
            </a:r>
            <a:r>
              <a:rPr lang="en-US" baseline="30000" dirty="0" smtClean="0"/>
              <a:t>2</a:t>
            </a:r>
          </a:p>
          <a:p>
            <a:pPr lvl="1"/>
            <a:r>
              <a:rPr lang="en-US" dirty="0" smtClean="0"/>
              <a:t>African American		26 kg/m</a:t>
            </a:r>
            <a:r>
              <a:rPr lang="en-US" baseline="30000" dirty="0" smtClean="0"/>
              <a:t>2</a:t>
            </a:r>
          </a:p>
          <a:p>
            <a:pPr lvl="1"/>
            <a:r>
              <a:rPr lang="en-US" dirty="0" smtClean="0"/>
              <a:t>Whites			30 kg/m</a:t>
            </a:r>
            <a:r>
              <a:rPr lang="en-US" baseline="30000" dirty="0" smtClean="0"/>
              <a:t>2</a:t>
            </a:r>
          </a:p>
          <a:p>
            <a:pPr marL="457200" lvl="1" indent="0">
              <a:buNone/>
            </a:pPr>
            <a:endParaRPr lang="en-US" dirty="0" smtClean="0"/>
          </a:p>
          <a:p>
            <a:pPr marL="457200" lvl="1" indent="0">
              <a:buNone/>
            </a:pPr>
            <a:endParaRPr lang="en-US" dirty="0" smtClean="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029200"/>
            <a:ext cx="6070373" cy="137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descr="C:\Users\bev\AppData\Local\Microsoft\Windows\Temporary Internet Files\Content.IE5\YVK3WSTP\MP9004101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362200"/>
            <a:ext cx="1945360" cy="292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2994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314145"/>
            <a:ext cx="8229600" cy="868362"/>
          </a:xfrm>
        </p:spPr>
        <p:txBody>
          <a:bodyPr/>
          <a:lstStyle/>
          <a:p>
            <a:pPr eaLnBrk="1" hangingPunct="1">
              <a:defRPr/>
            </a:pPr>
            <a:r>
              <a:rPr lang="en-US" dirty="0" smtClean="0"/>
              <a:t>Bolus Basics</a:t>
            </a:r>
          </a:p>
        </p:txBody>
      </p:sp>
      <p:sp>
        <p:nvSpPr>
          <p:cNvPr id="1650691" name="Rectangle 3"/>
          <p:cNvSpPr>
            <a:spLocks noGrp="1" noChangeArrowheads="1"/>
          </p:cNvSpPr>
          <p:nvPr>
            <p:ph idx="1"/>
          </p:nvPr>
        </p:nvSpPr>
        <p:spPr>
          <a:xfrm>
            <a:off x="685800" y="1447800"/>
            <a:ext cx="6858000" cy="4495800"/>
          </a:xfrm>
        </p:spPr>
        <p:txBody>
          <a:bodyPr/>
          <a:lstStyle/>
          <a:p>
            <a:pPr eaLnBrk="1" hangingPunct="1">
              <a:defRPr/>
            </a:pPr>
            <a:r>
              <a:rPr lang="en-US" dirty="0" smtClean="0">
                <a:solidFill>
                  <a:schemeClr val="accent4">
                    <a:lumMod val="75000"/>
                  </a:schemeClr>
                </a:solidFill>
              </a:rPr>
              <a:t>Carbohydrate/ </a:t>
            </a:r>
            <a:r>
              <a:rPr lang="en-US" dirty="0" err="1" smtClean="0">
                <a:solidFill>
                  <a:schemeClr val="accent4">
                    <a:lumMod val="75000"/>
                  </a:schemeClr>
                </a:solidFill>
              </a:rPr>
              <a:t>Prandial</a:t>
            </a:r>
            <a:r>
              <a:rPr lang="en-US" dirty="0" smtClean="0">
                <a:solidFill>
                  <a:schemeClr val="accent4">
                    <a:lumMod val="75000"/>
                  </a:schemeClr>
                </a:solidFill>
              </a:rPr>
              <a:t> Coverage</a:t>
            </a:r>
          </a:p>
          <a:p>
            <a:pPr lvl="1" eaLnBrk="1" hangingPunct="1">
              <a:defRPr/>
            </a:pPr>
            <a:r>
              <a:rPr lang="en-US" dirty="0" smtClean="0"/>
              <a:t>Match the insulin to the carbohydrates</a:t>
            </a:r>
          </a:p>
          <a:p>
            <a:pPr lvl="1" eaLnBrk="1" hangingPunct="1">
              <a:defRPr/>
            </a:pPr>
            <a:r>
              <a:rPr lang="en-US" dirty="0" smtClean="0"/>
              <a:t>1 unit for 15 </a:t>
            </a:r>
            <a:r>
              <a:rPr lang="en-US" dirty="0" err="1" smtClean="0"/>
              <a:t>gms</a:t>
            </a:r>
            <a:r>
              <a:rPr lang="en-US" dirty="0" smtClean="0"/>
              <a:t> - Common starting point </a:t>
            </a:r>
          </a:p>
          <a:p>
            <a:pPr eaLnBrk="1" hangingPunct="1">
              <a:defRPr/>
            </a:pPr>
            <a:r>
              <a:rPr lang="en-US" dirty="0" smtClean="0">
                <a:solidFill>
                  <a:schemeClr val="accent4">
                    <a:lumMod val="75000"/>
                  </a:schemeClr>
                </a:solidFill>
              </a:rPr>
              <a:t>Correction Bolus - targets hyperglycemia</a:t>
            </a:r>
          </a:p>
          <a:p>
            <a:pPr lvl="1" eaLnBrk="1" hangingPunct="1">
              <a:defRPr/>
            </a:pPr>
            <a:r>
              <a:rPr lang="en-US" dirty="0" smtClean="0"/>
              <a:t>1 unit for every 30-50 points over target </a:t>
            </a:r>
          </a:p>
          <a:p>
            <a:pPr lvl="1" eaLnBrk="1" hangingPunct="1">
              <a:defRPr/>
            </a:pPr>
            <a:endParaRPr lang="en-US" dirty="0" smtClean="0"/>
          </a:p>
          <a:p>
            <a:pPr eaLnBrk="1" hangingPunct="1">
              <a:defRPr/>
            </a:pPr>
            <a:r>
              <a:rPr lang="en-US" dirty="0" smtClean="0"/>
              <a:t>Adjust ratios depending on sensitivity and response</a:t>
            </a:r>
          </a:p>
        </p:txBody>
      </p:sp>
      <p:pic>
        <p:nvPicPr>
          <p:cNvPr id="53252" name="Picture 4" descr="C:\Users\Beverly\AppData\Local\Microsoft\Windows\Temporary Internet Files\Content.IE5\BY1JKQ3K\MC90035412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991100"/>
            <a:ext cx="18113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39738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838200" y="1534886"/>
            <a:ext cx="4953000" cy="1295400"/>
          </a:xfrm>
        </p:spPr>
        <p:txBody>
          <a:bodyPr lIns="90488" tIns="44450" rIns="90488" bIns="44450">
            <a:normAutofit fontScale="90000"/>
          </a:bodyPr>
          <a:lstStyle/>
          <a:p>
            <a:pPr eaLnBrk="1" hangingPunct="1">
              <a:defRPr/>
            </a:pPr>
            <a:r>
              <a:rPr lang="en-US" sz="3700" dirty="0" smtClean="0">
                <a:solidFill>
                  <a:schemeClr val="tx2">
                    <a:lumMod val="75000"/>
                  </a:schemeClr>
                </a:solidFill>
              </a:rPr>
              <a:t>Adjusting Bolus and Correction Doses</a:t>
            </a:r>
            <a:r>
              <a:rPr lang="en-US" dirty="0" smtClean="0">
                <a:solidFill>
                  <a:schemeClr val="tx2">
                    <a:lumMod val="75000"/>
                  </a:schemeClr>
                </a:solidFill>
              </a:rPr>
              <a:t> </a:t>
            </a:r>
            <a:r>
              <a:rPr lang="en-US" dirty="0" smtClean="0">
                <a:solidFill>
                  <a:schemeClr val="bg2">
                    <a:lumMod val="40000"/>
                    <a:lumOff val="60000"/>
                  </a:schemeClr>
                </a:solidFill>
              </a:rPr>
              <a:t/>
            </a:r>
            <a:br>
              <a:rPr lang="en-US" dirty="0" smtClean="0">
                <a:solidFill>
                  <a:schemeClr val="bg2">
                    <a:lumMod val="40000"/>
                    <a:lumOff val="60000"/>
                  </a:schemeClr>
                </a:solidFill>
              </a:rPr>
            </a:br>
            <a:r>
              <a:rPr lang="en-US" sz="3700" dirty="0" smtClean="0">
                <a:solidFill>
                  <a:srgbClr val="FBC93D"/>
                </a:solidFill>
              </a:rPr>
              <a:t>Carbohydrate-to-Insulin Ratio</a:t>
            </a:r>
          </a:p>
        </p:txBody>
      </p:sp>
      <p:sp>
        <p:nvSpPr>
          <p:cNvPr id="1652739" name="Rectangle 3"/>
          <p:cNvSpPr>
            <a:spLocks noGrp="1" noChangeArrowheads="1"/>
          </p:cNvSpPr>
          <p:nvPr>
            <p:ph idx="1"/>
          </p:nvPr>
        </p:nvSpPr>
        <p:spPr>
          <a:xfrm>
            <a:off x="744538" y="2819400"/>
            <a:ext cx="7789862" cy="3505200"/>
          </a:xfrm>
        </p:spPr>
        <p:txBody>
          <a:bodyPr lIns="90487" tIns="44450" rIns="90487" bIns="44450"/>
          <a:lstStyle/>
          <a:p>
            <a:pPr marL="0" indent="0" eaLnBrk="1" hangingPunct="1">
              <a:spcBef>
                <a:spcPct val="40000"/>
              </a:spcBef>
              <a:buFont typeface="Wingdings" pitchFamily="2" charset="2"/>
              <a:buNone/>
              <a:defRPr/>
            </a:pPr>
            <a:r>
              <a:rPr lang="en-US" smtClean="0"/>
              <a:t>Based on three questions before meals:</a:t>
            </a:r>
          </a:p>
          <a:p>
            <a:pPr marL="0" indent="0" eaLnBrk="1" hangingPunct="1">
              <a:spcBef>
                <a:spcPct val="40000"/>
              </a:spcBef>
              <a:buFont typeface="Wingdings" pitchFamily="2" charset="2"/>
              <a:buNone/>
              <a:defRPr/>
            </a:pPr>
            <a:endParaRPr lang="en-US" smtClean="0"/>
          </a:p>
          <a:p>
            <a:pPr marL="571500" lvl="1" indent="-457200" eaLnBrk="1" hangingPunct="1">
              <a:buFontTx/>
              <a:buAutoNum type="arabicPeriod"/>
              <a:defRPr/>
            </a:pPr>
            <a:r>
              <a:rPr lang="en-US" smtClean="0"/>
              <a:t>How much carbohydrate am I going to eat?</a:t>
            </a:r>
          </a:p>
          <a:p>
            <a:pPr marL="571500" lvl="1" indent="-457200" eaLnBrk="1" hangingPunct="1">
              <a:buFontTx/>
              <a:buAutoNum type="arabicPeriod"/>
              <a:defRPr/>
            </a:pPr>
            <a:r>
              <a:rPr lang="en-US" smtClean="0"/>
              <a:t>What is my insulin dose for this amount of carbohydrate?</a:t>
            </a:r>
          </a:p>
          <a:p>
            <a:pPr marL="571500" lvl="1" indent="-457200" eaLnBrk="1" hangingPunct="1">
              <a:buFontTx/>
              <a:buAutoNum type="arabicPeriod"/>
              <a:defRPr/>
            </a:pPr>
            <a:r>
              <a:rPr lang="en-US" smtClean="0"/>
              <a:t>Should I lower the dose because I plan to be very active or have recently been active?</a:t>
            </a:r>
          </a:p>
        </p:txBody>
      </p:sp>
      <p:pic>
        <p:nvPicPr>
          <p:cNvPr id="30722" name="Picture 2" descr="C:\Users\Beverly\AppData\Local\Microsoft\Windows\Temporary Internet Files\Content.IE5\Z2J1B3R6\MC90019800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89097"/>
            <a:ext cx="2566987" cy="171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75590"/>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252549" y="990600"/>
            <a:ext cx="8229600" cy="739775"/>
          </a:xfrm>
        </p:spPr>
        <p:txBody>
          <a:bodyPr>
            <a:normAutofit fontScale="90000"/>
          </a:bodyPr>
          <a:lstStyle/>
          <a:p>
            <a:pPr eaLnBrk="1" hangingPunct="1">
              <a:defRPr/>
            </a:pPr>
            <a:r>
              <a:rPr lang="en-US" sz="4000" dirty="0" smtClean="0">
                <a:solidFill>
                  <a:schemeClr val="bg2">
                    <a:lumMod val="40000"/>
                    <a:lumOff val="60000"/>
                  </a:schemeClr>
                </a:solidFill>
              </a:rPr>
              <a:t/>
            </a:r>
            <a:br>
              <a:rPr lang="en-US" sz="4000" dirty="0" smtClean="0">
                <a:solidFill>
                  <a:schemeClr val="bg2">
                    <a:lumMod val="40000"/>
                    <a:lumOff val="60000"/>
                  </a:schemeClr>
                </a:solidFill>
              </a:rPr>
            </a:br>
            <a:r>
              <a:rPr lang="en-US" sz="4000" dirty="0" smtClean="0"/>
              <a:t>Carbohydrate Ratio</a:t>
            </a:r>
            <a:br>
              <a:rPr lang="en-US" sz="4000" dirty="0" smtClean="0"/>
            </a:br>
            <a:r>
              <a:rPr lang="en-US" sz="4000" dirty="0" smtClean="0"/>
              <a:t>How does that work?</a:t>
            </a:r>
            <a:br>
              <a:rPr lang="en-US" sz="4000" dirty="0" smtClean="0"/>
            </a:br>
            <a:r>
              <a:rPr lang="en-US" sz="2000" dirty="0" smtClean="0"/>
              <a:t>Rapid/Fast Acting Insulin</a:t>
            </a:r>
          </a:p>
        </p:txBody>
      </p:sp>
      <p:sp>
        <p:nvSpPr>
          <p:cNvPr id="1654787" name="Rectangle 3"/>
          <p:cNvSpPr>
            <a:spLocks noGrp="1" noChangeArrowheads="1"/>
          </p:cNvSpPr>
          <p:nvPr>
            <p:ph type="body" sz="half" idx="1"/>
          </p:nvPr>
        </p:nvSpPr>
        <p:spPr>
          <a:xfrm>
            <a:off x="228600" y="1981200"/>
            <a:ext cx="3581400" cy="4648200"/>
          </a:xfrm>
        </p:spPr>
        <p:txBody>
          <a:bodyPr/>
          <a:lstStyle/>
          <a:p>
            <a:pPr eaLnBrk="1" hangingPunct="1">
              <a:defRPr/>
            </a:pPr>
            <a:r>
              <a:rPr lang="en-US" sz="2800" dirty="0" smtClean="0"/>
              <a:t>Dinner </a:t>
            </a:r>
            <a:r>
              <a:rPr lang="en-US" sz="2400" b="1" dirty="0" smtClean="0"/>
              <a:t>(60 </a:t>
            </a:r>
            <a:r>
              <a:rPr lang="en-US" sz="2400" b="1" dirty="0" err="1" smtClean="0"/>
              <a:t>gms</a:t>
            </a:r>
            <a:r>
              <a:rPr lang="en-US" sz="2400" b="1" dirty="0" smtClean="0"/>
              <a:t> </a:t>
            </a:r>
            <a:r>
              <a:rPr lang="en-US" sz="2400" b="1" dirty="0" err="1" smtClean="0"/>
              <a:t>cho</a:t>
            </a:r>
            <a:r>
              <a:rPr lang="en-US" sz="2400" b="1" dirty="0" smtClean="0"/>
              <a:t>)</a:t>
            </a:r>
          </a:p>
          <a:p>
            <a:pPr lvl="1" eaLnBrk="1" hangingPunct="1">
              <a:defRPr/>
            </a:pPr>
            <a:r>
              <a:rPr lang="en-US" sz="2400" dirty="0" smtClean="0">
                <a:solidFill>
                  <a:schemeClr val="tx1"/>
                </a:solidFill>
              </a:rPr>
              <a:t>Lemon Chicken</a:t>
            </a:r>
          </a:p>
          <a:p>
            <a:pPr lvl="1" eaLnBrk="1" hangingPunct="1">
              <a:defRPr/>
            </a:pPr>
            <a:r>
              <a:rPr lang="en-US" sz="2400" dirty="0" smtClean="0">
                <a:solidFill>
                  <a:schemeClr val="tx1"/>
                </a:solidFill>
              </a:rPr>
              <a:t>1 cup rice pilaf </a:t>
            </a:r>
          </a:p>
          <a:p>
            <a:pPr lvl="1" eaLnBrk="1" hangingPunct="1">
              <a:buFont typeface="Wingdings" pitchFamily="2" charset="2"/>
              <a:buNone/>
              <a:defRPr/>
            </a:pPr>
            <a:r>
              <a:rPr lang="en-US" sz="1800" dirty="0" smtClean="0">
                <a:solidFill>
                  <a:schemeClr val="tx1"/>
                </a:solidFill>
              </a:rPr>
              <a:t>      (</a:t>
            </a:r>
            <a:r>
              <a:rPr lang="en-US" sz="1700" dirty="0" smtClean="0">
                <a:solidFill>
                  <a:schemeClr val="tx1"/>
                </a:solidFill>
              </a:rPr>
              <a:t>45 </a:t>
            </a:r>
            <a:r>
              <a:rPr lang="en-US" sz="1700" dirty="0" err="1" smtClean="0">
                <a:solidFill>
                  <a:schemeClr val="tx1"/>
                </a:solidFill>
              </a:rPr>
              <a:t>gms</a:t>
            </a:r>
            <a:r>
              <a:rPr lang="en-US" sz="1700" dirty="0" smtClean="0">
                <a:solidFill>
                  <a:schemeClr val="tx1"/>
                </a:solidFill>
              </a:rPr>
              <a:t> </a:t>
            </a:r>
            <a:r>
              <a:rPr lang="en-US" sz="1700" dirty="0" err="1" smtClean="0">
                <a:solidFill>
                  <a:schemeClr val="tx1"/>
                </a:solidFill>
              </a:rPr>
              <a:t>cho</a:t>
            </a:r>
            <a:r>
              <a:rPr lang="en-US" sz="1800" dirty="0" smtClean="0">
                <a:solidFill>
                  <a:schemeClr val="tx1"/>
                </a:solidFill>
              </a:rPr>
              <a:t>)</a:t>
            </a:r>
          </a:p>
          <a:p>
            <a:pPr lvl="1" eaLnBrk="1" hangingPunct="1">
              <a:defRPr/>
            </a:pPr>
            <a:r>
              <a:rPr lang="en-US" sz="2400" dirty="0" smtClean="0">
                <a:solidFill>
                  <a:schemeClr val="tx1"/>
                </a:solidFill>
              </a:rPr>
              <a:t>Asparagus</a:t>
            </a:r>
          </a:p>
          <a:p>
            <a:pPr lvl="1" eaLnBrk="1" hangingPunct="1">
              <a:defRPr/>
            </a:pPr>
            <a:r>
              <a:rPr lang="en-US" sz="2400" dirty="0" smtClean="0">
                <a:solidFill>
                  <a:schemeClr val="tx1"/>
                </a:solidFill>
              </a:rPr>
              <a:t>Dinner Roll</a:t>
            </a:r>
          </a:p>
          <a:p>
            <a:pPr lvl="1" eaLnBrk="1" hangingPunct="1">
              <a:buFont typeface="Wingdings" pitchFamily="2" charset="2"/>
              <a:buNone/>
              <a:defRPr/>
            </a:pPr>
            <a:r>
              <a:rPr lang="en-US" sz="1600" dirty="0" smtClean="0">
                <a:solidFill>
                  <a:schemeClr val="tx1"/>
                </a:solidFill>
              </a:rPr>
              <a:t>      (</a:t>
            </a:r>
            <a:r>
              <a:rPr lang="en-US" sz="1700" dirty="0" smtClean="0">
                <a:solidFill>
                  <a:schemeClr val="tx1"/>
                </a:solidFill>
              </a:rPr>
              <a:t>15 </a:t>
            </a:r>
            <a:r>
              <a:rPr lang="en-US" sz="1700" dirty="0" err="1" smtClean="0">
                <a:solidFill>
                  <a:schemeClr val="tx1"/>
                </a:solidFill>
              </a:rPr>
              <a:t>gms</a:t>
            </a:r>
            <a:r>
              <a:rPr lang="en-US" sz="1700" dirty="0" smtClean="0">
                <a:solidFill>
                  <a:schemeClr val="tx1"/>
                </a:solidFill>
              </a:rPr>
              <a:t> </a:t>
            </a:r>
            <a:r>
              <a:rPr lang="en-US" sz="1700" dirty="0" err="1" smtClean="0">
                <a:solidFill>
                  <a:schemeClr val="tx1"/>
                </a:solidFill>
              </a:rPr>
              <a:t>cho</a:t>
            </a:r>
            <a:r>
              <a:rPr lang="en-US" sz="1600" dirty="0" smtClean="0">
                <a:solidFill>
                  <a:schemeClr val="tx1"/>
                </a:solidFill>
              </a:rPr>
              <a:t>)</a:t>
            </a:r>
          </a:p>
          <a:p>
            <a:pPr lvl="1" eaLnBrk="1" hangingPunct="1">
              <a:buFont typeface="Wingdings" pitchFamily="2" charset="2"/>
              <a:buNone/>
              <a:defRPr/>
            </a:pPr>
            <a:endParaRPr lang="en-US" sz="2400" b="1" dirty="0" smtClean="0"/>
          </a:p>
          <a:p>
            <a:pPr lvl="1" eaLnBrk="1" hangingPunct="1">
              <a:buFont typeface="Wingdings" pitchFamily="2" charset="2"/>
              <a:buNone/>
              <a:defRPr/>
            </a:pPr>
            <a:r>
              <a:rPr lang="en-US" sz="2400" b="1" dirty="0" smtClean="0">
                <a:solidFill>
                  <a:schemeClr val="tx2">
                    <a:lumMod val="75000"/>
                  </a:schemeClr>
                </a:solidFill>
              </a:rPr>
              <a:t>Blood Glucose</a:t>
            </a:r>
            <a:r>
              <a:rPr lang="en-US" sz="2400" dirty="0" smtClean="0">
                <a:solidFill>
                  <a:schemeClr val="tx2">
                    <a:lumMod val="75000"/>
                  </a:schemeClr>
                </a:solidFill>
              </a:rPr>
              <a:t> </a:t>
            </a:r>
            <a:r>
              <a:rPr lang="en-US" sz="2400" dirty="0" smtClean="0">
                <a:solidFill>
                  <a:schemeClr val="tx1"/>
                </a:solidFill>
              </a:rPr>
              <a:t>184mg/dl</a:t>
            </a:r>
          </a:p>
          <a:p>
            <a:pPr lvl="1" eaLnBrk="1" hangingPunct="1">
              <a:buFont typeface="Wingdings" pitchFamily="2" charset="2"/>
              <a:buNone/>
              <a:defRPr/>
            </a:pPr>
            <a:r>
              <a:rPr lang="en-US" sz="2400" dirty="0" smtClean="0">
                <a:solidFill>
                  <a:schemeClr val="tx1"/>
                </a:solidFill>
              </a:rPr>
              <a:t>    67 mg/dl</a:t>
            </a:r>
          </a:p>
          <a:p>
            <a:pPr lvl="1" eaLnBrk="1" hangingPunct="1">
              <a:buFont typeface="Wingdings" pitchFamily="2" charset="2"/>
              <a:buNone/>
              <a:defRPr/>
            </a:pPr>
            <a:endParaRPr lang="en-US" sz="2400" dirty="0" smtClean="0"/>
          </a:p>
        </p:txBody>
      </p:sp>
      <p:graphicFrame>
        <p:nvGraphicFramePr>
          <p:cNvPr id="55326" name="Object 26"/>
          <p:cNvGraphicFramePr>
            <a:graphicFrameLocks noGrp="1" noChangeAspect="1"/>
          </p:cNvGraphicFramePr>
          <p:nvPr>
            <p:ph sz="half" idx="2"/>
          </p:nvPr>
        </p:nvGraphicFramePr>
        <p:xfrm>
          <a:off x="9747250" y="638175"/>
          <a:ext cx="587375" cy="6176963"/>
        </p:xfrm>
        <a:graphic>
          <a:graphicData uri="http://schemas.openxmlformats.org/presentationml/2006/ole">
            <mc:AlternateContent xmlns:mc="http://schemas.openxmlformats.org/markup-compatibility/2006">
              <mc:Choice xmlns:v="urn:schemas-microsoft-com:vml" Requires="v">
                <p:oleObj spid="_x0000_s27720" name="Chart" r:id="rId4" imgW="2047878" imgH="7419870" progId="MSGraph.Chart.8">
                  <p:embed followColorScheme="full"/>
                </p:oleObj>
              </mc:Choice>
              <mc:Fallback>
                <p:oleObj name="Chart" r:id="rId4" imgW="2047878" imgH="7419870" progId="MSGraph.Chart.8">
                  <p:embed followColorScheme="full"/>
                  <p:pic>
                    <p:nvPicPr>
                      <p:cNvPr id="0" name=""/>
                      <p:cNvPicPr>
                        <a:picLocks noChangeAspect="1" noChangeArrowheads="1"/>
                      </p:cNvPicPr>
                      <p:nvPr/>
                    </p:nvPicPr>
                    <p:blipFill>
                      <a:blip r:embed="rId5"/>
                      <a:srcRect/>
                      <a:stretch>
                        <a:fillRect/>
                      </a:stretch>
                    </p:blipFill>
                    <p:spPr bwMode="auto">
                      <a:xfrm>
                        <a:off x="9747250" y="638175"/>
                        <a:ext cx="58737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4788" name="Group 4"/>
          <p:cNvGraphicFramePr>
            <a:graphicFrameLocks noGrp="1"/>
          </p:cNvGraphicFramePr>
          <p:nvPr>
            <p:extLst>
              <p:ext uri="{D42A27DB-BD31-4B8C-83A1-F6EECF244321}">
                <p14:modId xmlns:p14="http://schemas.microsoft.com/office/powerpoint/2010/main" val="3379370210"/>
              </p:ext>
            </p:extLst>
          </p:nvPr>
        </p:nvGraphicFramePr>
        <p:xfrm>
          <a:off x="4038600" y="1828800"/>
          <a:ext cx="4641850" cy="4886326"/>
        </p:xfrm>
        <a:graphic>
          <a:graphicData uri="http://schemas.openxmlformats.org/drawingml/2006/table">
            <a:tbl>
              <a:tblPr/>
              <a:tblGrid>
                <a:gridCol w="1219200"/>
                <a:gridCol w="1868132"/>
                <a:gridCol w="1554518"/>
              </a:tblGrid>
              <a:tr h="89613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Serving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Size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err="1" smtClean="0">
                          <a:ln>
                            <a:noFill/>
                          </a:ln>
                          <a:solidFill>
                            <a:schemeClr val="tx1"/>
                          </a:solidFill>
                          <a:effectLst/>
                          <a:latin typeface="Arial" charset="0"/>
                        </a:rPr>
                        <a:t>Gms</a:t>
                      </a:r>
                      <a:r>
                        <a:rPr kumimoji="0" lang="en-US" sz="2400" b="0" i="0" u="sng" strike="noStrike" cap="none" normalizeH="0" baseline="0" dirty="0" smtClean="0">
                          <a:ln>
                            <a:noFill/>
                          </a:ln>
                          <a:solidFill>
                            <a:schemeClr val="tx1"/>
                          </a:solidFill>
                          <a:effectLst/>
                          <a:latin typeface="Arial" charset="0"/>
                        </a:rPr>
                        <a:t>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Insulin</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671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smtClean="0">
                          <a:ln>
                            <a:noFill/>
                          </a:ln>
                          <a:solidFill>
                            <a:schemeClr val="tx1"/>
                          </a:solidFill>
                          <a:effectLst/>
                          <a:latin typeface="Arial" charset="0"/>
                        </a:rPr>
                        <a:t>1</a:t>
                      </a:r>
                      <a:endParaRPr kumimoji="0" lang="en-US" sz="2400" b="1" i="0" u="none" strike="noStrike" cap="none" normalizeH="0" baseline="0" dirty="0" smtClean="0">
                        <a:ln>
                          <a:noFill/>
                        </a:ln>
                        <a:solidFill>
                          <a:schemeClr val="tx1"/>
                        </a:solidFill>
                        <a:effectLst/>
                        <a:latin typeface="Arial" charset="0"/>
                      </a:endParaRP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15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 unit</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2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30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3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45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4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0496083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smtClean="0"/>
              <a:t>Correction Bolus</a:t>
            </a:r>
            <a:br>
              <a:rPr lang="en-US" dirty="0" smtClean="0"/>
            </a:br>
            <a:r>
              <a:rPr lang="en-US" sz="1800" dirty="0" smtClean="0"/>
              <a:t>Rapid/Fast Acting Insulin  (1 unit:50 mg/dl&gt;150)</a:t>
            </a:r>
            <a:endParaRPr lang="en-US" dirty="0" smtClean="0"/>
          </a:p>
        </p:txBody>
      </p:sp>
      <p:graphicFrame>
        <p:nvGraphicFramePr>
          <p:cNvPr id="1776666" name="Rectangle 26"/>
          <p:cNvGraphicFramePr>
            <a:graphicFrameLocks noGrp="1"/>
          </p:cNvGraphicFramePr>
          <p:nvPr>
            <p:ph type="tbl" idx="1"/>
            <p:extLst>
              <p:ext uri="{D42A27DB-BD31-4B8C-83A1-F6EECF244321}">
                <p14:modId xmlns:p14="http://schemas.microsoft.com/office/powerpoint/2010/main" val="3944836763"/>
              </p:ext>
            </p:extLst>
          </p:nvPr>
        </p:nvGraphicFramePr>
        <p:xfrm>
          <a:off x="914400" y="1752600"/>
          <a:ext cx="7772400" cy="48006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712387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dirty="0" smtClean="0">
                <a:solidFill>
                  <a:schemeClr val="tx2">
                    <a:lumMod val="75000"/>
                  </a:schemeClr>
                </a:solidFill>
              </a:rPr>
              <a:t>Type 1 and a Teen</a:t>
            </a:r>
          </a:p>
        </p:txBody>
      </p:sp>
      <p:sp>
        <p:nvSpPr>
          <p:cNvPr id="1634307" name="Rectangle 3"/>
          <p:cNvSpPr>
            <a:spLocks noGrp="1" noChangeArrowheads="1"/>
          </p:cNvSpPr>
          <p:nvPr>
            <p:ph type="body" sz="half" idx="1"/>
          </p:nvPr>
        </p:nvSpPr>
        <p:spPr>
          <a:xfrm>
            <a:off x="2895600" y="1295400"/>
            <a:ext cx="6019800" cy="5562600"/>
          </a:xfrm>
        </p:spPr>
        <p:txBody>
          <a:bodyPr/>
          <a:lstStyle/>
          <a:p>
            <a:pPr eaLnBrk="1" hangingPunct="1">
              <a:defRPr/>
            </a:pPr>
            <a:r>
              <a:rPr lang="en-US" sz="2800" dirty="0" smtClean="0"/>
              <a:t>Cindy is trying to </a:t>
            </a:r>
            <a:r>
              <a:rPr lang="en-US" sz="2800" dirty="0" err="1" smtClean="0"/>
              <a:t>carb</a:t>
            </a:r>
            <a:r>
              <a:rPr lang="en-US" sz="2800" dirty="0" smtClean="0"/>
              <a:t> count and adjust her insulin, but is still having trouble. She weighs 60kg. </a:t>
            </a:r>
          </a:p>
          <a:p>
            <a:pPr eaLnBrk="1" hangingPunct="1">
              <a:defRPr/>
            </a:pPr>
            <a:r>
              <a:rPr lang="en-US" sz="2800" dirty="0" smtClean="0"/>
              <a:t>What is her daily dose of insulin?</a:t>
            </a:r>
          </a:p>
          <a:p>
            <a:pPr eaLnBrk="1" hangingPunct="1">
              <a:defRPr/>
            </a:pPr>
            <a:r>
              <a:rPr lang="en-US" sz="2800" dirty="0" smtClean="0"/>
              <a:t>What is her basal dose?</a:t>
            </a:r>
          </a:p>
          <a:p>
            <a:pPr eaLnBrk="1" hangingPunct="1">
              <a:buFont typeface="Wingdings" pitchFamily="2" charset="2"/>
              <a:buNone/>
              <a:defRPr/>
            </a:pPr>
            <a:r>
              <a:rPr lang="en-US" sz="2800" dirty="0" smtClean="0"/>
              <a:t>1. Pre meal target BG </a:t>
            </a:r>
            <a:r>
              <a:rPr lang="en-US" sz="2800" b="1" dirty="0" smtClean="0">
                <a:solidFill>
                  <a:schemeClr val="tx2">
                    <a:lumMod val="75000"/>
                  </a:schemeClr>
                </a:solidFill>
              </a:rPr>
              <a:t>less than 150 </a:t>
            </a:r>
          </a:p>
          <a:p>
            <a:pPr eaLnBrk="1" hangingPunct="1">
              <a:buFont typeface="Wingdings" pitchFamily="2" charset="2"/>
              <a:buNone/>
              <a:defRPr/>
            </a:pPr>
            <a:r>
              <a:rPr lang="en-US" sz="2800" dirty="0" smtClean="0"/>
              <a:t>2. Post meal goal &lt; 180. </a:t>
            </a:r>
          </a:p>
          <a:p>
            <a:pPr eaLnBrk="1" hangingPunct="1">
              <a:buFont typeface="Wingdings" pitchFamily="2" charset="2"/>
              <a:buNone/>
              <a:defRPr/>
            </a:pPr>
            <a:r>
              <a:rPr lang="en-US" sz="2800" dirty="0" smtClean="0"/>
              <a:t>3. </a:t>
            </a:r>
            <a:r>
              <a:rPr lang="en-US" sz="2800" dirty="0" err="1" smtClean="0"/>
              <a:t>Carb</a:t>
            </a:r>
            <a:r>
              <a:rPr lang="en-US" sz="2800" dirty="0" smtClean="0"/>
              <a:t> ratio: 1 unit for every 15 </a:t>
            </a:r>
            <a:r>
              <a:rPr lang="en-US" sz="2800" dirty="0" err="1" smtClean="0"/>
              <a:t>gms</a:t>
            </a:r>
            <a:endParaRPr lang="en-US" sz="2800" dirty="0" smtClean="0"/>
          </a:p>
          <a:p>
            <a:pPr eaLnBrk="1" hangingPunct="1">
              <a:buFont typeface="Wingdings" pitchFamily="2" charset="2"/>
              <a:buNone/>
              <a:defRPr/>
            </a:pPr>
            <a:r>
              <a:rPr lang="en-US" sz="2800" dirty="0" smtClean="0"/>
              <a:t>4. Hyperglycemic correction factor is one unit for every </a:t>
            </a:r>
            <a:r>
              <a:rPr lang="en-US" sz="2800" b="1" dirty="0" smtClean="0">
                <a:solidFill>
                  <a:schemeClr val="accent1">
                    <a:lumMod val="75000"/>
                  </a:schemeClr>
                </a:solidFill>
              </a:rPr>
              <a:t>50</a:t>
            </a:r>
            <a:r>
              <a:rPr lang="en-US" sz="2800" dirty="0" smtClean="0">
                <a:solidFill>
                  <a:srgbClr val="FFFF00"/>
                </a:solidFill>
              </a:rPr>
              <a:t> </a:t>
            </a:r>
            <a:r>
              <a:rPr lang="en-US" sz="2800" dirty="0" smtClean="0"/>
              <a:t>above 150</a:t>
            </a:r>
          </a:p>
        </p:txBody>
      </p:sp>
      <p:pic>
        <p:nvPicPr>
          <p:cNvPr id="1634308" name="MPj0403466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1371600"/>
            <a:ext cx="2970213" cy="3714750"/>
          </a:xfrm>
        </p:spPr>
      </p:pic>
    </p:spTree>
    <p:extLst>
      <p:ext uri="{BB962C8B-B14F-4D97-AF65-F5344CB8AC3E}">
        <p14:creationId xmlns:p14="http://schemas.microsoft.com/office/powerpoint/2010/main" val="46536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343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4308"/>
                                        </p:tgtEl>
                                      </p:cBhvr>
                                    </p:cmd>
                                  </p:childTnLst>
                                </p:cTn>
                              </p:par>
                            </p:childTnLst>
                          </p:cTn>
                        </p:par>
                      </p:childTnLst>
                    </p:cTn>
                  </p:par>
                </p:childTnLst>
              </p:cTn>
              <p:nextCondLst>
                <p:cond evt="onClick" delay="0">
                  <p:tgtEl>
                    <p:spTgt spid="1634308"/>
                  </p:tgtEl>
                </p:cond>
              </p:nextCondLst>
            </p:seq>
            <p:video>
              <p:cMediaNode>
                <p:cTn id="7" fill="hold" display="0">
                  <p:stCondLst>
                    <p:cond delay="indefinite"/>
                  </p:stCondLst>
                  <p:endCondLst>
                    <p:cond evt="onNext" delay="0">
                      <p:tgtEl>
                        <p:sldTgt/>
                      </p:tgtEl>
                    </p:cond>
                    <p:cond evt="onPrev" delay="0">
                      <p:tgtEl>
                        <p:sldTgt/>
                      </p:tgtEl>
                    </p:cond>
                  </p:endCondLst>
                </p:cTn>
                <p:tgtEl>
                  <p:spTgt spid="1634308"/>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457200" y="274638"/>
            <a:ext cx="8229600" cy="868362"/>
          </a:xfrm>
        </p:spPr>
        <p:txBody>
          <a:bodyPr/>
          <a:lstStyle/>
          <a:p>
            <a:pPr eaLnBrk="1" hangingPunct="1">
              <a:defRPr/>
            </a:pPr>
            <a:r>
              <a:rPr lang="en-US" dirty="0" smtClean="0">
                <a:solidFill>
                  <a:schemeClr val="accent1">
                    <a:lumMod val="75000"/>
                  </a:schemeClr>
                </a:solidFill>
              </a:rPr>
              <a:t>How much Insulin Needed?</a:t>
            </a:r>
          </a:p>
        </p:txBody>
      </p:sp>
      <p:sp>
        <p:nvSpPr>
          <p:cNvPr id="1634307" name="Rectangle 3"/>
          <p:cNvSpPr>
            <a:spLocks noGrp="1" noChangeArrowheads="1"/>
          </p:cNvSpPr>
          <p:nvPr>
            <p:ph type="body" sz="half" idx="1"/>
          </p:nvPr>
        </p:nvSpPr>
        <p:spPr>
          <a:xfrm>
            <a:off x="685800" y="1295400"/>
            <a:ext cx="8077200" cy="5562600"/>
          </a:xfrm>
        </p:spPr>
        <p:txBody>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eaLnBrk="1" hangingPunct="1">
              <a:defRPr/>
            </a:pPr>
            <a:r>
              <a:rPr lang="en-US" sz="2800" dirty="0" smtClean="0"/>
              <a:t>Lunch BG 69  </a:t>
            </a:r>
            <a:endParaRPr lang="en-US" sz="2800" dirty="0"/>
          </a:p>
          <a:p>
            <a:pPr lvl="1" eaLnBrk="1" hangingPunct="1">
              <a:defRPr/>
            </a:pPr>
            <a:r>
              <a:rPr lang="en-US" sz="2400" dirty="0" smtClean="0"/>
              <a:t>Menu- ham sandwich, pear, diet 7-up, mini snickers bar. </a:t>
            </a:r>
          </a:p>
          <a:p>
            <a:pPr eaLnBrk="1" hangingPunct="1">
              <a:defRPr/>
            </a:pPr>
            <a:r>
              <a:rPr lang="en-US" sz="2800"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endParaRPr lang="en-US" sz="2400" dirty="0"/>
          </a:p>
          <a:p>
            <a:pPr eaLnBrk="1" hangingPunct="1">
              <a:defRPr/>
            </a:pPr>
            <a:r>
              <a:rPr lang="en-US" sz="2800" dirty="0" smtClean="0"/>
              <a:t>At bedtime, BG 173</a:t>
            </a:r>
          </a:p>
        </p:txBody>
      </p:sp>
    </p:spTree>
    <p:extLst>
      <p:ext uri="{BB962C8B-B14F-4D97-AF65-F5344CB8AC3E}">
        <p14:creationId xmlns:p14="http://schemas.microsoft.com/office/powerpoint/2010/main" val="37115462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3037779574"/>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9200"/>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46696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rgbClr val="00FF00"/>
                </a:solidFill>
              </a:rPr>
              <a:t>DiaBingo</a:t>
            </a:r>
            <a:r>
              <a:rPr lang="en-US" sz="2900" dirty="0" smtClean="0">
                <a:solidFill>
                  <a:srgbClr val="00FF00"/>
                </a:solidFill>
              </a:rPr>
              <a:t> - I</a:t>
            </a:r>
            <a:endParaRPr lang="en-US" sz="1200" dirty="0" smtClean="0">
              <a:solidFill>
                <a:srgbClr val="00FF00"/>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smtClean="0">
                <a:solidFill>
                  <a:schemeClr val="accent1">
                    <a:lumMod val="20000"/>
                    <a:lumOff val="80000"/>
                  </a:schemeClr>
                </a:solidFill>
              </a:rPr>
              <a:t>Resources for Medications</a:t>
            </a:r>
          </a:p>
        </p:txBody>
      </p:sp>
      <p:sp>
        <p:nvSpPr>
          <p:cNvPr id="1584131" name="Rectangle 3"/>
          <p:cNvSpPr>
            <a:spLocks noGrp="1" noChangeArrowheads="1"/>
          </p:cNvSpPr>
          <p:nvPr>
            <p:ph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sp>
        <p:nvSpPr>
          <p:cNvPr id="15364"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a:t>© Copyright 1999-2012, Diabetes Educational Services, All Rights Reserved.</a:t>
            </a:r>
          </a:p>
        </p:txBody>
      </p:sp>
    </p:spTree>
    <p:custDataLst>
      <p:tags r:id="rId1"/>
    </p:custDataLst>
    <p:extLst>
      <p:ext uri="{BB962C8B-B14F-4D97-AF65-F5344CB8AC3E}">
        <p14:creationId xmlns:p14="http://schemas.microsoft.com/office/powerpoint/2010/main" val="1985008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85800"/>
            <a:ext cx="5867400" cy="1143000"/>
          </a:xfrm>
        </p:spPr>
        <p:txBody>
          <a:bodyPr>
            <a:normAutofit fontScale="90000"/>
          </a:bodyPr>
          <a:lstStyle/>
          <a:p>
            <a:pPr eaLnBrk="1" hangingPunct="1"/>
            <a:r>
              <a:rPr lang="en-US" sz="2800" b="1" dirty="0" smtClean="0"/>
              <a:t>Age-adjusted Diabetes Prevalence </a:t>
            </a:r>
            <a:br>
              <a:rPr lang="en-US" sz="2800" b="1" dirty="0" smtClean="0"/>
            </a:br>
            <a:r>
              <a:rPr lang="en-US" sz="2800" b="1" dirty="0" smtClean="0"/>
              <a:t>20 </a:t>
            </a:r>
            <a:r>
              <a:rPr lang="en-US" sz="2800" b="1" dirty="0" err="1" smtClean="0"/>
              <a:t>yrs</a:t>
            </a:r>
            <a:r>
              <a:rPr lang="en-US" sz="2800" b="1" dirty="0" smtClean="0"/>
              <a:t> or older, by race/ethnicity— U.S. 2008</a:t>
            </a:r>
          </a:p>
        </p:txBody>
      </p:sp>
      <p:sp>
        <p:nvSpPr>
          <p:cNvPr id="32771" name="Rectangle 3"/>
          <p:cNvSpPr>
            <a:spLocks noGrp="1" noChangeArrowheads="1"/>
          </p:cNvSpPr>
          <p:nvPr>
            <p:ph type="body" sz="half" idx="1"/>
          </p:nvPr>
        </p:nvSpPr>
        <p:spPr>
          <a:xfrm>
            <a:off x="455613" y="2286000"/>
            <a:ext cx="7545387" cy="3810000"/>
          </a:xfrm>
        </p:spPr>
        <p:txBody>
          <a:bodyPr/>
          <a:lstStyle/>
          <a:p>
            <a:pPr eaLnBrk="1" hangingPunct="1"/>
            <a:r>
              <a:rPr lang="en-US" sz="2800" dirty="0" smtClean="0"/>
              <a:t>Native Americans			16.5%</a:t>
            </a:r>
          </a:p>
          <a:p>
            <a:pPr eaLnBrk="1" hangingPunct="1"/>
            <a:r>
              <a:rPr lang="en-US" sz="2800" dirty="0" smtClean="0"/>
              <a:t>Alaska Natives			         16.5%</a:t>
            </a:r>
          </a:p>
          <a:p>
            <a:pPr eaLnBrk="1" hangingPunct="1"/>
            <a:r>
              <a:rPr lang="en-US" sz="2800" dirty="0" smtClean="0"/>
              <a:t>Blacks					11.8%</a:t>
            </a:r>
          </a:p>
          <a:p>
            <a:pPr eaLnBrk="1" hangingPunct="1"/>
            <a:r>
              <a:rPr lang="en-US" sz="2800" dirty="0" smtClean="0"/>
              <a:t>Hispanics 				10.4%</a:t>
            </a:r>
          </a:p>
          <a:p>
            <a:pPr eaLnBrk="1" hangingPunct="1"/>
            <a:r>
              <a:rPr lang="en-US" sz="2800" dirty="0" smtClean="0"/>
              <a:t>Asian Americans			7.5%</a:t>
            </a:r>
          </a:p>
          <a:p>
            <a:pPr eaLnBrk="1" hangingPunct="1"/>
            <a:r>
              <a:rPr lang="en-US" sz="2800" dirty="0" smtClean="0"/>
              <a:t>Whites 					6.6%</a:t>
            </a:r>
          </a:p>
          <a:p>
            <a:pPr eaLnBrk="1" hangingPunct="1"/>
            <a:endParaRPr lang="en-US" sz="2800" dirty="0" smtClean="0"/>
          </a:p>
        </p:txBody>
      </p:sp>
      <p:pic>
        <p:nvPicPr>
          <p:cNvPr id="32773" name="Picture 5" descr="2xggxgv3[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457200"/>
            <a:ext cx="2514600" cy="1676400"/>
          </a:xfrm>
          <a:noFill/>
        </p:spPr>
      </p:pic>
      <p:sp>
        <p:nvSpPr>
          <p:cNvPr id="32772"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r>
              <a:rPr lang="en-US" b="1"/>
              <a:t>In 2002, Native Hawaiians and Japanese and Filipino residents of Hawaii aged twenty years or older were approximately 2 times as likely to have diagnosed diabetes as white residents of Hawaii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94562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1803096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extLst>
      <p:ext uri="{BB962C8B-B14F-4D97-AF65-F5344CB8AC3E}">
        <p14:creationId xmlns:p14="http://schemas.microsoft.com/office/powerpoint/2010/main" val="10773331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3273933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4">
                    <a:lumMod val="75000"/>
                  </a:schemeClr>
                </a:solidFill>
                <a:latin typeface="Calibri" charset="0"/>
                <a:ea typeface="Calibri" charset="0"/>
                <a:cs typeface="Calibri" charset="0"/>
              </a:rPr>
              <a:t>Patient-Centered Approach</a:t>
            </a:r>
            <a:endParaRPr lang="en-US" sz="900" b="1" i="1" dirty="0">
              <a:solidFill>
                <a:schemeClr val="accent4">
                  <a:lumMod val="75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07469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34758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11750" y="39029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11055929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71"/>
            <a:ext cx="7239000" cy="1143000"/>
          </a:xfrm>
        </p:spPr>
        <p:txBody>
          <a:bodyPr/>
          <a:lstStyle/>
          <a:p>
            <a:pPr>
              <a:defRPr/>
            </a:pPr>
            <a:r>
              <a:rPr lang="en-US" dirty="0" smtClean="0"/>
              <a:t>Meds- Fill in the Blanks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16503481"/>
              </p:ext>
            </p:extLst>
          </p:nvPr>
        </p:nvGraphicFramePr>
        <p:xfrm>
          <a:off x="152400" y="1295400"/>
          <a:ext cx="8915399" cy="5387340"/>
        </p:xfrm>
        <a:graphic>
          <a:graphicData uri="http://schemas.openxmlformats.org/drawingml/2006/table">
            <a:tbl>
              <a:tblPr firstRow="1" bandRow="1">
                <a:tableStyleId>{5C22544A-7EE6-4342-B048-85BDC9FD1C3A}</a:tableStyleId>
              </a:tblPr>
              <a:tblGrid>
                <a:gridCol w="1270298"/>
                <a:gridCol w="870178"/>
                <a:gridCol w="987734"/>
                <a:gridCol w="768156"/>
                <a:gridCol w="952359"/>
                <a:gridCol w="938463"/>
                <a:gridCol w="1016668"/>
                <a:gridCol w="1016668"/>
                <a:gridCol w="1094875"/>
              </a:tblGrid>
              <a:tr h="698500">
                <a:tc>
                  <a:txBody>
                    <a:bodyPr/>
                    <a:lstStyle/>
                    <a:p>
                      <a:endParaRPr lang="en-US" dirty="0"/>
                    </a:p>
                  </a:txBody>
                  <a:tcPr/>
                </a:tc>
                <a:tc>
                  <a:txBody>
                    <a:bodyPr/>
                    <a:lstStyle/>
                    <a:p>
                      <a:r>
                        <a:rPr lang="en-US" dirty="0" err="1" smtClean="0"/>
                        <a:t>Biguanide</a:t>
                      </a:r>
                      <a:endParaRPr lang="en-US" dirty="0"/>
                    </a:p>
                  </a:txBody>
                  <a:tcPr/>
                </a:tc>
                <a:tc>
                  <a:txBody>
                    <a:bodyPr/>
                    <a:lstStyle/>
                    <a:p>
                      <a:r>
                        <a:rPr lang="en-US" dirty="0" smtClean="0"/>
                        <a:t>Sulfa</a:t>
                      </a:r>
                    </a:p>
                    <a:p>
                      <a:r>
                        <a:rPr lang="en-US" dirty="0" err="1" smtClean="0"/>
                        <a:t>Glinide</a:t>
                      </a:r>
                      <a:endParaRPr lang="en-US" dirty="0"/>
                    </a:p>
                  </a:txBody>
                  <a:tcPr/>
                </a:tc>
                <a:tc>
                  <a:txBody>
                    <a:bodyPr/>
                    <a:lstStyle/>
                    <a:p>
                      <a:r>
                        <a:rPr lang="en-US" dirty="0" smtClean="0"/>
                        <a:t>TZD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DPP-</a:t>
                      </a:r>
                      <a:r>
                        <a:rPr lang="en-US" baseline="0" dirty="0" smtClean="0"/>
                        <a:t> 4 Inhibit</a:t>
                      </a:r>
                    </a:p>
                  </a:txBody>
                  <a:tcPr/>
                </a:tc>
                <a:tc>
                  <a:txBody>
                    <a:bodyPr/>
                    <a:lstStyle/>
                    <a:p>
                      <a:r>
                        <a:rPr lang="en-US" dirty="0" smtClean="0"/>
                        <a:t>GLP-1</a:t>
                      </a:r>
                      <a:endParaRPr lang="en-US" dirty="0"/>
                    </a:p>
                  </a:txBody>
                  <a:tcPr/>
                </a:tc>
                <a:tc>
                  <a:txBody>
                    <a:bodyPr/>
                    <a:lstStyle/>
                    <a:p>
                      <a:r>
                        <a:rPr lang="en-US" dirty="0" smtClean="0"/>
                        <a:t>SGLT-2</a:t>
                      </a:r>
                      <a:r>
                        <a:rPr lang="en-US" baseline="0" dirty="0" smtClean="0"/>
                        <a:t> Inhibitor</a:t>
                      </a:r>
                      <a:endParaRPr lang="en-US" dirty="0"/>
                    </a:p>
                  </a:txBody>
                  <a:tcPr/>
                </a:tc>
                <a:tc>
                  <a:txBody>
                    <a:bodyPr/>
                    <a:lstStyle/>
                    <a:p>
                      <a:r>
                        <a:rPr lang="en-US" dirty="0" err="1" smtClean="0"/>
                        <a:t>Glucosi-dase</a:t>
                      </a:r>
                      <a:r>
                        <a:rPr lang="en-US" baseline="0" dirty="0" smtClean="0"/>
                        <a:t> Inhibit</a:t>
                      </a:r>
                      <a:endParaRPr lang="en-US" dirty="0"/>
                    </a:p>
                  </a:txBody>
                  <a:tcPr/>
                </a:tc>
                <a:tc>
                  <a:txBody>
                    <a:bodyPr/>
                    <a:lstStyle/>
                    <a:p>
                      <a:r>
                        <a:rPr lang="en-US" dirty="0" smtClean="0"/>
                        <a:t>Dopamine</a:t>
                      </a:r>
                    </a:p>
                    <a:p>
                      <a:r>
                        <a:rPr lang="en-US" dirty="0" smtClean="0"/>
                        <a:t>Agonist</a:t>
                      </a:r>
                    </a:p>
                    <a:p>
                      <a:endParaRPr lang="en-US" dirty="0"/>
                    </a:p>
                  </a:txBody>
                  <a:tcPr/>
                </a:tc>
              </a:tr>
              <a:tr h="698500">
                <a:tc>
                  <a:txBody>
                    <a:bodyPr/>
                    <a:lstStyle/>
                    <a:p>
                      <a:r>
                        <a:rPr lang="en-US" dirty="0" smtClean="0"/>
                        <a:t>Hypo?</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698500">
                <a:tc>
                  <a:txBody>
                    <a:bodyPr/>
                    <a:lstStyle/>
                    <a:p>
                      <a:r>
                        <a:rPr lang="en-US" dirty="0" err="1" smtClean="0"/>
                        <a:t>Wt</a:t>
                      </a:r>
                      <a:r>
                        <a:rPr lang="en-US" baseline="0" dirty="0" smtClean="0"/>
                        <a:t> gain?</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698500">
                <a:tc>
                  <a:txBody>
                    <a:bodyPr/>
                    <a:lstStyle/>
                    <a:p>
                      <a:r>
                        <a:rPr lang="en-US" dirty="0" smtClean="0"/>
                        <a:t>Easy to use -well</a:t>
                      </a:r>
                      <a:r>
                        <a:rPr lang="en-US" baseline="0" dirty="0" smtClean="0"/>
                        <a:t> tolerated</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698500">
                <a:tc>
                  <a:txBody>
                    <a:bodyPr/>
                    <a:lstStyle/>
                    <a:p>
                      <a:r>
                        <a:rPr lang="en-US" dirty="0" smtClean="0"/>
                        <a:t>Affordable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r>
              <a:tr h="698500">
                <a:tc>
                  <a:txBody>
                    <a:bodyPr/>
                    <a:lstStyle/>
                    <a:p>
                      <a:r>
                        <a:rPr lang="en-US" dirty="0" smtClean="0"/>
                        <a:t>Other issues</a:t>
                      </a:r>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62327582"/>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27652" name="Picture 8" descr="C:\Users\bev\AppData\Local\Microsoft\Windows\Temporary Internet Files\Content.IE5\7GPPI1RU\MP90038738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1193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99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2664560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eaLnBrk="1" hangingPunct="1"/>
            <a:r>
              <a:rPr lang="en-US" sz="4000" dirty="0" smtClean="0"/>
              <a:t>32% of Medicare dollars go to </a:t>
            </a:r>
            <a:r>
              <a:rPr lang="en-US" sz="4000" dirty="0" err="1" smtClean="0"/>
              <a:t>tReat</a:t>
            </a:r>
            <a:r>
              <a:rPr lang="en-US" sz="4000" dirty="0" smtClean="0"/>
              <a:t> diabetes.  </a:t>
            </a:r>
          </a:p>
        </p:txBody>
      </p:sp>
      <p:sp>
        <p:nvSpPr>
          <p:cNvPr id="1178627" name="Rectangle 3"/>
          <p:cNvSpPr>
            <a:spLocks noGrp="1" noChangeArrowheads="1"/>
          </p:cNvSpPr>
          <p:nvPr>
            <p:ph idx="1"/>
          </p:nvPr>
        </p:nvSpPr>
        <p:spPr>
          <a:xfrm>
            <a:off x="304800" y="1600200"/>
            <a:ext cx="8458200" cy="4781550"/>
          </a:xfrm>
        </p:spPr>
        <p:txBody>
          <a:bodyPr>
            <a:normAutofit fontScale="92500" lnSpcReduction="10000"/>
          </a:bodyPr>
          <a:lstStyle/>
          <a:p>
            <a:r>
              <a:rPr lang="en-US" sz="3500" b="1" dirty="0" smtClean="0"/>
              <a:t> 2012 - Total cost </a:t>
            </a:r>
            <a:r>
              <a:rPr lang="en-US" sz="3500" b="1" dirty="0"/>
              <a:t>of </a:t>
            </a:r>
            <a:r>
              <a:rPr lang="en-US" sz="3500" b="1" dirty="0" smtClean="0"/>
              <a:t>diabetes $</a:t>
            </a:r>
            <a:r>
              <a:rPr lang="en-US" sz="3500" b="1" dirty="0"/>
              <a:t>245 </a:t>
            </a:r>
            <a:r>
              <a:rPr lang="en-US" sz="3500" b="1" dirty="0" smtClean="0"/>
              <a:t>billion</a:t>
            </a:r>
            <a:endParaRPr lang="en-US" b="1" dirty="0" smtClean="0"/>
          </a:p>
          <a:p>
            <a:pPr marL="0" indent="0">
              <a:buNone/>
            </a:pPr>
            <a:r>
              <a:rPr lang="en-US" dirty="0" smtClean="0"/>
              <a:t>  </a:t>
            </a:r>
            <a:endParaRPr lang="en-US" dirty="0"/>
          </a:p>
          <a:p>
            <a:r>
              <a:rPr lang="en-US" dirty="0"/>
              <a:t>The largest components of medical expenditures are:</a:t>
            </a:r>
          </a:p>
          <a:p>
            <a:pPr lvl="1"/>
            <a:r>
              <a:rPr lang="en-US" dirty="0"/>
              <a:t>hospital inpatient care (43</a:t>
            </a:r>
            <a:r>
              <a:rPr lang="en-US" dirty="0" smtClean="0"/>
              <a:t>%),</a:t>
            </a:r>
            <a:endParaRPr lang="en-US" dirty="0"/>
          </a:p>
          <a:p>
            <a:pPr lvl="1"/>
            <a:r>
              <a:rPr lang="en-US" dirty="0"/>
              <a:t>prescription medications to treat complications of diabetes (18%),</a:t>
            </a:r>
          </a:p>
          <a:p>
            <a:pPr lvl="1"/>
            <a:r>
              <a:rPr lang="en-US" dirty="0"/>
              <a:t>anti-diabetic agents and diabetes supplies (12%),</a:t>
            </a:r>
          </a:p>
          <a:p>
            <a:pPr lvl="1"/>
            <a:r>
              <a:rPr lang="en-US" dirty="0"/>
              <a:t>physician office visits (9%), and</a:t>
            </a:r>
          </a:p>
          <a:p>
            <a:pPr lvl="1"/>
            <a:r>
              <a:rPr lang="en-US" dirty="0"/>
              <a:t>nursing/residential facility stays (8%).</a:t>
            </a:r>
          </a:p>
          <a:p>
            <a:r>
              <a:rPr lang="en-US" sz="2200" b="1" dirty="0" smtClean="0"/>
              <a:t>Indirect </a:t>
            </a:r>
            <a:r>
              <a:rPr lang="en-US" sz="2200" b="1" dirty="0"/>
              <a:t>costs:</a:t>
            </a:r>
            <a:r>
              <a:rPr lang="en-US" sz="2200" dirty="0"/>
              <a:t> </a:t>
            </a:r>
            <a:r>
              <a:rPr lang="en-US" sz="2200" dirty="0" smtClean="0"/>
              <a:t>$69 billion </a:t>
            </a:r>
            <a:r>
              <a:rPr lang="en-US" sz="2200" dirty="0"/>
              <a:t>(disability, work loss, premature mortality) </a:t>
            </a:r>
            <a:endParaRPr lang="en-US" sz="2200" dirty="0" smtClean="0"/>
          </a:p>
          <a:p>
            <a:r>
              <a:rPr lang="en-US" sz="2400" dirty="0" smtClean="0"/>
              <a:t>People with diabetes had 2-4 x’s greater medical expenditures </a:t>
            </a:r>
          </a:p>
          <a:p>
            <a:pPr lvl="1" algn="r" eaLnBrk="1" hangingPunct="1">
              <a:buFont typeface="Wingdings" pitchFamily="2" charset="2"/>
              <a:buNone/>
              <a:defRPr/>
            </a:pPr>
            <a:endParaRPr lang="en-US" sz="2400" dirty="0" smtClean="0"/>
          </a:p>
          <a:p>
            <a:pPr lvl="1" algn="r" eaLnBrk="1" hangingPunct="1">
              <a:buFont typeface="Wingdings" pitchFamily="2" charset="2"/>
              <a:buNone/>
              <a:defRPr/>
            </a:pPr>
            <a:r>
              <a:rPr lang="en-US" sz="1900" dirty="0" smtClean="0"/>
              <a:t>CDC - ADA Stats 2007-13</a:t>
            </a:r>
          </a:p>
        </p:txBody>
      </p:sp>
      <p:pic>
        <p:nvPicPr>
          <p:cNvPr id="33796" name="Picture 4" descr="2x3rwmz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40079"/>
            <a:ext cx="1829927" cy="12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152400" y="914400"/>
            <a:ext cx="7848600" cy="5562600"/>
          </a:xfrm>
        </p:spPr>
        <p:txBody>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1" eaLnBrk="1" hangingPunct="1">
              <a:defRPr/>
            </a:pPr>
            <a:r>
              <a:rPr lang="en-US" dirty="0" smtClean="0"/>
              <a:t>Metformin extended release (3 different versions) </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381776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09358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Tree>
    <p:custDataLst>
      <p:tags r:id="rId1"/>
    </p:custDataLst>
    <p:extLst>
      <p:ext uri="{BB962C8B-B14F-4D97-AF65-F5344CB8AC3E}">
        <p14:creationId xmlns:p14="http://schemas.microsoft.com/office/powerpoint/2010/main" val="237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431835" y="2752547"/>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5389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8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59864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9848028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5349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455613" y="851694"/>
            <a:ext cx="8226425" cy="1143000"/>
          </a:xfrm>
        </p:spPr>
        <p:txBody>
          <a:bodyPr>
            <a:normAutofit fontScale="90000"/>
          </a:bodyPr>
          <a:lstStyle/>
          <a:p>
            <a:pPr eaLnBrk="1" hangingPunct="1">
              <a:defRPr/>
            </a:pPr>
            <a:r>
              <a:rPr lang="en-US" sz="4000" dirty="0" smtClean="0">
                <a:solidFill>
                  <a:schemeClr val="tx2">
                    <a:lumMod val="50000"/>
                  </a:schemeClr>
                </a:solidFill>
              </a:rPr>
              <a:t>Indication for “Fast Acting” Insulin </a:t>
            </a:r>
            <a:r>
              <a:rPr lang="en-US" sz="4000" dirty="0" err="1" smtClean="0">
                <a:solidFill>
                  <a:schemeClr val="tx2">
                    <a:lumMod val="50000"/>
                  </a:schemeClr>
                </a:solidFill>
              </a:rPr>
              <a:t>Secretagogues</a:t>
            </a:r>
            <a:r>
              <a:rPr lang="en-US" sz="4000" dirty="0" smtClean="0">
                <a:solidFill>
                  <a:schemeClr val="tx2">
                    <a:lumMod val="50000"/>
                  </a:schemeClr>
                </a:solidFill>
              </a:rPr>
              <a:t>-  </a:t>
            </a:r>
            <a:r>
              <a:rPr lang="en-US" sz="4000" dirty="0" err="1" smtClean="0">
                <a:solidFill>
                  <a:schemeClr val="tx2">
                    <a:lumMod val="50000"/>
                  </a:schemeClr>
                </a:solidFill>
              </a:rPr>
              <a:t>Meglitinides</a:t>
            </a:r>
            <a:endParaRPr lang="en-US" sz="3700" dirty="0" smtClean="0">
              <a:solidFill>
                <a:schemeClr val="tx2">
                  <a:lumMod val="50000"/>
                </a:schemeClr>
              </a:solidFill>
            </a:endParaRPr>
          </a:p>
        </p:txBody>
      </p:sp>
      <p:sp>
        <p:nvSpPr>
          <p:cNvPr id="1501187" name="Rectangle 3"/>
          <p:cNvSpPr>
            <a:spLocks noGrp="1" noChangeArrowheads="1"/>
          </p:cNvSpPr>
          <p:nvPr>
            <p:ph type="body" sz="half" idx="1"/>
          </p:nvPr>
        </p:nvSpPr>
        <p:spPr>
          <a:xfrm>
            <a:off x="455613" y="2209800"/>
            <a:ext cx="4037012" cy="38862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lvl="1" eaLnBrk="1" hangingPunct="1">
              <a:buFont typeface="Wingdings" pitchFamily="2" charset="2"/>
              <a:buNone/>
              <a:defRPr/>
            </a:pPr>
            <a:r>
              <a:rPr lang="en-US" dirty="0" smtClean="0"/>
              <a:t> </a:t>
            </a:r>
          </a:p>
        </p:txBody>
      </p:sp>
      <p:pic>
        <p:nvPicPr>
          <p:cNvPr id="38916"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629400" y="4495800"/>
            <a:ext cx="2209800" cy="2209800"/>
          </a:xfrm>
          <a:noFill/>
          <a:extLst>
            <a:ext uri="{909E8E84-426E-40DD-AFC4-6F175D3DCCD1}">
              <a14:hiddenFill xmlns:a14="http://schemas.microsoft.com/office/drawing/2010/main">
                <a:solidFill>
                  <a:srgbClr val="FFFFFF"/>
                </a:solidFill>
              </a14:hiddenFill>
            </a:ext>
          </a:extLst>
        </p:spPr>
      </p:pic>
      <p:pic>
        <p:nvPicPr>
          <p:cNvPr id="38917"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2209800"/>
            <a:ext cx="35115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58899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2" end="2"/>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150118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685800" y="152400"/>
            <a:ext cx="7772400" cy="685800"/>
          </a:xfrm>
        </p:spPr>
        <p:txBody>
          <a:bodyPr/>
          <a:lstStyle/>
          <a:p>
            <a:pPr eaLnBrk="1" hangingPunct="1">
              <a:defRPr/>
            </a:pPr>
            <a:r>
              <a:rPr lang="en-US" dirty="0" err="1" smtClean="0"/>
              <a:t>Meglitinides</a:t>
            </a:r>
            <a:r>
              <a:rPr lang="en-US" dirty="0" smtClean="0"/>
              <a:t> - Squirts</a:t>
            </a:r>
          </a:p>
        </p:txBody>
      </p:sp>
      <p:sp>
        <p:nvSpPr>
          <p:cNvPr id="1502211" name="Rectangle 3"/>
          <p:cNvSpPr>
            <a:spLocks noGrp="1" noChangeArrowheads="1"/>
          </p:cNvSpPr>
          <p:nvPr>
            <p:ph type="body" idx="1"/>
          </p:nvPr>
        </p:nvSpPr>
        <p:spPr>
          <a:xfrm>
            <a:off x="228600" y="990600"/>
            <a:ext cx="8763000" cy="5638800"/>
          </a:xfrm>
        </p:spPr>
        <p:txBody>
          <a:bodyPr/>
          <a:lstStyle/>
          <a:p>
            <a:pPr eaLnBrk="1" hangingPunct="1">
              <a:defRPr/>
            </a:pPr>
            <a:r>
              <a:rPr lang="en-US" sz="2700" b="1" dirty="0" smtClean="0">
                <a:solidFill>
                  <a:schemeClr val="tx2">
                    <a:lumMod val="50000"/>
                  </a:schemeClr>
                </a:solidFill>
              </a:rPr>
              <a:t>Action</a:t>
            </a:r>
            <a:r>
              <a:rPr lang="en-US" sz="2700" dirty="0" smtClean="0">
                <a:solidFill>
                  <a:schemeClr val="tx2">
                    <a:lumMod val="50000"/>
                  </a:schemeClr>
                </a:solidFill>
              </a:rPr>
              <a:t>: stimulate insulin secretion (rapid and short duration) when glucose present</a:t>
            </a:r>
          </a:p>
          <a:p>
            <a:pPr eaLnBrk="1" hangingPunct="1">
              <a:defRPr/>
            </a:pPr>
            <a:r>
              <a:rPr lang="en-US" sz="2700" b="1" dirty="0" smtClean="0">
                <a:solidFill>
                  <a:schemeClr val="tx2">
                    <a:lumMod val="50000"/>
                  </a:schemeClr>
                </a:solidFill>
              </a:rPr>
              <a:t>Names</a:t>
            </a:r>
            <a:r>
              <a:rPr lang="en-US" sz="2700" dirty="0" smtClean="0">
                <a:solidFill>
                  <a:schemeClr val="tx2">
                    <a:lumMod val="50000"/>
                  </a:schemeClr>
                </a:solidFill>
              </a:rPr>
              <a:t>:</a:t>
            </a:r>
          </a:p>
          <a:p>
            <a:pPr lvl="1" eaLnBrk="1" hangingPunct="1">
              <a:defRPr/>
            </a:pPr>
            <a:r>
              <a:rPr lang="en-US" sz="2400" dirty="0" err="1" smtClean="0">
                <a:solidFill>
                  <a:schemeClr val="tx2">
                    <a:lumMod val="50000"/>
                  </a:schemeClr>
                </a:solidFill>
              </a:rPr>
              <a:t>repaglinide</a:t>
            </a:r>
            <a:r>
              <a:rPr lang="en-US" sz="2400" dirty="0" smtClean="0">
                <a:solidFill>
                  <a:schemeClr val="tx2">
                    <a:lumMod val="50000"/>
                  </a:schemeClr>
                </a:solidFill>
              </a:rPr>
              <a:t> (</a:t>
            </a:r>
            <a:r>
              <a:rPr lang="en-US" sz="2400" dirty="0" err="1" smtClean="0">
                <a:solidFill>
                  <a:schemeClr val="tx2">
                    <a:lumMod val="50000"/>
                  </a:schemeClr>
                </a:solidFill>
              </a:rPr>
              <a:t>Prandin</a:t>
            </a:r>
            <a:r>
              <a:rPr lang="en-US" sz="2400" dirty="0" smtClean="0">
                <a:solidFill>
                  <a:schemeClr val="tx2">
                    <a:lumMod val="50000"/>
                  </a:schemeClr>
                </a:solidFill>
              </a:rPr>
              <a:t>) </a:t>
            </a:r>
          </a:p>
          <a:p>
            <a:pPr lvl="2" eaLnBrk="1" hangingPunct="1">
              <a:defRPr/>
            </a:pPr>
            <a:r>
              <a:rPr lang="en-US" sz="2000" b="1" dirty="0" smtClean="0">
                <a:solidFill>
                  <a:schemeClr val="tx2">
                    <a:lumMod val="50000"/>
                  </a:schemeClr>
                </a:solidFill>
              </a:rPr>
              <a:t>Dosing</a:t>
            </a:r>
            <a:r>
              <a:rPr lang="en-US" sz="2000" dirty="0" smtClean="0">
                <a:solidFill>
                  <a:schemeClr val="tx2">
                    <a:lumMod val="50000"/>
                  </a:schemeClr>
                </a:solidFill>
              </a:rPr>
              <a:t>: 0.5 to 4 mg </a:t>
            </a:r>
            <a:r>
              <a:rPr lang="en-US" sz="2000" dirty="0" err="1" smtClean="0">
                <a:solidFill>
                  <a:schemeClr val="tx2">
                    <a:lumMod val="50000"/>
                  </a:schemeClr>
                </a:solidFill>
              </a:rPr>
              <a:t>a.c</a:t>
            </a:r>
            <a:r>
              <a:rPr lang="en-US" sz="2000" dirty="0" smtClean="0">
                <a:solidFill>
                  <a:schemeClr val="tx2">
                    <a:lumMod val="50000"/>
                  </a:schemeClr>
                </a:solidFill>
              </a:rPr>
              <a:t>. Max dose 16mg </a:t>
            </a:r>
          </a:p>
          <a:p>
            <a:pPr lvl="2" eaLnBrk="1" hangingPunct="1">
              <a:defRPr/>
            </a:pPr>
            <a:r>
              <a:rPr lang="en-US" sz="2000" dirty="0" smtClean="0">
                <a:solidFill>
                  <a:schemeClr val="tx2">
                    <a:lumMod val="50000"/>
                  </a:schemeClr>
                </a:solidFill>
              </a:rPr>
              <a:t>Metabolized by liver and mostly excreted in feces (some </a:t>
            </a:r>
            <a:r>
              <a:rPr lang="en-US" sz="2000" dirty="0" err="1" smtClean="0">
                <a:solidFill>
                  <a:schemeClr val="tx2">
                    <a:lumMod val="50000"/>
                  </a:schemeClr>
                </a:solidFill>
              </a:rPr>
              <a:t>renally</a:t>
            </a:r>
            <a:r>
              <a:rPr lang="en-US" sz="2000" dirty="0" smtClean="0">
                <a:solidFill>
                  <a:schemeClr val="tx2">
                    <a:lumMod val="50000"/>
                  </a:schemeClr>
                </a:solidFill>
              </a:rPr>
              <a:t>).  </a:t>
            </a:r>
          </a:p>
          <a:p>
            <a:pPr lvl="1" eaLnBrk="1" hangingPunct="1">
              <a:defRPr/>
            </a:pPr>
            <a:r>
              <a:rPr lang="en-US" sz="2400" dirty="0" err="1" smtClean="0">
                <a:solidFill>
                  <a:schemeClr val="tx2">
                    <a:lumMod val="50000"/>
                  </a:schemeClr>
                </a:solidFill>
              </a:rPr>
              <a:t>nateglinide</a:t>
            </a:r>
            <a:r>
              <a:rPr lang="en-US" sz="2400" dirty="0" smtClean="0">
                <a:solidFill>
                  <a:schemeClr val="tx2">
                    <a:lumMod val="50000"/>
                  </a:schemeClr>
                </a:solidFill>
              </a:rPr>
              <a:t> (</a:t>
            </a:r>
            <a:r>
              <a:rPr lang="en-US" sz="2400" dirty="0" err="1" smtClean="0">
                <a:solidFill>
                  <a:schemeClr val="tx2">
                    <a:lumMod val="50000"/>
                  </a:schemeClr>
                </a:solidFill>
              </a:rPr>
              <a:t>Starlix</a:t>
            </a:r>
            <a:r>
              <a:rPr lang="en-US" sz="2400" dirty="0" smtClean="0">
                <a:solidFill>
                  <a:schemeClr val="tx2">
                    <a:lumMod val="50000"/>
                  </a:schemeClr>
                </a:solidFill>
              </a:rPr>
              <a:t>)</a:t>
            </a:r>
          </a:p>
          <a:p>
            <a:pPr lvl="2" eaLnBrk="1" hangingPunct="1">
              <a:defRPr/>
            </a:pPr>
            <a:r>
              <a:rPr lang="en-US" sz="2000" b="1" dirty="0" smtClean="0">
                <a:solidFill>
                  <a:schemeClr val="tx2">
                    <a:lumMod val="50000"/>
                  </a:schemeClr>
                </a:solidFill>
              </a:rPr>
              <a:t>Dosing</a:t>
            </a:r>
            <a:r>
              <a:rPr lang="en-US" sz="2000" dirty="0" smtClean="0">
                <a:solidFill>
                  <a:schemeClr val="tx2">
                    <a:lumMod val="50000"/>
                  </a:schemeClr>
                </a:solidFill>
              </a:rPr>
              <a:t>: 120 mg </a:t>
            </a:r>
            <a:r>
              <a:rPr lang="en-US" sz="2000" dirty="0" err="1" smtClean="0">
                <a:solidFill>
                  <a:schemeClr val="tx2">
                    <a:lumMod val="50000"/>
                  </a:schemeClr>
                </a:solidFill>
              </a:rPr>
              <a:t>tid</a:t>
            </a:r>
            <a:r>
              <a:rPr lang="en-US" sz="2000" dirty="0" smtClean="0">
                <a:solidFill>
                  <a:schemeClr val="tx2">
                    <a:lumMod val="50000"/>
                  </a:schemeClr>
                </a:solidFill>
              </a:rPr>
              <a:t> with meals</a:t>
            </a:r>
          </a:p>
          <a:p>
            <a:pPr lvl="2" eaLnBrk="1" hangingPunct="1">
              <a:defRPr/>
            </a:pPr>
            <a:r>
              <a:rPr lang="en-US" sz="2000" dirty="0" smtClean="0">
                <a:solidFill>
                  <a:schemeClr val="tx2">
                    <a:lumMod val="50000"/>
                  </a:schemeClr>
                </a:solidFill>
              </a:rPr>
              <a:t>Metabolized by liver, excreted by kidney</a:t>
            </a:r>
          </a:p>
          <a:p>
            <a:pPr eaLnBrk="1" hangingPunct="1">
              <a:defRPr/>
            </a:pPr>
            <a:r>
              <a:rPr lang="en-US" sz="2700" dirty="0" smtClean="0">
                <a:solidFill>
                  <a:schemeClr val="tx2">
                    <a:lumMod val="50000"/>
                  </a:schemeClr>
                </a:solidFill>
              </a:rPr>
              <a:t>Efficacy:</a:t>
            </a:r>
            <a:endParaRPr lang="en-US" sz="2400" dirty="0" smtClean="0">
              <a:solidFill>
                <a:schemeClr val="tx2">
                  <a:lumMod val="50000"/>
                </a:schemeClr>
              </a:solidFill>
            </a:endParaRPr>
          </a:p>
          <a:p>
            <a:pPr lvl="1" eaLnBrk="1" hangingPunct="1">
              <a:defRPr/>
            </a:pPr>
            <a:r>
              <a:rPr lang="en-US" sz="2400" dirty="0" smtClean="0">
                <a:solidFill>
                  <a:schemeClr val="tx2">
                    <a:lumMod val="50000"/>
                  </a:schemeClr>
                </a:solidFill>
              </a:rPr>
              <a:t>Decreases peak postprandial glucose</a:t>
            </a:r>
          </a:p>
          <a:p>
            <a:pPr lvl="1" eaLnBrk="1" hangingPunct="1">
              <a:defRPr/>
            </a:pPr>
            <a:r>
              <a:rPr lang="en-US" sz="2400" dirty="0" smtClean="0">
                <a:solidFill>
                  <a:schemeClr val="tx2">
                    <a:lumMod val="50000"/>
                  </a:schemeClr>
                </a:solidFill>
              </a:rPr>
              <a:t>Decreases plasma glucose 60-70 mg/dl</a:t>
            </a:r>
          </a:p>
          <a:p>
            <a:pPr lvl="1" eaLnBrk="1" hangingPunct="1">
              <a:defRPr/>
            </a:pPr>
            <a:r>
              <a:rPr lang="en-US" sz="2400" dirty="0" smtClean="0">
                <a:solidFill>
                  <a:schemeClr val="tx2">
                    <a:lumMod val="50000"/>
                  </a:schemeClr>
                </a:solidFill>
              </a:rPr>
              <a:t>Reduce A1C 1.0-2.0</a:t>
            </a:r>
            <a:r>
              <a:rPr lang="en-US" sz="2400" dirty="0" smtClean="0">
                <a:solidFill>
                  <a:srgbClr val="FFFFFF"/>
                </a:solidFill>
              </a:rPr>
              <a:t>%</a:t>
            </a:r>
          </a:p>
        </p:txBody>
      </p:sp>
      <p:sp>
        <p:nvSpPr>
          <p:cNvPr id="39940" name="Line 4"/>
          <p:cNvSpPr>
            <a:spLocks noChangeShapeType="1"/>
          </p:cNvSpPr>
          <p:nvPr/>
        </p:nvSpPr>
        <p:spPr bwMode="auto">
          <a:xfrm>
            <a:off x="685800" y="838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896350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29699" name="Content Placeholder 2"/>
          <p:cNvSpPr>
            <a:spLocks noGrp="1"/>
          </p:cNvSpPr>
          <p:nvPr>
            <p:ph idx="1"/>
          </p:nvPr>
        </p:nvSpPr>
        <p:spPr>
          <a:xfrm>
            <a:off x="455613" y="1905000"/>
            <a:ext cx="8226425" cy="4191000"/>
          </a:xfrm>
        </p:spPr>
        <p:txBody>
          <a:bodyPr/>
          <a:lstStyle/>
          <a:p>
            <a:pPr marL="0" indent="0" algn="ctr" eaLnBrk="1" hangingPunct="1">
              <a:buNone/>
            </a:pPr>
            <a:r>
              <a:rPr lang="en-US" sz="3600" dirty="0" smtClean="0">
                <a:solidFill>
                  <a:schemeClr val="accent1">
                    <a:lumMod val="50000"/>
                  </a:schemeClr>
                </a:solidFill>
              </a:rPr>
              <a:t>“The only way on a societal basis to reduce the prevalence of obesity is through community action” – </a:t>
            </a:r>
          </a:p>
          <a:p>
            <a:pPr marL="0" indent="0" algn="ctr" eaLnBrk="1" hangingPunct="1">
              <a:buNone/>
            </a:pPr>
            <a:r>
              <a:rPr lang="en-US" sz="3600" dirty="0" smtClean="0">
                <a:solidFill>
                  <a:schemeClr val="accent1">
                    <a:lumMod val="50000"/>
                  </a:schemeClr>
                </a:solidFill>
              </a:rPr>
              <a:t>Dr. </a:t>
            </a:r>
            <a:r>
              <a:rPr lang="en-US" sz="3600" dirty="0" err="1" smtClean="0">
                <a:solidFill>
                  <a:schemeClr val="accent1">
                    <a:lumMod val="50000"/>
                  </a:schemeClr>
                </a:solidFill>
              </a:rPr>
              <a:t>Frieden</a:t>
            </a:r>
            <a:r>
              <a:rPr lang="en-US" sz="3600" dirty="0" smtClean="0">
                <a:solidFill>
                  <a:schemeClr val="accent1">
                    <a:lumMod val="50000"/>
                  </a:schemeClr>
                </a:solidFill>
              </a:rPr>
              <a:t>, CDC</a:t>
            </a:r>
          </a:p>
          <a:p>
            <a:pPr eaLnBrk="1" hangingPunct="1"/>
            <a:endParaRPr lang="en-US" dirty="0" smtClean="0"/>
          </a:p>
          <a:p>
            <a:pPr eaLnBrk="1" hangingPunct="1"/>
            <a:r>
              <a:rPr lang="en-US" dirty="0" smtClean="0"/>
              <a:t>Food insecurity</a:t>
            </a:r>
          </a:p>
          <a:p>
            <a:pPr eaLnBrk="1" hangingPunct="1"/>
            <a:r>
              <a:rPr lang="en-US" dirty="0" smtClean="0"/>
              <a:t>Poverty, Obesity, Diabetes inter-related</a:t>
            </a:r>
          </a:p>
          <a:p>
            <a:pPr eaLnBrk="1" hangingPunct="1"/>
            <a:endParaRPr lang="en-US" dirty="0" smtClean="0"/>
          </a:p>
        </p:txBody>
      </p:sp>
      <p:pic>
        <p:nvPicPr>
          <p:cNvPr id="29700"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4258" name="Rectangle 2"/>
          <p:cNvSpPr>
            <a:spLocks noGrp="1" noChangeArrowheads="1"/>
          </p:cNvSpPr>
          <p:nvPr>
            <p:ph type="title"/>
          </p:nvPr>
        </p:nvSpPr>
        <p:spPr>
          <a:xfrm>
            <a:off x="685800" y="152400"/>
            <a:ext cx="7772400" cy="685800"/>
          </a:xfrm>
        </p:spPr>
        <p:txBody>
          <a:bodyPr/>
          <a:lstStyle/>
          <a:p>
            <a:pPr eaLnBrk="1" hangingPunct="1">
              <a:defRPr/>
            </a:pPr>
            <a:r>
              <a:rPr lang="en-US" dirty="0" err="1" smtClean="0"/>
              <a:t>Meglitinides</a:t>
            </a:r>
            <a:endParaRPr lang="en-US" dirty="0" smtClean="0"/>
          </a:p>
        </p:txBody>
      </p:sp>
      <p:sp>
        <p:nvSpPr>
          <p:cNvPr id="1504259" name="Rectangle 3"/>
          <p:cNvSpPr>
            <a:spLocks noGrp="1" noChangeArrowheads="1"/>
          </p:cNvSpPr>
          <p:nvPr>
            <p:ph type="body" idx="1"/>
          </p:nvPr>
        </p:nvSpPr>
        <p:spPr>
          <a:xfrm>
            <a:off x="152400" y="990600"/>
            <a:ext cx="8610600" cy="5638800"/>
          </a:xfrm>
        </p:spPr>
        <p:txBody>
          <a:bodyPr/>
          <a:lstStyle/>
          <a:p>
            <a:pPr eaLnBrk="1" hangingPunct="1">
              <a:defRPr/>
            </a:pPr>
            <a:r>
              <a:rPr lang="en-US" sz="3100" dirty="0" smtClean="0">
                <a:solidFill>
                  <a:schemeClr val="tx2">
                    <a:lumMod val="50000"/>
                  </a:schemeClr>
                </a:solidFill>
              </a:rPr>
              <a:t>Other Effects</a:t>
            </a:r>
            <a:endParaRPr lang="en-US" dirty="0" smtClean="0">
              <a:solidFill>
                <a:schemeClr val="tx2">
                  <a:lumMod val="50000"/>
                </a:schemeClr>
              </a:solidFill>
            </a:endParaRPr>
          </a:p>
          <a:p>
            <a:pPr lvl="1" eaLnBrk="1" hangingPunct="1">
              <a:defRPr/>
            </a:pPr>
            <a:r>
              <a:rPr lang="en-US" sz="3000" dirty="0" smtClean="0">
                <a:solidFill>
                  <a:schemeClr val="tx2">
                    <a:lumMod val="50000"/>
                  </a:schemeClr>
                </a:solidFill>
              </a:rPr>
              <a:t>Hypoglycemia (less than with sulfonylureas if patient has a variable eating schedule)</a:t>
            </a:r>
          </a:p>
          <a:p>
            <a:pPr lvl="1" eaLnBrk="1" hangingPunct="1">
              <a:defRPr/>
            </a:pPr>
            <a:r>
              <a:rPr lang="en-US" sz="3000" dirty="0" smtClean="0">
                <a:solidFill>
                  <a:schemeClr val="tx2">
                    <a:lumMod val="50000"/>
                  </a:schemeClr>
                </a:solidFill>
              </a:rPr>
              <a:t>Minimal weight gain </a:t>
            </a:r>
          </a:p>
          <a:p>
            <a:pPr lvl="1" eaLnBrk="1" hangingPunct="1">
              <a:defRPr/>
            </a:pPr>
            <a:r>
              <a:rPr lang="en-US" sz="3000" dirty="0" smtClean="0">
                <a:solidFill>
                  <a:schemeClr val="tx2">
                    <a:lumMod val="50000"/>
                  </a:schemeClr>
                </a:solidFill>
              </a:rPr>
              <a:t>No significant effect on plasma lipid levels</a:t>
            </a:r>
          </a:p>
          <a:p>
            <a:pPr lvl="1" eaLnBrk="1" hangingPunct="1">
              <a:defRPr/>
            </a:pPr>
            <a:r>
              <a:rPr lang="en-US" sz="3000" dirty="0" smtClean="0">
                <a:solidFill>
                  <a:schemeClr val="tx2">
                    <a:lumMod val="50000"/>
                  </a:schemeClr>
                </a:solidFill>
              </a:rPr>
              <a:t>Safe at higher levels of serum Cr than sulfonylureas </a:t>
            </a:r>
          </a:p>
        </p:txBody>
      </p:sp>
      <p:sp>
        <p:nvSpPr>
          <p:cNvPr id="40964" name="Line 4"/>
          <p:cNvSpPr>
            <a:spLocks noChangeShapeType="1"/>
          </p:cNvSpPr>
          <p:nvPr/>
        </p:nvSpPr>
        <p:spPr bwMode="auto">
          <a:xfrm>
            <a:off x="685800" y="838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0965" name="Picture 5" descr="C:\Users\Beverly\AppData\Local\Microsoft\Windows\Temporary Internet Files\Content.IE5\52TDUJIH\MCj04405300000[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495800"/>
            <a:ext cx="1177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8255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4259">
                                            <p:txEl>
                                              <p:pRg st="0" end="0"/>
                                            </p:txEl>
                                          </p:spTgt>
                                        </p:tgtEl>
                                        <p:attrNameLst>
                                          <p:attrName>style.visibility</p:attrName>
                                        </p:attrNameLst>
                                      </p:cBhvr>
                                      <p:to>
                                        <p:strVal val="visible"/>
                                      </p:to>
                                    </p:set>
                                    <p:animEffect transition="in" filter="wipe(up)">
                                      <p:cBhvr>
                                        <p:cTn id="7" dur="500"/>
                                        <p:tgtEl>
                                          <p:spTgt spid="150425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04259">
                                            <p:txEl>
                                              <p:pRg st="1" end="1"/>
                                            </p:txEl>
                                          </p:spTgt>
                                        </p:tgtEl>
                                        <p:attrNameLst>
                                          <p:attrName>style.visibility</p:attrName>
                                        </p:attrNameLst>
                                      </p:cBhvr>
                                      <p:to>
                                        <p:strVal val="visible"/>
                                      </p:to>
                                    </p:set>
                                    <p:animEffect transition="in" filter="wipe(up)">
                                      <p:cBhvr>
                                        <p:cTn id="10" dur="500"/>
                                        <p:tgtEl>
                                          <p:spTgt spid="150425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04259">
                                            <p:txEl>
                                              <p:pRg st="2" end="2"/>
                                            </p:txEl>
                                          </p:spTgt>
                                        </p:tgtEl>
                                        <p:attrNameLst>
                                          <p:attrName>style.visibility</p:attrName>
                                        </p:attrNameLst>
                                      </p:cBhvr>
                                      <p:to>
                                        <p:strVal val="visible"/>
                                      </p:to>
                                    </p:set>
                                    <p:animEffect transition="in" filter="wipe(up)">
                                      <p:cBhvr>
                                        <p:cTn id="13" dur="500"/>
                                        <p:tgtEl>
                                          <p:spTgt spid="150425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04259">
                                            <p:txEl>
                                              <p:pRg st="3" end="3"/>
                                            </p:txEl>
                                          </p:spTgt>
                                        </p:tgtEl>
                                        <p:attrNameLst>
                                          <p:attrName>style.visibility</p:attrName>
                                        </p:attrNameLst>
                                      </p:cBhvr>
                                      <p:to>
                                        <p:strVal val="visible"/>
                                      </p:to>
                                    </p:set>
                                    <p:animEffect transition="in" filter="wipe(up)">
                                      <p:cBhvr>
                                        <p:cTn id="16" dur="500"/>
                                        <p:tgtEl>
                                          <p:spTgt spid="150425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04259">
                                            <p:txEl>
                                              <p:pRg st="4" end="4"/>
                                            </p:txEl>
                                          </p:spTgt>
                                        </p:tgtEl>
                                        <p:attrNameLst>
                                          <p:attrName>style.visibility</p:attrName>
                                        </p:attrNameLst>
                                      </p:cBhvr>
                                      <p:to>
                                        <p:strVal val="visible"/>
                                      </p:to>
                                    </p:set>
                                    <p:animEffect transition="in" filter="wipe(up)">
                                      <p:cBhvr>
                                        <p:cTn id="19" dur="500"/>
                                        <p:tgtEl>
                                          <p:spTgt spid="15042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259"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11493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318250" y="4541838"/>
            <a:ext cx="16827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11098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80328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a:xfrm>
            <a:off x="381000" y="381000"/>
            <a:ext cx="8382000" cy="1905000"/>
          </a:xfrm>
        </p:spPr>
        <p:txBody>
          <a:bodyPr>
            <a:normAutofit fontScale="90000"/>
          </a:bodyPr>
          <a:lstStyle/>
          <a:p>
            <a:pPr eaLnBrk="1" hangingPunct="1">
              <a:defRPr/>
            </a:pPr>
            <a:r>
              <a:rPr lang="en-US" sz="4000" dirty="0" smtClean="0"/>
              <a:t>Indications for </a:t>
            </a:r>
            <a:br>
              <a:rPr lang="en-US" sz="4000" dirty="0" smtClean="0"/>
            </a:br>
            <a:r>
              <a:rPr lang="en-US" sz="4000" dirty="0" err="1" smtClean="0"/>
              <a:t>Amylin</a:t>
            </a:r>
            <a:r>
              <a:rPr lang="en-US" sz="4000" dirty="0" smtClean="0"/>
              <a:t> </a:t>
            </a:r>
            <a:r>
              <a:rPr lang="en-US" sz="4000" dirty="0" err="1" smtClean="0"/>
              <a:t>Mimetics</a:t>
            </a:r>
            <a:r>
              <a:rPr lang="en-US" sz="4000" dirty="0" smtClean="0"/>
              <a:t> </a:t>
            </a:r>
            <a:br>
              <a:rPr lang="en-US" sz="4000" dirty="0" smtClean="0"/>
            </a:br>
            <a:r>
              <a:rPr lang="en-US" sz="4000" dirty="0" err="1" smtClean="0"/>
              <a:t>Incretin</a:t>
            </a:r>
            <a:r>
              <a:rPr lang="en-US" sz="4000" dirty="0" smtClean="0"/>
              <a:t> </a:t>
            </a:r>
            <a:r>
              <a:rPr lang="en-US" sz="4000" dirty="0" err="1" smtClean="0"/>
              <a:t>Mimetics</a:t>
            </a:r>
            <a:r>
              <a:rPr lang="en-US" sz="4000" dirty="0" smtClean="0"/>
              <a:t> </a:t>
            </a:r>
            <a:br>
              <a:rPr lang="en-US" sz="4000" dirty="0" smtClean="0"/>
            </a:br>
            <a:r>
              <a:rPr lang="en-US" sz="4000" dirty="0" smtClean="0"/>
              <a:t>DPP-4 Inhibitors</a:t>
            </a:r>
          </a:p>
        </p:txBody>
      </p:sp>
      <p:sp>
        <p:nvSpPr>
          <p:cNvPr id="1506307" name="Rectangle 3"/>
          <p:cNvSpPr>
            <a:spLocks noGrp="1" noChangeArrowheads="1"/>
          </p:cNvSpPr>
          <p:nvPr>
            <p:ph type="body" idx="1"/>
          </p:nvPr>
        </p:nvSpPr>
        <p:spPr>
          <a:xfrm>
            <a:off x="533400" y="2971800"/>
            <a:ext cx="7391400" cy="3516347"/>
          </a:xfrm>
        </p:spPr>
        <p:txBody>
          <a:bodyPr wrap="square">
            <a:spAutoFit/>
          </a:bodyPr>
          <a:lstStyle/>
          <a:p>
            <a:pPr eaLnBrk="1" hangingPunct="1">
              <a:defRPr/>
            </a:pPr>
            <a:r>
              <a:rPr lang="en-US" sz="3600" dirty="0" smtClean="0"/>
              <a:t>Action: </a:t>
            </a:r>
            <a:r>
              <a:rPr lang="en-US" sz="3600" dirty="0" smtClean="0">
                <a:solidFill>
                  <a:schemeClr val="folHlink"/>
                </a:solidFill>
              </a:rPr>
              <a:t>Satiates</a:t>
            </a:r>
          </a:p>
          <a:p>
            <a:pPr eaLnBrk="1" hangingPunct="1">
              <a:defRPr/>
            </a:pPr>
            <a:r>
              <a:rPr lang="en-US" sz="3600" dirty="0" smtClean="0">
                <a:solidFill>
                  <a:schemeClr val="folHlink"/>
                </a:solidFill>
              </a:rPr>
              <a:t>Who?</a:t>
            </a:r>
            <a:r>
              <a:rPr lang="en-US" sz="3600" dirty="0" smtClean="0"/>
              <a:t> </a:t>
            </a:r>
          </a:p>
          <a:p>
            <a:pPr lvl="1" eaLnBrk="1" hangingPunct="1">
              <a:defRPr/>
            </a:pPr>
            <a:r>
              <a:rPr lang="en-US" dirty="0" smtClean="0"/>
              <a:t>Target post-prandial hyperglycemia</a:t>
            </a:r>
          </a:p>
          <a:p>
            <a:pPr lvl="1" eaLnBrk="1" hangingPunct="1">
              <a:defRPr/>
            </a:pPr>
            <a:r>
              <a:rPr lang="en-US" dirty="0" smtClean="0"/>
              <a:t>Avoid hypoglycemia, </a:t>
            </a:r>
            <a:r>
              <a:rPr lang="en-US" dirty="0" err="1" smtClean="0"/>
              <a:t>wt</a:t>
            </a:r>
            <a:r>
              <a:rPr lang="en-US" dirty="0" smtClean="0"/>
              <a:t> gain</a:t>
            </a:r>
          </a:p>
          <a:p>
            <a:pPr lvl="1" eaLnBrk="1" hangingPunct="1">
              <a:defRPr/>
            </a:pPr>
            <a:r>
              <a:rPr lang="en-US" dirty="0" smtClean="0"/>
              <a:t>For type 2s only, except Amylin </a:t>
            </a:r>
            <a:r>
              <a:rPr lang="en-US" dirty="0" err="1" smtClean="0"/>
              <a:t>Mimetics</a:t>
            </a:r>
            <a:r>
              <a:rPr lang="en-US" dirty="0" smtClean="0"/>
              <a:t> used in type 1 and 2.</a:t>
            </a:r>
          </a:p>
          <a:p>
            <a:pPr eaLnBrk="1" hangingPunct="1">
              <a:defRPr/>
            </a:pPr>
            <a:endParaRPr lang="en-US" sz="3600" dirty="0" smtClean="0"/>
          </a:p>
        </p:txBody>
      </p:sp>
      <p:pic>
        <p:nvPicPr>
          <p:cNvPr id="44036" name="Picture 4" descr="MPj04006080000[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791200" y="381000"/>
            <a:ext cx="1779588"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79539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630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630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p:txBody>
          <a:bodyPr>
            <a:normAutofit fontScale="90000"/>
          </a:bodyPr>
          <a:lstStyle/>
          <a:p>
            <a:pPr algn="r">
              <a:defRPr/>
            </a:pPr>
            <a:r>
              <a:rPr lang="en-US" sz="4000" dirty="0">
                <a:solidFill>
                  <a:schemeClr val="accent4">
                    <a:lumMod val="75000"/>
                  </a:schemeClr>
                </a:solidFill>
              </a:rPr>
              <a:t>Amylin Mimetic</a:t>
            </a:r>
            <a:br>
              <a:rPr lang="en-US" sz="4000" dirty="0">
                <a:solidFill>
                  <a:schemeClr val="accent4">
                    <a:lumMod val="75000"/>
                  </a:schemeClr>
                </a:solidFill>
              </a:rPr>
            </a:br>
            <a:r>
              <a:rPr lang="en-US" sz="4000" dirty="0">
                <a:solidFill>
                  <a:schemeClr val="accent4">
                    <a:lumMod val="75000"/>
                  </a:schemeClr>
                </a:solidFill>
              </a:rPr>
              <a:t> </a:t>
            </a:r>
            <a:r>
              <a:rPr lang="en-US" sz="4000" dirty="0" err="1">
                <a:solidFill>
                  <a:schemeClr val="accent4">
                    <a:lumMod val="75000"/>
                  </a:schemeClr>
                </a:solidFill>
              </a:rPr>
              <a:t>Pramlintide</a:t>
            </a:r>
            <a:r>
              <a:rPr lang="en-US" sz="4000" dirty="0">
                <a:solidFill>
                  <a:schemeClr val="accent4">
                    <a:lumMod val="75000"/>
                  </a:schemeClr>
                </a:solidFill>
              </a:rPr>
              <a:t> (</a:t>
            </a:r>
            <a:r>
              <a:rPr lang="en-US" sz="4000" dirty="0" err="1">
                <a:solidFill>
                  <a:schemeClr val="accent4">
                    <a:lumMod val="75000"/>
                  </a:schemeClr>
                </a:solidFill>
              </a:rPr>
              <a:t>Symlin</a:t>
            </a:r>
            <a:r>
              <a:rPr lang="en-US" sz="4000" dirty="0">
                <a:solidFill>
                  <a:schemeClr val="accent4">
                    <a:lumMod val="75000"/>
                  </a:schemeClr>
                </a:solidFill>
              </a:rPr>
              <a:t>) 2005</a:t>
            </a:r>
          </a:p>
        </p:txBody>
      </p:sp>
      <p:sp>
        <p:nvSpPr>
          <p:cNvPr id="1570819" name="Rectangle 3"/>
          <p:cNvSpPr>
            <a:spLocks noGrp="1" noChangeArrowheads="1"/>
          </p:cNvSpPr>
          <p:nvPr>
            <p:ph type="body" sz="half" idx="1"/>
          </p:nvPr>
        </p:nvSpPr>
        <p:spPr>
          <a:xfrm>
            <a:off x="457200" y="1857375"/>
            <a:ext cx="8686800" cy="4533900"/>
          </a:xfrm>
        </p:spPr>
        <p:txBody>
          <a:bodyPr/>
          <a:lstStyle/>
          <a:p>
            <a:pPr>
              <a:defRPr/>
            </a:pPr>
            <a:r>
              <a:rPr lang="en-US" sz="2600" b="1" dirty="0"/>
              <a:t>Action:</a:t>
            </a:r>
            <a:r>
              <a:rPr lang="en-US" sz="2600" dirty="0"/>
              <a:t> </a:t>
            </a:r>
          </a:p>
          <a:p>
            <a:pPr lvl="1">
              <a:defRPr/>
            </a:pPr>
            <a:r>
              <a:rPr lang="en-US" sz="2500" dirty="0"/>
              <a:t>prevents post-meal rise in glucagon</a:t>
            </a:r>
          </a:p>
          <a:p>
            <a:pPr lvl="1">
              <a:defRPr/>
            </a:pPr>
            <a:r>
              <a:rPr lang="en-US" sz="2500" dirty="0"/>
              <a:t>slowing gastric emptying</a:t>
            </a:r>
          </a:p>
          <a:p>
            <a:pPr lvl="1">
              <a:defRPr/>
            </a:pPr>
            <a:r>
              <a:rPr lang="en-US" sz="2500" dirty="0"/>
              <a:t>Increases </a:t>
            </a:r>
            <a:r>
              <a:rPr lang="en-US" sz="2500" dirty="0">
                <a:solidFill>
                  <a:schemeClr val="folHlink"/>
                </a:solidFill>
              </a:rPr>
              <a:t>satiety</a:t>
            </a:r>
          </a:p>
          <a:p>
            <a:pPr>
              <a:defRPr/>
            </a:pPr>
            <a:r>
              <a:rPr lang="en-US" sz="2600" b="1" dirty="0"/>
              <a:t>Efficacy:</a:t>
            </a:r>
            <a:r>
              <a:rPr lang="en-US" sz="2600" dirty="0"/>
              <a:t> Decreases A1c by 0.7%, </a:t>
            </a:r>
            <a:r>
              <a:rPr lang="en-US" sz="2600" dirty="0" err="1"/>
              <a:t>wt</a:t>
            </a:r>
            <a:r>
              <a:rPr lang="en-US" sz="2600" dirty="0"/>
              <a:t> by 3lbs </a:t>
            </a:r>
          </a:p>
          <a:p>
            <a:pPr>
              <a:defRPr/>
            </a:pPr>
            <a:r>
              <a:rPr lang="en-US" sz="2600" b="1" dirty="0"/>
              <a:t>Dosing</a:t>
            </a:r>
            <a:r>
              <a:rPr lang="en-US" sz="2600" dirty="0"/>
              <a:t>:</a:t>
            </a:r>
          </a:p>
          <a:p>
            <a:pPr lvl="1">
              <a:defRPr/>
            </a:pPr>
            <a:r>
              <a:rPr lang="en-US" sz="2500" dirty="0">
                <a:solidFill>
                  <a:schemeClr val="tx1"/>
                </a:solidFill>
              </a:rPr>
              <a:t>Type 2 – max 120 mcg, BID before meals</a:t>
            </a:r>
          </a:p>
          <a:p>
            <a:pPr lvl="1">
              <a:defRPr/>
            </a:pPr>
            <a:r>
              <a:rPr lang="en-US" sz="2500" dirty="0">
                <a:solidFill>
                  <a:schemeClr val="tx1"/>
                </a:solidFill>
              </a:rPr>
              <a:t>Type 1 – max 60 mcg ac meals </a:t>
            </a:r>
            <a:r>
              <a:rPr lang="en-US" sz="2400" dirty="0">
                <a:solidFill>
                  <a:schemeClr val="tx1"/>
                </a:solidFill>
              </a:rPr>
              <a:t>(meal = 30 </a:t>
            </a:r>
            <a:r>
              <a:rPr lang="en-US" sz="2400" dirty="0" err="1">
                <a:solidFill>
                  <a:schemeClr val="tx1"/>
                </a:solidFill>
              </a:rPr>
              <a:t>gms</a:t>
            </a:r>
            <a:r>
              <a:rPr lang="en-US" sz="2400" dirty="0">
                <a:solidFill>
                  <a:schemeClr val="tx1"/>
                </a:solidFill>
              </a:rPr>
              <a:t> carbs)</a:t>
            </a:r>
          </a:p>
          <a:p>
            <a:pPr>
              <a:defRPr/>
            </a:pPr>
            <a:r>
              <a:rPr lang="en-US" sz="2600" b="1" dirty="0"/>
              <a:t>Other</a:t>
            </a:r>
            <a:r>
              <a:rPr lang="en-US" sz="2600" dirty="0"/>
              <a:t>: approved only as adjunct to insulin therapy – can’t mix in same syringe with insulin</a:t>
            </a:r>
          </a:p>
        </p:txBody>
      </p:sp>
    </p:spTree>
    <p:custDataLst>
      <p:tags r:id="rId1"/>
    </p:custDataLst>
    <p:extLst>
      <p:ext uri="{BB962C8B-B14F-4D97-AF65-F5344CB8AC3E}">
        <p14:creationId xmlns:p14="http://schemas.microsoft.com/office/powerpoint/2010/main" val="3081802429"/>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title"/>
          </p:nvPr>
        </p:nvSpPr>
        <p:spPr>
          <a:xfrm>
            <a:off x="3803468" y="202406"/>
            <a:ext cx="5240338" cy="1041400"/>
          </a:xfrm>
        </p:spPr>
        <p:txBody>
          <a:bodyPr>
            <a:normAutofit/>
          </a:bodyPr>
          <a:lstStyle/>
          <a:p>
            <a:pPr eaLnBrk="1" hangingPunct="1">
              <a:defRPr/>
            </a:pPr>
            <a:r>
              <a:rPr lang="en-US" sz="3200" dirty="0" smtClean="0"/>
              <a:t>Pramlintide (</a:t>
            </a:r>
            <a:r>
              <a:rPr lang="en-US" sz="3200" dirty="0" err="1" smtClean="0"/>
              <a:t>Symlin</a:t>
            </a:r>
            <a:r>
              <a:rPr lang="en-US" sz="3200" dirty="0" smtClean="0"/>
              <a:t>) </a:t>
            </a:r>
            <a:br>
              <a:rPr lang="en-US" sz="3200" dirty="0" smtClean="0"/>
            </a:br>
            <a:r>
              <a:rPr lang="en-US" sz="3200" dirty="0" smtClean="0"/>
              <a:t>Considerations</a:t>
            </a:r>
          </a:p>
        </p:txBody>
      </p:sp>
      <p:sp>
        <p:nvSpPr>
          <p:cNvPr id="1571843" name="Rectangle 3"/>
          <p:cNvSpPr>
            <a:spLocks noGrp="1" noChangeArrowheads="1"/>
          </p:cNvSpPr>
          <p:nvPr>
            <p:ph type="body" idx="1"/>
          </p:nvPr>
        </p:nvSpPr>
        <p:spPr>
          <a:xfrm>
            <a:off x="304801" y="2667000"/>
            <a:ext cx="7696200" cy="3962400"/>
          </a:xfrm>
        </p:spPr>
        <p:txBody>
          <a:bodyPr>
            <a:normAutofit fontScale="92500"/>
          </a:bodyPr>
          <a:lstStyle/>
          <a:p>
            <a:pPr eaLnBrk="1" hangingPunct="1">
              <a:defRPr/>
            </a:pPr>
            <a:r>
              <a:rPr lang="en-US" sz="2800" dirty="0" smtClean="0"/>
              <a:t>Sub-Q injection in </a:t>
            </a:r>
            <a:r>
              <a:rPr lang="en-US" sz="2800" dirty="0" err="1" smtClean="0"/>
              <a:t>abd</a:t>
            </a:r>
            <a:r>
              <a:rPr lang="en-US" sz="2800" dirty="0" smtClean="0"/>
              <a:t> or thigh prior to meal</a:t>
            </a:r>
          </a:p>
          <a:p>
            <a:pPr eaLnBrk="1" hangingPunct="1">
              <a:defRPr/>
            </a:pPr>
            <a:r>
              <a:rPr lang="en-US" sz="2800" dirty="0" smtClean="0"/>
              <a:t>Reduce insulin by 50% when starting </a:t>
            </a:r>
            <a:r>
              <a:rPr lang="en-US" sz="2800" dirty="0" err="1" smtClean="0"/>
              <a:t>pramlintide</a:t>
            </a:r>
            <a:endParaRPr lang="en-US" sz="2800" dirty="0" smtClean="0"/>
          </a:p>
          <a:p>
            <a:pPr eaLnBrk="1" hangingPunct="1">
              <a:defRPr/>
            </a:pPr>
            <a:r>
              <a:rPr lang="en-US" sz="2800" dirty="0" smtClean="0"/>
              <a:t>Side effects include </a:t>
            </a:r>
            <a:r>
              <a:rPr lang="en-US" sz="2800" b="1" dirty="0" smtClean="0">
                <a:solidFill>
                  <a:schemeClr val="tx2"/>
                </a:solidFill>
              </a:rPr>
              <a:t>hypoglycemia</a:t>
            </a:r>
            <a:r>
              <a:rPr lang="en-US" sz="2800" dirty="0" smtClean="0">
                <a:solidFill>
                  <a:schemeClr val="tx2"/>
                </a:solidFill>
              </a:rPr>
              <a:t>, </a:t>
            </a:r>
            <a:r>
              <a:rPr lang="en-US" sz="2800" dirty="0" smtClean="0"/>
              <a:t>nausea, loss of appetite, redness, swelling at inject site</a:t>
            </a:r>
          </a:p>
          <a:p>
            <a:pPr eaLnBrk="1" hangingPunct="1">
              <a:defRPr/>
            </a:pPr>
            <a:r>
              <a:rPr lang="en-US" sz="2800" dirty="0" smtClean="0"/>
              <a:t>Don’t use in </a:t>
            </a:r>
            <a:r>
              <a:rPr lang="en-US" sz="2800" dirty="0" err="1" smtClean="0"/>
              <a:t>pts</a:t>
            </a:r>
            <a:r>
              <a:rPr lang="en-US" sz="2800" dirty="0" smtClean="0"/>
              <a:t> with </a:t>
            </a:r>
            <a:r>
              <a:rPr lang="en-US" sz="2800" dirty="0" err="1" smtClean="0"/>
              <a:t>gastroparesis</a:t>
            </a:r>
            <a:r>
              <a:rPr lang="en-US" sz="2800" dirty="0" smtClean="0"/>
              <a:t>, hypoglycemia unawareness </a:t>
            </a:r>
          </a:p>
          <a:p>
            <a:pPr eaLnBrk="1" hangingPunct="1">
              <a:defRPr/>
            </a:pPr>
            <a:r>
              <a:rPr lang="en-US" sz="2800" dirty="0" smtClean="0"/>
              <a:t>Store unopened vials in </a:t>
            </a:r>
            <a:r>
              <a:rPr lang="en-US" sz="2800" dirty="0" err="1" smtClean="0"/>
              <a:t>refrig</a:t>
            </a:r>
            <a:r>
              <a:rPr lang="en-US" sz="2800" dirty="0" smtClean="0"/>
              <a:t>, toss after 28 days Cost: $100 for 5 ml vial</a:t>
            </a:r>
          </a:p>
        </p:txBody>
      </p:sp>
      <p:sp>
        <p:nvSpPr>
          <p:cNvPr id="46084" name="Rectangle 4"/>
          <p:cNvSpPr>
            <a:spLocks noChangeArrowheads="1"/>
          </p:cNvSpPr>
          <p:nvPr/>
        </p:nvSpPr>
        <p:spPr bwMode="auto">
          <a:xfrm>
            <a:off x="152400" y="1459930"/>
            <a:ext cx="8077200" cy="11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eaLnBrk="1" hangingPunct="1"/>
            <a:r>
              <a:rPr lang="en-US" sz="1400" b="1" dirty="0">
                <a:latin typeface="Verdana" pitchFamily="34" charset="0"/>
              </a:rPr>
              <a:t>WARNING </a:t>
            </a:r>
            <a:endParaRPr lang="en-US" sz="1400" dirty="0">
              <a:latin typeface="Verdana" pitchFamily="34" charset="0"/>
            </a:endParaRPr>
          </a:p>
          <a:p>
            <a:pPr lvl="1" eaLnBrk="1" hangingPunct="1"/>
            <a:r>
              <a:rPr lang="en-US" sz="1400" b="1" dirty="0">
                <a:latin typeface="Verdana" pitchFamily="34" charset="0"/>
              </a:rPr>
              <a:t>SYMLIN is used with insulin and has been associated with an increased risk of insulin-induced severe hypoglycemia, particularly in patients with type 1 diabetes. When severe hypoglycemia associated with SYMLIN use occurs, it is seen within 3 hours following a SYMLIN injection. </a:t>
            </a:r>
            <a:endParaRPr lang="en-US" sz="1400" dirty="0">
              <a:latin typeface="Verdana" pitchFamily="34" charset="0"/>
            </a:endParaRPr>
          </a:p>
        </p:txBody>
      </p:sp>
      <p:pic>
        <p:nvPicPr>
          <p:cNvPr id="46085" name="Picture 6" descr="symlinpen"/>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886" y="18765"/>
            <a:ext cx="3810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95492223"/>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926705" cy="1143000"/>
          </a:xfrm>
        </p:spPr>
        <p:txBody>
          <a:bodyPr>
            <a:normAutofit fontScale="90000"/>
          </a:bodyPr>
          <a:lstStyle/>
          <a:p>
            <a:pPr>
              <a:defRPr/>
            </a:pPr>
            <a:r>
              <a:rPr lang="en-US" dirty="0" smtClean="0"/>
              <a:t>Amylin Mimetic–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b="1"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075811"/>
            <a:ext cx="9969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559583"/>
            <a:ext cx="11493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69856" y="3569078"/>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396355" y="4090775"/>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530006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98475" y="304800"/>
            <a:ext cx="8229600" cy="1143000"/>
          </a:xfrm>
        </p:spPr>
        <p:txBody>
          <a:bodyPr>
            <a:normAutofit fontScale="90000"/>
          </a:bodyPr>
          <a:lstStyle/>
          <a:p>
            <a:pPr eaLnBrk="1" hangingPunct="1">
              <a:defRPr/>
            </a:pPr>
            <a:r>
              <a:rPr lang="en-US" sz="4000" dirty="0" smtClean="0">
                <a:solidFill>
                  <a:schemeClr val="accent1">
                    <a:lumMod val="20000"/>
                    <a:lumOff val="80000"/>
                  </a:schemeClr>
                </a:solidFill>
              </a:rPr>
              <a:t>Great time to Take a Break</a:t>
            </a:r>
            <a:br>
              <a:rPr lang="en-US" sz="4000" dirty="0" smtClean="0">
                <a:solidFill>
                  <a:schemeClr val="accent1">
                    <a:lumMod val="20000"/>
                    <a:lumOff val="80000"/>
                  </a:schemeClr>
                </a:solidFill>
              </a:rPr>
            </a:br>
            <a:r>
              <a:rPr lang="en-US" sz="4000" dirty="0" smtClean="0">
                <a:solidFill>
                  <a:schemeClr val="accent1">
                    <a:lumMod val="20000"/>
                    <a:lumOff val="80000"/>
                  </a:schemeClr>
                </a:solidFill>
              </a:rPr>
              <a:t>Not Coffee - Exercise</a:t>
            </a:r>
          </a:p>
        </p:txBody>
      </p:sp>
      <p:sp>
        <p:nvSpPr>
          <p:cNvPr id="1572867" name="Rectangle 3"/>
          <p:cNvSpPr>
            <a:spLocks noGrp="1" noChangeArrowheads="1"/>
          </p:cNvSpPr>
          <p:nvPr>
            <p:ph type="body" idx="1"/>
          </p:nvPr>
        </p:nvSpPr>
        <p:spPr/>
        <p:txBody>
          <a:bodyPr/>
          <a:lstStyle/>
          <a:p>
            <a:pPr marL="0" indent="0" eaLnBrk="1" hangingPunct="1">
              <a:buFont typeface="Wingdings" pitchFamily="2" charset="2"/>
              <a:buNone/>
              <a:defRPr/>
            </a:pPr>
            <a:r>
              <a:rPr lang="en-US" dirty="0" smtClean="0"/>
              <a:t> </a:t>
            </a:r>
          </a:p>
        </p:txBody>
      </p:sp>
      <p:pic>
        <p:nvPicPr>
          <p:cNvPr id="48133" name="Picture 2" descr="C:\Users\bev\AppData\Local\Microsoft\Windows\Temporary Internet Files\Content.IE5\8R30DCWO\MP9002894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78072"/>
            <a:ext cx="2413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89849" y="1447800"/>
            <a:ext cx="4724400" cy="4555093"/>
          </a:xfrm>
          <a:prstGeom prst="rect">
            <a:avLst/>
          </a:prstGeom>
          <a:noFill/>
        </p:spPr>
        <p:txBody>
          <a:bodyPr wrap="square" rtlCol="0">
            <a:spAutoFit/>
          </a:bodyPr>
          <a:lstStyle/>
          <a:p>
            <a:r>
              <a:rPr lang="en-US" sz="2400" dirty="0" smtClean="0">
                <a:solidFill>
                  <a:schemeClr val="accent1">
                    <a:lumMod val="75000"/>
                  </a:schemeClr>
                </a:solidFill>
              </a:rPr>
              <a:t>Exercises to do while studying</a:t>
            </a:r>
          </a:p>
          <a:p>
            <a:endParaRPr lang="en-US" sz="2400" dirty="0">
              <a:solidFill>
                <a:srgbClr val="92D050"/>
              </a:solidFill>
            </a:endParaRPr>
          </a:p>
          <a:p>
            <a:pPr marL="285750" indent="-285750">
              <a:buFont typeface="Arial" panose="020B0604020202020204" pitchFamily="34" charset="0"/>
              <a:buChar char="•"/>
            </a:pPr>
            <a:r>
              <a:rPr lang="en-US" sz="2800" b="1" dirty="0" smtClean="0">
                <a:solidFill>
                  <a:schemeClr val="accent1">
                    <a:lumMod val="75000"/>
                  </a:schemeClr>
                </a:solidFill>
              </a:rPr>
              <a:t>Jumping Jacks</a:t>
            </a:r>
          </a:p>
          <a:p>
            <a:pPr marL="285750" indent="-285750">
              <a:buFont typeface="Arial" panose="020B0604020202020204" pitchFamily="34" charset="0"/>
              <a:buChar char="•"/>
            </a:pPr>
            <a:r>
              <a:rPr lang="en-US" sz="2800" b="1" dirty="0" smtClean="0">
                <a:solidFill>
                  <a:schemeClr val="accent1">
                    <a:lumMod val="75000"/>
                  </a:schemeClr>
                </a:solidFill>
              </a:rPr>
              <a:t>Chair push ups</a:t>
            </a:r>
          </a:p>
          <a:p>
            <a:pPr marL="285750" indent="-285750">
              <a:buFont typeface="Arial" panose="020B0604020202020204" pitchFamily="34" charset="0"/>
              <a:buChar char="•"/>
            </a:pPr>
            <a:r>
              <a:rPr lang="en-US" sz="2800" b="1" dirty="0" smtClean="0">
                <a:solidFill>
                  <a:schemeClr val="accent1">
                    <a:lumMod val="75000"/>
                  </a:schemeClr>
                </a:solidFill>
              </a:rPr>
              <a:t>Water Wheels</a:t>
            </a:r>
          </a:p>
          <a:p>
            <a:pPr marL="285750" indent="-285750">
              <a:buFont typeface="Arial" panose="020B0604020202020204" pitchFamily="34" charset="0"/>
              <a:buChar char="•"/>
            </a:pPr>
            <a:r>
              <a:rPr lang="en-US" sz="2800" b="1" dirty="0" err="1" smtClean="0">
                <a:solidFill>
                  <a:schemeClr val="accent1">
                    <a:lumMod val="75000"/>
                  </a:schemeClr>
                </a:solidFill>
              </a:rPr>
              <a:t>Twisties</a:t>
            </a:r>
            <a:endParaRPr lang="en-US" sz="2800" b="1" dirty="0" smtClean="0">
              <a:solidFill>
                <a:schemeClr val="accent1">
                  <a:lumMod val="75000"/>
                </a:schemeClr>
              </a:solidFill>
            </a:endParaRPr>
          </a:p>
          <a:p>
            <a:pPr marL="285750" indent="-285750">
              <a:buFont typeface="Arial" panose="020B0604020202020204" pitchFamily="34" charset="0"/>
              <a:buChar char="•"/>
            </a:pPr>
            <a:r>
              <a:rPr lang="en-US" sz="2800" b="1" dirty="0" err="1" smtClean="0">
                <a:solidFill>
                  <a:schemeClr val="accent1">
                    <a:lumMod val="75000"/>
                  </a:schemeClr>
                </a:solidFill>
              </a:rPr>
              <a:t>Burpees</a:t>
            </a:r>
            <a:r>
              <a:rPr lang="en-US" sz="2800" b="1" dirty="0" smtClean="0">
                <a:solidFill>
                  <a:schemeClr val="accent1">
                    <a:lumMod val="75000"/>
                  </a:schemeClr>
                </a:solidFill>
              </a:rPr>
              <a:t> (modified)</a:t>
            </a:r>
          </a:p>
          <a:p>
            <a:pPr marL="285750" indent="-285750">
              <a:buFont typeface="Arial" panose="020B0604020202020204" pitchFamily="34" charset="0"/>
              <a:buChar char="•"/>
            </a:pPr>
            <a:r>
              <a:rPr lang="en-US" sz="2800" b="1" dirty="0" smtClean="0">
                <a:solidFill>
                  <a:schemeClr val="accent1">
                    <a:lumMod val="75000"/>
                  </a:schemeClr>
                </a:solidFill>
              </a:rPr>
              <a:t>The Hulk</a:t>
            </a:r>
          </a:p>
          <a:p>
            <a:pPr marL="285750" indent="-285750">
              <a:buFont typeface="Arial" panose="020B0604020202020204" pitchFamily="34" charset="0"/>
              <a:buChar char="•"/>
            </a:pPr>
            <a:r>
              <a:rPr lang="en-US" sz="2800" b="1" dirty="0" smtClean="0">
                <a:solidFill>
                  <a:schemeClr val="accent1">
                    <a:lumMod val="75000"/>
                  </a:schemeClr>
                </a:solidFill>
              </a:rPr>
              <a:t>Squat and Jump</a:t>
            </a:r>
          </a:p>
          <a:p>
            <a:pPr marL="285750" indent="-285750">
              <a:buFont typeface="Arial" panose="020B0604020202020204" pitchFamily="34" charset="0"/>
              <a:buChar char="•"/>
            </a:pPr>
            <a:r>
              <a:rPr lang="en-US" sz="2800" b="1" dirty="0" smtClean="0">
                <a:solidFill>
                  <a:schemeClr val="accent1">
                    <a:lumMod val="75000"/>
                  </a:schemeClr>
                </a:solidFill>
              </a:rPr>
              <a:t>Punches </a:t>
            </a:r>
          </a:p>
          <a:p>
            <a:endParaRPr lang="en-US" dirty="0"/>
          </a:p>
        </p:txBody>
      </p:sp>
    </p:spTree>
    <p:custDataLst>
      <p:tags r:id="rId1"/>
    </p:custDataLst>
    <p:extLst>
      <p:ext uri="{BB962C8B-B14F-4D97-AF65-F5344CB8AC3E}">
        <p14:creationId xmlns:p14="http://schemas.microsoft.com/office/powerpoint/2010/main" val="16603725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228600" y="274638"/>
            <a:ext cx="8915400" cy="1401762"/>
          </a:xfrm>
        </p:spPr>
        <p:txBody>
          <a:bodyPr>
            <a:normAutofit fontScale="90000"/>
          </a:bodyPr>
          <a:lstStyle/>
          <a:p>
            <a:pPr eaLnBrk="1" hangingPunct="1">
              <a:defRPr/>
            </a:pPr>
            <a:r>
              <a:rPr lang="en-US" sz="4000" dirty="0" err="1" smtClean="0"/>
              <a:t>Incretin</a:t>
            </a:r>
            <a:r>
              <a:rPr lang="en-US" sz="4000" dirty="0" smtClean="0"/>
              <a:t> </a:t>
            </a:r>
            <a:r>
              <a:rPr lang="en-US" sz="4000" dirty="0" err="1" smtClean="0"/>
              <a:t>Mimetics</a:t>
            </a:r>
            <a:r>
              <a:rPr lang="en-US" sz="4000" dirty="0" smtClean="0"/>
              <a:t> – </a:t>
            </a:r>
            <a:br>
              <a:rPr lang="en-US" sz="4000" dirty="0" smtClean="0"/>
            </a:br>
            <a:r>
              <a:rPr lang="en-US" sz="4000" dirty="0" smtClean="0"/>
              <a:t>“Gut Hormones”</a:t>
            </a:r>
            <a:br>
              <a:rPr lang="en-US" sz="4000" dirty="0" smtClean="0"/>
            </a:br>
            <a:r>
              <a:rPr lang="en-US" sz="4000" dirty="0" smtClean="0"/>
              <a:t>DPP-IV Inhibitors </a:t>
            </a:r>
          </a:p>
        </p:txBody>
      </p:sp>
      <p:sp>
        <p:nvSpPr>
          <p:cNvPr id="1572867" name="Rectangle 3"/>
          <p:cNvSpPr>
            <a:spLocks noGrp="1" noChangeArrowheads="1"/>
          </p:cNvSpPr>
          <p:nvPr>
            <p:ph type="body" idx="1"/>
          </p:nvPr>
        </p:nvSpPr>
        <p:spPr>
          <a:xfrm>
            <a:off x="457200" y="1828800"/>
            <a:ext cx="8229600" cy="4305300"/>
          </a:xfrm>
        </p:spPr>
        <p:txBody>
          <a:bodyPr/>
          <a:lstStyle/>
          <a:p>
            <a:pPr eaLnBrk="1" hangingPunct="1">
              <a:defRPr/>
            </a:pPr>
            <a:r>
              <a:rPr lang="en-US" dirty="0" smtClean="0"/>
              <a:t>How do they work?</a:t>
            </a:r>
          </a:p>
        </p:txBody>
      </p:sp>
      <p:pic>
        <p:nvPicPr>
          <p:cNvPr id="49156" name="Picture 6" descr="C:\Documents and Settings\Owner\Local Settings\Temporary Internet Files\Content.IE5\M5Q1JLMY\MPj043872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2354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6111383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2519820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Following GLP-1 </a:t>
            </a:r>
            <a:r>
              <a:rPr lang="en-US" dirty="0" smtClean="0"/>
              <a:t>Agonists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334374578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32842"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32843"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480158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not indicated for those with history of medullary thyroid tumor -  pancreatitis warning</a:t>
            </a:r>
          </a:p>
        </p:txBody>
      </p:sp>
    </p:spTree>
    <p:custDataLst>
      <p:tags r:id="rId1"/>
    </p:custDataLst>
    <p:extLst>
      <p:ext uri="{BB962C8B-B14F-4D97-AF65-F5344CB8AC3E}">
        <p14:creationId xmlns:p14="http://schemas.microsoft.com/office/powerpoint/2010/main" val="1420852398"/>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normAutofit fontScale="90000"/>
          </a:bodyPr>
          <a:lstStyle/>
          <a:p>
            <a:pPr>
              <a:defRPr/>
            </a:pPr>
            <a:r>
              <a:rPr lang="en-US" dirty="0" smtClean="0">
                <a:solidFill>
                  <a:schemeClr val="accent1">
                    <a:lumMod val="50000"/>
                  </a:schemeClr>
                </a:solidFill>
              </a:rPr>
              <a:t>$323.44 for four doses, or about $4,200 a year.</a:t>
            </a:r>
          </a:p>
        </p:txBody>
      </p:sp>
      <p:sp>
        <p:nvSpPr>
          <p:cNvPr id="3" name="Content Placeholder 2"/>
          <p:cNvSpPr>
            <a:spLocks noGrp="1"/>
          </p:cNvSpPr>
          <p:nvPr>
            <p:ph idx="1"/>
          </p:nvPr>
        </p:nvSpPr>
        <p:spPr/>
        <p:txBody>
          <a:bodyPr/>
          <a:lstStyle/>
          <a:p>
            <a:pPr>
              <a:defRPr/>
            </a:pPr>
            <a:endParaRPr lang="en-US" dirty="0"/>
          </a:p>
        </p:txBody>
      </p:sp>
      <p:pic>
        <p:nvPicPr>
          <p:cNvPr id="144386" name="Picture 2"/>
          <p:cNvPicPr>
            <a:picLocks noChangeAspect="1" noChangeArrowheads="1"/>
          </p:cNvPicPr>
          <p:nvPr/>
        </p:nvPicPr>
        <p:blipFill>
          <a:blip r:embed="rId2"/>
          <a:srcRect/>
          <a:stretch>
            <a:fillRect/>
          </a:stretch>
        </p:blipFill>
        <p:spPr bwMode="auto">
          <a:xfrm>
            <a:off x="304800" y="1524000"/>
            <a:ext cx="8509000" cy="52593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1966844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407988" y="381000"/>
            <a:ext cx="8229600" cy="762000"/>
          </a:xfrm>
        </p:spPr>
        <p:txBody>
          <a:bodyPr>
            <a:normAutofit fontScale="90000"/>
          </a:bodyPr>
          <a:lstStyle/>
          <a:p>
            <a:pPr>
              <a:defRPr/>
            </a:pPr>
            <a:r>
              <a:rPr lang="en-US" sz="3600" smtClean="0">
                <a:solidFill>
                  <a:srgbClr val="99FF66"/>
                </a:solidFill>
              </a:rPr>
              <a:t>Basic Overview of </a:t>
            </a:r>
            <a:br>
              <a:rPr lang="en-US" sz="3600" smtClean="0">
                <a:solidFill>
                  <a:srgbClr val="99FF66"/>
                </a:solidFill>
              </a:rPr>
            </a:br>
            <a:r>
              <a:rPr lang="en-US" sz="3600" smtClean="0">
                <a:solidFill>
                  <a:srgbClr val="99FF66"/>
                </a:solidFill>
              </a:rPr>
              <a:t>Exenatide XR Set-Up</a:t>
            </a:r>
          </a:p>
        </p:txBody>
      </p:sp>
      <p:pic>
        <p:nvPicPr>
          <p:cNvPr id="137218" name="Picture 2"/>
          <p:cNvPicPr>
            <a:picLocks noChangeAspect="1" noChangeArrowheads="1"/>
          </p:cNvPicPr>
          <p:nvPr/>
        </p:nvPicPr>
        <p:blipFill>
          <a:blip r:embed="rId2"/>
          <a:srcRect/>
          <a:stretch>
            <a:fillRect/>
          </a:stretch>
        </p:blipFill>
        <p:spPr bwMode="auto">
          <a:xfrm>
            <a:off x="2490788" y="1465263"/>
            <a:ext cx="1865312"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19" name="Picture 3"/>
          <p:cNvPicPr>
            <a:picLocks noChangeAspect="1" noChangeArrowheads="1"/>
          </p:cNvPicPr>
          <p:nvPr/>
        </p:nvPicPr>
        <p:blipFill>
          <a:blip r:embed="rId3"/>
          <a:srcRect/>
          <a:stretch>
            <a:fillRect/>
          </a:stretch>
        </p:blipFill>
        <p:spPr bwMode="auto">
          <a:xfrm>
            <a:off x="407988" y="3657600"/>
            <a:ext cx="1866900"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0" name="Picture 4"/>
          <p:cNvPicPr>
            <a:picLocks noChangeAspect="1" noChangeArrowheads="1"/>
          </p:cNvPicPr>
          <p:nvPr/>
        </p:nvPicPr>
        <p:blipFill>
          <a:blip r:embed="rId4"/>
          <a:srcRect/>
          <a:stretch>
            <a:fillRect/>
          </a:stretch>
        </p:blipFill>
        <p:spPr bwMode="auto">
          <a:xfrm>
            <a:off x="6872288" y="1465263"/>
            <a:ext cx="188436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1" name="Picture 5"/>
          <p:cNvPicPr>
            <a:picLocks noChangeAspect="1" noChangeArrowheads="1"/>
          </p:cNvPicPr>
          <p:nvPr/>
        </p:nvPicPr>
        <p:blipFill>
          <a:blip r:embed="rId5"/>
          <a:srcRect/>
          <a:stretch>
            <a:fillRect/>
          </a:stretch>
        </p:blipFill>
        <p:spPr bwMode="auto">
          <a:xfrm>
            <a:off x="4716463" y="1477963"/>
            <a:ext cx="190341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2" name="Picture 6"/>
          <p:cNvPicPr>
            <a:picLocks noChangeAspect="1" noChangeArrowheads="1"/>
          </p:cNvPicPr>
          <p:nvPr/>
        </p:nvPicPr>
        <p:blipFill>
          <a:blip r:embed="rId6"/>
          <a:srcRect/>
          <a:stretch>
            <a:fillRect/>
          </a:stretch>
        </p:blipFill>
        <p:spPr bwMode="auto">
          <a:xfrm>
            <a:off x="2538413" y="3706813"/>
            <a:ext cx="1817687" cy="1835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3" name="Picture 7"/>
          <p:cNvPicPr>
            <a:picLocks noChangeAspect="1" noChangeArrowheads="1"/>
          </p:cNvPicPr>
          <p:nvPr/>
        </p:nvPicPr>
        <p:blipFill>
          <a:blip r:embed="rId7"/>
          <a:srcRect/>
          <a:stretch>
            <a:fillRect/>
          </a:stretch>
        </p:blipFill>
        <p:spPr bwMode="auto">
          <a:xfrm>
            <a:off x="4716463" y="3706813"/>
            <a:ext cx="1905000" cy="19224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4" name="Picture 8"/>
          <p:cNvPicPr>
            <a:picLocks noChangeAspect="1" noChangeArrowheads="1"/>
          </p:cNvPicPr>
          <p:nvPr/>
        </p:nvPicPr>
        <p:blipFill>
          <a:blip r:embed="rId8"/>
          <a:srcRect/>
          <a:stretch>
            <a:fillRect/>
          </a:stretch>
        </p:blipFill>
        <p:spPr bwMode="auto">
          <a:xfrm>
            <a:off x="6951663" y="3744913"/>
            <a:ext cx="1828800" cy="18462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5" name="Picture 9"/>
          <p:cNvPicPr>
            <a:picLocks noChangeAspect="1" noChangeArrowheads="1"/>
          </p:cNvPicPr>
          <p:nvPr/>
        </p:nvPicPr>
        <p:blipFill>
          <a:blip r:embed="rId9"/>
          <a:srcRect/>
          <a:stretch>
            <a:fillRect/>
          </a:stretch>
        </p:blipFill>
        <p:spPr bwMode="auto">
          <a:xfrm>
            <a:off x="381000" y="1477963"/>
            <a:ext cx="1878013" cy="18224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7639125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919810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ChangeArrowheads="1"/>
          </p:cNvSpPr>
          <p:nvPr>
            <p:ph type="title"/>
          </p:nvPr>
        </p:nvSpPr>
        <p:spPr>
          <a:xfrm>
            <a:off x="435429" y="239712"/>
            <a:ext cx="8686800" cy="1143000"/>
          </a:xfrm>
        </p:spPr>
        <p:txBody>
          <a:bodyPr>
            <a:normAutofit/>
          </a:bodyPr>
          <a:lstStyle/>
          <a:p>
            <a:pPr algn="l" eaLnBrk="1" hangingPunct="1">
              <a:defRPr/>
            </a:pPr>
            <a:r>
              <a:rPr lang="en-US" sz="3200" dirty="0" smtClean="0">
                <a:solidFill>
                  <a:schemeClr val="accent4">
                    <a:lumMod val="75000"/>
                  </a:schemeClr>
                </a:solidFill>
              </a:rPr>
              <a:t>Incretin Mimetics Considerations Exenatide, </a:t>
            </a:r>
            <a:r>
              <a:rPr lang="en-US" sz="3200" dirty="0" err="1" smtClean="0">
                <a:solidFill>
                  <a:schemeClr val="accent4">
                    <a:lumMod val="75000"/>
                  </a:schemeClr>
                </a:solidFill>
              </a:rPr>
              <a:t>Liraglutide</a:t>
            </a:r>
            <a:endParaRPr lang="en-US" sz="3200" dirty="0" smtClean="0">
              <a:solidFill>
                <a:schemeClr val="accent4">
                  <a:lumMod val="75000"/>
                </a:schemeClr>
              </a:solidFill>
            </a:endParaRPr>
          </a:p>
        </p:txBody>
      </p:sp>
      <p:sp>
        <p:nvSpPr>
          <p:cNvPr id="1510403" name="Rectangle 3"/>
          <p:cNvSpPr>
            <a:spLocks noGrp="1" noChangeArrowheads="1"/>
          </p:cNvSpPr>
          <p:nvPr>
            <p:ph type="body" sz="half" idx="1"/>
          </p:nvPr>
        </p:nvSpPr>
        <p:spPr>
          <a:xfrm>
            <a:off x="457200" y="1600200"/>
            <a:ext cx="8229600" cy="4953000"/>
          </a:xfrm>
        </p:spPr>
        <p:txBody>
          <a:bodyPr/>
          <a:lstStyle/>
          <a:p>
            <a:pPr eaLnBrk="1" hangingPunct="1">
              <a:defRPr/>
            </a:pPr>
            <a:r>
              <a:rPr lang="en-US" sz="2800" dirty="0" smtClean="0"/>
              <a:t>Store pens in </a:t>
            </a:r>
            <a:r>
              <a:rPr lang="en-US" sz="2800" dirty="0" err="1" smtClean="0"/>
              <a:t>refrig</a:t>
            </a:r>
            <a:r>
              <a:rPr lang="en-US" sz="2800" dirty="0" smtClean="0"/>
              <a:t>, toss after 30 days</a:t>
            </a:r>
          </a:p>
          <a:p>
            <a:pPr eaLnBrk="1" hangingPunct="1">
              <a:defRPr/>
            </a:pPr>
            <a:r>
              <a:rPr lang="en-US" sz="2800" dirty="0" smtClean="0"/>
              <a:t>Sub-Q Injection in </a:t>
            </a:r>
            <a:r>
              <a:rPr lang="en-US" sz="2800" dirty="0" err="1" smtClean="0"/>
              <a:t>abd</a:t>
            </a:r>
            <a:r>
              <a:rPr lang="en-US" sz="2800" dirty="0" smtClean="0"/>
              <a:t>, thigh, upper arm </a:t>
            </a:r>
          </a:p>
          <a:p>
            <a:pPr eaLnBrk="1" hangingPunct="1">
              <a:defRPr/>
            </a:pPr>
            <a:r>
              <a:rPr lang="en-US" sz="2800" dirty="0" smtClean="0"/>
              <a:t>To prevent hypoglycemia , reduce sulfonylurea/insulin dose when starting</a:t>
            </a:r>
          </a:p>
          <a:p>
            <a:pPr eaLnBrk="1" hangingPunct="1">
              <a:defRPr/>
            </a:pPr>
            <a:r>
              <a:rPr lang="en-US" sz="2800" dirty="0" smtClean="0"/>
              <a:t>Side effects include nausea, diarrhea</a:t>
            </a:r>
          </a:p>
          <a:p>
            <a:pPr eaLnBrk="1" hangingPunct="1">
              <a:defRPr/>
            </a:pPr>
            <a:r>
              <a:rPr lang="en-US" sz="2800" dirty="0" smtClean="0"/>
              <a:t>Pancreatitis warning </a:t>
            </a:r>
            <a:r>
              <a:rPr lang="en-US" sz="2800" dirty="0" smtClean="0">
                <a:solidFill>
                  <a:schemeClr val="accent5">
                    <a:lumMod val="50000"/>
                  </a:schemeClr>
                </a:solidFill>
              </a:rPr>
              <a:t>(instruct pt to report </a:t>
            </a:r>
            <a:r>
              <a:rPr lang="en-US" sz="2800" dirty="0" err="1" smtClean="0">
                <a:solidFill>
                  <a:schemeClr val="accent5">
                    <a:lumMod val="50000"/>
                  </a:schemeClr>
                </a:solidFill>
              </a:rPr>
              <a:t>abd</a:t>
            </a:r>
            <a:r>
              <a:rPr lang="en-US" sz="2800" dirty="0" smtClean="0">
                <a:solidFill>
                  <a:schemeClr val="accent5">
                    <a:lumMod val="50000"/>
                  </a:schemeClr>
                </a:solidFill>
              </a:rPr>
              <a:t> pain, vomiting)</a:t>
            </a:r>
          </a:p>
          <a:p>
            <a:pPr eaLnBrk="1" hangingPunct="1">
              <a:defRPr/>
            </a:pPr>
            <a:r>
              <a:rPr lang="en-US" sz="2800" dirty="0" smtClean="0"/>
              <a:t>Don’t use w/ </a:t>
            </a:r>
            <a:r>
              <a:rPr lang="en-US" sz="2800" dirty="0" err="1" smtClean="0"/>
              <a:t>gastroparesis</a:t>
            </a:r>
            <a:r>
              <a:rPr lang="en-US" sz="2800" dirty="0" smtClean="0"/>
              <a:t>, severe renal disease</a:t>
            </a:r>
          </a:p>
          <a:p>
            <a:pPr eaLnBrk="1" hangingPunct="1">
              <a:defRPr/>
            </a:pPr>
            <a:r>
              <a:rPr lang="en-US" sz="2800" dirty="0" smtClean="0"/>
              <a:t>Exenatide Cost : $150-175 for month supply of pen devices</a:t>
            </a:r>
          </a:p>
        </p:txBody>
      </p:sp>
    </p:spTree>
    <p:custDataLst>
      <p:tags r:id="rId1"/>
    </p:custDataLst>
    <p:extLst>
      <p:ext uri="{BB962C8B-B14F-4D97-AF65-F5344CB8AC3E}">
        <p14:creationId xmlns:p14="http://schemas.microsoft.com/office/powerpoint/2010/main" val="208886857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5872956" y="5438291"/>
            <a:ext cx="16827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124434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3126898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26212715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543800" cy="4800600"/>
          </a:xfrm>
        </p:spPr>
        <p:txBody>
          <a:bodyPr/>
          <a:lstStyle/>
          <a:p>
            <a:pPr>
              <a:defRPr/>
            </a:pPr>
            <a:r>
              <a:rPr lang="en-US" dirty="0" smtClean="0"/>
              <a:t>Leaner people appear to have higher proportion of </a:t>
            </a:r>
            <a:r>
              <a:rPr lang="en-US" dirty="0" err="1" smtClean="0">
                <a:solidFill>
                  <a:schemeClr val="tx2"/>
                </a:solidFill>
              </a:rPr>
              <a:t>bacteroidetes</a:t>
            </a:r>
            <a:r>
              <a:rPr lang="en-US" dirty="0" smtClean="0">
                <a:solidFill>
                  <a:schemeClr val="tx2"/>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chemeClr val="tx2"/>
                </a:solidFill>
              </a:rPr>
              <a:t>firmicutes</a:t>
            </a:r>
            <a:endParaRPr lang="en-US" dirty="0" smtClean="0">
              <a:solidFill>
                <a:schemeClr val="tx2"/>
              </a:solidFill>
            </a:endParaRPr>
          </a:p>
          <a:p>
            <a:pPr lvl="1">
              <a:defRPr/>
            </a:pPr>
            <a:r>
              <a:rPr lang="en-US" dirty="0" smtClean="0"/>
              <a:t>Gut bacteria very efficient at calorie extraction</a:t>
            </a:r>
          </a:p>
          <a:p>
            <a:pPr>
              <a:defRPr/>
            </a:pPr>
            <a:r>
              <a:rPr lang="en-US" dirty="0" smtClean="0"/>
              <a:t>Bacteria tend to run in families</a:t>
            </a:r>
          </a:p>
          <a:p>
            <a:pPr>
              <a:defRPr/>
            </a:pPr>
            <a:endParaRPr lang="en-US" dirty="0"/>
          </a:p>
          <a:p>
            <a:pPr marL="0" indent="0">
              <a:buNone/>
              <a:defRPr/>
            </a:pPr>
            <a:endParaRPr lang="en-US" dirty="0" smtClean="0"/>
          </a:p>
          <a:p>
            <a:pPr marL="0" indent="0" algn="r">
              <a:buNone/>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itchFamily="2" charset="2"/>
              <a:buNone/>
              <a:defRPr/>
            </a:pPr>
            <a:endParaRPr lang="en-US" dirty="0"/>
          </a:p>
        </p:txBody>
      </p:sp>
    </p:spTree>
    <p:extLst>
      <p:ext uri="{BB962C8B-B14F-4D97-AF65-F5344CB8AC3E}">
        <p14:creationId xmlns:p14="http://schemas.microsoft.com/office/powerpoint/2010/main" val="181368524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1143000"/>
          </a:xfrm>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00200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30884277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1606895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304800" y="1447800"/>
            <a:ext cx="76200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spTree>
    <p:custDataLst>
      <p:tags r:id="rId1"/>
    </p:custDataLst>
    <p:extLst>
      <p:ext uri="{BB962C8B-B14F-4D97-AF65-F5344CB8AC3E}">
        <p14:creationId xmlns:p14="http://schemas.microsoft.com/office/powerpoint/2010/main" val="922829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304800" y="1295400"/>
            <a:ext cx="7620000"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515831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069969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06758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grpSp>
        <p:nvGrpSpPr>
          <p:cNvPr id="3" name="Group 134"/>
          <p:cNvGrpSpPr>
            <a:grpSpLocks/>
          </p:cNvGrpSpPr>
          <p:nvPr>
            <p:custDataLst>
              <p:tags r:id="rId2"/>
            </p:custDataLst>
          </p:nvPr>
        </p:nvGrpSpPr>
        <p:grpSpPr bwMode="auto">
          <a:xfrm>
            <a:off x="5075237" y="-42863"/>
            <a:ext cx="3382963" cy="1876808"/>
            <a:chOff x="4032" y="2126"/>
            <a:chExt cx="1728" cy="1117"/>
          </a:xfrm>
        </p:grpSpPr>
        <p:pic>
          <p:nvPicPr>
            <p:cNvPr id="62470"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2930"/>
              <a:ext cx="1289" cy="31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Increased Glucose</a:t>
              </a:r>
            </a:p>
            <a:p>
              <a:pPr>
                <a:defRPr/>
              </a:pPr>
              <a:r>
                <a:rPr lang="en-US" sz="1400" b="1" dirty="0"/>
                <a:t>Reabsorption</a:t>
              </a:r>
            </a:p>
          </p:txBody>
        </p:sp>
      </p:gr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24953115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t>SGLT-2 Inhibitor –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159237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762000" y="304800"/>
            <a:ext cx="8153400" cy="2667000"/>
          </a:xfrm>
        </p:spPr>
        <p:txBody>
          <a:bodyPr>
            <a:normAutofit fontScale="90000"/>
          </a:bodyPr>
          <a:lstStyle/>
          <a:p>
            <a:pPr eaLnBrk="1" hangingPunct="1">
              <a:defRPr/>
            </a:pPr>
            <a:r>
              <a:rPr lang="en-US" sz="4000" dirty="0" smtClean="0">
                <a:solidFill>
                  <a:schemeClr val="tx1"/>
                </a:solidFill>
              </a:rPr>
              <a:t>“Circadian Switchers”</a:t>
            </a:r>
            <a:br>
              <a:rPr lang="en-US" sz="4000" dirty="0" smtClean="0">
                <a:solidFill>
                  <a:schemeClr val="tx1"/>
                </a:solidFill>
              </a:rPr>
            </a:br>
            <a:r>
              <a:rPr lang="en-US" sz="4000" dirty="0" smtClean="0">
                <a:solidFill>
                  <a:schemeClr val="accent4">
                    <a:lumMod val="75000"/>
                  </a:schemeClr>
                </a:solidFill>
              </a:rPr>
              <a:t>Dopamine Receptor Agonist</a:t>
            </a:r>
            <a:r>
              <a:rPr lang="en-US" sz="4000" dirty="0" smtClean="0">
                <a:solidFill>
                  <a:srgbClr val="FAFD00"/>
                </a:solidFill>
              </a:rPr>
              <a:t/>
            </a:r>
            <a:br>
              <a:rPr lang="en-US" sz="4000" dirty="0" smtClean="0">
                <a:solidFill>
                  <a:srgbClr val="FAFD00"/>
                </a:solidFill>
              </a:rPr>
            </a:br>
            <a:r>
              <a:rPr lang="en-US" sz="3100" dirty="0" err="1" smtClean="0">
                <a:solidFill>
                  <a:schemeClr val="accent1">
                    <a:lumMod val="75000"/>
                  </a:schemeClr>
                </a:solidFill>
              </a:rPr>
              <a:t>bromocriptine</a:t>
            </a:r>
            <a:r>
              <a:rPr lang="en-US" sz="3100" dirty="0" smtClean="0">
                <a:solidFill>
                  <a:schemeClr val="accent1">
                    <a:lumMod val="75000"/>
                  </a:schemeClr>
                </a:solidFill>
              </a:rPr>
              <a:t> </a:t>
            </a:r>
            <a:r>
              <a:rPr lang="en-US" sz="3100" dirty="0" err="1" smtClean="0">
                <a:solidFill>
                  <a:schemeClr val="accent1">
                    <a:lumMod val="75000"/>
                  </a:schemeClr>
                </a:solidFill>
              </a:rPr>
              <a:t>mesylate</a:t>
            </a:r>
            <a:r>
              <a:rPr lang="en-US" sz="3100" dirty="0" smtClean="0">
                <a:solidFill>
                  <a:schemeClr val="accent1">
                    <a:lumMod val="75000"/>
                  </a:schemeClr>
                </a:solidFill>
              </a:rPr>
              <a:t> QR </a:t>
            </a:r>
            <a:br>
              <a:rPr lang="en-US" sz="3100" dirty="0" smtClean="0">
                <a:solidFill>
                  <a:schemeClr val="accent1">
                    <a:lumMod val="75000"/>
                  </a:schemeClr>
                </a:solidFill>
              </a:rPr>
            </a:br>
            <a:r>
              <a:rPr lang="en-US" sz="3100" dirty="0" smtClean="0">
                <a:solidFill>
                  <a:schemeClr val="accent1">
                    <a:lumMod val="75000"/>
                  </a:schemeClr>
                </a:solidFill>
              </a:rPr>
              <a:t>“Quick Release</a:t>
            </a:r>
            <a:r>
              <a:rPr lang="en-US" sz="4000" dirty="0" smtClean="0">
                <a:solidFill>
                  <a:schemeClr val="accent1">
                    <a:lumMod val="75000"/>
                  </a:schemeClr>
                </a:solidFill>
              </a:rPr>
              <a:t>”</a:t>
            </a:r>
            <a:br>
              <a:rPr lang="en-US" sz="4000" dirty="0" smtClean="0">
                <a:solidFill>
                  <a:schemeClr val="accent1">
                    <a:lumMod val="75000"/>
                  </a:schemeClr>
                </a:solidFill>
              </a:rPr>
            </a:br>
            <a:endParaRPr lang="en-US" sz="3700" dirty="0" smtClean="0">
              <a:solidFill>
                <a:schemeClr val="accent1">
                  <a:lumMod val="75000"/>
                </a:schemeClr>
              </a:solidFill>
            </a:endParaRPr>
          </a:p>
        </p:txBody>
      </p:sp>
      <p:sp>
        <p:nvSpPr>
          <p:cNvPr id="1501187" name="Rectangle 3"/>
          <p:cNvSpPr>
            <a:spLocks noGrp="1" noChangeArrowheads="1"/>
          </p:cNvSpPr>
          <p:nvPr>
            <p:ph type="body" sz="half" idx="1"/>
          </p:nvPr>
        </p:nvSpPr>
        <p:spPr>
          <a:xfrm>
            <a:off x="609600" y="3048000"/>
            <a:ext cx="4718050" cy="3086100"/>
          </a:xfrm>
        </p:spPr>
        <p:txBody>
          <a:bodyPr/>
          <a:lstStyle/>
          <a:p>
            <a:pPr eaLnBrk="1" hangingPunct="1">
              <a:defRPr/>
            </a:pPr>
            <a:r>
              <a:rPr lang="en-US" dirty="0" smtClean="0"/>
              <a:t>Action: </a:t>
            </a:r>
            <a:r>
              <a:rPr lang="en-US" sz="2800" dirty="0">
                <a:solidFill>
                  <a:schemeClr val="folHlink"/>
                </a:solidFill>
              </a:rPr>
              <a:t>I</a:t>
            </a:r>
            <a:r>
              <a:rPr lang="en-US" sz="2800" dirty="0" smtClean="0">
                <a:solidFill>
                  <a:schemeClr val="folHlink"/>
                </a:solidFill>
              </a:rPr>
              <a:t>ncreases dopamine levels</a:t>
            </a:r>
          </a:p>
          <a:p>
            <a:pPr lvl="1" eaLnBrk="1" hangingPunct="1">
              <a:defRPr/>
            </a:pPr>
            <a:r>
              <a:rPr lang="en-US" sz="2400" dirty="0" smtClean="0">
                <a:solidFill>
                  <a:schemeClr val="tx1"/>
                </a:solidFill>
              </a:rPr>
              <a:t>Decreases insulin resistance </a:t>
            </a:r>
          </a:p>
          <a:p>
            <a:pPr lvl="1" eaLnBrk="1" hangingPunct="1">
              <a:defRPr/>
            </a:pPr>
            <a:r>
              <a:rPr lang="en-US" sz="2400" dirty="0" smtClean="0">
                <a:solidFill>
                  <a:schemeClr val="tx1"/>
                </a:solidFill>
              </a:rPr>
              <a:t>Decreases dyslipidemia</a:t>
            </a:r>
            <a:endParaRPr lang="en-US" sz="2400" dirty="0">
              <a:solidFill>
                <a:schemeClr val="tx1"/>
              </a:solidFill>
            </a:endParaRPr>
          </a:p>
          <a:p>
            <a:pPr lvl="1" eaLnBrk="1" hangingPunct="1">
              <a:defRPr/>
            </a:pPr>
            <a:r>
              <a:rPr lang="en-US" sz="2400" dirty="0" smtClean="0">
                <a:solidFill>
                  <a:schemeClr val="tx1"/>
                </a:solidFill>
              </a:rPr>
              <a:t>No weight gain</a:t>
            </a:r>
          </a:p>
        </p:txBody>
      </p:sp>
      <p:pic>
        <p:nvPicPr>
          <p:cNvPr id="66565" name="Picture 5" descr="C:\Documents and Settings\Owner\Local Settings\Temporary Internet Files\Content.IE5\WDC9Y2QQ\MC90028536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581400"/>
            <a:ext cx="2978150" cy="185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43282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1" end="1"/>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2" end="2"/>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50118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en-US" smtClean="0"/>
              <a:t>Why Understand Pathology?</a:t>
            </a:r>
          </a:p>
        </p:txBody>
      </p:sp>
      <p:sp>
        <p:nvSpPr>
          <p:cNvPr id="34819" name="Rectangle 3"/>
          <p:cNvSpPr>
            <a:spLocks noGrp="1" noChangeArrowheads="1"/>
          </p:cNvSpPr>
          <p:nvPr>
            <p:ph idx="1"/>
          </p:nvPr>
        </p:nvSpPr>
        <p:spPr>
          <a:xfrm>
            <a:off x="304800" y="1600200"/>
            <a:ext cx="8382000" cy="4525963"/>
          </a:xfrm>
        </p:spPr>
        <p:txBody>
          <a:bodyPr/>
          <a:lstStyle/>
          <a:p>
            <a:pPr eaLnBrk="1" hangingPunct="1"/>
            <a:r>
              <a:rPr lang="en-US" smtClean="0"/>
              <a:t>Understand interaction between food, activity, medications, blood glucose levels</a:t>
            </a:r>
          </a:p>
          <a:p>
            <a:pPr eaLnBrk="1" hangingPunct="1"/>
            <a:r>
              <a:rPr lang="en-US" smtClean="0"/>
              <a:t>Decision making and promoting self management</a:t>
            </a:r>
          </a:p>
          <a:p>
            <a:pPr eaLnBrk="1" hangingPunct="1"/>
            <a:r>
              <a:rPr lang="en-US" smtClean="0"/>
              <a:t>Understand medication therapies</a:t>
            </a:r>
          </a:p>
          <a:p>
            <a:pPr eaLnBrk="1" hangingPunct="1"/>
            <a:r>
              <a:rPr lang="en-US" smtClean="0"/>
              <a:t>To teach other providers and patients</a:t>
            </a:r>
          </a:p>
          <a:p>
            <a:pPr eaLnBrk="1" hangingPunct="1"/>
            <a:r>
              <a:rPr lang="en-US" smtClean="0"/>
              <a:t>Understand genesis of complications</a:t>
            </a:r>
          </a:p>
          <a:p>
            <a:pPr eaLnBrk="1" hangingPunct="1"/>
            <a:r>
              <a:rPr lang="en-US" smtClean="0"/>
              <a:t>To teach prevention: modifiable risk factors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304800" y="115888"/>
            <a:ext cx="8077200" cy="1027112"/>
          </a:xfrm>
        </p:spPr>
        <p:txBody>
          <a:bodyPr>
            <a:normAutofit fontScale="90000"/>
          </a:bodyPr>
          <a:lstStyle/>
          <a:p>
            <a:pPr eaLnBrk="1" hangingPunct="1">
              <a:defRPr/>
            </a:pPr>
            <a:r>
              <a:rPr lang="en-US" sz="4000" dirty="0" smtClean="0"/>
              <a:t>Dopamine Agonists – </a:t>
            </a:r>
            <a:br>
              <a:rPr lang="en-US" sz="4000" dirty="0" smtClean="0"/>
            </a:br>
            <a:r>
              <a:rPr lang="en-US" sz="4000" dirty="0" smtClean="0"/>
              <a:t>Circadian Re-Setters</a:t>
            </a:r>
          </a:p>
        </p:txBody>
      </p:sp>
      <p:sp>
        <p:nvSpPr>
          <p:cNvPr id="1502211" name="Rectangle 3"/>
          <p:cNvSpPr>
            <a:spLocks noGrp="1" noChangeArrowheads="1"/>
          </p:cNvSpPr>
          <p:nvPr>
            <p:ph type="body" idx="1"/>
          </p:nvPr>
        </p:nvSpPr>
        <p:spPr>
          <a:xfrm>
            <a:off x="304800" y="1308463"/>
            <a:ext cx="7924800" cy="5257800"/>
          </a:xfrm>
        </p:spPr>
        <p:txBody>
          <a:bodyPr>
            <a:normAutofit lnSpcReduction="10000"/>
          </a:bodyPr>
          <a:lstStyle/>
          <a:p>
            <a:pPr eaLnBrk="1" hangingPunct="1">
              <a:defRPr/>
            </a:pPr>
            <a:r>
              <a:rPr lang="en-US" sz="2800" b="1" dirty="0" smtClean="0"/>
              <a:t>Action</a:t>
            </a:r>
            <a:r>
              <a:rPr lang="en-US" sz="2800" dirty="0" smtClean="0"/>
              <a:t>: Increase am dopamine levels</a:t>
            </a:r>
          </a:p>
          <a:p>
            <a:pPr eaLnBrk="1" hangingPunct="1">
              <a:defRPr/>
            </a:pPr>
            <a:r>
              <a:rPr lang="en-US" sz="2800" b="1" dirty="0" smtClean="0"/>
              <a:t>Name</a:t>
            </a:r>
            <a:r>
              <a:rPr lang="en-US" sz="2800" dirty="0" smtClean="0"/>
              <a:t>:</a:t>
            </a:r>
            <a:r>
              <a:rPr lang="en-US" sz="2800" dirty="0"/>
              <a:t> </a:t>
            </a:r>
            <a:r>
              <a:rPr lang="en-US" sz="2800" dirty="0" err="1"/>
              <a:t>b</a:t>
            </a:r>
            <a:r>
              <a:rPr lang="en-US" sz="2800" dirty="0" err="1" smtClean="0"/>
              <a:t>romocriptine</a:t>
            </a:r>
            <a:r>
              <a:rPr lang="en-US" sz="2800" dirty="0" smtClean="0"/>
              <a:t> </a:t>
            </a:r>
            <a:r>
              <a:rPr lang="en-US" sz="2800" dirty="0" err="1" smtClean="0"/>
              <a:t>mesylate</a:t>
            </a:r>
            <a:r>
              <a:rPr lang="en-US" sz="2800" dirty="0" smtClean="0"/>
              <a:t> QR (</a:t>
            </a:r>
            <a:r>
              <a:rPr lang="en-US" sz="2800" dirty="0" err="1" smtClean="0"/>
              <a:t>Cycloset</a:t>
            </a:r>
            <a:r>
              <a:rPr lang="en-US" sz="2800" dirty="0" smtClean="0"/>
              <a:t>) </a:t>
            </a:r>
          </a:p>
          <a:p>
            <a:pPr lvl="2" eaLnBrk="1" hangingPunct="1">
              <a:defRPr/>
            </a:pPr>
            <a:r>
              <a:rPr lang="en-US" sz="2400" b="1" dirty="0" smtClean="0"/>
              <a:t>Dosing</a:t>
            </a:r>
            <a:r>
              <a:rPr lang="en-US" sz="2400" dirty="0" smtClean="0"/>
              <a:t>: 1.6 to 4.8 mg </a:t>
            </a:r>
            <a:r>
              <a:rPr lang="en-US" sz="2400" dirty="0"/>
              <a:t> </a:t>
            </a:r>
            <a:r>
              <a:rPr lang="en-US" sz="2400" dirty="0" smtClean="0"/>
              <a:t>per day</a:t>
            </a:r>
          </a:p>
          <a:p>
            <a:pPr lvl="2" eaLnBrk="1" hangingPunct="1">
              <a:defRPr/>
            </a:pPr>
            <a:r>
              <a:rPr lang="en-US" sz="2400" dirty="0" smtClean="0"/>
              <a:t>Each tab 0.8 mg, start at one tab a day, increase one tab a week</a:t>
            </a:r>
          </a:p>
          <a:p>
            <a:pPr lvl="2" eaLnBrk="1" hangingPunct="1">
              <a:defRPr/>
            </a:pPr>
            <a:r>
              <a:rPr lang="en-US" sz="2400" dirty="0" smtClean="0"/>
              <a:t>Give w/in 2 </a:t>
            </a:r>
            <a:r>
              <a:rPr lang="en-US" sz="2400" dirty="0" err="1" smtClean="0"/>
              <a:t>hrs</a:t>
            </a:r>
            <a:r>
              <a:rPr lang="en-US" sz="2400" dirty="0" smtClean="0"/>
              <a:t> of waking  (before food)</a:t>
            </a:r>
          </a:p>
          <a:p>
            <a:pPr eaLnBrk="1" hangingPunct="1">
              <a:defRPr/>
            </a:pPr>
            <a:r>
              <a:rPr lang="en-US" sz="2800" dirty="0" smtClean="0"/>
              <a:t>Efficacy: </a:t>
            </a:r>
          </a:p>
          <a:p>
            <a:pPr lvl="1" eaLnBrk="1" hangingPunct="1">
              <a:defRPr/>
            </a:pPr>
            <a:r>
              <a:rPr lang="en-US" sz="2400" dirty="0" smtClean="0"/>
              <a:t>Reduces A1C 0.6 – 0.9%</a:t>
            </a:r>
          </a:p>
          <a:p>
            <a:pPr lvl="1" eaLnBrk="1" hangingPunct="1">
              <a:defRPr/>
            </a:pPr>
            <a:r>
              <a:rPr lang="en-US" sz="2400" dirty="0" smtClean="0"/>
              <a:t>Reduces death from CV events  </a:t>
            </a:r>
          </a:p>
          <a:p>
            <a:pPr eaLnBrk="1" hangingPunct="1">
              <a:defRPr/>
            </a:pPr>
            <a:r>
              <a:rPr lang="en-US" sz="2800" dirty="0" smtClean="0"/>
              <a:t>Side Effects: </a:t>
            </a:r>
          </a:p>
          <a:p>
            <a:pPr lvl="1" eaLnBrk="1" hangingPunct="1">
              <a:defRPr/>
            </a:pPr>
            <a:r>
              <a:rPr lang="en-US" sz="2400" dirty="0" smtClean="0"/>
              <a:t>Nausea, vomiting, headaches, fatigue (watch for syncope)</a:t>
            </a:r>
          </a:p>
          <a:p>
            <a:pPr eaLnBrk="1" hangingPunct="1">
              <a:defRPr/>
            </a:pPr>
            <a:endParaRPr lang="en-US" sz="2800" dirty="0" smtClean="0">
              <a:solidFill>
                <a:srgbClr val="FFFFFF"/>
              </a:solidFill>
            </a:endParaRPr>
          </a:p>
          <a:p>
            <a:pPr lvl="1" eaLnBrk="1" hangingPunct="1">
              <a:defRPr/>
            </a:pPr>
            <a:endParaRPr lang="en-US" sz="2400" dirty="0" smtClean="0">
              <a:solidFill>
                <a:srgbClr val="FFFFFF"/>
              </a:solidFill>
            </a:endParaRPr>
          </a:p>
        </p:txBody>
      </p:sp>
      <p:sp>
        <p:nvSpPr>
          <p:cNvPr id="69636" name="Line 4"/>
          <p:cNvSpPr>
            <a:spLocks noChangeShapeType="1"/>
          </p:cNvSpPr>
          <p:nvPr/>
        </p:nvSpPr>
        <p:spPr bwMode="auto">
          <a:xfrm>
            <a:off x="685800" y="1295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295199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02211">
                                            <p:txEl>
                                              <p:pRg st="5" end="5"/>
                                            </p:txEl>
                                          </p:spTgt>
                                        </p:tgtEl>
                                        <p:attrNameLst>
                                          <p:attrName>style.visibility</p:attrName>
                                        </p:attrNameLst>
                                      </p:cBhvr>
                                      <p:to>
                                        <p:strVal val="visible"/>
                                      </p:to>
                                    </p:set>
                                    <p:animEffect transition="in" filter="wipe(up)">
                                      <p:cBhvr>
                                        <p:cTn id="26" dur="500"/>
                                        <p:tgtEl>
                                          <p:spTgt spid="1502211">
                                            <p:txEl>
                                              <p:pRg st="5" end="5"/>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502211">
                                            <p:txEl>
                                              <p:pRg st="6" end="6"/>
                                            </p:txEl>
                                          </p:spTgt>
                                        </p:tgtEl>
                                        <p:attrNameLst>
                                          <p:attrName>style.visibility</p:attrName>
                                        </p:attrNameLst>
                                      </p:cBhvr>
                                      <p:to>
                                        <p:strVal val="visible"/>
                                      </p:to>
                                    </p:set>
                                    <p:animEffect transition="in" filter="wipe(up)">
                                      <p:cBhvr>
                                        <p:cTn id="29" dur="500"/>
                                        <p:tgtEl>
                                          <p:spTgt spid="1502211">
                                            <p:txEl>
                                              <p:pRg st="6" end="6"/>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02211">
                                            <p:txEl>
                                              <p:pRg st="7" end="7"/>
                                            </p:txEl>
                                          </p:spTgt>
                                        </p:tgtEl>
                                        <p:attrNameLst>
                                          <p:attrName>style.visibility</p:attrName>
                                        </p:attrNameLst>
                                      </p:cBhvr>
                                      <p:to>
                                        <p:strVal val="visible"/>
                                      </p:to>
                                    </p:set>
                                    <p:animEffect transition="in" filter="wipe(up)">
                                      <p:cBhvr>
                                        <p:cTn id="32" dur="500"/>
                                        <p:tgtEl>
                                          <p:spTgt spid="150221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02211">
                                            <p:txEl>
                                              <p:pRg st="8" end="8"/>
                                            </p:txEl>
                                          </p:spTgt>
                                        </p:tgtEl>
                                        <p:attrNameLst>
                                          <p:attrName>style.visibility</p:attrName>
                                        </p:attrNameLst>
                                      </p:cBhvr>
                                      <p:to>
                                        <p:strVal val="visible"/>
                                      </p:to>
                                    </p:set>
                                    <p:animEffect transition="in" filter="wipe(up)">
                                      <p:cBhvr>
                                        <p:cTn id="37" dur="500"/>
                                        <p:tgtEl>
                                          <p:spTgt spid="1502211">
                                            <p:txEl>
                                              <p:pRg st="8" end="8"/>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502211">
                                            <p:txEl>
                                              <p:pRg st="9" end="9"/>
                                            </p:txEl>
                                          </p:spTgt>
                                        </p:tgtEl>
                                        <p:attrNameLst>
                                          <p:attrName>style.visibility</p:attrName>
                                        </p:attrNameLst>
                                      </p:cBhvr>
                                      <p:to>
                                        <p:strVal val="visible"/>
                                      </p:to>
                                    </p:set>
                                    <p:animEffect transition="in" filter="wipe(up)">
                                      <p:cBhvr>
                                        <p:cTn id="40" dur="500"/>
                                        <p:tgtEl>
                                          <p:spTgt spid="15022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381000" y="557349"/>
            <a:ext cx="8763000" cy="990600"/>
          </a:xfrm>
        </p:spPr>
        <p:txBody>
          <a:bodyPr>
            <a:normAutofit fontScale="90000"/>
          </a:bodyPr>
          <a:lstStyle/>
          <a:p>
            <a:pPr>
              <a:defRPr/>
            </a:pPr>
            <a:r>
              <a:rPr lang="en-US" sz="4000" dirty="0">
                <a:solidFill>
                  <a:schemeClr val="accent4">
                    <a:lumMod val="75000"/>
                  </a:schemeClr>
                </a:solidFill>
              </a:rPr>
              <a:t>Circadian Switchers”</a:t>
            </a:r>
            <a:br>
              <a:rPr lang="en-US" sz="4000" dirty="0">
                <a:solidFill>
                  <a:schemeClr val="accent4">
                    <a:lumMod val="75000"/>
                  </a:schemeClr>
                </a:solidFill>
              </a:rPr>
            </a:br>
            <a:r>
              <a:rPr lang="en-US" sz="4000" dirty="0" err="1">
                <a:solidFill>
                  <a:schemeClr val="accent4">
                    <a:lumMod val="75000"/>
                  </a:schemeClr>
                </a:solidFill>
              </a:rPr>
              <a:t>bromocriptine</a:t>
            </a:r>
            <a:r>
              <a:rPr lang="en-US" sz="4000" dirty="0">
                <a:solidFill>
                  <a:schemeClr val="accent4">
                    <a:lumMod val="75000"/>
                  </a:schemeClr>
                </a:solidFill>
              </a:rPr>
              <a:t> </a:t>
            </a:r>
            <a:r>
              <a:rPr lang="en-US" sz="4000" dirty="0" err="1">
                <a:solidFill>
                  <a:schemeClr val="accent4">
                    <a:lumMod val="75000"/>
                  </a:schemeClr>
                </a:solidFill>
              </a:rPr>
              <a:t>mesylate</a:t>
            </a:r>
            <a:r>
              <a:rPr lang="en-US" sz="4000" dirty="0">
                <a:solidFill>
                  <a:schemeClr val="accent4">
                    <a:lumMod val="75000"/>
                  </a:schemeClr>
                </a:solidFill>
              </a:rPr>
              <a:t> QR </a:t>
            </a:r>
            <a:endParaRPr lang="en-US" sz="3700" dirty="0" smtClean="0">
              <a:solidFill>
                <a:schemeClr val="accent4">
                  <a:lumMod val="75000"/>
                </a:schemeClr>
              </a:solidFill>
            </a:endParaRPr>
          </a:p>
        </p:txBody>
      </p:sp>
      <p:sp>
        <p:nvSpPr>
          <p:cNvPr id="1501187" name="Rectangle 3"/>
          <p:cNvSpPr>
            <a:spLocks noGrp="1" noChangeArrowheads="1"/>
          </p:cNvSpPr>
          <p:nvPr>
            <p:ph type="body" sz="half" idx="1"/>
          </p:nvPr>
        </p:nvSpPr>
        <p:spPr>
          <a:xfrm>
            <a:off x="152400" y="1905000"/>
            <a:ext cx="8229600" cy="4229100"/>
          </a:xfrm>
        </p:spPr>
        <p:txBody>
          <a:bodyPr/>
          <a:lstStyle/>
          <a:p>
            <a:pPr eaLnBrk="1" hangingPunct="1">
              <a:defRPr/>
            </a:pPr>
            <a:r>
              <a:rPr lang="en-US" dirty="0" smtClean="0"/>
              <a:t>Other considerations:</a:t>
            </a:r>
          </a:p>
          <a:p>
            <a:pPr lvl="1" eaLnBrk="1" hangingPunct="1">
              <a:defRPr/>
            </a:pPr>
            <a:r>
              <a:rPr lang="en-US" sz="2800" dirty="0" smtClean="0">
                <a:solidFill>
                  <a:schemeClr val="tx1"/>
                </a:solidFill>
              </a:rPr>
              <a:t>Avoid in patients:</a:t>
            </a:r>
          </a:p>
          <a:p>
            <a:pPr lvl="2" eaLnBrk="1" hangingPunct="1">
              <a:defRPr/>
            </a:pPr>
            <a:r>
              <a:rPr lang="en-US" sz="2400" dirty="0" smtClean="0"/>
              <a:t>With </a:t>
            </a:r>
            <a:r>
              <a:rPr lang="en-US" sz="2400" dirty="0" err="1" smtClean="0"/>
              <a:t>syncopal</a:t>
            </a:r>
            <a:r>
              <a:rPr lang="en-US" sz="2400" dirty="0" smtClean="0"/>
              <a:t> migraines</a:t>
            </a:r>
          </a:p>
          <a:p>
            <a:pPr lvl="2" eaLnBrk="1" hangingPunct="1">
              <a:defRPr/>
            </a:pPr>
            <a:r>
              <a:rPr lang="en-US" sz="2400" dirty="0"/>
              <a:t>W</a:t>
            </a:r>
            <a:r>
              <a:rPr lang="en-US" sz="2400" dirty="0" smtClean="0"/>
              <a:t>ith psychotic disorders</a:t>
            </a:r>
          </a:p>
          <a:p>
            <a:pPr lvl="2" eaLnBrk="1" hangingPunct="1">
              <a:defRPr/>
            </a:pPr>
            <a:r>
              <a:rPr lang="en-US" sz="2400" dirty="0" smtClean="0"/>
              <a:t>Who are breastfeeding (stops lactation)</a:t>
            </a:r>
          </a:p>
          <a:p>
            <a:pPr lvl="1" eaLnBrk="1" hangingPunct="1">
              <a:defRPr/>
            </a:pPr>
            <a:r>
              <a:rPr lang="en-US" dirty="0" smtClean="0">
                <a:solidFill>
                  <a:schemeClr val="tx1"/>
                </a:solidFill>
              </a:rPr>
              <a:t>Eval for somnolence</a:t>
            </a:r>
          </a:p>
          <a:p>
            <a:pPr lvl="1" eaLnBrk="1" hangingPunct="1">
              <a:defRPr/>
            </a:pPr>
            <a:r>
              <a:rPr lang="en-US" dirty="0" smtClean="0">
                <a:solidFill>
                  <a:schemeClr val="tx1"/>
                </a:solidFill>
              </a:rPr>
              <a:t>Weight neutral</a:t>
            </a:r>
          </a:p>
          <a:p>
            <a:pPr marL="457200" lvl="1" indent="0" eaLnBrk="1" hangingPunct="1">
              <a:buFont typeface="Wingdings" pitchFamily="2" charset="2"/>
              <a:buNone/>
              <a:defRPr/>
            </a:pPr>
            <a:r>
              <a:rPr lang="en-US" dirty="0" smtClean="0">
                <a:solidFill>
                  <a:schemeClr val="tx1"/>
                </a:solidFill>
              </a:rPr>
              <a:t> </a:t>
            </a:r>
          </a:p>
        </p:txBody>
      </p:sp>
      <p:pic>
        <p:nvPicPr>
          <p:cNvPr id="2" name="MS90387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655320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 descr="C:\Documents and Settings\Owner\Local Settings\Temporary Internet Files\Content.IE5\WDC9Y2QQ\MC90020025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5775" y="1951038"/>
            <a:ext cx="25066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48296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1" end="1"/>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2" end="2"/>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501187">
                                            <p:txEl>
                                              <p:pRg st="3" end="3"/>
                                            </p:txEl>
                                          </p:spTgt>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nodeType="clickEffect">
                                  <p:stCondLst>
                                    <p:cond delay="0"/>
                                  </p:stCondLst>
                                  <p:childTnLst>
                                    <p:animRot by="21600000">
                                      <p:cBhvr>
                                        <p:cTn id="22" dur="2000" fill="hold"/>
                                        <p:tgtEl>
                                          <p:spTgt spid="1501187">
                                            <p:txEl>
                                              <p:pRg st="4" end="4"/>
                                            </p:txEl>
                                          </p:spTgt>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21600000">
                                      <p:cBhvr>
                                        <p:cTn id="26" dur="2000" fill="hold"/>
                                        <p:tgtEl>
                                          <p:spTgt spid="1501187">
                                            <p:txEl>
                                              <p:pRg st="5" end="5"/>
                                            </p:txEl>
                                          </p:spTgt>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501187">
                                            <p:txEl>
                                              <p:pRg st="6" end="6"/>
                                            </p:txEl>
                                          </p:spTgt>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mph" presetSubtype="0" fill="hold" nodeType="clickEffect">
                                  <p:stCondLst>
                                    <p:cond delay="0"/>
                                  </p:stCondLst>
                                  <p:childTnLst>
                                    <p:animRot by="21600000">
                                      <p:cBhvr>
                                        <p:cTn id="34" dur="2000" fill="hold"/>
                                        <p:tgtEl>
                                          <p:spTgt spid="1501187">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270"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Cycloset</a:t>
            </a:r>
            <a:r>
              <a:rPr lang="en-US" dirty="0" smtClean="0"/>
              <a:t>– How does it rate?  </a:t>
            </a:r>
            <a:endParaRPr lang="en-US" dirty="0"/>
          </a:p>
        </p:txBody>
      </p:sp>
      <p:sp>
        <p:nvSpPr>
          <p:cNvPr id="3" name="Content Placeholder 2"/>
          <p:cNvSpPr>
            <a:spLocks noGrp="1"/>
          </p:cNvSpPr>
          <p:nvPr>
            <p:ph idx="1"/>
          </p:nvPr>
        </p:nvSpPr>
        <p:spPr>
          <a:xfrm>
            <a:off x="457200" y="1609416"/>
            <a:ext cx="7543800" cy="4846320"/>
          </a:xfrm>
        </p:spPr>
        <p:txBody>
          <a:bodyPr/>
          <a:lstStyle/>
          <a:p>
            <a:pPr marL="0" indent="0">
              <a:buFont typeface="Wingdings" pitchFamily="2" charset="2"/>
              <a:buNone/>
              <a:defRPr/>
            </a:pPr>
            <a:r>
              <a:rPr lang="en-US" sz="2800"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92633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noAutofit/>
          </a:bodyPr>
          <a:lstStyle/>
          <a:p>
            <a:pPr eaLnBrk="1" hangingPunct="1">
              <a:defRPr/>
            </a:pPr>
            <a:r>
              <a:rPr lang="en-US" sz="2800" dirty="0" smtClean="0">
                <a:solidFill>
                  <a:schemeClr val="tx2">
                    <a:lumMod val="50000"/>
                  </a:schemeClr>
                </a:solidFill>
              </a:rPr>
              <a:t>Indications for </a:t>
            </a:r>
            <a:r>
              <a:rPr lang="en-US" sz="2800" dirty="0" err="1" smtClean="0">
                <a:solidFill>
                  <a:schemeClr val="tx2">
                    <a:lumMod val="50000"/>
                  </a:schemeClr>
                </a:solidFill>
              </a:rPr>
              <a:t>Glucosidase</a:t>
            </a:r>
            <a:r>
              <a:rPr lang="en-US" sz="2800" dirty="0" smtClean="0">
                <a:solidFill>
                  <a:schemeClr val="tx2">
                    <a:lumMod val="50000"/>
                  </a:schemeClr>
                </a:solidFill>
              </a:rPr>
              <a:t> Inhibitors</a:t>
            </a:r>
            <a:r>
              <a:rPr lang="en-US" sz="3200" dirty="0" smtClean="0">
                <a:solidFill>
                  <a:schemeClr val="tx2">
                    <a:lumMod val="50000"/>
                  </a:schemeClr>
                </a:solidFill>
              </a:rPr>
              <a:t> </a:t>
            </a:r>
            <a:br>
              <a:rPr lang="en-US" sz="3200" dirty="0" smtClean="0">
                <a:solidFill>
                  <a:schemeClr val="tx2">
                    <a:lumMod val="50000"/>
                  </a:schemeClr>
                </a:solidFill>
              </a:rPr>
            </a:br>
            <a:r>
              <a:rPr lang="en-US" sz="2800" dirty="0" err="1" smtClean="0">
                <a:solidFill>
                  <a:schemeClr val="tx2">
                    <a:lumMod val="50000"/>
                  </a:schemeClr>
                </a:solidFill>
              </a:rPr>
              <a:t>Acarbose</a:t>
            </a:r>
            <a:r>
              <a:rPr lang="en-US" sz="2800" dirty="0" smtClean="0">
                <a:solidFill>
                  <a:schemeClr val="tx2">
                    <a:lumMod val="50000"/>
                  </a:schemeClr>
                </a:solidFill>
              </a:rPr>
              <a:t> (</a:t>
            </a:r>
            <a:r>
              <a:rPr lang="en-US" sz="2800" dirty="0" err="1" smtClean="0">
                <a:solidFill>
                  <a:schemeClr val="tx2">
                    <a:lumMod val="50000"/>
                  </a:schemeClr>
                </a:solidFill>
              </a:rPr>
              <a:t>Precose</a:t>
            </a:r>
            <a:r>
              <a:rPr lang="en-US" sz="1400" baseline="30000" dirty="0" smtClean="0">
                <a:solidFill>
                  <a:schemeClr val="tx2">
                    <a:lumMod val="50000"/>
                  </a:schemeClr>
                </a:solidFill>
              </a:rPr>
              <a:t>®</a:t>
            </a:r>
            <a:r>
              <a:rPr lang="en-US" sz="2800" dirty="0" smtClean="0">
                <a:solidFill>
                  <a:schemeClr val="tx2">
                    <a:lumMod val="50000"/>
                  </a:schemeClr>
                </a:solidFill>
              </a:rPr>
              <a:t>), </a:t>
            </a:r>
            <a:r>
              <a:rPr lang="en-US" sz="2800" dirty="0" err="1" smtClean="0">
                <a:solidFill>
                  <a:schemeClr val="tx2">
                    <a:lumMod val="50000"/>
                  </a:schemeClr>
                </a:solidFill>
              </a:rPr>
              <a:t>Miglitol</a:t>
            </a:r>
            <a:r>
              <a:rPr lang="en-US" sz="2800" dirty="0" smtClean="0">
                <a:solidFill>
                  <a:schemeClr val="tx2">
                    <a:lumMod val="50000"/>
                  </a:schemeClr>
                </a:solidFill>
              </a:rPr>
              <a:t> (</a:t>
            </a:r>
            <a:r>
              <a:rPr lang="en-US" sz="2800" dirty="0" err="1" smtClean="0">
                <a:solidFill>
                  <a:schemeClr val="tx2">
                    <a:lumMod val="50000"/>
                  </a:schemeClr>
                </a:solidFill>
              </a:rPr>
              <a:t>Glyset</a:t>
            </a:r>
            <a:r>
              <a:rPr lang="en-US" sz="1400" baseline="30000" dirty="0" smtClean="0">
                <a:solidFill>
                  <a:schemeClr val="tx2">
                    <a:lumMod val="50000"/>
                  </a:schemeClr>
                </a:solidFill>
              </a:rPr>
              <a:t>®</a:t>
            </a:r>
            <a:r>
              <a:rPr lang="en-US" sz="2800" dirty="0" smtClean="0">
                <a:solidFill>
                  <a:schemeClr val="tx2">
                    <a:lumMod val="50000"/>
                  </a:schemeClr>
                </a:solidFill>
              </a:rPr>
              <a:t>)</a:t>
            </a:r>
            <a:endParaRPr lang="en-US" sz="3200" dirty="0" smtClean="0">
              <a:solidFill>
                <a:schemeClr val="tx2">
                  <a:lumMod val="50000"/>
                </a:schemeClr>
              </a:solidFill>
            </a:endParaRPr>
          </a:p>
        </p:txBody>
      </p:sp>
      <p:sp>
        <p:nvSpPr>
          <p:cNvPr id="1524739" name="Rectangle 3"/>
          <p:cNvSpPr>
            <a:spLocks noGrp="1" noChangeArrowheads="1"/>
          </p:cNvSpPr>
          <p:nvPr>
            <p:ph type="body" sz="half" idx="1"/>
          </p:nvPr>
        </p:nvSpPr>
        <p:spPr/>
        <p:txBody>
          <a:bodyPr/>
          <a:lstStyle/>
          <a:p>
            <a:pPr eaLnBrk="1" hangingPunct="1">
              <a:buFont typeface="Wingdings" pitchFamily="2" charset="2"/>
              <a:buNone/>
              <a:defRPr/>
            </a:pPr>
            <a:r>
              <a:rPr lang="en-US" sz="4000" dirty="0" smtClean="0">
                <a:solidFill>
                  <a:schemeClr val="accent4">
                    <a:lumMod val="75000"/>
                  </a:schemeClr>
                </a:solidFill>
              </a:rPr>
              <a:t>Action: Slower </a:t>
            </a:r>
          </a:p>
          <a:p>
            <a:pPr eaLnBrk="1" hangingPunct="1">
              <a:defRPr/>
            </a:pPr>
            <a:r>
              <a:rPr lang="en-US" dirty="0" smtClean="0"/>
              <a:t>Target post-prandial blood glucose</a:t>
            </a:r>
          </a:p>
          <a:p>
            <a:pPr eaLnBrk="1" hangingPunct="1">
              <a:defRPr/>
            </a:pPr>
            <a:r>
              <a:rPr lang="en-US" dirty="0" smtClean="0"/>
              <a:t>Minimal systemic absorption</a:t>
            </a:r>
          </a:p>
        </p:txBody>
      </p:sp>
      <p:pic>
        <p:nvPicPr>
          <p:cNvPr id="1524741" name="MPj01850520000[1].jpg">
            <a:hlinkClick r:id="" action="ppaction://media"/>
          </p:cNvPr>
          <p:cNvPicPr>
            <a:picLocks noGrp="1" noRot="1" noChangeAspect="1" noChangeArrowheads="1"/>
          </p:cNvPicPr>
          <p:nvPr>
            <p:ph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5151438" y="1600200"/>
            <a:ext cx="3030537" cy="4533900"/>
          </a:xfrm>
        </p:spPr>
      </p:pic>
    </p:spTree>
    <p:custDataLst>
      <p:tags r:id="rId1"/>
    </p:custDataLst>
    <p:extLst>
      <p:ext uri="{BB962C8B-B14F-4D97-AF65-F5344CB8AC3E}">
        <p14:creationId xmlns:p14="http://schemas.microsoft.com/office/powerpoint/2010/main" val="3563327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24739">
                                            <p:txEl>
                                              <p:pRg st="1" end="1"/>
                                            </p:txEl>
                                          </p:spTgt>
                                        </p:tgtEl>
                                        <p:attrNameLst>
                                          <p:attrName>style.visibility</p:attrName>
                                        </p:attrNameLst>
                                      </p:cBhvr>
                                      <p:to>
                                        <p:strVal val="visible"/>
                                      </p:to>
                                    </p:set>
                                    <p:animEffect transition="in" filter="blinds(horizontal)">
                                      <p:cBhvr>
                                        <p:cTn id="7" dur="2000"/>
                                        <p:tgtEl>
                                          <p:spTgt spid="15247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24739">
                                            <p:txEl>
                                              <p:pRg st="0" end="0"/>
                                            </p:txEl>
                                          </p:spTgt>
                                        </p:tgtEl>
                                        <p:attrNameLst>
                                          <p:attrName>style.visibility</p:attrName>
                                        </p:attrNameLst>
                                      </p:cBhvr>
                                      <p:to>
                                        <p:strVal val="visible"/>
                                      </p:to>
                                    </p:set>
                                    <p:animEffect transition="in" filter="blinds(horizontal)">
                                      <p:cBhvr>
                                        <p:cTn id="12" dur="2000"/>
                                        <p:tgtEl>
                                          <p:spTgt spid="1524739">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524739">
                                            <p:txEl>
                                              <p:pRg st="2" end="2"/>
                                            </p:txEl>
                                          </p:spTgt>
                                        </p:tgtEl>
                                        <p:attrNameLst>
                                          <p:attrName>style.visibility</p:attrName>
                                        </p:attrNameLst>
                                      </p:cBhvr>
                                      <p:to>
                                        <p:strVal val="visible"/>
                                      </p:to>
                                    </p:set>
                                    <p:animEffect transition="in" filter="blinds(horizontal)">
                                      <p:cBhvr>
                                        <p:cTn id="15" dur="2000"/>
                                        <p:tgtEl>
                                          <p:spTgt spid="1524739">
                                            <p:txEl>
                                              <p:pRg st="2" end="2"/>
                                            </p:txEl>
                                          </p:spTgt>
                                        </p:tgtEl>
                                      </p:cBhvr>
                                    </p:animEffect>
                                  </p:childTnLst>
                                </p:cTn>
                              </p:par>
                            </p:childTnLst>
                          </p:cTn>
                        </p:par>
                        <p:par>
                          <p:cTn id="16" fill="hold" nodeType="afterGroup">
                            <p:stCondLst>
                              <p:cond delay="2000"/>
                            </p:stCondLst>
                            <p:childTnLst>
                              <p:par>
                                <p:cTn id="17" presetID="1" presetClass="mediacall" presetSubtype="0" fill="hold" nodeType="afterEffect">
                                  <p:stCondLst>
                                    <p:cond delay="0"/>
                                  </p:stCondLst>
                                  <p:childTnLst>
                                    <p:cmd type="call" cmd="playFrom(0.0)">
                                      <p:cBhvr>
                                        <p:cTn id="18" dur="1" fill="hold"/>
                                        <p:tgtEl>
                                          <p:spTgt spid="15247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1524741"/>
                </p:tgtEl>
              </p:cMediaNode>
            </p:video>
            <p:seq concurrent="1" nextAc="seek">
              <p:cTn id="20" restart="whenNotActive" fill="hold" evtFilter="cancelBubble" nodeType="interactiveSeq">
                <p:stCondLst>
                  <p:cond evt="onClick" delay="0">
                    <p:tgtEl>
                      <p:spTgt spid="15247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1524741"/>
                                        </p:tgtEl>
                                      </p:cBhvr>
                                    </p:cmd>
                                  </p:childTnLst>
                                </p:cTn>
                              </p:par>
                            </p:childTnLst>
                          </p:cTn>
                        </p:par>
                      </p:childTnLst>
                    </p:cTn>
                  </p:par>
                </p:childTnLst>
              </p:cTn>
              <p:nextCondLst>
                <p:cond evt="onClick" delay="0">
                  <p:tgtEl>
                    <p:spTgt spid="1524741"/>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609600" y="0"/>
            <a:ext cx="8229600" cy="762000"/>
          </a:xfrm>
        </p:spPr>
        <p:txBody>
          <a:bodyPr>
            <a:normAutofit fontScale="90000"/>
          </a:bodyPr>
          <a:lstStyle/>
          <a:p>
            <a:pPr eaLnBrk="1" hangingPunct="1">
              <a:defRPr/>
            </a:pPr>
            <a:r>
              <a:rPr lang="en-US" dirty="0" smtClean="0"/>
              <a:t>Alpha-</a:t>
            </a:r>
            <a:r>
              <a:rPr lang="en-US" dirty="0" err="1" smtClean="0"/>
              <a:t>glucosidase</a:t>
            </a:r>
            <a:r>
              <a:rPr lang="en-US" dirty="0" smtClean="0"/>
              <a:t> Inhibitors</a:t>
            </a:r>
          </a:p>
        </p:txBody>
      </p:sp>
      <p:sp>
        <p:nvSpPr>
          <p:cNvPr id="1525763" name="Rectangle 3"/>
          <p:cNvSpPr>
            <a:spLocks noGrp="1" noChangeArrowheads="1"/>
          </p:cNvSpPr>
          <p:nvPr>
            <p:ph type="body" idx="1"/>
          </p:nvPr>
        </p:nvSpPr>
        <p:spPr>
          <a:xfrm>
            <a:off x="609600" y="990600"/>
            <a:ext cx="7772400" cy="5562600"/>
          </a:xfrm>
        </p:spPr>
        <p:txBody>
          <a:bodyPr/>
          <a:lstStyle/>
          <a:p>
            <a:pPr eaLnBrk="1" hangingPunct="1">
              <a:lnSpc>
                <a:spcPct val="80000"/>
              </a:lnSpc>
              <a:defRPr/>
            </a:pPr>
            <a:r>
              <a:rPr lang="en-US" sz="2400" b="1" dirty="0" smtClean="0"/>
              <a:t>Action</a:t>
            </a:r>
            <a:r>
              <a:rPr lang="en-US" sz="2400" dirty="0" smtClean="0"/>
              <a:t>: blocks enzymes that digest starches in the small intestine</a:t>
            </a:r>
          </a:p>
          <a:p>
            <a:pPr eaLnBrk="1" hangingPunct="1">
              <a:lnSpc>
                <a:spcPct val="80000"/>
              </a:lnSpc>
              <a:defRPr/>
            </a:pPr>
            <a:r>
              <a:rPr lang="en-US" sz="2400" b="1" dirty="0" smtClean="0"/>
              <a:t>Name</a:t>
            </a:r>
            <a:r>
              <a:rPr lang="en-US" sz="2400" dirty="0" smtClean="0"/>
              <a:t>: </a:t>
            </a:r>
            <a:r>
              <a:rPr lang="en-US" sz="2400" dirty="0" err="1" smtClean="0"/>
              <a:t>acarbose</a:t>
            </a:r>
            <a:r>
              <a:rPr lang="en-US" sz="2400" dirty="0" smtClean="0"/>
              <a:t> (</a:t>
            </a:r>
            <a:r>
              <a:rPr lang="en-US" sz="2400" dirty="0" err="1" smtClean="0"/>
              <a:t>Precose</a:t>
            </a:r>
            <a:r>
              <a:rPr lang="en-US" sz="2400" dirty="0" smtClean="0"/>
              <a:t>)</a:t>
            </a:r>
          </a:p>
          <a:p>
            <a:pPr lvl="1" eaLnBrk="1" hangingPunct="1">
              <a:lnSpc>
                <a:spcPct val="80000"/>
              </a:lnSpc>
              <a:defRPr/>
            </a:pPr>
            <a:r>
              <a:rPr lang="en-US" sz="2000" dirty="0" smtClean="0"/>
              <a:t>Dosing: 75-300mg based on weight</a:t>
            </a:r>
          </a:p>
          <a:p>
            <a:pPr eaLnBrk="1" hangingPunct="1">
              <a:lnSpc>
                <a:spcPct val="80000"/>
              </a:lnSpc>
              <a:defRPr/>
            </a:pPr>
            <a:r>
              <a:rPr lang="en-US" sz="2800" dirty="0" smtClean="0"/>
              <a:t>Efficacy</a:t>
            </a:r>
          </a:p>
          <a:p>
            <a:pPr lvl="1" eaLnBrk="1" hangingPunct="1">
              <a:lnSpc>
                <a:spcPct val="80000"/>
              </a:lnSpc>
              <a:defRPr/>
            </a:pPr>
            <a:r>
              <a:rPr lang="en-US" sz="2200" dirty="0" smtClean="0"/>
              <a:t>Decrease postprandial glucose 40-50 mg/dl</a:t>
            </a:r>
          </a:p>
          <a:p>
            <a:pPr lvl="1" eaLnBrk="1" hangingPunct="1">
              <a:lnSpc>
                <a:spcPct val="80000"/>
              </a:lnSpc>
              <a:defRPr/>
            </a:pPr>
            <a:r>
              <a:rPr lang="en-US" sz="2200" dirty="0" smtClean="0"/>
              <a:t>Decrease A1C 0.5-1.0%</a:t>
            </a:r>
          </a:p>
          <a:p>
            <a:pPr eaLnBrk="1" hangingPunct="1">
              <a:lnSpc>
                <a:spcPct val="80000"/>
              </a:lnSpc>
              <a:defRPr/>
            </a:pPr>
            <a:r>
              <a:rPr lang="en-US" sz="2800" dirty="0" smtClean="0"/>
              <a:t>Other Effects</a:t>
            </a:r>
          </a:p>
          <a:p>
            <a:pPr lvl="1" eaLnBrk="1" hangingPunct="1">
              <a:lnSpc>
                <a:spcPct val="80000"/>
              </a:lnSpc>
              <a:defRPr/>
            </a:pPr>
            <a:r>
              <a:rPr lang="en-US" sz="2200" dirty="0" smtClean="0"/>
              <a:t>Flatulence or abdominal discomfort </a:t>
            </a:r>
          </a:p>
          <a:p>
            <a:pPr lvl="1" eaLnBrk="1" hangingPunct="1">
              <a:lnSpc>
                <a:spcPct val="80000"/>
              </a:lnSpc>
              <a:defRPr/>
            </a:pPr>
            <a:r>
              <a:rPr lang="en-US" sz="2200" dirty="0" smtClean="0"/>
              <a:t>Contraindicated in patients with inflammatory bowel </a:t>
            </a:r>
          </a:p>
          <a:p>
            <a:pPr lvl="1" eaLnBrk="1" hangingPunct="1">
              <a:lnSpc>
                <a:spcPct val="80000"/>
              </a:lnSpc>
              <a:buFont typeface="Wingdings" pitchFamily="2" charset="2"/>
              <a:buNone/>
              <a:defRPr/>
            </a:pPr>
            <a:r>
              <a:rPr lang="en-US" sz="2200" dirty="0" smtClean="0"/>
              <a:t>disease or cirrhosis</a:t>
            </a:r>
          </a:p>
          <a:p>
            <a:pPr eaLnBrk="1" hangingPunct="1">
              <a:lnSpc>
                <a:spcPct val="80000"/>
              </a:lnSpc>
              <a:defRPr/>
            </a:pPr>
            <a:r>
              <a:rPr lang="en-US" sz="2600" dirty="0" smtClean="0"/>
              <a:t>Special Consideration</a:t>
            </a:r>
          </a:p>
          <a:p>
            <a:pPr lvl="1" eaLnBrk="1" hangingPunct="1">
              <a:lnSpc>
                <a:spcPct val="80000"/>
              </a:lnSpc>
              <a:defRPr/>
            </a:pPr>
            <a:r>
              <a:rPr lang="en-US" sz="2200" dirty="0" smtClean="0"/>
              <a:t>In case of hypoglycemia, treat with glucose tabs or milk</a:t>
            </a:r>
          </a:p>
          <a:p>
            <a:pPr lvl="1" eaLnBrk="1" hangingPunct="1">
              <a:lnSpc>
                <a:spcPct val="80000"/>
              </a:lnSpc>
              <a:defRPr/>
            </a:pPr>
            <a:r>
              <a:rPr lang="en-US" sz="2400" dirty="0" smtClean="0"/>
              <a:t>(other starches are blocked by medication)</a:t>
            </a:r>
            <a:r>
              <a:rPr lang="en-US" sz="2400" dirty="0" err="1" smtClean="0">
                <a:solidFill>
                  <a:srgbClr val="FFFFFF"/>
                </a:solidFill>
              </a:rPr>
              <a:t>cation</a:t>
            </a:r>
            <a:r>
              <a:rPr lang="en-US" sz="2400" dirty="0" smtClean="0">
                <a:solidFill>
                  <a:srgbClr val="FFFFFF"/>
                </a:solidFill>
              </a:rPr>
              <a:t>)</a:t>
            </a:r>
          </a:p>
        </p:txBody>
      </p:sp>
      <p:sp>
        <p:nvSpPr>
          <p:cNvPr id="73732"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4669458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Acarbose</a:t>
            </a:r>
            <a:r>
              <a:rPr lang="en-US" dirty="0" smtClean="0"/>
              <a:t>–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337046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Juvisync</a:t>
            </a:r>
            <a:r>
              <a:rPr lang="en-US" dirty="0" smtClean="0"/>
              <a:t/>
            </a:r>
            <a:br>
              <a:rPr lang="en-US" dirty="0" smtClean="0"/>
            </a:br>
            <a:r>
              <a:rPr lang="en-US" dirty="0" smtClean="0"/>
              <a:t>Januvia + Simvastatin   </a:t>
            </a:r>
            <a:endParaRPr lang="en-US" dirty="0"/>
          </a:p>
        </p:txBody>
      </p:sp>
      <p:sp>
        <p:nvSpPr>
          <p:cNvPr id="3" name="Content Placeholder 2"/>
          <p:cNvSpPr>
            <a:spLocks noGrp="1"/>
          </p:cNvSpPr>
          <p:nvPr>
            <p:ph idx="1"/>
          </p:nvPr>
        </p:nvSpPr>
        <p:spPr>
          <a:xfrm>
            <a:off x="457200" y="1600200"/>
            <a:ext cx="8458200" cy="4533900"/>
          </a:xfrm>
        </p:spPr>
        <p:txBody>
          <a:bodyPr/>
          <a:lstStyle/>
          <a:p>
            <a:pPr>
              <a:defRPr/>
            </a:pPr>
            <a:r>
              <a:rPr lang="en-US" dirty="0" err="1" smtClean="0"/>
              <a:t>Incretin</a:t>
            </a:r>
            <a:r>
              <a:rPr lang="en-US" dirty="0" smtClean="0"/>
              <a:t> Enhancer  +   Cholesterol Lowering</a:t>
            </a:r>
          </a:p>
          <a:p>
            <a:pPr>
              <a:defRPr/>
            </a:pPr>
            <a:r>
              <a:rPr lang="en-US" dirty="0" smtClean="0"/>
              <a:t>3 Doses:</a:t>
            </a:r>
          </a:p>
          <a:p>
            <a:pPr lvl="1">
              <a:defRPr/>
            </a:pPr>
            <a:r>
              <a:rPr lang="en-US" dirty="0" smtClean="0"/>
              <a:t>100 mg </a:t>
            </a:r>
            <a:r>
              <a:rPr lang="en-US" dirty="0" err="1" smtClean="0"/>
              <a:t>sitaglipitin</a:t>
            </a:r>
            <a:r>
              <a:rPr lang="en-US" dirty="0" smtClean="0"/>
              <a:t>  +  10 mg </a:t>
            </a:r>
            <a:r>
              <a:rPr lang="en-US" dirty="0" err="1" smtClean="0"/>
              <a:t>simvistatin</a:t>
            </a:r>
            <a:endParaRPr lang="en-US" dirty="0" smtClean="0"/>
          </a:p>
          <a:p>
            <a:pPr lvl="1">
              <a:defRPr/>
            </a:pPr>
            <a:r>
              <a:rPr lang="en-US" dirty="0" smtClean="0"/>
              <a:t>100 mg </a:t>
            </a:r>
            <a:r>
              <a:rPr lang="en-US" dirty="0" err="1" smtClean="0"/>
              <a:t>sitaglipitin</a:t>
            </a:r>
            <a:r>
              <a:rPr lang="en-US" dirty="0" smtClean="0"/>
              <a:t>  +  20 mg </a:t>
            </a:r>
            <a:r>
              <a:rPr lang="en-US" dirty="0" err="1" smtClean="0"/>
              <a:t>simvistatin</a:t>
            </a:r>
            <a:r>
              <a:rPr lang="en-US" dirty="0" smtClean="0"/>
              <a:t> </a:t>
            </a:r>
          </a:p>
          <a:p>
            <a:pPr lvl="1">
              <a:defRPr/>
            </a:pPr>
            <a:r>
              <a:rPr lang="en-US" dirty="0" smtClean="0"/>
              <a:t>100 mg </a:t>
            </a:r>
            <a:r>
              <a:rPr lang="en-US" dirty="0" err="1" smtClean="0"/>
              <a:t>sitaglipitin</a:t>
            </a:r>
            <a:r>
              <a:rPr lang="en-US" dirty="0" smtClean="0"/>
              <a:t>  +  40 mg </a:t>
            </a:r>
            <a:r>
              <a:rPr lang="en-US" dirty="0" err="1" smtClean="0"/>
              <a:t>simvistatin</a:t>
            </a:r>
            <a:endParaRPr lang="en-US" dirty="0" smtClean="0"/>
          </a:p>
          <a:p>
            <a:pPr>
              <a:defRPr/>
            </a:pPr>
            <a:r>
              <a:rPr lang="en-US" dirty="0" smtClean="0"/>
              <a:t>Plan to develop 50 mg </a:t>
            </a:r>
            <a:r>
              <a:rPr lang="en-US" dirty="0" err="1" smtClean="0"/>
              <a:t>sitagliptin</a:t>
            </a:r>
            <a:r>
              <a:rPr lang="en-US" dirty="0" smtClean="0"/>
              <a:t> dose</a:t>
            </a:r>
          </a:p>
          <a:p>
            <a:pPr>
              <a:defRPr/>
            </a:pPr>
            <a:r>
              <a:rPr lang="en-US" dirty="0" smtClean="0"/>
              <a:t>Observe precautions of each.</a:t>
            </a:r>
          </a:p>
          <a:p>
            <a:pPr>
              <a:defRPr/>
            </a:pPr>
            <a:r>
              <a:rPr lang="en-US" dirty="0"/>
              <a:t> </a:t>
            </a:r>
            <a:r>
              <a:rPr lang="en-US" dirty="0" smtClean="0"/>
              <a:t>Pancreatitis &amp; muscle weakness/ soreness</a:t>
            </a:r>
          </a:p>
        </p:txBody>
      </p:sp>
    </p:spTree>
    <p:custDataLst>
      <p:tags r:id="rId1"/>
    </p:custDataLst>
    <p:extLst>
      <p:ext uri="{BB962C8B-B14F-4D97-AF65-F5344CB8AC3E}">
        <p14:creationId xmlns:p14="http://schemas.microsoft.com/office/powerpoint/2010/main" val="30230118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Juvisync</a:t>
            </a:r>
            <a:r>
              <a:rPr lang="en-US" dirty="0" smtClean="0"/>
              <a:t>–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u="sng" dirty="0" smtClean="0">
                <a:solidFill>
                  <a:schemeClr val="accent1">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371815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ChangeArrowheads="1"/>
          </p:cNvSpPr>
          <p:nvPr/>
        </p:nvSpPr>
        <p:spPr bwMode="auto">
          <a:xfrm>
            <a:off x="76200" y="-195263"/>
            <a:ext cx="8686800" cy="1219201"/>
          </a:xfrm>
          <a:prstGeom prst="rect">
            <a:avLst/>
          </a:prstGeom>
          <a:noFill/>
          <a:ln w="9525">
            <a:noFill/>
            <a:miter lim="800000"/>
            <a:headEnd/>
            <a:tailEnd/>
          </a:ln>
          <a:effectLst>
            <a:outerShdw dist="35921" dir="2700000" algn="ctr" rotWithShape="0">
              <a:schemeClr val="tx1"/>
            </a:outerShdw>
          </a:effectLst>
        </p:spPr>
        <p:txBody>
          <a:bodyPr lIns="92075" tIns="46038" rIns="92075" bIns="46038" anchor="ctr"/>
          <a:lstStyle/>
          <a:p>
            <a:pPr algn="ctr">
              <a:defRPr/>
            </a:pPr>
            <a:r>
              <a:rPr lang="en-US" sz="4400" b="1" dirty="0">
                <a:solidFill>
                  <a:srgbClr val="92D050"/>
                </a:solidFill>
                <a:effectLst>
                  <a:outerShdw blurRad="38100" dist="38100" dir="2700000" algn="tl">
                    <a:srgbClr val="000000"/>
                  </a:outerShdw>
                </a:effectLst>
                <a:latin typeface="Tahoma" pitchFamily="34" charset="0"/>
              </a:rPr>
              <a:t>Combo Pills for Type 2  </a:t>
            </a:r>
          </a:p>
        </p:txBody>
      </p:sp>
      <p:sp>
        <p:nvSpPr>
          <p:cNvPr id="159747" name="Rectangle 3"/>
          <p:cNvSpPr>
            <a:spLocks noGrp="1" noChangeArrowheads="1"/>
          </p:cNvSpPr>
          <p:nvPr>
            <p:ph type="body" idx="1"/>
          </p:nvPr>
        </p:nvSpPr>
        <p:spPr>
          <a:xfrm>
            <a:off x="304800" y="685800"/>
            <a:ext cx="8077200" cy="5868988"/>
          </a:xfrm>
        </p:spPr>
        <p:txBody>
          <a:bodyPr/>
          <a:lstStyle/>
          <a:p>
            <a:pPr eaLnBrk="1" hangingPunct="1">
              <a:buFont typeface="Wingdings" pitchFamily="2" charset="2"/>
              <a:buNone/>
              <a:defRPr/>
            </a:pPr>
            <a:r>
              <a:rPr lang="en-US" sz="2800" dirty="0" smtClean="0"/>
              <a:t>Sulfonylurea + Biguanide </a:t>
            </a:r>
          </a:p>
          <a:p>
            <a:pPr eaLnBrk="1" hangingPunct="1">
              <a:buFont typeface="Wingdings" pitchFamily="2" charset="2"/>
              <a:buNone/>
              <a:defRPr/>
            </a:pPr>
            <a:r>
              <a:rPr lang="en-US" sz="2400" dirty="0" smtClean="0">
                <a:solidFill>
                  <a:schemeClr val="bg1"/>
                </a:solidFill>
              </a:rPr>
              <a:t>    </a:t>
            </a:r>
            <a:r>
              <a:rPr lang="en-US" sz="2400" dirty="0" smtClean="0">
                <a:solidFill>
                  <a:schemeClr val="accent1">
                    <a:lumMod val="50000"/>
                  </a:schemeClr>
                </a:solidFill>
              </a:rPr>
              <a:t>Glyburide      +  Metformin     -             </a:t>
            </a:r>
            <a:r>
              <a:rPr lang="en-US" sz="2400" b="1" dirty="0" err="1" smtClean="0">
                <a:latin typeface="Tahoma" pitchFamily="34" charset="0"/>
                <a:ea typeface="Tahoma" pitchFamily="34" charset="0"/>
                <a:cs typeface="Tahoma" pitchFamily="34" charset="0"/>
              </a:rPr>
              <a:t>Glucovance</a:t>
            </a:r>
            <a:r>
              <a:rPr lang="en-US" sz="2400" b="1" dirty="0" smtClean="0">
                <a:latin typeface="Tahoma" pitchFamily="34" charset="0"/>
                <a:ea typeface="Tahoma" pitchFamily="34" charset="0"/>
                <a:cs typeface="Tahoma" pitchFamily="34" charset="0"/>
              </a:rPr>
              <a:t> </a:t>
            </a:r>
          </a:p>
          <a:p>
            <a:pPr eaLnBrk="1" hangingPunct="1">
              <a:buFont typeface="Wingdings" pitchFamily="2" charset="2"/>
              <a:buNone/>
              <a:defRPr/>
            </a:pPr>
            <a:r>
              <a:rPr lang="en-US" sz="2400" dirty="0" smtClean="0">
                <a:solidFill>
                  <a:schemeClr val="accent1">
                    <a:lumMod val="50000"/>
                  </a:schemeClr>
                </a:solidFill>
              </a:rPr>
              <a:t>    Glipizide        +  Metformin     </a:t>
            </a:r>
            <a:r>
              <a:rPr lang="en-US" sz="2400" dirty="0" smtClean="0">
                <a:solidFill>
                  <a:schemeClr val="accent1">
                    <a:lumMod val="50000"/>
                  </a:schemeClr>
                </a:solidFill>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Metaglip</a:t>
            </a:r>
            <a:endParaRPr lang="en-US" sz="2400" b="1" dirty="0" smtClean="0">
              <a:latin typeface="Tahoma" pitchFamily="34" charset="0"/>
              <a:ea typeface="Tahoma" pitchFamily="34" charset="0"/>
              <a:cs typeface="Tahoma" pitchFamily="34" charset="0"/>
            </a:endParaRPr>
          </a:p>
          <a:p>
            <a:pPr eaLnBrk="1" hangingPunct="1">
              <a:buFont typeface="Wingdings" pitchFamily="2" charset="2"/>
              <a:buNone/>
              <a:defRPr/>
            </a:pPr>
            <a:r>
              <a:rPr lang="en-US" sz="1100" dirty="0" smtClean="0">
                <a:solidFill>
                  <a:schemeClr val="accent1">
                    <a:lumMod val="50000"/>
                  </a:schemeClr>
                </a:solidFill>
              </a:rPr>
              <a:t> </a:t>
            </a:r>
            <a:endParaRPr lang="en-US" sz="400" dirty="0" smtClean="0">
              <a:solidFill>
                <a:schemeClr val="accent1">
                  <a:lumMod val="50000"/>
                </a:schemeClr>
              </a:solidFill>
            </a:endParaRPr>
          </a:p>
          <a:p>
            <a:pPr eaLnBrk="1" hangingPunct="1">
              <a:buFont typeface="Wingdings" pitchFamily="2" charset="2"/>
              <a:buNone/>
              <a:defRPr/>
            </a:pPr>
            <a:r>
              <a:rPr lang="en-US" sz="2800" dirty="0" smtClean="0"/>
              <a:t>Thiazolidinedione + Biguanide</a:t>
            </a:r>
          </a:p>
          <a:p>
            <a:pPr eaLnBrk="1" hangingPunct="1">
              <a:buFont typeface="Wingdings" pitchFamily="2" charset="2"/>
              <a:buNone/>
              <a:defRPr/>
            </a:pPr>
            <a:r>
              <a:rPr lang="en-US" sz="2400" b="1" dirty="0" smtClean="0"/>
              <a:t>	</a:t>
            </a:r>
            <a:r>
              <a:rPr lang="en-US" sz="2400" dirty="0" smtClean="0">
                <a:solidFill>
                  <a:schemeClr val="accent1">
                    <a:lumMod val="50000"/>
                  </a:schemeClr>
                </a:solidFill>
              </a:rPr>
              <a:t>Pioglitazone	  +    Metformin -      </a:t>
            </a:r>
            <a:r>
              <a:rPr lang="en-US" sz="2400" b="1" dirty="0" err="1" smtClean="0">
                <a:latin typeface="Tahoma" pitchFamily="34" charset="0"/>
                <a:ea typeface="Tahoma" pitchFamily="34" charset="0"/>
                <a:cs typeface="Tahoma" pitchFamily="34" charset="0"/>
              </a:rPr>
              <a:t>Actoplus</a:t>
            </a:r>
            <a:r>
              <a:rPr lang="en-US" sz="2400" b="1" dirty="0" smtClean="0">
                <a:latin typeface="Tahoma" pitchFamily="34" charset="0"/>
                <a:ea typeface="Tahoma" pitchFamily="34" charset="0"/>
                <a:cs typeface="Tahoma" pitchFamily="34" charset="0"/>
              </a:rPr>
              <a:t> Met</a:t>
            </a:r>
          </a:p>
        </p:txBody>
      </p:sp>
      <p:sp>
        <p:nvSpPr>
          <p:cNvPr id="1527812" name="Rectangle 4"/>
          <p:cNvSpPr>
            <a:spLocks noChangeArrowheads="1"/>
          </p:cNvSpPr>
          <p:nvPr/>
        </p:nvSpPr>
        <p:spPr bwMode="auto">
          <a:xfrm>
            <a:off x="457200" y="3352800"/>
            <a:ext cx="7848600" cy="892175"/>
          </a:xfrm>
          <a:prstGeom prst="rect">
            <a:avLst/>
          </a:prstGeom>
          <a:noFill/>
          <a:ln w="9525">
            <a:noFill/>
            <a:miter lim="800000"/>
            <a:headEnd/>
            <a:tailEnd/>
          </a:ln>
          <a:effectLst/>
        </p:spPr>
        <p:txBody>
          <a:bodyPr>
            <a:spAutoFit/>
          </a:bodyPr>
          <a:lstStyle/>
          <a:p>
            <a:pPr>
              <a:defRPr/>
            </a:pPr>
            <a:r>
              <a:rPr lang="en-US" sz="2800" dirty="0">
                <a:latin typeface="Tahoma" pitchFamily="34" charset="0"/>
              </a:rPr>
              <a:t>Thiazolidinedione + Sulfonylurea</a:t>
            </a:r>
          </a:p>
          <a:p>
            <a:pPr>
              <a:defRPr/>
            </a:pPr>
            <a:r>
              <a:rPr lang="en-US" sz="2400" dirty="0" err="1">
                <a:solidFill>
                  <a:schemeClr val="accent1">
                    <a:lumMod val="50000"/>
                  </a:schemeClr>
                </a:solidFill>
                <a:latin typeface="Tahoma" pitchFamily="34" charset="0"/>
              </a:rPr>
              <a:t>Actos</a:t>
            </a:r>
            <a:r>
              <a:rPr lang="en-US" sz="2400" dirty="0">
                <a:solidFill>
                  <a:schemeClr val="accent1">
                    <a:lumMod val="50000"/>
                  </a:schemeClr>
                </a:solidFill>
                <a:latin typeface="Tahoma" pitchFamily="34" charset="0"/>
              </a:rPr>
              <a:t>			 +  Amaryl</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b="1" dirty="0" err="1">
                <a:latin typeface="Tahoma" pitchFamily="34" charset="0"/>
              </a:rPr>
              <a:t>Duetact</a:t>
            </a:r>
            <a:endParaRPr lang="en-US" sz="2400" b="1" dirty="0">
              <a:latin typeface="Tahoma" pitchFamily="34" charset="0"/>
            </a:endParaRPr>
          </a:p>
        </p:txBody>
      </p:sp>
      <p:sp>
        <p:nvSpPr>
          <p:cNvPr id="1527813" name="Rectangle 5"/>
          <p:cNvSpPr>
            <a:spLocks noChangeArrowheads="1"/>
          </p:cNvSpPr>
          <p:nvPr/>
        </p:nvSpPr>
        <p:spPr bwMode="auto">
          <a:xfrm>
            <a:off x="439738" y="4278313"/>
            <a:ext cx="7543800" cy="1262062"/>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a:t>
            </a:r>
            <a:r>
              <a:rPr lang="en-US" sz="2800" dirty="0" err="1">
                <a:latin typeface="Tahoma" pitchFamily="34" charset="0"/>
              </a:rPr>
              <a:t>Biguanide</a:t>
            </a:r>
            <a:endParaRPr lang="en-US" sz="2800" dirty="0">
              <a:latin typeface="Tahoma" pitchFamily="34" charset="0"/>
            </a:endParaRPr>
          </a:p>
          <a:p>
            <a:pPr>
              <a:defRPr/>
            </a:pPr>
            <a:r>
              <a:rPr lang="en-US" dirty="0"/>
              <a:t>   </a:t>
            </a:r>
            <a:r>
              <a:rPr lang="en-US" sz="2400" dirty="0">
                <a:solidFill>
                  <a:schemeClr val="accent1">
                    <a:lumMod val="50000"/>
                  </a:schemeClr>
                </a:solidFill>
                <a:latin typeface="Tahoma" pitchFamily="34" charset="0"/>
              </a:rPr>
              <a:t>Januvia               +   Metformin -       </a:t>
            </a:r>
            <a:r>
              <a:rPr lang="en-US" dirty="0">
                <a:solidFill>
                  <a:srgbClr val="FFCC66"/>
                </a:solidFill>
                <a:latin typeface="Tahoma" pitchFamily="34" charset="0"/>
              </a:rPr>
              <a:t>	</a:t>
            </a:r>
            <a:r>
              <a:rPr lang="en-US" sz="2400" b="1" dirty="0" err="1">
                <a:latin typeface="Tahoma" pitchFamily="34" charset="0"/>
              </a:rPr>
              <a:t>Janumet</a:t>
            </a:r>
            <a:endParaRPr lang="en-US" sz="2400" b="1" dirty="0">
              <a:latin typeface="Tahoma" pitchFamily="34" charset="0"/>
            </a:endParaRPr>
          </a:p>
          <a:p>
            <a:pPr>
              <a:defRPr/>
            </a:pPr>
            <a:r>
              <a:rPr lang="en-US" b="1" dirty="0">
                <a:latin typeface="Tahoma" pitchFamily="34" charset="0"/>
              </a:rPr>
              <a:t> </a:t>
            </a:r>
            <a:r>
              <a:rPr lang="en-US" dirty="0">
                <a:solidFill>
                  <a:schemeClr val="folHlink"/>
                </a:solidFill>
                <a:latin typeface="Tahoma" pitchFamily="34" charset="0"/>
              </a:rPr>
              <a:t>  </a:t>
            </a:r>
            <a:r>
              <a:rPr lang="en-US" sz="2400" dirty="0" err="1">
                <a:solidFill>
                  <a:schemeClr val="folHlink"/>
                </a:solidFill>
                <a:latin typeface="Tahoma" pitchFamily="34" charset="0"/>
              </a:rPr>
              <a:t>Onglyza</a:t>
            </a:r>
            <a:r>
              <a:rPr lang="en-US" sz="2400" dirty="0">
                <a:solidFill>
                  <a:schemeClr val="folHlink"/>
                </a:solidFill>
                <a:latin typeface="Tahoma" pitchFamily="34" charset="0"/>
              </a:rPr>
              <a:t>              +   Metformin XR</a:t>
            </a:r>
            <a:r>
              <a:rPr lang="en-US" dirty="0">
                <a:solidFill>
                  <a:schemeClr val="folHlink"/>
                </a:solidFill>
                <a:latin typeface="Tahoma" pitchFamily="34" charset="0"/>
              </a:rPr>
              <a:t>	</a:t>
            </a:r>
            <a:r>
              <a:rPr lang="en-US" sz="2400" b="1" dirty="0" err="1">
                <a:latin typeface="Tahoma" pitchFamily="34" charset="0"/>
              </a:rPr>
              <a:t>Kombiglyze</a:t>
            </a:r>
            <a:r>
              <a:rPr lang="en-US" sz="2400" b="1" dirty="0">
                <a:latin typeface="Tahoma" pitchFamily="34" charset="0"/>
              </a:rPr>
              <a:t> </a:t>
            </a:r>
          </a:p>
        </p:txBody>
      </p:sp>
      <p:sp>
        <p:nvSpPr>
          <p:cNvPr id="8" name="Rectangle 4"/>
          <p:cNvSpPr>
            <a:spLocks noChangeArrowheads="1"/>
          </p:cNvSpPr>
          <p:nvPr/>
        </p:nvSpPr>
        <p:spPr bwMode="auto">
          <a:xfrm>
            <a:off x="474663" y="5657850"/>
            <a:ext cx="7848600" cy="954088"/>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Statin</a:t>
            </a:r>
          </a:p>
          <a:p>
            <a:pPr>
              <a:defRPr/>
            </a:pPr>
            <a:r>
              <a:rPr lang="en-US" sz="2400" dirty="0">
                <a:solidFill>
                  <a:schemeClr val="accent1">
                    <a:lumMod val="50000"/>
                  </a:schemeClr>
                </a:solidFill>
                <a:latin typeface="Tahoma" pitchFamily="34" charset="0"/>
              </a:rPr>
              <a:t>Januvia		 +     Zocor</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dirty="0">
                <a:solidFill>
                  <a:schemeClr val="folHlink"/>
                </a:solidFill>
                <a:latin typeface="Tahoma" pitchFamily="34" charset="0"/>
              </a:rPr>
              <a:t>      </a:t>
            </a:r>
            <a:r>
              <a:rPr lang="en-US" sz="2400" b="1" dirty="0">
                <a:latin typeface="Tahoma" pitchFamily="34" charset="0"/>
              </a:rPr>
              <a:t>   </a:t>
            </a:r>
            <a:r>
              <a:rPr lang="en-US" sz="2800" b="1" dirty="0" err="1">
                <a:latin typeface="Tahoma" pitchFamily="34" charset="0"/>
                <a:ea typeface="Tahoma" pitchFamily="34" charset="0"/>
                <a:cs typeface="Tahoma" pitchFamily="34" charset="0"/>
              </a:rPr>
              <a:t>Juvisync</a:t>
            </a:r>
            <a:endParaRPr lang="en-US" sz="2800" b="1" dirty="0">
              <a:latin typeface="Tahoma" pitchFamily="34" charset="0"/>
            </a:endParaRPr>
          </a:p>
        </p:txBody>
      </p:sp>
    </p:spTree>
    <p:custDataLst>
      <p:tags r:id="rId1"/>
    </p:custDataLst>
    <p:extLst>
      <p:ext uri="{BB962C8B-B14F-4D97-AF65-F5344CB8AC3E}">
        <p14:creationId xmlns:p14="http://schemas.microsoft.com/office/powerpoint/2010/main" val="3424189028"/>
      </p:ext>
    </p:extLst>
  </p:cSld>
  <p:clrMapOvr>
    <a:masterClrMapping/>
  </p:clrMapOvr>
  <p:transition spd="slow"/>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7220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6867" name="Rectangle 3"/>
          <p:cNvSpPr>
            <a:spLocks noGrp="1" noChangeArrowheads="1"/>
          </p:cNvSpPr>
          <p:nvPr>
            <p:ph sz="half" idx="1"/>
          </p:nvPr>
        </p:nvSpPr>
        <p:spPr>
          <a:xfrm>
            <a:off x="304800" y="1676400"/>
            <a:ext cx="4267200" cy="441960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2"/>
          </p:nvPr>
        </p:nvSpPr>
        <p:spPr>
          <a:xfrm>
            <a:off x="4495800" y="1905000"/>
            <a:ext cx="4267200" cy="4495800"/>
          </a:xfrm>
        </p:spPr>
        <p:txBody>
          <a:bodyPr lIns="90477" tIns="44445" rIns="90477" bIns="44445">
            <a:normAutofit lnSpcReduction="10000"/>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a:xfrm>
            <a:off x="381000" y="0"/>
            <a:ext cx="8229600" cy="990600"/>
          </a:xfrm>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type="body" idx="1"/>
          </p:nvPr>
        </p:nvSpPr>
        <p:spPr>
          <a:xfrm>
            <a:off x="152400" y="990600"/>
            <a:ext cx="7924800" cy="5867400"/>
          </a:xfrm>
        </p:spPr>
        <p:txBody>
          <a:bodyPr lIns="90488" tIns="44450" rIns="90488" bIns="44450">
            <a:normAutofit lnSpcReduction="10000"/>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72 yr old, thin, lives alone, A1c 7.3%.  History of MI, stroke.  On glyburide 10mg  a day and beta blocker. </a:t>
            </a:r>
            <a:r>
              <a:rPr lang="en-US" sz="2400" dirty="0" err="1" smtClean="0">
                <a:effectLst/>
              </a:rPr>
              <a:t>Creat</a:t>
            </a:r>
            <a:r>
              <a:rPr lang="en-US" sz="2400" dirty="0" smtClean="0">
                <a:effectLst/>
              </a:rPr>
              <a:t> 1.4. </a:t>
            </a:r>
          </a:p>
          <a:p>
            <a:pPr marL="0" indent="0" eaLnBrk="1" hangingPunct="1">
              <a:lnSpc>
                <a:spcPct val="90000"/>
              </a:lnSpc>
              <a:buNone/>
              <a:defRPr/>
            </a:pPr>
            <a:endParaRPr lang="en-US" sz="1600" dirty="0" smtClean="0">
              <a:effectLst/>
            </a:endParaRPr>
          </a:p>
          <a:p>
            <a:pPr>
              <a:lnSpc>
                <a:spcPct val="90000"/>
              </a:lnSpc>
              <a:buSzPct val="100000"/>
              <a:defRPr/>
            </a:pPr>
            <a:r>
              <a:rPr lang="en-US" sz="2400" dirty="0" smtClean="0">
                <a:effectLst/>
              </a:rPr>
              <a:t> 69 year old male, BMI 25, on Metformin 1000mg BID. AM glucose 120s, A1c 8.1%.  </a:t>
            </a:r>
            <a:r>
              <a:rPr lang="en-US" sz="2400" dirty="0" err="1" smtClean="0">
                <a:effectLst/>
              </a:rPr>
              <a:t>Creat</a:t>
            </a:r>
            <a:r>
              <a:rPr lang="en-US" sz="2400" dirty="0" smtClean="0">
                <a:effectLst/>
              </a:rPr>
              <a:t> 1.3</a:t>
            </a: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extLst>
      <p:ext uri="{BB962C8B-B14F-4D97-AF65-F5344CB8AC3E}">
        <p14:creationId xmlns:p14="http://schemas.microsoft.com/office/powerpoint/2010/main" val="1776882244"/>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files_Anti-Diabetic_Medications_slide_0427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434202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4628" name="Picture 4" descr="eyqtf4z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971800"/>
            <a:ext cx="2054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9" name="Picture 5" descr="ncfaiof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048000"/>
            <a:ext cx="21256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4626" name="Rectangle 2"/>
          <p:cNvSpPr>
            <a:spLocks noRot="1" noChangeArrowheads="1"/>
          </p:cNvSpPr>
          <p:nvPr/>
        </p:nvSpPr>
        <p:spPr bwMode="auto">
          <a:xfrm>
            <a:off x="609600" y="762000"/>
            <a:ext cx="8229600" cy="1143000"/>
          </a:xfrm>
          <a:prstGeom prst="rect">
            <a:avLst/>
          </a:prstGeom>
          <a:noFill/>
          <a:ln w="9525">
            <a:noFill/>
            <a:miter lim="800000"/>
            <a:headEnd/>
            <a:tailEnd/>
          </a:ln>
        </p:spPr>
        <p:txBody>
          <a:bodyPr anchor="ctr"/>
          <a:lstStyle/>
          <a:p>
            <a:pPr algn="ctr">
              <a:defRPr/>
            </a:pPr>
            <a:r>
              <a:rPr lang="en-US" sz="4000" b="1" dirty="0">
                <a:solidFill>
                  <a:schemeClr val="tx2">
                    <a:lumMod val="50000"/>
                  </a:schemeClr>
                </a:solidFill>
                <a:effectLst>
                  <a:outerShdw blurRad="38100" dist="38100" dir="2700000" algn="tl">
                    <a:srgbClr val="000000"/>
                  </a:outerShdw>
                </a:effectLst>
                <a:latin typeface="Tahoma" pitchFamily="34" charset="0"/>
              </a:rPr>
              <a:t>Monitoring, Sick Days and Getting to Goal in the Hospital</a:t>
            </a:r>
            <a:r>
              <a:rPr lang="en-US" sz="4400" b="1" dirty="0">
                <a:solidFill>
                  <a:srgbClr val="66FF33"/>
                </a:solidFill>
                <a:effectLst>
                  <a:outerShdw blurRad="38100" dist="38100" dir="2700000" algn="tl">
                    <a:srgbClr val="000000"/>
                  </a:outerShdw>
                </a:effectLst>
                <a:latin typeface="Tahoma" pitchFamily="34" charset="0"/>
              </a:rPr>
              <a:t/>
            </a:r>
            <a:br>
              <a:rPr lang="en-US" sz="4400" b="1" dirty="0">
                <a:solidFill>
                  <a:srgbClr val="66FF33"/>
                </a:solidFill>
                <a:effectLst>
                  <a:outerShdw blurRad="38100" dist="38100" dir="2700000" algn="tl">
                    <a:srgbClr val="000000"/>
                  </a:outerShdw>
                </a:effectLst>
                <a:latin typeface="Tahoma" pitchFamily="34" charset="0"/>
              </a:rPr>
            </a:br>
            <a:endParaRPr lang="en-US" sz="4400" b="1" dirty="0">
              <a:solidFill>
                <a:srgbClr val="66FF33"/>
              </a:solidFill>
              <a:effectLst>
                <a:outerShdw blurRad="38100" dist="38100" dir="2700000" algn="tl">
                  <a:srgbClr val="000000"/>
                </a:outerShdw>
              </a:effectLst>
              <a:latin typeface="Tahoma" pitchFamily="34" charset="0"/>
            </a:endParaRPr>
          </a:p>
        </p:txBody>
      </p:sp>
      <p:sp>
        <p:nvSpPr>
          <p:cNvPr id="794627" name="Rectangle 3"/>
          <p:cNvSpPr>
            <a:spLocks noChangeArrowheads="1"/>
          </p:cNvSpPr>
          <p:nvPr/>
        </p:nvSpPr>
        <p:spPr bwMode="auto">
          <a:xfrm>
            <a:off x="457200" y="1600200"/>
            <a:ext cx="8382000" cy="1314450"/>
          </a:xfrm>
          <a:prstGeom prst="rect">
            <a:avLst/>
          </a:prstGeom>
          <a:noFill/>
          <a:ln w="9525">
            <a:noFill/>
            <a:miter lim="800000"/>
            <a:headEnd/>
            <a:tailEnd/>
          </a:ln>
        </p:spPr>
        <p:txBody>
          <a:bodyPr/>
          <a:lstStyle/>
          <a:p>
            <a:pPr marL="342900" indent="-342900" algn="ctr">
              <a:spcBef>
                <a:spcPct val="20000"/>
              </a:spcBef>
              <a:buClr>
                <a:schemeClr val="hlink"/>
              </a:buClr>
              <a:buSzPct val="70000"/>
              <a:buFont typeface="Wingdings" pitchFamily="2" charset="2"/>
              <a:buNone/>
              <a:defRPr/>
            </a:pPr>
            <a:r>
              <a:rPr lang="en-US" sz="3200" kern="0" dirty="0">
                <a:latin typeface="+mn-lt"/>
              </a:rPr>
              <a:t>Beverly Thomassian</a:t>
            </a:r>
          </a:p>
          <a:p>
            <a:pPr marL="342900" indent="-342900" algn="ctr">
              <a:spcBef>
                <a:spcPct val="20000"/>
              </a:spcBef>
              <a:buClr>
                <a:schemeClr val="hlink"/>
              </a:buClr>
              <a:buSzPct val="70000"/>
              <a:buFont typeface="Wingdings" pitchFamily="2" charset="2"/>
              <a:buNone/>
              <a:defRPr/>
            </a:pPr>
            <a:r>
              <a:rPr lang="en-US" sz="3200" kern="0" dirty="0">
                <a:effectLst>
                  <a:outerShdw blurRad="38100" dist="38100" dir="2700000" algn="tl">
                    <a:srgbClr val="000000"/>
                  </a:outerShdw>
                </a:effectLst>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794628"/>
                                        </p:tgtEl>
                                        <p:attrNameLst>
                                          <p:attrName>style.visibility</p:attrName>
                                        </p:attrNameLst>
                                      </p:cBhvr>
                                      <p:to>
                                        <p:strVal val="visible"/>
                                      </p:to>
                                    </p:set>
                                    <p:anim calcmode="lin" valueType="num">
                                      <p:cBhvr additive="base">
                                        <p:cTn id="7" dur="500" fill="hold"/>
                                        <p:tgtEl>
                                          <p:spTgt spid="794628"/>
                                        </p:tgtEl>
                                        <p:attrNameLst>
                                          <p:attrName>ppt_x</p:attrName>
                                        </p:attrNameLst>
                                      </p:cBhvr>
                                      <p:tavLst>
                                        <p:tav tm="0">
                                          <p:val>
                                            <p:strVal val="0-#ppt_w/2"/>
                                          </p:val>
                                        </p:tav>
                                        <p:tav tm="100000">
                                          <p:val>
                                            <p:strVal val="#ppt_x"/>
                                          </p:val>
                                        </p:tav>
                                      </p:tavLst>
                                    </p:anim>
                                    <p:anim calcmode="lin" valueType="num">
                                      <p:cBhvr additive="base">
                                        <p:cTn id="8" dur="500" fill="hold"/>
                                        <p:tgtEl>
                                          <p:spTgt spid="7946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94629"/>
                                        </p:tgtEl>
                                        <p:attrNameLst>
                                          <p:attrName>style.visibility</p:attrName>
                                        </p:attrNameLst>
                                      </p:cBhvr>
                                      <p:to>
                                        <p:strVal val="visible"/>
                                      </p:to>
                                    </p:set>
                                    <p:anim calcmode="lin" valueType="num">
                                      <p:cBhvr additive="base">
                                        <p:cTn id="13" dur="500" fill="hold"/>
                                        <p:tgtEl>
                                          <p:spTgt spid="794629"/>
                                        </p:tgtEl>
                                        <p:attrNameLst>
                                          <p:attrName>ppt_x</p:attrName>
                                        </p:attrNameLst>
                                      </p:cBhvr>
                                      <p:tavLst>
                                        <p:tav tm="0">
                                          <p:val>
                                            <p:strVal val="1+#ppt_w/2"/>
                                          </p:val>
                                        </p:tav>
                                        <p:tav tm="100000">
                                          <p:val>
                                            <p:strVal val="#ppt_x"/>
                                          </p:val>
                                        </p:tav>
                                      </p:tavLst>
                                    </p:anim>
                                    <p:anim calcmode="lin" valueType="num">
                                      <p:cBhvr additive="base">
                                        <p:cTn id="14" dur="500" fill="hold"/>
                                        <p:tgtEl>
                                          <p:spTgt spid="794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609600" y="762000"/>
            <a:ext cx="8001000" cy="1143000"/>
          </a:xfrm>
        </p:spPr>
        <p:txBody>
          <a:bodyPr/>
          <a:lstStyle/>
          <a:p>
            <a:r>
              <a:rPr lang="en-US" sz="5000" dirty="0" smtClean="0">
                <a:solidFill>
                  <a:schemeClr val="accent4">
                    <a:lumMod val="75000"/>
                  </a:schemeClr>
                </a:solidFill>
              </a:rPr>
              <a:t>Diabetes Monitoring</a:t>
            </a:r>
            <a:endParaRPr lang="en-US" sz="2200" dirty="0" smtClean="0">
              <a:solidFill>
                <a:schemeClr val="accent4">
                  <a:lumMod val="75000"/>
                </a:schemeClr>
              </a:solidFill>
            </a:endParaRPr>
          </a:p>
        </p:txBody>
      </p:sp>
      <p:sp>
        <p:nvSpPr>
          <p:cNvPr id="169987" name="Rectangle 3"/>
          <p:cNvSpPr>
            <a:spLocks noGrp="1" noChangeArrowheads="1"/>
          </p:cNvSpPr>
          <p:nvPr>
            <p:ph type="subTitle" idx="1"/>
          </p:nvPr>
        </p:nvSpPr>
        <p:spPr>
          <a:xfrm>
            <a:off x="3276600" y="1752600"/>
            <a:ext cx="5486400" cy="3352800"/>
          </a:xfrm>
        </p:spPr>
        <p:txBody>
          <a:bodyPr/>
          <a:lstStyle/>
          <a:p>
            <a:pPr algn="r"/>
            <a:endParaRPr lang="en-US" sz="1800" smtClean="0"/>
          </a:p>
          <a:p>
            <a:pPr algn="r"/>
            <a:endParaRPr lang="en-US" sz="2400" smtClean="0"/>
          </a:p>
        </p:txBody>
      </p:sp>
      <p:sp>
        <p:nvSpPr>
          <p:cNvPr id="169988"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US" sz="2400">
              <a:latin typeface="Tahoma" pitchFamily="34" charset="0"/>
            </a:endParaRPr>
          </a:p>
        </p:txBody>
      </p:sp>
      <p:pic>
        <p:nvPicPr>
          <p:cNvPr id="169989"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514" y="2248989"/>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7126" name="Rectangle 6"/>
          <p:cNvSpPr>
            <a:spLocks noChangeArrowheads="1"/>
          </p:cNvSpPr>
          <p:nvPr/>
        </p:nvSpPr>
        <p:spPr bwMode="auto">
          <a:xfrm>
            <a:off x="609600" y="2286000"/>
            <a:ext cx="5257800" cy="2133600"/>
          </a:xfrm>
          <a:prstGeom prst="rect">
            <a:avLst/>
          </a:prstGeom>
          <a:noFill/>
          <a:ln w="9525">
            <a:noFill/>
            <a:miter lim="800000"/>
            <a:headEnd/>
            <a:tailEnd/>
          </a:ln>
          <a:effectLst/>
        </p:spPr>
        <p:txBody>
          <a:bodyPr anchor="b" anchorCtr="1"/>
          <a:lstStyle/>
          <a:p>
            <a:pPr>
              <a:buFontTx/>
              <a:buChar char="•"/>
              <a:defRPr/>
            </a:pPr>
            <a:r>
              <a:rPr lang="en-US" sz="3000" dirty="0">
                <a:solidFill>
                  <a:schemeClr val="hlink"/>
                </a:solidFill>
                <a:effectLst>
                  <a:outerShdw blurRad="38100" dist="38100" dir="2700000" algn="tl">
                    <a:srgbClr val="000000"/>
                  </a:outerShdw>
                </a:effectLst>
                <a:latin typeface="+mj-lt"/>
              </a:rPr>
              <a:t> </a:t>
            </a:r>
            <a:r>
              <a:rPr lang="en-US" sz="3200" b="1" dirty="0">
                <a:solidFill>
                  <a:schemeClr val="hlink"/>
                </a:solidFill>
                <a:latin typeface="+mj-lt"/>
              </a:rPr>
              <a:t>Objective: </a:t>
            </a:r>
            <a:r>
              <a:rPr lang="en-US" sz="3200" b="1" dirty="0">
                <a:solidFill>
                  <a:schemeClr val="hlink"/>
                </a:solidFill>
                <a:latin typeface="Arial" charset="0"/>
              </a:rPr>
              <a:t/>
            </a:r>
            <a:br>
              <a:rPr lang="en-US" sz="3200" b="1" dirty="0">
                <a:solidFill>
                  <a:schemeClr val="hlink"/>
                </a:solidFill>
                <a:latin typeface="Arial" charset="0"/>
              </a:rPr>
            </a:br>
            <a:r>
              <a:rPr lang="en-US" sz="3200" b="1" dirty="0">
                <a:solidFill>
                  <a:schemeClr val="hlink"/>
                </a:solidFill>
                <a:latin typeface="+mj-lt"/>
              </a:rPr>
              <a:t>Identify barriers to monitoring and strategies to overcome them.</a:t>
            </a:r>
            <a:br>
              <a:rPr lang="en-US" sz="3200" b="1" dirty="0">
                <a:solidFill>
                  <a:schemeClr val="hlink"/>
                </a:solidFill>
                <a:latin typeface="+mj-lt"/>
              </a:rPr>
            </a:br>
            <a:endParaRPr lang="en-US" sz="1200" b="1" dirty="0">
              <a:solidFill>
                <a:schemeClr val="hlink"/>
              </a:solidFill>
              <a:latin typeface="+mj-lt"/>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fontScale="90000"/>
          </a:bodyPr>
          <a:lstStyle/>
          <a:p>
            <a:r>
              <a:rPr lang="en-US" smtClean="0"/>
              <a:t>Self-Monitoring</a:t>
            </a:r>
            <a:br>
              <a:rPr lang="en-US" smtClean="0"/>
            </a:br>
            <a:r>
              <a:rPr lang="en-US" smtClean="0"/>
              <a:t>Why Should I do it?</a:t>
            </a:r>
          </a:p>
        </p:txBody>
      </p:sp>
      <p:sp>
        <p:nvSpPr>
          <p:cNvPr id="171011" name="Rectangle 3"/>
          <p:cNvSpPr>
            <a:spLocks noGrp="1" noChangeArrowheads="1"/>
          </p:cNvSpPr>
          <p:nvPr>
            <p:ph idx="1"/>
          </p:nvPr>
        </p:nvSpPr>
        <p:spPr/>
        <p:txBody>
          <a:bodyPr/>
          <a:lstStyle/>
          <a:p>
            <a:r>
              <a:rPr lang="en-US" smtClean="0"/>
              <a:t>Feel better everyday – sense of control</a:t>
            </a:r>
          </a:p>
          <a:p>
            <a:r>
              <a:rPr lang="en-US" smtClean="0"/>
              <a:t>Avoid hospital admissions</a:t>
            </a:r>
          </a:p>
          <a:p>
            <a:r>
              <a:rPr lang="en-US" smtClean="0"/>
              <a:t>Fewer missed work /school days</a:t>
            </a:r>
          </a:p>
          <a:p>
            <a:r>
              <a:rPr lang="en-US" smtClean="0"/>
              <a:t>Avoid hypoglycemia or embarrassing situations related to hypo</a:t>
            </a:r>
          </a:p>
          <a:p>
            <a:r>
              <a:rPr lang="en-US" smtClean="0"/>
              <a:t>Avoid unwanted weight gain</a:t>
            </a:r>
          </a:p>
          <a:p>
            <a:r>
              <a:rPr lang="en-US" smtClean="0"/>
              <a:t>Enhanced athletic performance</a:t>
            </a:r>
          </a:p>
          <a:p>
            <a:pPr>
              <a:buFontTx/>
              <a:buNone/>
            </a:pPr>
            <a:endParaRPr lang="en-US" smtClean="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l"/>
            <a:r>
              <a:rPr lang="en-US" smtClean="0"/>
              <a:t>How will it help me?</a:t>
            </a:r>
          </a:p>
        </p:txBody>
      </p:sp>
      <p:sp>
        <p:nvSpPr>
          <p:cNvPr id="172035" name="Rectangle 3"/>
          <p:cNvSpPr>
            <a:spLocks noGrp="1" noChangeArrowheads="1"/>
          </p:cNvSpPr>
          <p:nvPr>
            <p:ph type="body" sz="half" idx="1"/>
          </p:nvPr>
        </p:nvSpPr>
        <p:spPr>
          <a:xfrm>
            <a:off x="685800" y="1524001"/>
            <a:ext cx="5972175" cy="4572000"/>
          </a:xfrm>
        </p:spPr>
        <p:txBody>
          <a:bodyPr/>
          <a:lstStyle/>
          <a:p>
            <a:pPr>
              <a:lnSpc>
                <a:spcPct val="90000"/>
              </a:lnSpc>
            </a:pPr>
            <a:r>
              <a:rPr lang="en-US" sz="2800" dirty="0" smtClean="0"/>
              <a:t>See if your treatment plan is working</a:t>
            </a:r>
          </a:p>
          <a:p>
            <a:pPr>
              <a:lnSpc>
                <a:spcPct val="90000"/>
              </a:lnSpc>
            </a:pPr>
            <a:r>
              <a:rPr lang="en-US" sz="2800" dirty="0" smtClean="0"/>
              <a:t>Make decisions regarding food and/or med adjustment when exercising</a:t>
            </a:r>
          </a:p>
          <a:p>
            <a:pPr>
              <a:lnSpc>
                <a:spcPct val="90000"/>
              </a:lnSpc>
            </a:pPr>
            <a:r>
              <a:rPr lang="en-US" sz="2800" dirty="0" smtClean="0"/>
              <a:t>Find out how that pizza affected your BG</a:t>
            </a:r>
          </a:p>
          <a:p>
            <a:pPr>
              <a:lnSpc>
                <a:spcPct val="90000"/>
              </a:lnSpc>
            </a:pPr>
            <a:r>
              <a:rPr lang="en-US" sz="2800" dirty="0" smtClean="0"/>
              <a:t>Find patterns</a:t>
            </a:r>
          </a:p>
          <a:p>
            <a:pPr>
              <a:lnSpc>
                <a:spcPct val="90000"/>
              </a:lnSpc>
            </a:pPr>
            <a:r>
              <a:rPr lang="en-US" sz="2800" dirty="0" smtClean="0"/>
              <a:t>Manage illness</a:t>
            </a:r>
          </a:p>
          <a:p>
            <a:pPr>
              <a:lnSpc>
                <a:spcPct val="90000"/>
              </a:lnSpc>
            </a:pPr>
            <a:endParaRPr lang="en-US" sz="2400" dirty="0" smtClean="0"/>
          </a:p>
        </p:txBody>
      </p:sp>
      <p:pic>
        <p:nvPicPr>
          <p:cNvPr id="172036"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58000" y="609600"/>
            <a:ext cx="1628775" cy="3581400"/>
          </a:xfr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09600" y="304800"/>
            <a:ext cx="5613400" cy="1020763"/>
          </a:xfrm>
        </p:spPr>
        <p:txBody>
          <a:bodyPr>
            <a:normAutofit fontScale="90000"/>
          </a:bodyPr>
          <a:lstStyle/>
          <a:p>
            <a:r>
              <a:rPr lang="en-US" sz="4000" smtClean="0"/>
              <a:t>How Often Should I Check?</a:t>
            </a:r>
          </a:p>
        </p:txBody>
      </p:sp>
      <p:pic>
        <p:nvPicPr>
          <p:cNvPr id="173059"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p:spPr>
      </p:pic>
      <p:sp>
        <p:nvSpPr>
          <p:cNvPr id="6148" name="Rectangle 4"/>
          <p:cNvSpPr>
            <a:spLocks noChangeArrowheads="1"/>
          </p:cNvSpPr>
          <p:nvPr/>
        </p:nvSpPr>
        <p:spPr bwMode="auto">
          <a:xfrm>
            <a:off x="457200" y="1447800"/>
            <a:ext cx="7696200" cy="4678363"/>
          </a:xfrm>
          <a:prstGeom prst="rect">
            <a:avLst/>
          </a:prstGeom>
          <a:noFill/>
          <a:ln w="9525">
            <a:noFill/>
            <a:miter lim="800000"/>
            <a:headEnd/>
            <a:tailEnd/>
          </a:ln>
        </p:spPr>
        <p:txBody>
          <a:bodyPr/>
          <a:lstStyle/>
          <a:p>
            <a:pPr marL="342900" indent="-342900">
              <a:spcBef>
                <a:spcPct val="20000"/>
              </a:spcBef>
              <a:buFontTx/>
              <a:buChar char="•"/>
              <a:defRPr/>
            </a:pPr>
            <a:r>
              <a:rPr lang="en-US" sz="3200" dirty="0">
                <a:latin typeface="+mj-lt"/>
              </a:rPr>
              <a:t>Be realistic!!</a:t>
            </a:r>
          </a:p>
          <a:p>
            <a:pPr marL="342900" indent="-342900">
              <a:spcBef>
                <a:spcPct val="20000"/>
              </a:spcBef>
              <a:buFontTx/>
              <a:buChar char="•"/>
              <a:defRPr/>
            </a:pPr>
            <a:r>
              <a:rPr lang="en-US" sz="3200" dirty="0">
                <a:latin typeface="+mj-lt"/>
              </a:rPr>
              <a:t>Type 1 – at least 3 times a day</a:t>
            </a:r>
          </a:p>
          <a:p>
            <a:pPr marL="342900" indent="-342900">
              <a:spcBef>
                <a:spcPct val="20000"/>
              </a:spcBef>
              <a:buFontTx/>
              <a:buChar char="•"/>
              <a:defRPr/>
            </a:pPr>
            <a:r>
              <a:rPr lang="en-US" sz="3200" dirty="0">
                <a:latin typeface="+mj-lt"/>
              </a:rPr>
              <a:t>Type 2 – as often as needed to achieve goals (ADA)</a:t>
            </a:r>
          </a:p>
          <a:p>
            <a:pPr marL="342900" indent="-342900">
              <a:spcBef>
                <a:spcPct val="20000"/>
              </a:spcBef>
              <a:buFontTx/>
              <a:buChar char="•"/>
              <a:defRPr/>
            </a:pPr>
            <a:r>
              <a:rPr lang="en-US" sz="3200" dirty="0">
                <a:latin typeface="+mj-lt"/>
              </a:rPr>
              <a:t>Consider:</a:t>
            </a:r>
          </a:p>
          <a:p>
            <a:pPr marL="742950" lvl="1" indent="-285750">
              <a:spcBef>
                <a:spcPct val="20000"/>
              </a:spcBef>
              <a:buFontTx/>
              <a:buChar char="–"/>
              <a:defRPr/>
            </a:pPr>
            <a:r>
              <a:rPr lang="en-US" sz="2800" dirty="0">
                <a:latin typeface="+mj-lt"/>
              </a:rPr>
              <a:t>Types and timing of meds</a:t>
            </a:r>
          </a:p>
          <a:p>
            <a:pPr marL="742950" lvl="1" indent="-285750">
              <a:spcBef>
                <a:spcPct val="20000"/>
              </a:spcBef>
              <a:buFontTx/>
              <a:buChar char="–"/>
              <a:defRPr/>
            </a:pPr>
            <a:r>
              <a:rPr lang="en-US" sz="2800" dirty="0">
                <a:latin typeface="+mj-lt"/>
              </a:rPr>
              <a:t>Goals</a:t>
            </a:r>
          </a:p>
          <a:p>
            <a:pPr marL="742950" lvl="1" indent="-285750">
              <a:spcBef>
                <a:spcPct val="20000"/>
              </a:spcBef>
              <a:buFontTx/>
              <a:buChar char="–"/>
              <a:defRPr/>
            </a:pPr>
            <a:r>
              <a:rPr lang="en-US" sz="2800" dirty="0">
                <a:latin typeface="+mj-lt"/>
              </a:rPr>
              <a:t>Ability (physical and emotional)</a:t>
            </a:r>
          </a:p>
          <a:p>
            <a:pPr marL="742950" lvl="1" indent="-285750">
              <a:spcBef>
                <a:spcPct val="20000"/>
              </a:spcBef>
              <a:buFontTx/>
              <a:buChar char="–"/>
              <a:defRPr/>
            </a:pPr>
            <a:r>
              <a:rPr lang="en-US" sz="2800" dirty="0">
                <a:latin typeface="+mj-lt"/>
              </a:rPr>
              <a:t>Finances</a:t>
            </a:r>
          </a:p>
          <a:p>
            <a:pPr marL="342900" indent="-342900">
              <a:spcBef>
                <a:spcPct val="20000"/>
              </a:spcBef>
              <a:buFontTx/>
              <a:buChar char="•"/>
              <a:defRPr/>
            </a:pPr>
            <a:endParaRPr lang="en-US" sz="2800" dirty="0">
              <a:latin typeface="Arial"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28600"/>
            <a:ext cx="2149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6"/>
          <p:cNvSpPr>
            <a:spLocks noChangeArrowheads="1"/>
          </p:cNvSpPr>
          <p:nvPr/>
        </p:nvSpPr>
        <p:spPr bwMode="auto">
          <a:xfrm>
            <a:off x="679807" y="5709968"/>
            <a:ext cx="62023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smtClean="0">
                <a:latin typeface="Antique Olive" pitchFamily="34" charset="0"/>
              </a:rPr>
              <a:t>Show patients 800 number on back  </a:t>
            </a:r>
            <a:endParaRPr lang="en-US" b="1" dirty="0"/>
          </a:p>
        </p:txBody>
      </p:sp>
      <p:sp>
        <p:nvSpPr>
          <p:cNvPr id="89095" name="Text Box 7"/>
          <p:cNvSpPr txBox="1">
            <a:spLocks noChangeArrowheads="1"/>
          </p:cNvSpPr>
          <p:nvPr/>
        </p:nvSpPr>
        <p:spPr bwMode="auto">
          <a:xfrm>
            <a:off x="2819400" y="533400"/>
            <a:ext cx="3733800" cy="21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smtClean="0">
                <a:latin typeface="Antique Olive" pitchFamily="34" charset="0"/>
              </a:rPr>
              <a:t>New Meters</a:t>
            </a:r>
            <a:endParaRPr lang="en-US" dirty="0">
              <a:latin typeface="Antique Olive" pitchFamily="34" charset="0"/>
            </a:endParaRPr>
          </a:p>
          <a:p>
            <a:pPr>
              <a:spcBef>
                <a:spcPct val="5000"/>
              </a:spcBef>
              <a:buFontTx/>
              <a:buChar char="•"/>
            </a:pPr>
            <a:endParaRPr lang="en-US" dirty="0">
              <a:latin typeface="Antique Olive" pitchFamily="34" charset="0"/>
            </a:endParaRPr>
          </a:p>
          <a:p>
            <a:pPr>
              <a:spcBef>
                <a:spcPct val="5000"/>
              </a:spcBef>
              <a:buFontTx/>
              <a:buChar char="•"/>
            </a:pPr>
            <a:r>
              <a:rPr lang="en-US" dirty="0" smtClean="0">
                <a:latin typeface="Antique Olive" pitchFamily="34" charset="0"/>
              </a:rPr>
              <a:t> 0.3 </a:t>
            </a:r>
            <a:r>
              <a:rPr lang="en-US" dirty="0">
                <a:latin typeface="Antique Olive" pitchFamily="34" charset="0"/>
              </a:rPr>
              <a:t>microliters of blood</a:t>
            </a:r>
          </a:p>
          <a:p>
            <a:pPr>
              <a:spcBef>
                <a:spcPct val="5000"/>
              </a:spcBef>
              <a:buFontTx/>
              <a:buChar char="•"/>
            </a:pPr>
            <a:r>
              <a:rPr lang="en-US" dirty="0" smtClean="0">
                <a:latin typeface="Antique Olive" pitchFamily="34" charset="0"/>
              </a:rPr>
              <a:t> minimal pain</a:t>
            </a:r>
            <a:endParaRPr lang="en-US" dirty="0">
              <a:latin typeface="Antique Olive" pitchFamily="34" charset="0"/>
            </a:endParaRPr>
          </a:p>
          <a:p>
            <a:pPr>
              <a:spcBef>
                <a:spcPct val="5000"/>
              </a:spcBef>
              <a:buFontTx/>
              <a:buChar char="•"/>
            </a:pPr>
            <a:r>
              <a:rPr lang="en-US" dirty="0" smtClean="0">
                <a:latin typeface="Antique Olive" pitchFamily="34" charset="0"/>
              </a:rPr>
              <a:t> Alternate site testing</a:t>
            </a:r>
            <a:endParaRPr lang="en-US" dirty="0">
              <a:latin typeface="Antique Olive" pitchFamily="34" charset="0"/>
            </a:endParaRPr>
          </a:p>
        </p:txBody>
      </p:sp>
      <p:pic>
        <p:nvPicPr>
          <p:cNvPr id="890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17675"/>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191424"/>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827213" y="609600"/>
            <a:ext cx="6630987" cy="1143000"/>
          </a:xfrm>
        </p:spPr>
        <p:txBody>
          <a:bodyPr/>
          <a:lstStyle/>
          <a:p>
            <a:r>
              <a:rPr lang="en-US" smtClean="0"/>
              <a:t>Alternate Site Testing</a:t>
            </a:r>
          </a:p>
        </p:txBody>
      </p:sp>
      <p:sp>
        <p:nvSpPr>
          <p:cNvPr id="176131" name="Rectangle 3"/>
          <p:cNvSpPr>
            <a:spLocks noGrp="1" noChangeArrowheads="1"/>
          </p:cNvSpPr>
          <p:nvPr>
            <p:ph type="body" sz="half" idx="1"/>
          </p:nvPr>
        </p:nvSpPr>
        <p:spPr>
          <a:xfrm>
            <a:off x="1447800" y="1981200"/>
            <a:ext cx="5426075" cy="4114800"/>
          </a:xfrm>
        </p:spPr>
        <p:txBody>
          <a:bodyPr>
            <a:normAutofit/>
          </a:bodyPr>
          <a:lstStyle/>
          <a:p>
            <a:r>
              <a:rPr lang="en-US" sz="2800" dirty="0"/>
              <a:t>Use blood from a fingertip rather than </a:t>
            </a:r>
            <a:r>
              <a:rPr lang="en-US" sz="2800" dirty="0" smtClean="0"/>
              <a:t>an alternative </a:t>
            </a:r>
            <a:r>
              <a:rPr lang="en-US" sz="2800" dirty="0"/>
              <a:t>site if:</a:t>
            </a:r>
          </a:p>
          <a:p>
            <a:pPr lvl="1"/>
            <a:r>
              <a:rPr lang="en-US" sz="2500" dirty="0" smtClean="0"/>
              <a:t>Have hypoglycemia symptoms</a:t>
            </a:r>
          </a:p>
          <a:p>
            <a:pPr lvl="1"/>
            <a:r>
              <a:rPr lang="en-US" sz="2500" dirty="0" smtClean="0"/>
              <a:t>Have hypoglycemia unawareness</a:t>
            </a:r>
          </a:p>
          <a:p>
            <a:pPr lvl="1"/>
            <a:r>
              <a:rPr lang="en-US" sz="2500" dirty="0" smtClean="0"/>
              <a:t>If BG results don’t match how patient is feeling</a:t>
            </a:r>
          </a:p>
          <a:p>
            <a:pPr lvl="1"/>
            <a:r>
              <a:rPr lang="en-US" sz="2800" dirty="0" smtClean="0"/>
              <a:t>If BG is rapidly rising/ falling</a:t>
            </a:r>
            <a:endParaRPr lang="en-US" sz="2800" dirty="0"/>
          </a:p>
        </p:txBody>
      </p:sp>
      <p:pic>
        <p:nvPicPr>
          <p:cNvPr id="176132" name="Picture 4" descr="asta_figure_sm">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6629400" y="3027399"/>
            <a:ext cx="2376844" cy="2813407"/>
          </a:xfrm>
        </p:spPr>
      </p:pic>
      <p:pic>
        <p:nvPicPr>
          <p:cNvPr id="176133" name="Picture 5" descr="arm">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81000" y="457200"/>
            <a:ext cx="1446213" cy="2547938"/>
          </a:xfr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396558"/>
            <a:ext cx="7843838" cy="1143000"/>
          </a:xfrm>
        </p:spPr>
        <p:txBody>
          <a:bodyPr lIns="90488" tIns="44450" rIns="90488" bIns="44450" anchor="b">
            <a:normAutofit/>
          </a:bodyPr>
          <a:lstStyle/>
          <a:p>
            <a:r>
              <a:rPr lang="en-US" dirty="0" smtClean="0"/>
              <a:t> </a:t>
            </a:r>
            <a:r>
              <a:rPr lang="en-US" sz="5300" dirty="0" smtClean="0">
                <a:solidFill>
                  <a:schemeClr val="tx2">
                    <a:lumMod val="75000"/>
                  </a:schemeClr>
                </a:solidFill>
              </a:rPr>
              <a:t>Monitoring Issues</a:t>
            </a:r>
            <a:r>
              <a:rPr lang="en-US" sz="5300" dirty="0" smtClean="0"/>
              <a:t>	</a:t>
            </a:r>
          </a:p>
        </p:txBody>
      </p:sp>
      <p:sp>
        <p:nvSpPr>
          <p:cNvPr id="177155" name="Rectangle 3"/>
          <p:cNvSpPr>
            <a:spLocks noGrp="1" noChangeArrowheads="1"/>
          </p:cNvSpPr>
          <p:nvPr>
            <p:ph idx="1"/>
          </p:nvPr>
        </p:nvSpPr>
        <p:spPr>
          <a:xfrm>
            <a:off x="457200" y="2057401"/>
            <a:ext cx="6400800" cy="4068762"/>
          </a:xfrm>
        </p:spPr>
        <p:txBody>
          <a:bodyPr lIns="90488" tIns="44450" rIns="90488" bIns="44450">
            <a:normAutofit lnSpcReduction="10000"/>
          </a:bodyPr>
          <a:lstStyle/>
          <a:p>
            <a:pPr>
              <a:lnSpc>
                <a:spcPct val="90000"/>
              </a:lnSpc>
            </a:pPr>
            <a:r>
              <a:rPr lang="en-US" dirty="0" smtClean="0"/>
              <a:t>“Monitor Talk”</a:t>
            </a:r>
          </a:p>
          <a:p>
            <a:pPr lvl="1">
              <a:lnSpc>
                <a:spcPct val="90000"/>
              </a:lnSpc>
            </a:pPr>
            <a:r>
              <a:rPr lang="en-US" dirty="0" smtClean="0"/>
              <a:t>avoid judging glucose levels as good and bad</a:t>
            </a:r>
          </a:p>
          <a:p>
            <a:pPr>
              <a:lnSpc>
                <a:spcPct val="90000"/>
              </a:lnSpc>
            </a:pPr>
            <a:r>
              <a:rPr lang="en-US" dirty="0" smtClean="0"/>
              <a:t>Say stuff like..</a:t>
            </a:r>
          </a:p>
          <a:p>
            <a:pPr lvl="1">
              <a:lnSpc>
                <a:spcPct val="90000"/>
              </a:lnSpc>
            </a:pPr>
            <a:r>
              <a:rPr lang="en-US" dirty="0" smtClean="0"/>
              <a:t>I am so impressed you are checking your blood sugar at least once a day and writing it down. </a:t>
            </a:r>
          </a:p>
          <a:p>
            <a:pPr lvl="1">
              <a:lnSpc>
                <a:spcPct val="90000"/>
              </a:lnSpc>
            </a:pPr>
            <a:r>
              <a:rPr lang="en-US" dirty="0" smtClean="0"/>
              <a:t>Tell me what is helping you succeed with blood sugar testing.</a:t>
            </a:r>
          </a:p>
          <a:p>
            <a:pPr lvl="1">
              <a:lnSpc>
                <a:spcPct val="90000"/>
              </a:lnSpc>
            </a:pPr>
            <a:r>
              <a:rPr lang="en-US" dirty="0" smtClean="0"/>
              <a:t>I see that you are skipping some days. Do you know what has been stopping you from checking?</a:t>
            </a:r>
          </a:p>
          <a:p>
            <a:pPr>
              <a:lnSpc>
                <a:spcPct val="90000"/>
              </a:lnSpc>
            </a:pP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14" y="1676400"/>
            <a:ext cx="1791310" cy="1732788"/>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CDE</a:t>
            </a:r>
            <a:endParaRPr lang="en-US" dirty="0"/>
          </a:p>
        </p:txBody>
      </p:sp>
      <p:sp>
        <p:nvSpPr>
          <p:cNvPr id="3" name="Content Placeholder 2"/>
          <p:cNvSpPr>
            <a:spLocks noGrp="1"/>
          </p:cNvSpPr>
          <p:nvPr>
            <p:ph idx="1"/>
          </p:nvPr>
        </p:nvSpPr>
        <p:spPr/>
        <p:txBody>
          <a:bodyPr/>
          <a:lstStyle/>
          <a:p>
            <a:r>
              <a:rPr lang="en-US" dirty="0" smtClean="0"/>
              <a:t>Free Webinar –Sign up at </a:t>
            </a:r>
            <a:r>
              <a:rPr lang="en-US" dirty="0" smtClean="0">
                <a:solidFill>
                  <a:srgbClr val="790015"/>
                </a:solidFill>
                <a:hlinkClick r:id="rId2"/>
              </a:rPr>
              <a:t>www.DiabetesEd.net</a:t>
            </a:r>
            <a:endParaRPr lang="en-US" dirty="0" smtClean="0">
              <a:solidFill>
                <a:srgbClr val="790015"/>
              </a:solidFill>
            </a:endParaRPr>
          </a:p>
          <a:p>
            <a:r>
              <a:rPr lang="en-US" dirty="0" smtClean="0"/>
              <a:t>To become CDE</a:t>
            </a:r>
          </a:p>
          <a:p>
            <a:pPr lvl="1"/>
            <a:r>
              <a:rPr lang="en-US" dirty="0" smtClean="0"/>
              <a:t>Professional license (RN, RD, </a:t>
            </a:r>
            <a:r>
              <a:rPr lang="en-US" dirty="0" err="1" smtClean="0"/>
              <a:t>PharmD</a:t>
            </a:r>
            <a:r>
              <a:rPr lang="en-US" dirty="0"/>
              <a:t> </a:t>
            </a:r>
            <a:r>
              <a:rPr lang="en-US" dirty="0" err="1" smtClean="0"/>
              <a:t>etc</a:t>
            </a:r>
            <a:r>
              <a:rPr lang="en-US" dirty="0" smtClean="0"/>
              <a:t>)</a:t>
            </a:r>
          </a:p>
          <a:p>
            <a:pPr lvl="1"/>
            <a:r>
              <a:rPr lang="en-US" dirty="0" smtClean="0"/>
              <a:t>Complete 1000 </a:t>
            </a:r>
            <a:r>
              <a:rPr lang="en-US" dirty="0" err="1" smtClean="0"/>
              <a:t>hr</a:t>
            </a:r>
            <a:r>
              <a:rPr lang="en-US" dirty="0" smtClean="0"/>
              <a:t> diabetes self </a:t>
            </a:r>
            <a:r>
              <a:rPr lang="en-US" dirty="0" err="1" smtClean="0"/>
              <a:t>mgmt</a:t>
            </a:r>
            <a:endParaRPr lang="en-US" dirty="0" smtClean="0"/>
          </a:p>
          <a:p>
            <a:pPr lvl="2"/>
            <a:r>
              <a:rPr lang="en-US" dirty="0" smtClean="0"/>
              <a:t>40% or 400 hours in year of exam</a:t>
            </a:r>
          </a:p>
          <a:p>
            <a:r>
              <a:rPr lang="en-US" dirty="0" smtClean="0"/>
              <a:t>More info at www.NCBDE.org</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943100" cy="289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083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pic>
        <p:nvPicPr>
          <p:cNvPr id="37892" name="Picture 4" descr="c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559175" cy="3733800"/>
          </a:xfrm>
          <a:noFill/>
        </p:spPr>
      </p:pic>
      <p:sp>
        <p:nvSpPr>
          <p:cNvPr id="37891" name="Rectangle 3"/>
          <p:cNvSpPr>
            <a:spLocks noGrp="1" noChangeArrowheads="1"/>
          </p:cNvSpPr>
          <p:nvPr>
            <p:ph type="body" sz="half" idx="2"/>
          </p:nvPr>
        </p:nvSpPr>
        <p:spPr>
          <a:xfrm>
            <a:off x="4191000" y="1524000"/>
            <a:ext cx="4495800" cy="4552950"/>
          </a:xfrm>
        </p:spPr>
        <p:txBody>
          <a:bodyPr lIns="90477" tIns="44445" rIns="90477" bIns="44445"/>
          <a:lstStyle/>
          <a:p>
            <a:pPr eaLnBrk="1" hangingPunct="1">
              <a:buFont typeface="Wingdings"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mtClean="0"/>
              <a:t>Opposes action of insulin at the liver</a:t>
            </a:r>
          </a:p>
          <a:p>
            <a:pPr lvl="1" eaLnBrk="1" hangingPunct="1">
              <a:buSzPct val="75000"/>
              <a:buFont typeface="Monotype Sorts" pitchFamily="2" charset="2"/>
              <a:buBlip>
                <a:blip r:embed="rId4"/>
              </a:buBlip>
            </a:pPr>
            <a:r>
              <a:rPr lang="en-US" smtClean="0"/>
              <a:t>stimulated in response to low glucose levels</a:t>
            </a:r>
          </a:p>
          <a:p>
            <a:pPr lvl="1" eaLnBrk="1" hangingPunct="1">
              <a:buSzPct val="75000"/>
              <a:buFont typeface="Monotype Sorts" pitchFamily="2" charset="2"/>
              <a:buBlip>
                <a:blip r:embed="rId4"/>
              </a:buBlip>
            </a:pPr>
            <a:r>
              <a:rPr lang="en-US" smtClean="0"/>
              <a:t>stimulates liver to convert glycogen to glucose</a:t>
            </a:r>
          </a:p>
          <a:p>
            <a:pPr lvl="1" eaLnBrk="1" hangingPunct="1">
              <a:buSzPct val="75000"/>
              <a:buFont typeface="Monotype Sorts" pitchFamily="2" charset="2"/>
              <a:buBlip>
                <a:blip r:embed="rId4"/>
              </a:buBlip>
            </a:pPr>
            <a:r>
              <a:rPr lang="en-US" smtClean="0"/>
              <a:t>inhibits liver from glucose uptake</a:t>
            </a:r>
          </a:p>
          <a:p>
            <a:pPr lvl="1" eaLnBrk="1" hangingPunct="1">
              <a:buSzPct val="75000"/>
              <a:buFont typeface="Monotype Sorts" pitchFamily="2" charset="2"/>
              <a:buBlip>
                <a:blip r:embed="rId4"/>
              </a:buBlip>
            </a:pPr>
            <a:r>
              <a:rPr lang="en-US" smtClean="0"/>
              <a:t>causes hyperglycemia</a:t>
            </a:r>
            <a:endParaRPr lang="en-US" sz="2400" smtClean="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rmAutofit fontScale="90000"/>
          </a:bodyPr>
          <a:lstStyle/>
          <a:p>
            <a:r>
              <a:rPr lang="en-US" smtClean="0"/>
              <a:t>Sick Days and Hospitalization Objectives</a:t>
            </a:r>
          </a:p>
        </p:txBody>
      </p:sp>
      <p:sp>
        <p:nvSpPr>
          <p:cNvPr id="178179" name="Rectangle 3"/>
          <p:cNvSpPr>
            <a:spLocks noGrp="1" noChangeArrowheads="1"/>
          </p:cNvSpPr>
          <p:nvPr>
            <p:ph idx="1"/>
          </p:nvPr>
        </p:nvSpPr>
        <p:spPr>
          <a:xfrm>
            <a:off x="533400" y="1600200"/>
            <a:ext cx="5792787" cy="4497387"/>
          </a:xfrm>
        </p:spPr>
        <p:txBody>
          <a:bodyPr/>
          <a:lstStyle/>
          <a:p>
            <a:r>
              <a:rPr lang="en-US" dirty="0" smtClean="0"/>
              <a:t>Describe sick day management strategies.</a:t>
            </a:r>
          </a:p>
          <a:p>
            <a:r>
              <a:rPr lang="en-US" dirty="0" smtClean="0"/>
              <a:t>Discuss the consequence of hyperglycemia in hospitalized patients.</a:t>
            </a:r>
          </a:p>
          <a:p>
            <a:r>
              <a:rPr lang="en-US" dirty="0" smtClean="0"/>
              <a:t>State two strategies to improve glucose levels in hospitalized patients.</a:t>
            </a:r>
          </a:p>
        </p:txBody>
      </p:sp>
      <p:pic>
        <p:nvPicPr>
          <p:cNvPr id="40962" name="Picture 2" descr="C:\Users\Beverly\AppData\Local\Microsoft\Windows\Temporary Internet Files\Content.IE5\PM1RI3ZU\MP9003860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0" y="1905000"/>
            <a:ext cx="2590800" cy="3627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lIns="90477" tIns="44445" rIns="90477" bIns="44445" anchor="b">
            <a:normAutofit fontScale="90000"/>
          </a:bodyPr>
          <a:lstStyle/>
          <a:p>
            <a:r>
              <a:rPr lang="en-US" dirty="0" smtClean="0">
                <a:solidFill>
                  <a:schemeClr val="accent1">
                    <a:lumMod val="75000"/>
                  </a:schemeClr>
                </a:solidFill>
              </a:rPr>
              <a:t>Sick Day Patient Guidelines</a:t>
            </a:r>
            <a:endParaRPr lang="en-US" sz="4000" dirty="0" smtClean="0">
              <a:solidFill>
                <a:schemeClr val="accent1">
                  <a:lumMod val="75000"/>
                </a:schemeClr>
              </a:solidFill>
              <a:sym typeface="Monotype Sorts" pitchFamily="2" charset="2"/>
            </a:endParaRPr>
          </a:p>
        </p:txBody>
      </p:sp>
      <p:sp>
        <p:nvSpPr>
          <p:cNvPr id="179203" name="Rectangle 3"/>
          <p:cNvSpPr>
            <a:spLocks noGrp="1" noChangeArrowheads="1"/>
          </p:cNvSpPr>
          <p:nvPr>
            <p:ph idx="1"/>
          </p:nvPr>
        </p:nvSpPr>
        <p:spPr>
          <a:xfrm>
            <a:off x="685800" y="1676400"/>
            <a:ext cx="7769225" cy="4467225"/>
          </a:xfrm>
        </p:spPr>
        <p:txBody>
          <a:bodyPr lIns="90477" tIns="44445" rIns="90477" bIns="44445"/>
          <a:lstStyle/>
          <a:p>
            <a:r>
              <a:rPr lang="en-US" dirty="0" smtClean="0"/>
              <a:t>Continue to take diabetes medication, may need adjust dose down or </a:t>
            </a:r>
            <a:r>
              <a:rPr lang="en-US" b="1" dirty="0" smtClean="0"/>
              <a:t>up</a:t>
            </a:r>
            <a:endParaRPr lang="en-US" dirty="0" smtClean="0"/>
          </a:p>
          <a:p>
            <a:r>
              <a:rPr lang="en-US" dirty="0" smtClean="0"/>
              <a:t>Test glucose at least every 4 </a:t>
            </a:r>
            <a:r>
              <a:rPr lang="en-US" dirty="0" err="1" smtClean="0"/>
              <a:t>hrs</a:t>
            </a:r>
            <a:endParaRPr lang="en-US" dirty="0" smtClean="0"/>
          </a:p>
          <a:p>
            <a:r>
              <a:rPr lang="en-US" dirty="0" smtClean="0"/>
              <a:t>Drink plenty of liquids</a:t>
            </a:r>
          </a:p>
          <a:p>
            <a:r>
              <a:rPr lang="en-US" dirty="0" smtClean="0"/>
              <a:t>Rest</a:t>
            </a:r>
          </a:p>
          <a:p>
            <a:r>
              <a:rPr lang="en-US" dirty="0" smtClean="0"/>
              <a:t>Contact physician</a:t>
            </a:r>
          </a:p>
          <a:p>
            <a:r>
              <a:rPr lang="en-US" dirty="0" smtClean="0"/>
              <a:t>Plan ahead</a:t>
            </a:r>
          </a:p>
          <a:p>
            <a:r>
              <a:rPr lang="en-US" dirty="0" smtClean="0"/>
              <a:t>Check urine ketones, if BG &gt;240 &amp; ill</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524000"/>
          </a:xfrm>
        </p:spPr>
        <p:txBody>
          <a:bodyPr lIns="90477" tIns="44445" rIns="90477" bIns="44445" anchor="b"/>
          <a:lstStyle/>
          <a:p>
            <a:r>
              <a:rPr lang="en-US" dirty="0" smtClean="0">
                <a:solidFill>
                  <a:schemeClr val="accent1">
                    <a:lumMod val="75000"/>
                  </a:schemeClr>
                </a:solidFill>
              </a:rPr>
              <a:t>Sick Day Guidelines</a:t>
            </a:r>
            <a:r>
              <a:rPr lang="en-US" sz="4800" dirty="0" smtClean="0">
                <a:solidFill>
                  <a:schemeClr val="accent1">
                    <a:lumMod val="75000"/>
                  </a:schemeClr>
                </a:solidFill>
              </a:rPr>
              <a:t/>
            </a:r>
            <a:br>
              <a:rPr lang="en-US" sz="4800" dirty="0" smtClean="0">
                <a:solidFill>
                  <a:schemeClr val="accent1">
                    <a:lumMod val="75000"/>
                  </a:schemeClr>
                </a:solidFill>
              </a:rPr>
            </a:br>
            <a:r>
              <a:rPr lang="en-US" dirty="0" smtClean="0">
                <a:solidFill>
                  <a:schemeClr val="accent1">
                    <a:lumMod val="75000"/>
                  </a:schemeClr>
                </a:solidFill>
              </a:rPr>
              <a:t>Reasons to Call MD</a:t>
            </a:r>
          </a:p>
        </p:txBody>
      </p:sp>
      <p:sp>
        <p:nvSpPr>
          <p:cNvPr id="180227" name="Rectangle 3"/>
          <p:cNvSpPr>
            <a:spLocks noGrp="1" noChangeArrowheads="1"/>
          </p:cNvSpPr>
          <p:nvPr>
            <p:ph idx="1"/>
          </p:nvPr>
        </p:nvSpPr>
        <p:spPr>
          <a:xfrm>
            <a:off x="533400" y="1828800"/>
            <a:ext cx="8077200" cy="4648200"/>
          </a:xfrm>
        </p:spPr>
        <p:txBody>
          <a:bodyPr lIns="90477" tIns="44445" rIns="90477" bIns="44445"/>
          <a:lstStyle/>
          <a:p>
            <a:r>
              <a:rPr lang="en-US" sz="3400" smtClean="0"/>
              <a:t>Vomiting more than once</a:t>
            </a:r>
          </a:p>
          <a:p>
            <a:r>
              <a:rPr lang="en-US" sz="3400" smtClean="0"/>
              <a:t>Diarrhea &gt; than 5x’s or for &gt; 24 hrs</a:t>
            </a:r>
          </a:p>
          <a:p>
            <a:r>
              <a:rPr lang="en-US" sz="3400" smtClean="0"/>
              <a:t>Difficulty breathing</a:t>
            </a:r>
          </a:p>
          <a:p>
            <a:r>
              <a:rPr lang="en-US" sz="3400" smtClean="0"/>
              <a:t>Blood glucose &gt; than 300mg/dl on 2 consecutive readings</a:t>
            </a:r>
          </a:p>
          <a:p>
            <a:r>
              <a:rPr lang="en-US" sz="3400" smtClean="0"/>
              <a:t>Temperature &gt; 101 F.</a:t>
            </a:r>
          </a:p>
          <a:p>
            <a:r>
              <a:rPr lang="en-US" sz="3400" smtClean="0"/>
              <a:t> Positive ketones in urine</a:t>
            </a:r>
            <a:r>
              <a:rPr lang="en-US" sz="3000" smtClean="0"/>
              <a:t>.</a:t>
            </a:r>
          </a:p>
        </p:txBody>
      </p:sp>
    </p:spTree>
  </p:cSld>
  <p:clrMapOvr>
    <a:masterClrMapping/>
  </p:clrMapOvr>
  <p:transition spd="slow"/>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am basal dose and for type 1s give 100% of basal dose.</a:t>
            </a:r>
          </a:p>
          <a:p>
            <a:pPr>
              <a:lnSpc>
                <a:spcPct val="90000"/>
              </a:lnSpc>
            </a:pPr>
            <a:r>
              <a:rPr lang="en-US" dirty="0" smtClean="0">
                <a:solidFill>
                  <a:schemeClr val="accent1">
                    <a:lumMod val="75000"/>
                  </a:schemeClr>
                </a:solidFill>
              </a:rPr>
              <a:t>Bolus insulin: </a:t>
            </a:r>
            <a:r>
              <a:rPr lang="en-US" dirty="0" smtClean="0"/>
              <a:t>Use mild insulin bolus coverage for type 1 and type 2’s</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13126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807876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chemeClr val="hlink"/>
              </a:buClr>
              <a:buSzPct val="70000"/>
              <a:buFont typeface="Wingdings" pitchFamily="2" charset="2"/>
              <a:buNone/>
              <a:defRPr/>
            </a:pPr>
            <a:r>
              <a:rPr lang="en-US" sz="2000" b="1" i="1">
                <a:effectLst>
                  <a:outerShdw blurRad="38100" dist="38100" dir="2700000" algn="tl">
                    <a:srgbClr val="000000"/>
                  </a:outerShdw>
                </a:effectLst>
                <a:latin typeface="Arial" charset="0"/>
                <a:cs typeface="+mn-cs"/>
              </a:rPr>
              <a:t>Diabetes Care, v. 27, #2, Feb 2004</a:t>
            </a:r>
          </a:p>
        </p:txBody>
      </p:sp>
    </p:spTree>
    <p:custDataLst>
      <p:tags r:id="rId1"/>
    </p:custDataLst>
    <p:extLst>
      <p:ext uri="{BB962C8B-B14F-4D97-AF65-F5344CB8AC3E}">
        <p14:creationId xmlns:p14="http://schemas.microsoft.com/office/powerpoint/2010/main" val="208836253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3381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effectLst>
                  <a:outerShdw blurRad="38100" dist="38100" dir="2700000" algn="tl">
                    <a:srgbClr val="000000"/>
                  </a:outerShdw>
                </a:effectLst>
              </a:rPr>
              <a:t>Umpierrez</a:t>
            </a:r>
            <a:r>
              <a:rPr lang="en-US" sz="1050" dirty="0">
                <a:effectLst>
                  <a:outerShdw blurRad="38100" dist="38100" dir="2700000" algn="tl">
                    <a:srgbClr val="000000"/>
                  </a:outerShdw>
                </a:effectLst>
              </a:rPr>
              <a:t> G et al, J </a:t>
            </a:r>
            <a:r>
              <a:rPr lang="en-US" sz="1050" dirty="0" err="1">
                <a:effectLst>
                  <a:outerShdw blurRad="38100" dist="38100" dir="2700000" algn="tl">
                    <a:srgbClr val="000000"/>
                  </a:outerShdw>
                </a:effectLst>
              </a:rPr>
              <a:t>Clin</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Endocrinol</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Metabol</a:t>
            </a:r>
            <a:r>
              <a:rPr lang="en-US" sz="1050" dirty="0">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410489836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ext uri="{D42A27DB-BD31-4B8C-83A1-F6EECF244321}">
                <p14:modId xmlns:p14="http://schemas.microsoft.com/office/powerpoint/2010/main" val="428798328"/>
              </p:ext>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34843"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latin typeface="Arial" pitchFamily="34" charset="0"/>
                <a:cs typeface="Times New Roman" pitchFamily="18" charset="0"/>
              </a:rPr>
              <a:t>*</a:t>
            </a:r>
            <a:r>
              <a:rPr lang="en-US" sz="1600" i="1">
                <a:latin typeface="Arial" pitchFamily="34" charset="0"/>
                <a:cs typeface="Times New Roman" pitchFamily="18" charset="0"/>
              </a:rPr>
              <a:t>P</a:t>
            </a:r>
            <a:r>
              <a:rPr lang="en-US" sz="1600">
                <a:latin typeface="Arial" pitchFamily="34" charset="0"/>
                <a:cs typeface="Times New Roman" pitchFamily="18" charset="0"/>
              </a:rPr>
              <a:t>&lt;.01 compared with normoglycemia and known diabetes</a:t>
            </a:r>
            <a:r>
              <a:rPr lang="en-US" sz="2400">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latin typeface="Arial" pitchFamily="34" charset="0"/>
                <a:cs typeface="Times New Roman" pitchFamily="18" charset="0"/>
              </a:rPr>
              <a:t>Umpierrez GE et al. </a:t>
            </a:r>
            <a:r>
              <a:rPr lang="en-US" sz="1400" i="1">
                <a:latin typeface="Arial" pitchFamily="34" charset="0"/>
                <a:cs typeface="Times New Roman" pitchFamily="18" charset="0"/>
              </a:rPr>
              <a:t>J Clin Endocrinol Metab</a:t>
            </a:r>
            <a:r>
              <a:rPr lang="en-US" sz="140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24830984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schemeClr val="bg1"/>
                </a:solidFill>
                <a:hlinkClick r:id="rId4"/>
              </a:rPr>
              <a:t>Umpierrez</a:t>
            </a:r>
            <a:r>
              <a:rPr lang="en-US" sz="2800" b="1" dirty="0" smtClean="0">
                <a:solidFill>
                  <a:schemeClr val="bg1"/>
                </a:solidFill>
                <a:hlinkClick r:id="rId4"/>
              </a:rPr>
              <a:t> </a:t>
            </a:r>
            <a:r>
              <a:rPr lang="en-US" sz="2800" b="1" dirty="0">
                <a:solidFill>
                  <a:schemeClr val="bg1"/>
                </a:solidFill>
                <a:hlinkClick r:id="rId4"/>
              </a:rPr>
              <a:t>et al</a:t>
            </a:r>
            <a:r>
              <a:rPr lang="en-US" sz="2800" b="1" dirty="0">
                <a:solidFill>
                  <a:schemeClr val="bg1"/>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150853502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latin typeface="Tahoma" pitchFamily="34" charset="0"/>
              </a:rPr>
              <a:t>Effect</a:t>
            </a:r>
            <a:r>
              <a:rPr lang="en-US" sz="2800" u="sng" dirty="0">
                <a:effectLst>
                  <a:outerShdw blurRad="38100" dist="38100" dir="2700000" algn="tl">
                    <a:srgbClr val="000000"/>
                  </a:outerShdw>
                </a:effectLst>
                <a:latin typeface="Tahoma" pitchFamily="34" charset="0"/>
              </a:rPr>
              <a:t>         </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r>
              <a:rPr lang="en-US" sz="3000" dirty="0" smtClean="0">
                <a:solidFill>
                  <a:srgbClr val="FF0000"/>
                </a:solidFill>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196409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10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36323">
                                            <p:txEl>
                                              <p:pRg st="6" end="6"/>
                                            </p:txEl>
                                          </p:spTgt>
                                        </p:tgtEl>
                                        <p:attrNameLst>
                                          <p:attrName>style.visibility</p:attrName>
                                        </p:attrNameLst>
                                      </p:cBhvr>
                                      <p:to>
                                        <p:strVal val="visible"/>
                                      </p:to>
                                    </p:set>
                                    <p:anim calcmode="lin" valueType="num">
                                      <p:cBhvr additive="base">
                                        <p:cTn id="25"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6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chemeClr val="accent2">
                    <a:lumMod val="50000"/>
                  </a:schemeClr>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95400"/>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70480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a:xfrm>
            <a:off x="457200" y="457200"/>
            <a:ext cx="8686800" cy="1143000"/>
          </a:xfrm>
        </p:spPr>
        <p:txBody>
          <a:bodyPr>
            <a:normAutofit fontScale="90000"/>
          </a:bodyPr>
          <a:lstStyle/>
          <a:p>
            <a:pPr eaLnBrk="1" hangingPunct="1">
              <a:lnSpc>
                <a:spcPct val="75000"/>
              </a:lnSpc>
            </a:pPr>
            <a:r>
              <a:rPr lang="en-US" sz="4000" smtClean="0"/>
              <a:t> RABBIT 2 Trial</a:t>
            </a:r>
            <a:br>
              <a:rPr lang="en-US" sz="4000" smtClean="0"/>
            </a:br>
            <a:r>
              <a:rPr lang="en-US" sz="4000" smtClean="0"/>
              <a:t> </a:t>
            </a:r>
            <a:r>
              <a:rPr lang="en-US" sz="2800" smtClean="0"/>
              <a:t>Randomized Study of Basal-Bolus Insulin Therapy in the Inpatient Mgmt of Type 2 DM</a:t>
            </a:r>
            <a:endParaRPr lang="en-US" sz="4000" smtClean="0"/>
          </a:p>
        </p:txBody>
      </p:sp>
      <p:sp>
        <p:nvSpPr>
          <p:cNvPr id="192515" name="Rectangle 3"/>
          <p:cNvSpPr>
            <a:spLocks noGrp="1" noChangeArrowheads="1"/>
          </p:cNvSpPr>
          <p:nvPr>
            <p:ph type="body" sz="half" idx="1"/>
          </p:nvPr>
        </p:nvSpPr>
        <p:spPr>
          <a:xfrm>
            <a:off x="457200" y="1752600"/>
            <a:ext cx="8458200" cy="5105400"/>
          </a:xfrm>
        </p:spPr>
        <p:txBody>
          <a:bodyPr/>
          <a:lstStyle/>
          <a:p>
            <a:pPr marL="533400" indent="-533400" eaLnBrk="1" hangingPunct="1">
              <a:lnSpc>
                <a:spcPct val="90000"/>
              </a:lnSpc>
            </a:pPr>
            <a:r>
              <a:rPr lang="en-US" sz="2800" dirty="0" smtClean="0"/>
              <a:t>Goal: Achieve BG &lt;140 in </a:t>
            </a:r>
            <a:r>
              <a:rPr lang="en-US" sz="2800" dirty="0" smtClean="0">
                <a:solidFill>
                  <a:schemeClr val="tx2">
                    <a:lumMod val="75000"/>
                  </a:schemeClr>
                </a:solidFill>
              </a:rPr>
              <a:t>non-ICU </a:t>
            </a:r>
            <a:r>
              <a:rPr lang="en-US" sz="2800" dirty="0" smtClean="0"/>
              <a:t>hospital </a:t>
            </a:r>
            <a:r>
              <a:rPr lang="en-US" sz="2800" dirty="0" err="1" smtClean="0"/>
              <a:t>pts</a:t>
            </a:r>
            <a:endParaRPr lang="en-US" sz="2800" dirty="0" smtClean="0"/>
          </a:p>
          <a:p>
            <a:pPr marL="533400" indent="-533400" eaLnBrk="1" hangingPunct="1">
              <a:lnSpc>
                <a:spcPct val="90000"/>
              </a:lnSpc>
            </a:pPr>
            <a:r>
              <a:rPr lang="en-US" sz="2800" dirty="0" smtClean="0"/>
              <a:t>Set-up: </a:t>
            </a:r>
          </a:p>
          <a:p>
            <a:pPr marL="914400" lvl="1" indent="-457200" eaLnBrk="1" hangingPunct="1">
              <a:lnSpc>
                <a:spcPct val="90000"/>
              </a:lnSpc>
            </a:pPr>
            <a:r>
              <a:rPr lang="en-US" sz="2800" dirty="0" smtClean="0">
                <a:solidFill>
                  <a:schemeClr val="tx1"/>
                </a:solidFill>
              </a:rPr>
              <a:t>Prospective, multi center randomized trial for </a:t>
            </a:r>
            <a:r>
              <a:rPr lang="en-US" sz="2800" dirty="0" err="1" smtClean="0">
                <a:solidFill>
                  <a:schemeClr val="tx1"/>
                </a:solidFill>
              </a:rPr>
              <a:t>pts</a:t>
            </a:r>
            <a:r>
              <a:rPr lang="en-US" sz="2800" dirty="0" smtClean="0">
                <a:solidFill>
                  <a:schemeClr val="tx1"/>
                </a:solidFill>
              </a:rPr>
              <a:t> w/ diagnosed diabetes.</a:t>
            </a:r>
          </a:p>
          <a:p>
            <a:pPr marL="914400" lvl="1" indent="-457200" eaLnBrk="1" hangingPunct="1">
              <a:lnSpc>
                <a:spcPct val="90000"/>
              </a:lnSpc>
            </a:pPr>
            <a:r>
              <a:rPr lang="en-US" sz="2800" dirty="0" smtClean="0">
                <a:solidFill>
                  <a:schemeClr val="tx1"/>
                </a:solidFill>
              </a:rPr>
              <a:t>Compared insulin sliding scale to basal bolus combo </a:t>
            </a:r>
          </a:p>
          <a:p>
            <a:pPr marL="533400" indent="-533400" eaLnBrk="1" hangingPunct="1">
              <a:lnSpc>
                <a:spcPct val="90000"/>
              </a:lnSpc>
              <a:buFont typeface="Wingdings" pitchFamily="2" charset="2"/>
              <a:buNone/>
            </a:pPr>
            <a:r>
              <a:rPr lang="en-US" sz="3600" dirty="0" smtClean="0"/>
              <a:t>Outcome:</a:t>
            </a:r>
          </a:p>
          <a:p>
            <a:pPr marL="914400" lvl="1" indent="-457200" eaLnBrk="1" hangingPunct="1">
              <a:lnSpc>
                <a:spcPct val="90000"/>
              </a:lnSpc>
            </a:pPr>
            <a:r>
              <a:rPr lang="en-US" sz="2800" dirty="0" smtClean="0">
                <a:solidFill>
                  <a:schemeClr val="tx1"/>
                </a:solidFill>
              </a:rPr>
              <a:t>Achieved in 66% of </a:t>
            </a:r>
            <a:r>
              <a:rPr lang="en-US" sz="2800" dirty="0" err="1" smtClean="0">
                <a:solidFill>
                  <a:schemeClr val="tx1"/>
                </a:solidFill>
              </a:rPr>
              <a:t>pts</a:t>
            </a:r>
            <a:r>
              <a:rPr lang="en-US" sz="2800" dirty="0" smtClean="0">
                <a:solidFill>
                  <a:schemeClr val="tx1"/>
                </a:solidFill>
              </a:rPr>
              <a:t> on Basal bolus</a:t>
            </a:r>
          </a:p>
          <a:p>
            <a:pPr marL="914400" lvl="1" indent="-457200" eaLnBrk="1" hangingPunct="1">
              <a:lnSpc>
                <a:spcPct val="90000"/>
              </a:lnSpc>
            </a:pPr>
            <a:r>
              <a:rPr lang="en-US" sz="2800" dirty="0" smtClean="0">
                <a:solidFill>
                  <a:schemeClr val="tx1"/>
                </a:solidFill>
              </a:rPr>
              <a:t>Achieved in 38% in sliding scale group</a:t>
            </a:r>
          </a:p>
          <a:p>
            <a:pPr marL="914400" lvl="1" indent="-457200" algn="r" eaLnBrk="1" hangingPunct="1">
              <a:lnSpc>
                <a:spcPct val="90000"/>
              </a:lnSpc>
              <a:buFont typeface="Wingdings" pitchFamily="2" charset="2"/>
              <a:buNone/>
            </a:pPr>
            <a:r>
              <a:rPr lang="en-US" sz="1800" dirty="0" err="1" smtClean="0">
                <a:solidFill>
                  <a:schemeClr val="tx1"/>
                </a:solidFill>
              </a:rPr>
              <a:t>Umpierrez</a:t>
            </a:r>
            <a:r>
              <a:rPr lang="en-US" sz="1800" dirty="0" smtClean="0">
                <a:solidFill>
                  <a:schemeClr val="tx1"/>
                </a:solidFill>
              </a:rPr>
              <a:t> et al – Diabetes Care, v 30, #9, Sept 07</a:t>
            </a:r>
          </a:p>
          <a:p>
            <a:pPr marL="533400" indent="-533400" eaLnBrk="1" hangingPunct="1">
              <a:lnSpc>
                <a:spcPct val="90000"/>
              </a:lnSpc>
            </a:pPr>
            <a:endParaRPr lang="en-US" sz="2000" dirty="0" smtClean="0"/>
          </a:p>
          <a:p>
            <a:pPr marL="533400" indent="-533400" eaLnBrk="1" hangingPunct="1">
              <a:lnSpc>
                <a:spcPct val="90000"/>
              </a:lnSpc>
            </a:pPr>
            <a:endParaRPr lang="en-US" sz="2000" dirty="0" smtClean="0"/>
          </a:p>
        </p:txBody>
      </p:sp>
      <p:pic>
        <p:nvPicPr>
          <p:cNvPr id="19251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5822950"/>
            <a:ext cx="1066800" cy="1035050"/>
          </a:xfrm>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457200" y="274638"/>
            <a:ext cx="8229600" cy="792162"/>
          </a:xfrm>
        </p:spPr>
        <p:txBody>
          <a:bodyPr/>
          <a:lstStyle/>
          <a:p>
            <a:pPr eaLnBrk="1" hangingPunct="1"/>
            <a:r>
              <a:rPr lang="en-US" smtClean="0"/>
              <a:t>Getting Glucose to Goal</a:t>
            </a:r>
          </a:p>
        </p:txBody>
      </p:sp>
      <p:sp>
        <p:nvSpPr>
          <p:cNvPr id="193539" name="Rectangle 3"/>
          <p:cNvSpPr>
            <a:spLocks noGrp="1" noChangeArrowheads="1"/>
          </p:cNvSpPr>
          <p:nvPr>
            <p:ph idx="1"/>
          </p:nvPr>
        </p:nvSpPr>
        <p:spPr>
          <a:xfrm>
            <a:off x="304800" y="1524000"/>
            <a:ext cx="8382000" cy="4724400"/>
          </a:xfrm>
        </p:spPr>
        <p:txBody>
          <a:bodyPr/>
          <a:lstStyle/>
          <a:p>
            <a:pPr marL="609600" indent="-609600" algn="ctr" eaLnBrk="1" hangingPunct="1">
              <a:lnSpc>
                <a:spcPct val="90000"/>
              </a:lnSpc>
              <a:buFont typeface="Wingdings" pitchFamily="2" charset="2"/>
              <a:buNone/>
            </a:pPr>
            <a:r>
              <a:rPr lang="en-US" dirty="0" err="1" smtClean="0"/>
              <a:t>Subq</a:t>
            </a:r>
            <a:r>
              <a:rPr lang="en-US" dirty="0" smtClean="0"/>
              <a:t> insulin therapy (oral agents stopped)</a:t>
            </a:r>
          </a:p>
          <a:p>
            <a:pPr marL="990600" lvl="1" indent="-533400" eaLnBrk="1" hangingPunct="1">
              <a:lnSpc>
                <a:spcPct val="90000"/>
              </a:lnSpc>
            </a:pPr>
            <a:r>
              <a:rPr lang="en-US" sz="2400" dirty="0" smtClean="0"/>
              <a:t>Determine insulin needs based on </a:t>
            </a:r>
            <a:r>
              <a:rPr lang="en-US" sz="2400" dirty="0" err="1" smtClean="0"/>
              <a:t>wt</a:t>
            </a:r>
            <a:r>
              <a:rPr lang="en-US" sz="2400" dirty="0" smtClean="0"/>
              <a:t>/BG </a:t>
            </a:r>
          </a:p>
          <a:p>
            <a:pPr marL="1371600" lvl="2" indent="-457200" eaLnBrk="1" hangingPunct="1">
              <a:lnSpc>
                <a:spcPct val="90000"/>
              </a:lnSpc>
              <a:buFont typeface="Wingdings" pitchFamily="2" charset="2"/>
              <a:buBlip>
                <a:blip r:embed="rId3"/>
              </a:buBlip>
            </a:pPr>
            <a:r>
              <a:rPr lang="en-US" dirty="0" smtClean="0"/>
              <a:t>0.4 units kg/day if BG 140-200mg/dl</a:t>
            </a:r>
          </a:p>
          <a:p>
            <a:pPr marL="1371600" lvl="2" indent="-457200" eaLnBrk="1" hangingPunct="1">
              <a:lnSpc>
                <a:spcPct val="90000"/>
              </a:lnSpc>
              <a:buFont typeface="Wingdings" pitchFamily="2" charset="2"/>
              <a:buBlip>
                <a:blip r:embed="rId3"/>
              </a:buBlip>
            </a:pPr>
            <a:r>
              <a:rPr lang="en-US" dirty="0" smtClean="0"/>
              <a:t>0.5 units kg/day if BG 201-400mg/dl</a:t>
            </a:r>
          </a:p>
          <a:p>
            <a:pPr marL="1371600" lvl="2" indent="-457200" eaLnBrk="1" hangingPunct="1">
              <a:lnSpc>
                <a:spcPct val="90000"/>
              </a:lnSpc>
              <a:buFont typeface="Wingdings" pitchFamily="2" charset="2"/>
              <a:buNone/>
            </a:pPr>
            <a:endParaRPr lang="en-US" dirty="0" smtClean="0"/>
          </a:p>
          <a:p>
            <a:pPr marL="990600" lvl="1" indent="-533400" eaLnBrk="1" hangingPunct="1">
              <a:lnSpc>
                <a:spcPct val="90000"/>
              </a:lnSpc>
              <a:buFont typeface="Wingdings" pitchFamily="2" charset="2"/>
              <a:buChar char="l"/>
            </a:pPr>
            <a:r>
              <a:rPr lang="en-US" sz="2400" dirty="0" smtClean="0"/>
              <a:t>50% of total dose - Basal Insulin (</a:t>
            </a:r>
            <a:r>
              <a:rPr lang="en-US" sz="2400" dirty="0" err="1" smtClean="0"/>
              <a:t>eg</a:t>
            </a:r>
            <a:r>
              <a:rPr lang="en-US" sz="2400" dirty="0" smtClean="0"/>
              <a:t> Lantus)</a:t>
            </a:r>
          </a:p>
          <a:p>
            <a:pPr marL="1371600" lvl="2" indent="-457200" eaLnBrk="1" hangingPunct="1">
              <a:lnSpc>
                <a:spcPct val="90000"/>
              </a:lnSpc>
              <a:buFont typeface="Wingdings" pitchFamily="2" charset="2"/>
              <a:buChar char="n"/>
            </a:pPr>
            <a:r>
              <a:rPr lang="en-US" dirty="0" smtClean="0"/>
              <a:t>Increased by 20% if fasting BG elevated</a:t>
            </a:r>
          </a:p>
          <a:p>
            <a:pPr marL="1371600" lvl="2" indent="-457200" eaLnBrk="1" hangingPunct="1">
              <a:lnSpc>
                <a:spcPct val="90000"/>
              </a:lnSpc>
              <a:buFont typeface="Wingdings" pitchFamily="2" charset="2"/>
              <a:buChar char="n"/>
            </a:pPr>
            <a:r>
              <a:rPr lang="en-US" dirty="0" smtClean="0"/>
              <a:t>Reduced for BG &lt;70mg/dl</a:t>
            </a:r>
          </a:p>
          <a:p>
            <a:pPr marL="1371600" lvl="2" indent="-457200" eaLnBrk="1" hangingPunct="1">
              <a:lnSpc>
                <a:spcPct val="90000"/>
              </a:lnSpc>
              <a:buFont typeface="Wingdings" pitchFamily="2" charset="2"/>
              <a:buNone/>
            </a:pPr>
            <a:endParaRPr lang="en-US" dirty="0" smtClean="0"/>
          </a:p>
          <a:p>
            <a:pPr marL="990600" lvl="1" indent="-533400" eaLnBrk="1" hangingPunct="1">
              <a:lnSpc>
                <a:spcPct val="90000"/>
              </a:lnSpc>
              <a:buFont typeface="Wingdings" pitchFamily="2" charset="2"/>
              <a:buChar char="l"/>
            </a:pPr>
            <a:r>
              <a:rPr lang="en-US" sz="2400" dirty="0" smtClean="0"/>
              <a:t>50% of total dose Bolus Insulin (</a:t>
            </a:r>
            <a:r>
              <a:rPr lang="en-US" sz="2400" dirty="0" err="1" smtClean="0"/>
              <a:t>eg</a:t>
            </a:r>
            <a:r>
              <a:rPr lang="en-US" sz="2400" dirty="0" smtClean="0"/>
              <a:t> </a:t>
            </a:r>
            <a:r>
              <a:rPr lang="en-US" sz="2400" dirty="0" err="1" smtClean="0"/>
              <a:t>Lispro</a:t>
            </a:r>
            <a:r>
              <a:rPr lang="en-US" sz="2400" dirty="0" smtClean="0"/>
              <a:t>) divided evenly into 3 meals</a:t>
            </a:r>
          </a:p>
          <a:p>
            <a:pPr marL="1371600" lvl="2" indent="-457200" eaLnBrk="1" hangingPunct="1">
              <a:lnSpc>
                <a:spcPct val="90000"/>
              </a:lnSpc>
              <a:buFont typeface="Wingdings" pitchFamily="2" charset="2"/>
              <a:buChar char="n"/>
            </a:pPr>
            <a:r>
              <a:rPr lang="en-US" dirty="0" smtClean="0"/>
              <a:t>If </a:t>
            </a:r>
            <a:r>
              <a:rPr lang="en-US" dirty="0" err="1" smtClean="0"/>
              <a:t>premeal</a:t>
            </a:r>
            <a:r>
              <a:rPr lang="en-US" dirty="0" smtClean="0"/>
              <a:t> BG elevated, increased bolus dose</a:t>
            </a:r>
          </a:p>
          <a:p>
            <a:pPr marL="1371600" lvl="2" indent="-457200" eaLnBrk="1" hangingPunct="1">
              <a:lnSpc>
                <a:spcPct val="90000"/>
              </a:lnSpc>
              <a:buFont typeface="Wingdings" pitchFamily="2" charset="2"/>
              <a:buNone/>
            </a:pPr>
            <a:endParaRPr lang="en-US" sz="2000" dirty="0" smtClean="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8916"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Alpha cells:</a:t>
            </a:r>
          </a:p>
          <a:p>
            <a:pPr algn="ctr">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a:cs typeface="Arial" pitchFamily="34" charset="0"/>
              </a:rPr>
              <a:t>GLP-1 degraded by </a:t>
            </a:r>
          </a:p>
          <a:p>
            <a:pPr algn="ctr"/>
            <a:r>
              <a:rPr lang="en-US" altLang="en-US" sz="2000" b="1">
                <a:cs typeface="Arial" pitchFamily="34" charset="0"/>
              </a:rPr>
              <a:t>DPP-4 w/in minutes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smtClean="0"/>
              <a:t>Signs of Diabetes</a:t>
            </a:r>
            <a:endParaRPr lang="en-US" sz="4000" smtClean="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2"/>
              </a:buBlip>
            </a:pPr>
            <a:r>
              <a:rPr lang="en-US" smtClean="0"/>
              <a:t>Glycosuria, H</a:t>
            </a:r>
            <a:r>
              <a:rPr lang="en-US" baseline="-25000" smtClean="0"/>
              <a:t>2</a:t>
            </a:r>
            <a:r>
              <a:rPr lang="en-US" smtClean="0"/>
              <a:t>O losses</a:t>
            </a:r>
          </a:p>
          <a:p>
            <a:pPr eaLnBrk="1" hangingPunct="1">
              <a:buFont typeface="Wingdings" pitchFamily="2" charset="2"/>
              <a:buBlip>
                <a:blip r:embed="rId2"/>
              </a:buBlip>
            </a:pPr>
            <a:r>
              <a:rPr lang="en-US" smtClean="0"/>
              <a:t>Dehydration</a:t>
            </a:r>
          </a:p>
          <a:p>
            <a:pPr eaLnBrk="1" hangingPunct="1">
              <a:buFont typeface="Wingdings" pitchFamily="2" charset="2"/>
              <a:buBlip>
                <a:blip r:embed="rId2"/>
              </a:buBlip>
            </a:pPr>
            <a:r>
              <a:rPr lang="en-US" smtClean="0"/>
              <a:t>Fuel Depletion</a:t>
            </a:r>
          </a:p>
          <a:p>
            <a:pPr eaLnBrk="1" hangingPunct="1">
              <a:buFont typeface="Wingdings" pitchFamily="2" charset="2"/>
              <a:buBlip>
                <a:blip r:embed="rId2"/>
              </a:buBlip>
            </a:pPr>
            <a:r>
              <a:rPr lang="en-US" smtClean="0"/>
              <a:t>Loss of body tissue, H</a:t>
            </a:r>
            <a:r>
              <a:rPr lang="en-US" baseline="-25000" smtClean="0"/>
              <a:t>2</a:t>
            </a:r>
            <a:r>
              <a:rPr lang="en-US" smtClean="0"/>
              <a:t>O</a:t>
            </a:r>
          </a:p>
          <a:p>
            <a:pPr eaLnBrk="1" hangingPunct="1">
              <a:buFont typeface="Wingdings" pitchFamily="2" charset="2"/>
              <a:buBlip>
                <a:blip r:embed="rId2"/>
              </a:buBlip>
            </a:pPr>
            <a:r>
              <a:rPr lang="en-US" smtClean="0"/>
              <a:t>Poor energy utilization</a:t>
            </a:r>
          </a:p>
          <a:p>
            <a:pPr eaLnBrk="1" hangingPunct="1">
              <a:buFont typeface="Wingdings" pitchFamily="2" charset="2"/>
              <a:buBlip>
                <a:blip r:embed="rId2"/>
              </a:buBlip>
            </a:pPr>
            <a:r>
              <a:rPr lang="en-US" smtClean="0"/>
              <a:t>Hyperglycemia increases incidence of infection</a:t>
            </a:r>
          </a:p>
          <a:p>
            <a:pPr eaLnBrk="1" hangingPunct="1">
              <a:buFont typeface="Wingdings" pitchFamily="2" charset="2"/>
              <a:buBlip>
                <a:blip r:embed="rId2"/>
              </a:buBlip>
            </a:pPr>
            <a:r>
              <a:rPr lang="en-US" smtClean="0"/>
              <a:t>Osmotic changes</a:t>
            </a:r>
          </a:p>
          <a:p>
            <a:pPr eaLnBrk="1" hangingPunct="1">
              <a:buFont typeface="Wingdings" pitchFamily="2" charset="2"/>
              <a:buNone/>
            </a:pPr>
            <a:endParaRPr lang="en-US" smtClean="0"/>
          </a:p>
          <a:p>
            <a:pPr eaLnBrk="1" hangingPunct="1"/>
            <a:endParaRPr lang="en-US" sz="240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extLst>
              <p:ext uri="{D42A27DB-BD31-4B8C-83A1-F6EECF244321}">
                <p14:modId xmlns:p14="http://schemas.microsoft.com/office/powerpoint/2010/main" val="3287049708"/>
              </p:ext>
            </p:extLst>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1066800" y="5791200"/>
            <a:ext cx="7162800" cy="369888"/>
          </a:xfrm>
          <a:prstGeom prst="rect">
            <a:avLst/>
          </a:prstGeom>
          <a:noFill/>
          <a:ln w="9525">
            <a:noFill/>
            <a:miter lim="800000"/>
            <a:headEnd/>
            <a:tailEnd/>
          </a:ln>
        </p:spPr>
        <p:txBody>
          <a:bodyPr>
            <a:spAutoFit/>
          </a:bodyPr>
          <a:lstStyle/>
          <a:p>
            <a:pPr>
              <a:defRPr/>
            </a:pPr>
            <a:r>
              <a:rPr lang="en-US" b="1" dirty="0"/>
              <a:t>Development of type 2 diabetes happens over years or decades</a:t>
            </a:r>
          </a:p>
        </p:txBody>
      </p:sp>
      <p:sp>
        <p:nvSpPr>
          <p:cNvPr id="70662"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70663" name="Left Arrow 15"/>
          <p:cNvSpPr>
            <a:spLocks noChangeArrowheads="1"/>
          </p:cNvSpPr>
          <p:nvPr/>
        </p:nvSpPr>
        <p:spPr bwMode="auto">
          <a:xfrm>
            <a:off x="2825750" y="2057400"/>
            <a:ext cx="12192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p>
            <a:endParaRPr lang="en-US"/>
          </a:p>
        </p:txBody>
      </p:sp>
      <p:sp>
        <p:nvSpPr>
          <p:cNvPr id="70664" name="Left Arrow 16"/>
          <p:cNvSpPr>
            <a:spLocks noChangeArrowheads="1"/>
          </p:cNvSpPr>
          <p:nvPr/>
        </p:nvSpPr>
        <p:spPr bwMode="auto">
          <a:xfrm>
            <a:off x="5562600" y="1991474"/>
            <a:ext cx="1133566" cy="675526"/>
          </a:xfrm>
          <a:prstGeom prst="leftArrow">
            <a:avLst>
              <a:gd name="adj1" fmla="val 50000"/>
              <a:gd name="adj2" fmla="val 50000"/>
            </a:avLst>
          </a:prstGeom>
          <a:solidFill>
            <a:schemeClr val="tx1"/>
          </a:solidFill>
          <a:ln w="12700" algn="ctr">
            <a:solidFill>
              <a:schemeClr val="tx1"/>
            </a:solidFill>
            <a:round/>
            <a:headEnd/>
            <a:tailEnd/>
          </a:ln>
        </p:spPr>
        <p:txBody>
          <a:bodyPr/>
          <a:lstStyle/>
          <a:p>
            <a:endParaRPr lang="en-US"/>
          </a:p>
        </p:txBody>
      </p:sp>
      <p:sp>
        <p:nvSpPr>
          <p:cNvPr id="64521" name="TextBox 23"/>
          <p:cNvSpPr txBox="1">
            <a:spLocks noChangeArrowheads="1"/>
          </p:cNvSpPr>
          <p:nvPr/>
        </p:nvSpPr>
        <p:spPr bwMode="auto">
          <a:xfrm>
            <a:off x="3200400" y="2171700"/>
            <a:ext cx="7493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dirty="0"/>
              <a:t>Yes!</a:t>
            </a:r>
          </a:p>
        </p:txBody>
      </p:sp>
      <p:sp>
        <p:nvSpPr>
          <p:cNvPr id="64523" name="TextBox 14"/>
          <p:cNvSpPr txBox="1">
            <a:spLocks noChangeArrowheads="1"/>
          </p:cNvSpPr>
          <p:nvPr/>
        </p:nvSpPr>
        <p:spPr bwMode="auto">
          <a:xfrm>
            <a:off x="6073866" y="2131173"/>
            <a:ext cx="622300" cy="369888"/>
          </a:xfrm>
          <a:prstGeom prst="rect">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NO</a:t>
            </a:r>
          </a:p>
        </p:txBody>
      </p:sp>
    </p:spTree>
    <p:extLst>
      <p:ext uri="{BB962C8B-B14F-4D97-AF65-F5344CB8AC3E}">
        <p14:creationId xmlns:p14="http://schemas.microsoft.com/office/powerpoint/2010/main" val="183578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5613" y="273050"/>
            <a:ext cx="8226425" cy="86995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idx="1"/>
          </p:nvPr>
        </p:nvSpPr>
        <p:spPr>
          <a:xfrm>
            <a:off x="455613" y="1295401"/>
            <a:ext cx="6630987" cy="4800600"/>
          </a:xfrm>
        </p:spPr>
        <p:txBody>
          <a:bodyPr lIns="90488" tIns="44450" rIns="90488" bIns="44450"/>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448" y="3733800"/>
            <a:ext cx="19753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448" y="761999"/>
            <a:ext cx="1864544" cy="27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8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402638" cy="719137"/>
          </a:xfrm>
        </p:spPr>
        <p:txBody>
          <a:bodyPr>
            <a:normAutofit fontScale="90000"/>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482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extLst>
      <p:ext uri="{BB962C8B-B14F-4D97-AF65-F5344CB8AC3E}">
        <p14:creationId xmlns:p14="http://schemas.microsoft.com/office/powerpoint/2010/main" val="1911762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4000" smtClean="0"/>
              <a:t>Incidence of Type 1 in Youth 	</a:t>
            </a:r>
          </a:p>
        </p:txBody>
      </p:sp>
      <p:sp>
        <p:nvSpPr>
          <p:cNvPr id="1506307" name="Rectangle 3"/>
          <p:cNvSpPr>
            <a:spLocks noGrp="1" noChangeArrowheads="1"/>
          </p:cNvSpPr>
          <p:nvPr>
            <p:ph type="body" sz="half" idx="1"/>
          </p:nvPr>
        </p:nvSpPr>
        <p:spPr>
          <a:xfrm>
            <a:off x="34290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accent1">
                    <a:lumMod val="60000"/>
                    <a:lumOff val="40000"/>
                  </a:schemeClr>
                </a:solidFill>
              </a:rPr>
              <a:t>Rate doubling every 20 yrs</a:t>
            </a:r>
          </a:p>
          <a:p>
            <a:pPr eaLnBrk="1" hangingPunct="1">
              <a:defRPr/>
            </a:pPr>
            <a:r>
              <a:rPr lang="en-US" sz="2800" dirty="0" smtClean="0">
                <a:solidFill>
                  <a:schemeClr val="accent1">
                    <a:lumMod val="60000"/>
                    <a:lumOff val="40000"/>
                  </a:schemeClr>
                </a:solidFill>
              </a:rPr>
              <a:t>Many trials underway to detect and prevent (Trial Net)</a:t>
            </a:r>
          </a:p>
        </p:txBody>
      </p:sp>
      <p:graphicFrame>
        <p:nvGraphicFramePr>
          <p:cNvPr id="1026" name="Object 1024"/>
          <p:cNvGraphicFramePr>
            <a:graphicFrameLocks noGrp="1" noChangeAspect="1"/>
          </p:cNvGraphicFramePr>
          <p:nvPr>
            <p:ph sz="half" idx="2"/>
          </p:nvPr>
        </p:nvGraphicFramePr>
        <p:xfrm>
          <a:off x="990600" y="1889125"/>
          <a:ext cx="2241550" cy="3406775"/>
        </p:xfrm>
        <a:graphic>
          <a:graphicData uri="http://schemas.openxmlformats.org/presentationml/2006/ole">
            <mc:AlternateContent xmlns:mc="http://schemas.openxmlformats.org/markup-compatibility/2006">
              <mc:Choice xmlns:v="urn:schemas-microsoft-com:vml" Requires="v">
                <p:oleObj spid="_x0000_s1106" name="Clip" r:id="rId4" imgW="2255238" imgH="3429297" progId="MS_ClipArt_Gallery.2">
                  <p:embed/>
                </p:oleObj>
              </mc:Choice>
              <mc:Fallback>
                <p:oleObj name="Clip" r:id="rId4" imgW="2255238" imgH="3429297" progId="MS_ClipArt_Gallery.2">
                  <p:embed/>
                  <p:pic>
                    <p:nvPicPr>
                      <p:cNvPr id="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89125"/>
                        <a:ext cx="2241550"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Day 1</a:t>
            </a:r>
          </a:p>
        </p:txBody>
      </p:sp>
      <p:sp>
        <p:nvSpPr>
          <p:cNvPr id="23555" name="Rectangle 3"/>
          <p:cNvSpPr>
            <a:spLocks noGrp="1" noChangeArrowheads="1"/>
          </p:cNvSpPr>
          <p:nvPr>
            <p:ph type="body" sz="half" idx="1"/>
          </p:nvPr>
        </p:nvSpPr>
        <p:spPr>
          <a:xfrm>
            <a:off x="455613" y="1598613"/>
            <a:ext cx="7693025" cy="4497387"/>
          </a:xfrm>
        </p:spPr>
        <p:txBody>
          <a:bodyPr/>
          <a:lstStyle/>
          <a:p>
            <a:pPr eaLnBrk="1" hangingPunct="1"/>
            <a:r>
              <a:rPr lang="en-US" sz="2800" smtClean="0"/>
              <a:t>Diabetes – Not Just Hyperglycemia</a:t>
            </a:r>
          </a:p>
          <a:p>
            <a:pPr eaLnBrk="1" hangingPunct="1"/>
            <a:r>
              <a:rPr lang="en-US" sz="2800" smtClean="0"/>
              <a:t>Goals of Care</a:t>
            </a:r>
          </a:p>
          <a:p>
            <a:pPr eaLnBrk="1" hangingPunct="1"/>
            <a:r>
              <a:rPr lang="en-US" sz="2800" smtClean="0"/>
              <a:t>Insulin – the Ultimate Hormone Replacement Therapy and Pattern Mgmt</a:t>
            </a:r>
          </a:p>
          <a:p>
            <a:pPr eaLnBrk="1" hangingPunct="1"/>
            <a:r>
              <a:rPr lang="en-US" sz="2800" smtClean="0"/>
              <a:t>Medications for Type 2 Diabetes</a:t>
            </a:r>
          </a:p>
          <a:p>
            <a:pPr eaLnBrk="1" hangingPunct="1"/>
            <a:r>
              <a:rPr lang="en-US" sz="2800" smtClean="0"/>
              <a:t>Monitoring, Sick Days and Hospitalization</a:t>
            </a:r>
          </a:p>
        </p:txBody>
      </p:sp>
      <p:pic>
        <p:nvPicPr>
          <p:cNvPr id="1978373" name="MPj04331060000[1].jpg">
            <a:hlinkClick r:id="" action="ppaction://media"/>
          </p:cNvPr>
          <p:cNvPicPr>
            <a:picLocks noGrp="1" noChangeAspect="1" noChangeArrowheads="1"/>
          </p:cNvPicPr>
          <p:nvPr>
            <p:ph sz="quarter" idx="2"/>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4568825" y="4572000"/>
            <a:ext cx="3825874" cy="21717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783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78373"/>
                                        </p:tgtEl>
                                      </p:cBhvr>
                                    </p:cmd>
                                  </p:childTnLst>
                                </p:cTn>
                              </p:par>
                            </p:childTnLst>
                          </p:cTn>
                        </p:par>
                      </p:childTnLst>
                    </p:cTn>
                  </p:par>
                </p:childTnLst>
              </p:cTn>
              <p:nextCondLst>
                <p:cond evt="onClick" delay="0">
                  <p:tgtEl>
                    <p:spTgt spid="1978373"/>
                  </p:tgtEl>
                </p:cond>
              </p:nextCondLst>
            </p:seq>
            <p:video>
              <p:cMediaNode>
                <p:cTn id="7" fill="hold" display="0">
                  <p:stCondLst>
                    <p:cond delay="indefinite"/>
                  </p:stCondLst>
                  <p:endCondLst>
                    <p:cond evt="onNext" delay="0">
                      <p:tgtEl>
                        <p:sldTgt/>
                      </p:tgtEl>
                    </p:cond>
                    <p:cond evt="onPrev" delay="0">
                      <p:tgtEl>
                        <p:sldTgt/>
                      </p:tgtEl>
                    </p:cond>
                  </p:endCondLst>
                </p:cTn>
                <p:tgtEl>
                  <p:spTgt spid="197837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History of Type 1</a:t>
            </a:r>
            <a:endParaRPr lang="en-US" dirty="0"/>
          </a:p>
        </p:txBody>
      </p:sp>
      <p:pic>
        <p:nvPicPr>
          <p:cNvPr id="67586" name="Picture 2" descr="http://www.karger.com/Article/ShowPic/107758?image=000107758_f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73923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72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143000"/>
          </a:xfrm>
        </p:spPr>
        <p:txBody>
          <a:bodyPr>
            <a:normAutofit/>
          </a:bodyPr>
          <a:lstStyle/>
          <a:p>
            <a:pPr>
              <a:defRPr/>
            </a:pPr>
            <a:r>
              <a:rPr lang="en-US" sz="4800" b="1" dirty="0" smtClean="0"/>
              <a:t>The Honeymoon </a:t>
            </a:r>
            <a:endParaRPr lang="en-US" sz="4800" dirty="0"/>
          </a:p>
        </p:txBody>
      </p:sp>
      <p:sp>
        <p:nvSpPr>
          <p:cNvPr id="3" name="Content Placeholder 2"/>
          <p:cNvSpPr>
            <a:spLocks noGrp="1"/>
          </p:cNvSpPr>
          <p:nvPr>
            <p:ph idx="1"/>
          </p:nvPr>
        </p:nvSpPr>
        <p:spPr>
          <a:xfrm>
            <a:off x="455613" y="1676400"/>
            <a:ext cx="5716587" cy="4419600"/>
          </a:xfrm>
        </p:spPr>
        <p:txBody>
          <a:bodyPr>
            <a:normAutofit lnSpcReduction="10000"/>
          </a:bodyPr>
          <a:lstStyle/>
          <a:p>
            <a:pPr>
              <a:buFont typeface="Arial" pitchFamily="34" charset="0"/>
              <a:buChar char="•"/>
              <a:defRPr/>
            </a:pPr>
            <a:r>
              <a:rPr lang="en-US" sz="2800" b="1" dirty="0" smtClean="0"/>
              <a:t>By </a:t>
            </a:r>
            <a:r>
              <a:rPr lang="en-US" sz="2800" b="1" dirty="0"/>
              <a:t>diagnosis, 15-40% of beta cell function remains </a:t>
            </a:r>
            <a:endParaRPr lang="en-US" sz="2800" dirty="0"/>
          </a:p>
          <a:p>
            <a:pPr>
              <a:defRPr/>
            </a:pPr>
            <a:r>
              <a:rPr lang="en-US" sz="2800" b="1" dirty="0"/>
              <a:t>Length of honeymoon </a:t>
            </a:r>
            <a:r>
              <a:rPr lang="en-US" sz="2800" b="1" dirty="0" smtClean="0"/>
              <a:t>varies</a:t>
            </a:r>
          </a:p>
          <a:p>
            <a:pPr lvl="1">
              <a:defRPr/>
            </a:pPr>
            <a:r>
              <a:rPr lang="en-US" sz="2400" b="1" dirty="0" smtClean="0"/>
              <a:t> </a:t>
            </a:r>
            <a:r>
              <a:rPr lang="en-US" sz="2400" b="1" dirty="0"/>
              <a:t>10-15% of teens and adults still have clinically significant insulin production &gt; 5 </a:t>
            </a:r>
            <a:r>
              <a:rPr lang="en-US" sz="2400" b="1" dirty="0" err="1"/>
              <a:t>yrs</a:t>
            </a:r>
            <a:r>
              <a:rPr lang="en-US" sz="2400" b="1" dirty="0"/>
              <a:t> after DM onset </a:t>
            </a:r>
            <a:r>
              <a:rPr lang="en-US" sz="2400" dirty="0"/>
              <a:t>(DCCT, NEJM 1993) </a:t>
            </a:r>
          </a:p>
          <a:p>
            <a:pPr>
              <a:defRPr/>
            </a:pPr>
            <a:r>
              <a:rPr lang="en-US" sz="2800" b="1" dirty="0" smtClean="0"/>
              <a:t>Rate </a:t>
            </a:r>
            <a:r>
              <a:rPr lang="en-US" sz="2800" b="1" dirty="0"/>
              <a:t>of beta cell loss is correlated with age </a:t>
            </a:r>
            <a:endParaRPr lang="en-US" sz="2800" b="1" dirty="0" smtClean="0"/>
          </a:p>
          <a:p>
            <a:pPr>
              <a:defRPr/>
            </a:pPr>
            <a:r>
              <a:rPr lang="en-US" sz="2800" b="1" dirty="0" smtClean="0"/>
              <a:t>Younger </a:t>
            </a:r>
            <a:r>
              <a:rPr lang="en-US" sz="2800" b="1" dirty="0" err="1"/>
              <a:t>pts</a:t>
            </a:r>
            <a:r>
              <a:rPr lang="en-US" sz="2800" b="1" dirty="0"/>
              <a:t> tend to have shorter honeymoons </a:t>
            </a:r>
            <a:endParaRPr lang="en-US" sz="2800" dirty="0"/>
          </a:p>
          <a:p>
            <a:pPr lvl="1">
              <a:defRPr/>
            </a:pPr>
            <a:endParaRPr lang="en-US" dirty="0"/>
          </a:p>
          <a:p>
            <a:pPr lvl="1">
              <a:defRPr/>
            </a:pPr>
            <a:endParaRPr lang="en-US" dirty="0"/>
          </a:p>
          <a:p>
            <a:pPr lvl="1">
              <a:defRPr/>
            </a:pPr>
            <a:endParaRPr lang="en-US" dirty="0"/>
          </a:p>
          <a:p>
            <a:pPr>
              <a:defRPr/>
            </a:pPr>
            <a:endParaRPr lang="en-US" sz="2800" dirty="0"/>
          </a:p>
        </p:txBody>
      </p:sp>
      <p:pic>
        <p:nvPicPr>
          <p:cNvPr id="82946" name="Picture 2" descr="C:\Users\bev_000\AppData\Local\Microsoft\Windows\Temporary Internet Files\Content.IE5\HB640QEY\MC90008344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639" y="1066800"/>
            <a:ext cx="2704796" cy="1984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39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t>Remaining Beta Cells</a:t>
            </a:r>
            <a:endParaRPr lang="en-US" sz="5400" dirty="0"/>
          </a:p>
        </p:txBody>
      </p:sp>
      <p:sp>
        <p:nvSpPr>
          <p:cNvPr id="3" name="Content Placeholder 2"/>
          <p:cNvSpPr>
            <a:spLocks noGrp="1"/>
          </p:cNvSpPr>
          <p:nvPr>
            <p:ph idx="1"/>
          </p:nvPr>
        </p:nvSpPr>
        <p:spPr>
          <a:xfrm>
            <a:off x="152400" y="1598613"/>
            <a:ext cx="5410200" cy="4497387"/>
          </a:xfrm>
        </p:spPr>
        <p:txBody>
          <a:bodyPr>
            <a:normAutofit lnSpcReduction="10000"/>
          </a:bodyPr>
          <a:lstStyle/>
          <a:p>
            <a:pPr lvl="1">
              <a:defRPr/>
            </a:pPr>
            <a:r>
              <a:rPr lang="en-US" sz="3200" b="1" dirty="0" smtClean="0"/>
              <a:t>Can serve one well while it lasts…even if on supplemental insulin.</a:t>
            </a:r>
          </a:p>
          <a:p>
            <a:pPr lvl="1">
              <a:defRPr/>
            </a:pPr>
            <a:r>
              <a:rPr lang="en-US" sz="3200" b="1" dirty="0" smtClean="0"/>
              <a:t>Better overall glucose control lower HbA1C, less glycemic excursion, lower risk for severe hypoglycemia </a:t>
            </a:r>
            <a:endParaRPr lang="en-US" sz="3200" dirty="0" smtClean="0"/>
          </a:p>
          <a:p>
            <a:pPr lvl="1">
              <a:defRPr/>
            </a:pPr>
            <a:endParaRPr lang="en-US" sz="2400" dirty="0" smtClean="0"/>
          </a:p>
          <a:p>
            <a:pPr>
              <a:defRPr/>
            </a:pPr>
            <a:endParaRPr lang="en-US" sz="2800" dirty="0"/>
          </a:p>
        </p:txBody>
      </p:sp>
      <p:pic>
        <p:nvPicPr>
          <p:cNvPr id="33796" name="Picture 2" descr="C:\Users\bev\AppData\Local\Microsoft\Windows\Temporary Internet Files\Content.IE5\JPKQ5M28\MP9003864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1752600"/>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651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idx="1"/>
          </p:nvPr>
        </p:nvSpPr>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476" y="3690937"/>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899" y="3690937"/>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090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686800" cy="11430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
        <p:nvSpPr>
          <p:cNvPr id="47107" name="Rectangle 3"/>
          <p:cNvSpPr>
            <a:spLocks noGrp="1" noChangeArrowheads="1"/>
          </p:cNvSpPr>
          <p:nvPr>
            <p:ph sz="half" idx="1"/>
          </p:nvPr>
        </p:nvSpPr>
        <p:spPr>
          <a:xfrm>
            <a:off x="304800" y="1600200"/>
            <a:ext cx="8534400" cy="457200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3"/>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3"/>
              </a:buBlip>
            </a:pPr>
            <a:r>
              <a:rPr lang="en-US" sz="2800" dirty="0" smtClean="0"/>
              <a:t>Autoimmunity tends to run in families</a:t>
            </a:r>
          </a:p>
          <a:p>
            <a:pPr lvl="2" eaLnBrk="1" hangingPunct="1">
              <a:lnSpc>
                <a:spcPct val="90000"/>
              </a:lnSpc>
              <a:buFont typeface="Wingdings" pitchFamily="2" charset="2"/>
              <a:buBlip>
                <a:blip r:embed="rId3"/>
              </a:buBlip>
            </a:pPr>
            <a:r>
              <a:rPr lang="en-US" sz="2800" dirty="0" smtClean="0"/>
              <a:t>Higher rates in non breastfed infants</a:t>
            </a:r>
          </a:p>
          <a:p>
            <a:pPr lvl="2" eaLnBrk="1" hangingPunct="1">
              <a:lnSpc>
                <a:spcPct val="90000"/>
              </a:lnSpc>
              <a:buFont typeface="Wingdings" pitchFamily="2" charset="2"/>
              <a:buBlip>
                <a:blip r:embed="rId4"/>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5"/>
              </a:buBlip>
            </a:pPr>
            <a:endParaRPr lang="en-US" sz="32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Coxsackie Virus Vaccine?</a:t>
            </a:r>
            <a:endParaRPr lang="en-US" dirty="0"/>
          </a:p>
        </p:txBody>
      </p:sp>
      <p:sp>
        <p:nvSpPr>
          <p:cNvPr id="5" name="Content Placeholder 4"/>
          <p:cNvSpPr>
            <a:spLocks noGrp="1"/>
          </p:cNvSpPr>
          <p:nvPr>
            <p:ph idx="1"/>
          </p:nvPr>
        </p:nvSpPr>
        <p:spPr>
          <a:xfrm>
            <a:off x="228600" y="1447800"/>
            <a:ext cx="6057900" cy="4800600"/>
          </a:xfrm>
        </p:spPr>
        <p:txBody>
          <a:bodyPr/>
          <a:lstStyle/>
          <a:p>
            <a:r>
              <a:rPr lang="en-US" dirty="0">
                <a:effectLst/>
              </a:rPr>
              <a:t>O</a:t>
            </a:r>
            <a:r>
              <a:rPr lang="en-US" dirty="0" smtClean="0">
                <a:effectLst/>
              </a:rPr>
              <a:t>pens </a:t>
            </a:r>
            <a:r>
              <a:rPr lang="en-US" dirty="0">
                <a:effectLst/>
              </a:rPr>
              <a:t>up novel possibilities for future research aimed </a:t>
            </a:r>
            <a:r>
              <a:rPr lang="en-US" dirty="0" smtClean="0">
                <a:effectLst/>
              </a:rPr>
              <a:t>at </a:t>
            </a:r>
            <a:r>
              <a:rPr lang="en-US" dirty="0">
                <a:effectLst/>
              </a:rPr>
              <a:t>developing vaccines against these viruses to prevent type 1 diabetes. </a:t>
            </a:r>
            <a:endParaRPr lang="en-US" dirty="0" smtClean="0">
              <a:effectLst/>
            </a:endParaRPr>
          </a:p>
          <a:p>
            <a:r>
              <a:rPr lang="en-US" dirty="0" smtClean="0">
                <a:effectLst/>
              </a:rPr>
              <a:t>Since </a:t>
            </a:r>
            <a:r>
              <a:rPr lang="en-US" dirty="0">
                <a:effectLst/>
              </a:rPr>
              <a:t>the group B </a:t>
            </a:r>
            <a:r>
              <a:rPr lang="en-US" dirty="0" err="1">
                <a:effectLst/>
              </a:rPr>
              <a:t>coxsackieviruses</a:t>
            </a:r>
            <a:r>
              <a:rPr lang="en-US" dirty="0">
                <a:effectLst/>
              </a:rPr>
              <a:t> includes only six </a:t>
            </a:r>
            <a:r>
              <a:rPr lang="en-US" dirty="0" err="1">
                <a:effectLst/>
              </a:rPr>
              <a:t>enterovirus</a:t>
            </a:r>
            <a:r>
              <a:rPr lang="en-US" dirty="0">
                <a:effectLst/>
              </a:rPr>
              <a:t> types it may be possible to include all of them in the same vaccine</a:t>
            </a:r>
            <a:r>
              <a:rPr lang="en-US" dirty="0" smtClean="0">
                <a:effectLst/>
              </a:rPr>
              <a:t>.</a:t>
            </a:r>
          </a:p>
        </p:txBody>
      </p:sp>
      <p:pic>
        <p:nvPicPr>
          <p:cNvPr id="2" name="Picture 1"/>
          <p:cNvPicPr>
            <a:picLocks noChangeAspect="1"/>
          </p:cNvPicPr>
          <p:nvPr/>
        </p:nvPicPr>
        <p:blipFill>
          <a:blip r:embed="rId2"/>
          <a:stretch>
            <a:fillRect/>
          </a:stretch>
        </p:blipFill>
        <p:spPr>
          <a:xfrm>
            <a:off x="6286500" y="1524000"/>
            <a:ext cx="2569960" cy="2743200"/>
          </a:xfrm>
          <a:prstGeom prst="rect">
            <a:avLst/>
          </a:prstGeom>
        </p:spPr>
      </p:pic>
      <p:sp>
        <p:nvSpPr>
          <p:cNvPr id="3" name="TextBox 2"/>
          <p:cNvSpPr txBox="1"/>
          <p:nvPr/>
        </p:nvSpPr>
        <p:spPr>
          <a:xfrm>
            <a:off x="6299200" y="4343400"/>
            <a:ext cx="2768600" cy="738664"/>
          </a:xfrm>
          <a:prstGeom prst="rect">
            <a:avLst/>
          </a:prstGeom>
          <a:noFill/>
        </p:spPr>
        <p:txBody>
          <a:bodyPr wrap="square" rtlCol="0">
            <a:spAutoFit/>
          </a:bodyPr>
          <a:lstStyle/>
          <a:p>
            <a:r>
              <a:rPr lang="en-US" sz="1800" dirty="0" smtClean="0"/>
              <a:t> </a:t>
            </a:r>
            <a:endParaRPr lang="en-US" sz="1800" dirty="0"/>
          </a:p>
          <a:p>
            <a:endParaRPr lang="en-US" dirty="0"/>
          </a:p>
        </p:txBody>
      </p:sp>
    </p:spTree>
    <p:extLst>
      <p:ext uri="{BB962C8B-B14F-4D97-AF65-F5344CB8AC3E}">
        <p14:creationId xmlns:p14="http://schemas.microsoft.com/office/powerpoint/2010/main" val="3150574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know someone has Type 1 </a:t>
            </a:r>
            <a:r>
              <a:rPr lang="en-US" dirty="0" err="1" smtClean="0"/>
              <a:t>vs</a:t>
            </a:r>
            <a:r>
              <a:rPr lang="en-US" dirty="0" smtClean="0"/>
              <a:t> Type 2</a:t>
            </a:r>
            <a:endParaRPr lang="en-US" dirty="0"/>
          </a:p>
        </p:txBody>
      </p:sp>
      <p:sp>
        <p:nvSpPr>
          <p:cNvPr id="3" name="Content Placeholder 2"/>
          <p:cNvSpPr>
            <a:spLocks noGrp="1"/>
          </p:cNvSpPr>
          <p:nvPr>
            <p:ph sz="half" idx="1"/>
          </p:nvPr>
        </p:nvSpPr>
        <p:spPr/>
        <p:txBody>
          <a:bodyPr/>
          <a:lstStyle/>
          <a:p>
            <a:r>
              <a:rPr lang="en-US" dirty="0" smtClean="0"/>
              <a:t>Type 1</a:t>
            </a:r>
          </a:p>
          <a:p>
            <a:pPr lvl="1"/>
            <a:r>
              <a:rPr lang="en-US" dirty="0" smtClean="0"/>
              <a:t>Positive antibodies</a:t>
            </a:r>
          </a:p>
          <a:p>
            <a:pPr lvl="2"/>
            <a:r>
              <a:rPr lang="en-US" dirty="0" smtClean="0"/>
              <a:t>GAD</a:t>
            </a:r>
          </a:p>
          <a:p>
            <a:pPr lvl="2"/>
            <a:r>
              <a:rPr lang="en-US" dirty="0" smtClean="0"/>
              <a:t>ICA</a:t>
            </a:r>
          </a:p>
          <a:p>
            <a:pPr lvl="2"/>
            <a:r>
              <a:rPr lang="en-US" dirty="0" smtClean="0"/>
              <a:t>IAA and others</a:t>
            </a:r>
          </a:p>
          <a:p>
            <a:r>
              <a:rPr lang="en-US" dirty="0" smtClean="0"/>
              <a:t>Younger the person is, the more quickly it develops</a:t>
            </a:r>
          </a:p>
          <a:p>
            <a:r>
              <a:rPr lang="en-US" dirty="0" smtClean="0"/>
              <a:t>Older people take longer to develop</a:t>
            </a:r>
            <a:endParaRPr lang="en-US" dirty="0"/>
          </a:p>
        </p:txBody>
      </p:sp>
      <p:pic>
        <p:nvPicPr>
          <p:cNvPr id="122883" name="Picture 3" descr="C:\Users\bev\AppData\Local\Microsoft\Windows\Temporary Internet Files\Content.IE5\LT7NGBCU\MP9002276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00199"/>
            <a:ext cx="3200400" cy="488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78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idx="1"/>
          </p:nvPr>
        </p:nvSpPr>
        <p:spPr>
          <a:xfrm>
            <a:off x="296863" y="1452563"/>
            <a:ext cx="6858000" cy="4525962"/>
          </a:xfrm>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12"/>
          </p:nvPr>
        </p:nvSpPr>
        <p:spPr>
          <a:xfrm>
            <a:off x="6553200" y="160338"/>
            <a:ext cx="2133600" cy="365125"/>
          </a:xfrm>
        </p:spPr>
        <p:txBody>
          <a:bodyPr/>
          <a:lstStyle/>
          <a:p>
            <a:pPr>
              <a:defRPr/>
            </a:pPr>
            <a:fld id="{1F2A76D1-01EE-4D5E-A29C-206E564C903A}" type="slidenum">
              <a:rPr lang="en-US" smtClean="0"/>
              <a:pPr>
                <a:defRPr/>
              </a:pPr>
              <a:t>37</a:t>
            </a:fld>
            <a:endParaRPr lang="en-US"/>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31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543800" cy="822960"/>
          </a:xfrm>
        </p:spPr>
        <p:txBody>
          <a:bodyPr>
            <a:normAutofit fontScale="90000"/>
          </a:bodyPr>
          <a:lstStyle/>
          <a:p>
            <a:pPr>
              <a:defRPr/>
            </a:pPr>
            <a:r>
              <a:rPr lang="en-US" dirty="0" smtClean="0"/>
              <a:t>Prevention to Cure of Type 1</a:t>
            </a:r>
            <a:endParaRPr lang="en-US" dirty="0"/>
          </a:p>
        </p:txBody>
      </p:sp>
      <p:sp>
        <p:nvSpPr>
          <p:cNvPr id="3" name="Content Placeholder 2"/>
          <p:cNvSpPr>
            <a:spLocks noGrp="1"/>
          </p:cNvSpPr>
          <p:nvPr>
            <p:ph idx="1"/>
          </p:nvPr>
        </p:nvSpPr>
        <p:spPr/>
        <p:txBody>
          <a:bodyPr/>
          <a:lstStyle/>
          <a:p>
            <a:pPr>
              <a:defRPr/>
            </a:pPr>
            <a:r>
              <a:rPr lang="en-US" dirty="0" smtClean="0"/>
              <a:t>Determining who is at risk</a:t>
            </a:r>
          </a:p>
          <a:p>
            <a:pPr>
              <a:defRPr/>
            </a:pPr>
            <a:r>
              <a:rPr lang="en-US" dirty="0"/>
              <a:t>E</a:t>
            </a:r>
            <a:r>
              <a:rPr lang="en-US" dirty="0" smtClean="0"/>
              <a:t>nvironmental triggers</a:t>
            </a:r>
          </a:p>
          <a:p>
            <a:pPr>
              <a:defRPr/>
            </a:pPr>
            <a:r>
              <a:rPr lang="en-US" dirty="0" smtClean="0"/>
              <a:t>Pharmacologic interventions to halt autoimmune destruction</a:t>
            </a:r>
          </a:p>
          <a:p>
            <a:pPr>
              <a:defRPr/>
            </a:pPr>
            <a:r>
              <a:rPr lang="en-US" dirty="0" smtClean="0"/>
              <a:t>Transplantation</a:t>
            </a:r>
          </a:p>
          <a:p>
            <a:pPr>
              <a:defRPr/>
            </a:pPr>
            <a:r>
              <a:rPr lang="en-US" dirty="0" smtClean="0"/>
              <a:t>Artificial Pancreas  </a:t>
            </a:r>
          </a:p>
          <a:p>
            <a:pPr>
              <a:defRPr/>
            </a:pPr>
            <a:endParaRPr lang="en-US" dirty="0"/>
          </a:p>
        </p:txBody>
      </p:sp>
      <p:pic>
        <p:nvPicPr>
          <p:cNvPr id="23556" name="Picture 2" descr="C:\Users\bev\AppData\Local\Microsoft\Windows\Temporary Internet Files\Content.IE5\VXLVYFYY\MC9000573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563" y="3521075"/>
            <a:ext cx="266223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163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1143000"/>
          </a:xfrm>
        </p:spPr>
        <p:txBody>
          <a:bodyPr/>
          <a:lstStyle/>
          <a:p>
            <a:pPr lvl="1">
              <a:defRPr/>
            </a:pPr>
            <a:r>
              <a:rPr lang="en-US" b="1" dirty="0" smtClean="0"/>
              <a:t>How to Get Screened? </a:t>
            </a:r>
            <a:br>
              <a:rPr lang="en-US" b="1" dirty="0" smtClean="0"/>
            </a:br>
            <a:r>
              <a:rPr lang="en-US" b="1" dirty="0" smtClean="0"/>
              <a:t>www.DiabetesTrialNet.org</a:t>
            </a:r>
            <a:r>
              <a:rPr lang="en-US" dirty="0" smtClean="0"/>
              <a:t/>
            </a:r>
            <a:br>
              <a:rPr lang="en-US" dirty="0" smtClean="0"/>
            </a:br>
            <a:endParaRPr lang="en-US" dirty="0"/>
          </a:p>
        </p:txBody>
      </p:sp>
      <p:sp>
        <p:nvSpPr>
          <p:cNvPr id="3" name="Content Placeholder 2"/>
          <p:cNvSpPr>
            <a:spLocks noGrp="1"/>
          </p:cNvSpPr>
          <p:nvPr>
            <p:ph idx="1"/>
          </p:nvPr>
        </p:nvSpPr>
        <p:spPr>
          <a:xfrm>
            <a:off x="88900" y="1676400"/>
            <a:ext cx="8002588" cy="4267200"/>
          </a:xfrm>
        </p:spPr>
        <p:txBody>
          <a:bodyPr/>
          <a:lstStyle/>
          <a:p>
            <a:pPr>
              <a:defRPr/>
            </a:pPr>
            <a:r>
              <a:rPr lang="en-US" sz="2800" b="1" dirty="0" smtClean="0"/>
              <a:t>How </a:t>
            </a:r>
            <a:r>
              <a:rPr lang="en-US" sz="2800" b="1" dirty="0"/>
              <a:t>to get families linked to </a:t>
            </a:r>
            <a:r>
              <a:rPr lang="en-US" sz="2800" b="1" dirty="0" smtClean="0"/>
              <a:t>screening?</a:t>
            </a:r>
            <a:endParaRPr lang="en-US" b="1" dirty="0" smtClean="0"/>
          </a:p>
          <a:p>
            <a:pPr>
              <a:defRPr/>
            </a:pPr>
            <a:endParaRPr lang="en-US" dirty="0"/>
          </a:p>
          <a:p>
            <a:pPr>
              <a:defRPr/>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121187" cy="436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Sign up for the new TrialNet E-news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802966"/>
            <a:ext cx="1914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25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924800" cy="1143000"/>
          </a:xfrm>
        </p:spPr>
        <p:txBody>
          <a:bodyPr>
            <a:normAutofit/>
          </a:bodyPr>
          <a:lstStyle/>
          <a:p>
            <a:pPr eaLnBrk="1" hangingPunct="1"/>
            <a:r>
              <a:rPr lang="en-US" sz="6000" b="1" dirty="0" smtClean="0">
                <a:latin typeface="Articulate Extrabold" pitchFamily="2" charset="0"/>
              </a:rPr>
              <a:t>CDC Announces</a:t>
            </a:r>
          </a:p>
        </p:txBody>
      </p:sp>
      <p:sp>
        <p:nvSpPr>
          <p:cNvPr id="1885187" name="Rectangle 3"/>
          <p:cNvSpPr>
            <a:spLocks noGrp="1" noChangeArrowheads="1"/>
          </p:cNvSpPr>
          <p:nvPr>
            <p:ph idx="1"/>
          </p:nvPr>
        </p:nvSpPr>
        <p:spPr>
          <a:xfrm>
            <a:off x="2971800" y="1524000"/>
            <a:ext cx="5154613" cy="5018088"/>
          </a:xfrm>
        </p:spPr>
        <p:txBody>
          <a:bodyPr/>
          <a:lstStyle/>
          <a:p>
            <a:pPr eaLnBrk="1" hangingPunct="1">
              <a:buFont typeface="Wingdings" pitchFamily="2" charset="2"/>
              <a:buNone/>
            </a:pPr>
            <a:endParaRPr lang="en-US" sz="2800" dirty="0" smtClean="0"/>
          </a:p>
          <a:p>
            <a:pPr algn="ctr" eaLnBrk="1" hangingPunct="1">
              <a:buFont typeface="Wingdings" pitchFamily="2" charset="2"/>
              <a:buNone/>
            </a:pPr>
            <a:r>
              <a:rPr lang="en-US" sz="4800" dirty="0" smtClean="0">
                <a:solidFill>
                  <a:schemeClr val="hlink"/>
                </a:solidFill>
              </a:rPr>
              <a:t>35% of Americans will have Diabetes by 2050</a:t>
            </a:r>
            <a:endParaRPr lang="en-US" sz="4400" dirty="0" smtClean="0">
              <a:solidFill>
                <a:schemeClr val="hlink"/>
              </a:solidFill>
            </a:endParaRPr>
          </a:p>
          <a:p>
            <a:pPr algn="ctr" eaLnBrk="1" hangingPunct="1">
              <a:buFont typeface="Wingdings" pitchFamily="2" charset="2"/>
              <a:buNone/>
            </a:pPr>
            <a:endParaRPr lang="en-US" sz="2000" i="1" dirty="0" smtClean="0">
              <a:solidFill>
                <a:schemeClr val="hlink"/>
              </a:solidFill>
            </a:endParaRPr>
          </a:p>
          <a:p>
            <a:pPr algn="r" eaLnBrk="1" hangingPunct="1">
              <a:buFont typeface="Wingdings" pitchFamily="2" charset="2"/>
              <a:buNone/>
            </a:pPr>
            <a:r>
              <a:rPr lang="en-US" sz="1600" i="1" dirty="0" smtClean="0"/>
              <a:t>Boyle, Thompson, Barker, Williamson </a:t>
            </a:r>
          </a:p>
          <a:p>
            <a:pPr algn="r" eaLnBrk="1" hangingPunct="1">
              <a:buFont typeface="Wingdings" pitchFamily="2" charset="2"/>
              <a:buNone/>
            </a:pPr>
            <a:r>
              <a:rPr lang="en-US" sz="1600" i="1" dirty="0" smtClean="0"/>
              <a:t>2010, Oct 22:8(1)29</a:t>
            </a:r>
          </a:p>
          <a:p>
            <a:pPr algn="r" eaLnBrk="1" hangingPunct="1">
              <a:buFont typeface="Wingdings" pitchFamily="2" charset="2"/>
              <a:buNone/>
            </a:pPr>
            <a:r>
              <a:rPr lang="en-US" sz="1600" i="1" dirty="0" smtClean="0"/>
              <a:t>www.pophealthmetrics.co</a:t>
            </a:r>
            <a:r>
              <a:rPr lang="en-US" sz="2000" i="1" dirty="0" smtClean="0"/>
              <a:t>m</a:t>
            </a:r>
          </a:p>
        </p:txBody>
      </p:sp>
      <p:pic>
        <p:nvPicPr>
          <p:cNvPr id="24580" name="Picture 4" descr="j0351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885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885187">
                                            <p:txEl>
                                              <p:pRg st="3" end="3"/>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885187">
                                            <p:txEl>
                                              <p:pRg st="4" end="4"/>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88518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1000" y="1143000"/>
            <a:ext cx="7239000" cy="1143000"/>
          </a:xfrm>
        </p:spPr>
        <p:txBody>
          <a:bodyPr>
            <a:normAutofit fontScale="90000"/>
          </a:bodyPr>
          <a:lstStyle/>
          <a:p>
            <a:pPr eaLnBrk="1" hangingPunct="1"/>
            <a:r>
              <a:rPr lang="en-US" sz="4000" dirty="0" smtClean="0"/>
              <a:t>Type 1 Diabetes Associated with other immune conditions</a:t>
            </a:r>
          </a:p>
        </p:txBody>
      </p:sp>
      <p:sp>
        <p:nvSpPr>
          <p:cNvPr id="1665027" name="Rectangle 3"/>
          <p:cNvSpPr>
            <a:spLocks noGrp="1" noChangeArrowheads="1"/>
          </p:cNvSpPr>
          <p:nvPr>
            <p:ph idx="1"/>
          </p:nvPr>
        </p:nvSpPr>
        <p:spPr>
          <a:xfrm>
            <a:off x="457200" y="2590800"/>
            <a:ext cx="5181600" cy="3864936"/>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49156"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idx="1"/>
          </p:nvPr>
        </p:nvSpPr>
        <p:spPr>
          <a:xfrm>
            <a:off x="304800" y="1676400"/>
            <a:ext cx="8383587" cy="4497387"/>
          </a:xfrm>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p:txBody>
          <a:bodyPr>
            <a:normAutofit fontScale="90000"/>
          </a:bodyPr>
          <a:lstStyle/>
          <a:p>
            <a:pPr eaLnBrk="1" hangingPunct="1"/>
            <a:r>
              <a:rPr lang="en-US" sz="4000" smtClean="0"/>
              <a:t>Latent AutoImmunity Diabetes in Adults (LADA)</a:t>
            </a:r>
          </a:p>
        </p:txBody>
      </p:sp>
      <p:sp>
        <p:nvSpPr>
          <p:cNvPr id="52227" name="Rectangle 1027"/>
          <p:cNvSpPr>
            <a:spLocks noGrp="1" noChangeArrowheads="1"/>
          </p:cNvSpPr>
          <p:nvPr>
            <p:ph idx="1"/>
          </p:nvPr>
        </p:nvSpPr>
        <p:spPr>
          <a:xfrm>
            <a:off x="455613" y="1905000"/>
            <a:ext cx="8226425" cy="4191000"/>
          </a:xfrm>
        </p:spPr>
        <p:txBody>
          <a:bodyPr/>
          <a:lstStyle/>
          <a:p>
            <a:pPr eaLnBrk="1" hangingPunct="1">
              <a:lnSpc>
                <a:spcPct val="80000"/>
              </a:lnSpc>
            </a:pPr>
            <a:r>
              <a:rPr lang="en-US" sz="2800" dirty="0" smtClean="0"/>
              <a:t>Antibody positive to 1-2 of below</a:t>
            </a:r>
          </a:p>
          <a:p>
            <a:pPr lvl="1" eaLnBrk="1" hangingPunct="1">
              <a:lnSpc>
                <a:spcPct val="80000"/>
              </a:lnSpc>
            </a:pPr>
            <a:r>
              <a:rPr lang="en-US" sz="2400" dirty="0" smtClean="0"/>
              <a:t>GAD-65 autoantibodies</a:t>
            </a:r>
          </a:p>
          <a:p>
            <a:pPr lvl="1" eaLnBrk="1" hangingPunct="1">
              <a:lnSpc>
                <a:spcPct val="80000"/>
              </a:lnSpc>
            </a:pPr>
            <a:r>
              <a:rPr lang="en-US" sz="2400" dirty="0" smtClean="0"/>
              <a:t>Insulin Autoantibodies</a:t>
            </a:r>
          </a:p>
          <a:p>
            <a:pPr lvl="1" eaLnBrk="1" hangingPunct="1">
              <a:lnSpc>
                <a:spcPct val="80000"/>
              </a:lnSpc>
            </a:pPr>
            <a:r>
              <a:rPr lang="en-US" sz="2400" dirty="0" smtClean="0"/>
              <a:t>Islet Cell antigen-2</a:t>
            </a:r>
          </a:p>
          <a:p>
            <a:pPr eaLnBrk="1" hangingPunct="1">
              <a:lnSpc>
                <a:spcPct val="80000"/>
              </a:lnSpc>
            </a:pPr>
            <a:r>
              <a:rPr lang="en-US" sz="2800" dirty="0" smtClean="0"/>
              <a:t>Adult Age at onset</a:t>
            </a:r>
          </a:p>
          <a:p>
            <a:pPr eaLnBrk="1" hangingPunct="1">
              <a:lnSpc>
                <a:spcPct val="80000"/>
              </a:lnSpc>
            </a:pPr>
            <a:r>
              <a:rPr lang="en-US" sz="2800" dirty="0" smtClean="0"/>
              <a:t>Usually need insulin w/in first 6 months of diagnosis</a:t>
            </a:r>
          </a:p>
          <a:p>
            <a:pPr eaLnBrk="1" hangingPunct="1">
              <a:lnSpc>
                <a:spcPct val="80000"/>
              </a:lnSpc>
            </a:pPr>
            <a:r>
              <a:rPr lang="en-US" sz="2800" dirty="0" smtClean="0"/>
              <a:t>Early insulin therapy may preserve beta cell function</a:t>
            </a:r>
          </a:p>
        </p:txBody>
      </p:sp>
      <p:sp>
        <p:nvSpPr>
          <p:cNvPr id="52228" name="Rectangle 1028"/>
          <p:cNvSpPr>
            <a:spLocks noChangeArrowheads="1"/>
          </p:cNvSpPr>
          <p:nvPr/>
        </p:nvSpPr>
        <p:spPr bwMode="auto">
          <a:xfrm>
            <a:off x="3733800" y="59436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Diabetes Care</a:t>
            </a:r>
            <a:r>
              <a:rPr lang="en-US"/>
              <a:t> 26:536-538, 2003</a:t>
            </a:r>
            <a:br>
              <a:rPr lang="en-US"/>
            </a:br>
            <a:r>
              <a:rPr lang="en-US"/>
              <a:t>Jerry P. Palmer, MD and Irl B. Hirsch, MD  </a:t>
            </a:r>
          </a:p>
        </p:txBody>
      </p:sp>
      <p:pic>
        <p:nvPicPr>
          <p:cNvPr id="52229" name="Picture 5" descr="C:\Users\Beverly\AppData\Local\Microsoft\Windows\Temporary Internet Files\Content.IE5\52TDUJIH\MPj043863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0668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smtClean="0"/>
              <a:t>LADA Clinical Features Compared to Type 2</a:t>
            </a:r>
          </a:p>
        </p:txBody>
      </p:sp>
      <p:sp>
        <p:nvSpPr>
          <p:cNvPr id="53251" name="Rectangle 3"/>
          <p:cNvSpPr>
            <a:spLocks noGrp="1" noChangeArrowheads="1"/>
          </p:cNvSpPr>
          <p:nvPr>
            <p:ph idx="1"/>
          </p:nvPr>
        </p:nvSpPr>
        <p:spPr>
          <a:xfrm>
            <a:off x="457200" y="1946275"/>
            <a:ext cx="8485188" cy="4114800"/>
          </a:xfrm>
        </p:spPr>
        <p:txBody>
          <a:bodyPr/>
          <a:lstStyle/>
          <a:p>
            <a:pPr eaLnBrk="1" hangingPunct="1">
              <a:buFont typeface="Wingdings" pitchFamily="2" charset="2"/>
              <a:buNone/>
            </a:pPr>
            <a:r>
              <a:rPr lang="en-US" u="sng" dirty="0" smtClean="0"/>
              <a:t>Feature				LADA	Type 2</a:t>
            </a:r>
          </a:p>
          <a:p>
            <a:pPr eaLnBrk="1" hangingPunct="1"/>
            <a:r>
              <a:rPr lang="en-US" dirty="0" smtClean="0"/>
              <a:t>Age &lt;50			  63%	  	19%</a:t>
            </a:r>
          </a:p>
          <a:p>
            <a:pPr eaLnBrk="1" hangingPunct="1"/>
            <a:r>
              <a:rPr lang="en-US" dirty="0" smtClean="0"/>
              <a:t>Acute hyperglycemia	  66		  24</a:t>
            </a:r>
          </a:p>
          <a:p>
            <a:pPr eaLnBrk="1" hangingPunct="1"/>
            <a:r>
              <a:rPr lang="en-US" dirty="0" smtClean="0"/>
              <a:t>BMI &lt; 25 			  33		  13</a:t>
            </a:r>
          </a:p>
          <a:p>
            <a:pPr eaLnBrk="1" hangingPunct="1"/>
            <a:r>
              <a:rPr lang="en-US" dirty="0" err="1" smtClean="0"/>
              <a:t>Hx</a:t>
            </a:r>
            <a:r>
              <a:rPr lang="en-US" dirty="0" smtClean="0"/>
              <a:t> of autoimmune dx	  27		  12</a:t>
            </a:r>
          </a:p>
          <a:p>
            <a:pPr eaLnBrk="1" hangingPunct="1"/>
            <a:r>
              <a:rPr lang="en-US" dirty="0" smtClean="0"/>
              <a:t>Family </a:t>
            </a:r>
            <a:r>
              <a:rPr lang="en-US" dirty="0" err="1" smtClean="0"/>
              <a:t>hx</a:t>
            </a:r>
            <a:r>
              <a:rPr lang="en-US" dirty="0" smtClean="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5613400" y="477838"/>
            <a:ext cx="2724150" cy="4548187"/>
          </a:xfrm>
          <a:prstGeom prst="rect">
            <a:avLst/>
          </a:prstGeom>
          <a:noFill/>
          <a:ln w="12700" cap="sq">
            <a:noFill/>
            <a:miter lim="800000"/>
            <a:headEnd type="none" w="sm" len="sm"/>
            <a:tailEnd type="none" w="sm" len="sm"/>
          </a:ln>
          <a:effectLst/>
        </p:spPr>
        <p:txBody>
          <a:bodyPr anchor="ctr"/>
          <a:lstStyle/>
          <a:p>
            <a:pPr algn="ctr">
              <a:defRPr/>
            </a:pPr>
            <a:r>
              <a:rPr lang="en-US" sz="6000">
                <a:solidFill>
                  <a:schemeClr val="hlink"/>
                </a:solidFill>
                <a:effectLst>
                  <a:outerShdw blurRad="38100" dist="38100" dir="2700000" algn="tl">
                    <a:srgbClr val="000000"/>
                  </a:outerShdw>
                </a:effectLst>
                <a:cs typeface="+mn-cs"/>
              </a:rPr>
              <a:t>“How Sweet It Is”</a:t>
            </a:r>
            <a:endParaRPr lang="en-US" sz="4400">
              <a:solidFill>
                <a:schemeClr val="hlink"/>
              </a:solidFill>
              <a:effectLst>
                <a:outerShdw blurRad="38100" dist="38100" dir="2700000" algn="tl">
                  <a:srgbClr val="000000"/>
                </a:outerShdw>
              </a:effectLst>
              <a:cs typeface="+mn-cs"/>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90519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6538"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6539"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1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33338"/>
            <a:ext cx="7242048" cy="1143000"/>
          </a:xfrm>
        </p:spPr>
        <p:txBody>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a:t>Adapted from Bergenstal et al. 2000; International Diabetes Center.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What is Type 2 Diabetes?</a:t>
            </a:r>
          </a:p>
        </p:txBody>
      </p:sp>
      <p:sp>
        <p:nvSpPr>
          <p:cNvPr id="54275" name="Rectangle 3"/>
          <p:cNvSpPr>
            <a:spLocks noGrp="1" noChangeArrowheads="1"/>
          </p:cNvSpPr>
          <p:nvPr>
            <p:ph idx="1"/>
          </p:nvPr>
        </p:nvSpPr>
        <p:spPr/>
        <p:txBody>
          <a:bodyPr/>
          <a:lstStyle/>
          <a:p>
            <a:pPr eaLnBrk="1" hangingPunct="1"/>
            <a:r>
              <a:rPr lang="en-US" smtClean="0"/>
              <a:t>Complex metabolic disorder ….</a:t>
            </a:r>
          </a:p>
          <a:p>
            <a:pPr lvl="1" eaLnBrk="1" hangingPunct="1">
              <a:buFont typeface="Wingdings" pitchFamily="2" charset="2"/>
              <a:buNone/>
            </a:pPr>
            <a:r>
              <a:rPr lang="en-US" smtClean="0"/>
              <a:t>(Insulin resistance and deficiency)</a:t>
            </a:r>
          </a:p>
          <a:p>
            <a:pPr eaLnBrk="1" hangingPunct="1">
              <a:buFont typeface="Wingdings" pitchFamily="2" charset="2"/>
              <a:buNone/>
            </a:pPr>
            <a:r>
              <a:rPr lang="en-US" smtClean="0"/>
              <a:t>with social, behavioral and environmental risk factors unmasking the effects of genetic susceptibility.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801515"/>
            <a:ext cx="4191000" cy="280059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43706" y="130175"/>
            <a:ext cx="8226425" cy="838200"/>
          </a:xfrm>
        </p:spPr>
        <p:txBody>
          <a:bodyPr/>
          <a:lstStyle/>
          <a:p>
            <a:pPr eaLnBrk="1" hangingPunct="1"/>
            <a:r>
              <a:rPr lang="en-US" dirty="0" smtClean="0"/>
              <a:t>Ominous Octet</a:t>
            </a:r>
          </a:p>
        </p:txBody>
      </p:sp>
      <p:sp>
        <p:nvSpPr>
          <p:cNvPr id="57347" name="Rectangle 3"/>
          <p:cNvSpPr>
            <a:spLocks noGrp="1" noChangeArrowheads="1"/>
          </p:cNvSpPr>
          <p:nvPr>
            <p:ph type="body" sz="half" idx="1"/>
          </p:nvPr>
        </p:nvSpPr>
        <p:spPr>
          <a:xfrm>
            <a:off x="455613" y="1143000"/>
            <a:ext cx="8307387" cy="4724400"/>
          </a:xfrm>
        </p:spPr>
        <p:txBody>
          <a:bodyPr>
            <a:normAutofit lnSpcReduction="10000"/>
          </a:bodyPr>
          <a:lstStyle/>
          <a:p>
            <a:pPr marL="533400" indent="-533400" eaLnBrk="1" hangingPunct="1">
              <a:lnSpc>
                <a:spcPct val="90000"/>
              </a:lnSpc>
              <a:buFont typeface="Wingdings" pitchFamily="2" charset="2"/>
              <a:buNone/>
            </a:pPr>
            <a:r>
              <a:rPr lang="en-US" sz="2800" u="sng" dirty="0" smtClean="0"/>
              <a:t>Increased</a:t>
            </a:r>
          </a:p>
          <a:p>
            <a:pPr marL="914400" lvl="1" indent="-457200" eaLnBrk="1" hangingPunct="1">
              <a:lnSpc>
                <a:spcPct val="90000"/>
              </a:lnSpc>
              <a:buSzPct val="105000"/>
              <a:buFont typeface="+mj-lt"/>
              <a:buAutoNum type="arabicPeriod"/>
            </a:pPr>
            <a:r>
              <a:rPr lang="en-US" sz="2400" dirty="0" smtClean="0"/>
              <a:t>liver production of glucose</a:t>
            </a:r>
          </a:p>
          <a:p>
            <a:pPr marL="914400" lvl="1" indent="-457200" eaLnBrk="1" hangingPunct="1">
              <a:lnSpc>
                <a:spcPct val="90000"/>
              </a:lnSpc>
              <a:buSzPct val="105000"/>
              <a:buFont typeface="+mj-lt"/>
              <a:buAutoNum type="arabicPeriod"/>
            </a:pPr>
            <a:r>
              <a:rPr lang="en-US" sz="2400" dirty="0" smtClean="0"/>
              <a:t>free fatty acid circulation </a:t>
            </a:r>
          </a:p>
          <a:p>
            <a:pPr marL="914400" lvl="1" indent="-457200" eaLnBrk="1" hangingPunct="1">
              <a:lnSpc>
                <a:spcPct val="90000"/>
              </a:lnSpc>
              <a:buSzPct val="105000"/>
              <a:buFont typeface="+mj-lt"/>
              <a:buAutoNum type="arabicPeriod"/>
            </a:pPr>
            <a:r>
              <a:rPr lang="en-US" sz="2400" dirty="0" smtClean="0"/>
              <a:t>alpha cell secretion of glucagon </a:t>
            </a:r>
          </a:p>
          <a:p>
            <a:pPr marL="914400" lvl="1" indent="-457200" eaLnBrk="1" hangingPunct="1">
              <a:lnSpc>
                <a:spcPct val="90000"/>
              </a:lnSpc>
              <a:buSzPct val="105000"/>
              <a:buFont typeface="+mj-lt"/>
              <a:buAutoNum type="arabicPeriod"/>
            </a:pPr>
            <a:r>
              <a:rPr lang="en-US" sz="2400" dirty="0" smtClean="0"/>
              <a:t>glucose reabsorption from the kidney</a:t>
            </a:r>
          </a:p>
          <a:p>
            <a:pPr marL="914400" lvl="1" indent="-457200" eaLnBrk="1" hangingPunct="1">
              <a:lnSpc>
                <a:spcPct val="90000"/>
              </a:lnSpc>
              <a:buSzPct val="105000"/>
              <a:buFont typeface="Wingdings" pitchFamily="2" charset="2"/>
              <a:buNone/>
            </a:pPr>
            <a:endParaRPr lang="en-US" sz="2400" dirty="0" smtClean="0"/>
          </a:p>
          <a:p>
            <a:pPr marL="533400" indent="-533400" eaLnBrk="1" hangingPunct="1">
              <a:lnSpc>
                <a:spcPct val="90000"/>
              </a:lnSpc>
              <a:buFont typeface="Wingdings" pitchFamily="2" charset="2"/>
              <a:buNone/>
            </a:pPr>
            <a:r>
              <a:rPr lang="en-US" sz="2800" u="sng" dirty="0" smtClean="0"/>
              <a:t>Decreased</a:t>
            </a:r>
          </a:p>
          <a:p>
            <a:pPr marL="914400" lvl="1" indent="-457200" eaLnBrk="1" hangingPunct="1">
              <a:lnSpc>
                <a:spcPct val="90000"/>
              </a:lnSpc>
              <a:buSzPct val="105000"/>
              <a:buFont typeface="Wingdings" pitchFamily="2" charset="2"/>
              <a:buAutoNum type="arabicPeriod" startAt="5"/>
            </a:pPr>
            <a:r>
              <a:rPr lang="en-US" sz="2400" dirty="0" smtClean="0"/>
              <a:t>insulin secretion (</a:t>
            </a:r>
            <a:r>
              <a:rPr lang="en-US" sz="2400" dirty="0" smtClean="0">
                <a:solidFill>
                  <a:schemeClr val="accent1">
                    <a:lumMod val="75000"/>
                  </a:schemeClr>
                </a:solidFill>
              </a:rPr>
              <a:t>80% of </a:t>
            </a:r>
            <a:r>
              <a:rPr lang="en-US" sz="2400" dirty="0" smtClean="0"/>
              <a:t>beta cells lost by dx)</a:t>
            </a:r>
          </a:p>
          <a:p>
            <a:pPr marL="914400" lvl="1" indent="-457200" eaLnBrk="1" hangingPunct="1">
              <a:lnSpc>
                <a:spcPct val="90000"/>
              </a:lnSpc>
              <a:buSzPct val="105000"/>
              <a:buFont typeface="Wingdings" pitchFamily="2" charset="2"/>
              <a:buAutoNum type="arabicPeriod" startAt="5"/>
            </a:pPr>
            <a:r>
              <a:rPr lang="en-US" sz="2400" dirty="0" smtClean="0"/>
              <a:t>muscle absorption of glucose</a:t>
            </a:r>
          </a:p>
          <a:p>
            <a:pPr marL="914400" lvl="1" indent="-457200" eaLnBrk="1" hangingPunct="1">
              <a:lnSpc>
                <a:spcPct val="90000"/>
              </a:lnSpc>
              <a:buSzPct val="105000"/>
              <a:buFont typeface="Wingdings" pitchFamily="2" charset="2"/>
              <a:buAutoNum type="arabicPeriod" startAt="5"/>
            </a:pPr>
            <a:r>
              <a:rPr lang="en-US" sz="2400" dirty="0" smtClean="0"/>
              <a:t>gut hormones GLP-1 and GIP </a:t>
            </a:r>
          </a:p>
          <a:p>
            <a:pPr marL="914400" lvl="1" indent="-457200" eaLnBrk="1" hangingPunct="1">
              <a:lnSpc>
                <a:spcPct val="90000"/>
              </a:lnSpc>
              <a:buSzPct val="105000"/>
              <a:buFont typeface="Wingdings" pitchFamily="2" charset="2"/>
              <a:buAutoNum type="arabicPeriod" startAt="5"/>
            </a:pPr>
            <a:r>
              <a:rPr lang="en-US" sz="2400" dirty="0" smtClean="0"/>
              <a:t>neurotransmitter function from the brain (affects appetite control)</a:t>
            </a:r>
            <a:br>
              <a:rPr lang="en-US" sz="2400" dirty="0" smtClean="0"/>
            </a:br>
            <a:endParaRPr lang="en-US" sz="2400" dirty="0" smtClean="0"/>
          </a:p>
        </p:txBody>
      </p:sp>
      <p:pic>
        <p:nvPicPr>
          <p:cNvPr id="57350" name="Picture 6" descr="MCj0312538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705600" y="304800"/>
            <a:ext cx="1819275" cy="1819275"/>
          </a:xfrm>
          <a:noFill/>
        </p:spPr>
      </p:pic>
      <p:pic>
        <p:nvPicPr>
          <p:cNvPr id="57348" name="Picture 4" descr="Ralph A. DeFronzo, 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006" y="5432425"/>
            <a:ext cx="9477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0661" name="Text Box 5"/>
          <p:cNvSpPr txBox="1">
            <a:spLocks noChangeArrowheads="1"/>
          </p:cNvSpPr>
          <p:nvPr/>
        </p:nvSpPr>
        <p:spPr bwMode="auto">
          <a:xfrm>
            <a:off x="669131" y="5927725"/>
            <a:ext cx="8001000" cy="641350"/>
          </a:xfrm>
          <a:prstGeom prst="rect">
            <a:avLst/>
          </a:prstGeom>
          <a:noFill/>
          <a:ln w="12700">
            <a:noFill/>
            <a:miter lim="800000"/>
            <a:headEnd/>
            <a:tailEnd/>
          </a:ln>
          <a:effectLst/>
        </p:spPr>
        <p:txBody>
          <a:bodyPr>
            <a:spAutoFit/>
          </a:bodyPr>
          <a:lstStyle/>
          <a:p>
            <a:pPr>
              <a:spcBef>
                <a:spcPct val="50000"/>
              </a:spcBef>
              <a:defRPr/>
            </a:pPr>
            <a:r>
              <a:rPr lang="en-US" dirty="0">
                <a:solidFill>
                  <a:schemeClr val="accent1">
                    <a:lumMod val="75000"/>
                  </a:schemeClr>
                </a:solidFill>
              </a:rPr>
              <a:t>From the Triumvirate to the Ominous Octet – a new paradigm for the treatment of T2DM.  </a:t>
            </a:r>
            <a:r>
              <a:rPr lang="en-US" dirty="0" err="1">
                <a:solidFill>
                  <a:schemeClr val="accent1">
                    <a:lumMod val="75000"/>
                  </a:schemeClr>
                </a:solidFill>
              </a:rPr>
              <a:t>DeFronzo</a:t>
            </a:r>
            <a:r>
              <a:rPr lang="en-US" dirty="0">
                <a:solidFill>
                  <a:schemeClr val="accent1">
                    <a:lumMod val="75000"/>
                  </a:schemeClr>
                </a:solidFill>
              </a:rPr>
              <a:t> at the 2008 </a:t>
            </a:r>
            <a:r>
              <a:rPr lang="en-US" dirty="0" err="1">
                <a:solidFill>
                  <a:schemeClr val="accent1">
                    <a:lumMod val="75000"/>
                  </a:schemeClr>
                </a:solidFill>
              </a:rPr>
              <a:t>Banting</a:t>
            </a:r>
            <a:r>
              <a:rPr lang="en-US" dirty="0">
                <a:solidFill>
                  <a:schemeClr val="accent1">
                    <a:lumMod val="75000"/>
                  </a:schemeClr>
                </a:solidFill>
              </a:rPr>
              <a:t> Lecture.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
            <a:ext cx="7239000"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1683" name="Rectangle 3"/>
          <p:cNvSpPr>
            <a:spLocks noGrp="1" noChangeArrowheads="1"/>
          </p:cNvSpPr>
          <p:nvPr>
            <p:ph idx="1"/>
          </p:nvPr>
        </p:nvSpPr>
        <p:spPr>
          <a:xfrm>
            <a:off x="609600" y="1752600"/>
            <a:ext cx="7467600" cy="4724400"/>
          </a:xfrm>
        </p:spPr>
        <p:txBody>
          <a:bodyPr lIns="90488" tIns="44450" rIns="90488" bIns="44450"/>
          <a:lstStyle/>
          <a:p>
            <a:pPr marL="533400" indent="-533400" eaLnBrk="1" hangingPunct="1">
              <a:lnSpc>
                <a:spcPct val="90000"/>
              </a:lnSpc>
              <a:buFont typeface="Wingdings" pitchFamily="2" charset="2"/>
              <a:buAutoNum type="arabicPeriod"/>
            </a:pPr>
            <a:r>
              <a:rPr lang="en-US" sz="2800" smtClean="0"/>
              <a:t>Testing should be considered in all adults who are overweight (BMI </a:t>
            </a:r>
            <a:r>
              <a:rPr lang="en-US" sz="2800" smtClean="0">
                <a:sym typeface="Symbol" pitchFamily="18" charset="2"/>
              </a:rPr>
              <a:t> 25) and have additional </a:t>
            </a:r>
            <a:r>
              <a:rPr lang="en-US" sz="2800" b="1" u="sng" smtClean="0">
                <a:sym typeface="Symbol" pitchFamily="18" charset="2"/>
              </a:rPr>
              <a:t>risk factors</a:t>
            </a:r>
            <a:r>
              <a:rPr lang="en-US" sz="2800" smtClean="0"/>
              <a:t>:</a:t>
            </a:r>
          </a:p>
          <a:p>
            <a:pPr marL="533400" indent="-533400" eaLnBrk="1" hangingPunct="1">
              <a:lnSpc>
                <a:spcPct val="90000"/>
              </a:lnSpc>
              <a:buFont typeface="Wingdings"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2050"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2129" name="Clip" r:id="rId3" imgW="3429297" imgH="2262857" progId="MS_ClipArt_Gallery.2">
                  <p:embed/>
                </p:oleObj>
              </mc:Choice>
              <mc:Fallback>
                <p:oleObj name="Clip" r:id="rId3" imgW="3429297" imgH="226285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2707" name="Rectangle 3"/>
          <p:cNvSpPr>
            <a:spLocks noGrp="1" noChangeArrowheads="1"/>
          </p:cNvSpPr>
          <p:nvPr>
            <p:ph idx="1"/>
          </p:nvPr>
        </p:nvSpPr>
        <p:spPr>
          <a:xfrm>
            <a:off x="457200" y="1600200"/>
            <a:ext cx="8305800" cy="4724400"/>
          </a:xfrm>
        </p:spPr>
        <p:txBody>
          <a:bodyPr lIns="90488" tIns="44450" rIns="90488" bIns="44450"/>
          <a:lstStyle/>
          <a:p>
            <a:pPr eaLnBrk="1" hangingPunct="1">
              <a:buFont typeface="Wingdings" pitchFamily="2" charset="2"/>
              <a:buNone/>
            </a:pPr>
            <a:r>
              <a:rPr lang="en-US" sz="2800" b="1" smtClean="0"/>
              <a:t>Risk factors cont’d</a:t>
            </a:r>
            <a:endParaRPr lang="en-US" sz="2800" smtClean="0"/>
          </a:p>
          <a:p>
            <a:pPr lvl="1" eaLnBrk="1" hangingPunct="1">
              <a:buClr>
                <a:schemeClr val="hlink"/>
              </a:buClr>
            </a:pPr>
            <a:r>
              <a:rPr lang="en-US" sz="2900" smtClean="0"/>
              <a:t>HTN - BP &gt; 140/90</a:t>
            </a:r>
            <a:endParaRPr lang="en-US" sz="3200" smtClean="0"/>
          </a:p>
          <a:p>
            <a:pPr lvl="1" eaLnBrk="1" hangingPunct="1">
              <a:buClr>
                <a:schemeClr val="hlink"/>
              </a:buClr>
            </a:pPr>
            <a:r>
              <a:rPr lang="en-US" sz="2900" smtClean="0"/>
              <a:t>HDL &lt; 35 or triglycerides &gt; 250</a:t>
            </a:r>
          </a:p>
          <a:p>
            <a:pPr lvl="1" eaLnBrk="1" hangingPunct="1">
              <a:buClr>
                <a:schemeClr val="hlink"/>
              </a:buClr>
            </a:pPr>
            <a:r>
              <a:rPr lang="en-US" sz="2900" smtClean="0"/>
              <a:t>baby &gt;9 lb or history of Gestational Diabetes Mellitus (GDM</a:t>
            </a:r>
          </a:p>
          <a:p>
            <a:pPr lvl="1" eaLnBrk="1" hangingPunct="1">
              <a:buClr>
                <a:schemeClr val="hlink"/>
              </a:buClr>
            </a:pPr>
            <a:r>
              <a:rPr lang="en-US" sz="2500" smtClean="0"/>
              <a:t>Polycystic ovary syndrome (PCOS)</a:t>
            </a:r>
          </a:p>
          <a:p>
            <a:pPr lvl="1" eaLnBrk="1" hangingPunct="1">
              <a:buClr>
                <a:schemeClr val="hlink"/>
              </a:buClr>
            </a:pPr>
            <a:r>
              <a:rPr lang="en-US" sz="2500" smtClean="0"/>
              <a:t>Other conditions assoc w/ insulin resistance:</a:t>
            </a:r>
          </a:p>
          <a:p>
            <a:pPr lvl="2" eaLnBrk="1" hangingPunct="1">
              <a:buClr>
                <a:schemeClr val="hlink"/>
              </a:buClr>
            </a:pPr>
            <a:r>
              <a:rPr lang="en-US" sz="2100" smtClean="0"/>
              <a:t>Severe obesity, acanthosis nigricans (AN)</a:t>
            </a:r>
          </a:p>
        </p:txBody>
      </p:sp>
      <p:graphicFrame>
        <p:nvGraphicFramePr>
          <p:cNvPr id="3074"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3153" name="Clip" r:id="rId3" imgW="2373480" imgH="3429720" progId="MS_ClipArt_Gallery.2">
                  <p:embed/>
                </p:oleObj>
              </mc:Choice>
              <mc:Fallback>
                <p:oleObj name="Clip" r:id="rId3" imgW="2373480" imgH="342972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2707">
                                            <p:txEl>
                                              <p:pRg st="6" end="6"/>
                                            </p:txEl>
                                          </p:spTgt>
                                        </p:tgtEl>
                                        <p:attrNameLst>
                                          <p:attrName>style.visibility</p:attrName>
                                        </p:attrNameLst>
                                      </p:cBhvr>
                                      <p:to>
                                        <p:strVal val="visible"/>
                                      </p:to>
                                    </p:set>
                                    <p:anim calcmode="lin" valueType="num">
                                      <p:cBhvr additive="base">
                                        <p:cTn id="11" dur="2000" fill="hold"/>
                                        <p:tgtEl>
                                          <p:spTgt spid="1992707">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27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58371" name="Rectangle 3"/>
          <p:cNvSpPr>
            <a:spLocks noGrp="1" noChangeArrowheads="1"/>
          </p:cNvSpPr>
          <p:nvPr>
            <p:ph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70853" y="241165"/>
            <a:ext cx="7242048" cy="1143000"/>
          </a:xfrm>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half" idx="1"/>
          </p:nvPr>
        </p:nvSpPr>
        <p:spPr>
          <a:xfrm>
            <a:off x="381000" y="1925776"/>
            <a:ext cx="4032250" cy="4497387"/>
          </a:xfrm>
        </p:spPr>
        <p:txBody>
          <a:bodyPr lIns="90477" tIns="44445" rIns="90477" bIns="44445"/>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infections</a:t>
            </a:r>
          </a:p>
          <a:p>
            <a:pPr eaLnBrk="1" hangingPunct="1">
              <a:defRPr/>
            </a:pPr>
            <a:r>
              <a:rPr lang="en-US" dirty="0" smtClean="0"/>
              <a:t>Blurry vision</a:t>
            </a:r>
          </a:p>
        </p:txBody>
      </p:sp>
      <p:sp>
        <p:nvSpPr>
          <p:cNvPr id="1238020" name="Rectangle 4"/>
          <p:cNvSpPr>
            <a:spLocks noGrp="1" noChangeArrowheads="1"/>
          </p:cNvSpPr>
          <p:nvPr>
            <p:ph sz="half" idx="2"/>
          </p:nvPr>
        </p:nvSpPr>
        <p:spPr>
          <a:xfrm>
            <a:off x="3429000" y="1857103"/>
            <a:ext cx="4540250" cy="4497387"/>
          </a:xfrm>
        </p:spPr>
        <p:txBody>
          <a:bodyPr lIns="90477" tIns="44445" rIns="90477" bIns="44445"/>
          <a:lstStyle/>
          <a:p>
            <a:pPr eaLnBrk="1" hangingPunct="1">
              <a:buFont typeface="Wingdings" pitchFamily="2" charset="2"/>
              <a:buBlip>
                <a:blip r:embed="rId3"/>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3"/>
              </a:buBlip>
              <a:defRPr/>
            </a:pPr>
            <a:r>
              <a:rPr lang="en-US" dirty="0" smtClean="0"/>
              <a:t>Dehydration</a:t>
            </a:r>
          </a:p>
          <a:p>
            <a:pPr eaLnBrk="1" hangingPunct="1">
              <a:buFont typeface="Wingdings" pitchFamily="2" charset="2"/>
              <a:buBlip>
                <a:blip r:embed="rId3"/>
              </a:buBlip>
              <a:defRPr/>
            </a:pPr>
            <a:r>
              <a:rPr lang="en-US" dirty="0" smtClean="0"/>
              <a:t>Fuel Depletion</a:t>
            </a:r>
          </a:p>
          <a:p>
            <a:pPr eaLnBrk="1" hangingPunct="1">
              <a:buFont typeface="Wingdings" pitchFamily="2" charset="2"/>
              <a:buBlip>
                <a:blip r:embed="rId3"/>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3"/>
              </a:buBlip>
              <a:defRPr/>
            </a:pPr>
            <a:r>
              <a:rPr lang="en-US" dirty="0" smtClean="0"/>
              <a:t>Poor energy utilization</a:t>
            </a:r>
          </a:p>
          <a:p>
            <a:pPr eaLnBrk="1" hangingPunct="1">
              <a:buFont typeface="Wingdings" pitchFamily="2" charset="2"/>
              <a:buBlip>
                <a:blip r:embed="rId3"/>
              </a:buBlip>
              <a:defRPr/>
            </a:pPr>
            <a:r>
              <a:rPr lang="en-US" dirty="0" smtClean="0"/>
              <a:t>Hyperglycemia increases incidence of infection</a:t>
            </a:r>
          </a:p>
          <a:p>
            <a:pPr eaLnBrk="1" hangingPunct="1">
              <a:buFont typeface="Wingdings" pitchFamily="2" charset="2"/>
              <a:buBlip>
                <a:blip r:embed="rId3"/>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65" y="28303"/>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457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2464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extLst>
      <p:ext uri="{BB962C8B-B14F-4D97-AF65-F5344CB8AC3E}">
        <p14:creationId xmlns:p14="http://schemas.microsoft.com/office/powerpoint/2010/main" val="337508656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idx="1"/>
          </p:nvPr>
        </p:nvSpPr>
        <p:spPr/>
        <p:txBody>
          <a:bodyPr/>
          <a:lstStyle/>
          <a:p>
            <a:pPr eaLnBrk="1" hangingPunct="1">
              <a:lnSpc>
                <a:spcPct val="80000"/>
              </a:lnSpc>
              <a:buFont typeface="Wingdings" pitchFamily="2" charset="2"/>
              <a:buNone/>
              <a:defRPr/>
            </a:pPr>
            <a:r>
              <a:rPr lang="en-US" sz="2800"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sz="2800" dirty="0" err="1" smtClean="0"/>
              <a:t>ketones</a:t>
            </a:r>
            <a:r>
              <a:rPr lang="en-US" sz="2800" dirty="0" smtClean="0"/>
              <a:t> in urine.</a:t>
            </a:r>
          </a:p>
          <a:p>
            <a:pPr eaLnBrk="1" hangingPunct="1">
              <a:lnSpc>
                <a:spcPct val="80000"/>
              </a:lnSpc>
              <a:defRPr/>
            </a:pPr>
            <a:r>
              <a:rPr lang="en-US" sz="2800" dirty="0" smtClean="0"/>
              <a:t>What are her risk factors, signs of diabetes </a:t>
            </a:r>
          </a:p>
          <a:p>
            <a:pPr eaLnBrk="1" hangingPunct="1">
              <a:lnSpc>
                <a:spcPct val="80000"/>
              </a:lnSpc>
              <a:defRPr/>
            </a:pPr>
            <a:r>
              <a:rPr lang="en-US" sz="2800" dirty="0" smtClean="0"/>
              <a:t>What type of diabetes does she have? </a:t>
            </a:r>
          </a:p>
          <a:p>
            <a:pPr eaLnBrk="1" hangingPunct="1">
              <a:lnSpc>
                <a:spcPct val="80000"/>
              </a:lnSpc>
              <a:defRPr/>
            </a:pPr>
            <a:r>
              <a:rPr lang="en-US" sz="2800"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953000"/>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9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lstStyle/>
          <a:p>
            <a:r>
              <a:rPr lang="en-US" i="1" dirty="0">
                <a:solidFill>
                  <a:schemeClr val="accent2">
                    <a:lumMod val="50000"/>
                  </a:schemeClr>
                </a:solidFill>
              </a:rPr>
              <a:t>unconditional positive regard involves showing complete support and acceptance of a person no matter what that person says or does.</a:t>
            </a:r>
          </a:p>
        </p:txBody>
      </p:sp>
      <p:sp>
        <p:nvSpPr>
          <p:cNvPr id="4" name="Content Placeholder 3"/>
          <p:cNvSpPr>
            <a:spLocks noGrp="1"/>
          </p:cNvSpPr>
          <p:nvPr>
            <p:ph sz="quarter" idx="2"/>
          </p:nvPr>
        </p:nvSpPr>
        <p:spPr>
          <a:xfrm>
            <a:off x="4674991" y="1598613"/>
            <a:ext cx="4037013" cy="2171700"/>
          </a:xfrm>
        </p:spPr>
        <p:txBody>
          <a:bodyPr/>
          <a:lstStyle/>
          <a:p>
            <a:r>
              <a:rPr lang="en-US" dirty="0" smtClean="0"/>
              <a:t>Term coined by humanist, Carl Rogers</a:t>
            </a:r>
            <a:endParaRPr lang="en-US" dirty="0"/>
          </a:p>
        </p:txBody>
      </p:sp>
      <p:sp>
        <p:nvSpPr>
          <p:cNvPr id="5" name="Content Placeholder 4"/>
          <p:cNvSpPr>
            <a:spLocks noGrp="1"/>
          </p:cNvSpPr>
          <p:nvPr>
            <p:ph sz="quarter" idx="3"/>
          </p:nvPr>
        </p:nvSpPr>
        <p:spPr/>
        <p:txBody>
          <a:bodyPr/>
          <a:lstStyle/>
          <a:p>
            <a:r>
              <a:rPr lang="en-US" dirty="0" smtClean="0"/>
              <a:t>Can you think of a time when someone gifted you with unconditional positive regard?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73563"/>
            <a:ext cx="3155156" cy="2103437"/>
          </a:xfrm>
          <a:prstGeom prst="rect">
            <a:avLst/>
          </a:prstGeom>
        </p:spPr>
      </p:pic>
    </p:spTree>
    <p:extLst>
      <p:ext uri="{BB962C8B-B14F-4D97-AF65-F5344CB8AC3E}">
        <p14:creationId xmlns:p14="http://schemas.microsoft.com/office/powerpoint/2010/main" val="1649659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Mrs. Jones asks you</a:t>
            </a:r>
          </a:p>
        </p:txBody>
      </p:sp>
      <p:sp>
        <p:nvSpPr>
          <p:cNvPr id="63491" name="Rectangle 3"/>
          <p:cNvSpPr>
            <a:spLocks noGrp="1" noChangeArrowheads="1"/>
          </p:cNvSpPr>
          <p:nvPr>
            <p:ph idx="1"/>
          </p:nvPr>
        </p:nvSpPr>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Other Types of Diabetes</a:t>
            </a:r>
          </a:p>
        </p:txBody>
      </p:sp>
      <p:sp>
        <p:nvSpPr>
          <p:cNvPr id="64515" name="Rectangle 3"/>
          <p:cNvSpPr>
            <a:spLocks noGrp="1" noChangeArrowheads="1"/>
          </p:cNvSpPr>
          <p:nvPr>
            <p:ph idx="1"/>
          </p:nvPr>
        </p:nvSpPr>
        <p:spPr/>
        <p:txBody>
          <a:bodyPr/>
          <a:lstStyle/>
          <a:p>
            <a:pPr eaLnBrk="1" hangingPunct="1"/>
            <a:r>
              <a:rPr lang="en-US" smtClean="0"/>
              <a:t>Gestational</a:t>
            </a:r>
          </a:p>
          <a:p>
            <a:pPr eaLnBrk="1" hangingPunct="1"/>
            <a:r>
              <a:rPr lang="en-US" smtClean="0"/>
              <a:t>Other specific types of diabetes</a:t>
            </a:r>
          </a:p>
          <a:p>
            <a:pPr eaLnBrk="1" hangingPunct="1">
              <a:buFont typeface="Wingdings" pitchFamily="2" charset="2"/>
              <a:buNone/>
            </a:pPr>
            <a:endParaRPr lang="en-US" smtClean="0"/>
          </a:p>
        </p:txBody>
      </p:sp>
      <p:pic>
        <p:nvPicPr>
          <p:cNvPr id="32770" name="Picture 2" descr="C:\Users\bev\AppData\Local\Microsoft\Windows\Temporary Internet Files\Content.IE5\VK386RT2\MP9004464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2004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216" y="3228848"/>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770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06388" y="381000"/>
            <a:ext cx="3657600" cy="1143000"/>
          </a:xfrm>
        </p:spPr>
        <p:txBody>
          <a:bodyPr>
            <a:normAutofit fontScale="90000"/>
          </a:bodyPr>
          <a:lstStyle/>
          <a:p>
            <a:r>
              <a:rPr lang="en-US" smtClean="0">
                <a:solidFill>
                  <a:srgbClr val="E668D7"/>
                </a:solidFill>
              </a:rPr>
              <a:t>Gestational Diabetes</a:t>
            </a:r>
          </a:p>
        </p:txBody>
      </p:sp>
      <p:pic>
        <p:nvPicPr>
          <p:cNvPr id="55299" name="Picture 9" descr="C:\Documents and Settings\Owner\Local Settings\Temporary Internet Files\Content.IE5\PUKT6R4U\MP9004430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6513"/>
            <a:ext cx="5143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446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44475"/>
            <a:ext cx="8686800" cy="1584325"/>
          </a:xfrm>
        </p:spPr>
        <p:txBody>
          <a:bodyPr>
            <a:normAutofit fontScale="90000"/>
          </a:bodyPr>
          <a:lstStyle/>
          <a:p>
            <a:r>
              <a:rPr lang="en-US" smtClean="0"/>
              <a:t>Increasing Prevalence of GDM</a:t>
            </a:r>
            <a:br>
              <a:rPr lang="en-US" smtClean="0"/>
            </a:br>
            <a:r>
              <a:rPr lang="en-US" smtClean="0"/>
              <a:t>A public health perspective </a:t>
            </a:r>
            <a:br>
              <a:rPr lang="en-US" smtClean="0"/>
            </a:br>
            <a:endParaRPr lang="en-US" smtClean="0"/>
          </a:p>
        </p:txBody>
      </p:sp>
      <p:sp>
        <p:nvSpPr>
          <p:cNvPr id="45059" name="Content Placeholder 2"/>
          <p:cNvSpPr>
            <a:spLocks noGrp="1"/>
          </p:cNvSpPr>
          <p:nvPr>
            <p:ph idx="1"/>
          </p:nvPr>
        </p:nvSpPr>
        <p:spPr>
          <a:xfrm>
            <a:off x="455613" y="1524000"/>
            <a:ext cx="7011987" cy="4572000"/>
          </a:xfrm>
        </p:spPr>
        <p:txBody>
          <a:bodyPr/>
          <a:lstStyle/>
          <a:p>
            <a:pPr>
              <a:defRPr/>
            </a:pPr>
            <a:r>
              <a:rPr lang="en-US" dirty="0" smtClean="0"/>
              <a:t>GDM prevalence increased by </a:t>
            </a:r>
          </a:p>
          <a:p>
            <a:pPr lvl="1">
              <a:defRPr/>
            </a:pPr>
            <a:r>
              <a:rPr lang="en-US" dirty="0" smtClean="0"/>
              <a:t>∼10–100% in several race/ethnicity groups during the past 20 years</a:t>
            </a:r>
          </a:p>
          <a:p>
            <a:pPr>
              <a:defRPr/>
            </a:pPr>
            <a:r>
              <a:rPr lang="en-US" dirty="0" smtClean="0"/>
              <a:t>In the U.S., Native Americans, Asians, Hispanics, and African-American women are at higher risk for GDM than non-Hispanic white women</a:t>
            </a:r>
          </a:p>
          <a:p>
            <a:pPr algn="r">
              <a:buFont typeface="Wingdings" pitchFamily="2" charset="2"/>
              <a:buNone/>
              <a:defRPr/>
            </a:pPr>
            <a:endParaRPr lang="en-US" sz="2000" i="1" dirty="0" smtClean="0"/>
          </a:p>
          <a:p>
            <a:pPr algn="r">
              <a:buFont typeface="Wingdings" pitchFamily="2" charset="2"/>
              <a:buNone/>
              <a:defRPr/>
            </a:pPr>
            <a:r>
              <a:rPr lang="en-US" sz="2000" i="1" dirty="0" smtClean="0"/>
              <a:t>Ferrara, Diabetes Care July 2007 vol. 30 no. Supplement 2 S141-S146</a:t>
            </a:r>
          </a:p>
          <a:p>
            <a:pPr>
              <a:defRPr/>
            </a:pPr>
            <a:endParaRPr lang="en-US" dirty="0" smtClean="0"/>
          </a:p>
        </p:txBody>
      </p:sp>
    </p:spTree>
    <p:extLst>
      <p:ext uri="{BB962C8B-B14F-4D97-AF65-F5344CB8AC3E}">
        <p14:creationId xmlns:p14="http://schemas.microsoft.com/office/powerpoint/2010/main" val="1882149693"/>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r>
              <a:rPr lang="en-US" smtClean="0"/>
              <a:t>Screen for GDM</a:t>
            </a:r>
          </a:p>
        </p:txBody>
      </p:sp>
      <p:sp>
        <p:nvSpPr>
          <p:cNvPr id="2" name="Content Placeholder 1"/>
          <p:cNvSpPr>
            <a:spLocks noGrp="1"/>
          </p:cNvSpPr>
          <p:nvPr>
            <p:ph idx="1"/>
          </p:nvPr>
        </p:nvSpPr>
        <p:spPr>
          <a:xfrm>
            <a:off x="838200" y="1905000"/>
            <a:ext cx="5834063" cy="4191000"/>
          </a:xfrm>
        </p:spPr>
        <p:txBody>
          <a:bodyPr/>
          <a:lstStyle/>
          <a:p>
            <a:pPr>
              <a:defRPr/>
            </a:pPr>
            <a:r>
              <a:rPr lang="en-US" dirty="0" smtClean="0"/>
              <a:t>Screen for undiagnosed Type 2 at the first prenatal visit</a:t>
            </a:r>
            <a:r>
              <a:rPr lang="en-US" dirty="0"/>
              <a:t> </a:t>
            </a:r>
            <a:r>
              <a:rPr lang="en-US" dirty="0" smtClean="0"/>
              <a:t>in those</a:t>
            </a:r>
            <a:r>
              <a:rPr lang="en-US" dirty="0"/>
              <a:t> </a:t>
            </a:r>
            <a:r>
              <a:rPr lang="en-US" dirty="0" smtClean="0"/>
              <a:t>with risk factors using standard diagnostic criteria.</a:t>
            </a:r>
          </a:p>
        </p:txBody>
      </p:sp>
      <p:pic>
        <p:nvPicPr>
          <p:cNvPr id="20483" name="Picture 4" descr="C:\Documents and Settings\Owner\Local Settings\Temporary Internet Files\Content.IE5\2TX9GV9W\MCj03590030000[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875463" y="1600200"/>
            <a:ext cx="17573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49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001000" cy="1143000"/>
          </a:xfrm>
        </p:spPr>
        <p:txBody>
          <a:bodyPr lIns="90477" tIns="44445" rIns="90477" bIns="44445" anchor="b" anchorCtr="0"/>
          <a:lstStyle/>
          <a:p>
            <a:pPr eaLnBrk="1" hangingPunct="1"/>
            <a:r>
              <a:rPr lang="en-US" smtClean="0"/>
              <a:t>Other Specific Types of DM</a:t>
            </a:r>
            <a:endParaRPr lang="en-US" sz="4000" smtClean="0">
              <a:sym typeface="Monotype Sorts" pitchFamily="2" charset="2"/>
            </a:endParaRPr>
          </a:p>
        </p:txBody>
      </p:sp>
      <p:sp>
        <p:nvSpPr>
          <p:cNvPr id="66563" name="Rectangle 3"/>
          <p:cNvSpPr>
            <a:spLocks noGrp="1" noChangeArrowheads="1"/>
          </p:cNvSpPr>
          <p:nvPr>
            <p:ph idx="1"/>
          </p:nvPr>
        </p:nvSpPr>
        <p:spPr/>
        <p:txBody>
          <a:bodyPr lIns="90477" tIns="44445" rIns="90477" bIns="44445"/>
          <a:lstStyle/>
          <a:p>
            <a:pPr eaLnBrk="1" hangingPunct="1"/>
            <a:r>
              <a:rPr lang="en-US" smtClean="0"/>
              <a:t>Medications such as: steroids, protease inhibitors and Prograf</a:t>
            </a:r>
            <a:r>
              <a:rPr lang="en-US" sz="2000" baseline="30000" smtClean="0"/>
              <a:t>®</a:t>
            </a:r>
            <a:r>
              <a:rPr lang="en-US" smtClean="0"/>
              <a:t> </a:t>
            </a:r>
          </a:p>
          <a:p>
            <a:pPr eaLnBrk="1" hangingPunct="1"/>
            <a:r>
              <a:rPr lang="en-US" smtClean="0"/>
              <a:t>Secondary to Agent Orange</a:t>
            </a:r>
          </a:p>
          <a:p>
            <a:pPr eaLnBrk="1" hangingPunct="1"/>
            <a:r>
              <a:rPr lang="en-US" smtClean="0"/>
              <a:t>Liver failure</a:t>
            </a:r>
          </a:p>
          <a:p>
            <a:pPr eaLnBrk="1" hangingPunct="1"/>
            <a:r>
              <a:rPr lang="en-US" smtClean="0"/>
              <a:t>TPN or tube feedings</a:t>
            </a:r>
          </a:p>
          <a:p>
            <a:pPr eaLnBrk="1" hangingPunct="1"/>
            <a:r>
              <a:rPr lang="en-US" smtClean="0"/>
              <a:t>Pancreatic cancers or removal</a:t>
            </a:r>
          </a:p>
          <a:p>
            <a:pPr eaLnBrk="1" hangingPunct="1"/>
            <a:r>
              <a:rPr lang="en-US" smtClean="0"/>
              <a:t>Cystic fibrosis, pancreatitis</a:t>
            </a:r>
          </a:p>
          <a:p>
            <a:pPr eaLnBrk="1" hangingPunct="1"/>
            <a:r>
              <a:rPr lang="en-US" smtClean="0"/>
              <a:t>Other</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143000"/>
          </a:xfrm>
        </p:spPr>
        <p:txBody>
          <a:bodyPr>
            <a:normAutofit/>
          </a:bodyPr>
          <a:lstStyle/>
          <a:p>
            <a:pPr eaLnBrk="1" hangingPunct="1">
              <a:defRPr/>
            </a:pPr>
            <a:r>
              <a:rPr lang="en-US" sz="3200" dirty="0" smtClean="0">
                <a:solidFill>
                  <a:schemeClr val="accent1">
                    <a:lumMod val="40000"/>
                    <a:lumOff val="60000"/>
                  </a:schemeClr>
                </a:solidFill>
              </a:rPr>
              <a:t>Can Type 2 be Prevented in Older Adults?</a:t>
            </a:r>
          </a:p>
        </p:txBody>
      </p:sp>
      <p:sp>
        <p:nvSpPr>
          <p:cNvPr id="69635" name="Rectangle 1027"/>
          <p:cNvSpPr>
            <a:spLocks noGrp="1" noChangeArrowheads="1"/>
          </p:cNvSpPr>
          <p:nvPr>
            <p:ph idx="1"/>
          </p:nvPr>
        </p:nvSpPr>
        <p:spPr>
          <a:xfrm>
            <a:off x="4953000" y="1981200"/>
            <a:ext cx="3968931" cy="4497387"/>
          </a:xfrm>
          <a:ln/>
        </p:spPr>
        <p:style>
          <a:lnRef idx="2">
            <a:schemeClr val="accent1"/>
          </a:lnRef>
          <a:fillRef idx="1">
            <a:schemeClr val="lt1"/>
          </a:fillRef>
          <a:effectRef idx="0">
            <a:schemeClr val="accent1"/>
          </a:effectRef>
          <a:fontRef idx="minor">
            <a:schemeClr val="dk1"/>
          </a:fontRef>
        </p:style>
        <p:txBody>
          <a:bodyPr/>
          <a:lstStyle/>
          <a:p>
            <a:pPr eaLnBrk="1" hangingPunct="1">
              <a:buFont typeface="Wingdings"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itchFamily="2" charset="2"/>
              <a:buNone/>
            </a:pPr>
            <a:endParaRPr lang="en-US" dirty="0" smtClean="0"/>
          </a:p>
          <a:p>
            <a:pPr eaLnBrk="1" hangingPunct="1">
              <a:buFont typeface="Wingdings" pitchFamily="2" charset="2"/>
              <a:buNone/>
            </a:pPr>
            <a:r>
              <a:rPr lang="en-US" dirty="0" smtClean="0"/>
              <a:t>89% risk reduction when all at goal.</a:t>
            </a:r>
          </a:p>
          <a:p>
            <a:pPr eaLnBrk="1" hangingPunct="1">
              <a:buFont typeface="Wingdings" pitchFamily="2" charset="2"/>
              <a:buNone/>
            </a:pPr>
            <a:r>
              <a:rPr lang="en-US" dirty="0" smtClean="0"/>
              <a:t>35% </a:t>
            </a:r>
            <a:r>
              <a:rPr lang="en-US" dirty="0" err="1" smtClean="0"/>
              <a:t>rel</a:t>
            </a:r>
            <a:r>
              <a:rPr lang="en-US"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126275" y="35052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r>
              <a:rPr lang="en-US" sz="3200" dirty="0" smtClean="0"/>
              <a:t>Diabetes Prevention</a:t>
            </a:r>
            <a:r>
              <a:rPr lang="en-US" sz="4000" dirty="0" smtClean="0"/>
              <a:t> </a:t>
            </a:r>
            <a:r>
              <a:rPr lang="en-US" sz="3200" dirty="0" smtClean="0"/>
              <a:t>Program</a:t>
            </a:r>
            <a:r>
              <a:rPr lang="en-US" sz="2800" dirty="0" smtClean="0"/>
              <a:t/>
            </a:r>
            <a:br>
              <a:rPr lang="en-US" sz="2800" dirty="0" smtClean="0"/>
            </a:br>
            <a:r>
              <a:rPr lang="en-US" sz="3200" dirty="0" smtClean="0"/>
              <a:t>(DPP) August 2001 </a:t>
            </a:r>
          </a:p>
        </p:txBody>
      </p:sp>
      <p:sp>
        <p:nvSpPr>
          <p:cNvPr id="71683" name="Rectangle 3"/>
          <p:cNvSpPr>
            <a:spLocks noGrp="1" noChangeArrowheads="1"/>
          </p:cNvSpPr>
          <p:nvPr>
            <p:ph idx="1"/>
          </p:nvPr>
        </p:nvSpPr>
        <p:spPr>
          <a:xfrm>
            <a:off x="457200" y="1828800"/>
            <a:ext cx="8178800" cy="4648200"/>
          </a:xfrm>
        </p:spPr>
        <p:txBody>
          <a:bodyPr/>
          <a:lstStyle/>
          <a:p>
            <a:pPr eaLnBrk="1" hangingPunct="1">
              <a:buFont typeface="Wingdings" pitchFamily="2" charset="2"/>
              <a:buNone/>
            </a:pPr>
            <a:r>
              <a:rPr lang="en-US" sz="3600" smtClean="0"/>
              <a:t>3, 234 people w/ Pre-Diabetes randomized to:</a:t>
            </a:r>
          </a:p>
          <a:p>
            <a:pPr lvl="1" eaLnBrk="1" hangingPunct="1"/>
            <a:r>
              <a:rPr lang="en-US" sz="3600" smtClean="0"/>
              <a:t>Placebo, </a:t>
            </a:r>
          </a:p>
          <a:p>
            <a:pPr lvl="1" eaLnBrk="1" hangingPunct="1"/>
            <a:r>
              <a:rPr lang="en-US" sz="3600" smtClean="0"/>
              <a:t>Diet/Exercise or </a:t>
            </a:r>
          </a:p>
          <a:p>
            <a:pPr lvl="1" eaLnBrk="1" hangingPunct="1"/>
            <a:r>
              <a:rPr lang="en-US" sz="3600" smtClean="0"/>
              <a:t>Metformin  </a:t>
            </a:r>
          </a:p>
          <a:p>
            <a:pPr eaLnBrk="1" hangingPunct="1">
              <a:buFont typeface="Wingdings" pitchFamily="2" charset="2"/>
              <a:buNone/>
            </a:pPr>
            <a:r>
              <a:rPr lang="en-US" sz="3600" smtClean="0"/>
              <a:t>over a three year period.</a:t>
            </a:r>
          </a:p>
        </p:txBody>
      </p:sp>
      <p:pic>
        <p:nvPicPr>
          <p:cNvPr id="71684" name="Picture 4" descr="bnklgbe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14600"/>
            <a:ext cx="19002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20040"/>
            <a:ext cx="7924800" cy="1143000"/>
          </a:xfrm>
        </p:spPr>
        <p:txBody>
          <a:bodyPr>
            <a:normAutofit fontScale="90000"/>
          </a:bodyPr>
          <a:lstStyle/>
          <a:p>
            <a:pPr eaLnBrk="1" hangingPunct="1"/>
            <a:r>
              <a:rPr lang="en-US" dirty="0" smtClean="0"/>
              <a:t>Diabetes Prevention</a:t>
            </a:r>
            <a:r>
              <a:rPr lang="en-US" sz="4800" dirty="0" smtClean="0"/>
              <a:t> </a:t>
            </a:r>
            <a:r>
              <a:rPr lang="en-US" sz="3900" dirty="0" smtClean="0"/>
              <a:t>Program</a:t>
            </a:r>
            <a:r>
              <a:rPr lang="en-US" sz="3500" dirty="0" smtClean="0"/>
              <a:t/>
            </a:r>
            <a:br>
              <a:rPr lang="en-US" sz="3500" dirty="0" smtClean="0"/>
            </a:br>
            <a:r>
              <a:rPr lang="en-US" dirty="0" smtClean="0"/>
              <a:t>Results </a:t>
            </a:r>
          </a:p>
        </p:txBody>
      </p:sp>
      <p:sp>
        <p:nvSpPr>
          <p:cNvPr id="1910787" name="Rectangle 3"/>
          <p:cNvSpPr>
            <a:spLocks noGrp="1" noChangeArrowheads="1"/>
          </p:cNvSpPr>
          <p:nvPr>
            <p:ph idx="1"/>
          </p:nvPr>
        </p:nvSpPr>
        <p:spPr>
          <a:xfrm>
            <a:off x="381000" y="1600200"/>
            <a:ext cx="8763000" cy="4876800"/>
          </a:xfrm>
        </p:spPr>
        <p:txBody>
          <a:bodyPr/>
          <a:lstStyle/>
          <a:p>
            <a:pPr eaLnBrk="1" hangingPunct="1"/>
            <a:r>
              <a:rPr lang="en-US" sz="3200" dirty="0" smtClean="0"/>
              <a:t> Standard Group - 29% developed DM  </a:t>
            </a:r>
            <a:endParaRPr lang="en-US" sz="4400" dirty="0" smtClean="0"/>
          </a:p>
          <a:p>
            <a:pPr eaLnBrk="1" hangingPunct="1"/>
            <a:r>
              <a:rPr lang="en-US" sz="3200" dirty="0" smtClean="0"/>
              <a:t> Lifestyle Results - 14% developed DM</a:t>
            </a:r>
            <a:endParaRPr lang="en-US" sz="4400" dirty="0" smtClean="0"/>
          </a:p>
          <a:p>
            <a:pPr lvl="1" eaLnBrk="1" hangingPunct="1"/>
            <a:r>
              <a:rPr lang="en-US" sz="2800" dirty="0" smtClean="0"/>
              <a:t>30 </a:t>
            </a:r>
            <a:r>
              <a:rPr lang="en-US" sz="2800" dirty="0" err="1" smtClean="0"/>
              <a:t>mins</a:t>
            </a:r>
            <a:r>
              <a:rPr lang="en-US" sz="2800" dirty="0" smtClean="0"/>
              <a:t> daily activity/ low fat diet reduced DM risk by 58% (71% for 60yrs +)  </a:t>
            </a:r>
          </a:p>
          <a:p>
            <a:pPr lvl="1" eaLnBrk="1" hangingPunct="1"/>
            <a:r>
              <a:rPr lang="en-US" sz="2800" dirty="0" smtClean="0"/>
              <a:t>On </a:t>
            </a:r>
            <a:r>
              <a:rPr lang="en-US" sz="2800" dirty="0" err="1" smtClean="0"/>
              <a:t>avg</a:t>
            </a:r>
            <a:r>
              <a:rPr lang="en-US" sz="2800" dirty="0" smtClean="0"/>
              <a:t>, participants lost 5-7% of body </a:t>
            </a:r>
            <a:r>
              <a:rPr lang="en-US" sz="2800" dirty="0" err="1" smtClean="0"/>
              <a:t>wt</a:t>
            </a:r>
            <a:endParaRPr lang="en-US" sz="2800" dirty="0" smtClean="0"/>
          </a:p>
          <a:p>
            <a:pPr eaLnBrk="1" hangingPunct="1"/>
            <a:r>
              <a:rPr lang="en-US" sz="3200" dirty="0" smtClean="0"/>
              <a:t> Metformin 850 BID - 22% developed DM</a:t>
            </a:r>
            <a:endParaRPr lang="en-US" sz="4400" dirty="0" smtClean="0"/>
          </a:p>
          <a:p>
            <a:pPr lvl="1" eaLnBrk="1" hangingPunct="1"/>
            <a:r>
              <a:rPr lang="en-US" sz="3200" dirty="0" smtClean="0"/>
              <a:t>reduced risk by 31% (less effective with elderly and thinner </a:t>
            </a:r>
            <a:r>
              <a:rPr lang="en-US" sz="3200" dirty="0" err="1" smtClean="0"/>
              <a:t>pt’s</a:t>
            </a:r>
            <a:r>
              <a:rPr lang="en-US" sz="3200" dirty="0" smtClean="0"/>
              <a:t>)</a:t>
            </a:r>
            <a:endParaRPr lang="en-US" dirty="0" smtClean="0"/>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910787">
                                            <p:txEl>
                                              <p:pRg st="4" end="4"/>
                                            </p:txEl>
                                          </p:spTgt>
                                        </p:tgtEl>
                                        <p:attrNameLst>
                                          <p:attrName>style.visibility</p:attrName>
                                        </p:attrNameLst>
                                      </p:cBhvr>
                                      <p:to>
                                        <p:strVal val="visible"/>
                                      </p:to>
                                    </p:set>
                                    <p:anim calcmode="lin" valueType="num">
                                      <p:cBhvr additive="base">
                                        <p:cTn id="27" dur="500" fill="hold"/>
                                        <p:tgtEl>
                                          <p:spTgt spid="19107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1078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3" descr="22151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smtClean="0"/>
              <a:t>Have Pre-Diabetes? </a:t>
            </a:r>
            <a:br>
              <a:rPr lang="en-US" sz="4000" dirty="0" smtClean="0"/>
            </a:br>
            <a:r>
              <a:rPr lang="en-US" sz="4000" dirty="0" smtClean="0"/>
              <a:t>Steps to Prevent Type 2	</a:t>
            </a:r>
          </a:p>
        </p:txBody>
      </p:sp>
      <p:sp>
        <p:nvSpPr>
          <p:cNvPr id="74755" name="Rectangle 3"/>
          <p:cNvSpPr>
            <a:spLocks noGrp="1" noChangeArrowheads="1"/>
          </p:cNvSpPr>
          <p:nvPr>
            <p:ph type="body" sz="half" idx="1"/>
          </p:nvPr>
        </p:nvSpPr>
        <p:spPr>
          <a:xfrm>
            <a:off x="455613" y="1598613"/>
            <a:ext cx="7621587" cy="4497387"/>
          </a:xfrm>
        </p:spPr>
        <p:txBody>
          <a:bodyPr>
            <a:normAutofit lnSpcReduction="10000"/>
          </a:bodyPr>
          <a:lstStyle/>
          <a:p>
            <a:pPr eaLnBrk="1" hangingPunct="1"/>
            <a:r>
              <a:rPr lang="en-US" sz="2800" dirty="0" smtClean="0"/>
              <a:t>Lose 7% of body weight</a:t>
            </a:r>
          </a:p>
          <a:p>
            <a:pPr lvl="1" eaLnBrk="1" hangingPunct="1"/>
            <a:r>
              <a:rPr lang="en-US" sz="2400" dirty="0" smtClean="0"/>
              <a:t>Healthy eating, </a:t>
            </a:r>
            <a:r>
              <a:rPr lang="en-US" sz="2400" dirty="0" smtClean="0">
                <a:solidFill>
                  <a:schemeClr val="accent1">
                    <a:lumMod val="60000"/>
                    <a:lumOff val="40000"/>
                  </a:schemeClr>
                </a:solidFill>
              </a:rPr>
              <a:t>high fiber</a:t>
            </a:r>
            <a:r>
              <a:rPr lang="en-US" sz="2400" dirty="0" smtClean="0"/>
              <a:t>, low fat, </a:t>
            </a:r>
            <a:r>
              <a:rPr lang="en-US" sz="2400" dirty="0" smtClean="0">
                <a:solidFill>
                  <a:schemeClr val="accent1">
                    <a:lumMod val="60000"/>
                    <a:lumOff val="40000"/>
                  </a:schemeClr>
                </a:solidFill>
              </a:rPr>
              <a:t>avoid sugar sweetened beverages,</a:t>
            </a:r>
            <a:r>
              <a:rPr lang="en-US" sz="2400" dirty="0" smtClean="0"/>
              <a:t> reduce total caloric intake</a:t>
            </a:r>
          </a:p>
          <a:p>
            <a:pPr eaLnBrk="1" hangingPunct="1"/>
            <a:r>
              <a:rPr lang="en-US" sz="2800" dirty="0" smtClean="0"/>
              <a:t>Exercise 150 minutes a week </a:t>
            </a:r>
            <a:endParaRPr lang="en-US" sz="2800" dirty="0"/>
          </a:p>
          <a:p>
            <a:pPr eaLnBrk="1" hangingPunct="1"/>
            <a:r>
              <a:rPr lang="en-US" sz="2800" dirty="0" smtClean="0">
                <a:solidFill>
                  <a:schemeClr val="accent1">
                    <a:lumMod val="60000"/>
                    <a:lumOff val="40000"/>
                  </a:schemeClr>
                </a:solidFill>
              </a:rPr>
              <a:t>Consider Metformin Therapy for</a:t>
            </a:r>
          </a:p>
          <a:p>
            <a:pPr lvl="1" eaLnBrk="1" hangingPunct="1"/>
            <a:r>
              <a:rPr lang="en-US" sz="2400" dirty="0" smtClean="0"/>
              <a:t>Women with history of GDM</a:t>
            </a:r>
          </a:p>
          <a:p>
            <a:pPr lvl="1" eaLnBrk="1" hangingPunct="1"/>
            <a:r>
              <a:rPr lang="en-US" sz="2400" dirty="0" smtClean="0"/>
              <a:t>Patients with BMI of 35 or greater </a:t>
            </a:r>
          </a:p>
          <a:p>
            <a:pPr lvl="1" eaLnBrk="1" hangingPunct="1"/>
            <a:r>
              <a:rPr lang="en-US" sz="2400" dirty="0" smtClean="0"/>
              <a:t>Under the age of 60</a:t>
            </a:r>
          </a:p>
          <a:p>
            <a:pPr eaLnBrk="1" hangingPunct="1"/>
            <a:r>
              <a:rPr lang="en-US" sz="2800" dirty="0" smtClean="0"/>
              <a:t>Follow-up and group education</a:t>
            </a:r>
          </a:p>
          <a:p>
            <a:pPr eaLnBrk="1" hangingPunct="1"/>
            <a:r>
              <a:rPr lang="en-US" sz="2800" dirty="0" smtClean="0"/>
              <a:t>Annual monitoring and </a:t>
            </a:r>
            <a:r>
              <a:rPr lang="en-US" sz="2800" dirty="0" err="1" smtClean="0"/>
              <a:t>tx</a:t>
            </a:r>
            <a:r>
              <a:rPr lang="en-US" sz="2800" dirty="0" smtClean="0"/>
              <a:t> of CVD risk factors</a:t>
            </a:r>
          </a:p>
          <a:p>
            <a:pPr eaLnBrk="1" hangingPunct="1"/>
            <a:endParaRPr lang="en-US" sz="2800" dirty="0" smtClean="0"/>
          </a:p>
          <a:p>
            <a:pPr eaLnBrk="1" hangingPunct="1"/>
            <a:endParaRPr lang="en-US" sz="2800" dirty="0" smtClean="0"/>
          </a:p>
          <a:p>
            <a:pPr eaLnBrk="1" hangingPunct="1">
              <a:buFont typeface="Wingdings" pitchFamily="2" charset="2"/>
              <a:buNone/>
            </a:pPr>
            <a:endParaRPr lang="en-US" sz="2800" dirty="0" smtClean="0"/>
          </a:p>
        </p:txBody>
      </p:sp>
      <p:pic>
        <p:nvPicPr>
          <p:cNvPr id="29698" name="Picture 2" descr="C:\Users\Beverly\AppData\Local\Microsoft\Windows\Temporary Internet Files\Content.IE5\QFE2F5ON\MP9004485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971800"/>
            <a:ext cx="1854200"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77"/>
            <a:ext cx="7239000" cy="637903"/>
          </a:xfrm>
        </p:spPr>
        <p:txBody>
          <a:bodyPr/>
          <a:lstStyle/>
          <a:p>
            <a:r>
              <a:rPr lang="en-US" dirty="0" smtClean="0"/>
              <a:t>World wide Epidemic</a:t>
            </a:r>
            <a:endParaRPr lang="en-US" dirty="0"/>
          </a:p>
        </p:txBody>
      </p:sp>
      <p:pic>
        <p:nvPicPr>
          <p:cNvPr id="29698" name="Picture 2" descr="http://images.huffingtonpost.com/2013-11-14-peopleinworldwd-thumb.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486" y="640080"/>
            <a:ext cx="7798425" cy="600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0182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4" y="609600"/>
            <a:ext cx="7239000" cy="1143000"/>
          </a:xfrm>
        </p:spPr>
        <p:txBody>
          <a:bodyPr>
            <a:noAutofit/>
          </a:bodyPr>
          <a:lstStyle/>
          <a:p>
            <a:r>
              <a:rPr lang="en-US" sz="3200" dirty="0" smtClean="0"/>
              <a:t>Diabetes Self Management Education and Support (DSMES)</a:t>
            </a:r>
            <a:endParaRPr lang="en-US" sz="3200" dirty="0"/>
          </a:p>
        </p:txBody>
      </p:sp>
      <p:sp>
        <p:nvSpPr>
          <p:cNvPr id="3" name="Content Placeholder 2"/>
          <p:cNvSpPr>
            <a:spLocks noGrp="1"/>
          </p:cNvSpPr>
          <p:nvPr>
            <p:ph idx="1"/>
          </p:nvPr>
        </p:nvSpPr>
        <p:spPr>
          <a:xfrm>
            <a:off x="457200" y="1905000"/>
            <a:ext cx="7239000" cy="4550736"/>
          </a:xfrm>
        </p:spPr>
        <p:txBody>
          <a:bodyPr/>
          <a:lstStyle/>
          <a:p>
            <a:r>
              <a:rPr lang="en-US" sz="2800" dirty="0" smtClean="0"/>
              <a:t>People w/ DM and </a:t>
            </a:r>
            <a:r>
              <a:rPr lang="en-US" sz="2800" dirty="0" err="1" smtClean="0"/>
              <a:t>prediabetes</a:t>
            </a:r>
            <a:r>
              <a:rPr lang="en-US" sz="2800" dirty="0" smtClean="0"/>
              <a:t> need education that:</a:t>
            </a:r>
          </a:p>
          <a:p>
            <a:pPr lvl="2"/>
            <a:r>
              <a:rPr lang="en-US" sz="2400" dirty="0" smtClean="0"/>
              <a:t>Addresses psychosocial and emotional well-being</a:t>
            </a:r>
          </a:p>
          <a:p>
            <a:pPr lvl="2"/>
            <a:r>
              <a:rPr lang="en-US" sz="2400" dirty="0" smtClean="0"/>
              <a:t>Meets National Standards</a:t>
            </a:r>
          </a:p>
          <a:p>
            <a:pPr lvl="2"/>
            <a:r>
              <a:rPr lang="en-US" sz="2400" dirty="0" smtClean="0"/>
              <a:t>Focuses on promoting self-care and behavior change</a:t>
            </a:r>
          </a:p>
          <a:p>
            <a:r>
              <a:rPr lang="en-US" sz="2800" dirty="0" smtClean="0"/>
              <a:t>Evidence that DSMES programs work</a:t>
            </a:r>
          </a:p>
          <a:p>
            <a:pPr lvl="2"/>
            <a:r>
              <a:rPr lang="en-US" sz="2400" dirty="0" smtClean="0"/>
              <a:t>Lower A1c, </a:t>
            </a:r>
            <a:r>
              <a:rPr lang="en-US" sz="2400" dirty="0" err="1" smtClean="0"/>
              <a:t>wt</a:t>
            </a:r>
            <a:r>
              <a:rPr lang="en-US" sz="2400" dirty="0" smtClean="0"/>
              <a:t> loss, improved quality of life, better coping and lower costs</a:t>
            </a:r>
          </a:p>
          <a:p>
            <a:endParaRPr lang="en-US" sz="2800" dirty="0" smtClean="0"/>
          </a:p>
          <a:p>
            <a:endParaRPr lang="en-US" dirty="0" smtClean="0"/>
          </a:p>
        </p:txBody>
      </p:sp>
      <p:pic>
        <p:nvPicPr>
          <p:cNvPr id="32770" name="Picture 2" descr="C:\Users\Beverly\AppData\Local\Microsoft\Windows\Temporary Internet Files\Content.IE5\AQZ1NA1F\MC90034182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4743" y="5381625"/>
            <a:ext cx="1905000" cy="145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62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mtClean="0"/>
              <a:t>Diabetes Control and Complications Trial (DCCT)</a:t>
            </a:r>
          </a:p>
        </p:txBody>
      </p:sp>
      <p:sp>
        <p:nvSpPr>
          <p:cNvPr id="76803" name="Rectangle 3"/>
          <p:cNvSpPr>
            <a:spLocks noGrp="1" noChangeArrowheads="1"/>
          </p:cNvSpPr>
          <p:nvPr>
            <p:ph idx="1"/>
          </p:nvPr>
        </p:nvSpPr>
        <p:spPr/>
        <p:txBody>
          <a:bodyPr lIns="90477" tIns="44445" rIns="90477" bIns="44445"/>
          <a:lstStyle/>
          <a:p>
            <a:pPr algn="ctr" eaLnBrk="1" hangingPunct="1">
              <a:buFont typeface="Wingdings" pitchFamily="2" charset="2"/>
              <a:buNone/>
            </a:pPr>
            <a:r>
              <a:rPr lang="en-US" sz="2800" smtClean="0"/>
              <a:t>In June, 1993 the New England Journal of Medicine published the results of the landmark DCCT.</a:t>
            </a:r>
          </a:p>
          <a:p>
            <a:pPr algn="ctr" eaLnBrk="1" hangingPunct="1">
              <a:buFont typeface="Wingdings" pitchFamily="2" charset="2"/>
              <a:buNone/>
            </a:pPr>
            <a:r>
              <a:rPr lang="en-US" sz="2800" smtClean="0"/>
              <a:t>The largest, most comprehensive diabetes study ever conducted. The 10 year study involved more than 1400 subjects with Type 1 DM. It compared the effects of two treatment regimens-standard therapy and intensive control-on the complications of diabetes.</a:t>
            </a:r>
            <a:r>
              <a:rPr lang="en-US" sz="2800" smtClean="0">
                <a:solidFill>
                  <a:schemeClr val="tx2"/>
                </a:solidFill>
              </a:rPr>
              <a:t> </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lIns="90477" tIns="44445" rIns="90477" bIns="44445" anchor="b" anchorCtr="0"/>
          <a:lstStyle/>
          <a:p>
            <a:pPr eaLnBrk="1" hangingPunct="1"/>
            <a:r>
              <a:rPr lang="en-US" smtClean="0"/>
              <a:t>DCCT Conclusions</a:t>
            </a:r>
            <a:endParaRPr lang="en-US" smtClean="0">
              <a:sym typeface="Monotype Sorts" pitchFamily="2" charset="2"/>
            </a:endParaRPr>
          </a:p>
        </p:txBody>
      </p:sp>
      <p:sp>
        <p:nvSpPr>
          <p:cNvPr id="77827" name="Rectangle 3"/>
          <p:cNvSpPr>
            <a:spLocks noGrp="1" noChangeArrowheads="1"/>
          </p:cNvSpPr>
          <p:nvPr>
            <p:ph idx="1"/>
          </p:nvPr>
        </p:nvSpPr>
        <p:spPr>
          <a:xfrm>
            <a:off x="685800" y="1600200"/>
            <a:ext cx="7924800" cy="4953000"/>
          </a:xfrm>
        </p:spPr>
        <p:txBody>
          <a:bodyPr lIns="90477" tIns="44445" rIns="90477" bIns="44445"/>
          <a:lstStyle/>
          <a:p>
            <a:pPr eaLnBrk="1" hangingPunct="1">
              <a:buFont typeface="Wingdings" pitchFamily="2" charset="2"/>
              <a:buNone/>
            </a:pPr>
            <a:r>
              <a:rPr lang="en-US" smtClean="0"/>
              <a:t>By maintaining A1C </a:t>
            </a:r>
            <a:r>
              <a:rPr lang="en-US" smtClean="0">
                <a:sym typeface="Math B" pitchFamily="2" charset="2"/>
              </a:rPr>
              <a:t>&lt; </a:t>
            </a:r>
            <a:r>
              <a:rPr lang="en-US" smtClean="0"/>
              <a:t>7%:</a:t>
            </a:r>
          </a:p>
          <a:p>
            <a:pPr eaLnBrk="1" hangingPunct="1"/>
            <a:r>
              <a:rPr lang="en-US" smtClean="0"/>
              <a:t>Eye disease - 76% reduced risk</a:t>
            </a:r>
          </a:p>
          <a:p>
            <a:pPr eaLnBrk="1" hangingPunct="1"/>
            <a:r>
              <a:rPr lang="en-US" smtClean="0"/>
              <a:t>Kidney disease - 50% reduced risk</a:t>
            </a:r>
          </a:p>
          <a:p>
            <a:pPr eaLnBrk="1" hangingPunct="1"/>
            <a:r>
              <a:rPr lang="en-US" smtClean="0"/>
              <a:t>Nerve disease - 60% reduced risk</a:t>
            </a:r>
          </a:p>
          <a:p>
            <a:pPr eaLnBrk="1" hangingPunct="1">
              <a:buFont typeface="Wingdings" pitchFamily="2" charset="2"/>
              <a:buNone/>
            </a:pPr>
            <a:r>
              <a:rPr lang="en-US" b="1" smtClean="0"/>
              <a:t>Management elements included:</a:t>
            </a:r>
            <a:endParaRPr lang="en-US" smtClean="0"/>
          </a:p>
          <a:p>
            <a:pPr lvl="1" eaLnBrk="1" hangingPunct="1"/>
            <a:r>
              <a:rPr lang="en-US" smtClean="0"/>
              <a:t>SMBG 4 or more times a day</a:t>
            </a:r>
          </a:p>
          <a:p>
            <a:pPr lvl="1" eaLnBrk="1" hangingPunct="1"/>
            <a:r>
              <a:rPr lang="en-US" smtClean="0"/>
              <a:t>4 daily insulin injections or insulin pump</a:t>
            </a:r>
          </a:p>
          <a:p>
            <a:pPr lvl="1" eaLnBrk="1" hangingPunct="1"/>
            <a:r>
              <a:rPr lang="en-US" smtClean="0"/>
              <a:t>Greater risk of hypoglycemia</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z="4000" smtClean="0"/>
              <a:t>UK Prospective Diabetes Study (UKPDS) </a:t>
            </a:r>
            <a:r>
              <a:rPr lang="en-US" smtClean="0">
                <a:sym typeface="Monotype Sorts" pitchFamily="2" charset="2"/>
              </a:rPr>
              <a:t>1998</a:t>
            </a:r>
            <a:endParaRPr lang="en-US" smtClean="0"/>
          </a:p>
        </p:txBody>
      </p:sp>
      <p:sp>
        <p:nvSpPr>
          <p:cNvPr id="78851" name="Rectangle 3"/>
          <p:cNvSpPr>
            <a:spLocks noGrp="1" noChangeArrowheads="1"/>
          </p:cNvSpPr>
          <p:nvPr>
            <p:ph idx="1"/>
          </p:nvPr>
        </p:nvSpPr>
        <p:spPr>
          <a:xfrm>
            <a:off x="684213" y="1749425"/>
            <a:ext cx="7769225" cy="4311650"/>
          </a:xfrm>
        </p:spPr>
        <p:txBody>
          <a:bodyPr lIns="90477" tIns="44445" rIns="90477" bIns="44445"/>
          <a:lstStyle/>
          <a:p>
            <a:pPr eaLnBrk="1" hangingPunct="1">
              <a:buFont typeface="Wingdings" pitchFamily="2" charset="2"/>
              <a:buNone/>
            </a:pPr>
            <a:r>
              <a:rPr lang="en-US" smtClean="0"/>
              <a:t>Conducted over 20 years involving over 5,100 patients with Type 2 diabetes.</a:t>
            </a:r>
          </a:p>
          <a:p>
            <a:pPr eaLnBrk="1" hangingPunct="1">
              <a:buFont typeface="Wingdings" pitchFamily="2" charset="2"/>
              <a:buNone/>
            </a:pPr>
            <a:r>
              <a:rPr lang="en-US" smtClean="0"/>
              <a:t>Questions:</a:t>
            </a:r>
          </a:p>
          <a:p>
            <a:pPr eaLnBrk="1" hangingPunct="1">
              <a:buFont typeface="Wingdings" pitchFamily="2" charset="2"/>
              <a:buNone/>
            </a:pPr>
            <a:r>
              <a:rPr lang="en-US" smtClean="0"/>
              <a:t>1. Does tight glucose control prevent or delay the onset of DM complications?</a:t>
            </a:r>
          </a:p>
          <a:p>
            <a:pPr eaLnBrk="1" hangingPunct="1">
              <a:buFont typeface="Wingdings" pitchFamily="2" charset="2"/>
              <a:buNone/>
            </a:pPr>
            <a:r>
              <a:rPr lang="en-US" smtClean="0"/>
              <a:t>2. Is there a best medical treatment for glucose and B/P?</a:t>
            </a:r>
          </a:p>
          <a:p>
            <a:pPr eaLnBrk="1" hangingPunct="1">
              <a:buFont typeface="Wingdings" pitchFamily="2" charset="2"/>
              <a:buNone/>
            </a:pPr>
            <a:r>
              <a:rPr lang="en-US" smtClean="0"/>
              <a:t>3. Does B/P control improve outcomes?</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228600"/>
            <a:ext cx="8382000" cy="1143000"/>
          </a:xfrm>
        </p:spPr>
        <p:txBody>
          <a:bodyPr lIns="90477" tIns="44445" rIns="90477" bIns="44445" anchor="b" anchorCtr="0"/>
          <a:lstStyle/>
          <a:p>
            <a:pPr eaLnBrk="1" hangingPunct="1"/>
            <a:r>
              <a:rPr lang="en-US" sz="5300" smtClean="0"/>
              <a:t>UKPDS Results</a:t>
            </a:r>
            <a:endParaRPr lang="en-US" smtClean="0">
              <a:sym typeface="Monotype Sorts" pitchFamily="2" charset="2"/>
            </a:endParaRPr>
          </a:p>
        </p:txBody>
      </p:sp>
      <p:sp>
        <p:nvSpPr>
          <p:cNvPr id="1918979" name="Rectangle 3"/>
          <p:cNvSpPr>
            <a:spLocks noGrp="1" noChangeArrowheads="1"/>
          </p:cNvSpPr>
          <p:nvPr>
            <p:ph idx="1"/>
          </p:nvPr>
        </p:nvSpPr>
        <p:spPr>
          <a:xfrm>
            <a:off x="1143000" y="1905000"/>
            <a:ext cx="7662863" cy="4648200"/>
          </a:xfrm>
        </p:spPr>
        <p:txBody>
          <a:bodyPr lIns="90477" tIns="44445" rIns="90477" bIns="44445"/>
          <a:lstStyle/>
          <a:p>
            <a:pPr eaLnBrk="1" hangingPunct="1">
              <a:lnSpc>
                <a:spcPct val="80000"/>
              </a:lnSpc>
            </a:pPr>
            <a:r>
              <a:rPr lang="en-US" smtClean="0">
                <a:solidFill>
                  <a:schemeClr val="hlink"/>
                </a:solidFill>
              </a:rPr>
              <a:t>1% decrease in A</a:t>
            </a:r>
            <a:r>
              <a:rPr lang="en-US" baseline="-25000" smtClean="0">
                <a:solidFill>
                  <a:schemeClr val="hlink"/>
                </a:solidFill>
              </a:rPr>
              <a:t>1</a:t>
            </a:r>
            <a:r>
              <a:rPr lang="en-US" smtClean="0">
                <a:solidFill>
                  <a:schemeClr val="hlink"/>
                </a:solidFill>
              </a:rPr>
              <a:t>c reduces microvascular complications by 35% </a:t>
            </a:r>
          </a:p>
          <a:p>
            <a:pPr eaLnBrk="1" hangingPunct="1">
              <a:lnSpc>
                <a:spcPct val="80000"/>
              </a:lnSpc>
            </a:pPr>
            <a:r>
              <a:rPr lang="en-US" sz="2800" smtClean="0"/>
              <a:t>1% decrease in A</a:t>
            </a:r>
            <a:r>
              <a:rPr lang="en-US" sz="2800" baseline="-25000" smtClean="0"/>
              <a:t>1</a:t>
            </a:r>
            <a:r>
              <a:rPr lang="en-US" sz="2800" smtClean="0"/>
              <a:t>c reduces diabetes related deaths by 25%</a:t>
            </a:r>
          </a:p>
          <a:p>
            <a:pPr algn="r" eaLnBrk="1" hangingPunct="1">
              <a:lnSpc>
                <a:spcPct val="80000"/>
              </a:lnSpc>
              <a:buFont typeface="Wingdings" pitchFamily="2" charset="2"/>
              <a:buNone/>
            </a:pPr>
            <a:endParaRPr lang="en-US" sz="1600" i="1" smtClean="0"/>
          </a:p>
          <a:p>
            <a:pPr eaLnBrk="1" latinLnBrk="1" hangingPunct="1">
              <a:lnSpc>
                <a:spcPct val="80000"/>
              </a:lnSpc>
            </a:pPr>
            <a:r>
              <a:rPr lang="en-US" sz="2800" smtClean="0"/>
              <a:t>B/P control (144/82) reduced risk of:</a:t>
            </a:r>
          </a:p>
          <a:p>
            <a:pPr lvl="1" eaLnBrk="1" latinLnBrk="1" hangingPunct="1">
              <a:lnSpc>
                <a:spcPct val="80000"/>
              </a:lnSpc>
            </a:pPr>
            <a:r>
              <a:rPr lang="en-US" smtClean="0">
                <a:solidFill>
                  <a:schemeClr val="hlink"/>
                </a:solidFill>
              </a:rPr>
              <a:t>Heart failure (56%)</a:t>
            </a:r>
          </a:p>
          <a:p>
            <a:pPr lvl="1" eaLnBrk="1" latinLnBrk="1" hangingPunct="1">
              <a:lnSpc>
                <a:spcPct val="80000"/>
              </a:lnSpc>
            </a:pPr>
            <a:r>
              <a:rPr lang="en-US" smtClean="0">
                <a:solidFill>
                  <a:schemeClr val="hlink"/>
                </a:solidFill>
              </a:rPr>
              <a:t>Stroke (44%)</a:t>
            </a:r>
          </a:p>
          <a:p>
            <a:pPr lvl="1" eaLnBrk="1" latinLnBrk="1" hangingPunct="1">
              <a:lnSpc>
                <a:spcPct val="80000"/>
              </a:lnSpc>
            </a:pPr>
            <a:r>
              <a:rPr lang="en-US" smtClean="0">
                <a:solidFill>
                  <a:schemeClr val="hlink"/>
                </a:solidFill>
              </a:rPr>
              <a:t>Death from diabetes (32%)</a:t>
            </a:r>
          </a:p>
          <a:p>
            <a:pPr algn="r" eaLnBrk="1" hangingPunct="1">
              <a:lnSpc>
                <a:spcPct val="80000"/>
              </a:lnSpc>
              <a:buFont typeface="Wingdings" pitchFamily="2" charset="2"/>
              <a:buNone/>
            </a:pPr>
            <a:endParaRPr lang="en-US" sz="1800" i="1" smtClean="0"/>
          </a:p>
          <a:p>
            <a:pPr algn="r" eaLnBrk="1" hangingPunct="1">
              <a:lnSpc>
                <a:spcPct val="80000"/>
              </a:lnSpc>
              <a:buFont typeface="Wingdings" pitchFamily="2" charset="2"/>
              <a:buNone/>
            </a:pPr>
            <a:endParaRPr lang="en-US" sz="1600" i="1" smtClean="0"/>
          </a:p>
          <a:p>
            <a:pPr algn="r" eaLnBrk="1" hangingPunct="1">
              <a:lnSpc>
                <a:spcPct val="80000"/>
              </a:lnSpc>
              <a:buFont typeface="Wingdings" pitchFamily="2" charset="2"/>
              <a:buNone/>
            </a:pPr>
            <a:r>
              <a:rPr lang="en-US" sz="1600" i="1" smtClean="0"/>
              <a:t>Lancet 352: 837-865, 1998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5400" dirty="0" smtClean="0"/>
              <a:t>“Legacy Effect”</a:t>
            </a:r>
          </a:p>
        </p:txBody>
      </p:sp>
      <p:sp>
        <p:nvSpPr>
          <p:cNvPr id="81923" name="Rectangle 3"/>
          <p:cNvSpPr>
            <a:spLocks noGrp="1" noChangeArrowheads="1"/>
          </p:cNvSpPr>
          <p:nvPr>
            <p:ph idx="1"/>
          </p:nvPr>
        </p:nvSpPr>
        <p:spPr>
          <a:xfrm>
            <a:off x="455613" y="1371600"/>
            <a:ext cx="8226425" cy="5105399"/>
          </a:xfrm>
        </p:spPr>
        <p:txBody>
          <a:bodyPr/>
          <a:lstStyle/>
          <a:p>
            <a:pPr eaLnBrk="1" hangingPunct="1">
              <a:lnSpc>
                <a:spcPct val="90000"/>
              </a:lnSpc>
            </a:pPr>
            <a:r>
              <a:rPr lang="en-US" sz="3600" dirty="0" smtClean="0"/>
              <a:t>For participants of DCCT and UKPDS </a:t>
            </a:r>
          </a:p>
          <a:p>
            <a:pPr lvl="1" eaLnBrk="1" hangingPunct="1">
              <a:lnSpc>
                <a:spcPct val="90000"/>
              </a:lnSpc>
            </a:pPr>
            <a:r>
              <a:rPr lang="en-US" sz="3200" dirty="0" smtClean="0"/>
              <a:t>long lasting benefit of early intensive BG control prevents</a:t>
            </a:r>
          </a:p>
          <a:p>
            <a:pPr lvl="2" eaLnBrk="1" hangingPunct="1">
              <a:lnSpc>
                <a:spcPct val="90000"/>
              </a:lnSpc>
            </a:pPr>
            <a:r>
              <a:rPr lang="en-US" sz="2800" dirty="0" err="1"/>
              <a:t>m</a:t>
            </a:r>
            <a:r>
              <a:rPr lang="en-US" sz="2800" dirty="0" err="1" smtClean="0"/>
              <a:t>icrovascular</a:t>
            </a:r>
            <a:r>
              <a:rPr lang="en-US" sz="2800" dirty="0" smtClean="0"/>
              <a:t> complications</a:t>
            </a:r>
          </a:p>
          <a:p>
            <a:pPr lvl="2" eaLnBrk="1" hangingPunct="1">
              <a:lnSpc>
                <a:spcPct val="90000"/>
              </a:lnSpc>
            </a:pPr>
            <a:r>
              <a:rPr lang="en-US" sz="2800" dirty="0" err="1" smtClean="0"/>
              <a:t>Macrovascular</a:t>
            </a:r>
            <a:r>
              <a:rPr lang="en-US" sz="2800" dirty="0" smtClean="0"/>
              <a:t> complications (15-55% decrease)</a:t>
            </a:r>
          </a:p>
          <a:p>
            <a:pPr lvl="1" eaLnBrk="1" hangingPunct="1">
              <a:lnSpc>
                <a:spcPct val="90000"/>
              </a:lnSpc>
            </a:pPr>
            <a:r>
              <a:rPr lang="en-US" sz="3200" dirty="0" smtClean="0"/>
              <a:t>Even though their BG levels increased over time</a:t>
            </a:r>
          </a:p>
          <a:p>
            <a:pPr lvl="1" eaLnBrk="1" hangingPunct="1">
              <a:lnSpc>
                <a:spcPct val="90000"/>
              </a:lnSpc>
            </a:pPr>
            <a:r>
              <a:rPr lang="en-US" sz="3200" dirty="0" smtClean="0"/>
              <a:t>Message – Catch early and</a:t>
            </a:r>
          </a:p>
          <a:p>
            <a:pPr marL="457200" lvl="1" indent="0" eaLnBrk="1" hangingPunct="1">
              <a:lnSpc>
                <a:spcPct val="90000"/>
              </a:lnSpc>
              <a:buNone/>
            </a:pPr>
            <a:r>
              <a:rPr lang="en-US" sz="3200" dirty="0" smtClean="0"/>
              <a:t>Treat aggressively</a:t>
            </a:r>
          </a:p>
          <a:p>
            <a:pPr lvl="1" eaLnBrk="1" hangingPunct="1">
              <a:lnSpc>
                <a:spcPct val="90000"/>
              </a:lnSpc>
            </a:pPr>
            <a:endParaRPr lang="en-US" sz="3200" dirty="0" smtClean="0"/>
          </a:p>
          <a:p>
            <a:pPr lvl="1" eaLnBrk="1" hangingPunct="1">
              <a:lnSpc>
                <a:spcPct val="90000"/>
              </a:lnSpc>
            </a:pPr>
            <a:endParaRPr lang="en-US" dirty="0" smtClean="0"/>
          </a:p>
          <a:p>
            <a:pPr marL="457200" lvl="1" indent="0" eaLnBrk="1" hangingPunct="1">
              <a:lnSpc>
                <a:spcPct val="90000"/>
              </a:lnSpc>
              <a:buNone/>
            </a:pPr>
            <a:endParaRPr lang="en-US" dirty="0" smtClean="0"/>
          </a:p>
        </p:txBody>
      </p:sp>
      <p:pic>
        <p:nvPicPr>
          <p:cNvPr id="30722" name="Picture 2" descr="C:\Users\Beverly\AppData\Local\Microsoft\Windows\Temporary Internet Files\Content.IE5\DJWH7WCO\MP9004276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748" y="4800600"/>
            <a:ext cx="2488163"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solidFill>
                  <a:srgbClr val="FFCC00"/>
                </a:solidFill>
              </a:rPr>
              <a:t>Goals of Care</a:t>
            </a:r>
          </a:p>
        </p:txBody>
      </p:sp>
      <p:pic>
        <p:nvPicPr>
          <p:cNvPr id="1925124" name="MPj04027780000[1].j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985322" y="1609725"/>
            <a:ext cx="6182756" cy="4846638"/>
          </a:xfrm>
        </p:spPr>
      </p:pic>
      <p:pic>
        <p:nvPicPr>
          <p:cNvPr id="82947" name="Picture 3" descr="j02938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1238" y="2732088"/>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chemeClr val="accent4">
                    <a:lumMod val="75000"/>
                  </a:schemeClr>
                </a:solidFill>
              </a:rPr>
              <a:t>A</a:t>
            </a:r>
            <a:r>
              <a:rPr lang="en-US" sz="6000" dirty="0" smtClean="0"/>
              <a:t>1C</a:t>
            </a:r>
          </a:p>
          <a:p>
            <a:pPr lvl="1" eaLnBrk="1" hangingPunct="1">
              <a:buSzPct val="75000"/>
              <a:buFont typeface="Wingdings" pitchFamily="2" charset="2"/>
              <a:buNone/>
            </a:pPr>
            <a:r>
              <a:rPr lang="en-US" sz="6000" dirty="0" smtClean="0">
                <a:solidFill>
                  <a:schemeClr val="accent4">
                    <a:lumMod val="75000"/>
                  </a:schemeClr>
                </a:solidFill>
              </a:rPr>
              <a:t>B</a:t>
            </a:r>
            <a:r>
              <a:rPr lang="en-US" sz="6000" dirty="0" smtClean="0"/>
              <a:t>lood Pressure</a:t>
            </a:r>
          </a:p>
          <a:p>
            <a:pPr lvl="1" eaLnBrk="1" hangingPunct="1">
              <a:buSzPct val="75000"/>
              <a:buFont typeface="Wingdings" pitchFamily="2" charset="2"/>
              <a:buNone/>
            </a:pPr>
            <a:r>
              <a:rPr lang="en-US" sz="6000" dirty="0" smtClean="0">
                <a:solidFill>
                  <a:schemeClr val="accent4">
                    <a:lumMod val="75000"/>
                  </a:schemeClr>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smtClean="0"/>
              <a:t>A1c Test</a:t>
            </a:r>
            <a:endParaRPr lang="en-US" smtClean="0"/>
          </a:p>
        </p:txBody>
      </p:sp>
      <p:sp>
        <p:nvSpPr>
          <p:cNvPr id="84995" name="Rectangle 3"/>
          <p:cNvSpPr>
            <a:spLocks noGrp="1" noChangeArrowheads="1"/>
          </p:cNvSpPr>
          <p:nvPr>
            <p:ph idx="1"/>
          </p:nvPr>
        </p:nvSpPr>
        <p:spPr>
          <a:xfrm>
            <a:off x="685800" y="1600200"/>
            <a:ext cx="5867400" cy="4953000"/>
          </a:xfrm>
        </p:spPr>
        <p:txBody>
          <a:bodyPr/>
          <a:lstStyle/>
          <a:p>
            <a:pPr eaLnBrk="1" hangingPunct="1"/>
            <a:r>
              <a:rPr lang="en-US" sz="2800" smtClean="0"/>
              <a:t>Measures glycation of RBC’s over 2-3 months</a:t>
            </a:r>
          </a:p>
          <a:p>
            <a:pPr eaLnBrk="1" hangingPunct="1"/>
            <a:r>
              <a:rPr lang="en-US" sz="2800" smtClean="0"/>
              <a:t>Weighted mean (50% preceding month)</a:t>
            </a:r>
          </a:p>
          <a:p>
            <a:pPr eaLnBrk="1" hangingPunct="1"/>
            <a:r>
              <a:rPr lang="en-US" sz="2800" smtClean="0"/>
              <a:t>Each 1% ~ 29mg/dl</a:t>
            </a:r>
          </a:p>
          <a:p>
            <a:pPr eaLnBrk="1" hangingPunct="1"/>
            <a:r>
              <a:rPr lang="en-US" sz="2800" smtClean="0"/>
              <a:t>Accuracy: affected by some anemias, hemoglobinopathies</a:t>
            </a:r>
          </a:p>
          <a:p>
            <a:pPr eaLnBrk="1" hangingPunct="1"/>
            <a:r>
              <a:rPr lang="en-US" sz="2800" smtClean="0"/>
              <a:t>A measurement of glucose in fasting and postprandial states</a:t>
            </a:r>
          </a:p>
          <a:p>
            <a:pPr algn="r" eaLnBrk="1" hangingPunct="1">
              <a:buFont typeface="Wingdings" pitchFamily="2" charset="2"/>
              <a:buNone/>
            </a:pPr>
            <a:endParaRPr lang="en-US" sz="1600" smtClean="0"/>
          </a:p>
        </p:txBody>
      </p:sp>
      <p:pic>
        <p:nvPicPr>
          <p:cNvPr id="84996" name="Picture 4" descr="j02114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8288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04800"/>
            <a:ext cx="8128000" cy="1143000"/>
          </a:xfrm>
        </p:spPr>
        <p:txBody>
          <a:bodyPr lIns="90477" tIns="44445" rIns="90477" bIns="44445" anchor="b" anchorCtr="0">
            <a:noAutofit/>
          </a:bodyPr>
          <a:lstStyle/>
          <a:p>
            <a:pPr eaLnBrk="1" hangingPunct="1"/>
            <a:r>
              <a:rPr lang="en-US" sz="2800" dirty="0" smtClean="0"/>
              <a:t>A1c Goals for Non Pregnant Adults</a:t>
            </a:r>
            <a:br>
              <a:rPr lang="en-US" sz="2800" dirty="0" smtClean="0"/>
            </a:br>
            <a:r>
              <a:rPr lang="en-US" sz="2800" dirty="0" smtClean="0"/>
              <a:t>Individualize Targets – ADA  </a:t>
            </a:r>
          </a:p>
        </p:txBody>
      </p:sp>
      <p:sp>
        <p:nvSpPr>
          <p:cNvPr id="86019" name="Rectangle 3"/>
          <p:cNvSpPr>
            <a:spLocks noGrp="1" noChangeArrowheads="1"/>
          </p:cNvSpPr>
          <p:nvPr>
            <p:ph sz="half" idx="1"/>
          </p:nvPr>
        </p:nvSpPr>
        <p:spPr>
          <a:xfrm>
            <a:off x="533400" y="1676400"/>
            <a:ext cx="8382000" cy="4876800"/>
          </a:xfrm>
          <a:ln w="12700">
            <a:solidFill>
              <a:schemeClr val="tx1"/>
            </a:solidFill>
            <a:miter lim="800000"/>
            <a:headEnd/>
            <a:tailEnd/>
          </a:ln>
        </p:spPr>
        <p:txBody>
          <a:bodyPr lIns="90477" tIns="44445" rIns="90477" bIns="44445"/>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accent4">
                    <a:lumMod val="75000"/>
                  </a:schemeClr>
                </a:solidFill>
              </a:rPr>
              <a:t>in general</a:t>
            </a:r>
          </a:p>
          <a:p>
            <a:pPr lvl="1" eaLnBrk="1" hangingPunct="1">
              <a:buSzPct val="75000"/>
            </a:pPr>
            <a:r>
              <a:rPr lang="en-US" sz="3200" dirty="0" smtClean="0"/>
              <a:t> For </a:t>
            </a:r>
            <a:r>
              <a:rPr lang="en-US" sz="3200" dirty="0" smtClean="0">
                <a:solidFill>
                  <a:schemeClr val="accent4">
                    <a:lumMod val="75000"/>
                  </a:schemeClr>
                </a:solidFill>
              </a:rPr>
              <a:t>individual</a:t>
            </a:r>
            <a:r>
              <a:rPr lang="en-US" sz="3200" dirty="0" smtClean="0"/>
              <a:t> </a:t>
            </a:r>
            <a:r>
              <a:rPr lang="en-US" sz="3200" dirty="0" err="1" smtClean="0"/>
              <a:t>pts</a:t>
            </a:r>
            <a:r>
              <a:rPr lang="en-US" sz="3200" dirty="0" smtClean="0"/>
              <a:t>, as close to normal as possible (&lt;6%) w/out significant hypo*</a:t>
            </a:r>
          </a:p>
          <a:p>
            <a:pPr lvl="1" eaLnBrk="1" hangingPunct="1">
              <a:buSzPct val="75000"/>
            </a:pPr>
            <a:endParaRPr lang="en-US" sz="2800" i="1" dirty="0" smtClean="0"/>
          </a:p>
          <a:p>
            <a:pPr lvl="1" eaLnBrk="1" hangingPunct="1">
              <a:buSzPct val="75000"/>
            </a:pPr>
            <a:r>
              <a:rPr lang="en-US" sz="2800" i="1" dirty="0" smtClean="0">
                <a:solidFill>
                  <a:schemeClr val="tx1">
                    <a:lumMod val="95000"/>
                    <a:lumOff val="5000"/>
                  </a:schemeClr>
                </a:solidFill>
              </a:rPr>
              <a:t>Goals based on:</a:t>
            </a:r>
          </a:p>
          <a:p>
            <a:pPr lvl="2" eaLnBrk="1" hangingPunct="1">
              <a:buSzPct val="75000"/>
            </a:pPr>
            <a:r>
              <a:rPr lang="en-US" sz="2400" i="1" dirty="0" smtClean="0"/>
              <a:t>Duration of </a:t>
            </a:r>
            <a:r>
              <a:rPr lang="en-US" sz="2400" i="1" dirty="0" err="1" smtClean="0"/>
              <a:t>dm</a:t>
            </a:r>
            <a:endParaRPr lang="en-US" sz="2400" i="1" dirty="0" smtClean="0"/>
          </a:p>
          <a:p>
            <a:pPr lvl="2" eaLnBrk="1" hangingPunct="1">
              <a:buSzPct val="75000"/>
            </a:pPr>
            <a:r>
              <a:rPr lang="en-US" sz="2400" i="1" dirty="0" smtClean="0"/>
              <a:t>Life expectancy</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smtClean="0"/>
              <a:t>Individual patient considerations</a:t>
            </a:r>
            <a:endParaRPr lang="en-US" sz="1200" i="1"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0"/>
            <a:ext cx="8226425" cy="914400"/>
          </a:xfrm>
          <a:noFill/>
        </p:spPr>
        <p:txBody>
          <a:bodyPr lIns="90477" tIns="44445" rIns="90477" bIns="44445" anchor="b"/>
          <a:lstStyle/>
          <a:p>
            <a:pPr eaLnBrk="1" hangingPunct="1"/>
            <a:r>
              <a:rPr lang="en-US" sz="4400" dirty="0" smtClean="0"/>
              <a:t>Diabetes in America 2014</a:t>
            </a:r>
            <a:endParaRPr lang="en-US" sz="3200" dirty="0" smtClean="0">
              <a:sym typeface="Monotype Sorts" pitchFamily="2" charset="2"/>
            </a:endParaRPr>
          </a:p>
        </p:txBody>
      </p:sp>
      <p:sp>
        <p:nvSpPr>
          <p:cNvPr id="7171" name="Rectangle 3"/>
          <p:cNvSpPr>
            <a:spLocks noGrp="1" noChangeArrowheads="1"/>
          </p:cNvSpPr>
          <p:nvPr>
            <p:ph idx="1"/>
          </p:nvPr>
        </p:nvSpPr>
        <p:spPr>
          <a:xfrm>
            <a:off x="504825" y="1447800"/>
            <a:ext cx="7086600" cy="3429000"/>
          </a:xfrm>
        </p:spPr>
        <p:txBody>
          <a:bodyPr lIns="90477" tIns="44445" rIns="90477" bIns="44445"/>
          <a:lstStyle/>
          <a:p>
            <a:pPr eaLnBrk="1" hangingPunct="1">
              <a:lnSpc>
                <a:spcPct val="90000"/>
              </a:lnSpc>
              <a:defRPr/>
            </a:pPr>
            <a:r>
              <a:rPr lang="en-US" sz="3600" b="1" dirty="0" smtClean="0">
                <a:solidFill>
                  <a:schemeClr val="accent1">
                    <a:lumMod val="75000"/>
                  </a:schemeClr>
                </a:solidFill>
              </a:rPr>
              <a:t>  25.8</a:t>
            </a:r>
            <a:r>
              <a:rPr lang="en-US" sz="4000" dirty="0" smtClean="0">
                <a:solidFill>
                  <a:schemeClr val="accent1">
                    <a:lumMod val="75000"/>
                  </a:schemeClr>
                </a:solidFill>
              </a:rPr>
              <a:t> million or  &gt; </a:t>
            </a:r>
            <a:r>
              <a:rPr lang="en-US" sz="3600" b="1" dirty="0" smtClean="0">
                <a:solidFill>
                  <a:schemeClr val="accent1">
                    <a:lumMod val="75000"/>
                  </a:schemeClr>
                </a:solidFill>
              </a:rPr>
              <a:t>8.3%</a:t>
            </a:r>
          </a:p>
          <a:p>
            <a:pPr eaLnBrk="1" hangingPunct="1">
              <a:lnSpc>
                <a:spcPct val="90000"/>
              </a:lnSpc>
              <a:defRPr/>
            </a:pPr>
            <a:r>
              <a:rPr lang="en-US" sz="3600" b="1" dirty="0" smtClean="0">
                <a:solidFill>
                  <a:schemeClr val="accent4">
                    <a:lumMod val="75000"/>
                  </a:schemeClr>
                </a:solidFill>
              </a:rPr>
              <a:t>  </a:t>
            </a:r>
            <a:r>
              <a:rPr lang="en-US" sz="3600" b="1" dirty="0" smtClean="0">
                <a:solidFill>
                  <a:schemeClr val="accent1">
                    <a:lumMod val="75000"/>
                  </a:schemeClr>
                </a:solidFill>
              </a:rPr>
              <a:t>79 million have pre diabetes</a:t>
            </a:r>
          </a:p>
          <a:p>
            <a:pPr algn="r" eaLnBrk="1" hangingPunct="1">
              <a:lnSpc>
                <a:spcPct val="90000"/>
              </a:lnSpc>
              <a:buFont typeface="Wingdings" pitchFamily="2" charset="2"/>
              <a:buNone/>
              <a:defRPr/>
            </a:pPr>
            <a:endParaRPr lang="en-US" sz="1800" dirty="0" smtClean="0"/>
          </a:p>
          <a:p>
            <a:pPr algn="r" eaLnBrk="1" hangingPunct="1">
              <a:lnSpc>
                <a:spcPct val="90000"/>
              </a:lnSpc>
              <a:buFont typeface="Wingdings" pitchFamily="2" charset="2"/>
              <a:buNone/>
              <a:defRPr/>
            </a:pPr>
            <a:endParaRPr lang="en-US" sz="1800" dirty="0"/>
          </a:p>
          <a:p>
            <a:pPr algn="r" eaLnBrk="1" hangingPunct="1">
              <a:lnSpc>
                <a:spcPct val="90000"/>
              </a:lnSpc>
              <a:buFont typeface="Wingdings" pitchFamily="2" charset="2"/>
              <a:buNone/>
              <a:defRPr/>
            </a:pPr>
            <a:r>
              <a:rPr lang="en-US" sz="1800" dirty="0" smtClean="0"/>
              <a:t>CDC 2011</a:t>
            </a:r>
          </a:p>
          <a:p>
            <a:pPr algn="r" eaLnBrk="1" hangingPunct="1">
              <a:lnSpc>
                <a:spcPct val="90000"/>
              </a:lnSpc>
              <a:buFont typeface="Wingdings" pitchFamily="2" charset="2"/>
              <a:buNone/>
              <a:defRPr/>
            </a:pPr>
            <a:r>
              <a:rPr lang="en-US" sz="2400" dirty="0" smtClean="0"/>
              <a:t>         </a:t>
            </a:r>
          </a:p>
        </p:txBody>
      </p:sp>
      <p:pic>
        <p:nvPicPr>
          <p:cNvPr id="819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937"/>
            <a:ext cx="8096250" cy="264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58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smtClean="0"/>
              <a:t>A1c and Estimated Avg Glucose (eAG) 2008 	</a:t>
            </a:r>
          </a:p>
        </p:txBody>
      </p:sp>
      <p:sp>
        <p:nvSpPr>
          <p:cNvPr id="88067" name="Rectangle 3"/>
          <p:cNvSpPr>
            <a:spLocks noGrp="1" noChangeArrowheads="1"/>
          </p:cNvSpPr>
          <p:nvPr>
            <p:ph idx="1"/>
          </p:nvPr>
        </p:nvSpPr>
        <p:spPr>
          <a:xfrm>
            <a:off x="381000" y="1752600"/>
            <a:ext cx="7543800" cy="4514850"/>
          </a:xfrm>
        </p:spPr>
        <p:txBody>
          <a:bodyPr>
            <a:normAutofit lnSpcReduction="10000"/>
          </a:bodyPr>
          <a:lstStyle/>
          <a:p>
            <a:pPr eaLnBrk="1" hangingPunct="1">
              <a:lnSpc>
                <a:spcPct val="80000"/>
              </a:lnSpc>
              <a:buFont typeface="Wingdings" pitchFamily="2" charset="2"/>
              <a:buNone/>
            </a:pPr>
            <a:r>
              <a:rPr lang="en-US" sz="2400" u="sng" smtClean="0">
                <a:solidFill>
                  <a:schemeClr val="hlink"/>
                </a:solidFill>
              </a:rPr>
              <a:t>A1c (%)			eAG</a:t>
            </a:r>
          </a:p>
          <a:p>
            <a:pPr eaLnBrk="1" hangingPunct="1">
              <a:lnSpc>
                <a:spcPct val="80000"/>
              </a:lnSpc>
              <a:buFont typeface="Wingdings" pitchFamily="2" charset="2"/>
              <a:buNone/>
            </a:pPr>
            <a:r>
              <a:rPr lang="en-US" sz="2400" smtClean="0"/>
              <a:t>	5				  97</a:t>
            </a:r>
          </a:p>
          <a:p>
            <a:pPr eaLnBrk="1" hangingPunct="1">
              <a:lnSpc>
                <a:spcPct val="80000"/>
              </a:lnSpc>
              <a:buFont typeface="Wingdings" pitchFamily="2" charset="2"/>
              <a:buNone/>
            </a:pPr>
            <a:r>
              <a:rPr lang="en-US" sz="2400" smtClean="0"/>
              <a:t>    6				126</a:t>
            </a:r>
          </a:p>
          <a:p>
            <a:pPr eaLnBrk="1" hangingPunct="1">
              <a:lnSpc>
                <a:spcPct val="80000"/>
              </a:lnSpc>
              <a:buFont typeface="Wingdings" pitchFamily="2" charset="2"/>
              <a:buNone/>
            </a:pPr>
            <a:r>
              <a:rPr lang="en-US" sz="2400" smtClean="0"/>
              <a:t>	7				154</a:t>
            </a:r>
          </a:p>
          <a:p>
            <a:pPr eaLnBrk="1" hangingPunct="1">
              <a:lnSpc>
                <a:spcPct val="80000"/>
              </a:lnSpc>
              <a:buFont typeface="Wingdings" pitchFamily="2" charset="2"/>
              <a:buNone/>
            </a:pPr>
            <a:r>
              <a:rPr lang="en-US" sz="2400" smtClean="0"/>
              <a:t>	8				183</a:t>
            </a:r>
          </a:p>
          <a:p>
            <a:pPr eaLnBrk="1" hangingPunct="1">
              <a:lnSpc>
                <a:spcPct val="80000"/>
              </a:lnSpc>
              <a:buFont typeface="Wingdings" pitchFamily="2" charset="2"/>
              <a:buNone/>
            </a:pPr>
            <a:r>
              <a:rPr lang="en-US" sz="2400" smtClean="0"/>
              <a:t>	9				212</a:t>
            </a:r>
          </a:p>
          <a:p>
            <a:pPr eaLnBrk="1" hangingPunct="1">
              <a:lnSpc>
                <a:spcPct val="80000"/>
              </a:lnSpc>
              <a:buFont typeface="Wingdings" pitchFamily="2" charset="2"/>
              <a:buNone/>
            </a:pPr>
            <a:r>
              <a:rPr lang="en-US" sz="2400" smtClean="0"/>
              <a:t>	10				240</a:t>
            </a:r>
          </a:p>
          <a:p>
            <a:pPr eaLnBrk="1" hangingPunct="1">
              <a:lnSpc>
                <a:spcPct val="80000"/>
              </a:lnSpc>
              <a:buFont typeface="Wingdings" pitchFamily="2" charset="2"/>
              <a:buNone/>
            </a:pPr>
            <a:r>
              <a:rPr lang="en-US" sz="2400" smtClean="0"/>
              <a:t>	11				269	</a:t>
            </a:r>
          </a:p>
          <a:p>
            <a:pPr eaLnBrk="1" hangingPunct="1">
              <a:lnSpc>
                <a:spcPct val="80000"/>
              </a:lnSpc>
              <a:buFont typeface="Wingdings" pitchFamily="2" charset="2"/>
              <a:buNone/>
            </a:pPr>
            <a:r>
              <a:rPr lang="en-US" sz="2400" smtClean="0"/>
              <a:t>    12				298	</a:t>
            </a:r>
          </a:p>
          <a:p>
            <a:pPr eaLnBrk="1" hangingPunct="1">
              <a:lnSpc>
                <a:spcPct val="80000"/>
              </a:lnSpc>
              <a:buFont typeface="Wingdings" pitchFamily="2" charset="2"/>
              <a:buNone/>
            </a:pPr>
            <a:r>
              <a:rPr lang="en-US" sz="2400" smtClean="0"/>
              <a:t>			 </a:t>
            </a:r>
          </a:p>
          <a:p>
            <a:pPr algn="ctr" eaLnBrk="1" hangingPunct="1">
              <a:lnSpc>
                <a:spcPct val="80000"/>
              </a:lnSpc>
              <a:buFont typeface="Wingdings" pitchFamily="2" charset="2"/>
              <a:buNone/>
            </a:pPr>
            <a:r>
              <a:rPr lang="en-US" sz="2400" b="1" i="1" smtClean="0">
                <a:solidFill>
                  <a:schemeClr val="hlink"/>
                </a:solidFill>
              </a:rPr>
              <a:t>eAG = 28.7 x A1c-46.7  ~ 29 pts per 1%</a:t>
            </a:r>
          </a:p>
          <a:p>
            <a:pPr algn="r" eaLnBrk="1" hangingPunct="1">
              <a:lnSpc>
                <a:spcPct val="80000"/>
              </a:lnSpc>
              <a:buFont typeface="Wingdings"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itchFamily="2" charset="2"/>
              <a:buNone/>
            </a:pPr>
            <a:r>
              <a:rPr lang="en-US" sz="1400" smtClean="0"/>
              <a:t>Diabetes Care: 31, #8, August 2008</a:t>
            </a:r>
          </a:p>
        </p:txBody>
      </p:sp>
      <p:sp>
        <p:nvSpPr>
          <p:cNvPr id="4" name="TextBox 3"/>
          <p:cNvSpPr txBox="1"/>
          <p:nvPr/>
        </p:nvSpPr>
        <p:spPr>
          <a:xfrm>
            <a:off x="6324600" y="1905000"/>
            <a:ext cx="1905000" cy="1323975"/>
          </a:xfrm>
          <a:prstGeom prst="rect">
            <a:avLst/>
          </a:prstGeom>
          <a:noFill/>
        </p:spPr>
        <p:txBody>
          <a:bodyPr>
            <a:spAutoFit/>
          </a:bodyPr>
          <a:lstStyle/>
          <a:p>
            <a:pPr>
              <a:defRPr/>
            </a:pPr>
            <a:r>
              <a:rPr lang="en-US" sz="2000" b="1" dirty="0">
                <a:solidFill>
                  <a:schemeClr val="accent1">
                    <a:lumMod val="60000"/>
                    <a:lumOff val="40000"/>
                  </a:schemeClr>
                </a:solidFill>
              </a:rPr>
              <a:t>Order teaching tool kit free at diabetes.org</a:t>
            </a:r>
          </a:p>
        </p:txBody>
      </p:sp>
      <p:pic>
        <p:nvPicPr>
          <p:cNvPr id="88069" name="Picture 4" descr="C:\Program Files\Microsoft Office\MEDIA\CAGCAT10\j030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766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304800"/>
            <a:ext cx="8128000" cy="1143000"/>
          </a:xfrm>
        </p:spPr>
        <p:txBody>
          <a:bodyPr lIns="90477" tIns="44445" rIns="90477" bIns="44445" anchor="b" anchorCtr="0">
            <a:normAutofit fontScale="90000"/>
          </a:bodyPr>
          <a:lstStyle/>
          <a:p>
            <a:pPr eaLnBrk="1" hangingPunct="1"/>
            <a:r>
              <a:rPr lang="en-US" b="1" dirty="0" smtClean="0"/>
              <a:t>Glucose Goals </a:t>
            </a:r>
            <a:br>
              <a:rPr lang="en-US" b="1" dirty="0" smtClean="0"/>
            </a:br>
            <a:r>
              <a:rPr lang="en-US" sz="4000" b="1" dirty="0" smtClean="0"/>
              <a:t>Individualize Targets – ADA  </a:t>
            </a:r>
            <a:endParaRPr lang="en-US" b="1" dirty="0" smtClean="0"/>
          </a:p>
        </p:txBody>
      </p:sp>
      <p:sp>
        <p:nvSpPr>
          <p:cNvPr id="89091" name="Rectangle 3"/>
          <p:cNvSpPr>
            <a:spLocks noGrp="1" noChangeArrowheads="1"/>
          </p:cNvSpPr>
          <p:nvPr>
            <p:ph sz="half" idx="1"/>
          </p:nvPr>
        </p:nvSpPr>
        <p:spPr>
          <a:xfrm>
            <a:off x="609600" y="1728146"/>
            <a:ext cx="8077200" cy="4648200"/>
          </a:xfrm>
          <a:ln w="12700">
            <a:solidFill>
              <a:schemeClr val="tx1"/>
            </a:solidFill>
            <a:miter lim="800000"/>
            <a:headEnd/>
            <a:tailEnd/>
          </a:ln>
        </p:spPr>
        <p:txBody>
          <a:bodyPr lIns="90477" tIns="44445" rIns="90477" bIns="44445"/>
          <a:lstStyle/>
          <a:p>
            <a:pPr eaLnBrk="1" hangingPunct="1">
              <a:buFont typeface="Wingdings" pitchFamily="2" charset="2"/>
              <a:buNone/>
            </a:pPr>
            <a:endParaRPr lang="en-US" sz="2000" dirty="0" smtClean="0">
              <a:solidFill>
                <a:schemeClr val="tx2"/>
              </a:solidFill>
            </a:endParaRPr>
          </a:p>
          <a:p>
            <a:pPr lvl="1" eaLnBrk="1" hangingPunct="1">
              <a:buSzPct val="75000"/>
            </a:pPr>
            <a:r>
              <a:rPr lang="en-US" sz="3600" dirty="0" smtClean="0"/>
              <a:t> </a:t>
            </a:r>
            <a:r>
              <a:rPr lang="en-US" sz="4000" dirty="0" smtClean="0"/>
              <a:t>Pre-Prandial BG 70- 130</a:t>
            </a:r>
          </a:p>
          <a:p>
            <a:pPr lvl="1" eaLnBrk="1" hangingPunct="1">
              <a:buSzPct val="75000"/>
            </a:pPr>
            <a:endParaRPr lang="en-US" sz="2000" dirty="0" smtClean="0"/>
          </a:p>
          <a:p>
            <a:pPr lvl="1" eaLnBrk="1" hangingPunct="1">
              <a:buSzPct val="75000"/>
            </a:pPr>
            <a:r>
              <a:rPr lang="en-US" sz="4000" dirty="0" smtClean="0"/>
              <a:t> 1-2 </a:t>
            </a:r>
            <a:r>
              <a:rPr lang="en-US" sz="4000" dirty="0" err="1" smtClean="0"/>
              <a:t>hr</a:t>
            </a:r>
            <a:r>
              <a:rPr lang="en-US" sz="4000" dirty="0" smtClean="0"/>
              <a:t> post prandial &lt; than 180</a:t>
            </a:r>
          </a:p>
          <a:p>
            <a:pPr lvl="2" eaLnBrk="1" hangingPunct="1">
              <a:buSzPct val="75000"/>
              <a:buFont typeface="Wingdings" pitchFamily="2" charset="2"/>
              <a:buNone/>
            </a:pPr>
            <a:r>
              <a:rPr lang="en-US" sz="2800" dirty="0" smtClean="0"/>
              <a:t>*</a:t>
            </a:r>
            <a:r>
              <a:rPr lang="en-US" sz="2400" dirty="0" smtClean="0"/>
              <a:t>for </a:t>
            </a:r>
            <a:r>
              <a:rPr lang="en-US" sz="2400" dirty="0" err="1" smtClean="0"/>
              <a:t>nonpregnant</a:t>
            </a:r>
            <a:r>
              <a:rPr lang="en-US" sz="2400" dirty="0" smtClean="0"/>
              <a:t> adults</a:t>
            </a:r>
          </a:p>
          <a:p>
            <a:pPr lvl="2" eaLnBrk="1" hangingPunct="1">
              <a:buSzPct val="75000"/>
              <a:buFont typeface="Wingdings" pitchFamily="2" charset="2"/>
              <a:buNone/>
            </a:pPr>
            <a:endParaRPr lang="en-US" sz="2400"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pic>
        <p:nvPicPr>
          <p:cNvPr id="31746" name="Picture 2" descr="C:\Users\Beverly\AppData\Local\Microsoft\Windows\Temporary Internet Files\Content.IE5\DJWH7WCO\MC90038891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3160" y="4191000"/>
            <a:ext cx="2612238" cy="2207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20040"/>
            <a:ext cx="7772400" cy="1143000"/>
          </a:xfrm>
        </p:spPr>
        <p:txBody>
          <a:bodyPr lIns="90477" tIns="44445" rIns="90477" bIns="44445" anchor="b" anchorCtr="0">
            <a:normAutofit fontScale="90000"/>
          </a:bodyPr>
          <a:lstStyle/>
          <a:p>
            <a:pPr eaLnBrk="1" hangingPunct="1"/>
            <a:r>
              <a:rPr lang="en-US" dirty="0" smtClean="0"/>
              <a:t>BP Goal </a:t>
            </a:r>
            <a:br>
              <a:rPr lang="en-US" dirty="0" smtClean="0"/>
            </a:br>
            <a:r>
              <a:rPr lang="en-US" sz="2800" i="1" dirty="0" smtClean="0"/>
              <a:t>ADA Clinical Practice Recommendations  </a:t>
            </a:r>
          </a:p>
        </p:txBody>
      </p:sp>
      <p:sp>
        <p:nvSpPr>
          <p:cNvPr id="1947651" name="Rectangle 3"/>
          <p:cNvSpPr>
            <a:spLocks noGrp="1" noChangeArrowheads="1"/>
          </p:cNvSpPr>
          <p:nvPr>
            <p:ph sz="half" idx="1"/>
          </p:nvPr>
        </p:nvSpPr>
        <p:spPr>
          <a:xfrm>
            <a:off x="457200" y="1600200"/>
            <a:ext cx="8077200" cy="5257800"/>
          </a:xfrm>
        </p:spPr>
        <p:txBody>
          <a:bodyPr lIns="90477" tIns="44445" rIns="90477" bIns="44445"/>
          <a:lstStyle/>
          <a:p>
            <a:pPr eaLnBrk="1" hangingPunct="1">
              <a:buFont typeface="Wingdings" pitchFamily="2" charset="2"/>
              <a:buNone/>
            </a:pPr>
            <a:r>
              <a:rPr lang="en-US" sz="4400" b="1" dirty="0" smtClean="0">
                <a:solidFill>
                  <a:schemeClr val="accent1">
                    <a:lumMod val="60000"/>
                    <a:lumOff val="40000"/>
                  </a:schemeClr>
                </a:solidFill>
              </a:rPr>
              <a:t>BP &lt; 140 / 80</a:t>
            </a:r>
          </a:p>
          <a:p>
            <a:pPr lvl="1" eaLnBrk="1" hangingPunct="1">
              <a:buSzPct val="75000"/>
              <a:buFont typeface="Monotype Sorts" pitchFamily="2" charset="2"/>
              <a:buBlip>
                <a:blip r:embed="rId2"/>
              </a:buBlip>
            </a:pPr>
            <a:endParaRPr lang="en-US" sz="2000" dirty="0" smtClean="0">
              <a:solidFill>
                <a:schemeClr val="hlink"/>
              </a:solidFill>
            </a:endParaRPr>
          </a:p>
          <a:p>
            <a:pPr eaLnBrk="1" hangingPunct="1"/>
            <a:r>
              <a:rPr lang="en-US" dirty="0" smtClean="0"/>
              <a:t>Some </a:t>
            </a:r>
            <a:r>
              <a:rPr lang="en-US" dirty="0" err="1" smtClean="0"/>
              <a:t>pts</a:t>
            </a:r>
            <a:r>
              <a:rPr lang="en-US" dirty="0" smtClean="0"/>
              <a:t> may benefit from B/P 130/80</a:t>
            </a:r>
          </a:p>
          <a:p>
            <a:pPr eaLnBrk="1" hangingPunct="1"/>
            <a:r>
              <a:rPr lang="en-US" dirty="0" smtClean="0"/>
              <a:t>Lifestyle changes +</a:t>
            </a:r>
          </a:p>
          <a:p>
            <a:pPr eaLnBrk="1" hangingPunct="1"/>
            <a:r>
              <a:rPr lang="en-US" dirty="0" smtClean="0"/>
              <a:t>First Line B/P Drugs</a:t>
            </a:r>
          </a:p>
          <a:p>
            <a:pPr lvl="1" eaLnBrk="1" hangingPunct="1"/>
            <a:r>
              <a:rPr lang="en-US" sz="2800" dirty="0" smtClean="0"/>
              <a:t>ACE Inhibitors-   </a:t>
            </a:r>
          </a:p>
          <a:p>
            <a:pPr lvl="1" eaLnBrk="1" hangingPunct="1">
              <a:buSzPct val="75000"/>
            </a:pPr>
            <a:r>
              <a:rPr lang="en-US" sz="2800" dirty="0" smtClean="0"/>
              <a:t>Angiotensin receptor blocker (ARBs) (type 2)</a:t>
            </a:r>
          </a:p>
          <a:p>
            <a:pPr lvl="1" eaLnBrk="1" hangingPunct="1">
              <a:buSzPct val="75000"/>
            </a:pPr>
            <a:r>
              <a:rPr lang="en-US" sz="2800" dirty="0" smtClean="0"/>
              <a:t>Then add diuretic</a:t>
            </a:r>
          </a:p>
          <a:p>
            <a:pPr eaLnBrk="1" hangingPunct="1">
              <a:buSzPct val="75000"/>
            </a:pPr>
            <a:r>
              <a:rPr lang="en-US" dirty="0" smtClean="0"/>
              <a:t>Many </a:t>
            </a:r>
            <a:r>
              <a:rPr lang="en-US" dirty="0" err="1" smtClean="0"/>
              <a:t>pts</a:t>
            </a:r>
            <a:r>
              <a:rPr lang="en-US" dirty="0" smtClean="0"/>
              <a:t> require 2 or &gt; anti-HTN meds at max dose</a:t>
            </a:r>
          </a:p>
          <a:p>
            <a:pPr eaLnBrk="1" latinLnBrk="1" hangingPunct="1">
              <a:buFont typeface="Wingdings" pitchFamily="2" charset="2"/>
              <a:buNone/>
            </a:pPr>
            <a:endParaRPr lang="en-US" sz="2400" dirty="0" smtClean="0"/>
          </a:p>
        </p:txBody>
      </p:sp>
      <p:pic>
        <p:nvPicPr>
          <p:cNvPr id="90116" name="Picture 4" descr="j02810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2" end="2"/>
                                            </p:txEl>
                                          </p:spTgt>
                                        </p:tgtEl>
                                        <p:attrNameLst>
                                          <p:attrName>style.visibility</p:attrName>
                                        </p:attrNameLst>
                                      </p:cBhvr>
                                      <p:to>
                                        <p:strVal val="visible"/>
                                      </p:to>
                                    </p:set>
                                    <p:anim calcmode="lin" valueType="num">
                                      <p:cBhvr additive="base">
                                        <p:cTn id="13"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3" end="3"/>
                                            </p:txEl>
                                          </p:spTgt>
                                        </p:tgtEl>
                                        <p:attrNameLst>
                                          <p:attrName>style.visibility</p:attrName>
                                        </p:attrNameLst>
                                      </p:cBhvr>
                                      <p:to>
                                        <p:strVal val="visible"/>
                                      </p:to>
                                    </p:set>
                                    <p:anim calcmode="lin" valueType="num">
                                      <p:cBhvr additive="base">
                                        <p:cTn id="19" dur="500" fill="hold"/>
                                        <p:tgtEl>
                                          <p:spTgt spid="19476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320040"/>
            <a:ext cx="7924800" cy="1143000"/>
          </a:xfrm>
        </p:spPr>
        <p:txBody>
          <a:bodyPr lIns="90477" tIns="44445" rIns="90477" bIns="44445" anchor="b" anchorCtr="0">
            <a:normAutofit fontScale="90000"/>
          </a:bodyPr>
          <a:lstStyle/>
          <a:p>
            <a:pPr eaLnBrk="1" hangingPunct="1"/>
            <a:r>
              <a:rPr lang="en-US" dirty="0" smtClean="0"/>
              <a:t>*Lipid Goals </a:t>
            </a:r>
            <a:br>
              <a:rPr lang="en-US" dirty="0" smtClean="0"/>
            </a:br>
            <a:r>
              <a:rPr lang="en-US" sz="2800" i="1" dirty="0" smtClean="0"/>
              <a:t>ADA Clinical Practice Recommendations  </a:t>
            </a:r>
          </a:p>
        </p:txBody>
      </p:sp>
      <p:sp>
        <p:nvSpPr>
          <p:cNvPr id="1950723" name="Rectangle 3"/>
          <p:cNvSpPr>
            <a:spLocks noGrp="1" noChangeArrowheads="1"/>
          </p:cNvSpPr>
          <p:nvPr>
            <p:ph sz="half" idx="1"/>
          </p:nvPr>
        </p:nvSpPr>
        <p:spPr>
          <a:xfrm>
            <a:off x="1143000" y="1600200"/>
            <a:ext cx="7620000" cy="4727575"/>
          </a:xfrm>
        </p:spPr>
        <p:txBody>
          <a:bodyPr lIns="90477" tIns="44445" rIns="90477" bIns="44445"/>
          <a:lstStyle/>
          <a:p>
            <a:pPr lvl="1" eaLnBrk="1" hangingPunct="1">
              <a:lnSpc>
                <a:spcPct val="80000"/>
              </a:lnSpc>
              <a:buFont typeface="Monotype Sorts" pitchFamily="2" charset="2"/>
              <a:buNone/>
            </a:pPr>
            <a:endParaRPr lang="en-US" sz="1800" b="1" smtClean="0"/>
          </a:p>
          <a:p>
            <a:pPr lvl="1" eaLnBrk="1" hangingPunct="1">
              <a:lnSpc>
                <a:spcPct val="80000"/>
              </a:lnSpc>
              <a:buClr>
                <a:srgbClr val="33CC33"/>
              </a:buClr>
              <a:buSzPct val="75000"/>
              <a:buFont typeface="Wingdings" pitchFamily="2" charset="2"/>
              <a:buChar char="v"/>
            </a:pPr>
            <a:r>
              <a:rPr lang="en-US" sz="2800" b="1" smtClean="0"/>
              <a:t>LDL &lt; 100 mg/dL</a:t>
            </a:r>
          </a:p>
          <a:p>
            <a:pPr lvl="1" eaLnBrk="1" hangingPunct="1">
              <a:lnSpc>
                <a:spcPct val="80000"/>
              </a:lnSpc>
              <a:buClr>
                <a:srgbClr val="33CC33"/>
              </a:buClr>
              <a:buSzPct val="75000"/>
              <a:buFont typeface="Wingdings" pitchFamily="2" charset="2"/>
              <a:buChar char="v"/>
            </a:pPr>
            <a:r>
              <a:rPr lang="en-US" sz="2800" b="1" smtClean="0"/>
              <a:t>LDL &lt;70 in high risk pts = CVD + DM</a:t>
            </a:r>
          </a:p>
          <a:p>
            <a:pPr lvl="2" eaLnBrk="1" hangingPunct="1">
              <a:lnSpc>
                <a:spcPct val="80000"/>
              </a:lnSpc>
              <a:buClr>
                <a:srgbClr val="33CC33"/>
              </a:buClr>
              <a:buSzPct val="75000"/>
              <a:buFont typeface="Wingdings" pitchFamily="2" charset="2"/>
              <a:buChar char="v"/>
            </a:pPr>
            <a:endParaRPr lang="en-US" sz="2800" b="1" smtClean="0"/>
          </a:p>
          <a:p>
            <a:pPr lvl="1" eaLnBrk="1" hangingPunct="1">
              <a:lnSpc>
                <a:spcPct val="80000"/>
              </a:lnSpc>
              <a:buClr>
                <a:srgbClr val="33CC33"/>
              </a:buClr>
              <a:buSzPct val="75000"/>
              <a:buFont typeface="Wingdings" pitchFamily="2" charset="2"/>
              <a:buChar char="v"/>
            </a:pPr>
            <a:r>
              <a:rPr lang="en-US" sz="2800" b="1" smtClean="0"/>
              <a:t>HDL &gt; 40 mg/dL men</a:t>
            </a:r>
          </a:p>
          <a:p>
            <a:pPr lvl="1" eaLnBrk="1" hangingPunct="1">
              <a:lnSpc>
                <a:spcPct val="80000"/>
              </a:lnSpc>
              <a:buClr>
                <a:srgbClr val="33CC33"/>
              </a:buClr>
              <a:buSzPct val="75000"/>
              <a:buFont typeface="Wingdings" pitchFamily="2" charset="2"/>
              <a:buChar char="v"/>
            </a:pPr>
            <a:r>
              <a:rPr lang="en-US" sz="2800" b="1" smtClean="0"/>
              <a:t>HDL &gt; 50 mg/dL women</a:t>
            </a:r>
          </a:p>
          <a:p>
            <a:pPr lvl="2" eaLnBrk="1" hangingPunct="1">
              <a:lnSpc>
                <a:spcPct val="80000"/>
              </a:lnSpc>
              <a:buClr>
                <a:srgbClr val="33CC33"/>
              </a:buClr>
              <a:buSzPct val="75000"/>
              <a:buFont typeface="Wingdings" pitchFamily="2" charset="2"/>
              <a:buChar char="v"/>
            </a:pPr>
            <a:endParaRPr lang="en-US" smtClean="0"/>
          </a:p>
          <a:p>
            <a:pPr lvl="1" eaLnBrk="1" hangingPunct="1">
              <a:lnSpc>
                <a:spcPct val="80000"/>
              </a:lnSpc>
              <a:buClr>
                <a:srgbClr val="33CC33"/>
              </a:buClr>
              <a:buSzPct val="75000"/>
              <a:buFont typeface="Wingdings" pitchFamily="2" charset="2"/>
              <a:buChar char="v"/>
            </a:pPr>
            <a:r>
              <a:rPr lang="en-US" sz="2800" b="1" smtClean="0"/>
              <a:t>Trig &lt; 150 mg/dl</a:t>
            </a:r>
            <a:br>
              <a:rPr lang="en-US" sz="2800" b="1" smtClean="0"/>
            </a:br>
            <a:endParaRPr lang="en-US" sz="2800" b="1" smtClean="0"/>
          </a:p>
          <a:p>
            <a:pPr eaLnBrk="1" hangingPunct="1">
              <a:lnSpc>
                <a:spcPct val="80000"/>
              </a:lnSpc>
              <a:buSzPct val="75000"/>
              <a:buFont typeface="Monotype Sorts" pitchFamily="2" charset="2"/>
              <a:buNone/>
            </a:pPr>
            <a:r>
              <a:rPr lang="en-US" sz="3200" b="1" smtClean="0"/>
              <a:t>*</a:t>
            </a:r>
            <a:r>
              <a:rPr lang="en-US" sz="2400" b="1" i="1"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1800" b="1" smtClean="0">
                <a:solidFill>
                  <a:schemeClr val="hlink"/>
                </a:solidFill>
              </a:rPr>
              <a:t>  Screen biannually or annually, more often if indicated</a:t>
            </a:r>
          </a:p>
          <a:p>
            <a:pPr eaLnBrk="1" hangingPunct="1">
              <a:lnSpc>
                <a:spcPct val="80000"/>
              </a:lnSpc>
              <a:buFont typeface="Wingdings" pitchFamily="2" charset="2"/>
              <a:buNone/>
            </a:pPr>
            <a:endParaRPr lang="en-US" sz="1200" smtClean="0">
              <a:solidFill>
                <a:schemeClr val="hlink"/>
              </a:solidFill>
            </a:endParaRPr>
          </a:p>
          <a:p>
            <a:pPr lvl="1" eaLnBrk="1" hangingPunct="1">
              <a:lnSpc>
                <a:spcPct val="80000"/>
              </a:lnSpc>
              <a:buSzPct val="75000"/>
              <a:buFont typeface="Monotype Sorts" pitchFamily="2" charset="2"/>
              <a:buNone/>
            </a:pPr>
            <a:endParaRPr lang="en-US" sz="1600" smtClean="0"/>
          </a:p>
          <a:p>
            <a:pPr eaLnBrk="1" latinLnBrk="1" hangingPunct="1">
              <a:lnSpc>
                <a:spcPct val="80000"/>
              </a:lnSpc>
              <a:buFont typeface="Wingdings" pitchFamily="2" charset="2"/>
              <a:buNone/>
            </a:pPr>
            <a:endParaRPr lang="en-US" sz="120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0723">
                                            <p:txEl>
                                              <p:pRg st="4" end="4"/>
                                            </p:txEl>
                                          </p:spTgt>
                                        </p:tgtEl>
                                        <p:attrNameLst>
                                          <p:attrName>style.visibility</p:attrName>
                                        </p:attrNameLst>
                                      </p:cBhvr>
                                      <p:to>
                                        <p:strVal val="visible"/>
                                      </p:to>
                                    </p:set>
                                    <p:anim calcmode="lin" valueType="num">
                                      <p:cBhvr additive="base">
                                        <p:cTn id="7" dur="500" fill="hold"/>
                                        <p:tgtEl>
                                          <p:spTgt spid="195072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0723">
                                            <p:txEl>
                                              <p:pRg st="5" end="5"/>
                                            </p:txEl>
                                          </p:spTgt>
                                        </p:tgtEl>
                                        <p:attrNameLst>
                                          <p:attrName>style.visibility</p:attrName>
                                        </p:attrNameLst>
                                      </p:cBhvr>
                                      <p:to>
                                        <p:strVal val="visible"/>
                                      </p:to>
                                    </p:set>
                                    <p:anim calcmode="lin" valueType="num">
                                      <p:cBhvr additive="base">
                                        <p:cTn id="13" dur="500" fill="hold"/>
                                        <p:tgtEl>
                                          <p:spTgt spid="195072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0723">
                                            <p:txEl>
                                              <p:pRg st="1" end="1"/>
                                            </p:txEl>
                                          </p:spTgt>
                                        </p:tgtEl>
                                        <p:attrNameLst>
                                          <p:attrName>style.visibility</p:attrName>
                                        </p:attrNameLst>
                                      </p:cBhvr>
                                      <p:to>
                                        <p:strVal val="visible"/>
                                      </p:to>
                                    </p:set>
                                    <p:anim calcmode="lin" valueType="num">
                                      <p:cBhvr additive="base">
                                        <p:cTn id="19" dur="500" fill="hold"/>
                                        <p:tgtEl>
                                          <p:spTgt spid="19507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0723">
                                            <p:txEl>
                                              <p:pRg st="2" end="2"/>
                                            </p:txEl>
                                          </p:spTgt>
                                        </p:tgtEl>
                                        <p:attrNameLst>
                                          <p:attrName>style.visibility</p:attrName>
                                        </p:attrNameLst>
                                      </p:cBhvr>
                                      <p:to>
                                        <p:strVal val="visible"/>
                                      </p:to>
                                    </p:set>
                                    <p:anim calcmode="lin" valueType="num">
                                      <p:cBhvr additive="base">
                                        <p:cTn id="25" dur="500" fill="hold"/>
                                        <p:tgtEl>
                                          <p:spTgt spid="19507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50723">
                                            <p:txEl>
                                              <p:pRg st="7" end="7"/>
                                            </p:txEl>
                                          </p:spTgt>
                                        </p:tgtEl>
                                        <p:attrNameLst>
                                          <p:attrName>style.visibility</p:attrName>
                                        </p:attrNameLst>
                                      </p:cBhvr>
                                      <p:to>
                                        <p:strVal val="visible"/>
                                      </p:to>
                                    </p:set>
                                    <p:anim calcmode="lin" valueType="num">
                                      <p:cBhvr additive="base">
                                        <p:cTn id="31" dur="500" fill="hold"/>
                                        <p:tgtEl>
                                          <p:spTgt spid="195072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5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50723">
                                            <p:txEl>
                                              <p:pRg st="8" end="8"/>
                                            </p:txEl>
                                          </p:spTgt>
                                        </p:tgtEl>
                                        <p:attrNameLst>
                                          <p:attrName>style.visibility</p:attrName>
                                        </p:attrNameLst>
                                      </p:cBhvr>
                                      <p:to>
                                        <p:strVal val="visible"/>
                                      </p:to>
                                    </p:set>
                                    <p:anim calcmode="lin" valueType="num">
                                      <p:cBhvr additive="base">
                                        <p:cTn id="37" dur="500" fill="hold"/>
                                        <p:tgtEl>
                                          <p:spTgt spid="195072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507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950723">
                                            <p:txEl>
                                              <p:pRg st="9" end="9"/>
                                            </p:txEl>
                                          </p:spTgt>
                                        </p:tgtEl>
                                        <p:attrNameLst>
                                          <p:attrName>style.visibility</p:attrName>
                                        </p:attrNameLst>
                                      </p:cBhvr>
                                      <p:to>
                                        <p:strVal val="visible"/>
                                      </p:to>
                                    </p:set>
                                    <p:anim calcmode="lin" valueType="num">
                                      <p:cBhvr additive="base">
                                        <p:cTn id="43" dur="500" fill="hold"/>
                                        <p:tgtEl>
                                          <p:spTgt spid="19507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507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20040"/>
            <a:ext cx="7848600" cy="1143000"/>
          </a:xfrm>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92163" name="Rectangle 3"/>
          <p:cNvSpPr>
            <a:spLocks noGrp="1" noChangeArrowheads="1"/>
          </p:cNvSpPr>
          <p:nvPr>
            <p:ph idx="1"/>
          </p:nvPr>
        </p:nvSpPr>
        <p:spPr>
          <a:xfrm>
            <a:off x="685800" y="1676400"/>
            <a:ext cx="7772400" cy="4800600"/>
          </a:xfrm>
        </p:spPr>
        <p:txBody>
          <a:bodyPr lIns="90477" tIns="44445" rIns="90477" bIns="44445"/>
          <a:lstStyle/>
          <a:p>
            <a:pPr eaLnBrk="1" hangingPunct="1"/>
            <a:r>
              <a:rPr lang="en-US" dirty="0" smtClean="0"/>
              <a:t>Treatment Recommendations</a:t>
            </a:r>
          </a:p>
          <a:p>
            <a:pPr lvl="1" eaLnBrk="1" hangingPunct="1"/>
            <a:r>
              <a:rPr lang="en-US" sz="2400" dirty="0" smtClean="0"/>
              <a:t>Lifestyle interventions </a:t>
            </a:r>
          </a:p>
          <a:p>
            <a:pPr lvl="2" eaLnBrk="1" hangingPunct="1"/>
            <a:r>
              <a:rPr lang="en-US" sz="2400" dirty="0" smtClean="0"/>
              <a:t>reduce saturated &amp; trans fat, cholesterol</a:t>
            </a:r>
          </a:p>
          <a:p>
            <a:pPr lvl="2" eaLnBrk="1" hangingPunct="1"/>
            <a:r>
              <a:rPr lang="en-US" sz="2400" dirty="0" err="1" smtClean="0"/>
              <a:t>wt</a:t>
            </a:r>
            <a:r>
              <a:rPr lang="en-US" sz="2400" dirty="0" smtClean="0"/>
              <a:t> loss, physical activity, glucose control</a:t>
            </a:r>
          </a:p>
          <a:p>
            <a:pPr lvl="1" eaLnBrk="1" hangingPunct="1"/>
            <a:r>
              <a:rPr lang="en-US" dirty="0" smtClean="0">
                <a:solidFill>
                  <a:schemeClr val="tx2">
                    <a:lumMod val="75000"/>
                  </a:schemeClr>
                </a:solidFill>
              </a:rPr>
              <a:t>Add Statins to Lifestyle, regardless of baseline lipids for </a:t>
            </a:r>
            <a:r>
              <a:rPr lang="en-US" dirty="0" err="1" smtClean="0">
                <a:solidFill>
                  <a:schemeClr val="tx2">
                    <a:lumMod val="75000"/>
                  </a:schemeClr>
                </a:solidFill>
              </a:rPr>
              <a:t>pts</a:t>
            </a:r>
            <a:r>
              <a:rPr lang="en-US" dirty="0" smtClean="0">
                <a:solidFill>
                  <a:schemeClr val="tx2">
                    <a:lumMod val="75000"/>
                  </a:schemeClr>
                </a:solidFill>
              </a:rPr>
              <a:t>:</a:t>
            </a:r>
          </a:p>
          <a:p>
            <a:pPr lvl="2" eaLnBrk="1" hangingPunct="1"/>
            <a:r>
              <a:rPr lang="en-US" sz="2400" dirty="0" smtClean="0"/>
              <a:t>With CVD</a:t>
            </a:r>
          </a:p>
          <a:p>
            <a:pPr lvl="2" eaLnBrk="1" hangingPunct="1"/>
            <a:r>
              <a:rPr lang="en-US" sz="2400" dirty="0" smtClean="0"/>
              <a:t>Without CVD who are 40+ with CVD risk factor</a:t>
            </a:r>
          </a:p>
          <a:p>
            <a:pPr lvl="2" eaLnBrk="1" hangingPunct="1"/>
            <a:r>
              <a:rPr lang="en-US" sz="2400" dirty="0" smtClean="0"/>
              <a:t>For lower risk </a:t>
            </a:r>
            <a:r>
              <a:rPr lang="en-US" sz="2400" dirty="0" err="1" smtClean="0"/>
              <a:t>pts</a:t>
            </a:r>
            <a:r>
              <a:rPr lang="en-US" sz="2400" dirty="0" smtClean="0"/>
              <a:t>, consider statin if LDL &gt;100 or w/ multiple CVD risk factors</a:t>
            </a:r>
          </a:p>
          <a:p>
            <a:pPr lvl="2" eaLnBrk="1" hangingPunct="1"/>
            <a:endParaRPr lang="en-US" dirty="0" smtClean="0"/>
          </a:p>
          <a:p>
            <a:pPr eaLnBrk="1" hangingPunct="1"/>
            <a:endParaRPr lang="en-US" dirty="0" smtClean="0"/>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320040"/>
            <a:ext cx="7924800" cy="1143000"/>
          </a:xfrm>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1952771" name="Rectangle 3"/>
          <p:cNvSpPr>
            <a:spLocks noGrp="1" noChangeArrowheads="1"/>
          </p:cNvSpPr>
          <p:nvPr>
            <p:ph idx="1"/>
          </p:nvPr>
        </p:nvSpPr>
        <p:spPr>
          <a:xfrm>
            <a:off x="685800" y="1676400"/>
            <a:ext cx="7848600" cy="5181600"/>
          </a:xfrm>
        </p:spPr>
        <p:txBody>
          <a:bodyPr lIns="90477" tIns="44445" rIns="90477" bIns="44445"/>
          <a:lstStyle/>
          <a:p>
            <a:pPr eaLnBrk="1" hangingPunct="1"/>
            <a:r>
              <a:rPr lang="en-US" dirty="0" smtClean="0"/>
              <a:t>LDL cholesterol lowering - </a:t>
            </a:r>
            <a:r>
              <a:rPr lang="en-US" dirty="0" smtClean="0">
                <a:solidFill>
                  <a:schemeClr val="accent5">
                    <a:lumMod val="50000"/>
                  </a:schemeClr>
                </a:solidFill>
              </a:rPr>
              <a:t>first goal</a:t>
            </a:r>
          </a:p>
          <a:p>
            <a:pPr lvl="1" eaLnBrk="1" hangingPunct="1">
              <a:buSzPct val="75000"/>
            </a:pPr>
            <a:r>
              <a:rPr lang="en-US" dirty="0" smtClean="0"/>
              <a:t>1st choice -  statins</a:t>
            </a:r>
          </a:p>
          <a:p>
            <a:pPr eaLnBrk="1" hangingPunct="1"/>
            <a:r>
              <a:rPr lang="en-US" dirty="0" smtClean="0"/>
              <a:t>HDL cholesterol raising</a:t>
            </a:r>
          </a:p>
          <a:p>
            <a:pPr lvl="1" eaLnBrk="1" hangingPunct="1">
              <a:buSzPct val="75000"/>
            </a:pPr>
            <a:r>
              <a:rPr lang="en-US" dirty="0" err="1" smtClean="0"/>
              <a:t>wt</a:t>
            </a:r>
            <a:r>
              <a:rPr lang="en-US" dirty="0" smtClean="0"/>
              <a:t> loss, stop smoking, exercise</a:t>
            </a:r>
          </a:p>
          <a:p>
            <a:pPr lvl="1" eaLnBrk="1" hangingPunct="1">
              <a:buSzPct val="75000"/>
            </a:pPr>
            <a:r>
              <a:rPr lang="en-US" dirty="0" smtClean="0"/>
              <a:t>Niacin (caution) or fibrates</a:t>
            </a:r>
          </a:p>
          <a:p>
            <a:pPr eaLnBrk="1" hangingPunct="1"/>
            <a:r>
              <a:rPr lang="en-US" dirty="0" smtClean="0"/>
              <a:t>Triglyceride lowering</a:t>
            </a:r>
          </a:p>
          <a:p>
            <a:pPr lvl="1" eaLnBrk="1" hangingPunct="1"/>
            <a:r>
              <a:rPr lang="en-US" dirty="0" smtClean="0"/>
              <a:t>Glycemic control, lifestyle intervention</a:t>
            </a:r>
          </a:p>
          <a:p>
            <a:pPr lvl="1" eaLnBrk="1" hangingPunct="1">
              <a:buSzPct val="75000"/>
            </a:pPr>
            <a:r>
              <a:rPr lang="en-US" dirty="0" smtClean="0"/>
              <a:t>Fibrates, or niacin </a:t>
            </a:r>
          </a:p>
          <a:p>
            <a:pPr lvl="1" eaLnBrk="1" hangingPunct="1">
              <a:buSzPct val="75000"/>
            </a:pPr>
            <a:r>
              <a:rPr lang="en-US" dirty="0" smtClean="0"/>
              <a:t>If high LDL and Trig, high dose statins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2771">
                                            <p:txEl>
                                              <p:pRg st="2" end="2"/>
                                            </p:txEl>
                                          </p:spTgt>
                                        </p:tgtEl>
                                        <p:attrNameLst>
                                          <p:attrName>style.visibility</p:attrName>
                                        </p:attrNameLst>
                                      </p:cBhvr>
                                      <p:to>
                                        <p:strVal val="visible"/>
                                      </p:to>
                                    </p:set>
                                    <p:anim calcmode="lin" valueType="num">
                                      <p:cBhvr additive="base">
                                        <p:cTn id="7" dur="500" fill="hold"/>
                                        <p:tgtEl>
                                          <p:spTgt spid="1952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277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2771">
                                            <p:txEl>
                                              <p:pRg st="3" end="3"/>
                                            </p:txEl>
                                          </p:spTgt>
                                        </p:tgtEl>
                                        <p:attrNameLst>
                                          <p:attrName>style.visibility</p:attrName>
                                        </p:attrNameLst>
                                      </p:cBhvr>
                                      <p:to>
                                        <p:strVal val="visible"/>
                                      </p:to>
                                    </p:set>
                                    <p:anim calcmode="lin" valueType="num">
                                      <p:cBhvr additive="base">
                                        <p:cTn id="11" dur="500" fill="hold"/>
                                        <p:tgtEl>
                                          <p:spTgt spid="195277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277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2771">
                                            <p:txEl>
                                              <p:pRg st="4" end="4"/>
                                            </p:txEl>
                                          </p:spTgt>
                                        </p:tgtEl>
                                        <p:attrNameLst>
                                          <p:attrName>style.visibility</p:attrName>
                                        </p:attrNameLst>
                                      </p:cBhvr>
                                      <p:to>
                                        <p:strVal val="visible"/>
                                      </p:to>
                                    </p:set>
                                    <p:anim calcmode="lin" valueType="num">
                                      <p:cBhvr additive="base">
                                        <p:cTn id="15" dur="500" fill="hold"/>
                                        <p:tgtEl>
                                          <p:spTgt spid="195277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952771">
                                            <p:txEl>
                                              <p:pRg st="5" end="5"/>
                                            </p:txEl>
                                          </p:spTgt>
                                        </p:tgtEl>
                                        <p:attrNameLst>
                                          <p:attrName>style.visibility</p:attrName>
                                        </p:attrNameLst>
                                      </p:cBhvr>
                                      <p:to>
                                        <p:strVal val="visible"/>
                                      </p:to>
                                    </p:set>
                                    <p:anim calcmode="lin" valueType="num">
                                      <p:cBhvr additive="base">
                                        <p:cTn id="21" dur="500" fill="hold"/>
                                        <p:tgtEl>
                                          <p:spTgt spid="195277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5277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52771">
                                            <p:txEl>
                                              <p:pRg st="6" end="6"/>
                                            </p:txEl>
                                          </p:spTgt>
                                        </p:tgtEl>
                                        <p:attrNameLst>
                                          <p:attrName>style.visibility</p:attrName>
                                        </p:attrNameLst>
                                      </p:cBhvr>
                                      <p:to>
                                        <p:strVal val="visible"/>
                                      </p:to>
                                    </p:set>
                                    <p:anim calcmode="lin" valueType="num">
                                      <p:cBhvr additive="base">
                                        <p:cTn id="25" dur="500" fill="hold"/>
                                        <p:tgtEl>
                                          <p:spTgt spid="19527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277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52771">
                                            <p:txEl>
                                              <p:pRg st="7" end="7"/>
                                            </p:txEl>
                                          </p:spTgt>
                                        </p:tgtEl>
                                        <p:attrNameLst>
                                          <p:attrName>style.visibility</p:attrName>
                                        </p:attrNameLst>
                                      </p:cBhvr>
                                      <p:to>
                                        <p:strVal val="visible"/>
                                      </p:to>
                                    </p:set>
                                    <p:anim calcmode="lin" valueType="num">
                                      <p:cBhvr additive="base">
                                        <p:cTn id="29" dur="500" fill="hold"/>
                                        <p:tgtEl>
                                          <p:spTgt spid="1952771">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52771">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52771">
                                            <p:txEl>
                                              <p:pRg st="8" end="8"/>
                                            </p:txEl>
                                          </p:spTgt>
                                        </p:tgtEl>
                                        <p:attrNameLst>
                                          <p:attrName>style.visibility</p:attrName>
                                        </p:attrNameLst>
                                      </p:cBhvr>
                                      <p:to>
                                        <p:strVal val="visible"/>
                                      </p:to>
                                    </p:set>
                                    <p:anim calcmode="lin" valueType="num">
                                      <p:cBhvr additive="base">
                                        <p:cTn id="33" dur="500" fill="hold"/>
                                        <p:tgtEl>
                                          <p:spTgt spid="1952771">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2"/>
          <a:stretch>
            <a:fillRect/>
          </a:stretch>
        </p:blipFill>
        <p:spPr>
          <a:xfrm>
            <a:off x="191087" y="1676400"/>
            <a:ext cx="7771225" cy="4419600"/>
          </a:xfrm>
          <a:prstGeom prst="rect">
            <a:avLst/>
          </a:prstGeom>
        </p:spPr>
      </p:pic>
      <p:sp>
        <p:nvSpPr>
          <p:cNvPr id="6" name="TextBox 5"/>
          <p:cNvSpPr txBox="1"/>
          <p:nvPr/>
        </p:nvSpPr>
        <p:spPr>
          <a:xfrm>
            <a:off x="3733800" y="6280250"/>
            <a:ext cx="3124200" cy="369332"/>
          </a:xfrm>
          <a:prstGeom prst="rect">
            <a:avLst/>
          </a:prstGeom>
          <a:noFill/>
        </p:spPr>
        <p:txBody>
          <a:bodyPr wrap="square" rtlCol="0">
            <a:spAutoFit/>
          </a:bodyPr>
          <a:lstStyle/>
          <a:p>
            <a:r>
              <a:rPr lang="en-US" dirty="0" smtClean="0"/>
              <a:t>Diabetes Care, 2/13</a:t>
            </a:r>
            <a:endParaRPr lang="en-US" dirty="0"/>
          </a:p>
        </p:txBody>
      </p:sp>
    </p:spTree>
    <p:extLst>
      <p:ext uri="{BB962C8B-B14F-4D97-AF65-F5344CB8AC3E}">
        <p14:creationId xmlns:p14="http://schemas.microsoft.com/office/powerpoint/2010/main" val="3983116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619500" y="273050"/>
            <a:ext cx="5062538" cy="1143000"/>
          </a:xfrm>
        </p:spPr>
        <p:txBody>
          <a:bodyPr lIns="90477" tIns="44445" rIns="90477" bIns="44445" anchor="b" anchorCtr="0">
            <a:normAutofit fontScale="90000"/>
          </a:bodyPr>
          <a:lstStyle/>
          <a:p>
            <a:pPr eaLnBrk="1" hangingPunct="1"/>
            <a:r>
              <a:rPr lang="en-US" smtClean="0"/>
              <a:t>Aspirin Therapy </a:t>
            </a:r>
            <a:br>
              <a:rPr lang="en-US" smtClean="0"/>
            </a:br>
            <a:r>
              <a:rPr lang="en-US" smtClean="0"/>
              <a:t>(75-162/day)</a:t>
            </a:r>
            <a:endParaRPr lang="en-US" smtClean="0">
              <a:sym typeface="Monotype Sorts" pitchFamily="2" charset="2"/>
            </a:endParaRPr>
          </a:p>
        </p:txBody>
      </p:sp>
      <p:sp>
        <p:nvSpPr>
          <p:cNvPr id="1953795" name="Rectangle 3"/>
          <p:cNvSpPr>
            <a:spLocks noGrp="1" noChangeArrowheads="1"/>
          </p:cNvSpPr>
          <p:nvPr>
            <p:ph idx="1"/>
          </p:nvPr>
        </p:nvSpPr>
        <p:spPr>
          <a:xfrm>
            <a:off x="762000" y="1981200"/>
            <a:ext cx="7924800" cy="4876800"/>
          </a:xfrm>
        </p:spPr>
        <p:txBody>
          <a:bodyPr lIns="90477" tIns="44445" rIns="90477" bIns="44445"/>
          <a:lstStyle/>
          <a:p>
            <a:pPr eaLnBrk="1" hangingPunct="1">
              <a:lnSpc>
                <a:spcPct val="90000"/>
              </a:lnSpc>
            </a:pPr>
            <a:r>
              <a:rPr lang="en-US" smtClean="0"/>
              <a:t>Use for pts w/ increased CV risk (50+ yrs men, 60+ yrs women) primary prev  </a:t>
            </a:r>
          </a:p>
          <a:p>
            <a:pPr eaLnBrk="1" hangingPunct="1">
              <a:lnSpc>
                <a:spcPct val="90000"/>
              </a:lnSpc>
            </a:pPr>
            <a:r>
              <a:rPr lang="en-US" smtClean="0"/>
              <a:t>Use aspirin therapy for diabetes pts with history of CV disease (secondary prev)</a:t>
            </a:r>
          </a:p>
          <a:p>
            <a:pPr eaLnBrk="1" hangingPunct="1">
              <a:lnSpc>
                <a:spcPct val="90000"/>
              </a:lnSpc>
            </a:pPr>
            <a:r>
              <a:rPr lang="en-US" smtClean="0"/>
              <a:t>Combo therapy of aspirin + clopidogrel is reasonable for a year after MI</a:t>
            </a:r>
          </a:p>
          <a:p>
            <a:pPr eaLnBrk="1" hangingPunct="1">
              <a:lnSpc>
                <a:spcPct val="90000"/>
              </a:lnSpc>
            </a:pPr>
            <a:r>
              <a:rPr lang="en-US" smtClean="0"/>
              <a:t>Do not use in pts &lt; 30, w/ allergy (use clopidogrel), bleeding tendency</a:t>
            </a:r>
          </a:p>
          <a:p>
            <a:pPr algn="r" eaLnBrk="1" hangingPunct="1">
              <a:lnSpc>
                <a:spcPct val="90000"/>
              </a:lnSpc>
              <a:buFont typeface="Wingdings" pitchFamily="2" charset="2"/>
              <a:buNone/>
            </a:pPr>
            <a:endParaRPr lang="en-US" sz="1800" i="1" smtClean="0"/>
          </a:p>
          <a:p>
            <a:pPr algn="r" eaLnBrk="1" hangingPunct="1">
              <a:lnSpc>
                <a:spcPct val="90000"/>
              </a:lnSpc>
              <a:buFont typeface="Wingdings" pitchFamily="2" charset="2"/>
              <a:buNone/>
            </a:pPr>
            <a:r>
              <a:rPr lang="en-US" sz="1800" i="1" smtClean="0"/>
              <a:t>ADA Clinical Practice Recommendations  </a:t>
            </a:r>
          </a:p>
        </p:txBody>
      </p:sp>
      <p:pic>
        <p:nvPicPr>
          <p:cNvPr id="94212" name="Picture 4" descr="j033728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0"/>
            <a:ext cx="23336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53795">
                                            <p:txEl>
                                              <p:pRg st="3" end="3"/>
                                            </p:txEl>
                                          </p:spTgt>
                                        </p:tgtEl>
                                        <p:attrNameLst>
                                          <p:attrName>style.visibility</p:attrName>
                                        </p:attrNameLst>
                                      </p:cBhvr>
                                      <p:to>
                                        <p:strVal val="visible"/>
                                      </p:to>
                                    </p:set>
                                    <p:anim calcmode="lin" valueType="num">
                                      <p:cBhvr additive="base">
                                        <p:cTn id="7" dur="500" fill="hold"/>
                                        <p:tgtEl>
                                          <p:spTgt spid="195379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54818" name="Picture 2" descr="smoking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2895600"/>
            <a:ext cx="26241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3962400" y="2819400"/>
            <a:ext cx="46482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Char char="•"/>
            </a:pPr>
            <a:r>
              <a:rPr lang="en-US" sz="2800" b="1">
                <a:latin typeface="Trebuchet MS" pitchFamily="34" charset="0"/>
              </a:rPr>
              <a:t>Ask</a:t>
            </a:r>
          </a:p>
          <a:p>
            <a:pPr>
              <a:spcBef>
                <a:spcPct val="50000"/>
              </a:spcBef>
              <a:buFontTx/>
              <a:buChar char="•"/>
            </a:pPr>
            <a:r>
              <a:rPr lang="en-US" sz="2800" b="1">
                <a:latin typeface="Trebuchet MS" pitchFamily="34" charset="0"/>
              </a:rPr>
              <a:t>Assess</a:t>
            </a:r>
          </a:p>
          <a:p>
            <a:pPr>
              <a:spcBef>
                <a:spcPct val="50000"/>
              </a:spcBef>
              <a:buFontTx/>
              <a:buChar char="•"/>
            </a:pPr>
            <a:r>
              <a:rPr lang="en-US" sz="2800" b="1">
                <a:latin typeface="Trebuchet MS" pitchFamily="34" charset="0"/>
              </a:rPr>
              <a:t>Advise</a:t>
            </a:r>
          </a:p>
          <a:p>
            <a:pPr>
              <a:spcBef>
                <a:spcPct val="50000"/>
              </a:spcBef>
              <a:buFontTx/>
              <a:buChar char="•"/>
            </a:pPr>
            <a:r>
              <a:rPr lang="en-US" sz="2800" b="1">
                <a:latin typeface="Trebuchet MS" pitchFamily="34" charset="0"/>
              </a:rPr>
              <a:t>Assist</a:t>
            </a:r>
          </a:p>
          <a:p>
            <a:pPr>
              <a:spcBef>
                <a:spcPct val="50000"/>
              </a:spcBef>
              <a:buFontTx/>
              <a:buChar char="•"/>
            </a:pPr>
            <a:r>
              <a:rPr lang="en-US" sz="2800" b="1">
                <a:latin typeface="Trebuchet MS" pitchFamily="34" charset="0"/>
              </a:rPr>
              <a:t>Arrange</a:t>
            </a:r>
          </a:p>
          <a:p>
            <a:pPr>
              <a:spcBef>
                <a:spcPct val="50000"/>
              </a:spcBef>
              <a:buFontTx/>
              <a:buChar char="•"/>
            </a:pPr>
            <a:r>
              <a:rPr lang="en-US" sz="2800" b="1">
                <a:latin typeface="Trebuchet MS" pitchFamily="34" charset="0"/>
              </a:rPr>
              <a:t>Organize your clinic</a:t>
            </a:r>
          </a:p>
        </p:txBody>
      </p:sp>
      <p:sp>
        <p:nvSpPr>
          <p:cNvPr id="1954820" name="Rectangle 4"/>
          <p:cNvSpPr>
            <a:spLocks noChangeArrowheads="1"/>
          </p:cNvSpPr>
          <p:nvPr/>
        </p:nvSpPr>
        <p:spPr bwMode="auto">
          <a:xfrm>
            <a:off x="762000" y="228600"/>
            <a:ext cx="7848600" cy="1143000"/>
          </a:xfrm>
          <a:prstGeom prst="rect">
            <a:avLst/>
          </a:prstGeom>
          <a:noFill/>
          <a:ln w="12700">
            <a:noFill/>
            <a:miter lim="800000"/>
            <a:headEnd/>
            <a:tailEnd/>
          </a:ln>
          <a:effectLst/>
        </p:spPr>
        <p:txBody>
          <a:bodyPr lIns="90477" tIns="44445" rIns="90477" bIns="44445" anchor="b"/>
          <a:lstStyle/>
          <a:p>
            <a:pPr algn="ctr" eaLnBrk="1" hangingPunct="1">
              <a:defRPr/>
            </a:pPr>
            <a:r>
              <a:rPr lang="en-US" sz="4000">
                <a:solidFill>
                  <a:schemeClr val="hlink"/>
                </a:solidFill>
                <a:effectLst>
                  <a:outerShdw blurRad="38100" dist="38100" dir="2700000" algn="tl">
                    <a:srgbClr val="000000"/>
                  </a:outerShdw>
                </a:effectLst>
              </a:rPr>
              <a:t>Smoking and Diabetes  </a:t>
            </a:r>
            <a:endParaRPr lang="en-US" sz="4000">
              <a:solidFill>
                <a:schemeClr val="hlink"/>
              </a:solidFill>
              <a:effectLst>
                <a:outerShdw blurRad="38100" dist="38100" dir="2700000" algn="tl">
                  <a:srgbClr val="000000"/>
                </a:outerShdw>
              </a:effectLst>
              <a:sym typeface="Monotype Sorts" pitchFamily="2" charset="2"/>
            </a:endParaRPr>
          </a:p>
        </p:txBody>
      </p:sp>
      <p:sp>
        <p:nvSpPr>
          <p:cNvPr id="95237" name="Text Box 5"/>
          <p:cNvSpPr txBox="1">
            <a:spLocks noChangeArrowheads="1"/>
          </p:cNvSpPr>
          <p:nvPr/>
        </p:nvSpPr>
        <p:spPr bwMode="auto">
          <a:xfrm>
            <a:off x="533400" y="1524000"/>
            <a:ext cx="8305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Trebuchet MS" pitchFamily="34" charset="0"/>
              </a:rPr>
              <a:t>Advise all patients not to smoke.  Include smoking cessation counseling and other forms of treatment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954818"/>
                                        </p:tgtEl>
                                        <p:attrNameLst>
                                          <p:attrName>style.visibility</p:attrName>
                                        </p:attrNameLst>
                                      </p:cBhvr>
                                      <p:to>
                                        <p:strVal val="visible"/>
                                      </p:to>
                                    </p:set>
                                    <p:anim calcmode="lin" valueType="num">
                                      <p:cBhvr additive="base">
                                        <p:cTn id="7" dur="5000" fill="hold"/>
                                        <p:tgtEl>
                                          <p:spTgt spid="1954818"/>
                                        </p:tgtEl>
                                        <p:attrNameLst>
                                          <p:attrName>ppt_x</p:attrName>
                                        </p:attrNameLst>
                                      </p:cBhvr>
                                      <p:tavLst>
                                        <p:tav tm="0">
                                          <p:val>
                                            <p:strVal val="#ppt_x"/>
                                          </p:val>
                                        </p:tav>
                                        <p:tav tm="100000">
                                          <p:val>
                                            <p:strVal val="#ppt_x"/>
                                          </p:val>
                                        </p:tav>
                                      </p:tavLst>
                                    </p:anim>
                                    <p:anim calcmode="lin" valueType="num">
                                      <p:cBhvr additive="base">
                                        <p:cTn id="8" dur="5000" fill="hold"/>
                                        <p:tgtEl>
                                          <p:spTgt spid="19548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152400"/>
            <a:ext cx="7239000" cy="1143000"/>
          </a:xfrm>
        </p:spPr>
        <p:txBody>
          <a:bodyPr>
            <a:normAutofit/>
          </a:bodyPr>
          <a:lstStyle/>
          <a:p>
            <a:pPr eaLnBrk="1" hangingPunct="1"/>
            <a:r>
              <a:rPr lang="en-US" sz="4400" dirty="0" smtClean="0"/>
              <a:t>ABCs of Diabetes –  </a:t>
            </a:r>
          </a:p>
        </p:txBody>
      </p:sp>
      <p:sp>
        <p:nvSpPr>
          <p:cNvPr id="96259" name="Rectangle 3"/>
          <p:cNvSpPr>
            <a:spLocks noGrp="1" noChangeArrowheads="1"/>
          </p:cNvSpPr>
          <p:nvPr>
            <p:ph idx="1"/>
          </p:nvPr>
        </p:nvSpPr>
        <p:spPr/>
        <p:txBody>
          <a:bodyPr/>
          <a:lstStyle/>
          <a:p>
            <a:pPr eaLnBrk="1" hangingPunct="1">
              <a:lnSpc>
                <a:spcPct val="90000"/>
              </a:lnSpc>
            </a:pPr>
            <a:r>
              <a:rPr lang="en-US" sz="4400" dirty="0" smtClean="0">
                <a:solidFill>
                  <a:schemeClr val="tx2">
                    <a:lumMod val="75000"/>
                  </a:schemeClr>
                </a:solidFill>
              </a:rPr>
              <a:t> A</a:t>
            </a:r>
            <a:r>
              <a:rPr lang="en-US" sz="2800" dirty="0" smtClean="0"/>
              <a:t>1c less than 7% (</a:t>
            </a:r>
            <a:r>
              <a:rPr lang="en-US" sz="2800" dirty="0" err="1" smtClean="0"/>
              <a:t>avg</a:t>
            </a:r>
            <a:r>
              <a:rPr lang="en-US" sz="2800" dirty="0" smtClean="0"/>
              <a:t> 3 month BG)</a:t>
            </a:r>
          </a:p>
          <a:p>
            <a:pPr lvl="2">
              <a:lnSpc>
                <a:spcPct val="90000"/>
              </a:lnSpc>
            </a:pPr>
            <a:r>
              <a:rPr lang="en-US" sz="2800" dirty="0" smtClean="0"/>
              <a:t>Pre-meal BG 70-130</a:t>
            </a:r>
          </a:p>
          <a:p>
            <a:pPr lvl="2">
              <a:lnSpc>
                <a:spcPct val="90000"/>
              </a:lnSpc>
            </a:pPr>
            <a:r>
              <a:rPr lang="en-US" sz="2800" dirty="0" smtClean="0"/>
              <a:t>Post meal BG &lt;180</a:t>
            </a:r>
          </a:p>
          <a:p>
            <a:pPr eaLnBrk="1" hangingPunct="1">
              <a:lnSpc>
                <a:spcPct val="90000"/>
              </a:lnSpc>
            </a:pPr>
            <a:r>
              <a:rPr lang="en-US" sz="4400" dirty="0" smtClean="0">
                <a:solidFill>
                  <a:schemeClr val="tx2">
                    <a:lumMod val="75000"/>
                  </a:schemeClr>
                </a:solidFill>
              </a:rPr>
              <a:t> B</a:t>
            </a:r>
            <a:r>
              <a:rPr lang="en-US" sz="2800" dirty="0" smtClean="0"/>
              <a:t>lood Pressure &lt; 140/80</a:t>
            </a:r>
          </a:p>
          <a:p>
            <a:pPr eaLnBrk="1" hangingPunct="1">
              <a:lnSpc>
                <a:spcPct val="90000"/>
              </a:lnSpc>
            </a:pPr>
            <a:r>
              <a:rPr lang="en-US" sz="4400" dirty="0" smtClean="0">
                <a:solidFill>
                  <a:schemeClr val="tx2">
                    <a:lumMod val="75000"/>
                  </a:schemeClr>
                </a:solidFill>
              </a:rPr>
              <a:t> C</a:t>
            </a:r>
            <a:r>
              <a:rPr lang="en-US" sz="2800" dirty="0" smtClean="0"/>
              <a:t>holesterol </a:t>
            </a:r>
          </a:p>
          <a:p>
            <a:pPr lvl="2">
              <a:lnSpc>
                <a:spcPct val="90000"/>
              </a:lnSpc>
            </a:pPr>
            <a:r>
              <a:rPr lang="en-US" sz="2800" dirty="0" smtClean="0"/>
              <a:t>HDL &gt;40</a:t>
            </a:r>
          </a:p>
          <a:p>
            <a:pPr lvl="2">
              <a:lnSpc>
                <a:spcPct val="90000"/>
              </a:lnSpc>
            </a:pPr>
            <a:r>
              <a:rPr lang="en-US" sz="2800" dirty="0" smtClean="0"/>
              <a:t>LDL &lt;100 (if CHD, &lt;70)</a:t>
            </a:r>
          </a:p>
          <a:p>
            <a:pPr lvl="2">
              <a:lnSpc>
                <a:spcPct val="90000"/>
              </a:lnSpc>
            </a:pPr>
            <a:r>
              <a:rPr lang="en-US" sz="2800" dirty="0" smtClean="0"/>
              <a:t>Triglyceride &lt; 150</a:t>
            </a:r>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657"/>
            <a:ext cx="7770813" cy="1141413"/>
          </a:xfrm>
        </p:spPr>
        <p:txBody>
          <a:bodyPr/>
          <a:lstStyle/>
          <a:p>
            <a:r>
              <a:rPr lang="en-US" dirty="0" smtClean="0"/>
              <a:t>Future of Diabetes</a:t>
            </a:r>
            <a:endParaRPr lang="en-US" dirty="0"/>
          </a:p>
        </p:txBody>
      </p:sp>
      <p:pic>
        <p:nvPicPr>
          <p:cNvPr id="3" name="Picture 2"/>
          <p:cNvPicPr>
            <a:picLocks noChangeAspect="1"/>
          </p:cNvPicPr>
          <p:nvPr/>
        </p:nvPicPr>
        <p:blipFill>
          <a:blip r:embed="rId2"/>
          <a:stretch>
            <a:fillRect/>
          </a:stretch>
        </p:blipFill>
        <p:spPr>
          <a:xfrm>
            <a:off x="25439" y="1219200"/>
            <a:ext cx="7892241" cy="5105400"/>
          </a:xfrm>
          <a:prstGeom prst="rect">
            <a:avLst/>
          </a:prstGeom>
          <a:blipFill>
            <a:blip r:embed="rId3"/>
            <a:tile tx="0" ty="0" sx="100000" sy="100000" flip="none" algn="tl"/>
          </a:blipFill>
        </p:spPr>
      </p:pic>
    </p:spTree>
    <p:extLst>
      <p:ext uri="{BB962C8B-B14F-4D97-AF65-F5344CB8AC3E}">
        <p14:creationId xmlns:p14="http://schemas.microsoft.com/office/powerpoint/2010/main" val="3345438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Treatment Goals Not Met?</a:t>
            </a:r>
            <a:endParaRPr lang="en-US" sz="3600" b="1" dirty="0"/>
          </a:p>
        </p:txBody>
      </p:sp>
      <p:sp>
        <p:nvSpPr>
          <p:cNvPr id="3" name="Content Placeholder 2"/>
          <p:cNvSpPr>
            <a:spLocks noGrp="1"/>
          </p:cNvSpPr>
          <p:nvPr>
            <p:ph idx="1"/>
          </p:nvPr>
        </p:nvSpPr>
        <p:spPr>
          <a:xfrm>
            <a:off x="2743200" y="2133599"/>
            <a:ext cx="5334000" cy="3962401"/>
          </a:xfrm>
        </p:spPr>
        <p:txBody>
          <a:bodyPr>
            <a:normAutofit fontScale="92500"/>
          </a:bodyPr>
          <a:lstStyle/>
          <a:p>
            <a:r>
              <a:rPr lang="en-US" dirty="0" smtClean="0"/>
              <a:t>Assess barriers</a:t>
            </a:r>
          </a:p>
          <a:p>
            <a:pPr lvl="1"/>
            <a:r>
              <a:rPr lang="en-US" dirty="0" smtClean="0"/>
              <a:t>Health literacy, diabetes distress, income, depression, competing demands</a:t>
            </a:r>
          </a:p>
          <a:p>
            <a:r>
              <a:rPr lang="en-US" dirty="0" smtClean="0"/>
              <a:t>Other strategies</a:t>
            </a:r>
          </a:p>
          <a:p>
            <a:pPr lvl="1"/>
            <a:r>
              <a:rPr lang="en-US" dirty="0" smtClean="0"/>
              <a:t>Co management w/ diabetes team</a:t>
            </a:r>
          </a:p>
          <a:p>
            <a:pPr lvl="1"/>
            <a:r>
              <a:rPr lang="en-US" dirty="0" smtClean="0"/>
              <a:t>Mental health referral, support groups</a:t>
            </a:r>
          </a:p>
          <a:p>
            <a:pPr lvl="1"/>
            <a:r>
              <a:rPr lang="en-US" dirty="0" smtClean="0"/>
              <a:t>Assess treatment regimen and frequency of glucose monitoring and use of results</a:t>
            </a:r>
          </a:p>
        </p:txBody>
      </p:sp>
      <p:pic>
        <p:nvPicPr>
          <p:cNvPr id="33798" name="Picture 6" descr="C:\Users\Beverly\AppData\Local\Microsoft\Windows\Temporary Internet Files\Content.IE5\QFE2F5ON\MP9001788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242620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13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52400"/>
            <a:ext cx="8226425" cy="1143000"/>
          </a:xfrm>
        </p:spPr>
        <p:txBody>
          <a:bodyPr lIns="90477" tIns="44445" rIns="90477" bIns="44445" anchor="b" anchorCtr="0">
            <a:normAutofit fontScale="90000"/>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143000"/>
            <a:ext cx="8458200" cy="5334000"/>
          </a:xfrm>
        </p:spPr>
        <p:txBody>
          <a:bodyPr lIns="90477" tIns="44445" rIns="90477" bIns="44445"/>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2"/>
              </a:buBlip>
            </a:pPr>
            <a:r>
              <a:rPr lang="en-US" sz="2400" dirty="0" smtClean="0"/>
              <a:t>Eye exam 				Yearly</a:t>
            </a:r>
          </a:p>
          <a:p>
            <a:pPr eaLnBrk="1" hangingPunct="1">
              <a:lnSpc>
                <a:spcPct val="90000"/>
              </a:lnSpc>
              <a:buFont typeface="Wingdings" pitchFamily="2" charset="2"/>
              <a:buBlip>
                <a:blip r:embed="rId2"/>
              </a:buBlip>
            </a:pPr>
            <a:r>
              <a:rPr lang="en-US" sz="2400" dirty="0" smtClean="0"/>
              <a:t>Dental Care			At least twice a year</a:t>
            </a:r>
          </a:p>
          <a:p>
            <a:pPr eaLnBrk="1" hangingPunct="1">
              <a:lnSpc>
                <a:spcPct val="90000"/>
              </a:lnSpc>
              <a:buFont typeface="Wingdings" pitchFamily="2" charset="2"/>
              <a:buBlip>
                <a:blip r:embed="rId2"/>
              </a:buBlip>
            </a:pPr>
            <a:r>
              <a:rPr lang="en-US" sz="2400" dirty="0" smtClean="0"/>
              <a:t>Comprehensive Foot Exam	Yearly (more if high risk)</a:t>
            </a:r>
          </a:p>
          <a:p>
            <a:pPr eaLnBrk="1" hangingPunct="1">
              <a:lnSpc>
                <a:spcPct val="90000"/>
              </a:lnSpc>
              <a:buFont typeface="Wingdings" pitchFamily="2" charset="2"/>
              <a:buBlip>
                <a:blip r:embed="rId2"/>
              </a:buBlip>
            </a:pPr>
            <a:r>
              <a:rPr lang="en-US" sz="2400" dirty="0" smtClean="0"/>
              <a:t>Physical Activity Plan		As needed to meet goals</a:t>
            </a:r>
          </a:p>
          <a:p>
            <a:pPr eaLnBrk="1" hangingPunct="1">
              <a:lnSpc>
                <a:spcPct val="90000"/>
              </a:lnSpc>
              <a:buFont typeface="Wingdings" pitchFamily="2" charset="2"/>
              <a:buBlip>
                <a:blip r:embed="rId2"/>
              </a:buBlip>
            </a:pPr>
            <a:r>
              <a:rPr lang="en-US" sz="2400" dirty="0" smtClean="0"/>
              <a:t>Preconception counseling	As needed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3" y="76200"/>
            <a:ext cx="2633667"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1" y="266700"/>
            <a:ext cx="7010400" cy="1143000"/>
          </a:xfrm>
        </p:spPr>
        <p:txBody>
          <a:bodyPr>
            <a:normAutofit fontScale="90000"/>
          </a:bodyPr>
          <a:lstStyle/>
          <a:p>
            <a:pPr algn="l"/>
            <a:r>
              <a:rPr lang="en-US" dirty="0" smtClean="0"/>
              <a:t>Vaccinations- Immunizations</a:t>
            </a:r>
            <a:endParaRPr lang="en-US" dirty="0"/>
          </a:p>
        </p:txBody>
      </p:sp>
      <p:sp>
        <p:nvSpPr>
          <p:cNvPr id="3" name="Content Placeholder 2"/>
          <p:cNvSpPr>
            <a:spLocks noGrp="1"/>
          </p:cNvSpPr>
          <p:nvPr>
            <p:ph idx="1"/>
          </p:nvPr>
        </p:nvSpPr>
        <p:spPr>
          <a:xfrm>
            <a:off x="457201" y="1524000"/>
            <a:ext cx="7086600" cy="4800600"/>
          </a:xfrm>
        </p:spPr>
        <p:txBody>
          <a:bodyPr/>
          <a:lstStyle/>
          <a:p>
            <a:r>
              <a:rPr lang="en-US" dirty="0" smtClean="0"/>
              <a:t>Flu vaccine</a:t>
            </a:r>
          </a:p>
          <a:p>
            <a:pPr lvl="1"/>
            <a:r>
              <a:rPr lang="en-US" dirty="0" smtClean="0"/>
              <a:t>every year starting 6 months</a:t>
            </a:r>
          </a:p>
          <a:p>
            <a:r>
              <a:rPr lang="en-US" dirty="0" smtClean="0"/>
              <a:t>Pneumococcal  starting at 2 years.</a:t>
            </a:r>
          </a:p>
          <a:p>
            <a:pPr lvl="1"/>
            <a:r>
              <a:rPr lang="en-US" dirty="0" smtClean="0"/>
              <a:t>One time Revaccination for those over 64 and had first vaccine &gt;5 years prior </a:t>
            </a:r>
          </a:p>
          <a:p>
            <a:r>
              <a:rPr lang="en-US" dirty="0" smtClean="0"/>
              <a:t>Hepatitis B Vaccine</a:t>
            </a:r>
          </a:p>
          <a:p>
            <a:pPr lvl="1"/>
            <a:r>
              <a:rPr lang="en-US" dirty="0" smtClean="0"/>
              <a:t>For diabetes </a:t>
            </a:r>
            <a:r>
              <a:rPr lang="en-US" dirty="0" err="1" smtClean="0"/>
              <a:t>pts</a:t>
            </a:r>
            <a:r>
              <a:rPr lang="en-US" dirty="0" smtClean="0"/>
              <a:t> age 19 – 59 (not previously vaccinated) </a:t>
            </a:r>
          </a:p>
          <a:p>
            <a:pPr lvl="1"/>
            <a:r>
              <a:rPr lang="en-US" dirty="0" smtClean="0"/>
              <a:t>Double risk of </a:t>
            </a:r>
            <a:r>
              <a:rPr lang="en-US" dirty="0" err="1" smtClean="0"/>
              <a:t>Hep</a:t>
            </a:r>
            <a:r>
              <a:rPr lang="en-US" dirty="0" smtClean="0"/>
              <a:t> B due to lancing devices/ glucose meter exposure</a:t>
            </a:r>
          </a:p>
          <a:p>
            <a:endParaRPr lang="en-US" dirty="0"/>
          </a:p>
        </p:txBody>
      </p:sp>
    </p:spTree>
    <p:extLst>
      <p:ext uri="{BB962C8B-B14F-4D97-AF65-F5344CB8AC3E}">
        <p14:creationId xmlns:p14="http://schemas.microsoft.com/office/powerpoint/2010/main" val="16262762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320040"/>
            <a:ext cx="7848600" cy="1143000"/>
          </a:xfrm>
        </p:spPr>
        <p:txBody>
          <a:bodyPr>
            <a:normAutofit fontScale="90000"/>
          </a:bodyPr>
          <a:lstStyle/>
          <a:p>
            <a:pPr eaLnBrk="1" hangingPunct="1"/>
            <a:r>
              <a:rPr lang="en-US" sz="3600" dirty="0" smtClean="0"/>
              <a:t>Mr. Jones -  What are Your Recommendations for Self-Care</a:t>
            </a:r>
          </a:p>
        </p:txBody>
      </p:sp>
      <p:sp>
        <p:nvSpPr>
          <p:cNvPr id="98307" name="Rectangle 3"/>
          <p:cNvSpPr>
            <a:spLocks noGrp="1" noChangeArrowheads="1"/>
          </p:cNvSpPr>
          <p:nvPr>
            <p:ph sz="half" idx="1"/>
          </p:nvPr>
        </p:nvSpPr>
        <p:spPr>
          <a:xfrm>
            <a:off x="457200" y="1524000"/>
            <a:ext cx="4191000" cy="5029200"/>
          </a:xfrm>
        </p:spPr>
        <p:txBody>
          <a:bodyPr/>
          <a:lstStyle/>
          <a:p>
            <a:pPr algn="ctr" eaLnBrk="1" hangingPunct="1">
              <a:buFont typeface="Wingdings" pitchFamily="2" charset="2"/>
              <a:buNone/>
            </a:pPr>
            <a:r>
              <a:rPr lang="en-US" b="1" dirty="0" smtClean="0"/>
              <a:t>Patient Profile</a:t>
            </a:r>
          </a:p>
          <a:p>
            <a:pPr eaLnBrk="1" hangingPunct="1">
              <a:buFont typeface="Wingdings"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itchFamily="2" charset="2"/>
              <a:buNone/>
            </a:pPr>
            <a:r>
              <a:rPr lang="en-US" sz="2400" dirty="0" smtClean="0"/>
              <a:t>Meds: Lasix, </a:t>
            </a:r>
            <a:r>
              <a:rPr lang="en-US" sz="2400" dirty="0" err="1" smtClean="0"/>
              <a:t>synthroid</a:t>
            </a:r>
            <a:endParaRPr lang="en-US" sz="2400" dirty="0" smtClean="0"/>
          </a:p>
          <a:p>
            <a:pPr eaLnBrk="1" hangingPunct="1">
              <a:buFont typeface="Wingdings"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98308" name="Rectangle 4"/>
          <p:cNvSpPr>
            <a:spLocks noGrp="1" noChangeArrowheads="1"/>
          </p:cNvSpPr>
          <p:nvPr>
            <p:ph sz="half" idx="2"/>
          </p:nvPr>
        </p:nvSpPr>
        <p:spPr>
          <a:xfrm>
            <a:off x="4953000" y="1828800"/>
            <a:ext cx="3810000" cy="5029200"/>
          </a:xfrm>
        </p:spPr>
        <p:txBody>
          <a:bodyPr/>
          <a:lstStyle/>
          <a:p>
            <a:pPr eaLnBrk="1" hangingPunct="1">
              <a:buFont typeface="Wingdings"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35843" name="Picture 3" descr="C:\Users\Beverly\AppData\Local\Microsoft\Windows\Temporary Internet Files\Content.IE5\DJWH7WCO\MP90042234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4038600"/>
            <a:ext cx="1728192" cy="2591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eaLnBrk="1" hangingPunct="1"/>
            <a:r>
              <a:rPr lang="en-US" sz="4000" smtClean="0"/>
              <a:t>High Numbers Got You Down?</a:t>
            </a:r>
            <a:endParaRPr lang="en-US" smtClean="0"/>
          </a:p>
        </p:txBody>
      </p:sp>
      <p:sp>
        <p:nvSpPr>
          <p:cNvPr id="4100" name="Rectangle 3"/>
          <p:cNvSpPr>
            <a:spLocks noGrp="1" noChangeArrowheads="1"/>
          </p:cNvSpPr>
          <p:nvPr>
            <p:ph idx="1"/>
          </p:nvPr>
        </p:nvSpPr>
        <p:spPr>
          <a:xfrm>
            <a:off x="914400" y="1676400"/>
            <a:ext cx="7772400" cy="4495800"/>
          </a:xfrm>
        </p:spPr>
        <p:txBody>
          <a:bodyPr/>
          <a:lstStyle/>
          <a:p>
            <a:pPr eaLnBrk="1" hangingPunct="1"/>
            <a:r>
              <a:rPr lang="en-US" sz="2800" b="1" smtClean="0"/>
              <a:t>By getting glucose less than 150 you will</a:t>
            </a:r>
            <a:r>
              <a:rPr lang="en-US" sz="2800" smtClean="0"/>
              <a:t>:</a:t>
            </a:r>
          </a:p>
          <a:p>
            <a:pPr lvl="1" eaLnBrk="1" hangingPunct="1">
              <a:buFont typeface="Monotype Sorts" pitchFamily="2" charset="2"/>
              <a:buBlip>
                <a:blip r:embed="rId3"/>
              </a:buBlip>
            </a:pPr>
            <a:r>
              <a:rPr lang="en-US" smtClean="0"/>
              <a:t>have more energy</a:t>
            </a:r>
          </a:p>
          <a:p>
            <a:pPr lvl="1" eaLnBrk="1" hangingPunct="1">
              <a:buFont typeface="Monotype Sorts" pitchFamily="2" charset="2"/>
              <a:buBlip>
                <a:blip r:embed="rId3"/>
              </a:buBlip>
            </a:pPr>
            <a:r>
              <a:rPr lang="en-US" smtClean="0"/>
              <a:t>spend fewer days in bed</a:t>
            </a:r>
          </a:p>
          <a:p>
            <a:pPr lvl="1" eaLnBrk="1" hangingPunct="1">
              <a:buFont typeface="Monotype Sorts" pitchFamily="2" charset="2"/>
              <a:buBlip>
                <a:blip r:embed="rId3"/>
              </a:buBlip>
            </a:pPr>
            <a:r>
              <a:rPr lang="en-US" smtClean="0"/>
              <a:t>feel less depressed</a:t>
            </a:r>
          </a:p>
          <a:p>
            <a:pPr lvl="1" eaLnBrk="1" hangingPunct="1">
              <a:buFont typeface="Monotype Sorts" pitchFamily="2" charset="2"/>
              <a:buBlip>
                <a:blip r:embed="rId3"/>
              </a:buBlip>
            </a:pPr>
            <a:r>
              <a:rPr lang="en-US" smtClean="0"/>
              <a:t>urinate less often</a:t>
            </a:r>
          </a:p>
          <a:p>
            <a:pPr lvl="1" eaLnBrk="1" hangingPunct="1">
              <a:buFont typeface="Monotype Sorts" pitchFamily="2" charset="2"/>
              <a:buBlip>
                <a:blip r:embed="rId3"/>
              </a:buBlip>
            </a:pPr>
            <a:r>
              <a:rPr lang="en-US" smtClean="0"/>
              <a:t>improve your vision</a:t>
            </a:r>
          </a:p>
          <a:p>
            <a:pPr lvl="1" eaLnBrk="1" hangingPunct="1">
              <a:buFont typeface="Monotype Sorts" pitchFamily="2" charset="2"/>
              <a:buBlip>
                <a:blip r:embed="rId3"/>
              </a:buBlip>
            </a:pPr>
            <a:r>
              <a:rPr lang="en-US" smtClean="0"/>
              <a:t>think more clearly </a:t>
            </a:r>
          </a:p>
          <a:p>
            <a:pPr lvl="1" eaLnBrk="1" hangingPunct="1">
              <a:buFont typeface="Monotype Sorts" pitchFamily="2" charset="2"/>
              <a:buBlip>
                <a:blip r:embed="rId3"/>
              </a:buBlip>
            </a:pPr>
            <a:r>
              <a:rPr lang="en-US" smtClean="0"/>
              <a:t>miss work less often</a:t>
            </a:r>
          </a:p>
          <a:p>
            <a:pPr lvl="1" algn="r" eaLnBrk="1" hangingPunct="1">
              <a:buFont typeface="Monotype Sorts" pitchFamily="2" charset="2"/>
              <a:buNone/>
            </a:pPr>
            <a:r>
              <a:rPr lang="en-US" sz="2000" i="1" smtClean="0"/>
              <a:t>Testa, Simonson JAMA 280: 1998</a:t>
            </a:r>
          </a:p>
        </p:txBody>
      </p:sp>
      <p:graphicFrame>
        <p:nvGraphicFramePr>
          <p:cNvPr id="4098" name="Object 4"/>
          <p:cNvGraphicFramePr>
            <a:graphicFrameLocks noChangeAspect="1"/>
          </p:cNvGraphicFramePr>
          <p:nvPr/>
        </p:nvGraphicFramePr>
        <p:xfrm>
          <a:off x="5689600" y="2362200"/>
          <a:ext cx="2716213" cy="3200400"/>
        </p:xfrm>
        <a:graphic>
          <a:graphicData uri="http://schemas.openxmlformats.org/presentationml/2006/ole">
            <mc:AlternateContent xmlns:mc="http://schemas.openxmlformats.org/markup-compatibility/2006">
              <mc:Choice xmlns:v="urn:schemas-microsoft-com:vml" Requires="v">
                <p:oleObj spid="_x0000_s4177" name="Clip" r:id="rId4" imgW="1548000" imgH="1824840" progId="MS_ClipArt_Gallery.2">
                  <p:embed/>
                </p:oleObj>
              </mc:Choice>
              <mc:Fallback>
                <p:oleObj name="Clip" r:id="rId4" imgW="1548000" imgH="182484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2362200"/>
                        <a:ext cx="2716213"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Rectangle 2"/>
          <p:cNvSpPr>
            <a:spLocks noGrp="1" noChangeArrowheads="1"/>
          </p:cNvSpPr>
          <p:nvPr>
            <p:ph type="title"/>
          </p:nvPr>
        </p:nvSpPr>
        <p:spPr>
          <a:xfrm>
            <a:off x="457200" y="0"/>
            <a:ext cx="8229600" cy="838200"/>
          </a:xfrm>
        </p:spPr>
        <p:txBody>
          <a:bodyPr/>
          <a:lstStyle/>
          <a:p>
            <a:pPr eaLnBrk="1" hangingPunct="1">
              <a:defRPr/>
            </a:pPr>
            <a:r>
              <a:rPr lang="en-US" dirty="0" err="1" smtClean="0">
                <a:solidFill>
                  <a:srgbClr val="00FF00"/>
                </a:solidFill>
              </a:rPr>
              <a:t>DiaBingo</a:t>
            </a:r>
            <a:r>
              <a:rPr lang="en-US" dirty="0" smtClean="0">
                <a:solidFill>
                  <a:srgbClr val="00FF00"/>
                </a:solidFill>
              </a:rPr>
              <a:t>- G</a:t>
            </a:r>
          </a:p>
        </p:txBody>
      </p:sp>
      <p:sp>
        <p:nvSpPr>
          <p:cNvPr id="1720323" name="Rectangle 3"/>
          <p:cNvSpPr>
            <a:spLocks noGrp="1" noChangeArrowheads="1"/>
          </p:cNvSpPr>
          <p:nvPr>
            <p:ph idx="1"/>
          </p:nvPr>
        </p:nvSpPr>
        <p:spPr>
          <a:xfrm>
            <a:off x="457200" y="838200"/>
            <a:ext cx="8686800" cy="6019800"/>
          </a:xfrm>
        </p:spPr>
        <p:txBody>
          <a:bodyPr/>
          <a:lstStyle/>
          <a:p>
            <a:pPr marL="609600" indent="-609600" eaLnBrk="1" hangingPunct="1">
              <a:lnSpc>
                <a:spcPct val="120000"/>
              </a:lnSpc>
              <a:buFont typeface="Wingdings" pitchFamily="2" charset="2"/>
              <a:buNone/>
              <a:defRPr/>
            </a:pPr>
            <a:r>
              <a:rPr lang="en-US" sz="2000" b="1" dirty="0" smtClean="0"/>
              <a:t>G 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	</a:t>
            </a:r>
            <a:r>
              <a:rPr lang="en-US" sz="1800" b="1" dirty="0" smtClean="0"/>
              <a:t>	</a:t>
            </a:r>
            <a:r>
              <a:rPr lang="en-US" sz="1600" b="1" dirty="0" smtClean="0"/>
              <a:t> </a:t>
            </a:r>
          </a:p>
        </p:txBody>
      </p:sp>
    </p:spTree>
    <p:extLst>
      <p:ext uri="{BB962C8B-B14F-4D97-AF65-F5344CB8AC3E}">
        <p14:creationId xmlns:p14="http://schemas.microsoft.com/office/powerpoint/2010/main" val="74996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0323">
                                            <p:txEl>
                                              <p:pRg st="0" end="0"/>
                                            </p:txEl>
                                          </p:spTgt>
                                        </p:tgtEl>
                                        <p:attrNameLst>
                                          <p:attrName>style.visibility</p:attrName>
                                        </p:attrNameLst>
                                      </p:cBhvr>
                                      <p:to>
                                        <p:strVal val="visible"/>
                                      </p:to>
                                    </p:set>
                                    <p:anim calcmode="lin" valueType="num">
                                      <p:cBhvr additive="base">
                                        <p:cTn id="7" dur="500" fill="hold"/>
                                        <p:tgtEl>
                                          <p:spTgt spid="1720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0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23">
                                            <p:txEl>
                                              <p:pRg st="1" end="1"/>
                                            </p:txEl>
                                          </p:spTgt>
                                        </p:tgtEl>
                                        <p:attrNameLst>
                                          <p:attrName>style.visibility</p:attrName>
                                        </p:attrNameLst>
                                      </p:cBhvr>
                                      <p:to>
                                        <p:strVal val="visible"/>
                                      </p:to>
                                    </p:set>
                                    <p:anim calcmode="lin" valueType="num">
                                      <p:cBhvr additive="base">
                                        <p:cTn id="13" dur="500" fill="hold"/>
                                        <p:tgtEl>
                                          <p:spTgt spid="1720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23">
                                            <p:txEl>
                                              <p:pRg st="2" end="2"/>
                                            </p:txEl>
                                          </p:spTgt>
                                        </p:tgtEl>
                                        <p:attrNameLst>
                                          <p:attrName>style.visibility</p:attrName>
                                        </p:attrNameLst>
                                      </p:cBhvr>
                                      <p:to>
                                        <p:strVal val="visible"/>
                                      </p:to>
                                    </p:set>
                                    <p:anim calcmode="lin" valueType="num">
                                      <p:cBhvr additive="base">
                                        <p:cTn id="19" dur="500" fill="hold"/>
                                        <p:tgtEl>
                                          <p:spTgt spid="1720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0323">
                                            <p:txEl>
                                              <p:pRg st="3" end="3"/>
                                            </p:txEl>
                                          </p:spTgt>
                                        </p:tgtEl>
                                        <p:attrNameLst>
                                          <p:attrName>style.visibility</p:attrName>
                                        </p:attrNameLst>
                                      </p:cBhvr>
                                      <p:to>
                                        <p:strVal val="visible"/>
                                      </p:to>
                                    </p:set>
                                    <p:anim calcmode="lin" valueType="num">
                                      <p:cBhvr additive="base">
                                        <p:cTn id="25" dur="500" fill="hold"/>
                                        <p:tgtEl>
                                          <p:spTgt spid="1720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0323">
                                            <p:txEl>
                                              <p:pRg st="4" end="4"/>
                                            </p:txEl>
                                          </p:spTgt>
                                        </p:tgtEl>
                                        <p:attrNameLst>
                                          <p:attrName>style.visibility</p:attrName>
                                        </p:attrNameLst>
                                      </p:cBhvr>
                                      <p:to>
                                        <p:strVal val="visible"/>
                                      </p:to>
                                    </p:set>
                                    <p:anim calcmode="lin" valueType="num">
                                      <p:cBhvr additive="base">
                                        <p:cTn id="31" dur="500" fill="hold"/>
                                        <p:tgtEl>
                                          <p:spTgt spid="1720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0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0323">
                                            <p:txEl>
                                              <p:pRg st="5" end="5"/>
                                            </p:txEl>
                                          </p:spTgt>
                                        </p:tgtEl>
                                        <p:attrNameLst>
                                          <p:attrName>style.visibility</p:attrName>
                                        </p:attrNameLst>
                                      </p:cBhvr>
                                      <p:to>
                                        <p:strVal val="visible"/>
                                      </p:to>
                                    </p:set>
                                    <p:anim calcmode="lin" valueType="num">
                                      <p:cBhvr additive="base">
                                        <p:cTn id="37" dur="500" fill="hold"/>
                                        <p:tgtEl>
                                          <p:spTgt spid="17203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0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0323">
                                            <p:txEl>
                                              <p:pRg st="6" end="6"/>
                                            </p:txEl>
                                          </p:spTgt>
                                        </p:tgtEl>
                                        <p:attrNameLst>
                                          <p:attrName>style.visibility</p:attrName>
                                        </p:attrNameLst>
                                      </p:cBhvr>
                                      <p:to>
                                        <p:strVal val="visible"/>
                                      </p:to>
                                    </p:set>
                                    <p:anim calcmode="lin" valueType="num">
                                      <p:cBhvr additive="base">
                                        <p:cTn id="43" dur="500" fill="hold"/>
                                        <p:tgtEl>
                                          <p:spTgt spid="17203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03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0323">
                                            <p:txEl>
                                              <p:pRg st="7" end="7"/>
                                            </p:txEl>
                                          </p:spTgt>
                                        </p:tgtEl>
                                        <p:attrNameLst>
                                          <p:attrName>style.visibility</p:attrName>
                                        </p:attrNameLst>
                                      </p:cBhvr>
                                      <p:to>
                                        <p:strVal val="visible"/>
                                      </p:to>
                                    </p:set>
                                    <p:anim calcmode="lin" valueType="num">
                                      <p:cBhvr additive="base">
                                        <p:cTn id="49" dur="500" fill="hold"/>
                                        <p:tgtEl>
                                          <p:spTgt spid="17203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03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0323">
                                            <p:txEl>
                                              <p:pRg st="8" end="8"/>
                                            </p:txEl>
                                          </p:spTgt>
                                        </p:tgtEl>
                                        <p:attrNameLst>
                                          <p:attrName>style.visibility</p:attrName>
                                        </p:attrNameLst>
                                      </p:cBhvr>
                                      <p:to>
                                        <p:strVal val="visible"/>
                                      </p:to>
                                    </p:set>
                                    <p:anim calcmode="lin" valueType="num">
                                      <p:cBhvr additive="base">
                                        <p:cTn id="55" dur="500" fill="hold"/>
                                        <p:tgtEl>
                                          <p:spTgt spid="172032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03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0323">
                                            <p:txEl>
                                              <p:pRg st="9" end="9"/>
                                            </p:txEl>
                                          </p:spTgt>
                                        </p:tgtEl>
                                        <p:attrNameLst>
                                          <p:attrName>style.visibility</p:attrName>
                                        </p:attrNameLst>
                                      </p:cBhvr>
                                      <p:to>
                                        <p:strVal val="visible"/>
                                      </p:to>
                                    </p:set>
                                    <p:anim calcmode="lin" valueType="num">
                                      <p:cBhvr additive="base">
                                        <p:cTn id="61" dur="500" fill="hold"/>
                                        <p:tgtEl>
                                          <p:spTgt spid="172032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03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0323">
                                            <p:txEl>
                                              <p:pRg st="10" end="10"/>
                                            </p:txEl>
                                          </p:spTgt>
                                        </p:tgtEl>
                                        <p:attrNameLst>
                                          <p:attrName>style.visibility</p:attrName>
                                        </p:attrNameLst>
                                      </p:cBhvr>
                                      <p:to>
                                        <p:strVal val="visible"/>
                                      </p:to>
                                    </p:set>
                                    <p:anim calcmode="lin" valueType="num">
                                      <p:cBhvr additive="base">
                                        <p:cTn id="67" dur="500" fill="hold"/>
                                        <p:tgtEl>
                                          <p:spTgt spid="172032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03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0323">
                                            <p:txEl>
                                              <p:pRg st="11" end="11"/>
                                            </p:txEl>
                                          </p:spTgt>
                                        </p:tgtEl>
                                        <p:attrNameLst>
                                          <p:attrName>style.visibility</p:attrName>
                                        </p:attrNameLst>
                                      </p:cBhvr>
                                      <p:to>
                                        <p:strVal val="visible"/>
                                      </p:to>
                                    </p:set>
                                    <p:anim calcmode="lin" valueType="num">
                                      <p:cBhvr additive="base">
                                        <p:cTn id="73" dur="500" fill="hold"/>
                                        <p:tgtEl>
                                          <p:spTgt spid="172032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03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5433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701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029849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18435551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792123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12.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19.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2.xml><?xml version="1.0" encoding="utf-8"?>
<p:tagLst xmlns:a="http://schemas.openxmlformats.org/drawingml/2006/main" xmlns:r="http://schemas.openxmlformats.org/officeDocument/2006/relationships" xmlns:p="http://schemas.openxmlformats.org/presentationml/2006/main">
  <p:tag name="AUDIO_ID" val="595"/>
  <p:tag name="ELAPSEDTIME" val="135.5"/>
  <p:tag name="ANNOTATION_TYPE_1" val="2"/>
  <p:tag name="ANNOTATION_START_1" val="18.4"/>
  <p:tag name="ANNOTATION_END_1" val="18.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4"/>
  <p:tag name="ANNOTATION_TOP_2" val="87.7"/>
  <p:tag name="ANNOTATION_LEFT_2" val="10.4"/>
  <p:tag name="ANNOTATION_WIDTH_2" val="418.0"/>
  <p:tag name="ANNOTATION_HEIGHT_2" val="211.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d96801a2-db07-4fb4-9365-37a63a8cec9b"/>
  <p:tag name="ARTICULATE_SLIDE_NAV" val="18"/>
</p:tagLst>
</file>

<file path=ppt/tags/tag20.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26.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1.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UDIO_ID" val="1104"/>
  <p:tag name="TIMELINE" val="3.6"/>
  <p:tag name="ELAPSEDTIME" val="39.7"/>
  <p:tag name="ANNOTATION_COUNT" val="0"/>
  <p:tag name="ARTICULATE_SLIDE_GUID" val="7e459c16-087d-470b-851b-bc50b82fdbb3"/>
  <p:tag name="ARTICULATE_SLIDE_NAV" val="26"/>
</p:tagLst>
</file>

<file path=ppt/tags/tag3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3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38.xml><?xml version="1.0" encoding="utf-8"?>
<p:tagLst xmlns:a="http://schemas.openxmlformats.org/drawingml/2006/main" xmlns:r="http://schemas.openxmlformats.org/officeDocument/2006/relationships" xmlns:p="http://schemas.openxmlformats.org/presentationml/2006/main">
  <p:tag name="AUDIO_ID" val="1105"/>
  <p:tag name="ELAPSEDTIME" val="48.4"/>
  <p:tag name="ANNOTATION_TYPE_1" val="2"/>
  <p:tag name="ANNOTATION_START_1" val="31.1"/>
  <p:tag name="ANNOTATION_END_1" val="3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1.1"/>
  <p:tag name="ANNOTATION_TOP_2" val="267.7"/>
  <p:tag name="ANNOTATION_LEFT_2" val="50.3"/>
  <p:tag name="ANNOTATION_WIDTH_2" val="382.4"/>
  <p:tag name="ANNOTATION_HEIGHT_2" val="133.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9bbe3223-70a4-4375-82ac-31b5751e3f5d"/>
  <p:tag name="ARTICULATE_SLIDE_NAV" val="29"/>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QkmYlzPo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ELAPSEDTIME" val="57.1"/>
  <p:tag name="ANNOTATION_COUNT" val="0"/>
  <p:tag name="ARTICULATE_SLIDE_NAV" val="44"/>
  <p:tag name="ARTICULATE_SLIDE_GUID" val="2f83568d-328f-42fe-8afe-447d6342e20d"/>
  <p:tag name="AUDIO_ID" val="1280"/>
</p:tagLst>
</file>

<file path=ppt/tags/tag40.xml><?xml version="1.0" encoding="utf-8"?>
<p:tagLst xmlns:a="http://schemas.openxmlformats.org/drawingml/2006/main" xmlns:r="http://schemas.openxmlformats.org/officeDocument/2006/relationships" xmlns:p="http://schemas.openxmlformats.org/presentationml/2006/main">
  <p:tag name="AUDIO_ID" val="1227"/>
  <p:tag name="ELAPSEDTIME" val="110.3"/>
  <p:tag name="ANNOTATION_TYPE_1" val="2"/>
  <p:tag name="ANNOTATION_START_1" val="52.4"/>
  <p:tag name="ANNOTATION_END_1" val="52.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2.4"/>
  <p:tag name="ANNOTATION_END_2" val="68.3"/>
  <p:tag name="ANNOTATION_TOP_2" val="286.8"/>
  <p:tag name="ANNOTATION_LEFT_2" val="55.1"/>
  <p:tag name="ANNOTATION_WIDTH_2" val="505.9"/>
  <p:tag name="ANNOTATION_HEIGHT_2" val="7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68.3"/>
  <p:tag name="ANNOTATION_END_3" val="68.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8.3"/>
  <p:tag name="ANNOTATION_END_4" val="78.2"/>
  <p:tag name="ANNOTATION_TOP_4" val="359.7"/>
  <p:tag name="ANNOTATION_LEFT_4" val="50.9"/>
  <p:tag name="ANNOTATION_WIDTH_4" val="522.7"/>
  <p:tag name="ANNOTATION_HEIGHT_4" val="4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8.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2eac0b75-25d6-4807-ac2e-ef17332493c4"/>
  <p:tag name="ARTICULATE_SLIDE_NAV" val="30"/>
</p:tagLst>
</file>

<file path=ppt/tags/tag41.xml><?xml version="1.0" encoding="utf-8"?>
<p:tagLst xmlns:a="http://schemas.openxmlformats.org/drawingml/2006/main" xmlns:r="http://schemas.openxmlformats.org/officeDocument/2006/relationships" xmlns:p="http://schemas.openxmlformats.org/presentationml/2006/main">
  <p:tag name="AUDIO_ID" val="1137"/>
  <p:tag name="ELAPSEDTIME" val="82.2"/>
  <p:tag name="ANNOTATION_TYPE_1" val="2"/>
  <p:tag name="ANNOTATION_START_1" val="13.4"/>
  <p:tag name="ANNOTATION_END_1" val="13.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0.0"/>
  <p:tag name="ANNOTATION_TOP_2" val="130.9"/>
  <p:tag name="ANNOTATION_LEFT_2" val="185.2"/>
  <p:tag name="ANNOTATION_WIDTH_2" val="366.2"/>
  <p:tag name="ANNOTATION_HEIGHT_2" val="35.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0"/>
  <p:tag name="ANNOTATION_END_3" val="20.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0.0"/>
  <p:tag name="ANNOTATION_END_4" val="38.9"/>
  <p:tag name="ANNOTATION_TOP_4" val="204.3"/>
  <p:tag name="ANNOTATION_LEFT_4" val="41.4"/>
  <p:tag name="ANNOTATION_WIDTH_4" val="508.3"/>
  <p:tag name="ANNOTATION_HEIGHT_4" val="38.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8.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e97a96a5-7f39-4b6a-8ab9-f11b535660c0"/>
  <p:tag name="ARTICULATE_SLIDE_NAV" val="31"/>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TYzb9i6d_files\slide0001_image001.jpg"/>
</p:tagLst>
</file>

<file path=ppt/tags/tag43.xml><?xml version="1.0" encoding="utf-8"?>
<p:tagLst xmlns:a="http://schemas.openxmlformats.org/drawingml/2006/main" xmlns:r="http://schemas.openxmlformats.org/officeDocument/2006/relationships" xmlns:p="http://schemas.openxmlformats.org/presentationml/2006/main">
  <p:tag name="AUDIO_ID" val="1293"/>
  <p:tag name="TIMELINE" val="22.2/25.1/31.3/39.4/47.8/103.2"/>
  <p:tag name="ELAPSEDTIME" val="114.4"/>
  <p:tag name="ANNOTATION_TYPE_1" val="0"/>
  <p:tag name="ANNOTATION_START_1" val="100.6"/>
  <p:tag name="ANNOTATION_TOP_1" val="359.9"/>
  <p:tag name="ANNOTATION_LEFT_1" val="14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NAV" val="3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bd9d9f41-8afd-4bfa-8715-5f2de13cee9a"/>
  <p:tag name="AUDIO_ID" val="1304"/>
  <p:tag name="ELAPSEDTIME" val="12.7"/>
  <p:tag name="ANNOTATION_COUNT" val="0"/>
  <p:tag name="ARTICULATE_SLIDE_NAV" val="33"/>
</p:tagLst>
</file>

<file path=ppt/tags/tag45.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47.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3.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54.xml><?xml version="1.0" encoding="utf-8"?>
<p:tagLst xmlns:a="http://schemas.openxmlformats.org/drawingml/2006/main" xmlns:r="http://schemas.openxmlformats.org/officeDocument/2006/relationships" xmlns:p="http://schemas.openxmlformats.org/presentationml/2006/main">
  <p:tag name="AUDIO_ID" val="1108"/>
  <p:tag name="ELAPSEDTIME" val="121.4"/>
  <p:tag name="ANNOTATION_TYPE_1" val="2"/>
  <p:tag name="ANNOTATION_START_1" val="45.0"/>
  <p:tag name="ANNOTATION_END_1" val="4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5.0"/>
  <p:tag name="ANNOTATION_END_2" val="78.1"/>
  <p:tag name="ANNOTATION_TOP_2" val="258.7"/>
  <p:tag name="ANNOTATION_LEFT_2" val="44.4"/>
  <p:tag name="ANNOTATION_WIDTH_2" val="492.1"/>
  <p:tag name="ANNOTATION_HEIGHT_2" val="6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8.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9f43fe7d-37fe-421e-841c-a6ef0f5aa7f3"/>
  <p:tag name="ARTICULATE_SLIDE_NAV" val="38"/>
</p:tagLst>
</file>

<file path=ppt/tags/tag55.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Lst>
</file>

<file path=ppt/tags/tag56.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57.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58.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6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5.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6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a7328c98-7455-42e9-aef5-bdb8700ccb35"/>
  <p:tag name="AUDIO_ID" val="1285"/>
  <p:tag name="ELAPSEDTIME" val="85.7"/>
  <p:tag name="ANNOTATION_TYPE_1" val="2"/>
  <p:tag name="ANNOTATION_START_1" val="79.3"/>
  <p:tag name="ANNOTATION_END_1" val="79.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9.3"/>
  <p:tag name="ANNOTATION_TOP_2" val="255.8"/>
  <p:tag name="ANNOTATION_LEFT_2" val="37.3"/>
  <p:tag name="ANNOTATION_WIDTH_2" val="274.2"/>
  <p:tag name="ANNOTATION_HEIGHT_2" val="126.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49"/>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6bf462bb-fe17-41fd-a819-fca7a5ad4efc"/>
  <p:tag name="AUDIO_ID" val="1287"/>
  <p:tag name="TIMELINE" val="2.4/8.8/55.2/79.2"/>
  <p:tag name="ELAPSEDTIME" val="101.0"/>
  <p:tag name="ANNOTATION_TYPE_1" val="2"/>
  <p:tag name="ANNOTATION_START_1" val="31.6"/>
  <p:tag name="ANNOTATION_END_1" val="31.6"/>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1.6"/>
  <p:tag name="ANNOTATION_END_2" val="39.5"/>
  <p:tag name="ANNOTATION_TOP_2" val="171.8"/>
  <p:tag name="ANNOTATION_LEFT_2" val="99.8"/>
  <p:tag name="ANNOTATION_WIDTH_2" val="371.8"/>
  <p:tag name="ANNOTATION_HEIGHT_2" val="57.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9.5"/>
  <p:tag name="ANNOTATION_END_3" val="52.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0"/>
  <p:tag name="ANNOTATION_START_4" val="52.1"/>
  <p:tag name="ANNOTATION_END_4" val="59.5"/>
  <p:tag name="ANNOTATION_TOP_4" val="240.9"/>
  <p:tag name="ANNOTATION_LEFT_4" val="76.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9.5"/>
  <p:tag name="ANNOTATION_END_5" val="68.6"/>
  <p:tag name="ANNOTATION_TOP_5" val="298.9"/>
  <p:tag name="ANNOTATION_LEFT_5" val="39.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8.6"/>
  <p:tag name="ANNOTATION_END_6" val="85.8"/>
  <p:tag name="ANNOTATION_TOP_6" val="336.8"/>
  <p:tag name="ANNOTATION_LEFT_6" val="59.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5.8"/>
  <p:tag name="ANNOTATION_TOP_7" val="382.2"/>
  <p:tag name="ANNOTATION_LEFT_7" val="55.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NAV" val="51"/>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a7328c98-7455-42e9-aef5-bdb8700ccb35"/>
  <p:tag name="AUDIO_ID" val="1288"/>
  <p:tag name="ELAPSEDTIME" val="68.3"/>
  <p:tag name="ANNOTATION_TYPE_1" val="0"/>
  <p:tag name="ANNOTATION_START_1" val="8.2"/>
  <p:tag name="ANNOTATION_END_1" val="14.4"/>
  <p:tag name="ANNOTATION_TOP_1" val="206.7"/>
  <p:tag name="ANNOTATION_LEFT_1" val="73.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4"/>
  <p:tag name="ANNOTATION_END_2" val="31.0"/>
  <p:tag name="ANNOTATION_TOP_2" val="242.4"/>
  <p:tag name="ANNOTATION_LEFT_2" val="5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1.0"/>
  <p:tag name="ANNOTATION_END_3" val="37.4"/>
  <p:tag name="ANNOTATION_TOP_3" val="275.1"/>
  <p:tag name="ANNOTATION_LEFT_3" val="62.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7.4"/>
  <p:tag name="ANNOTATION_END_4" val="47.3"/>
  <p:tag name="ANNOTATION_TOP_4" val="297.4"/>
  <p:tag name="ANNOTATION_LEFT_4" val="51.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3"/>
  <p:tag name="ANNOTATION_TOP_5" val="334.6"/>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52"/>
</p:tagLst>
</file>

<file path=ppt/tags/tag78.xml><?xml version="1.0" encoding="utf-8"?>
<p:tagLst xmlns:a="http://schemas.openxmlformats.org/drawingml/2006/main" xmlns:r="http://schemas.openxmlformats.org/officeDocument/2006/relationships" xmlns:p="http://schemas.openxmlformats.org/presentationml/2006/main">
  <p:tag name="AUDIO_ID" val="1297"/>
  <p:tag name="TIMELINE" val="17.7/28.2/34.6/40.9/54.0/92.7"/>
  <p:tag name="ELAPSEDTIME" val="109.8"/>
  <p:tag name="ANNOTATION_COUNT" val="0"/>
  <p:tag name="ARTICULATE_SLIDE_NAV" val="53"/>
</p:tagLst>
</file>

<file path=ppt/tags/tag79.xml><?xml version="1.0" encoding="utf-8"?>
<p:tagLst xmlns:a="http://schemas.openxmlformats.org/drawingml/2006/main" xmlns:r="http://schemas.openxmlformats.org/officeDocument/2006/relationships" xmlns:p="http://schemas.openxmlformats.org/presentationml/2006/main">
  <p:tag name="AUDIO_ID" val="1118"/>
  <p:tag name="TIMELINE" val="13.7/25.7"/>
  <p:tag name="ELAPSEDTIME" val="43.4"/>
  <p:tag name="ANNOTATION_COUNT" val="0"/>
  <p:tag name="ARTICULATE_SLIDE_GUID" val="e8412878-413c-44dd-aa1f-4fe7f746c483"/>
  <p:tag name="ARTICULATE_SLIDE_NAV" val="54"/>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80.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UDIO_ID" val="1298"/>
  <p:tag name="TIMELINE" val="12.1/18.0/25.6/30.1/63.4/97.7"/>
  <p:tag name="ELAPSEDTIME" val="115.6"/>
  <p:tag name="ANNOTATION_COUNT" val="0"/>
  <p:tag name="ARTICULATE_SLIDE_NAV" val="56"/>
</p:tagLst>
</file>

<file path=ppt/tags/tag83.xml><?xml version="1.0" encoding="utf-8"?>
<p:tagLst xmlns:a="http://schemas.openxmlformats.org/drawingml/2006/main" xmlns:r="http://schemas.openxmlformats.org/officeDocument/2006/relationships" xmlns:p="http://schemas.openxmlformats.org/presentationml/2006/main">
  <p:tag name="AUDIO_ID" val="1299"/>
  <p:tag name="ELAPSEDTIME" val="137.0"/>
  <p:tag name="ANNOTATION_TYPE_1" val="2"/>
  <p:tag name="ANNOTATION_START_1" val="19.4"/>
  <p:tag name="ANNOTATION_END_1" val="19.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4"/>
  <p:tag name="ANNOTATION_END_2" val="23.7"/>
  <p:tag name="ANNOTATION_TOP_2" val="9.7"/>
  <p:tag name="ANNOTATION_LEFT_2" val="198.2"/>
  <p:tag name="ANNOTATION_WIDTH_2" val="182.6"/>
  <p:tag name="ANNOTATION_HEIGHT_2" val="45.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7"/>
  <p:tag name="ANNOTATION_END_3" val="28.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8.3"/>
  <p:tag name="ANNOTATION_END_4" val="28.3"/>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8.3"/>
  <p:tag name="ANNOTATION_END_5" val="41.0"/>
  <p:tag name="ANNOTATION_TOP_5" val="43.9"/>
  <p:tag name="ANNOTATION_LEFT_5" val="93.1"/>
  <p:tag name="ANNOTATION_WIDTH_5" val="396.4"/>
  <p:tag name="ANNOTATION_HEIGHT_5" val="59.5"/>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1.0"/>
  <p:tag name="ANNOTATION_END_6" val="44.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44.0"/>
  <p:tag name="ANNOTATION_END_7" val="74.1"/>
  <p:tag name="ANNOTATION_TOP_7" val="124.9"/>
  <p:tag name="ANNOTATION_LEFT_7" val="34.3"/>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4.1"/>
  <p:tag name="ANNOTATION_END_8" val="77.0"/>
  <p:tag name="ANNOTATION_TOP_8" val="193.3"/>
  <p:tag name="ANNOTATION_LEFT_8" val="58.1"/>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77.0"/>
  <p:tag name="ANNOTATION_END_9" val="78.9"/>
  <p:tag name="ANNOTATION_TOP_9" val="226.8"/>
  <p:tag name="ANNOTATION_LEFT_9" val="63.3"/>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8.9"/>
  <p:tag name="ANNOTATION_END_10" val="81.5"/>
  <p:tag name="ANNOTATION_TOP_10" val="254.3"/>
  <p:tag name="ANNOTATION_LEFT_10" val="64.1"/>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81.5"/>
  <p:tag name="ANNOTATION_END_11" val="92.7"/>
  <p:tag name="ANNOTATION_TOP_11" val="293.0"/>
  <p:tag name="ANNOTATION_LEFT_11" val="41.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92.7"/>
  <p:tag name="ANNOTATION_END_12" val="110.2"/>
  <p:tag name="ANNOTATION_TOP_12" val="322.7"/>
  <p:tag name="ANNOTATION_LEFT_12" val="41.0"/>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0.2"/>
  <p:tag name="ANNOTATION_TOP_13" val="365.8"/>
  <p:tag name="ANNOTATION_LEFT_13" val="44.7"/>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COUNT" val="13"/>
  <p:tag name="ARTICULATE_SLIDE_NAV" val="57"/>
</p:tagLst>
</file>

<file path=ppt/tags/tag84.xml><?xml version="1.0" encoding="utf-8"?>
<p:tagLst xmlns:a="http://schemas.openxmlformats.org/drawingml/2006/main" xmlns:r="http://schemas.openxmlformats.org/officeDocument/2006/relationships" xmlns:p="http://schemas.openxmlformats.org/presentationml/2006/main">
  <p:tag name="AUDIO_ID" val="1300"/>
  <p:tag name="TIMELINE" val="8.8/17.6/21.8/45.4/56.4/80.9"/>
  <p:tag name="ELAPSEDTIME" val="104.2"/>
  <p:tag name="ANNOTATION_COUNT" val="0"/>
  <p:tag name="ARTICULATE_SLIDE_NAV" val="58"/>
</p:tagLst>
</file>

<file path=ppt/tags/tag85.xml><?xml version="1.0" encoding="utf-8"?>
<p:tagLst xmlns:a="http://schemas.openxmlformats.org/drawingml/2006/main" xmlns:r="http://schemas.openxmlformats.org/officeDocument/2006/relationships" xmlns:p="http://schemas.openxmlformats.org/presentationml/2006/main">
  <p:tag name="ANNOTATION_TYPE_7" val="2"/>
  <p:tag name="ANNOTATION_START_7" val="43.5"/>
  <p:tag name="ANNOTATION_END_7" val="43.5"/>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43.5"/>
  <p:tag name="ANNOTATION_END_8" val="56.0"/>
  <p:tag name="ANNOTATION_TOP_8" val="267.7"/>
  <p:tag name="ANNOTATION_LEFT_8" val="25.3"/>
  <p:tag name="ANNOTATION_WIDTH_8" val="495.5"/>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6.0"/>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UDIO_ID" val="1289"/>
  <p:tag name="ELAPSEDTIME" val="86.7"/>
  <p:tag name="ANNOTATION_TYPE_1" val="2"/>
  <p:tag name="ANNOTATION_START_1" val="8.2"/>
  <p:tag name="ANNOTATION_END_1" val="8.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2"/>
  <p:tag name="ANNOTATION_END_2" val="26.4"/>
  <p:tag name="ANNOTATION_TOP_2" val="34.9"/>
  <p:tag name="ANNOTATION_LEFT_2" val="20.1"/>
  <p:tag name="ANNOTATION_WIDTH_2" val="502.2"/>
  <p:tag name="ANNOTATION_HEIGHT_2" val="10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6.4"/>
  <p:tag name="ANNOTATION_END_3" val="3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4.7"/>
  <p:tag name="ANNOTATION_END_4" val="34.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4.7"/>
  <p:tag name="ANNOTATION_END_5" val="51.5"/>
  <p:tag name="ANNOTATION_TOP_5" val="272.1"/>
  <p:tag name="ANNOTATION_LEFT_5" val="25.3"/>
  <p:tag name="ANNOTATION_WIDTH_5" val="491.8"/>
  <p:tag name="ANNOTATION_HEIGHT_5" val="81.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1.5"/>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NAV" val="59"/>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8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90.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91.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9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9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13804</TotalTime>
  <Pages>98</Pages>
  <Words>12792</Words>
  <Application>Microsoft Office PowerPoint</Application>
  <PresentationFormat>Letter Paper (8.5x11 in)</PresentationFormat>
  <Paragraphs>2242</Paragraphs>
  <Slides>217</Slides>
  <Notes>142</Notes>
  <HiddenSlides>1</HiddenSlides>
  <MMClips>7</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217</vt:i4>
      </vt:variant>
    </vt:vector>
  </HeadingPairs>
  <TitlesOfParts>
    <vt:vector size="223" baseType="lpstr">
      <vt:lpstr>Office Theme</vt:lpstr>
      <vt:lpstr>Opulent</vt:lpstr>
      <vt:lpstr>Clip</vt:lpstr>
      <vt:lpstr>Document</vt:lpstr>
      <vt:lpstr>Chart</vt:lpstr>
      <vt:lpstr>Photo Editor Photo</vt:lpstr>
      <vt:lpstr>Becoming a Diabetes Educator – Day 1</vt:lpstr>
      <vt:lpstr>Becoming A CDE</vt:lpstr>
      <vt:lpstr>Day 1</vt:lpstr>
      <vt:lpstr>CDC Announces</vt:lpstr>
      <vt:lpstr>Global Epidemic</vt:lpstr>
      <vt:lpstr>World diabetes day-  November 14 </vt:lpstr>
      <vt:lpstr>World wide Epidemic</vt:lpstr>
      <vt:lpstr>Diabetes in America 2014</vt:lpstr>
      <vt:lpstr>Future of Diabetes</vt:lpstr>
      <vt:lpstr>The relationship between BMI and  the risk of developing type 2 diabetes</vt:lpstr>
      <vt:lpstr>PowerPoint Presentation</vt:lpstr>
      <vt:lpstr>BMI Cutoff for Diabetes Risk Differs based on Ethnicity</vt:lpstr>
      <vt:lpstr>Age-adjusted Diabetes Prevalence  20 yrs or older, by race/ethnicity— U.S. 2008</vt:lpstr>
      <vt:lpstr>32% of Medicare dollars go to tReat diabetes.  </vt:lpstr>
      <vt:lpstr>Thoughts on Diabetes, Weight, Social Change</vt:lpstr>
      <vt:lpstr>Why Should Zip Code Determine Life Expectancy?</vt:lpstr>
      <vt:lpstr>New and Early Research on Gut Bacteria</vt:lpstr>
      <vt:lpstr>Why Understand Pathology?</vt:lpstr>
      <vt:lpstr>Role of the Pancreas Endocrine Functions</vt:lpstr>
      <vt:lpstr>Role of the Pancreas Endocrine Functions</vt:lpstr>
      <vt:lpstr>Hormones Effect on Glucose</vt:lpstr>
      <vt:lpstr>GLP-1 Effects in Humans Understanding the Natural Role of Incretins</vt:lpstr>
      <vt:lpstr>Signs of Diabetes</vt:lpstr>
      <vt:lpstr>Natural History of Diabetes</vt:lpstr>
      <vt:lpstr>Diabetes Classifications</vt:lpstr>
      <vt:lpstr>Case Study </vt:lpstr>
      <vt:lpstr>Type 1 Rates Increasing Globally</vt:lpstr>
      <vt:lpstr>PowerPoint Presentation</vt:lpstr>
      <vt:lpstr>Incidence of Type 1 in Youth  </vt:lpstr>
      <vt:lpstr>Natural History of Type 1</vt:lpstr>
      <vt:lpstr>The Honeymoon </vt:lpstr>
      <vt:lpstr>Remaining Beta Cells</vt:lpstr>
      <vt:lpstr>Medalist Study – Harvard Joslin Diabetes Center </vt:lpstr>
      <vt:lpstr>Type 1 – 10% of all Diabetes Genetics and Risk Factors</vt:lpstr>
      <vt:lpstr>Coxsackie Virus Vaccine?</vt:lpstr>
      <vt:lpstr>How do we know someone has Type 1 vs Type 2</vt:lpstr>
      <vt:lpstr>Autoantibodies Assoc w/ Type 1</vt:lpstr>
      <vt:lpstr>Prevention to Cure of Type 1</vt:lpstr>
      <vt:lpstr>How to Get Screened?  www.DiabetesTrialNet.org </vt:lpstr>
      <vt:lpstr>Type 1 Diabetes Associated with other immune conditions</vt:lpstr>
      <vt:lpstr>Type 1 Summary</vt:lpstr>
      <vt:lpstr>Type 1 in Hospital </vt:lpstr>
      <vt:lpstr>Latent AutoImmunity Diabetes in Adults (LADA)</vt:lpstr>
      <vt:lpstr>LADA Clinical Features Compared to Type 2</vt:lpstr>
      <vt:lpstr>PowerPoint Presentation</vt:lpstr>
      <vt:lpstr>PowerPoint Presentation</vt:lpstr>
      <vt:lpstr>Natural Progression of Type 2 Diabetes</vt:lpstr>
      <vt:lpstr>What is Type 2 Diabetes?</vt:lpstr>
      <vt:lpstr>Ominous Octet</vt:lpstr>
      <vt:lpstr>Diabetes 2 - Who is at Risk?  (ADA Clinical Practice Guidelines)</vt:lpstr>
      <vt:lpstr>Diabetes 2 - Who is at Risk?  (ADA Clinical Practice Guidelines)</vt:lpstr>
      <vt:lpstr>Acanthosis Nigricans (AN)  </vt:lpstr>
      <vt:lpstr>Signs of Diabetes</vt:lpstr>
      <vt:lpstr>Diabetes is also associated with </vt:lpstr>
      <vt:lpstr>Comparison of  Type 1,Type 2, LADA</vt:lpstr>
      <vt:lpstr>Life Study – Mrs. Jones</vt:lpstr>
      <vt:lpstr>Unconditional Positive regard</vt:lpstr>
      <vt:lpstr>What Do You Say? Mrs. Jones asks you</vt:lpstr>
      <vt:lpstr>Other Types of Diabetes</vt:lpstr>
      <vt:lpstr>Gestational Diabetes</vt:lpstr>
      <vt:lpstr>Increasing Prevalence of GDM A public health perspective  </vt:lpstr>
      <vt:lpstr>Screen for GDM</vt:lpstr>
      <vt:lpstr>Other Specific Types of DM</vt:lpstr>
      <vt:lpstr>   Control Matters</vt:lpstr>
      <vt:lpstr>Can Type 2 be Prevented in Older Adults?</vt:lpstr>
      <vt:lpstr>Diabetes Prevention Program (DPP) August 2001 </vt:lpstr>
      <vt:lpstr>Diabetes Prevention Program Results </vt:lpstr>
      <vt:lpstr>PowerPoint Presentation</vt:lpstr>
      <vt:lpstr>Have Pre-Diabetes?  Steps to Prevent Type 2 </vt:lpstr>
      <vt:lpstr>Diabetes Self Management Education and Support (DSMES)</vt:lpstr>
      <vt:lpstr>Diabetes Control and Complications Trial (DCCT)</vt:lpstr>
      <vt:lpstr>DCCT Conclusions</vt:lpstr>
      <vt:lpstr>UK Prospective Diabetes Study (UKPDS) 1998</vt:lpstr>
      <vt:lpstr>UKPDS Results</vt:lpstr>
      <vt:lpstr>“Legacy Effect”</vt:lpstr>
      <vt:lpstr>Goals of Care</vt:lpstr>
      <vt:lpstr>ABC’s of Diabetes</vt:lpstr>
      <vt:lpstr>A1c Test</vt:lpstr>
      <vt:lpstr>A1c Goals for Non Pregnant Adults Individualize Targets – ADA  </vt:lpstr>
      <vt:lpstr>A1c and Estimated Avg Glucose (eAG) 2008  </vt:lpstr>
      <vt:lpstr>Glucose Goals  Individualize Targets – ADA  </vt:lpstr>
      <vt:lpstr>BP Goal  ADA Clinical Practice Recommendations  </vt:lpstr>
      <vt:lpstr>*Lipid Goals  ADA Clinical Practice Recommendations  </vt:lpstr>
      <vt:lpstr>Lipid Management  ADA Clinical Practice Recommendations  </vt:lpstr>
      <vt:lpstr>Lipid Management  ADA Clinical Practice Recommendations  </vt:lpstr>
      <vt:lpstr>How are we doing?  Reaching goal</vt:lpstr>
      <vt:lpstr>Aspirin Therapy  (75-162/day)</vt:lpstr>
      <vt:lpstr>PowerPoint Presentation</vt:lpstr>
      <vt:lpstr>ABCs of Diabetes –  </vt:lpstr>
      <vt:lpstr>Treatment Goals Not Met?</vt:lpstr>
      <vt:lpstr>Diabetes Care Guidelines- ADA</vt:lpstr>
      <vt:lpstr>Vaccinations- Immunizations</vt:lpstr>
      <vt:lpstr>Mr. Jones -  What are Your Recommendations for Self-Care</vt:lpstr>
      <vt:lpstr>High Numbers Got You Down?</vt:lpstr>
      <vt:lpstr>DiaBingo- G</vt:lpstr>
      <vt:lpstr> Insulin – the Ultimate Hormone Replacement Therapy  </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Basal Bolus – Using 50/50 Rule - Pt weighs 80kg</vt:lpstr>
      <vt:lpstr>Insulin Teaching Keys</vt:lpstr>
      <vt:lpstr>Bolus Basics</vt:lpstr>
      <vt:lpstr>Adjusting Bolus and Correction Doses  Carbohydrate-to-Insulin Ratio</vt:lpstr>
      <vt:lpstr> Carbohydrate Ratio How does that work? Rapid/Fast Acting Insulin</vt:lpstr>
      <vt:lpstr>Correction Bolus Rapid/Fast Acting Insulin  (1 unit:50 mg/dl&gt;150)</vt:lpstr>
      <vt:lpstr>Type 1 and a Teen</vt:lpstr>
      <vt:lpstr>How much Insulin Needed?</vt:lpstr>
      <vt:lpstr>Medical Waste Management Act Effective Sept 1, 2008</vt:lpstr>
      <vt:lpstr>Sharps Disposal: Product and Info</vt:lpstr>
      <vt:lpstr>DiaBingo - I</vt:lpstr>
      <vt:lpstr>Resources for Medications</vt:lpstr>
      <vt:lpstr>Diabetes Meds for Type 2:  Objectives</vt:lpstr>
      <vt:lpstr>Resources for Medications</vt:lpstr>
      <vt:lpstr>Diabetes Agents Considerations</vt:lpstr>
      <vt:lpstr>Diabetes Agents Considerations</vt:lpstr>
      <vt:lpstr>PowerPoint Presentation</vt:lpstr>
      <vt:lpstr>PowerPoint Presentation</vt:lpstr>
      <vt:lpstr>Action/Classes of Type 2 Meds</vt:lpstr>
      <vt:lpstr>Meds- Fill in the Blanks </vt:lpstr>
      <vt:lpstr>Ideal Diabetes Med -  </vt:lpstr>
      <vt:lpstr>Biguanides – Suppressor Metformin (Glucophage®)</vt:lpstr>
      <vt:lpstr>Biguanides - Metformin</vt:lpstr>
      <vt:lpstr>Biguanides - Metformin</vt:lpstr>
      <vt:lpstr>Considerations Biguanide - Metformin (Glucophage®)</vt:lpstr>
      <vt:lpstr>Metformin – How does it rate?  </vt:lpstr>
      <vt:lpstr> Sulfonylureas –   </vt:lpstr>
      <vt:lpstr>Sulfonylureas - Squirts</vt:lpstr>
      <vt:lpstr>Sulfonylureas: 2nd Generation</vt:lpstr>
      <vt:lpstr>Sulfonylureas</vt:lpstr>
      <vt:lpstr>Indication for “Fast Acting” Insulin Secretagogues-  Meglitinides</vt:lpstr>
      <vt:lpstr>Meglitinides - Squirts</vt:lpstr>
      <vt:lpstr>Meglitinides</vt:lpstr>
      <vt:lpstr>Squirters – How does they rate?  </vt:lpstr>
      <vt:lpstr>What questions?</vt:lpstr>
      <vt:lpstr>Indications for  Amylin Mimetics  Incretin Mimetics  DPP-4 Inhibitors</vt:lpstr>
      <vt:lpstr>Amylin Mimetic  Pramlintide (Symlin) 2005</vt:lpstr>
      <vt:lpstr>Pramlintide (Symlin)  Considerations</vt:lpstr>
      <vt:lpstr>Amylin Mimetic– How does it rate?  </vt:lpstr>
      <vt:lpstr>Great time to Take a Break Not Coffee - Exercise</vt:lpstr>
      <vt:lpstr>Incretin Mimetics –  “Gut Hormones” DPP-IV Inhibitors </vt:lpstr>
      <vt:lpstr>GLP-1 Effects in Humans Understanding the Natural Role of Incretins</vt:lpstr>
      <vt:lpstr>For all the Following GLP-1 Agonists</vt:lpstr>
      <vt:lpstr>Incretin Mimetics Exenatide (Byetta), Exenatide XR</vt:lpstr>
      <vt:lpstr>Incretin Mimetics –  Exenatide XR - Bydureon</vt:lpstr>
      <vt:lpstr>$323.44 for four doses, or about $4,200 a year.</vt:lpstr>
      <vt:lpstr>Basic Overview of  Exenatide XR Set-Up</vt:lpstr>
      <vt:lpstr>Incretin Mimetics  GLP-1 Analog Liraglutide (Victoza)</vt:lpstr>
      <vt:lpstr>Incretin Mimetics Considerations Exenatide, Liraglutide</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SGLT-2 Inhibitor – How does it rate?  </vt:lpstr>
      <vt:lpstr>“Circadian Switchers” Dopamine Receptor Agonist bromocriptine mesylate QR  “Quick Release” </vt:lpstr>
      <vt:lpstr>Dopamine Agonists –  Circadian Re-Setters</vt:lpstr>
      <vt:lpstr>Circadian Switchers” bromocriptine mesylate QR </vt:lpstr>
      <vt:lpstr>Cycloset– How does it rate?  </vt:lpstr>
      <vt:lpstr>Indications for Glucosidase Inhibitors  Acarbose (Precose®), Miglitol (Glyset®)</vt:lpstr>
      <vt:lpstr>Alpha-glucosidase Inhibitors</vt:lpstr>
      <vt:lpstr>Acarbose– How does it rate?  </vt:lpstr>
      <vt:lpstr>Juvisync Januvia + Simvastatin   </vt:lpstr>
      <vt:lpstr>Juvisync– How does it rate?  </vt:lpstr>
      <vt:lpstr>PowerPoint Presentation</vt:lpstr>
      <vt:lpstr>PowerPoint Presentation</vt:lpstr>
      <vt:lpstr>List the Treatment Options</vt:lpstr>
      <vt:lpstr>PowerPoint Presentation</vt:lpstr>
      <vt:lpstr>PowerPoint Presentation</vt:lpstr>
      <vt:lpstr>Diabetes Monitoring</vt:lpstr>
      <vt:lpstr>Self-Monitoring Why Should I do it?</vt:lpstr>
      <vt:lpstr>How will it help me?</vt:lpstr>
      <vt:lpstr>How Often Should I Check?</vt:lpstr>
      <vt:lpstr>PowerPoint Presentation</vt:lpstr>
      <vt:lpstr>Alternate Site Testing</vt:lpstr>
      <vt:lpstr> Monitoring Issues </vt:lpstr>
      <vt:lpstr>Sick Days and Hospitalization Objectives</vt:lpstr>
      <vt:lpstr>Sick Day Patient Guidelines</vt:lpstr>
      <vt:lpstr>Sick Day Guidelines Reasons to Call MD</vt:lpstr>
      <vt:lpstr>Preparation for Surgery</vt:lpstr>
      <vt:lpstr>Glucose Management and Hospitalized Patients  </vt:lpstr>
      <vt:lpstr>Hospitals and Hyperglycemia What’s the Big Deal? </vt:lpstr>
      <vt:lpstr>Stress response and hyperglycemia</vt:lpstr>
      <vt:lpstr>Hyperglycemia*: A Common Comorbidity in Medical-Surgical Patients in a Community Hospital</vt:lpstr>
      <vt:lpstr>Effect of Hyperglycemia  on Hospital Mortality</vt:lpstr>
      <vt:lpstr>BG Above Normal = Trouble</vt:lpstr>
      <vt:lpstr>Diabetes Detectives Needed</vt:lpstr>
      <vt:lpstr>WHAT SHOULD WE AIM FOR?</vt:lpstr>
      <vt:lpstr>Management of Hyperglycemia and Diabetes  </vt:lpstr>
      <vt:lpstr> RABBIT 2 Trial  Randomized Study of Basal-Bolus Insulin Therapy in the Inpatient Mgmt of Type 2 DM</vt:lpstr>
      <vt:lpstr>Getting Glucose to Goal</vt:lpstr>
      <vt:lpstr>Bottom Line</vt:lpstr>
      <vt:lpstr>Summary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bev@diabetesed.net</cp:lastModifiedBy>
  <cp:revision>625</cp:revision>
  <cp:lastPrinted>2013-12-20T01:15:01Z</cp:lastPrinted>
  <dcterms:created xsi:type="dcterms:W3CDTF">1998-04-16T17:55:30Z</dcterms:created>
  <dcterms:modified xsi:type="dcterms:W3CDTF">2014-01-06T04:45:07Z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