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xml" ContentType="application/vnd.openxmlformats-officedocument.presentationml.tags+xml"/>
  <Override PartName="/ppt/notesSlides/notesSlide56.xml" ContentType="application/vnd.openxmlformats-officedocument.presentationml.notesSlide+xml"/>
  <Override PartName="/ppt/tags/tag3.xml" ContentType="application/vnd.openxmlformats-officedocument.presentationml.tags+xml"/>
  <Override PartName="/ppt/notesSlides/notesSlide57.xml" ContentType="application/vnd.openxmlformats-officedocument.presentationml.notesSlide+xml"/>
  <Override PartName="/ppt/tags/tag4.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75" r:id="rId1"/>
    <p:sldMasterId id="2147484087" r:id="rId2"/>
  </p:sldMasterIdLst>
  <p:notesMasterIdLst>
    <p:notesMasterId r:id="rId105"/>
  </p:notesMasterIdLst>
  <p:handoutMasterIdLst>
    <p:handoutMasterId r:id="rId106"/>
  </p:handoutMasterIdLst>
  <p:sldIdLst>
    <p:sldId id="1312" r:id="rId3"/>
    <p:sldId id="1976" r:id="rId4"/>
    <p:sldId id="1977" r:id="rId5"/>
    <p:sldId id="2088" r:id="rId6"/>
    <p:sldId id="1978" r:id="rId7"/>
    <p:sldId id="1979" r:id="rId8"/>
    <p:sldId id="1980" r:id="rId9"/>
    <p:sldId id="1981" r:id="rId10"/>
    <p:sldId id="1982" r:id="rId11"/>
    <p:sldId id="1983" r:id="rId12"/>
    <p:sldId id="1984" r:id="rId13"/>
    <p:sldId id="1985" r:id="rId14"/>
    <p:sldId id="1986" r:id="rId15"/>
    <p:sldId id="1987" r:id="rId16"/>
    <p:sldId id="1988" r:id="rId17"/>
    <p:sldId id="1989" r:id="rId18"/>
    <p:sldId id="1990" r:id="rId19"/>
    <p:sldId id="1991" r:id="rId20"/>
    <p:sldId id="1993" r:id="rId21"/>
    <p:sldId id="1994" r:id="rId22"/>
    <p:sldId id="1995" r:id="rId23"/>
    <p:sldId id="1998" r:id="rId24"/>
    <p:sldId id="1996" r:id="rId25"/>
    <p:sldId id="2001" r:id="rId26"/>
    <p:sldId id="2003" r:id="rId27"/>
    <p:sldId id="2004" r:id="rId28"/>
    <p:sldId id="2005" r:id="rId29"/>
    <p:sldId id="2008" r:id="rId30"/>
    <p:sldId id="2009" r:id="rId31"/>
    <p:sldId id="2011" r:id="rId32"/>
    <p:sldId id="2012" r:id="rId33"/>
    <p:sldId id="2013" r:id="rId34"/>
    <p:sldId id="2089" r:id="rId35"/>
    <p:sldId id="2014" r:id="rId36"/>
    <p:sldId id="2016" r:id="rId37"/>
    <p:sldId id="2015" r:id="rId38"/>
    <p:sldId id="2090" r:id="rId39"/>
    <p:sldId id="2092" r:id="rId40"/>
    <p:sldId id="2018" r:id="rId41"/>
    <p:sldId id="2019" r:id="rId42"/>
    <p:sldId id="2091" r:id="rId43"/>
    <p:sldId id="2020" r:id="rId44"/>
    <p:sldId id="2093" r:id="rId45"/>
    <p:sldId id="2023" r:id="rId46"/>
    <p:sldId id="2024" r:id="rId47"/>
    <p:sldId id="2094" r:id="rId48"/>
    <p:sldId id="2025" r:id="rId49"/>
    <p:sldId id="2026" r:id="rId50"/>
    <p:sldId id="2027" r:id="rId51"/>
    <p:sldId id="2028" r:id="rId52"/>
    <p:sldId id="2029" r:id="rId53"/>
    <p:sldId id="2030" r:id="rId54"/>
    <p:sldId id="2031" r:id="rId55"/>
    <p:sldId id="2032" r:id="rId56"/>
    <p:sldId id="2033" r:id="rId57"/>
    <p:sldId id="2034" r:id="rId58"/>
    <p:sldId id="2035" r:id="rId59"/>
    <p:sldId id="2037" r:id="rId60"/>
    <p:sldId id="2038" r:id="rId61"/>
    <p:sldId id="2039" r:id="rId62"/>
    <p:sldId id="2041" r:id="rId63"/>
    <p:sldId id="2042" r:id="rId64"/>
    <p:sldId id="2045" r:id="rId65"/>
    <p:sldId id="2046" r:id="rId66"/>
    <p:sldId id="2047" r:id="rId67"/>
    <p:sldId id="2049" r:id="rId68"/>
    <p:sldId id="2051" r:id="rId69"/>
    <p:sldId id="2095" r:id="rId70"/>
    <p:sldId id="2053" r:id="rId71"/>
    <p:sldId id="2054" r:id="rId72"/>
    <p:sldId id="2055" r:id="rId73"/>
    <p:sldId id="2056" r:id="rId74"/>
    <p:sldId id="2057" r:id="rId75"/>
    <p:sldId id="2058" r:id="rId76"/>
    <p:sldId id="2059" r:id="rId77"/>
    <p:sldId id="2060" r:id="rId78"/>
    <p:sldId id="2099" r:id="rId79"/>
    <p:sldId id="2061" r:id="rId80"/>
    <p:sldId id="2062" r:id="rId81"/>
    <p:sldId id="2063" r:id="rId82"/>
    <p:sldId id="2064" r:id="rId83"/>
    <p:sldId id="2065" r:id="rId84"/>
    <p:sldId id="2066" r:id="rId85"/>
    <p:sldId id="2067" r:id="rId86"/>
    <p:sldId id="2068" r:id="rId87"/>
    <p:sldId id="2069" r:id="rId88"/>
    <p:sldId id="2070" r:id="rId89"/>
    <p:sldId id="2072" r:id="rId90"/>
    <p:sldId id="2073" r:id="rId91"/>
    <p:sldId id="2074" r:id="rId92"/>
    <p:sldId id="2075" r:id="rId93"/>
    <p:sldId id="2096" r:id="rId94"/>
    <p:sldId id="2097" r:id="rId95"/>
    <p:sldId id="2076" r:id="rId96"/>
    <p:sldId id="2077" r:id="rId97"/>
    <p:sldId id="2078" r:id="rId98"/>
    <p:sldId id="2079" r:id="rId99"/>
    <p:sldId id="2098" r:id="rId100"/>
    <p:sldId id="2081" r:id="rId101"/>
    <p:sldId id="2082" r:id="rId102"/>
    <p:sldId id="2083" r:id="rId103"/>
    <p:sldId id="2086" r:id="rId104"/>
  </p:sldIdLst>
  <p:sldSz cx="9144000" cy="6858000" type="letter"/>
  <p:notesSz cx="7010400" cy="9296400"/>
  <p:custDataLst>
    <p:tags r:id="rId107"/>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snapVertSplitter="1" vertBarState="minimized" horzBarState="maximized">
    <p:restoredLeft sz="15619" autoAdjust="0"/>
    <p:restoredTop sz="79245" autoAdjust="0"/>
  </p:normalViewPr>
  <p:slideViewPr>
    <p:cSldViewPr>
      <p:cViewPr>
        <p:scale>
          <a:sx n="75" d="100"/>
          <a:sy n="75" d="100"/>
        </p:scale>
        <p:origin x="-18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2722"/>
    </p:cViewPr>
  </p:sorterViewPr>
  <p:notesViewPr>
    <p:cSldViewPr>
      <p:cViewPr>
        <p:scale>
          <a:sx n="75" d="100"/>
          <a:sy n="75" d="100"/>
        </p:scale>
        <p:origin x="-2394" y="105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gs" Target="tags/tag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44927" y="8575499"/>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5178" y="8575500"/>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a:t>Diabetes </a:t>
            </a:r>
            <a:r>
              <a:rPr lang="en-US" sz="1200" i="1" smtClean="0"/>
              <a:t>Education Services</a:t>
            </a:r>
            <a:r>
              <a:rPr lang="en-US" sz="1200" i="1" baseline="30000" dirty="0"/>
              <a:t>©      </a:t>
            </a:r>
            <a:r>
              <a:rPr lang="en-US" sz="1200" b="1" dirty="0"/>
              <a:t>Becoming An Educator Day </a:t>
            </a:r>
            <a:r>
              <a:rPr lang="en-US" sz="1200" b="1" dirty="0" smtClean="0"/>
              <a:t>2</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925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9AC93375-BB69-4792-8B96-B3DE4E88D4A1}" type="slidenum">
              <a:rPr lang="en-US">
                <a:latin typeface="Times New Roman" panose="02020603050405020304" pitchFamily="18" charset="0"/>
              </a:rPr>
              <a:pPr/>
              <a:t>5</a:t>
            </a:fld>
            <a:endParaRPr lang="en-US">
              <a:latin typeface="Times New Roman" panose="02020603050405020304" pitchFamily="18" charset="0"/>
            </a:endParaRPr>
          </a:p>
        </p:txBody>
      </p:sp>
      <p:sp>
        <p:nvSpPr>
          <p:cNvPr id="192516" name="Rectangle 2"/>
          <p:cNvSpPr>
            <a:spLocks noGrp="1" noRot="1" noChangeAspect="1" noChangeArrowheads="1" noTextEdit="1"/>
          </p:cNvSpPr>
          <p:nvPr>
            <p:ph type="sldImg"/>
          </p:nvPr>
        </p:nvSpPr>
        <p:spPr>
          <a:ln/>
        </p:spPr>
      </p:sp>
      <p:sp>
        <p:nvSpPr>
          <p:cNvPr id="19251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840300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68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68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B2C5350-A1A4-4D0E-9671-CC1437E66417}" type="slidenum">
              <a:rPr lang="en-US">
                <a:latin typeface="Times New Roman" panose="02020603050405020304" pitchFamily="18" charset="0"/>
              </a:rPr>
              <a:pPr/>
              <a:t>31</a:t>
            </a:fld>
            <a:endParaRPr lang="en-US">
              <a:latin typeface="Times New Roman" panose="02020603050405020304" pitchFamily="18" charset="0"/>
            </a:endParaRPr>
          </a:p>
        </p:txBody>
      </p:sp>
    </p:spTree>
    <p:extLst>
      <p:ext uri="{BB962C8B-B14F-4D97-AF65-F5344CB8AC3E}">
        <p14:creationId xmlns:p14="http://schemas.microsoft.com/office/powerpoint/2010/main" val="3093041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78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78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3648691-66C1-46AE-85B1-44F20915D377}" type="slidenum">
              <a:rPr lang="en-US">
                <a:latin typeface="Times New Roman" panose="02020603050405020304" pitchFamily="18" charset="0"/>
              </a:rPr>
              <a:pPr/>
              <a:t>32</a:t>
            </a:fld>
            <a:endParaRPr lang="en-US">
              <a:latin typeface="Times New Roman" panose="02020603050405020304" pitchFamily="18" charset="0"/>
            </a:endParaRPr>
          </a:p>
        </p:txBody>
      </p:sp>
    </p:spTree>
    <p:extLst>
      <p:ext uri="{BB962C8B-B14F-4D97-AF65-F5344CB8AC3E}">
        <p14:creationId xmlns:p14="http://schemas.microsoft.com/office/powerpoint/2010/main" val="1279059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89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89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B8312DB-4F12-4118-A1AF-76581AA35FC5}" type="slidenum">
              <a:rPr lang="en-US">
                <a:latin typeface="Times New Roman" panose="02020603050405020304" pitchFamily="18" charset="0"/>
              </a:rPr>
              <a:pPr/>
              <a:t>34</a:t>
            </a:fld>
            <a:endParaRPr lang="en-US">
              <a:latin typeface="Times New Roman" panose="02020603050405020304" pitchFamily="18" charset="0"/>
            </a:endParaRPr>
          </a:p>
        </p:txBody>
      </p:sp>
    </p:spTree>
    <p:extLst>
      <p:ext uri="{BB962C8B-B14F-4D97-AF65-F5344CB8AC3E}">
        <p14:creationId xmlns:p14="http://schemas.microsoft.com/office/powerpoint/2010/main" val="2554643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09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09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12AD46-9E47-4B41-952C-C48E1DD250BE}" type="slidenum">
              <a:rPr lang="en-US">
                <a:latin typeface="Times New Roman" panose="02020603050405020304" pitchFamily="18" charset="0"/>
              </a:rPr>
              <a:pPr/>
              <a:t>35</a:t>
            </a:fld>
            <a:endParaRPr lang="en-US">
              <a:latin typeface="Times New Roman" panose="02020603050405020304" pitchFamily="18" charset="0"/>
            </a:endParaRPr>
          </a:p>
        </p:txBody>
      </p:sp>
    </p:spTree>
    <p:extLst>
      <p:ext uri="{BB962C8B-B14F-4D97-AF65-F5344CB8AC3E}">
        <p14:creationId xmlns:p14="http://schemas.microsoft.com/office/powerpoint/2010/main" val="2432345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99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99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F5ADF4C-1D00-4574-895E-419F5646AA99}" type="slidenum">
              <a:rPr lang="en-US">
                <a:latin typeface="Times New Roman" panose="02020603050405020304" pitchFamily="18" charset="0"/>
              </a:rPr>
              <a:pPr/>
              <a:t>36</a:t>
            </a:fld>
            <a:endParaRPr lang="en-US">
              <a:latin typeface="Times New Roman" panose="02020603050405020304" pitchFamily="18" charset="0"/>
            </a:endParaRPr>
          </a:p>
        </p:txBody>
      </p:sp>
    </p:spTree>
    <p:extLst>
      <p:ext uri="{BB962C8B-B14F-4D97-AF65-F5344CB8AC3E}">
        <p14:creationId xmlns:p14="http://schemas.microsoft.com/office/powerpoint/2010/main" val="1715394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99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99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F5ADF4C-1D00-4574-895E-419F5646AA99}" type="slidenum">
              <a:rPr lang="en-US">
                <a:latin typeface="Times New Roman" panose="02020603050405020304" pitchFamily="18" charset="0"/>
              </a:rPr>
              <a:pPr/>
              <a:t>37</a:t>
            </a:fld>
            <a:endParaRPr lang="en-US">
              <a:latin typeface="Times New Roman" panose="02020603050405020304" pitchFamily="18" charset="0"/>
            </a:endParaRPr>
          </a:p>
        </p:txBody>
      </p:sp>
    </p:spTree>
    <p:extLst>
      <p:ext uri="{BB962C8B-B14F-4D97-AF65-F5344CB8AC3E}">
        <p14:creationId xmlns:p14="http://schemas.microsoft.com/office/powerpoint/2010/main" val="172902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299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B6178D-9DAE-4749-8448-5FE197ED6802}" type="slidenum">
              <a:rPr lang="en-US">
                <a:latin typeface="Times New Roman" panose="02020603050405020304" pitchFamily="18" charset="0"/>
              </a:rPr>
              <a:pPr/>
              <a:t>39</a:t>
            </a:fld>
            <a:endParaRPr lang="en-US">
              <a:latin typeface="Times New Roman" panose="02020603050405020304" pitchFamily="18" charset="0"/>
            </a:endParaRPr>
          </a:p>
        </p:txBody>
      </p:sp>
      <p:sp>
        <p:nvSpPr>
          <p:cNvPr id="212996" name="Rectangle 2"/>
          <p:cNvSpPr>
            <a:spLocks noGrp="1" noRot="1" noChangeAspect="1" noChangeArrowheads="1" noTextEdit="1"/>
          </p:cNvSpPr>
          <p:nvPr>
            <p:ph type="sldImg"/>
          </p:nvPr>
        </p:nvSpPr>
        <p:spPr>
          <a:ln/>
        </p:spPr>
      </p:sp>
      <p:sp>
        <p:nvSpPr>
          <p:cNvPr id="21299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several stages of retinopathy.  The earliest clinical stage of diabetic retinopathy is identified as mild nonproliferative diabetic retinopathy (NPDR).  Progression of disease from NPDR to proliferative diabetic retinopathy (PDR) is related to the level or severity of NPDR, and therefore the severity of NPDR should determine follow-up and management of diabetic retinopathy.</a:t>
            </a:r>
          </a:p>
          <a:p>
            <a:r>
              <a:rPr lang="en-US" smtClean="0"/>
              <a:t>The next four slides will review the clinical findings and management of each stage of retinopathy.</a:t>
            </a:r>
          </a:p>
        </p:txBody>
      </p:sp>
    </p:spTree>
    <p:extLst>
      <p:ext uri="{BB962C8B-B14F-4D97-AF65-F5344CB8AC3E}">
        <p14:creationId xmlns:p14="http://schemas.microsoft.com/office/powerpoint/2010/main" val="3491652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40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40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36EDB49-4347-4592-9E85-8D6649C93BF5}" type="slidenum">
              <a:rPr lang="en-US">
                <a:latin typeface="Times New Roman" panose="02020603050405020304" pitchFamily="18" charset="0"/>
              </a:rPr>
              <a:pPr/>
              <a:t>40</a:t>
            </a:fld>
            <a:endParaRPr lang="en-US">
              <a:latin typeface="Times New Roman" panose="02020603050405020304" pitchFamily="18" charset="0"/>
            </a:endParaRPr>
          </a:p>
        </p:txBody>
      </p:sp>
    </p:spTree>
    <p:extLst>
      <p:ext uri="{BB962C8B-B14F-4D97-AF65-F5344CB8AC3E}">
        <p14:creationId xmlns:p14="http://schemas.microsoft.com/office/powerpoint/2010/main" val="1880359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42</a:t>
            </a:fld>
            <a:endParaRPr lang="en-US">
              <a:latin typeface="Times New Roman" panose="02020603050405020304" pitchFamily="18" charset="0"/>
            </a:endParaRPr>
          </a:p>
        </p:txBody>
      </p:sp>
    </p:spTree>
    <p:extLst>
      <p:ext uri="{BB962C8B-B14F-4D97-AF65-F5344CB8AC3E}">
        <p14:creationId xmlns:p14="http://schemas.microsoft.com/office/powerpoint/2010/main" val="345559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63275DF2-A932-4BB8-9E9C-DA23D682FDEC}" type="slidenum">
              <a:rPr lang="en-US">
                <a:latin typeface="Times New Roman" panose="02020603050405020304" pitchFamily="18" charset="0"/>
              </a:rPr>
              <a:pPr/>
              <a:t>44</a:t>
            </a:fld>
            <a:endParaRPr lang="en-US">
              <a:latin typeface="Times New Roman" panose="02020603050405020304" pitchFamily="18" charset="0"/>
            </a:endParaRPr>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When proliferation of new blood vessels occurs, the patient is diagnosed as having PDR.  New blood vessel formation is caused by retinal ischemia. Neovascularization can occur at the optic disk (NVD) or elsewhere in the retina (NVE).  These new vessels are weak and, when they break, can cause vitreous hemorrhage.  They can also cause retinal traction, retinal tears, and retinal detachment over time.</a:t>
            </a:r>
          </a:p>
        </p:txBody>
      </p:sp>
    </p:spTree>
    <p:extLst>
      <p:ext uri="{BB962C8B-B14F-4D97-AF65-F5344CB8AC3E}">
        <p14:creationId xmlns:p14="http://schemas.microsoft.com/office/powerpoint/2010/main" val="201821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9353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B512E5B-FDC9-4FE2-A066-116C9DB6E8E9}" type="slidenum">
              <a:rPr lang="en-US">
                <a:latin typeface="Times New Roman" panose="02020603050405020304" pitchFamily="18" charset="0"/>
              </a:rPr>
              <a:pPr/>
              <a:t>7</a:t>
            </a:fld>
            <a:endParaRPr lang="en-US">
              <a:latin typeface="Times New Roman" panose="02020603050405020304" pitchFamily="18" charset="0"/>
            </a:endParaRPr>
          </a:p>
        </p:txBody>
      </p:sp>
      <p:sp>
        <p:nvSpPr>
          <p:cNvPr id="193540" name="Rectangl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92966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913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AB3E04A-4108-4539-8CFF-E9923B2AD282}" type="slidenum">
              <a:rPr lang="en-US">
                <a:latin typeface="Times New Roman" panose="02020603050405020304" pitchFamily="18" charset="0"/>
              </a:rPr>
              <a:pPr/>
              <a:t>45</a:t>
            </a:fld>
            <a:endParaRPr lang="en-US">
              <a:latin typeface="Times New Roman" panose="02020603050405020304" pitchFamily="18" charset="0"/>
            </a:endParaRPr>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PDR should be managed with panretinal laser photocoagulation, color fundus photography, and follow-up every 3-4 months to monitor treatment success.  If panretinal photocoagulation is not performed, patients should be evaluated every two to three months because of the high risk of developing CSME, retinal detachment, or vitreous hemorrhage that can lead to vision loss.  Vitrectomy should be considered when there is substantial amount of hemorrhaging in the vitreous fluid, and when neovascularization causes retinal traction or retinal detachment.  CSME is treated in the same manner as described for severe NPDR.</a:t>
            </a:r>
          </a:p>
        </p:txBody>
      </p:sp>
    </p:spTree>
    <p:extLst>
      <p:ext uri="{BB962C8B-B14F-4D97-AF65-F5344CB8AC3E}">
        <p14:creationId xmlns:p14="http://schemas.microsoft.com/office/powerpoint/2010/main" val="126286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01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01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16E4DD1-C920-4DD6-81BD-5BC902CC37B4}" type="slidenum">
              <a:rPr lang="en-US">
                <a:latin typeface="Times New Roman" panose="02020603050405020304" pitchFamily="18" charset="0"/>
              </a:rPr>
              <a:pPr/>
              <a:t>47</a:t>
            </a:fld>
            <a:endParaRPr lang="en-US">
              <a:latin typeface="Times New Roman" panose="02020603050405020304" pitchFamily="18" charset="0"/>
            </a:endParaRPr>
          </a:p>
        </p:txBody>
      </p:sp>
    </p:spTree>
    <p:extLst>
      <p:ext uri="{BB962C8B-B14F-4D97-AF65-F5344CB8AC3E}">
        <p14:creationId xmlns:p14="http://schemas.microsoft.com/office/powerpoint/2010/main" val="2254797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9B3BDFF4-5BE4-4C72-9A41-3587D95AF19D}" type="slidenum">
              <a:rPr lang="en-US">
                <a:latin typeface="Times New Roman" panose="02020603050405020304" pitchFamily="18" charset="0"/>
              </a:rPr>
              <a:pPr/>
              <a:t>48</a:t>
            </a:fld>
            <a:endParaRPr lang="en-US">
              <a:latin typeface="Times New Roman" panose="02020603050405020304" pitchFamily="18" charset="0"/>
            </a:endParaRPr>
          </a:p>
        </p:txBody>
      </p:sp>
    </p:spTree>
    <p:extLst>
      <p:ext uri="{BB962C8B-B14F-4D97-AF65-F5344CB8AC3E}">
        <p14:creationId xmlns:p14="http://schemas.microsoft.com/office/powerpoint/2010/main" val="1267682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221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01CFD79-F252-4FFD-AD18-725344E062E2}" type="slidenum">
              <a:rPr lang="en-US">
                <a:latin typeface="Times New Roman" panose="02020603050405020304" pitchFamily="18" charset="0"/>
              </a:rPr>
              <a:pPr/>
              <a:t>49</a:t>
            </a:fld>
            <a:endParaRPr lang="en-US">
              <a:latin typeface="Times New Roman" panose="02020603050405020304" pitchFamily="18" charset="0"/>
            </a:endParaRPr>
          </a:p>
        </p:txBody>
      </p:sp>
      <p:sp>
        <p:nvSpPr>
          <p:cNvPr id="222212" name="Rectangle 2"/>
          <p:cNvSpPr>
            <a:spLocks noGrp="1" noRot="1" noChangeAspect="1" noChangeArrowheads="1" noTextEdit="1"/>
          </p:cNvSpPr>
          <p:nvPr>
            <p:ph type="sldImg"/>
          </p:nvPr>
        </p:nvSpPr>
        <p:spPr>
          <a:ln/>
        </p:spPr>
      </p:sp>
      <p:sp>
        <p:nvSpPr>
          <p:cNvPr id="22221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 comprehensive eye exam should be given to all patients with diabetes.  The exam should include all of the components recommended by the American Academy of Ophthalmology and the American Optometric Association for non-diabetic patients, however additional attention should be given to assess abnormalities of the retina and vitreous fluid.  Dilated indirect ophthalmoscopy, slitlamp biomicroscopy, and fundus examination should be used to identify retinal or vitreous hemorrhages, microaneurysms, retinal tears or detachment, intraretinal microvascular abnormality (IRMA), neovascularization at the optic disk (NVD) and elsewhere in the retina (NVE). </a:t>
            </a:r>
          </a:p>
          <a:p>
            <a:r>
              <a:rPr lang="en-US" smtClean="0"/>
              <a:t>Patients with type 1 diabetes should be screened for NPDR (non-proliferative diabetic retinopathy) within three to five years of diagnosis after age 10.  Retinopathy leading to vision loss rarely develops in children prior to puberty, regardless of how long the child has had diabetes.  Patients with type 2 diabetes should be screened at time of diagnosis.</a:t>
            </a:r>
          </a:p>
          <a:p>
            <a:r>
              <a:rPr lang="en-US" smtClean="0"/>
              <a:t>Finally, women with preexisting diabetes should be screened prior to conception and during the first trimester.  Follow-up exams should be scheduled at the physicians discretion based on the results of the first trimester exam.</a:t>
            </a:r>
          </a:p>
          <a:p>
            <a:r>
              <a:rPr lang="en-US" smtClean="0"/>
              <a:t>Note that follow-up exams should be conducted yearly, however new ADA Clinical Practice Recommendations state that less frequent exams every 2-3 years can be considered in the setting of a normal eye exam upon the advice of an eye care professional.</a:t>
            </a:r>
          </a:p>
          <a:p>
            <a:endParaRPr lang="en-US" smtClean="0"/>
          </a:p>
        </p:txBody>
      </p:sp>
    </p:spTree>
    <p:extLst>
      <p:ext uri="{BB962C8B-B14F-4D97-AF65-F5344CB8AC3E}">
        <p14:creationId xmlns:p14="http://schemas.microsoft.com/office/powerpoint/2010/main" val="2811540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323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EB8933-9DF8-40AC-8D92-9C3136C32854}" type="slidenum">
              <a:rPr lang="en-US">
                <a:latin typeface="Times New Roman" panose="02020603050405020304" pitchFamily="18" charset="0"/>
              </a:rPr>
              <a:pPr/>
              <a:t>50</a:t>
            </a:fld>
            <a:endParaRPr lang="en-US">
              <a:latin typeface="Times New Roman" panose="02020603050405020304" pitchFamily="18" charset="0"/>
            </a:endParaRPr>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 comprehensive eye exam should be given to all patients with diabetes.  The exam should include all of the components recommended by the American Academy of Ophthalmology and the American Optometric Association for non-diabetic patients, however additional attention should be given to assess abnormalities of the retina and vitreous fluid.  Dilated indirect ophthalmoscopy, slitlamp biomicroscopy, and fundus examination should be used to identify retinal or vitreous hemorrhages, microaneurysms, retinal tears or detachment, intraretinal microvascular abnormality (IRMA), neovascularization at the optic disk (NVD) and elsewhere in the retina (NVE). </a:t>
            </a:r>
          </a:p>
          <a:p>
            <a:r>
              <a:rPr lang="en-US" smtClean="0"/>
              <a:t>Patients with type 1 diabetes should be screened for NPDR (non-proliferative diabetic retinopathy) within three to five years of diagnosis after age 10.  Retinopathy leading to vision loss rarely develops in children prior to puberty, regardless of how long the child has had diabetes.  Patients with type 2 diabetes should be screened at time of diagnosis.</a:t>
            </a:r>
          </a:p>
          <a:p>
            <a:r>
              <a:rPr lang="en-US" smtClean="0"/>
              <a:t>Finally, women with preexisting diabetes should be screened prior to conception and during the first trimester.  Follow-up exams should be scheduled at the physicians discretion based on the results of the first trimester exam.</a:t>
            </a:r>
          </a:p>
          <a:p>
            <a:r>
              <a:rPr lang="en-US" smtClean="0"/>
              <a:t>Note that follow-up exams should be conducted yearly, however new ADA Clinical Practice Recommendations state that less frequent exams every 2-3 years can be considered in the setting of a normal eye exam upon the advice of an eye care professional.</a:t>
            </a:r>
          </a:p>
          <a:p>
            <a:endParaRPr lang="en-US" smtClean="0"/>
          </a:p>
        </p:txBody>
      </p:sp>
    </p:spTree>
    <p:extLst>
      <p:ext uri="{BB962C8B-B14F-4D97-AF65-F5344CB8AC3E}">
        <p14:creationId xmlns:p14="http://schemas.microsoft.com/office/powerpoint/2010/main" val="3566666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425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1FCFF98-07C6-4E31-B7EE-CAE46C6988F3}" type="slidenum">
              <a:rPr lang="en-US">
                <a:latin typeface="Times New Roman" panose="02020603050405020304" pitchFamily="18" charset="0"/>
              </a:rPr>
              <a:pPr/>
              <a:t>51</a:t>
            </a:fld>
            <a:endParaRPr lang="en-US">
              <a:latin typeface="Times New Roman" panose="02020603050405020304" pitchFamily="18" charset="0"/>
            </a:endParaRPr>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 comprehensive eye exam should be given to all patients with diabetes.  The exam should include all of the components recommended by the American Academy of Ophthalmology and the American Optometric Association for non-diabetic patients, however additional attention should be given to assess abnormalities of the retina and vitreous fluid.  Dilated indirect ophthalmoscopy, slitlamp biomicroscopy, and fundus examination should be used to identify retinal or vitreous hemorrhages, microaneurysms, retinal tears or detachment, intraretinal microvascular abnormality (IRMA), neovascularization at the optic disk (NVD) and elsewhere in the retina (NVE). </a:t>
            </a:r>
          </a:p>
          <a:p>
            <a:r>
              <a:rPr lang="en-US" smtClean="0"/>
              <a:t>Patients with type 1 diabetes should be screened for NPDR (non-proliferative diabetic retinopathy) within three to five years of diagnosis after age 10.  Retinopathy leading to vision loss rarely develops in children prior to puberty, regardless of how long the child has had diabetes.  Patients with type 2 diabetes should be screened at time of diagnosis.</a:t>
            </a:r>
          </a:p>
          <a:p>
            <a:r>
              <a:rPr lang="en-US" smtClean="0"/>
              <a:t>Finally, women with preexisting diabetes should be screened prior to conception and during the first trimester.  Follow-up exams should be scheduled at the physicians discretion based on the results of the first trimester exam.</a:t>
            </a:r>
          </a:p>
          <a:p>
            <a:r>
              <a:rPr lang="en-US" smtClean="0"/>
              <a:t>Note that follow-up exams should be conducted yearly, however new ADA Clinical Practice Recommendations state that less frequent exams every 2-3 years can be considered in the setting of a normal eye exam upon the advice of an eye care professional.</a:t>
            </a:r>
          </a:p>
          <a:p>
            <a:endParaRPr lang="en-US" smtClean="0"/>
          </a:p>
        </p:txBody>
      </p:sp>
    </p:spTree>
    <p:extLst>
      <p:ext uri="{BB962C8B-B14F-4D97-AF65-F5344CB8AC3E}">
        <p14:creationId xmlns:p14="http://schemas.microsoft.com/office/powerpoint/2010/main" val="3279638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8835CE6-FB11-4E9E-B41E-FE6919D984BF}" type="slidenum">
              <a:rPr lang="en-US">
                <a:latin typeface="Times New Roman" panose="02020603050405020304" pitchFamily="18" charset="0"/>
              </a:rPr>
              <a:pPr/>
              <a:t>52</a:t>
            </a:fld>
            <a:endParaRPr lang="en-US">
              <a:latin typeface="Times New Roman" panose="02020603050405020304" pitchFamily="18" charset="0"/>
            </a:endParaRPr>
          </a:p>
        </p:txBody>
      </p:sp>
    </p:spTree>
    <p:extLst>
      <p:ext uri="{BB962C8B-B14F-4D97-AF65-F5344CB8AC3E}">
        <p14:creationId xmlns:p14="http://schemas.microsoft.com/office/powerpoint/2010/main" val="3580268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F37E82C-E28C-4BC4-A8CE-40DDBD0A1100}" type="slidenum">
              <a:rPr lang="en-US">
                <a:latin typeface="Times New Roman" panose="02020603050405020304" pitchFamily="18" charset="0"/>
              </a:rPr>
              <a:pPr/>
              <a:t>53</a:t>
            </a:fld>
            <a:endParaRPr lang="en-US">
              <a:latin typeface="Times New Roman" panose="02020603050405020304" pitchFamily="18" charset="0"/>
            </a:endParaRPr>
          </a:p>
        </p:txBody>
      </p:sp>
    </p:spTree>
    <p:extLst>
      <p:ext uri="{BB962C8B-B14F-4D97-AF65-F5344CB8AC3E}">
        <p14:creationId xmlns:p14="http://schemas.microsoft.com/office/powerpoint/2010/main" val="3077638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73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73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6493467-73D0-4C7D-96EA-12922C8CC919}" type="slidenum">
              <a:rPr lang="en-US">
                <a:latin typeface="Times New Roman" panose="02020603050405020304" pitchFamily="18" charset="0"/>
              </a:rPr>
              <a:pPr/>
              <a:t>54</a:t>
            </a:fld>
            <a:endParaRPr lang="en-US">
              <a:latin typeface="Times New Roman" panose="02020603050405020304" pitchFamily="18" charset="0"/>
            </a:endParaRPr>
          </a:p>
        </p:txBody>
      </p:sp>
    </p:spTree>
    <p:extLst>
      <p:ext uri="{BB962C8B-B14F-4D97-AF65-F5344CB8AC3E}">
        <p14:creationId xmlns:p14="http://schemas.microsoft.com/office/powerpoint/2010/main" val="1187329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83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83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A50BADF-8CDC-4146-8321-B29AF80D79B3}" type="slidenum">
              <a:rPr lang="en-US">
                <a:latin typeface="Times New Roman" panose="02020603050405020304" pitchFamily="18" charset="0"/>
              </a:rPr>
              <a:pPr/>
              <a:t>55</a:t>
            </a:fld>
            <a:endParaRPr lang="en-US">
              <a:latin typeface="Times New Roman" panose="02020603050405020304" pitchFamily="18" charset="0"/>
            </a:endParaRPr>
          </a:p>
        </p:txBody>
      </p:sp>
    </p:spTree>
    <p:extLst>
      <p:ext uri="{BB962C8B-B14F-4D97-AF65-F5344CB8AC3E}">
        <p14:creationId xmlns:p14="http://schemas.microsoft.com/office/powerpoint/2010/main" val="1857442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9456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6179DE42-A5FF-4D80-B179-492438B5D86D}" type="slidenum">
              <a:rPr lang="en-US">
                <a:latin typeface="Times New Roman" panose="02020603050405020304" pitchFamily="18" charset="0"/>
              </a:rPr>
              <a:pPr/>
              <a:t>8</a:t>
            </a:fld>
            <a:endParaRPr lang="en-US">
              <a:latin typeface="Times New Roman" panose="02020603050405020304" pitchFamily="18" charset="0"/>
            </a:endParaRPr>
          </a:p>
        </p:txBody>
      </p:sp>
      <p:sp>
        <p:nvSpPr>
          <p:cNvPr id="194564" name="Rectangle 2"/>
          <p:cNvSpPr>
            <a:spLocks noGrp="1" noRot="1" noChangeAspect="1" noChangeArrowheads="1" noTextEdit="1"/>
          </p:cNvSpPr>
          <p:nvPr>
            <p:ph type="sldImg"/>
          </p:nvPr>
        </p:nvSpPr>
        <p:spPr>
          <a:xfrm>
            <a:off x="1181100" y="676275"/>
            <a:ext cx="4649788" cy="3487738"/>
          </a:xfrm>
          <a:ln/>
        </p:spPr>
      </p:sp>
      <p:sp>
        <p:nvSpPr>
          <p:cNvPr id="194565" name="Rectangle 3"/>
          <p:cNvSpPr>
            <a:spLocks noGrp="1" noChangeArrowheads="1"/>
          </p:cNvSpPr>
          <p:nvPr>
            <p:ph type="body" idx="1"/>
          </p:nvPr>
        </p:nvSpPr>
        <p:spPr>
          <a:xfrm>
            <a:off x="934112" y="4414561"/>
            <a:ext cx="5142177" cy="41839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428375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93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93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4038230-0116-427F-BBB0-B3B7BD34D235}" type="slidenum">
              <a:rPr lang="en-US">
                <a:latin typeface="Times New Roman" panose="02020603050405020304" pitchFamily="18" charset="0"/>
              </a:rPr>
              <a:pPr/>
              <a:t>56</a:t>
            </a:fld>
            <a:endParaRPr lang="en-US">
              <a:latin typeface="Times New Roman" panose="02020603050405020304" pitchFamily="18" charset="0"/>
            </a:endParaRPr>
          </a:p>
        </p:txBody>
      </p:sp>
    </p:spTree>
    <p:extLst>
      <p:ext uri="{BB962C8B-B14F-4D97-AF65-F5344CB8AC3E}">
        <p14:creationId xmlns:p14="http://schemas.microsoft.com/office/powerpoint/2010/main" val="3755523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040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040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E1BB39D-D41E-4876-86A2-8988F7C28AC6}" type="slidenum">
              <a:rPr lang="en-US">
                <a:latin typeface="Times New Roman" panose="02020603050405020304" pitchFamily="18" charset="0"/>
              </a:rPr>
              <a:pPr/>
              <a:t>57</a:t>
            </a:fld>
            <a:endParaRPr lang="en-US">
              <a:latin typeface="Times New Roman" panose="02020603050405020304" pitchFamily="18" charset="0"/>
            </a:endParaRPr>
          </a:p>
        </p:txBody>
      </p:sp>
    </p:spTree>
    <p:extLst>
      <p:ext uri="{BB962C8B-B14F-4D97-AF65-F5344CB8AC3E}">
        <p14:creationId xmlns:p14="http://schemas.microsoft.com/office/powerpoint/2010/main" val="1606618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7D49775A-E55D-4046-8945-984F777D48DC}" type="slidenum">
              <a:rPr lang="en-US">
                <a:latin typeface="Times New Roman" panose="02020603050405020304" pitchFamily="18" charset="0"/>
              </a:rPr>
              <a:pPr/>
              <a:t>59</a:t>
            </a:fld>
            <a:endParaRPr lang="en-US">
              <a:latin typeface="Times New Roman" panose="02020603050405020304" pitchFamily="18" charset="0"/>
            </a:endParaRPr>
          </a:p>
        </p:txBody>
      </p:sp>
    </p:spTree>
    <p:extLst>
      <p:ext uri="{BB962C8B-B14F-4D97-AF65-F5344CB8AC3E}">
        <p14:creationId xmlns:p14="http://schemas.microsoft.com/office/powerpoint/2010/main" val="1554052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34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7E868560-ED51-4E9A-A810-05347E4AC177}" type="slidenum">
              <a:rPr lang="en-US">
                <a:latin typeface="Times New Roman" panose="02020603050405020304" pitchFamily="18" charset="0"/>
              </a:rPr>
              <a:pPr/>
              <a:t>60</a:t>
            </a:fld>
            <a:endParaRPr lang="en-US">
              <a:latin typeface="Times New Roman" panose="02020603050405020304" pitchFamily="18" charset="0"/>
            </a:endParaRPr>
          </a:p>
        </p:txBody>
      </p:sp>
    </p:spTree>
    <p:extLst>
      <p:ext uri="{BB962C8B-B14F-4D97-AF65-F5344CB8AC3E}">
        <p14:creationId xmlns:p14="http://schemas.microsoft.com/office/powerpoint/2010/main" val="4272688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55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55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0A5D38E-DB49-4BA0-906F-2C08AA77EC21}" type="slidenum">
              <a:rPr lang="en-US">
                <a:latin typeface="Times New Roman" panose="02020603050405020304" pitchFamily="18" charset="0"/>
              </a:rPr>
              <a:pPr/>
              <a:t>61</a:t>
            </a:fld>
            <a:endParaRPr lang="en-US">
              <a:latin typeface="Times New Roman" panose="02020603050405020304" pitchFamily="18" charset="0"/>
            </a:endParaRPr>
          </a:p>
        </p:txBody>
      </p:sp>
    </p:spTree>
    <p:extLst>
      <p:ext uri="{BB962C8B-B14F-4D97-AF65-F5344CB8AC3E}">
        <p14:creationId xmlns:p14="http://schemas.microsoft.com/office/powerpoint/2010/main" val="3527602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65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65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4D95615-80B2-400C-90E8-3958C75D2464}" type="slidenum">
              <a:rPr lang="en-US">
                <a:latin typeface="Times New Roman" panose="02020603050405020304" pitchFamily="18" charset="0"/>
              </a:rPr>
              <a:pPr/>
              <a:t>62</a:t>
            </a:fld>
            <a:endParaRPr lang="en-US">
              <a:latin typeface="Times New Roman" panose="02020603050405020304" pitchFamily="18" charset="0"/>
            </a:endParaRPr>
          </a:p>
        </p:txBody>
      </p:sp>
    </p:spTree>
    <p:extLst>
      <p:ext uri="{BB962C8B-B14F-4D97-AF65-F5344CB8AC3E}">
        <p14:creationId xmlns:p14="http://schemas.microsoft.com/office/powerpoint/2010/main" val="1803385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5D5964F-01CA-432C-BC7E-509E8F1B8CC9}" type="slidenum">
              <a:rPr lang="en-US">
                <a:latin typeface="Times New Roman" panose="02020603050405020304" pitchFamily="18" charset="0"/>
              </a:rPr>
              <a:pPr/>
              <a:t>63</a:t>
            </a:fld>
            <a:endParaRPr lang="en-US">
              <a:latin typeface="Times New Roman" panose="02020603050405020304" pitchFamily="18" charset="0"/>
            </a:endParaRPr>
          </a:p>
        </p:txBody>
      </p:sp>
    </p:spTree>
    <p:extLst>
      <p:ext uri="{BB962C8B-B14F-4D97-AF65-F5344CB8AC3E}">
        <p14:creationId xmlns:p14="http://schemas.microsoft.com/office/powerpoint/2010/main" val="2330701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64</a:t>
            </a:fld>
            <a:endParaRPr lang="en-US">
              <a:latin typeface="Times New Roman" panose="02020603050405020304" pitchFamily="18" charset="0"/>
            </a:endParaRPr>
          </a:p>
        </p:txBody>
      </p:sp>
    </p:spTree>
    <p:extLst>
      <p:ext uri="{BB962C8B-B14F-4D97-AF65-F5344CB8AC3E}">
        <p14:creationId xmlns:p14="http://schemas.microsoft.com/office/powerpoint/2010/main" val="354778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276F80E-893B-403D-98E9-5A6E24523728}" type="slidenum">
              <a:rPr lang="en-US">
                <a:latin typeface="Times New Roman" panose="02020603050405020304" pitchFamily="18" charset="0"/>
              </a:rPr>
              <a:pPr/>
              <a:t>65</a:t>
            </a:fld>
            <a:endParaRPr lang="en-US">
              <a:latin typeface="Times New Roman" panose="02020603050405020304" pitchFamily="18" charset="0"/>
            </a:endParaRPr>
          </a:p>
        </p:txBody>
      </p:sp>
    </p:spTree>
    <p:extLst>
      <p:ext uri="{BB962C8B-B14F-4D97-AF65-F5344CB8AC3E}">
        <p14:creationId xmlns:p14="http://schemas.microsoft.com/office/powerpoint/2010/main" val="756583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371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371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0D68014-31C1-4CBE-B670-DF0648301AC8}" type="slidenum">
              <a:rPr lang="en-US">
                <a:latin typeface="Times New Roman" panose="02020603050405020304" pitchFamily="18" charset="0"/>
              </a:rPr>
              <a:pPr/>
              <a:t>66</a:t>
            </a:fld>
            <a:endParaRPr lang="en-US">
              <a:latin typeface="Times New Roman" panose="02020603050405020304" pitchFamily="18" charset="0"/>
            </a:endParaRPr>
          </a:p>
        </p:txBody>
      </p:sp>
    </p:spTree>
    <p:extLst>
      <p:ext uri="{BB962C8B-B14F-4D97-AF65-F5344CB8AC3E}">
        <p14:creationId xmlns:p14="http://schemas.microsoft.com/office/powerpoint/2010/main" val="3581319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9558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6A7F881A-A0CA-453E-905A-463FB1EAFE26}" type="slidenum">
              <a:rPr lang="en-US">
                <a:latin typeface="Times New Roman" panose="02020603050405020304" pitchFamily="18" charset="0"/>
              </a:rPr>
              <a:pPr/>
              <a:t>9</a:t>
            </a:fld>
            <a:endParaRPr lang="en-US">
              <a:latin typeface="Times New Roman" panose="02020603050405020304" pitchFamily="18" charset="0"/>
            </a:endParaRPr>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739547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1F7BE9D-A159-4CBA-B7D5-0B5302FC2419}" type="slidenum">
              <a:rPr lang="en-US">
                <a:latin typeface="Times New Roman" panose="02020603050405020304" pitchFamily="18" charset="0"/>
              </a:rPr>
              <a:pPr/>
              <a:t>67</a:t>
            </a:fld>
            <a:endParaRPr lang="en-US">
              <a:latin typeface="Times New Roman" panose="02020603050405020304" pitchFamily="18" charset="0"/>
            </a:endParaRPr>
          </a:p>
        </p:txBody>
      </p:sp>
    </p:spTree>
    <p:extLst>
      <p:ext uri="{BB962C8B-B14F-4D97-AF65-F5344CB8AC3E}">
        <p14:creationId xmlns:p14="http://schemas.microsoft.com/office/powerpoint/2010/main" val="3438888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454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itchFamily="18" charset="0"/>
              </a:defRPr>
            </a:lvl1pPr>
            <a:lvl2pPr marL="716130" indent="-275434">
              <a:defRPr>
                <a:solidFill>
                  <a:schemeClr val="tx1"/>
                </a:solidFill>
                <a:latin typeface="Garamond" pitchFamily="18" charset="0"/>
              </a:defRPr>
            </a:lvl2pPr>
            <a:lvl3pPr marL="1101738" indent="-220348">
              <a:defRPr>
                <a:solidFill>
                  <a:schemeClr val="tx1"/>
                </a:solidFill>
                <a:latin typeface="Garamond" pitchFamily="18" charset="0"/>
              </a:defRPr>
            </a:lvl3pPr>
            <a:lvl4pPr marL="1542433" indent="-220348">
              <a:defRPr>
                <a:solidFill>
                  <a:schemeClr val="tx1"/>
                </a:solidFill>
                <a:latin typeface="Garamond" pitchFamily="18" charset="0"/>
              </a:defRPr>
            </a:lvl4pPr>
            <a:lvl5pPr marL="1983128" indent="-220348">
              <a:defRPr>
                <a:solidFill>
                  <a:schemeClr val="tx1"/>
                </a:solidFill>
                <a:latin typeface="Garamond" pitchFamily="18" charset="0"/>
              </a:defRPr>
            </a:lvl5pPr>
            <a:lvl6pPr marL="2423823" indent="-220348" eaLnBrk="0" fontAlgn="base" hangingPunct="0">
              <a:spcBef>
                <a:spcPct val="0"/>
              </a:spcBef>
              <a:spcAft>
                <a:spcPct val="0"/>
              </a:spcAft>
              <a:defRPr>
                <a:solidFill>
                  <a:schemeClr val="tx1"/>
                </a:solidFill>
                <a:latin typeface="Garamond" pitchFamily="18" charset="0"/>
              </a:defRPr>
            </a:lvl6pPr>
            <a:lvl7pPr marL="2864518" indent="-220348" eaLnBrk="0" fontAlgn="base" hangingPunct="0">
              <a:spcBef>
                <a:spcPct val="0"/>
              </a:spcBef>
              <a:spcAft>
                <a:spcPct val="0"/>
              </a:spcAft>
              <a:defRPr>
                <a:solidFill>
                  <a:schemeClr val="tx1"/>
                </a:solidFill>
                <a:latin typeface="Garamond" pitchFamily="18" charset="0"/>
              </a:defRPr>
            </a:lvl7pPr>
            <a:lvl8pPr marL="3305213" indent="-220348" eaLnBrk="0" fontAlgn="base" hangingPunct="0">
              <a:spcBef>
                <a:spcPct val="0"/>
              </a:spcBef>
              <a:spcAft>
                <a:spcPct val="0"/>
              </a:spcAft>
              <a:defRPr>
                <a:solidFill>
                  <a:schemeClr val="tx1"/>
                </a:solidFill>
                <a:latin typeface="Garamond" pitchFamily="18" charset="0"/>
              </a:defRPr>
            </a:lvl8pPr>
            <a:lvl9pPr marL="3745908" indent="-220348" eaLnBrk="0" fontAlgn="base" hangingPunct="0">
              <a:spcBef>
                <a:spcPct val="0"/>
              </a:spcBef>
              <a:spcAft>
                <a:spcPct val="0"/>
              </a:spcAft>
              <a:defRPr>
                <a:solidFill>
                  <a:schemeClr val="tx1"/>
                </a:solidFill>
                <a:latin typeface="Garamond" pitchFamily="18" charset="0"/>
              </a:defRPr>
            </a:lvl9pPr>
          </a:lstStyle>
          <a:p>
            <a:r>
              <a:rPr lang="en-US" smtClean="0">
                <a:latin typeface="Times New Roman" pitchFamily="18" charset="0"/>
              </a:rPr>
              <a:t>Diabetes Educational Services© (530) 893 - 8635 </a:t>
            </a:r>
          </a:p>
        </p:txBody>
      </p:sp>
      <p:sp>
        <p:nvSpPr>
          <p:cNvPr id="1454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itchFamily="18" charset="0"/>
              </a:defRPr>
            </a:lvl1pPr>
            <a:lvl2pPr marL="716130" indent="-275434">
              <a:defRPr>
                <a:solidFill>
                  <a:schemeClr val="tx1"/>
                </a:solidFill>
                <a:latin typeface="Garamond" pitchFamily="18" charset="0"/>
              </a:defRPr>
            </a:lvl2pPr>
            <a:lvl3pPr marL="1101738" indent="-220348">
              <a:defRPr>
                <a:solidFill>
                  <a:schemeClr val="tx1"/>
                </a:solidFill>
                <a:latin typeface="Garamond" pitchFamily="18" charset="0"/>
              </a:defRPr>
            </a:lvl3pPr>
            <a:lvl4pPr marL="1542433" indent="-220348">
              <a:defRPr>
                <a:solidFill>
                  <a:schemeClr val="tx1"/>
                </a:solidFill>
                <a:latin typeface="Garamond" pitchFamily="18" charset="0"/>
              </a:defRPr>
            </a:lvl4pPr>
            <a:lvl5pPr marL="1983128" indent="-220348">
              <a:defRPr>
                <a:solidFill>
                  <a:schemeClr val="tx1"/>
                </a:solidFill>
                <a:latin typeface="Garamond" pitchFamily="18" charset="0"/>
              </a:defRPr>
            </a:lvl5pPr>
            <a:lvl6pPr marL="2423823" indent="-220348" eaLnBrk="0" fontAlgn="base" hangingPunct="0">
              <a:spcBef>
                <a:spcPct val="0"/>
              </a:spcBef>
              <a:spcAft>
                <a:spcPct val="0"/>
              </a:spcAft>
              <a:defRPr>
                <a:solidFill>
                  <a:schemeClr val="tx1"/>
                </a:solidFill>
                <a:latin typeface="Garamond" pitchFamily="18" charset="0"/>
              </a:defRPr>
            </a:lvl6pPr>
            <a:lvl7pPr marL="2864518" indent="-220348" eaLnBrk="0" fontAlgn="base" hangingPunct="0">
              <a:spcBef>
                <a:spcPct val="0"/>
              </a:spcBef>
              <a:spcAft>
                <a:spcPct val="0"/>
              </a:spcAft>
              <a:defRPr>
                <a:solidFill>
                  <a:schemeClr val="tx1"/>
                </a:solidFill>
                <a:latin typeface="Garamond" pitchFamily="18" charset="0"/>
              </a:defRPr>
            </a:lvl7pPr>
            <a:lvl8pPr marL="3305213" indent="-220348" eaLnBrk="0" fontAlgn="base" hangingPunct="0">
              <a:spcBef>
                <a:spcPct val="0"/>
              </a:spcBef>
              <a:spcAft>
                <a:spcPct val="0"/>
              </a:spcAft>
              <a:defRPr>
                <a:solidFill>
                  <a:schemeClr val="tx1"/>
                </a:solidFill>
                <a:latin typeface="Garamond" pitchFamily="18" charset="0"/>
              </a:defRPr>
            </a:lvl8pPr>
            <a:lvl9pPr marL="3745908" indent="-220348" eaLnBrk="0" fontAlgn="base" hangingPunct="0">
              <a:spcBef>
                <a:spcPct val="0"/>
              </a:spcBef>
              <a:spcAft>
                <a:spcPct val="0"/>
              </a:spcAft>
              <a:defRPr>
                <a:solidFill>
                  <a:schemeClr val="tx1"/>
                </a:solidFill>
                <a:latin typeface="Garamond" pitchFamily="18" charset="0"/>
              </a:defRPr>
            </a:lvl9pPr>
          </a:lstStyle>
          <a:p>
            <a:fld id="{61FC4CAE-FE3C-4161-A898-C6487E65235E}" type="slidenum">
              <a:rPr lang="en-US" smtClean="0">
                <a:latin typeface="Times New Roman" pitchFamily="18" charset="0"/>
              </a:rPr>
              <a:pPr/>
              <a:t>68</a:t>
            </a:fld>
            <a:endParaRPr lang="en-US" smtClean="0">
              <a:latin typeface="Times New Roman" pitchFamily="18" charset="0"/>
            </a:endParaRPr>
          </a:p>
        </p:txBody>
      </p:sp>
    </p:spTree>
    <p:extLst>
      <p:ext uri="{BB962C8B-B14F-4D97-AF65-F5344CB8AC3E}">
        <p14:creationId xmlns:p14="http://schemas.microsoft.com/office/powerpoint/2010/main" val="15171692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78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2B83448-86C6-46B0-B451-4FF1BDBA572A}" type="slidenum">
              <a:rPr lang="en-US">
                <a:latin typeface="Times New Roman" panose="02020603050405020304" pitchFamily="18" charset="0"/>
              </a:rPr>
              <a:pPr/>
              <a:t>69</a:t>
            </a:fld>
            <a:endParaRPr lang="en-US">
              <a:latin typeface="Times New Roman" panose="02020603050405020304" pitchFamily="18" charset="0"/>
            </a:endParaRPr>
          </a:p>
        </p:txBody>
      </p:sp>
    </p:spTree>
    <p:extLst>
      <p:ext uri="{BB962C8B-B14F-4D97-AF65-F5344CB8AC3E}">
        <p14:creationId xmlns:p14="http://schemas.microsoft.com/office/powerpoint/2010/main" val="2112581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88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88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E4E1D00-976A-4AA1-8F6B-B0B393365928}" type="slidenum">
              <a:rPr lang="en-US">
                <a:latin typeface="Times New Roman" panose="02020603050405020304" pitchFamily="18" charset="0"/>
              </a:rPr>
              <a:pPr/>
              <a:t>70</a:t>
            </a:fld>
            <a:endParaRPr lang="en-US">
              <a:latin typeface="Times New Roman" panose="02020603050405020304" pitchFamily="18" charset="0"/>
            </a:endParaRPr>
          </a:p>
        </p:txBody>
      </p:sp>
    </p:spTree>
    <p:extLst>
      <p:ext uri="{BB962C8B-B14F-4D97-AF65-F5344CB8AC3E}">
        <p14:creationId xmlns:p14="http://schemas.microsoft.com/office/powerpoint/2010/main" val="518428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98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3D910A55-99AB-4E81-9EFF-B0D79450E195}" type="slidenum">
              <a:rPr lang="en-US">
                <a:latin typeface="Times New Roman" panose="02020603050405020304" pitchFamily="18" charset="0"/>
              </a:rPr>
              <a:pPr/>
              <a:t>71</a:t>
            </a:fld>
            <a:endParaRPr lang="en-US">
              <a:latin typeface="Times New Roman" panose="02020603050405020304" pitchFamily="18" charset="0"/>
            </a:endParaRPr>
          </a:p>
        </p:txBody>
      </p:sp>
    </p:spTree>
    <p:extLst>
      <p:ext uri="{BB962C8B-B14F-4D97-AF65-F5344CB8AC3E}">
        <p14:creationId xmlns:p14="http://schemas.microsoft.com/office/powerpoint/2010/main" val="3129947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08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A7B0D9F-2805-44B7-BBC1-41353E06764B}" type="slidenum">
              <a:rPr lang="en-US">
                <a:latin typeface="Times New Roman" panose="02020603050405020304" pitchFamily="18" charset="0"/>
              </a:rPr>
              <a:pPr/>
              <a:t>72</a:t>
            </a:fld>
            <a:endParaRPr lang="en-US">
              <a:latin typeface="Times New Roman" panose="02020603050405020304" pitchFamily="18" charset="0"/>
            </a:endParaRPr>
          </a:p>
        </p:txBody>
      </p:sp>
    </p:spTree>
    <p:extLst>
      <p:ext uri="{BB962C8B-B14F-4D97-AF65-F5344CB8AC3E}">
        <p14:creationId xmlns:p14="http://schemas.microsoft.com/office/powerpoint/2010/main" val="161211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190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E7E46E8-FB7F-4904-9F00-191F8BE1D12D}" type="slidenum">
              <a:rPr lang="en-US">
                <a:latin typeface="Times New Roman" panose="02020603050405020304" pitchFamily="18" charset="0"/>
              </a:rPr>
              <a:pPr/>
              <a:t>73</a:t>
            </a:fld>
            <a:endParaRPr lang="en-US">
              <a:latin typeface="Times New Roman" panose="02020603050405020304" pitchFamily="18" charset="0"/>
            </a:endParaRPr>
          </a:p>
        </p:txBody>
      </p:sp>
      <p:sp>
        <p:nvSpPr>
          <p:cNvPr id="251908" name="Rectangle 2"/>
          <p:cNvSpPr>
            <a:spLocks noGrp="1" noRot="1" noChangeAspect="1" noChangeArrowheads="1" noTextEdit="1"/>
          </p:cNvSpPr>
          <p:nvPr>
            <p:ph type="sldImg"/>
          </p:nvPr>
        </p:nvSpPr>
        <p:spPr>
          <a:ln/>
        </p:spPr>
      </p:sp>
      <p:sp>
        <p:nvSpPr>
          <p:cNvPr id="25190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Diabetes is the most common cause of kidney failure, accounting for more than 40% of new cases.  Treatment for end stage renal disease is expensive; in 2001 it cost the United States over $22 billion to treat patients with kidney failure.  Dialysis, one form of treatment for kidney failure, can relieve the symptoms of kidney disease, but over time the damaged kidneys will continue to contribute to problems such as heart disease, bone disease, arthritis, nerve damage, infertility, and malnutrition.  Kidney transplant, another treatment alternative, may prove to be a more permanent solution to kidney disease for some patients. However, transplantation has its own risks including the risk of surgery, the risk of organ rejection, and the risk of infection and other complications from immunosuppressant drugs.  </a:t>
            </a:r>
          </a:p>
          <a:p>
            <a:endParaRPr lang="en-US" smtClean="0"/>
          </a:p>
          <a:p>
            <a:r>
              <a:rPr lang="en-US" smtClean="0"/>
              <a:t>The best course of action is to prevent kidney disease from developing in the first place.  Minorities with diabetes have an even greater challenge in preventing kidney disease, since African Americans, Hispanics, and American Indians experience higher rates of kidney disease than Caucasians.  </a:t>
            </a:r>
          </a:p>
        </p:txBody>
      </p:sp>
    </p:spTree>
    <p:extLst>
      <p:ext uri="{BB962C8B-B14F-4D97-AF65-F5344CB8AC3E}">
        <p14:creationId xmlns:p14="http://schemas.microsoft.com/office/powerpoint/2010/main" val="2431856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29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29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B00D97C-BADB-4321-962A-C09E4EE1F3DE}" type="slidenum">
              <a:rPr lang="en-US">
                <a:latin typeface="Times New Roman" panose="02020603050405020304" pitchFamily="18" charset="0"/>
              </a:rPr>
              <a:pPr/>
              <a:t>74</a:t>
            </a:fld>
            <a:endParaRPr lang="en-US">
              <a:latin typeface="Times New Roman" panose="02020603050405020304" pitchFamily="18" charset="0"/>
            </a:endParaRPr>
          </a:p>
        </p:txBody>
      </p:sp>
    </p:spTree>
    <p:extLst>
      <p:ext uri="{BB962C8B-B14F-4D97-AF65-F5344CB8AC3E}">
        <p14:creationId xmlns:p14="http://schemas.microsoft.com/office/powerpoint/2010/main" val="5858188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3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3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5DB0F248-E7F6-4C27-8BFA-DFFC467B7157}" type="slidenum">
              <a:rPr lang="en-US">
                <a:latin typeface="Times New Roman" panose="02020603050405020304" pitchFamily="18" charset="0"/>
              </a:rPr>
              <a:pPr/>
              <a:t>76</a:t>
            </a:fld>
            <a:endParaRPr lang="en-US">
              <a:latin typeface="Times New Roman" panose="02020603050405020304" pitchFamily="18" charset="0"/>
            </a:endParaRPr>
          </a:p>
        </p:txBody>
      </p:sp>
    </p:spTree>
    <p:extLst>
      <p:ext uri="{BB962C8B-B14F-4D97-AF65-F5344CB8AC3E}">
        <p14:creationId xmlns:p14="http://schemas.microsoft.com/office/powerpoint/2010/main" val="2900862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49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49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2DC055B-2EAA-466A-A8DB-85740C9E7F33}" type="slidenum">
              <a:rPr lang="en-US">
                <a:latin typeface="Times New Roman" panose="02020603050405020304" pitchFamily="18" charset="0"/>
              </a:rPr>
              <a:pPr/>
              <a:t>78</a:t>
            </a:fld>
            <a:endParaRPr lang="en-US">
              <a:latin typeface="Times New Roman" panose="02020603050405020304" pitchFamily="18" charset="0"/>
            </a:endParaRPr>
          </a:p>
        </p:txBody>
      </p:sp>
    </p:spTree>
    <p:extLst>
      <p:ext uri="{BB962C8B-B14F-4D97-AF65-F5344CB8AC3E}">
        <p14:creationId xmlns:p14="http://schemas.microsoft.com/office/powerpoint/2010/main" val="358309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9661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707C7025-9DBD-4035-9B48-7B9735DEA5A5}" type="slidenum">
              <a:rPr lang="en-US">
                <a:latin typeface="Times New Roman" panose="02020603050405020304" pitchFamily="18" charset="0"/>
              </a:rPr>
              <a:pPr/>
              <a:t>10</a:t>
            </a:fld>
            <a:endParaRPr lang="en-US">
              <a:latin typeface="Times New Roman" panose="02020603050405020304" pitchFamily="18" charset="0"/>
            </a:endParaRPr>
          </a:p>
        </p:txBody>
      </p:sp>
      <p:sp>
        <p:nvSpPr>
          <p:cNvPr id="196612" name="Rectangle 2"/>
          <p:cNvSpPr>
            <a:spLocks noGrp="1" noRot="1" noChangeAspect="1" noChangeArrowheads="1" noTextEdit="1"/>
          </p:cNvSpPr>
          <p:nvPr>
            <p:ph type="sldImg"/>
          </p:nvPr>
        </p:nvSpPr>
        <p:spPr>
          <a:ln/>
        </p:spPr>
      </p:sp>
      <p:sp>
        <p:nvSpPr>
          <p:cNvPr id="19661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861538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600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600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6AF6A486-2394-4F14-BBFB-79A5B3524A42}" type="slidenum">
              <a:rPr lang="en-US">
                <a:latin typeface="Times New Roman" panose="02020603050405020304" pitchFamily="18" charset="0"/>
              </a:rPr>
              <a:pPr/>
              <a:t>79</a:t>
            </a:fld>
            <a:endParaRPr lang="en-US">
              <a:latin typeface="Times New Roman" panose="02020603050405020304" pitchFamily="18" charset="0"/>
            </a:endParaRPr>
          </a:p>
        </p:txBody>
      </p:sp>
    </p:spTree>
    <p:extLst>
      <p:ext uri="{BB962C8B-B14F-4D97-AF65-F5344CB8AC3E}">
        <p14:creationId xmlns:p14="http://schemas.microsoft.com/office/powerpoint/2010/main" val="1490120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7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7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1755DB3-24A3-4377-A9CF-392131276F51}" type="slidenum">
              <a:rPr lang="en-US">
                <a:latin typeface="Times New Roman" panose="02020603050405020304" pitchFamily="18" charset="0"/>
              </a:rPr>
              <a:pPr/>
              <a:t>80</a:t>
            </a:fld>
            <a:endParaRPr lang="en-US">
              <a:latin typeface="Times New Roman" panose="02020603050405020304" pitchFamily="18" charset="0"/>
            </a:endParaRPr>
          </a:p>
        </p:txBody>
      </p:sp>
    </p:spTree>
    <p:extLst>
      <p:ext uri="{BB962C8B-B14F-4D97-AF65-F5344CB8AC3E}">
        <p14:creationId xmlns:p14="http://schemas.microsoft.com/office/powerpoint/2010/main" val="2541959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80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80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E3EE0CC-6F88-4A21-ADF6-661E19E92787}" type="slidenum">
              <a:rPr lang="en-US">
                <a:latin typeface="Times New Roman" panose="02020603050405020304" pitchFamily="18" charset="0"/>
              </a:rPr>
              <a:pPr/>
              <a:t>84</a:t>
            </a:fld>
            <a:endParaRPr lang="en-US">
              <a:latin typeface="Times New Roman" panose="02020603050405020304" pitchFamily="18" charset="0"/>
            </a:endParaRPr>
          </a:p>
        </p:txBody>
      </p:sp>
    </p:spTree>
    <p:extLst>
      <p:ext uri="{BB962C8B-B14F-4D97-AF65-F5344CB8AC3E}">
        <p14:creationId xmlns:p14="http://schemas.microsoft.com/office/powerpoint/2010/main" val="2591208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907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A373E2D-3480-4779-A245-ED0AD9935457}" type="slidenum">
              <a:rPr lang="en-US">
                <a:latin typeface="Times New Roman" panose="02020603050405020304" pitchFamily="18" charset="0"/>
              </a:rPr>
              <a:pPr/>
              <a:t>85</a:t>
            </a:fld>
            <a:endParaRPr lang="en-US">
              <a:latin typeface="Times New Roman" panose="02020603050405020304" pitchFamily="18" charset="0"/>
            </a:endParaRPr>
          </a:p>
        </p:txBody>
      </p:sp>
      <p:sp>
        <p:nvSpPr>
          <p:cNvPr id="259076" name="Rectangle 2"/>
          <p:cNvSpPr>
            <a:spLocks noGrp="1" noRot="1" noChangeAspect="1" noChangeArrowheads="1" noTextEdit="1"/>
          </p:cNvSpPr>
          <p:nvPr>
            <p:ph type="sldImg"/>
          </p:nvPr>
        </p:nvSpPr>
        <p:spPr>
          <a:ln/>
        </p:spPr>
      </p:sp>
      <p:sp>
        <p:nvSpPr>
          <p:cNvPr id="25907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currently three treatment options available to patients who experience kidney failure: Hemodialysis, peritoneal dialysis, and kidney transplantation.  Although kidney transplantation is a serious operation, it offers patients with kidney failure their best opportunity for survival.  For patients who choose dialysis, approximately one third are still alive after five years of treatment vs. a possible 90% survival rate for individuals who receive a kidney from a living relative.  The next part of this presentation will review the procedures, risks and complications associated with each of these options.</a:t>
            </a:r>
          </a:p>
        </p:txBody>
      </p:sp>
    </p:spTree>
    <p:extLst>
      <p:ext uri="{BB962C8B-B14F-4D97-AF65-F5344CB8AC3E}">
        <p14:creationId xmlns:p14="http://schemas.microsoft.com/office/powerpoint/2010/main" val="10395228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01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01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21C294A-C24C-40EE-BD99-8A2A55AC2F53}" type="slidenum">
              <a:rPr lang="en-US">
                <a:latin typeface="Times New Roman" panose="02020603050405020304" pitchFamily="18" charset="0"/>
              </a:rPr>
              <a:pPr/>
              <a:t>86</a:t>
            </a:fld>
            <a:endParaRPr lang="en-US">
              <a:latin typeface="Times New Roman" panose="02020603050405020304" pitchFamily="18" charset="0"/>
            </a:endParaRPr>
          </a:p>
        </p:txBody>
      </p:sp>
    </p:spTree>
    <p:extLst>
      <p:ext uri="{BB962C8B-B14F-4D97-AF65-F5344CB8AC3E}">
        <p14:creationId xmlns:p14="http://schemas.microsoft.com/office/powerpoint/2010/main" val="995136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3A303E5-A4B1-45F0-ADFE-83A5446465B1}" type="slidenum">
              <a:rPr lang="en-US">
                <a:latin typeface="Times New Roman" panose="02020603050405020304" pitchFamily="18" charset="0"/>
              </a:rPr>
              <a:pPr/>
              <a:t>87</a:t>
            </a:fld>
            <a:endParaRPr lang="en-US">
              <a:latin typeface="Times New Roman" panose="02020603050405020304" pitchFamily="18" charset="0"/>
            </a:endParaRPr>
          </a:p>
        </p:txBody>
      </p:sp>
    </p:spTree>
    <p:extLst>
      <p:ext uri="{BB962C8B-B14F-4D97-AF65-F5344CB8AC3E}">
        <p14:creationId xmlns:p14="http://schemas.microsoft.com/office/powerpoint/2010/main" val="30878240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440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52854" indent="-289207">
              <a:defRPr>
                <a:solidFill>
                  <a:schemeClr val="tx1"/>
                </a:solidFill>
                <a:latin typeface="Garamond" panose="02020404030301010803" pitchFamily="18" charset="0"/>
              </a:defRPr>
            </a:lvl2pPr>
            <a:lvl3pPr marL="1159885" indent="-231059">
              <a:defRPr>
                <a:solidFill>
                  <a:schemeClr val="tx1"/>
                </a:solidFill>
                <a:latin typeface="Garamond" panose="02020404030301010803" pitchFamily="18" charset="0"/>
              </a:defRPr>
            </a:lvl3pPr>
            <a:lvl4pPr marL="1623533" indent="-231059">
              <a:defRPr>
                <a:solidFill>
                  <a:schemeClr val="tx1"/>
                </a:solidFill>
                <a:latin typeface="Garamond" panose="02020404030301010803" pitchFamily="18" charset="0"/>
              </a:defRPr>
            </a:lvl4pPr>
            <a:lvl5pPr marL="2088712" indent="-231059">
              <a:defRPr>
                <a:solidFill>
                  <a:schemeClr val="tx1"/>
                </a:solidFill>
                <a:latin typeface="Garamond" panose="02020404030301010803" pitchFamily="18" charset="0"/>
              </a:defRPr>
            </a:lvl5pPr>
            <a:lvl6pPr marL="2529407" indent="-231059" eaLnBrk="0" fontAlgn="base" hangingPunct="0">
              <a:spcBef>
                <a:spcPct val="0"/>
              </a:spcBef>
              <a:spcAft>
                <a:spcPct val="0"/>
              </a:spcAft>
              <a:defRPr>
                <a:solidFill>
                  <a:schemeClr val="tx1"/>
                </a:solidFill>
                <a:latin typeface="Garamond" panose="02020404030301010803" pitchFamily="18" charset="0"/>
              </a:defRPr>
            </a:lvl6pPr>
            <a:lvl7pPr marL="2970102" indent="-231059" eaLnBrk="0" fontAlgn="base" hangingPunct="0">
              <a:spcBef>
                <a:spcPct val="0"/>
              </a:spcBef>
              <a:spcAft>
                <a:spcPct val="0"/>
              </a:spcAft>
              <a:defRPr>
                <a:solidFill>
                  <a:schemeClr val="tx1"/>
                </a:solidFill>
                <a:latin typeface="Garamond" panose="02020404030301010803" pitchFamily="18" charset="0"/>
              </a:defRPr>
            </a:lvl7pPr>
            <a:lvl8pPr marL="3410797" indent="-231059" eaLnBrk="0" fontAlgn="base" hangingPunct="0">
              <a:spcBef>
                <a:spcPct val="0"/>
              </a:spcBef>
              <a:spcAft>
                <a:spcPct val="0"/>
              </a:spcAft>
              <a:defRPr>
                <a:solidFill>
                  <a:schemeClr val="tx1"/>
                </a:solidFill>
                <a:latin typeface="Garamond" panose="02020404030301010803" pitchFamily="18" charset="0"/>
              </a:defRPr>
            </a:lvl8pPr>
            <a:lvl9pPr marL="3851492" indent="-231059"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440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52854" indent="-289207">
              <a:defRPr>
                <a:solidFill>
                  <a:schemeClr val="tx1"/>
                </a:solidFill>
                <a:latin typeface="Garamond" panose="02020404030301010803" pitchFamily="18" charset="0"/>
              </a:defRPr>
            </a:lvl2pPr>
            <a:lvl3pPr marL="1159885" indent="-231059">
              <a:defRPr>
                <a:solidFill>
                  <a:schemeClr val="tx1"/>
                </a:solidFill>
                <a:latin typeface="Garamond" panose="02020404030301010803" pitchFamily="18" charset="0"/>
              </a:defRPr>
            </a:lvl3pPr>
            <a:lvl4pPr marL="1623533" indent="-231059">
              <a:defRPr>
                <a:solidFill>
                  <a:schemeClr val="tx1"/>
                </a:solidFill>
                <a:latin typeface="Garamond" panose="02020404030301010803" pitchFamily="18" charset="0"/>
              </a:defRPr>
            </a:lvl4pPr>
            <a:lvl5pPr marL="2088712" indent="-231059">
              <a:defRPr>
                <a:solidFill>
                  <a:schemeClr val="tx1"/>
                </a:solidFill>
                <a:latin typeface="Garamond" panose="02020404030301010803" pitchFamily="18" charset="0"/>
              </a:defRPr>
            </a:lvl5pPr>
            <a:lvl6pPr marL="2529407" indent="-231059" eaLnBrk="0" fontAlgn="base" hangingPunct="0">
              <a:spcBef>
                <a:spcPct val="0"/>
              </a:spcBef>
              <a:spcAft>
                <a:spcPct val="0"/>
              </a:spcAft>
              <a:defRPr>
                <a:solidFill>
                  <a:schemeClr val="tx1"/>
                </a:solidFill>
                <a:latin typeface="Garamond" panose="02020404030301010803" pitchFamily="18" charset="0"/>
              </a:defRPr>
            </a:lvl6pPr>
            <a:lvl7pPr marL="2970102" indent="-231059" eaLnBrk="0" fontAlgn="base" hangingPunct="0">
              <a:spcBef>
                <a:spcPct val="0"/>
              </a:spcBef>
              <a:spcAft>
                <a:spcPct val="0"/>
              </a:spcAft>
              <a:defRPr>
                <a:solidFill>
                  <a:schemeClr val="tx1"/>
                </a:solidFill>
                <a:latin typeface="Garamond" panose="02020404030301010803" pitchFamily="18" charset="0"/>
              </a:defRPr>
            </a:lvl7pPr>
            <a:lvl8pPr marL="3410797" indent="-231059" eaLnBrk="0" fontAlgn="base" hangingPunct="0">
              <a:spcBef>
                <a:spcPct val="0"/>
              </a:spcBef>
              <a:spcAft>
                <a:spcPct val="0"/>
              </a:spcAft>
              <a:defRPr>
                <a:solidFill>
                  <a:schemeClr val="tx1"/>
                </a:solidFill>
                <a:latin typeface="Garamond" panose="02020404030301010803" pitchFamily="18" charset="0"/>
              </a:defRPr>
            </a:lvl8pPr>
            <a:lvl9pPr marL="3851492" indent="-231059" eaLnBrk="0" fontAlgn="base" hangingPunct="0">
              <a:spcBef>
                <a:spcPct val="0"/>
              </a:spcBef>
              <a:spcAft>
                <a:spcPct val="0"/>
              </a:spcAft>
              <a:defRPr>
                <a:solidFill>
                  <a:schemeClr val="tx1"/>
                </a:solidFill>
                <a:latin typeface="Garamond" panose="02020404030301010803" pitchFamily="18" charset="0"/>
              </a:defRPr>
            </a:lvl9pPr>
          </a:lstStyle>
          <a:p>
            <a:fld id="{2BDEA9FB-7A2E-4A23-99FA-A4FA0B295502}" type="slidenum">
              <a:rPr lang="en-US" smtClean="0">
                <a:latin typeface="Times New Roman" panose="02020603050405020304" pitchFamily="18" charset="0"/>
              </a:rPr>
              <a:pPr/>
              <a:t>92</a:t>
            </a:fld>
            <a:endParaRPr lang="en-US" smtClean="0">
              <a:latin typeface="Times New Roman" panose="02020603050405020304" pitchFamily="18" charset="0"/>
            </a:endParaRPr>
          </a:p>
        </p:txBody>
      </p:sp>
    </p:spTree>
    <p:extLst>
      <p:ext uri="{BB962C8B-B14F-4D97-AF65-F5344CB8AC3E}">
        <p14:creationId xmlns:p14="http://schemas.microsoft.com/office/powerpoint/2010/main" val="18192756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52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52854" indent="-289207">
              <a:defRPr>
                <a:solidFill>
                  <a:schemeClr val="tx1"/>
                </a:solidFill>
                <a:latin typeface="Garamond" panose="02020404030301010803" pitchFamily="18" charset="0"/>
              </a:defRPr>
            </a:lvl2pPr>
            <a:lvl3pPr marL="1159885" indent="-231059">
              <a:defRPr>
                <a:solidFill>
                  <a:schemeClr val="tx1"/>
                </a:solidFill>
                <a:latin typeface="Garamond" panose="02020404030301010803" pitchFamily="18" charset="0"/>
              </a:defRPr>
            </a:lvl3pPr>
            <a:lvl4pPr marL="1623533" indent="-231059">
              <a:defRPr>
                <a:solidFill>
                  <a:schemeClr val="tx1"/>
                </a:solidFill>
                <a:latin typeface="Garamond" panose="02020404030301010803" pitchFamily="18" charset="0"/>
              </a:defRPr>
            </a:lvl4pPr>
            <a:lvl5pPr marL="2088712" indent="-231059">
              <a:defRPr>
                <a:solidFill>
                  <a:schemeClr val="tx1"/>
                </a:solidFill>
                <a:latin typeface="Garamond" panose="02020404030301010803" pitchFamily="18" charset="0"/>
              </a:defRPr>
            </a:lvl5pPr>
            <a:lvl6pPr marL="2529407" indent="-231059" eaLnBrk="0" fontAlgn="base" hangingPunct="0">
              <a:spcBef>
                <a:spcPct val="0"/>
              </a:spcBef>
              <a:spcAft>
                <a:spcPct val="0"/>
              </a:spcAft>
              <a:defRPr>
                <a:solidFill>
                  <a:schemeClr val="tx1"/>
                </a:solidFill>
                <a:latin typeface="Garamond" panose="02020404030301010803" pitchFamily="18" charset="0"/>
              </a:defRPr>
            </a:lvl6pPr>
            <a:lvl7pPr marL="2970102" indent="-231059" eaLnBrk="0" fontAlgn="base" hangingPunct="0">
              <a:spcBef>
                <a:spcPct val="0"/>
              </a:spcBef>
              <a:spcAft>
                <a:spcPct val="0"/>
              </a:spcAft>
              <a:defRPr>
                <a:solidFill>
                  <a:schemeClr val="tx1"/>
                </a:solidFill>
                <a:latin typeface="Garamond" panose="02020404030301010803" pitchFamily="18" charset="0"/>
              </a:defRPr>
            </a:lvl7pPr>
            <a:lvl8pPr marL="3410797" indent="-231059" eaLnBrk="0" fontAlgn="base" hangingPunct="0">
              <a:spcBef>
                <a:spcPct val="0"/>
              </a:spcBef>
              <a:spcAft>
                <a:spcPct val="0"/>
              </a:spcAft>
              <a:defRPr>
                <a:solidFill>
                  <a:schemeClr val="tx1"/>
                </a:solidFill>
                <a:latin typeface="Garamond" panose="02020404030301010803" pitchFamily="18" charset="0"/>
              </a:defRPr>
            </a:lvl8pPr>
            <a:lvl9pPr marL="3851492" indent="-231059"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2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52854" indent="-289207">
              <a:defRPr>
                <a:solidFill>
                  <a:schemeClr val="tx1"/>
                </a:solidFill>
                <a:latin typeface="Garamond" panose="02020404030301010803" pitchFamily="18" charset="0"/>
              </a:defRPr>
            </a:lvl2pPr>
            <a:lvl3pPr marL="1159885" indent="-231059">
              <a:defRPr>
                <a:solidFill>
                  <a:schemeClr val="tx1"/>
                </a:solidFill>
                <a:latin typeface="Garamond" panose="02020404030301010803" pitchFamily="18" charset="0"/>
              </a:defRPr>
            </a:lvl3pPr>
            <a:lvl4pPr marL="1623533" indent="-231059">
              <a:defRPr>
                <a:solidFill>
                  <a:schemeClr val="tx1"/>
                </a:solidFill>
                <a:latin typeface="Garamond" panose="02020404030301010803" pitchFamily="18" charset="0"/>
              </a:defRPr>
            </a:lvl4pPr>
            <a:lvl5pPr marL="2088712" indent="-231059">
              <a:defRPr>
                <a:solidFill>
                  <a:schemeClr val="tx1"/>
                </a:solidFill>
                <a:latin typeface="Garamond" panose="02020404030301010803" pitchFamily="18" charset="0"/>
              </a:defRPr>
            </a:lvl5pPr>
            <a:lvl6pPr marL="2529407" indent="-231059" eaLnBrk="0" fontAlgn="base" hangingPunct="0">
              <a:spcBef>
                <a:spcPct val="0"/>
              </a:spcBef>
              <a:spcAft>
                <a:spcPct val="0"/>
              </a:spcAft>
              <a:defRPr>
                <a:solidFill>
                  <a:schemeClr val="tx1"/>
                </a:solidFill>
                <a:latin typeface="Garamond" panose="02020404030301010803" pitchFamily="18" charset="0"/>
              </a:defRPr>
            </a:lvl6pPr>
            <a:lvl7pPr marL="2970102" indent="-231059" eaLnBrk="0" fontAlgn="base" hangingPunct="0">
              <a:spcBef>
                <a:spcPct val="0"/>
              </a:spcBef>
              <a:spcAft>
                <a:spcPct val="0"/>
              </a:spcAft>
              <a:defRPr>
                <a:solidFill>
                  <a:schemeClr val="tx1"/>
                </a:solidFill>
                <a:latin typeface="Garamond" panose="02020404030301010803" pitchFamily="18" charset="0"/>
              </a:defRPr>
            </a:lvl7pPr>
            <a:lvl8pPr marL="3410797" indent="-231059" eaLnBrk="0" fontAlgn="base" hangingPunct="0">
              <a:spcBef>
                <a:spcPct val="0"/>
              </a:spcBef>
              <a:spcAft>
                <a:spcPct val="0"/>
              </a:spcAft>
              <a:defRPr>
                <a:solidFill>
                  <a:schemeClr val="tx1"/>
                </a:solidFill>
                <a:latin typeface="Garamond" panose="02020404030301010803" pitchFamily="18" charset="0"/>
              </a:defRPr>
            </a:lvl8pPr>
            <a:lvl9pPr marL="3851492" indent="-231059" eaLnBrk="0" fontAlgn="base" hangingPunct="0">
              <a:spcBef>
                <a:spcPct val="0"/>
              </a:spcBef>
              <a:spcAft>
                <a:spcPct val="0"/>
              </a:spcAft>
              <a:defRPr>
                <a:solidFill>
                  <a:schemeClr val="tx1"/>
                </a:solidFill>
                <a:latin typeface="Garamond" panose="02020404030301010803" pitchFamily="18" charset="0"/>
              </a:defRPr>
            </a:lvl9pPr>
          </a:lstStyle>
          <a:p>
            <a:fld id="{97F26ACA-B33B-48B3-A9F5-E3F7D7FD9B1E}" type="slidenum">
              <a:rPr lang="en-US" smtClean="0">
                <a:latin typeface="Times New Roman" panose="02020603050405020304" pitchFamily="18" charset="0"/>
              </a:rPr>
              <a:pPr/>
              <a:t>93</a:t>
            </a:fld>
            <a:endParaRPr lang="en-US" smtClean="0">
              <a:latin typeface="Times New Roman" panose="02020603050405020304" pitchFamily="18" charset="0"/>
            </a:endParaRPr>
          </a:p>
        </p:txBody>
      </p:sp>
    </p:spTree>
    <p:extLst>
      <p:ext uri="{BB962C8B-B14F-4D97-AF65-F5344CB8AC3E}">
        <p14:creationId xmlns:p14="http://schemas.microsoft.com/office/powerpoint/2010/main" val="18203532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63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52854" indent="-289207">
              <a:defRPr>
                <a:solidFill>
                  <a:schemeClr val="tx1"/>
                </a:solidFill>
                <a:latin typeface="Garamond" panose="02020404030301010803" pitchFamily="18" charset="0"/>
              </a:defRPr>
            </a:lvl2pPr>
            <a:lvl3pPr marL="1159885" indent="-231059">
              <a:defRPr>
                <a:solidFill>
                  <a:schemeClr val="tx1"/>
                </a:solidFill>
                <a:latin typeface="Garamond" panose="02020404030301010803" pitchFamily="18" charset="0"/>
              </a:defRPr>
            </a:lvl3pPr>
            <a:lvl4pPr marL="1623533" indent="-231059">
              <a:defRPr>
                <a:solidFill>
                  <a:schemeClr val="tx1"/>
                </a:solidFill>
                <a:latin typeface="Garamond" panose="02020404030301010803" pitchFamily="18" charset="0"/>
              </a:defRPr>
            </a:lvl4pPr>
            <a:lvl5pPr marL="2088712" indent="-231059">
              <a:defRPr>
                <a:solidFill>
                  <a:schemeClr val="tx1"/>
                </a:solidFill>
                <a:latin typeface="Garamond" panose="02020404030301010803" pitchFamily="18" charset="0"/>
              </a:defRPr>
            </a:lvl5pPr>
            <a:lvl6pPr marL="2529407" indent="-231059" eaLnBrk="0" fontAlgn="base" hangingPunct="0">
              <a:spcBef>
                <a:spcPct val="0"/>
              </a:spcBef>
              <a:spcAft>
                <a:spcPct val="0"/>
              </a:spcAft>
              <a:defRPr>
                <a:solidFill>
                  <a:schemeClr val="tx1"/>
                </a:solidFill>
                <a:latin typeface="Garamond" panose="02020404030301010803" pitchFamily="18" charset="0"/>
              </a:defRPr>
            </a:lvl6pPr>
            <a:lvl7pPr marL="2970102" indent="-231059" eaLnBrk="0" fontAlgn="base" hangingPunct="0">
              <a:spcBef>
                <a:spcPct val="0"/>
              </a:spcBef>
              <a:spcAft>
                <a:spcPct val="0"/>
              </a:spcAft>
              <a:defRPr>
                <a:solidFill>
                  <a:schemeClr val="tx1"/>
                </a:solidFill>
                <a:latin typeface="Garamond" panose="02020404030301010803" pitchFamily="18" charset="0"/>
              </a:defRPr>
            </a:lvl7pPr>
            <a:lvl8pPr marL="3410797" indent="-231059" eaLnBrk="0" fontAlgn="base" hangingPunct="0">
              <a:spcBef>
                <a:spcPct val="0"/>
              </a:spcBef>
              <a:spcAft>
                <a:spcPct val="0"/>
              </a:spcAft>
              <a:defRPr>
                <a:solidFill>
                  <a:schemeClr val="tx1"/>
                </a:solidFill>
                <a:latin typeface="Garamond" panose="02020404030301010803" pitchFamily="18" charset="0"/>
              </a:defRPr>
            </a:lvl8pPr>
            <a:lvl9pPr marL="3851492" indent="-231059"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63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52854" indent="-289207">
              <a:defRPr>
                <a:solidFill>
                  <a:schemeClr val="tx1"/>
                </a:solidFill>
                <a:latin typeface="Garamond" panose="02020404030301010803" pitchFamily="18" charset="0"/>
              </a:defRPr>
            </a:lvl2pPr>
            <a:lvl3pPr marL="1159885" indent="-231059">
              <a:defRPr>
                <a:solidFill>
                  <a:schemeClr val="tx1"/>
                </a:solidFill>
                <a:latin typeface="Garamond" panose="02020404030301010803" pitchFamily="18" charset="0"/>
              </a:defRPr>
            </a:lvl3pPr>
            <a:lvl4pPr marL="1623533" indent="-231059">
              <a:defRPr>
                <a:solidFill>
                  <a:schemeClr val="tx1"/>
                </a:solidFill>
                <a:latin typeface="Garamond" panose="02020404030301010803" pitchFamily="18" charset="0"/>
              </a:defRPr>
            </a:lvl4pPr>
            <a:lvl5pPr marL="2088712" indent="-231059">
              <a:defRPr>
                <a:solidFill>
                  <a:schemeClr val="tx1"/>
                </a:solidFill>
                <a:latin typeface="Garamond" panose="02020404030301010803" pitchFamily="18" charset="0"/>
              </a:defRPr>
            </a:lvl5pPr>
            <a:lvl6pPr marL="2529407" indent="-231059" eaLnBrk="0" fontAlgn="base" hangingPunct="0">
              <a:spcBef>
                <a:spcPct val="0"/>
              </a:spcBef>
              <a:spcAft>
                <a:spcPct val="0"/>
              </a:spcAft>
              <a:defRPr>
                <a:solidFill>
                  <a:schemeClr val="tx1"/>
                </a:solidFill>
                <a:latin typeface="Garamond" panose="02020404030301010803" pitchFamily="18" charset="0"/>
              </a:defRPr>
            </a:lvl6pPr>
            <a:lvl7pPr marL="2970102" indent="-231059" eaLnBrk="0" fontAlgn="base" hangingPunct="0">
              <a:spcBef>
                <a:spcPct val="0"/>
              </a:spcBef>
              <a:spcAft>
                <a:spcPct val="0"/>
              </a:spcAft>
              <a:defRPr>
                <a:solidFill>
                  <a:schemeClr val="tx1"/>
                </a:solidFill>
                <a:latin typeface="Garamond" panose="02020404030301010803" pitchFamily="18" charset="0"/>
              </a:defRPr>
            </a:lvl7pPr>
            <a:lvl8pPr marL="3410797" indent="-231059" eaLnBrk="0" fontAlgn="base" hangingPunct="0">
              <a:spcBef>
                <a:spcPct val="0"/>
              </a:spcBef>
              <a:spcAft>
                <a:spcPct val="0"/>
              </a:spcAft>
              <a:defRPr>
                <a:solidFill>
                  <a:schemeClr val="tx1"/>
                </a:solidFill>
                <a:latin typeface="Garamond" panose="02020404030301010803" pitchFamily="18" charset="0"/>
              </a:defRPr>
            </a:lvl8pPr>
            <a:lvl9pPr marL="3851492" indent="-231059" eaLnBrk="0" fontAlgn="base" hangingPunct="0">
              <a:spcBef>
                <a:spcPct val="0"/>
              </a:spcBef>
              <a:spcAft>
                <a:spcPct val="0"/>
              </a:spcAft>
              <a:defRPr>
                <a:solidFill>
                  <a:schemeClr val="tx1"/>
                </a:solidFill>
                <a:latin typeface="Garamond" panose="02020404030301010803" pitchFamily="18" charset="0"/>
              </a:defRPr>
            </a:lvl9pPr>
          </a:lstStyle>
          <a:p>
            <a:fld id="{B8296DE8-152C-4004-A318-675FAA1903E5}" type="slidenum">
              <a:rPr lang="en-US" smtClean="0">
                <a:latin typeface="Times New Roman" panose="02020603050405020304" pitchFamily="18" charset="0"/>
              </a:rPr>
              <a:pPr/>
              <a:t>98</a:t>
            </a:fld>
            <a:endParaRPr lang="en-US" smtClean="0">
              <a:latin typeface="Times New Roman" panose="02020603050405020304" pitchFamily="18" charset="0"/>
            </a:endParaRPr>
          </a:p>
        </p:txBody>
      </p:sp>
    </p:spTree>
    <p:extLst>
      <p:ext uri="{BB962C8B-B14F-4D97-AF65-F5344CB8AC3E}">
        <p14:creationId xmlns:p14="http://schemas.microsoft.com/office/powerpoint/2010/main" val="37634694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102</a:t>
            </a:fld>
            <a:endParaRPr lang="en-US">
              <a:latin typeface="Times New Roman" panose="02020603050405020304" pitchFamily="18" charset="0"/>
            </a:endParaRPr>
          </a:p>
        </p:txBody>
      </p:sp>
    </p:spTree>
    <p:extLst>
      <p:ext uri="{BB962C8B-B14F-4D97-AF65-F5344CB8AC3E}">
        <p14:creationId xmlns:p14="http://schemas.microsoft.com/office/powerpoint/2010/main" val="264400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9763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433510A-AD24-4AAD-89A7-C83774FFD06D}" type="slidenum">
              <a:rPr lang="en-US">
                <a:latin typeface="Times New Roman" panose="02020603050405020304" pitchFamily="18" charset="0"/>
              </a:rPr>
              <a:pPr/>
              <a:t>22</a:t>
            </a:fld>
            <a:endParaRPr lang="en-US">
              <a:latin typeface="Times New Roman" panose="02020603050405020304" pitchFamily="18" charset="0"/>
            </a:endParaRPr>
          </a:p>
        </p:txBody>
      </p:sp>
      <p:sp>
        <p:nvSpPr>
          <p:cNvPr id="197636" name="Rectangle 2"/>
          <p:cNvSpPr>
            <a:spLocks noGrp="1" noRot="1" noChangeAspect="1" noChangeArrowheads="1" noTextEdit="1"/>
          </p:cNvSpPr>
          <p:nvPr>
            <p:ph type="sldImg"/>
          </p:nvPr>
        </p:nvSpPr>
        <p:spPr>
          <a:xfrm>
            <a:off x="1184275" y="698500"/>
            <a:ext cx="4648200" cy="3486150"/>
          </a:xfrm>
          <a:ln/>
        </p:spPr>
      </p:sp>
      <p:sp>
        <p:nvSpPr>
          <p:cNvPr id="197637" name="Rectangle 3"/>
          <p:cNvSpPr>
            <a:spLocks noGrp="1" noChangeArrowheads="1"/>
          </p:cNvSpPr>
          <p:nvPr>
            <p:ph type="body" idx="1"/>
          </p:nvPr>
        </p:nvSpPr>
        <p:spPr>
          <a:xfrm>
            <a:off x="934112" y="4416099"/>
            <a:ext cx="5142177"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14511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27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27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EE8C6D78-92F4-4201-B6FC-3FD5B2A9C099}" type="slidenum">
              <a:rPr lang="en-US">
                <a:latin typeface="Times New Roman" panose="02020603050405020304" pitchFamily="18" charset="0"/>
              </a:rPr>
              <a:pPr/>
              <a:t>28</a:t>
            </a:fld>
            <a:endParaRPr lang="en-US">
              <a:latin typeface="Times New Roman" panose="02020603050405020304" pitchFamily="18" charset="0"/>
            </a:endParaRPr>
          </a:p>
        </p:txBody>
      </p:sp>
    </p:spTree>
    <p:extLst>
      <p:ext uri="{BB962C8B-B14F-4D97-AF65-F5344CB8AC3E}">
        <p14:creationId xmlns:p14="http://schemas.microsoft.com/office/powerpoint/2010/main" val="3359301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37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37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BAE61BE-CAF3-4D56-9CEA-764132509084}" type="slidenum">
              <a:rPr lang="en-US">
                <a:latin typeface="Times New Roman" panose="02020603050405020304" pitchFamily="18" charset="0"/>
              </a:rPr>
              <a:pPr/>
              <a:t>29</a:t>
            </a:fld>
            <a:endParaRPr lang="en-US">
              <a:latin typeface="Times New Roman" panose="02020603050405020304" pitchFamily="18" charset="0"/>
            </a:endParaRPr>
          </a:p>
        </p:txBody>
      </p:sp>
    </p:spTree>
    <p:extLst>
      <p:ext uri="{BB962C8B-B14F-4D97-AF65-F5344CB8AC3E}">
        <p14:creationId xmlns:p14="http://schemas.microsoft.com/office/powerpoint/2010/main" val="2456984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D5CC5F4-5352-4964-9226-47A2DEC082AB}" type="slidenum">
              <a:rPr lang="en-US">
                <a:latin typeface="Times New Roman" panose="02020603050405020304" pitchFamily="18" charset="0"/>
              </a:rPr>
              <a:pPr/>
              <a:t>30</a:t>
            </a:fld>
            <a:endParaRPr lang="en-US">
              <a:latin typeface="Times New Roman" panose="02020603050405020304" pitchFamily="18" charset="0"/>
            </a:endParaRPr>
          </a:p>
        </p:txBody>
      </p:sp>
    </p:spTree>
    <p:extLst>
      <p:ext uri="{BB962C8B-B14F-4D97-AF65-F5344CB8AC3E}">
        <p14:creationId xmlns:p14="http://schemas.microsoft.com/office/powerpoint/2010/main" val="281974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B1A9F4-99BF-43A5-9B54-281D62ACBF48}" type="slidenum">
              <a:rPr lang="en-US" smtClean="0"/>
              <a:pPr>
                <a:defRPr/>
              </a:pPr>
              <a:t>‹#›</a:t>
            </a:fld>
            <a:endParaRPr lang="en-US"/>
          </a:p>
        </p:txBody>
      </p:sp>
    </p:spTree>
    <p:extLst>
      <p:ext uri="{BB962C8B-B14F-4D97-AF65-F5344CB8AC3E}">
        <p14:creationId xmlns:p14="http://schemas.microsoft.com/office/powerpoint/2010/main" val="365061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61A8D1-7299-4402-960E-BAAED4E26061}" type="slidenum">
              <a:rPr lang="en-US" smtClean="0"/>
              <a:pPr>
                <a:defRPr/>
              </a:pPr>
              <a:t>‹#›</a:t>
            </a:fld>
            <a:endParaRPr lang="en-US"/>
          </a:p>
        </p:txBody>
      </p:sp>
    </p:spTree>
    <p:extLst>
      <p:ext uri="{BB962C8B-B14F-4D97-AF65-F5344CB8AC3E}">
        <p14:creationId xmlns:p14="http://schemas.microsoft.com/office/powerpoint/2010/main" val="8791559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8A9025-8436-4B17-A706-6B40AB4F2EA9}" type="slidenum">
              <a:rPr lang="en-US" smtClean="0"/>
              <a:pPr>
                <a:defRPr/>
              </a:pPr>
              <a:t>‹#›</a:t>
            </a:fld>
            <a:endParaRPr lang="en-US"/>
          </a:p>
        </p:txBody>
      </p:sp>
    </p:spTree>
    <p:extLst>
      <p:ext uri="{BB962C8B-B14F-4D97-AF65-F5344CB8AC3E}">
        <p14:creationId xmlns:p14="http://schemas.microsoft.com/office/powerpoint/2010/main" val="21689452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kumimoji="0" lang="en-US" dirty="0">
              <a:solidFill>
                <a:srgbClr val="FFFFFF"/>
              </a:solidFill>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0247E09B-841F-4DDC-A3BA-49138A265551}"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25138AE-A095-449D-9577-7111D12A472A}"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eaLnBrk="1" latinLnBrk="0" hangingPunct="1"/>
            <a:fld id="{F8CFA630-13BB-46C4-BD44-B2C5F9B66074}" type="datetimeFigureOut">
              <a:rPr lang="en-US" smtClean="0"/>
              <a:pPr eaLnBrk="1" latinLnBrk="0" hangingPunct="1"/>
              <a:t>12/23/2013</a:t>
            </a:fld>
            <a:endParaRPr lang="en-US">
              <a:solidFill>
                <a:schemeClr val="tx2"/>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kumimoji="0" lang="en-US" dirty="0">
              <a:solidFill>
                <a:schemeClr val="tx2"/>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E8BEF6EC-E333-449E-A077-DCBC93F2C53D}"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68DD374E-E8F5-4406-8AE1-19ED5A076712}"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pPr>
              <a:defRPr/>
            </a:pPr>
            <a:fld id="{80379B99-3D86-47B4-A0E0-D311B39F106B}"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pPr>
              <a:defRPr/>
            </a:pPr>
            <a:fld id="{0A191652-4370-4586-BADE-97B8E4921532}"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eaLnBrk="1" latinLnBrk="0" hangingPunct="1"/>
            <a:fld id="{F8CFA630-13BB-46C4-BD44-B2C5F9B66074}" type="datetimeFigureOut">
              <a:rPr lang="en-US" smtClean="0"/>
              <a:pPr eaLnBrk="1" latinLnBrk="0" hangingPunct="1"/>
              <a:t>12/23/2013</a:t>
            </a:fld>
            <a:endParaRPr lang="en-US" dirty="0">
              <a:solidFill>
                <a:schemeClr val="tx2"/>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kumimoji="0" lang="en-US" dirty="0">
              <a:solidFill>
                <a:schemeClr val="tx2"/>
              </a:solidFill>
            </a:endParaRPr>
          </a:p>
        </p:txBody>
      </p:sp>
      <p:sp>
        <p:nvSpPr>
          <p:cNvPr id="4" name="Slide Number Placeholder 3"/>
          <p:cNvSpPr>
            <a:spLocks noGrp="1"/>
          </p:cNvSpPr>
          <p:nvPr>
            <p:ph type="sldNum" sz="quarter" idx="12"/>
          </p:nvPr>
        </p:nvSpPr>
        <p:spPr/>
        <p:txBody>
          <a:bodyPr/>
          <a:lstStyle>
            <a:extLst/>
          </a:lstStyle>
          <a:p>
            <a:pPr>
              <a:defRPr/>
            </a:pPr>
            <a:fld id="{BA0E922A-2B0F-486A-8534-8CF98328A053}"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19FA6F35-4F55-4520-9CE9-4190E39B18CF}"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40C995-1F81-41FE-8DE7-3FE9953B829D}" type="slidenum">
              <a:rPr lang="en-US" smtClean="0"/>
              <a:pPr>
                <a:defRPr/>
              </a:pPr>
              <a:t>‹#›</a:t>
            </a:fld>
            <a:endParaRPr lang="en-US"/>
          </a:p>
        </p:txBody>
      </p:sp>
    </p:spTree>
    <p:extLst>
      <p:ext uri="{BB962C8B-B14F-4D97-AF65-F5344CB8AC3E}">
        <p14:creationId xmlns:p14="http://schemas.microsoft.com/office/powerpoint/2010/main" val="39933783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pPr>
              <a:defRPr/>
            </a:pPr>
            <a:fld id="{CD884172-ECF3-46F5-8D53-2C86835739E2}" type="slidenum">
              <a:rPr lang="en-US" smtClean="0"/>
              <a:pPr>
                <a:defRPr/>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F8CFA630-13BB-46C4-BD44-B2C5F9B66074}" type="datetimeFigureOut">
              <a:rPr lang="en-US" smtClean="0"/>
              <a:pPr eaLnBrk="1" latinLnBrk="0" hangingPunct="1"/>
              <a:t>12/23/2013</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a:defRPr/>
            </a:pPr>
            <a:fld id="{5A5EF8D5-C04F-44EC-B3C7-ECB382E35317}"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eaLnBrk="1" latinLnBrk="0" hangingPunct="1"/>
            <a:fld id="{F8CFA630-13BB-46C4-BD44-B2C5F9B66074}" type="datetimeFigureOut">
              <a:rPr lang="en-US" smtClean="0"/>
              <a:pPr eaLnBrk="1" latinLnBrk="0" hangingPunct="1"/>
              <a:t>12/23/2013</a:t>
            </a:fld>
            <a:endParaRPr lang="en-US" dirty="0"/>
          </a:p>
        </p:txBody>
      </p:sp>
      <p:sp>
        <p:nvSpPr>
          <p:cNvPr id="5" name="Footer Placeholder 4"/>
          <p:cNvSpPr>
            <a:spLocks noGrp="1"/>
          </p:cNvSpPr>
          <p:nvPr>
            <p:ph type="ftr" sz="quarter" idx="11"/>
          </p:nvPr>
        </p:nvSpPr>
        <p:spPr>
          <a:xfrm>
            <a:off x="457200" y="6556248"/>
            <a:ext cx="3657600" cy="228600"/>
          </a:xfrm>
        </p:spPr>
        <p:txBody>
          <a:bodyPr/>
          <a:lstStyle>
            <a:extLst/>
          </a:lstStyle>
          <a:p>
            <a:endParaRPr kumimoji="0"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059BA2D8-FA0D-493A-8BFA-46094C0B57F2}"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27061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97654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932160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smtClean="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2C420C02-EC2B-47E0-B1FB-668F4849594D}" type="slidenum">
              <a:rPr lang="en-US"/>
              <a:pPr/>
              <a:t>‹#›</a:t>
            </a:fld>
            <a:endParaRPr lang="en-US"/>
          </a:p>
        </p:txBody>
      </p:sp>
    </p:spTree>
    <p:extLst>
      <p:ext uri="{BB962C8B-B14F-4D97-AF65-F5344CB8AC3E}">
        <p14:creationId xmlns:p14="http://schemas.microsoft.com/office/powerpoint/2010/main" val="460136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F7049C-74B5-4456-8E4B-AA7C6A2BB714}" type="slidenum">
              <a:rPr lang="en-US" smtClean="0"/>
              <a:pPr>
                <a:defRPr/>
              </a:pPr>
              <a:t>‹#›</a:t>
            </a:fld>
            <a:endParaRPr lang="en-US"/>
          </a:p>
        </p:txBody>
      </p:sp>
    </p:spTree>
    <p:extLst>
      <p:ext uri="{BB962C8B-B14F-4D97-AF65-F5344CB8AC3E}">
        <p14:creationId xmlns:p14="http://schemas.microsoft.com/office/powerpoint/2010/main" val="27202171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5EA9B5C-C123-4111-898A-6E35A518E567}" type="slidenum">
              <a:rPr lang="en-US" smtClean="0"/>
              <a:pPr>
                <a:defRPr/>
              </a:pPr>
              <a:t>‹#›</a:t>
            </a:fld>
            <a:endParaRPr lang="en-US"/>
          </a:p>
        </p:txBody>
      </p:sp>
    </p:spTree>
    <p:extLst>
      <p:ext uri="{BB962C8B-B14F-4D97-AF65-F5344CB8AC3E}">
        <p14:creationId xmlns:p14="http://schemas.microsoft.com/office/powerpoint/2010/main" val="25231088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D2E24E4-BB45-49EB-80FD-485CB749E079}" type="slidenum">
              <a:rPr lang="en-US" smtClean="0"/>
              <a:pPr>
                <a:defRPr/>
              </a:pPr>
              <a:t>‹#›</a:t>
            </a:fld>
            <a:endParaRPr lang="en-US"/>
          </a:p>
        </p:txBody>
      </p:sp>
    </p:spTree>
    <p:extLst>
      <p:ext uri="{BB962C8B-B14F-4D97-AF65-F5344CB8AC3E}">
        <p14:creationId xmlns:p14="http://schemas.microsoft.com/office/powerpoint/2010/main" val="25110279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B43C881-41C5-4057-8385-21F53903C3BF}" type="slidenum">
              <a:rPr lang="en-US" smtClean="0"/>
              <a:pPr>
                <a:defRPr/>
              </a:pPr>
              <a:t>‹#›</a:t>
            </a:fld>
            <a:endParaRPr lang="en-US"/>
          </a:p>
        </p:txBody>
      </p:sp>
    </p:spTree>
    <p:extLst>
      <p:ext uri="{BB962C8B-B14F-4D97-AF65-F5344CB8AC3E}">
        <p14:creationId xmlns:p14="http://schemas.microsoft.com/office/powerpoint/2010/main" val="2589365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E8605DB-A033-4B3F-AECE-D2BE74D24989}" type="slidenum">
              <a:rPr lang="en-US" smtClean="0"/>
              <a:pPr>
                <a:defRPr/>
              </a:pPr>
              <a:t>‹#›</a:t>
            </a:fld>
            <a:endParaRPr lang="en-US"/>
          </a:p>
        </p:txBody>
      </p:sp>
    </p:spTree>
    <p:extLst>
      <p:ext uri="{BB962C8B-B14F-4D97-AF65-F5344CB8AC3E}">
        <p14:creationId xmlns:p14="http://schemas.microsoft.com/office/powerpoint/2010/main" val="41403879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08DE5D-4F11-407A-8A55-8796B9B68332}" type="slidenum">
              <a:rPr lang="en-US" smtClean="0"/>
              <a:pPr>
                <a:defRPr/>
              </a:pPr>
              <a:t>‹#›</a:t>
            </a:fld>
            <a:endParaRPr lang="en-US"/>
          </a:p>
        </p:txBody>
      </p:sp>
    </p:spTree>
    <p:extLst>
      <p:ext uri="{BB962C8B-B14F-4D97-AF65-F5344CB8AC3E}">
        <p14:creationId xmlns:p14="http://schemas.microsoft.com/office/powerpoint/2010/main" val="16869622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E7924C5-32F5-40C4-944C-F4F07317E22A}" type="slidenum">
              <a:rPr lang="en-US" smtClean="0"/>
              <a:pPr>
                <a:defRPr/>
              </a:pPr>
              <a:t>‹#›</a:t>
            </a:fld>
            <a:endParaRPr lang="en-US"/>
          </a:p>
        </p:txBody>
      </p:sp>
    </p:spTree>
    <p:extLst>
      <p:ext uri="{BB962C8B-B14F-4D97-AF65-F5344CB8AC3E}">
        <p14:creationId xmlns:p14="http://schemas.microsoft.com/office/powerpoint/2010/main" val="1869495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8CB02-3C66-4F41-BEEE-13ABC43933C2}" type="datetimeFigureOut">
              <a:rPr lang="en-US" smtClean="0"/>
              <a:t>12/23/2013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117D363-A1D7-4FE6-B5FE-E46995BCFFE7}" type="slidenum">
              <a:rPr lang="en-US" smtClean="0"/>
              <a:pPr>
                <a:defRPr/>
              </a:pPr>
              <a:t>‹#›</a:t>
            </a:fld>
            <a:endParaRPr lang="en-US"/>
          </a:p>
        </p:txBody>
      </p:sp>
    </p:spTree>
    <p:extLst>
      <p:ext uri="{BB962C8B-B14F-4D97-AF65-F5344CB8AC3E}">
        <p14:creationId xmlns:p14="http://schemas.microsoft.com/office/powerpoint/2010/main" val="1929244182"/>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7">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eaLnBrk="1" latinLnBrk="0" hangingPunct="1"/>
            <a:fld id="{F8CFA630-13BB-46C4-BD44-B2C5F9B66074}" type="datetimeFigureOut">
              <a:rPr lang="en-US" smtClean="0"/>
              <a:pPr eaLnBrk="1" latinLnBrk="0" hangingPunct="1"/>
              <a:t>12/23/2013</a:t>
            </a:fld>
            <a:endParaRPr lang="en-US" sz="1000" dirty="0">
              <a:solidFill>
                <a:schemeClr val="tx2"/>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algn="r" eaLnBrk="1" latinLnBrk="0" hangingPunct="1"/>
            <a:endParaRPr kumimoji="0" lang="en-US" sz="1000" dirty="0">
              <a:solidFill>
                <a:schemeClr val="tx2"/>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a:defRPr/>
            </a:pPr>
            <a:fld id="{F117D363-A1D7-4FE6-B5FE-E46995BCFFE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100" r:id="rId12"/>
    <p:sldLayoutId id="2147484101" r:id="rId13"/>
    <p:sldLayoutId id="2147484103" r:id="rId14"/>
    <p:sldLayoutId id="2147484107" r:id="rId15"/>
  </p:sldLayoutIdLst>
  <p:timing>
    <p:tnLst>
      <p:par>
        <p:cTn id="1" dur="indefinite" restart="never" nodeType="tmRoot"/>
      </p:par>
    </p:tnLst>
  </p:timing>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73.wmf"/></Relationships>
</file>

<file path=ppt/slides/_rels/slide10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image" Target="../media/image75.tif"/><Relationship Id="rId5" Type="http://schemas.openxmlformats.org/officeDocument/2006/relationships/hyperlink" Target="http://www.diabetesed.net/" TargetMode="External"/><Relationship Id="rId4" Type="http://schemas.openxmlformats.org/officeDocument/2006/relationships/hyperlink" Target="mailto:bev@diabetesed.ne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5.xml"/><Relationship Id="rId1" Type="http://schemas.openxmlformats.org/officeDocument/2006/relationships/video" Target="file:///C:\Documents%20and%20Settings\Owner.BEVERLY-Q62OQR5\Local%20Settings\Temporary%20Internet%20Files\Content.IE5\9Z3FP5KE\MPj04265190000%5b1%5d.jp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ideo" Target="file:///C:\Documents%20and%20Settings\Owner.BEVERLY-Q62OQR5\Local%20Settings\Temporary%20Internet%20Files\Content.IE5\SHARODQB\MPj03167150000%5b1%5d.jp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hyperlink" Target="http://www.prodigymeter.com/" TargetMode="Externa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img.tfd.com/dorland/syndrome_carpal-tunnel.jpg"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vmlDrawing" Target="../drawings/vmlDrawing2.vml"/><Relationship Id="rId6" Type="http://schemas.openxmlformats.org/officeDocument/2006/relationships/image" Target="../media/image53.emf"/><Relationship Id="rId5" Type="http://schemas.openxmlformats.org/officeDocument/2006/relationships/oleObject" Target="../embeddings/oleObject2.bin"/><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http://docnews.diabetesjournals.org/content/vol3/issue7/images/medium/19A_c.gif"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67.jpeg"/><Relationship Id="rId4" Type="http://schemas.openxmlformats.org/officeDocument/2006/relationships/hyperlink" Target="http://www.diabetesed.net/page/_files/Hyperglycemic-Crises-2009.pdf" TargetMode="Externa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71.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5.xml"/><Relationship Id="rId1" Type="http://schemas.openxmlformats.org/officeDocument/2006/relationships/tags" Target="../tags/tag4.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133600" y="2286000"/>
            <a:ext cx="5486400" cy="1600200"/>
          </a:xfrm>
        </p:spPr>
        <p:txBody>
          <a:bodyPr>
            <a:normAutofit/>
          </a:bodyPr>
          <a:lstStyle/>
          <a:p>
            <a:pPr eaLnBrk="1" hangingPunct="1">
              <a:lnSpc>
                <a:spcPct val="95000"/>
              </a:lnSpc>
            </a:pPr>
            <a:r>
              <a:rPr lang="en-US" dirty="0" smtClean="0">
                <a:solidFill>
                  <a:srgbClr val="000665"/>
                </a:solidFill>
              </a:rPr>
              <a:t>Becoming a Diabetes Educator – Day 2</a:t>
            </a:r>
            <a:endParaRPr lang="en-US" sz="4300" dirty="0" smtClean="0">
              <a:solidFill>
                <a:srgbClr val="000665"/>
              </a:solidFill>
            </a:endParaRPr>
          </a:p>
        </p:txBody>
      </p:sp>
      <p:sp>
        <p:nvSpPr>
          <p:cNvPr id="22531" name="Rectangle 3"/>
          <p:cNvSpPr>
            <a:spLocks noGrp="1" noChangeArrowheads="1"/>
          </p:cNvSpPr>
          <p:nvPr>
            <p:ph type="subTitle" idx="1"/>
          </p:nvPr>
        </p:nvSpPr>
        <p:spPr>
          <a:xfrm>
            <a:off x="3276600" y="1752600"/>
            <a:ext cx="5486400" cy="3352800"/>
          </a:xfrm>
        </p:spPr>
        <p:txBody>
          <a:bodyPr/>
          <a:lstStyle/>
          <a:p>
            <a:pPr algn="r" eaLnBrk="1" hangingPunct="1"/>
            <a:endParaRPr lang="en-US" smtClean="0">
              <a:solidFill>
                <a:schemeClr val="bg1"/>
              </a:solidFill>
            </a:endParaRPr>
          </a:p>
          <a:p>
            <a:pPr algn="r" eaLnBrk="1" hangingPunct="1"/>
            <a:endParaRPr lang="en-US" sz="2400" smtClean="0">
              <a:solidFill>
                <a:schemeClr val="bg1"/>
              </a:solidFill>
            </a:endParaRPr>
          </a:p>
        </p:txBody>
      </p:sp>
      <p:sp>
        <p:nvSpPr>
          <p:cNvPr id="22533" name="Text Box 5"/>
          <p:cNvSpPr txBox="1">
            <a:spLocks noChangeArrowheads="1"/>
          </p:cNvSpPr>
          <p:nvPr/>
        </p:nvSpPr>
        <p:spPr bwMode="auto">
          <a:xfrm>
            <a:off x="1828800" y="4648200"/>
            <a:ext cx="6743700" cy="175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9" tIns="45714" rIns="91429" bIns="4571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r>
              <a:rPr lang="en-US" dirty="0">
                <a:solidFill>
                  <a:srgbClr val="000665"/>
                </a:solidFill>
                <a:latin typeface="Tahoma" pitchFamily="34" charset="0"/>
              </a:rPr>
              <a:t>Beverly Thomassian, RN, MPH, BC-ADM, CDE</a:t>
            </a:r>
          </a:p>
          <a:p>
            <a:pPr algn="r"/>
            <a:r>
              <a:rPr lang="en-US" dirty="0" smtClean="0">
                <a:solidFill>
                  <a:srgbClr val="000665"/>
                </a:solidFill>
                <a:latin typeface="Tahoma" pitchFamily="34" charset="0"/>
              </a:rPr>
              <a:t>President</a:t>
            </a:r>
            <a:r>
              <a:rPr lang="en-US" dirty="0">
                <a:solidFill>
                  <a:srgbClr val="000665"/>
                </a:solidFill>
                <a:latin typeface="Tahoma" pitchFamily="34" charset="0"/>
              </a:rPr>
              <a:t>, Diabetes </a:t>
            </a:r>
            <a:r>
              <a:rPr lang="en-US" dirty="0" smtClean="0">
                <a:solidFill>
                  <a:srgbClr val="000665"/>
                </a:solidFill>
                <a:latin typeface="Tahoma" pitchFamily="34" charset="0"/>
              </a:rPr>
              <a:t>Education </a:t>
            </a:r>
            <a:r>
              <a:rPr lang="en-US" dirty="0">
                <a:solidFill>
                  <a:srgbClr val="000665"/>
                </a:solidFill>
                <a:latin typeface="Tahoma" pitchFamily="34" charset="0"/>
              </a:rPr>
              <a:t>Services</a:t>
            </a:r>
          </a:p>
          <a:p>
            <a:pPr algn="r"/>
            <a:r>
              <a:rPr lang="en-US" dirty="0" smtClean="0">
                <a:solidFill>
                  <a:srgbClr val="000665"/>
                </a:solidFill>
                <a:latin typeface="Tahoma" pitchFamily="34" charset="0"/>
              </a:rPr>
              <a:t>Diabetes </a:t>
            </a:r>
            <a:r>
              <a:rPr lang="en-US" dirty="0">
                <a:solidFill>
                  <a:srgbClr val="000665"/>
                </a:solidFill>
                <a:latin typeface="Tahoma" pitchFamily="34" charset="0"/>
              </a:rPr>
              <a:t>Nurse Specialist</a:t>
            </a:r>
          </a:p>
          <a:p>
            <a:pPr algn="r"/>
            <a:r>
              <a:rPr lang="en-US" dirty="0" smtClean="0">
                <a:solidFill>
                  <a:srgbClr val="000665"/>
                </a:solidFill>
                <a:latin typeface="Tahoma" pitchFamily="34" charset="0"/>
              </a:rPr>
              <a:t> </a:t>
            </a:r>
            <a:endParaRPr lang="en-US" dirty="0">
              <a:solidFill>
                <a:srgbClr val="000665"/>
              </a:solidFill>
              <a:latin typeface="Tahoma" pitchFamily="34" charset="0"/>
            </a:endParaRPr>
          </a:p>
          <a:p>
            <a:pPr algn="r"/>
            <a:r>
              <a:rPr lang="en-US" dirty="0">
                <a:solidFill>
                  <a:srgbClr val="000665"/>
                </a:solidFill>
                <a:latin typeface="Tahoma" pitchFamily="34" charset="0"/>
              </a:rPr>
              <a:t>bev@diabetesed.net</a:t>
            </a:r>
          </a:p>
          <a:p>
            <a:pPr algn="r"/>
            <a:r>
              <a:rPr lang="en-US" dirty="0">
                <a:solidFill>
                  <a:srgbClr val="000665"/>
                </a:solidFill>
                <a:latin typeface="Tahoma" pitchFamily="34" charset="0"/>
              </a:rPr>
              <a:t>www.diabetesed.net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11480"/>
            <a:ext cx="5269992" cy="1493520"/>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058" name="Rectangle 2"/>
          <p:cNvSpPr>
            <a:spLocks noGrp="1" noChangeArrowheads="1"/>
          </p:cNvSpPr>
          <p:nvPr>
            <p:ph type="title"/>
          </p:nvPr>
        </p:nvSpPr>
        <p:spPr/>
        <p:txBody>
          <a:bodyPr>
            <a:normAutofit fontScale="90000"/>
          </a:bodyPr>
          <a:lstStyle/>
          <a:p>
            <a:pPr eaLnBrk="1" hangingPunct="1">
              <a:defRPr/>
            </a:pPr>
            <a:r>
              <a:rPr lang="en-US" sz="5300" smtClean="0"/>
              <a:t>Lipid Abnormalities</a:t>
            </a:r>
            <a:endParaRPr lang="en-US" smtClean="0"/>
          </a:p>
        </p:txBody>
      </p:sp>
      <p:sp>
        <p:nvSpPr>
          <p:cNvPr id="1709059" name="Rectangle 3"/>
          <p:cNvSpPr>
            <a:spLocks noGrp="1" noChangeArrowheads="1"/>
          </p:cNvSpPr>
          <p:nvPr>
            <p:ph type="body" idx="1"/>
          </p:nvPr>
        </p:nvSpPr>
        <p:spPr/>
        <p:txBody>
          <a:bodyPr/>
          <a:lstStyle/>
          <a:p>
            <a:pPr eaLnBrk="1" hangingPunct="1"/>
            <a:r>
              <a:rPr lang="en-US" sz="4000" smtClean="0"/>
              <a:t>Common diabetes lipid pattern:</a:t>
            </a:r>
          </a:p>
          <a:p>
            <a:pPr lvl="1" eaLnBrk="1" hangingPunct="1"/>
            <a:r>
              <a:rPr lang="en-US" sz="3600" smtClean="0"/>
              <a:t>Smaller, denser LDL</a:t>
            </a:r>
          </a:p>
          <a:p>
            <a:pPr lvl="1" eaLnBrk="1" hangingPunct="1"/>
            <a:r>
              <a:rPr lang="en-US" sz="3600" smtClean="0"/>
              <a:t>Increased triglyceride levels</a:t>
            </a:r>
          </a:p>
          <a:p>
            <a:pPr lvl="1" eaLnBrk="1" hangingPunct="1"/>
            <a:r>
              <a:rPr lang="en-US" sz="3600" smtClean="0"/>
              <a:t>Decreased HDL cholesterol</a:t>
            </a:r>
          </a:p>
          <a:p>
            <a:pPr lvl="1" eaLnBrk="1" hangingPunct="1">
              <a:buFont typeface="Wingdings" panose="05000000000000000000" pitchFamily="2" charset="2"/>
              <a:buNone/>
            </a:pPr>
            <a:endParaRPr lang="en-US" sz="3600" smtClean="0"/>
          </a:p>
          <a:p>
            <a:pPr lvl="1" algn="ctr" eaLnBrk="1" hangingPunct="1">
              <a:buFont typeface="Wingdings" panose="05000000000000000000" pitchFamily="2" charset="2"/>
              <a:buNone/>
            </a:pPr>
            <a:r>
              <a:rPr lang="en-US" sz="3600" b="1" smtClean="0">
                <a:solidFill>
                  <a:schemeClr val="hlink"/>
                </a:solidFill>
              </a:rPr>
              <a:t>“Atherogenic dyslipidemia”</a:t>
            </a:r>
            <a:endParaRPr lang="en-US" b="1" smtClean="0">
              <a:solidFill>
                <a:schemeClr val="hlink"/>
              </a:solidFill>
            </a:endParaRPr>
          </a:p>
        </p:txBody>
      </p:sp>
    </p:spTree>
    <p:extLst>
      <p:ext uri="{BB962C8B-B14F-4D97-AF65-F5344CB8AC3E}">
        <p14:creationId xmlns:p14="http://schemas.microsoft.com/office/powerpoint/2010/main" val="1789532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09059">
                                            <p:txEl>
                                              <p:pRg st="2" end="2"/>
                                            </p:txEl>
                                          </p:spTgt>
                                        </p:tgtEl>
                                        <p:attrNameLst>
                                          <p:attrName>style.visibility</p:attrName>
                                        </p:attrNameLst>
                                      </p:cBhvr>
                                      <p:to>
                                        <p:strVal val="visible"/>
                                      </p:to>
                                    </p:set>
                                    <p:anim calcmode="lin" valueType="num">
                                      <p:cBhvr additive="base">
                                        <p:cTn id="7" dur="500" fill="hold"/>
                                        <p:tgtEl>
                                          <p:spTgt spid="170905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09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09059">
                                            <p:txEl>
                                              <p:pRg st="3" end="3"/>
                                            </p:txEl>
                                          </p:spTgt>
                                        </p:tgtEl>
                                        <p:attrNameLst>
                                          <p:attrName>style.visibility</p:attrName>
                                        </p:attrNameLst>
                                      </p:cBhvr>
                                      <p:to>
                                        <p:strVal val="visible"/>
                                      </p:to>
                                    </p:set>
                                    <p:anim calcmode="lin" valueType="num">
                                      <p:cBhvr additive="base">
                                        <p:cTn id="13" dur="500" fill="hold"/>
                                        <p:tgtEl>
                                          <p:spTgt spid="170905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09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09059">
                                            <p:txEl>
                                              <p:pRg st="1" end="1"/>
                                            </p:txEl>
                                          </p:spTgt>
                                        </p:tgtEl>
                                        <p:attrNameLst>
                                          <p:attrName>style.visibility</p:attrName>
                                        </p:attrNameLst>
                                      </p:cBhvr>
                                      <p:to>
                                        <p:strVal val="visible"/>
                                      </p:to>
                                    </p:set>
                                    <p:anim calcmode="lin" valueType="num">
                                      <p:cBhvr additive="base">
                                        <p:cTn id="19" dur="500" fill="hold"/>
                                        <p:tgtEl>
                                          <p:spTgt spid="170905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09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709059">
                                            <p:txEl>
                                              <p:pRg st="5" end="5"/>
                                            </p:txEl>
                                          </p:spTgt>
                                        </p:tgtEl>
                                        <p:attrNameLst>
                                          <p:attrName>style.visibility</p:attrName>
                                        </p:attrNameLst>
                                      </p:cBhvr>
                                      <p:to>
                                        <p:strVal val="visible"/>
                                      </p:to>
                                    </p:set>
                                    <p:anim calcmode="lin" valueType="num">
                                      <p:cBhvr additive="base">
                                        <p:cTn id="25" dur="500" fill="hold"/>
                                        <p:tgtEl>
                                          <p:spTgt spid="1709059">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09059">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Rot="1" noChangeArrowheads="1"/>
          </p:cNvSpPr>
          <p:nvPr>
            <p:ph type="title"/>
          </p:nvPr>
        </p:nvSpPr>
        <p:spPr>
          <a:xfrm>
            <a:off x="381000" y="228600"/>
            <a:ext cx="7975600" cy="838200"/>
          </a:xfrm>
        </p:spPr>
        <p:txBody>
          <a:bodyPr/>
          <a:lstStyle/>
          <a:p>
            <a:pPr eaLnBrk="1" hangingPunct="1">
              <a:defRPr/>
            </a:pPr>
            <a:r>
              <a:rPr lang="en-US" sz="4800" smtClean="0"/>
              <a:t>Tx of DKA      Tx of HHS</a:t>
            </a:r>
            <a:endParaRPr lang="en-US" smtClean="0"/>
          </a:p>
        </p:txBody>
      </p:sp>
      <p:sp>
        <p:nvSpPr>
          <p:cNvPr id="158723" name="Rectangle 3"/>
          <p:cNvSpPr>
            <a:spLocks noGrp="1" noChangeArrowheads="1"/>
          </p:cNvSpPr>
          <p:nvPr>
            <p:ph type="body" sz="half" idx="1"/>
          </p:nvPr>
        </p:nvSpPr>
        <p:spPr>
          <a:xfrm>
            <a:off x="304800" y="1295400"/>
            <a:ext cx="3962400" cy="5334000"/>
          </a:xfrm>
          <a:ln cap="flat">
            <a:solidFill>
              <a:schemeClr val="tx1"/>
            </a:solidFill>
            <a:prstDash val="sysDot"/>
            <a:miter lim="800000"/>
            <a:headEnd/>
            <a:tailEnd/>
          </a:ln>
        </p:spPr>
        <p:txBody>
          <a:bodyPr/>
          <a:lstStyle/>
          <a:p>
            <a:pPr marL="533400" indent="-533400" eaLnBrk="1" hangingPunct="1">
              <a:buClr>
                <a:schemeClr val="tx1"/>
              </a:buClr>
              <a:buSzTx/>
              <a:buFont typeface="Wingdings" panose="05000000000000000000" pitchFamily="2" charset="2"/>
              <a:buAutoNum type="arabicPeriod"/>
            </a:pPr>
            <a:r>
              <a:rPr lang="en-US" smtClean="0">
                <a:solidFill>
                  <a:schemeClr val="hlink"/>
                </a:solidFill>
              </a:rPr>
              <a:t>Insulin - correct glucose, pH, ketosis</a:t>
            </a:r>
          </a:p>
          <a:p>
            <a:pPr marL="533400" indent="-533400" eaLnBrk="1" hangingPunct="1">
              <a:buClr>
                <a:schemeClr val="tx1"/>
              </a:buClr>
              <a:buSzTx/>
              <a:buFont typeface="Wingdings" panose="05000000000000000000" pitchFamily="2" charset="2"/>
              <a:buAutoNum type="arabicPeriod"/>
            </a:pPr>
            <a:r>
              <a:rPr lang="en-US" smtClean="0"/>
              <a:t>Fluids-rehydrate</a:t>
            </a:r>
          </a:p>
          <a:p>
            <a:pPr marL="533400" indent="-533400" eaLnBrk="1" hangingPunct="1">
              <a:buFont typeface="Wingdings" panose="05000000000000000000" pitchFamily="2" charset="2"/>
              <a:buNone/>
            </a:pPr>
            <a:r>
              <a:rPr lang="en-US" smtClean="0"/>
              <a:t>3. Correct lyte imbalances</a:t>
            </a:r>
          </a:p>
          <a:p>
            <a:pPr marL="533400" indent="-533400" eaLnBrk="1" hangingPunct="1">
              <a:buFont typeface="Wingdings" panose="05000000000000000000" pitchFamily="2" charset="2"/>
              <a:buNone/>
            </a:pPr>
            <a:r>
              <a:rPr lang="en-US" smtClean="0"/>
              <a:t>4. Prevent complications</a:t>
            </a:r>
          </a:p>
          <a:p>
            <a:pPr marL="533400" indent="-533400" eaLnBrk="1" hangingPunct="1">
              <a:buFont typeface="Wingdings" panose="05000000000000000000" pitchFamily="2" charset="2"/>
              <a:buNone/>
            </a:pPr>
            <a:r>
              <a:rPr lang="en-US" smtClean="0"/>
              <a:t>5. Provide Glucose</a:t>
            </a:r>
          </a:p>
          <a:p>
            <a:pPr marL="533400" indent="-533400" eaLnBrk="1" hangingPunct="1">
              <a:buFont typeface="Wingdings" panose="05000000000000000000" pitchFamily="2" charset="2"/>
              <a:buNone/>
            </a:pPr>
            <a:r>
              <a:rPr lang="en-US" smtClean="0"/>
              <a:t>6. Pt and family ed</a:t>
            </a:r>
          </a:p>
          <a:p>
            <a:pPr marL="533400" indent="-533400" eaLnBrk="1" hangingPunct="1"/>
            <a:endParaRPr lang="en-US" smtClean="0"/>
          </a:p>
        </p:txBody>
      </p:sp>
      <p:sp>
        <p:nvSpPr>
          <p:cNvPr id="732164" name="Rectangle 4"/>
          <p:cNvSpPr>
            <a:spLocks noGrp="1" noChangeArrowheads="1"/>
          </p:cNvSpPr>
          <p:nvPr>
            <p:ph type="body" sz="half" idx="2"/>
          </p:nvPr>
        </p:nvSpPr>
        <p:spPr>
          <a:xfrm>
            <a:off x="4800600" y="1295400"/>
            <a:ext cx="3810000" cy="5181600"/>
          </a:xfrm>
          <a:ln cap="rnd">
            <a:solidFill>
              <a:schemeClr val="tx1"/>
            </a:solidFill>
            <a:prstDash val="sysDot"/>
            <a:miter lim="800000"/>
            <a:headEnd/>
            <a:tailEnd/>
          </a:ln>
        </p:spPr>
        <p:txBody>
          <a:bodyPr/>
          <a:lstStyle/>
          <a:p>
            <a:pPr marL="533400" indent="-533400" eaLnBrk="1" hangingPunct="1">
              <a:buClr>
                <a:schemeClr val="tx1"/>
              </a:buClr>
              <a:buSzTx/>
              <a:buFont typeface="Wingdings" panose="05000000000000000000" pitchFamily="2" charset="2"/>
              <a:buNone/>
            </a:pPr>
            <a:r>
              <a:rPr lang="en-US" smtClean="0"/>
              <a:t>1. Fluids-rehydrate</a:t>
            </a:r>
          </a:p>
          <a:p>
            <a:pPr marL="533400" indent="-533400" eaLnBrk="1" hangingPunct="1">
              <a:buClr>
                <a:schemeClr val="tx1"/>
              </a:buClr>
              <a:buSzTx/>
              <a:buFont typeface="Wingdings" panose="05000000000000000000" pitchFamily="2" charset="2"/>
              <a:buNone/>
            </a:pPr>
            <a:r>
              <a:rPr lang="en-US" smtClean="0"/>
              <a:t>2. </a:t>
            </a:r>
            <a:r>
              <a:rPr lang="en-US" smtClean="0">
                <a:solidFill>
                  <a:schemeClr val="hlink"/>
                </a:solidFill>
              </a:rPr>
              <a:t>Insulin - correct glucose</a:t>
            </a:r>
          </a:p>
          <a:p>
            <a:pPr marL="533400" indent="-533400" eaLnBrk="1" hangingPunct="1">
              <a:buClr>
                <a:schemeClr val="tx1"/>
              </a:buClr>
              <a:buSzTx/>
              <a:buFont typeface="Wingdings" panose="05000000000000000000" pitchFamily="2" charset="2"/>
              <a:buNone/>
            </a:pPr>
            <a:r>
              <a:rPr lang="en-US" smtClean="0"/>
              <a:t>3. Correct lyte imbalances</a:t>
            </a:r>
            <a:endParaRPr lang="en-US" smtClean="0">
              <a:solidFill>
                <a:schemeClr val="hlink"/>
              </a:solidFill>
            </a:endParaRPr>
          </a:p>
          <a:p>
            <a:pPr marL="533400" indent="-533400" eaLnBrk="1" hangingPunct="1">
              <a:buFont typeface="Wingdings" panose="05000000000000000000" pitchFamily="2" charset="2"/>
              <a:buNone/>
            </a:pPr>
            <a:r>
              <a:rPr lang="en-US" smtClean="0"/>
              <a:t>4. Prevent complications</a:t>
            </a:r>
          </a:p>
          <a:p>
            <a:pPr marL="533400" indent="-533400" eaLnBrk="1" hangingPunct="1">
              <a:buFont typeface="Wingdings" panose="05000000000000000000" pitchFamily="2" charset="2"/>
              <a:buNone/>
            </a:pPr>
            <a:r>
              <a:rPr lang="en-US" smtClean="0"/>
              <a:t>5. </a:t>
            </a:r>
            <a:r>
              <a:rPr lang="en-US" smtClean="0">
                <a:solidFill>
                  <a:schemeClr val="hlink"/>
                </a:solidFill>
              </a:rPr>
              <a:t>Treat underlying medical condition</a:t>
            </a:r>
          </a:p>
          <a:p>
            <a:pPr marL="533400" indent="-533400" eaLnBrk="1" hangingPunct="1">
              <a:buFont typeface="Wingdings" panose="05000000000000000000" pitchFamily="2" charset="2"/>
              <a:buNone/>
            </a:pPr>
            <a:r>
              <a:rPr lang="en-US" smtClean="0"/>
              <a:t>6. Pt and family ed</a:t>
            </a:r>
            <a:endParaRPr lang="en-US" sz="2400" smtClean="0"/>
          </a:p>
          <a:p>
            <a:pPr marL="533400" indent="-533400" eaLnBrk="1" hangingPunct="1"/>
            <a:endParaRPr lang="en-US" sz="2400" smtClean="0"/>
          </a:p>
        </p:txBody>
      </p:sp>
    </p:spTree>
    <p:extLst>
      <p:ext uri="{BB962C8B-B14F-4D97-AF65-F5344CB8AC3E}">
        <p14:creationId xmlns:p14="http://schemas.microsoft.com/office/powerpoint/2010/main" val="3997492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2164">
                                            <p:bg/>
                                          </p:spTgt>
                                        </p:tgtEl>
                                        <p:attrNameLst>
                                          <p:attrName>style.visibility</p:attrName>
                                        </p:attrNameLst>
                                      </p:cBhvr>
                                      <p:to>
                                        <p:strVal val="visible"/>
                                      </p:to>
                                    </p:set>
                                    <p:anim calcmode="lin" valueType="num">
                                      <p:cBhvr additive="base">
                                        <p:cTn id="7" dur="2000" fill="hold"/>
                                        <p:tgtEl>
                                          <p:spTgt spid="732164">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732164">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32164">
                                            <p:txEl>
                                              <p:pRg st="0" end="0"/>
                                            </p:txEl>
                                          </p:spTgt>
                                        </p:tgtEl>
                                        <p:attrNameLst>
                                          <p:attrName>style.visibility</p:attrName>
                                        </p:attrNameLst>
                                      </p:cBhvr>
                                      <p:to>
                                        <p:strVal val="visible"/>
                                      </p:to>
                                    </p:set>
                                    <p:anim calcmode="lin" valueType="num">
                                      <p:cBhvr additive="base">
                                        <p:cTn id="13" dur="2000" fill="hold"/>
                                        <p:tgtEl>
                                          <p:spTgt spid="732164">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7321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32164">
                                            <p:txEl>
                                              <p:pRg st="1" end="1"/>
                                            </p:txEl>
                                          </p:spTgt>
                                        </p:tgtEl>
                                        <p:attrNameLst>
                                          <p:attrName>style.visibility</p:attrName>
                                        </p:attrNameLst>
                                      </p:cBhvr>
                                      <p:to>
                                        <p:strVal val="visible"/>
                                      </p:to>
                                    </p:set>
                                    <p:anim calcmode="lin" valueType="num">
                                      <p:cBhvr additive="base">
                                        <p:cTn id="19" dur="2000" fill="hold"/>
                                        <p:tgtEl>
                                          <p:spTgt spid="732164">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7321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32164">
                                            <p:txEl>
                                              <p:pRg st="2" end="2"/>
                                            </p:txEl>
                                          </p:spTgt>
                                        </p:tgtEl>
                                        <p:attrNameLst>
                                          <p:attrName>style.visibility</p:attrName>
                                        </p:attrNameLst>
                                      </p:cBhvr>
                                      <p:to>
                                        <p:strVal val="visible"/>
                                      </p:to>
                                    </p:set>
                                    <p:anim calcmode="lin" valueType="num">
                                      <p:cBhvr additive="base">
                                        <p:cTn id="25" dur="2000" fill="hold"/>
                                        <p:tgtEl>
                                          <p:spTgt spid="732164">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7321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32164">
                                            <p:txEl>
                                              <p:pRg st="3" end="3"/>
                                            </p:txEl>
                                          </p:spTgt>
                                        </p:tgtEl>
                                        <p:attrNameLst>
                                          <p:attrName>style.visibility</p:attrName>
                                        </p:attrNameLst>
                                      </p:cBhvr>
                                      <p:to>
                                        <p:strVal val="visible"/>
                                      </p:to>
                                    </p:set>
                                    <p:anim calcmode="lin" valueType="num">
                                      <p:cBhvr additive="base">
                                        <p:cTn id="31" dur="2000" fill="hold"/>
                                        <p:tgtEl>
                                          <p:spTgt spid="732164">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7321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32164">
                                            <p:txEl>
                                              <p:pRg st="4" end="4"/>
                                            </p:txEl>
                                          </p:spTgt>
                                        </p:tgtEl>
                                        <p:attrNameLst>
                                          <p:attrName>style.visibility</p:attrName>
                                        </p:attrNameLst>
                                      </p:cBhvr>
                                      <p:to>
                                        <p:strVal val="visible"/>
                                      </p:to>
                                    </p:set>
                                    <p:anim calcmode="lin" valueType="num">
                                      <p:cBhvr additive="base">
                                        <p:cTn id="37" dur="2000" fill="hold"/>
                                        <p:tgtEl>
                                          <p:spTgt spid="732164">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7321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32164">
                                            <p:txEl>
                                              <p:pRg st="5" end="5"/>
                                            </p:txEl>
                                          </p:spTgt>
                                        </p:tgtEl>
                                        <p:attrNameLst>
                                          <p:attrName>style.visibility</p:attrName>
                                        </p:attrNameLst>
                                      </p:cBhvr>
                                      <p:to>
                                        <p:strVal val="visible"/>
                                      </p:to>
                                    </p:set>
                                    <p:anim calcmode="lin" valueType="num">
                                      <p:cBhvr additive="base">
                                        <p:cTn id="43" dur="2000" fill="hold"/>
                                        <p:tgtEl>
                                          <p:spTgt spid="732164">
                                            <p:txEl>
                                              <p:pRg st="5" end="5"/>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73216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164" grpId="0" build="p"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Rot="1" noChangeArrowheads="1"/>
          </p:cNvSpPr>
          <p:nvPr>
            <p:ph type="title"/>
          </p:nvPr>
        </p:nvSpPr>
        <p:spPr>
          <a:xfrm>
            <a:off x="666750" y="514350"/>
            <a:ext cx="7734300" cy="854075"/>
          </a:xfrm>
        </p:spPr>
        <p:txBody>
          <a:bodyPr lIns="90488" tIns="44450" rIns="90488" bIns="44450" anchor="b"/>
          <a:lstStyle/>
          <a:p>
            <a:pPr eaLnBrk="1" hangingPunct="1">
              <a:defRPr/>
            </a:pPr>
            <a:r>
              <a:rPr lang="en-US" smtClean="0"/>
              <a:t>DKA and HHS</a:t>
            </a:r>
            <a:endParaRPr lang="en-US" sz="4000" smtClean="0">
              <a:sym typeface="Monotype Sorts" pitchFamily="2" charset="2"/>
            </a:endParaRPr>
          </a:p>
        </p:txBody>
      </p:sp>
      <p:sp>
        <p:nvSpPr>
          <p:cNvPr id="733187" name="Rectangle 3"/>
          <p:cNvSpPr>
            <a:spLocks noGrp="1" noChangeArrowheads="1"/>
          </p:cNvSpPr>
          <p:nvPr>
            <p:ph type="body" idx="1"/>
          </p:nvPr>
        </p:nvSpPr>
        <p:spPr>
          <a:xfrm>
            <a:off x="685800" y="1752600"/>
            <a:ext cx="7772400" cy="4419600"/>
          </a:xfrm>
        </p:spPr>
        <p:txBody>
          <a:bodyPr lIns="90488" tIns="44450" rIns="90488" bIns="44450"/>
          <a:lstStyle/>
          <a:p>
            <a:pPr eaLnBrk="1" hangingPunct="1">
              <a:buFont typeface="Wingdings" panose="05000000000000000000" pitchFamily="2" charset="2"/>
              <a:buNone/>
            </a:pPr>
            <a:r>
              <a:rPr lang="en-US" sz="3600" b="1" smtClean="0"/>
              <a:t>5 most important interventions </a:t>
            </a:r>
          </a:p>
          <a:p>
            <a:pPr lvl="1" eaLnBrk="1" hangingPunct="1"/>
            <a:r>
              <a:rPr lang="en-US" smtClean="0"/>
              <a:t> </a:t>
            </a:r>
            <a:r>
              <a:rPr lang="en-US" sz="3200" smtClean="0"/>
              <a:t>Fluids (NS, </a:t>
            </a:r>
            <a:r>
              <a:rPr lang="en-US" sz="3200" smtClean="0">
                <a:sym typeface="Monotype Sorts" pitchFamily="2" charset="2"/>
              </a:rPr>
              <a:t></a:t>
            </a:r>
            <a:r>
              <a:rPr lang="en-US" sz="3200" smtClean="0"/>
              <a:t>0.45 NS, </a:t>
            </a:r>
            <a:r>
              <a:rPr lang="en-US" sz="3200" smtClean="0">
                <a:sym typeface="Monotype Sorts" pitchFamily="2" charset="2"/>
              </a:rPr>
              <a:t></a:t>
            </a:r>
            <a:r>
              <a:rPr lang="en-US" sz="3200" smtClean="0"/>
              <a:t>D51/2 NS once glucose 300mg/dl)</a:t>
            </a:r>
          </a:p>
          <a:p>
            <a:pPr lvl="1" eaLnBrk="1" hangingPunct="1"/>
            <a:r>
              <a:rPr lang="en-US" sz="3200" smtClean="0"/>
              <a:t> Insulin (.05 - 0.1unit/kg per hour)</a:t>
            </a:r>
          </a:p>
          <a:p>
            <a:pPr lvl="1" eaLnBrk="1" hangingPunct="1"/>
            <a:r>
              <a:rPr lang="en-US" sz="3200" smtClean="0"/>
              <a:t> Potassium / lyte replacement </a:t>
            </a:r>
          </a:p>
          <a:p>
            <a:pPr lvl="2" eaLnBrk="1" hangingPunct="1">
              <a:buSzPct val="75000"/>
              <a:buFont typeface="Monotype Sorts" pitchFamily="2" charset="2"/>
              <a:buChar char="3"/>
            </a:pPr>
            <a:r>
              <a:rPr lang="en-US" sz="2800" smtClean="0"/>
              <a:t>(K</a:t>
            </a:r>
            <a:r>
              <a:rPr lang="en-US" sz="2800" baseline="30000" smtClean="0"/>
              <a:t>+, </a:t>
            </a:r>
            <a:r>
              <a:rPr lang="en-US" sz="2800" smtClean="0"/>
              <a:t>Mg, Ca, Phos)</a:t>
            </a:r>
            <a:endParaRPr lang="en-US" smtClean="0"/>
          </a:p>
          <a:p>
            <a:pPr lvl="1" eaLnBrk="1" hangingPunct="1"/>
            <a:r>
              <a:rPr lang="en-US" sz="3200" smtClean="0"/>
              <a:t> Determine, treat precipitating cause</a:t>
            </a:r>
          </a:p>
          <a:p>
            <a:pPr lvl="1" eaLnBrk="1" hangingPunct="1"/>
            <a:r>
              <a:rPr lang="en-US" sz="3200" smtClean="0"/>
              <a:t> Education to prevent future episodes</a:t>
            </a:r>
          </a:p>
        </p:txBody>
      </p:sp>
      <p:graphicFrame>
        <p:nvGraphicFramePr>
          <p:cNvPr id="159748" name="Object 4"/>
          <p:cNvGraphicFramePr>
            <a:graphicFrameLocks noChangeAspect="1"/>
          </p:cNvGraphicFramePr>
          <p:nvPr/>
        </p:nvGraphicFramePr>
        <p:xfrm>
          <a:off x="6629400" y="0"/>
          <a:ext cx="2054225" cy="1801813"/>
        </p:xfrm>
        <a:graphic>
          <a:graphicData uri="http://schemas.openxmlformats.org/presentationml/2006/ole">
            <mc:AlternateContent xmlns:mc="http://schemas.openxmlformats.org/markup-compatibility/2006">
              <mc:Choice xmlns:v="urn:schemas-microsoft-com:vml" Requires="v">
                <p:oleObj spid="_x0000_s37917" name="Clip" r:id="rId3" imgW="1237922" imgH="1086271" progId="MS_ClipArt_Gallery.5">
                  <p:embed/>
                </p:oleObj>
              </mc:Choice>
              <mc:Fallback>
                <p:oleObj name="Clip" r:id="rId3" imgW="1237922" imgH="1086271"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0"/>
                        <a:ext cx="2054225" cy="180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130906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33187">
                                            <p:txEl>
                                              <p:pRg st="2" end="2"/>
                                            </p:txEl>
                                          </p:spTgt>
                                        </p:tgtEl>
                                        <p:attrNameLst>
                                          <p:attrName>style.visibility</p:attrName>
                                        </p:attrNameLst>
                                      </p:cBhvr>
                                      <p:to>
                                        <p:strVal val="visible"/>
                                      </p:to>
                                    </p:set>
                                    <p:anim calcmode="lin" valueType="num">
                                      <p:cBhvr additive="base">
                                        <p:cTn id="7" dur="500" fill="hold"/>
                                        <p:tgtEl>
                                          <p:spTgt spid="73318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3187">
                                            <p:txEl>
                                              <p:pRg st="2" end="2"/>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733187">
                                            <p:txEl>
                                              <p:pRg st="1" end="1"/>
                                            </p:txEl>
                                          </p:spTgt>
                                        </p:tgtEl>
                                        <p:attrNameLst>
                                          <p:attrName>style.visibility</p:attrName>
                                        </p:attrNameLst>
                                      </p:cBhvr>
                                      <p:to>
                                        <p:strVal val="visible"/>
                                      </p:to>
                                    </p:set>
                                    <p:anim calcmode="lin" valueType="num">
                                      <p:cBhvr additive="base">
                                        <p:cTn id="12" dur="3000" fill="hold"/>
                                        <p:tgtEl>
                                          <p:spTgt spid="73318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733187">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33187">
                                            <p:txEl>
                                              <p:pRg st="3" end="3"/>
                                            </p:txEl>
                                          </p:spTgt>
                                        </p:tgtEl>
                                        <p:attrNameLst>
                                          <p:attrName>style.visibility</p:attrName>
                                        </p:attrNameLst>
                                      </p:cBhvr>
                                      <p:to>
                                        <p:strVal val="visible"/>
                                      </p:to>
                                    </p:set>
                                    <p:anim calcmode="lin" valueType="num">
                                      <p:cBhvr additive="base">
                                        <p:cTn id="16" dur="3000" fill="hold"/>
                                        <p:tgtEl>
                                          <p:spTgt spid="733187">
                                            <p:txEl>
                                              <p:pRg st="3" end="3"/>
                                            </p:txEl>
                                          </p:spTgt>
                                        </p:tgtEl>
                                        <p:attrNameLst>
                                          <p:attrName>ppt_x</p:attrName>
                                        </p:attrNameLst>
                                      </p:cBhvr>
                                      <p:tavLst>
                                        <p:tav tm="0">
                                          <p:val>
                                            <p:strVal val="#ppt_x"/>
                                          </p:val>
                                        </p:tav>
                                        <p:tav tm="100000">
                                          <p:val>
                                            <p:strVal val="#ppt_x"/>
                                          </p:val>
                                        </p:tav>
                                      </p:tavLst>
                                    </p:anim>
                                    <p:anim calcmode="lin" valueType="num">
                                      <p:cBhvr additive="base">
                                        <p:cTn id="17" dur="3000" fill="hold"/>
                                        <p:tgtEl>
                                          <p:spTgt spid="733187">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33187">
                                            <p:txEl>
                                              <p:pRg st="4" end="4"/>
                                            </p:txEl>
                                          </p:spTgt>
                                        </p:tgtEl>
                                        <p:attrNameLst>
                                          <p:attrName>style.visibility</p:attrName>
                                        </p:attrNameLst>
                                      </p:cBhvr>
                                      <p:to>
                                        <p:strVal val="visible"/>
                                      </p:to>
                                    </p:set>
                                    <p:anim calcmode="lin" valueType="num">
                                      <p:cBhvr additive="base">
                                        <p:cTn id="20" dur="5000" fill="hold"/>
                                        <p:tgtEl>
                                          <p:spTgt spid="733187">
                                            <p:txEl>
                                              <p:pRg st="4" end="4"/>
                                            </p:txEl>
                                          </p:spTgt>
                                        </p:tgtEl>
                                        <p:attrNameLst>
                                          <p:attrName>ppt_x</p:attrName>
                                        </p:attrNameLst>
                                      </p:cBhvr>
                                      <p:tavLst>
                                        <p:tav tm="0">
                                          <p:val>
                                            <p:strVal val="#ppt_x"/>
                                          </p:val>
                                        </p:tav>
                                        <p:tav tm="100000">
                                          <p:val>
                                            <p:strVal val="#ppt_x"/>
                                          </p:val>
                                        </p:tav>
                                      </p:tavLst>
                                    </p:anim>
                                    <p:anim calcmode="lin" valueType="num">
                                      <p:cBhvr additive="base">
                                        <p:cTn id="21" dur="5000" fill="hold"/>
                                        <p:tgtEl>
                                          <p:spTgt spid="733187">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33187">
                                            <p:txEl>
                                              <p:pRg st="5" end="5"/>
                                            </p:txEl>
                                          </p:spTgt>
                                        </p:tgtEl>
                                        <p:attrNameLst>
                                          <p:attrName>style.visibility</p:attrName>
                                        </p:attrNameLst>
                                      </p:cBhvr>
                                      <p:to>
                                        <p:strVal val="visible"/>
                                      </p:to>
                                    </p:set>
                                    <p:anim calcmode="lin" valueType="num">
                                      <p:cBhvr additive="base">
                                        <p:cTn id="24" dur="5000" fill="hold"/>
                                        <p:tgtEl>
                                          <p:spTgt spid="733187">
                                            <p:txEl>
                                              <p:pRg st="5" end="5"/>
                                            </p:txEl>
                                          </p:spTgt>
                                        </p:tgtEl>
                                        <p:attrNameLst>
                                          <p:attrName>ppt_x</p:attrName>
                                        </p:attrNameLst>
                                      </p:cBhvr>
                                      <p:tavLst>
                                        <p:tav tm="0">
                                          <p:val>
                                            <p:strVal val="#ppt_x"/>
                                          </p:val>
                                        </p:tav>
                                        <p:tav tm="100000">
                                          <p:val>
                                            <p:strVal val="#ppt_x"/>
                                          </p:val>
                                        </p:tav>
                                      </p:tavLst>
                                    </p:anim>
                                    <p:anim calcmode="lin" valueType="num">
                                      <p:cBhvr additive="base">
                                        <p:cTn id="25" dur="5000" fill="hold"/>
                                        <p:tgtEl>
                                          <p:spTgt spid="733187">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33187">
                                            <p:txEl>
                                              <p:pRg st="6" end="6"/>
                                            </p:txEl>
                                          </p:spTgt>
                                        </p:tgtEl>
                                        <p:attrNameLst>
                                          <p:attrName>style.visibility</p:attrName>
                                        </p:attrNameLst>
                                      </p:cBhvr>
                                      <p:to>
                                        <p:strVal val="visible"/>
                                      </p:to>
                                    </p:set>
                                    <p:anim calcmode="lin" valueType="num">
                                      <p:cBhvr additive="base">
                                        <p:cTn id="28" dur="5000" fill="hold"/>
                                        <p:tgtEl>
                                          <p:spTgt spid="733187">
                                            <p:txEl>
                                              <p:pRg st="6" end="6"/>
                                            </p:txEl>
                                          </p:spTgt>
                                        </p:tgtEl>
                                        <p:attrNameLst>
                                          <p:attrName>ppt_x</p:attrName>
                                        </p:attrNameLst>
                                      </p:cBhvr>
                                      <p:tavLst>
                                        <p:tav tm="0">
                                          <p:val>
                                            <p:strVal val="#ppt_x"/>
                                          </p:val>
                                        </p:tav>
                                        <p:tav tm="100000">
                                          <p:val>
                                            <p:strVal val="#ppt_x"/>
                                          </p:val>
                                        </p:tav>
                                      </p:tavLst>
                                    </p:anim>
                                    <p:anim calcmode="lin" valueType="num">
                                      <p:cBhvr additive="base">
                                        <p:cTn id="29" dur="5000" fill="hold"/>
                                        <p:tgtEl>
                                          <p:spTgt spid="7331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304800" y="285188"/>
            <a:ext cx="7005638" cy="565150"/>
          </a:xfrm>
        </p:spPr>
        <p:txBody>
          <a:bodyPr>
            <a:normAutofit fontScale="90000"/>
          </a:bodyPr>
          <a:lstStyle/>
          <a:p>
            <a:pPr eaLnBrk="1" hangingPunct="1">
              <a:defRPr/>
            </a:pPr>
            <a:r>
              <a:rPr lang="en-US" sz="6000" b="1" dirty="0" smtClean="0">
                <a:solidFill>
                  <a:schemeClr val="accent4">
                    <a:lumMod val="75000"/>
                  </a:schemeClr>
                </a:solidFill>
              </a:rPr>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53035"/>
            <a:ext cx="4514850" cy="6019800"/>
          </a:xfrm>
          <a:prstGeom prst="rect">
            <a:avLst/>
          </a:prstGeom>
        </p:spPr>
      </p:pic>
      <p:sp>
        <p:nvSpPr>
          <p:cNvPr id="4" name="TextBox 3"/>
          <p:cNvSpPr txBox="1"/>
          <p:nvPr/>
        </p:nvSpPr>
        <p:spPr>
          <a:xfrm>
            <a:off x="5181600" y="850338"/>
            <a:ext cx="3124200" cy="3416320"/>
          </a:xfrm>
          <a:prstGeom prst="rect">
            <a:avLst/>
          </a:prstGeom>
          <a:noFill/>
        </p:spPr>
        <p:txBody>
          <a:bodyPr wrap="square" rtlCol="0">
            <a:spAutoFit/>
          </a:bodyPr>
          <a:lstStyle/>
          <a:p>
            <a:r>
              <a:rPr lang="en-US" sz="2400" b="1" dirty="0" smtClean="0">
                <a:solidFill>
                  <a:schemeClr val="accent4">
                    <a:lumMod val="75000"/>
                  </a:schemeClr>
                </a:solidFill>
                <a:effectLst>
                  <a:outerShdw blurRad="38100" dist="38100" dir="2700000" algn="tl">
                    <a:srgbClr val="000000">
                      <a:alpha val="43137"/>
                    </a:srgbClr>
                  </a:outerShdw>
                </a:effectLst>
              </a:rPr>
              <a:t>Questions?</a:t>
            </a:r>
          </a:p>
          <a:p>
            <a:r>
              <a:rPr lang="en-US" sz="2400" b="1" dirty="0" smtClean="0">
                <a:solidFill>
                  <a:schemeClr val="accent4">
                    <a:lumMod val="75000"/>
                  </a:schemeClr>
                </a:solidFill>
                <a:effectLst>
                  <a:outerShdw blurRad="38100" dist="38100" dir="2700000" algn="tl">
                    <a:srgbClr val="000000">
                      <a:alpha val="43137"/>
                    </a:srgbClr>
                  </a:outerShdw>
                </a:effectLst>
              </a:rPr>
              <a:t>Email – </a:t>
            </a:r>
            <a:r>
              <a:rPr lang="en-US" sz="2400" dirty="0" smtClean="0">
                <a:hlinkClick r:id="rId4"/>
              </a:rPr>
              <a:t>bev@diabetesed.net</a:t>
            </a:r>
            <a:endParaRPr lang="en-US" sz="2400" dirty="0" smtClean="0"/>
          </a:p>
          <a:p>
            <a:endParaRPr lang="en-US" sz="2400" dirty="0"/>
          </a:p>
          <a:p>
            <a:r>
              <a:rPr lang="en-US" sz="2400" b="1" dirty="0" smtClean="0">
                <a:solidFill>
                  <a:schemeClr val="accent4">
                    <a:lumMod val="75000"/>
                  </a:schemeClr>
                </a:solidFill>
                <a:effectLst>
                  <a:outerShdw blurRad="38100" dist="38100" dir="2700000" algn="tl">
                    <a:srgbClr val="000000">
                      <a:alpha val="43137"/>
                    </a:srgbClr>
                  </a:outerShdw>
                </a:effectLst>
              </a:rPr>
              <a:t>Web- </a:t>
            </a:r>
            <a:r>
              <a:rPr lang="en-US" sz="2400" dirty="0" smtClean="0">
                <a:hlinkClick r:id="rId5"/>
              </a:rPr>
              <a:t>www.diabetesed.net</a:t>
            </a:r>
            <a:endParaRPr lang="en-US" sz="2400" dirty="0" smtClean="0"/>
          </a:p>
          <a:p>
            <a:endParaRPr lang="en-US" sz="2400" dirty="0"/>
          </a:p>
          <a:p>
            <a:pPr algn="ctr"/>
            <a:r>
              <a:rPr lang="en-US" sz="2400" b="1" dirty="0" smtClean="0">
                <a:solidFill>
                  <a:schemeClr val="accent4">
                    <a:lumMod val="75000"/>
                  </a:schemeClr>
                </a:solidFill>
                <a:effectLst>
                  <a:outerShdw blurRad="38100" dist="38100" dir="2700000" algn="tl">
                    <a:srgbClr val="000000">
                      <a:alpha val="43137"/>
                    </a:srgbClr>
                  </a:outerShdw>
                </a:effectLst>
              </a:rPr>
              <a:t>We are happy to help </a:t>
            </a:r>
            <a:endParaRPr lang="en-US" sz="2400" b="1" dirty="0">
              <a:solidFill>
                <a:schemeClr val="accent4">
                  <a:lumMod val="75000"/>
                </a:schemeClr>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72000"/>
            <a:ext cx="3276600" cy="928591"/>
          </a:xfrm>
          <a:prstGeom prst="rect">
            <a:avLst/>
          </a:prstGeom>
        </p:spPr>
      </p:pic>
    </p:spTree>
    <p:extLst>
      <p:ext uri="{BB962C8B-B14F-4D97-AF65-F5344CB8AC3E}">
        <p14:creationId xmlns:p14="http://schemas.microsoft.com/office/powerpoint/2010/main" val="2547023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p:nvPr>
        </p:nvSpPr>
        <p:spPr/>
        <p:txBody>
          <a:bodyPr>
            <a:normAutofit fontScale="90000"/>
          </a:bodyPr>
          <a:lstStyle/>
          <a:p>
            <a:pPr eaLnBrk="1" hangingPunct="1">
              <a:defRPr/>
            </a:pPr>
            <a:r>
              <a:rPr lang="en-US" sz="4000" smtClean="0"/>
              <a:t>CardioMetabolic Risk  - </a:t>
            </a:r>
            <a:br>
              <a:rPr lang="en-US" sz="4000" smtClean="0"/>
            </a:br>
            <a:r>
              <a:rPr lang="en-US" sz="4000" smtClean="0"/>
              <a:t>“5 Hypers”</a:t>
            </a:r>
          </a:p>
        </p:txBody>
      </p:sp>
      <p:sp>
        <p:nvSpPr>
          <p:cNvPr id="1705987" name="Rectangle 3"/>
          <p:cNvSpPr>
            <a:spLocks noGrp="1" noChangeArrowheads="1"/>
          </p:cNvSpPr>
          <p:nvPr>
            <p:ph type="body" idx="1"/>
          </p:nvPr>
        </p:nvSpPr>
        <p:spPr/>
        <p:txBody>
          <a:bodyPr/>
          <a:lstStyle/>
          <a:p>
            <a:pPr eaLnBrk="1" hangingPunct="1">
              <a:lnSpc>
                <a:spcPct val="80000"/>
              </a:lnSpc>
            </a:pPr>
            <a:r>
              <a:rPr lang="en-US" sz="2800" smtClean="0"/>
              <a:t>Hyperinsulinemia (insulin resistance)</a:t>
            </a:r>
          </a:p>
          <a:p>
            <a:pPr eaLnBrk="1" hangingPunct="1">
              <a:lnSpc>
                <a:spcPct val="80000"/>
              </a:lnSpc>
            </a:pPr>
            <a:r>
              <a:rPr lang="en-US" sz="2800" smtClean="0"/>
              <a:t>Hyperglycemia</a:t>
            </a:r>
          </a:p>
          <a:p>
            <a:pPr eaLnBrk="1" hangingPunct="1">
              <a:lnSpc>
                <a:spcPct val="80000"/>
              </a:lnSpc>
            </a:pPr>
            <a:r>
              <a:rPr lang="en-US" sz="2800" smtClean="0"/>
              <a:t>Hyperlipidemia</a:t>
            </a:r>
          </a:p>
          <a:p>
            <a:pPr eaLnBrk="1" hangingPunct="1">
              <a:lnSpc>
                <a:spcPct val="80000"/>
              </a:lnSpc>
            </a:pPr>
            <a:r>
              <a:rPr lang="en-US" sz="2800" smtClean="0"/>
              <a:t>Hypertension</a:t>
            </a:r>
          </a:p>
          <a:p>
            <a:pPr eaLnBrk="1" hangingPunct="1">
              <a:lnSpc>
                <a:spcPct val="80000"/>
              </a:lnSpc>
            </a:pPr>
            <a:r>
              <a:rPr lang="en-US" sz="2800" smtClean="0"/>
              <a:t>Hyper”waistline”emia</a:t>
            </a:r>
          </a:p>
          <a:p>
            <a:pPr lvl="1" eaLnBrk="1" hangingPunct="1">
              <a:lnSpc>
                <a:spcPct val="80000"/>
              </a:lnSpc>
            </a:pPr>
            <a:r>
              <a:rPr lang="en-US" smtClean="0"/>
              <a:t>Waist &gt;35 in (women) or &gt; 40 in (men)</a:t>
            </a:r>
          </a:p>
          <a:p>
            <a:pPr eaLnBrk="1" hangingPunct="1">
              <a:lnSpc>
                <a:spcPct val="80000"/>
              </a:lnSpc>
            </a:pPr>
            <a:endParaRPr lang="en-US" sz="2800" smtClean="0"/>
          </a:p>
          <a:p>
            <a:pPr eaLnBrk="1" hangingPunct="1">
              <a:lnSpc>
                <a:spcPct val="80000"/>
              </a:lnSpc>
              <a:buFont typeface="Wingdings" panose="05000000000000000000" pitchFamily="2" charset="2"/>
              <a:buNone/>
            </a:pPr>
            <a:r>
              <a:rPr lang="en-US" sz="2800" smtClean="0"/>
              <a:t>Plus increased clotting risk, microalbuminuria, PolyCystic Ovarian Syndrome (PCOS), acanthosis nigricans </a:t>
            </a:r>
          </a:p>
        </p:txBody>
      </p:sp>
      <p:pic>
        <p:nvPicPr>
          <p:cNvPr id="58372" name="Picture 4" descr="tiylgif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371600"/>
            <a:ext cx="1371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859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05987">
                                            <p:txEl>
                                              <p:pRg st="0" end="0"/>
                                            </p:txEl>
                                          </p:spTgt>
                                        </p:tgtEl>
                                        <p:attrNameLst>
                                          <p:attrName>style.visibility</p:attrName>
                                        </p:attrNameLst>
                                      </p:cBhvr>
                                      <p:to>
                                        <p:strVal val="visible"/>
                                      </p:to>
                                    </p:set>
                                    <p:animEffect transition="in" filter="diamond(in)">
                                      <p:cBhvr>
                                        <p:cTn id="7" dur="2000"/>
                                        <p:tgtEl>
                                          <p:spTgt spid="1705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05987">
                                            <p:txEl>
                                              <p:pRg st="1" end="1"/>
                                            </p:txEl>
                                          </p:spTgt>
                                        </p:tgtEl>
                                        <p:attrNameLst>
                                          <p:attrName>style.visibility</p:attrName>
                                        </p:attrNameLst>
                                      </p:cBhvr>
                                      <p:to>
                                        <p:strVal val="visible"/>
                                      </p:to>
                                    </p:set>
                                    <p:animEffect transition="in" filter="diamond(in)">
                                      <p:cBhvr>
                                        <p:cTn id="12" dur="2000"/>
                                        <p:tgtEl>
                                          <p:spTgt spid="1705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05987">
                                            <p:txEl>
                                              <p:pRg st="2" end="2"/>
                                            </p:txEl>
                                          </p:spTgt>
                                        </p:tgtEl>
                                        <p:attrNameLst>
                                          <p:attrName>style.visibility</p:attrName>
                                        </p:attrNameLst>
                                      </p:cBhvr>
                                      <p:to>
                                        <p:strVal val="visible"/>
                                      </p:to>
                                    </p:set>
                                    <p:animEffect transition="in" filter="diamond(in)">
                                      <p:cBhvr>
                                        <p:cTn id="17" dur="2000"/>
                                        <p:tgtEl>
                                          <p:spTgt spid="17059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05987">
                                            <p:txEl>
                                              <p:pRg st="3" end="3"/>
                                            </p:txEl>
                                          </p:spTgt>
                                        </p:tgtEl>
                                        <p:attrNameLst>
                                          <p:attrName>style.visibility</p:attrName>
                                        </p:attrNameLst>
                                      </p:cBhvr>
                                      <p:to>
                                        <p:strVal val="visible"/>
                                      </p:to>
                                    </p:set>
                                    <p:animEffect transition="in" filter="diamond(in)">
                                      <p:cBhvr>
                                        <p:cTn id="22" dur="2000"/>
                                        <p:tgtEl>
                                          <p:spTgt spid="17059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05987">
                                            <p:txEl>
                                              <p:pRg st="4" end="4"/>
                                            </p:txEl>
                                          </p:spTgt>
                                        </p:tgtEl>
                                        <p:attrNameLst>
                                          <p:attrName>style.visibility</p:attrName>
                                        </p:attrNameLst>
                                      </p:cBhvr>
                                      <p:to>
                                        <p:strVal val="visible"/>
                                      </p:to>
                                    </p:set>
                                    <p:animEffect transition="in" filter="diamond(in)">
                                      <p:cBhvr>
                                        <p:cTn id="27" dur="500"/>
                                        <p:tgtEl>
                                          <p:spTgt spid="17059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05987">
                                            <p:txEl>
                                              <p:pRg st="5" end="5"/>
                                            </p:txEl>
                                          </p:spTgt>
                                        </p:tgtEl>
                                        <p:attrNameLst>
                                          <p:attrName>style.visibility</p:attrName>
                                        </p:attrNameLst>
                                      </p:cBhvr>
                                      <p:to>
                                        <p:strVal val="visible"/>
                                      </p:to>
                                    </p:set>
                                    <p:animEffect transition="in" filter="diamond(in)">
                                      <p:cBhvr>
                                        <p:cTn id="32" dur="500"/>
                                        <p:tgtEl>
                                          <p:spTgt spid="17059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a:xfrm>
            <a:off x="684213" y="314325"/>
            <a:ext cx="7769225" cy="944563"/>
          </a:xfrm>
        </p:spPr>
        <p:txBody>
          <a:bodyPr>
            <a:normAutofit fontScale="90000"/>
          </a:bodyPr>
          <a:lstStyle/>
          <a:p>
            <a:pPr eaLnBrk="1" hangingPunct="1">
              <a:defRPr/>
            </a:pPr>
            <a:r>
              <a:rPr lang="en-US" smtClean="0"/>
              <a:t>People with Diabetes in the Dark about CVD Link</a:t>
            </a:r>
          </a:p>
        </p:txBody>
      </p:sp>
      <p:sp>
        <p:nvSpPr>
          <p:cNvPr id="59395" name="Rectangle 3"/>
          <p:cNvSpPr>
            <a:spLocks noGrp="1" noChangeArrowheads="1"/>
          </p:cNvSpPr>
          <p:nvPr>
            <p:ph type="body" idx="1"/>
          </p:nvPr>
        </p:nvSpPr>
        <p:spPr>
          <a:xfrm>
            <a:off x="457200" y="3124200"/>
            <a:ext cx="8153400" cy="3733800"/>
          </a:xfrm>
        </p:spPr>
        <p:txBody>
          <a:bodyPr/>
          <a:lstStyle/>
          <a:p>
            <a:pPr eaLnBrk="1" hangingPunct="1"/>
            <a:r>
              <a:rPr lang="en-US" sz="3600" smtClean="0"/>
              <a:t>Recent survey of 2000 pt’s w/ DM</a:t>
            </a:r>
          </a:p>
          <a:p>
            <a:pPr eaLnBrk="1" hangingPunct="1"/>
            <a:r>
              <a:rPr lang="en-US" sz="3600" smtClean="0"/>
              <a:t>68% did not consider CVD a complication of diabetes</a:t>
            </a:r>
          </a:p>
          <a:p>
            <a:pPr eaLnBrk="1" hangingPunct="1"/>
            <a:r>
              <a:rPr lang="en-US" sz="3600" smtClean="0"/>
              <a:t>Only 17% thought diabetes increased risk of CVD</a:t>
            </a:r>
          </a:p>
          <a:p>
            <a:pPr eaLnBrk="1" hangingPunct="1">
              <a:buFont typeface="Wingdings" panose="05000000000000000000" pitchFamily="2" charset="2"/>
              <a:buNone/>
            </a:pPr>
            <a:endParaRPr lang="en-US" sz="1800" i="1" smtClean="0"/>
          </a:p>
          <a:p>
            <a:pPr eaLnBrk="1" hangingPunct="1">
              <a:buFont typeface="Wingdings" panose="05000000000000000000" pitchFamily="2" charset="2"/>
              <a:buNone/>
            </a:pPr>
            <a:r>
              <a:rPr lang="en-US" sz="1800" i="1" smtClean="0"/>
              <a:t>Survey: American Diabetes Association and American College of Cardiology</a:t>
            </a:r>
            <a:endParaRPr lang="en-US" smtClean="0"/>
          </a:p>
        </p:txBody>
      </p:sp>
      <p:pic>
        <p:nvPicPr>
          <p:cNvPr id="59396" name="Picture 4" descr="xzxbs11p[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676400"/>
            <a:ext cx="37274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786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Rectangle 2"/>
          <p:cNvSpPr>
            <a:spLocks noGrp="1" noChangeArrowheads="1"/>
          </p:cNvSpPr>
          <p:nvPr>
            <p:ph type="title"/>
          </p:nvPr>
        </p:nvSpPr>
        <p:spPr/>
        <p:txBody>
          <a:bodyPr/>
          <a:lstStyle/>
          <a:p>
            <a:pPr eaLnBrk="1" hangingPunct="1">
              <a:defRPr/>
            </a:pPr>
            <a:r>
              <a:rPr lang="en-US" smtClean="0"/>
              <a:t>Vascular Risk Factors</a:t>
            </a:r>
          </a:p>
        </p:txBody>
      </p:sp>
      <p:sp>
        <p:nvSpPr>
          <p:cNvPr id="60419" name="Rectangle 3"/>
          <p:cNvSpPr>
            <a:spLocks noGrp="1" noChangeArrowheads="1"/>
          </p:cNvSpPr>
          <p:nvPr>
            <p:ph type="body" sz="half" idx="1"/>
          </p:nvPr>
        </p:nvSpPr>
        <p:spPr>
          <a:xfrm>
            <a:off x="3429000" y="1828800"/>
            <a:ext cx="5027613" cy="4497388"/>
          </a:xfrm>
        </p:spPr>
        <p:txBody>
          <a:bodyPr/>
          <a:lstStyle/>
          <a:p>
            <a:pPr eaLnBrk="1" hangingPunct="1"/>
            <a:r>
              <a:rPr lang="en-US" sz="2800" smtClean="0"/>
              <a:t>Nonmodifiable</a:t>
            </a:r>
          </a:p>
          <a:p>
            <a:pPr lvl="1" eaLnBrk="1" hangingPunct="1"/>
            <a:r>
              <a:rPr lang="en-US" sz="2400" smtClean="0"/>
              <a:t>Duration of diabetes – longer = more risk</a:t>
            </a:r>
          </a:p>
          <a:p>
            <a:pPr lvl="1" eaLnBrk="1" hangingPunct="1"/>
            <a:r>
              <a:rPr lang="en-US" sz="2400" smtClean="0"/>
              <a:t>Age – older increased risk</a:t>
            </a:r>
          </a:p>
          <a:p>
            <a:pPr lvl="1" eaLnBrk="1" hangingPunct="1"/>
            <a:r>
              <a:rPr lang="en-US" sz="2400" smtClean="0"/>
              <a:t>Gender – women have more CV protection pre-menopause</a:t>
            </a:r>
          </a:p>
          <a:p>
            <a:pPr lvl="1" eaLnBrk="1" hangingPunct="1"/>
            <a:r>
              <a:rPr lang="en-US" sz="2400" smtClean="0"/>
              <a:t>Race – risk varies</a:t>
            </a:r>
          </a:p>
          <a:p>
            <a:pPr lvl="1" eaLnBrk="1" hangingPunct="1"/>
            <a:r>
              <a:rPr lang="en-US" sz="2400" smtClean="0"/>
              <a:t>Genetics – family history</a:t>
            </a:r>
          </a:p>
        </p:txBody>
      </p:sp>
      <p:pic>
        <p:nvPicPr>
          <p:cNvPr id="1714180" name="MPj04265190000[1].jpg">
            <a:hlinkClick r:id="" action="ppaction://media"/>
          </p:cNvPr>
          <p:cNvPicPr>
            <a:picLocks noGrp="1" noRot="1" noChangeAspect="1" noChangeArrowheads="1"/>
          </p:cNvPicPr>
          <p:nvPr>
            <p:ph sz="half" idx="2"/>
            <a:videoFile r:link="rId1"/>
          </p:nvPr>
        </p:nvPicPr>
        <p:blipFill>
          <a:blip r:embed="rId3">
            <a:extLst>
              <a:ext uri="{28A0092B-C50C-407E-A947-70E740481C1C}">
                <a14:useLocalDpi xmlns:a14="http://schemas.microsoft.com/office/drawing/2010/main" val="0"/>
              </a:ext>
            </a:extLst>
          </a:blip>
          <a:srcRect/>
          <a:stretch>
            <a:fillRect/>
          </a:stretch>
        </p:blipFill>
        <p:spPr>
          <a:xfrm>
            <a:off x="533400" y="1981200"/>
            <a:ext cx="2643188" cy="3962400"/>
          </a:xfrm>
        </p:spPr>
      </p:pic>
    </p:spTree>
    <p:extLst>
      <p:ext uri="{BB962C8B-B14F-4D97-AF65-F5344CB8AC3E}">
        <p14:creationId xmlns:p14="http://schemas.microsoft.com/office/powerpoint/2010/main" val="3203517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1418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14180"/>
                                        </p:tgtEl>
                                      </p:cBhvr>
                                    </p:cmd>
                                  </p:childTnLst>
                                </p:cTn>
                              </p:par>
                            </p:childTnLst>
                          </p:cTn>
                        </p:par>
                      </p:childTnLst>
                    </p:cTn>
                  </p:par>
                </p:childTnLst>
              </p:cTn>
              <p:nextCondLst>
                <p:cond evt="onClick" delay="0">
                  <p:tgtEl>
                    <p:spTgt spid="1714180"/>
                  </p:tgtEl>
                </p:cond>
              </p:nextCondLst>
            </p:seq>
            <p:video>
              <p:cMediaNode>
                <p:cTn id="7" fill="hold" display="0">
                  <p:stCondLst>
                    <p:cond delay="indefinite"/>
                  </p:stCondLst>
                  <p:endCondLst>
                    <p:cond evt="onNext" delay="0">
                      <p:tgtEl>
                        <p:sldTgt/>
                      </p:tgtEl>
                    </p:cond>
                    <p:cond evt="onPrev" delay="0">
                      <p:tgtEl>
                        <p:sldTgt/>
                      </p:tgtEl>
                    </p:cond>
                  </p:endCondLst>
                </p:cTn>
                <p:tgtEl>
                  <p:spTgt spid="171418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p:txBody>
          <a:bodyPr/>
          <a:lstStyle/>
          <a:p>
            <a:pPr eaLnBrk="1" hangingPunct="1">
              <a:defRPr/>
            </a:pPr>
            <a:r>
              <a:rPr lang="en-US" smtClean="0"/>
              <a:t>Vascular Risk Factors</a:t>
            </a:r>
          </a:p>
        </p:txBody>
      </p:sp>
      <p:sp>
        <p:nvSpPr>
          <p:cNvPr id="61443" name="Rectangle 3"/>
          <p:cNvSpPr>
            <a:spLocks noGrp="1" noChangeArrowheads="1"/>
          </p:cNvSpPr>
          <p:nvPr>
            <p:ph type="body" sz="half" idx="1"/>
          </p:nvPr>
        </p:nvSpPr>
        <p:spPr>
          <a:xfrm>
            <a:off x="455613" y="1598613"/>
            <a:ext cx="5259387" cy="4497387"/>
          </a:xfrm>
        </p:spPr>
        <p:txBody>
          <a:bodyPr/>
          <a:lstStyle/>
          <a:p>
            <a:pPr eaLnBrk="1" hangingPunct="1"/>
            <a:r>
              <a:rPr lang="en-US" sz="2800" smtClean="0">
                <a:solidFill>
                  <a:srgbClr val="FFCC00"/>
                </a:solidFill>
              </a:rPr>
              <a:t>Modifiable</a:t>
            </a:r>
          </a:p>
          <a:p>
            <a:pPr lvl="1" eaLnBrk="1" hangingPunct="1"/>
            <a:r>
              <a:rPr lang="en-US" sz="2400" smtClean="0"/>
              <a:t>Blood Pressure</a:t>
            </a:r>
          </a:p>
          <a:p>
            <a:pPr lvl="1" eaLnBrk="1" hangingPunct="1"/>
            <a:r>
              <a:rPr lang="en-US" sz="2400" smtClean="0"/>
              <a:t>Lipids</a:t>
            </a:r>
          </a:p>
          <a:p>
            <a:pPr lvl="1" eaLnBrk="1" hangingPunct="1"/>
            <a:r>
              <a:rPr lang="en-US" sz="2400" smtClean="0"/>
              <a:t>Smoking</a:t>
            </a:r>
          </a:p>
          <a:p>
            <a:pPr lvl="1" eaLnBrk="1" hangingPunct="1"/>
            <a:r>
              <a:rPr lang="en-US" sz="2400" smtClean="0"/>
              <a:t>Obesity</a:t>
            </a:r>
          </a:p>
          <a:p>
            <a:pPr lvl="1" eaLnBrk="1" hangingPunct="1"/>
            <a:r>
              <a:rPr lang="en-US" sz="2400" smtClean="0"/>
              <a:t>Other factors – lack of exercise, Type A personality, dietary habits</a:t>
            </a:r>
          </a:p>
        </p:txBody>
      </p:sp>
      <p:pic>
        <p:nvPicPr>
          <p:cNvPr id="61444" name="Picture 4" descr="MCj02908400000[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172200" y="1676400"/>
            <a:ext cx="1935163" cy="2486025"/>
          </a:xfrm>
          <a:noFill/>
        </p:spPr>
      </p:pic>
    </p:spTree>
    <p:extLst>
      <p:ext uri="{BB962C8B-B14F-4D97-AF65-F5344CB8AC3E}">
        <p14:creationId xmlns:p14="http://schemas.microsoft.com/office/powerpoint/2010/main" val="340827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274" name="Rectangle 2"/>
          <p:cNvSpPr>
            <a:spLocks noGrp="1" noChangeArrowheads="1"/>
          </p:cNvSpPr>
          <p:nvPr>
            <p:ph type="title"/>
          </p:nvPr>
        </p:nvSpPr>
        <p:spPr/>
        <p:txBody>
          <a:bodyPr>
            <a:normAutofit fontScale="90000"/>
          </a:bodyPr>
          <a:lstStyle/>
          <a:p>
            <a:pPr eaLnBrk="1" hangingPunct="1">
              <a:defRPr/>
            </a:pPr>
            <a:r>
              <a:rPr lang="en-US" smtClean="0"/>
              <a:t>Lower Extremity and Dental Care</a:t>
            </a:r>
          </a:p>
        </p:txBody>
      </p:sp>
      <p:pic>
        <p:nvPicPr>
          <p:cNvPr id="1718275" name="MPj03167150000[1].jp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295400" y="1981200"/>
            <a:ext cx="6781800" cy="4487863"/>
          </a:xfrm>
        </p:spPr>
      </p:pic>
    </p:spTree>
    <p:extLst>
      <p:ext uri="{BB962C8B-B14F-4D97-AF65-F5344CB8AC3E}">
        <p14:creationId xmlns:p14="http://schemas.microsoft.com/office/powerpoint/2010/main" val="1742310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1827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18275"/>
                                        </p:tgtEl>
                                      </p:cBhvr>
                                    </p:cmd>
                                  </p:childTnLst>
                                </p:cTn>
                              </p:par>
                            </p:childTnLst>
                          </p:cTn>
                        </p:par>
                      </p:childTnLst>
                    </p:cTn>
                  </p:par>
                </p:childTnLst>
              </p:cTn>
              <p:nextCondLst>
                <p:cond evt="onClick" delay="0">
                  <p:tgtEl>
                    <p:spTgt spid="1718275"/>
                  </p:tgtEl>
                </p:cond>
              </p:nextCondLst>
            </p:seq>
            <p:video>
              <p:cMediaNode>
                <p:cTn id="7" fill="hold" display="0">
                  <p:stCondLst>
                    <p:cond delay="indefinite"/>
                  </p:stCondLst>
                  <p:endCondLst>
                    <p:cond evt="onNext" delay="0">
                      <p:tgtEl>
                        <p:sldTgt/>
                      </p:tgtEl>
                    </p:cond>
                    <p:cond evt="onPrev" delay="0">
                      <p:tgtEl>
                        <p:sldTgt/>
                      </p:tgtEl>
                    </p:cond>
                  </p:endCondLst>
                </p:cTn>
                <p:tgtEl>
                  <p:spTgt spid="171827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838200" y="304800"/>
            <a:ext cx="7772400" cy="914400"/>
          </a:xfrm>
        </p:spPr>
        <p:txBody>
          <a:bodyPr/>
          <a:lstStyle/>
          <a:p>
            <a:pPr>
              <a:defRPr/>
            </a:pPr>
            <a:r>
              <a:rPr lang="en-US" smtClean="0"/>
              <a:t>Financial Advisor</a:t>
            </a:r>
          </a:p>
        </p:txBody>
      </p:sp>
      <p:sp>
        <p:nvSpPr>
          <p:cNvPr id="63491" name="Content Placeholder 2"/>
          <p:cNvSpPr>
            <a:spLocks noGrp="1"/>
          </p:cNvSpPr>
          <p:nvPr>
            <p:ph idx="1"/>
          </p:nvPr>
        </p:nvSpPr>
        <p:spPr>
          <a:xfrm>
            <a:off x="228600" y="1295400"/>
            <a:ext cx="5334000" cy="5257800"/>
          </a:xfrm>
        </p:spPr>
        <p:txBody>
          <a:bodyPr/>
          <a:lstStyle/>
          <a:p>
            <a:r>
              <a:rPr lang="en-US" smtClean="0"/>
              <a:t>Mid 30s, friendly, he smiles to greet you and you notice his gums are inflamed.  You’d guess a BMI of 26 or so, with most of the extra weight in the waist area. </a:t>
            </a:r>
          </a:p>
          <a:p>
            <a:r>
              <a:rPr lang="en-US" smtClean="0"/>
              <a:t>If you could give him some health related suggestions, what would they be?</a:t>
            </a:r>
          </a:p>
        </p:txBody>
      </p:sp>
      <p:pic>
        <p:nvPicPr>
          <p:cNvPr id="63492" name="Picture 7" descr="C:\Users\Beverly\AppData\Local\Microsoft\Windows\Temporary Internet Files\Content.IE5\GL06SCAX\MP90044348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4478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019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2"/>
          <p:cNvSpPr>
            <a:spLocks noGrp="1" noChangeArrowheads="1"/>
          </p:cNvSpPr>
          <p:nvPr>
            <p:ph type="title"/>
          </p:nvPr>
        </p:nvSpPr>
        <p:spPr>
          <a:xfrm>
            <a:off x="2286000" y="609600"/>
            <a:ext cx="6197600" cy="1143000"/>
          </a:xfrm>
        </p:spPr>
        <p:txBody>
          <a:bodyPr>
            <a:normAutofit fontScale="90000"/>
          </a:bodyPr>
          <a:lstStyle/>
          <a:p>
            <a:pPr eaLnBrk="1" hangingPunct="1">
              <a:defRPr/>
            </a:pPr>
            <a:r>
              <a:rPr lang="en-US" dirty="0" smtClean="0"/>
              <a:t>Dental &amp; Oral Disease</a:t>
            </a:r>
          </a:p>
        </p:txBody>
      </p:sp>
      <p:sp>
        <p:nvSpPr>
          <p:cNvPr id="64515" name="Rectangle 3"/>
          <p:cNvSpPr>
            <a:spLocks noGrp="1" noChangeArrowheads="1"/>
          </p:cNvSpPr>
          <p:nvPr>
            <p:ph type="body" idx="1"/>
          </p:nvPr>
        </p:nvSpPr>
        <p:spPr>
          <a:xfrm>
            <a:off x="609600" y="1981200"/>
            <a:ext cx="7162800" cy="4533900"/>
          </a:xfrm>
        </p:spPr>
        <p:txBody>
          <a:bodyPr/>
          <a:lstStyle/>
          <a:p>
            <a:pPr eaLnBrk="1" hangingPunct="1">
              <a:lnSpc>
                <a:spcPct val="90000"/>
              </a:lnSpc>
            </a:pPr>
            <a:r>
              <a:rPr lang="en-US" dirty="0" smtClean="0"/>
              <a:t>periodontal disease accelerated </a:t>
            </a:r>
          </a:p>
          <a:p>
            <a:pPr lvl="1" eaLnBrk="1" hangingPunct="1">
              <a:lnSpc>
                <a:spcPct val="90000"/>
              </a:lnSpc>
            </a:pPr>
            <a:r>
              <a:rPr lang="en-US" dirty="0" smtClean="0"/>
              <a:t>Periodontitis and tooth loss, gingivitis and dental abscesses</a:t>
            </a:r>
          </a:p>
          <a:p>
            <a:pPr lvl="1" eaLnBrk="1" hangingPunct="1">
              <a:lnSpc>
                <a:spcPct val="90000"/>
              </a:lnSpc>
            </a:pPr>
            <a:r>
              <a:rPr lang="en-US" dirty="0" smtClean="0"/>
              <a:t>Increased risk of oral thrush </a:t>
            </a:r>
          </a:p>
          <a:p>
            <a:pPr eaLnBrk="1" hangingPunct="1">
              <a:lnSpc>
                <a:spcPct val="90000"/>
              </a:lnSpc>
            </a:pPr>
            <a:r>
              <a:rPr lang="en-US" dirty="0" smtClean="0"/>
              <a:t>oral infections often more severe, undetected, cause hyperglycemia</a:t>
            </a:r>
          </a:p>
          <a:p>
            <a:pPr eaLnBrk="1" hangingPunct="1">
              <a:lnSpc>
                <a:spcPct val="90000"/>
              </a:lnSpc>
            </a:pPr>
            <a:r>
              <a:rPr lang="en-US" dirty="0" smtClean="0"/>
              <a:t>Routine dental exams, metabolic control critical</a:t>
            </a:r>
          </a:p>
          <a:p>
            <a:pPr eaLnBrk="1" hangingPunct="1">
              <a:lnSpc>
                <a:spcPct val="90000"/>
              </a:lnSpc>
            </a:pPr>
            <a:r>
              <a:rPr lang="en-US" dirty="0" smtClean="0"/>
              <a:t>Quit smoking</a:t>
            </a:r>
          </a:p>
        </p:txBody>
      </p:sp>
      <p:pic>
        <p:nvPicPr>
          <p:cNvPr id="64516" name="Picture 4" descr="j01963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7240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569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490" name="Rectangle 2"/>
          <p:cNvSpPr>
            <a:spLocks noGrp="1" noChangeArrowheads="1"/>
          </p:cNvSpPr>
          <p:nvPr>
            <p:ph type="title"/>
          </p:nvPr>
        </p:nvSpPr>
        <p:spPr/>
        <p:txBody>
          <a:bodyPr>
            <a:normAutofit fontScale="90000"/>
          </a:bodyPr>
          <a:lstStyle/>
          <a:p>
            <a:pPr eaLnBrk="1" hangingPunct="1">
              <a:defRPr/>
            </a:pPr>
            <a:r>
              <a:rPr lang="en-US" smtClean="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962400"/>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p:txBody>
          <a:bodyPr/>
          <a:lstStyle/>
          <a:p>
            <a:pPr eaLnBrk="1" hangingPunct="1"/>
            <a:r>
              <a:rPr lang="en-US" dirty="0" smtClean="0"/>
              <a:t>Diabetes = 8 fold risk of amputations</a:t>
            </a:r>
          </a:p>
          <a:p>
            <a:pPr eaLnBrk="1" hangingPunct="1"/>
            <a:r>
              <a:rPr lang="en-US" dirty="0" smtClean="0"/>
              <a:t>Highest rate in those over 75</a:t>
            </a:r>
          </a:p>
          <a:p>
            <a:pPr eaLnBrk="1" hangingPunct="1"/>
            <a:r>
              <a:rPr lang="en-US" dirty="0" smtClean="0"/>
              <a:t>50% of amputations can be avoided through self-care skill education and early intervention</a:t>
            </a:r>
          </a:p>
          <a:p>
            <a:pPr eaLnBrk="1" hangingPunct="1"/>
            <a:r>
              <a:rPr lang="en-US" dirty="0" smtClean="0"/>
              <a:t>Rate declined by 65% from 1996-2008</a:t>
            </a:r>
          </a:p>
          <a:p>
            <a:pPr lvl="1"/>
            <a:r>
              <a:rPr lang="en-US" dirty="0" smtClean="0"/>
              <a:t>From 11.2 per 1000 to 3.9 per 1000</a:t>
            </a:r>
            <a:endParaRPr lang="en-US" dirty="0"/>
          </a:p>
          <a:p>
            <a:pPr lvl="1"/>
            <a:endParaRPr lang="en-US" dirty="0" smtClean="0"/>
          </a:p>
          <a:p>
            <a:pPr marL="292608" lvl="1" indent="0">
              <a:buNone/>
            </a:pPr>
            <a:endParaRPr lang="en-US" dirty="0" smtClean="0"/>
          </a:p>
          <a:p>
            <a:pPr lvl="1"/>
            <a:endParaRPr lang="en-US" dirty="0"/>
          </a:p>
          <a:p>
            <a:pPr lvl="1"/>
            <a:endParaRPr lang="en-US" dirty="0" smtClean="0"/>
          </a:p>
          <a:p>
            <a:pPr marL="292608" lvl="1" indent="0" algn="r">
              <a:buNone/>
            </a:pPr>
            <a:r>
              <a:rPr lang="en-US" dirty="0" smtClean="0"/>
              <a:t>Stats from CDC 2012</a:t>
            </a:r>
          </a:p>
        </p:txBody>
      </p:sp>
    </p:spTree>
    <p:extLst>
      <p:ext uri="{BB962C8B-B14F-4D97-AF65-F5344CB8AC3E}">
        <p14:creationId xmlns:p14="http://schemas.microsoft.com/office/powerpoint/2010/main" val="19642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iterate type="lt">
                                    <p:tmPct val="0"/>
                                  </p:iterate>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iterate type="lt">
                                    <p:tmPct val="0"/>
                                  </p:iterate>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iterate type="lt">
                                    <p:tmPct val="0"/>
                                  </p:iterate>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1727491">
                                            <p:txEl>
                                              <p:pRg st="9" end="9"/>
                                            </p:txEl>
                                          </p:spTgt>
                                        </p:tgtEl>
                                        <p:attrNameLst>
                                          <p:attrName>style.visibility</p:attrName>
                                        </p:attrNameLst>
                                      </p:cBhvr>
                                      <p:to>
                                        <p:strVal val="visible"/>
                                      </p:to>
                                    </p:set>
                                    <p:anim calcmode="lin" valueType="num">
                                      <p:cBhvr additive="base">
                                        <p:cTn id="37" dur="2000" fill="hold"/>
                                        <p:tgtEl>
                                          <p:spTgt spid="1727491">
                                            <p:txEl>
                                              <p:pRg st="9" end="9"/>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mph" presetSubtype="0" fill="hold" nodeType="clickEffect">
                                  <p:stCondLst>
                                    <p:cond delay="0"/>
                                  </p:stCondLst>
                                  <p:iterate type="lt">
                                    <p:tmPct val="4000"/>
                                  </p:iterate>
                                  <p:childTnLst>
                                    <p:set>
                                      <p:cBhvr override="childStyle">
                                        <p:cTn id="42" dur="500" fill="hold"/>
                                        <p:tgtEl>
                                          <p:spTgt spid="1727491">
                                            <p:txEl>
                                              <p:pRg st="2" end="2"/>
                                            </p:txEl>
                                          </p:spTgt>
                                        </p:tgtEl>
                                        <p:attrNameLst>
                                          <p:attrName>style.textDecorationUnderline</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8" presetClass="emph" presetSubtype="0" fill="hold" nodeType="clickEffect">
                                  <p:stCondLst>
                                    <p:cond delay="0"/>
                                  </p:stCondLst>
                                  <p:iterate type="lt">
                                    <p:tmPct val="4000"/>
                                  </p:iterate>
                                  <p:childTnLst>
                                    <p:set>
                                      <p:cBhvr override="childStyle">
                                        <p:cTn id="46" dur="500" fill="hold"/>
                                        <p:tgtEl>
                                          <p:spTgt spid="1727491">
                                            <p:txEl>
                                              <p:pRg st="3" end="3"/>
                                            </p:txEl>
                                          </p:spTgt>
                                        </p:tgtEl>
                                        <p:attrNameLst>
                                          <p:attrName>style.textDecorationUnderline</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8" presetClass="emph" presetSubtype="0" fill="hold" nodeType="clickEffect">
                                  <p:stCondLst>
                                    <p:cond delay="0"/>
                                  </p:stCondLst>
                                  <p:iterate type="lt">
                                    <p:tmPct val="4000"/>
                                  </p:iterate>
                                  <p:childTnLst>
                                    <p:set>
                                      <p:cBhvr override="childStyle">
                                        <p:cTn id="50" dur="500" fill="hold"/>
                                        <p:tgtEl>
                                          <p:spTgt spid="1727491">
                                            <p:txEl>
                                              <p:pRg st="4" end="4"/>
                                            </p:txEl>
                                          </p:spTgt>
                                        </p:tgtEl>
                                        <p:attrNameLst>
                                          <p:attrName>style.textDecorationUnderline</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8" presetClass="emph" presetSubtype="0" fill="hold" nodeType="clickEffect">
                                  <p:stCondLst>
                                    <p:cond delay="0"/>
                                  </p:stCondLst>
                                  <p:iterate type="lt">
                                    <p:tmPct val="4000"/>
                                  </p:iterate>
                                  <p:childTnLst>
                                    <p:set>
                                      <p:cBhvr override="childStyle">
                                        <p:cTn id="54" dur="500" fill="hold"/>
                                        <p:tgtEl>
                                          <p:spTgt spid="1727491">
                                            <p:txEl>
                                              <p:pRg st="9" end="9"/>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370" name="Rectangle 2"/>
          <p:cNvSpPr>
            <a:spLocks noGrp="1" noChangeArrowheads="1"/>
          </p:cNvSpPr>
          <p:nvPr>
            <p:ph type="title"/>
          </p:nvPr>
        </p:nvSpPr>
        <p:spPr/>
        <p:txBody>
          <a:bodyPr>
            <a:normAutofit fontScale="90000"/>
          </a:bodyPr>
          <a:lstStyle/>
          <a:p>
            <a:pPr eaLnBrk="1" hangingPunct="1">
              <a:defRPr/>
            </a:pPr>
            <a:r>
              <a:rPr lang="en-US" sz="4000" smtClean="0"/>
              <a:t>Peripheral Vascular Disease – Venous Disease</a:t>
            </a:r>
          </a:p>
        </p:txBody>
      </p:sp>
      <p:sp>
        <p:nvSpPr>
          <p:cNvPr id="67587" name="Rectangle 3"/>
          <p:cNvSpPr>
            <a:spLocks noGrp="1" noChangeArrowheads="1"/>
          </p:cNvSpPr>
          <p:nvPr>
            <p:ph type="body" idx="1"/>
          </p:nvPr>
        </p:nvSpPr>
        <p:spPr>
          <a:xfrm>
            <a:off x="381000" y="1828800"/>
            <a:ext cx="8226425" cy="4040188"/>
          </a:xfrm>
        </p:spPr>
        <p:txBody>
          <a:bodyPr>
            <a:normAutofit lnSpcReduction="10000"/>
          </a:bodyPr>
          <a:lstStyle/>
          <a:p>
            <a:pPr eaLnBrk="1" hangingPunct="1"/>
            <a:r>
              <a:rPr lang="en-US" dirty="0" smtClean="0"/>
              <a:t>On exam </a:t>
            </a:r>
          </a:p>
          <a:p>
            <a:pPr lvl="1" eaLnBrk="1" hangingPunct="1"/>
            <a:r>
              <a:rPr lang="en-US" dirty="0" smtClean="0"/>
              <a:t>Skin brownish, reddish, mottled</a:t>
            </a:r>
          </a:p>
          <a:p>
            <a:pPr lvl="1" eaLnBrk="1" hangingPunct="1"/>
            <a:r>
              <a:rPr lang="en-US" dirty="0" smtClean="0"/>
              <a:t>Skin warm to touch, may be edematous</a:t>
            </a:r>
          </a:p>
          <a:p>
            <a:pPr lvl="1" eaLnBrk="1" hangingPunct="1"/>
            <a:r>
              <a:rPr lang="en-US" dirty="0" smtClean="0"/>
              <a:t>May have stasis ulcers on lower leg</a:t>
            </a:r>
          </a:p>
          <a:p>
            <a:pPr lvl="1" eaLnBrk="1" hangingPunct="1"/>
            <a:r>
              <a:rPr lang="en-US" dirty="0" smtClean="0"/>
              <a:t>Pulses difficult to locate due to edema</a:t>
            </a:r>
          </a:p>
          <a:p>
            <a:pPr eaLnBrk="1" hangingPunct="1"/>
            <a:r>
              <a:rPr lang="en-US" dirty="0" smtClean="0"/>
              <a:t>Treatment</a:t>
            </a:r>
          </a:p>
          <a:p>
            <a:pPr lvl="1" eaLnBrk="1" hangingPunct="1"/>
            <a:r>
              <a:rPr lang="en-US" dirty="0" smtClean="0"/>
              <a:t>Support hose</a:t>
            </a:r>
          </a:p>
          <a:p>
            <a:pPr lvl="1" eaLnBrk="1" hangingPunct="1"/>
            <a:r>
              <a:rPr lang="en-US" dirty="0" smtClean="0"/>
              <a:t>Elevate feed</a:t>
            </a:r>
          </a:p>
          <a:p>
            <a:pPr lvl="1" eaLnBrk="1" hangingPunct="1"/>
            <a:r>
              <a:rPr lang="en-US" dirty="0" smtClean="0"/>
              <a:t>Avoid constriction</a:t>
            </a:r>
          </a:p>
          <a:p>
            <a:pPr lvl="1" eaLnBrk="1" hangingPunct="1"/>
            <a:r>
              <a:rPr lang="en-US" dirty="0" smtClean="0"/>
              <a:t>Shoes that can accommodate feet </a:t>
            </a:r>
          </a:p>
        </p:txBody>
      </p:sp>
    </p:spTree>
    <p:extLst>
      <p:ext uri="{BB962C8B-B14F-4D97-AF65-F5344CB8AC3E}">
        <p14:creationId xmlns:p14="http://schemas.microsoft.com/office/powerpoint/2010/main" val="615698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667000" y="489307"/>
            <a:ext cx="6248400" cy="2133600"/>
          </a:xfrm>
        </p:spPr>
        <p:txBody>
          <a:bodyPr/>
          <a:lstStyle/>
          <a:p>
            <a:pPr eaLnBrk="1" hangingPunct="1"/>
            <a:r>
              <a:rPr lang="en-US" sz="4800" dirty="0" smtClean="0">
                <a:effectLst/>
              </a:rPr>
              <a:t>Becoming a Diabetes Educator – Day 2  </a:t>
            </a:r>
          </a:p>
        </p:txBody>
      </p:sp>
      <p:sp>
        <p:nvSpPr>
          <p:cNvPr id="22531" name="Rectangle 3"/>
          <p:cNvSpPr>
            <a:spLocks noGrp="1" noChangeArrowheads="1"/>
          </p:cNvSpPr>
          <p:nvPr>
            <p:ph type="subTitle" idx="1"/>
          </p:nvPr>
        </p:nvSpPr>
        <p:spPr>
          <a:xfrm>
            <a:off x="1143000" y="1981200"/>
            <a:ext cx="6400800" cy="1143000"/>
          </a:xfrm>
        </p:spPr>
        <p:txBody>
          <a:bodyPr/>
          <a:lstStyle/>
          <a:p>
            <a:pPr eaLnBrk="1" hangingPunct="1"/>
            <a:r>
              <a:rPr lang="en-US" smtClean="0"/>
              <a:t> </a:t>
            </a:r>
          </a:p>
        </p:txBody>
      </p:sp>
      <p:sp>
        <p:nvSpPr>
          <p:cNvPr id="1818628" name="Rectangle 4"/>
          <p:cNvSpPr>
            <a:spLocks noChangeArrowheads="1"/>
          </p:cNvSpPr>
          <p:nvPr/>
        </p:nvSpPr>
        <p:spPr bwMode="auto">
          <a:xfrm>
            <a:off x="2895600" y="2455863"/>
            <a:ext cx="6248400" cy="3944937"/>
          </a:xfrm>
          <a:prstGeom prst="rect">
            <a:avLst/>
          </a:prstGeom>
          <a:noFill/>
          <a:ln w="9525">
            <a:noFill/>
            <a:miter lim="800000"/>
            <a:headEnd/>
            <a:tailEnd/>
          </a:ln>
          <a:effectLst/>
        </p:spPr>
        <p:txBody>
          <a:bodyPr/>
          <a:lstStyle/>
          <a:p>
            <a:pPr marL="609600" indent="-609600" eaLnBrk="1" hangingPunct="1">
              <a:spcBef>
                <a:spcPct val="20000"/>
              </a:spcBef>
              <a:buClr>
                <a:schemeClr val="tx2"/>
              </a:buClr>
              <a:buSzPct val="65000"/>
              <a:buFont typeface="Wingdings" pitchFamily="2" charset="2"/>
              <a:buNone/>
              <a:defRPr/>
            </a:pPr>
            <a:endParaRPr lang="en-US" sz="3200" b="1" dirty="0">
              <a:solidFill>
                <a:srgbClr val="00FF00"/>
              </a:solidFill>
              <a:latin typeface="Arial" charset="0"/>
            </a:endParaRPr>
          </a:p>
          <a:p>
            <a:pPr marL="609600" indent="-609600" eaLnBrk="1" hangingPunct="1">
              <a:spcBef>
                <a:spcPct val="20000"/>
              </a:spcBef>
              <a:buClr>
                <a:schemeClr val="tx2"/>
              </a:buClr>
              <a:buSzPct val="65000"/>
              <a:buFont typeface="Wingdings" pitchFamily="2" charset="2"/>
              <a:buNone/>
              <a:defRPr/>
            </a:pPr>
            <a:r>
              <a:rPr lang="en-US" sz="3200" dirty="0">
                <a:solidFill>
                  <a:schemeClr val="bg1"/>
                </a:solidFill>
                <a:latin typeface="Arial" charset="0"/>
              </a:rPr>
              <a:t>Topics:</a:t>
            </a:r>
          </a:p>
          <a:p>
            <a:pPr marL="609600" indent="-609600" eaLnBrk="1" hangingPunct="1">
              <a:spcBef>
                <a:spcPct val="20000"/>
              </a:spcBef>
              <a:buClr>
                <a:schemeClr val="tx2"/>
              </a:buClr>
              <a:buFont typeface="Wingdings" pitchFamily="2" charset="2"/>
              <a:buAutoNum type="arabicPeriod"/>
              <a:defRPr/>
            </a:pPr>
            <a:r>
              <a:rPr lang="en-US" sz="3200" dirty="0" err="1">
                <a:solidFill>
                  <a:schemeClr val="bg1"/>
                </a:solidFill>
                <a:latin typeface="Arial" charset="0"/>
              </a:rPr>
              <a:t>Macrovascular</a:t>
            </a:r>
            <a:r>
              <a:rPr lang="en-US" sz="3200" dirty="0">
                <a:solidFill>
                  <a:schemeClr val="bg1"/>
                </a:solidFill>
                <a:latin typeface="Arial" charset="0"/>
              </a:rPr>
              <a:t> Complications  </a:t>
            </a:r>
          </a:p>
          <a:p>
            <a:pPr marL="609600" indent="-609600" eaLnBrk="1" hangingPunct="1">
              <a:spcBef>
                <a:spcPct val="20000"/>
              </a:spcBef>
              <a:buClr>
                <a:schemeClr val="tx2"/>
              </a:buClr>
              <a:buFont typeface="Wingdings" pitchFamily="2" charset="2"/>
              <a:buAutoNum type="arabicPeriod"/>
              <a:defRPr/>
            </a:pPr>
            <a:r>
              <a:rPr lang="en-US" sz="3200" dirty="0">
                <a:solidFill>
                  <a:schemeClr val="bg1"/>
                </a:solidFill>
                <a:latin typeface="Arial" charset="0"/>
              </a:rPr>
              <a:t>Microvascular Complications</a:t>
            </a:r>
          </a:p>
          <a:p>
            <a:pPr marL="609600" indent="-609600" eaLnBrk="1" hangingPunct="1">
              <a:spcBef>
                <a:spcPct val="20000"/>
              </a:spcBef>
              <a:buClr>
                <a:schemeClr val="tx2"/>
              </a:buClr>
              <a:buFont typeface="Wingdings" pitchFamily="2" charset="2"/>
              <a:buAutoNum type="arabicPeriod"/>
              <a:defRPr/>
            </a:pPr>
            <a:r>
              <a:rPr lang="en-US" sz="3200" dirty="0">
                <a:solidFill>
                  <a:schemeClr val="bg1"/>
                </a:solidFill>
                <a:latin typeface="Arial" charset="0"/>
              </a:rPr>
              <a:t>Acute Complications</a:t>
            </a:r>
          </a:p>
          <a:p>
            <a:pPr marL="609600" indent="-609600" eaLnBrk="1" hangingPunct="1">
              <a:spcBef>
                <a:spcPct val="20000"/>
              </a:spcBef>
              <a:buClr>
                <a:schemeClr val="tx2"/>
              </a:buClr>
              <a:buFont typeface="Wingdings" pitchFamily="2" charset="2"/>
              <a:buAutoNum type="arabicPeriod"/>
              <a:defRPr/>
            </a:pPr>
            <a:r>
              <a:rPr lang="en-US" sz="3200" dirty="0">
                <a:solidFill>
                  <a:schemeClr val="bg1"/>
                </a:solidFill>
                <a:latin typeface="Arial" charset="0"/>
              </a:rPr>
              <a:t>Medical Nutrition Therapy</a:t>
            </a:r>
          </a:p>
          <a:p>
            <a:pPr marL="609600" indent="-609600" eaLnBrk="1" hangingPunct="1">
              <a:spcBef>
                <a:spcPct val="20000"/>
              </a:spcBef>
              <a:buClr>
                <a:schemeClr val="tx2"/>
              </a:buClr>
              <a:buFont typeface="Wingdings" pitchFamily="2" charset="2"/>
              <a:buAutoNum type="arabicPeriod"/>
              <a:defRPr/>
            </a:pPr>
            <a:r>
              <a:rPr lang="en-US" sz="3200" dirty="0">
                <a:solidFill>
                  <a:schemeClr val="bg1"/>
                </a:solidFill>
                <a:latin typeface="Arial" charset="0"/>
              </a:rPr>
              <a:t>Exercise</a:t>
            </a:r>
          </a:p>
          <a:p>
            <a:pPr marL="609600" indent="-609600" eaLnBrk="1" hangingPunct="1">
              <a:spcBef>
                <a:spcPct val="20000"/>
              </a:spcBef>
              <a:buClr>
                <a:schemeClr val="tx2"/>
              </a:buClr>
              <a:buFont typeface="Wingdings" pitchFamily="2" charset="2"/>
              <a:buAutoNum type="arabicPeriod"/>
              <a:defRPr/>
            </a:pPr>
            <a:endParaRPr lang="en-US" sz="3200" dirty="0">
              <a:solidFill>
                <a:schemeClr val="tx2"/>
              </a:solidFill>
              <a:effectLst>
                <a:outerShdw blurRad="38100" dist="38100" dir="2700000" algn="tl">
                  <a:srgbClr val="000000"/>
                </a:outerShdw>
              </a:effectLst>
              <a:latin typeface="Arial" charset="0"/>
            </a:endParaRPr>
          </a:p>
          <a:p>
            <a:pPr marL="609600" indent="-609600" eaLnBrk="1" hangingPunct="1">
              <a:spcBef>
                <a:spcPct val="20000"/>
              </a:spcBef>
              <a:buClr>
                <a:schemeClr val="tx2"/>
              </a:buClr>
              <a:buSzPct val="65000"/>
              <a:buFont typeface="Wingdings" pitchFamily="2" charset="2"/>
              <a:buNone/>
              <a:defRPr/>
            </a:pPr>
            <a:r>
              <a:rPr lang="en-US" sz="3200" dirty="0">
                <a:effectLst>
                  <a:outerShdw blurRad="38100" dist="38100" dir="2700000" algn="tl">
                    <a:srgbClr val="000000"/>
                  </a:outerShdw>
                </a:effectLst>
                <a:latin typeface="Arial" charset="0"/>
              </a:rPr>
              <a:t> </a:t>
            </a:r>
          </a:p>
        </p:txBody>
      </p:sp>
    </p:spTree>
    <p:extLst>
      <p:ext uri="{BB962C8B-B14F-4D97-AF65-F5344CB8AC3E}">
        <p14:creationId xmlns:p14="http://schemas.microsoft.com/office/powerpoint/2010/main" val="3809101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394" name="Rectangle 2"/>
          <p:cNvSpPr>
            <a:spLocks noGrp="1" noChangeArrowheads="1"/>
          </p:cNvSpPr>
          <p:nvPr>
            <p:ph type="title"/>
          </p:nvPr>
        </p:nvSpPr>
        <p:spPr/>
        <p:txBody>
          <a:bodyPr>
            <a:normAutofit fontScale="90000"/>
          </a:bodyPr>
          <a:lstStyle/>
          <a:p>
            <a:pPr eaLnBrk="1" hangingPunct="1">
              <a:defRPr/>
            </a:pPr>
            <a:r>
              <a:rPr lang="en-US" sz="4000" smtClean="0"/>
              <a:t>Peripheral Arterial Disease (PAD)</a:t>
            </a:r>
          </a:p>
        </p:txBody>
      </p:sp>
      <p:sp>
        <p:nvSpPr>
          <p:cNvPr id="1723395" name="Rectangle 3"/>
          <p:cNvSpPr>
            <a:spLocks noGrp="1" noChangeArrowheads="1"/>
          </p:cNvSpPr>
          <p:nvPr>
            <p:ph type="body" sz="half" idx="1"/>
          </p:nvPr>
        </p:nvSpPr>
        <p:spPr>
          <a:xfrm>
            <a:off x="1752600" y="1524000"/>
            <a:ext cx="7240588" cy="5105400"/>
          </a:xfrm>
        </p:spPr>
        <p:txBody>
          <a:bodyPr/>
          <a:lstStyle/>
          <a:p>
            <a:pPr eaLnBrk="1" hangingPunct="1"/>
            <a:r>
              <a:rPr lang="en-US" sz="2400" smtClean="0"/>
              <a:t>Affects 30% of people w/ diabetes over age 50</a:t>
            </a:r>
          </a:p>
          <a:p>
            <a:pPr eaLnBrk="1" hangingPunct="1"/>
            <a:r>
              <a:rPr lang="en-US" sz="2400" smtClean="0"/>
              <a:t>Inadequate blood &amp; oxygen to lower extremities</a:t>
            </a:r>
          </a:p>
          <a:p>
            <a:pPr eaLnBrk="1" hangingPunct="1"/>
            <a:r>
              <a:rPr lang="en-US" sz="2400" smtClean="0"/>
              <a:t>Signifies </a:t>
            </a:r>
            <a:r>
              <a:rPr lang="en-US" sz="2400" smtClean="0">
                <a:sym typeface="Wingdings" panose="05000000000000000000" pitchFamily="2" charset="2"/>
              </a:rPr>
              <a:t></a:t>
            </a:r>
            <a:r>
              <a:rPr lang="en-US" sz="2400" smtClean="0"/>
              <a:t> risk of stroke, HTN, sudden death</a:t>
            </a:r>
          </a:p>
          <a:p>
            <a:pPr lvl="1" eaLnBrk="1" hangingPunct="1"/>
            <a:r>
              <a:rPr lang="en-US" sz="2400" smtClean="0"/>
              <a:t>Pain w/ walking, relieved by rest “intermittent claudication”</a:t>
            </a:r>
          </a:p>
          <a:p>
            <a:pPr lvl="1" eaLnBrk="1" hangingPunct="1"/>
            <a:r>
              <a:rPr lang="en-US" sz="2400" smtClean="0"/>
              <a:t>Pt c/o pain, cramping in calves, thighs, buttocks</a:t>
            </a:r>
          </a:p>
          <a:p>
            <a:pPr eaLnBrk="1" hangingPunct="1"/>
            <a:r>
              <a:rPr lang="en-US" sz="2400" smtClean="0"/>
              <a:t>PAD + Neuropathy = increased amputation risk</a:t>
            </a:r>
          </a:p>
        </p:txBody>
      </p:sp>
      <p:pic>
        <p:nvPicPr>
          <p:cNvPr id="68612" name="Picture 4" descr="MCj03970980000[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52400" y="1905000"/>
            <a:ext cx="1547813" cy="1885950"/>
          </a:xfrm>
          <a:noFill/>
        </p:spPr>
      </p:pic>
    </p:spTree>
    <p:extLst>
      <p:ext uri="{BB962C8B-B14F-4D97-AF65-F5344CB8AC3E}">
        <p14:creationId xmlns:p14="http://schemas.microsoft.com/office/powerpoint/2010/main" val="216811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23395">
                                            <p:txEl>
                                              <p:pRg st="5" end="5"/>
                                            </p:txEl>
                                          </p:spTgt>
                                        </p:tgtEl>
                                        <p:attrNameLst>
                                          <p:attrName>style.visibility</p:attrName>
                                        </p:attrNameLst>
                                      </p:cBhvr>
                                      <p:to>
                                        <p:strVal val="visible"/>
                                      </p:to>
                                    </p:set>
                                    <p:animEffect transition="in" filter="blinds(horizontal)">
                                      <p:cBhvr>
                                        <p:cTn id="7" dur="500"/>
                                        <p:tgtEl>
                                          <p:spTgt spid="17233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2"/>
          <p:cNvSpPr>
            <a:spLocks noGrp="1" noChangeArrowheads="1"/>
          </p:cNvSpPr>
          <p:nvPr>
            <p:ph type="title"/>
          </p:nvPr>
        </p:nvSpPr>
        <p:spPr>
          <a:xfrm>
            <a:off x="690563" y="381000"/>
            <a:ext cx="7754937" cy="730250"/>
          </a:xfrm>
        </p:spPr>
        <p:txBody>
          <a:bodyPr>
            <a:normAutofit fontScale="90000"/>
          </a:bodyPr>
          <a:lstStyle/>
          <a:p>
            <a:pPr eaLnBrk="1" hangingPunct="1">
              <a:defRPr/>
            </a:pPr>
            <a:r>
              <a:rPr lang="en-US" sz="4000" smtClean="0"/>
              <a:t>Peripheral Arterial Disease </a:t>
            </a:r>
            <a:br>
              <a:rPr lang="en-US" sz="4000" smtClean="0"/>
            </a:br>
            <a:r>
              <a:rPr lang="en-US" sz="4000" smtClean="0"/>
              <a:t>Intermittent Claudication</a:t>
            </a:r>
          </a:p>
        </p:txBody>
      </p:sp>
      <p:sp>
        <p:nvSpPr>
          <p:cNvPr id="69635" name="Rectangle 3"/>
          <p:cNvSpPr>
            <a:spLocks noGrp="1" noChangeArrowheads="1"/>
          </p:cNvSpPr>
          <p:nvPr>
            <p:ph type="body" idx="1"/>
          </p:nvPr>
        </p:nvSpPr>
        <p:spPr>
          <a:xfrm>
            <a:off x="474663" y="1524000"/>
            <a:ext cx="7754937" cy="4956175"/>
          </a:xfrm>
        </p:spPr>
        <p:txBody>
          <a:bodyPr>
            <a:normAutofit/>
          </a:bodyPr>
          <a:lstStyle/>
          <a:p>
            <a:pPr eaLnBrk="1" hangingPunct="1"/>
            <a:r>
              <a:rPr lang="en-US" sz="2800" dirty="0" smtClean="0">
                <a:solidFill>
                  <a:schemeClr val="accent2">
                    <a:lumMod val="50000"/>
                  </a:schemeClr>
                </a:solidFill>
              </a:rPr>
              <a:t>Physical Exam – Skin</a:t>
            </a:r>
          </a:p>
          <a:p>
            <a:pPr lvl="1" eaLnBrk="1" hangingPunct="1"/>
            <a:r>
              <a:rPr lang="en-US" sz="2600" dirty="0" smtClean="0">
                <a:solidFill>
                  <a:schemeClr val="accent2">
                    <a:lumMod val="50000"/>
                  </a:schemeClr>
                </a:solidFill>
              </a:rPr>
              <a:t>Pale or blue, purple</a:t>
            </a:r>
          </a:p>
          <a:p>
            <a:pPr lvl="1" eaLnBrk="1" hangingPunct="1"/>
            <a:r>
              <a:rPr lang="en-US" sz="2600" dirty="0" smtClean="0">
                <a:solidFill>
                  <a:schemeClr val="accent2">
                    <a:lumMod val="50000"/>
                  </a:schemeClr>
                </a:solidFill>
              </a:rPr>
              <a:t>Dependent </a:t>
            </a:r>
            <a:r>
              <a:rPr lang="en-US" sz="2600" dirty="0" err="1" smtClean="0">
                <a:solidFill>
                  <a:schemeClr val="accent2">
                    <a:lumMod val="50000"/>
                  </a:schemeClr>
                </a:solidFill>
              </a:rPr>
              <a:t>rubor</a:t>
            </a:r>
            <a:r>
              <a:rPr lang="en-US" sz="2600" dirty="0" smtClean="0">
                <a:solidFill>
                  <a:schemeClr val="accent2">
                    <a:lumMod val="50000"/>
                  </a:schemeClr>
                </a:solidFill>
              </a:rPr>
              <a:t>, blanching when elevated</a:t>
            </a:r>
          </a:p>
          <a:p>
            <a:pPr lvl="1" eaLnBrk="1" hangingPunct="1"/>
            <a:r>
              <a:rPr lang="en-US" sz="2600" dirty="0" smtClean="0">
                <a:solidFill>
                  <a:schemeClr val="accent2">
                    <a:lumMod val="50000"/>
                  </a:schemeClr>
                </a:solidFill>
              </a:rPr>
              <a:t>Cool to touch, loss of hair, </a:t>
            </a:r>
            <a:r>
              <a:rPr lang="en-US" sz="2600" dirty="0" err="1" smtClean="0">
                <a:solidFill>
                  <a:schemeClr val="accent2">
                    <a:lumMod val="50000"/>
                  </a:schemeClr>
                </a:solidFill>
              </a:rPr>
              <a:t>nonhealing</a:t>
            </a:r>
            <a:r>
              <a:rPr lang="en-US" sz="2600" dirty="0" smtClean="0">
                <a:solidFill>
                  <a:schemeClr val="accent2">
                    <a:lumMod val="50000"/>
                  </a:schemeClr>
                </a:solidFill>
              </a:rPr>
              <a:t> wounds, gangrenous</a:t>
            </a:r>
          </a:p>
          <a:p>
            <a:pPr lvl="1" eaLnBrk="1" hangingPunct="1"/>
            <a:r>
              <a:rPr lang="en-US" sz="2600" dirty="0" smtClean="0">
                <a:solidFill>
                  <a:schemeClr val="accent2">
                    <a:lumMod val="50000"/>
                  </a:schemeClr>
                </a:solidFill>
              </a:rPr>
              <a:t>Diminished pulses</a:t>
            </a:r>
          </a:p>
          <a:p>
            <a:pPr eaLnBrk="1" hangingPunct="1"/>
            <a:r>
              <a:rPr lang="en-US" sz="2800" dirty="0" smtClean="0">
                <a:solidFill>
                  <a:schemeClr val="accent2">
                    <a:lumMod val="50000"/>
                  </a:schemeClr>
                </a:solidFill>
              </a:rPr>
              <a:t>Treatment = Protect feet</a:t>
            </a:r>
          </a:p>
          <a:p>
            <a:pPr lvl="1" eaLnBrk="1" hangingPunct="1"/>
            <a:r>
              <a:rPr lang="en-US" sz="2800" dirty="0" smtClean="0">
                <a:solidFill>
                  <a:schemeClr val="accent2">
                    <a:lumMod val="50000"/>
                  </a:schemeClr>
                </a:solidFill>
              </a:rPr>
              <a:t>Avoid constriction, increase walking, stop smoking, medications and/or surgery</a:t>
            </a:r>
          </a:p>
          <a:p>
            <a:pPr lvl="1" eaLnBrk="1" hangingPunct="1"/>
            <a:endParaRPr lang="en-US" sz="3200" dirty="0" smtClean="0">
              <a:solidFill>
                <a:schemeClr val="tx2"/>
              </a:solidFill>
            </a:endParaRPr>
          </a:p>
          <a:p>
            <a:pPr lvl="1" eaLnBrk="1" hangingPunct="1">
              <a:buFont typeface="Wingdings" panose="05000000000000000000" pitchFamily="2" charset="2"/>
              <a:buNone/>
            </a:pPr>
            <a:endParaRPr lang="en-US" sz="3200" dirty="0" smtClean="0"/>
          </a:p>
        </p:txBody>
      </p:sp>
    </p:spTree>
    <p:extLst>
      <p:ext uri="{BB962C8B-B14F-4D97-AF65-F5344CB8AC3E}">
        <p14:creationId xmlns:p14="http://schemas.microsoft.com/office/powerpoint/2010/main" val="347744875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586" name="Rectangle 2"/>
          <p:cNvSpPr>
            <a:spLocks noGrp="1" noChangeArrowheads="1"/>
          </p:cNvSpPr>
          <p:nvPr>
            <p:ph type="title"/>
          </p:nvPr>
        </p:nvSpPr>
        <p:spPr>
          <a:xfrm>
            <a:off x="152400" y="152400"/>
            <a:ext cx="8226425" cy="1143000"/>
          </a:xfrm>
        </p:spPr>
        <p:txBody>
          <a:bodyPr>
            <a:normAutofit fontScale="90000"/>
          </a:bodyPr>
          <a:lstStyle/>
          <a:p>
            <a:pPr eaLnBrk="1" hangingPunct="1">
              <a:defRPr/>
            </a:pPr>
            <a:r>
              <a:rPr lang="en-US" dirty="0" smtClean="0"/>
              <a:t>Profile of a High Risk Foot ADA</a:t>
            </a:r>
          </a:p>
        </p:txBody>
      </p:sp>
      <p:sp>
        <p:nvSpPr>
          <p:cNvPr id="72707" name="Rectangle 3"/>
          <p:cNvSpPr>
            <a:spLocks noGrp="1" noChangeArrowheads="1"/>
          </p:cNvSpPr>
          <p:nvPr>
            <p:ph type="body" idx="1"/>
          </p:nvPr>
        </p:nvSpPr>
        <p:spPr>
          <a:xfrm>
            <a:off x="455613" y="1981200"/>
            <a:ext cx="8226425" cy="4119563"/>
          </a:xfrm>
        </p:spPr>
        <p:txBody>
          <a:bodyPr/>
          <a:lstStyle/>
          <a:p>
            <a:pPr eaLnBrk="1" hangingPunct="1">
              <a:lnSpc>
                <a:spcPct val="90000"/>
              </a:lnSpc>
            </a:pPr>
            <a:r>
              <a:rPr lang="en-US" dirty="0" smtClean="0"/>
              <a:t>Previous amputation</a:t>
            </a:r>
          </a:p>
          <a:p>
            <a:pPr eaLnBrk="1" hangingPunct="1">
              <a:lnSpc>
                <a:spcPct val="90000"/>
              </a:lnSpc>
            </a:pPr>
            <a:r>
              <a:rPr lang="en-US" dirty="0" smtClean="0"/>
              <a:t>Previous foot ulcer history</a:t>
            </a:r>
          </a:p>
          <a:p>
            <a:pPr eaLnBrk="1" hangingPunct="1">
              <a:lnSpc>
                <a:spcPct val="90000"/>
              </a:lnSpc>
            </a:pPr>
            <a:r>
              <a:rPr lang="en-US" dirty="0" smtClean="0"/>
              <a:t>Peripheral neuropathy</a:t>
            </a:r>
          </a:p>
          <a:p>
            <a:pPr eaLnBrk="1" hangingPunct="1">
              <a:lnSpc>
                <a:spcPct val="90000"/>
              </a:lnSpc>
            </a:pPr>
            <a:r>
              <a:rPr lang="en-US" dirty="0" smtClean="0"/>
              <a:t>Foot deformity</a:t>
            </a:r>
          </a:p>
          <a:p>
            <a:pPr eaLnBrk="1" hangingPunct="1">
              <a:lnSpc>
                <a:spcPct val="90000"/>
              </a:lnSpc>
            </a:pPr>
            <a:r>
              <a:rPr lang="en-US" dirty="0" smtClean="0"/>
              <a:t>Peripheral vascular disease</a:t>
            </a:r>
          </a:p>
          <a:p>
            <a:pPr eaLnBrk="1" hangingPunct="1">
              <a:lnSpc>
                <a:spcPct val="90000"/>
              </a:lnSpc>
            </a:pPr>
            <a:r>
              <a:rPr lang="en-US" dirty="0" smtClean="0"/>
              <a:t>Vision impairment</a:t>
            </a:r>
          </a:p>
          <a:p>
            <a:pPr eaLnBrk="1" hangingPunct="1">
              <a:lnSpc>
                <a:spcPct val="90000"/>
              </a:lnSpc>
            </a:pPr>
            <a:r>
              <a:rPr lang="en-US" dirty="0" smtClean="0"/>
              <a:t>Diabetic neuropathy (</a:t>
            </a:r>
            <a:r>
              <a:rPr lang="en-US" dirty="0" err="1" smtClean="0"/>
              <a:t>esp</a:t>
            </a:r>
            <a:r>
              <a:rPr lang="en-US" dirty="0" smtClean="0"/>
              <a:t> if on dialysis)</a:t>
            </a:r>
          </a:p>
          <a:p>
            <a:pPr eaLnBrk="1" hangingPunct="1">
              <a:lnSpc>
                <a:spcPct val="90000"/>
              </a:lnSpc>
            </a:pPr>
            <a:r>
              <a:rPr lang="en-US" dirty="0" smtClean="0"/>
              <a:t>Poor glycemic control</a:t>
            </a:r>
          </a:p>
          <a:p>
            <a:pPr eaLnBrk="1" hangingPunct="1">
              <a:lnSpc>
                <a:spcPct val="90000"/>
              </a:lnSpc>
            </a:pPr>
            <a:r>
              <a:rPr lang="en-US" dirty="0" smtClean="0"/>
              <a:t>Cigarette smoking</a:t>
            </a:r>
          </a:p>
        </p:txBody>
      </p:sp>
    </p:spTree>
    <p:extLst>
      <p:ext uri="{BB962C8B-B14F-4D97-AF65-F5344CB8AC3E}">
        <p14:creationId xmlns:p14="http://schemas.microsoft.com/office/powerpoint/2010/main" val="14680433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346" name="Rectangle 2"/>
          <p:cNvSpPr>
            <a:spLocks noGrp="1" noChangeArrowheads="1"/>
          </p:cNvSpPr>
          <p:nvPr>
            <p:ph type="title"/>
          </p:nvPr>
        </p:nvSpPr>
        <p:spPr>
          <a:xfrm>
            <a:off x="493776" y="-76200"/>
            <a:ext cx="7242048" cy="1143000"/>
          </a:xfrm>
        </p:spPr>
        <p:txBody>
          <a:bodyPr/>
          <a:lstStyle/>
          <a:p>
            <a:pPr eaLnBrk="1" hangingPunct="1">
              <a:defRPr/>
            </a:pPr>
            <a:r>
              <a:rPr lang="en-US" smtClean="0"/>
              <a:t>Foot Deformities </a:t>
            </a:r>
          </a:p>
        </p:txBody>
      </p:sp>
      <p:pic>
        <p:nvPicPr>
          <p:cNvPr id="70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371600"/>
            <a:ext cx="54864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8925"/>
            <a:ext cx="41148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6608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3506" name="Rectangle 2"/>
          <p:cNvSpPr>
            <a:spLocks noGrp="1" noChangeArrowheads="1"/>
          </p:cNvSpPr>
          <p:nvPr>
            <p:ph type="title"/>
          </p:nvPr>
        </p:nvSpPr>
        <p:spPr>
          <a:xfrm>
            <a:off x="457200" y="320040"/>
            <a:ext cx="7239000" cy="670560"/>
          </a:xfrm>
        </p:spPr>
        <p:txBody>
          <a:bodyPr>
            <a:normAutofit fontScale="90000"/>
          </a:bodyPr>
          <a:lstStyle/>
          <a:p>
            <a:pPr eaLnBrk="1" hangingPunct="1">
              <a:defRPr/>
            </a:pPr>
            <a:r>
              <a:rPr lang="en-US" dirty="0" smtClean="0"/>
              <a:t>You Can Make A Difference</a:t>
            </a:r>
          </a:p>
        </p:txBody>
      </p:sp>
      <p:sp>
        <p:nvSpPr>
          <p:cNvPr id="75779" name="Rectangle 3"/>
          <p:cNvSpPr>
            <a:spLocks noGrp="1" noChangeArrowheads="1"/>
          </p:cNvSpPr>
          <p:nvPr>
            <p:ph type="body" idx="1"/>
          </p:nvPr>
        </p:nvSpPr>
        <p:spPr>
          <a:xfrm>
            <a:off x="455613" y="1219200"/>
            <a:ext cx="8226425" cy="4876800"/>
          </a:xfrm>
        </p:spPr>
        <p:txBody>
          <a:bodyPr/>
          <a:lstStyle/>
          <a:p>
            <a:pPr eaLnBrk="1" hangingPunct="1"/>
            <a:r>
              <a:rPr lang="en-US" dirty="0" smtClean="0"/>
              <a:t>Assess</a:t>
            </a:r>
          </a:p>
          <a:p>
            <a:pPr lvl="1" eaLnBrk="1" hangingPunct="1"/>
            <a:r>
              <a:rPr lang="en-US" dirty="0" smtClean="0"/>
              <a:t>Nail condition, nail care, </a:t>
            </a:r>
            <a:r>
              <a:rPr lang="en-US" dirty="0" err="1" smtClean="0"/>
              <a:t>inbetween</a:t>
            </a:r>
            <a:r>
              <a:rPr lang="en-US" dirty="0" smtClean="0"/>
              <a:t> the toes</a:t>
            </a:r>
          </a:p>
          <a:p>
            <a:pPr lvl="1" eaLnBrk="1" hangingPunct="1"/>
            <a:r>
              <a:rPr lang="en-US" dirty="0" smtClean="0"/>
              <a:t>Who trims your nails</a:t>
            </a:r>
          </a:p>
          <a:p>
            <a:pPr lvl="1" eaLnBrk="1" hangingPunct="1"/>
            <a:r>
              <a:rPr lang="en-US" dirty="0" smtClean="0"/>
              <a:t>Have you ever cut your self?</a:t>
            </a:r>
          </a:p>
          <a:p>
            <a:pPr lvl="1" eaLnBrk="1" hangingPunct="1"/>
            <a:r>
              <a:rPr lang="en-US" dirty="0" smtClean="0"/>
              <a:t>Shoes – type and how often</a:t>
            </a:r>
          </a:p>
          <a:p>
            <a:pPr lvl="1" eaLnBrk="1" hangingPunct="1"/>
            <a:r>
              <a:rPr lang="en-US" dirty="0" smtClean="0"/>
              <a:t>Socks</a:t>
            </a:r>
          </a:p>
          <a:p>
            <a:pPr lvl="1" eaLnBrk="1" hangingPunct="1"/>
            <a:r>
              <a:rPr lang="en-US" dirty="0" smtClean="0"/>
              <a:t>Skin/skin care and vascular health</a:t>
            </a:r>
          </a:p>
          <a:p>
            <a:pPr lvl="1" eaLnBrk="1" hangingPunct="1"/>
            <a:r>
              <a:rPr lang="en-US" dirty="0" smtClean="0"/>
              <a:t>Ability to inspect</a:t>
            </a:r>
          </a:p>
          <a:p>
            <a:pPr lvl="1" eaLnBrk="1" hangingPunct="1"/>
            <a:r>
              <a:rPr lang="en-US" dirty="0" smtClean="0"/>
              <a:t>Loss of protective sensation</a:t>
            </a:r>
          </a:p>
        </p:txBody>
      </p:sp>
    </p:spTree>
    <p:extLst>
      <p:ext uri="{BB962C8B-B14F-4D97-AF65-F5344CB8AC3E}">
        <p14:creationId xmlns:p14="http://schemas.microsoft.com/office/powerpoint/2010/main" val="26951862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838200" y="152400"/>
            <a:ext cx="8001000" cy="1143000"/>
          </a:xfrm>
        </p:spPr>
        <p:txBody>
          <a:bodyPr>
            <a:normAutofit fontScale="90000"/>
          </a:bodyPr>
          <a:lstStyle/>
          <a:p>
            <a:pPr eaLnBrk="1" hangingPunct="1">
              <a:defRPr/>
            </a:pPr>
            <a:r>
              <a:rPr lang="en-US" sz="4000" smtClean="0"/>
              <a:t>5.07 10-g single use monofilament</a:t>
            </a:r>
          </a:p>
        </p:txBody>
      </p:sp>
      <p:sp>
        <p:nvSpPr>
          <p:cNvPr id="77827" name="Rectangle 3"/>
          <p:cNvSpPr>
            <a:spLocks noGrp="1" noChangeArrowheads="1"/>
          </p:cNvSpPr>
          <p:nvPr>
            <p:ph type="body" idx="1"/>
          </p:nvPr>
        </p:nvSpPr>
        <p:spPr/>
        <p:txBody>
          <a:bodyPr/>
          <a:lstStyle/>
          <a:p>
            <a:pPr eaLnBrk="1" hangingPunct="1"/>
            <a:r>
              <a:rPr lang="en-US" smtClean="0"/>
              <a:t>Highly predictive</a:t>
            </a:r>
          </a:p>
          <a:p>
            <a:pPr eaLnBrk="1" hangingPunct="1"/>
            <a:r>
              <a:rPr lang="en-US" smtClean="0"/>
              <a:t>Used world wide</a:t>
            </a:r>
          </a:p>
          <a:p>
            <a:pPr eaLnBrk="1" hangingPunct="1"/>
            <a:r>
              <a:rPr lang="en-US" smtClean="0"/>
              <a:t>One or more anatomic sites on plantar surface-large fiber nerve function</a:t>
            </a:r>
          </a:p>
          <a:p>
            <a:pPr eaLnBrk="1" hangingPunct="1"/>
            <a:r>
              <a:rPr lang="en-US" smtClean="0"/>
              <a:t>Test four sites on each foot</a:t>
            </a:r>
          </a:p>
          <a:p>
            <a:pPr eaLnBrk="1" hangingPunct="1"/>
            <a:r>
              <a:rPr lang="en-US" smtClean="0"/>
              <a:t>1</a:t>
            </a:r>
            <a:r>
              <a:rPr lang="en-US" baseline="30000" smtClean="0"/>
              <a:t>st</a:t>
            </a:r>
            <a:r>
              <a:rPr lang="en-US" smtClean="0"/>
              <a:t>, 3</a:t>
            </a:r>
            <a:r>
              <a:rPr lang="en-US" baseline="30000" smtClean="0"/>
              <a:t>rd</a:t>
            </a:r>
            <a:r>
              <a:rPr lang="en-US" smtClean="0"/>
              <a:t>, 5</a:t>
            </a:r>
            <a:r>
              <a:rPr lang="en-US" baseline="30000" smtClean="0"/>
              <a:t>th</a:t>
            </a:r>
            <a:r>
              <a:rPr lang="en-US" smtClean="0"/>
              <a:t> metatarsal heads and distal hallux (big toe)</a:t>
            </a:r>
          </a:p>
          <a:p>
            <a:pPr eaLnBrk="1" hangingPunct="1"/>
            <a:r>
              <a:rPr lang="en-US" smtClean="0"/>
              <a:t>Some commercial ones inaccurate</a:t>
            </a:r>
          </a:p>
        </p:txBody>
      </p:sp>
    </p:spTree>
    <p:extLst>
      <p:ext uri="{BB962C8B-B14F-4D97-AF65-F5344CB8AC3E}">
        <p14:creationId xmlns:p14="http://schemas.microsoft.com/office/powerpoint/2010/main" val="3955371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5613" y="273050"/>
            <a:ext cx="8226425" cy="935038"/>
          </a:xfrm>
        </p:spPr>
        <p:txBody>
          <a:bodyPr>
            <a:normAutofit fontScale="90000"/>
          </a:bodyPr>
          <a:lstStyle/>
          <a:p>
            <a:pPr eaLnBrk="1" hangingPunct="1">
              <a:defRPr/>
            </a:pPr>
            <a:r>
              <a:rPr lang="en-US" dirty="0" smtClean="0"/>
              <a:t>5.07 monofilament delivers 10gms linear pressure</a:t>
            </a:r>
          </a:p>
        </p:txBody>
      </p:sp>
      <p:pic>
        <p:nvPicPr>
          <p:cNvPr id="78851" name="Content Placeholder 2" descr="Foot Exam from Diabetes Care 2008.png"/>
          <p:cNvPicPr>
            <a:picLocks noChangeAspect="1"/>
          </p:cNvPicPr>
          <p:nvPr/>
        </p:nvPicPr>
        <p:blipFill>
          <a:blip r:embed="rId2">
            <a:extLst>
              <a:ext uri="{28A0092B-C50C-407E-A947-70E740481C1C}">
                <a14:useLocalDpi xmlns:a14="http://schemas.microsoft.com/office/drawing/2010/main" val="0"/>
              </a:ext>
            </a:extLst>
          </a:blip>
          <a:srcRect l="13593" t="5405" r="11253" b="43243"/>
          <a:stretch>
            <a:fillRect/>
          </a:stretch>
        </p:blipFill>
        <p:spPr bwMode="auto">
          <a:xfrm>
            <a:off x="381000" y="1504950"/>
            <a:ext cx="59436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3124200" y="5791200"/>
            <a:ext cx="541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b="1" dirty="0">
                <a:solidFill>
                  <a:schemeClr val="accent2">
                    <a:lumMod val="50000"/>
                  </a:schemeClr>
                </a:solidFill>
              </a:rPr>
              <a:t>10 Free Monofilaments</a:t>
            </a:r>
          </a:p>
          <a:p>
            <a:pPr algn="ctr"/>
            <a:r>
              <a:rPr lang="en-US" sz="2400" b="1" dirty="0">
                <a:solidFill>
                  <a:schemeClr val="accent2">
                    <a:lumMod val="50000"/>
                  </a:schemeClr>
                </a:solidFill>
              </a:rPr>
              <a:t>www.hrsa.gov/hansensdisease/leap</a:t>
            </a:r>
            <a:r>
              <a:rPr lang="en-US" sz="2400" b="1" dirty="0">
                <a:solidFill>
                  <a:schemeClr val="bg1"/>
                </a:solidFill>
              </a:rPr>
              <a:t>/</a:t>
            </a:r>
            <a:endParaRPr lang="en-US" sz="3200" b="1" dirty="0">
              <a:solidFill>
                <a:schemeClr val="bg1"/>
              </a:solidFill>
            </a:endParaRPr>
          </a:p>
        </p:txBody>
      </p:sp>
    </p:spTree>
    <p:extLst>
      <p:ext uri="{BB962C8B-B14F-4D97-AF65-F5344CB8AC3E}">
        <p14:creationId xmlns:p14="http://schemas.microsoft.com/office/powerpoint/2010/main" val="3277548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018" name="Rectangle 2"/>
          <p:cNvSpPr>
            <a:spLocks noGrp="1" noChangeArrowheads="1"/>
          </p:cNvSpPr>
          <p:nvPr>
            <p:ph type="title"/>
          </p:nvPr>
        </p:nvSpPr>
        <p:spPr/>
        <p:txBody>
          <a:bodyPr>
            <a:normAutofit fontScale="90000"/>
          </a:bodyPr>
          <a:lstStyle/>
          <a:p>
            <a:pPr eaLnBrk="1" hangingPunct="1">
              <a:defRPr/>
            </a:pPr>
            <a:r>
              <a:rPr lang="en-US" smtClean="0"/>
              <a:t>Key Considerations -Teaching Guidelines</a:t>
            </a:r>
          </a:p>
        </p:txBody>
      </p:sp>
      <p:sp>
        <p:nvSpPr>
          <p:cNvPr id="79875" name="Rectangle 3"/>
          <p:cNvSpPr>
            <a:spLocks noGrp="1" noChangeArrowheads="1"/>
          </p:cNvSpPr>
          <p:nvPr>
            <p:ph type="body" idx="1"/>
          </p:nvPr>
        </p:nvSpPr>
        <p:spPr>
          <a:xfrm>
            <a:off x="455613" y="1825625"/>
            <a:ext cx="8175625" cy="4194175"/>
          </a:xfrm>
        </p:spPr>
        <p:txBody>
          <a:bodyPr/>
          <a:lstStyle/>
          <a:p>
            <a:pPr eaLnBrk="1" hangingPunct="1"/>
            <a:r>
              <a:rPr lang="en-US" dirty="0" smtClean="0"/>
              <a:t>Proper care of nails, calluses, injuries</a:t>
            </a:r>
          </a:p>
          <a:p>
            <a:pPr eaLnBrk="1" hangingPunct="1"/>
            <a:r>
              <a:rPr lang="en-US" dirty="0" smtClean="0"/>
              <a:t>Proper fitting footwear</a:t>
            </a:r>
          </a:p>
          <a:p>
            <a:pPr eaLnBrk="1" hangingPunct="1"/>
            <a:r>
              <a:rPr lang="en-US" dirty="0" smtClean="0"/>
              <a:t>Daily inspection of feet</a:t>
            </a:r>
          </a:p>
          <a:p>
            <a:pPr eaLnBrk="1" hangingPunct="1"/>
            <a:r>
              <a:rPr lang="en-US" dirty="0" smtClean="0"/>
              <a:t>Follow-up care as recommended</a:t>
            </a:r>
          </a:p>
          <a:p>
            <a:pPr eaLnBrk="1" hangingPunct="1"/>
            <a:r>
              <a:rPr lang="en-US" dirty="0" smtClean="0"/>
              <a:t>Never go barefoot</a:t>
            </a:r>
          </a:p>
          <a:p>
            <a:pPr eaLnBrk="1" hangingPunct="1"/>
            <a:r>
              <a:rPr lang="en-US" dirty="0" smtClean="0"/>
              <a:t>Show provider feet at each visit</a:t>
            </a:r>
          </a:p>
        </p:txBody>
      </p:sp>
    </p:spTree>
    <p:extLst>
      <p:ext uri="{BB962C8B-B14F-4D97-AF65-F5344CB8AC3E}">
        <p14:creationId xmlns:p14="http://schemas.microsoft.com/office/powerpoint/2010/main" val="2241655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6" name="Rectangle 2"/>
          <p:cNvSpPr>
            <a:spLocks noGrp="1" noChangeArrowheads="1"/>
          </p:cNvSpPr>
          <p:nvPr>
            <p:ph type="title"/>
          </p:nvPr>
        </p:nvSpPr>
        <p:spPr>
          <a:xfrm>
            <a:off x="457200" y="274638"/>
            <a:ext cx="8229600" cy="868362"/>
          </a:xfrm>
        </p:spPr>
        <p:txBody>
          <a:bodyPr/>
          <a:lstStyle/>
          <a:p>
            <a:pPr eaLnBrk="1" hangingPunct="1">
              <a:defRPr/>
            </a:pPr>
            <a:r>
              <a:rPr lang="en-US" smtClean="0">
                <a:solidFill>
                  <a:srgbClr val="00FF00"/>
                </a:solidFill>
              </a:rPr>
              <a:t>DiaBingo - N</a:t>
            </a:r>
          </a:p>
        </p:txBody>
      </p:sp>
      <p:sp>
        <p:nvSpPr>
          <p:cNvPr id="1726467" name="Rectangle 3"/>
          <p:cNvSpPr>
            <a:spLocks noGrp="1" noChangeArrowheads="1"/>
          </p:cNvSpPr>
          <p:nvPr>
            <p:ph type="body" idx="1"/>
          </p:nvPr>
        </p:nvSpPr>
        <p:spPr>
          <a:xfrm>
            <a:off x="228600" y="1066800"/>
            <a:ext cx="8915400" cy="5562600"/>
          </a:xfrm>
        </p:spPr>
        <p:txBody>
          <a:bodyPr/>
          <a:lstStyle/>
          <a:p>
            <a:pPr marL="609600" indent="-609600" eaLnBrk="1" hangingPunct="1">
              <a:lnSpc>
                <a:spcPct val="90000"/>
              </a:lnSpc>
              <a:buFont typeface="Wingdings" panose="05000000000000000000" pitchFamily="2" charset="2"/>
              <a:buNone/>
            </a:pPr>
            <a:r>
              <a:rPr lang="en-US" sz="1800" b="1" smtClean="0"/>
              <a:t>N</a:t>
            </a:r>
            <a:r>
              <a:rPr lang="en-US" sz="1800" smtClean="0"/>
              <a:t> </a:t>
            </a:r>
            <a:r>
              <a:rPr lang="en-US" sz="2000" smtClean="0"/>
              <a:t>Injected hormone called an incretin mimetic				 </a:t>
            </a:r>
            <a:endParaRPr lang="en-US" sz="2000" b="1" smtClean="0"/>
          </a:p>
          <a:p>
            <a:pPr marL="609600" indent="-609600" eaLnBrk="1" hangingPunct="1">
              <a:lnSpc>
                <a:spcPct val="90000"/>
              </a:lnSpc>
              <a:buFont typeface="Wingdings" panose="05000000000000000000" pitchFamily="2" charset="2"/>
              <a:buNone/>
            </a:pPr>
            <a:r>
              <a:rPr lang="en-US" sz="2000" b="1" smtClean="0"/>
              <a:t>N</a:t>
            </a:r>
            <a:r>
              <a:rPr lang="en-US" sz="2000" smtClean="0"/>
              <a:t> DPP demonstrated that exercise and diet reduced risk of DM by ___%	 </a:t>
            </a:r>
            <a:endParaRPr lang="en-US" sz="2000" b="1" smtClean="0"/>
          </a:p>
          <a:p>
            <a:pPr marL="609600" indent="-609600" eaLnBrk="1" hangingPunct="1">
              <a:lnSpc>
                <a:spcPct val="90000"/>
              </a:lnSpc>
              <a:buFont typeface="Wingdings" panose="05000000000000000000" pitchFamily="2" charset="2"/>
              <a:buNone/>
            </a:pPr>
            <a:r>
              <a:rPr lang="en-US" sz="2000" b="1" smtClean="0"/>
              <a:t>N</a:t>
            </a:r>
            <a:r>
              <a:rPr lang="en-US" sz="2000" smtClean="0"/>
              <a:t> An _______a day can help prevent heart attack and stroke		</a:t>
            </a:r>
          </a:p>
          <a:p>
            <a:pPr marL="609600" indent="-609600" eaLnBrk="1" hangingPunct="1">
              <a:lnSpc>
                <a:spcPct val="90000"/>
              </a:lnSpc>
              <a:buFont typeface="Wingdings" panose="05000000000000000000" pitchFamily="2" charset="2"/>
              <a:buNone/>
            </a:pPr>
            <a:r>
              <a:rPr lang="en-US" sz="2000" b="1" smtClean="0"/>
              <a:t>N</a:t>
            </a:r>
            <a:r>
              <a:rPr lang="en-US" sz="2000" smtClean="0"/>
              <a:t> Rebound hyperglycemia						 </a:t>
            </a:r>
            <a:endParaRPr lang="en-US" sz="2000" b="1" smtClean="0"/>
          </a:p>
          <a:p>
            <a:pPr marL="609600" indent="-609600" eaLnBrk="1" hangingPunct="1">
              <a:lnSpc>
                <a:spcPct val="90000"/>
              </a:lnSpc>
              <a:buFont typeface="Wingdings" panose="05000000000000000000" pitchFamily="2" charset="2"/>
              <a:buNone/>
            </a:pPr>
            <a:r>
              <a:rPr lang="en-US" sz="2000" b="1" smtClean="0"/>
              <a:t>N</a:t>
            </a:r>
            <a:r>
              <a:rPr lang="en-US" sz="2000" smtClean="0"/>
              <a:t> Scare tactics are effective at motivating patients to change behavior	 </a:t>
            </a:r>
            <a:endParaRPr lang="en-US" sz="2000" b="1" smtClean="0"/>
          </a:p>
          <a:p>
            <a:pPr marL="609600" indent="-609600" eaLnBrk="1" hangingPunct="1">
              <a:lnSpc>
                <a:spcPct val="90000"/>
              </a:lnSpc>
              <a:buFont typeface="Wingdings" panose="05000000000000000000" pitchFamily="2" charset="2"/>
              <a:buNone/>
            </a:pPr>
            <a:r>
              <a:rPr lang="en-US" sz="2000" b="1" smtClean="0"/>
              <a:t>N</a:t>
            </a:r>
            <a:r>
              <a:rPr lang="en-US" sz="2000" smtClean="0"/>
              <a:t> Losing ___ % of body weight, can improve blood glucose, BP, lipids	 </a:t>
            </a:r>
            <a:endParaRPr lang="en-US" sz="2000" b="1" smtClean="0"/>
          </a:p>
          <a:p>
            <a:pPr marL="609600" indent="-609600" eaLnBrk="1" hangingPunct="1">
              <a:lnSpc>
                <a:spcPct val="90000"/>
              </a:lnSpc>
              <a:buFont typeface="Wingdings" panose="05000000000000000000" pitchFamily="2" charset="2"/>
              <a:buNone/>
            </a:pPr>
            <a:r>
              <a:rPr lang="en-US" sz="2000" b="1" smtClean="0"/>
              <a:t>N</a:t>
            </a:r>
            <a:r>
              <a:rPr lang="en-US" sz="2000" smtClean="0"/>
              <a:t> Drugs that can cause hyperglycemia					  </a:t>
            </a:r>
            <a:endParaRPr lang="en-US" sz="2000" b="1" smtClean="0"/>
          </a:p>
          <a:p>
            <a:pPr marL="609600" indent="-609600" eaLnBrk="1" hangingPunct="1">
              <a:lnSpc>
                <a:spcPct val="90000"/>
              </a:lnSpc>
              <a:buFont typeface="Wingdings" panose="05000000000000000000" pitchFamily="2" charset="2"/>
              <a:buNone/>
            </a:pPr>
            <a:r>
              <a:rPr lang="en-US" sz="2000" b="1" smtClean="0"/>
              <a:t>N</a:t>
            </a:r>
            <a:r>
              <a:rPr lang="en-US" sz="2000" smtClean="0"/>
              <a:t> 2/3 cups of rice equals ______ serving carbohydrate			 </a:t>
            </a:r>
            <a:endParaRPr lang="en-US" sz="2000" b="1" smtClean="0"/>
          </a:p>
          <a:p>
            <a:pPr marL="609600" indent="-609600" eaLnBrk="1" hangingPunct="1">
              <a:lnSpc>
                <a:spcPct val="90000"/>
              </a:lnSpc>
              <a:buFont typeface="Wingdings" panose="05000000000000000000" pitchFamily="2" charset="2"/>
              <a:buNone/>
            </a:pPr>
            <a:r>
              <a:rPr lang="en-US" sz="2000" b="1" smtClean="0"/>
              <a:t>N</a:t>
            </a:r>
            <a:r>
              <a:rPr lang="en-US" sz="2000" smtClean="0"/>
              <a:t> A1c of 7% equals glucose of					 </a:t>
            </a:r>
            <a:endParaRPr lang="en-US" sz="2000" b="1" smtClean="0"/>
          </a:p>
          <a:p>
            <a:pPr marL="609600" indent="-609600" eaLnBrk="1" hangingPunct="1">
              <a:lnSpc>
                <a:spcPct val="90000"/>
              </a:lnSpc>
              <a:buFont typeface="Wingdings" panose="05000000000000000000" pitchFamily="2" charset="2"/>
              <a:buNone/>
            </a:pPr>
            <a:r>
              <a:rPr lang="en-US" sz="2000" b="1" smtClean="0"/>
              <a:t>N</a:t>
            </a:r>
            <a:r>
              <a:rPr lang="en-US" sz="2000" smtClean="0"/>
              <a:t> One % drop in A1c reduces risk of complications by ___ %		 </a:t>
            </a:r>
            <a:endParaRPr lang="en-US" sz="2000" b="1" smtClean="0"/>
          </a:p>
          <a:p>
            <a:pPr marL="609600" indent="-609600" eaLnBrk="1" hangingPunct="1">
              <a:lnSpc>
                <a:spcPct val="90000"/>
              </a:lnSpc>
              <a:buFont typeface="Wingdings" panose="05000000000000000000" pitchFamily="2" charset="2"/>
              <a:buNone/>
            </a:pPr>
            <a:r>
              <a:rPr lang="en-US" sz="2000" b="1" smtClean="0"/>
              <a:t>N</a:t>
            </a:r>
            <a:r>
              <a:rPr lang="en-US" sz="2000" smtClean="0"/>
              <a:t> 1gm of fat equal _____kilo/calories</a:t>
            </a:r>
          </a:p>
          <a:p>
            <a:pPr marL="609600" indent="-609600" eaLnBrk="1" hangingPunct="1">
              <a:lnSpc>
                <a:spcPct val="90000"/>
              </a:lnSpc>
              <a:buFont typeface="Wingdings" panose="05000000000000000000" pitchFamily="2" charset="2"/>
              <a:buNone/>
            </a:pPr>
            <a:r>
              <a:rPr lang="en-US" sz="2000" b="1" smtClean="0"/>
              <a:t>N</a:t>
            </a:r>
            <a:r>
              <a:rPr lang="en-US" sz="2000" smtClean="0"/>
              <a:t> Metabolic  syndrome = hyperglycemia, hyperlipidemia</a:t>
            </a:r>
            <a:r>
              <a:rPr lang="en-US" sz="4000" smtClean="0"/>
              <a:t>, </a:t>
            </a:r>
            <a:r>
              <a:rPr lang="en-US" sz="2400" smtClean="0"/>
              <a:t>hypertension</a:t>
            </a:r>
            <a:r>
              <a:rPr lang="en-US" sz="3600" smtClean="0"/>
              <a:t>	</a:t>
            </a:r>
            <a:r>
              <a:rPr lang="en-US" smtClean="0"/>
              <a:t> </a:t>
            </a:r>
          </a:p>
        </p:txBody>
      </p:sp>
    </p:spTree>
    <p:extLst>
      <p:ext uri="{BB962C8B-B14F-4D97-AF65-F5344CB8AC3E}">
        <p14:creationId xmlns:p14="http://schemas.microsoft.com/office/powerpoint/2010/main" val="3376191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6467">
                                            <p:txEl>
                                              <p:pRg st="0" end="0"/>
                                            </p:txEl>
                                          </p:spTgt>
                                        </p:tgtEl>
                                        <p:attrNameLst>
                                          <p:attrName>style.visibility</p:attrName>
                                        </p:attrNameLst>
                                      </p:cBhvr>
                                      <p:to>
                                        <p:strVal val="visible"/>
                                      </p:to>
                                    </p:set>
                                    <p:anim calcmode="lin" valueType="num">
                                      <p:cBhvr additive="base">
                                        <p:cTn id="7" dur="500" fill="hold"/>
                                        <p:tgtEl>
                                          <p:spTgt spid="17264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6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6467">
                                            <p:txEl>
                                              <p:pRg st="1" end="1"/>
                                            </p:txEl>
                                          </p:spTgt>
                                        </p:tgtEl>
                                        <p:attrNameLst>
                                          <p:attrName>style.visibility</p:attrName>
                                        </p:attrNameLst>
                                      </p:cBhvr>
                                      <p:to>
                                        <p:strVal val="visible"/>
                                      </p:to>
                                    </p:set>
                                    <p:anim calcmode="lin" valueType="num">
                                      <p:cBhvr additive="base">
                                        <p:cTn id="13" dur="500" fill="hold"/>
                                        <p:tgtEl>
                                          <p:spTgt spid="1726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6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6467">
                                            <p:txEl>
                                              <p:pRg st="2" end="2"/>
                                            </p:txEl>
                                          </p:spTgt>
                                        </p:tgtEl>
                                        <p:attrNameLst>
                                          <p:attrName>style.visibility</p:attrName>
                                        </p:attrNameLst>
                                      </p:cBhvr>
                                      <p:to>
                                        <p:strVal val="visible"/>
                                      </p:to>
                                    </p:set>
                                    <p:anim calcmode="lin" valueType="num">
                                      <p:cBhvr additive="base">
                                        <p:cTn id="19" dur="500" fill="hold"/>
                                        <p:tgtEl>
                                          <p:spTgt spid="17264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6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6467">
                                            <p:txEl>
                                              <p:pRg st="3" end="3"/>
                                            </p:txEl>
                                          </p:spTgt>
                                        </p:tgtEl>
                                        <p:attrNameLst>
                                          <p:attrName>style.visibility</p:attrName>
                                        </p:attrNameLst>
                                      </p:cBhvr>
                                      <p:to>
                                        <p:strVal val="visible"/>
                                      </p:to>
                                    </p:set>
                                    <p:anim calcmode="lin" valueType="num">
                                      <p:cBhvr additive="base">
                                        <p:cTn id="25" dur="500" fill="hold"/>
                                        <p:tgtEl>
                                          <p:spTgt spid="17264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64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6467">
                                            <p:txEl>
                                              <p:pRg st="4" end="4"/>
                                            </p:txEl>
                                          </p:spTgt>
                                        </p:tgtEl>
                                        <p:attrNameLst>
                                          <p:attrName>style.visibility</p:attrName>
                                        </p:attrNameLst>
                                      </p:cBhvr>
                                      <p:to>
                                        <p:strVal val="visible"/>
                                      </p:to>
                                    </p:set>
                                    <p:anim calcmode="lin" valueType="num">
                                      <p:cBhvr additive="base">
                                        <p:cTn id="31" dur="500" fill="hold"/>
                                        <p:tgtEl>
                                          <p:spTgt spid="17264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64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6467">
                                            <p:txEl>
                                              <p:pRg st="5" end="5"/>
                                            </p:txEl>
                                          </p:spTgt>
                                        </p:tgtEl>
                                        <p:attrNameLst>
                                          <p:attrName>style.visibility</p:attrName>
                                        </p:attrNameLst>
                                      </p:cBhvr>
                                      <p:to>
                                        <p:strVal val="visible"/>
                                      </p:to>
                                    </p:set>
                                    <p:anim calcmode="lin" valueType="num">
                                      <p:cBhvr additive="base">
                                        <p:cTn id="37" dur="500" fill="hold"/>
                                        <p:tgtEl>
                                          <p:spTgt spid="17264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64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6467">
                                            <p:txEl>
                                              <p:pRg st="6" end="6"/>
                                            </p:txEl>
                                          </p:spTgt>
                                        </p:tgtEl>
                                        <p:attrNameLst>
                                          <p:attrName>style.visibility</p:attrName>
                                        </p:attrNameLst>
                                      </p:cBhvr>
                                      <p:to>
                                        <p:strVal val="visible"/>
                                      </p:to>
                                    </p:set>
                                    <p:anim calcmode="lin" valueType="num">
                                      <p:cBhvr additive="base">
                                        <p:cTn id="43" dur="500" fill="hold"/>
                                        <p:tgtEl>
                                          <p:spTgt spid="17264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64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6467">
                                            <p:txEl>
                                              <p:pRg st="7" end="7"/>
                                            </p:txEl>
                                          </p:spTgt>
                                        </p:tgtEl>
                                        <p:attrNameLst>
                                          <p:attrName>style.visibility</p:attrName>
                                        </p:attrNameLst>
                                      </p:cBhvr>
                                      <p:to>
                                        <p:strVal val="visible"/>
                                      </p:to>
                                    </p:set>
                                    <p:anim calcmode="lin" valueType="num">
                                      <p:cBhvr additive="base">
                                        <p:cTn id="49" dur="500" fill="hold"/>
                                        <p:tgtEl>
                                          <p:spTgt spid="172646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64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6467">
                                            <p:txEl>
                                              <p:pRg st="8" end="8"/>
                                            </p:txEl>
                                          </p:spTgt>
                                        </p:tgtEl>
                                        <p:attrNameLst>
                                          <p:attrName>style.visibility</p:attrName>
                                        </p:attrNameLst>
                                      </p:cBhvr>
                                      <p:to>
                                        <p:strVal val="visible"/>
                                      </p:to>
                                    </p:set>
                                    <p:anim calcmode="lin" valueType="num">
                                      <p:cBhvr additive="base">
                                        <p:cTn id="55" dur="500" fill="hold"/>
                                        <p:tgtEl>
                                          <p:spTgt spid="172646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64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6467">
                                            <p:txEl>
                                              <p:pRg st="9" end="9"/>
                                            </p:txEl>
                                          </p:spTgt>
                                        </p:tgtEl>
                                        <p:attrNameLst>
                                          <p:attrName>style.visibility</p:attrName>
                                        </p:attrNameLst>
                                      </p:cBhvr>
                                      <p:to>
                                        <p:strVal val="visible"/>
                                      </p:to>
                                    </p:set>
                                    <p:anim calcmode="lin" valueType="num">
                                      <p:cBhvr additive="base">
                                        <p:cTn id="61" dur="500" fill="hold"/>
                                        <p:tgtEl>
                                          <p:spTgt spid="172646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64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6467">
                                            <p:txEl>
                                              <p:pRg st="10" end="10"/>
                                            </p:txEl>
                                          </p:spTgt>
                                        </p:tgtEl>
                                        <p:attrNameLst>
                                          <p:attrName>style.visibility</p:attrName>
                                        </p:attrNameLst>
                                      </p:cBhvr>
                                      <p:to>
                                        <p:strVal val="visible"/>
                                      </p:to>
                                    </p:set>
                                    <p:anim calcmode="lin" valueType="num">
                                      <p:cBhvr additive="base">
                                        <p:cTn id="67" dur="500" fill="hold"/>
                                        <p:tgtEl>
                                          <p:spTgt spid="172646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64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6467">
                                            <p:txEl>
                                              <p:pRg st="11" end="11"/>
                                            </p:txEl>
                                          </p:spTgt>
                                        </p:tgtEl>
                                        <p:attrNameLst>
                                          <p:attrName>style.visibility</p:attrName>
                                        </p:attrNameLst>
                                      </p:cBhvr>
                                      <p:to>
                                        <p:strVal val="visible"/>
                                      </p:to>
                                    </p:set>
                                    <p:anim calcmode="lin" valueType="num">
                                      <p:cBhvr additive="base">
                                        <p:cTn id="73" dur="500" fill="hold"/>
                                        <p:tgtEl>
                                          <p:spTgt spid="1726467">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646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5890" name="Rectangle 2"/>
          <p:cNvSpPr>
            <a:spLocks noGrp="1" noChangeArrowheads="1"/>
          </p:cNvSpPr>
          <p:nvPr>
            <p:ph type="title"/>
          </p:nvPr>
        </p:nvSpPr>
        <p:spPr>
          <a:xfrm>
            <a:off x="453044" y="812515"/>
            <a:ext cx="8226425" cy="1143000"/>
          </a:xfrm>
        </p:spPr>
        <p:txBody>
          <a:bodyPr>
            <a:normAutofit fontScale="90000"/>
          </a:bodyPr>
          <a:lstStyle/>
          <a:p>
            <a:pPr eaLnBrk="1" hangingPunct="1">
              <a:defRPr/>
            </a:pPr>
            <a:r>
              <a:rPr lang="en-US" sz="4000" dirty="0" smtClean="0"/>
              <a:t>Diabetes –</a:t>
            </a:r>
            <a:r>
              <a:rPr lang="en-US" sz="4000" dirty="0" err="1" smtClean="0"/>
              <a:t>Microvascular</a:t>
            </a:r>
            <a:r>
              <a:rPr lang="en-US" sz="4000" dirty="0" smtClean="0"/>
              <a:t> Complications and Goals of Care</a:t>
            </a:r>
          </a:p>
        </p:txBody>
      </p:sp>
      <p:sp>
        <p:nvSpPr>
          <p:cNvPr id="1445891" name="Rectangle 3"/>
          <p:cNvSpPr>
            <a:spLocks noGrp="1" noChangeArrowheads="1"/>
          </p:cNvSpPr>
          <p:nvPr>
            <p:ph type="body" sz="half" idx="1"/>
          </p:nvPr>
        </p:nvSpPr>
        <p:spPr>
          <a:xfrm>
            <a:off x="455613" y="1981200"/>
            <a:ext cx="7316787" cy="4114800"/>
          </a:xfrm>
        </p:spPr>
        <p:txBody>
          <a:bodyPr/>
          <a:lstStyle/>
          <a:p>
            <a:pPr eaLnBrk="1" hangingPunct="1">
              <a:buFont typeface="Wingdings" panose="05000000000000000000" pitchFamily="2" charset="2"/>
              <a:buNone/>
            </a:pPr>
            <a:r>
              <a:rPr lang="en-US" sz="2800" smtClean="0"/>
              <a:t>Objectives:</a:t>
            </a:r>
          </a:p>
          <a:p>
            <a:pPr eaLnBrk="1" hangingPunct="1"/>
            <a:r>
              <a:rPr lang="en-US" sz="2800" smtClean="0"/>
              <a:t>Identify 3 microvascular complications </a:t>
            </a:r>
          </a:p>
          <a:p>
            <a:pPr eaLnBrk="1" hangingPunct="1"/>
            <a:r>
              <a:rPr lang="en-US" sz="2800" smtClean="0"/>
              <a:t>Describe modifiable and non-modifiable risk factors for diabetes complications</a:t>
            </a:r>
          </a:p>
          <a:p>
            <a:pPr eaLnBrk="1" hangingPunct="1"/>
            <a:r>
              <a:rPr lang="en-US" sz="2800" smtClean="0"/>
              <a:t>List screening guidelines</a:t>
            </a:r>
          </a:p>
          <a:p>
            <a:pPr eaLnBrk="1" hangingPunct="1">
              <a:buFont typeface="Wingdings" panose="05000000000000000000" pitchFamily="2" charset="2"/>
              <a:buNone/>
            </a:pPr>
            <a:endParaRPr lang="en-US" sz="2800" smtClean="0"/>
          </a:p>
        </p:txBody>
      </p:sp>
      <p:pic>
        <p:nvPicPr>
          <p:cNvPr id="83972" name="Picture 4" descr="MCj0367492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257800" y="4191000"/>
            <a:ext cx="3124200" cy="2217738"/>
          </a:xfrm>
          <a:noFill/>
        </p:spPr>
      </p:pic>
    </p:spTree>
    <p:extLst>
      <p:ext uri="{BB962C8B-B14F-4D97-AF65-F5344CB8AC3E}">
        <p14:creationId xmlns:p14="http://schemas.microsoft.com/office/powerpoint/2010/main" val="934687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45891">
                                            <p:txEl>
                                              <p:pRg st="1" end="1"/>
                                            </p:txEl>
                                          </p:spTgt>
                                        </p:tgtEl>
                                        <p:attrNameLst>
                                          <p:attrName>style.visibility</p:attrName>
                                        </p:attrNameLst>
                                      </p:cBhvr>
                                      <p:to>
                                        <p:strVal val="visible"/>
                                      </p:to>
                                    </p:set>
                                    <p:anim calcmode="lin" valueType="num">
                                      <p:cBhvr additive="base">
                                        <p:cTn id="7" dur="2000" fill="hold"/>
                                        <p:tgtEl>
                                          <p:spTgt spid="1445891">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45891">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1445891">
                                            <p:txEl>
                                              <p:pRg st="0" end="0"/>
                                            </p:txEl>
                                          </p:spTgt>
                                        </p:tgtEl>
                                        <p:attrNameLst>
                                          <p:attrName>style.visibility</p:attrName>
                                        </p:attrNameLst>
                                      </p:cBhvr>
                                      <p:to>
                                        <p:strVal val="visible"/>
                                      </p:to>
                                    </p:set>
                                    <p:anim calcmode="lin" valueType="num">
                                      <p:cBhvr additive="base">
                                        <p:cTn id="12" dur="2000" fill="hold"/>
                                        <p:tgtEl>
                                          <p:spTgt spid="1445891">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445891">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1445891">
                                            <p:txEl>
                                              <p:pRg st="2" end="2"/>
                                            </p:txEl>
                                          </p:spTgt>
                                        </p:tgtEl>
                                        <p:attrNameLst>
                                          <p:attrName>style.visibility</p:attrName>
                                        </p:attrNameLst>
                                      </p:cBhvr>
                                      <p:to>
                                        <p:strVal val="visible"/>
                                      </p:to>
                                    </p:set>
                                    <p:anim calcmode="lin" valueType="num">
                                      <p:cBhvr additive="base">
                                        <p:cTn id="17" dur="2000" fill="hold"/>
                                        <p:tgtEl>
                                          <p:spTgt spid="1445891">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445891">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0"/>
                                  </p:stCondLst>
                                  <p:childTnLst>
                                    <p:set>
                                      <p:cBhvr>
                                        <p:cTn id="21" dur="1" fill="hold">
                                          <p:stCondLst>
                                            <p:cond delay="0"/>
                                          </p:stCondLst>
                                        </p:cTn>
                                        <p:tgtEl>
                                          <p:spTgt spid="1445891">
                                            <p:txEl>
                                              <p:pRg st="3" end="3"/>
                                            </p:txEl>
                                          </p:spTgt>
                                        </p:tgtEl>
                                        <p:attrNameLst>
                                          <p:attrName>style.visibility</p:attrName>
                                        </p:attrNameLst>
                                      </p:cBhvr>
                                      <p:to>
                                        <p:strVal val="visible"/>
                                      </p:to>
                                    </p:set>
                                    <p:anim calcmode="lin" valueType="num">
                                      <p:cBhvr additive="base">
                                        <p:cTn id="22" dur="2000" fill="hold"/>
                                        <p:tgtEl>
                                          <p:spTgt spid="1445891">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445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ctrTitle"/>
          </p:nvPr>
        </p:nvSpPr>
        <p:spPr>
          <a:xfrm>
            <a:off x="3429000" y="304800"/>
            <a:ext cx="5102225" cy="1736725"/>
          </a:xfrm>
        </p:spPr>
        <p:txBody>
          <a:bodyPr/>
          <a:lstStyle/>
          <a:p>
            <a:pPr eaLnBrk="1" hangingPunct="1">
              <a:defRPr/>
            </a:pPr>
            <a:r>
              <a:rPr lang="en-US" dirty="0" smtClean="0"/>
              <a:t>Diabetes and Vascular Disease</a:t>
            </a:r>
          </a:p>
        </p:txBody>
      </p:sp>
      <p:sp>
        <p:nvSpPr>
          <p:cNvPr id="1695748" name="Rectangle 4"/>
          <p:cNvSpPr>
            <a:spLocks noChangeArrowheads="1"/>
          </p:cNvSpPr>
          <p:nvPr/>
        </p:nvSpPr>
        <p:spPr bwMode="auto">
          <a:xfrm>
            <a:off x="3200400" y="3175749"/>
            <a:ext cx="5791200" cy="1752600"/>
          </a:xfrm>
          <a:prstGeom prst="rect">
            <a:avLst/>
          </a:prstGeom>
          <a:noFill/>
          <a:ln w="9525">
            <a:noFill/>
            <a:miter lim="800000"/>
            <a:headEnd/>
            <a:tailEnd/>
          </a:ln>
          <a:effectLst/>
        </p:spPr>
        <p:txBody>
          <a:bodyPr/>
          <a:lstStyle/>
          <a:p>
            <a:pPr eaLnBrk="1" hangingPunct="1">
              <a:spcBef>
                <a:spcPct val="20000"/>
              </a:spcBef>
              <a:buClr>
                <a:schemeClr val="tx2"/>
              </a:buClr>
              <a:buSzPct val="65000"/>
              <a:buFont typeface="Wingdings" pitchFamily="2" charset="2"/>
              <a:buNone/>
              <a:defRPr/>
            </a:pPr>
            <a:r>
              <a:rPr lang="en-US" sz="3200" dirty="0">
                <a:solidFill>
                  <a:schemeClr val="bg1"/>
                </a:solidFill>
                <a:effectLst>
                  <a:outerShdw blurRad="38100" dist="38100" dir="2700000" algn="tl">
                    <a:srgbClr val="000000"/>
                  </a:outerShdw>
                </a:effectLst>
                <a:latin typeface="Arial" charset="0"/>
              </a:rPr>
              <a:t>Objectives:</a:t>
            </a:r>
          </a:p>
          <a:p>
            <a:pPr eaLnBrk="1" hangingPunct="1">
              <a:spcBef>
                <a:spcPct val="20000"/>
              </a:spcBef>
              <a:buClr>
                <a:schemeClr val="tx2"/>
              </a:buClr>
              <a:buSzPct val="65000"/>
              <a:buFont typeface="Wingdings" pitchFamily="2" charset="2"/>
              <a:buNone/>
              <a:defRPr/>
            </a:pPr>
            <a:r>
              <a:rPr lang="en-US" sz="3200" dirty="0">
                <a:solidFill>
                  <a:schemeClr val="bg1"/>
                </a:solidFill>
                <a:effectLst>
                  <a:outerShdw blurRad="38100" dist="38100" dir="2700000" algn="tl">
                    <a:srgbClr val="000000"/>
                  </a:outerShdw>
                </a:effectLst>
                <a:latin typeface="Arial" charset="0"/>
              </a:rPr>
              <a:t>Describe 3 vascular conditions associated with diabetes.</a:t>
            </a:r>
          </a:p>
          <a:p>
            <a:pPr eaLnBrk="1" hangingPunct="1">
              <a:spcBef>
                <a:spcPct val="20000"/>
              </a:spcBef>
              <a:buClr>
                <a:schemeClr val="tx2"/>
              </a:buClr>
              <a:buSzPct val="65000"/>
              <a:buFont typeface="Wingdings" pitchFamily="2" charset="2"/>
              <a:buNone/>
              <a:defRPr/>
            </a:pPr>
            <a:r>
              <a:rPr lang="en-US" sz="3200" dirty="0">
                <a:solidFill>
                  <a:schemeClr val="bg1"/>
                </a:solidFill>
                <a:effectLst>
                  <a:outerShdw blurRad="38100" dist="38100" dir="2700000" algn="tl">
                    <a:srgbClr val="000000"/>
                  </a:outerShdw>
                </a:effectLst>
                <a:latin typeface="Arial" charset="0"/>
              </a:rPr>
              <a:t>State 3 teaching strategies to prevent vascular complications.</a:t>
            </a:r>
          </a:p>
        </p:txBody>
      </p:sp>
      <p:pic>
        <p:nvPicPr>
          <p:cNvPr id="51205" name="Picture 5" descr="MCj0231724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731418"/>
            <a:ext cx="25908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7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916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2" name="Rectangle 2"/>
          <p:cNvSpPr>
            <a:spLocks noGrp="1" noChangeArrowheads="1"/>
          </p:cNvSpPr>
          <p:nvPr>
            <p:ph type="title"/>
          </p:nvPr>
        </p:nvSpPr>
        <p:spPr/>
        <p:txBody>
          <a:bodyPr>
            <a:normAutofit fontScale="90000"/>
          </a:bodyPr>
          <a:lstStyle/>
          <a:p>
            <a:pPr eaLnBrk="1" hangingPunct="1">
              <a:defRPr/>
            </a:pPr>
            <a:r>
              <a:rPr lang="en-US" smtClean="0"/>
              <a:t>Eye Disease and Adaptive Education Objectives</a:t>
            </a:r>
          </a:p>
        </p:txBody>
      </p:sp>
      <p:sp>
        <p:nvSpPr>
          <p:cNvPr id="1771523" name="Rectangle 3"/>
          <p:cNvSpPr>
            <a:spLocks noGrp="1" noChangeArrowheads="1"/>
          </p:cNvSpPr>
          <p:nvPr>
            <p:ph type="body" sz="half" idx="1"/>
          </p:nvPr>
        </p:nvSpPr>
        <p:spPr>
          <a:xfrm>
            <a:off x="455613" y="1598613"/>
            <a:ext cx="5789612" cy="4497387"/>
          </a:xfrm>
        </p:spPr>
        <p:txBody>
          <a:bodyPr/>
          <a:lstStyle/>
          <a:p>
            <a:pPr eaLnBrk="1" hangingPunct="1"/>
            <a:r>
              <a:rPr lang="en-US" sz="3600" dirty="0" smtClean="0"/>
              <a:t>Diabetes Retinopathy</a:t>
            </a:r>
          </a:p>
          <a:p>
            <a:pPr eaLnBrk="1" hangingPunct="1"/>
            <a:r>
              <a:rPr lang="en-US" sz="3600" dirty="0" smtClean="0"/>
              <a:t>Other Diabetes Eye Complications</a:t>
            </a:r>
          </a:p>
          <a:p>
            <a:pPr eaLnBrk="1" hangingPunct="1"/>
            <a:r>
              <a:rPr lang="en-US" sz="3600" dirty="0" smtClean="0"/>
              <a:t> Prevention and Treatment</a:t>
            </a:r>
          </a:p>
          <a:p>
            <a:pPr eaLnBrk="1" hangingPunct="1"/>
            <a:r>
              <a:rPr lang="en-US" sz="3600" dirty="0" smtClean="0"/>
              <a:t> Promoting Self-Care</a:t>
            </a:r>
          </a:p>
        </p:txBody>
      </p:sp>
    </p:spTree>
    <p:extLst>
      <p:ext uri="{BB962C8B-B14F-4D97-AF65-F5344CB8AC3E}">
        <p14:creationId xmlns:p14="http://schemas.microsoft.com/office/powerpoint/2010/main" val="2652985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771523">
                                            <p:txEl>
                                              <p:pRg st="0" end="0"/>
                                            </p:txEl>
                                          </p:spTgt>
                                        </p:tgtEl>
                                        <p:attrNameLst>
                                          <p:attrName>style.visibility</p:attrName>
                                        </p:attrNameLst>
                                      </p:cBhvr>
                                      <p:to>
                                        <p:strVal val="visible"/>
                                      </p:to>
                                    </p:set>
                                    <p:anim calcmode="lin" valueType="num">
                                      <p:cBhvr additive="base">
                                        <p:cTn id="7" dur="2000" fill="hold"/>
                                        <p:tgtEl>
                                          <p:spTgt spid="177152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7152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1771523">
                                            <p:txEl>
                                              <p:pRg st="1" end="1"/>
                                            </p:txEl>
                                          </p:spTgt>
                                        </p:tgtEl>
                                        <p:attrNameLst>
                                          <p:attrName>style.visibility</p:attrName>
                                        </p:attrNameLst>
                                      </p:cBhvr>
                                      <p:to>
                                        <p:strVal val="visible"/>
                                      </p:to>
                                    </p:set>
                                    <p:anim calcmode="lin" valueType="num">
                                      <p:cBhvr additive="base">
                                        <p:cTn id="12" dur="2000" fill="hold"/>
                                        <p:tgtEl>
                                          <p:spTgt spid="177152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77152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1771523">
                                            <p:txEl>
                                              <p:pRg st="2" end="2"/>
                                            </p:txEl>
                                          </p:spTgt>
                                        </p:tgtEl>
                                        <p:attrNameLst>
                                          <p:attrName>style.visibility</p:attrName>
                                        </p:attrNameLst>
                                      </p:cBhvr>
                                      <p:to>
                                        <p:strVal val="visible"/>
                                      </p:to>
                                    </p:set>
                                    <p:anim calcmode="lin" valueType="num">
                                      <p:cBhvr additive="base">
                                        <p:cTn id="17" dur="2000" fill="hold"/>
                                        <p:tgtEl>
                                          <p:spTgt spid="177152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77152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0"/>
                                  </p:stCondLst>
                                  <p:childTnLst>
                                    <p:set>
                                      <p:cBhvr>
                                        <p:cTn id="21" dur="1" fill="hold">
                                          <p:stCondLst>
                                            <p:cond delay="0"/>
                                          </p:stCondLst>
                                        </p:cTn>
                                        <p:tgtEl>
                                          <p:spTgt spid="1771523">
                                            <p:txEl>
                                              <p:pRg st="3" end="3"/>
                                            </p:txEl>
                                          </p:spTgt>
                                        </p:tgtEl>
                                        <p:attrNameLst>
                                          <p:attrName>style.visibility</p:attrName>
                                        </p:attrNameLst>
                                      </p:cBhvr>
                                      <p:to>
                                        <p:strVal val="visible"/>
                                      </p:to>
                                    </p:set>
                                    <p:anim calcmode="lin" valueType="num">
                                      <p:cBhvr additive="base">
                                        <p:cTn id="22" dur="2000" fill="hold"/>
                                        <p:tgtEl>
                                          <p:spTgt spid="177152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7715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685800" y="228600"/>
            <a:ext cx="685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4000">
                <a:latin typeface="Arial Black" panose="020B0A04020102020204" pitchFamily="34" charset="0"/>
              </a:rPr>
              <a:t>Healthy Eye Function</a:t>
            </a:r>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5105400"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2483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Retina</a:t>
            </a:r>
            <a:endParaRPr lang="en-US" dirty="0"/>
          </a:p>
        </p:txBody>
      </p:sp>
      <p:pic>
        <p:nvPicPr>
          <p:cNvPr id="38914" name="Picture 2" descr="http://www.virginiaretina.org/pix/normal_retin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58652"/>
            <a:ext cx="7239000" cy="4748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05400" y="3581400"/>
            <a:ext cx="1752600" cy="369332"/>
          </a:xfrm>
          <a:prstGeom prst="rect">
            <a:avLst/>
          </a:prstGeom>
          <a:noFill/>
        </p:spPr>
        <p:txBody>
          <a:bodyPr wrap="square" rtlCol="0">
            <a:spAutoFit/>
          </a:bodyPr>
          <a:lstStyle/>
          <a:p>
            <a:r>
              <a:rPr lang="en-US" dirty="0" smtClean="0"/>
              <a:t>Optic Nerve</a:t>
            </a:r>
            <a:endParaRPr lang="en-US" dirty="0"/>
          </a:p>
        </p:txBody>
      </p:sp>
      <p:sp>
        <p:nvSpPr>
          <p:cNvPr id="6" name="TextBox 5"/>
          <p:cNvSpPr txBox="1"/>
          <p:nvPr/>
        </p:nvSpPr>
        <p:spPr>
          <a:xfrm>
            <a:off x="2819400" y="3987702"/>
            <a:ext cx="1752600" cy="369332"/>
          </a:xfrm>
          <a:prstGeom prst="rect">
            <a:avLst/>
          </a:prstGeom>
          <a:noFill/>
        </p:spPr>
        <p:txBody>
          <a:bodyPr wrap="square" rtlCol="0">
            <a:spAutoFit/>
          </a:bodyPr>
          <a:lstStyle/>
          <a:p>
            <a:r>
              <a:rPr lang="en-US" dirty="0" smtClean="0"/>
              <a:t>Macula</a:t>
            </a:r>
            <a:endParaRPr lang="en-US" dirty="0"/>
          </a:p>
        </p:txBody>
      </p:sp>
    </p:spTree>
    <p:extLst>
      <p:ext uri="{BB962C8B-B14F-4D97-AF65-F5344CB8AC3E}">
        <p14:creationId xmlns:p14="http://schemas.microsoft.com/office/powerpoint/2010/main" val="3393584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70" name="Rectangle 2"/>
          <p:cNvSpPr>
            <a:spLocks noGrp="1" noChangeArrowheads="1"/>
          </p:cNvSpPr>
          <p:nvPr>
            <p:ph type="title"/>
          </p:nvPr>
        </p:nvSpPr>
        <p:spPr/>
        <p:txBody>
          <a:bodyPr/>
          <a:lstStyle/>
          <a:p>
            <a:pPr eaLnBrk="1" hangingPunct="1">
              <a:defRPr/>
            </a:pPr>
            <a:r>
              <a:rPr lang="en-US" smtClean="0"/>
              <a:t>Eye Disease Overview</a:t>
            </a:r>
          </a:p>
        </p:txBody>
      </p:sp>
      <p:sp>
        <p:nvSpPr>
          <p:cNvPr id="89091" name="Rectangle 3"/>
          <p:cNvSpPr>
            <a:spLocks noGrp="1" noChangeArrowheads="1"/>
          </p:cNvSpPr>
          <p:nvPr>
            <p:ph type="body" idx="1"/>
          </p:nvPr>
        </p:nvSpPr>
        <p:spPr/>
        <p:txBody>
          <a:bodyPr/>
          <a:lstStyle/>
          <a:p>
            <a:pPr eaLnBrk="1" hangingPunct="1"/>
            <a:r>
              <a:rPr lang="en-US" smtClean="0"/>
              <a:t>Leading cause of blindness ages 20-74 </a:t>
            </a:r>
          </a:p>
          <a:p>
            <a:pPr lvl="1" eaLnBrk="1" hangingPunct="1"/>
            <a:r>
              <a:rPr lang="en-US" smtClean="0"/>
              <a:t>Retinopathy and Diabetic Macular Edema</a:t>
            </a:r>
          </a:p>
          <a:p>
            <a:pPr eaLnBrk="1" hangingPunct="1"/>
            <a:r>
              <a:rPr lang="en-US" smtClean="0"/>
              <a:t>DM pt’s 25x’s risk of ocular complications </a:t>
            </a:r>
          </a:p>
          <a:p>
            <a:pPr eaLnBrk="1" hangingPunct="1"/>
            <a:r>
              <a:rPr lang="en-US" smtClean="0"/>
              <a:t>20% of type 2 have retinopathy at dx</a:t>
            </a:r>
          </a:p>
          <a:p>
            <a:pPr eaLnBrk="1" hangingPunct="1"/>
            <a:r>
              <a:rPr lang="en-US" smtClean="0"/>
              <a:t>Development / progression correlates strongly with duration of diabetes, glucose control, and other risk factors</a:t>
            </a:r>
          </a:p>
          <a:p>
            <a:pPr eaLnBrk="1" hangingPunct="1"/>
            <a:r>
              <a:rPr lang="en-US" smtClean="0"/>
              <a:t>Only 60% of pt’s receive appropriate tx</a:t>
            </a:r>
          </a:p>
        </p:txBody>
      </p:sp>
    </p:spTree>
    <p:extLst>
      <p:ext uri="{BB962C8B-B14F-4D97-AF65-F5344CB8AC3E}">
        <p14:creationId xmlns:p14="http://schemas.microsoft.com/office/powerpoint/2010/main" val="5378853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618" name="Rectangle 2"/>
          <p:cNvSpPr>
            <a:spLocks noGrp="1" noChangeArrowheads="1"/>
          </p:cNvSpPr>
          <p:nvPr>
            <p:ph type="title"/>
          </p:nvPr>
        </p:nvSpPr>
        <p:spPr/>
        <p:txBody>
          <a:bodyPr/>
          <a:lstStyle/>
          <a:p>
            <a:pPr eaLnBrk="1" hangingPunct="1">
              <a:defRPr/>
            </a:pPr>
            <a:r>
              <a:rPr lang="en-US" smtClean="0"/>
              <a:t>What is Retinopathy?</a:t>
            </a:r>
          </a:p>
        </p:txBody>
      </p:sp>
      <p:sp>
        <p:nvSpPr>
          <p:cNvPr id="91139" name="Rectangle 3"/>
          <p:cNvSpPr>
            <a:spLocks noGrp="1" noChangeArrowheads="1"/>
          </p:cNvSpPr>
          <p:nvPr>
            <p:ph type="body" idx="1"/>
          </p:nvPr>
        </p:nvSpPr>
        <p:spPr>
          <a:xfrm>
            <a:off x="533400" y="1981200"/>
            <a:ext cx="6934200" cy="4572000"/>
          </a:xfrm>
        </p:spPr>
        <p:txBody>
          <a:bodyPr/>
          <a:lstStyle/>
          <a:p>
            <a:pPr eaLnBrk="1" hangingPunct="1">
              <a:lnSpc>
                <a:spcPct val="90000"/>
              </a:lnSpc>
            </a:pPr>
            <a:r>
              <a:rPr lang="en-US" dirty="0" smtClean="0"/>
              <a:t>Retina – layer of nerve tissue in back of eye responsible for processing images and light </a:t>
            </a:r>
          </a:p>
          <a:p>
            <a:pPr eaLnBrk="1" hangingPunct="1">
              <a:lnSpc>
                <a:spcPct val="90000"/>
              </a:lnSpc>
            </a:pPr>
            <a:r>
              <a:rPr lang="en-US" dirty="0" smtClean="0"/>
              <a:t>Damage to the </a:t>
            </a:r>
            <a:r>
              <a:rPr lang="en-US" dirty="0" err="1" smtClean="0"/>
              <a:t>microvascular</a:t>
            </a:r>
            <a:r>
              <a:rPr lang="en-US" dirty="0" smtClean="0"/>
              <a:t> layer that nourishes the retina</a:t>
            </a:r>
          </a:p>
          <a:p>
            <a:pPr eaLnBrk="1" hangingPunct="1">
              <a:lnSpc>
                <a:spcPct val="90000"/>
              </a:lnSpc>
            </a:pPr>
            <a:r>
              <a:rPr lang="en-US" dirty="0" smtClean="0"/>
              <a:t>Leads to leakage of blood components through vessel walls and creation of unstable blood vessels secondary to hypoxia</a:t>
            </a:r>
          </a:p>
          <a:p>
            <a:pPr eaLnBrk="1" hangingPunct="1">
              <a:lnSpc>
                <a:spcPct val="90000"/>
              </a:lnSpc>
            </a:pPr>
            <a:r>
              <a:rPr lang="en-US" dirty="0" smtClean="0"/>
              <a:t>Disturbance in nerve layer = visual symptoms</a:t>
            </a:r>
          </a:p>
        </p:txBody>
      </p:sp>
    </p:spTree>
    <p:extLst>
      <p:ext uri="{BB962C8B-B14F-4D97-AF65-F5344CB8AC3E}">
        <p14:creationId xmlns:p14="http://schemas.microsoft.com/office/powerpoint/2010/main" val="42172708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a:xfrm>
            <a:off x="458912" y="298636"/>
            <a:ext cx="7239000" cy="1143000"/>
          </a:xfrm>
        </p:spPr>
        <p:txBody>
          <a:bodyPr>
            <a:normAutofit/>
          </a:bodyPr>
          <a:lstStyle/>
          <a:p>
            <a:pPr eaLnBrk="1" hangingPunct="1">
              <a:defRPr/>
            </a:pPr>
            <a:r>
              <a:rPr lang="en-US" dirty="0" smtClean="0"/>
              <a:t> Cataracts  </a:t>
            </a:r>
          </a:p>
        </p:txBody>
      </p:sp>
      <p:sp>
        <p:nvSpPr>
          <p:cNvPr id="90115" name="Rectangle 3"/>
          <p:cNvSpPr>
            <a:spLocks noGrp="1" noChangeArrowheads="1"/>
          </p:cNvSpPr>
          <p:nvPr>
            <p:ph type="body" idx="1"/>
          </p:nvPr>
        </p:nvSpPr>
        <p:spPr>
          <a:xfrm>
            <a:off x="382712" y="1676400"/>
            <a:ext cx="7391400" cy="4076700"/>
          </a:xfrm>
        </p:spPr>
        <p:txBody>
          <a:bodyPr>
            <a:normAutofit/>
          </a:bodyPr>
          <a:lstStyle/>
          <a:p>
            <a:pPr eaLnBrk="1" hangingPunct="1"/>
            <a:r>
              <a:rPr lang="en-US" dirty="0" smtClean="0"/>
              <a:t>Cataracts – elevated glucose levels glycosylate lens, decreasing permeability</a:t>
            </a:r>
          </a:p>
          <a:p>
            <a:pPr lvl="1" eaLnBrk="1" hangingPunct="1"/>
            <a:r>
              <a:rPr lang="en-US" dirty="0" smtClean="0"/>
              <a:t>Treatment = surgery </a:t>
            </a:r>
          </a:p>
          <a:p>
            <a:pPr eaLnBrk="1" hangingPunct="1"/>
            <a:r>
              <a:rPr lang="en-US" dirty="0" smtClean="0"/>
              <a:t> </a:t>
            </a:r>
          </a:p>
        </p:txBody>
      </p:sp>
      <p:pic>
        <p:nvPicPr>
          <p:cNvPr id="4" name="Picture 3"/>
          <p:cNvPicPr>
            <a:picLocks noChangeAspect="1"/>
          </p:cNvPicPr>
          <p:nvPr/>
        </p:nvPicPr>
        <p:blipFill>
          <a:blip r:embed="rId3"/>
          <a:stretch>
            <a:fillRect/>
          </a:stretch>
        </p:blipFill>
        <p:spPr>
          <a:xfrm>
            <a:off x="1066800" y="3174774"/>
            <a:ext cx="2466975" cy="1857375"/>
          </a:xfrm>
          <a:prstGeom prst="rect">
            <a:avLst/>
          </a:prstGeom>
        </p:spPr>
      </p:pic>
      <p:pic>
        <p:nvPicPr>
          <p:cNvPr id="5" name="Picture 4"/>
          <p:cNvPicPr>
            <a:picLocks noChangeAspect="1"/>
          </p:cNvPicPr>
          <p:nvPr/>
        </p:nvPicPr>
        <p:blipFill>
          <a:blip r:embed="rId4"/>
          <a:stretch>
            <a:fillRect/>
          </a:stretch>
        </p:blipFill>
        <p:spPr>
          <a:xfrm>
            <a:off x="4370263" y="3200400"/>
            <a:ext cx="3086100" cy="3212350"/>
          </a:xfrm>
          <a:prstGeom prst="rect">
            <a:avLst/>
          </a:prstGeom>
        </p:spPr>
      </p:pic>
      <p:pic>
        <p:nvPicPr>
          <p:cNvPr id="6" name="Picture 5"/>
          <p:cNvPicPr>
            <a:picLocks noChangeAspect="1"/>
          </p:cNvPicPr>
          <p:nvPr/>
        </p:nvPicPr>
        <p:blipFill>
          <a:blip r:embed="rId5"/>
          <a:stretch>
            <a:fillRect/>
          </a:stretch>
        </p:blipFill>
        <p:spPr>
          <a:xfrm>
            <a:off x="1931863" y="5030601"/>
            <a:ext cx="2286000" cy="1914525"/>
          </a:xfrm>
          <a:prstGeom prst="rect">
            <a:avLst/>
          </a:prstGeom>
        </p:spPr>
      </p:pic>
    </p:spTree>
    <p:extLst>
      <p:ext uri="{BB962C8B-B14F-4D97-AF65-F5344CB8AC3E}">
        <p14:creationId xmlns:p14="http://schemas.microsoft.com/office/powerpoint/2010/main" val="35797036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a:xfrm>
            <a:off x="458912" y="298636"/>
            <a:ext cx="7239000" cy="1143000"/>
          </a:xfrm>
        </p:spPr>
        <p:txBody>
          <a:bodyPr>
            <a:normAutofit/>
          </a:bodyPr>
          <a:lstStyle/>
          <a:p>
            <a:pPr eaLnBrk="1" hangingPunct="1">
              <a:defRPr/>
            </a:pPr>
            <a:r>
              <a:rPr lang="en-US" dirty="0" smtClean="0"/>
              <a:t>Macular Edema</a:t>
            </a:r>
          </a:p>
        </p:txBody>
      </p:sp>
      <p:sp>
        <p:nvSpPr>
          <p:cNvPr id="90115" name="Rectangle 3"/>
          <p:cNvSpPr>
            <a:spLocks noGrp="1" noChangeArrowheads="1"/>
          </p:cNvSpPr>
          <p:nvPr>
            <p:ph type="body" idx="1"/>
          </p:nvPr>
        </p:nvSpPr>
        <p:spPr>
          <a:xfrm>
            <a:off x="382712" y="1600200"/>
            <a:ext cx="7391400" cy="4076700"/>
          </a:xfrm>
        </p:spPr>
        <p:txBody>
          <a:bodyPr>
            <a:normAutofit/>
          </a:bodyPr>
          <a:lstStyle/>
          <a:p>
            <a:pPr eaLnBrk="1" hangingPunct="1"/>
            <a:r>
              <a:rPr lang="en-US" dirty="0" smtClean="0"/>
              <a:t>Macular edema</a:t>
            </a:r>
          </a:p>
          <a:p>
            <a:pPr lvl="1" eaLnBrk="1" hangingPunct="1"/>
            <a:r>
              <a:rPr lang="en-US" dirty="0" smtClean="0"/>
              <a:t>Risk 10-15% for </a:t>
            </a:r>
            <a:r>
              <a:rPr lang="en-US" dirty="0" err="1" smtClean="0"/>
              <a:t>pt’s</a:t>
            </a:r>
            <a:r>
              <a:rPr lang="en-US" dirty="0" smtClean="0"/>
              <a:t> w/ </a:t>
            </a:r>
            <a:r>
              <a:rPr lang="en-US" dirty="0" err="1" smtClean="0"/>
              <a:t>dm</a:t>
            </a:r>
            <a:r>
              <a:rPr lang="en-US" dirty="0" smtClean="0"/>
              <a:t> 15yrs +</a:t>
            </a:r>
          </a:p>
          <a:p>
            <a:pPr lvl="1" eaLnBrk="1" hangingPunct="1"/>
            <a:r>
              <a:rPr lang="en-US" dirty="0" smtClean="0"/>
              <a:t>macula responsible for central vision</a:t>
            </a:r>
          </a:p>
          <a:p>
            <a:pPr lvl="1" eaLnBrk="1" hangingPunct="1"/>
            <a:r>
              <a:rPr lang="en-US" dirty="0" smtClean="0"/>
              <a:t>retinal thickening w/in 3mm from the macula</a:t>
            </a:r>
          </a:p>
          <a:p>
            <a:pPr lvl="1" eaLnBrk="1" hangingPunct="1"/>
            <a:r>
              <a:rPr lang="en-US" dirty="0" smtClean="0"/>
              <a:t>can impair central vision – causing blurring to blindness</a:t>
            </a:r>
          </a:p>
          <a:p>
            <a:pPr lvl="1" eaLnBrk="1" hangingPunct="1"/>
            <a:r>
              <a:rPr lang="en-US" dirty="0" err="1" smtClean="0"/>
              <a:t>Tx</a:t>
            </a:r>
            <a:r>
              <a:rPr lang="en-US" dirty="0" smtClean="0"/>
              <a:t>: argon photocoagulation</a:t>
            </a:r>
          </a:p>
        </p:txBody>
      </p:sp>
    </p:spTree>
    <p:extLst>
      <p:ext uri="{BB962C8B-B14F-4D97-AF65-F5344CB8AC3E}">
        <p14:creationId xmlns:p14="http://schemas.microsoft.com/office/powerpoint/2010/main" val="27577936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9226"/>
            <a:ext cx="7239000" cy="867426"/>
          </a:xfrm>
        </p:spPr>
        <p:txBody>
          <a:bodyPr/>
          <a:lstStyle/>
          <a:p>
            <a:r>
              <a:rPr lang="en-US" dirty="0" smtClean="0"/>
              <a:t>Macular Edema</a:t>
            </a:r>
            <a:endParaRPr lang="en-US" dirty="0"/>
          </a:p>
        </p:txBody>
      </p:sp>
      <p:pic>
        <p:nvPicPr>
          <p:cNvPr id="4" name="Content Placeholder 3"/>
          <p:cNvPicPr>
            <a:picLocks noGrp="1" noChangeAspect="1"/>
          </p:cNvPicPr>
          <p:nvPr>
            <p:ph idx="1"/>
          </p:nvPr>
        </p:nvPicPr>
        <p:blipFill>
          <a:blip r:embed="rId2"/>
          <a:stretch>
            <a:fillRect/>
          </a:stretch>
        </p:blipFill>
        <p:spPr>
          <a:xfrm>
            <a:off x="381000" y="871917"/>
            <a:ext cx="7239000" cy="4748784"/>
          </a:xfrm>
          <a:prstGeom prst="rect">
            <a:avLst/>
          </a:prstGeom>
        </p:spPr>
      </p:pic>
      <p:sp>
        <p:nvSpPr>
          <p:cNvPr id="5" name="TextBox 4"/>
          <p:cNvSpPr txBox="1"/>
          <p:nvPr/>
        </p:nvSpPr>
        <p:spPr>
          <a:xfrm>
            <a:off x="342900" y="5791200"/>
            <a:ext cx="7620000" cy="923330"/>
          </a:xfrm>
          <a:prstGeom prst="rect">
            <a:avLst/>
          </a:prstGeom>
          <a:noFill/>
        </p:spPr>
        <p:txBody>
          <a:bodyPr wrap="square" rtlCol="0">
            <a:spAutoFit/>
          </a:bodyPr>
          <a:lstStyle/>
          <a:p>
            <a:r>
              <a:rPr lang="en-US" dirty="0"/>
              <a:t>Macular </a:t>
            </a:r>
            <a:r>
              <a:rPr lang="en-US" dirty="0" smtClean="0"/>
              <a:t>swelling caused </a:t>
            </a:r>
            <a:r>
              <a:rPr lang="en-US" dirty="0"/>
              <a:t>by leaking </a:t>
            </a:r>
            <a:r>
              <a:rPr lang="en-US" dirty="0" err="1" smtClean="0"/>
              <a:t>microaneurisms</a:t>
            </a:r>
            <a:r>
              <a:rPr lang="en-US" dirty="0" smtClean="0"/>
              <a:t> </a:t>
            </a:r>
            <a:r>
              <a:rPr lang="en-US" dirty="0"/>
              <a:t>with exudates (in yellow)</a:t>
            </a:r>
            <a:r>
              <a:rPr lang="en-US" dirty="0" smtClean="0"/>
              <a:t>. Most </a:t>
            </a:r>
            <a:r>
              <a:rPr lang="en-US" dirty="0"/>
              <a:t>common cause of visual loss among </a:t>
            </a:r>
            <a:r>
              <a:rPr lang="en-US" dirty="0" smtClean="0"/>
              <a:t>type 2 diabetes</a:t>
            </a:r>
          </a:p>
          <a:p>
            <a:r>
              <a:rPr lang="en-US" dirty="0"/>
              <a:t>http://www.virginiaretina.org/diabetic_retinopathy.html</a:t>
            </a:r>
          </a:p>
        </p:txBody>
      </p:sp>
    </p:spTree>
    <p:extLst>
      <p:ext uri="{BB962C8B-B14F-4D97-AF65-F5344CB8AC3E}">
        <p14:creationId xmlns:p14="http://schemas.microsoft.com/office/powerpoint/2010/main" val="1017408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8690" name="Rectangle 2"/>
          <p:cNvSpPr>
            <a:spLocks noGrp="1" noChangeArrowheads="1"/>
          </p:cNvSpPr>
          <p:nvPr>
            <p:ph type="title"/>
          </p:nvPr>
        </p:nvSpPr>
        <p:spPr>
          <a:xfrm>
            <a:off x="685800" y="228600"/>
            <a:ext cx="7772400" cy="1143000"/>
          </a:xfrm>
        </p:spPr>
        <p:txBody>
          <a:bodyPr>
            <a:normAutofit fontScale="90000"/>
          </a:bodyPr>
          <a:lstStyle/>
          <a:p>
            <a:pPr eaLnBrk="1" hangingPunct="1">
              <a:defRPr/>
            </a:pPr>
            <a:r>
              <a:rPr lang="en-US" smtClean="0"/>
              <a:t>Natural History of Diabetic Retinopathy</a:t>
            </a:r>
          </a:p>
        </p:txBody>
      </p:sp>
      <p:sp>
        <p:nvSpPr>
          <p:cNvPr id="1778691" name="Rectangle 3"/>
          <p:cNvSpPr>
            <a:spLocks noGrp="1" noChangeArrowheads="1"/>
          </p:cNvSpPr>
          <p:nvPr>
            <p:ph type="body" idx="1"/>
          </p:nvPr>
        </p:nvSpPr>
        <p:spPr>
          <a:xfrm>
            <a:off x="1524000" y="1676400"/>
            <a:ext cx="7239000" cy="4953000"/>
          </a:xfrm>
        </p:spPr>
        <p:txBody>
          <a:bodyPr/>
          <a:lstStyle/>
          <a:p>
            <a:pPr eaLnBrk="1" hangingPunct="1"/>
            <a:r>
              <a:rPr lang="en-US" sz="3600" smtClean="0"/>
              <a:t>Mild nonproliferative diabetic retinopathy (NPDR)  </a:t>
            </a:r>
          </a:p>
          <a:p>
            <a:pPr lvl="1" eaLnBrk="1" hangingPunct="1"/>
            <a:r>
              <a:rPr lang="en-US" sz="3200" smtClean="0"/>
              <a:t>Microaneurysms only</a:t>
            </a:r>
          </a:p>
          <a:p>
            <a:pPr lvl="1" eaLnBrk="1" hangingPunct="1"/>
            <a:r>
              <a:rPr lang="en-US" sz="3200" smtClean="0"/>
              <a:t>Reexamined annually</a:t>
            </a:r>
          </a:p>
          <a:p>
            <a:pPr eaLnBrk="1" hangingPunct="1"/>
            <a:r>
              <a:rPr lang="en-US" sz="3600" smtClean="0"/>
              <a:t>Moderate NPDR</a:t>
            </a:r>
          </a:p>
          <a:p>
            <a:pPr lvl="1" eaLnBrk="1" hangingPunct="1"/>
            <a:r>
              <a:rPr lang="en-US" sz="3200" smtClean="0"/>
              <a:t>Microaneurysms plus other abnormalities</a:t>
            </a:r>
          </a:p>
          <a:p>
            <a:pPr lvl="1" eaLnBrk="1" hangingPunct="1"/>
            <a:r>
              <a:rPr lang="en-US" sz="3200" smtClean="0"/>
              <a:t>Reexamined w/in 6-12 months </a:t>
            </a:r>
          </a:p>
        </p:txBody>
      </p:sp>
      <p:sp>
        <p:nvSpPr>
          <p:cNvPr id="93188" name="Line 4"/>
          <p:cNvSpPr>
            <a:spLocks noChangeShapeType="1"/>
          </p:cNvSpPr>
          <p:nvPr/>
        </p:nvSpPr>
        <p:spPr bwMode="auto">
          <a:xfrm>
            <a:off x="457200" y="1524000"/>
            <a:ext cx="8077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89" name="AutoShape 5"/>
          <p:cNvSpPr>
            <a:spLocks noChangeArrowheads="1"/>
          </p:cNvSpPr>
          <p:nvPr/>
        </p:nvSpPr>
        <p:spPr bwMode="auto">
          <a:xfrm>
            <a:off x="304800" y="1905000"/>
            <a:ext cx="914400" cy="4114800"/>
          </a:xfrm>
          <a:prstGeom prst="downArrow">
            <a:avLst>
              <a:gd name="adj1" fmla="val 50000"/>
              <a:gd name="adj2" fmla="val 112500"/>
            </a:avLst>
          </a:prstGeom>
          <a:gradFill rotWithShape="0">
            <a:gsLst>
              <a:gs pos="0">
                <a:srgbClr val="FF6600"/>
              </a:gs>
              <a:gs pos="100000">
                <a:srgbClr val="762F00"/>
              </a:gs>
            </a:gsLst>
            <a:lin ang="5400000" scaled="1"/>
          </a:gradFill>
          <a:ln w="9525">
            <a:solidFill>
              <a:srgbClr val="FF66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extLst>
      <p:ext uri="{BB962C8B-B14F-4D97-AF65-F5344CB8AC3E}">
        <p14:creationId xmlns:p14="http://schemas.microsoft.com/office/powerpoint/2010/main" val="2443875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78691">
                                            <p:txEl>
                                              <p:pRg st="0" end="0"/>
                                            </p:txEl>
                                          </p:spTgt>
                                        </p:tgtEl>
                                        <p:attrNameLst>
                                          <p:attrName>style.visibility</p:attrName>
                                        </p:attrNameLst>
                                      </p:cBhvr>
                                      <p:to>
                                        <p:strVal val="visible"/>
                                      </p:to>
                                    </p:set>
                                    <p:animEffect transition="in" filter="wipe(up)">
                                      <p:cBhvr>
                                        <p:cTn id="7" dur="500"/>
                                        <p:tgtEl>
                                          <p:spTgt spid="1778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78691">
                                            <p:txEl>
                                              <p:pRg st="1" end="1"/>
                                            </p:txEl>
                                          </p:spTgt>
                                        </p:tgtEl>
                                        <p:attrNameLst>
                                          <p:attrName>style.visibility</p:attrName>
                                        </p:attrNameLst>
                                      </p:cBhvr>
                                      <p:to>
                                        <p:strVal val="visible"/>
                                      </p:to>
                                    </p:set>
                                    <p:animEffect transition="in" filter="wipe(up)">
                                      <p:cBhvr>
                                        <p:cTn id="10" dur="500"/>
                                        <p:tgtEl>
                                          <p:spTgt spid="1778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78691">
                                            <p:txEl>
                                              <p:pRg st="2" end="2"/>
                                            </p:txEl>
                                          </p:spTgt>
                                        </p:tgtEl>
                                        <p:attrNameLst>
                                          <p:attrName>style.visibility</p:attrName>
                                        </p:attrNameLst>
                                      </p:cBhvr>
                                      <p:to>
                                        <p:strVal val="visible"/>
                                      </p:to>
                                    </p:set>
                                    <p:animEffect transition="in" filter="wipe(up)">
                                      <p:cBhvr>
                                        <p:cTn id="13" dur="500"/>
                                        <p:tgtEl>
                                          <p:spTgt spid="177869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78691">
                                            <p:txEl>
                                              <p:pRg st="3" end="3"/>
                                            </p:txEl>
                                          </p:spTgt>
                                        </p:tgtEl>
                                        <p:attrNameLst>
                                          <p:attrName>style.visibility</p:attrName>
                                        </p:attrNameLst>
                                      </p:cBhvr>
                                      <p:to>
                                        <p:strVal val="visible"/>
                                      </p:to>
                                    </p:set>
                                    <p:animEffect transition="in" filter="wipe(up)">
                                      <p:cBhvr>
                                        <p:cTn id="18" dur="500"/>
                                        <p:tgtEl>
                                          <p:spTgt spid="177869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78691">
                                            <p:txEl>
                                              <p:pRg st="4" end="4"/>
                                            </p:txEl>
                                          </p:spTgt>
                                        </p:tgtEl>
                                        <p:attrNameLst>
                                          <p:attrName>style.visibility</p:attrName>
                                        </p:attrNameLst>
                                      </p:cBhvr>
                                      <p:to>
                                        <p:strVal val="visible"/>
                                      </p:to>
                                    </p:set>
                                    <p:animEffect transition="in" filter="wipe(up)">
                                      <p:cBhvr>
                                        <p:cTn id="21" dur="500"/>
                                        <p:tgtEl>
                                          <p:spTgt spid="177869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78691">
                                            <p:txEl>
                                              <p:pRg st="5" end="5"/>
                                            </p:txEl>
                                          </p:spTgt>
                                        </p:tgtEl>
                                        <p:attrNameLst>
                                          <p:attrName>style.visibility</p:attrName>
                                        </p:attrNameLst>
                                      </p:cBhvr>
                                      <p:to>
                                        <p:strVal val="visible"/>
                                      </p:to>
                                    </p:set>
                                    <p:animEffect transition="in" filter="wipe(up)">
                                      <p:cBhvr>
                                        <p:cTn id="24" dur="500"/>
                                        <p:tgtEl>
                                          <p:spTgt spid="1778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869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Rectangle 2"/>
          <p:cNvSpPr>
            <a:spLocks noGrp="1" noChangeArrowheads="1"/>
          </p:cNvSpPr>
          <p:nvPr>
            <p:ph type="title"/>
          </p:nvPr>
        </p:nvSpPr>
        <p:spPr/>
        <p:txBody>
          <a:bodyPr>
            <a:normAutofit fontScale="90000"/>
          </a:bodyPr>
          <a:lstStyle/>
          <a:p>
            <a:pPr eaLnBrk="1" hangingPunct="1">
              <a:defRPr/>
            </a:pPr>
            <a:r>
              <a:rPr lang="en-US" sz="4000" smtClean="0"/>
              <a:t>Complications Key Considerations</a:t>
            </a:r>
          </a:p>
        </p:txBody>
      </p:sp>
      <p:sp>
        <p:nvSpPr>
          <p:cNvPr id="80899" name="Rectangle 3"/>
          <p:cNvSpPr>
            <a:spLocks noGrp="1" noChangeArrowheads="1"/>
          </p:cNvSpPr>
          <p:nvPr>
            <p:ph type="body" idx="1"/>
          </p:nvPr>
        </p:nvSpPr>
        <p:spPr>
          <a:xfrm>
            <a:off x="3521075" y="1598613"/>
            <a:ext cx="5160963" cy="4497387"/>
          </a:xfrm>
        </p:spPr>
        <p:txBody>
          <a:bodyPr/>
          <a:lstStyle/>
          <a:p>
            <a:pPr eaLnBrk="1" hangingPunct="1">
              <a:lnSpc>
                <a:spcPct val="90000"/>
              </a:lnSpc>
            </a:pPr>
            <a:r>
              <a:rPr lang="en-US" sz="4000" smtClean="0"/>
              <a:t>Prevent, Delay, Reduce</a:t>
            </a:r>
          </a:p>
          <a:p>
            <a:pPr eaLnBrk="1" hangingPunct="1">
              <a:lnSpc>
                <a:spcPct val="90000"/>
              </a:lnSpc>
            </a:pPr>
            <a:r>
              <a:rPr lang="en-US" smtClean="0"/>
              <a:t>Early treatment</a:t>
            </a:r>
          </a:p>
          <a:p>
            <a:pPr eaLnBrk="1" hangingPunct="1">
              <a:lnSpc>
                <a:spcPct val="90000"/>
              </a:lnSpc>
            </a:pPr>
            <a:r>
              <a:rPr lang="en-US" smtClean="0"/>
              <a:t>Routine exams</a:t>
            </a:r>
          </a:p>
          <a:p>
            <a:pPr eaLnBrk="1" hangingPunct="1">
              <a:lnSpc>
                <a:spcPct val="90000"/>
              </a:lnSpc>
            </a:pPr>
            <a:r>
              <a:rPr lang="en-US" smtClean="0"/>
              <a:t>Report unusual findings right away</a:t>
            </a:r>
          </a:p>
          <a:p>
            <a:pPr eaLnBrk="1" hangingPunct="1">
              <a:lnSpc>
                <a:spcPct val="90000"/>
              </a:lnSpc>
            </a:pPr>
            <a:r>
              <a:rPr lang="en-US" smtClean="0"/>
              <a:t>Use ed materials that work  </a:t>
            </a:r>
          </a:p>
          <a:p>
            <a:pPr eaLnBrk="1" hangingPunct="1">
              <a:lnSpc>
                <a:spcPct val="90000"/>
              </a:lnSpc>
            </a:pPr>
            <a:r>
              <a:rPr lang="en-US" smtClean="0"/>
              <a:t>Resources and referrals</a:t>
            </a:r>
          </a:p>
          <a:p>
            <a:pPr eaLnBrk="1" hangingPunct="1">
              <a:lnSpc>
                <a:spcPct val="90000"/>
              </a:lnSpc>
            </a:pPr>
            <a:endParaRPr lang="en-US" smtClean="0"/>
          </a:p>
        </p:txBody>
      </p:sp>
      <p:pic>
        <p:nvPicPr>
          <p:cNvPr id="80900" name="Picture 4" descr="dax4tk2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76400"/>
            <a:ext cx="3135313"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381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738" name="Rectangle 2"/>
          <p:cNvSpPr>
            <a:spLocks noGrp="1" noChangeArrowheads="1"/>
          </p:cNvSpPr>
          <p:nvPr>
            <p:ph type="title"/>
          </p:nvPr>
        </p:nvSpPr>
        <p:spPr/>
        <p:txBody>
          <a:bodyPr>
            <a:normAutofit fontScale="90000"/>
          </a:bodyPr>
          <a:lstStyle/>
          <a:p>
            <a:pPr eaLnBrk="1" hangingPunct="1">
              <a:defRPr/>
            </a:pPr>
            <a:r>
              <a:rPr lang="en-US" sz="4000" smtClean="0"/>
              <a:t>Severe non-proliferative retinopathy</a:t>
            </a:r>
          </a:p>
        </p:txBody>
      </p:sp>
      <p:sp>
        <p:nvSpPr>
          <p:cNvPr id="94211" name="Rectangle 3"/>
          <p:cNvSpPr>
            <a:spLocks noGrp="1" noChangeArrowheads="1"/>
          </p:cNvSpPr>
          <p:nvPr>
            <p:ph type="body" idx="1"/>
          </p:nvPr>
        </p:nvSpPr>
        <p:spPr>
          <a:xfrm>
            <a:off x="1219200" y="1981200"/>
            <a:ext cx="7924800" cy="5257800"/>
          </a:xfrm>
        </p:spPr>
        <p:txBody>
          <a:bodyPr/>
          <a:lstStyle/>
          <a:p>
            <a:pPr eaLnBrk="1" hangingPunct="1"/>
            <a:r>
              <a:rPr lang="en-US" smtClean="0"/>
              <a:t>Any of the following:</a:t>
            </a:r>
          </a:p>
          <a:p>
            <a:pPr lvl="1" eaLnBrk="1" hangingPunct="1"/>
            <a:r>
              <a:rPr lang="en-US" smtClean="0"/>
              <a:t>20+ intraretinal hemorrhages in each 4 quadrants</a:t>
            </a:r>
          </a:p>
          <a:p>
            <a:pPr lvl="1" eaLnBrk="1" hangingPunct="1"/>
            <a:r>
              <a:rPr lang="en-US" smtClean="0"/>
              <a:t>Venous beading in 2 or &gt; quadrants</a:t>
            </a:r>
          </a:p>
          <a:p>
            <a:pPr lvl="1" eaLnBrk="1" hangingPunct="1"/>
            <a:r>
              <a:rPr lang="en-US" smtClean="0"/>
              <a:t>Prominent intraretinal microvascular abnormalities in 1 or more quadrant</a:t>
            </a:r>
          </a:p>
          <a:p>
            <a:pPr lvl="1" eaLnBrk="1" hangingPunct="1"/>
            <a:r>
              <a:rPr lang="en-US" smtClean="0"/>
              <a:t>No signs of proliferative disease</a:t>
            </a:r>
          </a:p>
          <a:p>
            <a:pPr eaLnBrk="1" hangingPunct="1"/>
            <a:r>
              <a:rPr lang="en-US" smtClean="0"/>
              <a:t>Reexamination several times a year</a:t>
            </a:r>
          </a:p>
        </p:txBody>
      </p:sp>
      <p:sp>
        <p:nvSpPr>
          <p:cNvPr id="94212" name="AutoShape 4"/>
          <p:cNvSpPr>
            <a:spLocks noChangeArrowheads="1"/>
          </p:cNvSpPr>
          <p:nvPr/>
        </p:nvSpPr>
        <p:spPr bwMode="auto">
          <a:xfrm>
            <a:off x="304800" y="1905000"/>
            <a:ext cx="914400" cy="4114800"/>
          </a:xfrm>
          <a:prstGeom prst="downArrow">
            <a:avLst>
              <a:gd name="adj1" fmla="val 50000"/>
              <a:gd name="adj2" fmla="val 112500"/>
            </a:avLst>
          </a:prstGeom>
          <a:gradFill rotWithShape="0">
            <a:gsLst>
              <a:gs pos="0">
                <a:srgbClr val="FF6600"/>
              </a:gs>
              <a:gs pos="100000">
                <a:srgbClr val="762F00"/>
              </a:gs>
            </a:gsLst>
            <a:lin ang="5400000" scaled="1"/>
          </a:gradFill>
          <a:ln w="9525">
            <a:solidFill>
              <a:srgbClr val="FF66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extLst>
      <p:ext uri="{BB962C8B-B14F-4D97-AF65-F5344CB8AC3E}">
        <p14:creationId xmlns:p14="http://schemas.microsoft.com/office/powerpoint/2010/main" val="42546592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670560"/>
          </a:xfrm>
        </p:spPr>
        <p:txBody>
          <a:bodyPr/>
          <a:lstStyle/>
          <a:p>
            <a:r>
              <a:rPr lang="en-US" dirty="0" smtClean="0"/>
              <a:t>Non Proliferative</a:t>
            </a:r>
            <a:endParaRPr lang="en-US" dirty="0"/>
          </a:p>
        </p:txBody>
      </p:sp>
      <p:pic>
        <p:nvPicPr>
          <p:cNvPr id="4" name="Content Placeholder 3"/>
          <p:cNvPicPr>
            <a:picLocks noGrp="1" noChangeAspect="1"/>
          </p:cNvPicPr>
          <p:nvPr>
            <p:ph idx="1"/>
          </p:nvPr>
        </p:nvPicPr>
        <p:blipFill>
          <a:blip r:embed="rId2"/>
          <a:stretch>
            <a:fillRect/>
          </a:stretch>
        </p:blipFill>
        <p:spPr>
          <a:xfrm>
            <a:off x="381000" y="990600"/>
            <a:ext cx="7239000" cy="4748784"/>
          </a:xfrm>
          <a:prstGeom prst="rect">
            <a:avLst/>
          </a:prstGeom>
        </p:spPr>
      </p:pic>
      <p:sp>
        <p:nvSpPr>
          <p:cNvPr id="5" name="TextBox 4"/>
          <p:cNvSpPr txBox="1"/>
          <p:nvPr/>
        </p:nvSpPr>
        <p:spPr>
          <a:xfrm>
            <a:off x="457200" y="5657671"/>
            <a:ext cx="7162800" cy="923330"/>
          </a:xfrm>
          <a:prstGeom prst="rect">
            <a:avLst/>
          </a:prstGeom>
          <a:noFill/>
        </p:spPr>
        <p:txBody>
          <a:bodyPr wrap="square" rtlCol="0">
            <a:spAutoFit/>
          </a:bodyPr>
          <a:lstStyle/>
          <a:p>
            <a:r>
              <a:rPr lang="en-US" dirty="0"/>
              <a:t>D</a:t>
            </a:r>
            <a:r>
              <a:rPr lang="en-US" dirty="0" smtClean="0"/>
              <a:t>ilated </a:t>
            </a:r>
            <a:r>
              <a:rPr lang="en-US" dirty="0"/>
              <a:t>capillaries (</a:t>
            </a:r>
            <a:r>
              <a:rPr lang="en-US" dirty="0" err="1"/>
              <a:t>microaneurisms</a:t>
            </a:r>
            <a:r>
              <a:rPr lang="en-US" dirty="0"/>
              <a:t>) </a:t>
            </a:r>
            <a:r>
              <a:rPr lang="en-US" dirty="0" smtClean="0"/>
              <a:t>leak </a:t>
            </a:r>
            <a:r>
              <a:rPr lang="en-US" dirty="0"/>
              <a:t>red blood cells and plasma into </a:t>
            </a:r>
            <a:r>
              <a:rPr lang="en-US" dirty="0" smtClean="0"/>
              <a:t>retina</a:t>
            </a:r>
            <a:r>
              <a:rPr lang="en-US" dirty="0"/>
              <a:t>. R</a:t>
            </a:r>
            <a:r>
              <a:rPr lang="en-US" dirty="0" smtClean="0"/>
              <a:t>esults </a:t>
            </a:r>
            <a:r>
              <a:rPr lang="en-US" dirty="0"/>
              <a:t>in </a:t>
            </a:r>
            <a:r>
              <a:rPr lang="en-US" dirty="0" smtClean="0"/>
              <a:t>retinal </a:t>
            </a:r>
            <a:r>
              <a:rPr lang="en-US" dirty="0"/>
              <a:t>hemorrhages, </a:t>
            </a:r>
            <a:r>
              <a:rPr lang="en-US" dirty="0" smtClean="0"/>
              <a:t>edema and </a:t>
            </a:r>
            <a:r>
              <a:rPr lang="en-US" dirty="0"/>
              <a:t>deposits (exudates).</a:t>
            </a:r>
          </a:p>
        </p:txBody>
      </p:sp>
    </p:spTree>
    <p:extLst>
      <p:ext uri="{BB962C8B-B14F-4D97-AF65-F5344CB8AC3E}">
        <p14:creationId xmlns:p14="http://schemas.microsoft.com/office/powerpoint/2010/main" val="2425191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57350"/>
            <a:ext cx="7315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p:cNvSpPr txBox="1">
            <a:spLocks noChangeArrowheads="1"/>
          </p:cNvSpPr>
          <p:nvPr/>
        </p:nvSpPr>
        <p:spPr bwMode="auto">
          <a:xfrm>
            <a:off x="685800" y="228600"/>
            <a:ext cx="6858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4000">
                <a:latin typeface="Arial Black" panose="020B0A04020102020204" pitchFamily="34" charset="0"/>
              </a:rPr>
              <a:t>Proliferative Diabetic Retinopathy</a:t>
            </a:r>
          </a:p>
        </p:txBody>
      </p:sp>
    </p:spTree>
    <p:extLst>
      <p:ext uri="{BB962C8B-B14F-4D97-AF65-F5344CB8AC3E}">
        <p14:creationId xmlns:p14="http://schemas.microsoft.com/office/powerpoint/2010/main" val="1303596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1762"/>
                                        </p:tgtEl>
                                        <p:attrNameLst>
                                          <p:attrName>style.visibility</p:attrName>
                                        </p:attrNameLst>
                                      </p:cBhvr>
                                      <p:to>
                                        <p:strVal val="visible"/>
                                      </p:to>
                                    </p:set>
                                    <p:anim calcmode="lin" valueType="num">
                                      <p:cBhvr additive="base">
                                        <p:cTn id="7" dur="2000" fill="hold"/>
                                        <p:tgtEl>
                                          <p:spTgt spid="1781762"/>
                                        </p:tgtEl>
                                        <p:attrNameLst>
                                          <p:attrName>ppt_x</p:attrName>
                                        </p:attrNameLst>
                                      </p:cBhvr>
                                      <p:tavLst>
                                        <p:tav tm="0">
                                          <p:val>
                                            <p:strVal val="0-#ppt_w/2"/>
                                          </p:val>
                                        </p:tav>
                                        <p:tav tm="100000">
                                          <p:val>
                                            <p:strVal val="#ppt_x"/>
                                          </p:val>
                                        </p:tav>
                                      </p:tavLst>
                                    </p:anim>
                                    <p:anim calcmode="lin" valueType="num">
                                      <p:cBhvr additive="base">
                                        <p:cTn id="8" dur="2000" fill="hold"/>
                                        <p:tgtEl>
                                          <p:spTgt spid="17817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043" y="0"/>
            <a:ext cx="7239000" cy="822960"/>
          </a:xfrm>
        </p:spPr>
        <p:txBody>
          <a:bodyPr>
            <a:normAutofit fontScale="90000"/>
          </a:bodyPr>
          <a:lstStyle/>
          <a:p>
            <a:r>
              <a:rPr lang="en-US" dirty="0" smtClean="0"/>
              <a:t>Proliferative retinopathy</a:t>
            </a:r>
            <a:endParaRPr lang="en-US" dirty="0"/>
          </a:p>
        </p:txBody>
      </p:sp>
      <p:pic>
        <p:nvPicPr>
          <p:cNvPr id="7" name="Content Placeholder 6"/>
          <p:cNvPicPr>
            <a:picLocks noGrp="1" noChangeAspect="1"/>
          </p:cNvPicPr>
          <p:nvPr>
            <p:ph idx="1"/>
          </p:nvPr>
        </p:nvPicPr>
        <p:blipFill>
          <a:blip r:embed="rId2"/>
          <a:stretch>
            <a:fillRect/>
          </a:stretch>
        </p:blipFill>
        <p:spPr>
          <a:xfrm>
            <a:off x="382686" y="833749"/>
            <a:ext cx="7239000" cy="4748784"/>
          </a:xfrm>
          <a:prstGeom prst="rect">
            <a:avLst/>
          </a:prstGeom>
        </p:spPr>
      </p:pic>
      <p:sp>
        <p:nvSpPr>
          <p:cNvPr id="8" name="TextBox 7"/>
          <p:cNvSpPr txBox="1"/>
          <p:nvPr/>
        </p:nvSpPr>
        <p:spPr>
          <a:xfrm>
            <a:off x="382686" y="5619621"/>
            <a:ext cx="7389714" cy="1477328"/>
          </a:xfrm>
          <a:prstGeom prst="rect">
            <a:avLst/>
          </a:prstGeom>
          <a:noFill/>
        </p:spPr>
        <p:txBody>
          <a:bodyPr wrap="square" rtlCol="0">
            <a:spAutoFit/>
          </a:bodyPr>
          <a:lstStyle/>
          <a:p>
            <a:r>
              <a:rPr lang="en-US" dirty="0" smtClean="0"/>
              <a:t>Characterized </a:t>
            </a:r>
            <a:r>
              <a:rPr lang="en-US" dirty="0"/>
              <a:t>by new blood vessel formation </a:t>
            </a:r>
            <a:r>
              <a:rPr lang="en-US" dirty="0" smtClean="0"/>
              <a:t>on surface </a:t>
            </a:r>
            <a:r>
              <a:rPr lang="en-US" dirty="0"/>
              <a:t>of </a:t>
            </a:r>
            <a:r>
              <a:rPr lang="en-US" dirty="0" smtClean="0"/>
              <a:t>retina </a:t>
            </a:r>
            <a:r>
              <a:rPr lang="en-US" dirty="0"/>
              <a:t>or the optic nerve. Severe visual loss can occur due to </a:t>
            </a:r>
            <a:r>
              <a:rPr lang="en-US" dirty="0" smtClean="0"/>
              <a:t>vitreous hemorrhage and </a:t>
            </a:r>
            <a:r>
              <a:rPr lang="en-US" dirty="0"/>
              <a:t>retinal detachment. </a:t>
            </a:r>
            <a:r>
              <a:rPr lang="en-US" dirty="0" smtClean="0"/>
              <a:t>Note </a:t>
            </a:r>
            <a:r>
              <a:rPr lang="en-US" dirty="0"/>
              <a:t>fine network of new blood vessels on the surface of the optic nerve</a:t>
            </a:r>
          </a:p>
          <a:p>
            <a:endParaRPr lang="en-US" dirty="0"/>
          </a:p>
        </p:txBody>
      </p:sp>
    </p:spTree>
    <p:extLst>
      <p:ext uri="{BB962C8B-B14F-4D97-AF65-F5344CB8AC3E}">
        <p14:creationId xmlns:p14="http://schemas.microsoft.com/office/powerpoint/2010/main" val="34694147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40063" y="838201"/>
            <a:ext cx="8382000" cy="533400"/>
          </a:xfrm>
        </p:spPr>
        <p:txBody>
          <a:bodyPr>
            <a:normAutofit fontScale="90000"/>
          </a:bodyPr>
          <a:lstStyle/>
          <a:p>
            <a:pPr eaLnBrk="1" hangingPunct="1"/>
            <a:r>
              <a:rPr lang="en-US" sz="4000" dirty="0" smtClean="0">
                <a:effectLst/>
              </a:rPr>
              <a:t>Proliferative Diabetic Retinopathy</a:t>
            </a:r>
          </a:p>
        </p:txBody>
      </p:sp>
      <p:sp>
        <p:nvSpPr>
          <p:cNvPr id="98307" name="Rectangle 3"/>
          <p:cNvSpPr>
            <a:spLocks noGrp="1" noChangeArrowheads="1"/>
          </p:cNvSpPr>
          <p:nvPr>
            <p:ph type="body" idx="1"/>
          </p:nvPr>
        </p:nvSpPr>
        <p:spPr>
          <a:xfrm>
            <a:off x="219159" y="1828800"/>
            <a:ext cx="8229600" cy="4648200"/>
          </a:xfrm>
        </p:spPr>
        <p:txBody>
          <a:bodyPr/>
          <a:lstStyle/>
          <a:p>
            <a:pPr eaLnBrk="1" hangingPunct="1"/>
            <a:r>
              <a:rPr lang="en-US" sz="3600" dirty="0" smtClean="0"/>
              <a:t> Clinical Findings</a:t>
            </a:r>
          </a:p>
          <a:p>
            <a:pPr lvl="1" eaLnBrk="1" hangingPunct="1"/>
            <a:r>
              <a:rPr lang="en-US" sz="3200" dirty="0" smtClean="0"/>
              <a:t>Ischemia induced neovascularization</a:t>
            </a:r>
          </a:p>
          <a:p>
            <a:pPr lvl="2" eaLnBrk="1" hangingPunct="1"/>
            <a:r>
              <a:rPr lang="en-US" sz="2800" dirty="0" smtClean="0"/>
              <a:t>at the optic disk (NVD)</a:t>
            </a:r>
          </a:p>
          <a:p>
            <a:pPr lvl="2" eaLnBrk="1" hangingPunct="1"/>
            <a:r>
              <a:rPr lang="en-US" sz="2800" dirty="0" smtClean="0"/>
              <a:t>elsewhere in the retina (NVE)</a:t>
            </a:r>
            <a:endParaRPr lang="en-US" sz="2600" dirty="0" smtClean="0"/>
          </a:p>
          <a:p>
            <a:pPr lvl="1" eaLnBrk="1" hangingPunct="1"/>
            <a:r>
              <a:rPr lang="en-US" sz="3200" dirty="0" smtClean="0"/>
              <a:t>Vitreous hemorrhage</a:t>
            </a:r>
          </a:p>
          <a:p>
            <a:pPr lvl="1" eaLnBrk="1" hangingPunct="1"/>
            <a:r>
              <a:rPr lang="en-US" sz="3200" dirty="0" smtClean="0"/>
              <a:t>Retinal traction, tears, and detachment</a:t>
            </a:r>
          </a:p>
          <a:p>
            <a:pPr lvl="1" eaLnBrk="1" hangingPunct="1"/>
            <a:r>
              <a:rPr lang="en-US" sz="3200" dirty="0" smtClean="0"/>
              <a:t>Diabetes Macular Edema must also be evaluated </a:t>
            </a:r>
          </a:p>
        </p:txBody>
      </p:sp>
      <p:sp>
        <p:nvSpPr>
          <p:cNvPr id="98308" name="Line 4"/>
          <p:cNvSpPr>
            <a:spLocks noChangeShapeType="1"/>
          </p:cNvSpPr>
          <p:nvPr/>
        </p:nvSpPr>
        <p:spPr bwMode="auto">
          <a:xfrm>
            <a:off x="34391" y="1524000"/>
            <a:ext cx="8458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3068827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
          <p:cNvSpPr>
            <a:spLocks noGrp="1" noChangeArrowheads="1"/>
          </p:cNvSpPr>
          <p:nvPr>
            <p:ph type="title"/>
          </p:nvPr>
        </p:nvSpPr>
        <p:spPr>
          <a:xfrm>
            <a:off x="685800" y="228600"/>
            <a:ext cx="7772400" cy="609600"/>
          </a:xfrm>
        </p:spPr>
        <p:txBody>
          <a:bodyPr/>
          <a:lstStyle/>
          <a:p>
            <a:pPr eaLnBrk="1" hangingPunct="1">
              <a:defRPr/>
            </a:pPr>
            <a:r>
              <a:rPr lang="en-US" smtClean="0"/>
              <a:t>PDR Management </a:t>
            </a:r>
          </a:p>
        </p:txBody>
      </p:sp>
      <p:sp>
        <p:nvSpPr>
          <p:cNvPr id="99331" name="Rectangle 3"/>
          <p:cNvSpPr>
            <a:spLocks noGrp="1" noChangeArrowheads="1"/>
          </p:cNvSpPr>
          <p:nvPr>
            <p:ph type="body" idx="1"/>
          </p:nvPr>
        </p:nvSpPr>
        <p:spPr>
          <a:xfrm>
            <a:off x="685800" y="1295400"/>
            <a:ext cx="7772400" cy="5105400"/>
          </a:xfrm>
        </p:spPr>
        <p:txBody>
          <a:bodyPr/>
          <a:lstStyle/>
          <a:p>
            <a:pPr eaLnBrk="1" hangingPunct="1"/>
            <a:r>
              <a:rPr lang="en-US" sz="3600" smtClean="0"/>
              <a:t>Management/Treatment</a:t>
            </a:r>
          </a:p>
          <a:p>
            <a:pPr lvl="1" eaLnBrk="1" hangingPunct="1"/>
            <a:r>
              <a:rPr lang="en-US" sz="3200" smtClean="0"/>
              <a:t>2-4 month follow-up</a:t>
            </a:r>
          </a:p>
          <a:p>
            <a:pPr lvl="1" eaLnBrk="1" hangingPunct="1"/>
            <a:r>
              <a:rPr lang="en-US" sz="3200" smtClean="0"/>
              <a:t>Color fundus photography</a:t>
            </a:r>
          </a:p>
          <a:p>
            <a:pPr lvl="1" eaLnBrk="1" hangingPunct="1"/>
            <a:r>
              <a:rPr lang="en-US" sz="3200" smtClean="0"/>
              <a:t>Panretinal photocoagulation (3-4 month follow-up)</a:t>
            </a:r>
          </a:p>
          <a:p>
            <a:pPr lvl="1" eaLnBrk="1" hangingPunct="1"/>
            <a:r>
              <a:rPr lang="en-US" sz="3200" smtClean="0"/>
              <a:t>Vitrectomy if bleeding into vitreous</a:t>
            </a:r>
          </a:p>
          <a:p>
            <a:pPr lvl="1" eaLnBrk="1" hangingPunct="1"/>
            <a:r>
              <a:rPr lang="en-US" sz="3200" smtClean="0"/>
              <a:t>If macular edema present: focal photocoagulation, fluorescein angiography</a:t>
            </a:r>
          </a:p>
          <a:p>
            <a:pPr lvl="1" eaLnBrk="1" hangingPunct="1"/>
            <a:endParaRPr lang="en-US" sz="3200" smtClean="0"/>
          </a:p>
        </p:txBody>
      </p:sp>
      <p:sp>
        <p:nvSpPr>
          <p:cNvPr id="99332" name="Line 4"/>
          <p:cNvSpPr>
            <a:spLocks noChangeShapeType="1"/>
          </p:cNvSpPr>
          <p:nvPr/>
        </p:nvSpPr>
        <p:spPr bwMode="auto">
          <a:xfrm>
            <a:off x="304800" y="914400"/>
            <a:ext cx="8458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6299199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762000"/>
          </a:xfrm>
        </p:spPr>
        <p:txBody>
          <a:bodyPr>
            <a:normAutofit/>
          </a:bodyPr>
          <a:lstStyle/>
          <a:p>
            <a:r>
              <a:rPr lang="en-US" dirty="0" smtClean="0"/>
              <a:t>Fluorescein Angiogram</a:t>
            </a:r>
            <a:endParaRPr lang="en-US" dirty="0"/>
          </a:p>
        </p:txBody>
      </p:sp>
      <p:pic>
        <p:nvPicPr>
          <p:cNvPr id="4" name="Content Placeholder 3"/>
          <p:cNvPicPr>
            <a:picLocks noGrp="1" noChangeAspect="1"/>
          </p:cNvPicPr>
          <p:nvPr>
            <p:ph idx="1"/>
          </p:nvPr>
        </p:nvPicPr>
        <p:blipFill>
          <a:blip r:embed="rId2"/>
          <a:stretch>
            <a:fillRect/>
          </a:stretch>
        </p:blipFill>
        <p:spPr>
          <a:xfrm>
            <a:off x="476756" y="838200"/>
            <a:ext cx="7239000" cy="4748784"/>
          </a:xfrm>
          <a:prstGeom prst="rect">
            <a:avLst/>
          </a:prstGeom>
        </p:spPr>
      </p:pic>
      <p:sp>
        <p:nvSpPr>
          <p:cNvPr id="5" name="TextBox 4"/>
          <p:cNvSpPr txBox="1"/>
          <p:nvPr/>
        </p:nvSpPr>
        <p:spPr>
          <a:xfrm>
            <a:off x="381000" y="5684644"/>
            <a:ext cx="7924800" cy="923330"/>
          </a:xfrm>
          <a:prstGeom prst="rect">
            <a:avLst/>
          </a:prstGeom>
          <a:noFill/>
        </p:spPr>
        <p:txBody>
          <a:bodyPr wrap="square" rtlCol="0">
            <a:spAutoFit/>
          </a:bodyPr>
          <a:lstStyle/>
          <a:p>
            <a:r>
              <a:rPr lang="en-US" b="1" dirty="0"/>
              <a:t>Fluorescein Angiogram, 5 Minutes After Dye Injection.</a:t>
            </a:r>
          </a:p>
          <a:p>
            <a:r>
              <a:rPr lang="en-US" dirty="0" smtClean="0"/>
              <a:t>Fuzzy </a:t>
            </a:r>
            <a:r>
              <a:rPr lang="en-US" dirty="0"/>
              <a:t>white </a:t>
            </a:r>
            <a:r>
              <a:rPr lang="en-US" dirty="0" smtClean="0"/>
              <a:t>areas represent </a:t>
            </a:r>
            <a:r>
              <a:rPr lang="en-US" dirty="0"/>
              <a:t>dye leaking </a:t>
            </a:r>
            <a:r>
              <a:rPr lang="en-US" dirty="0" smtClean="0"/>
              <a:t>into retina from </a:t>
            </a:r>
            <a:r>
              <a:rPr lang="en-US" dirty="0" err="1" smtClean="0"/>
              <a:t>microaneurisms</a:t>
            </a:r>
            <a:r>
              <a:rPr lang="en-US" dirty="0" smtClean="0"/>
              <a:t>. This </a:t>
            </a:r>
            <a:r>
              <a:rPr lang="en-US" dirty="0"/>
              <a:t>illustrates the mechanism which causes macular edema.</a:t>
            </a:r>
          </a:p>
        </p:txBody>
      </p:sp>
    </p:spTree>
    <p:extLst>
      <p:ext uri="{BB962C8B-B14F-4D97-AF65-F5344CB8AC3E}">
        <p14:creationId xmlns:p14="http://schemas.microsoft.com/office/powerpoint/2010/main" val="2078378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Box 3"/>
          <p:cNvSpPr txBox="1">
            <a:spLocks noChangeArrowheads="1"/>
          </p:cNvSpPr>
          <p:nvPr/>
        </p:nvSpPr>
        <p:spPr bwMode="auto">
          <a:xfrm>
            <a:off x="304800" y="5105400"/>
            <a:ext cx="8382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000"/>
              <a:t>Decreases risk of severe vision loss by 50% or more</a:t>
            </a:r>
          </a:p>
          <a:p>
            <a:pPr algn="ctr"/>
            <a:r>
              <a:rPr lang="en-US" sz="2000"/>
              <a:t>Destroys 12% of retina and loss of visual field.</a:t>
            </a:r>
          </a:p>
          <a:p>
            <a:pPr algn="ctr"/>
            <a:r>
              <a:rPr lang="en-US" sz="2000"/>
              <a:t>Once stabilized, can achieve excellent control of PDR </a:t>
            </a:r>
          </a:p>
          <a:p>
            <a:pPr algn="ctr"/>
            <a:r>
              <a:rPr lang="en-US" sz="2000"/>
              <a:t>if B/P and BG well controlled. </a:t>
            </a:r>
          </a:p>
          <a:p>
            <a:endParaRPr lang="en-US"/>
          </a:p>
        </p:txBody>
      </p:sp>
      <p:sp>
        <p:nvSpPr>
          <p:cNvPr id="1787906" name="Rectangle 2"/>
          <p:cNvSpPr>
            <a:spLocks noGrp="1" noChangeArrowheads="1"/>
          </p:cNvSpPr>
          <p:nvPr>
            <p:ph type="title"/>
          </p:nvPr>
        </p:nvSpPr>
        <p:spPr>
          <a:xfrm>
            <a:off x="457200" y="320040"/>
            <a:ext cx="7467600" cy="1143000"/>
          </a:xfrm>
        </p:spPr>
        <p:txBody>
          <a:bodyPr>
            <a:normAutofit fontScale="90000"/>
          </a:bodyPr>
          <a:lstStyle/>
          <a:p>
            <a:pPr eaLnBrk="1" hangingPunct="1">
              <a:defRPr/>
            </a:pPr>
            <a:r>
              <a:rPr lang="en-US" dirty="0" smtClean="0"/>
              <a:t>Pan Retinal Photocoagulation</a:t>
            </a:r>
          </a:p>
        </p:txBody>
      </p:sp>
      <p:pic>
        <p:nvPicPr>
          <p:cNvPr id="2" name="Picture 1"/>
          <p:cNvPicPr>
            <a:picLocks noChangeAspect="1"/>
          </p:cNvPicPr>
          <p:nvPr/>
        </p:nvPicPr>
        <p:blipFill>
          <a:blip r:embed="rId3"/>
          <a:stretch>
            <a:fillRect/>
          </a:stretch>
        </p:blipFill>
        <p:spPr>
          <a:xfrm>
            <a:off x="1752600" y="1600200"/>
            <a:ext cx="5064512" cy="3322320"/>
          </a:xfrm>
          <a:prstGeom prst="rect">
            <a:avLst/>
          </a:prstGeom>
        </p:spPr>
      </p:pic>
    </p:spTree>
    <p:extLst>
      <p:ext uri="{BB962C8B-B14F-4D97-AF65-F5344CB8AC3E}">
        <p14:creationId xmlns:p14="http://schemas.microsoft.com/office/powerpoint/2010/main" val="4222296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smtClean="0"/>
              <a:t>Retinopathy Prevention</a:t>
            </a:r>
          </a:p>
        </p:txBody>
      </p:sp>
      <p:sp>
        <p:nvSpPr>
          <p:cNvPr id="2" name="Content Placeholder 1"/>
          <p:cNvSpPr>
            <a:spLocks noGrp="1"/>
          </p:cNvSpPr>
          <p:nvPr>
            <p:ph sz="half" idx="1"/>
          </p:nvPr>
        </p:nvSpPr>
        <p:spPr>
          <a:xfrm>
            <a:off x="304800" y="1598613"/>
            <a:ext cx="3962400" cy="4497387"/>
          </a:xfrm>
        </p:spPr>
        <p:txBody>
          <a:bodyPr/>
          <a:lstStyle/>
          <a:p>
            <a:pPr>
              <a:defRPr/>
            </a:pPr>
            <a:r>
              <a:rPr lang="en-US" sz="3200" dirty="0"/>
              <a:t>To reduce the risk or slow the progression of retinopathy</a:t>
            </a:r>
          </a:p>
          <a:p>
            <a:pPr lvl="1">
              <a:defRPr/>
            </a:pPr>
            <a:r>
              <a:rPr lang="en-US" sz="3200" dirty="0">
                <a:solidFill>
                  <a:schemeClr val="tx2">
                    <a:lumMod val="50000"/>
                  </a:schemeClr>
                </a:solidFill>
              </a:rPr>
              <a:t>Optimize glycemic control </a:t>
            </a:r>
            <a:r>
              <a:rPr lang="en-US" sz="3200" dirty="0" smtClean="0">
                <a:solidFill>
                  <a:schemeClr val="tx2">
                    <a:lumMod val="50000"/>
                  </a:schemeClr>
                </a:solidFill>
              </a:rPr>
              <a:t> </a:t>
            </a:r>
            <a:endParaRPr lang="en-US" sz="3200" dirty="0">
              <a:solidFill>
                <a:schemeClr val="tx2">
                  <a:lumMod val="50000"/>
                </a:schemeClr>
              </a:solidFill>
            </a:endParaRPr>
          </a:p>
          <a:p>
            <a:pPr lvl="1">
              <a:defRPr/>
            </a:pPr>
            <a:r>
              <a:rPr lang="en-US" sz="3200" dirty="0">
                <a:solidFill>
                  <a:schemeClr val="tx2">
                    <a:lumMod val="50000"/>
                  </a:schemeClr>
                </a:solidFill>
              </a:rPr>
              <a:t>Optimize blood pressure control </a:t>
            </a:r>
            <a:r>
              <a:rPr lang="en-US" sz="3200" dirty="0" smtClean="0">
                <a:solidFill>
                  <a:schemeClr val="tx2">
                    <a:lumMod val="50000"/>
                  </a:schemeClr>
                </a:solidFill>
              </a:rPr>
              <a:t> </a:t>
            </a:r>
            <a:endParaRPr lang="en-US" sz="3200" dirty="0">
              <a:solidFill>
                <a:schemeClr val="tx2">
                  <a:lumMod val="50000"/>
                </a:schemeClr>
              </a:solidFill>
            </a:endParaRPr>
          </a:p>
          <a:p>
            <a:pPr>
              <a:defRPr/>
            </a:pPr>
            <a:endParaRPr lang="en-US" sz="3600" dirty="0">
              <a:solidFill>
                <a:schemeClr val="accent5">
                  <a:lumMod val="60000"/>
                  <a:lumOff val="40000"/>
                </a:schemeClr>
              </a:solidFill>
            </a:endParaRPr>
          </a:p>
        </p:txBody>
      </p:sp>
      <p:sp>
        <p:nvSpPr>
          <p:cNvPr id="101380" name="Content Placeholder 2"/>
          <p:cNvSpPr>
            <a:spLocks noGrp="1"/>
          </p:cNvSpPr>
          <p:nvPr>
            <p:ph sz="half" idx="2"/>
          </p:nvPr>
        </p:nvSpPr>
        <p:spPr/>
        <p:txBody>
          <a:bodyPr/>
          <a:lstStyle/>
          <a:p>
            <a:endParaRPr lang="en-US" smtClean="0"/>
          </a:p>
        </p:txBody>
      </p:sp>
      <p:pic>
        <p:nvPicPr>
          <p:cNvPr id="1013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735" y="1676400"/>
            <a:ext cx="41036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9327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0978" name="Rectangle 2"/>
          <p:cNvSpPr>
            <a:spLocks noGrp="1" noChangeArrowheads="1"/>
          </p:cNvSpPr>
          <p:nvPr>
            <p:ph type="title"/>
          </p:nvPr>
        </p:nvSpPr>
        <p:spPr>
          <a:xfrm>
            <a:off x="685800" y="304800"/>
            <a:ext cx="7772400" cy="609600"/>
          </a:xfrm>
        </p:spPr>
        <p:txBody>
          <a:bodyPr/>
          <a:lstStyle/>
          <a:p>
            <a:pPr eaLnBrk="1" hangingPunct="1">
              <a:defRPr/>
            </a:pPr>
            <a:r>
              <a:rPr lang="en-US" dirty="0" smtClean="0"/>
              <a:t>Retinopathy Screening</a:t>
            </a:r>
          </a:p>
        </p:txBody>
      </p:sp>
      <p:sp>
        <p:nvSpPr>
          <p:cNvPr id="102403" name="Line 3"/>
          <p:cNvSpPr>
            <a:spLocks noChangeShapeType="1"/>
          </p:cNvSpPr>
          <p:nvPr/>
        </p:nvSpPr>
        <p:spPr bwMode="auto">
          <a:xfrm>
            <a:off x="533400" y="1066800"/>
            <a:ext cx="80010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0980" name="Rectangle 4"/>
          <p:cNvSpPr>
            <a:spLocks noGrp="1" noChangeArrowheads="1"/>
          </p:cNvSpPr>
          <p:nvPr>
            <p:ph type="body" sz="half" idx="1"/>
          </p:nvPr>
        </p:nvSpPr>
        <p:spPr>
          <a:xfrm>
            <a:off x="228600" y="1219200"/>
            <a:ext cx="8915400" cy="5638800"/>
          </a:xfrm>
        </p:spPr>
        <p:txBody>
          <a:bodyPr/>
          <a:lstStyle/>
          <a:p>
            <a:pPr marL="0" indent="0" eaLnBrk="1" hangingPunct="1">
              <a:buFont typeface="Wingdings" panose="05000000000000000000" pitchFamily="2" charset="2"/>
              <a:buNone/>
              <a:defRPr/>
            </a:pPr>
            <a:r>
              <a:rPr lang="en-US" dirty="0" smtClean="0"/>
              <a:t>Initial dilated and comprehensive eye exam by an ophthalmologist or optometrist</a:t>
            </a:r>
          </a:p>
          <a:p>
            <a:pPr lvl="1" eaLnBrk="1" hangingPunct="1">
              <a:defRPr/>
            </a:pPr>
            <a:r>
              <a:rPr lang="en-US" sz="2400" dirty="0" smtClean="0">
                <a:solidFill>
                  <a:schemeClr val="tx1"/>
                </a:solidFill>
              </a:rPr>
              <a:t>Type 1 - children age 10 + and adults</a:t>
            </a:r>
          </a:p>
          <a:p>
            <a:pPr lvl="2" eaLnBrk="1" hangingPunct="1">
              <a:defRPr/>
            </a:pPr>
            <a:r>
              <a:rPr lang="en-US" sz="2400" dirty="0"/>
              <a:t>s</a:t>
            </a:r>
            <a:r>
              <a:rPr lang="en-US" sz="2400" dirty="0" smtClean="0"/>
              <a:t>creen within 5 years of diagnosis</a:t>
            </a:r>
          </a:p>
          <a:p>
            <a:pPr lvl="1" eaLnBrk="1" hangingPunct="1">
              <a:defRPr/>
            </a:pPr>
            <a:endParaRPr lang="en-US" sz="2400" dirty="0">
              <a:solidFill>
                <a:schemeClr val="tx1"/>
              </a:solidFill>
            </a:endParaRPr>
          </a:p>
          <a:p>
            <a:pPr lvl="1" eaLnBrk="1" hangingPunct="1">
              <a:defRPr/>
            </a:pPr>
            <a:r>
              <a:rPr lang="en-US" sz="2400" dirty="0" smtClean="0">
                <a:solidFill>
                  <a:schemeClr val="tx1"/>
                </a:solidFill>
              </a:rPr>
              <a:t>Type 2 diabetes - screen at time of diagnosis</a:t>
            </a:r>
          </a:p>
          <a:p>
            <a:pPr lvl="1" eaLnBrk="1" hangingPunct="1">
              <a:defRPr/>
            </a:pPr>
            <a:endParaRPr lang="en-US" sz="2400" dirty="0" smtClean="0">
              <a:solidFill>
                <a:schemeClr val="tx1"/>
              </a:solidFill>
            </a:endParaRPr>
          </a:p>
          <a:p>
            <a:pPr lvl="1" eaLnBrk="1" hangingPunct="1">
              <a:defRPr/>
            </a:pPr>
            <a:r>
              <a:rPr lang="en-US" sz="2400" dirty="0" smtClean="0">
                <a:solidFill>
                  <a:schemeClr val="tx1"/>
                </a:solidFill>
              </a:rPr>
              <a:t>Women with preexisting diabetes who are planning pregnancy or are pregnant</a:t>
            </a:r>
          </a:p>
          <a:p>
            <a:pPr lvl="2">
              <a:defRPr/>
            </a:pPr>
            <a:r>
              <a:rPr lang="en-US" sz="2400" dirty="0" smtClean="0"/>
              <a:t>Comprehensive eye examination</a:t>
            </a:r>
          </a:p>
          <a:p>
            <a:pPr lvl="2">
              <a:defRPr/>
            </a:pPr>
            <a:r>
              <a:rPr lang="en-US" sz="2400" dirty="0" smtClean="0"/>
              <a:t>Eye examination should occur in the first trimester  </a:t>
            </a:r>
          </a:p>
          <a:p>
            <a:pPr lvl="2">
              <a:defRPr/>
            </a:pPr>
            <a:r>
              <a:rPr lang="en-US" sz="2400" dirty="0" smtClean="0"/>
              <a:t>Close follow-up throughout pregnancy and for 1 year postpartum</a:t>
            </a:r>
          </a:p>
          <a:p>
            <a:pPr marL="57150" indent="0" eaLnBrk="1" hangingPunct="1">
              <a:buFont typeface="Wingdings" panose="05000000000000000000" pitchFamily="2" charset="2"/>
              <a:buNone/>
              <a:defRPr/>
            </a:pPr>
            <a:endParaRPr lang="en-US" sz="2800" baseline="30000" dirty="0"/>
          </a:p>
          <a:p>
            <a:pPr eaLnBrk="1" hangingPunct="1">
              <a:defRPr/>
            </a:pPr>
            <a:endParaRPr lang="en-US" sz="2800" dirty="0" smtClean="0"/>
          </a:p>
        </p:txBody>
      </p:sp>
    </p:spTree>
    <p:extLst>
      <p:ext uri="{BB962C8B-B14F-4D97-AF65-F5344CB8AC3E}">
        <p14:creationId xmlns:p14="http://schemas.microsoft.com/office/powerpoint/2010/main" val="2328316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0980">
                                            <p:txEl>
                                              <p:pRg st="0" end="0"/>
                                            </p:txEl>
                                          </p:spTgt>
                                        </p:tgtEl>
                                        <p:attrNameLst>
                                          <p:attrName>style.visibility</p:attrName>
                                        </p:attrNameLst>
                                      </p:cBhvr>
                                      <p:to>
                                        <p:strVal val="visible"/>
                                      </p:to>
                                    </p:set>
                                    <p:animEffect transition="in" filter="wipe(up)">
                                      <p:cBhvr>
                                        <p:cTn id="7" dur="500"/>
                                        <p:tgtEl>
                                          <p:spTgt spid="1790980">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90980">
                                            <p:txEl>
                                              <p:pRg st="1" end="1"/>
                                            </p:txEl>
                                          </p:spTgt>
                                        </p:tgtEl>
                                        <p:attrNameLst>
                                          <p:attrName>style.visibility</p:attrName>
                                        </p:attrNameLst>
                                      </p:cBhvr>
                                      <p:to>
                                        <p:strVal val="visible"/>
                                      </p:to>
                                    </p:set>
                                    <p:animEffect transition="in" filter="wipe(up)">
                                      <p:cBhvr>
                                        <p:cTn id="10" dur="500"/>
                                        <p:tgtEl>
                                          <p:spTgt spid="1790980">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90980">
                                            <p:txEl>
                                              <p:pRg st="2" end="2"/>
                                            </p:txEl>
                                          </p:spTgt>
                                        </p:tgtEl>
                                        <p:attrNameLst>
                                          <p:attrName>style.visibility</p:attrName>
                                        </p:attrNameLst>
                                      </p:cBhvr>
                                      <p:to>
                                        <p:strVal val="visible"/>
                                      </p:to>
                                    </p:set>
                                    <p:animEffect transition="in" filter="wipe(up)">
                                      <p:cBhvr>
                                        <p:cTn id="13" dur="500"/>
                                        <p:tgtEl>
                                          <p:spTgt spid="1790980">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90980">
                                            <p:txEl>
                                              <p:pRg st="4" end="4"/>
                                            </p:txEl>
                                          </p:spTgt>
                                        </p:tgtEl>
                                        <p:attrNameLst>
                                          <p:attrName>style.visibility</p:attrName>
                                        </p:attrNameLst>
                                      </p:cBhvr>
                                      <p:to>
                                        <p:strVal val="visible"/>
                                      </p:to>
                                    </p:set>
                                    <p:animEffect transition="in" filter="wipe(up)">
                                      <p:cBhvr>
                                        <p:cTn id="16" dur="500"/>
                                        <p:tgtEl>
                                          <p:spTgt spid="1790980">
                                            <p:txEl>
                                              <p:pRg st="4" end="4"/>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790980">
                                            <p:txEl>
                                              <p:pRg st="6" end="6"/>
                                            </p:txEl>
                                          </p:spTgt>
                                        </p:tgtEl>
                                        <p:attrNameLst>
                                          <p:attrName>style.visibility</p:attrName>
                                        </p:attrNameLst>
                                      </p:cBhvr>
                                      <p:to>
                                        <p:strVal val="visible"/>
                                      </p:to>
                                    </p:set>
                                    <p:animEffect transition="in" filter="wipe(up)">
                                      <p:cBhvr>
                                        <p:cTn id="19" dur="500"/>
                                        <p:tgtEl>
                                          <p:spTgt spid="1790980">
                                            <p:txEl>
                                              <p:pRg st="6" end="6"/>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790980">
                                            <p:txEl>
                                              <p:pRg st="7" end="7"/>
                                            </p:txEl>
                                          </p:spTgt>
                                        </p:tgtEl>
                                        <p:attrNameLst>
                                          <p:attrName>style.visibility</p:attrName>
                                        </p:attrNameLst>
                                      </p:cBhvr>
                                      <p:to>
                                        <p:strVal val="visible"/>
                                      </p:to>
                                    </p:set>
                                    <p:animEffect transition="in" filter="wipe(up)">
                                      <p:cBhvr>
                                        <p:cTn id="22" dur="500"/>
                                        <p:tgtEl>
                                          <p:spTgt spid="1790980">
                                            <p:txEl>
                                              <p:pRg st="7" end="7"/>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90980">
                                            <p:txEl>
                                              <p:pRg st="8" end="8"/>
                                            </p:txEl>
                                          </p:spTgt>
                                        </p:tgtEl>
                                        <p:attrNameLst>
                                          <p:attrName>style.visibility</p:attrName>
                                        </p:attrNameLst>
                                      </p:cBhvr>
                                      <p:to>
                                        <p:strVal val="visible"/>
                                      </p:to>
                                    </p:set>
                                    <p:animEffect transition="in" filter="wipe(up)">
                                      <p:cBhvr>
                                        <p:cTn id="25" dur="500"/>
                                        <p:tgtEl>
                                          <p:spTgt spid="1790980">
                                            <p:txEl>
                                              <p:pRg st="8" end="8"/>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790980">
                                            <p:txEl>
                                              <p:pRg st="9" end="9"/>
                                            </p:txEl>
                                          </p:spTgt>
                                        </p:tgtEl>
                                        <p:attrNameLst>
                                          <p:attrName>style.visibility</p:attrName>
                                        </p:attrNameLst>
                                      </p:cBhvr>
                                      <p:to>
                                        <p:strVal val="visible"/>
                                      </p:to>
                                    </p:set>
                                    <p:animEffect transition="in" filter="wipe(up)">
                                      <p:cBhvr>
                                        <p:cTn id="28" dur="500"/>
                                        <p:tgtEl>
                                          <p:spTgt spid="179098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0980"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770" name="Rectangle 2"/>
          <p:cNvSpPr>
            <a:spLocks noGrp="1" noChangeArrowheads="1"/>
          </p:cNvSpPr>
          <p:nvPr>
            <p:ph type="title"/>
          </p:nvPr>
        </p:nvSpPr>
        <p:spPr>
          <a:xfrm>
            <a:off x="346753" y="685800"/>
            <a:ext cx="7239000" cy="1143000"/>
          </a:xfrm>
        </p:spPr>
        <p:txBody>
          <a:bodyPr lIns="90488" tIns="44450" rIns="90488" bIns="44450" anchor="b" anchorCtr="0">
            <a:normAutofit fontScale="90000"/>
          </a:bodyPr>
          <a:lstStyle/>
          <a:p>
            <a:pPr eaLnBrk="1" hangingPunct="1">
              <a:defRPr/>
            </a:pPr>
            <a:r>
              <a:rPr lang="en-US" sz="5500" dirty="0" smtClean="0"/>
              <a:t>Diabetes and the Heart</a:t>
            </a:r>
            <a:endParaRPr lang="en-US" sz="6000" dirty="0" smtClean="0"/>
          </a:p>
        </p:txBody>
      </p:sp>
      <p:sp>
        <p:nvSpPr>
          <p:cNvPr id="1696771" name="Rectangle 3"/>
          <p:cNvSpPr>
            <a:spLocks noGrp="1" noChangeArrowheads="1"/>
          </p:cNvSpPr>
          <p:nvPr>
            <p:ph type="body" idx="1"/>
          </p:nvPr>
        </p:nvSpPr>
        <p:spPr>
          <a:xfrm>
            <a:off x="2892425" y="2362199"/>
            <a:ext cx="5484813" cy="3471863"/>
          </a:xfrm>
        </p:spPr>
        <p:txBody>
          <a:bodyPr lIns="90488" tIns="44450" rIns="90488" bIns="44450">
            <a:normAutofit/>
          </a:bodyPr>
          <a:lstStyle/>
          <a:p>
            <a:pPr eaLnBrk="1" hangingPunct="1">
              <a:lnSpc>
                <a:spcPct val="90000"/>
              </a:lnSpc>
              <a:buFont typeface="Wingdings" panose="05000000000000000000" pitchFamily="2" charset="2"/>
              <a:buNone/>
            </a:pPr>
            <a:r>
              <a:rPr lang="en-US" sz="4400" dirty="0" smtClean="0">
                <a:solidFill>
                  <a:schemeClr val="hlink"/>
                </a:solidFill>
              </a:rPr>
              <a:t>Diabetes is a Vascular Disease  </a:t>
            </a:r>
          </a:p>
          <a:p>
            <a:pPr algn="r" eaLnBrk="1" hangingPunct="1">
              <a:lnSpc>
                <a:spcPct val="90000"/>
              </a:lnSpc>
              <a:buFont typeface="Wingdings" panose="05000000000000000000" pitchFamily="2" charset="2"/>
              <a:buNone/>
            </a:pPr>
            <a:r>
              <a:rPr lang="en-US" sz="3600" i="1" dirty="0" smtClean="0"/>
              <a:t> </a:t>
            </a:r>
            <a:endParaRPr lang="en-US" sz="4000" dirty="0" smtClean="0">
              <a:solidFill>
                <a:schemeClr val="tx2"/>
              </a:solidFill>
            </a:endParaRPr>
          </a:p>
        </p:txBody>
      </p:sp>
      <p:graphicFrame>
        <p:nvGraphicFramePr>
          <p:cNvPr id="52228" name="Object 4"/>
          <p:cNvGraphicFramePr>
            <a:graphicFrameLocks noChangeAspect="1"/>
          </p:cNvGraphicFramePr>
          <p:nvPr>
            <p:extLst>
              <p:ext uri="{D42A27DB-BD31-4B8C-83A1-F6EECF244321}">
                <p14:modId xmlns:p14="http://schemas.microsoft.com/office/powerpoint/2010/main" val="861553375"/>
              </p:ext>
            </p:extLst>
          </p:nvPr>
        </p:nvGraphicFramePr>
        <p:xfrm>
          <a:off x="346753" y="2362200"/>
          <a:ext cx="2265363" cy="2590800"/>
        </p:xfrm>
        <a:graphic>
          <a:graphicData uri="http://schemas.openxmlformats.org/presentationml/2006/ole">
            <mc:AlternateContent xmlns:mc="http://schemas.openxmlformats.org/markup-compatibility/2006">
              <mc:Choice xmlns:v="urn:schemas-microsoft-com:vml" Requires="v">
                <p:oleObj spid="_x0000_s35870" name="Clip" r:id="rId4" imgW="1190767" imgH="1362047" progId="MS_ClipArt_Gallery.5">
                  <p:embed/>
                </p:oleObj>
              </mc:Choice>
              <mc:Fallback>
                <p:oleObj name="Clip" r:id="rId4" imgW="1190767" imgH="1362047"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53" y="2362200"/>
                        <a:ext cx="2265363"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090288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169677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6771"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0978" name="Rectangle 2"/>
          <p:cNvSpPr>
            <a:spLocks noGrp="1" noChangeArrowheads="1"/>
          </p:cNvSpPr>
          <p:nvPr>
            <p:ph type="title"/>
          </p:nvPr>
        </p:nvSpPr>
        <p:spPr>
          <a:xfrm>
            <a:off x="762000" y="685800"/>
            <a:ext cx="7772400" cy="609600"/>
          </a:xfrm>
        </p:spPr>
        <p:txBody>
          <a:bodyPr>
            <a:normAutofit fontScale="90000"/>
          </a:bodyPr>
          <a:lstStyle/>
          <a:p>
            <a:pPr eaLnBrk="1" hangingPunct="1">
              <a:defRPr/>
            </a:pPr>
            <a:r>
              <a:rPr lang="en-US" dirty="0" smtClean="0"/>
              <a:t>Ongoing Retinopathy Screening</a:t>
            </a:r>
          </a:p>
        </p:txBody>
      </p:sp>
      <p:sp>
        <p:nvSpPr>
          <p:cNvPr id="103427" name="Line 3"/>
          <p:cNvSpPr>
            <a:spLocks noChangeShapeType="1"/>
          </p:cNvSpPr>
          <p:nvPr/>
        </p:nvSpPr>
        <p:spPr bwMode="auto">
          <a:xfrm>
            <a:off x="533400" y="1600200"/>
            <a:ext cx="80010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0980" name="Rectangle 4"/>
          <p:cNvSpPr>
            <a:spLocks noGrp="1" noChangeArrowheads="1"/>
          </p:cNvSpPr>
          <p:nvPr>
            <p:ph type="body" sz="half" idx="1"/>
          </p:nvPr>
        </p:nvSpPr>
        <p:spPr>
          <a:xfrm>
            <a:off x="228600" y="1905000"/>
            <a:ext cx="8458200" cy="4343400"/>
          </a:xfrm>
        </p:spPr>
        <p:txBody>
          <a:bodyPr/>
          <a:lstStyle/>
          <a:p>
            <a:pPr marL="57150" indent="0" eaLnBrk="1" hangingPunct="1">
              <a:buFont typeface="Wingdings" panose="05000000000000000000" pitchFamily="2" charset="2"/>
              <a:buNone/>
              <a:defRPr/>
            </a:pPr>
            <a:r>
              <a:rPr lang="en-US" dirty="0" smtClean="0"/>
              <a:t>After initial exam, then…</a:t>
            </a:r>
          </a:p>
          <a:p>
            <a:pPr marL="914400" lvl="1" indent="-457200" eaLnBrk="1" hangingPunct="1">
              <a:buFont typeface="Arial" pitchFamily="34" charset="0"/>
              <a:buChar char="•"/>
              <a:defRPr/>
            </a:pPr>
            <a:r>
              <a:rPr lang="en-US" dirty="0" smtClean="0">
                <a:solidFill>
                  <a:schemeClr val="tx1"/>
                </a:solidFill>
              </a:rPr>
              <a:t>Annual exam</a:t>
            </a:r>
          </a:p>
          <a:p>
            <a:pPr marL="914400" lvl="1" indent="-457200" eaLnBrk="1" hangingPunct="1">
              <a:buFont typeface="Arial" pitchFamily="34" charset="0"/>
              <a:buChar char="•"/>
              <a:defRPr/>
            </a:pPr>
            <a:r>
              <a:rPr lang="en-US" dirty="0" smtClean="0">
                <a:solidFill>
                  <a:schemeClr val="tx1"/>
                </a:solidFill>
              </a:rPr>
              <a:t>Less frequent (every2-3) </a:t>
            </a:r>
            <a:r>
              <a:rPr lang="en-US" dirty="0" err="1" smtClean="0">
                <a:solidFill>
                  <a:schemeClr val="tx1"/>
                </a:solidFill>
              </a:rPr>
              <a:t>yrs</a:t>
            </a:r>
            <a:r>
              <a:rPr lang="en-US" dirty="0" smtClean="0">
                <a:solidFill>
                  <a:schemeClr val="tx1"/>
                </a:solidFill>
              </a:rPr>
              <a:t> can be considered if one or more normal eye exam</a:t>
            </a:r>
          </a:p>
          <a:p>
            <a:pPr marL="914400" lvl="1" indent="-457200" eaLnBrk="1" hangingPunct="1">
              <a:buFont typeface="Arial" pitchFamily="34" charset="0"/>
              <a:buChar char="•"/>
              <a:defRPr/>
            </a:pPr>
            <a:r>
              <a:rPr lang="en-US" dirty="0" smtClean="0">
                <a:solidFill>
                  <a:schemeClr val="tx1"/>
                </a:solidFill>
              </a:rPr>
              <a:t>More frequent exams if retinopathy progressing  </a:t>
            </a:r>
            <a:endParaRPr lang="en-US" baseline="30000" dirty="0">
              <a:solidFill>
                <a:schemeClr val="tx1"/>
              </a:solidFill>
            </a:endParaRPr>
          </a:p>
          <a:p>
            <a:pPr eaLnBrk="1" hangingPunct="1">
              <a:defRPr/>
            </a:pPr>
            <a:endParaRPr lang="en-US" dirty="0" smtClean="0"/>
          </a:p>
        </p:txBody>
      </p:sp>
    </p:spTree>
    <p:extLst>
      <p:ext uri="{BB962C8B-B14F-4D97-AF65-F5344CB8AC3E}">
        <p14:creationId xmlns:p14="http://schemas.microsoft.com/office/powerpoint/2010/main" val="1116475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0980">
                                            <p:txEl>
                                              <p:pRg st="0" end="0"/>
                                            </p:txEl>
                                          </p:spTgt>
                                        </p:tgtEl>
                                        <p:attrNameLst>
                                          <p:attrName>style.visibility</p:attrName>
                                        </p:attrNameLst>
                                      </p:cBhvr>
                                      <p:to>
                                        <p:strVal val="visible"/>
                                      </p:to>
                                    </p:set>
                                    <p:animEffect transition="in" filter="wipe(up)">
                                      <p:cBhvr>
                                        <p:cTn id="7" dur="500"/>
                                        <p:tgtEl>
                                          <p:spTgt spid="1790980">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90980">
                                            <p:txEl>
                                              <p:pRg st="1" end="1"/>
                                            </p:txEl>
                                          </p:spTgt>
                                        </p:tgtEl>
                                        <p:attrNameLst>
                                          <p:attrName>style.visibility</p:attrName>
                                        </p:attrNameLst>
                                      </p:cBhvr>
                                      <p:to>
                                        <p:strVal val="visible"/>
                                      </p:to>
                                    </p:set>
                                    <p:animEffect transition="in" filter="wipe(up)">
                                      <p:cBhvr>
                                        <p:cTn id="10" dur="500"/>
                                        <p:tgtEl>
                                          <p:spTgt spid="1790980">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90980">
                                            <p:txEl>
                                              <p:pRg st="2" end="2"/>
                                            </p:txEl>
                                          </p:spTgt>
                                        </p:tgtEl>
                                        <p:attrNameLst>
                                          <p:attrName>style.visibility</p:attrName>
                                        </p:attrNameLst>
                                      </p:cBhvr>
                                      <p:to>
                                        <p:strVal val="visible"/>
                                      </p:to>
                                    </p:set>
                                    <p:animEffect transition="in" filter="wipe(up)">
                                      <p:cBhvr>
                                        <p:cTn id="13" dur="500"/>
                                        <p:tgtEl>
                                          <p:spTgt spid="1790980">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90980">
                                            <p:txEl>
                                              <p:pRg st="3" end="3"/>
                                            </p:txEl>
                                          </p:spTgt>
                                        </p:tgtEl>
                                        <p:attrNameLst>
                                          <p:attrName>style.visibility</p:attrName>
                                        </p:attrNameLst>
                                      </p:cBhvr>
                                      <p:to>
                                        <p:strVal val="visible"/>
                                      </p:to>
                                    </p:set>
                                    <p:animEffect transition="in" filter="wipe(up)">
                                      <p:cBhvr>
                                        <p:cTn id="16" dur="500"/>
                                        <p:tgtEl>
                                          <p:spTgt spid="17909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0980"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0978" name="Rectangle 2"/>
          <p:cNvSpPr>
            <a:spLocks noGrp="1" noChangeArrowheads="1"/>
          </p:cNvSpPr>
          <p:nvPr>
            <p:ph type="title"/>
          </p:nvPr>
        </p:nvSpPr>
        <p:spPr>
          <a:xfrm>
            <a:off x="539132" y="1104901"/>
            <a:ext cx="8305800" cy="609600"/>
          </a:xfrm>
        </p:spPr>
        <p:txBody>
          <a:bodyPr>
            <a:normAutofit fontScale="90000"/>
          </a:bodyPr>
          <a:lstStyle/>
          <a:p>
            <a:pPr eaLnBrk="1" hangingPunct="1">
              <a:defRPr/>
            </a:pPr>
            <a:r>
              <a:rPr lang="en-US" sz="4000" dirty="0" smtClean="0"/>
              <a:t>High Quality Fundus Photography to Screen for Retinopathy</a:t>
            </a:r>
          </a:p>
        </p:txBody>
      </p:sp>
      <p:sp>
        <p:nvSpPr>
          <p:cNvPr id="104451" name="Line 3"/>
          <p:cNvSpPr>
            <a:spLocks noChangeShapeType="1"/>
          </p:cNvSpPr>
          <p:nvPr/>
        </p:nvSpPr>
        <p:spPr bwMode="auto">
          <a:xfrm>
            <a:off x="571500" y="1752600"/>
            <a:ext cx="80010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0980" name="Rectangle 4"/>
          <p:cNvSpPr>
            <a:spLocks noGrp="1" noChangeArrowheads="1"/>
          </p:cNvSpPr>
          <p:nvPr>
            <p:ph type="body" sz="half" idx="1"/>
          </p:nvPr>
        </p:nvSpPr>
        <p:spPr>
          <a:xfrm>
            <a:off x="304800" y="1905000"/>
            <a:ext cx="5638800" cy="4686300"/>
          </a:xfrm>
        </p:spPr>
        <p:txBody>
          <a:bodyPr>
            <a:normAutofit fontScale="92500"/>
          </a:bodyPr>
          <a:lstStyle/>
          <a:p>
            <a:pPr marL="57150" indent="0">
              <a:buFont typeface="Wingdings" panose="05000000000000000000" pitchFamily="2" charset="2"/>
              <a:buNone/>
              <a:defRPr/>
            </a:pPr>
            <a:r>
              <a:rPr lang="en-US" dirty="0" smtClean="0"/>
              <a:t>Can detect most clinically significant</a:t>
            </a:r>
            <a:br>
              <a:rPr lang="en-US" dirty="0" smtClean="0"/>
            </a:br>
            <a:r>
              <a:rPr lang="en-US" dirty="0" smtClean="0"/>
              <a:t>diabetic retinopathy  </a:t>
            </a:r>
          </a:p>
          <a:p>
            <a:pPr>
              <a:defRPr/>
            </a:pPr>
            <a:r>
              <a:rPr lang="en-US" dirty="0" smtClean="0"/>
              <a:t>Interpretation of the images</a:t>
            </a:r>
          </a:p>
          <a:p>
            <a:pPr lvl="1">
              <a:defRPr/>
            </a:pPr>
            <a:r>
              <a:rPr lang="en-US" dirty="0" smtClean="0">
                <a:solidFill>
                  <a:schemeClr val="tx1"/>
                </a:solidFill>
              </a:rPr>
              <a:t>Performed by a trained eye care provider  </a:t>
            </a:r>
          </a:p>
          <a:p>
            <a:pPr>
              <a:defRPr/>
            </a:pPr>
            <a:r>
              <a:rPr lang="en-US" sz="2800" dirty="0"/>
              <a:t>M</a:t>
            </a:r>
            <a:r>
              <a:rPr lang="en-US" sz="2800" dirty="0" smtClean="0"/>
              <a:t>ay serve as a screening tool for retinopathy, it is not a substitute for a comprehensive eye exam</a:t>
            </a:r>
            <a:r>
              <a:rPr lang="en-US" dirty="0" smtClean="0"/>
              <a:t> </a:t>
            </a:r>
          </a:p>
          <a:p>
            <a:pPr>
              <a:defRPr/>
            </a:pPr>
            <a:r>
              <a:rPr lang="en-US" sz="2800" dirty="0" smtClean="0"/>
              <a:t>Perform comprehensive eye exam at least initially and at intervals thereafter  </a:t>
            </a:r>
          </a:p>
          <a:p>
            <a:pPr marL="0" indent="0">
              <a:buNone/>
              <a:defRPr/>
            </a:pPr>
            <a:endParaRPr lang="en-US" dirty="0" smtClean="0"/>
          </a:p>
        </p:txBody>
      </p:sp>
      <p:pic>
        <p:nvPicPr>
          <p:cNvPr id="2" name="Picture 1"/>
          <p:cNvPicPr>
            <a:picLocks noChangeAspect="1"/>
          </p:cNvPicPr>
          <p:nvPr/>
        </p:nvPicPr>
        <p:blipFill>
          <a:blip r:embed="rId3"/>
          <a:stretch>
            <a:fillRect/>
          </a:stretch>
        </p:blipFill>
        <p:spPr>
          <a:xfrm>
            <a:off x="6014917" y="1845658"/>
            <a:ext cx="2860360" cy="1905000"/>
          </a:xfrm>
          <a:prstGeom prst="rect">
            <a:avLst/>
          </a:prstGeom>
        </p:spPr>
      </p:pic>
    </p:spTree>
    <p:extLst>
      <p:ext uri="{BB962C8B-B14F-4D97-AF65-F5344CB8AC3E}">
        <p14:creationId xmlns:p14="http://schemas.microsoft.com/office/powerpoint/2010/main" val="2391539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0980">
                                            <p:txEl>
                                              <p:pRg st="0" end="0"/>
                                            </p:txEl>
                                          </p:spTgt>
                                        </p:tgtEl>
                                        <p:attrNameLst>
                                          <p:attrName>style.visibility</p:attrName>
                                        </p:attrNameLst>
                                      </p:cBhvr>
                                      <p:to>
                                        <p:strVal val="visible"/>
                                      </p:to>
                                    </p:set>
                                    <p:animEffect transition="in" filter="wipe(up)">
                                      <p:cBhvr>
                                        <p:cTn id="7" dur="500"/>
                                        <p:tgtEl>
                                          <p:spTgt spid="17909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90980">
                                            <p:txEl>
                                              <p:pRg st="1" end="1"/>
                                            </p:txEl>
                                          </p:spTgt>
                                        </p:tgtEl>
                                        <p:attrNameLst>
                                          <p:attrName>style.visibility</p:attrName>
                                        </p:attrNameLst>
                                      </p:cBhvr>
                                      <p:to>
                                        <p:strVal val="visible"/>
                                      </p:to>
                                    </p:set>
                                    <p:animEffect transition="in" filter="wipe(up)">
                                      <p:cBhvr>
                                        <p:cTn id="12" dur="500"/>
                                        <p:tgtEl>
                                          <p:spTgt spid="1790980">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90980">
                                            <p:txEl>
                                              <p:pRg st="2" end="2"/>
                                            </p:txEl>
                                          </p:spTgt>
                                        </p:tgtEl>
                                        <p:attrNameLst>
                                          <p:attrName>style.visibility</p:attrName>
                                        </p:attrNameLst>
                                      </p:cBhvr>
                                      <p:to>
                                        <p:strVal val="visible"/>
                                      </p:to>
                                    </p:set>
                                    <p:animEffect transition="in" filter="wipe(up)">
                                      <p:cBhvr>
                                        <p:cTn id="15" dur="500"/>
                                        <p:tgtEl>
                                          <p:spTgt spid="179098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90980">
                                            <p:txEl>
                                              <p:pRg st="3" end="3"/>
                                            </p:txEl>
                                          </p:spTgt>
                                        </p:tgtEl>
                                        <p:attrNameLst>
                                          <p:attrName>style.visibility</p:attrName>
                                        </p:attrNameLst>
                                      </p:cBhvr>
                                      <p:to>
                                        <p:strVal val="visible"/>
                                      </p:to>
                                    </p:set>
                                    <p:animEffect transition="in" filter="wipe(up)">
                                      <p:cBhvr>
                                        <p:cTn id="20" dur="500"/>
                                        <p:tgtEl>
                                          <p:spTgt spid="1790980">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90980">
                                            <p:txEl>
                                              <p:pRg st="4" end="4"/>
                                            </p:txEl>
                                          </p:spTgt>
                                        </p:tgtEl>
                                        <p:attrNameLst>
                                          <p:attrName>style.visibility</p:attrName>
                                        </p:attrNameLst>
                                      </p:cBhvr>
                                      <p:to>
                                        <p:strVal val="visible"/>
                                      </p:to>
                                    </p:set>
                                    <p:animEffect transition="in" filter="wipe(up)">
                                      <p:cBhvr>
                                        <p:cTn id="25" dur="500"/>
                                        <p:tgtEl>
                                          <p:spTgt spid="17909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0980"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026" name="Rectangle 2"/>
          <p:cNvSpPr>
            <a:spLocks noGrp="1" noChangeArrowheads="1"/>
          </p:cNvSpPr>
          <p:nvPr>
            <p:ph type="title"/>
          </p:nvPr>
        </p:nvSpPr>
        <p:spPr>
          <a:xfrm>
            <a:off x="455613" y="273050"/>
            <a:ext cx="8226425" cy="946150"/>
          </a:xfrm>
        </p:spPr>
        <p:txBody>
          <a:bodyPr/>
          <a:lstStyle/>
          <a:p>
            <a:pPr eaLnBrk="1" hangingPunct="1">
              <a:defRPr/>
            </a:pPr>
            <a:r>
              <a:rPr lang="en-US" dirty="0" smtClean="0"/>
              <a:t>Retinopathy Risk Factors  </a:t>
            </a:r>
          </a:p>
        </p:txBody>
      </p:sp>
      <p:sp>
        <p:nvSpPr>
          <p:cNvPr id="105475" name="Rectangle 3"/>
          <p:cNvSpPr>
            <a:spLocks noGrp="1" noChangeArrowheads="1"/>
          </p:cNvSpPr>
          <p:nvPr>
            <p:ph type="body" sz="half" idx="1"/>
          </p:nvPr>
        </p:nvSpPr>
        <p:spPr>
          <a:xfrm>
            <a:off x="457200" y="1371600"/>
            <a:ext cx="8150225" cy="4497388"/>
          </a:xfrm>
        </p:spPr>
        <p:txBody>
          <a:bodyPr/>
          <a:lstStyle/>
          <a:p>
            <a:pPr eaLnBrk="1" hangingPunct="1"/>
            <a:r>
              <a:rPr lang="en-US" sz="3600" dirty="0" smtClean="0"/>
              <a:t>Duration of </a:t>
            </a:r>
            <a:r>
              <a:rPr lang="en-US" sz="3600" dirty="0" err="1" smtClean="0"/>
              <a:t>dm</a:t>
            </a:r>
            <a:r>
              <a:rPr lang="en-US" sz="3600" dirty="0" smtClean="0"/>
              <a:t>, age at diagnosis, race other genetic factors</a:t>
            </a:r>
          </a:p>
          <a:p>
            <a:pPr eaLnBrk="1" hangingPunct="1"/>
            <a:r>
              <a:rPr lang="en-US" sz="3600" dirty="0" smtClean="0"/>
              <a:t>Glycemic control, hypertension, smoking, hyperlipidemia, proteinuria and renal disease</a:t>
            </a:r>
          </a:p>
          <a:p>
            <a:r>
              <a:rPr lang="en-US" dirty="0" smtClean="0"/>
              <a:t>Aspirin therapy (to treat CVD) can be used in presence of retinopathy</a:t>
            </a:r>
          </a:p>
          <a:p>
            <a:pPr lvl="1"/>
            <a:r>
              <a:rPr lang="en-US" dirty="0" smtClean="0"/>
              <a:t>Does not increase the risk of retinal hemorrhage  </a:t>
            </a:r>
          </a:p>
          <a:p>
            <a:pPr eaLnBrk="1" hangingPunct="1">
              <a:buFont typeface="Wingdings" panose="05000000000000000000" pitchFamily="2" charset="2"/>
              <a:buNone/>
            </a:pPr>
            <a:endParaRPr lang="en-US" sz="3600" dirty="0" smtClean="0"/>
          </a:p>
          <a:p>
            <a:pPr eaLnBrk="1" hangingPunct="1"/>
            <a:endParaRPr lang="en-US" sz="3600" dirty="0" smtClean="0"/>
          </a:p>
          <a:p>
            <a:pPr eaLnBrk="1" hangingPunct="1">
              <a:buFont typeface="Wingdings" panose="05000000000000000000" pitchFamily="2" charset="2"/>
              <a:buNone/>
            </a:pPr>
            <a:endParaRPr lang="en-US" sz="3600" dirty="0" smtClean="0"/>
          </a:p>
        </p:txBody>
      </p:sp>
      <p:pic>
        <p:nvPicPr>
          <p:cNvPr id="105476" name="Picture 4" descr="g4vto0mu[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265988" y="4876800"/>
            <a:ext cx="1862137" cy="1771650"/>
          </a:xfrm>
          <a:noFill/>
        </p:spPr>
      </p:pic>
    </p:spTree>
    <p:extLst>
      <p:ext uri="{BB962C8B-B14F-4D97-AF65-F5344CB8AC3E}">
        <p14:creationId xmlns:p14="http://schemas.microsoft.com/office/powerpoint/2010/main" val="27360420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026" name="Rectangle 2"/>
          <p:cNvSpPr>
            <a:spLocks noGrp="1" noChangeArrowheads="1"/>
          </p:cNvSpPr>
          <p:nvPr>
            <p:ph type="title"/>
          </p:nvPr>
        </p:nvSpPr>
        <p:spPr/>
        <p:txBody>
          <a:bodyPr>
            <a:normAutofit fontScale="90000"/>
          </a:bodyPr>
          <a:lstStyle/>
          <a:p>
            <a:pPr eaLnBrk="1" hangingPunct="1">
              <a:defRPr/>
            </a:pPr>
            <a:r>
              <a:rPr lang="en-US" dirty="0" smtClean="0"/>
              <a:t>New Approved Treatment for Macular Edema</a:t>
            </a:r>
          </a:p>
        </p:txBody>
      </p:sp>
      <p:sp>
        <p:nvSpPr>
          <p:cNvPr id="106499" name="Rectangle 3"/>
          <p:cNvSpPr>
            <a:spLocks noGrp="1" noChangeArrowheads="1"/>
          </p:cNvSpPr>
          <p:nvPr>
            <p:ph type="body" sz="half" idx="1"/>
          </p:nvPr>
        </p:nvSpPr>
        <p:spPr>
          <a:xfrm>
            <a:off x="455613" y="1598613"/>
            <a:ext cx="8150225" cy="4497387"/>
          </a:xfrm>
        </p:spPr>
        <p:txBody>
          <a:bodyPr/>
          <a:lstStyle/>
          <a:p>
            <a:r>
              <a:rPr lang="en-US" dirty="0" smtClean="0"/>
              <a:t>Anti-vascular endothelial growth factor (VEGF) therapy is indicated for diabetic macular edema</a:t>
            </a:r>
          </a:p>
          <a:p>
            <a:r>
              <a:rPr lang="en-US" dirty="0" smtClean="0"/>
              <a:t> Trials using </a:t>
            </a:r>
            <a:r>
              <a:rPr lang="en-US" dirty="0" err="1" smtClean="0"/>
              <a:t>Ranibizumab</a:t>
            </a:r>
            <a:r>
              <a:rPr lang="en-US" dirty="0" smtClean="0"/>
              <a:t> (</a:t>
            </a:r>
            <a:r>
              <a:rPr lang="en-US" dirty="0" err="1"/>
              <a:t>Lucentis</a:t>
            </a:r>
            <a:r>
              <a:rPr lang="en-US" dirty="0" smtClean="0"/>
              <a:t>) demonstrated improved vision with treatment</a:t>
            </a:r>
          </a:p>
        </p:txBody>
      </p:sp>
      <p:pic>
        <p:nvPicPr>
          <p:cNvPr id="1065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352800"/>
            <a:ext cx="30099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0714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050" name="Rectangle 2"/>
          <p:cNvSpPr>
            <a:spLocks noGrp="1" noChangeArrowheads="1"/>
          </p:cNvSpPr>
          <p:nvPr>
            <p:ph type="title"/>
          </p:nvPr>
        </p:nvSpPr>
        <p:spPr/>
        <p:txBody>
          <a:bodyPr>
            <a:normAutofit fontScale="90000"/>
          </a:bodyPr>
          <a:lstStyle/>
          <a:p>
            <a:pPr eaLnBrk="1" hangingPunct="1">
              <a:defRPr/>
            </a:pPr>
            <a:r>
              <a:rPr lang="en-US" smtClean="0"/>
              <a:t>Assess adaptation to low vision</a:t>
            </a:r>
          </a:p>
        </p:txBody>
      </p:sp>
      <p:sp>
        <p:nvSpPr>
          <p:cNvPr id="107523" name="Rectangle 3"/>
          <p:cNvSpPr>
            <a:spLocks noGrp="1" noChangeArrowheads="1"/>
          </p:cNvSpPr>
          <p:nvPr>
            <p:ph type="body" idx="1"/>
          </p:nvPr>
        </p:nvSpPr>
        <p:spPr>
          <a:xfrm>
            <a:off x="2211388" y="1295400"/>
            <a:ext cx="6704012" cy="5334000"/>
          </a:xfrm>
        </p:spPr>
        <p:txBody>
          <a:bodyPr/>
          <a:lstStyle/>
          <a:p>
            <a:pPr eaLnBrk="1" hangingPunct="1"/>
            <a:r>
              <a:rPr lang="en-US" dirty="0" smtClean="0"/>
              <a:t>necessary vision to perform self-care skills?</a:t>
            </a:r>
          </a:p>
          <a:p>
            <a:pPr lvl="1" eaLnBrk="1" hangingPunct="1"/>
            <a:r>
              <a:rPr lang="en-US" dirty="0" smtClean="0"/>
              <a:t>insulin</a:t>
            </a:r>
          </a:p>
          <a:p>
            <a:pPr lvl="1" eaLnBrk="1" hangingPunct="1"/>
            <a:r>
              <a:rPr lang="en-US" dirty="0" smtClean="0"/>
              <a:t>BGM</a:t>
            </a:r>
          </a:p>
          <a:p>
            <a:pPr lvl="1" eaLnBrk="1" hangingPunct="1"/>
            <a:r>
              <a:rPr lang="en-US" dirty="0" smtClean="0"/>
              <a:t>read instructions</a:t>
            </a:r>
          </a:p>
          <a:p>
            <a:pPr lvl="1" eaLnBrk="1" hangingPunct="1"/>
            <a:r>
              <a:rPr lang="en-US" dirty="0" smtClean="0"/>
              <a:t>shopping/home safety/transportation</a:t>
            </a:r>
          </a:p>
          <a:p>
            <a:pPr eaLnBrk="1" hangingPunct="1"/>
            <a:r>
              <a:rPr lang="en-US" dirty="0" smtClean="0"/>
              <a:t>refer to rehab education (800-AFBLIND)</a:t>
            </a:r>
          </a:p>
          <a:p>
            <a:pPr eaLnBrk="1" hangingPunct="1"/>
            <a:r>
              <a:rPr lang="en-US" dirty="0" smtClean="0"/>
              <a:t>psychosocial issues</a:t>
            </a:r>
          </a:p>
        </p:txBody>
      </p:sp>
      <p:pic>
        <p:nvPicPr>
          <p:cNvPr id="107524" name="Picture 4" descr="e12melnh[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0"/>
            <a:ext cx="18303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9721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074" name="Rectangle 2"/>
          <p:cNvSpPr>
            <a:spLocks noGrp="1" noChangeArrowheads="1"/>
          </p:cNvSpPr>
          <p:nvPr>
            <p:ph type="title"/>
          </p:nvPr>
        </p:nvSpPr>
        <p:spPr/>
        <p:txBody>
          <a:bodyPr>
            <a:normAutofit fontScale="90000"/>
          </a:bodyPr>
          <a:lstStyle/>
          <a:p>
            <a:pPr eaLnBrk="1" hangingPunct="1">
              <a:defRPr/>
            </a:pPr>
            <a:r>
              <a:rPr lang="en-US" sz="4000" smtClean="0"/>
              <a:t>Prodigy Voice Meter – A+ Access Award Am Fed Blind</a:t>
            </a:r>
          </a:p>
        </p:txBody>
      </p:sp>
      <p:pic>
        <p:nvPicPr>
          <p:cNvPr id="10854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68563" y="3841750"/>
            <a:ext cx="9525" cy="9525"/>
          </a:xfrm>
          <a:noFill/>
        </p:spPr>
      </p:pic>
      <p:pic>
        <p:nvPicPr>
          <p:cNvPr id="108548"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267200" y="1752600"/>
            <a:ext cx="4310063" cy="4802188"/>
          </a:xfrm>
        </p:spPr>
      </p:pic>
      <p:sp>
        <p:nvSpPr>
          <p:cNvPr id="108549" name="Text Box 5"/>
          <p:cNvSpPr txBox="1">
            <a:spLocks noChangeArrowheads="1"/>
          </p:cNvSpPr>
          <p:nvPr/>
        </p:nvSpPr>
        <p:spPr bwMode="auto">
          <a:xfrm>
            <a:off x="914400" y="1676400"/>
            <a:ext cx="2971800"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t>Prodigy Meter only completely accessible meter for sale in U.S. - independent access for visually impaired -</a:t>
            </a:r>
          </a:p>
          <a:p>
            <a:pPr>
              <a:spcBef>
                <a:spcPct val="50000"/>
              </a:spcBef>
              <a:buFontTx/>
              <a:buChar char="•"/>
            </a:pPr>
            <a:r>
              <a:rPr lang="en-US">
                <a:hlinkClick r:id="rId5"/>
              </a:rPr>
              <a:t>www.prodigymeter.com</a:t>
            </a:r>
            <a:endParaRPr lang="en-US"/>
          </a:p>
          <a:p>
            <a:pPr>
              <a:spcBef>
                <a:spcPct val="50000"/>
              </a:spcBef>
              <a:buFontTx/>
              <a:buChar char="•"/>
            </a:pPr>
            <a:r>
              <a:rPr lang="en-US"/>
              <a:t>800-243-2636</a:t>
            </a:r>
          </a:p>
          <a:p>
            <a:pPr>
              <a:spcBef>
                <a:spcPct val="50000"/>
              </a:spcBef>
              <a:buFontTx/>
              <a:buChar char="•"/>
            </a:pPr>
            <a:r>
              <a:rPr lang="en-US"/>
              <a:t>Independent set up</a:t>
            </a:r>
          </a:p>
          <a:p>
            <a:pPr>
              <a:spcBef>
                <a:spcPct val="50000"/>
              </a:spcBef>
              <a:buFontTx/>
              <a:buChar char="•"/>
            </a:pPr>
            <a:r>
              <a:rPr lang="en-US"/>
              <a:t>Self coding</a:t>
            </a:r>
          </a:p>
          <a:p>
            <a:pPr>
              <a:spcBef>
                <a:spcPct val="50000"/>
              </a:spcBef>
              <a:buFontTx/>
              <a:buChar char="•"/>
            </a:pPr>
            <a:r>
              <a:rPr lang="en-US"/>
              <a:t>Audible Memory</a:t>
            </a:r>
          </a:p>
          <a:p>
            <a:pPr>
              <a:spcBef>
                <a:spcPct val="50000"/>
              </a:spcBef>
              <a:buFontTx/>
              <a:buChar char="•"/>
            </a:pPr>
            <a:r>
              <a:rPr lang="en-US"/>
              <a:t>Audible warning/error</a:t>
            </a:r>
          </a:p>
          <a:p>
            <a:pPr>
              <a:spcBef>
                <a:spcPct val="50000"/>
              </a:spcBef>
              <a:buFontTx/>
              <a:buChar char="•"/>
            </a:pPr>
            <a:r>
              <a:rPr lang="en-US"/>
              <a:t>Cost: $84.95</a:t>
            </a:r>
          </a:p>
          <a:p>
            <a:pPr>
              <a:spcBef>
                <a:spcPct val="50000"/>
              </a:spcBef>
              <a:buFontTx/>
              <a:buChar char="•"/>
            </a:pPr>
            <a:r>
              <a:rPr lang="en-US"/>
              <a:t>50 Strips $34.95</a:t>
            </a:r>
          </a:p>
        </p:txBody>
      </p:sp>
    </p:spTree>
    <p:extLst>
      <p:ext uri="{BB962C8B-B14F-4D97-AF65-F5344CB8AC3E}">
        <p14:creationId xmlns:p14="http://schemas.microsoft.com/office/powerpoint/2010/main" val="16528868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538" name="Rectangle 2"/>
          <p:cNvSpPr>
            <a:spLocks noGrp="1" noChangeArrowheads="1"/>
          </p:cNvSpPr>
          <p:nvPr>
            <p:ph type="title"/>
          </p:nvPr>
        </p:nvSpPr>
        <p:spPr/>
        <p:txBody>
          <a:bodyPr>
            <a:normAutofit fontScale="90000"/>
          </a:bodyPr>
          <a:lstStyle/>
          <a:p>
            <a:pPr eaLnBrk="1" hangingPunct="1">
              <a:defRPr/>
            </a:pPr>
            <a:r>
              <a:rPr lang="en-US" smtClean="0"/>
              <a:t>Diabetes Nerve Disease Objectives</a:t>
            </a:r>
          </a:p>
        </p:txBody>
      </p:sp>
      <p:sp>
        <p:nvSpPr>
          <p:cNvPr id="109571" name="Rectangle 3"/>
          <p:cNvSpPr>
            <a:spLocks noGrp="1" noChangeArrowheads="1"/>
          </p:cNvSpPr>
          <p:nvPr>
            <p:ph type="body" idx="1"/>
          </p:nvPr>
        </p:nvSpPr>
        <p:spPr>
          <a:xfrm>
            <a:off x="3657600" y="2052638"/>
            <a:ext cx="5024438" cy="3098800"/>
          </a:xfrm>
        </p:spPr>
        <p:txBody>
          <a:bodyPr/>
          <a:lstStyle/>
          <a:p>
            <a:pPr eaLnBrk="1" hangingPunct="1"/>
            <a:r>
              <a:rPr lang="en-US" dirty="0" smtClean="0"/>
              <a:t>Causes of neuropathy</a:t>
            </a:r>
          </a:p>
          <a:p>
            <a:pPr eaLnBrk="1" hangingPunct="1"/>
            <a:r>
              <a:rPr lang="en-US" dirty="0" smtClean="0"/>
              <a:t>Different types of neuropathy</a:t>
            </a:r>
          </a:p>
          <a:p>
            <a:pPr eaLnBrk="1" hangingPunct="1"/>
            <a:r>
              <a:rPr lang="en-US" dirty="0" smtClean="0"/>
              <a:t>Detection, prevention and treatment</a:t>
            </a:r>
          </a:p>
          <a:p>
            <a:pPr eaLnBrk="1" hangingPunct="1"/>
            <a:r>
              <a:rPr lang="en-US" dirty="0" smtClean="0"/>
              <a:t>Key info to teach about neuropathy</a:t>
            </a:r>
          </a:p>
        </p:txBody>
      </p:sp>
      <p:pic>
        <p:nvPicPr>
          <p:cNvPr id="39938" name="Picture 2" descr="C:\Users\bev_000\AppData\Local\Microsoft\Windows\Temporary Internet Files\Content.IE5\EFRK1MDT\MC90043872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19710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4232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4" name="Rectangle 2"/>
          <p:cNvSpPr>
            <a:spLocks noGrp="1" noChangeArrowheads="1"/>
          </p:cNvSpPr>
          <p:nvPr>
            <p:ph type="title"/>
          </p:nvPr>
        </p:nvSpPr>
        <p:spPr/>
        <p:txBody>
          <a:bodyPr>
            <a:normAutofit fontScale="90000"/>
          </a:bodyPr>
          <a:lstStyle/>
          <a:p>
            <a:pPr eaLnBrk="1" hangingPunct="1">
              <a:defRPr/>
            </a:pPr>
            <a:r>
              <a:rPr lang="en-US" sz="4000" smtClean="0"/>
              <a:t>Microvascular Disease and Polyol Theory</a:t>
            </a:r>
          </a:p>
        </p:txBody>
      </p:sp>
      <p:sp>
        <p:nvSpPr>
          <p:cNvPr id="1472515" name="Rectangle 3"/>
          <p:cNvSpPr>
            <a:spLocks noGrp="1" noChangeArrowheads="1"/>
          </p:cNvSpPr>
          <p:nvPr>
            <p:ph type="body" idx="1"/>
          </p:nvPr>
        </p:nvSpPr>
        <p:spPr>
          <a:xfrm>
            <a:off x="0" y="1524000"/>
            <a:ext cx="8763000" cy="5029200"/>
          </a:xfrm>
        </p:spPr>
        <p:txBody>
          <a:bodyPr/>
          <a:lstStyle/>
          <a:p>
            <a:pPr lvl="1" eaLnBrk="1" hangingPunct="1"/>
            <a:r>
              <a:rPr lang="en-US" sz="3200" smtClean="0"/>
              <a:t>hyperglycemia </a:t>
            </a:r>
            <a:r>
              <a:rPr lang="en-US" sz="3200" smtClean="0">
                <a:sym typeface="Wingdings" panose="05000000000000000000" pitchFamily="2" charset="2"/>
              </a:rPr>
              <a:t></a:t>
            </a:r>
            <a:r>
              <a:rPr lang="en-US" sz="3200" smtClean="0"/>
              <a:t> glucose level in cells</a:t>
            </a:r>
          </a:p>
          <a:p>
            <a:pPr lvl="1" eaLnBrk="1" hangingPunct="1"/>
            <a:r>
              <a:rPr lang="en-US" sz="3200" smtClean="0"/>
              <a:t>sorbitol pathway - glucose reduced to sorbitol by aldose reductase</a:t>
            </a:r>
          </a:p>
          <a:p>
            <a:pPr lvl="1" eaLnBrk="1" hangingPunct="1"/>
            <a:r>
              <a:rPr lang="en-US" sz="3200" smtClean="0"/>
              <a:t>polylol pathway - sorbitol oxidized to fructose by sorbitol dehydrogenase</a:t>
            </a:r>
          </a:p>
          <a:p>
            <a:pPr lvl="1" eaLnBrk="1" hangingPunct="1"/>
            <a:r>
              <a:rPr lang="en-US" sz="3200" smtClean="0"/>
              <a:t>glucose, sorbitol, fructose toxic to cells</a:t>
            </a:r>
          </a:p>
          <a:p>
            <a:pPr lvl="1" eaLnBrk="1" hangingPunct="1"/>
            <a:r>
              <a:rPr lang="en-US" sz="3200" smtClean="0">
                <a:sym typeface="Wingdings" panose="05000000000000000000" pitchFamily="2" charset="2"/>
              </a:rPr>
              <a:t>nerve velocity, oxygenation, increases oxidative stress</a:t>
            </a:r>
          </a:p>
        </p:txBody>
      </p:sp>
    </p:spTree>
    <p:extLst>
      <p:ext uri="{BB962C8B-B14F-4D97-AF65-F5344CB8AC3E}">
        <p14:creationId xmlns:p14="http://schemas.microsoft.com/office/powerpoint/2010/main" val="342374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72515">
                                            <p:txEl>
                                              <p:pRg st="0" end="0"/>
                                            </p:txEl>
                                          </p:spTgt>
                                        </p:tgtEl>
                                        <p:attrNameLst>
                                          <p:attrName>style.visibility</p:attrName>
                                        </p:attrNameLst>
                                      </p:cBhvr>
                                      <p:to>
                                        <p:strVal val="visible"/>
                                      </p:to>
                                    </p:set>
                                    <p:anim calcmode="lin" valueType="num">
                                      <p:cBhvr additive="base">
                                        <p:cTn id="7" dur="500" fill="hold"/>
                                        <p:tgtEl>
                                          <p:spTgt spid="1472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72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72515">
                                            <p:txEl>
                                              <p:pRg st="1" end="1"/>
                                            </p:txEl>
                                          </p:spTgt>
                                        </p:tgtEl>
                                        <p:attrNameLst>
                                          <p:attrName>style.visibility</p:attrName>
                                        </p:attrNameLst>
                                      </p:cBhvr>
                                      <p:to>
                                        <p:strVal val="visible"/>
                                      </p:to>
                                    </p:set>
                                    <p:anim calcmode="lin" valueType="num">
                                      <p:cBhvr additive="base">
                                        <p:cTn id="13" dur="500" fill="hold"/>
                                        <p:tgtEl>
                                          <p:spTgt spid="1472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72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72515">
                                            <p:txEl>
                                              <p:pRg st="2" end="2"/>
                                            </p:txEl>
                                          </p:spTgt>
                                        </p:tgtEl>
                                        <p:attrNameLst>
                                          <p:attrName>style.visibility</p:attrName>
                                        </p:attrNameLst>
                                      </p:cBhvr>
                                      <p:to>
                                        <p:strVal val="visible"/>
                                      </p:to>
                                    </p:set>
                                    <p:anim calcmode="lin" valueType="num">
                                      <p:cBhvr additive="base">
                                        <p:cTn id="19" dur="500" fill="hold"/>
                                        <p:tgtEl>
                                          <p:spTgt spid="1472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72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72515">
                                            <p:txEl>
                                              <p:pRg st="3" end="3"/>
                                            </p:txEl>
                                          </p:spTgt>
                                        </p:tgtEl>
                                        <p:attrNameLst>
                                          <p:attrName>style.visibility</p:attrName>
                                        </p:attrNameLst>
                                      </p:cBhvr>
                                      <p:to>
                                        <p:strVal val="visible"/>
                                      </p:to>
                                    </p:set>
                                    <p:anim calcmode="lin" valueType="num">
                                      <p:cBhvr additive="base">
                                        <p:cTn id="25" dur="500" fill="hold"/>
                                        <p:tgtEl>
                                          <p:spTgt spid="1472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72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72515">
                                            <p:txEl>
                                              <p:pRg st="4" end="4"/>
                                            </p:txEl>
                                          </p:spTgt>
                                        </p:tgtEl>
                                        <p:attrNameLst>
                                          <p:attrName>style.visibility</p:attrName>
                                        </p:attrNameLst>
                                      </p:cBhvr>
                                      <p:to>
                                        <p:strVal val="visible"/>
                                      </p:to>
                                    </p:set>
                                    <p:anim calcmode="lin" valueType="num">
                                      <p:cBhvr additive="base">
                                        <p:cTn id="31" dur="500" fill="hold"/>
                                        <p:tgtEl>
                                          <p:spTgt spid="14725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72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Neuropathy Screening</a:t>
            </a:r>
            <a:endParaRPr lang="en-US" dirty="0"/>
          </a:p>
        </p:txBody>
      </p:sp>
      <p:sp>
        <p:nvSpPr>
          <p:cNvPr id="112643" name="Content Placeholder 2"/>
          <p:cNvSpPr>
            <a:spLocks noGrp="1"/>
          </p:cNvSpPr>
          <p:nvPr>
            <p:ph idx="1"/>
          </p:nvPr>
        </p:nvSpPr>
        <p:spPr/>
        <p:txBody>
          <a:bodyPr/>
          <a:lstStyle/>
          <a:p>
            <a:r>
              <a:rPr lang="en-US" smtClean="0"/>
              <a:t>All patients should be screened for distal symmetric polyneuropathy (DPN)</a:t>
            </a:r>
          </a:p>
          <a:p>
            <a:pPr lvl="1"/>
            <a:r>
              <a:rPr lang="en-US" smtClean="0"/>
              <a:t>At diagnosis of type 2 diabetes and 5 years after diagnosis of type 1 diabetes</a:t>
            </a:r>
          </a:p>
          <a:p>
            <a:pPr lvl="1"/>
            <a:r>
              <a:rPr lang="en-US" smtClean="0"/>
              <a:t>At least annually thereafter using simple clinical tests</a:t>
            </a:r>
          </a:p>
          <a:p>
            <a:r>
              <a:rPr lang="en-US" smtClean="0"/>
              <a:t>Electrophysiological testing rarely needed</a:t>
            </a:r>
          </a:p>
          <a:p>
            <a:pPr lvl="1"/>
            <a:r>
              <a:rPr lang="en-US" smtClean="0"/>
              <a:t>Except in situations where clinical features are atypical </a:t>
            </a:r>
          </a:p>
          <a:p>
            <a:endParaRPr lang="en-US" smtClean="0"/>
          </a:p>
        </p:txBody>
      </p:sp>
    </p:spTree>
    <p:extLst>
      <p:ext uri="{BB962C8B-B14F-4D97-AF65-F5344CB8AC3E}">
        <p14:creationId xmlns:p14="http://schemas.microsoft.com/office/powerpoint/2010/main" val="28264440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5334000" cy="1143000"/>
          </a:xfrm>
        </p:spPr>
        <p:txBody>
          <a:bodyPr>
            <a:normAutofit fontScale="90000"/>
          </a:bodyPr>
          <a:lstStyle/>
          <a:p>
            <a:pPr eaLnBrk="1" hangingPunct="1">
              <a:defRPr/>
            </a:pPr>
            <a:r>
              <a:rPr lang="en-US" sz="4000" dirty="0" smtClean="0"/>
              <a:t>Skin Biopsy to Assess Neuropathy</a:t>
            </a:r>
          </a:p>
        </p:txBody>
      </p:sp>
      <p:pic>
        <p:nvPicPr>
          <p:cNvPr id="113667" name="Picture 3" descr="SkinBiopNeurop"/>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724400" y="2819400"/>
            <a:ext cx="4038600" cy="3167063"/>
          </a:xfrm>
        </p:spPr>
      </p:pic>
      <p:pic>
        <p:nvPicPr>
          <p:cNvPr id="113668" name="Picture 4" descr="SkinBiop"/>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381000" y="1371600"/>
            <a:ext cx="4038600" cy="3167063"/>
          </a:xfrm>
        </p:spPr>
      </p:pic>
      <p:pic>
        <p:nvPicPr>
          <p:cNvPr id="5" name="Content Placeholder 3"/>
          <p:cNvPicPr>
            <a:picLocks noChangeAspect="1"/>
          </p:cNvPicPr>
          <p:nvPr/>
        </p:nvPicPr>
        <p:blipFill>
          <a:blip r:embed="rId5"/>
          <a:stretch>
            <a:fillRect/>
          </a:stretch>
        </p:blipFill>
        <p:spPr>
          <a:xfrm>
            <a:off x="6096000" y="274638"/>
            <a:ext cx="2844800" cy="2133600"/>
          </a:xfrm>
          <a:prstGeom prst="rect">
            <a:avLst/>
          </a:prstGeom>
        </p:spPr>
      </p:pic>
    </p:spTree>
    <p:extLst>
      <p:ext uri="{BB962C8B-B14F-4D97-AF65-F5344CB8AC3E}">
        <p14:creationId xmlns:p14="http://schemas.microsoft.com/office/powerpoint/2010/main" val="36499783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8" name="Rectangle 2"/>
          <p:cNvSpPr>
            <a:spLocks noGrp="1" noChangeArrowheads="1"/>
          </p:cNvSpPr>
          <p:nvPr>
            <p:ph type="title"/>
          </p:nvPr>
        </p:nvSpPr>
        <p:spPr>
          <a:xfrm>
            <a:off x="228600" y="457200"/>
            <a:ext cx="8226425" cy="715963"/>
          </a:xfrm>
        </p:spPr>
        <p:txBody>
          <a:bodyPr>
            <a:normAutofit fontScale="90000"/>
          </a:bodyPr>
          <a:lstStyle/>
          <a:p>
            <a:pPr eaLnBrk="1" hangingPunct="1">
              <a:defRPr/>
            </a:pPr>
            <a:r>
              <a:rPr lang="en-US" sz="4000" dirty="0" smtClean="0">
                <a:solidFill>
                  <a:schemeClr val="accent2">
                    <a:lumMod val="50000"/>
                  </a:schemeClr>
                </a:solidFill>
              </a:rPr>
              <a:t>DM = 3-5xs Risk of Heart disease</a:t>
            </a:r>
          </a:p>
        </p:txBody>
      </p:sp>
      <p:sp>
        <p:nvSpPr>
          <p:cNvPr id="53251" name="Rectangle 3"/>
          <p:cNvSpPr>
            <a:spLocks noGrp="1" noChangeArrowheads="1"/>
          </p:cNvSpPr>
          <p:nvPr>
            <p:ph type="body" idx="1"/>
          </p:nvPr>
        </p:nvSpPr>
        <p:spPr>
          <a:xfrm>
            <a:off x="381000" y="1295400"/>
            <a:ext cx="6019800" cy="5791200"/>
          </a:xfrm>
        </p:spPr>
        <p:txBody>
          <a:bodyPr>
            <a:normAutofit lnSpcReduction="10000"/>
          </a:bodyPr>
          <a:lstStyle/>
          <a:p>
            <a:pPr eaLnBrk="1" hangingPunct="1"/>
            <a:r>
              <a:rPr lang="en-US" sz="2800" dirty="0" smtClean="0">
                <a:solidFill>
                  <a:schemeClr val="accent2">
                    <a:lumMod val="50000"/>
                  </a:schemeClr>
                </a:solidFill>
              </a:rPr>
              <a:t>CHF </a:t>
            </a:r>
            <a:r>
              <a:rPr lang="en-US" sz="2800" dirty="0" smtClean="0">
                <a:solidFill>
                  <a:schemeClr val="folHlink"/>
                </a:solidFill>
              </a:rPr>
              <a:t> </a:t>
            </a:r>
            <a:r>
              <a:rPr lang="en-US" sz="2800" dirty="0" smtClean="0"/>
              <a:t> </a:t>
            </a:r>
          </a:p>
          <a:p>
            <a:pPr lvl="1" eaLnBrk="1" hangingPunct="1"/>
            <a:r>
              <a:rPr lang="en-US" sz="2400" dirty="0" smtClean="0"/>
              <a:t>7.9 % w/ diabetes vs. </a:t>
            </a:r>
          </a:p>
          <a:p>
            <a:pPr lvl="1" eaLnBrk="1" hangingPunct="1"/>
            <a:r>
              <a:rPr lang="en-US" sz="2400" dirty="0" smtClean="0"/>
              <a:t>1.1 % no diabetes </a:t>
            </a:r>
          </a:p>
          <a:p>
            <a:pPr eaLnBrk="1" hangingPunct="1"/>
            <a:r>
              <a:rPr lang="en-US" sz="2800" dirty="0" smtClean="0">
                <a:solidFill>
                  <a:schemeClr val="accent2">
                    <a:lumMod val="50000"/>
                  </a:schemeClr>
                </a:solidFill>
              </a:rPr>
              <a:t>Heart attack  </a:t>
            </a:r>
          </a:p>
          <a:p>
            <a:pPr lvl="1" eaLnBrk="1" hangingPunct="1"/>
            <a:r>
              <a:rPr lang="en-US" sz="2400" dirty="0" smtClean="0"/>
              <a:t>9.8 % w/ diabetes vs.</a:t>
            </a:r>
          </a:p>
          <a:p>
            <a:pPr lvl="1" eaLnBrk="1" hangingPunct="1"/>
            <a:r>
              <a:rPr lang="en-US" sz="2400" dirty="0" smtClean="0"/>
              <a:t> 1.8 % no diabetes </a:t>
            </a:r>
          </a:p>
          <a:p>
            <a:pPr eaLnBrk="1" hangingPunct="1"/>
            <a:r>
              <a:rPr lang="en-US" sz="2800" dirty="0" smtClean="0">
                <a:solidFill>
                  <a:schemeClr val="accent2">
                    <a:lumMod val="50000"/>
                  </a:schemeClr>
                </a:solidFill>
              </a:rPr>
              <a:t>Coronary heart disease  </a:t>
            </a:r>
          </a:p>
          <a:p>
            <a:pPr lvl="1" eaLnBrk="1" hangingPunct="1"/>
            <a:r>
              <a:rPr lang="en-US" sz="2400" dirty="0" smtClean="0"/>
              <a:t>9.1 % w/ diabetes vs. </a:t>
            </a:r>
          </a:p>
          <a:p>
            <a:pPr lvl="1" eaLnBrk="1" hangingPunct="1"/>
            <a:r>
              <a:rPr lang="en-US" sz="2400" dirty="0" smtClean="0"/>
              <a:t>2.1 % no diabetes </a:t>
            </a:r>
          </a:p>
          <a:p>
            <a:pPr eaLnBrk="1" hangingPunct="1"/>
            <a:r>
              <a:rPr lang="en-US" sz="2800" dirty="0" smtClean="0">
                <a:solidFill>
                  <a:schemeClr val="accent2">
                    <a:lumMod val="50000"/>
                  </a:schemeClr>
                </a:solidFill>
              </a:rPr>
              <a:t>Stroke  </a:t>
            </a:r>
          </a:p>
          <a:p>
            <a:pPr lvl="1" eaLnBrk="1" hangingPunct="1"/>
            <a:r>
              <a:rPr lang="en-US" sz="2400" dirty="0" smtClean="0"/>
              <a:t>6.6 % w/ diabetes vs. </a:t>
            </a:r>
          </a:p>
          <a:p>
            <a:pPr lvl="1" eaLnBrk="1" hangingPunct="1"/>
            <a:r>
              <a:rPr lang="en-US" sz="2400" dirty="0" smtClean="0"/>
              <a:t>1.8 % no diabetes</a:t>
            </a:r>
          </a:p>
          <a:p>
            <a:pPr lvl="1" algn="r" eaLnBrk="1" hangingPunct="1"/>
            <a:r>
              <a:rPr lang="en-US" sz="1800" dirty="0" smtClean="0"/>
              <a:t>2007 AACE</a:t>
            </a:r>
          </a:p>
        </p:txBody>
      </p:sp>
      <p:sp>
        <p:nvSpPr>
          <p:cNvPr id="53252" name="Text Box 4"/>
          <p:cNvSpPr txBox="1">
            <a:spLocks noChangeArrowheads="1"/>
          </p:cNvSpPr>
          <p:nvPr/>
        </p:nvSpPr>
        <p:spPr bwMode="auto">
          <a:xfrm>
            <a:off x="966152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pic>
        <p:nvPicPr>
          <p:cNvPr id="53253" name="Picture 5" descr="MCj041593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752600"/>
            <a:ext cx="27813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6083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p:txBody>
          <a:bodyPr/>
          <a:lstStyle/>
          <a:p>
            <a:pPr eaLnBrk="1" hangingPunct="1">
              <a:defRPr/>
            </a:pPr>
            <a:r>
              <a:rPr lang="en-US" smtClean="0"/>
              <a:t>3 Types of Neuropathy</a:t>
            </a:r>
          </a:p>
        </p:txBody>
      </p:sp>
      <p:sp>
        <p:nvSpPr>
          <p:cNvPr id="1477635" name="Rectangle 3"/>
          <p:cNvSpPr>
            <a:spLocks noGrp="1" noChangeArrowheads="1"/>
          </p:cNvSpPr>
          <p:nvPr>
            <p:ph type="body" idx="1"/>
          </p:nvPr>
        </p:nvSpPr>
        <p:spPr>
          <a:xfrm>
            <a:off x="533400" y="1447800"/>
            <a:ext cx="8229600" cy="5105400"/>
          </a:xfrm>
        </p:spPr>
        <p:txBody>
          <a:bodyPr/>
          <a:lstStyle/>
          <a:p>
            <a:pPr eaLnBrk="1" hangingPunct="1"/>
            <a:r>
              <a:rPr lang="en-US" smtClean="0"/>
              <a:t>Generalized Symmetrical Polyneuropathy</a:t>
            </a:r>
          </a:p>
          <a:p>
            <a:pPr lvl="1" eaLnBrk="1" hangingPunct="1"/>
            <a:r>
              <a:rPr lang="en-US" smtClean="0"/>
              <a:t>Acute sensory</a:t>
            </a:r>
          </a:p>
          <a:p>
            <a:pPr lvl="1" eaLnBrk="1" hangingPunct="1"/>
            <a:r>
              <a:rPr lang="en-US" smtClean="0"/>
              <a:t>Chronic sensory (distal)</a:t>
            </a:r>
          </a:p>
          <a:p>
            <a:pPr lvl="2" eaLnBrk="1" hangingPunct="1"/>
            <a:r>
              <a:rPr lang="en-US" smtClean="0"/>
              <a:t>Small fiber</a:t>
            </a:r>
          </a:p>
          <a:p>
            <a:pPr lvl="2" eaLnBrk="1" hangingPunct="1"/>
            <a:r>
              <a:rPr lang="en-US" smtClean="0"/>
              <a:t>Large fiber </a:t>
            </a:r>
          </a:p>
          <a:p>
            <a:pPr eaLnBrk="1" hangingPunct="1"/>
            <a:r>
              <a:rPr lang="en-US" smtClean="0"/>
              <a:t> Autonomic Neuropathy</a:t>
            </a:r>
          </a:p>
          <a:p>
            <a:pPr eaLnBrk="1" hangingPunct="1"/>
            <a:r>
              <a:rPr lang="en-US" smtClean="0"/>
              <a:t> Focal and Multifocal Neuropathy  </a:t>
            </a:r>
          </a:p>
          <a:p>
            <a:pPr lvl="1" eaLnBrk="1" hangingPunct="1">
              <a:buSzPct val="50000"/>
              <a:buFont typeface="Monotype Sorts" pitchFamily="2" charset="2"/>
              <a:buBlip>
                <a:blip r:embed="rId3"/>
              </a:buBlip>
            </a:pPr>
            <a:endParaRPr lang="en-US" smtClean="0"/>
          </a:p>
        </p:txBody>
      </p:sp>
    </p:spTree>
    <p:extLst>
      <p:ext uri="{BB962C8B-B14F-4D97-AF65-F5344CB8AC3E}">
        <p14:creationId xmlns:p14="http://schemas.microsoft.com/office/powerpoint/2010/main" val="3746442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77635">
                                            <p:txEl>
                                              <p:pRg st="0" end="0"/>
                                            </p:txEl>
                                          </p:spTgt>
                                        </p:tgtEl>
                                        <p:attrNameLst>
                                          <p:attrName>style.visibility</p:attrName>
                                        </p:attrNameLst>
                                      </p:cBhvr>
                                      <p:to>
                                        <p:strVal val="visible"/>
                                      </p:to>
                                    </p:set>
                                    <p:anim calcmode="lin" valueType="num">
                                      <p:cBhvr additive="base">
                                        <p:cTn id="7" dur="2000" fill="hold"/>
                                        <p:tgtEl>
                                          <p:spTgt spid="147763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77635">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1477635">
                                            <p:txEl>
                                              <p:pRg st="1" end="1"/>
                                            </p:txEl>
                                          </p:spTgt>
                                        </p:tgtEl>
                                        <p:attrNameLst>
                                          <p:attrName>style.visibility</p:attrName>
                                        </p:attrNameLst>
                                      </p:cBhvr>
                                      <p:to>
                                        <p:strVal val="visible"/>
                                      </p:to>
                                    </p:set>
                                    <p:anim calcmode="lin" valueType="num">
                                      <p:cBhvr additive="base">
                                        <p:cTn id="12" dur="2000" fill="hold"/>
                                        <p:tgtEl>
                                          <p:spTgt spid="1477635">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477635">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1477635">
                                            <p:txEl>
                                              <p:pRg st="2" end="2"/>
                                            </p:txEl>
                                          </p:spTgt>
                                        </p:tgtEl>
                                        <p:attrNameLst>
                                          <p:attrName>style.visibility</p:attrName>
                                        </p:attrNameLst>
                                      </p:cBhvr>
                                      <p:to>
                                        <p:strVal val="visible"/>
                                      </p:to>
                                    </p:set>
                                    <p:anim calcmode="lin" valueType="num">
                                      <p:cBhvr additive="base">
                                        <p:cTn id="17" dur="2000" fill="hold"/>
                                        <p:tgtEl>
                                          <p:spTgt spid="1477635">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477635">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0"/>
                                  </p:stCondLst>
                                  <p:childTnLst>
                                    <p:set>
                                      <p:cBhvr>
                                        <p:cTn id="21" dur="1" fill="hold">
                                          <p:stCondLst>
                                            <p:cond delay="0"/>
                                          </p:stCondLst>
                                        </p:cTn>
                                        <p:tgtEl>
                                          <p:spTgt spid="1477635">
                                            <p:txEl>
                                              <p:pRg st="3" end="3"/>
                                            </p:txEl>
                                          </p:spTgt>
                                        </p:tgtEl>
                                        <p:attrNameLst>
                                          <p:attrName>style.visibility</p:attrName>
                                        </p:attrNameLst>
                                      </p:cBhvr>
                                      <p:to>
                                        <p:strVal val="visible"/>
                                      </p:to>
                                    </p:set>
                                    <p:anim calcmode="lin" valueType="num">
                                      <p:cBhvr additive="base">
                                        <p:cTn id="22" dur="2000" fill="hold"/>
                                        <p:tgtEl>
                                          <p:spTgt spid="1477635">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477635">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nodeType="afterEffect">
                                  <p:stCondLst>
                                    <p:cond delay="0"/>
                                  </p:stCondLst>
                                  <p:childTnLst>
                                    <p:set>
                                      <p:cBhvr>
                                        <p:cTn id="26" dur="1" fill="hold">
                                          <p:stCondLst>
                                            <p:cond delay="0"/>
                                          </p:stCondLst>
                                        </p:cTn>
                                        <p:tgtEl>
                                          <p:spTgt spid="1477635">
                                            <p:txEl>
                                              <p:pRg st="4" end="4"/>
                                            </p:txEl>
                                          </p:spTgt>
                                        </p:tgtEl>
                                        <p:attrNameLst>
                                          <p:attrName>style.visibility</p:attrName>
                                        </p:attrNameLst>
                                      </p:cBhvr>
                                      <p:to>
                                        <p:strVal val="visible"/>
                                      </p:to>
                                    </p:set>
                                    <p:anim calcmode="lin" valueType="num">
                                      <p:cBhvr additive="base">
                                        <p:cTn id="27" dur="2000" fill="hold"/>
                                        <p:tgtEl>
                                          <p:spTgt spid="1477635">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477635">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nodeType="afterEffect">
                                  <p:stCondLst>
                                    <p:cond delay="0"/>
                                  </p:stCondLst>
                                  <p:childTnLst>
                                    <p:set>
                                      <p:cBhvr>
                                        <p:cTn id="31" dur="1" fill="hold">
                                          <p:stCondLst>
                                            <p:cond delay="0"/>
                                          </p:stCondLst>
                                        </p:cTn>
                                        <p:tgtEl>
                                          <p:spTgt spid="1477635">
                                            <p:txEl>
                                              <p:pRg st="5" end="5"/>
                                            </p:txEl>
                                          </p:spTgt>
                                        </p:tgtEl>
                                        <p:attrNameLst>
                                          <p:attrName>style.visibility</p:attrName>
                                        </p:attrNameLst>
                                      </p:cBhvr>
                                      <p:to>
                                        <p:strVal val="visible"/>
                                      </p:to>
                                    </p:set>
                                    <p:anim calcmode="lin" valueType="num">
                                      <p:cBhvr additive="base">
                                        <p:cTn id="32" dur="2000" fill="hold"/>
                                        <p:tgtEl>
                                          <p:spTgt spid="1477635">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477635">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nodeType="afterEffect">
                                  <p:stCondLst>
                                    <p:cond delay="0"/>
                                  </p:stCondLst>
                                  <p:childTnLst>
                                    <p:set>
                                      <p:cBhvr>
                                        <p:cTn id="36" dur="1" fill="hold">
                                          <p:stCondLst>
                                            <p:cond delay="0"/>
                                          </p:stCondLst>
                                        </p:cTn>
                                        <p:tgtEl>
                                          <p:spTgt spid="1477635">
                                            <p:txEl>
                                              <p:pRg st="6" end="6"/>
                                            </p:txEl>
                                          </p:spTgt>
                                        </p:tgtEl>
                                        <p:attrNameLst>
                                          <p:attrName>style.visibility</p:attrName>
                                        </p:attrNameLst>
                                      </p:cBhvr>
                                      <p:to>
                                        <p:strVal val="visible"/>
                                      </p:to>
                                    </p:set>
                                    <p:anim calcmode="lin" valueType="num">
                                      <p:cBhvr additive="base">
                                        <p:cTn id="37" dur="2000" fill="hold"/>
                                        <p:tgtEl>
                                          <p:spTgt spid="1477635">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4776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2" name="Rectangle 2"/>
          <p:cNvSpPr>
            <a:spLocks noGrp="1" noChangeArrowheads="1"/>
          </p:cNvSpPr>
          <p:nvPr>
            <p:ph type="title"/>
          </p:nvPr>
        </p:nvSpPr>
        <p:spPr>
          <a:xfrm>
            <a:off x="139700" y="609600"/>
            <a:ext cx="8661400" cy="1600200"/>
          </a:xfrm>
        </p:spPr>
        <p:txBody>
          <a:bodyPr>
            <a:normAutofit fontScale="90000"/>
          </a:bodyPr>
          <a:lstStyle/>
          <a:p>
            <a:pPr eaLnBrk="1" hangingPunct="1">
              <a:defRPr/>
            </a:pPr>
            <a:r>
              <a:rPr lang="en-US" sz="3200" dirty="0" smtClean="0">
                <a:solidFill>
                  <a:schemeClr val="tx1"/>
                </a:solidFill>
              </a:rPr>
              <a:t>Generalized Symmetrical Polyneuropathy</a:t>
            </a:r>
            <a:r>
              <a:rPr lang="en-US" sz="3200" dirty="0" smtClean="0"/>
              <a:t> </a:t>
            </a:r>
            <a:br>
              <a:rPr lang="en-US" sz="3200" dirty="0" smtClean="0"/>
            </a:br>
            <a:r>
              <a:rPr lang="en-US" sz="3600" dirty="0" smtClean="0"/>
              <a:t>Chronic Sensorimotor Neuropathy</a:t>
            </a:r>
            <a:br>
              <a:rPr lang="en-US" sz="3600" dirty="0" smtClean="0"/>
            </a:br>
            <a:r>
              <a:rPr lang="en-US" sz="3200" i="1" dirty="0" smtClean="0"/>
              <a:t>Small Nerve Fiber</a:t>
            </a:r>
          </a:p>
        </p:txBody>
      </p:sp>
      <p:sp>
        <p:nvSpPr>
          <p:cNvPr id="1479683" name="Rectangle 3"/>
          <p:cNvSpPr>
            <a:spLocks noGrp="1" noChangeArrowheads="1"/>
          </p:cNvSpPr>
          <p:nvPr>
            <p:ph type="body" idx="1"/>
          </p:nvPr>
        </p:nvSpPr>
        <p:spPr>
          <a:xfrm>
            <a:off x="381000" y="2438400"/>
            <a:ext cx="8178800" cy="4191000"/>
          </a:xfrm>
        </p:spPr>
        <p:txBody>
          <a:bodyPr/>
          <a:lstStyle/>
          <a:p>
            <a:pPr eaLnBrk="1" hangingPunct="1"/>
            <a:r>
              <a:rPr lang="en-US" dirty="0" smtClean="0"/>
              <a:t>Sensory deficits in distal portions, spreading medially “stocking-glove”</a:t>
            </a:r>
          </a:p>
          <a:p>
            <a:pPr eaLnBrk="1" hangingPunct="1"/>
            <a:r>
              <a:rPr lang="en-US" dirty="0" smtClean="0"/>
              <a:t>Small Nerve Fiber Neuropathy</a:t>
            </a:r>
          </a:p>
          <a:p>
            <a:pPr lvl="1" eaLnBrk="1" hangingPunct="1"/>
            <a:r>
              <a:rPr lang="en-US" dirty="0" smtClean="0"/>
              <a:t>C-fiber pain = burning and superficial</a:t>
            </a:r>
          </a:p>
          <a:p>
            <a:pPr lvl="1" eaLnBrk="1" hangingPunct="1"/>
            <a:r>
              <a:rPr lang="en-US" dirty="0" err="1" smtClean="0"/>
              <a:t>Allodynia</a:t>
            </a:r>
            <a:r>
              <a:rPr lang="en-US" dirty="0" smtClean="0"/>
              <a:t> (all stimuli interpreted as painful)</a:t>
            </a:r>
          </a:p>
          <a:p>
            <a:pPr lvl="1" eaLnBrk="1" hangingPunct="1"/>
            <a:r>
              <a:rPr lang="en-US" dirty="0" smtClean="0"/>
              <a:t>Later, loss of pressure and temp sensation</a:t>
            </a:r>
          </a:p>
          <a:p>
            <a:pPr lvl="1" eaLnBrk="1" hangingPunct="1"/>
            <a:r>
              <a:rPr lang="en-US" dirty="0" smtClean="0"/>
              <a:t>Decrease blood flow, sweating</a:t>
            </a:r>
          </a:p>
          <a:p>
            <a:pPr lvl="1" eaLnBrk="1" hangingPunct="1"/>
            <a:r>
              <a:rPr lang="en-US" dirty="0" smtClean="0"/>
              <a:t>Detect w/ Monofilament</a:t>
            </a:r>
          </a:p>
          <a:p>
            <a:pPr lvl="1" eaLnBrk="1" hangingPunct="1"/>
            <a:r>
              <a:rPr lang="en-US" dirty="0" smtClean="0"/>
              <a:t>High risk for ulceration, Charcot, gangrene</a:t>
            </a:r>
          </a:p>
          <a:p>
            <a:pPr lvl="1" eaLnBrk="1" hangingPunct="1"/>
            <a:endParaRPr lang="en-US" dirty="0" smtClean="0"/>
          </a:p>
          <a:p>
            <a:pPr lvl="1" eaLnBrk="1" hangingPunct="1"/>
            <a:endParaRPr lang="en-US" dirty="0" smtClean="0"/>
          </a:p>
          <a:p>
            <a:pPr eaLnBrk="1" hangingPunct="1"/>
            <a:endParaRPr lang="en-US" dirty="0" smtClean="0"/>
          </a:p>
        </p:txBody>
      </p:sp>
    </p:spTree>
    <p:extLst>
      <p:ext uri="{BB962C8B-B14F-4D97-AF65-F5344CB8AC3E}">
        <p14:creationId xmlns:p14="http://schemas.microsoft.com/office/powerpoint/2010/main" val="2258374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79683">
                                            <p:txEl>
                                              <p:pRg st="2" end="2"/>
                                            </p:txEl>
                                          </p:spTgt>
                                        </p:tgtEl>
                                        <p:attrNameLst>
                                          <p:attrName>style.visibility</p:attrName>
                                        </p:attrNameLst>
                                      </p:cBhvr>
                                      <p:to>
                                        <p:strVal val="visible"/>
                                      </p:to>
                                    </p:set>
                                    <p:animEffect transition="in" filter="checkerboard(across)">
                                      <p:cBhvr>
                                        <p:cTn id="7" dur="500"/>
                                        <p:tgtEl>
                                          <p:spTgt spid="147968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479683">
                                            <p:txEl>
                                              <p:pRg st="3" end="3"/>
                                            </p:txEl>
                                          </p:spTgt>
                                        </p:tgtEl>
                                        <p:attrNameLst>
                                          <p:attrName>style.visibility</p:attrName>
                                        </p:attrNameLst>
                                      </p:cBhvr>
                                      <p:to>
                                        <p:strVal val="visible"/>
                                      </p:to>
                                    </p:set>
                                    <p:animEffect transition="in" filter="checkerboard(across)">
                                      <p:cBhvr>
                                        <p:cTn id="10" dur="500"/>
                                        <p:tgtEl>
                                          <p:spTgt spid="1479683">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479683">
                                            <p:txEl>
                                              <p:pRg st="4" end="4"/>
                                            </p:txEl>
                                          </p:spTgt>
                                        </p:tgtEl>
                                        <p:attrNameLst>
                                          <p:attrName>style.visibility</p:attrName>
                                        </p:attrNameLst>
                                      </p:cBhvr>
                                      <p:to>
                                        <p:strVal val="visible"/>
                                      </p:to>
                                    </p:set>
                                    <p:animEffect transition="in" filter="checkerboard(across)">
                                      <p:cBhvr>
                                        <p:cTn id="13" dur="500"/>
                                        <p:tgtEl>
                                          <p:spTgt spid="1479683">
                                            <p:txEl>
                                              <p:pRg st="4" end="4"/>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479683">
                                            <p:txEl>
                                              <p:pRg st="5" end="5"/>
                                            </p:txEl>
                                          </p:spTgt>
                                        </p:tgtEl>
                                        <p:attrNameLst>
                                          <p:attrName>style.visibility</p:attrName>
                                        </p:attrNameLst>
                                      </p:cBhvr>
                                      <p:to>
                                        <p:strVal val="visible"/>
                                      </p:to>
                                    </p:set>
                                    <p:animEffect transition="in" filter="checkerboard(across)">
                                      <p:cBhvr>
                                        <p:cTn id="16" dur="500"/>
                                        <p:tgtEl>
                                          <p:spTgt spid="1479683">
                                            <p:txEl>
                                              <p:pRg st="5" end="5"/>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479683">
                                            <p:txEl>
                                              <p:pRg st="6" end="6"/>
                                            </p:txEl>
                                          </p:spTgt>
                                        </p:tgtEl>
                                        <p:attrNameLst>
                                          <p:attrName>style.visibility</p:attrName>
                                        </p:attrNameLst>
                                      </p:cBhvr>
                                      <p:to>
                                        <p:strVal val="visible"/>
                                      </p:to>
                                    </p:set>
                                    <p:animEffect transition="in" filter="checkerboard(across)">
                                      <p:cBhvr>
                                        <p:cTn id="19" dur="500"/>
                                        <p:tgtEl>
                                          <p:spTgt spid="1479683">
                                            <p:txEl>
                                              <p:pRg st="6" end="6"/>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1479683">
                                            <p:txEl>
                                              <p:pRg st="7" end="7"/>
                                            </p:txEl>
                                          </p:spTgt>
                                        </p:tgtEl>
                                        <p:attrNameLst>
                                          <p:attrName>style.visibility</p:attrName>
                                        </p:attrNameLst>
                                      </p:cBhvr>
                                      <p:to>
                                        <p:strVal val="visible"/>
                                      </p:to>
                                    </p:set>
                                    <p:animEffect transition="in" filter="checkerboard(across)">
                                      <p:cBhvr>
                                        <p:cTn id="22" dur="500"/>
                                        <p:tgtEl>
                                          <p:spTgt spid="14796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6" name="Rectangle 2"/>
          <p:cNvSpPr>
            <a:spLocks noGrp="1" noChangeArrowheads="1"/>
          </p:cNvSpPr>
          <p:nvPr>
            <p:ph type="title"/>
          </p:nvPr>
        </p:nvSpPr>
        <p:spPr>
          <a:xfrm>
            <a:off x="355600" y="762000"/>
            <a:ext cx="8356600" cy="1219200"/>
          </a:xfrm>
        </p:spPr>
        <p:txBody>
          <a:bodyPr>
            <a:normAutofit fontScale="90000"/>
          </a:bodyPr>
          <a:lstStyle/>
          <a:p>
            <a:pPr eaLnBrk="1" hangingPunct="1">
              <a:defRPr/>
            </a:pPr>
            <a:r>
              <a:rPr lang="en-US" sz="3200" dirty="0" smtClean="0">
                <a:solidFill>
                  <a:schemeClr val="tx1"/>
                </a:solidFill>
              </a:rPr>
              <a:t>Generalized Symmetrical Polyneuropathy</a:t>
            </a:r>
            <a:r>
              <a:rPr lang="en-US" sz="3200" dirty="0" smtClean="0"/>
              <a:t> </a:t>
            </a:r>
            <a:br>
              <a:rPr lang="en-US" sz="3200" dirty="0" smtClean="0"/>
            </a:br>
            <a:r>
              <a:rPr lang="en-US" sz="3600" dirty="0" smtClean="0"/>
              <a:t>Chronic Sensorimotor Neuropathy – </a:t>
            </a:r>
            <a:r>
              <a:rPr lang="en-US" sz="3200" i="1" dirty="0" smtClean="0"/>
              <a:t>Large Nerve Fiber</a:t>
            </a:r>
          </a:p>
        </p:txBody>
      </p:sp>
      <p:sp>
        <p:nvSpPr>
          <p:cNvPr id="117763" name="Rectangle 3"/>
          <p:cNvSpPr>
            <a:spLocks noGrp="1" noChangeArrowheads="1"/>
          </p:cNvSpPr>
          <p:nvPr>
            <p:ph type="body" idx="1"/>
          </p:nvPr>
        </p:nvSpPr>
        <p:spPr>
          <a:xfrm>
            <a:off x="533400" y="2209800"/>
            <a:ext cx="8178800" cy="4419600"/>
          </a:xfrm>
        </p:spPr>
        <p:txBody>
          <a:bodyPr/>
          <a:lstStyle/>
          <a:p>
            <a:pPr eaLnBrk="1" hangingPunct="1"/>
            <a:r>
              <a:rPr lang="en-US" dirty="0" smtClean="0"/>
              <a:t>Involve sensory and/or motor nerves</a:t>
            </a:r>
          </a:p>
          <a:p>
            <a:pPr eaLnBrk="1" hangingPunct="1"/>
            <a:r>
              <a:rPr lang="en-US" dirty="0" smtClean="0"/>
              <a:t>Fibers are </a:t>
            </a:r>
            <a:r>
              <a:rPr lang="en-US" dirty="0" err="1" smtClean="0"/>
              <a:t>myelinated</a:t>
            </a:r>
            <a:r>
              <a:rPr lang="en-US" dirty="0" smtClean="0"/>
              <a:t>, rapid conductors</a:t>
            </a:r>
          </a:p>
          <a:p>
            <a:pPr eaLnBrk="1" hangingPunct="1"/>
            <a:r>
              <a:rPr lang="en-US" dirty="0" smtClean="0"/>
              <a:t>Can detect destruction w/ nerve testing</a:t>
            </a:r>
          </a:p>
          <a:p>
            <a:pPr eaLnBrk="1" hangingPunct="1"/>
            <a:r>
              <a:rPr lang="en-US" dirty="0" smtClean="0"/>
              <a:t>Symptoms may be minimal:</a:t>
            </a:r>
          </a:p>
          <a:p>
            <a:pPr lvl="1" eaLnBrk="1" hangingPunct="1"/>
            <a:r>
              <a:rPr lang="en-US" dirty="0" smtClean="0"/>
              <a:t>Impaired vibration perception/position sense</a:t>
            </a:r>
          </a:p>
          <a:p>
            <a:pPr lvl="1" eaLnBrk="1" hangingPunct="1"/>
            <a:r>
              <a:rPr lang="en-US" dirty="0" smtClean="0"/>
              <a:t>Ataxia “moon-walking”, in-coordination</a:t>
            </a:r>
          </a:p>
          <a:p>
            <a:pPr lvl="1" eaLnBrk="1" hangingPunct="1"/>
            <a:r>
              <a:rPr lang="en-US" dirty="0" smtClean="0"/>
              <a:t>Pain described as deep-seated gnawing</a:t>
            </a:r>
          </a:p>
          <a:p>
            <a:pPr lvl="1" eaLnBrk="1" hangingPunct="1"/>
            <a:r>
              <a:rPr lang="en-US" dirty="0" smtClean="0"/>
              <a:t>Shortening of Achilles tendon and claw foot</a:t>
            </a:r>
          </a:p>
          <a:p>
            <a:pPr lvl="1" eaLnBrk="1" hangingPunct="1"/>
            <a:r>
              <a:rPr lang="en-US" dirty="0" smtClean="0"/>
              <a:t>Increased blood flow “hot foot”</a:t>
            </a:r>
          </a:p>
          <a:p>
            <a:pPr eaLnBrk="1" hangingPunct="1"/>
            <a:endParaRPr lang="en-US" dirty="0" smtClean="0"/>
          </a:p>
        </p:txBody>
      </p:sp>
    </p:spTree>
    <p:extLst>
      <p:ext uri="{BB962C8B-B14F-4D97-AF65-F5344CB8AC3E}">
        <p14:creationId xmlns:p14="http://schemas.microsoft.com/office/powerpoint/2010/main" val="22278244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p:txBody>
          <a:bodyPr>
            <a:normAutofit fontScale="90000"/>
          </a:bodyPr>
          <a:lstStyle/>
          <a:p>
            <a:pPr eaLnBrk="1" hangingPunct="1">
              <a:defRPr/>
            </a:pPr>
            <a:r>
              <a:rPr lang="en-US" smtClean="0"/>
              <a:t>“DAN” Diabetic Autonomic Neuropathy  </a:t>
            </a:r>
          </a:p>
        </p:txBody>
      </p:sp>
      <p:sp>
        <p:nvSpPr>
          <p:cNvPr id="1484803" name="Rectangle 3"/>
          <p:cNvSpPr>
            <a:spLocks noGrp="1" noChangeArrowheads="1"/>
          </p:cNvSpPr>
          <p:nvPr>
            <p:ph type="body" idx="1"/>
          </p:nvPr>
        </p:nvSpPr>
        <p:spPr>
          <a:xfrm>
            <a:off x="381000" y="1752600"/>
            <a:ext cx="8178800" cy="4648200"/>
          </a:xfrm>
        </p:spPr>
        <p:txBody>
          <a:bodyPr/>
          <a:lstStyle/>
          <a:p>
            <a:pPr eaLnBrk="1" hangingPunct="1"/>
            <a:r>
              <a:rPr lang="en-US" smtClean="0"/>
              <a:t>50% of pt’s with peripheral neuropathy also have DAN</a:t>
            </a:r>
          </a:p>
          <a:p>
            <a:pPr eaLnBrk="1" hangingPunct="1"/>
            <a:r>
              <a:rPr lang="en-US" smtClean="0"/>
              <a:t>DAN increases M &amp; M rates</a:t>
            </a:r>
          </a:p>
          <a:p>
            <a:pPr lvl="1" eaLnBrk="1" hangingPunct="1"/>
            <a:r>
              <a:rPr lang="en-US" smtClean="0"/>
              <a:t>neurogenic bladder, sexual dysfunction</a:t>
            </a:r>
          </a:p>
          <a:p>
            <a:pPr lvl="1" eaLnBrk="1" hangingPunct="1"/>
            <a:r>
              <a:rPr lang="en-US" smtClean="0"/>
              <a:t>GI related disorders / gastroparesis</a:t>
            </a:r>
          </a:p>
          <a:p>
            <a:pPr lvl="1" eaLnBrk="1" hangingPunct="1"/>
            <a:r>
              <a:rPr lang="en-US" smtClean="0"/>
              <a:t>orthostatic hypotension</a:t>
            </a:r>
          </a:p>
          <a:p>
            <a:pPr lvl="1" eaLnBrk="1" hangingPunct="1"/>
            <a:r>
              <a:rPr lang="en-US" smtClean="0"/>
              <a:t>fixed heart rate, silent MI, sudden death</a:t>
            </a:r>
          </a:p>
          <a:p>
            <a:pPr lvl="1" eaLnBrk="1" hangingPunct="1"/>
            <a:r>
              <a:rPr lang="en-US" smtClean="0"/>
              <a:t>hypoglycemia unawareness</a:t>
            </a:r>
          </a:p>
          <a:p>
            <a:pPr lvl="1" eaLnBrk="1" hangingPunct="1"/>
            <a:r>
              <a:rPr lang="en-US" smtClean="0"/>
              <a:t>sudomotor, pupillary</a:t>
            </a:r>
          </a:p>
        </p:txBody>
      </p:sp>
    </p:spTree>
    <p:extLst>
      <p:ext uri="{BB962C8B-B14F-4D97-AF65-F5344CB8AC3E}">
        <p14:creationId xmlns:p14="http://schemas.microsoft.com/office/powerpoint/2010/main" val="1731273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484803">
                                            <p:txEl>
                                              <p:pRg st="2" end="2"/>
                                            </p:txEl>
                                          </p:spTgt>
                                        </p:tgtEl>
                                        <p:attrNameLst>
                                          <p:attrName>style.visibility</p:attrName>
                                        </p:attrNameLst>
                                      </p:cBhvr>
                                      <p:to>
                                        <p:strVal val="visible"/>
                                      </p:to>
                                    </p:set>
                                    <p:animEffect transition="in" filter="checkerboard(across)">
                                      <p:cBhvr>
                                        <p:cTn id="7" dur="1000"/>
                                        <p:tgtEl>
                                          <p:spTgt spid="1484803">
                                            <p:txEl>
                                              <p:pRg st="2" end="2"/>
                                            </p:txEl>
                                          </p:spTgt>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1484803">
                                            <p:txEl>
                                              <p:pRg st="3" end="3"/>
                                            </p:txEl>
                                          </p:spTgt>
                                        </p:tgtEl>
                                        <p:attrNameLst>
                                          <p:attrName>style.visibility</p:attrName>
                                        </p:attrNameLst>
                                      </p:cBhvr>
                                      <p:to>
                                        <p:strVal val="visible"/>
                                      </p:to>
                                    </p:set>
                                    <p:animEffect transition="in" filter="checkerboard(across)">
                                      <p:cBhvr>
                                        <p:cTn id="11" dur="1000"/>
                                        <p:tgtEl>
                                          <p:spTgt spid="1484803">
                                            <p:txEl>
                                              <p:pRg st="3" end="3"/>
                                            </p:txEl>
                                          </p:spTgt>
                                        </p:tgtEl>
                                      </p:cBhvr>
                                    </p:animEffect>
                                  </p:childTnLst>
                                </p:cTn>
                              </p:par>
                            </p:childTnLst>
                          </p:cTn>
                        </p:par>
                        <p:par>
                          <p:cTn id="12" fill="hold" nodeType="afterGroup">
                            <p:stCondLst>
                              <p:cond delay="2000"/>
                            </p:stCondLst>
                            <p:childTnLst>
                              <p:par>
                                <p:cTn id="13" presetID="5" presetClass="entr" presetSubtype="10" fill="hold" nodeType="afterEffect">
                                  <p:stCondLst>
                                    <p:cond delay="0"/>
                                  </p:stCondLst>
                                  <p:childTnLst>
                                    <p:set>
                                      <p:cBhvr>
                                        <p:cTn id="14" dur="1" fill="hold">
                                          <p:stCondLst>
                                            <p:cond delay="0"/>
                                          </p:stCondLst>
                                        </p:cTn>
                                        <p:tgtEl>
                                          <p:spTgt spid="1484803">
                                            <p:txEl>
                                              <p:pRg st="4" end="4"/>
                                            </p:txEl>
                                          </p:spTgt>
                                        </p:tgtEl>
                                        <p:attrNameLst>
                                          <p:attrName>style.visibility</p:attrName>
                                        </p:attrNameLst>
                                      </p:cBhvr>
                                      <p:to>
                                        <p:strVal val="visible"/>
                                      </p:to>
                                    </p:set>
                                    <p:animEffect transition="in" filter="checkerboard(across)">
                                      <p:cBhvr>
                                        <p:cTn id="15" dur="1000"/>
                                        <p:tgtEl>
                                          <p:spTgt spid="1484803">
                                            <p:txEl>
                                              <p:pRg st="4" end="4"/>
                                            </p:txEl>
                                          </p:spTgt>
                                        </p:tgtEl>
                                      </p:cBhvr>
                                    </p:animEffect>
                                  </p:childTnLst>
                                </p:cTn>
                              </p:par>
                            </p:childTnLst>
                          </p:cTn>
                        </p:par>
                        <p:par>
                          <p:cTn id="16" fill="hold" nodeType="afterGroup">
                            <p:stCondLst>
                              <p:cond delay="3000"/>
                            </p:stCondLst>
                            <p:childTnLst>
                              <p:par>
                                <p:cTn id="17" presetID="5" presetClass="entr" presetSubtype="10" fill="hold" nodeType="afterEffect">
                                  <p:stCondLst>
                                    <p:cond delay="0"/>
                                  </p:stCondLst>
                                  <p:childTnLst>
                                    <p:set>
                                      <p:cBhvr>
                                        <p:cTn id="18" dur="1" fill="hold">
                                          <p:stCondLst>
                                            <p:cond delay="0"/>
                                          </p:stCondLst>
                                        </p:cTn>
                                        <p:tgtEl>
                                          <p:spTgt spid="1484803">
                                            <p:txEl>
                                              <p:pRg st="5" end="5"/>
                                            </p:txEl>
                                          </p:spTgt>
                                        </p:tgtEl>
                                        <p:attrNameLst>
                                          <p:attrName>style.visibility</p:attrName>
                                        </p:attrNameLst>
                                      </p:cBhvr>
                                      <p:to>
                                        <p:strVal val="visible"/>
                                      </p:to>
                                    </p:set>
                                    <p:animEffect transition="in" filter="checkerboard(across)">
                                      <p:cBhvr>
                                        <p:cTn id="19" dur="1000"/>
                                        <p:tgtEl>
                                          <p:spTgt spid="1484803">
                                            <p:txEl>
                                              <p:pRg st="5" end="5"/>
                                            </p:txEl>
                                          </p:spTgt>
                                        </p:tgtEl>
                                      </p:cBhvr>
                                    </p:animEffect>
                                  </p:childTnLst>
                                </p:cTn>
                              </p:par>
                            </p:childTnLst>
                          </p:cTn>
                        </p:par>
                        <p:par>
                          <p:cTn id="20" fill="hold" nodeType="afterGroup">
                            <p:stCondLst>
                              <p:cond delay="4000"/>
                            </p:stCondLst>
                            <p:childTnLst>
                              <p:par>
                                <p:cTn id="21" presetID="5" presetClass="entr" presetSubtype="10" fill="hold" nodeType="afterEffect">
                                  <p:stCondLst>
                                    <p:cond delay="0"/>
                                  </p:stCondLst>
                                  <p:childTnLst>
                                    <p:set>
                                      <p:cBhvr>
                                        <p:cTn id="22" dur="1" fill="hold">
                                          <p:stCondLst>
                                            <p:cond delay="0"/>
                                          </p:stCondLst>
                                        </p:cTn>
                                        <p:tgtEl>
                                          <p:spTgt spid="1484803">
                                            <p:txEl>
                                              <p:pRg st="6" end="6"/>
                                            </p:txEl>
                                          </p:spTgt>
                                        </p:tgtEl>
                                        <p:attrNameLst>
                                          <p:attrName>style.visibility</p:attrName>
                                        </p:attrNameLst>
                                      </p:cBhvr>
                                      <p:to>
                                        <p:strVal val="visible"/>
                                      </p:to>
                                    </p:set>
                                    <p:animEffect transition="in" filter="checkerboard(across)">
                                      <p:cBhvr>
                                        <p:cTn id="23" dur="1000"/>
                                        <p:tgtEl>
                                          <p:spTgt spid="1484803">
                                            <p:txEl>
                                              <p:pRg st="6" end="6"/>
                                            </p:txEl>
                                          </p:spTgt>
                                        </p:tgtEl>
                                      </p:cBhvr>
                                    </p:animEffect>
                                  </p:childTnLst>
                                </p:cTn>
                              </p:par>
                            </p:childTnLst>
                          </p:cTn>
                        </p:par>
                        <p:par>
                          <p:cTn id="24" fill="hold" nodeType="afterGroup">
                            <p:stCondLst>
                              <p:cond delay="5000"/>
                            </p:stCondLst>
                            <p:childTnLst>
                              <p:par>
                                <p:cTn id="25" presetID="5" presetClass="entr" presetSubtype="10" fill="hold" nodeType="afterEffect">
                                  <p:stCondLst>
                                    <p:cond delay="0"/>
                                  </p:stCondLst>
                                  <p:childTnLst>
                                    <p:set>
                                      <p:cBhvr>
                                        <p:cTn id="26" dur="1" fill="hold">
                                          <p:stCondLst>
                                            <p:cond delay="0"/>
                                          </p:stCondLst>
                                        </p:cTn>
                                        <p:tgtEl>
                                          <p:spTgt spid="1484803">
                                            <p:txEl>
                                              <p:pRg st="7" end="7"/>
                                            </p:txEl>
                                          </p:spTgt>
                                        </p:tgtEl>
                                        <p:attrNameLst>
                                          <p:attrName>style.visibility</p:attrName>
                                        </p:attrNameLst>
                                      </p:cBhvr>
                                      <p:to>
                                        <p:strVal val="visible"/>
                                      </p:to>
                                    </p:set>
                                    <p:animEffect transition="in" filter="checkerboard(across)">
                                      <p:cBhvr>
                                        <p:cTn id="27" dur="1000"/>
                                        <p:tgtEl>
                                          <p:spTgt spid="14848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381000" y="609600"/>
            <a:ext cx="7696200" cy="1143000"/>
          </a:xfrm>
        </p:spPr>
        <p:txBody>
          <a:bodyPr>
            <a:normAutofit fontScale="90000"/>
          </a:bodyPr>
          <a:lstStyle/>
          <a:p>
            <a:pPr eaLnBrk="1" hangingPunct="1">
              <a:defRPr/>
            </a:pPr>
            <a:r>
              <a:rPr lang="en-US" sz="4000" dirty="0" smtClean="0"/>
              <a:t>Sexual Functions as We Age</a:t>
            </a:r>
            <a:br>
              <a:rPr lang="en-US" sz="4000" dirty="0" smtClean="0"/>
            </a:br>
            <a:r>
              <a:rPr lang="en-US" sz="4000" dirty="0" smtClean="0"/>
              <a:t>	</a:t>
            </a:r>
          </a:p>
        </p:txBody>
      </p:sp>
      <p:sp>
        <p:nvSpPr>
          <p:cNvPr id="121859" name="Rectangle 3"/>
          <p:cNvSpPr>
            <a:spLocks noGrp="1" noChangeArrowheads="1"/>
          </p:cNvSpPr>
          <p:nvPr>
            <p:ph type="body" idx="1"/>
          </p:nvPr>
        </p:nvSpPr>
        <p:spPr/>
        <p:txBody>
          <a:bodyPr/>
          <a:lstStyle/>
          <a:p>
            <a:pPr eaLnBrk="1" hangingPunct="1">
              <a:lnSpc>
                <a:spcPct val="90000"/>
              </a:lnSpc>
            </a:pPr>
            <a:r>
              <a:rPr lang="en-US" sz="2800" dirty="0" smtClean="0"/>
              <a:t>20-30 years             trice daily</a:t>
            </a:r>
          </a:p>
          <a:p>
            <a:pPr eaLnBrk="1" hangingPunct="1">
              <a:lnSpc>
                <a:spcPct val="90000"/>
              </a:lnSpc>
            </a:pPr>
            <a:r>
              <a:rPr lang="en-US" sz="2800" dirty="0" smtClean="0"/>
              <a:t>30-40 years             tri weekly</a:t>
            </a:r>
          </a:p>
          <a:p>
            <a:pPr eaLnBrk="1" hangingPunct="1">
              <a:lnSpc>
                <a:spcPct val="90000"/>
              </a:lnSpc>
            </a:pPr>
            <a:r>
              <a:rPr lang="en-US" sz="2800" dirty="0" smtClean="0"/>
              <a:t>40-50 years             try weekly</a:t>
            </a:r>
          </a:p>
          <a:p>
            <a:pPr eaLnBrk="1" hangingPunct="1">
              <a:lnSpc>
                <a:spcPct val="90000"/>
              </a:lnSpc>
            </a:pPr>
            <a:r>
              <a:rPr lang="en-US" sz="2800" dirty="0" smtClean="0"/>
              <a:t>50-60 years             try weakly</a:t>
            </a:r>
          </a:p>
          <a:p>
            <a:pPr eaLnBrk="1" hangingPunct="1">
              <a:lnSpc>
                <a:spcPct val="90000"/>
              </a:lnSpc>
            </a:pPr>
            <a:r>
              <a:rPr lang="en-US" sz="2800" dirty="0" smtClean="0"/>
              <a:t>60-70 years             try oysters</a:t>
            </a:r>
          </a:p>
          <a:p>
            <a:pPr eaLnBrk="1" hangingPunct="1">
              <a:lnSpc>
                <a:spcPct val="90000"/>
              </a:lnSpc>
            </a:pPr>
            <a:r>
              <a:rPr lang="en-US" sz="2800" dirty="0" smtClean="0"/>
              <a:t>70-80 years             try anything</a:t>
            </a:r>
          </a:p>
          <a:p>
            <a:pPr eaLnBrk="1" hangingPunct="1">
              <a:lnSpc>
                <a:spcPct val="90000"/>
              </a:lnSpc>
            </a:pPr>
            <a:r>
              <a:rPr lang="en-US" sz="2800" dirty="0" smtClean="0"/>
              <a:t>80-90 years             try to remember</a:t>
            </a:r>
          </a:p>
          <a:p>
            <a:pPr eaLnBrk="1" hangingPunct="1">
              <a:lnSpc>
                <a:spcPct val="90000"/>
              </a:lnSpc>
              <a:buFont typeface="Wingdings" panose="05000000000000000000" pitchFamily="2" charset="2"/>
              <a:buNone/>
            </a:pPr>
            <a:r>
              <a:rPr lang="en-US" sz="2800" dirty="0" smtClean="0"/>
              <a:t> </a:t>
            </a:r>
          </a:p>
          <a:p>
            <a:pPr eaLnBrk="1" hangingPunct="1">
              <a:lnSpc>
                <a:spcPct val="90000"/>
              </a:lnSpc>
              <a:buFont typeface="Wingdings" panose="05000000000000000000" pitchFamily="2" charset="2"/>
              <a:buNone/>
            </a:pPr>
            <a:r>
              <a:rPr lang="en-US" sz="1600" dirty="0" smtClean="0"/>
              <a:t>A touch of humor from AADE-New Perspectives on Erectile Dysfunction, 1999</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243" y="2286000"/>
            <a:ext cx="2452421" cy="1371600"/>
          </a:xfrm>
          <a:prstGeom prst="rect">
            <a:avLst/>
          </a:prstGeom>
        </p:spPr>
      </p:pic>
    </p:spTree>
    <p:extLst>
      <p:ext uri="{BB962C8B-B14F-4D97-AF65-F5344CB8AC3E}">
        <p14:creationId xmlns:p14="http://schemas.microsoft.com/office/powerpoint/2010/main" val="13925492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381000" y="304800"/>
            <a:ext cx="5689600" cy="1143000"/>
          </a:xfrm>
        </p:spPr>
        <p:txBody>
          <a:bodyPr>
            <a:normAutofit fontScale="90000"/>
          </a:bodyPr>
          <a:lstStyle/>
          <a:p>
            <a:pPr eaLnBrk="1" hangingPunct="1">
              <a:defRPr/>
            </a:pPr>
            <a:r>
              <a:rPr lang="en-US" smtClean="0"/>
              <a:t>Erectile Dysfunction</a:t>
            </a:r>
            <a:r>
              <a:rPr lang="en-US" sz="3600" smtClean="0"/>
              <a:t>	</a:t>
            </a:r>
          </a:p>
        </p:txBody>
      </p:sp>
      <p:sp>
        <p:nvSpPr>
          <p:cNvPr id="122883" name="Rectangle 3"/>
          <p:cNvSpPr>
            <a:spLocks noGrp="1" noChangeArrowheads="1"/>
          </p:cNvSpPr>
          <p:nvPr>
            <p:ph type="body" idx="1"/>
          </p:nvPr>
        </p:nvSpPr>
        <p:spPr>
          <a:xfrm>
            <a:off x="304800" y="1676400"/>
            <a:ext cx="8534400" cy="5181600"/>
          </a:xfrm>
        </p:spPr>
        <p:txBody>
          <a:bodyPr/>
          <a:lstStyle/>
          <a:p>
            <a:pPr eaLnBrk="1" hangingPunct="1"/>
            <a:r>
              <a:rPr lang="en-US" sz="2800" smtClean="0"/>
              <a:t>Affects about 50% of men with diabetes </a:t>
            </a:r>
          </a:p>
          <a:p>
            <a:pPr eaLnBrk="1" hangingPunct="1"/>
            <a:r>
              <a:rPr lang="en-US" sz="2800" smtClean="0"/>
              <a:t>Loss of erections sufficient for intercourse </a:t>
            </a:r>
          </a:p>
          <a:p>
            <a:pPr eaLnBrk="1" hangingPunct="1"/>
            <a:r>
              <a:rPr lang="en-US" sz="2800" smtClean="0"/>
              <a:t>Due to combo of vascular and nerve damage </a:t>
            </a:r>
          </a:p>
          <a:p>
            <a:pPr eaLnBrk="1" hangingPunct="1"/>
            <a:r>
              <a:rPr lang="en-US" sz="2800" smtClean="0"/>
              <a:t>Tests: penile tumescence to eval if organic or psychogenic</a:t>
            </a:r>
          </a:p>
          <a:p>
            <a:pPr eaLnBrk="1" hangingPunct="1"/>
            <a:r>
              <a:rPr lang="en-US" sz="2800" smtClean="0"/>
              <a:t>Treatment:</a:t>
            </a:r>
          </a:p>
          <a:p>
            <a:pPr lvl="1" eaLnBrk="1" hangingPunct="1"/>
            <a:r>
              <a:rPr lang="en-US" sz="2400" smtClean="0"/>
              <a:t>Sildenafil (Viagra), Vardenafil (Levitra), Tadalfil (Cialis)</a:t>
            </a:r>
          </a:p>
          <a:p>
            <a:pPr lvl="2" eaLnBrk="1" hangingPunct="1"/>
            <a:r>
              <a:rPr lang="en-US" sz="2000" smtClean="0"/>
              <a:t>Use caution if taking nitrate drugs. Check w/ MD first</a:t>
            </a:r>
          </a:p>
          <a:p>
            <a:pPr lvl="1" eaLnBrk="1" hangingPunct="1"/>
            <a:r>
              <a:rPr lang="en-US" sz="2400" smtClean="0"/>
              <a:t>Other meds, vacuum devices, prosthetics</a:t>
            </a:r>
          </a:p>
          <a:p>
            <a:pPr lvl="1" eaLnBrk="1" hangingPunct="1"/>
            <a:r>
              <a:rPr lang="en-US" sz="2400" smtClean="0"/>
              <a:t>HRT- testosterone gel, patches, injections, pills</a:t>
            </a:r>
            <a:endParaRPr lang="en-US" sz="2000" smtClean="0"/>
          </a:p>
        </p:txBody>
      </p:sp>
      <p:pic>
        <p:nvPicPr>
          <p:cNvPr id="122884" name="Picture 4" descr="qolcdky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228600"/>
            <a:ext cx="2286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3382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2"/>
          <p:cNvSpPr>
            <a:spLocks noGrp="1" noChangeArrowheads="1"/>
          </p:cNvSpPr>
          <p:nvPr>
            <p:ph type="title"/>
          </p:nvPr>
        </p:nvSpPr>
        <p:spPr>
          <a:xfrm>
            <a:off x="836613" y="273050"/>
            <a:ext cx="7769225" cy="1143000"/>
          </a:xfrm>
        </p:spPr>
        <p:txBody>
          <a:bodyPr/>
          <a:lstStyle/>
          <a:p>
            <a:pPr eaLnBrk="1" hangingPunct="1">
              <a:defRPr/>
            </a:pPr>
            <a:r>
              <a:rPr lang="en-US" sz="4000" b="1" smtClean="0">
                <a:solidFill>
                  <a:srgbClr val="00FF00"/>
                </a:solidFill>
              </a:rPr>
              <a:t>Take Charge. Talk T.</a:t>
            </a:r>
            <a:br>
              <a:rPr lang="en-US" sz="4000" b="1" smtClean="0">
                <a:solidFill>
                  <a:srgbClr val="00FF00"/>
                </a:solidFill>
              </a:rPr>
            </a:br>
            <a:r>
              <a:rPr lang="en-US" sz="3200" smtClean="0">
                <a:solidFill>
                  <a:srgbClr val="00FF00"/>
                </a:solidFill>
              </a:rPr>
              <a:t>www.diabeteseducator.org</a:t>
            </a:r>
          </a:p>
        </p:txBody>
      </p:sp>
      <p:sp>
        <p:nvSpPr>
          <p:cNvPr id="124931" name="Rectangle 3"/>
          <p:cNvSpPr>
            <a:spLocks noGrp="1" noChangeArrowheads="1"/>
          </p:cNvSpPr>
          <p:nvPr>
            <p:ph type="body" idx="1"/>
          </p:nvPr>
        </p:nvSpPr>
        <p:spPr>
          <a:xfrm>
            <a:off x="304800" y="1676400"/>
            <a:ext cx="8686800" cy="5181600"/>
          </a:xfrm>
        </p:spPr>
        <p:txBody>
          <a:bodyPr/>
          <a:lstStyle/>
          <a:p>
            <a:pPr eaLnBrk="1" hangingPunct="1">
              <a:lnSpc>
                <a:spcPct val="90000"/>
              </a:lnSpc>
            </a:pPr>
            <a:r>
              <a:rPr lang="en-US" smtClean="0"/>
              <a:t>Men w/ DM, 2x risk of low testosterone levels</a:t>
            </a:r>
          </a:p>
          <a:p>
            <a:pPr lvl="1" eaLnBrk="1" hangingPunct="1">
              <a:lnSpc>
                <a:spcPct val="90000"/>
              </a:lnSpc>
            </a:pPr>
            <a:r>
              <a:rPr lang="en-US" smtClean="0"/>
              <a:t>Symptoms include low sex drive, ED, depression, lack of energy and vitality</a:t>
            </a:r>
          </a:p>
          <a:p>
            <a:pPr lvl="1" eaLnBrk="1" hangingPunct="1">
              <a:lnSpc>
                <a:spcPct val="90000"/>
              </a:lnSpc>
            </a:pPr>
            <a:r>
              <a:rPr lang="en-US" smtClean="0"/>
              <a:t>Low T easily diagnosed and managed, only 10% of men currently treated</a:t>
            </a:r>
          </a:p>
          <a:p>
            <a:pPr lvl="1" eaLnBrk="1" hangingPunct="1">
              <a:lnSpc>
                <a:spcPct val="90000"/>
              </a:lnSpc>
            </a:pPr>
            <a:r>
              <a:rPr lang="en-US" smtClean="0"/>
              <a:t>Initial Screening:</a:t>
            </a:r>
          </a:p>
          <a:p>
            <a:pPr lvl="2" eaLnBrk="1" hangingPunct="1">
              <a:lnSpc>
                <a:spcPct val="90000"/>
              </a:lnSpc>
            </a:pPr>
            <a:r>
              <a:rPr lang="en-US" smtClean="0"/>
              <a:t>Total testosterone: if &lt; 300 ng/dl = hypogonadal </a:t>
            </a:r>
          </a:p>
          <a:p>
            <a:pPr lvl="2" eaLnBrk="1" hangingPunct="1">
              <a:lnSpc>
                <a:spcPct val="90000"/>
              </a:lnSpc>
            </a:pPr>
            <a:r>
              <a:rPr lang="en-US" smtClean="0"/>
              <a:t>am testing preferred, repeat to confirm   </a:t>
            </a:r>
          </a:p>
          <a:p>
            <a:pPr lvl="1" eaLnBrk="1" hangingPunct="1">
              <a:lnSpc>
                <a:spcPct val="90000"/>
              </a:lnSpc>
            </a:pPr>
            <a:r>
              <a:rPr lang="en-US" smtClean="0"/>
              <a:t>Treatment: determine cause, testosterone replacement therapy</a:t>
            </a:r>
          </a:p>
        </p:txBody>
      </p:sp>
    </p:spTree>
    <p:extLst>
      <p:ext uri="{BB962C8B-B14F-4D97-AF65-F5344CB8AC3E}">
        <p14:creationId xmlns:p14="http://schemas.microsoft.com/office/powerpoint/2010/main" val="28506179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304800" y="0"/>
            <a:ext cx="8226425" cy="1143000"/>
          </a:xfrm>
        </p:spPr>
        <p:txBody>
          <a:bodyPr lIns="90477" tIns="44445" rIns="90477" bIns="44445" anchor="b" anchorCtr="0"/>
          <a:lstStyle/>
          <a:p>
            <a:pPr eaLnBrk="1" hangingPunct="1">
              <a:defRPr/>
            </a:pPr>
            <a:r>
              <a:rPr lang="en-US" smtClean="0"/>
              <a:t>Treating Neuropathy</a:t>
            </a:r>
          </a:p>
        </p:txBody>
      </p:sp>
      <p:sp>
        <p:nvSpPr>
          <p:cNvPr id="126979" name="Rectangle 3"/>
          <p:cNvSpPr>
            <a:spLocks noGrp="1" noChangeArrowheads="1"/>
          </p:cNvSpPr>
          <p:nvPr>
            <p:ph type="body" idx="1"/>
          </p:nvPr>
        </p:nvSpPr>
        <p:spPr>
          <a:xfrm>
            <a:off x="152400" y="1219200"/>
            <a:ext cx="6477000" cy="4876800"/>
          </a:xfrm>
        </p:spPr>
        <p:txBody>
          <a:bodyPr lIns="90477" tIns="44445" rIns="90477" bIns="44445"/>
          <a:lstStyle/>
          <a:p>
            <a:pPr eaLnBrk="1" hangingPunct="1"/>
            <a:r>
              <a:rPr lang="en-US" smtClean="0"/>
              <a:t>Improve glycemic control</a:t>
            </a:r>
          </a:p>
          <a:p>
            <a:pPr eaLnBrk="1" hangingPunct="1"/>
            <a:r>
              <a:rPr lang="en-US" smtClean="0"/>
              <a:t>Control pain</a:t>
            </a:r>
          </a:p>
          <a:p>
            <a:pPr eaLnBrk="1" hangingPunct="1"/>
            <a:r>
              <a:rPr lang="en-US" smtClean="0"/>
              <a:t>Relief from depression from chronic pain</a:t>
            </a:r>
          </a:p>
          <a:p>
            <a:pPr lvl="1" eaLnBrk="1" hangingPunct="1"/>
            <a:r>
              <a:rPr lang="en-US" smtClean="0"/>
              <a:t>Massage, stretching, pain control clinic, TENS, avoiding alcohol, relaxation exercises....</a:t>
            </a:r>
          </a:p>
          <a:p>
            <a:pPr eaLnBrk="1" hangingPunct="1">
              <a:buFont typeface="Wingdings" panose="05000000000000000000" pitchFamily="2" charset="2"/>
              <a:buNone/>
            </a:pPr>
            <a:endParaRPr lang="en-US" smtClean="0"/>
          </a:p>
        </p:txBody>
      </p:sp>
    </p:spTree>
    <p:extLst>
      <p:ext uri="{BB962C8B-B14F-4D97-AF65-F5344CB8AC3E}">
        <p14:creationId xmlns:p14="http://schemas.microsoft.com/office/powerpoint/2010/main" val="231534228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Rectangle 2"/>
          <p:cNvSpPr>
            <a:spLocks noGrp="1" noChangeArrowheads="1"/>
          </p:cNvSpPr>
          <p:nvPr>
            <p:ph type="title"/>
          </p:nvPr>
        </p:nvSpPr>
        <p:spPr>
          <a:xfrm>
            <a:off x="228600" y="381000"/>
            <a:ext cx="8686800" cy="762000"/>
          </a:xfrm>
        </p:spPr>
        <p:txBody>
          <a:bodyPr lIns="90477" tIns="44445" rIns="90477" bIns="44445" anchor="b">
            <a:normAutofit fontScale="90000"/>
          </a:bodyPr>
          <a:lstStyle/>
          <a:p>
            <a:pPr eaLnBrk="1" hangingPunct="1">
              <a:defRPr/>
            </a:pPr>
            <a:r>
              <a:rPr lang="en-US" sz="3200" dirty="0" smtClean="0"/>
              <a:t>Pharmacologic  Therapy for Neuropathy</a:t>
            </a:r>
          </a:p>
        </p:txBody>
      </p:sp>
      <p:sp>
        <p:nvSpPr>
          <p:cNvPr id="1490947" name="Rectangle 3"/>
          <p:cNvSpPr>
            <a:spLocks noGrp="1" noChangeArrowheads="1"/>
          </p:cNvSpPr>
          <p:nvPr>
            <p:ph type="body" idx="1"/>
          </p:nvPr>
        </p:nvSpPr>
        <p:spPr>
          <a:xfrm>
            <a:off x="526551" y="1295400"/>
            <a:ext cx="7626849" cy="5181600"/>
          </a:xfrm>
        </p:spPr>
        <p:txBody>
          <a:bodyPr lIns="90477" tIns="44445" rIns="90477" bIns="44445">
            <a:normAutofit fontScale="92500"/>
          </a:bodyPr>
          <a:lstStyle/>
          <a:p>
            <a:pPr eaLnBrk="1" hangingPunct="1">
              <a:lnSpc>
                <a:spcPct val="80000"/>
              </a:lnSpc>
              <a:buFont typeface="Wingdings" pitchFamily="2" charset="2"/>
              <a:buNone/>
              <a:defRPr/>
            </a:pPr>
            <a:r>
              <a:rPr lang="en-US" sz="2800" dirty="0" smtClean="0"/>
              <a:t>Try Alpha </a:t>
            </a:r>
            <a:r>
              <a:rPr lang="en-US" sz="2800" dirty="0" err="1" smtClean="0"/>
              <a:t>lipoic</a:t>
            </a:r>
            <a:r>
              <a:rPr lang="en-US" sz="2800" dirty="0" smtClean="0"/>
              <a:t> acid: 600 – 1,800mg /day</a:t>
            </a:r>
          </a:p>
          <a:p>
            <a:pPr eaLnBrk="1" hangingPunct="1">
              <a:lnSpc>
                <a:spcPct val="80000"/>
              </a:lnSpc>
              <a:buFont typeface="Wingdings" pitchFamily="2" charset="2"/>
              <a:buNone/>
              <a:defRPr/>
            </a:pPr>
            <a:r>
              <a:rPr lang="en-US" sz="2800" dirty="0" smtClean="0"/>
              <a:t>Prescription Therapy</a:t>
            </a:r>
          </a:p>
          <a:p>
            <a:pPr eaLnBrk="1" hangingPunct="1">
              <a:lnSpc>
                <a:spcPct val="80000"/>
              </a:lnSpc>
              <a:buFont typeface="Wingdings" pitchFamily="2" charset="2"/>
              <a:buNone/>
              <a:defRPr/>
            </a:pPr>
            <a:r>
              <a:rPr lang="en-US" sz="2800" dirty="0" smtClean="0"/>
              <a:t>1</a:t>
            </a:r>
            <a:r>
              <a:rPr lang="en-US" sz="2800" baseline="30000" dirty="0" smtClean="0"/>
              <a:t>st</a:t>
            </a:r>
            <a:r>
              <a:rPr lang="en-US" sz="2800" dirty="0" smtClean="0"/>
              <a:t> line </a:t>
            </a:r>
          </a:p>
          <a:p>
            <a:pPr lvl="1" eaLnBrk="1" hangingPunct="1">
              <a:lnSpc>
                <a:spcPct val="80000"/>
              </a:lnSpc>
              <a:buFont typeface="Arial" pitchFamily="34" charset="0"/>
              <a:buChar char="•"/>
              <a:defRPr/>
            </a:pPr>
            <a:r>
              <a:rPr lang="en-US" sz="2400" dirty="0" smtClean="0"/>
              <a:t>Tricyclic antidepressants (</a:t>
            </a:r>
            <a:r>
              <a:rPr lang="en-US" sz="2400" dirty="0" err="1" smtClean="0"/>
              <a:t>ie</a:t>
            </a:r>
            <a:r>
              <a:rPr lang="en-US" sz="2400" dirty="0" smtClean="0"/>
              <a:t> amitriptyline, </a:t>
            </a:r>
            <a:r>
              <a:rPr lang="en-US" sz="2400" dirty="0" err="1" smtClean="0"/>
              <a:t>nortriptyline</a:t>
            </a:r>
            <a:endParaRPr lang="en-US" sz="2400" dirty="0" smtClean="0"/>
          </a:p>
          <a:p>
            <a:pPr lvl="1" eaLnBrk="1" hangingPunct="1">
              <a:lnSpc>
                <a:spcPct val="80000"/>
              </a:lnSpc>
              <a:buFont typeface="Arial" pitchFamily="34" charset="0"/>
              <a:buChar char="•"/>
              <a:defRPr/>
            </a:pPr>
            <a:r>
              <a:rPr lang="en-US" sz="2400" dirty="0" smtClean="0"/>
              <a:t>Calcium channel modulators (</a:t>
            </a:r>
            <a:r>
              <a:rPr lang="en-US" sz="2400" dirty="0" err="1" smtClean="0"/>
              <a:t>ie</a:t>
            </a:r>
            <a:r>
              <a:rPr lang="en-US" sz="2400" dirty="0" smtClean="0"/>
              <a:t> </a:t>
            </a:r>
            <a:r>
              <a:rPr lang="en-US" sz="2400" dirty="0" err="1" smtClean="0"/>
              <a:t>gababentin</a:t>
            </a:r>
            <a:r>
              <a:rPr lang="en-US" sz="2400" dirty="0" smtClean="0"/>
              <a:t>, </a:t>
            </a:r>
            <a:r>
              <a:rPr lang="en-US" sz="2400" dirty="0" err="1" smtClean="0"/>
              <a:t>pregabalin</a:t>
            </a:r>
            <a:r>
              <a:rPr lang="en-US" sz="2400" dirty="0" smtClean="0"/>
              <a:t>)</a:t>
            </a:r>
          </a:p>
          <a:p>
            <a:pPr lvl="1" eaLnBrk="1" hangingPunct="1">
              <a:lnSpc>
                <a:spcPct val="80000"/>
              </a:lnSpc>
              <a:buFont typeface="Arial" pitchFamily="34" charset="0"/>
              <a:buChar char="•"/>
              <a:defRPr/>
            </a:pPr>
            <a:r>
              <a:rPr lang="en-US" sz="2400" dirty="0" smtClean="0"/>
              <a:t>Serotonin Norepinephrine Reuptake Inhibitors (SNRI)</a:t>
            </a:r>
          </a:p>
          <a:p>
            <a:pPr marL="0" indent="0" eaLnBrk="1" hangingPunct="1">
              <a:lnSpc>
                <a:spcPct val="80000"/>
              </a:lnSpc>
              <a:buNone/>
              <a:defRPr/>
            </a:pPr>
            <a:r>
              <a:rPr lang="en-US" dirty="0" smtClean="0"/>
              <a:t>2</a:t>
            </a:r>
            <a:r>
              <a:rPr lang="en-US" baseline="30000" dirty="0" smtClean="0"/>
              <a:t>nd</a:t>
            </a:r>
            <a:r>
              <a:rPr lang="en-US" dirty="0" smtClean="0"/>
              <a:t> line</a:t>
            </a:r>
          </a:p>
          <a:p>
            <a:pPr marL="857250" lvl="1" indent="-457200" eaLnBrk="1" hangingPunct="1">
              <a:lnSpc>
                <a:spcPct val="80000"/>
              </a:lnSpc>
              <a:buFont typeface="Arial" pitchFamily="34" charset="0"/>
              <a:buChar char="•"/>
              <a:defRPr/>
            </a:pPr>
            <a:r>
              <a:rPr lang="en-US" dirty="0" smtClean="0"/>
              <a:t>Topical Capsaicin Cream</a:t>
            </a:r>
          </a:p>
          <a:p>
            <a:pPr marL="857250" lvl="1" indent="-457200" eaLnBrk="1" hangingPunct="1">
              <a:lnSpc>
                <a:spcPct val="80000"/>
              </a:lnSpc>
              <a:buFont typeface="Arial" pitchFamily="34" charset="0"/>
              <a:buChar char="•"/>
              <a:defRPr/>
            </a:pPr>
            <a:r>
              <a:rPr lang="en-US" dirty="0" smtClean="0"/>
              <a:t>Opioids (tramadol, oxycodone)</a:t>
            </a:r>
          </a:p>
          <a:p>
            <a:pPr eaLnBrk="1" hangingPunct="1">
              <a:lnSpc>
                <a:spcPct val="80000"/>
              </a:lnSpc>
              <a:buFont typeface="Wingdings" pitchFamily="2" charset="2"/>
              <a:buNone/>
              <a:defRPr/>
            </a:pPr>
            <a:endParaRPr lang="en-US" sz="2800" dirty="0"/>
          </a:p>
          <a:p>
            <a:pPr eaLnBrk="1" hangingPunct="1">
              <a:lnSpc>
                <a:spcPct val="80000"/>
              </a:lnSpc>
              <a:buFont typeface="Wingdings" pitchFamily="2" charset="2"/>
              <a:buNone/>
              <a:defRPr/>
            </a:pPr>
            <a:r>
              <a:rPr lang="en-US" sz="2800" dirty="0" smtClean="0"/>
              <a:t>Reasons for treatment failure:</a:t>
            </a:r>
          </a:p>
          <a:p>
            <a:pPr lvl="1" eaLnBrk="1" hangingPunct="1">
              <a:lnSpc>
                <a:spcPct val="80000"/>
              </a:lnSpc>
              <a:buFont typeface="Arial" pitchFamily="34" charset="0"/>
              <a:buChar char="•"/>
              <a:defRPr/>
            </a:pPr>
            <a:r>
              <a:rPr lang="en-US" sz="2400" dirty="0" smtClean="0"/>
              <a:t>Dose too low, inadequate trial, </a:t>
            </a:r>
            <a:r>
              <a:rPr lang="en-US" sz="2400" dirty="0" err="1" smtClean="0"/>
              <a:t>pt</a:t>
            </a:r>
            <a:r>
              <a:rPr lang="en-US" sz="2400" dirty="0" smtClean="0"/>
              <a:t> expecting elimination of symptoms, not changing class when no response</a:t>
            </a:r>
          </a:p>
          <a:p>
            <a:pPr algn="r" eaLnBrk="1" hangingPunct="1">
              <a:lnSpc>
                <a:spcPct val="80000"/>
              </a:lnSpc>
              <a:buFont typeface="Wingdings" pitchFamily="2" charset="2"/>
              <a:buNone/>
              <a:defRPr/>
            </a:pPr>
            <a:r>
              <a:rPr lang="en-US" sz="1800" i="1" dirty="0" smtClean="0"/>
              <a:t>Ziegler, D Painful diabetic neuropathy. Diabetes Care, 2009</a:t>
            </a:r>
          </a:p>
          <a:p>
            <a:pPr eaLnBrk="1" hangingPunct="1">
              <a:lnSpc>
                <a:spcPct val="80000"/>
              </a:lnSpc>
              <a:buFont typeface="Wingdings" pitchFamily="2" charset="2"/>
              <a:buNone/>
              <a:defRPr/>
            </a:pPr>
            <a:endParaRPr lang="en-US" sz="2400" dirty="0" smtClean="0"/>
          </a:p>
        </p:txBody>
      </p:sp>
    </p:spTree>
    <p:extLst>
      <p:ext uri="{BB962C8B-B14F-4D97-AF65-F5344CB8AC3E}">
        <p14:creationId xmlns:p14="http://schemas.microsoft.com/office/powerpoint/2010/main" val="244197435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pPr eaLnBrk="1" hangingPunct="1">
              <a:defRPr/>
            </a:pPr>
            <a:r>
              <a:rPr lang="en-US" smtClean="0"/>
              <a:t>Focal Neuropathies</a:t>
            </a:r>
          </a:p>
        </p:txBody>
      </p:sp>
      <p:sp>
        <p:nvSpPr>
          <p:cNvPr id="1491971" name="Rectangle 3"/>
          <p:cNvSpPr>
            <a:spLocks noGrp="1" noChangeArrowheads="1"/>
          </p:cNvSpPr>
          <p:nvPr>
            <p:ph type="body" idx="1"/>
          </p:nvPr>
        </p:nvSpPr>
        <p:spPr>
          <a:xfrm>
            <a:off x="457200" y="1371600"/>
            <a:ext cx="8229600" cy="4572000"/>
          </a:xfrm>
        </p:spPr>
        <p:txBody>
          <a:bodyPr/>
          <a:lstStyle/>
          <a:p>
            <a:pPr eaLnBrk="1" hangingPunct="1"/>
            <a:r>
              <a:rPr lang="en-US" smtClean="0"/>
              <a:t>Often occurs in middle aged pt’s or those w/ polyneuropathy</a:t>
            </a:r>
          </a:p>
          <a:p>
            <a:pPr eaLnBrk="1" hangingPunct="1"/>
            <a:r>
              <a:rPr lang="en-US" smtClean="0"/>
              <a:t>4 major focal neuro</a:t>
            </a:r>
          </a:p>
          <a:p>
            <a:pPr lvl="1" eaLnBrk="1" hangingPunct="1"/>
            <a:r>
              <a:rPr lang="en-US" smtClean="0"/>
              <a:t>mono - compression or entrapment </a:t>
            </a:r>
          </a:p>
          <a:p>
            <a:pPr lvl="2" eaLnBrk="1" hangingPunct="1">
              <a:buSzPct val="45000"/>
              <a:buFont typeface="Monotype Sorts" pitchFamily="2" charset="2"/>
              <a:buChar char="V"/>
            </a:pPr>
            <a:r>
              <a:rPr lang="en-US" smtClean="0"/>
              <a:t>carpal tunnel most common</a:t>
            </a:r>
          </a:p>
          <a:p>
            <a:pPr lvl="1" eaLnBrk="1" hangingPunct="1"/>
            <a:r>
              <a:rPr lang="en-US" smtClean="0"/>
              <a:t>plexopathy- femoral neuropathy</a:t>
            </a:r>
          </a:p>
          <a:p>
            <a:pPr lvl="2" eaLnBrk="1" hangingPunct="1">
              <a:buSzPct val="45000"/>
              <a:buFont typeface="Monotype Sorts" pitchFamily="2" charset="2"/>
              <a:buChar char="V"/>
            </a:pPr>
            <a:r>
              <a:rPr lang="en-US" smtClean="0"/>
              <a:t>pain from hip to ant and lat aspects of thigh</a:t>
            </a:r>
          </a:p>
          <a:p>
            <a:pPr lvl="1" eaLnBrk="1" hangingPunct="1"/>
            <a:r>
              <a:rPr lang="en-US" smtClean="0"/>
              <a:t>radioculopathy - intercostal neuropathy</a:t>
            </a:r>
          </a:p>
          <a:p>
            <a:pPr lvl="1" eaLnBrk="1" hangingPunct="1"/>
            <a:r>
              <a:rPr lang="en-US" smtClean="0"/>
              <a:t>cranial - abrupt onset, HA, eye pain</a:t>
            </a:r>
          </a:p>
        </p:txBody>
      </p:sp>
      <p:pic>
        <p:nvPicPr>
          <p:cNvPr id="129028" name="Picture 5" descr="syndrome_carpal-tunne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9863" y="4724400"/>
            <a:ext cx="19812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84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491971">
                                            <p:txEl>
                                              <p:pRg st="2" end="2"/>
                                            </p:txEl>
                                          </p:spTgt>
                                        </p:tgtEl>
                                        <p:attrNameLst>
                                          <p:attrName>style.visibility</p:attrName>
                                        </p:attrNameLst>
                                      </p:cBhvr>
                                      <p:to>
                                        <p:strVal val="visible"/>
                                      </p:to>
                                    </p:set>
                                    <p:animEffect transition="in" filter="box(in)">
                                      <p:cBhvr>
                                        <p:cTn id="7" dur="2000"/>
                                        <p:tgtEl>
                                          <p:spTgt spid="1491971">
                                            <p:txEl>
                                              <p:pRg st="2" end="2"/>
                                            </p:txEl>
                                          </p:spTgt>
                                        </p:tgtEl>
                                      </p:cBhvr>
                                    </p:animEffect>
                                  </p:childTnLst>
                                </p:cTn>
                              </p:par>
                            </p:childTnLst>
                          </p:cTn>
                        </p:par>
                        <p:par>
                          <p:cTn id="8" fill="hold" nodeType="afterGroup">
                            <p:stCondLst>
                              <p:cond delay="2000"/>
                            </p:stCondLst>
                            <p:childTnLst>
                              <p:par>
                                <p:cTn id="9" presetID="4" presetClass="entr" presetSubtype="16" fill="hold" nodeType="afterEffect">
                                  <p:stCondLst>
                                    <p:cond delay="0"/>
                                  </p:stCondLst>
                                  <p:childTnLst>
                                    <p:set>
                                      <p:cBhvr>
                                        <p:cTn id="10" dur="1" fill="hold">
                                          <p:stCondLst>
                                            <p:cond delay="0"/>
                                          </p:stCondLst>
                                        </p:cTn>
                                        <p:tgtEl>
                                          <p:spTgt spid="1491971">
                                            <p:txEl>
                                              <p:pRg st="3" end="3"/>
                                            </p:txEl>
                                          </p:spTgt>
                                        </p:tgtEl>
                                        <p:attrNameLst>
                                          <p:attrName>style.visibility</p:attrName>
                                        </p:attrNameLst>
                                      </p:cBhvr>
                                      <p:to>
                                        <p:strVal val="visible"/>
                                      </p:to>
                                    </p:set>
                                    <p:animEffect transition="in" filter="box(in)">
                                      <p:cBhvr>
                                        <p:cTn id="11" dur="2000"/>
                                        <p:tgtEl>
                                          <p:spTgt spid="1491971">
                                            <p:txEl>
                                              <p:pRg st="3" end="3"/>
                                            </p:txEl>
                                          </p:spTgt>
                                        </p:tgtEl>
                                      </p:cBhvr>
                                    </p:animEffect>
                                  </p:childTnLst>
                                </p:cTn>
                              </p:par>
                            </p:childTnLst>
                          </p:cTn>
                        </p:par>
                        <p:par>
                          <p:cTn id="12" fill="hold" nodeType="afterGroup">
                            <p:stCondLst>
                              <p:cond delay="4000"/>
                            </p:stCondLst>
                            <p:childTnLst>
                              <p:par>
                                <p:cTn id="13" presetID="4" presetClass="entr" presetSubtype="16" fill="hold" nodeType="afterEffect">
                                  <p:stCondLst>
                                    <p:cond delay="0"/>
                                  </p:stCondLst>
                                  <p:childTnLst>
                                    <p:set>
                                      <p:cBhvr>
                                        <p:cTn id="14" dur="1" fill="hold">
                                          <p:stCondLst>
                                            <p:cond delay="0"/>
                                          </p:stCondLst>
                                        </p:cTn>
                                        <p:tgtEl>
                                          <p:spTgt spid="1491971">
                                            <p:txEl>
                                              <p:pRg st="4" end="4"/>
                                            </p:txEl>
                                          </p:spTgt>
                                        </p:tgtEl>
                                        <p:attrNameLst>
                                          <p:attrName>style.visibility</p:attrName>
                                        </p:attrNameLst>
                                      </p:cBhvr>
                                      <p:to>
                                        <p:strVal val="visible"/>
                                      </p:to>
                                    </p:set>
                                    <p:animEffect transition="in" filter="box(in)">
                                      <p:cBhvr>
                                        <p:cTn id="15" dur="2000"/>
                                        <p:tgtEl>
                                          <p:spTgt spid="1491971">
                                            <p:txEl>
                                              <p:pRg st="4" end="4"/>
                                            </p:txEl>
                                          </p:spTgt>
                                        </p:tgtEl>
                                      </p:cBhvr>
                                    </p:animEffect>
                                  </p:childTnLst>
                                </p:cTn>
                              </p:par>
                            </p:childTnLst>
                          </p:cTn>
                        </p:par>
                        <p:par>
                          <p:cTn id="16" fill="hold" nodeType="afterGroup">
                            <p:stCondLst>
                              <p:cond delay="6000"/>
                            </p:stCondLst>
                            <p:childTnLst>
                              <p:par>
                                <p:cTn id="17" presetID="4" presetClass="entr" presetSubtype="16" fill="hold" nodeType="afterEffect">
                                  <p:stCondLst>
                                    <p:cond delay="0"/>
                                  </p:stCondLst>
                                  <p:childTnLst>
                                    <p:set>
                                      <p:cBhvr>
                                        <p:cTn id="18" dur="1" fill="hold">
                                          <p:stCondLst>
                                            <p:cond delay="0"/>
                                          </p:stCondLst>
                                        </p:cTn>
                                        <p:tgtEl>
                                          <p:spTgt spid="1491971">
                                            <p:txEl>
                                              <p:pRg st="5" end="5"/>
                                            </p:txEl>
                                          </p:spTgt>
                                        </p:tgtEl>
                                        <p:attrNameLst>
                                          <p:attrName>style.visibility</p:attrName>
                                        </p:attrNameLst>
                                      </p:cBhvr>
                                      <p:to>
                                        <p:strVal val="visible"/>
                                      </p:to>
                                    </p:set>
                                    <p:animEffect transition="in" filter="box(in)">
                                      <p:cBhvr>
                                        <p:cTn id="19" dur="2000"/>
                                        <p:tgtEl>
                                          <p:spTgt spid="1491971">
                                            <p:txEl>
                                              <p:pRg st="5" end="5"/>
                                            </p:txEl>
                                          </p:spTgt>
                                        </p:tgtEl>
                                      </p:cBhvr>
                                    </p:animEffect>
                                  </p:childTnLst>
                                </p:cTn>
                              </p:par>
                            </p:childTnLst>
                          </p:cTn>
                        </p:par>
                        <p:par>
                          <p:cTn id="20" fill="hold" nodeType="afterGroup">
                            <p:stCondLst>
                              <p:cond delay="8000"/>
                            </p:stCondLst>
                            <p:childTnLst>
                              <p:par>
                                <p:cTn id="21" presetID="4" presetClass="entr" presetSubtype="16" fill="hold" nodeType="afterEffect">
                                  <p:stCondLst>
                                    <p:cond delay="0"/>
                                  </p:stCondLst>
                                  <p:childTnLst>
                                    <p:set>
                                      <p:cBhvr>
                                        <p:cTn id="22" dur="1" fill="hold">
                                          <p:stCondLst>
                                            <p:cond delay="0"/>
                                          </p:stCondLst>
                                        </p:cTn>
                                        <p:tgtEl>
                                          <p:spTgt spid="1491971">
                                            <p:txEl>
                                              <p:pRg st="6" end="6"/>
                                            </p:txEl>
                                          </p:spTgt>
                                        </p:tgtEl>
                                        <p:attrNameLst>
                                          <p:attrName>style.visibility</p:attrName>
                                        </p:attrNameLst>
                                      </p:cBhvr>
                                      <p:to>
                                        <p:strVal val="visible"/>
                                      </p:to>
                                    </p:set>
                                    <p:animEffect transition="in" filter="box(in)">
                                      <p:cBhvr>
                                        <p:cTn id="23" dur="2000"/>
                                        <p:tgtEl>
                                          <p:spTgt spid="1491971">
                                            <p:txEl>
                                              <p:pRg st="6" end="6"/>
                                            </p:txEl>
                                          </p:spTgt>
                                        </p:tgtEl>
                                      </p:cBhvr>
                                    </p:animEffect>
                                  </p:childTnLst>
                                </p:cTn>
                              </p:par>
                            </p:childTnLst>
                          </p:cTn>
                        </p:par>
                        <p:par>
                          <p:cTn id="24" fill="hold" nodeType="afterGroup">
                            <p:stCondLst>
                              <p:cond delay="10000"/>
                            </p:stCondLst>
                            <p:childTnLst>
                              <p:par>
                                <p:cTn id="25" presetID="4" presetClass="entr" presetSubtype="16" fill="hold" nodeType="afterEffect">
                                  <p:stCondLst>
                                    <p:cond delay="0"/>
                                  </p:stCondLst>
                                  <p:childTnLst>
                                    <p:set>
                                      <p:cBhvr>
                                        <p:cTn id="26" dur="1" fill="hold">
                                          <p:stCondLst>
                                            <p:cond delay="0"/>
                                          </p:stCondLst>
                                        </p:cTn>
                                        <p:tgtEl>
                                          <p:spTgt spid="1491971">
                                            <p:txEl>
                                              <p:pRg st="7" end="7"/>
                                            </p:txEl>
                                          </p:spTgt>
                                        </p:tgtEl>
                                        <p:attrNameLst>
                                          <p:attrName>style.visibility</p:attrName>
                                        </p:attrNameLst>
                                      </p:cBhvr>
                                      <p:to>
                                        <p:strVal val="visible"/>
                                      </p:to>
                                    </p:set>
                                    <p:animEffect transition="in" filter="box(in)">
                                      <p:cBhvr>
                                        <p:cTn id="27" dur="2000"/>
                                        <p:tgtEl>
                                          <p:spTgt spid="14919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a:xfrm>
            <a:off x="381000" y="304800"/>
            <a:ext cx="8534400" cy="914400"/>
          </a:xfrm>
        </p:spPr>
        <p:txBody>
          <a:bodyPr lIns="90488" tIns="44450" rIns="90488" bIns="44450" anchor="b" anchorCtr="0">
            <a:normAutofit fontScale="90000"/>
          </a:bodyPr>
          <a:lstStyle/>
          <a:p>
            <a:pPr eaLnBrk="1" hangingPunct="1">
              <a:defRPr/>
            </a:pPr>
            <a:r>
              <a:rPr lang="en-US" sz="4000" b="1" smtClean="0"/>
              <a:t>Vascular Disease &amp; Diabetes </a:t>
            </a:r>
            <a:r>
              <a:rPr lang="en-US" sz="2800" b="1" smtClean="0"/>
              <a:t>“atheroscleropathy”</a:t>
            </a:r>
            <a:endParaRPr lang="en-US" sz="2800" smtClean="0">
              <a:solidFill>
                <a:srgbClr val="00FF00"/>
              </a:solidFill>
            </a:endParaRPr>
          </a:p>
        </p:txBody>
      </p:sp>
      <p:sp>
        <p:nvSpPr>
          <p:cNvPr id="1699843" name="Rectangle 3"/>
          <p:cNvSpPr>
            <a:spLocks noGrp="1" noChangeArrowheads="1"/>
          </p:cNvSpPr>
          <p:nvPr>
            <p:ph type="body" idx="1"/>
          </p:nvPr>
        </p:nvSpPr>
        <p:spPr>
          <a:xfrm>
            <a:off x="304800" y="1295400"/>
            <a:ext cx="7848600" cy="5562600"/>
          </a:xfrm>
        </p:spPr>
        <p:txBody>
          <a:bodyPr lIns="90488" tIns="44450" rIns="90488" bIns="44450"/>
          <a:lstStyle/>
          <a:p>
            <a:pPr lvl="1" eaLnBrk="1" hangingPunct="1">
              <a:buFont typeface="Wingdings" panose="05000000000000000000" pitchFamily="2" charset="2"/>
              <a:buBlip>
                <a:blip r:embed="rId3"/>
              </a:buBlip>
            </a:pPr>
            <a:r>
              <a:rPr lang="en-US" dirty="0" smtClean="0"/>
              <a:t>Normal endothelial cells are protective</a:t>
            </a:r>
          </a:p>
          <a:p>
            <a:pPr lvl="1" eaLnBrk="1" hangingPunct="1">
              <a:buFont typeface="Wingdings" panose="05000000000000000000" pitchFamily="2" charset="2"/>
              <a:buBlip>
                <a:blip r:embed="rId3"/>
              </a:buBlip>
            </a:pPr>
            <a:r>
              <a:rPr lang="en-US" dirty="0" smtClean="0"/>
              <a:t>Abnormal glucose = Endothelial cell dysfunction </a:t>
            </a:r>
          </a:p>
          <a:p>
            <a:pPr lvl="2" eaLnBrk="1" hangingPunct="1">
              <a:buFont typeface="Wingdings" panose="05000000000000000000" pitchFamily="2" charset="2"/>
              <a:buBlip>
                <a:blip r:embed="rId4"/>
              </a:buBlip>
            </a:pPr>
            <a:r>
              <a:rPr lang="en-US" sz="2400" dirty="0" smtClean="0"/>
              <a:t>Poor vasodilation due to lower Nitric Oxide (NO) levels</a:t>
            </a:r>
          </a:p>
          <a:p>
            <a:pPr lvl="2" eaLnBrk="1" hangingPunct="1">
              <a:buFont typeface="Wingdings" panose="05000000000000000000" pitchFamily="2" charset="2"/>
              <a:buBlip>
                <a:blip r:embed="rId4"/>
              </a:buBlip>
            </a:pPr>
            <a:r>
              <a:rPr lang="en-US" sz="2400" dirty="0" smtClean="0"/>
              <a:t>Release of inflammatory mediators</a:t>
            </a:r>
          </a:p>
          <a:p>
            <a:pPr lvl="2" eaLnBrk="1" hangingPunct="1">
              <a:buFont typeface="Wingdings" panose="05000000000000000000" pitchFamily="2" charset="2"/>
              <a:buBlip>
                <a:blip r:embed="rId4"/>
              </a:buBlip>
            </a:pPr>
            <a:r>
              <a:rPr lang="en-US" sz="2400" dirty="0" smtClean="0"/>
              <a:t>= Increased risk of acute thrombotic event</a:t>
            </a:r>
          </a:p>
          <a:p>
            <a:pPr lvl="1" eaLnBrk="1" hangingPunct="1">
              <a:buFont typeface="Wingdings" panose="05000000000000000000" pitchFamily="2" charset="2"/>
              <a:buBlip>
                <a:blip r:embed="rId3"/>
              </a:buBlip>
            </a:pPr>
            <a:r>
              <a:rPr lang="en-US" dirty="0" smtClean="0"/>
              <a:t>Increased arterial stiffness</a:t>
            </a:r>
          </a:p>
          <a:p>
            <a:pPr lvl="3" eaLnBrk="1" hangingPunct="1">
              <a:buFont typeface="Wingdings" panose="05000000000000000000" pitchFamily="2" charset="2"/>
              <a:buBlip>
                <a:blip r:embed="rId3"/>
              </a:buBlip>
            </a:pPr>
            <a:r>
              <a:rPr lang="en-US" sz="2400" dirty="0" smtClean="0"/>
              <a:t>Due to chronic hyperglycemia, endothelial inflammation</a:t>
            </a:r>
          </a:p>
          <a:p>
            <a:pPr lvl="3" eaLnBrk="1" hangingPunct="1">
              <a:buFont typeface="Wingdings" panose="05000000000000000000" pitchFamily="2" charset="2"/>
              <a:buBlip>
                <a:blip r:embed="rId3"/>
              </a:buBlip>
            </a:pPr>
            <a:r>
              <a:rPr lang="en-US" sz="2400" dirty="0" smtClean="0"/>
              <a:t>Higher systolic/lower diastolic pressures =  more vascular disease</a:t>
            </a:r>
            <a:endParaRPr lang="en-US" sz="2400" dirty="0" smtClean="0">
              <a:solidFill>
                <a:srgbClr val="00FF00"/>
              </a:solidFill>
            </a:endParaRPr>
          </a:p>
        </p:txBody>
      </p:sp>
    </p:spTree>
    <p:extLst>
      <p:ext uri="{BB962C8B-B14F-4D97-AF65-F5344CB8AC3E}">
        <p14:creationId xmlns:p14="http://schemas.microsoft.com/office/powerpoint/2010/main" val="7358791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99843">
                                            <p:txEl>
                                              <p:pRg st="1" end="1"/>
                                            </p:txEl>
                                          </p:spTgt>
                                        </p:tgtEl>
                                        <p:attrNameLst>
                                          <p:attrName>style.visibility</p:attrName>
                                        </p:attrNameLst>
                                      </p:cBhvr>
                                      <p:to>
                                        <p:strVal val="visible"/>
                                      </p:to>
                                    </p:set>
                                    <p:animEffect transition="in" filter="checkerboard(across)">
                                      <p:cBhvr>
                                        <p:cTn id="7" dur="1000"/>
                                        <p:tgtEl>
                                          <p:spTgt spid="169984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699843">
                                            <p:txEl>
                                              <p:pRg st="2" end="2"/>
                                            </p:txEl>
                                          </p:spTgt>
                                        </p:tgtEl>
                                        <p:attrNameLst>
                                          <p:attrName>style.visibility</p:attrName>
                                        </p:attrNameLst>
                                      </p:cBhvr>
                                      <p:to>
                                        <p:strVal val="visible"/>
                                      </p:to>
                                    </p:set>
                                    <p:animEffect transition="in" filter="checkerboard(across)">
                                      <p:cBhvr>
                                        <p:cTn id="10" dur="500"/>
                                        <p:tgtEl>
                                          <p:spTgt spid="1699843">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699843">
                                            <p:txEl>
                                              <p:pRg st="3" end="3"/>
                                            </p:txEl>
                                          </p:spTgt>
                                        </p:tgtEl>
                                        <p:attrNameLst>
                                          <p:attrName>style.visibility</p:attrName>
                                        </p:attrNameLst>
                                      </p:cBhvr>
                                      <p:to>
                                        <p:strVal val="visible"/>
                                      </p:to>
                                    </p:set>
                                    <p:animEffect transition="in" filter="checkerboard(across)">
                                      <p:cBhvr>
                                        <p:cTn id="13" dur="500"/>
                                        <p:tgtEl>
                                          <p:spTgt spid="1699843">
                                            <p:txEl>
                                              <p:pRg st="3" end="3"/>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699843">
                                            <p:txEl>
                                              <p:pRg st="4" end="4"/>
                                            </p:txEl>
                                          </p:spTgt>
                                        </p:tgtEl>
                                        <p:attrNameLst>
                                          <p:attrName>style.visibility</p:attrName>
                                        </p:attrNameLst>
                                      </p:cBhvr>
                                      <p:to>
                                        <p:strVal val="visible"/>
                                      </p:to>
                                    </p:set>
                                    <p:animEffect transition="in" filter="checkerboard(across)">
                                      <p:cBhvr>
                                        <p:cTn id="16" dur="500"/>
                                        <p:tgtEl>
                                          <p:spTgt spid="1699843">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nodeType="clickEffect">
                                  <p:stCondLst>
                                    <p:cond delay="0"/>
                                  </p:stCondLst>
                                  <p:childTnLst>
                                    <p:set>
                                      <p:cBhvr>
                                        <p:cTn id="20" dur="1" fill="hold">
                                          <p:stCondLst>
                                            <p:cond delay="0"/>
                                          </p:stCondLst>
                                        </p:cTn>
                                        <p:tgtEl>
                                          <p:spTgt spid="1699843">
                                            <p:txEl>
                                              <p:pRg st="5" end="5"/>
                                            </p:txEl>
                                          </p:spTgt>
                                        </p:tgtEl>
                                        <p:attrNameLst>
                                          <p:attrName>style.visibility</p:attrName>
                                        </p:attrNameLst>
                                      </p:cBhvr>
                                      <p:to>
                                        <p:strVal val="visible"/>
                                      </p:to>
                                    </p:set>
                                    <p:animEffect transition="in" filter="diamond(in)">
                                      <p:cBhvr>
                                        <p:cTn id="21" dur="1000"/>
                                        <p:tgtEl>
                                          <p:spTgt spid="1699843">
                                            <p:txEl>
                                              <p:pRg st="5" end="5"/>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1699843">
                                            <p:txEl>
                                              <p:pRg st="6" end="6"/>
                                            </p:txEl>
                                          </p:spTgt>
                                        </p:tgtEl>
                                        <p:attrNameLst>
                                          <p:attrName>style.visibility</p:attrName>
                                        </p:attrNameLst>
                                      </p:cBhvr>
                                      <p:to>
                                        <p:strVal val="visible"/>
                                      </p:to>
                                    </p:set>
                                    <p:animEffect transition="in" filter="diamond(in)">
                                      <p:cBhvr>
                                        <p:cTn id="24" dur="1000"/>
                                        <p:tgtEl>
                                          <p:spTgt spid="1699843">
                                            <p:txEl>
                                              <p:pRg st="6" end="6"/>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1699843">
                                            <p:txEl>
                                              <p:pRg st="7" end="7"/>
                                            </p:txEl>
                                          </p:spTgt>
                                        </p:tgtEl>
                                        <p:attrNameLst>
                                          <p:attrName>style.visibility</p:attrName>
                                        </p:attrNameLst>
                                      </p:cBhvr>
                                      <p:to>
                                        <p:strVal val="visible"/>
                                      </p:to>
                                    </p:set>
                                    <p:animEffect transition="in" filter="diamond(in)">
                                      <p:cBhvr>
                                        <p:cTn id="27" dur="1000"/>
                                        <p:tgtEl>
                                          <p:spTgt spid="16998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pPr eaLnBrk="1" hangingPunct="1">
              <a:defRPr/>
            </a:pPr>
            <a:r>
              <a:rPr lang="en-US" smtClean="0"/>
              <a:t>Neuropathy Risk Factors</a:t>
            </a:r>
          </a:p>
        </p:txBody>
      </p:sp>
      <p:sp>
        <p:nvSpPr>
          <p:cNvPr id="130051" name="Rectangle 3"/>
          <p:cNvSpPr>
            <a:spLocks noGrp="1" noChangeArrowheads="1"/>
          </p:cNvSpPr>
          <p:nvPr>
            <p:ph type="body" sz="half" idx="1"/>
          </p:nvPr>
        </p:nvSpPr>
        <p:spPr>
          <a:xfrm>
            <a:off x="1371600" y="1676400"/>
            <a:ext cx="4878388" cy="4497388"/>
          </a:xfrm>
        </p:spPr>
        <p:txBody>
          <a:bodyPr/>
          <a:lstStyle/>
          <a:p>
            <a:pPr eaLnBrk="1" hangingPunct="1"/>
            <a:r>
              <a:rPr lang="en-US" sz="2400" smtClean="0"/>
              <a:t>Age</a:t>
            </a:r>
          </a:p>
          <a:p>
            <a:pPr eaLnBrk="1" hangingPunct="1"/>
            <a:r>
              <a:rPr lang="en-US" sz="2400" smtClean="0"/>
              <a:t>Hypertension</a:t>
            </a:r>
          </a:p>
          <a:p>
            <a:pPr eaLnBrk="1" hangingPunct="1"/>
            <a:r>
              <a:rPr lang="en-US" sz="2400" smtClean="0"/>
              <a:t>Hyperglycemia</a:t>
            </a:r>
          </a:p>
          <a:p>
            <a:pPr eaLnBrk="1" hangingPunct="1"/>
            <a:r>
              <a:rPr lang="en-US" sz="2400" smtClean="0"/>
              <a:t>Elevated LDL</a:t>
            </a:r>
          </a:p>
          <a:p>
            <a:pPr eaLnBrk="1" hangingPunct="1"/>
            <a:r>
              <a:rPr lang="en-US" sz="2400" smtClean="0"/>
              <a:t>Smoking</a:t>
            </a:r>
          </a:p>
          <a:p>
            <a:pPr eaLnBrk="1" hangingPunct="1"/>
            <a:r>
              <a:rPr lang="en-US" sz="2400" smtClean="0"/>
              <a:t>Overweight</a:t>
            </a:r>
          </a:p>
          <a:p>
            <a:pPr eaLnBrk="1" hangingPunct="1"/>
            <a:r>
              <a:rPr lang="en-US" sz="2400" smtClean="0"/>
              <a:t>Excess alcohol</a:t>
            </a:r>
          </a:p>
          <a:p>
            <a:pPr eaLnBrk="1" hangingPunct="1"/>
            <a:r>
              <a:rPr lang="en-US" sz="2400" smtClean="0"/>
              <a:t>Nutrition (eat lots of omega-3 fatty acids)</a:t>
            </a:r>
          </a:p>
          <a:p>
            <a:pPr eaLnBrk="1" hangingPunct="1"/>
            <a:r>
              <a:rPr lang="en-US" sz="2400" smtClean="0"/>
              <a:t>Lack of exercise</a:t>
            </a:r>
          </a:p>
        </p:txBody>
      </p:sp>
      <p:pic>
        <p:nvPicPr>
          <p:cNvPr id="130052" name="Picture 4" descr="MCj0412602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248400" y="1752600"/>
            <a:ext cx="1922463" cy="2260600"/>
          </a:xfrm>
          <a:noFill/>
        </p:spPr>
      </p:pic>
    </p:spTree>
    <p:extLst>
      <p:ext uri="{BB962C8B-B14F-4D97-AF65-F5344CB8AC3E}">
        <p14:creationId xmlns:p14="http://schemas.microsoft.com/office/powerpoint/2010/main" val="30527150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normAutofit fontScale="90000"/>
          </a:bodyPr>
          <a:lstStyle/>
          <a:p>
            <a:pPr eaLnBrk="1" hangingPunct="1">
              <a:defRPr/>
            </a:pPr>
            <a:r>
              <a:rPr lang="en-US" smtClean="0"/>
              <a:t>Neuropathy Key Considerations</a:t>
            </a:r>
          </a:p>
        </p:txBody>
      </p:sp>
      <p:sp>
        <p:nvSpPr>
          <p:cNvPr id="1494019" name="Rectangle 3"/>
          <p:cNvSpPr>
            <a:spLocks noGrp="1" noChangeArrowheads="1"/>
          </p:cNvSpPr>
          <p:nvPr>
            <p:ph type="body" idx="1"/>
          </p:nvPr>
        </p:nvSpPr>
        <p:spPr/>
        <p:txBody>
          <a:bodyPr/>
          <a:lstStyle/>
          <a:p>
            <a:pPr eaLnBrk="1" hangingPunct="1"/>
            <a:r>
              <a:rPr lang="en-US" smtClean="0"/>
              <a:t>Very common long-term complication often not recognized and treated</a:t>
            </a:r>
          </a:p>
          <a:p>
            <a:pPr eaLnBrk="1" hangingPunct="1"/>
            <a:r>
              <a:rPr lang="en-US" smtClean="0"/>
              <a:t>Management / treatment complex</a:t>
            </a:r>
          </a:p>
          <a:p>
            <a:pPr eaLnBrk="1" hangingPunct="1"/>
            <a:r>
              <a:rPr lang="en-US" smtClean="0"/>
              <a:t>Thorough history /assessment critical</a:t>
            </a:r>
          </a:p>
          <a:p>
            <a:pPr eaLnBrk="1" hangingPunct="1"/>
            <a:r>
              <a:rPr lang="en-US" smtClean="0"/>
              <a:t>Treatment based on underlying process, presentation, and cost effectiveness</a:t>
            </a:r>
          </a:p>
          <a:p>
            <a:pPr eaLnBrk="1" hangingPunct="1"/>
            <a:r>
              <a:rPr lang="en-US" smtClean="0"/>
              <a:t>Treatable condition with new therapies on horizon.</a:t>
            </a:r>
          </a:p>
        </p:txBody>
      </p:sp>
    </p:spTree>
    <p:extLst>
      <p:ext uri="{BB962C8B-B14F-4D97-AF65-F5344CB8AC3E}">
        <p14:creationId xmlns:p14="http://schemas.microsoft.com/office/powerpoint/2010/main" val="452003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94019">
                                            <p:txEl>
                                              <p:pRg st="0" end="0"/>
                                            </p:txEl>
                                          </p:spTgt>
                                        </p:tgtEl>
                                        <p:attrNameLst>
                                          <p:attrName>style.visibility</p:attrName>
                                        </p:attrNameLst>
                                      </p:cBhvr>
                                      <p:to>
                                        <p:strVal val="visible"/>
                                      </p:to>
                                    </p:set>
                                    <p:anim calcmode="lin" valueType="num">
                                      <p:cBhvr additive="base">
                                        <p:cTn id="7" dur="20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940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94019">
                                            <p:txEl>
                                              <p:pRg st="1" end="1"/>
                                            </p:txEl>
                                          </p:spTgt>
                                        </p:tgtEl>
                                        <p:attrNameLst>
                                          <p:attrName>style.visibility</p:attrName>
                                        </p:attrNameLst>
                                      </p:cBhvr>
                                      <p:to>
                                        <p:strVal val="visible"/>
                                      </p:to>
                                    </p:set>
                                    <p:anim calcmode="lin" valueType="num">
                                      <p:cBhvr additive="base">
                                        <p:cTn id="11" dur="20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4940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94019">
                                            <p:txEl>
                                              <p:pRg st="2" end="2"/>
                                            </p:txEl>
                                          </p:spTgt>
                                        </p:tgtEl>
                                        <p:attrNameLst>
                                          <p:attrName>style.visibility</p:attrName>
                                        </p:attrNameLst>
                                      </p:cBhvr>
                                      <p:to>
                                        <p:strVal val="visible"/>
                                      </p:to>
                                    </p:set>
                                    <p:anim calcmode="lin" valueType="num">
                                      <p:cBhvr additive="base">
                                        <p:cTn id="15" dur="20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49401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94019">
                                            <p:txEl>
                                              <p:pRg st="3" end="3"/>
                                            </p:txEl>
                                          </p:spTgt>
                                        </p:tgtEl>
                                        <p:attrNameLst>
                                          <p:attrName>style.visibility</p:attrName>
                                        </p:attrNameLst>
                                      </p:cBhvr>
                                      <p:to>
                                        <p:strVal val="visible"/>
                                      </p:to>
                                    </p:set>
                                    <p:anim calcmode="lin" valueType="num">
                                      <p:cBhvr additive="base">
                                        <p:cTn id="19" dur="2000" fill="hold"/>
                                        <p:tgtEl>
                                          <p:spTgt spid="1494019">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9401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94019">
                                            <p:txEl>
                                              <p:pRg st="4" end="4"/>
                                            </p:txEl>
                                          </p:spTgt>
                                        </p:tgtEl>
                                        <p:attrNameLst>
                                          <p:attrName>style.visibility</p:attrName>
                                        </p:attrNameLst>
                                      </p:cBhvr>
                                      <p:to>
                                        <p:strVal val="visible"/>
                                      </p:to>
                                    </p:set>
                                    <p:anim calcmode="lin" valueType="num">
                                      <p:cBhvr additive="base">
                                        <p:cTn id="23" dur="2000" fill="hold"/>
                                        <p:tgtEl>
                                          <p:spTgt spid="1494019">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4940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lstStyle/>
          <a:p>
            <a:pPr eaLnBrk="1" hangingPunct="1">
              <a:defRPr/>
            </a:pPr>
            <a:r>
              <a:rPr lang="en-US" smtClean="0"/>
              <a:t>Nephropathy Objectives</a:t>
            </a:r>
          </a:p>
        </p:txBody>
      </p:sp>
      <p:sp>
        <p:nvSpPr>
          <p:cNvPr id="1796099" name="Rectangle 3"/>
          <p:cNvSpPr>
            <a:spLocks noGrp="1" noChangeArrowheads="1"/>
          </p:cNvSpPr>
          <p:nvPr>
            <p:ph type="body" idx="1"/>
          </p:nvPr>
        </p:nvSpPr>
        <p:spPr>
          <a:xfrm>
            <a:off x="457200" y="1752600"/>
            <a:ext cx="8229600" cy="4495800"/>
          </a:xfrm>
        </p:spPr>
        <p:txBody>
          <a:bodyPr/>
          <a:lstStyle/>
          <a:p>
            <a:pPr eaLnBrk="1" hangingPunct="1"/>
            <a:r>
              <a:rPr lang="en-US" smtClean="0"/>
              <a:t>epidemiology of dm nephropathy / CKD</a:t>
            </a:r>
          </a:p>
          <a:p>
            <a:pPr eaLnBrk="1" hangingPunct="1"/>
            <a:r>
              <a:rPr lang="en-US" smtClean="0"/>
              <a:t>basic functions of the kidney</a:t>
            </a:r>
          </a:p>
          <a:p>
            <a:pPr eaLnBrk="1" hangingPunct="1"/>
            <a:r>
              <a:rPr lang="en-US" smtClean="0"/>
              <a:t>major stages in progression of nephropathy</a:t>
            </a:r>
          </a:p>
          <a:p>
            <a:pPr eaLnBrk="1" hangingPunct="1"/>
            <a:r>
              <a:rPr lang="en-US" smtClean="0"/>
              <a:t>diagnostic  tests to assess and monitor renal function</a:t>
            </a:r>
          </a:p>
          <a:p>
            <a:pPr eaLnBrk="1" hangingPunct="1"/>
            <a:r>
              <a:rPr lang="en-US" smtClean="0"/>
              <a:t>treatment of nephropathy</a:t>
            </a:r>
          </a:p>
          <a:p>
            <a:pPr eaLnBrk="1" hangingPunct="1"/>
            <a:endParaRPr lang="en-US" smtClean="0"/>
          </a:p>
        </p:txBody>
      </p:sp>
      <p:pic>
        <p:nvPicPr>
          <p:cNvPr id="40963" name="Picture 3" descr="C:\Users\bev_000\AppData\Local\Microsoft\Windows\Temporary Internet Files\Content.IE5\HB640QEY\MC90021537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962399"/>
            <a:ext cx="2521390" cy="178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90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96099">
                                            <p:txEl>
                                              <p:pRg st="0" end="0"/>
                                            </p:txEl>
                                          </p:spTgt>
                                        </p:tgtEl>
                                        <p:attrNameLst>
                                          <p:attrName>style.visibility</p:attrName>
                                        </p:attrNameLst>
                                      </p:cBhvr>
                                      <p:to>
                                        <p:strVal val="visible"/>
                                      </p:to>
                                    </p:set>
                                    <p:anim calcmode="lin" valueType="num">
                                      <p:cBhvr additive="base">
                                        <p:cTn id="7" dur="2000" fill="hold"/>
                                        <p:tgtEl>
                                          <p:spTgt spid="1796099">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796099">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796099">
                                            <p:txEl>
                                              <p:pRg st="1" end="1"/>
                                            </p:txEl>
                                          </p:spTgt>
                                        </p:tgtEl>
                                        <p:attrNameLst>
                                          <p:attrName>style.visibility</p:attrName>
                                        </p:attrNameLst>
                                      </p:cBhvr>
                                      <p:to>
                                        <p:strVal val="visible"/>
                                      </p:to>
                                    </p:set>
                                    <p:anim calcmode="lin" valueType="num">
                                      <p:cBhvr additive="base">
                                        <p:cTn id="11" dur="2000" fill="hold"/>
                                        <p:tgtEl>
                                          <p:spTgt spid="1796099">
                                            <p:txEl>
                                              <p:pRg st="1" end="1"/>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1796099">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796099">
                                            <p:txEl>
                                              <p:pRg st="2" end="2"/>
                                            </p:txEl>
                                          </p:spTgt>
                                        </p:tgtEl>
                                        <p:attrNameLst>
                                          <p:attrName>style.visibility</p:attrName>
                                        </p:attrNameLst>
                                      </p:cBhvr>
                                      <p:to>
                                        <p:strVal val="visible"/>
                                      </p:to>
                                    </p:set>
                                    <p:anim calcmode="lin" valueType="num">
                                      <p:cBhvr additive="base">
                                        <p:cTn id="15" dur="2000" fill="hold"/>
                                        <p:tgtEl>
                                          <p:spTgt spid="1796099">
                                            <p:txEl>
                                              <p:pRg st="2" end="2"/>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1796099">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796099">
                                            <p:txEl>
                                              <p:pRg st="3" end="3"/>
                                            </p:txEl>
                                          </p:spTgt>
                                        </p:tgtEl>
                                        <p:attrNameLst>
                                          <p:attrName>style.visibility</p:attrName>
                                        </p:attrNameLst>
                                      </p:cBhvr>
                                      <p:to>
                                        <p:strVal val="visible"/>
                                      </p:to>
                                    </p:set>
                                    <p:anim calcmode="lin" valueType="num">
                                      <p:cBhvr additive="base">
                                        <p:cTn id="19" dur="2000" fill="hold"/>
                                        <p:tgtEl>
                                          <p:spTgt spid="1796099">
                                            <p:txEl>
                                              <p:pRg st="3" end="3"/>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1796099">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796099">
                                            <p:txEl>
                                              <p:pRg st="4" end="4"/>
                                            </p:txEl>
                                          </p:spTgt>
                                        </p:tgtEl>
                                        <p:attrNameLst>
                                          <p:attrName>style.visibility</p:attrName>
                                        </p:attrNameLst>
                                      </p:cBhvr>
                                      <p:to>
                                        <p:strVal val="visible"/>
                                      </p:to>
                                    </p:set>
                                    <p:anim calcmode="lin" valueType="num">
                                      <p:cBhvr additive="base">
                                        <p:cTn id="23" dur="2000" fill="hold"/>
                                        <p:tgtEl>
                                          <p:spTgt spid="1796099">
                                            <p:txEl>
                                              <p:pRg st="4" end="4"/>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1796099">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122" name="Rectangle 2"/>
          <p:cNvSpPr>
            <a:spLocks noGrp="1" noChangeArrowheads="1"/>
          </p:cNvSpPr>
          <p:nvPr>
            <p:ph type="title"/>
          </p:nvPr>
        </p:nvSpPr>
        <p:spPr>
          <a:xfrm>
            <a:off x="685800" y="152400"/>
            <a:ext cx="7772400" cy="609600"/>
          </a:xfrm>
        </p:spPr>
        <p:txBody>
          <a:bodyPr/>
          <a:lstStyle/>
          <a:p>
            <a:pPr eaLnBrk="1" hangingPunct="1">
              <a:defRPr/>
            </a:pPr>
            <a:r>
              <a:rPr lang="en-US" smtClean="0"/>
              <a:t>Diabetic Nephropathy</a:t>
            </a:r>
            <a:endParaRPr lang="en-US" sz="4000" smtClean="0"/>
          </a:p>
        </p:txBody>
      </p:sp>
      <p:sp>
        <p:nvSpPr>
          <p:cNvPr id="133123" name="Line 3"/>
          <p:cNvSpPr>
            <a:spLocks noChangeShapeType="1"/>
          </p:cNvSpPr>
          <p:nvPr/>
        </p:nvSpPr>
        <p:spPr bwMode="auto">
          <a:xfrm>
            <a:off x="838200" y="8382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7124" name="Rectangle 4"/>
          <p:cNvSpPr>
            <a:spLocks noChangeArrowheads="1"/>
          </p:cNvSpPr>
          <p:nvPr/>
        </p:nvSpPr>
        <p:spPr bwMode="auto">
          <a:xfrm>
            <a:off x="304800" y="990600"/>
            <a:ext cx="4724400" cy="5638800"/>
          </a:xfrm>
          <a:prstGeom prst="rect">
            <a:avLst/>
          </a:prstGeom>
          <a:noFill/>
          <a:ln w="12700">
            <a:noFill/>
            <a:miter lim="800000"/>
            <a:headEnd/>
            <a:tailEnd/>
          </a:ln>
          <a:effectLst/>
        </p:spPr>
        <p:txBody>
          <a:bodyPr/>
          <a:lstStyle/>
          <a:p>
            <a:pPr marL="342900" indent="-342900" eaLnBrk="1" hangingPunct="1">
              <a:spcBef>
                <a:spcPts val="500"/>
              </a:spcBef>
              <a:spcAft>
                <a:spcPts val="500"/>
              </a:spcAft>
              <a:buClr>
                <a:srgbClr val="FFFF00"/>
              </a:buClr>
              <a:buSzPct val="65000"/>
              <a:buFont typeface="Marlett" pitchFamily="2" charset="2"/>
              <a:buChar char="h"/>
              <a:defRPr/>
            </a:pPr>
            <a:r>
              <a:rPr lang="en-US" sz="2400" dirty="0">
                <a:latin typeface="Arial" charset="0"/>
              </a:rPr>
              <a:t>Over 45% of new cases of Chronic Kidney Disease </a:t>
            </a:r>
            <a:r>
              <a:rPr lang="en-US" sz="2400" b="1" dirty="0">
                <a:latin typeface="Arial" charset="0"/>
              </a:rPr>
              <a:t>(CKD)</a:t>
            </a:r>
            <a:r>
              <a:rPr lang="en-US" sz="2400" dirty="0">
                <a:latin typeface="Arial" charset="0"/>
              </a:rPr>
              <a:t> are attributed to diabetes. </a:t>
            </a:r>
          </a:p>
          <a:p>
            <a:pPr marL="342900" indent="-342900" eaLnBrk="1" hangingPunct="1">
              <a:spcBef>
                <a:spcPts val="500"/>
              </a:spcBef>
              <a:spcAft>
                <a:spcPts val="500"/>
              </a:spcAft>
              <a:buClr>
                <a:srgbClr val="FFFF00"/>
              </a:buClr>
              <a:buSzPct val="65000"/>
              <a:buFont typeface="Marlett" pitchFamily="2" charset="2"/>
              <a:buChar char="h"/>
              <a:defRPr/>
            </a:pPr>
            <a:r>
              <a:rPr lang="en-US" sz="2400" dirty="0">
                <a:latin typeface="Arial" charset="0"/>
              </a:rPr>
              <a:t>In 2001, 41,312 people with diabetes began treatment for end-stage renal disease.</a:t>
            </a:r>
          </a:p>
          <a:p>
            <a:pPr marL="342900" indent="-342900" eaLnBrk="1" hangingPunct="1">
              <a:spcBef>
                <a:spcPct val="20000"/>
              </a:spcBef>
              <a:buClr>
                <a:srgbClr val="FFFF00"/>
              </a:buClr>
              <a:buSzPct val="65000"/>
              <a:buFont typeface="Marlett" pitchFamily="2" charset="2"/>
              <a:buChar char="h"/>
              <a:defRPr/>
            </a:pPr>
            <a:r>
              <a:rPr lang="en-US" sz="2400" dirty="0">
                <a:latin typeface="Arial" charset="0"/>
              </a:rPr>
              <a:t>In 2001, it cost $22.8 billion in to treat kidney failure.</a:t>
            </a:r>
          </a:p>
          <a:p>
            <a:pPr marL="342900" indent="-342900" eaLnBrk="1" hangingPunct="1">
              <a:spcBef>
                <a:spcPct val="20000"/>
              </a:spcBef>
              <a:buClr>
                <a:srgbClr val="FFFF00"/>
              </a:buClr>
              <a:buSzPct val="65000"/>
              <a:buFont typeface="Marlett" pitchFamily="2" charset="2"/>
              <a:buChar char="h"/>
              <a:defRPr/>
            </a:pPr>
            <a:r>
              <a:rPr lang="en-US" sz="2400" dirty="0">
                <a:latin typeface="Arial" charset="0"/>
              </a:rPr>
              <a:t>Minorities experience higher than average rates of nephropathy and kidney disease</a:t>
            </a:r>
            <a:endParaRPr lang="en-US" sz="2400" dirty="0">
              <a:solidFill>
                <a:srgbClr val="000000"/>
              </a:solidFill>
              <a:latin typeface="Arial" charset="0"/>
            </a:endParaRPr>
          </a:p>
          <a:p>
            <a:pPr marL="342900" indent="-342900" eaLnBrk="1" hangingPunct="1">
              <a:spcBef>
                <a:spcPct val="20000"/>
              </a:spcBef>
              <a:buClr>
                <a:schemeClr val="tx2"/>
              </a:buClr>
              <a:buSzPct val="65000"/>
              <a:buFont typeface="Wingdings" pitchFamily="2" charset="2"/>
              <a:buBlip>
                <a:blip r:embed="rId4"/>
              </a:buBlip>
              <a:defRPr/>
            </a:pPr>
            <a:endParaRPr lang="en-US" sz="2400" dirty="0">
              <a:effectLst>
                <a:outerShdw blurRad="38100" dist="38100" dir="2700000" algn="tl">
                  <a:srgbClr val="000000"/>
                </a:outerShdw>
              </a:effectLst>
              <a:latin typeface="Arial" charset="0"/>
            </a:endParaRPr>
          </a:p>
        </p:txBody>
      </p:sp>
      <p:graphicFrame>
        <p:nvGraphicFramePr>
          <p:cNvPr id="133125" name="Object 5"/>
          <p:cNvGraphicFramePr>
            <a:graphicFrameLocks noGrp="1" noChangeAspect="1"/>
          </p:cNvGraphicFramePr>
          <p:nvPr>
            <p:ph sz="half" idx="2"/>
          </p:nvPr>
        </p:nvGraphicFramePr>
        <p:xfrm>
          <a:off x="4800600" y="1295400"/>
          <a:ext cx="4081463" cy="5167313"/>
        </p:xfrm>
        <a:graphic>
          <a:graphicData uri="http://schemas.openxmlformats.org/presentationml/2006/ole">
            <mc:AlternateContent xmlns:mc="http://schemas.openxmlformats.org/markup-compatibility/2006">
              <mc:Choice xmlns:v="urn:schemas-microsoft-com:vml" Requires="v">
                <p:oleObj spid="_x0000_s36894" name="Chart" r:id="rId5" imgW="4762500" imgH="6029325" progId="MSGraph.Chart.8">
                  <p:embed followColorScheme="full"/>
                </p:oleObj>
              </mc:Choice>
              <mc:Fallback>
                <p:oleObj name="Chart" r:id="rId5" imgW="4762500" imgH="6029325" progId="MSGraph.Chart.8">
                  <p:embed followColorScheme="full"/>
                  <p:pic>
                    <p:nvPicPr>
                      <p:cNvPr id="0" name=""/>
                      <p:cNvPicPr>
                        <a:picLocks noChangeAspect="1" noChangeArrowheads="1"/>
                      </p:cNvPicPr>
                      <p:nvPr/>
                    </p:nvPicPr>
                    <p:blipFill>
                      <a:blip r:embed="rId6"/>
                      <a:srcRect/>
                      <a:stretch>
                        <a:fillRect/>
                      </a:stretch>
                    </p:blipFill>
                    <p:spPr bwMode="auto">
                      <a:xfrm>
                        <a:off x="4800600" y="1295400"/>
                        <a:ext cx="4081463" cy="516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72762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170" name="Rectangle 2"/>
          <p:cNvSpPr>
            <a:spLocks noGrp="1" noChangeArrowheads="1"/>
          </p:cNvSpPr>
          <p:nvPr>
            <p:ph type="title"/>
          </p:nvPr>
        </p:nvSpPr>
        <p:spPr/>
        <p:txBody>
          <a:bodyPr>
            <a:normAutofit fontScale="90000"/>
          </a:bodyPr>
          <a:lstStyle/>
          <a:p>
            <a:pPr eaLnBrk="1" hangingPunct="1">
              <a:defRPr/>
            </a:pPr>
            <a:r>
              <a:rPr lang="en-US" smtClean="0"/>
              <a:t>Diabetes and Kidney Disease Considerations</a:t>
            </a:r>
          </a:p>
        </p:txBody>
      </p:sp>
      <p:sp>
        <p:nvSpPr>
          <p:cNvPr id="1799171" name="Rectangle 3"/>
          <p:cNvSpPr>
            <a:spLocks noGrp="1" noChangeArrowheads="1"/>
          </p:cNvSpPr>
          <p:nvPr>
            <p:ph type="body" idx="1"/>
          </p:nvPr>
        </p:nvSpPr>
        <p:spPr>
          <a:xfrm>
            <a:off x="457200" y="1885950"/>
            <a:ext cx="8229600" cy="4514850"/>
          </a:xfrm>
        </p:spPr>
        <p:txBody>
          <a:bodyPr/>
          <a:lstStyle/>
          <a:p>
            <a:pPr eaLnBrk="1" hangingPunct="1"/>
            <a:r>
              <a:rPr lang="en-US" sz="2800" smtClean="0"/>
              <a:t>CKD = 30 x’s higher risk of CVD than general population</a:t>
            </a:r>
          </a:p>
          <a:p>
            <a:pPr eaLnBrk="1" hangingPunct="1"/>
            <a:r>
              <a:rPr lang="en-US" sz="2800" smtClean="0"/>
              <a:t>CVD leading cause of death in CKD</a:t>
            </a:r>
          </a:p>
          <a:p>
            <a:pPr lvl="1" eaLnBrk="1" hangingPunct="1"/>
            <a:r>
              <a:rPr lang="en-US" sz="2400" smtClean="0"/>
              <a:t>microalbuminuria = increased risk of CVD</a:t>
            </a:r>
          </a:p>
          <a:p>
            <a:pPr eaLnBrk="1" hangingPunct="1"/>
            <a:r>
              <a:rPr lang="en-US" sz="2800" smtClean="0"/>
              <a:t>1/4 to 1/3 of insulin cleared by kidney</a:t>
            </a:r>
          </a:p>
          <a:p>
            <a:pPr eaLnBrk="1" hangingPunct="1"/>
            <a:r>
              <a:rPr lang="en-US" sz="2800" smtClean="0"/>
              <a:t>renal retinal syndrome</a:t>
            </a:r>
          </a:p>
          <a:p>
            <a:pPr eaLnBrk="1" hangingPunct="1"/>
            <a:r>
              <a:rPr lang="en-US" sz="2800" smtClean="0"/>
              <a:t>70 - 80% of people w/ dm DON’T get kidney disease  </a:t>
            </a:r>
          </a:p>
          <a:p>
            <a:pPr eaLnBrk="1" hangingPunct="1"/>
            <a:r>
              <a:rPr lang="en-US" sz="2800" smtClean="0"/>
              <a:t>early and aggressive intervention crucial</a:t>
            </a:r>
          </a:p>
        </p:txBody>
      </p:sp>
    </p:spTree>
    <p:extLst>
      <p:ext uri="{BB962C8B-B14F-4D97-AF65-F5344CB8AC3E}">
        <p14:creationId xmlns:p14="http://schemas.microsoft.com/office/powerpoint/2010/main" val="4177009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1799171">
                                            <p:txEl>
                                              <p:pRg st="3" end="3"/>
                                            </p:txEl>
                                          </p:spTgt>
                                        </p:tgtEl>
                                        <p:attrNameLst>
                                          <p:attrName>style.visibility</p:attrName>
                                        </p:attrNameLst>
                                      </p:cBhvr>
                                      <p:to>
                                        <p:strVal val="visible"/>
                                      </p:to>
                                    </p:set>
                                    <p:anim calcmode="lin" valueType="num">
                                      <p:cBhvr additive="base">
                                        <p:cTn id="7" dur="2000" fill="hold"/>
                                        <p:tgtEl>
                                          <p:spTgt spid="1799171">
                                            <p:txEl>
                                              <p:pRg st="3" end="3"/>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799171">
                                            <p:txEl>
                                              <p:pRg st="3" end="3"/>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9" fill="hold" nodeType="afterEffect">
                                  <p:stCondLst>
                                    <p:cond delay="0"/>
                                  </p:stCondLst>
                                  <p:childTnLst>
                                    <p:set>
                                      <p:cBhvr>
                                        <p:cTn id="11" dur="1" fill="hold">
                                          <p:stCondLst>
                                            <p:cond delay="0"/>
                                          </p:stCondLst>
                                        </p:cTn>
                                        <p:tgtEl>
                                          <p:spTgt spid="1799171">
                                            <p:txEl>
                                              <p:pRg st="0" end="0"/>
                                            </p:txEl>
                                          </p:spTgt>
                                        </p:tgtEl>
                                        <p:attrNameLst>
                                          <p:attrName>style.visibility</p:attrName>
                                        </p:attrNameLst>
                                      </p:cBhvr>
                                      <p:to>
                                        <p:strVal val="visible"/>
                                      </p:to>
                                    </p:set>
                                    <p:anim calcmode="lin" valueType="num">
                                      <p:cBhvr additive="base">
                                        <p:cTn id="12" dur="2000" fill="hold"/>
                                        <p:tgtEl>
                                          <p:spTgt spid="1799171">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1799171">
                                            <p:txEl>
                                              <p:pRg st="0" end="0"/>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4000"/>
                            </p:stCondLst>
                            <p:childTnLst>
                              <p:par>
                                <p:cTn id="15" presetID="2" presetClass="entr" presetSubtype="9" fill="hold" nodeType="afterEffect">
                                  <p:stCondLst>
                                    <p:cond delay="0"/>
                                  </p:stCondLst>
                                  <p:childTnLst>
                                    <p:set>
                                      <p:cBhvr>
                                        <p:cTn id="16" dur="1" fill="hold">
                                          <p:stCondLst>
                                            <p:cond delay="0"/>
                                          </p:stCondLst>
                                        </p:cTn>
                                        <p:tgtEl>
                                          <p:spTgt spid="1799171">
                                            <p:txEl>
                                              <p:pRg st="1" end="1"/>
                                            </p:txEl>
                                          </p:spTgt>
                                        </p:tgtEl>
                                        <p:attrNameLst>
                                          <p:attrName>style.visibility</p:attrName>
                                        </p:attrNameLst>
                                      </p:cBhvr>
                                      <p:to>
                                        <p:strVal val="visible"/>
                                      </p:to>
                                    </p:set>
                                    <p:anim calcmode="lin" valueType="num">
                                      <p:cBhvr additive="base">
                                        <p:cTn id="17" dur="2000" fill="hold"/>
                                        <p:tgtEl>
                                          <p:spTgt spid="1799171">
                                            <p:txEl>
                                              <p:pRg st="1" end="1"/>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1799171">
                                            <p:txEl>
                                              <p:pRg st="1" end="1"/>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6000"/>
                            </p:stCondLst>
                            <p:childTnLst>
                              <p:par>
                                <p:cTn id="20" presetID="2" presetClass="entr" presetSubtype="9" fill="hold" nodeType="afterEffect">
                                  <p:stCondLst>
                                    <p:cond delay="0"/>
                                  </p:stCondLst>
                                  <p:childTnLst>
                                    <p:set>
                                      <p:cBhvr>
                                        <p:cTn id="21" dur="1" fill="hold">
                                          <p:stCondLst>
                                            <p:cond delay="0"/>
                                          </p:stCondLst>
                                        </p:cTn>
                                        <p:tgtEl>
                                          <p:spTgt spid="1799171">
                                            <p:txEl>
                                              <p:pRg st="4" end="4"/>
                                            </p:txEl>
                                          </p:spTgt>
                                        </p:tgtEl>
                                        <p:attrNameLst>
                                          <p:attrName>style.visibility</p:attrName>
                                        </p:attrNameLst>
                                      </p:cBhvr>
                                      <p:to>
                                        <p:strVal val="visible"/>
                                      </p:to>
                                    </p:set>
                                    <p:anim calcmode="lin" valueType="num">
                                      <p:cBhvr additive="base">
                                        <p:cTn id="22" dur="2000" fill="hold"/>
                                        <p:tgtEl>
                                          <p:spTgt spid="1799171">
                                            <p:txEl>
                                              <p:pRg st="4" end="4"/>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1799171">
                                            <p:txEl>
                                              <p:pRg st="4" end="4"/>
                                            </p:txEl>
                                          </p:spTgt>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8000"/>
                            </p:stCondLst>
                            <p:childTnLst>
                              <p:par>
                                <p:cTn id="25" presetID="2" presetClass="entr" presetSubtype="9" fill="hold" nodeType="afterEffect">
                                  <p:stCondLst>
                                    <p:cond delay="0"/>
                                  </p:stCondLst>
                                  <p:childTnLst>
                                    <p:set>
                                      <p:cBhvr>
                                        <p:cTn id="26" dur="1" fill="hold">
                                          <p:stCondLst>
                                            <p:cond delay="0"/>
                                          </p:stCondLst>
                                        </p:cTn>
                                        <p:tgtEl>
                                          <p:spTgt spid="1799171">
                                            <p:txEl>
                                              <p:pRg st="2" end="2"/>
                                            </p:txEl>
                                          </p:spTgt>
                                        </p:tgtEl>
                                        <p:attrNameLst>
                                          <p:attrName>style.visibility</p:attrName>
                                        </p:attrNameLst>
                                      </p:cBhvr>
                                      <p:to>
                                        <p:strVal val="visible"/>
                                      </p:to>
                                    </p:set>
                                    <p:anim calcmode="lin" valueType="num">
                                      <p:cBhvr additive="base">
                                        <p:cTn id="27" dur="2000" fill="hold"/>
                                        <p:tgtEl>
                                          <p:spTgt spid="1799171">
                                            <p:txEl>
                                              <p:pRg st="2" end="2"/>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1799171">
                                            <p:txEl>
                                              <p:pRg st="2" end="2"/>
                                            </p:txEl>
                                          </p:spTgt>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10000"/>
                            </p:stCondLst>
                            <p:childTnLst>
                              <p:par>
                                <p:cTn id="30" presetID="2" presetClass="entr" presetSubtype="9" fill="hold" nodeType="afterEffect">
                                  <p:stCondLst>
                                    <p:cond delay="0"/>
                                  </p:stCondLst>
                                  <p:childTnLst>
                                    <p:set>
                                      <p:cBhvr>
                                        <p:cTn id="31" dur="1" fill="hold">
                                          <p:stCondLst>
                                            <p:cond delay="0"/>
                                          </p:stCondLst>
                                        </p:cTn>
                                        <p:tgtEl>
                                          <p:spTgt spid="1799171">
                                            <p:txEl>
                                              <p:pRg st="5" end="5"/>
                                            </p:txEl>
                                          </p:spTgt>
                                        </p:tgtEl>
                                        <p:attrNameLst>
                                          <p:attrName>style.visibility</p:attrName>
                                        </p:attrNameLst>
                                      </p:cBhvr>
                                      <p:to>
                                        <p:strVal val="visible"/>
                                      </p:to>
                                    </p:set>
                                    <p:anim calcmode="lin" valueType="num">
                                      <p:cBhvr additive="base">
                                        <p:cTn id="32" dur="2000" fill="hold"/>
                                        <p:tgtEl>
                                          <p:spTgt spid="1799171">
                                            <p:txEl>
                                              <p:pRg st="5" end="5"/>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1799171">
                                            <p:txEl>
                                              <p:pRg st="5" end="5"/>
                                            </p:txEl>
                                          </p:spTgt>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12000"/>
                            </p:stCondLst>
                            <p:childTnLst>
                              <p:par>
                                <p:cTn id="35" presetID="2" presetClass="entr" presetSubtype="9" fill="hold" nodeType="afterEffect">
                                  <p:stCondLst>
                                    <p:cond delay="0"/>
                                  </p:stCondLst>
                                  <p:childTnLst>
                                    <p:set>
                                      <p:cBhvr>
                                        <p:cTn id="36" dur="1" fill="hold">
                                          <p:stCondLst>
                                            <p:cond delay="0"/>
                                          </p:stCondLst>
                                        </p:cTn>
                                        <p:tgtEl>
                                          <p:spTgt spid="1799171">
                                            <p:txEl>
                                              <p:pRg st="6" end="6"/>
                                            </p:txEl>
                                          </p:spTgt>
                                        </p:tgtEl>
                                        <p:attrNameLst>
                                          <p:attrName>style.visibility</p:attrName>
                                        </p:attrNameLst>
                                      </p:cBhvr>
                                      <p:to>
                                        <p:strVal val="visible"/>
                                      </p:to>
                                    </p:set>
                                    <p:anim calcmode="lin" valueType="num">
                                      <p:cBhvr additive="base">
                                        <p:cTn id="37" dur="2000" fill="hold"/>
                                        <p:tgtEl>
                                          <p:spTgt spid="1799171">
                                            <p:txEl>
                                              <p:pRg st="6" end="6"/>
                                            </p:txEl>
                                          </p:spTgt>
                                        </p:tgtEl>
                                        <p:attrNameLst>
                                          <p:attrName>ppt_x</p:attrName>
                                        </p:attrNameLst>
                                      </p:cBhvr>
                                      <p:tavLst>
                                        <p:tav tm="0">
                                          <p:val>
                                            <p:strVal val="0-#ppt_w/2"/>
                                          </p:val>
                                        </p:tav>
                                        <p:tav tm="100000">
                                          <p:val>
                                            <p:strVal val="#ppt_x"/>
                                          </p:val>
                                        </p:tav>
                                      </p:tavLst>
                                    </p:anim>
                                    <p:anim calcmode="lin" valueType="num">
                                      <p:cBhvr additive="base">
                                        <p:cTn id="38" dur="2000" fill="hold"/>
                                        <p:tgtEl>
                                          <p:spTgt spid="1799171">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Keep Kidneys Healthy</a:t>
            </a:r>
            <a:endParaRPr lang="en-US" dirty="0"/>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dirty="0" smtClean="0"/>
              <a:t>To reduce the risk or slow the progression of nephropathy</a:t>
            </a:r>
          </a:p>
          <a:p>
            <a:pPr>
              <a:defRPr/>
            </a:pPr>
            <a:r>
              <a:rPr lang="en-US" dirty="0" smtClean="0"/>
              <a:t>Optimize glucose control (A)</a:t>
            </a:r>
          </a:p>
          <a:p>
            <a:pPr>
              <a:defRPr/>
            </a:pPr>
            <a:r>
              <a:rPr lang="en-US" dirty="0" smtClean="0"/>
              <a:t>Optimize blood pressure control (A)</a:t>
            </a:r>
          </a:p>
          <a:p>
            <a:pPr>
              <a:defRPr/>
            </a:pPr>
            <a:endParaRPr lang="en-US" dirty="0"/>
          </a:p>
        </p:txBody>
      </p:sp>
      <p:pic>
        <p:nvPicPr>
          <p:cNvPr id="4" name="Picture 2" descr="C:\Users\bev_000\AppData\Local\Microsoft\Windows\Temporary Internet Files\Content.IE5\EVED0Q0B\MC90043873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3352800"/>
            <a:ext cx="234315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9729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194" name="Rectangle 2"/>
          <p:cNvSpPr>
            <a:spLocks noGrp="1" noChangeArrowheads="1"/>
          </p:cNvSpPr>
          <p:nvPr>
            <p:ph type="title"/>
          </p:nvPr>
        </p:nvSpPr>
        <p:spPr/>
        <p:txBody>
          <a:bodyPr/>
          <a:lstStyle/>
          <a:p>
            <a:pPr eaLnBrk="1" hangingPunct="1">
              <a:defRPr/>
            </a:pPr>
            <a:r>
              <a:rPr lang="en-US" smtClean="0"/>
              <a:t>Kidney Physiology</a:t>
            </a:r>
          </a:p>
        </p:txBody>
      </p:sp>
      <p:sp>
        <p:nvSpPr>
          <p:cNvPr id="136195" name="Rectangle 3"/>
          <p:cNvSpPr>
            <a:spLocks noGrp="1" noChangeArrowheads="1"/>
          </p:cNvSpPr>
          <p:nvPr>
            <p:ph type="body" idx="1"/>
          </p:nvPr>
        </p:nvSpPr>
        <p:spPr>
          <a:xfrm>
            <a:off x="457200" y="1371600"/>
            <a:ext cx="8178800" cy="4724400"/>
          </a:xfrm>
        </p:spPr>
        <p:txBody>
          <a:bodyPr/>
          <a:lstStyle/>
          <a:p>
            <a:pPr eaLnBrk="1" hangingPunct="1"/>
            <a:r>
              <a:rPr lang="en-US" dirty="0" smtClean="0"/>
              <a:t>kidneys in posterior portion of </a:t>
            </a:r>
            <a:r>
              <a:rPr lang="en-US" dirty="0" err="1" smtClean="0"/>
              <a:t>abd</a:t>
            </a:r>
            <a:r>
              <a:rPr lang="en-US" dirty="0" smtClean="0"/>
              <a:t> cavity</a:t>
            </a:r>
          </a:p>
          <a:p>
            <a:pPr eaLnBrk="1" hangingPunct="1"/>
            <a:r>
              <a:rPr lang="en-US" dirty="0" smtClean="0"/>
              <a:t>size and shape of Idaho potato</a:t>
            </a:r>
          </a:p>
          <a:p>
            <a:pPr eaLnBrk="1" hangingPunct="1"/>
            <a:r>
              <a:rPr lang="en-US" dirty="0" smtClean="0"/>
              <a:t>excretory organ:</a:t>
            </a:r>
          </a:p>
          <a:p>
            <a:pPr lvl="1" eaLnBrk="1" hangingPunct="1"/>
            <a:r>
              <a:rPr lang="en-US" dirty="0" smtClean="0"/>
              <a:t>removes water, urea, waste</a:t>
            </a:r>
          </a:p>
          <a:p>
            <a:pPr lvl="1" eaLnBrk="1" hangingPunct="1"/>
            <a:r>
              <a:rPr lang="en-US" dirty="0" smtClean="0"/>
              <a:t>maintains blood volume</a:t>
            </a:r>
          </a:p>
          <a:p>
            <a:pPr lvl="1" eaLnBrk="1" hangingPunct="1"/>
            <a:r>
              <a:rPr lang="en-US" dirty="0" smtClean="0"/>
              <a:t>acid base balance and </a:t>
            </a:r>
            <a:r>
              <a:rPr lang="en-US" dirty="0" err="1" smtClean="0"/>
              <a:t>lytes</a:t>
            </a:r>
            <a:endParaRPr lang="en-US" dirty="0" smtClean="0"/>
          </a:p>
          <a:p>
            <a:pPr lvl="1" eaLnBrk="1" hangingPunct="1"/>
            <a:r>
              <a:rPr lang="en-US" dirty="0" smtClean="0"/>
              <a:t>regulates B/P</a:t>
            </a:r>
          </a:p>
          <a:p>
            <a:pPr lvl="1" eaLnBrk="1" hangingPunct="1"/>
            <a:r>
              <a:rPr lang="en-US" dirty="0" smtClean="0"/>
              <a:t>synthesizes erythropoietin – RBC</a:t>
            </a:r>
          </a:p>
          <a:p>
            <a:pPr lvl="1" eaLnBrk="1" hangingPunct="1"/>
            <a:r>
              <a:rPr lang="en-US" dirty="0" smtClean="0"/>
              <a:t>Maintains calcium /phosphorus levels, activates vitamin D – helps absorb calcium</a:t>
            </a:r>
          </a:p>
        </p:txBody>
      </p:sp>
      <p:pic>
        <p:nvPicPr>
          <p:cNvPr id="1800196" name="Picture 4" descr="mixkn0m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905000"/>
            <a:ext cx="20637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51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1800196"/>
                                        </p:tgtEl>
                                        <p:attrNameLst>
                                          <p:attrName>style.color</p:attrName>
                                        </p:attrNameLst>
                                      </p:cBhvr>
                                      <p:to>
                                        <a:schemeClr val="accent2"/>
                                      </p:to>
                                    </p:animClr>
                                    <p:animClr clrSpc="rgb" dir="cw">
                                      <p:cBhvr>
                                        <p:cTn id="7" dur="1900" fill="hold">
                                          <p:stCondLst>
                                            <p:cond delay="100"/>
                                          </p:stCondLst>
                                        </p:cTn>
                                        <p:tgtEl>
                                          <p:spTgt spid="1800196"/>
                                        </p:tgtEl>
                                        <p:attrNameLst>
                                          <p:attrName>fillColor</p:attrName>
                                        </p:attrNameLst>
                                      </p:cBhvr>
                                      <p:to>
                                        <a:schemeClr val="accent2"/>
                                      </p:to>
                                    </p:animClr>
                                    <p:set>
                                      <p:cBhvr>
                                        <p:cTn id="8" dur="1900" fill="hold">
                                          <p:stCondLst>
                                            <p:cond delay="100"/>
                                          </p:stCondLst>
                                        </p:cTn>
                                        <p:tgtEl>
                                          <p:spTgt spid="1800196"/>
                                        </p:tgtEl>
                                        <p:attrNameLst>
                                          <p:attrName>fill.type</p:attrName>
                                        </p:attrNameLst>
                                      </p:cBhvr>
                                      <p:to>
                                        <p:strVal val="solid"/>
                                      </p:to>
                                    </p:set>
                                    <p:set>
                                      <p:cBhvr>
                                        <p:cTn id="9" dur="1900" fill="hold">
                                          <p:stCondLst>
                                            <p:cond delay="100"/>
                                          </p:stCondLst>
                                        </p:cTn>
                                        <p:tgtEl>
                                          <p:spTgt spid="1800196"/>
                                        </p:tgtEl>
                                        <p:attrNameLst>
                                          <p:attrName>fill.on</p:attrName>
                                        </p:attrNameLst>
                                      </p:cBhvr>
                                      <p:to>
                                        <p:strVal val="true"/>
                                      </p:to>
                                    </p:set>
                                    <p:animScale>
                                      <p:cBhvr>
                                        <p:cTn id="10" dur="200" fill="hold">
                                          <p:stCondLst>
                                            <p:cond delay="0"/>
                                          </p:stCondLst>
                                        </p:cTn>
                                        <p:tgtEl>
                                          <p:spTgt spid="1800196"/>
                                        </p:tgtEl>
                                      </p:cBhvr>
                                      <p:from x="100000" y="100000"/>
                                      <p:to x="100000" y="5000"/>
                                    </p:animScale>
                                    <p:animScale>
                                      <p:cBhvr>
                                        <p:cTn id="11" dur="200" fill="hold">
                                          <p:stCondLst>
                                            <p:cond delay="200"/>
                                          </p:stCondLst>
                                        </p:cTn>
                                        <p:tgtEl>
                                          <p:spTgt spid="1800196"/>
                                        </p:tgtEl>
                                      </p:cBhvr>
                                      <p:from x="100000" y="5000"/>
                                      <p:to x="120000" y="150000"/>
                                    </p:animScale>
                                    <p:animScale>
                                      <p:cBhvr>
                                        <p:cTn id="12" dur="600" fill="hold">
                                          <p:stCondLst>
                                            <p:cond delay="1400"/>
                                          </p:stCondLst>
                                        </p:cTn>
                                        <p:tgtEl>
                                          <p:spTgt spid="1800196"/>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086600" cy="685800"/>
          </a:xfrm>
        </p:spPr>
        <p:txBody>
          <a:bodyPr/>
          <a:lstStyle/>
          <a:p>
            <a:r>
              <a:rPr lang="en-US" dirty="0" smtClean="0"/>
              <a:t>Nephropathy</a:t>
            </a:r>
            <a:endParaRPr lang="en-US" dirty="0"/>
          </a:p>
        </p:txBody>
      </p:sp>
      <p:pic>
        <p:nvPicPr>
          <p:cNvPr id="4" name="Content Placeholder 3"/>
          <p:cNvPicPr>
            <a:picLocks noGrp="1" noChangeAspect="1"/>
          </p:cNvPicPr>
          <p:nvPr>
            <p:ph idx="1"/>
          </p:nvPr>
        </p:nvPicPr>
        <p:blipFill>
          <a:blip r:embed="rId2"/>
          <a:stretch>
            <a:fillRect/>
          </a:stretch>
        </p:blipFill>
        <p:spPr>
          <a:xfrm>
            <a:off x="609600" y="822058"/>
            <a:ext cx="6858000" cy="5957128"/>
          </a:xfrm>
          <a:prstGeom prst="rect">
            <a:avLst/>
          </a:prstGeom>
        </p:spPr>
      </p:pic>
    </p:spTree>
    <p:extLst>
      <p:ext uri="{BB962C8B-B14F-4D97-AF65-F5344CB8AC3E}">
        <p14:creationId xmlns:p14="http://schemas.microsoft.com/office/powerpoint/2010/main" val="39066390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a:xfrm>
            <a:off x="457200" y="320040"/>
            <a:ext cx="7239000" cy="594360"/>
          </a:xfrm>
        </p:spPr>
        <p:txBody>
          <a:bodyPr/>
          <a:lstStyle/>
          <a:p>
            <a:pPr eaLnBrk="1" hangingPunct="1">
              <a:defRPr/>
            </a:pPr>
            <a:r>
              <a:rPr lang="en-US" dirty="0" smtClean="0"/>
              <a:t>What is Nephropathy?</a:t>
            </a:r>
          </a:p>
        </p:txBody>
      </p:sp>
      <p:sp>
        <p:nvSpPr>
          <p:cNvPr id="137219" name="Rectangle 3"/>
          <p:cNvSpPr>
            <a:spLocks noGrp="1" noChangeArrowheads="1"/>
          </p:cNvSpPr>
          <p:nvPr>
            <p:ph type="body" idx="1"/>
          </p:nvPr>
        </p:nvSpPr>
        <p:spPr>
          <a:xfrm>
            <a:off x="486310" y="4392506"/>
            <a:ext cx="7438490" cy="2095500"/>
          </a:xfrm>
        </p:spPr>
        <p:txBody>
          <a:bodyPr>
            <a:normAutofit lnSpcReduction="10000"/>
          </a:bodyPr>
          <a:lstStyle/>
          <a:p>
            <a:pPr eaLnBrk="1" hangingPunct="1">
              <a:lnSpc>
                <a:spcPct val="90000"/>
              </a:lnSpc>
            </a:pPr>
            <a:r>
              <a:rPr lang="en-US" sz="2000" dirty="0" smtClean="0"/>
              <a:t>Hyperglycemia causes renal </a:t>
            </a:r>
            <a:r>
              <a:rPr lang="en-US" sz="2000" dirty="0" err="1" smtClean="0"/>
              <a:t>hyperfiltration</a:t>
            </a:r>
            <a:r>
              <a:rPr lang="en-US" sz="2000" dirty="0" smtClean="0"/>
              <a:t> and glomerular capillary </a:t>
            </a:r>
            <a:r>
              <a:rPr lang="en-US" sz="2000" dirty="0" err="1" smtClean="0"/>
              <a:t>hyperperfusion</a:t>
            </a:r>
            <a:r>
              <a:rPr lang="en-US" sz="2000" dirty="0" smtClean="0"/>
              <a:t>. </a:t>
            </a:r>
          </a:p>
          <a:p>
            <a:pPr eaLnBrk="1" hangingPunct="1">
              <a:lnSpc>
                <a:spcPct val="90000"/>
              </a:lnSpc>
            </a:pPr>
            <a:r>
              <a:rPr lang="en-US" sz="2000" dirty="0" smtClean="0"/>
              <a:t>Causes functional and structural damage to glomeruli, increasing permeability, proteinuria, </a:t>
            </a:r>
            <a:r>
              <a:rPr lang="en-US" sz="2000" dirty="0" err="1" smtClean="0"/>
              <a:t>mesangial</a:t>
            </a:r>
            <a:r>
              <a:rPr lang="en-US" sz="2000" dirty="0" smtClean="0"/>
              <a:t> expansion and sclerosis… destroys nephrons</a:t>
            </a:r>
          </a:p>
          <a:p>
            <a:pPr eaLnBrk="1" hangingPunct="1">
              <a:lnSpc>
                <a:spcPct val="90000"/>
              </a:lnSpc>
            </a:pPr>
            <a:r>
              <a:rPr lang="en-US" sz="2000" dirty="0" smtClean="0"/>
              <a:t>Due to insufficient insulin, glycosylation, increased growth hormone, glucagon, and vasoactive hormones.</a:t>
            </a:r>
            <a:endParaRPr lang="en-US" dirty="0" smtClean="0"/>
          </a:p>
        </p:txBody>
      </p:sp>
      <p:pic>
        <p:nvPicPr>
          <p:cNvPr id="2" name="Picture 1"/>
          <p:cNvPicPr>
            <a:picLocks noChangeAspect="1"/>
          </p:cNvPicPr>
          <p:nvPr/>
        </p:nvPicPr>
        <p:blipFill>
          <a:blip r:embed="rId3"/>
          <a:stretch>
            <a:fillRect/>
          </a:stretch>
        </p:blipFill>
        <p:spPr>
          <a:xfrm>
            <a:off x="1371600" y="914400"/>
            <a:ext cx="4676037" cy="3505504"/>
          </a:xfrm>
          <a:prstGeom prst="rect">
            <a:avLst/>
          </a:prstGeom>
        </p:spPr>
      </p:pic>
    </p:spTree>
    <p:extLst>
      <p:ext uri="{BB962C8B-B14F-4D97-AF65-F5344CB8AC3E}">
        <p14:creationId xmlns:p14="http://schemas.microsoft.com/office/powerpoint/2010/main" val="36388014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Rectangle 2"/>
          <p:cNvSpPr>
            <a:spLocks noGrp="1" noChangeArrowheads="1"/>
          </p:cNvSpPr>
          <p:nvPr>
            <p:ph type="title"/>
          </p:nvPr>
        </p:nvSpPr>
        <p:spPr/>
        <p:txBody>
          <a:bodyPr>
            <a:normAutofit fontScale="90000"/>
          </a:bodyPr>
          <a:lstStyle/>
          <a:p>
            <a:pPr eaLnBrk="1" hangingPunct="1">
              <a:defRPr/>
            </a:pPr>
            <a:r>
              <a:rPr lang="en-US" smtClean="0"/>
              <a:t>Diagnosis and Renal Function Tests</a:t>
            </a:r>
          </a:p>
        </p:txBody>
      </p:sp>
      <p:sp>
        <p:nvSpPr>
          <p:cNvPr id="138243" name="Rectangle 3"/>
          <p:cNvSpPr>
            <a:spLocks noGrp="1" noChangeArrowheads="1"/>
          </p:cNvSpPr>
          <p:nvPr>
            <p:ph type="body" idx="1"/>
          </p:nvPr>
        </p:nvSpPr>
        <p:spPr>
          <a:xfrm>
            <a:off x="457200" y="1600200"/>
            <a:ext cx="8178800" cy="4876800"/>
          </a:xfrm>
        </p:spPr>
        <p:txBody>
          <a:bodyPr/>
          <a:lstStyle/>
          <a:p>
            <a:r>
              <a:rPr lang="en-US" smtClean="0"/>
              <a:t>Assess urine albumin excretion annually</a:t>
            </a:r>
          </a:p>
          <a:p>
            <a:pPr lvl="1"/>
            <a:r>
              <a:rPr lang="en-US" smtClean="0"/>
              <a:t>In type 1 diabetes duration of ≥5 years</a:t>
            </a:r>
          </a:p>
          <a:p>
            <a:pPr lvl="1"/>
            <a:r>
              <a:rPr lang="en-US" smtClean="0"/>
              <a:t>In all type 2 diabetic patients at diagnosis</a:t>
            </a:r>
          </a:p>
          <a:p>
            <a:r>
              <a:rPr lang="en-US" smtClean="0"/>
              <a:t>Measure serum creatinine at least annually</a:t>
            </a:r>
          </a:p>
          <a:p>
            <a:pPr lvl="1"/>
            <a:r>
              <a:rPr lang="en-US" smtClean="0"/>
              <a:t>In all adults with diabetes regardless of degree of urine albumin excretion</a:t>
            </a:r>
          </a:p>
          <a:p>
            <a:pPr lvl="1"/>
            <a:r>
              <a:rPr lang="en-US" smtClean="0"/>
              <a:t>Used to estimate GFR and stage level of chronic kidney disease, if present</a:t>
            </a:r>
          </a:p>
        </p:txBody>
      </p:sp>
    </p:spTree>
    <p:extLst>
      <p:ext uri="{BB962C8B-B14F-4D97-AF65-F5344CB8AC3E}">
        <p14:creationId xmlns:p14="http://schemas.microsoft.com/office/powerpoint/2010/main" val="689546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igure 2"/>
          <p:cNvPicPr>
            <a:picLocks noGrp="1" noChangeAspect="1" noChangeArrowheads="1"/>
          </p:cNvPicPr>
          <p:nvPr>
            <p:ph sz="half" idx="2"/>
          </p:nvPr>
        </p:nvPicPr>
        <p:blipFill>
          <a:blip r:embed="rId3" r:link="rId4">
            <a:extLst>
              <a:ext uri="{28A0092B-C50C-407E-A947-70E740481C1C}">
                <a14:useLocalDpi xmlns:a14="http://schemas.microsoft.com/office/drawing/2010/main" val="0"/>
              </a:ext>
            </a:extLst>
          </a:blip>
          <a:srcRect/>
          <a:stretch>
            <a:fillRect/>
          </a:stretch>
        </p:blipFill>
        <p:spPr>
          <a:xfrm>
            <a:off x="76200" y="388938"/>
            <a:ext cx="9067800" cy="6469062"/>
          </a:xfrm>
          <a:noFill/>
        </p:spPr>
      </p:pic>
    </p:spTree>
    <p:extLst>
      <p:ext uri="{BB962C8B-B14F-4D97-AF65-F5344CB8AC3E}">
        <p14:creationId xmlns:p14="http://schemas.microsoft.com/office/powerpoint/2010/main" val="35393357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Rectangle 2"/>
          <p:cNvSpPr>
            <a:spLocks noGrp="1" noChangeArrowheads="1"/>
          </p:cNvSpPr>
          <p:nvPr>
            <p:ph type="title"/>
          </p:nvPr>
        </p:nvSpPr>
        <p:spPr>
          <a:xfrm>
            <a:off x="457200" y="304800"/>
            <a:ext cx="7239000" cy="1143000"/>
          </a:xfrm>
        </p:spPr>
        <p:txBody>
          <a:bodyPr>
            <a:noAutofit/>
          </a:bodyPr>
          <a:lstStyle/>
          <a:p>
            <a:pPr eaLnBrk="1" hangingPunct="1">
              <a:defRPr/>
            </a:pPr>
            <a:r>
              <a:rPr lang="en-US" sz="2800" dirty="0" err="1" smtClean="0"/>
              <a:t>Microalbuminuria</a:t>
            </a:r>
            <a:r>
              <a:rPr lang="en-US" sz="2800" dirty="0" smtClean="0"/>
              <a:t> / Creatinine to </a:t>
            </a:r>
            <a:r>
              <a:rPr lang="en-US" sz="2800" dirty="0" err="1" smtClean="0"/>
              <a:t>eval</a:t>
            </a:r>
            <a:r>
              <a:rPr lang="en-US" sz="2800" dirty="0" smtClean="0"/>
              <a:t> kidney function yearly</a:t>
            </a:r>
          </a:p>
        </p:txBody>
      </p:sp>
      <p:sp>
        <p:nvSpPr>
          <p:cNvPr id="139267" name="Rectangle 3"/>
          <p:cNvSpPr>
            <a:spLocks noGrp="1" noChangeArrowheads="1"/>
          </p:cNvSpPr>
          <p:nvPr>
            <p:ph type="body" idx="1"/>
          </p:nvPr>
        </p:nvSpPr>
        <p:spPr>
          <a:xfrm>
            <a:off x="152400" y="1752600"/>
            <a:ext cx="8534400" cy="4876800"/>
          </a:xfrm>
        </p:spPr>
        <p:txBody>
          <a:bodyPr/>
          <a:lstStyle/>
          <a:p>
            <a:pPr eaLnBrk="1" hangingPunct="1"/>
            <a:r>
              <a:rPr lang="en-US" dirty="0" err="1" smtClean="0"/>
              <a:t>Microalbuminuria</a:t>
            </a:r>
            <a:r>
              <a:rPr lang="en-US" dirty="0" smtClean="0"/>
              <a:t> = Spot urine creatinine/albumin ratio</a:t>
            </a:r>
          </a:p>
          <a:p>
            <a:pPr lvl="1" eaLnBrk="1" hangingPunct="1">
              <a:buFont typeface="Wingdings" panose="05000000000000000000" pitchFamily="2" charset="2"/>
              <a:buNone/>
            </a:pPr>
            <a:r>
              <a:rPr lang="en-US" sz="3200" dirty="0" smtClean="0"/>
              <a:t>	</a:t>
            </a:r>
            <a:r>
              <a:rPr lang="en-US" u="sng" dirty="0" smtClean="0"/>
              <a:t>Category			</a:t>
            </a:r>
            <a:r>
              <a:rPr lang="en-US" u="sng" dirty="0" err="1" smtClean="0"/>
              <a:t>ug</a:t>
            </a:r>
            <a:r>
              <a:rPr lang="en-US" u="sng" dirty="0" smtClean="0"/>
              <a:t>/mg creatinine</a:t>
            </a:r>
            <a:endParaRPr lang="en-US" dirty="0" smtClean="0"/>
          </a:p>
          <a:p>
            <a:pPr lvl="2" eaLnBrk="1" hangingPunct="1"/>
            <a:r>
              <a:rPr lang="en-US" sz="2800" dirty="0" smtClean="0"/>
              <a:t>normal			&lt;30</a:t>
            </a:r>
          </a:p>
          <a:p>
            <a:pPr lvl="2" eaLnBrk="1" hangingPunct="1"/>
            <a:r>
              <a:rPr lang="en-US" sz="2800" dirty="0" err="1" smtClean="0"/>
              <a:t>microalbuminuria</a:t>
            </a:r>
            <a:r>
              <a:rPr lang="en-US" sz="2800" dirty="0" smtClean="0"/>
              <a:t>		30-299</a:t>
            </a:r>
          </a:p>
          <a:p>
            <a:pPr lvl="2" eaLnBrk="1" hangingPunct="1"/>
            <a:r>
              <a:rPr lang="en-US" sz="2800" dirty="0" smtClean="0"/>
              <a:t>Macro (clinical) alb.	 </a:t>
            </a:r>
            <a:r>
              <a:rPr lang="en-US" sz="2800" u="sng" dirty="0" smtClean="0">
                <a:sym typeface="Symbol" panose="05050102010706020507" pitchFamily="18" charset="2"/>
              </a:rPr>
              <a:t></a:t>
            </a:r>
            <a:r>
              <a:rPr lang="en-US" sz="2800" dirty="0" smtClean="0"/>
              <a:t> 300</a:t>
            </a:r>
          </a:p>
          <a:p>
            <a:pPr lvl="2" eaLnBrk="1" hangingPunct="1"/>
            <a:endParaRPr lang="en-US" sz="2800" dirty="0" smtClean="0"/>
          </a:p>
          <a:p>
            <a:pPr lvl="1" eaLnBrk="1" hangingPunct="1"/>
            <a:r>
              <a:rPr lang="en-US" sz="2400" dirty="0" smtClean="0"/>
              <a:t>2</a:t>
            </a:r>
            <a:r>
              <a:rPr lang="en-US" dirty="0" smtClean="0"/>
              <a:t> </a:t>
            </a:r>
            <a:r>
              <a:rPr lang="en-US" sz="2400" dirty="0" smtClean="0"/>
              <a:t>of 3 tests w/in 6 </a:t>
            </a:r>
            <a:r>
              <a:rPr lang="en-US" sz="2400" dirty="0" err="1" smtClean="0"/>
              <a:t>mo</a:t>
            </a:r>
            <a:r>
              <a:rPr lang="en-US" sz="2400" dirty="0" smtClean="0"/>
              <a:t> high to confirm </a:t>
            </a:r>
          </a:p>
          <a:p>
            <a:pPr lvl="1" eaLnBrk="1" hangingPunct="1"/>
            <a:r>
              <a:rPr lang="en-US" sz="2400" dirty="0" smtClean="0"/>
              <a:t>Exercise within 24 h, infection, fever, CHF, marked hyperglycemia, and marked hypertension may elevate urinary excretion over baseline values.</a:t>
            </a:r>
            <a:r>
              <a:rPr lang="en-US" dirty="0" smtClean="0"/>
              <a:t>           </a:t>
            </a:r>
            <a:r>
              <a:rPr lang="en-US" sz="1800" b="1" i="1" dirty="0" smtClean="0"/>
              <a:t>ADA  </a:t>
            </a:r>
          </a:p>
        </p:txBody>
      </p:sp>
    </p:spTree>
    <p:extLst>
      <p:ext uri="{BB962C8B-B14F-4D97-AF65-F5344CB8AC3E}">
        <p14:creationId xmlns:p14="http://schemas.microsoft.com/office/powerpoint/2010/main" val="34457394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239000" cy="1143000"/>
          </a:xfrm>
        </p:spPr>
        <p:txBody>
          <a:bodyPr>
            <a:normAutofit fontScale="90000"/>
          </a:bodyPr>
          <a:lstStyle/>
          <a:p>
            <a:pPr>
              <a:defRPr/>
            </a:pPr>
            <a:r>
              <a:rPr lang="en-US" dirty="0" smtClean="0"/>
              <a:t>Stages of Chronic Kidney </a:t>
            </a:r>
            <a:r>
              <a:rPr lang="en-US" dirty="0" err="1" smtClean="0"/>
              <a:t>Dx</a:t>
            </a:r>
            <a:endParaRPr lang="en-US" dirty="0"/>
          </a:p>
        </p:txBody>
      </p:sp>
      <p:pic>
        <p:nvPicPr>
          <p:cNvPr id="3" name="Picture 2"/>
          <p:cNvPicPr>
            <a:picLocks noChangeAspect="1"/>
          </p:cNvPicPr>
          <p:nvPr/>
        </p:nvPicPr>
        <p:blipFill>
          <a:blip r:embed="rId2"/>
          <a:stretch>
            <a:fillRect/>
          </a:stretch>
        </p:blipFill>
        <p:spPr>
          <a:xfrm>
            <a:off x="199059" y="1347300"/>
            <a:ext cx="7878141" cy="4361819"/>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58231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07" y="-152400"/>
            <a:ext cx="7239000" cy="1143000"/>
          </a:xfrm>
        </p:spPr>
        <p:txBody>
          <a:bodyPr/>
          <a:lstStyle/>
          <a:p>
            <a:pPr>
              <a:defRPr/>
            </a:pPr>
            <a:r>
              <a:rPr lang="en-US" dirty="0" smtClean="0"/>
              <a:t>Management of CKD in DM</a:t>
            </a:r>
            <a:endParaRPr lang="en-US" dirty="0"/>
          </a:p>
        </p:txBody>
      </p:sp>
      <p:pic>
        <p:nvPicPr>
          <p:cNvPr id="3" name="Picture 2"/>
          <p:cNvPicPr>
            <a:picLocks noChangeAspect="1"/>
          </p:cNvPicPr>
          <p:nvPr/>
        </p:nvPicPr>
        <p:blipFill>
          <a:blip r:embed="rId2"/>
          <a:stretch>
            <a:fillRect/>
          </a:stretch>
        </p:blipFill>
        <p:spPr>
          <a:xfrm>
            <a:off x="152400" y="1219200"/>
            <a:ext cx="8062913" cy="5478541"/>
          </a:xfrm>
          <a:prstGeom prst="rect">
            <a:avLst/>
          </a:prstGeom>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28827087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Management of CKD in DM</a:t>
            </a:r>
            <a:endParaRPr lang="en-US" dirty="0"/>
          </a:p>
        </p:txBody>
      </p:sp>
      <p:pic>
        <p:nvPicPr>
          <p:cNvPr id="3" name="Picture 2"/>
          <p:cNvPicPr>
            <a:picLocks noChangeAspect="1"/>
          </p:cNvPicPr>
          <p:nvPr/>
        </p:nvPicPr>
        <p:blipFill>
          <a:blip r:embed="rId2"/>
          <a:stretch>
            <a:fillRect/>
          </a:stretch>
        </p:blipFill>
        <p:spPr>
          <a:xfrm>
            <a:off x="85725" y="1488665"/>
            <a:ext cx="7953375" cy="4673215"/>
          </a:xfrm>
          <a:prstGeom prst="rect">
            <a:avLst/>
          </a:prstGeom>
        </p:spPr>
      </p:pic>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7342257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410" name="Rectangle 2"/>
          <p:cNvSpPr>
            <a:spLocks noGrp="1" noChangeArrowheads="1"/>
          </p:cNvSpPr>
          <p:nvPr>
            <p:ph type="title"/>
          </p:nvPr>
        </p:nvSpPr>
        <p:spPr/>
        <p:txBody>
          <a:bodyPr>
            <a:normAutofit fontScale="90000"/>
          </a:bodyPr>
          <a:lstStyle/>
          <a:p>
            <a:pPr eaLnBrk="1" hangingPunct="1">
              <a:defRPr/>
            </a:pPr>
            <a:r>
              <a:rPr lang="en-US" smtClean="0"/>
              <a:t>Nephropathy Risk Factors  </a:t>
            </a:r>
          </a:p>
        </p:txBody>
      </p:sp>
      <p:sp>
        <p:nvSpPr>
          <p:cNvPr id="143363" name="Rectangle 3"/>
          <p:cNvSpPr>
            <a:spLocks noGrp="1" noChangeArrowheads="1"/>
          </p:cNvSpPr>
          <p:nvPr>
            <p:ph type="body" idx="1"/>
          </p:nvPr>
        </p:nvSpPr>
        <p:spPr>
          <a:xfrm>
            <a:off x="2209800" y="1905000"/>
            <a:ext cx="5334000" cy="4305300"/>
          </a:xfrm>
        </p:spPr>
        <p:txBody>
          <a:bodyPr/>
          <a:lstStyle/>
          <a:p>
            <a:pPr eaLnBrk="1" hangingPunct="1"/>
            <a:r>
              <a:rPr lang="en-US" dirty="0" smtClean="0"/>
              <a:t>Genetic/racial predisposition (African American, Latino, American Indian), duration of </a:t>
            </a:r>
            <a:r>
              <a:rPr lang="en-US" dirty="0" err="1" smtClean="0"/>
              <a:t>dm</a:t>
            </a:r>
            <a:r>
              <a:rPr lang="en-US" dirty="0" smtClean="0"/>
              <a:t>, age at diagnosis, other genetic factors</a:t>
            </a:r>
          </a:p>
          <a:p>
            <a:pPr eaLnBrk="1" hangingPunct="1"/>
            <a:r>
              <a:rPr lang="en-US" dirty="0" smtClean="0"/>
              <a:t>Glycemic control, hypertension, smoking, diet, dyslipidemia, frequent urinary tract infections, exposure to IV dyes</a:t>
            </a:r>
          </a:p>
          <a:p>
            <a:pPr eaLnBrk="1" hangingPunct="1">
              <a:buFont typeface="Wingdings" panose="05000000000000000000" pitchFamily="2" charset="2"/>
              <a:buNone/>
            </a:pPr>
            <a:endParaRPr lang="en-US" dirty="0" smtClean="0"/>
          </a:p>
        </p:txBody>
      </p:sp>
      <p:pic>
        <p:nvPicPr>
          <p:cNvPr id="143364" name="Picture 4" descr="qfuztznu[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000250"/>
            <a:ext cx="16176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3376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2"/>
          <p:cNvSpPr>
            <a:spLocks noGrp="1" noChangeArrowheads="1"/>
          </p:cNvSpPr>
          <p:nvPr>
            <p:ph type="title"/>
          </p:nvPr>
        </p:nvSpPr>
        <p:spPr>
          <a:xfrm>
            <a:off x="685800" y="152400"/>
            <a:ext cx="7772400" cy="1143000"/>
          </a:xfrm>
        </p:spPr>
        <p:txBody>
          <a:bodyPr>
            <a:normAutofit fontScale="90000"/>
          </a:bodyPr>
          <a:lstStyle/>
          <a:p>
            <a:pPr eaLnBrk="1" hangingPunct="1">
              <a:defRPr/>
            </a:pPr>
            <a:r>
              <a:rPr lang="en-US" smtClean="0"/>
              <a:t>Treatment of End-Stage Renal Disease (CKD)</a:t>
            </a:r>
          </a:p>
        </p:txBody>
      </p:sp>
      <p:sp>
        <p:nvSpPr>
          <p:cNvPr id="144387" name="Rectangle 3"/>
          <p:cNvSpPr>
            <a:spLocks noGrp="1" noChangeArrowheads="1"/>
          </p:cNvSpPr>
          <p:nvPr>
            <p:ph type="body" idx="1"/>
          </p:nvPr>
        </p:nvSpPr>
        <p:spPr>
          <a:xfrm>
            <a:off x="455613" y="1976438"/>
            <a:ext cx="8226425" cy="4081462"/>
          </a:xfrm>
        </p:spPr>
        <p:txBody>
          <a:bodyPr/>
          <a:lstStyle/>
          <a:p>
            <a:pPr eaLnBrk="1" hangingPunct="1">
              <a:spcBef>
                <a:spcPct val="50000"/>
              </a:spcBef>
              <a:buClr>
                <a:srgbClr val="FFFF00"/>
              </a:buClr>
              <a:buFont typeface="Marlett" pitchFamily="2" charset="2"/>
              <a:buNone/>
            </a:pPr>
            <a:r>
              <a:rPr lang="en-US" smtClean="0"/>
              <a:t>   There are four primary treatment options for individuals who experience ESRD:</a:t>
            </a:r>
          </a:p>
          <a:p>
            <a:pPr eaLnBrk="1" hangingPunct="1">
              <a:spcBef>
                <a:spcPct val="50000"/>
              </a:spcBef>
              <a:buFont typeface="Wingdings" panose="05000000000000000000" pitchFamily="2" charset="2"/>
              <a:buNone/>
            </a:pPr>
            <a:r>
              <a:rPr lang="en-US" smtClean="0"/>
              <a:t> 	1. Hemodialysis</a:t>
            </a:r>
          </a:p>
          <a:p>
            <a:pPr eaLnBrk="1" hangingPunct="1">
              <a:spcBef>
                <a:spcPct val="50000"/>
              </a:spcBef>
              <a:buFont typeface="Wingdings" panose="05000000000000000000" pitchFamily="2" charset="2"/>
              <a:buNone/>
            </a:pPr>
            <a:r>
              <a:rPr lang="en-US" smtClean="0"/>
              <a:t> 	2. Peritoneal Dialysis</a:t>
            </a:r>
          </a:p>
          <a:p>
            <a:pPr eaLnBrk="1" hangingPunct="1">
              <a:spcBef>
                <a:spcPct val="50000"/>
              </a:spcBef>
              <a:buFont typeface="Wingdings" panose="05000000000000000000" pitchFamily="2" charset="2"/>
              <a:buNone/>
            </a:pPr>
            <a:r>
              <a:rPr lang="en-US" smtClean="0"/>
              <a:t> 	3. Kidney Transplantation</a:t>
            </a:r>
          </a:p>
          <a:p>
            <a:pPr eaLnBrk="1" hangingPunct="1">
              <a:spcBef>
                <a:spcPct val="50000"/>
              </a:spcBef>
              <a:buFont typeface="Wingdings" panose="05000000000000000000" pitchFamily="2" charset="2"/>
              <a:buNone/>
            </a:pPr>
            <a:r>
              <a:rPr lang="en-US" smtClean="0"/>
              <a:t>    4. No treatment</a:t>
            </a:r>
          </a:p>
        </p:txBody>
      </p:sp>
      <p:sp>
        <p:nvSpPr>
          <p:cNvPr id="144388" name="Line 4"/>
          <p:cNvSpPr>
            <a:spLocks noChangeShapeType="1"/>
          </p:cNvSpPr>
          <p:nvPr/>
        </p:nvSpPr>
        <p:spPr bwMode="auto">
          <a:xfrm>
            <a:off x="228600" y="1447800"/>
            <a:ext cx="83058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9352346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82" name="Rectangle 2"/>
          <p:cNvSpPr>
            <a:spLocks noGrp="1" noChangeArrowheads="1"/>
          </p:cNvSpPr>
          <p:nvPr>
            <p:ph type="title"/>
          </p:nvPr>
        </p:nvSpPr>
        <p:spPr/>
        <p:txBody>
          <a:bodyPr>
            <a:normAutofit fontScale="90000"/>
          </a:bodyPr>
          <a:lstStyle/>
          <a:p>
            <a:pPr eaLnBrk="1" hangingPunct="1">
              <a:defRPr/>
            </a:pPr>
            <a:r>
              <a:rPr lang="en-US" smtClean="0"/>
              <a:t>Psychosocial Issues associated w/ ESRD</a:t>
            </a:r>
          </a:p>
        </p:txBody>
      </p:sp>
      <p:sp>
        <p:nvSpPr>
          <p:cNvPr id="145411" name="Rectangle 3"/>
          <p:cNvSpPr>
            <a:spLocks noGrp="1" noChangeArrowheads="1"/>
          </p:cNvSpPr>
          <p:nvPr>
            <p:ph type="body" idx="1"/>
          </p:nvPr>
        </p:nvSpPr>
        <p:spPr>
          <a:xfrm>
            <a:off x="4775200" y="1905000"/>
            <a:ext cx="4368800" cy="4171950"/>
          </a:xfrm>
        </p:spPr>
        <p:txBody>
          <a:bodyPr/>
          <a:lstStyle/>
          <a:p>
            <a:pPr eaLnBrk="1" hangingPunct="1"/>
            <a:r>
              <a:rPr lang="en-US" smtClean="0"/>
              <a:t>depression</a:t>
            </a:r>
          </a:p>
          <a:p>
            <a:pPr eaLnBrk="1" hangingPunct="1"/>
            <a:r>
              <a:rPr lang="en-US" smtClean="0"/>
              <a:t>stress</a:t>
            </a:r>
          </a:p>
          <a:p>
            <a:pPr eaLnBrk="1" hangingPunct="1"/>
            <a:r>
              <a:rPr lang="en-US" smtClean="0"/>
              <a:t>anxiety</a:t>
            </a:r>
          </a:p>
          <a:p>
            <a:pPr eaLnBrk="1" hangingPunct="1"/>
            <a:r>
              <a:rPr lang="en-US" smtClean="0"/>
              <a:t>support groups, counseling and coping skills</a:t>
            </a:r>
          </a:p>
          <a:p>
            <a:pPr lvl="1" eaLnBrk="1" hangingPunct="1"/>
            <a:endParaRPr lang="en-US" smtClean="0"/>
          </a:p>
        </p:txBody>
      </p:sp>
      <p:pic>
        <p:nvPicPr>
          <p:cNvPr id="145412" name="Picture 4" descr="frdcwfv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41148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7453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a:xfrm>
            <a:off x="304800" y="76200"/>
            <a:ext cx="8128000" cy="1143000"/>
          </a:xfrm>
        </p:spPr>
        <p:txBody>
          <a:bodyPr>
            <a:normAutofit fontScale="90000"/>
          </a:bodyPr>
          <a:lstStyle/>
          <a:p>
            <a:pPr eaLnBrk="1" hangingPunct="1">
              <a:defRPr/>
            </a:pPr>
            <a:r>
              <a:rPr lang="en-US" dirty="0" smtClean="0">
                <a:solidFill>
                  <a:schemeClr val="accent1">
                    <a:lumMod val="50000"/>
                  </a:schemeClr>
                </a:solidFill>
              </a:rPr>
              <a:t>The ABC’s of Diabetes Control</a:t>
            </a:r>
          </a:p>
        </p:txBody>
      </p:sp>
      <p:sp>
        <p:nvSpPr>
          <p:cNvPr id="146435" name="Rectangle 3"/>
          <p:cNvSpPr>
            <a:spLocks noGrp="1" noChangeArrowheads="1"/>
          </p:cNvSpPr>
          <p:nvPr>
            <p:ph type="body" sz="half" idx="1"/>
          </p:nvPr>
        </p:nvSpPr>
        <p:spPr>
          <a:xfrm>
            <a:off x="533400" y="1905000"/>
            <a:ext cx="8348663" cy="4648200"/>
          </a:xfrm>
        </p:spPr>
        <p:txBody>
          <a:bodyPr/>
          <a:lstStyle/>
          <a:p>
            <a:pPr marL="0" indent="0" eaLnBrk="1" hangingPunct="1">
              <a:buNone/>
            </a:pPr>
            <a:r>
              <a:rPr lang="en-US" b="1" dirty="0" smtClean="0">
                <a:solidFill>
                  <a:srgbClr val="12D903"/>
                </a:solidFill>
              </a:rPr>
              <a:t>A</a:t>
            </a:r>
            <a:r>
              <a:rPr lang="en-US" dirty="0" smtClean="0"/>
              <a:t> - A1c less than 7%</a:t>
            </a:r>
          </a:p>
          <a:p>
            <a:pPr marL="0" indent="0" eaLnBrk="1" hangingPunct="1">
              <a:buNone/>
            </a:pPr>
            <a:r>
              <a:rPr lang="en-US" b="1" dirty="0" smtClean="0">
                <a:solidFill>
                  <a:srgbClr val="12D903"/>
                </a:solidFill>
              </a:rPr>
              <a:t>B</a:t>
            </a:r>
            <a:r>
              <a:rPr lang="en-US" dirty="0" smtClean="0"/>
              <a:t> - Blood pressure less than 130/80</a:t>
            </a:r>
          </a:p>
          <a:p>
            <a:pPr marL="0" indent="0" eaLnBrk="1" hangingPunct="1">
              <a:buNone/>
            </a:pPr>
            <a:r>
              <a:rPr lang="en-US" b="1" dirty="0" smtClean="0">
                <a:solidFill>
                  <a:srgbClr val="12D903"/>
                </a:solidFill>
              </a:rPr>
              <a:t>C</a:t>
            </a:r>
            <a:r>
              <a:rPr lang="en-US" dirty="0" smtClean="0"/>
              <a:t> - Cholesterol HDL &gt; 40, Triglycerides &lt; 150</a:t>
            </a:r>
          </a:p>
          <a:p>
            <a:pPr marL="0" indent="0" eaLnBrk="1" hangingPunct="1">
              <a:buNone/>
            </a:pPr>
            <a:r>
              <a:rPr lang="en-US" b="1" dirty="0" smtClean="0">
                <a:solidFill>
                  <a:srgbClr val="12D903"/>
                </a:solidFill>
              </a:rPr>
              <a:t>D</a:t>
            </a:r>
            <a:r>
              <a:rPr lang="en-US" dirty="0" smtClean="0"/>
              <a:t> - Drugs- Keep list for emergencies/ MD </a:t>
            </a:r>
          </a:p>
          <a:p>
            <a:pPr marL="0" indent="0" eaLnBrk="1" hangingPunct="1">
              <a:buNone/>
            </a:pPr>
            <a:r>
              <a:rPr lang="en-US" b="1" dirty="0" smtClean="0">
                <a:solidFill>
                  <a:srgbClr val="12D903"/>
                </a:solidFill>
              </a:rPr>
              <a:t>E</a:t>
            </a:r>
            <a:r>
              <a:rPr lang="en-US" dirty="0" smtClean="0"/>
              <a:t> - Exercise and Eyes</a:t>
            </a:r>
          </a:p>
          <a:p>
            <a:pPr marL="0" indent="0" eaLnBrk="1" hangingPunct="1">
              <a:buNone/>
            </a:pPr>
            <a:r>
              <a:rPr lang="en-US" b="1" dirty="0" smtClean="0">
                <a:solidFill>
                  <a:srgbClr val="12D903"/>
                </a:solidFill>
              </a:rPr>
              <a:t>F</a:t>
            </a:r>
            <a:r>
              <a:rPr lang="en-US" dirty="0" smtClean="0"/>
              <a:t> - Food and Feet</a:t>
            </a:r>
          </a:p>
          <a:p>
            <a:pPr marL="0" indent="0" eaLnBrk="1" hangingPunct="1">
              <a:buNone/>
            </a:pPr>
            <a:r>
              <a:rPr lang="en-US" b="1" dirty="0" smtClean="0">
                <a:solidFill>
                  <a:srgbClr val="12D903"/>
                </a:solidFill>
              </a:rPr>
              <a:t>G</a:t>
            </a:r>
            <a:r>
              <a:rPr lang="en-US" dirty="0" smtClean="0">
                <a:solidFill>
                  <a:srgbClr val="12D903"/>
                </a:solidFill>
              </a:rPr>
              <a:t> – </a:t>
            </a:r>
            <a:r>
              <a:rPr lang="en-US" dirty="0" smtClean="0"/>
              <a:t>Glucose checks and goals </a:t>
            </a:r>
          </a:p>
          <a:p>
            <a:pPr marL="0" indent="0" eaLnBrk="1" hangingPunct="1">
              <a:buNone/>
            </a:pPr>
            <a:r>
              <a:rPr lang="en-US" b="1" dirty="0" smtClean="0">
                <a:solidFill>
                  <a:srgbClr val="12D903"/>
                </a:solidFill>
              </a:rPr>
              <a:t>H</a:t>
            </a:r>
            <a:r>
              <a:rPr lang="en-US" dirty="0" smtClean="0"/>
              <a:t>- Healthy Coping - Hoorah for your hard work!</a:t>
            </a:r>
          </a:p>
        </p:txBody>
      </p:sp>
    </p:spTree>
    <p:extLst>
      <p:ext uri="{BB962C8B-B14F-4D97-AF65-F5344CB8AC3E}">
        <p14:creationId xmlns:p14="http://schemas.microsoft.com/office/powerpoint/2010/main" val="36029105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Rot="1" noChangeArrowheads="1"/>
          </p:cNvSpPr>
          <p:nvPr>
            <p:ph type="title"/>
          </p:nvPr>
        </p:nvSpPr>
        <p:spPr/>
        <p:txBody>
          <a:bodyPr/>
          <a:lstStyle/>
          <a:p>
            <a:pPr eaLnBrk="1" hangingPunct="1">
              <a:defRPr/>
            </a:pPr>
            <a:r>
              <a:rPr lang="en-US" dirty="0" smtClean="0"/>
              <a:t>Hyperglycemic Crisis</a:t>
            </a:r>
          </a:p>
        </p:txBody>
      </p:sp>
      <p:sp>
        <p:nvSpPr>
          <p:cNvPr id="148483" name="Rectangle 3"/>
          <p:cNvSpPr>
            <a:spLocks noGrp="1" noChangeArrowheads="1"/>
          </p:cNvSpPr>
          <p:nvPr>
            <p:ph type="body" idx="1"/>
          </p:nvPr>
        </p:nvSpPr>
        <p:spPr>
          <a:xfrm>
            <a:off x="457200" y="1885950"/>
            <a:ext cx="8382000" cy="4171950"/>
          </a:xfrm>
        </p:spPr>
        <p:txBody>
          <a:bodyPr/>
          <a:lstStyle/>
          <a:p>
            <a:pPr algn="ctr" eaLnBrk="1" hangingPunct="1">
              <a:buFont typeface="Wingdings" panose="05000000000000000000" pitchFamily="2" charset="2"/>
              <a:buNone/>
            </a:pPr>
            <a:endParaRPr lang="en-US" dirty="0" smtClean="0"/>
          </a:p>
        </p:txBody>
      </p:sp>
      <p:pic>
        <p:nvPicPr>
          <p:cNvPr id="794628" name="Picture 4" descr="eyqtf4zc[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905000"/>
            <a:ext cx="2619375"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4629" name="Picture 5" descr="ncfaiof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905000"/>
            <a:ext cx="263842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052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794628"/>
                                        </p:tgtEl>
                                        <p:attrNameLst>
                                          <p:attrName>style.visibility</p:attrName>
                                        </p:attrNameLst>
                                      </p:cBhvr>
                                      <p:to>
                                        <p:strVal val="visible"/>
                                      </p:to>
                                    </p:set>
                                    <p:anim calcmode="lin" valueType="num">
                                      <p:cBhvr additive="base">
                                        <p:cTn id="7" dur="2000" fill="hold"/>
                                        <p:tgtEl>
                                          <p:spTgt spid="794628"/>
                                        </p:tgtEl>
                                        <p:attrNameLst>
                                          <p:attrName>ppt_x</p:attrName>
                                        </p:attrNameLst>
                                      </p:cBhvr>
                                      <p:tavLst>
                                        <p:tav tm="0">
                                          <p:val>
                                            <p:strVal val="0-#ppt_w/2"/>
                                          </p:val>
                                        </p:tav>
                                        <p:tav tm="100000">
                                          <p:val>
                                            <p:strVal val="#ppt_x"/>
                                          </p:val>
                                        </p:tav>
                                      </p:tavLst>
                                    </p:anim>
                                    <p:anim calcmode="lin" valueType="num">
                                      <p:cBhvr additive="base">
                                        <p:cTn id="8" dur="2000" fill="hold"/>
                                        <p:tgtEl>
                                          <p:spTgt spid="79462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794629"/>
                                        </p:tgtEl>
                                        <p:attrNameLst>
                                          <p:attrName>style.visibility</p:attrName>
                                        </p:attrNameLst>
                                      </p:cBhvr>
                                      <p:to>
                                        <p:strVal val="visible"/>
                                      </p:to>
                                    </p:set>
                                    <p:anim calcmode="lin" valueType="num">
                                      <p:cBhvr additive="base">
                                        <p:cTn id="13" dur="2000" fill="hold"/>
                                        <p:tgtEl>
                                          <p:spTgt spid="794629"/>
                                        </p:tgtEl>
                                        <p:attrNameLst>
                                          <p:attrName>ppt_x</p:attrName>
                                        </p:attrNameLst>
                                      </p:cBhvr>
                                      <p:tavLst>
                                        <p:tav tm="0">
                                          <p:val>
                                            <p:strVal val="1+#ppt_w/2"/>
                                          </p:val>
                                        </p:tav>
                                        <p:tav tm="100000">
                                          <p:val>
                                            <p:strVal val="#ppt_x"/>
                                          </p:val>
                                        </p:tav>
                                      </p:tavLst>
                                    </p:anim>
                                    <p:anim calcmode="lin" valueType="num">
                                      <p:cBhvr additive="base">
                                        <p:cTn id="14" dur="2000" fill="hold"/>
                                        <p:tgtEl>
                                          <p:spTgt spid="794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Rot="1" noChangeArrowheads="1"/>
          </p:cNvSpPr>
          <p:nvPr>
            <p:ph type="title"/>
          </p:nvPr>
        </p:nvSpPr>
        <p:spPr/>
        <p:txBody>
          <a:bodyPr>
            <a:normAutofit fontScale="90000"/>
          </a:bodyPr>
          <a:lstStyle/>
          <a:p>
            <a:pPr eaLnBrk="1" hangingPunct="1">
              <a:defRPr/>
            </a:pPr>
            <a:r>
              <a:rPr lang="en-US" smtClean="0"/>
              <a:t>Hyperglycemia Objectives</a:t>
            </a:r>
          </a:p>
        </p:txBody>
      </p:sp>
      <p:sp>
        <p:nvSpPr>
          <p:cNvPr id="149507" name="Rectangle 3"/>
          <p:cNvSpPr>
            <a:spLocks noGrp="1" noChangeArrowheads="1"/>
          </p:cNvSpPr>
          <p:nvPr>
            <p:ph type="body" idx="1"/>
          </p:nvPr>
        </p:nvSpPr>
        <p:spPr/>
        <p:txBody>
          <a:bodyPr/>
          <a:lstStyle/>
          <a:p>
            <a:pPr eaLnBrk="1" hangingPunct="1"/>
            <a:r>
              <a:rPr lang="en-US" smtClean="0"/>
              <a:t>Causes of hyperglycemia</a:t>
            </a:r>
          </a:p>
          <a:p>
            <a:pPr eaLnBrk="1" hangingPunct="1"/>
            <a:r>
              <a:rPr lang="en-US" smtClean="0"/>
              <a:t>Precipitating factors of DKA*/ HHS*</a:t>
            </a:r>
          </a:p>
          <a:p>
            <a:pPr eaLnBrk="1" hangingPunct="1"/>
            <a:r>
              <a:rPr lang="en-US" smtClean="0"/>
              <a:t>Pathophysiology of DKA/ HHS</a:t>
            </a:r>
          </a:p>
          <a:p>
            <a:pPr eaLnBrk="1" hangingPunct="1"/>
            <a:r>
              <a:rPr lang="en-US" smtClean="0"/>
              <a:t>Treatment goals of DKA / HHS </a:t>
            </a:r>
          </a:p>
          <a:p>
            <a:pPr lvl="1" eaLnBrk="1" hangingPunct="1"/>
            <a:r>
              <a:rPr lang="en-US" smtClean="0"/>
              <a:t>*DKA = Diabetes Ketoacidosis</a:t>
            </a:r>
          </a:p>
          <a:p>
            <a:pPr lvl="1" eaLnBrk="1" hangingPunct="1"/>
            <a:r>
              <a:rPr lang="en-US" smtClean="0"/>
              <a:t>*HHS = Hyperosmolar Hyperglycemic State</a:t>
            </a:r>
          </a:p>
        </p:txBody>
      </p:sp>
    </p:spTree>
    <p:extLst>
      <p:ext uri="{BB962C8B-B14F-4D97-AF65-F5344CB8AC3E}">
        <p14:creationId xmlns:p14="http://schemas.microsoft.com/office/powerpoint/2010/main" val="4042017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010" name="Rectangle 2"/>
          <p:cNvSpPr>
            <a:spLocks noGrp="1" noChangeArrowheads="1"/>
          </p:cNvSpPr>
          <p:nvPr>
            <p:ph type="title"/>
          </p:nvPr>
        </p:nvSpPr>
        <p:spPr>
          <a:xfrm>
            <a:off x="457200" y="0"/>
            <a:ext cx="8226425" cy="1143000"/>
          </a:xfrm>
        </p:spPr>
        <p:txBody>
          <a:bodyPr lIns="90488" tIns="44450" rIns="90488" bIns="44450" anchor="b" anchorCtr="0"/>
          <a:lstStyle/>
          <a:p>
            <a:pPr eaLnBrk="1" hangingPunct="1">
              <a:defRPr/>
            </a:pPr>
            <a:r>
              <a:rPr lang="en-US" sz="5900" smtClean="0"/>
              <a:t>Hypertension</a:t>
            </a:r>
            <a:endParaRPr lang="en-US" smtClean="0"/>
          </a:p>
        </p:txBody>
      </p:sp>
      <p:sp>
        <p:nvSpPr>
          <p:cNvPr id="1707011" name="Rectangle 3"/>
          <p:cNvSpPr>
            <a:spLocks noGrp="1" noChangeArrowheads="1"/>
          </p:cNvSpPr>
          <p:nvPr>
            <p:ph type="body" idx="1"/>
          </p:nvPr>
        </p:nvSpPr>
        <p:spPr>
          <a:xfrm>
            <a:off x="457200" y="1371600"/>
            <a:ext cx="4572000" cy="4953000"/>
          </a:xfrm>
        </p:spPr>
        <p:txBody>
          <a:bodyPr lIns="90488" tIns="44450" rIns="90488" bIns="44450"/>
          <a:lstStyle/>
          <a:p>
            <a:pPr eaLnBrk="1" hangingPunct="1"/>
            <a:r>
              <a:rPr lang="en-US" dirty="0" smtClean="0"/>
              <a:t>1.5 - 3xs greater in DM</a:t>
            </a:r>
          </a:p>
          <a:p>
            <a:pPr eaLnBrk="1" hangingPunct="1"/>
            <a:r>
              <a:rPr lang="en-US" dirty="0" smtClean="0"/>
              <a:t>Type 1, due to nephropathy</a:t>
            </a:r>
          </a:p>
          <a:p>
            <a:pPr eaLnBrk="1" hangingPunct="1"/>
            <a:r>
              <a:rPr lang="en-US" dirty="0" smtClean="0"/>
              <a:t>Type 2, due to metabolic syndrome </a:t>
            </a:r>
          </a:p>
          <a:p>
            <a:pPr eaLnBrk="1" hangingPunct="1"/>
            <a:r>
              <a:rPr lang="en-US" dirty="0" smtClean="0"/>
              <a:t>Increases risk of kidney, eye and possibly nerve disease</a:t>
            </a:r>
          </a:p>
          <a:p>
            <a:pPr eaLnBrk="1" hangingPunct="1"/>
            <a:r>
              <a:rPr lang="en-US" dirty="0" smtClean="0"/>
              <a:t>DM + HTN 2x’s CVD risk compared to no DM</a:t>
            </a:r>
            <a:endParaRPr lang="en-US" sz="3600" dirty="0">
              <a:solidFill>
                <a:srgbClr val="FFCC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371600"/>
            <a:ext cx="2895600" cy="2895600"/>
          </a:xfrm>
          <a:prstGeom prst="rect">
            <a:avLst/>
          </a:prstGeom>
        </p:spPr>
      </p:pic>
    </p:spTree>
    <p:extLst>
      <p:ext uri="{BB962C8B-B14F-4D97-AF65-F5344CB8AC3E}">
        <p14:creationId xmlns:p14="http://schemas.microsoft.com/office/powerpoint/2010/main" val="2209444219"/>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2"/>
          <p:cNvSpPr>
            <a:spLocks noGrp="1" noRot="1" noChangeArrowheads="1"/>
          </p:cNvSpPr>
          <p:nvPr>
            <p:ph type="title"/>
          </p:nvPr>
        </p:nvSpPr>
        <p:spPr>
          <a:xfrm>
            <a:off x="457200" y="274638"/>
            <a:ext cx="5334000" cy="715962"/>
          </a:xfrm>
        </p:spPr>
        <p:txBody>
          <a:bodyPr>
            <a:normAutofit fontScale="90000"/>
          </a:bodyPr>
          <a:lstStyle/>
          <a:p>
            <a:pPr eaLnBrk="1" hangingPunct="1">
              <a:defRPr/>
            </a:pPr>
            <a:r>
              <a:rPr lang="en-US" sz="4000" dirty="0" smtClean="0"/>
              <a:t>AM Hyperglycemia</a:t>
            </a:r>
          </a:p>
        </p:txBody>
      </p:sp>
      <p:sp>
        <p:nvSpPr>
          <p:cNvPr id="930819" name="Rectangle 3"/>
          <p:cNvSpPr>
            <a:spLocks noGrp="1" noChangeArrowheads="1"/>
          </p:cNvSpPr>
          <p:nvPr>
            <p:ph type="body" sz="half" idx="1"/>
          </p:nvPr>
        </p:nvSpPr>
        <p:spPr>
          <a:xfrm>
            <a:off x="304800" y="2133600"/>
            <a:ext cx="4343400" cy="4267200"/>
          </a:xfrm>
        </p:spPr>
        <p:txBody>
          <a:bodyPr/>
          <a:lstStyle/>
          <a:p>
            <a:pPr eaLnBrk="1" hangingPunct="1"/>
            <a:r>
              <a:rPr lang="en-US" sz="2400" dirty="0" smtClean="0"/>
              <a:t>Excessive Hepatic Glucose Production –  </a:t>
            </a:r>
          </a:p>
          <a:p>
            <a:pPr eaLnBrk="1" hangingPunct="1"/>
            <a:endParaRPr lang="en-US" sz="2400" dirty="0" smtClean="0"/>
          </a:p>
          <a:p>
            <a:pPr eaLnBrk="1" hangingPunct="1"/>
            <a:r>
              <a:rPr lang="en-US" sz="2400" dirty="0" smtClean="0"/>
              <a:t>Rebound Hyperglycemia or </a:t>
            </a:r>
            <a:r>
              <a:rPr lang="en-US" sz="2400" dirty="0" err="1" smtClean="0"/>
              <a:t>Somogyi</a:t>
            </a:r>
            <a:r>
              <a:rPr lang="en-US" sz="2400" dirty="0" smtClean="0"/>
              <a:t> Effect</a:t>
            </a:r>
          </a:p>
          <a:p>
            <a:pPr eaLnBrk="1" hangingPunct="1"/>
            <a:endParaRPr lang="en-US" sz="2400" dirty="0" smtClean="0"/>
          </a:p>
          <a:p>
            <a:pPr eaLnBrk="1" hangingPunct="1"/>
            <a:r>
              <a:rPr lang="en-US" sz="2400" dirty="0" smtClean="0"/>
              <a:t>Dawn Phenomena 		</a:t>
            </a:r>
          </a:p>
        </p:txBody>
      </p:sp>
      <p:sp>
        <p:nvSpPr>
          <p:cNvPr id="930820" name="Rectangle 4"/>
          <p:cNvSpPr>
            <a:spLocks noGrp="1" noChangeArrowheads="1"/>
          </p:cNvSpPr>
          <p:nvPr>
            <p:ph type="body" sz="half" idx="2"/>
          </p:nvPr>
        </p:nvSpPr>
        <p:spPr>
          <a:xfrm>
            <a:off x="5029200" y="1066800"/>
            <a:ext cx="3124200" cy="5334000"/>
          </a:xfrm>
        </p:spPr>
        <p:txBody>
          <a:bodyPr/>
          <a:lstStyle/>
          <a:p>
            <a:pPr algn="ctr" eaLnBrk="1" hangingPunct="1">
              <a:buFont typeface="Wingdings" panose="05000000000000000000" pitchFamily="2" charset="2"/>
              <a:buNone/>
            </a:pPr>
            <a:r>
              <a:rPr lang="en-US" sz="2400" dirty="0" smtClean="0">
                <a:solidFill>
                  <a:schemeClr val="accent1">
                    <a:lumMod val="50000"/>
                  </a:schemeClr>
                </a:solidFill>
              </a:rPr>
              <a:t>Possible </a:t>
            </a:r>
            <a:r>
              <a:rPr lang="en-US" sz="2400" u="sng" dirty="0" smtClean="0">
                <a:solidFill>
                  <a:schemeClr val="accent1">
                    <a:lumMod val="50000"/>
                  </a:schemeClr>
                </a:solidFill>
              </a:rPr>
              <a:t>Solutions?</a:t>
            </a:r>
          </a:p>
          <a:p>
            <a:pPr algn="ctr" eaLnBrk="1" hangingPunct="1">
              <a:buFont typeface="Wingdings" panose="05000000000000000000" pitchFamily="2" charset="2"/>
              <a:buNone/>
            </a:pPr>
            <a:endParaRPr lang="en-US" sz="1400" u="sng" dirty="0" smtClean="0">
              <a:solidFill>
                <a:srgbClr val="66FF33"/>
              </a:solidFill>
            </a:endParaRPr>
          </a:p>
          <a:p>
            <a:pPr algn="ctr" eaLnBrk="1" hangingPunct="1">
              <a:buFont typeface="Wingdings" panose="05000000000000000000" pitchFamily="2" charset="2"/>
              <a:buNone/>
            </a:pPr>
            <a:r>
              <a:rPr lang="en-US" sz="2400" dirty="0" smtClean="0"/>
              <a:t>Exercise </a:t>
            </a:r>
          </a:p>
          <a:p>
            <a:pPr algn="ctr" eaLnBrk="1" hangingPunct="1">
              <a:buFont typeface="Wingdings" panose="05000000000000000000" pitchFamily="2" charset="2"/>
              <a:buNone/>
            </a:pPr>
            <a:r>
              <a:rPr lang="en-US" sz="2400" dirty="0" smtClean="0"/>
              <a:t>Metformin</a:t>
            </a:r>
          </a:p>
          <a:p>
            <a:pPr algn="ctr" eaLnBrk="1" hangingPunct="1">
              <a:buFont typeface="Wingdings" panose="05000000000000000000" pitchFamily="2" charset="2"/>
              <a:buNone/>
            </a:pPr>
            <a:r>
              <a:rPr lang="en-US" sz="2400" dirty="0" smtClean="0"/>
              <a:t>HS basal insulin</a:t>
            </a:r>
          </a:p>
          <a:p>
            <a:pPr algn="ctr" eaLnBrk="1" hangingPunct="1">
              <a:buFont typeface="Wingdings" panose="05000000000000000000" pitchFamily="2" charset="2"/>
              <a:buNone/>
            </a:pPr>
            <a:endParaRPr lang="en-US" sz="1400" dirty="0" smtClean="0"/>
          </a:p>
          <a:p>
            <a:pPr algn="ctr" eaLnBrk="1" hangingPunct="1">
              <a:buFont typeface="Wingdings" panose="05000000000000000000" pitchFamily="2" charset="2"/>
              <a:buNone/>
            </a:pPr>
            <a:r>
              <a:rPr lang="en-US" sz="2400" dirty="0" smtClean="0"/>
              <a:t>Prevent hypo – check meds</a:t>
            </a:r>
          </a:p>
          <a:p>
            <a:pPr algn="ctr" eaLnBrk="1" hangingPunct="1">
              <a:buFont typeface="Wingdings" panose="05000000000000000000" pitchFamily="2" charset="2"/>
              <a:buNone/>
            </a:pPr>
            <a:endParaRPr lang="en-US" sz="2400" dirty="0" smtClean="0"/>
          </a:p>
          <a:p>
            <a:pPr algn="ctr" eaLnBrk="1" hangingPunct="1">
              <a:buFont typeface="Wingdings" panose="05000000000000000000" pitchFamily="2" charset="2"/>
              <a:buNone/>
            </a:pPr>
            <a:r>
              <a:rPr lang="en-US" sz="2400" dirty="0" smtClean="0"/>
              <a:t>HS basal insulin or insulin pump</a:t>
            </a:r>
          </a:p>
          <a:p>
            <a:pPr eaLnBrk="1" hangingPunct="1"/>
            <a:endParaRPr lang="en-US" sz="2400" dirty="0" smtClean="0"/>
          </a:p>
        </p:txBody>
      </p:sp>
    </p:spTree>
    <p:extLst>
      <p:ext uri="{BB962C8B-B14F-4D97-AF65-F5344CB8AC3E}">
        <p14:creationId xmlns:p14="http://schemas.microsoft.com/office/powerpoint/2010/main" val="2248229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30819">
                                            <p:txEl>
                                              <p:pRg st="0" end="0"/>
                                            </p:txEl>
                                          </p:spTgt>
                                        </p:tgtEl>
                                        <p:attrNameLst>
                                          <p:attrName>style.visibility</p:attrName>
                                        </p:attrNameLst>
                                      </p:cBhvr>
                                      <p:to>
                                        <p:strVal val="visible"/>
                                      </p:to>
                                    </p:set>
                                    <p:anim calcmode="lin" valueType="num">
                                      <p:cBhvr additive="base">
                                        <p:cTn id="7" dur="2000" fill="hold"/>
                                        <p:tgtEl>
                                          <p:spTgt spid="930819">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93081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930819">
                                            <p:txEl>
                                              <p:pRg st="2" end="2"/>
                                            </p:txEl>
                                          </p:spTgt>
                                        </p:tgtEl>
                                        <p:attrNameLst>
                                          <p:attrName>style.visibility</p:attrName>
                                        </p:attrNameLst>
                                      </p:cBhvr>
                                      <p:to>
                                        <p:strVal val="visible"/>
                                      </p:to>
                                    </p:set>
                                    <p:anim calcmode="lin" valueType="num">
                                      <p:cBhvr additive="base">
                                        <p:cTn id="12" dur="2000" fill="hold"/>
                                        <p:tgtEl>
                                          <p:spTgt spid="930819">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930819">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930819">
                                            <p:txEl>
                                              <p:pRg st="4" end="4"/>
                                            </p:txEl>
                                          </p:spTgt>
                                        </p:tgtEl>
                                        <p:attrNameLst>
                                          <p:attrName>style.visibility</p:attrName>
                                        </p:attrNameLst>
                                      </p:cBhvr>
                                      <p:to>
                                        <p:strVal val="visible"/>
                                      </p:to>
                                    </p:set>
                                    <p:anim calcmode="lin" valueType="num">
                                      <p:cBhvr additive="base">
                                        <p:cTn id="17" dur="2000" fill="hold"/>
                                        <p:tgtEl>
                                          <p:spTgt spid="930819">
                                            <p:txEl>
                                              <p:pRg st="4" end="4"/>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9308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grpId="0" nodeType="clickEffect">
                                  <p:stCondLst>
                                    <p:cond delay="0"/>
                                  </p:stCondLst>
                                  <p:childTnLst>
                                    <p:animScale>
                                      <p:cBhvr>
                                        <p:cTn id="22" dur="2000" fill="hold"/>
                                        <p:tgtEl>
                                          <p:spTgt spid="930820">
                                            <p:txEl>
                                              <p:pRg st="0" end="0"/>
                                            </p:txEl>
                                          </p:spTgt>
                                        </p:tgtEl>
                                      </p:cBhvr>
                                      <p:by x="150000" y="150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mph" presetSubtype="0" fill="hold" grpId="0" nodeType="clickEffect">
                                  <p:stCondLst>
                                    <p:cond delay="0"/>
                                  </p:stCondLst>
                                  <p:childTnLst>
                                    <p:animScale>
                                      <p:cBhvr>
                                        <p:cTn id="26" dur="2000" fill="hold"/>
                                        <p:tgtEl>
                                          <p:spTgt spid="930820">
                                            <p:txEl>
                                              <p:pRg st="2" end="2"/>
                                            </p:txEl>
                                          </p:spTgt>
                                        </p:tgtEl>
                                      </p:cBhvr>
                                      <p:by x="150000" y="150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grpId="0" nodeType="clickEffect">
                                  <p:stCondLst>
                                    <p:cond delay="0"/>
                                  </p:stCondLst>
                                  <p:childTnLst>
                                    <p:animScale>
                                      <p:cBhvr>
                                        <p:cTn id="30" dur="2000" fill="hold"/>
                                        <p:tgtEl>
                                          <p:spTgt spid="930820">
                                            <p:txEl>
                                              <p:pRg st="3" end="3"/>
                                            </p:txEl>
                                          </p:spTgt>
                                        </p:tgtEl>
                                      </p:cBhvr>
                                      <p:by x="150000" y="15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mph" presetSubtype="0" fill="hold" grpId="0" nodeType="clickEffect">
                                  <p:stCondLst>
                                    <p:cond delay="0"/>
                                  </p:stCondLst>
                                  <p:childTnLst>
                                    <p:animScale>
                                      <p:cBhvr>
                                        <p:cTn id="34" dur="2000" fill="hold"/>
                                        <p:tgtEl>
                                          <p:spTgt spid="930820">
                                            <p:txEl>
                                              <p:pRg st="4" end="4"/>
                                            </p:txEl>
                                          </p:spTgt>
                                        </p:tgtEl>
                                      </p:cBhvr>
                                      <p:by x="150000" y="150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mph" presetSubtype="0" fill="hold" grpId="0" nodeType="clickEffect">
                                  <p:stCondLst>
                                    <p:cond delay="0"/>
                                  </p:stCondLst>
                                  <p:childTnLst>
                                    <p:animScale>
                                      <p:cBhvr>
                                        <p:cTn id="38" dur="2000" fill="hold"/>
                                        <p:tgtEl>
                                          <p:spTgt spid="930820">
                                            <p:txEl>
                                              <p:pRg st="6" end="6"/>
                                            </p:txEl>
                                          </p:spTgt>
                                        </p:tgtEl>
                                      </p:cBhvr>
                                      <p:by x="150000" y="15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mph" presetSubtype="0" fill="hold" grpId="0" nodeType="clickEffect">
                                  <p:stCondLst>
                                    <p:cond delay="0"/>
                                  </p:stCondLst>
                                  <p:childTnLst>
                                    <p:animScale>
                                      <p:cBhvr>
                                        <p:cTn id="42" dur="2000" fill="hold"/>
                                        <p:tgtEl>
                                          <p:spTgt spid="930820">
                                            <p:txEl>
                                              <p:pRg st="8" end="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0"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4"/>
          <p:cNvSpPr>
            <a:spLocks noGrp="1" noChangeArrowheads="1"/>
          </p:cNvSpPr>
          <p:nvPr>
            <p:ph type="body" sz="half" idx="2"/>
          </p:nvPr>
        </p:nvSpPr>
        <p:spPr>
          <a:xfrm>
            <a:off x="990600" y="1487698"/>
            <a:ext cx="4876800" cy="5105400"/>
          </a:xfrm>
        </p:spPr>
        <p:txBody>
          <a:bodyPr/>
          <a:lstStyle/>
          <a:p>
            <a:pPr lvl="1" eaLnBrk="1" hangingPunct="1">
              <a:lnSpc>
                <a:spcPct val="90000"/>
              </a:lnSpc>
            </a:pPr>
            <a:r>
              <a:rPr lang="en-US" sz="2800" dirty="0" smtClean="0">
                <a:solidFill>
                  <a:schemeClr val="accent1">
                    <a:lumMod val="50000"/>
                  </a:schemeClr>
                </a:solidFill>
              </a:rPr>
              <a:t>phenytoin (Dilantin</a:t>
            </a:r>
            <a:r>
              <a:rPr lang="en-US" sz="2000" baseline="34000" dirty="0" smtClean="0">
                <a:solidFill>
                  <a:schemeClr val="accent1">
                    <a:lumMod val="50000"/>
                  </a:schemeClr>
                </a:solidFill>
              </a:rPr>
              <a:t>®</a:t>
            </a:r>
            <a:r>
              <a:rPr lang="en-US" sz="2800" dirty="0" smtClean="0">
                <a:solidFill>
                  <a:schemeClr val="accent1">
                    <a:lumMod val="50000"/>
                  </a:schemeClr>
                </a:solidFill>
              </a:rPr>
              <a:t>)</a:t>
            </a:r>
          </a:p>
          <a:p>
            <a:pPr lvl="1" eaLnBrk="1" hangingPunct="1">
              <a:lnSpc>
                <a:spcPct val="90000"/>
              </a:lnSpc>
            </a:pPr>
            <a:r>
              <a:rPr lang="en-US" sz="2800" dirty="0" smtClean="0">
                <a:solidFill>
                  <a:schemeClr val="accent1">
                    <a:lumMod val="50000"/>
                  </a:schemeClr>
                </a:solidFill>
              </a:rPr>
              <a:t>corticosteroids</a:t>
            </a:r>
          </a:p>
          <a:p>
            <a:pPr lvl="1" eaLnBrk="1" hangingPunct="1">
              <a:lnSpc>
                <a:spcPct val="90000"/>
              </a:lnSpc>
            </a:pPr>
            <a:r>
              <a:rPr lang="en-US" sz="2800" dirty="0" smtClean="0">
                <a:solidFill>
                  <a:schemeClr val="accent1">
                    <a:lumMod val="50000"/>
                  </a:schemeClr>
                </a:solidFill>
              </a:rPr>
              <a:t>protease inhibitors</a:t>
            </a:r>
          </a:p>
          <a:p>
            <a:pPr lvl="1" eaLnBrk="1" hangingPunct="1">
              <a:lnSpc>
                <a:spcPct val="90000"/>
              </a:lnSpc>
            </a:pPr>
            <a:endParaRPr lang="en-US" sz="2800" dirty="0" smtClean="0"/>
          </a:p>
          <a:p>
            <a:pPr lvl="1" eaLnBrk="1" hangingPunct="1">
              <a:lnSpc>
                <a:spcPct val="90000"/>
              </a:lnSpc>
            </a:pPr>
            <a:r>
              <a:rPr lang="en-US" sz="2800" dirty="0" smtClean="0">
                <a:solidFill>
                  <a:schemeClr val="hlink"/>
                </a:solidFill>
              </a:rPr>
              <a:t>Atypical antipsychotics</a:t>
            </a:r>
          </a:p>
          <a:p>
            <a:pPr lvl="2" eaLnBrk="1" hangingPunct="1">
              <a:lnSpc>
                <a:spcPct val="90000"/>
              </a:lnSpc>
            </a:pPr>
            <a:r>
              <a:rPr lang="en-US" sz="2400" dirty="0" smtClean="0">
                <a:solidFill>
                  <a:schemeClr val="hlink"/>
                </a:solidFill>
              </a:rPr>
              <a:t>Seroquel – </a:t>
            </a:r>
            <a:r>
              <a:rPr lang="en-US" sz="2400" dirty="0" err="1" smtClean="0">
                <a:solidFill>
                  <a:schemeClr val="hlink"/>
                </a:solidFill>
              </a:rPr>
              <a:t>quetiapine</a:t>
            </a:r>
            <a:endParaRPr lang="en-US" sz="2400" dirty="0" smtClean="0">
              <a:solidFill>
                <a:schemeClr val="hlink"/>
              </a:solidFill>
            </a:endParaRPr>
          </a:p>
          <a:p>
            <a:pPr lvl="2" eaLnBrk="1" hangingPunct="1">
              <a:lnSpc>
                <a:spcPct val="90000"/>
              </a:lnSpc>
            </a:pPr>
            <a:r>
              <a:rPr lang="en-US" sz="2400" dirty="0" smtClean="0">
                <a:solidFill>
                  <a:schemeClr val="hlink"/>
                </a:solidFill>
              </a:rPr>
              <a:t>Risperdal - </a:t>
            </a:r>
            <a:r>
              <a:rPr lang="en-US" sz="2400" dirty="0" err="1" smtClean="0">
                <a:solidFill>
                  <a:schemeClr val="hlink"/>
                </a:solidFill>
              </a:rPr>
              <a:t>risperadone</a:t>
            </a:r>
            <a:endParaRPr lang="en-US" sz="2400" dirty="0" smtClean="0">
              <a:solidFill>
                <a:schemeClr val="hlink"/>
              </a:solidFill>
            </a:endParaRPr>
          </a:p>
          <a:p>
            <a:pPr lvl="2" eaLnBrk="1" hangingPunct="1">
              <a:lnSpc>
                <a:spcPct val="90000"/>
              </a:lnSpc>
            </a:pPr>
            <a:r>
              <a:rPr lang="en-US" sz="2400" dirty="0" err="1" smtClean="0">
                <a:solidFill>
                  <a:schemeClr val="hlink"/>
                </a:solidFill>
              </a:rPr>
              <a:t>Clozaril</a:t>
            </a:r>
            <a:r>
              <a:rPr lang="en-US" sz="2400" dirty="0" smtClean="0">
                <a:solidFill>
                  <a:schemeClr val="hlink"/>
                </a:solidFill>
              </a:rPr>
              <a:t> - clozapine</a:t>
            </a:r>
          </a:p>
          <a:p>
            <a:pPr lvl="2" eaLnBrk="1" hangingPunct="1">
              <a:lnSpc>
                <a:spcPct val="90000"/>
              </a:lnSpc>
            </a:pPr>
            <a:r>
              <a:rPr lang="en-US" sz="2400" dirty="0" err="1" smtClean="0">
                <a:solidFill>
                  <a:schemeClr val="hlink"/>
                </a:solidFill>
              </a:rPr>
              <a:t>Zyprexa</a:t>
            </a:r>
            <a:r>
              <a:rPr lang="en-US" sz="2400" dirty="0" smtClean="0">
                <a:solidFill>
                  <a:schemeClr val="hlink"/>
                </a:solidFill>
              </a:rPr>
              <a:t> – olanzapine</a:t>
            </a:r>
          </a:p>
          <a:p>
            <a:pPr lvl="2" eaLnBrk="1" hangingPunct="1">
              <a:lnSpc>
                <a:spcPct val="90000"/>
              </a:lnSpc>
            </a:pPr>
            <a:r>
              <a:rPr lang="en-US" sz="2400" dirty="0" err="1" smtClean="0">
                <a:solidFill>
                  <a:schemeClr val="hlink"/>
                </a:solidFill>
              </a:rPr>
              <a:t>Abilify</a:t>
            </a:r>
            <a:r>
              <a:rPr lang="en-US" sz="2400" dirty="0" smtClean="0">
                <a:solidFill>
                  <a:schemeClr val="hlink"/>
                </a:solidFill>
              </a:rPr>
              <a:t> – </a:t>
            </a:r>
            <a:r>
              <a:rPr lang="en-US" sz="2400" dirty="0" err="1" smtClean="0">
                <a:solidFill>
                  <a:schemeClr val="hlink"/>
                </a:solidFill>
              </a:rPr>
              <a:t>aripiprazole</a:t>
            </a:r>
            <a:endParaRPr lang="en-US" sz="2400" dirty="0" smtClean="0">
              <a:solidFill>
                <a:schemeClr val="hlink"/>
              </a:solidFill>
            </a:endParaRPr>
          </a:p>
          <a:p>
            <a:pPr lvl="2" eaLnBrk="1" hangingPunct="1">
              <a:lnSpc>
                <a:spcPct val="90000"/>
              </a:lnSpc>
            </a:pPr>
            <a:r>
              <a:rPr lang="en-US" sz="2400" dirty="0" smtClean="0">
                <a:solidFill>
                  <a:schemeClr val="hlink"/>
                </a:solidFill>
              </a:rPr>
              <a:t>Geodon – </a:t>
            </a:r>
            <a:r>
              <a:rPr lang="en-US" sz="2400" dirty="0" err="1" smtClean="0">
                <a:solidFill>
                  <a:schemeClr val="hlink"/>
                </a:solidFill>
              </a:rPr>
              <a:t>ziprasidone</a:t>
            </a:r>
            <a:endParaRPr lang="en-US" sz="2400" dirty="0" smtClean="0">
              <a:solidFill>
                <a:schemeClr val="hlink"/>
              </a:solidFill>
            </a:endParaRPr>
          </a:p>
          <a:p>
            <a:pPr lvl="1" eaLnBrk="1" hangingPunct="1">
              <a:lnSpc>
                <a:spcPct val="90000"/>
              </a:lnSpc>
            </a:pPr>
            <a:endParaRPr lang="en-US" sz="2800" dirty="0" smtClean="0">
              <a:solidFill>
                <a:schemeClr val="hlink"/>
              </a:solidFill>
            </a:endParaRPr>
          </a:p>
        </p:txBody>
      </p:sp>
      <p:sp>
        <p:nvSpPr>
          <p:cNvPr id="2" name="Title 1"/>
          <p:cNvSpPr>
            <a:spLocks noGrp="1"/>
          </p:cNvSpPr>
          <p:nvPr>
            <p:ph type="title"/>
          </p:nvPr>
        </p:nvSpPr>
        <p:spPr>
          <a:xfrm>
            <a:off x="457200" y="381000"/>
            <a:ext cx="7242048" cy="746760"/>
          </a:xfrm>
        </p:spPr>
        <p:txBody>
          <a:bodyPr/>
          <a:lstStyle/>
          <a:p>
            <a:r>
              <a:rPr lang="en-US" dirty="0" smtClean="0"/>
              <a:t>Meds linked to hyper</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5360" y="1143000"/>
            <a:ext cx="2987040" cy="2133600"/>
          </a:xfrm>
          <a:prstGeom prst="rect">
            <a:avLst/>
          </a:prstGeom>
        </p:spPr>
      </p:pic>
    </p:spTree>
    <p:extLst>
      <p:ext uri="{BB962C8B-B14F-4D97-AF65-F5344CB8AC3E}">
        <p14:creationId xmlns:p14="http://schemas.microsoft.com/office/powerpoint/2010/main" val="40929300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Diabetes </a:t>
            </a:r>
            <a:r>
              <a:rPr lang="en-US" dirty="0" err="1" smtClean="0"/>
              <a:t>KetoAcidosis</a:t>
            </a:r>
            <a:endParaRPr lang="en-US" dirty="0"/>
          </a:p>
        </p:txBody>
      </p:sp>
      <p:sp>
        <p:nvSpPr>
          <p:cNvPr id="3" name="Content Placeholder 2"/>
          <p:cNvSpPr>
            <a:spLocks noGrp="1"/>
          </p:cNvSpPr>
          <p:nvPr>
            <p:ph idx="1"/>
          </p:nvPr>
        </p:nvSpPr>
        <p:spPr>
          <a:xfrm>
            <a:off x="457200" y="1600200"/>
            <a:ext cx="4648200" cy="4525963"/>
          </a:xfrm>
        </p:spPr>
        <p:txBody>
          <a:bodyPr/>
          <a:lstStyle/>
          <a:p>
            <a:pPr>
              <a:defRPr/>
            </a:pPr>
            <a:r>
              <a:rPr lang="en-US" dirty="0" smtClean="0"/>
              <a:t>135,000 Hospitalizations a year</a:t>
            </a:r>
          </a:p>
          <a:p>
            <a:pPr>
              <a:defRPr/>
            </a:pPr>
            <a:r>
              <a:rPr lang="en-US" dirty="0" smtClean="0"/>
              <a:t>$2.4 billion U.S. dollars spent on treatment</a:t>
            </a:r>
          </a:p>
          <a:p>
            <a:pPr>
              <a:defRPr/>
            </a:pPr>
            <a:r>
              <a:rPr lang="en-US" dirty="0" smtClean="0"/>
              <a:t>Often a cry for help</a:t>
            </a:r>
          </a:p>
          <a:p>
            <a:pPr marL="0" indent="0">
              <a:buFont typeface="Wingdings" panose="05000000000000000000" pitchFamily="2" charset="2"/>
              <a:buNone/>
              <a:defRPr/>
            </a:pPr>
            <a:endParaRPr lang="en-US" dirty="0" smtClean="0"/>
          </a:p>
          <a:p>
            <a:pPr marL="0" indent="0">
              <a:buFont typeface="Wingdings" panose="05000000000000000000" pitchFamily="2" charset="2"/>
              <a:buNone/>
              <a:defRPr/>
            </a:pPr>
            <a:r>
              <a:rPr lang="en-US" sz="2000" dirty="0" smtClean="0">
                <a:hlinkClick r:id="rId4"/>
              </a:rPr>
              <a:t>ADA article on Hyperglycemic Crises</a:t>
            </a:r>
            <a:endParaRPr lang="en-US" sz="2000" dirty="0"/>
          </a:p>
        </p:txBody>
      </p:sp>
      <p:pic>
        <p:nvPicPr>
          <p:cNvPr id="430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1752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019049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4969"/>
            <a:ext cx="3581400" cy="2520950"/>
          </a:xfrm>
        </p:spPr>
        <p:txBody>
          <a:bodyPr>
            <a:normAutofit fontScale="90000"/>
          </a:bodyPr>
          <a:lstStyle/>
          <a:p>
            <a:pPr>
              <a:defRPr/>
            </a:pPr>
            <a:r>
              <a:rPr lang="en-US" dirty="0" smtClean="0"/>
              <a:t>DKA </a:t>
            </a:r>
            <a:r>
              <a:rPr lang="en-US" sz="2800" dirty="0" smtClean="0"/>
              <a:t>Pathophysiology</a:t>
            </a:r>
            <a:r>
              <a:rPr lang="en-US" sz="2800" dirty="0" smtClean="0">
                <a:solidFill>
                  <a:srgbClr val="FF00FF"/>
                </a:solidFill>
              </a:rPr>
              <a:t/>
            </a:r>
            <a:br>
              <a:rPr lang="en-US" sz="2800" dirty="0" smtClean="0">
                <a:solidFill>
                  <a:srgbClr val="FF00FF"/>
                </a:solidFill>
              </a:rPr>
            </a:br>
            <a:r>
              <a:rPr lang="en-US" sz="2800" dirty="0" smtClean="0">
                <a:solidFill>
                  <a:srgbClr val="FF00FF"/>
                </a:solidFill>
              </a:rPr>
              <a:t/>
            </a:r>
            <a:br>
              <a:rPr lang="en-US" sz="2800" dirty="0" smtClean="0">
                <a:solidFill>
                  <a:srgbClr val="FF00FF"/>
                </a:solidFill>
              </a:rPr>
            </a:br>
            <a:r>
              <a:rPr lang="en-US" sz="1800" dirty="0">
                <a:solidFill>
                  <a:srgbClr val="FF00FF"/>
                </a:solidFill>
              </a:rPr>
              <a:t/>
            </a:r>
            <a:br>
              <a:rPr lang="en-US" sz="1800" dirty="0">
                <a:solidFill>
                  <a:srgbClr val="FF00FF"/>
                </a:solidFill>
              </a:rPr>
            </a:br>
            <a:endParaRPr lang="en-US" sz="2800" dirty="0">
              <a:solidFill>
                <a:srgbClr val="FF00FF"/>
              </a:solidFill>
            </a:endParaRPr>
          </a:p>
        </p:txBody>
      </p:sp>
      <p:pic>
        <p:nvPicPr>
          <p:cNvPr id="51203" name="Picture 2" descr="http://www.nutritionalsupplementproduct.com/wp-content/uploads/Symptoms-Of-Diabetes-Ketoacidosis.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581400" y="152400"/>
            <a:ext cx="3124200" cy="6556375"/>
          </a:xfrm>
          <a:noFill/>
          <a:extLst>
            <a:ext uri="{909E8E84-426E-40DD-AFC4-6F175D3DCCD1}">
              <a14:hiddenFill xmlns:a14="http://schemas.microsoft.com/office/drawing/2010/main">
                <a:solidFill>
                  <a:srgbClr val="FFFFFF"/>
                </a:solidFill>
              </a14:hiddenFill>
            </a:ext>
          </a:extLst>
        </p:spPr>
      </p:pic>
      <p:sp>
        <p:nvSpPr>
          <p:cNvPr id="51204" name="TextBox 3"/>
          <p:cNvSpPr txBox="1">
            <a:spLocks noChangeArrowheads="1"/>
          </p:cNvSpPr>
          <p:nvPr/>
        </p:nvSpPr>
        <p:spPr bwMode="auto">
          <a:xfrm>
            <a:off x="4572000" y="3798888"/>
            <a:ext cx="1371600" cy="60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Blip>
                <a:blip r:embed="rId6"/>
              </a:buBlip>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Blip>
                <a:blip r:embed="rId7"/>
              </a:buBlip>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sz="1800">
              <a:latin typeface="Garamond" panose="02020404030301010803" pitchFamily="18" charset="0"/>
            </a:endParaRPr>
          </a:p>
        </p:txBody>
      </p:sp>
      <p:sp>
        <p:nvSpPr>
          <p:cNvPr id="5" name="TextBox 4"/>
          <p:cNvSpPr txBox="1"/>
          <p:nvPr/>
        </p:nvSpPr>
        <p:spPr>
          <a:xfrm>
            <a:off x="4572000" y="3798888"/>
            <a:ext cx="1524000" cy="508000"/>
          </a:xfrm>
          <a:prstGeom prst="rect">
            <a:avLst/>
          </a:prstGeom>
          <a:noFill/>
        </p:spPr>
        <p:txBody>
          <a:bodyPr>
            <a:spAutoFit/>
          </a:bodyPr>
          <a:lstStyle/>
          <a:p>
            <a:pPr marL="171450" indent="-171450">
              <a:buFont typeface="Arial" panose="020B0604020202020204" pitchFamily="34" charset="0"/>
              <a:buChar char="•"/>
              <a:defRPr/>
            </a:pPr>
            <a:r>
              <a:rPr lang="en-US" sz="900" dirty="0">
                <a:solidFill>
                  <a:schemeClr val="bg1"/>
                </a:solidFill>
                <a:latin typeface="+mj-lt"/>
              </a:rPr>
              <a:t>Acetone – blow off</a:t>
            </a:r>
          </a:p>
          <a:p>
            <a:pPr marL="171450" indent="-171450">
              <a:buFont typeface="Arial" panose="020B0604020202020204" pitchFamily="34" charset="0"/>
              <a:buChar char="•"/>
              <a:defRPr/>
            </a:pPr>
            <a:r>
              <a:rPr lang="en-US" sz="900" dirty="0" err="1">
                <a:solidFill>
                  <a:schemeClr val="bg1"/>
                </a:solidFill>
                <a:latin typeface="+mj-lt"/>
              </a:rPr>
              <a:t>Betahydroxybuterate</a:t>
            </a:r>
            <a:endParaRPr lang="en-US" sz="900" dirty="0">
              <a:solidFill>
                <a:schemeClr val="bg1"/>
              </a:solidFill>
              <a:latin typeface="+mj-lt"/>
            </a:endParaRPr>
          </a:p>
          <a:p>
            <a:pPr marL="171450" indent="-171450">
              <a:buFont typeface="Arial" panose="020B0604020202020204" pitchFamily="34" charset="0"/>
              <a:buChar char="•"/>
              <a:defRPr/>
            </a:pPr>
            <a:r>
              <a:rPr lang="en-US" sz="900" dirty="0">
                <a:solidFill>
                  <a:schemeClr val="bg1"/>
                </a:solidFill>
                <a:latin typeface="+mj-lt"/>
              </a:rPr>
              <a:t>Acetoacetate</a:t>
            </a:r>
          </a:p>
        </p:txBody>
      </p:sp>
      <p:sp>
        <p:nvSpPr>
          <p:cNvPr id="51206" name="TextBox 5"/>
          <p:cNvSpPr txBox="1">
            <a:spLocks noChangeArrowheads="1"/>
          </p:cNvSpPr>
          <p:nvPr/>
        </p:nvSpPr>
        <p:spPr bwMode="auto">
          <a:xfrm>
            <a:off x="4669604" y="1323976"/>
            <a:ext cx="762000" cy="1524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Blip>
                <a:blip r:embed="rId6"/>
              </a:buBlip>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Blip>
                <a:blip r:embed="rId7"/>
              </a:buBlip>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sz="1800">
              <a:latin typeface="Garamond" panose="02020404030301010803" pitchFamily="18" charset="0"/>
            </a:endParaRPr>
          </a:p>
        </p:txBody>
      </p:sp>
      <p:sp>
        <p:nvSpPr>
          <p:cNvPr id="7" name="TextBox 6"/>
          <p:cNvSpPr txBox="1"/>
          <p:nvPr/>
        </p:nvSpPr>
        <p:spPr>
          <a:xfrm>
            <a:off x="4669604" y="1377790"/>
            <a:ext cx="838200" cy="1200150"/>
          </a:xfrm>
          <a:prstGeom prst="rect">
            <a:avLst/>
          </a:prstGeom>
          <a:noFill/>
        </p:spPr>
        <p:txBody>
          <a:bodyPr wrap="square">
            <a:spAutoFit/>
          </a:bodyPr>
          <a:lstStyle/>
          <a:p>
            <a:pPr>
              <a:defRPr/>
            </a:pPr>
            <a:r>
              <a:rPr lang="en-US" sz="900" dirty="0">
                <a:solidFill>
                  <a:schemeClr val="bg1"/>
                </a:solidFill>
                <a:latin typeface="+mj-lt"/>
              </a:rPr>
              <a:t>Cells use fatty acids for energy.</a:t>
            </a:r>
          </a:p>
          <a:p>
            <a:pPr>
              <a:defRPr/>
            </a:pPr>
            <a:r>
              <a:rPr lang="en-US" sz="900" dirty="0">
                <a:solidFill>
                  <a:schemeClr val="bg1"/>
                </a:solidFill>
                <a:latin typeface="+mj-lt"/>
              </a:rPr>
              <a:t>Insulin not present to inhibit fatty acid breakdown</a:t>
            </a:r>
          </a:p>
        </p:txBody>
      </p:sp>
      <p:sp>
        <p:nvSpPr>
          <p:cNvPr id="51208" name="TextBox 8"/>
          <p:cNvSpPr txBox="1">
            <a:spLocks noChangeArrowheads="1"/>
          </p:cNvSpPr>
          <p:nvPr/>
        </p:nvSpPr>
        <p:spPr bwMode="auto">
          <a:xfrm>
            <a:off x="4962525" y="6019800"/>
            <a:ext cx="1447800" cy="53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Blip>
                <a:blip r:embed="rId6"/>
              </a:buBlip>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Blip>
                <a:blip r:embed="rId7"/>
              </a:buBlip>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sz="1800">
              <a:latin typeface="Garamond" panose="02020404030301010803" pitchFamily="18" charset="0"/>
            </a:endParaRPr>
          </a:p>
        </p:txBody>
      </p:sp>
      <p:sp>
        <p:nvSpPr>
          <p:cNvPr id="10" name="TextBox 9"/>
          <p:cNvSpPr txBox="1"/>
          <p:nvPr/>
        </p:nvSpPr>
        <p:spPr>
          <a:xfrm>
            <a:off x="4991100" y="6047876"/>
            <a:ext cx="1457325" cy="523875"/>
          </a:xfrm>
          <a:prstGeom prst="rect">
            <a:avLst/>
          </a:prstGeom>
          <a:noFill/>
        </p:spPr>
        <p:txBody>
          <a:bodyPr>
            <a:spAutoFit/>
          </a:bodyPr>
          <a:lstStyle/>
          <a:p>
            <a:pPr>
              <a:defRPr/>
            </a:pPr>
            <a:r>
              <a:rPr lang="en-US" sz="1400" dirty="0">
                <a:solidFill>
                  <a:schemeClr val="bg1"/>
                </a:solidFill>
                <a:latin typeface="+mj-lt"/>
              </a:rPr>
              <a:t>Acidosis – Anion Gap &gt;12</a:t>
            </a:r>
          </a:p>
        </p:txBody>
      </p:sp>
    </p:spTree>
    <p:custDataLst>
      <p:tags r:id="rId1"/>
    </p:custDataLst>
    <p:extLst>
      <p:ext uri="{BB962C8B-B14F-4D97-AF65-F5344CB8AC3E}">
        <p14:creationId xmlns:p14="http://schemas.microsoft.com/office/powerpoint/2010/main" val="41201602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Rot="1" noChangeArrowheads="1"/>
          </p:cNvSpPr>
          <p:nvPr>
            <p:ph type="title"/>
          </p:nvPr>
        </p:nvSpPr>
        <p:spPr/>
        <p:txBody>
          <a:bodyPr>
            <a:normAutofit fontScale="90000"/>
          </a:bodyPr>
          <a:lstStyle/>
          <a:p>
            <a:pPr eaLnBrk="1" hangingPunct="1">
              <a:defRPr/>
            </a:pPr>
            <a:r>
              <a:rPr lang="en-US" smtClean="0"/>
              <a:t>DKA Precipitating Factors</a:t>
            </a:r>
          </a:p>
        </p:txBody>
      </p:sp>
      <p:sp>
        <p:nvSpPr>
          <p:cNvPr id="152579" name="Rectangle 3"/>
          <p:cNvSpPr>
            <a:spLocks noGrp="1" noChangeArrowheads="1"/>
          </p:cNvSpPr>
          <p:nvPr>
            <p:ph type="body" idx="1"/>
          </p:nvPr>
        </p:nvSpPr>
        <p:spPr/>
        <p:txBody>
          <a:bodyPr/>
          <a:lstStyle/>
          <a:p>
            <a:pPr eaLnBrk="1" hangingPunct="1"/>
            <a:r>
              <a:rPr lang="en-US" smtClean="0"/>
              <a:t>25 -30% of time, illness and infection</a:t>
            </a:r>
          </a:p>
          <a:p>
            <a:pPr lvl="1" eaLnBrk="1" hangingPunct="1"/>
            <a:r>
              <a:rPr lang="en-US" smtClean="0"/>
              <a:t>increases stress hormone release</a:t>
            </a:r>
          </a:p>
          <a:p>
            <a:pPr eaLnBrk="1" hangingPunct="1"/>
            <a:r>
              <a:rPr lang="en-US" smtClean="0"/>
              <a:t> 50% inadequate insulin dosage</a:t>
            </a:r>
          </a:p>
          <a:p>
            <a:pPr eaLnBrk="1" hangingPunct="1"/>
            <a:r>
              <a:rPr lang="en-US" smtClean="0"/>
              <a:t>initial manifestation of type 1</a:t>
            </a:r>
          </a:p>
          <a:p>
            <a:pPr eaLnBrk="1" hangingPunct="1"/>
            <a:r>
              <a:rPr lang="en-US" smtClean="0"/>
              <a:t>emotional stress - especially with teens, neglect or mismanagement</a:t>
            </a:r>
          </a:p>
        </p:txBody>
      </p:sp>
    </p:spTree>
    <p:extLst>
      <p:ext uri="{BB962C8B-B14F-4D97-AF65-F5344CB8AC3E}">
        <p14:creationId xmlns:p14="http://schemas.microsoft.com/office/powerpoint/2010/main" val="58050796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Rot="1" noChangeArrowheads="1"/>
          </p:cNvSpPr>
          <p:nvPr>
            <p:ph type="title"/>
          </p:nvPr>
        </p:nvSpPr>
        <p:spPr>
          <a:xfrm>
            <a:off x="406400" y="228600"/>
            <a:ext cx="8204200" cy="1143000"/>
          </a:xfrm>
        </p:spPr>
        <p:txBody>
          <a:bodyPr lIns="90488" tIns="44450" rIns="90488" bIns="44450" anchor="b">
            <a:normAutofit fontScale="90000"/>
          </a:bodyPr>
          <a:lstStyle/>
          <a:p>
            <a:pPr eaLnBrk="1" hangingPunct="1">
              <a:defRPr/>
            </a:pPr>
            <a:r>
              <a:rPr lang="en-US" sz="4000" smtClean="0"/>
              <a:t>Extreme Hyperglycemia – </a:t>
            </a:r>
            <a:br>
              <a:rPr lang="en-US" sz="4000" smtClean="0"/>
            </a:br>
            <a:r>
              <a:rPr lang="en-US" sz="4000" smtClean="0">
                <a:solidFill>
                  <a:srgbClr val="FAFD00"/>
                </a:solidFill>
              </a:rPr>
              <a:t>D</a:t>
            </a:r>
            <a:r>
              <a:rPr lang="en-US" sz="4000" smtClean="0"/>
              <a:t>iabetes </a:t>
            </a:r>
            <a:r>
              <a:rPr lang="en-US" sz="4000" smtClean="0">
                <a:solidFill>
                  <a:srgbClr val="FAFD00"/>
                </a:solidFill>
              </a:rPr>
              <a:t>K</a:t>
            </a:r>
            <a:r>
              <a:rPr lang="en-US" sz="4000" smtClean="0"/>
              <a:t>eto</a:t>
            </a:r>
            <a:r>
              <a:rPr lang="en-US" sz="4000" smtClean="0">
                <a:solidFill>
                  <a:srgbClr val="FAFD00"/>
                </a:solidFill>
              </a:rPr>
              <a:t>A</a:t>
            </a:r>
            <a:r>
              <a:rPr lang="en-US" sz="4000" smtClean="0"/>
              <a:t>cidosis (DKA)</a:t>
            </a:r>
            <a:endParaRPr lang="en-US" smtClean="0">
              <a:sym typeface="Monotype Sorts" pitchFamily="2" charset="2"/>
            </a:endParaRPr>
          </a:p>
        </p:txBody>
      </p:sp>
      <p:sp>
        <p:nvSpPr>
          <p:cNvPr id="153603" name="Rectangle 3"/>
          <p:cNvSpPr>
            <a:spLocks noGrp="1" noChangeArrowheads="1"/>
          </p:cNvSpPr>
          <p:nvPr>
            <p:ph type="body" idx="1"/>
          </p:nvPr>
        </p:nvSpPr>
        <p:spPr>
          <a:xfrm>
            <a:off x="457200" y="1676400"/>
            <a:ext cx="7467600" cy="4724400"/>
          </a:xfrm>
        </p:spPr>
        <p:txBody>
          <a:bodyPr lIns="90488" tIns="44450" rIns="90488" bIns="44450">
            <a:normAutofit/>
          </a:bodyPr>
          <a:lstStyle/>
          <a:p>
            <a:pPr eaLnBrk="1" hangingPunct="1"/>
            <a:r>
              <a:rPr lang="en-US" sz="3200" dirty="0" smtClean="0"/>
              <a:t>DKA - profound insulin deficiency</a:t>
            </a:r>
          </a:p>
          <a:p>
            <a:pPr eaLnBrk="1" hangingPunct="1"/>
            <a:r>
              <a:rPr lang="en-US" sz="3200" dirty="0" smtClean="0"/>
              <a:t>Excess stress hormones such as glucagon, epinephrine, and cortisol render insulin less effective</a:t>
            </a:r>
          </a:p>
          <a:p>
            <a:pPr eaLnBrk="1" hangingPunct="1"/>
            <a:r>
              <a:rPr lang="en-US" sz="3200" dirty="0" smtClean="0"/>
              <a:t>Excess glucose production by liver</a:t>
            </a:r>
          </a:p>
          <a:p>
            <a:pPr eaLnBrk="1" hangingPunct="1"/>
            <a:r>
              <a:rPr lang="en-US" sz="3200" dirty="0" smtClean="0"/>
              <a:t>Lipolysis leads to FFA’s and ketones</a:t>
            </a:r>
          </a:p>
          <a:p>
            <a:pPr eaLnBrk="1" hangingPunct="1"/>
            <a:r>
              <a:rPr lang="en-US" sz="3200" dirty="0" smtClean="0"/>
              <a:t>Osmotic diuresis, dehydration, </a:t>
            </a:r>
            <a:r>
              <a:rPr lang="en-US" sz="3200" dirty="0" err="1" smtClean="0"/>
              <a:t>lyte</a:t>
            </a:r>
            <a:r>
              <a:rPr lang="en-US" sz="3200" dirty="0" smtClean="0"/>
              <a:t> imbalances, acidosis</a:t>
            </a:r>
            <a:endParaRPr lang="en-US" sz="2400" dirty="0" smtClean="0"/>
          </a:p>
        </p:txBody>
      </p:sp>
    </p:spTree>
    <p:extLst>
      <p:ext uri="{BB962C8B-B14F-4D97-AF65-F5344CB8AC3E}">
        <p14:creationId xmlns:p14="http://schemas.microsoft.com/office/powerpoint/2010/main" val="210130047"/>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Rot="1" noChangeArrowheads="1"/>
          </p:cNvSpPr>
          <p:nvPr>
            <p:ph type="title"/>
          </p:nvPr>
        </p:nvSpPr>
        <p:spPr/>
        <p:txBody>
          <a:bodyPr/>
          <a:lstStyle/>
          <a:p>
            <a:pPr eaLnBrk="1" hangingPunct="1">
              <a:defRPr/>
            </a:pPr>
            <a:r>
              <a:rPr lang="en-US" smtClean="0"/>
              <a:t>DKA Signs and Symptoms</a:t>
            </a:r>
          </a:p>
        </p:txBody>
      </p:sp>
      <p:sp>
        <p:nvSpPr>
          <p:cNvPr id="154627" name="Rectangle 3"/>
          <p:cNvSpPr>
            <a:spLocks noGrp="1" noChangeArrowheads="1"/>
          </p:cNvSpPr>
          <p:nvPr>
            <p:ph type="body" idx="1"/>
          </p:nvPr>
        </p:nvSpPr>
        <p:spPr/>
        <p:txBody>
          <a:bodyPr/>
          <a:lstStyle/>
          <a:p>
            <a:pPr eaLnBrk="1" hangingPunct="1"/>
            <a:r>
              <a:rPr lang="en-US" smtClean="0"/>
              <a:t>hyperglycemia- leads to weakness, lethargy, malaise, headache</a:t>
            </a:r>
          </a:p>
          <a:p>
            <a:pPr eaLnBrk="1" hangingPunct="1"/>
            <a:r>
              <a:rPr lang="en-US" smtClean="0"/>
              <a:t>GI symptoms - N/V, abd pain</a:t>
            </a:r>
          </a:p>
          <a:p>
            <a:pPr eaLnBrk="1" hangingPunct="1"/>
            <a:r>
              <a:rPr lang="en-US" smtClean="0"/>
              <a:t>Kussmaul’s deep, rapid breathing</a:t>
            </a:r>
          </a:p>
          <a:p>
            <a:pPr eaLnBrk="1" hangingPunct="1"/>
            <a:r>
              <a:rPr lang="en-US" smtClean="0"/>
              <a:t>hypothermia, acetone breath</a:t>
            </a:r>
          </a:p>
          <a:p>
            <a:pPr eaLnBrk="1" hangingPunct="1"/>
            <a:r>
              <a:rPr lang="en-US" smtClean="0"/>
              <a:t>hyperpnea - to rid acidosis</a:t>
            </a:r>
          </a:p>
          <a:p>
            <a:pPr eaLnBrk="1" hangingPunct="1"/>
            <a:r>
              <a:rPr lang="en-US" smtClean="0"/>
              <a:t>changes in mentation, hyporeflexia/tonia</a:t>
            </a:r>
          </a:p>
          <a:p>
            <a:pPr eaLnBrk="1" hangingPunct="1"/>
            <a:r>
              <a:rPr lang="en-US" smtClean="0"/>
              <a:t>dehydration, ortho hypo</a:t>
            </a:r>
          </a:p>
        </p:txBody>
      </p:sp>
    </p:spTree>
    <p:extLst>
      <p:ext uri="{BB962C8B-B14F-4D97-AF65-F5344CB8AC3E}">
        <p14:creationId xmlns:p14="http://schemas.microsoft.com/office/powerpoint/2010/main" val="33188599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Rot="1" noChangeArrowheads="1"/>
          </p:cNvSpPr>
          <p:nvPr>
            <p:ph type="title"/>
          </p:nvPr>
        </p:nvSpPr>
        <p:spPr>
          <a:xfrm>
            <a:off x="457200" y="320040"/>
            <a:ext cx="7848600" cy="1143000"/>
          </a:xfrm>
        </p:spPr>
        <p:txBody>
          <a:bodyPr>
            <a:normAutofit fontScale="90000"/>
          </a:bodyPr>
          <a:lstStyle/>
          <a:p>
            <a:pPr eaLnBrk="1" hangingPunct="1">
              <a:defRPr/>
            </a:pPr>
            <a:r>
              <a:rPr lang="en-US" sz="2800" dirty="0" smtClean="0"/>
              <a:t>Extreme Hyperglycemia</a:t>
            </a:r>
            <a:r>
              <a:rPr lang="en-US" sz="3600" dirty="0" smtClean="0"/>
              <a:t> </a:t>
            </a:r>
            <a:r>
              <a:rPr lang="en-US" sz="2400" dirty="0" smtClean="0"/>
              <a:t>–</a:t>
            </a:r>
            <a:r>
              <a:rPr lang="en-US" sz="2800" dirty="0" smtClean="0"/>
              <a:t> </a:t>
            </a:r>
            <a:r>
              <a:rPr lang="en-US" sz="4000" dirty="0" smtClean="0"/>
              <a:t/>
            </a:r>
            <a:br>
              <a:rPr lang="en-US" sz="4000" dirty="0" smtClean="0"/>
            </a:br>
            <a:r>
              <a:rPr lang="en-US" sz="2800" dirty="0" smtClean="0">
                <a:solidFill>
                  <a:srgbClr val="FAFD00"/>
                </a:solidFill>
              </a:rPr>
              <a:t>H</a:t>
            </a:r>
            <a:r>
              <a:rPr lang="en-US" sz="2800" dirty="0" smtClean="0"/>
              <a:t>yperosmolar </a:t>
            </a:r>
            <a:r>
              <a:rPr lang="en-US" sz="2800" dirty="0" smtClean="0">
                <a:solidFill>
                  <a:srgbClr val="FAFD00"/>
                </a:solidFill>
              </a:rPr>
              <a:t>H</a:t>
            </a:r>
            <a:r>
              <a:rPr lang="en-US" sz="2800" dirty="0" smtClean="0"/>
              <a:t>yperglycemic </a:t>
            </a:r>
            <a:r>
              <a:rPr lang="en-US" sz="2800" dirty="0" smtClean="0">
                <a:solidFill>
                  <a:srgbClr val="FAFD00"/>
                </a:solidFill>
              </a:rPr>
              <a:t>S</a:t>
            </a:r>
            <a:r>
              <a:rPr lang="en-US" sz="2800" dirty="0" smtClean="0"/>
              <a:t>tate  (</a:t>
            </a:r>
            <a:r>
              <a:rPr lang="en-US" sz="2800" dirty="0" smtClean="0">
                <a:solidFill>
                  <a:schemeClr val="hlink"/>
                </a:solidFill>
              </a:rPr>
              <a:t>HHS</a:t>
            </a:r>
            <a:r>
              <a:rPr lang="en-US" sz="2800" dirty="0" smtClean="0"/>
              <a:t>)</a:t>
            </a:r>
          </a:p>
        </p:txBody>
      </p:sp>
      <p:sp>
        <p:nvSpPr>
          <p:cNvPr id="155651" name="Rectangle 3"/>
          <p:cNvSpPr>
            <a:spLocks noGrp="1" noChangeArrowheads="1"/>
          </p:cNvSpPr>
          <p:nvPr>
            <p:ph type="body" idx="1"/>
          </p:nvPr>
        </p:nvSpPr>
        <p:spPr/>
        <p:txBody>
          <a:bodyPr/>
          <a:lstStyle/>
          <a:p>
            <a:pPr eaLnBrk="1" hangingPunct="1"/>
            <a:r>
              <a:rPr lang="en-US" dirty="0" smtClean="0"/>
              <a:t>occurs in elderly </a:t>
            </a:r>
            <a:r>
              <a:rPr lang="en-US" dirty="0" err="1" smtClean="0"/>
              <a:t>pt’s</a:t>
            </a:r>
            <a:r>
              <a:rPr lang="en-US" dirty="0" smtClean="0"/>
              <a:t> w/ </a:t>
            </a:r>
            <a:r>
              <a:rPr lang="en-US" dirty="0" smtClean="0">
                <a:solidFill>
                  <a:schemeClr val="hlink"/>
                </a:solidFill>
              </a:rPr>
              <a:t>type 2</a:t>
            </a:r>
            <a:r>
              <a:rPr lang="en-US" dirty="0" smtClean="0"/>
              <a:t> - </a:t>
            </a:r>
            <a:r>
              <a:rPr lang="en-US" dirty="0" err="1" smtClean="0"/>
              <a:t>esp</a:t>
            </a:r>
            <a:r>
              <a:rPr lang="en-US" dirty="0" smtClean="0"/>
              <a:t> if not closely monitored</a:t>
            </a:r>
          </a:p>
          <a:p>
            <a:pPr eaLnBrk="1" hangingPunct="1"/>
            <a:r>
              <a:rPr lang="en-US" dirty="0" smtClean="0"/>
              <a:t>often precipitated by illness or stress</a:t>
            </a:r>
          </a:p>
          <a:p>
            <a:pPr eaLnBrk="1" hangingPunct="1"/>
            <a:r>
              <a:rPr lang="en-US" dirty="0" smtClean="0"/>
              <a:t>symptoms may go unrecognized for </a:t>
            </a:r>
            <a:r>
              <a:rPr lang="en-US" dirty="0" err="1" smtClean="0"/>
              <a:t>wks</a:t>
            </a:r>
            <a:endParaRPr lang="en-US" dirty="0" smtClean="0"/>
          </a:p>
          <a:p>
            <a:pPr eaLnBrk="1" hangingPunct="1"/>
            <a:r>
              <a:rPr lang="en-US" dirty="0" smtClean="0"/>
              <a:t>massive fluid loss from osmotic diuresis</a:t>
            </a:r>
          </a:p>
          <a:p>
            <a:pPr lvl="1" eaLnBrk="1" hangingPunct="1"/>
            <a:r>
              <a:rPr lang="en-US" dirty="0" smtClean="0"/>
              <a:t>burns, </a:t>
            </a:r>
            <a:r>
              <a:rPr lang="en-US" dirty="0" err="1" smtClean="0"/>
              <a:t>hypeglycemia</a:t>
            </a:r>
            <a:r>
              <a:rPr lang="en-US" dirty="0" smtClean="0"/>
              <a:t>, diarrhea, hemodialysis, diuretics, steroids</a:t>
            </a:r>
          </a:p>
          <a:p>
            <a:pPr eaLnBrk="1" hangingPunct="1"/>
            <a:r>
              <a:rPr lang="en-US" dirty="0" smtClean="0"/>
              <a:t>MI, infections, hypertonic feedings</a:t>
            </a:r>
          </a:p>
          <a:p>
            <a:pPr eaLnBrk="1" hangingPunct="1"/>
            <a:endParaRPr lang="en-US" dirty="0" smtClean="0"/>
          </a:p>
        </p:txBody>
      </p:sp>
    </p:spTree>
    <p:extLst>
      <p:ext uri="{BB962C8B-B14F-4D97-AF65-F5344CB8AC3E}">
        <p14:creationId xmlns:p14="http://schemas.microsoft.com/office/powerpoint/2010/main" val="281837391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a:xfrm>
            <a:off x="814388" y="273050"/>
            <a:ext cx="7867650" cy="1143000"/>
          </a:xfrm>
        </p:spPr>
        <p:txBody>
          <a:bodyPr lIns="90488" tIns="44450" rIns="90488" bIns="44450" anchor="b"/>
          <a:lstStyle/>
          <a:p>
            <a:pPr>
              <a:defRPr/>
            </a:pPr>
            <a:r>
              <a:rPr lang="en-US" sz="4800">
                <a:solidFill>
                  <a:schemeClr val="accent2">
                    <a:lumMod val="20000"/>
                    <a:lumOff val="80000"/>
                  </a:schemeClr>
                </a:solidFill>
              </a:rPr>
              <a:t>DKA          vs      HHS</a:t>
            </a:r>
            <a:endParaRPr lang="en-US" sz="4000">
              <a:solidFill>
                <a:schemeClr val="accent2">
                  <a:lumMod val="20000"/>
                  <a:lumOff val="80000"/>
                </a:schemeClr>
              </a:solidFill>
              <a:sym typeface="Monotype Sorts" pitchFamily="2" charset="2"/>
            </a:endParaRPr>
          </a:p>
        </p:txBody>
      </p:sp>
      <p:sp>
        <p:nvSpPr>
          <p:cNvPr id="1762307" name="Rectangle 3"/>
          <p:cNvSpPr>
            <a:spLocks noGrp="1" noChangeArrowheads="1"/>
          </p:cNvSpPr>
          <p:nvPr>
            <p:ph type="body" sz="half" idx="1"/>
          </p:nvPr>
        </p:nvSpPr>
        <p:spPr>
          <a:xfrm>
            <a:off x="455613" y="1598613"/>
            <a:ext cx="4032250" cy="4497387"/>
          </a:xfrm>
        </p:spPr>
        <p:txBody>
          <a:bodyPr lIns="90488" tIns="44450" rIns="90488" bIns="44450"/>
          <a:lstStyle/>
          <a:p>
            <a:pPr>
              <a:defRPr/>
            </a:pPr>
            <a:r>
              <a:rPr lang="en-US" dirty="0"/>
              <a:t>Usually &lt; 40 yrs old</a:t>
            </a:r>
          </a:p>
          <a:p>
            <a:pPr>
              <a:defRPr/>
            </a:pPr>
            <a:r>
              <a:rPr lang="en-US" dirty="0"/>
              <a:t>&lt; 2 days symptoms</a:t>
            </a:r>
          </a:p>
          <a:p>
            <a:pPr>
              <a:defRPr/>
            </a:pPr>
            <a:r>
              <a:rPr lang="en-US" dirty="0"/>
              <a:t>Glucose &gt;250</a:t>
            </a:r>
          </a:p>
          <a:p>
            <a:pPr>
              <a:defRPr/>
            </a:pPr>
            <a:r>
              <a:rPr lang="en-US" dirty="0" smtClean="0"/>
              <a:t>Serum Ketones</a:t>
            </a:r>
            <a:r>
              <a:rPr lang="en-US" dirty="0"/>
              <a:t>: </a:t>
            </a:r>
            <a:r>
              <a:rPr lang="en-US" dirty="0" smtClean="0"/>
              <a:t> +++</a:t>
            </a:r>
            <a:endParaRPr lang="en-US" dirty="0"/>
          </a:p>
          <a:p>
            <a:pPr>
              <a:defRPr/>
            </a:pPr>
            <a:r>
              <a:rPr lang="en-US" dirty="0"/>
              <a:t>pH low (&lt;</a:t>
            </a:r>
            <a:r>
              <a:rPr lang="en-US" dirty="0" smtClean="0"/>
              <a:t>7.3)</a:t>
            </a:r>
          </a:p>
          <a:p>
            <a:pPr>
              <a:defRPr/>
            </a:pPr>
            <a:r>
              <a:rPr lang="en-US" dirty="0" smtClean="0"/>
              <a:t>Anion Gap &gt; 12</a:t>
            </a:r>
            <a:endParaRPr lang="en-US" dirty="0"/>
          </a:p>
          <a:p>
            <a:pPr>
              <a:defRPr/>
            </a:pPr>
            <a:r>
              <a:rPr lang="en-US" dirty="0"/>
              <a:t>Usually Type </a:t>
            </a:r>
            <a:r>
              <a:rPr lang="en-US" dirty="0" smtClean="0"/>
              <a:t>1</a:t>
            </a:r>
            <a:endParaRPr lang="en-US" dirty="0"/>
          </a:p>
          <a:p>
            <a:pPr>
              <a:defRPr/>
            </a:pPr>
            <a:r>
              <a:rPr lang="en-US" dirty="0"/>
              <a:t>3 </a:t>
            </a:r>
            <a:r>
              <a:rPr lang="en-US" dirty="0" smtClean="0"/>
              <a:t>– 10</a:t>
            </a:r>
            <a:r>
              <a:rPr lang="en-US" dirty="0"/>
              <a:t>% mortality</a:t>
            </a:r>
            <a:endParaRPr lang="en-US" sz="3200" dirty="0"/>
          </a:p>
        </p:txBody>
      </p:sp>
      <p:sp>
        <p:nvSpPr>
          <p:cNvPr id="1762308" name="Rectangle 4"/>
          <p:cNvSpPr>
            <a:spLocks noGrp="1" noChangeArrowheads="1"/>
          </p:cNvSpPr>
          <p:nvPr>
            <p:ph type="body" sz="half" idx="2"/>
          </p:nvPr>
        </p:nvSpPr>
        <p:spPr>
          <a:xfrm>
            <a:off x="4652963" y="1600200"/>
            <a:ext cx="4338637" cy="4525963"/>
          </a:xfrm>
        </p:spPr>
        <p:txBody>
          <a:bodyPr lIns="90488" tIns="44450" rIns="90488" bIns="44450"/>
          <a:lstStyle/>
          <a:p>
            <a:pPr>
              <a:defRPr/>
            </a:pPr>
            <a:r>
              <a:rPr lang="en-US" dirty="0"/>
              <a:t>Usually &gt;60 yrs old</a:t>
            </a:r>
          </a:p>
          <a:p>
            <a:pPr>
              <a:defRPr/>
            </a:pPr>
            <a:r>
              <a:rPr lang="en-US" dirty="0"/>
              <a:t>&gt; 5 days symptoms</a:t>
            </a:r>
          </a:p>
          <a:p>
            <a:pPr>
              <a:defRPr/>
            </a:pPr>
            <a:r>
              <a:rPr lang="en-US" dirty="0"/>
              <a:t>Glucose &gt;600</a:t>
            </a:r>
          </a:p>
          <a:p>
            <a:pPr>
              <a:defRPr/>
            </a:pPr>
            <a:r>
              <a:rPr lang="en-US" dirty="0" smtClean="0"/>
              <a:t>Ketones: none to +</a:t>
            </a:r>
            <a:endParaRPr lang="en-US" dirty="0"/>
          </a:p>
          <a:p>
            <a:pPr>
              <a:defRPr/>
            </a:pPr>
            <a:r>
              <a:rPr lang="en-US" dirty="0"/>
              <a:t>pH normal (&gt;7.3)</a:t>
            </a:r>
          </a:p>
          <a:p>
            <a:pPr>
              <a:defRPr/>
            </a:pPr>
            <a:r>
              <a:rPr lang="en-US" dirty="0"/>
              <a:t>Usually Type 2</a:t>
            </a:r>
          </a:p>
          <a:p>
            <a:pPr>
              <a:defRPr/>
            </a:pPr>
            <a:r>
              <a:rPr lang="en-US" dirty="0"/>
              <a:t>10 - 20% </a:t>
            </a:r>
            <a:r>
              <a:rPr lang="en-US" dirty="0" smtClean="0"/>
              <a:t>mortality</a:t>
            </a:r>
          </a:p>
          <a:p>
            <a:pPr>
              <a:buFont typeface="Wingdings" panose="05000000000000000000" pitchFamily="2" charset="2"/>
              <a:buNone/>
              <a:defRPr/>
            </a:pPr>
            <a:endParaRPr lang="en-US" dirty="0"/>
          </a:p>
        </p:txBody>
      </p:sp>
    </p:spTree>
    <p:custDataLst>
      <p:tags r:id="rId1"/>
    </p:custDataLst>
    <p:extLst>
      <p:ext uri="{BB962C8B-B14F-4D97-AF65-F5344CB8AC3E}">
        <p14:creationId xmlns:p14="http://schemas.microsoft.com/office/powerpoint/2010/main" val="1821330681"/>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2"/>
          <p:cNvSpPr>
            <a:spLocks noGrp="1" noRot="1" noChangeArrowheads="1"/>
          </p:cNvSpPr>
          <p:nvPr>
            <p:ph type="title"/>
          </p:nvPr>
        </p:nvSpPr>
        <p:spPr>
          <a:xfrm>
            <a:off x="457200" y="574675"/>
            <a:ext cx="8229600" cy="762000"/>
          </a:xfrm>
        </p:spPr>
        <p:txBody>
          <a:bodyPr lIns="90488" tIns="44450" rIns="90488" bIns="44450" anchor="b"/>
          <a:lstStyle/>
          <a:p>
            <a:pPr eaLnBrk="1" hangingPunct="1">
              <a:defRPr/>
            </a:pPr>
            <a:r>
              <a:rPr lang="en-US" smtClean="0"/>
              <a:t>DKA  - HHS Presentation</a:t>
            </a:r>
            <a:endParaRPr lang="en-US" sz="4000" smtClean="0">
              <a:sym typeface="Monotype Sorts" pitchFamily="2" charset="2"/>
            </a:endParaRPr>
          </a:p>
        </p:txBody>
      </p:sp>
      <p:sp>
        <p:nvSpPr>
          <p:cNvPr id="157699" name="Rectangle 3"/>
          <p:cNvSpPr>
            <a:spLocks noGrp="1" noChangeArrowheads="1"/>
          </p:cNvSpPr>
          <p:nvPr>
            <p:ph type="body" sz="half" idx="1"/>
          </p:nvPr>
        </p:nvSpPr>
        <p:spPr>
          <a:xfrm>
            <a:off x="228600" y="1714500"/>
            <a:ext cx="4114800" cy="4648200"/>
          </a:xfrm>
        </p:spPr>
        <p:txBody>
          <a:bodyPr lIns="90488" tIns="44450" rIns="90488" bIns="44450">
            <a:normAutofit/>
          </a:bodyPr>
          <a:lstStyle/>
          <a:p>
            <a:pPr eaLnBrk="1" hangingPunct="1"/>
            <a:r>
              <a:rPr lang="en-US" sz="3200" dirty="0" smtClean="0"/>
              <a:t>Labs</a:t>
            </a:r>
            <a:endParaRPr lang="en-US" dirty="0" smtClean="0"/>
          </a:p>
          <a:p>
            <a:pPr lvl="1" eaLnBrk="1" hangingPunct="1">
              <a:buSzPct val="75000"/>
            </a:pPr>
            <a:r>
              <a:rPr lang="en-US" dirty="0" smtClean="0"/>
              <a:t> </a:t>
            </a:r>
            <a:r>
              <a:rPr lang="en-US" sz="2800" dirty="0" smtClean="0">
                <a:solidFill>
                  <a:schemeClr val="accent1">
                    <a:lumMod val="50000"/>
                  </a:schemeClr>
                </a:solidFill>
              </a:rPr>
              <a:t>NA - low to high</a:t>
            </a:r>
          </a:p>
          <a:p>
            <a:pPr lvl="1" eaLnBrk="1" hangingPunct="1">
              <a:buSzPct val="75000"/>
            </a:pPr>
            <a:r>
              <a:rPr lang="en-US" sz="2800" dirty="0" smtClean="0">
                <a:solidFill>
                  <a:schemeClr val="accent1">
                    <a:lumMod val="50000"/>
                  </a:schemeClr>
                </a:solidFill>
              </a:rPr>
              <a:t> K+ - moves into vascular space</a:t>
            </a:r>
          </a:p>
          <a:p>
            <a:pPr lvl="1" eaLnBrk="1" hangingPunct="1">
              <a:buSzPct val="75000"/>
            </a:pPr>
            <a:r>
              <a:rPr lang="en-US" sz="2800" dirty="0" smtClean="0">
                <a:solidFill>
                  <a:schemeClr val="accent1">
                    <a:lumMod val="50000"/>
                  </a:schemeClr>
                </a:solidFill>
              </a:rPr>
              <a:t> </a:t>
            </a:r>
            <a:r>
              <a:rPr lang="en-US" sz="2800" dirty="0" err="1" smtClean="0">
                <a:solidFill>
                  <a:schemeClr val="accent1">
                    <a:lumMod val="50000"/>
                  </a:schemeClr>
                </a:solidFill>
              </a:rPr>
              <a:t>Hct</a:t>
            </a:r>
            <a:r>
              <a:rPr lang="en-US" sz="2800" dirty="0" smtClean="0">
                <a:solidFill>
                  <a:schemeClr val="accent1">
                    <a:lumMod val="50000"/>
                  </a:schemeClr>
                </a:solidFill>
              </a:rPr>
              <a:t> and </a:t>
            </a:r>
            <a:r>
              <a:rPr lang="en-US" sz="2800" dirty="0" err="1" smtClean="0">
                <a:solidFill>
                  <a:schemeClr val="accent1">
                    <a:lumMod val="50000"/>
                  </a:schemeClr>
                </a:solidFill>
              </a:rPr>
              <a:t>Hgb</a:t>
            </a:r>
            <a:r>
              <a:rPr lang="en-US" sz="2800" dirty="0" smtClean="0">
                <a:solidFill>
                  <a:schemeClr val="accent1">
                    <a:lumMod val="50000"/>
                  </a:schemeClr>
                </a:solidFill>
              </a:rPr>
              <a:t> </a:t>
            </a:r>
            <a:r>
              <a:rPr lang="en-US" sz="2800" dirty="0" smtClean="0">
                <a:solidFill>
                  <a:schemeClr val="accent1">
                    <a:lumMod val="50000"/>
                  </a:schemeClr>
                </a:solidFill>
                <a:latin typeface="Wingdings" panose="05000000000000000000" pitchFamily="2" charset="2"/>
              </a:rPr>
              <a:t></a:t>
            </a:r>
            <a:r>
              <a:rPr lang="en-US" sz="2800" dirty="0" smtClean="0">
                <a:solidFill>
                  <a:schemeClr val="accent1">
                    <a:lumMod val="50000"/>
                  </a:schemeClr>
                </a:solidFill>
              </a:rPr>
              <a:t> dehydration</a:t>
            </a:r>
          </a:p>
          <a:p>
            <a:pPr lvl="1" eaLnBrk="1" hangingPunct="1">
              <a:buSzPct val="75000"/>
            </a:pPr>
            <a:r>
              <a:rPr lang="en-US" sz="2800" dirty="0" smtClean="0">
                <a:solidFill>
                  <a:schemeClr val="accent1">
                    <a:lumMod val="50000"/>
                  </a:schemeClr>
                </a:solidFill>
              </a:rPr>
              <a:t> BUN  / Creatinine </a:t>
            </a:r>
            <a:r>
              <a:rPr lang="en-US" sz="2800" dirty="0" smtClean="0">
                <a:solidFill>
                  <a:schemeClr val="accent1">
                    <a:lumMod val="50000"/>
                  </a:schemeClr>
                </a:solidFill>
                <a:latin typeface="Wingdings" panose="05000000000000000000" pitchFamily="2" charset="2"/>
              </a:rPr>
              <a:t></a:t>
            </a:r>
            <a:endParaRPr lang="en-US" sz="2800" dirty="0" smtClean="0">
              <a:solidFill>
                <a:schemeClr val="accent1">
                  <a:lumMod val="50000"/>
                </a:schemeClr>
              </a:solidFill>
            </a:endParaRPr>
          </a:p>
          <a:p>
            <a:pPr lvl="1" eaLnBrk="1" hangingPunct="1">
              <a:buSzPct val="75000"/>
            </a:pPr>
            <a:r>
              <a:rPr lang="en-US" sz="2800" dirty="0" smtClean="0">
                <a:solidFill>
                  <a:schemeClr val="accent1">
                    <a:lumMod val="50000"/>
                  </a:schemeClr>
                </a:solidFill>
              </a:rPr>
              <a:t> WBC </a:t>
            </a:r>
            <a:r>
              <a:rPr lang="en-US" sz="2800" dirty="0" smtClean="0">
                <a:solidFill>
                  <a:schemeClr val="accent1">
                    <a:lumMod val="50000"/>
                  </a:schemeClr>
                </a:solidFill>
                <a:latin typeface="Wingdings" panose="05000000000000000000" pitchFamily="2" charset="2"/>
              </a:rPr>
              <a:t></a:t>
            </a:r>
            <a:endParaRPr lang="en-US" sz="2800" dirty="0" smtClean="0">
              <a:solidFill>
                <a:schemeClr val="accent1">
                  <a:lumMod val="50000"/>
                </a:schemeClr>
              </a:solidFill>
            </a:endParaRPr>
          </a:p>
          <a:p>
            <a:pPr lvl="1" eaLnBrk="1" hangingPunct="1">
              <a:buSzPct val="75000"/>
            </a:pPr>
            <a:r>
              <a:rPr lang="en-US" sz="2800" dirty="0" smtClean="0">
                <a:solidFill>
                  <a:schemeClr val="accent1">
                    <a:lumMod val="50000"/>
                  </a:schemeClr>
                </a:solidFill>
              </a:rPr>
              <a:t>  pH low to normal</a:t>
            </a:r>
          </a:p>
          <a:p>
            <a:pPr eaLnBrk="1" hangingPunct="1">
              <a:buFont typeface="Monotype Sorts" pitchFamily="2" charset="2"/>
              <a:buBlip>
                <a:blip r:embed="rId2"/>
              </a:buBlip>
            </a:pPr>
            <a:endParaRPr lang="en-US" dirty="0" smtClean="0">
              <a:solidFill>
                <a:schemeClr val="accent1">
                  <a:lumMod val="50000"/>
                </a:schemeClr>
              </a:solidFill>
            </a:endParaRPr>
          </a:p>
        </p:txBody>
      </p:sp>
      <p:sp>
        <p:nvSpPr>
          <p:cNvPr id="157700" name="Rectangle 4"/>
          <p:cNvSpPr>
            <a:spLocks noGrp="1" noChangeArrowheads="1"/>
          </p:cNvSpPr>
          <p:nvPr>
            <p:ph type="body" sz="half" idx="2"/>
          </p:nvPr>
        </p:nvSpPr>
        <p:spPr>
          <a:xfrm>
            <a:off x="4191000" y="1493606"/>
            <a:ext cx="4191000" cy="4876800"/>
          </a:xfrm>
        </p:spPr>
        <p:txBody>
          <a:bodyPr lIns="90488" tIns="44450" rIns="90488" bIns="44450"/>
          <a:lstStyle/>
          <a:p>
            <a:pPr eaLnBrk="1" hangingPunct="1"/>
            <a:r>
              <a:rPr lang="en-US" sz="3200" dirty="0" smtClean="0"/>
              <a:t>Action</a:t>
            </a:r>
            <a:endParaRPr lang="en-US" dirty="0" smtClean="0"/>
          </a:p>
          <a:p>
            <a:pPr lvl="1">
              <a:buSzPct val="75000"/>
            </a:pPr>
            <a:r>
              <a:rPr lang="en-US" sz="2800" dirty="0" smtClean="0">
                <a:solidFill>
                  <a:schemeClr val="accent1">
                    <a:lumMod val="50000"/>
                  </a:schemeClr>
                </a:solidFill>
              </a:rPr>
              <a:t>maintain insulin drip  until ketone </a:t>
            </a:r>
            <a:r>
              <a:rPr lang="en-US" sz="2800" dirty="0" err="1" smtClean="0">
                <a:solidFill>
                  <a:schemeClr val="accent1">
                    <a:lumMod val="50000"/>
                  </a:schemeClr>
                </a:solidFill>
              </a:rPr>
              <a:t>neg</a:t>
            </a:r>
            <a:r>
              <a:rPr lang="en-US" sz="2800" dirty="0" smtClean="0">
                <a:solidFill>
                  <a:schemeClr val="accent1">
                    <a:lumMod val="50000"/>
                  </a:schemeClr>
                </a:solidFill>
              </a:rPr>
              <a:t>, glucose &lt;150</a:t>
            </a:r>
          </a:p>
          <a:p>
            <a:pPr lvl="1">
              <a:buSzPct val="75000"/>
            </a:pPr>
            <a:r>
              <a:rPr lang="en-US" sz="2800" dirty="0" smtClean="0">
                <a:solidFill>
                  <a:schemeClr val="accent1">
                    <a:lumMod val="50000"/>
                  </a:schemeClr>
                </a:solidFill>
              </a:rPr>
              <a:t>maintain hydration</a:t>
            </a:r>
          </a:p>
          <a:p>
            <a:pPr lvl="1">
              <a:buSzPct val="75000"/>
            </a:pPr>
            <a:r>
              <a:rPr lang="en-US" sz="2800" dirty="0" smtClean="0">
                <a:solidFill>
                  <a:schemeClr val="accent1">
                    <a:lumMod val="50000"/>
                  </a:schemeClr>
                </a:solidFill>
              </a:rPr>
              <a:t>check BG q1 hour</a:t>
            </a:r>
          </a:p>
          <a:p>
            <a:pPr lvl="1">
              <a:buSzPct val="75000"/>
            </a:pPr>
            <a:r>
              <a:rPr lang="en-US" sz="2800" dirty="0" smtClean="0">
                <a:solidFill>
                  <a:schemeClr val="accent1">
                    <a:lumMod val="50000"/>
                  </a:schemeClr>
                </a:solidFill>
              </a:rPr>
              <a:t>assess </a:t>
            </a:r>
            <a:r>
              <a:rPr lang="en-US" sz="2800" dirty="0" err="1" smtClean="0">
                <a:solidFill>
                  <a:schemeClr val="accent1">
                    <a:lumMod val="50000"/>
                  </a:schemeClr>
                </a:solidFill>
              </a:rPr>
              <a:t>lytes</a:t>
            </a:r>
            <a:endParaRPr lang="en-US" sz="2800" dirty="0" smtClean="0">
              <a:solidFill>
                <a:schemeClr val="accent1">
                  <a:lumMod val="50000"/>
                </a:schemeClr>
              </a:solidFill>
            </a:endParaRPr>
          </a:p>
          <a:p>
            <a:pPr lvl="1">
              <a:buSzPct val="75000"/>
            </a:pPr>
            <a:r>
              <a:rPr lang="en-US" sz="2800" dirty="0" smtClean="0">
                <a:solidFill>
                  <a:schemeClr val="accent1">
                    <a:lumMod val="50000"/>
                  </a:schemeClr>
                </a:solidFill>
              </a:rPr>
              <a:t>give sub-</a:t>
            </a:r>
            <a:r>
              <a:rPr lang="en-US" dirty="0" smtClean="0">
                <a:solidFill>
                  <a:schemeClr val="accent1">
                    <a:lumMod val="50000"/>
                  </a:schemeClr>
                </a:solidFill>
              </a:rPr>
              <a:t>Q </a:t>
            </a:r>
            <a:r>
              <a:rPr lang="en-US" sz="2800" dirty="0" smtClean="0">
                <a:solidFill>
                  <a:schemeClr val="accent1">
                    <a:lumMod val="50000"/>
                  </a:schemeClr>
                </a:solidFill>
              </a:rPr>
              <a:t>insulin before d/c IV insulin  </a:t>
            </a:r>
          </a:p>
          <a:p>
            <a:pPr lvl="1">
              <a:buSzPct val="75000"/>
            </a:pPr>
            <a:r>
              <a:rPr lang="en-US" sz="2800" dirty="0" smtClean="0">
                <a:solidFill>
                  <a:schemeClr val="accent1">
                    <a:lumMod val="50000"/>
                  </a:schemeClr>
                </a:solidFill>
              </a:rPr>
              <a:t>teach, teach, teach</a:t>
            </a:r>
            <a:endParaRPr lang="en-US" dirty="0" smtClean="0">
              <a:solidFill>
                <a:schemeClr val="accent1">
                  <a:lumMod val="50000"/>
                </a:schemeClr>
              </a:solidFill>
            </a:endParaRPr>
          </a:p>
        </p:txBody>
      </p:sp>
    </p:spTree>
    <p:extLst>
      <p:ext uri="{BB962C8B-B14F-4D97-AF65-F5344CB8AC3E}">
        <p14:creationId xmlns:p14="http://schemas.microsoft.com/office/powerpoint/2010/main" val="359748731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UDIO_ID" val="751"/>
  <p:tag name="ARTICULATE_AUDIO_RECORDED" val="1"/>
  <p:tag name="ELAPSEDTIME" val="59.0"/>
  <p:tag name="ANNOTATION_TYPE_1" val="0"/>
  <p:tag name="ANNOTATION_START_1" val="10.4"/>
  <p:tag name="ANNOTATION_END_1" val="14.1"/>
  <p:tag name="ANNOTATION_TOP_1" val="2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4.1"/>
  <p:tag name="ANNOTATION_END_2" val="23.0"/>
  <p:tag name="ANNOTATION_TOP_2" val="315"/>
  <p:tag name="ANNOTATION_LEFT_2" val="64"/>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3.0"/>
  <p:tag name="ANNOTATION_END_3" val="43.3"/>
  <p:tag name="ANNOTATION_TOP_3" val="468"/>
  <p:tag name="ANNOTATION_LEFT_3" val="6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43.3"/>
  <p:tag name="ANNOTATION_TOP_4" val="584"/>
  <p:tag name="ANNOTATION_LEFT_4" val="40"/>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AUDIO_ID" val="750"/>
  <p:tag name="ARTICULATE_AUDIO_RECORDED" val="1"/>
  <p:tag name="ELAPSEDTIME" val="108.5"/>
  <p:tag name="ANNOTATION_TYPE_1" val="0"/>
  <p:tag name="ANNOTATION_START_1" val="16.7"/>
  <p:tag name="ANNOTATION_END_1" val="22.8"/>
  <p:tag name="ANNOTATION_TOP_1" val="169"/>
  <p:tag name="ANNOTATION_LEFT_1" val="472"/>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2.8"/>
  <p:tag name="ANNOTATION_END_2" val="30.9"/>
  <p:tag name="ANNOTATION_TOP_2" val="207"/>
  <p:tag name="ANNOTATION_LEFT_2" val="474"/>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0.9"/>
  <p:tag name="ANNOTATION_END_3" val="36.8"/>
  <p:tag name="ANNOTATION_TOP_3" val="345"/>
  <p:tag name="ANNOTATION_LEFT_3" val="567"/>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36.8"/>
  <p:tag name="ANNOTATION_END_4" val="62.3"/>
  <p:tag name="ANNOTATION_TOP_4" val="415"/>
  <p:tag name="ANNOTATION_LEFT_4" val="48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2.3"/>
  <p:tag name="ANNOTATION_END_5" val="82.3"/>
  <p:tag name="ANNOTATION_TOP_5" val="517"/>
  <p:tag name="ANNOTATION_LEFT_5" val="508"/>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82.3"/>
  <p:tag name="ANNOTATION_END_6" val="96.3"/>
  <p:tag name="ANNOTATION_TOP_6" val="293"/>
  <p:tag name="ANNOTATION_LEFT_6" val="379"/>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96.3"/>
  <p:tag name="ANNOTATION_TOP_7" val="644"/>
  <p:tag name="ANNOTATION_LEFT_7" val="515"/>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COUNT" val="7"/>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UDIO_ID" val="734"/>
  <p:tag name="ARTICULATE_AUDIO_RECORDED" val="1"/>
  <p:tag name="ELAPSEDTIME" val="200.1"/>
  <p:tag name="ANNOTATION_TYPE_1" val="0"/>
  <p:tag name="ANNOTATION_START_1" val="10.9"/>
  <p:tag name="ANNOTATION_END_1" val="26.0"/>
  <p:tag name="ANNOTATION_TOP_1" val="198"/>
  <p:tag name="ANNOTATION_LEFT_1" val="8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6.0"/>
  <p:tag name="ANNOTATION_END_2" val="43.5"/>
  <p:tag name="ANNOTATION_TOP_2" val="25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43.5"/>
  <p:tag name="ANNOTATION_END_3" val="57.9"/>
  <p:tag name="ANNOTATION_TOP_3" val="245"/>
  <p:tag name="ANNOTATION_LEFT_3" val="503"/>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9"/>
  <p:tag name="ANNOTATION_END_4" val="65.4"/>
  <p:tag name="ANNOTATION_TOP_4" val="311"/>
  <p:tag name="ANNOTATION_LEFT_4" val="76"/>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5.4"/>
  <p:tag name="ANNOTATION_END_5" val="90.1"/>
  <p:tag name="ANNOTATION_TOP_5" val="311"/>
  <p:tag name="ANNOTATION_LEFT_5" val="508"/>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0.1"/>
  <p:tag name="ANNOTATION_END_6" val="108.2"/>
  <p:tag name="ANNOTATION_TOP_6" val="366"/>
  <p:tag name="ANNOTATION_LEFT_6" val="83"/>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8.2"/>
  <p:tag name="ANNOTATION_END_7" val="120.1"/>
  <p:tag name="ANNOTATION_TOP_7" val="364"/>
  <p:tag name="ANNOTATION_LEFT_7" val="520"/>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20.1"/>
  <p:tag name="ANNOTATION_END_8" val="138.3"/>
  <p:tag name="ANNOTATION_TOP_8" val="414"/>
  <p:tag name="ANNOTATION_LEFT_8" val="60"/>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38.3"/>
  <p:tag name="ANNOTATION_END_9" val="143.6"/>
  <p:tag name="ANNOTATION_TOP_9" val="414"/>
  <p:tag name="ANNOTATION_LEFT_9" val="520"/>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43.6"/>
  <p:tag name="ANNOTATION_END_10" val="149.1"/>
  <p:tag name="ANNOTATION_TOP_10" val="520"/>
  <p:tag name="ANNOTATION_LEFT_10" val="74"/>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49.1"/>
  <p:tag name="ANNOTATION_TOP_11" val="468"/>
  <p:tag name="ANNOTATION_LEFT_11" val="48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COUNT" val="11"/>
  <p:tag name="ARTICULATE_USED_LAYOUT" val="4"/>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ulent">
  <a:themeElements>
    <a:clrScheme name="Custom 1">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581F4D"/>
      </a:hlink>
      <a:folHlink>
        <a:srgbClr val="842F7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13743</TotalTime>
  <Pages>98</Pages>
  <Words>5517</Words>
  <Application>Microsoft Office PowerPoint</Application>
  <PresentationFormat>Letter Paper (8.5x11 in)</PresentationFormat>
  <Paragraphs>810</Paragraphs>
  <Slides>102</Slides>
  <Notes>59</Notes>
  <HiddenSlides>0</HiddenSlides>
  <MMClips>2</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102</vt:i4>
      </vt:variant>
    </vt:vector>
  </HeadingPairs>
  <TitlesOfParts>
    <vt:vector size="106" baseType="lpstr">
      <vt:lpstr>Office Theme</vt:lpstr>
      <vt:lpstr>Opulent</vt:lpstr>
      <vt:lpstr>Clip</vt:lpstr>
      <vt:lpstr>Chart</vt:lpstr>
      <vt:lpstr>Becoming a Diabetes Educator – Day 2</vt:lpstr>
      <vt:lpstr>Becoming a Diabetes Educator – Day 2  </vt:lpstr>
      <vt:lpstr>Diabetes and Vascular Disease</vt:lpstr>
      <vt:lpstr>Complications Key Considerations</vt:lpstr>
      <vt:lpstr>Diabetes and the Heart</vt:lpstr>
      <vt:lpstr>DM = 3-5xs Risk of Heart disease</vt:lpstr>
      <vt:lpstr>Vascular Disease &amp; Diabetes “atheroscleropathy”</vt:lpstr>
      <vt:lpstr>PowerPoint Presentation</vt:lpstr>
      <vt:lpstr>Hypertension</vt:lpstr>
      <vt:lpstr>Lipid Abnormalities</vt:lpstr>
      <vt:lpstr>CardioMetabolic Risk  -  “5 Hypers”</vt:lpstr>
      <vt:lpstr>People with Diabetes in the Dark about CVD Link</vt:lpstr>
      <vt:lpstr>Vascular Risk Factors</vt:lpstr>
      <vt:lpstr>Vascular Risk Factors</vt:lpstr>
      <vt:lpstr>Lower Extremity and Dental Care</vt:lpstr>
      <vt:lpstr>Financial Advisor</vt:lpstr>
      <vt:lpstr>Dental &amp; Oral Disease</vt:lpstr>
      <vt:lpstr>Diabetes and Amputations</vt:lpstr>
      <vt:lpstr>Peripheral Vascular Disease – Venous Disease</vt:lpstr>
      <vt:lpstr>Peripheral Arterial Disease (PAD)</vt:lpstr>
      <vt:lpstr>Peripheral Arterial Disease  Intermittent Claudication</vt:lpstr>
      <vt:lpstr>Profile of a High Risk Foot ADA</vt:lpstr>
      <vt:lpstr>Foot Deformities </vt:lpstr>
      <vt:lpstr>You Can Make A Difference</vt:lpstr>
      <vt:lpstr>5.07 10-g single use monofilament</vt:lpstr>
      <vt:lpstr>5.07 monofilament delivers 10gms linear pressure</vt:lpstr>
      <vt:lpstr>Key Considerations -Teaching Guidelines</vt:lpstr>
      <vt:lpstr>DiaBingo - N</vt:lpstr>
      <vt:lpstr>Diabetes –Microvascular Complications and Goals of Care</vt:lpstr>
      <vt:lpstr>PowerPoint Presentation</vt:lpstr>
      <vt:lpstr>Eye Disease and Adaptive Education Objectives</vt:lpstr>
      <vt:lpstr>PowerPoint Presentation</vt:lpstr>
      <vt:lpstr>Healthy Retina</vt:lpstr>
      <vt:lpstr>Eye Disease Overview</vt:lpstr>
      <vt:lpstr>What is Retinopathy?</vt:lpstr>
      <vt:lpstr> Cataracts  </vt:lpstr>
      <vt:lpstr>Macular Edema</vt:lpstr>
      <vt:lpstr>Macular Edema</vt:lpstr>
      <vt:lpstr>Natural History of Diabetic Retinopathy</vt:lpstr>
      <vt:lpstr>Severe non-proliferative retinopathy</vt:lpstr>
      <vt:lpstr>Non Proliferative</vt:lpstr>
      <vt:lpstr>PowerPoint Presentation</vt:lpstr>
      <vt:lpstr>Proliferative retinopathy</vt:lpstr>
      <vt:lpstr>Proliferative Diabetic Retinopathy</vt:lpstr>
      <vt:lpstr>PDR Management </vt:lpstr>
      <vt:lpstr>Fluorescein Angiogram</vt:lpstr>
      <vt:lpstr>Pan Retinal Photocoagulation</vt:lpstr>
      <vt:lpstr>Retinopathy Prevention</vt:lpstr>
      <vt:lpstr>Retinopathy Screening</vt:lpstr>
      <vt:lpstr>Ongoing Retinopathy Screening</vt:lpstr>
      <vt:lpstr>High Quality Fundus Photography to Screen for Retinopathy</vt:lpstr>
      <vt:lpstr>Retinopathy Risk Factors  </vt:lpstr>
      <vt:lpstr>New Approved Treatment for Macular Edema</vt:lpstr>
      <vt:lpstr>Assess adaptation to low vision</vt:lpstr>
      <vt:lpstr>Prodigy Voice Meter – A+ Access Award Am Fed Blind</vt:lpstr>
      <vt:lpstr>Diabetes Nerve Disease Objectives</vt:lpstr>
      <vt:lpstr>Microvascular Disease and Polyol Theory</vt:lpstr>
      <vt:lpstr>Neuropathy Screening</vt:lpstr>
      <vt:lpstr>Skin Biopsy to Assess Neuropathy</vt:lpstr>
      <vt:lpstr>3 Types of Neuropathy</vt:lpstr>
      <vt:lpstr>Generalized Symmetrical Polyneuropathy  Chronic Sensorimotor Neuropathy Small Nerve Fiber</vt:lpstr>
      <vt:lpstr>Generalized Symmetrical Polyneuropathy  Chronic Sensorimotor Neuropathy – Large Nerve Fiber</vt:lpstr>
      <vt:lpstr>“DAN” Diabetic Autonomic Neuropathy  </vt:lpstr>
      <vt:lpstr>Sexual Functions as We Age  </vt:lpstr>
      <vt:lpstr>Erectile Dysfunction </vt:lpstr>
      <vt:lpstr>Take Charge. Talk T. www.diabeteseducator.org</vt:lpstr>
      <vt:lpstr>Treating Neuropathy</vt:lpstr>
      <vt:lpstr>Pharmacologic  Therapy for Neuropathy</vt:lpstr>
      <vt:lpstr>Focal Neuropathies</vt:lpstr>
      <vt:lpstr>Neuropathy Risk Factors</vt:lpstr>
      <vt:lpstr>Neuropathy Key Considerations</vt:lpstr>
      <vt:lpstr>Nephropathy Objectives</vt:lpstr>
      <vt:lpstr>Diabetic Nephropathy</vt:lpstr>
      <vt:lpstr>Diabetes and Kidney Disease Considerations</vt:lpstr>
      <vt:lpstr>Keep Kidneys Healthy</vt:lpstr>
      <vt:lpstr>Kidney Physiology</vt:lpstr>
      <vt:lpstr>Nephropathy</vt:lpstr>
      <vt:lpstr>What is Nephropathy?</vt:lpstr>
      <vt:lpstr>Diagnosis and Renal Function Tests</vt:lpstr>
      <vt:lpstr>Microalbuminuria / Creatinine to eval kidney function yearly</vt:lpstr>
      <vt:lpstr>Stages of Chronic Kidney Dx</vt:lpstr>
      <vt:lpstr>Management of CKD in DM</vt:lpstr>
      <vt:lpstr>Management of CKD in DM</vt:lpstr>
      <vt:lpstr>Nephropathy Risk Factors  </vt:lpstr>
      <vt:lpstr>Treatment of End-Stage Renal Disease (CKD)</vt:lpstr>
      <vt:lpstr>Psychosocial Issues associated w/ ESRD</vt:lpstr>
      <vt:lpstr>The ABC’s of Diabetes Control</vt:lpstr>
      <vt:lpstr>Hyperglycemic Crisis</vt:lpstr>
      <vt:lpstr>Hyperglycemia Objectives</vt:lpstr>
      <vt:lpstr>AM Hyperglycemia</vt:lpstr>
      <vt:lpstr>Meds linked to hyper</vt:lpstr>
      <vt:lpstr>Diabetes KetoAcidosis</vt:lpstr>
      <vt:lpstr>DKA Pathophysiology   </vt:lpstr>
      <vt:lpstr>DKA Precipitating Factors</vt:lpstr>
      <vt:lpstr>Extreme Hyperglycemia –  Diabetes KetoAcidosis (DKA)</vt:lpstr>
      <vt:lpstr>DKA Signs and Symptoms</vt:lpstr>
      <vt:lpstr>Extreme Hyperglycemia –  Hyperosmolar Hyperglycemic State  (HHS)</vt:lpstr>
      <vt:lpstr>DKA          vs      HHS</vt:lpstr>
      <vt:lpstr>DKA  - HHS Presentation</vt:lpstr>
      <vt:lpstr>Tx of DKA      Tx of HHS</vt:lpstr>
      <vt:lpstr>DKA and HHS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bev@diabetesed.net</cp:lastModifiedBy>
  <cp:revision>627</cp:revision>
  <cp:lastPrinted>2013-12-20T01:15:01Z</cp:lastPrinted>
  <dcterms:created xsi:type="dcterms:W3CDTF">1998-04-16T17:55:30Z</dcterms:created>
  <dcterms:modified xsi:type="dcterms:W3CDTF">2013-12-24T03:17:52Z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rojectFull">
    <vt:lpwstr>C:\Users\bev\Dropbox\A DES Admin Folder\Level 1 SF 2014\2014 slides\slide day 1, BAE 2014.ppta</vt:lpwstr>
  </property>
  <property fmtid="{D5CDD505-2E9C-101B-9397-08002B2CF9AE}" pid="4" name="ArticulateGUID">
    <vt:lpwstr>506E098B-6F44-4ED0-B565-B72F617C4037</vt:lpwstr>
  </property>
  <property fmtid="{D5CDD505-2E9C-101B-9397-08002B2CF9AE}" pid="5" name="ArticulatePath">
    <vt:lpwstr>slide day 1, BAE 2014</vt:lpwstr>
  </property>
</Properties>
</file>