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1.xml" ContentType="application/vnd.openxmlformats-officedocument.presentationml.notesSlide+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3.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4.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5.xml" ContentType="application/vnd.openxmlformats-officedocument.presentationml.notesSlide+xml"/>
  <Override PartName="/ppt/tags/tag49.xml" ContentType="application/vnd.openxmlformats-officedocument.presentationml.tags+xml"/>
  <Override PartName="/ppt/notesSlides/notesSlide2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7.xml" ContentType="application/vnd.openxmlformats-officedocument.presentationml.notesSlide+xml"/>
  <Override PartName="/ppt/tags/tag52.xml" ContentType="application/vnd.openxmlformats-officedocument.presentationml.tags+xml"/>
  <Override PartName="/ppt/notesSlides/notesSlide28.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29.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30.xml" ContentType="application/vnd.openxmlformats-officedocument.presentationml.notesSlide+xml"/>
  <Override PartName="/ppt/tags/tag57.xml" ContentType="application/vnd.openxmlformats-officedocument.presentationml.tags+xml"/>
  <Override PartName="/ppt/notesSlides/notesSlide31.xml" ContentType="application/vnd.openxmlformats-officedocument.presentationml.notesSlide+xml"/>
  <Override PartName="/ppt/tags/tag58.xml" ContentType="application/vnd.openxmlformats-officedocument.presentationml.tags+xml"/>
  <Override PartName="/ppt/notesSlides/notesSlide32.xml" ContentType="application/vnd.openxmlformats-officedocument.presentationml.notesSlide+xml"/>
  <Override PartName="/ppt/tags/tag59.xml" ContentType="application/vnd.openxmlformats-officedocument.presentationml.tags+xml"/>
  <Override PartName="/ppt/notesSlides/notesSlide33.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34.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35.xml" ContentType="application/vnd.openxmlformats-officedocument.presentationml.notesSlide+xml"/>
  <Override PartName="/ppt/tags/tag66.xml" ContentType="application/vnd.openxmlformats-officedocument.presentationml.tags+xml"/>
  <Override PartName="/ppt/notesSlides/notesSlide36.xml" ContentType="application/vnd.openxmlformats-officedocument.presentationml.notesSlide+xml"/>
  <Override PartName="/ppt/tags/tag67.xml" ContentType="application/vnd.openxmlformats-officedocument.presentationml.tags+xml"/>
  <Override PartName="/ppt/notesSlides/notesSlide37.xml" ContentType="application/vnd.openxmlformats-officedocument.presentationml.notesSlide+xml"/>
  <Override PartName="/ppt/tags/tag68.xml" ContentType="application/vnd.openxmlformats-officedocument.presentationml.tags+xml"/>
  <Override PartName="/ppt/notesSlides/notesSlide38.xml" ContentType="application/vnd.openxmlformats-officedocument.presentationml.notesSlide+xml"/>
  <Override PartName="/ppt/tags/tag69.xml" ContentType="application/vnd.openxmlformats-officedocument.presentationml.tags+xml"/>
  <Override PartName="/ppt/notesSlides/notesSlide39.xml" ContentType="application/vnd.openxmlformats-officedocument.presentationml.notesSlide+xml"/>
  <Override PartName="/ppt/tags/tag70.xml" ContentType="application/vnd.openxmlformats-officedocument.presentationml.tags+xml"/>
  <Override PartName="/ppt/notesSlides/notesSlide40.xml" ContentType="application/vnd.openxmlformats-officedocument.presentationml.notesSlide+xml"/>
  <Override PartName="/ppt/tags/tag71.xml" ContentType="application/vnd.openxmlformats-officedocument.presentationml.tags+xml"/>
  <Override PartName="/ppt/notesSlides/notesSlide41.xml" ContentType="application/vnd.openxmlformats-officedocument.presentationml.notesSlide+xml"/>
  <Override PartName="/ppt/tags/tag72.xml" ContentType="application/vnd.openxmlformats-officedocument.presentationml.tags+xml"/>
  <Override PartName="/ppt/notesSlides/notesSlide42.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43.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44.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45.xml" ContentType="application/vnd.openxmlformats-officedocument.presentationml.notesSlide+xml"/>
  <Override PartName="/ppt/tags/tag79.xml" ContentType="application/vnd.openxmlformats-officedocument.presentationml.tags+xml"/>
  <Override PartName="/ppt/notesSlides/notesSlide46.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47.xml" ContentType="application/vnd.openxmlformats-officedocument.presentationml.notesSlide+xml"/>
  <Override PartName="/ppt/tags/tag82.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83.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52.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53.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54.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55.xml" ContentType="application/vnd.openxmlformats-officedocument.presentationml.notesSlide+xml"/>
  <Override PartName="/ppt/tags/tag92.xml" ContentType="application/vnd.openxmlformats-officedocument.presentationml.tags+xml"/>
  <Override PartName="/ppt/notesSlides/notesSlide56.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57.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58.xml" ContentType="application/vnd.openxmlformats-officedocument.presentationml.notesSlide+xml"/>
  <Override PartName="/ppt/tags/tag100.xml" ContentType="application/vnd.openxmlformats-officedocument.presentationml.tags+xml"/>
  <Override PartName="/ppt/notesSlides/notesSlide59.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60.xml" ContentType="application/vnd.openxmlformats-officedocument.presentationml.notesSlide+xml"/>
  <Override PartName="/ppt/tags/tag103.xml" ContentType="application/vnd.openxmlformats-officedocument.presentationml.tags+xml"/>
  <Override PartName="/ppt/notesSlides/notesSlide61.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62.xml" ContentType="application/vnd.openxmlformats-officedocument.presentationml.notesSlide+xml"/>
  <Override PartName="/ppt/tags/tag106.xml" ContentType="application/vnd.openxmlformats-officedocument.presentationml.tags+xml"/>
  <Override PartName="/ppt/notesSlides/notesSlide63.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64.xml" ContentType="application/vnd.openxmlformats-officedocument.presentationml.notesSlide+xml"/>
  <Override PartName="/ppt/tags/tag109.xml" ContentType="application/vnd.openxmlformats-officedocument.presentationml.tags+xml"/>
  <Override PartName="/ppt/notesSlides/notesSlide65.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66.xml" ContentType="application/vnd.openxmlformats-officedocument.presentationml.notesSlide+xml"/>
  <Override PartName="/ppt/tags/tag117.xml" ContentType="application/vnd.openxmlformats-officedocument.presentationml.tags+xml"/>
  <Override PartName="/ppt/notesSlides/notesSlide67.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68.xml" ContentType="application/vnd.openxmlformats-officedocument.presentationml.notesSlide+xml"/>
  <Override PartName="/ppt/tags/tag120.xml" ContentType="application/vnd.openxmlformats-officedocument.presentationml.tags+xml"/>
  <Override PartName="/ppt/notesSlides/notesSlide69.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70.xml" ContentType="application/vnd.openxmlformats-officedocument.presentationml.notesSlide+xml"/>
  <Override PartName="/ppt/tags/tag125.xml" ContentType="application/vnd.openxmlformats-officedocument.presentationml.tags+xml"/>
  <Override PartName="/ppt/notesSlides/notesSlide71.xml" ContentType="application/vnd.openxmlformats-officedocument.presentationml.notesSlide+xml"/>
  <Override PartName="/ppt/tags/tag126.xml" ContentType="application/vnd.openxmlformats-officedocument.presentationml.tags+xml"/>
  <Override PartName="/ppt/notesSlides/notesSlide72.xml" ContentType="application/vnd.openxmlformats-officedocument.presentationml.notesSlide+xml"/>
  <Override PartName="/ppt/tags/tag127.xml" ContentType="application/vnd.openxmlformats-officedocument.presentationml.tags+xml"/>
  <Override PartName="/ppt/notesSlides/notesSlide73.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74.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75.xml" ContentType="application/vnd.openxmlformats-officedocument.presentationml.notesSlide+xml"/>
  <Override PartName="/ppt/tags/tag132.xml" ContentType="application/vnd.openxmlformats-officedocument.presentationml.tags+xml"/>
  <Override PartName="/ppt/notesSlides/notesSlide76.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77.xml" ContentType="application/vnd.openxmlformats-officedocument.presentationml.notesSlide+xml"/>
  <Override PartName="/ppt/tags/tag136.xml" ContentType="application/vnd.openxmlformats-officedocument.presentationml.tags+xml"/>
  <Override PartName="/ppt/notesSlides/notesSlide78.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79.xml" ContentType="application/vnd.openxmlformats-officedocument.presentationml.notesSlide+xml"/>
  <Override PartName="/ppt/tags/tag140.xml" ContentType="application/vnd.openxmlformats-officedocument.presentationml.tags+xml"/>
  <Override PartName="/ppt/notesSlides/notesSlide80.xml" ContentType="application/vnd.openxmlformats-officedocument.presentationml.notesSlide+xml"/>
  <Override PartName="/ppt/tags/tag141.xml" ContentType="application/vnd.openxmlformats-officedocument.presentationml.tags+xml"/>
  <Override PartName="/ppt/notesSlides/notesSlide81.xml" ContentType="application/vnd.openxmlformats-officedocument.presentationml.notesSlide+xml"/>
  <Override PartName="/ppt/tags/tag142.xml" ContentType="application/vnd.openxmlformats-officedocument.presentationml.tags+xml"/>
  <Override PartName="/ppt/notesSlides/notesSlide82.xml" ContentType="application/vnd.openxmlformats-officedocument.presentationml.notesSlide+xml"/>
  <Override PartName="/ppt/tags/tag143.xml" ContentType="application/vnd.openxmlformats-officedocument.presentationml.tags+xml"/>
  <Override PartName="/ppt/notesSlides/notesSlide83.xml" ContentType="application/vnd.openxmlformats-officedocument.presentationml.notesSlide+xml"/>
  <Override PartName="/ppt/tags/tag144.xml" ContentType="application/vnd.openxmlformats-officedocument.presentationml.tags+xml"/>
  <Override PartName="/ppt/notesSlides/notesSlide84.xml" ContentType="application/vnd.openxmlformats-officedocument.presentationml.notesSlide+xml"/>
  <Override PartName="/ppt/tags/tag145.xml" ContentType="application/vnd.openxmlformats-officedocument.presentationml.tags+xml"/>
  <Override PartName="/ppt/notesSlides/notesSlide85.xml" ContentType="application/vnd.openxmlformats-officedocument.presentationml.notesSlide+xml"/>
  <Override PartName="/ppt/tags/tag146.xml" ContentType="application/vnd.openxmlformats-officedocument.presentationml.tags+xml"/>
  <Override PartName="/ppt/notesSlides/notesSlide86.xml" ContentType="application/vnd.openxmlformats-officedocument.presentationml.notesSlide+xml"/>
  <Override PartName="/ppt/tags/tag147.xml" ContentType="application/vnd.openxmlformats-officedocument.presentationml.tags+xml"/>
  <Override PartName="/ppt/notesSlides/notesSlide87.xml" ContentType="application/vnd.openxmlformats-officedocument.presentationml.notesSlide+xml"/>
  <Override PartName="/ppt/tags/tag148.xml" ContentType="application/vnd.openxmlformats-officedocument.presentationml.tags+xml"/>
  <Override PartName="/ppt/notesSlides/notesSlide88.xml" ContentType="application/vnd.openxmlformats-officedocument.presentationml.notesSlide+xml"/>
  <Override PartName="/ppt/tags/tag149.xml" ContentType="application/vnd.openxmlformats-officedocument.presentationml.tags+xml"/>
  <Override PartName="/ppt/notesSlides/notesSlide89.xml" ContentType="application/vnd.openxmlformats-officedocument.presentationml.notesSlide+xml"/>
  <Override PartName="/ppt/tags/tag150.xml" ContentType="application/vnd.openxmlformats-officedocument.presentationml.tags+xml"/>
  <Override PartName="/ppt/notesSlides/notesSlide90.xml" ContentType="application/vnd.openxmlformats-officedocument.presentationml.notesSlide+xml"/>
  <Override PartName="/ppt/tags/tag151.xml" ContentType="application/vnd.openxmlformats-officedocument.presentationml.tags+xml"/>
  <Override PartName="/ppt/notesSlides/notesSlide91.xml" ContentType="application/vnd.openxmlformats-officedocument.presentationml.notesSlide+xml"/>
  <Override PartName="/ppt/tags/tag152.xml" ContentType="application/vnd.openxmlformats-officedocument.presentationml.tags+xml"/>
  <Override PartName="/ppt/notesSlides/notesSlide92.xml" ContentType="application/vnd.openxmlformats-officedocument.presentationml.notesSlide+xml"/>
  <Override PartName="/ppt/tags/tag153.xml" ContentType="application/vnd.openxmlformats-officedocument.presentationml.tags+xml"/>
  <Override PartName="/ppt/notesSlides/notesSlide93.xml" ContentType="application/vnd.openxmlformats-officedocument.presentationml.notesSlide+xml"/>
  <Override PartName="/ppt/tags/tag154.xml" ContentType="application/vnd.openxmlformats-officedocument.presentationml.tags+xml"/>
  <Override PartName="/ppt/notesSlides/notesSlide94.xml" ContentType="application/vnd.openxmlformats-officedocument.presentationml.notesSlide+xml"/>
  <Override PartName="/ppt/tags/tag155.xml" ContentType="application/vnd.openxmlformats-officedocument.presentationml.tags+xml"/>
  <Override PartName="/ppt/notesSlides/notesSlide95.xml" ContentType="application/vnd.openxmlformats-officedocument.presentationml.notesSlide+xml"/>
  <Override PartName="/ppt/tags/tag156.xml" ContentType="application/vnd.openxmlformats-officedocument.presentationml.tags+xml"/>
  <Override PartName="/ppt/notesSlides/notesSlide96.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97.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98.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99.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notesSlides/notesSlide100.xml" ContentType="application/vnd.openxmlformats-officedocument.presentationml.notesSlide+xml"/>
  <Override PartName="/ppt/tags/tag189.xml" ContentType="application/vnd.openxmlformats-officedocument.presentationml.tags+xml"/>
  <Override PartName="/ppt/notesSlides/notesSlide101.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02.xml" ContentType="application/vnd.openxmlformats-officedocument.presentationml.notesSlide+xml"/>
  <Override PartName="/ppt/tags/tag192.xml" ContentType="application/vnd.openxmlformats-officedocument.presentationml.tags+xml"/>
  <Override PartName="/ppt/notesSlides/notesSlide103.xml" ContentType="application/vnd.openxmlformats-officedocument.presentationml.notesSlide+xml"/>
  <Override PartName="/ppt/tags/tag193.xml" ContentType="application/vnd.openxmlformats-officedocument.presentationml.tags+xml"/>
  <Override PartName="/ppt/notesSlides/notesSlide104.xml" ContentType="application/vnd.openxmlformats-officedocument.presentationml.notesSlide+xml"/>
  <Override PartName="/ppt/tags/tag194.xml" ContentType="application/vnd.openxmlformats-officedocument.presentationml.tags+xml"/>
  <Override PartName="/ppt/notesSlides/notesSlide105.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106.xml" ContentType="application/vnd.openxmlformats-officedocument.presentationml.notesSlide+xml"/>
  <Override PartName="/ppt/tags/tag198.xml" ContentType="application/vnd.openxmlformats-officedocument.presentationml.tags+xml"/>
  <Override PartName="/ppt/notesSlides/notesSlide107.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08.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09.xml" ContentType="application/vnd.openxmlformats-officedocument.presentationml.notesSlide+xml"/>
  <Override PartName="/ppt/tags/tag203.xml" ContentType="application/vnd.openxmlformats-officedocument.presentationml.tags+xml"/>
  <Override PartName="/ppt/notesSlides/notesSlide110.xml" ContentType="application/vnd.openxmlformats-officedocument.presentationml.notesSlide+xml"/>
  <Override PartName="/ppt/tags/tag204.xml" ContentType="application/vnd.openxmlformats-officedocument.presentationml.tags+xml"/>
  <Override PartName="/ppt/notesSlides/notesSlide111.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112.xml" ContentType="application/vnd.openxmlformats-officedocument.presentationml.notesSlide+xml"/>
  <Override PartName="/ppt/tags/tag208.xml" ContentType="application/vnd.openxmlformats-officedocument.presentationml.tags+xml"/>
  <Override PartName="/ppt/notesSlides/notesSlide113.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14.xml" ContentType="application/vnd.openxmlformats-officedocument.presentationml.notesSlide+xml"/>
  <Override PartName="/ppt/tags/tag211.xml" ContentType="application/vnd.openxmlformats-officedocument.presentationml.tags+xml"/>
  <Override PartName="/ppt/notesSlides/notesSlide115.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notesSlides/notesSlide116.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notesSlides/notesSlide117.xml" ContentType="application/vnd.openxmlformats-officedocument.presentationml.notesSlide+xml"/>
  <Override PartName="/ppt/tags/tag216.xml" ContentType="application/vnd.openxmlformats-officedocument.presentationml.tags+xml"/>
  <Override PartName="/ppt/notesSlides/notesSlide118.xml" ContentType="application/vnd.openxmlformats-officedocument.presentationml.notesSlide+xml"/>
  <Override PartName="/ppt/tags/tag217.xml" ContentType="application/vnd.openxmlformats-officedocument.presentationml.tags+xml"/>
  <Override PartName="/ppt/notesSlides/notesSlide119.xml" ContentType="application/vnd.openxmlformats-officedocument.presentationml.notesSlide+xml"/>
  <Override PartName="/ppt/tags/tag218.xml" ContentType="application/vnd.openxmlformats-officedocument.presentationml.tags+xml"/>
  <Override PartName="/ppt/notesSlides/notesSlide120.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121.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122.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23.xml" ContentType="application/vnd.openxmlformats-officedocument.presentationml.notesSlide+xml"/>
  <Override PartName="/ppt/tags/tag227.xml" ContentType="application/vnd.openxmlformats-officedocument.presentationml.tags+xml"/>
  <Override PartName="/ppt/notesSlides/notesSlide124.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notesSlides/notesSlide125.xml" ContentType="application/vnd.openxmlformats-officedocument.presentationml.notesSlide+xml"/>
  <Override PartName="/ppt/tags/tag231.xml" ContentType="application/vnd.openxmlformats-officedocument.presentationml.tags+xml"/>
  <Override PartName="/ppt/notesSlides/notesSlide126.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notesSlides/notesSlide127.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notesSlides/notesSlide128.xml" ContentType="application/vnd.openxmlformats-officedocument.presentationml.notesSlide+xml"/>
  <Override PartName="/ppt/tags/tag236.xml" ContentType="application/vnd.openxmlformats-officedocument.presentationml.tags+xml"/>
  <Override PartName="/ppt/notesSlides/notesSlide129.xml" ContentType="application/vnd.openxmlformats-officedocument.presentationml.notesSlide+xml"/>
  <Override PartName="/ppt/tags/tag237.xml" ContentType="application/vnd.openxmlformats-officedocument.presentationml.tags+xml"/>
  <Override PartName="/ppt/notesSlides/notesSlide130.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notesSlides/notesSlide131.xml" ContentType="application/vnd.openxmlformats-officedocument.presentationml.notesSlide+xml"/>
  <Override PartName="/ppt/tags/tag240.xml" ContentType="application/vnd.openxmlformats-officedocument.presentationml.tags+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20"/>
  </p:notesMasterIdLst>
  <p:handoutMasterIdLst>
    <p:handoutMasterId r:id="rId221"/>
  </p:handoutMasterIdLst>
  <p:sldIdLst>
    <p:sldId id="2347" r:id="rId3"/>
    <p:sldId id="2348" r:id="rId4"/>
    <p:sldId id="2576" r:id="rId5"/>
    <p:sldId id="2578" r:id="rId6"/>
    <p:sldId id="2579" r:id="rId7"/>
    <p:sldId id="2352" r:id="rId8"/>
    <p:sldId id="2353" r:id="rId9"/>
    <p:sldId id="2354" r:id="rId10"/>
    <p:sldId id="2580" r:id="rId11"/>
    <p:sldId id="2681" r:id="rId12"/>
    <p:sldId id="2363" r:id="rId13"/>
    <p:sldId id="2364" r:id="rId14"/>
    <p:sldId id="2365" r:id="rId15"/>
    <p:sldId id="2366" r:id="rId16"/>
    <p:sldId id="2367" r:id="rId17"/>
    <p:sldId id="2588" r:id="rId18"/>
    <p:sldId id="2368" r:id="rId19"/>
    <p:sldId id="2370" r:id="rId20"/>
    <p:sldId id="2371" r:id="rId21"/>
    <p:sldId id="2374" r:id="rId22"/>
    <p:sldId id="2375" r:id="rId23"/>
    <p:sldId id="2376" r:id="rId24"/>
    <p:sldId id="2377" r:id="rId25"/>
    <p:sldId id="2378" r:id="rId26"/>
    <p:sldId id="2379" r:id="rId27"/>
    <p:sldId id="2380" r:id="rId28"/>
    <p:sldId id="2382" r:id="rId29"/>
    <p:sldId id="2383" r:id="rId30"/>
    <p:sldId id="2384" r:id="rId31"/>
    <p:sldId id="2587" r:id="rId32"/>
    <p:sldId id="2386" r:id="rId33"/>
    <p:sldId id="2388" r:id="rId34"/>
    <p:sldId id="2389" r:id="rId35"/>
    <p:sldId id="2589" r:id="rId36"/>
    <p:sldId id="2590" r:id="rId37"/>
    <p:sldId id="2392" r:id="rId38"/>
    <p:sldId id="2606" r:id="rId39"/>
    <p:sldId id="2394" r:id="rId40"/>
    <p:sldId id="2395" r:id="rId41"/>
    <p:sldId id="2396" r:id="rId42"/>
    <p:sldId id="2592" r:id="rId43"/>
    <p:sldId id="2593" r:id="rId44"/>
    <p:sldId id="2594" r:id="rId45"/>
    <p:sldId id="2596" r:id="rId46"/>
    <p:sldId id="2402" r:id="rId47"/>
    <p:sldId id="2403" r:id="rId48"/>
    <p:sldId id="2708" r:id="rId49"/>
    <p:sldId id="2731" r:id="rId50"/>
    <p:sldId id="2732" r:id="rId51"/>
    <p:sldId id="2733" r:id="rId52"/>
    <p:sldId id="2734" r:id="rId53"/>
    <p:sldId id="2735" r:id="rId54"/>
    <p:sldId id="2736" r:id="rId55"/>
    <p:sldId id="2737" r:id="rId56"/>
    <p:sldId id="2404" r:id="rId57"/>
    <p:sldId id="2405" r:id="rId58"/>
    <p:sldId id="2762" r:id="rId59"/>
    <p:sldId id="2407" r:id="rId60"/>
    <p:sldId id="2408" r:id="rId61"/>
    <p:sldId id="2409" r:id="rId62"/>
    <p:sldId id="2411" r:id="rId63"/>
    <p:sldId id="2410" r:id="rId64"/>
    <p:sldId id="2412" r:id="rId65"/>
    <p:sldId id="2439" r:id="rId66"/>
    <p:sldId id="2440" r:id="rId67"/>
    <p:sldId id="2443" r:id="rId68"/>
    <p:sldId id="2444" r:id="rId69"/>
    <p:sldId id="2445" r:id="rId70"/>
    <p:sldId id="2691" r:id="rId71"/>
    <p:sldId id="2693" r:id="rId72"/>
    <p:sldId id="2694" r:id="rId73"/>
    <p:sldId id="2765" r:id="rId74"/>
    <p:sldId id="2698" r:id="rId75"/>
    <p:sldId id="2699" r:id="rId76"/>
    <p:sldId id="2696" r:id="rId77"/>
    <p:sldId id="2697" r:id="rId78"/>
    <p:sldId id="2700" r:id="rId79"/>
    <p:sldId id="2701" r:id="rId80"/>
    <p:sldId id="2702" r:id="rId81"/>
    <p:sldId id="2764" r:id="rId82"/>
    <p:sldId id="2768" r:id="rId83"/>
    <p:sldId id="2692" r:id="rId84"/>
    <p:sldId id="2827" r:id="rId85"/>
    <p:sldId id="2769" r:id="rId86"/>
    <p:sldId id="2770" r:id="rId87"/>
    <p:sldId id="2828" r:id="rId88"/>
    <p:sldId id="2830" r:id="rId89"/>
    <p:sldId id="2831" r:id="rId90"/>
    <p:sldId id="2832" r:id="rId91"/>
    <p:sldId id="2833" r:id="rId92"/>
    <p:sldId id="2834" r:id="rId93"/>
    <p:sldId id="2835" r:id="rId94"/>
    <p:sldId id="2703" r:id="rId95"/>
    <p:sldId id="2704" r:id="rId96"/>
    <p:sldId id="2705" r:id="rId97"/>
    <p:sldId id="2771" r:id="rId98"/>
    <p:sldId id="2706" r:id="rId99"/>
    <p:sldId id="2829" r:id="rId100"/>
    <p:sldId id="2826" r:id="rId101"/>
    <p:sldId id="2621" r:id="rId102"/>
    <p:sldId id="2667" r:id="rId103"/>
    <p:sldId id="2772" r:id="rId104"/>
    <p:sldId id="2773" r:id="rId105"/>
    <p:sldId id="2774" r:id="rId106"/>
    <p:sldId id="2775" r:id="rId107"/>
    <p:sldId id="2776" r:id="rId108"/>
    <p:sldId id="2740" r:id="rId109"/>
    <p:sldId id="2738" r:id="rId110"/>
    <p:sldId id="2739" r:id="rId111"/>
    <p:sldId id="2749" r:id="rId112"/>
    <p:sldId id="2754" r:id="rId113"/>
    <p:sldId id="2752" r:id="rId114"/>
    <p:sldId id="2755" r:id="rId115"/>
    <p:sldId id="2761" r:id="rId116"/>
    <p:sldId id="2757" r:id="rId117"/>
    <p:sldId id="2760" r:id="rId118"/>
    <p:sldId id="2759" r:id="rId119"/>
    <p:sldId id="2780" r:id="rId120"/>
    <p:sldId id="2784" r:id="rId121"/>
    <p:sldId id="2785" r:id="rId122"/>
    <p:sldId id="2786" r:id="rId123"/>
    <p:sldId id="2787" r:id="rId124"/>
    <p:sldId id="2788" r:id="rId125"/>
    <p:sldId id="2789" r:id="rId126"/>
    <p:sldId id="2825" r:id="rId127"/>
    <p:sldId id="2790" r:id="rId128"/>
    <p:sldId id="2792" r:id="rId129"/>
    <p:sldId id="2793" r:id="rId130"/>
    <p:sldId id="2794" r:id="rId131"/>
    <p:sldId id="2795" r:id="rId132"/>
    <p:sldId id="2801" r:id="rId133"/>
    <p:sldId id="2802" r:id="rId134"/>
    <p:sldId id="2803" r:id="rId135"/>
    <p:sldId id="2804" r:id="rId136"/>
    <p:sldId id="2805" r:id="rId137"/>
    <p:sldId id="2806" r:id="rId138"/>
    <p:sldId id="2807" r:id="rId139"/>
    <p:sldId id="2808" r:id="rId140"/>
    <p:sldId id="2809" r:id="rId141"/>
    <p:sldId id="2811" r:id="rId142"/>
    <p:sldId id="2812" r:id="rId143"/>
    <p:sldId id="2813" r:id="rId144"/>
    <p:sldId id="2814" r:id="rId145"/>
    <p:sldId id="2815" r:id="rId146"/>
    <p:sldId id="2816" r:id="rId147"/>
    <p:sldId id="2817" r:id="rId148"/>
    <p:sldId id="2818" r:id="rId149"/>
    <p:sldId id="2822" r:id="rId150"/>
    <p:sldId id="2636" r:id="rId151"/>
    <p:sldId id="2629" r:id="rId152"/>
    <p:sldId id="2631" r:id="rId153"/>
    <p:sldId id="2630" r:id="rId154"/>
    <p:sldId id="2837" r:id="rId155"/>
    <p:sldId id="2637" r:id="rId156"/>
    <p:sldId id="2638" r:id="rId157"/>
    <p:sldId id="2639" r:id="rId158"/>
    <p:sldId id="2640" r:id="rId159"/>
    <p:sldId id="2641" r:id="rId160"/>
    <p:sldId id="2642" r:id="rId161"/>
    <p:sldId id="2643" r:id="rId162"/>
    <p:sldId id="2644" r:id="rId163"/>
    <p:sldId id="2645" r:id="rId164"/>
    <p:sldId id="2646" r:id="rId165"/>
    <p:sldId id="2647" r:id="rId166"/>
    <p:sldId id="2648" r:id="rId167"/>
    <p:sldId id="2649" r:id="rId168"/>
    <p:sldId id="2650" r:id="rId169"/>
    <p:sldId id="2651" r:id="rId170"/>
    <p:sldId id="2652" r:id="rId171"/>
    <p:sldId id="2653" r:id="rId172"/>
    <p:sldId id="2654" r:id="rId173"/>
    <p:sldId id="2655" r:id="rId174"/>
    <p:sldId id="2656" r:id="rId175"/>
    <p:sldId id="2657" r:id="rId176"/>
    <p:sldId id="2658" r:id="rId177"/>
    <p:sldId id="2659" r:id="rId178"/>
    <p:sldId id="2660" r:id="rId179"/>
    <p:sldId id="2663" r:id="rId180"/>
    <p:sldId id="2664" r:id="rId181"/>
    <p:sldId id="2665" r:id="rId182"/>
    <p:sldId id="2666" r:id="rId183"/>
    <p:sldId id="2824" r:id="rId184"/>
    <p:sldId id="2512" r:id="rId185"/>
    <p:sldId id="2514" r:id="rId186"/>
    <p:sldId id="2515" r:id="rId187"/>
    <p:sldId id="2518" r:id="rId188"/>
    <p:sldId id="2519" r:id="rId189"/>
    <p:sldId id="2520" r:id="rId190"/>
    <p:sldId id="2690" r:id="rId191"/>
    <p:sldId id="2522" r:id="rId192"/>
    <p:sldId id="2523" r:id="rId193"/>
    <p:sldId id="2524" r:id="rId194"/>
    <p:sldId id="2525" r:id="rId195"/>
    <p:sldId id="2526" r:id="rId196"/>
    <p:sldId id="2527" r:id="rId197"/>
    <p:sldId id="2528" r:id="rId198"/>
    <p:sldId id="2530" r:id="rId199"/>
    <p:sldId id="2531" r:id="rId200"/>
    <p:sldId id="2536" r:id="rId201"/>
    <p:sldId id="2685" r:id="rId202"/>
    <p:sldId id="2686" r:id="rId203"/>
    <p:sldId id="2687" r:id="rId204"/>
    <p:sldId id="2537" r:id="rId205"/>
    <p:sldId id="2538" r:id="rId206"/>
    <p:sldId id="2539" r:id="rId207"/>
    <p:sldId id="2540" r:id="rId208"/>
    <p:sldId id="2688" r:id="rId209"/>
    <p:sldId id="2836" r:id="rId210"/>
    <p:sldId id="2549" r:id="rId211"/>
    <p:sldId id="2545" r:id="rId212"/>
    <p:sldId id="2550" r:id="rId213"/>
    <p:sldId id="2607" r:id="rId214"/>
    <p:sldId id="2557" r:id="rId215"/>
    <p:sldId id="2624" r:id="rId216"/>
    <p:sldId id="2552" r:id="rId217"/>
    <p:sldId id="2555" r:id="rId218"/>
    <p:sldId id="2346" r:id="rId219"/>
  </p:sldIdLst>
  <p:sldSz cx="9144000" cy="6858000" type="letter"/>
  <p:notesSz cx="7315200" cy="9601200"/>
  <p:custDataLst>
    <p:tags r:id="rId222"/>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790015"/>
    <a:srgbClr val="FFCC00"/>
    <a:srgbClr val="00FF00"/>
    <a:srgbClr val="33CC33"/>
    <a:srgbClr val="3C0023"/>
    <a:srgbClr val="000665"/>
    <a:srgbClr val="2800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p:scale>
          <a:sx n="84" d="100"/>
          <a:sy n="84" d="100"/>
        </p:scale>
        <p:origin x="2214" y="2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7468"/>
    </p:cViewPr>
  </p:sorterViewPr>
  <p:notesViewPr>
    <p:cSldViewPr>
      <p:cViewPr varScale="1">
        <p:scale>
          <a:sx n="63" d="100"/>
          <a:sy n="63" d="100"/>
        </p:scale>
        <p:origin x="588" y="66"/>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tableStyles" Target="tableStyle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11" Type="http://schemas.openxmlformats.org/officeDocument/2006/relationships/slide" Target="slides/slide209.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222" Type="http://schemas.openxmlformats.org/officeDocument/2006/relationships/tags" Target="tags/tag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224" Type="http://schemas.openxmlformats.org/officeDocument/2006/relationships/viewProps" Target="viewProps.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notesMaster" Target="notesMasters/notesMaster1.xml"/><Relationship Id="rId225"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handoutMaster" Target="handoutMasters/handoutMaster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s>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6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70.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88.wmf"/><Relationship Id="rId1" Type="http://schemas.openxmlformats.org/officeDocument/2006/relationships/image" Target="../media/image187.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0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4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image" Target="../media/image57.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image" Target="../media/image25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645426" y="8989073"/>
            <a:ext cx="1160462" cy="284858"/>
          </a:xfrm>
          <a:prstGeom prst="rect">
            <a:avLst/>
          </a:prstGeom>
          <a:noFill/>
          <a:ln w="12700">
            <a:noFill/>
            <a:miter lim="800000"/>
            <a:headEnd/>
            <a:tailEnd/>
          </a:ln>
          <a:effectLst/>
        </p:spPr>
        <p:txBody>
          <a:bodyPr lIns="95306" tIns="46817" rIns="95306" bIns="46817">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9026" y="8989073"/>
            <a:ext cx="5772150" cy="287545"/>
          </a:xfrm>
          <a:prstGeom prst="rect">
            <a:avLst/>
          </a:prstGeom>
          <a:noFill/>
          <a:ln w="12700">
            <a:noFill/>
            <a:miter lim="800000"/>
            <a:headEnd/>
            <a:tailEnd/>
          </a:ln>
          <a:effectLst/>
        </p:spPr>
        <p:txBody>
          <a:bodyPr lIns="96309" tIns="48154" rIns="96309" bIns="48154">
            <a:spAutoFit/>
          </a:bodyPr>
          <a:lstStyle/>
          <a:p>
            <a:pPr algn="ctr">
              <a:spcBef>
                <a:spcPct val="50000"/>
              </a:spcBef>
              <a:defRPr/>
            </a:pPr>
            <a:r>
              <a:rPr lang="en-US" sz="1200" i="1" dirty="0"/>
              <a:t>Diabetes </a:t>
            </a:r>
            <a:r>
              <a:rPr lang="en-US" sz="1200" i="1" dirty="0"/>
              <a:t>Education Services</a:t>
            </a:r>
            <a:r>
              <a:rPr lang="en-US" sz="1200" i="1" baseline="30000" dirty="0"/>
              <a:t>©      </a:t>
            </a:r>
            <a:r>
              <a:rPr lang="en-US" sz="1200" b="1" dirty="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1" y="1"/>
            <a:ext cx="3170238"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4144964" y="1"/>
            <a:ext cx="3170237"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271588" y="715963"/>
            <a:ext cx="4772025" cy="3578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74726" y="4532313"/>
            <a:ext cx="5365750" cy="4375150"/>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1" y="9145588"/>
            <a:ext cx="3170238"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4144964" y="9145588"/>
            <a:ext cx="3170237"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195.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slide" Target="../slides/slide188.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08.xml.rels><?xml version="1.0" encoding="UTF-8" standalone="yes"?>
<Relationships xmlns="http://schemas.openxmlformats.org/package/2006/relationships"><Relationship Id="rId3" Type="http://schemas.openxmlformats.org/officeDocument/2006/relationships/slide" Target="../slides/slide189.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12.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3" Type="http://schemas.openxmlformats.org/officeDocument/2006/relationships/slide" Target="../slides/slide205.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slide" Target="../slides/slide212.xml"/><Relationship Id="rId2" Type="http://schemas.openxmlformats.org/officeDocument/2006/relationships/notesMaster" Target="../notesMasters/notesMaster1.xml"/><Relationship Id="rId1" Type="http://schemas.openxmlformats.org/officeDocument/2006/relationships/tags" Target="../tags/tag234.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slide" Target="../slides/slide215.xml"/><Relationship Id="rId2" Type="http://schemas.openxmlformats.org/officeDocument/2006/relationships/notesMaster" Target="../notesMasters/notesMaster1.xml"/><Relationship Id="rId1" Type="http://schemas.openxmlformats.org/officeDocument/2006/relationships/tags" Target="../tags/tag238.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55.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5A33F773-5A92-4894-B4BE-1E99263F492A}" type="slidenum">
              <a:rPr lang="en-US" sz="1200">
                <a:solidFill>
                  <a:srgbClr val="000000"/>
                </a:solidFill>
              </a:rPr>
              <a:pPr eaLnBrk="1" hangingPunct="1"/>
              <a:t>2</a:t>
            </a:fld>
            <a:endParaRPr lang="en-US" sz="120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17</a:t>
            </a:fld>
            <a:endParaRPr lang="en-US" smtClean="0"/>
          </a:p>
        </p:txBody>
      </p:sp>
    </p:spTree>
    <p:extLst>
      <p:ext uri="{BB962C8B-B14F-4D97-AF65-F5344CB8AC3E}">
        <p14:creationId xmlns:p14="http://schemas.microsoft.com/office/powerpoint/2010/main" val="17588925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BF916C-725D-4F92-BDDC-50526BEA2029}" type="slidenum">
              <a:rPr lang="en-US" sz="1300"/>
              <a:pPr>
                <a:spcBef>
                  <a:spcPct val="0"/>
                </a:spcBef>
              </a:pPr>
              <a:t>180</a:t>
            </a:fld>
            <a:endParaRPr lang="en-US" sz="1300"/>
          </a:p>
        </p:txBody>
      </p:sp>
    </p:spTree>
    <p:extLst>
      <p:ext uri="{BB962C8B-B14F-4D97-AF65-F5344CB8AC3E}">
        <p14:creationId xmlns:p14="http://schemas.microsoft.com/office/powerpoint/2010/main" val="7229913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4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8E856A-C632-491A-BEBF-9BD41BEFB142}" type="slidenum">
              <a:rPr lang="en-US" sz="1300"/>
              <a:pPr>
                <a:spcBef>
                  <a:spcPct val="0"/>
                </a:spcBef>
              </a:pPr>
              <a:t>181</a:t>
            </a:fld>
            <a:endParaRPr lang="en-US" sz="1300"/>
          </a:p>
        </p:txBody>
      </p:sp>
    </p:spTree>
    <p:extLst>
      <p:ext uri="{BB962C8B-B14F-4D97-AF65-F5344CB8AC3E}">
        <p14:creationId xmlns:p14="http://schemas.microsoft.com/office/powerpoint/2010/main" val="33211529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6DE42C8A-3818-45A0-9F39-BA6FEED31035}" type="slidenum">
              <a:rPr lang="en-US" smtClean="0">
                <a:latin typeface="Times New Roman" pitchFamily="18" charset="0"/>
              </a:rPr>
              <a:pPr/>
              <a:t>183</a:t>
            </a:fld>
            <a:endParaRPr lang="en-US" smtClean="0">
              <a:latin typeface="Times New Roman" pitchFamily="18" charset="0"/>
            </a:endParaRPr>
          </a:p>
        </p:txBody>
      </p:sp>
      <p:sp>
        <p:nvSpPr>
          <p:cNvPr id="92163"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90FED2B-9E93-4F73-8DE5-879929397290}" type="slidenum">
              <a:rPr lang="en-US" sz="1200">
                <a:latin typeface="Times New Roman" pitchFamily="18" charset="0"/>
              </a:rPr>
              <a:pPr algn="r"/>
              <a:t>183</a:t>
            </a:fld>
            <a:endParaRPr lang="en-US" sz="120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2167"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D61B06E-C78F-4136-96A9-9018EDAF04DD}" type="slidenum">
              <a:rPr lang="en-US" sz="1200">
                <a:latin typeface="Times New Roman" pitchFamily="18" charset="0"/>
              </a:rPr>
              <a:pPr algn="r"/>
              <a:t>183</a:t>
            </a:fld>
            <a:endParaRPr lang="en-US" sz="1200">
              <a:latin typeface="Times New Roman" pitchFamily="18" charset="0"/>
            </a:endParaRPr>
          </a:p>
        </p:txBody>
      </p:sp>
    </p:spTree>
    <p:extLst>
      <p:ext uri="{BB962C8B-B14F-4D97-AF65-F5344CB8AC3E}">
        <p14:creationId xmlns:p14="http://schemas.microsoft.com/office/powerpoint/2010/main" val="29560323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8C58C9C-B723-43A8-A6F8-B029D753D222}" type="slidenum">
              <a:rPr lang="en-US" smtClean="0">
                <a:latin typeface="Times New Roman" pitchFamily="18" charset="0"/>
              </a:rPr>
              <a:pPr/>
              <a:t>184</a:t>
            </a:fld>
            <a:endParaRPr lang="en-US" smtClean="0">
              <a:latin typeface="Times New Roman" pitchFamily="18" charset="0"/>
            </a:endParaRPr>
          </a:p>
        </p:txBody>
      </p:sp>
      <p:sp>
        <p:nvSpPr>
          <p:cNvPr id="9523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ABEA37-578C-43A0-A1B3-4AC575FBE0C8}" type="slidenum">
              <a:rPr lang="en-US" sz="1200">
                <a:latin typeface="Times New Roman" pitchFamily="18" charset="0"/>
              </a:rPr>
              <a:pPr algn="r"/>
              <a:t>184</a:t>
            </a:fld>
            <a:endParaRPr lang="en-US" sz="1200">
              <a:latin typeface="Times New Roman" pitchFamily="18" charset="0"/>
            </a:endParaRPr>
          </a:p>
        </p:txBody>
      </p:sp>
      <p:sp>
        <p:nvSpPr>
          <p:cNvPr id="95236" name="Slide Image Placeholder 1"/>
          <p:cNvSpPr>
            <a:spLocks noGrp="1" noRot="1" noChangeAspect="1" noTextEdit="1"/>
          </p:cNvSpPr>
          <p:nvPr>
            <p:ph type="sldImg"/>
          </p:nvPr>
        </p:nvSpPr>
        <p:spPr>
          <a:ln/>
        </p:spPr>
      </p:sp>
      <p:sp>
        <p:nvSpPr>
          <p:cNvPr id="952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5239"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3A59C3-3EEF-4BAD-80D3-16657768FACC}" type="slidenum">
              <a:rPr lang="en-US" sz="1200">
                <a:latin typeface="Times New Roman" pitchFamily="18" charset="0"/>
              </a:rPr>
              <a:pPr algn="r"/>
              <a:t>184</a:t>
            </a:fld>
            <a:endParaRPr lang="en-US" sz="1200">
              <a:latin typeface="Times New Roman" pitchFamily="18" charset="0"/>
            </a:endParaRPr>
          </a:p>
        </p:txBody>
      </p:sp>
    </p:spTree>
    <p:extLst>
      <p:ext uri="{BB962C8B-B14F-4D97-AF65-F5344CB8AC3E}">
        <p14:creationId xmlns:p14="http://schemas.microsoft.com/office/powerpoint/2010/main" val="88434396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9838" y="723900"/>
            <a:ext cx="4835525" cy="3625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185</a:t>
            </a:fld>
            <a:endParaRPr lang="en-US"/>
          </a:p>
        </p:txBody>
      </p:sp>
    </p:spTree>
    <p:extLst>
      <p:ext uri="{BB962C8B-B14F-4D97-AF65-F5344CB8AC3E}">
        <p14:creationId xmlns:p14="http://schemas.microsoft.com/office/powerpoint/2010/main" val="297084326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latin typeface="Times New Roman" panose="02020603050405020304" pitchFamily="18" charset="0"/>
              </a:rPr>
              <a:pPr/>
              <a:t>186</a:t>
            </a:fld>
            <a:endParaRPr lang="en-US">
              <a:latin typeface="Times New Roman" panose="02020603050405020304" pitchFamily="18" charset="0"/>
            </a:endParaRPr>
          </a:p>
        </p:txBody>
      </p:sp>
      <p:sp>
        <p:nvSpPr>
          <p:cNvPr id="91139"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9" tIns="48154" rIns="96309" bIns="4815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latin typeface="Times New Roman" panose="02020603050405020304" pitchFamily="18" charset="0"/>
              </a:rPr>
              <a:pPr algn="r"/>
              <a:t>186</a:t>
            </a:fld>
            <a:endParaRPr lang="en-US" sz="1300">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9" tIns="48154" rIns="96309" bIns="4815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latin typeface="Times New Roman" panose="02020603050405020304" pitchFamily="18" charset="0"/>
              </a:rPr>
              <a:pPr algn="r"/>
              <a:t>186</a:t>
            </a:fld>
            <a:endParaRPr lang="en-US" sz="1300">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257300" y="720725"/>
            <a:ext cx="4803775" cy="36020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314727665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6C56D856-7B65-4176-827D-6AF3C9128013}" type="slidenum">
              <a:rPr lang="en-US" smtClean="0">
                <a:solidFill>
                  <a:srgbClr val="000000"/>
                </a:solidFill>
                <a:latin typeface="Times New Roman" pitchFamily="18" charset="0"/>
              </a:rPr>
              <a:pPr/>
              <a:t>187</a:t>
            </a:fld>
            <a:endParaRPr lang="en-US" smtClean="0">
              <a:solidFill>
                <a:srgbClr val="000000"/>
              </a:solidFill>
              <a:latin typeface="Times New Roman" pitchFamily="18" charset="0"/>
            </a:endParaRPr>
          </a:p>
        </p:txBody>
      </p:sp>
      <p:sp>
        <p:nvSpPr>
          <p:cNvPr id="99331"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887E13E-6B07-40D1-8744-C14E27EDCA62}" type="slidenum">
              <a:rPr lang="en-US" sz="1200">
                <a:solidFill>
                  <a:srgbClr val="000000"/>
                </a:solidFill>
                <a:latin typeface="Times New Roman" pitchFamily="18" charset="0"/>
              </a:rPr>
              <a:pPr algn="r"/>
              <a:t>187</a:t>
            </a:fld>
            <a:endParaRPr lang="en-US" sz="1200">
              <a:solidFill>
                <a:srgbClr val="000000"/>
              </a:solidFill>
              <a:latin typeface="Times New Roman" pitchFamily="18" charset="0"/>
            </a:endParaRPr>
          </a:p>
        </p:txBody>
      </p:sp>
      <p:sp>
        <p:nvSpPr>
          <p:cNvPr id="99332" name="Slide Image Placeholder 1"/>
          <p:cNvSpPr>
            <a:spLocks noGrp="1" noRot="1" noChangeAspect="1" noTextEdit="1"/>
          </p:cNvSpPr>
          <p:nvPr>
            <p:ph type="sldImg"/>
          </p:nvPr>
        </p:nvSpPr>
        <p:spPr>
          <a:ln/>
        </p:spPr>
      </p:sp>
      <p:sp>
        <p:nvSpPr>
          <p:cNvPr id="9933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933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99335"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3A849BA-8703-4681-A813-756958B33559}" type="slidenum">
              <a:rPr lang="en-US" sz="1200">
                <a:solidFill>
                  <a:srgbClr val="000000"/>
                </a:solidFill>
                <a:latin typeface="Times New Roman" pitchFamily="18" charset="0"/>
              </a:rPr>
              <a:pPr algn="r"/>
              <a:t>187</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280351739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188</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188</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188</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96975" y="693738"/>
            <a:ext cx="4619625" cy="3463925"/>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411602970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189</a:t>
            </a:fld>
            <a:endParaRPr lang="en-US" smtClean="0">
              <a:solidFill>
                <a:srgbClr val="000000"/>
              </a:solidFill>
              <a:latin typeface="Times New Roman" pitchFamily="18" charset="0"/>
            </a:endParaRPr>
          </a:p>
        </p:txBody>
      </p:sp>
      <p:sp>
        <p:nvSpPr>
          <p:cNvPr id="10137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ts val="0"/>
              </a:spcBef>
              <a:spcAft>
                <a:spcPts val="0"/>
              </a:spcAft>
            </a:pPr>
            <a:fld id="{976F90F4-95E9-4A5B-8526-D79B5FF06BF2}" type="slidenum">
              <a:rPr lang="en-US" sz="1200">
                <a:solidFill>
                  <a:srgbClr val="000000"/>
                </a:solidFill>
                <a:latin typeface="Times New Roman" pitchFamily="18" charset="0"/>
              </a:rPr>
              <a:pPr algn="r" eaLnBrk="1" fontAlgn="auto" hangingPunct="1">
                <a:spcBef>
                  <a:spcPts val="0"/>
                </a:spcBef>
                <a:spcAft>
                  <a:spcPts val="0"/>
                </a:spcAft>
              </a:pPr>
              <a:t>189</a:t>
            </a:fld>
            <a:endParaRPr lang="en-US" sz="12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ts val="0"/>
              </a:spcBef>
              <a:spcAft>
                <a:spcPts val="0"/>
              </a:spcAft>
            </a:pPr>
            <a:fld id="{6ADC6F63-8B05-4736-B85D-3104FAC280E1}" type="slidenum">
              <a:rPr lang="en-US" sz="1200">
                <a:solidFill>
                  <a:srgbClr val="000000"/>
                </a:solidFill>
                <a:latin typeface="Times New Roman" pitchFamily="18" charset="0"/>
              </a:rPr>
              <a:pPr algn="r" eaLnBrk="1" fontAlgn="auto" hangingPunct="1">
                <a:spcBef>
                  <a:spcPts val="0"/>
                </a:spcBef>
                <a:spcAft>
                  <a:spcPts val="0"/>
                </a:spcAft>
              </a:pPr>
              <a:t>189</a:t>
            </a:fld>
            <a:endParaRPr lang="en-US" sz="12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196975" y="693738"/>
            <a:ext cx="4619625" cy="3463925"/>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36852169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130CA763-479D-40CE-963D-E3707179D370}" type="slidenum">
              <a:rPr lang="en-US" smtClean="0">
                <a:solidFill>
                  <a:srgbClr val="000000"/>
                </a:solidFill>
                <a:latin typeface="Times New Roman" pitchFamily="18" charset="0"/>
              </a:rPr>
              <a:pPr/>
              <a:t>190</a:t>
            </a:fld>
            <a:endParaRPr lang="en-US" smtClean="0">
              <a:solidFill>
                <a:srgbClr val="000000"/>
              </a:solidFill>
              <a:latin typeface="Times New Roman" pitchFamily="18" charset="0"/>
            </a:endParaRPr>
          </a:p>
        </p:txBody>
      </p:sp>
      <p:sp>
        <p:nvSpPr>
          <p:cNvPr id="102403"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E45EABD-3960-457E-826F-BCCD088FAA53}" type="slidenum">
              <a:rPr lang="en-US" sz="1200">
                <a:solidFill>
                  <a:srgbClr val="000000"/>
                </a:solidFill>
                <a:latin typeface="Times New Roman" pitchFamily="18" charset="0"/>
              </a:rPr>
              <a:pPr algn="r"/>
              <a:t>190</a:t>
            </a:fld>
            <a:endParaRPr lang="en-US" sz="1200">
              <a:solidFill>
                <a:srgbClr val="000000"/>
              </a:solidFill>
              <a:latin typeface="Times New Roman" pitchFamily="18" charset="0"/>
            </a:endParaRPr>
          </a:p>
        </p:txBody>
      </p:sp>
      <p:sp>
        <p:nvSpPr>
          <p:cNvPr id="102404" name="Slide Image Placeholder 1"/>
          <p:cNvSpPr>
            <a:spLocks noGrp="1" noRot="1" noChangeAspect="1" noTextEdit="1"/>
          </p:cNvSpPr>
          <p:nvPr>
            <p:ph type="sldImg"/>
          </p:nvPr>
        </p:nvSpPr>
        <p:spPr>
          <a:ln/>
        </p:spPr>
      </p:sp>
      <p:sp>
        <p:nvSpPr>
          <p:cNvPr id="1024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2407"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8092F3D-FC85-418F-8660-9AA3A7AA6367}" type="slidenum">
              <a:rPr lang="en-US" sz="1200">
                <a:solidFill>
                  <a:srgbClr val="000000"/>
                </a:solidFill>
                <a:latin typeface="Times New Roman" pitchFamily="18" charset="0"/>
              </a:rPr>
              <a:pPr algn="r"/>
              <a:t>190</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4287400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18</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257300" y="720725"/>
            <a:ext cx="4802188" cy="3600450"/>
          </a:xfrm>
          <a:ln/>
        </p:spPr>
      </p:sp>
      <p:sp>
        <p:nvSpPr>
          <p:cNvPr id="218117" name="Rectangle 3"/>
          <p:cNvSpPr>
            <a:spLocks noGrp="1" noChangeArrowheads="1"/>
          </p:cNvSpPr>
          <p:nvPr>
            <p:ph type="body" idx="1"/>
          </p:nvPr>
        </p:nvSpPr>
        <p:spPr>
          <a:xfrm>
            <a:off x="731839" y="4560890"/>
            <a:ext cx="585152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4084D292-B992-4D24-BEAA-5F9EE49E4A6D}" type="slidenum">
              <a:rPr lang="en-US" smtClean="0">
                <a:latin typeface="Times New Roman" pitchFamily="18" charset="0"/>
              </a:rPr>
              <a:pPr/>
              <a:t>191</a:t>
            </a:fld>
            <a:endParaRPr lang="en-US" smtClean="0">
              <a:latin typeface="Times New Roman" pitchFamily="18" charset="0"/>
            </a:endParaRPr>
          </a:p>
        </p:txBody>
      </p:sp>
    </p:spTree>
    <p:extLst>
      <p:ext uri="{BB962C8B-B14F-4D97-AF65-F5344CB8AC3E}">
        <p14:creationId xmlns:p14="http://schemas.microsoft.com/office/powerpoint/2010/main" val="183370056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82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200"/>
              <a:t>© Copyright 1999-2012, Diabetes Educational Services, All Rights Reserved© Copyright 1999-2012, Diabetes Educational ServicesDiabetes Educational Services© (530) 893 - 8635 </a:t>
            </a:r>
          </a:p>
        </p:txBody>
      </p:sp>
      <p:sp>
        <p:nvSpPr>
          <p:cNvPr id="282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E7AD2FD3-2207-4741-8EE7-5B4079A46C46}" type="slidenum">
              <a:rPr lang="en-US" sz="1200"/>
              <a:pPr eaLnBrk="1" hangingPunct="1"/>
              <a:t>192</a:t>
            </a:fld>
            <a:endParaRPr lang="en-US" sz="1200"/>
          </a:p>
        </p:txBody>
      </p:sp>
    </p:spTree>
    <p:extLst>
      <p:ext uri="{BB962C8B-B14F-4D97-AF65-F5344CB8AC3E}">
        <p14:creationId xmlns:p14="http://schemas.microsoft.com/office/powerpoint/2010/main" val="18635725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F3097705-B1BA-4476-8732-33A570312E02}" type="slidenum">
              <a:rPr lang="en-US" smtClean="0">
                <a:latin typeface="Times New Roman" pitchFamily="18" charset="0"/>
              </a:rPr>
              <a:pPr/>
              <a:t>193</a:t>
            </a:fld>
            <a:endParaRPr lang="en-US" smtClean="0">
              <a:latin typeface="Times New Roman" pitchFamily="18" charset="0"/>
            </a:endParaRPr>
          </a:p>
        </p:txBody>
      </p:sp>
      <p:sp>
        <p:nvSpPr>
          <p:cNvPr id="104451"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1666B2A-2EFC-4A8E-BA3A-748F59103D77}" type="slidenum">
              <a:rPr lang="en-US" sz="1200">
                <a:latin typeface="Times New Roman" pitchFamily="18" charset="0"/>
              </a:rPr>
              <a:pPr algn="r"/>
              <a:t>193</a:t>
            </a:fld>
            <a:endParaRPr lang="en-US" sz="1200">
              <a:latin typeface="Times New Roman" pitchFamily="18" charset="0"/>
            </a:endParaRPr>
          </a:p>
        </p:txBody>
      </p:sp>
      <p:sp>
        <p:nvSpPr>
          <p:cNvPr id="104452" name="Slide Image Placeholder 1"/>
          <p:cNvSpPr>
            <a:spLocks noGrp="1" noRot="1" noChangeAspect="1" noTextEdit="1"/>
          </p:cNvSpPr>
          <p:nvPr>
            <p:ph type="sldImg"/>
          </p:nvPr>
        </p:nvSpPr>
        <p:spPr>
          <a:ln/>
        </p:spPr>
      </p:sp>
      <p:sp>
        <p:nvSpPr>
          <p:cNvPr id="1044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4455"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5726CCA-08D2-4101-8D20-6E336142DC29}" type="slidenum">
              <a:rPr lang="en-US" sz="1200">
                <a:latin typeface="Times New Roman" pitchFamily="18" charset="0"/>
              </a:rPr>
              <a:pPr algn="r"/>
              <a:t>193</a:t>
            </a:fld>
            <a:endParaRPr lang="en-US" sz="1200">
              <a:latin typeface="Times New Roman" pitchFamily="18" charset="0"/>
            </a:endParaRPr>
          </a:p>
        </p:txBody>
      </p:sp>
    </p:spTree>
    <p:extLst>
      <p:ext uri="{BB962C8B-B14F-4D97-AF65-F5344CB8AC3E}">
        <p14:creationId xmlns:p14="http://schemas.microsoft.com/office/powerpoint/2010/main" val="10321503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194</a:t>
            </a:fld>
            <a:endParaRPr lang="en-US" smtClean="0">
              <a:latin typeface="Times New Roman" pitchFamily="18" charset="0"/>
            </a:endParaRPr>
          </a:p>
        </p:txBody>
      </p:sp>
      <p:sp>
        <p:nvSpPr>
          <p:cNvPr id="10547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194</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194</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96975" y="693738"/>
            <a:ext cx="4619625" cy="3463925"/>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7328505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2798D39C-C33A-4CAC-9B66-2B35B9C5EB5E}" type="slidenum">
              <a:rPr lang="en-US" smtClean="0">
                <a:latin typeface="Times New Roman" pitchFamily="18" charset="0"/>
              </a:rPr>
              <a:pPr/>
              <a:t>195</a:t>
            </a:fld>
            <a:endParaRPr lang="en-US" smtClean="0">
              <a:latin typeface="Times New Roman" pitchFamily="18" charset="0"/>
            </a:endParaRPr>
          </a:p>
        </p:txBody>
      </p:sp>
      <p:sp>
        <p:nvSpPr>
          <p:cNvPr id="107523"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B470D1C-D501-4991-9EB0-69BC0A450F9A}" type="slidenum">
              <a:rPr lang="en-US" sz="1200">
                <a:latin typeface="Times New Roman" pitchFamily="18" charset="0"/>
              </a:rPr>
              <a:pPr algn="r"/>
              <a:t>195</a:t>
            </a:fld>
            <a:endParaRPr lang="en-US" sz="1200">
              <a:latin typeface="Times New Roman" pitchFamily="18" charset="0"/>
            </a:endParaRPr>
          </a:p>
        </p:txBody>
      </p:sp>
      <p:sp>
        <p:nvSpPr>
          <p:cNvPr id="107524" name="Slide Image Placeholder 1"/>
          <p:cNvSpPr>
            <a:spLocks noGrp="1" noRot="1" noChangeAspect="1" noTextEdit="1"/>
          </p:cNvSpPr>
          <p:nvPr>
            <p:ph type="sldImg"/>
          </p:nvPr>
        </p:nvSpPr>
        <p:spPr>
          <a:ln/>
        </p:spPr>
      </p:sp>
      <p:sp>
        <p:nvSpPr>
          <p:cNvPr id="10752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752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7527"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43495E-5A58-4A70-AB16-C01D79B18F5F}" type="slidenum">
              <a:rPr lang="en-US" sz="1200">
                <a:latin typeface="Times New Roman" pitchFamily="18" charset="0"/>
              </a:rPr>
              <a:pPr algn="r"/>
              <a:t>195</a:t>
            </a:fld>
            <a:endParaRPr lang="en-US" sz="1200">
              <a:latin typeface="Times New Roman" pitchFamily="18" charset="0"/>
            </a:endParaRPr>
          </a:p>
        </p:txBody>
      </p:sp>
    </p:spTree>
    <p:extLst>
      <p:ext uri="{BB962C8B-B14F-4D97-AF65-F5344CB8AC3E}">
        <p14:creationId xmlns:p14="http://schemas.microsoft.com/office/powerpoint/2010/main" val="18391337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0AB0BD15-4570-4A5C-98FE-3C9BBD168FE1}" type="slidenum">
              <a:rPr lang="en-US" smtClean="0">
                <a:latin typeface="Times New Roman" pitchFamily="18" charset="0"/>
              </a:rPr>
              <a:pPr/>
              <a:t>196</a:t>
            </a:fld>
            <a:endParaRPr lang="en-US" smtClean="0">
              <a:latin typeface="Times New Roman" pitchFamily="18" charset="0"/>
            </a:endParaRPr>
          </a:p>
        </p:txBody>
      </p:sp>
      <p:sp>
        <p:nvSpPr>
          <p:cNvPr id="10854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7C3FBE1-7BD0-4DC2-9837-DCBCD2E1CADF}" type="slidenum">
              <a:rPr lang="en-US" sz="1200">
                <a:latin typeface="Times New Roman" pitchFamily="18" charset="0"/>
              </a:rPr>
              <a:pPr algn="r"/>
              <a:t>196</a:t>
            </a:fld>
            <a:endParaRPr lang="en-US" sz="1200">
              <a:latin typeface="Times New Roman" pitchFamily="18" charset="0"/>
            </a:endParaRPr>
          </a:p>
        </p:txBody>
      </p:sp>
      <p:sp>
        <p:nvSpPr>
          <p:cNvPr id="10854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854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6C470A0-EE92-45AA-AA4F-F7778D0DEF54}" type="slidenum">
              <a:rPr lang="en-US" sz="1200">
                <a:latin typeface="Times New Roman" pitchFamily="18" charset="0"/>
              </a:rPr>
              <a:pPr algn="r"/>
              <a:t>196</a:t>
            </a:fld>
            <a:endParaRPr lang="en-US" sz="1200">
              <a:latin typeface="Times New Roman" pitchFamily="18" charset="0"/>
            </a:endParaRPr>
          </a:p>
        </p:txBody>
      </p:sp>
      <p:sp>
        <p:nvSpPr>
          <p:cNvPr id="108550" name="Rectangle 2"/>
          <p:cNvSpPr>
            <a:spLocks noGrp="1" noRot="1" noChangeAspect="1" noChangeArrowheads="1" noTextEdit="1"/>
          </p:cNvSpPr>
          <p:nvPr>
            <p:ph type="sldImg"/>
          </p:nvPr>
        </p:nvSpPr>
        <p:spPr>
          <a:xfrm>
            <a:off x="1196975" y="693738"/>
            <a:ext cx="4619625" cy="3463925"/>
          </a:xfrm>
          <a:ln/>
        </p:spPr>
      </p:sp>
      <p:sp>
        <p:nvSpPr>
          <p:cNvPr id="108551"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20849820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C47FBFB0-7AB3-4EBC-A787-FB90FB889E13}" type="slidenum">
              <a:rPr lang="en-US" smtClean="0">
                <a:latin typeface="Times New Roman" pitchFamily="18" charset="0"/>
              </a:rPr>
              <a:pPr/>
              <a:t>197</a:t>
            </a:fld>
            <a:endParaRPr lang="en-US" smtClean="0">
              <a:latin typeface="Times New Roman" pitchFamily="18" charset="0"/>
            </a:endParaRPr>
          </a:p>
        </p:txBody>
      </p:sp>
    </p:spTree>
    <p:extLst>
      <p:ext uri="{BB962C8B-B14F-4D97-AF65-F5344CB8AC3E}">
        <p14:creationId xmlns:p14="http://schemas.microsoft.com/office/powerpoint/2010/main" val="374344574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199</a:t>
            </a:fld>
            <a:endParaRPr lang="en-US" smtClean="0">
              <a:latin typeface="Times New Roman" pitchFamily="18" charset="0"/>
            </a:endParaRPr>
          </a:p>
        </p:txBody>
      </p:sp>
    </p:spTree>
    <p:extLst>
      <p:ext uri="{BB962C8B-B14F-4D97-AF65-F5344CB8AC3E}">
        <p14:creationId xmlns:p14="http://schemas.microsoft.com/office/powerpoint/2010/main" val="96186453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200</a:t>
            </a:fld>
            <a:endParaRPr lang="en-US" smtClean="0">
              <a:latin typeface="Times New Roman" pitchFamily="18" charset="0"/>
            </a:endParaRPr>
          </a:p>
        </p:txBody>
      </p:sp>
      <p:sp>
        <p:nvSpPr>
          <p:cNvPr id="12697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200</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200</a:t>
            </a:fld>
            <a:endParaRPr lang="en-US" sz="1200">
              <a:latin typeface="Times New Roman" pitchFamily="18" charset="0"/>
            </a:endParaRPr>
          </a:p>
        </p:txBody>
      </p:sp>
    </p:spTree>
    <p:extLst>
      <p:ext uri="{BB962C8B-B14F-4D97-AF65-F5344CB8AC3E}">
        <p14:creationId xmlns:p14="http://schemas.microsoft.com/office/powerpoint/2010/main" val="269445171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0CD34022-1C4B-43FA-83BD-FC15D119E1C8}" type="slidenum">
              <a:rPr lang="en-US" smtClean="0">
                <a:latin typeface="Times New Roman" pitchFamily="18" charset="0"/>
              </a:rPr>
              <a:pPr eaLnBrk="1" hangingPunct="1"/>
              <a:t>201</a:t>
            </a:fld>
            <a:endParaRPr lang="en-US" smtClean="0">
              <a:latin typeface="Times New Roman" pitchFamily="18" charset="0"/>
            </a:endParaRPr>
          </a:p>
        </p:txBody>
      </p:sp>
      <p:sp>
        <p:nvSpPr>
          <p:cNvPr id="128003"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89478E1-31BA-4F33-BDCE-C3BBA028DF25}" type="slidenum">
              <a:rPr lang="en-US" sz="1200">
                <a:latin typeface="Times New Roman" pitchFamily="18" charset="0"/>
              </a:rPr>
              <a:pPr algn="r" eaLnBrk="1" hangingPunct="1"/>
              <a:t>201</a:t>
            </a:fld>
            <a:endParaRPr lang="en-US" sz="1200">
              <a:latin typeface="Times New Roman" pitchFamily="18" charset="0"/>
            </a:endParaRPr>
          </a:p>
        </p:txBody>
      </p:sp>
      <p:sp>
        <p:nvSpPr>
          <p:cNvPr id="128004" name="Slide Image Placeholder 1"/>
          <p:cNvSpPr>
            <a:spLocks noGrp="1" noRot="1" noChangeAspect="1" noTextEdit="1"/>
          </p:cNvSpPr>
          <p:nvPr>
            <p:ph type="sldImg"/>
          </p:nvPr>
        </p:nvSpPr>
        <p:spPr>
          <a:ln/>
        </p:spPr>
      </p:sp>
      <p:sp>
        <p:nvSpPr>
          <p:cNvPr id="1280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80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8007"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387ED27-72D1-44A7-8D01-ACE3EC6856B8}" type="slidenum">
              <a:rPr lang="en-US" sz="1200">
                <a:latin typeface="Times New Roman" pitchFamily="18" charset="0"/>
              </a:rPr>
              <a:pPr algn="r" eaLnBrk="1" hangingPunct="1"/>
              <a:t>201</a:t>
            </a:fld>
            <a:endParaRPr lang="en-US" sz="1200">
              <a:latin typeface="Times New Roman" pitchFamily="18" charset="0"/>
            </a:endParaRPr>
          </a:p>
        </p:txBody>
      </p:sp>
    </p:spTree>
    <p:extLst>
      <p:ext uri="{BB962C8B-B14F-4D97-AF65-F5344CB8AC3E}">
        <p14:creationId xmlns:p14="http://schemas.microsoft.com/office/powerpoint/2010/main" val="3043312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19</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9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9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1A355DBF-1166-4032-AA06-CDDFC08E3DA8}" type="slidenum">
              <a:rPr lang="en-US" smtClean="0">
                <a:latin typeface="Times New Roman" pitchFamily="18" charset="0"/>
              </a:rPr>
              <a:pPr/>
              <a:t>202</a:t>
            </a:fld>
            <a:endParaRPr lang="en-US" smtClean="0">
              <a:latin typeface="Times New Roman" pitchFamily="18" charset="0"/>
            </a:endParaRPr>
          </a:p>
        </p:txBody>
      </p:sp>
    </p:spTree>
    <p:extLst>
      <p:ext uri="{BB962C8B-B14F-4D97-AF65-F5344CB8AC3E}">
        <p14:creationId xmlns:p14="http://schemas.microsoft.com/office/powerpoint/2010/main" val="87022075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9E916F88-B4F4-4385-9206-BEC7AA53E166}" type="slidenum">
              <a:rPr lang="en-US" sz="1200"/>
              <a:pPr eaLnBrk="1" hangingPunct="1"/>
              <a:t>204</a:t>
            </a:fld>
            <a:endParaRPr lang="en-US" sz="1200"/>
          </a:p>
        </p:txBody>
      </p:sp>
      <p:sp>
        <p:nvSpPr>
          <p:cNvPr id="290819" name="Rectangle 7"/>
          <p:cNvSpPr txBox="1">
            <a:spLocks noGrp="1" noChangeArrowheads="1"/>
          </p:cNvSpPr>
          <p:nvPr/>
        </p:nvSpPr>
        <p:spPr bwMode="auto">
          <a:xfrm>
            <a:off x="4055165" y="8996207"/>
            <a:ext cx="3101009" cy="46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10" tIns="47254" rIns="94510" bIns="47254"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8B00C37C-BC6C-4935-BFB9-0FBAE9FEC163}" type="slidenum">
              <a:rPr lang="en-US" sz="1200"/>
              <a:pPr algn="r" eaLnBrk="1" hangingPunct="1"/>
              <a:t>204</a:t>
            </a:fld>
            <a:endParaRPr lang="en-US" sz="12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200"/>
              <a:t>Diabetes Educational Services© (530) 893 - 8635 </a:t>
            </a:r>
          </a:p>
        </p:txBody>
      </p:sp>
      <p:sp>
        <p:nvSpPr>
          <p:cNvPr id="290823" name="Slide Number Placeholder 4"/>
          <p:cNvSpPr txBox="1">
            <a:spLocks noGrp="1"/>
          </p:cNvSpPr>
          <p:nvPr/>
        </p:nvSpPr>
        <p:spPr bwMode="auto">
          <a:xfrm>
            <a:off x="4055165" y="8996207"/>
            <a:ext cx="3101009" cy="46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10" tIns="47254" rIns="94510" bIns="47254"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966A7E2-35C8-47FB-A4BF-C1E9EA178D01}" type="slidenum">
              <a:rPr lang="en-US" sz="1200"/>
              <a:pPr algn="r" eaLnBrk="1" hangingPunct="1"/>
              <a:t>204</a:t>
            </a:fld>
            <a:endParaRPr lang="en-US" sz="1200"/>
          </a:p>
        </p:txBody>
      </p:sp>
    </p:spTree>
    <p:extLst>
      <p:ext uri="{BB962C8B-B14F-4D97-AF65-F5344CB8AC3E}">
        <p14:creationId xmlns:p14="http://schemas.microsoft.com/office/powerpoint/2010/main" val="244820492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8547E56-DF52-4A69-B7E1-5AB3AE9BA17B}" type="slidenum">
              <a:rPr lang="en-US" smtClean="0">
                <a:latin typeface="Times New Roman" pitchFamily="18" charset="0"/>
              </a:rPr>
              <a:pPr/>
              <a:t>205</a:t>
            </a:fld>
            <a:endParaRPr lang="en-US" smtClean="0">
              <a:latin typeface="Times New Roman" pitchFamily="18" charset="0"/>
            </a:endParaRPr>
          </a:p>
        </p:txBody>
      </p:sp>
      <p:sp>
        <p:nvSpPr>
          <p:cNvPr id="12083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AB29D68-60AA-49CE-ABF1-9AAD305CBB40}" type="slidenum">
              <a:rPr lang="en-US" sz="1200">
                <a:latin typeface="Times New Roman" pitchFamily="18" charset="0"/>
              </a:rPr>
              <a:pPr algn="r"/>
              <a:t>205</a:t>
            </a:fld>
            <a:endParaRPr lang="en-US" sz="1200">
              <a:latin typeface="Times New Roman" pitchFamily="18" charset="0"/>
            </a:endParaRPr>
          </a:p>
        </p:txBody>
      </p:sp>
      <p:sp>
        <p:nvSpPr>
          <p:cNvPr id="1208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083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122222-D52B-42B8-84ED-374AD3FFF08D}" type="slidenum">
              <a:rPr lang="en-US" sz="1200">
                <a:latin typeface="Times New Roman" pitchFamily="18" charset="0"/>
              </a:rPr>
              <a:pPr algn="r"/>
              <a:t>205</a:t>
            </a:fld>
            <a:endParaRPr lang="en-US" sz="1200">
              <a:latin typeface="Times New Roman" pitchFamily="18" charset="0"/>
            </a:endParaRPr>
          </a:p>
        </p:txBody>
      </p:sp>
      <p:sp>
        <p:nvSpPr>
          <p:cNvPr id="120838" name="Rectangle 2"/>
          <p:cNvSpPr>
            <a:spLocks noGrp="1" noRot="1" noChangeAspect="1" noChangeArrowheads="1" noTextEdit="1"/>
          </p:cNvSpPr>
          <p:nvPr>
            <p:ph type="sldImg"/>
          </p:nvPr>
        </p:nvSpPr>
        <p:spPr>
          <a:xfrm>
            <a:off x="373063" y="387350"/>
            <a:ext cx="3614737" cy="2711450"/>
          </a:xfrm>
          <a:ln/>
        </p:spPr>
      </p:sp>
      <p:sp>
        <p:nvSpPr>
          <p:cNvPr id="120839" name="Rectangle 3"/>
          <p:cNvSpPr>
            <a:spLocks noGrp="1" noChangeArrowheads="1"/>
          </p:cNvSpPr>
          <p:nvPr>
            <p:ph type="body" idx="1"/>
            <p:custDataLst>
              <p:tags r:id="rId1"/>
            </p:custDataLst>
          </p:nvPr>
        </p:nvSpPr>
        <p:spPr>
          <a:xfrm>
            <a:off x="388940" y="3253261"/>
            <a:ext cx="6232525" cy="573954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84087604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206</a:t>
            </a:fld>
            <a:endParaRPr lang="en-US" smtClean="0">
              <a:latin typeface="Times New Roman" pitchFamily="18" charset="0"/>
            </a:endParaRPr>
          </a:p>
        </p:txBody>
      </p:sp>
      <p:sp>
        <p:nvSpPr>
          <p:cNvPr id="12185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206</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206</a:t>
            </a:fld>
            <a:endParaRPr lang="en-US" sz="1200">
              <a:latin typeface="Times New Roman" pitchFamily="18" charset="0"/>
            </a:endParaRPr>
          </a:p>
        </p:txBody>
      </p:sp>
    </p:spTree>
    <p:extLst>
      <p:ext uri="{BB962C8B-B14F-4D97-AF65-F5344CB8AC3E}">
        <p14:creationId xmlns:p14="http://schemas.microsoft.com/office/powerpoint/2010/main" val="280643272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207</a:t>
            </a:fld>
            <a:endParaRPr lang="en-US" smtClean="0">
              <a:latin typeface="Times New Roman" pitchFamily="18" charset="0"/>
            </a:endParaRPr>
          </a:p>
        </p:txBody>
      </p:sp>
      <p:sp>
        <p:nvSpPr>
          <p:cNvPr id="122883"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207</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207</a:t>
            </a:fld>
            <a:endParaRPr lang="en-US" sz="1200">
              <a:latin typeface="Times New Roman" pitchFamily="18" charset="0"/>
            </a:endParaRPr>
          </a:p>
        </p:txBody>
      </p:sp>
    </p:spTree>
    <p:extLst>
      <p:ext uri="{BB962C8B-B14F-4D97-AF65-F5344CB8AC3E}">
        <p14:creationId xmlns:p14="http://schemas.microsoft.com/office/powerpoint/2010/main" val="422138130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5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ADDD9BF5-7BFF-4991-AC61-3A95FC7FEED1}" type="slidenum">
              <a:rPr lang="en-US" smtClean="0">
                <a:latin typeface="Times New Roman" pitchFamily="18" charset="0"/>
              </a:rPr>
              <a:pPr/>
              <a:t>210</a:t>
            </a:fld>
            <a:endParaRPr lang="en-US" smtClean="0">
              <a:latin typeface="Times New Roman" pitchFamily="18" charset="0"/>
            </a:endParaRPr>
          </a:p>
        </p:txBody>
      </p:sp>
    </p:spTree>
    <p:extLst>
      <p:ext uri="{BB962C8B-B14F-4D97-AF65-F5344CB8AC3E}">
        <p14:creationId xmlns:p14="http://schemas.microsoft.com/office/powerpoint/2010/main" val="206001853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200"/>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E5D93AD6-6416-4CBA-8D19-CC590EC91A9A}" type="slidenum">
              <a:rPr lang="en-US" sz="1200"/>
              <a:pPr eaLnBrk="1" hangingPunct="1"/>
              <a:t>211</a:t>
            </a:fld>
            <a:endParaRPr lang="en-US" sz="1200"/>
          </a:p>
        </p:txBody>
      </p:sp>
    </p:spTree>
    <p:extLst>
      <p:ext uri="{BB962C8B-B14F-4D97-AF65-F5344CB8AC3E}">
        <p14:creationId xmlns:p14="http://schemas.microsoft.com/office/powerpoint/2010/main" val="2444614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212</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212</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212</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258888" y="722313"/>
            <a:ext cx="4800600" cy="36004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37410826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6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 Copyright 1999-2013, Diabetes Education Services, All Rights Reserved© Copyright 1999-2013, Diabetes Education ServicesDiabetes Education Services© (530) 893 - 8635 </a:t>
            </a:r>
          </a:p>
        </p:txBody>
      </p:sp>
      <p:sp>
        <p:nvSpPr>
          <p:cNvPr id="136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B5B11B2B-13A0-4543-AF9D-72AD112C47FA}" type="slidenum">
              <a:rPr lang="en-US">
                <a:latin typeface="Times New Roman" panose="02020603050405020304" pitchFamily="18" charset="0"/>
              </a:rPr>
              <a:pPr/>
              <a:t>213</a:t>
            </a:fld>
            <a:endParaRPr lang="en-US">
              <a:latin typeface="Times New Roman" panose="02020603050405020304" pitchFamily="18" charset="0"/>
            </a:endParaRPr>
          </a:p>
        </p:txBody>
      </p:sp>
    </p:spTree>
    <p:extLst>
      <p:ext uri="{BB962C8B-B14F-4D97-AF65-F5344CB8AC3E}">
        <p14:creationId xmlns:p14="http://schemas.microsoft.com/office/powerpoint/2010/main" val="323758299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latin typeface="Times New Roman" pitchFamily="18" charset="0"/>
              </a:rPr>
              <a:t>© Copyright 1999-2013, Diabetes Educational Services, All Rights Reserved© Copyright 1999-2013, Diabetes Educational </a:t>
            </a:r>
            <a:r>
              <a:rPr lang="en-US" dirty="0" err="1" smtClean="0">
                <a:solidFill>
                  <a:srgbClr val="000000"/>
                </a:solidFill>
                <a:latin typeface="Times New Roman" pitchFamily="18" charset="0"/>
              </a:rPr>
              <a:t>ServicesDiabetes</a:t>
            </a:r>
            <a:r>
              <a:rPr lang="en-US" dirty="0" smtClean="0">
                <a:solidFill>
                  <a:srgbClr val="000000"/>
                </a:solidFill>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solidFill>
                  <a:srgbClr val="000000"/>
                </a:solidFill>
                <a:latin typeface="Times New Roman" pitchFamily="18" charset="0"/>
              </a:rPr>
              <a:pPr/>
              <a:t>214</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011715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22</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215</a:t>
            </a:fld>
            <a:endParaRPr lang="en-US" smtClean="0">
              <a:latin typeface="Times New Roman" pitchFamily="18" charset="0"/>
            </a:endParaRPr>
          </a:p>
        </p:txBody>
      </p:sp>
      <p:sp>
        <p:nvSpPr>
          <p:cNvPr id="13107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200">
                <a:latin typeface="Times New Roman" pitchFamily="18" charset="0"/>
              </a:rPr>
              <a:pPr algn="r" eaLnBrk="1" hangingPunct="1"/>
              <a:t>215</a:t>
            </a:fld>
            <a:endParaRPr lang="en-US" sz="12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107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200">
                <a:latin typeface="Times New Roman" pitchFamily="18" charset="0"/>
              </a:rPr>
              <a:pPr algn="r" eaLnBrk="1" hangingPunct="1"/>
              <a:t>215</a:t>
            </a:fld>
            <a:endParaRPr lang="en-US" sz="1200">
              <a:latin typeface="Times New Roman" pitchFamily="18" charset="0"/>
            </a:endParaRPr>
          </a:p>
        </p:txBody>
      </p:sp>
      <p:sp>
        <p:nvSpPr>
          <p:cNvPr id="131078" name="Rectangle 2"/>
          <p:cNvSpPr>
            <a:spLocks noGrp="1" noRot="1" noChangeAspect="1" noChangeArrowheads="1" noTextEdit="1"/>
          </p:cNvSpPr>
          <p:nvPr>
            <p:ph type="sldImg"/>
          </p:nvPr>
        </p:nvSpPr>
        <p:spPr>
          <a:xfrm>
            <a:off x="1198563" y="695325"/>
            <a:ext cx="4616450" cy="3462338"/>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184716586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latin typeface="Times New Roman" pitchFamily="18" charset="0"/>
              </a:rPr>
              <a:pPr/>
              <a:t>216</a:t>
            </a:fld>
            <a:endParaRPr lang="en-US" smtClean="0">
              <a:latin typeface="Times New Roman" pitchFamily="18" charset="0"/>
            </a:endParaRPr>
          </a:p>
        </p:txBody>
      </p:sp>
    </p:spTree>
    <p:extLst>
      <p:ext uri="{BB962C8B-B14F-4D97-AF65-F5344CB8AC3E}">
        <p14:creationId xmlns:p14="http://schemas.microsoft.com/office/powerpoint/2010/main" val="271061978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217</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235421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23</a:t>
            </a:fld>
            <a:endParaRPr lang="en-US" smtClean="0">
              <a:latin typeface="Times New Roman" pitchFamily="18" charset="0"/>
            </a:endParaRPr>
          </a:p>
        </p:txBody>
      </p:sp>
    </p:spTree>
    <p:extLst>
      <p:ext uri="{BB962C8B-B14F-4D97-AF65-F5344CB8AC3E}">
        <p14:creationId xmlns:p14="http://schemas.microsoft.com/office/powerpoint/2010/main" val="2152751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20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71BED6AF-C4A9-4846-AB77-46E4D6C060A7}" type="slidenum">
              <a:rPr lang="en-US" sz="1200"/>
              <a:pPr eaLnBrk="1" hangingPunct="1"/>
              <a:t>25</a:t>
            </a:fld>
            <a:endParaRPr lang="en-US" sz="1200"/>
          </a:p>
        </p:txBody>
      </p:sp>
    </p:spTree>
    <p:extLst>
      <p:ext uri="{BB962C8B-B14F-4D97-AF65-F5344CB8AC3E}">
        <p14:creationId xmlns:p14="http://schemas.microsoft.com/office/powerpoint/2010/main" val="1741985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28</a:t>
            </a:fld>
            <a:endParaRPr lang="en-US" smtClean="0">
              <a:latin typeface="Times New Roman" pitchFamily="18" charset="0"/>
            </a:endParaRPr>
          </a:p>
        </p:txBody>
      </p:sp>
    </p:spTree>
    <p:extLst>
      <p:ext uri="{BB962C8B-B14F-4D97-AF65-F5344CB8AC3E}">
        <p14:creationId xmlns:p14="http://schemas.microsoft.com/office/powerpoint/2010/main" val="3391130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30</a:t>
            </a:fld>
            <a:endParaRPr lang="en-US" smtClean="0">
              <a:solidFill>
                <a:prstClr val="black"/>
              </a:solidFill>
            </a:endParaRPr>
          </a:p>
        </p:txBody>
      </p:sp>
    </p:spTree>
    <p:extLst>
      <p:ext uri="{BB962C8B-B14F-4D97-AF65-F5344CB8AC3E}">
        <p14:creationId xmlns:p14="http://schemas.microsoft.com/office/powerpoint/2010/main" val="2525979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31</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32</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903288" y="720725"/>
            <a:ext cx="4079875" cy="3059113"/>
          </a:xfrm>
          <a:ln/>
        </p:spPr>
      </p:sp>
      <p:sp>
        <p:nvSpPr>
          <p:cNvPr id="227333" name="Rectangle 3"/>
          <p:cNvSpPr>
            <a:spLocks noGrp="1" noChangeArrowheads="1"/>
          </p:cNvSpPr>
          <p:nvPr>
            <p:ph type="body" idx="1"/>
          </p:nvPr>
        </p:nvSpPr>
        <p:spPr>
          <a:xfrm>
            <a:off x="762000" y="4071938"/>
            <a:ext cx="5718175" cy="49974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9046"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9046" algn="l"/>
              </a:tabLst>
            </a:pPr>
            <a:r>
              <a:rPr lang="en-US" smtClean="0"/>
              <a:t>In the natural history of type 2 diabetes, insulin resistance rises, insulin secretion falls, and glucose levels begin to rise before diabetes is diagnosed. </a:t>
            </a:r>
          </a:p>
          <a:p>
            <a:pPr>
              <a:tabLst>
                <a:tab pos="119046"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9046"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9046"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9046" algn="l"/>
              </a:tabLst>
            </a:pPr>
            <a:endParaRPr lang="en-US" baseline="30000" smtClean="0"/>
          </a:p>
          <a:p>
            <a:pPr>
              <a:tabLst>
                <a:tab pos="119046" algn="l"/>
              </a:tabLst>
            </a:pPr>
            <a:endParaRPr lang="en-US" baseline="30000" smtClean="0"/>
          </a:p>
          <a:p>
            <a:pPr>
              <a:tabLst>
                <a:tab pos="119046" algn="l"/>
              </a:tabLst>
            </a:pPr>
            <a:endParaRPr lang="en-US" b="1" smtClean="0"/>
          </a:p>
          <a:p>
            <a:pPr>
              <a:tabLst>
                <a:tab pos="119046" algn="l"/>
              </a:tabLst>
            </a:pPr>
            <a:endParaRPr lang="en-US" b="1" smtClean="0"/>
          </a:p>
          <a:p>
            <a:pPr>
              <a:tabLst>
                <a:tab pos="119046" algn="l"/>
              </a:tabLst>
            </a:pPr>
            <a:endParaRPr lang="en-US" b="1" smtClean="0"/>
          </a:p>
          <a:p>
            <a:pPr>
              <a:tabLst>
                <a:tab pos="119046" algn="l"/>
              </a:tabLst>
            </a:pPr>
            <a:endParaRPr lang="en-US" b="1" smtClean="0"/>
          </a:p>
          <a:p>
            <a:pPr>
              <a:tabLst>
                <a:tab pos="119046" algn="l"/>
              </a:tabLst>
            </a:pPr>
            <a:endParaRPr lang="en-US" b="1" smtClean="0"/>
          </a:p>
          <a:p>
            <a:pPr>
              <a:tabLst>
                <a:tab pos="119046" algn="l"/>
              </a:tabLst>
            </a:pPr>
            <a:r>
              <a:rPr lang="en-US" b="1" smtClean="0"/>
              <a:t>References:</a:t>
            </a:r>
          </a:p>
          <a:p>
            <a:pPr>
              <a:tabLst>
                <a:tab pos="119046"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9046"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3E207F66-1F6E-4970-BC2A-766BDF232AF3}" type="slidenum">
              <a:rPr lang="en-US" sz="1200"/>
              <a:pPr eaLnBrk="1" hangingPunct="1"/>
              <a:t>33</a:t>
            </a:fld>
            <a:endParaRPr lang="en-US" sz="1200"/>
          </a:p>
        </p:txBody>
      </p:sp>
    </p:spTree>
    <p:extLst>
      <p:ext uri="{BB962C8B-B14F-4D97-AF65-F5344CB8AC3E}">
        <p14:creationId xmlns:p14="http://schemas.microsoft.com/office/powerpoint/2010/main" val="4207339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37</a:t>
            </a:fld>
            <a:endParaRPr lang="en-US" sz="1300">
              <a:solidFill>
                <a:srgbClr val="000000"/>
              </a:solidFill>
            </a:endParaRPr>
          </a:p>
        </p:txBody>
      </p:sp>
    </p:spTree>
    <p:extLst>
      <p:ext uri="{BB962C8B-B14F-4D97-AF65-F5344CB8AC3E}">
        <p14:creationId xmlns:p14="http://schemas.microsoft.com/office/powerpoint/2010/main" val="2367217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EB75143-B810-4467-B3F7-B829CB5BE84A}" type="slidenum">
              <a:rPr lang="en-US" sz="1300"/>
              <a:pPr eaLnBrk="1" hangingPunct="1"/>
              <a:t>38</a:t>
            </a:fld>
            <a:endParaRPr lang="en-US" sz="1300"/>
          </a:p>
        </p:txBody>
      </p:sp>
      <p:sp>
        <p:nvSpPr>
          <p:cNvPr id="290819" name="Rectangle 7"/>
          <p:cNvSpPr txBox="1">
            <a:spLocks noGrp="1" noChangeArrowheads="1"/>
          </p:cNvSpPr>
          <p:nvPr/>
        </p:nvSpPr>
        <p:spPr bwMode="auto">
          <a:xfrm>
            <a:off x="4145280" y="9146144"/>
            <a:ext cx="3169920" cy="47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38</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145280" y="9146144"/>
            <a:ext cx="3169920" cy="47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38</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70830" indent="-333903">
              <a:spcBef>
                <a:spcPct val="30000"/>
              </a:spcBef>
              <a:defRPr sz="1300">
                <a:solidFill>
                  <a:schemeClr val="tx1"/>
                </a:solidFill>
                <a:latin typeface="Times New Roman" panose="02020603050405020304" pitchFamily="18" charset="0"/>
              </a:defRPr>
            </a:lvl2pPr>
            <a:lvl3pPr marL="1340643" indent="-266787">
              <a:spcBef>
                <a:spcPct val="30000"/>
              </a:spcBef>
              <a:defRPr sz="1300">
                <a:solidFill>
                  <a:schemeClr val="tx1"/>
                </a:solidFill>
                <a:latin typeface="Times New Roman" panose="02020603050405020304" pitchFamily="18" charset="0"/>
              </a:defRPr>
            </a:lvl3pPr>
            <a:lvl4pPr marL="1877571" indent="-266787">
              <a:spcBef>
                <a:spcPct val="30000"/>
              </a:spcBef>
              <a:defRPr sz="1300">
                <a:solidFill>
                  <a:schemeClr val="tx1"/>
                </a:solidFill>
                <a:latin typeface="Times New Roman" panose="02020603050405020304" pitchFamily="18" charset="0"/>
              </a:defRPr>
            </a:lvl4pPr>
            <a:lvl5pPr marL="2412820" indent="-266787">
              <a:spcBef>
                <a:spcPct val="30000"/>
              </a:spcBef>
              <a:defRPr sz="1300">
                <a:solidFill>
                  <a:schemeClr val="tx1"/>
                </a:solidFill>
                <a:latin typeface="Times New Roman" panose="02020603050405020304" pitchFamily="18" charset="0"/>
              </a:defRPr>
            </a:lvl5pPr>
            <a:lvl6pPr marL="2896056" indent="-266787" eaLnBrk="0" fontAlgn="base" hangingPunct="0">
              <a:spcBef>
                <a:spcPct val="30000"/>
              </a:spcBef>
              <a:spcAft>
                <a:spcPct val="0"/>
              </a:spcAft>
              <a:defRPr sz="1300">
                <a:solidFill>
                  <a:schemeClr val="tx1"/>
                </a:solidFill>
                <a:latin typeface="Times New Roman" panose="02020603050405020304" pitchFamily="18" charset="0"/>
              </a:defRPr>
            </a:lvl6pPr>
            <a:lvl7pPr marL="3379292" indent="-266787" eaLnBrk="0" fontAlgn="base" hangingPunct="0">
              <a:spcBef>
                <a:spcPct val="30000"/>
              </a:spcBef>
              <a:spcAft>
                <a:spcPct val="0"/>
              </a:spcAft>
              <a:defRPr sz="1300">
                <a:solidFill>
                  <a:schemeClr val="tx1"/>
                </a:solidFill>
                <a:latin typeface="Times New Roman" panose="02020603050405020304" pitchFamily="18" charset="0"/>
              </a:defRPr>
            </a:lvl7pPr>
            <a:lvl8pPr marL="3862527" indent="-266787" eaLnBrk="0" fontAlgn="base" hangingPunct="0">
              <a:spcBef>
                <a:spcPct val="30000"/>
              </a:spcBef>
              <a:spcAft>
                <a:spcPct val="0"/>
              </a:spcAft>
              <a:defRPr sz="1300">
                <a:solidFill>
                  <a:schemeClr val="tx1"/>
                </a:solidFill>
                <a:latin typeface="Times New Roman" panose="02020603050405020304" pitchFamily="18" charset="0"/>
              </a:defRPr>
            </a:lvl8pPr>
            <a:lvl9pPr marL="4345762" indent="-266787"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5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70830" indent="-333903">
              <a:spcBef>
                <a:spcPct val="30000"/>
              </a:spcBef>
              <a:defRPr sz="1300">
                <a:solidFill>
                  <a:schemeClr val="tx1"/>
                </a:solidFill>
                <a:latin typeface="Times New Roman" panose="02020603050405020304" pitchFamily="18" charset="0"/>
              </a:defRPr>
            </a:lvl2pPr>
            <a:lvl3pPr marL="1340643" indent="-266787">
              <a:spcBef>
                <a:spcPct val="30000"/>
              </a:spcBef>
              <a:defRPr sz="1300">
                <a:solidFill>
                  <a:schemeClr val="tx1"/>
                </a:solidFill>
                <a:latin typeface="Times New Roman" panose="02020603050405020304" pitchFamily="18" charset="0"/>
              </a:defRPr>
            </a:lvl3pPr>
            <a:lvl4pPr marL="1877571" indent="-266787">
              <a:spcBef>
                <a:spcPct val="30000"/>
              </a:spcBef>
              <a:defRPr sz="1300">
                <a:solidFill>
                  <a:schemeClr val="tx1"/>
                </a:solidFill>
                <a:latin typeface="Times New Roman" panose="02020603050405020304" pitchFamily="18" charset="0"/>
              </a:defRPr>
            </a:lvl4pPr>
            <a:lvl5pPr marL="2412820" indent="-266787">
              <a:spcBef>
                <a:spcPct val="30000"/>
              </a:spcBef>
              <a:defRPr sz="1300">
                <a:solidFill>
                  <a:schemeClr val="tx1"/>
                </a:solidFill>
                <a:latin typeface="Times New Roman" panose="02020603050405020304" pitchFamily="18" charset="0"/>
              </a:defRPr>
            </a:lvl5pPr>
            <a:lvl6pPr marL="2896056" indent="-266787" eaLnBrk="0" fontAlgn="base" hangingPunct="0">
              <a:spcBef>
                <a:spcPct val="30000"/>
              </a:spcBef>
              <a:spcAft>
                <a:spcPct val="0"/>
              </a:spcAft>
              <a:defRPr sz="1300">
                <a:solidFill>
                  <a:schemeClr val="tx1"/>
                </a:solidFill>
                <a:latin typeface="Times New Roman" panose="02020603050405020304" pitchFamily="18" charset="0"/>
              </a:defRPr>
            </a:lvl6pPr>
            <a:lvl7pPr marL="3379292" indent="-266787" eaLnBrk="0" fontAlgn="base" hangingPunct="0">
              <a:spcBef>
                <a:spcPct val="30000"/>
              </a:spcBef>
              <a:spcAft>
                <a:spcPct val="0"/>
              </a:spcAft>
              <a:defRPr sz="1300">
                <a:solidFill>
                  <a:schemeClr val="tx1"/>
                </a:solidFill>
                <a:latin typeface="Times New Roman" panose="02020603050405020304" pitchFamily="18" charset="0"/>
              </a:defRPr>
            </a:lvl7pPr>
            <a:lvl8pPr marL="3862527" indent="-266787" eaLnBrk="0" fontAlgn="base" hangingPunct="0">
              <a:spcBef>
                <a:spcPct val="30000"/>
              </a:spcBef>
              <a:spcAft>
                <a:spcPct val="0"/>
              </a:spcAft>
              <a:defRPr sz="1300">
                <a:solidFill>
                  <a:schemeClr val="tx1"/>
                </a:solidFill>
                <a:latin typeface="Times New Roman" panose="02020603050405020304" pitchFamily="18" charset="0"/>
              </a:defRPr>
            </a:lvl8pPr>
            <a:lvl9pPr marL="4345762" indent="-266787"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500"/>
              <a:pPr>
                <a:spcBef>
                  <a:spcPct val="0"/>
                </a:spcBef>
              </a:pPr>
              <a:t>40</a:t>
            </a:fld>
            <a:endParaRPr lang="en-US" sz="1500"/>
          </a:p>
        </p:txBody>
      </p:sp>
    </p:spTree>
    <p:extLst>
      <p:ext uri="{BB962C8B-B14F-4D97-AF65-F5344CB8AC3E}">
        <p14:creationId xmlns:p14="http://schemas.microsoft.com/office/powerpoint/2010/main" val="4102469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05" indent="-302040" eaLnBrk="0" hangingPunct="0">
              <a:defRPr sz="2500">
                <a:solidFill>
                  <a:schemeClr val="tx1"/>
                </a:solidFill>
                <a:latin typeface="Times New Roman" pitchFamily="18" charset="0"/>
              </a:defRPr>
            </a:lvl2pPr>
            <a:lvl3pPr marL="1208161" indent="-241632" eaLnBrk="0" hangingPunct="0">
              <a:defRPr sz="2500">
                <a:solidFill>
                  <a:schemeClr val="tx1"/>
                </a:solidFill>
                <a:latin typeface="Times New Roman" pitchFamily="18" charset="0"/>
              </a:defRPr>
            </a:lvl3pPr>
            <a:lvl4pPr marL="1691426" indent="-241632" eaLnBrk="0" hangingPunct="0">
              <a:defRPr sz="2500">
                <a:solidFill>
                  <a:schemeClr val="tx1"/>
                </a:solidFill>
                <a:latin typeface="Times New Roman" pitchFamily="18" charset="0"/>
              </a:defRPr>
            </a:lvl4pPr>
            <a:lvl5pPr marL="2174690" indent="-241632" eaLnBrk="0" hangingPunct="0">
              <a:defRPr sz="2500">
                <a:solidFill>
                  <a:schemeClr val="tx1"/>
                </a:solidFill>
                <a:latin typeface="Times New Roman" pitchFamily="18" charset="0"/>
              </a:defRPr>
            </a:lvl5pPr>
            <a:lvl6pPr marL="2657954" indent="-241632" eaLnBrk="0" fontAlgn="base" hangingPunct="0">
              <a:spcBef>
                <a:spcPct val="0"/>
              </a:spcBef>
              <a:spcAft>
                <a:spcPct val="0"/>
              </a:spcAft>
              <a:defRPr sz="2500">
                <a:solidFill>
                  <a:schemeClr val="tx1"/>
                </a:solidFill>
                <a:latin typeface="Times New Roman" pitchFamily="18" charset="0"/>
              </a:defRPr>
            </a:lvl6pPr>
            <a:lvl7pPr marL="3141218" indent="-241632" eaLnBrk="0" fontAlgn="base" hangingPunct="0">
              <a:spcBef>
                <a:spcPct val="0"/>
              </a:spcBef>
              <a:spcAft>
                <a:spcPct val="0"/>
              </a:spcAft>
              <a:defRPr sz="2500">
                <a:solidFill>
                  <a:schemeClr val="tx1"/>
                </a:solidFill>
                <a:latin typeface="Times New Roman" pitchFamily="18" charset="0"/>
              </a:defRPr>
            </a:lvl7pPr>
            <a:lvl8pPr marL="3624483" indent="-241632" eaLnBrk="0" fontAlgn="base" hangingPunct="0">
              <a:spcBef>
                <a:spcPct val="0"/>
              </a:spcBef>
              <a:spcAft>
                <a:spcPct val="0"/>
              </a:spcAft>
              <a:defRPr sz="2500">
                <a:solidFill>
                  <a:schemeClr val="tx1"/>
                </a:solidFill>
                <a:latin typeface="Times New Roman" pitchFamily="18" charset="0"/>
              </a:defRPr>
            </a:lvl8pPr>
            <a:lvl9pPr marL="4107747" indent="-241632" eaLnBrk="0" fontAlgn="base" hangingPunct="0">
              <a:spcBef>
                <a:spcPct val="0"/>
              </a:spcBef>
              <a:spcAft>
                <a:spcPct val="0"/>
              </a:spcAft>
              <a:defRPr sz="2500">
                <a:solidFill>
                  <a:schemeClr val="tx1"/>
                </a:solidFill>
                <a:latin typeface="Times New Roman" pitchFamily="18" charset="0"/>
              </a:defRPr>
            </a:lvl9pPr>
          </a:lstStyle>
          <a:p>
            <a:fld id="{6CA442B7-7999-4C04-A871-C3EB39AAB729}" type="slidenum">
              <a:rPr lang="en-US" sz="1200">
                <a:solidFill>
                  <a:prstClr val="black"/>
                </a:solidFill>
              </a:rPr>
              <a:pPr/>
              <a:t>43</a:t>
            </a:fld>
            <a:endParaRPr lang="en-US" sz="1200">
              <a:solidFill>
                <a:prstClr val="black"/>
              </a:solidFill>
            </a:endParaRPr>
          </a:p>
        </p:txBody>
      </p:sp>
    </p:spTree>
    <p:extLst>
      <p:ext uri="{BB962C8B-B14F-4D97-AF65-F5344CB8AC3E}">
        <p14:creationId xmlns:p14="http://schemas.microsoft.com/office/powerpoint/2010/main" val="443057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47</a:t>
            </a:fld>
            <a:endParaRPr lang="en-US" sz="1200">
              <a:solidFill>
                <a:srgbClr val="000000"/>
              </a:solidFill>
            </a:endParaRPr>
          </a:p>
        </p:txBody>
      </p:sp>
    </p:spTree>
    <p:extLst>
      <p:ext uri="{BB962C8B-B14F-4D97-AF65-F5344CB8AC3E}">
        <p14:creationId xmlns:p14="http://schemas.microsoft.com/office/powerpoint/2010/main" val="2375563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48</a:t>
            </a:fld>
            <a:endParaRPr lang="en-US"/>
          </a:p>
        </p:txBody>
      </p:sp>
    </p:spTree>
    <p:extLst>
      <p:ext uri="{BB962C8B-B14F-4D97-AF65-F5344CB8AC3E}">
        <p14:creationId xmlns:p14="http://schemas.microsoft.com/office/powerpoint/2010/main" val="2021945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49</a:t>
            </a:fld>
            <a:endParaRPr lang="en-US"/>
          </a:p>
        </p:txBody>
      </p:sp>
    </p:spTree>
    <p:extLst>
      <p:ext uri="{BB962C8B-B14F-4D97-AF65-F5344CB8AC3E}">
        <p14:creationId xmlns:p14="http://schemas.microsoft.com/office/powerpoint/2010/main" val="3284388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038" indent="-319246" eaLnBrk="0" hangingPunct="0">
              <a:defRPr sz="1600">
                <a:solidFill>
                  <a:schemeClr val="tx1"/>
                </a:solidFill>
                <a:latin typeface="Tahoma" pitchFamily="34" charset="0"/>
              </a:defRPr>
            </a:lvl2pPr>
            <a:lvl3pPr marL="1276981" indent="-255396" eaLnBrk="0" hangingPunct="0">
              <a:defRPr sz="1600">
                <a:solidFill>
                  <a:schemeClr val="tx1"/>
                </a:solidFill>
                <a:latin typeface="Tahoma" pitchFamily="34" charset="0"/>
              </a:defRPr>
            </a:lvl3pPr>
            <a:lvl4pPr marL="1787773" indent="-255396" eaLnBrk="0" hangingPunct="0">
              <a:defRPr sz="1600">
                <a:solidFill>
                  <a:schemeClr val="tx1"/>
                </a:solidFill>
                <a:latin typeface="Tahoma" pitchFamily="34" charset="0"/>
              </a:defRPr>
            </a:lvl4pPr>
            <a:lvl5pPr marL="2298566" indent="-255396" eaLnBrk="0" hangingPunct="0">
              <a:defRPr sz="1600">
                <a:solidFill>
                  <a:schemeClr val="tx1"/>
                </a:solidFill>
                <a:latin typeface="Tahoma" pitchFamily="34" charset="0"/>
              </a:defRPr>
            </a:lvl5pPr>
            <a:lvl6pPr marL="2809358" indent="-255396" eaLnBrk="0" fontAlgn="base" hangingPunct="0">
              <a:spcBef>
                <a:spcPct val="0"/>
              </a:spcBef>
              <a:spcAft>
                <a:spcPct val="0"/>
              </a:spcAft>
              <a:defRPr sz="1600">
                <a:solidFill>
                  <a:schemeClr val="tx1"/>
                </a:solidFill>
                <a:latin typeface="Tahoma" pitchFamily="34" charset="0"/>
              </a:defRPr>
            </a:lvl6pPr>
            <a:lvl7pPr marL="3320150" indent="-255396" eaLnBrk="0" fontAlgn="base" hangingPunct="0">
              <a:spcBef>
                <a:spcPct val="0"/>
              </a:spcBef>
              <a:spcAft>
                <a:spcPct val="0"/>
              </a:spcAft>
              <a:defRPr sz="1600">
                <a:solidFill>
                  <a:schemeClr val="tx1"/>
                </a:solidFill>
                <a:latin typeface="Tahoma" pitchFamily="34" charset="0"/>
              </a:defRPr>
            </a:lvl7pPr>
            <a:lvl8pPr marL="3830943" indent="-255396" eaLnBrk="0" fontAlgn="base" hangingPunct="0">
              <a:spcBef>
                <a:spcPct val="0"/>
              </a:spcBef>
              <a:spcAft>
                <a:spcPct val="0"/>
              </a:spcAft>
              <a:defRPr sz="1600">
                <a:solidFill>
                  <a:schemeClr val="tx1"/>
                </a:solidFill>
                <a:latin typeface="Tahoma" pitchFamily="34" charset="0"/>
              </a:defRPr>
            </a:lvl8pPr>
            <a:lvl9pPr marL="4341734" indent="-255396" eaLnBrk="0" fontAlgn="base" hangingPunct="0">
              <a:spcBef>
                <a:spcPct val="0"/>
              </a:spcBef>
              <a:spcAft>
                <a:spcPct val="0"/>
              </a:spcAft>
              <a:defRPr sz="16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50</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80997" y="4789380"/>
            <a:ext cx="6240891" cy="453639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1978297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51</a:t>
            </a:fld>
            <a:endParaRPr lang="en-US" smtClean="0"/>
          </a:p>
        </p:txBody>
      </p:sp>
      <p:sp>
        <p:nvSpPr>
          <p:cNvPr id="205828" name="Rectangle 2"/>
          <p:cNvSpPr>
            <a:spLocks noGrp="1" noRot="1" noChangeAspect="1" noChangeArrowheads="1" noTextEdit="1"/>
          </p:cNvSpPr>
          <p:nvPr>
            <p:ph type="sldImg"/>
          </p:nvPr>
        </p:nvSpPr>
        <p:spPr>
          <a:xfrm>
            <a:off x="1381125" y="757238"/>
            <a:ext cx="5041900" cy="3781425"/>
          </a:xfrm>
          <a:ln/>
        </p:spPr>
      </p:sp>
      <p:sp>
        <p:nvSpPr>
          <p:cNvPr id="205829" name="Rectangle 3"/>
          <p:cNvSpPr>
            <a:spLocks noGrp="1" noChangeArrowheads="1"/>
          </p:cNvSpPr>
          <p:nvPr>
            <p:ph type="body" idx="1"/>
            <p:custDataLst>
              <p:tags r:id="rId1"/>
            </p:custDataLst>
          </p:nvPr>
        </p:nvSpPr>
        <p:spPr>
          <a:xfrm>
            <a:off x="310986" y="5111675"/>
            <a:ext cx="7198581" cy="453119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3236360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6</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pPr>
                <a:defRPr/>
              </a:pPr>
              <a:t>52</a:t>
            </a:fld>
            <a:endParaRPr lang="en-US"/>
          </a:p>
        </p:txBody>
      </p:sp>
    </p:spTree>
    <p:extLst>
      <p:ext uri="{BB962C8B-B14F-4D97-AF65-F5344CB8AC3E}">
        <p14:creationId xmlns:p14="http://schemas.microsoft.com/office/powerpoint/2010/main" val="1360475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53</a:t>
            </a:fld>
            <a:endParaRPr lang="en-US" smtClean="0">
              <a:latin typeface="Times New Roman" pitchFamily="18" charset="0"/>
            </a:endParaRPr>
          </a:p>
        </p:txBody>
      </p:sp>
    </p:spTree>
    <p:extLst>
      <p:ext uri="{BB962C8B-B14F-4D97-AF65-F5344CB8AC3E}">
        <p14:creationId xmlns:p14="http://schemas.microsoft.com/office/powerpoint/2010/main" val="3016129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038" indent="-319246" eaLnBrk="0" hangingPunct="0">
              <a:defRPr sz="1600">
                <a:solidFill>
                  <a:schemeClr val="tx1"/>
                </a:solidFill>
                <a:latin typeface="Tahoma" pitchFamily="34" charset="0"/>
              </a:defRPr>
            </a:lvl2pPr>
            <a:lvl3pPr marL="1276981" indent="-255396" eaLnBrk="0" hangingPunct="0">
              <a:defRPr sz="1600">
                <a:solidFill>
                  <a:schemeClr val="tx1"/>
                </a:solidFill>
                <a:latin typeface="Tahoma" pitchFamily="34" charset="0"/>
              </a:defRPr>
            </a:lvl3pPr>
            <a:lvl4pPr marL="1787773" indent="-255396" eaLnBrk="0" hangingPunct="0">
              <a:defRPr sz="1600">
                <a:solidFill>
                  <a:schemeClr val="tx1"/>
                </a:solidFill>
                <a:latin typeface="Tahoma" pitchFamily="34" charset="0"/>
              </a:defRPr>
            </a:lvl4pPr>
            <a:lvl5pPr marL="2298566" indent="-255396" eaLnBrk="0" hangingPunct="0">
              <a:defRPr sz="1600">
                <a:solidFill>
                  <a:schemeClr val="tx1"/>
                </a:solidFill>
                <a:latin typeface="Tahoma" pitchFamily="34" charset="0"/>
              </a:defRPr>
            </a:lvl5pPr>
            <a:lvl6pPr marL="2809358" indent="-255396" eaLnBrk="0" fontAlgn="base" hangingPunct="0">
              <a:spcBef>
                <a:spcPct val="0"/>
              </a:spcBef>
              <a:spcAft>
                <a:spcPct val="0"/>
              </a:spcAft>
              <a:defRPr sz="1600">
                <a:solidFill>
                  <a:schemeClr val="tx1"/>
                </a:solidFill>
                <a:latin typeface="Tahoma" pitchFamily="34" charset="0"/>
              </a:defRPr>
            </a:lvl6pPr>
            <a:lvl7pPr marL="3320150" indent="-255396" eaLnBrk="0" fontAlgn="base" hangingPunct="0">
              <a:spcBef>
                <a:spcPct val="0"/>
              </a:spcBef>
              <a:spcAft>
                <a:spcPct val="0"/>
              </a:spcAft>
              <a:defRPr sz="1600">
                <a:solidFill>
                  <a:schemeClr val="tx1"/>
                </a:solidFill>
                <a:latin typeface="Tahoma" pitchFamily="34" charset="0"/>
              </a:defRPr>
            </a:lvl7pPr>
            <a:lvl8pPr marL="3830943" indent="-255396" eaLnBrk="0" fontAlgn="base" hangingPunct="0">
              <a:spcBef>
                <a:spcPct val="0"/>
              </a:spcBef>
              <a:spcAft>
                <a:spcPct val="0"/>
              </a:spcAft>
              <a:defRPr sz="1600">
                <a:solidFill>
                  <a:schemeClr val="tx1"/>
                </a:solidFill>
                <a:latin typeface="Tahoma" pitchFamily="34" charset="0"/>
              </a:defRPr>
            </a:lvl8pPr>
            <a:lvl9pPr marL="4341734" indent="-255396" eaLnBrk="0" fontAlgn="base" hangingPunct="0">
              <a:spcBef>
                <a:spcPct val="0"/>
              </a:spcBef>
              <a:spcAft>
                <a:spcPct val="0"/>
              </a:spcAft>
              <a:defRPr sz="16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54</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89575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55</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4BE74A9C-F736-4A46-8F04-E497F0990AF5}" type="slidenum">
              <a:rPr lang="en-US" sz="1200"/>
              <a:pPr eaLnBrk="1" hangingPunct="1"/>
              <a:t>57</a:t>
            </a:fld>
            <a:endParaRPr lang="en-US" sz="1200"/>
          </a:p>
        </p:txBody>
      </p:sp>
    </p:spTree>
    <p:extLst>
      <p:ext uri="{BB962C8B-B14F-4D97-AF65-F5344CB8AC3E}">
        <p14:creationId xmlns:p14="http://schemas.microsoft.com/office/powerpoint/2010/main" val="1421484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C378A3FC-A43D-44EB-A4ED-621FAED01260}" type="slidenum">
              <a:rPr lang="en-US" sz="1200"/>
              <a:pPr eaLnBrk="1" hangingPunct="1"/>
              <a:t>61</a:t>
            </a:fld>
            <a:endParaRPr lang="en-US" sz="1200"/>
          </a:p>
        </p:txBody>
      </p:sp>
    </p:spTree>
    <p:extLst>
      <p:ext uri="{BB962C8B-B14F-4D97-AF65-F5344CB8AC3E}">
        <p14:creationId xmlns:p14="http://schemas.microsoft.com/office/powerpoint/2010/main" val="3299611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5A13872E-1B2C-45E7-BEB0-04587E7E4990}" type="slidenum">
              <a:rPr lang="en-US" sz="1200"/>
              <a:pPr eaLnBrk="1" hangingPunct="1"/>
              <a:t>62</a:t>
            </a:fld>
            <a:endParaRPr lang="en-US" sz="1200"/>
          </a:p>
        </p:txBody>
      </p:sp>
    </p:spTree>
    <p:extLst>
      <p:ext uri="{BB962C8B-B14F-4D97-AF65-F5344CB8AC3E}">
        <p14:creationId xmlns:p14="http://schemas.microsoft.com/office/powerpoint/2010/main" val="2921979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B896B472-23FF-405B-9425-906560F4FA33}" type="slidenum">
              <a:rPr lang="en-US" sz="1200"/>
              <a:pPr eaLnBrk="1" hangingPunct="1"/>
              <a:t>63</a:t>
            </a:fld>
            <a:endParaRPr lang="en-US" sz="1200"/>
          </a:p>
        </p:txBody>
      </p:sp>
    </p:spTree>
    <p:extLst>
      <p:ext uri="{BB962C8B-B14F-4D97-AF65-F5344CB8AC3E}">
        <p14:creationId xmlns:p14="http://schemas.microsoft.com/office/powerpoint/2010/main" val="3176319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9F65FF4F-BFE1-4C58-B864-BA1DC5AF9AAA}" type="slidenum">
              <a:rPr lang="en-US" sz="1200"/>
              <a:pPr eaLnBrk="1" hangingPunct="1"/>
              <a:t>64</a:t>
            </a:fld>
            <a:endParaRPr lang="en-US" sz="1200"/>
          </a:p>
        </p:txBody>
      </p:sp>
    </p:spTree>
    <p:extLst>
      <p:ext uri="{BB962C8B-B14F-4D97-AF65-F5344CB8AC3E}">
        <p14:creationId xmlns:p14="http://schemas.microsoft.com/office/powerpoint/2010/main" val="13616293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AF6F4467-F934-4744-A8B0-07EE095F2EB3}" type="slidenum">
              <a:rPr lang="en-US" sz="1200"/>
              <a:pPr eaLnBrk="1" hangingPunct="1"/>
              <a:t>65</a:t>
            </a:fld>
            <a:endParaRPr lang="en-US" sz="1200"/>
          </a:p>
        </p:txBody>
      </p:sp>
    </p:spTree>
    <p:extLst>
      <p:ext uri="{BB962C8B-B14F-4D97-AF65-F5344CB8AC3E}">
        <p14:creationId xmlns:p14="http://schemas.microsoft.com/office/powerpoint/2010/main" val="21703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C8C0DCD6-70E5-434E-8328-729844F2ABCB}" type="slidenum">
              <a:rPr lang="en-US" sz="1200"/>
              <a:pPr eaLnBrk="1" hangingPunct="1"/>
              <a:t>8</a:t>
            </a:fld>
            <a:endParaRPr lang="en-US" sz="120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20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DCD69F63-0E7D-41AF-B4D0-91FFAEF28275}" type="slidenum">
              <a:rPr lang="en-US" sz="1200"/>
              <a:pPr eaLnBrk="1" hangingPunct="1"/>
              <a:t>66</a:t>
            </a:fld>
            <a:endParaRPr lang="en-US" sz="1200"/>
          </a:p>
        </p:txBody>
      </p:sp>
    </p:spTree>
    <p:extLst>
      <p:ext uri="{BB962C8B-B14F-4D97-AF65-F5344CB8AC3E}">
        <p14:creationId xmlns:p14="http://schemas.microsoft.com/office/powerpoint/2010/main" val="14160121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8D99A03C-2D96-4A8B-8258-453544665A49}" type="slidenum">
              <a:rPr lang="en-US" sz="1200"/>
              <a:pPr eaLnBrk="1" hangingPunct="1"/>
              <a:t>67</a:t>
            </a:fld>
            <a:endParaRPr lang="en-US" sz="1200"/>
          </a:p>
        </p:txBody>
      </p:sp>
    </p:spTree>
    <p:extLst>
      <p:ext uri="{BB962C8B-B14F-4D97-AF65-F5344CB8AC3E}">
        <p14:creationId xmlns:p14="http://schemas.microsoft.com/office/powerpoint/2010/main" val="12220581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321F86C9-8F1E-4169-BD9A-0E71CA7EE9D1}" type="slidenum">
              <a:rPr lang="en-US" sz="1200"/>
              <a:pPr eaLnBrk="1" hangingPunct="1"/>
              <a:t>68</a:t>
            </a:fld>
            <a:endParaRPr lang="en-US" sz="1200"/>
          </a:p>
        </p:txBody>
      </p:sp>
    </p:spTree>
    <p:extLst>
      <p:ext uri="{BB962C8B-B14F-4D97-AF65-F5344CB8AC3E}">
        <p14:creationId xmlns:p14="http://schemas.microsoft.com/office/powerpoint/2010/main" val="40327333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Times New Roman" pitchFamily="18" charset="0"/>
              </a:defRPr>
            </a:lvl1pPr>
            <a:lvl2pPr marL="861125" indent="-331202" eaLnBrk="0" hangingPunct="0">
              <a:defRPr sz="2700">
                <a:solidFill>
                  <a:schemeClr val="tx1"/>
                </a:solidFill>
                <a:latin typeface="Times New Roman" pitchFamily="18" charset="0"/>
              </a:defRPr>
            </a:lvl2pPr>
            <a:lvl3pPr marL="1324806" indent="-264961" eaLnBrk="0" hangingPunct="0">
              <a:defRPr sz="2700">
                <a:solidFill>
                  <a:schemeClr val="tx1"/>
                </a:solidFill>
                <a:latin typeface="Times New Roman" pitchFamily="18" charset="0"/>
              </a:defRPr>
            </a:lvl3pPr>
            <a:lvl4pPr marL="1854729" indent="-264961" eaLnBrk="0" hangingPunct="0">
              <a:defRPr sz="2700">
                <a:solidFill>
                  <a:schemeClr val="tx1"/>
                </a:solidFill>
                <a:latin typeface="Times New Roman" pitchFamily="18" charset="0"/>
              </a:defRPr>
            </a:lvl4pPr>
            <a:lvl5pPr marL="2384651" indent="-264961" eaLnBrk="0" hangingPunct="0">
              <a:defRPr sz="2700">
                <a:solidFill>
                  <a:schemeClr val="tx1"/>
                </a:solidFill>
                <a:latin typeface="Times New Roman" pitchFamily="18" charset="0"/>
              </a:defRPr>
            </a:lvl5pPr>
            <a:lvl6pPr marL="2914574" indent="-264961" eaLnBrk="0" fontAlgn="base" hangingPunct="0">
              <a:spcBef>
                <a:spcPct val="0"/>
              </a:spcBef>
              <a:spcAft>
                <a:spcPct val="0"/>
              </a:spcAft>
              <a:defRPr sz="2700">
                <a:solidFill>
                  <a:schemeClr val="tx1"/>
                </a:solidFill>
                <a:latin typeface="Times New Roman" pitchFamily="18" charset="0"/>
              </a:defRPr>
            </a:lvl6pPr>
            <a:lvl7pPr marL="3444497" indent="-264961" eaLnBrk="0" fontAlgn="base" hangingPunct="0">
              <a:spcBef>
                <a:spcPct val="0"/>
              </a:spcBef>
              <a:spcAft>
                <a:spcPct val="0"/>
              </a:spcAft>
              <a:defRPr sz="2700">
                <a:solidFill>
                  <a:schemeClr val="tx1"/>
                </a:solidFill>
                <a:latin typeface="Times New Roman" pitchFamily="18" charset="0"/>
              </a:defRPr>
            </a:lvl7pPr>
            <a:lvl8pPr marL="3974419" indent="-264961" eaLnBrk="0" fontAlgn="base" hangingPunct="0">
              <a:spcBef>
                <a:spcPct val="0"/>
              </a:spcBef>
              <a:spcAft>
                <a:spcPct val="0"/>
              </a:spcAft>
              <a:defRPr sz="2700">
                <a:solidFill>
                  <a:schemeClr val="tx1"/>
                </a:solidFill>
                <a:latin typeface="Times New Roman" pitchFamily="18" charset="0"/>
              </a:defRPr>
            </a:lvl8pPr>
            <a:lvl9pPr marL="4504341" indent="-264961" eaLnBrk="0" fontAlgn="base" hangingPunct="0">
              <a:spcBef>
                <a:spcPct val="0"/>
              </a:spcBef>
              <a:spcAft>
                <a:spcPct val="0"/>
              </a:spcAft>
              <a:defRPr sz="2700">
                <a:solidFill>
                  <a:schemeClr val="tx1"/>
                </a:solidFill>
                <a:latin typeface="Times New Roman" pitchFamily="18" charset="0"/>
              </a:defRPr>
            </a:lvl9pPr>
          </a:lstStyle>
          <a:p>
            <a:pPr eaLnBrk="1" hangingPunct="1">
              <a:defRPr/>
            </a:pPr>
            <a:fld id="{D6254769-3207-4A1E-B75B-B55E98632125}" type="slidenum">
              <a:rPr lang="en-US" sz="1300">
                <a:solidFill>
                  <a:srgbClr val="000000"/>
                </a:solidFill>
              </a:rPr>
              <a:pPr eaLnBrk="1" hangingPunct="1">
                <a:defRPr/>
              </a:pPr>
              <a:t>69</a:t>
            </a:fld>
            <a:endParaRPr lang="en-US" sz="1300">
              <a:solidFill>
                <a:srgbClr val="000000"/>
              </a:solidFill>
            </a:endParaRPr>
          </a:p>
        </p:txBody>
      </p:sp>
    </p:spTree>
    <p:extLst>
      <p:ext uri="{BB962C8B-B14F-4D97-AF65-F5344CB8AC3E}">
        <p14:creationId xmlns:p14="http://schemas.microsoft.com/office/powerpoint/2010/main" val="30099074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70</a:t>
            </a:fld>
            <a:endParaRPr lang="en-US">
              <a:solidFill>
                <a:srgbClr val="000000"/>
              </a:solidFill>
            </a:endParaRPr>
          </a:p>
        </p:txBody>
      </p:sp>
    </p:spTree>
    <p:extLst>
      <p:ext uri="{BB962C8B-B14F-4D97-AF65-F5344CB8AC3E}">
        <p14:creationId xmlns:p14="http://schemas.microsoft.com/office/powerpoint/2010/main" val="249171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71</a:t>
            </a:fld>
            <a:endParaRPr lang="en-US">
              <a:solidFill>
                <a:srgbClr val="000000"/>
              </a:solidFill>
            </a:endParaRPr>
          </a:p>
        </p:txBody>
      </p:sp>
    </p:spTree>
    <p:extLst>
      <p:ext uri="{BB962C8B-B14F-4D97-AF65-F5344CB8AC3E}">
        <p14:creationId xmlns:p14="http://schemas.microsoft.com/office/powerpoint/2010/main" val="27041445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a:solidFill>
                  <a:schemeClr val="tx1"/>
                </a:solidFill>
                <a:latin typeface="Tahoma" pitchFamily="34" charset="0"/>
              </a:defRPr>
            </a:lvl1pPr>
            <a:lvl2pPr marL="861125" indent="-331202" eaLnBrk="0" hangingPunct="0">
              <a:defRPr sz="1700">
                <a:solidFill>
                  <a:schemeClr val="tx1"/>
                </a:solidFill>
                <a:latin typeface="Tahoma" pitchFamily="34" charset="0"/>
              </a:defRPr>
            </a:lvl2pPr>
            <a:lvl3pPr marL="1324806" indent="-264961" eaLnBrk="0" hangingPunct="0">
              <a:defRPr sz="1700">
                <a:solidFill>
                  <a:schemeClr val="tx1"/>
                </a:solidFill>
                <a:latin typeface="Tahoma" pitchFamily="34" charset="0"/>
              </a:defRPr>
            </a:lvl3pPr>
            <a:lvl4pPr marL="1854729" indent="-264961" eaLnBrk="0" hangingPunct="0">
              <a:defRPr sz="1700">
                <a:solidFill>
                  <a:schemeClr val="tx1"/>
                </a:solidFill>
                <a:latin typeface="Tahoma" pitchFamily="34" charset="0"/>
              </a:defRPr>
            </a:lvl4pPr>
            <a:lvl5pPr marL="2384651" indent="-264961" eaLnBrk="0" hangingPunct="0">
              <a:defRPr sz="1700">
                <a:solidFill>
                  <a:schemeClr val="tx1"/>
                </a:solidFill>
                <a:latin typeface="Tahoma" pitchFamily="34" charset="0"/>
              </a:defRPr>
            </a:lvl5pPr>
            <a:lvl6pPr marL="2914574" indent="-264961" eaLnBrk="0" fontAlgn="base" hangingPunct="0">
              <a:spcBef>
                <a:spcPct val="0"/>
              </a:spcBef>
              <a:spcAft>
                <a:spcPct val="0"/>
              </a:spcAft>
              <a:defRPr sz="1700">
                <a:solidFill>
                  <a:schemeClr val="tx1"/>
                </a:solidFill>
                <a:latin typeface="Tahoma" pitchFamily="34" charset="0"/>
              </a:defRPr>
            </a:lvl6pPr>
            <a:lvl7pPr marL="3444497" indent="-264961" eaLnBrk="0" fontAlgn="base" hangingPunct="0">
              <a:spcBef>
                <a:spcPct val="0"/>
              </a:spcBef>
              <a:spcAft>
                <a:spcPct val="0"/>
              </a:spcAft>
              <a:defRPr sz="1700">
                <a:solidFill>
                  <a:schemeClr val="tx1"/>
                </a:solidFill>
                <a:latin typeface="Tahoma" pitchFamily="34" charset="0"/>
              </a:defRPr>
            </a:lvl7pPr>
            <a:lvl8pPr marL="3974419" indent="-264961" eaLnBrk="0" fontAlgn="base" hangingPunct="0">
              <a:spcBef>
                <a:spcPct val="0"/>
              </a:spcBef>
              <a:spcAft>
                <a:spcPct val="0"/>
              </a:spcAft>
              <a:defRPr sz="1700">
                <a:solidFill>
                  <a:schemeClr val="tx1"/>
                </a:solidFill>
                <a:latin typeface="Tahoma" pitchFamily="34" charset="0"/>
              </a:defRPr>
            </a:lvl8pPr>
            <a:lvl9pPr marL="4504341" indent="-264961" eaLnBrk="0" fontAlgn="base" hangingPunct="0">
              <a:spcBef>
                <a:spcPct val="0"/>
              </a:spcBef>
              <a:spcAft>
                <a:spcPct val="0"/>
              </a:spcAft>
              <a:defRPr sz="17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72</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25982131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73</a:t>
            </a:fld>
            <a:endParaRPr lang="en-US">
              <a:solidFill>
                <a:srgbClr val="000000"/>
              </a:solidFill>
            </a:endParaRPr>
          </a:p>
        </p:txBody>
      </p:sp>
    </p:spTree>
    <p:extLst>
      <p:ext uri="{BB962C8B-B14F-4D97-AF65-F5344CB8AC3E}">
        <p14:creationId xmlns:p14="http://schemas.microsoft.com/office/powerpoint/2010/main" val="33708713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74</a:t>
            </a:fld>
            <a:endParaRPr lang="en-US">
              <a:solidFill>
                <a:srgbClr val="000000"/>
              </a:solidFill>
            </a:endParaRPr>
          </a:p>
        </p:txBody>
      </p:sp>
    </p:spTree>
    <p:extLst>
      <p:ext uri="{BB962C8B-B14F-4D97-AF65-F5344CB8AC3E}">
        <p14:creationId xmlns:p14="http://schemas.microsoft.com/office/powerpoint/2010/main" val="28173114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00A861C3-138D-4111-BE25-E209CDA42088}" type="slidenum">
              <a:rPr lang="en-US" sz="1300"/>
              <a:pPr eaLnBrk="1" hangingPunct="1"/>
              <a:t>75</a:t>
            </a:fld>
            <a:endParaRPr lang="en-US" sz="1300"/>
          </a:p>
        </p:txBody>
      </p:sp>
    </p:spTree>
    <p:extLst>
      <p:ext uri="{BB962C8B-B14F-4D97-AF65-F5344CB8AC3E}">
        <p14:creationId xmlns:p14="http://schemas.microsoft.com/office/powerpoint/2010/main" val="1052171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11</a:t>
            </a:fld>
            <a:endParaRPr lang="en-US" smtClean="0">
              <a:latin typeface="Times New Roman" pitchFamily="18" charset="0"/>
            </a:endParaRPr>
          </a:p>
        </p:txBody>
      </p:sp>
    </p:spTree>
    <p:extLst>
      <p:ext uri="{BB962C8B-B14F-4D97-AF65-F5344CB8AC3E}">
        <p14:creationId xmlns:p14="http://schemas.microsoft.com/office/powerpoint/2010/main" val="31504468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F49861E-BCBB-4963-A1CD-739578B2FDC9}" type="slidenum">
              <a:rPr lang="en-US" sz="1300"/>
              <a:pPr eaLnBrk="1" hangingPunct="1"/>
              <a:t>77</a:t>
            </a:fld>
            <a:endParaRPr lang="en-US" sz="1300"/>
          </a:p>
        </p:txBody>
      </p:sp>
    </p:spTree>
    <p:extLst>
      <p:ext uri="{BB962C8B-B14F-4D97-AF65-F5344CB8AC3E}">
        <p14:creationId xmlns:p14="http://schemas.microsoft.com/office/powerpoint/2010/main" val="26539895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A05DE77C-064D-4D64-89EB-1E24771C6E3E}" type="slidenum">
              <a:rPr lang="en-US" sz="1300"/>
              <a:pPr eaLnBrk="1" hangingPunct="1"/>
              <a:t>78</a:t>
            </a:fld>
            <a:endParaRPr lang="en-US" sz="1300"/>
          </a:p>
        </p:txBody>
      </p:sp>
    </p:spTree>
    <p:extLst>
      <p:ext uri="{BB962C8B-B14F-4D97-AF65-F5344CB8AC3E}">
        <p14:creationId xmlns:p14="http://schemas.microsoft.com/office/powerpoint/2010/main" val="6938286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81</a:t>
            </a:fld>
            <a:endParaRPr lang="en-US"/>
          </a:p>
        </p:txBody>
      </p:sp>
    </p:spTree>
    <p:extLst>
      <p:ext uri="{BB962C8B-B14F-4D97-AF65-F5344CB8AC3E}">
        <p14:creationId xmlns:p14="http://schemas.microsoft.com/office/powerpoint/2010/main" val="12027065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82</a:t>
            </a:fld>
            <a:endParaRPr lang="en-US">
              <a:solidFill>
                <a:srgbClr val="000000"/>
              </a:solidFill>
            </a:endParaRPr>
          </a:p>
        </p:txBody>
      </p:sp>
    </p:spTree>
    <p:extLst>
      <p:ext uri="{BB962C8B-B14F-4D97-AF65-F5344CB8AC3E}">
        <p14:creationId xmlns:p14="http://schemas.microsoft.com/office/powerpoint/2010/main" val="34511381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75271C-AD0B-436C-B806-386D80B543D0}" type="slidenum">
              <a:rPr lang="en-US" smtClean="0"/>
              <a:pPr>
                <a:defRPr/>
              </a:pPr>
              <a:t>84</a:t>
            </a:fld>
            <a:endParaRPr lang="en-US"/>
          </a:p>
        </p:txBody>
      </p:sp>
    </p:spTree>
    <p:extLst>
      <p:ext uri="{BB962C8B-B14F-4D97-AF65-F5344CB8AC3E}">
        <p14:creationId xmlns:p14="http://schemas.microsoft.com/office/powerpoint/2010/main" val="2311560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3428"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9679" indent="-299876">
              <a:defRPr>
                <a:solidFill>
                  <a:schemeClr val="tx1"/>
                </a:solidFill>
                <a:latin typeface="Arial" pitchFamily="34" charset="0"/>
              </a:defRPr>
            </a:lvl2pPr>
            <a:lvl3pPr marL="1199506" indent="-239902">
              <a:defRPr>
                <a:solidFill>
                  <a:schemeClr val="tx1"/>
                </a:solidFill>
                <a:latin typeface="Arial" pitchFamily="34" charset="0"/>
              </a:defRPr>
            </a:lvl3pPr>
            <a:lvl4pPr marL="1679308" indent="-239902">
              <a:defRPr>
                <a:solidFill>
                  <a:schemeClr val="tx1"/>
                </a:solidFill>
                <a:latin typeface="Arial" pitchFamily="34" charset="0"/>
              </a:defRPr>
            </a:lvl4pPr>
            <a:lvl5pPr marL="2159111" indent="-239902">
              <a:defRPr>
                <a:solidFill>
                  <a:schemeClr val="tx1"/>
                </a:solidFill>
                <a:latin typeface="Arial" pitchFamily="34" charset="0"/>
              </a:defRPr>
            </a:lvl5pPr>
            <a:lvl6pPr marL="2638913" indent="-239902" eaLnBrk="0" fontAlgn="base" hangingPunct="0">
              <a:spcBef>
                <a:spcPct val="0"/>
              </a:spcBef>
              <a:spcAft>
                <a:spcPct val="0"/>
              </a:spcAft>
              <a:defRPr>
                <a:solidFill>
                  <a:schemeClr val="tx1"/>
                </a:solidFill>
                <a:latin typeface="Arial" pitchFamily="34" charset="0"/>
              </a:defRPr>
            </a:lvl6pPr>
            <a:lvl7pPr marL="3118715" indent="-239902" eaLnBrk="0" fontAlgn="base" hangingPunct="0">
              <a:spcBef>
                <a:spcPct val="0"/>
              </a:spcBef>
              <a:spcAft>
                <a:spcPct val="0"/>
              </a:spcAft>
              <a:defRPr>
                <a:solidFill>
                  <a:schemeClr val="tx1"/>
                </a:solidFill>
                <a:latin typeface="Arial" pitchFamily="34" charset="0"/>
              </a:defRPr>
            </a:lvl7pPr>
            <a:lvl8pPr marL="3598517" indent="-239902" eaLnBrk="0" fontAlgn="base" hangingPunct="0">
              <a:spcBef>
                <a:spcPct val="0"/>
              </a:spcBef>
              <a:spcAft>
                <a:spcPct val="0"/>
              </a:spcAft>
              <a:defRPr>
                <a:solidFill>
                  <a:schemeClr val="tx1"/>
                </a:solidFill>
                <a:latin typeface="Arial" pitchFamily="34" charset="0"/>
              </a:defRPr>
            </a:lvl8pPr>
            <a:lvl9pPr marL="4078320" indent="-239902"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3429"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70662" indent="-296408" eaLnBrk="0" hangingPunct="0">
              <a:defRPr sz="800">
                <a:solidFill>
                  <a:schemeClr val="tx1"/>
                </a:solidFill>
                <a:latin typeface="Garamond" panose="02020404030301010803" pitchFamily="18" charset="0"/>
                <a:cs typeface="Arial" panose="020B0604020202020204" pitchFamily="34" charset="0"/>
              </a:defRPr>
            </a:lvl2pPr>
            <a:lvl3pPr marL="1185634" indent="-237127" eaLnBrk="0" hangingPunct="0">
              <a:defRPr sz="800">
                <a:solidFill>
                  <a:schemeClr val="tx1"/>
                </a:solidFill>
                <a:latin typeface="Garamond" panose="02020404030301010803" pitchFamily="18" charset="0"/>
                <a:cs typeface="Arial" panose="020B0604020202020204" pitchFamily="34" charset="0"/>
              </a:defRPr>
            </a:lvl3pPr>
            <a:lvl4pPr marL="1659887" indent="-237127" eaLnBrk="0" hangingPunct="0">
              <a:defRPr sz="800">
                <a:solidFill>
                  <a:schemeClr val="tx1"/>
                </a:solidFill>
                <a:latin typeface="Garamond" panose="02020404030301010803" pitchFamily="18" charset="0"/>
                <a:cs typeface="Arial" panose="020B0604020202020204" pitchFamily="34" charset="0"/>
              </a:defRPr>
            </a:lvl4pPr>
            <a:lvl5pPr marL="2134141" indent="-237127" eaLnBrk="0" hangingPunct="0">
              <a:defRPr sz="800">
                <a:solidFill>
                  <a:schemeClr val="tx1"/>
                </a:solidFill>
                <a:latin typeface="Garamond" panose="02020404030301010803" pitchFamily="18" charset="0"/>
                <a:cs typeface="Arial" panose="020B0604020202020204" pitchFamily="34" charset="0"/>
              </a:defRPr>
            </a:lvl5pPr>
            <a:lvl6pPr marL="2608395" indent="-237127"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3082648" indent="-237127"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556902" indent="-237127"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4031155" indent="-237127"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7DF4766F-5926-4C9D-A70D-7F0C6050B807}" type="slidenum">
              <a:rPr lang="en-US" altLang="en-US" sz="1200">
                <a:latin typeface="Times New Roman" panose="02020603050405020304" pitchFamily="18" charset="0"/>
              </a:rPr>
              <a:pPr/>
              <a:t>86</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7041606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9679" indent="-299876">
              <a:defRPr>
                <a:solidFill>
                  <a:schemeClr val="tx1"/>
                </a:solidFill>
                <a:latin typeface="Arial" pitchFamily="34" charset="0"/>
              </a:defRPr>
            </a:lvl2pPr>
            <a:lvl3pPr marL="1199506" indent="-239902">
              <a:defRPr>
                <a:solidFill>
                  <a:schemeClr val="tx1"/>
                </a:solidFill>
                <a:latin typeface="Arial" pitchFamily="34" charset="0"/>
              </a:defRPr>
            </a:lvl3pPr>
            <a:lvl4pPr marL="1679308" indent="-239902">
              <a:defRPr>
                <a:solidFill>
                  <a:schemeClr val="tx1"/>
                </a:solidFill>
                <a:latin typeface="Arial" pitchFamily="34" charset="0"/>
              </a:defRPr>
            </a:lvl4pPr>
            <a:lvl5pPr marL="2159111" indent="-239902">
              <a:defRPr>
                <a:solidFill>
                  <a:schemeClr val="tx1"/>
                </a:solidFill>
                <a:latin typeface="Arial" pitchFamily="34" charset="0"/>
              </a:defRPr>
            </a:lvl5pPr>
            <a:lvl6pPr marL="2638913" indent="-239902" eaLnBrk="0" fontAlgn="base" hangingPunct="0">
              <a:spcBef>
                <a:spcPct val="0"/>
              </a:spcBef>
              <a:spcAft>
                <a:spcPct val="0"/>
              </a:spcAft>
              <a:defRPr>
                <a:solidFill>
                  <a:schemeClr val="tx1"/>
                </a:solidFill>
                <a:latin typeface="Arial" pitchFamily="34" charset="0"/>
              </a:defRPr>
            </a:lvl6pPr>
            <a:lvl7pPr marL="3118715" indent="-239902" eaLnBrk="0" fontAlgn="base" hangingPunct="0">
              <a:spcBef>
                <a:spcPct val="0"/>
              </a:spcBef>
              <a:spcAft>
                <a:spcPct val="0"/>
              </a:spcAft>
              <a:defRPr>
                <a:solidFill>
                  <a:schemeClr val="tx1"/>
                </a:solidFill>
                <a:latin typeface="Arial" pitchFamily="34" charset="0"/>
              </a:defRPr>
            </a:lvl7pPr>
            <a:lvl8pPr marL="3598517" indent="-239902" eaLnBrk="0" fontAlgn="base" hangingPunct="0">
              <a:spcBef>
                <a:spcPct val="0"/>
              </a:spcBef>
              <a:spcAft>
                <a:spcPct val="0"/>
              </a:spcAft>
              <a:defRPr>
                <a:solidFill>
                  <a:schemeClr val="tx1"/>
                </a:solidFill>
                <a:latin typeface="Arial" pitchFamily="34" charset="0"/>
              </a:defRPr>
            </a:lvl8pPr>
            <a:lvl9pPr marL="4078320" indent="-239902"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70662" indent="-296408" eaLnBrk="0" hangingPunct="0">
              <a:defRPr sz="800">
                <a:solidFill>
                  <a:schemeClr val="tx1"/>
                </a:solidFill>
                <a:latin typeface="Garamond" panose="02020404030301010803" pitchFamily="18" charset="0"/>
                <a:cs typeface="Arial" panose="020B0604020202020204" pitchFamily="34" charset="0"/>
              </a:defRPr>
            </a:lvl2pPr>
            <a:lvl3pPr marL="1185634" indent="-237127" eaLnBrk="0" hangingPunct="0">
              <a:defRPr sz="800">
                <a:solidFill>
                  <a:schemeClr val="tx1"/>
                </a:solidFill>
                <a:latin typeface="Garamond" panose="02020404030301010803" pitchFamily="18" charset="0"/>
                <a:cs typeface="Arial" panose="020B0604020202020204" pitchFamily="34" charset="0"/>
              </a:defRPr>
            </a:lvl3pPr>
            <a:lvl4pPr marL="1659887" indent="-237127" eaLnBrk="0" hangingPunct="0">
              <a:defRPr sz="800">
                <a:solidFill>
                  <a:schemeClr val="tx1"/>
                </a:solidFill>
                <a:latin typeface="Garamond" panose="02020404030301010803" pitchFamily="18" charset="0"/>
                <a:cs typeface="Arial" panose="020B0604020202020204" pitchFamily="34" charset="0"/>
              </a:defRPr>
            </a:lvl4pPr>
            <a:lvl5pPr marL="2134141" indent="-237127" eaLnBrk="0" hangingPunct="0">
              <a:defRPr sz="800">
                <a:solidFill>
                  <a:schemeClr val="tx1"/>
                </a:solidFill>
                <a:latin typeface="Garamond" panose="02020404030301010803" pitchFamily="18" charset="0"/>
                <a:cs typeface="Arial" panose="020B0604020202020204" pitchFamily="34" charset="0"/>
              </a:defRPr>
            </a:lvl5pPr>
            <a:lvl6pPr marL="2608395" indent="-237127"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3082648" indent="-237127"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556902" indent="-237127"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4031155" indent="-237127"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AAC6C647-68C9-4DF8-B31A-560ADC2CA318}" type="slidenum">
              <a:rPr lang="en-US" altLang="en-US" sz="1200">
                <a:latin typeface="Times New Roman" panose="02020603050405020304" pitchFamily="18" charset="0"/>
              </a:rPr>
              <a:pPr/>
              <a:t>87</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1492123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a:ln/>
        </p:spPr>
      </p:sp>
      <p:sp>
        <p:nvSpPr>
          <p:cNvPr id="2631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9679" indent="-299876">
              <a:defRPr>
                <a:solidFill>
                  <a:schemeClr val="tx1"/>
                </a:solidFill>
                <a:latin typeface="Arial" pitchFamily="34" charset="0"/>
              </a:defRPr>
            </a:lvl2pPr>
            <a:lvl3pPr marL="1199506" indent="-239902">
              <a:defRPr>
                <a:solidFill>
                  <a:schemeClr val="tx1"/>
                </a:solidFill>
                <a:latin typeface="Arial" pitchFamily="34" charset="0"/>
              </a:defRPr>
            </a:lvl3pPr>
            <a:lvl4pPr marL="1679308" indent="-239902">
              <a:defRPr>
                <a:solidFill>
                  <a:schemeClr val="tx1"/>
                </a:solidFill>
                <a:latin typeface="Arial" pitchFamily="34" charset="0"/>
              </a:defRPr>
            </a:lvl4pPr>
            <a:lvl5pPr marL="2159111" indent="-239902">
              <a:defRPr>
                <a:solidFill>
                  <a:schemeClr val="tx1"/>
                </a:solidFill>
                <a:latin typeface="Arial" pitchFamily="34" charset="0"/>
              </a:defRPr>
            </a:lvl5pPr>
            <a:lvl6pPr marL="2638913" indent="-239902" eaLnBrk="0" fontAlgn="base" hangingPunct="0">
              <a:spcBef>
                <a:spcPct val="0"/>
              </a:spcBef>
              <a:spcAft>
                <a:spcPct val="0"/>
              </a:spcAft>
              <a:defRPr>
                <a:solidFill>
                  <a:schemeClr val="tx1"/>
                </a:solidFill>
                <a:latin typeface="Arial" pitchFamily="34" charset="0"/>
              </a:defRPr>
            </a:lvl6pPr>
            <a:lvl7pPr marL="3118715" indent="-239902" eaLnBrk="0" fontAlgn="base" hangingPunct="0">
              <a:spcBef>
                <a:spcPct val="0"/>
              </a:spcBef>
              <a:spcAft>
                <a:spcPct val="0"/>
              </a:spcAft>
              <a:defRPr>
                <a:solidFill>
                  <a:schemeClr val="tx1"/>
                </a:solidFill>
                <a:latin typeface="Arial" pitchFamily="34" charset="0"/>
              </a:defRPr>
            </a:lvl7pPr>
            <a:lvl8pPr marL="3598517" indent="-239902" eaLnBrk="0" fontAlgn="base" hangingPunct="0">
              <a:spcBef>
                <a:spcPct val="0"/>
              </a:spcBef>
              <a:spcAft>
                <a:spcPct val="0"/>
              </a:spcAft>
              <a:defRPr>
                <a:solidFill>
                  <a:schemeClr val="tx1"/>
                </a:solidFill>
                <a:latin typeface="Arial" pitchFamily="34" charset="0"/>
              </a:defRPr>
            </a:lvl8pPr>
            <a:lvl9pPr marL="4078320" indent="-239902"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70662" indent="-296408" eaLnBrk="0" hangingPunct="0">
              <a:defRPr sz="800">
                <a:solidFill>
                  <a:schemeClr val="tx1"/>
                </a:solidFill>
                <a:latin typeface="Garamond" panose="02020404030301010803" pitchFamily="18" charset="0"/>
                <a:cs typeface="Arial" panose="020B0604020202020204" pitchFamily="34" charset="0"/>
              </a:defRPr>
            </a:lvl2pPr>
            <a:lvl3pPr marL="1185634" indent="-237127" eaLnBrk="0" hangingPunct="0">
              <a:defRPr sz="800">
                <a:solidFill>
                  <a:schemeClr val="tx1"/>
                </a:solidFill>
                <a:latin typeface="Garamond" panose="02020404030301010803" pitchFamily="18" charset="0"/>
                <a:cs typeface="Arial" panose="020B0604020202020204" pitchFamily="34" charset="0"/>
              </a:defRPr>
            </a:lvl3pPr>
            <a:lvl4pPr marL="1659887" indent="-237127" eaLnBrk="0" hangingPunct="0">
              <a:defRPr sz="800">
                <a:solidFill>
                  <a:schemeClr val="tx1"/>
                </a:solidFill>
                <a:latin typeface="Garamond" panose="02020404030301010803" pitchFamily="18" charset="0"/>
                <a:cs typeface="Arial" panose="020B0604020202020204" pitchFamily="34" charset="0"/>
              </a:defRPr>
            </a:lvl4pPr>
            <a:lvl5pPr marL="2134141" indent="-237127" eaLnBrk="0" hangingPunct="0">
              <a:defRPr sz="800">
                <a:solidFill>
                  <a:schemeClr val="tx1"/>
                </a:solidFill>
                <a:latin typeface="Garamond" panose="02020404030301010803" pitchFamily="18" charset="0"/>
                <a:cs typeface="Arial" panose="020B0604020202020204" pitchFamily="34" charset="0"/>
              </a:defRPr>
            </a:lvl5pPr>
            <a:lvl6pPr marL="2608395" indent="-237127"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3082648" indent="-237127"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556902" indent="-237127"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4031155" indent="-237127"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E1BE5AF7-24DB-4973-999F-ADF6DF49C31E}" type="slidenum">
              <a:rPr lang="en-US" altLang="en-US" sz="1200">
                <a:latin typeface="Times New Roman" panose="02020603050405020304" pitchFamily="18" charset="0"/>
              </a:rPr>
              <a:pPr/>
              <a:t>92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8025645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93</a:t>
            </a:fld>
            <a:endParaRPr lang="en-US">
              <a:solidFill>
                <a:srgbClr val="000000"/>
              </a:solidFill>
            </a:endParaRPr>
          </a:p>
        </p:txBody>
      </p:sp>
    </p:spTree>
    <p:extLst>
      <p:ext uri="{BB962C8B-B14F-4D97-AF65-F5344CB8AC3E}">
        <p14:creationId xmlns:p14="http://schemas.microsoft.com/office/powerpoint/2010/main" val="30355223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94</a:t>
            </a:fld>
            <a:endParaRPr lang="en-US">
              <a:solidFill>
                <a:srgbClr val="000000"/>
              </a:solidFill>
            </a:endParaRPr>
          </a:p>
        </p:txBody>
      </p:sp>
    </p:spTree>
    <p:extLst>
      <p:ext uri="{BB962C8B-B14F-4D97-AF65-F5344CB8AC3E}">
        <p14:creationId xmlns:p14="http://schemas.microsoft.com/office/powerpoint/2010/main" val="4139520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12</a:t>
            </a:fld>
            <a:endParaRPr lang="en-US" smtClean="0">
              <a:latin typeface="Times New Roman" pitchFamily="18" charset="0"/>
            </a:endParaRPr>
          </a:p>
        </p:txBody>
      </p:sp>
    </p:spTree>
    <p:extLst>
      <p:ext uri="{BB962C8B-B14F-4D97-AF65-F5344CB8AC3E}">
        <p14:creationId xmlns:p14="http://schemas.microsoft.com/office/powerpoint/2010/main" val="32930270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58156" indent="-330060">
              <a:defRPr>
                <a:solidFill>
                  <a:schemeClr val="tx1"/>
                </a:solidFill>
                <a:latin typeface="Arial" pitchFamily="34" charset="0"/>
              </a:defRPr>
            </a:lvl2pPr>
            <a:lvl3pPr marL="1320239" indent="-264049">
              <a:defRPr>
                <a:solidFill>
                  <a:schemeClr val="tx1"/>
                </a:solidFill>
                <a:latin typeface="Arial" pitchFamily="34" charset="0"/>
              </a:defRPr>
            </a:lvl3pPr>
            <a:lvl4pPr marL="1848335" indent="-264049">
              <a:defRPr>
                <a:solidFill>
                  <a:schemeClr val="tx1"/>
                </a:solidFill>
                <a:latin typeface="Arial" pitchFamily="34" charset="0"/>
              </a:defRPr>
            </a:lvl4pPr>
            <a:lvl5pPr marL="2376431" indent="-264049">
              <a:defRPr>
                <a:solidFill>
                  <a:schemeClr val="tx1"/>
                </a:solidFill>
                <a:latin typeface="Arial" pitchFamily="34" charset="0"/>
              </a:defRPr>
            </a:lvl5pPr>
            <a:lvl6pPr marL="2904526" indent="-264049" eaLnBrk="0" fontAlgn="base" hangingPunct="0">
              <a:spcBef>
                <a:spcPct val="0"/>
              </a:spcBef>
              <a:spcAft>
                <a:spcPct val="0"/>
              </a:spcAft>
              <a:defRPr>
                <a:solidFill>
                  <a:schemeClr val="tx1"/>
                </a:solidFill>
                <a:latin typeface="Arial" pitchFamily="34" charset="0"/>
              </a:defRPr>
            </a:lvl6pPr>
            <a:lvl7pPr marL="3432622" indent="-264049" eaLnBrk="0" fontAlgn="base" hangingPunct="0">
              <a:spcBef>
                <a:spcPct val="0"/>
              </a:spcBef>
              <a:spcAft>
                <a:spcPct val="0"/>
              </a:spcAft>
              <a:defRPr>
                <a:solidFill>
                  <a:schemeClr val="tx1"/>
                </a:solidFill>
                <a:latin typeface="Arial" pitchFamily="34" charset="0"/>
              </a:defRPr>
            </a:lvl7pPr>
            <a:lvl8pPr marL="3960717" indent="-264049" eaLnBrk="0" fontAlgn="base" hangingPunct="0">
              <a:spcBef>
                <a:spcPct val="0"/>
              </a:spcBef>
              <a:spcAft>
                <a:spcPct val="0"/>
              </a:spcAft>
              <a:defRPr>
                <a:solidFill>
                  <a:schemeClr val="tx1"/>
                </a:solidFill>
                <a:latin typeface="Arial" pitchFamily="34" charset="0"/>
              </a:defRPr>
            </a:lvl8pPr>
            <a:lvl9pPr marL="4488814" indent="-264049" eaLnBrk="0" fontAlgn="base" hangingPunct="0">
              <a:spcBef>
                <a:spcPct val="0"/>
              </a:spcBef>
              <a:spcAft>
                <a:spcPct val="0"/>
              </a:spcAft>
              <a:defRPr>
                <a:solidFill>
                  <a:schemeClr val="tx1"/>
                </a:solidFill>
                <a:latin typeface="Arial" pitchFamily="34" charset="0"/>
              </a:defRPr>
            </a:lvl9pPr>
          </a:lstStyle>
          <a:p>
            <a:pPr>
              <a:defRPr/>
            </a:pPr>
            <a:r>
              <a:rPr lang="en-US" smtClean="0">
                <a:solidFill>
                  <a:srgbClr val="000000"/>
                </a:solidFill>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58156" indent="-330060">
              <a:defRPr>
                <a:solidFill>
                  <a:schemeClr val="tx1"/>
                </a:solidFill>
                <a:latin typeface="Arial" pitchFamily="34" charset="0"/>
              </a:defRPr>
            </a:lvl2pPr>
            <a:lvl3pPr marL="1320239" indent="-264049">
              <a:defRPr>
                <a:solidFill>
                  <a:schemeClr val="tx1"/>
                </a:solidFill>
                <a:latin typeface="Arial" pitchFamily="34" charset="0"/>
              </a:defRPr>
            </a:lvl3pPr>
            <a:lvl4pPr marL="1848335" indent="-264049">
              <a:defRPr>
                <a:solidFill>
                  <a:schemeClr val="tx1"/>
                </a:solidFill>
                <a:latin typeface="Arial" pitchFamily="34" charset="0"/>
              </a:defRPr>
            </a:lvl4pPr>
            <a:lvl5pPr marL="2376431" indent="-264049">
              <a:defRPr>
                <a:solidFill>
                  <a:schemeClr val="tx1"/>
                </a:solidFill>
                <a:latin typeface="Arial" pitchFamily="34" charset="0"/>
              </a:defRPr>
            </a:lvl5pPr>
            <a:lvl6pPr marL="2904526" indent="-264049" eaLnBrk="0" fontAlgn="base" hangingPunct="0">
              <a:spcBef>
                <a:spcPct val="0"/>
              </a:spcBef>
              <a:spcAft>
                <a:spcPct val="0"/>
              </a:spcAft>
              <a:defRPr>
                <a:solidFill>
                  <a:schemeClr val="tx1"/>
                </a:solidFill>
                <a:latin typeface="Arial" pitchFamily="34" charset="0"/>
              </a:defRPr>
            </a:lvl6pPr>
            <a:lvl7pPr marL="3432622" indent="-264049" eaLnBrk="0" fontAlgn="base" hangingPunct="0">
              <a:spcBef>
                <a:spcPct val="0"/>
              </a:spcBef>
              <a:spcAft>
                <a:spcPct val="0"/>
              </a:spcAft>
              <a:defRPr>
                <a:solidFill>
                  <a:schemeClr val="tx1"/>
                </a:solidFill>
                <a:latin typeface="Arial" pitchFamily="34" charset="0"/>
              </a:defRPr>
            </a:lvl7pPr>
            <a:lvl8pPr marL="3960717" indent="-264049" eaLnBrk="0" fontAlgn="base" hangingPunct="0">
              <a:spcBef>
                <a:spcPct val="0"/>
              </a:spcBef>
              <a:spcAft>
                <a:spcPct val="0"/>
              </a:spcAft>
              <a:defRPr>
                <a:solidFill>
                  <a:schemeClr val="tx1"/>
                </a:solidFill>
                <a:latin typeface="Arial" pitchFamily="34" charset="0"/>
              </a:defRPr>
            </a:lvl8pPr>
            <a:lvl9pPr marL="4488814" indent="-264049" eaLnBrk="0" fontAlgn="base" hangingPunct="0">
              <a:spcBef>
                <a:spcPct val="0"/>
              </a:spcBef>
              <a:spcAft>
                <a:spcPct val="0"/>
              </a:spcAft>
              <a:defRPr>
                <a:solidFill>
                  <a:schemeClr val="tx1"/>
                </a:solidFill>
                <a:latin typeface="Arial" pitchFamily="34" charset="0"/>
              </a:defRPr>
            </a:lvl9pPr>
          </a:lstStyle>
          <a:p>
            <a:pPr>
              <a:defRPr/>
            </a:pPr>
            <a:fld id="{61ECB000-CAA8-4A0F-A209-A3C03775A3B7}" type="slidenum">
              <a:rPr lang="en-US" smtClean="0">
                <a:solidFill>
                  <a:srgbClr val="000000"/>
                </a:solidFill>
                <a:latin typeface="Times New Roman" pitchFamily="18" charset="0"/>
              </a:rPr>
              <a:pPr>
                <a:defRPr/>
              </a:pPr>
              <a:t>95</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6542260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75271C-AD0B-436C-B806-386D80B543D0}" type="slidenum">
              <a:rPr lang="en-US" smtClean="0"/>
              <a:pPr>
                <a:defRPr/>
              </a:pPr>
              <a:t>96</a:t>
            </a:fld>
            <a:endParaRPr lang="en-US"/>
          </a:p>
        </p:txBody>
      </p:sp>
    </p:spTree>
    <p:extLst>
      <p:ext uri="{BB962C8B-B14F-4D97-AF65-F5344CB8AC3E}">
        <p14:creationId xmlns:p14="http://schemas.microsoft.com/office/powerpoint/2010/main" val="37917447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97</a:t>
            </a:fld>
            <a:endParaRPr lang="en-US">
              <a:solidFill>
                <a:srgbClr val="000000"/>
              </a:solidFill>
            </a:endParaRPr>
          </a:p>
        </p:txBody>
      </p:sp>
    </p:spTree>
    <p:extLst>
      <p:ext uri="{BB962C8B-B14F-4D97-AF65-F5344CB8AC3E}">
        <p14:creationId xmlns:p14="http://schemas.microsoft.com/office/powerpoint/2010/main" val="1773690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70662" indent="-296408" eaLnBrk="0" hangingPunct="0">
              <a:defRPr sz="800">
                <a:solidFill>
                  <a:schemeClr val="tx1"/>
                </a:solidFill>
                <a:latin typeface="Garamond" panose="02020404030301010803" pitchFamily="18" charset="0"/>
                <a:cs typeface="Arial" panose="020B0604020202020204" pitchFamily="34" charset="0"/>
              </a:defRPr>
            </a:lvl2pPr>
            <a:lvl3pPr marL="1185634" indent="-237127" eaLnBrk="0" hangingPunct="0">
              <a:defRPr sz="800">
                <a:solidFill>
                  <a:schemeClr val="tx1"/>
                </a:solidFill>
                <a:latin typeface="Garamond" panose="02020404030301010803" pitchFamily="18" charset="0"/>
                <a:cs typeface="Arial" panose="020B0604020202020204" pitchFamily="34" charset="0"/>
              </a:defRPr>
            </a:lvl3pPr>
            <a:lvl4pPr marL="1659887" indent="-237127" eaLnBrk="0" hangingPunct="0">
              <a:defRPr sz="800">
                <a:solidFill>
                  <a:schemeClr val="tx1"/>
                </a:solidFill>
                <a:latin typeface="Garamond" panose="02020404030301010803" pitchFamily="18" charset="0"/>
                <a:cs typeface="Arial" panose="020B0604020202020204" pitchFamily="34" charset="0"/>
              </a:defRPr>
            </a:lvl4pPr>
            <a:lvl5pPr marL="2134141" indent="-237127" eaLnBrk="0" hangingPunct="0">
              <a:defRPr sz="800">
                <a:solidFill>
                  <a:schemeClr val="tx1"/>
                </a:solidFill>
                <a:latin typeface="Garamond" panose="02020404030301010803" pitchFamily="18" charset="0"/>
                <a:cs typeface="Arial" panose="020B0604020202020204" pitchFamily="34" charset="0"/>
              </a:defRPr>
            </a:lvl5pPr>
            <a:lvl6pPr marL="2608395" indent="-237127"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3082648" indent="-237127"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556902" indent="-237127"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4031155" indent="-237127"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6547F4A0-C5B9-4BB5-9FBE-20D46B3746C0}" type="slidenum">
              <a:rPr lang="en-US" altLang="en-US" sz="1200">
                <a:latin typeface="Times New Roman" panose="02020603050405020304" pitchFamily="18" charset="0"/>
              </a:rPr>
              <a:pPr/>
              <a:t>98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0934012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100</a:t>
            </a:fld>
            <a:endParaRPr lang="en-US" smtClean="0">
              <a:latin typeface="Times New Roman" pitchFamily="18" charset="0"/>
            </a:endParaRPr>
          </a:p>
        </p:txBody>
      </p:sp>
    </p:spTree>
    <p:extLst>
      <p:ext uri="{BB962C8B-B14F-4D97-AF65-F5344CB8AC3E}">
        <p14:creationId xmlns:p14="http://schemas.microsoft.com/office/powerpoint/2010/main" val="9452799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82ADA409-6FF0-430E-8BAE-51E3B7C8C9E6}" type="slidenum">
              <a:rPr lang="en-US" sz="1200"/>
              <a:pPr eaLnBrk="1" hangingPunct="1"/>
              <a:t>101</a:t>
            </a:fld>
            <a:endParaRPr lang="en-US" sz="1200"/>
          </a:p>
        </p:txBody>
      </p:sp>
    </p:spTree>
    <p:extLst>
      <p:ext uri="{BB962C8B-B14F-4D97-AF65-F5344CB8AC3E}">
        <p14:creationId xmlns:p14="http://schemas.microsoft.com/office/powerpoint/2010/main" val="42060676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ADFDA2DB-989E-41FF-91F1-8897ED22D32A}" type="slidenum">
              <a:rPr lang="en-US" sz="1200"/>
              <a:pPr eaLnBrk="1" hangingPunct="1"/>
              <a:t>108</a:t>
            </a:fld>
            <a:endParaRPr lang="en-US" sz="1200"/>
          </a:p>
        </p:txBody>
      </p:sp>
    </p:spTree>
    <p:extLst>
      <p:ext uri="{BB962C8B-B14F-4D97-AF65-F5344CB8AC3E}">
        <p14:creationId xmlns:p14="http://schemas.microsoft.com/office/powerpoint/2010/main" val="22017791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E880EDCB-C949-4A3F-A69F-61D92BFB0E42}" type="slidenum">
              <a:rPr lang="en-US" sz="1200"/>
              <a:pPr eaLnBrk="1" hangingPunct="1"/>
              <a:t>109</a:t>
            </a:fld>
            <a:endParaRPr lang="en-US" sz="1200"/>
          </a:p>
        </p:txBody>
      </p:sp>
    </p:spTree>
    <p:extLst>
      <p:ext uri="{BB962C8B-B14F-4D97-AF65-F5344CB8AC3E}">
        <p14:creationId xmlns:p14="http://schemas.microsoft.com/office/powerpoint/2010/main" val="35343062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59B2F18F-446B-4A40-BF89-FFA292D5827B}" type="slidenum">
              <a:rPr lang="en-US" sz="1200"/>
              <a:pPr eaLnBrk="1" hangingPunct="1"/>
              <a:t>111</a:t>
            </a:fld>
            <a:endParaRPr lang="en-US" sz="1200"/>
          </a:p>
        </p:txBody>
      </p:sp>
    </p:spTree>
    <p:extLst>
      <p:ext uri="{BB962C8B-B14F-4D97-AF65-F5344CB8AC3E}">
        <p14:creationId xmlns:p14="http://schemas.microsoft.com/office/powerpoint/2010/main" val="17790670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112</a:t>
            </a:fld>
            <a:endParaRPr lang="en-US" smtClean="0">
              <a:latin typeface="Times New Roman" pitchFamily="18" charset="0"/>
            </a:endParaRPr>
          </a:p>
        </p:txBody>
      </p:sp>
    </p:spTree>
    <p:extLst>
      <p:ext uri="{BB962C8B-B14F-4D97-AF65-F5344CB8AC3E}">
        <p14:creationId xmlns:p14="http://schemas.microsoft.com/office/powerpoint/2010/main" val="200992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6B3A99D4-5EAF-4CE9-9CD1-3E3FC4120439}" type="slidenum">
              <a:rPr lang="en-US" sz="1300"/>
              <a:pPr eaLnBrk="1" hangingPunct="1"/>
              <a:t>13</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204AD8E7-CC02-48E5-9425-8C83C3C373B5}" type="slidenum">
              <a:rPr lang="en-US" sz="1200"/>
              <a:pPr eaLnBrk="1" hangingPunct="1"/>
              <a:t>116</a:t>
            </a:fld>
            <a:endParaRPr lang="en-US" sz="1200"/>
          </a:p>
        </p:txBody>
      </p:sp>
    </p:spTree>
    <p:extLst>
      <p:ext uri="{BB962C8B-B14F-4D97-AF65-F5344CB8AC3E}">
        <p14:creationId xmlns:p14="http://schemas.microsoft.com/office/powerpoint/2010/main" val="16290730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DFBCACCC-B897-4180-B292-FD653A3816D5}" type="slidenum">
              <a:rPr lang="en-US" sz="1200"/>
              <a:pPr eaLnBrk="1" hangingPunct="1"/>
              <a:t>117</a:t>
            </a:fld>
            <a:endParaRPr lang="en-US" sz="1200"/>
          </a:p>
        </p:txBody>
      </p:sp>
    </p:spTree>
    <p:extLst>
      <p:ext uri="{BB962C8B-B14F-4D97-AF65-F5344CB8AC3E}">
        <p14:creationId xmlns:p14="http://schemas.microsoft.com/office/powerpoint/2010/main" val="13448385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7FD22BE-53CC-4C3D-8C89-5493A7DFB505}" type="slidenum">
              <a:rPr lang="en-US" sz="1300"/>
              <a:pPr eaLnBrk="1" hangingPunct="1"/>
              <a:t>118</a:t>
            </a:fld>
            <a:endParaRPr lang="en-US" sz="1300"/>
          </a:p>
        </p:txBody>
      </p:sp>
    </p:spTree>
    <p:extLst>
      <p:ext uri="{BB962C8B-B14F-4D97-AF65-F5344CB8AC3E}">
        <p14:creationId xmlns:p14="http://schemas.microsoft.com/office/powerpoint/2010/main" val="20426134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14666" indent="-313333" eaLnBrk="0" hangingPunct="0">
              <a:defRPr sz="2600">
                <a:solidFill>
                  <a:schemeClr val="tx1"/>
                </a:solidFill>
                <a:latin typeface="Times New Roman" pitchFamily="18" charset="0"/>
              </a:defRPr>
            </a:lvl2pPr>
            <a:lvl3pPr marL="1253333" indent="-250667" eaLnBrk="0" hangingPunct="0">
              <a:defRPr sz="2600">
                <a:solidFill>
                  <a:schemeClr val="tx1"/>
                </a:solidFill>
                <a:latin typeface="Times New Roman" pitchFamily="18" charset="0"/>
              </a:defRPr>
            </a:lvl3pPr>
            <a:lvl4pPr marL="1754667" indent="-250667" eaLnBrk="0" hangingPunct="0">
              <a:defRPr sz="2600">
                <a:solidFill>
                  <a:schemeClr val="tx1"/>
                </a:solidFill>
                <a:latin typeface="Times New Roman" pitchFamily="18" charset="0"/>
              </a:defRPr>
            </a:lvl4pPr>
            <a:lvl5pPr marL="2256001" indent="-250667" eaLnBrk="0" hangingPunct="0">
              <a:defRPr sz="2600">
                <a:solidFill>
                  <a:schemeClr val="tx1"/>
                </a:solidFill>
                <a:latin typeface="Times New Roman" pitchFamily="18" charset="0"/>
              </a:defRPr>
            </a:lvl5pPr>
            <a:lvl6pPr marL="2757334" indent="-250667" eaLnBrk="0" fontAlgn="base" hangingPunct="0">
              <a:spcBef>
                <a:spcPct val="0"/>
              </a:spcBef>
              <a:spcAft>
                <a:spcPct val="0"/>
              </a:spcAft>
              <a:defRPr sz="2600">
                <a:solidFill>
                  <a:schemeClr val="tx1"/>
                </a:solidFill>
                <a:latin typeface="Times New Roman" pitchFamily="18" charset="0"/>
              </a:defRPr>
            </a:lvl6pPr>
            <a:lvl7pPr marL="3258668" indent="-250667" eaLnBrk="0" fontAlgn="base" hangingPunct="0">
              <a:spcBef>
                <a:spcPct val="0"/>
              </a:spcBef>
              <a:spcAft>
                <a:spcPct val="0"/>
              </a:spcAft>
              <a:defRPr sz="2600">
                <a:solidFill>
                  <a:schemeClr val="tx1"/>
                </a:solidFill>
                <a:latin typeface="Times New Roman" pitchFamily="18" charset="0"/>
              </a:defRPr>
            </a:lvl7pPr>
            <a:lvl8pPr marL="3760001" indent="-250667" eaLnBrk="0" fontAlgn="base" hangingPunct="0">
              <a:spcBef>
                <a:spcPct val="0"/>
              </a:spcBef>
              <a:spcAft>
                <a:spcPct val="0"/>
              </a:spcAft>
              <a:defRPr sz="2600">
                <a:solidFill>
                  <a:schemeClr val="tx1"/>
                </a:solidFill>
                <a:latin typeface="Times New Roman" pitchFamily="18" charset="0"/>
              </a:defRPr>
            </a:lvl8pPr>
            <a:lvl9pPr marL="4261334" indent="-250667" eaLnBrk="0" fontAlgn="base" hangingPunct="0">
              <a:spcBef>
                <a:spcPct val="0"/>
              </a:spcBef>
              <a:spcAft>
                <a:spcPct val="0"/>
              </a:spcAft>
              <a:defRPr sz="26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119</a:t>
            </a:fld>
            <a:endParaRPr lang="en-US" sz="1300" dirty="0">
              <a:solidFill>
                <a:srgbClr val="000000"/>
              </a:solidFill>
            </a:endParaRPr>
          </a:p>
        </p:txBody>
      </p:sp>
    </p:spTree>
    <p:extLst>
      <p:ext uri="{BB962C8B-B14F-4D97-AF65-F5344CB8AC3E}">
        <p14:creationId xmlns:p14="http://schemas.microsoft.com/office/powerpoint/2010/main" val="26890736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1F8C92D-436E-4732-B752-BF9D6B61A38E}" type="slidenum">
              <a:rPr lang="en-US" sz="1300"/>
              <a:pPr eaLnBrk="1" hangingPunct="1"/>
              <a:t>121</a:t>
            </a:fld>
            <a:endParaRPr lang="en-US" sz="1300"/>
          </a:p>
        </p:txBody>
      </p:sp>
    </p:spTree>
    <p:extLst>
      <p:ext uri="{BB962C8B-B14F-4D97-AF65-F5344CB8AC3E}">
        <p14:creationId xmlns:p14="http://schemas.microsoft.com/office/powerpoint/2010/main" val="9710104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E7E2468D-A70E-42FD-AC57-DC531BF0041D}" type="slidenum">
              <a:rPr lang="en-US" sz="1300"/>
              <a:pPr eaLnBrk="1" hangingPunct="1"/>
              <a:t>123</a:t>
            </a:fld>
            <a:endParaRPr lang="en-US" sz="1300"/>
          </a:p>
        </p:txBody>
      </p:sp>
    </p:spTree>
    <p:extLst>
      <p:ext uri="{BB962C8B-B14F-4D97-AF65-F5344CB8AC3E}">
        <p14:creationId xmlns:p14="http://schemas.microsoft.com/office/powerpoint/2010/main" val="9263565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E8470CB6-84CA-4855-B5FA-128C37304519}" type="slidenum">
              <a:rPr lang="en-US" sz="1300"/>
              <a:pPr eaLnBrk="1" hangingPunct="1"/>
              <a:t>124</a:t>
            </a:fld>
            <a:endParaRPr lang="en-US" sz="1300"/>
          </a:p>
        </p:txBody>
      </p:sp>
    </p:spTree>
    <p:extLst>
      <p:ext uri="{BB962C8B-B14F-4D97-AF65-F5344CB8AC3E}">
        <p14:creationId xmlns:p14="http://schemas.microsoft.com/office/powerpoint/2010/main" val="23935203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14547" indent="-313286" eaLnBrk="0" hangingPunct="0">
              <a:defRPr sz="2600">
                <a:solidFill>
                  <a:schemeClr val="tx1"/>
                </a:solidFill>
                <a:latin typeface="Times New Roman" pitchFamily="18" charset="0"/>
              </a:defRPr>
            </a:lvl2pPr>
            <a:lvl3pPr marL="1253150" indent="-250629" eaLnBrk="0" hangingPunct="0">
              <a:defRPr sz="2600">
                <a:solidFill>
                  <a:schemeClr val="tx1"/>
                </a:solidFill>
                <a:latin typeface="Times New Roman" pitchFamily="18" charset="0"/>
              </a:defRPr>
            </a:lvl3pPr>
            <a:lvl4pPr marL="1754409" indent="-250629" eaLnBrk="0" hangingPunct="0">
              <a:defRPr sz="2600">
                <a:solidFill>
                  <a:schemeClr val="tx1"/>
                </a:solidFill>
                <a:latin typeface="Times New Roman" pitchFamily="18" charset="0"/>
              </a:defRPr>
            </a:lvl4pPr>
            <a:lvl5pPr marL="2255670" indent="-250629" eaLnBrk="0" hangingPunct="0">
              <a:defRPr sz="2600">
                <a:solidFill>
                  <a:schemeClr val="tx1"/>
                </a:solidFill>
                <a:latin typeface="Times New Roman" pitchFamily="18" charset="0"/>
              </a:defRPr>
            </a:lvl5pPr>
            <a:lvl6pPr marL="2756931" indent="-250629" eaLnBrk="0" fontAlgn="base" hangingPunct="0">
              <a:spcBef>
                <a:spcPct val="0"/>
              </a:spcBef>
              <a:spcAft>
                <a:spcPct val="0"/>
              </a:spcAft>
              <a:defRPr sz="2600">
                <a:solidFill>
                  <a:schemeClr val="tx1"/>
                </a:solidFill>
                <a:latin typeface="Times New Roman" pitchFamily="18" charset="0"/>
              </a:defRPr>
            </a:lvl6pPr>
            <a:lvl7pPr marL="3258189" indent="-250629" eaLnBrk="0" fontAlgn="base" hangingPunct="0">
              <a:spcBef>
                <a:spcPct val="0"/>
              </a:spcBef>
              <a:spcAft>
                <a:spcPct val="0"/>
              </a:spcAft>
              <a:defRPr sz="2600">
                <a:solidFill>
                  <a:schemeClr val="tx1"/>
                </a:solidFill>
                <a:latin typeface="Times New Roman" pitchFamily="18" charset="0"/>
              </a:defRPr>
            </a:lvl7pPr>
            <a:lvl8pPr marL="3759450" indent="-250629" eaLnBrk="0" fontAlgn="base" hangingPunct="0">
              <a:spcBef>
                <a:spcPct val="0"/>
              </a:spcBef>
              <a:spcAft>
                <a:spcPct val="0"/>
              </a:spcAft>
              <a:defRPr sz="2600">
                <a:solidFill>
                  <a:schemeClr val="tx1"/>
                </a:solidFill>
                <a:latin typeface="Times New Roman" pitchFamily="18" charset="0"/>
              </a:defRPr>
            </a:lvl8pPr>
            <a:lvl9pPr marL="4260711" indent="-250629" eaLnBrk="0" fontAlgn="base" hangingPunct="0">
              <a:spcBef>
                <a:spcPct val="0"/>
              </a:spcBef>
              <a:spcAft>
                <a:spcPct val="0"/>
              </a:spcAft>
              <a:defRPr sz="2600">
                <a:solidFill>
                  <a:schemeClr val="tx1"/>
                </a:solidFill>
                <a:latin typeface="Times New Roman" pitchFamily="18" charset="0"/>
              </a:defRPr>
            </a:lvl9pPr>
          </a:lstStyle>
          <a:p>
            <a:pPr eaLnBrk="1" hangingPunct="1"/>
            <a:fld id="{FB5C6E28-0FAC-4EF6-AE2E-681C9BAF6A48}" type="slidenum">
              <a:rPr lang="en-US" sz="1300"/>
              <a:pPr eaLnBrk="1" hangingPunct="1"/>
              <a:t>127</a:t>
            </a:fld>
            <a:endParaRPr lang="en-US" sz="1300"/>
          </a:p>
        </p:txBody>
      </p:sp>
    </p:spTree>
    <p:extLst>
      <p:ext uri="{BB962C8B-B14F-4D97-AF65-F5344CB8AC3E}">
        <p14:creationId xmlns:p14="http://schemas.microsoft.com/office/powerpoint/2010/main" val="16410337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2643BDB-ED31-4401-82D6-BAF40B375F9B}" type="slidenum">
              <a:rPr lang="en-US" sz="1300"/>
              <a:pPr eaLnBrk="1" hangingPunct="1"/>
              <a:t>128</a:t>
            </a:fld>
            <a:endParaRPr lang="en-US" sz="1300"/>
          </a:p>
        </p:txBody>
      </p:sp>
    </p:spTree>
    <p:extLst>
      <p:ext uri="{BB962C8B-B14F-4D97-AF65-F5344CB8AC3E}">
        <p14:creationId xmlns:p14="http://schemas.microsoft.com/office/powerpoint/2010/main" val="14339900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14547" indent="-313286" eaLnBrk="0" hangingPunct="0">
              <a:defRPr sz="2600">
                <a:solidFill>
                  <a:schemeClr val="tx1"/>
                </a:solidFill>
                <a:latin typeface="Times New Roman" pitchFamily="18" charset="0"/>
              </a:defRPr>
            </a:lvl2pPr>
            <a:lvl3pPr marL="1253150" indent="-250629" eaLnBrk="0" hangingPunct="0">
              <a:defRPr sz="2600">
                <a:solidFill>
                  <a:schemeClr val="tx1"/>
                </a:solidFill>
                <a:latin typeface="Times New Roman" pitchFamily="18" charset="0"/>
              </a:defRPr>
            </a:lvl3pPr>
            <a:lvl4pPr marL="1754409" indent="-250629" eaLnBrk="0" hangingPunct="0">
              <a:defRPr sz="2600">
                <a:solidFill>
                  <a:schemeClr val="tx1"/>
                </a:solidFill>
                <a:latin typeface="Times New Roman" pitchFamily="18" charset="0"/>
              </a:defRPr>
            </a:lvl4pPr>
            <a:lvl5pPr marL="2255670" indent="-250629" eaLnBrk="0" hangingPunct="0">
              <a:defRPr sz="2600">
                <a:solidFill>
                  <a:schemeClr val="tx1"/>
                </a:solidFill>
                <a:latin typeface="Times New Roman" pitchFamily="18" charset="0"/>
              </a:defRPr>
            </a:lvl5pPr>
            <a:lvl6pPr marL="2756931" indent="-250629" eaLnBrk="0" fontAlgn="base" hangingPunct="0">
              <a:spcBef>
                <a:spcPct val="0"/>
              </a:spcBef>
              <a:spcAft>
                <a:spcPct val="0"/>
              </a:spcAft>
              <a:defRPr sz="2600">
                <a:solidFill>
                  <a:schemeClr val="tx1"/>
                </a:solidFill>
                <a:latin typeface="Times New Roman" pitchFamily="18" charset="0"/>
              </a:defRPr>
            </a:lvl6pPr>
            <a:lvl7pPr marL="3258189" indent="-250629" eaLnBrk="0" fontAlgn="base" hangingPunct="0">
              <a:spcBef>
                <a:spcPct val="0"/>
              </a:spcBef>
              <a:spcAft>
                <a:spcPct val="0"/>
              </a:spcAft>
              <a:defRPr sz="2600">
                <a:solidFill>
                  <a:schemeClr val="tx1"/>
                </a:solidFill>
                <a:latin typeface="Times New Roman" pitchFamily="18" charset="0"/>
              </a:defRPr>
            </a:lvl7pPr>
            <a:lvl8pPr marL="3759450" indent="-250629" eaLnBrk="0" fontAlgn="base" hangingPunct="0">
              <a:spcBef>
                <a:spcPct val="0"/>
              </a:spcBef>
              <a:spcAft>
                <a:spcPct val="0"/>
              </a:spcAft>
              <a:defRPr sz="2600">
                <a:solidFill>
                  <a:schemeClr val="tx1"/>
                </a:solidFill>
                <a:latin typeface="Times New Roman" pitchFamily="18" charset="0"/>
              </a:defRPr>
            </a:lvl8pPr>
            <a:lvl9pPr marL="4260711" indent="-250629" eaLnBrk="0" fontAlgn="base" hangingPunct="0">
              <a:spcBef>
                <a:spcPct val="0"/>
              </a:spcBef>
              <a:spcAft>
                <a:spcPct val="0"/>
              </a:spcAft>
              <a:defRPr sz="2600">
                <a:solidFill>
                  <a:schemeClr val="tx1"/>
                </a:solidFill>
                <a:latin typeface="Times New Roman" pitchFamily="18" charset="0"/>
              </a:defRPr>
            </a:lvl9pPr>
          </a:lstStyle>
          <a:p>
            <a:pPr eaLnBrk="1" hangingPunct="1"/>
            <a:fld id="{30654161-19B0-4DF2-A95E-C96C3BF72B88}" type="slidenum">
              <a:rPr lang="en-US" sz="1300"/>
              <a:pPr eaLnBrk="1" hangingPunct="1"/>
              <a:t>131</a:t>
            </a:fld>
            <a:endParaRPr lang="en-US" sz="1300"/>
          </a:p>
        </p:txBody>
      </p:sp>
    </p:spTree>
    <p:extLst>
      <p:ext uri="{BB962C8B-B14F-4D97-AF65-F5344CB8AC3E}">
        <p14:creationId xmlns:p14="http://schemas.microsoft.com/office/powerpoint/2010/main" val="1900582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14</a:t>
            </a:fld>
            <a:endParaRPr lang="en-US" smtClean="0">
              <a:latin typeface="Times New Roman" pitchFamily="18" charset="0"/>
            </a:endParaRPr>
          </a:p>
        </p:txBody>
      </p:sp>
      <p:sp>
        <p:nvSpPr>
          <p:cNvPr id="214019" name="Rectangle 7"/>
          <p:cNvSpPr txBox="1">
            <a:spLocks noGrp="1" noChangeArrowheads="1"/>
          </p:cNvSpPr>
          <p:nvPr/>
        </p:nvSpPr>
        <p:spPr bwMode="auto">
          <a:xfrm>
            <a:off x="4144964"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83" tIns="48140" rIns="96283" bIns="48140"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14</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4144964"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83" tIns="48140" rIns="96283" bIns="48140"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14</a:t>
            </a:fld>
            <a:endParaRPr lang="en-US" sz="1300"/>
          </a:p>
        </p:txBody>
      </p:sp>
      <p:sp>
        <p:nvSpPr>
          <p:cNvPr id="214022" name="Rectangle 2"/>
          <p:cNvSpPr>
            <a:spLocks noGrp="1" noRot="1" noChangeAspect="1" noChangeArrowheads="1" noTextEdit="1"/>
          </p:cNvSpPr>
          <p:nvPr>
            <p:ph type="sldImg"/>
          </p:nvPr>
        </p:nvSpPr>
        <p:spPr>
          <a:xfrm>
            <a:off x="407988" y="400050"/>
            <a:ext cx="3735387" cy="2800350"/>
          </a:xfrm>
          <a:ln/>
        </p:spPr>
      </p:sp>
      <p:sp>
        <p:nvSpPr>
          <p:cNvPr id="214023" name="Rectangle 3"/>
          <p:cNvSpPr>
            <a:spLocks noGrp="1" noChangeArrowheads="1"/>
          </p:cNvSpPr>
          <p:nvPr>
            <p:ph type="body" idx="1"/>
          </p:nvPr>
        </p:nvSpPr>
        <p:spPr>
          <a:xfrm>
            <a:off x="406401" y="3359151"/>
            <a:ext cx="6502400" cy="59277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E4FAAB3-5A0F-456E-8921-042E96436652}" type="slidenum">
              <a:rPr lang="en-US" sz="1300"/>
              <a:pPr eaLnBrk="1" hangingPunct="1"/>
              <a:t>132</a:t>
            </a:fld>
            <a:endParaRPr lang="en-US" sz="1300"/>
          </a:p>
        </p:txBody>
      </p:sp>
    </p:spTree>
    <p:extLst>
      <p:ext uri="{BB962C8B-B14F-4D97-AF65-F5344CB8AC3E}">
        <p14:creationId xmlns:p14="http://schemas.microsoft.com/office/powerpoint/2010/main" val="33280942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89E1010-01BA-4387-8ACE-2B3FE67A7E2C}" type="slidenum">
              <a:rPr lang="en-US" sz="1300"/>
              <a:pPr eaLnBrk="1" hangingPunct="1"/>
              <a:t>133</a:t>
            </a:fld>
            <a:endParaRPr lang="en-US" sz="1300"/>
          </a:p>
        </p:txBody>
      </p:sp>
    </p:spTree>
    <p:extLst>
      <p:ext uri="{BB962C8B-B14F-4D97-AF65-F5344CB8AC3E}">
        <p14:creationId xmlns:p14="http://schemas.microsoft.com/office/powerpoint/2010/main" val="2043288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B784F5C0-498B-44EB-A6D1-A1901035A3D7}" type="slidenum">
              <a:rPr lang="en-US" sz="1300"/>
              <a:pPr eaLnBrk="1" hangingPunct="1"/>
              <a:t>134</a:t>
            </a:fld>
            <a:endParaRPr lang="en-US" sz="1300"/>
          </a:p>
        </p:txBody>
      </p:sp>
    </p:spTree>
    <p:extLst>
      <p:ext uri="{BB962C8B-B14F-4D97-AF65-F5344CB8AC3E}">
        <p14:creationId xmlns:p14="http://schemas.microsoft.com/office/powerpoint/2010/main" val="30306069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0C2E8815-B2F5-4605-8A46-0FF0B5BEA31C}" type="slidenum">
              <a:rPr lang="en-US" sz="1300"/>
              <a:pPr eaLnBrk="1" hangingPunct="1"/>
              <a:t>135</a:t>
            </a:fld>
            <a:endParaRPr lang="en-US" sz="1300"/>
          </a:p>
        </p:txBody>
      </p:sp>
    </p:spTree>
    <p:extLst>
      <p:ext uri="{BB962C8B-B14F-4D97-AF65-F5344CB8AC3E}">
        <p14:creationId xmlns:p14="http://schemas.microsoft.com/office/powerpoint/2010/main" val="5591639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598BA1CB-054D-46E8-A33B-072B0E681200}" type="slidenum">
              <a:rPr lang="en-US" sz="1300"/>
              <a:pPr eaLnBrk="1" hangingPunct="1"/>
              <a:t>136</a:t>
            </a:fld>
            <a:endParaRPr lang="en-US" sz="1300"/>
          </a:p>
        </p:txBody>
      </p:sp>
    </p:spTree>
    <p:extLst>
      <p:ext uri="{BB962C8B-B14F-4D97-AF65-F5344CB8AC3E}">
        <p14:creationId xmlns:p14="http://schemas.microsoft.com/office/powerpoint/2010/main" val="37163976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EEAD2A28-9BAC-419B-A128-546E1BF264A9}" type="slidenum">
              <a:rPr lang="en-US" sz="1300"/>
              <a:pPr eaLnBrk="1" hangingPunct="1"/>
              <a:t>137</a:t>
            </a:fld>
            <a:endParaRPr lang="en-US" sz="1300"/>
          </a:p>
        </p:txBody>
      </p:sp>
    </p:spTree>
    <p:extLst>
      <p:ext uri="{BB962C8B-B14F-4D97-AF65-F5344CB8AC3E}">
        <p14:creationId xmlns:p14="http://schemas.microsoft.com/office/powerpoint/2010/main" val="30712696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0B1AF129-3B9C-49E1-9121-D46A0F734775}" type="slidenum">
              <a:rPr lang="en-US" sz="1300"/>
              <a:pPr eaLnBrk="1" hangingPunct="1"/>
              <a:t>138</a:t>
            </a:fld>
            <a:endParaRPr lang="en-US" sz="1300"/>
          </a:p>
        </p:txBody>
      </p:sp>
    </p:spTree>
    <p:extLst>
      <p:ext uri="{BB962C8B-B14F-4D97-AF65-F5344CB8AC3E}">
        <p14:creationId xmlns:p14="http://schemas.microsoft.com/office/powerpoint/2010/main" val="10408262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675B2BDB-2ECF-4BDC-815D-1208ABA5F518}" type="slidenum">
              <a:rPr lang="en-US" sz="1300"/>
              <a:pPr eaLnBrk="1" hangingPunct="1"/>
              <a:t>139</a:t>
            </a:fld>
            <a:endParaRPr lang="en-US" sz="1300"/>
          </a:p>
        </p:txBody>
      </p:sp>
    </p:spTree>
    <p:extLst>
      <p:ext uri="{BB962C8B-B14F-4D97-AF65-F5344CB8AC3E}">
        <p14:creationId xmlns:p14="http://schemas.microsoft.com/office/powerpoint/2010/main" val="35837715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55D354B1-6860-4474-8C2B-C0931ED5F798}" type="slidenum">
              <a:rPr lang="en-US" sz="1300"/>
              <a:pPr eaLnBrk="1" hangingPunct="1"/>
              <a:t>140</a:t>
            </a:fld>
            <a:endParaRPr lang="en-US" sz="1300"/>
          </a:p>
        </p:txBody>
      </p:sp>
    </p:spTree>
    <p:extLst>
      <p:ext uri="{BB962C8B-B14F-4D97-AF65-F5344CB8AC3E}">
        <p14:creationId xmlns:p14="http://schemas.microsoft.com/office/powerpoint/2010/main" val="28160286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84EEC668-4884-4126-9F42-DF1FFF36805C}" type="slidenum">
              <a:rPr lang="en-US" sz="1300"/>
              <a:pPr eaLnBrk="1" hangingPunct="1"/>
              <a:t>141</a:t>
            </a:fld>
            <a:endParaRPr lang="en-US" sz="1300"/>
          </a:p>
        </p:txBody>
      </p:sp>
    </p:spTree>
    <p:extLst>
      <p:ext uri="{BB962C8B-B14F-4D97-AF65-F5344CB8AC3E}">
        <p14:creationId xmlns:p14="http://schemas.microsoft.com/office/powerpoint/2010/main" val="2064869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16</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F8C08100-DC7F-44EA-8367-0F61908CDEA9}" type="slidenum">
              <a:rPr lang="en-US" sz="1300"/>
              <a:pPr eaLnBrk="1" hangingPunct="1"/>
              <a:t>142</a:t>
            </a:fld>
            <a:endParaRPr lang="en-US" sz="1300"/>
          </a:p>
        </p:txBody>
      </p:sp>
    </p:spTree>
    <p:extLst>
      <p:ext uri="{BB962C8B-B14F-4D97-AF65-F5344CB8AC3E}">
        <p14:creationId xmlns:p14="http://schemas.microsoft.com/office/powerpoint/2010/main" val="20580957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45A37B4-071F-4CF2-BC56-DE4487E5CA6A}" type="slidenum">
              <a:rPr lang="en-US" sz="1300"/>
              <a:pPr eaLnBrk="1" hangingPunct="1"/>
              <a:t>143</a:t>
            </a:fld>
            <a:endParaRPr lang="en-US" sz="1300"/>
          </a:p>
        </p:txBody>
      </p:sp>
    </p:spTree>
    <p:extLst>
      <p:ext uri="{BB962C8B-B14F-4D97-AF65-F5344CB8AC3E}">
        <p14:creationId xmlns:p14="http://schemas.microsoft.com/office/powerpoint/2010/main" val="13739402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1C564856-DD6C-43CD-B6DE-8886B373C3EC}" type="slidenum">
              <a:rPr lang="en-US" sz="1300"/>
              <a:pPr eaLnBrk="1" hangingPunct="1"/>
              <a:t>144</a:t>
            </a:fld>
            <a:endParaRPr lang="en-US" sz="1300"/>
          </a:p>
        </p:txBody>
      </p:sp>
    </p:spTree>
    <p:extLst>
      <p:ext uri="{BB962C8B-B14F-4D97-AF65-F5344CB8AC3E}">
        <p14:creationId xmlns:p14="http://schemas.microsoft.com/office/powerpoint/2010/main" val="12595234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A2ED0D0C-BFD7-4D1A-A7E9-1E179E877D39}" type="slidenum">
              <a:rPr lang="en-US" sz="1300"/>
              <a:pPr eaLnBrk="1" hangingPunct="1"/>
              <a:t>145</a:t>
            </a:fld>
            <a:endParaRPr lang="en-US" sz="1300"/>
          </a:p>
        </p:txBody>
      </p:sp>
    </p:spTree>
    <p:extLst>
      <p:ext uri="{BB962C8B-B14F-4D97-AF65-F5344CB8AC3E}">
        <p14:creationId xmlns:p14="http://schemas.microsoft.com/office/powerpoint/2010/main" val="8011595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37BFEBAC-F6A3-489A-B006-0BEE77927FFA}" type="slidenum">
              <a:rPr lang="en-US" sz="1300"/>
              <a:pPr eaLnBrk="1" hangingPunct="1"/>
              <a:t>146</a:t>
            </a:fld>
            <a:endParaRPr lang="en-US" sz="1300"/>
          </a:p>
        </p:txBody>
      </p:sp>
    </p:spTree>
    <p:extLst>
      <p:ext uri="{BB962C8B-B14F-4D97-AF65-F5344CB8AC3E}">
        <p14:creationId xmlns:p14="http://schemas.microsoft.com/office/powerpoint/2010/main" val="13565902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2B9613D5-3D7D-4B4B-BC77-9B76372E5C7E}" type="slidenum">
              <a:rPr lang="en-US" sz="1300"/>
              <a:pPr eaLnBrk="1" hangingPunct="1"/>
              <a:t>147</a:t>
            </a:fld>
            <a:endParaRPr lang="en-US" sz="1300"/>
          </a:p>
        </p:txBody>
      </p:sp>
    </p:spTree>
    <p:extLst>
      <p:ext uri="{BB962C8B-B14F-4D97-AF65-F5344CB8AC3E}">
        <p14:creationId xmlns:p14="http://schemas.microsoft.com/office/powerpoint/2010/main" val="15602999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0F31D295-B800-4A5C-A11C-A901595E3573}" type="slidenum">
              <a:rPr lang="en-US" sz="1300"/>
              <a:pPr eaLnBrk="1" hangingPunct="1"/>
              <a:t>148</a:t>
            </a:fld>
            <a:endParaRPr lang="en-US" sz="1300"/>
          </a:p>
        </p:txBody>
      </p:sp>
    </p:spTree>
    <p:extLst>
      <p:ext uri="{BB962C8B-B14F-4D97-AF65-F5344CB8AC3E}">
        <p14:creationId xmlns:p14="http://schemas.microsoft.com/office/powerpoint/2010/main" val="942018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6B0D31B7-2378-4E9F-A4ED-876B932EC239}" type="slidenum">
              <a:rPr lang="en-US" sz="1200"/>
              <a:pPr eaLnBrk="1" hangingPunct="1"/>
              <a:t>154</a:t>
            </a:fld>
            <a:endParaRPr lang="en-US" sz="1200"/>
          </a:p>
        </p:txBody>
      </p:sp>
    </p:spTree>
    <p:extLst>
      <p:ext uri="{BB962C8B-B14F-4D97-AF65-F5344CB8AC3E}">
        <p14:creationId xmlns:p14="http://schemas.microsoft.com/office/powerpoint/2010/main" val="21093725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a:pPr>
                <a:spcBef>
                  <a:spcPct val="0"/>
                </a:spcBef>
              </a:pPr>
              <a:t>162</a:t>
            </a:fld>
            <a:endParaRPr lang="en-US" sz="1300"/>
          </a:p>
        </p:txBody>
      </p:sp>
    </p:spTree>
    <p:extLst>
      <p:ext uri="{BB962C8B-B14F-4D97-AF65-F5344CB8AC3E}">
        <p14:creationId xmlns:p14="http://schemas.microsoft.com/office/powerpoint/2010/main" val="37121894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a:pPr>
                <a:spcBef>
                  <a:spcPct val="0"/>
                </a:spcBef>
              </a:pPr>
              <a:t>178</a:t>
            </a:fld>
            <a:endParaRPr lang="en-US" sz="1300"/>
          </a:p>
        </p:txBody>
      </p:sp>
    </p:spTree>
    <p:extLst>
      <p:ext uri="{BB962C8B-B14F-4D97-AF65-F5344CB8AC3E}">
        <p14:creationId xmlns:p14="http://schemas.microsoft.com/office/powerpoint/2010/main" val="28748894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4958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20528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99FF33"/>
                </a:solidFill>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fld id="{5F8A01B8-19F2-4476-9472-ABFAA6FB9CF9}" type="slidenum">
              <a:rPr lang="en-US" altLang="en-US"/>
              <a:pPr/>
              <a:t>‹#›</a:t>
            </a:fld>
            <a:endParaRPr lang="en-US" altLang="en-US"/>
          </a:p>
        </p:txBody>
      </p:sp>
    </p:spTree>
    <p:extLst>
      <p:ext uri="{BB962C8B-B14F-4D97-AF65-F5344CB8AC3E}">
        <p14:creationId xmlns:p14="http://schemas.microsoft.com/office/powerpoint/2010/main" val="2627876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6.png"/><Relationship Id="rId3" Type="http://schemas.openxmlformats.org/officeDocument/2006/relationships/slideLayout" Target="../slideLayouts/slideLayout24.xml"/><Relationship Id="rId21" Type="http://schemas.openxmlformats.org/officeDocument/2006/relationships/image" Target="../media/image5.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microsoft.com/office/2007/relationships/hdphoto" Target="../media/hdphoto1.wdp"/><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image" Target="../media/image2.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9"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0">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1"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 id="2147484147" r:id="rId15"/>
    <p:sldLayoutId id="214748414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3.xml"/><Relationship Id="rId1" Type="http://schemas.openxmlformats.org/officeDocument/2006/relationships/tags" Target="../tags/tag108.xml"/><Relationship Id="rId4" Type="http://schemas.openxmlformats.org/officeDocument/2006/relationships/image" Target="../media/image128.jpe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9.xml"/><Relationship Id="rId1" Type="http://schemas.openxmlformats.org/officeDocument/2006/relationships/vmlDrawing" Target="../drawings/vmlDrawing7.vml"/><Relationship Id="rId6" Type="http://schemas.openxmlformats.org/officeDocument/2006/relationships/image" Target="../media/image129.wmf"/><Relationship Id="rId5" Type="http://schemas.openxmlformats.org/officeDocument/2006/relationships/oleObject" Target="../embeddings/oleObject7.bin"/><Relationship Id="rId4" Type="http://schemas.openxmlformats.org/officeDocument/2006/relationships/notesSlide" Target="../notesSlides/notesSlide65.xml"/></Relationships>
</file>

<file path=ppt/slides/_rels/slide10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slideLayout" Target="../slideLayouts/slideLayout23.xml"/><Relationship Id="rId1" Type="http://schemas.openxmlformats.org/officeDocument/2006/relationships/tags" Target="../tags/tag110.xml"/></Relationships>
</file>

<file path=ppt/slides/_rels/slide10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23.xml"/><Relationship Id="rId1" Type="http://schemas.openxmlformats.org/officeDocument/2006/relationships/tags" Target="../tags/tag111.xml"/></Relationships>
</file>

<file path=ppt/slides/_rels/slide10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Layout" Target="../slideLayouts/slideLayout23.xml"/><Relationship Id="rId1" Type="http://schemas.openxmlformats.org/officeDocument/2006/relationships/tags" Target="../tags/tag1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23.xml"/><Relationship Id="rId1" Type="http://schemas.openxmlformats.org/officeDocument/2006/relationships/tags" Target="../tags/tag113.xml"/><Relationship Id="rId4" Type="http://schemas.openxmlformats.org/officeDocument/2006/relationships/image" Target="../media/image131.png"/></Relationships>
</file>

<file path=ppt/slides/_rels/slide10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Layout" Target="../slideLayouts/slideLayout23.xml"/><Relationship Id="rId1" Type="http://schemas.openxmlformats.org/officeDocument/2006/relationships/tags" Target="../tags/tag114.xml"/></Relationships>
</file>

<file path=ppt/slides/_rels/slide107.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slideLayout" Target="../slideLayouts/slideLayout23.xml"/><Relationship Id="rId1" Type="http://schemas.openxmlformats.org/officeDocument/2006/relationships/tags" Target="../tags/tag115.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16.xml"/><Relationship Id="rId1" Type="http://schemas.openxmlformats.org/officeDocument/2006/relationships/vmlDrawing" Target="../drawings/vmlDrawing8.vml"/><Relationship Id="rId6" Type="http://schemas.openxmlformats.org/officeDocument/2006/relationships/image" Target="../media/image136.wmf"/><Relationship Id="rId5" Type="http://schemas.openxmlformats.org/officeDocument/2006/relationships/oleObject" Target="../embeddings/oleObject8.bin"/><Relationship Id="rId4" Type="http://schemas.openxmlformats.org/officeDocument/2006/relationships/notesSlide" Target="../notesSlides/notesSlide66.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7.xml"/><Relationship Id="rId1" Type="http://schemas.openxmlformats.org/officeDocument/2006/relationships/tags" Target="../tags/tag117.xml"/><Relationship Id="rId4" Type="http://schemas.openxmlformats.org/officeDocument/2006/relationships/image" Target="../media/image13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slideLayout" Target="../slideLayouts/slideLayout23.xml"/><Relationship Id="rId1" Type="http://schemas.openxmlformats.org/officeDocument/2006/relationships/tags" Target="../tags/tag118.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xml"/><Relationship Id="rId1" Type="http://schemas.openxmlformats.org/officeDocument/2006/relationships/tags" Target="../tags/tag119.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xml"/><Relationship Id="rId1" Type="http://schemas.openxmlformats.org/officeDocument/2006/relationships/tags" Target="../tags/tag120.xml"/><Relationship Id="rId4" Type="http://schemas.openxmlformats.org/officeDocument/2006/relationships/image" Target="../media/image13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23.xml"/><Relationship Id="rId1" Type="http://schemas.openxmlformats.org/officeDocument/2006/relationships/tags" Target="../tags/tag121.xml"/></Relationships>
</file>

<file path=ppt/slides/_rels/slide1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3.xml"/><Relationship Id="rId1" Type="http://schemas.openxmlformats.org/officeDocument/2006/relationships/tags" Target="../tags/tag12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slideLayout" Target="../slideLayouts/slideLayout23.xml"/><Relationship Id="rId1" Type="http://schemas.openxmlformats.org/officeDocument/2006/relationships/tags" Target="../tags/tag123.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3.xml"/><Relationship Id="rId1" Type="http://schemas.openxmlformats.org/officeDocument/2006/relationships/tags" Target="../tags/tag124.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3.xml"/><Relationship Id="rId1" Type="http://schemas.openxmlformats.org/officeDocument/2006/relationships/tags" Target="../tags/tag125.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3.xml"/><Relationship Id="rId1" Type="http://schemas.openxmlformats.org/officeDocument/2006/relationships/tags" Target="../tags/tag126.xml"/><Relationship Id="rId5" Type="http://schemas.openxmlformats.org/officeDocument/2006/relationships/image" Target="../media/image142.png"/><Relationship Id="rId4" Type="http://schemas.openxmlformats.org/officeDocument/2006/relationships/image" Target="../media/image46.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27.xml"/><Relationship Id="rId5" Type="http://schemas.openxmlformats.org/officeDocument/2006/relationships/image" Target="../media/image144.jpeg"/><Relationship Id="rId4" Type="http://schemas.openxmlformats.org/officeDocument/2006/relationships/image" Target="../media/image14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3.xml"/><Relationship Id="rId5" Type="http://schemas.openxmlformats.org/officeDocument/2006/relationships/image" Target="../media/image22.png"/><Relationship Id="rId4" Type="http://schemas.openxmlformats.org/officeDocument/2006/relationships/image" Target="../media/image21.jpeg"/></Relationships>
</file>

<file path=ppt/slides/_rels/slide12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slideLayout" Target="../slideLayouts/slideLayout23.xml"/><Relationship Id="rId1" Type="http://schemas.openxmlformats.org/officeDocument/2006/relationships/tags" Target="../tags/tag128.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29.xml"/><Relationship Id="rId5" Type="http://schemas.openxmlformats.org/officeDocument/2006/relationships/image" Target="../media/image146.png"/><Relationship Id="rId4" Type="http://schemas.openxmlformats.org/officeDocument/2006/relationships/notesSlide" Target="../notesSlides/notesSlide74.xml"/></Relationships>
</file>

<file path=ppt/slides/_rels/slide12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23.xml"/><Relationship Id="rId1" Type="http://schemas.openxmlformats.org/officeDocument/2006/relationships/tags" Target="../tags/tag130.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3.xml"/><Relationship Id="rId1" Type="http://schemas.openxmlformats.org/officeDocument/2006/relationships/tags" Target="../tags/tag131.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3.xml"/><Relationship Id="rId1" Type="http://schemas.openxmlformats.org/officeDocument/2006/relationships/tags" Target="../tags/tag132.xml"/><Relationship Id="rId5" Type="http://schemas.openxmlformats.org/officeDocument/2006/relationships/image" Target="../media/image149.wmf"/><Relationship Id="rId4" Type="http://schemas.openxmlformats.org/officeDocument/2006/relationships/image" Target="../media/image148.wmf"/></Relationships>
</file>

<file path=ppt/slides/_rels/slide125.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3.xml"/><Relationship Id="rId1" Type="http://schemas.openxmlformats.org/officeDocument/2006/relationships/tags" Target="../tags/tag133.xml"/><Relationship Id="rId5" Type="http://schemas.openxmlformats.org/officeDocument/2006/relationships/image" Target="../media/image151.png"/><Relationship Id="rId4" Type="http://schemas.openxmlformats.org/officeDocument/2006/relationships/image" Target="../media/image150.jpeg"/></Relationships>
</file>

<file path=ppt/slides/_rels/slide126.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slideLayout" Target="../slideLayouts/slideLayout23.xml"/><Relationship Id="rId1" Type="http://schemas.openxmlformats.org/officeDocument/2006/relationships/tags" Target="../tags/tag134.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35.xml"/><Relationship Id="rId6" Type="http://schemas.openxmlformats.org/officeDocument/2006/relationships/image" Target="../media/image155.png"/><Relationship Id="rId5" Type="http://schemas.openxmlformats.org/officeDocument/2006/relationships/image" Target="../media/image154.jpeg"/><Relationship Id="rId4" Type="http://schemas.openxmlformats.org/officeDocument/2006/relationships/image" Target="../media/image153.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3.xml"/><Relationship Id="rId1" Type="http://schemas.openxmlformats.org/officeDocument/2006/relationships/tags" Target="../tags/tag136.x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3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4.xml"/></Relationships>
</file>

<file path=ppt/slides/_rels/slide13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23.xml"/><Relationship Id="rId1" Type="http://schemas.openxmlformats.org/officeDocument/2006/relationships/tags" Target="../tags/tag138.xml"/><Relationship Id="rId5" Type="http://schemas.openxmlformats.org/officeDocument/2006/relationships/image" Target="../media/image158.png"/><Relationship Id="rId4" Type="http://schemas.openxmlformats.org/officeDocument/2006/relationships/image" Target="../media/image157.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139.xml"/><Relationship Id="rId4" Type="http://schemas.openxmlformats.org/officeDocument/2006/relationships/image" Target="../media/image149.wmf"/></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40.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1.xml"/><Relationship Id="rId1" Type="http://schemas.openxmlformats.org/officeDocument/2006/relationships/vmlDrawing" Target="../drawings/vmlDrawing9.vml"/><Relationship Id="rId6" Type="http://schemas.openxmlformats.org/officeDocument/2006/relationships/image" Target="../media/image159.emf"/><Relationship Id="rId5" Type="http://schemas.openxmlformats.org/officeDocument/2006/relationships/oleObject" Target="../embeddings/Microsoft_Word_97_-_2003_Document2.doc"/><Relationship Id="rId4" Type="http://schemas.openxmlformats.org/officeDocument/2006/relationships/notesSlide" Target="../notesSlides/notesSlide81.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3.xml"/><Relationship Id="rId1" Type="http://schemas.openxmlformats.org/officeDocument/2006/relationships/tags" Target="../tags/tag142.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3.xml"/><Relationship Id="rId1" Type="http://schemas.openxmlformats.org/officeDocument/2006/relationships/tags" Target="../tags/tag143.xml"/><Relationship Id="rId4" Type="http://schemas.openxmlformats.org/officeDocument/2006/relationships/image" Target="../media/image148.wmf"/></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4.xml"/><Relationship Id="rId1" Type="http://schemas.openxmlformats.org/officeDocument/2006/relationships/vmlDrawing" Target="../drawings/vmlDrawing10.vml"/><Relationship Id="rId6" Type="http://schemas.openxmlformats.org/officeDocument/2006/relationships/image" Target="../media/image160.emf"/><Relationship Id="rId5" Type="http://schemas.openxmlformats.org/officeDocument/2006/relationships/oleObject" Target="../embeddings/Microsoft_Word_97_-_2003_Document3.doc"/><Relationship Id="rId4" Type="http://schemas.openxmlformats.org/officeDocument/2006/relationships/notesSlide" Target="../notesSlides/notesSlide84.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xml"/><Relationship Id="rId1" Type="http://schemas.openxmlformats.org/officeDocument/2006/relationships/tags" Target="../tags/tag145.xml"/><Relationship Id="rId4" Type="http://schemas.openxmlformats.org/officeDocument/2006/relationships/image" Target="../media/image161.png"/></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6.xml"/><Relationship Id="rId1" Type="http://schemas.openxmlformats.org/officeDocument/2006/relationships/vmlDrawing" Target="../drawings/vmlDrawing11.vml"/><Relationship Id="rId6" Type="http://schemas.openxmlformats.org/officeDocument/2006/relationships/image" Target="../media/image162.emf"/><Relationship Id="rId5" Type="http://schemas.openxmlformats.org/officeDocument/2006/relationships/oleObject" Target="../embeddings/Microsoft_Word_97_-_2003_Document4.doc"/><Relationship Id="rId4" Type="http://schemas.openxmlformats.org/officeDocument/2006/relationships/notesSlide" Target="../notesSlides/notesSlide86.xml"/></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7.xml"/><Relationship Id="rId1" Type="http://schemas.openxmlformats.org/officeDocument/2006/relationships/vmlDrawing" Target="../drawings/vmlDrawing12.vml"/><Relationship Id="rId6" Type="http://schemas.openxmlformats.org/officeDocument/2006/relationships/image" Target="../media/image163.emf"/><Relationship Id="rId5" Type="http://schemas.openxmlformats.org/officeDocument/2006/relationships/oleObject" Target="../embeddings/Microsoft_Word_97_-_2003_Document5.doc"/><Relationship Id="rId4" Type="http://schemas.openxmlformats.org/officeDocument/2006/relationships/notesSlide" Target="../notesSlides/notesSlide8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5.xml"/><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xml"/><Relationship Id="rId1" Type="http://schemas.openxmlformats.org/officeDocument/2006/relationships/tags" Target="../tags/tag148.xml"/><Relationship Id="rId4" Type="http://schemas.openxmlformats.org/officeDocument/2006/relationships/image" Target="../media/image164.wmf"/></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9.xml"/><Relationship Id="rId1" Type="http://schemas.openxmlformats.org/officeDocument/2006/relationships/vmlDrawing" Target="../drawings/vmlDrawing13.vml"/><Relationship Id="rId6" Type="http://schemas.openxmlformats.org/officeDocument/2006/relationships/image" Target="../media/image165.emf"/><Relationship Id="rId5" Type="http://schemas.openxmlformats.org/officeDocument/2006/relationships/oleObject" Target="../embeddings/Microsoft_Word_97_-_2003_Document6.doc"/><Relationship Id="rId4" Type="http://schemas.openxmlformats.org/officeDocument/2006/relationships/notesSlide" Target="../notesSlides/notesSlide89.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0.xml"/><Relationship Id="rId1" Type="http://schemas.openxmlformats.org/officeDocument/2006/relationships/vmlDrawing" Target="../drawings/vmlDrawing14.vml"/><Relationship Id="rId6" Type="http://schemas.openxmlformats.org/officeDocument/2006/relationships/image" Target="../media/image166.emf"/><Relationship Id="rId5" Type="http://schemas.openxmlformats.org/officeDocument/2006/relationships/oleObject" Target="../embeddings/Microsoft_Word_97_-_2003_Document7.doc"/><Relationship Id="rId4" Type="http://schemas.openxmlformats.org/officeDocument/2006/relationships/notesSlide" Target="../notesSlides/notesSlide90.xml"/></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1.xml"/><Relationship Id="rId1" Type="http://schemas.openxmlformats.org/officeDocument/2006/relationships/vmlDrawing" Target="../drawings/vmlDrawing15.vml"/><Relationship Id="rId6" Type="http://schemas.openxmlformats.org/officeDocument/2006/relationships/image" Target="../media/image167.emf"/><Relationship Id="rId5" Type="http://schemas.openxmlformats.org/officeDocument/2006/relationships/oleObject" Target="../embeddings/Microsoft_Word_97_-_2003_Document8.doc"/><Relationship Id="rId4" Type="http://schemas.openxmlformats.org/officeDocument/2006/relationships/notesSlide" Target="../notesSlides/notesSlide91.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xml"/><Relationship Id="rId1" Type="http://schemas.openxmlformats.org/officeDocument/2006/relationships/tags" Target="../tags/tag152.xml"/><Relationship Id="rId5" Type="http://schemas.openxmlformats.org/officeDocument/2006/relationships/image" Target="../media/image169.png"/><Relationship Id="rId4" Type="http://schemas.openxmlformats.org/officeDocument/2006/relationships/image" Target="../media/image168.pn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153.xml"/><Relationship Id="rId5" Type="http://schemas.openxmlformats.org/officeDocument/2006/relationships/image" Target="../media/image169.png"/><Relationship Id="rId4" Type="http://schemas.openxmlformats.org/officeDocument/2006/relationships/image" Target="../media/image16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3.xml"/><Relationship Id="rId1" Type="http://schemas.openxmlformats.org/officeDocument/2006/relationships/tags" Target="../tags/tag154.xml"/><Relationship Id="rId5" Type="http://schemas.openxmlformats.org/officeDocument/2006/relationships/image" Target="../media/image169.png"/><Relationship Id="rId4" Type="http://schemas.openxmlformats.org/officeDocument/2006/relationships/image" Target="../media/image168.png"/></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5.xml"/><Relationship Id="rId1" Type="http://schemas.openxmlformats.org/officeDocument/2006/relationships/vmlDrawing" Target="../drawings/vmlDrawing16.vml"/><Relationship Id="rId6" Type="http://schemas.openxmlformats.org/officeDocument/2006/relationships/image" Target="../media/image170.emf"/><Relationship Id="rId5" Type="http://schemas.openxmlformats.org/officeDocument/2006/relationships/oleObject" Target="../embeddings/Microsoft_Word_97_-_2003_Document9.doc"/><Relationship Id="rId4" Type="http://schemas.openxmlformats.org/officeDocument/2006/relationships/notesSlide" Target="../notesSlides/notesSlide95.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3.xml"/><Relationship Id="rId1" Type="http://schemas.openxmlformats.org/officeDocument/2006/relationships/tags" Target="../tags/tag156.xml"/></Relationships>
</file>

<file path=ppt/slides/_rels/slide14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slideLayout" Target="../slideLayouts/slideLayout23.xml"/><Relationship Id="rId1" Type="http://schemas.openxmlformats.org/officeDocument/2006/relationships/tags" Target="../tags/tag157.xml"/></Relationships>
</file>

<file path=ppt/slides/_rels/slide15.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15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23.xml"/><Relationship Id="rId1" Type="http://schemas.openxmlformats.org/officeDocument/2006/relationships/tags" Target="../tags/tag158.xml"/><Relationship Id="rId4" Type="http://schemas.openxmlformats.org/officeDocument/2006/relationships/image" Target="../media/image173.png"/></Relationships>
</file>

<file path=ppt/slides/_rels/slide15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23.xml"/><Relationship Id="rId1" Type="http://schemas.openxmlformats.org/officeDocument/2006/relationships/tags" Target="../tags/tag159.xml"/></Relationships>
</file>

<file path=ppt/slides/_rels/slide15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Layout" Target="../slideLayouts/slideLayout23.xml"/><Relationship Id="rId1" Type="http://schemas.openxmlformats.org/officeDocument/2006/relationships/tags" Target="../tags/tag160.xml"/></Relationships>
</file>

<file path=ppt/slides/_rels/slide153.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slideLayout" Target="../slideLayouts/slideLayout23.xml"/><Relationship Id="rId1" Type="http://schemas.openxmlformats.org/officeDocument/2006/relationships/tags" Target="../tags/tag161.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3.xml"/><Relationship Id="rId1" Type="http://schemas.openxmlformats.org/officeDocument/2006/relationships/tags" Target="../tags/tag162.xml"/><Relationship Id="rId4" Type="http://schemas.openxmlformats.org/officeDocument/2006/relationships/image" Target="../media/image177.wmf"/></Relationships>
</file>

<file path=ppt/slides/_rels/slide15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23.xml"/><Relationship Id="rId1" Type="http://schemas.openxmlformats.org/officeDocument/2006/relationships/tags" Target="../tags/tag163.xml"/></Relationships>
</file>

<file path=ppt/slides/_rels/slide15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slideLayout" Target="../slideLayouts/slideLayout23.xml"/><Relationship Id="rId1" Type="http://schemas.openxmlformats.org/officeDocument/2006/relationships/tags" Target="../tags/tag164.xml"/></Relationships>
</file>

<file path=ppt/slides/_rels/slide157.x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slideLayout" Target="../slideLayouts/slideLayout23.xml"/><Relationship Id="rId1" Type="http://schemas.openxmlformats.org/officeDocument/2006/relationships/tags" Target="../tags/tag165.xml"/></Relationships>
</file>

<file path=ppt/slides/_rels/slide15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slideLayout" Target="../slideLayouts/slideLayout23.xml"/><Relationship Id="rId1" Type="http://schemas.openxmlformats.org/officeDocument/2006/relationships/tags" Target="../tags/tag166.xml"/></Relationships>
</file>

<file path=ppt/slides/_rels/slide15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slideLayout" Target="../slideLayouts/slideLayout23.xml"/><Relationship Id="rId1" Type="http://schemas.openxmlformats.org/officeDocument/2006/relationships/tags" Target="../tags/tag167.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9.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1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5.png"/><Relationship Id="rId9" Type="http://schemas.microsoft.com/office/2007/relationships/diagramDrawing" Target="../diagrams/drawing1.xml"/></Relationships>
</file>

<file path=ppt/slides/_rels/slide160.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slideLayout" Target="../slideLayouts/slideLayout23.xml"/><Relationship Id="rId1" Type="http://schemas.openxmlformats.org/officeDocument/2006/relationships/tags" Target="../tags/tag168.xml"/></Relationships>
</file>

<file path=ppt/slides/_rels/slide161.x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slideLayout" Target="../slideLayouts/slideLayout23.xml"/><Relationship Id="rId1" Type="http://schemas.openxmlformats.org/officeDocument/2006/relationships/tags" Target="../tags/tag169.xml"/><Relationship Id="rId5" Type="http://schemas.openxmlformats.org/officeDocument/2006/relationships/image" Target="../media/image186.wmf"/><Relationship Id="rId4" Type="http://schemas.openxmlformats.org/officeDocument/2006/relationships/image" Target="../media/image185.wmf"/></Relationships>
</file>

<file path=ppt/slides/_rels/slide162.xml.rels><?xml version="1.0" encoding="UTF-8" standalone="yes"?>
<Relationships xmlns="http://schemas.openxmlformats.org/package/2006/relationships"><Relationship Id="rId8" Type="http://schemas.openxmlformats.org/officeDocument/2006/relationships/image" Target="../media/image188.wmf"/><Relationship Id="rId3" Type="http://schemas.openxmlformats.org/officeDocument/2006/relationships/slideLayout" Target="../slideLayouts/slideLayout23.xml"/><Relationship Id="rId7" Type="http://schemas.openxmlformats.org/officeDocument/2006/relationships/oleObject" Target="../embeddings/oleObject10.bin"/><Relationship Id="rId2" Type="http://schemas.openxmlformats.org/officeDocument/2006/relationships/tags" Target="../tags/tag170.xml"/><Relationship Id="rId1" Type="http://schemas.openxmlformats.org/officeDocument/2006/relationships/vmlDrawing" Target="../drawings/vmlDrawing17.vml"/><Relationship Id="rId6" Type="http://schemas.openxmlformats.org/officeDocument/2006/relationships/image" Target="../media/image187.wmf"/><Relationship Id="rId5" Type="http://schemas.openxmlformats.org/officeDocument/2006/relationships/oleObject" Target="../embeddings/oleObject9.bin"/><Relationship Id="rId4" Type="http://schemas.openxmlformats.org/officeDocument/2006/relationships/notesSlide" Target="../notesSlides/notesSlide98.xml"/><Relationship Id="rId9" Type="http://schemas.openxmlformats.org/officeDocument/2006/relationships/image" Target="../media/image189.jpeg"/></Relationships>
</file>

<file path=ppt/slides/_rels/slide163.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190.png"/><Relationship Id="rId7" Type="http://schemas.openxmlformats.org/officeDocument/2006/relationships/image" Target="../media/image194.jpeg"/><Relationship Id="rId2" Type="http://schemas.openxmlformats.org/officeDocument/2006/relationships/slideLayout" Target="../slideLayouts/slideLayout23.xml"/><Relationship Id="rId1" Type="http://schemas.openxmlformats.org/officeDocument/2006/relationships/tags" Target="../tags/tag171.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16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slideLayout" Target="../slideLayouts/slideLayout23.xml"/><Relationship Id="rId1" Type="http://schemas.openxmlformats.org/officeDocument/2006/relationships/tags" Target="../tags/tag172.xml"/><Relationship Id="rId4" Type="http://schemas.openxmlformats.org/officeDocument/2006/relationships/image" Target="../media/image197.jpeg"/></Relationships>
</file>

<file path=ppt/slides/_rels/slide165.xml.rels><?xml version="1.0" encoding="UTF-8" standalone="yes"?>
<Relationships xmlns="http://schemas.openxmlformats.org/package/2006/relationships"><Relationship Id="rId3" Type="http://schemas.openxmlformats.org/officeDocument/2006/relationships/image" Target="../media/image198.WMF"/><Relationship Id="rId2" Type="http://schemas.openxmlformats.org/officeDocument/2006/relationships/slideLayout" Target="../slideLayouts/slideLayout23.xml"/><Relationship Id="rId1" Type="http://schemas.openxmlformats.org/officeDocument/2006/relationships/tags" Target="../tags/tag173.xml"/></Relationships>
</file>

<file path=ppt/slides/_rels/slide16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slideLayout" Target="../slideLayouts/slideLayout23.xml"/><Relationship Id="rId1" Type="http://schemas.openxmlformats.org/officeDocument/2006/relationships/tags" Target="../tags/tag174.xml"/></Relationships>
</file>

<file path=ppt/slides/_rels/slide16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slideLayout" Target="../slideLayouts/slideLayout23.xml"/><Relationship Id="rId1" Type="http://schemas.openxmlformats.org/officeDocument/2006/relationships/tags" Target="../tags/tag175.xml"/></Relationships>
</file>

<file path=ppt/slides/_rels/slide16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slideLayout" Target="../slideLayouts/slideLayout23.xml"/><Relationship Id="rId1" Type="http://schemas.openxmlformats.org/officeDocument/2006/relationships/tags" Target="../tags/tag176.xml"/></Relationships>
</file>

<file path=ppt/slides/_rels/slide16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slideLayout" Target="../slideLayouts/slideLayout23.xml"/><Relationship Id="rId1" Type="http://schemas.openxmlformats.org/officeDocument/2006/relationships/tags" Target="../tags/tag17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8.xml"/><Relationship Id="rId6" Type="http://schemas.openxmlformats.org/officeDocument/2006/relationships/image" Target="../media/image14.jpeg"/><Relationship Id="rId5" Type="http://schemas.openxmlformats.org/officeDocument/2006/relationships/hyperlink" Target="http://www.worlddiabetesday.org/node/4494" TargetMode="External"/><Relationship Id="rId4" Type="http://schemas.openxmlformats.org/officeDocument/2006/relationships/image" Target="../media/image29.png"/></Relationships>
</file>

<file path=ppt/slides/_rels/slide17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slideLayout" Target="../slideLayouts/slideLayout23.xml"/><Relationship Id="rId1" Type="http://schemas.openxmlformats.org/officeDocument/2006/relationships/tags" Target="../tags/tag178.xml"/></Relationships>
</file>

<file path=ppt/slides/_rels/slide17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slideLayout" Target="../slideLayouts/slideLayout23.xml"/><Relationship Id="rId1" Type="http://schemas.openxmlformats.org/officeDocument/2006/relationships/tags" Target="../tags/tag179.xml"/></Relationships>
</file>

<file path=ppt/slides/_rels/slide172.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slideLayout" Target="../slideLayouts/slideLayout23.xml"/><Relationship Id="rId1" Type="http://schemas.openxmlformats.org/officeDocument/2006/relationships/tags" Target="../tags/tag180.xml"/><Relationship Id="rId4" Type="http://schemas.microsoft.com/office/2007/relationships/hdphoto" Target="../media/hdphoto4.wdp"/></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1.xml"/><Relationship Id="rId1" Type="http://schemas.openxmlformats.org/officeDocument/2006/relationships/vmlDrawing" Target="../drawings/vmlDrawing18.vml"/><Relationship Id="rId5" Type="http://schemas.openxmlformats.org/officeDocument/2006/relationships/image" Target="../media/image205.wmf"/><Relationship Id="rId4" Type="http://schemas.openxmlformats.org/officeDocument/2006/relationships/oleObject" Target="../embeddings/oleObject11.bin"/></Relationships>
</file>

<file path=ppt/slides/_rels/slide174.xml.rels><?xml version="1.0" encoding="UTF-8" standalone="yes"?>
<Relationships xmlns="http://schemas.openxmlformats.org/package/2006/relationships"><Relationship Id="rId8" Type="http://schemas.openxmlformats.org/officeDocument/2006/relationships/image" Target="../media/image211.jpeg"/><Relationship Id="rId3" Type="http://schemas.openxmlformats.org/officeDocument/2006/relationships/image" Target="../media/image206.png"/><Relationship Id="rId7" Type="http://schemas.openxmlformats.org/officeDocument/2006/relationships/image" Target="../media/image210.png"/><Relationship Id="rId12" Type="http://schemas.openxmlformats.org/officeDocument/2006/relationships/image" Target="../media/image215.jpeg"/><Relationship Id="rId2" Type="http://schemas.openxmlformats.org/officeDocument/2006/relationships/slideLayout" Target="../slideLayouts/slideLayout23.xml"/><Relationship Id="rId1" Type="http://schemas.openxmlformats.org/officeDocument/2006/relationships/tags" Target="../tags/tag182.xml"/><Relationship Id="rId6" Type="http://schemas.openxmlformats.org/officeDocument/2006/relationships/image" Target="../media/image209.jpeg"/><Relationship Id="rId11" Type="http://schemas.openxmlformats.org/officeDocument/2006/relationships/image" Target="../media/image214.jpeg"/><Relationship Id="rId5" Type="http://schemas.openxmlformats.org/officeDocument/2006/relationships/image" Target="../media/image208.png"/><Relationship Id="rId10" Type="http://schemas.openxmlformats.org/officeDocument/2006/relationships/image" Target="../media/image213.jpeg"/><Relationship Id="rId4" Type="http://schemas.openxmlformats.org/officeDocument/2006/relationships/image" Target="../media/image207.png"/><Relationship Id="rId9" Type="http://schemas.openxmlformats.org/officeDocument/2006/relationships/image" Target="../media/image212.jpeg"/></Relationships>
</file>

<file path=ppt/slides/_rels/slide175.xml.rels><?xml version="1.0" encoding="UTF-8" standalone="yes"?>
<Relationships xmlns="http://schemas.openxmlformats.org/package/2006/relationships"><Relationship Id="rId8" Type="http://schemas.openxmlformats.org/officeDocument/2006/relationships/image" Target="../media/image220.jpeg"/><Relationship Id="rId3" Type="http://schemas.openxmlformats.org/officeDocument/2006/relationships/image" Target="../media/image207.png"/><Relationship Id="rId7" Type="http://schemas.openxmlformats.org/officeDocument/2006/relationships/image" Target="../media/image219.jpeg"/><Relationship Id="rId12" Type="http://schemas.openxmlformats.org/officeDocument/2006/relationships/image" Target="../media/image224.png"/><Relationship Id="rId2" Type="http://schemas.openxmlformats.org/officeDocument/2006/relationships/slideLayout" Target="../slideLayouts/slideLayout23.xml"/><Relationship Id="rId1" Type="http://schemas.openxmlformats.org/officeDocument/2006/relationships/tags" Target="../tags/tag183.xml"/><Relationship Id="rId6" Type="http://schemas.openxmlformats.org/officeDocument/2006/relationships/image" Target="../media/image218.jpeg"/><Relationship Id="rId11" Type="http://schemas.openxmlformats.org/officeDocument/2006/relationships/image" Target="../media/image223.png"/><Relationship Id="rId5" Type="http://schemas.openxmlformats.org/officeDocument/2006/relationships/image" Target="../media/image217.jpeg"/><Relationship Id="rId10" Type="http://schemas.openxmlformats.org/officeDocument/2006/relationships/image" Target="../media/image222.png"/><Relationship Id="rId4" Type="http://schemas.openxmlformats.org/officeDocument/2006/relationships/image" Target="../media/image216.jpeg"/><Relationship Id="rId9" Type="http://schemas.openxmlformats.org/officeDocument/2006/relationships/image" Target="../media/image221.jpeg"/></Relationships>
</file>

<file path=ppt/slides/_rels/slide176.xml.rels><?xml version="1.0" encoding="UTF-8" standalone="yes"?>
<Relationships xmlns="http://schemas.openxmlformats.org/package/2006/relationships"><Relationship Id="rId8" Type="http://schemas.openxmlformats.org/officeDocument/2006/relationships/image" Target="../media/image230.jpeg"/><Relationship Id="rId3" Type="http://schemas.openxmlformats.org/officeDocument/2006/relationships/image" Target="../media/image225.jpeg"/><Relationship Id="rId7" Type="http://schemas.openxmlformats.org/officeDocument/2006/relationships/image" Target="../media/image229.jpeg"/><Relationship Id="rId2" Type="http://schemas.openxmlformats.org/officeDocument/2006/relationships/slideLayout" Target="../slideLayouts/slideLayout23.xml"/><Relationship Id="rId1" Type="http://schemas.openxmlformats.org/officeDocument/2006/relationships/tags" Target="../tags/tag184.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jpeg"/><Relationship Id="rId9" Type="http://schemas.openxmlformats.org/officeDocument/2006/relationships/image" Target="../media/image231.jpeg"/></Relationships>
</file>

<file path=ppt/slides/_rels/slide177.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207.png"/><Relationship Id="rId7" Type="http://schemas.openxmlformats.org/officeDocument/2006/relationships/image" Target="../media/image235.jpeg"/><Relationship Id="rId12" Type="http://schemas.openxmlformats.org/officeDocument/2006/relationships/image" Target="../media/image240.png"/><Relationship Id="rId2" Type="http://schemas.openxmlformats.org/officeDocument/2006/relationships/slideLayout" Target="../slideLayouts/slideLayout23.xml"/><Relationship Id="rId1" Type="http://schemas.openxmlformats.org/officeDocument/2006/relationships/tags" Target="../tags/tag185.xml"/><Relationship Id="rId6" Type="http://schemas.openxmlformats.org/officeDocument/2006/relationships/image" Target="../media/image234.jpeg"/><Relationship Id="rId11" Type="http://schemas.openxmlformats.org/officeDocument/2006/relationships/image" Target="../media/image239.jpeg"/><Relationship Id="rId5" Type="http://schemas.openxmlformats.org/officeDocument/2006/relationships/image" Target="../media/image233.png"/><Relationship Id="rId10" Type="http://schemas.openxmlformats.org/officeDocument/2006/relationships/image" Target="../media/image238.jpeg"/><Relationship Id="rId4" Type="http://schemas.openxmlformats.org/officeDocument/2006/relationships/image" Target="../media/image232.jpeg"/><Relationship Id="rId9" Type="http://schemas.openxmlformats.org/officeDocument/2006/relationships/image" Target="../media/image237.jpe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ags" Target="../tags/tag186.xml"/><Relationship Id="rId4" Type="http://schemas.openxmlformats.org/officeDocument/2006/relationships/image" Target="../media/image241.emf"/></Relationships>
</file>

<file path=ppt/slides/_rels/slide17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7.xml"/><Relationship Id="rId1" Type="http://schemas.openxmlformats.org/officeDocument/2006/relationships/vmlDrawing" Target="../drawings/vmlDrawing19.vml"/><Relationship Id="rId5" Type="http://schemas.openxmlformats.org/officeDocument/2006/relationships/image" Target="../media/image242.emf"/><Relationship Id="rId4" Type="http://schemas.openxmlformats.org/officeDocument/2006/relationships/oleObject" Target="../embeddings/Microsoft_Word_97_-_2003_Document10.doc"/></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30.jp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00.xml"/><Relationship Id="rId7" Type="http://schemas.openxmlformats.org/officeDocument/2006/relationships/hyperlink" Target="http://www.dce.org/publications/education-handouts/" TargetMode="External"/><Relationship Id="rId2" Type="http://schemas.openxmlformats.org/officeDocument/2006/relationships/slideLayout" Target="../slideLayouts/slideLayout23.xml"/><Relationship Id="rId1" Type="http://schemas.openxmlformats.org/officeDocument/2006/relationships/tags" Target="../tags/tag188.xml"/><Relationship Id="rId6" Type="http://schemas.openxmlformats.org/officeDocument/2006/relationships/hyperlink" Target="http://www.americanheart.org/" TargetMode="External"/><Relationship Id="rId5" Type="http://schemas.openxmlformats.org/officeDocument/2006/relationships/hyperlink" Target="http://www.diabetes.org/" TargetMode="External"/><Relationship Id="rId4" Type="http://schemas.openxmlformats.org/officeDocument/2006/relationships/hyperlink" Target="http://www.eatright.org/" TargetMode="Externa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3.xml"/><Relationship Id="rId1" Type="http://schemas.openxmlformats.org/officeDocument/2006/relationships/tags" Target="../tags/tag189.xml"/><Relationship Id="rId5" Type="http://schemas.openxmlformats.org/officeDocument/2006/relationships/hyperlink" Target="http://www.niddk.nih.gov/" TargetMode="External"/><Relationship Id="rId4" Type="http://schemas.openxmlformats.org/officeDocument/2006/relationships/hyperlink" Target="http://www.nhlbi.nih.gov/" TargetMode="External"/></Relationships>
</file>

<file path=ppt/slides/_rels/slide18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90.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3.xml"/><Relationship Id="rId1" Type="http://schemas.openxmlformats.org/officeDocument/2006/relationships/tags" Target="../tags/tag191.xml"/><Relationship Id="rId4" Type="http://schemas.openxmlformats.org/officeDocument/2006/relationships/image" Target="../media/image243.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3.xml"/><Relationship Id="rId1" Type="http://schemas.openxmlformats.org/officeDocument/2006/relationships/tags" Target="../tags/tag192.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93.xml"/><Relationship Id="rId4" Type="http://schemas.openxmlformats.org/officeDocument/2006/relationships/image" Target="../media/image244.wmf"/></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3.xml"/><Relationship Id="rId1" Type="http://schemas.openxmlformats.org/officeDocument/2006/relationships/tags" Target="../tags/tag194.xml"/></Relationships>
</file>

<file path=ppt/slides/_rels/slide18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image" Target="../media/image46.png"/><Relationship Id="rId5" Type="http://schemas.openxmlformats.org/officeDocument/2006/relationships/image" Target="../media/image245.wmf"/><Relationship Id="rId4" Type="http://schemas.openxmlformats.org/officeDocument/2006/relationships/notesSlide" Target="../notesSlides/notesSlide106.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98.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20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0.xml"/><Relationship Id="rId5" Type="http://schemas.openxmlformats.org/officeDocument/2006/relationships/image" Target="../media/image32.jpeg"/><Relationship Id="rId4" Type="http://schemas.openxmlformats.org/officeDocument/2006/relationships/image" Target="../media/image31.jpe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202.xml"/><Relationship Id="rId4" Type="http://schemas.openxmlformats.org/officeDocument/2006/relationships/image" Target="../media/image246.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203.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204.xml"/><Relationship Id="rId4" Type="http://schemas.openxmlformats.org/officeDocument/2006/relationships/image" Target="../media/image247.jpeg"/></Relationships>
</file>

<file path=ppt/slides/_rels/slide193.xml.rels><?xml version="1.0" encoding="UTF-8" standalone="yes"?>
<Relationships xmlns="http://schemas.openxmlformats.org/package/2006/relationships"><Relationship Id="rId3" Type="http://schemas.openxmlformats.org/officeDocument/2006/relationships/tags" Target="../tags/tag207.xml"/><Relationship Id="rId7" Type="http://schemas.openxmlformats.org/officeDocument/2006/relationships/image" Target="../media/image249.wmf"/><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image" Target="../media/image248.jpeg"/><Relationship Id="rId5" Type="http://schemas.openxmlformats.org/officeDocument/2006/relationships/notesSlide" Target="../notesSlides/notesSlide112.xml"/><Relationship Id="rId4" Type="http://schemas.openxmlformats.org/officeDocument/2006/relationships/slideLayout" Target="../slideLayouts/slideLayout23.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208.xml"/><Relationship Id="rId4" Type="http://schemas.openxmlformats.org/officeDocument/2006/relationships/image" Target="../media/image250.WMF"/></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210.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211.xml"/><Relationship Id="rId4" Type="http://schemas.openxmlformats.org/officeDocument/2006/relationships/image" Target="../media/image251.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3.xml"/><Relationship Id="rId1" Type="http://schemas.openxmlformats.org/officeDocument/2006/relationships/tags" Target="../tags/tag213.xml"/></Relationships>
</file>

<file path=ppt/slides/_rels/slide198.xml.rels><?xml version="1.0" encoding="UTF-8" standalone="yes"?>
<Relationships xmlns="http://schemas.openxmlformats.org/package/2006/relationships"><Relationship Id="rId3" Type="http://schemas.openxmlformats.org/officeDocument/2006/relationships/image" Target="../media/image252.WMF"/><Relationship Id="rId2" Type="http://schemas.openxmlformats.org/officeDocument/2006/relationships/slideLayout" Target="../slideLayouts/slideLayout23.xml"/><Relationship Id="rId1" Type="http://schemas.openxmlformats.org/officeDocument/2006/relationships/tags" Target="../tags/tag214.xm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3.xml"/><Relationship Id="rId1" Type="http://schemas.openxmlformats.org/officeDocument/2006/relationships/tags" Target="../tags/tag215.xml"/><Relationship Id="rId4" Type="http://schemas.openxmlformats.org/officeDocument/2006/relationships/image" Target="../media/image25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3.xml"/><Relationship Id="rId1" Type="http://schemas.openxmlformats.org/officeDocument/2006/relationships/tags" Target="../tags/tag21.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3.xml"/><Relationship Id="rId1" Type="http://schemas.openxmlformats.org/officeDocument/2006/relationships/tags" Target="../tags/tag216.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3.xml"/><Relationship Id="rId1" Type="http://schemas.openxmlformats.org/officeDocument/2006/relationships/tags" Target="../tags/tag217.xml"/><Relationship Id="rId4" Type="http://schemas.openxmlformats.org/officeDocument/2006/relationships/image" Target="../media/image254.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3.xml"/><Relationship Id="rId1" Type="http://schemas.openxmlformats.org/officeDocument/2006/relationships/tags" Target="../tags/tag218.xml"/></Relationships>
</file>

<file path=ppt/slides/_rels/slide203.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slideLayout" Target="../slideLayouts/slideLayout23.xml"/><Relationship Id="rId1" Type="http://schemas.openxmlformats.org/officeDocument/2006/relationships/tags" Target="../tags/tag219.xml"/></Relationships>
</file>

<file path=ppt/slides/_rels/slide20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21.xml"/><Relationship Id="rId1" Type="http://schemas.openxmlformats.org/officeDocument/2006/relationships/tags" Target="../tags/tag220.xml"/><Relationship Id="rId5" Type="http://schemas.openxmlformats.org/officeDocument/2006/relationships/image" Target="../media/image256.jpeg"/><Relationship Id="rId4" Type="http://schemas.openxmlformats.org/officeDocument/2006/relationships/notesSlide" Target="../notesSlides/notesSlide121.xml"/></Relationships>
</file>

<file path=ppt/slides/_rels/slide205.xml.rels><?xml version="1.0" encoding="UTF-8" standalone="yes"?>
<Relationships xmlns="http://schemas.openxmlformats.org/package/2006/relationships"><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image" Target="../media/image23.png"/><Relationship Id="rId5" Type="http://schemas.openxmlformats.org/officeDocument/2006/relationships/notesSlide" Target="../notesSlides/notesSlide122.xml"/><Relationship Id="rId4" Type="http://schemas.openxmlformats.org/officeDocument/2006/relationships/slideLayout" Target="../slideLayouts/slideLayout23.xml"/></Relationships>
</file>

<file path=ppt/slides/_rels/slide206.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slideLayout" Target="../slideLayouts/slideLayout23.xml"/><Relationship Id="rId7" Type="http://schemas.openxmlformats.org/officeDocument/2006/relationships/oleObject" Target="../embeddings/oleObject13.bin"/><Relationship Id="rId2" Type="http://schemas.openxmlformats.org/officeDocument/2006/relationships/tags" Target="../tags/tag226.xml"/><Relationship Id="rId1" Type="http://schemas.openxmlformats.org/officeDocument/2006/relationships/vmlDrawing" Target="../drawings/vmlDrawing20.vml"/><Relationship Id="rId6" Type="http://schemas.openxmlformats.org/officeDocument/2006/relationships/image" Target="../media/image257.png"/><Relationship Id="rId5" Type="http://schemas.openxmlformats.org/officeDocument/2006/relationships/oleObject" Target="../embeddings/oleObject12.bin"/><Relationship Id="rId4" Type="http://schemas.openxmlformats.org/officeDocument/2006/relationships/notesSlide" Target="../notesSlides/notesSlide123.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3.xml"/><Relationship Id="rId1" Type="http://schemas.openxmlformats.org/officeDocument/2006/relationships/tags" Target="../tags/tag227.xml"/><Relationship Id="rId5" Type="http://schemas.openxmlformats.org/officeDocument/2006/relationships/image" Target="../media/image260.png"/><Relationship Id="rId4" Type="http://schemas.openxmlformats.org/officeDocument/2006/relationships/image" Target="../media/image259.png"/></Relationships>
</file>

<file path=ppt/slides/_rels/slide208.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slideLayout" Target="../slideLayouts/slideLayout23.xml"/><Relationship Id="rId1" Type="http://schemas.openxmlformats.org/officeDocument/2006/relationships/tags" Target="../tags/tag228.xml"/></Relationships>
</file>

<file path=ppt/slides/_rels/slide209.xml.rels><?xml version="1.0" encoding="UTF-8" standalone="yes"?>
<Relationships xmlns="http://schemas.openxmlformats.org/package/2006/relationships"><Relationship Id="rId3" Type="http://schemas.openxmlformats.org/officeDocument/2006/relationships/image" Target="../media/image262.JPG"/><Relationship Id="rId2" Type="http://schemas.openxmlformats.org/officeDocument/2006/relationships/slideLayout" Target="../slideLayouts/slideLayout23.xml"/><Relationship Id="rId1" Type="http://schemas.openxmlformats.org/officeDocument/2006/relationships/tags" Target="../tags/tag229.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3.xml"/><Relationship Id="rId1" Type="http://schemas.openxmlformats.org/officeDocument/2006/relationships/tags" Target="../tags/tag22.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3.xml"/><Relationship Id="rId1" Type="http://schemas.openxmlformats.org/officeDocument/2006/relationships/tags" Target="../tags/tag230.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3.xml"/><Relationship Id="rId1" Type="http://schemas.openxmlformats.org/officeDocument/2006/relationships/tags" Target="../tags/tag231.xml"/><Relationship Id="rId4" Type="http://schemas.openxmlformats.org/officeDocument/2006/relationships/image" Target="../media/image263.gif"/></Relationships>
</file>

<file path=ppt/slides/_rels/slide21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66.png"/><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notesSlide" Target="../notesSlides/notesSlide127.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3.xml"/><Relationship Id="rId1" Type="http://schemas.openxmlformats.org/officeDocument/2006/relationships/tags" Target="../tags/tag235.xml"/><Relationship Id="rId4" Type="http://schemas.openxmlformats.org/officeDocument/2006/relationships/image" Target="../media/image267.WMF"/></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3.xml"/><Relationship Id="rId1" Type="http://schemas.openxmlformats.org/officeDocument/2006/relationships/tags" Target="../tags/tag236.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3.xml"/><Relationship Id="rId1" Type="http://schemas.openxmlformats.org/officeDocument/2006/relationships/tags" Target="../tags/tag237.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3.xml"/><Relationship Id="rId1" Type="http://schemas.openxmlformats.org/officeDocument/2006/relationships/tags" Target="../tags/tag239.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5.xml"/><Relationship Id="rId1" Type="http://schemas.openxmlformats.org/officeDocument/2006/relationships/tags" Target="../tags/tag240.xml"/><Relationship Id="rId5" Type="http://schemas.openxmlformats.org/officeDocument/2006/relationships/image" Target="../media/image269.tif"/><Relationship Id="rId4" Type="http://schemas.openxmlformats.org/officeDocument/2006/relationships/image" Target="../media/image26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8.png"/><Relationship Id="rId2" Type="http://schemas.openxmlformats.org/officeDocument/2006/relationships/slideLayout" Target="../slideLayouts/slideLayout23.xml"/><Relationship Id="rId1" Type="http://schemas.openxmlformats.org/officeDocument/2006/relationships/tags" Target="../tags/tag2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4.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oleObject" Target="../embeddings/oleObject1.bin"/><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6.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slideLayout" Target="../slideLayouts/slideLayout23.xml"/><Relationship Id="rId1" Type="http://schemas.openxmlformats.org/officeDocument/2006/relationships/tags" Target="../tags/tag27.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28.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29.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8.xml"/><Relationship Id="rId1" Type="http://schemas.openxmlformats.org/officeDocument/2006/relationships/tags" Target="../tags/tag31.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3.xml"/><Relationship Id="rId7" Type="http://schemas.openxmlformats.org/officeDocument/2006/relationships/oleObject" Target="../embeddings/oleObject3.bin"/><Relationship Id="rId2" Type="http://schemas.openxmlformats.org/officeDocument/2006/relationships/tags" Target="../tags/tag32.xml"/><Relationship Id="rId1" Type="http://schemas.openxmlformats.org/officeDocument/2006/relationships/vmlDrawing" Target="../drawings/vmlDrawing2.vml"/><Relationship Id="rId6" Type="http://schemas.openxmlformats.org/officeDocument/2006/relationships/image" Target="../media/image57.png"/><Relationship Id="rId5" Type="http://schemas.openxmlformats.org/officeDocument/2006/relationships/oleObject" Target="../embeddings/oleObject2.bin"/><Relationship Id="rId4" Type="http://schemas.openxmlformats.org/officeDocument/2006/relationships/notesSlide" Target="../notesSlides/notesSlide18.xml"/><Relationship Id="rId9"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4.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3.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3.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8.xml"/><Relationship Id="rId4" Type="http://schemas.openxmlformats.org/officeDocument/2006/relationships/image" Target="../media/image63.wmf"/></Relationships>
</file>

<file path=ppt/slides/_rels/slide38.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slideLayout" Target="../slideLayouts/slideLayout23.xml"/><Relationship Id="rId7" Type="http://schemas.openxmlformats.org/officeDocument/2006/relationships/image" Target="../media/image66.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39.xml"/><Relationship Id="rId6" Type="http://schemas.openxmlformats.org/officeDocument/2006/relationships/image" Target="../media/image65.wmf"/><Relationship Id="rId11" Type="http://schemas.openxmlformats.org/officeDocument/2006/relationships/image" Target="../media/image70.wmf"/><Relationship Id="rId5" Type="http://schemas.openxmlformats.org/officeDocument/2006/relationships/image" Target="../media/image64.wmf"/><Relationship Id="rId10" Type="http://schemas.openxmlformats.org/officeDocument/2006/relationships/image" Target="../media/image69.wmf"/><Relationship Id="rId4" Type="http://schemas.openxmlformats.org/officeDocument/2006/relationships/notesSlide" Target="../notesSlides/notesSlide22.xml"/><Relationship Id="rId9" Type="http://schemas.openxmlformats.org/officeDocument/2006/relationships/image" Target="../media/image68.wmf"/></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41.xml"/><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44.xml"/><Relationship Id="rId4" Type="http://schemas.openxmlformats.org/officeDocument/2006/relationships/image" Target="../media/image74.WMF"/></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3.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slideLayout" Target="../slideLayouts/slideLayout23.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49.xml"/><Relationship Id="rId5" Type="http://schemas.openxmlformats.org/officeDocument/2006/relationships/image" Target="../media/image77.png"/><Relationship Id="rId4" Type="http://schemas.openxmlformats.org/officeDocument/2006/relationships/notesSlide" Target="../notesSlides/notesSlide2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78.jpeg"/><Relationship Id="rId4"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3.xml"/><Relationship Id="rId1" Type="http://schemas.openxmlformats.org/officeDocument/2006/relationships/tags" Target="../tags/tag6.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52.xml"/><Relationship Id="rId1" Type="http://schemas.openxmlformats.org/officeDocument/2006/relationships/vmlDrawing" Target="../drawings/vmlDrawing3.vml"/><Relationship Id="rId6" Type="http://schemas.openxmlformats.org/officeDocument/2006/relationships/image" Target="../media/image79.emf"/><Relationship Id="rId5" Type="http://schemas.openxmlformats.org/officeDocument/2006/relationships/oleObject" Target="../embeddings/oleObject4.bin"/><Relationship Id="rId4" Type="http://schemas.openxmlformats.org/officeDocument/2006/relationships/notesSlide" Target="../notesSlides/notesSlide2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54.xml"/><Relationship Id="rId1" Type="http://schemas.openxmlformats.org/officeDocument/2006/relationships/vmlDrawing" Target="../drawings/vmlDrawing4.vml"/><Relationship Id="rId6" Type="http://schemas.openxmlformats.org/officeDocument/2006/relationships/image" Target="../media/image80.emf"/><Relationship Id="rId5" Type="http://schemas.openxmlformats.org/officeDocument/2006/relationships/oleObject" Target="../embeddings/oleObject5.bin"/><Relationship Id="rId4" Type="http://schemas.openxmlformats.org/officeDocument/2006/relationships/notesSlide" Target="../notesSlides/notesSlide2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56.xml"/><Relationship Id="rId4" Type="http://schemas.openxmlformats.org/officeDocument/2006/relationships/image" Target="../media/image81.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57.xml"/><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58.xml"/><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59.xml"/><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61.xml"/><Relationship Id="rId4" Type="http://schemas.openxmlformats.org/officeDocument/2006/relationships/image" Target="../media/image85.JPG"/></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3.xml"/><Relationship Id="rId1" Type="http://schemas.openxmlformats.org/officeDocument/2006/relationships/tags" Target="../tags/tag62.xml"/></Relationships>
</file>

<file path=ppt/slides/_rels/slide59.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slideLayout" Target="../slideLayouts/slideLayout23.xml"/><Relationship Id="rId1" Type="http://schemas.openxmlformats.org/officeDocument/2006/relationships/tags" Target="../tags/tag6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7.xml"/><Relationship Id="rId5" Type="http://schemas.openxmlformats.org/officeDocument/2006/relationships/image" Target="../media/image14.jpeg"/><Relationship Id="rId4" Type="http://schemas.openxmlformats.org/officeDocument/2006/relationships/hyperlink" Target="http://www.worlddiabetesday.org/node/4494" TargetMode="Externa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65.xml"/><Relationship Id="rId6" Type="http://schemas.openxmlformats.org/officeDocument/2006/relationships/image" Target="../media/image88.PNG"/><Relationship Id="rId5" Type="http://schemas.openxmlformats.org/officeDocument/2006/relationships/image" Target="../media/image47.png"/><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66.xml"/><Relationship Id="rId4" Type="http://schemas.openxmlformats.org/officeDocument/2006/relationships/image" Target="../media/image89.WM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93.png"/><Relationship Id="rId2" Type="http://schemas.openxmlformats.org/officeDocument/2006/relationships/slideLayout" Target="../slideLayouts/slideLayout23.xml"/><Relationship Id="rId1" Type="http://schemas.openxmlformats.org/officeDocument/2006/relationships/tags" Target="../tags/tag6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6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69.xml"/><Relationship Id="rId4" Type="http://schemas.openxmlformats.org/officeDocument/2006/relationships/image" Target="../media/image94.jpeg"/></Relationships>
</file>

<file path=ppt/slides/_rels/slide6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70.xml"/><Relationship Id="rId6" Type="http://schemas.openxmlformats.org/officeDocument/2006/relationships/image" Target="../media/image95.jpeg"/><Relationship Id="rId11" Type="http://schemas.openxmlformats.org/officeDocument/2006/relationships/image" Target="../media/image99.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98.png"/><Relationship Id="rId4" Type="http://schemas.openxmlformats.org/officeDocument/2006/relationships/notesSlide" Target="../notesSlides/notesSlide40.xml"/><Relationship Id="rId9" Type="http://schemas.openxmlformats.org/officeDocument/2006/relationships/image" Target="../media/image97.w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71.xml"/><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7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101.jpeg"/><Relationship Id="rId4" Type="http://schemas.openxmlformats.org/officeDocument/2006/relationships/notesSlide" Target="../notesSlides/notesSlide4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3.xml"/><Relationship Id="rId1" Type="http://schemas.openxmlformats.org/officeDocument/2006/relationships/tags" Target="../tags/tag8.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102.wmf"/><Relationship Id="rId4" Type="http://schemas.openxmlformats.org/officeDocument/2006/relationships/notesSlide" Target="../notesSlides/notesSlide44.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103.jpeg"/><Relationship Id="rId4" Type="http://schemas.openxmlformats.org/officeDocument/2006/relationships/notesSlide" Target="../notesSlides/notesSlide4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8.xml"/><Relationship Id="rId1" Type="http://schemas.openxmlformats.org/officeDocument/2006/relationships/tags" Target="../tags/tag79.xml"/><Relationship Id="rId4" Type="http://schemas.openxmlformats.org/officeDocument/2006/relationships/hyperlink" Target="http://www.diabetesed.net/page/_files/umpierrezInpatientnonicuGuidelines1.ppt" TargetMode="Externa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image" Target="../media/image104.jpeg"/><Relationship Id="rId4" Type="http://schemas.openxmlformats.org/officeDocument/2006/relationships/notesSlide" Target="../notesSlides/notesSlide4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xml"/><Relationship Id="rId1" Type="http://schemas.openxmlformats.org/officeDocument/2006/relationships/tags" Target="../tags/tag82.xml"/><Relationship Id="rId4" Type="http://schemas.openxmlformats.org/officeDocument/2006/relationships/image" Target="../media/image105.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3.xml"/><Relationship Id="rId1" Type="http://schemas.openxmlformats.org/officeDocument/2006/relationships/tags" Target="../tags/tag83.xml"/></Relationships>
</file>

<file path=ppt/slides/_rels/slide77.xml.rels><?xml version="1.0" encoding="UTF-8" standalone="yes"?>
<Relationships xmlns="http://schemas.openxmlformats.org/package/2006/relationships"><Relationship Id="rId3" Type="http://schemas.openxmlformats.org/officeDocument/2006/relationships/hyperlink" Target="http://www.ciwmb.ca.gov/HHW/HealthCare/Collection/" TargetMode="External"/><Relationship Id="rId2" Type="http://schemas.openxmlformats.org/officeDocument/2006/relationships/notesSlide" Target="../notesSlides/notesSlide50.xml"/><Relationship Id="rId1" Type="http://schemas.openxmlformats.org/officeDocument/2006/relationships/slideLayout" Target="../slideLayouts/slideLayout23.xml"/><Relationship Id="rId5" Type="http://schemas.openxmlformats.org/officeDocument/2006/relationships/image" Target="../media/image108.jpeg"/><Relationship Id="rId4" Type="http://schemas.openxmlformats.org/officeDocument/2006/relationships/image" Target="../media/image107.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9.xml"/><Relationship Id="rId5" Type="http://schemas.openxmlformats.org/officeDocument/2006/relationships/image" Target="../media/image18.jpe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111.jpeg"/><Relationship Id="rId4" Type="http://schemas.openxmlformats.org/officeDocument/2006/relationships/notesSlide" Target="../notesSlides/notesSlide5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112.jpeg"/><Relationship Id="rId4" Type="http://schemas.openxmlformats.org/officeDocument/2006/relationships/notesSlide" Target="../notesSlides/notesSlide53.xml"/></Relationships>
</file>

<file path=ppt/slides/_rels/slide8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27.xml"/><Relationship Id="rId1" Type="http://schemas.openxmlformats.org/officeDocument/2006/relationships/tags" Target="../tags/tag8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89.xml"/><Relationship Id="rId4" Type="http://schemas.openxmlformats.org/officeDocument/2006/relationships/image" Target="../media/image114.WMF"/></Relationships>
</file>

<file path=ppt/slides/_rels/slide85.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slideLayout" Target="../slideLayouts/slideLayout23.xml"/><Relationship Id="rId1" Type="http://schemas.openxmlformats.org/officeDocument/2006/relationships/tags" Target="../tags/tag90.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91.xml"/><Relationship Id="rId1" Type="http://schemas.openxmlformats.org/officeDocument/2006/relationships/vmlDrawing" Target="../drawings/vmlDrawing5.vml"/><Relationship Id="rId6" Type="http://schemas.openxmlformats.org/officeDocument/2006/relationships/image" Target="../media/image115.emf"/><Relationship Id="rId5" Type="http://schemas.openxmlformats.org/officeDocument/2006/relationships/oleObject" Target="../embeddings/Microsoft_Word_97_-_2003_Document1.doc"/><Relationship Id="rId4" Type="http://schemas.openxmlformats.org/officeDocument/2006/relationships/notesSlide" Target="../notesSlides/notesSlide5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3.xml"/><Relationship Id="rId1" Type="http://schemas.openxmlformats.org/officeDocument/2006/relationships/tags" Target="../tags/tag92.xml"/><Relationship Id="rId4" Type="http://schemas.openxmlformats.org/officeDocument/2006/relationships/image" Target="../media/image116.jpeg"/></Relationships>
</file>

<file path=ppt/slides/_rels/slide88.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slideLayout" Target="../slideLayouts/slideLayout23.xml"/><Relationship Id="rId1" Type="http://schemas.openxmlformats.org/officeDocument/2006/relationships/tags" Target="../tags/tag93.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35.xml"/><Relationship Id="rId1" Type="http://schemas.openxmlformats.org/officeDocument/2006/relationships/tags" Target="../tags/tag94.xml"/><Relationship Id="rId5" Type="http://schemas.openxmlformats.org/officeDocument/2006/relationships/image" Target="../media/image118.jpe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3.xml"/><Relationship Id="rId1" Type="http://schemas.openxmlformats.org/officeDocument/2006/relationships/tags" Target="../tags/tag10.xml"/></Relationships>
</file>

<file path=ppt/slides/_rels/slide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3.xml"/><Relationship Id="rId1" Type="http://schemas.openxmlformats.org/officeDocument/2006/relationships/tags" Target="../tags/tag95.xml"/><Relationship Id="rId5" Type="http://schemas.openxmlformats.org/officeDocument/2006/relationships/image" Target="../media/image120.WMF"/><Relationship Id="rId4" Type="http://schemas.openxmlformats.org/officeDocument/2006/relationships/image" Target="../media/image119.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6.xml"/><Relationship Id="rId1" Type="http://schemas.openxmlformats.org/officeDocument/2006/relationships/vmlDrawing" Target="../drawings/vmlDrawing6.vml"/><Relationship Id="rId6" Type="http://schemas.openxmlformats.org/officeDocument/2006/relationships/image" Target="../media/image121.wmf"/><Relationship Id="rId5" Type="http://schemas.openxmlformats.org/officeDocument/2006/relationships/oleObject" Target="../embeddings/oleObject6.bin"/><Relationship Id="rId4" Type="http://schemas.openxmlformats.org/officeDocument/2006/relationships/image" Target="../media/image119.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3.xml"/><Relationship Id="rId1" Type="http://schemas.openxmlformats.org/officeDocument/2006/relationships/tags" Target="../tags/tag97.xml"/><Relationship Id="rId5" Type="http://schemas.openxmlformats.org/officeDocument/2006/relationships/image" Target="../media/image123.png"/><Relationship Id="rId4" Type="http://schemas.openxmlformats.org/officeDocument/2006/relationships/image" Target="../media/image122.wmf"/></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124.wmf"/><Relationship Id="rId4" Type="http://schemas.openxmlformats.org/officeDocument/2006/relationships/notesSlide" Target="../notesSlides/notesSlide58.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7.xml"/><Relationship Id="rId1" Type="http://schemas.openxmlformats.org/officeDocument/2006/relationships/tags" Target="../tags/tag100.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125.jpeg"/><Relationship Id="rId4" Type="http://schemas.openxmlformats.org/officeDocument/2006/relationships/notesSlide" Target="../notesSlides/notesSlide60.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103.xml"/><Relationship Id="rId4" Type="http://schemas.openxmlformats.org/officeDocument/2006/relationships/image" Target="../media/image114.WMF"/></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hyperlink" Target="http://www.hospitalmedicine.org/resourceroomredesign/html/12clinical_tools/04_insulin_ordersiv.Cfm" TargetMode="External"/><Relationship Id="rId5" Type="http://schemas.openxmlformats.org/officeDocument/2006/relationships/image" Target="../media/image126.jpeg"/><Relationship Id="rId4" Type="http://schemas.openxmlformats.org/officeDocument/2006/relationships/notesSlide" Target="../notesSlides/notesSlide6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xml"/><Relationship Id="rId1" Type="http://schemas.openxmlformats.org/officeDocument/2006/relationships/tags" Target="../tags/tag106.xml"/></Relationships>
</file>

<file path=ppt/slides/_rels/slide99.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slideLayout" Target="../slideLayouts/slideLayout36.xml"/><Relationship Id="rId1" Type="http://schemas.openxmlformats.org/officeDocument/2006/relationships/tags" Target="../tags/tag1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a:t>
            </a:r>
            <a:r>
              <a:rPr lang="en-US" sz="4900" dirty="0" smtClean="0"/>
              <a:t>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1999-2014,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133882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371600"/>
            <a:ext cx="5715000" cy="47853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01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5" name="Rectangle 3"/>
          <p:cNvSpPr>
            <a:spLocks noGrp="1" noChangeArrowheads="1"/>
          </p:cNvSpPr>
          <p:nvPr>
            <p:ph sz="quarter" idx="1"/>
          </p:nvPr>
        </p:nvSpPr>
        <p:spPr/>
        <p:txBody>
          <a:bodyPr lIns="90477" tIns="44445" rIns="90477" bIns="44445"/>
          <a:lstStyle/>
          <a:p>
            <a:pPr eaLnBrk="1" hangingPunct="1">
              <a:defRPr/>
            </a:pPr>
            <a:endParaRPr lang="en-US" dirty="0" smtClean="0"/>
          </a:p>
          <a:p>
            <a:pPr eaLnBrk="1" hangingPunct="1">
              <a:defRPr/>
            </a:pPr>
            <a:r>
              <a:rPr lang="en-US" dirty="0" smtClean="0"/>
              <a:t>Prevention</a:t>
            </a:r>
          </a:p>
          <a:p>
            <a:pPr eaLnBrk="1" hangingPunct="1">
              <a:defRPr/>
            </a:pPr>
            <a:r>
              <a:rPr lang="en-US" dirty="0" smtClean="0"/>
              <a:t>Goals </a:t>
            </a:r>
          </a:p>
          <a:p>
            <a:pPr eaLnBrk="1" hangingPunct="1">
              <a:defRPr/>
            </a:pPr>
            <a:r>
              <a:rPr lang="en-US" dirty="0" smtClean="0"/>
              <a:t>Insulin</a:t>
            </a:r>
          </a:p>
          <a:p>
            <a:pPr eaLnBrk="1" hangingPunct="1">
              <a:defRPr/>
            </a:pPr>
            <a:r>
              <a:rPr lang="en-US" dirty="0" smtClean="0"/>
              <a:t>Meal Plan</a:t>
            </a:r>
          </a:p>
          <a:p>
            <a:pPr eaLnBrk="1" hangingPunct="1">
              <a:defRPr/>
            </a:pPr>
            <a:r>
              <a:rPr lang="en-US" dirty="0" smtClean="0"/>
              <a:t>Exercise / Activity</a:t>
            </a:r>
          </a:p>
          <a:p>
            <a:pPr eaLnBrk="1" hangingPunct="1">
              <a:defRPr/>
            </a:pPr>
            <a:r>
              <a:rPr lang="en-US" dirty="0" smtClean="0"/>
              <a:t>Medications</a:t>
            </a:r>
          </a:p>
        </p:txBody>
      </p:sp>
      <p:graphicFrame>
        <p:nvGraphicFramePr>
          <p:cNvPr id="126980" name="Object 1024"/>
          <p:cNvGraphicFramePr>
            <a:graphicFrameLocks noChangeAspect="1"/>
          </p:cNvGraphicFramePr>
          <p:nvPr>
            <p:extLst/>
          </p:nvPr>
        </p:nvGraphicFramePr>
        <p:xfrm>
          <a:off x="5181600" y="1371600"/>
          <a:ext cx="3179762" cy="4151313"/>
        </p:xfrm>
        <a:graphic>
          <a:graphicData uri="http://schemas.openxmlformats.org/presentationml/2006/ole">
            <mc:AlternateContent xmlns:mc="http://schemas.openxmlformats.org/markup-compatibility/2006">
              <mc:Choice xmlns:v="urn:schemas-microsoft-com:vml" Requires="v">
                <p:oleObj spid="_x0000_s75825" name="Clip" r:id="rId5" imgW="2646630" imgH="3453897" progId="MS_ClipArt_Gallery.5">
                  <p:embed/>
                </p:oleObj>
              </mc:Choice>
              <mc:Fallback>
                <p:oleObj name="Clip" r:id="rId5" imgW="2646630" imgH="345389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371600"/>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Diabetes Self-Management</a:t>
            </a:r>
            <a:endParaRPr lang="en-US" dirty="0"/>
          </a:p>
        </p:txBody>
      </p:sp>
    </p:spTree>
    <p:custDataLst>
      <p:tags r:id="rId2"/>
    </p:custDataLst>
    <p:extLst>
      <p:ext uri="{BB962C8B-B14F-4D97-AF65-F5344CB8AC3E}">
        <p14:creationId xmlns:p14="http://schemas.microsoft.com/office/powerpoint/2010/main" val="124286932"/>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Financial Advisor</a:t>
            </a:r>
          </a:p>
        </p:txBody>
      </p:sp>
      <p:sp>
        <p:nvSpPr>
          <p:cNvPr id="3" name="Content Placeholder 2"/>
          <p:cNvSpPr>
            <a:spLocks noGrp="1"/>
          </p:cNvSpPr>
          <p:nvPr>
            <p:ph sz="quarter" idx="1"/>
          </p:nvPr>
        </p:nvSpPr>
        <p:spPr>
          <a:xfrm>
            <a:off x="457200" y="1219200"/>
            <a:ext cx="5105400" cy="493776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81" y="123943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9975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399203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7418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379551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2215100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304800"/>
            <a:ext cx="7824696" cy="5886306"/>
          </a:xfrm>
          <a:noFill/>
        </p:spPr>
      </p:pic>
    </p:spTree>
    <p:custDataLst>
      <p:tags r:id="rId1"/>
    </p:custDataLst>
    <p:extLst>
      <p:ext uri="{BB962C8B-B14F-4D97-AF65-F5344CB8AC3E}">
        <p14:creationId xmlns:p14="http://schemas.microsoft.com/office/powerpoint/2010/main" val="362506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sz="quarter" idx="1"/>
          </p:nvPr>
        </p:nvSpPr>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7046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sz="quarter" idx="1"/>
          </p:nvPr>
        </p:nvSpPr>
        <p:spPr>
          <a:xfrm>
            <a:off x="3581400" y="1219200"/>
            <a:ext cx="5105400" cy="4937760"/>
          </a:xfrm>
        </p:spPr>
        <p:txBody>
          <a:bodyPr/>
          <a:lstStyle/>
          <a:p>
            <a:pPr eaLnBrk="1" hangingPunct="1">
              <a:defRPr/>
            </a:pPr>
            <a:r>
              <a:rPr lang="en-US" dirty="0" smtClean="0"/>
              <a:t>Degree of hyperglycemia “glucose toxicity”</a:t>
            </a:r>
          </a:p>
          <a:p>
            <a:pPr eaLnBrk="1" hangingPunct="1">
              <a:defRPr/>
            </a:pPr>
            <a:r>
              <a:rPr lang="en-US" dirty="0" smtClean="0"/>
              <a:t>Duration of hyperglycemia</a:t>
            </a:r>
          </a:p>
          <a:p>
            <a:pPr eaLnBrk="1" hangingPunct="1">
              <a:defRPr/>
            </a:pPr>
            <a:r>
              <a:rPr lang="en-US" dirty="0" smtClean="0"/>
              <a:t>Genes</a:t>
            </a:r>
          </a:p>
          <a:p>
            <a:pPr eaLnBrk="1" hangingPunct="1">
              <a:defRPr/>
            </a:pPr>
            <a:r>
              <a:rPr lang="en-US" dirty="0" smtClean="0"/>
              <a:t>Multiple risk factors: smoking, vascular disease, dyslipidemia, hypertension, other</a:t>
            </a:r>
          </a:p>
        </p:txBody>
      </p:sp>
      <p:graphicFrame>
        <p:nvGraphicFramePr>
          <p:cNvPr id="58372" name="Object 4"/>
          <p:cNvGraphicFramePr>
            <a:graphicFrameLocks noChangeAspect="1"/>
          </p:cNvGraphicFramePr>
          <p:nvPr>
            <p:extLst/>
          </p:nvPr>
        </p:nvGraphicFramePr>
        <p:xfrm>
          <a:off x="609600" y="1371600"/>
          <a:ext cx="2584450" cy="3463925"/>
        </p:xfrm>
        <a:graphic>
          <a:graphicData uri="http://schemas.openxmlformats.org/presentationml/2006/ole">
            <mc:AlternateContent xmlns:mc="http://schemas.openxmlformats.org/markup-compatibility/2006">
              <mc:Choice xmlns:v="urn:schemas-microsoft-com:vml" Requires="v">
                <p:oleObj spid="_x0000_s81938"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3559043089"/>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8230313" cy="993734"/>
          </a:xfrm>
          <a:prstGeom prst="rect">
            <a:avLst/>
          </a:prstGeom>
        </p:spPr>
      </p:pic>
      <p:sp>
        <p:nvSpPr>
          <p:cNvPr id="3" name="Title 2"/>
          <p:cNvSpPr>
            <a:spLocks noGrp="1"/>
          </p:cNvSpPr>
          <p:nvPr>
            <p:ph type="title"/>
          </p:nvPr>
        </p:nvSpPr>
        <p:spPr/>
        <p:txBody>
          <a:bodyPr/>
          <a:lstStyle/>
          <a:p>
            <a:r>
              <a:rPr lang="en-US" dirty="0" smtClean="0"/>
              <a:t>Diabetes Complications</a:t>
            </a:r>
            <a:endParaRPr lang="en-US" dirty="0"/>
          </a:p>
        </p:txBody>
      </p:sp>
      <p:sp>
        <p:nvSpPr>
          <p:cNvPr id="929795" name="Rectangle 3"/>
          <p:cNvSpPr>
            <a:spLocks noGrp="1" noChangeArrowheads="1"/>
          </p:cNvSpPr>
          <p:nvPr>
            <p:ph sz="quarter" idx="4294967295"/>
          </p:nvPr>
        </p:nvSpPr>
        <p:spPr>
          <a:xfrm>
            <a:off x="457200" y="1219200"/>
            <a:ext cx="7772400" cy="4937125"/>
          </a:xfrm>
        </p:spPr>
        <p:txBody>
          <a:bodyPr lIns="90477" tIns="44445" rIns="90477" bIns="44445">
            <a:normAutofit/>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309547213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1"/>
          </p:nvPr>
        </p:nvSpPr>
        <p:spPr>
          <a:xfrm>
            <a:off x="457200" y="1367790"/>
            <a:ext cx="4191000" cy="470916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4294967295"/>
          </p:nvPr>
        </p:nvSpPr>
        <p:spPr>
          <a:xfrm>
            <a:off x="4876800" y="1905000"/>
            <a:ext cx="4267200" cy="4495800"/>
          </a:xfrm>
        </p:spPr>
        <p:txBody>
          <a:bodyPr lIns="90477" tIns="44445" rIns="90477" bIns="44445">
            <a:normAutofit/>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568190" y="1367790"/>
            <a:ext cx="4267200" cy="465201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secreted in 1:1 ratio with insulin</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Causes satiety</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Lowers post-prandial glucagon response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Slows gastric emptying</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1 make none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2 make less than normal amounts</a:t>
            </a:r>
          </a:p>
        </p:txBody>
      </p:sp>
      <p:sp>
        <p:nvSpPr>
          <p:cNvPr id="2" name="Title 1"/>
          <p:cNvSpPr>
            <a:spLocks noGrp="1"/>
          </p:cNvSpPr>
          <p:nvPr>
            <p:ph type="title"/>
          </p:nvPr>
        </p:nvSpPr>
        <p:spPr>
          <a:xfrm>
            <a:off x="457200" y="152400"/>
            <a:ext cx="8229600" cy="1066800"/>
          </a:xfrm>
        </p:spPr>
        <p:txBody>
          <a:bodyPr>
            <a:noAutofit/>
          </a:bodyPr>
          <a:lstStyle/>
          <a:p>
            <a:r>
              <a:rPr lang="en-US" sz="3600" dirty="0"/>
              <a:t>Role of the Pancreas</a:t>
            </a:r>
            <a:br>
              <a:rPr lang="en-US" sz="3600" dirty="0"/>
            </a:br>
            <a:r>
              <a:rPr lang="en-US" sz="3600" dirty="0"/>
              <a:t>Endocrine </a:t>
            </a:r>
            <a:r>
              <a:rPr lang="en-US" sz="3600" dirty="0" smtClean="0"/>
              <a:t>Functions</a:t>
            </a:r>
            <a:endParaRPr lang="en-US" sz="3600" dirty="0"/>
          </a:p>
        </p:txBody>
      </p:sp>
    </p:spTree>
    <p:custDataLst>
      <p:tags r:id="rId1"/>
    </p:custDataLst>
    <p:extLst>
      <p:ext uri="{BB962C8B-B14F-4D97-AF65-F5344CB8AC3E}">
        <p14:creationId xmlns:p14="http://schemas.microsoft.com/office/powerpoint/2010/main" val="25774821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375496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p:txBody>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70-130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140/80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HDL &gt;40</a:t>
            </a:r>
          </a:p>
          <a:p>
            <a:pPr lvl="1" eaLnBrk="1" hangingPunct="1">
              <a:lnSpc>
                <a:spcPct val="90000"/>
              </a:lnSpc>
              <a:defRPr/>
            </a:pPr>
            <a:r>
              <a:rPr lang="en-US" dirty="0" smtClean="0"/>
              <a:t>LDL &lt;100 (if CHD, &lt;70)</a:t>
            </a:r>
          </a:p>
          <a:p>
            <a:pPr lvl="1" eaLnBrk="1" hangingPunct="1">
              <a:lnSpc>
                <a:spcPct val="90000"/>
              </a:lnSpc>
              <a:defRPr/>
            </a:pPr>
            <a:r>
              <a:rPr lang="en-US" dirty="0" smtClean="0"/>
              <a:t>Triglyceride &lt; 150</a:t>
            </a:r>
          </a:p>
          <a:p>
            <a:pPr eaLnBrk="1" hangingPunct="1">
              <a:lnSpc>
                <a:spcPct val="90000"/>
              </a:lnSpc>
              <a:defRPr/>
            </a:pPr>
            <a:endParaRPr lang="en-US" dirty="0" smtClean="0"/>
          </a:p>
        </p:txBody>
      </p:sp>
    </p:spTree>
    <p:custDataLst>
      <p:tags r:id="rId1"/>
    </p:custDataLst>
    <p:extLst>
      <p:ext uri="{BB962C8B-B14F-4D97-AF65-F5344CB8AC3E}">
        <p14:creationId xmlns:p14="http://schemas.microsoft.com/office/powerpoint/2010/main" val="235452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4113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455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3"/>
              </a:buBlip>
            </a:pPr>
            <a:r>
              <a:rPr lang="en-US" sz="2400" dirty="0" smtClean="0"/>
              <a:t>Eye exam 				Yearly</a:t>
            </a:r>
          </a:p>
          <a:p>
            <a:pPr eaLnBrk="1" hangingPunct="1">
              <a:lnSpc>
                <a:spcPct val="90000"/>
              </a:lnSpc>
              <a:buFont typeface="Wingdings" pitchFamily="2" charset="2"/>
              <a:buBlip>
                <a:blip r:embed="rId3"/>
              </a:buBlip>
            </a:pPr>
            <a:r>
              <a:rPr lang="en-US" sz="2400" dirty="0" smtClean="0"/>
              <a:t>Dental Care				At least twice a year</a:t>
            </a:r>
          </a:p>
          <a:p>
            <a:pPr eaLnBrk="1" hangingPunct="1">
              <a:lnSpc>
                <a:spcPct val="90000"/>
              </a:lnSpc>
              <a:buFont typeface="Wingdings" pitchFamily="2" charset="2"/>
              <a:buBlip>
                <a:blip r:embed="rId3"/>
              </a:buBlip>
            </a:pPr>
            <a:r>
              <a:rPr lang="en-US" sz="2400" dirty="0" smtClean="0"/>
              <a:t>Comprehensive Foot Exam		Yearly (more if high risk)</a:t>
            </a:r>
          </a:p>
          <a:p>
            <a:pPr eaLnBrk="1" hangingPunct="1">
              <a:lnSpc>
                <a:spcPct val="90000"/>
              </a:lnSpc>
              <a:buFont typeface="Wingdings" pitchFamily="2" charset="2"/>
              <a:buBlip>
                <a:blip r:embed="rId3"/>
              </a:buBlip>
            </a:pPr>
            <a:r>
              <a:rPr lang="en-US" sz="2400" dirty="0" smtClean="0"/>
              <a:t>Physical Activity Plan		As needed to meet goals</a:t>
            </a:r>
          </a:p>
          <a:p>
            <a:pPr eaLnBrk="1" hangingPunct="1">
              <a:lnSpc>
                <a:spcPct val="90000"/>
              </a:lnSpc>
              <a:buFont typeface="Wingdings"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27961180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a:t>
            </a:r>
            <a:r>
              <a:rPr lang="en-US" sz="2800" dirty="0" err="1" smtClean="0"/>
              <a:t>pts</a:t>
            </a:r>
            <a:r>
              <a:rPr lang="en-US" sz="2800" dirty="0" smtClean="0"/>
              <a:t>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5171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lnSpcReduction="10000"/>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LDL 114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142/92</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dirty="0" smtClean="0"/>
              <a:t>Widowed, so usually eats out</a:t>
            </a:r>
          </a:p>
          <a:p>
            <a:pPr eaLnBrk="1" hangingPunct="1">
              <a:defRPr/>
            </a:pPr>
            <a:r>
              <a:rPr lang="en-US" dirty="0" smtClean="0"/>
              <a:t>15 lbs overweight</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1396409991"/>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smtClean="0"/>
              <a:t>DiaBingo</a:t>
            </a:r>
            <a:r>
              <a:rPr lang="en-US" dirty="0" smtClean="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194995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41831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5131734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hart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685800" y="2371725"/>
            <a:ext cx="2724150" cy="2857500"/>
          </a:xfrm>
          <a:noFill/>
        </p:spPr>
      </p:pic>
      <p:sp>
        <p:nvSpPr>
          <p:cNvPr id="37891" name="Rectangle 3"/>
          <p:cNvSpPr>
            <a:spLocks noGrp="1" noChangeArrowheads="1"/>
          </p:cNvSpPr>
          <p:nvPr>
            <p:ph type="body" sz="half" idx="4294967295"/>
          </p:nvPr>
        </p:nvSpPr>
        <p:spPr>
          <a:xfrm>
            <a:off x="4191000" y="1524000"/>
            <a:ext cx="4495800" cy="4552950"/>
          </a:xfrm>
        </p:spPr>
        <p:txBody>
          <a:bodyPr lIns="90477" tIns="44445" rIns="90477" bIns="44445"/>
          <a:lstStyle/>
          <a:p>
            <a:pPr eaLnBrk="1" hangingPunct="1">
              <a:buFont typeface="Wingdings" pitchFamily="2" charset="2"/>
              <a:buNone/>
            </a:pPr>
            <a:r>
              <a:rPr lang="en-US" sz="2800" b="1" dirty="0" smtClean="0">
                <a:solidFill>
                  <a:schemeClr val="tx2"/>
                </a:solidFill>
              </a:rPr>
              <a:t>Alpha cells - Glucagon</a:t>
            </a:r>
            <a:endParaRPr lang="en-US" sz="2800" b="1" dirty="0" smtClean="0"/>
          </a:p>
          <a:p>
            <a:pPr lvl="1" eaLnBrk="1" hangingPunct="1">
              <a:buSzPct val="75000"/>
              <a:buFont typeface="Monotype Sorts" pitchFamily="2" charset="2"/>
              <a:buNone/>
            </a:pPr>
            <a:r>
              <a:rPr lang="en-US" dirty="0" smtClean="0"/>
              <a:t>Opposes action of insulin at the liver</a:t>
            </a:r>
          </a:p>
          <a:p>
            <a:pPr lvl="1" eaLnBrk="1" hangingPunct="1">
              <a:buSzPct val="75000"/>
              <a:buFont typeface="Monotype Sorts" pitchFamily="2" charset="2"/>
              <a:buBlip>
                <a:blip r:embed="rId5"/>
              </a:buBlip>
            </a:pPr>
            <a:r>
              <a:rPr lang="en-US" dirty="0" smtClean="0"/>
              <a:t>stimulated in response to low glucose levels</a:t>
            </a:r>
          </a:p>
          <a:p>
            <a:pPr lvl="1" eaLnBrk="1" hangingPunct="1">
              <a:buSzPct val="75000"/>
              <a:buFont typeface="Monotype Sorts" pitchFamily="2" charset="2"/>
              <a:buBlip>
                <a:blip r:embed="rId5"/>
              </a:buBlip>
            </a:pPr>
            <a:r>
              <a:rPr lang="en-US" dirty="0" smtClean="0"/>
              <a:t>stimulates liver to convert glycogen to glucose</a:t>
            </a:r>
          </a:p>
          <a:p>
            <a:pPr lvl="1" eaLnBrk="1" hangingPunct="1">
              <a:buSzPct val="75000"/>
              <a:buFont typeface="Monotype Sorts" pitchFamily="2" charset="2"/>
              <a:buBlip>
                <a:blip r:embed="rId5"/>
              </a:buBlip>
            </a:pPr>
            <a:r>
              <a:rPr lang="en-US" dirty="0" smtClean="0"/>
              <a:t>inhibits liver from glucose uptake</a:t>
            </a:r>
          </a:p>
          <a:p>
            <a:pPr lvl="1" eaLnBrk="1" hangingPunct="1">
              <a:buSzPct val="75000"/>
              <a:buFont typeface="Monotype Sorts" pitchFamily="2" charset="2"/>
              <a:buBlip>
                <a:blip r:embed="rId5"/>
              </a:buBlip>
            </a:pPr>
            <a:r>
              <a:rPr lang="en-US" dirty="0" smtClean="0"/>
              <a:t>causes hyperglycemia</a:t>
            </a:r>
            <a:endParaRPr lang="en-US" sz="2400" dirty="0" smtClean="0"/>
          </a:p>
        </p:txBody>
      </p:sp>
      <p:sp>
        <p:nvSpPr>
          <p:cNvPr id="5" name="Rectangle 2"/>
          <p:cNvSpPr txBox="1">
            <a:spLocks noChangeArrowheads="1"/>
          </p:cNvSpPr>
          <p:nvPr/>
        </p:nvSpPr>
        <p:spPr>
          <a:xfrm>
            <a:off x="457200" y="165894"/>
            <a:ext cx="8229600" cy="990600"/>
          </a:xfrm>
          <a:prstGeom prst="rect">
            <a:avLst/>
          </a:prstGeom>
          <a:solidFill>
            <a:srgbClr val="B1D45A"/>
          </a:solidFill>
        </p:spPr>
        <p:txBody>
          <a:bodyPr vert="horz" anchor="b" anchorCtr="0">
            <a:normAutofit fontScale="77500" lnSpcReduction="2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a:t>Role of the Pancreas</a:t>
            </a:r>
            <a:br>
              <a:rPr lang="en-US" dirty="0"/>
            </a:br>
            <a:r>
              <a:rPr lang="en-US" dirty="0"/>
              <a:t>Endocrine Functions</a:t>
            </a:r>
            <a:endParaRPr lang="en-US" dirty="0" smtClean="0"/>
          </a:p>
        </p:txBody>
      </p:sp>
    </p:spTree>
    <p:custDataLst>
      <p:tags r:id="rId1"/>
    </p:custDataLst>
    <p:extLst>
      <p:ext uri="{BB962C8B-B14F-4D97-AF65-F5344CB8AC3E}">
        <p14:creationId xmlns:p14="http://schemas.microsoft.com/office/powerpoint/2010/main" val="3919213836"/>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765300"/>
          </a:xfrm>
        </p:spPr>
        <p:txBody>
          <a:bodyPr>
            <a:normAutofit/>
          </a:bodyPr>
          <a:lstStyle/>
          <a:p>
            <a:r>
              <a:rPr lang="en-US" b="1" dirty="0"/>
              <a:t>The Nobel Prize in Physiology or Medicine </a:t>
            </a:r>
            <a:r>
              <a:rPr lang="en-US" b="1" dirty="0" smtClean="0"/>
              <a:t>1923</a:t>
            </a:r>
            <a:endParaRPr lang="en-US" dirty="0"/>
          </a:p>
        </p:txBody>
      </p:sp>
      <p:sp>
        <p:nvSpPr>
          <p:cNvPr id="3" name="Content Placeholder 2"/>
          <p:cNvSpPr>
            <a:spLocks noGrp="1"/>
          </p:cNvSpPr>
          <p:nvPr>
            <p:ph idx="1"/>
          </p:nvPr>
        </p:nvSpPr>
        <p:spPr>
          <a:xfrm>
            <a:off x="3505200" y="2411926"/>
            <a:ext cx="4774474" cy="3226873"/>
          </a:xfrm>
        </p:spPr>
        <p:txBody>
          <a:bodyPr>
            <a:normAutofit fontScale="92500" lnSpcReduction="10000"/>
          </a:bodyPr>
          <a:lstStyle/>
          <a:p>
            <a:pPr marL="0" lvl="0" indent="0">
              <a:spcBef>
                <a:spcPct val="0"/>
              </a:spcBef>
              <a:buClrTx/>
              <a:buSzTx/>
              <a:buNone/>
            </a:pPr>
            <a:r>
              <a:rPr lang="en-US" sz="2400" b="1" dirty="0" smtClean="0">
                <a:effectLst/>
                <a:latin typeface="Arial" panose="020B0604020202020204" pitchFamily="34" charset="0"/>
              </a:rPr>
              <a:t>Born</a:t>
            </a:r>
            <a:r>
              <a:rPr lang="en-US" sz="2400" b="1" dirty="0">
                <a:effectLst/>
                <a:latin typeface="Arial" panose="020B0604020202020204" pitchFamily="34" charset="0"/>
              </a:rPr>
              <a:t>:</a:t>
            </a:r>
            <a:r>
              <a:rPr lang="en-US" sz="2400" dirty="0">
                <a:effectLst/>
                <a:latin typeface="Arial" panose="020B0604020202020204" pitchFamily="34" charset="0"/>
              </a:rPr>
              <a:t> 14 November 1891, </a:t>
            </a:r>
            <a:r>
              <a:rPr lang="en-US" sz="2400" dirty="0" err="1">
                <a:effectLst/>
                <a:latin typeface="Arial" panose="020B0604020202020204" pitchFamily="34" charset="0"/>
              </a:rPr>
              <a:t>Alliston</a:t>
            </a:r>
            <a:r>
              <a:rPr lang="en-US" sz="2400" dirty="0">
                <a:effectLst/>
                <a:latin typeface="Arial" panose="020B0604020202020204" pitchFamily="34" charset="0"/>
              </a:rPr>
              <a:t>, Canada</a:t>
            </a:r>
          </a:p>
          <a:p>
            <a:pPr marL="0" lvl="0" indent="0">
              <a:spcBef>
                <a:spcPct val="0"/>
              </a:spcBef>
              <a:buClrTx/>
              <a:buSzTx/>
              <a:buNone/>
            </a:pPr>
            <a:r>
              <a:rPr lang="en-US" sz="2400" b="1" dirty="0">
                <a:effectLst/>
                <a:latin typeface="Arial" panose="020B0604020202020204" pitchFamily="34" charset="0"/>
              </a:rPr>
              <a:t>Died:</a:t>
            </a:r>
            <a:r>
              <a:rPr lang="en-US" sz="2400" dirty="0">
                <a:effectLst/>
                <a:latin typeface="Arial" panose="020B0604020202020204" pitchFamily="34" charset="0"/>
              </a:rPr>
              <a:t> 21 February 1941, Newfoundland, Canada</a:t>
            </a:r>
          </a:p>
          <a:p>
            <a:pPr marL="0" lvl="0" indent="0">
              <a:spcBef>
                <a:spcPct val="0"/>
              </a:spcBef>
              <a:buClrTx/>
              <a:buSzTx/>
              <a:buNone/>
            </a:pPr>
            <a:r>
              <a:rPr lang="en-US" sz="2400" b="1" dirty="0">
                <a:effectLst/>
                <a:latin typeface="Arial" panose="020B0604020202020204" pitchFamily="34" charset="0"/>
              </a:rPr>
              <a:t>Affiliation at the time of the award:</a:t>
            </a:r>
            <a:r>
              <a:rPr lang="en-US" sz="2400" dirty="0">
                <a:effectLst/>
                <a:latin typeface="Arial" panose="020B0604020202020204" pitchFamily="34" charset="0"/>
              </a:rPr>
              <a:t> University of Toronto, Toronto, Canada</a:t>
            </a:r>
          </a:p>
          <a:p>
            <a:pPr marL="0" lvl="0" indent="0">
              <a:spcBef>
                <a:spcPct val="0"/>
              </a:spcBef>
              <a:buClrTx/>
              <a:buSzTx/>
              <a:buNone/>
            </a:pPr>
            <a:r>
              <a:rPr lang="en-US" sz="2400" b="1" dirty="0">
                <a:effectLst/>
                <a:latin typeface="Arial" panose="020B0604020202020204" pitchFamily="34" charset="0"/>
              </a:rPr>
              <a:t>Prize motivation:</a:t>
            </a:r>
            <a:r>
              <a:rPr lang="en-US" sz="2400" dirty="0">
                <a:effectLst/>
                <a:latin typeface="Arial" panose="020B0604020202020204" pitchFamily="34" charset="0"/>
              </a:rPr>
              <a:t> "for the discovery of insulin"</a:t>
            </a:r>
          </a:p>
          <a:p>
            <a:pPr marL="0" lvl="0" indent="0">
              <a:spcBef>
                <a:spcPct val="0"/>
              </a:spcBef>
              <a:buClrTx/>
              <a:buSzTx/>
              <a:buNone/>
            </a:pPr>
            <a:r>
              <a:rPr lang="en-US" sz="2400" b="1" dirty="0">
                <a:effectLst/>
                <a:latin typeface="Arial" panose="020B0604020202020204" pitchFamily="34" charset="0"/>
              </a:rPr>
              <a:t>Field:</a:t>
            </a:r>
            <a:r>
              <a:rPr lang="en-US" sz="2400" dirty="0">
                <a:effectLst/>
                <a:latin typeface="Arial" panose="020B0604020202020204" pitchFamily="34" charset="0"/>
              </a:rPr>
              <a:t> endocrinology, metabolism</a:t>
            </a:r>
          </a:p>
        </p:txBody>
      </p:sp>
      <p:sp>
        <p:nvSpPr>
          <p:cNvPr id="6" name="Rectangle 7"/>
          <p:cNvSpPr>
            <a:spLocks noChangeArrowheads="1"/>
          </p:cNvSpPr>
          <p:nvPr/>
        </p:nvSpPr>
        <p:spPr bwMode="auto">
          <a:xfrm>
            <a:off x="1053153" y="5619071"/>
            <a:ext cx="21526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400" b="1" dirty="0" smtClean="0">
                <a:solidFill>
                  <a:prstClr val="black"/>
                </a:solidFill>
              </a:rPr>
              <a:t>Frederick G. </a:t>
            </a:r>
            <a:r>
              <a:rPr lang="en-US" sz="1400" b="1" dirty="0" err="1" smtClean="0">
                <a:solidFill>
                  <a:prstClr val="black"/>
                </a:solidFill>
              </a:rPr>
              <a:t>Banting</a:t>
            </a:r>
            <a:endParaRPr lang="en-US" dirty="0" smtClean="0">
              <a:solidFill>
                <a:prstClr val="black"/>
              </a:solidFill>
            </a:endParaRPr>
          </a:p>
        </p:txBody>
      </p:sp>
      <p:pic>
        <p:nvPicPr>
          <p:cNvPr id="65544" name="Picture 8" descr="Frederick Grant Ba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810" y="2411926"/>
            <a:ext cx="2191993" cy="3100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289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dirty="0" smtClean="0"/>
              <a:t>Psychological Insulin Resistance (PIR)</a:t>
            </a:r>
          </a:p>
        </p:txBody>
      </p:sp>
      <p:sp>
        <p:nvSpPr>
          <p:cNvPr id="1755139" name="Rectangle 1027"/>
          <p:cNvSpPr>
            <a:spLocks noGrp="1" noChangeArrowheads="1"/>
          </p:cNvSpPr>
          <p:nvPr>
            <p:ph sz="quarter" idx="1"/>
          </p:nvPr>
        </p:nvSpPr>
        <p:spPr>
          <a:xfrm>
            <a:off x="2743200" y="1219200"/>
            <a:ext cx="5943600" cy="4937760"/>
          </a:xfrm>
        </p:spPr>
        <p:txBody>
          <a:bodyPr>
            <a:normAutofit lnSpcReduction="10000"/>
          </a:bodyPr>
          <a:lstStyle/>
          <a:p>
            <a:pPr eaLnBrk="1" hangingPunct="1">
              <a:defRPr/>
            </a:pPr>
            <a:r>
              <a:rPr lang="en-US" sz="2800" dirty="0" smtClean="0"/>
              <a:t>50% of providers in study threatened </a:t>
            </a:r>
            <a:r>
              <a:rPr lang="en-US" sz="2800" dirty="0" err="1" smtClean="0"/>
              <a:t>pts</a:t>
            </a:r>
            <a:r>
              <a:rPr lang="en-US" sz="2800" dirty="0" smtClean="0"/>
              <a:t> “with the needle”.</a:t>
            </a:r>
          </a:p>
          <a:p>
            <a:pPr eaLnBrk="1" hangingPunct="1">
              <a:defRPr/>
            </a:pPr>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defRPr/>
            </a:pPr>
            <a:r>
              <a:rPr lang="en-US" sz="2800" dirty="0" smtClean="0"/>
              <a:t>Most </a:t>
            </a:r>
            <a:r>
              <a:rPr lang="en-US" sz="2800" dirty="0" err="1" smtClean="0"/>
              <a:t>pts</a:t>
            </a:r>
            <a:r>
              <a:rPr lang="en-US" sz="2800" dirty="0" smtClean="0"/>
              <a:t> don’t believe that insulin would “better help them manage their diabetes”.</a:t>
            </a:r>
          </a:p>
          <a:p>
            <a:pPr eaLnBrk="1" hangingPunct="1">
              <a:defRPr/>
            </a:pPr>
            <a:r>
              <a:rPr lang="en-US" sz="2800" dirty="0" smtClean="0"/>
              <a:t>Solutions: Find the root of PIR and address it, use more insulin pens</a:t>
            </a:r>
          </a:p>
          <a:p>
            <a:pPr eaLnBrk="1" hangingPunct="1">
              <a:defRPr/>
            </a:pPr>
            <a:endParaRPr lang="en-US" sz="2400" dirty="0" smtClean="0"/>
          </a:p>
          <a:p>
            <a:pPr algn="r" eaLnBrk="1" hangingPunct="1">
              <a:buFont typeface="Wingdings" pitchFamily="2" charset="2"/>
              <a:buNone/>
              <a:defRPr/>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457200" y="1447800"/>
            <a:ext cx="2041525" cy="2552700"/>
          </a:xfrm>
        </p:spPr>
      </p:pic>
    </p:spTree>
    <p:custDataLst>
      <p:tags r:id="rId1"/>
    </p:custDataLst>
    <p:extLst>
      <p:ext uri="{BB962C8B-B14F-4D97-AF65-F5344CB8AC3E}">
        <p14:creationId xmlns:p14="http://schemas.microsoft.com/office/powerpoint/2010/main" val="207220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57200" y="304800"/>
            <a:ext cx="8229600" cy="990600"/>
          </a:xfrm>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52600"/>
            <a:ext cx="74676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r>
              <a:rPr lang="en-US" dirty="0" smtClean="0"/>
              <a:t>Consider inhaled insulin</a:t>
            </a:r>
          </a:p>
          <a:p>
            <a:endParaRPr lang="en-US" dirty="0" smtClean="0"/>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301189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26443211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fontScale="92500"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lvl="1">
              <a:lnSpc>
                <a:spcPct val="90000"/>
              </a:lnSpc>
              <a:defRPr/>
            </a:pPr>
            <a:r>
              <a:rPr lang="en-US" sz="2800" dirty="0" err="1" smtClean="0"/>
              <a:t>Afrezza</a:t>
            </a:r>
            <a:r>
              <a:rPr lang="en-US" sz="2800" dirty="0" smtClean="0"/>
              <a:t> - Inhaled</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145836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2" dur="500"/>
                                        <p:tgtEl>
                                          <p:spTgt spid="13967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396741"/>
                                        </p:tgtEl>
                                        <p:attrNameLst>
                                          <p:attrName>style.visibility</p:attrName>
                                        </p:attrNameLst>
                                      </p:cBhvr>
                                      <p:to>
                                        <p:strVal val="visible"/>
                                      </p:to>
                                    </p:set>
                                    <p:anim calcmode="lin" valueType="num">
                                      <p:cBhvr>
                                        <p:cTn id="27" dur="500" fill="hold"/>
                                        <p:tgtEl>
                                          <p:spTgt spid="1396741"/>
                                        </p:tgtEl>
                                        <p:attrNameLst>
                                          <p:attrName>ppt_w</p:attrName>
                                        </p:attrNameLst>
                                      </p:cBhvr>
                                      <p:tavLst>
                                        <p:tav tm="0">
                                          <p:val>
                                            <p:fltVal val="0"/>
                                          </p:val>
                                        </p:tav>
                                        <p:tav tm="100000">
                                          <p:val>
                                            <p:strVal val="#ppt_w"/>
                                          </p:val>
                                        </p:tav>
                                      </p:tavLst>
                                    </p:anim>
                                    <p:anim calcmode="lin" valueType="num">
                                      <p:cBhvr>
                                        <p:cTn id="28" dur="500" fill="hold"/>
                                        <p:tgtEl>
                                          <p:spTgt spid="1396741"/>
                                        </p:tgtEl>
                                        <p:attrNameLst>
                                          <p:attrName>ppt_h</p:attrName>
                                        </p:attrNameLst>
                                      </p:cBhvr>
                                      <p:tavLst>
                                        <p:tav tm="0">
                                          <p:val>
                                            <p:fltVal val="0"/>
                                          </p:val>
                                        </p:tav>
                                        <p:tav tm="100000">
                                          <p:val>
                                            <p:strVal val="#ppt_h"/>
                                          </p:val>
                                        </p:tav>
                                      </p:tavLst>
                                    </p:anim>
                                    <p:anim calcmode="lin" valueType="num">
                                      <p:cBhvr>
                                        <p:cTn id="29" dur="500" fill="hold"/>
                                        <p:tgtEl>
                                          <p:spTgt spid="1396741"/>
                                        </p:tgtEl>
                                        <p:attrNameLst>
                                          <p:attrName>style.rotation</p:attrName>
                                        </p:attrNameLst>
                                      </p:cBhvr>
                                      <p:tavLst>
                                        <p:tav tm="0">
                                          <p:val>
                                            <p:fltVal val="360"/>
                                          </p:val>
                                        </p:tav>
                                        <p:tav tm="100000">
                                          <p:val>
                                            <p:fltVal val="0"/>
                                          </p:val>
                                        </p:tav>
                                      </p:tavLst>
                                    </p:anim>
                                    <p:animEffect transition="in" filter="fade">
                                      <p:cBhvr>
                                        <p:cTn id="30" dur="500"/>
                                        <p:tgtEl>
                                          <p:spTgt spid="13967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Oral Meds: Metformin, </a:t>
            </a:r>
            <a:r>
              <a:rPr lang="en-US" dirty="0" err="1" smtClean="0"/>
              <a:t>Invokana</a:t>
            </a:r>
            <a:endParaRPr lang="en-US" dirty="0" smtClean="0"/>
          </a:p>
          <a:p>
            <a:r>
              <a:rPr lang="en-US" dirty="0" smtClean="0"/>
              <a:t>What is a better insulin dosing strategy?</a:t>
            </a:r>
          </a:p>
          <a:p>
            <a:r>
              <a:rPr lang="en-US" dirty="0" smtClean="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a:t>
            </a:r>
            <a:r>
              <a:rPr lang="en-US" sz="2600" dirty="0" smtClean="0">
                <a:solidFill>
                  <a:srgbClr val="C00000"/>
                </a:solidFill>
              </a:rPr>
              <a:t>provides </a:t>
            </a:r>
            <a:r>
              <a:rPr lang="en-US" sz="2600" dirty="0">
                <a:solidFill>
                  <a:srgbClr val="C00000"/>
                </a:solidFill>
              </a:rPr>
              <a:t>practical and affordable strategies to manage hyperglycemia </a:t>
            </a:r>
            <a:r>
              <a:rPr lang="en-US" sz="2600" dirty="0" smtClean="0">
                <a:solidFill>
                  <a:srgbClr val="C00000"/>
                </a:solidFill>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226105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318610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Inhaled Insulin – </a:t>
            </a:r>
            <a:br>
              <a:rPr lang="en-US" dirty="0" smtClean="0"/>
            </a:br>
            <a:r>
              <a:rPr lang="en-US" dirty="0" smtClean="0"/>
              <a:t>Approved 2014</a:t>
            </a:r>
            <a:endParaRPr lang="en-US" dirty="0"/>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381" y="15240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323439"/>
          </a:xfrm>
          <a:prstGeom prst="rect">
            <a:avLst/>
          </a:prstGeom>
          <a:noFill/>
        </p:spPr>
        <p:txBody>
          <a:bodyPr wrap="square" rtlCol="0">
            <a:spAutoFit/>
          </a:bodyPr>
          <a:lstStyle/>
          <a:p>
            <a:r>
              <a:rPr lang="en-US" sz="2000" dirty="0" smtClean="0">
                <a:solidFill>
                  <a:srgbClr val="790015"/>
                </a:solidFill>
              </a:rPr>
              <a:t>For adults over 18</a:t>
            </a:r>
          </a:p>
          <a:p>
            <a:r>
              <a:rPr lang="en-US" sz="2000" dirty="0" smtClean="0">
                <a:solidFill>
                  <a:srgbClr val="790015"/>
                </a:solidFill>
              </a:rPr>
              <a:t>Not indicated for pregnancy, while breastfeeding</a:t>
            </a:r>
            <a:endParaRPr lang="en-US" sz="2000" dirty="0">
              <a:solidFill>
                <a:srgbClr val="790015"/>
              </a:solidFill>
            </a:endParaRPr>
          </a:p>
        </p:txBody>
      </p:sp>
    </p:spTree>
    <p:custDataLst>
      <p:tags r:id="rId1"/>
    </p:custDataLst>
    <p:extLst>
      <p:ext uri="{BB962C8B-B14F-4D97-AF65-F5344CB8AC3E}">
        <p14:creationId xmlns:p14="http://schemas.microsoft.com/office/powerpoint/2010/main" val="251156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349714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Dosing and Considerations</a:t>
            </a:r>
            <a:endParaRPr lang="en-US" dirty="0"/>
          </a:p>
        </p:txBody>
      </p:sp>
      <p:sp>
        <p:nvSpPr>
          <p:cNvPr id="3" name="Content Placeholder 2"/>
          <p:cNvSpPr>
            <a:spLocks noGrp="1"/>
          </p:cNvSpPr>
          <p:nvPr>
            <p:ph sz="quarter" idx="1"/>
          </p:nvPr>
        </p:nvSpPr>
        <p:spPr>
          <a:xfrm>
            <a:off x="457200" y="1219200"/>
            <a:ext cx="7620000" cy="4937760"/>
          </a:xfrm>
        </p:spPr>
        <p:txBody>
          <a:bodyPr>
            <a:normAutofit/>
          </a:bodyPr>
          <a:lstStyle/>
          <a:p>
            <a:r>
              <a:rPr lang="en-US" dirty="0" smtClean="0"/>
              <a:t>Bolus regular insulin – inhaled before meals</a:t>
            </a:r>
          </a:p>
          <a:p>
            <a:r>
              <a:rPr lang="en-US" dirty="0" smtClean="0"/>
              <a:t>Dosing: 4 and 8 unit cartridges</a:t>
            </a:r>
          </a:p>
          <a:p>
            <a:pPr lvl="1"/>
            <a:r>
              <a:rPr lang="en-US" dirty="0" smtClean="0"/>
              <a:t>Convert with 1:1 ratio to existing insulin dose</a:t>
            </a:r>
          </a:p>
          <a:p>
            <a:r>
              <a:rPr lang="en-US" dirty="0" smtClean="0"/>
              <a:t>Lung function test before start </a:t>
            </a:r>
            <a:r>
              <a:rPr lang="en-US" sz="2400" dirty="0" smtClean="0"/>
              <a:t>(incentive </a:t>
            </a:r>
            <a:r>
              <a:rPr lang="en-US" sz="2400" dirty="0" err="1" smtClean="0"/>
              <a:t>spiro</a:t>
            </a:r>
            <a:r>
              <a:rPr lang="en-US" sz="2400" dirty="0" smtClean="0"/>
              <a:t>)</a:t>
            </a:r>
          </a:p>
          <a:p>
            <a:pPr lvl="1"/>
            <a:r>
              <a:rPr lang="en-US" dirty="0" smtClean="0"/>
              <a:t>Not for pts w/ chronic lung issues</a:t>
            </a:r>
          </a:p>
          <a:p>
            <a:pPr lvl="2"/>
            <a:r>
              <a:rPr lang="en-US" dirty="0" smtClean="0"/>
              <a:t>Asthma, COPD, history of lung cancer, smokers</a:t>
            </a:r>
          </a:p>
          <a:p>
            <a:pPr lvl="2"/>
            <a:r>
              <a:rPr lang="en-US" dirty="0" smtClean="0"/>
              <a:t>Can cause acute bronchospasm</a:t>
            </a:r>
          </a:p>
          <a:p>
            <a:r>
              <a:rPr lang="en-US" dirty="0" smtClean="0"/>
              <a:t>Side effects: </a:t>
            </a:r>
          </a:p>
          <a:p>
            <a:pPr lvl="1"/>
            <a:r>
              <a:rPr lang="en-US" dirty="0" smtClean="0"/>
              <a:t>Hypoglycemia, sore throat, cough</a:t>
            </a:r>
            <a:endParaRPr lang="en-US" dirty="0"/>
          </a:p>
        </p:txBody>
      </p:sp>
    </p:spTree>
    <p:custDataLst>
      <p:tags r:id="rId1"/>
    </p:custDataLst>
    <p:extLst>
      <p:ext uri="{BB962C8B-B14F-4D97-AF65-F5344CB8AC3E}">
        <p14:creationId xmlns:p14="http://schemas.microsoft.com/office/powerpoint/2010/main" val="51408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267200" y="5726668"/>
            <a:ext cx="4543023" cy="461665"/>
          </a:xfrm>
          <a:prstGeom prst="rect">
            <a:avLst/>
          </a:prstGeom>
          <a:noFill/>
        </p:spPr>
        <p:txBody>
          <a:bodyPr wrap="square" rtlCol="0">
            <a:spAutoFit/>
          </a:bodyPr>
          <a:lstStyle/>
          <a:p>
            <a:r>
              <a:rPr lang="en-US" sz="2400" dirty="0" smtClean="0"/>
              <a:t>Replace inhaler every 15 days</a:t>
            </a:r>
            <a:endParaRPr lang="en-US" sz="2400" dirty="0"/>
          </a:p>
        </p:txBody>
      </p:sp>
    </p:spTree>
    <p:custDataLst>
      <p:tags r:id="rId1"/>
    </p:custDataLst>
    <p:extLst>
      <p:ext uri="{BB962C8B-B14F-4D97-AF65-F5344CB8AC3E}">
        <p14:creationId xmlns:p14="http://schemas.microsoft.com/office/powerpoint/2010/main" val="251342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Bolus Insulin Summary</a:t>
            </a:r>
          </a:p>
        </p:txBody>
      </p:sp>
      <p:sp>
        <p:nvSpPr>
          <p:cNvPr id="1406979" name="Rectangle 3"/>
          <p:cNvSpPr>
            <a:spLocks noGrp="1" noChangeArrowheads="1"/>
          </p:cNvSpPr>
          <p:nvPr>
            <p:ph type="body" sz="half" idx="4294967295"/>
          </p:nvPr>
        </p:nvSpPr>
        <p:spPr>
          <a:xfrm>
            <a:off x="457200" y="1295400"/>
            <a:ext cx="7838038" cy="5410200"/>
          </a:xfrm>
        </p:spPr>
        <p:txBody>
          <a:bodyPr>
            <a:normAutofit/>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r>
              <a:rPr lang="en-US" dirty="0" err="1" smtClean="0"/>
              <a:t>Afrezza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162800" y="1905000"/>
            <a:ext cx="1361038" cy="1865014"/>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5632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sz="quarter" idx="1"/>
          </p:nvPr>
        </p:nvSpPr>
        <p:spPr/>
        <p:txBody>
          <a:bodyPr/>
          <a:lstStyle/>
          <a:p>
            <a:pPr eaLnBrk="1" hangingPunct="1">
              <a:lnSpc>
                <a:spcPct val="90000"/>
              </a:lnSpc>
              <a:defRPr/>
            </a:pPr>
            <a:r>
              <a:rPr lang="en-US" smtClean="0"/>
              <a:t>How is the effectiveness of bolus insulin determined?</a:t>
            </a:r>
          </a:p>
          <a:p>
            <a:pPr lvl="1" eaLnBrk="1" hangingPunct="1">
              <a:lnSpc>
                <a:spcPct val="90000"/>
              </a:lnSpc>
              <a:defRPr/>
            </a:pPr>
            <a:r>
              <a:rPr lang="en-US" smtClean="0"/>
              <a:t>2 hour post meal (if you can get it)</a:t>
            </a:r>
          </a:p>
          <a:p>
            <a:pPr lvl="1" eaLnBrk="1" hangingPunct="1">
              <a:lnSpc>
                <a:spcPct val="90000"/>
              </a:lnSpc>
              <a:defRPr/>
            </a:pPr>
            <a:r>
              <a:rPr lang="en-US" smtClean="0"/>
              <a:t>Before next meal blood glucose</a:t>
            </a:r>
          </a:p>
          <a:p>
            <a:pPr lvl="1" eaLnBrk="1" hangingPunct="1">
              <a:lnSpc>
                <a:spcPct val="90000"/>
              </a:lnSpc>
              <a:buFont typeface="Wingdings" pitchFamily="2" charset="2"/>
              <a:buNone/>
              <a:defRPr/>
            </a:pPr>
            <a:endParaRPr lang="en-US" smtClean="0"/>
          </a:p>
          <a:p>
            <a:pPr eaLnBrk="1" hangingPunct="1">
              <a:lnSpc>
                <a:spcPct val="90000"/>
              </a:lnSpc>
              <a:defRPr/>
            </a:pPr>
            <a:r>
              <a:rPr lang="en-US" smtClean="0"/>
              <a:t>Glucose goals (ADA) – may be modified by provider/pt</a:t>
            </a:r>
          </a:p>
          <a:p>
            <a:pPr lvl="1" eaLnBrk="1" hangingPunct="1">
              <a:lnSpc>
                <a:spcPct val="90000"/>
              </a:lnSpc>
              <a:defRPr/>
            </a:pPr>
            <a:r>
              <a:rPr lang="en-US" smtClean="0"/>
              <a:t>1-2 hours post meal  &lt;180</a:t>
            </a:r>
          </a:p>
          <a:p>
            <a:pPr lvl="1" eaLnBrk="1" hangingPunct="1">
              <a:lnSpc>
                <a:spcPct val="90000"/>
              </a:lnSpc>
              <a:defRPr/>
            </a:pPr>
            <a:r>
              <a:rPr lang="en-US" smtClean="0"/>
              <a:t>Before next meal – 70 - 130</a:t>
            </a:r>
          </a:p>
        </p:txBody>
      </p:sp>
    </p:spTree>
    <p:custDataLst>
      <p:tags r:id="rId1"/>
    </p:custDataLst>
    <p:extLst>
      <p:ext uri="{BB962C8B-B14F-4D97-AF65-F5344CB8AC3E}">
        <p14:creationId xmlns:p14="http://schemas.microsoft.com/office/powerpoint/2010/main" val="76454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dirty="0" smtClean="0"/>
              <a:t>Bolus – Insulin Sliding Scale</a:t>
            </a:r>
            <a:br>
              <a:rPr lang="en-US" sz="3600" dirty="0" smtClean="0"/>
            </a:br>
            <a:r>
              <a:rPr lang="en-US" sz="2800" dirty="0" smtClean="0"/>
              <a:t> Starts at 150, </a:t>
            </a:r>
            <a:r>
              <a:rPr lang="en-US" sz="2800" dirty="0" smtClean="0"/>
              <a:t>2 units </a:t>
            </a:r>
            <a:r>
              <a:rPr lang="en-US" sz="3100" dirty="0" smtClean="0">
                <a:solidFill>
                  <a:srgbClr val="FF0000"/>
                </a:solidFill>
              </a:rPr>
              <a:t>N</a:t>
            </a:r>
            <a:r>
              <a:rPr lang="en-US" sz="2800" dirty="0" smtClean="0"/>
              <a:t>ovolog </a:t>
            </a:r>
            <a:r>
              <a:rPr lang="en-US" sz="2800" dirty="0" smtClean="0"/>
              <a:t>for every 50 </a:t>
            </a:r>
            <a:r>
              <a:rPr lang="en-US" sz="2400" dirty="0" smtClean="0"/>
              <a:t>mg/dl</a:t>
            </a:r>
            <a:r>
              <a:rPr lang="en-US" sz="2800" dirty="0" smtClean="0"/>
              <a:t> &gt;150</a:t>
            </a:r>
          </a:p>
        </p:txBody>
      </p:sp>
      <p:graphicFrame>
        <p:nvGraphicFramePr>
          <p:cNvPr id="129027" name="Object 1024"/>
          <p:cNvGraphicFramePr>
            <a:graphicFrameLocks noGrp="1" noChangeAspect="1"/>
          </p:cNvGraphicFramePr>
          <p:nvPr>
            <p:ph sz="quarter" idx="1"/>
            <p:extLst>
              <p:ext uri="{D42A27DB-BD31-4B8C-83A1-F6EECF244321}">
                <p14:modId xmlns:p14="http://schemas.microsoft.com/office/powerpoint/2010/main" val="2892852482"/>
              </p:ext>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82959"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817571396"/>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64123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105098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Only  </a:t>
            </a:r>
            <a:br>
              <a:rPr lang="en-US" sz="3600" dirty="0" smtClean="0"/>
            </a:br>
            <a:r>
              <a:rPr lang="en-US" sz="3600" dirty="0" smtClean="0"/>
              <a:t>Type 2, 60kg – A1c 8.7%</a:t>
            </a:r>
          </a:p>
        </p:txBody>
      </p:sp>
      <p:graphicFrame>
        <p:nvGraphicFramePr>
          <p:cNvPr id="132099" name="Object 1024"/>
          <p:cNvGraphicFramePr>
            <a:graphicFrameLocks noGrp="1" noChangeAspect="1"/>
          </p:cNvGraphicFramePr>
          <p:nvPr>
            <p:ph sz="quarter" idx="1"/>
            <p:extLst/>
          </p:nvPr>
        </p:nvGraphicFramePr>
        <p:xfrm>
          <a:off x="717550" y="1609725"/>
          <a:ext cx="7666038" cy="5276850"/>
        </p:xfrm>
        <a:graphic>
          <a:graphicData uri="http://schemas.openxmlformats.org/presentationml/2006/ole">
            <mc:AlternateContent xmlns:mc="http://schemas.openxmlformats.org/markup-compatibility/2006">
              <mc:Choice xmlns:v="urn:schemas-microsoft-com:vml" Requires="v">
                <p:oleObj spid="_x0000_s83983" name="Document" r:id="rId5" imgW="7887878" imgH="5429624" progId="Word.Document.8">
                  <p:embed/>
                </p:oleObj>
              </mc:Choice>
              <mc:Fallback>
                <p:oleObj name="Document" r:id="rId5" imgW="7887878" imgH="5429624" progId="Word.Document.8">
                  <p:embed/>
                  <p:pic>
                    <p:nvPicPr>
                      <p:cNvPr id="0" name=""/>
                      <p:cNvPicPr>
                        <a:picLocks noChangeAspect="1" noChangeArrowheads="1"/>
                      </p:cNvPicPr>
                      <p:nvPr/>
                    </p:nvPicPr>
                    <p:blipFill>
                      <a:blip r:embed="rId6"/>
                      <a:srcRect/>
                      <a:stretch>
                        <a:fillRect/>
                      </a:stretch>
                    </p:blipFill>
                    <p:spPr bwMode="auto">
                      <a:xfrm>
                        <a:off x="717550" y="1609725"/>
                        <a:ext cx="7666038" cy="52768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86447026"/>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tabLst>
                <a:tab pos="3441700" algn="l"/>
              </a:tabLst>
            </a:pPr>
            <a:r>
              <a:rPr lang="en-US" sz="1800" b="1">
                <a:latin typeface="Arial" charset="0"/>
              </a:rPr>
              <a:t>Diabetes Care</a:t>
            </a:r>
            <a:r>
              <a:rPr lang="en-US" sz="1800">
                <a:latin typeface="Arial" charset="0"/>
              </a:rPr>
              <a:t> 32:193-203, 2009</a:t>
            </a:r>
          </a:p>
        </p:txBody>
      </p:sp>
    </p:spTree>
    <p:custDataLst>
      <p:tags r:id="rId1"/>
    </p:custDataLst>
    <p:extLst>
      <p:ext uri="{BB962C8B-B14F-4D97-AF65-F5344CB8AC3E}">
        <p14:creationId xmlns:p14="http://schemas.microsoft.com/office/powerpoint/2010/main" val="373174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85007"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2144205563"/>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smtClean="0"/>
              <a:t>10u 70/30 BID</a:t>
            </a:r>
            <a:br>
              <a:rPr lang="en-US" sz="3600" smtClean="0"/>
            </a:br>
            <a:r>
              <a:rPr lang="en-US" sz="3600" smtClean="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86031"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49546028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8955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smtClean="0"/>
              <a:t>Type 2 – New diagnosis – No meds  Patterns? Questions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87055"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879381933"/>
      </p:ext>
    </p:ext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sz="quarter" idx="1"/>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88079"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323288753"/>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a:t>
            </a:r>
            <a:r>
              <a:rPr lang="en-US" dirty="0" smtClean="0"/>
              <a:t>80kg – </a:t>
            </a:r>
            <a:r>
              <a:rPr lang="en-US" dirty="0" smtClean="0">
                <a:solidFill>
                  <a:srgbClr val="FF0000"/>
                </a:solidFill>
              </a:rPr>
              <a:t>N</a:t>
            </a:r>
            <a:r>
              <a:rPr lang="en-US" dirty="0" smtClean="0"/>
              <a:t>ovolog Bolus</a:t>
            </a:r>
            <a:endParaRPr lang="en-US" dirty="0" smtClean="0"/>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1476950169"/>
              </p:ext>
            </p:extLst>
          </p:nvPr>
        </p:nvGraphicFramePr>
        <p:xfrm>
          <a:off x="457200" y="1568450"/>
          <a:ext cx="7693025" cy="5286375"/>
        </p:xfrm>
        <a:graphic>
          <a:graphicData uri="http://schemas.openxmlformats.org/presentationml/2006/ole">
            <mc:AlternateContent xmlns:mc="http://schemas.openxmlformats.org/markup-compatibility/2006">
              <mc:Choice xmlns:v="urn:schemas-microsoft-com:vml" Requires="v">
                <p:oleObj spid="_x0000_s89103" name="Document" r:id="rId5" imgW="7935497" imgH="5453378" progId="Word.Document.8">
                  <p:embed/>
                </p:oleObj>
              </mc:Choice>
              <mc:Fallback>
                <p:oleObj name="Document" r:id="rId5" imgW="7935497" imgH="5453378" progId="Word.Document.8">
                  <p:embed/>
                  <p:pic>
                    <p:nvPicPr>
                      <p:cNvPr id="0" name=""/>
                      <p:cNvPicPr>
                        <a:picLocks noChangeAspect="1" noChangeArrowheads="1"/>
                      </p:cNvPicPr>
                      <p:nvPr/>
                    </p:nvPicPr>
                    <p:blipFill>
                      <a:blip r:embed="rId6"/>
                      <a:srcRect/>
                      <a:stretch>
                        <a:fillRect/>
                      </a:stretch>
                    </p:blipFill>
                    <p:spPr bwMode="auto">
                      <a:xfrm>
                        <a:off x="457200" y="1568450"/>
                        <a:ext cx="7693025" cy="528637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016922167"/>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93499152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2303463045"/>
      </p:ext>
    </p:extLst>
  </p:cSld>
  <p:clrMapOvr>
    <a:masterClrMapping/>
  </p:clrMapOvr>
  <p:transition>
    <p:random/>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944822239"/>
      </p:ext>
    </p:extLst>
  </p:cSld>
  <p:clrMapOvr>
    <a:masterClrMapping/>
  </p:clrMapOvr>
  <p:transition>
    <p:random/>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Pt weighs </a:t>
            </a:r>
            <a:r>
              <a:rPr lang="en-US" dirty="0" smtClean="0"/>
              <a:t>80kg – </a:t>
            </a:r>
            <a:r>
              <a:rPr lang="en-US" dirty="0" smtClean="0">
                <a:solidFill>
                  <a:srgbClr val="FF0000"/>
                </a:solidFill>
              </a:rPr>
              <a:t>N</a:t>
            </a:r>
            <a:r>
              <a:rPr lang="en-US" dirty="0" smtClean="0"/>
              <a:t>ovolog Bolus</a:t>
            </a:r>
            <a:endParaRPr lang="en-US" dirty="0" smtClean="0"/>
          </a:p>
        </p:txBody>
      </p:sp>
      <p:graphicFrame>
        <p:nvGraphicFramePr>
          <p:cNvPr id="146435" name="Object 1024"/>
          <p:cNvGraphicFramePr>
            <a:graphicFrameLocks noGrp="1" noChangeAspect="1"/>
          </p:cNvGraphicFramePr>
          <p:nvPr>
            <p:ph sz="quarter" idx="1"/>
            <p:extLst>
              <p:ext uri="{D42A27DB-BD31-4B8C-83A1-F6EECF244321}">
                <p14:modId xmlns:p14="http://schemas.microsoft.com/office/powerpoint/2010/main" val="620881103"/>
              </p:ext>
            </p:extLst>
          </p:nvPr>
        </p:nvGraphicFramePr>
        <p:xfrm>
          <a:off x="835025" y="1536700"/>
          <a:ext cx="7702550" cy="5294313"/>
        </p:xfrm>
        <a:graphic>
          <a:graphicData uri="http://schemas.openxmlformats.org/presentationml/2006/ole">
            <mc:AlternateContent xmlns:mc="http://schemas.openxmlformats.org/markup-compatibility/2006">
              <mc:Choice xmlns:v="urn:schemas-microsoft-com:vml" Requires="v">
                <p:oleObj spid="_x0000_s90127" name="Document" r:id="rId5" imgW="7945238" imgH="5461296" progId="Word.Document.8">
                  <p:embed/>
                </p:oleObj>
              </mc:Choice>
              <mc:Fallback>
                <p:oleObj name="Document" r:id="rId5" imgW="7945238" imgH="5461296" progId="Word.Document.8">
                  <p:embed/>
                  <p:pic>
                    <p:nvPicPr>
                      <p:cNvPr id="0" name=""/>
                      <p:cNvPicPr>
                        <a:picLocks noChangeAspect="1" noChangeArrowheads="1"/>
                      </p:cNvPicPr>
                      <p:nvPr/>
                    </p:nvPicPr>
                    <p:blipFill>
                      <a:blip r:embed="rId6"/>
                      <a:srcRect/>
                      <a:stretch>
                        <a:fillRect/>
                      </a:stretch>
                    </p:blipFill>
                    <p:spPr bwMode="auto">
                      <a:xfrm>
                        <a:off x="835025" y="1536700"/>
                        <a:ext cx="7702550" cy="52943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793051608"/>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Injected hormone that is an analog of amylin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95718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a:t>
            </a:r>
            <a:r>
              <a:rPr lang="en-US" sz="3200" dirty="0" smtClean="0"/>
              <a:t> </a:t>
            </a:r>
            <a:endParaRPr lang="en-US" sz="3200" dirty="0" smtClean="0"/>
          </a:p>
        </p:txBody>
      </p:sp>
      <p:pic>
        <p:nvPicPr>
          <p:cNvPr id="166916" name="Picture 8" descr="C:\Users\Beverly\AppData\Local\Microsoft\Windows\Temporary Internet Files\Content.IE5\Z2J1B3R6\MP9004075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15534"/>
            <a:ext cx="7224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55320" y="5075158"/>
            <a:ext cx="7453313" cy="1200329"/>
          </a:xfrm>
          <a:prstGeom prst="rect">
            <a:avLst/>
          </a:prstGeom>
          <a:noFill/>
        </p:spPr>
        <p:txBody>
          <a:bodyPr wrap="square" rtlCol="0">
            <a:spAutoFit/>
          </a:bodyPr>
          <a:lstStyle/>
          <a:p>
            <a:pPr algn="r"/>
            <a:r>
              <a:rPr lang="en-US" sz="2400" dirty="0" smtClean="0"/>
              <a:t>“Let </a:t>
            </a:r>
            <a:r>
              <a:rPr lang="en-US" sz="2400" dirty="0"/>
              <a:t>food be thy medicine and medicine be thy food.” </a:t>
            </a:r>
            <a:endParaRPr lang="en-US" sz="2400" dirty="0" smtClean="0"/>
          </a:p>
          <a:p>
            <a:pPr algn="r"/>
            <a:r>
              <a:rPr lang="en-US" sz="2400" dirty="0"/>
              <a:t>“Walking is man's best medicine</a:t>
            </a:r>
            <a:r>
              <a:rPr lang="en-US" sz="2400" dirty="0" smtClean="0"/>
              <a:t>.” </a:t>
            </a:r>
            <a:r>
              <a:rPr lang="en-US" sz="2400" dirty="0"/>
              <a:t/>
            </a:r>
            <a:br>
              <a:rPr lang="en-US" sz="2400" dirty="0"/>
            </a:br>
            <a:r>
              <a:rPr lang="en-US" sz="2400" dirty="0"/>
              <a:t>― Hippocrates</a:t>
            </a:r>
            <a:endParaRPr lang="en-US" sz="2400" i="1" dirty="0"/>
          </a:p>
        </p:txBody>
      </p:sp>
    </p:spTree>
    <p:custDataLst>
      <p:tags r:id="rId1"/>
    </p:custDataLst>
    <p:extLst>
      <p:ext uri="{BB962C8B-B14F-4D97-AF65-F5344CB8AC3E}">
        <p14:creationId xmlns:p14="http://schemas.microsoft.com/office/powerpoint/2010/main" val="286216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Bariatric Surgery</a:t>
            </a:r>
          </a:p>
        </p:txBody>
      </p:sp>
      <p:sp>
        <p:nvSpPr>
          <p:cNvPr id="147459" name="Content Placeholder 2"/>
          <p:cNvSpPr>
            <a:spLocks noGrp="1"/>
          </p:cNvSpPr>
          <p:nvPr>
            <p:ph sz="quarter" idx="1"/>
          </p:nvPr>
        </p:nvSpPr>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55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03357" y="1143001"/>
            <a:ext cx="4191000" cy="2583618"/>
          </a:xfrm>
        </p:spPr>
        <p:txBody>
          <a:bodyPr>
            <a:noAutofit/>
          </a:bodyPr>
          <a:lstStyle/>
          <a:p>
            <a:pPr>
              <a:buFont typeface="Wingdings 3" panose="05040102010807070707" pitchFamily="18" charset="2"/>
              <a:buChar char="}"/>
              <a:defRPr/>
            </a:pPr>
            <a:r>
              <a:rPr lang="en-US" sz="1800" dirty="0" smtClean="0"/>
              <a:t>68% overweight or obese </a:t>
            </a:r>
          </a:p>
          <a:p>
            <a:pPr lvl="1">
              <a:buFont typeface="Wingdings 3" panose="05040102010807070707" pitchFamily="18" charset="2"/>
              <a:buChar char="}"/>
              <a:defRPr/>
            </a:pPr>
            <a:r>
              <a:rPr lang="en-US" sz="1600" dirty="0" smtClean="0"/>
              <a:t>34% BMI 30 +,  34% BMI 25-29</a:t>
            </a:r>
          </a:p>
          <a:p>
            <a:pPr>
              <a:buFont typeface="Wingdings 3" panose="05040102010807070707" pitchFamily="18" charset="2"/>
              <a:buChar char="}"/>
              <a:defRPr/>
            </a:pPr>
            <a:r>
              <a:rPr lang="en-US" sz="1800" dirty="0" smtClean="0"/>
              <a:t>1/3 of all </a:t>
            </a:r>
            <a:r>
              <a:rPr lang="en-US" sz="1800" dirty="0" err="1" smtClean="0"/>
              <a:t>overwt</a:t>
            </a:r>
            <a:r>
              <a:rPr lang="en-US" sz="1800" dirty="0" smtClean="0"/>
              <a:t> people don’t get diabetes</a:t>
            </a:r>
          </a:p>
          <a:p>
            <a:pPr>
              <a:buFont typeface="Wingdings 3" panose="05040102010807070707" pitchFamily="18" charset="2"/>
              <a:buChar char="}"/>
              <a:defRPr/>
            </a:pPr>
            <a:r>
              <a:rPr lang="en-US" sz="1800" dirty="0" smtClean="0"/>
              <a:t>We burn 100 </a:t>
            </a:r>
            <a:r>
              <a:rPr lang="en-US" sz="1800" dirty="0" err="1" smtClean="0"/>
              <a:t>cals</a:t>
            </a:r>
            <a:r>
              <a:rPr lang="en-US" sz="1800" dirty="0" smtClean="0"/>
              <a:t> less a day at work</a:t>
            </a:r>
          </a:p>
          <a:p>
            <a:pPr fontAlgn="auto">
              <a:spcAft>
                <a:spcPts val="0"/>
              </a:spcAft>
              <a:buFont typeface="Wingdings 3" panose="05040102010807070707" pitchFamily="18" charset="2"/>
              <a:buChar char="}"/>
              <a:defRPr/>
            </a:pPr>
            <a:r>
              <a:rPr lang="en-US" sz="1800" dirty="0" smtClean="0"/>
              <a:t>Overall</a:t>
            </a:r>
            <a:r>
              <a:rPr lang="en-US" sz="1800" dirty="0"/>
              <a:t>, </a:t>
            </a:r>
            <a:r>
              <a:rPr lang="en-US" sz="1800" dirty="0" smtClean="0"/>
              <a:t>food costs ~ </a:t>
            </a:r>
            <a:r>
              <a:rPr lang="en-US" sz="1600" dirty="0" smtClean="0"/>
              <a:t>10-15</a:t>
            </a:r>
            <a:r>
              <a:rPr lang="en-US" sz="1600" dirty="0"/>
              <a:t>% of </a:t>
            </a:r>
            <a:r>
              <a:rPr lang="en-US" sz="1600" dirty="0" smtClean="0"/>
              <a:t>income</a:t>
            </a:r>
          </a:p>
          <a:p>
            <a:pPr>
              <a:buFont typeface="Wingdings 3" panose="05040102010807070707" pitchFamily="18" charset="2"/>
              <a:buChar char="}"/>
              <a:defRPr/>
            </a:pPr>
            <a:r>
              <a:rPr lang="en-US" sz="2400" dirty="0" smtClean="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Obesity in America</a:t>
            </a:r>
            <a:endParaRPr lang="en-US" sz="2700"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Tree>
    <p:custDataLst>
      <p:tags r:id="rId1"/>
    </p:custDataLst>
    <p:extLst>
      <p:ext uri="{BB962C8B-B14F-4D97-AF65-F5344CB8AC3E}">
        <p14:creationId xmlns:p14="http://schemas.microsoft.com/office/powerpoint/2010/main" val="221846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soda</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21346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 Visual Image</a:t>
            </a:r>
            <a:endParaRPr lang="en-US" dirty="0"/>
          </a:p>
        </p:txBody>
      </p:sp>
      <p:pic>
        <p:nvPicPr>
          <p:cNvPr id="4" name="Content Placeholder 3"/>
          <p:cNvPicPr>
            <a:picLocks noGrp="1" noChangeAspect="1"/>
          </p:cNvPicPr>
          <p:nvPr>
            <p:ph sz="quarter" idx="1"/>
          </p:nvPr>
        </p:nvPicPr>
        <p:blipFill>
          <a:blip r:embed="rId3"/>
          <a:stretch>
            <a:fillRect/>
          </a:stretch>
        </p:blipFill>
        <p:spPr>
          <a:xfrm>
            <a:off x="440685" y="1371600"/>
            <a:ext cx="8107912" cy="3657600"/>
          </a:xfrm>
          <a:prstGeom prst="rect">
            <a:avLst/>
          </a:prstGeom>
        </p:spPr>
      </p:pic>
    </p:spTree>
    <p:custDataLst>
      <p:tags r:id="rId1"/>
    </p:custDataLst>
    <p:extLst>
      <p:ext uri="{BB962C8B-B14F-4D97-AF65-F5344CB8AC3E}">
        <p14:creationId xmlns:p14="http://schemas.microsoft.com/office/powerpoint/2010/main" val="261349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3749675" y="1143000"/>
            <a:ext cx="4937125" cy="4937125"/>
          </a:xfrm>
        </p:spPr>
      </p:pic>
      <p:sp>
        <p:nvSpPr>
          <p:cNvPr id="2" name="TextBox 1"/>
          <p:cNvSpPr txBox="1"/>
          <p:nvPr/>
        </p:nvSpPr>
        <p:spPr>
          <a:xfrm>
            <a:off x="609600" y="1371600"/>
            <a:ext cx="2667000"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custDataLst>
      <p:tags r:id="rId1"/>
    </p:custDataLst>
    <p:extLst>
      <p:ext uri="{BB962C8B-B14F-4D97-AF65-F5344CB8AC3E}">
        <p14:creationId xmlns:p14="http://schemas.microsoft.com/office/powerpoint/2010/main" val="140491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Medical Nutrition Therapy – ADA 2014</a:t>
            </a:r>
            <a:endParaRPr lang="en-US" dirty="0"/>
          </a:p>
        </p:txBody>
      </p:sp>
    </p:spTree>
    <p:custDataLst>
      <p:tags r:id="rId1"/>
    </p:custDataLst>
    <p:extLst>
      <p:ext uri="{BB962C8B-B14F-4D97-AF65-F5344CB8AC3E}">
        <p14:creationId xmlns:p14="http://schemas.microsoft.com/office/powerpoint/2010/main" val="991177625"/>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Sodium, Fat and Fiber</a:t>
            </a:r>
            <a:endParaRPr lang="en-US" dirty="0"/>
          </a:p>
        </p:txBody>
      </p:sp>
      <p:sp>
        <p:nvSpPr>
          <p:cNvPr id="3" name="Content Placeholder 2"/>
          <p:cNvSpPr>
            <a:spLocks noGrp="1"/>
          </p:cNvSpPr>
          <p:nvPr>
            <p:ph sz="quarter" idx="1"/>
          </p:nvPr>
        </p:nvSpPr>
        <p:spPr>
          <a:xfrm>
            <a:off x="457200" y="1219200"/>
            <a:ext cx="5486400" cy="4937760"/>
          </a:xfrm>
        </p:spPr>
        <p:txBody>
          <a:bodyPr>
            <a:normAutofit fontScale="92500" lnSpcReduction="10000"/>
          </a:bodyPr>
          <a:lstStyle/>
          <a:p>
            <a:pPr>
              <a:defRPr/>
            </a:pPr>
            <a:r>
              <a:rPr lang="en-US" sz="2800" dirty="0">
                <a:solidFill>
                  <a:schemeClr val="tx2">
                    <a:lumMod val="50000"/>
                  </a:schemeClr>
                </a:solidFill>
              </a:rPr>
              <a:t>Sodium </a:t>
            </a:r>
            <a:r>
              <a:rPr lang="en-US" sz="2800" dirty="0" smtClean="0">
                <a:solidFill>
                  <a:schemeClr val="tx2">
                    <a:lumMod val="50000"/>
                  </a:schemeClr>
                </a:solidFill>
              </a:rPr>
              <a:t>  </a:t>
            </a:r>
            <a:r>
              <a:rPr lang="en-US" sz="2800" dirty="0">
                <a:solidFill>
                  <a:schemeClr val="tx2">
                    <a:lumMod val="50000"/>
                  </a:schemeClr>
                </a:solidFill>
              </a:rPr>
              <a:t>– Try and keep less than 2,300 mg a </a:t>
            </a:r>
            <a:r>
              <a:rPr lang="en-US" sz="2800" dirty="0" smtClean="0">
                <a:solidFill>
                  <a:schemeClr val="tx2">
                    <a:lumMod val="50000"/>
                  </a:schemeClr>
                </a:solidFill>
              </a:rPr>
              <a:t>day</a:t>
            </a:r>
          </a:p>
          <a:p>
            <a:pPr>
              <a:defRPr/>
            </a:pPr>
            <a:r>
              <a:rPr lang="en-US" sz="2800" dirty="0" smtClean="0">
                <a:solidFill>
                  <a:schemeClr val="tx2">
                    <a:lumMod val="50000"/>
                  </a:schemeClr>
                </a:solidFill>
              </a:rPr>
              <a:t>Vitamin </a:t>
            </a:r>
            <a:r>
              <a:rPr lang="en-US" sz="2800" dirty="0">
                <a:solidFill>
                  <a:schemeClr val="tx2">
                    <a:lumMod val="50000"/>
                  </a:schemeClr>
                </a:solidFill>
              </a:rPr>
              <a:t>and mineral supplements not recommended -lack of </a:t>
            </a:r>
            <a:r>
              <a:rPr lang="en-US" sz="2800" dirty="0" smtClean="0">
                <a:solidFill>
                  <a:schemeClr val="tx2">
                    <a:lumMod val="50000"/>
                  </a:schemeClr>
                </a:solidFill>
              </a:rPr>
              <a:t>evidence.</a:t>
            </a:r>
          </a:p>
          <a:p>
            <a:pPr>
              <a:defRPr/>
            </a:pPr>
            <a:r>
              <a:rPr lang="en-US" sz="2800" dirty="0" smtClean="0">
                <a:solidFill>
                  <a:schemeClr val="tx2">
                    <a:lumMod val="50000"/>
                  </a:schemeClr>
                </a:solidFill>
              </a:rPr>
              <a:t>Fat - same as recommended </a:t>
            </a:r>
            <a:r>
              <a:rPr lang="en-US" sz="2800" dirty="0">
                <a:solidFill>
                  <a:schemeClr val="tx2">
                    <a:lumMod val="50000"/>
                  </a:schemeClr>
                </a:solidFill>
              </a:rPr>
              <a:t>for </a:t>
            </a:r>
            <a:r>
              <a:rPr lang="en-US" sz="2800" dirty="0" smtClean="0">
                <a:solidFill>
                  <a:schemeClr val="tx2">
                    <a:lumMod val="50000"/>
                  </a:schemeClr>
                </a:solidFill>
              </a:rPr>
              <a:t>general </a:t>
            </a:r>
            <a:r>
              <a:rPr lang="en-US" sz="2800" dirty="0">
                <a:solidFill>
                  <a:schemeClr val="tx2">
                    <a:lumMod val="50000"/>
                  </a:schemeClr>
                </a:solidFill>
              </a:rPr>
              <a:t>population </a:t>
            </a:r>
            <a:endParaRPr lang="en-US" sz="2800" dirty="0" smtClean="0">
              <a:solidFill>
                <a:schemeClr val="tx2">
                  <a:lumMod val="50000"/>
                </a:schemeClr>
              </a:solidFill>
            </a:endParaRPr>
          </a:p>
          <a:p>
            <a:pPr lvl="1">
              <a:defRPr/>
            </a:pPr>
            <a:r>
              <a:rPr lang="en-US" sz="2400" dirty="0" smtClean="0">
                <a:solidFill>
                  <a:schemeClr val="tx2">
                    <a:lumMod val="50000"/>
                  </a:schemeClr>
                </a:solidFill>
              </a:rPr>
              <a:t>Less than 10% saturated fat, </a:t>
            </a:r>
          </a:p>
          <a:p>
            <a:pPr lvl="1">
              <a:defRPr/>
            </a:pPr>
            <a:r>
              <a:rPr lang="en-US" sz="2400" dirty="0" smtClean="0">
                <a:solidFill>
                  <a:schemeClr val="tx2">
                    <a:lumMod val="50000"/>
                  </a:schemeClr>
                </a:solidFill>
              </a:rPr>
              <a:t>Limit trans fats</a:t>
            </a:r>
          </a:p>
          <a:p>
            <a:pPr lvl="1">
              <a:defRPr/>
            </a:pPr>
            <a:r>
              <a:rPr lang="en-US" sz="2400" dirty="0" smtClean="0">
                <a:solidFill>
                  <a:schemeClr val="tx2">
                    <a:lumMod val="50000"/>
                  </a:schemeClr>
                </a:solidFill>
              </a:rPr>
              <a:t>Less than 300 mg cholesterol daily</a:t>
            </a:r>
          </a:p>
          <a:p>
            <a:pPr lvl="1">
              <a:defRPr/>
            </a:pPr>
            <a:r>
              <a:rPr lang="en-US" sz="2400" dirty="0" smtClean="0">
                <a:solidFill>
                  <a:schemeClr val="tx2">
                    <a:lumMod val="50000"/>
                  </a:schemeClr>
                </a:solidFill>
              </a:rPr>
              <a:t>Mediterranean Diet looks like good option</a:t>
            </a:r>
          </a:p>
          <a:p>
            <a:pPr>
              <a:defRPr/>
            </a:pPr>
            <a:r>
              <a:rPr lang="en-US" sz="2800" dirty="0" smtClean="0">
                <a:solidFill>
                  <a:schemeClr val="tx2">
                    <a:lumMod val="50000"/>
                  </a:schemeClr>
                </a:solidFill>
              </a:rPr>
              <a:t>Fiber 25 </a:t>
            </a:r>
            <a:r>
              <a:rPr lang="en-US" sz="2800" dirty="0">
                <a:solidFill>
                  <a:schemeClr val="tx2">
                    <a:lumMod val="50000"/>
                  </a:schemeClr>
                </a:solidFill>
              </a:rPr>
              <a:t>-38 </a:t>
            </a:r>
            <a:r>
              <a:rPr lang="en-US" sz="2800" dirty="0" err="1">
                <a:solidFill>
                  <a:schemeClr val="tx2">
                    <a:lumMod val="50000"/>
                  </a:schemeClr>
                </a:solidFill>
              </a:rPr>
              <a:t>gms</a:t>
            </a:r>
            <a:r>
              <a:rPr lang="en-US" sz="2800" dirty="0">
                <a:solidFill>
                  <a:schemeClr val="tx2">
                    <a:lumMod val="50000"/>
                  </a:schemeClr>
                </a:solidFill>
              </a:rPr>
              <a:t> a day </a:t>
            </a:r>
            <a:endParaRPr lang="en-US" sz="2800" dirty="0" smtClean="0">
              <a:solidFill>
                <a:schemeClr val="tx2">
                  <a:lumMod val="50000"/>
                </a:schemeClr>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2" y="1256288"/>
            <a:ext cx="3048000" cy="2033588"/>
          </a:xfrm>
          <a:prstGeom prst="rect">
            <a:avLst/>
          </a:prstGeom>
        </p:spPr>
      </p:pic>
    </p:spTree>
    <p:custDataLst>
      <p:tags r:id="rId1"/>
    </p:custDataLst>
    <p:extLst>
      <p:ext uri="{BB962C8B-B14F-4D97-AF65-F5344CB8AC3E}">
        <p14:creationId xmlns:p14="http://schemas.microsoft.com/office/powerpoint/2010/main" val="393166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216067" name="Picture 3" descr="C:\Users\bev_000\AppData\Local\Microsoft\Windows\Temporary Internet Files\Content.IE5\LVC98H3G\MP9004421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09416"/>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31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938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304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346365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Health Issue?</a:t>
            </a:r>
            <a:endParaRPr lang="en-US" dirty="0"/>
          </a:p>
        </p:txBody>
      </p:sp>
      <p:sp>
        <p:nvSpPr>
          <p:cNvPr id="3" name="Content Placeholder 2"/>
          <p:cNvSpPr>
            <a:spLocks noGrp="1"/>
          </p:cNvSpPr>
          <p:nvPr>
            <p:ph sz="quarter" idx="1"/>
          </p:nvPr>
        </p:nvSpPr>
        <p:spPr/>
        <p:txBody>
          <a:bodyPr/>
          <a:lstStyle/>
          <a:p>
            <a:r>
              <a:rPr lang="en-US" dirty="0" smtClean="0"/>
              <a:t>66% of our people are obese/overweight</a:t>
            </a:r>
          </a:p>
          <a:p>
            <a:r>
              <a:rPr lang="en-US" dirty="0" smtClean="0"/>
              <a:t>Rates of gestational diabetes on rise</a:t>
            </a:r>
          </a:p>
          <a:p>
            <a:r>
              <a:rPr lang="en-US" dirty="0" smtClean="0"/>
              <a:t>30% of kids are obese/overweight</a:t>
            </a:r>
          </a:p>
          <a:p>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008046"/>
            <a:ext cx="6629400" cy="3225114"/>
          </a:xfrm>
          <a:prstGeom prst="rect">
            <a:avLst/>
          </a:prstGeom>
        </p:spPr>
      </p:pic>
    </p:spTree>
    <p:custDataLst>
      <p:tags r:id="rId1"/>
    </p:custDataLst>
    <p:extLst>
      <p:ext uri="{BB962C8B-B14F-4D97-AF65-F5344CB8AC3E}">
        <p14:creationId xmlns:p14="http://schemas.microsoft.com/office/powerpoint/2010/main" val="48219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1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76892"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76893"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48123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63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745816"/>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36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1623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Food Pyramid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76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06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251381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smtClean="0"/>
              <a:t>Fooducate</a:t>
            </a:r>
            <a:r>
              <a:rPr lang="en-US" dirty="0" smtClean="0"/>
              <a:t> App – gives grade and nutrition info.</a:t>
            </a:r>
            <a:endParaRPr lang="en-US" dirty="0"/>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smtClean="0"/>
              <a:t>1 tsp sugar =4 </a:t>
            </a:r>
            <a:r>
              <a:rPr lang="en-US" dirty="0" err="1" smtClean="0"/>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4786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37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047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283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sz="quarter" idx="1"/>
          </p:nvPr>
        </p:nvSpPr>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019800" y="2819400"/>
          <a:ext cx="2823541" cy="3200400"/>
        </p:xfrm>
        <a:graphic>
          <a:graphicData uri="http://schemas.openxmlformats.org/presentationml/2006/ole">
            <mc:AlternateContent xmlns:mc="http://schemas.openxmlformats.org/markup-compatibility/2006">
              <mc:Choice xmlns:v="urn:schemas-microsoft-com:vml" Requires="v">
                <p:oleObj spid="_x0000_s77871"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194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775453125"/>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40744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4710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01719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7251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Tree>
    <p:custDataLst>
      <p:tags r:id="rId1"/>
    </p:custDataLst>
    <p:extLst>
      <p:ext uri="{BB962C8B-B14F-4D97-AF65-F5344CB8AC3E}">
        <p14:creationId xmlns:p14="http://schemas.microsoft.com/office/powerpoint/2010/main" val="31016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78895"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07682524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pPr eaLnBrk="1" hangingPunct="1"/>
            <a:r>
              <a:rPr lang="en-US" smtClean="0"/>
              <a:t>Resources</a:t>
            </a:r>
          </a:p>
        </p:txBody>
      </p:sp>
      <p:sp>
        <p:nvSpPr>
          <p:cNvPr id="380931" name="Rectangle 3"/>
          <p:cNvSpPr>
            <a:spLocks noGrp="1" noChangeArrowheads="1"/>
          </p:cNvSpPr>
          <p:nvPr>
            <p:ph sz="quarter" idx="1"/>
          </p:nvPr>
        </p:nvSpPr>
        <p:spPr/>
        <p:txBody>
          <a:bodyPr>
            <a:normAutofit/>
          </a:bodyPr>
          <a:lstStyle/>
          <a:p>
            <a:pPr eaLnBrk="1" hangingPunct="1">
              <a:lnSpc>
                <a:spcPct val="90000"/>
              </a:lnSpc>
            </a:pPr>
            <a:r>
              <a:rPr lang="en-US" sz="2800" smtClean="0">
                <a:hlinkClick r:id="rId4"/>
              </a:rPr>
              <a:t>www.eatright.org</a:t>
            </a:r>
            <a:r>
              <a:rPr lang="en-US" sz="2800" smtClean="0"/>
              <a:t> American Dietetic Association website for nutrition information, resources, and access to Registered Dietitians</a:t>
            </a:r>
          </a:p>
          <a:p>
            <a:pPr eaLnBrk="1" hangingPunct="1">
              <a:lnSpc>
                <a:spcPct val="90000"/>
              </a:lnSpc>
            </a:pPr>
            <a:r>
              <a:rPr lang="en-US" sz="2800" smtClean="0">
                <a:hlinkClick r:id="rId5"/>
              </a:rPr>
              <a:t>www.diabetes.org</a:t>
            </a:r>
            <a:r>
              <a:rPr lang="en-US" sz="2800" smtClean="0"/>
              <a:t> American Diabetes Association website, advocates to prevent, cure and improve the lives of all people affected diabetes</a:t>
            </a:r>
          </a:p>
          <a:p>
            <a:pPr eaLnBrk="1" hangingPunct="1">
              <a:lnSpc>
                <a:spcPct val="90000"/>
              </a:lnSpc>
            </a:pPr>
            <a:r>
              <a:rPr lang="en-US" sz="2800" smtClean="0">
                <a:hlinkClick r:id="rId6"/>
              </a:rPr>
              <a:t>www.americanheart.org</a:t>
            </a:r>
            <a:r>
              <a:rPr lang="en-US" sz="2800" smtClean="0"/>
              <a:t> American Heart Association website; resources, recipes and tips; learn about  efforts to reduce death caused by cardiovascular disease</a:t>
            </a:r>
          </a:p>
          <a:p>
            <a:pPr eaLnBrk="1" hangingPunct="1">
              <a:lnSpc>
                <a:spcPct val="90000"/>
              </a:lnSpc>
            </a:pPr>
            <a:r>
              <a:rPr lang="en-US" sz="2800" smtClean="0">
                <a:hlinkClick r:id="rId7"/>
              </a:rPr>
              <a:t>www.dce.org/publications/education-handouts/</a:t>
            </a:r>
            <a:endParaRPr lang="en-US" sz="2800" smtClean="0"/>
          </a:p>
          <a:p>
            <a:pPr eaLnBrk="1" hangingPunct="1">
              <a:lnSpc>
                <a:spcPct val="90000"/>
              </a:lnSpc>
            </a:pPr>
            <a:endParaRPr lang="en-US" sz="2800" smtClean="0"/>
          </a:p>
          <a:p>
            <a:pPr eaLnBrk="1" hangingPunct="1">
              <a:lnSpc>
                <a:spcPct val="90000"/>
              </a:lnSpc>
            </a:pPr>
            <a:endParaRPr lang="en-US" sz="2800" smtClean="0"/>
          </a:p>
        </p:txBody>
      </p:sp>
    </p:spTree>
    <p:custDataLst>
      <p:tags r:id="rId1"/>
    </p:custDataLst>
    <p:extLst>
      <p:ext uri="{BB962C8B-B14F-4D97-AF65-F5344CB8AC3E}">
        <p14:creationId xmlns:p14="http://schemas.microsoft.com/office/powerpoint/2010/main" val="29079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pPr eaLnBrk="1" hangingPunct="1"/>
            <a:r>
              <a:rPr lang="en-US" smtClean="0"/>
              <a:t>Resources</a:t>
            </a:r>
          </a:p>
        </p:txBody>
      </p:sp>
      <p:sp>
        <p:nvSpPr>
          <p:cNvPr id="382979" name="Rectangle 3"/>
          <p:cNvSpPr>
            <a:spLocks noGrp="1" noChangeArrowheads="1"/>
          </p:cNvSpPr>
          <p:nvPr>
            <p:ph sz="quarter" idx="1"/>
          </p:nvPr>
        </p:nvSpPr>
        <p:spPr/>
        <p:txBody>
          <a:bodyPr/>
          <a:lstStyle/>
          <a:p>
            <a:pPr eaLnBrk="1" hangingPunct="1"/>
            <a:r>
              <a:rPr lang="en-US" smtClean="0">
                <a:hlinkClick r:id="rId4"/>
              </a:rPr>
              <a:t>www.nhlbi.nih.gov</a:t>
            </a:r>
            <a:r>
              <a:rPr lang="en-US" smtClean="0"/>
              <a:t>  contains information for professionals and the general public about heart and vascular diseases, lung diseases, blood diseases.</a:t>
            </a:r>
          </a:p>
          <a:p>
            <a:pPr eaLnBrk="1" hangingPunct="1"/>
            <a:r>
              <a:rPr lang="en-US" smtClean="0">
                <a:hlinkClick r:id="rId5"/>
              </a:rPr>
              <a:t>www.niddk.nih.gov</a:t>
            </a:r>
            <a:r>
              <a:rPr lang="en-US" smtClean="0"/>
              <a:t>  National Institute of Diabetes and Digestive and Kidney</a:t>
            </a:r>
            <a:r>
              <a:rPr lang="en-US" b="1" smtClean="0"/>
              <a:t> </a:t>
            </a:r>
            <a:r>
              <a:rPr lang="en-US" smtClean="0"/>
              <a:t>Diseases (NIDDK) information and resources clearinghouse.</a:t>
            </a:r>
          </a:p>
          <a:p>
            <a:pPr eaLnBrk="1" hangingPunct="1"/>
            <a:endParaRPr lang="en-US" smtClean="0"/>
          </a:p>
        </p:txBody>
      </p:sp>
    </p:spTree>
    <p:custDataLst>
      <p:tags r:id="rId1"/>
    </p:custDataLst>
    <p:extLst>
      <p:ext uri="{BB962C8B-B14F-4D97-AF65-F5344CB8AC3E}">
        <p14:creationId xmlns:p14="http://schemas.microsoft.com/office/powerpoint/2010/main" val="208967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lstStyle/>
          <a:p>
            <a:pPr marL="609600" indent="-609600" eaLnBrk="1" hangingPunct="1">
              <a:lnSpc>
                <a:spcPct val="80000"/>
              </a:lnSpc>
              <a:buFont typeface="Wingdings" pitchFamily="2" charset="2"/>
              <a:buNone/>
              <a:defRPr/>
            </a:pPr>
            <a:r>
              <a:rPr lang="en-US" sz="1600" b="1" dirty="0" smtClean="0"/>
              <a:t>N</a:t>
            </a:r>
            <a:r>
              <a:rPr lang="en-US" sz="1600" dirty="0" smtClean="0"/>
              <a:t> </a:t>
            </a:r>
            <a:r>
              <a:rPr lang="en-US" sz="2000" dirty="0" smtClean="0"/>
              <a:t>Injected hormone called an </a:t>
            </a:r>
            <a:r>
              <a:rPr lang="en-US" sz="2000" dirty="0" err="1" smtClean="0"/>
              <a:t>incretin</a:t>
            </a:r>
            <a:r>
              <a:rPr lang="en-US" sz="2000" dirty="0" smtClean="0"/>
              <a:t> mimetic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1% A1c = _______ of Blood Glucose</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20611181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title"/>
          </p:nvPr>
        </p:nvSpPr>
        <p:spPr>
          <a:xfrm>
            <a:off x="457200" y="152400"/>
            <a:ext cx="8229600" cy="1356360"/>
          </a:xfrm>
        </p:spPr>
        <p:txBody>
          <a:bodyPr>
            <a:normAutofit fontScale="90000"/>
          </a:bodyPr>
          <a:lstStyle/>
          <a:p>
            <a:pPr eaLnBrk="1" hangingPunct="1">
              <a:defRPr/>
            </a:pPr>
            <a:r>
              <a:rPr lang="en-US" sz="4000" dirty="0" smtClean="0">
                <a:latin typeface="Tahoma" pitchFamily="34" charset="0"/>
              </a:rPr>
              <a:t>Diabetes Meds for</a:t>
            </a:r>
            <a:r>
              <a:rPr lang="en-US" sz="4400" dirty="0" smtClean="0">
                <a:latin typeface="Tahoma" pitchFamily="34" charset="0"/>
              </a:rPr>
              <a:t> </a:t>
            </a:r>
            <a:r>
              <a:rPr lang="en-US" sz="4000" dirty="0" smtClean="0">
                <a:latin typeface="Tahoma" pitchFamily="34" charset="0"/>
              </a:rPr>
              <a:t>Type 2: </a:t>
            </a:r>
            <a:br>
              <a:rPr lang="en-US" sz="4000" dirty="0" smtClean="0">
                <a:latin typeface="Tahoma" pitchFamily="34" charset="0"/>
              </a:rPr>
            </a:br>
            <a:r>
              <a:rPr lang="en-US" sz="4000" dirty="0" smtClean="0">
                <a:latin typeface="Tahoma" pitchFamily="34" charset="0"/>
              </a:rPr>
              <a:t>Objectives</a:t>
            </a:r>
            <a:endParaRPr lang="en-US" sz="2800" dirty="0" smtClean="0"/>
          </a:p>
        </p:txBody>
      </p:sp>
      <p:sp>
        <p:nvSpPr>
          <p:cNvPr id="1547267"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20484" name="Text Box 5"/>
          <p:cNvSpPr txBox="1">
            <a:spLocks noChangeArrowheads="1"/>
          </p:cNvSpPr>
          <p:nvPr/>
        </p:nvSpPr>
        <p:spPr bwMode="auto">
          <a:xfrm>
            <a:off x="3555106" y="19050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t>1. Describe the main action of the 5 different categories of type 2 diabetes medications. </a:t>
            </a:r>
          </a:p>
          <a:p>
            <a:r>
              <a:rPr lang="en-US" sz="2400" dirty="0"/>
              <a:t>2. Discuss strategies to determine the right medication for the right patient. </a:t>
            </a:r>
          </a:p>
          <a:p>
            <a:r>
              <a:rPr lang="en-US" sz="2400" dirty="0"/>
              <a:t>3. List the side effects and clinical considerations of each category of medication. </a:t>
            </a:r>
          </a:p>
          <a:p>
            <a:r>
              <a:rPr lang="en-US" sz="2400" dirty="0"/>
              <a:t/>
            </a:r>
            <a:br>
              <a:rPr lang="en-US" sz="2400" dirty="0"/>
            </a:br>
            <a:r>
              <a:rPr lang="en-US" sz="2800" dirty="0"/>
              <a:t/>
            </a:r>
            <a:br>
              <a:rPr lang="en-US" sz="2800" dirty="0"/>
            </a:br>
            <a:endParaRPr lang="en-US" sz="2400" dirty="0"/>
          </a:p>
        </p:txBody>
      </p:sp>
      <p:pic>
        <p:nvPicPr>
          <p:cNvPr id="20485" name="Picture 7" descr="C:\Documents and Settings\Owner\Local Settings\Temporary Internet Files\Content.IE5\M5Q1JLMY\MPj039052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05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5314231"/>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a:bodyPr>
          <a:lstStyle/>
          <a:p>
            <a:pPr eaLnBrk="1" hangingPunct="1">
              <a:defRPr/>
            </a:pPr>
            <a:r>
              <a:rPr lang="en-US" dirty="0" smtClean="0"/>
              <a:t>Diabetes Agents Considerations</a:t>
            </a:r>
          </a:p>
        </p:txBody>
      </p:sp>
      <p:sp>
        <p:nvSpPr>
          <p:cNvPr id="1492995" name="Rectangle 3"/>
          <p:cNvSpPr>
            <a:spLocks noGrp="1" noChangeArrowheads="1"/>
          </p:cNvSpPr>
          <p:nvPr>
            <p:ph sz="quarter"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custDataLst>
      <p:tags r:id="rId1"/>
    </p:custDataLst>
    <p:extLst>
      <p:ext uri="{BB962C8B-B14F-4D97-AF65-F5344CB8AC3E}">
        <p14:creationId xmlns:p14="http://schemas.microsoft.com/office/powerpoint/2010/main" val="290882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3" y="1310874"/>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2">
                    <a:lumMod val="50000"/>
                  </a:schemeClr>
                </a:solidFill>
                <a:latin typeface="Calibri" charset="0"/>
                <a:ea typeface="Calibri" charset="0"/>
                <a:cs typeface="Calibri" charset="0"/>
              </a:rPr>
              <a:t>Patient-Centered Approach</a:t>
            </a:r>
            <a:endParaRPr lang="en-US" sz="900" b="1" i="1" dirty="0">
              <a:solidFill>
                <a:schemeClr val="accent2">
                  <a:lumMod val="50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591238" y="5755634"/>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962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63" name="Rectangle 3"/>
          <p:cNvSpPr>
            <a:spLocks noGrp="1" noChangeArrowheads="1"/>
          </p:cNvSpPr>
          <p:nvPr>
            <p:ph type="title"/>
          </p:nvPr>
        </p:nvSpPr>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sz="quarter" idx="1"/>
          </p:nvPr>
        </p:nvSpPr>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4294967295"/>
          </p:nvPr>
        </p:nvSpPr>
        <p:spPr>
          <a:xfrm>
            <a:off x="5456238"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372034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sz="4000" dirty="0" err="1" smtClean="0"/>
              <a:t>Biguanides</a:t>
            </a:r>
            <a:r>
              <a:rPr lang="en-US" sz="4000" dirty="0" smtClean="0"/>
              <a:t> – Suppressor</a:t>
            </a:r>
            <a:br>
              <a:rPr lang="en-US" sz="4000" dirty="0" smtClean="0"/>
            </a:br>
            <a:r>
              <a:rPr lang="en-US" sz="4000" dirty="0" smtClean="0"/>
              <a:t>Metformin (Glucophage</a:t>
            </a:r>
            <a:r>
              <a:rPr lang="en-US" sz="2400" baseline="30000" dirty="0" smtClean="0"/>
              <a:t>®</a:t>
            </a:r>
            <a:r>
              <a:rPr lang="en-US" sz="4000" dirty="0" smtClean="0"/>
              <a:t>)</a:t>
            </a:r>
          </a:p>
        </p:txBody>
      </p:sp>
      <p:pic>
        <p:nvPicPr>
          <p:cNvPr id="1513477" name="Picture 5" descr="MCj03792350000[1]"/>
          <p:cNvPicPr>
            <a:picLocks noGrp="1" noChangeAspect="1" noChangeArrowheads="1"/>
          </p:cNvPicPr>
          <p:nvPr>
            <p:ph sz="quarter" idx="1"/>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5638800" y="1716088"/>
            <a:ext cx="2847114" cy="1903171"/>
          </a:xfrm>
          <a:noFill/>
          <a:extLst>
            <a:ext uri="{909E8E84-426E-40DD-AFC4-6F175D3DCCD1}">
              <a14:hiddenFill xmlns:a14="http://schemas.microsoft.com/office/drawing/2010/main">
                <a:solidFill>
                  <a:srgbClr val="FFFFFF"/>
                </a:solidFill>
              </a14:hiddenFill>
            </a:ext>
          </a:extLst>
        </p:spPr>
      </p:pic>
      <p:sp>
        <p:nvSpPr>
          <p:cNvPr id="1513475" name="Rectangle 3"/>
          <p:cNvSpPr>
            <a:spLocks noGrp="1" noChangeArrowheads="1"/>
          </p:cNvSpPr>
          <p:nvPr>
            <p:ph type="body" sz="half" idx="4294967295"/>
          </p:nvPr>
        </p:nvSpPr>
        <p:spPr>
          <a:xfrm>
            <a:off x="685800" y="1905000"/>
            <a:ext cx="4343400" cy="3642023"/>
          </a:xfrm>
        </p:spPr>
        <p:txBody>
          <a:bodyPr wrap="square">
            <a:spAutoFit/>
          </a:bodyPr>
          <a:lstStyle/>
          <a:p>
            <a:pPr eaLnBrk="1" hangingPunct="1">
              <a:defRPr/>
            </a:pPr>
            <a:r>
              <a:rPr lang="en-US" sz="2800" dirty="0" smtClean="0">
                <a:solidFill>
                  <a:schemeClr val="folHlink"/>
                </a:solidFill>
              </a:rPr>
              <a:t>Action:</a:t>
            </a:r>
            <a:r>
              <a:rPr lang="en-US" sz="2800" dirty="0" smtClean="0"/>
              <a:t> suppresses release of glycogen from the liver</a:t>
            </a:r>
          </a:p>
          <a:p>
            <a:pPr eaLnBrk="1" hangingPunct="1">
              <a:defRPr/>
            </a:pPr>
            <a:r>
              <a:rPr lang="en-US" sz="2800" dirty="0" smtClean="0">
                <a:solidFill>
                  <a:schemeClr val="folHlink"/>
                </a:solidFill>
              </a:rPr>
              <a:t>Who?</a:t>
            </a:r>
            <a:r>
              <a:rPr lang="en-US" sz="2800" dirty="0" smtClean="0"/>
              <a:t> </a:t>
            </a:r>
          </a:p>
          <a:p>
            <a:pPr lvl="1" eaLnBrk="1" hangingPunct="1">
              <a:defRPr/>
            </a:pPr>
            <a:r>
              <a:rPr lang="en-US" sz="2400" dirty="0" smtClean="0">
                <a:solidFill>
                  <a:schemeClr val="tx1"/>
                </a:solidFill>
              </a:rPr>
              <a:t>Fasting hyperglycemia</a:t>
            </a:r>
          </a:p>
          <a:p>
            <a:pPr lvl="1" eaLnBrk="1" hangingPunct="1">
              <a:defRPr/>
            </a:pPr>
            <a:r>
              <a:rPr lang="en-US" sz="2400" dirty="0" err="1" smtClean="0">
                <a:solidFill>
                  <a:schemeClr val="tx1"/>
                </a:solidFill>
              </a:rPr>
              <a:t>Dysmetabolic</a:t>
            </a:r>
            <a:r>
              <a:rPr lang="en-US" sz="2400" dirty="0" smtClean="0">
                <a:solidFill>
                  <a:schemeClr val="tx1"/>
                </a:solidFill>
              </a:rPr>
              <a:t> Syndrome</a:t>
            </a:r>
          </a:p>
          <a:p>
            <a:pPr lvl="1" eaLnBrk="1" hangingPunct="1">
              <a:defRPr/>
            </a:pPr>
            <a:r>
              <a:rPr lang="en-US" sz="2400" dirty="0" smtClean="0">
                <a:solidFill>
                  <a:schemeClr val="tx1"/>
                </a:solidFill>
              </a:rPr>
              <a:t>For pediatrics starting age 10</a:t>
            </a:r>
          </a:p>
          <a:p>
            <a:pPr lvl="2" eaLnBrk="1" hangingPunct="1">
              <a:defRPr/>
            </a:pPr>
            <a:r>
              <a:rPr lang="en-US" sz="2000" dirty="0" smtClean="0"/>
              <a:t>(XR age 17)</a:t>
            </a:r>
          </a:p>
          <a:p>
            <a:pPr eaLnBrk="1" hangingPunct="1">
              <a:defRPr/>
            </a:pPr>
            <a:endParaRPr lang="en-US" sz="2800" dirty="0" smtClean="0"/>
          </a:p>
        </p:txBody>
      </p:sp>
      <p:sp>
        <p:nvSpPr>
          <p:cNvPr id="1513479" name="Rectangle 7"/>
          <p:cNvSpPr>
            <a:spLocks noChangeArrowheads="1"/>
          </p:cNvSpPr>
          <p:nvPr/>
        </p:nvSpPr>
        <p:spPr bwMode="auto">
          <a:xfrm>
            <a:off x="5867400" y="4343400"/>
            <a:ext cx="2819400" cy="1914525"/>
          </a:xfrm>
          <a:prstGeom prst="rect">
            <a:avLst/>
          </a:prstGeom>
          <a:noFill/>
          <a:ln w="9525">
            <a:noFill/>
            <a:miter lim="800000"/>
            <a:headEnd/>
            <a:tailEnd/>
          </a:ln>
          <a:effectLst/>
        </p:spPr>
        <p:txBody>
          <a:bodyPr>
            <a:spAutoFit/>
          </a:bodyPr>
          <a:lstStyle/>
          <a:p>
            <a:pPr marL="342900" indent="-342900" eaLnBrk="1" hangingPunct="1">
              <a:spcBef>
                <a:spcPct val="20000"/>
              </a:spcBef>
              <a:buClr>
                <a:srgbClr val="EAEAEA"/>
              </a:buClr>
              <a:buSzPct val="65000"/>
              <a:buFont typeface="Wingdings" pitchFamily="2" charset="2"/>
              <a:buNone/>
              <a:defRPr/>
            </a:pPr>
            <a:r>
              <a:rPr lang="en-US" sz="4000" dirty="0">
                <a:solidFill>
                  <a:schemeClr val="accent1">
                    <a:lumMod val="50000"/>
                  </a:schemeClr>
                </a:solidFill>
                <a:effectLst>
                  <a:outerShdw blurRad="38100" dist="38100" dir="2700000" algn="tl">
                    <a:srgbClr val="000000"/>
                  </a:outerShdw>
                </a:effectLst>
                <a:latin typeface="Arial" charset="0"/>
              </a:rPr>
              <a:t>Glycogen Stopper</a:t>
            </a:r>
            <a:r>
              <a:rPr lang="en-US" sz="3200" dirty="0">
                <a:solidFill>
                  <a:schemeClr val="accent1">
                    <a:lumMod val="50000"/>
                  </a:schemeClr>
                </a:solidFill>
                <a:effectLst>
                  <a:outerShdw blurRad="38100" dist="38100" dir="2700000" algn="tl">
                    <a:srgbClr val="000000"/>
                  </a:outerShdw>
                </a:effectLst>
                <a:latin typeface="Arial" charset="0"/>
              </a:rPr>
              <a:t>   </a:t>
            </a:r>
          </a:p>
          <a:p>
            <a:pPr marL="342900" indent="-342900" eaLnBrk="1" hangingPunct="1">
              <a:spcBef>
                <a:spcPct val="20000"/>
              </a:spcBef>
              <a:buClr>
                <a:srgbClr val="EAEAEA"/>
              </a:buClr>
              <a:buSzPct val="65000"/>
              <a:buFont typeface="Wingdings" pitchFamily="2" charset="2"/>
              <a:buBlip>
                <a:blip r:embed="rId6"/>
              </a:buBlip>
              <a:defRPr/>
            </a:pPr>
            <a:endParaRPr lang="en-US" sz="3200" dirty="0">
              <a:solidFill>
                <a:schemeClr val="accent1">
                  <a:lumMod val="50000"/>
                </a:schemeClr>
              </a:solidFill>
              <a:effectLst>
                <a:outerShdw blurRad="38100" dist="38100" dir="2700000" algn="tl">
                  <a:srgbClr val="000000"/>
                </a:outerShdw>
              </a:effectLst>
              <a:latin typeface="Arial" charset="0"/>
            </a:endParaRPr>
          </a:p>
        </p:txBody>
      </p:sp>
    </p:spTree>
    <p:custDataLst>
      <p:tags r:id="rId1"/>
    </p:custDataLst>
    <p:extLst>
      <p:ext uri="{BB962C8B-B14F-4D97-AF65-F5344CB8AC3E}">
        <p14:creationId xmlns:p14="http://schemas.microsoft.com/office/powerpoint/2010/main" val="380888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 calcmode="lin" valueType="num">
                                      <p:cBhvr additive="base">
                                        <p:cTn id="7" dur="500" fill="hold"/>
                                        <p:tgtEl>
                                          <p:spTgt spid="151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513475">
                                            <p:txEl>
                                              <p:pRg st="1" end="1"/>
                                            </p:txEl>
                                          </p:spTgt>
                                        </p:tgtEl>
                                        <p:attrNameLst>
                                          <p:attrName>style.visibility</p:attrName>
                                        </p:attrNameLst>
                                      </p:cBhvr>
                                      <p:to>
                                        <p:strVal val="visible"/>
                                      </p:to>
                                    </p:set>
                                    <p:anim calcmode="lin" valueType="num">
                                      <p:cBhvr>
                                        <p:cTn id="13" dur="1000" fill="hold"/>
                                        <p:tgtEl>
                                          <p:spTgt spid="151347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51347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51347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5134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iterate type="lt">
                                    <p:tmPct val="0"/>
                                  </p:iterate>
                                  <p:childTnLst>
                                    <p:set>
                                      <p:cBhvr>
                                        <p:cTn id="20" dur="1" fill="hold">
                                          <p:stCondLst>
                                            <p:cond delay="0"/>
                                          </p:stCondLst>
                                        </p:cTn>
                                        <p:tgtEl>
                                          <p:spTgt spid="1513475">
                                            <p:txEl>
                                              <p:pRg st="1" end="1"/>
                                            </p:txEl>
                                          </p:spTgt>
                                        </p:tgtEl>
                                        <p:attrNameLst>
                                          <p:attrName>style.visibility</p:attrName>
                                        </p:attrNameLst>
                                      </p:cBhvr>
                                      <p:to>
                                        <p:strVal val="visible"/>
                                      </p:to>
                                    </p:set>
                                    <p:animEffect transition="in" filter="box(in)">
                                      <p:cBhvr>
                                        <p:cTn id="21" dur="500"/>
                                        <p:tgtEl>
                                          <p:spTgt spid="1513475">
                                            <p:txEl>
                                              <p:pRg st="1" end="1"/>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513475">
                                            <p:txEl>
                                              <p:pRg st="2" end="2"/>
                                            </p:txEl>
                                          </p:spTgt>
                                        </p:tgtEl>
                                        <p:attrNameLst>
                                          <p:attrName>style.visibility</p:attrName>
                                        </p:attrNameLst>
                                      </p:cBhvr>
                                      <p:to>
                                        <p:strVal val="visible"/>
                                      </p:to>
                                    </p:set>
                                    <p:animEffect transition="in" filter="box(in)">
                                      <p:cBhvr>
                                        <p:cTn id="24" dur="500"/>
                                        <p:tgtEl>
                                          <p:spTgt spid="1513475">
                                            <p:txEl>
                                              <p:pRg st="2" end="2"/>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513475">
                                            <p:txEl>
                                              <p:pRg st="3" end="3"/>
                                            </p:txEl>
                                          </p:spTgt>
                                        </p:tgtEl>
                                        <p:attrNameLst>
                                          <p:attrName>style.visibility</p:attrName>
                                        </p:attrNameLst>
                                      </p:cBhvr>
                                      <p:to>
                                        <p:strVal val="visible"/>
                                      </p:to>
                                    </p:set>
                                    <p:animEffect transition="in" filter="box(in)">
                                      <p:cBhvr>
                                        <p:cTn id="27" dur="500"/>
                                        <p:tgtEl>
                                          <p:spTgt spid="1513475">
                                            <p:txEl>
                                              <p:pRg st="3" end="3"/>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513475">
                                            <p:txEl>
                                              <p:pRg st="4" end="4"/>
                                            </p:txEl>
                                          </p:spTgt>
                                        </p:tgtEl>
                                        <p:attrNameLst>
                                          <p:attrName>style.visibility</p:attrName>
                                        </p:attrNameLst>
                                      </p:cBhvr>
                                      <p:to>
                                        <p:strVal val="visible"/>
                                      </p:to>
                                    </p:set>
                                    <p:animEffect transition="in" filter="box(in)">
                                      <p:cBhvr>
                                        <p:cTn id="30" dur="500"/>
                                        <p:tgtEl>
                                          <p:spTgt spid="1513475">
                                            <p:txEl>
                                              <p:pRg st="4" end="4"/>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1513475">
                                            <p:txEl>
                                              <p:pRg st="5" end="5"/>
                                            </p:txEl>
                                          </p:spTgt>
                                        </p:tgtEl>
                                        <p:attrNameLst>
                                          <p:attrName>style.visibility</p:attrName>
                                        </p:attrNameLst>
                                      </p:cBhvr>
                                      <p:to>
                                        <p:strVal val="visible"/>
                                      </p:to>
                                    </p:set>
                                    <p:animEffect transition="in" filter="box(in)">
                                      <p:cBhvr>
                                        <p:cTn id="33" dur="500"/>
                                        <p:tgtEl>
                                          <p:spTgt spid="151347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513477"/>
                                        </p:tgtEl>
                                        <p:attrNameLst>
                                          <p:attrName>style.visibility</p:attrName>
                                        </p:attrNameLst>
                                      </p:cBhvr>
                                      <p:to>
                                        <p:strVal val="visible"/>
                                      </p:to>
                                    </p:set>
                                    <p:anim calcmode="lin" valueType="num">
                                      <p:cBhvr>
                                        <p:cTn id="38" dur="500" fill="hold"/>
                                        <p:tgtEl>
                                          <p:spTgt spid="1513477"/>
                                        </p:tgtEl>
                                        <p:attrNameLst>
                                          <p:attrName>ppt_w</p:attrName>
                                        </p:attrNameLst>
                                      </p:cBhvr>
                                      <p:tavLst>
                                        <p:tav tm="0">
                                          <p:val>
                                            <p:fltVal val="0"/>
                                          </p:val>
                                        </p:tav>
                                        <p:tav tm="100000">
                                          <p:val>
                                            <p:strVal val="#ppt_w"/>
                                          </p:val>
                                        </p:tav>
                                      </p:tavLst>
                                    </p:anim>
                                    <p:anim calcmode="lin" valueType="num">
                                      <p:cBhvr>
                                        <p:cTn id="39" dur="500" fill="hold"/>
                                        <p:tgtEl>
                                          <p:spTgt spid="1513477"/>
                                        </p:tgtEl>
                                        <p:attrNameLst>
                                          <p:attrName>ppt_h</p:attrName>
                                        </p:attrNameLst>
                                      </p:cBhvr>
                                      <p:tavLst>
                                        <p:tav tm="0">
                                          <p:val>
                                            <p:fltVal val="0"/>
                                          </p:val>
                                        </p:tav>
                                        <p:tav tm="100000">
                                          <p:val>
                                            <p:strVal val="#ppt_h"/>
                                          </p:val>
                                        </p:tav>
                                      </p:tavLst>
                                    </p:anim>
                                    <p:anim calcmode="lin" valueType="num">
                                      <p:cBhvr>
                                        <p:cTn id="40" dur="500" fill="hold"/>
                                        <p:tgtEl>
                                          <p:spTgt spid="1513477"/>
                                        </p:tgtEl>
                                        <p:attrNameLst>
                                          <p:attrName>style.rotation</p:attrName>
                                        </p:attrNameLst>
                                      </p:cBhvr>
                                      <p:tavLst>
                                        <p:tav tm="0">
                                          <p:val>
                                            <p:fltVal val="360"/>
                                          </p:val>
                                        </p:tav>
                                        <p:tav tm="100000">
                                          <p:val>
                                            <p:fltVal val="0"/>
                                          </p:val>
                                        </p:tav>
                                      </p:tavLst>
                                    </p:anim>
                                    <p:animEffect transition="in" filter="fade">
                                      <p:cBhvr>
                                        <p:cTn id="41" dur="500"/>
                                        <p:tgtEl>
                                          <p:spTgt spid="151347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513479"/>
                                        </p:tgtEl>
                                        <p:attrNameLst>
                                          <p:attrName>style.visibility</p:attrName>
                                        </p:attrNameLst>
                                      </p:cBhvr>
                                      <p:to>
                                        <p:strVal val="visible"/>
                                      </p:to>
                                    </p:set>
                                    <p:anim calcmode="lin" valueType="num">
                                      <p:cBhvr additive="base">
                                        <p:cTn id="44" dur="500" fill="hold"/>
                                        <p:tgtEl>
                                          <p:spTgt spid="1513479"/>
                                        </p:tgtEl>
                                        <p:attrNameLst>
                                          <p:attrName>ppt_x</p:attrName>
                                        </p:attrNameLst>
                                      </p:cBhvr>
                                      <p:tavLst>
                                        <p:tav tm="0">
                                          <p:val>
                                            <p:strVal val="#ppt_x"/>
                                          </p:val>
                                        </p:tav>
                                        <p:tav tm="100000">
                                          <p:val>
                                            <p:strVal val="#ppt_x"/>
                                          </p:val>
                                        </p:tav>
                                      </p:tavLst>
                                    </p:anim>
                                    <p:anim calcmode="lin" valueType="num">
                                      <p:cBhvr additive="base">
                                        <p:cTn id="45" dur="500" fill="hold"/>
                                        <p:tgtEl>
                                          <p:spTgt spid="151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9" grpId="0"/>
    </p:bld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sz="quarter" idx="1"/>
          </p:nvPr>
        </p:nvSpPr>
        <p:spPr/>
        <p:txBody>
          <a:bodyPr>
            <a:normAutofit lnSpcReduction="10000"/>
          </a:bodyPr>
          <a:lstStyle/>
          <a:p>
            <a:pPr eaLnBrk="1" hangingPunct="1">
              <a:defRPr/>
            </a:pPr>
            <a:r>
              <a:rPr lang="en-US" b="1" dirty="0" smtClean="0"/>
              <a:t>Action:</a:t>
            </a:r>
            <a:r>
              <a:rPr lang="en-US" dirty="0" smtClean="0"/>
              <a:t> decrease hepatic glucose (glycogen)</a:t>
            </a:r>
          </a:p>
          <a:p>
            <a:pPr eaLnBrk="1" hangingPunct="1">
              <a:defRPr/>
            </a:pPr>
            <a:r>
              <a:rPr lang="en-US" b="1" dirty="0" smtClean="0"/>
              <a:t>Names:</a:t>
            </a:r>
          </a:p>
          <a:p>
            <a:pPr lvl="1" eaLnBrk="1" hangingPunct="1">
              <a:defRPr/>
            </a:pP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2" eaLnBrk="1" hangingPunct="1">
              <a:defRPr/>
            </a:pPr>
            <a:r>
              <a:rPr lang="en-US" sz="2800" dirty="0" smtClean="0"/>
              <a:t>Starting dose 500mg at dinner, max dose 2000 to 2500 mg daily </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27666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457200" y="228600"/>
            <a:ext cx="8042275" cy="914400"/>
          </a:xfrm>
        </p:spPr>
        <p:txBody>
          <a:bodyPr>
            <a:normAutofit/>
          </a:bodyPr>
          <a:lstStyle/>
          <a:p>
            <a:pPr eaLnBrk="1" hangingPunct="1">
              <a:defRPr/>
            </a:pPr>
            <a:r>
              <a:rPr lang="en-US" sz="4800" dirty="0" err="1" smtClean="0"/>
              <a:t>Biguanides</a:t>
            </a:r>
            <a:r>
              <a:rPr lang="en-US" dirty="0" smtClean="0"/>
              <a:t> - Metformin</a:t>
            </a:r>
          </a:p>
        </p:txBody>
      </p:sp>
      <p:sp>
        <p:nvSpPr>
          <p:cNvPr id="1516547" name="Rectangle 3"/>
          <p:cNvSpPr>
            <a:spLocks noGrp="1" noChangeArrowheads="1"/>
          </p:cNvSpPr>
          <p:nvPr>
            <p:ph type="body" idx="1"/>
          </p:nvPr>
        </p:nvSpPr>
        <p:spPr>
          <a:xfrm>
            <a:off x="457200" y="1295400"/>
            <a:ext cx="8229600" cy="5334000"/>
          </a:xfrm>
        </p:spPr>
        <p:txBody>
          <a:bodyPr>
            <a:normAutofit/>
          </a:bodyPr>
          <a:lstStyle/>
          <a:p>
            <a:pPr eaLnBrk="1" hangingPunct="1">
              <a:lnSpc>
                <a:spcPct val="90000"/>
              </a:lnSpc>
              <a:defRPr/>
            </a:pPr>
            <a:r>
              <a:rPr lang="en-US" sz="3600" dirty="0" smtClean="0"/>
              <a:t>Benefits</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possible modest weight loss</a:t>
            </a:r>
          </a:p>
          <a:p>
            <a:pPr lvl="1" eaLnBrk="1" hangingPunct="1">
              <a:lnSpc>
                <a:spcPct val="90000"/>
              </a:lnSpc>
              <a:defRPr/>
            </a:pPr>
            <a:r>
              <a:rPr lang="en-US" sz="3000" dirty="0" smtClean="0"/>
              <a:t>Cancer protective?</a:t>
            </a:r>
          </a:p>
          <a:p>
            <a:pPr>
              <a:lnSpc>
                <a:spcPct val="90000"/>
              </a:lnSpc>
              <a:defRPr/>
            </a:pPr>
            <a:r>
              <a:rPr lang="en-US" sz="3600" dirty="0" smtClean="0"/>
              <a:t>Concerns</a:t>
            </a:r>
          </a:p>
          <a:p>
            <a:pPr lvl="1" eaLnBrk="1" hangingPunct="1">
              <a:lnSpc>
                <a:spcPct val="90000"/>
              </a:lnSpc>
              <a:defRPr/>
            </a:pPr>
            <a:r>
              <a:rPr lang="en-US" sz="3000" dirty="0" smtClean="0"/>
              <a:t>Diarrhea and abdominal discomfort – Use XR</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Watch for B12 deficiency</a:t>
            </a:r>
          </a:p>
          <a:p>
            <a:pPr lvl="1">
              <a:lnSpc>
                <a:spcPct val="90000"/>
              </a:lnSpc>
              <a:defRPr/>
            </a:pPr>
            <a:r>
              <a:rPr lang="en-US" sz="2400" dirty="0" smtClean="0"/>
              <a:t>Hold prior to IV contrast dye studies and use caution during acute illness. Resume when kidney function adequate</a:t>
            </a:r>
          </a:p>
          <a:p>
            <a:pPr lvl="1" eaLnBrk="1" hangingPunct="1">
              <a:lnSpc>
                <a:spcPct val="90000"/>
              </a:lnSpc>
              <a:defRPr/>
            </a:pPr>
            <a:endParaRPr lang="en-US" sz="3200" dirty="0" smtClean="0">
              <a:solidFill>
                <a:srgbClr val="FFFFFF"/>
              </a:solidFill>
            </a:endParaRPr>
          </a:p>
        </p:txBody>
      </p:sp>
    </p:spTree>
    <p:custDataLst>
      <p:tags r:id="rId1"/>
    </p:custDataLst>
    <p:extLst>
      <p:ext uri="{BB962C8B-B14F-4D97-AF65-F5344CB8AC3E}">
        <p14:creationId xmlns:p14="http://schemas.microsoft.com/office/powerpoint/2010/main" val="181521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16547">
                                            <p:txEl>
                                              <p:pRg st="4" end="4"/>
                                            </p:txEl>
                                          </p:spTgt>
                                        </p:tgtEl>
                                        <p:attrNameLst>
                                          <p:attrName>style.visibility</p:attrName>
                                        </p:attrNameLst>
                                      </p:cBhvr>
                                      <p:to>
                                        <p:strVal val="visible"/>
                                      </p:to>
                                    </p:set>
                                    <p:animEffect transition="in" filter="wipe(up)">
                                      <p:cBhvr>
                                        <p:cTn id="21" dur="500"/>
                                        <p:tgtEl>
                                          <p:spTgt spid="1516547">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6547">
                                            <p:txEl>
                                              <p:pRg st="5" end="5"/>
                                            </p:txEl>
                                          </p:spTgt>
                                        </p:tgtEl>
                                        <p:attrNameLst>
                                          <p:attrName>style.visibility</p:attrName>
                                        </p:attrNameLst>
                                      </p:cBhvr>
                                      <p:to>
                                        <p:strVal val="visible"/>
                                      </p:to>
                                    </p:set>
                                    <p:animEffect transition="in" filter="wipe(up)">
                                      <p:cBhvr>
                                        <p:cTn id="24" dur="500"/>
                                        <p:tgtEl>
                                          <p:spTgt spid="1516547">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6547">
                                            <p:txEl>
                                              <p:pRg st="7" end="7"/>
                                            </p:txEl>
                                          </p:spTgt>
                                        </p:tgtEl>
                                        <p:attrNameLst>
                                          <p:attrName>style.visibility</p:attrName>
                                        </p:attrNameLst>
                                      </p:cBhvr>
                                      <p:to>
                                        <p:strVal val="visible"/>
                                      </p:to>
                                    </p:set>
                                    <p:animEffect transition="in" filter="wipe(up)">
                                      <p:cBhvr>
                                        <p:cTn id="30" dur="500"/>
                                        <p:tgtEl>
                                          <p:spTgt spid="1516547">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6547">
                                            <p:txEl>
                                              <p:pRg st="8" end="8"/>
                                            </p:txEl>
                                          </p:spTgt>
                                        </p:tgtEl>
                                        <p:attrNameLst>
                                          <p:attrName>style.visibility</p:attrName>
                                        </p:attrNameLst>
                                      </p:cBhvr>
                                      <p:to>
                                        <p:strVal val="visible"/>
                                      </p:to>
                                    </p:set>
                                    <p:animEffect transition="in" filter="wipe(up)">
                                      <p:cBhvr>
                                        <p:cTn id="33" dur="500"/>
                                        <p:tgtEl>
                                          <p:spTgt spid="15165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457200" y="152399"/>
            <a:ext cx="8229600" cy="1230947"/>
          </a:xfrm>
        </p:spPr>
        <p:txBody>
          <a:bodyPr>
            <a:normAutofit fontScale="90000"/>
          </a:bodyPr>
          <a:lstStyle/>
          <a:p>
            <a:pPr eaLnBrk="1" hangingPunct="1">
              <a:defRPr/>
            </a:pPr>
            <a:r>
              <a:rPr lang="en-US" dirty="0" smtClean="0"/>
              <a:t>Considerations</a:t>
            </a:r>
            <a:br>
              <a:rPr lang="en-US" dirty="0" smtClean="0"/>
            </a:br>
            <a:r>
              <a:rPr lang="en-US" sz="4000" dirty="0" err="1" smtClean="0"/>
              <a:t>Biguanide</a:t>
            </a:r>
            <a:r>
              <a:rPr lang="en-US" sz="4000" dirty="0" smtClean="0"/>
              <a:t> - Metformin (Glucophage</a:t>
            </a:r>
            <a:r>
              <a:rPr lang="en-US" sz="2400" baseline="30000" dirty="0" smtClean="0"/>
              <a:t>®</a:t>
            </a:r>
            <a:r>
              <a:rPr lang="en-US" sz="4000" dirty="0" smtClean="0"/>
              <a:t>)</a:t>
            </a:r>
          </a:p>
        </p:txBody>
      </p:sp>
      <p:sp>
        <p:nvSpPr>
          <p:cNvPr id="1518595"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Contraindications due to lactic acidosis:</a:t>
            </a:r>
          </a:p>
          <a:p>
            <a:pPr lvl="1" eaLnBrk="1" hangingPunct="1">
              <a:defRPr/>
            </a:pPr>
            <a:r>
              <a:rPr lang="en-US" dirty="0" err="1" smtClean="0"/>
              <a:t>creatinine</a:t>
            </a:r>
            <a:r>
              <a:rPr lang="en-US" dirty="0" smtClean="0"/>
              <a:t> &gt;1.4 females, &gt;1.5  males </a:t>
            </a:r>
          </a:p>
          <a:p>
            <a:pPr lvl="1" eaLnBrk="1" hangingPunct="1">
              <a:defRPr/>
            </a:pPr>
            <a:r>
              <a:rPr lang="en-US" dirty="0" smtClean="0"/>
              <a:t>liver disease</a:t>
            </a:r>
          </a:p>
          <a:p>
            <a:pPr lvl="1" eaLnBrk="1" hangingPunct="1">
              <a:defRPr/>
            </a:pPr>
            <a:r>
              <a:rPr lang="en-US" dirty="0" smtClean="0"/>
              <a:t>alcohol abuse </a:t>
            </a:r>
          </a:p>
          <a:p>
            <a:pPr lvl="1" eaLnBrk="1" hangingPunct="1">
              <a:defRPr/>
            </a:pPr>
            <a:r>
              <a:rPr lang="en-US" dirty="0" smtClean="0"/>
              <a:t>over 80 years old</a:t>
            </a:r>
          </a:p>
          <a:p>
            <a:pPr lvl="1" eaLnBrk="1" hangingPunct="1">
              <a:defRPr/>
            </a:pPr>
            <a:r>
              <a:rPr lang="en-US" dirty="0" smtClean="0"/>
              <a:t>risk of acidosis</a:t>
            </a:r>
          </a:p>
          <a:p>
            <a:pPr lvl="1" eaLnBrk="1" hangingPunct="1">
              <a:defRPr/>
            </a:pPr>
            <a:r>
              <a:rPr lang="en-US" dirty="0" smtClean="0"/>
              <a:t>during IV dye study</a:t>
            </a:r>
          </a:p>
          <a:p>
            <a:pPr lvl="1" eaLnBrk="1" hangingPunct="1">
              <a:defRPr/>
            </a:pPr>
            <a:r>
              <a:rPr lang="en-US" dirty="0" smtClean="0"/>
              <a:t>CHF requiring meds </a:t>
            </a:r>
          </a:p>
        </p:txBody>
      </p:sp>
      <p:sp>
        <p:nvSpPr>
          <p:cNvPr id="31748" name="Text Box 5"/>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971800"/>
            <a:ext cx="2590800" cy="2590800"/>
          </a:xfrm>
          <a:prstGeom prst="rect">
            <a:avLst/>
          </a:prstGeom>
        </p:spPr>
      </p:pic>
    </p:spTree>
    <p:custDataLst>
      <p:tags r:id="rId1"/>
    </p:custDataLst>
    <p:extLst>
      <p:ext uri="{BB962C8B-B14F-4D97-AF65-F5344CB8AC3E}">
        <p14:creationId xmlns:p14="http://schemas.microsoft.com/office/powerpoint/2010/main" val="33503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mtClean="0"/>
              <a:t>Metformin – How does it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011069"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0521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228600"/>
            <a:ext cx="8229600" cy="1143000"/>
          </a:xfrm>
        </p:spPr>
        <p:txBody>
          <a:bodyPr>
            <a:normAutofit/>
          </a:bodyPr>
          <a:lstStyle/>
          <a:p>
            <a:r>
              <a:rPr lang="en-US" dirty="0" smtClean="0"/>
              <a:t>What is next step?</a:t>
            </a:r>
          </a:p>
        </p:txBody>
      </p:sp>
      <p:sp>
        <p:nvSpPr>
          <p:cNvPr id="86019" name="Rectangle 2"/>
          <p:cNvSpPr>
            <a:spLocks noChangeArrowheads="1"/>
          </p:cNvSpPr>
          <p:nvPr/>
        </p:nvSpPr>
        <p:spPr bwMode="auto">
          <a:xfrm>
            <a:off x="685800" y="1676400"/>
            <a:ext cx="76962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buClr>
                <a:schemeClr val="tx1"/>
              </a:buClr>
            </a:pPr>
            <a:r>
              <a:rPr lang="en-US" sz="3600" dirty="0" smtClean="0"/>
              <a:t>69 </a:t>
            </a:r>
            <a:r>
              <a:rPr lang="en-US" sz="3600" dirty="0"/>
              <a:t>year old male, BMI 25, on Metformin 1000mg BID. </a:t>
            </a:r>
            <a:endParaRPr lang="en-US" sz="3600" dirty="0" smtClean="0"/>
          </a:p>
          <a:p>
            <a:pPr>
              <a:lnSpc>
                <a:spcPct val="90000"/>
              </a:lnSpc>
              <a:buClr>
                <a:schemeClr val="tx1"/>
              </a:buClr>
            </a:pPr>
            <a:r>
              <a:rPr lang="en-US" sz="3600" dirty="0" smtClean="0"/>
              <a:t>AM </a:t>
            </a:r>
            <a:r>
              <a:rPr lang="en-US" sz="3600" dirty="0"/>
              <a:t>glucose 120s, A1c 8.1%.  </a:t>
            </a:r>
            <a:endParaRPr lang="en-US" sz="3600" dirty="0" smtClean="0"/>
          </a:p>
          <a:p>
            <a:pPr>
              <a:lnSpc>
                <a:spcPct val="90000"/>
              </a:lnSpc>
              <a:buClr>
                <a:schemeClr val="tx1"/>
              </a:buClr>
            </a:pPr>
            <a:r>
              <a:rPr lang="en-US" sz="3600" dirty="0" err="1" smtClean="0"/>
              <a:t>Creat</a:t>
            </a:r>
            <a:r>
              <a:rPr lang="en-US" sz="3600" dirty="0" smtClean="0"/>
              <a:t> 1.3</a:t>
            </a:r>
            <a:endParaRPr lang="en-US" sz="3600" dirty="0"/>
          </a:p>
        </p:txBody>
      </p:sp>
      <p:pic>
        <p:nvPicPr>
          <p:cNvPr id="86020" name="Picture 2" descr="C:\Users\bev\AppData\Local\Microsoft\Windows\Temporary Internet Files\Content.IE5\495GBYVE\MP90042259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7656" y="4419600"/>
            <a:ext cx="2704344"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221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a:xfrm>
            <a:off x="475445" y="200025"/>
            <a:ext cx="8229600" cy="990600"/>
          </a:xfrm>
        </p:spPr>
        <p:txBody>
          <a:bodyPr>
            <a:normAutofit fontScale="90000"/>
          </a:bodyPr>
          <a:lstStyle/>
          <a:p>
            <a:pPr eaLnBrk="1" hangingPunct="1">
              <a:defRPr/>
            </a:pPr>
            <a:r>
              <a:rPr lang="en-US" sz="4800" dirty="0" smtClean="0">
                <a:solidFill>
                  <a:schemeClr val="tx1"/>
                </a:solidFill>
              </a:rPr>
              <a:t/>
            </a:r>
            <a:br>
              <a:rPr lang="en-US" sz="4800" dirty="0" smtClean="0">
                <a:solidFill>
                  <a:schemeClr val="tx1"/>
                </a:solidFill>
              </a:rPr>
            </a:br>
            <a:r>
              <a:rPr lang="en-US" sz="4800" b="1" dirty="0" smtClean="0"/>
              <a:t>Sulfonylureas – </a:t>
            </a:r>
            <a:endParaRPr lang="en-US" sz="4800" dirty="0" smtClean="0"/>
          </a:p>
        </p:txBody>
      </p:sp>
      <p:pic>
        <p:nvPicPr>
          <p:cNvPr id="33796" name="Picture 5" descr="bcap_squirt_earrings"/>
          <p:cNvPicPr>
            <a:picLocks noGrp="1" noChangeAspect="1" noChangeArrowheads="1"/>
          </p:cNvPicPr>
          <p:nvPr>
            <p:ph sz="quarter" idx="1"/>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4401623" y="1896269"/>
            <a:ext cx="4286250" cy="4286250"/>
          </a:xfrm>
          <a:noFill/>
          <a:extLst>
            <a:ext uri="{909E8E84-426E-40DD-AFC4-6F175D3DCCD1}">
              <a14:hiddenFill xmlns:a14="http://schemas.microsoft.com/office/drawing/2010/main">
                <a:solidFill>
                  <a:srgbClr val="FFFFFF"/>
                </a:solidFill>
              </a14:hiddenFill>
            </a:ext>
          </a:extLst>
        </p:spPr>
      </p:pic>
      <p:sp>
        <p:nvSpPr>
          <p:cNvPr id="1494019" name="Rectangle 3"/>
          <p:cNvSpPr>
            <a:spLocks noGrp="1" noChangeArrowheads="1"/>
          </p:cNvSpPr>
          <p:nvPr>
            <p:ph type="body" sz="half" idx="4294967295"/>
          </p:nvPr>
        </p:nvSpPr>
        <p:spPr>
          <a:xfrm>
            <a:off x="609600" y="1524000"/>
            <a:ext cx="3962400" cy="4610100"/>
          </a:xfrm>
        </p:spPr>
        <p:txBody>
          <a:bodyPr/>
          <a:lstStyle/>
          <a:p>
            <a:pPr eaLnBrk="1" hangingPunct="1">
              <a:defRPr/>
            </a:pPr>
            <a:r>
              <a:rPr lang="en-US" dirty="0" smtClean="0">
                <a:solidFill>
                  <a:schemeClr val="folHlink"/>
                </a:solidFill>
              </a:rPr>
              <a:t>Action:</a:t>
            </a:r>
            <a:r>
              <a:rPr lang="en-US" dirty="0" smtClean="0"/>
              <a:t> tells pancreas to squirt insulin all day</a:t>
            </a:r>
          </a:p>
          <a:p>
            <a:pPr eaLnBrk="1" hangingPunct="1">
              <a:defRPr/>
            </a:pPr>
            <a:r>
              <a:rPr lang="en-US" dirty="0" smtClean="0">
                <a:solidFill>
                  <a:schemeClr val="folHlink"/>
                </a:solidFill>
              </a:rPr>
              <a:t>Who?</a:t>
            </a:r>
            <a:r>
              <a:rPr lang="en-US" dirty="0" smtClean="0"/>
              <a:t> </a:t>
            </a:r>
          </a:p>
          <a:p>
            <a:pPr lvl="1" eaLnBrk="1" hangingPunct="1">
              <a:defRPr/>
            </a:pPr>
            <a:r>
              <a:rPr lang="en-US" dirty="0" smtClean="0"/>
              <a:t>Lean type 2</a:t>
            </a:r>
          </a:p>
        </p:txBody>
      </p:sp>
      <p:pic>
        <p:nvPicPr>
          <p:cNvPr id="33797" name="Picture 4" descr="PE01812_[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141219" y="1201558"/>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1528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eaLnBrk="1" hangingPunct="1">
              <a:defRPr/>
            </a:pPr>
            <a:r>
              <a:rPr lang="en-US" sz="2800" dirty="0" smtClean="0"/>
              <a:t>Secondary failures: 5-10% shortly after initial response, many more later</a:t>
            </a:r>
          </a:p>
          <a:p>
            <a:pPr lvl="1" eaLnBrk="1" hangingPunct="1">
              <a:defRPr/>
            </a:pPr>
            <a:r>
              <a:rPr lang="en-US" sz="2400" dirty="0" smtClean="0"/>
              <a:t>Usually after 5 or more years of therapy due to natural history of DM 2</a:t>
            </a:r>
          </a:p>
          <a:p>
            <a:pPr lvl="1" eaLnBrk="1" hangingPunct="1">
              <a:defRPr/>
            </a:pPr>
            <a:endParaRPr lang="en-US" sz="2400" dirty="0" smtClean="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2832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dirty="0" smtClean="0">
                <a:solidFill>
                  <a:schemeClr val="bg2">
                    <a:lumMod val="25000"/>
                  </a:schemeClr>
                </a:solidFill>
              </a:rPr>
              <a:t>Sulfonylureas:</a:t>
            </a:r>
            <a:br>
              <a:rPr lang="en-US" dirty="0" smtClean="0">
                <a:solidFill>
                  <a:schemeClr val="bg2">
                    <a:lumMod val="25000"/>
                  </a:schemeClr>
                </a:solidFill>
              </a:rPr>
            </a:br>
            <a:r>
              <a:rPr lang="en-US" dirty="0" smtClean="0">
                <a:solidFill>
                  <a:schemeClr val="bg2">
                    <a:lumMod val="25000"/>
                  </a:schemeClr>
                </a:solidFill>
              </a:rPr>
              <a:t>2nd Generation</a:t>
            </a:r>
          </a:p>
        </p:txBody>
      </p:sp>
      <p:sp>
        <p:nvSpPr>
          <p:cNvPr id="1498115" name="Rectangle 3"/>
          <p:cNvSpPr>
            <a:spLocks noGrp="1" noChangeArrowheads="1"/>
          </p:cNvSpPr>
          <p:nvPr>
            <p:ph sz="quarter" idx="1"/>
          </p:nvPr>
        </p:nvSpPr>
        <p:spPr>
          <a:xfrm>
            <a:off x="457200" y="1676400"/>
            <a:ext cx="8229600" cy="4480560"/>
          </a:xfrm>
        </p:spPr>
        <p:txBody>
          <a:bodyPr/>
          <a:lstStyle/>
          <a:p>
            <a:pPr eaLnBrk="1" hangingPunct="1">
              <a:lnSpc>
                <a:spcPct val="90000"/>
              </a:lnSpc>
              <a:buFont typeface="Wingdings" pitchFamily="2" charset="2"/>
              <a:buNone/>
              <a:defRPr/>
            </a:pPr>
            <a:endParaRPr lang="en-US" sz="2400" dirty="0" smtClean="0"/>
          </a:p>
          <a:p>
            <a:pPr eaLnBrk="1" hangingPunct="1">
              <a:lnSpc>
                <a:spcPct val="90000"/>
              </a:lnSpc>
              <a:buFont typeface="Wingdings" pitchFamily="2" charset="2"/>
              <a:buNone/>
              <a:defRPr/>
            </a:pPr>
            <a:r>
              <a:rPr lang="en-US" sz="2400" dirty="0" smtClean="0"/>
              <a:t>	</a:t>
            </a:r>
            <a:r>
              <a:rPr lang="en-US" u="sng" dirty="0" smtClean="0"/>
              <a:t>Generic		Trade	 		Duration</a:t>
            </a:r>
          </a:p>
          <a:p>
            <a:pPr lvl="1" eaLnBrk="1" hangingPunct="1">
              <a:lnSpc>
                <a:spcPct val="90000"/>
              </a:lnSpc>
              <a:defRPr/>
            </a:pPr>
            <a:r>
              <a:rPr lang="en-US" dirty="0" smtClean="0">
                <a:solidFill>
                  <a:schemeClr val="tx1"/>
                </a:solidFill>
              </a:rPr>
              <a:t>Glyburide	</a:t>
            </a:r>
            <a:r>
              <a:rPr lang="en-US" dirty="0" err="1" smtClean="0">
                <a:solidFill>
                  <a:schemeClr val="tx1"/>
                </a:solidFill>
              </a:rPr>
              <a:t>Diabeta</a:t>
            </a:r>
            <a:r>
              <a:rPr lang="en-US" dirty="0" smtClean="0">
                <a:solidFill>
                  <a:schemeClr val="tx1"/>
                </a:solidFill>
              </a:rPr>
              <a:t>, </a:t>
            </a:r>
            <a:r>
              <a:rPr lang="en-US" dirty="0" err="1" smtClean="0">
                <a:solidFill>
                  <a:schemeClr val="tx1"/>
                </a:solidFill>
              </a:rPr>
              <a:t>Micronase</a:t>
            </a:r>
            <a:r>
              <a:rPr lang="en-US" dirty="0" smtClean="0">
                <a:solidFill>
                  <a:schemeClr val="tx1"/>
                </a:solidFill>
              </a:rPr>
              <a:t>,		12-24 </a:t>
            </a:r>
            <a:r>
              <a:rPr lang="en-US" dirty="0" err="1" smtClean="0">
                <a:solidFill>
                  <a:schemeClr val="tx1"/>
                </a:solidFill>
              </a:rPr>
              <a:t>hrs</a:t>
            </a:r>
            <a:endParaRPr lang="en-US" dirty="0" smtClean="0">
              <a:solidFill>
                <a:schemeClr val="tx1"/>
              </a:solidFill>
            </a:endParaRPr>
          </a:p>
          <a:p>
            <a:pPr lvl="4" eaLnBrk="1" hangingPunct="1">
              <a:lnSpc>
                <a:spcPct val="90000"/>
              </a:lnSpc>
              <a:buFont typeface="Wingdings" pitchFamily="2" charset="2"/>
              <a:buNone/>
              <a:defRPr/>
            </a:pP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itchFamily="2" charset="2"/>
              <a:buNone/>
              <a:defRPr/>
            </a:pPr>
            <a:endParaRPr lang="en-US" sz="2400" dirty="0" smtClean="0"/>
          </a:p>
          <a:p>
            <a:pPr lvl="1" eaLnBrk="1" hangingPunct="1">
              <a:lnSpc>
                <a:spcPct val="90000"/>
              </a:lnSpc>
              <a:defRPr/>
            </a:pPr>
            <a:r>
              <a:rPr lang="en-US" dirty="0" err="1" smtClean="0">
                <a:solidFill>
                  <a:schemeClr val="tx1"/>
                </a:solidFill>
              </a:rPr>
              <a:t>Glipizide</a:t>
            </a:r>
            <a:r>
              <a:rPr lang="en-US" dirty="0" smtClean="0">
                <a:solidFill>
                  <a:schemeClr val="tx1"/>
                </a:solidFill>
              </a:rPr>
              <a:t>*	Glucotrol, Glucotrol Xl	12-24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defRPr/>
            </a:pPr>
            <a:r>
              <a:rPr lang="en-US" dirty="0" smtClean="0">
                <a:solidFill>
                  <a:schemeClr val="tx1"/>
                </a:solidFill>
              </a:rPr>
              <a:t>Glimepiride	Amaryl			16-24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p:txBody>
      </p:sp>
      <p:sp>
        <p:nvSpPr>
          <p:cNvPr id="36868"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sz="2400">
              <a:latin typeface="Times New Roman" pitchFamily="18" charset="0"/>
            </a:endParaRPr>
          </a:p>
        </p:txBody>
      </p:sp>
    </p:spTree>
    <p:custDataLst>
      <p:tags r:id="rId1"/>
    </p:custDataLst>
    <p:extLst>
      <p:ext uri="{BB962C8B-B14F-4D97-AF65-F5344CB8AC3E}">
        <p14:creationId xmlns:p14="http://schemas.microsoft.com/office/powerpoint/2010/main" val="39236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p:txBody>
          <a:bodyPr>
            <a:normAutofit/>
          </a:bodyPr>
          <a:lstStyle/>
          <a:p>
            <a:pPr eaLnBrk="1" hangingPunct="1">
              <a:defRPr/>
            </a:pPr>
            <a:r>
              <a:rPr lang="en-US" dirty="0" smtClean="0"/>
              <a:t>Sulfonylureas</a:t>
            </a:r>
          </a:p>
        </p:txBody>
      </p:sp>
      <p:sp>
        <p:nvSpPr>
          <p:cNvPr id="1499139" name="Rectangle 3"/>
          <p:cNvSpPr>
            <a:spLocks noGrp="1" noChangeArrowheads="1"/>
          </p:cNvSpPr>
          <p:nvPr>
            <p:ph sz="quarter" idx="1"/>
          </p:nvPr>
        </p:nvSpPr>
        <p:spPr/>
        <p:txBody>
          <a:bodyPr/>
          <a:lstStyle/>
          <a:p>
            <a:pPr eaLnBrk="1" hangingPunct="1">
              <a:defRPr/>
            </a:pPr>
            <a:r>
              <a:rPr lang="en-US" sz="3600" dirty="0" smtClean="0"/>
              <a:t>Other Effects</a:t>
            </a:r>
          </a:p>
          <a:p>
            <a:pPr lvl="1" eaLnBrk="1" hangingPunct="1">
              <a:defRPr/>
            </a:pPr>
            <a:r>
              <a:rPr lang="en-US" sz="3000" dirty="0" smtClean="0"/>
              <a:t>Hypoglycemia </a:t>
            </a:r>
          </a:p>
          <a:p>
            <a:pPr lvl="1" eaLnBrk="1" hangingPunct="1">
              <a:defRPr/>
            </a:pPr>
            <a:r>
              <a:rPr lang="en-US" sz="3000" dirty="0" smtClean="0"/>
              <a:t>Weight gain </a:t>
            </a:r>
          </a:p>
          <a:p>
            <a:pPr lvl="1" eaLnBrk="1" hangingPunct="1">
              <a:defRPr/>
            </a:pPr>
            <a:r>
              <a:rPr lang="en-US" sz="3000" dirty="0" smtClean="0"/>
              <a:t>Cleared by kidney, use caution for </a:t>
            </a:r>
            <a:r>
              <a:rPr lang="en-US" sz="3000" dirty="0" err="1" smtClean="0"/>
              <a:t>pts</a:t>
            </a:r>
            <a:r>
              <a:rPr lang="en-US" sz="3000" dirty="0" smtClean="0"/>
              <a:t> with kidney problems</a:t>
            </a:r>
          </a:p>
          <a:p>
            <a:pPr lvl="1" eaLnBrk="1" hangingPunct="1">
              <a:defRPr/>
            </a:pPr>
            <a:r>
              <a:rPr lang="en-US" sz="3000" dirty="0" smtClean="0"/>
              <a:t>Generally the least expensive class of medication</a:t>
            </a:r>
          </a:p>
          <a:p>
            <a:pPr lvl="1" eaLnBrk="1" hangingPunct="1">
              <a:defRPr/>
            </a:pPr>
            <a:r>
              <a:rPr lang="en-US" sz="3000" dirty="0" smtClean="0"/>
              <a:t>Amaryl safest for those with CV Disease</a:t>
            </a:r>
          </a:p>
        </p:txBody>
      </p:sp>
      <p:pic>
        <p:nvPicPr>
          <p:cNvPr id="37894" name="Picture 7" descr="C:\Users\bev\AppData\Local\Microsoft\Windows\Temporary Internet Files\Content.IE5\XQGE63EA\MP9004004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197" y="647700"/>
            <a:ext cx="14382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0007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99139">
                                            <p:txEl>
                                              <p:pRg st="5" end="5"/>
                                            </p:txEl>
                                          </p:spTgt>
                                        </p:tgtEl>
                                        <p:attrNameLst>
                                          <p:attrName>style.visibility</p:attrName>
                                        </p:attrNameLst>
                                      </p:cBhvr>
                                      <p:to>
                                        <p:strVal val="visible"/>
                                      </p:to>
                                    </p:set>
                                    <p:animEffect transition="in" filter="wipe(up)">
                                      <p:cBhvr>
                                        <p:cTn id="22" dur="500"/>
                                        <p:tgtEl>
                                          <p:spTgt spid="1499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err="1" smtClean="0"/>
              <a:t>Squirters</a:t>
            </a:r>
            <a:r>
              <a:rPr lang="en-US" dirty="0" smtClean="0"/>
              <a:t> – How does they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solidFill>
                  <a:schemeClr val="tx2">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9969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1149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Yes/No</a:t>
            </a:r>
            <a:r>
              <a:rPr lang="en-US" sz="2800" b="1">
                <a:latin typeface="Helvetica" pitchFamily="34" charset="0"/>
              </a:rPr>
              <a:t> </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321068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17956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questions?</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468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981200"/>
            <a:ext cx="8229600" cy="4175760"/>
          </a:xfrm>
        </p:spPr>
        <p:txBody>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Indication</a:t>
            </a:r>
            <a:r>
              <a:rPr lang="en-US" sz="2800" dirty="0" smtClean="0"/>
              <a:t>: </a:t>
            </a:r>
            <a:r>
              <a:rPr lang="en-US" dirty="0" smtClean="0"/>
              <a:t>For type 2s</a:t>
            </a:r>
            <a:endParaRPr lang="en-US" sz="2800" dirty="0" smtClean="0"/>
          </a:p>
        </p:txBody>
      </p:sp>
    </p:spTree>
    <p:custDataLst>
      <p:tags r:id="rId1"/>
    </p:custDataLst>
    <p:extLst>
      <p:ext uri="{BB962C8B-B14F-4D97-AF65-F5344CB8AC3E}">
        <p14:creationId xmlns:p14="http://schemas.microsoft.com/office/powerpoint/2010/main" val="41624659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sz="quarter" idx="1"/>
          </p:nvPr>
        </p:nvSpPr>
        <p:spPr>
          <a:xfrm>
            <a:off x="457200" y="2286000"/>
            <a:ext cx="8229600" cy="3870960"/>
          </a:xfrm>
        </p:spPr>
        <p:txBody>
          <a:bodyPr/>
          <a:lstStyle/>
          <a:p>
            <a:pPr eaLnBrk="1" hangingPunct="1">
              <a:defRPr/>
            </a:pPr>
            <a:r>
              <a:rPr lang="en-US" dirty="0" smtClean="0">
                <a:effectLst/>
              </a:rPr>
              <a:t>Januvia, </a:t>
            </a:r>
            <a:r>
              <a:rPr lang="en-US" dirty="0" err="1" smtClean="0">
                <a:effectLst/>
              </a:rPr>
              <a:t>Onglyza</a:t>
            </a:r>
            <a:r>
              <a:rPr lang="en-US" dirty="0" smtClean="0">
                <a:effectLst/>
              </a:rPr>
              <a:t> eliminated via kidney, lower dose needed</a:t>
            </a:r>
          </a:p>
          <a:p>
            <a:pPr eaLnBrk="1" hangingPunct="1">
              <a:defRPr/>
            </a:pPr>
            <a:r>
              <a:rPr lang="en-US" dirty="0" smtClean="0">
                <a:effectLst/>
              </a:rPr>
              <a:t>Do not cause </a:t>
            </a:r>
            <a:r>
              <a:rPr lang="en-US" dirty="0" err="1" smtClean="0">
                <a:effectLst/>
              </a:rPr>
              <a:t>wt</a:t>
            </a:r>
            <a:r>
              <a:rPr lang="en-US" dirty="0" smtClean="0">
                <a:effectLst/>
              </a:rPr>
              <a:t> gain or hypoglycemia </a:t>
            </a:r>
          </a:p>
          <a:p>
            <a:pPr eaLnBrk="1" hangingPunct="1">
              <a:defRPr/>
            </a:pPr>
            <a:r>
              <a:rPr lang="en-US" dirty="0" smtClean="0">
                <a:effectLst/>
              </a:rPr>
              <a:t>Side effects – headache, runny nose, sore throat - watch for pancreatitis</a:t>
            </a:r>
          </a:p>
          <a:p>
            <a:pPr eaLnBrk="1" hangingPunct="1">
              <a:defRPr/>
            </a:pPr>
            <a:r>
              <a:rPr lang="en-US" dirty="0" smtClean="0">
                <a:effectLst/>
              </a:rPr>
              <a:t>Cost $100 - $150 </a:t>
            </a:r>
            <a:r>
              <a:rPr lang="en-US" dirty="0" err="1" smtClean="0">
                <a:effectLst/>
              </a:rPr>
              <a:t>mo</a:t>
            </a:r>
            <a:endParaRPr lang="en-US" dirty="0" smtClean="0">
              <a:effectLst/>
            </a:endParaRPr>
          </a:p>
        </p:txBody>
      </p:sp>
      <p:pic>
        <p:nvPicPr>
          <p:cNvPr id="3" name="Picture 2"/>
          <p:cNvPicPr>
            <a:picLocks noChangeAspect="1"/>
          </p:cNvPicPr>
          <p:nvPr/>
        </p:nvPicPr>
        <p:blipFill>
          <a:blip r:embed="rId4"/>
          <a:stretch>
            <a:fillRect/>
          </a:stretch>
        </p:blipFill>
        <p:spPr>
          <a:xfrm>
            <a:off x="152400" y="381000"/>
            <a:ext cx="8443692" cy="1725318"/>
          </a:xfrm>
          <a:prstGeom prst="rect">
            <a:avLst/>
          </a:prstGeom>
        </p:spPr>
      </p:pic>
    </p:spTree>
    <p:custDataLst>
      <p:tags r:id="rId1"/>
    </p:custDataLst>
    <p:extLst>
      <p:ext uri="{BB962C8B-B14F-4D97-AF65-F5344CB8AC3E}">
        <p14:creationId xmlns:p14="http://schemas.microsoft.com/office/powerpoint/2010/main" val="1147147285"/>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DPP-IV Inhibitors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35882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57200" y="152400"/>
            <a:ext cx="8229600" cy="1905000"/>
          </a:xfrm>
        </p:spPr>
        <p:txBody>
          <a:bodyPr>
            <a:normAutofit fontScale="90000"/>
          </a:bodyPr>
          <a:lstStyle/>
          <a:p>
            <a:r>
              <a:rPr lang="en-US" dirty="0" smtClean="0"/>
              <a:t>If on Metformin and Sulfonylurea – BG still high, other options? </a:t>
            </a:r>
            <a:br>
              <a:rPr lang="en-US" dirty="0" smtClean="0"/>
            </a:br>
            <a:r>
              <a:rPr lang="en-US" dirty="0" smtClean="0"/>
              <a:t>Pt overweight.</a:t>
            </a:r>
          </a:p>
        </p:txBody>
      </p:sp>
      <p:pic>
        <p:nvPicPr>
          <p:cNvPr id="99331" name="Picture 2" descr="C:\Users\Beverly\AppData\Local\Microsoft\Windows\Temporary Internet Files\Content.IE5\MLMNKHK6\MP90042277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587336" y="2286000"/>
            <a:ext cx="3969327" cy="3969327"/>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0914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457200" y="152400"/>
            <a:ext cx="8229600" cy="192151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dirty="0" smtClean="0"/>
              <a:t> – </a:t>
            </a:r>
            <a:br>
              <a:rPr lang="en-US" dirty="0" smtClean="0"/>
            </a:br>
            <a:r>
              <a:rPr lang="en-US" dirty="0" smtClean="0"/>
              <a:t>“Gut Hormone Imitators”</a:t>
            </a:r>
            <a:br>
              <a:rPr lang="en-US" dirty="0" smtClean="0"/>
            </a:br>
            <a:r>
              <a:rPr lang="en-US" dirty="0" smtClean="0"/>
              <a:t>GLP-1 Agonists</a:t>
            </a:r>
            <a:endParaRPr lang="en-US" dirty="0" smtClean="0">
              <a:solidFill>
                <a:schemeClr val="accent1">
                  <a:lumMod val="20000"/>
                  <a:lumOff val="80000"/>
                </a:schemeClr>
              </a:solidFill>
            </a:endParaRPr>
          </a:p>
        </p:txBody>
      </p:sp>
      <p:sp>
        <p:nvSpPr>
          <p:cNvPr id="1572867" name="Rectangle 3"/>
          <p:cNvSpPr>
            <a:spLocks noGrp="1" noChangeArrowheads="1"/>
          </p:cNvSpPr>
          <p:nvPr>
            <p:ph sz="quarter" idx="1"/>
          </p:nvPr>
        </p:nvSpPr>
        <p:spPr>
          <a:xfrm>
            <a:off x="457200" y="2133600"/>
            <a:ext cx="8229600" cy="4023360"/>
          </a:xfrm>
        </p:spPr>
        <p:txBody>
          <a:bodyPr/>
          <a:lstStyle/>
          <a:p>
            <a:pPr eaLnBrk="1" hangingPunct="1">
              <a:defRPr/>
            </a:pPr>
            <a:r>
              <a:rPr lang="en-US" dirty="0" smtClean="0"/>
              <a:t>How do they work?</a:t>
            </a:r>
          </a:p>
        </p:txBody>
      </p:sp>
      <p:pic>
        <p:nvPicPr>
          <p:cNvPr id="100356" name="Picture 6" descr="C:\Documents and Settings\Owner\Local Settings\Temporary Internet Files\Content.IE5\M5Q1JLMY\MPj0438727000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895600"/>
            <a:ext cx="3657600" cy="27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3679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ody-smll"/>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7331" name="Rectangle 3"/>
          <p:cNvSpPr>
            <a:spLocks noGrp="1" noChangeArrowheads="1"/>
          </p:cNvSpPr>
          <p:nvPr>
            <p:ph type="title"/>
          </p:nvPr>
        </p:nvSpPr>
        <p:spPr/>
        <p:txBody>
          <a:bodyPr>
            <a:noAutofit/>
          </a:bodyPr>
          <a:lstStyle/>
          <a:p>
            <a:pPr eaLnBrk="1" hangingPunct="1">
              <a:defRPr/>
            </a:pPr>
            <a:r>
              <a:rPr lang="en-US" sz="2400" dirty="0" smtClean="0"/>
              <a:t>GLP-1 Effects in Humans</a:t>
            </a:r>
            <a:br>
              <a:rPr lang="en-US" sz="2400" dirty="0" smtClean="0"/>
            </a:br>
            <a:r>
              <a:rPr lang="en-US" sz="2400" dirty="0" smtClean="0"/>
              <a:t>Understanding the Natural Role of </a:t>
            </a:r>
            <a:r>
              <a:rPr lang="en-US" sz="2400" dirty="0" err="1" smtClean="0"/>
              <a:t>Incretins</a:t>
            </a:r>
            <a:endParaRPr lang="en-US" sz="2400" dirty="0" smtClean="0"/>
          </a:p>
        </p:txBody>
      </p:sp>
      <p:sp>
        <p:nvSpPr>
          <p:cNvPr id="50180" name="Rectangle 4"/>
          <p:cNvSpPr>
            <a:spLocks noChangeArrowheads="1"/>
          </p:cNvSpPr>
          <p:nvPr/>
        </p:nvSpPr>
        <p:spPr bwMode="auto">
          <a:xfrm>
            <a:off x="275567" y="5785803"/>
            <a:ext cx="4428634"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eaLnBrk="1" hangingPunct="1">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861774"/>
          </a:xfrm>
          <a:prstGeom prst="rect">
            <a:avLst/>
          </a:prstGeom>
          <a:noFill/>
          <a:ln w="9525">
            <a:noFill/>
            <a:miter lim="800000"/>
            <a:headEnd/>
            <a:tailEnd/>
          </a:ln>
        </p:spPr>
        <p:txBody>
          <a:bodyPr>
            <a:spAutoFit/>
          </a:bodyPr>
          <a:lstStyle/>
          <a:p>
            <a:pPr algn="ctr" eaLnBrk="1" hangingPunct="1">
              <a:defRPr/>
            </a:pPr>
            <a:r>
              <a:rPr lang="en-US" b="1" dirty="0">
                <a:solidFill>
                  <a:schemeClr val="tx2"/>
                </a:solidFill>
                <a:latin typeface="Arial" charset="0"/>
              </a:rPr>
              <a:t>Stomach:</a:t>
            </a:r>
            <a:r>
              <a:rPr lang="en-US" sz="1600" b="1" dirty="0">
                <a:latin typeface="Arial" charset="0"/>
              </a:rPr>
              <a:t> </a:t>
            </a:r>
            <a:br>
              <a:rPr lang="en-US" sz="1600" b="1" dirty="0">
                <a:latin typeface="Arial" charset="0"/>
              </a:rPr>
            </a:br>
            <a:r>
              <a:rPr lang="en-US" sz="16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600" b="1" dirty="0">
                <a:latin typeface="Arial" charset="0"/>
              </a:rPr>
              <a:t>Promotes satiety and </a:t>
            </a:r>
            <a:br>
              <a:rPr lang="en-US" sz="1600" b="1" dirty="0">
                <a:latin typeface="Arial" charset="0"/>
              </a:rPr>
            </a:br>
            <a:r>
              <a:rPr lang="en-US" sz="16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b="1" dirty="0">
                <a:solidFill>
                  <a:schemeClr val="tx2"/>
                </a:solidFill>
                <a:latin typeface="Arial" charset="0"/>
              </a:rPr>
              <a:t>Liver:</a:t>
            </a:r>
            <a:br>
              <a:rPr lang="en-US" b="1" dirty="0">
                <a:solidFill>
                  <a:schemeClr val="tx2"/>
                </a:solidFill>
                <a:latin typeface="Arial" charset="0"/>
              </a:rPr>
            </a:br>
            <a:r>
              <a:rPr lang="en-US" b="1" dirty="0">
                <a:solidFill>
                  <a:schemeClr val="tx2"/>
                </a:solidFill>
                <a:latin typeface="Arial" charset="0"/>
              </a:rPr>
              <a:t> </a:t>
            </a:r>
            <a:r>
              <a:rPr lang="en-US" sz="1600" b="1" dirty="0">
                <a:latin typeface="Arial" charset="0"/>
                <a:ea typeface="SimSun" pitchFamily="2" charset="-122"/>
                <a:sym typeface="Symbol" pitchFamily="18" charset="2"/>
              </a:rPr>
              <a:t></a:t>
            </a:r>
            <a:r>
              <a:rPr lang="en-US" sz="1600" b="1" dirty="0">
                <a:solidFill>
                  <a:schemeClr val="tx2"/>
                </a:solidFill>
                <a:latin typeface="Arial" charset="0"/>
              </a:rPr>
              <a:t> Glucagon </a:t>
            </a:r>
            <a:r>
              <a:rPr lang="en-US" sz="1600" b="1" dirty="0">
                <a:latin typeface="Arial" charset="0"/>
              </a:rPr>
              <a:t>reduces hepatic glucose output</a:t>
            </a:r>
          </a:p>
        </p:txBody>
      </p:sp>
      <p:sp>
        <p:nvSpPr>
          <p:cNvPr id="1507337" name="Text Box 9"/>
          <p:cNvSpPr txBox="1">
            <a:spLocks noChangeArrowheads="1"/>
          </p:cNvSpPr>
          <p:nvPr/>
        </p:nvSpPr>
        <p:spPr bwMode="auto">
          <a:xfrm>
            <a:off x="439738" y="4498975"/>
            <a:ext cx="2698750" cy="769938"/>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769937"/>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Alpha cells:</a:t>
            </a:r>
          </a:p>
          <a:p>
            <a:pPr algn="ctr" eaLnBrk="1" hangingPunct="1">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custDataLst>
              <p:tags r:id="rId3"/>
            </p:custDataLst>
          </p:nvPr>
        </p:nvGrpSpPr>
        <p:grpSpPr bwMode="auto">
          <a:xfrm>
            <a:off x="4395788" y="3179763"/>
            <a:ext cx="1606550" cy="1490662"/>
            <a:chOff x="2769" y="2003"/>
            <a:chExt cx="1012" cy="939"/>
          </a:xfrm>
        </p:grpSpPr>
        <p:sp>
          <p:nvSpPr>
            <p:cNvPr id="50197"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50198"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806450" y="1285875"/>
            <a:ext cx="2535238" cy="6381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pPr>
            <a:r>
              <a:rPr lang="en-US" altLang="en-US" sz="1600" b="1" dirty="0">
                <a:solidFill>
                  <a:schemeClr val="tx2"/>
                </a:solidFill>
              </a:rPr>
              <a:t>GLP-1 secreted upon the ingestion of food</a:t>
            </a:r>
            <a:endParaRPr lang="en-US" altLang="en-US" sz="1600" b="1" dirty="0"/>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7 w 597"/>
              <a:gd name="T1" fmla="*/ 0 h 469"/>
              <a:gd name="T2" fmla="*/ 2147483647 w 597"/>
              <a:gd name="T3" fmla="*/ 2147483647 h 469"/>
              <a:gd name="T4" fmla="*/ 0 w 597"/>
              <a:gd name="T5" fmla="*/ 2147483647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5029200" y="5791200"/>
            <a:ext cx="2438400" cy="10668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a:endParaRPr lang="en-US" sz="400" b="1"/>
          </a:p>
          <a:p>
            <a:pPr algn="ctr" eaLnBrk="1" hangingPunct="1"/>
            <a:endParaRPr lang="en-US" sz="1600" b="1">
              <a:solidFill>
                <a:srgbClr val="6AEE60"/>
              </a:solidFill>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105400" y="6019800"/>
            <a:ext cx="2438400" cy="6508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t>GLP-1 degraded by </a:t>
            </a:r>
          </a:p>
          <a:p>
            <a:pPr eaLnBrk="1" hangingPunct="1"/>
            <a:r>
              <a:rPr lang="en-US" altLang="en-US" b="1" dirty="0"/>
              <a:t>DPP-4 w/in minutes</a:t>
            </a:r>
          </a:p>
        </p:txBody>
      </p:sp>
    </p:spTree>
    <p:custDataLst>
      <p:tags r:id="rId1"/>
    </p:custDataLst>
    <p:extLst>
      <p:ext uri="{BB962C8B-B14F-4D97-AF65-F5344CB8AC3E}">
        <p14:creationId xmlns:p14="http://schemas.microsoft.com/office/powerpoint/2010/main" val="378706886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smtClean="0">
                <a:solidFill>
                  <a:schemeClr val="tx1"/>
                </a:solidFill>
              </a:rPr>
              <a:t>Exenatide (</a:t>
            </a: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Exenatide</a:t>
            </a:r>
            <a:r>
              <a:rPr lang="en-US" sz="3200" dirty="0" smtClean="0">
                <a:solidFill>
                  <a:schemeClr val="tx1"/>
                </a:solidFill>
              </a:rPr>
              <a:t> XR (</a:t>
            </a:r>
            <a:r>
              <a:rPr lang="en-US" sz="3200" dirty="0" err="1" smtClean="0">
                <a:solidFill>
                  <a:schemeClr val="tx1"/>
                </a:solidFill>
              </a:rPr>
              <a:t>Bydureon</a:t>
            </a:r>
            <a:r>
              <a:rPr lang="en-US" sz="3200" dirty="0" smtClean="0">
                <a:solidFill>
                  <a:schemeClr val="tx1"/>
                </a:solidFill>
              </a:rPr>
              <a:t>)</a:t>
            </a:r>
            <a:endParaRPr lang="en-US" sz="3800" dirty="0" smtClean="0">
              <a:solidFill>
                <a:schemeClr val="tx1"/>
              </a:solidFill>
            </a:endParaRPr>
          </a:p>
        </p:txBody>
      </p:sp>
      <p:sp>
        <p:nvSpPr>
          <p:cNvPr id="1509379" name="Rectangle 3"/>
          <p:cNvSpPr>
            <a:spLocks noGrp="1" noChangeArrowheads="1"/>
          </p:cNvSpPr>
          <p:nvPr>
            <p:ph sz="quarter" idx="1"/>
          </p:nvPr>
        </p:nvSpPr>
        <p:spPr/>
        <p:txBody>
          <a:bodyPr>
            <a:normAutofit fontScale="92500" lnSpcReduction="10000"/>
          </a:bodyPr>
          <a:lstStyle/>
          <a:p>
            <a:pPr eaLnBrk="1" hangingPunct="1">
              <a:defRPr/>
            </a:pPr>
            <a:r>
              <a:rPr lang="en-US" b="1" dirty="0" smtClean="0"/>
              <a:t>Action:</a:t>
            </a:r>
            <a:r>
              <a:rPr lang="en-US" dirty="0" smtClean="0"/>
              <a:t> </a:t>
            </a:r>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a:t>
            </a:r>
          </a:p>
          <a:p>
            <a:pPr lvl="1" eaLnBrk="1" hangingPunct="1">
              <a:defRPr/>
            </a:pPr>
            <a:r>
              <a:rPr lang="en-US" dirty="0" smtClean="0">
                <a:solidFill>
                  <a:srgbClr val="C00000"/>
                </a:solidFill>
              </a:rPr>
              <a:t>Preserves Beta Cells</a:t>
            </a:r>
          </a:p>
          <a:p>
            <a:pPr eaLnBrk="1" hangingPunct="1">
              <a:defRPr/>
            </a:pPr>
            <a:r>
              <a:rPr lang="en-US" sz="2800" b="1" dirty="0" smtClean="0"/>
              <a:t>Exenatide Dosing</a:t>
            </a:r>
            <a:r>
              <a:rPr lang="en-US" dirty="0" smtClean="0"/>
              <a:t>: </a:t>
            </a:r>
            <a:endParaRPr lang="en-US" dirty="0"/>
          </a:p>
          <a:p>
            <a:pPr lvl="2">
              <a:defRPr/>
            </a:pPr>
            <a:r>
              <a:rPr lang="en-US" sz="2400" dirty="0" smtClean="0"/>
              <a:t>5-10 mcg before</a:t>
            </a:r>
            <a:r>
              <a:rPr lang="en-US" sz="2400" dirty="0" smtClean="0">
                <a:solidFill>
                  <a:srgbClr val="FFC000"/>
                </a:solidFill>
              </a:rPr>
              <a:t> </a:t>
            </a:r>
            <a:r>
              <a:rPr lang="en-US" sz="2400" dirty="0" smtClean="0"/>
              <a:t>break, dinner </a:t>
            </a:r>
          </a:p>
          <a:p>
            <a:pPr lvl="2">
              <a:defRPr/>
            </a:pPr>
            <a:r>
              <a:rPr lang="en-US" sz="2400" dirty="0" smtClean="0"/>
              <a:t>Long acting version  - 1x week (available in pens in 2015)</a:t>
            </a:r>
          </a:p>
          <a:p>
            <a:pPr eaLnBrk="1" hangingPunct="1">
              <a:defRPr/>
            </a:pPr>
            <a:r>
              <a:rPr lang="en-US" b="1" dirty="0" smtClean="0"/>
              <a:t>Efficacy:</a:t>
            </a:r>
            <a:r>
              <a:rPr lang="en-US" dirty="0" smtClean="0"/>
              <a:t> </a:t>
            </a:r>
            <a:r>
              <a:rPr lang="en-US" sz="2800" dirty="0" smtClean="0"/>
              <a:t>Decreases A1c by 0.7%, wt by 3lbs </a:t>
            </a:r>
          </a:p>
          <a:p>
            <a:pPr eaLnBrk="1" hangingPunct="1">
              <a:defRPr/>
            </a:pPr>
            <a:r>
              <a:rPr lang="en-US" sz="2800" b="1" dirty="0" smtClean="0"/>
              <a:t>Indication</a:t>
            </a:r>
            <a:r>
              <a:rPr lang="en-US" sz="2800" dirty="0" smtClean="0"/>
              <a:t>: For type 2s only  - mono or in combo</a:t>
            </a:r>
          </a:p>
          <a:p>
            <a:pPr eaLnBrk="1" hangingPunct="1">
              <a:defRPr/>
            </a:pPr>
            <a:r>
              <a:rPr lang="en-US" b="1" dirty="0" smtClean="0"/>
              <a:t> </a:t>
            </a:r>
            <a:endParaRPr lang="en-US" sz="2800" dirty="0" smtClean="0"/>
          </a:p>
        </p:txBody>
      </p:sp>
      <p:graphicFrame>
        <p:nvGraphicFramePr>
          <p:cNvPr id="51205" name="Object 4"/>
          <p:cNvGraphicFramePr>
            <a:graphicFrameLocks noChangeAspect="1"/>
          </p:cNvGraphicFramePr>
          <p:nvPr>
            <p:extLst>
              <p:ext uri="{D42A27DB-BD31-4B8C-83A1-F6EECF244321}">
                <p14:modId xmlns:p14="http://schemas.microsoft.com/office/powerpoint/2010/main" val="4198114406"/>
              </p:ext>
            </p:extLst>
          </p:nvPr>
        </p:nvGraphicFramePr>
        <p:xfrm>
          <a:off x="762000" y="5485233"/>
          <a:ext cx="3613786" cy="533400"/>
        </p:xfrm>
        <a:graphic>
          <a:graphicData uri="http://schemas.openxmlformats.org/presentationml/2006/ole">
            <mc:AlternateContent xmlns:mc="http://schemas.openxmlformats.org/markup-compatibility/2006">
              <mc:Choice xmlns:v="urn:schemas-microsoft-com:vml" Requires="v">
                <p:oleObj spid="_x0000_s70826"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485233"/>
                        <a:ext cx="3613786" cy="533400"/>
                      </a:xfrm>
                      <a:prstGeom prst="rect">
                        <a:avLst/>
                      </a:prstGeom>
                      <a:noFill/>
                      <a:ln>
                        <a:noFill/>
                      </a:ln>
                      <a:effectLst/>
                      <a:extLst/>
                    </p:spPr>
                  </p:pic>
                </p:oleObj>
              </mc:Fallback>
            </mc:AlternateContent>
          </a:graphicData>
        </a:graphic>
      </p:graphicFrame>
      <p:graphicFrame>
        <p:nvGraphicFramePr>
          <p:cNvPr id="51206" name="Object 5"/>
          <p:cNvGraphicFramePr>
            <a:graphicFrameLocks noChangeAspect="1"/>
          </p:cNvGraphicFramePr>
          <p:nvPr>
            <p:extLst>
              <p:ext uri="{D42A27DB-BD31-4B8C-83A1-F6EECF244321}">
                <p14:modId xmlns:p14="http://schemas.microsoft.com/office/powerpoint/2010/main" val="1277413822"/>
              </p:ext>
            </p:extLst>
          </p:nvPr>
        </p:nvGraphicFramePr>
        <p:xfrm>
          <a:off x="4572000" y="5485233"/>
          <a:ext cx="3632121" cy="534567"/>
        </p:xfrm>
        <a:graphic>
          <a:graphicData uri="http://schemas.openxmlformats.org/presentationml/2006/ole">
            <mc:AlternateContent xmlns:mc="http://schemas.openxmlformats.org/markup-compatibility/2006">
              <mc:Choice xmlns:v="urn:schemas-microsoft-com:vml" Requires="v">
                <p:oleObj spid="_x0000_s70827"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5485233"/>
                        <a:ext cx="3632121" cy="534567"/>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32239070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8" end="8"/>
                                            </p:txEl>
                                          </p:spTgt>
                                        </p:tgtEl>
                                        <p:attrNameLst>
                                          <p:attrName>style.visibility</p:attrName>
                                        </p:attrNameLst>
                                      </p:cBhvr>
                                      <p:to>
                                        <p:strVal val="visible"/>
                                      </p:to>
                                    </p:set>
                                    <p:anim calcmode="lin" valueType="num">
                                      <p:cBhvr additive="base">
                                        <p:cTn id="32"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6" end="6"/>
                                            </p:txEl>
                                          </p:spTgt>
                                        </p:tgtEl>
                                        <p:attrNameLst>
                                          <p:attrName>style.visibility</p:attrName>
                                        </p:attrNameLst>
                                      </p:cBhvr>
                                      <p:to>
                                        <p:strVal val="visible"/>
                                      </p:to>
                                    </p:set>
                                    <p:anim calcmode="lin" valueType="num">
                                      <p:cBhvr additive="base">
                                        <p:cTn id="42"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7" end="7"/>
                                            </p:txEl>
                                          </p:spTgt>
                                        </p:tgtEl>
                                        <p:attrNameLst>
                                          <p:attrName>style.visibility</p:attrName>
                                        </p:attrNameLst>
                                      </p:cBhvr>
                                      <p:to>
                                        <p:strVal val="visible"/>
                                      </p:to>
                                    </p:set>
                                    <p:anim calcmode="lin" valueType="num">
                                      <p:cBhvr additive="base">
                                        <p:cTn id="47"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30000"/>
                            </p:stCondLst>
                            <p:childTnLst>
                              <p:par>
                                <p:cTn id="55" presetID="2" presetClass="entr" presetSubtype="4" fill="hold" nodeType="afterEffect">
                                  <p:stCondLst>
                                    <p:cond delay="0"/>
                                  </p:stCondLst>
                                  <p:childTnLst>
                                    <p:set>
                                      <p:cBhvr>
                                        <p:cTn id="56" dur="1" fill="hold">
                                          <p:stCondLst>
                                            <p:cond delay="0"/>
                                          </p:stCondLst>
                                        </p:cTn>
                                        <p:tgtEl>
                                          <p:spTgt spid="1509379">
                                            <p:txEl>
                                              <p:pRg st="10" end="10"/>
                                            </p:txEl>
                                          </p:spTgt>
                                        </p:tgtEl>
                                        <p:attrNameLst>
                                          <p:attrName>style.visibility</p:attrName>
                                        </p:attrNameLst>
                                      </p:cBhvr>
                                      <p:to>
                                        <p:strVal val="visible"/>
                                      </p:to>
                                    </p:set>
                                    <p:anim calcmode="lin" valueType="num">
                                      <p:cBhvr additive="base">
                                        <p:cTn id="57" dur="3000" fill="hold"/>
                                        <p:tgtEl>
                                          <p:spTgt spid="1509379">
                                            <p:txEl>
                                              <p:pRg st="10" end="10"/>
                                            </p:txEl>
                                          </p:spTgt>
                                        </p:tgtEl>
                                        <p:attrNameLst>
                                          <p:attrName>ppt_x</p:attrName>
                                        </p:attrNameLst>
                                      </p:cBhvr>
                                      <p:tavLst>
                                        <p:tav tm="0">
                                          <p:val>
                                            <p:strVal val="#ppt_x"/>
                                          </p:val>
                                        </p:tav>
                                        <p:tav tm="100000">
                                          <p:val>
                                            <p:strVal val="#ppt_x"/>
                                          </p:val>
                                        </p:tav>
                                      </p:tavLst>
                                    </p:anim>
                                    <p:anim calcmode="lin" valueType="num">
                                      <p:cBhvr additive="base">
                                        <p:cTn id="58" dur="3000" fill="hold"/>
                                        <p:tgtEl>
                                          <p:spTgt spid="150937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152400"/>
            <a:ext cx="8229600" cy="121920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sz="5500" dirty="0" smtClean="0"/>
              <a:t> –</a:t>
            </a:r>
            <a:r>
              <a:rPr lang="en-US" sz="3200" dirty="0" smtClean="0"/>
              <a:t> </a:t>
            </a:r>
            <a:br>
              <a:rPr lang="en-US" sz="3200" dirty="0" smtClean="0"/>
            </a:br>
            <a:r>
              <a:rPr lang="en-US" dirty="0" err="1" smtClean="0"/>
              <a:t>Albiglutide</a:t>
            </a:r>
            <a:r>
              <a:rPr lang="en-US" dirty="0" smtClean="0"/>
              <a:t> - </a:t>
            </a:r>
            <a:r>
              <a:rPr lang="en-US" dirty="0" err="1" smtClean="0"/>
              <a:t>Tanzeum</a:t>
            </a:r>
            <a:endParaRPr lang="en-US" dirty="0" smtClean="0"/>
          </a:p>
        </p:txBody>
      </p:sp>
      <p:sp>
        <p:nvSpPr>
          <p:cNvPr id="1509379" name="Rectangle 3"/>
          <p:cNvSpPr>
            <a:spLocks noGrp="1" noChangeArrowheads="1"/>
          </p:cNvSpPr>
          <p:nvPr>
            <p:ph sz="quarter" idx="1"/>
          </p:nvPr>
        </p:nvSpPr>
        <p:spPr>
          <a:xfrm>
            <a:off x="457200" y="1371600"/>
            <a:ext cx="4876800" cy="3733800"/>
          </a:xfrm>
        </p:spPr>
        <p:txBody>
          <a:bodyPr>
            <a:normAutofit/>
          </a:bodyPr>
          <a:lstStyle/>
          <a:p>
            <a:pPr marL="0" indent="0" eaLnBrk="1" hangingPunct="1">
              <a:buFont typeface="Wingdings" pitchFamily="2" charset="2"/>
              <a:buNone/>
              <a:defRPr/>
            </a:pPr>
            <a:endParaRPr lang="en-US" sz="1100" dirty="0" smtClean="0"/>
          </a:p>
          <a:p>
            <a:pPr eaLnBrk="1" hangingPunct="1">
              <a:defRPr/>
            </a:pPr>
            <a:r>
              <a:rPr lang="en-US" sz="2400" b="1" dirty="0" smtClean="0"/>
              <a:t>Once a Week Dosing</a:t>
            </a:r>
            <a:r>
              <a:rPr lang="en-US" sz="2400" dirty="0" smtClean="0"/>
              <a:t>: 30 – 50mg</a:t>
            </a:r>
          </a:p>
          <a:p>
            <a:pPr eaLnBrk="1" hangingPunct="1">
              <a:defRPr/>
            </a:pPr>
            <a:r>
              <a:rPr lang="en-US" sz="2400" b="1" dirty="0" smtClean="0"/>
              <a:t>Efficacy:</a:t>
            </a:r>
            <a:r>
              <a:rPr lang="en-US" sz="2400" dirty="0" smtClean="0"/>
              <a:t> </a:t>
            </a:r>
            <a:br>
              <a:rPr lang="en-US" sz="2400" dirty="0" smtClean="0"/>
            </a:br>
            <a:r>
              <a:rPr lang="en-US" sz="2400" dirty="0" smtClean="0"/>
              <a:t>Decreases A1c by ~ 1%, wt by ~2lbs </a:t>
            </a:r>
          </a:p>
          <a:p>
            <a:pPr eaLnBrk="1" hangingPunct="1">
              <a:defRPr/>
            </a:pPr>
            <a:r>
              <a:rPr lang="en-US" sz="2400" b="1" dirty="0" smtClean="0"/>
              <a:t>Indication</a:t>
            </a:r>
            <a:r>
              <a:rPr lang="en-US" sz="2400" dirty="0" smtClean="0"/>
              <a:t>: For type 2s only   </a:t>
            </a:r>
          </a:p>
          <a:p>
            <a:pPr eaLnBrk="1" hangingPunct="1">
              <a:defRPr/>
            </a:pPr>
            <a:r>
              <a:rPr lang="en-US" sz="2400" b="1" dirty="0" smtClean="0"/>
              <a:t>Other</a:t>
            </a:r>
            <a:r>
              <a:rPr lang="en-US" sz="2400" dirty="0" smtClean="0"/>
              <a:t>: Pen injector</a:t>
            </a:r>
          </a:p>
          <a:p>
            <a:pPr eaLnBrk="1" hangingPunct="1">
              <a:defRPr/>
            </a:pPr>
            <a:r>
              <a:rPr lang="en-US" sz="2400" b="1" dirty="0" smtClean="0"/>
              <a:t>Caution</a:t>
            </a:r>
            <a:r>
              <a:rPr lang="en-US" sz="2400" dirty="0" smtClean="0">
                <a:solidFill>
                  <a:schemeClr val="accent4">
                    <a:lumMod val="75000"/>
                  </a:schemeClr>
                </a:solidFill>
              </a:rPr>
              <a:t>: </a:t>
            </a:r>
            <a:r>
              <a:rPr lang="en-US" sz="2400" dirty="0" smtClean="0"/>
              <a:t>not indicated for those with history of medullary thyroid tumor -  pancreatitis warning  </a:t>
            </a:r>
          </a:p>
        </p:txBody>
      </p:sp>
      <p:pic>
        <p:nvPicPr>
          <p:cNvPr id="2" name="Picture 1"/>
          <p:cNvPicPr>
            <a:picLocks noChangeAspect="1"/>
          </p:cNvPicPr>
          <p:nvPr/>
        </p:nvPicPr>
        <p:blipFill>
          <a:blip r:embed="rId4"/>
          <a:stretch>
            <a:fillRect/>
          </a:stretch>
        </p:blipFill>
        <p:spPr>
          <a:xfrm>
            <a:off x="5408471" y="1371600"/>
            <a:ext cx="3303729" cy="3733800"/>
          </a:xfrm>
          <a:prstGeom prst="rect">
            <a:avLst/>
          </a:prstGeom>
        </p:spPr>
      </p:pic>
      <p:pic>
        <p:nvPicPr>
          <p:cNvPr id="3" name="Picture 2"/>
          <p:cNvPicPr>
            <a:picLocks noChangeAspect="1"/>
          </p:cNvPicPr>
          <p:nvPr/>
        </p:nvPicPr>
        <p:blipFill>
          <a:blip r:embed="rId5"/>
          <a:stretch>
            <a:fillRect/>
          </a:stretch>
        </p:blipFill>
        <p:spPr>
          <a:xfrm>
            <a:off x="457200" y="5197475"/>
            <a:ext cx="7515225" cy="1076325"/>
          </a:xfrm>
          <a:prstGeom prst="rect">
            <a:avLst/>
          </a:prstGeom>
        </p:spPr>
      </p:pic>
    </p:spTree>
    <p:custDataLst>
      <p:tags r:id="rId1"/>
    </p:custDataLst>
    <p:extLst>
      <p:ext uri="{BB962C8B-B14F-4D97-AF65-F5344CB8AC3E}">
        <p14:creationId xmlns:p14="http://schemas.microsoft.com/office/powerpoint/2010/main" val="3544838821"/>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990600" y="152400"/>
            <a:ext cx="7032916" cy="5986555"/>
          </a:xfrm>
          <a:prstGeom prst="rect">
            <a:avLst/>
          </a:prstGeom>
        </p:spPr>
      </p:pic>
    </p:spTree>
    <p:custDataLst>
      <p:tags r:id="rId1"/>
    </p:custDataLst>
    <p:extLst>
      <p:ext uri="{BB962C8B-B14F-4D97-AF65-F5344CB8AC3E}">
        <p14:creationId xmlns:p14="http://schemas.microsoft.com/office/powerpoint/2010/main" val="163452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0600"/>
            <a:ext cx="8229600" cy="1314550"/>
          </a:xfrm>
        </p:spPr>
        <p:txBody>
          <a:bodyPr>
            <a:normAutofit fontScale="90000"/>
          </a:bodyPr>
          <a:lstStyle/>
          <a:p>
            <a:r>
              <a:rPr lang="en-US" dirty="0" smtClean="0"/>
              <a:t>For all the Previous DPP-IV and GLP-1 Agonists</a:t>
            </a:r>
            <a:endParaRPr lang="en-US" dirty="0"/>
          </a:p>
        </p:txBody>
      </p:sp>
      <p:sp>
        <p:nvSpPr>
          <p:cNvPr id="4" name="Content Placeholder 3"/>
          <p:cNvSpPr>
            <a:spLocks noGrp="1"/>
          </p:cNvSpPr>
          <p:nvPr>
            <p:ph sz="quarter" idx="1"/>
          </p:nvPr>
        </p:nvSpPr>
        <p:spPr>
          <a:xfrm>
            <a:off x="457200" y="1600200"/>
            <a:ext cx="4648200" cy="4556760"/>
          </a:xfrm>
        </p:spPr>
        <p:txBody>
          <a:bodyPr/>
          <a:lstStyle/>
          <a:p>
            <a:pPr>
              <a:buFont typeface="Arial" pitchFamily="34" charset="0"/>
              <a:buChar char="•"/>
            </a:pPr>
            <a:r>
              <a:rPr lang="en-US" sz="4000" dirty="0" smtClean="0">
                <a:solidFill>
                  <a:srgbClr val="FF0000"/>
                </a:solidFill>
              </a:rPr>
              <a:t>Pancreatitis Warning</a:t>
            </a:r>
          </a:p>
          <a:p>
            <a:pPr lvl="1">
              <a:buFont typeface="Arial" pitchFamily="34" charset="0"/>
              <a:buChar char="•"/>
            </a:pPr>
            <a:r>
              <a:rPr lang="en-US" dirty="0" smtClean="0"/>
              <a:t>Please tell all patients to report signs right away and discontinue meds</a:t>
            </a:r>
          </a:p>
          <a:p>
            <a:pPr lvl="1">
              <a:buFont typeface="Arial" pitchFamily="34" charset="0"/>
              <a:buChar char="•"/>
            </a:pPr>
            <a:r>
              <a:rPr lang="en-US" dirty="0" smtClean="0"/>
              <a:t>Signs include:</a:t>
            </a:r>
          </a:p>
          <a:p>
            <a:pPr lvl="1">
              <a:buFont typeface="Arial" pitchFamily="34" charset="0"/>
              <a:buChar char="•"/>
            </a:pPr>
            <a:r>
              <a:rPr lang="en-US" dirty="0" smtClean="0"/>
              <a:t>Sudden abdominal pain, nausea and vomiting</a:t>
            </a:r>
          </a:p>
          <a:p>
            <a:pPr>
              <a:buFont typeface="Arial" pitchFamily="34" charset="0"/>
              <a:buChar char="•"/>
            </a:pPr>
            <a:r>
              <a:rPr lang="en-US" dirty="0" smtClean="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600200"/>
            <a:ext cx="2927604" cy="4404360"/>
          </a:xfrm>
          <a:prstGeom prst="rect">
            <a:avLst/>
          </a:prstGeom>
        </p:spPr>
      </p:pic>
    </p:spTree>
    <p:custDataLst>
      <p:tags r:id="rId1"/>
    </p:custDataLst>
    <p:extLst>
      <p:ext uri="{BB962C8B-B14F-4D97-AF65-F5344CB8AC3E}">
        <p14:creationId xmlns:p14="http://schemas.microsoft.com/office/powerpoint/2010/main" val="66253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ucsf.edu/sites/default/files/fields/field_insert_file/news/type1diabetes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147" y="84053"/>
            <a:ext cx="5455251" cy="6748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973" y="236479"/>
            <a:ext cx="5325598" cy="584775"/>
          </a:xfrm>
          <a:prstGeom prst="rect">
            <a:avLst/>
          </a:prstGeom>
          <a:solidFill>
            <a:schemeClr val="accent4"/>
          </a:solidFill>
        </p:spPr>
        <p:txBody>
          <a:bodyPr wrap="square" rtlCol="0">
            <a:spAutoFit/>
          </a:bodyPr>
          <a:lstStyle/>
          <a:p>
            <a:r>
              <a:rPr lang="en-US" sz="3200" dirty="0" smtClean="0">
                <a:latin typeface="Calibri" panose="020F0502020204030204" pitchFamily="34" charset="0"/>
              </a:rPr>
              <a:t>Type 1 Diabetes Facts </a:t>
            </a:r>
            <a:endParaRPr lang="en-US" sz="32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400916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t>Incretin</a:t>
            </a:r>
            <a:r>
              <a:rPr lang="en-US" dirty="0" smtClean="0"/>
              <a:t> </a:t>
            </a:r>
            <a:r>
              <a:rPr lang="en-US" dirty="0" err="1" smtClean="0"/>
              <a:t>Mimetics</a:t>
            </a:r>
            <a:r>
              <a:rPr lang="en-US" dirty="0" smtClean="0"/>
              <a:t>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(GI)</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5791200"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47900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dirty="0" smtClean="0"/>
              <a:t>Next Step?</a:t>
            </a:r>
          </a:p>
        </p:txBody>
      </p:sp>
      <p:sp>
        <p:nvSpPr>
          <p:cNvPr id="3" name="Content Placeholder 2"/>
          <p:cNvSpPr>
            <a:spLocks noGrp="1"/>
          </p:cNvSpPr>
          <p:nvPr>
            <p:ph sz="quarter" idx="1"/>
          </p:nvPr>
        </p:nvSpPr>
        <p:spPr>
          <a:xfrm>
            <a:off x="685800" y="1371600"/>
            <a:ext cx="7696200" cy="4468813"/>
          </a:xfrm>
        </p:spPr>
        <p:txBody>
          <a:bodyPr/>
          <a:lstStyle/>
          <a:p>
            <a:pPr>
              <a:defRPr/>
            </a:pPr>
            <a:r>
              <a:rPr lang="en-US" dirty="0" smtClean="0"/>
              <a:t>69 year old male, BMI 25, on Metformin 1000mg BID and </a:t>
            </a:r>
            <a:r>
              <a:rPr lang="en-US" dirty="0" err="1" smtClean="0"/>
              <a:t>Exenatide</a:t>
            </a:r>
            <a:r>
              <a:rPr lang="en-US" dirty="0" smtClean="0"/>
              <a:t> 10mcg before breakfast and dinner. </a:t>
            </a:r>
          </a:p>
          <a:p>
            <a:pPr>
              <a:defRPr/>
            </a:pPr>
            <a:r>
              <a:rPr lang="en-US" dirty="0" smtClean="0"/>
              <a:t>Pt overweight - A1c 8.1%.  </a:t>
            </a:r>
            <a:r>
              <a:rPr lang="en-US" dirty="0" err="1" smtClean="0"/>
              <a:t>Creat</a:t>
            </a:r>
            <a:r>
              <a:rPr lang="en-US" dirty="0" smtClean="0"/>
              <a:t> 1.2</a:t>
            </a:r>
            <a:endParaRPr lang="en-US" dirty="0"/>
          </a:p>
        </p:txBody>
      </p:sp>
      <p:pic>
        <p:nvPicPr>
          <p:cNvPr id="112644" name="Picture 2" descr="C:\Users\bev\AppData\Local\Microsoft\Windows\Temporary Internet Files\Content.IE5\7GPPI1RU\MM90030341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91000"/>
            <a:ext cx="226853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852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858000"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a:t>
            </a:r>
            <a:r>
              <a:rPr lang="en-US" sz="2400" dirty="0" err="1" smtClean="0"/>
              <a:t>glucosuria</a:t>
            </a:r>
            <a:r>
              <a:rPr lang="en-US" sz="2400" dirty="0" smtClean="0"/>
              <a:t>)</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705600" y="304800"/>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498316" y="2162857"/>
            <a:ext cx="7655084" cy="2088929"/>
          </a:xfrm>
          <a:prstGeom prst="rect">
            <a:avLst/>
          </a:prstGeom>
        </p:spPr>
      </p:pic>
      <p:pic>
        <p:nvPicPr>
          <p:cNvPr id="4" name="Picture 3"/>
          <p:cNvPicPr>
            <a:picLocks noChangeAspect="1"/>
          </p:cNvPicPr>
          <p:nvPr/>
        </p:nvPicPr>
        <p:blipFill>
          <a:blip r:embed="rId7"/>
          <a:stretch>
            <a:fillRect/>
          </a:stretch>
        </p:blipFill>
        <p:spPr>
          <a:xfrm>
            <a:off x="498316" y="4286076"/>
            <a:ext cx="4572000" cy="1921213"/>
          </a:xfrm>
          <a:prstGeom prst="rect">
            <a:avLst/>
          </a:prstGeom>
        </p:spPr>
      </p:pic>
    </p:spTree>
    <p:custDataLst>
      <p:tags r:id="rId1"/>
    </p:custDataLst>
    <p:extLst>
      <p:ext uri="{BB962C8B-B14F-4D97-AF65-F5344CB8AC3E}">
        <p14:creationId xmlns:p14="http://schemas.microsoft.com/office/powerpoint/2010/main" val="105982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665163" y="1451180"/>
            <a:ext cx="8001000" cy="4000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Monitor B/P, K+ &amp; renal function. </a:t>
            </a:r>
          </a:p>
          <a:p>
            <a:pPr>
              <a:defRPr/>
            </a:pPr>
            <a:r>
              <a:rPr lang="en-US" dirty="0" smtClean="0"/>
              <a:t>Side effects: hypotension, UTI, increased urination, genital yeast infections. </a:t>
            </a:r>
          </a:p>
          <a:p>
            <a:pPr>
              <a:defRPr/>
            </a:pPr>
            <a:r>
              <a:rPr lang="en-US" dirty="0" smtClean="0"/>
              <a:t>Improves beta cell function?</a:t>
            </a:r>
          </a:p>
          <a:p>
            <a:pPr lvl="1">
              <a:defRPr/>
            </a:pPr>
            <a:r>
              <a:rPr lang="en-US" dirty="0" smtClean="0"/>
              <a:t>Reverses glucoses toxicity by increasing GLUT4 transport in muscle</a:t>
            </a:r>
          </a:p>
          <a:p>
            <a:pPr lvl="1">
              <a:defRPr/>
            </a:pPr>
            <a:r>
              <a:rPr lang="en-US" dirty="0"/>
              <a:t>I</a:t>
            </a:r>
            <a:r>
              <a:rPr lang="en-US" dirty="0" smtClean="0"/>
              <a:t>ncrease liver sensitivity to insulin and decreases gluconeogenesis.</a:t>
            </a:r>
          </a:p>
          <a:p>
            <a:pPr marL="0" indent="0">
              <a:buNone/>
              <a:defRPr/>
            </a:pPr>
            <a:r>
              <a:rPr lang="en-US" dirty="0" smtClean="0"/>
              <a:t> </a:t>
            </a:r>
          </a:p>
          <a:p>
            <a:pPr marL="0" indent="0">
              <a:buFont typeface="Arial" charset="0"/>
              <a:buNone/>
              <a:defRPr/>
            </a:pPr>
            <a:r>
              <a:rPr lang="en-US" dirty="0" smtClean="0"/>
              <a:t>	</a:t>
            </a:r>
          </a:p>
        </p:txBody>
      </p:sp>
      <p:sp>
        <p:nvSpPr>
          <p:cNvPr id="6" name="Rectangle 5"/>
          <p:cNvSpPr/>
          <p:nvPr/>
        </p:nvSpPr>
        <p:spPr>
          <a:xfrm>
            <a:off x="722313" y="333375"/>
            <a:ext cx="5472112" cy="707886"/>
          </a:xfrm>
          <a:prstGeom prst="rect">
            <a:avLst/>
          </a:prstGeom>
        </p:spPr>
        <p:txBody>
          <a:bodyPr>
            <a:spAutoFit/>
          </a:bodyPr>
          <a:lstStyle/>
          <a:p>
            <a:pPr>
              <a:defRPr/>
            </a:pPr>
            <a:r>
              <a:rPr lang="en-US" sz="4000" dirty="0">
                <a:solidFill>
                  <a:schemeClr val="accent1">
                    <a:lumMod val="75000"/>
                  </a:schemeClr>
                </a:solidFill>
                <a:latin typeface="Tahoma" pitchFamily="34" charset="0"/>
                <a:ea typeface="Tahoma" pitchFamily="34" charset="0"/>
                <a:cs typeface="Tahoma" pitchFamily="34" charset="0"/>
              </a:rPr>
              <a:t>SGLT2 Inhibitors – </a:t>
            </a:r>
            <a:r>
              <a:rPr lang="en-US" sz="4000" dirty="0" smtClean="0">
                <a:solidFill>
                  <a:schemeClr val="accent1">
                    <a:lumMod val="75000"/>
                  </a:schemeClr>
                </a:solidFill>
                <a:latin typeface="Tahoma" pitchFamily="34" charset="0"/>
                <a:ea typeface="Tahoma" pitchFamily="34" charset="0"/>
                <a:cs typeface="Tahoma" pitchFamily="34" charset="0"/>
              </a:rPr>
              <a:t> </a:t>
            </a:r>
            <a:endParaRPr lang="en-US" sz="4000" dirty="0">
              <a:solidFill>
                <a:schemeClr val="accent1">
                  <a:lumMod val="75000"/>
                </a:schemeClr>
              </a:solidFill>
              <a:latin typeface="Tahoma" pitchFamily="34" charset="0"/>
              <a:ea typeface="Tahoma" pitchFamily="34" charset="0"/>
              <a:cs typeface="Tahoma" pitchFamily="34" charset="0"/>
            </a:endParaRPr>
          </a:p>
        </p:txBody>
      </p:sp>
      <p:sp>
        <p:nvSpPr>
          <p:cNvPr id="3" name="Title 2"/>
          <p:cNvSpPr>
            <a:spLocks noGrp="1"/>
          </p:cNvSpPr>
          <p:nvPr>
            <p:ph type="title"/>
          </p:nvPr>
        </p:nvSpPr>
        <p:spPr/>
        <p:txBody>
          <a:bodyPr/>
          <a:lstStyle/>
          <a:p>
            <a:r>
              <a:rPr lang="en-US" dirty="0" smtClean="0"/>
              <a:t>Considerations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9968" y="25194"/>
            <a:ext cx="1556832" cy="2235611"/>
          </a:xfrm>
          <a:prstGeom prst="rect">
            <a:avLst/>
          </a:prstGeom>
        </p:spPr>
      </p:pic>
    </p:spTree>
    <p:custDataLst>
      <p:tags r:id="rId1"/>
    </p:custDataLst>
    <p:extLst>
      <p:ext uri="{BB962C8B-B14F-4D97-AF65-F5344CB8AC3E}">
        <p14:creationId xmlns:p14="http://schemas.microsoft.com/office/powerpoint/2010/main" val="35134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SGLT2 Inhibitors- How do they 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41964" y="234569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a:solidFill>
                  <a:prstClr val="black"/>
                </a:solidFill>
                <a:latin typeface="Helvetica" pitchFamily="34" charset="0"/>
              </a:rPr>
              <a:t>No</a:t>
            </a:r>
            <a:r>
              <a:rPr lang="en-US" sz="2800" b="1" dirty="0">
                <a:solidFill>
                  <a:prstClr val="black"/>
                </a:solidFill>
                <a:latin typeface="Helvetica" pitchFamily="34" charset="0"/>
              </a:rPr>
              <a:t> </a:t>
            </a:r>
            <a:endParaRPr lang="en-US" sz="1600" b="1" dirty="0">
              <a:solidFill>
                <a:prstClr val="black"/>
              </a:solidFill>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endParaRPr lang="en-US" sz="1600" b="1" dirty="0">
              <a:solidFill>
                <a:prstClr val="black"/>
              </a:solidFill>
              <a:latin typeface="Helvetica" pitchFamily="34" charset="0"/>
            </a:endParaRPr>
          </a:p>
        </p:txBody>
      </p:sp>
      <p:sp>
        <p:nvSpPr>
          <p:cNvPr id="7" name="Rectangle 284"/>
          <p:cNvSpPr>
            <a:spLocks noChangeArrowheads="1"/>
          </p:cNvSpPr>
          <p:nvPr/>
        </p:nvSpPr>
        <p:spPr bwMode="auto">
          <a:xfrm>
            <a:off x="6305550" y="2864806"/>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Yes?</a:t>
            </a:r>
            <a:endParaRPr lang="en-US" sz="16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112738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57200" y="1447800"/>
            <a:ext cx="8229600" cy="4709160"/>
          </a:xfrm>
        </p:spPr>
        <p:txBody>
          <a:bodyPr>
            <a:normAutofit fontScale="92500"/>
          </a:bodyPr>
          <a:lstStyle/>
          <a:p>
            <a:pPr eaLnBrk="1" hangingPunct="1">
              <a:lnSpc>
                <a:spcPct val="80000"/>
              </a:lnSpc>
              <a:defRPr/>
            </a:pPr>
            <a:r>
              <a:rPr lang="en-US" sz="2800" b="1" dirty="0" smtClean="0"/>
              <a:t>Action</a:t>
            </a:r>
            <a:r>
              <a:rPr lang="en-US" sz="2800" dirty="0" smtClean="0"/>
              <a:t>: </a:t>
            </a:r>
            <a:r>
              <a:rPr lang="en-US" sz="2400" dirty="0" smtClean="0"/>
              <a:t>decrease insulin resistance by making muscle and adipose cells more sensitive to insulin.  Decrease free fatty acids</a:t>
            </a:r>
          </a:p>
          <a:p>
            <a:pPr eaLnBrk="1" hangingPunct="1">
              <a:lnSpc>
                <a:spcPct val="80000"/>
              </a:lnSpc>
              <a:defRPr/>
            </a:pPr>
            <a:endParaRPr lang="en-US" sz="12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smtClean="0"/>
              <a:t>pioglitazone (Actos) – bladder cancer warning</a:t>
            </a:r>
          </a:p>
          <a:p>
            <a:pPr lvl="2" eaLnBrk="1" hangingPunct="1">
              <a:lnSpc>
                <a:spcPct val="80000"/>
              </a:lnSpc>
              <a:defRPr/>
            </a:pPr>
            <a:r>
              <a:rPr lang="en-US" sz="2400" dirty="0" smtClean="0"/>
              <a:t>Dosing: 15-45 mg daily  </a:t>
            </a:r>
          </a:p>
          <a:p>
            <a:pPr lvl="1" eaLnBrk="1" hangingPunct="1">
              <a:lnSpc>
                <a:spcPct val="80000"/>
              </a:lnSpc>
              <a:defRPr/>
            </a:pPr>
            <a:r>
              <a:rPr lang="en-US" sz="2400" dirty="0" smtClean="0"/>
              <a:t>rosiglitazone (Avandia) – restriction relaxed</a:t>
            </a:r>
          </a:p>
          <a:p>
            <a:pPr lvl="2" eaLnBrk="1" hangingPunct="1">
              <a:lnSpc>
                <a:spcPct val="80000"/>
              </a:lnSpc>
              <a:defRPr/>
            </a:pPr>
            <a:r>
              <a:rPr lang="en-US" sz="2400" dirty="0" smtClean="0"/>
              <a:t>Dosing: 4-8 mg daily</a:t>
            </a:r>
          </a:p>
          <a:p>
            <a:pPr lvl="2" eaLnBrk="1" hangingPunct="1">
              <a:lnSpc>
                <a:spcPct val="80000"/>
              </a:lnSpc>
              <a:defRPr/>
            </a:pPr>
            <a:endParaRPr lang="en-US" dirty="0" smtClean="0"/>
          </a:p>
          <a:p>
            <a:pPr eaLnBrk="1" hangingPunct="1">
              <a:lnSpc>
                <a:spcPct val="80000"/>
              </a:lnSpc>
              <a:defRPr/>
            </a:pPr>
            <a:r>
              <a:rPr lang="en-US" sz="2800" b="1" dirty="0" smtClean="0"/>
              <a:t>Efficacy/ Considerations</a:t>
            </a:r>
            <a:r>
              <a:rPr lang="en-US" sz="2400" dirty="0" smtClean="0"/>
              <a:t>  </a:t>
            </a:r>
          </a:p>
          <a:p>
            <a:pPr lvl="1" eaLnBrk="1" hangingPunct="1">
              <a:lnSpc>
                <a:spcPct val="80000"/>
              </a:lnSpc>
              <a:defRPr/>
            </a:pPr>
            <a:r>
              <a:rPr lang="en-US" sz="2400" dirty="0" smtClean="0"/>
              <a:t>Reduce A1C ~0.5-1.0%</a:t>
            </a:r>
          </a:p>
          <a:p>
            <a:pPr lvl="1" eaLnBrk="1" hangingPunct="1">
              <a:lnSpc>
                <a:spcPct val="80000"/>
              </a:lnSpc>
              <a:defRPr/>
            </a:pPr>
            <a:r>
              <a:rPr lang="en-US" sz="2400" dirty="0" smtClean="0"/>
              <a:t>6 weeks for maximum effect</a:t>
            </a:r>
          </a:p>
          <a:p>
            <a:pPr lvl="1" eaLnBrk="1" hangingPunct="1">
              <a:lnSpc>
                <a:spcPct val="80000"/>
              </a:lnSpc>
              <a:defRPr/>
            </a:pPr>
            <a:r>
              <a:rPr lang="en-US" sz="2400" dirty="0" smtClean="0"/>
              <a:t>$100 a month</a:t>
            </a:r>
          </a:p>
          <a:p>
            <a:pPr lvl="1" eaLnBrk="1" hangingPunct="1">
              <a:lnSpc>
                <a:spcPct val="80000"/>
              </a:lnSpc>
              <a:defRPr/>
            </a:pPr>
            <a:r>
              <a:rPr lang="en-US" sz="2400" dirty="0" smtClean="0"/>
              <a:t>Can cause fluid retention, not indicated w/ CHF</a:t>
            </a:r>
          </a:p>
          <a:p>
            <a:pPr lvl="1" eaLnBrk="1" hangingPunct="1">
              <a:lnSpc>
                <a:spcPct val="80000"/>
              </a:lnSpc>
              <a:defRPr/>
            </a:pPr>
            <a:endParaRPr lang="en-US" sz="2400" dirty="0" smtClean="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smtClean="0"/>
              <a:t>Indications for Insulin Sensitizers </a:t>
            </a:r>
            <a:br>
              <a:rPr lang="en-US" sz="4000" dirty="0" smtClean="0"/>
            </a:br>
            <a:r>
              <a:rPr lang="en-US" sz="2700" dirty="0" smtClean="0"/>
              <a:t>Rosiglitazone (Avandia), Pioglitazone (</a:t>
            </a:r>
            <a:r>
              <a:rPr lang="en-US" sz="2700" dirty="0" err="1" smtClean="0"/>
              <a:t>Actos</a:t>
            </a:r>
            <a:r>
              <a:rPr lang="en-US" sz="2700" dirty="0" smtClean="0"/>
              <a:t>)</a:t>
            </a:r>
            <a:endParaRPr lang="en-US" sz="3200" dirty="0" smtClean="0"/>
          </a:p>
        </p:txBody>
      </p:sp>
    </p:spTree>
    <p:custDataLst>
      <p:tags r:id="rId1"/>
    </p:custDataLst>
    <p:extLst>
      <p:ext uri="{BB962C8B-B14F-4D97-AF65-F5344CB8AC3E}">
        <p14:creationId xmlns:p14="http://schemas.microsoft.com/office/powerpoint/2010/main" val="56515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TZDs – How do they 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18250" y="2396045"/>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46472" y="3452744"/>
            <a:ext cx="1783128"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Yes/No</a:t>
            </a:r>
            <a:endParaRPr lang="en-US" sz="1600" b="1" dirty="0">
              <a:latin typeface="Helvetica" pitchFamily="34" charset="0"/>
            </a:endParaRPr>
          </a:p>
        </p:txBody>
      </p:sp>
      <p:sp>
        <p:nvSpPr>
          <p:cNvPr id="7" name="Rectangle 284"/>
          <p:cNvSpPr>
            <a:spLocks noChangeArrowheads="1"/>
          </p:cNvSpPr>
          <p:nvPr/>
        </p:nvSpPr>
        <p:spPr bwMode="auto">
          <a:xfrm>
            <a:off x="6318250" y="2873307"/>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Yes</a:t>
            </a:r>
            <a:r>
              <a:rPr lang="en-US" sz="2800" b="1" dirty="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4" y="3960813"/>
            <a:ext cx="125412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a:t>
            </a:r>
            <a:r>
              <a:rPr lang="en-US" sz="2800" b="1" dirty="0" smtClean="0">
                <a:latin typeface="Helvetica" pitchFamily="34" charset="0"/>
              </a:rPr>
              <a:t> </a:t>
            </a:r>
            <a:endParaRPr lang="en-US" sz="1600" b="1" dirty="0">
              <a:latin typeface="Helvetica" pitchFamily="34" charset="0"/>
            </a:endParaRPr>
          </a:p>
        </p:txBody>
      </p:sp>
      <p:sp>
        <p:nvSpPr>
          <p:cNvPr id="9" name="Rectangle 284"/>
          <p:cNvSpPr>
            <a:spLocks noChangeArrowheads="1"/>
          </p:cNvSpPr>
          <p:nvPr/>
        </p:nvSpPr>
        <p:spPr bwMode="auto">
          <a:xfrm>
            <a:off x="6477000" y="4541838"/>
            <a:ext cx="15240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Yes/No</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8324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lstStyle/>
          <a:p>
            <a:r>
              <a:rPr lang="fr-FR" dirty="0"/>
              <a:t>Questions?</a:t>
            </a:r>
          </a:p>
          <a:p>
            <a:r>
              <a:rPr lang="fr-FR" dirty="0" smtClean="0"/>
              <a:t>Email </a:t>
            </a:r>
            <a:r>
              <a:rPr lang="fr-FR" dirty="0"/>
              <a:t>bev@diabetesed.net</a:t>
            </a:r>
          </a:p>
          <a:p>
            <a:r>
              <a:rPr lang="fr-FR" dirty="0" smtClean="0"/>
              <a:t>Web  www.DiabetesEd.net</a:t>
            </a:r>
            <a:endParaRPr lang="fr-FR" dirty="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1230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434909183"/>
              </p:ext>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52313"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34837077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381285" y="1962752"/>
            <a:ext cx="1258824" cy="1810512"/>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356" y="1862644"/>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74" y="1480344"/>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302" y="3149373"/>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309302" y="5215252"/>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381285" y="127234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351420" y="3109913"/>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2563243" y="4930376"/>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816" y="4426616"/>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183556" y="4118641"/>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dirty="0">
                <a:latin typeface="Arial" panose="020B0604020202020204" pitchFamily="34" charset="0"/>
              </a:rPr>
              <a:t>Adam Morrison</a:t>
            </a:r>
            <a:r>
              <a:rPr lang="en-US" sz="1400" dirty="0">
                <a:latin typeface="Arial" panose="020B0604020202020204" pitchFamily="34" charset="0"/>
              </a:rPr>
              <a:t> </a:t>
            </a:r>
          </a:p>
        </p:txBody>
      </p:sp>
      <p:sp>
        <p:nvSpPr>
          <p:cNvPr id="56337" name="TextBox 16"/>
          <p:cNvSpPr txBox="1">
            <a:spLocks noChangeArrowheads="1"/>
          </p:cNvSpPr>
          <p:nvPr/>
        </p:nvSpPr>
        <p:spPr bwMode="auto">
          <a:xfrm>
            <a:off x="4401484" y="5835923"/>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327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sz="quarter" idx="1"/>
          </p:nvPr>
        </p:nvSpPr>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53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sz="quarter" idx="1"/>
          </p:nvPr>
        </p:nvSpPr>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406472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424"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425"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sz="quarter" idx="1"/>
          </p:nvPr>
        </p:nvSpPr>
        <p:spPr>
          <a:xfrm>
            <a:off x="457200" y="1447800"/>
            <a:ext cx="8229600" cy="47091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i="1" dirty="0" smtClean="0">
                <a:solidFill>
                  <a:schemeClr val="folHlink"/>
                </a:solidFill>
              </a:rPr>
              <a:t>Manifestations of Insulin Resistance</a:t>
            </a:r>
            <a:endParaRPr lang="en-US" dirty="0" smtClean="0">
              <a:solidFill>
                <a:schemeClr val="folHlink"/>
              </a:solidFill>
            </a:endParaRPr>
          </a:p>
        </p:txBody>
      </p:sp>
      <p:pic>
        <p:nvPicPr>
          <p:cNvPr id="3686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0670" y="14478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2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85677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186740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smtClean="0"/>
              <a:t>Acanthosis Nigricans (AN) 	</a:t>
            </a:r>
          </a:p>
        </p:txBody>
      </p:sp>
      <p:sp>
        <p:nvSpPr>
          <p:cNvPr id="58371" name="Rectangle 3"/>
          <p:cNvSpPr>
            <a:spLocks noGrp="1" noChangeArrowheads="1"/>
          </p:cNvSpPr>
          <p:nvPr>
            <p:ph sz="quarter"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ustDataLst>
      <p:tags r:id="rId1"/>
    </p:custDataLst>
    <p:extLst>
      <p:ext uri="{BB962C8B-B14F-4D97-AF65-F5344CB8AC3E}">
        <p14:creationId xmlns:p14="http://schemas.microsoft.com/office/powerpoint/2010/main" val="425021076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432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2014</a:t>
            </a:r>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1 in 3 of US adults have pre diabetes (79 mil)</a:t>
            </a:r>
            <a:endParaRPr lang="en-US" dirty="0"/>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dirty="0" smtClean="0"/>
              <a:t>Diabetes is also associated with: </a:t>
            </a:r>
          </a:p>
        </p:txBody>
      </p:sp>
      <p:sp>
        <p:nvSpPr>
          <p:cNvPr id="1759235" name="Rectangle 3"/>
          <p:cNvSpPr>
            <a:spLocks noGrp="1" noChangeArrowheads="1"/>
          </p:cNvSpPr>
          <p:nvPr>
            <p:ph sz="quarter" idx="1"/>
          </p:nvPr>
        </p:nvSpPr>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5656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47043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76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339871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42030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2097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smtClean="0"/>
              <a:t>Other Causes of Hyperglycemia</a:t>
            </a:r>
          </a:p>
        </p:txBody>
      </p:sp>
      <p:sp>
        <p:nvSpPr>
          <p:cNvPr id="3" name="Content Placeholder 2"/>
          <p:cNvSpPr>
            <a:spLocks noGrp="1"/>
          </p:cNvSpPr>
          <p:nvPr>
            <p:ph sz="quarter" idx="1"/>
          </p:nvPr>
        </p:nvSpPr>
        <p:spPr>
          <a:xfrm>
            <a:off x="304800" y="1371600"/>
            <a:ext cx="8382000" cy="478536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4294967295"/>
          </p:nvPr>
        </p:nvSpPr>
        <p:spPr>
          <a:xfrm>
            <a:off x="5029200" y="1371600"/>
            <a:ext cx="3429000" cy="38862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5854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normAutofit fontScale="90000"/>
          </a:bodyPr>
          <a:lstStyle/>
          <a:p>
            <a:pPr>
              <a:defRPr/>
            </a:pPr>
            <a:r>
              <a:rPr lang="en-US" dirty="0" smtClean="0"/>
              <a:t>Flash Mob – World Diabetes Day to Beat It</a:t>
            </a:r>
            <a:endParaRPr lang="en-US" dirty="0"/>
          </a:p>
        </p:txBody>
      </p:sp>
      <p:sp>
        <p:nvSpPr>
          <p:cNvPr id="4" name="Content Placeholder 3"/>
          <p:cNvSpPr>
            <a:spLocks noGrp="1"/>
          </p:cNvSpPr>
          <p:nvPr>
            <p:ph sz="quarter" idx="1"/>
          </p:nvPr>
        </p:nvSpPr>
        <p:spPr>
          <a:xfrm>
            <a:off x="457200" y="1524000"/>
            <a:ext cx="8229600" cy="4632960"/>
          </a:xfrm>
        </p:spPr>
        <p:txBody>
          <a:bodyPr/>
          <a:lstStyle/>
          <a:p>
            <a:pPr lvl="1">
              <a:defRPr/>
            </a:pPr>
            <a:r>
              <a:rPr lang="en-US" dirty="0" smtClean="0"/>
              <a:t>March  R/C/R</a:t>
            </a:r>
          </a:p>
          <a:p>
            <a:pPr lvl="1">
              <a:defRPr/>
            </a:pPr>
            <a:r>
              <a:rPr lang="en-US" dirty="0" smtClean="0"/>
              <a:t>Fred Astaire</a:t>
            </a:r>
          </a:p>
          <a:p>
            <a:pPr lvl="1">
              <a:defRPr/>
            </a:pPr>
            <a:r>
              <a:rPr lang="en-US" dirty="0" smtClean="0"/>
              <a:t>Point R/L</a:t>
            </a:r>
          </a:p>
          <a:p>
            <a:pPr lvl="1">
              <a:defRPr/>
            </a:pPr>
            <a:r>
              <a:rPr lang="en-US" dirty="0" smtClean="0"/>
              <a:t>Arms up, down</a:t>
            </a:r>
          </a:p>
          <a:p>
            <a:pPr lvl="1">
              <a:defRPr/>
            </a:pPr>
            <a:r>
              <a:rPr lang="en-US" dirty="0" smtClean="0"/>
              <a:t>Shoulder Walk</a:t>
            </a:r>
          </a:p>
          <a:p>
            <a:pPr lvl="1">
              <a:defRPr/>
            </a:pPr>
            <a:r>
              <a:rPr lang="en-US" dirty="0" smtClean="0"/>
              <a:t>Punch down/up</a:t>
            </a:r>
          </a:p>
          <a:p>
            <a:pPr lvl="1">
              <a:defRPr/>
            </a:pPr>
            <a:r>
              <a:rPr lang="en-US" dirty="0" smtClean="0"/>
              <a:t>Scoot </a:t>
            </a:r>
            <a:r>
              <a:rPr lang="en-US" dirty="0" err="1" smtClean="0"/>
              <a:t>Rt</a:t>
            </a:r>
            <a:r>
              <a:rPr lang="en-US" dirty="0" smtClean="0"/>
              <a:t>/Left</a:t>
            </a:r>
          </a:p>
          <a:p>
            <a:pPr lvl="1">
              <a:defRPr/>
            </a:pPr>
            <a:r>
              <a:rPr lang="en-US" dirty="0" smtClean="0"/>
              <a:t>Reach up R/L</a:t>
            </a:r>
          </a:p>
          <a:p>
            <a:pPr lvl="1">
              <a:defRPr/>
            </a:pPr>
            <a:r>
              <a:rPr lang="en-US" dirty="0" smtClean="0"/>
              <a:t>Shoulder Walk</a:t>
            </a:r>
          </a:p>
          <a:p>
            <a:pPr lvl="1">
              <a:defRPr/>
            </a:pPr>
            <a:endParaRPr lang="en-US" dirty="0"/>
          </a:p>
        </p:txBody>
      </p:sp>
      <p:sp>
        <p:nvSpPr>
          <p:cNvPr id="3" name="Text Placeholder 2"/>
          <p:cNvSpPr>
            <a:spLocks noGrp="1"/>
          </p:cNvSpPr>
          <p:nvPr>
            <p:ph type="body" sz="half" idx="4294967295"/>
          </p:nvPr>
        </p:nvSpPr>
        <p:spPr>
          <a:xfrm>
            <a:off x="5106988" y="1598613"/>
            <a:ext cx="4037012" cy="4497387"/>
          </a:xfrm>
        </p:spPr>
        <p:txBody>
          <a:bodyPr/>
          <a:lstStyle/>
          <a:p>
            <a:pPr>
              <a:buFont typeface="Arial" panose="020B0604020202020204" pitchFamily="34" charset="0"/>
              <a:buChar char="•"/>
              <a:defRPr/>
            </a:pPr>
            <a:r>
              <a:rPr lang="en-US" sz="2800" dirty="0" smtClean="0"/>
              <a:t>Open door</a:t>
            </a:r>
          </a:p>
          <a:p>
            <a:pPr>
              <a:buFont typeface="Arial" panose="020B0604020202020204" pitchFamily="34" charset="0"/>
              <a:buChar char="•"/>
              <a:defRPr/>
            </a:pPr>
            <a:r>
              <a:rPr lang="en-US" sz="2800" dirty="0" smtClean="0"/>
              <a:t>Ride Horse</a:t>
            </a:r>
          </a:p>
          <a:p>
            <a:pPr>
              <a:buFont typeface="Arial" panose="020B0604020202020204" pitchFamily="34" charset="0"/>
              <a:buChar char="•"/>
              <a:defRPr/>
            </a:pPr>
            <a:r>
              <a:rPr lang="en-US" sz="2800" dirty="0" smtClean="0"/>
              <a:t>Scoot </a:t>
            </a:r>
            <a:r>
              <a:rPr lang="en-US" sz="2800" dirty="0" err="1" smtClean="0"/>
              <a:t>Rt</a:t>
            </a:r>
            <a:r>
              <a:rPr lang="en-US" sz="2800" dirty="0" smtClean="0"/>
              <a:t>/Left</a:t>
            </a:r>
          </a:p>
          <a:p>
            <a:pPr>
              <a:buFont typeface="Arial" panose="020B0604020202020204" pitchFamily="34" charset="0"/>
              <a:buChar char="•"/>
              <a:defRPr/>
            </a:pPr>
            <a:r>
              <a:rPr lang="en-US" sz="2800" dirty="0" smtClean="0"/>
              <a:t>Turn R &amp; Clap, then L</a:t>
            </a:r>
          </a:p>
          <a:p>
            <a:pPr>
              <a:buFont typeface="Arial" panose="020B0604020202020204" pitchFamily="34" charset="0"/>
              <a:buChar char="•"/>
              <a:defRPr/>
            </a:pPr>
            <a:r>
              <a:rPr lang="en-US" sz="2800" dirty="0" smtClean="0"/>
              <a:t>Shoulder Walk</a:t>
            </a:r>
          </a:p>
          <a:p>
            <a:pPr>
              <a:buFont typeface="Arial" panose="020B0604020202020204" pitchFamily="34" charset="0"/>
              <a:buChar char="•"/>
              <a:defRPr/>
            </a:pPr>
            <a:r>
              <a:rPr lang="en-US" sz="2800" dirty="0" smtClean="0"/>
              <a:t>Punch down/up</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260482"/>
            <a:ext cx="1696173" cy="2926958"/>
          </a:xfrm>
          <a:prstGeom prst="rect">
            <a:avLst/>
          </a:prstGeom>
        </p:spPr>
      </p:pic>
    </p:spTree>
    <p:custDataLst>
      <p:tags r:id="rId1"/>
    </p:custDataLst>
    <p:extLst>
      <p:ext uri="{BB962C8B-B14F-4D97-AF65-F5344CB8AC3E}">
        <p14:creationId xmlns:p14="http://schemas.microsoft.com/office/powerpoint/2010/main" val="199480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3690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t>
            </a:r>
            <a:r>
              <a:rPr lang="en-US" sz="4000" dirty="0" smtClean="0"/>
              <a:t>and </a:t>
            </a:r>
            <a:r>
              <a:rPr lang="en-US" sz="4000" dirty="0"/>
              <a:t>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a:t>
            </a:r>
            <a:r>
              <a:rPr lang="en-US" sz="2800" dirty="0" smtClean="0"/>
              <a:t>hyperglycemia is a signal that warrants our attention.</a:t>
            </a:r>
          </a:p>
        </p:txBody>
      </p:sp>
    </p:spTree>
    <p:custDataLst>
      <p:tags r:id="rId1"/>
    </p:custDataLst>
    <p:extLst>
      <p:ext uri="{BB962C8B-B14F-4D97-AF65-F5344CB8AC3E}">
        <p14:creationId xmlns:p14="http://schemas.microsoft.com/office/powerpoint/2010/main" val="426869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049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sz="quarter" idx="1"/>
            <p:extLst/>
          </p:nvPr>
        </p:nvGraphicFramePr>
        <p:xfrm>
          <a:off x="685800" y="1630362"/>
          <a:ext cx="7772400" cy="4114800"/>
        </p:xfrm>
        <a:graphic>
          <a:graphicData uri="http://schemas.openxmlformats.org/presentationml/2006/ole">
            <mc:AlternateContent xmlns:mc="http://schemas.openxmlformats.org/markup-compatibility/2006">
              <mc:Choice xmlns:v="urn:schemas-microsoft-com:vml" Requires="v">
                <p:oleObj spid="_x0000_s79890"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85800" y="163036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480802" y="1405553"/>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2" name="TextBox 15"/>
          <p:cNvSpPr txBox="1">
            <a:spLocks noChangeArrowheads="1"/>
          </p:cNvSpPr>
          <p:nvPr/>
        </p:nvSpPr>
        <p:spPr bwMode="auto">
          <a:xfrm>
            <a:off x="6834398" y="4860131"/>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latin typeface="Arial" pitchFamily="34" charset="0"/>
              </a:rPr>
              <a:t>Umpierrez</a:t>
            </a:r>
            <a:r>
              <a:rPr lang="en-US" sz="1600" i="1" dirty="0">
                <a:latin typeface="Arial" pitchFamily="34" charset="0"/>
              </a:rPr>
              <a:t> et al</a:t>
            </a:r>
          </a:p>
        </p:txBody>
      </p:sp>
    </p:spTree>
    <p:custDataLst>
      <p:tags r:id="rId2"/>
    </p:custDataLst>
    <p:extLst>
      <p:ext uri="{BB962C8B-B14F-4D97-AF65-F5344CB8AC3E}">
        <p14:creationId xmlns:p14="http://schemas.microsoft.com/office/powerpoint/2010/main" val="136153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152400"/>
            <a:ext cx="8229600" cy="1187449"/>
          </a:xfrm>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sz="quarter" idx="1"/>
            <p:extLst/>
          </p:nvPr>
        </p:nvGraphicFramePr>
        <p:xfrm>
          <a:off x="639764" y="1694107"/>
          <a:ext cx="8288161" cy="4387850"/>
        </p:xfrm>
        <a:graphic>
          <a:graphicData uri="http://schemas.openxmlformats.org/presentationml/2006/ole">
            <mc:AlternateContent xmlns:mc="http://schemas.openxmlformats.org/markup-compatibility/2006">
              <mc:Choice xmlns:v="urn:schemas-microsoft-com:vml" Requires="v">
                <p:oleObj spid="_x0000_s80914"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39764" y="1694107"/>
                        <a:ext cx="8288161" cy="438785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778918"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1" name="Text Box 5"/>
          <p:cNvSpPr txBox="1">
            <a:spLocks noChangeArrowheads="1"/>
          </p:cNvSpPr>
          <p:nvPr/>
        </p:nvSpPr>
        <p:spPr bwMode="auto">
          <a:xfrm>
            <a:off x="3082131" y="5676409"/>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7450931" y="2433145"/>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3" name="Text Box 7"/>
          <p:cNvSpPr txBox="1">
            <a:spLocks noChangeArrowheads="1"/>
          </p:cNvSpPr>
          <p:nvPr/>
        </p:nvSpPr>
        <p:spPr bwMode="auto">
          <a:xfrm>
            <a:off x="5105400" y="4215361"/>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4" name="Text Box 8"/>
          <p:cNvSpPr txBox="1">
            <a:spLocks noChangeArrowheads="1"/>
          </p:cNvSpPr>
          <p:nvPr/>
        </p:nvSpPr>
        <p:spPr bwMode="auto">
          <a:xfrm>
            <a:off x="3352800" y="6030667"/>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103915775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p:txBody>
          <a:bodyPr>
            <a:normAutofit/>
          </a:bodyPr>
          <a:lstStyle/>
          <a:p>
            <a:pPr eaLnBrk="1" hangingPunct="1">
              <a:defRPr/>
            </a:pPr>
            <a:r>
              <a:rPr lang="en-US" sz="4000" dirty="0" smtClean="0"/>
              <a:t>BG Above Normal = Trouble</a:t>
            </a:r>
          </a:p>
        </p:txBody>
      </p:sp>
      <p:sp>
        <p:nvSpPr>
          <p:cNvPr id="934915" name="Rectangle 3"/>
          <p:cNvSpPr>
            <a:spLocks noGrp="1" noChangeArrowheads="1"/>
          </p:cNvSpPr>
          <p:nvPr>
            <p:ph sz="quarter" idx="1"/>
          </p:nvPr>
        </p:nvSpPr>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a:p>
            <a:pPr lvl="1" eaLnBrk="1" hangingPunct="1">
              <a:defRPr/>
            </a:pPr>
            <a:endParaRPr lang="en-US" dirty="0"/>
          </a:p>
          <a:p>
            <a:pPr lvl="1">
              <a:defRPr/>
            </a:pPr>
            <a:r>
              <a:rPr lang="en-US" sz="2400" b="1" dirty="0">
                <a:solidFill>
                  <a:srgbClr val="C00000"/>
                </a:solidFill>
              </a:rPr>
              <a:t>Any blood glucose above 140 requires treatment</a:t>
            </a:r>
          </a:p>
          <a:p>
            <a:pPr marL="274320" lvl="1" indent="0" algn="r" eaLnBrk="1" hangingPunct="1">
              <a:buNone/>
              <a:defRPr/>
            </a:pPr>
            <a:r>
              <a:rPr lang="en-US" dirty="0" err="1" smtClean="0"/>
              <a:t>Umpierrez</a:t>
            </a:r>
            <a:r>
              <a:rPr lang="en-US" dirty="0" smtClean="0"/>
              <a:t> et al</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905000"/>
            <a:ext cx="3200400" cy="2133600"/>
          </a:xfrm>
          <a:prstGeom prst="rect">
            <a:avLst/>
          </a:prstGeom>
        </p:spPr>
      </p:pic>
    </p:spTree>
    <p:custDataLst>
      <p:tags r:id="rId1"/>
    </p:custDataLst>
    <p:extLst>
      <p:ext uri="{BB962C8B-B14F-4D97-AF65-F5344CB8AC3E}">
        <p14:creationId xmlns:p14="http://schemas.microsoft.com/office/powerpoint/2010/main" val="291098149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258753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3281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cellulitis of her foot.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75374105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smtClean="0"/>
              <a:t>In Patient Strategies – Start Early,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smtClean="0">
                <a:solidFill>
                  <a:srgbClr val="FF0000"/>
                </a:solidFill>
              </a:rPr>
              <a:t>Look for </a:t>
            </a:r>
            <a:br>
              <a:rPr lang="en-US" sz="2800" dirty="0" smtClean="0">
                <a:solidFill>
                  <a:srgbClr val="FF0000"/>
                </a:solidFill>
              </a:rPr>
            </a:br>
            <a:r>
              <a:rPr lang="en-US" sz="2800" dirty="0" smtClean="0">
                <a:solidFill>
                  <a:srgbClr val="FF0000"/>
                </a:solidFill>
              </a:rPr>
              <a:t>“teaching moment” opportunities</a:t>
            </a:r>
            <a:endParaRPr lang="en-US" sz="2800" dirty="0">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112220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Running into Roadblocks?</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52598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9402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7959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normAutofit/>
          </a:bodyPr>
          <a:lstStyle/>
          <a:p>
            <a:pPr eaLnBrk="1" hangingPunct="1"/>
            <a:r>
              <a:rPr lang="en-US" sz="3600" smtClean="0"/>
              <a:t>How Often Should I Check?</a:t>
            </a:r>
          </a:p>
        </p:txBody>
      </p:sp>
      <p:sp>
        <p:nvSpPr>
          <p:cNvPr id="1438724" name="Rectangle 4"/>
          <p:cNvSpPr>
            <a:spLocks noChangeArrowheads="1"/>
          </p:cNvSpPr>
          <p:nvPr/>
        </p:nvSpPr>
        <p:spPr bwMode="auto">
          <a:xfrm>
            <a:off x="465966" y="1219200"/>
            <a:ext cx="6773034" cy="46783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Be realistic!!</a:t>
            </a: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1 – </a:t>
            </a:r>
            <a:r>
              <a:rPr lang="en-US" sz="3200" dirty="0" smtClean="0">
                <a:latin typeface="Tahoma" pitchFamily="34" charset="0"/>
              </a:rPr>
              <a:t>as often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2 </a:t>
            </a:r>
            <a:r>
              <a:rPr lang="en-US" sz="3200" dirty="0" smtClean="0">
                <a:latin typeface="Tahoma" pitchFamily="34" charset="0"/>
              </a:rPr>
              <a:t>–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Consider:</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Types and timing of meds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Goals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Ability (physical and emotional)</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Finances</a:t>
            </a:r>
          </a:p>
          <a:p>
            <a:pPr marL="342900" indent="-342900">
              <a:spcBef>
                <a:spcPct val="20000"/>
              </a:spcBef>
              <a:buClr>
                <a:schemeClr val="tx2"/>
              </a:buClr>
              <a:buSzPct val="60000"/>
              <a:buFont typeface="Wingdings" pitchFamily="2" charset="2"/>
              <a:buBlip>
                <a:blip r:embed="rId4"/>
              </a:buBlip>
              <a:defRPr/>
            </a:pPr>
            <a:endParaRPr lang="en-US" sz="2800" dirty="0">
              <a:effectLst>
                <a:outerShdw blurRad="38100" dist="38100" dir="2700000" algn="tl">
                  <a:srgbClr val="000000"/>
                </a:outerShdw>
              </a:effectLst>
              <a:latin typeface="Tahoma"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1204365"/>
            <a:ext cx="1828571" cy="1828571"/>
          </a:xfrm>
          <a:prstGeom prst="rect">
            <a:avLst/>
          </a:prstGeom>
        </p:spPr>
      </p:pic>
    </p:spTree>
    <p:custDataLst>
      <p:tags r:id="rId1"/>
    </p:custDataLst>
    <p:extLst>
      <p:ext uri="{BB962C8B-B14F-4D97-AF65-F5344CB8AC3E}">
        <p14:creationId xmlns:p14="http://schemas.microsoft.com/office/powerpoint/2010/main" val="423429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4294967295"/>
          </p:nvPr>
        </p:nvSpPr>
        <p:spPr>
          <a:xfrm>
            <a:off x="533400" y="1447800"/>
            <a:ext cx="5943600" cy="49530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88" y="1752600"/>
            <a:ext cx="2088333" cy="2414257"/>
          </a:xfrm>
          <a:prstGeom prst="rect">
            <a:avLst/>
          </a:prstGeom>
        </p:spPr>
      </p:pic>
    </p:spTree>
    <p:custDataLst>
      <p:tags r:id="rId1"/>
    </p:custDataLst>
    <p:extLst>
      <p:ext uri="{BB962C8B-B14F-4D97-AF65-F5344CB8AC3E}">
        <p14:creationId xmlns:p14="http://schemas.microsoft.com/office/powerpoint/2010/main" val="2808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231" y="3155698"/>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299" y="3149311"/>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1015" y="3149311"/>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4017962" y="1412875"/>
            <a:ext cx="4406106"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
              </a:spcBef>
              <a:buFontTx/>
              <a:buChar char="•"/>
            </a:pPr>
            <a:endParaRPr lang="en-US" dirty="0" smtClean="0">
              <a:latin typeface="Antique Olive" pitchFamily="34" charset="0"/>
            </a:endParaRPr>
          </a:p>
          <a:p>
            <a:pPr>
              <a:spcBef>
                <a:spcPct val="5000"/>
              </a:spcBef>
              <a:buFontTx/>
              <a:buChar char="•"/>
            </a:pPr>
            <a:r>
              <a:rPr lang="en-US" dirty="0" smtClean="0">
                <a:latin typeface="Antique Olive" pitchFamily="34" charset="0"/>
              </a:rPr>
              <a:t>0.3 </a:t>
            </a:r>
            <a:r>
              <a:rPr lang="en-US" dirty="0">
                <a:latin typeface="Antique Olive" pitchFamily="34" charset="0"/>
              </a:rPr>
              <a:t>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919" y="160997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28774"/>
            <a:ext cx="8179700" cy="1284101"/>
          </a:xfrm>
        </p:spPr>
        <p:txBody>
          <a:bodyPr>
            <a:normAutofit fontScale="90000"/>
          </a:bodyPr>
          <a:lstStyle/>
          <a:p>
            <a:pPr>
              <a:spcBef>
                <a:spcPct val="50000"/>
              </a:spcBef>
            </a:pPr>
            <a:r>
              <a:rPr lang="en-US" b="1" dirty="0">
                <a:latin typeface="Antique Olive" pitchFamily="34" charset="0"/>
              </a:rPr>
              <a:t>New Meters – a little goes a long way</a:t>
            </a:r>
            <a:endParaRPr lang="en-US" dirty="0">
              <a:latin typeface="Antique Olive" pitchFamily="34" charset="0"/>
            </a:endParaRPr>
          </a:p>
        </p:txBody>
      </p:sp>
    </p:spTree>
    <p:custDataLst>
      <p:tags r:id="rId1"/>
    </p:custDataLst>
    <p:extLst>
      <p:ext uri="{BB962C8B-B14F-4D97-AF65-F5344CB8AC3E}">
        <p14:creationId xmlns:p14="http://schemas.microsoft.com/office/powerpoint/2010/main" val="3284024450"/>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sz="quarter" idx="1"/>
          </p:nvPr>
        </p:nvSpPr>
        <p:spPr/>
        <p:txBody>
          <a:bodyPr/>
          <a:lstStyle/>
          <a:p>
            <a:pPr eaLnBrk="1" hangingPunct="1">
              <a:buFont typeface="Wingdings" pitchFamily="2" charset="2"/>
              <a:buNone/>
              <a:defRPr/>
            </a:pPr>
            <a:r>
              <a:rPr lang="en-US" sz="8800" smtClean="0"/>
              <a:t>Lift the sheets and look at the Feets!</a:t>
            </a:r>
          </a:p>
        </p:txBody>
      </p:sp>
    </p:spTree>
    <p:custDataLst>
      <p:tags r:id="rId1"/>
    </p:custDataLst>
    <p:extLst>
      <p:ext uri="{BB962C8B-B14F-4D97-AF65-F5344CB8AC3E}">
        <p14:creationId xmlns:p14="http://schemas.microsoft.com/office/powerpoint/2010/main" val="356242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21611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7385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a:xfrm>
            <a:off x="457200" y="196653"/>
            <a:ext cx="8229600" cy="1279526"/>
          </a:xfrm>
        </p:spPr>
        <p:txBody>
          <a:bodyPr>
            <a:normAutofit/>
          </a:bodyPr>
          <a:lstStyle/>
          <a:p>
            <a:pPr eaLnBrk="1" hangingPunct="1"/>
            <a:r>
              <a:rPr lang="en-US" sz="3200" dirty="0" smtClean="0"/>
              <a:t>5.07 monofilament = 10gms linear pressure </a:t>
            </a:r>
            <a:br>
              <a:rPr lang="en-US" sz="3200" dirty="0" smtClean="0"/>
            </a:br>
            <a:r>
              <a:rPr lang="en-US" sz="3200" dirty="0" smtClean="0"/>
              <a:t>If </a:t>
            </a:r>
            <a:r>
              <a:rPr lang="en-US" sz="3200" dirty="0" err="1" smtClean="0"/>
              <a:t>pt</a:t>
            </a:r>
            <a:r>
              <a:rPr lang="en-US" sz="3200" dirty="0" smtClean="0"/>
              <a:t> can’t feel pressure =  neuropathy</a:t>
            </a:r>
          </a:p>
        </p:txBody>
      </p:sp>
      <p:pic>
        <p:nvPicPr>
          <p:cNvPr id="2048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08" y="1600200"/>
            <a:ext cx="5841815" cy="461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656858" y="5063648"/>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dirty="0">
                <a:latin typeface="Arial" charset="0"/>
              </a:rPr>
              <a:t>Free Monofilaments</a:t>
            </a:r>
          </a:p>
          <a:p>
            <a:pPr algn="ctr" eaLnBrk="0" hangingPunct="0"/>
            <a:r>
              <a:rPr lang="en-US" b="1" dirty="0">
                <a:latin typeface="Arial" charset="0"/>
              </a:rPr>
              <a:t> http://www.hrsa.gov/leap/</a:t>
            </a:r>
            <a:endParaRPr lang="en-US" sz="3200" b="1" dirty="0">
              <a:latin typeface="Arial" charset="0"/>
            </a:endParaRPr>
          </a:p>
        </p:txBody>
      </p:sp>
    </p:spTree>
    <p:custDataLst>
      <p:tags r:id="rId1"/>
    </p:custDataLst>
    <p:extLst>
      <p:ext uri="{BB962C8B-B14F-4D97-AF65-F5344CB8AC3E}">
        <p14:creationId xmlns:p14="http://schemas.microsoft.com/office/powerpoint/2010/main" val="239553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1027"/>
          <p:cNvSpPr>
            <a:spLocks noGrp="1" noChangeArrowheads="1"/>
          </p:cNvSpPr>
          <p:nvPr>
            <p:ph sz="quarter" idx="1"/>
          </p:nvPr>
        </p:nvSpPr>
        <p:spPr>
          <a:xfrm>
            <a:off x="609600" y="1447800"/>
            <a:ext cx="8229600" cy="4937760"/>
          </a:xfrm>
        </p:spPr>
        <p:txBody>
          <a:bodyPr lIns="90477" tIns="44445" rIns="90477" bIns="44445">
            <a:normAutofit/>
          </a:bodyPr>
          <a:lstStyle/>
          <a:p>
            <a:pPr eaLnBrk="1" hangingPunct="1">
              <a:defRPr/>
            </a:pPr>
            <a:r>
              <a:rPr lang="en-US" dirty="0" smtClean="0"/>
              <a:t>Inspect and apply lotion to your feet every night before you go to bed.</a:t>
            </a:r>
          </a:p>
          <a:p>
            <a:pPr eaLnBrk="1" hangingPunct="1">
              <a:buFont typeface="Wingdings" pitchFamily="2" charset="2"/>
              <a:buNone/>
              <a:defRPr/>
            </a:pPr>
            <a:endParaRPr lang="en-US" dirty="0" smtClean="0"/>
          </a:p>
          <a:p>
            <a:pPr eaLnBrk="1" hangingPunct="1">
              <a:defRPr/>
            </a:pPr>
            <a:r>
              <a:rPr lang="en-US" dirty="0" smtClean="0"/>
              <a:t>Do NOT go barefoot, even in your house.  Always wear shoes!</a:t>
            </a:r>
          </a:p>
          <a:p>
            <a:pPr eaLnBrk="1" hangingPunct="1">
              <a:buFont typeface="Wingdings" pitchFamily="2" charset="2"/>
              <a:buNone/>
              <a:defRPr/>
            </a:pPr>
            <a:endParaRPr lang="en-US" dirty="0" smtClean="0"/>
          </a:p>
          <a:p>
            <a:pPr eaLnBrk="1" hangingPunct="1">
              <a:defRPr/>
            </a:pPr>
            <a:r>
              <a:rPr lang="en-US" dirty="0" smtClean="0"/>
              <a:t>Every time you see your doctor, take off your shoes and show your feet.</a:t>
            </a:r>
          </a:p>
          <a:p>
            <a:pPr eaLnBrk="1" hangingPunct="1">
              <a:buFont typeface="Wingdings" pitchFamily="2" charset="2"/>
              <a:buNone/>
              <a:defRPr/>
            </a:pPr>
            <a:endParaRPr lang="en-US" sz="2800" dirty="0" smtClean="0"/>
          </a:p>
        </p:txBody>
      </p:sp>
      <p:sp>
        <p:nvSpPr>
          <p:cNvPr id="4" name="Title 1"/>
          <p:cNvSpPr txBox="1">
            <a:spLocks/>
          </p:cNvSpPr>
          <p:nvPr/>
        </p:nvSpPr>
        <p:spPr>
          <a:xfrm>
            <a:off x="457200" y="152400"/>
            <a:ext cx="8229600" cy="990600"/>
          </a:xfrm>
          <a:prstGeom prst="rect">
            <a:avLst/>
          </a:prstGeom>
          <a:solidFill>
            <a:srgbClr val="B1D45A"/>
          </a:solidFill>
        </p:spPr>
        <p:txBody>
          <a:bodyPr vert="horz" anchor="b" anchorCtr="0">
            <a:normAutofit fontScale="92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smtClean="0"/>
              <a:t>Three Most Important Foot Care Tips</a:t>
            </a:r>
          </a:p>
        </p:txBody>
      </p:sp>
      <p:sp>
        <p:nvSpPr>
          <p:cNvPr id="2" name="Title 1"/>
          <p:cNvSpPr>
            <a:spLocks noGrp="1"/>
          </p:cNvSpPr>
          <p:nvPr>
            <p:ph type="title"/>
          </p:nvPr>
        </p:nvSpPr>
        <p:spPr/>
        <p:txBody>
          <a:bodyPr/>
          <a:lstStyle/>
          <a:p>
            <a:r>
              <a:rPr lang="en-US" dirty="0" smtClean="0"/>
              <a:t>3 Most Important Foot Care Tips</a:t>
            </a:r>
            <a:endParaRPr lang="en-US" dirty="0"/>
          </a:p>
        </p:txBody>
      </p:sp>
    </p:spTree>
    <p:custDataLst>
      <p:tags r:id="rId1"/>
    </p:custDataLst>
    <p:extLst>
      <p:ext uri="{BB962C8B-B14F-4D97-AF65-F5344CB8AC3E}">
        <p14:creationId xmlns:p14="http://schemas.microsoft.com/office/powerpoint/2010/main" val="343205506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smtClean="0"/>
              <a:t>Life Study – Mrs. Jones</a:t>
            </a:r>
          </a:p>
        </p:txBody>
      </p:sp>
      <p:sp>
        <p:nvSpPr>
          <p:cNvPr id="1701891" name="Rectangle 3"/>
          <p:cNvSpPr>
            <a:spLocks noGrp="1" noChangeArrowheads="1"/>
          </p:cNvSpPr>
          <p:nvPr>
            <p:ph type="body" idx="1"/>
          </p:nvPr>
        </p:nvSpPr>
        <p:spPr>
          <a:xfrm>
            <a:off x="457200" y="1600200"/>
            <a:ext cx="3429000" cy="4525963"/>
          </a:xfrm>
        </p:spPr>
        <p:txBody>
          <a:bodyPr/>
          <a:lstStyle/>
          <a:p>
            <a:pPr eaLnBrk="1" hangingPunct="1">
              <a:lnSpc>
                <a:spcPct val="80000"/>
              </a:lnSpc>
              <a:buFont typeface="Wingdings" pitchFamily="2" charset="2"/>
              <a:buNone/>
              <a:defRPr/>
            </a:pPr>
            <a:r>
              <a:rPr lang="en-US" sz="2800" dirty="0" smtClean="0"/>
              <a:t> </a:t>
            </a:r>
          </a:p>
          <a:p>
            <a:pPr eaLnBrk="1" hangingPunct="1">
              <a:lnSpc>
                <a:spcPct val="80000"/>
              </a:lnSpc>
              <a:defRPr/>
            </a:pPr>
            <a:r>
              <a:rPr lang="en-US" sz="3600" dirty="0" smtClean="0"/>
              <a:t>How would we manage her BG in hospital?</a:t>
            </a:r>
          </a:p>
          <a:p>
            <a:pPr marL="0" indent="0" eaLnBrk="1" hangingPunct="1">
              <a:lnSpc>
                <a:spcPct val="80000"/>
              </a:lnSpc>
              <a:buFont typeface="Wingdings" pitchFamily="2" charset="2"/>
              <a:buNone/>
              <a:defRPr/>
            </a:pPr>
            <a:endParaRPr lang="en-US" sz="2800" dirty="0" smtClean="0"/>
          </a:p>
        </p:txBody>
      </p:sp>
      <p:pic>
        <p:nvPicPr>
          <p:cNvPr id="95236" name="Picture 1" descr="C:\Users\bev\AppData\Local\Microsoft\Windows\Temporary Internet Files\Content.IE5\8BF83FHH\MP900443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419600" y="1600200"/>
            <a:ext cx="291465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8157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741116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for Discharge?</a:t>
            </a:r>
            <a:endParaRPr lang="en-US" dirty="0"/>
          </a:p>
        </p:txBody>
      </p:sp>
      <p:sp>
        <p:nvSpPr>
          <p:cNvPr id="4" name="Content Placeholder 3"/>
          <p:cNvSpPr>
            <a:spLocks noGrp="1"/>
          </p:cNvSpPr>
          <p:nvPr>
            <p:ph sz="quarter" idx="1"/>
          </p:nvPr>
        </p:nvSpPr>
        <p:spPr>
          <a:xfrm>
            <a:off x="4560252" y="1219200"/>
            <a:ext cx="4126547" cy="4937760"/>
          </a:xfrm>
        </p:spPr>
        <p:txBody>
          <a:bodyPr/>
          <a:lstStyle/>
          <a:p>
            <a:pPr>
              <a:defRPr/>
            </a:pPr>
            <a:r>
              <a:rPr lang="en-US" dirty="0" smtClean="0"/>
              <a:t>Mrs. Jones is improved and ready to go home.</a:t>
            </a:r>
          </a:p>
          <a:p>
            <a:pPr>
              <a:defRPr/>
            </a:pPr>
            <a:r>
              <a:rPr lang="en-US" dirty="0" smtClean="0"/>
              <a:t>What glucose management strategies for home?</a:t>
            </a:r>
          </a:p>
          <a:p>
            <a:pPr>
              <a:defRPr/>
            </a:pPr>
            <a:r>
              <a:rPr lang="en-US" dirty="0" smtClean="0"/>
              <a:t>Her A1c  is 9.3%</a:t>
            </a:r>
          </a:p>
          <a:p>
            <a:pPr>
              <a:defRPr/>
            </a:pPr>
            <a:endParaRPr lang="en-US" dirty="0"/>
          </a:p>
        </p:txBody>
      </p:sp>
      <p:pic>
        <p:nvPicPr>
          <p:cNvPr id="137220" name="Picture 1" descr="C:\Users\bev\AppData\Local\Microsoft\Windows\Temporary Internet Files\Content.IE5\INEAQAQO\MP900443643[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53390" y="1295400"/>
            <a:ext cx="4106863"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8818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solidFill>
                  <a:prstClr val="black"/>
                </a:solidFill>
                <a:latin typeface="Tahoma" pitchFamily="34" charset="0"/>
              </a:rPr>
              <a:t>D/C on basal bolus at same hospital dose.</a:t>
            </a:r>
          </a:p>
          <a:p>
            <a:pPr algn="ctr" eaLnBrk="1" hangingPunct="1"/>
            <a:endParaRPr lang="en-US" sz="1200" dirty="0">
              <a:solidFill>
                <a:prstClr val="black"/>
              </a:solidFill>
              <a:latin typeface="Tahoma" pitchFamily="34" charset="0"/>
            </a:endParaRPr>
          </a:p>
          <a:p>
            <a:pPr algn="ctr" eaLnBrk="1" hangingPunct="1"/>
            <a:r>
              <a:rPr lang="en-US" sz="2400" dirty="0">
                <a:solidFill>
                  <a:prstClr val="black"/>
                </a:solidFill>
                <a:latin typeface="Tahoma" pitchFamily="34" charset="0"/>
              </a:rPr>
              <a:t>Alternative: re-start oral agents and D/C on </a:t>
            </a:r>
            <a:r>
              <a:rPr lang="en-US" sz="2400" dirty="0" err="1">
                <a:solidFill>
                  <a:prstClr val="black"/>
                </a:solidFill>
                <a:latin typeface="Tahoma" pitchFamily="34" charset="0"/>
              </a:rPr>
              <a:t>glargine</a:t>
            </a:r>
            <a:r>
              <a:rPr lang="en-US" sz="2400" dirty="0">
                <a:solidFill>
                  <a:prstClr val="black"/>
                </a:solidFill>
                <a:latin typeface="Tahoma" pitchFamily="34" charset="0"/>
              </a:rPr>
              <a:t>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1257300" y="6238587"/>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solidFill>
                  <a:prstClr val="black"/>
                </a:solidFill>
                <a:hlinkClick r:id="rId4"/>
              </a:rPr>
              <a:t>Clinical Guidelines for the </a:t>
            </a:r>
            <a:r>
              <a:rPr lang="en-US" sz="1600" b="1" dirty="0" smtClean="0">
                <a:solidFill>
                  <a:prstClr val="black"/>
                </a:solidFill>
                <a:hlinkClick r:id="rId4"/>
              </a:rPr>
              <a:t>Management </a:t>
            </a:r>
            <a:r>
              <a:rPr lang="en-US" sz="1600" b="1" dirty="0">
                <a:solidFill>
                  <a:prstClr val="black"/>
                </a:solidFill>
                <a:hlinkClick r:id="rId4"/>
              </a:rPr>
              <a:t>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95871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04800"/>
            <a:ext cx="8458200" cy="1143000"/>
          </a:xfrm>
        </p:spPr>
        <p:txBody>
          <a:bodyPr/>
          <a:lstStyle/>
          <a:p>
            <a:pPr>
              <a:defRPr/>
            </a:pPr>
            <a:r>
              <a:rPr lang="en-US" dirty="0" smtClean="0"/>
              <a:t>Discharge Teaching</a:t>
            </a:r>
            <a:endParaRPr lang="en-US" dirty="0"/>
          </a:p>
        </p:txBody>
      </p:sp>
      <p:sp>
        <p:nvSpPr>
          <p:cNvPr id="6" name="Text Placeholder 5"/>
          <p:cNvSpPr>
            <a:spLocks noGrp="1"/>
          </p:cNvSpPr>
          <p:nvPr>
            <p:ph type="body" sz="half" idx="2"/>
          </p:nvPr>
        </p:nvSpPr>
        <p:spPr>
          <a:xfrm>
            <a:off x="4652010" y="1600200"/>
            <a:ext cx="3733800" cy="4800600"/>
          </a:xfrm>
        </p:spPr>
        <p:txBody>
          <a:bodyPr/>
          <a:lstStyle/>
          <a:p>
            <a:pPr>
              <a:defRPr/>
            </a:pPr>
            <a:r>
              <a:rPr lang="en-US" dirty="0" smtClean="0"/>
              <a:t>What supplies will she need?</a:t>
            </a:r>
          </a:p>
          <a:p>
            <a:pPr>
              <a:defRPr/>
            </a:pPr>
            <a:r>
              <a:rPr lang="en-US" dirty="0" smtClean="0"/>
              <a:t>What top 5 things do we need to teach her?</a:t>
            </a:r>
          </a:p>
          <a:p>
            <a:pPr>
              <a:defRPr/>
            </a:pPr>
            <a:r>
              <a:rPr lang="en-US" dirty="0" smtClean="0"/>
              <a:t>What resources can we provide?</a:t>
            </a:r>
          </a:p>
          <a:p>
            <a:pPr>
              <a:defRPr/>
            </a:pPr>
            <a:r>
              <a:rPr lang="en-US" dirty="0" smtClean="0"/>
              <a:t>What referrals?</a:t>
            </a:r>
            <a:endParaRPr lang="en-US" dirty="0"/>
          </a:p>
        </p:txBody>
      </p:sp>
      <p:pic>
        <p:nvPicPr>
          <p:cNvPr id="139268" name="Picture 2" descr="C:\Users\Beverly\AppData\Local\Microsoft\Windows\Temporary Internet Files\Content.IE5\MLMNKHK6\MP90044263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85800" y="19050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809388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49322" cy="78867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457200" y="1295400"/>
            <a:ext cx="6064848" cy="5029200"/>
          </a:xfrm>
        </p:spPr>
        <p:txBody>
          <a:bodyPr>
            <a:normAutofit fontScale="92500" lnSpcReduction="2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Teach side effects.</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 including hypo prevent/treat</a:t>
            </a:r>
          </a:p>
          <a:p>
            <a:pPr>
              <a:defRPr/>
            </a:pPr>
            <a:r>
              <a:rPr lang="en-US" dirty="0" smtClean="0"/>
              <a:t> Follow-Up plan - Does </a:t>
            </a:r>
            <a:r>
              <a:rPr lang="en-US" dirty="0" err="1" smtClean="0"/>
              <a:t>pt</a:t>
            </a:r>
            <a:r>
              <a:rPr lang="en-US" dirty="0" smtClean="0"/>
              <a:t> know who to contact when need help?</a:t>
            </a:r>
          </a:p>
          <a:p>
            <a:pPr>
              <a:defRPr/>
            </a:pPr>
            <a:r>
              <a:rPr lang="en-US" dirty="0" smtClean="0">
                <a:solidFill>
                  <a:schemeClr val="tx2">
                    <a:lumMod val="50000"/>
                  </a:schemeClr>
                </a:solidFill>
              </a:rPr>
              <a:t>Diabetes Education</a:t>
            </a:r>
            <a:r>
              <a:rPr lang="en-US" dirty="0">
                <a:solidFill>
                  <a:schemeClr val="tx2">
                    <a:lumMod val="50000"/>
                  </a:schemeClr>
                </a:solidFill>
              </a:rPr>
              <a:t> </a:t>
            </a:r>
            <a:r>
              <a:rPr lang="en-US" dirty="0" smtClean="0">
                <a:solidFill>
                  <a:schemeClr val="tx2">
                    <a:lumMod val="50000"/>
                  </a:schemeClr>
                </a:solidFill>
              </a:rPr>
              <a:t>and more!</a:t>
            </a:r>
          </a:p>
          <a:p>
            <a:pPr marL="0" indent="0">
              <a:buNone/>
              <a:defRPr/>
            </a:pP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017270"/>
            <a:ext cx="2082054" cy="517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473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219200"/>
            <a:ext cx="3962400" cy="49377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4951413" y="13716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extLst>
      <p:ext uri="{BB962C8B-B14F-4D97-AF65-F5344CB8AC3E}">
        <p14:creationId xmlns:p14="http://schemas.microsoft.com/office/powerpoint/2010/main" val="3471076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mph" presetSubtype="0" fill="hold" nodeType="clickEffect">
                                  <p:stCondLst>
                                    <p:cond delay="0"/>
                                  </p:stCondLst>
                                  <p:childTnLst>
                                    <p:animRot by="21600000">
                                      <p:cBhvr>
                                        <p:cTn id="30" dur="2000" fill="hold"/>
                                        <p:tgtEl>
                                          <p:spTgt spid="1419268">
                                            <p:txEl>
                                              <p:pRg st="0" end="0"/>
                                            </p:txEl>
                                          </p:spTgt>
                                        </p:tgtEl>
                                        <p:attrNameLst>
                                          <p:attrName>r</p:attrName>
                                        </p:attrNameLst>
                                      </p:cBhvr>
                                    </p:animRot>
                                  </p:childTnLst>
                                </p:cTn>
                              </p:par>
                              <p:par>
                                <p:cTn id="31" presetID="8" presetClass="emph" presetSubtype="0" fill="hold" nodeType="withEffect">
                                  <p:stCondLst>
                                    <p:cond delay="0"/>
                                  </p:stCondLst>
                                  <p:childTnLst>
                                    <p:animRot by="21600000">
                                      <p:cBhvr>
                                        <p:cTn id="32"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447800"/>
            <a:ext cx="3200400" cy="3200400"/>
          </a:xfrm>
          <a:prstGeom prst="rect">
            <a:avLst/>
          </a:prstGeom>
        </p:spPr>
      </p:pic>
      <p:sp>
        <p:nvSpPr>
          <p:cNvPr id="5" name="Title 4"/>
          <p:cNvSpPr>
            <a:spLocks noGrp="1"/>
          </p:cNvSpPr>
          <p:nvPr>
            <p:ph type="title"/>
          </p:nvPr>
        </p:nvSpPr>
        <p:spPr>
          <a:xfrm>
            <a:off x="491490" y="419898"/>
            <a:ext cx="8195310" cy="746760"/>
          </a:xfrm>
        </p:spPr>
        <p:txBody>
          <a:bodyPr>
            <a:normAutofit fontScale="90000"/>
          </a:bodyPr>
          <a:lstStyle/>
          <a:p>
            <a:r>
              <a:rPr lang="en-US" dirty="0" smtClean="0"/>
              <a:t>Insulin Pens</a:t>
            </a:r>
            <a:endParaRPr lang="en-US" dirty="0"/>
          </a:p>
        </p:txBody>
      </p:sp>
      <p:sp>
        <p:nvSpPr>
          <p:cNvPr id="6" name="Content Placeholder 5"/>
          <p:cNvSpPr>
            <a:spLocks noGrp="1"/>
          </p:cNvSpPr>
          <p:nvPr>
            <p:ph idx="1"/>
          </p:nvPr>
        </p:nvSpPr>
        <p:spPr>
          <a:xfrm>
            <a:off x="457200" y="1295400"/>
            <a:ext cx="6248400" cy="4953000"/>
          </a:xfrm>
        </p:spPr>
        <p:txBody>
          <a:bodyPr>
            <a:normAutofit lnSpcReduction="10000"/>
          </a:bodyPr>
          <a:lstStyle/>
          <a:p>
            <a:pPr>
              <a:lnSpc>
                <a:spcPct val="90000"/>
              </a:lnSpc>
              <a:defRPr/>
            </a:pPr>
            <a:r>
              <a:rPr lang="en-US" sz="2400" dirty="0" smtClean="0"/>
              <a:t>Instructions</a:t>
            </a:r>
            <a:endParaRPr lang="en-US" sz="1800" dirty="0"/>
          </a:p>
          <a:p>
            <a:pPr lvl="2">
              <a:lnSpc>
                <a:spcPct val="90000"/>
              </a:lnSpc>
              <a:defRPr/>
            </a:pPr>
            <a:endParaRPr lang="en-US" sz="1800" dirty="0" smtClean="0"/>
          </a:p>
          <a:p>
            <a:pPr lvl="2">
              <a:lnSpc>
                <a:spcPct val="90000"/>
              </a:lnSpc>
              <a:defRPr/>
            </a:pPr>
            <a:r>
              <a:rPr lang="en-US" sz="2800" dirty="0" smtClean="0"/>
              <a:t>Prime </a:t>
            </a:r>
            <a:r>
              <a:rPr lang="en-US" sz="2800" dirty="0"/>
              <a:t>needle to assure accurate insulin dose given</a:t>
            </a:r>
          </a:p>
          <a:p>
            <a:pPr lvl="2">
              <a:lnSpc>
                <a:spcPct val="90000"/>
              </a:lnSpc>
              <a:defRPr/>
            </a:pPr>
            <a:r>
              <a:rPr lang="en-US" sz="2800" dirty="0"/>
              <a:t>Hold needle in for 5 seconds after injection</a:t>
            </a:r>
          </a:p>
          <a:p>
            <a:pPr lvl="2">
              <a:lnSpc>
                <a:spcPct val="90000"/>
              </a:lnSpc>
              <a:defRPr/>
            </a:pPr>
            <a:r>
              <a:rPr lang="en-US" sz="2800" dirty="0"/>
              <a:t>Roll 70/30 </a:t>
            </a:r>
            <a:r>
              <a:rPr lang="en-US" sz="2800" dirty="0" smtClean="0"/>
              <a:t>pens</a:t>
            </a:r>
          </a:p>
          <a:p>
            <a:pPr lvl="2">
              <a:lnSpc>
                <a:spcPct val="90000"/>
              </a:lnSpc>
              <a:defRPr/>
            </a:pPr>
            <a:r>
              <a:rPr lang="en-US" sz="2800" dirty="0" smtClean="0"/>
              <a:t>Replace large needle cap (white), </a:t>
            </a:r>
          </a:p>
          <a:p>
            <a:pPr lvl="3">
              <a:lnSpc>
                <a:spcPct val="90000"/>
              </a:lnSpc>
              <a:defRPr/>
            </a:pPr>
            <a:r>
              <a:rPr lang="en-US" sz="2400" dirty="0" smtClean="0"/>
              <a:t>Unscrew and remove needle after injection. Do not leave needle on pen</a:t>
            </a:r>
          </a:p>
          <a:p>
            <a:pPr marL="777240" lvl="3" indent="0">
              <a:lnSpc>
                <a:spcPct val="90000"/>
              </a:lnSpc>
              <a:buNone/>
              <a:defRPr/>
            </a:pPr>
            <a:endParaRPr lang="en-US" sz="2000" dirty="0" smtClean="0"/>
          </a:p>
          <a:p>
            <a:pPr marL="777240" lvl="3" indent="0">
              <a:lnSpc>
                <a:spcPct val="90000"/>
              </a:lnSpc>
              <a:buNone/>
              <a:defRPr/>
            </a:pPr>
            <a:endParaRPr lang="en-US" sz="1800" dirty="0"/>
          </a:p>
          <a:p>
            <a:pPr marL="530352" lvl="2" indent="0">
              <a:lnSpc>
                <a:spcPct val="90000"/>
              </a:lnSpc>
              <a:buNone/>
              <a:defRPr/>
            </a:pPr>
            <a:r>
              <a:rPr lang="en-US" sz="1800" b="1" dirty="0" smtClean="0">
                <a:solidFill>
                  <a:schemeClr val="tx2">
                    <a:lumMod val="50000"/>
                  </a:schemeClr>
                </a:solidFill>
              </a:rPr>
              <a:t>Remember that inpatient safety pen needles are different than home pen needles.</a:t>
            </a:r>
            <a:endParaRPr lang="en-US" sz="1800" b="1" dirty="0">
              <a:solidFill>
                <a:schemeClr val="tx2">
                  <a:lumMod val="50000"/>
                </a:schemeClr>
              </a:solidFill>
            </a:endParaRPr>
          </a:p>
          <a:p>
            <a:endParaRPr lang="en-US" dirty="0"/>
          </a:p>
        </p:txBody>
      </p:sp>
    </p:spTree>
    <p:custDataLst>
      <p:tags r:id="rId1"/>
    </p:custDataLst>
    <p:extLst>
      <p:ext uri="{BB962C8B-B14F-4D97-AF65-F5344CB8AC3E}">
        <p14:creationId xmlns:p14="http://schemas.microsoft.com/office/powerpoint/2010/main" val="385634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idx="1"/>
          </p:nvPr>
        </p:nvSpPr>
        <p:spPr>
          <a:xfrm>
            <a:off x="4191000" y="1295400"/>
            <a:ext cx="4114800" cy="5257800"/>
          </a:xfrm>
        </p:spPr>
        <p:txBody>
          <a:bodyPr>
            <a:normAutofit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3"/>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36544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Needle Dispos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724977"/>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550287"/>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normAutofit fontScale="90000"/>
          </a:bodyPr>
          <a:lstStyle/>
          <a:p>
            <a:pPr eaLnBrk="1" hangingPunct="1"/>
            <a:r>
              <a:rPr lang="en-US" sz="3600" smtClean="0"/>
              <a:t>Medical Waste Management Act Effective Sept 1, 2008</a:t>
            </a:r>
          </a:p>
        </p:txBody>
      </p:sp>
      <p:sp>
        <p:nvSpPr>
          <p:cNvPr id="1421315" name="Rectangle 3"/>
          <p:cNvSpPr>
            <a:spLocks noGrp="1" noChangeArrowheads="1"/>
          </p:cNvSpPr>
          <p:nvPr>
            <p:ph idx="1"/>
          </p:nvPr>
        </p:nvSpPr>
        <p:spPr/>
        <p:txBody>
          <a:bodyPr/>
          <a:lstStyle/>
          <a:p>
            <a:pPr eaLnBrk="1" hangingPunct="1">
              <a:defRPr/>
            </a:pPr>
            <a:r>
              <a:rPr lang="en-US" dirty="0" smtClean="0"/>
              <a:t>CA Senate Bill 1305 </a:t>
            </a:r>
          </a:p>
          <a:p>
            <a:pPr eaLnBrk="1" hangingPunct="1">
              <a:defRPr/>
            </a:pPr>
            <a:r>
              <a:rPr lang="en-US" dirty="0" smtClean="0"/>
              <a:t>New law requires proper disposal of home generated syringes, needles, lancets</a:t>
            </a:r>
          </a:p>
          <a:p>
            <a:pPr eaLnBrk="1" hangingPunct="1">
              <a:defRPr/>
            </a:pPr>
            <a:r>
              <a:rPr lang="en-US" dirty="0" smtClean="0"/>
              <a:t>Disposal in solid waste containers no longer permitted</a:t>
            </a:r>
          </a:p>
          <a:p>
            <a:pPr eaLnBrk="1" hangingPunct="1">
              <a:defRPr/>
            </a:pPr>
            <a:r>
              <a:rPr lang="en-US" dirty="0" smtClean="0"/>
              <a:t>EPA in 2004 also discourages sharps disposal in trash.</a:t>
            </a:r>
          </a:p>
          <a:p>
            <a:pPr eaLnBrk="1" hangingPunct="1">
              <a:defRPr/>
            </a:pPr>
            <a:endParaRPr lang="en-US" dirty="0" smtClean="0"/>
          </a:p>
        </p:txBody>
      </p:sp>
    </p:spTree>
    <p:extLst>
      <p:ext uri="{BB962C8B-B14F-4D97-AF65-F5344CB8AC3E}">
        <p14:creationId xmlns:p14="http://schemas.microsoft.com/office/powerpoint/2010/main" val="85965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r>
              <a:rPr lang="en-US" smtClean="0"/>
              <a:t>When to Call Provider?*</a:t>
            </a:r>
          </a:p>
        </p:txBody>
      </p:sp>
      <p:sp>
        <p:nvSpPr>
          <p:cNvPr id="196611" name="Rectangle 3"/>
          <p:cNvSpPr>
            <a:spLocks noGrp="1" noChangeArrowheads="1"/>
          </p:cNvSpPr>
          <p:nvPr>
            <p:ph type="body" idx="1"/>
          </p:nvPr>
        </p:nvSpPr>
        <p:spPr>
          <a:xfrm>
            <a:off x="838200" y="1447800"/>
            <a:ext cx="5243513" cy="5105400"/>
          </a:xfrm>
        </p:spPr>
        <p:txBody>
          <a:bodyPr/>
          <a:lstStyle/>
          <a:p>
            <a:pPr eaLnBrk="1" hangingPunct="1">
              <a:defRPr/>
            </a:pPr>
            <a:r>
              <a:rPr lang="en-US" dirty="0" smtClean="0"/>
              <a:t> Blood glucose &lt;70</a:t>
            </a:r>
          </a:p>
          <a:p>
            <a:pPr eaLnBrk="1" hangingPunct="1">
              <a:defRPr/>
            </a:pPr>
            <a:r>
              <a:rPr lang="en-US" dirty="0" smtClean="0"/>
              <a:t> Blood glucose &gt; 250 twice in a day (adults)</a:t>
            </a:r>
          </a:p>
          <a:p>
            <a:pPr eaLnBrk="1" hangingPunct="1">
              <a:defRPr/>
            </a:pPr>
            <a:r>
              <a:rPr lang="en-US" dirty="0"/>
              <a:t> </a:t>
            </a:r>
            <a:r>
              <a:rPr lang="en-US" dirty="0" smtClean="0"/>
              <a:t>Blood glucose </a:t>
            </a:r>
            <a:r>
              <a:rPr lang="en-US" dirty="0" smtClean="0"/>
              <a:t>&gt;240 x 3</a:t>
            </a:r>
          </a:p>
          <a:p>
            <a:pPr eaLnBrk="1" hangingPunct="1">
              <a:defRPr/>
            </a:pPr>
            <a:r>
              <a:rPr lang="en-US" dirty="0" smtClean="0"/>
              <a:t>*When sick with fever</a:t>
            </a:r>
          </a:p>
          <a:p>
            <a:pPr eaLnBrk="1" hangingPunct="1">
              <a:defRPr/>
            </a:pPr>
            <a:endParaRPr lang="en-US" dirty="0" smtClean="0"/>
          </a:p>
          <a:p>
            <a:pPr algn="r" eaLnBrk="1" hangingPunct="1">
              <a:buFont typeface="Wingdings" pitchFamily="2" charset="2"/>
              <a:buNone/>
              <a:defRPr/>
            </a:pPr>
            <a:r>
              <a:rPr lang="en-US" dirty="0" smtClean="0"/>
              <a:t>*</a:t>
            </a:r>
            <a:r>
              <a:rPr lang="en-US" i="1" dirty="0" smtClean="0"/>
              <a:t>Individualize based on </a:t>
            </a:r>
            <a:r>
              <a:rPr lang="en-US" i="1" dirty="0" err="1" smtClean="0"/>
              <a:t>pt</a:t>
            </a:r>
            <a:r>
              <a:rPr lang="en-US" i="1" dirty="0" smtClean="0"/>
              <a:t>/provider</a:t>
            </a:r>
          </a:p>
        </p:txBody>
      </p:sp>
      <p:pic>
        <p:nvPicPr>
          <p:cNvPr id="193540" name="Picture 2" descr="C:\Users\bev\AppData\Local\Microsoft\Windows\Temporary Internet Files\Content.IE5\Q8COWR8N\MP90028514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447800"/>
            <a:ext cx="24082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49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Mrs Jones – Teaching Priorities</a:t>
            </a:r>
            <a:endParaRPr lang="en-US" dirty="0"/>
          </a:p>
        </p:txBody>
      </p:sp>
      <p:sp>
        <p:nvSpPr>
          <p:cNvPr id="3" name="Content Placeholder 2"/>
          <p:cNvSpPr>
            <a:spLocks noGrp="1"/>
          </p:cNvSpPr>
          <p:nvPr>
            <p:ph sz="quarter" idx="1"/>
          </p:nvPr>
        </p:nvSpPr>
        <p:spPr/>
        <p:txBody>
          <a:bodyPr/>
          <a:lstStyle/>
          <a:p>
            <a:r>
              <a:rPr lang="en-US" dirty="0" smtClean="0"/>
              <a:t>Foot Care</a:t>
            </a:r>
          </a:p>
          <a:p>
            <a:r>
              <a:rPr lang="en-US" dirty="0" smtClean="0"/>
              <a:t>How to use meter</a:t>
            </a:r>
          </a:p>
          <a:p>
            <a:r>
              <a:rPr lang="en-US" dirty="0" smtClean="0"/>
              <a:t>Insulin Injections</a:t>
            </a:r>
          </a:p>
          <a:p>
            <a:r>
              <a:rPr lang="en-US" dirty="0" smtClean="0"/>
              <a:t>Signs of Hypo/Hyper</a:t>
            </a:r>
          </a:p>
          <a:p>
            <a:r>
              <a:rPr lang="en-US" dirty="0" smtClean="0"/>
              <a:t>When and who to call for help</a:t>
            </a:r>
          </a:p>
          <a:p>
            <a:r>
              <a:rPr lang="en-US" dirty="0" smtClean="0"/>
              <a:t>Follow-up Care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7107" y="1447800"/>
            <a:ext cx="2156833" cy="3048000"/>
          </a:xfrm>
          <a:prstGeom prst="rect">
            <a:avLst/>
          </a:prstGeom>
        </p:spPr>
      </p:pic>
    </p:spTree>
    <p:extLst>
      <p:ext uri="{BB962C8B-B14F-4D97-AF65-F5344CB8AC3E}">
        <p14:creationId xmlns:p14="http://schemas.microsoft.com/office/powerpoint/2010/main" val="427387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04800"/>
            <a:ext cx="8458200" cy="990600"/>
          </a:xfrm>
        </p:spPr>
        <p:txBody>
          <a:bodyPr>
            <a:noAutofit/>
          </a:bodyPr>
          <a:lstStyle/>
          <a:p>
            <a:pPr>
              <a:defRPr/>
            </a:pPr>
            <a:r>
              <a:rPr lang="en-US" sz="3200" dirty="0" smtClean="0"/>
              <a:t>Based on </a:t>
            </a:r>
            <a:r>
              <a:rPr lang="en-US" sz="3200" dirty="0" err="1" smtClean="0"/>
              <a:t>Mr</a:t>
            </a:r>
            <a:r>
              <a:rPr lang="en-US" sz="3200" dirty="0" smtClean="0"/>
              <a:t> R’s clinical picture – In hospital</a:t>
            </a:r>
            <a:br>
              <a:rPr lang="en-US" sz="3200" dirty="0" smtClean="0"/>
            </a:br>
            <a:r>
              <a:rPr lang="en-US" sz="3200" dirty="0" smtClean="0"/>
              <a:t>How Much Insulin Needed?</a:t>
            </a:r>
            <a:endParaRPr lang="en-US" sz="3200" dirty="0"/>
          </a:p>
        </p:txBody>
      </p:sp>
      <p:sp>
        <p:nvSpPr>
          <p:cNvPr id="7" name="Text Placeholder 6"/>
          <p:cNvSpPr>
            <a:spLocks noGrp="1"/>
          </p:cNvSpPr>
          <p:nvPr>
            <p:ph type="body" sz="half" idx="2"/>
          </p:nvPr>
        </p:nvSpPr>
        <p:spPr>
          <a:xfrm>
            <a:off x="4267200" y="1371600"/>
            <a:ext cx="3810000" cy="5265127"/>
          </a:xfrm>
        </p:spPr>
        <p:txBody>
          <a:bodyPr/>
          <a:lstStyle/>
          <a:p>
            <a:pPr>
              <a:defRPr/>
            </a:pPr>
            <a:r>
              <a:rPr lang="en-US" dirty="0" err="1" smtClean="0"/>
              <a:t>Creatinine</a:t>
            </a:r>
            <a:r>
              <a:rPr lang="en-US" dirty="0" smtClean="0"/>
              <a:t> 1.6</a:t>
            </a:r>
          </a:p>
          <a:p>
            <a:pPr>
              <a:defRPr/>
            </a:pPr>
            <a:r>
              <a:rPr lang="en-US" dirty="0" smtClean="0"/>
              <a:t>76 years old</a:t>
            </a:r>
          </a:p>
          <a:p>
            <a:pPr>
              <a:defRPr/>
            </a:pPr>
            <a:r>
              <a:rPr lang="en-US" dirty="0" smtClean="0"/>
              <a:t>Not very hungry</a:t>
            </a:r>
          </a:p>
          <a:p>
            <a:pPr>
              <a:defRPr/>
            </a:pPr>
            <a:r>
              <a:rPr lang="en-US" dirty="0" smtClean="0"/>
              <a:t>BMI 21</a:t>
            </a:r>
          </a:p>
          <a:p>
            <a:pPr>
              <a:defRPr/>
            </a:pPr>
            <a:r>
              <a:rPr lang="en-US" dirty="0" smtClean="0"/>
              <a:t>Weighs 80kg</a:t>
            </a:r>
          </a:p>
          <a:p>
            <a:pPr>
              <a:defRPr/>
            </a:pPr>
            <a:r>
              <a:rPr lang="en-US" dirty="0" smtClean="0"/>
              <a:t>Glucotrol 5mg at home</a:t>
            </a:r>
          </a:p>
          <a:p>
            <a:pPr>
              <a:defRPr/>
            </a:pPr>
            <a:r>
              <a:rPr lang="en-US" dirty="0" smtClean="0"/>
              <a:t>A1c 7.2%</a:t>
            </a:r>
          </a:p>
          <a:p>
            <a:pPr>
              <a:defRPr/>
            </a:pPr>
            <a:endParaRPr lang="en-US" dirty="0"/>
          </a:p>
        </p:txBody>
      </p:sp>
      <p:pic>
        <p:nvPicPr>
          <p:cNvPr id="141317" name="Picture 2" descr="C:\Users\bev\AppData\Local\Microsoft\Windows\Temporary Internet Files\Content.IE5\VXLVYFYY\MP90044829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33400" y="1371600"/>
            <a:ext cx="3235960" cy="485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99568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0366"/>
            <a:ext cx="8458200" cy="838199"/>
          </a:xfrm>
        </p:spPr>
        <p:txBody>
          <a:bodyPr>
            <a:normAutofit fontScale="90000"/>
          </a:bodyPr>
          <a:lstStyle/>
          <a:p>
            <a:pPr>
              <a:defRPr/>
            </a:pPr>
            <a:r>
              <a:rPr lang="en-US" dirty="0" smtClean="0"/>
              <a:t>How Much Insulin Does a Patient Need?</a:t>
            </a:r>
            <a:endParaRPr lang="en-US" dirty="0"/>
          </a:p>
        </p:txBody>
      </p:sp>
      <p:sp>
        <p:nvSpPr>
          <p:cNvPr id="5" name="Content Placeholder 4"/>
          <p:cNvSpPr>
            <a:spLocks noGrp="1"/>
          </p:cNvSpPr>
          <p:nvPr>
            <p:ph idx="1"/>
          </p:nvPr>
        </p:nvSpPr>
        <p:spPr>
          <a:xfrm>
            <a:off x="457200" y="1371600"/>
            <a:ext cx="8458200" cy="4952999"/>
          </a:xfrm>
        </p:spPr>
        <p:txBody>
          <a:bodyPr>
            <a:normAutofit/>
          </a:bodyPr>
          <a:lstStyle/>
          <a:p>
            <a:pPr>
              <a:defRPr/>
            </a:pPr>
            <a:r>
              <a:rPr lang="en-US" sz="2800" dirty="0" smtClean="0"/>
              <a:t>It depends, based on:</a:t>
            </a:r>
          </a:p>
          <a:p>
            <a:pPr lvl="1">
              <a:defRPr/>
            </a:pPr>
            <a:r>
              <a:rPr lang="en-US" sz="2800" dirty="0" smtClean="0"/>
              <a:t>Body weight </a:t>
            </a:r>
          </a:p>
          <a:p>
            <a:pPr lvl="2">
              <a:defRPr/>
            </a:pPr>
            <a:r>
              <a:rPr lang="en-US" sz="2800" dirty="0" err="1" smtClean="0"/>
              <a:t>Overwt</a:t>
            </a:r>
            <a:r>
              <a:rPr lang="en-US" sz="2800" dirty="0" smtClean="0"/>
              <a:t>, normal </a:t>
            </a:r>
            <a:r>
              <a:rPr lang="en-US" sz="2800" dirty="0" err="1" smtClean="0"/>
              <a:t>wt</a:t>
            </a:r>
            <a:r>
              <a:rPr lang="en-US" sz="2800" dirty="0" smtClean="0"/>
              <a:t>, or thin</a:t>
            </a:r>
          </a:p>
          <a:p>
            <a:pPr lvl="1">
              <a:defRPr/>
            </a:pPr>
            <a:r>
              <a:rPr lang="en-US" sz="2800" dirty="0"/>
              <a:t>F</a:t>
            </a:r>
            <a:r>
              <a:rPr lang="en-US" sz="2800" dirty="0" smtClean="0"/>
              <a:t>rail, elderly  </a:t>
            </a:r>
          </a:p>
          <a:p>
            <a:pPr lvl="1">
              <a:defRPr/>
            </a:pPr>
            <a:r>
              <a:rPr lang="en-US" sz="2800" dirty="0" smtClean="0"/>
              <a:t>Eating status</a:t>
            </a:r>
          </a:p>
          <a:p>
            <a:pPr lvl="2">
              <a:defRPr/>
            </a:pPr>
            <a:r>
              <a:rPr lang="en-US" sz="2800" dirty="0" smtClean="0"/>
              <a:t>Normal, poor intake or NPO  </a:t>
            </a:r>
          </a:p>
          <a:p>
            <a:pPr lvl="1">
              <a:defRPr/>
            </a:pPr>
            <a:r>
              <a:rPr lang="en-US" sz="2800" dirty="0" smtClean="0"/>
              <a:t>Renal or hepatic insufficiency</a:t>
            </a:r>
          </a:p>
          <a:p>
            <a:pPr lvl="1">
              <a:defRPr/>
            </a:pPr>
            <a:r>
              <a:rPr lang="en-US" sz="2800" dirty="0" smtClean="0"/>
              <a:t>Type of Diabetes</a:t>
            </a:r>
          </a:p>
          <a:p>
            <a:pPr lvl="1">
              <a:defRPr/>
            </a:pPr>
            <a:r>
              <a:rPr lang="en-US" sz="2800" dirty="0" smtClean="0"/>
              <a:t>Current meds; steroids, insulin, oral </a:t>
            </a:r>
            <a:r>
              <a:rPr lang="en-US" sz="2800" dirty="0" err="1" smtClean="0"/>
              <a:t>dm</a:t>
            </a:r>
            <a:r>
              <a:rPr lang="en-US" sz="2800" dirty="0" smtClean="0"/>
              <a:t> agents </a:t>
            </a:r>
          </a:p>
          <a:p>
            <a:pPr lvl="1">
              <a:defRPr/>
            </a:pPr>
            <a:r>
              <a:rPr lang="en-US" sz="2800" dirty="0" smtClean="0"/>
              <a:t>Infected or Septic</a:t>
            </a:r>
          </a:p>
          <a:p>
            <a:pPr lvl="1">
              <a:defRPr/>
            </a:pPr>
            <a:endParaRPr lang="en-US" dirty="0" smtClean="0"/>
          </a:p>
          <a:p>
            <a:pPr lvl="1">
              <a:defRPr/>
            </a:pPr>
            <a:endParaRPr lang="en-US" dirty="0"/>
          </a:p>
        </p:txBody>
      </p:sp>
      <p:pic>
        <p:nvPicPr>
          <p:cNvPr id="117764" name="Picture 4" descr="C:\Users\Beverly\AppData\Local\Microsoft\Windows\Temporary Internet Files\Content.IE5\R3N6ZB24\MP90034169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521450" y="1797050"/>
            <a:ext cx="20891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460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Insulin Dosing Type 1 &amp; 2</a:t>
            </a:r>
            <a:endParaRPr lang="en-US" dirty="0"/>
          </a:p>
        </p:txBody>
      </p:sp>
      <p:pic>
        <p:nvPicPr>
          <p:cNvPr id="122883" name="Picture 4" descr="http://spectrum.diabetesjournals.org/content/22/2/116/F1.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86344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Box 6"/>
          <p:cNvSpPr txBox="1">
            <a:spLocks noChangeArrowheads="1"/>
          </p:cNvSpPr>
          <p:nvPr/>
        </p:nvSpPr>
        <p:spPr bwMode="auto">
          <a:xfrm>
            <a:off x="838200" y="5943600"/>
            <a:ext cx="731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anose="02020404030301010803" pitchFamily="18" charset="0"/>
                <a:cs typeface="Arial" panose="020B0604020202020204" pitchFamily="34" charset="0"/>
              </a:defRPr>
            </a:lvl1pPr>
            <a:lvl2pPr marL="742950" indent="-285750" eaLnBrk="0" hangingPunct="0">
              <a:defRPr sz="800">
                <a:solidFill>
                  <a:schemeClr val="tx1"/>
                </a:solidFill>
                <a:latin typeface="Garamond" panose="02020404030301010803" pitchFamily="18" charset="0"/>
                <a:cs typeface="Arial" panose="020B0604020202020204" pitchFamily="34" charset="0"/>
              </a:defRPr>
            </a:lvl2pPr>
            <a:lvl3pPr marL="1143000" indent="-228600" eaLnBrk="0" hangingPunct="0">
              <a:defRPr sz="800">
                <a:solidFill>
                  <a:schemeClr val="tx1"/>
                </a:solidFill>
                <a:latin typeface="Garamond" panose="02020404030301010803" pitchFamily="18" charset="0"/>
                <a:cs typeface="Arial" panose="020B0604020202020204" pitchFamily="34" charset="0"/>
              </a:defRPr>
            </a:lvl3pPr>
            <a:lvl4pPr marL="1600200" indent="-228600" eaLnBrk="0" hangingPunct="0">
              <a:defRPr sz="800">
                <a:solidFill>
                  <a:schemeClr val="tx1"/>
                </a:solidFill>
                <a:latin typeface="Garamond" panose="02020404030301010803" pitchFamily="18" charset="0"/>
                <a:cs typeface="Arial" panose="020B0604020202020204" pitchFamily="34" charset="0"/>
              </a:defRPr>
            </a:lvl4pPr>
            <a:lvl5pPr marL="2057400" indent="-228600" eaLnBrk="0" hangingPunct="0">
              <a:defRPr sz="8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pPr eaLnBrk="1" hangingPunct="1"/>
            <a:r>
              <a:rPr lang="en-US" altLang="en-US" b="1">
                <a:latin typeface="Arial" panose="020B0604020202020204" pitchFamily="34" charset="0"/>
              </a:rPr>
              <a:t>U-500 Insulin: When More With Less Yields Success:  </a:t>
            </a:r>
            <a:r>
              <a:rPr lang="pt-BR" altLang="en-US" i="1">
                <a:latin typeface="Arial" panose="020B0604020202020204" pitchFamily="34" charset="0"/>
              </a:rPr>
              <a:t>Diabetes Spectrum March 20, 2009 vol. 22 no. 2 116-122 </a:t>
            </a:r>
            <a:endParaRPr lang="en-US" altLang="en-US">
              <a:latin typeface="Arial" panose="020B0604020202020204" pitchFamily="34" charset="0"/>
            </a:endParaRPr>
          </a:p>
        </p:txBody>
      </p:sp>
    </p:spTree>
    <p:custDataLst>
      <p:tags r:id="rId1"/>
    </p:custDataLst>
    <p:extLst>
      <p:ext uri="{BB962C8B-B14F-4D97-AF65-F5344CB8AC3E}">
        <p14:creationId xmlns:p14="http://schemas.microsoft.com/office/powerpoint/2010/main" val="373332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Calculate Daily  Insulin Needs</a:t>
            </a:r>
            <a:endParaRPr lang="en-US" dirty="0"/>
          </a:p>
        </p:txBody>
      </p:sp>
      <p:sp>
        <p:nvSpPr>
          <p:cNvPr id="7" name="Content Placeholder 6"/>
          <p:cNvSpPr>
            <a:spLocks noGrp="1"/>
          </p:cNvSpPr>
          <p:nvPr>
            <p:ph idx="1"/>
          </p:nvPr>
        </p:nvSpPr>
        <p:spPr>
          <a:xfrm>
            <a:off x="228600" y="1600200"/>
            <a:ext cx="7848600" cy="4901261"/>
          </a:xfrm>
        </p:spPr>
        <p:txBody>
          <a:bodyPr>
            <a:normAutofit lnSpcReduction="10000"/>
          </a:bodyPr>
          <a:lstStyle/>
          <a:p>
            <a:r>
              <a:rPr lang="en-US" dirty="0" smtClean="0"/>
              <a:t>Based on unique characteristics of </a:t>
            </a:r>
            <a:r>
              <a:rPr lang="en-US" dirty="0" err="1" smtClean="0"/>
              <a:t>pt</a:t>
            </a:r>
            <a:r>
              <a:rPr lang="en-US" dirty="0" smtClean="0"/>
              <a:t>, where would you start?</a:t>
            </a:r>
          </a:p>
          <a:p>
            <a:pPr lvl="1"/>
            <a:r>
              <a:rPr lang="en-US" dirty="0" smtClean="0"/>
              <a:t>Body </a:t>
            </a:r>
            <a:r>
              <a:rPr lang="en-US" dirty="0" err="1" smtClean="0"/>
              <a:t>wt</a:t>
            </a:r>
            <a:r>
              <a:rPr lang="en-US" dirty="0" smtClean="0"/>
              <a:t> in Kg x _________  = </a:t>
            </a:r>
            <a:r>
              <a:rPr lang="en-US" dirty="0" smtClean="0">
                <a:solidFill>
                  <a:srgbClr val="C00000"/>
                </a:solidFill>
              </a:rPr>
              <a:t>total daily dose</a:t>
            </a:r>
          </a:p>
          <a:p>
            <a:pPr lvl="1"/>
            <a:r>
              <a:rPr lang="en-US" dirty="0" smtClean="0"/>
              <a:t>May need more or less based on clinical presentation</a:t>
            </a:r>
          </a:p>
          <a:p>
            <a:pPr lvl="1"/>
            <a:r>
              <a:rPr lang="en-US" dirty="0" smtClean="0"/>
              <a:t>Divided into 50% basal and 50% bolus</a:t>
            </a:r>
          </a:p>
          <a:p>
            <a:pPr marL="457200" lvl="1" indent="0">
              <a:buNone/>
            </a:pPr>
            <a:endParaRPr lang="en-US" dirty="0" smtClean="0"/>
          </a:p>
          <a:p>
            <a:pPr marL="457200" lvl="1" indent="0">
              <a:buNone/>
            </a:pPr>
            <a:endParaRPr lang="en-US" dirty="0"/>
          </a:p>
          <a:p>
            <a:pPr marL="457200" lvl="1" indent="0">
              <a:buNone/>
            </a:pPr>
            <a:r>
              <a:rPr lang="en-US" sz="2800" dirty="0" smtClean="0"/>
              <a:t>Less 0.3 u/kg	</a:t>
            </a:r>
            <a:r>
              <a:rPr lang="en-US" sz="2800" dirty="0"/>
              <a:t> </a:t>
            </a:r>
            <a:r>
              <a:rPr lang="en-US" sz="2800" dirty="0" smtClean="0"/>
              <a:t>   0.5u/kg	        More 1.0 u/kg</a:t>
            </a:r>
          </a:p>
          <a:p>
            <a:pPr marL="457200" lvl="1" indent="0">
              <a:buNone/>
            </a:pPr>
            <a:endParaRPr lang="en-US" dirty="0"/>
          </a:p>
          <a:p>
            <a:pPr marL="457200" lvl="1" indent="0">
              <a:buNone/>
            </a:pPr>
            <a:r>
              <a:rPr lang="en-US" sz="2400" dirty="0" smtClean="0"/>
              <a:t>Thin, elderly, </a:t>
            </a:r>
            <a:r>
              <a:rPr lang="en-US" sz="2400" dirty="0" smtClean="0">
                <a:sym typeface="Wingdings" panose="05000000000000000000" pitchFamily="2" charset="2"/>
              </a:rPr>
              <a:t> </a:t>
            </a:r>
            <a:r>
              <a:rPr lang="en-US" sz="2400" dirty="0" err="1" smtClean="0">
                <a:sym typeface="Wingdings" panose="05000000000000000000" pitchFamily="2" charset="2"/>
              </a:rPr>
              <a:t>creat</a:t>
            </a:r>
            <a:r>
              <a:rPr lang="en-US" sz="2400" dirty="0" smtClean="0">
                <a:sym typeface="Wingdings" panose="05000000000000000000" pitchFamily="2" charset="2"/>
              </a:rPr>
              <a:t>     </a:t>
            </a:r>
            <a:r>
              <a:rPr lang="en-US" sz="2000" dirty="0">
                <a:sym typeface="Wingdings" panose="05000000000000000000" pitchFamily="2" charset="2"/>
              </a:rPr>
              <a:t> </a:t>
            </a:r>
            <a:r>
              <a:rPr lang="en-US" sz="2000" dirty="0" smtClean="0">
                <a:sym typeface="Wingdings" panose="05000000000000000000" pitchFamily="2" charset="2"/>
              </a:rPr>
              <a:t>                 </a:t>
            </a:r>
            <a:r>
              <a:rPr lang="en-US" sz="2400" dirty="0" smtClean="0">
                <a:sym typeface="Wingdings" panose="05000000000000000000" pitchFamily="2" charset="2"/>
              </a:rPr>
              <a:t>Heavy, infection, steroids</a:t>
            </a:r>
            <a:endParaRPr lang="en-US" sz="20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6690" y="2216631"/>
            <a:ext cx="1764780" cy="2289600"/>
          </a:xfrm>
          <a:prstGeom prst="rect">
            <a:avLst/>
          </a:prstGeom>
        </p:spPr>
      </p:pic>
      <p:cxnSp>
        <p:nvCxnSpPr>
          <p:cNvPr id="3" name="Straight Arrow Connector 2"/>
          <p:cNvCxnSpPr/>
          <p:nvPr/>
        </p:nvCxnSpPr>
        <p:spPr bwMode="auto">
          <a:xfrm>
            <a:off x="609600" y="4800600"/>
            <a:ext cx="7269480" cy="0"/>
          </a:xfrm>
          <a:prstGeom prst="straightConnector1">
            <a:avLst/>
          </a:prstGeom>
          <a:solidFill>
            <a:schemeClr val="accent1"/>
          </a:solidFill>
          <a:ln w="50800" cap="flat" cmpd="sng" algn="ctr">
            <a:solidFill>
              <a:srgbClr val="C00000"/>
            </a:solidFill>
            <a:prstDash val="solid"/>
            <a:round/>
            <a:headEnd type="triangle"/>
            <a:tailEnd type="triangle"/>
          </a:ln>
          <a:effectLst/>
        </p:spPr>
      </p:cxnSp>
    </p:spTree>
    <p:custDataLst>
      <p:tags r:id="rId1"/>
    </p:custDataLst>
    <p:extLst>
      <p:ext uri="{BB962C8B-B14F-4D97-AF65-F5344CB8AC3E}">
        <p14:creationId xmlns:p14="http://schemas.microsoft.com/office/powerpoint/2010/main" val="27941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04800"/>
            <a:ext cx="7239000" cy="1304616"/>
          </a:xfrm>
        </p:spPr>
        <p:txBody>
          <a:bodyPr>
            <a:normAutofit fontScale="90000"/>
          </a:bodyPr>
          <a:lstStyle/>
          <a:p>
            <a:r>
              <a:rPr lang="en-US" dirty="0" smtClean="0"/>
              <a:t>Calculate Insulin Needs</a:t>
            </a:r>
            <a:br>
              <a:rPr lang="en-US" dirty="0" smtClean="0"/>
            </a:br>
            <a:r>
              <a:rPr lang="en-US" dirty="0" smtClean="0"/>
              <a:t>Basal/ insulin carb/ correct</a:t>
            </a:r>
            <a:endParaRPr lang="en-US" dirty="0"/>
          </a:p>
        </p:txBody>
      </p:sp>
      <p:sp>
        <p:nvSpPr>
          <p:cNvPr id="7" name="Content Placeholder 6"/>
          <p:cNvSpPr>
            <a:spLocks noGrp="1"/>
          </p:cNvSpPr>
          <p:nvPr>
            <p:ph idx="1"/>
          </p:nvPr>
        </p:nvSpPr>
        <p:spPr>
          <a:xfrm>
            <a:off x="457200" y="1981200"/>
            <a:ext cx="8243316" cy="4474536"/>
          </a:xfrm>
        </p:spPr>
        <p:txBody>
          <a:bodyPr/>
          <a:lstStyle/>
          <a:p>
            <a:r>
              <a:rPr lang="en-US" dirty="0" smtClean="0"/>
              <a:t>Body </a:t>
            </a:r>
            <a:r>
              <a:rPr lang="en-US" dirty="0" err="1" smtClean="0"/>
              <a:t>wt</a:t>
            </a:r>
            <a:r>
              <a:rPr lang="en-US" dirty="0" smtClean="0"/>
              <a:t> in Kg x 0.3</a:t>
            </a:r>
          </a:p>
          <a:p>
            <a:r>
              <a:rPr lang="en-US" dirty="0" smtClean="0"/>
              <a:t>80kg x 0.3 = 24 units daily</a:t>
            </a:r>
          </a:p>
          <a:p>
            <a:endParaRPr lang="en-US" dirty="0"/>
          </a:p>
          <a:p>
            <a:r>
              <a:rPr lang="en-US" dirty="0" smtClean="0"/>
              <a:t>Basal = 12 units (50%)</a:t>
            </a:r>
            <a:endParaRPr lang="en-US" dirty="0"/>
          </a:p>
          <a:p>
            <a:r>
              <a:rPr lang="en-US" dirty="0" smtClean="0"/>
              <a:t>Bolus =  12 units / 3 meals = 4 units each meal</a:t>
            </a:r>
            <a:endParaRPr lang="en-US" dirty="0"/>
          </a:p>
          <a:p>
            <a:r>
              <a:rPr lang="en-US" dirty="0" smtClean="0"/>
              <a:t> What if he is nauseated?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304800"/>
            <a:ext cx="2680716" cy="3477922"/>
          </a:xfrm>
          <a:prstGeom prst="rect">
            <a:avLst/>
          </a:prstGeom>
        </p:spPr>
      </p:pic>
    </p:spTree>
    <p:custDataLst>
      <p:tags r:id="rId1"/>
    </p:custDataLst>
    <p:extLst>
      <p:ext uri="{BB962C8B-B14F-4D97-AF65-F5344CB8AC3E}">
        <p14:creationId xmlns:p14="http://schemas.microsoft.com/office/powerpoint/2010/main" val="344369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heel(1)">
                                      <p:cBhvr>
                                        <p:cTn id="12" dur="2000"/>
                                        <p:tgtEl>
                                          <p:spTgt spid="7">
                                            <p:txEl>
                                              <p:pRg st="1" end="1"/>
                                            </p:txEl>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wheel(1)">
                                      <p:cBhvr>
                                        <p:cTn id="15" dur="200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wheel(1)">
                                      <p:cBhvr>
                                        <p:cTn id="20" dur="20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wheel(1)">
                                      <p:cBhvr>
                                        <p:cTn id="25"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2"/>
          <p:cNvSpPr>
            <a:spLocks noGrp="1" noChangeArrowheads="1"/>
          </p:cNvSpPr>
          <p:nvPr>
            <p:ph type="title"/>
          </p:nvPr>
        </p:nvSpPr>
        <p:spPr>
          <a:xfrm>
            <a:off x="268287" y="304800"/>
            <a:ext cx="8494713" cy="1143000"/>
          </a:xfrm>
        </p:spPr>
        <p:txBody>
          <a:bodyPr>
            <a:normAutofit fontScale="90000"/>
          </a:bodyPr>
          <a:lstStyle/>
          <a:p>
            <a:pPr eaLnBrk="1" hangingPunct="1">
              <a:defRPr/>
            </a:pPr>
            <a:r>
              <a:rPr lang="en-US" sz="3600" dirty="0" smtClean="0">
                <a:solidFill>
                  <a:schemeClr val="tx1"/>
                </a:solidFill>
              </a:rPr>
              <a:t>Mr. </a:t>
            </a:r>
            <a:r>
              <a:rPr lang="en-US" sz="3600" dirty="0" err="1" smtClean="0">
                <a:solidFill>
                  <a:schemeClr val="tx1"/>
                </a:solidFill>
              </a:rPr>
              <a:t>Rs</a:t>
            </a:r>
            <a:r>
              <a:rPr lang="en-US" sz="3600" dirty="0" smtClean="0">
                <a:solidFill>
                  <a:schemeClr val="tx1"/>
                </a:solidFill>
              </a:rPr>
              <a:t>  Pattern</a:t>
            </a:r>
            <a:br>
              <a:rPr lang="en-US" sz="3600" dirty="0" smtClean="0">
                <a:solidFill>
                  <a:schemeClr val="tx1"/>
                </a:solidFill>
              </a:rPr>
            </a:br>
            <a:r>
              <a:rPr lang="en-US" sz="3600" dirty="0" smtClean="0">
                <a:solidFill>
                  <a:schemeClr val="tx1"/>
                </a:solidFill>
              </a:rPr>
              <a:t>4 unit meal bolus </a:t>
            </a:r>
            <a:r>
              <a:rPr lang="en-US" sz="3600" dirty="0">
                <a:solidFill>
                  <a:schemeClr val="tx1"/>
                </a:solidFill>
              </a:rPr>
              <a:t>+</a:t>
            </a:r>
            <a:r>
              <a:rPr lang="en-US" sz="3600" dirty="0" smtClean="0">
                <a:solidFill>
                  <a:schemeClr val="tx1"/>
                </a:solidFill>
              </a:rPr>
              <a:t> 12 unit Lantus </a:t>
            </a:r>
            <a:r>
              <a:rPr lang="en-US" sz="3600" dirty="0" err="1" smtClean="0">
                <a:solidFill>
                  <a:schemeClr val="tx1"/>
                </a:solidFill>
              </a:rPr>
              <a:t>hs</a:t>
            </a:r>
            <a:r>
              <a:rPr lang="en-US" sz="3600" dirty="0" smtClean="0">
                <a:solidFill>
                  <a:schemeClr val="tx1"/>
                </a:solidFill>
              </a:rPr>
              <a:t> </a:t>
            </a:r>
          </a:p>
        </p:txBody>
      </p:sp>
      <p:graphicFrame>
        <p:nvGraphicFramePr>
          <p:cNvPr id="130051" name="Object 3"/>
          <p:cNvGraphicFramePr>
            <a:graphicFrameLocks noGrp="1" noChangeAspect="1"/>
          </p:cNvGraphicFramePr>
          <p:nvPr>
            <p:ph type="tbl" idx="1"/>
            <p:extLst>
              <p:ext uri="{D42A27DB-BD31-4B8C-83A1-F6EECF244321}">
                <p14:modId xmlns:p14="http://schemas.microsoft.com/office/powerpoint/2010/main" val="230707260"/>
              </p:ext>
            </p:extLst>
          </p:nvPr>
        </p:nvGraphicFramePr>
        <p:xfrm>
          <a:off x="446088" y="1736725"/>
          <a:ext cx="8251825" cy="5715000"/>
        </p:xfrm>
        <a:graphic>
          <a:graphicData uri="http://schemas.openxmlformats.org/presentationml/2006/ole">
            <mc:AlternateContent xmlns:mc="http://schemas.openxmlformats.org/markup-compatibility/2006">
              <mc:Choice xmlns:v="urn:schemas-microsoft-com:vml" Requires="v">
                <p:oleObj spid="_x0000_s91149" name="Document" r:id="rId5" imgW="8108659" imgH="5611739" progId="Word.Document.8">
                  <p:embed/>
                </p:oleObj>
              </mc:Choice>
              <mc:Fallback>
                <p:oleObj name="Document" r:id="rId5" imgW="8108659" imgH="5611739" progId="Word.Document.8">
                  <p:embed/>
                  <p:pic>
                    <p:nvPicPr>
                      <p:cNvPr id="0" name=""/>
                      <p:cNvPicPr>
                        <a:picLocks noChangeAspect="1" noChangeArrowheads="1"/>
                      </p:cNvPicPr>
                      <p:nvPr/>
                    </p:nvPicPr>
                    <p:blipFill>
                      <a:blip r:embed="rId6"/>
                      <a:srcRect/>
                      <a:stretch>
                        <a:fillRect/>
                      </a:stretch>
                    </p:blipFill>
                    <p:spPr bwMode="auto">
                      <a:xfrm>
                        <a:off x="446088" y="1736725"/>
                        <a:ext cx="8251825" cy="57150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422822926"/>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p:txBody>
          <a:bodyPr/>
          <a:lstStyle/>
          <a:p>
            <a:pPr eaLnBrk="1" hangingPunct="1">
              <a:defRPr/>
            </a:pPr>
            <a:r>
              <a:rPr lang="en-US" sz="4800" dirty="0" smtClean="0"/>
              <a:t>BG Running Low? </a:t>
            </a:r>
          </a:p>
        </p:txBody>
      </p:sp>
      <p:sp>
        <p:nvSpPr>
          <p:cNvPr id="1627139" name="Rectangle 3"/>
          <p:cNvSpPr>
            <a:spLocks noGrp="1" noChangeArrowheads="1"/>
          </p:cNvSpPr>
          <p:nvPr>
            <p:ph type="body" idx="1"/>
          </p:nvPr>
        </p:nvSpPr>
        <p:spPr>
          <a:xfrm>
            <a:off x="533400" y="1371600"/>
            <a:ext cx="8229600" cy="5486400"/>
          </a:xfrm>
        </p:spPr>
        <p:txBody>
          <a:bodyPr/>
          <a:lstStyle/>
          <a:p>
            <a:pPr eaLnBrk="1" hangingPunct="1">
              <a:defRPr/>
            </a:pPr>
            <a:r>
              <a:rPr lang="en-US" dirty="0" smtClean="0"/>
              <a:t>Possible Causes</a:t>
            </a:r>
          </a:p>
          <a:p>
            <a:pPr lvl="1" eaLnBrk="1" hangingPunct="1">
              <a:defRPr/>
            </a:pPr>
            <a:r>
              <a:rPr lang="en-US" dirty="0" smtClean="0"/>
              <a:t>Too much insulin</a:t>
            </a:r>
          </a:p>
          <a:p>
            <a:pPr lvl="2" eaLnBrk="1" hangingPunct="1">
              <a:defRPr/>
            </a:pPr>
            <a:r>
              <a:rPr lang="en-US" dirty="0" err="1" smtClean="0"/>
              <a:t>Premeal</a:t>
            </a:r>
            <a:r>
              <a:rPr lang="en-US" dirty="0"/>
              <a:t> </a:t>
            </a:r>
            <a:r>
              <a:rPr lang="en-US" dirty="0" smtClean="0"/>
              <a:t>bolus</a:t>
            </a:r>
          </a:p>
          <a:p>
            <a:pPr lvl="2" eaLnBrk="1" hangingPunct="1">
              <a:defRPr/>
            </a:pPr>
            <a:r>
              <a:rPr lang="en-US" dirty="0" smtClean="0"/>
              <a:t>HS basal</a:t>
            </a:r>
          </a:p>
          <a:p>
            <a:pPr lvl="1" eaLnBrk="1" hangingPunct="1">
              <a:defRPr/>
            </a:pPr>
            <a:r>
              <a:rPr lang="en-US" dirty="0" smtClean="0"/>
              <a:t>Glucose toxicity improving </a:t>
            </a:r>
          </a:p>
          <a:p>
            <a:pPr lvl="1" eaLnBrk="1" hangingPunct="1">
              <a:defRPr/>
            </a:pPr>
            <a:r>
              <a:rPr lang="en-US" dirty="0" smtClean="0"/>
              <a:t>Infection improving</a:t>
            </a:r>
          </a:p>
          <a:p>
            <a:pPr lvl="1" eaLnBrk="1" hangingPunct="1">
              <a:defRPr/>
            </a:pPr>
            <a:r>
              <a:rPr lang="en-US" dirty="0" smtClean="0"/>
              <a:t>Stopped/lowered steroids</a:t>
            </a:r>
          </a:p>
          <a:p>
            <a:pPr lvl="1" eaLnBrk="1" hangingPunct="1">
              <a:defRPr/>
            </a:pPr>
            <a:r>
              <a:rPr lang="en-US" dirty="0" smtClean="0"/>
              <a:t>Poor kidney function</a:t>
            </a:r>
          </a:p>
          <a:p>
            <a:pPr lvl="1" eaLnBrk="1" hangingPunct="1">
              <a:defRPr/>
            </a:pPr>
            <a:r>
              <a:rPr lang="en-US" dirty="0" smtClean="0"/>
              <a:t>Skipped meal, poor PO intake</a:t>
            </a:r>
          </a:p>
          <a:p>
            <a:pPr lvl="1" eaLnBrk="1" hangingPunct="1">
              <a:defRPr/>
            </a:pPr>
            <a:r>
              <a:rPr lang="en-US" dirty="0" smtClean="0"/>
              <a:t>Not eating enough carbs</a:t>
            </a:r>
          </a:p>
          <a:p>
            <a:pPr marL="0" indent="0" eaLnBrk="1" hangingPunct="1">
              <a:buFont typeface="Wingdings" panose="05000000000000000000" pitchFamily="2" charset="2"/>
              <a:buNone/>
              <a:defRPr/>
            </a:pPr>
            <a:endParaRPr lang="en-US" dirty="0" smtClean="0"/>
          </a:p>
        </p:txBody>
      </p:sp>
      <p:pic>
        <p:nvPicPr>
          <p:cNvPr id="132100" name="Picture 3" descr="C:\Users\Beverly\AppData\Local\Microsoft\Windows\Temporary Internet Files\Content.IE5\R3N6ZB24\MP90044218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600200"/>
            <a:ext cx="23114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7937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23835324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026"/>
          <p:cNvSpPr>
            <a:spLocks noGrp="1" noChangeArrowheads="1"/>
          </p:cNvSpPr>
          <p:nvPr>
            <p:ph type="title"/>
          </p:nvPr>
        </p:nvSpPr>
        <p:spPr>
          <a:xfrm>
            <a:off x="381000" y="304800"/>
            <a:ext cx="8229600" cy="1143000"/>
          </a:xfrm>
        </p:spPr>
        <p:txBody>
          <a:bodyPr lIns="90477" tIns="44445" rIns="90477" bIns="44445" anchor="b"/>
          <a:lstStyle/>
          <a:p>
            <a:pPr eaLnBrk="1" hangingPunct="1">
              <a:defRPr/>
            </a:pPr>
            <a:r>
              <a:rPr lang="en-US" dirty="0" smtClean="0"/>
              <a:t>Hypoglycemia Symptoms</a:t>
            </a:r>
          </a:p>
        </p:txBody>
      </p:sp>
      <p:sp>
        <p:nvSpPr>
          <p:cNvPr id="1519619" name="Rectangle 1027"/>
          <p:cNvSpPr>
            <a:spLocks noGrp="1" noChangeArrowheads="1"/>
          </p:cNvSpPr>
          <p:nvPr>
            <p:ph type="body" sz="half" idx="2"/>
          </p:nvPr>
        </p:nvSpPr>
        <p:spPr>
          <a:xfrm>
            <a:off x="1981200" y="1752600"/>
            <a:ext cx="3276600" cy="4525963"/>
          </a:xfrm>
        </p:spPr>
        <p:txBody>
          <a:bodyPr/>
          <a:lstStyle/>
          <a:p>
            <a:pPr eaLnBrk="1" hangingPunct="1">
              <a:defRPr/>
            </a:pPr>
            <a:r>
              <a:rPr lang="en-US" dirty="0" smtClean="0">
                <a:solidFill>
                  <a:srgbClr val="7030A0"/>
                </a:solidFill>
              </a:rPr>
              <a:t>Autonomic</a:t>
            </a:r>
          </a:p>
          <a:p>
            <a:pPr lvl="1" eaLnBrk="1" hangingPunct="1">
              <a:defRPr/>
            </a:pPr>
            <a:r>
              <a:rPr lang="en-US" dirty="0" smtClean="0"/>
              <a:t>Anxiety</a:t>
            </a:r>
          </a:p>
          <a:p>
            <a:pPr lvl="1" eaLnBrk="1" hangingPunct="1">
              <a:defRPr/>
            </a:pPr>
            <a:r>
              <a:rPr lang="en-US" dirty="0" smtClean="0"/>
              <a:t>Palpitations</a:t>
            </a:r>
          </a:p>
          <a:p>
            <a:pPr lvl="1" eaLnBrk="1" hangingPunct="1">
              <a:defRPr/>
            </a:pPr>
            <a:r>
              <a:rPr lang="en-US" dirty="0" smtClean="0"/>
              <a:t>Sweating</a:t>
            </a:r>
          </a:p>
          <a:p>
            <a:pPr lvl="1" eaLnBrk="1" hangingPunct="1">
              <a:defRPr/>
            </a:pPr>
            <a:r>
              <a:rPr lang="en-US" dirty="0" smtClean="0"/>
              <a:t>Tingling</a:t>
            </a:r>
          </a:p>
          <a:p>
            <a:pPr lvl="1" eaLnBrk="1" hangingPunct="1">
              <a:defRPr/>
            </a:pPr>
            <a:r>
              <a:rPr lang="en-US" dirty="0" smtClean="0"/>
              <a:t>Trembling</a:t>
            </a:r>
          </a:p>
          <a:p>
            <a:pPr lvl="1" eaLnBrk="1" hangingPunct="1">
              <a:defRPr/>
            </a:pPr>
            <a:r>
              <a:rPr lang="en-US" dirty="0" smtClean="0"/>
              <a:t>Hypoglycemic Unawareness</a:t>
            </a:r>
          </a:p>
          <a:p>
            <a:pPr lvl="1" eaLnBrk="1" hangingPunct="1">
              <a:defRPr/>
            </a:pPr>
            <a:endParaRPr lang="en-US" dirty="0" smtClean="0"/>
          </a:p>
        </p:txBody>
      </p:sp>
      <p:sp>
        <p:nvSpPr>
          <p:cNvPr id="1519620" name="Rectangle 1028"/>
          <p:cNvSpPr>
            <a:spLocks noChangeArrowheads="1"/>
          </p:cNvSpPr>
          <p:nvPr/>
        </p:nvSpPr>
        <p:spPr bwMode="auto">
          <a:xfrm>
            <a:off x="5181600" y="1752600"/>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rgbClr val="C00000"/>
                </a:solidFill>
                <a:latin typeface="Tahoma" pitchFamily="34" charset="0"/>
              </a:rPr>
              <a:t>Neuroglycopenia</a:t>
            </a:r>
            <a:endParaRPr lang="en-US" sz="2800" dirty="0">
              <a:solidFill>
                <a:srgbClr val="C00000"/>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effectLst>
                <a:outerShdw blurRad="38100" dist="38100" dir="2700000" algn="tl">
                  <a:srgbClr val="000000"/>
                </a:outerShdw>
              </a:effectLst>
              <a:latin typeface="Tahoma" pitchFamily="34" charset="0"/>
            </a:endParaRPr>
          </a:p>
        </p:txBody>
      </p:sp>
      <p:pic>
        <p:nvPicPr>
          <p:cNvPr id="133125"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4384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2900889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smtClean="0"/>
              <a:t/>
            </a:r>
            <a:br>
              <a:rPr lang="en-US" dirty="0" smtClean="0"/>
            </a:br>
            <a:r>
              <a:rPr lang="en-US" dirty="0"/>
              <a:t/>
            </a:r>
            <a:br>
              <a:rPr lang="en-US" dirty="0"/>
            </a:br>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134" y="1745394"/>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1137498424"/>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92171"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1739070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152399"/>
            <a:ext cx="8229600" cy="1311275"/>
          </a:xfrm>
        </p:spPr>
        <p:txBody>
          <a:bodyPr>
            <a:normAutofit fontScale="90000"/>
          </a:bodyPr>
          <a:lstStyle/>
          <a:p>
            <a:pPr eaLnBrk="1" hangingPunct="1">
              <a:defRPr/>
            </a:pPr>
            <a:r>
              <a:rPr lang="en-US" dirty="0" smtClean="0"/>
              <a:t>BG Too Low? Insulin Adjustment Guidelines</a:t>
            </a:r>
            <a:endParaRPr lang="en-US" sz="3600" dirty="0" smtClean="0"/>
          </a:p>
        </p:txBody>
      </p:sp>
      <p:sp>
        <p:nvSpPr>
          <p:cNvPr id="1627139" name="Rectangle 3"/>
          <p:cNvSpPr>
            <a:spLocks noGrp="1" noChangeArrowheads="1"/>
          </p:cNvSpPr>
          <p:nvPr>
            <p:ph type="body" idx="1"/>
          </p:nvPr>
        </p:nvSpPr>
        <p:spPr>
          <a:xfrm>
            <a:off x="1752600" y="1600200"/>
            <a:ext cx="7010400" cy="5257800"/>
          </a:xfrm>
        </p:spPr>
        <p:txBody>
          <a:bodyPr/>
          <a:lstStyle/>
          <a:p>
            <a:pPr eaLnBrk="1" hangingPunct="1">
              <a:defRPr/>
            </a:pPr>
            <a:r>
              <a:rPr lang="en-US" dirty="0" smtClean="0"/>
              <a:t>Before meal Blood glucose &lt;70?</a:t>
            </a:r>
          </a:p>
          <a:p>
            <a:pPr lvl="1" eaLnBrk="1" hangingPunct="1">
              <a:defRPr/>
            </a:pPr>
            <a:r>
              <a:rPr lang="en-US" dirty="0" smtClean="0"/>
              <a:t>Implement hypoglycemia protocol</a:t>
            </a:r>
          </a:p>
          <a:p>
            <a:pPr lvl="1" eaLnBrk="1" hangingPunct="1">
              <a:defRPr/>
            </a:pPr>
            <a:r>
              <a:rPr lang="en-US" dirty="0" smtClean="0"/>
              <a:t>Evaluate cause and make needed adjustments </a:t>
            </a:r>
          </a:p>
          <a:p>
            <a:pPr lvl="2" eaLnBrk="1" hangingPunct="1">
              <a:defRPr/>
            </a:pPr>
            <a:r>
              <a:rPr lang="en-US" dirty="0" smtClean="0"/>
              <a:t>Missed meal?</a:t>
            </a:r>
          </a:p>
          <a:p>
            <a:pPr lvl="2" eaLnBrk="1" hangingPunct="1">
              <a:defRPr/>
            </a:pPr>
            <a:r>
              <a:rPr lang="en-US" dirty="0" smtClean="0"/>
              <a:t>Too much insulin?</a:t>
            </a:r>
          </a:p>
          <a:p>
            <a:pPr eaLnBrk="1" hangingPunct="1">
              <a:defRPr/>
            </a:pPr>
            <a:r>
              <a:rPr lang="en-US" dirty="0" smtClean="0"/>
              <a:t>Morning blood glucose &lt; 90?</a:t>
            </a:r>
            <a:endParaRPr lang="en-US" dirty="0">
              <a:solidFill>
                <a:srgbClr val="FFFF00"/>
              </a:solidFill>
            </a:endParaRPr>
          </a:p>
          <a:p>
            <a:pPr lvl="1" eaLnBrk="1" hangingPunct="1">
              <a:defRPr/>
            </a:pPr>
            <a:r>
              <a:rPr lang="en-US" dirty="0" smtClean="0"/>
              <a:t>Decrease evening Lantus by 10%  </a:t>
            </a:r>
            <a:endParaRPr lang="en-US" dirty="0"/>
          </a:p>
          <a:p>
            <a:pPr eaLnBrk="1" hangingPunct="1">
              <a:defRPr/>
            </a:pPr>
            <a:r>
              <a:rPr lang="en-US" dirty="0" smtClean="0"/>
              <a:t>Evaluate trends, provide feedback</a:t>
            </a:r>
          </a:p>
        </p:txBody>
      </p:sp>
      <p:pic>
        <p:nvPicPr>
          <p:cNvPr id="134148" name="Picture 4" descr="j031266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209800"/>
            <a:ext cx="17557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200" y="6289675"/>
            <a:ext cx="274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301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pPr>
              <a:defRPr/>
            </a:pPr>
            <a:r>
              <a:rPr lang="en-US" sz="4000" dirty="0" smtClean="0"/>
              <a:t>3 days poor intake, </a:t>
            </a:r>
            <a:r>
              <a:rPr lang="en-US" sz="4000" dirty="0" err="1" smtClean="0"/>
              <a:t>pt</a:t>
            </a:r>
            <a:r>
              <a:rPr lang="en-US" sz="4000" dirty="0" smtClean="0"/>
              <a:t> started on Tube Feeding</a:t>
            </a:r>
            <a:endParaRPr lang="en-US" sz="4000" dirty="0"/>
          </a:p>
        </p:txBody>
      </p:sp>
      <p:sp>
        <p:nvSpPr>
          <p:cNvPr id="4" name="Content Placeholder 3"/>
          <p:cNvSpPr>
            <a:spLocks noGrp="1"/>
          </p:cNvSpPr>
          <p:nvPr>
            <p:ph idx="1"/>
          </p:nvPr>
        </p:nvSpPr>
        <p:spPr>
          <a:xfrm>
            <a:off x="2971800" y="1600200"/>
            <a:ext cx="5486400" cy="4525963"/>
          </a:xfrm>
        </p:spPr>
        <p:txBody>
          <a:bodyPr>
            <a:normAutofit lnSpcReduction="10000"/>
          </a:bodyPr>
          <a:lstStyle/>
          <a:p>
            <a:pPr>
              <a:defRPr/>
            </a:pPr>
            <a:r>
              <a:rPr lang="en-US" dirty="0" smtClean="0"/>
              <a:t>If on continuous tube feeding, how would this change his insulin regimen?</a:t>
            </a:r>
          </a:p>
          <a:p>
            <a:pPr>
              <a:defRPr/>
            </a:pPr>
            <a:r>
              <a:rPr lang="en-US" dirty="0" smtClean="0"/>
              <a:t>If on intermittent tube feeding, how would this change his insulin regimen?</a:t>
            </a:r>
          </a:p>
          <a:p>
            <a:pPr>
              <a:defRPr/>
            </a:pPr>
            <a:r>
              <a:rPr lang="en-US" dirty="0" smtClean="0"/>
              <a:t>If patients tube feeding is interrupted, what precautions would you take?</a:t>
            </a:r>
          </a:p>
          <a:p>
            <a:pPr>
              <a:defRPr/>
            </a:pPr>
            <a:endParaRPr lang="en-US" dirty="0" smtClean="0"/>
          </a:p>
          <a:p>
            <a:pPr>
              <a:defRPr/>
            </a:pPr>
            <a:endParaRPr lang="en-US" dirty="0"/>
          </a:p>
          <a:p>
            <a:pPr lvl="1">
              <a:defRPr/>
            </a:pPr>
            <a:endParaRPr lang="en-US" dirty="0"/>
          </a:p>
        </p:txBody>
      </p:sp>
      <p:pic>
        <p:nvPicPr>
          <p:cNvPr id="145412" name="Picture 2" descr="C:\Users\Beverly\AppData\Local\Microsoft\Windows\Temporary Internet Files\Content.IE5\8BFCTWV8\MC900217854[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1752600"/>
            <a:ext cx="213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51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3870" y="1295400"/>
            <a:ext cx="8431530" cy="5493812"/>
          </a:xfrm>
          <a:prstGeom prst="rect">
            <a:avLst/>
          </a:prstGeom>
        </p:spPr>
        <p:txBody>
          <a:bodyPr wrap="square">
            <a:spAutoFit/>
          </a:bodyPr>
          <a:lstStyle/>
          <a:p>
            <a:pPr eaLnBrk="1" hangingPunct="1">
              <a:lnSpc>
                <a:spcPct val="90000"/>
              </a:lnSpc>
              <a:defRPr/>
            </a:pPr>
            <a:r>
              <a:rPr lang="en-US" sz="2800" b="1" i="1" dirty="0">
                <a:solidFill>
                  <a:prstClr val="black"/>
                </a:solidFill>
                <a:latin typeface="Cambria" pitchFamily="18" charset="0"/>
              </a:rPr>
              <a:t>Continuous enteral nutrition (EN)</a:t>
            </a:r>
          </a:p>
          <a:p>
            <a:pPr marL="914400" lvl="1" indent="-457200">
              <a:lnSpc>
                <a:spcPct val="90000"/>
              </a:lnSpc>
              <a:buFont typeface="Arial" pitchFamily="34" charset="0"/>
              <a:buChar char="•"/>
              <a:defRPr/>
            </a:pPr>
            <a:r>
              <a:rPr lang="en-US" sz="2000" dirty="0" smtClean="0">
                <a:solidFill>
                  <a:prstClr val="black"/>
                </a:solidFill>
                <a:cs typeface="Arial" panose="020B0604020202020204" pitchFamily="34" charset="0"/>
              </a:rPr>
              <a:t>Basal insulin: once or twice daily</a:t>
            </a:r>
          </a:p>
          <a:p>
            <a:pPr marL="914400" lvl="1" indent="-457200">
              <a:lnSpc>
                <a:spcPct val="90000"/>
              </a:lnSpc>
              <a:buFont typeface="Arial" pitchFamily="34" charset="0"/>
              <a:buChar char="•"/>
              <a:defRPr/>
            </a:pPr>
            <a:r>
              <a:rPr lang="en-US" sz="2000" dirty="0" smtClean="0">
                <a:solidFill>
                  <a:prstClr val="black"/>
                </a:solidFill>
                <a:cs typeface="Arial" panose="020B0604020202020204" pitchFamily="34" charset="0"/>
              </a:rPr>
              <a:t>Prandial bolus insulin: to match the feeding or 70/30 mix BID</a:t>
            </a:r>
          </a:p>
          <a:p>
            <a:pPr marL="914400" lvl="1" indent="-457200">
              <a:lnSpc>
                <a:spcPct val="90000"/>
              </a:lnSpc>
              <a:buFont typeface="Arial" pitchFamily="34" charset="0"/>
              <a:buChar char="•"/>
              <a:defRPr/>
            </a:pPr>
            <a:endParaRPr lang="en-US" dirty="0">
              <a:solidFill>
                <a:prstClr val="black"/>
              </a:solidFill>
              <a:cs typeface="Arial" panose="020B0604020202020204" pitchFamily="34" charset="0"/>
            </a:endParaRPr>
          </a:p>
          <a:p>
            <a:pPr eaLnBrk="1" hangingPunct="1">
              <a:lnSpc>
                <a:spcPct val="90000"/>
              </a:lnSpc>
              <a:defRPr/>
            </a:pPr>
            <a:r>
              <a:rPr lang="en-US" sz="2800" b="1" i="1" dirty="0">
                <a:solidFill>
                  <a:prstClr val="black"/>
                </a:solidFill>
                <a:latin typeface="Cambria" pitchFamily="18" charset="0"/>
              </a:rPr>
              <a:t>Cycled enteral </a:t>
            </a:r>
            <a:r>
              <a:rPr lang="en-US" sz="2800" b="1" i="1" dirty="0" smtClean="0">
                <a:solidFill>
                  <a:prstClr val="black"/>
                </a:solidFill>
                <a:latin typeface="Cambria" pitchFamily="18" charset="0"/>
              </a:rPr>
              <a:t>nutrition: </a:t>
            </a:r>
            <a:r>
              <a:rPr lang="en-US" dirty="0" smtClean="0">
                <a:solidFill>
                  <a:prstClr val="black"/>
                </a:solidFill>
                <a:cs typeface="Arial" panose="020B0604020202020204" pitchFamily="34" charset="0"/>
              </a:rPr>
              <a:t>Based on situation: </a:t>
            </a:r>
          </a:p>
          <a:p>
            <a:pPr marL="742950" lvl="1" indent="-285750" eaLnBrk="1" hangingPunct="1">
              <a:lnSpc>
                <a:spcPct val="90000"/>
              </a:lnSpc>
              <a:buFont typeface="Arial" panose="020B0604020202020204" pitchFamily="34" charset="0"/>
              <a:buChar char="•"/>
              <a:defRPr/>
            </a:pPr>
            <a:r>
              <a:rPr lang="en-US" sz="2000" dirty="0" smtClean="0">
                <a:solidFill>
                  <a:prstClr val="black"/>
                </a:solidFill>
                <a:cs typeface="Arial" panose="020B0604020202020204" pitchFamily="34" charset="0"/>
              </a:rPr>
              <a:t>Basal insulin </a:t>
            </a:r>
          </a:p>
          <a:p>
            <a:pPr marL="742950" lvl="1" indent="-285750" eaLnBrk="1" hangingPunct="1">
              <a:lnSpc>
                <a:spcPct val="90000"/>
              </a:lnSpc>
              <a:buFont typeface="Arial" panose="020B0604020202020204" pitchFamily="34" charset="0"/>
              <a:buChar char="•"/>
              <a:defRPr/>
            </a:pPr>
            <a:r>
              <a:rPr lang="en-US" sz="2000" dirty="0" smtClean="0">
                <a:solidFill>
                  <a:prstClr val="black"/>
                </a:solidFill>
                <a:cs typeface="Arial" panose="020B0604020202020204" pitchFamily="34" charset="0"/>
              </a:rPr>
              <a:t>Bolus insulin </a:t>
            </a:r>
            <a:r>
              <a:rPr lang="en-US" sz="2000" dirty="0">
                <a:solidFill>
                  <a:prstClr val="black"/>
                </a:solidFill>
                <a:cs typeface="Arial" panose="020B0604020202020204" pitchFamily="34" charset="0"/>
              </a:rPr>
              <a:t>administered q4 to 6 hours </a:t>
            </a:r>
            <a:r>
              <a:rPr lang="en-US" sz="2000" dirty="0" smtClean="0">
                <a:solidFill>
                  <a:prstClr val="black"/>
                </a:solidFill>
                <a:cs typeface="Arial" panose="020B0604020202020204" pitchFamily="34" charset="0"/>
              </a:rPr>
              <a:t> </a:t>
            </a:r>
          </a:p>
          <a:p>
            <a:pPr marL="742950" lvl="1" indent="-285750" eaLnBrk="1" hangingPunct="1">
              <a:lnSpc>
                <a:spcPct val="90000"/>
              </a:lnSpc>
              <a:buFont typeface="Arial" panose="020B0604020202020204" pitchFamily="34" charset="0"/>
              <a:buChar char="•"/>
              <a:defRPr/>
            </a:pPr>
            <a:r>
              <a:rPr lang="en-US" sz="2000" dirty="0" smtClean="0">
                <a:solidFill>
                  <a:prstClr val="black"/>
                </a:solidFill>
                <a:cs typeface="Arial" panose="020B0604020202020204" pitchFamily="34" charset="0"/>
              </a:rPr>
              <a:t>Correctional </a:t>
            </a:r>
            <a:r>
              <a:rPr lang="en-US" sz="2000" dirty="0">
                <a:solidFill>
                  <a:prstClr val="black"/>
                </a:solidFill>
                <a:cs typeface="Arial" panose="020B0604020202020204" pitchFamily="34" charset="0"/>
              </a:rPr>
              <a:t>insulin given for BG above </a:t>
            </a:r>
            <a:r>
              <a:rPr lang="en-US" sz="2000" dirty="0" smtClean="0">
                <a:solidFill>
                  <a:prstClr val="black"/>
                </a:solidFill>
                <a:cs typeface="Arial" panose="020B0604020202020204" pitchFamily="34" charset="0"/>
              </a:rPr>
              <a:t>goal</a:t>
            </a:r>
          </a:p>
          <a:p>
            <a:pPr marL="742950" lvl="1" indent="-285750" eaLnBrk="1" hangingPunct="1">
              <a:lnSpc>
                <a:spcPct val="90000"/>
              </a:lnSpc>
              <a:buFont typeface="Arial" panose="020B0604020202020204" pitchFamily="34" charset="0"/>
              <a:buChar char="•"/>
              <a:defRPr/>
            </a:pPr>
            <a:endParaRPr lang="en-US" dirty="0" smtClean="0">
              <a:solidFill>
                <a:prstClr val="black"/>
              </a:solidFill>
              <a:cs typeface="Arial" panose="020B0604020202020204" pitchFamily="34" charset="0"/>
            </a:endParaRPr>
          </a:p>
          <a:p>
            <a:pPr eaLnBrk="1" hangingPunct="1">
              <a:lnSpc>
                <a:spcPct val="90000"/>
              </a:lnSpc>
              <a:defRPr/>
            </a:pPr>
            <a:r>
              <a:rPr lang="en-US" sz="2800" b="1" i="1" dirty="0" smtClean="0">
                <a:solidFill>
                  <a:prstClr val="black"/>
                </a:solidFill>
                <a:latin typeface="Cambria" pitchFamily="18" charset="0"/>
              </a:rPr>
              <a:t>Bolus </a:t>
            </a:r>
            <a:r>
              <a:rPr lang="en-US" sz="2800" b="1" i="1" dirty="0">
                <a:solidFill>
                  <a:prstClr val="black"/>
                </a:solidFill>
                <a:latin typeface="Cambria" pitchFamily="18" charset="0"/>
              </a:rPr>
              <a:t>enteral nutrition</a:t>
            </a:r>
          </a:p>
          <a:p>
            <a:pPr marL="914400" lvl="1" indent="-457200">
              <a:lnSpc>
                <a:spcPct val="90000"/>
              </a:lnSpc>
              <a:buFont typeface="Arial" pitchFamily="34" charset="0"/>
              <a:buChar char="•"/>
              <a:defRPr/>
            </a:pPr>
            <a:r>
              <a:rPr lang="en-US" sz="2000" dirty="0">
                <a:solidFill>
                  <a:prstClr val="black"/>
                </a:solidFill>
                <a:cs typeface="Arial" panose="020B0604020202020204" pitchFamily="34" charset="0"/>
              </a:rPr>
              <a:t>Rapid acting analog or short acting insulin given prior to each </a:t>
            </a:r>
            <a:r>
              <a:rPr lang="en-US" sz="2000" dirty="0" smtClean="0">
                <a:solidFill>
                  <a:prstClr val="black"/>
                </a:solidFill>
                <a:cs typeface="Arial" panose="020B0604020202020204" pitchFamily="34" charset="0"/>
              </a:rPr>
              <a:t>bolus</a:t>
            </a:r>
          </a:p>
          <a:p>
            <a:pPr marL="914400" lvl="1" indent="-457200">
              <a:lnSpc>
                <a:spcPct val="90000"/>
              </a:lnSpc>
              <a:buFont typeface="Arial" pitchFamily="34" charset="0"/>
              <a:buChar char="•"/>
              <a:defRPr/>
            </a:pPr>
            <a:r>
              <a:rPr lang="en-US" sz="2000" dirty="0" smtClean="0">
                <a:solidFill>
                  <a:prstClr val="black"/>
                </a:solidFill>
                <a:cs typeface="Arial" panose="020B0604020202020204" pitchFamily="34" charset="0"/>
              </a:rPr>
              <a:t>May also need basal on board</a:t>
            </a:r>
          </a:p>
          <a:p>
            <a:pPr lvl="1">
              <a:lnSpc>
                <a:spcPct val="90000"/>
              </a:lnSpc>
              <a:defRPr/>
            </a:pPr>
            <a:endParaRPr lang="en-US" dirty="0">
              <a:solidFill>
                <a:prstClr val="black"/>
              </a:solidFill>
              <a:cs typeface="Arial" panose="020B0604020202020204" pitchFamily="34" charset="0"/>
            </a:endParaRPr>
          </a:p>
          <a:p>
            <a:pPr lvl="1">
              <a:lnSpc>
                <a:spcPct val="90000"/>
              </a:lnSpc>
              <a:defRPr/>
            </a:pPr>
            <a:endParaRPr lang="en-US" sz="2800" dirty="0" smtClean="0">
              <a:solidFill>
                <a:prstClr val="black"/>
              </a:solidFill>
              <a:cs typeface="Arial" panose="020B0604020202020204" pitchFamily="34" charset="0"/>
            </a:endParaRPr>
          </a:p>
          <a:p>
            <a:pPr lvl="1">
              <a:lnSpc>
                <a:spcPct val="90000"/>
              </a:lnSpc>
              <a:defRPr/>
            </a:pPr>
            <a:r>
              <a:rPr lang="en-US" sz="2800" dirty="0" smtClean="0">
                <a:solidFill>
                  <a:prstClr val="black"/>
                </a:solidFill>
                <a:cs typeface="Arial" panose="020B0604020202020204" pitchFamily="34" charset="0"/>
              </a:rPr>
              <a:t>If tube pulled out, consider hanging IV D10%  </a:t>
            </a:r>
          </a:p>
          <a:p>
            <a:pPr marL="457200" indent="-457200" eaLnBrk="1" hangingPunct="1">
              <a:lnSpc>
                <a:spcPct val="90000"/>
              </a:lnSpc>
              <a:buFont typeface="Arial" pitchFamily="34" charset="0"/>
              <a:buChar char="•"/>
              <a:defRPr/>
            </a:pPr>
            <a:endParaRPr lang="en-US" dirty="0" smtClean="0">
              <a:solidFill>
                <a:prstClr val="black"/>
              </a:solidFill>
              <a:latin typeface="Arial"/>
            </a:endParaRPr>
          </a:p>
          <a:p>
            <a:pPr algn="ctr" eaLnBrk="1" hangingPunct="1">
              <a:lnSpc>
                <a:spcPct val="90000"/>
              </a:lnSpc>
              <a:defRPr/>
            </a:pPr>
            <a:r>
              <a:rPr lang="en-US" b="1" dirty="0" smtClean="0">
                <a:solidFill>
                  <a:prstClr val="black"/>
                </a:solidFill>
              </a:rPr>
              <a:t> </a:t>
            </a:r>
            <a:endParaRPr lang="en-US" sz="2000" dirty="0">
              <a:solidFill>
                <a:prstClr val="black"/>
              </a:solidFill>
              <a:latin typeface="Arial"/>
            </a:endParaRPr>
          </a:p>
        </p:txBody>
      </p:sp>
      <p:sp>
        <p:nvSpPr>
          <p:cNvPr id="5" name="Rectangle 2"/>
          <p:cNvSpPr>
            <a:spLocks noGrp="1" noChangeArrowheads="1"/>
          </p:cNvSpPr>
          <p:nvPr>
            <p:ph type="title"/>
          </p:nvPr>
        </p:nvSpPr>
        <p:spPr>
          <a:effectLst>
            <a:outerShdw blurRad="63500" dist="38099" dir="2700000" algn="ctr" rotWithShape="0">
              <a:schemeClr val="tx1">
                <a:alpha val="74997"/>
              </a:schemeClr>
            </a:outerShdw>
          </a:effectLst>
        </p:spPr>
        <p:txBody>
          <a:bodyPr lIns="92075" tIns="46038" rIns="92075" bIns="46038">
            <a:noAutofit/>
          </a:bodyPr>
          <a:lstStyle/>
          <a:p>
            <a:pPr eaLnBrk="1" hangingPunct="1">
              <a:defRPr/>
            </a:pPr>
            <a:r>
              <a:rPr lang="en-US" sz="3200" dirty="0">
                <a:solidFill>
                  <a:schemeClr val="tx2">
                    <a:lumMod val="50000"/>
                  </a:schemeClr>
                </a:solidFill>
              </a:rPr>
              <a:t>Glycemic Management </a:t>
            </a:r>
            <a:r>
              <a:rPr lang="en-US" sz="3200" dirty="0" smtClean="0">
                <a:solidFill>
                  <a:schemeClr val="tx2">
                    <a:lumMod val="50000"/>
                  </a:schemeClr>
                </a:solidFill>
              </a:rPr>
              <a:t>During Enteral </a:t>
            </a:r>
            <a:r>
              <a:rPr lang="en-US" sz="3200" dirty="0">
                <a:solidFill>
                  <a:schemeClr val="tx2">
                    <a:lumMod val="50000"/>
                  </a:schemeClr>
                </a:solidFill>
              </a:rPr>
              <a:t>Nutrition</a:t>
            </a:r>
          </a:p>
        </p:txBody>
      </p:sp>
    </p:spTree>
    <p:custDataLst>
      <p:tags r:id="rId1"/>
    </p:custDataLst>
    <p:extLst>
      <p:ext uri="{BB962C8B-B14F-4D97-AF65-F5344CB8AC3E}">
        <p14:creationId xmlns:p14="http://schemas.microsoft.com/office/powerpoint/2010/main" val="1816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320040"/>
            <a:ext cx="8305800" cy="746760"/>
          </a:xfrm>
        </p:spPr>
        <p:txBody>
          <a:bodyPr>
            <a:normAutofit fontScale="90000"/>
          </a:bodyPr>
          <a:lstStyle/>
          <a:p>
            <a:pPr eaLnBrk="1" hangingPunct="1">
              <a:defRPr/>
            </a:pPr>
            <a:r>
              <a:rPr lang="en-US" sz="4800" dirty="0" smtClean="0"/>
              <a:t>BG Running High? </a:t>
            </a:r>
          </a:p>
        </p:txBody>
      </p:sp>
      <p:sp>
        <p:nvSpPr>
          <p:cNvPr id="1627139" name="Rectangle 3"/>
          <p:cNvSpPr>
            <a:spLocks noGrp="1" noChangeArrowheads="1"/>
          </p:cNvSpPr>
          <p:nvPr>
            <p:ph type="body" idx="1"/>
          </p:nvPr>
        </p:nvSpPr>
        <p:spPr>
          <a:xfrm>
            <a:off x="3498850" y="1371600"/>
            <a:ext cx="5264150" cy="5486400"/>
          </a:xfrm>
        </p:spPr>
        <p:txBody>
          <a:bodyPr/>
          <a:lstStyle/>
          <a:p>
            <a:pPr eaLnBrk="1" hangingPunct="1">
              <a:defRPr/>
            </a:pPr>
            <a:r>
              <a:rPr lang="en-US" sz="4000" dirty="0" smtClean="0"/>
              <a:t>Possible Causes</a:t>
            </a:r>
          </a:p>
          <a:p>
            <a:pPr lvl="1" eaLnBrk="1" hangingPunct="1">
              <a:defRPr/>
            </a:pPr>
            <a:r>
              <a:rPr lang="en-US" sz="3600" dirty="0" smtClean="0"/>
              <a:t>Glucose Toxic</a:t>
            </a:r>
            <a:endParaRPr lang="en-US" sz="3600" dirty="0" smtClean="0">
              <a:solidFill>
                <a:srgbClr val="FFFF00"/>
              </a:solidFill>
            </a:endParaRPr>
          </a:p>
          <a:p>
            <a:pPr lvl="1" eaLnBrk="1" hangingPunct="1">
              <a:defRPr/>
            </a:pPr>
            <a:r>
              <a:rPr lang="en-US" sz="3600" dirty="0" smtClean="0"/>
              <a:t>Infection</a:t>
            </a:r>
          </a:p>
          <a:p>
            <a:pPr lvl="1" eaLnBrk="1" hangingPunct="1">
              <a:defRPr/>
            </a:pPr>
            <a:r>
              <a:rPr lang="en-US" sz="3600" dirty="0" smtClean="0"/>
              <a:t>Started on steroids</a:t>
            </a:r>
          </a:p>
          <a:p>
            <a:pPr lvl="1" eaLnBrk="1" hangingPunct="1">
              <a:defRPr/>
            </a:pPr>
            <a:r>
              <a:rPr lang="en-US" sz="3600" dirty="0" smtClean="0"/>
              <a:t>Physical stress</a:t>
            </a:r>
          </a:p>
          <a:p>
            <a:pPr lvl="1" eaLnBrk="1" hangingPunct="1">
              <a:defRPr/>
            </a:pPr>
            <a:r>
              <a:rPr lang="en-US" sz="3600" dirty="0" smtClean="0"/>
              <a:t>Insulin dose too low</a:t>
            </a:r>
          </a:p>
          <a:p>
            <a:pPr marL="0" indent="0" eaLnBrk="1" hangingPunct="1">
              <a:buFont typeface="Wingdings" pitchFamily="2" charset="2"/>
              <a:buNone/>
              <a:defRPr/>
            </a:pPr>
            <a:endParaRPr lang="en-US" sz="4000" dirty="0" smtClean="0"/>
          </a:p>
        </p:txBody>
      </p:sp>
      <p:pic>
        <p:nvPicPr>
          <p:cNvPr id="161796" name="Picture 2" descr="C:\Users\bev\AppData\Local\Microsoft\Windows\Temporary Internet Files\Content.IE5\INEAQAQO\MP900409423[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447800"/>
            <a:ext cx="27368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6906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Calculate Daily  Insulin Needs</a:t>
            </a:r>
            <a:endParaRPr lang="en-US" dirty="0"/>
          </a:p>
        </p:txBody>
      </p:sp>
      <p:sp>
        <p:nvSpPr>
          <p:cNvPr id="7" name="Content Placeholder 6"/>
          <p:cNvSpPr>
            <a:spLocks noGrp="1"/>
          </p:cNvSpPr>
          <p:nvPr>
            <p:ph idx="1"/>
          </p:nvPr>
        </p:nvSpPr>
        <p:spPr>
          <a:xfrm>
            <a:off x="228600" y="1600200"/>
            <a:ext cx="7848600" cy="4901261"/>
          </a:xfrm>
        </p:spPr>
        <p:txBody>
          <a:bodyPr/>
          <a:lstStyle/>
          <a:p>
            <a:r>
              <a:rPr lang="en-US" dirty="0" smtClean="0"/>
              <a:t>Based on unique characteristics of </a:t>
            </a:r>
            <a:r>
              <a:rPr lang="en-US" dirty="0" err="1" smtClean="0"/>
              <a:t>pt</a:t>
            </a:r>
            <a:r>
              <a:rPr lang="en-US" dirty="0" smtClean="0"/>
              <a:t>, where would you start?</a:t>
            </a:r>
          </a:p>
          <a:p>
            <a:pPr lvl="1"/>
            <a:r>
              <a:rPr lang="en-US" dirty="0" smtClean="0"/>
              <a:t>Body </a:t>
            </a:r>
            <a:r>
              <a:rPr lang="en-US" dirty="0" err="1" smtClean="0"/>
              <a:t>wt</a:t>
            </a:r>
            <a:r>
              <a:rPr lang="en-US" dirty="0" smtClean="0"/>
              <a:t> in Kg x _________  = </a:t>
            </a:r>
            <a:r>
              <a:rPr lang="en-US" dirty="0" smtClean="0">
                <a:solidFill>
                  <a:srgbClr val="C00000"/>
                </a:solidFill>
              </a:rPr>
              <a:t>total daily dose</a:t>
            </a:r>
          </a:p>
          <a:p>
            <a:pPr lvl="1"/>
            <a:r>
              <a:rPr lang="en-US" dirty="0" smtClean="0"/>
              <a:t>May need more or less based on clinical presentation</a:t>
            </a:r>
          </a:p>
          <a:p>
            <a:pPr marL="457200" lvl="1" indent="0">
              <a:buNone/>
            </a:pPr>
            <a:endParaRPr lang="en-US" dirty="0" smtClean="0"/>
          </a:p>
          <a:p>
            <a:pPr marL="457200" lvl="1" indent="0">
              <a:buNone/>
            </a:pPr>
            <a:endParaRPr lang="en-US" dirty="0"/>
          </a:p>
          <a:p>
            <a:pPr marL="457200" lvl="1" indent="0">
              <a:buNone/>
            </a:pPr>
            <a:r>
              <a:rPr lang="en-US" sz="2800" dirty="0" smtClean="0"/>
              <a:t>Less 0.3 u/kg	</a:t>
            </a:r>
            <a:r>
              <a:rPr lang="en-US" sz="2800" dirty="0"/>
              <a:t> </a:t>
            </a:r>
            <a:r>
              <a:rPr lang="en-US" sz="2800" dirty="0" smtClean="0"/>
              <a:t>   0.5u/kg	        More 1.0 u/kg</a:t>
            </a:r>
          </a:p>
          <a:p>
            <a:pPr marL="457200" lvl="1" indent="0">
              <a:buNone/>
            </a:pPr>
            <a:endParaRPr lang="en-US" dirty="0"/>
          </a:p>
          <a:p>
            <a:pPr marL="457200" lvl="1" indent="0">
              <a:buNone/>
            </a:pPr>
            <a:r>
              <a:rPr lang="en-US" sz="2400" dirty="0" smtClean="0"/>
              <a:t>Thin, elderly, </a:t>
            </a:r>
            <a:r>
              <a:rPr lang="en-US" sz="2400" dirty="0" smtClean="0">
                <a:sym typeface="Wingdings" panose="05000000000000000000" pitchFamily="2" charset="2"/>
              </a:rPr>
              <a:t> </a:t>
            </a:r>
            <a:r>
              <a:rPr lang="en-US" sz="2400" dirty="0" err="1" smtClean="0">
                <a:sym typeface="Wingdings" panose="05000000000000000000" pitchFamily="2" charset="2"/>
              </a:rPr>
              <a:t>creat</a:t>
            </a:r>
            <a:r>
              <a:rPr lang="en-US" sz="2400" dirty="0" smtClean="0">
                <a:sym typeface="Wingdings" panose="05000000000000000000" pitchFamily="2" charset="2"/>
              </a:rPr>
              <a:t>     </a:t>
            </a:r>
            <a:r>
              <a:rPr lang="en-US" sz="2000" dirty="0">
                <a:sym typeface="Wingdings" panose="05000000000000000000" pitchFamily="2" charset="2"/>
              </a:rPr>
              <a:t> </a:t>
            </a:r>
            <a:r>
              <a:rPr lang="en-US" sz="2000" dirty="0" smtClean="0">
                <a:sym typeface="Wingdings" panose="05000000000000000000" pitchFamily="2" charset="2"/>
              </a:rPr>
              <a:t>                 </a:t>
            </a:r>
            <a:r>
              <a:rPr lang="en-US" sz="2400" dirty="0" smtClean="0">
                <a:sym typeface="Wingdings" panose="05000000000000000000" pitchFamily="2" charset="2"/>
              </a:rPr>
              <a:t>Heavy, infection, steroids</a:t>
            </a:r>
            <a:endParaRPr lang="en-US" sz="20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6690" y="2216631"/>
            <a:ext cx="1764780" cy="2289600"/>
          </a:xfrm>
          <a:prstGeom prst="rect">
            <a:avLst/>
          </a:prstGeom>
        </p:spPr>
      </p:pic>
      <p:cxnSp>
        <p:nvCxnSpPr>
          <p:cNvPr id="3" name="Straight Arrow Connector 2"/>
          <p:cNvCxnSpPr/>
          <p:nvPr/>
        </p:nvCxnSpPr>
        <p:spPr bwMode="auto">
          <a:xfrm>
            <a:off x="609600" y="4800600"/>
            <a:ext cx="7269480" cy="0"/>
          </a:xfrm>
          <a:prstGeom prst="straightConnector1">
            <a:avLst/>
          </a:prstGeom>
          <a:solidFill>
            <a:schemeClr val="accent1"/>
          </a:solidFill>
          <a:ln w="50800" cap="flat" cmpd="sng" algn="ctr">
            <a:solidFill>
              <a:srgbClr val="C00000"/>
            </a:solidFill>
            <a:prstDash val="solid"/>
            <a:round/>
            <a:headEnd type="triangle"/>
            <a:tailEnd type="triangle"/>
          </a:ln>
          <a:effectLst/>
        </p:spPr>
      </p:cxnSp>
    </p:spTree>
    <p:custDataLst>
      <p:tags r:id="rId1"/>
    </p:custDataLst>
    <p:extLst>
      <p:ext uri="{BB962C8B-B14F-4D97-AF65-F5344CB8AC3E}">
        <p14:creationId xmlns:p14="http://schemas.microsoft.com/office/powerpoint/2010/main" val="289548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19200"/>
          </a:xfrm>
        </p:spPr>
        <p:txBody>
          <a:bodyPr>
            <a:normAutofit fontScale="90000"/>
          </a:bodyPr>
          <a:lstStyle/>
          <a:p>
            <a:pPr>
              <a:defRPr/>
            </a:pPr>
            <a:r>
              <a:rPr lang="en-US" dirty="0" smtClean="0"/>
              <a:t>Intensify Insulin therapy or start insulin Drip</a:t>
            </a:r>
            <a:endParaRPr lang="en-US" dirty="0"/>
          </a:p>
        </p:txBody>
      </p:sp>
      <p:sp>
        <p:nvSpPr>
          <p:cNvPr id="4" name="Text Placeholder 3"/>
          <p:cNvSpPr>
            <a:spLocks noGrp="1"/>
          </p:cNvSpPr>
          <p:nvPr>
            <p:ph type="body" sz="half" idx="2"/>
          </p:nvPr>
        </p:nvSpPr>
        <p:spPr/>
        <p:txBody>
          <a:bodyPr/>
          <a:lstStyle/>
          <a:p>
            <a:pPr>
              <a:buFont typeface="Arial" pitchFamily="34" charset="0"/>
              <a:buChar char="•"/>
              <a:defRPr/>
            </a:pPr>
            <a:r>
              <a:rPr lang="en-US" dirty="0" smtClean="0"/>
              <a:t>100 units insulin in 100 cc NS Bag</a:t>
            </a:r>
          </a:p>
          <a:p>
            <a:pPr>
              <a:defRPr/>
            </a:pPr>
            <a:r>
              <a:rPr lang="en-US" dirty="0" smtClean="0"/>
              <a:t>1 cc = 1unit of insulin</a:t>
            </a:r>
          </a:p>
          <a:p>
            <a:pPr>
              <a:defRPr/>
            </a:pPr>
            <a:endParaRPr lang="en-US" dirty="0" smtClean="0"/>
          </a:p>
        </p:txBody>
      </p:sp>
      <p:pic>
        <p:nvPicPr>
          <p:cNvPr id="164869" name="Picture 2" descr="C:\Users\Beverly\AppData\Local\Microsoft\Windows\Temporary Internet Files\Content.IE5\QRSMXX6N\MP90044274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33400" y="1761037"/>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54880" y="4191000"/>
            <a:ext cx="4343400" cy="1015663"/>
          </a:xfrm>
          <a:prstGeom prst="rect">
            <a:avLst/>
          </a:prstGeom>
          <a:noFill/>
        </p:spPr>
        <p:txBody>
          <a:bodyPr wrap="square" rtlCol="0">
            <a:spAutoFit/>
          </a:bodyPr>
          <a:lstStyle/>
          <a:p>
            <a:r>
              <a:rPr lang="en-US" sz="2000" b="1" dirty="0">
                <a:solidFill>
                  <a:srgbClr val="FFC000"/>
                </a:solidFill>
                <a:hlinkClick r:id="rId6"/>
              </a:rPr>
              <a:t>Society of Hospital Medicine listing of sample </a:t>
            </a:r>
            <a:r>
              <a:rPr lang="en-US" sz="2000" b="1" dirty="0" smtClean="0">
                <a:solidFill>
                  <a:srgbClr val="FFC000"/>
                </a:solidFill>
                <a:hlinkClick r:id="rId6"/>
              </a:rPr>
              <a:t>Insulin Drip </a:t>
            </a:r>
            <a:r>
              <a:rPr lang="en-US" sz="2000" b="1" dirty="0">
                <a:solidFill>
                  <a:srgbClr val="FFC000"/>
                </a:solidFill>
                <a:hlinkClick r:id="rId6"/>
              </a:rPr>
              <a:t>Protocols</a:t>
            </a:r>
            <a:endParaRPr lang="en-US" sz="2000" dirty="0">
              <a:solidFill>
                <a:srgbClr val="FFC000"/>
              </a:solidFill>
            </a:endParaRPr>
          </a:p>
        </p:txBody>
      </p:sp>
    </p:spTree>
    <p:custDataLst>
      <p:tags r:id="rId1"/>
    </p:custDataLst>
    <p:extLst>
      <p:ext uri="{BB962C8B-B14F-4D97-AF65-F5344CB8AC3E}">
        <p14:creationId xmlns:p14="http://schemas.microsoft.com/office/powerpoint/2010/main" val="9416986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458" name="Rectangle 2"/>
          <p:cNvSpPr>
            <a:spLocks noGrp="1" noChangeArrowheads="1"/>
          </p:cNvSpPr>
          <p:nvPr>
            <p:ph type="title"/>
          </p:nvPr>
        </p:nvSpPr>
        <p:spPr/>
        <p:txBody>
          <a:bodyPr/>
          <a:lstStyle/>
          <a:p>
            <a:pPr>
              <a:defRPr/>
            </a:pPr>
            <a:r>
              <a:rPr lang="en-US" dirty="0"/>
              <a:t>Preparation for Surgery</a:t>
            </a:r>
          </a:p>
        </p:txBody>
      </p:sp>
      <p:sp>
        <p:nvSpPr>
          <p:cNvPr id="1811459" name="Rectangle 3"/>
          <p:cNvSpPr>
            <a:spLocks noGrp="1" noChangeArrowheads="1"/>
          </p:cNvSpPr>
          <p:nvPr>
            <p:ph type="body" idx="1"/>
          </p:nvPr>
        </p:nvSpPr>
        <p:spPr>
          <a:xfrm>
            <a:off x="457200" y="1371600"/>
            <a:ext cx="8229600" cy="4754563"/>
          </a:xfrm>
        </p:spPr>
        <p:txBody>
          <a:bodyPr/>
          <a:lstStyle/>
          <a:p>
            <a:pPr>
              <a:lnSpc>
                <a:spcPct val="90000"/>
              </a:lnSpc>
              <a:defRPr/>
            </a:pPr>
            <a:r>
              <a:rPr lang="en-US" dirty="0"/>
              <a:t>Try to schedule surgery in am, resume meds/insulin when eating and stable.</a:t>
            </a:r>
          </a:p>
          <a:p>
            <a:pPr>
              <a:lnSpc>
                <a:spcPct val="90000"/>
              </a:lnSpc>
              <a:defRPr/>
            </a:pPr>
            <a:r>
              <a:rPr lang="en-US" b="1" dirty="0">
                <a:solidFill>
                  <a:srgbClr val="7030A0"/>
                </a:solidFill>
              </a:rPr>
              <a:t>Oral medications</a:t>
            </a:r>
            <a:r>
              <a:rPr lang="en-US" dirty="0">
                <a:solidFill>
                  <a:srgbClr val="7030A0"/>
                </a:solidFill>
              </a:rPr>
              <a:t>: </a:t>
            </a:r>
            <a:r>
              <a:rPr lang="en-US" dirty="0"/>
              <a:t>In am, hold all diabetes oral medications </a:t>
            </a:r>
          </a:p>
          <a:p>
            <a:pPr>
              <a:lnSpc>
                <a:spcPct val="90000"/>
              </a:lnSpc>
              <a:defRPr/>
            </a:pPr>
            <a:r>
              <a:rPr lang="en-US" b="1" dirty="0">
                <a:solidFill>
                  <a:srgbClr val="00B0F0"/>
                </a:solidFill>
              </a:rPr>
              <a:t>Basal Insulin</a:t>
            </a:r>
            <a:r>
              <a:rPr lang="en-US" dirty="0"/>
              <a:t>: </a:t>
            </a:r>
            <a:r>
              <a:rPr lang="en-US" dirty="0" smtClean="0"/>
              <a:t>Night before </a:t>
            </a:r>
          </a:p>
          <a:p>
            <a:pPr lvl="1">
              <a:lnSpc>
                <a:spcPct val="90000"/>
              </a:lnSpc>
              <a:defRPr/>
            </a:pPr>
            <a:r>
              <a:rPr lang="en-US" dirty="0" smtClean="0"/>
              <a:t>type </a:t>
            </a:r>
            <a:r>
              <a:rPr lang="en-US" dirty="0"/>
              <a:t>2s, </a:t>
            </a:r>
            <a:r>
              <a:rPr lang="en-US" dirty="0" smtClean="0"/>
              <a:t>may need to adjust </a:t>
            </a:r>
            <a:r>
              <a:rPr lang="en-US" dirty="0"/>
              <a:t>basal dose </a:t>
            </a:r>
            <a:r>
              <a:rPr lang="en-US" dirty="0" smtClean="0"/>
              <a:t> </a:t>
            </a:r>
          </a:p>
          <a:p>
            <a:pPr lvl="1">
              <a:lnSpc>
                <a:spcPct val="90000"/>
              </a:lnSpc>
              <a:defRPr/>
            </a:pPr>
            <a:r>
              <a:rPr lang="en-US" dirty="0" smtClean="0"/>
              <a:t>type </a:t>
            </a:r>
            <a:r>
              <a:rPr lang="en-US" dirty="0"/>
              <a:t>1s give </a:t>
            </a:r>
            <a:r>
              <a:rPr lang="en-US" dirty="0" smtClean="0"/>
              <a:t>up to 100</a:t>
            </a:r>
            <a:r>
              <a:rPr lang="en-US" dirty="0"/>
              <a:t>% of basal dose.</a:t>
            </a:r>
          </a:p>
          <a:p>
            <a:pPr>
              <a:lnSpc>
                <a:spcPct val="90000"/>
              </a:lnSpc>
              <a:defRPr/>
            </a:pPr>
            <a:r>
              <a:rPr lang="en-US" b="1" dirty="0">
                <a:solidFill>
                  <a:schemeClr val="accent3">
                    <a:lumMod val="50000"/>
                  </a:schemeClr>
                </a:solidFill>
              </a:rPr>
              <a:t>Bolus insulin</a:t>
            </a:r>
            <a:r>
              <a:rPr lang="en-US" dirty="0"/>
              <a:t>: </a:t>
            </a:r>
            <a:r>
              <a:rPr lang="en-US" sz="2800" dirty="0" smtClean="0"/>
              <a:t>may need mild insulin bolus coverage for type 1 and type 2’s</a:t>
            </a:r>
          </a:p>
          <a:p>
            <a:pPr>
              <a:lnSpc>
                <a:spcPct val="90000"/>
              </a:lnSpc>
              <a:defRPr/>
            </a:pPr>
            <a:r>
              <a:rPr lang="en-US" sz="2800" dirty="0" smtClean="0"/>
              <a:t>Have D5 or D10 IV bags available in case of hypo</a:t>
            </a:r>
            <a:endParaRPr lang="en-US" sz="2800" dirty="0"/>
          </a:p>
        </p:txBody>
      </p:sp>
    </p:spTree>
    <p:custDataLst>
      <p:tags r:id="rId1"/>
    </p:custDataLst>
    <p:extLst>
      <p:ext uri="{BB962C8B-B14F-4D97-AF65-F5344CB8AC3E}">
        <p14:creationId xmlns:p14="http://schemas.microsoft.com/office/powerpoint/2010/main" val="299993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229600" cy="1265238"/>
          </a:xfrm>
        </p:spPr>
        <p:txBody>
          <a:bodyPr>
            <a:normAutofit fontScale="90000"/>
          </a:bodyPr>
          <a:lstStyle/>
          <a:p>
            <a:r>
              <a:rPr lang="en-US" dirty="0" smtClean="0"/>
              <a:t>Special Considerations During Hospital Stay</a:t>
            </a:r>
            <a:endParaRPr lang="en-US" dirty="0"/>
          </a:p>
        </p:txBody>
      </p:sp>
      <p:sp>
        <p:nvSpPr>
          <p:cNvPr id="3" name="Content Placeholder 2"/>
          <p:cNvSpPr>
            <a:spLocks noGrp="1"/>
          </p:cNvSpPr>
          <p:nvPr>
            <p:ph sz="half" idx="1"/>
          </p:nvPr>
        </p:nvSpPr>
        <p:spPr>
          <a:xfrm>
            <a:off x="457200" y="1600200"/>
            <a:ext cx="3719017" cy="4533900"/>
          </a:xfrm>
        </p:spPr>
        <p:txBody>
          <a:bodyPr>
            <a:normAutofit fontScale="92500" lnSpcReduction="10000"/>
          </a:bodyPr>
          <a:lstStyle/>
          <a:p>
            <a:r>
              <a:rPr lang="en-US" dirty="0" smtClean="0"/>
              <a:t>Hypoglycemia – </a:t>
            </a:r>
          </a:p>
          <a:p>
            <a:pPr lvl="1"/>
            <a:r>
              <a:rPr lang="en-US" dirty="0" smtClean="0"/>
              <a:t>treat with 15 </a:t>
            </a:r>
            <a:r>
              <a:rPr lang="en-US" dirty="0" err="1" smtClean="0"/>
              <a:t>gms</a:t>
            </a:r>
            <a:r>
              <a:rPr lang="en-US" dirty="0" smtClean="0"/>
              <a:t> carb and recheck every 15-30 minutes until BG stable</a:t>
            </a:r>
          </a:p>
          <a:p>
            <a:pPr lvl="1"/>
            <a:r>
              <a:rPr lang="en-US" dirty="0" smtClean="0"/>
              <a:t>Notify MD to change insulin orders</a:t>
            </a:r>
          </a:p>
          <a:p>
            <a:r>
              <a:rPr lang="en-US" dirty="0" smtClean="0"/>
              <a:t>Contact Diabetes Ed Team if patient admitted with insulin pump.</a:t>
            </a:r>
            <a:endParaRPr lang="en-US" dirty="0"/>
          </a:p>
        </p:txBody>
      </p:sp>
      <p:sp>
        <p:nvSpPr>
          <p:cNvPr id="4" name="Text Placeholder 3"/>
          <p:cNvSpPr>
            <a:spLocks noGrp="1"/>
          </p:cNvSpPr>
          <p:nvPr>
            <p:ph type="body" sz="half" idx="2"/>
          </p:nvPr>
        </p:nvSpPr>
        <p:spPr>
          <a:xfrm>
            <a:off x="4883962" y="1600200"/>
            <a:ext cx="3802837" cy="4533900"/>
          </a:xfrm>
        </p:spPr>
        <p:txBody>
          <a:bodyPr>
            <a:normAutofit fontScale="92500"/>
          </a:bodyPr>
          <a:lstStyle/>
          <a:p>
            <a:r>
              <a:rPr lang="en-US" dirty="0" smtClean="0"/>
              <a:t>IV Insulin – look carefully at insulin sensitivity and adjust insulin drip rate based on BG Trends</a:t>
            </a:r>
            <a:endParaRPr lang="en-US" dirty="0"/>
          </a:p>
          <a:p>
            <a:r>
              <a:rPr lang="en-US" dirty="0" smtClean="0"/>
              <a:t>Give basal insulin, even if </a:t>
            </a:r>
            <a:r>
              <a:rPr lang="en-US" dirty="0" err="1" smtClean="0"/>
              <a:t>pt</a:t>
            </a:r>
            <a:r>
              <a:rPr lang="en-US" dirty="0" smtClean="0"/>
              <a:t> isn’t eating. Dose may need adjustment.</a:t>
            </a:r>
          </a:p>
          <a:p>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856" y="1066800"/>
            <a:ext cx="816106" cy="1958022"/>
          </a:xfrm>
          <a:prstGeom prst="rect">
            <a:avLst/>
          </a:prstGeom>
        </p:spPr>
      </p:pic>
    </p:spTree>
    <p:custDataLst>
      <p:tags r:id="rId1"/>
    </p:custDataLst>
    <p:extLst>
      <p:ext uri="{BB962C8B-B14F-4D97-AF65-F5344CB8AC3E}">
        <p14:creationId xmlns:p14="http://schemas.microsoft.com/office/powerpoint/2010/main" val="10365596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4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UDIO_ID" val="1081"/>
  <p:tag name="ELAPSEDTIME" val="140.3"/>
  <p:tag name="ANNOTATION_TYPE_1" val="0"/>
  <p:tag name="ANNOTATION_START_1" val="10.2"/>
  <p:tag name="ANNOTATION_END_1" val="31.6"/>
  <p:tag name="ANNOTATION_TOP_1" val="106.3"/>
  <p:tag name="ANNOTATION_LEFT_1" val="35.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1.6"/>
  <p:tag name="ANNOTATION_END_2" val="43.5"/>
  <p:tag name="ANNOTATION_TOP_2" val="150.9"/>
  <p:tag name="ANNOTATION_LEFT_2" val="52.2"/>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3.5"/>
  <p:tag name="ANNOTATION_END_3" val="52.2"/>
  <p:tag name="ANNOTATION_TOP_3" val="174.7"/>
  <p:tag name="ANNOTATION_LEFT_3" val="24.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2.2"/>
  <p:tag name="ANNOTATION_END_4" val="64.3"/>
  <p:tag name="ANNOTATION_TOP_4" val="208.9"/>
  <p:tag name="ANNOTATION_LEFT_4" val="61.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4.3"/>
  <p:tag name="ANNOTATION_END_5" val="78.9"/>
  <p:tag name="ANNOTATION_TOP_5" val="258.0"/>
  <p:tag name="ANNOTATION_LEFT_5" val="42.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78.9"/>
  <p:tag name="ANNOTATION_END_6" val="88.0"/>
  <p:tag name="ANNOTATION_TOP_6" val="299.6"/>
  <p:tag name="ANNOTATION_LEFT_6" val="48.4"/>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88.0"/>
  <p:tag name="ANNOTATION_TOP_7" val="357.6"/>
  <p:tag name="ANNOTATION_LEFT_7" val="52.9"/>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GUID" val="434ed0ef-004e-4412-9dc0-946b4a1acf2c"/>
  <p:tag name="ARTICULATE_SLIDE_NAV" val="66"/>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UDIO_ID" val="975"/>
  <p:tag name="ELAPSEDTIME" val="33.1"/>
  <p:tag name="ANNOTATION_TYPE_1" val="0"/>
  <p:tag name="ANNOTATION_START_1" val="4.5"/>
  <p:tag name="ANNOTATION_END_1" val="14.0"/>
  <p:tag name="ANNOTATION_TOP_1" val="139.8"/>
  <p:tag name="ANNOTATION_LEFT_1" val="24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0"/>
  <p:tag name="ANNOTATION_END_2" val="18.6"/>
  <p:tag name="ANNOTATION_TOP_2" val="173.2"/>
  <p:tag name="ANNOTATION_LEFT_2" val="256.3"/>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8.6"/>
  <p:tag name="ANNOTATION_END_3" val="19.9"/>
  <p:tag name="ANNOTATION_TOP_3" val="214.1"/>
  <p:tag name="ANNOTATION_LEFT_3" val="271.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9.9"/>
  <p:tag name="ANNOTATION_END_4" val="20.9"/>
  <p:tag name="ANNOTATION_TOP_4" val="244.6"/>
  <p:tag name="ANNOTATION_LEFT_4" val="263.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0.9"/>
  <p:tag name="ANNOTATION_TOP_5" val="271.4"/>
  <p:tag name="ANNOTATION_LEFT_5" val="267.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5b401608-6c49-43ad-b851-694ea6ae03be"/>
  <p:tag name="ARTICULATE_SLIDE_NAV" val="77"/>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uYjpsAaP_files\slide0001_image001.jpg"/>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GUID" val="53df12b5-614c-4dcd-828d-dff0398e09fe"/>
  <p:tag name="ANNOTATION_TYPE_4" val="0"/>
  <p:tag name="ANNOTATION_START_4" val="21.3"/>
  <p:tag name="ANNOTATION_TOP_4" val="267.5"/>
  <p:tag name="ANNOTATION_LEFT_4" val="326.8"/>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UDIO_ID" val="1049"/>
  <p:tag name="ELAPSEDTIME" val="40.2"/>
  <p:tag name="ANNOTATION_TYPE_1" val="0"/>
  <p:tag name="ANNOTATION_START_1" val="7.4"/>
  <p:tag name="ANNOTATION_END_1" val="9.1"/>
  <p:tag name="ANNOTATION_TOP_1" val="89.2"/>
  <p:tag name="ANNOTATION_LEFT_1" val="110.7"/>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9.1"/>
  <p:tag name="ANNOTATION_END_2" val="17.3"/>
  <p:tag name="ANNOTATION_TOP_2" val="130.8"/>
  <p:tag name="ANNOTATION_LEFT_2" val="317.3"/>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7.3"/>
  <p:tag name="ANNOTATION_TOP_3" val="211.2"/>
  <p:tag name="ANNOTATION_LEFT_3" val="321.0"/>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NAV" val="80"/>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s4vIo2y_files\slide0001_image001.jpg"/>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196.xml><?xml version="1.0" encoding="utf-8"?>
<p:tagLst xmlns:a="http://schemas.openxmlformats.org/drawingml/2006/main" xmlns:r="http://schemas.openxmlformats.org/officeDocument/2006/relationships" xmlns:p="http://schemas.openxmlformats.org/presentationml/2006/main">
  <p:tag name="ANNOTATION_TYPE_1" val="2"/>
  <p:tag name="ANNOTATION_START_1" val="63.6"/>
  <p:tag name="ANNOTATION_END_1" val="63.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6"/>
  <p:tag name="ANNOTATION_END_2" val="73.1"/>
  <p:tag name="ANNOTATION_TOP_2" val="215.1"/>
  <p:tag name="ANNOTATION_LEFT_2" val="53.3"/>
  <p:tag name="ANNOTATION_WIDTH_2" val="211.0"/>
  <p:tag name="ANNOTATION_HEIGHT_2" val="18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SLIDE_GUID" val="25192703-e8a9-4f24-9876-aea4a9abb970"/>
  <p:tag name="AUDIO_ID" val="1281"/>
  <p:tag name="TIMELINE" val="42.2/55.9/59.4/75.2"/>
  <p:tag name="ELAPSEDTIME" val="119.3"/>
  <p:tag name="ANNOTATION_COUNT" val="0"/>
  <p:tag name="ARTICULATE_SLIDE_NAV" val="13"/>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GUID" val="2a3008f8-7f50-42af-bbd7-38413addd399"/>
  <p:tag name="AUDIO_ID" val="1284"/>
  <p:tag name="TIMELINE" val="10.6"/>
  <p:tag name="ELAPSEDTIME" val="140.1"/>
  <p:tag name="ANNOTATION_TYPE_1" val="0"/>
  <p:tag name="ANNOTATION_START_1" val="44.7"/>
  <p:tag name="ANNOTATION_END_1" val="63.2"/>
  <p:tag name="ANNOTATION_TOP_1" val="164.3"/>
  <p:tag name="ANNOTATION_LEFT_1" val="55.9"/>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2"/>
  <p:tag name="ANNOTATION_END_2" val="68.2"/>
  <p:tag name="ANNOTATION_TOP_2" val="197.8"/>
  <p:tag name="ANNOTATION_LEFT_2" val="4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8.2"/>
  <p:tag name="ANNOTATION_END_3" val="74.9"/>
  <p:tag name="ANNOTATION_TOP_3" val="263.2"/>
  <p:tag name="ANNOTATION_LEFT_3" val="64.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4.9"/>
  <p:tag name="ANNOTATION_END_4" val="92.0"/>
  <p:tag name="ANNOTATION_TOP_4" val="327.9"/>
  <p:tag name="ANNOTATION_LEFT_4" val="6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0"/>
  <p:tag name="ANNOTATION_TOP_5" val="360.6"/>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6"/>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UDIO_ID" val="1301"/>
  <p:tag name="ELAPSEDTIME" val="108.2"/>
  <p:tag name="ANNOTATION_COUNT" val="0"/>
  <p:tag name="ARTICULATE_SLIDE_NAV" val="18"/>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UDIO_ID" val="1097"/>
  <p:tag name="TIMELINE" val="18.2/25.3/34.5"/>
  <p:tag name="ELAPSEDTIME" val="83.8"/>
  <p:tag name="ANNOTATION_TYPE_1" val="2"/>
  <p:tag name="ANNOTATION_START_1" val="14.2"/>
  <p:tag name="ANNOTATION_END_1" val="16.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6"/>
  <p:tag name="ANNOTATION_TOP_2" val="-29.9"/>
  <p:tag name="ANNOTATION_LEFT_2" val="-30.0"/>
  <p:tag name="ANNOTATION_WIDTH_2" val="635.9"/>
  <p:tag name="ANNOTATION_HEIGHT_2" val="491.8"/>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83a10f98-2f17-42e1-a27c-4c716513ebe8"/>
  <p:tag name="ARTICULATE_SLIDE_NAV" val="19"/>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oixJ7YTv_files\slide0001_image001.jpg"/>
</p:tagLst>
</file>

<file path=ppt/tags/tag207.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08.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UDIO_ID" val="1100"/>
  <p:tag name="ELAPSEDTIME" val="53.0"/>
  <p:tag name="ANNOTATION_COUNT" val="0"/>
  <p:tag name="ARTICULATE_SLIDE_GUID" val="8087e083-6bdc-4777-b735-5d25f19f3664"/>
  <p:tag name="ARTICULATE_SLIDE_NAV" val="22"/>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UDIO_ID" val="1101"/>
  <p:tag name="TIMELINE" val="4.1"/>
  <p:tag name="ELAPSEDTIME" val="50.7"/>
  <p:tag name="ANNOTATION_COUNT" val="0"/>
  <p:tag name="ARTICULATE_SLIDE_GUID" val="6eb23a9f-5837-4efe-8d09-a67da754ea66"/>
  <p:tag name="ARTICULATE_SLIDE_NAV" val="23"/>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13.xml><?xml version="1.0" encoding="utf-8"?>
<p:tagLst xmlns:a="http://schemas.openxmlformats.org/drawingml/2006/main" xmlns:r="http://schemas.openxmlformats.org/officeDocument/2006/relationships" xmlns:p="http://schemas.openxmlformats.org/presentationml/2006/main">
  <p:tag name="AUDIO_ID" val="1292"/>
  <p:tag name="TIMELINE" val="32.6/37.6/42.2/48.9/56.5/81.7"/>
  <p:tag name="ELAPSEDTIME" val="96.1"/>
  <p:tag name="ANNOTATION_COUNT" val="0"/>
  <p:tag name="ARTICULATE_SLIDE_NAV" val="27"/>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UDIO_ID" val="1273"/>
  <p:tag name="ELAPSEDTIME" val="125.1"/>
  <p:tag name="ANNOTATION_TYPE_1" val="0"/>
  <p:tag name="ANNOTATION_START_1" val="6.1"/>
  <p:tag name="ANNOTATION_END_1" val="34.5"/>
  <p:tag name="ANNOTATION_TOP_1" val="156.1"/>
  <p:tag name="ANNOTATION_LEFT_1" val="2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4.5"/>
  <p:tag name="ANNOTATION_END_2" val="78.3"/>
  <p:tag name="ANNOTATION_TOP_2" val="208.9"/>
  <p:tag name="ANNOTATION_LEFT_2" val="29.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8.3"/>
  <p:tag name="ANNOTATION_END_3" val="83.6"/>
  <p:tag name="ANNOTATION_TOP_3" val="270.7"/>
  <p:tag name="ANNOTATION_LEFT_3" val="33.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3.6"/>
  <p:tag name="ANNOTATION_TOP_4" val="311.5"/>
  <p:tag name="ANNOTATION_LEFT_4" val="29.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41"/>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UDIO_ID" val="1295"/>
  <p:tag name="TIMELINE" val="20.2/37.4/45.3/61.3/69.7/90.2"/>
  <p:tag name="ELAPSEDTIME" val="132.0"/>
  <p:tag name="ANNOTATION_COUNT" val="0"/>
  <p:tag name="ARTICULATE_SLIDE_NAV" val="42"/>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UDIO_ID" val="1138"/>
  <p:tag name="ELAPSEDTIME" val="32.7"/>
  <p:tag name="ANNOTATION_COUNT" val="0"/>
  <p:tag name="ARTICULATE_SLIDE_GUID" val="bd9d9f41-8afd-4bfa-8715-5f2de13cee9a"/>
  <p:tag name="ARTICULATE_SLIDE_NAV" val="34"/>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fPVED7Ym_files\slide0001_image001.jpg"/>
</p:tagLst>
</file>

<file path=ppt/tags/tag222.xml><?xml version="1.0" encoding="utf-8"?>
<p:tagLst xmlns:a="http://schemas.openxmlformats.org/drawingml/2006/main" xmlns:r="http://schemas.openxmlformats.org/officeDocument/2006/relationships" xmlns:p="http://schemas.openxmlformats.org/presentationml/2006/main">
  <p:tag name="AUDIO_ID" val="1106"/>
  <p:tag name="TIMELINE" val="83.9/116.6/118.2/138.2/173.6/198.3"/>
  <p:tag name="ELAPSEDTIME" val="489.6"/>
  <p:tag name="ANNOTATION_TYPE_1" val="2"/>
  <p:tag name="ANNOTATION_START_1" val="71.1"/>
  <p:tag name="ANNOTATION_END_1" val="7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1.1"/>
  <p:tag name="ANNOTATION_END_2" val="80.0"/>
  <p:tag name="ANNOTATION_TOP_2" val="66.9"/>
  <p:tag name="ANNOTATION_LEFT_2" val="45.6"/>
  <p:tag name="ANNOTATION_WIDTH_2" val="195.4"/>
  <p:tag name="ANNOTATION_HEIGHT_2" val="63.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0.0"/>
  <p:tag name="ANNOTATION_END_3" val="90.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6"/>
  <p:tag name="ANNOTATION_END_4" val="90.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6"/>
  <p:tag name="ANNOTATION_END_5" val="123.0"/>
  <p:tag name="ANNOTATION_TOP_5" val="193.6"/>
  <p:tag name="ANNOTATION_LEFT_5" val="25.2"/>
  <p:tag name="ANNOTATION_WIDTH_5" val="185.8"/>
  <p:tag name="ANNOTATION_HEIGHT_5" val="164.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3.0"/>
  <p:tag name="ANNOTATION_END_6" val="123.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3.0"/>
  <p:tag name="ANNOTATION_END_7" val="143.7"/>
  <p:tag name="ANNOTATION_TOP_7" val="161.3"/>
  <p:tag name="ANNOTATION_LEFT_7" val="363.8"/>
  <p:tag name="ANNOTATION_WIDTH_7" val="137.9"/>
  <p:tag name="ANNOTATION_HEIGHT_7" val="83.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3.7"/>
  <p:tag name="ANNOTATION_END_8" val="143.7"/>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3.7"/>
  <p:tag name="ANNOTATION_END_9" val="177.8"/>
  <p:tag name="ANNOTATION_TOP_9" val="245.0"/>
  <p:tag name="ANNOTATION_LEFT_9" val="207.4"/>
  <p:tag name="ANNOTATION_WIDTH_9" val="320.1"/>
  <p:tag name="ANNOTATION_HEIGHT_9" val="71.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77.8"/>
  <p:tag name="ANNOTATION_END_10" val="177.8"/>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77.8"/>
  <p:tag name="ANNOTATION_END_11" val="201.2"/>
  <p:tag name="ANNOTATION_TOP_11" val="298.2"/>
  <p:tag name="ANNOTATION_LEFT_11" val="374.0"/>
  <p:tag name="ANNOTATION_WIDTH_11" val="178.0"/>
  <p:tag name="ANNOTATION_HEIGHT_11" val="8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1.2"/>
  <p:tag name="ANNOTATION_END_12" val="201.2"/>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01.2"/>
  <p:tag name="ANNOTATION_END_13" val="218.5"/>
  <p:tag name="ANNOTATION_TOP_13" val="81.9"/>
  <p:tag name="ANNOTATION_LEFT_13" val="243.3"/>
  <p:tag name="ANNOTATION_WIDTH_13" val="233.8"/>
  <p:tag name="ANNOTATION_HEIGHT_13" val="91.4"/>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18.5"/>
  <p:tag name="ANNOTATION_END_14" val="230.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30.5"/>
  <p:tag name="ANNOTATION_END_15" val="230.5"/>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30.5"/>
  <p:tag name="ANNOTATION_END_16" val="285.4"/>
  <p:tag name="ANNOTATION_TOP_16" val="366.3"/>
  <p:tag name="ANNOTATION_LEFT_16" val="284.1"/>
  <p:tag name="ANNOTATION_WIDTH_16" val="235.0"/>
  <p:tag name="ANNOTATION_HEIGHT_16" val="66.3"/>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85.4"/>
  <p:tag name="ANNOTATION_END_17" val="285.4"/>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85.4"/>
  <p:tag name="ANNOTATION_END_18" val="358.0"/>
  <p:tag name="ANNOTATION_TOP_18" val="68.1"/>
  <p:tag name="ANNOTATION_LEFT_18" val="33.0"/>
  <p:tag name="ANNOTATION_WIDTH_18" val="190.0"/>
  <p:tag name="ANNOTATION_HEIGHT_18" val="75.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358.0"/>
  <p:tag name="ANNOTATION_END_19" val="358.0"/>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358.0"/>
  <p:tag name="ANNOTATION_END_20" val="400.8"/>
  <p:tag name="ANNOTATION_TOP_20" val="379.4"/>
  <p:tag name="ANNOTATION_LEFT_20" val="304.5"/>
  <p:tag name="ANNOTATION_WIDTH_20" val="189.4"/>
  <p:tag name="ANNOTATION_HEIGHT_20" val="49.6"/>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400.8"/>
  <p:tag name="ANNOTATION_END_21" val="400.8"/>
  <p:tag name="ANNOTATION_TOP_21" val="-29.9"/>
  <p:tag name="ANNOTATION_LEFT_21" val="-30.0"/>
  <p:tag name="ANNOTATION_WIDTH_21" val="635.9"/>
  <p:tag name="ANNOTATION_HEIGHT_21" val="491.8"/>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400.8"/>
  <p:tag name="ANNOTATION_END_22" val="426.6"/>
  <p:tag name="ANNOTATION_TOP_22" val="9.6"/>
  <p:tag name="ANNOTATION_LEFT_22" val="139.7"/>
  <p:tag name="ANNOTATION_WIDTH_22" val="305.1"/>
  <p:tag name="ANNOTATION_HEIGHT_22" val="38.2"/>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426.6"/>
  <p:tag name="ANNOTATION_END_23" val="426.6"/>
  <p:tag name="ANNOTATION_TOP_23" val="-29.9"/>
  <p:tag name="ANNOTATION_LEFT_23" val="-30.0"/>
  <p:tag name="ANNOTATION_WIDTH_23" val="635.9"/>
  <p:tag name="ANNOTATION_HEIGHT_23" val="491.8"/>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426.6"/>
  <p:tag name="ANNOTATION_END_24" val="460.0"/>
  <p:tag name="ANNOTATION_TOP_24" val="395.6"/>
  <p:tag name="ANNOTATION_LEFT_24" val="308.7"/>
  <p:tag name="ANNOTATION_WIDTH_24" val="171.4"/>
  <p:tag name="ANNOTATION_HEIGHT_24" val="29.9"/>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460.0"/>
  <p:tag name="ANNOTATION_TOP_25" val="-29.9"/>
  <p:tag name="ANNOTATION_LEFT_25" val="-30.0"/>
  <p:tag name="ANNOTATION_WIDTH_25" val="635.9"/>
  <p:tag name="ANNOTATION_HEIGHT_25" val="491.8"/>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GUID" val="5882dd19-77fc-4eab-9b51-e877b0f2929e"/>
  <p:tag name="ARTICULATE_SLIDE_NAV" val="35"/>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AVzvAmfh_files\slide0001_image001.png"/>
</p:tagLst>
</file>

<file path=ppt/tags/tag22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UDIO_ID" val="1294"/>
  <p:tag name="TIMELINE" val="23.7/50.1/57.4/74.0/80.5/97.4"/>
  <p:tag name="ELAPSEDTIME" val="131.5"/>
  <p:tag name="ANNOTATION_COUNT" val="0"/>
  <p:tag name="ARTICULATE_SLIDE_NAV" val="39"/>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3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35.xml><?xml version="1.0" encoding="utf-8"?>
<p:tagLst xmlns:a="http://schemas.openxmlformats.org/drawingml/2006/main" xmlns:r="http://schemas.openxmlformats.org/officeDocument/2006/relationships" xmlns:p="http://schemas.openxmlformats.org/presentationml/2006/main">
  <p:tag name="AUDIO_ID" val="1315"/>
  <p:tag name="ELAPSEDTIME" val="115.2"/>
  <p:tag name="ANNOTATION_TYPE_1" val="0"/>
  <p:tag name="ANNOTATION_START_1" val="7.7"/>
  <p:tag name="ANNOTATION_END_1" val="22.7"/>
  <p:tag name="ANNOTATION_TOP_1" val="148.4"/>
  <p:tag name="ANNOTATION_LEFT_1" val="43.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7"/>
  <p:tag name="ANNOTATION_END_2" val="25.5"/>
  <p:tag name="ANNOTATION_TOP_2" val="149.8"/>
  <p:tag name="ANNOTATION_LEFT_2" val="18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5.5"/>
  <p:tag name="ANNOTATION_END_3" val="33.7"/>
  <p:tag name="ANNOTATION_TOP_3" val="151.3"/>
  <p:tag name="ANNOTATION_LEFT_3" val="251.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3.7"/>
  <p:tag name="ANNOTATION_END_4" val="56.2"/>
  <p:tag name="ANNOTATION_TOP_4" val="192.2"/>
  <p:tag name="ANNOTATION_LEFT_4" val="41.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6.2"/>
  <p:tag name="ANNOTATION_END_5" val="59.2"/>
  <p:tag name="ANNOTATION_TOP_5" val="190.8"/>
  <p:tag name="ANNOTATION_LEFT_5" val="41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9.2"/>
  <p:tag name="ANNOTATION_END_6" val="67.2"/>
  <p:tag name="ANNOTATION_TOP_6" val="263.9"/>
  <p:tag name="ANNOTATION_LEFT_6" val="4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7.2"/>
  <p:tag name="ANNOTATION_END_7" val="91.3"/>
  <p:tag name="ANNOTATION_TOP_7" val="292.4"/>
  <p:tag name="ANNOTATION_LEFT_7" val="82.8"/>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91.3"/>
  <p:tag name="ANNOTATION_TOP_8" val="358.2"/>
  <p:tag name="ANNOTATION_LEFT_8" val="77.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054c8395-f944-4642-a4b8-fcca939d0063"/>
  <p:tag name="ARTICULATE_SLIDE_NAV" val="55"/>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39.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52.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4.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56.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UDIO_ID" val="930"/>
  <p:tag name="ELAPSEDTIME" val="26.5"/>
  <p:tag name="ANNOTATION_COUNT" val="0"/>
  <p:tag name="ARTICULATE_SLIDE_GUID" val="a62fc6e0-5372-47ab-ad24-9adc4b994720"/>
  <p:tag name="ARTICULATE_SLIDE_NAV" val="21"/>
</p:tagLst>
</file>

<file path=ppt/tags/tag7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Uc5ibqo_files\slide0001_image001.jpg"/>
</p:tagLst>
</file>

<file path=ppt/tags/tag75.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Lst>
</file>

<file path=ppt/tags/tag76.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77.xml><?xml version="1.0" encoding="utf-8"?>
<p:tagLst xmlns:a="http://schemas.openxmlformats.org/drawingml/2006/main" xmlns:r="http://schemas.openxmlformats.org/officeDocument/2006/relationships" xmlns:p="http://schemas.openxmlformats.org/presentationml/2006/main">
  <p:tag name="AUDIO_ID" val="1043"/>
  <p:tag name="ELAPSEDTIME" val="16.9"/>
  <p:tag name="ANNOTATION_COUNT" val="0"/>
  <p:tag name="ARTICULATE_SLIDE_GUID" val="dfaea927-4797-4725-a3ab-2a8d1bd303de"/>
  <p:tag name="ARTICULATE_SLIDE_NAV" val="56"/>
</p:tagLst>
</file>

<file path=ppt/tags/tag7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9OWnOz0_files\slide0001_image001.jpg"/>
</p:tagLst>
</file>

<file path=ppt/tags/tag79.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UDIO_ID" val="965"/>
  <p:tag name="ELAPSEDTIME" val="86.9"/>
  <p:tag name="ANNOTATION_TYPE_1" val="0"/>
  <p:tag name="ANNOTATION_START_1" val="4.8"/>
  <p:tag name="ANNOTATION_END_1" val="8.2"/>
  <p:tag name="ANNOTATION_TOP_1" val="48.3"/>
  <p:tag name="ANNOTATION_LEFT_1" val="110.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2"/>
  <p:tag name="ANNOTATION_END_2" val="19.1"/>
  <p:tag name="ANNOTATION_TOP_2" val="140.5"/>
  <p:tag name="ANNOTATION_LEFT_2" val="30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1"/>
  <p:tag name="ANNOTATION_END_3" val="46.0"/>
  <p:tag name="ANNOTATION_TOP_3" val="220.1"/>
  <p:tag name="ANNOTATION_LEFT_3" val="318.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6.0"/>
  <p:tag name="ANNOTATION_END_4" val="70.5"/>
  <p:tag name="ANNOTATION_TOP_4" val="317.5"/>
  <p:tag name="ANNOTATION_LEFT_4" val="336.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5"/>
  <p:tag name="ANNOTATION_TOP_5" val="369.5"/>
  <p:tag name="ANNOTATION_LEFT_5" val="315.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d8130487-4997-40c1-b29a-1518eb653368"/>
  <p:tag name="ARTICULATE_SLIDE_NAV" val="58"/>
</p:tagLst>
</file>

<file path=ppt/tags/tag8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d1qdtxA_files\slide0001_image001.jpg"/>
</p:tagLst>
</file>

<file path=ppt/tags/tag82.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UDIO_ID" val="945"/>
  <p:tag name="ELAPSEDTIME" val="68.4"/>
  <p:tag name="ANNOTATION_TYPE_1" val="0"/>
  <p:tag name="ANNOTATION_START_1" val="17.5"/>
  <p:tag name="ANNOTATION_END_1" val="18.7"/>
  <p:tag name="ANNOTATION_TOP_1" val="240.2"/>
  <p:tag name="ANNOTATION_LEFT_1" val="330.1"/>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7"/>
  <p:tag name="ANNOTATION_END_2" val="20.2"/>
  <p:tag name="ANNOTATION_TOP_2" val="283.3"/>
  <p:tag name="ANNOTATION_LEFT_2" val="330.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2"/>
  <p:tag name="ANNOTATION_END_3" val="54.6"/>
  <p:tag name="ANNOTATION_TOP_3" val="323.4"/>
  <p:tag name="ANNOTATION_LEFT_3" val="319.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4.6"/>
  <p:tag name="ANNOTATION_TOP_4" val="385.9"/>
  <p:tag name="ANNOTATION_LEFT_4" val="299.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93f91334-b2ea-4a79-8f1b-bd9d1eeadb45"/>
  <p:tag name="ARTICULATE_SLIDE_NAV" val="60"/>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FGynshw_files\slide0001_image001.jpg"/>
</p:tagLst>
</file>

<file path=ppt/tags/tag86.xml><?xml version="1.0" encoding="utf-8"?>
<p:tagLst xmlns:a="http://schemas.openxmlformats.org/drawingml/2006/main" xmlns:r="http://schemas.openxmlformats.org/officeDocument/2006/relationships" xmlns:p="http://schemas.openxmlformats.org/presentationml/2006/main">
  <p:tag name="AUDIO_ID" val="936"/>
  <p:tag name="ELAPSEDTIME" val="152.4"/>
  <p:tag name="ANNOTATION_TYPE_1" val="0"/>
  <p:tag name="ANNOTATION_START_1" val="6.1"/>
  <p:tag name="ANNOTATION_END_1" val="8.1"/>
  <p:tag name="ANNOTATION_TOP_1" val="159.9"/>
  <p:tag name="ANNOTATION_LEFT_1" val="60.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1"/>
  <p:tag name="ANNOTATION_END_2" val="19.6"/>
  <p:tag name="ANNOTATION_TOP_2" val="184.4"/>
  <p:tag name="ANNOTATION_LEFT_2" val="94.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6"/>
  <p:tag name="ANNOTATION_END_3" val="35.2"/>
  <p:tag name="ANNOTATION_TOP_3" val="188.1"/>
  <p:tag name="ANNOTATION_LEFT_3" val="283.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5.2"/>
  <p:tag name="ANNOTATION_END_4" val="72.1"/>
  <p:tag name="ANNOTATION_TOP_4" val="210.4"/>
  <p:tag name="ANNOTATION_LEFT_4" val="76.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2.1"/>
  <p:tag name="ANNOTATION_END_5" val="80.9"/>
  <p:tag name="ANNOTATION_TOP_5" val="248.3"/>
  <p:tag name="ANNOTATION_LEFT_5" val="74.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80.9"/>
  <p:tag name="ANNOTATION_END_6" val="99.9"/>
  <p:tag name="ANNOTATION_TOP_6" val="271.4"/>
  <p:tag name="ANNOTATION_LEFT_6" val="167.7"/>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99.9"/>
  <p:tag name="ANNOTATION_END_7" val="121.2"/>
  <p:tag name="ANNOTATION_TOP_7" val="341.3"/>
  <p:tag name="ANNOTATION_LEFT_7" val="61.8"/>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21.2"/>
  <p:tag name="ANNOTATION_TOP_8" val="403.0"/>
  <p:tag name="ANNOTATION_LEFT_8" val="59.6"/>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a96a1ed7-0d01-4dff-8827-7ad074e1e9c7"/>
  <p:tag name="ARTICULATE_SLIDE_NAV" val="37"/>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03yw1HcC_files\slide0001_image001.jpg"/>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UDIO_ID" val="968"/>
  <p:tag name="ELAPSEDTIME" val="113.7"/>
  <p:tag name="ANNOTATION_TYPE_1" val="0"/>
  <p:tag name="ANNOTATION_START_1" val="23.1"/>
  <p:tag name="ANNOTATION_END_1" val="44.8"/>
  <p:tag name="ANNOTATION_TOP_1" val="124.2"/>
  <p:tag name="ANNOTATION_LEFT_1" val="17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4.8"/>
  <p:tag name="ANNOTATION_END_2" val="73.9"/>
  <p:tag name="ANNOTATION_TOP_2" val="220.8"/>
  <p:tag name="ANNOTATION_LEFT_2" val="176.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3.9"/>
  <p:tag name="ANNOTATION_TOP_3" val="326.4"/>
  <p:tag name="ANNOTATION_LEFT_3" val="183.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GUID" val="be1f2a4c-d2aa-43c7-9a28-d5375b18673b"/>
  <p:tag name="ARTICULATE_SLIDE_NAV" val="65"/>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15887</TotalTime>
  <Pages>98</Pages>
  <Words>10708</Words>
  <Application>Microsoft Office PowerPoint</Application>
  <PresentationFormat>Letter Paper (8.5x11 in)</PresentationFormat>
  <Paragraphs>2075</Paragraphs>
  <Slides>217</Slides>
  <Notes>132</Notes>
  <HiddenSlides>0</HiddenSlides>
  <MMClips>4</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5</vt:i4>
      </vt:variant>
      <vt:variant>
        <vt:lpstr>Slide Titles</vt:lpstr>
      </vt:variant>
      <vt:variant>
        <vt:i4>217</vt:i4>
      </vt:variant>
    </vt:vector>
  </HeadingPairs>
  <TitlesOfParts>
    <vt:vector size="244" baseType="lpstr">
      <vt:lpstr>ＭＳ Ｐゴシック</vt:lpstr>
      <vt:lpstr>SimSun</vt:lpstr>
      <vt:lpstr>Antique Olive</vt:lpstr>
      <vt:lpstr>Arial</vt:lpstr>
      <vt:lpstr>Arial Black</vt:lpstr>
      <vt:lpstr>Arial Narrow</vt:lpstr>
      <vt:lpstr>Calibri</vt:lpstr>
      <vt:lpstr>Cambria</vt:lpstr>
      <vt:lpstr>Courier New</vt:lpstr>
      <vt:lpstr>Garamond</vt:lpstr>
      <vt:lpstr>Gill Sans MT</vt:lpstr>
      <vt:lpstr>Helvetica</vt:lpstr>
      <vt:lpstr>Monotype Sorts</vt:lpstr>
      <vt:lpstr>Symbol</vt:lpstr>
      <vt:lpstr>Tahoma</vt:lpstr>
      <vt:lpstr>Tempus Sans ITC</vt:lpstr>
      <vt:lpstr>Times</vt:lpstr>
      <vt:lpstr>Times New Roman</vt:lpstr>
      <vt:lpstr>Wingdings</vt:lpstr>
      <vt:lpstr>Wingdings 3</vt:lpstr>
      <vt:lpstr>1_Origin</vt:lpstr>
      <vt:lpstr>Origin</vt:lpstr>
      <vt:lpstr>Clip</vt:lpstr>
      <vt:lpstr>Chart</vt:lpstr>
      <vt:lpstr>Document</vt:lpstr>
      <vt:lpstr>Microsoft Word 97 - 2003 Document</vt:lpstr>
      <vt:lpstr>Photo Editor Photo</vt:lpstr>
      <vt:lpstr>Welcome to  Diabetes in the 21st Century </vt:lpstr>
      <vt:lpstr>Diabetes in the 21st Century:  A Clinical and Educational Update</vt:lpstr>
      <vt:lpstr>CDC Announces</vt:lpstr>
      <vt:lpstr>Diabetes in America 2014</vt:lpstr>
      <vt:lpstr>Type 2 in Kids </vt:lpstr>
      <vt:lpstr>Global Epidemic</vt:lpstr>
      <vt:lpstr> World Diabetes Day  November 14</vt:lpstr>
      <vt:lpstr>Age-adjusted Diabetes Prevalence  20 yrs or older, by race/ethnicity— U.S. 20014</vt:lpstr>
      <vt:lpstr>  Why Should Zip Code Determine Life Expectancy?</vt:lpstr>
      <vt:lpstr>Free Live Webinars and Live Seminars at DiabetesEd.net</vt:lpstr>
      <vt:lpstr>Role of the Pancreas Endocrine Functions</vt:lpstr>
      <vt:lpstr>PowerPoint Presentation</vt:lpstr>
      <vt:lpstr>Hormones Effect on Glucose</vt:lpstr>
      <vt:lpstr>GLP-1 Effects in Humans Understanding the Natural Role of Incretins</vt:lpstr>
      <vt:lpstr>Bariatric Surgery</vt:lpstr>
      <vt:lpstr>Natural History of Diabetes</vt:lpstr>
      <vt:lpstr>Signs of Diabetes</vt:lpstr>
      <vt:lpstr>Diabetes Classifications</vt:lpstr>
      <vt:lpstr>Case Study </vt:lpstr>
      <vt:lpstr>Type 1 Rates Increasing Globally</vt:lpstr>
      <vt:lpstr>PowerPoint Presentation</vt:lpstr>
      <vt:lpstr>Type 1 – 10% of all Diabetes Genetics and Risk Factors</vt:lpstr>
      <vt:lpstr>Incidence of Type 1 in Youth  </vt:lpstr>
      <vt:lpstr>Autoantibodies Assoc w/ Type 1</vt:lpstr>
      <vt:lpstr>Type 1 Diabetes Associated with other immune conditions</vt:lpstr>
      <vt:lpstr>What Does Type 1 Look Like?</vt:lpstr>
      <vt:lpstr>Medalist Study – Harvard Joslin Diabetes Center </vt:lpstr>
      <vt:lpstr>Type 1 Summary</vt:lpstr>
      <vt:lpstr>Type 1 in Hospital </vt:lpstr>
      <vt:lpstr>PowerPoint Presentation</vt:lpstr>
      <vt:lpstr>PowerPoint Presentation</vt:lpstr>
      <vt:lpstr>Natural Progression of Type 2 Diabetes</vt:lpstr>
      <vt:lpstr>Cardio Metabolic Risk  -  5 Hypers -</vt:lpstr>
      <vt:lpstr>Diabetes 2 - Who is at Risk?  (ADA Clinical Practice Guidelines)</vt:lpstr>
      <vt:lpstr>Diabetes 2 - Who is at Risk?  (ADA Clinical Practice Guidelines)</vt:lpstr>
      <vt:lpstr>Acanthosis Nigricans (AN)  </vt:lpstr>
      <vt:lpstr>Diabetes Detectives Needed</vt:lpstr>
      <vt:lpstr>Ominous Octet</vt:lpstr>
      <vt:lpstr>Comparison of Type 1 and Type 2</vt:lpstr>
      <vt:lpstr>Diabetes is also associated with: </vt:lpstr>
      <vt:lpstr>Gestational DM ~ 7% of all Pregnancies</vt:lpstr>
      <vt:lpstr>Diabetes in pregnant mothers associated with …</vt:lpstr>
      <vt:lpstr>Postnatal Health:  Maternal Behavior</vt:lpstr>
      <vt:lpstr>Start Metformin therapy</vt:lpstr>
      <vt:lpstr>Other Causes of Hyperglycemia</vt:lpstr>
      <vt:lpstr>Flash Mob – World Diabetes Day to Beat It</vt:lpstr>
      <vt:lpstr>DiaBingo</vt:lpstr>
      <vt:lpstr>Glucose Management and Hospitalized Patients  </vt:lpstr>
      <vt:lpstr>Hospitals and Hyperglycemia –  What’s the Big Deal? </vt:lpstr>
      <vt:lpstr>Hyperglycemia*: A Common Comorbidity in Medical-Surgical Patients in a Community Hospital</vt:lpstr>
      <vt:lpstr>Effect of Hyperglycemia  on Hospital Mortality</vt:lpstr>
      <vt:lpstr>BG Above Normal = Trouble</vt:lpstr>
      <vt:lpstr>WHAT SHOULD WE AIM FOR?</vt:lpstr>
      <vt:lpstr>  Management of Hyperglycemia and Diabetes </vt:lpstr>
      <vt:lpstr>Life Study – Mrs. Jones</vt:lpstr>
      <vt:lpstr>What Do You Say? Mrs. Jones asks you</vt:lpstr>
      <vt:lpstr>In Patient Strategies – Start Early, Focus on Survival Skills </vt:lpstr>
      <vt:lpstr>Running into Roadblocks?</vt:lpstr>
      <vt:lpstr>No one is Unmotivated</vt:lpstr>
      <vt:lpstr>Overcoming barriers</vt:lpstr>
      <vt:lpstr>How Often Should I Check?</vt:lpstr>
      <vt:lpstr>How will it help me?</vt:lpstr>
      <vt:lpstr>New Meters – a little goes a long way</vt:lpstr>
      <vt:lpstr>Foot Care </vt:lpstr>
      <vt:lpstr>Foot Wounds</vt:lpstr>
      <vt:lpstr>No Bathroom Surgery</vt:lpstr>
      <vt:lpstr>5.07 monofilament = 10gms linear pressure  If pt can’t feel pressure =  neuropathy</vt:lpstr>
      <vt:lpstr>3 Most Important Foot Care Tips</vt:lpstr>
      <vt:lpstr>Life Study – Mrs. Jones</vt:lpstr>
      <vt:lpstr>Now What?</vt:lpstr>
      <vt:lpstr>Medication for Discharge?</vt:lpstr>
      <vt:lpstr>PowerPoint Presentation</vt:lpstr>
      <vt:lpstr>Discharge Teaching</vt:lpstr>
      <vt:lpstr>5 Survival Skills</vt:lpstr>
      <vt:lpstr>Insulin Teaching Keys</vt:lpstr>
      <vt:lpstr>Insulin Pens</vt:lpstr>
      <vt:lpstr>Sharps Disposal: Product and Info</vt:lpstr>
      <vt:lpstr>Medical Waste Management Act Effective Sept 1, 2008</vt:lpstr>
      <vt:lpstr>When to Call Provider?*</vt:lpstr>
      <vt:lpstr>Mrs Jones – Teaching Priorities</vt:lpstr>
      <vt:lpstr>Based on Mr R’s clinical picture – In hospital How Much Insulin Needed?</vt:lpstr>
      <vt:lpstr>How Much Insulin Does a Patient Need?</vt:lpstr>
      <vt:lpstr>Insulin Dosing Type 1 &amp; 2</vt:lpstr>
      <vt:lpstr>Calculate Daily  Insulin Needs</vt:lpstr>
      <vt:lpstr>Calculate Insulin Needs Basal/ insulin carb/ correct</vt:lpstr>
      <vt:lpstr>Mr. Rs  Pattern 4 unit meal bolus + 12 unit Lantus hs </vt:lpstr>
      <vt:lpstr>BG Running Low? </vt:lpstr>
      <vt:lpstr>Hypoglycemia = “Limiting Factor”</vt:lpstr>
      <vt:lpstr>Hypoglycemia Symptoms</vt:lpstr>
      <vt:lpstr>Treatment of Hypoglycemia</vt:lpstr>
      <vt:lpstr>15 - 20 Gms Carb Sources</vt:lpstr>
      <vt:lpstr>BG Too Low? Insulin Adjustment Guidelines</vt:lpstr>
      <vt:lpstr>3 days poor intake, pt started on Tube Feeding</vt:lpstr>
      <vt:lpstr>Glycemic Management During Enteral Nutrition</vt:lpstr>
      <vt:lpstr>BG Running High? </vt:lpstr>
      <vt:lpstr>Calculate Daily  Insulin Needs</vt:lpstr>
      <vt:lpstr>Intensify Insulin therapy or start insulin Drip</vt:lpstr>
      <vt:lpstr>Preparation for Surgery</vt:lpstr>
      <vt:lpstr>Special Considerations During Hospital Stay</vt:lpstr>
      <vt:lpstr>Bottom Line</vt:lpstr>
      <vt:lpstr>Diabetes Self-Management</vt:lpstr>
      <vt:lpstr>Financial Advisor</vt:lpstr>
      <vt:lpstr>Can we stop pre diabetes from progressing?</vt:lpstr>
      <vt:lpstr>Diabetes Prevention Program</vt:lpstr>
      <vt:lpstr>Weight loss and Prevention</vt:lpstr>
      <vt:lpstr>PowerPoint Presentation</vt:lpstr>
      <vt:lpstr>   Control Matters</vt:lpstr>
      <vt:lpstr>Complications - Why?</vt:lpstr>
      <vt:lpstr>Diabetes Complications</vt:lpstr>
      <vt:lpstr>Goals of Care</vt:lpstr>
      <vt:lpstr>ABCs of Diabetes –  </vt:lpstr>
      <vt:lpstr>     A1c and Estimated Avg Glucose (eAG) 2008 </vt:lpstr>
      <vt:lpstr>“Legacy Effect”</vt:lpstr>
      <vt:lpstr>Diabetes Care Guidelines- ADA</vt:lpstr>
      <vt:lpstr>Vaccinations- Immunizations</vt:lpstr>
      <vt:lpstr>Mr. Jones -  What are Your Recommendations?</vt:lpstr>
      <vt:lpstr>DiaBingo- G</vt:lpstr>
      <vt:lpstr> Insulin – the Ultimate Hormone Replacement Therapy  </vt:lpstr>
      <vt:lpstr>The Miracle of Insulin</vt:lpstr>
      <vt:lpstr>The Nobel Prize in Physiology or Medicine 1923</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Afrezza – Inhaled Insulin –  Approved 2014</vt:lpstr>
      <vt:lpstr>Bolus Insulins   (½ of total daily dose ÷ meals)</vt:lpstr>
      <vt:lpstr>Afrezza Dosing and Considerations</vt:lpstr>
      <vt:lpstr>Afrezza Inhaler</vt:lpstr>
      <vt:lpstr>Bolus Insulin Summary</vt:lpstr>
      <vt:lpstr>Bolus Insulin Timing</vt:lpstr>
      <vt:lpstr>Bolus – Insulin Sliding Scale  Starts at 150, 2 units Novolog for every 50 mg/dl &gt;150</vt:lpstr>
      <vt:lpstr>Basal Insulins  (½ of total daily dose) </vt:lpstr>
      <vt:lpstr>Basal Insulin Summary</vt:lpstr>
      <vt:lpstr>Basal Only   Type 2, 60kg – A1c 8.7%</vt:lpstr>
      <vt:lpstr>PowerPoint Presentation</vt:lpstr>
      <vt:lpstr>Combo Sub-Q Insulin</vt:lpstr>
      <vt:lpstr>10u 70/30 BID Patterns? Changes needed?</vt:lpstr>
      <vt:lpstr>Pattern Management</vt:lpstr>
      <vt:lpstr>Type 2 – New diagnosis – No meds  Patterns? Questions</vt:lpstr>
      <vt:lpstr>Type 2 – Amaryl 4mg AM, 10u Lantus pm</vt:lpstr>
      <vt:lpstr>Basal Bolus – What Adjustments?   Pt weighs 80kg – Novolog Bolus</vt:lpstr>
      <vt:lpstr>Intensive Diabetes Therapy Insulin Dosing Strategy </vt:lpstr>
      <vt:lpstr>Intensive Diabetes Therapy Insulin Dosing Strategy </vt:lpstr>
      <vt:lpstr>Intensive Diabetes Therapy Insulin Dosing Strategy </vt:lpstr>
      <vt:lpstr>Basal Bolus – Using 50/50 Rule - Pt weighs 80kg – Novolog Bolus</vt:lpstr>
      <vt:lpstr>DiaBingo - I</vt:lpstr>
      <vt:lpstr>Medical Nutrition Therapy  </vt:lpstr>
      <vt:lpstr>Obesity in America</vt:lpstr>
      <vt:lpstr>Average American Consumes 25 teaspoons of sugar a day (400 cals)</vt:lpstr>
      <vt:lpstr>BMI – Visual Image</vt:lpstr>
      <vt:lpstr>Medical Nutrition Therapy – ADA 2014 Updates</vt:lpstr>
      <vt:lpstr>Medical Nutrition Therapy – ADA 2014</vt:lpstr>
      <vt:lpstr>Sodium, Fat and Fiber</vt:lpstr>
      <vt:lpstr>Approach Depends on Patient</vt:lpstr>
      <vt:lpstr>Losing 2-8kg Early in diagnosis Type 2 Helpful  ADA 2014</vt:lpstr>
      <vt:lpstr>Successful weight loss strategies include</vt:lpstr>
      <vt:lpstr>Diabetes Prevention Program  Focus on fat = wt loss success</vt:lpstr>
      <vt:lpstr>Public Health Issue?</vt:lpstr>
      <vt:lpstr>How nutrients affect blood sugar</vt:lpstr>
      <vt:lpstr>Teaching About Eating Healthy</vt:lpstr>
      <vt:lpstr>Move toward the Tomato</vt:lpstr>
      <vt:lpstr>ADA recommendation Eat Less Junk Food &amp; Sugary Drinks –</vt:lpstr>
      <vt:lpstr>10 Superfoods</vt:lpstr>
      <vt:lpstr>USDA Food Pyramid www.myplate.gov</vt:lpstr>
      <vt:lpstr>Another plate example</vt:lpstr>
      <vt:lpstr>Mindful Eating</vt:lpstr>
      <vt:lpstr>PowerPoint Presentation</vt:lpstr>
      <vt:lpstr>Carbs affect Post meal Blood Glucose</vt:lpstr>
      <vt:lpstr>Carbohydrate Needs for  Most Adults</vt:lpstr>
      <vt:lpstr>Choose Healthy Carbs </vt:lpstr>
      <vt:lpstr>Handy Meal Plan  </vt:lpstr>
      <vt:lpstr>Carb Counting - Starch</vt:lpstr>
      <vt:lpstr>Carb counting- fruit</vt:lpstr>
      <vt:lpstr>Carb Counting - Milk</vt:lpstr>
      <vt:lpstr>Carb  Counting - Sweets</vt:lpstr>
      <vt:lpstr>Using Alcohol Safely</vt:lpstr>
      <vt:lpstr>Ms. Gonzales’ Daily Meal plan</vt:lpstr>
      <vt:lpstr>Resources</vt:lpstr>
      <vt:lpstr>Resources</vt:lpstr>
      <vt:lpstr>DiaBingo - N</vt:lpstr>
      <vt:lpstr>Diabetes Meds for Type 2:  Objectives</vt:lpstr>
      <vt:lpstr>Diabetes Agents Considerations</vt:lpstr>
      <vt:lpstr>PowerPoint Presentation</vt:lpstr>
      <vt:lpstr>Action/Classes of Type 2 Meds</vt:lpstr>
      <vt:lpstr>Biguanides – Suppressor Metformin (Glucophage®)</vt:lpstr>
      <vt:lpstr>Biguanides - Metformin</vt:lpstr>
      <vt:lpstr>Biguanides - Metformin</vt:lpstr>
      <vt:lpstr>Considerations Biguanide - Metformin (Glucophage®)</vt:lpstr>
      <vt:lpstr>Metformin – How does it rate?  </vt:lpstr>
      <vt:lpstr>What is next step?</vt:lpstr>
      <vt:lpstr> Sulfonylureas – </vt:lpstr>
      <vt:lpstr>Sulfonylureas - Squirts</vt:lpstr>
      <vt:lpstr>Sulfonylureas: 2nd Generation</vt:lpstr>
      <vt:lpstr>Sulfonylureas</vt:lpstr>
      <vt:lpstr>Squirters – How does they rate?  </vt:lpstr>
      <vt:lpstr>What Medications Cause Hypoglycemia?</vt:lpstr>
      <vt:lpstr>What questions?</vt:lpstr>
      <vt:lpstr>DPP-4 Inhibitors – “Incretin Enhancers”  Januvia (sitagliptin) – Tradjenta (linagliptin)  Onglyza (saxagliptin)  Nesina (alogliptin) </vt:lpstr>
      <vt:lpstr>PowerPoint Presentation</vt:lpstr>
      <vt:lpstr>DPP-IV Inhibitors – How do they rate?  </vt:lpstr>
      <vt:lpstr>If on Metformin and Sulfonylurea – BG still high, other options?  Pt overweight.</vt:lpstr>
      <vt:lpstr>Incretin Mimetics –  “Gut Hormone Imitators” GLP-1 Agonists</vt:lpstr>
      <vt:lpstr>GLP-1 Effects in Humans Understanding the Natural Role of Incretins</vt:lpstr>
      <vt:lpstr>Incretin Mimetics Exenatide (Byetta), Exenatide XR (Bydureon)</vt:lpstr>
      <vt:lpstr>Incretin Mimetics –  Albiglutide - Tanzeum</vt:lpstr>
      <vt:lpstr>PowerPoint Presentation</vt:lpstr>
      <vt:lpstr>For all the Previous DPP-IV and GLP-1 Agonists</vt:lpstr>
      <vt:lpstr>Incretin Mimetics – How do they rate?  </vt:lpstr>
      <vt:lpstr>Next Step?</vt:lpstr>
      <vt:lpstr> SGLT2 Inhibitors- “Glucoretics” </vt:lpstr>
      <vt:lpstr>Considerations</vt:lpstr>
      <vt:lpstr>SGLT2 Inhibitors- How do they rate?  </vt:lpstr>
      <vt:lpstr>PowerPoint Presentation</vt:lpstr>
      <vt:lpstr>TZDs – How do they rate?  </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 Thomassian</cp:lastModifiedBy>
  <cp:revision>768</cp:revision>
  <cp:lastPrinted>2014-10-09T23:12:21Z</cp:lastPrinted>
  <dcterms:created xsi:type="dcterms:W3CDTF">1998-04-16T17:55:30Z</dcterms:created>
  <dcterms:modified xsi:type="dcterms:W3CDTF">2014-10-09T23:12:48Z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F3145D26-FA1E-4B55-BB32-8956FBA38E24</vt:lpwstr>
  </property>
  <property fmtid="{D5CDD505-2E9C-101B-9397-08002B2CF9AE}" pid="5" name="ArticulateProjectFull">
    <vt:lpwstr>C:\Users\bev\Dropbox\A DES Admin Folder\Diabetes in the 21st Century Secured Gigs\Hosp Secured Gigs\John Muir\21 Century John Muir 2014 handout.ppta</vt:lpwstr>
  </property>
</Properties>
</file>